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498" r:id="rId2"/>
    <p:sldId id="499" r:id="rId3"/>
    <p:sldId id="547" r:id="rId4"/>
    <p:sldId id="504" r:id="rId5"/>
    <p:sldId id="645" r:id="rId6"/>
    <p:sldId id="616" r:id="rId7"/>
    <p:sldId id="618" r:id="rId8"/>
    <p:sldId id="649" r:id="rId9"/>
    <p:sldId id="708" r:id="rId10"/>
    <p:sldId id="664" r:id="rId11"/>
    <p:sldId id="540" r:id="rId12"/>
    <p:sldId id="709" r:id="rId13"/>
    <p:sldId id="541" r:id="rId14"/>
    <p:sldId id="545" r:id="rId15"/>
    <p:sldId id="542" r:id="rId16"/>
    <p:sldId id="615" r:id="rId17"/>
    <p:sldId id="543" r:id="rId18"/>
    <p:sldId id="544" r:id="rId19"/>
    <p:sldId id="676" r:id="rId20"/>
    <p:sldId id="677" r:id="rId21"/>
    <p:sldId id="679" r:id="rId22"/>
    <p:sldId id="680" r:id="rId23"/>
    <p:sldId id="681" r:id="rId24"/>
    <p:sldId id="710" r:id="rId25"/>
    <p:sldId id="686" r:id="rId26"/>
    <p:sldId id="684" r:id="rId27"/>
    <p:sldId id="685" r:id="rId28"/>
    <p:sldId id="665" r:id="rId29"/>
    <p:sldId id="668" r:id="rId30"/>
    <p:sldId id="687" r:id="rId31"/>
    <p:sldId id="638" r:id="rId32"/>
    <p:sldId id="572" r:id="rId33"/>
    <p:sldId id="619" r:id="rId34"/>
    <p:sldId id="655" r:id="rId35"/>
    <p:sldId id="620" r:id="rId36"/>
    <p:sldId id="656" r:id="rId37"/>
    <p:sldId id="657" r:id="rId38"/>
    <p:sldId id="659" r:id="rId39"/>
    <p:sldId id="625" r:id="rId40"/>
    <p:sldId id="661" r:id="rId41"/>
    <p:sldId id="662" r:id="rId42"/>
    <p:sldId id="670" r:id="rId43"/>
    <p:sldId id="621" r:id="rId44"/>
    <p:sldId id="622" r:id="rId45"/>
    <p:sldId id="624" r:id="rId46"/>
    <p:sldId id="623" r:id="rId47"/>
    <p:sldId id="546" r:id="rId48"/>
    <p:sldId id="557" r:id="rId49"/>
    <p:sldId id="695" r:id="rId50"/>
    <p:sldId id="558" r:id="rId51"/>
    <p:sldId id="559" r:id="rId52"/>
    <p:sldId id="561" r:id="rId53"/>
    <p:sldId id="562" r:id="rId54"/>
    <p:sldId id="563" r:id="rId55"/>
    <p:sldId id="564" r:id="rId56"/>
    <p:sldId id="691" r:id="rId57"/>
    <p:sldId id="706" r:id="rId58"/>
    <p:sldId id="705" r:id="rId59"/>
    <p:sldId id="671" r:id="rId60"/>
    <p:sldId id="672" r:id="rId61"/>
    <p:sldId id="673" r:id="rId62"/>
    <p:sldId id="674" r:id="rId63"/>
    <p:sldId id="698" r:id="rId64"/>
    <p:sldId id="699" r:id="rId65"/>
    <p:sldId id="700" r:id="rId66"/>
    <p:sldId id="701" r:id="rId67"/>
    <p:sldId id="702" r:id="rId68"/>
    <p:sldId id="703" r:id="rId69"/>
    <p:sldId id="704" r:id="rId70"/>
    <p:sldId id="707" r:id="rId71"/>
    <p:sldId id="675" r:id="rId72"/>
    <p:sldId id="634" r:id="rId73"/>
    <p:sldId id="552" r:id="rId74"/>
    <p:sldId id="589" r:id="rId75"/>
    <p:sldId id="635" r:id="rId76"/>
    <p:sldId id="598" r:id="rId77"/>
    <p:sldId id="636" r:id="rId78"/>
    <p:sldId id="510" r:id="rId79"/>
    <p:sldId id="292" r:id="rId80"/>
    <p:sldId id="690" r:id="rId81"/>
    <p:sldId id="601" r:id="rId82"/>
    <p:sldId id="604" r:id="rId83"/>
    <p:sldId id="605" r:id="rId84"/>
    <p:sldId id="693" r:id="rId85"/>
    <p:sldId id="633" r:id="rId86"/>
    <p:sldId id="692" r:id="rId87"/>
    <p:sldId id="608" r:id="rId88"/>
    <p:sldId id="611" r:id="rId89"/>
    <p:sldId id="614" r:id="rId90"/>
    <p:sldId id="652" r:id="rId91"/>
  </p:sldIdLst>
  <p:sldSz cx="9144000" cy="6858000" type="screen4x3"/>
  <p:notesSz cx="6797675" cy="9926638"/>
  <p:custDataLst>
    <p:tags r:id="rId94"/>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7" autoAdjust="0"/>
    <p:restoredTop sz="92060" autoAdjust="0"/>
  </p:normalViewPr>
  <p:slideViewPr>
    <p:cSldViewPr>
      <p:cViewPr varScale="1">
        <p:scale>
          <a:sx n="122" d="100"/>
          <a:sy n="122" d="100"/>
        </p:scale>
        <p:origin x="906" y="9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549E86-C001-480C-9949-359DD7CD4F8C}" type="datetimeFigureOut">
              <a:rPr lang="nl-NL" smtClean="0"/>
              <a:t>7-6-2017</a:t>
            </a:fld>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0BE7B4B-E49F-41C0-A2CA-C1C550514C9D}" type="slidenum">
              <a:rPr lang="nl-NL" smtClean="0"/>
              <a:t>‹nr.›</a:t>
            </a:fld>
            <a:endParaRPr lang="nl-NL"/>
          </a:p>
        </p:txBody>
      </p:sp>
    </p:spTree>
    <p:extLst>
      <p:ext uri="{BB962C8B-B14F-4D97-AF65-F5344CB8AC3E}">
        <p14:creationId xmlns:p14="http://schemas.microsoft.com/office/powerpoint/2010/main" val="1416646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66F085E-9A88-4567-8CD0-3B6200E48C4C}" type="datetimeFigureOut">
              <a:rPr lang="en-US" smtClean="0"/>
              <a:pPr/>
              <a:t>6/7/2017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B28AC21-08CB-4BE7-B267-1EBB24C1D2CD}" type="slidenum">
              <a:rPr lang="en-US" smtClean="0"/>
              <a:pPr/>
              <a:t>‹nr.›</a:t>
            </a:fld>
            <a:endParaRPr lang="en-US"/>
          </a:p>
        </p:txBody>
      </p:sp>
    </p:spTree>
    <p:extLst>
      <p:ext uri="{BB962C8B-B14F-4D97-AF65-F5344CB8AC3E}">
        <p14:creationId xmlns:p14="http://schemas.microsoft.com/office/powerpoint/2010/main" val="395464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1</a:t>
            </a:fld>
            <a:endParaRPr lang="nl-BE"/>
          </a:p>
        </p:txBody>
      </p:sp>
    </p:spTree>
    <p:extLst>
      <p:ext uri="{BB962C8B-B14F-4D97-AF65-F5344CB8AC3E}">
        <p14:creationId xmlns:p14="http://schemas.microsoft.com/office/powerpoint/2010/main" val="156488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28AC21-08CB-4BE7-B267-1EBB24C1D2CD}" type="slidenum">
              <a:rPr lang="en-US" smtClean="0"/>
              <a:pPr/>
              <a:t>25</a:t>
            </a:fld>
            <a:endParaRPr lang="en-US"/>
          </a:p>
        </p:txBody>
      </p:sp>
    </p:spTree>
    <p:extLst>
      <p:ext uri="{BB962C8B-B14F-4D97-AF65-F5344CB8AC3E}">
        <p14:creationId xmlns:p14="http://schemas.microsoft.com/office/powerpoint/2010/main" val="375571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t>Door technologische ontwikkeling later ter beschikking gekomen. VSM kan wel met </a:t>
            </a:r>
            <a:r>
              <a:rPr lang="nl-NL" sz="1200" dirty="0" err="1" smtClean="0"/>
              <a:t>Freefit</a:t>
            </a:r>
            <a:r>
              <a:rPr lang="nl-NL" sz="1200" dirty="0" smtClean="0"/>
              <a:t> uitgevoerd worden.</a:t>
            </a:r>
          </a:p>
          <a:p>
            <a:endParaRPr lang="nl-NL" dirty="0"/>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27</a:t>
            </a:fld>
            <a:endParaRPr lang="nl-BE"/>
          </a:p>
        </p:txBody>
      </p:sp>
    </p:spTree>
    <p:extLst>
      <p:ext uri="{BB962C8B-B14F-4D97-AF65-F5344CB8AC3E}">
        <p14:creationId xmlns:p14="http://schemas.microsoft.com/office/powerpoint/2010/main" val="3929182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29</a:t>
            </a:fld>
            <a:endParaRPr lang="nl-BE"/>
          </a:p>
        </p:txBody>
      </p:sp>
    </p:spTree>
    <p:extLst>
      <p:ext uri="{BB962C8B-B14F-4D97-AF65-F5344CB8AC3E}">
        <p14:creationId xmlns:p14="http://schemas.microsoft.com/office/powerpoint/2010/main" val="2209420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Vermelden dat speech </a:t>
            </a:r>
            <a:r>
              <a:rPr lang="nl-NL" dirty="0" err="1" smtClean="0"/>
              <a:t>mapping</a:t>
            </a:r>
            <a:r>
              <a:rPr lang="nl-NL" dirty="0" smtClean="0"/>
              <a:t> niet gedaan hoeft te worden bij toepassing van PMM</a:t>
            </a:r>
            <a:endParaRPr lang="nl-NL" dirty="0"/>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30</a:t>
            </a:fld>
            <a:endParaRPr lang="nl-BE"/>
          </a:p>
        </p:txBody>
      </p:sp>
    </p:spTree>
    <p:extLst>
      <p:ext uri="{BB962C8B-B14F-4D97-AF65-F5344CB8AC3E}">
        <p14:creationId xmlns:p14="http://schemas.microsoft.com/office/powerpoint/2010/main" val="63374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a:p>
        </p:txBody>
      </p:sp>
      <p:sp>
        <p:nvSpPr>
          <p:cNvPr id="4" name="Slide Number Placeholder 3"/>
          <p:cNvSpPr>
            <a:spLocks noGrp="1"/>
          </p:cNvSpPr>
          <p:nvPr>
            <p:ph type="sldNum" sz="quarter" idx="10"/>
          </p:nvPr>
        </p:nvSpPr>
        <p:spPr/>
        <p:txBody>
          <a:bodyPr/>
          <a:lstStyle/>
          <a:p>
            <a:fld id="{7ABB3519-B083-4589-81A9-09B04E5EE7DB}" type="slidenum">
              <a:rPr lang="en-US" smtClean="0"/>
              <a:pPr/>
              <a:t>32</a:t>
            </a:fld>
            <a:endParaRPr lang="en-US"/>
          </a:p>
        </p:txBody>
      </p:sp>
    </p:spTree>
    <p:extLst>
      <p:ext uri="{BB962C8B-B14F-4D97-AF65-F5344CB8AC3E}">
        <p14:creationId xmlns:p14="http://schemas.microsoft.com/office/powerpoint/2010/main" val="2981264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28AC21-08CB-4BE7-B267-1EBB24C1D2CD}" type="slidenum">
              <a:rPr lang="en-US" smtClean="0"/>
              <a:pPr/>
              <a:t>34</a:t>
            </a:fld>
            <a:endParaRPr lang="en-US"/>
          </a:p>
        </p:txBody>
      </p:sp>
    </p:spTree>
    <p:extLst>
      <p:ext uri="{BB962C8B-B14F-4D97-AF65-F5344CB8AC3E}">
        <p14:creationId xmlns:p14="http://schemas.microsoft.com/office/powerpoint/2010/main" val="4180576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28AC21-08CB-4BE7-B267-1EBB24C1D2CD}" type="slidenum">
              <a:rPr lang="en-US" smtClean="0"/>
              <a:pPr/>
              <a:t>36</a:t>
            </a:fld>
            <a:endParaRPr lang="en-US"/>
          </a:p>
        </p:txBody>
      </p:sp>
    </p:spTree>
    <p:extLst>
      <p:ext uri="{BB962C8B-B14F-4D97-AF65-F5344CB8AC3E}">
        <p14:creationId xmlns:p14="http://schemas.microsoft.com/office/powerpoint/2010/main" val="3323871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6530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48</a:t>
            </a:fld>
            <a:endParaRPr lang="nl-BE"/>
          </a:p>
        </p:txBody>
      </p:sp>
    </p:spTree>
    <p:extLst>
      <p:ext uri="{BB962C8B-B14F-4D97-AF65-F5344CB8AC3E}">
        <p14:creationId xmlns:p14="http://schemas.microsoft.com/office/powerpoint/2010/main" val="753153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49</a:t>
            </a:fld>
            <a:endParaRPr lang="nl-BE"/>
          </a:p>
        </p:txBody>
      </p:sp>
    </p:spTree>
    <p:extLst>
      <p:ext uri="{BB962C8B-B14F-4D97-AF65-F5344CB8AC3E}">
        <p14:creationId xmlns:p14="http://schemas.microsoft.com/office/powerpoint/2010/main" val="435164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2</a:t>
            </a:fld>
            <a:endParaRPr lang="nl-BE"/>
          </a:p>
        </p:txBody>
      </p:sp>
    </p:spTree>
    <p:extLst>
      <p:ext uri="{BB962C8B-B14F-4D97-AF65-F5344CB8AC3E}">
        <p14:creationId xmlns:p14="http://schemas.microsoft.com/office/powerpoint/2010/main" val="1399189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50</a:t>
            </a:fld>
            <a:endParaRPr lang="nl-BE"/>
          </a:p>
        </p:txBody>
      </p:sp>
    </p:spTree>
    <p:extLst>
      <p:ext uri="{BB962C8B-B14F-4D97-AF65-F5344CB8AC3E}">
        <p14:creationId xmlns:p14="http://schemas.microsoft.com/office/powerpoint/2010/main" val="936964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51</a:t>
            </a:fld>
            <a:endParaRPr lang="nl-BE"/>
          </a:p>
        </p:txBody>
      </p:sp>
    </p:spTree>
    <p:extLst>
      <p:ext uri="{BB962C8B-B14F-4D97-AF65-F5344CB8AC3E}">
        <p14:creationId xmlns:p14="http://schemas.microsoft.com/office/powerpoint/2010/main" val="1476427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52</a:t>
            </a:fld>
            <a:endParaRPr lang="nl-BE"/>
          </a:p>
        </p:txBody>
      </p:sp>
    </p:spTree>
    <p:extLst>
      <p:ext uri="{BB962C8B-B14F-4D97-AF65-F5344CB8AC3E}">
        <p14:creationId xmlns:p14="http://schemas.microsoft.com/office/powerpoint/2010/main" val="3686059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53</a:t>
            </a:fld>
            <a:endParaRPr lang="nl-BE"/>
          </a:p>
        </p:txBody>
      </p:sp>
    </p:spTree>
    <p:extLst>
      <p:ext uri="{BB962C8B-B14F-4D97-AF65-F5344CB8AC3E}">
        <p14:creationId xmlns:p14="http://schemas.microsoft.com/office/powerpoint/2010/main" val="700722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54</a:t>
            </a:fld>
            <a:endParaRPr lang="nl-BE"/>
          </a:p>
        </p:txBody>
      </p:sp>
    </p:spTree>
    <p:extLst>
      <p:ext uri="{BB962C8B-B14F-4D97-AF65-F5344CB8AC3E}">
        <p14:creationId xmlns:p14="http://schemas.microsoft.com/office/powerpoint/2010/main" val="322097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55</a:t>
            </a:fld>
            <a:endParaRPr lang="nl-BE"/>
          </a:p>
        </p:txBody>
      </p:sp>
    </p:spTree>
    <p:extLst>
      <p:ext uri="{BB962C8B-B14F-4D97-AF65-F5344CB8AC3E}">
        <p14:creationId xmlns:p14="http://schemas.microsoft.com/office/powerpoint/2010/main" val="1506434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mtClean="0"/>
              <a:t>AURICAL Plus was the first system to make OpenREM calibration practical clinically.  FreeFit takes that a step further by allowing OpenREM calibration possible with real speech stimuli.</a:t>
            </a:r>
          </a:p>
        </p:txBody>
      </p:sp>
    </p:spTree>
    <p:extLst>
      <p:ext uri="{BB962C8B-B14F-4D97-AF65-F5344CB8AC3E}">
        <p14:creationId xmlns:p14="http://schemas.microsoft.com/office/powerpoint/2010/main" val="1862850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78</a:t>
            </a:fld>
            <a:endParaRPr lang="nl-BE"/>
          </a:p>
        </p:txBody>
      </p:sp>
    </p:spTree>
    <p:extLst>
      <p:ext uri="{BB962C8B-B14F-4D97-AF65-F5344CB8AC3E}">
        <p14:creationId xmlns:p14="http://schemas.microsoft.com/office/powerpoint/2010/main" val="3000712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85</a:t>
            </a:fld>
            <a:endParaRPr lang="nl-BE"/>
          </a:p>
        </p:txBody>
      </p:sp>
    </p:spTree>
    <p:extLst>
      <p:ext uri="{BB962C8B-B14F-4D97-AF65-F5344CB8AC3E}">
        <p14:creationId xmlns:p14="http://schemas.microsoft.com/office/powerpoint/2010/main" val="197676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Welkom</a:t>
            </a:r>
          </a:p>
          <a:p>
            <a:r>
              <a:rPr lang="nl-NL" dirty="0" smtClean="0"/>
              <a:t>Voorstellen</a:t>
            </a:r>
          </a:p>
          <a:p>
            <a:r>
              <a:rPr lang="nl-NL" dirty="0" smtClean="0"/>
              <a:t>Wie werkt er met VSM-PMM?</a:t>
            </a:r>
          </a:p>
          <a:p>
            <a:r>
              <a:rPr lang="nl-NL" dirty="0" smtClean="0"/>
              <a:t>Eerder cursus gehad?</a:t>
            </a:r>
          </a:p>
          <a:p>
            <a:r>
              <a:rPr lang="nl-NL" dirty="0" smtClean="0"/>
              <a:t>Verwachting?</a:t>
            </a:r>
          </a:p>
          <a:p>
            <a:r>
              <a:rPr lang="nl-NL" dirty="0" smtClean="0"/>
              <a:t>Specifieke onderwerpen?</a:t>
            </a:r>
          </a:p>
          <a:p>
            <a:endParaRPr lang="nl-NL" dirty="0"/>
          </a:p>
        </p:txBody>
      </p:sp>
      <p:sp>
        <p:nvSpPr>
          <p:cNvPr id="4" name="Tijdelijke aanduiding voor dianummer 3"/>
          <p:cNvSpPr>
            <a:spLocks noGrp="1"/>
          </p:cNvSpPr>
          <p:nvPr>
            <p:ph type="sldNum" sz="quarter" idx="10"/>
          </p:nvPr>
        </p:nvSpPr>
        <p:spPr/>
        <p:txBody>
          <a:bodyPr/>
          <a:lstStyle/>
          <a:p>
            <a:fld id="{CB28AC21-08CB-4BE7-B267-1EBB24C1D2CD}" type="slidenum">
              <a:rPr lang="en-US" smtClean="0"/>
              <a:pPr/>
              <a:t>3</a:t>
            </a:fld>
            <a:endParaRPr lang="en-US"/>
          </a:p>
        </p:txBody>
      </p:sp>
    </p:spTree>
    <p:extLst>
      <p:ext uri="{BB962C8B-B14F-4D97-AF65-F5344CB8AC3E}">
        <p14:creationId xmlns:p14="http://schemas.microsoft.com/office/powerpoint/2010/main" val="167039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28AC21-08CB-4BE7-B267-1EBB24C1D2CD}" type="slidenum">
              <a:rPr lang="en-US" smtClean="0"/>
              <a:pPr/>
              <a:t>4</a:t>
            </a:fld>
            <a:endParaRPr lang="en-US"/>
          </a:p>
        </p:txBody>
      </p:sp>
    </p:spTree>
    <p:extLst>
      <p:ext uri="{BB962C8B-B14F-4D97-AF65-F5344CB8AC3E}">
        <p14:creationId xmlns:p14="http://schemas.microsoft.com/office/powerpoint/2010/main" val="331221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28AC21-08CB-4BE7-B267-1EBB24C1D2CD}" type="slidenum">
              <a:rPr lang="en-US" smtClean="0"/>
              <a:pPr/>
              <a:t>17</a:t>
            </a:fld>
            <a:endParaRPr lang="en-US"/>
          </a:p>
        </p:txBody>
      </p:sp>
    </p:spTree>
    <p:extLst>
      <p:ext uri="{BB962C8B-B14F-4D97-AF65-F5344CB8AC3E}">
        <p14:creationId xmlns:p14="http://schemas.microsoft.com/office/powerpoint/2010/main" val="363816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28AC21-08CB-4BE7-B267-1EBB24C1D2CD}" type="slidenum">
              <a:rPr lang="en-US" smtClean="0"/>
              <a:pPr/>
              <a:t>18</a:t>
            </a:fld>
            <a:endParaRPr lang="en-US"/>
          </a:p>
        </p:txBody>
      </p:sp>
    </p:spTree>
    <p:extLst>
      <p:ext uri="{BB962C8B-B14F-4D97-AF65-F5344CB8AC3E}">
        <p14:creationId xmlns:p14="http://schemas.microsoft.com/office/powerpoint/2010/main" val="139702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None/>
            </a:pPr>
            <a:r>
              <a:rPr lang="nl-NL" sz="1500" dirty="0" smtClean="0"/>
              <a:t>Doel </a:t>
            </a:r>
            <a:r>
              <a:rPr lang="nl-NL" sz="1500" b="1" dirty="0" smtClean="0"/>
              <a:t>Hearing Loss Simulator</a:t>
            </a:r>
            <a:endParaRPr lang="nl-NL" sz="1500" dirty="0" smtClean="0"/>
          </a:p>
          <a:p>
            <a:pPr>
              <a:buNone/>
            </a:pPr>
            <a:r>
              <a:rPr lang="nl-NL" sz="1500" dirty="0" smtClean="0"/>
              <a:t>Het </a:t>
            </a:r>
            <a:r>
              <a:rPr lang="nl-NL" sz="1500" dirty="0" err="1" smtClean="0"/>
              <a:t>audiogram</a:t>
            </a:r>
            <a:r>
              <a:rPr lang="nl-NL" sz="1500" dirty="0" smtClean="0"/>
              <a:t> begrijpbaar maken</a:t>
            </a:r>
          </a:p>
          <a:p>
            <a:r>
              <a:rPr lang="nl-NL" sz="1500" dirty="0" smtClean="0"/>
              <a:t>Wat is frequentie</a:t>
            </a:r>
          </a:p>
          <a:p>
            <a:r>
              <a:rPr lang="nl-NL" sz="1500" dirty="0" smtClean="0"/>
              <a:t>Wat is de sterkte van geluid</a:t>
            </a:r>
          </a:p>
          <a:p>
            <a:r>
              <a:rPr lang="nl-NL" sz="1500" dirty="0" smtClean="0"/>
              <a:t>Hoe verhoudt het gehoor van de klant zich ten opzichte van een goedhorende</a:t>
            </a:r>
          </a:p>
          <a:p>
            <a:pPr>
              <a:buNone/>
            </a:pPr>
            <a:endParaRPr lang="nl-NL" sz="1500" dirty="0" smtClean="0"/>
          </a:p>
          <a:p>
            <a:pPr>
              <a:buNone/>
            </a:pPr>
            <a:r>
              <a:rPr lang="nl-NL" sz="1500" dirty="0" smtClean="0"/>
              <a:t>Doel </a:t>
            </a:r>
            <a:r>
              <a:rPr lang="nl-NL" sz="1500" b="1" dirty="0" smtClean="0"/>
              <a:t>Hearing Instrument Simulator</a:t>
            </a:r>
            <a:endParaRPr lang="nl-NL" sz="1500" dirty="0" smtClean="0"/>
          </a:p>
          <a:p>
            <a:pPr>
              <a:buNone/>
            </a:pPr>
            <a:r>
              <a:rPr lang="nl-NL" sz="1500" dirty="0" smtClean="0"/>
              <a:t>Overtuigen van de meerwaarde van hoortoestellen</a:t>
            </a:r>
          </a:p>
          <a:p>
            <a:pPr>
              <a:buNone/>
            </a:pPr>
            <a:endParaRPr lang="nl-NL" sz="1300" dirty="0" smtClean="0"/>
          </a:p>
          <a:p>
            <a:r>
              <a:rPr lang="nl-NL" sz="1300" dirty="0" smtClean="0"/>
              <a:t>Voordeel van stereo </a:t>
            </a:r>
            <a:r>
              <a:rPr lang="nl-NL" sz="1300" dirty="0" err="1" smtClean="0"/>
              <a:t>tov</a:t>
            </a:r>
            <a:r>
              <a:rPr lang="nl-NL" sz="1300" dirty="0" smtClean="0"/>
              <a:t> mono demonstreren</a:t>
            </a:r>
          </a:p>
          <a:p>
            <a:r>
              <a:rPr lang="nl-NL" sz="1300" dirty="0" smtClean="0"/>
              <a:t>Inzicht geven in wat er met het geluid gebeurt, direct op het oor</a:t>
            </a:r>
          </a:p>
          <a:p>
            <a:r>
              <a:rPr lang="nl-NL" sz="1300" dirty="0" smtClean="0"/>
              <a:t>Partner bij de aanpassing betrekken</a:t>
            </a:r>
            <a:r>
              <a:rPr lang="nl-NL" dirty="0" smtClean="0"/>
              <a:t>	</a:t>
            </a:r>
          </a:p>
          <a:p>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67E35E5-F235-4441-BD1B-FFE7FA20F31F}" type="slidenum">
              <a:rPr lang="nl-BE" smtClean="0"/>
              <a:pPr/>
              <a:t>19</a:t>
            </a:fld>
            <a:endParaRPr lang="nl-BE"/>
          </a:p>
        </p:txBody>
      </p:sp>
    </p:spTree>
    <p:extLst>
      <p:ext uri="{BB962C8B-B14F-4D97-AF65-F5344CB8AC3E}">
        <p14:creationId xmlns:p14="http://schemas.microsoft.com/office/powerpoint/2010/main" val="262749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DEMO: plaatjes</a:t>
            </a:r>
            <a:r>
              <a:rPr lang="nl-NL" baseline="0" dirty="0" smtClean="0"/>
              <a:t> </a:t>
            </a:r>
            <a:r>
              <a:rPr lang="nl-NL" baseline="0" dirty="0" err="1" smtClean="0"/>
              <a:t>overlays</a:t>
            </a:r>
            <a:r>
              <a:rPr lang="nl-NL" baseline="0" dirty="0" smtClean="0"/>
              <a:t> uitleggen</a:t>
            </a:r>
            <a:endParaRPr lang="nl-NL" dirty="0"/>
          </a:p>
        </p:txBody>
      </p:sp>
      <p:sp>
        <p:nvSpPr>
          <p:cNvPr id="4" name="Tijdelijke aanduiding voor dianummer 3"/>
          <p:cNvSpPr>
            <a:spLocks noGrp="1"/>
          </p:cNvSpPr>
          <p:nvPr>
            <p:ph type="sldNum" sz="quarter" idx="10"/>
          </p:nvPr>
        </p:nvSpPr>
        <p:spPr/>
        <p:txBody>
          <a:bodyPr/>
          <a:lstStyle/>
          <a:p>
            <a:fld id="{CB28AC21-08CB-4BE7-B267-1EBB24C1D2CD}" type="slidenum">
              <a:rPr lang="en-US" smtClean="0"/>
              <a:pPr/>
              <a:t>20</a:t>
            </a:fld>
            <a:endParaRPr lang="en-US"/>
          </a:p>
        </p:txBody>
      </p:sp>
    </p:spTree>
    <p:extLst>
      <p:ext uri="{BB962C8B-B14F-4D97-AF65-F5344CB8AC3E}">
        <p14:creationId xmlns:p14="http://schemas.microsoft.com/office/powerpoint/2010/main" val="52190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Training Visible Speech Mapping 2009</a:t>
            </a:r>
          </a:p>
        </p:txBody>
      </p:sp>
      <p:sp>
        <p:nvSpPr>
          <p:cNvPr id="5" name="Rectangle 7"/>
          <p:cNvSpPr>
            <a:spLocks noGrp="1" noChangeArrowheads="1"/>
          </p:cNvSpPr>
          <p:nvPr>
            <p:ph type="sldNum" sz="quarter" idx="5"/>
          </p:nvPr>
        </p:nvSpPr>
        <p:spPr>
          <a:ln/>
        </p:spPr>
        <p:txBody>
          <a:bodyPr/>
          <a:lstStyle/>
          <a:p>
            <a:fld id="{EEC52BF2-B281-44CD-A1A6-4CEC1BF36A41}" type="slidenum">
              <a:rPr lang="en-US"/>
              <a:pPr/>
              <a:t>21</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nl-NL"/>
              <a:t>We kijken eerst naar het normale gehoor. Het dynamisch bereik wordt begrensd door de drempels en door de UCL-waarden. Hier betekent dat dat de grenswaarden liggen bij 0 dB en bij ca 110 dB. Het spraakgebied, bij normale spraak zoals dat door Killion is vastgesteld, ligt dan tussen de 20 en 50 dB. Let op: we praten over het niveau per bandje. Het overall niveau zal natuurlijk hoger zijn.</a:t>
            </a:r>
          </a:p>
          <a:p>
            <a:endParaRPr lang="nl-NL"/>
          </a:p>
          <a:p>
            <a:r>
              <a:rPr lang="nl-NL"/>
              <a:t>Kijk nu bijvoorbeeld eens bij 1000 Hz; deze groene lijn geeft aan welke niveaus binnen het spraakgebied vallen; blauw geeft aan wat zachter is en rood geeft aan wat harder is dan normale spraak</a:t>
            </a:r>
          </a:p>
          <a:p>
            <a:endParaRPr lang="nl-NL"/>
          </a:p>
          <a:p>
            <a:r>
              <a:rPr lang="nl-NL"/>
              <a:t>Hoe komen we nu tot het nieuwe spraakgebied?</a:t>
            </a:r>
          </a:p>
          <a:p>
            <a:endParaRPr lang="nl-NL"/>
          </a:p>
          <a:p>
            <a:r>
              <a:rPr lang="nl-NL"/>
              <a:t>Hier zien we het dynamische bereik van een slechthorende, voor het gemak even met een vlak verlies van 50 dB en UCL waarden van 115 dB</a:t>
            </a:r>
          </a:p>
          <a:p>
            <a:r>
              <a:rPr lang="nl-NL"/>
              <a:t>Het nieuwe spraakgebied wordt nu zo bepaald dat de drie gekleurde lijnen dezelfde verhouding tot elkaar hebben als ze hadden bij de normaalhorende.</a:t>
            </a:r>
          </a:p>
          <a:p>
            <a:r>
              <a:rPr lang="nl-NL"/>
              <a:t>Dus binnen het dynamische bereik is een in verhouding even groot deel gereserveerd voor spraak, de groene lijn.</a:t>
            </a:r>
          </a:p>
          <a:p>
            <a:r>
              <a:rPr lang="nl-NL"/>
              <a:t>De verhouding was bij de normaalhorende 20-30-60 en die wordt dan voor dit specifieke verlies 12-18-36</a:t>
            </a:r>
          </a:p>
          <a:p>
            <a:endParaRPr lang="nl-NL"/>
          </a:p>
        </p:txBody>
      </p:sp>
    </p:spTree>
    <p:extLst>
      <p:ext uri="{BB962C8B-B14F-4D97-AF65-F5344CB8AC3E}">
        <p14:creationId xmlns:p14="http://schemas.microsoft.com/office/powerpoint/2010/main" val="3134234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pag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470025"/>
          </a:xfrm>
        </p:spPr>
        <p:txBody>
          <a:bodyPr/>
          <a:lstStyle>
            <a:lvl1pPr>
              <a:defRPr>
                <a:solidFill>
                  <a:schemeClr val="bg1"/>
                </a:solidFill>
              </a:defRPr>
            </a:lvl1pPr>
          </a:lstStyle>
          <a:p>
            <a:r>
              <a:rPr lang="en-US" smtClean="0"/>
              <a:t>Click to edit Master title style</a:t>
            </a:r>
            <a:endParaRPr lang="da-DK" dirty="0"/>
          </a:p>
        </p:txBody>
      </p:sp>
      <p:sp>
        <p:nvSpPr>
          <p:cNvPr id="3" name="Subtitle 2"/>
          <p:cNvSpPr>
            <a:spLocks noGrp="1"/>
          </p:cNvSpPr>
          <p:nvPr>
            <p:ph type="subTitle" idx="1"/>
          </p:nvPr>
        </p:nvSpPr>
        <p:spPr>
          <a:xfrm>
            <a:off x="1403648" y="3212976"/>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dirty="0"/>
          </a:p>
        </p:txBody>
      </p:sp>
      <p:sp>
        <p:nvSpPr>
          <p:cNvPr id="8" name="Text Placeholder 7"/>
          <p:cNvSpPr>
            <a:spLocks noGrp="1"/>
          </p:cNvSpPr>
          <p:nvPr>
            <p:ph type="body" sz="quarter" idx="10" hasCustomPrompt="1"/>
          </p:nvPr>
        </p:nvSpPr>
        <p:spPr>
          <a:xfrm>
            <a:off x="250825" y="5229225"/>
            <a:ext cx="1708150" cy="460375"/>
          </a:xfrm>
        </p:spPr>
        <p:txBody>
          <a:bodyPr/>
          <a:lstStyle>
            <a:lvl1pPr>
              <a:buNone/>
              <a:defRPr>
                <a:solidFill>
                  <a:schemeClr val="bg1"/>
                </a:solidFill>
              </a:defRPr>
            </a:lvl1pPr>
          </a:lstStyle>
          <a:p>
            <a:pPr lvl="0"/>
            <a:fld id="{51510283-9CDA-45E9-B961-9F0648B2E9E2}" type="datetime1">
              <a:rPr lang="da-DK" smtClean="0">
                <a:solidFill>
                  <a:schemeClr val="bg1"/>
                </a:solidFill>
              </a:rPr>
              <a:pPr lvl="0"/>
              <a:t>2011-11-27</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F98E6E9-C8C9-44BB-882A-3DCBBFF10D68}"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F98E6E9-C8C9-44BB-882A-3DCBBFF10D68}" type="slidenum">
              <a:rPr lang="da-DK" smtClean="0"/>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Slide Number Placeholder 5"/>
          <p:cNvSpPr>
            <a:spLocks noGrp="1"/>
          </p:cNvSpPr>
          <p:nvPr>
            <p:ph type="sldNum" sz="quarter" idx="12"/>
          </p:nvPr>
        </p:nvSpPr>
        <p:spPr/>
        <p:txBody>
          <a:bodyPr/>
          <a:lstStyle/>
          <a:p>
            <a:fld id="{DF98E6E9-C8C9-44BB-882A-3DCBBFF10D68}" type="slidenum">
              <a:rPr lang="da-DK" smtClean="0"/>
              <a:pPr/>
              <a:t>‹nr.›</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Slide Number Placeholder 5"/>
          <p:cNvSpPr>
            <a:spLocks noGrp="1"/>
          </p:cNvSpPr>
          <p:nvPr>
            <p:ph type="sldNum" sz="quarter" idx="12"/>
          </p:nvPr>
        </p:nvSpPr>
        <p:spPr/>
        <p:txBody>
          <a:bodyPr/>
          <a:lstStyle/>
          <a:p>
            <a:fld id="{DF98E6E9-C8C9-44BB-882A-3DCBBFF10D68}" type="slidenum">
              <a:rPr lang="da-DK" smtClean="0"/>
              <a:pPr/>
              <a:t>‹nr.›</a:t>
            </a:fld>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470025"/>
          </a:xfrm>
        </p:spPr>
        <p:txBody>
          <a:bodyPr/>
          <a:lstStyle>
            <a:lvl1pPr>
              <a:defRPr>
                <a:solidFill>
                  <a:schemeClr val="bg1"/>
                </a:solidFill>
              </a:defRPr>
            </a:lvl1pPr>
          </a:lstStyle>
          <a:p>
            <a:r>
              <a:rPr lang="en-US" smtClean="0"/>
              <a:t>Click to edit Master title style</a:t>
            </a:r>
            <a:endParaRPr lang="da-DK" dirty="0"/>
          </a:p>
        </p:txBody>
      </p:sp>
      <p:sp>
        <p:nvSpPr>
          <p:cNvPr id="3" name="Subtitle 2"/>
          <p:cNvSpPr>
            <a:spLocks noGrp="1"/>
          </p:cNvSpPr>
          <p:nvPr>
            <p:ph type="subTitle" idx="1"/>
          </p:nvPr>
        </p:nvSpPr>
        <p:spPr>
          <a:xfrm>
            <a:off x="1403648" y="3212976"/>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B42E68E-60E4-4384-9A8C-FD009D623C02}" type="slidenum">
              <a:rPr lang="en-US" altLang="nl-NL"/>
              <a:pPr/>
              <a:t>‹nr.›</a:t>
            </a:fld>
            <a:endParaRPr lang="en-US" altLang="nl-NL"/>
          </a:p>
        </p:txBody>
      </p:sp>
    </p:spTree>
    <p:extLst>
      <p:ext uri="{BB962C8B-B14F-4D97-AF65-F5344CB8AC3E}">
        <p14:creationId xmlns:p14="http://schemas.microsoft.com/office/powerpoint/2010/main" val="1148271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8229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7200" y="3938588"/>
            <a:ext cx="8229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FF2AF8-7E93-46AE-8D50-9A98F3C33713}" type="slidenum">
              <a:rPr lang="en-US" altLang="nl-NL"/>
              <a:pPr/>
              <a:t>‹nr.›</a:t>
            </a:fld>
            <a:endParaRPr lang="en-US" altLang="nl-NL"/>
          </a:p>
        </p:txBody>
      </p:sp>
    </p:spTree>
    <p:extLst>
      <p:ext uri="{BB962C8B-B14F-4D97-AF65-F5344CB8AC3E}">
        <p14:creationId xmlns:p14="http://schemas.microsoft.com/office/powerpoint/2010/main" val="376175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Slide Number Placeholder 5"/>
          <p:cNvSpPr>
            <a:spLocks noGrp="1"/>
          </p:cNvSpPr>
          <p:nvPr>
            <p:ph type="sldNum" sz="quarter" idx="4"/>
          </p:nvPr>
        </p:nvSpPr>
        <p:spPr>
          <a:xfrm>
            <a:off x="2699792" y="6309320"/>
            <a:ext cx="2133600" cy="548680"/>
          </a:xfrm>
          <a:prstGeom prst="rect">
            <a:avLst/>
          </a:prstGeom>
        </p:spPr>
        <p:txBody>
          <a:bodyPr vert="horz" lIns="91440" tIns="45720" rIns="91440" bIns="45720" rtlCol="0" anchor="ctr"/>
          <a:lstStyle>
            <a:lvl1pPr algn="r">
              <a:defRPr sz="1200">
                <a:solidFill>
                  <a:schemeClr val="bg1"/>
                </a:solidFill>
              </a:defRPr>
            </a:lvl1pPr>
          </a:lstStyle>
          <a:p>
            <a:fld id="{DF98E6E9-C8C9-44BB-882A-3DCBBFF10D68}" type="slidenum">
              <a:rPr lang="da-DK" smtClean="0"/>
              <a:pPr/>
              <a:t>‹nr.›</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F98E6E9-C8C9-44BB-882A-3DCBBFF10D68}" type="slidenum">
              <a:rPr lang="da-DK" smtClean="0"/>
              <a:pPr/>
              <a:t>‹nr.›</a:t>
            </a:fld>
            <a:endParaRPr lang="da-D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F98E6E9-C8C9-44BB-882A-3DCBBFF10D68}" type="slidenum">
              <a:rPr lang="da-DK" smtClean="0"/>
              <a:pPr/>
              <a:t>‹nr.›</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F98E6E9-C8C9-44BB-882A-3DCBBFF10D68}" type="slidenum">
              <a:rPr lang="da-DK" smtClean="0"/>
              <a:pPr/>
              <a:t>‹nr.›</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Slide Number Placeholder 6"/>
          <p:cNvSpPr>
            <a:spLocks noGrp="1"/>
          </p:cNvSpPr>
          <p:nvPr>
            <p:ph type="sldNum" sz="quarter" idx="12"/>
          </p:nvPr>
        </p:nvSpPr>
        <p:spPr/>
        <p:txBody>
          <a:bodyPr/>
          <a:lstStyle/>
          <a:p>
            <a:fld id="{DF98E6E9-C8C9-44BB-882A-3DCBBFF10D68}" type="slidenum">
              <a:rPr lang="da-DK" smtClean="0"/>
              <a:pPr/>
              <a:t>‹nr.›</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9" name="Slide Number Placeholder 8"/>
          <p:cNvSpPr>
            <a:spLocks noGrp="1"/>
          </p:cNvSpPr>
          <p:nvPr>
            <p:ph type="sldNum" sz="quarter" idx="12"/>
          </p:nvPr>
        </p:nvSpPr>
        <p:spPr/>
        <p:txBody>
          <a:bodyPr/>
          <a:lstStyle/>
          <a:p>
            <a:fld id="{DF98E6E9-C8C9-44BB-882A-3DCBBFF10D68}" type="slidenum">
              <a:rPr lang="da-DK" smtClean="0"/>
              <a:pPr/>
              <a:t>‹nr.›</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lvl1pPr>
              <a:defRPr>
                <a:solidFill>
                  <a:schemeClr val="bg1"/>
                </a:solidFill>
              </a:defRPr>
            </a:lvl1pPr>
          </a:lstStyle>
          <a:p>
            <a:r>
              <a:rPr lang="en-US" smtClean="0"/>
              <a:t>Click to edit Master title style</a:t>
            </a:r>
            <a:endParaRPr lang="da-DK" dirty="0"/>
          </a:p>
        </p:txBody>
      </p:sp>
      <p:sp>
        <p:nvSpPr>
          <p:cNvPr id="5" name="Slide Number Placeholder 4"/>
          <p:cNvSpPr>
            <a:spLocks noGrp="1"/>
          </p:cNvSpPr>
          <p:nvPr>
            <p:ph type="sldNum" sz="quarter" idx="12"/>
          </p:nvPr>
        </p:nvSpPr>
        <p:spPr/>
        <p:txBody>
          <a:bodyPr/>
          <a:lstStyle/>
          <a:p>
            <a:fld id="{DF98E6E9-C8C9-44BB-882A-3DCBBFF10D68}"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98E6E9-C8C9-44BB-882A-3DCBBFF10D68}"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a-DK"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6" name="Slide Number Placeholder 5"/>
          <p:cNvSpPr>
            <a:spLocks noGrp="1"/>
          </p:cNvSpPr>
          <p:nvPr>
            <p:ph type="sldNum" sz="quarter" idx="4"/>
          </p:nvPr>
        </p:nvSpPr>
        <p:spPr>
          <a:xfrm>
            <a:off x="2699792" y="6309320"/>
            <a:ext cx="2133600" cy="548680"/>
          </a:xfrm>
          <a:prstGeom prst="rect">
            <a:avLst/>
          </a:prstGeom>
        </p:spPr>
        <p:txBody>
          <a:bodyPr vert="horz" lIns="91440" tIns="45720" rIns="91440" bIns="45720" rtlCol="0" anchor="ctr"/>
          <a:lstStyle>
            <a:lvl1pPr algn="r">
              <a:defRPr sz="1200">
                <a:solidFill>
                  <a:schemeClr val="bg1"/>
                </a:solidFill>
              </a:defRPr>
            </a:lvl1pPr>
          </a:lstStyle>
          <a:p>
            <a:fld id="{DF98E6E9-C8C9-44BB-882A-3DCBBFF10D68}"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2.emf"/><Relationship Id="rId4" Type="http://schemas.openxmlformats.org/officeDocument/2006/relationships/image" Target="../media/image17.emf"/><Relationship Id="rId9" Type="http://schemas.openxmlformats.org/officeDocument/2006/relationships/image" Target="../media/image1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2.emf"/><Relationship Id="rId4" Type="http://schemas.openxmlformats.org/officeDocument/2006/relationships/image" Target="../media/image17.emf"/><Relationship Id="rId9" Type="http://schemas.openxmlformats.org/officeDocument/2006/relationships/image" Target="../media/image1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16.xml"/><Relationship Id="rId16" Type="http://schemas.openxmlformats.org/officeDocument/2006/relationships/image" Target="../media/image53.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37.xml.rels><?xml version="1.0" encoding="UTF-8" standalone="yes"?>
<Relationships xmlns="http://schemas.openxmlformats.org/package/2006/relationships"><Relationship Id="rId2" Type="http://schemas.openxmlformats.org/officeDocument/2006/relationships/hyperlink" Target="file:///C:\Users\erwesk\Desktop\AURICAL%20-%20OnTarget&#8482;.mp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5.xml"/><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7.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2.emf"/></Relationships>
</file>

<file path=ppt/slides/_rels/slide6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2.emf"/><Relationship Id="rId4" Type="http://schemas.openxmlformats.org/officeDocument/2006/relationships/image" Target="../media/image17.emf"/><Relationship Id="rId9" Type="http://schemas.openxmlformats.org/officeDocument/2006/relationships/image" Target="../media/image19.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hyperlink" Target="file:///C:\Users\erwesk\Desktop\spraak.mp4"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Efficient%20-%20Probe%20Tube%20Placement.mp4" TargetMode="External"/><Relationship Id="rId4" Type="http://schemas.openxmlformats.org/officeDocument/2006/relationships/hyperlink" Target="http://www.youtube.com/user/OtometricsTV"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hyperlink" Target="file:///C:\Users\erwesk\Desktop\Efficient%20-%20Probe%20Tube%20Placement.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file:///C:\Users\erwesk\Desktop\Autorem.mp4"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68705" y="653787"/>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4800" dirty="0" smtClean="0">
                <a:solidFill>
                  <a:schemeClr val="bg1"/>
                </a:solidFill>
              </a:rPr>
              <a:t>    </a:t>
            </a:r>
            <a:r>
              <a:rPr kumimoji="0" lang="en-US" sz="4800" i="0" u="none" strike="noStrike" cap="none" normalizeH="0" baseline="0" dirty="0" smtClean="0">
                <a:ln>
                  <a:noFill/>
                </a:ln>
                <a:solidFill>
                  <a:schemeClr val="bg1"/>
                </a:solidFill>
                <a:effectLst/>
                <a:latin typeface="Arial" pitchFamily="34" charset="0"/>
                <a:cs typeface="Arial" pitchFamily="34" charset="0"/>
              </a:rPr>
              <a:t>Training </a:t>
            </a:r>
            <a:r>
              <a:rPr lang="en-US" sz="4800" dirty="0" smtClean="0">
                <a:solidFill>
                  <a:schemeClr val="bg1"/>
                </a:solidFill>
                <a:latin typeface="Arial" pitchFamily="34" charset="0"/>
                <a:cs typeface="Arial" pitchFamily="34" charset="0"/>
              </a:rPr>
              <a:t>2017</a:t>
            </a:r>
            <a:r>
              <a:rPr lang="nl-BE" sz="4800" dirty="0">
                <a:solidFill>
                  <a:schemeClr val="bg1"/>
                </a:solidFill>
                <a:latin typeface="Arial" pitchFamily="34" charset="0"/>
                <a:cs typeface="Arial" pitchFamily="34" charset="0"/>
              </a:rPr>
              <a:t> </a:t>
            </a:r>
            <a:r>
              <a:rPr lang="nl-BE" sz="4800" dirty="0" smtClean="0">
                <a:solidFill>
                  <a:schemeClr val="bg1"/>
                </a:solidFill>
                <a:latin typeface="Arial" pitchFamily="34" charset="0"/>
                <a:cs typeface="Arial" pitchFamily="34" charset="0"/>
              </a:rPr>
              <a:t>     </a:t>
            </a:r>
            <a:endParaRPr lang="en-US" sz="4800" dirty="0" smtClean="0">
              <a:solidFill>
                <a:schemeClr val="bg1"/>
              </a:solidFill>
              <a:latin typeface="Arial" pitchFamily="34" charset="0"/>
              <a:cs typeface="Arial" pitchFamily="34" charset="0"/>
            </a:endParaRPr>
          </a:p>
        </p:txBody>
      </p:sp>
      <p:sp>
        <p:nvSpPr>
          <p:cNvPr id="2053" name="Rectangle 5"/>
          <p:cNvSpPr>
            <a:spLocks noChangeArrowheads="1"/>
          </p:cNvSpPr>
          <p:nvPr/>
        </p:nvSpPr>
        <p:spPr bwMode="auto">
          <a:xfrm>
            <a:off x="0" y="1743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0852"/>
            <a:ext cx="9144000" cy="4220308"/>
          </a:xfrm>
          <a:prstGeom prst="rect">
            <a:avLst/>
          </a:prstGeom>
        </p:spPr>
      </p:pic>
      <p:sp>
        <p:nvSpPr>
          <p:cNvPr id="8" name="Rectangle 4"/>
          <p:cNvSpPr>
            <a:spLocks noChangeArrowheads="1"/>
          </p:cNvSpPr>
          <p:nvPr/>
        </p:nvSpPr>
        <p:spPr bwMode="auto">
          <a:xfrm>
            <a:off x="72008" y="6053226"/>
            <a:ext cx="853244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dirty="0" smtClean="0"/>
              <a:t>Erwin Eskes en Chantal Crins</a:t>
            </a:r>
            <a:endParaRPr kumimoji="0" lang="nl-BE" sz="2000" i="0" u="none" strike="noStrike" cap="none" normalizeH="0" baseline="0" dirty="0" smtClean="0">
              <a:ln>
                <a:noFill/>
              </a:ln>
              <a:effectLst/>
              <a:cs typeface="Arial" pitchFamily="34" charset="0"/>
            </a:endParaRP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341076"/>
            <a:ext cx="3333750" cy="923925"/>
          </a:xfrm>
          <a:prstGeom prst="rect">
            <a:avLst/>
          </a:prstGeom>
        </p:spPr>
      </p:pic>
      <p:pic>
        <p:nvPicPr>
          <p:cNvPr id="4" name="Afbeelding 3"/>
          <p:cNvPicPr>
            <a:picLocks noChangeAspect="1"/>
          </p:cNvPicPr>
          <p:nvPr/>
        </p:nvPicPr>
        <p:blipFill>
          <a:blip r:embed="rId5"/>
          <a:stretch>
            <a:fillRect/>
          </a:stretch>
        </p:blipFill>
        <p:spPr>
          <a:xfrm>
            <a:off x="7308304" y="1387067"/>
            <a:ext cx="1410991" cy="837291"/>
          </a:xfrm>
          <a:prstGeom prst="rect">
            <a:avLst/>
          </a:prstGeom>
        </p:spPr>
      </p:pic>
      <p:sp>
        <p:nvSpPr>
          <p:cNvPr id="6" name="Tekstvak 5"/>
          <p:cNvSpPr txBox="1"/>
          <p:nvPr/>
        </p:nvSpPr>
        <p:spPr>
          <a:xfrm>
            <a:off x="6664272" y="1248549"/>
            <a:ext cx="576064" cy="769441"/>
          </a:xfrm>
          <a:prstGeom prst="rect">
            <a:avLst/>
          </a:prstGeom>
          <a:noFill/>
        </p:spPr>
        <p:txBody>
          <a:bodyPr wrap="square" rtlCol="0">
            <a:spAutoFit/>
          </a:bodyPr>
          <a:lstStyle/>
          <a:p>
            <a:r>
              <a:rPr lang="nl-NL" sz="4400" dirty="0" smtClean="0"/>
              <a:t>&amp;</a:t>
            </a:r>
            <a:r>
              <a:rPr lang="nl-NL" dirty="0" smtClean="0"/>
              <a:t> </a:t>
            </a:r>
            <a:endParaRPr lang="nl-NL" dirty="0"/>
          </a:p>
        </p:txBody>
      </p:sp>
    </p:spTree>
    <p:extLst>
      <p:ext uri="{BB962C8B-B14F-4D97-AF65-F5344CB8AC3E}">
        <p14:creationId xmlns:p14="http://schemas.microsoft.com/office/powerpoint/2010/main" val="87845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Picture 5"/>
          <p:cNvPicPr>
            <a:picLocks noChangeAspect="1" noChangeArrowheads="1"/>
          </p:cNvPicPr>
          <p:nvPr/>
        </p:nvPicPr>
        <p:blipFill>
          <a:blip r:embed="rId2" cstate="print"/>
          <a:srcRect/>
          <a:stretch>
            <a:fillRect/>
          </a:stretch>
        </p:blipFill>
        <p:spPr bwMode="auto">
          <a:xfrm>
            <a:off x="457200" y="274638"/>
            <a:ext cx="7931224" cy="5918310"/>
          </a:xfrm>
          <a:prstGeom prst="rect">
            <a:avLst/>
          </a:prstGeom>
          <a:noFill/>
          <a:ln w="9525">
            <a:noFill/>
            <a:miter lim="800000"/>
            <a:headEnd/>
            <a:tailEnd/>
          </a:ln>
          <a:effectLst/>
        </p:spPr>
      </p:pic>
    </p:spTree>
    <p:extLst>
      <p:ext uri="{BB962C8B-B14F-4D97-AF65-F5344CB8AC3E}">
        <p14:creationId xmlns:p14="http://schemas.microsoft.com/office/powerpoint/2010/main" val="3063500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smtClean="0"/>
              <a:t>Waarom in het oor meten?</a:t>
            </a:r>
            <a:endParaRPr lang="nl-NL" dirty="0"/>
          </a:p>
        </p:txBody>
      </p:sp>
      <p:sp>
        <p:nvSpPr>
          <p:cNvPr id="3" name="Tijdelijke aanduiding voor inhoud 2"/>
          <p:cNvSpPr>
            <a:spLocks noGrp="1"/>
          </p:cNvSpPr>
          <p:nvPr>
            <p:ph idx="1"/>
          </p:nvPr>
        </p:nvSpPr>
        <p:spPr>
          <a:xfrm>
            <a:off x="465054" y="1196752"/>
            <a:ext cx="7544007" cy="4525963"/>
          </a:xfrm>
        </p:spPr>
        <p:txBody>
          <a:bodyPr>
            <a:normAutofit/>
          </a:bodyPr>
          <a:lstStyle/>
          <a:p>
            <a:endParaRPr lang="nl-NL" dirty="0" smtClean="0"/>
          </a:p>
          <a:p>
            <a:pPr marL="457200" lvl="1" indent="0">
              <a:buNone/>
            </a:pPr>
            <a:endParaRPr lang="nl-NL" b="1" dirty="0"/>
          </a:p>
          <a:p>
            <a:pPr marL="0" indent="0">
              <a:buNone/>
            </a:pPr>
            <a:r>
              <a:rPr lang="nl-NL" b="1" dirty="0" smtClean="0"/>
              <a:t>Wie </a:t>
            </a:r>
            <a:r>
              <a:rPr lang="nl-NL" b="1" dirty="0"/>
              <a:t>heeft er een standaard </a:t>
            </a:r>
            <a:r>
              <a:rPr lang="nl-NL" b="1" dirty="0" smtClean="0"/>
              <a:t>oor?</a:t>
            </a:r>
            <a:endParaRPr lang="nl-NL" b="1" dirty="0"/>
          </a:p>
          <a:p>
            <a:pPr lvl="1"/>
            <a:r>
              <a:rPr lang="nl-NL" sz="2000" dirty="0" smtClean="0"/>
              <a:t>Alle hoortoestel fabrikanten ontwikkelen hun toestellen en aanpassoftware op basis van een standaard oor.</a:t>
            </a:r>
          </a:p>
          <a:p>
            <a:pPr lvl="1"/>
            <a:r>
              <a:rPr lang="nl-NL" sz="2000" dirty="0" smtClean="0"/>
              <a:t>Het </a:t>
            </a:r>
            <a:r>
              <a:rPr lang="nl-NL" sz="2000" dirty="0"/>
              <a:t>standaard oor bestaat niet!!!</a:t>
            </a:r>
            <a:endParaRPr lang="nl-NL" sz="2000" dirty="0" smtClean="0"/>
          </a:p>
          <a:p>
            <a:pPr lvl="1"/>
            <a:r>
              <a:rPr lang="nl-NL" sz="2000" dirty="0" smtClean="0"/>
              <a:t>Er zijn dus specifieke verschillen waarmee een fabrikant nooit rekening kan houden.</a:t>
            </a:r>
          </a:p>
          <a:p>
            <a:pPr marL="457200" lvl="1" indent="0">
              <a:buNone/>
            </a:pPr>
            <a:endParaRPr lang="nl-NL" sz="2000" dirty="0" smtClean="0"/>
          </a:p>
          <a:p>
            <a:pPr marL="457200" lvl="1" indent="0">
              <a:buNone/>
            </a:pPr>
            <a:r>
              <a:rPr lang="nl-NL" sz="2000" dirty="0" smtClean="0"/>
              <a:t>Met een INSITU meting brengt u het individuele oor in beeld en kunt u dit verwerken in de aanpassing.</a:t>
            </a:r>
          </a:p>
          <a:p>
            <a:pPr marL="457200" lvl="1" indent="0">
              <a:buNone/>
            </a:pPr>
            <a:endParaRPr lang="nl-NL" dirty="0" smtClean="0">
              <a:solidFill>
                <a:srgbClr val="FF0000"/>
              </a:solidFill>
            </a:endParaRPr>
          </a:p>
          <a:p>
            <a:pPr lvl="1"/>
            <a:endParaRPr lang="nl-NL" dirty="0" smtClean="0">
              <a:solidFill>
                <a:srgbClr val="FF0000"/>
              </a:solidFill>
            </a:endParaRPr>
          </a:p>
          <a:p>
            <a:pPr marL="457200" lvl="1" indent="0">
              <a:buNone/>
            </a:pPr>
            <a:endParaRPr lang="nl-NL" dirty="0">
              <a:solidFill>
                <a:srgbClr val="FF0000"/>
              </a:solidFill>
            </a:endParaRPr>
          </a:p>
        </p:txBody>
      </p:sp>
    </p:spTree>
    <p:extLst>
      <p:ext uri="{BB962C8B-B14F-4D97-AF65-F5344CB8AC3E}">
        <p14:creationId xmlns:p14="http://schemas.microsoft.com/office/powerpoint/2010/main" val="355405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Waarom willen we REM uitvoeren</a:t>
            </a:r>
          </a:p>
        </p:txBody>
      </p:sp>
      <p:sp>
        <p:nvSpPr>
          <p:cNvPr id="4" name="Rechthoek 3"/>
          <p:cNvSpPr/>
          <p:nvPr/>
        </p:nvSpPr>
        <p:spPr>
          <a:xfrm>
            <a:off x="539552" y="2636912"/>
            <a:ext cx="21602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Vakinhoudelijk </a:t>
            </a:r>
            <a:endParaRPr lang="nl-NL" dirty="0"/>
          </a:p>
        </p:txBody>
      </p:sp>
      <p:sp>
        <p:nvSpPr>
          <p:cNvPr id="5" name="Rechthoek 4"/>
          <p:cNvSpPr/>
          <p:nvPr/>
        </p:nvSpPr>
        <p:spPr>
          <a:xfrm>
            <a:off x="3364777" y="2636912"/>
            <a:ext cx="21602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Praktisch</a:t>
            </a:r>
            <a:endParaRPr lang="nl-NL" dirty="0"/>
          </a:p>
        </p:txBody>
      </p:sp>
      <p:sp>
        <p:nvSpPr>
          <p:cNvPr id="6" name="Rechthoek 5"/>
          <p:cNvSpPr/>
          <p:nvPr/>
        </p:nvSpPr>
        <p:spPr>
          <a:xfrm>
            <a:off x="6156176" y="2636912"/>
            <a:ext cx="21602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Evaluatie</a:t>
            </a:r>
            <a:endParaRPr lang="nl-NL" dirty="0"/>
          </a:p>
        </p:txBody>
      </p:sp>
    </p:spTree>
    <p:extLst>
      <p:ext uri="{BB962C8B-B14F-4D97-AF65-F5344CB8AC3E}">
        <p14:creationId xmlns:p14="http://schemas.microsoft.com/office/powerpoint/2010/main" val="280041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Waarom willen we REM uitvoeren</a:t>
            </a:r>
          </a:p>
        </p:txBody>
      </p:sp>
      <p:sp>
        <p:nvSpPr>
          <p:cNvPr id="3" name="Tijdelijke aanduiding voor inhoud 2"/>
          <p:cNvSpPr>
            <a:spLocks noGrp="1"/>
          </p:cNvSpPr>
          <p:nvPr>
            <p:ph idx="1"/>
          </p:nvPr>
        </p:nvSpPr>
        <p:spPr>
          <a:xfrm>
            <a:off x="457200" y="2924944"/>
            <a:ext cx="8229600" cy="4525963"/>
          </a:xfrm>
        </p:spPr>
        <p:txBody>
          <a:bodyPr/>
          <a:lstStyle/>
          <a:p>
            <a:r>
              <a:rPr lang="nl-NL" dirty="0"/>
              <a:t>Vakinhoudelijk beter:</a:t>
            </a:r>
          </a:p>
          <a:p>
            <a:pPr lvl="1"/>
            <a:r>
              <a:rPr lang="nl-NL" dirty="0"/>
              <a:t>Inzicht </a:t>
            </a:r>
            <a:r>
              <a:rPr lang="nl-NL" dirty="0" smtClean="0"/>
              <a:t>in </a:t>
            </a:r>
            <a:r>
              <a:rPr lang="nl-NL" dirty="0"/>
              <a:t>de totale aanpassing en de natuurlijke </a:t>
            </a:r>
            <a:r>
              <a:rPr lang="nl-NL" dirty="0" smtClean="0"/>
              <a:t>versterking </a:t>
            </a:r>
            <a:r>
              <a:rPr lang="nl-NL" dirty="0"/>
              <a:t>van het oor</a:t>
            </a:r>
          </a:p>
          <a:p>
            <a:pPr lvl="1"/>
            <a:r>
              <a:rPr lang="nl-NL" dirty="0"/>
              <a:t>Weten wat er op het trommelvlies aankomt en dit vergelijken met de doelen (fabrikanten en/of algemene </a:t>
            </a:r>
            <a:r>
              <a:rPr lang="nl-NL" dirty="0" smtClean="0"/>
              <a:t>rekenregels). </a:t>
            </a:r>
            <a:br>
              <a:rPr lang="nl-NL" dirty="0" smtClean="0"/>
            </a:br>
            <a:r>
              <a:rPr lang="nl-NL" dirty="0" err="1" smtClean="0"/>
              <a:t>FirstFit</a:t>
            </a:r>
            <a:r>
              <a:rPr lang="nl-NL" dirty="0" smtClean="0"/>
              <a:t> </a:t>
            </a:r>
            <a:r>
              <a:rPr lang="nl-NL" dirty="0"/>
              <a:t>regels zijn gebaseerd op een standaard oor, deze bestaan niet!</a:t>
            </a:r>
          </a:p>
          <a:p>
            <a:pPr lvl="1"/>
            <a:r>
              <a:rPr lang="nl-NL" dirty="0"/>
              <a:t>K</a:t>
            </a:r>
            <a:r>
              <a:rPr lang="nl-NL" dirty="0" smtClean="0"/>
              <a:t>lachten doorgronden </a:t>
            </a:r>
            <a:r>
              <a:rPr lang="nl-NL" dirty="0"/>
              <a:t>en oplossen</a:t>
            </a:r>
          </a:p>
          <a:p>
            <a:pPr lvl="1"/>
            <a:r>
              <a:rPr lang="nl-NL" dirty="0"/>
              <a:t>Verschillen tussen de diverse toestellen inzichtelijk maken</a:t>
            </a:r>
          </a:p>
          <a:p>
            <a:endParaRPr lang="nl-NL" dirty="0"/>
          </a:p>
        </p:txBody>
      </p:sp>
      <p:sp>
        <p:nvSpPr>
          <p:cNvPr id="4" name="Rechthoek 3"/>
          <p:cNvSpPr/>
          <p:nvPr/>
        </p:nvSpPr>
        <p:spPr>
          <a:xfrm>
            <a:off x="539552" y="1628800"/>
            <a:ext cx="21602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Vakinhoudelijk </a:t>
            </a:r>
            <a:endParaRPr lang="nl-NL" dirty="0"/>
          </a:p>
        </p:txBody>
      </p:sp>
      <p:sp>
        <p:nvSpPr>
          <p:cNvPr id="5" name="Rechthoek 4"/>
          <p:cNvSpPr/>
          <p:nvPr/>
        </p:nvSpPr>
        <p:spPr>
          <a:xfrm>
            <a:off x="3364777" y="1628800"/>
            <a:ext cx="216024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Praktisch</a:t>
            </a:r>
            <a:endParaRPr lang="nl-NL" dirty="0"/>
          </a:p>
        </p:txBody>
      </p:sp>
      <p:sp>
        <p:nvSpPr>
          <p:cNvPr id="6" name="Rechthoek 5"/>
          <p:cNvSpPr/>
          <p:nvPr/>
        </p:nvSpPr>
        <p:spPr>
          <a:xfrm>
            <a:off x="6156176" y="1628800"/>
            <a:ext cx="216024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Evaluatie</a:t>
            </a:r>
            <a:endParaRPr lang="nl-NL" dirty="0"/>
          </a:p>
        </p:txBody>
      </p:sp>
    </p:spTree>
    <p:extLst>
      <p:ext uri="{BB962C8B-B14F-4D97-AF65-F5344CB8AC3E}">
        <p14:creationId xmlns:p14="http://schemas.microsoft.com/office/powerpoint/2010/main" val="1588236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smtClean="0"/>
              <a:t>Waarom willen we REM uitvoeren</a:t>
            </a:r>
            <a:endParaRPr lang="nl-NL" dirty="0"/>
          </a:p>
        </p:txBody>
      </p:sp>
      <p:sp>
        <p:nvSpPr>
          <p:cNvPr id="3" name="Tijdelijke aanduiding voor inhoud 2"/>
          <p:cNvSpPr>
            <a:spLocks noGrp="1"/>
          </p:cNvSpPr>
          <p:nvPr>
            <p:ph idx="1"/>
          </p:nvPr>
        </p:nvSpPr>
        <p:spPr>
          <a:xfrm>
            <a:off x="484377" y="2575445"/>
            <a:ext cx="8229600" cy="4525963"/>
          </a:xfrm>
        </p:spPr>
        <p:txBody>
          <a:bodyPr>
            <a:normAutofit/>
          </a:bodyPr>
          <a:lstStyle/>
          <a:p>
            <a:r>
              <a:rPr lang="nl-NL" dirty="0" smtClean="0"/>
              <a:t>Praktisch:</a:t>
            </a:r>
          </a:p>
          <a:p>
            <a:pPr lvl="1"/>
            <a:r>
              <a:rPr lang="nl-NL" dirty="0" smtClean="0"/>
              <a:t>Een beter startpunt creëren zodat de acceptatie beter en vlotter verloopt</a:t>
            </a:r>
          </a:p>
          <a:p>
            <a:pPr lvl="1"/>
            <a:r>
              <a:rPr lang="nl-NL" dirty="0" smtClean="0"/>
              <a:t>Professionele en vertrouwenwekkende aanpak van de aanpassing</a:t>
            </a:r>
          </a:p>
          <a:p>
            <a:pPr lvl="1"/>
            <a:r>
              <a:rPr lang="nl-NL" dirty="0" smtClean="0"/>
              <a:t>Minder bezoeken benodigd</a:t>
            </a:r>
          </a:p>
          <a:p>
            <a:pPr lvl="1"/>
            <a:r>
              <a:rPr lang="nl-NL" dirty="0"/>
              <a:t>K</a:t>
            </a:r>
            <a:r>
              <a:rPr lang="nl-NL" dirty="0" smtClean="0"/>
              <a:t>lant betrekken </a:t>
            </a:r>
            <a:r>
              <a:rPr lang="nl-NL" dirty="0"/>
              <a:t>bij het aanpasproces</a:t>
            </a:r>
          </a:p>
          <a:p>
            <a:pPr lvl="1"/>
            <a:r>
              <a:rPr lang="nl-NL" dirty="0" smtClean="0"/>
              <a:t>Meer houvast door objectieve doelen i.p.v. subjectieve beleving</a:t>
            </a:r>
          </a:p>
          <a:p>
            <a:pPr lvl="1"/>
            <a:endParaRPr lang="nl-NL" dirty="0"/>
          </a:p>
          <a:p>
            <a:pPr marL="457200" lvl="1" indent="0">
              <a:buNone/>
            </a:pPr>
            <a:r>
              <a:rPr lang="nl-NL" dirty="0" smtClean="0"/>
              <a:t>Echter de klant is altijd bepalend of hij de aanpassing accepteert.</a:t>
            </a:r>
          </a:p>
          <a:p>
            <a:pPr marL="457200" lvl="1" indent="0">
              <a:buNone/>
            </a:pPr>
            <a:endParaRPr lang="nl-NL" dirty="0"/>
          </a:p>
        </p:txBody>
      </p:sp>
      <p:sp>
        <p:nvSpPr>
          <p:cNvPr id="4" name="Rechthoek 3"/>
          <p:cNvSpPr/>
          <p:nvPr/>
        </p:nvSpPr>
        <p:spPr>
          <a:xfrm>
            <a:off x="539552" y="1628800"/>
            <a:ext cx="216024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Vakinhoudelijk</a:t>
            </a:r>
            <a:endParaRPr lang="nl-NL" dirty="0"/>
          </a:p>
        </p:txBody>
      </p:sp>
      <p:sp>
        <p:nvSpPr>
          <p:cNvPr id="5" name="Rechthoek 4"/>
          <p:cNvSpPr/>
          <p:nvPr/>
        </p:nvSpPr>
        <p:spPr>
          <a:xfrm>
            <a:off x="3364777" y="1628800"/>
            <a:ext cx="21602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Praktisch</a:t>
            </a:r>
            <a:endParaRPr lang="nl-NL" dirty="0"/>
          </a:p>
        </p:txBody>
      </p:sp>
      <p:sp>
        <p:nvSpPr>
          <p:cNvPr id="6" name="Rechthoek 5"/>
          <p:cNvSpPr/>
          <p:nvPr/>
        </p:nvSpPr>
        <p:spPr>
          <a:xfrm>
            <a:off x="6156176" y="1628800"/>
            <a:ext cx="216024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Evaluatie</a:t>
            </a:r>
            <a:endParaRPr lang="nl-NL" dirty="0"/>
          </a:p>
        </p:txBody>
      </p:sp>
    </p:spTree>
    <p:extLst>
      <p:ext uri="{BB962C8B-B14F-4D97-AF65-F5344CB8AC3E}">
        <p14:creationId xmlns:p14="http://schemas.microsoft.com/office/powerpoint/2010/main" val="1914636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smtClean="0"/>
              <a:t>Waarom willen we REM uitvoeren</a:t>
            </a:r>
            <a:endParaRPr lang="nl-NL" dirty="0"/>
          </a:p>
        </p:txBody>
      </p:sp>
      <p:sp>
        <p:nvSpPr>
          <p:cNvPr id="3" name="Tijdelijke aanduiding voor inhoud 2"/>
          <p:cNvSpPr>
            <a:spLocks noGrp="1"/>
          </p:cNvSpPr>
          <p:nvPr>
            <p:ph idx="1"/>
          </p:nvPr>
        </p:nvSpPr>
        <p:spPr>
          <a:xfrm>
            <a:off x="484377" y="2503437"/>
            <a:ext cx="8229600" cy="4525963"/>
          </a:xfrm>
        </p:spPr>
        <p:txBody>
          <a:bodyPr>
            <a:normAutofit/>
          </a:bodyPr>
          <a:lstStyle/>
          <a:p>
            <a:endParaRPr lang="nl-NL" dirty="0" smtClean="0"/>
          </a:p>
          <a:p>
            <a:r>
              <a:rPr lang="nl-NL" dirty="0" smtClean="0"/>
              <a:t>Evaluatie:</a:t>
            </a:r>
          </a:p>
          <a:p>
            <a:pPr lvl="1"/>
            <a:r>
              <a:rPr lang="nl-NL" dirty="0"/>
              <a:t>M</a:t>
            </a:r>
            <a:r>
              <a:rPr lang="nl-NL" dirty="0" smtClean="0"/>
              <a:t>anagen </a:t>
            </a:r>
            <a:r>
              <a:rPr lang="nl-NL" dirty="0"/>
              <a:t>van de </a:t>
            </a:r>
            <a:r>
              <a:rPr lang="nl-NL" dirty="0" smtClean="0"/>
              <a:t>verwachtingen, zodat er een realistisch doel gesteld kan worden die gehaald kan worden</a:t>
            </a:r>
            <a:endParaRPr lang="nl-NL" dirty="0"/>
          </a:p>
          <a:p>
            <a:pPr lvl="1"/>
            <a:r>
              <a:rPr lang="nl-NL" dirty="0" smtClean="0"/>
              <a:t>Door middel van een objectieve meting kan een aanpassing beter geëvalueerd worden</a:t>
            </a:r>
          </a:p>
          <a:p>
            <a:pPr lvl="1"/>
            <a:r>
              <a:rPr lang="nl-NL" dirty="0" smtClean="0"/>
              <a:t>Goede en objectieve afsluiting van de proef/aanpas periode</a:t>
            </a:r>
          </a:p>
          <a:p>
            <a:pPr lvl="1"/>
            <a:endParaRPr lang="nl-NL" dirty="0"/>
          </a:p>
        </p:txBody>
      </p:sp>
      <p:sp>
        <p:nvSpPr>
          <p:cNvPr id="4" name="Rechthoek 3"/>
          <p:cNvSpPr/>
          <p:nvPr/>
        </p:nvSpPr>
        <p:spPr>
          <a:xfrm>
            <a:off x="539552" y="1628800"/>
            <a:ext cx="216024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Vakinhoudelijk</a:t>
            </a:r>
            <a:endParaRPr lang="nl-NL" dirty="0"/>
          </a:p>
        </p:txBody>
      </p:sp>
      <p:sp>
        <p:nvSpPr>
          <p:cNvPr id="5" name="Rechthoek 4"/>
          <p:cNvSpPr/>
          <p:nvPr/>
        </p:nvSpPr>
        <p:spPr>
          <a:xfrm>
            <a:off x="3364777" y="1628800"/>
            <a:ext cx="216024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Praktisch</a:t>
            </a:r>
            <a:endParaRPr lang="nl-NL" dirty="0"/>
          </a:p>
        </p:txBody>
      </p:sp>
      <p:sp>
        <p:nvSpPr>
          <p:cNvPr id="6" name="Rechthoek 5"/>
          <p:cNvSpPr/>
          <p:nvPr/>
        </p:nvSpPr>
        <p:spPr>
          <a:xfrm>
            <a:off x="6156176" y="1628800"/>
            <a:ext cx="21602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Evaluatie</a:t>
            </a:r>
            <a:endParaRPr lang="nl-NL" dirty="0"/>
          </a:p>
        </p:txBody>
      </p:sp>
    </p:spTree>
    <p:extLst>
      <p:ext uri="{BB962C8B-B14F-4D97-AF65-F5344CB8AC3E}">
        <p14:creationId xmlns:p14="http://schemas.microsoft.com/office/powerpoint/2010/main" val="1251230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32656"/>
            <a:ext cx="8229600" cy="1143000"/>
          </a:xfrm>
        </p:spPr>
        <p:txBody>
          <a:bodyPr/>
          <a:lstStyle/>
          <a:p>
            <a:pPr algn="l"/>
            <a:r>
              <a:rPr lang="nl-NL" dirty="0" smtClean="0"/>
              <a:t>Wanneer REM doen?</a:t>
            </a:r>
            <a:endParaRPr lang="nl-NL" dirty="0"/>
          </a:p>
        </p:txBody>
      </p:sp>
      <p:sp>
        <p:nvSpPr>
          <p:cNvPr id="3" name="Tijdelijke aanduiding voor inhoud 2"/>
          <p:cNvSpPr>
            <a:spLocks noGrp="1"/>
          </p:cNvSpPr>
          <p:nvPr>
            <p:ph idx="1"/>
          </p:nvPr>
        </p:nvSpPr>
        <p:spPr>
          <a:xfrm>
            <a:off x="539552" y="1628800"/>
            <a:ext cx="8229600" cy="4525963"/>
          </a:xfrm>
        </p:spPr>
        <p:txBody>
          <a:bodyPr/>
          <a:lstStyle/>
          <a:p>
            <a:endParaRPr lang="nl-NL" dirty="0" smtClean="0"/>
          </a:p>
          <a:p>
            <a:r>
              <a:rPr lang="nl-NL" dirty="0" smtClean="0"/>
              <a:t>Startpunt bepalen</a:t>
            </a:r>
          </a:p>
          <a:p>
            <a:r>
              <a:rPr lang="nl-NL" dirty="0" smtClean="0"/>
              <a:t>Verificatie en evaluatie</a:t>
            </a:r>
          </a:p>
          <a:p>
            <a:endParaRPr lang="nl-NL" dirty="0"/>
          </a:p>
          <a:p>
            <a:r>
              <a:rPr lang="nl-NL" dirty="0" smtClean="0"/>
              <a:t>Vergelijk toestellen oud/nieuw</a:t>
            </a:r>
          </a:p>
          <a:p>
            <a:r>
              <a:rPr lang="nl-NL" dirty="0" smtClean="0"/>
              <a:t>Features vergelijken</a:t>
            </a:r>
          </a:p>
          <a:p>
            <a:r>
              <a:rPr lang="nl-NL" dirty="0" smtClean="0"/>
              <a:t>Niet te verklaren problemen</a:t>
            </a:r>
          </a:p>
          <a:p>
            <a:endParaRPr lang="nl-NL" dirty="0"/>
          </a:p>
          <a:p>
            <a:endParaRPr lang="nl-NL" dirty="0" smtClean="0"/>
          </a:p>
          <a:p>
            <a:endParaRPr lang="nl-NL" dirty="0"/>
          </a:p>
        </p:txBody>
      </p:sp>
    </p:spTree>
    <p:extLst>
      <p:ext uri="{BB962C8B-B14F-4D97-AF65-F5344CB8AC3E}">
        <p14:creationId xmlns:p14="http://schemas.microsoft.com/office/powerpoint/2010/main" val="17140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smtClean="0"/>
              <a:t>Waar wil je meten in het oor?</a:t>
            </a:r>
            <a:endParaRPr lang="nl-NL" dirty="0"/>
          </a:p>
        </p:txBody>
      </p:sp>
      <p:sp>
        <p:nvSpPr>
          <p:cNvPr id="7" name="Tekstvak 6"/>
          <p:cNvSpPr txBox="1"/>
          <p:nvPr/>
        </p:nvSpPr>
        <p:spPr>
          <a:xfrm>
            <a:off x="1075642" y="4820381"/>
            <a:ext cx="4216437" cy="584775"/>
          </a:xfrm>
          <a:prstGeom prst="rect">
            <a:avLst/>
          </a:prstGeom>
          <a:noFill/>
        </p:spPr>
        <p:txBody>
          <a:bodyPr wrap="square" rtlCol="0">
            <a:spAutoFit/>
          </a:bodyPr>
          <a:lstStyle/>
          <a:p>
            <a:r>
              <a:rPr lang="nl-NL" sz="3200" i="1" dirty="0" smtClean="0"/>
              <a:t>Niet uitvoerbaar…..</a:t>
            </a:r>
            <a:endParaRPr lang="nl-NL" sz="3200" i="1" dirty="0"/>
          </a:p>
        </p:txBody>
      </p:sp>
      <p:pic>
        <p:nvPicPr>
          <p:cNvPr id="30" name="Tijdelijke aanduiding voor inhoud 29"/>
          <p:cNvPicPr>
            <a:picLocks noGrp="1" noChangeAspect="1"/>
          </p:cNvPicPr>
          <p:nvPr>
            <p:ph idx="1"/>
          </p:nvPr>
        </p:nvPicPr>
        <p:blipFill>
          <a:blip r:embed="rId3"/>
          <a:stretch>
            <a:fillRect/>
          </a:stretch>
        </p:blipFill>
        <p:spPr>
          <a:xfrm>
            <a:off x="519159" y="2471261"/>
            <a:ext cx="1637494" cy="2030400"/>
          </a:xfrm>
          <a:prstGeom prst="rect">
            <a:avLst/>
          </a:prstGeom>
        </p:spPr>
      </p:pic>
      <p:pic>
        <p:nvPicPr>
          <p:cNvPr id="29" name="Afbeelding 28"/>
          <p:cNvPicPr>
            <a:picLocks noChangeAspect="1"/>
          </p:cNvPicPr>
          <p:nvPr/>
        </p:nvPicPr>
        <p:blipFill>
          <a:blip r:embed="rId4"/>
          <a:stretch>
            <a:fillRect/>
          </a:stretch>
        </p:blipFill>
        <p:spPr>
          <a:xfrm>
            <a:off x="4610121" y="2308917"/>
            <a:ext cx="2576832" cy="2893321"/>
          </a:xfrm>
          <a:prstGeom prst="rect">
            <a:avLst/>
          </a:prstGeom>
        </p:spPr>
      </p:pic>
      <p:pic>
        <p:nvPicPr>
          <p:cNvPr id="28" name="Afbeelding 27"/>
          <p:cNvPicPr>
            <a:picLocks noChangeAspect="1"/>
          </p:cNvPicPr>
          <p:nvPr/>
        </p:nvPicPr>
        <p:blipFill>
          <a:blip r:embed="rId5"/>
          <a:stretch>
            <a:fillRect/>
          </a:stretch>
        </p:blipFill>
        <p:spPr>
          <a:xfrm>
            <a:off x="3618584" y="2379674"/>
            <a:ext cx="2487975" cy="2043090"/>
          </a:xfrm>
          <a:prstGeom prst="rect">
            <a:avLst/>
          </a:prstGeom>
        </p:spPr>
      </p:pic>
      <p:pic>
        <p:nvPicPr>
          <p:cNvPr id="31" name="Afbeelding 30"/>
          <p:cNvPicPr>
            <a:picLocks noChangeAspect="1"/>
          </p:cNvPicPr>
          <p:nvPr/>
        </p:nvPicPr>
        <p:blipFill>
          <a:blip r:embed="rId6"/>
          <a:stretch>
            <a:fillRect/>
          </a:stretch>
        </p:blipFill>
        <p:spPr>
          <a:xfrm>
            <a:off x="2249695" y="2816491"/>
            <a:ext cx="1396313" cy="1395900"/>
          </a:xfrm>
          <a:prstGeom prst="rect">
            <a:avLst/>
          </a:prstGeom>
        </p:spPr>
      </p:pic>
      <p:pic>
        <p:nvPicPr>
          <p:cNvPr id="38" name="Afbeelding 37"/>
          <p:cNvPicPr>
            <a:picLocks noChangeAspect="1"/>
          </p:cNvPicPr>
          <p:nvPr/>
        </p:nvPicPr>
        <p:blipFill>
          <a:blip r:embed="rId6"/>
          <a:stretch>
            <a:fillRect/>
          </a:stretch>
        </p:blipFill>
        <p:spPr>
          <a:xfrm>
            <a:off x="7668344" y="2620252"/>
            <a:ext cx="1214213" cy="1213853"/>
          </a:xfrm>
          <a:prstGeom prst="rect">
            <a:avLst/>
          </a:prstGeom>
        </p:spPr>
      </p:pic>
      <p:pic>
        <p:nvPicPr>
          <p:cNvPr id="32" name="Afbeelding 31"/>
          <p:cNvPicPr>
            <a:picLocks noChangeAspect="1"/>
          </p:cNvPicPr>
          <p:nvPr/>
        </p:nvPicPr>
        <p:blipFill>
          <a:blip r:embed="rId7"/>
          <a:stretch>
            <a:fillRect/>
          </a:stretch>
        </p:blipFill>
        <p:spPr>
          <a:xfrm>
            <a:off x="6537047" y="3336332"/>
            <a:ext cx="1510557" cy="380700"/>
          </a:xfrm>
          <a:prstGeom prst="rect">
            <a:avLst/>
          </a:prstGeom>
        </p:spPr>
      </p:pic>
      <p:sp>
        <p:nvSpPr>
          <p:cNvPr id="3" name="PIJL-OMHOOG 2"/>
          <p:cNvSpPr/>
          <p:nvPr/>
        </p:nvSpPr>
        <p:spPr>
          <a:xfrm>
            <a:off x="6537047" y="3831073"/>
            <a:ext cx="311551" cy="108757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2896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Afbeelding 28"/>
          <p:cNvPicPr>
            <a:picLocks noChangeAspect="1"/>
          </p:cNvPicPr>
          <p:nvPr/>
        </p:nvPicPr>
        <p:blipFill>
          <a:blip r:embed="rId3"/>
          <a:stretch>
            <a:fillRect/>
          </a:stretch>
        </p:blipFill>
        <p:spPr>
          <a:xfrm>
            <a:off x="4948462" y="1340768"/>
            <a:ext cx="2576832" cy="2893321"/>
          </a:xfrm>
          <a:prstGeom prst="rect">
            <a:avLst/>
          </a:prstGeom>
        </p:spPr>
      </p:pic>
      <p:pic>
        <p:nvPicPr>
          <p:cNvPr id="6" name="Afbeelding 5"/>
          <p:cNvPicPr>
            <a:picLocks noChangeAspect="1"/>
          </p:cNvPicPr>
          <p:nvPr/>
        </p:nvPicPr>
        <p:blipFill>
          <a:blip r:embed="rId4"/>
          <a:stretch>
            <a:fillRect/>
          </a:stretch>
        </p:blipFill>
        <p:spPr>
          <a:xfrm>
            <a:off x="4872300" y="4104209"/>
            <a:ext cx="2652994" cy="1421280"/>
          </a:xfrm>
          <a:prstGeom prst="rect">
            <a:avLst/>
          </a:prstGeom>
        </p:spPr>
      </p:pic>
      <p:sp>
        <p:nvSpPr>
          <p:cNvPr id="2" name="Titel 1"/>
          <p:cNvSpPr>
            <a:spLocks noGrp="1"/>
          </p:cNvSpPr>
          <p:nvPr>
            <p:ph type="title"/>
          </p:nvPr>
        </p:nvSpPr>
        <p:spPr/>
        <p:txBody>
          <a:bodyPr>
            <a:normAutofit/>
          </a:bodyPr>
          <a:lstStyle/>
          <a:p>
            <a:pPr algn="l"/>
            <a:r>
              <a:rPr lang="nl-NL" dirty="0" smtClean="0"/>
              <a:t>Hoe dan wel?</a:t>
            </a:r>
            <a:endParaRPr lang="nl-NL" dirty="0"/>
          </a:p>
        </p:txBody>
      </p:sp>
      <p:pic>
        <p:nvPicPr>
          <p:cNvPr id="30" name="Tijdelijke aanduiding voor inhoud 29"/>
          <p:cNvPicPr>
            <a:picLocks noGrp="1" noChangeAspect="1"/>
          </p:cNvPicPr>
          <p:nvPr>
            <p:ph idx="1"/>
          </p:nvPr>
        </p:nvPicPr>
        <p:blipFill>
          <a:blip r:embed="rId5"/>
          <a:stretch>
            <a:fillRect/>
          </a:stretch>
        </p:blipFill>
        <p:spPr>
          <a:xfrm>
            <a:off x="857500" y="1503112"/>
            <a:ext cx="1637494" cy="2030400"/>
          </a:xfrm>
          <a:prstGeom prst="rect">
            <a:avLst/>
          </a:prstGeom>
        </p:spPr>
      </p:pic>
      <p:pic>
        <p:nvPicPr>
          <p:cNvPr id="28" name="Afbeelding 27"/>
          <p:cNvPicPr>
            <a:picLocks noChangeAspect="1"/>
          </p:cNvPicPr>
          <p:nvPr/>
        </p:nvPicPr>
        <p:blipFill>
          <a:blip r:embed="rId6"/>
          <a:stretch>
            <a:fillRect/>
          </a:stretch>
        </p:blipFill>
        <p:spPr>
          <a:xfrm>
            <a:off x="3956925" y="1411525"/>
            <a:ext cx="2487975" cy="2043090"/>
          </a:xfrm>
          <a:prstGeom prst="rect">
            <a:avLst/>
          </a:prstGeom>
        </p:spPr>
      </p:pic>
      <p:pic>
        <p:nvPicPr>
          <p:cNvPr id="31" name="Afbeelding 30"/>
          <p:cNvPicPr>
            <a:picLocks noChangeAspect="1"/>
          </p:cNvPicPr>
          <p:nvPr/>
        </p:nvPicPr>
        <p:blipFill>
          <a:blip r:embed="rId7"/>
          <a:stretch>
            <a:fillRect/>
          </a:stretch>
        </p:blipFill>
        <p:spPr>
          <a:xfrm>
            <a:off x="2588036" y="1848342"/>
            <a:ext cx="1396313" cy="1395900"/>
          </a:xfrm>
          <a:prstGeom prst="rect">
            <a:avLst/>
          </a:prstGeom>
        </p:spPr>
      </p:pic>
      <p:pic>
        <p:nvPicPr>
          <p:cNvPr id="38" name="Afbeelding 37"/>
          <p:cNvPicPr>
            <a:picLocks noChangeAspect="1"/>
          </p:cNvPicPr>
          <p:nvPr/>
        </p:nvPicPr>
        <p:blipFill>
          <a:blip r:embed="rId7"/>
          <a:stretch>
            <a:fillRect/>
          </a:stretch>
        </p:blipFill>
        <p:spPr>
          <a:xfrm>
            <a:off x="7637540" y="4586832"/>
            <a:ext cx="1255678" cy="1255306"/>
          </a:xfrm>
          <a:prstGeom prst="rect">
            <a:avLst/>
          </a:prstGeom>
        </p:spPr>
      </p:pic>
      <p:pic>
        <p:nvPicPr>
          <p:cNvPr id="3" name="Afbeelding 2"/>
          <p:cNvPicPr>
            <a:picLocks noChangeAspect="1"/>
          </p:cNvPicPr>
          <p:nvPr/>
        </p:nvPicPr>
        <p:blipFill>
          <a:blip r:embed="rId8"/>
          <a:stretch>
            <a:fillRect/>
          </a:stretch>
        </p:blipFill>
        <p:spPr>
          <a:xfrm>
            <a:off x="5533216" y="2582852"/>
            <a:ext cx="1523250" cy="1586250"/>
          </a:xfrm>
          <a:prstGeom prst="rect">
            <a:avLst/>
          </a:prstGeom>
        </p:spPr>
      </p:pic>
      <p:pic>
        <p:nvPicPr>
          <p:cNvPr id="4" name="Afbeelding 3"/>
          <p:cNvPicPr>
            <a:picLocks noChangeAspect="1"/>
          </p:cNvPicPr>
          <p:nvPr/>
        </p:nvPicPr>
        <p:blipFill>
          <a:blip r:embed="rId9"/>
          <a:stretch>
            <a:fillRect/>
          </a:stretch>
        </p:blipFill>
        <p:spPr>
          <a:xfrm>
            <a:off x="5342389" y="4037578"/>
            <a:ext cx="558525" cy="710640"/>
          </a:xfrm>
          <a:prstGeom prst="rect">
            <a:avLst/>
          </a:prstGeom>
        </p:spPr>
      </p:pic>
      <p:sp>
        <p:nvSpPr>
          <p:cNvPr id="14" name="Tekstvak 13"/>
          <p:cNvSpPr txBox="1"/>
          <p:nvPr/>
        </p:nvSpPr>
        <p:spPr>
          <a:xfrm>
            <a:off x="194924" y="5518973"/>
            <a:ext cx="8754151" cy="646331"/>
          </a:xfrm>
          <a:prstGeom prst="rect">
            <a:avLst/>
          </a:prstGeom>
          <a:noFill/>
        </p:spPr>
        <p:txBody>
          <a:bodyPr wrap="square" rtlCol="0">
            <a:spAutoFit/>
          </a:bodyPr>
          <a:lstStyle/>
          <a:p>
            <a:r>
              <a:rPr lang="nl-NL" i="1" dirty="0" smtClean="0"/>
              <a:t>Aangeboden signaal + Versterking </a:t>
            </a:r>
            <a:r>
              <a:rPr lang="nl-NL" i="1" dirty="0"/>
              <a:t>van </a:t>
            </a:r>
            <a:r>
              <a:rPr lang="nl-NL" i="1" dirty="0" smtClean="0"/>
              <a:t>hoortoestel + Karakteristiek </a:t>
            </a:r>
            <a:r>
              <a:rPr lang="nl-NL" i="1" dirty="0"/>
              <a:t>van de gehoorgang </a:t>
            </a:r>
            <a:r>
              <a:rPr lang="nl-NL" i="1" dirty="0" smtClean="0"/>
              <a:t>- </a:t>
            </a:r>
          </a:p>
          <a:p>
            <a:r>
              <a:rPr lang="nl-NL" i="1" dirty="0"/>
              <a:t>K</a:t>
            </a:r>
            <a:r>
              <a:rPr lang="nl-NL" i="1" dirty="0" smtClean="0"/>
              <a:t>arakteristiek </a:t>
            </a:r>
            <a:r>
              <a:rPr lang="nl-NL" i="1" dirty="0"/>
              <a:t>van de </a:t>
            </a:r>
            <a:r>
              <a:rPr lang="nl-NL" i="1" dirty="0" smtClean="0"/>
              <a:t>slang = Gemeten signaal = Geluidsdruk op trommelvlies!!</a:t>
            </a:r>
            <a:endParaRPr lang="nl-NL" i="1" dirty="0"/>
          </a:p>
        </p:txBody>
      </p:sp>
    </p:spTree>
    <p:extLst>
      <p:ext uri="{BB962C8B-B14F-4D97-AF65-F5344CB8AC3E}">
        <p14:creationId xmlns:p14="http://schemas.microsoft.com/office/powerpoint/2010/main" val="78325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
            </a:r>
            <a:br>
              <a:rPr lang="nl-NL" dirty="0" smtClean="0"/>
            </a:br>
            <a:r>
              <a:rPr lang="nl-NL" dirty="0" smtClean="0"/>
              <a:t/>
            </a:r>
            <a:br>
              <a:rPr lang="nl-NL" dirty="0" smtClean="0"/>
            </a:br>
            <a:r>
              <a:rPr lang="nl-NL" dirty="0" err="1" smtClean="0"/>
              <a:t>Visible</a:t>
            </a:r>
            <a:r>
              <a:rPr lang="nl-NL" dirty="0" smtClean="0"/>
              <a:t> Speech </a:t>
            </a:r>
            <a:r>
              <a:rPr lang="nl-NL" dirty="0" err="1" smtClean="0"/>
              <a:t>Mapping</a:t>
            </a:r>
            <a:r>
              <a:rPr lang="nl-NL" dirty="0"/>
              <a:t/>
            </a:r>
            <a:br>
              <a:rPr lang="nl-NL" dirty="0"/>
            </a:br>
            <a:r>
              <a:rPr lang="nl-NL" b="1" dirty="0" smtClean="0"/>
              <a:t/>
            </a:r>
            <a:br>
              <a:rPr lang="nl-NL" b="1" dirty="0" smtClean="0"/>
            </a:br>
            <a:r>
              <a:rPr lang="nl-NL" b="1" dirty="0" smtClean="0"/>
              <a:t/>
            </a:r>
            <a:br>
              <a:rPr lang="nl-NL" b="1" dirty="0" smtClean="0"/>
            </a:br>
            <a:endParaRPr lang="nl-NL" sz="3600" b="1" dirty="0"/>
          </a:p>
        </p:txBody>
      </p:sp>
      <p:sp>
        <p:nvSpPr>
          <p:cNvPr id="3" name="Ondertitel 2"/>
          <p:cNvSpPr>
            <a:spLocks noGrp="1"/>
          </p:cNvSpPr>
          <p:nvPr>
            <p:ph type="subTitle" idx="1"/>
          </p:nvPr>
        </p:nvSpPr>
        <p:spPr/>
        <p:txBody>
          <a:bodyPr>
            <a:normAutofit lnSpcReduction="10000"/>
          </a:bodyPr>
          <a:lstStyle/>
          <a:p>
            <a:r>
              <a:rPr lang="nl-NL" dirty="0"/>
              <a:t>Counseling &amp; </a:t>
            </a:r>
            <a:r>
              <a:rPr lang="nl-NL" dirty="0" err="1" smtClean="0"/>
              <a:t>Simulation</a:t>
            </a:r>
            <a:endParaRPr lang="nl-NL" dirty="0" smtClean="0"/>
          </a:p>
          <a:p>
            <a:endParaRPr lang="nl-NL" b="1" dirty="0" smtClean="0"/>
          </a:p>
          <a:p>
            <a:pPr marL="342900" indent="-342900">
              <a:buFont typeface="Arial" panose="020B0604020202020204" pitchFamily="34" charset="0"/>
              <a:buChar char="•"/>
            </a:pPr>
            <a:r>
              <a:rPr lang="nl-NL" dirty="0" smtClean="0"/>
              <a:t>Hearing </a:t>
            </a:r>
            <a:r>
              <a:rPr lang="nl-NL" dirty="0" err="1"/>
              <a:t>Loss</a:t>
            </a:r>
            <a:r>
              <a:rPr lang="nl-NL" dirty="0"/>
              <a:t> </a:t>
            </a:r>
            <a:r>
              <a:rPr lang="nl-NL" dirty="0" smtClean="0"/>
              <a:t>Simulator</a:t>
            </a:r>
          </a:p>
          <a:p>
            <a:pPr marL="342900" indent="-342900">
              <a:buFont typeface="Arial" panose="020B0604020202020204" pitchFamily="34" charset="0"/>
              <a:buChar char="•"/>
            </a:pPr>
            <a:r>
              <a:rPr lang="nl-NL" dirty="0" smtClean="0"/>
              <a:t>Hearing </a:t>
            </a:r>
            <a:r>
              <a:rPr lang="nl-NL" dirty="0"/>
              <a:t>Instrument </a:t>
            </a:r>
            <a:r>
              <a:rPr lang="nl-NL" dirty="0" smtClean="0"/>
              <a:t>Simulator</a:t>
            </a:r>
          </a:p>
          <a:p>
            <a:pPr marL="342900" indent="-342900">
              <a:buFont typeface="Arial" panose="020B0604020202020204" pitchFamily="34" charset="0"/>
              <a:buChar char="•"/>
            </a:pPr>
            <a:r>
              <a:rPr lang="nl-NL" dirty="0" smtClean="0"/>
              <a:t>Speech </a:t>
            </a:r>
            <a:r>
              <a:rPr lang="nl-NL" dirty="0" err="1" smtClean="0"/>
              <a:t>Mapping</a:t>
            </a:r>
            <a:endParaRPr lang="nl-NL" dirty="0"/>
          </a:p>
        </p:txBody>
      </p:sp>
    </p:spTree>
    <p:extLst>
      <p:ext uri="{BB962C8B-B14F-4D97-AF65-F5344CB8AC3E}">
        <p14:creationId xmlns:p14="http://schemas.microsoft.com/office/powerpoint/2010/main" val="172110558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Agenda</a:t>
            </a:r>
            <a:endParaRPr lang="nl-NL" dirty="0"/>
          </a:p>
        </p:txBody>
      </p:sp>
      <p:sp>
        <p:nvSpPr>
          <p:cNvPr id="3" name="Tijdelijke aanduiding voor inhoud 2"/>
          <p:cNvSpPr>
            <a:spLocks noGrp="1"/>
          </p:cNvSpPr>
          <p:nvPr>
            <p:ph idx="1"/>
          </p:nvPr>
        </p:nvSpPr>
        <p:spPr>
          <a:xfrm>
            <a:off x="611560" y="1556792"/>
            <a:ext cx="8229600" cy="4525963"/>
          </a:xfrm>
        </p:spPr>
        <p:txBody>
          <a:bodyPr>
            <a:normAutofit/>
          </a:bodyPr>
          <a:lstStyle/>
          <a:p>
            <a:pPr marL="0" indent="0">
              <a:buNone/>
            </a:pPr>
            <a:endParaRPr lang="nl-NL" sz="1600" dirty="0" smtClean="0"/>
          </a:p>
          <a:p>
            <a:pPr marL="0" indent="0">
              <a:buNone/>
            </a:pPr>
            <a:endParaRPr lang="nl-NL" sz="1600" dirty="0"/>
          </a:p>
          <a:p>
            <a:pPr marL="0" indent="0">
              <a:buNone/>
            </a:pPr>
            <a:endParaRPr lang="nl-NL" sz="1600" dirty="0" smtClean="0"/>
          </a:p>
          <a:p>
            <a:pPr marL="0" indent="0">
              <a:buNone/>
            </a:pPr>
            <a:r>
              <a:rPr lang="nl-NL" sz="1600" dirty="0" smtClean="0"/>
              <a:t>+/- 1 uur </a:t>
            </a:r>
            <a:r>
              <a:rPr lang="nl-NL" sz="1600" dirty="0" smtClean="0"/>
              <a:t>	Theorie </a:t>
            </a:r>
            <a:endParaRPr lang="nl-NL" sz="1600" dirty="0"/>
          </a:p>
          <a:p>
            <a:pPr marL="0" indent="0">
              <a:buNone/>
            </a:pPr>
            <a:r>
              <a:rPr lang="nl-NL" sz="1600" dirty="0" smtClean="0"/>
              <a:t>15 min </a:t>
            </a:r>
            <a:r>
              <a:rPr lang="nl-NL" sz="1600" dirty="0" smtClean="0"/>
              <a:t>	</a:t>
            </a:r>
            <a:r>
              <a:rPr lang="nl-NL" sz="1600" dirty="0" smtClean="0"/>
              <a:t>Korte </a:t>
            </a:r>
            <a:r>
              <a:rPr lang="nl-NL" sz="1600" dirty="0" smtClean="0"/>
              <a:t>break</a:t>
            </a:r>
            <a:endParaRPr lang="nl-NL" sz="1600" dirty="0"/>
          </a:p>
          <a:p>
            <a:pPr marL="0" indent="0">
              <a:buNone/>
            </a:pPr>
            <a:r>
              <a:rPr lang="nl-NL" sz="1600" dirty="0"/>
              <a:t>t</a:t>
            </a:r>
            <a:r>
              <a:rPr lang="nl-NL" sz="1600" dirty="0" smtClean="0"/>
              <a:t>ot 18:30	Praktijk</a:t>
            </a:r>
            <a:endParaRPr lang="nl-NL" sz="1600" dirty="0"/>
          </a:p>
        </p:txBody>
      </p:sp>
    </p:spTree>
    <p:extLst>
      <p:ext uri="{BB962C8B-B14F-4D97-AF65-F5344CB8AC3E}">
        <p14:creationId xmlns:p14="http://schemas.microsoft.com/office/powerpoint/2010/main" val="429407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18058"/>
          </a:xfrm>
        </p:spPr>
        <p:txBody>
          <a:bodyPr>
            <a:normAutofit fontScale="90000"/>
          </a:bodyPr>
          <a:lstStyle/>
          <a:p>
            <a:r>
              <a:rPr lang="nl-NL" b="1" dirty="0" smtClean="0"/>
              <a:t/>
            </a:r>
            <a:br>
              <a:rPr lang="nl-NL" b="1" dirty="0" smtClean="0"/>
            </a:br>
            <a:endParaRPr lang="nl-NL" b="1" dirty="0"/>
          </a:p>
        </p:txBody>
      </p:sp>
      <p:sp>
        <p:nvSpPr>
          <p:cNvPr id="3" name="Tijdelijke aanduiding voor inhoud 2"/>
          <p:cNvSpPr>
            <a:spLocks noGrp="1"/>
          </p:cNvSpPr>
          <p:nvPr>
            <p:ph idx="1"/>
          </p:nvPr>
        </p:nvSpPr>
        <p:spPr>
          <a:xfrm>
            <a:off x="457200" y="483667"/>
            <a:ext cx="8229600" cy="5681637"/>
          </a:xfrm>
        </p:spPr>
        <p:txBody>
          <a:bodyPr>
            <a:normAutofit fontScale="92500"/>
          </a:bodyPr>
          <a:lstStyle/>
          <a:p>
            <a:pPr>
              <a:buNone/>
            </a:pPr>
            <a:r>
              <a:rPr lang="nl-NL" sz="3900" dirty="0"/>
              <a:t>Hearing </a:t>
            </a:r>
            <a:r>
              <a:rPr lang="nl-NL" sz="3900" dirty="0" err="1"/>
              <a:t>Loss</a:t>
            </a:r>
            <a:r>
              <a:rPr lang="nl-NL" sz="3900" dirty="0"/>
              <a:t> Simulator</a:t>
            </a:r>
            <a:endParaRPr lang="nl-NL" sz="3900" dirty="0" smtClean="0"/>
          </a:p>
          <a:p>
            <a:pPr>
              <a:buNone/>
            </a:pPr>
            <a:r>
              <a:rPr lang="nl-NL" sz="2200" dirty="0" smtClean="0"/>
              <a:t>Doel: Inzicht geven in het gehoorverlies door het audiogram uit te leggen</a:t>
            </a:r>
          </a:p>
          <a:p>
            <a:r>
              <a:rPr lang="nl-NL" sz="2200" dirty="0" smtClean="0"/>
              <a:t>Wat is frequentie</a:t>
            </a:r>
          </a:p>
          <a:p>
            <a:r>
              <a:rPr lang="nl-NL" sz="2200" dirty="0" smtClean="0"/>
              <a:t>Wat is de sterkte van geluid</a:t>
            </a:r>
          </a:p>
          <a:p>
            <a:r>
              <a:rPr lang="nl-NL" sz="2200" dirty="0" smtClean="0"/>
              <a:t>Hoe verhoudt het gehoor van de klant zich ten opzichte van een </a:t>
            </a:r>
            <a:r>
              <a:rPr lang="nl-NL" sz="2200" dirty="0" err="1" smtClean="0"/>
              <a:t>goedhorende</a:t>
            </a:r>
            <a:endParaRPr lang="nl-NL" sz="2200" dirty="0" smtClean="0"/>
          </a:p>
          <a:p>
            <a:endParaRPr lang="nl-NL" sz="2200" dirty="0"/>
          </a:p>
          <a:p>
            <a:r>
              <a:rPr lang="nl-NL" sz="2200" dirty="0" smtClean="0"/>
              <a:t>Partner laten horen wat gehoorverlies betekent, begrip krijgen</a:t>
            </a:r>
          </a:p>
          <a:p>
            <a:pPr>
              <a:buNone/>
            </a:pPr>
            <a:endParaRPr lang="nl-NL" sz="2200" dirty="0" smtClean="0"/>
          </a:p>
          <a:p>
            <a:pPr>
              <a:buNone/>
            </a:pPr>
            <a:r>
              <a:rPr lang="nl-NL" sz="3900" dirty="0"/>
              <a:t>Hearing </a:t>
            </a:r>
            <a:r>
              <a:rPr lang="nl-NL" sz="3900" dirty="0" smtClean="0"/>
              <a:t>Instrument Simulator</a:t>
            </a:r>
          </a:p>
          <a:p>
            <a:pPr>
              <a:buNone/>
            </a:pPr>
            <a:r>
              <a:rPr lang="nl-NL" sz="2200" dirty="0" smtClean="0"/>
              <a:t>Doel: Overtuigen </a:t>
            </a:r>
            <a:r>
              <a:rPr lang="nl-NL" sz="2200" dirty="0"/>
              <a:t>van de meerwaarde van hoortoestellen</a:t>
            </a:r>
          </a:p>
          <a:p>
            <a:pPr>
              <a:buNone/>
            </a:pPr>
            <a:endParaRPr lang="nl-NL" sz="2200" dirty="0"/>
          </a:p>
          <a:p>
            <a:r>
              <a:rPr lang="nl-NL" sz="2200" dirty="0"/>
              <a:t>Voordeel van stereo </a:t>
            </a:r>
            <a:r>
              <a:rPr lang="nl-NL" sz="2200" dirty="0" smtClean="0"/>
              <a:t>t.o.v. </a:t>
            </a:r>
            <a:r>
              <a:rPr lang="nl-NL" sz="2200" dirty="0"/>
              <a:t>mono </a:t>
            </a:r>
            <a:endParaRPr lang="nl-NL" sz="2200" dirty="0" smtClean="0"/>
          </a:p>
          <a:p>
            <a:r>
              <a:rPr lang="nl-NL" sz="2200" dirty="0" smtClean="0"/>
              <a:t>Inzicht </a:t>
            </a:r>
            <a:r>
              <a:rPr lang="nl-NL" sz="2200" dirty="0"/>
              <a:t>geven in wat er met het geluid gebeurt, direct op het oor</a:t>
            </a:r>
          </a:p>
          <a:p>
            <a:pPr>
              <a:buNone/>
            </a:pPr>
            <a:endParaRPr lang="nl-NL" dirty="0"/>
          </a:p>
          <a:p>
            <a:pPr>
              <a:buNone/>
            </a:pPr>
            <a:endParaRPr lang="nl-NL" dirty="0" smtClean="0"/>
          </a:p>
          <a:p>
            <a:pPr>
              <a:buNone/>
            </a:pPr>
            <a:endParaRPr lang="nl-NL" dirty="0"/>
          </a:p>
        </p:txBody>
      </p:sp>
    </p:spTree>
    <p:extLst>
      <p:ext uri="{BB962C8B-B14F-4D97-AF65-F5344CB8AC3E}">
        <p14:creationId xmlns:p14="http://schemas.microsoft.com/office/powerpoint/2010/main" val="2802618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jdelijke aanduiding voor dianummer 5"/>
          <p:cNvSpPr>
            <a:spLocks noGrp="1"/>
          </p:cNvSpPr>
          <p:nvPr>
            <p:ph type="sldNum" sz="quarter" idx="4294967295"/>
          </p:nvPr>
        </p:nvSpPr>
        <p:spPr>
          <a:xfrm>
            <a:off x="6553200" y="6356350"/>
            <a:ext cx="2133600" cy="365125"/>
          </a:xfrm>
          <a:prstGeom prst="rect">
            <a:avLst/>
          </a:prstGeom>
        </p:spPr>
        <p:txBody>
          <a:bodyPr/>
          <a:lstStyle/>
          <a:p>
            <a:fld id="{0ACF184B-5F0A-4FEB-A239-3AFA996DF094}" type="slidenum">
              <a:rPr lang="en-US"/>
              <a:pPr/>
              <a:t>21</a:t>
            </a:fld>
            <a:endParaRPr lang="en-US"/>
          </a:p>
        </p:txBody>
      </p:sp>
      <p:pic>
        <p:nvPicPr>
          <p:cNvPr id="161814" name="Picture 22"/>
          <p:cNvPicPr>
            <a:picLocks noChangeAspect="1" noChangeArrowheads="1"/>
          </p:cNvPicPr>
          <p:nvPr/>
        </p:nvPicPr>
        <p:blipFill>
          <a:blip r:embed="rId3" cstate="print"/>
          <a:srcRect/>
          <a:stretch>
            <a:fillRect/>
          </a:stretch>
        </p:blipFill>
        <p:spPr bwMode="auto">
          <a:xfrm>
            <a:off x="4676775" y="1143000"/>
            <a:ext cx="4143375" cy="4572000"/>
          </a:xfrm>
          <a:prstGeom prst="rect">
            <a:avLst/>
          </a:prstGeom>
          <a:noFill/>
          <a:ln w="9525">
            <a:noFill/>
            <a:miter lim="800000"/>
            <a:headEnd/>
            <a:tailEnd/>
          </a:ln>
          <a:effectLst/>
        </p:spPr>
      </p:pic>
      <p:pic>
        <p:nvPicPr>
          <p:cNvPr id="161813" name="Picture 21"/>
          <p:cNvPicPr>
            <a:picLocks noChangeAspect="1" noChangeArrowheads="1"/>
          </p:cNvPicPr>
          <p:nvPr/>
        </p:nvPicPr>
        <p:blipFill>
          <a:blip r:embed="rId4" cstate="print"/>
          <a:srcRect/>
          <a:stretch>
            <a:fillRect/>
          </a:stretch>
        </p:blipFill>
        <p:spPr bwMode="auto">
          <a:xfrm>
            <a:off x="323850" y="1166813"/>
            <a:ext cx="4171950" cy="4524375"/>
          </a:xfrm>
          <a:prstGeom prst="rect">
            <a:avLst/>
          </a:prstGeom>
          <a:noFill/>
          <a:ln w="9525">
            <a:noFill/>
            <a:miter lim="800000"/>
            <a:headEnd/>
            <a:tailEnd/>
          </a:ln>
          <a:effectLst/>
        </p:spPr>
      </p:pic>
      <p:sp>
        <p:nvSpPr>
          <p:cNvPr id="161794" name="Rectangle 2"/>
          <p:cNvSpPr>
            <a:spLocks noGrp="1" noChangeArrowheads="1"/>
          </p:cNvSpPr>
          <p:nvPr>
            <p:ph type="title"/>
          </p:nvPr>
        </p:nvSpPr>
        <p:spPr>
          <a:xfrm>
            <a:off x="457200" y="274638"/>
            <a:ext cx="8229600" cy="994122"/>
          </a:xfrm>
        </p:spPr>
        <p:txBody>
          <a:bodyPr>
            <a:normAutofit/>
          </a:bodyPr>
          <a:lstStyle/>
          <a:p>
            <a:pPr algn="l"/>
            <a:r>
              <a:rPr lang="nl-NL" dirty="0" smtClean="0"/>
              <a:t>Methode van </a:t>
            </a:r>
            <a:r>
              <a:rPr lang="nl-NL" dirty="0" err="1" smtClean="0"/>
              <a:t>Mead</a:t>
            </a:r>
            <a:r>
              <a:rPr lang="nl-NL" dirty="0" smtClean="0"/>
              <a:t> </a:t>
            </a:r>
            <a:r>
              <a:rPr lang="nl-NL" dirty="0" err="1" smtClean="0"/>
              <a:t>Killion</a:t>
            </a:r>
            <a:endParaRPr lang="nl-NL" dirty="0"/>
          </a:p>
        </p:txBody>
      </p:sp>
      <p:sp>
        <p:nvSpPr>
          <p:cNvPr id="161798" name="Line 6"/>
          <p:cNvSpPr>
            <a:spLocks noChangeShapeType="1"/>
          </p:cNvSpPr>
          <p:nvPr/>
        </p:nvSpPr>
        <p:spPr bwMode="auto">
          <a:xfrm>
            <a:off x="2411413" y="3213100"/>
            <a:ext cx="0" cy="1800225"/>
          </a:xfrm>
          <a:prstGeom prst="line">
            <a:avLst/>
          </a:prstGeom>
          <a:noFill/>
          <a:ln w="57150">
            <a:solidFill>
              <a:srgbClr val="FF0000"/>
            </a:solidFill>
            <a:round/>
            <a:headEnd type="triangle" w="med" len="med"/>
            <a:tailEnd type="triangle" w="med" len="med"/>
          </a:ln>
          <a:effectLst/>
        </p:spPr>
        <p:txBody>
          <a:bodyPr/>
          <a:lstStyle/>
          <a:p>
            <a:endParaRPr lang="nl-BE"/>
          </a:p>
        </p:txBody>
      </p:sp>
      <p:sp>
        <p:nvSpPr>
          <p:cNvPr id="161799" name="Line 7"/>
          <p:cNvSpPr>
            <a:spLocks noChangeShapeType="1"/>
          </p:cNvSpPr>
          <p:nvPr/>
        </p:nvSpPr>
        <p:spPr bwMode="auto">
          <a:xfrm>
            <a:off x="2411413" y="1773238"/>
            <a:ext cx="0" cy="647700"/>
          </a:xfrm>
          <a:prstGeom prst="line">
            <a:avLst/>
          </a:prstGeom>
          <a:noFill/>
          <a:ln w="57150">
            <a:solidFill>
              <a:srgbClr val="0066FF"/>
            </a:solidFill>
            <a:round/>
            <a:headEnd type="triangle" w="med" len="med"/>
            <a:tailEnd type="triangle" w="med" len="med"/>
          </a:ln>
          <a:effectLst/>
        </p:spPr>
        <p:txBody>
          <a:bodyPr/>
          <a:lstStyle/>
          <a:p>
            <a:endParaRPr lang="nl-BE"/>
          </a:p>
        </p:txBody>
      </p:sp>
      <p:grpSp>
        <p:nvGrpSpPr>
          <p:cNvPr id="2" name="Group 17"/>
          <p:cNvGrpSpPr>
            <a:grpSpLocks/>
          </p:cNvGrpSpPr>
          <p:nvPr/>
        </p:nvGrpSpPr>
        <p:grpSpPr bwMode="auto">
          <a:xfrm>
            <a:off x="2268538" y="2349500"/>
            <a:ext cx="288925" cy="898525"/>
            <a:chOff x="1429" y="1480"/>
            <a:chExt cx="182" cy="566"/>
          </a:xfrm>
        </p:grpSpPr>
        <p:sp>
          <p:nvSpPr>
            <p:cNvPr id="161800" name="Line 8"/>
            <p:cNvSpPr>
              <a:spLocks noChangeShapeType="1"/>
            </p:cNvSpPr>
            <p:nvPr/>
          </p:nvSpPr>
          <p:spPr bwMode="auto">
            <a:xfrm flipH="1" flipV="1">
              <a:off x="1519" y="1480"/>
              <a:ext cx="1" cy="566"/>
            </a:xfrm>
            <a:prstGeom prst="line">
              <a:avLst/>
            </a:prstGeom>
            <a:noFill/>
            <a:ln w="57150">
              <a:solidFill>
                <a:srgbClr val="009900"/>
              </a:solidFill>
              <a:round/>
              <a:headEnd/>
              <a:tailEnd/>
            </a:ln>
            <a:effectLst/>
          </p:spPr>
          <p:txBody>
            <a:bodyPr/>
            <a:lstStyle/>
            <a:p>
              <a:endParaRPr lang="nl-BE"/>
            </a:p>
          </p:txBody>
        </p:sp>
        <p:sp>
          <p:nvSpPr>
            <p:cNvPr id="161801" name="Line 9"/>
            <p:cNvSpPr>
              <a:spLocks noChangeShapeType="1"/>
            </p:cNvSpPr>
            <p:nvPr/>
          </p:nvSpPr>
          <p:spPr bwMode="auto">
            <a:xfrm>
              <a:off x="1429" y="1503"/>
              <a:ext cx="182" cy="0"/>
            </a:xfrm>
            <a:prstGeom prst="line">
              <a:avLst/>
            </a:prstGeom>
            <a:noFill/>
            <a:ln w="28575">
              <a:solidFill>
                <a:srgbClr val="009900"/>
              </a:solidFill>
              <a:round/>
              <a:headEnd/>
              <a:tailEnd/>
            </a:ln>
            <a:effectLst/>
          </p:spPr>
          <p:txBody>
            <a:bodyPr/>
            <a:lstStyle/>
            <a:p>
              <a:endParaRPr lang="nl-BE"/>
            </a:p>
          </p:txBody>
        </p:sp>
        <p:sp>
          <p:nvSpPr>
            <p:cNvPr id="161802" name="Line 10"/>
            <p:cNvSpPr>
              <a:spLocks noChangeShapeType="1"/>
            </p:cNvSpPr>
            <p:nvPr/>
          </p:nvSpPr>
          <p:spPr bwMode="auto">
            <a:xfrm>
              <a:off x="1429" y="2046"/>
              <a:ext cx="182" cy="0"/>
            </a:xfrm>
            <a:prstGeom prst="line">
              <a:avLst/>
            </a:prstGeom>
            <a:noFill/>
            <a:ln w="28575">
              <a:solidFill>
                <a:srgbClr val="009900"/>
              </a:solidFill>
              <a:round/>
              <a:headEnd/>
              <a:tailEnd/>
            </a:ln>
            <a:effectLst/>
          </p:spPr>
          <p:txBody>
            <a:bodyPr/>
            <a:lstStyle/>
            <a:p>
              <a:endParaRPr lang="nl-BE"/>
            </a:p>
          </p:txBody>
        </p:sp>
      </p:grpSp>
      <p:sp>
        <p:nvSpPr>
          <p:cNvPr id="161803" name="Line 11"/>
          <p:cNvSpPr>
            <a:spLocks noChangeShapeType="1"/>
          </p:cNvSpPr>
          <p:nvPr/>
        </p:nvSpPr>
        <p:spPr bwMode="auto">
          <a:xfrm>
            <a:off x="6804025" y="4076700"/>
            <a:ext cx="0" cy="1081088"/>
          </a:xfrm>
          <a:prstGeom prst="line">
            <a:avLst/>
          </a:prstGeom>
          <a:noFill/>
          <a:ln w="57150">
            <a:solidFill>
              <a:srgbClr val="FF0000"/>
            </a:solidFill>
            <a:round/>
            <a:headEnd type="triangle" w="med" len="med"/>
            <a:tailEnd type="triangle" w="med" len="med"/>
          </a:ln>
          <a:effectLst/>
        </p:spPr>
        <p:txBody>
          <a:bodyPr/>
          <a:lstStyle/>
          <a:p>
            <a:endParaRPr lang="nl-BE"/>
          </a:p>
        </p:txBody>
      </p:sp>
      <p:sp>
        <p:nvSpPr>
          <p:cNvPr id="161804" name="Line 12"/>
          <p:cNvSpPr>
            <a:spLocks noChangeShapeType="1"/>
          </p:cNvSpPr>
          <p:nvPr/>
        </p:nvSpPr>
        <p:spPr bwMode="auto">
          <a:xfrm flipV="1">
            <a:off x="6804025" y="3573463"/>
            <a:ext cx="0" cy="503237"/>
          </a:xfrm>
          <a:prstGeom prst="line">
            <a:avLst/>
          </a:prstGeom>
          <a:noFill/>
          <a:ln w="57150">
            <a:solidFill>
              <a:srgbClr val="009900"/>
            </a:solidFill>
            <a:round/>
            <a:headEnd/>
            <a:tailEnd/>
          </a:ln>
          <a:effectLst/>
        </p:spPr>
        <p:txBody>
          <a:bodyPr/>
          <a:lstStyle/>
          <a:p>
            <a:endParaRPr lang="nl-BE"/>
          </a:p>
        </p:txBody>
      </p:sp>
      <p:sp>
        <p:nvSpPr>
          <p:cNvPr id="161806" name="Line 14"/>
          <p:cNvSpPr>
            <a:spLocks noChangeShapeType="1"/>
          </p:cNvSpPr>
          <p:nvPr/>
        </p:nvSpPr>
        <p:spPr bwMode="auto">
          <a:xfrm>
            <a:off x="6659563" y="3573463"/>
            <a:ext cx="288925" cy="0"/>
          </a:xfrm>
          <a:prstGeom prst="line">
            <a:avLst/>
          </a:prstGeom>
          <a:noFill/>
          <a:ln w="28575">
            <a:solidFill>
              <a:srgbClr val="009900"/>
            </a:solidFill>
            <a:round/>
            <a:headEnd/>
            <a:tailEnd/>
          </a:ln>
          <a:effectLst/>
        </p:spPr>
        <p:txBody>
          <a:bodyPr/>
          <a:lstStyle/>
          <a:p>
            <a:endParaRPr lang="nl-BE"/>
          </a:p>
        </p:txBody>
      </p:sp>
      <p:sp>
        <p:nvSpPr>
          <p:cNvPr id="161807" name="Line 15"/>
          <p:cNvSpPr>
            <a:spLocks noChangeShapeType="1"/>
          </p:cNvSpPr>
          <p:nvPr/>
        </p:nvSpPr>
        <p:spPr bwMode="auto">
          <a:xfrm>
            <a:off x="6659563" y="4076700"/>
            <a:ext cx="288925" cy="0"/>
          </a:xfrm>
          <a:prstGeom prst="line">
            <a:avLst/>
          </a:prstGeom>
          <a:noFill/>
          <a:ln w="28575">
            <a:solidFill>
              <a:srgbClr val="009900"/>
            </a:solidFill>
            <a:round/>
            <a:headEnd/>
            <a:tailEnd/>
          </a:ln>
          <a:effectLst/>
        </p:spPr>
        <p:txBody>
          <a:bodyPr/>
          <a:lstStyle/>
          <a:p>
            <a:endParaRPr lang="nl-BE"/>
          </a:p>
        </p:txBody>
      </p:sp>
      <p:sp>
        <p:nvSpPr>
          <p:cNvPr id="161808" name="Line 16"/>
          <p:cNvSpPr>
            <a:spLocks noChangeShapeType="1"/>
          </p:cNvSpPr>
          <p:nvPr/>
        </p:nvSpPr>
        <p:spPr bwMode="auto">
          <a:xfrm>
            <a:off x="6804025" y="3213100"/>
            <a:ext cx="0" cy="360363"/>
          </a:xfrm>
          <a:prstGeom prst="line">
            <a:avLst/>
          </a:prstGeom>
          <a:noFill/>
          <a:ln w="57150">
            <a:solidFill>
              <a:srgbClr val="0066FF"/>
            </a:solidFill>
            <a:round/>
            <a:headEnd type="triangle" w="med" len="med"/>
            <a:tailEnd type="triangle" w="med" len="med"/>
          </a:ln>
          <a:effectLst/>
        </p:spPr>
        <p:txBody>
          <a:bodyPr/>
          <a:lstStyle/>
          <a:p>
            <a:endParaRPr lang="nl-BE"/>
          </a:p>
        </p:txBody>
      </p:sp>
      <p:sp>
        <p:nvSpPr>
          <p:cNvPr id="161810" name="Rectangle 18"/>
          <p:cNvSpPr>
            <a:spLocks noChangeArrowheads="1"/>
          </p:cNvSpPr>
          <p:nvPr/>
        </p:nvSpPr>
        <p:spPr bwMode="auto">
          <a:xfrm>
            <a:off x="2555875" y="1844675"/>
            <a:ext cx="503238" cy="431800"/>
          </a:xfrm>
          <a:prstGeom prst="rect">
            <a:avLst/>
          </a:prstGeom>
          <a:noFill/>
          <a:ln w="9525">
            <a:noFill/>
            <a:miter lim="800000"/>
            <a:headEnd/>
            <a:tailEnd/>
          </a:ln>
          <a:effectLst/>
        </p:spPr>
        <p:txBody>
          <a:bodyPr anchor="ctr"/>
          <a:lstStyle/>
          <a:p>
            <a:pPr algn="ctr"/>
            <a:r>
              <a:rPr lang="nl-NL" sz="2000">
                <a:solidFill>
                  <a:schemeClr val="tx2"/>
                </a:solidFill>
              </a:rPr>
              <a:t>20</a:t>
            </a:r>
          </a:p>
        </p:txBody>
      </p:sp>
      <p:sp>
        <p:nvSpPr>
          <p:cNvPr id="161811" name="Rectangle 19"/>
          <p:cNvSpPr>
            <a:spLocks noChangeArrowheads="1"/>
          </p:cNvSpPr>
          <p:nvPr/>
        </p:nvSpPr>
        <p:spPr bwMode="auto">
          <a:xfrm>
            <a:off x="2555875" y="2565400"/>
            <a:ext cx="503238" cy="431800"/>
          </a:xfrm>
          <a:prstGeom prst="rect">
            <a:avLst/>
          </a:prstGeom>
          <a:noFill/>
          <a:ln w="9525">
            <a:noFill/>
            <a:miter lim="800000"/>
            <a:headEnd/>
            <a:tailEnd/>
          </a:ln>
          <a:effectLst/>
        </p:spPr>
        <p:txBody>
          <a:bodyPr anchor="ctr"/>
          <a:lstStyle/>
          <a:p>
            <a:pPr algn="ctr"/>
            <a:r>
              <a:rPr lang="nl-NL" sz="2000">
                <a:solidFill>
                  <a:schemeClr val="tx2"/>
                </a:solidFill>
              </a:rPr>
              <a:t>30</a:t>
            </a:r>
          </a:p>
        </p:txBody>
      </p:sp>
      <p:sp>
        <p:nvSpPr>
          <p:cNvPr id="161812" name="Rectangle 20"/>
          <p:cNvSpPr>
            <a:spLocks noChangeArrowheads="1"/>
          </p:cNvSpPr>
          <p:nvPr/>
        </p:nvSpPr>
        <p:spPr bwMode="auto">
          <a:xfrm>
            <a:off x="2555875" y="3717925"/>
            <a:ext cx="503238" cy="431800"/>
          </a:xfrm>
          <a:prstGeom prst="rect">
            <a:avLst/>
          </a:prstGeom>
          <a:noFill/>
          <a:ln w="9525">
            <a:noFill/>
            <a:miter lim="800000"/>
            <a:headEnd/>
            <a:tailEnd/>
          </a:ln>
          <a:effectLst/>
        </p:spPr>
        <p:txBody>
          <a:bodyPr anchor="ctr"/>
          <a:lstStyle/>
          <a:p>
            <a:pPr algn="ctr"/>
            <a:r>
              <a:rPr lang="nl-NL" sz="2000">
                <a:solidFill>
                  <a:schemeClr val="tx2"/>
                </a:solidFill>
              </a:rPr>
              <a:t>60</a:t>
            </a:r>
          </a:p>
        </p:txBody>
      </p:sp>
      <p:sp>
        <p:nvSpPr>
          <p:cNvPr id="161815" name="Rectangle 23"/>
          <p:cNvSpPr>
            <a:spLocks noChangeArrowheads="1"/>
          </p:cNvSpPr>
          <p:nvPr/>
        </p:nvSpPr>
        <p:spPr bwMode="auto">
          <a:xfrm>
            <a:off x="6948488" y="3213100"/>
            <a:ext cx="503237" cy="431800"/>
          </a:xfrm>
          <a:prstGeom prst="rect">
            <a:avLst/>
          </a:prstGeom>
          <a:noFill/>
          <a:ln w="9525">
            <a:noFill/>
            <a:miter lim="800000"/>
            <a:headEnd/>
            <a:tailEnd/>
          </a:ln>
          <a:effectLst/>
        </p:spPr>
        <p:txBody>
          <a:bodyPr anchor="ctr"/>
          <a:lstStyle/>
          <a:p>
            <a:pPr algn="ctr"/>
            <a:r>
              <a:rPr lang="nl-NL" sz="2000">
                <a:solidFill>
                  <a:schemeClr val="tx2"/>
                </a:solidFill>
              </a:rPr>
              <a:t>12</a:t>
            </a:r>
          </a:p>
        </p:txBody>
      </p:sp>
      <p:sp>
        <p:nvSpPr>
          <p:cNvPr id="161816" name="Rectangle 24"/>
          <p:cNvSpPr>
            <a:spLocks noChangeArrowheads="1"/>
          </p:cNvSpPr>
          <p:nvPr/>
        </p:nvSpPr>
        <p:spPr bwMode="auto">
          <a:xfrm>
            <a:off x="6948488" y="3573463"/>
            <a:ext cx="503237" cy="431800"/>
          </a:xfrm>
          <a:prstGeom prst="rect">
            <a:avLst/>
          </a:prstGeom>
          <a:noFill/>
          <a:ln w="9525">
            <a:noFill/>
            <a:miter lim="800000"/>
            <a:headEnd/>
            <a:tailEnd/>
          </a:ln>
          <a:effectLst/>
        </p:spPr>
        <p:txBody>
          <a:bodyPr anchor="ctr"/>
          <a:lstStyle/>
          <a:p>
            <a:pPr algn="ctr"/>
            <a:r>
              <a:rPr lang="nl-NL" sz="2000">
                <a:solidFill>
                  <a:schemeClr val="tx2"/>
                </a:solidFill>
              </a:rPr>
              <a:t>18</a:t>
            </a:r>
          </a:p>
        </p:txBody>
      </p:sp>
      <p:sp>
        <p:nvSpPr>
          <p:cNvPr id="161818" name="Rectangle 26"/>
          <p:cNvSpPr>
            <a:spLocks noChangeArrowheads="1"/>
          </p:cNvSpPr>
          <p:nvPr/>
        </p:nvSpPr>
        <p:spPr bwMode="auto">
          <a:xfrm>
            <a:off x="6948488" y="4365625"/>
            <a:ext cx="503237" cy="431800"/>
          </a:xfrm>
          <a:prstGeom prst="rect">
            <a:avLst/>
          </a:prstGeom>
          <a:noFill/>
          <a:ln w="9525">
            <a:noFill/>
            <a:miter lim="800000"/>
            <a:headEnd/>
            <a:tailEnd/>
          </a:ln>
          <a:effectLst/>
        </p:spPr>
        <p:txBody>
          <a:bodyPr anchor="ctr"/>
          <a:lstStyle/>
          <a:p>
            <a:pPr algn="ctr"/>
            <a:r>
              <a:rPr lang="nl-NL" sz="2000">
                <a:solidFill>
                  <a:schemeClr val="tx2"/>
                </a:solidFill>
              </a:rPr>
              <a:t>36</a:t>
            </a:r>
          </a:p>
        </p:txBody>
      </p:sp>
    </p:spTree>
    <p:extLst>
      <p:ext uri="{BB962C8B-B14F-4D97-AF65-F5344CB8AC3E}">
        <p14:creationId xmlns:p14="http://schemas.microsoft.com/office/powerpoint/2010/main" val="382957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8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8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18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18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18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18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18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18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18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18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18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1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animBg="1"/>
      <p:bldP spid="161799" grpId="0" animBg="1"/>
      <p:bldP spid="161803" grpId="0" animBg="1"/>
      <p:bldP spid="161804" grpId="0" animBg="1"/>
      <p:bldP spid="161806" grpId="0" animBg="1"/>
      <p:bldP spid="161807" grpId="0" animBg="1"/>
      <p:bldP spid="161808" grpId="0" animBg="1"/>
      <p:bldP spid="161810" grpId="0"/>
      <p:bldP spid="161811" grpId="0"/>
      <p:bldP spid="161812" grpId="0"/>
      <p:bldP spid="161815" grpId="0"/>
      <p:bldP spid="161816" grpId="0"/>
      <p:bldP spid="1618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smtClean="0"/>
              <a:t>Speech </a:t>
            </a:r>
            <a:r>
              <a:rPr lang="nl-NL" dirty="0" err="1" smtClean="0"/>
              <a:t>Mapping</a:t>
            </a:r>
            <a:endParaRPr lang="nl-NL" dirty="0"/>
          </a:p>
        </p:txBody>
      </p:sp>
      <p:sp>
        <p:nvSpPr>
          <p:cNvPr id="3" name="Tijdelijke aanduiding voor inhoud 2"/>
          <p:cNvSpPr>
            <a:spLocks noGrp="1"/>
          </p:cNvSpPr>
          <p:nvPr>
            <p:ph idx="1"/>
          </p:nvPr>
        </p:nvSpPr>
        <p:spPr/>
        <p:txBody>
          <a:bodyPr/>
          <a:lstStyle/>
          <a:p>
            <a:pPr>
              <a:buNone/>
            </a:pPr>
            <a:r>
              <a:rPr lang="nl-NL" dirty="0" smtClean="0"/>
              <a:t>Doel</a:t>
            </a:r>
          </a:p>
          <a:p>
            <a:pPr marL="342900" lvl="1" indent="-342900">
              <a:buFont typeface="Arial" pitchFamily="34" charset="0"/>
              <a:buChar char="•"/>
            </a:pPr>
            <a:r>
              <a:rPr lang="nl-NL" sz="2000" dirty="0" smtClean="0"/>
              <a:t>Visualiseren waartoe het hoortoestel in staat is</a:t>
            </a:r>
          </a:p>
          <a:p>
            <a:pPr marL="342900" lvl="1" indent="-342900">
              <a:buFont typeface="Arial" pitchFamily="34" charset="0"/>
              <a:buChar char="•"/>
            </a:pPr>
            <a:r>
              <a:rPr lang="nl-NL" sz="2000" dirty="0"/>
              <a:t>Ervoor zorgen dat zachte spraak hoorbaar is en normale spraak prettig klinkt</a:t>
            </a:r>
          </a:p>
          <a:p>
            <a:pPr marL="342900" lvl="1" indent="-342900">
              <a:buFont typeface="Arial" pitchFamily="34" charset="0"/>
              <a:buChar char="•"/>
            </a:pPr>
            <a:r>
              <a:rPr lang="nl-NL" sz="2000" dirty="0" smtClean="0"/>
              <a:t>Klant meenemen in de keuzes m.b.t. benodigde versterking</a:t>
            </a:r>
          </a:p>
          <a:p>
            <a:endParaRPr lang="nl-NL" dirty="0"/>
          </a:p>
        </p:txBody>
      </p:sp>
      <p:pic>
        <p:nvPicPr>
          <p:cNvPr id="4" name="Picture 5" descr="aurical_visible_speech_worksituation"/>
          <p:cNvPicPr>
            <a:picLocks noChangeAspect="1" noChangeArrowheads="1"/>
          </p:cNvPicPr>
          <p:nvPr/>
        </p:nvPicPr>
        <p:blipFill>
          <a:blip r:embed="rId2" cstate="print"/>
          <a:srcRect/>
          <a:stretch>
            <a:fillRect/>
          </a:stretch>
        </p:blipFill>
        <p:spPr>
          <a:xfrm>
            <a:off x="4788024" y="4077072"/>
            <a:ext cx="3686175" cy="2185988"/>
          </a:xfrm>
          <a:prstGeom prst="rect">
            <a:avLst/>
          </a:prstGeom>
          <a:noFill/>
        </p:spPr>
      </p:pic>
    </p:spTree>
    <p:extLst>
      <p:ext uri="{BB962C8B-B14F-4D97-AF65-F5344CB8AC3E}">
        <p14:creationId xmlns:p14="http://schemas.microsoft.com/office/powerpoint/2010/main" val="89255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smtClean="0"/>
              <a:t>Speech </a:t>
            </a:r>
            <a:r>
              <a:rPr lang="nl-NL" dirty="0" err="1" smtClean="0"/>
              <a:t>mapping</a:t>
            </a:r>
            <a:endParaRPr lang="nl-NL" dirty="0"/>
          </a:p>
        </p:txBody>
      </p:sp>
      <p:sp>
        <p:nvSpPr>
          <p:cNvPr id="3" name="Tijdelijke aanduiding voor inhoud 2"/>
          <p:cNvSpPr>
            <a:spLocks noGrp="1"/>
          </p:cNvSpPr>
          <p:nvPr>
            <p:ph idx="1"/>
          </p:nvPr>
        </p:nvSpPr>
        <p:spPr>
          <a:xfrm>
            <a:off x="457200" y="1417638"/>
            <a:ext cx="8229600" cy="4708525"/>
          </a:xfrm>
        </p:spPr>
        <p:txBody>
          <a:bodyPr>
            <a:normAutofit lnSpcReduction="10000"/>
          </a:bodyPr>
          <a:lstStyle/>
          <a:p>
            <a:pPr>
              <a:lnSpc>
                <a:spcPct val="90000"/>
              </a:lnSpc>
              <a:buNone/>
            </a:pPr>
            <a:r>
              <a:rPr lang="nl-NL" dirty="0" smtClean="0"/>
              <a:t>Uitvoeren van de meting;</a:t>
            </a:r>
          </a:p>
          <a:p>
            <a:pPr lvl="1">
              <a:lnSpc>
                <a:spcPct val="90000"/>
              </a:lnSpc>
              <a:buFont typeface="Arial" pitchFamily="34" charset="0"/>
              <a:buChar char="•"/>
            </a:pPr>
            <a:r>
              <a:rPr lang="nl-NL" sz="2000" dirty="0" smtClean="0"/>
              <a:t>Biedt ISTS signaal aan, met een sterkte van 65 dB. </a:t>
            </a:r>
          </a:p>
          <a:p>
            <a:pPr lvl="1">
              <a:lnSpc>
                <a:spcPct val="90000"/>
              </a:lnSpc>
              <a:buFont typeface="Arial" pitchFamily="34" charset="0"/>
              <a:buChar char="•"/>
            </a:pPr>
            <a:r>
              <a:rPr lang="nl-NL" sz="2000" dirty="0" smtClean="0"/>
              <a:t>Laat het signaal 14 seconden lopen voordat er een  snapshot gemaakt wordt. </a:t>
            </a:r>
          </a:p>
          <a:p>
            <a:pPr lvl="1">
              <a:lnSpc>
                <a:spcPct val="90000"/>
              </a:lnSpc>
              <a:buFont typeface="Arial" pitchFamily="34" charset="0"/>
              <a:buChar char="•"/>
            </a:pPr>
            <a:r>
              <a:rPr lang="nl-NL" sz="2000" dirty="0" smtClean="0"/>
              <a:t>Varieer de signaalsterkte naar 50 en 80 dB en leg deze metingen vast.</a:t>
            </a:r>
          </a:p>
          <a:p>
            <a:pPr lvl="1">
              <a:lnSpc>
                <a:spcPct val="90000"/>
              </a:lnSpc>
              <a:buFont typeface="Arial" pitchFamily="34" charset="0"/>
              <a:buChar char="•"/>
            </a:pPr>
            <a:r>
              <a:rPr lang="nl-NL" sz="2000" dirty="0" smtClean="0"/>
              <a:t>Controleer of de output curves de spraakbanaan volgen.</a:t>
            </a:r>
          </a:p>
          <a:p>
            <a:pPr marL="0" indent="0">
              <a:buNone/>
            </a:pPr>
            <a:endParaRPr lang="nl-NL" dirty="0" smtClean="0"/>
          </a:p>
          <a:p>
            <a:pPr marL="0" indent="0">
              <a:buNone/>
            </a:pPr>
            <a:r>
              <a:rPr lang="nl-NL" dirty="0" smtClean="0"/>
              <a:t>Let op:</a:t>
            </a:r>
          </a:p>
          <a:p>
            <a:r>
              <a:rPr lang="nl-NL" dirty="0" smtClean="0"/>
              <a:t>Indien u gebruikt maakt van ruis i.p.v. ISTS, let er dan op dat alle intelligente regelingen uitgeschakeld worden </a:t>
            </a:r>
          </a:p>
          <a:p>
            <a:pPr marL="0" indent="0">
              <a:buNone/>
            </a:pPr>
            <a:r>
              <a:rPr lang="nl-NL" dirty="0"/>
              <a:t>	</a:t>
            </a:r>
            <a:r>
              <a:rPr lang="nl-NL" dirty="0" smtClean="0"/>
              <a:t>Zet </a:t>
            </a:r>
            <a:r>
              <a:rPr lang="nl-NL" dirty="0"/>
              <a:t>de lawaaionderdrukking en intelligente volume regelingen </a:t>
            </a:r>
            <a:r>
              <a:rPr lang="nl-NL" dirty="0">
                <a:solidFill>
                  <a:srgbClr val="3333FF"/>
                </a:solidFill>
              </a:rPr>
              <a:t>uit </a:t>
            </a:r>
            <a:r>
              <a:rPr lang="nl-NL" dirty="0" smtClean="0">
                <a:solidFill>
                  <a:srgbClr val="3333FF"/>
                </a:solidFill>
              </a:rPr>
              <a:t>	</a:t>
            </a:r>
            <a:r>
              <a:rPr lang="nl-NL" dirty="0" smtClean="0"/>
              <a:t>(</a:t>
            </a:r>
            <a:r>
              <a:rPr lang="nl-NL" dirty="0" err="1"/>
              <a:t>environmental</a:t>
            </a:r>
            <a:r>
              <a:rPr lang="nl-NL" dirty="0"/>
              <a:t> </a:t>
            </a:r>
            <a:r>
              <a:rPr lang="nl-NL" dirty="0" err="1"/>
              <a:t>optimizer</a:t>
            </a:r>
            <a:r>
              <a:rPr lang="nl-NL" dirty="0"/>
              <a:t> of smart </a:t>
            </a:r>
            <a:r>
              <a:rPr lang="nl-NL" dirty="0" err="1"/>
              <a:t>gain</a:t>
            </a:r>
            <a:r>
              <a:rPr lang="nl-NL" dirty="0" smtClean="0"/>
              <a:t>).</a:t>
            </a:r>
          </a:p>
          <a:p>
            <a:endParaRPr lang="nl-NL" dirty="0"/>
          </a:p>
          <a:p>
            <a:r>
              <a:rPr lang="nl-NL" dirty="0" smtClean="0"/>
              <a:t>Let op verschil </a:t>
            </a:r>
            <a:r>
              <a:rPr lang="nl-NL" dirty="0" err="1" smtClean="0"/>
              <a:t>peakhold</a:t>
            </a:r>
            <a:r>
              <a:rPr lang="nl-NL" dirty="0" smtClean="0"/>
              <a:t> </a:t>
            </a:r>
            <a:r>
              <a:rPr lang="nl-NL" dirty="0" err="1" smtClean="0"/>
              <a:t>and</a:t>
            </a:r>
            <a:r>
              <a:rPr lang="nl-NL" dirty="0" smtClean="0"/>
              <a:t> </a:t>
            </a:r>
            <a:r>
              <a:rPr lang="nl-NL" dirty="0" err="1" smtClean="0"/>
              <a:t>shortime</a:t>
            </a:r>
            <a:r>
              <a:rPr lang="nl-NL" dirty="0" smtClean="0"/>
              <a:t> </a:t>
            </a:r>
            <a:r>
              <a:rPr lang="nl-NL" dirty="0" err="1" smtClean="0"/>
              <a:t>average</a:t>
            </a:r>
            <a:r>
              <a:rPr lang="nl-NL" dirty="0" smtClean="0"/>
              <a:t> (</a:t>
            </a:r>
            <a:r>
              <a:rPr lang="nl-NL" dirty="0" err="1" smtClean="0"/>
              <a:t>peakhold</a:t>
            </a:r>
            <a:r>
              <a:rPr lang="nl-NL" dirty="0" smtClean="0"/>
              <a:t> standaard)</a:t>
            </a:r>
          </a:p>
          <a:p>
            <a:r>
              <a:rPr lang="nl-NL" dirty="0" smtClean="0"/>
              <a:t>Curve </a:t>
            </a:r>
            <a:r>
              <a:rPr lang="nl-NL" dirty="0" err="1" smtClean="0"/>
              <a:t>resolution</a:t>
            </a:r>
            <a:r>
              <a:rPr lang="nl-NL" dirty="0" smtClean="0"/>
              <a:t> 3 points t.o.v. 24 points</a:t>
            </a:r>
            <a:endParaRPr lang="nl-NL" dirty="0"/>
          </a:p>
        </p:txBody>
      </p:sp>
      <p:sp>
        <p:nvSpPr>
          <p:cNvPr id="4" name="Rechthoek 3"/>
          <p:cNvSpPr/>
          <p:nvPr/>
        </p:nvSpPr>
        <p:spPr>
          <a:xfrm rot="20724190">
            <a:off x="-3189" y="2924047"/>
            <a:ext cx="682599" cy="923330"/>
          </a:xfrm>
          <a:prstGeom prst="rect">
            <a:avLst/>
          </a:prstGeom>
          <a:noFill/>
        </p:spPr>
        <p:txBody>
          <a:bodyPr wrap="square" lIns="91440" tIns="45720" rIns="91440" bIns="45720">
            <a:spAutoFit/>
          </a:bodyPr>
          <a:lstStyle/>
          <a:p>
            <a:pPr algn="ctr"/>
            <a:r>
              <a:rPr lang="nl-NL" sz="5400" b="1" cap="none" spc="0" dirty="0" smtClean="0">
                <a:ln w="22225">
                  <a:solidFill>
                    <a:schemeClr val="accent2"/>
                  </a:solidFill>
                  <a:prstDash val="solid"/>
                </a:ln>
                <a:solidFill>
                  <a:schemeClr val="accent2">
                    <a:lumMod val="40000"/>
                    <a:lumOff val="60000"/>
                  </a:schemeClr>
                </a:solidFill>
                <a:effectLst/>
              </a:rPr>
              <a:t>!</a:t>
            </a:r>
            <a:endParaRPr lang="nl-NL"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931633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VSM</a:t>
            </a:r>
            <a:endParaRPr lang="nl-NL" dirty="0"/>
          </a:p>
        </p:txBody>
      </p:sp>
      <p:sp>
        <p:nvSpPr>
          <p:cNvPr id="3" name="Tijdelijke aanduiding voor inhoud 2"/>
          <p:cNvSpPr>
            <a:spLocks noGrp="1"/>
          </p:cNvSpPr>
          <p:nvPr>
            <p:ph idx="1"/>
          </p:nvPr>
        </p:nvSpPr>
        <p:spPr/>
        <p:txBody>
          <a:bodyPr/>
          <a:lstStyle/>
          <a:p>
            <a:r>
              <a:rPr lang="nl-NL" dirty="0" smtClean="0"/>
              <a:t>Alleen meten wat er bij het trommelvlies gebeurt, geen referentie.</a:t>
            </a:r>
          </a:p>
          <a:p>
            <a:r>
              <a:rPr lang="nl-NL" dirty="0" smtClean="0"/>
              <a:t>Wat meet je dan? Waar moet u een aanpassing van het geheel in zoeken?</a:t>
            </a:r>
            <a:endParaRPr lang="nl-NL" dirty="0"/>
          </a:p>
        </p:txBody>
      </p:sp>
    </p:spTree>
    <p:extLst>
      <p:ext uri="{BB962C8B-B14F-4D97-AF65-F5344CB8AC3E}">
        <p14:creationId xmlns:p14="http://schemas.microsoft.com/office/powerpoint/2010/main" val="1516705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Afbeelding 28"/>
          <p:cNvPicPr>
            <a:picLocks noChangeAspect="1"/>
          </p:cNvPicPr>
          <p:nvPr/>
        </p:nvPicPr>
        <p:blipFill>
          <a:blip r:embed="rId3"/>
          <a:stretch>
            <a:fillRect/>
          </a:stretch>
        </p:blipFill>
        <p:spPr>
          <a:xfrm>
            <a:off x="4948462" y="1340768"/>
            <a:ext cx="2576832" cy="2893321"/>
          </a:xfrm>
          <a:prstGeom prst="rect">
            <a:avLst/>
          </a:prstGeom>
        </p:spPr>
      </p:pic>
      <p:pic>
        <p:nvPicPr>
          <p:cNvPr id="6" name="Afbeelding 5"/>
          <p:cNvPicPr>
            <a:picLocks noChangeAspect="1"/>
          </p:cNvPicPr>
          <p:nvPr/>
        </p:nvPicPr>
        <p:blipFill>
          <a:blip r:embed="rId4"/>
          <a:stretch>
            <a:fillRect/>
          </a:stretch>
        </p:blipFill>
        <p:spPr>
          <a:xfrm>
            <a:off x="4872300" y="4104209"/>
            <a:ext cx="2652994" cy="1421280"/>
          </a:xfrm>
          <a:prstGeom prst="rect">
            <a:avLst/>
          </a:prstGeom>
        </p:spPr>
      </p:pic>
      <p:sp>
        <p:nvSpPr>
          <p:cNvPr id="2" name="Titel 1"/>
          <p:cNvSpPr>
            <a:spLocks noGrp="1"/>
          </p:cNvSpPr>
          <p:nvPr>
            <p:ph type="title"/>
          </p:nvPr>
        </p:nvSpPr>
        <p:spPr/>
        <p:txBody>
          <a:bodyPr>
            <a:normAutofit/>
          </a:bodyPr>
          <a:lstStyle/>
          <a:p>
            <a:pPr algn="l"/>
            <a:r>
              <a:rPr lang="nl-NL" dirty="0" smtClean="0"/>
              <a:t>Hoe dan wel?</a:t>
            </a:r>
            <a:endParaRPr lang="nl-NL" dirty="0"/>
          </a:p>
        </p:txBody>
      </p:sp>
      <p:pic>
        <p:nvPicPr>
          <p:cNvPr id="30" name="Tijdelijke aanduiding voor inhoud 29"/>
          <p:cNvPicPr>
            <a:picLocks noGrp="1" noChangeAspect="1"/>
          </p:cNvPicPr>
          <p:nvPr>
            <p:ph idx="1"/>
          </p:nvPr>
        </p:nvPicPr>
        <p:blipFill>
          <a:blip r:embed="rId5"/>
          <a:stretch>
            <a:fillRect/>
          </a:stretch>
        </p:blipFill>
        <p:spPr>
          <a:xfrm>
            <a:off x="857500" y="1503112"/>
            <a:ext cx="1637494" cy="2030400"/>
          </a:xfrm>
          <a:prstGeom prst="rect">
            <a:avLst/>
          </a:prstGeom>
        </p:spPr>
      </p:pic>
      <p:pic>
        <p:nvPicPr>
          <p:cNvPr id="28" name="Afbeelding 27"/>
          <p:cNvPicPr>
            <a:picLocks noChangeAspect="1"/>
          </p:cNvPicPr>
          <p:nvPr/>
        </p:nvPicPr>
        <p:blipFill>
          <a:blip r:embed="rId6"/>
          <a:stretch>
            <a:fillRect/>
          </a:stretch>
        </p:blipFill>
        <p:spPr>
          <a:xfrm>
            <a:off x="3956925" y="1411525"/>
            <a:ext cx="2487975" cy="2043090"/>
          </a:xfrm>
          <a:prstGeom prst="rect">
            <a:avLst/>
          </a:prstGeom>
        </p:spPr>
      </p:pic>
      <p:pic>
        <p:nvPicPr>
          <p:cNvPr id="31" name="Afbeelding 30"/>
          <p:cNvPicPr>
            <a:picLocks noChangeAspect="1"/>
          </p:cNvPicPr>
          <p:nvPr/>
        </p:nvPicPr>
        <p:blipFill>
          <a:blip r:embed="rId7"/>
          <a:stretch>
            <a:fillRect/>
          </a:stretch>
        </p:blipFill>
        <p:spPr>
          <a:xfrm>
            <a:off x="2588036" y="1848342"/>
            <a:ext cx="1396313" cy="1395900"/>
          </a:xfrm>
          <a:prstGeom prst="rect">
            <a:avLst/>
          </a:prstGeom>
        </p:spPr>
      </p:pic>
      <p:pic>
        <p:nvPicPr>
          <p:cNvPr id="38" name="Afbeelding 37"/>
          <p:cNvPicPr>
            <a:picLocks noChangeAspect="1"/>
          </p:cNvPicPr>
          <p:nvPr/>
        </p:nvPicPr>
        <p:blipFill>
          <a:blip r:embed="rId7"/>
          <a:stretch>
            <a:fillRect/>
          </a:stretch>
        </p:blipFill>
        <p:spPr>
          <a:xfrm>
            <a:off x="7637540" y="4586832"/>
            <a:ext cx="1255678" cy="1255306"/>
          </a:xfrm>
          <a:prstGeom prst="rect">
            <a:avLst/>
          </a:prstGeom>
        </p:spPr>
      </p:pic>
      <p:pic>
        <p:nvPicPr>
          <p:cNvPr id="3" name="Afbeelding 2"/>
          <p:cNvPicPr>
            <a:picLocks noChangeAspect="1"/>
          </p:cNvPicPr>
          <p:nvPr/>
        </p:nvPicPr>
        <p:blipFill>
          <a:blip r:embed="rId8"/>
          <a:stretch>
            <a:fillRect/>
          </a:stretch>
        </p:blipFill>
        <p:spPr>
          <a:xfrm>
            <a:off x="5533216" y="2582852"/>
            <a:ext cx="1523250" cy="1586250"/>
          </a:xfrm>
          <a:prstGeom prst="rect">
            <a:avLst/>
          </a:prstGeom>
        </p:spPr>
      </p:pic>
      <p:pic>
        <p:nvPicPr>
          <p:cNvPr id="4" name="Afbeelding 3"/>
          <p:cNvPicPr>
            <a:picLocks noChangeAspect="1"/>
          </p:cNvPicPr>
          <p:nvPr/>
        </p:nvPicPr>
        <p:blipFill>
          <a:blip r:embed="rId9"/>
          <a:stretch>
            <a:fillRect/>
          </a:stretch>
        </p:blipFill>
        <p:spPr>
          <a:xfrm>
            <a:off x="5342389" y="4037578"/>
            <a:ext cx="558525" cy="710640"/>
          </a:xfrm>
          <a:prstGeom prst="rect">
            <a:avLst/>
          </a:prstGeom>
        </p:spPr>
      </p:pic>
      <p:sp>
        <p:nvSpPr>
          <p:cNvPr id="14" name="Tekstvak 13"/>
          <p:cNvSpPr txBox="1"/>
          <p:nvPr/>
        </p:nvSpPr>
        <p:spPr>
          <a:xfrm>
            <a:off x="194924" y="5518973"/>
            <a:ext cx="8754151" cy="923330"/>
          </a:xfrm>
          <a:prstGeom prst="rect">
            <a:avLst/>
          </a:prstGeom>
          <a:noFill/>
        </p:spPr>
        <p:txBody>
          <a:bodyPr wrap="square" rtlCol="0">
            <a:spAutoFit/>
          </a:bodyPr>
          <a:lstStyle/>
          <a:p>
            <a:r>
              <a:rPr lang="nl-NL" i="1" dirty="0" smtClean="0"/>
              <a:t>Gemeten aangeboden signaal + </a:t>
            </a:r>
            <a:r>
              <a:rPr lang="nl-NL" i="1" dirty="0" smtClean="0">
                <a:solidFill>
                  <a:srgbClr val="FF0000"/>
                </a:solidFill>
              </a:rPr>
              <a:t>Gemeten versterking </a:t>
            </a:r>
            <a:r>
              <a:rPr lang="nl-NL" i="1" dirty="0">
                <a:solidFill>
                  <a:srgbClr val="FF0000"/>
                </a:solidFill>
              </a:rPr>
              <a:t>van </a:t>
            </a:r>
            <a:r>
              <a:rPr lang="nl-NL" i="1" dirty="0" smtClean="0">
                <a:solidFill>
                  <a:srgbClr val="FF0000"/>
                </a:solidFill>
              </a:rPr>
              <a:t>hoortoestel </a:t>
            </a:r>
            <a:r>
              <a:rPr lang="nl-NL" i="1" dirty="0" smtClean="0"/>
              <a:t>+ gemeten karakteristiek </a:t>
            </a:r>
            <a:r>
              <a:rPr lang="nl-NL" i="1" dirty="0"/>
              <a:t>van de gehoorgang </a:t>
            </a:r>
            <a:r>
              <a:rPr lang="nl-NL" i="1" dirty="0" smtClean="0"/>
              <a:t>- Karakteristiek </a:t>
            </a:r>
            <a:r>
              <a:rPr lang="nl-NL" i="1" dirty="0"/>
              <a:t>van de </a:t>
            </a:r>
            <a:r>
              <a:rPr lang="nl-NL" i="1" dirty="0" smtClean="0"/>
              <a:t>slang = Gemeten signaal = Geluidssignaal op trommelvlies!!</a:t>
            </a:r>
            <a:endParaRPr lang="nl-NL" i="1" dirty="0"/>
          </a:p>
        </p:txBody>
      </p:sp>
    </p:spTree>
    <p:extLst>
      <p:ext uri="{BB962C8B-B14F-4D97-AF65-F5344CB8AC3E}">
        <p14:creationId xmlns:p14="http://schemas.microsoft.com/office/powerpoint/2010/main" val="389548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PMM</a:t>
            </a:r>
            <a:endParaRPr lang="nl-NL" dirty="0"/>
          </a:p>
        </p:txBody>
      </p:sp>
      <p:sp>
        <p:nvSpPr>
          <p:cNvPr id="5" name="Ondertitel 4"/>
          <p:cNvSpPr>
            <a:spLocks noGrp="1"/>
          </p:cNvSpPr>
          <p:nvPr>
            <p:ph type="subTitle" idx="1"/>
          </p:nvPr>
        </p:nvSpPr>
        <p:spPr/>
        <p:txBody>
          <a:bodyPr/>
          <a:lstStyle/>
          <a:p>
            <a:r>
              <a:rPr lang="nl-NL" dirty="0" err="1" smtClean="0"/>
              <a:t>Probe</a:t>
            </a:r>
            <a:r>
              <a:rPr lang="nl-NL" dirty="0" smtClean="0"/>
              <a:t> </a:t>
            </a:r>
            <a:r>
              <a:rPr lang="nl-NL" dirty="0" err="1" smtClean="0"/>
              <a:t>Microphone</a:t>
            </a:r>
            <a:r>
              <a:rPr lang="nl-NL" dirty="0" smtClean="0"/>
              <a:t> </a:t>
            </a:r>
            <a:r>
              <a:rPr lang="nl-NL" dirty="0" err="1" smtClean="0"/>
              <a:t>Measurement</a:t>
            </a:r>
            <a:endParaRPr lang="nl-NL" dirty="0"/>
          </a:p>
        </p:txBody>
      </p:sp>
      <p:sp>
        <p:nvSpPr>
          <p:cNvPr id="6" name="Tijdelijke aanduiding voor tekst 5"/>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2758294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nl-NL" dirty="0" smtClean="0"/>
              <a:t>PMM</a:t>
            </a:r>
            <a:endParaRPr lang="nl-NL" sz="3600" dirty="0"/>
          </a:p>
        </p:txBody>
      </p:sp>
      <p:sp>
        <p:nvSpPr>
          <p:cNvPr id="3" name="Tijdelijke aanduiding voor inhoud 2"/>
          <p:cNvSpPr>
            <a:spLocks noGrp="1"/>
          </p:cNvSpPr>
          <p:nvPr>
            <p:ph idx="1"/>
          </p:nvPr>
        </p:nvSpPr>
        <p:spPr/>
        <p:txBody>
          <a:bodyPr>
            <a:normAutofit/>
          </a:bodyPr>
          <a:lstStyle/>
          <a:p>
            <a:pPr>
              <a:buNone/>
            </a:pPr>
            <a:endParaRPr lang="nl-NL" dirty="0" smtClean="0"/>
          </a:p>
          <a:p>
            <a:pPr marL="0" lvl="1" indent="0">
              <a:buNone/>
            </a:pPr>
            <a:r>
              <a:rPr lang="nl-NL" sz="2000" dirty="0" smtClean="0"/>
              <a:t>De aanpassing verbeteren door te meten en te weten wat er werkelijk gebeurt op basis van gekozen rekenregel en target.</a:t>
            </a:r>
          </a:p>
          <a:p>
            <a:pPr marL="0" indent="0">
              <a:buNone/>
            </a:pPr>
            <a:r>
              <a:rPr lang="nl-NL" dirty="0"/>
              <a:t>	Objectief </a:t>
            </a:r>
            <a:endParaRPr lang="nl-NL" dirty="0" smtClean="0"/>
          </a:p>
          <a:p>
            <a:pPr marL="0" indent="0">
              <a:buNone/>
            </a:pPr>
            <a:r>
              <a:rPr lang="nl-NL" dirty="0" smtClean="0"/>
              <a:t>	Bepalen </a:t>
            </a:r>
            <a:r>
              <a:rPr lang="nl-NL" dirty="0"/>
              <a:t>basiswaarden</a:t>
            </a:r>
          </a:p>
          <a:p>
            <a:pPr marL="0" lvl="1" indent="0">
              <a:buNone/>
            </a:pPr>
            <a:endParaRPr lang="nl-NL" sz="2000" dirty="0" smtClean="0"/>
          </a:p>
          <a:p>
            <a:pPr marL="0" lvl="1" indent="0">
              <a:buNone/>
            </a:pPr>
            <a:endParaRPr lang="nl-NL" sz="2000" dirty="0"/>
          </a:p>
          <a:p>
            <a:pPr marL="342900" lvl="1" indent="-342900">
              <a:buNone/>
            </a:pPr>
            <a:endParaRPr lang="nl-NL" sz="2000" dirty="0" smtClean="0"/>
          </a:p>
          <a:p>
            <a:pPr marL="0" indent="0">
              <a:buNone/>
            </a:pPr>
            <a:endParaRPr lang="nl-NL" dirty="0"/>
          </a:p>
        </p:txBody>
      </p:sp>
    </p:spTree>
    <p:extLst>
      <p:ext uri="{BB962C8B-B14F-4D97-AF65-F5344CB8AC3E}">
        <p14:creationId xmlns:p14="http://schemas.microsoft.com/office/powerpoint/2010/main" val="425099914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VSM versus PMM</a:t>
            </a:r>
            <a:endParaRPr lang="nl-NL" dirty="0"/>
          </a:p>
        </p:txBody>
      </p:sp>
      <p:sp>
        <p:nvSpPr>
          <p:cNvPr id="4" name="Ondertitel 3"/>
          <p:cNvSpPr>
            <a:spLocks noGrp="1"/>
          </p:cNvSpPr>
          <p:nvPr>
            <p:ph type="subTitle" idx="1"/>
          </p:nvPr>
        </p:nvSpPr>
        <p:spPr/>
        <p:txBody>
          <a:bodyPr/>
          <a:lstStyle/>
          <a:p>
            <a:endParaRPr lang="nl-NL"/>
          </a:p>
        </p:txBody>
      </p:sp>
    </p:spTree>
    <p:extLst>
      <p:ext uri="{BB962C8B-B14F-4D97-AF65-F5344CB8AC3E}">
        <p14:creationId xmlns:p14="http://schemas.microsoft.com/office/powerpoint/2010/main" val="1118611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97768"/>
            <a:ext cx="8229600" cy="1143000"/>
          </a:xfrm>
        </p:spPr>
        <p:txBody>
          <a:bodyPr>
            <a:normAutofit/>
          </a:bodyPr>
          <a:lstStyle/>
          <a:p>
            <a:pPr algn="l"/>
            <a:r>
              <a:rPr lang="nl-NL" sz="4000" dirty="0" smtClean="0"/>
              <a:t>VSM                  	      PMM</a:t>
            </a:r>
            <a:endParaRPr lang="nl-NL" sz="4000" dirty="0"/>
          </a:p>
        </p:txBody>
      </p:sp>
      <p:sp>
        <p:nvSpPr>
          <p:cNvPr id="12" name="Tijdelijke aanduiding voor inhoud 11"/>
          <p:cNvSpPr>
            <a:spLocks noGrp="1"/>
          </p:cNvSpPr>
          <p:nvPr>
            <p:ph sz="half" idx="1"/>
          </p:nvPr>
        </p:nvSpPr>
        <p:spPr>
          <a:xfrm>
            <a:off x="611560" y="4077072"/>
            <a:ext cx="4038600" cy="2049091"/>
          </a:xfrm>
        </p:spPr>
        <p:txBody>
          <a:bodyPr>
            <a:normAutofit lnSpcReduction="10000"/>
          </a:bodyPr>
          <a:lstStyle/>
          <a:p>
            <a:pPr>
              <a:buNone/>
            </a:pPr>
            <a:r>
              <a:rPr lang="nl-NL" sz="2000" dirty="0" smtClean="0"/>
              <a:t>Counseling</a:t>
            </a:r>
          </a:p>
          <a:p>
            <a:r>
              <a:rPr lang="nl-NL" sz="2000" dirty="0" smtClean="0"/>
              <a:t>Begrijpelijk voor gebruiker</a:t>
            </a:r>
          </a:p>
          <a:p>
            <a:r>
              <a:rPr lang="nl-NL" sz="2000" dirty="0" smtClean="0"/>
              <a:t>Laat slechthorende keuzes maken</a:t>
            </a:r>
          </a:p>
          <a:p>
            <a:r>
              <a:rPr lang="nl-NL" sz="2000" dirty="0" smtClean="0"/>
              <a:t>Gericht op live spraak</a:t>
            </a:r>
          </a:p>
          <a:p>
            <a:r>
              <a:rPr lang="nl-NL" sz="2000" dirty="0" smtClean="0"/>
              <a:t>Herkomst </a:t>
            </a:r>
            <a:r>
              <a:rPr lang="nl-NL" sz="2000" dirty="0"/>
              <a:t>van het </a:t>
            </a:r>
            <a:r>
              <a:rPr lang="nl-NL" sz="2000" dirty="0" smtClean="0"/>
              <a:t>geluid niet te bepalen</a:t>
            </a:r>
          </a:p>
          <a:p>
            <a:endParaRPr lang="nl-NL" sz="2000" dirty="0"/>
          </a:p>
        </p:txBody>
      </p:sp>
      <p:sp>
        <p:nvSpPr>
          <p:cNvPr id="13" name="Tijdelijke aanduiding voor inhoud 12"/>
          <p:cNvSpPr>
            <a:spLocks noGrp="1"/>
          </p:cNvSpPr>
          <p:nvPr>
            <p:ph sz="half" idx="2"/>
          </p:nvPr>
        </p:nvSpPr>
        <p:spPr>
          <a:xfrm>
            <a:off x="4932040" y="4077072"/>
            <a:ext cx="4038600" cy="2049091"/>
          </a:xfrm>
        </p:spPr>
        <p:txBody>
          <a:bodyPr>
            <a:normAutofit lnSpcReduction="10000"/>
          </a:bodyPr>
          <a:lstStyle/>
          <a:p>
            <a:pPr>
              <a:buNone/>
            </a:pPr>
            <a:r>
              <a:rPr lang="nl-NL" sz="2000" dirty="0" smtClean="0"/>
              <a:t>Metingen</a:t>
            </a:r>
          </a:p>
          <a:p>
            <a:r>
              <a:rPr lang="nl-NL" sz="2000" dirty="0" smtClean="0"/>
              <a:t>100% objectief</a:t>
            </a:r>
          </a:p>
          <a:p>
            <a:r>
              <a:rPr lang="nl-NL" sz="2000" dirty="0" err="1" smtClean="0"/>
              <a:t>Audiologische</a:t>
            </a:r>
            <a:r>
              <a:rPr lang="nl-NL" sz="2000" dirty="0" smtClean="0"/>
              <a:t> controle metingen</a:t>
            </a:r>
          </a:p>
          <a:p>
            <a:r>
              <a:rPr lang="nl-NL" sz="2000" dirty="0" err="1" smtClean="0"/>
              <a:t>Longtime</a:t>
            </a:r>
            <a:r>
              <a:rPr lang="nl-NL" sz="2000" dirty="0" smtClean="0"/>
              <a:t> </a:t>
            </a:r>
            <a:r>
              <a:rPr lang="nl-NL" sz="2000" dirty="0" err="1" smtClean="0"/>
              <a:t>average</a:t>
            </a:r>
            <a:endParaRPr lang="nl-NL" sz="2000" dirty="0" smtClean="0"/>
          </a:p>
          <a:p>
            <a:r>
              <a:rPr lang="nl-NL" sz="2000" dirty="0" smtClean="0"/>
              <a:t>Exacte meting</a:t>
            </a:r>
            <a:endParaRPr lang="nl-NL" sz="2000" dirty="0"/>
          </a:p>
        </p:txBody>
      </p:sp>
      <p:pic>
        <p:nvPicPr>
          <p:cNvPr id="2050" name="Afbeelding 10"/>
          <p:cNvPicPr>
            <a:picLocks noChangeAspect="1" noChangeArrowheads="1"/>
          </p:cNvPicPr>
          <p:nvPr/>
        </p:nvPicPr>
        <p:blipFill>
          <a:blip r:embed="rId3" cstate="print"/>
          <a:srcRect/>
          <a:stretch>
            <a:fillRect/>
          </a:stretch>
        </p:blipFill>
        <p:spPr bwMode="auto">
          <a:xfrm>
            <a:off x="4977480" y="1340768"/>
            <a:ext cx="3775214" cy="259228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t="5879" r="42440" b="8035"/>
          <a:stretch>
            <a:fillRect/>
          </a:stretch>
        </p:blipFill>
        <p:spPr bwMode="auto">
          <a:xfrm>
            <a:off x="683568" y="1268760"/>
            <a:ext cx="3384376" cy="2739733"/>
          </a:xfrm>
          <a:prstGeom prst="rect">
            <a:avLst/>
          </a:prstGeom>
          <a:noFill/>
          <a:ln w="9525">
            <a:noFill/>
            <a:miter lim="800000"/>
            <a:headEnd/>
            <a:tailEnd/>
          </a:ln>
        </p:spPr>
      </p:pic>
    </p:spTree>
    <p:extLst>
      <p:ext uri="{BB962C8B-B14F-4D97-AF65-F5344CB8AC3E}">
        <p14:creationId xmlns:p14="http://schemas.microsoft.com/office/powerpoint/2010/main" val="1995012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Kennismaking</a:t>
            </a:r>
            <a:endParaRPr lang="nl-NL" dirty="0"/>
          </a:p>
        </p:txBody>
      </p:sp>
      <p:sp>
        <p:nvSpPr>
          <p:cNvPr id="3" name="Tijdelijke aanduiding voor inhoud 2"/>
          <p:cNvSpPr>
            <a:spLocks noGrp="1"/>
          </p:cNvSpPr>
          <p:nvPr>
            <p:ph type="subTitle" idx="1"/>
          </p:nvPr>
        </p:nvSpPr>
        <p:spPr/>
        <p:txBody>
          <a:bodyPr>
            <a:normAutofit/>
          </a:bodyPr>
          <a:lstStyle/>
          <a:p>
            <a:endParaRPr lang="nl-NL" dirty="0" smtClean="0"/>
          </a:p>
          <a:p>
            <a:endParaRPr lang="nl-NL" dirty="0"/>
          </a:p>
        </p:txBody>
      </p:sp>
    </p:spTree>
    <p:extLst>
      <p:ext uri="{BB962C8B-B14F-4D97-AF65-F5344CB8AC3E}">
        <p14:creationId xmlns:p14="http://schemas.microsoft.com/office/powerpoint/2010/main" val="1586232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Logische opbouw in aanpastraject</a:t>
            </a:r>
            <a:endParaRPr lang="nl-NL" dirty="0"/>
          </a:p>
        </p:txBody>
      </p:sp>
      <p:sp>
        <p:nvSpPr>
          <p:cNvPr id="4" name="Punthaak 3"/>
          <p:cNvSpPr/>
          <p:nvPr/>
        </p:nvSpPr>
        <p:spPr>
          <a:xfrm flipV="1">
            <a:off x="1187624" y="1916832"/>
            <a:ext cx="3528392" cy="7200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Punthaak 4"/>
          <p:cNvSpPr/>
          <p:nvPr/>
        </p:nvSpPr>
        <p:spPr>
          <a:xfrm flipV="1">
            <a:off x="4572000" y="1916832"/>
            <a:ext cx="3528392" cy="720080"/>
          </a:xfrm>
          <a:prstGeom prst="chevron">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 name="Tekstvak 5"/>
          <p:cNvSpPr txBox="1"/>
          <p:nvPr/>
        </p:nvSpPr>
        <p:spPr>
          <a:xfrm>
            <a:off x="683568" y="2780928"/>
            <a:ext cx="461665" cy="1384674"/>
          </a:xfrm>
          <a:prstGeom prst="rect">
            <a:avLst/>
          </a:prstGeom>
          <a:noFill/>
        </p:spPr>
        <p:txBody>
          <a:bodyPr vert="eaVert" wrap="none" rtlCol="0">
            <a:spAutoFit/>
          </a:bodyPr>
          <a:lstStyle/>
          <a:p>
            <a:r>
              <a:rPr lang="nl-NL" dirty="0" smtClean="0"/>
              <a:t>Eerste bezoek</a:t>
            </a:r>
            <a:endParaRPr lang="nl-NL" dirty="0"/>
          </a:p>
        </p:txBody>
      </p:sp>
      <p:sp>
        <p:nvSpPr>
          <p:cNvPr id="9" name="Tekstvak 8"/>
          <p:cNvSpPr txBox="1"/>
          <p:nvPr/>
        </p:nvSpPr>
        <p:spPr>
          <a:xfrm>
            <a:off x="8172400" y="2708920"/>
            <a:ext cx="461665" cy="1658787"/>
          </a:xfrm>
          <a:prstGeom prst="rect">
            <a:avLst/>
          </a:prstGeom>
          <a:noFill/>
        </p:spPr>
        <p:txBody>
          <a:bodyPr vert="eaVert" wrap="none" rtlCol="0">
            <a:spAutoFit/>
          </a:bodyPr>
          <a:lstStyle/>
          <a:p>
            <a:r>
              <a:rPr lang="nl-NL" dirty="0" smtClean="0"/>
              <a:t>Aanschaf Toestel</a:t>
            </a:r>
            <a:endParaRPr lang="nl-NL" dirty="0"/>
          </a:p>
        </p:txBody>
      </p:sp>
      <p:sp>
        <p:nvSpPr>
          <p:cNvPr id="10" name="Tekstvak 9"/>
          <p:cNvSpPr txBox="1"/>
          <p:nvPr/>
        </p:nvSpPr>
        <p:spPr>
          <a:xfrm>
            <a:off x="2411760" y="2996952"/>
            <a:ext cx="1368152" cy="369332"/>
          </a:xfrm>
          <a:prstGeom prst="rect">
            <a:avLst/>
          </a:prstGeom>
          <a:noFill/>
        </p:spPr>
        <p:txBody>
          <a:bodyPr wrap="square" rtlCol="0">
            <a:spAutoFit/>
          </a:bodyPr>
          <a:lstStyle/>
          <a:p>
            <a:r>
              <a:rPr lang="nl-NL" dirty="0" smtClean="0"/>
              <a:t>VSM</a:t>
            </a:r>
            <a:endParaRPr lang="nl-NL" dirty="0"/>
          </a:p>
        </p:txBody>
      </p:sp>
      <p:sp>
        <p:nvSpPr>
          <p:cNvPr id="11" name="Tekstvak 10"/>
          <p:cNvSpPr txBox="1"/>
          <p:nvPr/>
        </p:nvSpPr>
        <p:spPr>
          <a:xfrm>
            <a:off x="5868144" y="2996952"/>
            <a:ext cx="1368152" cy="369332"/>
          </a:xfrm>
          <a:prstGeom prst="rect">
            <a:avLst/>
          </a:prstGeom>
          <a:noFill/>
        </p:spPr>
        <p:txBody>
          <a:bodyPr wrap="square" rtlCol="0">
            <a:spAutoFit/>
          </a:bodyPr>
          <a:lstStyle/>
          <a:p>
            <a:r>
              <a:rPr lang="nl-NL" dirty="0" smtClean="0"/>
              <a:t>PMM</a:t>
            </a:r>
            <a:endParaRPr lang="nl-NL" dirty="0"/>
          </a:p>
        </p:txBody>
      </p:sp>
      <p:sp>
        <p:nvSpPr>
          <p:cNvPr id="12" name="Tekstvak 11"/>
          <p:cNvSpPr txBox="1"/>
          <p:nvPr/>
        </p:nvSpPr>
        <p:spPr>
          <a:xfrm>
            <a:off x="1835696" y="3501008"/>
            <a:ext cx="2016224" cy="1200329"/>
          </a:xfrm>
          <a:prstGeom prst="rect">
            <a:avLst/>
          </a:prstGeom>
          <a:noFill/>
        </p:spPr>
        <p:txBody>
          <a:bodyPr wrap="square" rtlCol="0">
            <a:spAutoFit/>
          </a:bodyPr>
          <a:lstStyle/>
          <a:p>
            <a:r>
              <a:rPr lang="nl-NL" dirty="0" smtClean="0"/>
              <a:t>Inzicht en begrip</a:t>
            </a:r>
          </a:p>
          <a:p>
            <a:r>
              <a:rPr lang="nl-NL" dirty="0" smtClean="0"/>
              <a:t>gehoorverlies en hoortoestel simulatie</a:t>
            </a:r>
            <a:endParaRPr lang="nl-NL" dirty="0"/>
          </a:p>
        </p:txBody>
      </p:sp>
      <p:sp>
        <p:nvSpPr>
          <p:cNvPr id="13" name="Tekstvak 12"/>
          <p:cNvSpPr txBox="1"/>
          <p:nvPr/>
        </p:nvSpPr>
        <p:spPr>
          <a:xfrm>
            <a:off x="5076056" y="3501008"/>
            <a:ext cx="2520280" cy="646331"/>
          </a:xfrm>
          <a:prstGeom prst="rect">
            <a:avLst/>
          </a:prstGeom>
          <a:noFill/>
        </p:spPr>
        <p:txBody>
          <a:bodyPr wrap="square" rtlCol="0">
            <a:spAutoFit/>
          </a:bodyPr>
          <a:lstStyle/>
          <a:p>
            <a:r>
              <a:rPr lang="nl-NL" dirty="0" smtClean="0"/>
              <a:t>Uitgangswaarde bepalen</a:t>
            </a:r>
          </a:p>
          <a:p>
            <a:r>
              <a:rPr lang="nl-NL" dirty="0" smtClean="0"/>
              <a:t>Evaluatie en overdracht</a:t>
            </a:r>
            <a:endParaRPr lang="nl-NL" dirty="0"/>
          </a:p>
        </p:txBody>
      </p:sp>
      <p:sp>
        <p:nvSpPr>
          <p:cNvPr id="14" name="Tekstvak 13"/>
          <p:cNvSpPr txBox="1"/>
          <p:nvPr/>
        </p:nvSpPr>
        <p:spPr>
          <a:xfrm>
            <a:off x="4269159" y="2780928"/>
            <a:ext cx="461665" cy="1760675"/>
          </a:xfrm>
          <a:prstGeom prst="rect">
            <a:avLst/>
          </a:prstGeom>
          <a:noFill/>
        </p:spPr>
        <p:txBody>
          <a:bodyPr vert="eaVert" wrap="none" rtlCol="0">
            <a:spAutoFit/>
          </a:bodyPr>
          <a:lstStyle/>
          <a:p>
            <a:r>
              <a:rPr lang="nl-NL" dirty="0" smtClean="0"/>
              <a:t>Eerste aanpassing</a:t>
            </a:r>
            <a:endParaRPr lang="nl-NL" dirty="0"/>
          </a:p>
        </p:txBody>
      </p:sp>
    </p:spTree>
    <p:extLst>
      <p:ext uri="{BB962C8B-B14F-4D97-AF65-F5344CB8AC3E}">
        <p14:creationId xmlns:p14="http://schemas.microsoft.com/office/powerpoint/2010/main" val="95609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P spid="10" grpId="0"/>
      <p:bldP spid="11"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Software</a:t>
            </a:r>
            <a:endParaRPr lang="nl-NL" dirty="0"/>
          </a:p>
        </p:txBody>
      </p:sp>
      <p:sp>
        <p:nvSpPr>
          <p:cNvPr id="5" name="Ondertitel 4"/>
          <p:cNvSpPr>
            <a:spLocks noGrp="1"/>
          </p:cNvSpPr>
          <p:nvPr>
            <p:ph type="subTitle" idx="1"/>
          </p:nvPr>
        </p:nvSpPr>
        <p:spPr/>
        <p:txBody>
          <a:bodyPr/>
          <a:lstStyle/>
          <a:p>
            <a:endParaRPr lang="nl-NL"/>
          </a:p>
        </p:txBody>
      </p:sp>
    </p:spTree>
    <p:extLst>
      <p:ext uri="{BB962C8B-B14F-4D97-AF65-F5344CB8AC3E}">
        <p14:creationId xmlns:p14="http://schemas.microsoft.com/office/powerpoint/2010/main" val="2340321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1105644"/>
            <a:ext cx="5137932" cy="4267572"/>
          </a:xfrm>
          <a:prstGeom prst="rect">
            <a:avLst/>
          </a:prstGeom>
          <a:noFill/>
          <a:ln w="9525">
            <a:noFill/>
            <a:miter lim="800000"/>
            <a:headEnd/>
            <a:tailEnd/>
          </a:ln>
        </p:spPr>
      </p:pic>
      <p:sp>
        <p:nvSpPr>
          <p:cNvPr id="5" name="Title 1"/>
          <p:cNvSpPr>
            <a:spLocks noGrp="1"/>
          </p:cNvSpPr>
          <p:nvPr>
            <p:ph type="title"/>
          </p:nvPr>
        </p:nvSpPr>
        <p:spPr/>
        <p:txBody>
          <a:bodyPr>
            <a:normAutofit/>
          </a:bodyPr>
          <a:lstStyle/>
          <a:p>
            <a:pPr algn="l"/>
            <a:r>
              <a:rPr lang="en-US" dirty="0" smtClean="0"/>
              <a:t>Software </a:t>
            </a:r>
            <a:r>
              <a:rPr lang="en-US" dirty="0" err="1" smtClean="0"/>
              <a:t>OTOsuite</a:t>
            </a:r>
            <a:endParaRPr lang="en-US" i="1" dirty="0"/>
          </a:p>
        </p:txBody>
      </p:sp>
      <p:pic>
        <p:nvPicPr>
          <p:cNvPr id="9" name="Billede 8" descr="slide33_b.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788024" y="2405124"/>
            <a:ext cx="4109975" cy="3810058"/>
          </a:xfrm>
          <a:prstGeom prst="rect">
            <a:avLst/>
          </a:prstGeom>
        </p:spPr>
      </p:pic>
    </p:spTree>
    <p:extLst>
      <p:ext uri="{BB962C8B-B14F-4D97-AF65-F5344CB8AC3E}">
        <p14:creationId xmlns:p14="http://schemas.microsoft.com/office/powerpoint/2010/main" val="354519133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err="1" smtClean="0"/>
              <a:t>Otosuite</a:t>
            </a:r>
            <a:r>
              <a:rPr lang="nl-NL" dirty="0" smtClean="0"/>
              <a:t>: navigatie en controle</a:t>
            </a:r>
            <a:endParaRPr lang="nl-NL" dirty="0"/>
          </a:p>
        </p:txBody>
      </p:sp>
      <p:sp>
        <p:nvSpPr>
          <p:cNvPr id="3" name="Tijdelijke aanduiding voor inhoud 2"/>
          <p:cNvSpPr>
            <a:spLocks noGrp="1"/>
          </p:cNvSpPr>
          <p:nvPr>
            <p:ph idx="1"/>
          </p:nvPr>
        </p:nvSpPr>
        <p:spPr>
          <a:xfrm>
            <a:off x="179512" y="1516669"/>
            <a:ext cx="8661648" cy="4525963"/>
          </a:xfrm>
        </p:spPr>
        <p:txBody>
          <a:bodyPr/>
          <a:lstStyle/>
          <a:p>
            <a:pPr marL="0" indent="0">
              <a:buNone/>
            </a:pPr>
            <a:r>
              <a:rPr lang="nl-NL" dirty="0"/>
              <a:t>Navigator, wisselen van meetmodule </a:t>
            </a:r>
            <a:r>
              <a:rPr lang="nl-NL" dirty="0">
                <a:sym typeface="Wingdings" panose="05000000000000000000" pitchFamily="2" charset="2"/>
              </a:rPr>
              <a:t> </a:t>
            </a:r>
            <a:r>
              <a:rPr lang="nl-NL" dirty="0" smtClean="0"/>
              <a:t>Control panel, bediening meetapparatuur</a:t>
            </a:r>
            <a:endParaRPr lang="nl-NL" dirty="0"/>
          </a:p>
        </p:txBody>
      </p:sp>
      <p:pic>
        <p:nvPicPr>
          <p:cNvPr id="4" name="Afbeelding 3"/>
          <p:cNvPicPr>
            <a:picLocks noChangeAspect="1"/>
          </p:cNvPicPr>
          <p:nvPr/>
        </p:nvPicPr>
        <p:blipFill>
          <a:blip r:embed="rId2"/>
          <a:stretch>
            <a:fillRect/>
          </a:stretch>
        </p:blipFill>
        <p:spPr>
          <a:xfrm>
            <a:off x="5148064" y="1974168"/>
            <a:ext cx="2823821" cy="3937058"/>
          </a:xfrm>
          <a:prstGeom prst="rect">
            <a:avLst/>
          </a:prstGeom>
        </p:spPr>
      </p:pic>
      <p:pic>
        <p:nvPicPr>
          <p:cNvPr id="5" name="Afbeelding 4"/>
          <p:cNvPicPr>
            <a:picLocks noChangeAspect="1"/>
          </p:cNvPicPr>
          <p:nvPr/>
        </p:nvPicPr>
        <p:blipFill>
          <a:blip r:embed="rId3"/>
          <a:stretch>
            <a:fillRect/>
          </a:stretch>
        </p:blipFill>
        <p:spPr>
          <a:xfrm>
            <a:off x="611560" y="1988840"/>
            <a:ext cx="2743238" cy="3907714"/>
          </a:xfrm>
          <a:prstGeom prst="rect">
            <a:avLst/>
          </a:prstGeom>
        </p:spPr>
      </p:pic>
    </p:spTree>
    <p:extLst>
      <p:ext uri="{BB962C8B-B14F-4D97-AF65-F5344CB8AC3E}">
        <p14:creationId xmlns:p14="http://schemas.microsoft.com/office/powerpoint/2010/main" val="2879125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8394" y="99740"/>
            <a:ext cx="8229600" cy="1143000"/>
          </a:xfrm>
        </p:spPr>
        <p:txBody>
          <a:bodyPr/>
          <a:lstStyle/>
          <a:p>
            <a:pPr algn="l"/>
            <a:r>
              <a:rPr lang="nl-NL" dirty="0" err="1" smtClean="0"/>
              <a:t>Otocam</a:t>
            </a:r>
            <a:r>
              <a:rPr lang="nl-NL" dirty="0" smtClean="0"/>
              <a:t> module</a:t>
            </a:r>
            <a:endParaRPr lang="nl-NL" dirty="0"/>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3"/>
          <a:stretch>
            <a:fillRect/>
          </a:stretch>
        </p:blipFill>
        <p:spPr>
          <a:xfrm>
            <a:off x="408394" y="1052736"/>
            <a:ext cx="8155616" cy="4547915"/>
          </a:xfrm>
          <a:prstGeom prst="rect">
            <a:avLst/>
          </a:prstGeom>
        </p:spPr>
      </p:pic>
      <p:sp>
        <p:nvSpPr>
          <p:cNvPr id="5" name="Tekstvak 4"/>
          <p:cNvSpPr txBox="1"/>
          <p:nvPr/>
        </p:nvSpPr>
        <p:spPr>
          <a:xfrm>
            <a:off x="899592" y="5634945"/>
            <a:ext cx="6927409" cy="646331"/>
          </a:xfrm>
          <a:prstGeom prst="rect">
            <a:avLst/>
          </a:prstGeom>
          <a:noFill/>
        </p:spPr>
        <p:txBody>
          <a:bodyPr wrap="none" rtlCol="0">
            <a:spAutoFit/>
          </a:bodyPr>
          <a:lstStyle/>
          <a:p>
            <a:r>
              <a:rPr lang="nl-NL" dirty="0" smtClean="0"/>
              <a:t>=&gt; Groot scherm, Ctrl + Enter, en terug hetzelfde herhalen</a:t>
            </a:r>
          </a:p>
          <a:p>
            <a:r>
              <a:rPr lang="nl-NL" dirty="0" smtClean="0"/>
              <a:t>=&gt; Rechter muisknop op foto geeft opties om bijv. via email te versturen</a:t>
            </a:r>
            <a:endParaRPr lang="nl-NL" dirty="0"/>
          </a:p>
        </p:txBody>
      </p:sp>
    </p:spTree>
    <p:extLst>
      <p:ext uri="{BB962C8B-B14F-4D97-AF65-F5344CB8AC3E}">
        <p14:creationId xmlns:p14="http://schemas.microsoft.com/office/powerpoint/2010/main" val="2615197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5675" y="-137548"/>
            <a:ext cx="8229600" cy="1143000"/>
          </a:xfrm>
        </p:spPr>
        <p:txBody>
          <a:bodyPr/>
          <a:lstStyle/>
          <a:p>
            <a:pPr algn="l"/>
            <a:r>
              <a:rPr lang="nl-NL" dirty="0" smtClean="0"/>
              <a:t>Taakbalken</a:t>
            </a:r>
            <a:endParaRPr lang="nl-NL" dirty="0"/>
          </a:p>
        </p:txBody>
      </p:sp>
      <p:sp>
        <p:nvSpPr>
          <p:cNvPr id="5" name="Tekstvak 4"/>
          <p:cNvSpPr txBox="1"/>
          <p:nvPr/>
        </p:nvSpPr>
        <p:spPr>
          <a:xfrm>
            <a:off x="1660323" y="4405790"/>
            <a:ext cx="6584084" cy="2677656"/>
          </a:xfrm>
          <a:prstGeom prst="rect">
            <a:avLst/>
          </a:prstGeom>
          <a:noFill/>
        </p:spPr>
        <p:txBody>
          <a:bodyPr wrap="square" rtlCol="0">
            <a:spAutoFit/>
          </a:bodyPr>
          <a:lstStyle/>
          <a:p>
            <a:r>
              <a:rPr lang="nl-NL" sz="1400" dirty="0" smtClean="0"/>
              <a:t>Opslaan, afdrukken, ongedaan maken en herhalen</a:t>
            </a:r>
          </a:p>
          <a:p>
            <a:endParaRPr lang="nl-NL" sz="1400" dirty="0"/>
          </a:p>
          <a:p>
            <a:r>
              <a:rPr lang="nl-NL" sz="1400" dirty="0" smtClean="0"/>
              <a:t>Wisselen van oor (rechts, beide en links)</a:t>
            </a:r>
          </a:p>
          <a:p>
            <a:endParaRPr lang="nl-NL" sz="1400" dirty="0"/>
          </a:p>
          <a:p>
            <a:r>
              <a:rPr lang="nl-NL" sz="1400" dirty="0"/>
              <a:t>K</a:t>
            </a:r>
            <a:r>
              <a:rPr lang="nl-NL" sz="1400" dirty="0" smtClean="0"/>
              <a:t>lantkaart voor extra gegevens (in de </a:t>
            </a:r>
            <a:r>
              <a:rPr lang="nl-NL" sz="1400" dirty="0" err="1" smtClean="0"/>
              <a:t>OTOsuite</a:t>
            </a:r>
            <a:r>
              <a:rPr lang="nl-NL" sz="1400" dirty="0" smtClean="0"/>
              <a:t> database)</a:t>
            </a:r>
          </a:p>
          <a:p>
            <a:endParaRPr lang="nl-NL" sz="1400" dirty="0"/>
          </a:p>
          <a:p>
            <a:r>
              <a:rPr lang="nl-NL" sz="1400" dirty="0" smtClean="0"/>
              <a:t>Opties voor het instellen van de meter (</a:t>
            </a:r>
            <a:r>
              <a:rPr lang="nl-NL" sz="1400" dirty="0" err="1" smtClean="0"/>
              <a:t>Ctrl+M</a:t>
            </a:r>
            <a:r>
              <a:rPr lang="nl-NL" sz="1400" dirty="0" smtClean="0"/>
              <a:t>)</a:t>
            </a:r>
          </a:p>
          <a:p>
            <a:endParaRPr lang="nl-NL" sz="1400" dirty="0"/>
          </a:p>
          <a:p>
            <a:r>
              <a:rPr lang="nl-NL" sz="1400" dirty="0" smtClean="0"/>
              <a:t>Usertesten (F8)</a:t>
            </a:r>
          </a:p>
          <a:p>
            <a:endParaRPr lang="nl-NL" sz="1400" dirty="0" smtClean="0"/>
          </a:p>
          <a:p>
            <a:endParaRPr lang="nl-NL" sz="1400" dirty="0"/>
          </a:p>
          <a:p>
            <a:endParaRPr lang="nl-NL" sz="1400" dirty="0"/>
          </a:p>
        </p:txBody>
      </p:sp>
      <p:pic>
        <p:nvPicPr>
          <p:cNvPr id="3" name="Afbeelding 2"/>
          <p:cNvPicPr>
            <a:picLocks noChangeAspect="1"/>
          </p:cNvPicPr>
          <p:nvPr/>
        </p:nvPicPr>
        <p:blipFill>
          <a:blip r:embed="rId2"/>
          <a:stretch>
            <a:fillRect/>
          </a:stretch>
        </p:blipFill>
        <p:spPr>
          <a:xfrm>
            <a:off x="217090" y="2036314"/>
            <a:ext cx="4814119" cy="701199"/>
          </a:xfrm>
          <a:prstGeom prst="rect">
            <a:avLst/>
          </a:prstGeom>
        </p:spPr>
      </p:pic>
      <p:pic>
        <p:nvPicPr>
          <p:cNvPr id="6" name="Afbeelding 5"/>
          <p:cNvPicPr>
            <a:picLocks noChangeAspect="1"/>
          </p:cNvPicPr>
          <p:nvPr/>
        </p:nvPicPr>
        <p:blipFill>
          <a:blip r:embed="rId3"/>
          <a:stretch>
            <a:fillRect/>
          </a:stretch>
        </p:blipFill>
        <p:spPr>
          <a:xfrm>
            <a:off x="217091" y="1041423"/>
            <a:ext cx="4814119" cy="799558"/>
          </a:xfrm>
          <a:prstGeom prst="rect">
            <a:avLst/>
          </a:prstGeom>
        </p:spPr>
      </p:pic>
      <p:pic>
        <p:nvPicPr>
          <p:cNvPr id="7" name="Afbeelding 6"/>
          <p:cNvPicPr>
            <a:picLocks noChangeAspect="1"/>
          </p:cNvPicPr>
          <p:nvPr/>
        </p:nvPicPr>
        <p:blipFill>
          <a:blip r:embed="rId4"/>
          <a:stretch>
            <a:fillRect/>
          </a:stretch>
        </p:blipFill>
        <p:spPr>
          <a:xfrm rot="10800000" flipH="1" flipV="1">
            <a:off x="267452" y="3178136"/>
            <a:ext cx="8419347" cy="1068991"/>
          </a:xfrm>
          <a:prstGeom prst="rect">
            <a:avLst/>
          </a:prstGeom>
        </p:spPr>
      </p:pic>
      <p:pic>
        <p:nvPicPr>
          <p:cNvPr id="9" name="Afbeelding 8"/>
          <p:cNvPicPr>
            <a:picLocks noChangeAspect="1"/>
          </p:cNvPicPr>
          <p:nvPr/>
        </p:nvPicPr>
        <p:blipFill>
          <a:blip r:embed="rId5"/>
          <a:stretch>
            <a:fillRect/>
          </a:stretch>
        </p:blipFill>
        <p:spPr>
          <a:xfrm>
            <a:off x="344262" y="6069232"/>
            <a:ext cx="276225" cy="285750"/>
          </a:xfrm>
          <a:prstGeom prst="rect">
            <a:avLst/>
          </a:prstGeom>
        </p:spPr>
      </p:pic>
      <p:pic>
        <p:nvPicPr>
          <p:cNvPr id="10" name="Afbeelding 9"/>
          <p:cNvPicPr>
            <a:picLocks noChangeAspect="1"/>
          </p:cNvPicPr>
          <p:nvPr/>
        </p:nvPicPr>
        <p:blipFill>
          <a:blip r:embed="rId6"/>
          <a:stretch>
            <a:fillRect/>
          </a:stretch>
        </p:blipFill>
        <p:spPr>
          <a:xfrm>
            <a:off x="307880" y="5724897"/>
            <a:ext cx="276225" cy="257175"/>
          </a:xfrm>
          <a:prstGeom prst="rect">
            <a:avLst/>
          </a:prstGeom>
        </p:spPr>
      </p:pic>
      <p:pic>
        <p:nvPicPr>
          <p:cNvPr id="11" name="Afbeelding 10"/>
          <p:cNvPicPr>
            <a:picLocks noChangeAspect="1"/>
          </p:cNvPicPr>
          <p:nvPr/>
        </p:nvPicPr>
        <p:blipFill>
          <a:blip r:embed="rId7"/>
          <a:stretch>
            <a:fillRect/>
          </a:stretch>
        </p:blipFill>
        <p:spPr>
          <a:xfrm>
            <a:off x="292525" y="5267845"/>
            <a:ext cx="327962" cy="284234"/>
          </a:xfrm>
          <a:prstGeom prst="rect">
            <a:avLst/>
          </a:prstGeom>
        </p:spPr>
      </p:pic>
      <p:pic>
        <p:nvPicPr>
          <p:cNvPr id="12" name="Afbeelding 11"/>
          <p:cNvPicPr>
            <a:picLocks noChangeAspect="1"/>
          </p:cNvPicPr>
          <p:nvPr/>
        </p:nvPicPr>
        <p:blipFill>
          <a:blip r:embed="rId8"/>
          <a:stretch>
            <a:fillRect/>
          </a:stretch>
        </p:blipFill>
        <p:spPr>
          <a:xfrm>
            <a:off x="296637" y="4829396"/>
            <a:ext cx="323850" cy="285750"/>
          </a:xfrm>
          <a:prstGeom prst="rect">
            <a:avLst/>
          </a:prstGeom>
        </p:spPr>
      </p:pic>
      <p:pic>
        <p:nvPicPr>
          <p:cNvPr id="13" name="Afbeelding 12"/>
          <p:cNvPicPr>
            <a:picLocks noChangeAspect="1"/>
          </p:cNvPicPr>
          <p:nvPr/>
        </p:nvPicPr>
        <p:blipFill>
          <a:blip r:embed="rId9"/>
          <a:stretch>
            <a:fillRect/>
          </a:stretch>
        </p:blipFill>
        <p:spPr>
          <a:xfrm>
            <a:off x="720305" y="4803971"/>
            <a:ext cx="375556" cy="311175"/>
          </a:xfrm>
          <a:prstGeom prst="rect">
            <a:avLst/>
          </a:prstGeom>
        </p:spPr>
      </p:pic>
      <p:pic>
        <p:nvPicPr>
          <p:cNvPr id="14" name="Afbeelding 13"/>
          <p:cNvPicPr>
            <a:picLocks noChangeAspect="1"/>
          </p:cNvPicPr>
          <p:nvPr/>
        </p:nvPicPr>
        <p:blipFill>
          <a:blip r:embed="rId10"/>
          <a:stretch>
            <a:fillRect/>
          </a:stretch>
        </p:blipFill>
        <p:spPr>
          <a:xfrm>
            <a:off x="1189813" y="4818760"/>
            <a:ext cx="285750" cy="295275"/>
          </a:xfrm>
          <a:prstGeom prst="rect">
            <a:avLst/>
          </a:prstGeom>
        </p:spPr>
      </p:pic>
      <p:pic>
        <p:nvPicPr>
          <p:cNvPr id="16" name="Afbeelding 15"/>
          <p:cNvPicPr>
            <a:picLocks noChangeAspect="1"/>
          </p:cNvPicPr>
          <p:nvPr/>
        </p:nvPicPr>
        <p:blipFill>
          <a:blip r:embed="rId11"/>
          <a:stretch>
            <a:fillRect/>
          </a:stretch>
        </p:blipFill>
        <p:spPr>
          <a:xfrm>
            <a:off x="265675" y="4418877"/>
            <a:ext cx="1190625" cy="266700"/>
          </a:xfrm>
          <a:prstGeom prst="rect">
            <a:avLst/>
          </a:prstGeom>
        </p:spPr>
      </p:pic>
      <p:sp>
        <p:nvSpPr>
          <p:cNvPr id="17" name="Tekstvak 16"/>
          <p:cNvSpPr txBox="1"/>
          <p:nvPr/>
        </p:nvSpPr>
        <p:spPr>
          <a:xfrm>
            <a:off x="5148064" y="1211522"/>
            <a:ext cx="2639184" cy="369332"/>
          </a:xfrm>
          <a:prstGeom prst="rect">
            <a:avLst/>
          </a:prstGeom>
          <a:noFill/>
        </p:spPr>
        <p:txBody>
          <a:bodyPr wrap="none" rtlCol="0">
            <a:spAutoFit/>
          </a:bodyPr>
          <a:lstStyle/>
          <a:p>
            <a:r>
              <a:rPr lang="nl-NL" dirty="0" smtClean="0"/>
              <a:t>Taakbalk Audiometer AUD</a:t>
            </a:r>
            <a:endParaRPr lang="nl-NL" dirty="0"/>
          </a:p>
        </p:txBody>
      </p:sp>
      <p:sp>
        <p:nvSpPr>
          <p:cNvPr id="18" name="Tekstvak 17"/>
          <p:cNvSpPr txBox="1"/>
          <p:nvPr/>
        </p:nvSpPr>
        <p:spPr>
          <a:xfrm>
            <a:off x="5153871" y="2157941"/>
            <a:ext cx="1786323" cy="369332"/>
          </a:xfrm>
          <a:prstGeom prst="rect">
            <a:avLst/>
          </a:prstGeom>
          <a:noFill/>
        </p:spPr>
        <p:txBody>
          <a:bodyPr wrap="none" rtlCol="0">
            <a:spAutoFit/>
          </a:bodyPr>
          <a:lstStyle/>
          <a:p>
            <a:r>
              <a:rPr lang="nl-NL" dirty="0" smtClean="0"/>
              <a:t>Taakbalk </a:t>
            </a:r>
            <a:r>
              <a:rPr lang="nl-NL" dirty="0" err="1" smtClean="0"/>
              <a:t>Otocam</a:t>
            </a:r>
            <a:endParaRPr lang="nl-NL" dirty="0"/>
          </a:p>
        </p:txBody>
      </p:sp>
      <p:sp>
        <p:nvSpPr>
          <p:cNvPr id="19" name="Tekstvak 18"/>
          <p:cNvSpPr txBox="1"/>
          <p:nvPr/>
        </p:nvSpPr>
        <p:spPr>
          <a:xfrm>
            <a:off x="3443205" y="2776222"/>
            <a:ext cx="1559658" cy="369332"/>
          </a:xfrm>
          <a:prstGeom prst="rect">
            <a:avLst/>
          </a:prstGeom>
          <a:noFill/>
        </p:spPr>
        <p:txBody>
          <a:bodyPr wrap="none" rtlCol="0">
            <a:spAutoFit/>
          </a:bodyPr>
          <a:lstStyle/>
          <a:p>
            <a:r>
              <a:rPr lang="nl-NL" dirty="0" smtClean="0"/>
              <a:t>Taakbalk PMM</a:t>
            </a:r>
            <a:endParaRPr lang="nl-NL" dirty="0"/>
          </a:p>
        </p:txBody>
      </p:sp>
    </p:spTree>
    <p:extLst>
      <p:ext uri="{BB962C8B-B14F-4D97-AF65-F5344CB8AC3E}">
        <p14:creationId xmlns:p14="http://schemas.microsoft.com/office/powerpoint/2010/main" val="2537079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6" name="Tijdelijke aanduiding voor inhoud 5"/>
          <p:cNvPicPr>
            <a:picLocks noGrp="1" noChangeAspect="1"/>
          </p:cNvPicPr>
          <p:nvPr>
            <p:ph idx="1"/>
          </p:nvPr>
        </p:nvPicPr>
        <p:blipFill>
          <a:blip r:embed="rId3"/>
          <a:stretch>
            <a:fillRect/>
          </a:stretch>
        </p:blipFill>
        <p:spPr>
          <a:xfrm>
            <a:off x="616321" y="5312332"/>
            <a:ext cx="247650" cy="285750"/>
          </a:xfrm>
          <a:prstGeom prst="rect">
            <a:avLst/>
          </a:prstGeom>
        </p:spPr>
      </p:pic>
      <p:pic>
        <p:nvPicPr>
          <p:cNvPr id="4" name="Afbeelding 3"/>
          <p:cNvPicPr>
            <a:picLocks noChangeAspect="1"/>
          </p:cNvPicPr>
          <p:nvPr/>
        </p:nvPicPr>
        <p:blipFill>
          <a:blip r:embed="rId4"/>
          <a:stretch>
            <a:fillRect/>
          </a:stretch>
        </p:blipFill>
        <p:spPr>
          <a:xfrm>
            <a:off x="596986" y="6087508"/>
            <a:ext cx="247650" cy="361950"/>
          </a:xfrm>
          <a:prstGeom prst="rect">
            <a:avLst/>
          </a:prstGeom>
        </p:spPr>
      </p:pic>
      <p:pic>
        <p:nvPicPr>
          <p:cNvPr id="5" name="Afbeelding 4"/>
          <p:cNvPicPr>
            <a:picLocks noChangeAspect="1"/>
          </p:cNvPicPr>
          <p:nvPr/>
        </p:nvPicPr>
        <p:blipFill>
          <a:blip r:embed="rId5"/>
          <a:stretch>
            <a:fillRect/>
          </a:stretch>
        </p:blipFill>
        <p:spPr>
          <a:xfrm>
            <a:off x="596986" y="5686628"/>
            <a:ext cx="276225" cy="295275"/>
          </a:xfrm>
          <a:prstGeom prst="rect">
            <a:avLst/>
          </a:prstGeom>
        </p:spPr>
      </p:pic>
      <p:pic>
        <p:nvPicPr>
          <p:cNvPr id="7" name="Afbeelding 6"/>
          <p:cNvPicPr>
            <a:picLocks noChangeAspect="1"/>
          </p:cNvPicPr>
          <p:nvPr/>
        </p:nvPicPr>
        <p:blipFill>
          <a:blip r:embed="rId6"/>
          <a:stretch>
            <a:fillRect/>
          </a:stretch>
        </p:blipFill>
        <p:spPr>
          <a:xfrm>
            <a:off x="616321" y="4886949"/>
            <a:ext cx="247650" cy="342900"/>
          </a:xfrm>
          <a:prstGeom prst="rect">
            <a:avLst/>
          </a:prstGeom>
        </p:spPr>
      </p:pic>
      <p:pic>
        <p:nvPicPr>
          <p:cNvPr id="8" name="Afbeelding 7"/>
          <p:cNvPicPr>
            <a:picLocks noChangeAspect="1"/>
          </p:cNvPicPr>
          <p:nvPr/>
        </p:nvPicPr>
        <p:blipFill>
          <a:blip r:embed="rId7"/>
          <a:stretch>
            <a:fillRect/>
          </a:stretch>
        </p:blipFill>
        <p:spPr>
          <a:xfrm>
            <a:off x="945501" y="4886949"/>
            <a:ext cx="276225" cy="333375"/>
          </a:xfrm>
          <a:prstGeom prst="rect">
            <a:avLst/>
          </a:prstGeom>
        </p:spPr>
      </p:pic>
      <p:pic>
        <p:nvPicPr>
          <p:cNvPr id="9" name="Afbeelding 8"/>
          <p:cNvPicPr>
            <a:picLocks noChangeAspect="1"/>
          </p:cNvPicPr>
          <p:nvPr/>
        </p:nvPicPr>
        <p:blipFill>
          <a:blip r:embed="rId8"/>
          <a:stretch>
            <a:fillRect/>
          </a:stretch>
        </p:blipFill>
        <p:spPr>
          <a:xfrm>
            <a:off x="883318" y="4477506"/>
            <a:ext cx="276225" cy="304800"/>
          </a:xfrm>
          <a:prstGeom prst="rect">
            <a:avLst/>
          </a:prstGeom>
        </p:spPr>
      </p:pic>
      <p:pic>
        <p:nvPicPr>
          <p:cNvPr id="10" name="Afbeelding 9"/>
          <p:cNvPicPr>
            <a:picLocks noChangeAspect="1"/>
          </p:cNvPicPr>
          <p:nvPr/>
        </p:nvPicPr>
        <p:blipFill>
          <a:blip r:embed="rId9"/>
          <a:stretch>
            <a:fillRect/>
          </a:stretch>
        </p:blipFill>
        <p:spPr>
          <a:xfrm>
            <a:off x="596985" y="4476592"/>
            <a:ext cx="276225" cy="295275"/>
          </a:xfrm>
          <a:prstGeom prst="rect">
            <a:avLst/>
          </a:prstGeom>
        </p:spPr>
      </p:pic>
      <p:pic>
        <p:nvPicPr>
          <p:cNvPr id="11" name="Afbeelding 10"/>
          <p:cNvPicPr>
            <a:picLocks noChangeAspect="1"/>
          </p:cNvPicPr>
          <p:nvPr/>
        </p:nvPicPr>
        <p:blipFill>
          <a:blip r:embed="rId10"/>
          <a:stretch>
            <a:fillRect/>
          </a:stretch>
        </p:blipFill>
        <p:spPr>
          <a:xfrm>
            <a:off x="616321" y="4074854"/>
            <a:ext cx="257175" cy="285750"/>
          </a:xfrm>
          <a:prstGeom prst="rect">
            <a:avLst/>
          </a:prstGeom>
        </p:spPr>
      </p:pic>
      <p:pic>
        <p:nvPicPr>
          <p:cNvPr id="12" name="Afbeelding 11"/>
          <p:cNvPicPr>
            <a:picLocks noChangeAspect="1"/>
          </p:cNvPicPr>
          <p:nvPr/>
        </p:nvPicPr>
        <p:blipFill>
          <a:blip r:embed="rId11"/>
          <a:stretch>
            <a:fillRect/>
          </a:stretch>
        </p:blipFill>
        <p:spPr>
          <a:xfrm>
            <a:off x="625847" y="3042530"/>
            <a:ext cx="333375" cy="295275"/>
          </a:xfrm>
          <a:prstGeom prst="rect">
            <a:avLst/>
          </a:prstGeom>
        </p:spPr>
      </p:pic>
      <p:pic>
        <p:nvPicPr>
          <p:cNvPr id="13" name="Afbeelding 12"/>
          <p:cNvPicPr>
            <a:picLocks noChangeAspect="1"/>
          </p:cNvPicPr>
          <p:nvPr/>
        </p:nvPicPr>
        <p:blipFill>
          <a:blip r:embed="rId12"/>
          <a:stretch>
            <a:fillRect/>
          </a:stretch>
        </p:blipFill>
        <p:spPr>
          <a:xfrm>
            <a:off x="630609" y="3407655"/>
            <a:ext cx="284004" cy="300233"/>
          </a:xfrm>
          <a:prstGeom prst="rect">
            <a:avLst/>
          </a:prstGeom>
        </p:spPr>
      </p:pic>
      <p:pic>
        <p:nvPicPr>
          <p:cNvPr id="14" name="Afbeelding 13"/>
          <p:cNvPicPr>
            <a:picLocks noChangeAspect="1"/>
          </p:cNvPicPr>
          <p:nvPr/>
        </p:nvPicPr>
        <p:blipFill>
          <a:blip r:embed="rId13"/>
          <a:stretch>
            <a:fillRect/>
          </a:stretch>
        </p:blipFill>
        <p:spPr>
          <a:xfrm>
            <a:off x="625846" y="3750473"/>
            <a:ext cx="285750" cy="285750"/>
          </a:xfrm>
          <a:prstGeom prst="rect">
            <a:avLst/>
          </a:prstGeom>
        </p:spPr>
      </p:pic>
      <p:pic>
        <p:nvPicPr>
          <p:cNvPr id="15" name="Afbeelding 14"/>
          <p:cNvPicPr>
            <a:picLocks noChangeAspect="1"/>
          </p:cNvPicPr>
          <p:nvPr/>
        </p:nvPicPr>
        <p:blipFill>
          <a:blip r:embed="rId14"/>
          <a:stretch>
            <a:fillRect/>
          </a:stretch>
        </p:blipFill>
        <p:spPr>
          <a:xfrm>
            <a:off x="630898" y="2659411"/>
            <a:ext cx="790575" cy="333375"/>
          </a:xfrm>
          <a:prstGeom prst="rect">
            <a:avLst/>
          </a:prstGeom>
        </p:spPr>
      </p:pic>
      <p:pic>
        <p:nvPicPr>
          <p:cNvPr id="16" name="Afbeelding 15"/>
          <p:cNvPicPr>
            <a:picLocks noChangeAspect="1"/>
          </p:cNvPicPr>
          <p:nvPr/>
        </p:nvPicPr>
        <p:blipFill>
          <a:blip r:embed="rId15"/>
          <a:stretch>
            <a:fillRect/>
          </a:stretch>
        </p:blipFill>
        <p:spPr>
          <a:xfrm>
            <a:off x="630609" y="2334056"/>
            <a:ext cx="276225" cy="266700"/>
          </a:xfrm>
          <a:prstGeom prst="rect">
            <a:avLst/>
          </a:prstGeom>
        </p:spPr>
      </p:pic>
      <p:pic>
        <p:nvPicPr>
          <p:cNvPr id="17" name="Afbeelding 16"/>
          <p:cNvPicPr>
            <a:picLocks noChangeAspect="1"/>
          </p:cNvPicPr>
          <p:nvPr/>
        </p:nvPicPr>
        <p:blipFill>
          <a:blip r:embed="rId16"/>
          <a:stretch>
            <a:fillRect/>
          </a:stretch>
        </p:blipFill>
        <p:spPr>
          <a:xfrm>
            <a:off x="632567" y="1972258"/>
            <a:ext cx="485775" cy="295275"/>
          </a:xfrm>
          <a:prstGeom prst="rect">
            <a:avLst/>
          </a:prstGeom>
        </p:spPr>
      </p:pic>
      <p:pic>
        <p:nvPicPr>
          <p:cNvPr id="18" name="Afbeelding 17"/>
          <p:cNvPicPr>
            <a:picLocks noChangeAspect="1"/>
          </p:cNvPicPr>
          <p:nvPr/>
        </p:nvPicPr>
        <p:blipFill>
          <a:blip r:embed="rId17"/>
          <a:stretch>
            <a:fillRect/>
          </a:stretch>
        </p:blipFill>
        <p:spPr>
          <a:xfrm>
            <a:off x="1164299" y="1981783"/>
            <a:ext cx="438150" cy="285750"/>
          </a:xfrm>
          <a:prstGeom prst="rect">
            <a:avLst/>
          </a:prstGeom>
        </p:spPr>
      </p:pic>
      <p:pic>
        <p:nvPicPr>
          <p:cNvPr id="19" name="Afbeelding 18"/>
          <p:cNvPicPr>
            <a:picLocks noChangeAspect="1"/>
          </p:cNvPicPr>
          <p:nvPr/>
        </p:nvPicPr>
        <p:blipFill>
          <a:blip r:embed="rId18"/>
          <a:stretch>
            <a:fillRect/>
          </a:stretch>
        </p:blipFill>
        <p:spPr>
          <a:xfrm>
            <a:off x="1702740" y="1981333"/>
            <a:ext cx="466725" cy="295275"/>
          </a:xfrm>
          <a:prstGeom prst="rect">
            <a:avLst/>
          </a:prstGeom>
        </p:spPr>
      </p:pic>
      <p:pic>
        <p:nvPicPr>
          <p:cNvPr id="20" name="Afbeelding 19"/>
          <p:cNvPicPr>
            <a:picLocks noChangeAspect="1"/>
          </p:cNvPicPr>
          <p:nvPr/>
        </p:nvPicPr>
        <p:blipFill>
          <a:blip r:embed="rId19"/>
          <a:stretch>
            <a:fillRect/>
          </a:stretch>
        </p:blipFill>
        <p:spPr>
          <a:xfrm>
            <a:off x="625847" y="1590361"/>
            <a:ext cx="333375" cy="285750"/>
          </a:xfrm>
          <a:prstGeom prst="rect">
            <a:avLst/>
          </a:prstGeom>
        </p:spPr>
      </p:pic>
      <p:sp>
        <p:nvSpPr>
          <p:cNvPr id="22" name="Tekstvak 21"/>
          <p:cNvSpPr txBox="1"/>
          <p:nvPr/>
        </p:nvSpPr>
        <p:spPr>
          <a:xfrm>
            <a:off x="2411760" y="1589400"/>
            <a:ext cx="6584084" cy="4893647"/>
          </a:xfrm>
          <a:prstGeom prst="rect">
            <a:avLst/>
          </a:prstGeom>
          <a:noFill/>
        </p:spPr>
        <p:txBody>
          <a:bodyPr wrap="square" rtlCol="0">
            <a:spAutoFit/>
          </a:bodyPr>
          <a:lstStyle/>
          <a:p>
            <a:r>
              <a:rPr lang="nl-NL" sz="1200" dirty="0" smtClean="0"/>
              <a:t>Wisselen van </a:t>
            </a:r>
            <a:r>
              <a:rPr lang="nl-NL" sz="1200" dirty="0" err="1" smtClean="0"/>
              <a:t>FreeFit</a:t>
            </a:r>
            <a:r>
              <a:rPr lang="nl-NL" sz="1200" dirty="0" smtClean="0"/>
              <a:t> (als je er meerdere tot je beschikking hebt)</a:t>
            </a:r>
          </a:p>
          <a:p>
            <a:endParaRPr lang="nl-NL" sz="1200" dirty="0"/>
          </a:p>
          <a:p>
            <a:r>
              <a:rPr lang="nl-NL" sz="1200" dirty="0" smtClean="0"/>
              <a:t>Weergave modus wisselen</a:t>
            </a:r>
          </a:p>
          <a:p>
            <a:endParaRPr lang="nl-NL" sz="1200" dirty="0" smtClean="0"/>
          </a:p>
          <a:p>
            <a:r>
              <a:rPr lang="nl-NL" sz="1200" dirty="0" smtClean="0"/>
              <a:t>Weergave in de HL of SPL modus (nul lijn onder of boven)</a:t>
            </a:r>
          </a:p>
          <a:p>
            <a:endParaRPr lang="nl-NL" sz="1200" dirty="0"/>
          </a:p>
          <a:p>
            <a:r>
              <a:rPr lang="nl-NL" sz="1200" dirty="0" smtClean="0"/>
              <a:t>Weergave van linker, rechter kant of beide</a:t>
            </a:r>
          </a:p>
          <a:p>
            <a:endParaRPr lang="nl-NL" sz="1200" dirty="0"/>
          </a:p>
          <a:p>
            <a:r>
              <a:rPr lang="nl-NL" sz="1200" dirty="0" smtClean="0"/>
              <a:t>Klantkaart voor aanpassing (doelcurve) en meting (open/gesloten)</a:t>
            </a:r>
          </a:p>
          <a:p>
            <a:endParaRPr lang="nl-NL" sz="1200" dirty="0"/>
          </a:p>
          <a:p>
            <a:r>
              <a:rPr lang="nl-NL" sz="1200" dirty="0" smtClean="0"/>
              <a:t>Weergave van de ´</a:t>
            </a:r>
            <a:r>
              <a:rPr lang="nl-NL" sz="1200" dirty="0" err="1" smtClean="0"/>
              <a:t>overlays</a:t>
            </a:r>
            <a:r>
              <a:rPr lang="nl-NL" sz="1200" dirty="0" smtClean="0"/>
              <a:t>´/legenda op scherm </a:t>
            </a:r>
          </a:p>
          <a:p>
            <a:endParaRPr lang="nl-NL" sz="1200" dirty="0"/>
          </a:p>
          <a:p>
            <a:r>
              <a:rPr lang="nl-NL" sz="1200" dirty="0" smtClean="0"/>
              <a:t>Luisteren (via </a:t>
            </a:r>
            <a:r>
              <a:rPr lang="nl-NL" sz="1200" dirty="0" err="1" smtClean="0"/>
              <a:t>hoofdtel</a:t>
            </a:r>
            <a:r>
              <a:rPr lang="nl-NL" sz="1200" dirty="0" smtClean="0"/>
              <a:t>) wat de </a:t>
            </a:r>
            <a:r>
              <a:rPr lang="nl-NL" sz="1200" dirty="0" err="1" smtClean="0"/>
              <a:t>probes</a:t>
            </a:r>
            <a:r>
              <a:rPr lang="nl-NL" sz="1200" dirty="0" smtClean="0"/>
              <a:t> bij het trommelvlies oppakken</a:t>
            </a:r>
          </a:p>
          <a:p>
            <a:endParaRPr lang="nl-NL" sz="1200" dirty="0" smtClean="0"/>
          </a:p>
          <a:p>
            <a:r>
              <a:rPr lang="nl-NL" sz="1200" dirty="0" smtClean="0"/>
              <a:t>Uitvoeren slangkalibratie</a:t>
            </a:r>
          </a:p>
          <a:p>
            <a:endParaRPr lang="nl-NL" sz="1200" dirty="0" smtClean="0"/>
          </a:p>
          <a:p>
            <a:r>
              <a:rPr lang="nl-NL" sz="1200" dirty="0" smtClean="0"/>
              <a:t>Schakelen tussen standaard REM en Open REM</a:t>
            </a:r>
          </a:p>
          <a:p>
            <a:endParaRPr lang="nl-NL" sz="1200" dirty="0"/>
          </a:p>
          <a:p>
            <a:r>
              <a:rPr lang="nl-NL" sz="1200" dirty="0" smtClean="0"/>
              <a:t>Schakelen tussen </a:t>
            </a:r>
            <a:r>
              <a:rPr lang="nl-NL" sz="1200" dirty="0" err="1" smtClean="0"/>
              <a:t>Coupler</a:t>
            </a:r>
            <a:r>
              <a:rPr lang="nl-NL" sz="1200" dirty="0" smtClean="0"/>
              <a:t> (RECD) en Real </a:t>
            </a:r>
            <a:r>
              <a:rPr lang="nl-NL" sz="1200" dirty="0"/>
              <a:t>E</a:t>
            </a:r>
            <a:r>
              <a:rPr lang="nl-NL" sz="1200" dirty="0" smtClean="0"/>
              <a:t>ar metingen</a:t>
            </a:r>
          </a:p>
          <a:p>
            <a:endParaRPr lang="nl-NL" sz="1200" dirty="0"/>
          </a:p>
          <a:p>
            <a:r>
              <a:rPr lang="nl-NL" sz="1200" dirty="0" smtClean="0"/>
              <a:t>On Target, helpt je bij het instellen van het hoortoestel</a:t>
            </a:r>
          </a:p>
          <a:p>
            <a:endParaRPr lang="nl-NL" sz="1200" dirty="0"/>
          </a:p>
          <a:p>
            <a:r>
              <a:rPr lang="nl-NL" sz="1200" dirty="0" err="1" smtClean="0"/>
              <a:t>Otocam</a:t>
            </a:r>
            <a:r>
              <a:rPr lang="nl-NL" sz="1200" dirty="0" smtClean="0"/>
              <a:t> knop, in de PMM module kun je met de video otoscoop het oor of de plaatsing van de slang controleren</a:t>
            </a:r>
          </a:p>
          <a:p>
            <a:endParaRPr lang="nl-NL" sz="1200" dirty="0"/>
          </a:p>
          <a:p>
            <a:r>
              <a:rPr lang="nl-NL" sz="1200" dirty="0" smtClean="0"/>
              <a:t>On Top Modus maakt je </a:t>
            </a:r>
            <a:r>
              <a:rPr lang="nl-NL" sz="1200" dirty="0" err="1" smtClean="0"/>
              <a:t>OTOsuite</a:t>
            </a:r>
            <a:r>
              <a:rPr lang="nl-NL" sz="1200" dirty="0" smtClean="0"/>
              <a:t> </a:t>
            </a:r>
            <a:r>
              <a:rPr lang="nl-NL" sz="1200" dirty="0" err="1" smtClean="0"/>
              <a:t>schem</a:t>
            </a:r>
            <a:r>
              <a:rPr lang="nl-NL" sz="1200" dirty="0" smtClean="0"/>
              <a:t> kleiner zodat het in het aanpasscherm past</a:t>
            </a:r>
            <a:endParaRPr lang="nl-NL" sz="1200" dirty="0"/>
          </a:p>
        </p:txBody>
      </p:sp>
      <p:pic>
        <p:nvPicPr>
          <p:cNvPr id="23" name="Afbeelding 22"/>
          <p:cNvPicPr>
            <a:picLocks noChangeAspect="1"/>
          </p:cNvPicPr>
          <p:nvPr/>
        </p:nvPicPr>
        <p:blipFill>
          <a:blip r:embed="rId20"/>
          <a:stretch>
            <a:fillRect/>
          </a:stretch>
        </p:blipFill>
        <p:spPr>
          <a:xfrm rot="10800000" flipH="1" flipV="1">
            <a:off x="362326" y="334421"/>
            <a:ext cx="8419347" cy="1068991"/>
          </a:xfrm>
          <a:prstGeom prst="rect">
            <a:avLst/>
          </a:prstGeom>
        </p:spPr>
      </p:pic>
    </p:spTree>
    <p:extLst>
      <p:ext uri="{BB962C8B-B14F-4D97-AF65-F5344CB8AC3E}">
        <p14:creationId xmlns:p14="http://schemas.microsoft.com/office/powerpoint/2010/main" val="1745338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On Top Modus</a:t>
            </a:r>
            <a:endParaRPr lang="nl-NL" dirty="0"/>
          </a:p>
        </p:txBody>
      </p:sp>
      <p:sp>
        <p:nvSpPr>
          <p:cNvPr id="3" name="Tijdelijke aanduiding voor inhoud 2"/>
          <p:cNvSpPr>
            <a:spLocks noGrp="1"/>
          </p:cNvSpPr>
          <p:nvPr>
            <p:ph idx="1"/>
          </p:nvPr>
        </p:nvSpPr>
        <p:spPr>
          <a:xfrm>
            <a:off x="457200" y="1340768"/>
            <a:ext cx="8229600" cy="4525963"/>
          </a:xfrm>
        </p:spPr>
        <p:txBody>
          <a:bodyPr/>
          <a:lstStyle/>
          <a:p>
            <a:r>
              <a:rPr lang="nl-NL" dirty="0" smtClean="0"/>
              <a:t>Geeft </a:t>
            </a:r>
            <a:r>
              <a:rPr lang="nl-NL" dirty="0"/>
              <a:t>u</a:t>
            </a:r>
            <a:r>
              <a:rPr lang="nl-NL" dirty="0" smtClean="0"/>
              <a:t> de mogelijkheid om uw beeldscherm te splitsen</a:t>
            </a:r>
          </a:p>
          <a:p>
            <a:r>
              <a:rPr lang="nl-NL" dirty="0" err="1" smtClean="0"/>
              <a:t>OTOsuite</a:t>
            </a:r>
            <a:r>
              <a:rPr lang="nl-NL" dirty="0" smtClean="0"/>
              <a:t> kunt u dan combineren met een hoortoestel aanpasprogramma. </a:t>
            </a:r>
          </a:p>
          <a:p>
            <a:pPr marL="0" indent="0">
              <a:buNone/>
            </a:pPr>
            <a:endParaRPr lang="nl-NL" dirty="0"/>
          </a:p>
          <a:p>
            <a:pPr marL="0" indent="0">
              <a:buNone/>
            </a:pPr>
            <a:endParaRPr lang="nl-NL" dirty="0"/>
          </a:p>
        </p:txBody>
      </p:sp>
      <p:sp>
        <p:nvSpPr>
          <p:cNvPr id="6" name="Actieknop: Verder of Volgende 5">
            <a:hlinkClick r:id="rId2" action="ppaction://hlinkfile" highlightClick="1"/>
          </p:cNvPr>
          <p:cNvSpPr/>
          <p:nvPr/>
        </p:nvSpPr>
        <p:spPr>
          <a:xfrm>
            <a:off x="3563888" y="3356992"/>
            <a:ext cx="1440160" cy="957810"/>
          </a:xfrm>
          <a:prstGeom prst="actionButtonForwardNex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46022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Options</a:t>
            </a:r>
            <a:endParaRPr lang="nl-NL" dirty="0"/>
          </a:p>
        </p:txBody>
      </p:sp>
      <p:sp>
        <p:nvSpPr>
          <p:cNvPr id="3" name="Tijdelijke aanduiding voor inhoud 2"/>
          <p:cNvSpPr>
            <a:spLocks noGrp="1"/>
          </p:cNvSpPr>
          <p:nvPr>
            <p:ph idx="1"/>
          </p:nvPr>
        </p:nvSpPr>
        <p:spPr>
          <a:xfrm>
            <a:off x="468957" y="1594264"/>
            <a:ext cx="8229600" cy="4525963"/>
          </a:xfrm>
        </p:spPr>
        <p:txBody>
          <a:bodyPr/>
          <a:lstStyle/>
          <a:p>
            <a:r>
              <a:rPr lang="nl-NL" dirty="0" smtClean="0"/>
              <a:t>De apparatuur is flexibel en kent daarom veel instellingen.</a:t>
            </a:r>
          </a:p>
          <a:p>
            <a:r>
              <a:rPr lang="nl-NL" dirty="0" smtClean="0"/>
              <a:t>De instellingen kunt u vinden onder Tools en dan Options en </a:t>
            </a:r>
            <a:r>
              <a:rPr lang="nl-NL" dirty="0" err="1" smtClean="0"/>
              <a:t>Ctrl+m</a:t>
            </a:r>
            <a:endParaRPr lang="nl-NL" dirty="0" smtClean="0"/>
          </a:p>
          <a:p>
            <a:r>
              <a:rPr lang="nl-NL" dirty="0" smtClean="0"/>
              <a:t>Per module zijn de instellingen gerangschikt</a:t>
            </a:r>
          </a:p>
          <a:p>
            <a:r>
              <a:rPr lang="nl-NL" dirty="0" err="1" smtClean="0"/>
              <a:t>Otometrics</a:t>
            </a:r>
            <a:r>
              <a:rPr lang="nl-NL" dirty="0" smtClean="0"/>
              <a:t> heeft een standaard set instellingen voorbereid</a:t>
            </a:r>
          </a:p>
          <a:p>
            <a:endParaRPr lang="nl-NL" dirty="0"/>
          </a:p>
        </p:txBody>
      </p:sp>
      <p:pic>
        <p:nvPicPr>
          <p:cNvPr id="5" name="Afbeelding 4"/>
          <p:cNvPicPr>
            <a:picLocks noChangeAspect="1"/>
          </p:cNvPicPr>
          <p:nvPr/>
        </p:nvPicPr>
        <p:blipFill rotWithShape="1">
          <a:blip r:embed="rId2"/>
          <a:srcRect l="6300" r="74800" b="76900"/>
          <a:stretch/>
        </p:blipFill>
        <p:spPr>
          <a:xfrm>
            <a:off x="6156175" y="98012"/>
            <a:ext cx="1919455" cy="1319626"/>
          </a:xfrm>
          <a:prstGeom prst="rect">
            <a:avLst/>
          </a:prstGeom>
        </p:spPr>
      </p:pic>
      <p:pic>
        <p:nvPicPr>
          <p:cNvPr id="6" name="Afbeelding 5"/>
          <p:cNvPicPr>
            <a:picLocks noChangeAspect="1"/>
          </p:cNvPicPr>
          <p:nvPr/>
        </p:nvPicPr>
        <p:blipFill>
          <a:blip r:embed="rId3"/>
          <a:stretch>
            <a:fillRect/>
          </a:stretch>
        </p:blipFill>
        <p:spPr>
          <a:xfrm>
            <a:off x="2267744" y="3140968"/>
            <a:ext cx="4392488" cy="3057326"/>
          </a:xfrm>
          <a:prstGeom prst="rect">
            <a:avLst/>
          </a:prstGeom>
        </p:spPr>
      </p:pic>
    </p:spTree>
    <p:extLst>
      <p:ext uri="{BB962C8B-B14F-4D97-AF65-F5344CB8AC3E}">
        <p14:creationId xmlns:p14="http://schemas.microsoft.com/office/powerpoint/2010/main" val="3698454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152" y="1216702"/>
            <a:ext cx="3096344" cy="4948602"/>
          </a:xfrm>
        </p:spPr>
        <p:txBody>
          <a:bodyPr>
            <a:normAutofit fontScale="92500" lnSpcReduction="20000"/>
          </a:bodyPr>
          <a:lstStyle/>
          <a:p>
            <a:pPr marL="457200" lvl="1" indent="0">
              <a:buNone/>
            </a:pPr>
            <a:endParaRPr lang="da-DK" dirty="0" smtClean="0">
              <a:latin typeface="Calibri" pitchFamily="34" charset="0"/>
            </a:endParaRPr>
          </a:p>
          <a:p>
            <a:pPr marL="457200" lvl="1" indent="0">
              <a:buNone/>
            </a:pPr>
            <a:r>
              <a:rPr lang="da-DK" sz="1900" b="1" dirty="0" err="1" smtClean="0">
                <a:latin typeface="Calibri" pitchFamily="34" charset="0"/>
              </a:rPr>
              <a:t>Aanmaken</a:t>
            </a:r>
            <a:r>
              <a:rPr lang="da-DK" sz="1900" b="1" dirty="0" smtClean="0">
                <a:latin typeface="Calibri" pitchFamily="34" charset="0"/>
              </a:rPr>
              <a:t> van de testen:</a:t>
            </a:r>
          </a:p>
          <a:p>
            <a:pPr marL="457200" lvl="1" indent="0">
              <a:buNone/>
            </a:pPr>
            <a:endParaRPr lang="da-DK" sz="1900" b="1" dirty="0">
              <a:latin typeface="Calibri" pitchFamily="34" charset="0"/>
            </a:endParaRPr>
          </a:p>
          <a:p>
            <a:pPr marL="457200" lvl="1" indent="0">
              <a:buNone/>
            </a:pPr>
            <a:r>
              <a:rPr lang="da-DK" sz="1900" dirty="0" smtClean="0">
                <a:latin typeface="Calibri" pitchFamily="34" charset="0"/>
              </a:rPr>
              <a:t>Zet alle </a:t>
            </a:r>
            <a:r>
              <a:rPr lang="da-DK" sz="1900" dirty="0" err="1" smtClean="0">
                <a:latin typeface="Calibri" pitchFamily="34" charset="0"/>
              </a:rPr>
              <a:t>instellingen</a:t>
            </a:r>
            <a:r>
              <a:rPr lang="da-DK" sz="1900" dirty="0" smtClean="0">
                <a:latin typeface="Calibri" pitchFamily="34" charset="0"/>
              </a:rPr>
              <a:t> in de </a:t>
            </a:r>
            <a:r>
              <a:rPr lang="da-DK" sz="1900" dirty="0" err="1" smtClean="0">
                <a:latin typeface="Calibri" pitchFamily="34" charset="0"/>
              </a:rPr>
              <a:t>module</a:t>
            </a:r>
            <a:r>
              <a:rPr lang="da-DK" sz="1900" dirty="0" smtClean="0">
                <a:latin typeface="Calibri" pitchFamily="34" charset="0"/>
              </a:rPr>
              <a:t> </a:t>
            </a:r>
            <a:r>
              <a:rPr lang="da-DK" sz="1900" dirty="0" err="1" smtClean="0">
                <a:latin typeface="Calibri" pitchFamily="34" charset="0"/>
              </a:rPr>
              <a:t>waarin</a:t>
            </a:r>
            <a:r>
              <a:rPr lang="da-DK" sz="1900" dirty="0" smtClean="0">
                <a:latin typeface="Calibri" pitchFamily="34" charset="0"/>
              </a:rPr>
              <a:t> </a:t>
            </a:r>
            <a:r>
              <a:rPr lang="da-DK" sz="1900" dirty="0" err="1" smtClean="0">
                <a:latin typeface="Calibri" pitchFamily="34" charset="0"/>
              </a:rPr>
              <a:t>je</a:t>
            </a:r>
            <a:r>
              <a:rPr lang="da-DK" sz="1900" dirty="0" smtClean="0">
                <a:latin typeface="Calibri" pitchFamily="34" charset="0"/>
              </a:rPr>
              <a:t> </a:t>
            </a:r>
            <a:r>
              <a:rPr lang="da-DK" sz="1900" dirty="0" err="1" smtClean="0">
                <a:latin typeface="Calibri" pitchFamily="34" charset="0"/>
              </a:rPr>
              <a:t>werkt</a:t>
            </a:r>
            <a:r>
              <a:rPr lang="da-DK" sz="1900" dirty="0" smtClean="0">
                <a:latin typeface="Calibri" pitchFamily="34" charset="0"/>
              </a:rPr>
              <a:t> </a:t>
            </a:r>
            <a:r>
              <a:rPr lang="da-DK" sz="1900" dirty="0" err="1" smtClean="0">
                <a:latin typeface="Calibri" pitchFamily="34" charset="0"/>
              </a:rPr>
              <a:t>zoals</a:t>
            </a:r>
            <a:r>
              <a:rPr lang="da-DK" sz="1900" dirty="0" smtClean="0">
                <a:latin typeface="Calibri" pitchFamily="34" charset="0"/>
              </a:rPr>
              <a:t> </a:t>
            </a:r>
            <a:r>
              <a:rPr lang="da-DK" sz="1900" dirty="0" err="1" smtClean="0">
                <a:latin typeface="Calibri" pitchFamily="34" charset="0"/>
              </a:rPr>
              <a:t>je</a:t>
            </a:r>
            <a:r>
              <a:rPr lang="da-DK" sz="1900" dirty="0" smtClean="0">
                <a:latin typeface="Calibri" pitchFamily="34" charset="0"/>
              </a:rPr>
              <a:t> </a:t>
            </a:r>
            <a:r>
              <a:rPr lang="da-DK" sz="1900" dirty="0" err="1" smtClean="0">
                <a:latin typeface="Calibri" pitchFamily="34" charset="0"/>
              </a:rPr>
              <a:t>ze</a:t>
            </a:r>
            <a:r>
              <a:rPr lang="da-DK" sz="1900" dirty="0" smtClean="0">
                <a:latin typeface="Calibri" pitchFamily="34" charset="0"/>
              </a:rPr>
              <a:t> </a:t>
            </a:r>
            <a:r>
              <a:rPr lang="da-DK" sz="1900" dirty="0" err="1" smtClean="0">
                <a:latin typeface="Calibri" pitchFamily="34" charset="0"/>
              </a:rPr>
              <a:t>wenst</a:t>
            </a:r>
            <a:endParaRPr lang="da-DK" sz="1900" dirty="0" smtClean="0">
              <a:latin typeface="Calibri" pitchFamily="34" charset="0"/>
            </a:endParaRPr>
          </a:p>
          <a:p>
            <a:pPr marL="457200" lvl="1" indent="0">
              <a:buNone/>
            </a:pPr>
            <a:endParaRPr lang="da-DK" sz="1900" dirty="0">
              <a:latin typeface="Calibri" pitchFamily="34" charset="0"/>
            </a:endParaRPr>
          </a:p>
          <a:p>
            <a:pPr marL="457200" lvl="1" indent="0">
              <a:buNone/>
            </a:pPr>
            <a:r>
              <a:rPr lang="da-DK" sz="1900" dirty="0" smtClean="0">
                <a:latin typeface="Calibri" pitchFamily="34" charset="0"/>
              </a:rPr>
              <a:t>Ga </a:t>
            </a:r>
            <a:r>
              <a:rPr lang="da-DK" sz="1900" dirty="0" err="1" smtClean="0">
                <a:latin typeface="Calibri" pitchFamily="34" charset="0"/>
              </a:rPr>
              <a:t>naar</a:t>
            </a:r>
            <a:r>
              <a:rPr lang="da-DK" sz="1900" dirty="0" smtClean="0">
                <a:latin typeface="Calibri" pitchFamily="34" charset="0"/>
              </a:rPr>
              <a:t> </a:t>
            </a:r>
            <a:r>
              <a:rPr lang="da-DK" sz="1900" dirty="0" err="1" smtClean="0">
                <a:latin typeface="Calibri" pitchFamily="34" charset="0"/>
              </a:rPr>
              <a:t>opties</a:t>
            </a:r>
            <a:endParaRPr lang="da-DK" sz="1900" dirty="0" smtClean="0">
              <a:latin typeface="Calibri" pitchFamily="34" charset="0"/>
            </a:endParaRPr>
          </a:p>
          <a:p>
            <a:pPr marL="457200" lvl="1" indent="0">
              <a:buNone/>
            </a:pPr>
            <a:endParaRPr lang="da-DK" sz="1900" dirty="0">
              <a:latin typeface="Calibri" pitchFamily="34" charset="0"/>
            </a:endParaRPr>
          </a:p>
          <a:p>
            <a:pPr marL="457200" lvl="1" indent="0">
              <a:buNone/>
            </a:pPr>
            <a:r>
              <a:rPr lang="da-DK" sz="1900" dirty="0" smtClean="0">
                <a:latin typeface="Calibri" pitchFamily="34" charset="0"/>
              </a:rPr>
              <a:t>Druk op:</a:t>
            </a:r>
          </a:p>
          <a:p>
            <a:pPr marL="457200" lvl="1" indent="0">
              <a:buNone/>
            </a:pPr>
            <a:endParaRPr lang="da-DK" sz="1900" dirty="0">
              <a:latin typeface="Calibri" pitchFamily="34" charset="0"/>
            </a:endParaRPr>
          </a:p>
          <a:p>
            <a:pPr marL="457200" lvl="1" indent="0">
              <a:buNone/>
            </a:pPr>
            <a:endParaRPr lang="da-DK" sz="1900" dirty="0" smtClean="0">
              <a:latin typeface="Calibri" pitchFamily="34" charset="0"/>
            </a:endParaRPr>
          </a:p>
          <a:p>
            <a:pPr marL="457200" lvl="1" indent="0">
              <a:buNone/>
            </a:pPr>
            <a:endParaRPr lang="da-DK" sz="1900" dirty="0">
              <a:latin typeface="Calibri" pitchFamily="34" charset="0"/>
            </a:endParaRPr>
          </a:p>
          <a:p>
            <a:pPr marL="457200" lvl="1" indent="0">
              <a:buNone/>
            </a:pPr>
            <a:endParaRPr lang="da-DK" sz="1900" dirty="0" smtClean="0">
              <a:latin typeface="Calibri" pitchFamily="34" charset="0"/>
            </a:endParaRPr>
          </a:p>
          <a:p>
            <a:pPr marL="457200" lvl="1" indent="0">
              <a:buNone/>
            </a:pPr>
            <a:endParaRPr lang="da-DK" sz="1900" dirty="0" smtClean="0">
              <a:latin typeface="Calibri" pitchFamily="34" charset="0"/>
            </a:endParaRPr>
          </a:p>
          <a:p>
            <a:pPr marL="457200" lvl="1" indent="0">
              <a:buNone/>
            </a:pPr>
            <a:r>
              <a:rPr lang="da-DK" sz="1900" dirty="0" err="1">
                <a:latin typeface="Calibri" pitchFamily="34" charset="0"/>
              </a:rPr>
              <a:t>G</a:t>
            </a:r>
            <a:r>
              <a:rPr lang="da-DK" sz="1900" dirty="0" err="1" smtClean="0">
                <a:latin typeface="Calibri" pitchFamily="34" charset="0"/>
              </a:rPr>
              <a:t>eef</a:t>
            </a:r>
            <a:r>
              <a:rPr lang="da-DK" sz="1900" dirty="0" smtClean="0">
                <a:latin typeface="Calibri" pitchFamily="34" charset="0"/>
              </a:rPr>
              <a:t> de test </a:t>
            </a:r>
            <a:r>
              <a:rPr lang="da-DK" sz="1900" dirty="0" err="1" smtClean="0">
                <a:latin typeface="Calibri" pitchFamily="34" charset="0"/>
              </a:rPr>
              <a:t>een</a:t>
            </a:r>
            <a:r>
              <a:rPr lang="da-DK" sz="1900" dirty="0" smtClean="0">
                <a:latin typeface="Calibri" pitchFamily="34" charset="0"/>
              </a:rPr>
              <a:t> </a:t>
            </a:r>
            <a:r>
              <a:rPr lang="da-DK" sz="1900" dirty="0" err="1" smtClean="0">
                <a:latin typeface="Calibri" pitchFamily="34" charset="0"/>
              </a:rPr>
              <a:t>herkenbare</a:t>
            </a:r>
            <a:r>
              <a:rPr lang="da-DK" sz="1900" dirty="0" smtClean="0">
                <a:latin typeface="Calibri" pitchFamily="34" charset="0"/>
              </a:rPr>
              <a:t> </a:t>
            </a:r>
            <a:r>
              <a:rPr lang="da-DK" sz="1900" dirty="0" err="1" smtClean="0">
                <a:latin typeface="Calibri" pitchFamily="34" charset="0"/>
              </a:rPr>
              <a:t>naam</a:t>
            </a:r>
            <a:endParaRPr lang="da-DK" sz="1900" dirty="0" smtClean="0">
              <a:latin typeface="Calibri" pitchFamily="34" charset="0"/>
            </a:endParaRPr>
          </a:p>
          <a:p>
            <a:pPr marL="457200" lvl="1" indent="0">
              <a:buNone/>
            </a:pPr>
            <a:endParaRPr lang="da-DK" dirty="0" smtClean="0">
              <a:latin typeface="Calibri" pitchFamily="34" charset="0"/>
            </a:endParaRPr>
          </a:p>
          <a:p>
            <a:pPr marL="457200" lvl="1" indent="0">
              <a:buNone/>
            </a:pPr>
            <a:endParaRPr lang="da-DK" dirty="0">
              <a:latin typeface="Calibri" pitchFamily="34" charset="0"/>
            </a:endParaRPr>
          </a:p>
          <a:p>
            <a:pPr marL="457200" lvl="1" indent="0">
              <a:buNone/>
            </a:pPr>
            <a:endParaRPr lang="da-DK" dirty="0" smtClean="0">
              <a:latin typeface="Calibri" pitchFamily="34" charset="0"/>
            </a:endParaRPr>
          </a:p>
        </p:txBody>
      </p:sp>
      <p:sp>
        <p:nvSpPr>
          <p:cNvPr id="10" name="Title 1"/>
          <p:cNvSpPr txBox="1">
            <a:spLocks/>
          </p:cNvSpPr>
          <p:nvPr/>
        </p:nvSpPr>
        <p:spPr>
          <a:xfrm>
            <a:off x="323528" y="254688"/>
            <a:ext cx="9258336" cy="65403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User </a:t>
            </a:r>
            <a:r>
              <a:rPr kumimoji="0" lang="en-US" sz="4400" i="0" u="none" strike="noStrike" kern="1200" cap="none" spc="0" normalizeH="0" baseline="0" noProof="0" dirty="0" err="1" smtClean="0">
                <a:ln>
                  <a:noFill/>
                </a:ln>
                <a:solidFill>
                  <a:schemeClr val="tx1">
                    <a:lumMod val="65000"/>
                    <a:lumOff val="35000"/>
                  </a:schemeClr>
                </a:solidFill>
                <a:effectLst/>
                <a:uLnTx/>
                <a:uFillTx/>
                <a:latin typeface="+mj-lt"/>
                <a:ea typeface="+mj-ea"/>
                <a:cs typeface="+mj-cs"/>
              </a:rPr>
              <a:t>testen</a:t>
            </a:r>
            <a:endParaRPr kumimoji="0" lang="en-US" sz="3600" i="1"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pic>
        <p:nvPicPr>
          <p:cNvPr id="2" name="Afbeelding 1"/>
          <p:cNvPicPr>
            <a:picLocks noChangeAspect="1"/>
          </p:cNvPicPr>
          <p:nvPr/>
        </p:nvPicPr>
        <p:blipFill>
          <a:blip r:embed="rId3"/>
          <a:stretch>
            <a:fillRect/>
          </a:stretch>
        </p:blipFill>
        <p:spPr>
          <a:xfrm>
            <a:off x="116682" y="1262211"/>
            <a:ext cx="5905500" cy="5191125"/>
          </a:xfrm>
          <a:prstGeom prst="rect">
            <a:avLst/>
          </a:prstGeom>
        </p:spPr>
      </p:pic>
      <p:pic>
        <p:nvPicPr>
          <p:cNvPr id="4" name="Afbeelding 3"/>
          <p:cNvPicPr>
            <a:picLocks noChangeAspect="1"/>
          </p:cNvPicPr>
          <p:nvPr/>
        </p:nvPicPr>
        <p:blipFill>
          <a:blip r:embed="rId4"/>
          <a:stretch>
            <a:fillRect/>
          </a:stretch>
        </p:blipFill>
        <p:spPr>
          <a:xfrm>
            <a:off x="6513413" y="4005064"/>
            <a:ext cx="1838325" cy="1228725"/>
          </a:xfrm>
          <a:prstGeom prst="rect">
            <a:avLst/>
          </a:prstGeom>
        </p:spPr>
      </p:pic>
      <p:sp>
        <p:nvSpPr>
          <p:cNvPr id="5" name="PIJL-OMHOOG 4"/>
          <p:cNvSpPr/>
          <p:nvPr/>
        </p:nvSpPr>
        <p:spPr>
          <a:xfrm rot="19051328">
            <a:off x="7144545" y="4565247"/>
            <a:ext cx="288032" cy="906513"/>
          </a:xfrm>
          <a:prstGeom prst="up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134642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animEffect transition="in" filter="fade">
                                      <p:cBhvr>
                                        <p:cTn id="1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
            </a:r>
            <a:br>
              <a:rPr lang="nl-NL" dirty="0"/>
            </a:br>
            <a:endParaRPr lang="nl-NL" dirty="0"/>
          </a:p>
        </p:txBody>
      </p:sp>
      <p:sp>
        <p:nvSpPr>
          <p:cNvPr id="3" name="Tijdelijke aanduiding voor inhoud 2"/>
          <p:cNvSpPr>
            <a:spLocks noGrp="1"/>
          </p:cNvSpPr>
          <p:nvPr>
            <p:ph idx="1"/>
          </p:nvPr>
        </p:nvSpPr>
        <p:spPr>
          <a:xfrm>
            <a:off x="683568" y="692696"/>
            <a:ext cx="8229600" cy="5323888"/>
          </a:xfrm>
        </p:spPr>
        <p:txBody>
          <a:bodyPr>
            <a:normAutofit/>
          </a:bodyPr>
          <a:lstStyle/>
          <a:p>
            <a:pPr marL="0" indent="0">
              <a:buNone/>
            </a:pPr>
            <a:endParaRPr lang="nl-NL" dirty="0" smtClean="0"/>
          </a:p>
          <a:p>
            <a:r>
              <a:rPr lang="nl-NL" dirty="0" smtClean="0"/>
              <a:t>Uw klant</a:t>
            </a:r>
          </a:p>
          <a:p>
            <a:r>
              <a:rPr lang="nl-NL" dirty="0" smtClean="0"/>
              <a:t>Meten in het oor</a:t>
            </a:r>
          </a:p>
          <a:p>
            <a:r>
              <a:rPr lang="nl-NL" dirty="0" smtClean="0"/>
              <a:t>Hardware</a:t>
            </a:r>
            <a:endParaRPr lang="nl-NL" dirty="0"/>
          </a:p>
          <a:p>
            <a:r>
              <a:rPr lang="nl-NL" dirty="0" smtClean="0"/>
              <a:t>Software: </a:t>
            </a:r>
            <a:r>
              <a:rPr lang="nl-NL" dirty="0" err="1" smtClean="0"/>
              <a:t>OTOsuite</a:t>
            </a:r>
            <a:endParaRPr lang="nl-NL" dirty="0" smtClean="0"/>
          </a:p>
          <a:p>
            <a:r>
              <a:rPr lang="nl-NL" dirty="0" smtClean="0"/>
              <a:t>Begrippen</a:t>
            </a:r>
          </a:p>
          <a:p>
            <a:r>
              <a:rPr lang="nl-NL" dirty="0" smtClean="0"/>
              <a:t>VSM versus PMM</a:t>
            </a:r>
          </a:p>
          <a:p>
            <a:r>
              <a:rPr lang="nl-NL" dirty="0" smtClean="0"/>
              <a:t>Wat meten we nu precies (PMM)?</a:t>
            </a:r>
          </a:p>
          <a:p>
            <a:r>
              <a:rPr lang="nl-NL" dirty="0" smtClean="0"/>
              <a:t>Open REM</a:t>
            </a:r>
          </a:p>
          <a:p>
            <a:r>
              <a:rPr lang="nl-NL" dirty="0" smtClean="0"/>
              <a:t>Percentielen</a:t>
            </a:r>
          </a:p>
          <a:p>
            <a:r>
              <a:rPr lang="nl-NL" dirty="0" smtClean="0"/>
              <a:t>Meet procedure Stappenplan</a:t>
            </a:r>
          </a:p>
          <a:p>
            <a:r>
              <a:rPr lang="nl-NL" dirty="0" smtClean="0"/>
              <a:t>Praktische uitvoering van meting in 6 stappen</a:t>
            </a:r>
          </a:p>
          <a:p>
            <a:r>
              <a:rPr lang="nl-NL" dirty="0" smtClean="0"/>
              <a:t>Evaluatie en samenvatten</a:t>
            </a:r>
          </a:p>
          <a:p>
            <a:r>
              <a:rPr lang="nl-NL" dirty="0"/>
              <a:t>Extra: features meten</a:t>
            </a:r>
          </a:p>
          <a:p>
            <a:endParaRPr lang="nl-NL" dirty="0"/>
          </a:p>
        </p:txBody>
      </p:sp>
    </p:spTree>
    <p:extLst>
      <p:ext uri="{BB962C8B-B14F-4D97-AF65-F5344CB8AC3E}">
        <p14:creationId xmlns:p14="http://schemas.microsoft.com/office/powerpoint/2010/main" val="9722521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Configuratie</a:t>
            </a:r>
            <a:endParaRPr lang="nl-NL" dirty="0"/>
          </a:p>
        </p:txBody>
      </p:sp>
      <p:sp>
        <p:nvSpPr>
          <p:cNvPr id="3" name="Tijdelijke aanduiding voor inhoud 2"/>
          <p:cNvSpPr>
            <a:spLocks noGrp="1"/>
          </p:cNvSpPr>
          <p:nvPr>
            <p:ph idx="1"/>
          </p:nvPr>
        </p:nvSpPr>
        <p:spPr/>
        <p:txBody>
          <a:bodyPr/>
          <a:lstStyle/>
          <a:p>
            <a:r>
              <a:rPr lang="nl-NL" dirty="0" smtClean="0"/>
              <a:t>In </a:t>
            </a:r>
            <a:r>
              <a:rPr lang="nl-NL" dirty="0" err="1" smtClean="0"/>
              <a:t>OTOsuite</a:t>
            </a:r>
            <a:r>
              <a:rPr lang="nl-NL" dirty="0" smtClean="0"/>
              <a:t> moet de hardware worden ingesteld.</a:t>
            </a:r>
          </a:p>
          <a:p>
            <a:r>
              <a:rPr lang="nl-NL" dirty="0" smtClean="0"/>
              <a:t>Dit gebeurt normaal gesproken tijdens de installatie.</a:t>
            </a:r>
          </a:p>
          <a:p>
            <a:r>
              <a:rPr lang="nl-NL" dirty="0" smtClean="0"/>
              <a:t>Met een handige import/export functie kun je makkelijk alle instellingen van de ene PC naar de ander PC overzetten.</a:t>
            </a:r>
          </a:p>
          <a:p>
            <a:endParaRPr lang="nl-NL" dirty="0" smtClean="0"/>
          </a:p>
        </p:txBody>
      </p:sp>
      <p:pic>
        <p:nvPicPr>
          <p:cNvPr id="5" name="Afbeelding 4"/>
          <p:cNvPicPr>
            <a:picLocks noChangeAspect="1"/>
          </p:cNvPicPr>
          <p:nvPr/>
        </p:nvPicPr>
        <p:blipFill rotWithShape="1">
          <a:blip r:embed="rId2"/>
          <a:srcRect r="85038" b="67101"/>
          <a:stretch/>
        </p:blipFill>
        <p:spPr>
          <a:xfrm>
            <a:off x="3203848" y="3212976"/>
            <a:ext cx="2065590" cy="2554809"/>
          </a:xfrm>
          <a:prstGeom prst="rect">
            <a:avLst/>
          </a:prstGeom>
        </p:spPr>
      </p:pic>
      <p:sp>
        <p:nvSpPr>
          <p:cNvPr id="6" name="PIJL-RECHTS 5"/>
          <p:cNvSpPr/>
          <p:nvPr/>
        </p:nvSpPr>
        <p:spPr>
          <a:xfrm>
            <a:off x="1979712" y="4869160"/>
            <a:ext cx="115212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3340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Rapporten afdrukken</a:t>
            </a:r>
            <a:endParaRPr lang="nl-NL" dirty="0"/>
          </a:p>
        </p:txBody>
      </p:sp>
      <p:sp>
        <p:nvSpPr>
          <p:cNvPr id="3" name="Tijdelijke aanduiding voor inhoud 2"/>
          <p:cNvSpPr>
            <a:spLocks noGrp="1"/>
          </p:cNvSpPr>
          <p:nvPr>
            <p:ph idx="1"/>
          </p:nvPr>
        </p:nvSpPr>
        <p:spPr/>
        <p:txBody>
          <a:bodyPr/>
          <a:lstStyle/>
          <a:p>
            <a:r>
              <a:rPr lang="nl-NL" dirty="0" smtClean="0"/>
              <a:t>Via de Report Manager maak je een selectie van de rapporten die je daarna onder </a:t>
            </a:r>
            <a:r>
              <a:rPr lang="nl-NL" dirty="0" err="1" smtClean="0"/>
              <a:t>Reports</a:t>
            </a:r>
            <a:r>
              <a:rPr lang="nl-NL" dirty="0" smtClean="0"/>
              <a:t> terug kunt vinden.</a:t>
            </a:r>
          </a:p>
          <a:p>
            <a:r>
              <a:rPr lang="nl-NL" dirty="0" smtClean="0"/>
              <a:t>Als je op </a:t>
            </a:r>
            <a:r>
              <a:rPr lang="nl-NL" dirty="0" err="1" smtClean="0"/>
              <a:t>Reports</a:t>
            </a:r>
            <a:r>
              <a:rPr lang="nl-NL" dirty="0" smtClean="0"/>
              <a:t> klikt verschijnt er een </a:t>
            </a:r>
            <a:r>
              <a:rPr lang="nl-NL" dirty="0" err="1" smtClean="0"/>
              <a:t>pulldown</a:t>
            </a:r>
            <a:r>
              <a:rPr lang="nl-NL" dirty="0" smtClean="0"/>
              <a:t> menu</a:t>
            </a:r>
          </a:p>
          <a:p>
            <a:r>
              <a:rPr lang="nl-NL" dirty="0" smtClean="0"/>
              <a:t>Klik je daarna op een Report dan wordt deze meteen naar de printer (Windows standaard) gestuurd.  </a:t>
            </a:r>
          </a:p>
          <a:p>
            <a:pPr marL="0" indent="0">
              <a:buNone/>
            </a:pPr>
            <a:endParaRPr lang="nl-NL" dirty="0"/>
          </a:p>
        </p:txBody>
      </p:sp>
      <p:pic>
        <p:nvPicPr>
          <p:cNvPr id="4" name="Afbeelding 3"/>
          <p:cNvPicPr>
            <a:picLocks noChangeAspect="1"/>
          </p:cNvPicPr>
          <p:nvPr/>
        </p:nvPicPr>
        <p:blipFill rotWithShape="1">
          <a:blip r:embed="rId2"/>
          <a:srcRect l="9055" t="-700" r="75589" b="76200"/>
          <a:stretch/>
        </p:blipFill>
        <p:spPr>
          <a:xfrm>
            <a:off x="676636" y="4017651"/>
            <a:ext cx="1656184" cy="1486319"/>
          </a:xfrm>
          <a:prstGeom prst="rect">
            <a:avLst/>
          </a:prstGeom>
        </p:spPr>
      </p:pic>
      <p:pic>
        <p:nvPicPr>
          <p:cNvPr id="6" name="Afbeelding 5"/>
          <p:cNvPicPr>
            <a:picLocks noChangeAspect="1"/>
          </p:cNvPicPr>
          <p:nvPr/>
        </p:nvPicPr>
        <p:blipFill>
          <a:blip r:embed="rId3"/>
          <a:stretch>
            <a:fillRect/>
          </a:stretch>
        </p:blipFill>
        <p:spPr>
          <a:xfrm>
            <a:off x="2483768" y="3429000"/>
            <a:ext cx="3888432" cy="2663622"/>
          </a:xfrm>
          <a:prstGeom prst="rect">
            <a:avLst/>
          </a:prstGeom>
        </p:spPr>
      </p:pic>
      <p:pic>
        <p:nvPicPr>
          <p:cNvPr id="7" name="Afbeelding 6"/>
          <p:cNvPicPr>
            <a:picLocks noChangeAspect="1"/>
          </p:cNvPicPr>
          <p:nvPr/>
        </p:nvPicPr>
        <p:blipFill rotWithShape="1">
          <a:blip r:embed="rId4"/>
          <a:srcRect l="11413" r="70475" b="85699"/>
          <a:stretch/>
        </p:blipFill>
        <p:spPr>
          <a:xfrm>
            <a:off x="6556684" y="4328762"/>
            <a:ext cx="1945632" cy="864096"/>
          </a:xfrm>
          <a:prstGeom prst="rect">
            <a:avLst/>
          </a:prstGeom>
        </p:spPr>
      </p:pic>
    </p:spTree>
    <p:extLst>
      <p:ext uri="{BB962C8B-B14F-4D97-AF65-F5344CB8AC3E}">
        <p14:creationId xmlns:p14="http://schemas.microsoft.com/office/powerpoint/2010/main" val="6571523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err="1" smtClean="0"/>
              <a:t>OtoSuite</a:t>
            </a:r>
            <a:r>
              <a:rPr lang="nl-NL" dirty="0" smtClean="0"/>
              <a:t> Report</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457200" y="1619917"/>
            <a:ext cx="8229600" cy="4486528"/>
          </a:xfrm>
          <a:prstGeom prst="rect">
            <a:avLst/>
          </a:prstGeom>
        </p:spPr>
      </p:pic>
    </p:spTree>
    <p:extLst>
      <p:ext uri="{BB962C8B-B14F-4D97-AF65-F5344CB8AC3E}">
        <p14:creationId xmlns:p14="http://schemas.microsoft.com/office/powerpoint/2010/main" val="3562826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Kalibraties</a:t>
            </a:r>
            <a:endParaRPr lang="nl-NL" dirty="0"/>
          </a:p>
        </p:txBody>
      </p:sp>
      <p:sp>
        <p:nvSpPr>
          <p:cNvPr id="4" name="Ondertitel 3"/>
          <p:cNvSpPr>
            <a:spLocks noGrp="1"/>
          </p:cNvSpPr>
          <p:nvPr>
            <p:ph type="subTitle" idx="1"/>
          </p:nvPr>
        </p:nvSpPr>
        <p:spPr/>
        <p:txBody>
          <a:bodyPr/>
          <a:lstStyle/>
          <a:p>
            <a:endParaRPr lang="nl-NL" dirty="0"/>
          </a:p>
        </p:txBody>
      </p:sp>
      <p:sp>
        <p:nvSpPr>
          <p:cNvPr id="5" name="Tijdelijke aanduiding voor tekst 4"/>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2075025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nl-NL" altLang="nl-NL" dirty="0" smtClean="0"/>
              <a:t>Speaker/Room kalibratie</a:t>
            </a:r>
            <a:endParaRPr lang="en-US" altLang="nl-NL" dirty="0" smtClean="0"/>
          </a:p>
        </p:txBody>
      </p:sp>
      <p:sp>
        <p:nvSpPr>
          <p:cNvPr id="4099" name="Rectangle 3"/>
          <p:cNvSpPr>
            <a:spLocks noGrp="1" noChangeArrowheads="1"/>
          </p:cNvSpPr>
          <p:nvPr>
            <p:ph type="body" sz="half" idx="1"/>
          </p:nvPr>
        </p:nvSpPr>
        <p:spPr/>
        <p:txBody>
          <a:bodyPr>
            <a:normAutofit lnSpcReduction="10000"/>
          </a:bodyPr>
          <a:lstStyle/>
          <a:p>
            <a:pPr eaLnBrk="1" hangingPunct="1">
              <a:lnSpc>
                <a:spcPct val="90000"/>
              </a:lnSpc>
            </a:pPr>
            <a:r>
              <a:rPr lang="nl-NL" altLang="nl-NL" sz="2200" dirty="0" smtClean="0"/>
              <a:t>Voer een speaker controle uit voor iedere meting. Tenzij u ervan overtuigd bent dat er geen veranderingen met de opstelling/instellingen hebben plaatsgevonden.</a:t>
            </a:r>
          </a:p>
          <a:p>
            <a:pPr marL="0" indent="0" eaLnBrk="1" hangingPunct="1">
              <a:lnSpc>
                <a:spcPct val="90000"/>
              </a:lnSpc>
              <a:buNone/>
            </a:pPr>
            <a:endParaRPr lang="nl-NL" altLang="nl-NL" sz="2200" dirty="0" smtClean="0"/>
          </a:p>
          <a:p>
            <a:pPr eaLnBrk="1" hangingPunct="1">
              <a:lnSpc>
                <a:spcPct val="90000"/>
              </a:lnSpc>
            </a:pPr>
            <a:r>
              <a:rPr lang="nl-NL" altLang="nl-NL" sz="2200" dirty="0" smtClean="0"/>
              <a:t>Leg de nekkraag over de schouders van de klant.</a:t>
            </a:r>
          </a:p>
          <a:p>
            <a:pPr eaLnBrk="1" hangingPunct="1">
              <a:lnSpc>
                <a:spcPct val="90000"/>
              </a:lnSpc>
            </a:pPr>
            <a:endParaRPr lang="nl-NL" altLang="nl-NL" sz="2200" dirty="0" smtClean="0"/>
          </a:p>
          <a:p>
            <a:pPr eaLnBrk="1" hangingPunct="1">
              <a:lnSpc>
                <a:spcPct val="90000"/>
              </a:lnSpc>
            </a:pPr>
            <a:r>
              <a:rPr lang="en-US" altLang="nl-NL" sz="2200" dirty="0" err="1" smtClean="0"/>
              <a:t>Zorg</a:t>
            </a:r>
            <a:r>
              <a:rPr lang="en-US" altLang="nl-NL" sz="2200" dirty="0" smtClean="0"/>
              <a:t> </a:t>
            </a:r>
            <a:r>
              <a:rPr lang="en-US" altLang="nl-NL" sz="2200" dirty="0" err="1" smtClean="0"/>
              <a:t>dat</a:t>
            </a:r>
            <a:r>
              <a:rPr lang="en-US" altLang="nl-NL" sz="2200" dirty="0" smtClean="0"/>
              <a:t> de </a:t>
            </a:r>
            <a:r>
              <a:rPr lang="en-US" altLang="nl-NL" sz="2200" dirty="0" err="1" smtClean="0"/>
              <a:t>klant</a:t>
            </a:r>
            <a:r>
              <a:rPr lang="en-US" altLang="nl-NL" sz="2200" dirty="0" smtClean="0"/>
              <a:t> op de </a:t>
            </a:r>
            <a:r>
              <a:rPr lang="en-US" altLang="nl-NL" sz="2200" dirty="0" err="1" smtClean="0"/>
              <a:t>juiste</a:t>
            </a:r>
            <a:r>
              <a:rPr lang="en-US" altLang="nl-NL" sz="2200" dirty="0" smtClean="0"/>
              <a:t> </a:t>
            </a:r>
            <a:r>
              <a:rPr lang="en-US" altLang="nl-NL" sz="2200" dirty="0" err="1" smtClean="0"/>
              <a:t>positie</a:t>
            </a:r>
            <a:r>
              <a:rPr lang="en-US" altLang="nl-NL" sz="2200" dirty="0" smtClean="0"/>
              <a:t> zit en </a:t>
            </a:r>
            <a:r>
              <a:rPr lang="en-US" altLang="nl-NL" sz="2200" dirty="0" err="1" smtClean="0"/>
              <a:t>dat</a:t>
            </a:r>
            <a:r>
              <a:rPr lang="en-US" altLang="nl-NL" sz="2200" dirty="0" smtClean="0"/>
              <a:t> het </a:t>
            </a:r>
            <a:r>
              <a:rPr lang="en-US" altLang="nl-NL" sz="2200" dirty="0" err="1" smtClean="0"/>
              <a:t>geluid</a:t>
            </a:r>
            <a:r>
              <a:rPr lang="en-US" altLang="nl-NL" sz="2200" dirty="0" smtClean="0"/>
              <a:t> </a:t>
            </a:r>
            <a:r>
              <a:rPr lang="en-US" altLang="nl-NL" sz="2200" dirty="0" err="1" smtClean="0"/>
              <a:t>uit</a:t>
            </a:r>
            <a:r>
              <a:rPr lang="en-US" altLang="nl-NL" sz="2200" dirty="0" smtClean="0"/>
              <a:t> de speakers </a:t>
            </a:r>
            <a:r>
              <a:rPr lang="en-US" altLang="nl-NL" sz="2200" dirty="0" err="1" smtClean="0"/>
              <a:t>niet</a:t>
            </a:r>
            <a:r>
              <a:rPr lang="en-US" altLang="nl-NL" sz="2200" dirty="0" smtClean="0"/>
              <a:t> </a:t>
            </a:r>
            <a:r>
              <a:rPr lang="en-US" altLang="nl-NL" sz="2200" dirty="0" err="1" smtClean="0"/>
              <a:t>geblokkeerd</a:t>
            </a:r>
            <a:r>
              <a:rPr lang="en-US" altLang="nl-NL" sz="2200" dirty="0" smtClean="0"/>
              <a:t> </a:t>
            </a:r>
            <a:r>
              <a:rPr lang="en-US" altLang="nl-NL" sz="2200" dirty="0" err="1" smtClean="0"/>
              <a:t>wordt</a:t>
            </a:r>
            <a:r>
              <a:rPr lang="en-US" altLang="nl-NL" sz="2200" dirty="0" smtClean="0"/>
              <a:t>.</a:t>
            </a:r>
          </a:p>
        </p:txBody>
      </p:sp>
      <p:pic>
        <p:nvPicPr>
          <p:cNvPr id="19462" name="Picture 6"/>
          <p:cNvPicPr>
            <a:picLocks noChangeAspect="1" noChangeArrowheads="1"/>
          </p:cNvPicPr>
          <p:nvPr/>
        </p:nvPicPr>
        <p:blipFill>
          <a:blip r:embed="rId2">
            <a:lum bright="12000"/>
            <a:extLst>
              <a:ext uri="{28A0092B-C50C-407E-A947-70E740481C1C}">
                <a14:useLocalDpi xmlns:a14="http://schemas.microsoft.com/office/drawing/2010/main" val="0"/>
              </a:ext>
            </a:extLst>
          </a:blip>
          <a:srcRect r="53197" b="73123"/>
          <a:stretch>
            <a:fillRect/>
          </a:stretch>
        </p:blipFill>
        <p:spPr bwMode="auto">
          <a:xfrm>
            <a:off x="4643438" y="1700213"/>
            <a:ext cx="40005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p:cNvPicPr>
            <a:picLocks noChangeAspect="1" noChangeArrowheads="1"/>
          </p:cNvPicPr>
          <p:nvPr/>
        </p:nvPicPr>
        <p:blipFill>
          <a:blip r:embed="rId3">
            <a:lum bright="30000"/>
            <a:extLst>
              <a:ext uri="{28A0092B-C50C-407E-A947-70E740481C1C}">
                <a14:useLocalDpi xmlns:a14="http://schemas.microsoft.com/office/drawing/2010/main" val="0"/>
              </a:ext>
            </a:extLst>
          </a:blip>
          <a:srcRect l="30107" t="19984" r="30652" b="24586"/>
          <a:stretch>
            <a:fillRect/>
          </a:stretch>
        </p:blipFill>
        <p:spPr bwMode="auto">
          <a:xfrm>
            <a:off x="4641850" y="3284538"/>
            <a:ext cx="2667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Oval 8"/>
          <p:cNvSpPr>
            <a:spLocks noChangeArrowheads="1"/>
          </p:cNvSpPr>
          <p:nvPr/>
        </p:nvSpPr>
        <p:spPr bwMode="auto">
          <a:xfrm>
            <a:off x="7596188" y="2133600"/>
            <a:ext cx="1008062" cy="287338"/>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nl-NL" altLang="nl-NL"/>
          </a:p>
        </p:txBody>
      </p:sp>
      <p:sp>
        <p:nvSpPr>
          <p:cNvPr id="19465" name="Oval 9"/>
          <p:cNvSpPr>
            <a:spLocks noChangeArrowheads="1"/>
          </p:cNvSpPr>
          <p:nvPr/>
        </p:nvSpPr>
        <p:spPr bwMode="auto">
          <a:xfrm>
            <a:off x="4932363" y="4076700"/>
            <a:ext cx="1584325" cy="287338"/>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nl-NL" altLang="nl-NL"/>
          </a:p>
        </p:txBody>
      </p:sp>
      <p:sp>
        <p:nvSpPr>
          <p:cNvPr id="19466" name="Oval 10"/>
          <p:cNvSpPr>
            <a:spLocks noChangeArrowheads="1"/>
          </p:cNvSpPr>
          <p:nvPr/>
        </p:nvSpPr>
        <p:spPr bwMode="auto">
          <a:xfrm>
            <a:off x="5867400" y="5373688"/>
            <a:ext cx="576263" cy="287337"/>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nl-NL" altLang="nl-NL"/>
          </a:p>
        </p:txBody>
      </p:sp>
      <p:pic>
        <p:nvPicPr>
          <p:cNvPr id="19467" name="Picture 11"/>
          <p:cNvPicPr>
            <a:picLocks noChangeAspect="1" noChangeArrowheads="1"/>
          </p:cNvPicPr>
          <p:nvPr/>
        </p:nvPicPr>
        <p:blipFill>
          <a:blip r:embed="rId4">
            <a:lum bright="30000"/>
            <a:extLst>
              <a:ext uri="{28A0092B-C50C-407E-A947-70E740481C1C}">
                <a14:useLocalDpi xmlns:a14="http://schemas.microsoft.com/office/drawing/2010/main" val="0"/>
              </a:ext>
            </a:extLst>
          </a:blip>
          <a:srcRect l="30107" t="19984" r="30652" b="24586"/>
          <a:stretch>
            <a:fillRect/>
          </a:stretch>
        </p:blipFill>
        <p:spPr bwMode="auto">
          <a:xfrm>
            <a:off x="5795963" y="4005263"/>
            <a:ext cx="2640012"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Oval 12"/>
          <p:cNvSpPr>
            <a:spLocks noChangeArrowheads="1"/>
          </p:cNvSpPr>
          <p:nvPr/>
        </p:nvSpPr>
        <p:spPr bwMode="auto">
          <a:xfrm>
            <a:off x="6084888" y="5084763"/>
            <a:ext cx="1584325" cy="287337"/>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nl-NL" altLang="nl-NL"/>
          </a:p>
        </p:txBody>
      </p:sp>
      <p:sp>
        <p:nvSpPr>
          <p:cNvPr id="19469" name="Oval 13"/>
          <p:cNvSpPr>
            <a:spLocks noChangeArrowheads="1"/>
          </p:cNvSpPr>
          <p:nvPr/>
        </p:nvSpPr>
        <p:spPr bwMode="auto">
          <a:xfrm>
            <a:off x="7019925" y="6092825"/>
            <a:ext cx="576263" cy="287338"/>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nl-NL" altLang="nl-NL"/>
          </a:p>
        </p:txBody>
      </p:sp>
    </p:spTree>
    <p:extLst>
      <p:ext uri="{BB962C8B-B14F-4D97-AF65-F5344CB8AC3E}">
        <p14:creationId xmlns:p14="http://schemas.microsoft.com/office/powerpoint/2010/main" val="3904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9464"/>
                                        </p:tgtEl>
                                        <p:attrNameLst>
                                          <p:attrName>style.visibility</p:attrName>
                                        </p:attrNameLst>
                                      </p:cBhvr>
                                      <p:to>
                                        <p:strVal val="visible"/>
                                      </p:to>
                                    </p:set>
                                    <p:anim calcmode="lin" valueType="num">
                                      <p:cBhvr additive="base">
                                        <p:cTn id="11" dur="500" fill="hold"/>
                                        <p:tgtEl>
                                          <p:spTgt spid="19464"/>
                                        </p:tgtEl>
                                        <p:attrNameLst>
                                          <p:attrName>ppt_x</p:attrName>
                                        </p:attrNameLst>
                                      </p:cBhvr>
                                      <p:tavLst>
                                        <p:tav tm="0">
                                          <p:val>
                                            <p:strVal val="1+#ppt_w/2"/>
                                          </p:val>
                                        </p:tav>
                                        <p:tav tm="100000">
                                          <p:val>
                                            <p:strVal val="#ppt_x"/>
                                          </p:val>
                                        </p:tav>
                                      </p:tavLst>
                                    </p:anim>
                                    <p:anim calcmode="lin" valueType="num">
                                      <p:cBhvr additive="base">
                                        <p:cTn id="12"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6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9465"/>
                                        </p:tgtEl>
                                        <p:attrNameLst>
                                          <p:attrName>style.visibility</p:attrName>
                                        </p:attrNameLst>
                                      </p:cBhvr>
                                      <p:to>
                                        <p:strVal val="visible"/>
                                      </p:to>
                                    </p:set>
                                    <p:anim calcmode="lin" valueType="num">
                                      <p:cBhvr additive="base">
                                        <p:cTn id="21" dur="500" fill="hold"/>
                                        <p:tgtEl>
                                          <p:spTgt spid="19465"/>
                                        </p:tgtEl>
                                        <p:attrNameLst>
                                          <p:attrName>ppt_x</p:attrName>
                                        </p:attrNameLst>
                                      </p:cBhvr>
                                      <p:tavLst>
                                        <p:tav tm="0">
                                          <p:val>
                                            <p:strVal val="1+#ppt_w/2"/>
                                          </p:val>
                                        </p:tav>
                                        <p:tav tm="100000">
                                          <p:val>
                                            <p:strVal val="#ppt_x"/>
                                          </p:val>
                                        </p:tav>
                                      </p:tavLst>
                                    </p:anim>
                                    <p:anim calcmode="lin" valueType="num">
                                      <p:cBhvr additive="base">
                                        <p:cTn id="22" dur="500" fill="hold"/>
                                        <p:tgtEl>
                                          <p:spTgt spid="1946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9466"/>
                                        </p:tgtEl>
                                        <p:attrNameLst>
                                          <p:attrName>style.visibility</p:attrName>
                                        </p:attrNameLst>
                                      </p:cBhvr>
                                      <p:to>
                                        <p:strVal val="visible"/>
                                      </p:to>
                                    </p:set>
                                    <p:anim calcmode="lin" valueType="num">
                                      <p:cBhvr additive="base">
                                        <p:cTn id="27" dur="500" fill="hold"/>
                                        <p:tgtEl>
                                          <p:spTgt spid="19466"/>
                                        </p:tgtEl>
                                        <p:attrNameLst>
                                          <p:attrName>ppt_x</p:attrName>
                                        </p:attrNameLst>
                                      </p:cBhvr>
                                      <p:tavLst>
                                        <p:tav tm="0">
                                          <p:val>
                                            <p:strVal val="1+#ppt_w/2"/>
                                          </p:val>
                                        </p:tav>
                                        <p:tav tm="100000">
                                          <p:val>
                                            <p:strVal val="#ppt_x"/>
                                          </p:val>
                                        </p:tav>
                                      </p:tavLst>
                                    </p:anim>
                                    <p:anim calcmode="lin" valueType="num">
                                      <p:cBhvr additive="base">
                                        <p:cTn id="28" dur="500" fill="hold"/>
                                        <p:tgtEl>
                                          <p:spTgt spid="1946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946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468"/>
                                        </p:tgtEl>
                                        <p:attrNameLst>
                                          <p:attrName>style.visibility</p:attrName>
                                        </p:attrNameLst>
                                      </p:cBhvr>
                                      <p:to>
                                        <p:strVal val="visible"/>
                                      </p:to>
                                    </p:set>
                                    <p:anim calcmode="lin" valueType="num">
                                      <p:cBhvr additive="base">
                                        <p:cTn id="37" dur="500" fill="hold"/>
                                        <p:tgtEl>
                                          <p:spTgt spid="19468"/>
                                        </p:tgtEl>
                                        <p:attrNameLst>
                                          <p:attrName>ppt_x</p:attrName>
                                        </p:attrNameLst>
                                      </p:cBhvr>
                                      <p:tavLst>
                                        <p:tav tm="0">
                                          <p:val>
                                            <p:strVal val="1+#ppt_w/2"/>
                                          </p:val>
                                        </p:tav>
                                        <p:tav tm="100000">
                                          <p:val>
                                            <p:strVal val="#ppt_x"/>
                                          </p:val>
                                        </p:tav>
                                      </p:tavLst>
                                    </p:anim>
                                    <p:anim calcmode="lin" valueType="num">
                                      <p:cBhvr additive="base">
                                        <p:cTn id="38" dur="500" fill="hold"/>
                                        <p:tgtEl>
                                          <p:spTgt spid="1946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469"/>
                                        </p:tgtEl>
                                        <p:attrNameLst>
                                          <p:attrName>style.visibility</p:attrName>
                                        </p:attrNameLst>
                                      </p:cBhvr>
                                      <p:to>
                                        <p:strVal val="visible"/>
                                      </p:to>
                                    </p:set>
                                    <p:anim calcmode="lin" valueType="num">
                                      <p:cBhvr additive="base">
                                        <p:cTn id="43" dur="500" fill="hold"/>
                                        <p:tgtEl>
                                          <p:spTgt spid="19469"/>
                                        </p:tgtEl>
                                        <p:attrNameLst>
                                          <p:attrName>ppt_x</p:attrName>
                                        </p:attrNameLst>
                                      </p:cBhvr>
                                      <p:tavLst>
                                        <p:tav tm="0">
                                          <p:val>
                                            <p:strVal val="1+#ppt_w/2"/>
                                          </p:val>
                                        </p:tav>
                                        <p:tav tm="100000">
                                          <p:val>
                                            <p:strVal val="#ppt_x"/>
                                          </p:val>
                                        </p:tav>
                                      </p:tavLst>
                                    </p:anim>
                                    <p:anim calcmode="lin" valueType="num">
                                      <p:cBhvr additive="base">
                                        <p:cTn id="44" dur="500" fill="hold"/>
                                        <p:tgtEl>
                                          <p:spTgt spid="194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P spid="19465" grpId="0" animBg="1"/>
      <p:bldP spid="19466" grpId="0" animBg="1"/>
      <p:bldP spid="19468" grpId="0" animBg="1"/>
      <p:bldP spid="1946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altLang="nl-NL" dirty="0"/>
              <a:t>Speaker/Room </a:t>
            </a:r>
            <a:r>
              <a:rPr lang="nl-NL" altLang="nl-NL" dirty="0" err="1"/>
              <a:t>calibration</a:t>
            </a:r>
            <a:endParaRPr lang="nl-BE" dirty="0"/>
          </a:p>
        </p:txBody>
      </p:sp>
      <p:sp>
        <p:nvSpPr>
          <p:cNvPr id="3" name="Tijdelijke aanduiding voor inhoud 2"/>
          <p:cNvSpPr>
            <a:spLocks noGrp="1"/>
          </p:cNvSpPr>
          <p:nvPr>
            <p:ph idx="1"/>
          </p:nvPr>
        </p:nvSpPr>
        <p:spPr>
          <a:xfrm>
            <a:off x="457200" y="1600200"/>
            <a:ext cx="8686800" cy="4525963"/>
          </a:xfrm>
        </p:spPr>
        <p:txBody>
          <a:bodyPr/>
          <a:lstStyle/>
          <a:p>
            <a:pPr fontAlgn="t"/>
            <a:r>
              <a:rPr lang="nl-NL" dirty="0" smtClean="0"/>
              <a:t>Wanneer :	Bij iedere meting of in elk geval bij iedere wijziging in de 			testopstelling , zoals ruimtewijziging</a:t>
            </a:r>
            <a:r>
              <a:rPr lang="nl-NL" dirty="0"/>
              <a:t>, </a:t>
            </a:r>
            <a:r>
              <a:rPr lang="nl-NL" dirty="0" smtClean="0"/>
              <a:t>aantal </a:t>
            </a:r>
            <a:r>
              <a:rPr lang="nl-NL" dirty="0"/>
              <a:t>aanwezigen in de </a:t>
            </a:r>
            <a:r>
              <a:rPr lang="nl-NL" dirty="0" smtClean="0"/>
              <a:t>			testruimte, </a:t>
            </a:r>
            <a:r>
              <a:rPr lang="nl-NL" dirty="0" err="1" smtClean="0"/>
              <a:t>etc</a:t>
            </a:r>
            <a:endParaRPr lang="nl-BE" dirty="0"/>
          </a:p>
          <a:p>
            <a:pPr fontAlgn="t"/>
            <a:r>
              <a:rPr lang="nl-NL" dirty="0" smtClean="0"/>
              <a:t>Wat :		Geluidsniveau en Geluidsspectrum</a:t>
            </a:r>
          </a:p>
          <a:p>
            <a:pPr>
              <a:lnSpc>
                <a:spcPct val="90000"/>
              </a:lnSpc>
            </a:pPr>
            <a:r>
              <a:rPr lang="nl-NL" dirty="0" smtClean="0"/>
              <a:t>Hoe : 	</a:t>
            </a:r>
            <a:r>
              <a:rPr lang="nl-NL" altLang="nl-NL" dirty="0"/>
              <a:t>Leg de nekkraag over de schouders van de </a:t>
            </a:r>
            <a:r>
              <a:rPr lang="nl-NL" altLang="nl-NL" dirty="0" smtClean="0"/>
              <a:t>klant. </a:t>
            </a:r>
            <a:br>
              <a:rPr lang="nl-NL" altLang="nl-NL" dirty="0" smtClean="0"/>
            </a:br>
            <a:r>
              <a:rPr lang="nl-NL" altLang="nl-NL" dirty="0" smtClean="0"/>
              <a:t>		</a:t>
            </a:r>
            <a:r>
              <a:rPr lang="en-US" altLang="nl-NL" dirty="0" err="1" smtClean="0"/>
              <a:t>Zorg</a:t>
            </a:r>
            <a:r>
              <a:rPr lang="en-US" altLang="nl-NL" dirty="0" smtClean="0"/>
              <a:t> </a:t>
            </a:r>
            <a:r>
              <a:rPr lang="en-US" altLang="nl-NL" dirty="0" err="1"/>
              <a:t>dat</a:t>
            </a:r>
            <a:r>
              <a:rPr lang="en-US" altLang="nl-NL" dirty="0"/>
              <a:t> de </a:t>
            </a:r>
            <a:r>
              <a:rPr lang="en-US" altLang="nl-NL" dirty="0" err="1"/>
              <a:t>klant</a:t>
            </a:r>
            <a:r>
              <a:rPr lang="en-US" altLang="nl-NL" dirty="0"/>
              <a:t> op de </a:t>
            </a:r>
            <a:r>
              <a:rPr lang="en-US" altLang="nl-NL" dirty="0" err="1"/>
              <a:t>juiste</a:t>
            </a:r>
            <a:r>
              <a:rPr lang="en-US" altLang="nl-NL" dirty="0"/>
              <a:t> </a:t>
            </a:r>
            <a:r>
              <a:rPr lang="en-US" altLang="nl-NL" dirty="0" err="1"/>
              <a:t>positie</a:t>
            </a:r>
            <a:r>
              <a:rPr lang="en-US" altLang="nl-NL" dirty="0"/>
              <a:t> </a:t>
            </a:r>
            <a:r>
              <a:rPr lang="en-US" altLang="nl-NL" dirty="0" smtClean="0"/>
              <a:t>zit, 1m </a:t>
            </a:r>
            <a:r>
              <a:rPr lang="en-US" altLang="nl-NL" dirty="0" err="1" smtClean="0"/>
              <a:t>vanaf</a:t>
            </a:r>
            <a:r>
              <a:rPr lang="en-US" altLang="nl-NL" dirty="0" smtClean="0"/>
              <a:t> </a:t>
            </a:r>
            <a:r>
              <a:rPr lang="en-US" altLang="nl-NL" dirty="0" err="1" smtClean="0"/>
              <a:t>geluidsbron</a:t>
            </a:r>
            <a:r>
              <a:rPr lang="en-US" altLang="nl-NL" dirty="0" smtClean="0"/>
              <a:t> </a:t>
            </a:r>
            <a:br>
              <a:rPr lang="en-US" altLang="nl-NL" dirty="0" smtClean="0"/>
            </a:br>
            <a:r>
              <a:rPr lang="en-US" altLang="nl-NL" dirty="0" smtClean="0"/>
              <a:t>		</a:t>
            </a:r>
            <a:r>
              <a:rPr lang="en-US" altLang="nl-NL" dirty="0" err="1" smtClean="0"/>
              <a:t>Zorg</a:t>
            </a:r>
            <a:r>
              <a:rPr lang="en-US" altLang="nl-NL" dirty="0" smtClean="0"/>
              <a:t> </a:t>
            </a:r>
            <a:r>
              <a:rPr lang="en-US" altLang="nl-NL" dirty="0" err="1" smtClean="0"/>
              <a:t>dat</a:t>
            </a:r>
            <a:r>
              <a:rPr lang="en-US" altLang="nl-NL" dirty="0" smtClean="0"/>
              <a:t> </a:t>
            </a:r>
            <a:r>
              <a:rPr lang="en-US" altLang="nl-NL" dirty="0"/>
              <a:t>het </a:t>
            </a:r>
            <a:r>
              <a:rPr lang="en-US" altLang="nl-NL" dirty="0" err="1"/>
              <a:t>geluid</a:t>
            </a:r>
            <a:r>
              <a:rPr lang="en-US" altLang="nl-NL" dirty="0"/>
              <a:t> </a:t>
            </a:r>
            <a:r>
              <a:rPr lang="en-US" altLang="nl-NL" dirty="0" err="1"/>
              <a:t>uit</a:t>
            </a:r>
            <a:r>
              <a:rPr lang="en-US" altLang="nl-NL" dirty="0"/>
              <a:t> de speakers </a:t>
            </a:r>
            <a:r>
              <a:rPr lang="en-US" altLang="nl-NL" dirty="0" err="1"/>
              <a:t>niet</a:t>
            </a:r>
            <a:r>
              <a:rPr lang="en-US" altLang="nl-NL" dirty="0"/>
              <a:t> </a:t>
            </a:r>
            <a:r>
              <a:rPr lang="en-US" altLang="nl-NL" dirty="0" err="1"/>
              <a:t>geblokkeerd</a:t>
            </a:r>
            <a:r>
              <a:rPr lang="en-US" altLang="nl-NL" dirty="0"/>
              <a:t> </a:t>
            </a:r>
            <a:r>
              <a:rPr lang="en-US" altLang="nl-NL" dirty="0" err="1" smtClean="0"/>
              <a:t>wordt</a:t>
            </a:r>
            <a:endParaRPr lang="nl-NL" sz="3600" dirty="0" smtClean="0"/>
          </a:p>
          <a:p>
            <a:pPr lvl="2" fontAlgn="t"/>
            <a:endParaRPr lang="nl-BE" dirty="0"/>
          </a:p>
          <a:p>
            <a:endParaRPr lang="nl-BE" dirty="0"/>
          </a:p>
        </p:txBody>
      </p:sp>
      <p:pic>
        <p:nvPicPr>
          <p:cNvPr id="8194" name="Afbeelding 42"/>
          <p:cNvPicPr>
            <a:picLocks noChangeAspect="1" noChangeArrowheads="1"/>
          </p:cNvPicPr>
          <p:nvPr/>
        </p:nvPicPr>
        <p:blipFill>
          <a:blip r:embed="rId2" cstate="print"/>
          <a:srcRect l="20992" r="52231" b="81406"/>
          <a:stretch>
            <a:fillRect/>
          </a:stretch>
        </p:blipFill>
        <p:spPr bwMode="auto">
          <a:xfrm>
            <a:off x="524311" y="4126040"/>
            <a:ext cx="3629203" cy="2016224"/>
          </a:xfrm>
          <a:prstGeom prst="rect">
            <a:avLst/>
          </a:prstGeom>
          <a:noFill/>
          <a:ln w="9525">
            <a:noFill/>
            <a:miter lim="800000"/>
            <a:headEnd/>
            <a:tailEnd/>
          </a:ln>
        </p:spPr>
      </p:pic>
      <p:pic>
        <p:nvPicPr>
          <p:cNvPr id="5" name="Picture 7"/>
          <p:cNvPicPr>
            <a:picLocks noChangeAspect="1" noChangeArrowheads="1"/>
          </p:cNvPicPr>
          <p:nvPr/>
        </p:nvPicPr>
        <p:blipFill>
          <a:blip r:embed="rId3">
            <a:lum bright="30000"/>
            <a:extLst>
              <a:ext uri="{28A0092B-C50C-407E-A947-70E740481C1C}">
                <a14:useLocalDpi xmlns:a14="http://schemas.microsoft.com/office/drawing/2010/main" val="0"/>
              </a:ext>
            </a:extLst>
          </a:blip>
          <a:srcRect l="30107" t="19984" r="30652" b="24586"/>
          <a:stretch>
            <a:fillRect/>
          </a:stretch>
        </p:blipFill>
        <p:spPr bwMode="auto">
          <a:xfrm>
            <a:off x="3194231" y="4025602"/>
            <a:ext cx="2667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4">
            <a:lum bright="30000"/>
            <a:extLst>
              <a:ext uri="{28A0092B-C50C-407E-A947-70E740481C1C}">
                <a14:useLocalDpi xmlns:a14="http://schemas.microsoft.com/office/drawing/2010/main" val="0"/>
              </a:ext>
            </a:extLst>
          </a:blip>
          <a:srcRect l="30107" t="19984" r="30652" b="24586"/>
          <a:stretch>
            <a:fillRect/>
          </a:stretch>
        </p:blipFill>
        <p:spPr bwMode="auto">
          <a:xfrm>
            <a:off x="5643231" y="4054053"/>
            <a:ext cx="2640012"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9"/>
          <p:cNvSpPr>
            <a:spLocks noChangeArrowheads="1"/>
          </p:cNvSpPr>
          <p:nvPr/>
        </p:nvSpPr>
        <p:spPr bwMode="auto">
          <a:xfrm>
            <a:off x="3487686" y="4846814"/>
            <a:ext cx="1584325" cy="287338"/>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nl-NL" altLang="nl-NL"/>
          </a:p>
        </p:txBody>
      </p:sp>
      <p:sp>
        <p:nvSpPr>
          <p:cNvPr id="8" name="Oval 9"/>
          <p:cNvSpPr>
            <a:spLocks noChangeArrowheads="1"/>
          </p:cNvSpPr>
          <p:nvPr/>
        </p:nvSpPr>
        <p:spPr bwMode="auto">
          <a:xfrm>
            <a:off x="5854805" y="5125920"/>
            <a:ext cx="1584325" cy="287338"/>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nl-NL" altLang="nl-NL"/>
          </a:p>
        </p:txBody>
      </p:sp>
      <p:sp>
        <p:nvSpPr>
          <p:cNvPr id="9" name="Oval 9"/>
          <p:cNvSpPr>
            <a:spLocks noChangeArrowheads="1"/>
          </p:cNvSpPr>
          <p:nvPr/>
        </p:nvSpPr>
        <p:spPr bwMode="auto">
          <a:xfrm>
            <a:off x="6804248" y="6167539"/>
            <a:ext cx="623279" cy="2075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nl-NL" altLang="nl-NL"/>
          </a:p>
        </p:txBody>
      </p:sp>
    </p:spTree>
    <p:extLst>
      <p:ext uri="{BB962C8B-B14F-4D97-AF65-F5344CB8AC3E}">
        <p14:creationId xmlns:p14="http://schemas.microsoft.com/office/powerpoint/2010/main" val="39986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algn="l" eaLnBrk="1" hangingPunct="1"/>
            <a:r>
              <a:rPr lang="nl-NL" altLang="nl-NL" dirty="0" smtClean="0"/>
              <a:t>Tube </a:t>
            </a:r>
            <a:r>
              <a:rPr lang="nl-NL" altLang="nl-NL" dirty="0" err="1" smtClean="0"/>
              <a:t>calibratie</a:t>
            </a:r>
            <a:endParaRPr lang="en-US" altLang="nl-NL" dirty="0" smtClean="0"/>
          </a:p>
        </p:txBody>
      </p:sp>
      <p:sp>
        <p:nvSpPr>
          <p:cNvPr id="5123" name="Rectangle 5"/>
          <p:cNvSpPr>
            <a:spLocks noGrp="1" noChangeArrowheads="1"/>
          </p:cNvSpPr>
          <p:nvPr>
            <p:ph type="body" sz="half" idx="1"/>
          </p:nvPr>
        </p:nvSpPr>
        <p:spPr/>
        <p:txBody>
          <a:bodyPr/>
          <a:lstStyle/>
          <a:p>
            <a:pPr eaLnBrk="1" hangingPunct="1">
              <a:lnSpc>
                <a:spcPct val="90000"/>
              </a:lnSpc>
            </a:pPr>
            <a:r>
              <a:rPr lang="nl-NL" altLang="nl-NL" sz="2200" dirty="0" smtClean="0"/>
              <a:t>Doe een tube </a:t>
            </a:r>
            <a:r>
              <a:rPr lang="nl-NL" altLang="nl-NL" sz="2200" dirty="0" err="1" smtClean="0"/>
              <a:t>calibratie</a:t>
            </a:r>
            <a:r>
              <a:rPr lang="nl-NL" altLang="nl-NL" sz="2200" dirty="0" smtClean="0"/>
              <a:t> bij iedere keer dat er een nieuwe slang geplaatst wordt. </a:t>
            </a:r>
          </a:p>
          <a:p>
            <a:pPr eaLnBrk="1" hangingPunct="1">
              <a:lnSpc>
                <a:spcPct val="90000"/>
              </a:lnSpc>
            </a:pPr>
            <a:endParaRPr lang="nl-NL" altLang="nl-NL" sz="2200" dirty="0" smtClean="0"/>
          </a:p>
          <a:p>
            <a:pPr eaLnBrk="1" hangingPunct="1">
              <a:lnSpc>
                <a:spcPct val="90000"/>
              </a:lnSpc>
            </a:pPr>
            <a:r>
              <a:rPr lang="nl-NL" altLang="nl-NL" sz="2200" dirty="0" smtClean="0"/>
              <a:t>Klem de slangen (L+R) zo dat de uiteinden zich voor de referentie microfoon bevinden.</a:t>
            </a:r>
          </a:p>
          <a:p>
            <a:pPr eaLnBrk="1" hangingPunct="1">
              <a:lnSpc>
                <a:spcPct val="90000"/>
              </a:lnSpc>
            </a:pPr>
            <a:endParaRPr lang="nl-NL" altLang="nl-NL" sz="2200" dirty="0" smtClean="0"/>
          </a:p>
          <a:p>
            <a:pPr eaLnBrk="1" hangingPunct="1">
              <a:lnSpc>
                <a:spcPct val="90000"/>
              </a:lnSpc>
            </a:pPr>
            <a:r>
              <a:rPr lang="nl-NL" altLang="nl-NL" sz="2200" dirty="0" smtClean="0"/>
              <a:t>Voer de kalibraties uit in het ‘zicht’ van beide speakers op ongeveer 1 meter van de luidspreker.</a:t>
            </a:r>
            <a:endParaRPr lang="en-US" altLang="nl-NL" sz="2200" dirty="0" smtClean="0"/>
          </a:p>
        </p:txBody>
      </p:sp>
      <p:pic>
        <p:nvPicPr>
          <p:cNvPr id="6" name="Afbeelding 5"/>
          <p:cNvPicPr>
            <a:picLocks noChangeAspect="1"/>
          </p:cNvPicPr>
          <p:nvPr/>
        </p:nvPicPr>
        <p:blipFill rotWithShape="1">
          <a:blip r:embed="rId2" cstate="print">
            <a:extLst>
              <a:ext uri="{28A0092B-C50C-407E-A947-70E740481C1C}">
                <a14:useLocalDpi xmlns:a14="http://schemas.microsoft.com/office/drawing/2010/main" val="0"/>
              </a:ext>
            </a:extLst>
          </a:blip>
          <a:srcRect l="1610" t="27709" r="12842" b="25891"/>
          <a:stretch/>
        </p:blipFill>
        <p:spPr>
          <a:xfrm rot="5400000">
            <a:off x="4319971" y="2336119"/>
            <a:ext cx="4248473" cy="1728192"/>
          </a:xfrm>
          <a:prstGeom prst="rect">
            <a:avLst/>
          </a:prstGeom>
        </p:spPr>
      </p:pic>
      <p:sp>
        <p:nvSpPr>
          <p:cNvPr id="7176" name="Oval 8"/>
          <p:cNvSpPr>
            <a:spLocks noChangeArrowheads="1"/>
          </p:cNvSpPr>
          <p:nvPr/>
        </p:nvSpPr>
        <p:spPr bwMode="auto">
          <a:xfrm>
            <a:off x="5867871" y="2876365"/>
            <a:ext cx="1368425" cy="6477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nl-NL" altLang="nl-NL"/>
          </a:p>
        </p:txBody>
      </p:sp>
    </p:spTree>
    <p:extLst>
      <p:ext uri="{BB962C8B-B14F-4D97-AF65-F5344CB8AC3E}">
        <p14:creationId xmlns:p14="http://schemas.microsoft.com/office/powerpoint/2010/main" val="1736094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additive="base">
                                        <p:cTn id="7" dur="500" fill="hold"/>
                                        <p:tgtEl>
                                          <p:spTgt spid="7176"/>
                                        </p:tgtEl>
                                        <p:attrNameLst>
                                          <p:attrName>ppt_x</p:attrName>
                                        </p:attrNameLst>
                                      </p:cBhvr>
                                      <p:tavLst>
                                        <p:tav tm="0">
                                          <p:val>
                                            <p:strVal val="1+#ppt_w/2"/>
                                          </p:val>
                                        </p:tav>
                                        <p:tav tm="100000">
                                          <p:val>
                                            <p:strVal val="#ppt_x"/>
                                          </p:val>
                                        </p:tav>
                                      </p:tavLst>
                                    </p:anim>
                                    <p:anim calcmode="lin" valueType="num">
                                      <p:cBhvr additive="base">
                                        <p:cTn id="8"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B</a:t>
            </a:r>
            <a:r>
              <a:rPr lang="nl-NL" dirty="0" smtClean="0"/>
              <a:t>asis begrippen</a:t>
            </a:r>
            <a:endParaRPr lang="nl-NL" dirty="0"/>
          </a:p>
        </p:txBody>
      </p:sp>
      <p:sp>
        <p:nvSpPr>
          <p:cNvPr id="3" name="Tijdelijke aanduiding voor inhoud 2"/>
          <p:cNvSpPr>
            <a:spLocks noGrp="1"/>
          </p:cNvSpPr>
          <p:nvPr>
            <p:ph type="subTitle" idx="1"/>
          </p:nvPr>
        </p:nvSpPr>
        <p:spPr/>
        <p:txBody>
          <a:bodyPr>
            <a:normAutofit/>
          </a:bodyPr>
          <a:lstStyle/>
          <a:p>
            <a:endParaRPr lang="nl-NL" dirty="0"/>
          </a:p>
          <a:p>
            <a:pPr marL="0" indent="0">
              <a:buNone/>
            </a:pPr>
            <a:endParaRPr lang="nl-NL" dirty="0" smtClean="0"/>
          </a:p>
          <a:p>
            <a:endParaRPr lang="nl-NL" dirty="0" smtClean="0"/>
          </a:p>
          <a:p>
            <a:endParaRPr lang="nl-NL" dirty="0" smtClean="0"/>
          </a:p>
          <a:p>
            <a:endParaRPr lang="nl-NL" dirty="0"/>
          </a:p>
        </p:txBody>
      </p:sp>
      <p:sp>
        <p:nvSpPr>
          <p:cNvPr id="4" name="Tijdelijke aanduiding voor tekst 3"/>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33725855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err="1" smtClean="0"/>
              <a:t>Real</a:t>
            </a:r>
            <a:r>
              <a:rPr lang="nl-NL" sz="4000" b="1" dirty="0" smtClean="0"/>
              <a:t> </a:t>
            </a:r>
            <a:r>
              <a:rPr lang="nl-NL" dirty="0" smtClean="0"/>
              <a:t>Ear </a:t>
            </a:r>
            <a:r>
              <a:rPr lang="nl-NL" dirty="0" err="1" smtClean="0"/>
              <a:t>Measurement</a:t>
            </a:r>
            <a:endParaRPr lang="nl-NL" dirty="0"/>
          </a:p>
        </p:txBody>
      </p:sp>
      <p:pic>
        <p:nvPicPr>
          <p:cNvPr id="5" name="Afbeelding 10"/>
          <p:cNvPicPr>
            <a:picLocks noChangeAspect="1" noChangeArrowheads="1"/>
          </p:cNvPicPr>
          <p:nvPr/>
        </p:nvPicPr>
        <p:blipFill>
          <a:blip r:embed="rId3" cstate="print"/>
          <a:srcRect/>
          <a:stretch>
            <a:fillRect/>
          </a:stretch>
        </p:blipFill>
        <p:spPr bwMode="auto">
          <a:xfrm>
            <a:off x="1115616" y="1340768"/>
            <a:ext cx="6624736" cy="4548940"/>
          </a:xfrm>
          <a:prstGeom prst="rect">
            <a:avLst/>
          </a:prstGeom>
          <a:noFill/>
          <a:ln w="9525">
            <a:noFill/>
            <a:miter lim="800000"/>
            <a:headEnd/>
            <a:tailEnd/>
          </a:ln>
        </p:spPr>
      </p:pic>
    </p:spTree>
    <p:extLst>
      <p:ext uri="{BB962C8B-B14F-4D97-AF65-F5344CB8AC3E}">
        <p14:creationId xmlns:p14="http://schemas.microsoft.com/office/powerpoint/2010/main" val="8731362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579296" cy="1143000"/>
          </a:xfrm>
        </p:spPr>
        <p:txBody>
          <a:bodyPr>
            <a:normAutofit fontScale="90000"/>
          </a:bodyPr>
          <a:lstStyle/>
          <a:p>
            <a:pPr algn="l"/>
            <a:r>
              <a:rPr lang="nl-BE" sz="4900" dirty="0" smtClean="0"/>
              <a:t>Meten in verschillende waarden </a:t>
            </a:r>
            <a:r>
              <a:rPr lang="nl-BE" sz="4000" b="1" dirty="0" smtClean="0"/>
              <a:t/>
            </a:r>
            <a:br>
              <a:rPr lang="nl-BE" sz="4000" b="1" dirty="0" smtClean="0"/>
            </a:br>
            <a:endParaRPr lang="nl-BE" sz="3600" dirty="0"/>
          </a:p>
        </p:txBody>
      </p:sp>
      <p:sp>
        <p:nvSpPr>
          <p:cNvPr id="3" name="Tijdelijke aanduiding voor inhoud 2"/>
          <p:cNvSpPr>
            <a:spLocks noGrp="1"/>
          </p:cNvSpPr>
          <p:nvPr>
            <p:ph idx="1"/>
          </p:nvPr>
        </p:nvSpPr>
        <p:spPr>
          <a:xfrm>
            <a:off x="630288" y="1340768"/>
            <a:ext cx="8229600" cy="3633267"/>
          </a:xfrm>
        </p:spPr>
        <p:txBody>
          <a:bodyPr>
            <a:normAutofit/>
          </a:bodyPr>
          <a:lstStyle/>
          <a:p>
            <a:pPr marL="0" indent="0">
              <a:buNone/>
            </a:pPr>
            <a:endParaRPr lang="nl-BE" sz="2800" dirty="0" smtClean="0"/>
          </a:p>
          <a:p>
            <a:r>
              <a:rPr lang="nl-BE" sz="2800" dirty="0" smtClean="0"/>
              <a:t>Response 	</a:t>
            </a:r>
          </a:p>
          <a:p>
            <a:r>
              <a:rPr lang="nl-BE" sz="2800" dirty="0" err="1" smtClean="0"/>
              <a:t>Gain</a:t>
            </a:r>
            <a:r>
              <a:rPr lang="nl-BE" sz="2800" dirty="0" smtClean="0"/>
              <a:t>  	</a:t>
            </a:r>
            <a:endParaRPr lang="nl-NL" sz="2800" dirty="0" smtClean="0"/>
          </a:p>
          <a:p>
            <a:r>
              <a:rPr lang="nl-NL" sz="2800" dirty="0" err="1" smtClean="0"/>
              <a:t>Insertion</a:t>
            </a:r>
            <a:r>
              <a:rPr lang="nl-NL" sz="2800" dirty="0" smtClean="0"/>
              <a:t> </a:t>
            </a:r>
            <a:r>
              <a:rPr lang="nl-NL" sz="2800" dirty="0" err="1" smtClean="0"/>
              <a:t>Gain</a:t>
            </a:r>
            <a:endParaRPr lang="nl-NL" sz="2800" dirty="0" smtClean="0"/>
          </a:p>
          <a:p>
            <a:endParaRPr lang="nl-BE" dirty="0"/>
          </a:p>
        </p:txBody>
      </p:sp>
      <p:sp>
        <p:nvSpPr>
          <p:cNvPr id="5" name="Titel 1"/>
          <p:cNvSpPr txBox="1">
            <a:spLocks/>
          </p:cNvSpPr>
          <p:nvPr/>
        </p:nvSpPr>
        <p:spPr>
          <a:xfrm>
            <a:off x="2204120" y="1646583"/>
            <a:ext cx="6655768" cy="82809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4900" dirty="0" smtClean="0"/>
              <a:t> </a:t>
            </a:r>
            <a:r>
              <a:rPr lang="nl-BE" sz="4000" b="1" dirty="0" smtClean="0"/>
              <a:t/>
            </a:r>
            <a:br>
              <a:rPr lang="nl-BE" sz="4000" b="1" dirty="0" smtClean="0"/>
            </a:br>
            <a:endParaRPr lang="nl-BE" sz="3600" dirty="0"/>
          </a:p>
        </p:txBody>
      </p:sp>
      <p:sp>
        <p:nvSpPr>
          <p:cNvPr id="15" name="Tekstvak 14"/>
          <p:cNvSpPr txBox="1"/>
          <p:nvPr/>
        </p:nvSpPr>
        <p:spPr>
          <a:xfrm>
            <a:off x="385635" y="4223821"/>
            <a:ext cx="1594520" cy="646331"/>
          </a:xfrm>
          <a:prstGeom prst="rect">
            <a:avLst/>
          </a:prstGeom>
          <a:noFill/>
        </p:spPr>
        <p:txBody>
          <a:bodyPr wrap="square" rtlCol="0">
            <a:spAutoFit/>
          </a:bodyPr>
          <a:lstStyle/>
          <a:p>
            <a:r>
              <a:rPr lang="nl-NL" dirty="0" smtClean="0"/>
              <a:t>Ingangssignaal	</a:t>
            </a:r>
            <a:endParaRPr lang="nl-NL" dirty="0"/>
          </a:p>
        </p:txBody>
      </p:sp>
      <p:sp>
        <p:nvSpPr>
          <p:cNvPr id="16" name="Tekstvak 15"/>
          <p:cNvSpPr txBox="1"/>
          <p:nvPr/>
        </p:nvSpPr>
        <p:spPr>
          <a:xfrm>
            <a:off x="5007249" y="4085322"/>
            <a:ext cx="1594520" cy="923330"/>
          </a:xfrm>
          <a:prstGeom prst="rect">
            <a:avLst/>
          </a:prstGeom>
          <a:noFill/>
        </p:spPr>
        <p:txBody>
          <a:bodyPr wrap="square" rtlCol="0">
            <a:spAutoFit/>
          </a:bodyPr>
          <a:lstStyle/>
          <a:p>
            <a:r>
              <a:rPr lang="nl-NL" dirty="0" smtClean="0"/>
              <a:t>Versterking van het toestel	</a:t>
            </a:r>
            <a:endParaRPr lang="nl-NL" dirty="0"/>
          </a:p>
        </p:txBody>
      </p:sp>
      <p:sp>
        <p:nvSpPr>
          <p:cNvPr id="17" name="Tekstvak 16"/>
          <p:cNvSpPr txBox="1"/>
          <p:nvPr/>
        </p:nvSpPr>
        <p:spPr>
          <a:xfrm>
            <a:off x="2696442" y="4100879"/>
            <a:ext cx="1594520" cy="1200329"/>
          </a:xfrm>
          <a:prstGeom prst="rect">
            <a:avLst/>
          </a:prstGeom>
          <a:noFill/>
        </p:spPr>
        <p:txBody>
          <a:bodyPr wrap="square" rtlCol="0">
            <a:spAutoFit/>
          </a:bodyPr>
          <a:lstStyle/>
          <a:p>
            <a:r>
              <a:rPr lang="nl-NL" dirty="0" err="1" smtClean="0"/>
              <a:t>Opslingering</a:t>
            </a:r>
            <a:r>
              <a:rPr lang="nl-NL" dirty="0" smtClean="0"/>
              <a:t> van de gehoorgang	</a:t>
            </a:r>
            <a:endParaRPr lang="nl-NL" dirty="0"/>
          </a:p>
        </p:txBody>
      </p:sp>
      <p:sp>
        <p:nvSpPr>
          <p:cNvPr id="18" name="Tekstvak 17"/>
          <p:cNvSpPr txBox="1"/>
          <p:nvPr/>
        </p:nvSpPr>
        <p:spPr>
          <a:xfrm>
            <a:off x="7265368" y="4087195"/>
            <a:ext cx="1594520" cy="923330"/>
          </a:xfrm>
          <a:prstGeom prst="rect">
            <a:avLst/>
          </a:prstGeom>
          <a:noFill/>
        </p:spPr>
        <p:txBody>
          <a:bodyPr wrap="square" rtlCol="0">
            <a:spAutoFit/>
          </a:bodyPr>
          <a:lstStyle/>
          <a:p>
            <a:r>
              <a:rPr lang="nl-NL" dirty="0" smtClean="0"/>
              <a:t>Resultaat bij trommelvlies	</a:t>
            </a:r>
            <a:endParaRPr lang="nl-NL" dirty="0"/>
          </a:p>
        </p:txBody>
      </p:sp>
      <p:sp>
        <p:nvSpPr>
          <p:cNvPr id="19" name="Tekstvak 18"/>
          <p:cNvSpPr txBox="1"/>
          <p:nvPr/>
        </p:nvSpPr>
        <p:spPr>
          <a:xfrm>
            <a:off x="6777793" y="4314700"/>
            <a:ext cx="311550" cy="646331"/>
          </a:xfrm>
          <a:prstGeom prst="rect">
            <a:avLst/>
          </a:prstGeom>
          <a:noFill/>
        </p:spPr>
        <p:txBody>
          <a:bodyPr wrap="square" rtlCol="0">
            <a:spAutoFit/>
          </a:bodyPr>
          <a:lstStyle/>
          <a:p>
            <a:r>
              <a:rPr lang="nl-NL" dirty="0" smtClean="0"/>
              <a:t>=	</a:t>
            </a:r>
            <a:endParaRPr lang="nl-NL" dirty="0"/>
          </a:p>
        </p:txBody>
      </p:sp>
      <p:sp>
        <p:nvSpPr>
          <p:cNvPr id="20" name="Tekstvak 19"/>
          <p:cNvSpPr txBox="1"/>
          <p:nvPr/>
        </p:nvSpPr>
        <p:spPr>
          <a:xfrm>
            <a:off x="4337555" y="4305179"/>
            <a:ext cx="311550" cy="646331"/>
          </a:xfrm>
          <a:prstGeom prst="rect">
            <a:avLst/>
          </a:prstGeom>
          <a:noFill/>
        </p:spPr>
        <p:txBody>
          <a:bodyPr wrap="square" rtlCol="0">
            <a:spAutoFit/>
          </a:bodyPr>
          <a:lstStyle/>
          <a:p>
            <a:r>
              <a:rPr lang="nl-NL" dirty="0"/>
              <a:t>+</a:t>
            </a:r>
            <a:r>
              <a:rPr lang="nl-NL" dirty="0" smtClean="0"/>
              <a:t>	</a:t>
            </a:r>
            <a:endParaRPr lang="nl-NL" dirty="0"/>
          </a:p>
        </p:txBody>
      </p:sp>
      <p:sp>
        <p:nvSpPr>
          <p:cNvPr id="21" name="Tekstvak 20"/>
          <p:cNvSpPr txBox="1"/>
          <p:nvPr/>
        </p:nvSpPr>
        <p:spPr>
          <a:xfrm>
            <a:off x="2204120" y="4287612"/>
            <a:ext cx="311550" cy="646331"/>
          </a:xfrm>
          <a:prstGeom prst="rect">
            <a:avLst/>
          </a:prstGeom>
          <a:noFill/>
        </p:spPr>
        <p:txBody>
          <a:bodyPr wrap="square" rtlCol="0">
            <a:spAutoFit/>
          </a:bodyPr>
          <a:lstStyle/>
          <a:p>
            <a:r>
              <a:rPr lang="nl-NL" dirty="0"/>
              <a:t>+</a:t>
            </a:r>
            <a:r>
              <a:rPr lang="nl-NL" dirty="0" smtClean="0"/>
              <a:t>	</a:t>
            </a:r>
            <a:endParaRPr lang="nl-NL" dirty="0"/>
          </a:p>
        </p:txBody>
      </p:sp>
      <p:sp>
        <p:nvSpPr>
          <p:cNvPr id="22" name="PIJL-RECHTS 21"/>
          <p:cNvSpPr/>
          <p:nvPr/>
        </p:nvSpPr>
        <p:spPr>
          <a:xfrm>
            <a:off x="457200" y="5085184"/>
            <a:ext cx="6491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PIJL-RECHTS 23"/>
          <p:cNvSpPr/>
          <p:nvPr/>
        </p:nvSpPr>
        <p:spPr>
          <a:xfrm>
            <a:off x="2696442" y="5399218"/>
            <a:ext cx="4264932" cy="225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PIJL-RECHTS 24"/>
          <p:cNvSpPr/>
          <p:nvPr/>
        </p:nvSpPr>
        <p:spPr>
          <a:xfrm>
            <a:off x="5148063" y="5722261"/>
            <a:ext cx="1819113" cy="242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p:cNvSpPr txBox="1"/>
          <p:nvPr/>
        </p:nvSpPr>
        <p:spPr>
          <a:xfrm>
            <a:off x="7047866" y="5036983"/>
            <a:ext cx="1594520" cy="646331"/>
          </a:xfrm>
          <a:prstGeom prst="rect">
            <a:avLst/>
          </a:prstGeom>
          <a:noFill/>
        </p:spPr>
        <p:txBody>
          <a:bodyPr wrap="square" rtlCol="0">
            <a:spAutoFit/>
          </a:bodyPr>
          <a:lstStyle/>
          <a:p>
            <a:r>
              <a:rPr lang="nl-NL" b="1" dirty="0" smtClean="0"/>
              <a:t>Response</a:t>
            </a:r>
          </a:p>
          <a:p>
            <a:r>
              <a:rPr lang="nl-NL" b="1" dirty="0" smtClean="0"/>
              <a:t>	</a:t>
            </a:r>
            <a:endParaRPr lang="nl-NL" b="1" dirty="0"/>
          </a:p>
        </p:txBody>
      </p:sp>
      <p:sp>
        <p:nvSpPr>
          <p:cNvPr id="27" name="Tekstvak 26"/>
          <p:cNvSpPr txBox="1"/>
          <p:nvPr/>
        </p:nvSpPr>
        <p:spPr>
          <a:xfrm>
            <a:off x="7047866" y="5036983"/>
            <a:ext cx="1594520" cy="923330"/>
          </a:xfrm>
          <a:prstGeom prst="rect">
            <a:avLst/>
          </a:prstGeom>
          <a:noFill/>
        </p:spPr>
        <p:txBody>
          <a:bodyPr wrap="square" rtlCol="0">
            <a:spAutoFit/>
          </a:bodyPr>
          <a:lstStyle/>
          <a:p>
            <a:r>
              <a:rPr lang="nl-NL" b="1" dirty="0" smtClean="0"/>
              <a:t>Response</a:t>
            </a:r>
          </a:p>
          <a:p>
            <a:r>
              <a:rPr lang="nl-NL" b="1" dirty="0" err="1" smtClean="0"/>
              <a:t>Gain</a:t>
            </a:r>
            <a:endParaRPr lang="nl-NL" b="1" dirty="0" smtClean="0"/>
          </a:p>
          <a:p>
            <a:r>
              <a:rPr lang="nl-NL" b="1" dirty="0" smtClean="0"/>
              <a:t>	</a:t>
            </a:r>
            <a:endParaRPr lang="nl-NL" b="1" dirty="0"/>
          </a:p>
        </p:txBody>
      </p:sp>
      <p:sp>
        <p:nvSpPr>
          <p:cNvPr id="28" name="Tekstvak 27"/>
          <p:cNvSpPr txBox="1"/>
          <p:nvPr/>
        </p:nvSpPr>
        <p:spPr>
          <a:xfrm>
            <a:off x="7047866" y="5036983"/>
            <a:ext cx="1594520" cy="1200329"/>
          </a:xfrm>
          <a:prstGeom prst="rect">
            <a:avLst/>
          </a:prstGeom>
          <a:noFill/>
        </p:spPr>
        <p:txBody>
          <a:bodyPr wrap="square" rtlCol="0">
            <a:spAutoFit/>
          </a:bodyPr>
          <a:lstStyle/>
          <a:p>
            <a:r>
              <a:rPr lang="nl-NL" b="1" dirty="0" smtClean="0"/>
              <a:t>Response</a:t>
            </a:r>
          </a:p>
          <a:p>
            <a:r>
              <a:rPr lang="nl-NL" b="1" dirty="0" err="1" smtClean="0"/>
              <a:t>Gain</a:t>
            </a:r>
            <a:endParaRPr lang="nl-NL" b="1" dirty="0" smtClean="0"/>
          </a:p>
          <a:p>
            <a:r>
              <a:rPr lang="nl-NL" b="1" dirty="0" err="1" smtClean="0"/>
              <a:t>Insertion</a:t>
            </a:r>
            <a:r>
              <a:rPr lang="nl-NL" b="1" dirty="0" smtClean="0"/>
              <a:t> </a:t>
            </a:r>
            <a:r>
              <a:rPr lang="nl-NL" b="1" dirty="0" err="1" smtClean="0"/>
              <a:t>Gain</a:t>
            </a:r>
            <a:r>
              <a:rPr lang="nl-NL" b="1" dirty="0" smtClean="0"/>
              <a:t>	</a:t>
            </a:r>
            <a:endParaRPr lang="nl-NL" b="1" dirty="0"/>
          </a:p>
        </p:txBody>
      </p:sp>
    </p:spTree>
    <p:extLst>
      <p:ext uri="{BB962C8B-B14F-4D97-AF65-F5344CB8AC3E}">
        <p14:creationId xmlns:p14="http://schemas.microsoft.com/office/powerpoint/2010/main" val="233683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animBg="1"/>
      <p:bldP spid="24" grpId="0" animBg="1"/>
      <p:bldP spid="25" grpId="0" animBg="1"/>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Uw klant</a:t>
            </a:r>
            <a:endParaRPr lang="nl-NL" dirty="0"/>
          </a:p>
        </p:txBody>
      </p:sp>
      <p:sp>
        <p:nvSpPr>
          <p:cNvPr id="5" name="Ondertitel 4"/>
          <p:cNvSpPr>
            <a:spLocks noGrp="1"/>
          </p:cNvSpPr>
          <p:nvPr>
            <p:ph type="subTitle" idx="1"/>
          </p:nvPr>
        </p:nvSpPr>
        <p:spPr/>
        <p:txBody>
          <a:bodyPr/>
          <a:lstStyle/>
          <a:p>
            <a:endParaRPr lang="nl-NL"/>
          </a:p>
        </p:txBody>
      </p:sp>
      <p:sp>
        <p:nvSpPr>
          <p:cNvPr id="6" name="Tijdelijke aanduiding voor tekst 5"/>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36750976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6655768" cy="1143000"/>
          </a:xfrm>
        </p:spPr>
        <p:txBody>
          <a:bodyPr>
            <a:normAutofit fontScale="90000"/>
          </a:bodyPr>
          <a:lstStyle/>
          <a:p>
            <a:pPr algn="l"/>
            <a:r>
              <a:rPr lang="nl-BE" sz="4900" dirty="0" err="1" smtClean="0"/>
              <a:t>Unaided</a:t>
            </a:r>
            <a:r>
              <a:rPr lang="nl-BE" sz="4900" dirty="0" smtClean="0"/>
              <a:t> </a:t>
            </a:r>
            <a:r>
              <a:rPr lang="nl-BE" sz="4000" b="1" dirty="0" smtClean="0"/>
              <a:t/>
            </a:r>
            <a:br>
              <a:rPr lang="nl-BE" sz="4000" b="1" dirty="0" smtClean="0"/>
            </a:br>
            <a:endParaRPr lang="nl-BE" sz="3600" dirty="0"/>
          </a:p>
        </p:txBody>
      </p:sp>
      <p:sp>
        <p:nvSpPr>
          <p:cNvPr id="3" name="Tijdelijke aanduiding voor inhoud 2"/>
          <p:cNvSpPr>
            <a:spLocks noGrp="1"/>
          </p:cNvSpPr>
          <p:nvPr>
            <p:ph idx="1"/>
          </p:nvPr>
        </p:nvSpPr>
        <p:spPr>
          <a:xfrm>
            <a:off x="457200" y="2492896"/>
            <a:ext cx="8229600" cy="3633267"/>
          </a:xfrm>
        </p:spPr>
        <p:txBody>
          <a:bodyPr>
            <a:normAutofit/>
          </a:bodyPr>
          <a:lstStyle/>
          <a:p>
            <a:pPr>
              <a:buNone/>
            </a:pPr>
            <a:endParaRPr lang="nl-BE" dirty="0" smtClean="0"/>
          </a:p>
          <a:p>
            <a:pPr>
              <a:buNone/>
            </a:pPr>
            <a:r>
              <a:rPr lang="nl-BE" dirty="0" smtClean="0"/>
              <a:t>Open oor resonantie, </a:t>
            </a:r>
            <a:r>
              <a:rPr lang="nl-BE" dirty="0" err="1"/>
              <a:t>opslingering</a:t>
            </a:r>
            <a:r>
              <a:rPr lang="nl-BE" dirty="0"/>
              <a:t> van de open gehoorgang</a:t>
            </a:r>
          </a:p>
          <a:p>
            <a:pPr>
              <a:buNone/>
            </a:pPr>
            <a:r>
              <a:rPr lang="nl-BE" dirty="0" smtClean="0"/>
              <a:t>Welke </a:t>
            </a:r>
            <a:r>
              <a:rPr lang="nl-BE" dirty="0"/>
              <a:t>versterking voegt het eigen oor al toe?</a:t>
            </a:r>
          </a:p>
          <a:p>
            <a:pPr marL="0" indent="0">
              <a:buNone/>
            </a:pPr>
            <a:endParaRPr lang="nl-NL" dirty="0" smtClean="0"/>
          </a:p>
          <a:p>
            <a:pPr marL="0" indent="0">
              <a:buNone/>
            </a:pPr>
            <a:r>
              <a:rPr lang="nl-NL" dirty="0" smtClean="0"/>
              <a:t>Basis voor volgende metingen. Deze meting altijd uitvoeren!</a:t>
            </a:r>
          </a:p>
          <a:p>
            <a:endParaRPr lang="nl-BE" dirty="0"/>
          </a:p>
        </p:txBody>
      </p:sp>
      <p:pic>
        <p:nvPicPr>
          <p:cNvPr id="10242" name="Afbeelding 1"/>
          <p:cNvPicPr>
            <a:picLocks noChangeAspect="1" noChangeArrowheads="1"/>
          </p:cNvPicPr>
          <p:nvPr/>
        </p:nvPicPr>
        <p:blipFill>
          <a:blip r:embed="rId3" cstate="print"/>
          <a:srcRect l="58680" t="15281" r="1631" b="48045"/>
          <a:stretch>
            <a:fillRect/>
          </a:stretch>
        </p:blipFill>
        <p:spPr bwMode="auto">
          <a:xfrm>
            <a:off x="5771829" y="116632"/>
            <a:ext cx="3372171" cy="2492896"/>
          </a:xfrm>
          <a:prstGeom prst="rect">
            <a:avLst/>
          </a:prstGeom>
          <a:noFill/>
          <a:ln w="9525">
            <a:noFill/>
            <a:miter lim="800000"/>
            <a:headEnd/>
            <a:tailEnd/>
          </a:ln>
        </p:spPr>
      </p:pic>
    </p:spTree>
    <p:extLst>
      <p:ext uri="{BB962C8B-B14F-4D97-AF65-F5344CB8AC3E}">
        <p14:creationId xmlns:p14="http://schemas.microsoft.com/office/powerpoint/2010/main" val="20169743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85800"/>
            <a:ext cx="6717432" cy="1143000"/>
          </a:xfrm>
        </p:spPr>
        <p:txBody>
          <a:bodyPr>
            <a:normAutofit fontScale="90000"/>
          </a:bodyPr>
          <a:lstStyle/>
          <a:p>
            <a:pPr algn="l"/>
            <a:r>
              <a:rPr lang="nl-BE" sz="4000" b="1" dirty="0" smtClean="0"/>
              <a:t/>
            </a:r>
            <a:br>
              <a:rPr lang="nl-BE" sz="4000" b="1" dirty="0" smtClean="0"/>
            </a:br>
            <a:r>
              <a:rPr lang="nl-BE" sz="4900" dirty="0" err="1" smtClean="0"/>
              <a:t>Occluded</a:t>
            </a:r>
            <a:r>
              <a:rPr lang="nl-BE" sz="4000" b="1" dirty="0" smtClean="0"/>
              <a:t/>
            </a:r>
            <a:br>
              <a:rPr lang="nl-BE" sz="4000" b="1" dirty="0" smtClean="0"/>
            </a:br>
            <a:r>
              <a:rPr lang="nl-BE" sz="3600" dirty="0"/>
              <a:t/>
            </a:r>
            <a:br>
              <a:rPr lang="nl-BE" sz="3600" dirty="0"/>
            </a:br>
            <a:endParaRPr lang="nl-BE" sz="4000" b="1" dirty="0"/>
          </a:p>
        </p:txBody>
      </p:sp>
      <p:sp>
        <p:nvSpPr>
          <p:cNvPr id="3" name="Tijdelijke aanduiding voor inhoud 2"/>
          <p:cNvSpPr>
            <a:spLocks noGrp="1"/>
          </p:cNvSpPr>
          <p:nvPr>
            <p:ph idx="1"/>
          </p:nvPr>
        </p:nvSpPr>
        <p:spPr>
          <a:xfrm>
            <a:off x="395536" y="2287413"/>
            <a:ext cx="8229600" cy="4525963"/>
          </a:xfrm>
        </p:spPr>
        <p:txBody>
          <a:bodyPr>
            <a:normAutofit/>
          </a:bodyPr>
          <a:lstStyle/>
          <a:p>
            <a:pPr marL="0" indent="0">
              <a:buNone/>
            </a:pPr>
            <a:endParaRPr lang="nl-BE" dirty="0" smtClean="0"/>
          </a:p>
          <a:p>
            <a:pPr marL="0" indent="0">
              <a:buNone/>
            </a:pPr>
            <a:r>
              <a:rPr lang="nl-BE" dirty="0" smtClean="0"/>
              <a:t>Afgesloten gehoorgang; wat is het effect van het </a:t>
            </a:r>
            <a:r>
              <a:rPr lang="nl-BE" dirty="0" err="1" smtClean="0"/>
              <a:t>oorstukje</a:t>
            </a:r>
            <a:r>
              <a:rPr lang="nl-BE" dirty="0" smtClean="0"/>
              <a:t> of </a:t>
            </a:r>
            <a:r>
              <a:rPr lang="nl-BE" dirty="0" err="1" smtClean="0"/>
              <a:t>eartip</a:t>
            </a:r>
            <a:r>
              <a:rPr lang="nl-BE" dirty="0" smtClean="0"/>
              <a:t>/</a:t>
            </a:r>
            <a:r>
              <a:rPr lang="nl-BE" dirty="0" err="1" smtClean="0"/>
              <a:t>dome</a:t>
            </a:r>
            <a:r>
              <a:rPr lang="nl-BE" dirty="0"/>
              <a:t>?</a:t>
            </a:r>
            <a:r>
              <a:rPr lang="nl-BE" dirty="0" smtClean="0"/>
              <a:t> </a:t>
            </a:r>
          </a:p>
          <a:p>
            <a:endParaRPr lang="nl-BE" dirty="0"/>
          </a:p>
          <a:p>
            <a:pPr marL="0" indent="0">
              <a:buNone/>
            </a:pPr>
            <a:r>
              <a:rPr lang="nl-BE" dirty="0" smtClean="0"/>
              <a:t>Meten met hoortoestellen in de oren maar uitgeschakeld.</a:t>
            </a:r>
          </a:p>
          <a:p>
            <a:endParaRPr lang="nl-BE" dirty="0" smtClean="0"/>
          </a:p>
          <a:p>
            <a:pPr marL="0" indent="0">
              <a:buNone/>
            </a:pPr>
            <a:endParaRPr lang="nl-BE" dirty="0"/>
          </a:p>
        </p:txBody>
      </p:sp>
      <p:pic>
        <p:nvPicPr>
          <p:cNvPr id="11266" name="Afbeelding 4"/>
          <p:cNvPicPr>
            <a:picLocks noChangeAspect="1" noChangeArrowheads="1"/>
          </p:cNvPicPr>
          <p:nvPr/>
        </p:nvPicPr>
        <p:blipFill>
          <a:blip r:embed="rId3" cstate="print"/>
          <a:srcRect l="59129" t="16052" r="1852" b="48698"/>
          <a:stretch>
            <a:fillRect/>
          </a:stretch>
        </p:blipFill>
        <p:spPr bwMode="auto">
          <a:xfrm>
            <a:off x="5958937" y="188640"/>
            <a:ext cx="3005551" cy="2160240"/>
          </a:xfrm>
          <a:prstGeom prst="rect">
            <a:avLst/>
          </a:prstGeom>
          <a:noFill/>
          <a:ln w="9525">
            <a:noFill/>
            <a:miter lim="800000"/>
            <a:headEnd/>
            <a:tailEnd/>
          </a:ln>
        </p:spPr>
      </p:pic>
    </p:spTree>
    <p:extLst>
      <p:ext uri="{BB962C8B-B14F-4D97-AF65-F5344CB8AC3E}">
        <p14:creationId xmlns:p14="http://schemas.microsoft.com/office/powerpoint/2010/main" val="26112892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40" y="451945"/>
            <a:ext cx="6392888" cy="1143000"/>
          </a:xfrm>
        </p:spPr>
        <p:txBody>
          <a:bodyPr>
            <a:normAutofit fontScale="90000"/>
          </a:bodyPr>
          <a:lstStyle/>
          <a:p>
            <a:pPr algn="l"/>
            <a:r>
              <a:rPr lang="nl-BE" sz="4000" b="1" dirty="0" smtClean="0"/>
              <a:t/>
            </a:r>
            <a:br>
              <a:rPr lang="nl-BE" sz="4000" b="1" dirty="0" smtClean="0"/>
            </a:br>
            <a:r>
              <a:rPr lang="nl-BE" sz="4900" dirty="0" err="1" smtClean="0"/>
              <a:t>Aided</a:t>
            </a:r>
            <a:r>
              <a:rPr lang="nl-BE" sz="4000" b="1" dirty="0" smtClean="0"/>
              <a:t/>
            </a:r>
            <a:br>
              <a:rPr lang="nl-BE" sz="4000" b="1" dirty="0" smtClean="0"/>
            </a:br>
            <a:r>
              <a:rPr lang="nl-BE" sz="3600" dirty="0"/>
              <a:t/>
            </a:r>
            <a:br>
              <a:rPr lang="nl-BE" sz="3600" dirty="0"/>
            </a:br>
            <a:r>
              <a:rPr lang="nl-BE" sz="4000" b="1" dirty="0" smtClean="0"/>
              <a:t> </a:t>
            </a:r>
            <a:endParaRPr lang="nl-BE" sz="4000" b="1" dirty="0"/>
          </a:p>
        </p:txBody>
      </p:sp>
      <p:sp>
        <p:nvSpPr>
          <p:cNvPr id="3" name="Tijdelijke aanduiding voor inhoud 2"/>
          <p:cNvSpPr>
            <a:spLocks noGrp="1"/>
          </p:cNvSpPr>
          <p:nvPr>
            <p:ph idx="1"/>
          </p:nvPr>
        </p:nvSpPr>
        <p:spPr>
          <a:xfrm>
            <a:off x="258878" y="3432024"/>
            <a:ext cx="7236296" cy="4525963"/>
          </a:xfrm>
        </p:spPr>
        <p:txBody>
          <a:bodyPr/>
          <a:lstStyle/>
          <a:p>
            <a:r>
              <a:rPr lang="nl-BE" dirty="0" smtClean="0"/>
              <a:t>Wat komt er bij het trommelvlies aan?</a:t>
            </a:r>
          </a:p>
          <a:p>
            <a:endParaRPr lang="nl-BE" dirty="0"/>
          </a:p>
          <a:p>
            <a:r>
              <a:rPr lang="nl-BE" dirty="0" smtClean="0"/>
              <a:t>Meten met hoortoestel in en ingeschakeld</a:t>
            </a:r>
          </a:p>
          <a:p>
            <a:endParaRPr lang="nl-BE" dirty="0" smtClean="0"/>
          </a:p>
          <a:p>
            <a:pPr marL="0" indent="0">
              <a:buNone/>
            </a:pPr>
            <a:endParaRPr lang="nl-BE" dirty="0" smtClean="0"/>
          </a:p>
          <a:p>
            <a:endParaRPr lang="nl-BE" dirty="0"/>
          </a:p>
        </p:txBody>
      </p:sp>
      <p:pic>
        <p:nvPicPr>
          <p:cNvPr id="13314" name="Afbeelding 19"/>
          <p:cNvPicPr>
            <a:picLocks noChangeAspect="1" noChangeArrowheads="1"/>
          </p:cNvPicPr>
          <p:nvPr/>
        </p:nvPicPr>
        <p:blipFill>
          <a:blip r:embed="rId3" cstate="print"/>
          <a:srcRect l="19173" t="6406" r="41818" b="32025"/>
          <a:stretch>
            <a:fillRect/>
          </a:stretch>
        </p:blipFill>
        <p:spPr bwMode="auto">
          <a:xfrm>
            <a:off x="5868145" y="0"/>
            <a:ext cx="3275856" cy="2924944"/>
          </a:xfrm>
          <a:prstGeom prst="rect">
            <a:avLst/>
          </a:prstGeom>
          <a:noFill/>
          <a:ln w="9525">
            <a:noFill/>
            <a:miter lim="800000"/>
            <a:headEnd/>
            <a:tailEnd/>
          </a:ln>
        </p:spPr>
      </p:pic>
      <p:pic>
        <p:nvPicPr>
          <p:cNvPr id="10" name="Afbeelding 22"/>
          <p:cNvPicPr>
            <a:picLocks noChangeAspect="1" noChangeArrowheads="1"/>
          </p:cNvPicPr>
          <p:nvPr/>
        </p:nvPicPr>
        <p:blipFill>
          <a:blip r:embed="rId4" cstate="print"/>
          <a:srcRect l="19008" t="6612" r="40993" b="48967"/>
          <a:stretch>
            <a:fillRect/>
          </a:stretch>
        </p:blipFill>
        <p:spPr bwMode="auto">
          <a:xfrm>
            <a:off x="4932041" y="0"/>
            <a:ext cx="4211960" cy="3735916"/>
          </a:xfrm>
          <a:prstGeom prst="rect">
            <a:avLst/>
          </a:prstGeom>
          <a:noFill/>
          <a:ln w="9525">
            <a:noFill/>
            <a:miter lim="800000"/>
            <a:headEnd/>
            <a:tailEnd/>
          </a:ln>
        </p:spPr>
      </p:pic>
    </p:spTree>
    <p:extLst>
      <p:ext uri="{BB962C8B-B14F-4D97-AF65-F5344CB8AC3E}">
        <p14:creationId xmlns:p14="http://schemas.microsoft.com/office/powerpoint/2010/main" val="16684029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332656"/>
            <a:ext cx="6443663" cy="1143000"/>
          </a:xfrm>
        </p:spPr>
        <p:txBody>
          <a:bodyPr>
            <a:normAutofit fontScale="90000"/>
          </a:bodyPr>
          <a:lstStyle/>
          <a:p>
            <a:pPr algn="l"/>
            <a:r>
              <a:rPr lang="nl-BE" sz="4900" dirty="0" err="1" smtClean="0"/>
              <a:t>Insertion</a:t>
            </a:r>
            <a:r>
              <a:rPr lang="nl-BE" sz="4900" dirty="0" smtClean="0"/>
              <a:t> </a:t>
            </a:r>
            <a:r>
              <a:rPr lang="nl-BE" sz="4900" dirty="0" err="1" smtClean="0"/>
              <a:t>Gain</a:t>
            </a:r>
            <a:r>
              <a:rPr lang="nl-BE" sz="4000" dirty="0" smtClean="0"/>
              <a:t/>
            </a:r>
            <a:br>
              <a:rPr lang="nl-BE" sz="4000" dirty="0" smtClean="0"/>
            </a:br>
            <a:endParaRPr lang="nl-BE" sz="4000" dirty="0"/>
          </a:p>
        </p:txBody>
      </p:sp>
      <p:sp>
        <p:nvSpPr>
          <p:cNvPr id="3" name="Tijdelijke aanduiding voor inhoud 2"/>
          <p:cNvSpPr>
            <a:spLocks noGrp="1"/>
          </p:cNvSpPr>
          <p:nvPr>
            <p:ph idx="1"/>
          </p:nvPr>
        </p:nvSpPr>
        <p:spPr/>
        <p:txBody>
          <a:bodyPr>
            <a:normAutofit/>
          </a:bodyPr>
          <a:lstStyle/>
          <a:p>
            <a:pPr marL="0" indent="0">
              <a:buNone/>
            </a:pPr>
            <a:endParaRPr lang="nl-BE" dirty="0"/>
          </a:p>
          <a:p>
            <a:pPr marL="0" indent="0">
              <a:buNone/>
            </a:pPr>
            <a:endParaRPr lang="nl-BE" dirty="0" smtClean="0"/>
          </a:p>
          <a:p>
            <a:pPr>
              <a:buNone/>
            </a:pPr>
            <a:endParaRPr lang="nl-BE" dirty="0"/>
          </a:p>
          <a:p>
            <a:pPr>
              <a:buNone/>
            </a:pPr>
            <a:endParaRPr lang="nl-BE" dirty="0" smtClean="0"/>
          </a:p>
          <a:p>
            <a:pPr>
              <a:buNone/>
            </a:pPr>
            <a:r>
              <a:rPr lang="nl-BE" dirty="0" smtClean="0"/>
              <a:t>	</a:t>
            </a:r>
          </a:p>
          <a:p>
            <a:pPr marL="0" indent="0">
              <a:buNone/>
            </a:pPr>
            <a:r>
              <a:rPr lang="nl-BE" dirty="0" smtClean="0"/>
              <a:t>Versterking die de individuele klant krijgt van alleen het hoortoestel</a:t>
            </a:r>
          </a:p>
          <a:p>
            <a:pPr>
              <a:buFontTx/>
              <a:buChar char="-"/>
            </a:pPr>
            <a:r>
              <a:rPr lang="nl-BE" dirty="0" smtClean="0"/>
              <a:t>Zonder </a:t>
            </a:r>
            <a:r>
              <a:rPr lang="nl-BE" dirty="0" err="1" smtClean="0"/>
              <a:t>opslingering</a:t>
            </a:r>
            <a:r>
              <a:rPr lang="nl-BE" dirty="0" smtClean="0"/>
              <a:t> van oor</a:t>
            </a:r>
          </a:p>
          <a:p>
            <a:pPr>
              <a:buFontTx/>
              <a:buChar char="-"/>
            </a:pPr>
            <a:r>
              <a:rPr lang="nl-BE" dirty="0" smtClean="0"/>
              <a:t>Zonder aangeboden signaal mee te nemen </a:t>
            </a:r>
          </a:p>
          <a:p>
            <a:endParaRPr lang="nl-BE" dirty="0" smtClean="0"/>
          </a:p>
          <a:p>
            <a:pPr marL="0" indent="0">
              <a:buNone/>
            </a:pPr>
            <a:endParaRPr lang="nl-BE" dirty="0"/>
          </a:p>
        </p:txBody>
      </p:sp>
      <p:pic>
        <p:nvPicPr>
          <p:cNvPr id="15362" name="Afbeelding 25"/>
          <p:cNvPicPr>
            <a:picLocks noChangeAspect="1" noChangeArrowheads="1"/>
          </p:cNvPicPr>
          <p:nvPr/>
        </p:nvPicPr>
        <p:blipFill>
          <a:blip r:embed="rId3" cstate="print"/>
          <a:srcRect l="19339" t="16942" r="41158" b="48759"/>
          <a:stretch>
            <a:fillRect/>
          </a:stretch>
        </p:blipFill>
        <p:spPr bwMode="auto">
          <a:xfrm>
            <a:off x="5067300" y="404664"/>
            <a:ext cx="4076700" cy="2828925"/>
          </a:xfrm>
          <a:prstGeom prst="rect">
            <a:avLst/>
          </a:prstGeom>
          <a:noFill/>
          <a:ln w="9525">
            <a:noFill/>
            <a:miter lim="800000"/>
            <a:headEnd/>
            <a:tailEnd/>
          </a:ln>
        </p:spPr>
      </p:pic>
      <p:sp>
        <p:nvSpPr>
          <p:cNvPr id="15363" name="Text Box 3"/>
          <p:cNvSpPr txBox="1">
            <a:spLocks noChangeArrowheads="1"/>
          </p:cNvSpPr>
          <p:nvPr/>
        </p:nvSpPr>
        <p:spPr bwMode="auto">
          <a:xfrm>
            <a:off x="8172400" y="620688"/>
            <a:ext cx="709612" cy="3600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BE" altLang="zh-CN" b="1" i="0" u="none" strike="noStrike" cap="none" normalizeH="0" baseline="0" dirty="0" smtClean="0">
                <a:ln>
                  <a:noFill/>
                </a:ln>
                <a:solidFill>
                  <a:srgbClr val="7030A0"/>
                </a:solidFill>
                <a:effectLst/>
                <a:latin typeface="Calibri" pitchFamily="34" charset="0"/>
                <a:ea typeface="SimSun" pitchFamily="2" charset="-122"/>
                <a:cs typeface="Arial" pitchFamily="34" charset="0"/>
              </a:rPr>
              <a:t>REAG</a:t>
            </a:r>
            <a:endParaRPr kumimoji="0" lang="nl-BE"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4" name="Text Box 4"/>
          <p:cNvSpPr txBox="1">
            <a:spLocks noChangeArrowheads="1"/>
          </p:cNvSpPr>
          <p:nvPr/>
        </p:nvSpPr>
        <p:spPr bwMode="auto">
          <a:xfrm>
            <a:off x="7020272" y="2276872"/>
            <a:ext cx="719137" cy="2397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BE" altLang="zh-CN" b="1" i="0" u="none" strike="noStrike" cap="none" normalizeH="0" baseline="0" dirty="0" smtClean="0">
                <a:ln>
                  <a:noFill/>
                </a:ln>
                <a:solidFill>
                  <a:schemeClr val="tx1"/>
                </a:solidFill>
                <a:effectLst/>
                <a:latin typeface="Calibri" pitchFamily="34" charset="0"/>
                <a:ea typeface="SimSun" pitchFamily="2" charset="-122"/>
                <a:cs typeface="Arial" pitchFamily="34" charset="0"/>
              </a:rPr>
              <a:t>REUG</a:t>
            </a:r>
            <a:endParaRPr kumimoji="0" lang="nl-BE"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5" name="Afbeelding 28"/>
          <p:cNvPicPr>
            <a:picLocks noChangeAspect="1" noChangeArrowheads="1"/>
          </p:cNvPicPr>
          <p:nvPr/>
        </p:nvPicPr>
        <p:blipFill>
          <a:blip r:embed="rId4" cstate="print"/>
          <a:srcRect l="19302" t="15631" r="40993" b="48553"/>
          <a:stretch>
            <a:fillRect/>
          </a:stretch>
        </p:blipFill>
        <p:spPr bwMode="auto">
          <a:xfrm>
            <a:off x="5019675" y="332656"/>
            <a:ext cx="4124325" cy="2969096"/>
          </a:xfrm>
          <a:prstGeom prst="rect">
            <a:avLst/>
          </a:prstGeom>
          <a:noFill/>
          <a:ln w="9525">
            <a:noFill/>
            <a:miter lim="800000"/>
            <a:headEnd/>
            <a:tailEnd/>
          </a:ln>
        </p:spPr>
      </p:pic>
    </p:spTree>
    <p:extLst>
      <p:ext uri="{BB962C8B-B14F-4D97-AF65-F5344CB8AC3E}">
        <p14:creationId xmlns:p14="http://schemas.microsoft.com/office/powerpoint/2010/main" val="26017336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BE" sz="4900" dirty="0" smtClean="0"/>
              <a:t>PAA</a:t>
            </a:r>
            <a:r>
              <a:rPr lang="nl-BE" dirty="0" smtClean="0"/>
              <a:t/>
            </a:r>
            <a:br>
              <a:rPr lang="nl-BE" dirty="0" smtClean="0"/>
            </a:br>
            <a:r>
              <a:rPr lang="nl-BE" dirty="0" err="1" smtClean="0"/>
              <a:t>Predicted</a:t>
            </a:r>
            <a:r>
              <a:rPr lang="nl-BE" dirty="0" smtClean="0"/>
              <a:t> </a:t>
            </a:r>
            <a:r>
              <a:rPr lang="nl-BE" dirty="0" err="1" smtClean="0"/>
              <a:t>Aided</a:t>
            </a:r>
            <a:r>
              <a:rPr lang="nl-BE" dirty="0" smtClean="0"/>
              <a:t> Audiogram</a:t>
            </a:r>
            <a:r>
              <a:rPr lang="nl-BE" sz="4000" b="1" dirty="0" smtClean="0"/>
              <a:t> </a:t>
            </a:r>
            <a:endParaRPr lang="nl-BE" sz="4000" b="1" dirty="0"/>
          </a:p>
        </p:txBody>
      </p:sp>
      <p:sp>
        <p:nvSpPr>
          <p:cNvPr id="3" name="Tijdelijke aanduiding voor inhoud 2"/>
          <p:cNvSpPr>
            <a:spLocks noGrp="1"/>
          </p:cNvSpPr>
          <p:nvPr>
            <p:ph idx="1"/>
          </p:nvPr>
        </p:nvSpPr>
        <p:spPr>
          <a:xfrm>
            <a:off x="457200" y="1916832"/>
            <a:ext cx="8229600" cy="4525963"/>
          </a:xfrm>
        </p:spPr>
        <p:txBody>
          <a:bodyPr/>
          <a:lstStyle/>
          <a:p>
            <a:r>
              <a:rPr lang="nl-BE" dirty="0" smtClean="0"/>
              <a:t>Een voorspeld audiogram met gebruik van hoortoestellen.</a:t>
            </a:r>
          </a:p>
          <a:p>
            <a:endParaRPr lang="nl-BE" dirty="0"/>
          </a:p>
          <a:p>
            <a:r>
              <a:rPr lang="nl-BE" dirty="0" err="1" smtClean="0"/>
              <a:t>Toonaudiogram</a:t>
            </a:r>
            <a:r>
              <a:rPr lang="nl-BE" dirty="0" smtClean="0"/>
              <a:t> + </a:t>
            </a:r>
            <a:r>
              <a:rPr lang="nl-BE" dirty="0" err="1" smtClean="0"/>
              <a:t>Insertion</a:t>
            </a:r>
            <a:r>
              <a:rPr lang="nl-BE" dirty="0" smtClean="0"/>
              <a:t> </a:t>
            </a:r>
            <a:r>
              <a:rPr lang="nl-BE" dirty="0" err="1" smtClean="0"/>
              <a:t>Gain</a:t>
            </a:r>
            <a:r>
              <a:rPr lang="nl-BE" dirty="0" smtClean="0"/>
              <a:t> </a:t>
            </a:r>
            <a:endParaRPr lang="nl-BE" dirty="0"/>
          </a:p>
        </p:txBody>
      </p:sp>
      <p:pic>
        <p:nvPicPr>
          <p:cNvPr id="16386" name="Afbeelding 31"/>
          <p:cNvPicPr>
            <a:picLocks noChangeAspect="1" noChangeArrowheads="1"/>
          </p:cNvPicPr>
          <p:nvPr/>
        </p:nvPicPr>
        <p:blipFill>
          <a:blip r:embed="rId3" cstate="print"/>
          <a:srcRect l="19008" t="15634" r="41322" b="35124"/>
          <a:stretch>
            <a:fillRect/>
          </a:stretch>
        </p:blipFill>
        <p:spPr bwMode="auto">
          <a:xfrm>
            <a:off x="4932040" y="2420888"/>
            <a:ext cx="3880470" cy="3862189"/>
          </a:xfrm>
          <a:prstGeom prst="rect">
            <a:avLst/>
          </a:prstGeom>
          <a:noFill/>
          <a:ln w="9525">
            <a:noFill/>
            <a:miter lim="800000"/>
            <a:headEnd/>
            <a:tailEnd/>
          </a:ln>
        </p:spPr>
      </p:pic>
    </p:spTree>
    <p:extLst>
      <p:ext uri="{BB962C8B-B14F-4D97-AF65-F5344CB8AC3E}">
        <p14:creationId xmlns:p14="http://schemas.microsoft.com/office/powerpoint/2010/main" val="72227642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7231832" cy="1143000"/>
          </a:xfrm>
        </p:spPr>
        <p:txBody>
          <a:bodyPr>
            <a:normAutofit/>
          </a:bodyPr>
          <a:lstStyle/>
          <a:p>
            <a:pPr algn="l"/>
            <a:r>
              <a:rPr lang="nl-BE" dirty="0" smtClean="0"/>
              <a:t>Samenvatting</a:t>
            </a:r>
            <a:endParaRPr lang="nl-BE"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BE" dirty="0" smtClean="0"/>
              <a:t>RESPONSE</a:t>
            </a:r>
          </a:p>
          <a:p>
            <a:r>
              <a:rPr lang="nl-BE" dirty="0" smtClean="0"/>
              <a:t>REUR = open oorresonantie</a:t>
            </a:r>
          </a:p>
          <a:p>
            <a:r>
              <a:rPr lang="nl-BE" dirty="0" smtClean="0"/>
              <a:t>REOR = demping van </a:t>
            </a:r>
            <a:r>
              <a:rPr lang="nl-BE" dirty="0" err="1" smtClean="0"/>
              <a:t>oorstukje</a:t>
            </a:r>
            <a:r>
              <a:rPr lang="nl-BE" dirty="0" smtClean="0"/>
              <a:t> en hoortoestel </a:t>
            </a:r>
          </a:p>
          <a:p>
            <a:r>
              <a:rPr lang="nl-BE" dirty="0" smtClean="0"/>
              <a:t>REAR</a:t>
            </a:r>
          </a:p>
          <a:p>
            <a:pPr marL="0" indent="0">
              <a:buNone/>
            </a:pPr>
            <a:endParaRPr lang="nl-BE" dirty="0" smtClean="0"/>
          </a:p>
          <a:p>
            <a:pPr marL="0" indent="0">
              <a:buNone/>
            </a:pPr>
            <a:r>
              <a:rPr lang="nl-BE" dirty="0" smtClean="0"/>
              <a:t>GAIN</a:t>
            </a:r>
          </a:p>
          <a:p>
            <a:r>
              <a:rPr lang="nl-BE" dirty="0" smtClean="0"/>
              <a:t>REUG</a:t>
            </a:r>
          </a:p>
          <a:p>
            <a:r>
              <a:rPr lang="nl-BE" dirty="0" smtClean="0"/>
              <a:t>REOG</a:t>
            </a:r>
          </a:p>
          <a:p>
            <a:r>
              <a:rPr lang="nl-BE" dirty="0" smtClean="0"/>
              <a:t>REAG = toegevoegde </a:t>
            </a:r>
            <a:r>
              <a:rPr lang="nl-BE" dirty="0" err="1" smtClean="0"/>
              <a:t>gain</a:t>
            </a:r>
            <a:r>
              <a:rPr lang="nl-BE" dirty="0" smtClean="0"/>
              <a:t> van het toestel en </a:t>
            </a:r>
            <a:r>
              <a:rPr lang="nl-BE" dirty="0" err="1" smtClean="0"/>
              <a:t>opslingering</a:t>
            </a:r>
            <a:r>
              <a:rPr lang="nl-BE" dirty="0" smtClean="0"/>
              <a:t> van het oor </a:t>
            </a:r>
            <a:endParaRPr lang="nl-BE" dirty="0"/>
          </a:p>
          <a:p>
            <a:pPr marL="0" indent="0">
              <a:buNone/>
            </a:pPr>
            <a:endParaRPr lang="nl-BE" dirty="0" smtClean="0"/>
          </a:p>
          <a:p>
            <a:pPr marL="0" indent="0">
              <a:buNone/>
            </a:pPr>
            <a:r>
              <a:rPr lang="nl-BE" dirty="0" smtClean="0"/>
              <a:t>REIG</a:t>
            </a:r>
          </a:p>
          <a:p>
            <a:r>
              <a:rPr lang="nl-BE" dirty="0" smtClean="0"/>
              <a:t>REIG = REAG – REUG</a:t>
            </a:r>
          </a:p>
          <a:p>
            <a:pPr marL="0" indent="0">
              <a:buNone/>
            </a:pPr>
            <a:r>
              <a:rPr lang="nl-BE" dirty="0"/>
              <a:t>	</a:t>
            </a:r>
            <a:r>
              <a:rPr lang="nl-BE" dirty="0" smtClean="0"/>
              <a:t>= individuele winst met hoortoestel – </a:t>
            </a:r>
            <a:r>
              <a:rPr lang="nl-BE" dirty="0" err="1" smtClean="0"/>
              <a:t>opslingering</a:t>
            </a:r>
            <a:r>
              <a:rPr lang="nl-BE" dirty="0" smtClean="0"/>
              <a:t> van het oor</a:t>
            </a:r>
          </a:p>
          <a:p>
            <a:pPr marL="0" indent="0">
              <a:buNone/>
            </a:pPr>
            <a:r>
              <a:rPr lang="nl-BE" dirty="0"/>
              <a:t>	</a:t>
            </a:r>
            <a:r>
              <a:rPr lang="nl-BE" dirty="0" smtClean="0"/>
              <a:t>= wat het hoortoestel aan </a:t>
            </a:r>
            <a:r>
              <a:rPr lang="nl-BE" dirty="0" err="1" smtClean="0"/>
              <a:t>gain</a:t>
            </a:r>
            <a:r>
              <a:rPr lang="nl-BE" dirty="0" smtClean="0"/>
              <a:t> toevoegt</a:t>
            </a:r>
            <a:endParaRPr lang="nl-BE" dirty="0"/>
          </a:p>
        </p:txBody>
      </p:sp>
    </p:spTree>
    <p:extLst>
      <p:ext uri="{BB962C8B-B14F-4D97-AF65-F5344CB8AC3E}">
        <p14:creationId xmlns:p14="http://schemas.microsoft.com/office/powerpoint/2010/main" val="216543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7231832" cy="1143000"/>
          </a:xfrm>
        </p:spPr>
        <p:txBody>
          <a:bodyPr/>
          <a:lstStyle/>
          <a:p>
            <a:pPr algn="l"/>
            <a:r>
              <a:rPr lang="nl-BE" dirty="0" smtClean="0"/>
              <a:t>Ons advies: meten in GAIN</a:t>
            </a:r>
            <a:endParaRPr lang="nl-BE" dirty="0"/>
          </a:p>
        </p:txBody>
      </p:sp>
      <p:sp>
        <p:nvSpPr>
          <p:cNvPr id="3" name="Tijdelijke aanduiding voor inhoud 2"/>
          <p:cNvSpPr>
            <a:spLocks noGrp="1"/>
          </p:cNvSpPr>
          <p:nvPr>
            <p:ph idx="1"/>
          </p:nvPr>
        </p:nvSpPr>
        <p:spPr>
          <a:xfrm>
            <a:off x="457200" y="1855365"/>
            <a:ext cx="8229600" cy="4525963"/>
          </a:xfrm>
        </p:spPr>
        <p:txBody>
          <a:bodyPr/>
          <a:lstStyle/>
          <a:p>
            <a:r>
              <a:rPr lang="nl-BE" dirty="0" smtClean="0"/>
              <a:t>REUG = open oorresonantie</a:t>
            </a:r>
          </a:p>
          <a:p>
            <a:endParaRPr lang="nl-BE" dirty="0"/>
          </a:p>
          <a:p>
            <a:r>
              <a:rPr lang="nl-BE" dirty="0" smtClean="0"/>
              <a:t>REOG = demping </a:t>
            </a:r>
            <a:r>
              <a:rPr lang="nl-BE" dirty="0" err="1" smtClean="0"/>
              <a:t>oorstukje</a:t>
            </a:r>
            <a:r>
              <a:rPr lang="nl-BE" dirty="0" smtClean="0"/>
              <a:t> en hoortoestel</a:t>
            </a:r>
          </a:p>
          <a:p>
            <a:endParaRPr lang="nl-BE" dirty="0"/>
          </a:p>
          <a:p>
            <a:r>
              <a:rPr lang="nl-BE" dirty="0" smtClean="0"/>
              <a:t>REAG= </a:t>
            </a:r>
            <a:r>
              <a:rPr lang="nl-BE" dirty="0" err="1" smtClean="0"/>
              <a:t>gain</a:t>
            </a:r>
            <a:r>
              <a:rPr lang="nl-BE" dirty="0" smtClean="0"/>
              <a:t> die behaalt wordt bij het trommelvlies (inclusief UG)</a:t>
            </a:r>
          </a:p>
          <a:p>
            <a:pPr marL="0" indent="0">
              <a:buNone/>
            </a:pPr>
            <a:endParaRPr lang="nl-BE" dirty="0" smtClean="0"/>
          </a:p>
          <a:p>
            <a:r>
              <a:rPr lang="nl-BE" dirty="0" smtClean="0"/>
              <a:t>REIG = individuele winst met hoortoestel, wanneer je alleen wil weten wat de toegevoegde waarde van het hoortoestel is.</a:t>
            </a:r>
            <a:endParaRPr lang="nl-BE" dirty="0"/>
          </a:p>
        </p:txBody>
      </p:sp>
      <p:pic>
        <p:nvPicPr>
          <p:cNvPr id="4" name="Afbeelding 4"/>
          <p:cNvPicPr>
            <a:picLocks noChangeAspect="1" noChangeArrowheads="1"/>
          </p:cNvPicPr>
          <p:nvPr/>
        </p:nvPicPr>
        <p:blipFill>
          <a:blip r:embed="rId2" cstate="print"/>
          <a:srcRect l="59129" t="16052" r="1852" b="48698"/>
          <a:stretch>
            <a:fillRect/>
          </a:stretch>
        </p:blipFill>
        <p:spPr bwMode="auto">
          <a:xfrm>
            <a:off x="5710125" y="1148722"/>
            <a:ext cx="3005551" cy="2160240"/>
          </a:xfrm>
          <a:prstGeom prst="rect">
            <a:avLst/>
          </a:prstGeom>
          <a:noFill/>
          <a:ln w="9525">
            <a:noFill/>
            <a:miter lim="800000"/>
            <a:headEnd/>
            <a:tailEnd/>
          </a:ln>
        </p:spPr>
      </p:pic>
      <p:pic>
        <p:nvPicPr>
          <p:cNvPr id="5" name="Afbeelding 28"/>
          <p:cNvPicPr>
            <a:picLocks noChangeAspect="1" noChangeArrowheads="1"/>
          </p:cNvPicPr>
          <p:nvPr/>
        </p:nvPicPr>
        <p:blipFill>
          <a:blip r:embed="rId3" cstate="print"/>
          <a:srcRect l="19302" t="15631" r="42739" b="48553"/>
          <a:stretch>
            <a:fillRect/>
          </a:stretch>
        </p:blipFill>
        <p:spPr bwMode="auto">
          <a:xfrm>
            <a:off x="5868144" y="4509120"/>
            <a:ext cx="2952328" cy="2223111"/>
          </a:xfrm>
          <a:prstGeom prst="rect">
            <a:avLst/>
          </a:prstGeom>
          <a:noFill/>
          <a:ln w="9525">
            <a:noFill/>
            <a:miter lim="800000"/>
            <a:headEnd/>
            <a:tailEnd/>
          </a:ln>
        </p:spPr>
      </p:pic>
    </p:spTree>
    <p:extLst>
      <p:ext uri="{BB962C8B-B14F-4D97-AF65-F5344CB8AC3E}">
        <p14:creationId xmlns:p14="http://schemas.microsoft.com/office/powerpoint/2010/main" val="166444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Contra indicaties REM</a:t>
            </a:r>
            <a:endParaRPr lang="nl-NL" dirty="0"/>
          </a:p>
        </p:txBody>
      </p:sp>
      <p:sp>
        <p:nvSpPr>
          <p:cNvPr id="5" name="Ondertitel 4"/>
          <p:cNvSpPr>
            <a:spLocks noGrp="1"/>
          </p:cNvSpPr>
          <p:nvPr>
            <p:ph type="subTitle" idx="1"/>
          </p:nvPr>
        </p:nvSpPr>
        <p:spPr/>
        <p:txBody>
          <a:bodyPr/>
          <a:lstStyle/>
          <a:p>
            <a:endParaRPr lang="nl-NL"/>
          </a:p>
        </p:txBody>
      </p:sp>
      <p:sp>
        <p:nvSpPr>
          <p:cNvPr id="6" name="Tijdelijke aanduiding voor tekst 5"/>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16435293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Contra indicaties voor uitvoering REM</a:t>
            </a:r>
            <a:endParaRPr lang="nl-NL" dirty="0"/>
          </a:p>
        </p:txBody>
      </p:sp>
      <p:sp>
        <p:nvSpPr>
          <p:cNvPr id="3" name="Tijdelijke aanduiding voor inhoud 2"/>
          <p:cNvSpPr>
            <a:spLocks noGrp="1"/>
          </p:cNvSpPr>
          <p:nvPr>
            <p:ph idx="1"/>
          </p:nvPr>
        </p:nvSpPr>
        <p:spPr/>
        <p:txBody>
          <a:bodyPr/>
          <a:lstStyle/>
          <a:p>
            <a:r>
              <a:rPr lang="nl-NL" dirty="0" smtClean="0"/>
              <a:t>Als de cliënt het inbrengen van de slangen niet accepteert, dit kan te gevoelig zijn.</a:t>
            </a:r>
          </a:p>
          <a:p>
            <a:r>
              <a:rPr lang="nl-NL" dirty="0" smtClean="0"/>
              <a:t>Als er in de oren, tijdens de inspectie, afwijkingen gevonden worden zoals:</a:t>
            </a:r>
          </a:p>
          <a:p>
            <a:pPr lvl="1"/>
            <a:r>
              <a:rPr lang="nl-NL" dirty="0" smtClean="0"/>
              <a:t>Oorprop/veel oorsmeer</a:t>
            </a:r>
          </a:p>
          <a:p>
            <a:pPr lvl="1"/>
            <a:r>
              <a:rPr lang="nl-NL" dirty="0" smtClean="0"/>
              <a:t>Vochtige gehoorgang (vocht gaat in de slang waardoor meting niet mogelijk)</a:t>
            </a:r>
          </a:p>
          <a:p>
            <a:pPr lvl="1"/>
            <a:r>
              <a:rPr lang="nl-NL" dirty="0" smtClean="0"/>
              <a:t>Corpus </a:t>
            </a:r>
            <a:r>
              <a:rPr lang="nl-NL" dirty="0" err="1" smtClean="0"/>
              <a:t>alienum</a:t>
            </a:r>
            <a:r>
              <a:rPr lang="nl-NL" dirty="0" smtClean="0"/>
              <a:t> (vreemde voorwerpen)</a:t>
            </a:r>
          </a:p>
          <a:p>
            <a:pPr marL="457200" lvl="1" indent="0">
              <a:buNone/>
            </a:pPr>
            <a:endParaRPr lang="nl-NL" dirty="0" smtClean="0"/>
          </a:p>
        </p:txBody>
      </p:sp>
    </p:spTree>
    <p:extLst>
      <p:ext uri="{BB962C8B-B14F-4D97-AF65-F5344CB8AC3E}">
        <p14:creationId xmlns:p14="http://schemas.microsoft.com/office/powerpoint/2010/main" val="1296262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Open REM</a:t>
            </a:r>
            <a:endParaRPr lang="nl-NL" dirty="0"/>
          </a:p>
        </p:txBody>
      </p:sp>
      <p:sp>
        <p:nvSpPr>
          <p:cNvPr id="5" name="Ondertitel 4"/>
          <p:cNvSpPr>
            <a:spLocks noGrp="1"/>
          </p:cNvSpPr>
          <p:nvPr>
            <p:ph type="subTitle" idx="1"/>
          </p:nvPr>
        </p:nvSpPr>
        <p:spPr/>
        <p:txBody>
          <a:bodyPr/>
          <a:lstStyle/>
          <a:p>
            <a:endParaRPr lang="nl-NL"/>
          </a:p>
        </p:txBody>
      </p:sp>
      <p:sp>
        <p:nvSpPr>
          <p:cNvPr id="6" name="Tijdelijke aanduiding voor tekst 5"/>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472840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normAutofit/>
          </a:bodyPr>
          <a:lstStyle/>
          <a:p>
            <a:pPr algn="l"/>
            <a:r>
              <a:rPr lang="nl-NL" sz="4000" dirty="0" smtClean="0"/>
              <a:t>Wat verwacht de slechthorende?</a:t>
            </a:r>
            <a:endParaRPr lang="nl-NL" sz="4000" dirty="0"/>
          </a:p>
        </p:txBody>
      </p:sp>
      <p:sp>
        <p:nvSpPr>
          <p:cNvPr id="3" name="Tijdelijke aanduiding voor inhoud 2"/>
          <p:cNvSpPr>
            <a:spLocks noGrp="1"/>
          </p:cNvSpPr>
          <p:nvPr>
            <p:ph idx="1"/>
          </p:nvPr>
        </p:nvSpPr>
        <p:spPr>
          <a:xfrm>
            <a:off x="467544" y="1628800"/>
            <a:ext cx="8229600" cy="4525963"/>
          </a:xfrm>
        </p:spPr>
        <p:txBody>
          <a:bodyPr/>
          <a:lstStyle/>
          <a:p>
            <a:pPr>
              <a:buNone/>
            </a:pPr>
            <a:r>
              <a:rPr lang="nl-NL" dirty="0" smtClean="0"/>
              <a:t>Slechthorende verwacht een totaaloplossing voor al hun problemen</a:t>
            </a:r>
          </a:p>
          <a:p>
            <a:pPr>
              <a:buNone/>
            </a:pPr>
            <a:endParaRPr lang="nl-NL" dirty="0"/>
          </a:p>
          <a:p>
            <a:pPr>
              <a:buNone/>
            </a:pPr>
            <a:r>
              <a:rPr lang="nl-NL" dirty="0" smtClean="0"/>
              <a:t>Tijdens de intake inventariseren</a:t>
            </a:r>
          </a:p>
          <a:p>
            <a:r>
              <a:rPr lang="nl-NL" dirty="0" smtClean="0"/>
              <a:t>Wat weet de klant al van hoortoestellen?</a:t>
            </a:r>
          </a:p>
          <a:p>
            <a:r>
              <a:rPr lang="nl-NL" dirty="0" smtClean="0"/>
              <a:t>Wat weet de klant over het revalidatie traject?</a:t>
            </a:r>
          </a:p>
          <a:p>
            <a:r>
              <a:rPr lang="nl-NL" dirty="0" smtClean="0"/>
              <a:t>In welke situaties verwacht de slechthorende weer te kunnen verstaan?</a:t>
            </a:r>
          </a:p>
          <a:p>
            <a:endParaRPr lang="nl-NL" dirty="0" smtClean="0"/>
          </a:p>
          <a:p>
            <a:pPr>
              <a:buNone/>
            </a:pPr>
            <a:endParaRPr lang="nl-NL" dirty="0" smtClean="0"/>
          </a:p>
          <a:p>
            <a:endParaRPr lang="nl-NL" dirty="0"/>
          </a:p>
        </p:txBody>
      </p:sp>
      <p:sp>
        <p:nvSpPr>
          <p:cNvPr id="4" name="Tekstvak 3"/>
          <p:cNvSpPr txBox="1"/>
          <p:nvPr/>
        </p:nvSpPr>
        <p:spPr>
          <a:xfrm>
            <a:off x="2555776" y="4509120"/>
            <a:ext cx="5544616" cy="646331"/>
          </a:xfrm>
          <a:prstGeom prst="rect">
            <a:avLst/>
          </a:prstGeom>
          <a:noFill/>
        </p:spPr>
        <p:txBody>
          <a:bodyPr wrap="square" rtlCol="0">
            <a:spAutoFit/>
          </a:bodyPr>
          <a:lstStyle/>
          <a:p>
            <a:r>
              <a:rPr lang="nl-NL" sz="3600" dirty="0" smtClean="0"/>
              <a:t>Verwachtingen Managen!!</a:t>
            </a:r>
            <a:endParaRPr lang="nl-NL" sz="3600" dirty="0"/>
          </a:p>
        </p:txBody>
      </p:sp>
    </p:spTree>
    <p:extLst>
      <p:ext uri="{BB962C8B-B14F-4D97-AF65-F5344CB8AC3E}">
        <p14:creationId xmlns:p14="http://schemas.microsoft.com/office/powerpoint/2010/main" val="392661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9258336" cy="65403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Open REM </a:t>
            </a:r>
            <a:endParaRPr kumimoji="0" lang="en-US" sz="3600" i="1"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pic>
        <p:nvPicPr>
          <p:cNvPr id="5" name="Afbeelding 4"/>
          <p:cNvPicPr>
            <a:picLocks noChangeAspect="1"/>
          </p:cNvPicPr>
          <p:nvPr/>
        </p:nvPicPr>
        <p:blipFill>
          <a:blip r:embed="rId2"/>
          <a:stretch>
            <a:fillRect/>
          </a:stretch>
        </p:blipFill>
        <p:spPr>
          <a:xfrm>
            <a:off x="4948462" y="1340768"/>
            <a:ext cx="2576832" cy="2893321"/>
          </a:xfrm>
          <a:prstGeom prst="rect">
            <a:avLst/>
          </a:prstGeom>
        </p:spPr>
      </p:pic>
      <p:pic>
        <p:nvPicPr>
          <p:cNvPr id="6" name="Afbeelding 5"/>
          <p:cNvPicPr>
            <a:picLocks noChangeAspect="1"/>
          </p:cNvPicPr>
          <p:nvPr/>
        </p:nvPicPr>
        <p:blipFill>
          <a:blip r:embed="rId3"/>
          <a:stretch>
            <a:fillRect/>
          </a:stretch>
        </p:blipFill>
        <p:spPr>
          <a:xfrm>
            <a:off x="4872300" y="4104209"/>
            <a:ext cx="2652994" cy="1421280"/>
          </a:xfrm>
          <a:prstGeom prst="rect">
            <a:avLst/>
          </a:prstGeom>
        </p:spPr>
      </p:pic>
      <p:pic>
        <p:nvPicPr>
          <p:cNvPr id="7" name="Tijdelijke aanduiding voor inhoud 29"/>
          <p:cNvPicPr>
            <a:picLocks noChangeAspect="1"/>
          </p:cNvPicPr>
          <p:nvPr/>
        </p:nvPicPr>
        <p:blipFill>
          <a:blip r:embed="rId4"/>
          <a:stretch>
            <a:fillRect/>
          </a:stretch>
        </p:blipFill>
        <p:spPr>
          <a:xfrm>
            <a:off x="251520" y="1567652"/>
            <a:ext cx="1637494" cy="2030400"/>
          </a:xfrm>
          <a:prstGeom prst="rect">
            <a:avLst/>
          </a:prstGeom>
        </p:spPr>
      </p:pic>
      <p:pic>
        <p:nvPicPr>
          <p:cNvPr id="8" name="Afbeelding 7"/>
          <p:cNvPicPr>
            <a:picLocks noChangeAspect="1"/>
          </p:cNvPicPr>
          <p:nvPr/>
        </p:nvPicPr>
        <p:blipFill>
          <a:blip r:embed="rId5"/>
          <a:stretch>
            <a:fillRect/>
          </a:stretch>
        </p:blipFill>
        <p:spPr>
          <a:xfrm>
            <a:off x="3956925" y="1411525"/>
            <a:ext cx="2487975" cy="2043090"/>
          </a:xfrm>
          <a:prstGeom prst="rect">
            <a:avLst/>
          </a:prstGeom>
        </p:spPr>
      </p:pic>
      <p:pic>
        <p:nvPicPr>
          <p:cNvPr id="9" name="Afbeelding 8"/>
          <p:cNvPicPr>
            <a:picLocks noChangeAspect="1"/>
          </p:cNvPicPr>
          <p:nvPr/>
        </p:nvPicPr>
        <p:blipFill>
          <a:blip r:embed="rId6"/>
          <a:stretch>
            <a:fillRect/>
          </a:stretch>
        </p:blipFill>
        <p:spPr>
          <a:xfrm>
            <a:off x="1986533" y="1543662"/>
            <a:ext cx="2078993" cy="2078379"/>
          </a:xfrm>
          <a:prstGeom prst="rect">
            <a:avLst/>
          </a:prstGeom>
        </p:spPr>
      </p:pic>
      <p:pic>
        <p:nvPicPr>
          <p:cNvPr id="10" name="Afbeelding 9"/>
          <p:cNvPicPr>
            <a:picLocks noChangeAspect="1"/>
          </p:cNvPicPr>
          <p:nvPr/>
        </p:nvPicPr>
        <p:blipFill>
          <a:blip r:embed="rId6"/>
          <a:stretch>
            <a:fillRect/>
          </a:stretch>
        </p:blipFill>
        <p:spPr>
          <a:xfrm>
            <a:off x="7556197" y="4814849"/>
            <a:ext cx="776964" cy="776734"/>
          </a:xfrm>
          <a:prstGeom prst="rect">
            <a:avLst/>
          </a:prstGeom>
        </p:spPr>
      </p:pic>
      <p:pic>
        <p:nvPicPr>
          <p:cNvPr id="11" name="Afbeelding 10"/>
          <p:cNvPicPr>
            <a:picLocks noChangeAspect="1"/>
          </p:cNvPicPr>
          <p:nvPr/>
        </p:nvPicPr>
        <p:blipFill>
          <a:blip r:embed="rId7"/>
          <a:stretch>
            <a:fillRect/>
          </a:stretch>
        </p:blipFill>
        <p:spPr>
          <a:xfrm>
            <a:off x="5533216" y="2582852"/>
            <a:ext cx="1523250" cy="1586250"/>
          </a:xfrm>
          <a:prstGeom prst="rect">
            <a:avLst/>
          </a:prstGeom>
        </p:spPr>
      </p:pic>
      <p:pic>
        <p:nvPicPr>
          <p:cNvPr id="12" name="Afbeelding 11"/>
          <p:cNvPicPr>
            <a:picLocks noChangeAspect="1"/>
          </p:cNvPicPr>
          <p:nvPr/>
        </p:nvPicPr>
        <p:blipFill>
          <a:blip r:embed="rId8"/>
          <a:stretch>
            <a:fillRect/>
          </a:stretch>
        </p:blipFill>
        <p:spPr>
          <a:xfrm>
            <a:off x="5342389" y="4037578"/>
            <a:ext cx="558525" cy="710640"/>
          </a:xfrm>
          <a:prstGeom prst="rect">
            <a:avLst/>
          </a:prstGeom>
        </p:spPr>
      </p:pic>
      <p:pic>
        <p:nvPicPr>
          <p:cNvPr id="13" name="Afbeelding 12"/>
          <p:cNvPicPr>
            <a:picLocks noChangeAspect="1"/>
          </p:cNvPicPr>
          <p:nvPr/>
        </p:nvPicPr>
        <p:blipFill>
          <a:blip r:embed="rId6">
            <a:duotone>
              <a:schemeClr val="bg2">
                <a:shade val="45000"/>
                <a:satMod val="135000"/>
              </a:schemeClr>
              <a:prstClr val="white"/>
            </a:duotone>
            <a:lum bright="100000"/>
          </a:blip>
          <a:stretch>
            <a:fillRect/>
          </a:stretch>
        </p:blipFill>
        <p:spPr>
          <a:xfrm>
            <a:off x="6265969" y="2066848"/>
            <a:ext cx="902301" cy="902034"/>
          </a:xfrm>
          <a:prstGeom prst="rect">
            <a:avLst/>
          </a:prstGeom>
        </p:spPr>
      </p:pic>
      <p:sp>
        <p:nvSpPr>
          <p:cNvPr id="14" name="Gekromde PIJL-RECHTS 13"/>
          <p:cNvSpPr/>
          <p:nvPr/>
        </p:nvSpPr>
        <p:spPr>
          <a:xfrm>
            <a:off x="4229832" y="2742085"/>
            <a:ext cx="611565" cy="1948741"/>
          </a:xfrm>
          <a:prstGeom prst="curvedRightArrow">
            <a:avLst>
              <a:gd name="adj1" fmla="val 18348"/>
              <a:gd name="adj2" fmla="val 50000"/>
              <a:gd name="adj3" fmla="val 2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5" name="Afbeelding 14"/>
          <p:cNvPicPr>
            <a:picLocks noChangeAspect="1"/>
          </p:cNvPicPr>
          <p:nvPr/>
        </p:nvPicPr>
        <p:blipFill>
          <a:blip r:embed="rId6">
            <a:duotone>
              <a:schemeClr val="accent1">
                <a:shade val="45000"/>
                <a:satMod val="135000"/>
              </a:schemeClr>
              <a:prstClr val="white"/>
            </a:duotone>
          </a:blip>
          <a:stretch>
            <a:fillRect/>
          </a:stretch>
        </p:blipFill>
        <p:spPr>
          <a:xfrm>
            <a:off x="4874437" y="2358273"/>
            <a:ext cx="902301" cy="902034"/>
          </a:xfrm>
          <a:prstGeom prst="rect">
            <a:avLst/>
          </a:prstGeom>
        </p:spPr>
      </p:pic>
    </p:spTree>
    <p:extLst>
      <p:ext uri="{BB962C8B-B14F-4D97-AF65-F5344CB8AC3E}">
        <p14:creationId xmlns:p14="http://schemas.microsoft.com/office/powerpoint/2010/main" val="279624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9294" y="303967"/>
            <a:ext cx="9258336" cy="65403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err="1" smtClean="0">
                <a:ln>
                  <a:noFill/>
                </a:ln>
                <a:solidFill>
                  <a:schemeClr val="tx1">
                    <a:lumMod val="65000"/>
                    <a:lumOff val="35000"/>
                  </a:schemeClr>
                </a:solidFill>
                <a:effectLst/>
                <a:uLnTx/>
                <a:uFillTx/>
                <a:latin typeface="+mj-lt"/>
                <a:ea typeface="+mj-ea"/>
                <a:cs typeface="+mj-cs"/>
              </a:rPr>
              <a:t>Oplossing</a:t>
            </a:r>
            <a:r>
              <a:rPr kumimoji="0" lang="en-US" sz="440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Open REM </a:t>
            </a:r>
            <a:endParaRPr kumimoji="0" lang="en-US" sz="3600" i="1"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pic>
        <p:nvPicPr>
          <p:cNvPr id="4" name="Afbeelding 3"/>
          <p:cNvPicPr>
            <a:picLocks noChangeAspect="1"/>
          </p:cNvPicPr>
          <p:nvPr/>
        </p:nvPicPr>
        <p:blipFill>
          <a:blip r:embed="rId3"/>
          <a:stretch>
            <a:fillRect/>
          </a:stretch>
        </p:blipFill>
        <p:spPr>
          <a:xfrm>
            <a:off x="4948462" y="1340768"/>
            <a:ext cx="2576832" cy="2893321"/>
          </a:xfrm>
          <a:prstGeom prst="rect">
            <a:avLst/>
          </a:prstGeom>
        </p:spPr>
      </p:pic>
      <p:pic>
        <p:nvPicPr>
          <p:cNvPr id="6" name="Afbeelding 5"/>
          <p:cNvPicPr>
            <a:picLocks noChangeAspect="1"/>
          </p:cNvPicPr>
          <p:nvPr/>
        </p:nvPicPr>
        <p:blipFill>
          <a:blip r:embed="rId4"/>
          <a:stretch>
            <a:fillRect/>
          </a:stretch>
        </p:blipFill>
        <p:spPr>
          <a:xfrm>
            <a:off x="4872300" y="4104209"/>
            <a:ext cx="2652994" cy="1421280"/>
          </a:xfrm>
          <a:prstGeom prst="rect">
            <a:avLst/>
          </a:prstGeom>
        </p:spPr>
      </p:pic>
      <p:pic>
        <p:nvPicPr>
          <p:cNvPr id="8" name="Tijdelijke aanduiding voor inhoud 29"/>
          <p:cNvPicPr>
            <a:picLocks noGrp="1" noChangeAspect="1"/>
          </p:cNvPicPr>
          <p:nvPr>
            <p:ph idx="1"/>
          </p:nvPr>
        </p:nvPicPr>
        <p:blipFill>
          <a:blip r:embed="rId5"/>
          <a:stretch>
            <a:fillRect/>
          </a:stretch>
        </p:blipFill>
        <p:spPr>
          <a:xfrm>
            <a:off x="251520" y="1567652"/>
            <a:ext cx="1637494" cy="2030400"/>
          </a:xfrm>
          <a:prstGeom prst="rect">
            <a:avLst/>
          </a:prstGeom>
        </p:spPr>
      </p:pic>
      <p:pic>
        <p:nvPicPr>
          <p:cNvPr id="9" name="Afbeelding 8"/>
          <p:cNvPicPr>
            <a:picLocks noChangeAspect="1"/>
          </p:cNvPicPr>
          <p:nvPr/>
        </p:nvPicPr>
        <p:blipFill>
          <a:blip r:embed="rId6"/>
          <a:stretch>
            <a:fillRect/>
          </a:stretch>
        </p:blipFill>
        <p:spPr>
          <a:xfrm>
            <a:off x="3956925" y="1411525"/>
            <a:ext cx="2487975" cy="2043090"/>
          </a:xfrm>
          <a:prstGeom prst="rect">
            <a:avLst/>
          </a:prstGeom>
        </p:spPr>
      </p:pic>
      <p:pic>
        <p:nvPicPr>
          <p:cNvPr id="10" name="Afbeelding 9"/>
          <p:cNvPicPr>
            <a:picLocks noChangeAspect="1"/>
          </p:cNvPicPr>
          <p:nvPr/>
        </p:nvPicPr>
        <p:blipFill>
          <a:blip r:embed="rId7"/>
          <a:stretch>
            <a:fillRect/>
          </a:stretch>
        </p:blipFill>
        <p:spPr>
          <a:xfrm>
            <a:off x="1986533" y="1543662"/>
            <a:ext cx="2078993" cy="2078379"/>
          </a:xfrm>
          <a:prstGeom prst="rect">
            <a:avLst/>
          </a:prstGeom>
        </p:spPr>
      </p:pic>
      <p:pic>
        <p:nvPicPr>
          <p:cNvPr id="11" name="Afbeelding 10"/>
          <p:cNvPicPr>
            <a:picLocks noChangeAspect="1"/>
          </p:cNvPicPr>
          <p:nvPr/>
        </p:nvPicPr>
        <p:blipFill>
          <a:blip r:embed="rId7"/>
          <a:stretch>
            <a:fillRect/>
          </a:stretch>
        </p:blipFill>
        <p:spPr>
          <a:xfrm>
            <a:off x="7596336" y="4581128"/>
            <a:ext cx="1255678" cy="1255306"/>
          </a:xfrm>
          <a:prstGeom prst="rect">
            <a:avLst/>
          </a:prstGeom>
        </p:spPr>
      </p:pic>
      <p:pic>
        <p:nvPicPr>
          <p:cNvPr id="12" name="Afbeelding 11"/>
          <p:cNvPicPr>
            <a:picLocks noChangeAspect="1"/>
          </p:cNvPicPr>
          <p:nvPr/>
        </p:nvPicPr>
        <p:blipFill>
          <a:blip r:embed="rId8"/>
          <a:stretch>
            <a:fillRect/>
          </a:stretch>
        </p:blipFill>
        <p:spPr>
          <a:xfrm>
            <a:off x="5533216" y="2582852"/>
            <a:ext cx="1523250" cy="1586250"/>
          </a:xfrm>
          <a:prstGeom prst="rect">
            <a:avLst/>
          </a:prstGeom>
        </p:spPr>
      </p:pic>
      <p:pic>
        <p:nvPicPr>
          <p:cNvPr id="13" name="Afbeelding 12"/>
          <p:cNvPicPr>
            <a:picLocks noChangeAspect="1"/>
          </p:cNvPicPr>
          <p:nvPr/>
        </p:nvPicPr>
        <p:blipFill>
          <a:blip r:embed="rId9"/>
          <a:stretch>
            <a:fillRect/>
          </a:stretch>
        </p:blipFill>
        <p:spPr>
          <a:xfrm>
            <a:off x="5342389" y="4037578"/>
            <a:ext cx="558525" cy="710640"/>
          </a:xfrm>
          <a:prstGeom prst="rect">
            <a:avLst/>
          </a:prstGeom>
        </p:spPr>
      </p:pic>
      <p:sp>
        <p:nvSpPr>
          <p:cNvPr id="14" name="Kruis 13"/>
          <p:cNvSpPr/>
          <p:nvPr/>
        </p:nvSpPr>
        <p:spPr>
          <a:xfrm rot="2341339">
            <a:off x="4881350" y="4253099"/>
            <a:ext cx="528153" cy="508057"/>
          </a:xfrm>
          <a:prstGeom prst="plus">
            <a:avLst>
              <a:gd name="adj" fmla="val 41535"/>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p:cNvSpPr txBox="1"/>
          <p:nvPr/>
        </p:nvSpPr>
        <p:spPr>
          <a:xfrm>
            <a:off x="36392" y="3923889"/>
            <a:ext cx="4150445" cy="2308324"/>
          </a:xfrm>
          <a:prstGeom prst="rect">
            <a:avLst/>
          </a:prstGeom>
          <a:noFill/>
        </p:spPr>
        <p:txBody>
          <a:bodyPr wrap="square" rtlCol="0">
            <a:spAutoFit/>
          </a:bodyPr>
          <a:lstStyle/>
          <a:p>
            <a:r>
              <a:rPr lang="nl-NL" dirty="0" smtClean="0"/>
              <a:t>Voor de feitelijke meting wordt er een kalibratie signaal uitgezonden waarop de referentie microfoon zich instelt.</a:t>
            </a:r>
          </a:p>
          <a:p>
            <a:endParaRPr lang="nl-NL" dirty="0"/>
          </a:p>
          <a:p>
            <a:r>
              <a:rPr lang="nl-NL" dirty="0" smtClean="0"/>
              <a:t>De meting wordt direct daarna uitgevoerd waarbij de audicien moet opletten dat na de kalibratie het hoofd niet meer bewogen wordt.</a:t>
            </a:r>
            <a:endParaRPr lang="nl-NL" dirty="0"/>
          </a:p>
        </p:txBody>
      </p:sp>
      <p:pic>
        <p:nvPicPr>
          <p:cNvPr id="17" name="Afbeelding 16"/>
          <p:cNvPicPr>
            <a:picLocks noChangeAspect="1"/>
          </p:cNvPicPr>
          <p:nvPr/>
        </p:nvPicPr>
        <p:blipFill>
          <a:blip r:embed="rId7">
            <a:duotone>
              <a:schemeClr val="bg2">
                <a:shade val="45000"/>
                <a:satMod val="135000"/>
              </a:schemeClr>
              <a:prstClr val="white"/>
            </a:duotone>
            <a:lum bright="100000"/>
          </a:blip>
          <a:stretch>
            <a:fillRect/>
          </a:stretch>
        </p:blipFill>
        <p:spPr>
          <a:xfrm>
            <a:off x="6265969" y="2066848"/>
            <a:ext cx="902301" cy="902034"/>
          </a:xfrm>
          <a:prstGeom prst="rect">
            <a:avLst/>
          </a:prstGeom>
        </p:spPr>
      </p:pic>
    </p:spTree>
    <p:extLst>
      <p:ext uri="{BB962C8B-B14F-4D97-AF65-F5344CB8AC3E}">
        <p14:creationId xmlns:p14="http://schemas.microsoft.com/office/powerpoint/2010/main" val="2324658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mtClean="0"/>
              <a:t>Verliesdrempels voor Open REM</a:t>
            </a:r>
            <a:endParaRPr lang="nl-NL" dirty="0"/>
          </a:p>
        </p:txBody>
      </p:sp>
      <p:sp>
        <p:nvSpPr>
          <p:cNvPr id="3" name="Tijdelijke aanduiding voor inhoud 2"/>
          <p:cNvSpPr>
            <a:spLocks noGrp="1"/>
          </p:cNvSpPr>
          <p:nvPr>
            <p:ph idx="1"/>
          </p:nvPr>
        </p:nvSpPr>
        <p:spPr/>
        <p:txBody>
          <a:bodyPr/>
          <a:lstStyle/>
          <a:p>
            <a:r>
              <a:rPr lang="nl-NL" smtClean="0"/>
              <a:t>Als de versterking van het hoortoestel boven de 20 dB in de hogere frequenties uit gaat komen is het bij (open aanpassingen) mogelijk dat de versterkte signalen uit het toestel terug komen op de referentie microfoon.</a:t>
            </a:r>
          </a:p>
          <a:p>
            <a:r>
              <a:rPr lang="nl-NL" smtClean="0"/>
              <a:t>Dus als er sprake is van een verlies van rond de 50…60 dB boven de 1500 Hz zal open rem toegepast moeten worden.</a:t>
            </a:r>
            <a:endParaRPr lang="nl-NL" dirty="0"/>
          </a:p>
        </p:txBody>
      </p:sp>
    </p:spTree>
    <p:extLst>
      <p:ext uri="{BB962C8B-B14F-4D97-AF65-F5344CB8AC3E}">
        <p14:creationId xmlns:p14="http://schemas.microsoft.com/office/powerpoint/2010/main" val="931418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Percentiel Score</a:t>
            </a:r>
            <a:endParaRPr lang="nl-NL" dirty="0"/>
          </a:p>
        </p:txBody>
      </p:sp>
      <p:sp>
        <p:nvSpPr>
          <p:cNvPr id="5" name="Ondertitel 4"/>
          <p:cNvSpPr>
            <a:spLocks noGrp="1"/>
          </p:cNvSpPr>
          <p:nvPr>
            <p:ph type="subTitle" idx="1"/>
          </p:nvPr>
        </p:nvSpPr>
        <p:spPr/>
        <p:txBody>
          <a:bodyPr/>
          <a:lstStyle/>
          <a:p>
            <a:endParaRPr lang="nl-NL"/>
          </a:p>
        </p:txBody>
      </p:sp>
      <p:sp>
        <p:nvSpPr>
          <p:cNvPr id="6" name="Tijdelijke aanduiding voor tekst 5"/>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25432624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Opbouw van geluid (spraak)</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4048" y="2127561"/>
            <a:ext cx="6115904" cy="1438476"/>
          </a:xfr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048" y="4509120"/>
            <a:ext cx="6115904" cy="1400370"/>
          </a:xfrm>
          <a:prstGeom prst="rect">
            <a:avLst/>
          </a:prstGeom>
        </p:spPr>
      </p:pic>
      <p:cxnSp>
        <p:nvCxnSpPr>
          <p:cNvPr id="8" name="Rechte verbindingslijn 7"/>
          <p:cNvCxnSpPr/>
          <p:nvPr/>
        </p:nvCxnSpPr>
        <p:spPr>
          <a:xfrm flipH="1">
            <a:off x="1691680" y="3643340"/>
            <a:ext cx="1512168" cy="793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3419872" y="3643340"/>
            <a:ext cx="2952328" cy="793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Actieknop: Verder of Volgende 12">
            <a:hlinkClick r:id="rId4" action="ppaction://hlinkfile" highlightClick="1"/>
          </p:cNvPr>
          <p:cNvSpPr/>
          <p:nvPr/>
        </p:nvSpPr>
        <p:spPr>
          <a:xfrm>
            <a:off x="3995936" y="1268760"/>
            <a:ext cx="864096"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4828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Intensiteit van 1 frequentie</a:t>
            </a:r>
            <a:endParaRPr lang="nl-NL" dirty="0"/>
          </a:p>
        </p:txBody>
      </p: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060848"/>
            <a:ext cx="5543550" cy="2943225"/>
          </a:xfrm>
        </p:spPr>
      </p:pic>
    </p:spTree>
    <p:extLst>
      <p:ext uri="{BB962C8B-B14F-4D97-AF65-F5344CB8AC3E}">
        <p14:creationId xmlns:p14="http://schemas.microsoft.com/office/powerpoint/2010/main" val="322752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Gerangschikt en percentiel</a:t>
            </a:r>
            <a:endParaRPr lang="nl-NL" dirty="0"/>
          </a:p>
        </p:txBody>
      </p:sp>
      <p:pic>
        <p:nvPicPr>
          <p:cNvPr id="8" name="Tijdelijke aanduiding voor inhoud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2552" y="1628800"/>
            <a:ext cx="6038896" cy="3302521"/>
          </a:xfrm>
        </p:spPr>
      </p:pic>
      <p:sp>
        <p:nvSpPr>
          <p:cNvPr id="9" name="Tekstvak 8"/>
          <p:cNvSpPr txBox="1"/>
          <p:nvPr/>
        </p:nvSpPr>
        <p:spPr>
          <a:xfrm>
            <a:off x="1552552" y="5156547"/>
            <a:ext cx="5916556" cy="1200329"/>
          </a:xfrm>
          <a:prstGeom prst="rect">
            <a:avLst/>
          </a:prstGeom>
          <a:noFill/>
        </p:spPr>
        <p:txBody>
          <a:bodyPr wrap="none" rtlCol="0">
            <a:spAutoFit/>
          </a:bodyPr>
          <a:lstStyle/>
          <a:p>
            <a:r>
              <a:rPr lang="nl-NL" dirty="0" smtClean="0"/>
              <a:t>Uitgangspunt is dat we van de dynamiek (van 20 naar 80 dB </a:t>
            </a:r>
          </a:p>
          <a:p>
            <a:r>
              <a:rPr lang="nl-NL" dirty="0" smtClean="0"/>
              <a:t>in dit voorbeeld) aannemen dat we vanaf 30% tot 99% nodig </a:t>
            </a:r>
          </a:p>
          <a:p>
            <a:r>
              <a:rPr lang="nl-NL" dirty="0" smtClean="0"/>
              <a:t>hebben om alles goed te ´verstaan´.</a:t>
            </a:r>
          </a:p>
          <a:p>
            <a:endParaRPr lang="nl-NL" dirty="0"/>
          </a:p>
        </p:txBody>
      </p:sp>
    </p:spTree>
    <p:extLst>
      <p:ext uri="{BB962C8B-B14F-4D97-AF65-F5344CB8AC3E}">
        <p14:creationId xmlns:p14="http://schemas.microsoft.com/office/powerpoint/2010/main" val="8945799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Otosuite</a:t>
            </a:r>
            <a:r>
              <a:rPr lang="nl-NL" dirty="0" smtClean="0"/>
              <a:t> en percentiel</a:t>
            </a:r>
            <a:endParaRPr lang="nl-NL" dirty="0"/>
          </a:p>
        </p:txBody>
      </p:sp>
      <p:sp>
        <p:nvSpPr>
          <p:cNvPr id="3" name="Tijdelijke aanduiding voor inhoud 2"/>
          <p:cNvSpPr>
            <a:spLocks noGrp="1"/>
          </p:cNvSpPr>
          <p:nvPr>
            <p:ph idx="1"/>
          </p:nvPr>
        </p:nvSpPr>
        <p:spPr/>
        <p:txBody>
          <a:bodyPr/>
          <a:lstStyle/>
          <a:p>
            <a:r>
              <a:rPr lang="nl-NL" dirty="0" smtClean="0"/>
              <a:t>Het </a:t>
            </a:r>
            <a:r>
              <a:rPr lang="nl-NL" dirty="0"/>
              <a:t>systeem is in </a:t>
            </a:r>
            <a:r>
              <a:rPr lang="nl-NL" dirty="0" smtClean="0"/>
              <a:t>staat de </a:t>
            </a:r>
            <a:r>
              <a:rPr lang="nl-NL" dirty="0"/>
              <a:t>percentielscores voor iedere frequentie te </a:t>
            </a:r>
            <a:r>
              <a:rPr lang="nl-NL" dirty="0" smtClean="0"/>
              <a:t>meten, te berekenen en weer te geven in het meetscherm.</a:t>
            </a:r>
          </a:p>
          <a:p>
            <a:r>
              <a:rPr lang="nl-NL" dirty="0" smtClean="0"/>
              <a:t>Van de stimulus moet vooraf bepaald worden wat de percentielen zijn.</a:t>
            </a:r>
          </a:p>
          <a:p>
            <a:r>
              <a:rPr lang="nl-NL" dirty="0" smtClean="0"/>
              <a:t>Deze worden zichtbaar in het meetscherm als je de stimulus aan gaat bieden. (grijze wolk).</a:t>
            </a:r>
          </a:p>
          <a:p>
            <a:pPr marL="0" indent="0">
              <a:buNone/>
            </a:pPr>
            <a:endParaRPr lang="nl-NL" dirty="0" smtClean="0"/>
          </a:p>
          <a:p>
            <a:endParaRPr lang="nl-NL" dirty="0"/>
          </a:p>
        </p:txBody>
      </p:sp>
      <p:sp>
        <p:nvSpPr>
          <p:cNvPr id="5" name="Tekstvak 4"/>
          <p:cNvSpPr txBox="1"/>
          <p:nvPr/>
        </p:nvSpPr>
        <p:spPr>
          <a:xfrm>
            <a:off x="773957" y="4033640"/>
            <a:ext cx="4104456" cy="923330"/>
          </a:xfrm>
          <a:prstGeom prst="rect">
            <a:avLst/>
          </a:prstGeom>
          <a:noFill/>
        </p:spPr>
        <p:txBody>
          <a:bodyPr wrap="square" rtlCol="0">
            <a:spAutoFit/>
          </a:bodyPr>
          <a:lstStyle/>
          <a:p>
            <a:r>
              <a:rPr lang="nl-NL" dirty="0" smtClean="0">
                <a:solidFill>
                  <a:schemeClr val="tx2">
                    <a:lumMod val="60000"/>
                    <a:lumOff val="40000"/>
                  </a:schemeClr>
                </a:solidFill>
              </a:rPr>
              <a:t>Vrij vertaald moeten deze intensiteiten voor de frequenties hoorbaar zijn om de spraak te verstaan!</a:t>
            </a:r>
            <a:endParaRPr lang="nl-NL" dirty="0">
              <a:solidFill>
                <a:schemeClr val="tx2">
                  <a:lumMod val="60000"/>
                  <a:lumOff val="40000"/>
                </a:schemeClr>
              </a:solidFill>
            </a:endParaRPr>
          </a:p>
        </p:txBody>
      </p:sp>
      <p:pic>
        <p:nvPicPr>
          <p:cNvPr id="7" name="Afbeelding 6"/>
          <p:cNvPicPr>
            <a:picLocks noChangeAspect="1"/>
          </p:cNvPicPr>
          <p:nvPr/>
        </p:nvPicPr>
        <p:blipFill>
          <a:blip r:embed="rId2"/>
          <a:stretch>
            <a:fillRect/>
          </a:stretch>
        </p:blipFill>
        <p:spPr>
          <a:xfrm>
            <a:off x="5347468" y="3080589"/>
            <a:ext cx="3261742" cy="3294359"/>
          </a:xfrm>
          <a:prstGeom prst="rect">
            <a:avLst/>
          </a:prstGeom>
        </p:spPr>
      </p:pic>
      <p:pic>
        <p:nvPicPr>
          <p:cNvPr id="8" name="Afbeelding 7"/>
          <p:cNvPicPr>
            <a:picLocks noChangeAspect="1"/>
          </p:cNvPicPr>
          <p:nvPr/>
        </p:nvPicPr>
        <p:blipFill>
          <a:blip r:embed="rId3"/>
          <a:stretch>
            <a:fillRect/>
          </a:stretch>
        </p:blipFill>
        <p:spPr>
          <a:xfrm>
            <a:off x="696367" y="3772601"/>
            <a:ext cx="4187726" cy="1910333"/>
          </a:xfrm>
          <a:prstGeom prst="rect">
            <a:avLst/>
          </a:prstGeom>
        </p:spPr>
      </p:pic>
    </p:spTree>
    <p:extLst>
      <p:ext uri="{BB962C8B-B14F-4D97-AF65-F5344CB8AC3E}">
        <p14:creationId xmlns:p14="http://schemas.microsoft.com/office/powerpoint/2010/main" val="191091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Hoe ziet een PMM aanpassing eruit</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457200" y="1817471"/>
            <a:ext cx="8229600" cy="4091420"/>
          </a:xfrm>
          <a:prstGeom prst="rect">
            <a:avLst/>
          </a:prstGeom>
        </p:spPr>
      </p:pic>
    </p:spTree>
    <p:extLst>
      <p:ext uri="{BB962C8B-B14F-4D97-AF65-F5344CB8AC3E}">
        <p14:creationId xmlns:p14="http://schemas.microsoft.com/office/powerpoint/2010/main" val="27570466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 hoe ziet de percentiel er dan uit</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457200" y="1805781"/>
            <a:ext cx="8229600" cy="4114800"/>
          </a:xfrm>
          <a:prstGeom prst="rect">
            <a:avLst/>
          </a:prstGeom>
        </p:spPr>
      </p:pic>
    </p:spTree>
    <p:extLst>
      <p:ext uri="{BB962C8B-B14F-4D97-AF65-F5344CB8AC3E}">
        <p14:creationId xmlns:p14="http://schemas.microsoft.com/office/powerpoint/2010/main" val="3906210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332656"/>
            <a:ext cx="8640960" cy="1143000"/>
          </a:xfrm>
        </p:spPr>
        <p:txBody>
          <a:bodyPr>
            <a:noAutofit/>
          </a:bodyPr>
          <a:lstStyle/>
          <a:p>
            <a:r>
              <a:rPr lang="nl-NL" sz="4000" dirty="0" smtClean="0"/>
              <a:t>Hoe zijn de verwachtingen te managen?</a:t>
            </a:r>
            <a:endParaRPr lang="nl-NL" sz="4000" dirty="0"/>
          </a:p>
        </p:txBody>
      </p:sp>
      <p:sp>
        <p:nvSpPr>
          <p:cNvPr id="3" name="Tijdelijke aanduiding voor inhoud 2"/>
          <p:cNvSpPr>
            <a:spLocks noGrp="1"/>
          </p:cNvSpPr>
          <p:nvPr>
            <p:ph idx="1"/>
          </p:nvPr>
        </p:nvSpPr>
        <p:spPr>
          <a:xfrm>
            <a:off x="457200" y="1700808"/>
            <a:ext cx="8229600" cy="4525963"/>
          </a:xfrm>
        </p:spPr>
        <p:txBody>
          <a:bodyPr>
            <a:normAutofit/>
          </a:bodyPr>
          <a:lstStyle/>
          <a:p>
            <a:r>
              <a:rPr lang="nl-NL" dirty="0" smtClean="0"/>
              <a:t>In begrijpelijke taal</a:t>
            </a:r>
          </a:p>
          <a:p>
            <a:r>
              <a:rPr lang="nl-NL" dirty="0" smtClean="0"/>
              <a:t>Visuele ondersteuning VSM Counseling</a:t>
            </a:r>
          </a:p>
          <a:p>
            <a:pPr marL="0" indent="0">
              <a:buNone/>
            </a:pPr>
            <a:r>
              <a:rPr lang="nl-NL" dirty="0" smtClean="0"/>
              <a:t>	Laten zien van</a:t>
            </a:r>
          </a:p>
          <a:p>
            <a:pPr lvl="2"/>
            <a:r>
              <a:rPr lang="nl-NL" dirty="0" smtClean="0"/>
              <a:t>Huidige situatie</a:t>
            </a:r>
          </a:p>
          <a:p>
            <a:pPr lvl="2"/>
            <a:r>
              <a:rPr lang="nl-NL" dirty="0" smtClean="0"/>
              <a:t>Gewenste situatie</a:t>
            </a:r>
          </a:p>
          <a:p>
            <a:r>
              <a:rPr lang="nl-NL" dirty="0" smtClean="0"/>
              <a:t>Betrekken van de directe omgeving</a:t>
            </a:r>
          </a:p>
          <a:p>
            <a:r>
              <a:rPr lang="nl-NL" dirty="0" smtClean="0"/>
              <a:t>Vertrouwen winnen van de slechthorende in het revalidatie proces</a:t>
            </a:r>
          </a:p>
          <a:p>
            <a:endParaRPr lang="nl-NL" dirty="0"/>
          </a:p>
        </p:txBody>
      </p:sp>
    </p:spTree>
    <p:extLst>
      <p:ext uri="{BB962C8B-B14F-4D97-AF65-F5344CB8AC3E}">
        <p14:creationId xmlns:p14="http://schemas.microsoft.com/office/powerpoint/2010/main" val="408518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1757" y="1600200"/>
            <a:ext cx="4020485" cy="4525963"/>
          </a:xfrm>
        </p:spPr>
      </p:pic>
    </p:spTree>
    <p:extLst>
      <p:ext uri="{BB962C8B-B14F-4D97-AF65-F5344CB8AC3E}">
        <p14:creationId xmlns:p14="http://schemas.microsoft.com/office/powerpoint/2010/main" val="323249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Meten met </a:t>
            </a:r>
            <a:r>
              <a:rPr lang="nl-NL" dirty="0" err="1" smtClean="0"/>
              <a:t>Freefit</a:t>
            </a:r>
            <a:endParaRPr lang="nl-NL" dirty="0"/>
          </a:p>
        </p:txBody>
      </p:sp>
      <p:sp>
        <p:nvSpPr>
          <p:cNvPr id="5" name="Ondertitel 4"/>
          <p:cNvSpPr>
            <a:spLocks noGrp="1"/>
          </p:cNvSpPr>
          <p:nvPr>
            <p:ph type="subTitle" idx="1"/>
          </p:nvPr>
        </p:nvSpPr>
        <p:spPr/>
        <p:txBody>
          <a:bodyPr/>
          <a:lstStyle/>
          <a:p>
            <a:endParaRPr lang="nl-NL"/>
          </a:p>
        </p:txBody>
      </p:sp>
      <p:sp>
        <p:nvSpPr>
          <p:cNvPr id="6" name="Tijdelijke aanduiding voor tekst 5"/>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34775670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Welke metingen met </a:t>
            </a:r>
            <a:r>
              <a:rPr lang="nl-NL" dirty="0" err="1" smtClean="0"/>
              <a:t>Freefit</a:t>
            </a:r>
            <a:r>
              <a:rPr lang="nl-NL" dirty="0" smtClean="0"/>
              <a:t>?</a:t>
            </a:r>
            <a:endParaRPr lang="nl-NL" dirty="0"/>
          </a:p>
        </p:txBody>
      </p:sp>
      <p:sp>
        <p:nvSpPr>
          <p:cNvPr id="3" name="Tijdelijke aanduiding voor inhoud 2"/>
          <p:cNvSpPr>
            <a:spLocks noGrp="1"/>
          </p:cNvSpPr>
          <p:nvPr>
            <p:ph idx="1"/>
          </p:nvPr>
        </p:nvSpPr>
        <p:spPr/>
        <p:txBody>
          <a:bodyPr/>
          <a:lstStyle/>
          <a:p>
            <a:pPr lvl="1"/>
            <a:r>
              <a:rPr lang="nl-NL" dirty="0" err="1"/>
              <a:t>U</a:t>
            </a:r>
            <a:r>
              <a:rPr lang="nl-NL" dirty="0" err="1" smtClean="0"/>
              <a:t>naided</a:t>
            </a:r>
            <a:endParaRPr lang="nl-NL" dirty="0" smtClean="0"/>
          </a:p>
          <a:p>
            <a:pPr lvl="1"/>
            <a:r>
              <a:rPr lang="nl-NL" dirty="0" err="1" smtClean="0"/>
              <a:t>Occluded</a:t>
            </a:r>
            <a:endParaRPr lang="nl-NL" dirty="0" smtClean="0"/>
          </a:p>
          <a:p>
            <a:pPr lvl="1"/>
            <a:r>
              <a:rPr lang="nl-NL" dirty="0" err="1" smtClean="0"/>
              <a:t>Aided</a:t>
            </a:r>
            <a:endParaRPr lang="nl-NL" dirty="0" smtClean="0"/>
          </a:p>
          <a:p>
            <a:pPr lvl="1"/>
            <a:r>
              <a:rPr lang="nl-NL" dirty="0" err="1" smtClean="0"/>
              <a:t>Noise</a:t>
            </a:r>
            <a:r>
              <a:rPr lang="nl-NL" dirty="0" smtClean="0"/>
              <a:t> </a:t>
            </a:r>
            <a:r>
              <a:rPr lang="nl-NL" dirty="0" err="1" smtClean="0"/>
              <a:t>reduction</a:t>
            </a:r>
            <a:endParaRPr lang="nl-NL" dirty="0" smtClean="0"/>
          </a:p>
          <a:p>
            <a:pPr lvl="1"/>
            <a:r>
              <a:rPr lang="nl-NL" dirty="0" smtClean="0"/>
              <a:t>Freestyle, voor alle mogelijke metingen</a:t>
            </a:r>
          </a:p>
          <a:p>
            <a:pPr lvl="1"/>
            <a:r>
              <a:rPr lang="nl-NL" dirty="0" smtClean="0"/>
              <a:t>I.c.m. </a:t>
            </a:r>
            <a:r>
              <a:rPr lang="nl-NL" dirty="0" err="1" smtClean="0"/>
              <a:t>HITbox</a:t>
            </a:r>
            <a:r>
              <a:rPr lang="nl-NL" dirty="0" smtClean="0"/>
              <a:t> RECD mogelijk</a:t>
            </a:r>
          </a:p>
          <a:p>
            <a:pPr lvl="1"/>
            <a:r>
              <a:rPr lang="nl-NL" dirty="0" smtClean="0"/>
              <a:t>On target: </a:t>
            </a:r>
            <a:r>
              <a:rPr lang="nl-NL" dirty="0" err="1" smtClean="0"/>
              <a:t>aanpasondersteunings</a:t>
            </a:r>
            <a:r>
              <a:rPr lang="nl-NL" dirty="0" smtClean="0"/>
              <a:t> feature, real live aanpassing zien</a:t>
            </a:r>
          </a:p>
          <a:p>
            <a:pPr lvl="1"/>
            <a:endParaRPr lang="nl-NL" dirty="0"/>
          </a:p>
          <a:p>
            <a:pPr lvl="1"/>
            <a:r>
              <a:rPr lang="nl-NL" dirty="0" smtClean="0"/>
              <a:t>Geïntegreerde video-</a:t>
            </a:r>
            <a:r>
              <a:rPr lang="nl-NL" dirty="0" err="1" smtClean="0"/>
              <a:t>otoscopie</a:t>
            </a:r>
            <a:endParaRPr lang="nl-NL" dirty="0" smtClean="0"/>
          </a:p>
          <a:p>
            <a:pPr lvl="1"/>
            <a:endParaRPr lang="nl-NL" dirty="0" smtClean="0"/>
          </a:p>
          <a:p>
            <a:pPr marL="457200" lvl="1" indent="0">
              <a:buNone/>
            </a:pPr>
            <a:endParaRPr lang="nl-NL" dirty="0" smtClean="0"/>
          </a:p>
          <a:p>
            <a:pPr lvl="1"/>
            <a:endParaRPr lang="nl-NL" dirty="0" smtClean="0"/>
          </a:p>
          <a:p>
            <a:pPr lvl="1"/>
            <a:endParaRPr lang="nl-NL" dirty="0"/>
          </a:p>
        </p:txBody>
      </p:sp>
    </p:spTree>
    <p:extLst>
      <p:ext uri="{BB962C8B-B14F-4D97-AF65-F5344CB8AC3E}">
        <p14:creationId xmlns:p14="http://schemas.microsoft.com/office/powerpoint/2010/main" val="6298769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371" y="5356123"/>
            <a:ext cx="7772400" cy="1470025"/>
          </a:xfrm>
        </p:spPr>
        <p:txBody>
          <a:bodyPr/>
          <a:lstStyle/>
          <a:p>
            <a:r>
              <a:rPr lang="nl-NL" dirty="0" smtClean="0">
                <a:solidFill>
                  <a:schemeClr val="tx1"/>
                </a:solidFill>
              </a:rPr>
              <a:t>Stappenplan PMM</a:t>
            </a:r>
            <a:endParaRPr lang="nl-NL" dirty="0">
              <a:solidFill>
                <a:schemeClr val="tx1"/>
              </a:solidFill>
            </a:endParaRPr>
          </a:p>
        </p:txBody>
      </p:sp>
      <p:sp>
        <p:nvSpPr>
          <p:cNvPr id="4" name="Ondertitel 3"/>
          <p:cNvSpPr>
            <a:spLocks noGrp="1"/>
          </p:cNvSpPr>
          <p:nvPr>
            <p:ph type="subTitle" idx="1"/>
          </p:nvPr>
        </p:nvSpPr>
        <p:spPr>
          <a:xfrm>
            <a:off x="2721249" y="5301208"/>
            <a:ext cx="6400800" cy="1752600"/>
          </a:xfrm>
        </p:spPr>
        <p:txBody>
          <a:bodyPr/>
          <a:lstStyle/>
          <a:p>
            <a:r>
              <a:rPr lang="nl-NL" dirty="0" smtClean="0"/>
              <a:t>Uitvoering </a:t>
            </a:r>
            <a:r>
              <a:rPr lang="nl-NL" dirty="0" err="1" smtClean="0"/>
              <a:t>Probe</a:t>
            </a:r>
            <a:r>
              <a:rPr lang="nl-NL" dirty="0" smtClean="0"/>
              <a:t> </a:t>
            </a:r>
            <a:r>
              <a:rPr lang="nl-NL" dirty="0" err="1" smtClean="0"/>
              <a:t>Microphone</a:t>
            </a:r>
            <a:r>
              <a:rPr lang="nl-NL" dirty="0" smtClean="0"/>
              <a:t> </a:t>
            </a:r>
            <a:r>
              <a:rPr lang="nl-NL" dirty="0" err="1" smtClean="0"/>
              <a:t>Measurement</a:t>
            </a:r>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77766"/>
            <a:ext cx="7152108" cy="4951459"/>
          </a:xfrm>
          <a:prstGeom prst="rect">
            <a:avLst/>
          </a:prstGeom>
        </p:spPr>
      </p:pic>
    </p:spTree>
    <p:extLst>
      <p:ext uri="{BB962C8B-B14F-4D97-AF65-F5344CB8AC3E}">
        <p14:creationId xmlns:p14="http://schemas.microsoft.com/office/powerpoint/2010/main" val="17600521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l" eaLnBrk="1" hangingPunct="1"/>
            <a:r>
              <a:rPr lang="nl-NL" altLang="nl-NL" dirty="0" err="1" smtClean="0"/>
              <a:t>Otoscopie</a:t>
            </a:r>
            <a:endParaRPr lang="en-US" altLang="nl-NL" dirty="0" smtClean="0"/>
          </a:p>
        </p:txBody>
      </p:sp>
      <p:sp>
        <p:nvSpPr>
          <p:cNvPr id="6147" name="Rectangle 4"/>
          <p:cNvSpPr>
            <a:spLocks noGrp="1" noChangeArrowheads="1"/>
          </p:cNvSpPr>
          <p:nvPr>
            <p:ph type="body" sz="half" idx="1"/>
          </p:nvPr>
        </p:nvSpPr>
        <p:spPr>
          <a:xfrm>
            <a:off x="457200" y="1600200"/>
            <a:ext cx="8229600" cy="1612900"/>
          </a:xfrm>
        </p:spPr>
        <p:txBody>
          <a:bodyPr/>
          <a:lstStyle/>
          <a:p>
            <a:pPr eaLnBrk="1" hangingPunct="1">
              <a:lnSpc>
                <a:spcPct val="80000"/>
              </a:lnSpc>
              <a:buFontTx/>
              <a:buNone/>
            </a:pPr>
            <a:r>
              <a:rPr lang="nl-NL" altLang="nl-NL" sz="2200" smtClean="0"/>
              <a:t>Controleer de gehoorgang</a:t>
            </a:r>
          </a:p>
          <a:p>
            <a:pPr eaLnBrk="1" hangingPunct="1">
              <a:lnSpc>
                <a:spcPct val="80000"/>
              </a:lnSpc>
            </a:pPr>
            <a:r>
              <a:rPr lang="nl-NL" altLang="nl-NL" sz="2200" smtClean="0"/>
              <a:t>Op vorm</a:t>
            </a:r>
          </a:p>
          <a:p>
            <a:pPr eaLnBrk="1" hangingPunct="1">
              <a:lnSpc>
                <a:spcPct val="80000"/>
              </a:lnSpc>
            </a:pPr>
            <a:r>
              <a:rPr lang="nl-NL" altLang="nl-NL" sz="2200" smtClean="0"/>
              <a:t>Op diepte</a:t>
            </a:r>
          </a:p>
          <a:p>
            <a:pPr eaLnBrk="1" hangingPunct="1">
              <a:lnSpc>
                <a:spcPct val="80000"/>
              </a:lnSpc>
            </a:pPr>
            <a:r>
              <a:rPr lang="nl-NL" altLang="nl-NL" sz="2200" smtClean="0"/>
              <a:t>Eventuele </a:t>
            </a:r>
            <a:r>
              <a:rPr lang="en-US" altLang="nl-NL" sz="2200" smtClean="0"/>
              <a:t>Corpus alienum (vreemde objecten)</a:t>
            </a:r>
          </a:p>
        </p:txBody>
      </p:sp>
      <p:pic>
        <p:nvPicPr>
          <p:cNvPr id="6148" name="Picture 6" descr="Otocam30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27313" y="3213100"/>
            <a:ext cx="3657600" cy="2743200"/>
          </a:xfrm>
          <a:noFill/>
        </p:spPr>
      </p:pic>
    </p:spTree>
    <p:extLst>
      <p:ext uri="{BB962C8B-B14F-4D97-AF65-F5344CB8AC3E}">
        <p14:creationId xmlns:p14="http://schemas.microsoft.com/office/powerpoint/2010/main" val="40394629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En dan…</a:t>
            </a:r>
            <a:endParaRPr lang="nl-NL" dirty="0"/>
          </a:p>
        </p:txBody>
      </p:sp>
      <p:sp>
        <p:nvSpPr>
          <p:cNvPr id="3" name="Tijdelijke aanduiding voor tekst 2"/>
          <p:cNvSpPr>
            <a:spLocks noGrp="1"/>
          </p:cNvSpPr>
          <p:nvPr>
            <p:ph type="body" sz="half" idx="1"/>
          </p:nvPr>
        </p:nvSpPr>
        <p:spPr/>
        <p:txBody>
          <a:bodyPr>
            <a:normAutofit/>
          </a:bodyPr>
          <a:lstStyle/>
          <a:p>
            <a:pPr>
              <a:buFontTx/>
              <a:buChar char="-"/>
            </a:pPr>
            <a:r>
              <a:rPr lang="nl-NL" dirty="0" smtClean="0"/>
              <a:t>Open </a:t>
            </a:r>
            <a:r>
              <a:rPr lang="nl-NL" dirty="0" err="1" smtClean="0"/>
              <a:t>OtoSuite</a:t>
            </a:r>
            <a:endParaRPr lang="nl-NL" dirty="0" smtClean="0"/>
          </a:p>
          <a:p>
            <a:pPr>
              <a:buFontTx/>
              <a:buChar char="-"/>
            </a:pPr>
            <a:r>
              <a:rPr lang="nl-NL" dirty="0" smtClean="0"/>
              <a:t>Leg de </a:t>
            </a:r>
            <a:r>
              <a:rPr lang="nl-NL" dirty="0" err="1" smtClean="0"/>
              <a:t>FreeFit</a:t>
            </a:r>
            <a:r>
              <a:rPr lang="nl-NL" dirty="0" smtClean="0"/>
              <a:t> op de schouders van de </a:t>
            </a:r>
            <a:r>
              <a:rPr lang="nl-NL" dirty="0" err="1" smtClean="0"/>
              <a:t>client</a:t>
            </a:r>
            <a:endParaRPr lang="nl-NL" dirty="0" smtClean="0"/>
          </a:p>
          <a:p>
            <a:pPr>
              <a:buFontTx/>
              <a:buChar char="-"/>
            </a:pPr>
            <a:r>
              <a:rPr lang="nl-NL" dirty="0" smtClean="0"/>
              <a:t>Kies module PMM</a:t>
            </a:r>
          </a:p>
          <a:p>
            <a:pPr>
              <a:buFontTx/>
              <a:buChar char="-"/>
            </a:pPr>
            <a:r>
              <a:rPr lang="nl-NL" dirty="0" smtClean="0"/>
              <a:t>Verbinden met de </a:t>
            </a:r>
            <a:r>
              <a:rPr lang="nl-NL" dirty="0" err="1" smtClean="0"/>
              <a:t>FreeFit</a:t>
            </a:r>
            <a:endParaRPr lang="nl-NL" dirty="0" smtClean="0"/>
          </a:p>
          <a:p>
            <a:pPr>
              <a:buFontTx/>
              <a:buChar char="-"/>
            </a:pPr>
            <a:r>
              <a:rPr lang="nl-NL" dirty="0" smtClean="0"/>
              <a:t>Roomkalibratie</a:t>
            </a:r>
          </a:p>
          <a:p>
            <a:pPr>
              <a:buFontTx/>
              <a:buChar char="-"/>
            </a:pPr>
            <a:endParaRPr lang="nl-NL" dirty="0"/>
          </a:p>
        </p:txBody>
      </p:sp>
    </p:spTree>
    <p:extLst>
      <p:ext uri="{BB962C8B-B14F-4D97-AF65-F5344CB8AC3E}">
        <p14:creationId xmlns:p14="http://schemas.microsoft.com/office/powerpoint/2010/main" val="22528944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BE" sz="4900" dirty="0" err="1" smtClean="0"/>
              <a:t>Probe</a:t>
            </a:r>
            <a:r>
              <a:rPr lang="nl-BE" sz="4900" dirty="0" smtClean="0"/>
              <a:t> Tube </a:t>
            </a:r>
            <a:r>
              <a:rPr lang="nl-BE" sz="4900" dirty="0" err="1" smtClean="0"/>
              <a:t>Calibration</a:t>
            </a:r>
            <a:r>
              <a:rPr lang="nl-BE" sz="4900" dirty="0" smtClean="0"/>
              <a:t> </a:t>
            </a:r>
            <a:r>
              <a:rPr lang="nl-BE" dirty="0" smtClean="0"/>
              <a:t>(slangkalibratie)</a:t>
            </a:r>
            <a:endParaRPr lang="nl-BE" dirty="0"/>
          </a:p>
        </p:txBody>
      </p:sp>
      <p:sp>
        <p:nvSpPr>
          <p:cNvPr id="3" name="Tijdelijke aanduiding voor inhoud 2"/>
          <p:cNvSpPr>
            <a:spLocks noGrp="1"/>
          </p:cNvSpPr>
          <p:nvPr>
            <p:ph idx="1"/>
          </p:nvPr>
        </p:nvSpPr>
        <p:spPr>
          <a:xfrm>
            <a:off x="457200" y="1747703"/>
            <a:ext cx="8229600" cy="4525963"/>
          </a:xfrm>
        </p:spPr>
        <p:txBody>
          <a:bodyPr/>
          <a:lstStyle/>
          <a:p>
            <a:endParaRPr lang="nl-BE" dirty="0" smtClean="0"/>
          </a:p>
          <a:p>
            <a:r>
              <a:rPr lang="nl-BE" dirty="0" smtClean="0"/>
              <a:t>Meetmodule + </a:t>
            </a:r>
            <a:r>
              <a:rPr lang="nl-BE" dirty="0" err="1" smtClean="0"/>
              <a:t>Probe</a:t>
            </a:r>
            <a:r>
              <a:rPr lang="nl-BE" dirty="0" smtClean="0"/>
              <a:t> tube aan de </a:t>
            </a:r>
          </a:p>
          <a:p>
            <a:pPr marL="0" indent="0">
              <a:buNone/>
            </a:pPr>
            <a:r>
              <a:rPr lang="nl-BE" dirty="0"/>
              <a:t>	</a:t>
            </a:r>
            <a:r>
              <a:rPr lang="nl-BE" dirty="0" smtClean="0"/>
              <a:t>referentiemicrofoon</a:t>
            </a:r>
            <a:r>
              <a:rPr lang="nl-NL" dirty="0" smtClean="0"/>
              <a:t> </a:t>
            </a:r>
          </a:p>
          <a:p>
            <a:pPr>
              <a:buNone/>
            </a:pPr>
            <a:endParaRPr lang="nl-NL" dirty="0" smtClean="0"/>
          </a:p>
          <a:p>
            <a:r>
              <a:rPr lang="nl-NL" dirty="0" smtClean="0"/>
              <a:t>Invloed </a:t>
            </a:r>
            <a:r>
              <a:rPr lang="nl-NL" dirty="0"/>
              <a:t>van elke afzonderlijke </a:t>
            </a:r>
            <a:endParaRPr lang="nl-NL" dirty="0" smtClean="0"/>
          </a:p>
          <a:p>
            <a:pPr>
              <a:buNone/>
            </a:pPr>
            <a:r>
              <a:rPr lang="nl-NL" dirty="0"/>
              <a:t>	</a:t>
            </a:r>
            <a:r>
              <a:rPr lang="nl-NL" dirty="0" err="1"/>
              <a:t>P</a:t>
            </a:r>
            <a:r>
              <a:rPr lang="nl-NL" dirty="0" err="1" smtClean="0"/>
              <a:t>robe</a:t>
            </a:r>
            <a:r>
              <a:rPr lang="nl-NL" dirty="0" smtClean="0"/>
              <a:t> Tube op </a:t>
            </a:r>
            <a:r>
              <a:rPr lang="nl-NL" dirty="0"/>
              <a:t>de frequentierespons </a:t>
            </a:r>
            <a:endParaRPr lang="nl-BE" dirty="0" smtClean="0"/>
          </a:p>
          <a:p>
            <a:endParaRPr lang="nl-BE" dirty="0"/>
          </a:p>
        </p:txBody>
      </p:sp>
      <p:pic>
        <p:nvPicPr>
          <p:cNvPr id="7172" name="Afbeelding 4"/>
          <p:cNvPicPr>
            <a:picLocks noChangeAspect="1" noChangeArrowheads="1"/>
          </p:cNvPicPr>
          <p:nvPr/>
        </p:nvPicPr>
        <p:blipFill>
          <a:blip r:embed="rId2" cstate="print"/>
          <a:srcRect/>
          <a:stretch>
            <a:fillRect/>
          </a:stretch>
        </p:blipFill>
        <p:spPr bwMode="auto">
          <a:xfrm>
            <a:off x="539552" y="1500204"/>
            <a:ext cx="7407556" cy="410716"/>
          </a:xfrm>
          <a:prstGeom prst="rect">
            <a:avLst/>
          </a:prstGeom>
          <a:noFill/>
          <a:ln w="9525">
            <a:noFill/>
            <a:miter lim="800000"/>
            <a:headEnd/>
            <a:tailEnd/>
          </a:ln>
        </p:spPr>
      </p:pic>
      <p:sp>
        <p:nvSpPr>
          <p:cNvPr id="7173" name="Oval 5"/>
          <p:cNvSpPr>
            <a:spLocks noChangeArrowheads="1"/>
          </p:cNvSpPr>
          <p:nvPr/>
        </p:nvSpPr>
        <p:spPr bwMode="auto">
          <a:xfrm>
            <a:off x="7020272" y="1423791"/>
            <a:ext cx="648072" cy="647824"/>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nl-BE"/>
          </a:p>
        </p:txBody>
      </p:sp>
      <p:grpSp>
        <p:nvGrpSpPr>
          <p:cNvPr id="4" name="Groep 3"/>
          <p:cNvGrpSpPr/>
          <p:nvPr/>
        </p:nvGrpSpPr>
        <p:grpSpPr>
          <a:xfrm>
            <a:off x="5189077" y="2240985"/>
            <a:ext cx="2793477" cy="3724636"/>
            <a:chOff x="2383173" y="1972079"/>
            <a:chExt cx="2793477" cy="3724636"/>
          </a:xfrm>
        </p:grpSpPr>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17594" y="2437658"/>
              <a:ext cx="3724636" cy="2793477"/>
            </a:xfrm>
            <a:prstGeom prst="rect">
              <a:avLst/>
            </a:prstGeom>
          </p:spPr>
        </p:pic>
        <p:sp>
          <p:nvSpPr>
            <p:cNvPr id="8" name="Oval 8"/>
            <p:cNvSpPr>
              <a:spLocks noChangeArrowheads="1"/>
            </p:cNvSpPr>
            <p:nvPr/>
          </p:nvSpPr>
          <p:spPr bwMode="auto">
            <a:xfrm>
              <a:off x="3095699" y="4149080"/>
              <a:ext cx="1368425" cy="6477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nl-NL" altLang="nl-NL"/>
            </a:p>
          </p:txBody>
        </p:sp>
      </p:grpSp>
    </p:spTree>
    <p:extLst>
      <p:ext uri="{BB962C8B-B14F-4D97-AF65-F5344CB8AC3E}">
        <p14:creationId xmlns:p14="http://schemas.microsoft.com/office/powerpoint/2010/main" val="18842912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BE" dirty="0" smtClean="0"/>
              <a:t>Fitting Details</a:t>
            </a:r>
            <a:endParaRPr lang="nl-BE" dirty="0"/>
          </a:p>
        </p:txBody>
      </p:sp>
      <p:pic>
        <p:nvPicPr>
          <p:cNvPr id="3" name="Afbeelding 2"/>
          <p:cNvPicPr>
            <a:picLocks noChangeAspect="1"/>
          </p:cNvPicPr>
          <p:nvPr/>
        </p:nvPicPr>
        <p:blipFill>
          <a:blip r:embed="rId2"/>
          <a:stretch>
            <a:fillRect/>
          </a:stretch>
        </p:blipFill>
        <p:spPr>
          <a:xfrm>
            <a:off x="455290" y="1417638"/>
            <a:ext cx="7941151" cy="4388869"/>
          </a:xfrm>
          <a:prstGeom prst="rect">
            <a:avLst/>
          </a:prstGeom>
        </p:spPr>
      </p:pic>
    </p:spTree>
    <p:extLst>
      <p:ext uri="{BB962C8B-B14F-4D97-AF65-F5344CB8AC3E}">
        <p14:creationId xmlns:p14="http://schemas.microsoft.com/office/powerpoint/2010/main" val="33936653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856" y="260648"/>
            <a:ext cx="8229600" cy="1143000"/>
          </a:xfrm>
        </p:spPr>
        <p:txBody>
          <a:bodyPr>
            <a:normAutofit/>
          </a:bodyPr>
          <a:lstStyle/>
          <a:p>
            <a:pPr algn="l"/>
            <a:r>
              <a:rPr lang="nl-BE" dirty="0" err="1" smtClean="0"/>
              <a:t>Probe</a:t>
            </a:r>
            <a:r>
              <a:rPr lang="nl-BE" dirty="0" smtClean="0"/>
              <a:t> Tube Plaatsing   </a:t>
            </a:r>
            <a:endParaRPr lang="nl-BE" dirty="0"/>
          </a:p>
        </p:txBody>
      </p:sp>
      <p:sp>
        <p:nvSpPr>
          <p:cNvPr id="3" name="Tijdelijke aanduiding voor inhoud 2"/>
          <p:cNvSpPr>
            <a:spLocks noGrp="1"/>
          </p:cNvSpPr>
          <p:nvPr>
            <p:ph idx="1"/>
          </p:nvPr>
        </p:nvSpPr>
        <p:spPr>
          <a:xfrm>
            <a:off x="467544" y="1268760"/>
            <a:ext cx="8229600" cy="4968552"/>
          </a:xfrm>
        </p:spPr>
        <p:txBody>
          <a:bodyPr>
            <a:normAutofit/>
          </a:bodyPr>
          <a:lstStyle/>
          <a:p>
            <a:pPr marL="0" indent="0">
              <a:buNone/>
            </a:pPr>
            <a:r>
              <a:rPr lang="nl-BE" dirty="0" smtClean="0"/>
              <a:t>	</a:t>
            </a:r>
          </a:p>
          <a:p>
            <a:r>
              <a:rPr lang="nl-BE" dirty="0" smtClean="0"/>
              <a:t>Afstand uiteinde Tube tot trommelvlies heeft invloed op HF : bij voldoende diepe plaatsing kan er tot 6 kHz betrouwbaar gemeten worden</a:t>
            </a:r>
          </a:p>
          <a:p>
            <a:pPr>
              <a:buNone/>
            </a:pPr>
            <a:endParaRPr lang="nl-BE" dirty="0" smtClean="0"/>
          </a:p>
          <a:p>
            <a:r>
              <a:rPr lang="nl-BE" dirty="0" smtClean="0"/>
              <a:t>Diepte vanaf </a:t>
            </a:r>
            <a:r>
              <a:rPr lang="nl-BE" dirty="0" err="1" smtClean="0"/>
              <a:t>tragusrand</a:t>
            </a:r>
            <a:endParaRPr lang="nl-BE" dirty="0" smtClean="0"/>
          </a:p>
          <a:p>
            <a:pPr lvl="2"/>
            <a:r>
              <a:rPr lang="nl-BE" sz="2000" dirty="0" smtClean="0"/>
              <a:t>30mm : mannen</a:t>
            </a:r>
          </a:p>
          <a:p>
            <a:pPr lvl="2"/>
            <a:r>
              <a:rPr lang="nl-BE" sz="2000" dirty="0" smtClean="0"/>
              <a:t>28 mm : vrouwen</a:t>
            </a:r>
          </a:p>
          <a:p>
            <a:pPr lvl="2"/>
            <a:r>
              <a:rPr lang="nl-BE" sz="2000" dirty="0" smtClean="0"/>
              <a:t>20 mm : kinderen</a:t>
            </a:r>
          </a:p>
          <a:p>
            <a:pPr lvl="2">
              <a:buNone/>
            </a:pPr>
            <a:r>
              <a:rPr lang="nl-BE" sz="2000" dirty="0" smtClean="0"/>
              <a:t>Af te meten op de </a:t>
            </a:r>
            <a:r>
              <a:rPr lang="nl-BE" sz="2000" dirty="0" err="1" smtClean="0"/>
              <a:t>meetprobe</a:t>
            </a:r>
            <a:endParaRPr lang="nl-BE" sz="2000" dirty="0" smtClean="0"/>
          </a:p>
          <a:p>
            <a:pPr lvl="2">
              <a:buNone/>
            </a:pPr>
            <a:endParaRPr lang="nl-BE" sz="2000" dirty="0"/>
          </a:p>
          <a:p>
            <a:pPr lvl="2">
              <a:buNone/>
            </a:pPr>
            <a:r>
              <a:rPr lang="nl-BE" sz="2000" dirty="0" smtClean="0">
                <a:solidFill>
                  <a:srgbClr val="FF0000"/>
                </a:solidFill>
              </a:rPr>
              <a:t>Controlemeting via Freestyle</a:t>
            </a:r>
          </a:p>
          <a:p>
            <a:pPr lvl="2">
              <a:buNone/>
            </a:pPr>
            <a:endParaRPr lang="nl-BE" dirty="0" smtClean="0"/>
          </a:p>
        </p:txBody>
      </p:sp>
      <p:pic>
        <p:nvPicPr>
          <p:cNvPr id="4" name="Picture 4"/>
          <p:cNvPicPr>
            <a:picLocks noChangeAspect="1" noChangeArrowheads="1"/>
          </p:cNvPicPr>
          <p:nvPr/>
        </p:nvPicPr>
        <p:blipFill>
          <a:blip r:embed="rId3" cstate="print"/>
          <a:srcRect/>
          <a:stretch>
            <a:fillRect/>
          </a:stretch>
        </p:blipFill>
        <p:spPr bwMode="auto">
          <a:xfrm>
            <a:off x="6238279" y="3645024"/>
            <a:ext cx="2905721" cy="2634902"/>
          </a:xfrm>
          <a:prstGeom prst="rect">
            <a:avLst/>
          </a:prstGeom>
          <a:noFill/>
        </p:spPr>
      </p:pic>
      <p:sp>
        <p:nvSpPr>
          <p:cNvPr id="5" name="Rechthoek 4"/>
          <p:cNvSpPr/>
          <p:nvPr/>
        </p:nvSpPr>
        <p:spPr>
          <a:xfrm>
            <a:off x="-2268760" y="5949280"/>
            <a:ext cx="2268760" cy="646331"/>
          </a:xfrm>
          <a:prstGeom prst="rect">
            <a:avLst/>
          </a:prstGeom>
        </p:spPr>
        <p:txBody>
          <a:bodyPr wrap="square">
            <a:spAutoFit/>
          </a:bodyPr>
          <a:lstStyle/>
          <a:p>
            <a:r>
              <a:rPr lang="nl-BE" dirty="0" err="1" smtClean="0">
                <a:hlinkClick r:id="rId4"/>
              </a:rPr>
              <a:t>OtometricsTV's</a:t>
            </a:r>
            <a:r>
              <a:rPr lang="nl-BE" dirty="0" smtClean="0">
                <a:hlinkClick r:id="rId4"/>
              </a:rPr>
              <a:t> Channel - </a:t>
            </a:r>
            <a:r>
              <a:rPr lang="nl-BE" dirty="0" err="1" smtClean="0">
                <a:hlinkClick r:id="rId4"/>
              </a:rPr>
              <a:t>YouTube</a:t>
            </a:r>
            <a:endParaRPr lang="nl-BE" dirty="0">
              <a:hlinkClick r:id="rId5" action="ppaction://hlinkfile"/>
            </a:endParaRPr>
          </a:p>
        </p:txBody>
      </p:sp>
    </p:spTree>
    <p:extLst>
      <p:ext uri="{BB962C8B-B14F-4D97-AF65-F5344CB8AC3E}">
        <p14:creationId xmlns:p14="http://schemas.microsoft.com/office/powerpoint/2010/main" val="11641636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11560" y="2636912"/>
            <a:ext cx="5061777" cy="2763590"/>
          </a:xfrm>
          <a:prstGeom prst="rect">
            <a:avLst/>
          </a:prstGeom>
          <a:noFill/>
          <a:ln w="9525">
            <a:noFill/>
            <a:miter lim="800000"/>
            <a:headEnd/>
            <a:tailEnd/>
          </a:ln>
        </p:spPr>
      </p:pic>
      <p:sp>
        <p:nvSpPr>
          <p:cNvPr id="5" name="Title 2"/>
          <p:cNvSpPr txBox="1">
            <a:spLocks/>
          </p:cNvSpPr>
          <p:nvPr/>
        </p:nvSpPr>
        <p:spPr>
          <a:xfrm>
            <a:off x="388938" y="284163"/>
            <a:ext cx="8502650" cy="1143000"/>
          </a:xfrm>
          <a:prstGeom prst="rect">
            <a:avLst/>
          </a:prstGeom>
        </p:spPr>
        <p:txBody>
          <a:bodyPr/>
          <a:lstStyle/>
          <a:p>
            <a:pPr>
              <a:defRPr/>
            </a:pPr>
            <a:r>
              <a:rPr lang="da-DK" sz="4400" kern="0" dirty="0" smtClean="0">
                <a:latin typeface="+mj-lt"/>
                <a:ea typeface="+mj-ea"/>
                <a:cs typeface="+mj-cs"/>
              </a:rPr>
              <a:t>Probe Tube </a:t>
            </a:r>
            <a:r>
              <a:rPr lang="da-DK" sz="4400" kern="0" dirty="0" err="1" smtClean="0">
                <a:latin typeface="+mj-lt"/>
                <a:ea typeface="+mj-ea"/>
                <a:cs typeface="+mj-cs"/>
              </a:rPr>
              <a:t>Plaatsing</a:t>
            </a:r>
            <a:endParaRPr lang="en-US" sz="4400" kern="0" dirty="0">
              <a:latin typeface="+mj-lt"/>
              <a:ea typeface="+mj-ea"/>
              <a:cs typeface="+mj-cs"/>
            </a:endParaRPr>
          </a:p>
        </p:txBody>
      </p:sp>
      <p:grpSp>
        <p:nvGrpSpPr>
          <p:cNvPr id="6" name="Group 15"/>
          <p:cNvGrpSpPr>
            <a:grpSpLocks/>
          </p:cNvGrpSpPr>
          <p:nvPr/>
        </p:nvGrpSpPr>
        <p:grpSpPr bwMode="auto">
          <a:xfrm>
            <a:off x="6084168" y="1052736"/>
            <a:ext cx="2304256" cy="4347766"/>
            <a:chOff x="3600" y="1056"/>
            <a:chExt cx="1315" cy="2750"/>
          </a:xfrm>
        </p:grpSpPr>
        <p:pic>
          <p:nvPicPr>
            <p:cNvPr id="7" name="Picture 4"/>
            <p:cNvPicPr>
              <a:picLocks noChangeAspect="1" noChangeArrowheads="1"/>
            </p:cNvPicPr>
            <p:nvPr/>
          </p:nvPicPr>
          <p:blipFill>
            <a:blip r:embed="rId3" cstate="print"/>
            <a:srcRect/>
            <a:stretch>
              <a:fillRect/>
            </a:stretch>
          </p:blipFill>
          <p:spPr bwMode="auto">
            <a:xfrm>
              <a:off x="3600" y="1056"/>
              <a:ext cx="1315" cy="2750"/>
            </a:xfrm>
            <a:prstGeom prst="rect">
              <a:avLst/>
            </a:prstGeom>
            <a:noFill/>
            <a:ln>
              <a:noFill/>
            </a:ln>
            <a:effectLst/>
          </p:spPr>
        </p:pic>
        <p:sp>
          <p:nvSpPr>
            <p:cNvPr id="8" name="Oval 7"/>
            <p:cNvSpPr>
              <a:spLocks noChangeArrowheads="1"/>
            </p:cNvSpPr>
            <p:nvPr/>
          </p:nvSpPr>
          <p:spPr bwMode="auto">
            <a:xfrm>
              <a:off x="4080" y="2544"/>
              <a:ext cx="288" cy="336"/>
            </a:xfrm>
            <a:prstGeom prst="ellipse">
              <a:avLst/>
            </a:prstGeom>
            <a:noFill/>
            <a:ln w="9525">
              <a:solidFill>
                <a:srgbClr val="FD2B2B"/>
              </a:solidFill>
              <a:round/>
              <a:headEnd/>
              <a:tailEnd/>
            </a:ln>
            <a:effectLst/>
          </p:spPr>
          <p:txBody>
            <a:bodyPr wrap="none" anchor="ctr"/>
            <a:lstStyle/>
            <a:p>
              <a:endParaRPr lang="nl-BE"/>
            </a:p>
          </p:txBody>
        </p:sp>
        <p:sp>
          <p:nvSpPr>
            <p:cNvPr id="9" name="Oval 10"/>
            <p:cNvSpPr>
              <a:spLocks noChangeArrowheads="1"/>
            </p:cNvSpPr>
            <p:nvPr/>
          </p:nvSpPr>
          <p:spPr bwMode="auto">
            <a:xfrm>
              <a:off x="4032" y="1632"/>
              <a:ext cx="432" cy="624"/>
            </a:xfrm>
            <a:prstGeom prst="ellipse">
              <a:avLst/>
            </a:prstGeom>
            <a:noFill/>
            <a:ln w="9525">
              <a:solidFill>
                <a:schemeClr val="tx2"/>
              </a:solidFill>
              <a:round/>
              <a:headEnd/>
              <a:tailEnd/>
            </a:ln>
            <a:effectLst/>
          </p:spPr>
          <p:txBody>
            <a:bodyPr wrap="none" anchor="ctr"/>
            <a:lstStyle/>
            <a:p>
              <a:endParaRPr lang="nl-BE"/>
            </a:p>
          </p:txBody>
        </p:sp>
        <p:sp>
          <p:nvSpPr>
            <p:cNvPr id="10" name="Oval 13"/>
            <p:cNvSpPr>
              <a:spLocks noChangeArrowheads="1"/>
            </p:cNvSpPr>
            <p:nvPr/>
          </p:nvSpPr>
          <p:spPr bwMode="auto">
            <a:xfrm rot="557209">
              <a:off x="4320" y="2544"/>
              <a:ext cx="192" cy="960"/>
            </a:xfrm>
            <a:prstGeom prst="ellipse">
              <a:avLst/>
            </a:prstGeom>
            <a:noFill/>
            <a:ln w="9525">
              <a:solidFill>
                <a:schemeClr val="accent2"/>
              </a:solidFill>
              <a:round/>
              <a:headEnd/>
              <a:tailEnd/>
            </a:ln>
            <a:effectLst/>
          </p:spPr>
          <p:txBody>
            <a:bodyPr wrap="none" anchor="ctr"/>
            <a:lstStyle/>
            <a:p>
              <a:endParaRPr lang="nl-BE"/>
            </a:p>
          </p:txBody>
        </p:sp>
      </p:grpSp>
      <p:sp>
        <p:nvSpPr>
          <p:cNvPr id="11" name="Actieknop: Verder of Volgende 10">
            <a:hlinkClick r:id="rId4" action="ppaction://hlinkfile" highlightClick="1"/>
          </p:cNvPr>
          <p:cNvSpPr/>
          <p:nvPr/>
        </p:nvSpPr>
        <p:spPr>
          <a:xfrm>
            <a:off x="2483768" y="1337500"/>
            <a:ext cx="936104" cy="5565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Meten is weten</a:t>
            </a:r>
            <a:endParaRPr lang="nl-NL" dirty="0"/>
          </a:p>
        </p:txBody>
      </p:sp>
      <p:sp>
        <p:nvSpPr>
          <p:cNvPr id="5" name="Ondertitel 4"/>
          <p:cNvSpPr>
            <a:spLocks noGrp="1"/>
          </p:cNvSpPr>
          <p:nvPr>
            <p:ph type="subTitle" idx="1"/>
          </p:nvPr>
        </p:nvSpPr>
        <p:spPr/>
        <p:txBody>
          <a:bodyPr/>
          <a:lstStyle/>
          <a:p>
            <a:endParaRPr lang="nl-NL"/>
          </a:p>
        </p:txBody>
      </p:sp>
      <p:sp>
        <p:nvSpPr>
          <p:cNvPr id="6" name="Tijdelijke aanduiding voor tekst 5"/>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1383777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7159824" cy="1143000"/>
          </a:xfrm>
        </p:spPr>
        <p:txBody>
          <a:bodyPr/>
          <a:lstStyle/>
          <a:p>
            <a:pPr algn="l"/>
            <a:r>
              <a:rPr lang="nl-BE" dirty="0" smtClean="0"/>
              <a:t>REUG</a:t>
            </a:r>
            <a:endParaRPr lang="nl-BE" dirty="0"/>
          </a:p>
        </p:txBody>
      </p:sp>
      <p:pic>
        <p:nvPicPr>
          <p:cNvPr id="10242" name="Afbeelding 1"/>
          <p:cNvPicPr>
            <a:picLocks noChangeAspect="1" noChangeArrowheads="1"/>
          </p:cNvPicPr>
          <p:nvPr/>
        </p:nvPicPr>
        <p:blipFill>
          <a:blip r:embed="rId2" cstate="print"/>
          <a:srcRect l="58680" t="15281" r="1631" b="48045"/>
          <a:stretch>
            <a:fillRect/>
          </a:stretch>
        </p:blipFill>
        <p:spPr bwMode="auto">
          <a:xfrm>
            <a:off x="2483768" y="2780928"/>
            <a:ext cx="3372171" cy="2492896"/>
          </a:xfrm>
          <a:prstGeom prst="rect">
            <a:avLst/>
          </a:prstGeom>
          <a:noFill/>
          <a:ln w="9525">
            <a:noFill/>
            <a:miter lim="800000"/>
            <a:headEnd/>
            <a:tailEnd/>
          </a:ln>
        </p:spPr>
      </p:pic>
    </p:spTree>
    <p:extLst>
      <p:ext uri="{BB962C8B-B14F-4D97-AF65-F5344CB8AC3E}">
        <p14:creationId xmlns:p14="http://schemas.microsoft.com/office/powerpoint/2010/main" val="5794378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7221488" cy="1143000"/>
          </a:xfrm>
        </p:spPr>
        <p:txBody>
          <a:bodyPr/>
          <a:lstStyle/>
          <a:p>
            <a:pPr algn="l"/>
            <a:r>
              <a:rPr lang="nl-BE" dirty="0" smtClean="0"/>
              <a:t>REOG</a:t>
            </a:r>
            <a:endParaRPr lang="nl-BE" dirty="0"/>
          </a:p>
        </p:txBody>
      </p:sp>
      <p:pic>
        <p:nvPicPr>
          <p:cNvPr id="11266" name="Afbeelding 4"/>
          <p:cNvPicPr>
            <a:picLocks noChangeAspect="1" noChangeArrowheads="1"/>
          </p:cNvPicPr>
          <p:nvPr/>
        </p:nvPicPr>
        <p:blipFill>
          <a:blip r:embed="rId2" cstate="print"/>
          <a:srcRect l="59129" t="16052" r="1852" b="48698"/>
          <a:stretch>
            <a:fillRect/>
          </a:stretch>
        </p:blipFill>
        <p:spPr bwMode="auto">
          <a:xfrm>
            <a:off x="2915816" y="3068960"/>
            <a:ext cx="3005551" cy="2160240"/>
          </a:xfrm>
          <a:prstGeom prst="rect">
            <a:avLst/>
          </a:prstGeom>
          <a:noFill/>
          <a:ln w="9525">
            <a:noFill/>
            <a:miter lim="800000"/>
            <a:headEnd/>
            <a:tailEnd/>
          </a:ln>
        </p:spPr>
      </p:pic>
    </p:spTree>
    <p:extLst>
      <p:ext uri="{BB962C8B-B14F-4D97-AF65-F5344CB8AC3E}">
        <p14:creationId xmlns:p14="http://schemas.microsoft.com/office/powerpoint/2010/main" val="14254902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BE" dirty="0" smtClean="0"/>
              <a:t>REAG</a:t>
            </a:r>
            <a:endParaRPr lang="nl-BE" dirty="0"/>
          </a:p>
        </p:txBody>
      </p:sp>
      <p:sp>
        <p:nvSpPr>
          <p:cNvPr id="3" name="Tijdelijke aanduiding voor inhoud 2"/>
          <p:cNvSpPr>
            <a:spLocks noGrp="1"/>
          </p:cNvSpPr>
          <p:nvPr>
            <p:ph idx="1"/>
          </p:nvPr>
        </p:nvSpPr>
        <p:spPr/>
        <p:txBody>
          <a:bodyPr/>
          <a:lstStyle/>
          <a:p>
            <a:r>
              <a:rPr lang="nl-BE" dirty="0" smtClean="0"/>
              <a:t>REAG = </a:t>
            </a:r>
            <a:r>
              <a:rPr lang="nl-BE" dirty="0" err="1" smtClean="0"/>
              <a:t>Real</a:t>
            </a:r>
            <a:r>
              <a:rPr lang="nl-BE" dirty="0" smtClean="0"/>
              <a:t> Ear </a:t>
            </a:r>
            <a:r>
              <a:rPr lang="nl-BE" dirty="0" err="1" smtClean="0"/>
              <a:t>Aided</a:t>
            </a:r>
            <a:r>
              <a:rPr lang="nl-BE" dirty="0" smtClean="0"/>
              <a:t> </a:t>
            </a:r>
            <a:r>
              <a:rPr lang="nl-BE" dirty="0" err="1" smtClean="0"/>
              <a:t>Gain</a:t>
            </a:r>
            <a:r>
              <a:rPr lang="nl-BE" dirty="0" smtClean="0"/>
              <a:t> </a:t>
            </a:r>
          </a:p>
          <a:p>
            <a:endParaRPr lang="nl-BE" dirty="0"/>
          </a:p>
          <a:p>
            <a:r>
              <a:rPr lang="nl-BE" dirty="0" smtClean="0"/>
              <a:t>REAR – testsignaal</a:t>
            </a:r>
          </a:p>
          <a:p>
            <a:endParaRPr lang="nl-BE" dirty="0"/>
          </a:p>
          <a:p>
            <a:endParaRPr lang="nl-BE" dirty="0"/>
          </a:p>
        </p:txBody>
      </p:sp>
      <p:pic>
        <p:nvPicPr>
          <p:cNvPr id="14338" name="Afbeelding 22"/>
          <p:cNvPicPr>
            <a:picLocks noChangeAspect="1" noChangeArrowheads="1"/>
          </p:cNvPicPr>
          <p:nvPr/>
        </p:nvPicPr>
        <p:blipFill>
          <a:blip r:embed="rId2" cstate="print"/>
          <a:srcRect l="19008" t="6612" r="40993" b="48967"/>
          <a:stretch>
            <a:fillRect/>
          </a:stretch>
        </p:blipFill>
        <p:spPr bwMode="auto">
          <a:xfrm>
            <a:off x="4211960" y="2179398"/>
            <a:ext cx="4392488" cy="3896040"/>
          </a:xfrm>
          <a:prstGeom prst="rect">
            <a:avLst/>
          </a:prstGeom>
          <a:noFill/>
          <a:ln w="9525">
            <a:noFill/>
            <a:miter lim="800000"/>
            <a:headEnd/>
            <a:tailEnd/>
          </a:ln>
        </p:spPr>
      </p:pic>
    </p:spTree>
    <p:extLst>
      <p:ext uri="{BB962C8B-B14F-4D97-AF65-F5344CB8AC3E}">
        <p14:creationId xmlns:p14="http://schemas.microsoft.com/office/powerpoint/2010/main" val="36772292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6799784" cy="1143000"/>
          </a:xfrm>
        </p:spPr>
        <p:txBody>
          <a:bodyPr/>
          <a:lstStyle/>
          <a:p>
            <a:pPr algn="l"/>
            <a:r>
              <a:rPr lang="nl-BE" dirty="0" smtClean="0"/>
              <a:t>REIG</a:t>
            </a:r>
            <a:endParaRPr lang="nl-BE" dirty="0"/>
          </a:p>
        </p:txBody>
      </p:sp>
      <p:sp>
        <p:nvSpPr>
          <p:cNvPr id="3" name="Tijdelijke aanduiding voor inhoud 2"/>
          <p:cNvSpPr>
            <a:spLocks noGrp="1"/>
          </p:cNvSpPr>
          <p:nvPr>
            <p:ph idx="1"/>
          </p:nvPr>
        </p:nvSpPr>
        <p:spPr/>
        <p:txBody>
          <a:bodyPr>
            <a:normAutofit/>
          </a:bodyPr>
          <a:lstStyle/>
          <a:p>
            <a:r>
              <a:rPr lang="nl-BE" dirty="0" err="1" smtClean="0"/>
              <a:t>Real</a:t>
            </a:r>
            <a:r>
              <a:rPr lang="nl-BE" dirty="0" smtClean="0"/>
              <a:t> Ear </a:t>
            </a:r>
            <a:r>
              <a:rPr lang="nl-BE" dirty="0" err="1" smtClean="0"/>
              <a:t>Insertion</a:t>
            </a:r>
            <a:r>
              <a:rPr lang="nl-BE" dirty="0" smtClean="0"/>
              <a:t> </a:t>
            </a:r>
            <a:r>
              <a:rPr lang="nl-BE" dirty="0" err="1" smtClean="0"/>
              <a:t>Gain</a:t>
            </a:r>
            <a:r>
              <a:rPr lang="nl-BE" dirty="0" smtClean="0"/>
              <a:t> = </a:t>
            </a:r>
          </a:p>
          <a:p>
            <a:pPr>
              <a:buNone/>
            </a:pPr>
            <a:r>
              <a:rPr lang="nl-BE" dirty="0" smtClean="0"/>
              <a:t>	REAG – REUG</a:t>
            </a:r>
          </a:p>
          <a:p>
            <a:pPr>
              <a:buNone/>
            </a:pPr>
            <a:endParaRPr lang="nl-BE" dirty="0"/>
          </a:p>
          <a:p>
            <a:pPr>
              <a:buNone/>
            </a:pPr>
            <a:endParaRPr lang="nl-BE" dirty="0" smtClean="0"/>
          </a:p>
          <a:p>
            <a:pPr>
              <a:buNone/>
            </a:pPr>
            <a:r>
              <a:rPr lang="nl-BE" dirty="0" smtClean="0"/>
              <a:t>	</a:t>
            </a:r>
          </a:p>
        </p:txBody>
      </p:sp>
      <p:pic>
        <p:nvPicPr>
          <p:cNvPr id="15362" name="Afbeelding 25"/>
          <p:cNvPicPr>
            <a:picLocks noChangeAspect="1" noChangeArrowheads="1"/>
          </p:cNvPicPr>
          <p:nvPr/>
        </p:nvPicPr>
        <p:blipFill>
          <a:blip r:embed="rId2" cstate="print"/>
          <a:srcRect l="19339" t="16942" r="41158" b="48759"/>
          <a:stretch>
            <a:fillRect/>
          </a:stretch>
        </p:blipFill>
        <p:spPr bwMode="auto">
          <a:xfrm>
            <a:off x="5067300" y="404664"/>
            <a:ext cx="4076700" cy="2828925"/>
          </a:xfrm>
          <a:prstGeom prst="rect">
            <a:avLst/>
          </a:prstGeom>
          <a:noFill/>
          <a:ln w="9525">
            <a:noFill/>
            <a:miter lim="800000"/>
            <a:headEnd/>
            <a:tailEnd/>
          </a:ln>
        </p:spPr>
      </p:pic>
      <p:sp>
        <p:nvSpPr>
          <p:cNvPr id="15363" name="Text Box 3"/>
          <p:cNvSpPr txBox="1">
            <a:spLocks noChangeArrowheads="1"/>
          </p:cNvSpPr>
          <p:nvPr/>
        </p:nvSpPr>
        <p:spPr bwMode="auto">
          <a:xfrm>
            <a:off x="8172400" y="620688"/>
            <a:ext cx="709612" cy="3600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BE" altLang="zh-CN" b="1" i="0" u="none" strike="noStrike" cap="none" normalizeH="0" baseline="0" dirty="0" smtClean="0">
                <a:ln>
                  <a:noFill/>
                </a:ln>
                <a:solidFill>
                  <a:srgbClr val="7030A0"/>
                </a:solidFill>
                <a:effectLst/>
                <a:latin typeface="Calibri" pitchFamily="34" charset="0"/>
                <a:ea typeface="SimSun" pitchFamily="2" charset="-122"/>
                <a:cs typeface="Arial" pitchFamily="34" charset="0"/>
              </a:rPr>
              <a:t>REAG</a:t>
            </a:r>
            <a:endParaRPr kumimoji="0" lang="nl-BE"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4" name="Text Box 4"/>
          <p:cNvSpPr txBox="1">
            <a:spLocks noChangeArrowheads="1"/>
          </p:cNvSpPr>
          <p:nvPr/>
        </p:nvSpPr>
        <p:spPr bwMode="auto">
          <a:xfrm>
            <a:off x="7020272" y="2276872"/>
            <a:ext cx="719137" cy="2397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BE" altLang="zh-CN" b="1" i="0" u="none" strike="noStrike" cap="none" normalizeH="0" baseline="0" dirty="0" smtClean="0">
                <a:ln>
                  <a:noFill/>
                </a:ln>
                <a:solidFill>
                  <a:schemeClr val="tx1"/>
                </a:solidFill>
                <a:effectLst/>
                <a:latin typeface="Calibri" pitchFamily="34" charset="0"/>
                <a:ea typeface="SimSun" pitchFamily="2" charset="-122"/>
                <a:cs typeface="Arial" pitchFamily="34" charset="0"/>
              </a:rPr>
              <a:t>REUG</a:t>
            </a:r>
            <a:endParaRPr kumimoji="0" lang="nl-BE"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5" name="Afbeelding 28"/>
          <p:cNvPicPr>
            <a:picLocks noChangeAspect="1" noChangeArrowheads="1"/>
          </p:cNvPicPr>
          <p:nvPr/>
        </p:nvPicPr>
        <p:blipFill>
          <a:blip r:embed="rId3" cstate="print"/>
          <a:srcRect l="19302" t="15631" r="40993" b="48553"/>
          <a:stretch>
            <a:fillRect/>
          </a:stretch>
        </p:blipFill>
        <p:spPr bwMode="auto">
          <a:xfrm>
            <a:off x="5019675" y="332656"/>
            <a:ext cx="4124325" cy="2969096"/>
          </a:xfrm>
          <a:prstGeom prst="rect">
            <a:avLst/>
          </a:prstGeom>
          <a:noFill/>
          <a:ln w="9525">
            <a:noFill/>
            <a:miter lim="800000"/>
            <a:headEnd/>
            <a:tailEnd/>
          </a:ln>
        </p:spPr>
      </p:pic>
    </p:spTree>
    <p:extLst>
      <p:ext uri="{BB962C8B-B14F-4D97-AF65-F5344CB8AC3E}">
        <p14:creationId xmlns:p14="http://schemas.microsoft.com/office/powerpoint/2010/main" val="66655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ppt_x"/>
                                          </p:val>
                                        </p:tav>
                                        <p:tav tm="100000">
                                          <p:val>
                                            <p:strVal val="#ppt_x"/>
                                          </p:val>
                                        </p:tav>
                                      </p:tavLst>
                                    </p:anim>
                                    <p:anim calcmode="lin" valueType="num">
                                      <p:cBhvr additive="base">
                                        <p:cTn id="8"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Praktijk</a:t>
            </a:r>
            <a:endParaRPr lang="nl-NL" dirty="0"/>
          </a:p>
        </p:txBody>
      </p:sp>
      <p:sp>
        <p:nvSpPr>
          <p:cNvPr id="5" name="Ondertitel 4"/>
          <p:cNvSpPr>
            <a:spLocks noGrp="1"/>
          </p:cNvSpPr>
          <p:nvPr>
            <p:ph type="subTitle" idx="1"/>
          </p:nvPr>
        </p:nvSpPr>
        <p:spPr/>
        <p:txBody>
          <a:bodyPr/>
          <a:lstStyle/>
          <a:p>
            <a:r>
              <a:rPr lang="nl-NL" dirty="0" smtClean="0"/>
              <a:t>Zelf aan de slag met het stappenplan</a:t>
            </a:r>
            <a:endParaRPr lang="nl-NL" dirty="0"/>
          </a:p>
        </p:txBody>
      </p:sp>
    </p:spTree>
    <p:extLst>
      <p:ext uri="{BB962C8B-B14F-4D97-AF65-F5344CB8AC3E}">
        <p14:creationId xmlns:p14="http://schemas.microsoft.com/office/powerpoint/2010/main" val="2563553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Samenvatting Stappenplan</a:t>
            </a:r>
            <a:endParaRPr lang="nl-NL" dirty="0"/>
          </a:p>
        </p:txBody>
      </p:sp>
      <p:sp>
        <p:nvSpPr>
          <p:cNvPr id="3" name="Tijdelijke aanduiding voor inhoud 2"/>
          <p:cNvSpPr>
            <a:spLocks noGrp="1"/>
          </p:cNvSpPr>
          <p:nvPr>
            <p:ph idx="1"/>
          </p:nvPr>
        </p:nvSpPr>
        <p:spPr/>
        <p:txBody>
          <a:bodyPr/>
          <a:lstStyle/>
          <a:p>
            <a:r>
              <a:rPr lang="nl-NL" dirty="0" smtClean="0"/>
              <a:t>Stap 1 =&gt; Plaatsing kraag </a:t>
            </a:r>
          </a:p>
          <a:p>
            <a:r>
              <a:rPr lang="nl-NL" dirty="0" smtClean="0"/>
              <a:t>Stap 2 =&gt; Uitvoeren van de room </a:t>
            </a:r>
            <a:r>
              <a:rPr lang="nl-NL" dirty="0" err="1" smtClean="0"/>
              <a:t>kalibratie</a:t>
            </a:r>
            <a:endParaRPr lang="nl-NL" dirty="0" smtClean="0"/>
          </a:p>
          <a:p>
            <a:r>
              <a:rPr lang="nl-NL" dirty="0" smtClean="0"/>
              <a:t>Stap 3 =&gt; Uitvoeren van de slang </a:t>
            </a:r>
            <a:r>
              <a:rPr lang="nl-NL" dirty="0" err="1" smtClean="0"/>
              <a:t>kalibratie</a:t>
            </a:r>
            <a:endParaRPr lang="nl-NL" dirty="0" smtClean="0"/>
          </a:p>
          <a:p>
            <a:r>
              <a:rPr lang="nl-NL" dirty="0" smtClean="0"/>
              <a:t>Stap 4 =&gt; Plaatsing slang </a:t>
            </a:r>
          </a:p>
          <a:p>
            <a:r>
              <a:rPr lang="nl-NL" dirty="0" smtClean="0"/>
              <a:t>Stap 5 =&gt; Open oor curve meten</a:t>
            </a:r>
          </a:p>
          <a:p>
            <a:pPr marL="0" indent="0">
              <a:buNone/>
            </a:pPr>
            <a:endParaRPr lang="nl-NL" dirty="0" smtClean="0"/>
          </a:p>
          <a:p>
            <a:pPr marL="0" indent="0">
              <a:buNone/>
            </a:pPr>
            <a:r>
              <a:rPr lang="nl-NL" dirty="0" smtClean="0"/>
              <a:t>    =&gt; klaar om metingen uit te voeren!! &lt;=</a:t>
            </a:r>
          </a:p>
          <a:p>
            <a:pPr marL="0" indent="0">
              <a:buNone/>
            </a:pPr>
            <a:endParaRPr lang="nl-NL" dirty="0"/>
          </a:p>
          <a:p>
            <a:r>
              <a:rPr lang="nl-NL" dirty="0" smtClean="0"/>
              <a:t>Stap 6 =&gt; </a:t>
            </a:r>
            <a:r>
              <a:rPr lang="nl-NL" dirty="0" err="1" smtClean="0"/>
              <a:t>Occluded</a:t>
            </a:r>
            <a:r>
              <a:rPr lang="nl-NL" dirty="0" smtClean="0"/>
              <a:t> oor meten</a:t>
            </a:r>
          </a:p>
          <a:p>
            <a:r>
              <a:rPr lang="nl-NL" dirty="0" smtClean="0"/>
              <a:t>Stap 7=&gt; Meten met hoortoestel aan</a:t>
            </a:r>
            <a:endParaRPr lang="nl-NL" dirty="0"/>
          </a:p>
        </p:txBody>
      </p:sp>
    </p:spTree>
    <p:extLst>
      <p:ext uri="{BB962C8B-B14F-4D97-AF65-F5344CB8AC3E}">
        <p14:creationId xmlns:p14="http://schemas.microsoft.com/office/powerpoint/2010/main" val="31958786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Automatische REM</a:t>
            </a:r>
            <a:endParaRPr lang="nl-NL" dirty="0"/>
          </a:p>
        </p:txBody>
      </p:sp>
      <p:sp>
        <p:nvSpPr>
          <p:cNvPr id="5" name="Ondertitel 4"/>
          <p:cNvSpPr>
            <a:spLocks noGrp="1"/>
          </p:cNvSpPr>
          <p:nvPr>
            <p:ph type="subTitle" idx="1"/>
          </p:nvPr>
        </p:nvSpPr>
        <p:spPr/>
        <p:txBody>
          <a:bodyPr/>
          <a:lstStyle/>
          <a:p>
            <a:endParaRPr lang="nl-NL"/>
          </a:p>
        </p:txBody>
      </p:sp>
      <p:sp>
        <p:nvSpPr>
          <p:cNvPr id="6" name="Tijdelijke aanduiding voor tekst 5"/>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312663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DEMO meting</a:t>
            </a:r>
            <a:endParaRPr lang="nl-NL" dirty="0"/>
          </a:p>
        </p:txBody>
      </p:sp>
      <p:sp>
        <p:nvSpPr>
          <p:cNvPr id="3" name="Tijdelijke aanduiding voor inhoud 2"/>
          <p:cNvSpPr>
            <a:spLocks noGrp="1"/>
          </p:cNvSpPr>
          <p:nvPr>
            <p:ph idx="1"/>
          </p:nvPr>
        </p:nvSpPr>
        <p:spPr/>
        <p:txBody>
          <a:bodyPr/>
          <a:lstStyle/>
          <a:p>
            <a:r>
              <a:rPr lang="nl-NL" dirty="0" smtClean="0"/>
              <a:t>PMM scherm</a:t>
            </a:r>
          </a:p>
          <a:p>
            <a:r>
              <a:rPr lang="nl-NL" dirty="0" smtClean="0"/>
              <a:t>REAG</a:t>
            </a:r>
          </a:p>
          <a:p>
            <a:r>
              <a:rPr lang="nl-NL" dirty="0" smtClean="0"/>
              <a:t>On top </a:t>
            </a:r>
          </a:p>
          <a:p>
            <a:r>
              <a:rPr lang="nl-NL" dirty="0" smtClean="0"/>
              <a:t>On target</a:t>
            </a:r>
            <a:endParaRPr lang="nl-NL" dirty="0"/>
          </a:p>
        </p:txBody>
      </p:sp>
    </p:spTree>
    <p:extLst>
      <p:ext uri="{BB962C8B-B14F-4D97-AF65-F5344CB8AC3E}">
        <p14:creationId xmlns:p14="http://schemas.microsoft.com/office/powerpoint/2010/main" val="278672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Geautomatiseerde metingen</a:t>
            </a:r>
            <a:endParaRPr lang="nl-NL" dirty="0"/>
          </a:p>
        </p:txBody>
      </p:sp>
      <p:sp>
        <p:nvSpPr>
          <p:cNvPr id="3" name="Tijdelijke aanduiding voor inhoud 2"/>
          <p:cNvSpPr>
            <a:spLocks noGrp="1"/>
          </p:cNvSpPr>
          <p:nvPr>
            <p:ph idx="1"/>
          </p:nvPr>
        </p:nvSpPr>
        <p:spPr>
          <a:xfrm>
            <a:off x="611560" y="1398848"/>
            <a:ext cx="8229600" cy="4525963"/>
          </a:xfrm>
        </p:spPr>
        <p:txBody>
          <a:bodyPr/>
          <a:lstStyle/>
          <a:p>
            <a:r>
              <a:rPr lang="nl-NL" dirty="0" smtClean="0"/>
              <a:t>Noah</a:t>
            </a:r>
          </a:p>
          <a:p>
            <a:r>
              <a:rPr lang="nl-NL" dirty="0" err="1" smtClean="0"/>
              <a:t>AutoRem</a:t>
            </a:r>
            <a:r>
              <a:rPr lang="nl-NL" dirty="0"/>
              <a:t> </a:t>
            </a:r>
            <a:r>
              <a:rPr lang="nl-NL" dirty="0" smtClean="0"/>
              <a:t>(filmpje)</a:t>
            </a:r>
          </a:p>
          <a:p>
            <a:r>
              <a:rPr lang="nl-NL" dirty="0" err="1" smtClean="0"/>
              <a:t>Phonak</a:t>
            </a:r>
            <a:endParaRPr lang="nl-NL" dirty="0" smtClean="0"/>
          </a:p>
          <a:p>
            <a:r>
              <a:rPr lang="nl-NL" dirty="0" smtClean="0"/>
              <a:t>Universeel</a:t>
            </a:r>
          </a:p>
          <a:p>
            <a:r>
              <a:rPr lang="nl-NL" dirty="0" smtClean="0"/>
              <a:t>Demo op scherm</a:t>
            </a:r>
          </a:p>
          <a:p>
            <a:endParaRPr lang="nl-NL" dirty="0" smtClean="0"/>
          </a:p>
          <a:p>
            <a:endParaRPr lang="nl-NL" dirty="0"/>
          </a:p>
        </p:txBody>
      </p:sp>
      <p:sp>
        <p:nvSpPr>
          <p:cNvPr id="4" name="Actieknop: Verder of Volgende 3">
            <a:hlinkClick r:id="rId2" action="ppaction://hlinkfile" highlightClick="1"/>
          </p:cNvPr>
          <p:cNvSpPr/>
          <p:nvPr/>
        </p:nvSpPr>
        <p:spPr>
          <a:xfrm>
            <a:off x="3635896" y="3429000"/>
            <a:ext cx="1152128" cy="6480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6174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Interpretatie van gegevens</a:t>
            </a:r>
            <a:endParaRPr lang="nl-NL" dirty="0"/>
          </a:p>
        </p:txBody>
      </p:sp>
      <p:sp>
        <p:nvSpPr>
          <p:cNvPr id="3" name="Tijdelijke aanduiding voor inhoud 2"/>
          <p:cNvSpPr>
            <a:spLocks noGrp="1"/>
          </p:cNvSpPr>
          <p:nvPr>
            <p:ph idx="1"/>
          </p:nvPr>
        </p:nvSpPr>
        <p:spPr/>
        <p:txBody>
          <a:bodyPr/>
          <a:lstStyle/>
          <a:p>
            <a:r>
              <a:rPr lang="nl-NL" dirty="0" err="1" smtClean="0"/>
              <a:t>Evt</a:t>
            </a:r>
            <a:r>
              <a:rPr lang="nl-NL" dirty="0" smtClean="0"/>
              <a:t> geaccepteerd afwijkingen.</a:t>
            </a:r>
          </a:p>
          <a:p>
            <a:pPr lvl="1"/>
            <a:r>
              <a:rPr lang="nl-NL" dirty="0" smtClean="0"/>
              <a:t>Richtlijn, afwijkingen boven 5 dB aanpassen</a:t>
            </a:r>
          </a:p>
          <a:p>
            <a:pPr lvl="1"/>
            <a:r>
              <a:rPr lang="nl-NL" dirty="0" smtClean="0"/>
              <a:t>+/- 3 dB is OK</a:t>
            </a:r>
          </a:p>
          <a:p>
            <a:r>
              <a:rPr lang="nl-NL" dirty="0" smtClean="0"/>
              <a:t>Open aanpassingen onder de 1 k</a:t>
            </a:r>
          </a:p>
          <a:p>
            <a:r>
              <a:rPr lang="nl-NL" dirty="0" smtClean="0"/>
              <a:t>Percentiel score</a:t>
            </a:r>
          </a:p>
          <a:p>
            <a:r>
              <a:rPr lang="nl-NL" dirty="0" smtClean="0"/>
              <a:t>AI SII</a:t>
            </a:r>
          </a:p>
          <a:p>
            <a:r>
              <a:rPr lang="nl-NL" dirty="0" smtClean="0"/>
              <a:t>Beperkingen in de verstelling compenseren (optimum)</a:t>
            </a:r>
          </a:p>
          <a:p>
            <a:pPr lvl="1"/>
            <a:r>
              <a:rPr lang="nl-NL" dirty="0" smtClean="0"/>
              <a:t>Meer laag om midden goed te krijgen??</a:t>
            </a:r>
          </a:p>
          <a:p>
            <a:pPr lvl="1"/>
            <a:endParaRPr lang="nl-NL" dirty="0" smtClean="0"/>
          </a:p>
          <a:p>
            <a:endParaRPr lang="nl-NL" dirty="0"/>
          </a:p>
          <a:p>
            <a:endParaRPr lang="nl-NL" dirty="0" smtClean="0"/>
          </a:p>
        </p:txBody>
      </p:sp>
    </p:spTree>
    <p:extLst>
      <p:ext uri="{BB962C8B-B14F-4D97-AF65-F5344CB8AC3E}">
        <p14:creationId xmlns:p14="http://schemas.microsoft.com/office/powerpoint/2010/main" val="3300740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smtClean="0"/>
              <a:t>Waarom in het oor meten?</a:t>
            </a:r>
            <a:endParaRPr lang="nl-NL" dirty="0"/>
          </a:p>
        </p:txBody>
      </p:sp>
      <p:sp>
        <p:nvSpPr>
          <p:cNvPr id="3" name="Tijdelijke aanduiding voor inhoud 2"/>
          <p:cNvSpPr>
            <a:spLocks noGrp="1"/>
          </p:cNvSpPr>
          <p:nvPr>
            <p:ph idx="1"/>
          </p:nvPr>
        </p:nvSpPr>
        <p:spPr>
          <a:xfrm>
            <a:off x="465054" y="1495325"/>
            <a:ext cx="8067386" cy="4525963"/>
          </a:xfrm>
        </p:spPr>
        <p:txBody>
          <a:bodyPr>
            <a:normAutofit/>
          </a:bodyPr>
          <a:lstStyle/>
          <a:p>
            <a:endParaRPr lang="nl-NL" dirty="0" smtClean="0"/>
          </a:p>
          <a:p>
            <a:pPr marL="0" indent="0">
              <a:buNone/>
            </a:pPr>
            <a:r>
              <a:rPr lang="nl-NL" u="sng" dirty="0" smtClean="0"/>
              <a:t>Stelling: Een goede first fit geeft 80% tevredenheid.</a:t>
            </a:r>
          </a:p>
          <a:p>
            <a:pPr marL="457200" lvl="1" indent="0">
              <a:buNone/>
            </a:pPr>
            <a:r>
              <a:rPr lang="nl-NL" sz="2000" dirty="0" smtClean="0"/>
              <a:t>Zijn dat 80 van de 100 klanten die optimaal zijn aangepast ? </a:t>
            </a:r>
            <a:br>
              <a:rPr lang="nl-NL" sz="2000" dirty="0" smtClean="0"/>
            </a:br>
            <a:r>
              <a:rPr lang="nl-NL" sz="2000" dirty="0" smtClean="0"/>
              <a:t>of lopen er 100 klanten die tevreden zijn met een 80% aanpassing ?</a:t>
            </a:r>
          </a:p>
          <a:p>
            <a:pPr lvl="1"/>
            <a:endParaRPr lang="nl-NL" sz="2000" dirty="0" smtClean="0"/>
          </a:p>
          <a:p>
            <a:pPr marL="457200" lvl="1" indent="0">
              <a:buNone/>
            </a:pPr>
            <a:r>
              <a:rPr lang="nl-NL" sz="2000" dirty="0" smtClean="0"/>
              <a:t>De waarheid is niet zo zwart wit, maar waarom genoegen nemen met 80% als er eenvoudige middelen zijn om 100% te kunnen krijgen! </a:t>
            </a:r>
            <a:br>
              <a:rPr lang="nl-NL" sz="2000" dirty="0" smtClean="0"/>
            </a:br>
            <a:endParaRPr lang="nl-NL" sz="2000" dirty="0" smtClean="0"/>
          </a:p>
          <a:p>
            <a:pPr marL="457200" lvl="1" indent="0">
              <a:buNone/>
            </a:pPr>
            <a:r>
              <a:rPr lang="nl-NL" sz="2000" dirty="0" smtClean="0"/>
              <a:t>Dus daarom iedere aanpassing beginnen met REM.</a:t>
            </a:r>
          </a:p>
          <a:p>
            <a:pPr marL="457200" lvl="1" indent="0">
              <a:buNone/>
            </a:pPr>
            <a:endParaRPr lang="nl-NL" sz="2000" dirty="0"/>
          </a:p>
          <a:p>
            <a:pPr marL="457200" lvl="1" indent="0">
              <a:buNone/>
            </a:pPr>
            <a:endParaRPr lang="nl-NL" dirty="0" smtClean="0">
              <a:solidFill>
                <a:srgbClr val="FF0000"/>
              </a:solidFill>
            </a:endParaRPr>
          </a:p>
          <a:p>
            <a:pPr lvl="1"/>
            <a:endParaRPr lang="nl-NL" dirty="0" smtClean="0">
              <a:solidFill>
                <a:srgbClr val="FF0000"/>
              </a:solidFill>
            </a:endParaRPr>
          </a:p>
          <a:p>
            <a:pPr marL="457200" lvl="1" indent="0">
              <a:buNone/>
            </a:pPr>
            <a:endParaRPr lang="nl-NL" dirty="0">
              <a:solidFill>
                <a:srgbClr val="FF0000"/>
              </a:solidFill>
            </a:endParaRPr>
          </a:p>
        </p:txBody>
      </p:sp>
    </p:spTree>
    <p:extLst>
      <p:ext uri="{BB962C8B-B14F-4D97-AF65-F5344CB8AC3E}">
        <p14:creationId xmlns:p14="http://schemas.microsoft.com/office/powerpoint/2010/main" val="174252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Dank voor uw aandacht!</a:t>
            </a:r>
            <a:endParaRPr lang="nl-NL" dirty="0"/>
          </a:p>
        </p:txBody>
      </p:sp>
      <p:sp>
        <p:nvSpPr>
          <p:cNvPr id="4" name="Ondertitel 3"/>
          <p:cNvSpPr>
            <a:spLocks noGrp="1"/>
          </p:cNvSpPr>
          <p:nvPr>
            <p:ph type="subTitle" idx="1"/>
          </p:nvPr>
        </p:nvSpPr>
        <p:spPr/>
        <p:txBody>
          <a:bodyPr/>
          <a:lstStyle/>
          <a:p>
            <a:endParaRPr lang="nl-NL"/>
          </a:p>
        </p:txBody>
      </p:sp>
      <p:sp>
        <p:nvSpPr>
          <p:cNvPr id="5" name="Tijdelijke aanduiding voor tekst 4"/>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23191777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TO template Dec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OTO template Dec 2011</Template>
  <TotalTime>3828</TotalTime>
  <Words>2470</Words>
  <Application>Microsoft Office PowerPoint</Application>
  <PresentationFormat>Diavoorstelling (4:3)</PresentationFormat>
  <Paragraphs>560</Paragraphs>
  <Slides>90</Slides>
  <Notes>28</Notes>
  <HiddenSlides>4</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90</vt:i4>
      </vt:variant>
    </vt:vector>
  </HeadingPairs>
  <TitlesOfParts>
    <vt:vector size="95" baseType="lpstr">
      <vt:lpstr>SimSun</vt:lpstr>
      <vt:lpstr>Arial</vt:lpstr>
      <vt:lpstr>Calibri</vt:lpstr>
      <vt:lpstr>Wingdings</vt:lpstr>
      <vt:lpstr>OTO template Dec 2011</vt:lpstr>
      <vt:lpstr>PowerPoint-presentatie</vt:lpstr>
      <vt:lpstr>Agenda</vt:lpstr>
      <vt:lpstr>Kennismaking</vt:lpstr>
      <vt:lpstr> </vt:lpstr>
      <vt:lpstr>Uw klant</vt:lpstr>
      <vt:lpstr>Wat verwacht de slechthorende?</vt:lpstr>
      <vt:lpstr>Hoe zijn de verwachtingen te managen?</vt:lpstr>
      <vt:lpstr>Meten is weten</vt:lpstr>
      <vt:lpstr>Waarom in het oor meten?</vt:lpstr>
      <vt:lpstr>PowerPoint-presentatie</vt:lpstr>
      <vt:lpstr>Waarom in het oor meten?</vt:lpstr>
      <vt:lpstr>Waarom willen we REM uitvoeren</vt:lpstr>
      <vt:lpstr>Waarom willen we REM uitvoeren</vt:lpstr>
      <vt:lpstr>Waarom willen we REM uitvoeren</vt:lpstr>
      <vt:lpstr>Waarom willen we REM uitvoeren</vt:lpstr>
      <vt:lpstr>Wanneer REM doen?</vt:lpstr>
      <vt:lpstr>Waar wil je meten in het oor?</vt:lpstr>
      <vt:lpstr>Hoe dan wel?</vt:lpstr>
      <vt:lpstr>  Visible Speech Mapping   </vt:lpstr>
      <vt:lpstr> </vt:lpstr>
      <vt:lpstr>Methode van Mead Killion</vt:lpstr>
      <vt:lpstr>Speech Mapping</vt:lpstr>
      <vt:lpstr>Speech mapping</vt:lpstr>
      <vt:lpstr>VSM</vt:lpstr>
      <vt:lpstr>Hoe dan wel?</vt:lpstr>
      <vt:lpstr>PMM</vt:lpstr>
      <vt:lpstr>PMM</vt:lpstr>
      <vt:lpstr>VSM versus PMM</vt:lpstr>
      <vt:lpstr>VSM                         PMM</vt:lpstr>
      <vt:lpstr>Logische opbouw in aanpastraject</vt:lpstr>
      <vt:lpstr>Software</vt:lpstr>
      <vt:lpstr>Software OTOsuite</vt:lpstr>
      <vt:lpstr>Otosuite: navigatie en controle</vt:lpstr>
      <vt:lpstr>Otocam module</vt:lpstr>
      <vt:lpstr>Taakbalken</vt:lpstr>
      <vt:lpstr>PowerPoint-presentatie</vt:lpstr>
      <vt:lpstr>On Top Modus</vt:lpstr>
      <vt:lpstr>Options</vt:lpstr>
      <vt:lpstr>PowerPoint-presentatie</vt:lpstr>
      <vt:lpstr>Configuratie</vt:lpstr>
      <vt:lpstr>Rapporten afdrukken</vt:lpstr>
      <vt:lpstr>OtoSuite Report</vt:lpstr>
      <vt:lpstr>Kalibraties</vt:lpstr>
      <vt:lpstr>Speaker/Room kalibratie</vt:lpstr>
      <vt:lpstr>Speaker/Room calibration</vt:lpstr>
      <vt:lpstr>Tube calibratie</vt:lpstr>
      <vt:lpstr>Basis begrippen</vt:lpstr>
      <vt:lpstr>Real Ear Measurement</vt:lpstr>
      <vt:lpstr>Meten in verschillende waarden  </vt:lpstr>
      <vt:lpstr>Unaided  </vt:lpstr>
      <vt:lpstr> Occluded  </vt:lpstr>
      <vt:lpstr> Aided   </vt:lpstr>
      <vt:lpstr>Insertion Gain </vt:lpstr>
      <vt:lpstr>PAA Predicted Aided Audiogram </vt:lpstr>
      <vt:lpstr>Samenvatting</vt:lpstr>
      <vt:lpstr>Ons advies: meten in GAIN</vt:lpstr>
      <vt:lpstr>Contra indicaties REM</vt:lpstr>
      <vt:lpstr>Contra indicaties voor uitvoering REM</vt:lpstr>
      <vt:lpstr>Open REM</vt:lpstr>
      <vt:lpstr>PowerPoint-presentatie</vt:lpstr>
      <vt:lpstr>PowerPoint-presentatie</vt:lpstr>
      <vt:lpstr>Verliesdrempels voor Open REM</vt:lpstr>
      <vt:lpstr>Percentiel Score</vt:lpstr>
      <vt:lpstr>Opbouw van geluid (spraak)</vt:lpstr>
      <vt:lpstr>Intensiteit van 1 frequentie</vt:lpstr>
      <vt:lpstr>Gerangschikt en percentiel</vt:lpstr>
      <vt:lpstr>Otosuite en percentiel</vt:lpstr>
      <vt:lpstr>Hoe ziet een PMM aanpassing eruit</vt:lpstr>
      <vt:lpstr>En hoe ziet de percentiel er dan uit</vt:lpstr>
      <vt:lpstr>PowerPoint-presentatie</vt:lpstr>
      <vt:lpstr>Meten met Freefit</vt:lpstr>
      <vt:lpstr>Welke metingen met Freefit?</vt:lpstr>
      <vt:lpstr>Stappenplan PMM</vt:lpstr>
      <vt:lpstr>Otoscopie</vt:lpstr>
      <vt:lpstr>En dan…</vt:lpstr>
      <vt:lpstr>Probe Tube Calibration (slangkalibratie)</vt:lpstr>
      <vt:lpstr>Fitting Details</vt:lpstr>
      <vt:lpstr>Probe Tube Plaatsing   </vt:lpstr>
      <vt:lpstr>PowerPoint-presentatie</vt:lpstr>
      <vt:lpstr>REUG</vt:lpstr>
      <vt:lpstr>REOG</vt:lpstr>
      <vt:lpstr>REAG</vt:lpstr>
      <vt:lpstr>REIG</vt:lpstr>
      <vt:lpstr>Praktijk</vt:lpstr>
      <vt:lpstr>Samenvatting Stappenplan</vt:lpstr>
      <vt:lpstr>Automatische REM</vt:lpstr>
      <vt:lpstr>DEMO meting</vt:lpstr>
      <vt:lpstr>Geautomatiseerde metingen</vt:lpstr>
      <vt:lpstr>Interpretatie van gegevens</vt:lpstr>
      <vt:lpstr>Dank voor uw aandacht!</vt:lpstr>
    </vt:vector>
  </TitlesOfParts>
  <Company>GN ReSound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petkos</dc:creator>
  <cp:lastModifiedBy>Eskes, Erwin</cp:lastModifiedBy>
  <cp:revision>363</cp:revision>
  <cp:lastPrinted>2016-12-06T12:08:44Z</cp:lastPrinted>
  <dcterms:created xsi:type="dcterms:W3CDTF">2012-08-13T11:48:19Z</dcterms:created>
  <dcterms:modified xsi:type="dcterms:W3CDTF">2017-06-07T15:23:05Z</dcterms:modified>
</cp:coreProperties>
</file>