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76" r:id="rId5"/>
    <p:sldMasterId id="2147483715" r:id="rId6"/>
  </p:sldMasterIdLst>
  <p:notesMasterIdLst>
    <p:notesMasterId r:id="rId72"/>
  </p:notesMasterIdLst>
  <p:handoutMasterIdLst>
    <p:handoutMasterId r:id="rId73"/>
  </p:handoutMasterIdLst>
  <p:sldIdLst>
    <p:sldId id="564" r:id="rId7"/>
    <p:sldId id="355" r:id="rId8"/>
    <p:sldId id="563" r:id="rId9"/>
    <p:sldId id="357" r:id="rId10"/>
    <p:sldId id="362" r:id="rId11"/>
    <p:sldId id="373" r:id="rId12"/>
    <p:sldId id="363" r:id="rId13"/>
    <p:sldId id="364" r:id="rId14"/>
    <p:sldId id="368" r:id="rId15"/>
    <p:sldId id="360" r:id="rId16"/>
    <p:sldId id="366" r:id="rId17"/>
    <p:sldId id="369" r:id="rId18"/>
    <p:sldId id="367" r:id="rId19"/>
    <p:sldId id="375" r:id="rId20"/>
    <p:sldId id="372" r:id="rId21"/>
    <p:sldId id="370" r:id="rId22"/>
    <p:sldId id="376" r:id="rId23"/>
    <p:sldId id="378" r:id="rId24"/>
    <p:sldId id="379" r:id="rId25"/>
    <p:sldId id="562" r:id="rId26"/>
    <p:sldId id="353" r:id="rId27"/>
    <p:sldId id="264" r:id="rId28"/>
    <p:sldId id="358" r:id="rId29"/>
    <p:sldId id="263" r:id="rId30"/>
    <p:sldId id="271" r:id="rId31"/>
    <p:sldId id="343" r:id="rId32"/>
    <p:sldId id="349" r:id="rId33"/>
    <p:sldId id="351" r:id="rId34"/>
    <p:sldId id="352" r:id="rId35"/>
    <p:sldId id="356" r:id="rId36"/>
    <p:sldId id="381" r:id="rId37"/>
    <p:sldId id="272" r:id="rId38"/>
    <p:sldId id="298" r:id="rId39"/>
    <p:sldId id="561" r:id="rId40"/>
    <p:sldId id="389" r:id="rId41"/>
    <p:sldId id="299" r:id="rId42"/>
    <p:sldId id="278" r:id="rId43"/>
    <p:sldId id="277" r:id="rId44"/>
    <p:sldId id="304" r:id="rId45"/>
    <p:sldId id="280" r:id="rId46"/>
    <p:sldId id="392" r:id="rId47"/>
    <p:sldId id="394" r:id="rId48"/>
    <p:sldId id="301" r:id="rId49"/>
    <p:sldId id="560" r:id="rId50"/>
    <p:sldId id="401" r:id="rId51"/>
    <p:sldId id="361" r:id="rId52"/>
    <p:sldId id="399" r:id="rId53"/>
    <p:sldId id="398" r:id="rId54"/>
    <p:sldId id="397" r:id="rId55"/>
    <p:sldId id="400" r:id="rId56"/>
    <p:sldId id="371" r:id="rId57"/>
    <p:sldId id="559" r:id="rId58"/>
    <p:sldId id="409" r:id="rId59"/>
    <p:sldId id="292" r:id="rId60"/>
    <p:sldId id="314" r:id="rId61"/>
    <p:sldId id="558" r:id="rId62"/>
    <p:sldId id="402" r:id="rId63"/>
    <p:sldId id="393" r:id="rId64"/>
    <p:sldId id="403" r:id="rId65"/>
    <p:sldId id="404" r:id="rId66"/>
    <p:sldId id="405" r:id="rId67"/>
    <p:sldId id="406" r:id="rId68"/>
    <p:sldId id="407" r:id="rId69"/>
    <p:sldId id="408" r:id="rId70"/>
    <p:sldId id="380" r:id="rId71"/>
  </p:sldIdLst>
  <p:sldSz cx="12192000" cy="6858000"/>
  <p:notesSz cx="6858000" cy="9144000"/>
  <p:defaultTextStyle>
    <a:defPPr>
      <a:defRPr lang="en-US"/>
    </a:defPPr>
    <a:lvl1pPr marL="0" algn="l" defTabSz="521511" rtl="0" eaLnBrk="1" latinLnBrk="0" hangingPunct="1">
      <a:defRPr sz="2053" kern="1200">
        <a:solidFill>
          <a:schemeClr val="tx1"/>
        </a:solidFill>
        <a:latin typeface="+mn-lt"/>
        <a:ea typeface="+mn-ea"/>
        <a:cs typeface="+mn-cs"/>
      </a:defRPr>
    </a:lvl1pPr>
    <a:lvl2pPr marL="521511" algn="l" defTabSz="521511" rtl="0" eaLnBrk="1" latinLnBrk="0" hangingPunct="1">
      <a:defRPr sz="2053" kern="1200">
        <a:solidFill>
          <a:schemeClr val="tx1"/>
        </a:solidFill>
        <a:latin typeface="+mn-lt"/>
        <a:ea typeface="+mn-ea"/>
        <a:cs typeface="+mn-cs"/>
      </a:defRPr>
    </a:lvl2pPr>
    <a:lvl3pPr marL="1043023" algn="l" defTabSz="521511" rtl="0" eaLnBrk="1" latinLnBrk="0" hangingPunct="1">
      <a:defRPr sz="2053" kern="1200">
        <a:solidFill>
          <a:schemeClr val="tx1"/>
        </a:solidFill>
        <a:latin typeface="+mn-lt"/>
        <a:ea typeface="+mn-ea"/>
        <a:cs typeface="+mn-cs"/>
      </a:defRPr>
    </a:lvl3pPr>
    <a:lvl4pPr marL="1564534" algn="l" defTabSz="521511" rtl="0" eaLnBrk="1" latinLnBrk="0" hangingPunct="1">
      <a:defRPr sz="2053" kern="1200">
        <a:solidFill>
          <a:schemeClr val="tx1"/>
        </a:solidFill>
        <a:latin typeface="+mn-lt"/>
        <a:ea typeface="+mn-ea"/>
        <a:cs typeface="+mn-cs"/>
      </a:defRPr>
    </a:lvl4pPr>
    <a:lvl5pPr marL="2086046" algn="l" defTabSz="521511" rtl="0" eaLnBrk="1" latinLnBrk="0" hangingPunct="1">
      <a:defRPr sz="2053" kern="1200">
        <a:solidFill>
          <a:schemeClr val="tx1"/>
        </a:solidFill>
        <a:latin typeface="+mn-lt"/>
        <a:ea typeface="+mn-ea"/>
        <a:cs typeface="+mn-cs"/>
      </a:defRPr>
    </a:lvl5pPr>
    <a:lvl6pPr marL="2607558" algn="l" defTabSz="521511" rtl="0" eaLnBrk="1" latinLnBrk="0" hangingPunct="1">
      <a:defRPr sz="2053" kern="1200">
        <a:solidFill>
          <a:schemeClr val="tx1"/>
        </a:solidFill>
        <a:latin typeface="+mn-lt"/>
        <a:ea typeface="+mn-ea"/>
        <a:cs typeface="+mn-cs"/>
      </a:defRPr>
    </a:lvl6pPr>
    <a:lvl7pPr marL="3129069" algn="l" defTabSz="521511" rtl="0" eaLnBrk="1" latinLnBrk="0" hangingPunct="1">
      <a:defRPr sz="2053" kern="1200">
        <a:solidFill>
          <a:schemeClr val="tx1"/>
        </a:solidFill>
        <a:latin typeface="+mn-lt"/>
        <a:ea typeface="+mn-ea"/>
        <a:cs typeface="+mn-cs"/>
      </a:defRPr>
    </a:lvl7pPr>
    <a:lvl8pPr marL="3650580" algn="l" defTabSz="521511" rtl="0" eaLnBrk="1" latinLnBrk="0" hangingPunct="1">
      <a:defRPr sz="2053" kern="1200">
        <a:solidFill>
          <a:schemeClr val="tx1"/>
        </a:solidFill>
        <a:latin typeface="+mn-lt"/>
        <a:ea typeface="+mn-ea"/>
        <a:cs typeface="+mn-cs"/>
      </a:defRPr>
    </a:lvl8pPr>
    <a:lvl9pPr marL="4172092" algn="l" defTabSz="521511"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5F"/>
    <a:srgbClr val="F4F4F4"/>
    <a:srgbClr val="96E600"/>
    <a:srgbClr val="FFCD5A"/>
    <a:srgbClr val="A5D2DC"/>
    <a:srgbClr val="808080"/>
    <a:srgbClr val="969696"/>
    <a:srgbClr val="B2B2B2"/>
    <a:srgbClr val="C0C0C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25" autoAdjust="0"/>
    <p:restoredTop sz="79663" autoAdjust="0"/>
  </p:normalViewPr>
  <p:slideViewPr>
    <p:cSldViewPr snapToGrid="0" showGuides="1">
      <p:cViewPr varScale="1">
        <p:scale>
          <a:sx n="65" d="100"/>
          <a:sy n="65" d="100"/>
        </p:scale>
        <p:origin x="1570" y="4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66" d="100"/>
          <a:sy n="166" d="100"/>
        </p:scale>
        <p:origin x="508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Map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nl10075\Desktop\Map1.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rgbClr val="00AA5F"/>
            </a:solidFill>
            <a:ln>
              <a:noFill/>
            </a:ln>
            <a:scene3d>
              <a:camera prst="orthographicFront"/>
              <a:lightRig rig="threePt" dir="t"/>
            </a:scene3d>
            <a:sp3d/>
          </c:spPr>
          <c:invertIfNegative val="0"/>
          <c:cat>
            <c:strRef>
              <c:f>Blad1!$A$1:$A$13</c:f>
              <c:strCache>
                <c:ptCount val="13"/>
                <c:pt idx="0">
                  <c:v>Na Gordelroos</c:v>
                </c:pt>
                <c:pt idx="1">
                  <c:v>Kanker</c:v>
                </c:pt>
                <c:pt idx="2">
                  <c:v>Diabetes</c:v>
                </c:pt>
                <c:pt idx="3">
                  <c:v>Visceraal</c:v>
                </c:pt>
                <c:pt idx="4">
                  <c:v>Chirurgie</c:v>
                </c:pt>
                <c:pt idx="5">
                  <c:v>Neuropatisch</c:v>
                </c:pt>
                <c:pt idx="6">
                  <c:v>Fibromyalgie</c:v>
                </c:pt>
                <c:pt idx="7">
                  <c:v>Migraine</c:v>
                </c:pt>
                <c:pt idx="8">
                  <c:v>Artritis</c:v>
                </c:pt>
                <c:pt idx="9">
                  <c:v>Hoofdpijn</c:v>
                </c:pt>
                <c:pt idx="10">
                  <c:v>Nekpijn</c:v>
                </c:pt>
                <c:pt idx="11">
                  <c:v>Gewrichtspijn</c:v>
                </c:pt>
                <c:pt idx="12">
                  <c:v>Rugpijn</c:v>
                </c:pt>
              </c:strCache>
            </c:strRef>
          </c:cat>
          <c:val>
            <c:numRef>
              <c:f>Blad1!$B$1:$B$13</c:f>
              <c:numCache>
                <c:formatCode>0%</c:formatCode>
                <c:ptCount val="13"/>
                <c:pt idx="0">
                  <c:v>0.01</c:v>
                </c:pt>
                <c:pt idx="1">
                  <c:v>0.02</c:v>
                </c:pt>
                <c:pt idx="2">
                  <c:v>0.04</c:v>
                </c:pt>
                <c:pt idx="3">
                  <c:v>7.0000000000000007E-2</c:v>
                </c:pt>
                <c:pt idx="4">
                  <c:v>0.1</c:v>
                </c:pt>
                <c:pt idx="5">
                  <c:v>0.11</c:v>
                </c:pt>
                <c:pt idx="6">
                  <c:v>0.13</c:v>
                </c:pt>
                <c:pt idx="7">
                  <c:v>0.16</c:v>
                </c:pt>
                <c:pt idx="8">
                  <c:v>0.18</c:v>
                </c:pt>
                <c:pt idx="9">
                  <c:v>0.22</c:v>
                </c:pt>
                <c:pt idx="10">
                  <c:v>0.34</c:v>
                </c:pt>
                <c:pt idx="11">
                  <c:v>0.46</c:v>
                </c:pt>
                <c:pt idx="12">
                  <c:v>0.55000000000000004</c:v>
                </c:pt>
              </c:numCache>
            </c:numRef>
          </c:val>
          <c:extLst>
            <c:ext xmlns:c16="http://schemas.microsoft.com/office/drawing/2014/chart" uri="{C3380CC4-5D6E-409C-BE32-E72D297353CC}">
              <c16:uniqueId val="{00000000-5786-4833-9BC8-62FB14AD54DA}"/>
            </c:ext>
          </c:extLst>
        </c:ser>
        <c:dLbls>
          <c:showLegendKey val="0"/>
          <c:showVal val="0"/>
          <c:showCatName val="0"/>
          <c:showSerName val="0"/>
          <c:showPercent val="0"/>
          <c:showBubbleSize val="0"/>
        </c:dLbls>
        <c:gapWidth val="150"/>
        <c:axId val="164907264"/>
        <c:axId val="164907648"/>
      </c:barChart>
      <c:catAx>
        <c:axId val="164907264"/>
        <c:scaling>
          <c:orientation val="minMax"/>
        </c:scaling>
        <c:delete val="0"/>
        <c:axPos val="l"/>
        <c:numFmt formatCode="General" sourceLinked="0"/>
        <c:majorTickMark val="out"/>
        <c:minorTickMark val="none"/>
        <c:tickLblPos val="nextTo"/>
        <c:txPr>
          <a:bodyPr/>
          <a:lstStyle/>
          <a:p>
            <a:pPr>
              <a:defRPr sz="1500" b="0" baseline="0">
                <a:solidFill>
                  <a:schemeClr val="tx1"/>
                </a:solidFill>
                <a:latin typeface="Helvetica" pitchFamily="2" charset="0"/>
              </a:defRPr>
            </a:pPr>
            <a:endParaRPr lang="nl-NL"/>
          </a:p>
        </c:txPr>
        <c:crossAx val="164907648"/>
        <c:crosses val="autoZero"/>
        <c:auto val="1"/>
        <c:lblAlgn val="ctr"/>
        <c:lblOffset val="100"/>
        <c:noMultiLvlLbl val="0"/>
      </c:catAx>
      <c:valAx>
        <c:axId val="164907648"/>
        <c:scaling>
          <c:orientation val="minMax"/>
        </c:scaling>
        <c:delete val="0"/>
        <c:axPos val="b"/>
        <c:majorGridlines/>
        <c:numFmt formatCode="0%" sourceLinked="1"/>
        <c:majorTickMark val="out"/>
        <c:minorTickMark val="none"/>
        <c:tickLblPos val="nextTo"/>
        <c:txPr>
          <a:bodyPr/>
          <a:lstStyle/>
          <a:p>
            <a:pPr>
              <a:defRPr b="0" baseline="0">
                <a:solidFill>
                  <a:schemeClr val="tx1"/>
                </a:solidFill>
                <a:latin typeface="Calibri" panose="020F0502020204030204" pitchFamily="34" charset="0"/>
              </a:defRPr>
            </a:pPr>
            <a:endParaRPr lang="nl-NL"/>
          </a:p>
        </c:txPr>
        <c:crossAx val="164907264"/>
        <c:crosses val="autoZero"/>
        <c:crossBetween val="between"/>
      </c:valAx>
      <c:spPr>
        <a:gradFill>
          <a:gsLst>
            <a:gs pos="0">
              <a:schemeClr val="bg1"/>
            </a:gs>
            <a:gs pos="50000">
              <a:schemeClr val="bg1"/>
            </a:gs>
            <a:gs pos="100000">
              <a:schemeClr val="bg1"/>
            </a:gs>
          </a:gsLst>
          <a:lin ang="5400000" scaled="0"/>
        </a:gradFill>
      </c:spPr>
    </c:plotArea>
    <c:plotVisOnly val="1"/>
    <c:dispBlanksAs val="gap"/>
    <c:showDLblsOverMax val="0"/>
  </c:chart>
  <c:txPr>
    <a:bodyPr/>
    <a:lstStyle/>
    <a:p>
      <a:pPr>
        <a:defRPr sz="1800" baseline="0"/>
      </a:pPr>
      <a:endParaRPr lang="nl-N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615691632993578E-2"/>
          <c:y val="5.7060367454068242E-2"/>
          <c:w val="0.51760604251597775"/>
          <c:h val="0.79783686771734885"/>
        </c:manualLayout>
      </c:layout>
      <c:barChart>
        <c:barDir val="col"/>
        <c:grouping val="percentStacked"/>
        <c:varyColors val="0"/>
        <c:ser>
          <c:idx val="0"/>
          <c:order val="0"/>
          <c:tx>
            <c:strRef>
              <c:f>Blad1!$A$17</c:f>
              <c:strCache>
                <c:ptCount val="1"/>
                <c:pt idx="0">
                  <c:v>Neuropathische pijn onwaarschijnlijk</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Blad1!$B$16:$D$16</c:f>
              <c:strCache>
                <c:ptCount val="3"/>
                <c:pt idx="0">
                  <c:v>Milde pijn (n=1.131)</c:v>
                </c:pt>
                <c:pt idx="1">
                  <c:v>Matige pijn (n=4.254)</c:v>
                </c:pt>
                <c:pt idx="2">
                  <c:v>Ernstige pijn (n=4.389)</c:v>
                </c:pt>
              </c:strCache>
            </c:strRef>
          </c:cat>
          <c:val>
            <c:numRef>
              <c:f>Blad1!$B$17:$D$17</c:f>
              <c:numCache>
                <c:formatCode>0%</c:formatCode>
                <c:ptCount val="3"/>
                <c:pt idx="0">
                  <c:v>0.57999999999999996</c:v>
                </c:pt>
                <c:pt idx="1">
                  <c:v>0.36</c:v>
                </c:pt>
                <c:pt idx="2">
                  <c:v>0.23</c:v>
                </c:pt>
              </c:numCache>
            </c:numRef>
          </c:val>
          <c:extLst>
            <c:ext xmlns:c16="http://schemas.microsoft.com/office/drawing/2014/chart" uri="{C3380CC4-5D6E-409C-BE32-E72D297353CC}">
              <c16:uniqueId val="{00000000-EE50-45CA-AB51-8CC45B28C838}"/>
            </c:ext>
          </c:extLst>
        </c:ser>
        <c:ser>
          <c:idx val="1"/>
          <c:order val="1"/>
          <c:tx>
            <c:strRef>
              <c:f>Blad1!$A$18</c:f>
              <c:strCache>
                <c:ptCount val="1"/>
                <c:pt idx="0">
                  <c:v>Mogelijk neuropathische pijn</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Blad1!$B$16:$D$16</c:f>
              <c:strCache>
                <c:ptCount val="3"/>
                <c:pt idx="0">
                  <c:v>Milde pijn (n=1.131)</c:v>
                </c:pt>
                <c:pt idx="1">
                  <c:v>Matige pijn (n=4.254)</c:v>
                </c:pt>
                <c:pt idx="2">
                  <c:v>Ernstige pijn (n=4.389)</c:v>
                </c:pt>
              </c:strCache>
            </c:strRef>
          </c:cat>
          <c:val>
            <c:numRef>
              <c:f>Blad1!$B$18:$D$18</c:f>
              <c:numCache>
                <c:formatCode>0%</c:formatCode>
                <c:ptCount val="3"/>
                <c:pt idx="0">
                  <c:v>0.27</c:v>
                </c:pt>
                <c:pt idx="1">
                  <c:v>0.3</c:v>
                </c:pt>
                <c:pt idx="2">
                  <c:v>0.25</c:v>
                </c:pt>
              </c:numCache>
            </c:numRef>
          </c:val>
          <c:extLst>
            <c:ext xmlns:c16="http://schemas.microsoft.com/office/drawing/2014/chart" uri="{C3380CC4-5D6E-409C-BE32-E72D297353CC}">
              <c16:uniqueId val="{00000001-EE50-45CA-AB51-8CC45B28C838}"/>
            </c:ext>
          </c:extLst>
        </c:ser>
        <c:ser>
          <c:idx val="2"/>
          <c:order val="2"/>
          <c:tx>
            <c:strRef>
              <c:f>Blad1!$A$19</c:f>
              <c:strCache>
                <c:ptCount val="1"/>
                <c:pt idx="0">
                  <c:v>Neuropathische pijn waarschijnlijk</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Blad1!$B$16:$D$16</c:f>
              <c:strCache>
                <c:ptCount val="3"/>
                <c:pt idx="0">
                  <c:v>Milde pijn (n=1.131)</c:v>
                </c:pt>
                <c:pt idx="1">
                  <c:v>Matige pijn (n=4.254)</c:v>
                </c:pt>
                <c:pt idx="2">
                  <c:v>Ernstige pijn (n=4.389)</c:v>
                </c:pt>
              </c:strCache>
            </c:strRef>
          </c:cat>
          <c:val>
            <c:numRef>
              <c:f>Blad1!$B$19:$D$19</c:f>
              <c:numCache>
                <c:formatCode>0%</c:formatCode>
                <c:ptCount val="3"/>
                <c:pt idx="0">
                  <c:v>0.16</c:v>
                </c:pt>
                <c:pt idx="1">
                  <c:v>0.34</c:v>
                </c:pt>
                <c:pt idx="2">
                  <c:v>0.52</c:v>
                </c:pt>
              </c:numCache>
            </c:numRef>
          </c:val>
          <c:extLst>
            <c:ext xmlns:c16="http://schemas.microsoft.com/office/drawing/2014/chart" uri="{C3380CC4-5D6E-409C-BE32-E72D297353CC}">
              <c16:uniqueId val="{00000002-EE50-45CA-AB51-8CC45B28C838}"/>
            </c:ext>
          </c:extLst>
        </c:ser>
        <c:dLbls>
          <c:showLegendKey val="0"/>
          <c:showVal val="0"/>
          <c:showCatName val="0"/>
          <c:showSerName val="0"/>
          <c:showPercent val="0"/>
          <c:showBubbleSize val="0"/>
        </c:dLbls>
        <c:gapWidth val="150"/>
        <c:overlap val="100"/>
        <c:axId val="178102272"/>
        <c:axId val="178103808"/>
      </c:barChart>
      <c:catAx>
        <c:axId val="17810227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l-NL"/>
          </a:p>
        </c:txPr>
        <c:crossAx val="178103808"/>
        <c:crosses val="autoZero"/>
        <c:auto val="1"/>
        <c:lblAlgn val="ctr"/>
        <c:lblOffset val="100"/>
        <c:noMultiLvlLbl val="0"/>
      </c:catAx>
      <c:valAx>
        <c:axId val="178103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l-NL"/>
          </a:p>
        </c:txPr>
        <c:crossAx val="178102272"/>
        <c:crosses val="autoZero"/>
        <c:crossBetween val="between"/>
      </c:valAx>
      <c:spPr>
        <a:noFill/>
        <a:ln>
          <a:noFill/>
        </a:ln>
        <a:effectLst/>
      </c:spPr>
    </c:plotArea>
    <c:legend>
      <c:legendPos val="r"/>
      <c:layout>
        <c:manualLayout>
          <c:xMode val="edge"/>
          <c:yMode val="edge"/>
          <c:x val="0.64493284451030086"/>
          <c:y val="0.43689295573638331"/>
          <c:w val="0.26636979387169618"/>
          <c:h val="0.14327021541767107"/>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sz="1000"/>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558910448832741"/>
          <c:y val="7.3516977679417034E-2"/>
          <c:w val="0.87441089551167273"/>
          <c:h val="0.65183278518947763"/>
        </c:manualLayout>
      </c:layout>
      <c:barChart>
        <c:barDir val="col"/>
        <c:grouping val="clustered"/>
        <c:varyColors val="0"/>
        <c:ser>
          <c:idx val="0"/>
          <c:order val="0"/>
          <c:tx>
            <c:strRef>
              <c:f>Tabelle1!$B$1</c:f>
              <c:strCache>
                <c:ptCount val="1"/>
                <c:pt idx="0">
                  <c:v>Capsaicin 8%-Patch (N=282)</c:v>
                </c:pt>
              </c:strCache>
            </c:strRef>
          </c:tx>
          <c:spPr>
            <a:solidFill>
              <a:schemeClr val="accent1"/>
            </a:solidFill>
            <a:ln>
              <a:noFill/>
            </a:ln>
            <a:effectLst/>
          </c:spPr>
          <c:invertIfNegative val="0"/>
          <c:cat>
            <c:strRef>
              <c:f>Tabelle1!$A$2:$A$20</c:f>
              <c:strCache>
                <c:ptCount val="19"/>
                <c:pt idx="0">
                  <c:v>Pain at application site</c:v>
                </c:pt>
                <c:pt idx="1">
                  <c:v>Erythema </c:v>
                </c:pt>
                <c:pt idx="2">
                  <c:v>Burning sensation</c:v>
                </c:pt>
                <c:pt idx="3">
                  <c:v>Erythema at application site</c:v>
                </c:pt>
                <c:pt idx="4">
                  <c:v>Pain</c:v>
                </c:pt>
                <c:pt idx="5">
                  <c:v>Headache</c:v>
                </c:pt>
                <c:pt idx="6">
                  <c:v>Upper abdominal pain</c:v>
                </c:pt>
                <c:pt idx="7">
                  <c:v>Nausea </c:v>
                </c:pt>
                <c:pt idx="8">
                  <c:v>Asthenia </c:v>
                </c:pt>
                <c:pt idx="9">
                  <c:v>Dizziness</c:v>
                </c:pt>
                <c:pt idx="10">
                  <c:v>Peripheral edema</c:v>
                </c:pt>
                <c:pt idx="11">
                  <c:v>Somnolence </c:v>
                </c:pt>
                <c:pt idx="12">
                  <c:v>Constipation</c:v>
                </c:pt>
                <c:pt idx="13">
                  <c:v>Vertigo </c:v>
                </c:pt>
                <c:pt idx="14">
                  <c:v>Weight increase</c:v>
                </c:pt>
                <c:pt idx="15">
                  <c:v>Disturbance in attention</c:v>
                </c:pt>
                <c:pt idx="16">
                  <c:v>Fatigue</c:v>
                </c:pt>
                <c:pt idx="17">
                  <c:v>Dry mouth</c:v>
                </c:pt>
                <c:pt idx="18">
                  <c:v>Diarrhoea</c:v>
                </c:pt>
              </c:strCache>
            </c:strRef>
          </c:cat>
          <c:val>
            <c:numRef>
              <c:f>Tabelle1!$B$2:$B$20</c:f>
              <c:numCache>
                <c:formatCode>0.00%</c:formatCode>
                <c:ptCount val="19"/>
                <c:pt idx="0">
                  <c:v>0.23799999999999999</c:v>
                </c:pt>
                <c:pt idx="1">
                  <c:v>0.20899999999999999</c:v>
                </c:pt>
                <c:pt idx="2">
                  <c:v>0.156</c:v>
                </c:pt>
                <c:pt idx="3">
                  <c:v>8.8999999999999996E-2</c:v>
                </c:pt>
                <c:pt idx="4">
                  <c:v>5.2999999999999999E-2</c:v>
                </c:pt>
                <c:pt idx="5">
                  <c:v>1.0999999999999999E-2</c:v>
                </c:pt>
                <c:pt idx="6">
                  <c:v>7.0000000000000001E-3</c:v>
                </c:pt>
                <c:pt idx="7">
                  <c:v>4.0000000000000001E-3</c:v>
                </c:pt>
                <c:pt idx="8">
                  <c:v>4.0000000000000001E-3</c:v>
                </c:pt>
                <c:pt idx="9" formatCode="General">
                  <c:v>0</c:v>
                </c:pt>
                <c:pt idx="10" formatCode="General">
                  <c:v>0</c:v>
                </c:pt>
                <c:pt idx="11" formatCode="General">
                  <c:v>0</c:v>
                </c:pt>
                <c:pt idx="12" formatCode="General">
                  <c:v>0</c:v>
                </c:pt>
                <c:pt idx="13" formatCode="General">
                  <c:v>0</c:v>
                </c:pt>
                <c:pt idx="14" formatCode="General">
                  <c:v>0</c:v>
                </c:pt>
                <c:pt idx="15" formatCode="General">
                  <c:v>0</c:v>
                </c:pt>
                <c:pt idx="16" formatCode="General">
                  <c:v>0</c:v>
                </c:pt>
                <c:pt idx="17" formatCode="General">
                  <c:v>0</c:v>
                </c:pt>
                <c:pt idx="18" formatCode="General">
                  <c:v>0</c:v>
                </c:pt>
              </c:numCache>
            </c:numRef>
          </c:val>
          <c:extLst>
            <c:ext xmlns:c16="http://schemas.microsoft.com/office/drawing/2014/chart" uri="{C3380CC4-5D6E-409C-BE32-E72D297353CC}">
              <c16:uniqueId val="{00000000-6277-4E0E-830B-CEC4CD12215A}"/>
            </c:ext>
          </c:extLst>
        </c:ser>
        <c:ser>
          <c:idx val="1"/>
          <c:order val="1"/>
          <c:tx>
            <c:strRef>
              <c:f>Tabelle1!$C$1</c:f>
              <c:strCache>
                <c:ptCount val="1"/>
                <c:pt idx="0">
                  <c:v>Pregabalin (N=277)</c:v>
                </c:pt>
              </c:strCache>
            </c:strRef>
          </c:tx>
          <c:spPr>
            <a:solidFill>
              <a:schemeClr val="accent2"/>
            </a:solidFill>
            <a:ln>
              <a:noFill/>
            </a:ln>
            <a:effectLst/>
          </c:spPr>
          <c:invertIfNegative val="0"/>
          <c:cat>
            <c:strRef>
              <c:f>Tabelle1!$A$2:$A$20</c:f>
              <c:strCache>
                <c:ptCount val="19"/>
                <c:pt idx="0">
                  <c:v>Pain at application site</c:v>
                </c:pt>
                <c:pt idx="1">
                  <c:v>Erythema </c:v>
                </c:pt>
                <c:pt idx="2">
                  <c:v>Burning sensation</c:v>
                </c:pt>
                <c:pt idx="3">
                  <c:v>Erythema at application site</c:v>
                </c:pt>
                <c:pt idx="4">
                  <c:v>Pain</c:v>
                </c:pt>
                <c:pt idx="5">
                  <c:v>Headache</c:v>
                </c:pt>
                <c:pt idx="6">
                  <c:v>Upper abdominal pain</c:v>
                </c:pt>
                <c:pt idx="7">
                  <c:v>Nausea </c:v>
                </c:pt>
                <c:pt idx="8">
                  <c:v>Asthenia </c:v>
                </c:pt>
                <c:pt idx="9">
                  <c:v>Dizziness</c:v>
                </c:pt>
                <c:pt idx="10">
                  <c:v>Peripheral edema</c:v>
                </c:pt>
                <c:pt idx="11">
                  <c:v>Somnolence </c:v>
                </c:pt>
                <c:pt idx="12">
                  <c:v>Constipation</c:v>
                </c:pt>
                <c:pt idx="13">
                  <c:v>Vertigo </c:v>
                </c:pt>
                <c:pt idx="14">
                  <c:v>Weight increase</c:v>
                </c:pt>
                <c:pt idx="15">
                  <c:v>Disturbance in attention</c:v>
                </c:pt>
                <c:pt idx="16">
                  <c:v>Fatigue</c:v>
                </c:pt>
                <c:pt idx="17">
                  <c:v>Dry mouth</c:v>
                </c:pt>
                <c:pt idx="18">
                  <c:v>Diarrhoea</c:v>
                </c:pt>
              </c:strCache>
            </c:strRef>
          </c:cat>
          <c:val>
            <c:numRef>
              <c:f>Tabelle1!$C$2:$C$20</c:f>
              <c:numCache>
                <c:formatCode>0.00%</c:formatCode>
                <c:ptCount val="19"/>
                <c:pt idx="0" formatCode="General">
                  <c:v>0</c:v>
                </c:pt>
                <c:pt idx="1">
                  <c:v>4.0000000000000001E-3</c:v>
                </c:pt>
                <c:pt idx="2" formatCode="General">
                  <c:v>0</c:v>
                </c:pt>
                <c:pt idx="3" formatCode="General">
                  <c:v>0</c:v>
                </c:pt>
                <c:pt idx="4">
                  <c:v>7.0000000000000001E-3</c:v>
                </c:pt>
                <c:pt idx="5">
                  <c:v>9.4E-2</c:v>
                </c:pt>
                <c:pt idx="6">
                  <c:v>2.9000000000000001E-2</c:v>
                </c:pt>
                <c:pt idx="7">
                  <c:v>0.108</c:v>
                </c:pt>
                <c:pt idx="8">
                  <c:v>3.2000000000000001E-2</c:v>
                </c:pt>
                <c:pt idx="9">
                  <c:v>0.184</c:v>
                </c:pt>
                <c:pt idx="10">
                  <c:v>0.04</c:v>
                </c:pt>
                <c:pt idx="11">
                  <c:v>0.155</c:v>
                </c:pt>
                <c:pt idx="12">
                  <c:v>4.2999999999999997E-2</c:v>
                </c:pt>
                <c:pt idx="13">
                  <c:v>5.0999999999999997E-2</c:v>
                </c:pt>
                <c:pt idx="14">
                  <c:v>6.0999999999999999E-2</c:v>
                </c:pt>
                <c:pt idx="15">
                  <c:v>2.9000000000000001E-2</c:v>
                </c:pt>
                <c:pt idx="16">
                  <c:v>4.2999999999999997E-2</c:v>
                </c:pt>
                <c:pt idx="17">
                  <c:v>4.7E-2</c:v>
                </c:pt>
                <c:pt idx="18">
                  <c:v>2.5000000000000001E-2</c:v>
                </c:pt>
              </c:numCache>
            </c:numRef>
          </c:val>
          <c:extLst>
            <c:ext xmlns:c16="http://schemas.microsoft.com/office/drawing/2014/chart" uri="{C3380CC4-5D6E-409C-BE32-E72D297353CC}">
              <c16:uniqueId val="{00000001-6277-4E0E-830B-CEC4CD12215A}"/>
            </c:ext>
          </c:extLst>
        </c:ser>
        <c:dLbls>
          <c:showLegendKey val="0"/>
          <c:showVal val="0"/>
          <c:showCatName val="0"/>
          <c:showSerName val="0"/>
          <c:showPercent val="0"/>
          <c:showBubbleSize val="0"/>
        </c:dLbls>
        <c:gapWidth val="219"/>
        <c:overlap val="-27"/>
        <c:axId val="226616448"/>
        <c:axId val="226617984"/>
      </c:barChart>
      <c:catAx>
        <c:axId val="22661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nl-NL"/>
          </a:p>
        </c:txPr>
        <c:crossAx val="226617984"/>
        <c:crossesAt val="0"/>
        <c:auto val="1"/>
        <c:lblAlgn val="ctr"/>
        <c:lblOffset val="100"/>
        <c:noMultiLvlLbl val="0"/>
      </c:catAx>
      <c:valAx>
        <c:axId val="226617984"/>
        <c:scaling>
          <c:orientation val="minMax"/>
          <c:max val="0.2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nl-NL"/>
          </a:p>
        </c:txPr>
        <c:crossAx val="226616448"/>
        <c:crosses val="autoZero"/>
        <c:crossBetween val="between"/>
        <c:majorUnit val="0.05"/>
      </c:valAx>
      <c:spPr>
        <a:noFill/>
        <a:ln>
          <a:noFill/>
        </a:ln>
        <a:effectLst/>
      </c:spPr>
    </c:plotArea>
    <c:legend>
      <c:legendPos val="b"/>
      <c:layout>
        <c:manualLayout>
          <c:xMode val="edge"/>
          <c:yMode val="edge"/>
          <c:x val="0.71207493204445294"/>
          <c:y val="5.1091535100863367E-2"/>
          <c:w val="0.24537212974543771"/>
          <c:h val="0.1616369997462037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nl-NL"/>
        </a:p>
      </c:txPr>
    </c:legend>
    <c:plotVisOnly val="1"/>
    <c:dispBlanksAs val="gap"/>
    <c:showDLblsOverMax val="0"/>
  </c:chart>
  <c:spPr>
    <a:noFill/>
    <a:ln>
      <a:noFill/>
    </a:ln>
    <a:effectLst/>
  </c:spPr>
  <c:txPr>
    <a:bodyPr/>
    <a:lstStyle/>
    <a:p>
      <a:pPr>
        <a:defRPr>
          <a:latin typeface="Helvetica" pitchFamily="2" charset="0"/>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5961EB-1364-4534-9986-42305BF701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Helvetica Light" panose="020B0403020202020204" pitchFamily="34" charset="0"/>
            </a:endParaRPr>
          </a:p>
        </p:txBody>
      </p:sp>
      <p:sp>
        <p:nvSpPr>
          <p:cNvPr id="4" name="Footer Placeholder 3">
            <a:extLst>
              <a:ext uri="{FF2B5EF4-FFF2-40B4-BE49-F238E27FC236}">
                <a16:creationId xmlns:a16="http://schemas.microsoft.com/office/drawing/2014/main" id="{F09FBABD-E39F-48CE-801A-EBFB01B3D0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Helvetica Light" panose="020B0403020202020204" pitchFamily="34" charset="0"/>
            </a:endParaRPr>
          </a:p>
        </p:txBody>
      </p:sp>
      <p:sp>
        <p:nvSpPr>
          <p:cNvPr id="5" name="Slide Number Placeholder 4">
            <a:extLst>
              <a:ext uri="{FF2B5EF4-FFF2-40B4-BE49-F238E27FC236}">
                <a16:creationId xmlns:a16="http://schemas.microsoft.com/office/drawing/2014/main" id="{96149CA7-811B-4B59-8A4D-EB519265CA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90EBC7-76C3-4224-8F57-FB20630F964F}" type="slidenum">
              <a:rPr lang="en-GB" smtClean="0">
                <a:latin typeface="Helvetica Light" panose="020B0403020202020204" pitchFamily="34" charset="0"/>
              </a:rPr>
              <a:t>‹#›</a:t>
            </a:fld>
            <a:endParaRPr lang="en-GB" dirty="0">
              <a:latin typeface="Helvetica Light" panose="020B0403020202020204" pitchFamily="34" charset="0"/>
            </a:endParaRPr>
          </a:p>
        </p:txBody>
      </p:sp>
      <p:sp>
        <p:nvSpPr>
          <p:cNvPr id="6" name="Date Placeholder 5">
            <a:extLst>
              <a:ext uri="{FF2B5EF4-FFF2-40B4-BE49-F238E27FC236}">
                <a16:creationId xmlns:a16="http://schemas.microsoft.com/office/drawing/2014/main" id="{D26208D7-AA95-4F82-A0E2-93E0A33A24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ADFA59-F82F-4FF9-B6EA-9830469AEE07}" type="datetimeFigureOut">
              <a:rPr lang="en-GB" smtClean="0">
                <a:latin typeface="Helvetica Light" panose="020B0403020202020204" pitchFamily="34" charset="0"/>
              </a:rPr>
              <a:t>14/10/2019</a:t>
            </a:fld>
            <a:endParaRPr lang="en-GB" dirty="0">
              <a:latin typeface="Helvetica Light" panose="020B0403020202020204" pitchFamily="34" charset="0"/>
            </a:endParaRPr>
          </a:p>
        </p:txBody>
      </p:sp>
    </p:spTree>
    <p:extLst>
      <p:ext uri="{BB962C8B-B14F-4D97-AF65-F5344CB8AC3E}">
        <p14:creationId xmlns:p14="http://schemas.microsoft.com/office/powerpoint/2010/main" val="2448519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a:defRPr sz="1200" b="0" i="0">
                <a:latin typeface="Helvetica Light" panose="020B0403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Light" panose="020B0403020202020204" pitchFamily="34" charset="0"/>
              </a:defRPr>
            </a:lvl1pPr>
          </a:lstStyle>
          <a:p>
            <a:fld id="{C615B922-5CA7-4ED3-A75B-965E61164B99}" type="datetimeFigureOut">
              <a:rPr lang="en-US" smtClean="0"/>
              <a:pPr/>
              <a:t>10/14/2019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a:defRPr sz="1200" b="0" i="0">
                <a:latin typeface="Helvetica Light" panose="020B0403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Light" panose="020B0403020202020204" pitchFamily="34" charset="0"/>
              </a:defRPr>
            </a:lvl1pPr>
          </a:lstStyle>
          <a:p>
            <a:fld id="{66AA2730-4C10-412A-B8B6-1E31409FA503}" type="slidenum">
              <a:rPr lang="en-US" smtClean="0"/>
              <a:pPr/>
              <a:t>‹#›</a:t>
            </a:fld>
            <a:endParaRPr lang="en-US" dirty="0"/>
          </a:p>
        </p:txBody>
      </p:sp>
    </p:spTree>
    <p:extLst>
      <p:ext uri="{BB962C8B-B14F-4D97-AF65-F5344CB8AC3E}">
        <p14:creationId xmlns:p14="http://schemas.microsoft.com/office/powerpoint/2010/main" val="2138906718"/>
      </p:ext>
    </p:extLst>
  </p:cSld>
  <p:clrMap bg1="lt1" tx1="dk1" bg2="lt2" tx2="dk2" accent1="accent1" accent2="accent2" accent3="accent3" accent4="accent4" accent5="accent5" accent6="accent6" hlink="hlink" folHlink="folHlink"/>
  <p:notesStyle>
    <a:lvl1pPr marL="0" algn="l" defTabSz="894810" rtl="0" eaLnBrk="1" latinLnBrk="0" hangingPunct="1">
      <a:defRPr sz="1174" b="0" i="0" kern="1200">
        <a:solidFill>
          <a:schemeClr val="tx1"/>
        </a:solidFill>
        <a:latin typeface="Helvetica Light" panose="020B0403020202020204" pitchFamily="34" charset="0"/>
        <a:ea typeface="+mn-ea"/>
        <a:cs typeface="+mn-cs"/>
      </a:defRPr>
    </a:lvl1pPr>
    <a:lvl2pPr marL="447405" algn="l" defTabSz="894810" rtl="0" eaLnBrk="1" latinLnBrk="0" hangingPunct="1">
      <a:defRPr sz="1174" b="0" i="0" kern="1200">
        <a:solidFill>
          <a:schemeClr val="tx1"/>
        </a:solidFill>
        <a:latin typeface="Helvetica Light" panose="020B0403020202020204" pitchFamily="34" charset="0"/>
        <a:ea typeface="+mn-ea"/>
        <a:cs typeface="+mn-cs"/>
      </a:defRPr>
    </a:lvl2pPr>
    <a:lvl3pPr marL="894810" algn="l" defTabSz="894810" rtl="0" eaLnBrk="1" latinLnBrk="0" hangingPunct="1">
      <a:defRPr sz="1174" b="0" i="0" kern="1200">
        <a:solidFill>
          <a:schemeClr val="tx1"/>
        </a:solidFill>
        <a:latin typeface="Helvetica Light" panose="020B0403020202020204" pitchFamily="34" charset="0"/>
        <a:ea typeface="+mn-ea"/>
        <a:cs typeface="+mn-cs"/>
      </a:defRPr>
    </a:lvl3pPr>
    <a:lvl4pPr marL="1342215" algn="l" defTabSz="894810" rtl="0" eaLnBrk="1" latinLnBrk="0" hangingPunct="1">
      <a:defRPr sz="1174" b="0" i="0" kern="1200">
        <a:solidFill>
          <a:schemeClr val="tx1"/>
        </a:solidFill>
        <a:latin typeface="Helvetica Light" panose="020B0403020202020204" pitchFamily="34" charset="0"/>
        <a:ea typeface="+mn-ea"/>
        <a:cs typeface="+mn-cs"/>
      </a:defRPr>
    </a:lvl4pPr>
    <a:lvl5pPr marL="1789619" algn="l" defTabSz="894810" rtl="0" eaLnBrk="1" latinLnBrk="0" hangingPunct="1">
      <a:defRPr sz="1174" b="0" i="0" kern="1200">
        <a:solidFill>
          <a:schemeClr val="tx1"/>
        </a:solidFill>
        <a:latin typeface="Helvetica Light" panose="020B0403020202020204" pitchFamily="34" charset="0"/>
        <a:ea typeface="+mn-ea"/>
        <a:cs typeface="+mn-cs"/>
      </a:defRPr>
    </a:lvl5pPr>
    <a:lvl6pPr marL="2237023" algn="l" defTabSz="894810" rtl="0" eaLnBrk="1" latinLnBrk="0" hangingPunct="1">
      <a:defRPr sz="1174" kern="1200">
        <a:solidFill>
          <a:schemeClr val="tx1"/>
        </a:solidFill>
        <a:latin typeface="+mn-lt"/>
        <a:ea typeface="+mn-ea"/>
        <a:cs typeface="+mn-cs"/>
      </a:defRPr>
    </a:lvl6pPr>
    <a:lvl7pPr marL="2684429" algn="l" defTabSz="894810" rtl="0" eaLnBrk="1" latinLnBrk="0" hangingPunct="1">
      <a:defRPr sz="1174" kern="1200">
        <a:solidFill>
          <a:schemeClr val="tx1"/>
        </a:solidFill>
        <a:latin typeface="+mn-lt"/>
        <a:ea typeface="+mn-ea"/>
        <a:cs typeface="+mn-cs"/>
      </a:defRPr>
    </a:lvl7pPr>
    <a:lvl8pPr marL="3131833" algn="l" defTabSz="894810" rtl="0" eaLnBrk="1" latinLnBrk="0" hangingPunct="1">
      <a:defRPr sz="1174" kern="1200">
        <a:solidFill>
          <a:schemeClr val="tx1"/>
        </a:solidFill>
        <a:latin typeface="+mn-lt"/>
        <a:ea typeface="+mn-ea"/>
        <a:cs typeface="+mn-cs"/>
      </a:defRPr>
    </a:lvl8pPr>
    <a:lvl9pPr marL="3579238" algn="l" defTabSz="894810" rtl="0" eaLnBrk="1" latinLnBrk="0" hangingPunct="1">
      <a:defRPr sz="117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2</a:t>
            </a:fld>
            <a:endParaRPr lang="en-US" dirty="0"/>
          </a:p>
        </p:txBody>
      </p:sp>
    </p:spTree>
    <p:extLst>
      <p:ext uri="{BB962C8B-B14F-4D97-AF65-F5344CB8AC3E}">
        <p14:creationId xmlns:p14="http://schemas.microsoft.com/office/powerpoint/2010/main" val="2001248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Hoe is </a:t>
            </a:r>
            <a:r>
              <a:rPr lang="en-US" dirty="0" err="1"/>
              <a:t>dan</a:t>
            </a:r>
            <a:r>
              <a:rPr lang="en-US" dirty="0"/>
              <a:t> de </a:t>
            </a:r>
            <a:r>
              <a:rPr lang="en-US" dirty="0" err="1"/>
              <a:t>situatie</a:t>
            </a:r>
            <a:r>
              <a:rPr lang="en-US" dirty="0"/>
              <a:t> in Nederland? ca 1,3 </a:t>
            </a:r>
            <a:r>
              <a:rPr lang="en-US" dirty="0" err="1"/>
              <a:t>miljoen</a:t>
            </a:r>
            <a:r>
              <a:rPr lang="en-US" dirty="0"/>
              <a:t> </a:t>
            </a:r>
            <a:r>
              <a:rPr lang="en-US" dirty="0" err="1"/>
              <a:t>opioidgebruikers</a:t>
            </a:r>
            <a:r>
              <a:rPr lang="en-US" dirty="0"/>
              <a:t> anno 2017. </a:t>
            </a:r>
            <a:r>
              <a:rPr lang="en-US" dirty="0" err="1"/>
              <a:t>Hiervan</a:t>
            </a:r>
            <a:r>
              <a:rPr lang="en-US" dirty="0"/>
              <a:t> ca. 600.000 tramadol </a:t>
            </a:r>
            <a:r>
              <a:rPr lang="en-US" dirty="0" err="1"/>
              <a:t>gebruikers</a:t>
            </a:r>
            <a:r>
              <a:rPr lang="en-US" dirty="0"/>
              <a:t>.</a:t>
            </a:r>
          </a:p>
          <a:p>
            <a:r>
              <a:rPr lang="en-US" dirty="0"/>
              <a:t>De </a:t>
            </a:r>
            <a:r>
              <a:rPr lang="en-US" dirty="0" err="1"/>
              <a:t>toename</a:t>
            </a:r>
            <a:r>
              <a:rPr lang="en-US" dirty="0"/>
              <a:t> in het </a:t>
            </a:r>
            <a:r>
              <a:rPr lang="en-US" dirty="0" err="1"/>
              <a:t>gebruik</a:t>
            </a:r>
            <a:r>
              <a:rPr lang="en-US" dirty="0"/>
              <a:t> </a:t>
            </a:r>
            <a:r>
              <a:rPr lang="en-US" dirty="0" err="1"/>
              <a:t>opioïden</a:t>
            </a:r>
            <a:r>
              <a:rPr lang="en-US" dirty="0"/>
              <a:t> </a:t>
            </a:r>
            <a:r>
              <a:rPr lang="en-US" dirty="0" err="1"/>
              <a:t>wordt</a:t>
            </a:r>
            <a:r>
              <a:rPr lang="en-US" dirty="0"/>
              <a:t> </a:t>
            </a:r>
            <a:r>
              <a:rPr lang="en-US" dirty="0" err="1"/>
              <a:t>geleidt</a:t>
            </a:r>
            <a:r>
              <a:rPr lang="en-US" dirty="0"/>
              <a:t> door oxycodon. </a:t>
            </a:r>
          </a:p>
          <a:p>
            <a:endParaRPr lang="en-US" dirty="0"/>
          </a:p>
          <a:p>
            <a:r>
              <a:rPr lang="en-US" dirty="0"/>
              <a:t>Anno 2017 ca. 450.000 oxycodon </a:t>
            </a:r>
            <a:r>
              <a:rPr lang="en-US" dirty="0" err="1"/>
              <a:t>gebruikers</a:t>
            </a:r>
            <a:r>
              <a:rPr lang="en-US" dirty="0"/>
              <a:t>, in 2012 </a:t>
            </a:r>
            <a:r>
              <a:rPr lang="en-US" dirty="0" err="1"/>
              <a:t>waren</a:t>
            </a:r>
            <a:r>
              <a:rPr lang="en-US" dirty="0"/>
              <a:t> </a:t>
            </a:r>
            <a:r>
              <a:rPr lang="en-US" dirty="0" err="1"/>
              <a:t>er</a:t>
            </a:r>
            <a:r>
              <a:rPr lang="en-US" dirty="0"/>
              <a:t> 150.000. </a:t>
            </a:r>
          </a:p>
        </p:txBody>
      </p:sp>
      <p:sp>
        <p:nvSpPr>
          <p:cNvPr id="4" name="Slide Number Placeholder 3"/>
          <p:cNvSpPr>
            <a:spLocks noGrp="1"/>
          </p:cNvSpPr>
          <p:nvPr>
            <p:ph type="sldNum" sz="quarter" idx="10"/>
          </p:nvPr>
        </p:nvSpPr>
        <p:spPr/>
        <p:txBody>
          <a:bodyPr/>
          <a:lstStyle/>
          <a:p>
            <a:fld id="{66AA2730-4C10-412A-B8B6-1E31409FA503}" type="slidenum">
              <a:rPr lang="en-US" smtClean="0"/>
              <a:t>12</a:t>
            </a:fld>
            <a:endParaRPr lang="en-US" dirty="0"/>
          </a:p>
        </p:txBody>
      </p:sp>
    </p:spTree>
    <p:extLst>
      <p:ext uri="{BB962C8B-B14F-4D97-AF65-F5344CB8AC3E}">
        <p14:creationId xmlns:p14="http://schemas.microsoft.com/office/powerpoint/2010/main" val="2254551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13</a:t>
            </a:fld>
            <a:endParaRPr lang="en-US" dirty="0"/>
          </a:p>
        </p:txBody>
      </p:sp>
    </p:spTree>
    <p:extLst>
      <p:ext uri="{BB962C8B-B14F-4D97-AF65-F5344CB8AC3E}">
        <p14:creationId xmlns:p14="http://schemas.microsoft.com/office/powerpoint/2010/main" val="386322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174" u="none" strike="noStrike" kern="1200" dirty="0">
                <a:solidFill>
                  <a:schemeClr val="tx1"/>
                </a:solidFill>
                <a:effectLst/>
                <a:ea typeface="+mn-ea"/>
                <a:cs typeface="+mn-cs"/>
              </a:rPr>
              <a:t>Alhoewel er een groot toename is in het gebruik opioïden is het in 2015 nog niet te zien in de verslavingszorg. Inmiddels begint men het nu ook te merken aan het aantal cliënten in de verslavingszorg. </a:t>
            </a:r>
          </a:p>
          <a:p>
            <a:endParaRPr lang="nl-NL" sz="1174" u="none" strike="noStrike" kern="1200" dirty="0">
              <a:solidFill>
                <a:schemeClr val="tx1"/>
              </a:solidFill>
              <a:effectLst/>
              <a:ea typeface="+mn-ea"/>
              <a:cs typeface="+mn-cs"/>
            </a:endParaRPr>
          </a:p>
          <a:p>
            <a:r>
              <a:rPr lang="nl-NL" sz="1174" u="none" strike="noStrike" kern="1200" dirty="0">
                <a:solidFill>
                  <a:schemeClr val="tx1"/>
                </a:solidFill>
                <a:effectLst/>
                <a:ea typeface="+mn-ea"/>
                <a:cs typeface="+mn-cs"/>
              </a:rPr>
              <a:t>Hulpvraag verslavingszorg stabiel of dalende</a:t>
            </a:r>
          </a:p>
          <a:p>
            <a:r>
              <a:rPr lang="nl-NL" sz="1174" u="none" strike="noStrike" kern="1200" dirty="0">
                <a:solidFill>
                  <a:schemeClr val="tx1"/>
                </a:solidFill>
                <a:effectLst/>
                <a:ea typeface="+mn-ea"/>
                <a:cs typeface="+mn-cs"/>
              </a:rPr>
              <a:t>Hier boven is te zien dat veel meer Nederlanders alcohol gebruiken dan drugs. Het aantal cliënten dat primair voor alcohol hulp zoekt in de verslavingszorg is voor alcohol dan ook bijna even hoog als het aantal voor cannabis, cocaïne, opiaten, ecstasy, amfetamine, GHB en andere drugs bij elkaar. Over het geheel genomen is het aantal cliënten bij de verslavingszorg in de afgelopen jaren stabiel gebleven en voor sommige middelen omlaag gegaan. Alleen voor ecstasy en GHB lijkt er een lichte stijging te zijn, maar dat zijn middelen die maar een heel klein deel van alle hulpvragen uitmaken (samen ongeveer één procent). Sinds 2013 heeft de hulpvraag voor cannabis die van de opiaten ingehaald, van oudsher de grootste groep na alcohol.</a:t>
            </a:r>
          </a:p>
        </p:txBody>
      </p:sp>
      <p:sp>
        <p:nvSpPr>
          <p:cNvPr id="4" name="Slide Number Placeholder 3"/>
          <p:cNvSpPr>
            <a:spLocks noGrp="1"/>
          </p:cNvSpPr>
          <p:nvPr>
            <p:ph type="sldNum" sz="quarter" idx="10"/>
          </p:nvPr>
        </p:nvSpPr>
        <p:spPr/>
        <p:txBody>
          <a:bodyPr/>
          <a:lstStyle/>
          <a:p>
            <a:fld id="{66AA2730-4C10-412A-B8B6-1E31409FA503}" type="slidenum">
              <a:rPr lang="en-US" smtClean="0"/>
              <a:t>14</a:t>
            </a:fld>
            <a:endParaRPr lang="en-US" dirty="0"/>
          </a:p>
        </p:txBody>
      </p:sp>
    </p:spTree>
    <p:extLst>
      <p:ext uri="{BB962C8B-B14F-4D97-AF65-F5344CB8AC3E}">
        <p14:creationId xmlns:p14="http://schemas.microsoft.com/office/powerpoint/2010/main" val="2651010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 2/3 van de </a:t>
            </a:r>
            <a:r>
              <a:rPr lang="en-US" dirty="0" err="1"/>
              <a:t>eerste</a:t>
            </a:r>
            <a:r>
              <a:rPr lang="en-US" dirty="0"/>
              <a:t> </a:t>
            </a:r>
            <a:r>
              <a:rPr lang="en-US" dirty="0" err="1"/>
              <a:t>uitgiften</a:t>
            </a:r>
            <a:r>
              <a:rPr lang="en-US" dirty="0"/>
              <a:t> </a:t>
            </a:r>
            <a:r>
              <a:rPr lang="en-US" dirty="0" err="1"/>
              <a:t>worden</a:t>
            </a:r>
            <a:r>
              <a:rPr lang="en-US" dirty="0"/>
              <a:t> </a:t>
            </a:r>
            <a:r>
              <a:rPr lang="en-US" dirty="0" err="1"/>
              <a:t>voorgeschreven</a:t>
            </a:r>
            <a:r>
              <a:rPr lang="en-US" dirty="0"/>
              <a:t> door </a:t>
            </a:r>
            <a:r>
              <a:rPr lang="en-US" dirty="0" err="1"/>
              <a:t>huisarts</a:t>
            </a:r>
            <a:r>
              <a:rPr lang="en-US" dirty="0"/>
              <a:t> </a:t>
            </a:r>
            <a:r>
              <a:rPr lang="en-US" dirty="0" err="1"/>
              <a:t>en</a:t>
            </a:r>
            <a:r>
              <a:rPr lang="en-US" dirty="0"/>
              <a:t> </a:t>
            </a:r>
            <a:r>
              <a:rPr lang="en-US" dirty="0" err="1"/>
              <a:t>een</a:t>
            </a:r>
            <a:r>
              <a:rPr lang="en-US" dirty="0"/>
              <a:t> </a:t>
            </a:r>
            <a:r>
              <a:rPr lang="en-US" dirty="0" err="1"/>
              <a:t>derde</a:t>
            </a:r>
            <a:r>
              <a:rPr lang="en-US" dirty="0"/>
              <a:t> bij de </a:t>
            </a:r>
            <a:r>
              <a:rPr lang="en-US" dirty="0" err="1"/>
              <a:t>specialisten</a:t>
            </a:r>
            <a:r>
              <a:rPr lang="en-US" dirty="0"/>
              <a:t> (met name </a:t>
            </a:r>
            <a:r>
              <a:rPr lang="en-US" dirty="0" err="1"/>
              <a:t>internisten</a:t>
            </a:r>
            <a:r>
              <a:rPr lang="en-US" dirty="0"/>
              <a:t>, </a:t>
            </a:r>
            <a:r>
              <a:rPr lang="en-US" dirty="0" err="1"/>
              <a:t>neurologen</a:t>
            </a:r>
            <a:r>
              <a:rPr lang="en-US" dirty="0"/>
              <a:t> </a:t>
            </a:r>
            <a:r>
              <a:rPr lang="en-US" dirty="0" err="1"/>
              <a:t>en</a:t>
            </a:r>
            <a:r>
              <a:rPr lang="en-US" dirty="0"/>
              <a:t> </a:t>
            </a:r>
            <a:r>
              <a:rPr lang="en-US" dirty="0" err="1"/>
              <a:t>anesthesiologen</a:t>
            </a:r>
            <a:r>
              <a:rPr lang="en-US" dirty="0"/>
              <a:t>)</a:t>
            </a:r>
          </a:p>
          <a:p>
            <a:r>
              <a:rPr lang="en-US" dirty="0" err="1"/>
              <a:t>Voor</a:t>
            </a:r>
            <a:r>
              <a:rPr lang="en-US" dirty="0"/>
              <a:t> tapentadol is het </a:t>
            </a:r>
            <a:r>
              <a:rPr lang="en-US" dirty="0" err="1"/>
              <a:t>omgedraaid</a:t>
            </a:r>
            <a:r>
              <a:rPr lang="en-US" dirty="0"/>
              <a:t>, </a:t>
            </a:r>
            <a:r>
              <a:rPr lang="en-US" dirty="0" err="1"/>
              <a:t>komt</a:t>
            </a:r>
            <a:r>
              <a:rPr lang="en-US" dirty="0"/>
              <a:t> </a:t>
            </a:r>
            <a:r>
              <a:rPr lang="en-US" dirty="0" err="1"/>
              <a:t>waarschijnlijk</a:t>
            </a:r>
            <a:r>
              <a:rPr lang="en-US" dirty="0"/>
              <a:t> door minder </a:t>
            </a:r>
            <a:r>
              <a:rPr lang="en-US" dirty="0" err="1"/>
              <a:t>bekendheid</a:t>
            </a:r>
            <a:r>
              <a:rPr lang="en-US" dirty="0"/>
              <a:t> in de </a:t>
            </a:r>
            <a:r>
              <a:rPr lang="en-US" dirty="0" err="1"/>
              <a:t>eerste</a:t>
            </a:r>
            <a:r>
              <a:rPr lang="en-US" dirty="0"/>
              <a:t> </a:t>
            </a:r>
            <a:r>
              <a:rPr lang="en-US" dirty="0" err="1"/>
              <a:t>lijns</a:t>
            </a:r>
            <a:r>
              <a:rPr lang="en-US" dirty="0"/>
              <a:t> </a:t>
            </a:r>
            <a:r>
              <a:rPr lang="en-US" dirty="0" err="1"/>
              <a:t>zorg</a:t>
            </a:r>
            <a:r>
              <a:rPr lang="en-US" dirty="0"/>
              <a:t>. </a:t>
            </a:r>
          </a:p>
          <a:p>
            <a:endParaRPr lang="en-US" dirty="0"/>
          </a:p>
          <a:p>
            <a:r>
              <a:rPr lang="en-US" dirty="0" err="1"/>
              <a:t>Voor</a:t>
            </a:r>
            <a:r>
              <a:rPr lang="en-US" dirty="0"/>
              <a:t> de </a:t>
            </a:r>
            <a:r>
              <a:rPr lang="en-US" dirty="0" err="1"/>
              <a:t>herhaalrecepten</a:t>
            </a:r>
            <a:r>
              <a:rPr lang="en-US" dirty="0"/>
              <a:t> </a:t>
            </a:r>
            <a:r>
              <a:rPr lang="en-US" dirty="0" err="1"/>
              <a:t>worden</a:t>
            </a:r>
            <a:r>
              <a:rPr lang="en-US" dirty="0"/>
              <a:t> </a:t>
            </a:r>
            <a:r>
              <a:rPr lang="en-US" dirty="0" err="1"/>
              <a:t>meer</a:t>
            </a:r>
            <a:r>
              <a:rPr lang="en-US" dirty="0"/>
              <a:t> </a:t>
            </a:r>
            <a:r>
              <a:rPr lang="en-US" dirty="0" err="1"/>
              <a:t>dan</a:t>
            </a:r>
            <a:r>
              <a:rPr lang="en-US" dirty="0"/>
              <a:t> 9 op de 10 </a:t>
            </a:r>
            <a:r>
              <a:rPr lang="en-US" dirty="0" err="1"/>
              <a:t>recepten</a:t>
            </a:r>
            <a:r>
              <a:rPr lang="en-US" dirty="0"/>
              <a:t> </a:t>
            </a:r>
            <a:r>
              <a:rPr lang="en-US" dirty="0" err="1"/>
              <a:t>voorgeschreven</a:t>
            </a:r>
            <a:r>
              <a:rPr lang="en-US" dirty="0"/>
              <a:t> door </a:t>
            </a:r>
            <a:r>
              <a:rPr lang="en-US" dirty="0" err="1"/>
              <a:t>huisartsen</a:t>
            </a:r>
            <a:r>
              <a:rPr lang="en-US" dirty="0"/>
              <a:t>.</a:t>
            </a:r>
          </a:p>
        </p:txBody>
      </p:sp>
      <p:sp>
        <p:nvSpPr>
          <p:cNvPr id="4" name="Slide Number Placeholder 3"/>
          <p:cNvSpPr>
            <a:spLocks noGrp="1"/>
          </p:cNvSpPr>
          <p:nvPr>
            <p:ph type="sldNum" sz="quarter" idx="10"/>
          </p:nvPr>
        </p:nvSpPr>
        <p:spPr/>
        <p:txBody>
          <a:bodyPr/>
          <a:lstStyle/>
          <a:p>
            <a:fld id="{66AA2730-4C10-412A-B8B6-1E31409FA503}" type="slidenum">
              <a:rPr lang="en-US" smtClean="0"/>
              <a:t>15</a:t>
            </a:fld>
            <a:endParaRPr lang="en-US" dirty="0"/>
          </a:p>
        </p:txBody>
      </p:sp>
    </p:spTree>
    <p:extLst>
      <p:ext uri="{BB962C8B-B14F-4D97-AF65-F5344CB8AC3E}">
        <p14:creationId xmlns:p14="http://schemas.microsoft.com/office/powerpoint/2010/main" val="360829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a:t>
            </a:r>
            <a:r>
              <a:rPr lang="en-US" dirty="0" err="1"/>
              <a:t>onderzoek</a:t>
            </a:r>
            <a:r>
              <a:rPr lang="en-US" dirty="0"/>
              <a:t> </a:t>
            </a:r>
            <a:r>
              <a:rPr lang="en-US" dirty="0" err="1"/>
              <a:t>uit</a:t>
            </a:r>
            <a:r>
              <a:rPr lang="en-US" dirty="0"/>
              <a:t> NIVEL </a:t>
            </a:r>
            <a:r>
              <a:rPr lang="en-US" dirty="0" err="1"/>
              <a:t>laat</a:t>
            </a:r>
            <a:r>
              <a:rPr lang="en-US" dirty="0"/>
              <a:t> </a:t>
            </a:r>
            <a:r>
              <a:rPr lang="en-US" dirty="0" err="1"/>
              <a:t>zien</a:t>
            </a:r>
            <a:r>
              <a:rPr lang="en-US" dirty="0"/>
              <a:t> </a:t>
            </a:r>
            <a:r>
              <a:rPr lang="en-US" dirty="0" err="1"/>
              <a:t>dat</a:t>
            </a:r>
            <a:r>
              <a:rPr lang="en-US" dirty="0"/>
              <a:t> de </a:t>
            </a:r>
            <a:r>
              <a:rPr lang="en-US" dirty="0" err="1"/>
              <a:t>meeste</a:t>
            </a:r>
            <a:r>
              <a:rPr lang="en-US" dirty="0"/>
              <a:t> </a:t>
            </a:r>
            <a:r>
              <a:rPr lang="en-US" dirty="0" err="1"/>
              <a:t>opioiden</a:t>
            </a:r>
            <a:r>
              <a:rPr lang="en-US" dirty="0"/>
              <a:t> </a:t>
            </a:r>
            <a:r>
              <a:rPr lang="en-US" dirty="0" err="1"/>
              <a:t>worden</a:t>
            </a:r>
            <a:r>
              <a:rPr lang="en-US" dirty="0"/>
              <a:t> </a:t>
            </a:r>
            <a:r>
              <a:rPr lang="en-US" dirty="0" err="1"/>
              <a:t>voorgeschreven</a:t>
            </a:r>
            <a:r>
              <a:rPr lang="en-US" dirty="0"/>
              <a:t> </a:t>
            </a:r>
            <a:r>
              <a:rPr lang="en-US" dirty="0" err="1"/>
              <a:t>voor</a:t>
            </a:r>
            <a:r>
              <a:rPr lang="en-US" dirty="0"/>
              <a:t> </a:t>
            </a:r>
            <a:r>
              <a:rPr lang="en-US" dirty="0" err="1"/>
              <a:t>gewrichtsklachten</a:t>
            </a:r>
            <a:r>
              <a:rPr lang="en-US" dirty="0"/>
              <a:t>  </a:t>
            </a:r>
            <a:r>
              <a:rPr lang="en-US" dirty="0" err="1"/>
              <a:t>zoals</a:t>
            </a:r>
            <a:r>
              <a:rPr lang="en-US" dirty="0"/>
              <a:t> </a:t>
            </a:r>
            <a:r>
              <a:rPr lang="en-US" dirty="0" err="1"/>
              <a:t>lagerugpijn</a:t>
            </a:r>
            <a:r>
              <a:rPr lang="en-US" dirty="0"/>
              <a:t> in de </a:t>
            </a:r>
            <a:r>
              <a:rPr lang="en-US" dirty="0" err="1"/>
              <a:t>huisartsenpraktijk</a:t>
            </a:r>
            <a:r>
              <a:rPr lang="en-US" dirty="0"/>
              <a:t>. </a:t>
            </a:r>
          </a:p>
          <a:p>
            <a:endParaRPr lang="en-US" dirty="0"/>
          </a:p>
          <a:p>
            <a:r>
              <a:rPr lang="en-US" dirty="0"/>
              <a:t>In 2007 </a:t>
            </a:r>
            <a:r>
              <a:rPr lang="en-US" dirty="0" err="1"/>
              <a:t>haalde</a:t>
            </a:r>
            <a:r>
              <a:rPr lang="en-US" dirty="0"/>
              <a:t> oxycodon </a:t>
            </a:r>
            <a:r>
              <a:rPr lang="en-US" dirty="0" err="1"/>
              <a:t>morfine</a:t>
            </a:r>
            <a:r>
              <a:rPr lang="en-US" dirty="0"/>
              <a:t> in </a:t>
            </a:r>
            <a:r>
              <a:rPr lang="en-US" dirty="0" err="1"/>
              <a:t>als</a:t>
            </a:r>
            <a:r>
              <a:rPr lang="en-US" dirty="0"/>
              <a:t> de </a:t>
            </a:r>
            <a:r>
              <a:rPr lang="en-US" dirty="0" err="1"/>
              <a:t>meest</a:t>
            </a:r>
            <a:r>
              <a:rPr lang="en-US" dirty="0"/>
              <a:t> </a:t>
            </a:r>
            <a:r>
              <a:rPr lang="en-US" dirty="0" err="1"/>
              <a:t>gebruikte</a:t>
            </a:r>
            <a:r>
              <a:rPr lang="en-US" dirty="0"/>
              <a:t> </a:t>
            </a:r>
            <a:r>
              <a:rPr lang="en-US" dirty="0" err="1"/>
              <a:t>orale</a:t>
            </a:r>
            <a:r>
              <a:rPr lang="en-US" dirty="0"/>
              <a:t> opioid. </a:t>
            </a:r>
            <a:r>
              <a:rPr lang="en-US" dirty="0" err="1"/>
              <a:t>Dit</a:t>
            </a:r>
            <a:r>
              <a:rPr lang="en-US" dirty="0"/>
              <a:t> </a:t>
            </a:r>
            <a:r>
              <a:rPr lang="en-US" dirty="0" err="1"/>
              <a:t>terwijl</a:t>
            </a:r>
            <a:r>
              <a:rPr lang="en-US" dirty="0"/>
              <a:t> </a:t>
            </a:r>
            <a:r>
              <a:rPr lang="en-US" dirty="0" err="1"/>
              <a:t>morfine</a:t>
            </a:r>
            <a:r>
              <a:rPr lang="en-US" dirty="0"/>
              <a:t> de </a:t>
            </a:r>
            <a:r>
              <a:rPr lang="en-US" dirty="0" err="1"/>
              <a:t>eerste</a:t>
            </a:r>
            <a:r>
              <a:rPr lang="en-US" dirty="0"/>
              <a:t> </a:t>
            </a:r>
            <a:r>
              <a:rPr lang="en-US" dirty="0" err="1"/>
              <a:t>keuze</a:t>
            </a:r>
            <a:r>
              <a:rPr lang="en-US" dirty="0"/>
              <a:t> is </a:t>
            </a:r>
            <a:r>
              <a:rPr lang="en-US" dirty="0" err="1"/>
              <a:t>voor</a:t>
            </a:r>
            <a:r>
              <a:rPr lang="en-US" dirty="0"/>
              <a:t> </a:t>
            </a:r>
            <a:r>
              <a:rPr lang="en-US" dirty="0" err="1"/>
              <a:t>zware</a:t>
            </a:r>
            <a:r>
              <a:rPr lang="en-US" dirty="0"/>
              <a:t> </a:t>
            </a:r>
            <a:r>
              <a:rPr lang="en-US" dirty="0" err="1"/>
              <a:t>pijnstilling</a:t>
            </a:r>
            <a:r>
              <a:rPr lang="en-US" dirty="0"/>
              <a:t>, </a:t>
            </a:r>
            <a:r>
              <a:rPr lang="en-US" dirty="0" err="1"/>
              <a:t>volgens</a:t>
            </a:r>
            <a:r>
              <a:rPr lang="en-US" dirty="0"/>
              <a:t> de </a:t>
            </a:r>
            <a:r>
              <a:rPr lang="en-US" dirty="0" err="1"/>
              <a:t>Nederlandse</a:t>
            </a:r>
            <a:r>
              <a:rPr lang="en-US" dirty="0"/>
              <a:t> </a:t>
            </a:r>
            <a:r>
              <a:rPr lang="en-US" dirty="0" err="1"/>
              <a:t>richtlijnen</a:t>
            </a:r>
            <a:r>
              <a:rPr lang="en-US" dirty="0"/>
              <a:t> </a:t>
            </a:r>
            <a:r>
              <a:rPr lang="en-US" dirty="0" err="1"/>
              <a:t>voor</a:t>
            </a:r>
            <a:r>
              <a:rPr lang="en-US" dirty="0"/>
              <a:t> </a:t>
            </a:r>
            <a:r>
              <a:rPr lang="en-US" dirty="0" err="1"/>
              <a:t>huisartsen</a:t>
            </a:r>
            <a:r>
              <a:rPr lang="en-US" dirty="0"/>
              <a:t>. </a:t>
            </a:r>
          </a:p>
        </p:txBody>
      </p:sp>
      <p:sp>
        <p:nvSpPr>
          <p:cNvPr id="4" name="Slide Number Placeholder 3"/>
          <p:cNvSpPr>
            <a:spLocks noGrp="1"/>
          </p:cNvSpPr>
          <p:nvPr>
            <p:ph type="sldNum" sz="quarter" idx="10"/>
          </p:nvPr>
        </p:nvSpPr>
        <p:spPr/>
        <p:txBody>
          <a:bodyPr/>
          <a:lstStyle/>
          <a:p>
            <a:fld id="{66AA2730-4C10-412A-B8B6-1E31409FA503}" type="slidenum">
              <a:rPr lang="en-US" smtClean="0"/>
              <a:t>16</a:t>
            </a:fld>
            <a:endParaRPr lang="en-US" dirty="0"/>
          </a:p>
        </p:txBody>
      </p:sp>
    </p:spTree>
    <p:extLst>
      <p:ext uri="{BB962C8B-B14F-4D97-AF65-F5344CB8AC3E}">
        <p14:creationId xmlns:p14="http://schemas.microsoft.com/office/powerpoint/2010/main" val="198959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Opioid </a:t>
            </a:r>
            <a:r>
              <a:rPr lang="en-US" dirty="0" err="1"/>
              <a:t>verslaving</a:t>
            </a:r>
            <a:r>
              <a:rPr lang="en-US" dirty="0"/>
              <a:t> </a:t>
            </a:r>
            <a:r>
              <a:rPr lang="en-US" dirty="0" err="1"/>
              <a:t>komt</a:t>
            </a:r>
            <a:r>
              <a:rPr lang="en-US" dirty="0"/>
              <a:t> </a:t>
            </a:r>
            <a:r>
              <a:rPr lang="en-US" dirty="0" err="1"/>
              <a:t>volgens</a:t>
            </a:r>
            <a:r>
              <a:rPr lang="en-US" dirty="0"/>
              <a:t> </a:t>
            </a:r>
            <a:r>
              <a:rPr lang="en-US" dirty="0" err="1"/>
              <a:t>litteratuur</a:t>
            </a:r>
            <a:r>
              <a:rPr lang="en-US" dirty="0"/>
              <a:t> </a:t>
            </a:r>
            <a:r>
              <a:rPr lang="en-US" dirty="0" err="1"/>
              <a:t>voor</a:t>
            </a:r>
            <a:r>
              <a:rPr lang="en-US" dirty="0"/>
              <a:t> in 15-20% van </a:t>
            </a:r>
            <a:r>
              <a:rPr lang="en-US" dirty="0" err="1"/>
              <a:t>alle</a:t>
            </a:r>
            <a:r>
              <a:rPr lang="en-US" dirty="0"/>
              <a:t> </a:t>
            </a:r>
            <a:r>
              <a:rPr lang="en-US" dirty="0" err="1"/>
              <a:t>patiënten</a:t>
            </a:r>
            <a:r>
              <a:rPr lang="en-US" dirty="0"/>
              <a:t> met </a:t>
            </a:r>
            <a:r>
              <a:rPr lang="en-US" dirty="0" err="1"/>
              <a:t>chronische</a:t>
            </a:r>
            <a:r>
              <a:rPr lang="en-US" dirty="0"/>
              <a:t> opioid </a:t>
            </a:r>
            <a:r>
              <a:rPr lang="en-US" dirty="0" err="1"/>
              <a:t>therapie</a:t>
            </a:r>
            <a:r>
              <a:rPr lang="en-US" dirty="0"/>
              <a:t>.</a:t>
            </a:r>
          </a:p>
        </p:txBody>
      </p:sp>
      <p:sp>
        <p:nvSpPr>
          <p:cNvPr id="4" name="Slide Number Placeholder 3"/>
          <p:cNvSpPr>
            <a:spLocks noGrp="1"/>
          </p:cNvSpPr>
          <p:nvPr>
            <p:ph type="sldNum" sz="quarter" idx="10"/>
          </p:nvPr>
        </p:nvSpPr>
        <p:spPr/>
        <p:txBody>
          <a:bodyPr/>
          <a:lstStyle/>
          <a:p>
            <a:fld id="{66AA2730-4C10-412A-B8B6-1E31409FA503}" type="slidenum">
              <a:rPr lang="en-US" smtClean="0"/>
              <a:t>17</a:t>
            </a:fld>
            <a:endParaRPr lang="en-US" dirty="0"/>
          </a:p>
        </p:txBody>
      </p:sp>
    </p:spTree>
    <p:extLst>
      <p:ext uri="{BB962C8B-B14F-4D97-AF65-F5344CB8AC3E}">
        <p14:creationId xmlns:p14="http://schemas.microsoft.com/office/powerpoint/2010/main" val="2939181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18</a:t>
            </a:fld>
            <a:endParaRPr lang="en-US" dirty="0"/>
          </a:p>
        </p:txBody>
      </p:sp>
    </p:spTree>
    <p:extLst>
      <p:ext uri="{BB962C8B-B14F-4D97-AF65-F5344CB8AC3E}">
        <p14:creationId xmlns:p14="http://schemas.microsoft.com/office/powerpoint/2010/main" val="281754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19</a:t>
            </a:fld>
            <a:endParaRPr lang="en-US" dirty="0"/>
          </a:p>
        </p:txBody>
      </p:sp>
    </p:spTree>
    <p:extLst>
      <p:ext uri="{BB962C8B-B14F-4D97-AF65-F5344CB8AC3E}">
        <p14:creationId xmlns:p14="http://schemas.microsoft.com/office/powerpoint/2010/main" val="2457453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Prevalentie</a:t>
            </a:r>
            <a:r>
              <a:rPr lang="en-US" dirty="0"/>
              <a:t> van </a:t>
            </a:r>
            <a:r>
              <a:rPr lang="en-US" dirty="0" err="1"/>
              <a:t>matige</a:t>
            </a:r>
            <a:r>
              <a:rPr lang="en-US" dirty="0"/>
              <a:t> tot </a:t>
            </a:r>
            <a:r>
              <a:rPr lang="en-US" dirty="0" err="1"/>
              <a:t>ernstige</a:t>
            </a:r>
            <a:r>
              <a:rPr lang="en-US" dirty="0"/>
              <a:t> </a:t>
            </a:r>
            <a:r>
              <a:rPr lang="en-US" dirty="0" err="1"/>
              <a:t>chronische</a:t>
            </a:r>
            <a:r>
              <a:rPr lang="en-US" dirty="0"/>
              <a:t> </a:t>
            </a:r>
            <a:r>
              <a:rPr lang="en-US" dirty="0" err="1"/>
              <a:t>pijn</a:t>
            </a:r>
            <a:r>
              <a:rPr lang="en-US" dirty="0"/>
              <a:t>. </a:t>
            </a:r>
          </a:p>
          <a:p>
            <a:r>
              <a:rPr lang="en-US" dirty="0" err="1"/>
              <a:t>Belangrijk</a:t>
            </a:r>
            <a:r>
              <a:rPr lang="en-US" dirty="0"/>
              <a:t> om </a:t>
            </a:r>
            <a:r>
              <a:rPr lang="en-US" dirty="0" err="1"/>
              <a:t>deze</a:t>
            </a:r>
            <a:r>
              <a:rPr lang="en-US" dirty="0"/>
              <a:t> </a:t>
            </a:r>
            <a:r>
              <a:rPr lang="en-US" dirty="0" err="1"/>
              <a:t>groep</a:t>
            </a:r>
            <a:r>
              <a:rPr lang="en-US" dirty="0"/>
              <a:t> </a:t>
            </a:r>
            <a:r>
              <a:rPr lang="en-US" dirty="0" err="1"/>
              <a:t>patienten</a:t>
            </a:r>
            <a:r>
              <a:rPr lang="en-US" dirty="0"/>
              <a:t> op </a:t>
            </a:r>
            <a:r>
              <a:rPr lang="en-US" dirty="0" err="1"/>
              <a:t>een</a:t>
            </a:r>
            <a:r>
              <a:rPr lang="en-US" dirty="0"/>
              <a:t> </a:t>
            </a:r>
            <a:r>
              <a:rPr lang="en-US" dirty="0" err="1"/>
              <a:t>adequaat</a:t>
            </a:r>
            <a:r>
              <a:rPr lang="en-US" dirty="0"/>
              <a:t> </a:t>
            </a:r>
            <a:r>
              <a:rPr lang="en-US" dirty="0" err="1"/>
              <a:t>en</a:t>
            </a:r>
            <a:r>
              <a:rPr lang="en-US" dirty="0"/>
              <a:t> </a:t>
            </a:r>
            <a:r>
              <a:rPr lang="en-US" dirty="0" err="1"/>
              <a:t>goed</a:t>
            </a:r>
            <a:r>
              <a:rPr lang="en-US" dirty="0"/>
              <a:t> </a:t>
            </a:r>
            <a:r>
              <a:rPr lang="en-US" dirty="0" err="1"/>
              <a:t>manier</a:t>
            </a:r>
            <a:r>
              <a:rPr lang="en-US" dirty="0"/>
              <a:t> </a:t>
            </a:r>
            <a:r>
              <a:rPr lang="en-US" dirty="0" err="1"/>
              <a:t>te</a:t>
            </a:r>
            <a:r>
              <a:rPr lang="en-US" dirty="0"/>
              <a:t> </a:t>
            </a:r>
            <a:r>
              <a:rPr lang="en-US" dirty="0" err="1"/>
              <a:t>behandelen</a:t>
            </a:r>
            <a:r>
              <a:rPr lang="en-US" dirty="0"/>
              <a:t>.</a:t>
            </a:r>
          </a:p>
        </p:txBody>
      </p:sp>
      <p:sp>
        <p:nvSpPr>
          <p:cNvPr id="4" name="Slide Number Placeholder 3"/>
          <p:cNvSpPr>
            <a:spLocks noGrp="1"/>
          </p:cNvSpPr>
          <p:nvPr>
            <p:ph type="sldNum" sz="quarter" idx="10"/>
          </p:nvPr>
        </p:nvSpPr>
        <p:spPr/>
        <p:txBody>
          <a:bodyPr/>
          <a:lstStyle/>
          <a:p>
            <a:fld id="{66AA2730-4C10-412A-B8B6-1E31409FA503}" type="slidenum">
              <a:rPr lang="en-US" smtClean="0"/>
              <a:t>21</a:t>
            </a:fld>
            <a:endParaRPr lang="en-US" dirty="0"/>
          </a:p>
        </p:txBody>
      </p:sp>
    </p:spTree>
    <p:extLst>
      <p:ext uri="{BB962C8B-B14F-4D97-AF65-F5344CB8AC3E}">
        <p14:creationId xmlns:p14="http://schemas.microsoft.com/office/powerpoint/2010/main" val="287714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Gewrichtklachten</a:t>
            </a:r>
            <a:r>
              <a:rPr lang="en-US" dirty="0"/>
              <a:t> </a:t>
            </a:r>
            <a:r>
              <a:rPr lang="en-US" dirty="0" err="1"/>
              <a:t>zijn</a:t>
            </a:r>
            <a:r>
              <a:rPr lang="en-US" dirty="0"/>
              <a:t> de </a:t>
            </a:r>
            <a:r>
              <a:rPr lang="en-US" dirty="0" err="1"/>
              <a:t>belangrijkste</a:t>
            </a:r>
            <a:r>
              <a:rPr lang="en-US" dirty="0"/>
              <a:t> </a:t>
            </a:r>
            <a:r>
              <a:rPr lang="en-US" dirty="0" err="1"/>
              <a:t>oorzaken</a:t>
            </a:r>
            <a:r>
              <a:rPr lang="en-US" dirty="0"/>
              <a:t> </a:t>
            </a:r>
            <a:r>
              <a:rPr lang="en-US" dirty="0" err="1"/>
              <a:t>voor</a:t>
            </a:r>
            <a:r>
              <a:rPr lang="en-US" dirty="0"/>
              <a:t> </a:t>
            </a:r>
            <a:r>
              <a:rPr lang="en-US" dirty="0" err="1"/>
              <a:t>chronische</a:t>
            </a:r>
            <a:r>
              <a:rPr lang="en-US" dirty="0"/>
              <a:t> (</a:t>
            </a:r>
            <a:r>
              <a:rPr lang="en-US" dirty="0" err="1"/>
              <a:t>matige</a:t>
            </a:r>
            <a:r>
              <a:rPr lang="en-US" dirty="0"/>
              <a:t> tot </a:t>
            </a:r>
            <a:r>
              <a:rPr lang="en-US" dirty="0" err="1"/>
              <a:t>ernstige</a:t>
            </a:r>
            <a:r>
              <a:rPr lang="en-US" dirty="0"/>
              <a:t>) </a:t>
            </a:r>
            <a:r>
              <a:rPr lang="en-US" dirty="0" err="1"/>
              <a:t>pijn</a:t>
            </a:r>
            <a:r>
              <a:rPr lang="en-US" dirty="0"/>
              <a:t> in Nederland. </a:t>
            </a:r>
          </a:p>
          <a:p>
            <a:endParaRPr lang="en-US" dirty="0"/>
          </a:p>
          <a:p>
            <a:r>
              <a:rPr lang="en-US" dirty="0"/>
              <a:t>De WHO </a:t>
            </a:r>
            <a:r>
              <a:rPr lang="en-US" dirty="0" err="1"/>
              <a:t>pijn</a:t>
            </a:r>
            <a:r>
              <a:rPr lang="en-US" dirty="0"/>
              <a:t>-ladder </a:t>
            </a:r>
            <a:r>
              <a:rPr lang="en-US" dirty="0" err="1"/>
              <a:t>wordt</a:t>
            </a:r>
            <a:r>
              <a:rPr lang="en-US" dirty="0"/>
              <a:t> </a:t>
            </a:r>
            <a:r>
              <a:rPr lang="en-US" dirty="0" err="1"/>
              <a:t>ook</a:t>
            </a:r>
            <a:r>
              <a:rPr lang="en-US" dirty="0"/>
              <a:t> </a:t>
            </a:r>
            <a:r>
              <a:rPr lang="en-US" dirty="0" err="1"/>
              <a:t>vaak</a:t>
            </a:r>
            <a:r>
              <a:rPr lang="en-US" dirty="0"/>
              <a:t> </a:t>
            </a:r>
            <a:r>
              <a:rPr lang="en-US" dirty="0" err="1"/>
              <a:t>gebruikt</a:t>
            </a:r>
            <a:r>
              <a:rPr lang="en-US" dirty="0"/>
              <a:t> bij </a:t>
            </a:r>
            <a:r>
              <a:rPr lang="en-US" dirty="0" err="1"/>
              <a:t>niet</a:t>
            </a:r>
            <a:r>
              <a:rPr lang="en-US" dirty="0"/>
              <a:t> </a:t>
            </a:r>
            <a:r>
              <a:rPr lang="en-US" dirty="0" err="1"/>
              <a:t>maligne</a:t>
            </a:r>
            <a:r>
              <a:rPr lang="en-US" dirty="0"/>
              <a:t> </a:t>
            </a:r>
            <a:r>
              <a:rPr lang="en-US" dirty="0" err="1"/>
              <a:t>pijnen</a:t>
            </a:r>
            <a:r>
              <a:rPr lang="en-US" dirty="0"/>
              <a:t>. Wat </a:t>
            </a:r>
            <a:r>
              <a:rPr lang="en-US" dirty="0" err="1"/>
              <a:t>voor</a:t>
            </a:r>
            <a:r>
              <a:rPr lang="en-US" dirty="0"/>
              <a:t> </a:t>
            </a:r>
            <a:r>
              <a:rPr lang="en-US" dirty="0" err="1"/>
              <a:t>invloed</a:t>
            </a:r>
            <a:r>
              <a:rPr lang="en-US" dirty="0"/>
              <a:t> heft </a:t>
            </a:r>
            <a:r>
              <a:rPr lang="en-US" dirty="0" err="1"/>
              <a:t>dit</a:t>
            </a:r>
            <a:r>
              <a:rPr lang="en-US" dirty="0"/>
              <a:t> op het </a:t>
            </a:r>
            <a:r>
              <a:rPr lang="en-US" dirty="0" err="1"/>
              <a:t>voorschrijfgedrag</a:t>
            </a:r>
            <a:r>
              <a:rPr lang="en-US" dirty="0"/>
              <a:t> in de Huisartsenpraktijk?</a:t>
            </a:r>
          </a:p>
        </p:txBody>
      </p:sp>
      <p:sp>
        <p:nvSpPr>
          <p:cNvPr id="4" name="Slide Number Placeholder 3"/>
          <p:cNvSpPr>
            <a:spLocks noGrp="1"/>
          </p:cNvSpPr>
          <p:nvPr>
            <p:ph type="sldNum" sz="quarter" idx="10"/>
          </p:nvPr>
        </p:nvSpPr>
        <p:spPr/>
        <p:txBody>
          <a:bodyPr/>
          <a:lstStyle/>
          <a:p>
            <a:fld id="{66AA2730-4C10-412A-B8B6-1E31409FA503}" type="slidenum">
              <a:rPr lang="en-US" smtClean="0"/>
              <a:t>23</a:t>
            </a:fld>
            <a:endParaRPr lang="en-US" dirty="0"/>
          </a:p>
        </p:txBody>
      </p:sp>
    </p:spTree>
    <p:extLst>
      <p:ext uri="{BB962C8B-B14F-4D97-AF65-F5344CB8AC3E}">
        <p14:creationId xmlns:p14="http://schemas.microsoft.com/office/powerpoint/2010/main" val="4069752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4</a:t>
            </a:fld>
            <a:endParaRPr lang="en-US" dirty="0"/>
          </a:p>
        </p:txBody>
      </p:sp>
    </p:spTree>
    <p:extLst>
      <p:ext uri="{BB962C8B-B14F-4D97-AF65-F5344CB8AC3E}">
        <p14:creationId xmlns:p14="http://schemas.microsoft.com/office/powerpoint/2010/main" val="2167278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en-GB" altLang="nl-NL" dirty="0" err="1">
                <a:latin typeface="Arial" pitchFamily="34" charset="0"/>
                <a:ea typeface="ＭＳ Ｐゴシック" pitchFamily="34" charset="-128"/>
              </a:rPr>
              <a:t>Volgens</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huidige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inzichten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onstaat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doordat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er</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ergens</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prikkel</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plaats</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vindt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Deze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prikkel</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maakt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onstekingsstofjes</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vrij</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zogenaamde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mediatoren</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prikkel</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en</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mediatoren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werken</a:t>
            </a:r>
            <a:r>
              <a:rPr lang="en-GB" altLang="nl-NL" dirty="0">
                <a:latin typeface="Arial" pitchFamily="34" charset="0"/>
                <a:ea typeface="ＭＳ Ｐゴシック" pitchFamily="34" charset="-128"/>
              </a:rPr>
              <a:t> in op </a:t>
            </a:r>
            <a:r>
              <a:rPr lang="en-GB" altLang="nl-NL" dirty="0" err="1">
                <a:latin typeface="Arial" pitchFamily="34" charset="0"/>
                <a:ea typeface="ＭＳ Ｐゴシック" pitchFamily="34" charset="-128"/>
              </a:rPr>
              <a:t>recetoren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waarna</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er</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transport </a:t>
            </a:r>
            <a:r>
              <a:rPr lang="en-GB" altLang="nl-NL" dirty="0" err="1">
                <a:latin typeface="Arial" pitchFamily="34" charset="0"/>
                <a:ea typeface="ＭＳ Ｐゴシック" pitchFamily="34" charset="-128"/>
              </a:rPr>
              <a:t>plaats</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gaat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vinden</a:t>
            </a:r>
            <a:r>
              <a:rPr lang="en-GB" altLang="nl-NL" dirty="0">
                <a:latin typeface="Arial" pitchFamily="34" charset="0"/>
                <a:ea typeface="ＭＳ Ｐゴシック" pitchFamily="34" charset="-128"/>
              </a:rPr>
              <a:t> van </a:t>
            </a:r>
            <a:r>
              <a:rPr lang="en-GB" altLang="nl-NL" dirty="0" err="1">
                <a:latin typeface="Arial" pitchFamily="34" charset="0"/>
                <a:ea typeface="ＭＳ Ｐゴシック" pitchFamily="34" charset="-128"/>
              </a:rPr>
              <a:t>impulsen</a:t>
            </a:r>
            <a:r>
              <a:rPr lang="en-GB" altLang="nl-NL" dirty="0">
                <a:latin typeface="Arial" pitchFamily="34" charset="0"/>
                <a:ea typeface="ＭＳ Ｐゴシック" pitchFamily="34" charset="-128"/>
              </a:rPr>
              <a:t> via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zenuwbaan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naar</a:t>
            </a:r>
            <a:r>
              <a:rPr lang="en-GB" altLang="nl-NL" dirty="0">
                <a:latin typeface="Arial" pitchFamily="34" charset="0"/>
                <a:ea typeface="ＭＳ Ｐゴシック" pitchFamily="34" charset="-128"/>
              </a:rPr>
              <a:t> het </a:t>
            </a:r>
            <a:r>
              <a:rPr lang="en-GB" altLang="nl-NL" dirty="0" err="1">
                <a:latin typeface="Arial" pitchFamily="34" charset="0"/>
                <a:ea typeface="ＭＳ Ｐゴシック" pitchFamily="34" charset="-128"/>
              </a:rPr>
              <a:t>ruggenmerg</a:t>
            </a:r>
            <a:r>
              <a:rPr lang="en-GB" altLang="nl-NL" dirty="0">
                <a:latin typeface="Arial" pitchFamily="34" charset="0"/>
                <a:ea typeface="ＭＳ Ｐゴシック" pitchFamily="34" charset="-128"/>
              </a:rPr>
              <a:t>. In het </a:t>
            </a:r>
            <a:r>
              <a:rPr lang="en-GB" altLang="nl-NL" dirty="0" err="1">
                <a:latin typeface="Arial" pitchFamily="34" charset="0"/>
                <a:ea typeface="ＭＳ Ｐゴシック" pitchFamily="34" charset="-128"/>
              </a:rPr>
              <a:t>ruggen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merg</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vindt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overschakeling</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plaats</a:t>
            </a:r>
            <a:r>
              <a:rPr lang="en-GB" altLang="nl-NL" dirty="0">
                <a:latin typeface="Arial" pitchFamily="34" charset="0"/>
                <a:ea typeface="ＭＳ Ｐゴシック" pitchFamily="34" charset="-128"/>
              </a:rPr>
              <a:t> op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lange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baan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naar</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hersenen</a:t>
            </a:r>
            <a:r>
              <a:rPr lang="en-GB" altLang="nl-NL" dirty="0">
                <a:latin typeface="Arial" pitchFamily="34" charset="0"/>
                <a:ea typeface="ＭＳ Ｐゴシック" pitchFamily="34" charset="-128"/>
              </a:rPr>
              <a:t>. Bij </a:t>
            </a:r>
            <a:r>
              <a:rPr lang="en-GB" altLang="nl-NL" dirty="0" err="1">
                <a:latin typeface="Arial" pitchFamily="34" charset="0"/>
                <a:ea typeface="ＭＳ Ｐゴシック" pitchFamily="34" charset="-128"/>
              </a:rPr>
              <a:t>deze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overschakeling</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wordt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beslissing</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genomen</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zogenaamde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modulatie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waarbij</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impuls</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gelijk</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sterker</a:t>
            </a:r>
            <a:r>
              <a:rPr lang="en-GB" altLang="nl-NL" dirty="0">
                <a:latin typeface="Arial" pitchFamily="34" charset="0"/>
                <a:ea typeface="ＭＳ Ｐゴシック" pitchFamily="34" charset="-128"/>
              </a:rPr>
              <a:t> of </a:t>
            </a:r>
            <a:r>
              <a:rPr lang="en-GB" altLang="nl-NL" dirty="0" err="1">
                <a:latin typeface="Arial" pitchFamily="34" charset="0"/>
                <a:ea typeface="ＭＳ Ｐゴシック" pitchFamily="34" charset="-128"/>
              </a:rPr>
              <a:t>zwakker</a:t>
            </a:r>
            <a:r>
              <a:rPr lang="en-GB" altLang="nl-NL" dirty="0">
                <a:latin typeface="Arial" pitchFamily="34" charset="0"/>
                <a:ea typeface="ＭＳ Ｐゴシック" pitchFamily="34" charset="-128"/>
              </a:rPr>
              <a:t> door </a:t>
            </a:r>
            <a:r>
              <a:rPr lang="en-GB" altLang="nl-NL" dirty="0" err="1">
                <a:latin typeface="Arial" pitchFamily="34" charset="0"/>
                <a:ea typeface="ＭＳ Ｐゴシック" pitchFamily="34" charset="-128"/>
              </a:rPr>
              <a:t>wordt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gegeven</a:t>
            </a:r>
            <a:r>
              <a:rPr lang="en-GB" altLang="nl-NL" dirty="0">
                <a:latin typeface="Arial" pitchFamily="34" charset="0"/>
                <a:ea typeface="ＭＳ Ｐゴシック" pitchFamily="34" charset="-128"/>
              </a:rPr>
              <a:t>. Via </a:t>
            </a:r>
            <a:r>
              <a:rPr lang="en-GB" altLang="nl-NL" dirty="0" err="1">
                <a:latin typeface="Arial" pitchFamily="34" charset="0"/>
                <a:ea typeface="ＭＳ Ｐゴシック" pitchFamily="34" charset="-128"/>
              </a:rPr>
              <a:t>hogere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centra</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zoals</a:t>
            </a:r>
            <a:r>
              <a:rPr lang="en-GB" altLang="nl-NL" dirty="0">
                <a:latin typeface="Arial" pitchFamily="34" charset="0"/>
                <a:ea typeface="ＭＳ Ｐゴシック" pitchFamily="34" charset="-128"/>
              </a:rPr>
              <a:t> de thalamus </a:t>
            </a:r>
            <a:r>
              <a:rPr lang="en-GB" altLang="nl-NL" dirty="0" err="1">
                <a:latin typeface="Arial" pitchFamily="34" charset="0"/>
                <a:ea typeface="ＭＳ Ｐゴシック" pitchFamily="34" charset="-128"/>
              </a:rPr>
              <a:t>vindt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uiteindelijk</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splitsing</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plaats</a:t>
            </a:r>
            <a:r>
              <a:rPr lang="en-GB" altLang="nl-NL" dirty="0">
                <a:latin typeface="Arial" pitchFamily="34" charset="0"/>
                <a:ea typeface="ＭＳ Ｐゴシック" pitchFamily="34" charset="-128"/>
              </a:rPr>
              <a:t> van </a:t>
            </a:r>
            <a:r>
              <a:rPr lang="en-GB" altLang="nl-NL" dirty="0" err="1">
                <a:latin typeface="Arial" pitchFamily="34" charset="0"/>
                <a:ea typeface="ＭＳ Ｐゴシック" pitchFamily="34" charset="-128"/>
              </a:rPr>
              <a:t>signalen</a:t>
            </a:r>
            <a:r>
              <a:rPr lang="en-GB" altLang="nl-NL" dirty="0">
                <a:latin typeface="Arial" pitchFamily="34" charset="0"/>
                <a:ea typeface="ＭＳ Ｐゴシック" pitchFamily="34" charset="-128"/>
              </a:rPr>
              <a:t> die </a:t>
            </a:r>
            <a:r>
              <a:rPr lang="en-GB" altLang="nl-NL" dirty="0" err="1">
                <a:latin typeface="Arial" pitchFamily="34" charset="0"/>
                <a:ea typeface="ＭＳ Ｐゴシック" pitchFamily="34" charset="-128"/>
              </a:rPr>
              <a:t>naar</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hersenschors</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gaan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alwaar</a:t>
            </a:r>
            <a:r>
              <a:rPr lang="en-GB" altLang="nl-NL" dirty="0">
                <a:latin typeface="Arial" pitchFamily="34" charset="0"/>
                <a:ea typeface="ＭＳ Ｐゴシック" pitchFamily="34" charset="-128"/>
              </a:rPr>
              <a:t> men </a:t>
            </a:r>
            <a:r>
              <a:rPr lang="en-GB" altLang="nl-NL" dirty="0" err="1">
                <a:latin typeface="Arial" pitchFamily="34" charset="0"/>
                <a:ea typeface="ＭＳ Ｐゴシック" pitchFamily="34" charset="-128"/>
              </a:rPr>
              <a:t>voelt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waar</a:t>
            </a:r>
            <a:r>
              <a:rPr lang="en-GB" altLang="nl-NL" dirty="0">
                <a:latin typeface="Arial" pitchFamily="34" charset="0"/>
                <a:ea typeface="ＭＳ Ｐゴシック" pitchFamily="34" charset="-128"/>
              </a:rPr>
              <a:t> het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doet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naar</a:t>
            </a:r>
            <a:r>
              <a:rPr lang="en-GB" altLang="nl-NL" dirty="0">
                <a:latin typeface="Arial" pitchFamily="34" charset="0"/>
                <a:ea typeface="ＭＳ Ｐゴシック" pitchFamily="34" charset="-128"/>
              </a:rPr>
              <a:t> het </a:t>
            </a:r>
            <a:r>
              <a:rPr lang="en-GB" altLang="nl-NL" dirty="0" err="1">
                <a:latin typeface="Arial" pitchFamily="34" charset="0"/>
                <a:ea typeface="ＭＳ Ｐゴシック" pitchFamily="34" charset="-128"/>
              </a:rPr>
              <a:t>limbische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systeem</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waar</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zijn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kleur</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krijgt</a:t>
            </a:r>
            <a:r>
              <a:rPr lang="en-GB" altLang="nl-NL" dirty="0">
                <a:latin typeface="Arial" pitchFamily="34" charset="0"/>
                <a:ea typeface="ＭＳ Ｐゴシック" pitchFamily="34" charset="-128"/>
              </a:rPr>
              <a:t>.</a:t>
            </a:r>
          </a:p>
          <a:p>
            <a:pPr eaLnBrk="1" hangingPunct="1"/>
            <a:r>
              <a:rPr lang="en-GB" altLang="nl-NL" dirty="0" err="1">
                <a:latin typeface="Arial" pitchFamily="34" charset="0"/>
                <a:ea typeface="ＭＳ Ｐゴシック" pitchFamily="34" charset="-128"/>
              </a:rPr>
              <a:t>Vanuit</a:t>
            </a:r>
            <a:r>
              <a:rPr lang="en-GB" altLang="nl-NL" dirty="0">
                <a:latin typeface="Arial" pitchFamily="34" charset="0"/>
                <a:ea typeface="ＭＳ Ｐゴシック" pitchFamily="34" charset="-128"/>
              </a:rPr>
              <a:t> het </a:t>
            </a:r>
            <a:r>
              <a:rPr lang="en-GB" altLang="nl-NL" dirty="0" err="1">
                <a:latin typeface="Arial" pitchFamily="34" charset="0"/>
                <a:ea typeface="ＭＳ Ｐゴシック" pitchFamily="34" charset="-128"/>
              </a:rPr>
              <a:t>limbische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syteem</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zijn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er</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ook</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weer</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afdalende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banen</a:t>
            </a:r>
            <a:r>
              <a:rPr lang="en-GB" altLang="nl-NL" dirty="0">
                <a:latin typeface="Arial" pitchFamily="34" charset="0"/>
                <a:ea typeface="ＭＳ Ｐゴシック" pitchFamily="34" charset="-128"/>
              </a:rPr>
              <a:t> die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remmende</a:t>
            </a:r>
            <a:r>
              <a:rPr lang="en-GB" altLang="nl-NL" dirty="0">
                <a:latin typeface="Arial" pitchFamily="34" charset="0"/>
                <a:ea typeface="ＭＳ Ｐゴシック" pitchFamily="34" charset="-128"/>
              </a:rPr>
              <a:t> of </a:t>
            </a:r>
            <a:r>
              <a:rPr lang="en-GB" altLang="nl-NL" dirty="0" err="1">
                <a:latin typeface="Arial" pitchFamily="34" charset="0"/>
                <a:ea typeface="ＭＳ Ｐゴシック" pitchFamily="34" charset="-128"/>
              </a:rPr>
              <a:t>versterkende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invloed</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uit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kunnen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oefenen</a:t>
            </a:r>
            <a:r>
              <a:rPr lang="en-GB" altLang="nl-NL" dirty="0">
                <a:latin typeface="Arial" pitchFamily="34" charset="0"/>
                <a:ea typeface="ＭＳ Ｐゴシック" pitchFamily="34" charset="-128"/>
              </a:rPr>
              <a:t> op het </a:t>
            </a:r>
            <a:r>
              <a:rPr lang="en-GB" altLang="nl-NL" dirty="0" err="1">
                <a:latin typeface="Arial" pitchFamily="34" charset="0"/>
                <a:ea typeface="ＭＳ Ｐゴシック" pitchFamily="34" charset="-128"/>
              </a:rPr>
              <a:t>proces</a:t>
            </a:r>
            <a:r>
              <a:rPr lang="en-GB" altLang="nl-NL" dirty="0">
                <a:latin typeface="Arial" pitchFamily="34" charset="0"/>
                <a:ea typeface="ＭＳ Ｐゴシック" pitchFamily="34" charset="-128"/>
              </a:rPr>
              <a:t> van </a:t>
            </a:r>
            <a:r>
              <a:rPr lang="en-GB" altLang="nl-NL" dirty="0" err="1">
                <a:latin typeface="Arial" pitchFamily="34" charset="0"/>
                <a:ea typeface="ＭＳ Ｐゴシック" pitchFamily="34" charset="-128"/>
              </a:rPr>
              <a:t>modulatie</a:t>
            </a:r>
            <a:r>
              <a:rPr lang="en-GB" altLang="nl-NL" dirty="0">
                <a:latin typeface="Arial" pitchFamily="34" charset="0"/>
                <a:ea typeface="ＭＳ Ｐゴシック" pitchFamily="34" charset="-128"/>
              </a:rPr>
              <a:t>.  </a:t>
            </a:r>
          </a:p>
          <a:p>
            <a:pPr eaLnBrk="1" hangingPunct="1"/>
            <a:endParaRPr lang="en-GB" altLang="nl-NL" dirty="0">
              <a:latin typeface="Arial" pitchFamily="34"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altLang="de-DE" sz="1200" dirty="0" err="1">
                <a:solidFill>
                  <a:schemeClr val="tx1">
                    <a:lumMod val="65000"/>
                    <a:lumOff val="35000"/>
                  </a:schemeClr>
                </a:solidFill>
                <a:latin typeface="Arial" charset="0"/>
              </a:rPr>
              <a:t>Various</a:t>
            </a:r>
            <a:r>
              <a:rPr lang="de-DE" altLang="de-DE" sz="1200" dirty="0">
                <a:solidFill>
                  <a:schemeClr val="tx1">
                    <a:lumMod val="65000"/>
                    <a:lumOff val="35000"/>
                  </a:schemeClr>
                </a:solidFill>
                <a:latin typeface="Arial" charset="0"/>
              </a:rPr>
              <a:t> different </a:t>
            </a:r>
            <a:r>
              <a:rPr lang="de-DE" altLang="de-DE" sz="1200" dirty="0" err="1">
                <a:solidFill>
                  <a:schemeClr val="tx1">
                    <a:lumMod val="65000"/>
                    <a:lumOff val="35000"/>
                  </a:schemeClr>
                </a:solidFill>
                <a:latin typeface="Arial" charset="0"/>
              </a:rPr>
              <a:t>peripheral</a:t>
            </a:r>
            <a:r>
              <a:rPr lang="de-DE" altLang="de-DE" sz="1200" dirty="0">
                <a:solidFill>
                  <a:schemeClr val="tx1">
                    <a:lumMod val="65000"/>
                    <a:lumOff val="35000"/>
                  </a:schemeClr>
                </a:solidFill>
                <a:latin typeface="Arial" charset="0"/>
              </a:rPr>
              <a:t>, spinal </a:t>
            </a:r>
            <a:r>
              <a:rPr lang="de-DE" altLang="de-DE" sz="1200" dirty="0" err="1">
                <a:solidFill>
                  <a:schemeClr val="tx1">
                    <a:lumMod val="65000"/>
                    <a:lumOff val="35000"/>
                  </a:schemeClr>
                </a:solidFill>
                <a:latin typeface="Arial" charset="0"/>
              </a:rPr>
              <a:t>and</a:t>
            </a:r>
            <a:r>
              <a:rPr lang="de-DE" altLang="de-DE" sz="1200" dirty="0">
                <a:solidFill>
                  <a:schemeClr val="tx1">
                    <a:lumMod val="65000"/>
                    <a:lumOff val="35000"/>
                  </a:schemeClr>
                </a:solidFill>
                <a:latin typeface="Arial" charset="0"/>
              </a:rPr>
              <a:t> supraspinal </a:t>
            </a:r>
            <a:r>
              <a:rPr lang="de-DE" altLang="de-DE" sz="1200" dirty="0" err="1">
                <a:solidFill>
                  <a:schemeClr val="tx1">
                    <a:lumMod val="65000"/>
                    <a:lumOff val="35000"/>
                  </a:schemeClr>
                </a:solidFill>
                <a:latin typeface="Arial" charset="0"/>
              </a:rPr>
              <a:t>structures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are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involved</a:t>
            </a:r>
            <a:r>
              <a:rPr lang="de-DE" altLang="de-DE" sz="1200" dirty="0">
                <a:solidFill>
                  <a:schemeClr val="tx1">
                    <a:lumMod val="65000"/>
                    <a:lumOff val="35000"/>
                  </a:schemeClr>
                </a:solidFill>
                <a:latin typeface="Arial" charset="0"/>
              </a:rPr>
              <a:t> in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development</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transmission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processing</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and</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perception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of</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pain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nociceptors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nociceptive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afferences</a:t>
            </a:r>
            <a:r>
              <a:rPr lang="de-DE" altLang="de-DE" sz="1200" dirty="0">
                <a:solidFill>
                  <a:schemeClr val="tx1">
                    <a:lumMod val="65000"/>
                    <a:lumOff val="35000"/>
                  </a:schemeClr>
                </a:solidFill>
                <a:latin typeface="Arial" charset="0"/>
              </a:rPr>
              <a:t> (C, A</a:t>
            </a:r>
            <a:r>
              <a:rPr lang="el-GR" altLang="de-DE" sz="1200" dirty="0">
                <a:solidFill>
                  <a:schemeClr val="tx1">
                    <a:lumMod val="65000"/>
                    <a:lumOff val="35000"/>
                  </a:schemeClr>
                </a:solidFill>
                <a:latin typeface="Arial" charset="0"/>
              </a:rPr>
              <a:t>δ</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fibres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posterior</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horn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of</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spinal </a:t>
            </a:r>
            <a:r>
              <a:rPr lang="de-DE" altLang="de-DE" sz="1200" dirty="0" err="1">
                <a:solidFill>
                  <a:schemeClr val="tx1">
                    <a:lumMod val="65000"/>
                    <a:lumOff val="35000"/>
                  </a:schemeClr>
                </a:solidFill>
                <a:latin typeface="Arial" charset="0"/>
              </a:rPr>
              <a:t>cord</a:t>
            </a:r>
            <a:r>
              <a:rPr lang="de-DE" altLang="de-DE" sz="1200" dirty="0">
                <a:solidFill>
                  <a:schemeClr val="tx1">
                    <a:lumMod val="65000"/>
                    <a:lumOff val="35000"/>
                  </a:schemeClr>
                </a:solidFill>
                <a:latin typeface="Arial" charset="0"/>
              </a:rPr>
              <a:t>, afferent/ efferent </a:t>
            </a:r>
            <a:r>
              <a:rPr lang="de-DE" altLang="de-DE" sz="1200" dirty="0" err="1">
                <a:solidFill>
                  <a:schemeClr val="tx1">
                    <a:lumMod val="65000"/>
                    <a:lumOff val="35000"/>
                  </a:schemeClr>
                </a:solidFill>
                <a:latin typeface="Arial" charset="0"/>
              </a:rPr>
              <a:t>transmission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pathways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and</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brain</a:t>
            </a:r>
            <a:r>
              <a:rPr lang="de-DE" altLang="de-DE" sz="1200" dirty="0">
                <a:solidFill>
                  <a:schemeClr val="tx1">
                    <a:lumMod val="65000"/>
                    <a:lumOff val="35000"/>
                  </a:schemeClr>
                </a:solidFill>
                <a:latin typeface="Arial"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altLang="de-DE" sz="1200" dirty="0">
              <a:solidFill>
                <a:schemeClr val="tx1">
                  <a:lumMod val="65000"/>
                  <a:lumOff val="35000"/>
                </a:schemeClr>
              </a:solidFill>
              <a:latin typeface="Arial" charset="0"/>
            </a:endParaRPr>
          </a:p>
          <a:p>
            <a:pPr marL="0" indent="-180000">
              <a:spcBef>
                <a:spcPts val="0"/>
              </a:spcBef>
              <a:spcAft>
                <a:spcPts val="800"/>
              </a:spcAft>
              <a:buClr>
                <a:schemeClr val="tx2"/>
              </a:buClr>
              <a:buFont typeface="Wingdings" charset="2"/>
              <a:buChar char="§"/>
              <a:tabLst>
                <a:tab pos="269875" algn="l"/>
              </a:tabLst>
            </a:pPr>
            <a:r>
              <a:rPr lang="de-DE" altLang="de-DE" sz="1200" dirty="0" err="1">
                <a:solidFill>
                  <a:schemeClr val="tx1">
                    <a:lumMod val="65000"/>
                    <a:lumOff val="35000"/>
                  </a:schemeClr>
                </a:solidFill>
                <a:latin typeface="Arial" charset="0"/>
              </a:rPr>
              <a:t>Pain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is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triggered</a:t>
            </a:r>
            <a:r>
              <a:rPr lang="de-DE" altLang="de-DE" sz="1200" dirty="0">
                <a:solidFill>
                  <a:schemeClr val="tx1">
                    <a:lumMod val="65000"/>
                    <a:lumOff val="35000"/>
                  </a:schemeClr>
                </a:solidFill>
                <a:latin typeface="Arial" charset="0"/>
              </a:rPr>
              <a:t>, e.g. </a:t>
            </a:r>
            <a:r>
              <a:rPr lang="de-DE" altLang="de-DE" sz="1200" dirty="0" err="1">
                <a:solidFill>
                  <a:schemeClr val="tx1">
                    <a:lumMod val="65000"/>
                    <a:lumOff val="35000"/>
                  </a:schemeClr>
                </a:solidFill>
                <a:latin typeface="Arial" charset="0"/>
              </a:rPr>
              <a:t>by</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tissue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damage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stimulus</a:t>
            </a:r>
            <a:r>
              <a:rPr lang="de-DE" altLang="de-DE" sz="1200" dirty="0">
                <a:solidFill>
                  <a:schemeClr val="tx1">
                    <a:lumMod val="65000"/>
                    <a:lumOff val="35000"/>
                  </a:schemeClr>
                </a:solidFill>
                <a:latin typeface="Arial" charset="0"/>
              </a:rPr>
              <a:t>; </a:t>
            </a:r>
            <a:r>
              <a:rPr lang="de-DE" altLang="de-DE" sz="1200" b="1" dirty="0">
                <a:solidFill>
                  <a:srgbClr val="C20920"/>
                </a:solidFill>
                <a:latin typeface="Arial" charset="0"/>
              </a:rPr>
              <a:t>O</a:t>
            </a:r>
            <a:r>
              <a:rPr lang="de-DE" altLang="de-DE" sz="1200" dirty="0">
                <a:solidFill>
                  <a:schemeClr val="tx1">
                    <a:lumMod val="65000"/>
                    <a:lumOff val="35000"/>
                  </a:schemeClr>
                </a:solidFill>
                <a:latin typeface="Arial" charset="0"/>
              </a:rPr>
              <a:t>) </a:t>
            </a:r>
          </a:p>
          <a:p>
            <a:pPr marL="180000" indent="-180000">
              <a:spcBef>
                <a:spcPts val="0"/>
              </a:spcBef>
              <a:spcAft>
                <a:spcPts val="800"/>
              </a:spcAft>
              <a:buClr>
                <a:schemeClr val="tx2"/>
              </a:buClr>
              <a:buFont typeface="Wingdings" charset="2"/>
              <a:buChar char="§"/>
              <a:tabLst>
                <a:tab pos="269875" algn="l"/>
              </a:tabLst>
            </a:pPr>
            <a:r>
              <a:rPr lang="de-DE" altLang="de-DE" sz="1200" dirty="0" err="1">
                <a:solidFill>
                  <a:schemeClr val="tx1">
                    <a:lumMod val="65000"/>
                    <a:lumOff val="35000"/>
                  </a:schemeClr>
                </a:solidFill>
                <a:latin typeface="Arial" charset="0"/>
              </a:rPr>
              <a:t>Endogenous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substances</a:t>
            </a:r>
            <a:r>
              <a:rPr lang="de-DE" altLang="de-DE" sz="1200" dirty="0">
                <a:solidFill>
                  <a:schemeClr val="tx1">
                    <a:lumMod val="65000"/>
                    <a:lumOff val="35000"/>
                  </a:schemeClr>
                </a:solidFill>
                <a:latin typeface="Arial" charset="0"/>
              </a:rPr>
              <a:t>, so-</a:t>
            </a:r>
            <a:r>
              <a:rPr lang="de-DE" altLang="de-DE" sz="1200" dirty="0" err="1">
                <a:solidFill>
                  <a:schemeClr val="tx1">
                    <a:lumMod val="65000"/>
                    <a:lumOff val="35000"/>
                  </a:schemeClr>
                </a:solidFill>
                <a:latin typeface="Arial" charset="0"/>
              </a:rPr>
              <a:t>called</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pain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mediators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prostaglandins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bradykinin</a:t>
            </a:r>
            <a:r>
              <a:rPr lang="de-DE" altLang="de-DE" sz="1200" dirty="0">
                <a:solidFill>
                  <a:schemeClr val="tx1">
                    <a:lumMod val="65000"/>
                    <a:lumOff val="35000"/>
                  </a:schemeClr>
                </a:solidFill>
                <a:latin typeface="Arial" charset="0"/>
              </a:rPr>
              <a:t>, etc., </a:t>
            </a:r>
            <a:r>
              <a:rPr lang="de-DE" altLang="de-DE" sz="1200" b="1" dirty="0">
                <a:solidFill>
                  <a:srgbClr val="C20920"/>
                </a:solidFill>
                <a:latin typeface="Arial" charset="0"/>
              </a:rPr>
              <a:t>O</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are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released</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by</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damaged</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cells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and</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stimulate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nociceptors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free</a:t>
            </a:r>
            <a:r>
              <a:rPr lang="de-DE" altLang="de-DE" sz="1200" dirty="0">
                <a:solidFill>
                  <a:schemeClr val="tx1">
                    <a:lumMod val="65000"/>
                    <a:lumOff val="35000"/>
                  </a:schemeClr>
                </a:solidFill>
                <a:latin typeface="Arial" charset="0"/>
              </a:rPr>
              <a:t> nerve </a:t>
            </a:r>
            <a:r>
              <a:rPr lang="de-DE" altLang="de-DE" sz="1200" dirty="0" err="1">
                <a:solidFill>
                  <a:schemeClr val="tx1">
                    <a:lumMod val="65000"/>
                    <a:lumOff val="35000"/>
                  </a:schemeClr>
                </a:solidFill>
                <a:latin typeface="Arial" charset="0"/>
              </a:rPr>
              <a:t>endings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of</a:t>
            </a:r>
            <a:r>
              <a:rPr lang="de-DE" altLang="de-DE" sz="1200" dirty="0">
                <a:solidFill>
                  <a:schemeClr val="tx1">
                    <a:lumMod val="65000"/>
                    <a:lumOff val="35000"/>
                  </a:schemeClr>
                </a:solidFill>
                <a:latin typeface="Arial" charset="0"/>
              </a:rPr>
              <a:t> C </a:t>
            </a:r>
            <a:r>
              <a:rPr lang="de-DE" altLang="de-DE" sz="1200" dirty="0" err="1">
                <a:solidFill>
                  <a:schemeClr val="tx1">
                    <a:lumMod val="65000"/>
                    <a:lumOff val="35000"/>
                  </a:schemeClr>
                </a:solidFill>
                <a:latin typeface="Arial" charset="0"/>
              </a:rPr>
              <a:t>and</a:t>
            </a:r>
            <a:r>
              <a:rPr lang="de-DE" altLang="de-DE" sz="1200" dirty="0">
                <a:solidFill>
                  <a:schemeClr val="tx1">
                    <a:lumMod val="65000"/>
                    <a:lumOff val="35000"/>
                  </a:schemeClr>
                </a:solidFill>
                <a:latin typeface="Arial" charset="0"/>
              </a:rPr>
              <a:t> A </a:t>
            </a:r>
            <a:r>
              <a:rPr lang="de-DE" altLang="de-DE" sz="1200" dirty="0" err="1">
                <a:solidFill>
                  <a:schemeClr val="tx1">
                    <a:lumMod val="65000"/>
                    <a:lumOff val="35000"/>
                  </a:schemeClr>
                </a:solidFill>
                <a:latin typeface="Arial" charset="0"/>
              </a:rPr>
              <a:t>fibres</a:t>
            </a:r>
            <a:r>
              <a:rPr lang="de-DE" altLang="de-DE" sz="1200" dirty="0">
                <a:solidFill>
                  <a:schemeClr val="tx1">
                    <a:lumMod val="65000"/>
                    <a:lumOff val="35000"/>
                  </a:schemeClr>
                </a:solidFill>
                <a:latin typeface="Arial" charset="0"/>
              </a:rPr>
              <a:t>, </a:t>
            </a:r>
            <a:r>
              <a:rPr lang="de-DE" altLang="de-DE" sz="1200" b="1" dirty="0">
                <a:solidFill>
                  <a:srgbClr val="C20920"/>
                </a:solidFill>
                <a:latin typeface="Arial" charset="0"/>
              </a:rPr>
              <a:t>O</a:t>
            </a:r>
            <a:r>
              <a:rPr lang="de-DE" altLang="de-DE" sz="1200" dirty="0">
                <a:solidFill>
                  <a:schemeClr val="tx1">
                    <a:lumMod val="65000"/>
                    <a:lumOff val="35000"/>
                  </a:schemeClr>
                </a:solidFill>
                <a:latin typeface="Arial" charset="0"/>
              </a:rPr>
              <a:t>)</a:t>
            </a:r>
          </a:p>
          <a:p>
            <a:pPr marL="180000" indent="-180000">
              <a:spcBef>
                <a:spcPts val="0"/>
              </a:spcBef>
              <a:spcAft>
                <a:spcPts val="800"/>
              </a:spcAft>
              <a:buClr>
                <a:schemeClr val="tx2"/>
              </a:buClr>
              <a:buFont typeface="Wingdings" charset="2"/>
              <a:buChar char="§"/>
              <a:tabLst>
                <a:tab pos="269875" algn="l"/>
              </a:tabLst>
            </a:pPr>
            <a:r>
              <a:rPr lang="de-DE" altLang="de-DE" sz="1200" dirty="0">
                <a:solidFill>
                  <a:schemeClr val="tx1">
                    <a:lumMod val="65000"/>
                    <a:lumOff val="35000"/>
                  </a:schemeClr>
                </a:solidFill>
                <a:latin typeface="Arial" charset="0"/>
              </a:rPr>
              <a:t>The </a:t>
            </a:r>
            <a:r>
              <a:rPr lang="de-DE" altLang="de-DE" sz="1200" dirty="0" err="1">
                <a:solidFill>
                  <a:schemeClr val="tx1">
                    <a:lumMod val="65000"/>
                    <a:lumOff val="35000"/>
                  </a:schemeClr>
                </a:solidFill>
                <a:latin typeface="Arial" charset="0"/>
              </a:rPr>
              <a:t>further</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transmission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of</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nociceptive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impulses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into</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spinal </a:t>
            </a:r>
            <a:r>
              <a:rPr lang="de-DE" altLang="de-DE" sz="1200" dirty="0" err="1">
                <a:solidFill>
                  <a:schemeClr val="tx1">
                    <a:lumMod val="65000"/>
                    <a:lumOff val="35000"/>
                  </a:schemeClr>
                </a:solidFill>
                <a:latin typeface="Arial" charset="0"/>
              </a:rPr>
              <a:t>cord</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takes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place</a:t>
            </a:r>
            <a:r>
              <a:rPr lang="de-DE" altLang="de-DE" sz="1200" dirty="0">
                <a:solidFill>
                  <a:schemeClr val="tx1">
                    <a:lumMod val="65000"/>
                    <a:lumOff val="35000"/>
                  </a:schemeClr>
                </a:solidFill>
                <a:latin typeface="Arial" charset="0"/>
              </a:rPr>
              <a:t> via </a:t>
            </a:r>
            <a:r>
              <a:rPr lang="de-DE" altLang="de-DE" sz="1200" dirty="0" err="1">
                <a:solidFill>
                  <a:schemeClr val="tx1">
                    <a:lumMod val="65000"/>
                    <a:lumOff val="35000"/>
                  </a:schemeClr>
                </a:solidFill>
                <a:latin typeface="Arial" charset="0"/>
              </a:rPr>
              <a:t>these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fibres</a:t>
            </a:r>
            <a:r>
              <a:rPr lang="de-DE" altLang="de-DE" sz="1200" dirty="0">
                <a:solidFill>
                  <a:schemeClr val="tx1">
                    <a:lumMod val="65000"/>
                    <a:lumOff val="35000"/>
                  </a:schemeClr>
                </a:solidFill>
                <a:latin typeface="Arial" charset="0"/>
              </a:rPr>
              <a:t> (</a:t>
            </a:r>
            <a:r>
              <a:rPr lang="de-DE" altLang="de-DE" sz="1200" b="1" dirty="0">
                <a:solidFill>
                  <a:srgbClr val="C20920"/>
                </a:solidFill>
                <a:latin typeface="Arial" charset="0"/>
              </a:rPr>
              <a:t>O</a:t>
            </a:r>
            <a:r>
              <a:rPr lang="de-DE" altLang="de-DE" sz="1200" dirty="0">
                <a:solidFill>
                  <a:schemeClr val="tx1">
                    <a:lumMod val="65000"/>
                    <a:lumOff val="35000"/>
                  </a:schemeClr>
                </a:solidFill>
                <a:latin typeface="Arial" charset="0"/>
              </a:rPr>
              <a:t>)</a:t>
            </a:r>
          </a:p>
          <a:p>
            <a:pPr marL="180000" indent="-180000">
              <a:spcBef>
                <a:spcPts val="0"/>
              </a:spcBef>
              <a:spcAft>
                <a:spcPts val="800"/>
              </a:spcAft>
              <a:buClr>
                <a:schemeClr val="tx2"/>
              </a:buClr>
              <a:buFont typeface="Wingdings" charset="2"/>
              <a:buChar char="§"/>
              <a:tabLst>
                <a:tab pos="269875" algn="l"/>
              </a:tabLst>
            </a:pPr>
            <a:r>
              <a:rPr lang="de-DE" altLang="de-DE" sz="1200" dirty="0">
                <a:solidFill>
                  <a:schemeClr val="tx1">
                    <a:lumMod val="65000"/>
                    <a:lumOff val="35000"/>
                  </a:schemeClr>
                </a:solidFill>
                <a:latin typeface="Arial" charset="0"/>
              </a:rPr>
              <a:t>In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posterior</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horn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of</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spinal </a:t>
            </a:r>
            <a:r>
              <a:rPr lang="de-DE" altLang="de-DE" sz="1200" dirty="0" err="1">
                <a:solidFill>
                  <a:schemeClr val="tx1">
                    <a:lumMod val="65000"/>
                    <a:lumOff val="35000"/>
                  </a:schemeClr>
                </a:solidFill>
                <a:latin typeface="Arial" charset="0"/>
              </a:rPr>
              <a:t>cord</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conversion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and</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subsequently</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further</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transmission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take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place</a:t>
            </a:r>
            <a:r>
              <a:rPr lang="de-DE" altLang="de-DE" sz="1200" dirty="0">
                <a:solidFill>
                  <a:schemeClr val="tx1">
                    <a:lumMod val="65000"/>
                    <a:lumOff val="35000"/>
                  </a:schemeClr>
                </a:solidFill>
                <a:latin typeface="Arial" charset="0"/>
              </a:rPr>
              <a:t> via </a:t>
            </a:r>
            <a:r>
              <a:rPr lang="de-DE" altLang="de-DE" sz="1200" dirty="0" err="1">
                <a:solidFill>
                  <a:schemeClr val="tx1">
                    <a:lumMod val="65000"/>
                    <a:lumOff val="35000"/>
                  </a:schemeClr>
                </a:solidFill>
                <a:latin typeface="Arial" charset="0"/>
              </a:rPr>
              <a:t>ascending</a:t>
            </a:r>
            <a:r>
              <a:rPr lang="de-DE" altLang="de-DE" sz="1200" dirty="0">
                <a:solidFill>
                  <a:schemeClr val="tx1">
                    <a:lumMod val="65000"/>
                    <a:lumOff val="35000"/>
                  </a:schemeClr>
                </a:solidFill>
                <a:latin typeface="Arial" charset="0"/>
              </a:rPr>
              <a:t> (afferent) </a:t>
            </a:r>
            <a:r>
              <a:rPr lang="de-DE" altLang="de-DE" sz="1200" dirty="0" err="1">
                <a:solidFill>
                  <a:schemeClr val="tx1">
                    <a:lumMod val="65000"/>
                    <a:lumOff val="35000"/>
                  </a:schemeClr>
                </a:solidFill>
                <a:latin typeface="Arial" charset="0"/>
              </a:rPr>
              <a:t>pathways</a:t>
            </a:r>
            <a:r>
              <a:rPr lang="de-DE" altLang="de-DE" sz="1200" dirty="0">
                <a:solidFill>
                  <a:schemeClr val="tx1">
                    <a:lumMod val="65000"/>
                    <a:lumOff val="35000"/>
                  </a:schemeClr>
                </a:solidFill>
                <a:latin typeface="Arial" charset="0"/>
              </a:rPr>
              <a:t> (</a:t>
            </a:r>
            <a:r>
              <a:rPr lang="de-DE" altLang="de-DE" sz="1200" b="1" dirty="0">
                <a:solidFill>
                  <a:srgbClr val="C20920"/>
                </a:solidFill>
                <a:latin typeface="Arial" charset="0"/>
              </a:rPr>
              <a:t>O</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to</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thalamus</a:t>
            </a:r>
            <a:r>
              <a:rPr lang="de-DE" altLang="de-DE" sz="1200" dirty="0">
                <a:solidFill>
                  <a:schemeClr val="tx1">
                    <a:lumMod val="65000"/>
                    <a:lumOff val="35000"/>
                  </a:schemeClr>
                </a:solidFill>
                <a:latin typeface="Arial" charset="0"/>
              </a:rPr>
              <a:t> (</a:t>
            </a:r>
            <a:r>
              <a:rPr lang="de-DE" altLang="de-DE" sz="1200" b="1" dirty="0">
                <a:solidFill>
                  <a:srgbClr val="C20920"/>
                </a:solidFill>
                <a:latin typeface="Arial" charset="0"/>
              </a:rPr>
              <a:t>O</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and</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from</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there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to</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projection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fields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of</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cerebral</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cortex</a:t>
            </a:r>
            <a:r>
              <a:rPr lang="de-DE" altLang="de-DE" sz="1200" dirty="0">
                <a:solidFill>
                  <a:schemeClr val="tx1">
                    <a:lumMod val="65000"/>
                    <a:lumOff val="35000"/>
                  </a:schemeClr>
                </a:solidFill>
                <a:latin typeface="Arial" charset="0"/>
              </a:rPr>
              <a:t> (</a:t>
            </a:r>
            <a:r>
              <a:rPr lang="de-DE" altLang="de-DE" sz="1200" b="1" dirty="0">
                <a:solidFill>
                  <a:srgbClr val="C20920"/>
                </a:solidFill>
                <a:latin typeface="Arial" charset="0"/>
              </a:rPr>
              <a:t>O</a:t>
            </a:r>
            <a:r>
              <a:rPr lang="de-DE" altLang="de-DE" sz="1200" dirty="0">
                <a:solidFill>
                  <a:schemeClr val="tx1">
                    <a:lumMod val="65000"/>
                    <a:lumOff val="35000"/>
                  </a:schemeClr>
                </a:solidFill>
                <a:latin typeface="Arial" charset="0"/>
              </a:rPr>
              <a:t>).</a:t>
            </a:r>
          </a:p>
          <a:p>
            <a:pPr marL="180000" indent="-180000">
              <a:spcBef>
                <a:spcPts val="0"/>
              </a:spcBef>
              <a:spcAft>
                <a:spcPts val="800"/>
              </a:spcAft>
              <a:buClr>
                <a:schemeClr val="tx2"/>
              </a:buClr>
              <a:buFont typeface="Wingdings" charset="2"/>
              <a:buChar char="§"/>
              <a:tabLst>
                <a:tab pos="269875" algn="l"/>
              </a:tabLst>
            </a:pPr>
            <a:r>
              <a:rPr lang="de-DE" altLang="de-DE" sz="1200" dirty="0" err="1">
                <a:solidFill>
                  <a:schemeClr val="tx1">
                    <a:lumMod val="65000"/>
                    <a:lumOff val="35000"/>
                  </a:schemeClr>
                </a:solidFill>
                <a:latin typeface="Arial" charset="0"/>
              </a:rPr>
              <a:t>Alongside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ascending</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pain-mediating</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system</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there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is</a:t>
            </a:r>
            <a:r>
              <a:rPr lang="de-DE" altLang="de-DE" sz="1200" dirty="0">
                <a:solidFill>
                  <a:schemeClr val="tx1">
                    <a:lumMod val="65000"/>
                    <a:lumOff val="35000"/>
                  </a:schemeClr>
                </a:solidFill>
                <a:latin typeface="Arial" charset="0"/>
              </a:rPr>
              <a:t> an </a:t>
            </a:r>
            <a:r>
              <a:rPr lang="de-DE" altLang="de-DE" sz="1200" dirty="0" err="1">
                <a:solidFill>
                  <a:schemeClr val="tx1">
                    <a:lumMod val="65000"/>
                    <a:lumOff val="35000"/>
                  </a:schemeClr>
                </a:solidFill>
                <a:latin typeface="Arial" charset="0"/>
              </a:rPr>
              <a:t>endogenous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descending</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pain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inhibitory</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system</a:t>
            </a:r>
            <a:r>
              <a:rPr lang="de-DE" altLang="de-DE" sz="1200" dirty="0">
                <a:solidFill>
                  <a:schemeClr val="tx1">
                    <a:lumMod val="65000"/>
                    <a:lumOff val="35000"/>
                  </a:schemeClr>
                </a:solidFill>
                <a:latin typeface="Arial" charset="0"/>
              </a:rPr>
              <a:t> (efferent nerve </a:t>
            </a:r>
            <a:r>
              <a:rPr lang="de-DE" altLang="de-DE" sz="1200" dirty="0" err="1">
                <a:solidFill>
                  <a:schemeClr val="tx1">
                    <a:lumMod val="65000"/>
                    <a:lumOff val="35000"/>
                  </a:schemeClr>
                </a:solidFill>
                <a:latin typeface="Arial" charset="0"/>
              </a:rPr>
              <a:t>fibres</a:t>
            </a:r>
            <a:r>
              <a:rPr lang="de-DE" altLang="de-DE" sz="1200" dirty="0">
                <a:solidFill>
                  <a:schemeClr val="tx1">
                    <a:lumMod val="65000"/>
                    <a:lumOff val="35000"/>
                  </a:schemeClr>
                </a:solidFill>
                <a:latin typeface="Arial" charset="0"/>
              </a:rPr>
              <a:t>, </a:t>
            </a:r>
            <a:r>
              <a:rPr lang="de-DE" altLang="de-DE" sz="1200" b="1" dirty="0">
                <a:solidFill>
                  <a:srgbClr val="C20920"/>
                </a:solidFill>
                <a:latin typeface="Arial" charset="0"/>
              </a:rPr>
              <a:t>O</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whose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task</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it</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is</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to</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reduce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the</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sensation</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of</a:t>
            </a:r>
            <a:r>
              <a:rPr lang="de-DE" altLang="de-DE" sz="1200" dirty="0">
                <a:solidFill>
                  <a:schemeClr val="tx1">
                    <a:lumMod val="65000"/>
                    <a:lumOff val="35000"/>
                  </a:schemeClr>
                </a:solidFill>
                <a:latin typeface="Arial" charset="0"/>
              </a:rPr>
              <a:t> </a:t>
            </a:r>
            <a:r>
              <a:rPr lang="de-DE" altLang="de-DE" sz="1200" dirty="0" err="1">
                <a:solidFill>
                  <a:schemeClr val="tx1">
                    <a:lumMod val="65000"/>
                    <a:lumOff val="35000"/>
                  </a:schemeClr>
                </a:solidFill>
                <a:latin typeface="Arial" charset="0"/>
              </a:rPr>
              <a:t>pain</a:t>
            </a:r>
            <a:endParaRPr lang="de-DE" altLang="de-DE" sz="1200" dirty="0">
              <a:solidFill>
                <a:schemeClr val="tx1">
                  <a:lumMod val="65000"/>
                  <a:lumOff val="35000"/>
                </a:schemeClr>
              </a:solidFill>
              <a:latin typeface="Arial" charset="0"/>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6997-805C-4865-A119-CD9800DB5FBB}" type="slidenum">
              <a:rPr kumimoji="0" lang="nl-NL"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18650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6997-805C-4865-A119-CD9800DB5FBB}" type="slidenum">
              <a:rPr kumimoji="0" lang="nl-NL"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69542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6997-805C-4865-A119-CD9800DB5FBB}" type="slidenum">
              <a:rPr kumimoji="0" lang="nl-NL"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69542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en-GB" altLang="nl-NL" dirty="0">
                <a:latin typeface="Arial" pitchFamily="34" charset="0"/>
                <a:ea typeface="ＭＳ Ｐゴシック" pitchFamily="34" charset="-128"/>
              </a:rPr>
              <a:t>Pijn is </a:t>
            </a:r>
            <a:r>
              <a:rPr lang="en-GB" altLang="nl-NL" dirty="0" err="1">
                <a:latin typeface="Arial" pitchFamily="34" charset="0"/>
                <a:ea typeface="ＭＳ Ｐゴシック" pitchFamily="34" charset="-128"/>
              </a:rPr>
              <a:t>subjectie</a:t>
            </a:r>
            <a:r>
              <a:rPr lang="en-GB" altLang="nl-NL" dirty="0">
                <a:latin typeface="Arial" pitchFamily="34" charset="0"/>
                <a:ea typeface="ＭＳ Ｐゴシック" pitchFamily="34" charset="-128"/>
              </a:rPr>
              <a:t>. Pijn is </a:t>
            </a:r>
            <a:r>
              <a:rPr lang="en-GB" altLang="nl-NL" dirty="0" err="1">
                <a:latin typeface="Arial" pitchFamily="34" charset="0"/>
                <a:ea typeface="ＭＳ Ｐゴシック" pitchFamily="34" charset="-128"/>
              </a:rPr>
              <a:t>datgene</a:t>
            </a:r>
            <a:r>
              <a:rPr lang="en-GB" altLang="nl-NL" dirty="0">
                <a:latin typeface="Arial" pitchFamily="34" charset="0"/>
                <a:ea typeface="ＭＳ Ｐゴシック" pitchFamily="34" charset="-128"/>
              </a:rPr>
              <a:t> wat de patient </a:t>
            </a:r>
            <a:r>
              <a:rPr lang="en-GB" altLang="nl-NL" dirty="0" err="1">
                <a:latin typeface="Arial" pitchFamily="34" charset="0"/>
                <a:ea typeface="ＭＳ Ｐゴシック" pitchFamily="34" charset="-128"/>
              </a:rPr>
              <a:t>zegt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dat</a:t>
            </a:r>
            <a:r>
              <a:rPr lang="en-GB" altLang="nl-NL" dirty="0">
                <a:latin typeface="Arial" pitchFamily="34" charset="0"/>
                <a:ea typeface="ＭＳ Ｐゴシック" pitchFamily="34" charset="-128"/>
              </a:rPr>
              <a:t> het is. Pijn </a:t>
            </a:r>
            <a:r>
              <a:rPr lang="en-GB" altLang="nl-NL" dirty="0" err="1">
                <a:latin typeface="Arial" pitchFamily="34" charset="0"/>
                <a:ea typeface="ＭＳ Ｐゴシック" pitchFamily="34" charset="-128"/>
              </a:rPr>
              <a:t>meten</a:t>
            </a:r>
            <a:r>
              <a:rPr lang="en-GB" altLang="nl-NL" dirty="0">
                <a:latin typeface="Arial" pitchFamily="34" charset="0"/>
                <a:ea typeface="ＭＳ Ｐゴシック" pitchFamily="34" charset="-128"/>
              </a:rPr>
              <a:t> is </a:t>
            </a:r>
            <a:r>
              <a:rPr lang="en-GB" altLang="nl-NL" dirty="0" err="1">
                <a:latin typeface="Arial" pitchFamily="34" charset="0"/>
                <a:ea typeface="ＭＳ Ｐゴシック" pitchFamily="34" charset="-128"/>
              </a:rPr>
              <a:t>dan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ook</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lastig</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te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objectiveren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zaak</a:t>
            </a:r>
            <a:r>
              <a:rPr lang="en-GB" altLang="nl-NL" dirty="0">
                <a:latin typeface="Arial" pitchFamily="34" charset="0"/>
                <a:ea typeface="ＭＳ Ｐゴシック" pitchFamily="34" charset="-128"/>
              </a:rPr>
              <a:t>.</a:t>
            </a:r>
          </a:p>
          <a:p>
            <a:pPr eaLnBrk="1" hangingPunct="1"/>
            <a:endParaRPr lang="en-GB" altLang="nl-NL" dirty="0">
              <a:latin typeface="Arial" pitchFamily="34" charset="0"/>
              <a:ea typeface="ＭＳ Ｐゴシック" pitchFamily="34" charset="-128"/>
            </a:endParaRPr>
          </a:p>
          <a:p>
            <a:pPr eaLnBrk="1" hangingPunct="1"/>
            <a:r>
              <a:rPr lang="en-GB" altLang="nl-NL" dirty="0" err="1">
                <a:latin typeface="Arial" pitchFamily="34" charset="0"/>
                <a:ea typeface="ＭＳ Ｐゴシック" pitchFamily="34" charset="-128"/>
              </a:rPr>
              <a:t>Meest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populair</a:t>
            </a:r>
            <a:r>
              <a:rPr lang="en-GB" altLang="nl-NL" dirty="0">
                <a:latin typeface="Arial" pitchFamily="34" charset="0"/>
                <a:ea typeface="ＭＳ Ｐゴシック" pitchFamily="34" charset="-128"/>
              </a:rPr>
              <a:t> is de </a:t>
            </a:r>
            <a:r>
              <a:rPr lang="en-GB" altLang="nl-NL" dirty="0" err="1">
                <a:latin typeface="Arial" pitchFamily="34" charset="0"/>
                <a:ea typeface="ＭＳ Ｐゴシック" pitchFamily="34" charset="-128"/>
              </a:rPr>
              <a:t>zogenaamde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Visuele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analoge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schaal</a:t>
            </a:r>
            <a:r>
              <a:rPr lang="en-GB" altLang="nl-NL" dirty="0">
                <a:latin typeface="Arial" pitchFamily="34" charset="0"/>
                <a:ea typeface="ＭＳ Ｐゴシック" pitchFamily="34" charset="-128"/>
              </a:rPr>
              <a:t>. Op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schaal</a:t>
            </a:r>
            <a:r>
              <a:rPr lang="en-GB" altLang="nl-NL" dirty="0">
                <a:latin typeface="Arial" pitchFamily="34" charset="0"/>
                <a:ea typeface="ＭＳ Ｐゴシック" pitchFamily="34" charset="-128"/>
              </a:rPr>
              <a:t> van 0 tot 10, </a:t>
            </a:r>
            <a:r>
              <a:rPr lang="en-GB" altLang="nl-NL" dirty="0" err="1">
                <a:latin typeface="Arial" pitchFamily="34" charset="0"/>
                <a:ea typeface="ＭＳ Ｐゴシック" pitchFamily="34" charset="-128"/>
              </a:rPr>
              <a:t>waarbij</a:t>
            </a:r>
            <a:r>
              <a:rPr lang="en-GB" altLang="nl-NL" dirty="0">
                <a:latin typeface="Arial" pitchFamily="34" charset="0"/>
                <a:ea typeface="ＭＳ Ｐゴシック" pitchFamily="34" charset="-128"/>
              </a:rPr>
              <a:t> 0 </a:t>
            </a:r>
            <a:r>
              <a:rPr lang="en-GB" altLang="nl-NL" dirty="0" err="1">
                <a:latin typeface="Arial" pitchFamily="34" charset="0"/>
                <a:ea typeface="ＭＳ Ｐゴシック" pitchFamily="34" charset="-128"/>
              </a:rPr>
              <a:t>betekent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geen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en</a:t>
            </a:r>
            <a:r>
              <a:rPr lang="en-GB" altLang="nl-NL" dirty="0">
                <a:latin typeface="Arial" pitchFamily="34" charset="0"/>
                <a:ea typeface="ＭＳ Ｐゴシック" pitchFamily="34" charset="-128"/>
              </a:rPr>
              <a:t> 10 de </a:t>
            </a:r>
            <a:r>
              <a:rPr lang="en-GB" altLang="nl-NL" dirty="0" err="1">
                <a:latin typeface="Arial" pitchFamily="34" charset="0"/>
                <a:ea typeface="ＭＳ Ｐゴシック" pitchFamily="34" charset="-128"/>
              </a:rPr>
              <a:t>ergste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die de patient </a:t>
            </a:r>
            <a:r>
              <a:rPr lang="en-GB" altLang="nl-NL" dirty="0" err="1">
                <a:latin typeface="Arial" pitchFamily="34" charset="0"/>
                <a:ea typeface="ＭＳ Ｐゴシック" pitchFamily="34" charset="-128"/>
              </a:rPr>
              <a:t>zich</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voor</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kan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stellen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moet</a:t>
            </a:r>
            <a:r>
              <a:rPr lang="en-GB" altLang="nl-NL" dirty="0">
                <a:latin typeface="Arial" pitchFamily="34" charset="0"/>
                <a:ea typeface="ＭＳ Ｐゴシック" pitchFamily="34" charset="-128"/>
              </a:rPr>
              <a:t> de patient de </a:t>
            </a:r>
            <a:r>
              <a:rPr lang="en-GB" altLang="nl-NL" dirty="0" err="1">
                <a:latin typeface="Arial" pitchFamily="34" charset="0"/>
                <a:ea typeface="ＭＳ Ｐゴシック" pitchFamily="34" charset="-128"/>
              </a:rPr>
              <a:t>ersnt</a:t>
            </a:r>
            <a:r>
              <a:rPr lang="en-GB" altLang="nl-NL" dirty="0">
                <a:latin typeface="Arial" pitchFamily="34" charset="0"/>
                <a:ea typeface="ＭＳ Ｐゴシック" pitchFamily="34" charset="-128"/>
              </a:rPr>
              <a:t> van de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aangeven</a:t>
            </a:r>
            <a:r>
              <a:rPr lang="en-GB" altLang="nl-NL" dirty="0">
                <a:latin typeface="Arial" pitchFamily="34" charset="0"/>
                <a:ea typeface="ＭＳ Ｐゴシック" pitchFamily="34" charset="-128"/>
              </a:rPr>
              <a:t>.</a:t>
            </a:r>
          </a:p>
          <a:p>
            <a:pPr eaLnBrk="1" hangingPunct="1"/>
            <a:endParaRPr lang="en-GB" altLang="nl-NL" dirty="0">
              <a:latin typeface="Arial" pitchFamily="34" charset="0"/>
              <a:ea typeface="ＭＳ Ｐゴシック" pitchFamily="34" charset="-128"/>
            </a:endParaRPr>
          </a:p>
          <a:p>
            <a:pPr eaLnBrk="1" hangingPunct="1"/>
            <a:r>
              <a:rPr lang="en-GB" altLang="nl-NL" dirty="0" err="1">
                <a:latin typeface="Arial" pitchFamily="34" charset="0"/>
                <a:ea typeface="ＭＳ Ｐゴシック" pitchFamily="34" charset="-128"/>
              </a:rPr>
              <a:t>Middels</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vargenlijst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zoals</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Mcgill</a:t>
            </a:r>
            <a:r>
              <a:rPr lang="en-GB" altLang="nl-NL" dirty="0">
                <a:latin typeface="Arial" pitchFamily="34" charset="0"/>
                <a:ea typeface="ＭＳ Ｐゴシック" pitchFamily="34" charset="-128"/>
              </a:rPr>
              <a:t> pain </a:t>
            </a:r>
            <a:r>
              <a:rPr lang="en-GB" altLang="nl-NL" dirty="0" err="1">
                <a:latin typeface="Arial" pitchFamily="34" charset="0"/>
                <a:ea typeface="ＭＳ Ｐゴシック" pitchFamily="34" charset="-128"/>
              </a:rPr>
              <a:t>questionaire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kan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niet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alleen</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ernst</a:t>
            </a:r>
            <a:r>
              <a:rPr lang="en-GB" altLang="nl-NL" dirty="0">
                <a:latin typeface="Arial" pitchFamily="34" charset="0"/>
                <a:ea typeface="ＭＳ Ｐゴシック" pitchFamily="34" charset="-128"/>
              </a:rPr>
              <a:t> van de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maar </a:t>
            </a:r>
            <a:r>
              <a:rPr lang="en-GB" altLang="nl-NL" dirty="0" err="1">
                <a:latin typeface="Arial" pitchFamily="34" charset="0"/>
                <a:ea typeface="ＭＳ Ｐゴシック" pitchFamily="34" charset="-128"/>
              </a:rPr>
              <a:t>ook</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kleur</a:t>
            </a:r>
            <a:r>
              <a:rPr lang="en-GB" altLang="nl-NL" dirty="0">
                <a:latin typeface="Arial" pitchFamily="34" charset="0"/>
                <a:ea typeface="ＭＳ Ｐゴシック" pitchFamily="34" charset="-128"/>
              </a:rPr>
              <a:t> van de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worden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beschreven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Middels</a:t>
            </a:r>
            <a:r>
              <a:rPr lang="en-GB" altLang="nl-NL" dirty="0">
                <a:latin typeface="Arial" pitchFamily="34" charset="0"/>
                <a:ea typeface="ＭＳ Ｐゴシック" pitchFamily="34" charset="-128"/>
              </a:rPr>
              <a:t> 20 </a:t>
            </a:r>
            <a:r>
              <a:rPr lang="en-GB" altLang="nl-NL" dirty="0" err="1">
                <a:latin typeface="Arial" pitchFamily="34" charset="0"/>
                <a:ea typeface="ＭＳ Ｐゴシック" pitchFamily="34" charset="-128"/>
              </a:rPr>
              <a:t>lijstjes</a:t>
            </a:r>
            <a:r>
              <a:rPr lang="en-GB" altLang="nl-NL" dirty="0">
                <a:latin typeface="Arial" pitchFamily="34" charset="0"/>
                <a:ea typeface="ＭＳ Ｐゴシック" pitchFamily="34" charset="-128"/>
              </a:rPr>
              <a:t> van 3 </a:t>
            </a:r>
            <a:r>
              <a:rPr lang="en-GB" altLang="nl-NL" dirty="0" err="1">
                <a:latin typeface="Arial" pitchFamily="34" charset="0"/>
                <a:ea typeface="ＭＳ Ｐゴシック" pitchFamily="34" charset="-128"/>
              </a:rPr>
              <a:t>woorden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kunen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verschillende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typen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worden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onderscheiden</a:t>
            </a:r>
            <a:r>
              <a:rPr lang="en-GB" altLang="nl-NL" dirty="0">
                <a:latin typeface="Arial" pitchFamily="34" charset="0"/>
                <a:ea typeface="ＭＳ Ｐゴシック" pitchFamily="34" charset="-128"/>
              </a:rPr>
              <a:t>. De DN4</a:t>
            </a:r>
            <a:r>
              <a:rPr lang="en-GB" altLang="nl-NL" baseline="0" dirty="0">
                <a:latin typeface="Arial" pitchFamily="34" charset="0"/>
                <a:ea typeface="ＭＳ Ｐゴシック" pitchFamily="34" charset="-128"/>
              </a:rPr>
              <a:t> </a:t>
            </a:r>
            <a:r>
              <a:rPr lang="en-GB" altLang="nl-NL" baseline="0" dirty="0" err="1">
                <a:latin typeface="Arial" pitchFamily="34" charset="0"/>
                <a:ea typeface="ＭＳ Ｐゴシック" pitchFamily="34" charset="-128"/>
              </a:rPr>
              <a:t>en</a:t>
            </a:r>
            <a:r>
              <a:rPr lang="en-GB" altLang="nl-NL" baseline="0" dirty="0">
                <a:latin typeface="Arial" pitchFamily="34" charset="0"/>
                <a:ea typeface="ＭＳ Ｐゴシック" pitchFamily="34" charset="-128"/>
              </a:rPr>
              <a:t> </a:t>
            </a:r>
            <a:r>
              <a:rPr lang="en-GB" altLang="nl-NL" baseline="0" dirty="0" err="1">
                <a:latin typeface="Arial" pitchFamily="34" charset="0"/>
                <a:ea typeface="ＭＳ Ｐゴシック" pitchFamily="34" charset="-128"/>
              </a:rPr>
              <a:t>painDETECT</a:t>
            </a:r>
            <a:r>
              <a:rPr lang="en-GB" altLang="nl-NL" baseline="0" dirty="0">
                <a:latin typeface="Arial" pitchFamily="34" charset="0"/>
                <a:ea typeface="ＭＳ Ｐゴシック" pitchFamily="34" charset="-128"/>
              </a:rPr>
              <a:t> </a:t>
            </a:r>
            <a:r>
              <a:rPr lang="en-GB" altLang="nl-NL" baseline="0" dirty="0" err="1">
                <a:latin typeface="Arial" pitchFamily="34" charset="0"/>
                <a:ea typeface="ＭＳ Ｐゴシック" pitchFamily="34" charset="-128"/>
              </a:rPr>
              <a:t>zijn</a:t>
            </a:r>
            <a:r>
              <a:rPr lang="en-GB" altLang="nl-NL" baseline="0" dirty="0">
                <a:latin typeface="Arial" pitchFamily="34" charset="0"/>
                <a:ea typeface="ＭＳ Ｐゴシック" pitchFamily="34" charset="-128"/>
              </a:rPr>
              <a:t> </a:t>
            </a:r>
            <a:r>
              <a:rPr lang="en-GB" altLang="nl-NL" baseline="0" dirty="0" err="1">
                <a:latin typeface="Arial" pitchFamily="34" charset="0"/>
                <a:ea typeface="ＭＳ Ｐゴシック" pitchFamily="34" charset="-128"/>
              </a:rPr>
              <a:t>vragenlijsten</a:t>
            </a:r>
            <a:r>
              <a:rPr lang="en-GB" altLang="nl-NL" baseline="0" dirty="0">
                <a:latin typeface="Arial" pitchFamily="34" charset="0"/>
                <a:ea typeface="ＭＳ Ｐゴシック" pitchFamily="34" charset="-128"/>
              </a:rPr>
              <a:t> die </a:t>
            </a:r>
            <a:r>
              <a:rPr lang="en-GB" altLang="nl-NL" baseline="0" dirty="0" err="1">
                <a:latin typeface="Arial" pitchFamily="34" charset="0"/>
                <a:ea typeface="ＭＳ Ｐゴシック" pitchFamily="34" charset="-128"/>
              </a:rPr>
              <a:t>neuropathische</a:t>
            </a:r>
            <a:r>
              <a:rPr lang="en-GB" altLang="nl-NL" baseline="0" dirty="0">
                <a:latin typeface="Arial" pitchFamily="34" charset="0"/>
                <a:ea typeface="ＭＳ Ｐゴシック" pitchFamily="34" charset="-128"/>
              </a:rPr>
              <a:t> </a:t>
            </a:r>
            <a:r>
              <a:rPr lang="en-GB" altLang="nl-NL" baseline="0" dirty="0" err="1">
                <a:latin typeface="Arial" pitchFamily="34" charset="0"/>
                <a:ea typeface="ＭＳ Ｐゴシック" pitchFamily="34" charset="-128"/>
              </a:rPr>
              <a:t>pijn</a:t>
            </a:r>
            <a:r>
              <a:rPr lang="en-GB" altLang="nl-NL" baseline="0" dirty="0">
                <a:latin typeface="Arial" pitchFamily="34" charset="0"/>
                <a:ea typeface="ＭＳ Ｐゴシック" pitchFamily="34" charset="-128"/>
              </a:rPr>
              <a:t> </a:t>
            </a:r>
            <a:r>
              <a:rPr lang="en-GB" altLang="nl-NL" baseline="0" dirty="0" err="1">
                <a:latin typeface="Arial" pitchFamily="34" charset="0"/>
                <a:ea typeface="ＭＳ Ｐゴシック" pitchFamily="34" charset="-128"/>
              </a:rPr>
              <a:t>kunnen</a:t>
            </a:r>
            <a:r>
              <a:rPr lang="en-GB" altLang="nl-NL" baseline="0" dirty="0">
                <a:latin typeface="Arial" pitchFamily="34" charset="0"/>
                <a:ea typeface="ＭＳ Ｐゴシック" pitchFamily="34" charset="-128"/>
              </a:rPr>
              <a:t> </a:t>
            </a:r>
            <a:r>
              <a:rPr lang="en-GB" altLang="nl-NL" baseline="0" dirty="0" err="1">
                <a:latin typeface="Arial" pitchFamily="34" charset="0"/>
                <a:ea typeface="ＭＳ Ｐゴシック" pitchFamily="34" charset="-128"/>
              </a:rPr>
              <a:t>identifieren</a:t>
            </a:r>
            <a:r>
              <a:rPr lang="en-GB" altLang="nl-NL" baseline="0" dirty="0">
                <a:latin typeface="Arial" pitchFamily="34" charset="0"/>
                <a:ea typeface="ＭＳ Ｐゴシック" pitchFamily="34" charset="-128"/>
              </a:rPr>
              <a:t>.</a:t>
            </a:r>
          </a:p>
          <a:p>
            <a:pPr eaLnBrk="1" hangingPunct="1"/>
            <a:endParaRPr lang="en-GB" altLang="nl-NL" baseline="0" dirty="0">
              <a:latin typeface="Arial" pitchFamily="34" charset="0"/>
              <a:ea typeface="ＭＳ Ｐゴシック" pitchFamily="34" charset="-128"/>
            </a:endParaRPr>
          </a:p>
          <a:p>
            <a:pPr eaLnBrk="1" hangingPunct="1"/>
            <a:r>
              <a:rPr lang="en-GB" altLang="nl-NL" baseline="0" dirty="0" err="1">
                <a:latin typeface="Arial" pitchFamily="34" charset="0"/>
                <a:ea typeface="ＭＳ Ｐゴシック" pitchFamily="34" charset="-128"/>
              </a:rPr>
              <a:t>Functionele</a:t>
            </a:r>
            <a:r>
              <a:rPr lang="en-GB" altLang="nl-NL" baseline="0" dirty="0">
                <a:latin typeface="Arial" pitchFamily="34" charset="0"/>
                <a:ea typeface="ＭＳ Ｐゴシック" pitchFamily="34" charset="-128"/>
              </a:rPr>
              <a:t> MRI is </a:t>
            </a:r>
            <a:r>
              <a:rPr lang="en-GB" altLang="nl-NL" baseline="0" dirty="0" err="1">
                <a:latin typeface="Arial" pitchFamily="34" charset="0"/>
                <a:ea typeface="ＭＳ Ｐゴシック" pitchFamily="34" charset="-128"/>
              </a:rPr>
              <a:t>voorbeeld</a:t>
            </a:r>
            <a:r>
              <a:rPr lang="en-GB" altLang="nl-NL" baseline="0" dirty="0">
                <a:latin typeface="Arial" pitchFamily="34" charset="0"/>
                <a:ea typeface="ＭＳ Ｐゴシック" pitchFamily="34" charset="-128"/>
              </a:rPr>
              <a:t> van </a:t>
            </a:r>
            <a:r>
              <a:rPr lang="en-GB" altLang="nl-NL" baseline="0" dirty="0" err="1">
                <a:latin typeface="Arial" pitchFamily="34" charset="0"/>
                <a:ea typeface="ＭＳ Ｐゴシック" pitchFamily="34" charset="-128"/>
              </a:rPr>
              <a:t>een</a:t>
            </a:r>
            <a:r>
              <a:rPr lang="en-GB" altLang="nl-NL" baseline="0" dirty="0">
                <a:latin typeface="Arial" pitchFamily="34" charset="0"/>
                <a:ea typeface="ＭＳ Ｐゴシック" pitchFamily="34" charset="-128"/>
              </a:rPr>
              <a:t> </a:t>
            </a:r>
            <a:r>
              <a:rPr lang="en-GB" altLang="nl-NL" baseline="0" dirty="0" err="1">
                <a:latin typeface="Arial" pitchFamily="34" charset="0"/>
                <a:ea typeface="ＭＳ Ｐゴシック" pitchFamily="34" charset="-128"/>
              </a:rPr>
              <a:t>objectief</a:t>
            </a:r>
            <a:r>
              <a:rPr lang="en-GB" altLang="nl-NL" baseline="0" dirty="0">
                <a:latin typeface="Arial" pitchFamily="34" charset="0"/>
                <a:ea typeface="ＭＳ Ｐゴシック" pitchFamily="34" charset="-128"/>
              </a:rPr>
              <a:t> </a:t>
            </a:r>
            <a:r>
              <a:rPr lang="en-GB" altLang="nl-NL" baseline="0" dirty="0" err="1">
                <a:latin typeface="Arial" pitchFamily="34" charset="0"/>
                <a:ea typeface="ＭＳ Ｐゴシック" pitchFamily="34" charset="-128"/>
              </a:rPr>
              <a:t>diagnostiek</a:t>
            </a:r>
            <a:r>
              <a:rPr lang="en-GB" altLang="nl-NL" baseline="0" dirty="0">
                <a:latin typeface="Arial" pitchFamily="34" charset="0"/>
                <a:ea typeface="ＭＳ Ｐゴシック" pitchFamily="34" charset="-128"/>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nl-NL" dirty="0" err="1">
                <a:latin typeface="Arial" pitchFamily="34" charset="0"/>
                <a:ea typeface="ＭＳ Ｐゴシック" pitchFamily="34" charset="-128"/>
              </a:rPr>
              <a:t>Indien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bepaalde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neuronen</a:t>
            </a:r>
            <a:r>
              <a:rPr lang="en-GB" altLang="nl-NL" dirty="0">
                <a:latin typeface="Arial" pitchFamily="34" charset="0"/>
                <a:ea typeface="ＭＳ Ｐゴシック" pitchFamily="34" charset="-128"/>
              </a:rPr>
              <a:t> in de </a:t>
            </a:r>
            <a:r>
              <a:rPr lang="en-GB" altLang="nl-NL" dirty="0" err="1">
                <a:latin typeface="Arial" pitchFamily="34" charset="0"/>
                <a:ea typeface="ＭＳ Ｐゴシック" pitchFamily="34" charset="-128"/>
              </a:rPr>
              <a:t>hersenen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worden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geactiveerd</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heeft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dit</a:t>
            </a:r>
            <a:r>
              <a:rPr lang="en-GB" altLang="nl-NL" dirty="0">
                <a:latin typeface="Arial" pitchFamily="34" charset="0"/>
                <a:ea typeface="ＭＳ Ｐゴシック" pitchFamily="34" charset="-128"/>
              </a:rPr>
              <a:t> tot </a:t>
            </a:r>
            <a:r>
              <a:rPr lang="en-GB" altLang="nl-NL" dirty="0" err="1">
                <a:latin typeface="Arial" pitchFamily="34" charset="0"/>
                <a:ea typeface="ＭＳ Ｐゴシック" pitchFamily="34" charset="-128"/>
              </a:rPr>
              <a:t>gevolg</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dat</a:t>
            </a:r>
            <a:r>
              <a:rPr lang="en-GB" altLang="nl-NL" dirty="0">
                <a:latin typeface="Arial" pitchFamily="34" charset="0"/>
                <a:ea typeface="ＭＳ Ｐゴシック" pitchFamily="34" charset="-128"/>
              </a:rPr>
              <a:t> de </a:t>
            </a:r>
            <a:r>
              <a:rPr lang="en-GB" altLang="nl-NL" dirty="0" err="1">
                <a:latin typeface="Arial" pitchFamily="34" charset="0"/>
                <a:ea typeface="ＭＳ Ｐゴシック" pitchFamily="34" charset="-128"/>
              </a:rPr>
              <a:t>lokale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bloeddoorstroming</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toeneemt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en</a:t>
            </a:r>
            <a:r>
              <a:rPr lang="en-GB" altLang="nl-NL" dirty="0">
                <a:latin typeface="Arial" pitchFamily="34" charset="0"/>
                <a:ea typeface="ＭＳ Ｐゴシック" pitchFamily="34" charset="-128"/>
              </a:rPr>
              <a:t> het </a:t>
            </a:r>
            <a:r>
              <a:rPr lang="en-GB" altLang="nl-NL" dirty="0" err="1">
                <a:latin typeface="Arial" pitchFamily="34" charset="0"/>
                <a:ea typeface="ＭＳ Ｐゴシック" pitchFamily="34" charset="-128"/>
              </a:rPr>
              <a:t>zuurstofgehalte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afneemt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Middels</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speciale</a:t>
            </a:r>
            <a:r>
              <a:rPr lang="en-GB" altLang="nl-NL" dirty="0">
                <a:latin typeface="Arial" pitchFamily="34" charset="0"/>
                <a:ea typeface="ＭＳ Ｐゴシック" pitchFamily="34" charset="-128"/>
              </a:rPr>
              <a:t> MRI </a:t>
            </a:r>
            <a:r>
              <a:rPr lang="en-GB" altLang="nl-NL" dirty="0" err="1">
                <a:latin typeface="Arial" pitchFamily="34" charset="0"/>
                <a:ea typeface="ＭＳ Ｐゴシック" pitchFamily="34" charset="-128"/>
              </a:rPr>
              <a:t>technieken</a:t>
            </a:r>
            <a:r>
              <a:rPr lang="en-GB" altLang="nl-NL" dirty="0">
                <a:latin typeface="Arial" pitchFamily="34" charset="0"/>
                <a:ea typeface="ＭＳ Ｐゴシック" pitchFamily="34" charset="-128"/>
              </a:rPr>
              <a:t> is </a:t>
            </a:r>
            <a:r>
              <a:rPr lang="en-GB" altLang="nl-NL" dirty="0" err="1">
                <a:latin typeface="Arial" pitchFamily="34" charset="0"/>
                <a:ea typeface="ＭＳ Ｐゴシック" pitchFamily="34" charset="-128"/>
              </a:rPr>
              <a:t>dit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zichtbaar</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te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maken</a:t>
            </a:r>
            <a:r>
              <a:rPr lang="en-GB" altLang="nl-NL" dirty="0">
                <a:latin typeface="Arial" pitchFamily="34" charset="0"/>
                <a:ea typeface="ＭＳ Ｐゴシック" pitchFamily="34" charset="-128"/>
              </a:rPr>
              <a:t>. Op </a:t>
            </a:r>
            <a:r>
              <a:rPr lang="en-GB" altLang="nl-NL" dirty="0" err="1">
                <a:latin typeface="Arial" pitchFamily="34" charset="0"/>
                <a:ea typeface="ＭＳ Ｐゴシック" pitchFamily="34" charset="-128"/>
              </a:rPr>
              <a:t>deze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wijze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wordt</a:t>
            </a:r>
            <a:r>
              <a:rPr lang="en-GB" altLang="nl-NL" dirty="0">
                <a:latin typeface="Arial" pitchFamily="34" charset="0"/>
                <a:ea typeface="ＭＳ Ｐゴシック" pitchFamily="34" charset="-128"/>
              </a:rPr>
              <a:t> het </a:t>
            </a:r>
            <a:r>
              <a:rPr lang="en-GB" altLang="nl-NL" dirty="0" err="1">
                <a:latin typeface="Arial" pitchFamily="34" charset="0"/>
                <a:ea typeface="ＭＳ Ｐゴシック" pitchFamily="34" charset="-128"/>
              </a:rPr>
              <a:t>mogelijk</a:t>
            </a:r>
            <a:r>
              <a:rPr lang="en-GB" altLang="nl-NL" dirty="0">
                <a:latin typeface="Arial" pitchFamily="34" charset="0"/>
                <a:ea typeface="ＭＳ Ｐゴシック" pitchFamily="34" charset="-128"/>
              </a:rPr>
              <a:t> het effect van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zichtbaar</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te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maken</a:t>
            </a:r>
            <a:r>
              <a:rPr lang="en-GB" altLang="nl-NL" dirty="0">
                <a:latin typeface="Arial" pitchFamily="34" charset="0"/>
                <a:ea typeface="ＭＳ Ｐゴシック" pitchFamily="34" charset="-128"/>
              </a:rPr>
              <a:t> in de </a:t>
            </a:r>
            <a:r>
              <a:rPr lang="en-GB" altLang="nl-NL" dirty="0" err="1">
                <a:latin typeface="Arial" pitchFamily="34" charset="0"/>
                <a:ea typeface="ＭＳ Ｐゴシック" pitchFamily="34" charset="-128"/>
              </a:rPr>
              <a:t>hersenen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Tevens</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wordt</a:t>
            </a:r>
            <a:r>
              <a:rPr lang="en-GB" altLang="nl-NL" dirty="0">
                <a:latin typeface="Arial" pitchFamily="34" charset="0"/>
                <a:ea typeface="ＭＳ Ｐゴシック" pitchFamily="34" charset="-128"/>
              </a:rPr>
              <a:t> het </a:t>
            </a:r>
            <a:r>
              <a:rPr lang="en-GB" altLang="nl-NL" dirty="0" err="1">
                <a:latin typeface="Arial" pitchFamily="34" charset="0"/>
                <a:ea typeface="ＭＳ Ｐゴシック" pitchFamily="34" charset="-128"/>
              </a:rPr>
              <a:t>mogelijk</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verschillen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waar</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te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nemen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tussen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individuen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effecten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te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bestuderen</a:t>
            </a:r>
            <a:r>
              <a:rPr lang="en-GB" altLang="nl-NL" dirty="0">
                <a:latin typeface="Arial" pitchFamily="34" charset="0"/>
                <a:ea typeface="ＭＳ Ｐゴシック" pitchFamily="34" charset="-128"/>
              </a:rPr>
              <a:t> van </a:t>
            </a:r>
            <a:r>
              <a:rPr lang="en-GB" altLang="nl-NL" dirty="0" err="1">
                <a:latin typeface="Arial" pitchFamily="34" charset="0"/>
                <a:ea typeface="ＭＳ Ｐゴシック" pitchFamily="34" charset="-128"/>
              </a:rPr>
              <a:t>behandelingen</a:t>
            </a:r>
            <a:r>
              <a:rPr lang="en-GB" altLang="nl-NL" dirty="0">
                <a:latin typeface="Arial" pitchFamily="34" charset="0"/>
                <a:ea typeface="ＭＳ Ｐゴシック" pitchFamily="34" charset="-128"/>
              </a:rPr>
              <a:t>.</a:t>
            </a:r>
          </a:p>
          <a:p>
            <a:pPr eaLnBrk="1" hangingPunct="1"/>
            <a:endParaRPr lang="en-GB" altLang="nl-NL" dirty="0">
              <a:latin typeface="Arial" pitchFamily="34" charset="0"/>
              <a:ea typeface="ＭＳ Ｐゴシック" pitchFamily="34" charset="-128"/>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6997-805C-4865-A119-CD9800DB5FBB}" type="slidenum">
              <a:rPr kumimoji="0" lang="nl-NL"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69542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6997-805C-4865-A119-CD9800DB5FBB}" type="slidenum">
              <a:rPr kumimoji="0" lang="nl-NL"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69542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solidFill>
                  <a:schemeClr val="tx2">
                    <a:lumMod val="75000"/>
                  </a:schemeClr>
                </a:solidFill>
                <a:cs typeface="Calibri" panose="020F0502020204030204" pitchFamily="34" charset="0"/>
              </a:rPr>
              <a:t>Identificatie van het onderliggende mechanisme is moeilijk en de symptomen zijn niet altijd in lijn met het mechanisme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nl-NL" altLang="nl-NL" sz="1200" dirty="0">
                <a:ea typeface="ＭＳ Ｐゴシック" pitchFamily="34" charset="-128"/>
              </a:rPr>
              <a:t>Adequate bestrijding van acute pijn is belangrijk omdat daarmee het ontstaan van chronische pijn voorkomen kan worden.</a:t>
            </a:r>
          </a:p>
          <a:p>
            <a:endParaRPr lang="nl-NL" dirty="0"/>
          </a:p>
        </p:txBody>
      </p:sp>
      <p:sp>
        <p:nvSpPr>
          <p:cNvPr id="4" name="Tijdelijke aanduiding voor dianummer 3"/>
          <p:cNvSpPr>
            <a:spLocks noGrp="1"/>
          </p:cNvSpPr>
          <p:nvPr>
            <p:ph type="sldNum" sz="quarter" idx="10"/>
          </p:nvPr>
        </p:nvSpPr>
        <p:spPr/>
        <p:txBody>
          <a:bodyPr/>
          <a:lstStyle/>
          <a:p>
            <a:fld id="{B0AD6997-805C-4865-A119-CD9800DB5FBB}" type="slidenum">
              <a:rPr lang="nl-NL" smtClean="0"/>
              <a:t>37</a:t>
            </a:fld>
            <a:endParaRPr lang="nl-NL"/>
          </a:p>
        </p:txBody>
      </p:sp>
    </p:spTree>
    <p:extLst>
      <p:ext uri="{BB962C8B-B14F-4D97-AF65-F5344CB8AC3E}">
        <p14:creationId xmlns:p14="http://schemas.microsoft.com/office/powerpoint/2010/main" val="469542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0AD6997-805C-4865-A119-CD9800DB5FBB}" type="slidenum">
              <a:rPr lang="nl-NL" smtClean="0"/>
              <a:t>38</a:t>
            </a:fld>
            <a:endParaRPr lang="nl-NL"/>
          </a:p>
        </p:txBody>
      </p:sp>
    </p:spTree>
    <p:extLst>
      <p:ext uri="{BB962C8B-B14F-4D97-AF65-F5344CB8AC3E}">
        <p14:creationId xmlns:p14="http://schemas.microsoft.com/office/powerpoint/2010/main" val="469542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en-GB" altLang="nl-NL" dirty="0" err="1">
                <a:latin typeface="Arial" pitchFamily="34" charset="0"/>
                <a:ea typeface="ＭＳ Ｐゴシック" pitchFamily="34" charset="-128"/>
              </a:rPr>
              <a:t>Nociceptieve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reageert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goed</a:t>
            </a:r>
            <a:r>
              <a:rPr lang="en-GB" altLang="nl-NL" dirty="0">
                <a:latin typeface="Arial" pitchFamily="34" charset="0"/>
                <a:ea typeface="ＭＳ Ｐゴシック" pitchFamily="34" charset="-128"/>
              </a:rPr>
              <a:t> op </a:t>
            </a:r>
            <a:r>
              <a:rPr lang="en-GB" altLang="nl-NL" dirty="0" err="1">
                <a:latin typeface="Arial" pitchFamily="34" charset="0"/>
                <a:ea typeface="ＭＳ Ｐゴシック" pitchFamily="34" charset="-128"/>
              </a:rPr>
              <a:t>medicatie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zoals</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vorgesteld</a:t>
            </a:r>
            <a:r>
              <a:rPr lang="en-GB" altLang="nl-NL" dirty="0">
                <a:latin typeface="Arial" pitchFamily="34" charset="0"/>
                <a:ea typeface="ＭＳ Ｐゴシック" pitchFamily="34" charset="-128"/>
              </a:rPr>
              <a:t> in de WHO ladder</a:t>
            </a:r>
          </a:p>
          <a:p>
            <a:pPr eaLnBrk="1" hangingPunct="1"/>
            <a:endParaRPr lang="en-GB" altLang="nl-NL" dirty="0">
              <a:latin typeface="Arial" pitchFamily="34" charset="0"/>
              <a:ea typeface="ＭＳ Ｐゴシック" pitchFamily="34" charset="-128"/>
            </a:endParaRPr>
          </a:p>
          <a:p>
            <a:pPr eaLnBrk="1" hangingPunct="1"/>
            <a:r>
              <a:rPr lang="en-GB" altLang="nl-NL" dirty="0" err="1">
                <a:latin typeface="Arial" pitchFamily="34" charset="0"/>
                <a:ea typeface="ＭＳ Ｐゴシック" pitchFamily="34" charset="-128"/>
              </a:rPr>
              <a:t>Neuropathische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pijn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daarentegen</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reageert</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alleen</a:t>
            </a:r>
            <a:r>
              <a:rPr lang="en-GB" altLang="nl-NL" dirty="0">
                <a:latin typeface="Arial" pitchFamily="34" charset="0"/>
                <a:ea typeface="ＭＳ Ｐゴシック" pitchFamily="34" charset="-128"/>
              </a:rPr>
              <a:t> op de </a:t>
            </a:r>
            <a:r>
              <a:rPr lang="en-GB" altLang="nl-NL" dirty="0" err="1">
                <a:latin typeface="Arial" pitchFamily="34" charset="0"/>
                <a:ea typeface="ＭＳ Ｐゴシック" pitchFamily="34" charset="-128"/>
              </a:rPr>
              <a:t>zogenaamde</a:t>
            </a:r>
            <a:r>
              <a:rPr lang="en-GB" altLang="nl-NL" dirty="0">
                <a:latin typeface="Arial" pitchFamily="34" charset="0"/>
                <a:ea typeface="ＭＳ Ｐゴシック" pitchFamily="34" charset="-128"/>
              </a:rPr>
              <a:t> </a:t>
            </a:r>
            <a:r>
              <a:rPr lang="en-GB" altLang="nl-NL" dirty="0" err="1">
                <a:latin typeface="Arial" pitchFamily="34" charset="0"/>
                <a:ea typeface="ＭＳ Ｐゴシック" pitchFamily="34" charset="-128"/>
              </a:rPr>
              <a:t>coanalgetica</a:t>
            </a:r>
            <a:endParaRPr lang="en-GB" altLang="nl-NL" dirty="0">
              <a:latin typeface="Arial" pitchFamily="34" charset="0"/>
              <a:ea typeface="ＭＳ Ｐゴシック" pitchFamily="34" charset="-128"/>
            </a:endParaRPr>
          </a:p>
          <a:p>
            <a:endParaRPr lang="nl-NL" dirty="0"/>
          </a:p>
        </p:txBody>
      </p:sp>
      <p:sp>
        <p:nvSpPr>
          <p:cNvPr id="4" name="Tijdelijke aanduiding voor dianummer 3"/>
          <p:cNvSpPr>
            <a:spLocks noGrp="1"/>
          </p:cNvSpPr>
          <p:nvPr>
            <p:ph type="sldNum" sz="quarter" idx="10"/>
          </p:nvPr>
        </p:nvSpPr>
        <p:spPr/>
        <p:txBody>
          <a:bodyPr/>
          <a:lstStyle/>
          <a:p>
            <a:fld id="{B0AD6997-805C-4865-A119-CD9800DB5FBB}" type="slidenum">
              <a:rPr lang="nl-NL" smtClean="0"/>
              <a:t>39</a:t>
            </a:fld>
            <a:endParaRPr lang="nl-NL"/>
          </a:p>
        </p:txBody>
      </p:sp>
    </p:spTree>
    <p:extLst>
      <p:ext uri="{BB962C8B-B14F-4D97-AF65-F5344CB8AC3E}">
        <p14:creationId xmlns:p14="http://schemas.microsoft.com/office/powerpoint/2010/main" val="469542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0AD6997-805C-4865-A119-CD9800DB5FBB}" type="slidenum">
              <a:rPr lang="nl-NL" smtClean="0"/>
              <a:t>40</a:t>
            </a:fld>
            <a:endParaRPr lang="nl-NL"/>
          </a:p>
        </p:txBody>
      </p:sp>
    </p:spTree>
    <p:extLst>
      <p:ext uri="{BB962C8B-B14F-4D97-AF65-F5344CB8AC3E}">
        <p14:creationId xmlns:p14="http://schemas.microsoft.com/office/powerpoint/2010/main" val="469542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628650" lvl="1" indent="-171450">
              <a:buFontTx/>
              <a:buChar char="-"/>
            </a:pPr>
            <a:r>
              <a:rPr lang="nl-NL" dirty="0" err="1"/>
              <a:t>Capsaïcine</a:t>
            </a:r>
            <a:r>
              <a:rPr lang="nl-NL" dirty="0"/>
              <a:t> is de actieve</a:t>
            </a:r>
            <a:r>
              <a:rPr lang="nl-NL" baseline="0" dirty="0"/>
              <a:t> stof in chilipepers. Het bind aan nociceptoren en specifiek aan de TRPV1 (trip-vee-</a:t>
            </a:r>
            <a:r>
              <a:rPr lang="nl-NL" baseline="0" dirty="0" err="1"/>
              <a:t>one</a:t>
            </a:r>
            <a:r>
              <a:rPr lang="nl-NL" baseline="0" dirty="0"/>
              <a:t> receptor), welke controle heeft over de beweging van calcium en natrium over het membraan. Het eerste effect van </a:t>
            </a:r>
            <a:r>
              <a:rPr lang="nl-NL" baseline="0" dirty="0" err="1"/>
              <a:t>capsaïcine</a:t>
            </a:r>
            <a:r>
              <a:rPr lang="nl-NL" baseline="0" dirty="0"/>
              <a:t> is de activering van cutane nociceptoren met TRPV1-expressie, wat leidt tot branderigheid en erytheem als gevolg van het vrijkomen van vasoactieve neuropeptiden. Na blootstelling aan </a:t>
            </a:r>
            <a:r>
              <a:rPr lang="nl-NL" baseline="0" dirty="0" err="1"/>
              <a:t>capsaïcine</a:t>
            </a:r>
            <a:r>
              <a:rPr lang="nl-NL" baseline="0" dirty="0"/>
              <a:t> worden cutane nociceptoren minder gevoelig voor diverse stimuli. Deze latere effecten van </a:t>
            </a:r>
            <a:r>
              <a:rPr lang="nl-NL" baseline="0" dirty="0" err="1"/>
              <a:t>capsaïcine</a:t>
            </a:r>
            <a:r>
              <a:rPr lang="nl-NL" baseline="0" dirty="0"/>
              <a:t> worden vaak aangeduid als ‘desensibilisatie’ en liggen vermoedelijk ten grondslag aan de pijnverlichting. </a:t>
            </a:r>
          </a:p>
          <a:p>
            <a:pPr marL="171450" indent="-171450">
              <a:buFontTx/>
              <a:buChar char="-"/>
            </a:pPr>
            <a:r>
              <a:rPr lang="nl-NL" baseline="0" dirty="0"/>
              <a:t>Topische lidocaïne heeft een tweeledig werkingsmechanisme: de farmacologische werking van de diffusie van lidocaïne en de mechanische werking van de hydrogelpleister die het overgevoelige gebied beschermt. Het diffusiemechanisme is gebaseerd op stabilisatie van de neuronale membranen, vermoedelijk met down regulatie van de natriumkanalen als gevolg, wat leidt tot pijnvermindering.</a:t>
            </a:r>
            <a:endParaRPr lang="nl-NL" dirty="0"/>
          </a:p>
          <a:p>
            <a:endParaRPr lang="nl-NL" dirty="0"/>
          </a:p>
        </p:txBody>
      </p:sp>
      <p:sp>
        <p:nvSpPr>
          <p:cNvPr id="4" name="Tijdelijke aanduiding voor dianummer 3"/>
          <p:cNvSpPr>
            <a:spLocks noGrp="1"/>
          </p:cNvSpPr>
          <p:nvPr>
            <p:ph type="sldNum" sz="quarter" idx="10"/>
          </p:nvPr>
        </p:nvSpPr>
        <p:spPr/>
        <p:txBody>
          <a:bodyPr/>
          <a:lstStyle/>
          <a:p>
            <a:fld id="{B0AD6997-805C-4865-A119-CD9800DB5FBB}" type="slidenum">
              <a:rPr lang="nl-NL" smtClean="0"/>
              <a:t>43</a:t>
            </a:fld>
            <a:endParaRPr lang="nl-NL"/>
          </a:p>
        </p:txBody>
      </p:sp>
    </p:spTree>
    <p:extLst>
      <p:ext uri="{BB962C8B-B14F-4D97-AF65-F5344CB8AC3E}">
        <p14:creationId xmlns:p14="http://schemas.microsoft.com/office/powerpoint/2010/main" val="469542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 meningen over het gebruik van opioïden in de behandeling van pijn, wisselt sterk per decennia. Belangstelling voor inadequaat pijnbehandeling overgaat naar overmatig gebruik opioïden en als gevolg hiervan invoeren strengere maatregelen…</a:t>
            </a:r>
            <a:r>
              <a:rPr lang="nl-NL" noProof="0" dirty="0" err="1"/>
              <a:t>e.z</a:t>
            </a:r>
            <a:r>
              <a:rPr lang="nl-NL" noProof="0" dirty="0"/>
              <a:t>.</a:t>
            </a:r>
          </a:p>
          <a:p>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5</a:t>
            </a:fld>
            <a:endParaRPr lang="en-US" dirty="0"/>
          </a:p>
        </p:txBody>
      </p:sp>
    </p:spTree>
    <p:extLst>
      <p:ext uri="{BB962C8B-B14F-4D97-AF65-F5344CB8AC3E}">
        <p14:creationId xmlns:p14="http://schemas.microsoft.com/office/powerpoint/2010/main" val="1022192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65</a:t>
            </a:fld>
            <a:endParaRPr lang="en-US" dirty="0"/>
          </a:p>
        </p:txBody>
      </p:sp>
    </p:spTree>
    <p:extLst>
      <p:ext uri="{BB962C8B-B14F-4D97-AF65-F5344CB8AC3E}">
        <p14:creationId xmlns:p14="http://schemas.microsoft.com/office/powerpoint/2010/main" val="349556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Er</a:t>
            </a:r>
            <a:r>
              <a:rPr lang="en-US" dirty="0"/>
              <a:t> </a:t>
            </a:r>
            <a:r>
              <a:rPr lang="en-US" dirty="0" err="1"/>
              <a:t>zijn</a:t>
            </a:r>
            <a:r>
              <a:rPr lang="en-US" dirty="0"/>
              <a:t> </a:t>
            </a:r>
            <a:r>
              <a:rPr lang="en-US" dirty="0" err="1"/>
              <a:t>meerdere</a:t>
            </a:r>
            <a:r>
              <a:rPr lang="en-US" dirty="0"/>
              <a:t> </a:t>
            </a:r>
            <a:r>
              <a:rPr lang="en-US" dirty="0" err="1"/>
              <a:t>redenen</a:t>
            </a:r>
            <a:r>
              <a:rPr lang="en-US" dirty="0"/>
              <a:t> </a:t>
            </a:r>
            <a:r>
              <a:rPr lang="en-US" dirty="0" err="1"/>
              <a:t>waarom</a:t>
            </a:r>
            <a:r>
              <a:rPr lang="en-US" dirty="0"/>
              <a:t> het oxycodon </a:t>
            </a:r>
            <a:r>
              <a:rPr lang="en-US" dirty="0" err="1"/>
              <a:t>gebruik</a:t>
            </a:r>
            <a:r>
              <a:rPr lang="en-US" dirty="0"/>
              <a:t> </a:t>
            </a:r>
            <a:r>
              <a:rPr lang="en-US" dirty="0" err="1"/>
              <a:t>uit</a:t>
            </a:r>
            <a:r>
              <a:rPr lang="en-US" dirty="0"/>
              <a:t> de hand is </a:t>
            </a:r>
            <a:r>
              <a:rPr lang="en-US" dirty="0" err="1"/>
              <a:t>gelopen</a:t>
            </a:r>
            <a:r>
              <a:rPr lang="en-US" dirty="0"/>
              <a:t> in de V.S. </a:t>
            </a:r>
          </a:p>
          <a:p>
            <a:endParaRPr lang="en-US" dirty="0"/>
          </a:p>
          <a:p>
            <a:r>
              <a:rPr lang="en-US" dirty="0" err="1"/>
              <a:t>O.a</a:t>
            </a:r>
            <a:r>
              <a:rPr lang="en-US" dirty="0"/>
              <a:t>. het </a:t>
            </a:r>
            <a:r>
              <a:rPr lang="en-US" dirty="0" err="1"/>
              <a:t>ontstaan</a:t>
            </a:r>
            <a:r>
              <a:rPr lang="en-US" dirty="0"/>
              <a:t> van zo </a:t>
            </a:r>
            <a:r>
              <a:rPr lang="en-US" dirty="0" err="1"/>
              <a:t>genoemde</a:t>
            </a:r>
            <a:r>
              <a:rPr lang="en-US" dirty="0"/>
              <a:t> Pill-Mills. </a:t>
            </a:r>
            <a:r>
              <a:rPr lang="en-US" dirty="0" err="1"/>
              <a:t>Artsen</a:t>
            </a:r>
            <a:r>
              <a:rPr lang="en-US" dirty="0"/>
              <a:t> </a:t>
            </a:r>
            <a:r>
              <a:rPr lang="en-US" dirty="0" err="1"/>
              <a:t>kreeg</a:t>
            </a:r>
            <a:r>
              <a:rPr lang="en-US" dirty="0"/>
              <a:t> </a:t>
            </a:r>
            <a:r>
              <a:rPr lang="en-US" dirty="0" err="1"/>
              <a:t>betaald</a:t>
            </a:r>
            <a:r>
              <a:rPr lang="en-US" dirty="0"/>
              <a:t> per </a:t>
            </a:r>
            <a:r>
              <a:rPr lang="en-US" dirty="0" err="1"/>
              <a:t>recept</a:t>
            </a:r>
            <a:r>
              <a:rPr lang="en-US" dirty="0"/>
              <a:t> oxycodon, </a:t>
            </a:r>
            <a:r>
              <a:rPr lang="en-US" dirty="0" err="1"/>
              <a:t>vaak</a:t>
            </a:r>
            <a:r>
              <a:rPr lang="en-US" dirty="0"/>
              <a:t> HA-</a:t>
            </a:r>
            <a:r>
              <a:rPr lang="en-US" dirty="0" err="1"/>
              <a:t>posten</a:t>
            </a:r>
            <a:r>
              <a:rPr lang="en-US" dirty="0"/>
              <a:t> met “On-Site pharmacies”.</a:t>
            </a:r>
          </a:p>
          <a:p>
            <a:endParaRPr lang="en-US" dirty="0"/>
          </a:p>
          <a:p>
            <a:r>
              <a:rPr lang="en-US" dirty="0"/>
              <a:t>Met de </a:t>
            </a:r>
            <a:r>
              <a:rPr lang="en-US" dirty="0" err="1"/>
              <a:t>introductie</a:t>
            </a:r>
            <a:r>
              <a:rPr lang="en-US" dirty="0"/>
              <a:t> van </a:t>
            </a:r>
            <a:r>
              <a:rPr lang="en-US" dirty="0" err="1"/>
              <a:t>verlengd</a:t>
            </a:r>
            <a:r>
              <a:rPr lang="en-US" dirty="0"/>
              <a:t> </a:t>
            </a:r>
            <a:r>
              <a:rPr lang="en-US" dirty="0" err="1"/>
              <a:t>uitgifte</a:t>
            </a:r>
            <a:r>
              <a:rPr lang="en-US" dirty="0"/>
              <a:t> oxycodon (of </a:t>
            </a:r>
            <a:r>
              <a:rPr lang="en-US" dirty="0" err="1"/>
              <a:t>te</a:t>
            </a:r>
            <a:r>
              <a:rPr lang="en-US" dirty="0"/>
              <a:t> </a:t>
            </a:r>
            <a:r>
              <a:rPr lang="en-US" dirty="0" err="1"/>
              <a:t>wel</a:t>
            </a:r>
            <a:r>
              <a:rPr lang="en-US" dirty="0"/>
              <a:t> Oxycontin) 1996 </a:t>
            </a:r>
            <a:r>
              <a:rPr lang="en-US" dirty="0" err="1"/>
              <a:t>starte</a:t>
            </a:r>
            <a:r>
              <a:rPr lang="en-US" dirty="0"/>
              <a:t> Purdue pharma </a:t>
            </a:r>
            <a:r>
              <a:rPr lang="en-US" dirty="0" err="1"/>
              <a:t>een</a:t>
            </a:r>
            <a:r>
              <a:rPr lang="en-US" dirty="0"/>
              <a:t> heel </a:t>
            </a:r>
            <a:r>
              <a:rPr lang="en-US" dirty="0" err="1"/>
              <a:t>aggressief</a:t>
            </a:r>
            <a:r>
              <a:rPr lang="en-US" dirty="0"/>
              <a:t> marketing </a:t>
            </a:r>
            <a:r>
              <a:rPr lang="en-US" dirty="0" err="1"/>
              <a:t>kampanje</a:t>
            </a:r>
            <a:r>
              <a:rPr lang="en-US" dirty="0"/>
              <a:t> met </a:t>
            </a:r>
            <a:r>
              <a:rPr lang="en-US" dirty="0" err="1"/>
              <a:t>als</a:t>
            </a:r>
            <a:r>
              <a:rPr lang="en-US" dirty="0"/>
              <a:t> </a:t>
            </a:r>
            <a:r>
              <a:rPr lang="en-US" dirty="0" err="1"/>
              <a:t>doel</a:t>
            </a:r>
            <a:r>
              <a:rPr lang="en-US" dirty="0"/>
              <a:t> het </a:t>
            </a:r>
            <a:r>
              <a:rPr lang="en-US" dirty="0" err="1"/>
              <a:t>voorschrijven</a:t>
            </a:r>
            <a:r>
              <a:rPr lang="en-US" dirty="0"/>
              <a:t> van Oxycontin bij </a:t>
            </a:r>
            <a:r>
              <a:rPr lang="en-US" dirty="0" err="1"/>
              <a:t>benigne</a:t>
            </a:r>
            <a:r>
              <a:rPr lang="en-US" dirty="0"/>
              <a:t> </a:t>
            </a:r>
            <a:r>
              <a:rPr lang="en-US" dirty="0" err="1"/>
              <a:t>pijnen</a:t>
            </a:r>
            <a:r>
              <a:rPr lang="en-US" dirty="0"/>
              <a:t> (de </a:t>
            </a:r>
            <a:r>
              <a:rPr lang="en-US" dirty="0" err="1"/>
              <a:t>kankermarkt</a:t>
            </a:r>
            <a:r>
              <a:rPr lang="en-US" dirty="0"/>
              <a:t> was </a:t>
            </a:r>
            <a:r>
              <a:rPr lang="en-US" dirty="0" err="1"/>
              <a:t>geen</a:t>
            </a:r>
            <a:r>
              <a:rPr lang="en-US" dirty="0"/>
              <a:t> </a:t>
            </a:r>
            <a:r>
              <a:rPr lang="en-US" dirty="0" err="1"/>
              <a:t>groeimarkt</a:t>
            </a:r>
            <a:r>
              <a:rPr lang="en-US" dirty="0"/>
              <a:t> </a:t>
            </a:r>
            <a:r>
              <a:rPr lang="en-US" dirty="0" err="1"/>
              <a:t>meer</a:t>
            </a:r>
            <a:r>
              <a:rPr lang="en-US" dirty="0"/>
              <a:t>). </a:t>
            </a:r>
            <a:r>
              <a:rPr lang="en-US" dirty="0" err="1"/>
              <a:t>Ook</a:t>
            </a:r>
            <a:r>
              <a:rPr lang="en-US" dirty="0"/>
              <a:t> coupon stunts met de </a:t>
            </a:r>
            <a:r>
              <a:rPr lang="en-US" dirty="0" err="1"/>
              <a:t>eerste</a:t>
            </a:r>
            <a:r>
              <a:rPr lang="en-US" dirty="0"/>
              <a:t> 30-dagen gratis Oxycontin.  </a:t>
            </a:r>
          </a:p>
          <a:p>
            <a:r>
              <a:rPr lang="en-US" dirty="0"/>
              <a:t>Het </a:t>
            </a:r>
            <a:r>
              <a:rPr lang="en-US" dirty="0" err="1"/>
              <a:t>boodschap</a:t>
            </a:r>
            <a:r>
              <a:rPr lang="en-US" dirty="0"/>
              <a:t> was </a:t>
            </a:r>
            <a:r>
              <a:rPr lang="en-US" dirty="0" err="1"/>
              <a:t>dat</a:t>
            </a:r>
            <a:r>
              <a:rPr lang="en-US" dirty="0"/>
              <a:t> Oxycontin </a:t>
            </a:r>
            <a:r>
              <a:rPr lang="en-US" dirty="0" err="1"/>
              <a:t>niet</a:t>
            </a:r>
            <a:r>
              <a:rPr lang="en-US" dirty="0"/>
              <a:t> </a:t>
            </a:r>
            <a:r>
              <a:rPr lang="en-US" dirty="0" err="1"/>
              <a:t>verslavend</a:t>
            </a:r>
            <a:r>
              <a:rPr lang="en-US" dirty="0"/>
              <a:t> was </a:t>
            </a:r>
            <a:r>
              <a:rPr lang="en-US" dirty="0" err="1"/>
              <a:t>omdat</a:t>
            </a:r>
            <a:r>
              <a:rPr lang="en-US" dirty="0"/>
              <a:t> het </a:t>
            </a:r>
            <a:r>
              <a:rPr lang="en-US" dirty="0" err="1"/>
              <a:t>een</a:t>
            </a:r>
            <a:r>
              <a:rPr lang="en-US" dirty="0"/>
              <a:t> </a:t>
            </a:r>
            <a:r>
              <a:rPr lang="en-US" dirty="0" err="1"/>
              <a:t>verlengd</a:t>
            </a:r>
            <a:r>
              <a:rPr lang="en-US" dirty="0"/>
              <a:t> </a:t>
            </a:r>
            <a:r>
              <a:rPr lang="en-US" dirty="0" err="1"/>
              <a:t>afgifte</a:t>
            </a:r>
            <a:r>
              <a:rPr lang="en-US" dirty="0"/>
              <a:t> had. </a:t>
            </a:r>
            <a:r>
              <a:rPr lang="en-US" dirty="0" err="1"/>
              <a:t>Zelfs</a:t>
            </a:r>
            <a:r>
              <a:rPr lang="en-US" dirty="0"/>
              <a:t> FDA </a:t>
            </a:r>
            <a:r>
              <a:rPr lang="en-US" dirty="0" err="1"/>
              <a:t>gaaf</a:t>
            </a:r>
            <a:r>
              <a:rPr lang="en-US" dirty="0"/>
              <a:t> </a:t>
            </a:r>
            <a:r>
              <a:rPr lang="en-US" dirty="0" err="1"/>
              <a:t>dit</a:t>
            </a:r>
            <a:r>
              <a:rPr lang="en-US" dirty="0"/>
              <a:t> toe “Delayed absorption, as provided by Oxycontin is believed to reduce the abuse liability of a drug”</a:t>
            </a:r>
          </a:p>
          <a:p>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6</a:t>
            </a:fld>
            <a:endParaRPr lang="en-US" dirty="0"/>
          </a:p>
        </p:txBody>
      </p:sp>
    </p:spTree>
    <p:extLst>
      <p:ext uri="{BB962C8B-B14F-4D97-AF65-F5344CB8AC3E}">
        <p14:creationId xmlns:p14="http://schemas.microsoft.com/office/powerpoint/2010/main" val="2210258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a:t>
            </a:r>
            <a:r>
              <a:rPr lang="en-US" dirty="0" err="1"/>
              <a:t>introductie</a:t>
            </a:r>
            <a:r>
              <a:rPr lang="en-US" dirty="0"/>
              <a:t> van abuse detergent formulations </a:t>
            </a:r>
            <a:r>
              <a:rPr lang="en-US" dirty="0" err="1"/>
              <a:t>gaf</a:t>
            </a:r>
            <a:r>
              <a:rPr lang="en-US" dirty="0"/>
              <a:t> </a:t>
            </a:r>
            <a:r>
              <a:rPr lang="en-US" dirty="0" err="1"/>
              <a:t>een</a:t>
            </a:r>
            <a:r>
              <a:rPr lang="en-US" dirty="0"/>
              <a:t> </a:t>
            </a:r>
            <a:r>
              <a:rPr lang="en-US" dirty="0" err="1"/>
              <a:t>remmend</a:t>
            </a:r>
            <a:r>
              <a:rPr lang="en-US" dirty="0"/>
              <a:t> effect op de </a:t>
            </a:r>
            <a:r>
              <a:rPr lang="en-US" dirty="0" err="1"/>
              <a:t>toenemende</a:t>
            </a:r>
            <a:r>
              <a:rPr lang="en-US" dirty="0"/>
              <a:t> oxycodon </a:t>
            </a:r>
            <a:r>
              <a:rPr lang="en-US" dirty="0" err="1"/>
              <a:t>voorschriften</a:t>
            </a:r>
            <a:r>
              <a:rPr lang="en-US" dirty="0"/>
              <a:t>. Mede </a:t>
            </a:r>
            <a:r>
              <a:rPr lang="en-US" dirty="0" err="1"/>
              <a:t>hierdoor</a:t>
            </a:r>
            <a:r>
              <a:rPr lang="en-US" dirty="0"/>
              <a:t> </a:t>
            </a:r>
            <a:r>
              <a:rPr lang="en-US" dirty="0" err="1"/>
              <a:t>ging</a:t>
            </a:r>
            <a:r>
              <a:rPr lang="en-US" dirty="0"/>
              <a:t> </a:t>
            </a:r>
            <a:r>
              <a:rPr lang="en-US" dirty="0" err="1"/>
              <a:t>verslafden</a:t>
            </a:r>
            <a:r>
              <a:rPr lang="en-US" dirty="0"/>
              <a:t> </a:t>
            </a:r>
            <a:r>
              <a:rPr lang="en-US" dirty="0" err="1"/>
              <a:t>opzoek</a:t>
            </a:r>
            <a:r>
              <a:rPr lang="en-US" dirty="0"/>
              <a:t> </a:t>
            </a:r>
            <a:r>
              <a:rPr lang="en-US" dirty="0" err="1"/>
              <a:t>naar</a:t>
            </a:r>
            <a:r>
              <a:rPr lang="en-US" dirty="0"/>
              <a:t> </a:t>
            </a:r>
            <a:r>
              <a:rPr lang="en-US" dirty="0" err="1"/>
              <a:t>alternatiefen</a:t>
            </a:r>
            <a:r>
              <a:rPr lang="en-US" dirty="0"/>
              <a:t> </a:t>
            </a:r>
            <a:r>
              <a:rPr lang="en-US" dirty="0" err="1"/>
              <a:t>zoals</a:t>
            </a:r>
            <a:r>
              <a:rPr lang="en-US" dirty="0"/>
              <a:t> heroine of </a:t>
            </a:r>
            <a:r>
              <a:rPr lang="en-US" dirty="0" err="1"/>
              <a:t>andere</a:t>
            </a:r>
            <a:r>
              <a:rPr lang="en-US" dirty="0"/>
              <a:t> </a:t>
            </a:r>
            <a:r>
              <a:rPr lang="en-US" dirty="0" err="1"/>
              <a:t>sterkere</a:t>
            </a:r>
            <a:r>
              <a:rPr lang="en-US" dirty="0"/>
              <a:t> </a:t>
            </a:r>
            <a:r>
              <a:rPr lang="en-US" dirty="0" err="1"/>
              <a:t>synthetische</a:t>
            </a:r>
            <a:r>
              <a:rPr lang="en-US" dirty="0"/>
              <a:t> </a:t>
            </a:r>
            <a:r>
              <a:rPr lang="en-US" dirty="0" err="1"/>
              <a:t>opioïden</a:t>
            </a:r>
            <a:r>
              <a:rPr lang="en-US" dirty="0"/>
              <a:t> (</a:t>
            </a:r>
            <a:r>
              <a:rPr lang="en-US" dirty="0" err="1"/>
              <a:t>vaak</a:t>
            </a:r>
            <a:r>
              <a:rPr lang="en-US" dirty="0"/>
              <a:t> illegal fentanyl). </a:t>
            </a:r>
          </a:p>
          <a:p>
            <a:endParaRPr lang="en-US" dirty="0"/>
          </a:p>
          <a:p>
            <a:r>
              <a:rPr lang="en-US" dirty="0"/>
              <a:t>In 2012 </a:t>
            </a:r>
            <a:r>
              <a:rPr lang="en-US" dirty="0" err="1"/>
              <a:t>concludeerde</a:t>
            </a:r>
            <a:r>
              <a:rPr lang="en-US" dirty="0"/>
              <a:t> het CMC </a:t>
            </a:r>
            <a:r>
              <a:rPr lang="en-US" dirty="0" err="1"/>
              <a:t>dat</a:t>
            </a:r>
            <a:r>
              <a:rPr lang="en-US" dirty="0"/>
              <a:t> </a:t>
            </a:r>
            <a:r>
              <a:rPr lang="en-US" dirty="0" err="1"/>
              <a:t>er</a:t>
            </a:r>
            <a:r>
              <a:rPr lang="en-US" dirty="0"/>
              <a:t> </a:t>
            </a:r>
            <a:r>
              <a:rPr lang="en-US" dirty="0" err="1"/>
              <a:t>een</a:t>
            </a:r>
            <a:r>
              <a:rPr lang="en-US" dirty="0"/>
              <a:t> U.S. </a:t>
            </a:r>
            <a:r>
              <a:rPr lang="en-US" dirty="0" err="1"/>
              <a:t>Opioïden</a:t>
            </a:r>
            <a:r>
              <a:rPr lang="en-US" dirty="0"/>
              <a:t> epidemic </a:t>
            </a:r>
            <a:r>
              <a:rPr lang="en-US" dirty="0" err="1"/>
              <a:t>gaande</a:t>
            </a:r>
            <a:r>
              <a:rPr lang="en-US" dirty="0"/>
              <a:t> was.</a:t>
            </a:r>
          </a:p>
          <a:p>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7</a:t>
            </a:fld>
            <a:endParaRPr lang="en-US" dirty="0"/>
          </a:p>
        </p:txBody>
      </p:sp>
    </p:spTree>
    <p:extLst>
      <p:ext uri="{BB962C8B-B14F-4D97-AF65-F5344CB8AC3E}">
        <p14:creationId xmlns:p14="http://schemas.microsoft.com/office/powerpoint/2010/main" val="344856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94810" rtl="0" eaLnBrk="1" fontAlgn="auto" latinLnBrk="0" hangingPunct="1">
              <a:lnSpc>
                <a:spcPct val="100000"/>
              </a:lnSpc>
              <a:spcBef>
                <a:spcPts val="0"/>
              </a:spcBef>
              <a:spcAft>
                <a:spcPts val="0"/>
              </a:spcAft>
              <a:buClrTx/>
              <a:buSzTx/>
              <a:buFontTx/>
              <a:buNone/>
              <a:tabLst/>
              <a:defRPr/>
            </a:pPr>
            <a:r>
              <a:rPr lang="en-US" dirty="0"/>
              <a:t>In the case of Prince, he O.D. on Fentanyl. Not clear if it was illicit or prescribed fentanyl. </a:t>
            </a:r>
          </a:p>
          <a:p>
            <a:pPr marL="0" marR="0" lvl="0" indent="0" algn="l" defTabSz="894810" rtl="0" eaLnBrk="1" fontAlgn="auto" latinLnBrk="0" hangingPunct="1">
              <a:lnSpc>
                <a:spcPct val="100000"/>
              </a:lnSpc>
              <a:spcBef>
                <a:spcPts val="0"/>
              </a:spcBef>
              <a:spcAft>
                <a:spcPts val="0"/>
              </a:spcAft>
              <a:buClrTx/>
              <a:buSzTx/>
              <a:buFontTx/>
              <a:buNone/>
              <a:tabLst/>
              <a:defRPr/>
            </a:pPr>
            <a:endParaRPr lang="en-US" dirty="0"/>
          </a:p>
          <a:p>
            <a:pPr marL="0" marR="0" lvl="0" indent="0" algn="l" defTabSz="894810" rtl="0" eaLnBrk="1" fontAlgn="auto" latinLnBrk="0" hangingPunct="1">
              <a:lnSpc>
                <a:spcPct val="100000"/>
              </a:lnSpc>
              <a:spcBef>
                <a:spcPts val="0"/>
              </a:spcBef>
              <a:spcAft>
                <a:spcPts val="0"/>
              </a:spcAft>
              <a:buClrTx/>
              <a:buSzTx/>
              <a:buFontTx/>
              <a:buNone/>
              <a:tabLst/>
              <a:defRPr/>
            </a:pPr>
            <a:r>
              <a:rPr lang="en-US" dirty="0"/>
              <a:t>Heath Ledger supposedly suffering from Insomnia after his role as the joker in the blockbuster movie was found dead with the following drugs in his system. Likely unaware of the effects these drugs have on each other and the additive effect on respiratory depression. </a:t>
            </a:r>
          </a:p>
          <a:p>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8</a:t>
            </a:fld>
            <a:endParaRPr lang="en-US" dirty="0"/>
          </a:p>
        </p:txBody>
      </p:sp>
    </p:spTree>
    <p:extLst>
      <p:ext uri="{BB962C8B-B14F-4D97-AF65-F5344CB8AC3E}">
        <p14:creationId xmlns:p14="http://schemas.microsoft.com/office/powerpoint/2010/main" val="4189480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Vooral</a:t>
            </a:r>
            <a:r>
              <a:rPr lang="en-US" dirty="0"/>
              <a:t> </a:t>
            </a:r>
            <a:r>
              <a:rPr lang="en-US" dirty="0" err="1"/>
              <a:t>dodelijk</a:t>
            </a:r>
            <a:r>
              <a:rPr lang="en-US" dirty="0"/>
              <a:t> in </a:t>
            </a:r>
            <a:r>
              <a:rPr lang="en-US" dirty="0" err="1"/>
              <a:t>combinatie</a:t>
            </a:r>
            <a:r>
              <a:rPr lang="en-US" dirty="0"/>
              <a:t> met </a:t>
            </a:r>
            <a:r>
              <a:rPr lang="en-US" dirty="0" err="1"/>
              <a:t>andere</a:t>
            </a:r>
            <a:r>
              <a:rPr lang="en-US" dirty="0"/>
              <a:t> </a:t>
            </a:r>
            <a:r>
              <a:rPr lang="en-US" dirty="0" err="1"/>
              <a:t>centraal</a:t>
            </a:r>
            <a:r>
              <a:rPr lang="en-US" dirty="0"/>
              <a:t> </a:t>
            </a:r>
            <a:r>
              <a:rPr lang="en-US" dirty="0" err="1"/>
              <a:t>dempende</a:t>
            </a:r>
            <a:r>
              <a:rPr lang="en-US" dirty="0"/>
              <a:t> </a:t>
            </a:r>
            <a:r>
              <a:rPr lang="en-US" dirty="0" err="1"/>
              <a:t>middelen</a:t>
            </a:r>
            <a:r>
              <a:rPr lang="en-US" dirty="0"/>
              <a:t> </a:t>
            </a:r>
            <a:r>
              <a:rPr lang="en-US" dirty="0" err="1"/>
              <a:t>zoals</a:t>
            </a:r>
            <a:r>
              <a:rPr lang="en-US" dirty="0"/>
              <a:t> </a:t>
            </a:r>
            <a:r>
              <a:rPr lang="en-US" dirty="0" err="1"/>
              <a:t>barbituraten</a:t>
            </a:r>
            <a:r>
              <a:rPr lang="en-US" dirty="0"/>
              <a:t> </a:t>
            </a:r>
            <a:r>
              <a:rPr lang="en-US" dirty="0" err="1"/>
              <a:t>en</a:t>
            </a:r>
            <a:r>
              <a:rPr lang="en-US" dirty="0"/>
              <a:t> alcohol. </a:t>
            </a:r>
          </a:p>
          <a:p>
            <a:endParaRPr lang="en-US" dirty="0"/>
          </a:p>
          <a:p>
            <a:r>
              <a:rPr lang="en-US" dirty="0"/>
              <a:t>In LUMC </a:t>
            </a:r>
            <a:r>
              <a:rPr lang="en-US" dirty="0" err="1"/>
              <a:t>heeft</a:t>
            </a:r>
            <a:r>
              <a:rPr lang="en-US" dirty="0"/>
              <a:t> de </a:t>
            </a:r>
            <a:r>
              <a:rPr lang="en-US" dirty="0" err="1"/>
              <a:t>wetenschappers</a:t>
            </a:r>
            <a:r>
              <a:rPr lang="en-US" dirty="0"/>
              <a:t> </a:t>
            </a:r>
            <a:r>
              <a:rPr lang="en-US" dirty="0" err="1"/>
              <a:t>een</a:t>
            </a:r>
            <a:r>
              <a:rPr lang="en-US" dirty="0"/>
              <a:t> </a:t>
            </a:r>
            <a:r>
              <a:rPr lang="en-US" dirty="0" err="1"/>
              <a:t>onderzoek</a:t>
            </a:r>
            <a:r>
              <a:rPr lang="en-US" dirty="0"/>
              <a:t> </a:t>
            </a:r>
            <a:r>
              <a:rPr lang="en-US" dirty="0" err="1"/>
              <a:t>uitgevoerd</a:t>
            </a:r>
            <a:r>
              <a:rPr lang="en-US" dirty="0"/>
              <a:t> </a:t>
            </a:r>
            <a:r>
              <a:rPr lang="en-US" dirty="0" err="1"/>
              <a:t>waarbij</a:t>
            </a:r>
            <a:r>
              <a:rPr lang="en-US" dirty="0"/>
              <a:t> de </a:t>
            </a:r>
            <a:r>
              <a:rPr lang="en-US" dirty="0" err="1"/>
              <a:t>ademhalingsdepressie</a:t>
            </a:r>
            <a:r>
              <a:rPr lang="en-US" dirty="0"/>
              <a:t> is </a:t>
            </a:r>
            <a:r>
              <a:rPr lang="en-US" dirty="0" err="1"/>
              <a:t>gemeten</a:t>
            </a:r>
            <a:r>
              <a:rPr lang="en-US" dirty="0"/>
              <a:t> </a:t>
            </a:r>
            <a:r>
              <a:rPr lang="en-US" dirty="0" err="1"/>
              <a:t>na</a:t>
            </a:r>
            <a:r>
              <a:rPr lang="en-US" dirty="0"/>
              <a:t> </a:t>
            </a:r>
            <a:r>
              <a:rPr lang="en-US" dirty="0" err="1"/>
              <a:t>inname</a:t>
            </a:r>
            <a:r>
              <a:rPr lang="en-US" dirty="0"/>
              <a:t> van oxycodon </a:t>
            </a:r>
            <a:r>
              <a:rPr lang="en-US" dirty="0" err="1"/>
              <a:t>en</a:t>
            </a:r>
            <a:r>
              <a:rPr lang="en-US" dirty="0"/>
              <a:t>/of ethanol</a:t>
            </a:r>
          </a:p>
          <a:p>
            <a:endParaRPr lang="en-US" dirty="0"/>
          </a:p>
          <a:p>
            <a:r>
              <a:rPr lang="en-US" sz="1174" u="none" strike="noStrike" kern="1200" baseline="0" dirty="0">
                <a:solidFill>
                  <a:schemeClr val="tx1"/>
                </a:solidFill>
                <a:ea typeface="+mn-ea"/>
                <a:cs typeface="+mn-cs"/>
              </a:rPr>
              <a:t>Effect of 0, 0.5, 1 g/l ethanol (breath concentration), 20 mg oxycodone immediate release tablet, and their combination on apneic events. Open circles are the data from the young subject population, closed gray circles from the elderly population. Blue data points are median values ± interquartile range (IQR) at a breath ethanol concentration of 0 g/l; red data points are median values ± IQR at a breath ethanol concentration of 0.5 g/l; green data points are median values ± IQR at a breath ethanol concentration of 1 g/l.</a:t>
            </a:r>
            <a:endParaRPr lang="en-US" dirty="0"/>
          </a:p>
        </p:txBody>
      </p:sp>
      <p:sp>
        <p:nvSpPr>
          <p:cNvPr id="4" name="Slide Number Placeholder 3"/>
          <p:cNvSpPr>
            <a:spLocks noGrp="1"/>
          </p:cNvSpPr>
          <p:nvPr>
            <p:ph type="sldNum" sz="quarter" idx="10"/>
          </p:nvPr>
        </p:nvSpPr>
        <p:spPr/>
        <p:txBody>
          <a:bodyPr/>
          <a:lstStyle/>
          <a:p>
            <a:fld id="{66AA2730-4C10-412A-B8B6-1E31409FA503}" type="slidenum">
              <a:rPr lang="en-US" smtClean="0"/>
              <a:t>9</a:t>
            </a:fld>
            <a:endParaRPr lang="en-US" dirty="0"/>
          </a:p>
        </p:txBody>
      </p:sp>
    </p:spTree>
    <p:extLst>
      <p:ext uri="{BB962C8B-B14F-4D97-AF65-F5344CB8AC3E}">
        <p14:creationId xmlns:p14="http://schemas.microsoft.com/office/powerpoint/2010/main" val="3420262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174" u="none" strike="noStrike" kern="1200" baseline="0" dirty="0">
                <a:solidFill>
                  <a:schemeClr val="tx1"/>
                </a:solidFill>
                <a:ea typeface="+mn-ea"/>
                <a:cs typeface="+mn-cs"/>
              </a:rPr>
              <a:t>“The </a:t>
            </a:r>
            <a:r>
              <a:rPr lang="en-US" sz="1174" u="none" strike="noStrike" kern="1200" baseline="0" dirty="0">
                <a:solidFill>
                  <a:schemeClr val="tx1"/>
                </a:solidFill>
                <a:ea typeface="+mn-ea"/>
                <a:cs typeface="+mn-cs"/>
              </a:rPr>
              <a:t>hypercapnic ventilatory response is a highly sensitive tool for assessment of the respiratory effects of opioids.”</a:t>
            </a:r>
          </a:p>
          <a:p>
            <a:endParaRPr lang="en-US" sz="1174" u="none" strike="noStrike" kern="1200" baseline="0" dirty="0">
              <a:solidFill>
                <a:schemeClr val="tx1"/>
              </a:solidFill>
              <a:ea typeface="+mn-ea"/>
              <a:cs typeface="+mn-cs"/>
            </a:endParaRPr>
          </a:p>
          <a:p>
            <a:r>
              <a:rPr lang="en-US" sz="1174" u="none" strike="noStrike" kern="1200" baseline="0" dirty="0">
                <a:solidFill>
                  <a:schemeClr val="tx1"/>
                </a:solidFill>
                <a:ea typeface="+mn-ea"/>
                <a:cs typeface="+mn-cs"/>
              </a:rPr>
              <a:t>VE55. Both tapentadol and oxycodone produced significant and long-lasting respiratory depression as measured by VE55 following </a:t>
            </a:r>
            <a:r>
              <a:rPr lang="nl-NL" sz="1174" u="none" strike="noStrike" kern="1200" baseline="0" dirty="0" err="1">
                <a:solidFill>
                  <a:schemeClr val="tx1"/>
                </a:solidFill>
                <a:ea typeface="+mn-ea"/>
                <a:cs typeface="+mn-cs"/>
              </a:rPr>
              <a:t>oral</a:t>
            </a:r>
            <a:r>
              <a:rPr lang="nl-NL" sz="1174" u="none" strike="noStrike" kern="1200" baseline="0" dirty="0">
                <a:solidFill>
                  <a:schemeClr val="tx1"/>
                </a:solidFill>
                <a:ea typeface="+mn-ea"/>
                <a:cs typeface="+mn-cs"/>
              </a:rPr>
              <a:t> intake</a:t>
            </a:r>
            <a:endParaRPr lang="en-US" sz="1174" u="none" strike="noStrike" kern="1200" baseline="0" dirty="0">
              <a:solidFill>
                <a:schemeClr val="tx1"/>
              </a:solidFill>
              <a:ea typeface="+mn-ea"/>
              <a:cs typeface="+mn-cs"/>
            </a:endParaRPr>
          </a:p>
          <a:p>
            <a:endParaRPr lang="en-US" dirty="0"/>
          </a:p>
          <a:p>
            <a:r>
              <a:rPr lang="en-US" sz="1174" u="none" strike="noStrike" kern="1200" baseline="0" dirty="0">
                <a:solidFill>
                  <a:schemeClr val="tx1"/>
                </a:solidFill>
                <a:ea typeface="+mn-ea"/>
                <a:cs typeface="+mn-cs"/>
              </a:rPr>
              <a:t>“Effect of treatment on </a:t>
            </a:r>
            <a:r>
              <a:rPr lang="en-US" sz="1174" u="none" strike="noStrike" kern="1200" baseline="0" dirty="0" err="1">
                <a:solidFill>
                  <a:schemeClr val="tx1"/>
                </a:solidFill>
                <a:ea typeface="+mn-ea"/>
                <a:cs typeface="+mn-cs"/>
              </a:rPr>
              <a:t>isohypercapnic</a:t>
            </a:r>
            <a:r>
              <a:rPr lang="en-US" sz="1174" u="none" strike="noStrike" kern="1200" baseline="0" dirty="0">
                <a:solidFill>
                  <a:schemeClr val="tx1"/>
                </a:solidFill>
                <a:ea typeface="+mn-ea"/>
                <a:cs typeface="+mn-cs"/>
              </a:rPr>
              <a:t> ventilation at 7.3 kPa or 55mmHg (VE55). Values are relative to the baseline value at t¼0 (100%, prior to any drug intake). Values are mean695% confidence interval. Placebo (green symbols), tapentadol  100mg (blue symbols), tapentadol 150mg (grey symbols) and oxycodone 20mg (orange symbols). Medication was taken at t¼0.”</a:t>
            </a:r>
          </a:p>
        </p:txBody>
      </p:sp>
      <p:sp>
        <p:nvSpPr>
          <p:cNvPr id="4" name="Slide Number Placeholder 3"/>
          <p:cNvSpPr>
            <a:spLocks noGrp="1"/>
          </p:cNvSpPr>
          <p:nvPr>
            <p:ph type="sldNum" sz="quarter" idx="10"/>
          </p:nvPr>
        </p:nvSpPr>
        <p:spPr/>
        <p:txBody>
          <a:bodyPr/>
          <a:lstStyle/>
          <a:p>
            <a:fld id="{66AA2730-4C10-412A-B8B6-1E31409FA503}" type="slidenum">
              <a:rPr lang="en-US" smtClean="0"/>
              <a:t>10</a:t>
            </a:fld>
            <a:endParaRPr lang="en-US" dirty="0"/>
          </a:p>
        </p:txBody>
      </p:sp>
    </p:spTree>
    <p:extLst>
      <p:ext uri="{BB962C8B-B14F-4D97-AF65-F5344CB8AC3E}">
        <p14:creationId xmlns:p14="http://schemas.microsoft.com/office/powerpoint/2010/main" val="3825827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is de </a:t>
            </a:r>
            <a:r>
              <a:rPr lang="en-US" dirty="0" err="1"/>
              <a:t>situatie</a:t>
            </a:r>
            <a:r>
              <a:rPr lang="en-US" dirty="0"/>
              <a:t> in Nederland? </a:t>
            </a:r>
            <a:r>
              <a:rPr lang="en-US" dirty="0" err="1"/>
              <a:t>Veel</a:t>
            </a:r>
            <a:r>
              <a:rPr lang="en-US" dirty="0"/>
              <a:t> </a:t>
            </a:r>
            <a:r>
              <a:rPr lang="en-US" dirty="0" err="1"/>
              <a:t>aandacht</a:t>
            </a:r>
            <a:r>
              <a:rPr lang="en-US" dirty="0"/>
              <a:t> in de media </a:t>
            </a:r>
            <a:r>
              <a:rPr lang="en-US" dirty="0" err="1"/>
              <a:t>en</a:t>
            </a:r>
            <a:r>
              <a:rPr lang="en-US" dirty="0"/>
              <a:t> in </a:t>
            </a:r>
            <a:r>
              <a:rPr lang="en-US" dirty="0" err="1"/>
              <a:t>verschillende</a:t>
            </a:r>
            <a:r>
              <a:rPr lang="en-US" dirty="0"/>
              <a:t> </a:t>
            </a:r>
            <a:r>
              <a:rPr lang="en-US" dirty="0" err="1"/>
              <a:t>vaakbladen</a:t>
            </a:r>
            <a:r>
              <a:rPr lang="en-US" dirty="0"/>
              <a:t>. </a:t>
            </a:r>
          </a:p>
        </p:txBody>
      </p:sp>
      <p:sp>
        <p:nvSpPr>
          <p:cNvPr id="4" name="Slide Number Placeholder 3"/>
          <p:cNvSpPr>
            <a:spLocks noGrp="1"/>
          </p:cNvSpPr>
          <p:nvPr>
            <p:ph type="sldNum" sz="quarter" idx="10"/>
          </p:nvPr>
        </p:nvSpPr>
        <p:spPr/>
        <p:txBody>
          <a:bodyPr/>
          <a:lstStyle/>
          <a:p>
            <a:fld id="{66AA2730-4C10-412A-B8B6-1E31409FA503}" type="slidenum">
              <a:rPr lang="en-US" smtClean="0"/>
              <a:t>11</a:t>
            </a:fld>
            <a:endParaRPr lang="en-US" dirty="0"/>
          </a:p>
        </p:txBody>
      </p:sp>
    </p:spTree>
    <p:extLst>
      <p:ext uri="{BB962C8B-B14F-4D97-AF65-F5344CB8AC3E}">
        <p14:creationId xmlns:p14="http://schemas.microsoft.com/office/powerpoint/2010/main" val="197078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7666" y="1439691"/>
            <a:ext cx="7689440" cy="1988404"/>
          </a:xfrm>
        </p:spPr>
        <p:txBody>
          <a:bodyPr anchor="t"/>
          <a:lstStyle>
            <a:lvl1pPr algn="l">
              <a:lnSpc>
                <a:spcPts val="5074"/>
              </a:lnSpc>
              <a:defRPr sz="4838">
                <a:solidFill>
                  <a:srgbClr val="00AA5F"/>
                </a:solidFill>
              </a:defRPr>
            </a:lvl1pPr>
          </a:lstStyle>
          <a:p>
            <a:r>
              <a:rPr lang="en-US"/>
              <a:t>Mastertitelformat bearbeiten</a:t>
            </a:r>
            <a:endParaRPr lang="en-US" dirty="0"/>
          </a:p>
        </p:txBody>
      </p:sp>
      <p:grpSp>
        <p:nvGrpSpPr>
          <p:cNvPr id="7" name="Group 10">
            <a:extLst>
              <a:ext uri="{FF2B5EF4-FFF2-40B4-BE49-F238E27FC236}">
                <a16:creationId xmlns:a16="http://schemas.microsoft.com/office/drawing/2014/main" id="{E7A2413C-D2D6-45B8-8963-3F655657CC2E}"/>
              </a:ext>
            </a:extLst>
          </p:cNvPr>
          <p:cNvGrpSpPr>
            <a:grpSpLocks noChangeAspect="1"/>
          </p:cNvGrpSpPr>
          <p:nvPr userDrawn="1"/>
        </p:nvGrpSpPr>
        <p:grpSpPr bwMode="auto">
          <a:xfrm>
            <a:off x="537664" y="519777"/>
            <a:ext cx="2957005" cy="437523"/>
            <a:chOff x="0" y="1412"/>
            <a:chExt cx="6508" cy="963"/>
          </a:xfrm>
        </p:grpSpPr>
        <p:sp>
          <p:nvSpPr>
            <p:cNvPr id="8" name="Freeform 11">
              <a:extLst>
                <a:ext uri="{FF2B5EF4-FFF2-40B4-BE49-F238E27FC236}">
                  <a16:creationId xmlns:a16="http://schemas.microsoft.com/office/drawing/2014/main" id="{8691D84F-E460-4F2F-A5A9-3F079317F8F5}"/>
                </a:ext>
              </a:extLst>
            </p:cNvPr>
            <p:cNvSpPr>
              <a:spLocks/>
            </p:cNvSpPr>
            <p:nvPr userDrawn="1"/>
          </p:nvSpPr>
          <p:spPr bwMode="auto">
            <a:xfrm>
              <a:off x="4897" y="1412"/>
              <a:ext cx="608" cy="950"/>
            </a:xfrm>
            <a:custGeom>
              <a:avLst/>
              <a:gdLst>
                <a:gd name="T0" fmla="*/ 493 w 2020"/>
                <a:gd name="T1" fmla="*/ 0 h 3157"/>
                <a:gd name="T2" fmla="*/ 0 w 2020"/>
                <a:gd name="T3" fmla="*/ 0 h 3157"/>
                <a:gd name="T4" fmla="*/ 0 w 2020"/>
                <a:gd name="T5" fmla="*/ 3157 h 3157"/>
                <a:gd name="T6" fmla="*/ 493 w 2020"/>
                <a:gd name="T7" fmla="*/ 3157 h 3157"/>
                <a:gd name="T8" fmla="*/ 493 w 2020"/>
                <a:gd name="T9" fmla="*/ 1726 h 3157"/>
                <a:gd name="T10" fmla="*/ 1103 w 2020"/>
                <a:gd name="T11" fmla="*/ 1384 h 3157"/>
                <a:gd name="T12" fmla="*/ 1527 w 2020"/>
                <a:gd name="T13" fmla="*/ 1795 h 3157"/>
                <a:gd name="T14" fmla="*/ 1527 w 2020"/>
                <a:gd name="T15" fmla="*/ 3157 h 3157"/>
                <a:gd name="T16" fmla="*/ 2020 w 2020"/>
                <a:gd name="T17" fmla="*/ 3157 h 3157"/>
                <a:gd name="T18" fmla="*/ 2020 w 2020"/>
                <a:gd name="T19" fmla="*/ 1683 h 3157"/>
                <a:gd name="T20" fmla="*/ 1259 w 2020"/>
                <a:gd name="T21" fmla="*/ 952 h 3157"/>
                <a:gd name="T22" fmla="*/ 493 w 2020"/>
                <a:gd name="T23" fmla="*/ 1267 h 3157"/>
                <a:gd name="T24" fmla="*/ 493 w 2020"/>
                <a:gd name="T25" fmla="*/ 0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0" h="3157">
                  <a:moveTo>
                    <a:pt x="493" y="0"/>
                  </a:moveTo>
                  <a:cubicBezTo>
                    <a:pt x="0" y="0"/>
                    <a:pt x="0" y="0"/>
                    <a:pt x="0" y="0"/>
                  </a:cubicBezTo>
                  <a:cubicBezTo>
                    <a:pt x="0" y="3157"/>
                    <a:pt x="0" y="3157"/>
                    <a:pt x="0" y="3157"/>
                  </a:cubicBezTo>
                  <a:cubicBezTo>
                    <a:pt x="493" y="3157"/>
                    <a:pt x="493" y="3157"/>
                    <a:pt x="493" y="3157"/>
                  </a:cubicBezTo>
                  <a:cubicBezTo>
                    <a:pt x="493" y="1726"/>
                    <a:pt x="493" y="1726"/>
                    <a:pt x="493" y="1726"/>
                  </a:cubicBezTo>
                  <a:cubicBezTo>
                    <a:pt x="640" y="1518"/>
                    <a:pt x="869" y="1384"/>
                    <a:pt x="1103" y="1384"/>
                  </a:cubicBezTo>
                  <a:cubicBezTo>
                    <a:pt x="1350" y="1384"/>
                    <a:pt x="1527" y="1522"/>
                    <a:pt x="1527" y="1795"/>
                  </a:cubicBezTo>
                  <a:cubicBezTo>
                    <a:pt x="1527" y="3157"/>
                    <a:pt x="1527" y="3157"/>
                    <a:pt x="1527" y="3157"/>
                  </a:cubicBezTo>
                  <a:cubicBezTo>
                    <a:pt x="2020" y="3157"/>
                    <a:pt x="2020" y="3157"/>
                    <a:pt x="2020" y="3157"/>
                  </a:cubicBezTo>
                  <a:cubicBezTo>
                    <a:pt x="2020" y="1683"/>
                    <a:pt x="2020" y="1683"/>
                    <a:pt x="2020" y="1683"/>
                  </a:cubicBezTo>
                  <a:cubicBezTo>
                    <a:pt x="2020" y="1233"/>
                    <a:pt x="1722" y="952"/>
                    <a:pt x="1259" y="952"/>
                  </a:cubicBezTo>
                  <a:cubicBezTo>
                    <a:pt x="939" y="952"/>
                    <a:pt x="653" y="1103"/>
                    <a:pt x="493" y="1267"/>
                  </a:cubicBezTo>
                  <a:lnTo>
                    <a:pt x="493"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9" name="Freeform 12">
              <a:extLst>
                <a:ext uri="{FF2B5EF4-FFF2-40B4-BE49-F238E27FC236}">
                  <a16:creationId xmlns:a16="http://schemas.microsoft.com/office/drawing/2014/main" id="{3B5D4E28-CD15-4BCD-B0A4-5284A4B0BA8E}"/>
                </a:ext>
              </a:extLst>
            </p:cNvPr>
            <p:cNvSpPr>
              <a:spLocks/>
            </p:cNvSpPr>
            <p:nvPr userDrawn="1"/>
          </p:nvSpPr>
          <p:spPr bwMode="auto">
            <a:xfrm>
              <a:off x="4346" y="1520"/>
              <a:ext cx="417" cy="855"/>
            </a:xfrm>
            <a:custGeom>
              <a:avLst/>
              <a:gdLst>
                <a:gd name="T0" fmla="*/ 900 w 1384"/>
                <a:gd name="T1" fmla="*/ 160 h 2842"/>
                <a:gd name="T2" fmla="*/ 441 w 1384"/>
                <a:gd name="T3" fmla="*/ 0 h 2842"/>
                <a:gd name="T4" fmla="*/ 403 w 1384"/>
                <a:gd name="T5" fmla="*/ 0 h 2842"/>
                <a:gd name="T6" fmla="*/ 403 w 1384"/>
                <a:gd name="T7" fmla="*/ 636 h 2842"/>
                <a:gd name="T8" fmla="*/ 0 w 1384"/>
                <a:gd name="T9" fmla="*/ 636 h 2842"/>
                <a:gd name="T10" fmla="*/ 0 w 1384"/>
                <a:gd name="T11" fmla="*/ 1025 h 2842"/>
                <a:gd name="T12" fmla="*/ 403 w 1384"/>
                <a:gd name="T13" fmla="*/ 1025 h 2842"/>
                <a:gd name="T14" fmla="*/ 403 w 1384"/>
                <a:gd name="T15" fmla="*/ 2240 h 2842"/>
                <a:gd name="T16" fmla="*/ 999 w 1384"/>
                <a:gd name="T17" fmla="*/ 2842 h 2842"/>
                <a:gd name="T18" fmla="*/ 1363 w 1384"/>
                <a:gd name="T19" fmla="*/ 2798 h 2842"/>
                <a:gd name="T20" fmla="*/ 1363 w 1384"/>
                <a:gd name="T21" fmla="*/ 2405 h 2842"/>
                <a:gd name="T22" fmla="*/ 1350 w 1384"/>
                <a:gd name="T23" fmla="*/ 2396 h 2842"/>
                <a:gd name="T24" fmla="*/ 1146 w 1384"/>
                <a:gd name="T25" fmla="*/ 2422 h 2842"/>
                <a:gd name="T26" fmla="*/ 900 w 1384"/>
                <a:gd name="T27" fmla="*/ 2197 h 2842"/>
                <a:gd name="T28" fmla="*/ 900 w 1384"/>
                <a:gd name="T29" fmla="*/ 1025 h 2842"/>
                <a:gd name="T30" fmla="*/ 1384 w 1384"/>
                <a:gd name="T31" fmla="*/ 1025 h 2842"/>
                <a:gd name="T32" fmla="*/ 1384 w 1384"/>
                <a:gd name="T33" fmla="*/ 636 h 2842"/>
                <a:gd name="T34" fmla="*/ 900 w 1384"/>
                <a:gd name="T35" fmla="*/ 636 h 2842"/>
                <a:gd name="T36" fmla="*/ 900 w 1384"/>
                <a:gd name="T37" fmla="*/ 160 h 2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4" h="2842">
                  <a:moveTo>
                    <a:pt x="900" y="160"/>
                  </a:moveTo>
                  <a:cubicBezTo>
                    <a:pt x="441" y="0"/>
                    <a:pt x="441" y="0"/>
                    <a:pt x="441" y="0"/>
                  </a:cubicBezTo>
                  <a:cubicBezTo>
                    <a:pt x="403" y="0"/>
                    <a:pt x="403" y="0"/>
                    <a:pt x="403" y="0"/>
                  </a:cubicBezTo>
                  <a:cubicBezTo>
                    <a:pt x="403" y="636"/>
                    <a:pt x="403" y="636"/>
                    <a:pt x="403" y="636"/>
                  </a:cubicBezTo>
                  <a:cubicBezTo>
                    <a:pt x="0" y="636"/>
                    <a:pt x="0" y="636"/>
                    <a:pt x="0" y="636"/>
                  </a:cubicBezTo>
                  <a:cubicBezTo>
                    <a:pt x="0" y="1025"/>
                    <a:pt x="0" y="1025"/>
                    <a:pt x="0" y="1025"/>
                  </a:cubicBezTo>
                  <a:cubicBezTo>
                    <a:pt x="403" y="1025"/>
                    <a:pt x="403" y="1025"/>
                    <a:pt x="403" y="1025"/>
                  </a:cubicBezTo>
                  <a:cubicBezTo>
                    <a:pt x="403" y="2240"/>
                    <a:pt x="403" y="2240"/>
                    <a:pt x="403" y="2240"/>
                  </a:cubicBezTo>
                  <a:cubicBezTo>
                    <a:pt x="403" y="2647"/>
                    <a:pt x="645" y="2842"/>
                    <a:pt x="999" y="2842"/>
                  </a:cubicBezTo>
                  <a:cubicBezTo>
                    <a:pt x="1146" y="2842"/>
                    <a:pt x="1237" y="2829"/>
                    <a:pt x="1363" y="2798"/>
                  </a:cubicBezTo>
                  <a:cubicBezTo>
                    <a:pt x="1363" y="2405"/>
                    <a:pt x="1363" y="2405"/>
                    <a:pt x="1363" y="2405"/>
                  </a:cubicBezTo>
                  <a:cubicBezTo>
                    <a:pt x="1350" y="2396"/>
                    <a:pt x="1350" y="2396"/>
                    <a:pt x="1350" y="2396"/>
                  </a:cubicBezTo>
                  <a:cubicBezTo>
                    <a:pt x="1280" y="2413"/>
                    <a:pt x="1229" y="2422"/>
                    <a:pt x="1146" y="2422"/>
                  </a:cubicBezTo>
                  <a:cubicBezTo>
                    <a:pt x="982" y="2422"/>
                    <a:pt x="900" y="2340"/>
                    <a:pt x="900" y="2197"/>
                  </a:cubicBezTo>
                  <a:cubicBezTo>
                    <a:pt x="900" y="1025"/>
                    <a:pt x="900" y="1025"/>
                    <a:pt x="900" y="1025"/>
                  </a:cubicBezTo>
                  <a:cubicBezTo>
                    <a:pt x="1384" y="1025"/>
                    <a:pt x="1384" y="1025"/>
                    <a:pt x="1384" y="1025"/>
                  </a:cubicBezTo>
                  <a:cubicBezTo>
                    <a:pt x="1384" y="636"/>
                    <a:pt x="1384" y="636"/>
                    <a:pt x="1384" y="636"/>
                  </a:cubicBezTo>
                  <a:cubicBezTo>
                    <a:pt x="900" y="636"/>
                    <a:pt x="900" y="636"/>
                    <a:pt x="900" y="636"/>
                  </a:cubicBezTo>
                  <a:lnTo>
                    <a:pt x="900" y="16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0" name="Freeform 13">
              <a:extLst>
                <a:ext uri="{FF2B5EF4-FFF2-40B4-BE49-F238E27FC236}">
                  <a16:creationId xmlns:a16="http://schemas.microsoft.com/office/drawing/2014/main" id="{221CADC3-2A42-4F0F-BC6B-7DF409D0F557}"/>
                </a:ext>
              </a:extLst>
            </p:cNvPr>
            <p:cNvSpPr>
              <a:spLocks/>
            </p:cNvSpPr>
            <p:nvPr userDrawn="1"/>
          </p:nvSpPr>
          <p:spPr bwMode="auto">
            <a:xfrm>
              <a:off x="3666" y="1698"/>
              <a:ext cx="591" cy="664"/>
            </a:xfrm>
            <a:custGeom>
              <a:avLst/>
              <a:gdLst>
                <a:gd name="T0" fmla="*/ 493 w 1964"/>
                <a:gd name="T1" fmla="*/ 43 h 2205"/>
                <a:gd name="T2" fmla="*/ 0 w 1964"/>
                <a:gd name="T3" fmla="*/ 43 h 2205"/>
                <a:gd name="T4" fmla="*/ 0 w 1964"/>
                <a:gd name="T5" fmla="*/ 2205 h 2205"/>
                <a:gd name="T6" fmla="*/ 493 w 1964"/>
                <a:gd name="T7" fmla="*/ 2205 h 2205"/>
                <a:gd name="T8" fmla="*/ 493 w 1964"/>
                <a:gd name="T9" fmla="*/ 795 h 2205"/>
                <a:gd name="T10" fmla="*/ 1073 w 1964"/>
                <a:gd name="T11" fmla="*/ 432 h 2205"/>
                <a:gd name="T12" fmla="*/ 1471 w 1964"/>
                <a:gd name="T13" fmla="*/ 843 h 2205"/>
                <a:gd name="T14" fmla="*/ 1471 w 1964"/>
                <a:gd name="T15" fmla="*/ 2205 h 2205"/>
                <a:gd name="T16" fmla="*/ 1964 w 1964"/>
                <a:gd name="T17" fmla="*/ 2205 h 2205"/>
                <a:gd name="T18" fmla="*/ 1964 w 1964"/>
                <a:gd name="T19" fmla="*/ 718 h 2205"/>
                <a:gd name="T20" fmla="*/ 1233 w 1964"/>
                <a:gd name="T21" fmla="*/ 0 h 2205"/>
                <a:gd name="T22" fmla="*/ 493 w 1964"/>
                <a:gd name="T23" fmla="*/ 324 h 2205"/>
                <a:gd name="T24" fmla="*/ 493 w 1964"/>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4"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1" y="579"/>
                    <a:pt x="1471" y="843"/>
                  </a:cubicBezTo>
                  <a:cubicBezTo>
                    <a:pt x="1471" y="2205"/>
                    <a:pt x="1471" y="2205"/>
                    <a:pt x="1471" y="2205"/>
                  </a:cubicBezTo>
                  <a:cubicBezTo>
                    <a:pt x="1964" y="2205"/>
                    <a:pt x="1964" y="2205"/>
                    <a:pt x="1964" y="2205"/>
                  </a:cubicBezTo>
                  <a:cubicBezTo>
                    <a:pt x="1964" y="718"/>
                    <a:pt x="1964" y="718"/>
                    <a:pt x="1964" y="718"/>
                  </a:cubicBezTo>
                  <a:cubicBezTo>
                    <a:pt x="1964" y="294"/>
                    <a:pt x="1704" y="0"/>
                    <a:pt x="1233" y="0"/>
                  </a:cubicBezTo>
                  <a:cubicBezTo>
                    <a:pt x="917" y="0"/>
                    <a:pt x="653" y="155"/>
                    <a:pt x="493" y="324"/>
                  </a:cubicBezTo>
                  <a:lnTo>
                    <a:pt x="493" y="43"/>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1" name="Freeform 14">
              <a:extLst>
                <a:ext uri="{FF2B5EF4-FFF2-40B4-BE49-F238E27FC236}">
                  <a16:creationId xmlns:a16="http://schemas.microsoft.com/office/drawing/2014/main" id="{94B6F79B-D90A-45C7-AEC3-5EF35EC26996}"/>
                </a:ext>
              </a:extLst>
            </p:cNvPr>
            <p:cNvSpPr>
              <a:spLocks/>
            </p:cNvSpPr>
            <p:nvPr userDrawn="1"/>
          </p:nvSpPr>
          <p:spPr bwMode="auto">
            <a:xfrm>
              <a:off x="2227" y="1698"/>
              <a:ext cx="591" cy="664"/>
            </a:xfrm>
            <a:custGeom>
              <a:avLst/>
              <a:gdLst>
                <a:gd name="T0" fmla="*/ 493 w 1963"/>
                <a:gd name="T1" fmla="*/ 43 h 2205"/>
                <a:gd name="T2" fmla="*/ 0 w 1963"/>
                <a:gd name="T3" fmla="*/ 43 h 2205"/>
                <a:gd name="T4" fmla="*/ 0 w 1963"/>
                <a:gd name="T5" fmla="*/ 2205 h 2205"/>
                <a:gd name="T6" fmla="*/ 493 w 1963"/>
                <a:gd name="T7" fmla="*/ 2205 h 2205"/>
                <a:gd name="T8" fmla="*/ 493 w 1963"/>
                <a:gd name="T9" fmla="*/ 795 h 2205"/>
                <a:gd name="T10" fmla="*/ 1073 w 1963"/>
                <a:gd name="T11" fmla="*/ 432 h 2205"/>
                <a:gd name="T12" fmla="*/ 1470 w 1963"/>
                <a:gd name="T13" fmla="*/ 843 h 2205"/>
                <a:gd name="T14" fmla="*/ 1470 w 1963"/>
                <a:gd name="T15" fmla="*/ 2205 h 2205"/>
                <a:gd name="T16" fmla="*/ 1963 w 1963"/>
                <a:gd name="T17" fmla="*/ 2205 h 2205"/>
                <a:gd name="T18" fmla="*/ 1963 w 1963"/>
                <a:gd name="T19" fmla="*/ 718 h 2205"/>
                <a:gd name="T20" fmla="*/ 1233 w 1963"/>
                <a:gd name="T21" fmla="*/ 0 h 2205"/>
                <a:gd name="T22" fmla="*/ 493 w 1963"/>
                <a:gd name="T23" fmla="*/ 324 h 2205"/>
                <a:gd name="T24" fmla="*/ 493 w 1963"/>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0" y="579"/>
                    <a:pt x="1470" y="843"/>
                  </a:cubicBezTo>
                  <a:cubicBezTo>
                    <a:pt x="1470" y="2205"/>
                    <a:pt x="1470" y="2205"/>
                    <a:pt x="1470" y="2205"/>
                  </a:cubicBezTo>
                  <a:cubicBezTo>
                    <a:pt x="1963" y="2205"/>
                    <a:pt x="1963" y="2205"/>
                    <a:pt x="1963" y="2205"/>
                  </a:cubicBezTo>
                  <a:cubicBezTo>
                    <a:pt x="1963" y="718"/>
                    <a:pt x="1963" y="718"/>
                    <a:pt x="1963" y="718"/>
                  </a:cubicBezTo>
                  <a:cubicBezTo>
                    <a:pt x="1963" y="294"/>
                    <a:pt x="1704" y="0"/>
                    <a:pt x="1233" y="0"/>
                  </a:cubicBezTo>
                  <a:cubicBezTo>
                    <a:pt x="917" y="0"/>
                    <a:pt x="653" y="155"/>
                    <a:pt x="493" y="324"/>
                  </a:cubicBezTo>
                  <a:lnTo>
                    <a:pt x="493" y="43"/>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2" name="Freeform 15">
              <a:extLst>
                <a:ext uri="{FF2B5EF4-FFF2-40B4-BE49-F238E27FC236}">
                  <a16:creationId xmlns:a16="http://schemas.microsoft.com/office/drawing/2014/main" id="{48560406-8BD0-4A75-BCB0-78D1838B5195}"/>
                </a:ext>
              </a:extLst>
            </p:cNvPr>
            <p:cNvSpPr>
              <a:spLocks/>
            </p:cNvSpPr>
            <p:nvPr userDrawn="1"/>
          </p:nvSpPr>
          <p:spPr bwMode="auto">
            <a:xfrm>
              <a:off x="1008" y="1698"/>
              <a:ext cx="391" cy="664"/>
            </a:xfrm>
            <a:custGeom>
              <a:avLst/>
              <a:gdLst>
                <a:gd name="T0" fmla="*/ 493 w 1301"/>
                <a:gd name="T1" fmla="*/ 43 h 2205"/>
                <a:gd name="T2" fmla="*/ 0 w 1301"/>
                <a:gd name="T3" fmla="*/ 43 h 2205"/>
                <a:gd name="T4" fmla="*/ 0 w 1301"/>
                <a:gd name="T5" fmla="*/ 2205 h 2205"/>
                <a:gd name="T6" fmla="*/ 493 w 1301"/>
                <a:gd name="T7" fmla="*/ 2205 h 2205"/>
                <a:gd name="T8" fmla="*/ 493 w 1301"/>
                <a:gd name="T9" fmla="*/ 834 h 2205"/>
                <a:gd name="T10" fmla="*/ 1077 w 1301"/>
                <a:gd name="T11" fmla="*/ 432 h 2205"/>
                <a:gd name="T12" fmla="*/ 1219 w 1301"/>
                <a:gd name="T13" fmla="*/ 445 h 2205"/>
                <a:gd name="T14" fmla="*/ 1237 w 1301"/>
                <a:gd name="T15" fmla="*/ 432 h 2205"/>
                <a:gd name="T16" fmla="*/ 1301 w 1301"/>
                <a:gd name="T17" fmla="*/ 34 h 2205"/>
                <a:gd name="T18" fmla="*/ 1115 w 1301"/>
                <a:gd name="T19" fmla="*/ 0 h 2205"/>
                <a:gd name="T20" fmla="*/ 493 w 1301"/>
                <a:gd name="T21" fmla="*/ 311 h 2205"/>
                <a:gd name="T22" fmla="*/ 493 w 1301"/>
                <a:gd name="T23"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1" h="2205">
                  <a:moveTo>
                    <a:pt x="493" y="43"/>
                  </a:moveTo>
                  <a:cubicBezTo>
                    <a:pt x="0" y="43"/>
                    <a:pt x="0" y="43"/>
                    <a:pt x="0" y="43"/>
                  </a:cubicBezTo>
                  <a:cubicBezTo>
                    <a:pt x="0" y="2205"/>
                    <a:pt x="0" y="2205"/>
                    <a:pt x="0" y="2205"/>
                  </a:cubicBezTo>
                  <a:cubicBezTo>
                    <a:pt x="493" y="2205"/>
                    <a:pt x="493" y="2205"/>
                    <a:pt x="493" y="2205"/>
                  </a:cubicBezTo>
                  <a:cubicBezTo>
                    <a:pt x="493" y="834"/>
                    <a:pt x="493" y="834"/>
                    <a:pt x="493" y="834"/>
                  </a:cubicBezTo>
                  <a:cubicBezTo>
                    <a:pt x="627" y="570"/>
                    <a:pt x="839" y="432"/>
                    <a:pt x="1077" y="432"/>
                  </a:cubicBezTo>
                  <a:cubicBezTo>
                    <a:pt x="1146" y="432"/>
                    <a:pt x="1185" y="436"/>
                    <a:pt x="1219" y="445"/>
                  </a:cubicBezTo>
                  <a:cubicBezTo>
                    <a:pt x="1237" y="432"/>
                    <a:pt x="1237" y="432"/>
                    <a:pt x="1237" y="432"/>
                  </a:cubicBezTo>
                  <a:cubicBezTo>
                    <a:pt x="1301" y="34"/>
                    <a:pt x="1301" y="34"/>
                    <a:pt x="1301" y="34"/>
                  </a:cubicBezTo>
                  <a:cubicBezTo>
                    <a:pt x="1258" y="13"/>
                    <a:pt x="1193" y="0"/>
                    <a:pt x="1115" y="0"/>
                  </a:cubicBezTo>
                  <a:cubicBezTo>
                    <a:pt x="847" y="0"/>
                    <a:pt x="640" y="142"/>
                    <a:pt x="493" y="311"/>
                  </a:cubicBezTo>
                  <a:lnTo>
                    <a:pt x="493" y="43"/>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3" name="Freeform 16">
              <a:extLst>
                <a:ext uri="{FF2B5EF4-FFF2-40B4-BE49-F238E27FC236}">
                  <a16:creationId xmlns:a16="http://schemas.microsoft.com/office/drawing/2014/main" id="{2BDF77A2-E2A6-413E-AFB6-DDE5BBED2423}"/>
                </a:ext>
              </a:extLst>
            </p:cNvPr>
            <p:cNvSpPr>
              <a:spLocks/>
            </p:cNvSpPr>
            <p:nvPr userDrawn="1"/>
          </p:nvSpPr>
          <p:spPr bwMode="auto">
            <a:xfrm>
              <a:off x="0" y="1438"/>
              <a:ext cx="880" cy="937"/>
            </a:xfrm>
            <a:custGeom>
              <a:avLst/>
              <a:gdLst>
                <a:gd name="T0" fmla="*/ 2350 w 2923"/>
                <a:gd name="T1" fmla="*/ 1030 h 3114"/>
                <a:gd name="T2" fmla="*/ 2856 w 2923"/>
                <a:gd name="T3" fmla="*/ 979 h 3114"/>
                <a:gd name="T4" fmla="*/ 2872 w 2923"/>
                <a:gd name="T5" fmla="*/ 948 h 3114"/>
                <a:gd name="T6" fmla="*/ 1535 w 2923"/>
                <a:gd name="T7" fmla="*/ 0 h 3114"/>
                <a:gd name="T8" fmla="*/ 0 w 2923"/>
                <a:gd name="T9" fmla="*/ 1557 h 3114"/>
                <a:gd name="T10" fmla="*/ 1535 w 2923"/>
                <a:gd name="T11" fmla="*/ 3114 h 3114"/>
                <a:gd name="T12" fmla="*/ 2923 w 2923"/>
                <a:gd name="T13" fmla="*/ 1673 h 3114"/>
                <a:gd name="T14" fmla="*/ 2923 w 2923"/>
                <a:gd name="T15" fmla="*/ 1435 h 3114"/>
                <a:gd name="T16" fmla="*/ 1254 w 2923"/>
                <a:gd name="T17" fmla="*/ 1435 h 3114"/>
                <a:gd name="T18" fmla="*/ 1254 w 2923"/>
                <a:gd name="T19" fmla="*/ 1868 h 3114"/>
                <a:gd name="T20" fmla="*/ 2396 w 2923"/>
                <a:gd name="T21" fmla="*/ 1868 h 3114"/>
                <a:gd name="T22" fmla="*/ 1535 w 2923"/>
                <a:gd name="T23" fmla="*/ 2634 h 3114"/>
                <a:gd name="T24" fmla="*/ 545 w 2923"/>
                <a:gd name="T25" fmla="*/ 1557 h 3114"/>
                <a:gd name="T26" fmla="*/ 1527 w 2923"/>
                <a:gd name="T27" fmla="*/ 475 h 3114"/>
                <a:gd name="T28" fmla="*/ 2350 w 2923"/>
                <a:gd name="T29" fmla="*/ 1030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3" h="3114">
                  <a:moveTo>
                    <a:pt x="2350" y="1030"/>
                  </a:moveTo>
                  <a:cubicBezTo>
                    <a:pt x="2856" y="979"/>
                    <a:pt x="2856" y="979"/>
                    <a:pt x="2856" y="979"/>
                  </a:cubicBezTo>
                  <a:cubicBezTo>
                    <a:pt x="2872" y="948"/>
                    <a:pt x="2872" y="948"/>
                    <a:pt x="2872" y="948"/>
                  </a:cubicBezTo>
                  <a:cubicBezTo>
                    <a:pt x="2723" y="362"/>
                    <a:pt x="2214" y="0"/>
                    <a:pt x="1535" y="0"/>
                  </a:cubicBezTo>
                  <a:cubicBezTo>
                    <a:pt x="692" y="0"/>
                    <a:pt x="0" y="635"/>
                    <a:pt x="0" y="1557"/>
                  </a:cubicBezTo>
                  <a:cubicBezTo>
                    <a:pt x="0" y="2478"/>
                    <a:pt x="683" y="3114"/>
                    <a:pt x="1535" y="3114"/>
                  </a:cubicBezTo>
                  <a:cubicBezTo>
                    <a:pt x="2387" y="3114"/>
                    <a:pt x="2923" y="2512"/>
                    <a:pt x="2923" y="1673"/>
                  </a:cubicBezTo>
                  <a:cubicBezTo>
                    <a:pt x="2923" y="1435"/>
                    <a:pt x="2923" y="1435"/>
                    <a:pt x="2923" y="1435"/>
                  </a:cubicBezTo>
                  <a:cubicBezTo>
                    <a:pt x="1254" y="1435"/>
                    <a:pt x="1254" y="1435"/>
                    <a:pt x="1254" y="1435"/>
                  </a:cubicBezTo>
                  <a:cubicBezTo>
                    <a:pt x="1254" y="1868"/>
                    <a:pt x="1254" y="1868"/>
                    <a:pt x="1254" y="1868"/>
                  </a:cubicBezTo>
                  <a:cubicBezTo>
                    <a:pt x="2396" y="1868"/>
                    <a:pt x="2396" y="1868"/>
                    <a:pt x="2396" y="1868"/>
                  </a:cubicBezTo>
                  <a:cubicBezTo>
                    <a:pt x="2335" y="2344"/>
                    <a:pt x="2046" y="2634"/>
                    <a:pt x="1535" y="2634"/>
                  </a:cubicBezTo>
                  <a:cubicBezTo>
                    <a:pt x="930" y="2634"/>
                    <a:pt x="545" y="2188"/>
                    <a:pt x="545" y="1557"/>
                  </a:cubicBezTo>
                  <a:cubicBezTo>
                    <a:pt x="545" y="925"/>
                    <a:pt x="934" y="475"/>
                    <a:pt x="1527" y="475"/>
                  </a:cubicBezTo>
                  <a:cubicBezTo>
                    <a:pt x="1959" y="475"/>
                    <a:pt x="2234" y="679"/>
                    <a:pt x="2350" y="103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4" name="Oval 17">
              <a:extLst>
                <a:ext uri="{FF2B5EF4-FFF2-40B4-BE49-F238E27FC236}">
                  <a16:creationId xmlns:a16="http://schemas.microsoft.com/office/drawing/2014/main" id="{350B3CA6-A02C-4A81-A965-6EB64E33D58B}"/>
                </a:ext>
              </a:extLst>
            </p:cNvPr>
            <p:cNvSpPr>
              <a:spLocks noChangeArrowheads="1"/>
            </p:cNvSpPr>
            <p:nvPr userDrawn="1"/>
          </p:nvSpPr>
          <p:spPr bwMode="auto">
            <a:xfrm>
              <a:off x="1544" y="1424"/>
              <a:ext cx="203" cy="203"/>
            </a:xfrm>
            <a:prstGeom prst="ellipse">
              <a:avLst/>
            </a:prstGeom>
            <a:solidFill>
              <a:srgbClr val="00A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5" name="Oval 18">
              <a:extLst>
                <a:ext uri="{FF2B5EF4-FFF2-40B4-BE49-F238E27FC236}">
                  <a16:creationId xmlns:a16="http://schemas.microsoft.com/office/drawing/2014/main" id="{8E37E10E-1603-47B9-9202-45F66AC82F93}"/>
                </a:ext>
              </a:extLst>
            </p:cNvPr>
            <p:cNvSpPr>
              <a:spLocks noChangeArrowheads="1"/>
            </p:cNvSpPr>
            <p:nvPr userDrawn="1"/>
          </p:nvSpPr>
          <p:spPr bwMode="auto">
            <a:xfrm>
              <a:off x="1844" y="1424"/>
              <a:ext cx="203" cy="203"/>
            </a:xfrm>
            <a:prstGeom prst="ellipse">
              <a:avLst/>
            </a:prstGeom>
            <a:solidFill>
              <a:srgbClr val="96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6" name="Freeform 19">
              <a:extLst>
                <a:ext uri="{FF2B5EF4-FFF2-40B4-BE49-F238E27FC236}">
                  <a16:creationId xmlns:a16="http://schemas.microsoft.com/office/drawing/2014/main" id="{794B71E4-F750-4E0B-B7B1-915068C6DD71}"/>
                </a:ext>
              </a:extLst>
            </p:cNvPr>
            <p:cNvSpPr>
              <a:spLocks/>
            </p:cNvSpPr>
            <p:nvPr userDrawn="1"/>
          </p:nvSpPr>
          <p:spPr bwMode="auto">
            <a:xfrm>
              <a:off x="1500" y="1711"/>
              <a:ext cx="591" cy="664"/>
            </a:xfrm>
            <a:custGeom>
              <a:avLst/>
              <a:gdLst>
                <a:gd name="T0" fmla="*/ 1470 w 1963"/>
                <a:gd name="T1" fmla="*/ 2162 h 2206"/>
                <a:gd name="T2" fmla="*/ 1963 w 1963"/>
                <a:gd name="T3" fmla="*/ 2162 h 2206"/>
                <a:gd name="T4" fmla="*/ 1963 w 1963"/>
                <a:gd name="T5" fmla="*/ 0 h 2206"/>
                <a:gd name="T6" fmla="*/ 1470 w 1963"/>
                <a:gd name="T7" fmla="*/ 0 h 2206"/>
                <a:gd name="T8" fmla="*/ 1470 w 1963"/>
                <a:gd name="T9" fmla="*/ 1410 h 2206"/>
                <a:gd name="T10" fmla="*/ 899 w 1963"/>
                <a:gd name="T11" fmla="*/ 1773 h 2206"/>
                <a:gd name="T12" fmla="*/ 493 w 1963"/>
                <a:gd name="T13" fmla="*/ 1362 h 2206"/>
                <a:gd name="T14" fmla="*/ 493 w 1963"/>
                <a:gd name="T15" fmla="*/ 0 h 2206"/>
                <a:gd name="T16" fmla="*/ 0 w 1963"/>
                <a:gd name="T17" fmla="*/ 0 h 2206"/>
                <a:gd name="T18" fmla="*/ 0 w 1963"/>
                <a:gd name="T19" fmla="*/ 1457 h 2206"/>
                <a:gd name="T20" fmla="*/ 735 w 1963"/>
                <a:gd name="T21" fmla="*/ 2206 h 2206"/>
                <a:gd name="T22" fmla="*/ 1470 w 1963"/>
                <a:gd name="T23" fmla="*/ 1886 h 2206"/>
                <a:gd name="T24" fmla="*/ 1470 w 1963"/>
                <a:gd name="T25" fmla="*/ 2162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6">
                  <a:moveTo>
                    <a:pt x="1470" y="2162"/>
                  </a:moveTo>
                  <a:cubicBezTo>
                    <a:pt x="1963" y="2162"/>
                    <a:pt x="1963" y="2162"/>
                    <a:pt x="1963" y="2162"/>
                  </a:cubicBezTo>
                  <a:cubicBezTo>
                    <a:pt x="1963" y="0"/>
                    <a:pt x="1963" y="0"/>
                    <a:pt x="1963" y="0"/>
                  </a:cubicBezTo>
                  <a:cubicBezTo>
                    <a:pt x="1470" y="0"/>
                    <a:pt x="1470" y="0"/>
                    <a:pt x="1470" y="0"/>
                  </a:cubicBezTo>
                  <a:cubicBezTo>
                    <a:pt x="1470" y="1410"/>
                    <a:pt x="1470" y="1410"/>
                    <a:pt x="1470" y="1410"/>
                  </a:cubicBezTo>
                  <a:cubicBezTo>
                    <a:pt x="1336" y="1617"/>
                    <a:pt x="1133" y="1773"/>
                    <a:pt x="899" y="1773"/>
                  </a:cubicBezTo>
                  <a:cubicBezTo>
                    <a:pt x="640" y="1773"/>
                    <a:pt x="493" y="1626"/>
                    <a:pt x="493" y="1362"/>
                  </a:cubicBezTo>
                  <a:cubicBezTo>
                    <a:pt x="493" y="0"/>
                    <a:pt x="493" y="0"/>
                    <a:pt x="493" y="0"/>
                  </a:cubicBezTo>
                  <a:cubicBezTo>
                    <a:pt x="0" y="0"/>
                    <a:pt x="0" y="0"/>
                    <a:pt x="0" y="0"/>
                  </a:cubicBezTo>
                  <a:cubicBezTo>
                    <a:pt x="0" y="1457"/>
                    <a:pt x="0" y="1457"/>
                    <a:pt x="0" y="1457"/>
                  </a:cubicBezTo>
                  <a:cubicBezTo>
                    <a:pt x="0" y="1911"/>
                    <a:pt x="264" y="2206"/>
                    <a:pt x="735" y="2206"/>
                  </a:cubicBezTo>
                  <a:cubicBezTo>
                    <a:pt x="1051" y="2206"/>
                    <a:pt x="1310" y="2059"/>
                    <a:pt x="1470" y="1886"/>
                  </a:cubicBezTo>
                  <a:lnTo>
                    <a:pt x="1470" y="2162"/>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7" name="Rectangle 20">
              <a:extLst>
                <a:ext uri="{FF2B5EF4-FFF2-40B4-BE49-F238E27FC236}">
                  <a16:creationId xmlns:a16="http://schemas.microsoft.com/office/drawing/2014/main" id="{2C90B555-9D2F-4E69-A841-7AB5DEC2889F}"/>
                </a:ext>
              </a:extLst>
            </p:cNvPr>
            <p:cNvSpPr>
              <a:spLocks noChangeArrowheads="1"/>
            </p:cNvSpPr>
            <p:nvPr userDrawn="1"/>
          </p:nvSpPr>
          <p:spPr bwMode="auto">
            <a:xfrm>
              <a:off x="6364" y="1412"/>
              <a:ext cx="144" cy="950"/>
            </a:xfrm>
            <a:prstGeom prst="rect">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8" name="Freeform 21">
              <a:extLst>
                <a:ext uri="{FF2B5EF4-FFF2-40B4-BE49-F238E27FC236}">
                  <a16:creationId xmlns:a16="http://schemas.microsoft.com/office/drawing/2014/main" id="{69CA7A63-04DC-4526-8A4C-6F24AAA2C7A8}"/>
                </a:ext>
              </a:extLst>
            </p:cNvPr>
            <p:cNvSpPr>
              <a:spLocks noEditPoints="1"/>
            </p:cNvSpPr>
            <p:nvPr userDrawn="1"/>
          </p:nvSpPr>
          <p:spPr bwMode="auto">
            <a:xfrm>
              <a:off x="5612" y="1698"/>
              <a:ext cx="651" cy="677"/>
            </a:xfrm>
            <a:custGeom>
              <a:avLst/>
              <a:gdLst>
                <a:gd name="T0" fmla="*/ 2149 w 2162"/>
                <a:gd name="T1" fmla="*/ 1825 h 2249"/>
                <a:gd name="T2" fmla="*/ 2054 w 2162"/>
                <a:gd name="T3" fmla="*/ 1838 h 2249"/>
                <a:gd name="T4" fmla="*/ 1881 w 2162"/>
                <a:gd name="T5" fmla="*/ 1621 h 2249"/>
                <a:gd name="T6" fmla="*/ 1881 w 2162"/>
                <a:gd name="T7" fmla="*/ 735 h 2249"/>
                <a:gd name="T8" fmla="*/ 990 w 2162"/>
                <a:gd name="T9" fmla="*/ 0 h 2249"/>
                <a:gd name="T10" fmla="*/ 99 w 2162"/>
                <a:gd name="T11" fmla="*/ 679 h 2249"/>
                <a:gd name="T12" fmla="*/ 121 w 2162"/>
                <a:gd name="T13" fmla="*/ 696 h 2249"/>
                <a:gd name="T14" fmla="*/ 549 w 2162"/>
                <a:gd name="T15" fmla="*/ 718 h 2249"/>
                <a:gd name="T16" fmla="*/ 973 w 2162"/>
                <a:gd name="T17" fmla="*/ 393 h 2249"/>
                <a:gd name="T18" fmla="*/ 1401 w 2162"/>
                <a:gd name="T19" fmla="*/ 739 h 2249"/>
                <a:gd name="T20" fmla="*/ 1401 w 2162"/>
                <a:gd name="T21" fmla="*/ 856 h 2249"/>
                <a:gd name="T22" fmla="*/ 748 w 2162"/>
                <a:gd name="T23" fmla="*/ 921 h 2249"/>
                <a:gd name="T24" fmla="*/ 0 w 2162"/>
                <a:gd name="T25" fmla="*/ 1604 h 2249"/>
                <a:gd name="T26" fmla="*/ 687 w 2162"/>
                <a:gd name="T27" fmla="*/ 2249 h 2249"/>
                <a:gd name="T28" fmla="*/ 1418 w 2162"/>
                <a:gd name="T29" fmla="*/ 1916 h 2249"/>
                <a:gd name="T30" fmla="*/ 1435 w 2162"/>
                <a:gd name="T31" fmla="*/ 1916 h 2249"/>
                <a:gd name="T32" fmla="*/ 1889 w 2162"/>
                <a:gd name="T33" fmla="*/ 2231 h 2249"/>
                <a:gd name="T34" fmla="*/ 2162 w 2162"/>
                <a:gd name="T35" fmla="*/ 2188 h 2249"/>
                <a:gd name="T36" fmla="*/ 2162 w 2162"/>
                <a:gd name="T37" fmla="*/ 1833 h 2249"/>
                <a:gd name="T38" fmla="*/ 2149 w 2162"/>
                <a:gd name="T39" fmla="*/ 1825 h 2249"/>
                <a:gd name="T40" fmla="*/ 1401 w 2162"/>
                <a:gd name="T41" fmla="*/ 1518 h 2249"/>
                <a:gd name="T42" fmla="*/ 778 w 2162"/>
                <a:gd name="T43" fmla="*/ 1846 h 2249"/>
                <a:gd name="T44" fmla="*/ 471 w 2162"/>
                <a:gd name="T45" fmla="*/ 1578 h 2249"/>
                <a:gd name="T46" fmla="*/ 813 w 2162"/>
                <a:gd name="T47" fmla="*/ 1267 h 2249"/>
                <a:gd name="T48" fmla="*/ 1401 w 2162"/>
                <a:gd name="T49" fmla="*/ 1202 h 2249"/>
                <a:gd name="T50" fmla="*/ 1401 w 2162"/>
                <a:gd name="T51" fmla="*/ 151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2" h="2249">
                  <a:moveTo>
                    <a:pt x="2149" y="1825"/>
                  </a:moveTo>
                  <a:cubicBezTo>
                    <a:pt x="2110" y="1833"/>
                    <a:pt x="2084" y="1838"/>
                    <a:pt x="2054" y="1838"/>
                  </a:cubicBezTo>
                  <a:cubicBezTo>
                    <a:pt x="1941" y="1838"/>
                    <a:pt x="1881" y="1760"/>
                    <a:pt x="1881" y="1621"/>
                  </a:cubicBezTo>
                  <a:cubicBezTo>
                    <a:pt x="1881" y="735"/>
                    <a:pt x="1881" y="735"/>
                    <a:pt x="1881" y="735"/>
                  </a:cubicBezTo>
                  <a:cubicBezTo>
                    <a:pt x="1881" y="272"/>
                    <a:pt x="1529" y="0"/>
                    <a:pt x="990" y="0"/>
                  </a:cubicBezTo>
                  <a:cubicBezTo>
                    <a:pt x="552" y="0"/>
                    <a:pt x="181" y="220"/>
                    <a:pt x="99" y="679"/>
                  </a:cubicBezTo>
                  <a:cubicBezTo>
                    <a:pt x="121" y="696"/>
                    <a:pt x="121" y="696"/>
                    <a:pt x="121" y="696"/>
                  </a:cubicBezTo>
                  <a:cubicBezTo>
                    <a:pt x="549" y="718"/>
                    <a:pt x="549" y="718"/>
                    <a:pt x="549" y="718"/>
                  </a:cubicBezTo>
                  <a:cubicBezTo>
                    <a:pt x="592" y="501"/>
                    <a:pt x="742" y="393"/>
                    <a:pt x="973" y="393"/>
                  </a:cubicBezTo>
                  <a:cubicBezTo>
                    <a:pt x="1219" y="393"/>
                    <a:pt x="1401" y="496"/>
                    <a:pt x="1401" y="739"/>
                  </a:cubicBezTo>
                  <a:cubicBezTo>
                    <a:pt x="1401" y="856"/>
                    <a:pt x="1401" y="856"/>
                    <a:pt x="1401" y="856"/>
                  </a:cubicBezTo>
                  <a:cubicBezTo>
                    <a:pt x="748" y="921"/>
                    <a:pt x="748" y="921"/>
                    <a:pt x="748" y="921"/>
                  </a:cubicBezTo>
                  <a:cubicBezTo>
                    <a:pt x="320" y="964"/>
                    <a:pt x="0" y="1193"/>
                    <a:pt x="0" y="1604"/>
                  </a:cubicBezTo>
                  <a:cubicBezTo>
                    <a:pt x="0" y="2002"/>
                    <a:pt x="302" y="2249"/>
                    <a:pt x="687" y="2249"/>
                  </a:cubicBezTo>
                  <a:cubicBezTo>
                    <a:pt x="999" y="2249"/>
                    <a:pt x="1258" y="2089"/>
                    <a:pt x="1418" y="1916"/>
                  </a:cubicBezTo>
                  <a:cubicBezTo>
                    <a:pt x="1435" y="1916"/>
                    <a:pt x="1435" y="1916"/>
                    <a:pt x="1435" y="1916"/>
                  </a:cubicBezTo>
                  <a:cubicBezTo>
                    <a:pt x="1513" y="2153"/>
                    <a:pt x="1699" y="2231"/>
                    <a:pt x="1889" y="2231"/>
                  </a:cubicBezTo>
                  <a:cubicBezTo>
                    <a:pt x="1972" y="2231"/>
                    <a:pt x="2058" y="2223"/>
                    <a:pt x="2162" y="2188"/>
                  </a:cubicBezTo>
                  <a:cubicBezTo>
                    <a:pt x="2162" y="1833"/>
                    <a:pt x="2162" y="1833"/>
                    <a:pt x="2162" y="1833"/>
                  </a:cubicBezTo>
                  <a:lnTo>
                    <a:pt x="2149" y="1825"/>
                  </a:lnTo>
                  <a:close/>
                  <a:moveTo>
                    <a:pt x="1401" y="1518"/>
                  </a:moveTo>
                  <a:cubicBezTo>
                    <a:pt x="1236" y="1708"/>
                    <a:pt x="1020" y="1846"/>
                    <a:pt x="778" y="1846"/>
                  </a:cubicBezTo>
                  <a:cubicBezTo>
                    <a:pt x="605" y="1846"/>
                    <a:pt x="471" y="1756"/>
                    <a:pt x="471" y="1578"/>
                  </a:cubicBezTo>
                  <a:cubicBezTo>
                    <a:pt x="471" y="1422"/>
                    <a:pt x="588" y="1297"/>
                    <a:pt x="813" y="1267"/>
                  </a:cubicBezTo>
                  <a:cubicBezTo>
                    <a:pt x="1401" y="1202"/>
                    <a:pt x="1401" y="1202"/>
                    <a:pt x="1401" y="1202"/>
                  </a:cubicBezTo>
                  <a:lnTo>
                    <a:pt x="1401" y="151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9" name="Freeform 22">
              <a:extLst>
                <a:ext uri="{FF2B5EF4-FFF2-40B4-BE49-F238E27FC236}">
                  <a16:creationId xmlns:a16="http://schemas.microsoft.com/office/drawing/2014/main" id="{C9CDAD96-81BB-4627-9C0A-538CA35716A5}"/>
                </a:ext>
              </a:extLst>
            </p:cNvPr>
            <p:cNvSpPr>
              <a:spLocks noEditPoints="1"/>
            </p:cNvSpPr>
            <p:nvPr userDrawn="1"/>
          </p:nvSpPr>
          <p:spPr bwMode="auto">
            <a:xfrm>
              <a:off x="2919" y="1698"/>
              <a:ext cx="641" cy="677"/>
            </a:xfrm>
            <a:custGeom>
              <a:avLst/>
              <a:gdLst>
                <a:gd name="T0" fmla="*/ 2078 w 2132"/>
                <a:gd name="T1" fmla="*/ 1498 h 2249"/>
                <a:gd name="T2" fmla="*/ 1651 w 2132"/>
                <a:gd name="T3" fmla="*/ 1463 h 2249"/>
                <a:gd name="T4" fmla="*/ 1651 w 2132"/>
                <a:gd name="T5" fmla="*/ 1462 h 2249"/>
                <a:gd name="T6" fmla="*/ 1089 w 2132"/>
                <a:gd name="T7" fmla="*/ 1829 h 2249"/>
                <a:gd name="T8" fmla="*/ 480 w 2132"/>
                <a:gd name="T9" fmla="*/ 1258 h 2249"/>
                <a:gd name="T10" fmla="*/ 2132 w 2132"/>
                <a:gd name="T11" fmla="*/ 1258 h 2249"/>
                <a:gd name="T12" fmla="*/ 2132 w 2132"/>
                <a:gd name="T13" fmla="*/ 1107 h 2249"/>
                <a:gd name="T14" fmla="*/ 1081 w 2132"/>
                <a:gd name="T15" fmla="*/ 0 h 2249"/>
                <a:gd name="T16" fmla="*/ 0 w 2132"/>
                <a:gd name="T17" fmla="*/ 1124 h 2249"/>
                <a:gd name="T18" fmla="*/ 1081 w 2132"/>
                <a:gd name="T19" fmla="*/ 2249 h 2249"/>
                <a:gd name="T20" fmla="*/ 2094 w 2132"/>
                <a:gd name="T21" fmla="*/ 1519 h 2249"/>
                <a:gd name="T22" fmla="*/ 2078 w 2132"/>
                <a:gd name="T23" fmla="*/ 1498 h 2249"/>
                <a:gd name="T24" fmla="*/ 1081 w 2132"/>
                <a:gd name="T25" fmla="*/ 402 h 2249"/>
                <a:gd name="T26" fmla="*/ 1669 w 2132"/>
                <a:gd name="T27" fmla="*/ 899 h 2249"/>
                <a:gd name="T28" fmla="*/ 488 w 2132"/>
                <a:gd name="T29" fmla="*/ 899 h 2249"/>
                <a:gd name="T30" fmla="*/ 1081 w 2132"/>
                <a:gd name="T31" fmla="*/ 40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2" h="2249">
                  <a:moveTo>
                    <a:pt x="2078" y="1498"/>
                  </a:moveTo>
                  <a:cubicBezTo>
                    <a:pt x="1651" y="1463"/>
                    <a:pt x="1651" y="1463"/>
                    <a:pt x="1651" y="1463"/>
                  </a:cubicBezTo>
                  <a:cubicBezTo>
                    <a:pt x="1651" y="1462"/>
                    <a:pt x="1651" y="1462"/>
                    <a:pt x="1651" y="1462"/>
                  </a:cubicBezTo>
                  <a:cubicBezTo>
                    <a:pt x="1571" y="1684"/>
                    <a:pt x="1390" y="1829"/>
                    <a:pt x="1089" y="1829"/>
                  </a:cubicBezTo>
                  <a:cubicBezTo>
                    <a:pt x="744" y="1829"/>
                    <a:pt x="501" y="1613"/>
                    <a:pt x="480" y="1258"/>
                  </a:cubicBezTo>
                  <a:cubicBezTo>
                    <a:pt x="2132" y="1258"/>
                    <a:pt x="2132" y="1258"/>
                    <a:pt x="2132" y="1258"/>
                  </a:cubicBezTo>
                  <a:cubicBezTo>
                    <a:pt x="2132" y="1107"/>
                    <a:pt x="2132" y="1107"/>
                    <a:pt x="2132" y="1107"/>
                  </a:cubicBezTo>
                  <a:cubicBezTo>
                    <a:pt x="2132" y="410"/>
                    <a:pt x="1690" y="0"/>
                    <a:pt x="1081" y="0"/>
                  </a:cubicBezTo>
                  <a:cubicBezTo>
                    <a:pt x="506" y="0"/>
                    <a:pt x="0" y="449"/>
                    <a:pt x="0" y="1124"/>
                  </a:cubicBezTo>
                  <a:cubicBezTo>
                    <a:pt x="0" y="1799"/>
                    <a:pt x="432" y="2249"/>
                    <a:pt x="1081" y="2249"/>
                  </a:cubicBezTo>
                  <a:cubicBezTo>
                    <a:pt x="1596" y="2249"/>
                    <a:pt x="1947" y="1989"/>
                    <a:pt x="2094" y="1519"/>
                  </a:cubicBezTo>
                  <a:lnTo>
                    <a:pt x="2078" y="1498"/>
                  </a:lnTo>
                  <a:close/>
                  <a:moveTo>
                    <a:pt x="1081" y="402"/>
                  </a:moveTo>
                  <a:cubicBezTo>
                    <a:pt x="1388" y="402"/>
                    <a:pt x="1639" y="579"/>
                    <a:pt x="1669" y="899"/>
                  </a:cubicBezTo>
                  <a:cubicBezTo>
                    <a:pt x="488" y="899"/>
                    <a:pt x="488" y="899"/>
                    <a:pt x="488" y="899"/>
                  </a:cubicBezTo>
                  <a:cubicBezTo>
                    <a:pt x="545" y="583"/>
                    <a:pt x="787" y="402"/>
                    <a:pt x="1081" y="402"/>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grpSp>
        <p:nvGrpSpPr>
          <p:cNvPr id="20" name="Group 4">
            <a:extLst>
              <a:ext uri="{FF2B5EF4-FFF2-40B4-BE49-F238E27FC236}">
                <a16:creationId xmlns:a16="http://schemas.microsoft.com/office/drawing/2014/main" id="{18D8638C-422C-4046-89BC-3D4259C8B904}"/>
              </a:ext>
            </a:extLst>
          </p:cNvPr>
          <p:cNvGrpSpPr>
            <a:grpSpLocks noChangeAspect="1"/>
          </p:cNvGrpSpPr>
          <p:nvPr userDrawn="1"/>
        </p:nvGrpSpPr>
        <p:grpSpPr bwMode="auto">
          <a:xfrm>
            <a:off x="537663" y="5778099"/>
            <a:ext cx="558545" cy="558509"/>
            <a:chOff x="1360" y="0"/>
            <a:chExt cx="3787" cy="3787"/>
          </a:xfrm>
          <a:solidFill>
            <a:schemeClr val="bg1"/>
          </a:solidFill>
        </p:grpSpPr>
        <p:sp>
          <p:nvSpPr>
            <p:cNvPr id="21" name="Freeform 5">
              <a:extLst>
                <a:ext uri="{FF2B5EF4-FFF2-40B4-BE49-F238E27FC236}">
                  <a16:creationId xmlns:a16="http://schemas.microsoft.com/office/drawing/2014/main" id="{C1DCE5E6-E0F9-43F4-9E52-A4F61DFD2276}"/>
                </a:ext>
              </a:extLst>
            </p:cNvPr>
            <p:cNvSpPr>
              <a:spLocks/>
            </p:cNvSpPr>
            <p:nvPr userDrawn="1"/>
          </p:nvSpPr>
          <p:spPr bwMode="auto">
            <a:xfrm>
              <a:off x="1842" y="897"/>
              <a:ext cx="2824" cy="1035"/>
            </a:xfrm>
            <a:custGeom>
              <a:avLst/>
              <a:gdLst>
                <a:gd name="T0" fmla="*/ 1012 w 2267"/>
                <a:gd name="T1" fmla="*/ 661 h 831"/>
                <a:gd name="T2" fmla="*/ 879 w 2267"/>
                <a:gd name="T3" fmla="*/ 439 h 831"/>
                <a:gd name="T4" fmla="*/ 1133 w 2267"/>
                <a:gd name="T5" fmla="*/ 185 h 831"/>
                <a:gd name="T6" fmla="*/ 1387 w 2267"/>
                <a:gd name="T7" fmla="*/ 439 h 831"/>
                <a:gd name="T8" fmla="*/ 1255 w 2267"/>
                <a:gd name="T9" fmla="*/ 661 h 831"/>
                <a:gd name="T10" fmla="*/ 1255 w 2267"/>
                <a:gd name="T11" fmla="*/ 661 h 831"/>
                <a:gd name="T12" fmla="*/ 1255 w 2267"/>
                <a:gd name="T13" fmla="*/ 661 h 831"/>
                <a:gd name="T14" fmla="*/ 1255 w 2267"/>
                <a:gd name="T15" fmla="*/ 661 h 831"/>
                <a:gd name="T16" fmla="*/ 1344 w 2267"/>
                <a:gd name="T17" fmla="*/ 831 h 831"/>
                <a:gd name="T18" fmla="*/ 2267 w 2267"/>
                <a:gd name="T19" fmla="*/ 763 h 831"/>
                <a:gd name="T20" fmla="*/ 2246 w 2267"/>
                <a:gd name="T21" fmla="*/ 580 h 831"/>
                <a:gd name="T22" fmla="*/ 1522 w 2267"/>
                <a:gd name="T23" fmla="*/ 641 h 831"/>
                <a:gd name="T24" fmla="*/ 1571 w 2267"/>
                <a:gd name="T25" fmla="*/ 439 h 831"/>
                <a:gd name="T26" fmla="*/ 1133 w 2267"/>
                <a:gd name="T27" fmla="*/ 0 h 831"/>
                <a:gd name="T28" fmla="*/ 695 w 2267"/>
                <a:gd name="T29" fmla="*/ 439 h 831"/>
                <a:gd name="T30" fmla="*/ 745 w 2267"/>
                <a:gd name="T31" fmla="*/ 641 h 831"/>
                <a:gd name="T32" fmla="*/ 21 w 2267"/>
                <a:gd name="T33" fmla="*/ 580 h 831"/>
                <a:gd name="T34" fmla="*/ 0 w 2267"/>
                <a:gd name="T35" fmla="*/ 763 h 831"/>
                <a:gd name="T36" fmla="*/ 923 w 2267"/>
                <a:gd name="T37" fmla="*/ 831 h 831"/>
                <a:gd name="T38" fmla="*/ 1012 w 2267"/>
                <a:gd name="T39" fmla="*/ 66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7" h="831">
                  <a:moveTo>
                    <a:pt x="1012" y="661"/>
                  </a:moveTo>
                  <a:cubicBezTo>
                    <a:pt x="933" y="618"/>
                    <a:pt x="879" y="535"/>
                    <a:pt x="879" y="439"/>
                  </a:cubicBezTo>
                  <a:cubicBezTo>
                    <a:pt x="879" y="298"/>
                    <a:pt x="993" y="185"/>
                    <a:pt x="1133" y="185"/>
                  </a:cubicBezTo>
                  <a:cubicBezTo>
                    <a:pt x="1273" y="185"/>
                    <a:pt x="1387" y="298"/>
                    <a:pt x="1387" y="439"/>
                  </a:cubicBezTo>
                  <a:cubicBezTo>
                    <a:pt x="1387" y="535"/>
                    <a:pt x="1334" y="618"/>
                    <a:pt x="1255" y="661"/>
                  </a:cubicBezTo>
                  <a:cubicBezTo>
                    <a:pt x="1255" y="661"/>
                    <a:pt x="1255" y="661"/>
                    <a:pt x="1255" y="661"/>
                  </a:cubicBezTo>
                  <a:cubicBezTo>
                    <a:pt x="1255" y="661"/>
                    <a:pt x="1255" y="661"/>
                    <a:pt x="1255" y="661"/>
                  </a:cubicBezTo>
                  <a:cubicBezTo>
                    <a:pt x="1255" y="661"/>
                    <a:pt x="1255" y="661"/>
                    <a:pt x="1255" y="661"/>
                  </a:cubicBezTo>
                  <a:cubicBezTo>
                    <a:pt x="1344" y="831"/>
                    <a:pt x="1344" y="831"/>
                    <a:pt x="1344" y="831"/>
                  </a:cubicBezTo>
                  <a:cubicBezTo>
                    <a:pt x="1656" y="824"/>
                    <a:pt x="1963" y="801"/>
                    <a:pt x="2267" y="763"/>
                  </a:cubicBezTo>
                  <a:cubicBezTo>
                    <a:pt x="2265" y="700"/>
                    <a:pt x="2257" y="639"/>
                    <a:pt x="2246" y="580"/>
                  </a:cubicBezTo>
                  <a:cubicBezTo>
                    <a:pt x="2007" y="610"/>
                    <a:pt x="1766" y="630"/>
                    <a:pt x="1522" y="641"/>
                  </a:cubicBezTo>
                  <a:cubicBezTo>
                    <a:pt x="1553" y="580"/>
                    <a:pt x="1571" y="512"/>
                    <a:pt x="1571" y="439"/>
                  </a:cubicBezTo>
                  <a:cubicBezTo>
                    <a:pt x="1571" y="197"/>
                    <a:pt x="1375" y="0"/>
                    <a:pt x="1133" y="0"/>
                  </a:cubicBezTo>
                  <a:cubicBezTo>
                    <a:pt x="891" y="0"/>
                    <a:pt x="695" y="197"/>
                    <a:pt x="695" y="439"/>
                  </a:cubicBezTo>
                  <a:cubicBezTo>
                    <a:pt x="695" y="512"/>
                    <a:pt x="713" y="580"/>
                    <a:pt x="745" y="641"/>
                  </a:cubicBezTo>
                  <a:cubicBezTo>
                    <a:pt x="501" y="630"/>
                    <a:pt x="259" y="610"/>
                    <a:pt x="21" y="580"/>
                  </a:cubicBezTo>
                  <a:cubicBezTo>
                    <a:pt x="9" y="639"/>
                    <a:pt x="2" y="700"/>
                    <a:pt x="0" y="763"/>
                  </a:cubicBezTo>
                  <a:cubicBezTo>
                    <a:pt x="303" y="801"/>
                    <a:pt x="611" y="824"/>
                    <a:pt x="923" y="831"/>
                  </a:cubicBezTo>
                  <a:cubicBezTo>
                    <a:pt x="1012" y="661"/>
                    <a:pt x="1012" y="661"/>
                    <a:pt x="1012" y="6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2" name="Freeform 6">
              <a:extLst>
                <a:ext uri="{FF2B5EF4-FFF2-40B4-BE49-F238E27FC236}">
                  <a16:creationId xmlns:a16="http://schemas.microsoft.com/office/drawing/2014/main" id="{E7D004CE-D928-4C63-9EC1-5C941850B62B}"/>
                </a:ext>
              </a:extLst>
            </p:cNvPr>
            <p:cNvSpPr>
              <a:spLocks/>
            </p:cNvSpPr>
            <p:nvPr userDrawn="1"/>
          </p:nvSpPr>
          <p:spPr bwMode="auto">
            <a:xfrm>
              <a:off x="1916" y="2266"/>
              <a:ext cx="2677" cy="299"/>
            </a:xfrm>
            <a:custGeom>
              <a:avLst/>
              <a:gdLst>
                <a:gd name="T0" fmla="*/ 1074 w 2149"/>
                <a:gd name="T1" fmla="*/ 184 h 240"/>
                <a:gd name="T2" fmla="*/ 2072 w 2149"/>
                <a:gd name="T3" fmla="*/ 240 h 240"/>
                <a:gd name="T4" fmla="*/ 2149 w 2149"/>
                <a:gd name="T5" fmla="*/ 64 h 240"/>
                <a:gd name="T6" fmla="*/ 1074 w 2149"/>
                <a:gd name="T7" fmla="*/ 0 h 240"/>
                <a:gd name="T8" fmla="*/ 0 w 2149"/>
                <a:gd name="T9" fmla="*/ 64 h 240"/>
                <a:gd name="T10" fmla="*/ 77 w 2149"/>
                <a:gd name="T11" fmla="*/ 240 h 240"/>
                <a:gd name="T12" fmla="*/ 1074 w 2149"/>
                <a:gd name="T13" fmla="*/ 184 h 240"/>
              </a:gdLst>
              <a:ahLst/>
              <a:cxnLst>
                <a:cxn ang="0">
                  <a:pos x="T0" y="T1"/>
                </a:cxn>
                <a:cxn ang="0">
                  <a:pos x="T2" y="T3"/>
                </a:cxn>
                <a:cxn ang="0">
                  <a:pos x="T4" y="T5"/>
                </a:cxn>
                <a:cxn ang="0">
                  <a:pos x="T6" y="T7"/>
                </a:cxn>
                <a:cxn ang="0">
                  <a:pos x="T8" y="T9"/>
                </a:cxn>
                <a:cxn ang="0">
                  <a:pos x="T10" y="T11"/>
                </a:cxn>
                <a:cxn ang="0">
                  <a:pos x="T12" y="T13"/>
                </a:cxn>
              </a:cxnLst>
              <a:rect l="0" t="0" r="r" b="b"/>
              <a:pathLst>
                <a:path w="2149" h="240">
                  <a:moveTo>
                    <a:pt x="1074" y="184"/>
                  </a:moveTo>
                  <a:cubicBezTo>
                    <a:pt x="1412" y="184"/>
                    <a:pt x="1744" y="203"/>
                    <a:pt x="2072" y="240"/>
                  </a:cubicBezTo>
                  <a:cubicBezTo>
                    <a:pt x="2102" y="184"/>
                    <a:pt x="2128" y="125"/>
                    <a:pt x="2149" y="64"/>
                  </a:cubicBezTo>
                  <a:cubicBezTo>
                    <a:pt x="1797" y="22"/>
                    <a:pt x="1438" y="0"/>
                    <a:pt x="1074" y="0"/>
                  </a:cubicBezTo>
                  <a:cubicBezTo>
                    <a:pt x="711" y="0"/>
                    <a:pt x="352" y="22"/>
                    <a:pt x="0" y="64"/>
                  </a:cubicBezTo>
                  <a:cubicBezTo>
                    <a:pt x="20" y="125"/>
                    <a:pt x="46" y="184"/>
                    <a:pt x="77" y="240"/>
                  </a:cubicBezTo>
                  <a:cubicBezTo>
                    <a:pt x="404" y="203"/>
                    <a:pt x="737" y="184"/>
                    <a:pt x="1074"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3" name="Freeform 7">
              <a:extLst>
                <a:ext uri="{FF2B5EF4-FFF2-40B4-BE49-F238E27FC236}">
                  <a16:creationId xmlns:a16="http://schemas.microsoft.com/office/drawing/2014/main" id="{D9093BFA-D433-404E-9D73-24287E6C4EA1}"/>
                </a:ext>
              </a:extLst>
            </p:cNvPr>
            <p:cNvSpPr>
              <a:spLocks noEditPoints="1"/>
            </p:cNvSpPr>
            <p:nvPr userDrawn="1"/>
          </p:nvSpPr>
          <p:spPr bwMode="auto">
            <a:xfrm>
              <a:off x="1360" y="0"/>
              <a:ext cx="3787" cy="3787"/>
            </a:xfrm>
            <a:custGeom>
              <a:avLst/>
              <a:gdLst>
                <a:gd name="T0" fmla="*/ 1520 w 3040"/>
                <a:gd name="T1" fmla="*/ 0 h 3040"/>
                <a:gd name="T2" fmla="*/ 0 w 3040"/>
                <a:gd name="T3" fmla="*/ 1520 h 3040"/>
                <a:gd name="T4" fmla="*/ 1520 w 3040"/>
                <a:gd name="T5" fmla="*/ 3040 h 3040"/>
                <a:gd name="T6" fmla="*/ 3040 w 3040"/>
                <a:gd name="T7" fmla="*/ 1520 h 3040"/>
                <a:gd name="T8" fmla="*/ 1520 w 3040"/>
                <a:gd name="T9" fmla="*/ 0 h 3040"/>
                <a:gd name="T10" fmla="*/ 1520 w 3040"/>
                <a:gd name="T11" fmla="*/ 2859 h 3040"/>
                <a:gd name="T12" fmla="*/ 181 w 3040"/>
                <a:gd name="T13" fmla="*/ 1520 h 3040"/>
                <a:gd name="T14" fmla="*/ 1520 w 3040"/>
                <a:gd name="T15" fmla="*/ 181 h 3040"/>
                <a:gd name="T16" fmla="*/ 2859 w 3040"/>
                <a:gd name="T17" fmla="*/ 1520 h 3040"/>
                <a:gd name="T18" fmla="*/ 1520 w 3040"/>
                <a:gd name="T19" fmla="*/ 2859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0" h="3040">
                  <a:moveTo>
                    <a:pt x="1520" y="0"/>
                  </a:moveTo>
                  <a:cubicBezTo>
                    <a:pt x="682" y="0"/>
                    <a:pt x="0" y="682"/>
                    <a:pt x="0" y="1520"/>
                  </a:cubicBezTo>
                  <a:cubicBezTo>
                    <a:pt x="0" y="2358"/>
                    <a:pt x="682" y="3040"/>
                    <a:pt x="1520" y="3040"/>
                  </a:cubicBezTo>
                  <a:cubicBezTo>
                    <a:pt x="2358" y="3040"/>
                    <a:pt x="3040" y="2358"/>
                    <a:pt x="3040" y="1520"/>
                  </a:cubicBezTo>
                  <a:cubicBezTo>
                    <a:pt x="3040" y="682"/>
                    <a:pt x="2358" y="0"/>
                    <a:pt x="1520" y="0"/>
                  </a:cubicBezTo>
                  <a:close/>
                  <a:moveTo>
                    <a:pt x="1520" y="2859"/>
                  </a:moveTo>
                  <a:cubicBezTo>
                    <a:pt x="782" y="2859"/>
                    <a:pt x="181" y="2259"/>
                    <a:pt x="181" y="1520"/>
                  </a:cubicBezTo>
                  <a:cubicBezTo>
                    <a:pt x="181" y="782"/>
                    <a:pt x="782" y="181"/>
                    <a:pt x="1520" y="181"/>
                  </a:cubicBezTo>
                  <a:cubicBezTo>
                    <a:pt x="2259" y="181"/>
                    <a:pt x="2859" y="782"/>
                    <a:pt x="2859" y="1520"/>
                  </a:cubicBezTo>
                  <a:cubicBezTo>
                    <a:pt x="2859" y="2259"/>
                    <a:pt x="2259" y="2859"/>
                    <a:pt x="1520" y="28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spTree>
    <p:extLst>
      <p:ext uri="{BB962C8B-B14F-4D97-AF65-F5344CB8AC3E}">
        <p14:creationId xmlns:p14="http://schemas.microsoft.com/office/powerpoint/2010/main" val="339069643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096001" y="1580947"/>
            <a:ext cx="3398648" cy="4299153"/>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2" name="Title 1"/>
          <p:cNvSpPr>
            <a:spLocks noGrp="1"/>
          </p:cNvSpPr>
          <p:nvPr>
            <p:ph type="title" hasCustomPrompt="1"/>
          </p:nvPr>
        </p:nvSpPr>
        <p:spPr>
          <a:xfrm>
            <a:off x="380302" y="369432"/>
            <a:ext cx="5267900" cy="909841"/>
          </a:xfrm>
        </p:spPr>
        <p:txBody>
          <a:bodyPr/>
          <a:lstStyle/>
          <a:p>
            <a:r>
              <a:rPr lang="en-US"/>
              <a:t>Mastertitelformat bearbeiten</a:t>
            </a:r>
            <a:endParaRPr lang="en-US" dirty="0"/>
          </a:p>
        </p:txBody>
      </p:sp>
      <p:sp>
        <p:nvSpPr>
          <p:cNvPr id="3" name="Content Placeholder 2"/>
          <p:cNvSpPr>
            <a:spLocks noGrp="1"/>
          </p:cNvSpPr>
          <p:nvPr>
            <p:ph sz="half" idx="1" hasCustomPrompt="1"/>
          </p:nvPr>
        </p:nvSpPr>
        <p:spPr>
          <a:xfrm>
            <a:off x="380296" y="1580947"/>
            <a:ext cx="3398648" cy="4299153"/>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5" name="Date Placeholder 4"/>
          <p:cNvSpPr>
            <a:spLocks noGrp="1"/>
          </p:cNvSpPr>
          <p:nvPr>
            <p:ph type="dt" sz="half" idx="10"/>
          </p:nvPr>
        </p:nvSpPr>
        <p:spPr/>
        <p:txBody>
          <a:bodyPr/>
          <a:lstStyle/>
          <a:p>
            <a:fld id="{1DA22589-F113-47ED-AC62-D9AFC911784C}" type="datetime5">
              <a:rPr lang="en-US" smtClean="0"/>
              <a:t>14-Oct-19</a:t>
            </a:fld>
            <a:endParaRPr lang="en-US" dirty="0"/>
          </a:p>
        </p:txBody>
      </p:sp>
      <p:sp>
        <p:nvSpPr>
          <p:cNvPr id="7" name="Slide Number Placeholder 6"/>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186917871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096001" y="1580947"/>
            <a:ext cx="5040000" cy="4299153"/>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2" name="Title 1"/>
          <p:cNvSpPr>
            <a:spLocks noGrp="1"/>
          </p:cNvSpPr>
          <p:nvPr>
            <p:ph type="title" hasCustomPrompt="1"/>
          </p:nvPr>
        </p:nvSpPr>
        <p:spPr>
          <a:xfrm>
            <a:off x="380302" y="369432"/>
            <a:ext cx="5267900" cy="909841"/>
          </a:xfrm>
        </p:spPr>
        <p:txBody>
          <a:bodyPr/>
          <a:lstStyle/>
          <a:p>
            <a:r>
              <a:rPr lang="en-US"/>
              <a:t>Mastertitelformat bearbeiten</a:t>
            </a:r>
            <a:endParaRPr lang="en-US" dirty="0"/>
          </a:p>
        </p:txBody>
      </p:sp>
      <p:sp>
        <p:nvSpPr>
          <p:cNvPr id="3" name="Content Placeholder 2"/>
          <p:cNvSpPr>
            <a:spLocks noGrp="1"/>
          </p:cNvSpPr>
          <p:nvPr>
            <p:ph sz="half" idx="1" hasCustomPrompt="1"/>
          </p:nvPr>
        </p:nvSpPr>
        <p:spPr>
          <a:xfrm>
            <a:off x="380296" y="1580947"/>
            <a:ext cx="5040000" cy="4299153"/>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5" name="Date Placeholder 4"/>
          <p:cNvSpPr>
            <a:spLocks noGrp="1"/>
          </p:cNvSpPr>
          <p:nvPr>
            <p:ph type="dt" sz="half" idx="10"/>
          </p:nvPr>
        </p:nvSpPr>
        <p:spPr/>
        <p:txBody>
          <a:bodyPr/>
          <a:lstStyle/>
          <a:p>
            <a:fld id="{F3A38AD3-1DCA-4CFE-B300-99B2AF33B4D2}" type="datetime5">
              <a:rPr lang="en-US" smtClean="0"/>
              <a:t>14-Oct-19</a:t>
            </a:fld>
            <a:endParaRPr lang="en-US" dirty="0"/>
          </a:p>
        </p:txBody>
      </p:sp>
      <p:sp>
        <p:nvSpPr>
          <p:cNvPr id="7" name="Slide Number Placeholder 6"/>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10615959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F6AA64C-EE8B-4991-A367-E9C15A762012}"/>
              </a:ext>
            </a:extLst>
          </p:cNvPr>
          <p:cNvSpPr>
            <a:spLocks noGrp="1"/>
          </p:cNvSpPr>
          <p:nvPr>
            <p:ph type="pic" sz="quarter" idx="13" hasCustomPrompt="1"/>
          </p:nvPr>
        </p:nvSpPr>
        <p:spPr>
          <a:xfrm>
            <a:off x="5522744" y="369433"/>
            <a:ext cx="6287085" cy="5510667"/>
          </a:xfrm>
          <a:noFill/>
        </p:spPr>
        <p:txBody>
          <a:bodyPr/>
          <a:lstStyle/>
          <a:p>
            <a:r>
              <a:rPr lang="en-US"/>
              <a:t>Bild auf Platzhalter ziehen oder durch Klicken auf Symbol hinzufügen</a:t>
            </a:r>
            <a:endParaRPr lang="en-US" dirty="0"/>
          </a:p>
        </p:txBody>
      </p:sp>
      <p:sp>
        <p:nvSpPr>
          <p:cNvPr id="2" name="Title 1"/>
          <p:cNvSpPr>
            <a:spLocks noGrp="1"/>
          </p:cNvSpPr>
          <p:nvPr>
            <p:ph type="title" hasCustomPrompt="1"/>
          </p:nvPr>
        </p:nvSpPr>
        <p:spPr>
          <a:xfrm>
            <a:off x="380298" y="369432"/>
            <a:ext cx="4248310" cy="909841"/>
          </a:xfrm>
        </p:spPr>
        <p:txBody>
          <a:bodyPr/>
          <a:lstStyle/>
          <a:p>
            <a:r>
              <a:rPr lang="en-US"/>
              <a:t>Mastertitelformat bearbeiten</a:t>
            </a:r>
            <a:endParaRPr lang="en-US" dirty="0"/>
          </a:p>
        </p:txBody>
      </p:sp>
      <p:sp>
        <p:nvSpPr>
          <p:cNvPr id="3" name="Content Placeholder 2"/>
          <p:cNvSpPr>
            <a:spLocks noGrp="1"/>
          </p:cNvSpPr>
          <p:nvPr>
            <p:ph sz="half" idx="1" hasCustomPrompt="1"/>
          </p:nvPr>
        </p:nvSpPr>
        <p:spPr>
          <a:xfrm>
            <a:off x="380298" y="1439863"/>
            <a:ext cx="4248310" cy="4440237"/>
          </a:xfrm>
        </p:spPr>
        <p:txBody>
          <a:bodyPr/>
          <a:lstStyle/>
          <a:p>
            <a:pPr lvl="0"/>
            <a:r>
              <a:rPr lang="en-US" dirty="0" err="1"/>
              <a:t>Mastertextformat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sp>
        <p:nvSpPr>
          <p:cNvPr id="5" name="Date Placeholder 4"/>
          <p:cNvSpPr>
            <a:spLocks noGrp="1"/>
          </p:cNvSpPr>
          <p:nvPr>
            <p:ph type="dt" sz="half" idx="10"/>
          </p:nvPr>
        </p:nvSpPr>
        <p:spPr/>
        <p:txBody>
          <a:bodyPr/>
          <a:lstStyle/>
          <a:p>
            <a:fld id="{C16BED24-6AC6-4784-AD1D-EB4A886E87BB}" type="datetime5">
              <a:rPr lang="en-US" smtClean="0"/>
              <a:t>14-Oct-19</a:t>
            </a:fld>
            <a:endParaRPr lang="en-US" dirty="0"/>
          </a:p>
        </p:txBody>
      </p:sp>
      <p:sp>
        <p:nvSpPr>
          <p:cNvPr id="7" name="Slide Number Placeholder 6"/>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21558767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ng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299" y="369429"/>
            <a:ext cx="5715702" cy="1627124"/>
          </a:xfrm>
        </p:spPr>
        <p:txBody>
          <a:bodyPr/>
          <a:lstStyle>
            <a:lvl1pPr>
              <a:defRPr>
                <a:solidFill>
                  <a:srgbClr val="96E600"/>
                </a:solidFill>
              </a:defRPr>
            </a:lvl1pPr>
          </a:lstStyle>
          <a:p>
            <a:r>
              <a:rPr lang="en-US"/>
              <a:t>Mastertitelformat bearbeiten</a:t>
            </a:r>
            <a:endParaRPr lang="en-US" dirty="0"/>
          </a:p>
        </p:txBody>
      </p:sp>
      <p:sp>
        <p:nvSpPr>
          <p:cNvPr id="3" name="Content Placeholder 2"/>
          <p:cNvSpPr>
            <a:spLocks noGrp="1"/>
          </p:cNvSpPr>
          <p:nvPr>
            <p:ph sz="half" idx="1" hasCustomPrompt="1"/>
          </p:nvPr>
        </p:nvSpPr>
        <p:spPr>
          <a:xfrm>
            <a:off x="380298" y="2156010"/>
            <a:ext cx="3823479" cy="3724090"/>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5" name="Date Placeholder 4"/>
          <p:cNvSpPr>
            <a:spLocks noGrp="1"/>
          </p:cNvSpPr>
          <p:nvPr>
            <p:ph type="dt" sz="half" idx="10"/>
          </p:nvPr>
        </p:nvSpPr>
        <p:spPr/>
        <p:txBody>
          <a:bodyPr/>
          <a:lstStyle/>
          <a:p>
            <a:fld id="{6D2B947D-898A-42A8-A315-86C6033A0168}" type="datetime5">
              <a:rPr lang="en-US" smtClean="0"/>
              <a:t>14-Oct-19</a:t>
            </a:fld>
            <a:endParaRPr lang="en-US" dirty="0"/>
          </a:p>
        </p:txBody>
      </p:sp>
      <p:sp>
        <p:nvSpPr>
          <p:cNvPr id="7" name="Slide Number Placeholder 6"/>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380554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DDB6C8A7-5156-4DE9-A15B-D1105B6F4338}"/>
              </a:ext>
            </a:extLst>
          </p:cNvPr>
          <p:cNvGrpSpPr>
            <a:grpSpLocks noChangeAspect="1"/>
          </p:cNvGrpSpPr>
          <p:nvPr userDrawn="1"/>
        </p:nvGrpSpPr>
        <p:grpSpPr bwMode="auto">
          <a:xfrm>
            <a:off x="5442142" y="2773598"/>
            <a:ext cx="1307716" cy="1307630"/>
            <a:chOff x="1360" y="0"/>
            <a:chExt cx="3787" cy="3787"/>
          </a:xfrm>
        </p:grpSpPr>
        <p:sp>
          <p:nvSpPr>
            <p:cNvPr id="7" name="Freeform 5">
              <a:extLst>
                <a:ext uri="{FF2B5EF4-FFF2-40B4-BE49-F238E27FC236}">
                  <a16:creationId xmlns:a16="http://schemas.microsoft.com/office/drawing/2014/main" id="{67142CAC-5ACB-455F-BBF5-A3A7EB82C797}"/>
                </a:ext>
              </a:extLst>
            </p:cNvPr>
            <p:cNvSpPr>
              <a:spLocks/>
            </p:cNvSpPr>
            <p:nvPr userDrawn="1"/>
          </p:nvSpPr>
          <p:spPr bwMode="auto">
            <a:xfrm>
              <a:off x="1842" y="897"/>
              <a:ext cx="2824" cy="1035"/>
            </a:xfrm>
            <a:custGeom>
              <a:avLst/>
              <a:gdLst>
                <a:gd name="T0" fmla="*/ 1012 w 2267"/>
                <a:gd name="T1" fmla="*/ 661 h 831"/>
                <a:gd name="T2" fmla="*/ 879 w 2267"/>
                <a:gd name="T3" fmla="*/ 439 h 831"/>
                <a:gd name="T4" fmla="*/ 1133 w 2267"/>
                <a:gd name="T5" fmla="*/ 185 h 831"/>
                <a:gd name="T6" fmla="*/ 1387 w 2267"/>
                <a:gd name="T7" fmla="*/ 439 h 831"/>
                <a:gd name="T8" fmla="*/ 1255 w 2267"/>
                <a:gd name="T9" fmla="*/ 661 h 831"/>
                <a:gd name="T10" fmla="*/ 1255 w 2267"/>
                <a:gd name="T11" fmla="*/ 661 h 831"/>
                <a:gd name="T12" fmla="*/ 1255 w 2267"/>
                <a:gd name="T13" fmla="*/ 661 h 831"/>
                <a:gd name="T14" fmla="*/ 1255 w 2267"/>
                <a:gd name="T15" fmla="*/ 661 h 831"/>
                <a:gd name="T16" fmla="*/ 1344 w 2267"/>
                <a:gd name="T17" fmla="*/ 831 h 831"/>
                <a:gd name="T18" fmla="*/ 2267 w 2267"/>
                <a:gd name="T19" fmla="*/ 763 h 831"/>
                <a:gd name="T20" fmla="*/ 2246 w 2267"/>
                <a:gd name="T21" fmla="*/ 580 h 831"/>
                <a:gd name="T22" fmla="*/ 1522 w 2267"/>
                <a:gd name="T23" fmla="*/ 641 h 831"/>
                <a:gd name="T24" fmla="*/ 1571 w 2267"/>
                <a:gd name="T25" fmla="*/ 439 h 831"/>
                <a:gd name="T26" fmla="*/ 1133 w 2267"/>
                <a:gd name="T27" fmla="*/ 0 h 831"/>
                <a:gd name="T28" fmla="*/ 695 w 2267"/>
                <a:gd name="T29" fmla="*/ 439 h 831"/>
                <a:gd name="T30" fmla="*/ 745 w 2267"/>
                <a:gd name="T31" fmla="*/ 641 h 831"/>
                <a:gd name="T32" fmla="*/ 21 w 2267"/>
                <a:gd name="T33" fmla="*/ 580 h 831"/>
                <a:gd name="T34" fmla="*/ 0 w 2267"/>
                <a:gd name="T35" fmla="*/ 763 h 831"/>
                <a:gd name="T36" fmla="*/ 923 w 2267"/>
                <a:gd name="T37" fmla="*/ 831 h 831"/>
                <a:gd name="T38" fmla="*/ 1012 w 2267"/>
                <a:gd name="T39" fmla="*/ 66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7" h="831">
                  <a:moveTo>
                    <a:pt x="1012" y="661"/>
                  </a:moveTo>
                  <a:cubicBezTo>
                    <a:pt x="933" y="618"/>
                    <a:pt x="879" y="535"/>
                    <a:pt x="879" y="439"/>
                  </a:cubicBezTo>
                  <a:cubicBezTo>
                    <a:pt x="879" y="298"/>
                    <a:pt x="993" y="185"/>
                    <a:pt x="1133" y="185"/>
                  </a:cubicBezTo>
                  <a:cubicBezTo>
                    <a:pt x="1273" y="185"/>
                    <a:pt x="1387" y="298"/>
                    <a:pt x="1387" y="439"/>
                  </a:cubicBezTo>
                  <a:cubicBezTo>
                    <a:pt x="1387" y="535"/>
                    <a:pt x="1334" y="618"/>
                    <a:pt x="1255" y="661"/>
                  </a:cubicBezTo>
                  <a:cubicBezTo>
                    <a:pt x="1255" y="661"/>
                    <a:pt x="1255" y="661"/>
                    <a:pt x="1255" y="661"/>
                  </a:cubicBezTo>
                  <a:cubicBezTo>
                    <a:pt x="1255" y="661"/>
                    <a:pt x="1255" y="661"/>
                    <a:pt x="1255" y="661"/>
                  </a:cubicBezTo>
                  <a:cubicBezTo>
                    <a:pt x="1255" y="661"/>
                    <a:pt x="1255" y="661"/>
                    <a:pt x="1255" y="661"/>
                  </a:cubicBezTo>
                  <a:cubicBezTo>
                    <a:pt x="1344" y="831"/>
                    <a:pt x="1344" y="831"/>
                    <a:pt x="1344" y="831"/>
                  </a:cubicBezTo>
                  <a:cubicBezTo>
                    <a:pt x="1656" y="824"/>
                    <a:pt x="1963" y="801"/>
                    <a:pt x="2267" y="763"/>
                  </a:cubicBezTo>
                  <a:cubicBezTo>
                    <a:pt x="2265" y="700"/>
                    <a:pt x="2257" y="639"/>
                    <a:pt x="2246" y="580"/>
                  </a:cubicBezTo>
                  <a:cubicBezTo>
                    <a:pt x="2007" y="610"/>
                    <a:pt x="1766" y="630"/>
                    <a:pt x="1522" y="641"/>
                  </a:cubicBezTo>
                  <a:cubicBezTo>
                    <a:pt x="1553" y="580"/>
                    <a:pt x="1571" y="512"/>
                    <a:pt x="1571" y="439"/>
                  </a:cubicBezTo>
                  <a:cubicBezTo>
                    <a:pt x="1571" y="197"/>
                    <a:pt x="1375" y="0"/>
                    <a:pt x="1133" y="0"/>
                  </a:cubicBezTo>
                  <a:cubicBezTo>
                    <a:pt x="891" y="0"/>
                    <a:pt x="695" y="197"/>
                    <a:pt x="695" y="439"/>
                  </a:cubicBezTo>
                  <a:cubicBezTo>
                    <a:pt x="695" y="512"/>
                    <a:pt x="713" y="580"/>
                    <a:pt x="745" y="641"/>
                  </a:cubicBezTo>
                  <a:cubicBezTo>
                    <a:pt x="501" y="630"/>
                    <a:pt x="259" y="610"/>
                    <a:pt x="21" y="580"/>
                  </a:cubicBezTo>
                  <a:cubicBezTo>
                    <a:pt x="9" y="639"/>
                    <a:pt x="2" y="700"/>
                    <a:pt x="0" y="763"/>
                  </a:cubicBezTo>
                  <a:cubicBezTo>
                    <a:pt x="303" y="801"/>
                    <a:pt x="611" y="824"/>
                    <a:pt x="923" y="831"/>
                  </a:cubicBezTo>
                  <a:cubicBezTo>
                    <a:pt x="1012" y="661"/>
                    <a:pt x="1012" y="661"/>
                    <a:pt x="1012" y="661"/>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8" name="Freeform 6">
              <a:extLst>
                <a:ext uri="{FF2B5EF4-FFF2-40B4-BE49-F238E27FC236}">
                  <a16:creationId xmlns:a16="http://schemas.microsoft.com/office/drawing/2014/main" id="{CCC6FE36-B1F6-4B0A-879B-3A58C377A8ED}"/>
                </a:ext>
              </a:extLst>
            </p:cNvPr>
            <p:cNvSpPr>
              <a:spLocks/>
            </p:cNvSpPr>
            <p:nvPr userDrawn="1"/>
          </p:nvSpPr>
          <p:spPr bwMode="auto">
            <a:xfrm>
              <a:off x="1916" y="2266"/>
              <a:ext cx="2677" cy="299"/>
            </a:xfrm>
            <a:custGeom>
              <a:avLst/>
              <a:gdLst>
                <a:gd name="T0" fmla="*/ 1074 w 2149"/>
                <a:gd name="T1" fmla="*/ 184 h 240"/>
                <a:gd name="T2" fmla="*/ 2072 w 2149"/>
                <a:gd name="T3" fmla="*/ 240 h 240"/>
                <a:gd name="T4" fmla="*/ 2149 w 2149"/>
                <a:gd name="T5" fmla="*/ 64 h 240"/>
                <a:gd name="T6" fmla="*/ 1074 w 2149"/>
                <a:gd name="T7" fmla="*/ 0 h 240"/>
                <a:gd name="T8" fmla="*/ 0 w 2149"/>
                <a:gd name="T9" fmla="*/ 64 h 240"/>
                <a:gd name="T10" fmla="*/ 77 w 2149"/>
                <a:gd name="T11" fmla="*/ 240 h 240"/>
                <a:gd name="T12" fmla="*/ 1074 w 2149"/>
                <a:gd name="T13" fmla="*/ 184 h 240"/>
              </a:gdLst>
              <a:ahLst/>
              <a:cxnLst>
                <a:cxn ang="0">
                  <a:pos x="T0" y="T1"/>
                </a:cxn>
                <a:cxn ang="0">
                  <a:pos x="T2" y="T3"/>
                </a:cxn>
                <a:cxn ang="0">
                  <a:pos x="T4" y="T5"/>
                </a:cxn>
                <a:cxn ang="0">
                  <a:pos x="T6" y="T7"/>
                </a:cxn>
                <a:cxn ang="0">
                  <a:pos x="T8" y="T9"/>
                </a:cxn>
                <a:cxn ang="0">
                  <a:pos x="T10" y="T11"/>
                </a:cxn>
                <a:cxn ang="0">
                  <a:pos x="T12" y="T13"/>
                </a:cxn>
              </a:cxnLst>
              <a:rect l="0" t="0" r="r" b="b"/>
              <a:pathLst>
                <a:path w="2149" h="240">
                  <a:moveTo>
                    <a:pt x="1074" y="184"/>
                  </a:moveTo>
                  <a:cubicBezTo>
                    <a:pt x="1412" y="184"/>
                    <a:pt x="1744" y="203"/>
                    <a:pt x="2072" y="240"/>
                  </a:cubicBezTo>
                  <a:cubicBezTo>
                    <a:pt x="2102" y="184"/>
                    <a:pt x="2128" y="125"/>
                    <a:pt x="2149" y="64"/>
                  </a:cubicBezTo>
                  <a:cubicBezTo>
                    <a:pt x="1797" y="22"/>
                    <a:pt x="1438" y="0"/>
                    <a:pt x="1074" y="0"/>
                  </a:cubicBezTo>
                  <a:cubicBezTo>
                    <a:pt x="711" y="0"/>
                    <a:pt x="352" y="22"/>
                    <a:pt x="0" y="64"/>
                  </a:cubicBezTo>
                  <a:cubicBezTo>
                    <a:pt x="20" y="125"/>
                    <a:pt x="46" y="184"/>
                    <a:pt x="77" y="240"/>
                  </a:cubicBezTo>
                  <a:cubicBezTo>
                    <a:pt x="404" y="203"/>
                    <a:pt x="737" y="184"/>
                    <a:pt x="1074" y="184"/>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9" name="Freeform 7">
              <a:extLst>
                <a:ext uri="{FF2B5EF4-FFF2-40B4-BE49-F238E27FC236}">
                  <a16:creationId xmlns:a16="http://schemas.microsoft.com/office/drawing/2014/main" id="{8969977F-0C82-4629-8A9C-93082D297B0E}"/>
                </a:ext>
              </a:extLst>
            </p:cNvPr>
            <p:cNvSpPr>
              <a:spLocks noEditPoints="1"/>
            </p:cNvSpPr>
            <p:nvPr userDrawn="1"/>
          </p:nvSpPr>
          <p:spPr bwMode="auto">
            <a:xfrm>
              <a:off x="1360" y="0"/>
              <a:ext cx="3787" cy="3787"/>
            </a:xfrm>
            <a:custGeom>
              <a:avLst/>
              <a:gdLst>
                <a:gd name="T0" fmla="*/ 1520 w 3040"/>
                <a:gd name="T1" fmla="*/ 0 h 3040"/>
                <a:gd name="T2" fmla="*/ 0 w 3040"/>
                <a:gd name="T3" fmla="*/ 1520 h 3040"/>
                <a:gd name="T4" fmla="*/ 1520 w 3040"/>
                <a:gd name="T5" fmla="*/ 3040 h 3040"/>
                <a:gd name="T6" fmla="*/ 3040 w 3040"/>
                <a:gd name="T7" fmla="*/ 1520 h 3040"/>
                <a:gd name="T8" fmla="*/ 1520 w 3040"/>
                <a:gd name="T9" fmla="*/ 0 h 3040"/>
                <a:gd name="T10" fmla="*/ 1520 w 3040"/>
                <a:gd name="T11" fmla="*/ 2859 h 3040"/>
                <a:gd name="T12" fmla="*/ 181 w 3040"/>
                <a:gd name="T13" fmla="*/ 1520 h 3040"/>
                <a:gd name="T14" fmla="*/ 1520 w 3040"/>
                <a:gd name="T15" fmla="*/ 181 h 3040"/>
                <a:gd name="T16" fmla="*/ 2859 w 3040"/>
                <a:gd name="T17" fmla="*/ 1520 h 3040"/>
                <a:gd name="T18" fmla="*/ 1520 w 3040"/>
                <a:gd name="T19" fmla="*/ 2859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0" h="3040">
                  <a:moveTo>
                    <a:pt x="1520" y="0"/>
                  </a:moveTo>
                  <a:cubicBezTo>
                    <a:pt x="682" y="0"/>
                    <a:pt x="0" y="682"/>
                    <a:pt x="0" y="1520"/>
                  </a:cubicBezTo>
                  <a:cubicBezTo>
                    <a:pt x="0" y="2358"/>
                    <a:pt x="682" y="3040"/>
                    <a:pt x="1520" y="3040"/>
                  </a:cubicBezTo>
                  <a:cubicBezTo>
                    <a:pt x="2358" y="3040"/>
                    <a:pt x="3040" y="2358"/>
                    <a:pt x="3040" y="1520"/>
                  </a:cubicBezTo>
                  <a:cubicBezTo>
                    <a:pt x="3040" y="682"/>
                    <a:pt x="2358" y="0"/>
                    <a:pt x="1520" y="0"/>
                  </a:cubicBezTo>
                  <a:close/>
                  <a:moveTo>
                    <a:pt x="1520" y="2859"/>
                  </a:moveTo>
                  <a:cubicBezTo>
                    <a:pt x="782" y="2859"/>
                    <a:pt x="181" y="2259"/>
                    <a:pt x="181" y="1520"/>
                  </a:cubicBezTo>
                  <a:cubicBezTo>
                    <a:pt x="181" y="782"/>
                    <a:pt x="782" y="181"/>
                    <a:pt x="1520" y="181"/>
                  </a:cubicBezTo>
                  <a:cubicBezTo>
                    <a:pt x="2259" y="181"/>
                    <a:pt x="2859" y="782"/>
                    <a:pt x="2859" y="1520"/>
                  </a:cubicBezTo>
                  <a:cubicBezTo>
                    <a:pt x="2859" y="2259"/>
                    <a:pt x="2259" y="2859"/>
                    <a:pt x="1520" y="2859"/>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spTree>
    <p:extLst>
      <p:ext uri="{BB962C8B-B14F-4D97-AF65-F5344CB8AC3E}">
        <p14:creationId xmlns:p14="http://schemas.microsoft.com/office/powerpoint/2010/main" val="20879214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Mastertitelformat bearbeiten</a:t>
            </a:r>
            <a:endParaRPr lang="en-US" dirty="0"/>
          </a:p>
        </p:txBody>
      </p:sp>
      <p:sp>
        <p:nvSpPr>
          <p:cNvPr id="5" name="Slide Number Placeholder 4"/>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365081599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DFB04-0586-44E3-BB2C-2023DCF66769}" type="datetime5">
              <a:rPr lang="en-US" smtClean="0"/>
              <a:t>14-Oct-19</a:t>
            </a:fld>
            <a:endParaRPr lang="en-US" dirty="0"/>
          </a:p>
        </p:txBody>
      </p:sp>
      <p:sp>
        <p:nvSpPr>
          <p:cNvPr id="4" name="Slide Number Placeholder 3"/>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358375347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7663" y="1439691"/>
            <a:ext cx="7689440" cy="1988404"/>
          </a:xfrm>
        </p:spPr>
        <p:txBody>
          <a:bodyPr anchor="t"/>
          <a:lstStyle>
            <a:lvl1pPr algn="l">
              <a:lnSpc>
                <a:spcPts val="5074"/>
              </a:lnSpc>
              <a:defRPr sz="4838">
                <a:solidFill>
                  <a:srgbClr val="96E600"/>
                </a:solidFill>
              </a:defRPr>
            </a:lvl1pPr>
          </a:lstStyle>
          <a:p>
            <a:r>
              <a:rPr lang="en-US" dirty="0"/>
              <a:t>Click to edit Master title style</a:t>
            </a:r>
          </a:p>
        </p:txBody>
      </p:sp>
      <p:grpSp>
        <p:nvGrpSpPr>
          <p:cNvPr id="41" name="Group 10">
            <a:extLst>
              <a:ext uri="{FF2B5EF4-FFF2-40B4-BE49-F238E27FC236}">
                <a16:creationId xmlns:a16="http://schemas.microsoft.com/office/drawing/2014/main" id="{13316374-5D95-4565-B2B5-DCAF78CF096E}"/>
              </a:ext>
            </a:extLst>
          </p:cNvPr>
          <p:cNvGrpSpPr>
            <a:grpSpLocks noChangeAspect="1"/>
          </p:cNvGrpSpPr>
          <p:nvPr userDrawn="1"/>
        </p:nvGrpSpPr>
        <p:grpSpPr bwMode="auto">
          <a:xfrm>
            <a:off x="537664" y="519777"/>
            <a:ext cx="2957005" cy="437523"/>
            <a:chOff x="0" y="1412"/>
            <a:chExt cx="6508" cy="963"/>
          </a:xfrm>
          <a:solidFill>
            <a:schemeClr val="bg2"/>
          </a:solidFill>
        </p:grpSpPr>
        <p:sp>
          <p:nvSpPr>
            <p:cNvPr id="42" name="Freeform 11">
              <a:extLst>
                <a:ext uri="{FF2B5EF4-FFF2-40B4-BE49-F238E27FC236}">
                  <a16:creationId xmlns:a16="http://schemas.microsoft.com/office/drawing/2014/main" id="{00516213-40D7-44AD-8263-39C1FB121D72}"/>
                </a:ext>
              </a:extLst>
            </p:cNvPr>
            <p:cNvSpPr>
              <a:spLocks/>
            </p:cNvSpPr>
            <p:nvPr userDrawn="1"/>
          </p:nvSpPr>
          <p:spPr bwMode="auto">
            <a:xfrm>
              <a:off x="4897" y="1412"/>
              <a:ext cx="608" cy="950"/>
            </a:xfrm>
            <a:custGeom>
              <a:avLst/>
              <a:gdLst>
                <a:gd name="T0" fmla="*/ 493 w 2020"/>
                <a:gd name="T1" fmla="*/ 0 h 3157"/>
                <a:gd name="T2" fmla="*/ 0 w 2020"/>
                <a:gd name="T3" fmla="*/ 0 h 3157"/>
                <a:gd name="T4" fmla="*/ 0 w 2020"/>
                <a:gd name="T5" fmla="*/ 3157 h 3157"/>
                <a:gd name="T6" fmla="*/ 493 w 2020"/>
                <a:gd name="T7" fmla="*/ 3157 h 3157"/>
                <a:gd name="T8" fmla="*/ 493 w 2020"/>
                <a:gd name="T9" fmla="*/ 1726 h 3157"/>
                <a:gd name="T10" fmla="*/ 1103 w 2020"/>
                <a:gd name="T11" fmla="*/ 1384 h 3157"/>
                <a:gd name="T12" fmla="*/ 1527 w 2020"/>
                <a:gd name="T13" fmla="*/ 1795 h 3157"/>
                <a:gd name="T14" fmla="*/ 1527 w 2020"/>
                <a:gd name="T15" fmla="*/ 3157 h 3157"/>
                <a:gd name="T16" fmla="*/ 2020 w 2020"/>
                <a:gd name="T17" fmla="*/ 3157 h 3157"/>
                <a:gd name="T18" fmla="*/ 2020 w 2020"/>
                <a:gd name="T19" fmla="*/ 1683 h 3157"/>
                <a:gd name="T20" fmla="*/ 1259 w 2020"/>
                <a:gd name="T21" fmla="*/ 952 h 3157"/>
                <a:gd name="T22" fmla="*/ 493 w 2020"/>
                <a:gd name="T23" fmla="*/ 1267 h 3157"/>
                <a:gd name="T24" fmla="*/ 493 w 2020"/>
                <a:gd name="T25" fmla="*/ 0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0" h="3157">
                  <a:moveTo>
                    <a:pt x="493" y="0"/>
                  </a:moveTo>
                  <a:cubicBezTo>
                    <a:pt x="0" y="0"/>
                    <a:pt x="0" y="0"/>
                    <a:pt x="0" y="0"/>
                  </a:cubicBezTo>
                  <a:cubicBezTo>
                    <a:pt x="0" y="3157"/>
                    <a:pt x="0" y="3157"/>
                    <a:pt x="0" y="3157"/>
                  </a:cubicBezTo>
                  <a:cubicBezTo>
                    <a:pt x="493" y="3157"/>
                    <a:pt x="493" y="3157"/>
                    <a:pt x="493" y="3157"/>
                  </a:cubicBezTo>
                  <a:cubicBezTo>
                    <a:pt x="493" y="1726"/>
                    <a:pt x="493" y="1726"/>
                    <a:pt x="493" y="1726"/>
                  </a:cubicBezTo>
                  <a:cubicBezTo>
                    <a:pt x="640" y="1518"/>
                    <a:pt x="869" y="1384"/>
                    <a:pt x="1103" y="1384"/>
                  </a:cubicBezTo>
                  <a:cubicBezTo>
                    <a:pt x="1350" y="1384"/>
                    <a:pt x="1527" y="1522"/>
                    <a:pt x="1527" y="1795"/>
                  </a:cubicBezTo>
                  <a:cubicBezTo>
                    <a:pt x="1527" y="3157"/>
                    <a:pt x="1527" y="3157"/>
                    <a:pt x="1527" y="3157"/>
                  </a:cubicBezTo>
                  <a:cubicBezTo>
                    <a:pt x="2020" y="3157"/>
                    <a:pt x="2020" y="3157"/>
                    <a:pt x="2020" y="3157"/>
                  </a:cubicBezTo>
                  <a:cubicBezTo>
                    <a:pt x="2020" y="1683"/>
                    <a:pt x="2020" y="1683"/>
                    <a:pt x="2020" y="1683"/>
                  </a:cubicBezTo>
                  <a:cubicBezTo>
                    <a:pt x="2020" y="1233"/>
                    <a:pt x="1722" y="952"/>
                    <a:pt x="1259" y="952"/>
                  </a:cubicBezTo>
                  <a:cubicBezTo>
                    <a:pt x="939" y="952"/>
                    <a:pt x="653" y="1103"/>
                    <a:pt x="493" y="1267"/>
                  </a:cubicBezTo>
                  <a:lnTo>
                    <a:pt x="4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43" name="Freeform 12">
              <a:extLst>
                <a:ext uri="{FF2B5EF4-FFF2-40B4-BE49-F238E27FC236}">
                  <a16:creationId xmlns:a16="http://schemas.microsoft.com/office/drawing/2014/main" id="{73401716-CCE6-4089-A268-300D1FF1C0C2}"/>
                </a:ext>
              </a:extLst>
            </p:cNvPr>
            <p:cNvSpPr>
              <a:spLocks/>
            </p:cNvSpPr>
            <p:nvPr userDrawn="1"/>
          </p:nvSpPr>
          <p:spPr bwMode="auto">
            <a:xfrm>
              <a:off x="4346" y="1520"/>
              <a:ext cx="417" cy="855"/>
            </a:xfrm>
            <a:custGeom>
              <a:avLst/>
              <a:gdLst>
                <a:gd name="T0" fmla="*/ 900 w 1384"/>
                <a:gd name="T1" fmla="*/ 160 h 2842"/>
                <a:gd name="T2" fmla="*/ 441 w 1384"/>
                <a:gd name="T3" fmla="*/ 0 h 2842"/>
                <a:gd name="T4" fmla="*/ 403 w 1384"/>
                <a:gd name="T5" fmla="*/ 0 h 2842"/>
                <a:gd name="T6" fmla="*/ 403 w 1384"/>
                <a:gd name="T7" fmla="*/ 636 h 2842"/>
                <a:gd name="T8" fmla="*/ 0 w 1384"/>
                <a:gd name="T9" fmla="*/ 636 h 2842"/>
                <a:gd name="T10" fmla="*/ 0 w 1384"/>
                <a:gd name="T11" fmla="*/ 1025 h 2842"/>
                <a:gd name="T12" fmla="*/ 403 w 1384"/>
                <a:gd name="T13" fmla="*/ 1025 h 2842"/>
                <a:gd name="T14" fmla="*/ 403 w 1384"/>
                <a:gd name="T15" fmla="*/ 2240 h 2842"/>
                <a:gd name="T16" fmla="*/ 999 w 1384"/>
                <a:gd name="T17" fmla="*/ 2842 h 2842"/>
                <a:gd name="T18" fmla="*/ 1363 w 1384"/>
                <a:gd name="T19" fmla="*/ 2798 h 2842"/>
                <a:gd name="T20" fmla="*/ 1363 w 1384"/>
                <a:gd name="T21" fmla="*/ 2405 h 2842"/>
                <a:gd name="T22" fmla="*/ 1350 w 1384"/>
                <a:gd name="T23" fmla="*/ 2396 h 2842"/>
                <a:gd name="T24" fmla="*/ 1146 w 1384"/>
                <a:gd name="T25" fmla="*/ 2422 h 2842"/>
                <a:gd name="T26" fmla="*/ 900 w 1384"/>
                <a:gd name="T27" fmla="*/ 2197 h 2842"/>
                <a:gd name="T28" fmla="*/ 900 w 1384"/>
                <a:gd name="T29" fmla="*/ 1025 h 2842"/>
                <a:gd name="T30" fmla="*/ 1384 w 1384"/>
                <a:gd name="T31" fmla="*/ 1025 h 2842"/>
                <a:gd name="T32" fmla="*/ 1384 w 1384"/>
                <a:gd name="T33" fmla="*/ 636 h 2842"/>
                <a:gd name="T34" fmla="*/ 900 w 1384"/>
                <a:gd name="T35" fmla="*/ 636 h 2842"/>
                <a:gd name="T36" fmla="*/ 900 w 1384"/>
                <a:gd name="T37" fmla="*/ 160 h 2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4" h="2842">
                  <a:moveTo>
                    <a:pt x="900" y="160"/>
                  </a:moveTo>
                  <a:cubicBezTo>
                    <a:pt x="441" y="0"/>
                    <a:pt x="441" y="0"/>
                    <a:pt x="441" y="0"/>
                  </a:cubicBezTo>
                  <a:cubicBezTo>
                    <a:pt x="403" y="0"/>
                    <a:pt x="403" y="0"/>
                    <a:pt x="403" y="0"/>
                  </a:cubicBezTo>
                  <a:cubicBezTo>
                    <a:pt x="403" y="636"/>
                    <a:pt x="403" y="636"/>
                    <a:pt x="403" y="636"/>
                  </a:cubicBezTo>
                  <a:cubicBezTo>
                    <a:pt x="0" y="636"/>
                    <a:pt x="0" y="636"/>
                    <a:pt x="0" y="636"/>
                  </a:cubicBezTo>
                  <a:cubicBezTo>
                    <a:pt x="0" y="1025"/>
                    <a:pt x="0" y="1025"/>
                    <a:pt x="0" y="1025"/>
                  </a:cubicBezTo>
                  <a:cubicBezTo>
                    <a:pt x="403" y="1025"/>
                    <a:pt x="403" y="1025"/>
                    <a:pt x="403" y="1025"/>
                  </a:cubicBezTo>
                  <a:cubicBezTo>
                    <a:pt x="403" y="2240"/>
                    <a:pt x="403" y="2240"/>
                    <a:pt x="403" y="2240"/>
                  </a:cubicBezTo>
                  <a:cubicBezTo>
                    <a:pt x="403" y="2647"/>
                    <a:pt x="645" y="2842"/>
                    <a:pt x="999" y="2842"/>
                  </a:cubicBezTo>
                  <a:cubicBezTo>
                    <a:pt x="1146" y="2842"/>
                    <a:pt x="1237" y="2829"/>
                    <a:pt x="1363" y="2798"/>
                  </a:cubicBezTo>
                  <a:cubicBezTo>
                    <a:pt x="1363" y="2405"/>
                    <a:pt x="1363" y="2405"/>
                    <a:pt x="1363" y="2405"/>
                  </a:cubicBezTo>
                  <a:cubicBezTo>
                    <a:pt x="1350" y="2396"/>
                    <a:pt x="1350" y="2396"/>
                    <a:pt x="1350" y="2396"/>
                  </a:cubicBezTo>
                  <a:cubicBezTo>
                    <a:pt x="1280" y="2413"/>
                    <a:pt x="1229" y="2422"/>
                    <a:pt x="1146" y="2422"/>
                  </a:cubicBezTo>
                  <a:cubicBezTo>
                    <a:pt x="982" y="2422"/>
                    <a:pt x="900" y="2340"/>
                    <a:pt x="900" y="2197"/>
                  </a:cubicBezTo>
                  <a:cubicBezTo>
                    <a:pt x="900" y="1025"/>
                    <a:pt x="900" y="1025"/>
                    <a:pt x="900" y="1025"/>
                  </a:cubicBezTo>
                  <a:cubicBezTo>
                    <a:pt x="1384" y="1025"/>
                    <a:pt x="1384" y="1025"/>
                    <a:pt x="1384" y="1025"/>
                  </a:cubicBezTo>
                  <a:cubicBezTo>
                    <a:pt x="1384" y="636"/>
                    <a:pt x="1384" y="636"/>
                    <a:pt x="1384" y="636"/>
                  </a:cubicBezTo>
                  <a:cubicBezTo>
                    <a:pt x="900" y="636"/>
                    <a:pt x="900" y="636"/>
                    <a:pt x="900" y="636"/>
                  </a:cubicBezTo>
                  <a:lnTo>
                    <a:pt x="90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44" name="Freeform 13">
              <a:extLst>
                <a:ext uri="{FF2B5EF4-FFF2-40B4-BE49-F238E27FC236}">
                  <a16:creationId xmlns:a16="http://schemas.microsoft.com/office/drawing/2014/main" id="{1C52C90E-6870-4357-9528-DA28DB4C945B}"/>
                </a:ext>
              </a:extLst>
            </p:cNvPr>
            <p:cNvSpPr>
              <a:spLocks/>
            </p:cNvSpPr>
            <p:nvPr userDrawn="1"/>
          </p:nvSpPr>
          <p:spPr bwMode="auto">
            <a:xfrm>
              <a:off x="3666" y="1698"/>
              <a:ext cx="591" cy="664"/>
            </a:xfrm>
            <a:custGeom>
              <a:avLst/>
              <a:gdLst>
                <a:gd name="T0" fmla="*/ 493 w 1964"/>
                <a:gd name="T1" fmla="*/ 43 h 2205"/>
                <a:gd name="T2" fmla="*/ 0 w 1964"/>
                <a:gd name="T3" fmla="*/ 43 h 2205"/>
                <a:gd name="T4" fmla="*/ 0 w 1964"/>
                <a:gd name="T5" fmla="*/ 2205 h 2205"/>
                <a:gd name="T6" fmla="*/ 493 w 1964"/>
                <a:gd name="T7" fmla="*/ 2205 h 2205"/>
                <a:gd name="T8" fmla="*/ 493 w 1964"/>
                <a:gd name="T9" fmla="*/ 795 h 2205"/>
                <a:gd name="T10" fmla="*/ 1073 w 1964"/>
                <a:gd name="T11" fmla="*/ 432 h 2205"/>
                <a:gd name="T12" fmla="*/ 1471 w 1964"/>
                <a:gd name="T13" fmla="*/ 843 h 2205"/>
                <a:gd name="T14" fmla="*/ 1471 w 1964"/>
                <a:gd name="T15" fmla="*/ 2205 h 2205"/>
                <a:gd name="T16" fmla="*/ 1964 w 1964"/>
                <a:gd name="T17" fmla="*/ 2205 h 2205"/>
                <a:gd name="T18" fmla="*/ 1964 w 1964"/>
                <a:gd name="T19" fmla="*/ 718 h 2205"/>
                <a:gd name="T20" fmla="*/ 1233 w 1964"/>
                <a:gd name="T21" fmla="*/ 0 h 2205"/>
                <a:gd name="T22" fmla="*/ 493 w 1964"/>
                <a:gd name="T23" fmla="*/ 324 h 2205"/>
                <a:gd name="T24" fmla="*/ 493 w 1964"/>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4"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1" y="579"/>
                    <a:pt x="1471" y="843"/>
                  </a:cubicBezTo>
                  <a:cubicBezTo>
                    <a:pt x="1471" y="2205"/>
                    <a:pt x="1471" y="2205"/>
                    <a:pt x="1471" y="2205"/>
                  </a:cubicBezTo>
                  <a:cubicBezTo>
                    <a:pt x="1964" y="2205"/>
                    <a:pt x="1964" y="2205"/>
                    <a:pt x="1964" y="2205"/>
                  </a:cubicBezTo>
                  <a:cubicBezTo>
                    <a:pt x="1964" y="718"/>
                    <a:pt x="1964" y="718"/>
                    <a:pt x="1964" y="718"/>
                  </a:cubicBezTo>
                  <a:cubicBezTo>
                    <a:pt x="1964" y="294"/>
                    <a:pt x="1704" y="0"/>
                    <a:pt x="1233" y="0"/>
                  </a:cubicBezTo>
                  <a:cubicBezTo>
                    <a:pt x="917" y="0"/>
                    <a:pt x="653" y="155"/>
                    <a:pt x="493" y="324"/>
                  </a:cubicBezTo>
                  <a:lnTo>
                    <a:pt x="49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45" name="Freeform 14">
              <a:extLst>
                <a:ext uri="{FF2B5EF4-FFF2-40B4-BE49-F238E27FC236}">
                  <a16:creationId xmlns:a16="http://schemas.microsoft.com/office/drawing/2014/main" id="{7922ACCB-F934-48DA-86B3-6B497312D6F1}"/>
                </a:ext>
              </a:extLst>
            </p:cNvPr>
            <p:cNvSpPr>
              <a:spLocks/>
            </p:cNvSpPr>
            <p:nvPr userDrawn="1"/>
          </p:nvSpPr>
          <p:spPr bwMode="auto">
            <a:xfrm>
              <a:off x="2227" y="1698"/>
              <a:ext cx="591" cy="664"/>
            </a:xfrm>
            <a:custGeom>
              <a:avLst/>
              <a:gdLst>
                <a:gd name="T0" fmla="*/ 493 w 1963"/>
                <a:gd name="T1" fmla="*/ 43 h 2205"/>
                <a:gd name="T2" fmla="*/ 0 w 1963"/>
                <a:gd name="T3" fmla="*/ 43 h 2205"/>
                <a:gd name="T4" fmla="*/ 0 w 1963"/>
                <a:gd name="T5" fmla="*/ 2205 h 2205"/>
                <a:gd name="T6" fmla="*/ 493 w 1963"/>
                <a:gd name="T7" fmla="*/ 2205 h 2205"/>
                <a:gd name="T8" fmla="*/ 493 w 1963"/>
                <a:gd name="T9" fmla="*/ 795 h 2205"/>
                <a:gd name="T10" fmla="*/ 1073 w 1963"/>
                <a:gd name="T11" fmla="*/ 432 h 2205"/>
                <a:gd name="T12" fmla="*/ 1470 w 1963"/>
                <a:gd name="T13" fmla="*/ 843 h 2205"/>
                <a:gd name="T14" fmla="*/ 1470 w 1963"/>
                <a:gd name="T15" fmla="*/ 2205 h 2205"/>
                <a:gd name="T16" fmla="*/ 1963 w 1963"/>
                <a:gd name="T17" fmla="*/ 2205 h 2205"/>
                <a:gd name="T18" fmla="*/ 1963 w 1963"/>
                <a:gd name="T19" fmla="*/ 718 h 2205"/>
                <a:gd name="T20" fmla="*/ 1233 w 1963"/>
                <a:gd name="T21" fmla="*/ 0 h 2205"/>
                <a:gd name="T22" fmla="*/ 493 w 1963"/>
                <a:gd name="T23" fmla="*/ 324 h 2205"/>
                <a:gd name="T24" fmla="*/ 493 w 1963"/>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0" y="579"/>
                    <a:pt x="1470" y="843"/>
                  </a:cubicBezTo>
                  <a:cubicBezTo>
                    <a:pt x="1470" y="2205"/>
                    <a:pt x="1470" y="2205"/>
                    <a:pt x="1470" y="2205"/>
                  </a:cubicBezTo>
                  <a:cubicBezTo>
                    <a:pt x="1963" y="2205"/>
                    <a:pt x="1963" y="2205"/>
                    <a:pt x="1963" y="2205"/>
                  </a:cubicBezTo>
                  <a:cubicBezTo>
                    <a:pt x="1963" y="718"/>
                    <a:pt x="1963" y="718"/>
                    <a:pt x="1963" y="718"/>
                  </a:cubicBezTo>
                  <a:cubicBezTo>
                    <a:pt x="1963" y="294"/>
                    <a:pt x="1704" y="0"/>
                    <a:pt x="1233" y="0"/>
                  </a:cubicBezTo>
                  <a:cubicBezTo>
                    <a:pt x="917" y="0"/>
                    <a:pt x="653" y="155"/>
                    <a:pt x="493" y="324"/>
                  </a:cubicBezTo>
                  <a:lnTo>
                    <a:pt x="49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46" name="Freeform 15">
              <a:extLst>
                <a:ext uri="{FF2B5EF4-FFF2-40B4-BE49-F238E27FC236}">
                  <a16:creationId xmlns:a16="http://schemas.microsoft.com/office/drawing/2014/main" id="{B3CD3263-2814-48F3-B3F5-B50C14496FA1}"/>
                </a:ext>
              </a:extLst>
            </p:cNvPr>
            <p:cNvSpPr>
              <a:spLocks/>
            </p:cNvSpPr>
            <p:nvPr userDrawn="1"/>
          </p:nvSpPr>
          <p:spPr bwMode="auto">
            <a:xfrm>
              <a:off x="1008" y="1698"/>
              <a:ext cx="391" cy="664"/>
            </a:xfrm>
            <a:custGeom>
              <a:avLst/>
              <a:gdLst>
                <a:gd name="T0" fmla="*/ 493 w 1301"/>
                <a:gd name="T1" fmla="*/ 43 h 2205"/>
                <a:gd name="T2" fmla="*/ 0 w 1301"/>
                <a:gd name="T3" fmla="*/ 43 h 2205"/>
                <a:gd name="T4" fmla="*/ 0 w 1301"/>
                <a:gd name="T5" fmla="*/ 2205 h 2205"/>
                <a:gd name="T6" fmla="*/ 493 w 1301"/>
                <a:gd name="T7" fmla="*/ 2205 h 2205"/>
                <a:gd name="T8" fmla="*/ 493 w 1301"/>
                <a:gd name="T9" fmla="*/ 834 h 2205"/>
                <a:gd name="T10" fmla="*/ 1077 w 1301"/>
                <a:gd name="T11" fmla="*/ 432 h 2205"/>
                <a:gd name="T12" fmla="*/ 1219 w 1301"/>
                <a:gd name="T13" fmla="*/ 445 h 2205"/>
                <a:gd name="T14" fmla="*/ 1237 w 1301"/>
                <a:gd name="T15" fmla="*/ 432 h 2205"/>
                <a:gd name="T16" fmla="*/ 1301 w 1301"/>
                <a:gd name="T17" fmla="*/ 34 h 2205"/>
                <a:gd name="T18" fmla="*/ 1115 w 1301"/>
                <a:gd name="T19" fmla="*/ 0 h 2205"/>
                <a:gd name="T20" fmla="*/ 493 w 1301"/>
                <a:gd name="T21" fmla="*/ 311 h 2205"/>
                <a:gd name="T22" fmla="*/ 493 w 1301"/>
                <a:gd name="T23"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1" h="2205">
                  <a:moveTo>
                    <a:pt x="493" y="43"/>
                  </a:moveTo>
                  <a:cubicBezTo>
                    <a:pt x="0" y="43"/>
                    <a:pt x="0" y="43"/>
                    <a:pt x="0" y="43"/>
                  </a:cubicBezTo>
                  <a:cubicBezTo>
                    <a:pt x="0" y="2205"/>
                    <a:pt x="0" y="2205"/>
                    <a:pt x="0" y="2205"/>
                  </a:cubicBezTo>
                  <a:cubicBezTo>
                    <a:pt x="493" y="2205"/>
                    <a:pt x="493" y="2205"/>
                    <a:pt x="493" y="2205"/>
                  </a:cubicBezTo>
                  <a:cubicBezTo>
                    <a:pt x="493" y="834"/>
                    <a:pt x="493" y="834"/>
                    <a:pt x="493" y="834"/>
                  </a:cubicBezTo>
                  <a:cubicBezTo>
                    <a:pt x="627" y="570"/>
                    <a:pt x="839" y="432"/>
                    <a:pt x="1077" y="432"/>
                  </a:cubicBezTo>
                  <a:cubicBezTo>
                    <a:pt x="1146" y="432"/>
                    <a:pt x="1185" y="436"/>
                    <a:pt x="1219" y="445"/>
                  </a:cubicBezTo>
                  <a:cubicBezTo>
                    <a:pt x="1237" y="432"/>
                    <a:pt x="1237" y="432"/>
                    <a:pt x="1237" y="432"/>
                  </a:cubicBezTo>
                  <a:cubicBezTo>
                    <a:pt x="1301" y="34"/>
                    <a:pt x="1301" y="34"/>
                    <a:pt x="1301" y="34"/>
                  </a:cubicBezTo>
                  <a:cubicBezTo>
                    <a:pt x="1258" y="13"/>
                    <a:pt x="1193" y="0"/>
                    <a:pt x="1115" y="0"/>
                  </a:cubicBezTo>
                  <a:cubicBezTo>
                    <a:pt x="847" y="0"/>
                    <a:pt x="640" y="142"/>
                    <a:pt x="493" y="311"/>
                  </a:cubicBezTo>
                  <a:lnTo>
                    <a:pt x="49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47" name="Freeform 16">
              <a:extLst>
                <a:ext uri="{FF2B5EF4-FFF2-40B4-BE49-F238E27FC236}">
                  <a16:creationId xmlns:a16="http://schemas.microsoft.com/office/drawing/2014/main" id="{C014AA1D-1304-4160-A4D5-EB9656858D06}"/>
                </a:ext>
              </a:extLst>
            </p:cNvPr>
            <p:cNvSpPr>
              <a:spLocks/>
            </p:cNvSpPr>
            <p:nvPr userDrawn="1"/>
          </p:nvSpPr>
          <p:spPr bwMode="auto">
            <a:xfrm>
              <a:off x="0" y="1438"/>
              <a:ext cx="880" cy="937"/>
            </a:xfrm>
            <a:custGeom>
              <a:avLst/>
              <a:gdLst>
                <a:gd name="T0" fmla="*/ 2350 w 2923"/>
                <a:gd name="T1" fmla="*/ 1030 h 3114"/>
                <a:gd name="T2" fmla="*/ 2856 w 2923"/>
                <a:gd name="T3" fmla="*/ 979 h 3114"/>
                <a:gd name="T4" fmla="*/ 2872 w 2923"/>
                <a:gd name="T5" fmla="*/ 948 h 3114"/>
                <a:gd name="T6" fmla="*/ 1535 w 2923"/>
                <a:gd name="T7" fmla="*/ 0 h 3114"/>
                <a:gd name="T8" fmla="*/ 0 w 2923"/>
                <a:gd name="T9" fmla="*/ 1557 h 3114"/>
                <a:gd name="T10" fmla="*/ 1535 w 2923"/>
                <a:gd name="T11" fmla="*/ 3114 h 3114"/>
                <a:gd name="T12" fmla="*/ 2923 w 2923"/>
                <a:gd name="T13" fmla="*/ 1673 h 3114"/>
                <a:gd name="T14" fmla="*/ 2923 w 2923"/>
                <a:gd name="T15" fmla="*/ 1435 h 3114"/>
                <a:gd name="T16" fmla="*/ 1254 w 2923"/>
                <a:gd name="T17" fmla="*/ 1435 h 3114"/>
                <a:gd name="T18" fmla="*/ 1254 w 2923"/>
                <a:gd name="T19" fmla="*/ 1868 h 3114"/>
                <a:gd name="T20" fmla="*/ 2396 w 2923"/>
                <a:gd name="T21" fmla="*/ 1868 h 3114"/>
                <a:gd name="T22" fmla="*/ 1535 w 2923"/>
                <a:gd name="T23" fmla="*/ 2634 h 3114"/>
                <a:gd name="T24" fmla="*/ 545 w 2923"/>
                <a:gd name="T25" fmla="*/ 1557 h 3114"/>
                <a:gd name="T26" fmla="*/ 1527 w 2923"/>
                <a:gd name="T27" fmla="*/ 475 h 3114"/>
                <a:gd name="T28" fmla="*/ 2350 w 2923"/>
                <a:gd name="T29" fmla="*/ 1030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3" h="3114">
                  <a:moveTo>
                    <a:pt x="2350" y="1030"/>
                  </a:moveTo>
                  <a:cubicBezTo>
                    <a:pt x="2856" y="979"/>
                    <a:pt x="2856" y="979"/>
                    <a:pt x="2856" y="979"/>
                  </a:cubicBezTo>
                  <a:cubicBezTo>
                    <a:pt x="2872" y="948"/>
                    <a:pt x="2872" y="948"/>
                    <a:pt x="2872" y="948"/>
                  </a:cubicBezTo>
                  <a:cubicBezTo>
                    <a:pt x="2723" y="362"/>
                    <a:pt x="2214" y="0"/>
                    <a:pt x="1535" y="0"/>
                  </a:cubicBezTo>
                  <a:cubicBezTo>
                    <a:pt x="692" y="0"/>
                    <a:pt x="0" y="635"/>
                    <a:pt x="0" y="1557"/>
                  </a:cubicBezTo>
                  <a:cubicBezTo>
                    <a:pt x="0" y="2478"/>
                    <a:pt x="683" y="3114"/>
                    <a:pt x="1535" y="3114"/>
                  </a:cubicBezTo>
                  <a:cubicBezTo>
                    <a:pt x="2387" y="3114"/>
                    <a:pt x="2923" y="2512"/>
                    <a:pt x="2923" y="1673"/>
                  </a:cubicBezTo>
                  <a:cubicBezTo>
                    <a:pt x="2923" y="1435"/>
                    <a:pt x="2923" y="1435"/>
                    <a:pt x="2923" y="1435"/>
                  </a:cubicBezTo>
                  <a:cubicBezTo>
                    <a:pt x="1254" y="1435"/>
                    <a:pt x="1254" y="1435"/>
                    <a:pt x="1254" y="1435"/>
                  </a:cubicBezTo>
                  <a:cubicBezTo>
                    <a:pt x="1254" y="1868"/>
                    <a:pt x="1254" y="1868"/>
                    <a:pt x="1254" y="1868"/>
                  </a:cubicBezTo>
                  <a:cubicBezTo>
                    <a:pt x="2396" y="1868"/>
                    <a:pt x="2396" y="1868"/>
                    <a:pt x="2396" y="1868"/>
                  </a:cubicBezTo>
                  <a:cubicBezTo>
                    <a:pt x="2335" y="2344"/>
                    <a:pt x="2046" y="2634"/>
                    <a:pt x="1535" y="2634"/>
                  </a:cubicBezTo>
                  <a:cubicBezTo>
                    <a:pt x="930" y="2634"/>
                    <a:pt x="545" y="2188"/>
                    <a:pt x="545" y="1557"/>
                  </a:cubicBezTo>
                  <a:cubicBezTo>
                    <a:pt x="545" y="925"/>
                    <a:pt x="934" y="475"/>
                    <a:pt x="1527" y="475"/>
                  </a:cubicBezTo>
                  <a:cubicBezTo>
                    <a:pt x="1959" y="475"/>
                    <a:pt x="2234" y="679"/>
                    <a:pt x="2350" y="10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48" name="Oval 17">
              <a:extLst>
                <a:ext uri="{FF2B5EF4-FFF2-40B4-BE49-F238E27FC236}">
                  <a16:creationId xmlns:a16="http://schemas.microsoft.com/office/drawing/2014/main" id="{09E53B9C-9F67-4BF4-96BB-03E58C289B25}"/>
                </a:ext>
              </a:extLst>
            </p:cNvPr>
            <p:cNvSpPr>
              <a:spLocks noChangeArrowheads="1"/>
            </p:cNvSpPr>
            <p:nvPr userDrawn="1"/>
          </p:nvSpPr>
          <p:spPr bwMode="auto">
            <a:xfrm>
              <a:off x="1544" y="1424"/>
              <a:ext cx="203" cy="203"/>
            </a:xfrm>
            <a:prstGeom prst="ellipse">
              <a:avLst/>
            </a:prstGeom>
            <a:solidFill>
              <a:srgbClr val="00A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49" name="Oval 18">
              <a:extLst>
                <a:ext uri="{FF2B5EF4-FFF2-40B4-BE49-F238E27FC236}">
                  <a16:creationId xmlns:a16="http://schemas.microsoft.com/office/drawing/2014/main" id="{24C809FA-384A-46F5-8EC4-633FD9761CD7}"/>
                </a:ext>
              </a:extLst>
            </p:cNvPr>
            <p:cNvSpPr>
              <a:spLocks noChangeArrowheads="1"/>
            </p:cNvSpPr>
            <p:nvPr userDrawn="1"/>
          </p:nvSpPr>
          <p:spPr bwMode="auto">
            <a:xfrm>
              <a:off x="1844" y="1424"/>
              <a:ext cx="203" cy="203"/>
            </a:xfrm>
            <a:prstGeom prst="ellipse">
              <a:avLst/>
            </a:prstGeom>
            <a:solidFill>
              <a:srgbClr val="96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0" name="Freeform 19">
              <a:extLst>
                <a:ext uri="{FF2B5EF4-FFF2-40B4-BE49-F238E27FC236}">
                  <a16:creationId xmlns:a16="http://schemas.microsoft.com/office/drawing/2014/main" id="{052AE8E5-E168-4C9E-91DB-B641ED1F0CC7}"/>
                </a:ext>
              </a:extLst>
            </p:cNvPr>
            <p:cNvSpPr>
              <a:spLocks/>
            </p:cNvSpPr>
            <p:nvPr userDrawn="1"/>
          </p:nvSpPr>
          <p:spPr bwMode="auto">
            <a:xfrm>
              <a:off x="1500" y="1711"/>
              <a:ext cx="591" cy="664"/>
            </a:xfrm>
            <a:custGeom>
              <a:avLst/>
              <a:gdLst>
                <a:gd name="T0" fmla="*/ 1470 w 1963"/>
                <a:gd name="T1" fmla="*/ 2162 h 2206"/>
                <a:gd name="T2" fmla="*/ 1963 w 1963"/>
                <a:gd name="T3" fmla="*/ 2162 h 2206"/>
                <a:gd name="T4" fmla="*/ 1963 w 1963"/>
                <a:gd name="T5" fmla="*/ 0 h 2206"/>
                <a:gd name="T6" fmla="*/ 1470 w 1963"/>
                <a:gd name="T7" fmla="*/ 0 h 2206"/>
                <a:gd name="T8" fmla="*/ 1470 w 1963"/>
                <a:gd name="T9" fmla="*/ 1410 h 2206"/>
                <a:gd name="T10" fmla="*/ 899 w 1963"/>
                <a:gd name="T11" fmla="*/ 1773 h 2206"/>
                <a:gd name="T12" fmla="*/ 493 w 1963"/>
                <a:gd name="T13" fmla="*/ 1362 h 2206"/>
                <a:gd name="T14" fmla="*/ 493 w 1963"/>
                <a:gd name="T15" fmla="*/ 0 h 2206"/>
                <a:gd name="T16" fmla="*/ 0 w 1963"/>
                <a:gd name="T17" fmla="*/ 0 h 2206"/>
                <a:gd name="T18" fmla="*/ 0 w 1963"/>
                <a:gd name="T19" fmla="*/ 1457 h 2206"/>
                <a:gd name="T20" fmla="*/ 735 w 1963"/>
                <a:gd name="T21" fmla="*/ 2206 h 2206"/>
                <a:gd name="T22" fmla="*/ 1470 w 1963"/>
                <a:gd name="T23" fmla="*/ 1886 h 2206"/>
                <a:gd name="T24" fmla="*/ 1470 w 1963"/>
                <a:gd name="T25" fmla="*/ 2162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6">
                  <a:moveTo>
                    <a:pt x="1470" y="2162"/>
                  </a:moveTo>
                  <a:cubicBezTo>
                    <a:pt x="1963" y="2162"/>
                    <a:pt x="1963" y="2162"/>
                    <a:pt x="1963" y="2162"/>
                  </a:cubicBezTo>
                  <a:cubicBezTo>
                    <a:pt x="1963" y="0"/>
                    <a:pt x="1963" y="0"/>
                    <a:pt x="1963" y="0"/>
                  </a:cubicBezTo>
                  <a:cubicBezTo>
                    <a:pt x="1470" y="0"/>
                    <a:pt x="1470" y="0"/>
                    <a:pt x="1470" y="0"/>
                  </a:cubicBezTo>
                  <a:cubicBezTo>
                    <a:pt x="1470" y="1410"/>
                    <a:pt x="1470" y="1410"/>
                    <a:pt x="1470" y="1410"/>
                  </a:cubicBezTo>
                  <a:cubicBezTo>
                    <a:pt x="1336" y="1617"/>
                    <a:pt x="1133" y="1773"/>
                    <a:pt x="899" y="1773"/>
                  </a:cubicBezTo>
                  <a:cubicBezTo>
                    <a:pt x="640" y="1773"/>
                    <a:pt x="493" y="1626"/>
                    <a:pt x="493" y="1362"/>
                  </a:cubicBezTo>
                  <a:cubicBezTo>
                    <a:pt x="493" y="0"/>
                    <a:pt x="493" y="0"/>
                    <a:pt x="493" y="0"/>
                  </a:cubicBezTo>
                  <a:cubicBezTo>
                    <a:pt x="0" y="0"/>
                    <a:pt x="0" y="0"/>
                    <a:pt x="0" y="0"/>
                  </a:cubicBezTo>
                  <a:cubicBezTo>
                    <a:pt x="0" y="1457"/>
                    <a:pt x="0" y="1457"/>
                    <a:pt x="0" y="1457"/>
                  </a:cubicBezTo>
                  <a:cubicBezTo>
                    <a:pt x="0" y="1911"/>
                    <a:pt x="264" y="2206"/>
                    <a:pt x="735" y="2206"/>
                  </a:cubicBezTo>
                  <a:cubicBezTo>
                    <a:pt x="1051" y="2206"/>
                    <a:pt x="1310" y="2059"/>
                    <a:pt x="1470" y="1886"/>
                  </a:cubicBezTo>
                  <a:lnTo>
                    <a:pt x="1470" y="2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1" name="Rectangle 20">
              <a:extLst>
                <a:ext uri="{FF2B5EF4-FFF2-40B4-BE49-F238E27FC236}">
                  <a16:creationId xmlns:a16="http://schemas.microsoft.com/office/drawing/2014/main" id="{F2A20B5A-86AF-4477-B666-EEDEC85F8D92}"/>
                </a:ext>
              </a:extLst>
            </p:cNvPr>
            <p:cNvSpPr>
              <a:spLocks noChangeArrowheads="1"/>
            </p:cNvSpPr>
            <p:nvPr userDrawn="1"/>
          </p:nvSpPr>
          <p:spPr bwMode="auto">
            <a:xfrm>
              <a:off x="6364" y="1412"/>
              <a:ext cx="144" cy="9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2" name="Freeform 21">
              <a:extLst>
                <a:ext uri="{FF2B5EF4-FFF2-40B4-BE49-F238E27FC236}">
                  <a16:creationId xmlns:a16="http://schemas.microsoft.com/office/drawing/2014/main" id="{0479AAC6-C5D7-4322-BF40-33F56D81503F}"/>
                </a:ext>
              </a:extLst>
            </p:cNvPr>
            <p:cNvSpPr>
              <a:spLocks noEditPoints="1"/>
            </p:cNvSpPr>
            <p:nvPr userDrawn="1"/>
          </p:nvSpPr>
          <p:spPr bwMode="auto">
            <a:xfrm>
              <a:off x="5612" y="1698"/>
              <a:ext cx="651" cy="677"/>
            </a:xfrm>
            <a:custGeom>
              <a:avLst/>
              <a:gdLst>
                <a:gd name="T0" fmla="*/ 2149 w 2162"/>
                <a:gd name="T1" fmla="*/ 1825 h 2249"/>
                <a:gd name="T2" fmla="*/ 2054 w 2162"/>
                <a:gd name="T3" fmla="*/ 1838 h 2249"/>
                <a:gd name="T4" fmla="*/ 1881 w 2162"/>
                <a:gd name="T5" fmla="*/ 1621 h 2249"/>
                <a:gd name="T6" fmla="*/ 1881 w 2162"/>
                <a:gd name="T7" fmla="*/ 735 h 2249"/>
                <a:gd name="T8" fmla="*/ 990 w 2162"/>
                <a:gd name="T9" fmla="*/ 0 h 2249"/>
                <a:gd name="T10" fmla="*/ 99 w 2162"/>
                <a:gd name="T11" fmla="*/ 679 h 2249"/>
                <a:gd name="T12" fmla="*/ 121 w 2162"/>
                <a:gd name="T13" fmla="*/ 696 h 2249"/>
                <a:gd name="T14" fmla="*/ 549 w 2162"/>
                <a:gd name="T15" fmla="*/ 718 h 2249"/>
                <a:gd name="T16" fmla="*/ 973 w 2162"/>
                <a:gd name="T17" fmla="*/ 393 h 2249"/>
                <a:gd name="T18" fmla="*/ 1401 w 2162"/>
                <a:gd name="T19" fmla="*/ 739 h 2249"/>
                <a:gd name="T20" fmla="*/ 1401 w 2162"/>
                <a:gd name="T21" fmla="*/ 856 h 2249"/>
                <a:gd name="T22" fmla="*/ 748 w 2162"/>
                <a:gd name="T23" fmla="*/ 921 h 2249"/>
                <a:gd name="T24" fmla="*/ 0 w 2162"/>
                <a:gd name="T25" fmla="*/ 1604 h 2249"/>
                <a:gd name="T26" fmla="*/ 687 w 2162"/>
                <a:gd name="T27" fmla="*/ 2249 h 2249"/>
                <a:gd name="T28" fmla="*/ 1418 w 2162"/>
                <a:gd name="T29" fmla="*/ 1916 h 2249"/>
                <a:gd name="T30" fmla="*/ 1435 w 2162"/>
                <a:gd name="T31" fmla="*/ 1916 h 2249"/>
                <a:gd name="T32" fmla="*/ 1889 w 2162"/>
                <a:gd name="T33" fmla="*/ 2231 h 2249"/>
                <a:gd name="T34" fmla="*/ 2162 w 2162"/>
                <a:gd name="T35" fmla="*/ 2188 h 2249"/>
                <a:gd name="T36" fmla="*/ 2162 w 2162"/>
                <a:gd name="T37" fmla="*/ 1833 h 2249"/>
                <a:gd name="T38" fmla="*/ 2149 w 2162"/>
                <a:gd name="T39" fmla="*/ 1825 h 2249"/>
                <a:gd name="T40" fmla="*/ 1401 w 2162"/>
                <a:gd name="T41" fmla="*/ 1518 h 2249"/>
                <a:gd name="T42" fmla="*/ 778 w 2162"/>
                <a:gd name="T43" fmla="*/ 1846 h 2249"/>
                <a:gd name="T44" fmla="*/ 471 w 2162"/>
                <a:gd name="T45" fmla="*/ 1578 h 2249"/>
                <a:gd name="T46" fmla="*/ 813 w 2162"/>
                <a:gd name="T47" fmla="*/ 1267 h 2249"/>
                <a:gd name="T48" fmla="*/ 1401 w 2162"/>
                <a:gd name="T49" fmla="*/ 1202 h 2249"/>
                <a:gd name="T50" fmla="*/ 1401 w 2162"/>
                <a:gd name="T51" fmla="*/ 151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2" h="2249">
                  <a:moveTo>
                    <a:pt x="2149" y="1825"/>
                  </a:moveTo>
                  <a:cubicBezTo>
                    <a:pt x="2110" y="1833"/>
                    <a:pt x="2084" y="1838"/>
                    <a:pt x="2054" y="1838"/>
                  </a:cubicBezTo>
                  <a:cubicBezTo>
                    <a:pt x="1941" y="1838"/>
                    <a:pt x="1881" y="1760"/>
                    <a:pt x="1881" y="1621"/>
                  </a:cubicBezTo>
                  <a:cubicBezTo>
                    <a:pt x="1881" y="735"/>
                    <a:pt x="1881" y="735"/>
                    <a:pt x="1881" y="735"/>
                  </a:cubicBezTo>
                  <a:cubicBezTo>
                    <a:pt x="1881" y="272"/>
                    <a:pt x="1529" y="0"/>
                    <a:pt x="990" y="0"/>
                  </a:cubicBezTo>
                  <a:cubicBezTo>
                    <a:pt x="552" y="0"/>
                    <a:pt x="181" y="220"/>
                    <a:pt x="99" y="679"/>
                  </a:cubicBezTo>
                  <a:cubicBezTo>
                    <a:pt x="121" y="696"/>
                    <a:pt x="121" y="696"/>
                    <a:pt x="121" y="696"/>
                  </a:cubicBezTo>
                  <a:cubicBezTo>
                    <a:pt x="549" y="718"/>
                    <a:pt x="549" y="718"/>
                    <a:pt x="549" y="718"/>
                  </a:cubicBezTo>
                  <a:cubicBezTo>
                    <a:pt x="592" y="501"/>
                    <a:pt x="742" y="393"/>
                    <a:pt x="973" y="393"/>
                  </a:cubicBezTo>
                  <a:cubicBezTo>
                    <a:pt x="1219" y="393"/>
                    <a:pt x="1401" y="496"/>
                    <a:pt x="1401" y="739"/>
                  </a:cubicBezTo>
                  <a:cubicBezTo>
                    <a:pt x="1401" y="856"/>
                    <a:pt x="1401" y="856"/>
                    <a:pt x="1401" y="856"/>
                  </a:cubicBezTo>
                  <a:cubicBezTo>
                    <a:pt x="748" y="921"/>
                    <a:pt x="748" y="921"/>
                    <a:pt x="748" y="921"/>
                  </a:cubicBezTo>
                  <a:cubicBezTo>
                    <a:pt x="320" y="964"/>
                    <a:pt x="0" y="1193"/>
                    <a:pt x="0" y="1604"/>
                  </a:cubicBezTo>
                  <a:cubicBezTo>
                    <a:pt x="0" y="2002"/>
                    <a:pt x="302" y="2249"/>
                    <a:pt x="687" y="2249"/>
                  </a:cubicBezTo>
                  <a:cubicBezTo>
                    <a:pt x="999" y="2249"/>
                    <a:pt x="1258" y="2089"/>
                    <a:pt x="1418" y="1916"/>
                  </a:cubicBezTo>
                  <a:cubicBezTo>
                    <a:pt x="1435" y="1916"/>
                    <a:pt x="1435" y="1916"/>
                    <a:pt x="1435" y="1916"/>
                  </a:cubicBezTo>
                  <a:cubicBezTo>
                    <a:pt x="1513" y="2153"/>
                    <a:pt x="1699" y="2231"/>
                    <a:pt x="1889" y="2231"/>
                  </a:cubicBezTo>
                  <a:cubicBezTo>
                    <a:pt x="1972" y="2231"/>
                    <a:pt x="2058" y="2223"/>
                    <a:pt x="2162" y="2188"/>
                  </a:cubicBezTo>
                  <a:cubicBezTo>
                    <a:pt x="2162" y="1833"/>
                    <a:pt x="2162" y="1833"/>
                    <a:pt x="2162" y="1833"/>
                  </a:cubicBezTo>
                  <a:lnTo>
                    <a:pt x="2149" y="1825"/>
                  </a:lnTo>
                  <a:close/>
                  <a:moveTo>
                    <a:pt x="1401" y="1518"/>
                  </a:moveTo>
                  <a:cubicBezTo>
                    <a:pt x="1236" y="1708"/>
                    <a:pt x="1020" y="1846"/>
                    <a:pt x="778" y="1846"/>
                  </a:cubicBezTo>
                  <a:cubicBezTo>
                    <a:pt x="605" y="1846"/>
                    <a:pt x="471" y="1756"/>
                    <a:pt x="471" y="1578"/>
                  </a:cubicBezTo>
                  <a:cubicBezTo>
                    <a:pt x="471" y="1422"/>
                    <a:pt x="588" y="1297"/>
                    <a:pt x="813" y="1267"/>
                  </a:cubicBezTo>
                  <a:cubicBezTo>
                    <a:pt x="1401" y="1202"/>
                    <a:pt x="1401" y="1202"/>
                    <a:pt x="1401" y="1202"/>
                  </a:cubicBezTo>
                  <a:lnTo>
                    <a:pt x="1401" y="1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3" name="Freeform 22">
              <a:extLst>
                <a:ext uri="{FF2B5EF4-FFF2-40B4-BE49-F238E27FC236}">
                  <a16:creationId xmlns:a16="http://schemas.microsoft.com/office/drawing/2014/main" id="{86FD884F-B014-4204-8F9A-55C1E3296716}"/>
                </a:ext>
              </a:extLst>
            </p:cNvPr>
            <p:cNvSpPr>
              <a:spLocks noEditPoints="1"/>
            </p:cNvSpPr>
            <p:nvPr userDrawn="1"/>
          </p:nvSpPr>
          <p:spPr bwMode="auto">
            <a:xfrm>
              <a:off x="2919" y="1698"/>
              <a:ext cx="641" cy="677"/>
            </a:xfrm>
            <a:custGeom>
              <a:avLst/>
              <a:gdLst>
                <a:gd name="T0" fmla="*/ 2078 w 2132"/>
                <a:gd name="T1" fmla="*/ 1498 h 2249"/>
                <a:gd name="T2" fmla="*/ 1651 w 2132"/>
                <a:gd name="T3" fmla="*/ 1463 h 2249"/>
                <a:gd name="T4" fmla="*/ 1651 w 2132"/>
                <a:gd name="T5" fmla="*/ 1462 h 2249"/>
                <a:gd name="T6" fmla="*/ 1089 w 2132"/>
                <a:gd name="T7" fmla="*/ 1829 h 2249"/>
                <a:gd name="T8" fmla="*/ 480 w 2132"/>
                <a:gd name="T9" fmla="*/ 1258 h 2249"/>
                <a:gd name="T10" fmla="*/ 2132 w 2132"/>
                <a:gd name="T11" fmla="*/ 1258 h 2249"/>
                <a:gd name="T12" fmla="*/ 2132 w 2132"/>
                <a:gd name="T13" fmla="*/ 1107 h 2249"/>
                <a:gd name="T14" fmla="*/ 1081 w 2132"/>
                <a:gd name="T15" fmla="*/ 0 h 2249"/>
                <a:gd name="T16" fmla="*/ 0 w 2132"/>
                <a:gd name="T17" fmla="*/ 1124 h 2249"/>
                <a:gd name="T18" fmla="*/ 1081 w 2132"/>
                <a:gd name="T19" fmla="*/ 2249 h 2249"/>
                <a:gd name="T20" fmla="*/ 2094 w 2132"/>
                <a:gd name="T21" fmla="*/ 1519 h 2249"/>
                <a:gd name="T22" fmla="*/ 2078 w 2132"/>
                <a:gd name="T23" fmla="*/ 1498 h 2249"/>
                <a:gd name="T24" fmla="*/ 1081 w 2132"/>
                <a:gd name="T25" fmla="*/ 402 h 2249"/>
                <a:gd name="T26" fmla="*/ 1669 w 2132"/>
                <a:gd name="T27" fmla="*/ 899 h 2249"/>
                <a:gd name="T28" fmla="*/ 488 w 2132"/>
                <a:gd name="T29" fmla="*/ 899 h 2249"/>
                <a:gd name="T30" fmla="*/ 1081 w 2132"/>
                <a:gd name="T31" fmla="*/ 40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2" h="2249">
                  <a:moveTo>
                    <a:pt x="2078" y="1498"/>
                  </a:moveTo>
                  <a:cubicBezTo>
                    <a:pt x="1651" y="1463"/>
                    <a:pt x="1651" y="1463"/>
                    <a:pt x="1651" y="1463"/>
                  </a:cubicBezTo>
                  <a:cubicBezTo>
                    <a:pt x="1651" y="1462"/>
                    <a:pt x="1651" y="1462"/>
                    <a:pt x="1651" y="1462"/>
                  </a:cubicBezTo>
                  <a:cubicBezTo>
                    <a:pt x="1571" y="1684"/>
                    <a:pt x="1390" y="1829"/>
                    <a:pt x="1089" y="1829"/>
                  </a:cubicBezTo>
                  <a:cubicBezTo>
                    <a:pt x="744" y="1829"/>
                    <a:pt x="501" y="1613"/>
                    <a:pt x="480" y="1258"/>
                  </a:cubicBezTo>
                  <a:cubicBezTo>
                    <a:pt x="2132" y="1258"/>
                    <a:pt x="2132" y="1258"/>
                    <a:pt x="2132" y="1258"/>
                  </a:cubicBezTo>
                  <a:cubicBezTo>
                    <a:pt x="2132" y="1107"/>
                    <a:pt x="2132" y="1107"/>
                    <a:pt x="2132" y="1107"/>
                  </a:cubicBezTo>
                  <a:cubicBezTo>
                    <a:pt x="2132" y="410"/>
                    <a:pt x="1690" y="0"/>
                    <a:pt x="1081" y="0"/>
                  </a:cubicBezTo>
                  <a:cubicBezTo>
                    <a:pt x="506" y="0"/>
                    <a:pt x="0" y="449"/>
                    <a:pt x="0" y="1124"/>
                  </a:cubicBezTo>
                  <a:cubicBezTo>
                    <a:pt x="0" y="1799"/>
                    <a:pt x="432" y="2249"/>
                    <a:pt x="1081" y="2249"/>
                  </a:cubicBezTo>
                  <a:cubicBezTo>
                    <a:pt x="1596" y="2249"/>
                    <a:pt x="1947" y="1989"/>
                    <a:pt x="2094" y="1519"/>
                  </a:cubicBezTo>
                  <a:lnTo>
                    <a:pt x="2078" y="1498"/>
                  </a:lnTo>
                  <a:close/>
                  <a:moveTo>
                    <a:pt x="1081" y="402"/>
                  </a:moveTo>
                  <a:cubicBezTo>
                    <a:pt x="1388" y="402"/>
                    <a:pt x="1639" y="579"/>
                    <a:pt x="1669" y="899"/>
                  </a:cubicBezTo>
                  <a:cubicBezTo>
                    <a:pt x="488" y="899"/>
                    <a:pt x="488" y="899"/>
                    <a:pt x="488" y="899"/>
                  </a:cubicBezTo>
                  <a:cubicBezTo>
                    <a:pt x="545" y="583"/>
                    <a:pt x="787" y="402"/>
                    <a:pt x="1081" y="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grpSp>
        <p:nvGrpSpPr>
          <p:cNvPr id="54" name="Group 4">
            <a:extLst>
              <a:ext uri="{FF2B5EF4-FFF2-40B4-BE49-F238E27FC236}">
                <a16:creationId xmlns:a16="http://schemas.microsoft.com/office/drawing/2014/main" id="{0A29CA4C-CB00-476D-B4F7-3A6ACB00C8A7}"/>
              </a:ext>
            </a:extLst>
          </p:cNvPr>
          <p:cNvGrpSpPr>
            <a:grpSpLocks noChangeAspect="1"/>
          </p:cNvGrpSpPr>
          <p:nvPr userDrawn="1"/>
        </p:nvGrpSpPr>
        <p:grpSpPr bwMode="auto">
          <a:xfrm>
            <a:off x="537663" y="5778099"/>
            <a:ext cx="558545" cy="558509"/>
            <a:chOff x="1360" y="0"/>
            <a:chExt cx="3787" cy="3787"/>
          </a:xfrm>
          <a:solidFill>
            <a:schemeClr val="bg2"/>
          </a:solidFill>
        </p:grpSpPr>
        <p:sp>
          <p:nvSpPr>
            <p:cNvPr id="55" name="Freeform 5">
              <a:extLst>
                <a:ext uri="{FF2B5EF4-FFF2-40B4-BE49-F238E27FC236}">
                  <a16:creationId xmlns:a16="http://schemas.microsoft.com/office/drawing/2014/main" id="{2F864FB6-FF85-4134-9F85-8B2A00D44B95}"/>
                </a:ext>
              </a:extLst>
            </p:cNvPr>
            <p:cNvSpPr>
              <a:spLocks/>
            </p:cNvSpPr>
            <p:nvPr userDrawn="1"/>
          </p:nvSpPr>
          <p:spPr bwMode="auto">
            <a:xfrm>
              <a:off x="1842" y="897"/>
              <a:ext cx="2824" cy="1035"/>
            </a:xfrm>
            <a:custGeom>
              <a:avLst/>
              <a:gdLst>
                <a:gd name="T0" fmla="*/ 1012 w 2267"/>
                <a:gd name="T1" fmla="*/ 661 h 831"/>
                <a:gd name="T2" fmla="*/ 879 w 2267"/>
                <a:gd name="T3" fmla="*/ 439 h 831"/>
                <a:gd name="T4" fmla="*/ 1133 w 2267"/>
                <a:gd name="T5" fmla="*/ 185 h 831"/>
                <a:gd name="T6" fmla="*/ 1387 w 2267"/>
                <a:gd name="T7" fmla="*/ 439 h 831"/>
                <a:gd name="T8" fmla="*/ 1255 w 2267"/>
                <a:gd name="T9" fmla="*/ 661 h 831"/>
                <a:gd name="T10" fmla="*/ 1255 w 2267"/>
                <a:gd name="T11" fmla="*/ 661 h 831"/>
                <a:gd name="T12" fmla="*/ 1255 w 2267"/>
                <a:gd name="T13" fmla="*/ 661 h 831"/>
                <a:gd name="T14" fmla="*/ 1255 w 2267"/>
                <a:gd name="T15" fmla="*/ 661 h 831"/>
                <a:gd name="T16" fmla="*/ 1344 w 2267"/>
                <a:gd name="T17" fmla="*/ 831 h 831"/>
                <a:gd name="T18" fmla="*/ 2267 w 2267"/>
                <a:gd name="T19" fmla="*/ 763 h 831"/>
                <a:gd name="T20" fmla="*/ 2246 w 2267"/>
                <a:gd name="T21" fmla="*/ 580 h 831"/>
                <a:gd name="T22" fmla="*/ 1522 w 2267"/>
                <a:gd name="T23" fmla="*/ 641 h 831"/>
                <a:gd name="T24" fmla="*/ 1571 w 2267"/>
                <a:gd name="T25" fmla="*/ 439 h 831"/>
                <a:gd name="T26" fmla="*/ 1133 w 2267"/>
                <a:gd name="T27" fmla="*/ 0 h 831"/>
                <a:gd name="T28" fmla="*/ 695 w 2267"/>
                <a:gd name="T29" fmla="*/ 439 h 831"/>
                <a:gd name="T30" fmla="*/ 745 w 2267"/>
                <a:gd name="T31" fmla="*/ 641 h 831"/>
                <a:gd name="T32" fmla="*/ 21 w 2267"/>
                <a:gd name="T33" fmla="*/ 580 h 831"/>
                <a:gd name="T34" fmla="*/ 0 w 2267"/>
                <a:gd name="T35" fmla="*/ 763 h 831"/>
                <a:gd name="T36" fmla="*/ 923 w 2267"/>
                <a:gd name="T37" fmla="*/ 831 h 831"/>
                <a:gd name="T38" fmla="*/ 1012 w 2267"/>
                <a:gd name="T39" fmla="*/ 66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7" h="831">
                  <a:moveTo>
                    <a:pt x="1012" y="661"/>
                  </a:moveTo>
                  <a:cubicBezTo>
                    <a:pt x="933" y="618"/>
                    <a:pt x="879" y="535"/>
                    <a:pt x="879" y="439"/>
                  </a:cubicBezTo>
                  <a:cubicBezTo>
                    <a:pt x="879" y="298"/>
                    <a:pt x="993" y="185"/>
                    <a:pt x="1133" y="185"/>
                  </a:cubicBezTo>
                  <a:cubicBezTo>
                    <a:pt x="1273" y="185"/>
                    <a:pt x="1387" y="298"/>
                    <a:pt x="1387" y="439"/>
                  </a:cubicBezTo>
                  <a:cubicBezTo>
                    <a:pt x="1387" y="535"/>
                    <a:pt x="1334" y="618"/>
                    <a:pt x="1255" y="661"/>
                  </a:cubicBezTo>
                  <a:cubicBezTo>
                    <a:pt x="1255" y="661"/>
                    <a:pt x="1255" y="661"/>
                    <a:pt x="1255" y="661"/>
                  </a:cubicBezTo>
                  <a:cubicBezTo>
                    <a:pt x="1255" y="661"/>
                    <a:pt x="1255" y="661"/>
                    <a:pt x="1255" y="661"/>
                  </a:cubicBezTo>
                  <a:cubicBezTo>
                    <a:pt x="1255" y="661"/>
                    <a:pt x="1255" y="661"/>
                    <a:pt x="1255" y="661"/>
                  </a:cubicBezTo>
                  <a:cubicBezTo>
                    <a:pt x="1344" y="831"/>
                    <a:pt x="1344" y="831"/>
                    <a:pt x="1344" y="831"/>
                  </a:cubicBezTo>
                  <a:cubicBezTo>
                    <a:pt x="1656" y="824"/>
                    <a:pt x="1963" y="801"/>
                    <a:pt x="2267" y="763"/>
                  </a:cubicBezTo>
                  <a:cubicBezTo>
                    <a:pt x="2265" y="700"/>
                    <a:pt x="2257" y="639"/>
                    <a:pt x="2246" y="580"/>
                  </a:cubicBezTo>
                  <a:cubicBezTo>
                    <a:pt x="2007" y="610"/>
                    <a:pt x="1766" y="630"/>
                    <a:pt x="1522" y="641"/>
                  </a:cubicBezTo>
                  <a:cubicBezTo>
                    <a:pt x="1553" y="580"/>
                    <a:pt x="1571" y="512"/>
                    <a:pt x="1571" y="439"/>
                  </a:cubicBezTo>
                  <a:cubicBezTo>
                    <a:pt x="1571" y="197"/>
                    <a:pt x="1375" y="0"/>
                    <a:pt x="1133" y="0"/>
                  </a:cubicBezTo>
                  <a:cubicBezTo>
                    <a:pt x="891" y="0"/>
                    <a:pt x="695" y="197"/>
                    <a:pt x="695" y="439"/>
                  </a:cubicBezTo>
                  <a:cubicBezTo>
                    <a:pt x="695" y="512"/>
                    <a:pt x="713" y="580"/>
                    <a:pt x="745" y="641"/>
                  </a:cubicBezTo>
                  <a:cubicBezTo>
                    <a:pt x="501" y="630"/>
                    <a:pt x="259" y="610"/>
                    <a:pt x="21" y="580"/>
                  </a:cubicBezTo>
                  <a:cubicBezTo>
                    <a:pt x="9" y="639"/>
                    <a:pt x="2" y="700"/>
                    <a:pt x="0" y="763"/>
                  </a:cubicBezTo>
                  <a:cubicBezTo>
                    <a:pt x="303" y="801"/>
                    <a:pt x="611" y="824"/>
                    <a:pt x="923" y="831"/>
                  </a:cubicBezTo>
                  <a:cubicBezTo>
                    <a:pt x="1012" y="661"/>
                    <a:pt x="1012" y="661"/>
                    <a:pt x="1012" y="6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6" name="Freeform 6">
              <a:extLst>
                <a:ext uri="{FF2B5EF4-FFF2-40B4-BE49-F238E27FC236}">
                  <a16:creationId xmlns:a16="http://schemas.microsoft.com/office/drawing/2014/main" id="{C9D313AA-BF8D-44BA-A588-FC41D7616394}"/>
                </a:ext>
              </a:extLst>
            </p:cNvPr>
            <p:cNvSpPr>
              <a:spLocks/>
            </p:cNvSpPr>
            <p:nvPr userDrawn="1"/>
          </p:nvSpPr>
          <p:spPr bwMode="auto">
            <a:xfrm>
              <a:off x="1916" y="2266"/>
              <a:ext cx="2677" cy="299"/>
            </a:xfrm>
            <a:custGeom>
              <a:avLst/>
              <a:gdLst>
                <a:gd name="T0" fmla="*/ 1074 w 2149"/>
                <a:gd name="T1" fmla="*/ 184 h 240"/>
                <a:gd name="T2" fmla="*/ 2072 w 2149"/>
                <a:gd name="T3" fmla="*/ 240 h 240"/>
                <a:gd name="T4" fmla="*/ 2149 w 2149"/>
                <a:gd name="T5" fmla="*/ 64 h 240"/>
                <a:gd name="T6" fmla="*/ 1074 w 2149"/>
                <a:gd name="T7" fmla="*/ 0 h 240"/>
                <a:gd name="T8" fmla="*/ 0 w 2149"/>
                <a:gd name="T9" fmla="*/ 64 h 240"/>
                <a:gd name="T10" fmla="*/ 77 w 2149"/>
                <a:gd name="T11" fmla="*/ 240 h 240"/>
                <a:gd name="T12" fmla="*/ 1074 w 2149"/>
                <a:gd name="T13" fmla="*/ 184 h 240"/>
              </a:gdLst>
              <a:ahLst/>
              <a:cxnLst>
                <a:cxn ang="0">
                  <a:pos x="T0" y="T1"/>
                </a:cxn>
                <a:cxn ang="0">
                  <a:pos x="T2" y="T3"/>
                </a:cxn>
                <a:cxn ang="0">
                  <a:pos x="T4" y="T5"/>
                </a:cxn>
                <a:cxn ang="0">
                  <a:pos x="T6" y="T7"/>
                </a:cxn>
                <a:cxn ang="0">
                  <a:pos x="T8" y="T9"/>
                </a:cxn>
                <a:cxn ang="0">
                  <a:pos x="T10" y="T11"/>
                </a:cxn>
                <a:cxn ang="0">
                  <a:pos x="T12" y="T13"/>
                </a:cxn>
              </a:cxnLst>
              <a:rect l="0" t="0" r="r" b="b"/>
              <a:pathLst>
                <a:path w="2149" h="240">
                  <a:moveTo>
                    <a:pt x="1074" y="184"/>
                  </a:moveTo>
                  <a:cubicBezTo>
                    <a:pt x="1412" y="184"/>
                    <a:pt x="1744" y="203"/>
                    <a:pt x="2072" y="240"/>
                  </a:cubicBezTo>
                  <a:cubicBezTo>
                    <a:pt x="2102" y="184"/>
                    <a:pt x="2128" y="125"/>
                    <a:pt x="2149" y="64"/>
                  </a:cubicBezTo>
                  <a:cubicBezTo>
                    <a:pt x="1797" y="22"/>
                    <a:pt x="1438" y="0"/>
                    <a:pt x="1074" y="0"/>
                  </a:cubicBezTo>
                  <a:cubicBezTo>
                    <a:pt x="711" y="0"/>
                    <a:pt x="352" y="22"/>
                    <a:pt x="0" y="64"/>
                  </a:cubicBezTo>
                  <a:cubicBezTo>
                    <a:pt x="20" y="125"/>
                    <a:pt x="46" y="184"/>
                    <a:pt x="77" y="240"/>
                  </a:cubicBezTo>
                  <a:cubicBezTo>
                    <a:pt x="404" y="203"/>
                    <a:pt x="737" y="184"/>
                    <a:pt x="1074"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7" name="Freeform 7">
              <a:extLst>
                <a:ext uri="{FF2B5EF4-FFF2-40B4-BE49-F238E27FC236}">
                  <a16:creationId xmlns:a16="http://schemas.microsoft.com/office/drawing/2014/main" id="{821383AB-F74B-4DF5-AF06-564C6EFFD403}"/>
                </a:ext>
              </a:extLst>
            </p:cNvPr>
            <p:cNvSpPr>
              <a:spLocks noEditPoints="1"/>
            </p:cNvSpPr>
            <p:nvPr userDrawn="1"/>
          </p:nvSpPr>
          <p:spPr bwMode="auto">
            <a:xfrm>
              <a:off x="1360" y="0"/>
              <a:ext cx="3787" cy="3787"/>
            </a:xfrm>
            <a:custGeom>
              <a:avLst/>
              <a:gdLst>
                <a:gd name="T0" fmla="*/ 1520 w 3040"/>
                <a:gd name="T1" fmla="*/ 0 h 3040"/>
                <a:gd name="T2" fmla="*/ 0 w 3040"/>
                <a:gd name="T3" fmla="*/ 1520 h 3040"/>
                <a:gd name="T4" fmla="*/ 1520 w 3040"/>
                <a:gd name="T5" fmla="*/ 3040 h 3040"/>
                <a:gd name="T6" fmla="*/ 3040 w 3040"/>
                <a:gd name="T7" fmla="*/ 1520 h 3040"/>
                <a:gd name="T8" fmla="*/ 1520 w 3040"/>
                <a:gd name="T9" fmla="*/ 0 h 3040"/>
                <a:gd name="T10" fmla="*/ 1520 w 3040"/>
                <a:gd name="T11" fmla="*/ 2859 h 3040"/>
                <a:gd name="T12" fmla="*/ 181 w 3040"/>
                <a:gd name="T13" fmla="*/ 1520 h 3040"/>
                <a:gd name="T14" fmla="*/ 1520 w 3040"/>
                <a:gd name="T15" fmla="*/ 181 h 3040"/>
                <a:gd name="T16" fmla="*/ 2859 w 3040"/>
                <a:gd name="T17" fmla="*/ 1520 h 3040"/>
                <a:gd name="T18" fmla="*/ 1520 w 3040"/>
                <a:gd name="T19" fmla="*/ 2859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0" h="3040">
                  <a:moveTo>
                    <a:pt x="1520" y="0"/>
                  </a:moveTo>
                  <a:cubicBezTo>
                    <a:pt x="682" y="0"/>
                    <a:pt x="0" y="682"/>
                    <a:pt x="0" y="1520"/>
                  </a:cubicBezTo>
                  <a:cubicBezTo>
                    <a:pt x="0" y="2358"/>
                    <a:pt x="682" y="3040"/>
                    <a:pt x="1520" y="3040"/>
                  </a:cubicBezTo>
                  <a:cubicBezTo>
                    <a:pt x="2358" y="3040"/>
                    <a:pt x="3040" y="2358"/>
                    <a:pt x="3040" y="1520"/>
                  </a:cubicBezTo>
                  <a:cubicBezTo>
                    <a:pt x="3040" y="682"/>
                    <a:pt x="2358" y="0"/>
                    <a:pt x="1520" y="0"/>
                  </a:cubicBezTo>
                  <a:close/>
                  <a:moveTo>
                    <a:pt x="1520" y="2859"/>
                  </a:moveTo>
                  <a:cubicBezTo>
                    <a:pt x="782" y="2859"/>
                    <a:pt x="181" y="2259"/>
                    <a:pt x="181" y="1520"/>
                  </a:cubicBezTo>
                  <a:cubicBezTo>
                    <a:pt x="181" y="782"/>
                    <a:pt x="782" y="181"/>
                    <a:pt x="1520" y="181"/>
                  </a:cubicBezTo>
                  <a:cubicBezTo>
                    <a:pt x="2259" y="181"/>
                    <a:pt x="2859" y="782"/>
                    <a:pt x="2859" y="1520"/>
                  </a:cubicBezTo>
                  <a:cubicBezTo>
                    <a:pt x="2859" y="2259"/>
                    <a:pt x="2259" y="2859"/>
                    <a:pt x="1520" y="28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spTree>
    <p:extLst>
      <p:ext uri="{BB962C8B-B14F-4D97-AF65-F5344CB8AC3E}">
        <p14:creationId xmlns:p14="http://schemas.microsoft.com/office/powerpoint/2010/main" val="124318498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9958-DD57-4C60-86E9-5287B6C8B705}"/>
              </a:ext>
            </a:extLst>
          </p:cNvPr>
          <p:cNvSpPr>
            <a:spLocks noGrp="1"/>
          </p:cNvSpPr>
          <p:nvPr>
            <p:ph type="title"/>
          </p:nvPr>
        </p:nvSpPr>
        <p:spPr/>
        <p:txBody>
          <a:bodyPr/>
          <a:lstStyle/>
          <a:p>
            <a:r>
              <a:rPr lang="en-US" dirty="0"/>
              <a:t>Click to edit Master </a:t>
            </a:r>
            <a:r>
              <a:rPr lang="en-US"/>
              <a:t>title style</a:t>
            </a:r>
            <a:endParaRPr lang="en-US" dirty="0"/>
          </a:p>
        </p:txBody>
      </p:sp>
      <p:sp>
        <p:nvSpPr>
          <p:cNvPr id="7" name="Table Placeholder 6">
            <a:extLst>
              <a:ext uri="{FF2B5EF4-FFF2-40B4-BE49-F238E27FC236}">
                <a16:creationId xmlns:a16="http://schemas.microsoft.com/office/drawing/2014/main" id="{AD080D09-3A5F-4DDF-BC6D-CE100ED45416}"/>
              </a:ext>
            </a:extLst>
          </p:cNvPr>
          <p:cNvSpPr>
            <a:spLocks noGrp="1"/>
          </p:cNvSpPr>
          <p:nvPr>
            <p:ph type="tbl" sz="quarter" idx="13"/>
          </p:nvPr>
        </p:nvSpPr>
        <p:spPr>
          <a:xfrm>
            <a:off x="381000" y="1581150"/>
            <a:ext cx="2700000" cy="4298950"/>
          </a:xfrm>
        </p:spPr>
        <p:txBody>
          <a:bodyPr/>
          <a:lstStyle/>
          <a:p>
            <a:endParaRPr lang="en-GB"/>
          </a:p>
        </p:txBody>
      </p:sp>
      <p:sp>
        <p:nvSpPr>
          <p:cNvPr id="8" name="Table Placeholder 6">
            <a:extLst>
              <a:ext uri="{FF2B5EF4-FFF2-40B4-BE49-F238E27FC236}">
                <a16:creationId xmlns:a16="http://schemas.microsoft.com/office/drawing/2014/main" id="{D574159A-C8D2-4F05-B6A9-B091943273F9}"/>
              </a:ext>
            </a:extLst>
          </p:cNvPr>
          <p:cNvSpPr>
            <a:spLocks noGrp="1"/>
          </p:cNvSpPr>
          <p:nvPr>
            <p:ph type="tbl" sz="quarter" idx="14"/>
          </p:nvPr>
        </p:nvSpPr>
        <p:spPr>
          <a:xfrm>
            <a:off x="9109413" y="1581150"/>
            <a:ext cx="2700000" cy="4298950"/>
          </a:xfrm>
        </p:spPr>
        <p:txBody>
          <a:bodyPr/>
          <a:lstStyle/>
          <a:p>
            <a:endParaRPr lang="en-GB"/>
          </a:p>
        </p:txBody>
      </p:sp>
      <p:sp>
        <p:nvSpPr>
          <p:cNvPr id="9" name="Table Placeholder 6">
            <a:extLst>
              <a:ext uri="{FF2B5EF4-FFF2-40B4-BE49-F238E27FC236}">
                <a16:creationId xmlns:a16="http://schemas.microsoft.com/office/drawing/2014/main" id="{96E64AED-0C79-4495-A38A-1298FF991B6D}"/>
              </a:ext>
            </a:extLst>
          </p:cNvPr>
          <p:cNvSpPr>
            <a:spLocks noGrp="1"/>
          </p:cNvSpPr>
          <p:nvPr>
            <p:ph type="tbl" sz="quarter" idx="15"/>
          </p:nvPr>
        </p:nvSpPr>
        <p:spPr>
          <a:xfrm>
            <a:off x="3290471" y="1581150"/>
            <a:ext cx="2700000" cy="4298950"/>
          </a:xfrm>
        </p:spPr>
        <p:txBody>
          <a:bodyPr/>
          <a:lstStyle/>
          <a:p>
            <a:endParaRPr lang="en-GB"/>
          </a:p>
        </p:txBody>
      </p:sp>
      <p:sp>
        <p:nvSpPr>
          <p:cNvPr id="10" name="Table Placeholder 6">
            <a:extLst>
              <a:ext uri="{FF2B5EF4-FFF2-40B4-BE49-F238E27FC236}">
                <a16:creationId xmlns:a16="http://schemas.microsoft.com/office/drawing/2014/main" id="{04F8C93E-3D76-4B9B-B64C-7262F4DDB932}"/>
              </a:ext>
            </a:extLst>
          </p:cNvPr>
          <p:cNvSpPr>
            <a:spLocks noGrp="1"/>
          </p:cNvSpPr>
          <p:nvPr>
            <p:ph type="tbl" sz="quarter" idx="16"/>
          </p:nvPr>
        </p:nvSpPr>
        <p:spPr>
          <a:xfrm>
            <a:off x="6199942" y="1581150"/>
            <a:ext cx="2700000" cy="4298950"/>
          </a:xfrm>
        </p:spPr>
        <p:txBody>
          <a:bodyPr/>
          <a:lstStyle/>
          <a:p>
            <a:endParaRPr lang="en-GB"/>
          </a:p>
        </p:txBody>
      </p:sp>
      <p:sp>
        <p:nvSpPr>
          <p:cNvPr id="6" name="Date Placeholder 5">
            <a:extLst>
              <a:ext uri="{FF2B5EF4-FFF2-40B4-BE49-F238E27FC236}">
                <a16:creationId xmlns:a16="http://schemas.microsoft.com/office/drawing/2014/main" id="{716C9104-B3B5-4ACD-A1C2-4A8FE4546FF9}"/>
              </a:ext>
            </a:extLst>
          </p:cNvPr>
          <p:cNvSpPr>
            <a:spLocks noGrp="1"/>
          </p:cNvSpPr>
          <p:nvPr>
            <p:ph type="dt" sz="half" idx="17"/>
          </p:nvPr>
        </p:nvSpPr>
        <p:spPr/>
        <p:txBody>
          <a:bodyPr/>
          <a:lstStyle/>
          <a:p>
            <a:fld id="{1B8683A3-46AF-4CF0-83A4-116BF55DEBD2}" type="datetime5">
              <a:rPr lang="en-US" smtClean="0"/>
              <a:t>14-Oct-19</a:t>
            </a:fld>
            <a:endParaRPr lang="en-US" dirty="0"/>
          </a:p>
        </p:txBody>
      </p:sp>
      <p:sp>
        <p:nvSpPr>
          <p:cNvPr id="11" name="Footer Placeholder 10">
            <a:extLst>
              <a:ext uri="{FF2B5EF4-FFF2-40B4-BE49-F238E27FC236}">
                <a16:creationId xmlns:a16="http://schemas.microsoft.com/office/drawing/2014/main" id="{FE9C630E-1F19-469D-BA2E-E14390121DE4}"/>
              </a:ext>
            </a:extLst>
          </p:cNvPr>
          <p:cNvSpPr>
            <a:spLocks noGrp="1"/>
          </p:cNvSpPr>
          <p:nvPr>
            <p:ph type="ftr" sz="quarter" idx="18"/>
          </p:nvPr>
        </p:nvSpPr>
        <p:spPr/>
        <p:txBody>
          <a:bodyPr/>
          <a:lstStyle>
            <a:lvl1pPr eaLnBrk="1">
              <a:defRPr/>
            </a:lvl1pPr>
          </a:lstStyle>
          <a:p>
            <a:endParaRPr lang="en-US" dirty="0"/>
          </a:p>
        </p:txBody>
      </p:sp>
      <p:sp>
        <p:nvSpPr>
          <p:cNvPr id="12" name="Slide Number Placeholder 11">
            <a:extLst>
              <a:ext uri="{FF2B5EF4-FFF2-40B4-BE49-F238E27FC236}">
                <a16:creationId xmlns:a16="http://schemas.microsoft.com/office/drawing/2014/main" id="{83ED4587-8CE8-444E-8C62-7A6421866F11}"/>
              </a:ext>
            </a:extLst>
          </p:cNvPr>
          <p:cNvSpPr>
            <a:spLocks noGrp="1"/>
          </p:cNvSpPr>
          <p:nvPr>
            <p:ph type="sldNum" sz="quarter" idx="19"/>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12251672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025DD3-7EBF-4028-8964-8778EA172A94}"/>
              </a:ext>
            </a:extLst>
          </p:cNvPr>
          <p:cNvSpPr>
            <a:spLocks noGrp="1"/>
          </p:cNvSpPr>
          <p:nvPr>
            <p:ph type="title"/>
          </p:nvPr>
        </p:nvSpPr>
        <p:spPr>
          <a:xfrm>
            <a:off x="381235" y="2595491"/>
            <a:ext cx="11429530" cy="1663844"/>
          </a:xfrm>
        </p:spPr>
        <p:txBody>
          <a:bodyPr anchor="ctr"/>
          <a:lstStyle>
            <a:lvl1pPr algn="ctr">
              <a:defRPr sz="3600"/>
            </a:lvl1pPr>
          </a:lstStyle>
          <a:p>
            <a:r>
              <a:rPr lang="en-US" dirty="0"/>
              <a:t>Click to edit Master </a:t>
            </a:r>
            <a:r>
              <a:rPr lang="en-US"/>
              <a:t>title style</a:t>
            </a:r>
            <a:endParaRPr lang="en-US" dirty="0"/>
          </a:p>
        </p:txBody>
      </p:sp>
    </p:spTree>
    <p:extLst>
      <p:ext uri="{BB962C8B-B14F-4D97-AF65-F5344CB8AC3E}">
        <p14:creationId xmlns:p14="http://schemas.microsoft.com/office/powerpoint/2010/main" val="21775588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7666" y="1439691"/>
            <a:ext cx="7689440" cy="1988404"/>
          </a:xfrm>
        </p:spPr>
        <p:txBody>
          <a:bodyPr anchor="t"/>
          <a:lstStyle>
            <a:lvl1pPr algn="l">
              <a:lnSpc>
                <a:spcPts val="5074"/>
              </a:lnSpc>
              <a:defRPr sz="4838">
                <a:solidFill>
                  <a:srgbClr val="00AA5F"/>
                </a:solidFill>
              </a:defRPr>
            </a:lvl1pPr>
          </a:lstStyle>
          <a:p>
            <a:r>
              <a:rPr lang="en-US"/>
              <a:t>Mastertitelformat bearbeiten</a:t>
            </a:r>
            <a:endParaRPr lang="en-US" dirty="0"/>
          </a:p>
        </p:txBody>
      </p:sp>
      <p:grpSp>
        <p:nvGrpSpPr>
          <p:cNvPr id="7" name="Group 10">
            <a:extLst>
              <a:ext uri="{FF2B5EF4-FFF2-40B4-BE49-F238E27FC236}">
                <a16:creationId xmlns:a16="http://schemas.microsoft.com/office/drawing/2014/main" id="{E7A2413C-D2D6-45B8-8963-3F655657CC2E}"/>
              </a:ext>
            </a:extLst>
          </p:cNvPr>
          <p:cNvGrpSpPr>
            <a:grpSpLocks noChangeAspect="1"/>
          </p:cNvGrpSpPr>
          <p:nvPr userDrawn="1"/>
        </p:nvGrpSpPr>
        <p:grpSpPr bwMode="auto">
          <a:xfrm>
            <a:off x="537664" y="519777"/>
            <a:ext cx="2957005" cy="437523"/>
            <a:chOff x="0" y="1412"/>
            <a:chExt cx="6508" cy="963"/>
          </a:xfrm>
        </p:grpSpPr>
        <p:sp>
          <p:nvSpPr>
            <p:cNvPr id="8" name="Freeform 11">
              <a:extLst>
                <a:ext uri="{FF2B5EF4-FFF2-40B4-BE49-F238E27FC236}">
                  <a16:creationId xmlns:a16="http://schemas.microsoft.com/office/drawing/2014/main" id="{8691D84F-E460-4F2F-A5A9-3F079317F8F5}"/>
                </a:ext>
              </a:extLst>
            </p:cNvPr>
            <p:cNvSpPr>
              <a:spLocks/>
            </p:cNvSpPr>
            <p:nvPr userDrawn="1"/>
          </p:nvSpPr>
          <p:spPr bwMode="auto">
            <a:xfrm>
              <a:off x="4897" y="1412"/>
              <a:ext cx="608" cy="950"/>
            </a:xfrm>
            <a:custGeom>
              <a:avLst/>
              <a:gdLst>
                <a:gd name="T0" fmla="*/ 493 w 2020"/>
                <a:gd name="T1" fmla="*/ 0 h 3157"/>
                <a:gd name="T2" fmla="*/ 0 w 2020"/>
                <a:gd name="T3" fmla="*/ 0 h 3157"/>
                <a:gd name="T4" fmla="*/ 0 w 2020"/>
                <a:gd name="T5" fmla="*/ 3157 h 3157"/>
                <a:gd name="T6" fmla="*/ 493 w 2020"/>
                <a:gd name="T7" fmla="*/ 3157 h 3157"/>
                <a:gd name="T8" fmla="*/ 493 w 2020"/>
                <a:gd name="T9" fmla="*/ 1726 h 3157"/>
                <a:gd name="T10" fmla="*/ 1103 w 2020"/>
                <a:gd name="T11" fmla="*/ 1384 h 3157"/>
                <a:gd name="T12" fmla="*/ 1527 w 2020"/>
                <a:gd name="T13" fmla="*/ 1795 h 3157"/>
                <a:gd name="T14" fmla="*/ 1527 w 2020"/>
                <a:gd name="T15" fmla="*/ 3157 h 3157"/>
                <a:gd name="T16" fmla="*/ 2020 w 2020"/>
                <a:gd name="T17" fmla="*/ 3157 h 3157"/>
                <a:gd name="T18" fmla="*/ 2020 w 2020"/>
                <a:gd name="T19" fmla="*/ 1683 h 3157"/>
                <a:gd name="T20" fmla="*/ 1259 w 2020"/>
                <a:gd name="T21" fmla="*/ 952 h 3157"/>
                <a:gd name="T22" fmla="*/ 493 w 2020"/>
                <a:gd name="T23" fmla="*/ 1267 h 3157"/>
                <a:gd name="T24" fmla="*/ 493 w 2020"/>
                <a:gd name="T25" fmla="*/ 0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0" h="3157">
                  <a:moveTo>
                    <a:pt x="493" y="0"/>
                  </a:moveTo>
                  <a:cubicBezTo>
                    <a:pt x="0" y="0"/>
                    <a:pt x="0" y="0"/>
                    <a:pt x="0" y="0"/>
                  </a:cubicBezTo>
                  <a:cubicBezTo>
                    <a:pt x="0" y="3157"/>
                    <a:pt x="0" y="3157"/>
                    <a:pt x="0" y="3157"/>
                  </a:cubicBezTo>
                  <a:cubicBezTo>
                    <a:pt x="493" y="3157"/>
                    <a:pt x="493" y="3157"/>
                    <a:pt x="493" y="3157"/>
                  </a:cubicBezTo>
                  <a:cubicBezTo>
                    <a:pt x="493" y="1726"/>
                    <a:pt x="493" y="1726"/>
                    <a:pt x="493" y="1726"/>
                  </a:cubicBezTo>
                  <a:cubicBezTo>
                    <a:pt x="640" y="1518"/>
                    <a:pt x="869" y="1384"/>
                    <a:pt x="1103" y="1384"/>
                  </a:cubicBezTo>
                  <a:cubicBezTo>
                    <a:pt x="1350" y="1384"/>
                    <a:pt x="1527" y="1522"/>
                    <a:pt x="1527" y="1795"/>
                  </a:cubicBezTo>
                  <a:cubicBezTo>
                    <a:pt x="1527" y="3157"/>
                    <a:pt x="1527" y="3157"/>
                    <a:pt x="1527" y="3157"/>
                  </a:cubicBezTo>
                  <a:cubicBezTo>
                    <a:pt x="2020" y="3157"/>
                    <a:pt x="2020" y="3157"/>
                    <a:pt x="2020" y="3157"/>
                  </a:cubicBezTo>
                  <a:cubicBezTo>
                    <a:pt x="2020" y="1683"/>
                    <a:pt x="2020" y="1683"/>
                    <a:pt x="2020" y="1683"/>
                  </a:cubicBezTo>
                  <a:cubicBezTo>
                    <a:pt x="2020" y="1233"/>
                    <a:pt x="1722" y="952"/>
                    <a:pt x="1259" y="952"/>
                  </a:cubicBezTo>
                  <a:cubicBezTo>
                    <a:pt x="939" y="952"/>
                    <a:pt x="653" y="1103"/>
                    <a:pt x="493" y="1267"/>
                  </a:cubicBezTo>
                  <a:lnTo>
                    <a:pt x="493"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9" name="Freeform 12">
              <a:extLst>
                <a:ext uri="{FF2B5EF4-FFF2-40B4-BE49-F238E27FC236}">
                  <a16:creationId xmlns:a16="http://schemas.microsoft.com/office/drawing/2014/main" id="{3B5D4E28-CD15-4BCD-B0A4-5284A4B0BA8E}"/>
                </a:ext>
              </a:extLst>
            </p:cNvPr>
            <p:cNvSpPr>
              <a:spLocks/>
            </p:cNvSpPr>
            <p:nvPr userDrawn="1"/>
          </p:nvSpPr>
          <p:spPr bwMode="auto">
            <a:xfrm>
              <a:off x="4346" y="1520"/>
              <a:ext cx="417" cy="855"/>
            </a:xfrm>
            <a:custGeom>
              <a:avLst/>
              <a:gdLst>
                <a:gd name="T0" fmla="*/ 900 w 1384"/>
                <a:gd name="T1" fmla="*/ 160 h 2842"/>
                <a:gd name="T2" fmla="*/ 441 w 1384"/>
                <a:gd name="T3" fmla="*/ 0 h 2842"/>
                <a:gd name="T4" fmla="*/ 403 w 1384"/>
                <a:gd name="T5" fmla="*/ 0 h 2842"/>
                <a:gd name="T6" fmla="*/ 403 w 1384"/>
                <a:gd name="T7" fmla="*/ 636 h 2842"/>
                <a:gd name="T8" fmla="*/ 0 w 1384"/>
                <a:gd name="T9" fmla="*/ 636 h 2842"/>
                <a:gd name="T10" fmla="*/ 0 w 1384"/>
                <a:gd name="T11" fmla="*/ 1025 h 2842"/>
                <a:gd name="T12" fmla="*/ 403 w 1384"/>
                <a:gd name="T13" fmla="*/ 1025 h 2842"/>
                <a:gd name="T14" fmla="*/ 403 w 1384"/>
                <a:gd name="T15" fmla="*/ 2240 h 2842"/>
                <a:gd name="T16" fmla="*/ 999 w 1384"/>
                <a:gd name="T17" fmla="*/ 2842 h 2842"/>
                <a:gd name="T18" fmla="*/ 1363 w 1384"/>
                <a:gd name="T19" fmla="*/ 2798 h 2842"/>
                <a:gd name="T20" fmla="*/ 1363 w 1384"/>
                <a:gd name="T21" fmla="*/ 2405 h 2842"/>
                <a:gd name="T22" fmla="*/ 1350 w 1384"/>
                <a:gd name="T23" fmla="*/ 2396 h 2842"/>
                <a:gd name="T24" fmla="*/ 1146 w 1384"/>
                <a:gd name="T25" fmla="*/ 2422 h 2842"/>
                <a:gd name="T26" fmla="*/ 900 w 1384"/>
                <a:gd name="T27" fmla="*/ 2197 h 2842"/>
                <a:gd name="T28" fmla="*/ 900 w 1384"/>
                <a:gd name="T29" fmla="*/ 1025 h 2842"/>
                <a:gd name="T30" fmla="*/ 1384 w 1384"/>
                <a:gd name="T31" fmla="*/ 1025 h 2842"/>
                <a:gd name="T32" fmla="*/ 1384 w 1384"/>
                <a:gd name="T33" fmla="*/ 636 h 2842"/>
                <a:gd name="T34" fmla="*/ 900 w 1384"/>
                <a:gd name="T35" fmla="*/ 636 h 2842"/>
                <a:gd name="T36" fmla="*/ 900 w 1384"/>
                <a:gd name="T37" fmla="*/ 160 h 2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4" h="2842">
                  <a:moveTo>
                    <a:pt x="900" y="160"/>
                  </a:moveTo>
                  <a:cubicBezTo>
                    <a:pt x="441" y="0"/>
                    <a:pt x="441" y="0"/>
                    <a:pt x="441" y="0"/>
                  </a:cubicBezTo>
                  <a:cubicBezTo>
                    <a:pt x="403" y="0"/>
                    <a:pt x="403" y="0"/>
                    <a:pt x="403" y="0"/>
                  </a:cubicBezTo>
                  <a:cubicBezTo>
                    <a:pt x="403" y="636"/>
                    <a:pt x="403" y="636"/>
                    <a:pt x="403" y="636"/>
                  </a:cubicBezTo>
                  <a:cubicBezTo>
                    <a:pt x="0" y="636"/>
                    <a:pt x="0" y="636"/>
                    <a:pt x="0" y="636"/>
                  </a:cubicBezTo>
                  <a:cubicBezTo>
                    <a:pt x="0" y="1025"/>
                    <a:pt x="0" y="1025"/>
                    <a:pt x="0" y="1025"/>
                  </a:cubicBezTo>
                  <a:cubicBezTo>
                    <a:pt x="403" y="1025"/>
                    <a:pt x="403" y="1025"/>
                    <a:pt x="403" y="1025"/>
                  </a:cubicBezTo>
                  <a:cubicBezTo>
                    <a:pt x="403" y="2240"/>
                    <a:pt x="403" y="2240"/>
                    <a:pt x="403" y="2240"/>
                  </a:cubicBezTo>
                  <a:cubicBezTo>
                    <a:pt x="403" y="2647"/>
                    <a:pt x="645" y="2842"/>
                    <a:pt x="999" y="2842"/>
                  </a:cubicBezTo>
                  <a:cubicBezTo>
                    <a:pt x="1146" y="2842"/>
                    <a:pt x="1237" y="2829"/>
                    <a:pt x="1363" y="2798"/>
                  </a:cubicBezTo>
                  <a:cubicBezTo>
                    <a:pt x="1363" y="2405"/>
                    <a:pt x="1363" y="2405"/>
                    <a:pt x="1363" y="2405"/>
                  </a:cubicBezTo>
                  <a:cubicBezTo>
                    <a:pt x="1350" y="2396"/>
                    <a:pt x="1350" y="2396"/>
                    <a:pt x="1350" y="2396"/>
                  </a:cubicBezTo>
                  <a:cubicBezTo>
                    <a:pt x="1280" y="2413"/>
                    <a:pt x="1229" y="2422"/>
                    <a:pt x="1146" y="2422"/>
                  </a:cubicBezTo>
                  <a:cubicBezTo>
                    <a:pt x="982" y="2422"/>
                    <a:pt x="900" y="2340"/>
                    <a:pt x="900" y="2197"/>
                  </a:cubicBezTo>
                  <a:cubicBezTo>
                    <a:pt x="900" y="1025"/>
                    <a:pt x="900" y="1025"/>
                    <a:pt x="900" y="1025"/>
                  </a:cubicBezTo>
                  <a:cubicBezTo>
                    <a:pt x="1384" y="1025"/>
                    <a:pt x="1384" y="1025"/>
                    <a:pt x="1384" y="1025"/>
                  </a:cubicBezTo>
                  <a:cubicBezTo>
                    <a:pt x="1384" y="636"/>
                    <a:pt x="1384" y="636"/>
                    <a:pt x="1384" y="636"/>
                  </a:cubicBezTo>
                  <a:cubicBezTo>
                    <a:pt x="900" y="636"/>
                    <a:pt x="900" y="636"/>
                    <a:pt x="900" y="636"/>
                  </a:cubicBezTo>
                  <a:lnTo>
                    <a:pt x="900" y="16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0" name="Freeform 13">
              <a:extLst>
                <a:ext uri="{FF2B5EF4-FFF2-40B4-BE49-F238E27FC236}">
                  <a16:creationId xmlns:a16="http://schemas.microsoft.com/office/drawing/2014/main" id="{221CADC3-2A42-4F0F-BC6B-7DF409D0F557}"/>
                </a:ext>
              </a:extLst>
            </p:cNvPr>
            <p:cNvSpPr>
              <a:spLocks/>
            </p:cNvSpPr>
            <p:nvPr userDrawn="1"/>
          </p:nvSpPr>
          <p:spPr bwMode="auto">
            <a:xfrm>
              <a:off x="3666" y="1698"/>
              <a:ext cx="591" cy="664"/>
            </a:xfrm>
            <a:custGeom>
              <a:avLst/>
              <a:gdLst>
                <a:gd name="T0" fmla="*/ 493 w 1964"/>
                <a:gd name="T1" fmla="*/ 43 h 2205"/>
                <a:gd name="T2" fmla="*/ 0 w 1964"/>
                <a:gd name="T3" fmla="*/ 43 h 2205"/>
                <a:gd name="T4" fmla="*/ 0 w 1964"/>
                <a:gd name="T5" fmla="*/ 2205 h 2205"/>
                <a:gd name="T6" fmla="*/ 493 w 1964"/>
                <a:gd name="T7" fmla="*/ 2205 h 2205"/>
                <a:gd name="T8" fmla="*/ 493 w 1964"/>
                <a:gd name="T9" fmla="*/ 795 h 2205"/>
                <a:gd name="T10" fmla="*/ 1073 w 1964"/>
                <a:gd name="T11" fmla="*/ 432 h 2205"/>
                <a:gd name="T12" fmla="*/ 1471 w 1964"/>
                <a:gd name="T13" fmla="*/ 843 h 2205"/>
                <a:gd name="T14" fmla="*/ 1471 w 1964"/>
                <a:gd name="T15" fmla="*/ 2205 h 2205"/>
                <a:gd name="T16" fmla="*/ 1964 w 1964"/>
                <a:gd name="T17" fmla="*/ 2205 h 2205"/>
                <a:gd name="T18" fmla="*/ 1964 w 1964"/>
                <a:gd name="T19" fmla="*/ 718 h 2205"/>
                <a:gd name="T20" fmla="*/ 1233 w 1964"/>
                <a:gd name="T21" fmla="*/ 0 h 2205"/>
                <a:gd name="T22" fmla="*/ 493 w 1964"/>
                <a:gd name="T23" fmla="*/ 324 h 2205"/>
                <a:gd name="T24" fmla="*/ 493 w 1964"/>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4"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1" y="579"/>
                    <a:pt x="1471" y="843"/>
                  </a:cubicBezTo>
                  <a:cubicBezTo>
                    <a:pt x="1471" y="2205"/>
                    <a:pt x="1471" y="2205"/>
                    <a:pt x="1471" y="2205"/>
                  </a:cubicBezTo>
                  <a:cubicBezTo>
                    <a:pt x="1964" y="2205"/>
                    <a:pt x="1964" y="2205"/>
                    <a:pt x="1964" y="2205"/>
                  </a:cubicBezTo>
                  <a:cubicBezTo>
                    <a:pt x="1964" y="718"/>
                    <a:pt x="1964" y="718"/>
                    <a:pt x="1964" y="718"/>
                  </a:cubicBezTo>
                  <a:cubicBezTo>
                    <a:pt x="1964" y="294"/>
                    <a:pt x="1704" y="0"/>
                    <a:pt x="1233" y="0"/>
                  </a:cubicBezTo>
                  <a:cubicBezTo>
                    <a:pt x="917" y="0"/>
                    <a:pt x="653" y="155"/>
                    <a:pt x="493" y="324"/>
                  </a:cubicBezTo>
                  <a:lnTo>
                    <a:pt x="493" y="43"/>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1" name="Freeform 14">
              <a:extLst>
                <a:ext uri="{FF2B5EF4-FFF2-40B4-BE49-F238E27FC236}">
                  <a16:creationId xmlns:a16="http://schemas.microsoft.com/office/drawing/2014/main" id="{94B6F79B-D90A-45C7-AEC3-5EF35EC26996}"/>
                </a:ext>
              </a:extLst>
            </p:cNvPr>
            <p:cNvSpPr>
              <a:spLocks/>
            </p:cNvSpPr>
            <p:nvPr userDrawn="1"/>
          </p:nvSpPr>
          <p:spPr bwMode="auto">
            <a:xfrm>
              <a:off x="2227" y="1698"/>
              <a:ext cx="591" cy="664"/>
            </a:xfrm>
            <a:custGeom>
              <a:avLst/>
              <a:gdLst>
                <a:gd name="T0" fmla="*/ 493 w 1963"/>
                <a:gd name="T1" fmla="*/ 43 h 2205"/>
                <a:gd name="T2" fmla="*/ 0 w 1963"/>
                <a:gd name="T3" fmla="*/ 43 h 2205"/>
                <a:gd name="T4" fmla="*/ 0 w 1963"/>
                <a:gd name="T5" fmla="*/ 2205 h 2205"/>
                <a:gd name="T6" fmla="*/ 493 w 1963"/>
                <a:gd name="T7" fmla="*/ 2205 h 2205"/>
                <a:gd name="T8" fmla="*/ 493 w 1963"/>
                <a:gd name="T9" fmla="*/ 795 h 2205"/>
                <a:gd name="T10" fmla="*/ 1073 w 1963"/>
                <a:gd name="T11" fmla="*/ 432 h 2205"/>
                <a:gd name="T12" fmla="*/ 1470 w 1963"/>
                <a:gd name="T13" fmla="*/ 843 h 2205"/>
                <a:gd name="T14" fmla="*/ 1470 w 1963"/>
                <a:gd name="T15" fmla="*/ 2205 h 2205"/>
                <a:gd name="T16" fmla="*/ 1963 w 1963"/>
                <a:gd name="T17" fmla="*/ 2205 h 2205"/>
                <a:gd name="T18" fmla="*/ 1963 w 1963"/>
                <a:gd name="T19" fmla="*/ 718 h 2205"/>
                <a:gd name="T20" fmla="*/ 1233 w 1963"/>
                <a:gd name="T21" fmla="*/ 0 h 2205"/>
                <a:gd name="T22" fmla="*/ 493 w 1963"/>
                <a:gd name="T23" fmla="*/ 324 h 2205"/>
                <a:gd name="T24" fmla="*/ 493 w 1963"/>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0" y="579"/>
                    <a:pt x="1470" y="843"/>
                  </a:cubicBezTo>
                  <a:cubicBezTo>
                    <a:pt x="1470" y="2205"/>
                    <a:pt x="1470" y="2205"/>
                    <a:pt x="1470" y="2205"/>
                  </a:cubicBezTo>
                  <a:cubicBezTo>
                    <a:pt x="1963" y="2205"/>
                    <a:pt x="1963" y="2205"/>
                    <a:pt x="1963" y="2205"/>
                  </a:cubicBezTo>
                  <a:cubicBezTo>
                    <a:pt x="1963" y="718"/>
                    <a:pt x="1963" y="718"/>
                    <a:pt x="1963" y="718"/>
                  </a:cubicBezTo>
                  <a:cubicBezTo>
                    <a:pt x="1963" y="294"/>
                    <a:pt x="1704" y="0"/>
                    <a:pt x="1233" y="0"/>
                  </a:cubicBezTo>
                  <a:cubicBezTo>
                    <a:pt x="917" y="0"/>
                    <a:pt x="653" y="155"/>
                    <a:pt x="493" y="324"/>
                  </a:cubicBezTo>
                  <a:lnTo>
                    <a:pt x="493" y="43"/>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2" name="Freeform 15">
              <a:extLst>
                <a:ext uri="{FF2B5EF4-FFF2-40B4-BE49-F238E27FC236}">
                  <a16:creationId xmlns:a16="http://schemas.microsoft.com/office/drawing/2014/main" id="{48560406-8BD0-4A75-BCB0-78D1838B5195}"/>
                </a:ext>
              </a:extLst>
            </p:cNvPr>
            <p:cNvSpPr>
              <a:spLocks/>
            </p:cNvSpPr>
            <p:nvPr userDrawn="1"/>
          </p:nvSpPr>
          <p:spPr bwMode="auto">
            <a:xfrm>
              <a:off x="1008" y="1698"/>
              <a:ext cx="391" cy="664"/>
            </a:xfrm>
            <a:custGeom>
              <a:avLst/>
              <a:gdLst>
                <a:gd name="T0" fmla="*/ 493 w 1301"/>
                <a:gd name="T1" fmla="*/ 43 h 2205"/>
                <a:gd name="T2" fmla="*/ 0 w 1301"/>
                <a:gd name="T3" fmla="*/ 43 h 2205"/>
                <a:gd name="T4" fmla="*/ 0 w 1301"/>
                <a:gd name="T5" fmla="*/ 2205 h 2205"/>
                <a:gd name="T6" fmla="*/ 493 w 1301"/>
                <a:gd name="T7" fmla="*/ 2205 h 2205"/>
                <a:gd name="T8" fmla="*/ 493 w 1301"/>
                <a:gd name="T9" fmla="*/ 834 h 2205"/>
                <a:gd name="T10" fmla="*/ 1077 w 1301"/>
                <a:gd name="T11" fmla="*/ 432 h 2205"/>
                <a:gd name="T12" fmla="*/ 1219 w 1301"/>
                <a:gd name="T13" fmla="*/ 445 h 2205"/>
                <a:gd name="T14" fmla="*/ 1237 w 1301"/>
                <a:gd name="T15" fmla="*/ 432 h 2205"/>
                <a:gd name="T16" fmla="*/ 1301 w 1301"/>
                <a:gd name="T17" fmla="*/ 34 h 2205"/>
                <a:gd name="T18" fmla="*/ 1115 w 1301"/>
                <a:gd name="T19" fmla="*/ 0 h 2205"/>
                <a:gd name="T20" fmla="*/ 493 w 1301"/>
                <a:gd name="T21" fmla="*/ 311 h 2205"/>
                <a:gd name="T22" fmla="*/ 493 w 1301"/>
                <a:gd name="T23"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1" h="2205">
                  <a:moveTo>
                    <a:pt x="493" y="43"/>
                  </a:moveTo>
                  <a:cubicBezTo>
                    <a:pt x="0" y="43"/>
                    <a:pt x="0" y="43"/>
                    <a:pt x="0" y="43"/>
                  </a:cubicBezTo>
                  <a:cubicBezTo>
                    <a:pt x="0" y="2205"/>
                    <a:pt x="0" y="2205"/>
                    <a:pt x="0" y="2205"/>
                  </a:cubicBezTo>
                  <a:cubicBezTo>
                    <a:pt x="493" y="2205"/>
                    <a:pt x="493" y="2205"/>
                    <a:pt x="493" y="2205"/>
                  </a:cubicBezTo>
                  <a:cubicBezTo>
                    <a:pt x="493" y="834"/>
                    <a:pt x="493" y="834"/>
                    <a:pt x="493" y="834"/>
                  </a:cubicBezTo>
                  <a:cubicBezTo>
                    <a:pt x="627" y="570"/>
                    <a:pt x="839" y="432"/>
                    <a:pt x="1077" y="432"/>
                  </a:cubicBezTo>
                  <a:cubicBezTo>
                    <a:pt x="1146" y="432"/>
                    <a:pt x="1185" y="436"/>
                    <a:pt x="1219" y="445"/>
                  </a:cubicBezTo>
                  <a:cubicBezTo>
                    <a:pt x="1237" y="432"/>
                    <a:pt x="1237" y="432"/>
                    <a:pt x="1237" y="432"/>
                  </a:cubicBezTo>
                  <a:cubicBezTo>
                    <a:pt x="1301" y="34"/>
                    <a:pt x="1301" y="34"/>
                    <a:pt x="1301" y="34"/>
                  </a:cubicBezTo>
                  <a:cubicBezTo>
                    <a:pt x="1258" y="13"/>
                    <a:pt x="1193" y="0"/>
                    <a:pt x="1115" y="0"/>
                  </a:cubicBezTo>
                  <a:cubicBezTo>
                    <a:pt x="847" y="0"/>
                    <a:pt x="640" y="142"/>
                    <a:pt x="493" y="311"/>
                  </a:cubicBezTo>
                  <a:lnTo>
                    <a:pt x="493" y="43"/>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3" name="Freeform 16">
              <a:extLst>
                <a:ext uri="{FF2B5EF4-FFF2-40B4-BE49-F238E27FC236}">
                  <a16:creationId xmlns:a16="http://schemas.microsoft.com/office/drawing/2014/main" id="{2BDF77A2-E2A6-413E-AFB6-DDE5BBED2423}"/>
                </a:ext>
              </a:extLst>
            </p:cNvPr>
            <p:cNvSpPr>
              <a:spLocks/>
            </p:cNvSpPr>
            <p:nvPr userDrawn="1"/>
          </p:nvSpPr>
          <p:spPr bwMode="auto">
            <a:xfrm>
              <a:off x="0" y="1438"/>
              <a:ext cx="880" cy="937"/>
            </a:xfrm>
            <a:custGeom>
              <a:avLst/>
              <a:gdLst>
                <a:gd name="T0" fmla="*/ 2350 w 2923"/>
                <a:gd name="T1" fmla="*/ 1030 h 3114"/>
                <a:gd name="T2" fmla="*/ 2856 w 2923"/>
                <a:gd name="T3" fmla="*/ 979 h 3114"/>
                <a:gd name="T4" fmla="*/ 2872 w 2923"/>
                <a:gd name="T5" fmla="*/ 948 h 3114"/>
                <a:gd name="T6" fmla="*/ 1535 w 2923"/>
                <a:gd name="T7" fmla="*/ 0 h 3114"/>
                <a:gd name="T8" fmla="*/ 0 w 2923"/>
                <a:gd name="T9" fmla="*/ 1557 h 3114"/>
                <a:gd name="T10" fmla="*/ 1535 w 2923"/>
                <a:gd name="T11" fmla="*/ 3114 h 3114"/>
                <a:gd name="T12" fmla="*/ 2923 w 2923"/>
                <a:gd name="T13" fmla="*/ 1673 h 3114"/>
                <a:gd name="T14" fmla="*/ 2923 w 2923"/>
                <a:gd name="T15" fmla="*/ 1435 h 3114"/>
                <a:gd name="T16" fmla="*/ 1254 w 2923"/>
                <a:gd name="T17" fmla="*/ 1435 h 3114"/>
                <a:gd name="T18" fmla="*/ 1254 w 2923"/>
                <a:gd name="T19" fmla="*/ 1868 h 3114"/>
                <a:gd name="T20" fmla="*/ 2396 w 2923"/>
                <a:gd name="T21" fmla="*/ 1868 h 3114"/>
                <a:gd name="T22" fmla="*/ 1535 w 2923"/>
                <a:gd name="T23" fmla="*/ 2634 h 3114"/>
                <a:gd name="T24" fmla="*/ 545 w 2923"/>
                <a:gd name="T25" fmla="*/ 1557 h 3114"/>
                <a:gd name="T26" fmla="*/ 1527 w 2923"/>
                <a:gd name="T27" fmla="*/ 475 h 3114"/>
                <a:gd name="T28" fmla="*/ 2350 w 2923"/>
                <a:gd name="T29" fmla="*/ 1030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3" h="3114">
                  <a:moveTo>
                    <a:pt x="2350" y="1030"/>
                  </a:moveTo>
                  <a:cubicBezTo>
                    <a:pt x="2856" y="979"/>
                    <a:pt x="2856" y="979"/>
                    <a:pt x="2856" y="979"/>
                  </a:cubicBezTo>
                  <a:cubicBezTo>
                    <a:pt x="2872" y="948"/>
                    <a:pt x="2872" y="948"/>
                    <a:pt x="2872" y="948"/>
                  </a:cubicBezTo>
                  <a:cubicBezTo>
                    <a:pt x="2723" y="362"/>
                    <a:pt x="2214" y="0"/>
                    <a:pt x="1535" y="0"/>
                  </a:cubicBezTo>
                  <a:cubicBezTo>
                    <a:pt x="692" y="0"/>
                    <a:pt x="0" y="635"/>
                    <a:pt x="0" y="1557"/>
                  </a:cubicBezTo>
                  <a:cubicBezTo>
                    <a:pt x="0" y="2478"/>
                    <a:pt x="683" y="3114"/>
                    <a:pt x="1535" y="3114"/>
                  </a:cubicBezTo>
                  <a:cubicBezTo>
                    <a:pt x="2387" y="3114"/>
                    <a:pt x="2923" y="2512"/>
                    <a:pt x="2923" y="1673"/>
                  </a:cubicBezTo>
                  <a:cubicBezTo>
                    <a:pt x="2923" y="1435"/>
                    <a:pt x="2923" y="1435"/>
                    <a:pt x="2923" y="1435"/>
                  </a:cubicBezTo>
                  <a:cubicBezTo>
                    <a:pt x="1254" y="1435"/>
                    <a:pt x="1254" y="1435"/>
                    <a:pt x="1254" y="1435"/>
                  </a:cubicBezTo>
                  <a:cubicBezTo>
                    <a:pt x="1254" y="1868"/>
                    <a:pt x="1254" y="1868"/>
                    <a:pt x="1254" y="1868"/>
                  </a:cubicBezTo>
                  <a:cubicBezTo>
                    <a:pt x="2396" y="1868"/>
                    <a:pt x="2396" y="1868"/>
                    <a:pt x="2396" y="1868"/>
                  </a:cubicBezTo>
                  <a:cubicBezTo>
                    <a:pt x="2335" y="2344"/>
                    <a:pt x="2046" y="2634"/>
                    <a:pt x="1535" y="2634"/>
                  </a:cubicBezTo>
                  <a:cubicBezTo>
                    <a:pt x="930" y="2634"/>
                    <a:pt x="545" y="2188"/>
                    <a:pt x="545" y="1557"/>
                  </a:cubicBezTo>
                  <a:cubicBezTo>
                    <a:pt x="545" y="925"/>
                    <a:pt x="934" y="475"/>
                    <a:pt x="1527" y="475"/>
                  </a:cubicBezTo>
                  <a:cubicBezTo>
                    <a:pt x="1959" y="475"/>
                    <a:pt x="2234" y="679"/>
                    <a:pt x="2350" y="103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4" name="Oval 17">
              <a:extLst>
                <a:ext uri="{FF2B5EF4-FFF2-40B4-BE49-F238E27FC236}">
                  <a16:creationId xmlns:a16="http://schemas.microsoft.com/office/drawing/2014/main" id="{350B3CA6-A02C-4A81-A965-6EB64E33D58B}"/>
                </a:ext>
              </a:extLst>
            </p:cNvPr>
            <p:cNvSpPr>
              <a:spLocks noChangeArrowheads="1"/>
            </p:cNvSpPr>
            <p:nvPr userDrawn="1"/>
          </p:nvSpPr>
          <p:spPr bwMode="auto">
            <a:xfrm>
              <a:off x="1544" y="1424"/>
              <a:ext cx="203" cy="203"/>
            </a:xfrm>
            <a:prstGeom prst="ellipse">
              <a:avLst/>
            </a:prstGeom>
            <a:solidFill>
              <a:srgbClr val="00A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5" name="Oval 18">
              <a:extLst>
                <a:ext uri="{FF2B5EF4-FFF2-40B4-BE49-F238E27FC236}">
                  <a16:creationId xmlns:a16="http://schemas.microsoft.com/office/drawing/2014/main" id="{8E37E10E-1603-47B9-9202-45F66AC82F93}"/>
                </a:ext>
              </a:extLst>
            </p:cNvPr>
            <p:cNvSpPr>
              <a:spLocks noChangeArrowheads="1"/>
            </p:cNvSpPr>
            <p:nvPr userDrawn="1"/>
          </p:nvSpPr>
          <p:spPr bwMode="auto">
            <a:xfrm>
              <a:off x="1844" y="1424"/>
              <a:ext cx="203" cy="203"/>
            </a:xfrm>
            <a:prstGeom prst="ellipse">
              <a:avLst/>
            </a:prstGeom>
            <a:solidFill>
              <a:srgbClr val="96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6" name="Freeform 19">
              <a:extLst>
                <a:ext uri="{FF2B5EF4-FFF2-40B4-BE49-F238E27FC236}">
                  <a16:creationId xmlns:a16="http://schemas.microsoft.com/office/drawing/2014/main" id="{794B71E4-F750-4E0B-B7B1-915068C6DD71}"/>
                </a:ext>
              </a:extLst>
            </p:cNvPr>
            <p:cNvSpPr>
              <a:spLocks/>
            </p:cNvSpPr>
            <p:nvPr userDrawn="1"/>
          </p:nvSpPr>
          <p:spPr bwMode="auto">
            <a:xfrm>
              <a:off x="1500" y="1711"/>
              <a:ext cx="591" cy="664"/>
            </a:xfrm>
            <a:custGeom>
              <a:avLst/>
              <a:gdLst>
                <a:gd name="T0" fmla="*/ 1470 w 1963"/>
                <a:gd name="T1" fmla="*/ 2162 h 2206"/>
                <a:gd name="T2" fmla="*/ 1963 w 1963"/>
                <a:gd name="T3" fmla="*/ 2162 h 2206"/>
                <a:gd name="T4" fmla="*/ 1963 w 1963"/>
                <a:gd name="T5" fmla="*/ 0 h 2206"/>
                <a:gd name="T6" fmla="*/ 1470 w 1963"/>
                <a:gd name="T7" fmla="*/ 0 h 2206"/>
                <a:gd name="T8" fmla="*/ 1470 w 1963"/>
                <a:gd name="T9" fmla="*/ 1410 h 2206"/>
                <a:gd name="T10" fmla="*/ 899 w 1963"/>
                <a:gd name="T11" fmla="*/ 1773 h 2206"/>
                <a:gd name="T12" fmla="*/ 493 w 1963"/>
                <a:gd name="T13" fmla="*/ 1362 h 2206"/>
                <a:gd name="T14" fmla="*/ 493 w 1963"/>
                <a:gd name="T15" fmla="*/ 0 h 2206"/>
                <a:gd name="T16" fmla="*/ 0 w 1963"/>
                <a:gd name="T17" fmla="*/ 0 h 2206"/>
                <a:gd name="T18" fmla="*/ 0 w 1963"/>
                <a:gd name="T19" fmla="*/ 1457 h 2206"/>
                <a:gd name="T20" fmla="*/ 735 w 1963"/>
                <a:gd name="T21" fmla="*/ 2206 h 2206"/>
                <a:gd name="T22" fmla="*/ 1470 w 1963"/>
                <a:gd name="T23" fmla="*/ 1886 h 2206"/>
                <a:gd name="T24" fmla="*/ 1470 w 1963"/>
                <a:gd name="T25" fmla="*/ 2162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6">
                  <a:moveTo>
                    <a:pt x="1470" y="2162"/>
                  </a:moveTo>
                  <a:cubicBezTo>
                    <a:pt x="1963" y="2162"/>
                    <a:pt x="1963" y="2162"/>
                    <a:pt x="1963" y="2162"/>
                  </a:cubicBezTo>
                  <a:cubicBezTo>
                    <a:pt x="1963" y="0"/>
                    <a:pt x="1963" y="0"/>
                    <a:pt x="1963" y="0"/>
                  </a:cubicBezTo>
                  <a:cubicBezTo>
                    <a:pt x="1470" y="0"/>
                    <a:pt x="1470" y="0"/>
                    <a:pt x="1470" y="0"/>
                  </a:cubicBezTo>
                  <a:cubicBezTo>
                    <a:pt x="1470" y="1410"/>
                    <a:pt x="1470" y="1410"/>
                    <a:pt x="1470" y="1410"/>
                  </a:cubicBezTo>
                  <a:cubicBezTo>
                    <a:pt x="1336" y="1617"/>
                    <a:pt x="1133" y="1773"/>
                    <a:pt x="899" y="1773"/>
                  </a:cubicBezTo>
                  <a:cubicBezTo>
                    <a:pt x="640" y="1773"/>
                    <a:pt x="493" y="1626"/>
                    <a:pt x="493" y="1362"/>
                  </a:cubicBezTo>
                  <a:cubicBezTo>
                    <a:pt x="493" y="0"/>
                    <a:pt x="493" y="0"/>
                    <a:pt x="493" y="0"/>
                  </a:cubicBezTo>
                  <a:cubicBezTo>
                    <a:pt x="0" y="0"/>
                    <a:pt x="0" y="0"/>
                    <a:pt x="0" y="0"/>
                  </a:cubicBezTo>
                  <a:cubicBezTo>
                    <a:pt x="0" y="1457"/>
                    <a:pt x="0" y="1457"/>
                    <a:pt x="0" y="1457"/>
                  </a:cubicBezTo>
                  <a:cubicBezTo>
                    <a:pt x="0" y="1911"/>
                    <a:pt x="264" y="2206"/>
                    <a:pt x="735" y="2206"/>
                  </a:cubicBezTo>
                  <a:cubicBezTo>
                    <a:pt x="1051" y="2206"/>
                    <a:pt x="1310" y="2059"/>
                    <a:pt x="1470" y="1886"/>
                  </a:cubicBezTo>
                  <a:lnTo>
                    <a:pt x="1470" y="2162"/>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7" name="Rectangle 20">
              <a:extLst>
                <a:ext uri="{FF2B5EF4-FFF2-40B4-BE49-F238E27FC236}">
                  <a16:creationId xmlns:a16="http://schemas.microsoft.com/office/drawing/2014/main" id="{2C90B555-9D2F-4E69-A841-7AB5DEC2889F}"/>
                </a:ext>
              </a:extLst>
            </p:cNvPr>
            <p:cNvSpPr>
              <a:spLocks noChangeArrowheads="1"/>
            </p:cNvSpPr>
            <p:nvPr userDrawn="1"/>
          </p:nvSpPr>
          <p:spPr bwMode="auto">
            <a:xfrm>
              <a:off x="6364" y="1412"/>
              <a:ext cx="144" cy="950"/>
            </a:xfrm>
            <a:prstGeom prst="rect">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8" name="Freeform 21">
              <a:extLst>
                <a:ext uri="{FF2B5EF4-FFF2-40B4-BE49-F238E27FC236}">
                  <a16:creationId xmlns:a16="http://schemas.microsoft.com/office/drawing/2014/main" id="{69CA7A63-04DC-4526-8A4C-6F24AAA2C7A8}"/>
                </a:ext>
              </a:extLst>
            </p:cNvPr>
            <p:cNvSpPr>
              <a:spLocks noEditPoints="1"/>
            </p:cNvSpPr>
            <p:nvPr userDrawn="1"/>
          </p:nvSpPr>
          <p:spPr bwMode="auto">
            <a:xfrm>
              <a:off x="5612" y="1698"/>
              <a:ext cx="651" cy="677"/>
            </a:xfrm>
            <a:custGeom>
              <a:avLst/>
              <a:gdLst>
                <a:gd name="T0" fmla="*/ 2149 w 2162"/>
                <a:gd name="T1" fmla="*/ 1825 h 2249"/>
                <a:gd name="T2" fmla="*/ 2054 w 2162"/>
                <a:gd name="T3" fmla="*/ 1838 h 2249"/>
                <a:gd name="T4" fmla="*/ 1881 w 2162"/>
                <a:gd name="T5" fmla="*/ 1621 h 2249"/>
                <a:gd name="T6" fmla="*/ 1881 w 2162"/>
                <a:gd name="T7" fmla="*/ 735 h 2249"/>
                <a:gd name="T8" fmla="*/ 990 w 2162"/>
                <a:gd name="T9" fmla="*/ 0 h 2249"/>
                <a:gd name="T10" fmla="*/ 99 w 2162"/>
                <a:gd name="T11" fmla="*/ 679 h 2249"/>
                <a:gd name="T12" fmla="*/ 121 w 2162"/>
                <a:gd name="T13" fmla="*/ 696 h 2249"/>
                <a:gd name="T14" fmla="*/ 549 w 2162"/>
                <a:gd name="T15" fmla="*/ 718 h 2249"/>
                <a:gd name="T16" fmla="*/ 973 w 2162"/>
                <a:gd name="T17" fmla="*/ 393 h 2249"/>
                <a:gd name="T18" fmla="*/ 1401 w 2162"/>
                <a:gd name="T19" fmla="*/ 739 h 2249"/>
                <a:gd name="T20" fmla="*/ 1401 w 2162"/>
                <a:gd name="T21" fmla="*/ 856 h 2249"/>
                <a:gd name="T22" fmla="*/ 748 w 2162"/>
                <a:gd name="T23" fmla="*/ 921 h 2249"/>
                <a:gd name="T24" fmla="*/ 0 w 2162"/>
                <a:gd name="T25" fmla="*/ 1604 h 2249"/>
                <a:gd name="T26" fmla="*/ 687 w 2162"/>
                <a:gd name="T27" fmla="*/ 2249 h 2249"/>
                <a:gd name="T28" fmla="*/ 1418 w 2162"/>
                <a:gd name="T29" fmla="*/ 1916 h 2249"/>
                <a:gd name="T30" fmla="*/ 1435 w 2162"/>
                <a:gd name="T31" fmla="*/ 1916 h 2249"/>
                <a:gd name="T32" fmla="*/ 1889 w 2162"/>
                <a:gd name="T33" fmla="*/ 2231 h 2249"/>
                <a:gd name="T34" fmla="*/ 2162 w 2162"/>
                <a:gd name="T35" fmla="*/ 2188 h 2249"/>
                <a:gd name="T36" fmla="*/ 2162 w 2162"/>
                <a:gd name="T37" fmla="*/ 1833 h 2249"/>
                <a:gd name="T38" fmla="*/ 2149 w 2162"/>
                <a:gd name="T39" fmla="*/ 1825 h 2249"/>
                <a:gd name="T40" fmla="*/ 1401 w 2162"/>
                <a:gd name="T41" fmla="*/ 1518 h 2249"/>
                <a:gd name="T42" fmla="*/ 778 w 2162"/>
                <a:gd name="T43" fmla="*/ 1846 h 2249"/>
                <a:gd name="T44" fmla="*/ 471 w 2162"/>
                <a:gd name="T45" fmla="*/ 1578 h 2249"/>
                <a:gd name="T46" fmla="*/ 813 w 2162"/>
                <a:gd name="T47" fmla="*/ 1267 h 2249"/>
                <a:gd name="T48" fmla="*/ 1401 w 2162"/>
                <a:gd name="T49" fmla="*/ 1202 h 2249"/>
                <a:gd name="T50" fmla="*/ 1401 w 2162"/>
                <a:gd name="T51" fmla="*/ 151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2" h="2249">
                  <a:moveTo>
                    <a:pt x="2149" y="1825"/>
                  </a:moveTo>
                  <a:cubicBezTo>
                    <a:pt x="2110" y="1833"/>
                    <a:pt x="2084" y="1838"/>
                    <a:pt x="2054" y="1838"/>
                  </a:cubicBezTo>
                  <a:cubicBezTo>
                    <a:pt x="1941" y="1838"/>
                    <a:pt x="1881" y="1760"/>
                    <a:pt x="1881" y="1621"/>
                  </a:cubicBezTo>
                  <a:cubicBezTo>
                    <a:pt x="1881" y="735"/>
                    <a:pt x="1881" y="735"/>
                    <a:pt x="1881" y="735"/>
                  </a:cubicBezTo>
                  <a:cubicBezTo>
                    <a:pt x="1881" y="272"/>
                    <a:pt x="1529" y="0"/>
                    <a:pt x="990" y="0"/>
                  </a:cubicBezTo>
                  <a:cubicBezTo>
                    <a:pt x="552" y="0"/>
                    <a:pt x="181" y="220"/>
                    <a:pt x="99" y="679"/>
                  </a:cubicBezTo>
                  <a:cubicBezTo>
                    <a:pt x="121" y="696"/>
                    <a:pt x="121" y="696"/>
                    <a:pt x="121" y="696"/>
                  </a:cubicBezTo>
                  <a:cubicBezTo>
                    <a:pt x="549" y="718"/>
                    <a:pt x="549" y="718"/>
                    <a:pt x="549" y="718"/>
                  </a:cubicBezTo>
                  <a:cubicBezTo>
                    <a:pt x="592" y="501"/>
                    <a:pt x="742" y="393"/>
                    <a:pt x="973" y="393"/>
                  </a:cubicBezTo>
                  <a:cubicBezTo>
                    <a:pt x="1219" y="393"/>
                    <a:pt x="1401" y="496"/>
                    <a:pt x="1401" y="739"/>
                  </a:cubicBezTo>
                  <a:cubicBezTo>
                    <a:pt x="1401" y="856"/>
                    <a:pt x="1401" y="856"/>
                    <a:pt x="1401" y="856"/>
                  </a:cubicBezTo>
                  <a:cubicBezTo>
                    <a:pt x="748" y="921"/>
                    <a:pt x="748" y="921"/>
                    <a:pt x="748" y="921"/>
                  </a:cubicBezTo>
                  <a:cubicBezTo>
                    <a:pt x="320" y="964"/>
                    <a:pt x="0" y="1193"/>
                    <a:pt x="0" y="1604"/>
                  </a:cubicBezTo>
                  <a:cubicBezTo>
                    <a:pt x="0" y="2002"/>
                    <a:pt x="302" y="2249"/>
                    <a:pt x="687" y="2249"/>
                  </a:cubicBezTo>
                  <a:cubicBezTo>
                    <a:pt x="999" y="2249"/>
                    <a:pt x="1258" y="2089"/>
                    <a:pt x="1418" y="1916"/>
                  </a:cubicBezTo>
                  <a:cubicBezTo>
                    <a:pt x="1435" y="1916"/>
                    <a:pt x="1435" y="1916"/>
                    <a:pt x="1435" y="1916"/>
                  </a:cubicBezTo>
                  <a:cubicBezTo>
                    <a:pt x="1513" y="2153"/>
                    <a:pt x="1699" y="2231"/>
                    <a:pt x="1889" y="2231"/>
                  </a:cubicBezTo>
                  <a:cubicBezTo>
                    <a:pt x="1972" y="2231"/>
                    <a:pt x="2058" y="2223"/>
                    <a:pt x="2162" y="2188"/>
                  </a:cubicBezTo>
                  <a:cubicBezTo>
                    <a:pt x="2162" y="1833"/>
                    <a:pt x="2162" y="1833"/>
                    <a:pt x="2162" y="1833"/>
                  </a:cubicBezTo>
                  <a:lnTo>
                    <a:pt x="2149" y="1825"/>
                  </a:lnTo>
                  <a:close/>
                  <a:moveTo>
                    <a:pt x="1401" y="1518"/>
                  </a:moveTo>
                  <a:cubicBezTo>
                    <a:pt x="1236" y="1708"/>
                    <a:pt x="1020" y="1846"/>
                    <a:pt x="778" y="1846"/>
                  </a:cubicBezTo>
                  <a:cubicBezTo>
                    <a:pt x="605" y="1846"/>
                    <a:pt x="471" y="1756"/>
                    <a:pt x="471" y="1578"/>
                  </a:cubicBezTo>
                  <a:cubicBezTo>
                    <a:pt x="471" y="1422"/>
                    <a:pt x="588" y="1297"/>
                    <a:pt x="813" y="1267"/>
                  </a:cubicBezTo>
                  <a:cubicBezTo>
                    <a:pt x="1401" y="1202"/>
                    <a:pt x="1401" y="1202"/>
                    <a:pt x="1401" y="1202"/>
                  </a:cubicBezTo>
                  <a:lnTo>
                    <a:pt x="1401" y="151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9" name="Freeform 22">
              <a:extLst>
                <a:ext uri="{FF2B5EF4-FFF2-40B4-BE49-F238E27FC236}">
                  <a16:creationId xmlns:a16="http://schemas.microsoft.com/office/drawing/2014/main" id="{C9CDAD96-81BB-4627-9C0A-538CA35716A5}"/>
                </a:ext>
              </a:extLst>
            </p:cNvPr>
            <p:cNvSpPr>
              <a:spLocks noEditPoints="1"/>
            </p:cNvSpPr>
            <p:nvPr userDrawn="1"/>
          </p:nvSpPr>
          <p:spPr bwMode="auto">
            <a:xfrm>
              <a:off x="2919" y="1698"/>
              <a:ext cx="641" cy="677"/>
            </a:xfrm>
            <a:custGeom>
              <a:avLst/>
              <a:gdLst>
                <a:gd name="T0" fmla="*/ 2078 w 2132"/>
                <a:gd name="T1" fmla="*/ 1498 h 2249"/>
                <a:gd name="T2" fmla="*/ 1651 w 2132"/>
                <a:gd name="T3" fmla="*/ 1463 h 2249"/>
                <a:gd name="T4" fmla="*/ 1651 w 2132"/>
                <a:gd name="T5" fmla="*/ 1462 h 2249"/>
                <a:gd name="T6" fmla="*/ 1089 w 2132"/>
                <a:gd name="T7" fmla="*/ 1829 h 2249"/>
                <a:gd name="T8" fmla="*/ 480 w 2132"/>
                <a:gd name="T9" fmla="*/ 1258 h 2249"/>
                <a:gd name="T10" fmla="*/ 2132 w 2132"/>
                <a:gd name="T11" fmla="*/ 1258 h 2249"/>
                <a:gd name="T12" fmla="*/ 2132 w 2132"/>
                <a:gd name="T13" fmla="*/ 1107 h 2249"/>
                <a:gd name="T14" fmla="*/ 1081 w 2132"/>
                <a:gd name="T15" fmla="*/ 0 h 2249"/>
                <a:gd name="T16" fmla="*/ 0 w 2132"/>
                <a:gd name="T17" fmla="*/ 1124 h 2249"/>
                <a:gd name="T18" fmla="*/ 1081 w 2132"/>
                <a:gd name="T19" fmla="*/ 2249 h 2249"/>
                <a:gd name="T20" fmla="*/ 2094 w 2132"/>
                <a:gd name="T21" fmla="*/ 1519 h 2249"/>
                <a:gd name="T22" fmla="*/ 2078 w 2132"/>
                <a:gd name="T23" fmla="*/ 1498 h 2249"/>
                <a:gd name="T24" fmla="*/ 1081 w 2132"/>
                <a:gd name="T25" fmla="*/ 402 h 2249"/>
                <a:gd name="T26" fmla="*/ 1669 w 2132"/>
                <a:gd name="T27" fmla="*/ 899 h 2249"/>
                <a:gd name="T28" fmla="*/ 488 w 2132"/>
                <a:gd name="T29" fmla="*/ 899 h 2249"/>
                <a:gd name="T30" fmla="*/ 1081 w 2132"/>
                <a:gd name="T31" fmla="*/ 40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2" h="2249">
                  <a:moveTo>
                    <a:pt x="2078" y="1498"/>
                  </a:moveTo>
                  <a:cubicBezTo>
                    <a:pt x="1651" y="1463"/>
                    <a:pt x="1651" y="1463"/>
                    <a:pt x="1651" y="1463"/>
                  </a:cubicBezTo>
                  <a:cubicBezTo>
                    <a:pt x="1651" y="1462"/>
                    <a:pt x="1651" y="1462"/>
                    <a:pt x="1651" y="1462"/>
                  </a:cubicBezTo>
                  <a:cubicBezTo>
                    <a:pt x="1571" y="1684"/>
                    <a:pt x="1390" y="1829"/>
                    <a:pt x="1089" y="1829"/>
                  </a:cubicBezTo>
                  <a:cubicBezTo>
                    <a:pt x="744" y="1829"/>
                    <a:pt x="501" y="1613"/>
                    <a:pt x="480" y="1258"/>
                  </a:cubicBezTo>
                  <a:cubicBezTo>
                    <a:pt x="2132" y="1258"/>
                    <a:pt x="2132" y="1258"/>
                    <a:pt x="2132" y="1258"/>
                  </a:cubicBezTo>
                  <a:cubicBezTo>
                    <a:pt x="2132" y="1107"/>
                    <a:pt x="2132" y="1107"/>
                    <a:pt x="2132" y="1107"/>
                  </a:cubicBezTo>
                  <a:cubicBezTo>
                    <a:pt x="2132" y="410"/>
                    <a:pt x="1690" y="0"/>
                    <a:pt x="1081" y="0"/>
                  </a:cubicBezTo>
                  <a:cubicBezTo>
                    <a:pt x="506" y="0"/>
                    <a:pt x="0" y="449"/>
                    <a:pt x="0" y="1124"/>
                  </a:cubicBezTo>
                  <a:cubicBezTo>
                    <a:pt x="0" y="1799"/>
                    <a:pt x="432" y="2249"/>
                    <a:pt x="1081" y="2249"/>
                  </a:cubicBezTo>
                  <a:cubicBezTo>
                    <a:pt x="1596" y="2249"/>
                    <a:pt x="1947" y="1989"/>
                    <a:pt x="2094" y="1519"/>
                  </a:cubicBezTo>
                  <a:lnTo>
                    <a:pt x="2078" y="1498"/>
                  </a:lnTo>
                  <a:close/>
                  <a:moveTo>
                    <a:pt x="1081" y="402"/>
                  </a:moveTo>
                  <a:cubicBezTo>
                    <a:pt x="1388" y="402"/>
                    <a:pt x="1639" y="579"/>
                    <a:pt x="1669" y="899"/>
                  </a:cubicBezTo>
                  <a:cubicBezTo>
                    <a:pt x="488" y="899"/>
                    <a:pt x="488" y="899"/>
                    <a:pt x="488" y="899"/>
                  </a:cubicBezTo>
                  <a:cubicBezTo>
                    <a:pt x="545" y="583"/>
                    <a:pt x="787" y="402"/>
                    <a:pt x="1081" y="402"/>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grpSp>
        <p:nvGrpSpPr>
          <p:cNvPr id="20" name="Group 4">
            <a:extLst>
              <a:ext uri="{FF2B5EF4-FFF2-40B4-BE49-F238E27FC236}">
                <a16:creationId xmlns:a16="http://schemas.microsoft.com/office/drawing/2014/main" id="{18D8638C-422C-4046-89BC-3D4259C8B904}"/>
              </a:ext>
            </a:extLst>
          </p:cNvPr>
          <p:cNvGrpSpPr>
            <a:grpSpLocks noChangeAspect="1"/>
          </p:cNvGrpSpPr>
          <p:nvPr userDrawn="1"/>
        </p:nvGrpSpPr>
        <p:grpSpPr bwMode="auto">
          <a:xfrm>
            <a:off x="537663" y="5778099"/>
            <a:ext cx="558545" cy="558509"/>
            <a:chOff x="1360" y="0"/>
            <a:chExt cx="3787" cy="3787"/>
          </a:xfrm>
        </p:grpSpPr>
        <p:sp>
          <p:nvSpPr>
            <p:cNvPr id="21" name="Freeform 5">
              <a:extLst>
                <a:ext uri="{FF2B5EF4-FFF2-40B4-BE49-F238E27FC236}">
                  <a16:creationId xmlns:a16="http://schemas.microsoft.com/office/drawing/2014/main" id="{C1DCE5E6-E0F9-43F4-9E52-A4F61DFD2276}"/>
                </a:ext>
              </a:extLst>
            </p:cNvPr>
            <p:cNvSpPr>
              <a:spLocks/>
            </p:cNvSpPr>
            <p:nvPr userDrawn="1"/>
          </p:nvSpPr>
          <p:spPr bwMode="auto">
            <a:xfrm>
              <a:off x="1842" y="897"/>
              <a:ext cx="2824" cy="1035"/>
            </a:xfrm>
            <a:custGeom>
              <a:avLst/>
              <a:gdLst>
                <a:gd name="T0" fmla="*/ 1012 w 2267"/>
                <a:gd name="T1" fmla="*/ 661 h 831"/>
                <a:gd name="T2" fmla="*/ 879 w 2267"/>
                <a:gd name="T3" fmla="*/ 439 h 831"/>
                <a:gd name="T4" fmla="*/ 1133 w 2267"/>
                <a:gd name="T5" fmla="*/ 185 h 831"/>
                <a:gd name="T6" fmla="*/ 1387 w 2267"/>
                <a:gd name="T7" fmla="*/ 439 h 831"/>
                <a:gd name="T8" fmla="*/ 1255 w 2267"/>
                <a:gd name="T9" fmla="*/ 661 h 831"/>
                <a:gd name="T10" fmla="*/ 1255 w 2267"/>
                <a:gd name="T11" fmla="*/ 661 h 831"/>
                <a:gd name="T12" fmla="*/ 1255 w 2267"/>
                <a:gd name="T13" fmla="*/ 661 h 831"/>
                <a:gd name="T14" fmla="*/ 1255 w 2267"/>
                <a:gd name="T15" fmla="*/ 661 h 831"/>
                <a:gd name="T16" fmla="*/ 1344 w 2267"/>
                <a:gd name="T17" fmla="*/ 831 h 831"/>
                <a:gd name="T18" fmla="*/ 2267 w 2267"/>
                <a:gd name="T19" fmla="*/ 763 h 831"/>
                <a:gd name="T20" fmla="*/ 2246 w 2267"/>
                <a:gd name="T21" fmla="*/ 580 h 831"/>
                <a:gd name="T22" fmla="*/ 1522 w 2267"/>
                <a:gd name="T23" fmla="*/ 641 h 831"/>
                <a:gd name="T24" fmla="*/ 1571 w 2267"/>
                <a:gd name="T25" fmla="*/ 439 h 831"/>
                <a:gd name="T26" fmla="*/ 1133 w 2267"/>
                <a:gd name="T27" fmla="*/ 0 h 831"/>
                <a:gd name="T28" fmla="*/ 695 w 2267"/>
                <a:gd name="T29" fmla="*/ 439 h 831"/>
                <a:gd name="T30" fmla="*/ 745 w 2267"/>
                <a:gd name="T31" fmla="*/ 641 h 831"/>
                <a:gd name="T32" fmla="*/ 21 w 2267"/>
                <a:gd name="T33" fmla="*/ 580 h 831"/>
                <a:gd name="T34" fmla="*/ 0 w 2267"/>
                <a:gd name="T35" fmla="*/ 763 h 831"/>
                <a:gd name="T36" fmla="*/ 923 w 2267"/>
                <a:gd name="T37" fmla="*/ 831 h 831"/>
                <a:gd name="T38" fmla="*/ 1012 w 2267"/>
                <a:gd name="T39" fmla="*/ 66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7" h="831">
                  <a:moveTo>
                    <a:pt x="1012" y="661"/>
                  </a:moveTo>
                  <a:cubicBezTo>
                    <a:pt x="933" y="618"/>
                    <a:pt x="879" y="535"/>
                    <a:pt x="879" y="439"/>
                  </a:cubicBezTo>
                  <a:cubicBezTo>
                    <a:pt x="879" y="298"/>
                    <a:pt x="993" y="185"/>
                    <a:pt x="1133" y="185"/>
                  </a:cubicBezTo>
                  <a:cubicBezTo>
                    <a:pt x="1273" y="185"/>
                    <a:pt x="1387" y="298"/>
                    <a:pt x="1387" y="439"/>
                  </a:cubicBezTo>
                  <a:cubicBezTo>
                    <a:pt x="1387" y="535"/>
                    <a:pt x="1334" y="618"/>
                    <a:pt x="1255" y="661"/>
                  </a:cubicBezTo>
                  <a:cubicBezTo>
                    <a:pt x="1255" y="661"/>
                    <a:pt x="1255" y="661"/>
                    <a:pt x="1255" y="661"/>
                  </a:cubicBezTo>
                  <a:cubicBezTo>
                    <a:pt x="1255" y="661"/>
                    <a:pt x="1255" y="661"/>
                    <a:pt x="1255" y="661"/>
                  </a:cubicBezTo>
                  <a:cubicBezTo>
                    <a:pt x="1255" y="661"/>
                    <a:pt x="1255" y="661"/>
                    <a:pt x="1255" y="661"/>
                  </a:cubicBezTo>
                  <a:cubicBezTo>
                    <a:pt x="1344" y="831"/>
                    <a:pt x="1344" y="831"/>
                    <a:pt x="1344" y="831"/>
                  </a:cubicBezTo>
                  <a:cubicBezTo>
                    <a:pt x="1656" y="824"/>
                    <a:pt x="1963" y="801"/>
                    <a:pt x="2267" y="763"/>
                  </a:cubicBezTo>
                  <a:cubicBezTo>
                    <a:pt x="2265" y="700"/>
                    <a:pt x="2257" y="639"/>
                    <a:pt x="2246" y="580"/>
                  </a:cubicBezTo>
                  <a:cubicBezTo>
                    <a:pt x="2007" y="610"/>
                    <a:pt x="1766" y="630"/>
                    <a:pt x="1522" y="641"/>
                  </a:cubicBezTo>
                  <a:cubicBezTo>
                    <a:pt x="1553" y="580"/>
                    <a:pt x="1571" y="512"/>
                    <a:pt x="1571" y="439"/>
                  </a:cubicBezTo>
                  <a:cubicBezTo>
                    <a:pt x="1571" y="197"/>
                    <a:pt x="1375" y="0"/>
                    <a:pt x="1133" y="0"/>
                  </a:cubicBezTo>
                  <a:cubicBezTo>
                    <a:pt x="891" y="0"/>
                    <a:pt x="695" y="197"/>
                    <a:pt x="695" y="439"/>
                  </a:cubicBezTo>
                  <a:cubicBezTo>
                    <a:pt x="695" y="512"/>
                    <a:pt x="713" y="580"/>
                    <a:pt x="745" y="641"/>
                  </a:cubicBezTo>
                  <a:cubicBezTo>
                    <a:pt x="501" y="630"/>
                    <a:pt x="259" y="610"/>
                    <a:pt x="21" y="580"/>
                  </a:cubicBezTo>
                  <a:cubicBezTo>
                    <a:pt x="9" y="639"/>
                    <a:pt x="2" y="700"/>
                    <a:pt x="0" y="763"/>
                  </a:cubicBezTo>
                  <a:cubicBezTo>
                    <a:pt x="303" y="801"/>
                    <a:pt x="611" y="824"/>
                    <a:pt x="923" y="831"/>
                  </a:cubicBezTo>
                  <a:cubicBezTo>
                    <a:pt x="1012" y="661"/>
                    <a:pt x="1012" y="661"/>
                    <a:pt x="1012" y="661"/>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2" name="Freeform 6">
              <a:extLst>
                <a:ext uri="{FF2B5EF4-FFF2-40B4-BE49-F238E27FC236}">
                  <a16:creationId xmlns:a16="http://schemas.microsoft.com/office/drawing/2014/main" id="{E7D004CE-D928-4C63-9EC1-5C941850B62B}"/>
                </a:ext>
              </a:extLst>
            </p:cNvPr>
            <p:cNvSpPr>
              <a:spLocks/>
            </p:cNvSpPr>
            <p:nvPr userDrawn="1"/>
          </p:nvSpPr>
          <p:spPr bwMode="auto">
            <a:xfrm>
              <a:off x="1916" y="2266"/>
              <a:ext cx="2677" cy="299"/>
            </a:xfrm>
            <a:custGeom>
              <a:avLst/>
              <a:gdLst>
                <a:gd name="T0" fmla="*/ 1074 w 2149"/>
                <a:gd name="T1" fmla="*/ 184 h 240"/>
                <a:gd name="T2" fmla="*/ 2072 w 2149"/>
                <a:gd name="T3" fmla="*/ 240 h 240"/>
                <a:gd name="T4" fmla="*/ 2149 w 2149"/>
                <a:gd name="T5" fmla="*/ 64 h 240"/>
                <a:gd name="T6" fmla="*/ 1074 w 2149"/>
                <a:gd name="T7" fmla="*/ 0 h 240"/>
                <a:gd name="T8" fmla="*/ 0 w 2149"/>
                <a:gd name="T9" fmla="*/ 64 h 240"/>
                <a:gd name="T10" fmla="*/ 77 w 2149"/>
                <a:gd name="T11" fmla="*/ 240 h 240"/>
                <a:gd name="T12" fmla="*/ 1074 w 2149"/>
                <a:gd name="T13" fmla="*/ 184 h 240"/>
              </a:gdLst>
              <a:ahLst/>
              <a:cxnLst>
                <a:cxn ang="0">
                  <a:pos x="T0" y="T1"/>
                </a:cxn>
                <a:cxn ang="0">
                  <a:pos x="T2" y="T3"/>
                </a:cxn>
                <a:cxn ang="0">
                  <a:pos x="T4" y="T5"/>
                </a:cxn>
                <a:cxn ang="0">
                  <a:pos x="T6" y="T7"/>
                </a:cxn>
                <a:cxn ang="0">
                  <a:pos x="T8" y="T9"/>
                </a:cxn>
                <a:cxn ang="0">
                  <a:pos x="T10" y="T11"/>
                </a:cxn>
                <a:cxn ang="0">
                  <a:pos x="T12" y="T13"/>
                </a:cxn>
              </a:cxnLst>
              <a:rect l="0" t="0" r="r" b="b"/>
              <a:pathLst>
                <a:path w="2149" h="240">
                  <a:moveTo>
                    <a:pt x="1074" y="184"/>
                  </a:moveTo>
                  <a:cubicBezTo>
                    <a:pt x="1412" y="184"/>
                    <a:pt x="1744" y="203"/>
                    <a:pt x="2072" y="240"/>
                  </a:cubicBezTo>
                  <a:cubicBezTo>
                    <a:pt x="2102" y="184"/>
                    <a:pt x="2128" y="125"/>
                    <a:pt x="2149" y="64"/>
                  </a:cubicBezTo>
                  <a:cubicBezTo>
                    <a:pt x="1797" y="22"/>
                    <a:pt x="1438" y="0"/>
                    <a:pt x="1074" y="0"/>
                  </a:cubicBezTo>
                  <a:cubicBezTo>
                    <a:pt x="711" y="0"/>
                    <a:pt x="352" y="22"/>
                    <a:pt x="0" y="64"/>
                  </a:cubicBezTo>
                  <a:cubicBezTo>
                    <a:pt x="20" y="125"/>
                    <a:pt x="46" y="184"/>
                    <a:pt x="77" y="240"/>
                  </a:cubicBezTo>
                  <a:cubicBezTo>
                    <a:pt x="404" y="203"/>
                    <a:pt x="737" y="184"/>
                    <a:pt x="1074" y="184"/>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3" name="Freeform 7">
              <a:extLst>
                <a:ext uri="{FF2B5EF4-FFF2-40B4-BE49-F238E27FC236}">
                  <a16:creationId xmlns:a16="http://schemas.microsoft.com/office/drawing/2014/main" id="{D9093BFA-D433-404E-9D73-24287E6C4EA1}"/>
                </a:ext>
              </a:extLst>
            </p:cNvPr>
            <p:cNvSpPr>
              <a:spLocks noEditPoints="1"/>
            </p:cNvSpPr>
            <p:nvPr userDrawn="1"/>
          </p:nvSpPr>
          <p:spPr bwMode="auto">
            <a:xfrm>
              <a:off x="1360" y="0"/>
              <a:ext cx="3787" cy="3787"/>
            </a:xfrm>
            <a:custGeom>
              <a:avLst/>
              <a:gdLst>
                <a:gd name="T0" fmla="*/ 1520 w 3040"/>
                <a:gd name="T1" fmla="*/ 0 h 3040"/>
                <a:gd name="T2" fmla="*/ 0 w 3040"/>
                <a:gd name="T3" fmla="*/ 1520 h 3040"/>
                <a:gd name="T4" fmla="*/ 1520 w 3040"/>
                <a:gd name="T5" fmla="*/ 3040 h 3040"/>
                <a:gd name="T6" fmla="*/ 3040 w 3040"/>
                <a:gd name="T7" fmla="*/ 1520 h 3040"/>
                <a:gd name="T8" fmla="*/ 1520 w 3040"/>
                <a:gd name="T9" fmla="*/ 0 h 3040"/>
                <a:gd name="T10" fmla="*/ 1520 w 3040"/>
                <a:gd name="T11" fmla="*/ 2859 h 3040"/>
                <a:gd name="T12" fmla="*/ 181 w 3040"/>
                <a:gd name="T13" fmla="*/ 1520 h 3040"/>
                <a:gd name="T14" fmla="*/ 1520 w 3040"/>
                <a:gd name="T15" fmla="*/ 181 h 3040"/>
                <a:gd name="T16" fmla="*/ 2859 w 3040"/>
                <a:gd name="T17" fmla="*/ 1520 h 3040"/>
                <a:gd name="T18" fmla="*/ 1520 w 3040"/>
                <a:gd name="T19" fmla="*/ 2859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0" h="3040">
                  <a:moveTo>
                    <a:pt x="1520" y="0"/>
                  </a:moveTo>
                  <a:cubicBezTo>
                    <a:pt x="682" y="0"/>
                    <a:pt x="0" y="682"/>
                    <a:pt x="0" y="1520"/>
                  </a:cubicBezTo>
                  <a:cubicBezTo>
                    <a:pt x="0" y="2358"/>
                    <a:pt x="682" y="3040"/>
                    <a:pt x="1520" y="3040"/>
                  </a:cubicBezTo>
                  <a:cubicBezTo>
                    <a:pt x="2358" y="3040"/>
                    <a:pt x="3040" y="2358"/>
                    <a:pt x="3040" y="1520"/>
                  </a:cubicBezTo>
                  <a:cubicBezTo>
                    <a:pt x="3040" y="682"/>
                    <a:pt x="2358" y="0"/>
                    <a:pt x="1520" y="0"/>
                  </a:cubicBezTo>
                  <a:close/>
                  <a:moveTo>
                    <a:pt x="1520" y="2859"/>
                  </a:moveTo>
                  <a:cubicBezTo>
                    <a:pt x="782" y="2859"/>
                    <a:pt x="181" y="2259"/>
                    <a:pt x="181" y="1520"/>
                  </a:cubicBezTo>
                  <a:cubicBezTo>
                    <a:pt x="181" y="782"/>
                    <a:pt x="782" y="181"/>
                    <a:pt x="1520" y="181"/>
                  </a:cubicBezTo>
                  <a:cubicBezTo>
                    <a:pt x="2259" y="181"/>
                    <a:pt x="2859" y="782"/>
                    <a:pt x="2859" y="1520"/>
                  </a:cubicBezTo>
                  <a:cubicBezTo>
                    <a:pt x="2859" y="2259"/>
                    <a:pt x="2259" y="2859"/>
                    <a:pt x="1520" y="2859"/>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spTree>
    <p:extLst>
      <p:ext uri="{BB962C8B-B14F-4D97-AF65-F5344CB8AC3E}">
        <p14:creationId xmlns:p14="http://schemas.microsoft.com/office/powerpoint/2010/main" val="119375469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65AB6E6-6DC0-4B5E-880F-64103F3D6E97}"/>
              </a:ext>
            </a:extLst>
          </p:cNvPr>
          <p:cNvSpPr>
            <a:spLocks noGrp="1"/>
          </p:cNvSpPr>
          <p:nvPr>
            <p:ph type="dt" sz="half" idx="10"/>
          </p:nvPr>
        </p:nvSpPr>
        <p:spPr/>
        <p:txBody>
          <a:bodyPr/>
          <a:lstStyle/>
          <a:p>
            <a:fld id="{52E3DA05-5413-4EE4-8AA8-0E3D1E7D86A1}" type="datetime5">
              <a:rPr lang="en-US" smtClean="0"/>
              <a:t>14-Oct-19</a:t>
            </a:fld>
            <a:endParaRPr lang="en-US" dirty="0"/>
          </a:p>
        </p:txBody>
      </p:sp>
      <p:sp>
        <p:nvSpPr>
          <p:cNvPr id="8" name="Footer Placeholder 7">
            <a:extLst>
              <a:ext uri="{FF2B5EF4-FFF2-40B4-BE49-F238E27FC236}">
                <a16:creationId xmlns:a16="http://schemas.microsoft.com/office/drawing/2014/main" id="{51442685-2745-4D73-AEDF-DAA9135814F4}"/>
              </a:ext>
            </a:extLst>
          </p:cNvPr>
          <p:cNvSpPr>
            <a:spLocks noGrp="1"/>
          </p:cNvSpPr>
          <p:nvPr>
            <p:ph type="ftr" sz="quarter" idx="11"/>
          </p:nvPr>
        </p:nvSpPr>
        <p:spPr/>
        <p:txBody>
          <a:bodyPr/>
          <a:lstStyle>
            <a:lvl1pPr eaLnBrk="1">
              <a:defRPr/>
            </a:lvl1pPr>
          </a:lstStyle>
          <a:p>
            <a:endParaRPr lang="en-US" dirty="0"/>
          </a:p>
        </p:txBody>
      </p:sp>
      <p:sp>
        <p:nvSpPr>
          <p:cNvPr id="9" name="Slide Number Placeholder 8">
            <a:extLst>
              <a:ext uri="{FF2B5EF4-FFF2-40B4-BE49-F238E27FC236}">
                <a16:creationId xmlns:a16="http://schemas.microsoft.com/office/drawing/2014/main" id="{30B59D5A-57CC-4D2D-BD75-7A8B33A842D0}"/>
              </a:ext>
            </a:extLst>
          </p:cNvPr>
          <p:cNvSpPr>
            <a:spLocks noGrp="1"/>
          </p:cNvSpPr>
          <p:nvPr>
            <p:ph type="sldNum" sz="quarter" idx="12"/>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39599574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80297" y="1580947"/>
            <a:ext cx="2990810" cy="42991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F266410-7695-43F2-858F-FCA0EED7E53F}"/>
              </a:ext>
            </a:extLst>
          </p:cNvPr>
          <p:cNvSpPr>
            <a:spLocks noGrp="1"/>
          </p:cNvSpPr>
          <p:nvPr>
            <p:ph idx="13"/>
          </p:nvPr>
        </p:nvSpPr>
        <p:spPr>
          <a:xfrm>
            <a:off x="4600595" y="1580947"/>
            <a:ext cx="2990810" cy="42991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D46EE3F3-A634-421C-A4B7-CC9166DB606B}"/>
              </a:ext>
            </a:extLst>
          </p:cNvPr>
          <p:cNvSpPr>
            <a:spLocks noGrp="1"/>
          </p:cNvSpPr>
          <p:nvPr>
            <p:ph idx="14"/>
          </p:nvPr>
        </p:nvSpPr>
        <p:spPr>
          <a:xfrm>
            <a:off x="8819018" y="1580947"/>
            <a:ext cx="2990810" cy="42991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a:extLst>
              <a:ext uri="{FF2B5EF4-FFF2-40B4-BE49-F238E27FC236}">
                <a16:creationId xmlns:a16="http://schemas.microsoft.com/office/drawing/2014/main" id="{6C9D11B0-76E2-4465-A7BA-55CB15734DDE}"/>
              </a:ext>
            </a:extLst>
          </p:cNvPr>
          <p:cNvSpPr>
            <a:spLocks noGrp="1"/>
          </p:cNvSpPr>
          <p:nvPr>
            <p:ph type="dt" sz="half" idx="15"/>
          </p:nvPr>
        </p:nvSpPr>
        <p:spPr/>
        <p:txBody>
          <a:bodyPr/>
          <a:lstStyle/>
          <a:p>
            <a:fld id="{59B84B86-CAC7-4070-AFCF-5F148711C58C}" type="datetime5">
              <a:rPr lang="en-US" smtClean="0"/>
              <a:t>14-Oct-19</a:t>
            </a:fld>
            <a:endParaRPr lang="en-US" dirty="0"/>
          </a:p>
        </p:txBody>
      </p:sp>
      <p:sp>
        <p:nvSpPr>
          <p:cNvPr id="10" name="Footer Placeholder 9">
            <a:extLst>
              <a:ext uri="{FF2B5EF4-FFF2-40B4-BE49-F238E27FC236}">
                <a16:creationId xmlns:a16="http://schemas.microsoft.com/office/drawing/2014/main" id="{92A7A3D7-5B52-4B27-9FEA-97B86BE4E8E6}"/>
              </a:ext>
            </a:extLst>
          </p:cNvPr>
          <p:cNvSpPr>
            <a:spLocks noGrp="1"/>
          </p:cNvSpPr>
          <p:nvPr>
            <p:ph type="ftr" sz="quarter" idx="16"/>
          </p:nvPr>
        </p:nvSpPr>
        <p:spPr/>
        <p:txBody>
          <a:bodyPr/>
          <a:lstStyle>
            <a:lvl1pPr eaLnBrk="1">
              <a:defRPr/>
            </a:lvl1pPr>
          </a:lstStyle>
          <a:p>
            <a:endParaRPr lang="en-US" dirty="0"/>
          </a:p>
        </p:txBody>
      </p:sp>
      <p:sp>
        <p:nvSpPr>
          <p:cNvPr id="11" name="Slide Number Placeholder 10">
            <a:extLst>
              <a:ext uri="{FF2B5EF4-FFF2-40B4-BE49-F238E27FC236}">
                <a16:creationId xmlns:a16="http://schemas.microsoft.com/office/drawing/2014/main" id="{6DC70EE1-8A8C-44A1-A96D-DCE09EDE6CC8}"/>
              </a:ext>
            </a:extLst>
          </p:cNvPr>
          <p:cNvSpPr>
            <a:spLocks noGrp="1"/>
          </p:cNvSpPr>
          <p:nvPr>
            <p:ph type="sldNum" sz="quarter" idx="17"/>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27508840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Dat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7600" y="1592380"/>
            <a:ext cx="3162749" cy="3966700"/>
          </a:xfrm>
        </p:spPr>
        <p:txBody>
          <a:bodyPr/>
          <a:lstStyle>
            <a:lvl1pPr algn="l">
              <a:defRPr sz="13400">
                <a:solidFill>
                  <a:srgbClr val="96E600"/>
                </a:solidFill>
              </a:defRPr>
            </a:lvl1pPr>
            <a:lvl2pPr algn="l">
              <a:defRPr sz="1400" b="0"/>
            </a:lvl2pPr>
            <a:lvl3pPr marL="0" indent="0" algn="l">
              <a:buClr>
                <a:schemeClr val="tx2"/>
              </a:buClr>
              <a:buFont typeface="+mj-lt"/>
              <a:buNone/>
              <a:tabLst>
                <a:tab pos="144000" algn="l"/>
              </a:tabLst>
              <a:defRPr sz="1400">
                <a:solidFill>
                  <a:schemeClr val="tx2"/>
                </a:solidFill>
              </a:defRPr>
            </a:lvl3pPr>
            <a:lvl5pPr marL="339802" indent="0">
              <a:buNone/>
              <a:defRPr/>
            </a:lvl5pPr>
          </a:lstStyle>
          <a:p>
            <a:pPr lvl="0"/>
            <a:r>
              <a:rPr lang="en-US" dirty="0"/>
              <a:t>00%</a:t>
            </a:r>
          </a:p>
          <a:p>
            <a:pPr lvl="1"/>
            <a:r>
              <a:rPr lang="en-US" dirty="0"/>
              <a:t>Second level</a:t>
            </a:r>
          </a:p>
          <a:p>
            <a:pPr lvl="2"/>
            <a:r>
              <a:rPr lang="en-US" dirty="0"/>
              <a:t>Third level</a:t>
            </a:r>
          </a:p>
        </p:txBody>
      </p:sp>
      <p:cxnSp>
        <p:nvCxnSpPr>
          <p:cNvPr id="10" name="Straight Connector 9">
            <a:extLst>
              <a:ext uri="{FF2B5EF4-FFF2-40B4-BE49-F238E27FC236}">
                <a16:creationId xmlns:a16="http://schemas.microsoft.com/office/drawing/2014/main" id="{727495BA-4114-4C04-A0BB-A272F8878AB7}"/>
              </a:ext>
            </a:extLst>
          </p:cNvPr>
          <p:cNvCxnSpPr/>
          <p:nvPr userDrawn="1"/>
        </p:nvCxnSpPr>
        <p:spPr>
          <a:xfrm>
            <a:off x="4185074" y="1592380"/>
            <a:ext cx="0" cy="469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EE0327-2DC9-4FA4-A437-D0032BEB6A6B}"/>
              </a:ext>
            </a:extLst>
          </p:cNvPr>
          <p:cNvCxnSpPr/>
          <p:nvPr userDrawn="1"/>
        </p:nvCxnSpPr>
        <p:spPr>
          <a:xfrm>
            <a:off x="8017273" y="1592380"/>
            <a:ext cx="0" cy="469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9A6622B7-6D9B-4CE3-A1DF-7FBF73299BD4}"/>
              </a:ext>
            </a:extLst>
          </p:cNvPr>
          <p:cNvSpPr>
            <a:spLocks noGrp="1"/>
          </p:cNvSpPr>
          <p:nvPr>
            <p:ph idx="13" hasCustomPrompt="1"/>
          </p:nvPr>
        </p:nvSpPr>
        <p:spPr>
          <a:xfrm>
            <a:off x="4519799" y="1592380"/>
            <a:ext cx="3162749" cy="3966700"/>
          </a:xfrm>
        </p:spPr>
        <p:txBody>
          <a:bodyPr/>
          <a:lstStyle>
            <a:lvl1pPr algn="l">
              <a:defRPr sz="13400">
                <a:solidFill>
                  <a:srgbClr val="00AA5F"/>
                </a:solidFill>
              </a:defRPr>
            </a:lvl1pPr>
            <a:lvl2pPr algn="l">
              <a:defRPr sz="1400" b="0"/>
            </a:lvl2pPr>
            <a:lvl3pPr marL="0" indent="0" algn="l">
              <a:buClr>
                <a:schemeClr val="tx2"/>
              </a:buClr>
              <a:buFont typeface="+mj-lt"/>
              <a:buNone/>
              <a:tabLst>
                <a:tab pos="144000" algn="l"/>
              </a:tabLst>
              <a:defRPr sz="1400">
                <a:solidFill>
                  <a:schemeClr val="tx2"/>
                </a:solidFill>
              </a:defRPr>
            </a:lvl3pPr>
            <a:lvl5pPr marL="339802" indent="0">
              <a:buNone/>
              <a:defRPr/>
            </a:lvl5pPr>
          </a:lstStyle>
          <a:p>
            <a:pPr lvl="0"/>
            <a:r>
              <a:rPr lang="en-US" dirty="0"/>
              <a:t>00%</a:t>
            </a:r>
          </a:p>
          <a:p>
            <a:pPr lvl="1"/>
            <a:r>
              <a:rPr lang="en-US" dirty="0"/>
              <a:t>Second level</a:t>
            </a:r>
          </a:p>
          <a:p>
            <a:pPr lvl="2"/>
            <a:r>
              <a:rPr lang="en-US" dirty="0"/>
              <a:t>Third level</a:t>
            </a:r>
          </a:p>
        </p:txBody>
      </p:sp>
      <p:sp>
        <p:nvSpPr>
          <p:cNvPr id="13" name="Content Placeholder 2">
            <a:extLst>
              <a:ext uri="{FF2B5EF4-FFF2-40B4-BE49-F238E27FC236}">
                <a16:creationId xmlns:a16="http://schemas.microsoft.com/office/drawing/2014/main" id="{07F78F25-A54B-4272-B9EC-327389F99DAB}"/>
              </a:ext>
            </a:extLst>
          </p:cNvPr>
          <p:cNvSpPr>
            <a:spLocks noGrp="1"/>
          </p:cNvSpPr>
          <p:nvPr>
            <p:ph idx="14" hasCustomPrompt="1"/>
          </p:nvPr>
        </p:nvSpPr>
        <p:spPr>
          <a:xfrm>
            <a:off x="8352000" y="1592380"/>
            <a:ext cx="3162749" cy="3966700"/>
          </a:xfrm>
        </p:spPr>
        <p:txBody>
          <a:bodyPr/>
          <a:lstStyle>
            <a:lvl1pPr algn="l">
              <a:defRPr sz="13400">
                <a:solidFill>
                  <a:schemeClr val="bg2"/>
                </a:solidFill>
              </a:defRPr>
            </a:lvl1pPr>
            <a:lvl2pPr algn="l">
              <a:defRPr sz="1400" b="0"/>
            </a:lvl2pPr>
            <a:lvl3pPr marL="0" indent="0" algn="l">
              <a:buClr>
                <a:schemeClr val="tx2"/>
              </a:buClr>
              <a:buFont typeface="+mj-lt"/>
              <a:buNone/>
              <a:tabLst>
                <a:tab pos="144000" algn="l"/>
              </a:tabLst>
              <a:defRPr sz="1400">
                <a:solidFill>
                  <a:schemeClr val="tx2"/>
                </a:solidFill>
              </a:defRPr>
            </a:lvl3pPr>
            <a:lvl5pPr marL="339802" indent="0">
              <a:buNone/>
              <a:defRPr/>
            </a:lvl5pPr>
          </a:lstStyle>
          <a:p>
            <a:pPr lvl="0"/>
            <a:r>
              <a:rPr lang="en-US" dirty="0"/>
              <a:t>00%</a:t>
            </a:r>
          </a:p>
          <a:p>
            <a:pPr lvl="1"/>
            <a:r>
              <a:rPr lang="en-US" dirty="0"/>
              <a:t>Second level</a:t>
            </a:r>
          </a:p>
          <a:p>
            <a:pPr lvl="2"/>
            <a:r>
              <a:rPr lang="en-US" dirty="0"/>
              <a:t>Third level</a:t>
            </a:r>
          </a:p>
        </p:txBody>
      </p:sp>
      <p:sp>
        <p:nvSpPr>
          <p:cNvPr id="2" name="Date Placeholder 1">
            <a:extLst>
              <a:ext uri="{FF2B5EF4-FFF2-40B4-BE49-F238E27FC236}">
                <a16:creationId xmlns:a16="http://schemas.microsoft.com/office/drawing/2014/main" id="{A0CCB89A-C060-407D-93C8-361CB4985A84}"/>
              </a:ext>
            </a:extLst>
          </p:cNvPr>
          <p:cNvSpPr>
            <a:spLocks noGrp="1"/>
          </p:cNvSpPr>
          <p:nvPr>
            <p:ph type="dt" sz="half" idx="15"/>
          </p:nvPr>
        </p:nvSpPr>
        <p:spPr/>
        <p:txBody>
          <a:bodyPr/>
          <a:lstStyle/>
          <a:p>
            <a:fld id="{9AC8104A-BD1D-43CA-A261-BBBEC72B4EC4}" type="datetime5">
              <a:rPr lang="en-US" smtClean="0"/>
              <a:t>14-Oct-19</a:t>
            </a:fld>
            <a:endParaRPr lang="en-US" dirty="0"/>
          </a:p>
        </p:txBody>
      </p:sp>
      <p:sp>
        <p:nvSpPr>
          <p:cNvPr id="7" name="Footer Placeholder 6">
            <a:extLst>
              <a:ext uri="{FF2B5EF4-FFF2-40B4-BE49-F238E27FC236}">
                <a16:creationId xmlns:a16="http://schemas.microsoft.com/office/drawing/2014/main" id="{E7234348-FE0C-44EB-BED1-B048B1CB9768}"/>
              </a:ext>
            </a:extLst>
          </p:cNvPr>
          <p:cNvSpPr>
            <a:spLocks noGrp="1"/>
          </p:cNvSpPr>
          <p:nvPr>
            <p:ph type="ftr" sz="quarter" idx="16"/>
          </p:nvPr>
        </p:nvSpPr>
        <p:spPr/>
        <p:txBody>
          <a:bodyPr/>
          <a:lstStyle>
            <a:lvl1pPr eaLnBrk="1">
              <a:defRPr/>
            </a:lvl1pPr>
          </a:lstStyle>
          <a:p>
            <a:endParaRPr lang="en-US" dirty="0"/>
          </a:p>
        </p:txBody>
      </p:sp>
      <p:sp>
        <p:nvSpPr>
          <p:cNvPr id="8" name="Slide Number Placeholder 7">
            <a:extLst>
              <a:ext uri="{FF2B5EF4-FFF2-40B4-BE49-F238E27FC236}">
                <a16:creationId xmlns:a16="http://schemas.microsoft.com/office/drawing/2014/main" id="{B222F464-72AC-47E1-BEB6-420BEE108437}"/>
              </a:ext>
            </a:extLst>
          </p:cNvPr>
          <p:cNvSpPr>
            <a:spLocks noGrp="1"/>
          </p:cNvSpPr>
          <p:nvPr>
            <p:ph type="sldNum" sz="quarter" idx="17"/>
          </p:nvPr>
        </p:nvSpPr>
        <p:spPr/>
        <p:txBody>
          <a:bodyPr/>
          <a:lstStyle/>
          <a:p>
            <a:fld id="{0A651BF4-93EA-457D-AD5A-CC362C278CB3}" type="slidenum">
              <a:rPr lang="en-US" smtClean="0"/>
              <a:pPr/>
              <a:t>‹#›</a:t>
            </a:fld>
            <a:endParaRPr lang="en-US" dirty="0"/>
          </a:p>
        </p:txBody>
      </p:sp>
      <p:sp>
        <p:nvSpPr>
          <p:cNvPr id="4" name="Title 3">
            <a:extLst>
              <a:ext uri="{FF2B5EF4-FFF2-40B4-BE49-F238E27FC236}">
                <a16:creationId xmlns:a16="http://schemas.microsoft.com/office/drawing/2014/main" id="{BDA60367-23C6-4FDB-B00F-989A498E9E85}"/>
              </a:ext>
            </a:extLst>
          </p:cNvPr>
          <p:cNvSpPr>
            <a:spLocks noGrp="1"/>
          </p:cNvSpPr>
          <p:nvPr>
            <p:ph type="title"/>
          </p:nvPr>
        </p:nvSpPr>
        <p:spPr/>
        <p:txBody>
          <a:bodyPr/>
          <a:lstStyle/>
          <a:p>
            <a:r>
              <a:rPr lang="en-US" dirty="0"/>
              <a:t>Click to edit Master </a:t>
            </a:r>
            <a:r>
              <a:rPr lang="en-US"/>
              <a:t>title style</a:t>
            </a:r>
            <a:endParaRPr lang="en-US" dirty="0"/>
          </a:p>
        </p:txBody>
      </p:sp>
    </p:spTree>
    <p:extLst>
      <p:ext uri="{BB962C8B-B14F-4D97-AF65-F5344CB8AC3E}">
        <p14:creationId xmlns:p14="http://schemas.microsoft.com/office/powerpoint/2010/main" val="102061519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 Slide (with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9A57E3-2036-44D1-B09D-57C2B480FBE0}"/>
              </a:ext>
            </a:extLst>
          </p:cNvPr>
          <p:cNvSpPr/>
          <p:nvPr userDrawn="1"/>
        </p:nvSpPr>
        <p:spPr>
          <a:xfrm>
            <a:off x="0" y="0"/>
            <a:ext cx="2959100" cy="6858000"/>
          </a:xfrm>
          <a:prstGeom prst="rect">
            <a:avLst/>
          </a:prstGeo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7" name="Text Placeholder 6">
            <a:extLst>
              <a:ext uri="{FF2B5EF4-FFF2-40B4-BE49-F238E27FC236}">
                <a16:creationId xmlns:a16="http://schemas.microsoft.com/office/drawing/2014/main" id="{69C6912B-E0DD-4174-BF8A-A4E78D143F59}"/>
              </a:ext>
            </a:extLst>
          </p:cNvPr>
          <p:cNvSpPr>
            <a:spLocks noGrp="1"/>
          </p:cNvSpPr>
          <p:nvPr>
            <p:ph type="body" sz="quarter" idx="13"/>
          </p:nvPr>
        </p:nvSpPr>
        <p:spPr>
          <a:xfrm>
            <a:off x="380298" y="369432"/>
            <a:ext cx="6847292" cy="5510667"/>
          </a:xfrm>
        </p:spPr>
        <p:txBody>
          <a:bodyPr/>
          <a:lstStyle>
            <a:lvl1pPr>
              <a:lnSpc>
                <a:spcPts val="6136"/>
              </a:lnSpc>
              <a:defRPr sz="6372"/>
            </a:lvl1pPr>
            <a:lvl2pPr>
              <a:defRPr sz="2476" b="0"/>
            </a:lvl2pPr>
            <a:lvl3pPr marL="0" indent="0">
              <a:buNone/>
              <a:defRPr sz="1652"/>
            </a:lvl3pPr>
          </a:lstStyle>
          <a:p>
            <a:pPr lvl="0"/>
            <a:r>
              <a:rPr lang="en-US" dirty="0"/>
              <a:t>Edit Master text styles</a:t>
            </a:r>
          </a:p>
          <a:p>
            <a:pPr lvl="1"/>
            <a:r>
              <a:rPr lang="en-US" dirty="0"/>
              <a:t>Second level</a:t>
            </a:r>
          </a:p>
          <a:p>
            <a:pPr lvl="2"/>
            <a:r>
              <a:rPr lang="en-US"/>
              <a:t>Third level</a:t>
            </a:r>
            <a:endParaRPr lang="en-US" dirty="0"/>
          </a:p>
        </p:txBody>
      </p:sp>
      <p:cxnSp>
        <p:nvCxnSpPr>
          <p:cNvPr id="6" name="Straight Connector 5">
            <a:extLst>
              <a:ext uri="{FF2B5EF4-FFF2-40B4-BE49-F238E27FC236}">
                <a16:creationId xmlns:a16="http://schemas.microsoft.com/office/drawing/2014/main" id="{FDB1A803-8371-43E2-A022-1A2F94AA6F3B}"/>
              </a:ext>
            </a:extLst>
          </p:cNvPr>
          <p:cNvCxnSpPr/>
          <p:nvPr userDrawn="1"/>
        </p:nvCxnSpPr>
        <p:spPr>
          <a:xfrm>
            <a:off x="380297" y="6279114"/>
            <a:ext cx="1142953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3D78F8-3890-4505-8A39-C86CE19676B4}"/>
              </a:ext>
            </a:extLst>
          </p:cNvPr>
          <p:cNvCxnSpPr/>
          <p:nvPr userDrawn="1"/>
        </p:nvCxnSpPr>
        <p:spPr>
          <a:xfrm>
            <a:off x="6032278" y="6607178"/>
            <a:ext cx="1274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F0BFD503-CE13-4B61-A56F-D3E4022B9571}"/>
              </a:ext>
            </a:extLst>
          </p:cNvPr>
          <p:cNvGrpSpPr>
            <a:grpSpLocks noChangeAspect="1"/>
          </p:cNvGrpSpPr>
          <p:nvPr userDrawn="1"/>
        </p:nvGrpSpPr>
        <p:grpSpPr bwMode="auto">
          <a:xfrm>
            <a:off x="11522382" y="6434189"/>
            <a:ext cx="287487" cy="287468"/>
            <a:chOff x="1360" y="0"/>
            <a:chExt cx="3787" cy="3787"/>
          </a:xfrm>
          <a:solidFill>
            <a:schemeClr val="bg2"/>
          </a:solidFill>
        </p:grpSpPr>
        <p:sp>
          <p:nvSpPr>
            <p:cNvPr id="10" name="Freeform 5">
              <a:extLst>
                <a:ext uri="{FF2B5EF4-FFF2-40B4-BE49-F238E27FC236}">
                  <a16:creationId xmlns:a16="http://schemas.microsoft.com/office/drawing/2014/main" id="{18C17700-6CA8-43C7-B8B5-023096E45033}"/>
                </a:ext>
              </a:extLst>
            </p:cNvPr>
            <p:cNvSpPr>
              <a:spLocks/>
            </p:cNvSpPr>
            <p:nvPr userDrawn="1"/>
          </p:nvSpPr>
          <p:spPr bwMode="auto">
            <a:xfrm>
              <a:off x="1842" y="897"/>
              <a:ext cx="2824" cy="1035"/>
            </a:xfrm>
            <a:custGeom>
              <a:avLst/>
              <a:gdLst>
                <a:gd name="T0" fmla="*/ 1012 w 2267"/>
                <a:gd name="T1" fmla="*/ 661 h 831"/>
                <a:gd name="T2" fmla="*/ 879 w 2267"/>
                <a:gd name="T3" fmla="*/ 439 h 831"/>
                <a:gd name="T4" fmla="*/ 1133 w 2267"/>
                <a:gd name="T5" fmla="*/ 185 h 831"/>
                <a:gd name="T6" fmla="*/ 1387 w 2267"/>
                <a:gd name="T7" fmla="*/ 439 h 831"/>
                <a:gd name="T8" fmla="*/ 1255 w 2267"/>
                <a:gd name="T9" fmla="*/ 661 h 831"/>
                <a:gd name="T10" fmla="*/ 1255 w 2267"/>
                <a:gd name="T11" fmla="*/ 661 h 831"/>
                <a:gd name="T12" fmla="*/ 1255 w 2267"/>
                <a:gd name="T13" fmla="*/ 661 h 831"/>
                <a:gd name="T14" fmla="*/ 1255 w 2267"/>
                <a:gd name="T15" fmla="*/ 661 h 831"/>
                <a:gd name="T16" fmla="*/ 1344 w 2267"/>
                <a:gd name="T17" fmla="*/ 831 h 831"/>
                <a:gd name="T18" fmla="*/ 2267 w 2267"/>
                <a:gd name="T19" fmla="*/ 763 h 831"/>
                <a:gd name="T20" fmla="*/ 2246 w 2267"/>
                <a:gd name="T21" fmla="*/ 580 h 831"/>
                <a:gd name="T22" fmla="*/ 1522 w 2267"/>
                <a:gd name="T23" fmla="*/ 641 h 831"/>
                <a:gd name="T24" fmla="*/ 1571 w 2267"/>
                <a:gd name="T25" fmla="*/ 439 h 831"/>
                <a:gd name="T26" fmla="*/ 1133 w 2267"/>
                <a:gd name="T27" fmla="*/ 0 h 831"/>
                <a:gd name="T28" fmla="*/ 695 w 2267"/>
                <a:gd name="T29" fmla="*/ 439 h 831"/>
                <a:gd name="T30" fmla="*/ 745 w 2267"/>
                <a:gd name="T31" fmla="*/ 641 h 831"/>
                <a:gd name="T32" fmla="*/ 21 w 2267"/>
                <a:gd name="T33" fmla="*/ 580 h 831"/>
                <a:gd name="T34" fmla="*/ 0 w 2267"/>
                <a:gd name="T35" fmla="*/ 763 h 831"/>
                <a:gd name="T36" fmla="*/ 923 w 2267"/>
                <a:gd name="T37" fmla="*/ 831 h 831"/>
                <a:gd name="T38" fmla="*/ 1012 w 2267"/>
                <a:gd name="T39" fmla="*/ 66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7" h="831">
                  <a:moveTo>
                    <a:pt x="1012" y="661"/>
                  </a:moveTo>
                  <a:cubicBezTo>
                    <a:pt x="933" y="618"/>
                    <a:pt x="879" y="535"/>
                    <a:pt x="879" y="439"/>
                  </a:cubicBezTo>
                  <a:cubicBezTo>
                    <a:pt x="879" y="298"/>
                    <a:pt x="993" y="185"/>
                    <a:pt x="1133" y="185"/>
                  </a:cubicBezTo>
                  <a:cubicBezTo>
                    <a:pt x="1273" y="185"/>
                    <a:pt x="1387" y="298"/>
                    <a:pt x="1387" y="439"/>
                  </a:cubicBezTo>
                  <a:cubicBezTo>
                    <a:pt x="1387" y="535"/>
                    <a:pt x="1334" y="618"/>
                    <a:pt x="1255" y="661"/>
                  </a:cubicBezTo>
                  <a:cubicBezTo>
                    <a:pt x="1255" y="661"/>
                    <a:pt x="1255" y="661"/>
                    <a:pt x="1255" y="661"/>
                  </a:cubicBezTo>
                  <a:cubicBezTo>
                    <a:pt x="1255" y="661"/>
                    <a:pt x="1255" y="661"/>
                    <a:pt x="1255" y="661"/>
                  </a:cubicBezTo>
                  <a:cubicBezTo>
                    <a:pt x="1255" y="661"/>
                    <a:pt x="1255" y="661"/>
                    <a:pt x="1255" y="661"/>
                  </a:cubicBezTo>
                  <a:cubicBezTo>
                    <a:pt x="1344" y="831"/>
                    <a:pt x="1344" y="831"/>
                    <a:pt x="1344" y="831"/>
                  </a:cubicBezTo>
                  <a:cubicBezTo>
                    <a:pt x="1656" y="824"/>
                    <a:pt x="1963" y="801"/>
                    <a:pt x="2267" y="763"/>
                  </a:cubicBezTo>
                  <a:cubicBezTo>
                    <a:pt x="2265" y="700"/>
                    <a:pt x="2257" y="639"/>
                    <a:pt x="2246" y="580"/>
                  </a:cubicBezTo>
                  <a:cubicBezTo>
                    <a:pt x="2007" y="610"/>
                    <a:pt x="1766" y="630"/>
                    <a:pt x="1522" y="641"/>
                  </a:cubicBezTo>
                  <a:cubicBezTo>
                    <a:pt x="1553" y="580"/>
                    <a:pt x="1571" y="512"/>
                    <a:pt x="1571" y="439"/>
                  </a:cubicBezTo>
                  <a:cubicBezTo>
                    <a:pt x="1571" y="197"/>
                    <a:pt x="1375" y="0"/>
                    <a:pt x="1133" y="0"/>
                  </a:cubicBezTo>
                  <a:cubicBezTo>
                    <a:pt x="891" y="0"/>
                    <a:pt x="695" y="197"/>
                    <a:pt x="695" y="439"/>
                  </a:cubicBezTo>
                  <a:cubicBezTo>
                    <a:pt x="695" y="512"/>
                    <a:pt x="713" y="580"/>
                    <a:pt x="745" y="641"/>
                  </a:cubicBezTo>
                  <a:cubicBezTo>
                    <a:pt x="501" y="630"/>
                    <a:pt x="259" y="610"/>
                    <a:pt x="21" y="580"/>
                  </a:cubicBezTo>
                  <a:cubicBezTo>
                    <a:pt x="9" y="639"/>
                    <a:pt x="2" y="700"/>
                    <a:pt x="0" y="763"/>
                  </a:cubicBezTo>
                  <a:cubicBezTo>
                    <a:pt x="303" y="801"/>
                    <a:pt x="611" y="824"/>
                    <a:pt x="923" y="831"/>
                  </a:cubicBezTo>
                  <a:cubicBezTo>
                    <a:pt x="1012" y="661"/>
                    <a:pt x="1012" y="661"/>
                    <a:pt x="1012" y="6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1" name="Freeform 6">
              <a:extLst>
                <a:ext uri="{FF2B5EF4-FFF2-40B4-BE49-F238E27FC236}">
                  <a16:creationId xmlns:a16="http://schemas.microsoft.com/office/drawing/2014/main" id="{BB9B07CF-99CC-4602-9E73-BF3609B4B6F4}"/>
                </a:ext>
              </a:extLst>
            </p:cNvPr>
            <p:cNvSpPr>
              <a:spLocks/>
            </p:cNvSpPr>
            <p:nvPr userDrawn="1"/>
          </p:nvSpPr>
          <p:spPr bwMode="auto">
            <a:xfrm>
              <a:off x="1916" y="2266"/>
              <a:ext cx="2677" cy="299"/>
            </a:xfrm>
            <a:custGeom>
              <a:avLst/>
              <a:gdLst>
                <a:gd name="T0" fmla="*/ 1074 w 2149"/>
                <a:gd name="T1" fmla="*/ 184 h 240"/>
                <a:gd name="T2" fmla="*/ 2072 w 2149"/>
                <a:gd name="T3" fmla="*/ 240 h 240"/>
                <a:gd name="T4" fmla="*/ 2149 w 2149"/>
                <a:gd name="T5" fmla="*/ 64 h 240"/>
                <a:gd name="T6" fmla="*/ 1074 w 2149"/>
                <a:gd name="T7" fmla="*/ 0 h 240"/>
                <a:gd name="T8" fmla="*/ 0 w 2149"/>
                <a:gd name="T9" fmla="*/ 64 h 240"/>
                <a:gd name="T10" fmla="*/ 77 w 2149"/>
                <a:gd name="T11" fmla="*/ 240 h 240"/>
                <a:gd name="T12" fmla="*/ 1074 w 2149"/>
                <a:gd name="T13" fmla="*/ 184 h 240"/>
              </a:gdLst>
              <a:ahLst/>
              <a:cxnLst>
                <a:cxn ang="0">
                  <a:pos x="T0" y="T1"/>
                </a:cxn>
                <a:cxn ang="0">
                  <a:pos x="T2" y="T3"/>
                </a:cxn>
                <a:cxn ang="0">
                  <a:pos x="T4" y="T5"/>
                </a:cxn>
                <a:cxn ang="0">
                  <a:pos x="T6" y="T7"/>
                </a:cxn>
                <a:cxn ang="0">
                  <a:pos x="T8" y="T9"/>
                </a:cxn>
                <a:cxn ang="0">
                  <a:pos x="T10" y="T11"/>
                </a:cxn>
                <a:cxn ang="0">
                  <a:pos x="T12" y="T13"/>
                </a:cxn>
              </a:cxnLst>
              <a:rect l="0" t="0" r="r" b="b"/>
              <a:pathLst>
                <a:path w="2149" h="240">
                  <a:moveTo>
                    <a:pt x="1074" y="184"/>
                  </a:moveTo>
                  <a:cubicBezTo>
                    <a:pt x="1412" y="184"/>
                    <a:pt x="1744" y="203"/>
                    <a:pt x="2072" y="240"/>
                  </a:cubicBezTo>
                  <a:cubicBezTo>
                    <a:pt x="2102" y="184"/>
                    <a:pt x="2128" y="125"/>
                    <a:pt x="2149" y="64"/>
                  </a:cubicBezTo>
                  <a:cubicBezTo>
                    <a:pt x="1797" y="22"/>
                    <a:pt x="1438" y="0"/>
                    <a:pt x="1074" y="0"/>
                  </a:cubicBezTo>
                  <a:cubicBezTo>
                    <a:pt x="711" y="0"/>
                    <a:pt x="352" y="22"/>
                    <a:pt x="0" y="64"/>
                  </a:cubicBezTo>
                  <a:cubicBezTo>
                    <a:pt x="20" y="125"/>
                    <a:pt x="46" y="184"/>
                    <a:pt x="77" y="240"/>
                  </a:cubicBezTo>
                  <a:cubicBezTo>
                    <a:pt x="404" y="203"/>
                    <a:pt x="737" y="184"/>
                    <a:pt x="1074"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2" name="Freeform 7">
              <a:extLst>
                <a:ext uri="{FF2B5EF4-FFF2-40B4-BE49-F238E27FC236}">
                  <a16:creationId xmlns:a16="http://schemas.microsoft.com/office/drawing/2014/main" id="{381DAE42-56DF-4C16-A05B-29426053095C}"/>
                </a:ext>
              </a:extLst>
            </p:cNvPr>
            <p:cNvSpPr>
              <a:spLocks noEditPoints="1"/>
            </p:cNvSpPr>
            <p:nvPr userDrawn="1"/>
          </p:nvSpPr>
          <p:spPr bwMode="auto">
            <a:xfrm>
              <a:off x="1360" y="0"/>
              <a:ext cx="3787" cy="3787"/>
            </a:xfrm>
            <a:custGeom>
              <a:avLst/>
              <a:gdLst>
                <a:gd name="T0" fmla="*/ 1520 w 3040"/>
                <a:gd name="T1" fmla="*/ 0 h 3040"/>
                <a:gd name="T2" fmla="*/ 0 w 3040"/>
                <a:gd name="T3" fmla="*/ 1520 h 3040"/>
                <a:gd name="T4" fmla="*/ 1520 w 3040"/>
                <a:gd name="T5" fmla="*/ 3040 h 3040"/>
                <a:gd name="T6" fmla="*/ 3040 w 3040"/>
                <a:gd name="T7" fmla="*/ 1520 h 3040"/>
                <a:gd name="T8" fmla="*/ 1520 w 3040"/>
                <a:gd name="T9" fmla="*/ 0 h 3040"/>
                <a:gd name="T10" fmla="*/ 1520 w 3040"/>
                <a:gd name="T11" fmla="*/ 2859 h 3040"/>
                <a:gd name="T12" fmla="*/ 181 w 3040"/>
                <a:gd name="T13" fmla="*/ 1520 h 3040"/>
                <a:gd name="T14" fmla="*/ 1520 w 3040"/>
                <a:gd name="T15" fmla="*/ 181 h 3040"/>
                <a:gd name="T16" fmla="*/ 2859 w 3040"/>
                <a:gd name="T17" fmla="*/ 1520 h 3040"/>
                <a:gd name="T18" fmla="*/ 1520 w 3040"/>
                <a:gd name="T19" fmla="*/ 2859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0" h="3040">
                  <a:moveTo>
                    <a:pt x="1520" y="0"/>
                  </a:moveTo>
                  <a:cubicBezTo>
                    <a:pt x="682" y="0"/>
                    <a:pt x="0" y="682"/>
                    <a:pt x="0" y="1520"/>
                  </a:cubicBezTo>
                  <a:cubicBezTo>
                    <a:pt x="0" y="2358"/>
                    <a:pt x="682" y="3040"/>
                    <a:pt x="1520" y="3040"/>
                  </a:cubicBezTo>
                  <a:cubicBezTo>
                    <a:pt x="2358" y="3040"/>
                    <a:pt x="3040" y="2358"/>
                    <a:pt x="3040" y="1520"/>
                  </a:cubicBezTo>
                  <a:cubicBezTo>
                    <a:pt x="3040" y="682"/>
                    <a:pt x="2358" y="0"/>
                    <a:pt x="1520" y="0"/>
                  </a:cubicBezTo>
                  <a:close/>
                  <a:moveTo>
                    <a:pt x="1520" y="2859"/>
                  </a:moveTo>
                  <a:cubicBezTo>
                    <a:pt x="782" y="2859"/>
                    <a:pt x="181" y="2259"/>
                    <a:pt x="181" y="1520"/>
                  </a:cubicBezTo>
                  <a:cubicBezTo>
                    <a:pt x="181" y="782"/>
                    <a:pt x="782" y="181"/>
                    <a:pt x="1520" y="181"/>
                  </a:cubicBezTo>
                  <a:cubicBezTo>
                    <a:pt x="2259" y="181"/>
                    <a:pt x="2859" y="782"/>
                    <a:pt x="2859" y="1520"/>
                  </a:cubicBezTo>
                  <a:cubicBezTo>
                    <a:pt x="2859" y="2259"/>
                    <a:pt x="2259" y="2859"/>
                    <a:pt x="1520" y="28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grpSp>
        <p:nvGrpSpPr>
          <p:cNvPr id="26" name="Group 10">
            <a:extLst>
              <a:ext uri="{FF2B5EF4-FFF2-40B4-BE49-F238E27FC236}">
                <a16:creationId xmlns:a16="http://schemas.microsoft.com/office/drawing/2014/main" id="{61351E90-D5B7-4AC3-8137-10B4B25C0B47}"/>
              </a:ext>
            </a:extLst>
          </p:cNvPr>
          <p:cNvGrpSpPr>
            <a:grpSpLocks noChangeAspect="1"/>
          </p:cNvGrpSpPr>
          <p:nvPr userDrawn="1"/>
        </p:nvGrpSpPr>
        <p:grpSpPr bwMode="auto">
          <a:xfrm>
            <a:off x="380999" y="6506771"/>
            <a:ext cx="981561" cy="145234"/>
            <a:chOff x="0" y="1412"/>
            <a:chExt cx="6508" cy="963"/>
          </a:xfrm>
        </p:grpSpPr>
        <p:sp>
          <p:nvSpPr>
            <p:cNvPr id="27" name="Freeform 11">
              <a:extLst>
                <a:ext uri="{FF2B5EF4-FFF2-40B4-BE49-F238E27FC236}">
                  <a16:creationId xmlns:a16="http://schemas.microsoft.com/office/drawing/2014/main" id="{FF64795A-DC6A-4D73-B975-E982767335CE}"/>
                </a:ext>
              </a:extLst>
            </p:cNvPr>
            <p:cNvSpPr>
              <a:spLocks/>
            </p:cNvSpPr>
            <p:nvPr userDrawn="1"/>
          </p:nvSpPr>
          <p:spPr bwMode="auto">
            <a:xfrm>
              <a:off x="4897" y="1412"/>
              <a:ext cx="608" cy="950"/>
            </a:xfrm>
            <a:custGeom>
              <a:avLst/>
              <a:gdLst>
                <a:gd name="T0" fmla="*/ 493 w 2020"/>
                <a:gd name="T1" fmla="*/ 0 h 3157"/>
                <a:gd name="T2" fmla="*/ 0 w 2020"/>
                <a:gd name="T3" fmla="*/ 0 h 3157"/>
                <a:gd name="T4" fmla="*/ 0 w 2020"/>
                <a:gd name="T5" fmla="*/ 3157 h 3157"/>
                <a:gd name="T6" fmla="*/ 493 w 2020"/>
                <a:gd name="T7" fmla="*/ 3157 h 3157"/>
                <a:gd name="T8" fmla="*/ 493 w 2020"/>
                <a:gd name="T9" fmla="*/ 1726 h 3157"/>
                <a:gd name="T10" fmla="*/ 1103 w 2020"/>
                <a:gd name="T11" fmla="*/ 1384 h 3157"/>
                <a:gd name="T12" fmla="*/ 1527 w 2020"/>
                <a:gd name="T13" fmla="*/ 1795 h 3157"/>
                <a:gd name="T14" fmla="*/ 1527 w 2020"/>
                <a:gd name="T15" fmla="*/ 3157 h 3157"/>
                <a:gd name="T16" fmla="*/ 2020 w 2020"/>
                <a:gd name="T17" fmla="*/ 3157 h 3157"/>
                <a:gd name="T18" fmla="*/ 2020 w 2020"/>
                <a:gd name="T19" fmla="*/ 1683 h 3157"/>
                <a:gd name="T20" fmla="*/ 1259 w 2020"/>
                <a:gd name="T21" fmla="*/ 952 h 3157"/>
                <a:gd name="T22" fmla="*/ 493 w 2020"/>
                <a:gd name="T23" fmla="*/ 1267 h 3157"/>
                <a:gd name="T24" fmla="*/ 493 w 2020"/>
                <a:gd name="T25" fmla="*/ 0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0" h="3157">
                  <a:moveTo>
                    <a:pt x="493" y="0"/>
                  </a:moveTo>
                  <a:cubicBezTo>
                    <a:pt x="0" y="0"/>
                    <a:pt x="0" y="0"/>
                    <a:pt x="0" y="0"/>
                  </a:cubicBezTo>
                  <a:cubicBezTo>
                    <a:pt x="0" y="3157"/>
                    <a:pt x="0" y="3157"/>
                    <a:pt x="0" y="3157"/>
                  </a:cubicBezTo>
                  <a:cubicBezTo>
                    <a:pt x="493" y="3157"/>
                    <a:pt x="493" y="3157"/>
                    <a:pt x="493" y="3157"/>
                  </a:cubicBezTo>
                  <a:cubicBezTo>
                    <a:pt x="493" y="1726"/>
                    <a:pt x="493" y="1726"/>
                    <a:pt x="493" y="1726"/>
                  </a:cubicBezTo>
                  <a:cubicBezTo>
                    <a:pt x="640" y="1518"/>
                    <a:pt x="869" y="1384"/>
                    <a:pt x="1103" y="1384"/>
                  </a:cubicBezTo>
                  <a:cubicBezTo>
                    <a:pt x="1350" y="1384"/>
                    <a:pt x="1527" y="1522"/>
                    <a:pt x="1527" y="1795"/>
                  </a:cubicBezTo>
                  <a:cubicBezTo>
                    <a:pt x="1527" y="3157"/>
                    <a:pt x="1527" y="3157"/>
                    <a:pt x="1527" y="3157"/>
                  </a:cubicBezTo>
                  <a:cubicBezTo>
                    <a:pt x="2020" y="3157"/>
                    <a:pt x="2020" y="3157"/>
                    <a:pt x="2020" y="3157"/>
                  </a:cubicBezTo>
                  <a:cubicBezTo>
                    <a:pt x="2020" y="1683"/>
                    <a:pt x="2020" y="1683"/>
                    <a:pt x="2020" y="1683"/>
                  </a:cubicBezTo>
                  <a:cubicBezTo>
                    <a:pt x="2020" y="1233"/>
                    <a:pt x="1722" y="952"/>
                    <a:pt x="1259" y="952"/>
                  </a:cubicBezTo>
                  <a:cubicBezTo>
                    <a:pt x="939" y="952"/>
                    <a:pt x="653" y="1103"/>
                    <a:pt x="493" y="1267"/>
                  </a:cubicBezTo>
                  <a:lnTo>
                    <a:pt x="49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8" name="Freeform 12">
              <a:extLst>
                <a:ext uri="{FF2B5EF4-FFF2-40B4-BE49-F238E27FC236}">
                  <a16:creationId xmlns:a16="http://schemas.microsoft.com/office/drawing/2014/main" id="{FF03A299-C67C-442C-8728-313E687B3821}"/>
                </a:ext>
              </a:extLst>
            </p:cNvPr>
            <p:cNvSpPr>
              <a:spLocks/>
            </p:cNvSpPr>
            <p:nvPr userDrawn="1"/>
          </p:nvSpPr>
          <p:spPr bwMode="auto">
            <a:xfrm>
              <a:off x="4346" y="1520"/>
              <a:ext cx="417" cy="855"/>
            </a:xfrm>
            <a:custGeom>
              <a:avLst/>
              <a:gdLst>
                <a:gd name="T0" fmla="*/ 900 w 1384"/>
                <a:gd name="T1" fmla="*/ 160 h 2842"/>
                <a:gd name="T2" fmla="*/ 441 w 1384"/>
                <a:gd name="T3" fmla="*/ 0 h 2842"/>
                <a:gd name="T4" fmla="*/ 403 w 1384"/>
                <a:gd name="T5" fmla="*/ 0 h 2842"/>
                <a:gd name="T6" fmla="*/ 403 w 1384"/>
                <a:gd name="T7" fmla="*/ 636 h 2842"/>
                <a:gd name="T8" fmla="*/ 0 w 1384"/>
                <a:gd name="T9" fmla="*/ 636 h 2842"/>
                <a:gd name="T10" fmla="*/ 0 w 1384"/>
                <a:gd name="T11" fmla="*/ 1025 h 2842"/>
                <a:gd name="T12" fmla="*/ 403 w 1384"/>
                <a:gd name="T13" fmla="*/ 1025 h 2842"/>
                <a:gd name="T14" fmla="*/ 403 w 1384"/>
                <a:gd name="T15" fmla="*/ 2240 h 2842"/>
                <a:gd name="T16" fmla="*/ 999 w 1384"/>
                <a:gd name="T17" fmla="*/ 2842 h 2842"/>
                <a:gd name="T18" fmla="*/ 1363 w 1384"/>
                <a:gd name="T19" fmla="*/ 2798 h 2842"/>
                <a:gd name="T20" fmla="*/ 1363 w 1384"/>
                <a:gd name="T21" fmla="*/ 2405 h 2842"/>
                <a:gd name="T22" fmla="*/ 1350 w 1384"/>
                <a:gd name="T23" fmla="*/ 2396 h 2842"/>
                <a:gd name="T24" fmla="*/ 1146 w 1384"/>
                <a:gd name="T25" fmla="*/ 2422 h 2842"/>
                <a:gd name="T26" fmla="*/ 900 w 1384"/>
                <a:gd name="T27" fmla="*/ 2197 h 2842"/>
                <a:gd name="T28" fmla="*/ 900 w 1384"/>
                <a:gd name="T29" fmla="*/ 1025 h 2842"/>
                <a:gd name="T30" fmla="*/ 1384 w 1384"/>
                <a:gd name="T31" fmla="*/ 1025 h 2842"/>
                <a:gd name="T32" fmla="*/ 1384 w 1384"/>
                <a:gd name="T33" fmla="*/ 636 h 2842"/>
                <a:gd name="T34" fmla="*/ 900 w 1384"/>
                <a:gd name="T35" fmla="*/ 636 h 2842"/>
                <a:gd name="T36" fmla="*/ 900 w 1384"/>
                <a:gd name="T37" fmla="*/ 160 h 2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4" h="2842">
                  <a:moveTo>
                    <a:pt x="900" y="160"/>
                  </a:moveTo>
                  <a:cubicBezTo>
                    <a:pt x="441" y="0"/>
                    <a:pt x="441" y="0"/>
                    <a:pt x="441" y="0"/>
                  </a:cubicBezTo>
                  <a:cubicBezTo>
                    <a:pt x="403" y="0"/>
                    <a:pt x="403" y="0"/>
                    <a:pt x="403" y="0"/>
                  </a:cubicBezTo>
                  <a:cubicBezTo>
                    <a:pt x="403" y="636"/>
                    <a:pt x="403" y="636"/>
                    <a:pt x="403" y="636"/>
                  </a:cubicBezTo>
                  <a:cubicBezTo>
                    <a:pt x="0" y="636"/>
                    <a:pt x="0" y="636"/>
                    <a:pt x="0" y="636"/>
                  </a:cubicBezTo>
                  <a:cubicBezTo>
                    <a:pt x="0" y="1025"/>
                    <a:pt x="0" y="1025"/>
                    <a:pt x="0" y="1025"/>
                  </a:cubicBezTo>
                  <a:cubicBezTo>
                    <a:pt x="403" y="1025"/>
                    <a:pt x="403" y="1025"/>
                    <a:pt x="403" y="1025"/>
                  </a:cubicBezTo>
                  <a:cubicBezTo>
                    <a:pt x="403" y="2240"/>
                    <a:pt x="403" y="2240"/>
                    <a:pt x="403" y="2240"/>
                  </a:cubicBezTo>
                  <a:cubicBezTo>
                    <a:pt x="403" y="2647"/>
                    <a:pt x="645" y="2842"/>
                    <a:pt x="999" y="2842"/>
                  </a:cubicBezTo>
                  <a:cubicBezTo>
                    <a:pt x="1146" y="2842"/>
                    <a:pt x="1237" y="2829"/>
                    <a:pt x="1363" y="2798"/>
                  </a:cubicBezTo>
                  <a:cubicBezTo>
                    <a:pt x="1363" y="2405"/>
                    <a:pt x="1363" y="2405"/>
                    <a:pt x="1363" y="2405"/>
                  </a:cubicBezTo>
                  <a:cubicBezTo>
                    <a:pt x="1350" y="2396"/>
                    <a:pt x="1350" y="2396"/>
                    <a:pt x="1350" y="2396"/>
                  </a:cubicBezTo>
                  <a:cubicBezTo>
                    <a:pt x="1280" y="2413"/>
                    <a:pt x="1229" y="2422"/>
                    <a:pt x="1146" y="2422"/>
                  </a:cubicBezTo>
                  <a:cubicBezTo>
                    <a:pt x="982" y="2422"/>
                    <a:pt x="900" y="2340"/>
                    <a:pt x="900" y="2197"/>
                  </a:cubicBezTo>
                  <a:cubicBezTo>
                    <a:pt x="900" y="1025"/>
                    <a:pt x="900" y="1025"/>
                    <a:pt x="900" y="1025"/>
                  </a:cubicBezTo>
                  <a:cubicBezTo>
                    <a:pt x="1384" y="1025"/>
                    <a:pt x="1384" y="1025"/>
                    <a:pt x="1384" y="1025"/>
                  </a:cubicBezTo>
                  <a:cubicBezTo>
                    <a:pt x="1384" y="636"/>
                    <a:pt x="1384" y="636"/>
                    <a:pt x="1384" y="636"/>
                  </a:cubicBezTo>
                  <a:cubicBezTo>
                    <a:pt x="900" y="636"/>
                    <a:pt x="900" y="636"/>
                    <a:pt x="900" y="636"/>
                  </a:cubicBezTo>
                  <a:lnTo>
                    <a:pt x="900" y="1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9" name="Freeform 13">
              <a:extLst>
                <a:ext uri="{FF2B5EF4-FFF2-40B4-BE49-F238E27FC236}">
                  <a16:creationId xmlns:a16="http://schemas.microsoft.com/office/drawing/2014/main" id="{EE2ED3C9-A53A-4AE8-A1AF-518B63C80467}"/>
                </a:ext>
              </a:extLst>
            </p:cNvPr>
            <p:cNvSpPr>
              <a:spLocks/>
            </p:cNvSpPr>
            <p:nvPr userDrawn="1"/>
          </p:nvSpPr>
          <p:spPr bwMode="auto">
            <a:xfrm>
              <a:off x="3666" y="1698"/>
              <a:ext cx="591" cy="664"/>
            </a:xfrm>
            <a:custGeom>
              <a:avLst/>
              <a:gdLst>
                <a:gd name="T0" fmla="*/ 493 w 1964"/>
                <a:gd name="T1" fmla="*/ 43 h 2205"/>
                <a:gd name="T2" fmla="*/ 0 w 1964"/>
                <a:gd name="T3" fmla="*/ 43 h 2205"/>
                <a:gd name="T4" fmla="*/ 0 w 1964"/>
                <a:gd name="T5" fmla="*/ 2205 h 2205"/>
                <a:gd name="T6" fmla="*/ 493 w 1964"/>
                <a:gd name="T7" fmla="*/ 2205 h 2205"/>
                <a:gd name="T8" fmla="*/ 493 w 1964"/>
                <a:gd name="T9" fmla="*/ 795 h 2205"/>
                <a:gd name="T10" fmla="*/ 1073 w 1964"/>
                <a:gd name="T11" fmla="*/ 432 h 2205"/>
                <a:gd name="T12" fmla="*/ 1471 w 1964"/>
                <a:gd name="T13" fmla="*/ 843 h 2205"/>
                <a:gd name="T14" fmla="*/ 1471 w 1964"/>
                <a:gd name="T15" fmla="*/ 2205 h 2205"/>
                <a:gd name="T16" fmla="*/ 1964 w 1964"/>
                <a:gd name="T17" fmla="*/ 2205 h 2205"/>
                <a:gd name="T18" fmla="*/ 1964 w 1964"/>
                <a:gd name="T19" fmla="*/ 718 h 2205"/>
                <a:gd name="T20" fmla="*/ 1233 w 1964"/>
                <a:gd name="T21" fmla="*/ 0 h 2205"/>
                <a:gd name="T22" fmla="*/ 493 w 1964"/>
                <a:gd name="T23" fmla="*/ 324 h 2205"/>
                <a:gd name="T24" fmla="*/ 493 w 1964"/>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4"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1" y="579"/>
                    <a:pt x="1471" y="843"/>
                  </a:cubicBezTo>
                  <a:cubicBezTo>
                    <a:pt x="1471" y="2205"/>
                    <a:pt x="1471" y="2205"/>
                    <a:pt x="1471" y="2205"/>
                  </a:cubicBezTo>
                  <a:cubicBezTo>
                    <a:pt x="1964" y="2205"/>
                    <a:pt x="1964" y="2205"/>
                    <a:pt x="1964" y="2205"/>
                  </a:cubicBezTo>
                  <a:cubicBezTo>
                    <a:pt x="1964" y="718"/>
                    <a:pt x="1964" y="718"/>
                    <a:pt x="1964" y="718"/>
                  </a:cubicBezTo>
                  <a:cubicBezTo>
                    <a:pt x="1964" y="294"/>
                    <a:pt x="1704" y="0"/>
                    <a:pt x="1233" y="0"/>
                  </a:cubicBezTo>
                  <a:cubicBezTo>
                    <a:pt x="917" y="0"/>
                    <a:pt x="653" y="155"/>
                    <a:pt x="493" y="324"/>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0" name="Freeform 14">
              <a:extLst>
                <a:ext uri="{FF2B5EF4-FFF2-40B4-BE49-F238E27FC236}">
                  <a16:creationId xmlns:a16="http://schemas.microsoft.com/office/drawing/2014/main" id="{82E7CD09-D9A1-4B4C-9F7B-9AC10F4AD377}"/>
                </a:ext>
              </a:extLst>
            </p:cNvPr>
            <p:cNvSpPr>
              <a:spLocks/>
            </p:cNvSpPr>
            <p:nvPr userDrawn="1"/>
          </p:nvSpPr>
          <p:spPr bwMode="auto">
            <a:xfrm>
              <a:off x="2227" y="1698"/>
              <a:ext cx="591" cy="664"/>
            </a:xfrm>
            <a:custGeom>
              <a:avLst/>
              <a:gdLst>
                <a:gd name="T0" fmla="*/ 493 w 1963"/>
                <a:gd name="T1" fmla="*/ 43 h 2205"/>
                <a:gd name="T2" fmla="*/ 0 w 1963"/>
                <a:gd name="T3" fmla="*/ 43 h 2205"/>
                <a:gd name="T4" fmla="*/ 0 w 1963"/>
                <a:gd name="T5" fmla="*/ 2205 h 2205"/>
                <a:gd name="T6" fmla="*/ 493 w 1963"/>
                <a:gd name="T7" fmla="*/ 2205 h 2205"/>
                <a:gd name="T8" fmla="*/ 493 w 1963"/>
                <a:gd name="T9" fmla="*/ 795 h 2205"/>
                <a:gd name="T10" fmla="*/ 1073 w 1963"/>
                <a:gd name="T11" fmla="*/ 432 h 2205"/>
                <a:gd name="T12" fmla="*/ 1470 w 1963"/>
                <a:gd name="T13" fmla="*/ 843 h 2205"/>
                <a:gd name="T14" fmla="*/ 1470 w 1963"/>
                <a:gd name="T15" fmla="*/ 2205 h 2205"/>
                <a:gd name="T16" fmla="*/ 1963 w 1963"/>
                <a:gd name="T17" fmla="*/ 2205 h 2205"/>
                <a:gd name="T18" fmla="*/ 1963 w 1963"/>
                <a:gd name="T19" fmla="*/ 718 h 2205"/>
                <a:gd name="T20" fmla="*/ 1233 w 1963"/>
                <a:gd name="T21" fmla="*/ 0 h 2205"/>
                <a:gd name="T22" fmla="*/ 493 w 1963"/>
                <a:gd name="T23" fmla="*/ 324 h 2205"/>
                <a:gd name="T24" fmla="*/ 493 w 1963"/>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0" y="579"/>
                    <a:pt x="1470" y="843"/>
                  </a:cubicBezTo>
                  <a:cubicBezTo>
                    <a:pt x="1470" y="2205"/>
                    <a:pt x="1470" y="2205"/>
                    <a:pt x="1470" y="2205"/>
                  </a:cubicBezTo>
                  <a:cubicBezTo>
                    <a:pt x="1963" y="2205"/>
                    <a:pt x="1963" y="2205"/>
                    <a:pt x="1963" y="2205"/>
                  </a:cubicBezTo>
                  <a:cubicBezTo>
                    <a:pt x="1963" y="718"/>
                    <a:pt x="1963" y="718"/>
                    <a:pt x="1963" y="718"/>
                  </a:cubicBezTo>
                  <a:cubicBezTo>
                    <a:pt x="1963" y="294"/>
                    <a:pt x="1704" y="0"/>
                    <a:pt x="1233" y="0"/>
                  </a:cubicBezTo>
                  <a:cubicBezTo>
                    <a:pt x="917" y="0"/>
                    <a:pt x="653" y="155"/>
                    <a:pt x="493" y="324"/>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1" name="Freeform 15">
              <a:extLst>
                <a:ext uri="{FF2B5EF4-FFF2-40B4-BE49-F238E27FC236}">
                  <a16:creationId xmlns:a16="http://schemas.microsoft.com/office/drawing/2014/main" id="{02D2E936-1964-46D3-BEA2-6228BFE5366F}"/>
                </a:ext>
              </a:extLst>
            </p:cNvPr>
            <p:cNvSpPr>
              <a:spLocks/>
            </p:cNvSpPr>
            <p:nvPr userDrawn="1"/>
          </p:nvSpPr>
          <p:spPr bwMode="auto">
            <a:xfrm>
              <a:off x="1008" y="1698"/>
              <a:ext cx="391" cy="664"/>
            </a:xfrm>
            <a:custGeom>
              <a:avLst/>
              <a:gdLst>
                <a:gd name="T0" fmla="*/ 493 w 1301"/>
                <a:gd name="T1" fmla="*/ 43 h 2205"/>
                <a:gd name="T2" fmla="*/ 0 w 1301"/>
                <a:gd name="T3" fmla="*/ 43 h 2205"/>
                <a:gd name="T4" fmla="*/ 0 w 1301"/>
                <a:gd name="T5" fmla="*/ 2205 h 2205"/>
                <a:gd name="T6" fmla="*/ 493 w 1301"/>
                <a:gd name="T7" fmla="*/ 2205 h 2205"/>
                <a:gd name="T8" fmla="*/ 493 w 1301"/>
                <a:gd name="T9" fmla="*/ 834 h 2205"/>
                <a:gd name="T10" fmla="*/ 1077 w 1301"/>
                <a:gd name="T11" fmla="*/ 432 h 2205"/>
                <a:gd name="T12" fmla="*/ 1219 w 1301"/>
                <a:gd name="T13" fmla="*/ 445 h 2205"/>
                <a:gd name="T14" fmla="*/ 1237 w 1301"/>
                <a:gd name="T15" fmla="*/ 432 h 2205"/>
                <a:gd name="T16" fmla="*/ 1301 w 1301"/>
                <a:gd name="T17" fmla="*/ 34 h 2205"/>
                <a:gd name="T18" fmla="*/ 1115 w 1301"/>
                <a:gd name="T19" fmla="*/ 0 h 2205"/>
                <a:gd name="T20" fmla="*/ 493 w 1301"/>
                <a:gd name="T21" fmla="*/ 311 h 2205"/>
                <a:gd name="T22" fmla="*/ 493 w 1301"/>
                <a:gd name="T23"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1" h="2205">
                  <a:moveTo>
                    <a:pt x="493" y="43"/>
                  </a:moveTo>
                  <a:cubicBezTo>
                    <a:pt x="0" y="43"/>
                    <a:pt x="0" y="43"/>
                    <a:pt x="0" y="43"/>
                  </a:cubicBezTo>
                  <a:cubicBezTo>
                    <a:pt x="0" y="2205"/>
                    <a:pt x="0" y="2205"/>
                    <a:pt x="0" y="2205"/>
                  </a:cubicBezTo>
                  <a:cubicBezTo>
                    <a:pt x="493" y="2205"/>
                    <a:pt x="493" y="2205"/>
                    <a:pt x="493" y="2205"/>
                  </a:cubicBezTo>
                  <a:cubicBezTo>
                    <a:pt x="493" y="834"/>
                    <a:pt x="493" y="834"/>
                    <a:pt x="493" y="834"/>
                  </a:cubicBezTo>
                  <a:cubicBezTo>
                    <a:pt x="627" y="570"/>
                    <a:pt x="839" y="432"/>
                    <a:pt x="1077" y="432"/>
                  </a:cubicBezTo>
                  <a:cubicBezTo>
                    <a:pt x="1146" y="432"/>
                    <a:pt x="1185" y="436"/>
                    <a:pt x="1219" y="445"/>
                  </a:cubicBezTo>
                  <a:cubicBezTo>
                    <a:pt x="1237" y="432"/>
                    <a:pt x="1237" y="432"/>
                    <a:pt x="1237" y="432"/>
                  </a:cubicBezTo>
                  <a:cubicBezTo>
                    <a:pt x="1301" y="34"/>
                    <a:pt x="1301" y="34"/>
                    <a:pt x="1301" y="34"/>
                  </a:cubicBezTo>
                  <a:cubicBezTo>
                    <a:pt x="1258" y="13"/>
                    <a:pt x="1193" y="0"/>
                    <a:pt x="1115" y="0"/>
                  </a:cubicBezTo>
                  <a:cubicBezTo>
                    <a:pt x="847" y="0"/>
                    <a:pt x="640" y="142"/>
                    <a:pt x="493" y="311"/>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2" name="Freeform 16">
              <a:extLst>
                <a:ext uri="{FF2B5EF4-FFF2-40B4-BE49-F238E27FC236}">
                  <a16:creationId xmlns:a16="http://schemas.microsoft.com/office/drawing/2014/main" id="{E8F01D0D-15D8-4D8C-9E04-E80943753704}"/>
                </a:ext>
              </a:extLst>
            </p:cNvPr>
            <p:cNvSpPr>
              <a:spLocks/>
            </p:cNvSpPr>
            <p:nvPr userDrawn="1"/>
          </p:nvSpPr>
          <p:spPr bwMode="auto">
            <a:xfrm>
              <a:off x="0" y="1438"/>
              <a:ext cx="880" cy="937"/>
            </a:xfrm>
            <a:custGeom>
              <a:avLst/>
              <a:gdLst>
                <a:gd name="T0" fmla="*/ 2350 w 2923"/>
                <a:gd name="T1" fmla="*/ 1030 h 3114"/>
                <a:gd name="T2" fmla="*/ 2856 w 2923"/>
                <a:gd name="T3" fmla="*/ 979 h 3114"/>
                <a:gd name="T4" fmla="*/ 2872 w 2923"/>
                <a:gd name="T5" fmla="*/ 948 h 3114"/>
                <a:gd name="T6" fmla="*/ 1535 w 2923"/>
                <a:gd name="T7" fmla="*/ 0 h 3114"/>
                <a:gd name="T8" fmla="*/ 0 w 2923"/>
                <a:gd name="T9" fmla="*/ 1557 h 3114"/>
                <a:gd name="T10" fmla="*/ 1535 w 2923"/>
                <a:gd name="T11" fmla="*/ 3114 h 3114"/>
                <a:gd name="T12" fmla="*/ 2923 w 2923"/>
                <a:gd name="T13" fmla="*/ 1673 h 3114"/>
                <a:gd name="T14" fmla="*/ 2923 w 2923"/>
                <a:gd name="T15" fmla="*/ 1435 h 3114"/>
                <a:gd name="T16" fmla="*/ 1254 w 2923"/>
                <a:gd name="T17" fmla="*/ 1435 h 3114"/>
                <a:gd name="T18" fmla="*/ 1254 w 2923"/>
                <a:gd name="T19" fmla="*/ 1868 h 3114"/>
                <a:gd name="T20" fmla="*/ 2396 w 2923"/>
                <a:gd name="T21" fmla="*/ 1868 h 3114"/>
                <a:gd name="T22" fmla="*/ 1535 w 2923"/>
                <a:gd name="T23" fmla="*/ 2634 h 3114"/>
                <a:gd name="T24" fmla="*/ 545 w 2923"/>
                <a:gd name="T25" fmla="*/ 1557 h 3114"/>
                <a:gd name="T26" fmla="*/ 1527 w 2923"/>
                <a:gd name="T27" fmla="*/ 475 h 3114"/>
                <a:gd name="T28" fmla="*/ 2350 w 2923"/>
                <a:gd name="T29" fmla="*/ 1030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3" h="3114">
                  <a:moveTo>
                    <a:pt x="2350" y="1030"/>
                  </a:moveTo>
                  <a:cubicBezTo>
                    <a:pt x="2856" y="979"/>
                    <a:pt x="2856" y="979"/>
                    <a:pt x="2856" y="979"/>
                  </a:cubicBezTo>
                  <a:cubicBezTo>
                    <a:pt x="2872" y="948"/>
                    <a:pt x="2872" y="948"/>
                    <a:pt x="2872" y="948"/>
                  </a:cubicBezTo>
                  <a:cubicBezTo>
                    <a:pt x="2723" y="362"/>
                    <a:pt x="2214" y="0"/>
                    <a:pt x="1535" y="0"/>
                  </a:cubicBezTo>
                  <a:cubicBezTo>
                    <a:pt x="692" y="0"/>
                    <a:pt x="0" y="635"/>
                    <a:pt x="0" y="1557"/>
                  </a:cubicBezTo>
                  <a:cubicBezTo>
                    <a:pt x="0" y="2478"/>
                    <a:pt x="683" y="3114"/>
                    <a:pt x="1535" y="3114"/>
                  </a:cubicBezTo>
                  <a:cubicBezTo>
                    <a:pt x="2387" y="3114"/>
                    <a:pt x="2923" y="2512"/>
                    <a:pt x="2923" y="1673"/>
                  </a:cubicBezTo>
                  <a:cubicBezTo>
                    <a:pt x="2923" y="1435"/>
                    <a:pt x="2923" y="1435"/>
                    <a:pt x="2923" y="1435"/>
                  </a:cubicBezTo>
                  <a:cubicBezTo>
                    <a:pt x="1254" y="1435"/>
                    <a:pt x="1254" y="1435"/>
                    <a:pt x="1254" y="1435"/>
                  </a:cubicBezTo>
                  <a:cubicBezTo>
                    <a:pt x="1254" y="1868"/>
                    <a:pt x="1254" y="1868"/>
                    <a:pt x="1254" y="1868"/>
                  </a:cubicBezTo>
                  <a:cubicBezTo>
                    <a:pt x="2396" y="1868"/>
                    <a:pt x="2396" y="1868"/>
                    <a:pt x="2396" y="1868"/>
                  </a:cubicBezTo>
                  <a:cubicBezTo>
                    <a:pt x="2335" y="2344"/>
                    <a:pt x="2046" y="2634"/>
                    <a:pt x="1535" y="2634"/>
                  </a:cubicBezTo>
                  <a:cubicBezTo>
                    <a:pt x="930" y="2634"/>
                    <a:pt x="545" y="2188"/>
                    <a:pt x="545" y="1557"/>
                  </a:cubicBezTo>
                  <a:cubicBezTo>
                    <a:pt x="545" y="925"/>
                    <a:pt x="934" y="475"/>
                    <a:pt x="1527" y="475"/>
                  </a:cubicBezTo>
                  <a:cubicBezTo>
                    <a:pt x="1959" y="475"/>
                    <a:pt x="2234" y="679"/>
                    <a:pt x="2350" y="103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3" name="Oval 17">
              <a:extLst>
                <a:ext uri="{FF2B5EF4-FFF2-40B4-BE49-F238E27FC236}">
                  <a16:creationId xmlns:a16="http://schemas.microsoft.com/office/drawing/2014/main" id="{3E244ED4-A064-4B25-B28D-8F71F106E635}"/>
                </a:ext>
              </a:extLst>
            </p:cNvPr>
            <p:cNvSpPr>
              <a:spLocks noChangeArrowheads="1"/>
            </p:cNvSpPr>
            <p:nvPr userDrawn="1"/>
          </p:nvSpPr>
          <p:spPr bwMode="auto">
            <a:xfrm>
              <a:off x="1544" y="1424"/>
              <a:ext cx="203" cy="20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4" name="Oval 18">
              <a:extLst>
                <a:ext uri="{FF2B5EF4-FFF2-40B4-BE49-F238E27FC236}">
                  <a16:creationId xmlns:a16="http://schemas.microsoft.com/office/drawing/2014/main" id="{056C5EED-FB4D-4200-8D73-4B6442985460}"/>
                </a:ext>
              </a:extLst>
            </p:cNvPr>
            <p:cNvSpPr>
              <a:spLocks noChangeArrowheads="1"/>
            </p:cNvSpPr>
            <p:nvPr userDrawn="1"/>
          </p:nvSpPr>
          <p:spPr bwMode="auto">
            <a:xfrm>
              <a:off x="1844" y="1424"/>
              <a:ext cx="203" cy="20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5" name="Freeform 19">
              <a:extLst>
                <a:ext uri="{FF2B5EF4-FFF2-40B4-BE49-F238E27FC236}">
                  <a16:creationId xmlns:a16="http://schemas.microsoft.com/office/drawing/2014/main" id="{5B451E7F-5315-4831-9A1A-54BFD3E2E3D6}"/>
                </a:ext>
              </a:extLst>
            </p:cNvPr>
            <p:cNvSpPr>
              <a:spLocks/>
            </p:cNvSpPr>
            <p:nvPr userDrawn="1"/>
          </p:nvSpPr>
          <p:spPr bwMode="auto">
            <a:xfrm>
              <a:off x="1500" y="1711"/>
              <a:ext cx="591" cy="664"/>
            </a:xfrm>
            <a:custGeom>
              <a:avLst/>
              <a:gdLst>
                <a:gd name="T0" fmla="*/ 1470 w 1963"/>
                <a:gd name="T1" fmla="*/ 2162 h 2206"/>
                <a:gd name="T2" fmla="*/ 1963 w 1963"/>
                <a:gd name="T3" fmla="*/ 2162 h 2206"/>
                <a:gd name="T4" fmla="*/ 1963 w 1963"/>
                <a:gd name="T5" fmla="*/ 0 h 2206"/>
                <a:gd name="T6" fmla="*/ 1470 w 1963"/>
                <a:gd name="T7" fmla="*/ 0 h 2206"/>
                <a:gd name="T8" fmla="*/ 1470 w 1963"/>
                <a:gd name="T9" fmla="*/ 1410 h 2206"/>
                <a:gd name="T10" fmla="*/ 899 w 1963"/>
                <a:gd name="T11" fmla="*/ 1773 h 2206"/>
                <a:gd name="T12" fmla="*/ 493 w 1963"/>
                <a:gd name="T13" fmla="*/ 1362 h 2206"/>
                <a:gd name="T14" fmla="*/ 493 w 1963"/>
                <a:gd name="T15" fmla="*/ 0 h 2206"/>
                <a:gd name="T16" fmla="*/ 0 w 1963"/>
                <a:gd name="T17" fmla="*/ 0 h 2206"/>
                <a:gd name="T18" fmla="*/ 0 w 1963"/>
                <a:gd name="T19" fmla="*/ 1457 h 2206"/>
                <a:gd name="T20" fmla="*/ 735 w 1963"/>
                <a:gd name="T21" fmla="*/ 2206 h 2206"/>
                <a:gd name="T22" fmla="*/ 1470 w 1963"/>
                <a:gd name="T23" fmla="*/ 1886 h 2206"/>
                <a:gd name="T24" fmla="*/ 1470 w 1963"/>
                <a:gd name="T25" fmla="*/ 2162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6">
                  <a:moveTo>
                    <a:pt x="1470" y="2162"/>
                  </a:moveTo>
                  <a:cubicBezTo>
                    <a:pt x="1963" y="2162"/>
                    <a:pt x="1963" y="2162"/>
                    <a:pt x="1963" y="2162"/>
                  </a:cubicBezTo>
                  <a:cubicBezTo>
                    <a:pt x="1963" y="0"/>
                    <a:pt x="1963" y="0"/>
                    <a:pt x="1963" y="0"/>
                  </a:cubicBezTo>
                  <a:cubicBezTo>
                    <a:pt x="1470" y="0"/>
                    <a:pt x="1470" y="0"/>
                    <a:pt x="1470" y="0"/>
                  </a:cubicBezTo>
                  <a:cubicBezTo>
                    <a:pt x="1470" y="1410"/>
                    <a:pt x="1470" y="1410"/>
                    <a:pt x="1470" y="1410"/>
                  </a:cubicBezTo>
                  <a:cubicBezTo>
                    <a:pt x="1336" y="1617"/>
                    <a:pt x="1133" y="1773"/>
                    <a:pt x="899" y="1773"/>
                  </a:cubicBezTo>
                  <a:cubicBezTo>
                    <a:pt x="640" y="1773"/>
                    <a:pt x="493" y="1626"/>
                    <a:pt x="493" y="1362"/>
                  </a:cubicBezTo>
                  <a:cubicBezTo>
                    <a:pt x="493" y="0"/>
                    <a:pt x="493" y="0"/>
                    <a:pt x="493" y="0"/>
                  </a:cubicBezTo>
                  <a:cubicBezTo>
                    <a:pt x="0" y="0"/>
                    <a:pt x="0" y="0"/>
                    <a:pt x="0" y="0"/>
                  </a:cubicBezTo>
                  <a:cubicBezTo>
                    <a:pt x="0" y="1457"/>
                    <a:pt x="0" y="1457"/>
                    <a:pt x="0" y="1457"/>
                  </a:cubicBezTo>
                  <a:cubicBezTo>
                    <a:pt x="0" y="1911"/>
                    <a:pt x="264" y="2206"/>
                    <a:pt x="735" y="2206"/>
                  </a:cubicBezTo>
                  <a:cubicBezTo>
                    <a:pt x="1051" y="2206"/>
                    <a:pt x="1310" y="2059"/>
                    <a:pt x="1470" y="1886"/>
                  </a:cubicBezTo>
                  <a:lnTo>
                    <a:pt x="1470" y="216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6" name="Rectangle 20">
              <a:extLst>
                <a:ext uri="{FF2B5EF4-FFF2-40B4-BE49-F238E27FC236}">
                  <a16:creationId xmlns:a16="http://schemas.microsoft.com/office/drawing/2014/main" id="{CD1F4E5A-54D8-48BC-A6F5-07F2AF8EA225}"/>
                </a:ext>
              </a:extLst>
            </p:cNvPr>
            <p:cNvSpPr>
              <a:spLocks noChangeArrowheads="1"/>
            </p:cNvSpPr>
            <p:nvPr userDrawn="1"/>
          </p:nvSpPr>
          <p:spPr bwMode="auto">
            <a:xfrm>
              <a:off x="6364" y="1412"/>
              <a:ext cx="144" cy="9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7" name="Freeform 21">
              <a:extLst>
                <a:ext uri="{FF2B5EF4-FFF2-40B4-BE49-F238E27FC236}">
                  <a16:creationId xmlns:a16="http://schemas.microsoft.com/office/drawing/2014/main" id="{2C40BBBF-09F7-435B-A2C9-C6234E7B8AB9}"/>
                </a:ext>
              </a:extLst>
            </p:cNvPr>
            <p:cNvSpPr>
              <a:spLocks noEditPoints="1"/>
            </p:cNvSpPr>
            <p:nvPr userDrawn="1"/>
          </p:nvSpPr>
          <p:spPr bwMode="auto">
            <a:xfrm>
              <a:off x="5612" y="1698"/>
              <a:ext cx="651" cy="677"/>
            </a:xfrm>
            <a:custGeom>
              <a:avLst/>
              <a:gdLst>
                <a:gd name="T0" fmla="*/ 2149 w 2162"/>
                <a:gd name="T1" fmla="*/ 1825 h 2249"/>
                <a:gd name="T2" fmla="*/ 2054 w 2162"/>
                <a:gd name="T3" fmla="*/ 1838 h 2249"/>
                <a:gd name="T4" fmla="*/ 1881 w 2162"/>
                <a:gd name="T5" fmla="*/ 1621 h 2249"/>
                <a:gd name="T6" fmla="*/ 1881 w 2162"/>
                <a:gd name="T7" fmla="*/ 735 h 2249"/>
                <a:gd name="T8" fmla="*/ 990 w 2162"/>
                <a:gd name="T9" fmla="*/ 0 h 2249"/>
                <a:gd name="T10" fmla="*/ 99 w 2162"/>
                <a:gd name="T11" fmla="*/ 679 h 2249"/>
                <a:gd name="T12" fmla="*/ 121 w 2162"/>
                <a:gd name="T13" fmla="*/ 696 h 2249"/>
                <a:gd name="T14" fmla="*/ 549 w 2162"/>
                <a:gd name="T15" fmla="*/ 718 h 2249"/>
                <a:gd name="T16" fmla="*/ 973 w 2162"/>
                <a:gd name="T17" fmla="*/ 393 h 2249"/>
                <a:gd name="T18" fmla="*/ 1401 w 2162"/>
                <a:gd name="T19" fmla="*/ 739 h 2249"/>
                <a:gd name="T20" fmla="*/ 1401 w 2162"/>
                <a:gd name="T21" fmla="*/ 856 h 2249"/>
                <a:gd name="T22" fmla="*/ 748 w 2162"/>
                <a:gd name="T23" fmla="*/ 921 h 2249"/>
                <a:gd name="T24" fmla="*/ 0 w 2162"/>
                <a:gd name="T25" fmla="*/ 1604 h 2249"/>
                <a:gd name="T26" fmla="*/ 687 w 2162"/>
                <a:gd name="T27" fmla="*/ 2249 h 2249"/>
                <a:gd name="T28" fmla="*/ 1418 w 2162"/>
                <a:gd name="T29" fmla="*/ 1916 h 2249"/>
                <a:gd name="T30" fmla="*/ 1435 w 2162"/>
                <a:gd name="T31" fmla="*/ 1916 h 2249"/>
                <a:gd name="T32" fmla="*/ 1889 w 2162"/>
                <a:gd name="T33" fmla="*/ 2231 h 2249"/>
                <a:gd name="T34" fmla="*/ 2162 w 2162"/>
                <a:gd name="T35" fmla="*/ 2188 h 2249"/>
                <a:gd name="T36" fmla="*/ 2162 w 2162"/>
                <a:gd name="T37" fmla="*/ 1833 h 2249"/>
                <a:gd name="T38" fmla="*/ 2149 w 2162"/>
                <a:gd name="T39" fmla="*/ 1825 h 2249"/>
                <a:gd name="T40" fmla="*/ 1401 w 2162"/>
                <a:gd name="T41" fmla="*/ 1518 h 2249"/>
                <a:gd name="T42" fmla="*/ 778 w 2162"/>
                <a:gd name="T43" fmla="*/ 1846 h 2249"/>
                <a:gd name="T44" fmla="*/ 471 w 2162"/>
                <a:gd name="T45" fmla="*/ 1578 h 2249"/>
                <a:gd name="T46" fmla="*/ 813 w 2162"/>
                <a:gd name="T47" fmla="*/ 1267 h 2249"/>
                <a:gd name="T48" fmla="*/ 1401 w 2162"/>
                <a:gd name="T49" fmla="*/ 1202 h 2249"/>
                <a:gd name="T50" fmla="*/ 1401 w 2162"/>
                <a:gd name="T51" fmla="*/ 151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2" h="2249">
                  <a:moveTo>
                    <a:pt x="2149" y="1825"/>
                  </a:moveTo>
                  <a:cubicBezTo>
                    <a:pt x="2110" y="1833"/>
                    <a:pt x="2084" y="1838"/>
                    <a:pt x="2054" y="1838"/>
                  </a:cubicBezTo>
                  <a:cubicBezTo>
                    <a:pt x="1941" y="1838"/>
                    <a:pt x="1881" y="1760"/>
                    <a:pt x="1881" y="1621"/>
                  </a:cubicBezTo>
                  <a:cubicBezTo>
                    <a:pt x="1881" y="735"/>
                    <a:pt x="1881" y="735"/>
                    <a:pt x="1881" y="735"/>
                  </a:cubicBezTo>
                  <a:cubicBezTo>
                    <a:pt x="1881" y="272"/>
                    <a:pt x="1529" y="0"/>
                    <a:pt x="990" y="0"/>
                  </a:cubicBezTo>
                  <a:cubicBezTo>
                    <a:pt x="552" y="0"/>
                    <a:pt x="181" y="220"/>
                    <a:pt x="99" y="679"/>
                  </a:cubicBezTo>
                  <a:cubicBezTo>
                    <a:pt x="121" y="696"/>
                    <a:pt x="121" y="696"/>
                    <a:pt x="121" y="696"/>
                  </a:cubicBezTo>
                  <a:cubicBezTo>
                    <a:pt x="549" y="718"/>
                    <a:pt x="549" y="718"/>
                    <a:pt x="549" y="718"/>
                  </a:cubicBezTo>
                  <a:cubicBezTo>
                    <a:pt x="592" y="501"/>
                    <a:pt x="742" y="393"/>
                    <a:pt x="973" y="393"/>
                  </a:cubicBezTo>
                  <a:cubicBezTo>
                    <a:pt x="1219" y="393"/>
                    <a:pt x="1401" y="496"/>
                    <a:pt x="1401" y="739"/>
                  </a:cubicBezTo>
                  <a:cubicBezTo>
                    <a:pt x="1401" y="856"/>
                    <a:pt x="1401" y="856"/>
                    <a:pt x="1401" y="856"/>
                  </a:cubicBezTo>
                  <a:cubicBezTo>
                    <a:pt x="748" y="921"/>
                    <a:pt x="748" y="921"/>
                    <a:pt x="748" y="921"/>
                  </a:cubicBezTo>
                  <a:cubicBezTo>
                    <a:pt x="320" y="964"/>
                    <a:pt x="0" y="1193"/>
                    <a:pt x="0" y="1604"/>
                  </a:cubicBezTo>
                  <a:cubicBezTo>
                    <a:pt x="0" y="2002"/>
                    <a:pt x="302" y="2249"/>
                    <a:pt x="687" y="2249"/>
                  </a:cubicBezTo>
                  <a:cubicBezTo>
                    <a:pt x="999" y="2249"/>
                    <a:pt x="1258" y="2089"/>
                    <a:pt x="1418" y="1916"/>
                  </a:cubicBezTo>
                  <a:cubicBezTo>
                    <a:pt x="1435" y="1916"/>
                    <a:pt x="1435" y="1916"/>
                    <a:pt x="1435" y="1916"/>
                  </a:cubicBezTo>
                  <a:cubicBezTo>
                    <a:pt x="1513" y="2153"/>
                    <a:pt x="1699" y="2231"/>
                    <a:pt x="1889" y="2231"/>
                  </a:cubicBezTo>
                  <a:cubicBezTo>
                    <a:pt x="1972" y="2231"/>
                    <a:pt x="2058" y="2223"/>
                    <a:pt x="2162" y="2188"/>
                  </a:cubicBezTo>
                  <a:cubicBezTo>
                    <a:pt x="2162" y="1833"/>
                    <a:pt x="2162" y="1833"/>
                    <a:pt x="2162" y="1833"/>
                  </a:cubicBezTo>
                  <a:lnTo>
                    <a:pt x="2149" y="1825"/>
                  </a:lnTo>
                  <a:close/>
                  <a:moveTo>
                    <a:pt x="1401" y="1518"/>
                  </a:moveTo>
                  <a:cubicBezTo>
                    <a:pt x="1236" y="1708"/>
                    <a:pt x="1020" y="1846"/>
                    <a:pt x="778" y="1846"/>
                  </a:cubicBezTo>
                  <a:cubicBezTo>
                    <a:pt x="605" y="1846"/>
                    <a:pt x="471" y="1756"/>
                    <a:pt x="471" y="1578"/>
                  </a:cubicBezTo>
                  <a:cubicBezTo>
                    <a:pt x="471" y="1422"/>
                    <a:pt x="588" y="1297"/>
                    <a:pt x="813" y="1267"/>
                  </a:cubicBezTo>
                  <a:cubicBezTo>
                    <a:pt x="1401" y="1202"/>
                    <a:pt x="1401" y="1202"/>
                    <a:pt x="1401" y="1202"/>
                  </a:cubicBezTo>
                  <a:lnTo>
                    <a:pt x="1401" y="15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8" name="Freeform 22">
              <a:extLst>
                <a:ext uri="{FF2B5EF4-FFF2-40B4-BE49-F238E27FC236}">
                  <a16:creationId xmlns:a16="http://schemas.microsoft.com/office/drawing/2014/main" id="{A1F976D2-02F3-49D7-AB54-6F88DD58B991}"/>
                </a:ext>
              </a:extLst>
            </p:cNvPr>
            <p:cNvSpPr>
              <a:spLocks noEditPoints="1"/>
            </p:cNvSpPr>
            <p:nvPr userDrawn="1"/>
          </p:nvSpPr>
          <p:spPr bwMode="auto">
            <a:xfrm>
              <a:off x="2919" y="1698"/>
              <a:ext cx="641" cy="677"/>
            </a:xfrm>
            <a:custGeom>
              <a:avLst/>
              <a:gdLst>
                <a:gd name="T0" fmla="*/ 2078 w 2132"/>
                <a:gd name="T1" fmla="*/ 1498 h 2249"/>
                <a:gd name="T2" fmla="*/ 1651 w 2132"/>
                <a:gd name="T3" fmla="*/ 1463 h 2249"/>
                <a:gd name="T4" fmla="*/ 1651 w 2132"/>
                <a:gd name="T5" fmla="*/ 1462 h 2249"/>
                <a:gd name="T6" fmla="*/ 1089 w 2132"/>
                <a:gd name="T7" fmla="*/ 1829 h 2249"/>
                <a:gd name="T8" fmla="*/ 480 w 2132"/>
                <a:gd name="T9" fmla="*/ 1258 h 2249"/>
                <a:gd name="T10" fmla="*/ 2132 w 2132"/>
                <a:gd name="T11" fmla="*/ 1258 h 2249"/>
                <a:gd name="T12" fmla="*/ 2132 w 2132"/>
                <a:gd name="T13" fmla="*/ 1107 h 2249"/>
                <a:gd name="T14" fmla="*/ 1081 w 2132"/>
                <a:gd name="T15" fmla="*/ 0 h 2249"/>
                <a:gd name="T16" fmla="*/ 0 w 2132"/>
                <a:gd name="T17" fmla="*/ 1124 h 2249"/>
                <a:gd name="T18" fmla="*/ 1081 w 2132"/>
                <a:gd name="T19" fmla="*/ 2249 h 2249"/>
                <a:gd name="T20" fmla="*/ 2094 w 2132"/>
                <a:gd name="T21" fmla="*/ 1519 h 2249"/>
                <a:gd name="T22" fmla="*/ 2078 w 2132"/>
                <a:gd name="T23" fmla="*/ 1498 h 2249"/>
                <a:gd name="T24" fmla="*/ 1081 w 2132"/>
                <a:gd name="T25" fmla="*/ 402 h 2249"/>
                <a:gd name="T26" fmla="*/ 1669 w 2132"/>
                <a:gd name="T27" fmla="*/ 899 h 2249"/>
                <a:gd name="T28" fmla="*/ 488 w 2132"/>
                <a:gd name="T29" fmla="*/ 899 h 2249"/>
                <a:gd name="T30" fmla="*/ 1081 w 2132"/>
                <a:gd name="T31" fmla="*/ 40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2" h="2249">
                  <a:moveTo>
                    <a:pt x="2078" y="1498"/>
                  </a:moveTo>
                  <a:cubicBezTo>
                    <a:pt x="1651" y="1463"/>
                    <a:pt x="1651" y="1463"/>
                    <a:pt x="1651" y="1463"/>
                  </a:cubicBezTo>
                  <a:cubicBezTo>
                    <a:pt x="1651" y="1462"/>
                    <a:pt x="1651" y="1462"/>
                    <a:pt x="1651" y="1462"/>
                  </a:cubicBezTo>
                  <a:cubicBezTo>
                    <a:pt x="1571" y="1684"/>
                    <a:pt x="1390" y="1829"/>
                    <a:pt x="1089" y="1829"/>
                  </a:cubicBezTo>
                  <a:cubicBezTo>
                    <a:pt x="744" y="1829"/>
                    <a:pt x="501" y="1613"/>
                    <a:pt x="480" y="1258"/>
                  </a:cubicBezTo>
                  <a:cubicBezTo>
                    <a:pt x="2132" y="1258"/>
                    <a:pt x="2132" y="1258"/>
                    <a:pt x="2132" y="1258"/>
                  </a:cubicBezTo>
                  <a:cubicBezTo>
                    <a:pt x="2132" y="1107"/>
                    <a:pt x="2132" y="1107"/>
                    <a:pt x="2132" y="1107"/>
                  </a:cubicBezTo>
                  <a:cubicBezTo>
                    <a:pt x="2132" y="410"/>
                    <a:pt x="1690" y="0"/>
                    <a:pt x="1081" y="0"/>
                  </a:cubicBezTo>
                  <a:cubicBezTo>
                    <a:pt x="506" y="0"/>
                    <a:pt x="0" y="449"/>
                    <a:pt x="0" y="1124"/>
                  </a:cubicBezTo>
                  <a:cubicBezTo>
                    <a:pt x="0" y="1799"/>
                    <a:pt x="432" y="2249"/>
                    <a:pt x="1081" y="2249"/>
                  </a:cubicBezTo>
                  <a:cubicBezTo>
                    <a:pt x="1596" y="2249"/>
                    <a:pt x="1947" y="1989"/>
                    <a:pt x="2094" y="1519"/>
                  </a:cubicBezTo>
                  <a:lnTo>
                    <a:pt x="2078" y="1498"/>
                  </a:lnTo>
                  <a:close/>
                  <a:moveTo>
                    <a:pt x="1081" y="402"/>
                  </a:moveTo>
                  <a:cubicBezTo>
                    <a:pt x="1388" y="402"/>
                    <a:pt x="1639" y="579"/>
                    <a:pt x="1669" y="899"/>
                  </a:cubicBezTo>
                  <a:cubicBezTo>
                    <a:pt x="488" y="899"/>
                    <a:pt x="488" y="899"/>
                    <a:pt x="488" y="899"/>
                  </a:cubicBezTo>
                  <a:cubicBezTo>
                    <a:pt x="545" y="583"/>
                    <a:pt x="787" y="402"/>
                    <a:pt x="1081" y="4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sp>
        <p:nvSpPr>
          <p:cNvPr id="39" name="Date Placeholder 38">
            <a:extLst>
              <a:ext uri="{FF2B5EF4-FFF2-40B4-BE49-F238E27FC236}">
                <a16:creationId xmlns:a16="http://schemas.microsoft.com/office/drawing/2014/main" id="{47343175-6DBB-43DB-99F9-1093B31FFDDA}"/>
              </a:ext>
            </a:extLst>
          </p:cNvPr>
          <p:cNvSpPr>
            <a:spLocks noGrp="1"/>
          </p:cNvSpPr>
          <p:nvPr>
            <p:ph type="dt" sz="half" idx="14"/>
          </p:nvPr>
        </p:nvSpPr>
        <p:spPr/>
        <p:txBody>
          <a:bodyPr/>
          <a:lstStyle/>
          <a:p>
            <a:fld id="{A0AF4D89-A65D-44D9-878F-A9AD863A125A}" type="datetime5">
              <a:rPr lang="en-US" smtClean="0"/>
              <a:t>14-Oct-19</a:t>
            </a:fld>
            <a:endParaRPr lang="en-US" dirty="0"/>
          </a:p>
        </p:txBody>
      </p:sp>
      <p:sp>
        <p:nvSpPr>
          <p:cNvPr id="40" name="Footer Placeholder 39">
            <a:extLst>
              <a:ext uri="{FF2B5EF4-FFF2-40B4-BE49-F238E27FC236}">
                <a16:creationId xmlns:a16="http://schemas.microsoft.com/office/drawing/2014/main" id="{3E6EEB75-0989-4925-95EE-EDFFA8E1E4FD}"/>
              </a:ext>
            </a:extLst>
          </p:cNvPr>
          <p:cNvSpPr>
            <a:spLocks noGrp="1"/>
          </p:cNvSpPr>
          <p:nvPr>
            <p:ph type="ftr" sz="quarter" idx="15"/>
          </p:nvPr>
        </p:nvSpPr>
        <p:spPr/>
        <p:txBody>
          <a:bodyPr/>
          <a:lstStyle>
            <a:lvl1pPr eaLnBrk="1">
              <a:defRPr/>
            </a:lvl1pPr>
          </a:lstStyle>
          <a:p>
            <a:endParaRPr lang="en-US" dirty="0"/>
          </a:p>
        </p:txBody>
      </p:sp>
      <p:sp>
        <p:nvSpPr>
          <p:cNvPr id="41" name="Slide Number Placeholder 40">
            <a:extLst>
              <a:ext uri="{FF2B5EF4-FFF2-40B4-BE49-F238E27FC236}">
                <a16:creationId xmlns:a16="http://schemas.microsoft.com/office/drawing/2014/main" id="{14800F4C-BF8B-45CE-898C-620C271496DA}"/>
              </a:ext>
            </a:extLst>
          </p:cNvPr>
          <p:cNvSpPr>
            <a:spLocks noGrp="1"/>
          </p:cNvSpPr>
          <p:nvPr>
            <p:ph type="sldNum" sz="quarter" idx="16"/>
          </p:nvPr>
        </p:nvSpPr>
        <p:spPr/>
        <p:txBody>
          <a:bodyPr/>
          <a:lstStyle/>
          <a:p>
            <a:fld id="{0A651BF4-93EA-457D-AD5A-CC362C278CB3}" type="slidenum">
              <a:rPr lang="en-US" smtClean="0"/>
              <a:pPr/>
              <a:t>‹#›</a:t>
            </a:fld>
            <a:endParaRPr lang="en-US" dirty="0"/>
          </a:p>
        </p:txBody>
      </p:sp>
      <p:sp>
        <p:nvSpPr>
          <p:cNvPr id="42" name="TextBox 41">
            <a:extLst>
              <a:ext uri="{FF2B5EF4-FFF2-40B4-BE49-F238E27FC236}">
                <a16:creationId xmlns:a16="http://schemas.microsoft.com/office/drawing/2014/main" id="{1EE5626B-85E5-4E44-860A-42850DF68D93}"/>
              </a:ext>
            </a:extLst>
          </p:cNvPr>
          <p:cNvSpPr txBox="1"/>
          <p:nvPr userDrawn="1"/>
        </p:nvSpPr>
        <p:spPr>
          <a:xfrm>
            <a:off x="6240173" y="6530216"/>
            <a:ext cx="318921" cy="175384"/>
          </a:xfrm>
          <a:prstGeom prst="rect">
            <a:avLst/>
          </a:prstGeom>
          <a:noFill/>
        </p:spPr>
        <p:txBody>
          <a:bodyPr wrap="square" lIns="0" tIns="0" rIns="0" bIns="0" rtlCol="0">
            <a:noAutofit/>
          </a:bodyPr>
          <a:lstStyle/>
          <a:p>
            <a:pPr algn="l"/>
            <a:r>
              <a:rPr lang="en-US" sz="1060">
                <a:solidFill>
                  <a:schemeClr val="bg1"/>
                </a:solidFill>
              </a:rPr>
              <a:t>Page</a:t>
            </a:r>
            <a:endParaRPr lang="en-US" sz="1060" dirty="0">
              <a:solidFill>
                <a:schemeClr val="bg1"/>
              </a:solidFill>
            </a:endParaRPr>
          </a:p>
        </p:txBody>
      </p:sp>
    </p:spTree>
    <p:extLst>
      <p:ext uri="{BB962C8B-B14F-4D97-AF65-F5344CB8AC3E}">
        <p14:creationId xmlns:p14="http://schemas.microsoft.com/office/powerpoint/2010/main" val="13038611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Slide (no gradi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9C6912B-E0DD-4174-BF8A-A4E78D143F59}"/>
              </a:ext>
            </a:extLst>
          </p:cNvPr>
          <p:cNvSpPr>
            <a:spLocks noGrp="1"/>
          </p:cNvSpPr>
          <p:nvPr>
            <p:ph type="body" sz="quarter" idx="13"/>
          </p:nvPr>
        </p:nvSpPr>
        <p:spPr>
          <a:xfrm>
            <a:off x="380298" y="369432"/>
            <a:ext cx="6847292" cy="5510667"/>
          </a:xfrm>
        </p:spPr>
        <p:txBody>
          <a:bodyPr/>
          <a:lstStyle>
            <a:lvl1pPr>
              <a:lnSpc>
                <a:spcPts val="6136"/>
              </a:lnSpc>
              <a:defRPr sz="6372"/>
            </a:lvl1pPr>
            <a:lvl2pPr>
              <a:defRPr sz="2476" b="0"/>
            </a:lvl2pPr>
            <a:lvl3pPr marL="0" indent="0">
              <a:buNone/>
              <a:defRPr sz="1652"/>
            </a:lvl3pPr>
          </a:lstStyle>
          <a:p>
            <a:pPr lvl="0"/>
            <a:r>
              <a:rPr lang="en-US" dirty="0"/>
              <a:t>Edit Master text styles</a:t>
            </a:r>
          </a:p>
          <a:p>
            <a:pPr lvl="1"/>
            <a:r>
              <a:rPr lang="en-US" dirty="0"/>
              <a:t>Second level</a:t>
            </a:r>
          </a:p>
          <a:p>
            <a:pPr lvl="2"/>
            <a:r>
              <a:rPr lang="en-US"/>
              <a:t>Third level</a:t>
            </a:r>
            <a:endParaRPr lang="en-US" dirty="0"/>
          </a:p>
        </p:txBody>
      </p:sp>
      <p:cxnSp>
        <p:nvCxnSpPr>
          <p:cNvPr id="6" name="Straight Connector 5">
            <a:extLst>
              <a:ext uri="{FF2B5EF4-FFF2-40B4-BE49-F238E27FC236}">
                <a16:creationId xmlns:a16="http://schemas.microsoft.com/office/drawing/2014/main" id="{FDB1A803-8371-43E2-A022-1A2F94AA6F3B}"/>
              </a:ext>
            </a:extLst>
          </p:cNvPr>
          <p:cNvCxnSpPr/>
          <p:nvPr userDrawn="1"/>
        </p:nvCxnSpPr>
        <p:spPr>
          <a:xfrm>
            <a:off x="380297" y="6279114"/>
            <a:ext cx="1142953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3D78F8-3890-4505-8A39-C86CE19676B4}"/>
              </a:ext>
            </a:extLst>
          </p:cNvPr>
          <p:cNvCxnSpPr/>
          <p:nvPr userDrawn="1"/>
        </p:nvCxnSpPr>
        <p:spPr>
          <a:xfrm>
            <a:off x="6032278" y="6607178"/>
            <a:ext cx="1274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F0BFD503-CE13-4B61-A56F-D3E4022B9571}"/>
              </a:ext>
            </a:extLst>
          </p:cNvPr>
          <p:cNvGrpSpPr>
            <a:grpSpLocks noChangeAspect="1"/>
          </p:cNvGrpSpPr>
          <p:nvPr userDrawn="1"/>
        </p:nvGrpSpPr>
        <p:grpSpPr bwMode="auto">
          <a:xfrm>
            <a:off x="11522382" y="6434189"/>
            <a:ext cx="287487" cy="287468"/>
            <a:chOff x="1360" y="0"/>
            <a:chExt cx="3787" cy="3787"/>
          </a:xfrm>
          <a:solidFill>
            <a:schemeClr val="bg2"/>
          </a:solidFill>
        </p:grpSpPr>
        <p:sp>
          <p:nvSpPr>
            <p:cNvPr id="10" name="Freeform 5">
              <a:extLst>
                <a:ext uri="{FF2B5EF4-FFF2-40B4-BE49-F238E27FC236}">
                  <a16:creationId xmlns:a16="http://schemas.microsoft.com/office/drawing/2014/main" id="{18C17700-6CA8-43C7-B8B5-023096E45033}"/>
                </a:ext>
              </a:extLst>
            </p:cNvPr>
            <p:cNvSpPr>
              <a:spLocks/>
            </p:cNvSpPr>
            <p:nvPr userDrawn="1"/>
          </p:nvSpPr>
          <p:spPr bwMode="auto">
            <a:xfrm>
              <a:off x="1842" y="897"/>
              <a:ext cx="2824" cy="1035"/>
            </a:xfrm>
            <a:custGeom>
              <a:avLst/>
              <a:gdLst>
                <a:gd name="T0" fmla="*/ 1012 w 2267"/>
                <a:gd name="T1" fmla="*/ 661 h 831"/>
                <a:gd name="T2" fmla="*/ 879 w 2267"/>
                <a:gd name="T3" fmla="*/ 439 h 831"/>
                <a:gd name="T4" fmla="*/ 1133 w 2267"/>
                <a:gd name="T5" fmla="*/ 185 h 831"/>
                <a:gd name="T6" fmla="*/ 1387 w 2267"/>
                <a:gd name="T7" fmla="*/ 439 h 831"/>
                <a:gd name="T8" fmla="*/ 1255 w 2267"/>
                <a:gd name="T9" fmla="*/ 661 h 831"/>
                <a:gd name="T10" fmla="*/ 1255 w 2267"/>
                <a:gd name="T11" fmla="*/ 661 h 831"/>
                <a:gd name="T12" fmla="*/ 1255 w 2267"/>
                <a:gd name="T13" fmla="*/ 661 h 831"/>
                <a:gd name="T14" fmla="*/ 1255 w 2267"/>
                <a:gd name="T15" fmla="*/ 661 h 831"/>
                <a:gd name="T16" fmla="*/ 1344 w 2267"/>
                <a:gd name="T17" fmla="*/ 831 h 831"/>
                <a:gd name="T18" fmla="*/ 2267 w 2267"/>
                <a:gd name="T19" fmla="*/ 763 h 831"/>
                <a:gd name="T20" fmla="*/ 2246 w 2267"/>
                <a:gd name="T21" fmla="*/ 580 h 831"/>
                <a:gd name="T22" fmla="*/ 1522 w 2267"/>
                <a:gd name="T23" fmla="*/ 641 h 831"/>
                <a:gd name="T24" fmla="*/ 1571 w 2267"/>
                <a:gd name="T25" fmla="*/ 439 h 831"/>
                <a:gd name="T26" fmla="*/ 1133 w 2267"/>
                <a:gd name="T27" fmla="*/ 0 h 831"/>
                <a:gd name="T28" fmla="*/ 695 w 2267"/>
                <a:gd name="T29" fmla="*/ 439 h 831"/>
                <a:gd name="T30" fmla="*/ 745 w 2267"/>
                <a:gd name="T31" fmla="*/ 641 h 831"/>
                <a:gd name="T32" fmla="*/ 21 w 2267"/>
                <a:gd name="T33" fmla="*/ 580 h 831"/>
                <a:gd name="T34" fmla="*/ 0 w 2267"/>
                <a:gd name="T35" fmla="*/ 763 h 831"/>
                <a:gd name="T36" fmla="*/ 923 w 2267"/>
                <a:gd name="T37" fmla="*/ 831 h 831"/>
                <a:gd name="T38" fmla="*/ 1012 w 2267"/>
                <a:gd name="T39" fmla="*/ 66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7" h="831">
                  <a:moveTo>
                    <a:pt x="1012" y="661"/>
                  </a:moveTo>
                  <a:cubicBezTo>
                    <a:pt x="933" y="618"/>
                    <a:pt x="879" y="535"/>
                    <a:pt x="879" y="439"/>
                  </a:cubicBezTo>
                  <a:cubicBezTo>
                    <a:pt x="879" y="298"/>
                    <a:pt x="993" y="185"/>
                    <a:pt x="1133" y="185"/>
                  </a:cubicBezTo>
                  <a:cubicBezTo>
                    <a:pt x="1273" y="185"/>
                    <a:pt x="1387" y="298"/>
                    <a:pt x="1387" y="439"/>
                  </a:cubicBezTo>
                  <a:cubicBezTo>
                    <a:pt x="1387" y="535"/>
                    <a:pt x="1334" y="618"/>
                    <a:pt x="1255" y="661"/>
                  </a:cubicBezTo>
                  <a:cubicBezTo>
                    <a:pt x="1255" y="661"/>
                    <a:pt x="1255" y="661"/>
                    <a:pt x="1255" y="661"/>
                  </a:cubicBezTo>
                  <a:cubicBezTo>
                    <a:pt x="1255" y="661"/>
                    <a:pt x="1255" y="661"/>
                    <a:pt x="1255" y="661"/>
                  </a:cubicBezTo>
                  <a:cubicBezTo>
                    <a:pt x="1255" y="661"/>
                    <a:pt x="1255" y="661"/>
                    <a:pt x="1255" y="661"/>
                  </a:cubicBezTo>
                  <a:cubicBezTo>
                    <a:pt x="1344" y="831"/>
                    <a:pt x="1344" y="831"/>
                    <a:pt x="1344" y="831"/>
                  </a:cubicBezTo>
                  <a:cubicBezTo>
                    <a:pt x="1656" y="824"/>
                    <a:pt x="1963" y="801"/>
                    <a:pt x="2267" y="763"/>
                  </a:cubicBezTo>
                  <a:cubicBezTo>
                    <a:pt x="2265" y="700"/>
                    <a:pt x="2257" y="639"/>
                    <a:pt x="2246" y="580"/>
                  </a:cubicBezTo>
                  <a:cubicBezTo>
                    <a:pt x="2007" y="610"/>
                    <a:pt x="1766" y="630"/>
                    <a:pt x="1522" y="641"/>
                  </a:cubicBezTo>
                  <a:cubicBezTo>
                    <a:pt x="1553" y="580"/>
                    <a:pt x="1571" y="512"/>
                    <a:pt x="1571" y="439"/>
                  </a:cubicBezTo>
                  <a:cubicBezTo>
                    <a:pt x="1571" y="197"/>
                    <a:pt x="1375" y="0"/>
                    <a:pt x="1133" y="0"/>
                  </a:cubicBezTo>
                  <a:cubicBezTo>
                    <a:pt x="891" y="0"/>
                    <a:pt x="695" y="197"/>
                    <a:pt x="695" y="439"/>
                  </a:cubicBezTo>
                  <a:cubicBezTo>
                    <a:pt x="695" y="512"/>
                    <a:pt x="713" y="580"/>
                    <a:pt x="745" y="641"/>
                  </a:cubicBezTo>
                  <a:cubicBezTo>
                    <a:pt x="501" y="630"/>
                    <a:pt x="259" y="610"/>
                    <a:pt x="21" y="580"/>
                  </a:cubicBezTo>
                  <a:cubicBezTo>
                    <a:pt x="9" y="639"/>
                    <a:pt x="2" y="700"/>
                    <a:pt x="0" y="763"/>
                  </a:cubicBezTo>
                  <a:cubicBezTo>
                    <a:pt x="303" y="801"/>
                    <a:pt x="611" y="824"/>
                    <a:pt x="923" y="831"/>
                  </a:cubicBezTo>
                  <a:cubicBezTo>
                    <a:pt x="1012" y="661"/>
                    <a:pt x="1012" y="661"/>
                    <a:pt x="1012" y="6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1" name="Freeform 6">
              <a:extLst>
                <a:ext uri="{FF2B5EF4-FFF2-40B4-BE49-F238E27FC236}">
                  <a16:creationId xmlns:a16="http://schemas.microsoft.com/office/drawing/2014/main" id="{BB9B07CF-99CC-4602-9E73-BF3609B4B6F4}"/>
                </a:ext>
              </a:extLst>
            </p:cNvPr>
            <p:cNvSpPr>
              <a:spLocks/>
            </p:cNvSpPr>
            <p:nvPr userDrawn="1"/>
          </p:nvSpPr>
          <p:spPr bwMode="auto">
            <a:xfrm>
              <a:off x="1916" y="2266"/>
              <a:ext cx="2677" cy="299"/>
            </a:xfrm>
            <a:custGeom>
              <a:avLst/>
              <a:gdLst>
                <a:gd name="T0" fmla="*/ 1074 w 2149"/>
                <a:gd name="T1" fmla="*/ 184 h 240"/>
                <a:gd name="T2" fmla="*/ 2072 w 2149"/>
                <a:gd name="T3" fmla="*/ 240 h 240"/>
                <a:gd name="T4" fmla="*/ 2149 w 2149"/>
                <a:gd name="T5" fmla="*/ 64 h 240"/>
                <a:gd name="T6" fmla="*/ 1074 w 2149"/>
                <a:gd name="T7" fmla="*/ 0 h 240"/>
                <a:gd name="T8" fmla="*/ 0 w 2149"/>
                <a:gd name="T9" fmla="*/ 64 h 240"/>
                <a:gd name="T10" fmla="*/ 77 w 2149"/>
                <a:gd name="T11" fmla="*/ 240 h 240"/>
                <a:gd name="T12" fmla="*/ 1074 w 2149"/>
                <a:gd name="T13" fmla="*/ 184 h 240"/>
              </a:gdLst>
              <a:ahLst/>
              <a:cxnLst>
                <a:cxn ang="0">
                  <a:pos x="T0" y="T1"/>
                </a:cxn>
                <a:cxn ang="0">
                  <a:pos x="T2" y="T3"/>
                </a:cxn>
                <a:cxn ang="0">
                  <a:pos x="T4" y="T5"/>
                </a:cxn>
                <a:cxn ang="0">
                  <a:pos x="T6" y="T7"/>
                </a:cxn>
                <a:cxn ang="0">
                  <a:pos x="T8" y="T9"/>
                </a:cxn>
                <a:cxn ang="0">
                  <a:pos x="T10" y="T11"/>
                </a:cxn>
                <a:cxn ang="0">
                  <a:pos x="T12" y="T13"/>
                </a:cxn>
              </a:cxnLst>
              <a:rect l="0" t="0" r="r" b="b"/>
              <a:pathLst>
                <a:path w="2149" h="240">
                  <a:moveTo>
                    <a:pt x="1074" y="184"/>
                  </a:moveTo>
                  <a:cubicBezTo>
                    <a:pt x="1412" y="184"/>
                    <a:pt x="1744" y="203"/>
                    <a:pt x="2072" y="240"/>
                  </a:cubicBezTo>
                  <a:cubicBezTo>
                    <a:pt x="2102" y="184"/>
                    <a:pt x="2128" y="125"/>
                    <a:pt x="2149" y="64"/>
                  </a:cubicBezTo>
                  <a:cubicBezTo>
                    <a:pt x="1797" y="22"/>
                    <a:pt x="1438" y="0"/>
                    <a:pt x="1074" y="0"/>
                  </a:cubicBezTo>
                  <a:cubicBezTo>
                    <a:pt x="711" y="0"/>
                    <a:pt x="352" y="22"/>
                    <a:pt x="0" y="64"/>
                  </a:cubicBezTo>
                  <a:cubicBezTo>
                    <a:pt x="20" y="125"/>
                    <a:pt x="46" y="184"/>
                    <a:pt x="77" y="240"/>
                  </a:cubicBezTo>
                  <a:cubicBezTo>
                    <a:pt x="404" y="203"/>
                    <a:pt x="737" y="184"/>
                    <a:pt x="1074"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2" name="Freeform 7">
              <a:extLst>
                <a:ext uri="{FF2B5EF4-FFF2-40B4-BE49-F238E27FC236}">
                  <a16:creationId xmlns:a16="http://schemas.microsoft.com/office/drawing/2014/main" id="{381DAE42-56DF-4C16-A05B-29426053095C}"/>
                </a:ext>
              </a:extLst>
            </p:cNvPr>
            <p:cNvSpPr>
              <a:spLocks noEditPoints="1"/>
            </p:cNvSpPr>
            <p:nvPr userDrawn="1"/>
          </p:nvSpPr>
          <p:spPr bwMode="auto">
            <a:xfrm>
              <a:off x="1360" y="0"/>
              <a:ext cx="3787" cy="3787"/>
            </a:xfrm>
            <a:custGeom>
              <a:avLst/>
              <a:gdLst>
                <a:gd name="T0" fmla="*/ 1520 w 3040"/>
                <a:gd name="T1" fmla="*/ 0 h 3040"/>
                <a:gd name="T2" fmla="*/ 0 w 3040"/>
                <a:gd name="T3" fmla="*/ 1520 h 3040"/>
                <a:gd name="T4" fmla="*/ 1520 w 3040"/>
                <a:gd name="T5" fmla="*/ 3040 h 3040"/>
                <a:gd name="T6" fmla="*/ 3040 w 3040"/>
                <a:gd name="T7" fmla="*/ 1520 h 3040"/>
                <a:gd name="T8" fmla="*/ 1520 w 3040"/>
                <a:gd name="T9" fmla="*/ 0 h 3040"/>
                <a:gd name="T10" fmla="*/ 1520 w 3040"/>
                <a:gd name="T11" fmla="*/ 2859 h 3040"/>
                <a:gd name="T12" fmla="*/ 181 w 3040"/>
                <a:gd name="T13" fmla="*/ 1520 h 3040"/>
                <a:gd name="T14" fmla="*/ 1520 w 3040"/>
                <a:gd name="T15" fmla="*/ 181 h 3040"/>
                <a:gd name="T16" fmla="*/ 2859 w 3040"/>
                <a:gd name="T17" fmla="*/ 1520 h 3040"/>
                <a:gd name="T18" fmla="*/ 1520 w 3040"/>
                <a:gd name="T19" fmla="*/ 2859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0" h="3040">
                  <a:moveTo>
                    <a:pt x="1520" y="0"/>
                  </a:moveTo>
                  <a:cubicBezTo>
                    <a:pt x="682" y="0"/>
                    <a:pt x="0" y="682"/>
                    <a:pt x="0" y="1520"/>
                  </a:cubicBezTo>
                  <a:cubicBezTo>
                    <a:pt x="0" y="2358"/>
                    <a:pt x="682" y="3040"/>
                    <a:pt x="1520" y="3040"/>
                  </a:cubicBezTo>
                  <a:cubicBezTo>
                    <a:pt x="2358" y="3040"/>
                    <a:pt x="3040" y="2358"/>
                    <a:pt x="3040" y="1520"/>
                  </a:cubicBezTo>
                  <a:cubicBezTo>
                    <a:pt x="3040" y="682"/>
                    <a:pt x="2358" y="0"/>
                    <a:pt x="1520" y="0"/>
                  </a:cubicBezTo>
                  <a:close/>
                  <a:moveTo>
                    <a:pt x="1520" y="2859"/>
                  </a:moveTo>
                  <a:cubicBezTo>
                    <a:pt x="782" y="2859"/>
                    <a:pt x="181" y="2259"/>
                    <a:pt x="181" y="1520"/>
                  </a:cubicBezTo>
                  <a:cubicBezTo>
                    <a:pt x="181" y="782"/>
                    <a:pt x="782" y="181"/>
                    <a:pt x="1520" y="181"/>
                  </a:cubicBezTo>
                  <a:cubicBezTo>
                    <a:pt x="2259" y="181"/>
                    <a:pt x="2859" y="782"/>
                    <a:pt x="2859" y="1520"/>
                  </a:cubicBezTo>
                  <a:cubicBezTo>
                    <a:pt x="2859" y="2259"/>
                    <a:pt x="2259" y="2859"/>
                    <a:pt x="1520" y="28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grpSp>
        <p:nvGrpSpPr>
          <p:cNvPr id="26" name="Group 10">
            <a:extLst>
              <a:ext uri="{FF2B5EF4-FFF2-40B4-BE49-F238E27FC236}">
                <a16:creationId xmlns:a16="http://schemas.microsoft.com/office/drawing/2014/main" id="{61351E90-D5B7-4AC3-8137-10B4B25C0B47}"/>
              </a:ext>
            </a:extLst>
          </p:cNvPr>
          <p:cNvGrpSpPr>
            <a:grpSpLocks noChangeAspect="1"/>
          </p:cNvGrpSpPr>
          <p:nvPr userDrawn="1"/>
        </p:nvGrpSpPr>
        <p:grpSpPr bwMode="auto">
          <a:xfrm>
            <a:off x="380999" y="6506771"/>
            <a:ext cx="981561" cy="145234"/>
            <a:chOff x="0" y="1412"/>
            <a:chExt cx="6508" cy="963"/>
          </a:xfrm>
        </p:grpSpPr>
        <p:sp>
          <p:nvSpPr>
            <p:cNvPr id="27" name="Freeform 11">
              <a:extLst>
                <a:ext uri="{FF2B5EF4-FFF2-40B4-BE49-F238E27FC236}">
                  <a16:creationId xmlns:a16="http://schemas.microsoft.com/office/drawing/2014/main" id="{FF64795A-DC6A-4D73-B975-E982767335CE}"/>
                </a:ext>
              </a:extLst>
            </p:cNvPr>
            <p:cNvSpPr>
              <a:spLocks/>
            </p:cNvSpPr>
            <p:nvPr userDrawn="1"/>
          </p:nvSpPr>
          <p:spPr bwMode="auto">
            <a:xfrm>
              <a:off x="4897" y="1412"/>
              <a:ext cx="608" cy="950"/>
            </a:xfrm>
            <a:custGeom>
              <a:avLst/>
              <a:gdLst>
                <a:gd name="T0" fmla="*/ 493 w 2020"/>
                <a:gd name="T1" fmla="*/ 0 h 3157"/>
                <a:gd name="T2" fmla="*/ 0 w 2020"/>
                <a:gd name="T3" fmla="*/ 0 h 3157"/>
                <a:gd name="T4" fmla="*/ 0 w 2020"/>
                <a:gd name="T5" fmla="*/ 3157 h 3157"/>
                <a:gd name="T6" fmla="*/ 493 w 2020"/>
                <a:gd name="T7" fmla="*/ 3157 h 3157"/>
                <a:gd name="T8" fmla="*/ 493 w 2020"/>
                <a:gd name="T9" fmla="*/ 1726 h 3157"/>
                <a:gd name="T10" fmla="*/ 1103 w 2020"/>
                <a:gd name="T11" fmla="*/ 1384 h 3157"/>
                <a:gd name="T12" fmla="*/ 1527 w 2020"/>
                <a:gd name="T13" fmla="*/ 1795 h 3157"/>
                <a:gd name="T14" fmla="*/ 1527 w 2020"/>
                <a:gd name="T15" fmla="*/ 3157 h 3157"/>
                <a:gd name="T16" fmla="*/ 2020 w 2020"/>
                <a:gd name="T17" fmla="*/ 3157 h 3157"/>
                <a:gd name="T18" fmla="*/ 2020 w 2020"/>
                <a:gd name="T19" fmla="*/ 1683 h 3157"/>
                <a:gd name="T20" fmla="*/ 1259 w 2020"/>
                <a:gd name="T21" fmla="*/ 952 h 3157"/>
                <a:gd name="T22" fmla="*/ 493 w 2020"/>
                <a:gd name="T23" fmla="*/ 1267 h 3157"/>
                <a:gd name="T24" fmla="*/ 493 w 2020"/>
                <a:gd name="T25" fmla="*/ 0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0" h="3157">
                  <a:moveTo>
                    <a:pt x="493" y="0"/>
                  </a:moveTo>
                  <a:cubicBezTo>
                    <a:pt x="0" y="0"/>
                    <a:pt x="0" y="0"/>
                    <a:pt x="0" y="0"/>
                  </a:cubicBezTo>
                  <a:cubicBezTo>
                    <a:pt x="0" y="3157"/>
                    <a:pt x="0" y="3157"/>
                    <a:pt x="0" y="3157"/>
                  </a:cubicBezTo>
                  <a:cubicBezTo>
                    <a:pt x="493" y="3157"/>
                    <a:pt x="493" y="3157"/>
                    <a:pt x="493" y="3157"/>
                  </a:cubicBezTo>
                  <a:cubicBezTo>
                    <a:pt x="493" y="1726"/>
                    <a:pt x="493" y="1726"/>
                    <a:pt x="493" y="1726"/>
                  </a:cubicBezTo>
                  <a:cubicBezTo>
                    <a:pt x="640" y="1518"/>
                    <a:pt x="869" y="1384"/>
                    <a:pt x="1103" y="1384"/>
                  </a:cubicBezTo>
                  <a:cubicBezTo>
                    <a:pt x="1350" y="1384"/>
                    <a:pt x="1527" y="1522"/>
                    <a:pt x="1527" y="1795"/>
                  </a:cubicBezTo>
                  <a:cubicBezTo>
                    <a:pt x="1527" y="3157"/>
                    <a:pt x="1527" y="3157"/>
                    <a:pt x="1527" y="3157"/>
                  </a:cubicBezTo>
                  <a:cubicBezTo>
                    <a:pt x="2020" y="3157"/>
                    <a:pt x="2020" y="3157"/>
                    <a:pt x="2020" y="3157"/>
                  </a:cubicBezTo>
                  <a:cubicBezTo>
                    <a:pt x="2020" y="1683"/>
                    <a:pt x="2020" y="1683"/>
                    <a:pt x="2020" y="1683"/>
                  </a:cubicBezTo>
                  <a:cubicBezTo>
                    <a:pt x="2020" y="1233"/>
                    <a:pt x="1722" y="952"/>
                    <a:pt x="1259" y="952"/>
                  </a:cubicBezTo>
                  <a:cubicBezTo>
                    <a:pt x="939" y="952"/>
                    <a:pt x="653" y="1103"/>
                    <a:pt x="493" y="1267"/>
                  </a:cubicBezTo>
                  <a:lnTo>
                    <a:pt x="49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8" name="Freeform 12">
              <a:extLst>
                <a:ext uri="{FF2B5EF4-FFF2-40B4-BE49-F238E27FC236}">
                  <a16:creationId xmlns:a16="http://schemas.microsoft.com/office/drawing/2014/main" id="{FF03A299-C67C-442C-8728-313E687B3821}"/>
                </a:ext>
              </a:extLst>
            </p:cNvPr>
            <p:cNvSpPr>
              <a:spLocks/>
            </p:cNvSpPr>
            <p:nvPr userDrawn="1"/>
          </p:nvSpPr>
          <p:spPr bwMode="auto">
            <a:xfrm>
              <a:off x="4346" y="1520"/>
              <a:ext cx="417" cy="855"/>
            </a:xfrm>
            <a:custGeom>
              <a:avLst/>
              <a:gdLst>
                <a:gd name="T0" fmla="*/ 900 w 1384"/>
                <a:gd name="T1" fmla="*/ 160 h 2842"/>
                <a:gd name="T2" fmla="*/ 441 w 1384"/>
                <a:gd name="T3" fmla="*/ 0 h 2842"/>
                <a:gd name="T4" fmla="*/ 403 w 1384"/>
                <a:gd name="T5" fmla="*/ 0 h 2842"/>
                <a:gd name="T6" fmla="*/ 403 w 1384"/>
                <a:gd name="T7" fmla="*/ 636 h 2842"/>
                <a:gd name="T8" fmla="*/ 0 w 1384"/>
                <a:gd name="T9" fmla="*/ 636 h 2842"/>
                <a:gd name="T10" fmla="*/ 0 w 1384"/>
                <a:gd name="T11" fmla="*/ 1025 h 2842"/>
                <a:gd name="T12" fmla="*/ 403 w 1384"/>
                <a:gd name="T13" fmla="*/ 1025 h 2842"/>
                <a:gd name="T14" fmla="*/ 403 w 1384"/>
                <a:gd name="T15" fmla="*/ 2240 h 2842"/>
                <a:gd name="T16" fmla="*/ 999 w 1384"/>
                <a:gd name="T17" fmla="*/ 2842 h 2842"/>
                <a:gd name="T18" fmla="*/ 1363 w 1384"/>
                <a:gd name="T19" fmla="*/ 2798 h 2842"/>
                <a:gd name="T20" fmla="*/ 1363 w 1384"/>
                <a:gd name="T21" fmla="*/ 2405 h 2842"/>
                <a:gd name="T22" fmla="*/ 1350 w 1384"/>
                <a:gd name="T23" fmla="*/ 2396 h 2842"/>
                <a:gd name="T24" fmla="*/ 1146 w 1384"/>
                <a:gd name="T25" fmla="*/ 2422 h 2842"/>
                <a:gd name="T26" fmla="*/ 900 w 1384"/>
                <a:gd name="T27" fmla="*/ 2197 h 2842"/>
                <a:gd name="T28" fmla="*/ 900 w 1384"/>
                <a:gd name="T29" fmla="*/ 1025 h 2842"/>
                <a:gd name="T30" fmla="*/ 1384 w 1384"/>
                <a:gd name="T31" fmla="*/ 1025 h 2842"/>
                <a:gd name="T32" fmla="*/ 1384 w 1384"/>
                <a:gd name="T33" fmla="*/ 636 h 2842"/>
                <a:gd name="T34" fmla="*/ 900 w 1384"/>
                <a:gd name="T35" fmla="*/ 636 h 2842"/>
                <a:gd name="T36" fmla="*/ 900 w 1384"/>
                <a:gd name="T37" fmla="*/ 160 h 2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4" h="2842">
                  <a:moveTo>
                    <a:pt x="900" y="160"/>
                  </a:moveTo>
                  <a:cubicBezTo>
                    <a:pt x="441" y="0"/>
                    <a:pt x="441" y="0"/>
                    <a:pt x="441" y="0"/>
                  </a:cubicBezTo>
                  <a:cubicBezTo>
                    <a:pt x="403" y="0"/>
                    <a:pt x="403" y="0"/>
                    <a:pt x="403" y="0"/>
                  </a:cubicBezTo>
                  <a:cubicBezTo>
                    <a:pt x="403" y="636"/>
                    <a:pt x="403" y="636"/>
                    <a:pt x="403" y="636"/>
                  </a:cubicBezTo>
                  <a:cubicBezTo>
                    <a:pt x="0" y="636"/>
                    <a:pt x="0" y="636"/>
                    <a:pt x="0" y="636"/>
                  </a:cubicBezTo>
                  <a:cubicBezTo>
                    <a:pt x="0" y="1025"/>
                    <a:pt x="0" y="1025"/>
                    <a:pt x="0" y="1025"/>
                  </a:cubicBezTo>
                  <a:cubicBezTo>
                    <a:pt x="403" y="1025"/>
                    <a:pt x="403" y="1025"/>
                    <a:pt x="403" y="1025"/>
                  </a:cubicBezTo>
                  <a:cubicBezTo>
                    <a:pt x="403" y="2240"/>
                    <a:pt x="403" y="2240"/>
                    <a:pt x="403" y="2240"/>
                  </a:cubicBezTo>
                  <a:cubicBezTo>
                    <a:pt x="403" y="2647"/>
                    <a:pt x="645" y="2842"/>
                    <a:pt x="999" y="2842"/>
                  </a:cubicBezTo>
                  <a:cubicBezTo>
                    <a:pt x="1146" y="2842"/>
                    <a:pt x="1237" y="2829"/>
                    <a:pt x="1363" y="2798"/>
                  </a:cubicBezTo>
                  <a:cubicBezTo>
                    <a:pt x="1363" y="2405"/>
                    <a:pt x="1363" y="2405"/>
                    <a:pt x="1363" y="2405"/>
                  </a:cubicBezTo>
                  <a:cubicBezTo>
                    <a:pt x="1350" y="2396"/>
                    <a:pt x="1350" y="2396"/>
                    <a:pt x="1350" y="2396"/>
                  </a:cubicBezTo>
                  <a:cubicBezTo>
                    <a:pt x="1280" y="2413"/>
                    <a:pt x="1229" y="2422"/>
                    <a:pt x="1146" y="2422"/>
                  </a:cubicBezTo>
                  <a:cubicBezTo>
                    <a:pt x="982" y="2422"/>
                    <a:pt x="900" y="2340"/>
                    <a:pt x="900" y="2197"/>
                  </a:cubicBezTo>
                  <a:cubicBezTo>
                    <a:pt x="900" y="1025"/>
                    <a:pt x="900" y="1025"/>
                    <a:pt x="900" y="1025"/>
                  </a:cubicBezTo>
                  <a:cubicBezTo>
                    <a:pt x="1384" y="1025"/>
                    <a:pt x="1384" y="1025"/>
                    <a:pt x="1384" y="1025"/>
                  </a:cubicBezTo>
                  <a:cubicBezTo>
                    <a:pt x="1384" y="636"/>
                    <a:pt x="1384" y="636"/>
                    <a:pt x="1384" y="636"/>
                  </a:cubicBezTo>
                  <a:cubicBezTo>
                    <a:pt x="900" y="636"/>
                    <a:pt x="900" y="636"/>
                    <a:pt x="900" y="636"/>
                  </a:cubicBezTo>
                  <a:lnTo>
                    <a:pt x="900" y="1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9" name="Freeform 13">
              <a:extLst>
                <a:ext uri="{FF2B5EF4-FFF2-40B4-BE49-F238E27FC236}">
                  <a16:creationId xmlns:a16="http://schemas.microsoft.com/office/drawing/2014/main" id="{EE2ED3C9-A53A-4AE8-A1AF-518B63C80467}"/>
                </a:ext>
              </a:extLst>
            </p:cNvPr>
            <p:cNvSpPr>
              <a:spLocks/>
            </p:cNvSpPr>
            <p:nvPr userDrawn="1"/>
          </p:nvSpPr>
          <p:spPr bwMode="auto">
            <a:xfrm>
              <a:off x="3666" y="1698"/>
              <a:ext cx="591" cy="664"/>
            </a:xfrm>
            <a:custGeom>
              <a:avLst/>
              <a:gdLst>
                <a:gd name="T0" fmla="*/ 493 w 1964"/>
                <a:gd name="T1" fmla="*/ 43 h 2205"/>
                <a:gd name="T2" fmla="*/ 0 w 1964"/>
                <a:gd name="T3" fmla="*/ 43 h 2205"/>
                <a:gd name="T4" fmla="*/ 0 w 1964"/>
                <a:gd name="T5" fmla="*/ 2205 h 2205"/>
                <a:gd name="T6" fmla="*/ 493 w 1964"/>
                <a:gd name="T7" fmla="*/ 2205 h 2205"/>
                <a:gd name="T8" fmla="*/ 493 w 1964"/>
                <a:gd name="T9" fmla="*/ 795 h 2205"/>
                <a:gd name="T10" fmla="*/ 1073 w 1964"/>
                <a:gd name="T11" fmla="*/ 432 h 2205"/>
                <a:gd name="T12" fmla="*/ 1471 w 1964"/>
                <a:gd name="T13" fmla="*/ 843 h 2205"/>
                <a:gd name="T14" fmla="*/ 1471 w 1964"/>
                <a:gd name="T15" fmla="*/ 2205 h 2205"/>
                <a:gd name="T16" fmla="*/ 1964 w 1964"/>
                <a:gd name="T17" fmla="*/ 2205 h 2205"/>
                <a:gd name="T18" fmla="*/ 1964 w 1964"/>
                <a:gd name="T19" fmla="*/ 718 h 2205"/>
                <a:gd name="T20" fmla="*/ 1233 w 1964"/>
                <a:gd name="T21" fmla="*/ 0 h 2205"/>
                <a:gd name="T22" fmla="*/ 493 w 1964"/>
                <a:gd name="T23" fmla="*/ 324 h 2205"/>
                <a:gd name="T24" fmla="*/ 493 w 1964"/>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4"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1" y="579"/>
                    <a:pt x="1471" y="843"/>
                  </a:cubicBezTo>
                  <a:cubicBezTo>
                    <a:pt x="1471" y="2205"/>
                    <a:pt x="1471" y="2205"/>
                    <a:pt x="1471" y="2205"/>
                  </a:cubicBezTo>
                  <a:cubicBezTo>
                    <a:pt x="1964" y="2205"/>
                    <a:pt x="1964" y="2205"/>
                    <a:pt x="1964" y="2205"/>
                  </a:cubicBezTo>
                  <a:cubicBezTo>
                    <a:pt x="1964" y="718"/>
                    <a:pt x="1964" y="718"/>
                    <a:pt x="1964" y="718"/>
                  </a:cubicBezTo>
                  <a:cubicBezTo>
                    <a:pt x="1964" y="294"/>
                    <a:pt x="1704" y="0"/>
                    <a:pt x="1233" y="0"/>
                  </a:cubicBezTo>
                  <a:cubicBezTo>
                    <a:pt x="917" y="0"/>
                    <a:pt x="653" y="155"/>
                    <a:pt x="493" y="324"/>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0" name="Freeform 14">
              <a:extLst>
                <a:ext uri="{FF2B5EF4-FFF2-40B4-BE49-F238E27FC236}">
                  <a16:creationId xmlns:a16="http://schemas.microsoft.com/office/drawing/2014/main" id="{82E7CD09-D9A1-4B4C-9F7B-9AC10F4AD377}"/>
                </a:ext>
              </a:extLst>
            </p:cNvPr>
            <p:cNvSpPr>
              <a:spLocks/>
            </p:cNvSpPr>
            <p:nvPr userDrawn="1"/>
          </p:nvSpPr>
          <p:spPr bwMode="auto">
            <a:xfrm>
              <a:off x="2227" y="1698"/>
              <a:ext cx="591" cy="664"/>
            </a:xfrm>
            <a:custGeom>
              <a:avLst/>
              <a:gdLst>
                <a:gd name="T0" fmla="*/ 493 w 1963"/>
                <a:gd name="T1" fmla="*/ 43 h 2205"/>
                <a:gd name="T2" fmla="*/ 0 w 1963"/>
                <a:gd name="T3" fmla="*/ 43 h 2205"/>
                <a:gd name="T4" fmla="*/ 0 w 1963"/>
                <a:gd name="T5" fmla="*/ 2205 h 2205"/>
                <a:gd name="T6" fmla="*/ 493 w 1963"/>
                <a:gd name="T7" fmla="*/ 2205 h 2205"/>
                <a:gd name="T8" fmla="*/ 493 w 1963"/>
                <a:gd name="T9" fmla="*/ 795 h 2205"/>
                <a:gd name="T10" fmla="*/ 1073 w 1963"/>
                <a:gd name="T11" fmla="*/ 432 h 2205"/>
                <a:gd name="T12" fmla="*/ 1470 w 1963"/>
                <a:gd name="T13" fmla="*/ 843 h 2205"/>
                <a:gd name="T14" fmla="*/ 1470 w 1963"/>
                <a:gd name="T15" fmla="*/ 2205 h 2205"/>
                <a:gd name="T16" fmla="*/ 1963 w 1963"/>
                <a:gd name="T17" fmla="*/ 2205 h 2205"/>
                <a:gd name="T18" fmla="*/ 1963 w 1963"/>
                <a:gd name="T19" fmla="*/ 718 h 2205"/>
                <a:gd name="T20" fmla="*/ 1233 w 1963"/>
                <a:gd name="T21" fmla="*/ 0 h 2205"/>
                <a:gd name="T22" fmla="*/ 493 w 1963"/>
                <a:gd name="T23" fmla="*/ 324 h 2205"/>
                <a:gd name="T24" fmla="*/ 493 w 1963"/>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0" y="579"/>
                    <a:pt x="1470" y="843"/>
                  </a:cubicBezTo>
                  <a:cubicBezTo>
                    <a:pt x="1470" y="2205"/>
                    <a:pt x="1470" y="2205"/>
                    <a:pt x="1470" y="2205"/>
                  </a:cubicBezTo>
                  <a:cubicBezTo>
                    <a:pt x="1963" y="2205"/>
                    <a:pt x="1963" y="2205"/>
                    <a:pt x="1963" y="2205"/>
                  </a:cubicBezTo>
                  <a:cubicBezTo>
                    <a:pt x="1963" y="718"/>
                    <a:pt x="1963" y="718"/>
                    <a:pt x="1963" y="718"/>
                  </a:cubicBezTo>
                  <a:cubicBezTo>
                    <a:pt x="1963" y="294"/>
                    <a:pt x="1704" y="0"/>
                    <a:pt x="1233" y="0"/>
                  </a:cubicBezTo>
                  <a:cubicBezTo>
                    <a:pt x="917" y="0"/>
                    <a:pt x="653" y="155"/>
                    <a:pt x="493" y="324"/>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1" name="Freeform 15">
              <a:extLst>
                <a:ext uri="{FF2B5EF4-FFF2-40B4-BE49-F238E27FC236}">
                  <a16:creationId xmlns:a16="http://schemas.microsoft.com/office/drawing/2014/main" id="{02D2E936-1964-46D3-BEA2-6228BFE5366F}"/>
                </a:ext>
              </a:extLst>
            </p:cNvPr>
            <p:cNvSpPr>
              <a:spLocks/>
            </p:cNvSpPr>
            <p:nvPr userDrawn="1"/>
          </p:nvSpPr>
          <p:spPr bwMode="auto">
            <a:xfrm>
              <a:off x="1008" y="1698"/>
              <a:ext cx="391" cy="664"/>
            </a:xfrm>
            <a:custGeom>
              <a:avLst/>
              <a:gdLst>
                <a:gd name="T0" fmla="*/ 493 w 1301"/>
                <a:gd name="T1" fmla="*/ 43 h 2205"/>
                <a:gd name="T2" fmla="*/ 0 w 1301"/>
                <a:gd name="T3" fmla="*/ 43 h 2205"/>
                <a:gd name="T4" fmla="*/ 0 w 1301"/>
                <a:gd name="T5" fmla="*/ 2205 h 2205"/>
                <a:gd name="T6" fmla="*/ 493 w 1301"/>
                <a:gd name="T7" fmla="*/ 2205 h 2205"/>
                <a:gd name="T8" fmla="*/ 493 w 1301"/>
                <a:gd name="T9" fmla="*/ 834 h 2205"/>
                <a:gd name="T10" fmla="*/ 1077 w 1301"/>
                <a:gd name="T11" fmla="*/ 432 h 2205"/>
                <a:gd name="T12" fmla="*/ 1219 w 1301"/>
                <a:gd name="T13" fmla="*/ 445 h 2205"/>
                <a:gd name="T14" fmla="*/ 1237 w 1301"/>
                <a:gd name="T15" fmla="*/ 432 h 2205"/>
                <a:gd name="T16" fmla="*/ 1301 w 1301"/>
                <a:gd name="T17" fmla="*/ 34 h 2205"/>
                <a:gd name="T18" fmla="*/ 1115 w 1301"/>
                <a:gd name="T19" fmla="*/ 0 h 2205"/>
                <a:gd name="T20" fmla="*/ 493 w 1301"/>
                <a:gd name="T21" fmla="*/ 311 h 2205"/>
                <a:gd name="T22" fmla="*/ 493 w 1301"/>
                <a:gd name="T23"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1" h="2205">
                  <a:moveTo>
                    <a:pt x="493" y="43"/>
                  </a:moveTo>
                  <a:cubicBezTo>
                    <a:pt x="0" y="43"/>
                    <a:pt x="0" y="43"/>
                    <a:pt x="0" y="43"/>
                  </a:cubicBezTo>
                  <a:cubicBezTo>
                    <a:pt x="0" y="2205"/>
                    <a:pt x="0" y="2205"/>
                    <a:pt x="0" y="2205"/>
                  </a:cubicBezTo>
                  <a:cubicBezTo>
                    <a:pt x="493" y="2205"/>
                    <a:pt x="493" y="2205"/>
                    <a:pt x="493" y="2205"/>
                  </a:cubicBezTo>
                  <a:cubicBezTo>
                    <a:pt x="493" y="834"/>
                    <a:pt x="493" y="834"/>
                    <a:pt x="493" y="834"/>
                  </a:cubicBezTo>
                  <a:cubicBezTo>
                    <a:pt x="627" y="570"/>
                    <a:pt x="839" y="432"/>
                    <a:pt x="1077" y="432"/>
                  </a:cubicBezTo>
                  <a:cubicBezTo>
                    <a:pt x="1146" y="432"/>
                    <a:pt x="1185" y="436"/>
                    <a:pt x="1219" y="445"/>
                  </a:cubicBezTo>
                  <a:cubicBezTo>
                    <a:pt x="1237" y="432"/>
                    <a:pt x="1237" y="432"/>
                    <a:pt x="1237" y="432"/>
                  </a:cubicBezTo>
                  <a:cubicBezTo>
                    <a:pt x="1301" y="34"/>
                    <a:pt x="1301" y="34"/>
                    <a:pt x="1301" y="34"/>
                  </a:cubicBezTo>
                  <a:cubicBezTo>
                    <a:pt x="1258" y="13"/>
                    <a:pt x="1193" y="0"/>
                    <a:pt x="1115" y="0"/>
                  </a:cubicBezTo>
                  <a:cubicBezTo>
                    <a:pt x="847" y="0"/>
                    <a:pt x="640" y="142"/>
                    <a:pt x="493" y="311"/>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2" name="Freeform 16">
              <a:extLst>
                <a:ext uri="{FF2B5EF4-FFF2-40B4-BE49-F238E27FC236}">
                  <a16:creationId xmlns:a16="http://schemas.microsoft.com/office/drawing/2014/main" id="{E8F01D0D-15D8-4D8C-9E04-E80943753704}"/>
                </a:ext>
              </a:extLst>
            </p:cNvPr>
            <p:cNvSpPr>
              <a:spLocks/>
            </p:cNvSpPr>
            <p:nvPr userDrawn="1"/>
          </p:nvSpPr>
          <p:spPr bwMode="auto">
            <a:xfrm>
              <a:off x="0" y="1438"/>
              <a:ext cx="880" cy="937"/>
            </a:xfrm>
            <a:custGeom>
              <a:avLst/>
              <a:gdLst>
                <a:gd name="T0" fmla="*/ 2350 w 2923"/>
                <a:gd name="T1" fmla="*/ 1030 h 3114"/>
                <a:gd name="T2" fmla="*/ 2856 w 2923"/>
                <a:gd name="T3" fmla="*/ 979 h 3114"/>
                <a:gd name="T4" fmla="*/ 2872 w 2923"/>
                <a:gd name="T5" fmla="*/ 948 h 3114"/>
                <a:gd name="T6" fmla="*/ 1535 w 2923"/>
                <a:gd name="T7" fmla="*/ 0 h 3114"/>
                <a:gd name="T8" fmla="*/ 0 w 2923"/>
                <a:gd name="T9" fmla="*/ 1557 h 3114"/>
                <a:gd name="T10" fmla="*/ 1535 w 2923"/>
                <a:gd name="T11" fmla="*/ 3114 h 3114"/>
                <a:gd name="T12" fmla="*/ 2923 w 2923"/>
                <a:gd name="T13" fmla="*/ 1673 h 3114"/>
                <a:gd name="T14" fmla="*/ 2923 w 2923"/>
                <a:gd name="T15" fmla="*/ 1435 h 3114"/>
                <a:gd name="T16" fmla="*/ 1254 w 2923"/>
                <a:gd name="T17" fmla="*/ 1435 h 3114"/>
                <a:gd name="T18" fmla="*/ 1254 w 2923"/>
                <a:gd name="T19" fmla="*/ 1868 h 3114"/>
                <a:gd name="T20" fmla="*/ 2396 w 2923"/>
                <a:gd name="T21" fmla="*/ 1868 h 3114"/>
                <a:gd name="T22" fmla="*/ 1535 w 2923"/>
                <a:gd name="T23" fmla="*/ 2634 h 3114"/>
                <a:gd name="T24" fmla="*/ 545 w 2923"/>
                <a:gd name="T25" fmla="*/ 1557 h 3114"/>
                <a:gd name="T26" fmla="*/ 1527 w 2923"/>
                <a:gd name="T27" fmla="*/ 475 h 3114"/>
                <a:gd name="T28" fmla="*/ 2350 w 2923"/>
                <a:gd name="T29" fmla="*/ 1030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3" h="3114">
                  <a:moveTo>
                    <a:pt x="2350" y="1030"/>
                  </a:moveTo>
                  <a:cubicBezTo>
                    <a:pt x="2856" y="979"/>
                    <a:pt x="2856" y="979"/>
                    <a:pt x="2856" y="979"/>
                  </a:cubicBezTo>
                  <a:cubicBezTo>
                    <a:pt x="2872" y="948"/>
                    <a:pt x="2872" y="948"/>
                    <a:pt x="2872" y="948"/>
                  </a:cubicBezTo>
                  <a:cubicBezTo>
                    <a:pt x="2723" y="362"/>
                    <a:pt x="2214" y="0"/>
                    <a:pt x="1535" y="0"/>
                  </a:cubicBezTo>
                  <a:cubicBezTo>
                    <a:pt x="692" y="0"/>
                    <a:pt x="0" y="635"/>
                    <a:pt x="0" y="1557"/>
                  </a:cubicBezTo>
                  <a:cubicBezTo>
                    <a:pt x="0" y="2478"/>
                    <a:pt x="683" y="3114"/>
                    <a:pt x="1535" y="3114"/>
                  </a:cubicBezTo>
                  <a:cubicBezTo>
                    <a:pt x="2387" y="3114"/>
                    <a:pt x="2923" y="2512"/>
                    <a:pt x="2923" y="1673"/>
                  </a:cubicBezTo>
                  <a:cubicBezTo>
                    <a:pt x="2923" y="1435"/>
                    <a:pt x="2923" y="1435"/>
                    <a:pt x="2923" y="1435"/>
                  </a:cubicBezTo>
                  <a:cubicBezTo>
                    <a:pt x="1254" y="1435"/>
                    <a:pt x="1254" y="1435"/>
                    <a:pt x="1254" y="1435"/>
                  </a:cubicBezTo>
                  <a:cubicBezTo>
                    <a:pt x="1254" y="1868"/>
                    <a:pt x="1254" y="1868"/>
                    <a:pt x="1254" y="1868"/>
                  </a:cubicBezTo>
                  <a:cubicBezTo>
                    <a:pt x="2396" y="1868"/>
                    <a:pt x="2396" y="1868"/>
                    <a:pt x="2396" y="1868"/>
                  </a:cubicBezTo>
                  <a:cubicBezTo>
                    <a:pt x="2335" y="2344"/>
                    <a:pt x="2046" y="2634"/>
                    <a:pt x="1535" y="2634"/>
                  </a:cubicBezTo>
                  <a:cubicBezTo>
                    <a:pt x="930" y="2634"/>
                    <a:pt x="545" y="2188"/>
                    <a:pt x="545" y="1557"/>
                  </a:cubicBezTo>
                  <a:cubicBezTo>
                    <a:pt x="545" y="925"/>
                    <a:pt x="934" y="475"/>
                    <a:pt x="1527" y="475"/>
                  </a:cubicBezTo>
                  <a:cubicBezTo>
                    <a:pt x="1959" y="475"/>
                    <a:pt x="2234" y="679"/>
                    <a:pt x="2350" y="103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3" name="Oval 17">
              <a:extLst>
                <a:ext uri="{FF2B5EF4-FFF2-40B4-BE49-F238E27FC236}">
                  <a16:creationId xmlns:a16="http://schemas.microsoft.com/office/drawing/2014/main" id="{3E244ED4-A064-4B25-B28D-8F71F106E635}"/>
                </a:ext>
              </a:extLst>
            </p:cNvPr>
            <p:cNvSpPr>
              <a:spLocks noChangeArrowheads="1"/>
            </p:cNvSpPr>
            <p:nvPr userDrawn="1"/>
          </p:nvSpPr>
          <p:spPr bwMode="auto">
            <a:xfrm>
              <a:off x="1544" y="1424"/>
              <a:ext cx="203" cy="20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4" name="Oval 18">
              <a:extLst>
                <a:ext uri="{FF2B5EF4-FFF2-40B4-BE49-F238E27FC236}">
                  <a16:creationId xmlns:a16="http://schemas.microsoft.com/office/drawing/2014/main" id="{056C5EED-FB4D-4200-8D73-4B6442985460}"/>
                </a:ext>
              </a:extLst>
            </p:cNvPr>
            <p:cNvSpPr>
              <a:spLocks noChangeArrowheads="1"/>
            </p:cNvSpPr>
            <p:nvPr userDrawn="1"/>
          </p:nvSpPr>
          <p:spPr bwMode="auto">
            <a:xfrm>
              <a:off x="1844" y="1424"/>
              <a:ext cx="203" cy="20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5" name="Freeform 19">
              <a:extLst>
                <a:ext uri="{FF2B5EF4-FFF2-40B4-BE49-F238E27FC236}">
                  <a16:creationId xmlns:a16="http://schemas.microsoft.com/office/drawing/2014/main" id="{5B451E7F-5315-4831-9A1A-54BFD3E2E3D6}"/>
                </a:ext>
              </a:extLst>
            </p:cNvPr>
            <p:cNvSpPr>
              <a:spLocks/>
            </p:cNvSpPr>
            <p:nvPr userDrawn="1"/>
          </p:nvSpPr>
          <p:spPr bwMode="auto">
            <a:xfrm>
              <a:off x="1500" y="1711"/>
              <a:ext cx="591" cy="664"/>
            </a:xfrm>
            <a:custGeom>
              <a:avLst/>
              <a:gdLst>
                <a:gd name="T0" fmla="*/ 1470 w 1963"/>
                <a:gd name="T1" fmla="*/ 2162 h 2206"/>
                <a:gd name="T2" fmla="*/ 1963 w 1963"/>
                <a:gd name="T3" fmla="*/ 2162 h 2206"/>
                <a:gd name="T4" fmla="*/ 1963 w 1963"/>
                <a:gd name="T5" fmla="*/ 0 h 2206"/>
                <a:gd name="T6" fmla="*/ 1470 w 1963"/>
                <a:gd name="T7" fmla="*/ 0 h 2206"/>
                <a:gd name="T8" fmla="*/ 1470 w 1963"/>
                <a:gd name="T9" fmla="*/ 1410 h 2206"/>
                <a:gd name="T10" fmla="*/ 899 w 1963"/>
                <a:gd name="T11" fmla="*/ 1773 h 2206"/>
                <a:gd name="T12" fmla="*/ 493 w 1963"/>
                <a:gd name="T13" fmla="*/ 1362 h 2206"/>
                <a:gd name="T14" fmla="*/ 493 w 1963"/>
                <a:gd name="T15" fmla="*/ 0 h 2206"/>
                <a:gd name="T16" fmla="*/ 0 w 1963"/>
                <a:gd name="T17" fmla="*/ 0 h 2206"/>
                <a:gd name="T18" fmla="*/ 0 w 1963"/>
                <a:gd name="T19" fmla="*/ 1457 h 2206"/>
                <a:gd name="T20" fmla="*/ 735 w 1963"/>
                <a:gd name="T21" fmla="*/ 2206 h 2206"/>
                <a:gd name="T22" fmla="*/ 1470 w 1963"/>
                <a:gd name="T23" fmla="*/ 1886 h 2206"/>
                <a:gd name="T24" fmla="*/ 1470 w 1963"/>
                <a:gd name="T25" fmla="*/ 2162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6">
                  <a:moveTo>
                    <a:pt x="1470" y="2162"/>
                  </a:moveTo>
                  <a:cubicBezTo>
                    <a:pt x="1963" y="2162"/>
                    <a:pt x="1963" y="2162"/>
                    <a:pt x="1963" y="2162"/>
                  </a:cubicBezTo>
                  <a:cubicBezTo>
                    <a:pt x="1963" y="0"/>
                    <a:pt x="1963" y="0"/>
                    <a:pt x="1963" y="0"/>
                  </a:cubicBezTo>
                  <a:cubicBezTo>
                    <a:pt x="1470" y="0"/>
                    <a:pt x="1470" y="0"/>
                    <a:pt x="1470" y="0"/>
                  </a:cubicBezTo>
                  <a:cubicBezTo>
                    <a:pt x="1470" y="1410"/>
                    <a:pt x="1470" y="1410"/>
                    <a:pt x="1470" y="1410"/>
                  </a:cubicBezTo>
                  <a:cubicBezTo>
                    <a:pt x="1336" y="1617"/>
                    <a:pt x="1133" y="1773"/>
                    <a:pt x="899" y="1773"/>
                  </a:cubicBezTo>
                  <a:cubicBezTo>
                    <a:pt x="640" y="1773"/>
                    <a:pt x="493" y="1626"/>
                    <a:pt x="493" y="1362"/>
                  </a:cubicBezTo>
                  <a:cubicBezTo>
                    <a:pt x="493" y="0"/>
                    <a:pt x="493" y="0"/>
                    <a:pt x="493" y="0"/>
                  </a:cubicBezTo>
                  <a:cubicBezTo>
                    <a:pt x="0" y="0"/>
                    <a:pt x="0" y="0"/>
                    <a:pt x="0" y="0"/>
                  </a:cubicBezTo>
                  <a:cubicBezTo>
                    <a:pt x="0" y="1457"/>
                    <a:pt x="0" y="1457"/>
                    <a:pt x="0" y="1457"/>
                  </a:cubicBezTo>
                  <a:cubicBezTo>
                    <a:pt x="0" y="1911"/>
                    <a:pt x="264" y="2206"/>
                    <a:pt x="735" y="2206"/>
                  </a:cubicBezTo>
                  <a:cubicBezTo>
                    <a:pt x="1051" y="2206"/>
                    <a:pt x="1310" y="2059"/>
                    <a:pt x="1470" y="1886"/>
                  </a:cubicBezTo>
                  <a:lnTo>
                    <a:pt x="1470" y="216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6" name="Rectangle 20">
              <a:extLst>
                <a:ext uri="{FF2B5EF4-FFF2-40B4-BE49-F238E27FC236}">
                  <a16:creationId xmlns:a16="http://schemas.microsoft.com/office/drawing/2014/main" id="{CD1F4E5A-54D8-48BC-A6F5-07F2AF8EA225}"/>
                </a:ext>
              </a:extLst>
            </p:cNvPr>
            <p:cNvSpPr>
              <a:spLocks noChangeArrowheads="1"/>
            </p:cNvSpPr>
            <p:nvPr userDrawn="1"/>
          </p:nvSpPr>
          <p:spPr bwMode="auto">
            <a:xfrm>
              <a:off x="6364" y="1412"/>
              <a:ext cx="144" cy="9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7" name="Freeform 21">
              <a:extLst>
                <a:ext uri="{FF2B5EF4-FFF2-40B4-BE49-F238E27FC236}">
                  <a16:creationId xmlns:a16="http://schemas.microsoft.com/office/drawing/2014/main" id="{2C40BBBF-09F7-435B-A2C9-C6234E7B8AB9}"/>
                </a:ext>
              </a:extLst>
            </p:cNvPr>
            <p:cNvSpPr>
              <a:spLocks noEditPoints="1"/>
            </p:cNvSpPr>
            <p:nvPr userDrawn="1"/>
          </p:nvSpPr>
          <p:spPr bwMode="auto">
            <a:xfrm>
              <a:off x="5612" y="1698"/>
              <a:ext cx="651" cy="677"/>
            </a:xfrm>
            <a:custGeom>
              <a:avLst/>
              <a:gdLst>
                <a:gd name="T0" fmla="*/ 2149 w 2162"/>
                <a:gd name="T1" fmla="*/ 1825 h 2249"/>
                <a:gd name="T2" fmla="*/ 2054 w 2162"/>
                <a:gd name="T3" fmla="*/ 1838 h 2249"/>
                <a:gd name="T4" fmla="*/ 1881 w 2162"/>
                <a:gd name="T5" fmla="*/ 1621 h 2249"/>
                <a:gd name="T6" fmla="*/ 1881 w 2162"/>
                <a:gd name="T7" fmla="*/ 735 h 2249"/>
                <a:gd name="T8" fmla="*/ 990 w 2162"/>
                <a:gd name="T9" fmla="*/ 0 h 2249"/>
                <a:gd name="T10" fmla="*/ 99 w 2162"/>
                <a:gd name="T11" fmla="*/ 679 h 2249"/>
                <a:gd name="T12" fmla="*/ 121 w 2162"/>
                <a:gd name="T13" fmla="*/ 696 h 2249"/>
                <a:gd name="T14" fmla="*/ 549 w 2162"/>
                <a:gd name="T15" fmla="*/ 718 h 2249"/>
                <a:gd name="T16" fmla="*/ 973 w 2162"/>
                <a:gd name="T17" fmla="*/ 393 h 2249"/>
                <a:gd name="T18" fmla="*/ 1401 w 2162"/>
                <a:gd name="T19" fmla="*/ 739 h 2249"/>
                <a:gd name="T20" fmla="*/ 1401 w 2162"/>
                <a:gd name="T21" fmla="*/ 856 h 2249"/>
                <a:gd name="T22" fmla="*/ 748 w 2162"/>
                <a:gd name="T23" fmla="*/ 921 h 2249"/>
                <a:gd name="T24" fmla="*/ 0 w 2162"/>
                <a:gd name="T25" fmla="*/ 1604 h 2249"/>
                <a:gd name="T26" fmla="*/ 687 w 2162"/>
                <a:gd name="T27" fmla="*/ 2249 h 2249"/>
                <a:gd name="T28" fmla="*/ 1418 w 2162"/>
                <a:gd name="T29" fmla="*/ 1916 h 2249"/>
                <a:gd name="T30" fmla="*/ 1435 w 2162"/>
                <a:gd name="T31" fmla="*/ 1916 h 2249"/>
                <a:gd name="T32" fmla="*/ 1889 w 2162"/>
                <a:gd name="T33" fmla="*/ 2231 h 2249"/>
                <a:gd name="T34" fmla="*/ 2162 w 2162"/>
                <a:gd name="T35" fmla="*/ 2188 h 2249"/>
                <a:gd name="T36" fmla="*/ 2162 w 2162"/>
                <a:gd name="T37" fmla="*/ 1833 h 2249"/>
                <a:gd name="T38" fmla="*/ 2149 w 2162"/>
                <a:gd name="T39" fmla="*/ 1825 h 2249"/>
                <a:gd name="T40" fmla="*/ 1401 w 2162"/>
                <a:gd name="T41" fmla="*/ 1518 h 2249"/>
                <a:gd name="T42" fmla="*/ 778 w 2162"/>
                <a:gd name="T43" fmla="*/ 1846 h 2249"/>
                <a:gd name="T44" fmla="*/ 471 w 2162"/>
                <a:gd name="T45" fmla="*/ 1578 h 2249"/>
                <a:gd name="T46" fmla="*/ 813 w 2162"/>
                <a:gd name="T47" fmla="*/ 1267 h 2249"/>
                <a:gd name="T48" fmla="*/ 1401 w 2162"/>
                <a:gd name="T49" fmla="*/ 1202 h 2249"/>
                <a:gd name="T50" fmla="*/ 1401 w 2162"/>
                <a:gd name="T51" fmla="*/ 151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2" h="2249">
                  <a:moveTo>
                    <a:pt x="2149" y="1825"/>
                  </a:moveTo>
                  <a:cubicBezTo>
                    <a:pt x="2110" y="1833"/>
                    <a:pt x="2084" y="1838"/>
                    <a:pt x="2054" y="1838"/>
                  </a:cubicBezTo>
                  <a:cubicBezTo>
                    <a:pt x="1941" y="1838"/>
                    <a:pt x="1881" y="1760"/>
                    <a:pt x="1881" y="1621"/>
                  </a:cubicBezTo>
                  <a:cubicBezTo>
                    <a:pt x="1881" y="735"/>
                    <a:pt x="1881" y="735"/>
                    <a:pt x="1881" y="735"/>
                  </a:cubicBezTo>
                  <a:cubicBezTo>
                    <a:pt x="1881" y="272"/>
                    <a:pt x="1529" y="0"/>
                    <a:pt x="990" y="0"/>
                  </a:cubicBezTo>
                  <a:cubicBezTo>
                    <a:pt x="552" y="0"/>
                    <a:pt x="181" y="220"/>
                    <a:pt x="99" y="679"/>
                  </a:cubicBezTo>
                  <a:cubicBezTo>
                    <a:pt x="121" y="696"/>
                    <a:pt x="121" y="696"/>
                    <a:pt x="121" y="696"/>
                  </a:cubicBezTo>
                  <a:cubicBezTo>
                    <a:pt x="549" y="718"/>
                    <a:pt x="549" y="718"/>
                    <a:pt x="549" y="718"/>
                  </a:cubicBezTo>
                  <a:cubicBezTo>
                    <a:pt x="592" y="501"/>
                    <a:pt x="742" y="393"/>
                    <a:pt x="973" y="393"/>
                  </a:cubicBezTo>
                  <a:cubicBezTo>
                    <a:pt x="1219" y="393"/>
                    <a:pt x="1401" y="496"/>
                    <a:pt x="1401" y="739"/>
                  </a:cubicBezTo>
                  <a:cubicBezTo>
                    <a:pt x="1401" y="856"/>
                    <a:pt x="1401" y="856"/>
                    <a:pt x="1401" y="856"/>
                  </a:cubicBezTo>
                  <a:cubicBezTo>
                    <a:pt x="748" y="921"/>
                    <a:pt x="748" y="921"/>
                    <a:pt x="748" y="921"/>
                  </a:cubicBezTo>
                  <a:cubicBezTo>
                    <a:pt x="320" y="964"/>
                    <a:pt x="0" y="1193"/>
                    <a:pt x="0" y="1604"/>
                  </a:cubicBezTo>
                  <a:cubicBezTo>
                    <a:pt x="0" y="2002"/>
                    <a:pt x="302" y="2249"/>
                    <a:pt x="687" y="2249"/>
                  </a:cubicBezTo>
                  <a:cubicBezTo>
                    <a:pt x="999" y="2249"/>
                    <a:pt x="1258" y="2089"/>
                    <a:pt x="1418" y="1916"/>
                  </a:cubicBezTo>
                  <a:cubicBezTo>
                    <a:pt x="1435" y="1916"/>
                    <a:pt x="1435" y="1916"/>
                    <a:pt x="1435" y="1916"/>
                  </a:cubicBezTo>
                  <a:cubicBezTo>
                    <a:pt x="1513" y="2153"/>
                    <a:pt x="1699" y="2231"/>
                    <a:pt x="1889" y="2231"/>
                  </a:cubicBezTo>
                  <a:cubicBezTo>
                    <a:pt x="1972" y="2231"/>
                    <a:pt x="2058" y="2223"/>
                    <a:pt x="2162" y="2188"/>
                  </a:cubicBezTo>
                  <a:cubicBezTo>
                    <a:pt x="2162" y="1833"/>
                    <a:pt x="2162" y="1833"/>
                    <a:pt x="2162" y="1833"/>
                  </a:cubicBezTo>
                  <a:lnTo>
                    <a:pt x="2149" y="1825"/>
                  </a:lnTo>
                  <a:close/>
                  <a:moveTo>
                    <a:pt x="1401" y="1518"/>
                  </a:moveTo>
                  <a:cubicBezTo>
                    <a:pt x="1236" y="1708"/>
                    <a:pt x="1020" y="1846"/>
                    <a:pt x="778" y="1846"/>
                  </a:cubicBezTo>
                  <a:cubicBezTo>
                    <a:pt x="605" y="1846"/>
                    <a:pt x="471" y="1756"/>
                    <a:pt x="471" y="1578"/>
                  </a:cubicBezTo>
                  <a:cubicBezTo>
                    <a:pt x="471" y="1422"/>
                    <a:pt x="588" y="1297"/>
                    <a:pt x="813" y="1267"/>
                  </a:cubicBezTo>
                  <a:cubicBezTo>
                    <a:pt x="1401" y="1202"/>
                    <a:pt x="1401" y="1202"/>
                    <a:pt x="1401" y="1202"/>
                  </a:cubicBezTo>
                  <a:lnTo>
                    <a:pt x="1401" y="15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8" name="Freeform 22">
              <a:extLst>
                <a:ext uri="{FF2B5EF4-FFF2-40B4-BE49-F238E27FC236}">
                  <a16:creationId xmlns:a16="http://schemas.microsoft.com/office/drawing/2014/main" id="{A1F976D2-02F3-49D7-AB54-6F88DD58B991}"/>
                </a:ext>
              </a:extLst>
            </p:cNvPr>
            <p:cNvSpPr>
              <a:spLocks noEditPoints="1"/>
            </p:cNvSpPr>
            <p:nvPr userDrawn="1"/>
          </p:nvSpPr>
          <p:spPr bwMode="auto">
            <a:xfrm>
              <a:off x="2919" y="1698"/>
              <a:ext cx="641" cy="677"/>
            </a:xfrm>
            <a:custGeom>
              <a:avLst/>
              <a:gdLst>
                <a:gd name="T0" fmla="*/ 2078 w 2132"/>
                <a:gd name="T1" fmla="*/ 1498 h 2249"/>
                <a:gd name="T2" fmla="*/ 1651 w 2132"/>
                <a:gd name="T3" fmla="*/ 1463 h 2249"/>
                <a:gd name="T4" fmla="*/ 1651 w 2132"/>
                <a:gd name="T5" fmla="*/ 1462 h 2249"/>
                <a:gd name="T6" fmla="*/ 1089 w 2132"/>
                <a:gd name="T7" fmla="*/ 1829 h 2249"/>
                <a:gd name="T8" fmla="*/ 480 w 2132"/>
                <a:gd name="T9" fmla="*/ 1258 h 2249"/>
                <a:gd name="T10" fmla="*/ 2132 w 2132"/>
                <a:gd name="T11" fmla="*/ 1258 h 2249"/>
                <a:gd name="T12" fmla="*/ 2132 w 2132"/>
                <a:gd name="T13" fmla="*/ 1107 h 2249"/>
                <a:gd name="T14" fmla="*/ 1081 w 2132"/>
                <a:gd name="T15" fmla="*/ 0 h 2249"/>
                <a:gd name="T16" fmla="*/ 0 w 2132"/>
                <a:gd name="T17" fmla="*/ 1124 h 2249"/>
                <a:gd name="T18" fmla="*/ 1081 w 2132"/>
                <a:gd name="T19" fmla="*/ 2249 h 2249"/>
                <a:gd name="T20" fmla="*/ 2094 w 2132"/>
                <a:gd name="T21" fmla="*/ 1519 h 2249"/>
                <a:gd name="T22" fmla="*/ 2078 w 2132"/>
                <a:gd name="T23" fmla="*/ 1498 h 2249"/>
                <a:gd name="T24" fmla="*/ 1081 w 2132"/>
                <a:gd name="T25" fmla="*/ 402 h 2249"/>
                <a:gd name="T26" fmla="*/ 1669 w 2132"/>
                <a:gd name="T27" fmla="*/ 899 h 2249"/>
                <a:gd name="T28" fmla="*/ 488 w 2132"/>
                <a:gd name="T29" fmla="*/ 899 h 2249"/>
                <a:gd name="T30" fmla="*/ 1081 w 2132"/>
                <a:gd name="T31" fmla="*/ 40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2" h="2249">
                  <a:moveTo>
                    <a:pt x="2078" y="1498"/>
                  </a:moveTo>
                  <a:cubicBezTo>
                    <a:pt x="1651" y="1463"/>
                    <a:pt x="1651" y="1463"/>
                    <a:pt x="1651" y="1463"/>
                  </a:cubicBezTo>
                  <a:cubicBezTo>
                    <a:pt x="1651" y="1462"/>
                    <a:pt x="1651" y="1462"/>
                    <a:pt x="1651" y="1462"/>
                  </a:cubicBezTo>
                  <a:cubicBezTo>
                    <a:pt x="1571" y="1684"/>
                    <a:pt x="1390" y="1829"/>
                    <a:pt x="1089" y="1829"/>
                  </a:cubicBezTo>
                  <a:cubicBezTo>
                    <a:pt x="744" y="1829"/>
                    <a:pt x="501" y="1613"/>
                    <a:pt x="480" y="1258"/>
                  </a:cubicBezTo>
                  <a:cubicBezTo>
                    <a:pt x="2132" y="1258"/>
                    <a:pt x="2132" y="1258"/>
                    <a:pt x="2132" y="1258"/>
                  </a:cubicBezTo>
                  <a:cubicBezTo>
                    <a:pt x="2132" y="1107"/>
                    <a:pt x="2132" y="1107"/>
                    <a:pt x="2132" y="1107"/>
                  </a:cubicBezTo>
                  <a:cubicBezTo>
                    <a:pt x="2132" y="410"/>
                    <a:pt x="1690" y="0"/>
                    <a:pt x="1081" y="0"/>
                  </a:cubicBezTo>
                  <a:cubicBezTo>
                    <a:pt x="506" y="0"/>
                    <a:pt x="0" y="449"/>
                    <a:pt x="0" y="1124"/>
                  </a:cubicBezTo>
                  <a:cubicBezTo>
                    <a:pt x="0" y="1799"/>
                    <a:pt x="432" y="2249"/>
                    <a:pt x="1081" y="2249"/>
                  </a:cubicBezTo>
                  <a:cubicBezTo>
                    <a:pt x="1596" y="2249"/>
                    <a:pt x="1947" y="1989"/>
                    <a:pt x="2094" y="1519"/>
                  </a:cubicBezTo>
                  <a:lnTo>
                    <a:pt x="2078" y="1498"/>
                  </a:lnTo>
                  <a:close/>
                  <a:moveTo>
                    <a:pt x="1081" y="402"/>
                  </a:moveTo>
                  <a:cubicBezTo>
                    <a:pt x="1388" y="402"/>
                    <a:pt x="1639" y="579"/>
                    <a:pt x="1669" y="899"/>
                  </a:cubicBezTo>
                  <a:cubicBezTo>
                    <a:pt x="488" y="899"/>
                    <a:pt x="488" y="899"/>
                    <a:pt x="488" y="899"/>
                  </a:cubicBezTo>
                  <a:cubicBezTo>
                    <a:pt x="545" y="583"/>
                    <a:pt x="787" y="402"/>
                    <a:pt x="1081" y="4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sp>
        <p:nvSpPr>
          <p:cNvPr id="39" name="TextBox 38">
            <a:extLst>
              <a:ext uri="{FF2B5EF4-FFF2-40B4-BE49-F238E27FC236}">
                <a16:creationId xmlns:a16="http://schemas.microsoft.com/office/drawing/2014/main" id="{902A97E4-C96E-459B-A0A1-7AC8B00B902E}"/>
              </a:ext>
            </a:extLst>
          </p:cNvPr>
          <p:cNvSpPr txBox="1"/>
          <p:nvPr userDrawn="1"/>
        </p:nvSpPr>
        <p:spPr>
          <a:xfrm>
            <a:off x="6240173" y="6530216"/>
            <a:ext cx="318921" cy="175384"/>
          </a:xfrm>
          <a:prstGeom prst="rect">
            <a:avLst/>
          </a:prstGeom>
          <a:noFill/>
        </p:spPr>
        <p:txBody>
          <a:bodyPr wrap="square" lIns="0" tIns="0" rIns="0" bIns="0" rtlCol="0">
            <a:noAutofit/>
          </a:bodyPr>
          <a:lstStyle/>
          <a:p>
            <a:pPr algn="l"/>
            <a:r>
              <a:rPr lang="en-US" sz="1060">
                <a:solidFill>
                  <a:schemeClr val="bg1"/>
                </a:solidFill>
              </a:rPr>
              <a:t>Page</a:t>
            </a:r>
            <a:endParaRPr lang="en-US" sz="1060" dirty="0">
              <a:solidFill>
                <a:schemeClr val="bg1"/>
              </a:solidFill>
            </a:endParaRPr>
          </a:p>
        </p:txBody>
      </p:sp>
      <p:sp>
        <p:nvSpPr>
          <p:cNvPr id="13" name="Date Placeholder 12">
            <a:extLst>
              <a:ext uri="{FF2B5EF4-FFF2-40B4-BE49-F238E27FC236}">
                <a16:creationId xmlns:a16="http://schemas.microsoft.com/office/drawing/2014/main" id="{8BBF2A5F-B42A-473C-B5A6-92C5F77543F4}"/>
              </a:ext>
            </a:extLst>
          </p:cNvPr>
          <p:cNvSpPr>
            <a:spLocks noGrp="1"/>
          </p:cNvSpPr>
          <p:nvPr>
            <p:ph type="dt" sz="half" idx="14"/>
          </p:nvPr>
        </p:nvSpPr>
        <p:spPr/>
        <p:txBody>
          <a:bodyPr/>
          <a:lstStyle/>
          <a:p>
            <a:fld id="{7BD741AF-04C0-4616-B4C3-9EFBACDB6CB2}" type="datetime5">
              <a:rPr lang="en-US" smtClean="0"/>
              <a:t>14-Oct-19</a:t>
            </a:fld>
            <a:endParaRPr lang="en-US" dirty="0"/>
          </a:p>
        </p:txBody>
      </p:sp>
      <p:sp>
        <p:nvSpPr>
          <p:cNvPr id="14" name="Footer Placeholder 13">
            <a:extLst>
              <a:ext uri="{FF2B5EF4-FFF2-40B4-BE49-F238E27FC236}">
                <a16:creationId xmlns:a16="http://schemas.microsoft.com/office/drawing/2014/main" id="{FAE8E2AD-1F5C-4EC2-A175-88B9A31908E3}"/>
              </a:ext>
            </a:extLst>
          </p:cNvPr>
          <p:cNvSpPr>
            <a:spLocks noGrp="1"/>
          </p:cNvSpPr>
          <p:nvPr>
            <p:ph type="ftr" sz="quarter" idx="15"/>
          </p:nvPr>
        </p:nvSpPr>
        <p:spPr/>
        <p:txBody>
          <a:bodyPr/>
          <a:lstStyle>
            <a:lvl1pPr eaLnBrk="1">
              <a:defRPr/>
            </a:lvl1pPr>
          </a:lstStyle>
          <a:p>
            <a:endParaRPr lang="en-US" dirty="0"/>
          </a:p>
        </p:txBody>
      </p:sp>
      <p:sp>
        <p:nvSpPr>
          <p:cNvPr id="15" name="Slide Number Placeholder 14">
            <a:extLst>
              <a:ext uri="{FF2B5EF4-FFF2-40B4-BE49-F238E27FC236}">
                <a16:creationId xmlns:a16="http://schemas.microsoft.com/office/drawing/2014/main" id="{70E9B72E-5B45-4B41-9723-2626C41559C4}"/>
              </a:ext>
            </a:extLst>
          </p:cNvPr>
          <p:cNvSpPr>
            <a:spLocks noGrp="1"/>
          </p:cNvSpPr>
          <p:nvPr>
            <p:ph type="sldNum" sz="quarter" idx="16"/>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243688786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Slide right (no gradi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9C6912B-E0DD-4174-BF8A-A4E78D143F59}"/>
              </a:ext>
            </a:extLst>
          </p:cNvPr>
          <p:cNvSpPr>
            <a:spLocks noGrp="1"/>
          </p:cNvSpPr>
          <p:nvPr>
            <p:ph type="body" sz="quarter" idx="13"/>
          </p:nvPr>
        </p:nvSpPr>
        <p:spPr>
          <a:xfrm>
            <a:off x="6095999" y="369888"/>
            <a:ext cx="5721469" cy="5510667"/>
          </a:xfrm>
        </p:spPr>
        <p:txBody>
          <a:bodyPr/>
          <a:lstStyle>
            <a:lvl1pPr>
              <a:lnSpc>
                <a:spcPts val="6136"/>
              </a:lnSpc>
              <a:defRPr sz="6372"/>
            </a:lvl1pPr>
            <a:lvl2pPr>
              <a:defRPr sz="2476" b="0"/>
            </a:lvl2pPr>
            <a:lvl3pPr marL="0" indent="0">
              <a:buNone/>
              <a:defRPr sz="1652"/>
            </a:lvl3pPr>
          </a:lstStyle>
          <a:p>
            <a:pPr lvl="0"/>
            <a:r>
              <a:rPr lang="en-US" dirty="0"/>
              <a:t>Edit Master text styles</a:t>
            </a:r>
          </a:p>
          <a:p>
            <a:pPr lvl="1"/>
            <a:r>
              <a:rPr lang="en-US" dirty="0"/>
              <a:t>Second level</a:t>
            </a:r>
          </a:p>
          <a:p>
            <a:pPr lvl="2"/>
            <a:r>
              <a:rPr lang="en-US"/>
              <a:t>Third level</a:t>
            </a:r>
            <a:endParaRPr lang="en-US" dirty="0"/>
          </a:p>
        </p:txBody>
      </p:sp>
      <p:cxnSp>
        <p:nvCxnSpPr>
          <p:cNvPr id="6" name="Straight Connector 5">
            <a:extLst>
              <a:ext uri="{FF2B5EF4-FFF2-40B4-BE49-F238E27FC236}">
                <a16:creationId xmlns:a16="http://schemas.microsoft.com/office/drawing/2014/main" id="{FDB1A803-8371-43E2-A022-1A2F94AA6F3B}"/>
              </a:ext>
            </a:extLst>
          </p:cNvPr>
          <p:cNvCxnSpPr/>
          <p:nvPr userDrawn="1"/>
        </p:nvCxnSpPr>
        <p:spPr>
          <a:xfrm>
            <a:off x="380297" y="6279114"/>
            <a:ext cx="1142953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3D78F8-3890-4505-8A39-C86CE19676B4}"/>
              </a:ext>
            </a:extLst>
          </p:cNvPr>
          <p:cNvCxnSpPr/>
          <p:nvPr userDrawn="1"/>
        </p:nvCxnSpPr>
        <p:spPr>
          <a:xfrm>
            <a:off x="6032278" y="6607178"/>
            <a:ext cx="1274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F0BFD503-CE13-4B61-A56F-D3E4022B9571}"/>
              </a:ext>
            </a:extLst>
          </p:cNvPr>
          <p:cNvGrpSpPr>
            <a:grpSpLocks noChangeAspect="1"/>
          </p:cNvGrpSpPr>
          <p:nvPr userDrawn="1"/>
        </p:nvGrpSpPr>
        <p:grpSpPr bwMode="auto">
          <a:xfrm>
            <a:off x="11522382" y="6434189"/>
            <a:ext cx="287487" cy="287468"/>
            <a:chOff x="1360" y="0"/>
            <a:chExt cx="3787" cy="3787"/>
          </a:xfrm>
          <a:solidFill>
            <a:schemeClr val="bg2"/>
          </a:solidFill>
        </p:grpSpPr>
        <p:sp>
          <p:nvSpPr>
            <p:cNvPr id="10" name="Freeform 5">
              <a:extLst>
                <a:ext uri="{FF2B5EF4-FFF2-40B4-BE49-F238E27FC236}">
                  <a16:creationId xmlns:a16="http://schemas.microsoft.com/office/drawing/2014/main" id="{18C17700-6CA8-43C7-B8B5-023096E45033}"/>
                </a:ext>
              </a:extLst>
            </p:cNvPr>
            <p:cNvSpPr>
              <a:spLocks/>
            </p:cNvSpPr>
            <p:nvPr userDrawn="1"/>
          </p:nvSpPr>
          <p:spPr bwMode="auto">
            <a:xfrm>
              <a:off x="1842" y="897"/>
              <a:ext cx="2824" cy="1035"/>
            </a:xfrm>
            <a:custGeom>
              <a:avLst/>
              <a:gdLst>
                <a:gd name="T0" fmla="*/ 1012 w 2267"/>
                <a:gd name="T1" fmla="*/ 661 h 831"/>
                <a:gd name="T2" fmla="*/ 879 w 2267"/>
                <a:gd name="T3" fmla="*/ 439 h 831"/>
                <a:gd name="T4" fmla="*/ 1133 w 2267"/>
                <a:gd name="T5" fmla="*/ 185 h 831"/>
                <a:gd name="T6" fmla="*/ 1387 w 2267"/>
                <a:gd name="T7" fmla="*/ 439 h 831"/>
                <a:gd name="T8" fmla="*/ 1255 w 2267"/>
                <a:gd name="T9" fmla="*/ 661 h 831"/>
                <a:gd name="T10" fmla="*/ 1255 w 2267"/>
                <a:gd name="T11" fmla="*/ 661 h 831"/>
                <a:gd name="T12" fmla="*/ 1255 w 2267"/>
                <a:gd name="T13" fmla="*/ 661 h 831"/>
                <a:gd name="T14" fmla="*/ 1255 w 2267"/>
                <a:gd name="T15" fmla="*/ 661 h 831"/>
                <a:gd name="T16" fmla="*/ 1344 w 2267"/>
                <a:gd name="T17" fmla="*/ 831 h 831"/>
                <a:gd name="T18" fmla="*/ 2267 w 2267"/>
                <a:gd name="T19" fmla="*/ 763 h 831"/>
                <a:gd name="T20" fmla="*/ 2246 w 2267"/>
                <a:gd name="T21" fmla="*/ 580 h 831"/>
                <a:gd name="T22" fmla="*/ 1522 w 2267"/>
                <a:gd name="T23" fmla="*/ 641 h 831"/>
                <a:gd name="T24" fmla="*/ 1571 w 2267"/>
                <a:gd name="T25" fmla="*/ 439 h 831"/>
                <a:gd name="T26" fmla="*/ 1133 w 2267"/>
                <a:gd name="T27" fmla="*/ 0 h 831"/>
                <a:gd name="T28" fmla="*/ 695 w 2267"/>
                <a:gd name="T29" fmla="*/ 439 h 831"/>
                <a:gd name="T30" fmla="*/ 745 w 2267"/>
                <a:gd name="T31" fmla="*/ 641 h 831"/>
                <a:gd name="T32" fmla="*/ 21 w 2267"/>
                <a:gd name="T33" fmla="*/ 580 h 831"/>
                <a:gd name="T34" fmla="*/ 0 w 2267"/>
                <a:gd name="T35" fmla="*/ 763 h 831"/>
                <a:gd name="T36" fmla="*/ 923 w 2267"/>
                <a:gd name="T37" fmla="*/ 831 h 831"/>
                <a:gd name="T38" fmla="*/ 1012 w 2267"/>
                <a:gd name="T39" fmla="*/ 66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7" h="831">
                  <a:moveTo>
                    <a:pt x="1012" y="661"/>
                  </a:moveTo>
                  <a:cubicBezTo>
                    <a:pt x="933" y="618"/>
                    <a:pt x="879" y="535"/>
                    <a:pt x="879" y="439"/>
                  </a:cubicBezTo>
                  <a:cubicBezTo>
                    <a:pt x="879" y="298"/>
                    <a:pt x="993" y="185"/>
                    <a:pt x="1133" y="185"/>
                  </a:cubicBezTo>
                  <a:cubicBezTo>
                    <a:pt x="1273" y="185"/>
                    <a:pt x="1387" y="298"/>
                    <a:pt x="1387" y="439"/>
                  </a:cubicBezTo>
                  <a:cubicBezTo>
                    <a:pt x="1387" y="535"/>
                    <a:pt x="1334" y="618"/>
                    <a:pt x="1255" y="661"/>
                  </a:cubicBezTo>
                  <a:cubicBezTo>
                    <a:pt x="1255" y="661"/>
                    <a:pt x="1255" y="661"/>
                    <a:pt x="1255" y="661"/>
                  </a:cubicBezTo>
                  <a:cubicBezTo>
                    <a:pt x="1255" y="661"/>
                    <a:pt x="1255" y="661"/>
                    <a:pt x="1255" y="661"/>
                  </a:cubicBezTo>
                  <a:cubicBezTo>
                    <a:pt x="1255" y="661"/>
                    <a:pt x="1255" y="661"/>
                    <a:pt x="1255" y="661"/>
                  </a:cubicBezTo>
                  <a:cubicBezTo>
                    <a:pt x="1344" y="831"/>
                    <a:pt x="1344" y="831"/>
                    <a:pt x="1344" y="831"/>
                  </a:cubicBezTo>
                  <a:cubicBezTo>
                    <a:pt x="1656" y="824"/>
                    <a:pt x="1963" y="801"/>
                    <a:pt x="2267" y="763"/>
                  </a:cubicBezTo>
                  <a:cubicBezTo>
                    <a:pt x="2265" y="700"/>
                    <a:pt x="2257" y="639"/>
                    <a:pt x="2246" y="580"/>
                  </a:cubicBezTo>
                  <a:cubicBezTo>
                    <a:pt x="2007" y="610"/>
                    <a:pt x="1766" y="630"/>
                    <a:pt x="1522" y="641"/>
                  </a:cubicBezTo>
                  <a:cubicBezTo>
                    <a:pt x="1553" y="580"/>
                    <a:pt x="1571" y="512"/>
                    <a:pt x="1571" y="439"/>
                  </a:cubicBezTo>
                  <a:cubicBezTo>
                    <a:pt x="1571" y="197"/>
                    <a:pt x="1375" y="0"/>
                    <a:pt x="1133" y="0"/>
                  </a:cubicBezTo>
                  <a:cubicBezTo>
                    <a:pt x="891" y="0"/>
                    <a:pt x="695" y="197"/>
                    <a:pt x="695" y="439"/>
                  </a:cubicBezTo>
                  <a:cubicBezTo>
                    <a:pt x="695" y="512"/>
                    <a:pt x="713" y="580"/>
                    <a:pt x="745" y="641"/>
                  </a:cubicBezTo>
                  <a:cubicBezTo>
                    <a:pt x="501" y="630"/>
                    <a:pt x="259" y="610"/>
                    <a:pt x="21" y="580"/>
                  </a:cubicBezTo>
                  <a:cubicBezTo>
                    <a:pt x="9" y="639"/>
                    <a:pt x="2" y="700"/>
                    <a:pt x="0" y="763"/>
                  </a:cubicBezTo>
                  <a:cubicBezTo>
                    <a:pt x="303" y="801"/>
                    <a:pt x="611" y="824"/>
                    <a:pt x="923" y="831"/>
                  </a:cubicBezTo>
                  <a:cubicBezTo>
                    <a:pt x="1012" y="661"/>
                    <a:pt x="1012" y="661"/>
                    <a:pt x="1012" y="6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1" name="Freeform 6">
              <a:extLst>
                <a:ext uri="{FF2B5EF4-FFF2-40B4-BE49-F238E27FC236}">
                  <a16:creationId xmlns:a16="http://schemas.microsoft.com/office/drawing/2014/main" id="{BB9B07CF-99CC-4602-9E73-BF3609B4B6F4}"/>
                </a:ext>
              </a:extLst>
            </p:cNvPr>
            <p:cNvSpPr>
              <a:spLocks/>
            </p:cNvSpPr>
            <p:nvPr userDrawn="1"/>
          </p:nvSpPr>
          <p:spPr bwMode="auto">
            <a:xfrm>
              <a:off x="1916" y="2266"/>
              <a:ext cx="2677" cy="299"/>
            </a:xfrm>
            <a:custGeom>
              <a:avLst/>
              <a:gdLst>
                <a:gd name="T0" fmla="*/ 1074 w 2149"/>
                <a:gd name="T1" fmla="*/ 184 h 240"/>
                <a:gd name="T2" fmla="*/ 2072 w 2149"/>
                <a:gd name="T3" fmla="*/ 240 h 240"/>
                <a:gd name="T4" fmla="*/ 2149 w 2149"/>
                <a:gd name="T5" fmla="*/ 64 h 240"/>
                <a:gd name="T6" fmla="*/ 1074 w 2149"/>
                <a:gd name="T7" fmla="*/ 0 h 240"/>
                <a:gd name="T8" fmla="*/ 0 w 2149"/>
                <a:gd name="T9" fmla="*/ 64 h 240"/>
                <a:gd name="T10" fmla="*/ 77 w 2149"/>
                <a:gd name="T11" fmla="*/ 240 h 240"/>
                <a:gd name="T12" fmla="*/ 1074 w 2149"/>
                <a:gd name="T13" fmla="*/ 184 h 240"/>
              </a:gdLst>
              <a:ahLst/>
              <a:cxnLst>
                <a:cxn ang="0">
                  <a:pos x="T0" y="T1"/>
                </a:cxn>
                <a:cxn ang="0">
                  <a:pos x="T2" y="T3"/>
                </a:cxn>
                <a:cxn ang="0">
                  <a:pos x="T4" y="T5"/>
                </a:cxn>
                <a:cxn ang="0">
                  <a:pos x="T6" y="T7"/>
                </a:cxn>
                <a:cxn ang="0">
                  <a:pos x="T8" y="T9"/>
                </a:cxn>
                <a:cxn ang="0">
                  <a:pos x="T10" y="T11"/>
                </a:cxn>
                <a:cxn ang="0">
                  <a:pos x="T12" y="T13"/>
                </a:cxn>
              </a:cxnLst>
              <a:rect l="0" t="0" r="r" b="b"/>
              <a:pathLst>
                <a:path w="2149" h="240">
                  <a:moveTo>
                    <a:pt x="1074" y="184"/>
                  </a:moveTo>
                  <a:cubicBezTo>
                    <a:pt x="1412" y="184"/>
                    <a:pt x="1744" y="203"/>
                    <a:pt x="2072" y="240"/>
                  </a:cubicBezTo>
                  <a:cubicBezTo>
                    <a:pt x="2102" y="184"/>
                    <a:pt x="2128" y="125"/>
                    <a:pt x="2149" y="64"/>
                  </a:cubicBezTo>
                  <a:cubicBezTo>
                    <a:pt x="1797" y="22"/>
                    <a:pt x="1438" y="0"/>
                    <a:pt x="1074" y="0"/>
                  </a:cubicBezTo>
                  <a:cubicBezTo>
                    <a:pt x="711" y="0"/>
                    <a:pt x="352" y="22"/>
                    <a:pt x="0" y="64"/>
                  </a:cubicBezTo>
                  <a:cubicBezTo>
                    <a:pt x="20" y="125"/>
                    <a:pt x="46" y="184"/>
                    <a:pt x="77" y="240"/>
                  </a:cubicBezTo>
                  <a:cubicBezTo>
                    <a:pt x="404" y="203"/>
                    <a:pt x="737" y="184"/>
                    <a:pt x="1074"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12" name="Freeform 7">
              <a:extLst>
                <a:ext uri="{FF2B5EF4-FFF2-40B4-BE49-F238E27FC236}">
                  <a16:creationId xmlns:a16="http://schemas.microsoft.com/office/drawing/2014/main" id="{381DAE42-56DF-4C16-A05B-29426053095C}"/>
                </a:ext>
              </a:extLst>
            </p:cNvPr>
            <p:cNvSpPr>
              <a:spLocks noEditPoints="1"/>
            </p:cNvSpPr>
            <p:nvPr userDrawn="1"/>
          </p:nvSpPr>
          <p:spPr bwMode="auto">
            <a:xfrm>
              <a:off x="1360" y="0"/>
              <a:ext cx="3787" cy="3787"/>
            </a:xfrm>
            <a:custGeom>
              <a:avLst/>
              <a:gdLst>
                <a:gd name="T0" fmla="*/ 1520 w 3040"/>
                <a:gd name="T1" fmla="*/ 0 h 3040"/>
                <a:gd name="T2" fmla="*/ 0 w 3040"/>
                <a:gd name="T3" fmla="*/ 1520 h 3040"/>
                <a:gd name="T4" fmla="*/ 1520 w 3040"/>
                <a:gd name="T5" fmla="*/ 3040 h 3040"/>
                <a:gd name="T6" fmla="*/ 3040 w 3040"/>
                <a:gd name="T7" fmla="*/ 1520 h 3040"/>
                <a:gd name="T8" fmla="*/ 1520 w 3040"/>
                <a:gd name="T9" fmla="*/ 0 h 3040"/>
                <a:gd name="T10" fmla="*/ 1520 w 3040"/>
                <a:gd name="T11" fmla="*/ 2859 h 3040"/>
                <a:gd name="T12" fmla="*/ 181 w 3040"/>
                <a:gd name="T13" fmla="*/ 1520 h 3040"/>
                <a:gd name="T14" fmla="*/ 1520 w 3040"/>
                <a:gd name="T15" fmla="*/ 181 h 3040"/>
                <a:gd name="T16" fmla="*/ 2859 w 3040"/>
                <a:gd name="T17" fmla="*/ 1520 h 3040"/>
                <a:gd name="T18" fmla="*/ 1520 w 3040"/>
                <a:gd name="T19" fmla="*/ 2859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0" h="3040">
                  <a:moveTo>
                    <a:pt x="1520" y="0"/>
                  </a:moveTo>
                  <a:cubicBezTo>
                    <a:pt x="682" y="0"/>
                    <a:pt x="0" y="682"/>
                    <a:pt x="0" y="1520"/>
                  </a:cubicBezTo>
                  <a:cubicBezTo>
                    <a:pt x="0" y="2358"/>
                    <a:pt x="682" y="3040"/>
                    <a:pt x="1520" y="3040"/>
                  </a:cubicBezTo>
                  <a:cubicBezTo>
                    <a:pt x="2358" y="3040"/>
                    <a:pt x="3040" y="2358"/>
                    <a:pt x="3040" y="1520"/>
                  </a:cubicBezTo>
                  <a:cubicBezTo>
                    <a:pt x="3040" y="682"/>
                    <a:pt x="2358" y="0"/>
                    <a:pt x="1520" y="0"/>
                  </a:cubicBezTo>
                  <a:close/>
                  <a:moveTo>
                    <a:pt x="1520" y="2859"/>
                  </a:moveTo>
                  <a:cubicBezTo>
                    <a:pt x="782" y="2859"/>
                    <a:pt x="181" y="2259"/>
                    <a:pt x="181" y="1520"/>
                  </a:cubicBezTo>
                  <a:cubicBezTo>
                    <a:pt x="181" y="782"/>
                    <a:pt x="782" y="181"/>
                    <a:pt x="1520" y="181"/>
                  </a:cubicBezTo>
                  <a:cubicBezTo>
                    <a:pt x="2259" y="181"/>
                    <a:pt x="2859" y="782"/>
                    <a:pt x="2859" y="1520"/>
                  </a:cubicBezTo>
                  <a:cubicBezTo>
                    <a:pt x="2859" y="2259"/>
                    <a:pt x="2259" y="2859"/>
                    <a:pt x="1520" y="28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grpSp>
        <p:nvGrpSpPr>
          <p:cNvPr id="26" name="Group 10">
            <a:extLst>
              <a:ext uri="{FF2B5EF4-FFF2-40B4-BE49-F238E27FC236}">
                <a16:creationId xmlns:a16="http://schemas.microsoft.com/office/drawing/2014/main" id="{61351E90-D5B7-4AC3-8137-10B4B25C0B47}"/>
              </a:ext>
            </a:extLst>
          </p:cNvPr>
          <p:cNvGrpSpPr>
            <a:grpSpLocks noChangeAspect="1"/>
          </p:cNvGrpSpPr>
          <p:nvPr userDrawn="1"/>
        </p:nvGrpSpPr>
        <p:grpSpPr bwMode="auto">
          <a:xfrm>
            <a:off x="380999" y="6506771"/>
            <a:ext cx="981561" cy="145234"/>
            <a:chOff x="0" y="1412"/>
            <a:chExt cx="6508" cy="963"/>
          </a:xfrm>
        </p:grpSpPr>
        <p:sp>
          <p:nvSpPr>
            <p:cNvPr id="27" name="Freeform 11">
              <a:extLst>
                <a:ext uri="{FF2B5EF4-FFF2-40B4-BE49-F238E27FC236}">
                  <a16:creationId xmlns:a16="http://schemas.microsoft.com/office/drawing/2014/main" id="{FF64795A-DC6A-4D73-B975-E982767335CE}"/>
                </a:ext>
              </a:extLst>
            </p:cNvPr>
            <p:cNvSpPr>
              <a:spLocks/>
            </p:cNvSpPr>
            <p:nvPr userDrawn="1"/>
          </p:nvSpPr>
          <p:spPr bwMode="auto">
            <a:xfrm>
              <a:off x="4897" y="1412"/>
              <a:ext cx="608" cy="950"/>
            </a:xfrm>
            <a:custGeom>
              <a:avLst/>
              <a:gdLst>
                <a:gd name="T0" fmla="*/ 493 w 2020"/>
                <a:gd name="T1" fmla="*/ 0 h 3157"/>
                <a:gd name="T2" fmla="*/ 0 w 2020"/>
                <a:gd name="T3" fmla="*/ 0 h 3157"/>
                <a:gd name="T4" fmla="*/ 0 w 2020"/>
                <a:gd name="T5" fmla="*/ 3157 h 3157"/>
                <a:gd name="T6" fmla="*/ 493 w 2020"/>
                <a:gd name="T7" fmla="*/ 3157 h 3157"/>
                <a:gd name="T8" fmla="*/ 493 w 2020"/>
                <a:gd name="T9" fmla="*/ 1726 h 3157"/>
                <a:gd name="T10" fmla="*/ 1103 w 2020"/>
                <a:gd name="T11" fmla="*/ 1384 h 3157"/>
                <a:gd name="T12" fmla="*/ 1527 w 2020"/>
                <a:gd name="T13" fmla="*/ 1795 h 3157"/>
                <a:gd name="T14" fmla="*/ 1527 w 2020"/>
                <a:gd name="T15" fmla="*/ 3157 h 3157"/>
                <a:gd name="T16" fmla="*/ 2020 w 2020"/>
                <a:gd name="T17" fmla="*/ 3157 h 3157"/>
                <a:gd name="T18" fmla="*/ 2020 w 2020"/>
                <a:gd name="T19" fmla="*/ 1683 h 3157"/>
                <a:gd name="T20" fmla="*/ 1259 w 2020"/>
                <a:gd name="T21" fmla="*/ 952 h 3157"/>
                <a:gd name="T22" fmla="*/ 493 w 2020"/>
                <a:gd name="T23" fmla="*/ 1267 h 3157"/>
                <a:gd name="T24" fmla="*/ 493 w 2020"/>
                <a:gd name="T25" fmla="*/ 0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0" h="3157">
                  <a:moveTo>
                    <a:pt x="493" y="0"/>
                  </a:moveTo>
                  <a:cubicBezTo>
                    <a:pt x="0" y="0"/>
                    <a:pt x="0" y="0"/>
                    <a:pt x="0" y="0"/>
                  </a:cubicBezTo>
                  <a:cubicBezTo>
                    <a:pt x="0" y="3157"/>
                    <a:pt x="0" y="3157"/>
                    <a:pt x="0" y="3157"/>
                  </a:cubicBezTo>
                  <a:cubicBezTo>
                    <a:pt x="493" y="3157"/>
                    <a:pt x="493" y="3157"/>
                    <a:pt x="493" y="3157"/>
                  </a:cubicBezTo>
                  <a:cubicBezTo>
                    <a:pt x="493" y="1726"/>
                    <a:pt x="493" y="1726"/>
                    <a:pt x="493" y="1726"/>
                  </a:cubicBezTo>
                  <a:cubicBezTo>
                    <a:pt x="640" y="1518"/>
                    <a:pt x="869" y="1384"/>
                    <a:pt x="1103" y="1384"/>
                  </a:cubicBezTo>
                  <a:cubicBezTo>
                    <a:pt x="1350" y="1384"/>
                    <a:pt x="1527" y="1522"/>
                    <a:pt x="1527" y="1795"/>
                  </a:cubicBezTo>
                  <a:cubicBezTo>
                    <a:pt x="1527" y="3157"/>
                    <a:pt x="1527" y="3157"/>
                    <a:pt x="1527" y="3157"/>
                  </a:cubicBezTo>
                  <a:cubicBezTo>
                    <a:pt x="2020" y="3157"/>
                    <a:pt x="2020" y="3157"/>
                    <a:pt x="2020" y="3157"/>
                  </a:cubicBezTo>
                  <a:cubicBezTo>
                    <a:pt x="2020" y="1683"/>
                    <a:pt x="2020" y="1683"/>
                    <a:pt x="2020" y="1683"/>
                  </a:cubicBezTo>
                  <a:cubicBezTo>
                    <a:pt x="2020" y="1233"/>
                    <a:pt x="1722" y="952"/>
                    <a:pt x="1259" y="952"/>
                  </a:cubicBezTo>
                  <a:cubicBezTo>
                    <a:pt x="939" y="952"/>
                    <a:pt x="653" y="1103"/>
                    <a:pt x="493" y="1267"/>
                  </a:cubicBezTo>
                  <a:lnTo>
                    <a:pt x="49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8" name="Freeform 12">
              <a:extLst>
                <a:ext uri="{FF2B5EF4-FFF2-40B4-BE49-F238E27FC236}">
                  <a16:creationId xmlns:a16="http://schemas.microsoft.com/office/drawing/2014/main" id="{FF03A299-C67C-442C-8728-313E687B3821}"/>
                </a:ext>
              </a:extLst>
            </p:cNvPr>
            <p:cNvSpPr>
              <a:spLocks/>
            </p:cNvSpPr>
            <p:nvPr userDrawn="1"/>
          </p:nvSpPr>
          <p:spPr bwMode="auto">
            <a:xfrm>
              <a:off x="4346" y="1520"/>
              <a:ext cx="417" cy="855"/>
            </a:xfrm>
            <a:custGeom>
              <a:avLst/>
              <a:gdLst>
                <a:gd name="T0" fmla="*/ 900 w 1384"/>
                <a:gd name="T1" fmla="*/ 160 h 2842"/>
                <a:gd name="T2" fmla="*/ 441 w 1384"/>
                <a:gd name="T3" fmla="*/ 0 h 2842"/>
                <a:gd name="T4" fmla="*/ 403 w 1384"/>
                <a:gd name="T5" fmla="*/ 0 h 2842"/>
                <a:gd name="T6" fmla="*/ 403 w 1384"/>
                <a:gd name="T7" fmla="*/ 636 h 2842"/>
                <a:gd name="T8" fmla="*/ 0 w 1384"/>
                <a:gd name="T9" fmla="*/ 636 h 2842"/>
                <a:gd name="T10" fmla="*/ 0 w 1384"/>
                <a:gd name="T11" fmla="*/ 1025 h 2842"/>
                <a:gd name="T12" fmla="*/ 403 w 1384"/>
                <a:gd name="T13" fmla="*/ 1025 h 2842"/>
                <a:gd name="T14" fmla="*/ 403 w 1384"/>
                <a:gd name="T15" fmla="*/ 2240 h 2842"/>
                <a:gd name="T16" fmla="*/ 999 w 1384"/>
                <a:gd name="T17" fmla="*/ 2842 h 2842"/>
                <a:gd name="T18" fmla="*/ 1363 w 1384"/>
                <a:gd name="T19" fmla="*/ 2798 h 2842"/>
                <a:gd name="T20" fmla="*/ 1363 w 1384"/>
                <a:gd name="T21" fmla="*/ 2405 h 2842"/>
                <a:gd name="T22" fmla="*/ 1350 w 1384"/>
                <a:gd name="T23" fmla="*/ 2396 h 2842"/>
                <a:gd name="T24" fmla="*/ 1146 w 1384"/>
                <a:gd name="T25" fmla="*/ 2422 h 2842"/>
                <a:gd name="T26" fmla="*/ 900 w 1384"/>
                <a:gd name="T27" fmla="*/ 2197 h 2842"/>
                <a:gd name="T28" fmla="*/ 900 w 1384"/>
                <a:gd name="T29" fmla="*/ 1025 h 2842"/>
                <a:gd name="T30" fmla="*/ 1384 w 1384"/>
                <a:gd name="T31" fmla="*/ 1025 h 2842"/>
                <a:gd name="T32" fmla="*/ 1384 w 1384"/>
                <a:gd name="T33" fmla="*/ 636 h 2842"/>
                <a:gd name="T34" fmla="*/ 900 w 1384"/>
                <a:gd name="T35" fmla="*/ 636 h 2842"/>
                <a:gd name="T36" fmla="*/ 900 w 1384"/>
                <a:gd name="T37" fmla="*/ 160 h 2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4" h="2842">
                  <a:moveTo>
                    <a:pt x="900" y="160"/>
                  </a:moveTo>
                  <a:cubicBezTo>
                    <a:pt x="441" y="0"/>
                    <a:pt x="441" y="0"/>
                    <a:pt x="441" y="0"/>
                  </a:cubicBezTo>
                  <a:cubicBezTo>
                    <a:pt x="403" y="0"/>
                    <a:pt x="403" y="0"/>
                    <a:pt x="403" y="0"/>
                  </a:cubicBezTo>
                  <a:cubicBezTo>
                    <a:pt x="403" y="636"/>
                    <a:pt x="403" y="636"/>
                    <a:pt x="403" y="636"/>
                  </a:cubicBezTo>
                  <a:cubicBezTo>
                    <a:pt x="0" y="636"/>
                    <a:pt x="0" y="636"/>
                    <a:pt x="0" y="636"/>
                  </a:cubicBezTo>
                  <a:cubicBezTo>
                    <a:pt x="0" y="1025"/>
                    <a:pt x="0" y="1025"/>
                    <a:pt x="0" y="1025"/>
                  </a:cubicBezTo>
                  <a:cubicBezTo>
                    <a:pt x="403" y="1025"/>
                    <a:pt x="403" y="1025"/>
                    <a:pt x="403" y="1025"/>
                  </a:cubicBezTo>
                  <a:cubicBezTo>
                    <a:pt x="403" y="2240"/>
                    <a:pt x="403" y="2240"/>
                    <a:pt x="403" y="2240"/>
                  </a:cubicBezTo>
                  <a:cubicBezTo>
                    <a:pt x="403" y="2647"/>
                    <a:pt x="645" y="2842"/>
                    <a:pt x="999" y="2842"/>
                  </a:cubicBezTo>
                  <a:cubicBezTo>
                    <a:pt x="1146" y="2842"/>
                    <a:pt x="1237" y="2829"/>
                    <a:pt x="1363" y="2798"/>
                  </a:cubicBezTo>
                  <a:cubicBezTo>
                    <a:pt x="1363" y="2405"/>
                    <a:pt x="1363" y="2405"/>
                    <a:pt x="1363" y="2405"/>
                  </a:cubicBezTo>
                  <a:cubicBezTo>
                    <a:pt x="1350" y="2396"/>
                    <a:pt x="1350" y="2396"/>
                    <a:pt x="1350" y="2396"/>
                  </a:cubicBezTo>
                  <a:cubicBezTo>
                    <a:pt x="1280" y="2413"/>
                    <a:pt x="1229" y="2422"/>
                    <a:pt x="1146" y="2422"/>
                  </a:cubicBezTo>
                  <a:cubicBezTo>
                    <a:pt x="982" y="2422"/>
                    <a:pt x="900" y="2340"/>
                    <a:pt x="900" y="2197"/>
                  </a:cubicBezTo>
                  <a:cubicBezTo>
                    <a:pt x="900" y="1025"/>
                    <a:pt x="900" y="1025"/>
                    <a:pt x="900" y="1025"/>
                  </a:cubicBezTo>
                  <a:cubicBezTo>
                    <a:pt x="1384" y="1025"/>
                    <a:pt x="1384" y="1025"/>
                    <a:pt x="1384" y="1025"/>
                  </a:cubicBezTo>
                  <a:cubicBezTo>
                    <a:pt x="1384" y="636"/>
                    <a:pt x="1384" y="636"/>
                    <a:pt x="1384" y="636"/>
                  </a:cubicBezTo>
                  <a:cubicBezTo>
                    <a:pt x="900" y="636"/>
                    <a:pt x="900" y="636"/>
                    <a:pt x="900" y="636"/>
                  </a:cubicBezTo>
                  <a:lnTo>
                    <a:pt x="900" y="1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9" name="Freeform 13">
              <a:extLst>
                <a:ext uri="{FF2B5EF4-FFF2-40B4-BE49-F238E27FC236}">
                  <a16:creationId xmlns:a16="http://schemas.microsoft.com/office/drawing/2014/main" id="{EE2ED3C9-A53A-4AE8-A1AF-518B63C80467}"/>
                </a:ext>
              </a:extLst>
            </p:cNvPr>
            <p:cNvSpPr>
              <a:spLocks/>
            </p:cNvSpPr>
            <p:nvPr userDrawn="1"/>
          </p:nvSpPr>
          <p:spPr bwMode="auto">
            <a:xfrm>
              <a:off x="3666" y="1698"/>
              <a:ext cx="591" cy="664"/>
            </a:xfrm>
            <a:custGeom>
              <a:avLst/>
              <a:gdLst>
                <a:gd name="T0" fmla="*/ 493 w 1964"/>
                <a:gd name="T1" fmla="*/ 43 h 2205"/>
                <a:gd name="T2" fmla="*/ 0 w 1964"/>
                <a:gd name="T3" fmla="*/ 43 h 2205"/>
                <a:gd name="T4" fmla="*/ 0 w 1964"/>
                <a:gd name="T5" fmla="*/ 2205 h 2205"/>
                <a:gd name="T6" fmla="*/ 493 w 1964"/>
                <a:gd name="T7" fmla="*/ 2205 h 2205"/>
                <a:gd name="T8" fmla="*/ 493 w 1964"/>
                <a:gd name="T9" fmla="*/ 795 h 2205"/>
                <a:gd name="T10" fmla="*/ 1073 w 1964"/>
                <a:gd name="T11" fmla="*/ 432 h 2205"/>
                <a:gd name="T12" fmla="*/ 1471 w 1964"/>
                <a:gd name="T13" fmla="*/ 843 h 2205"/>
                <a:gd name="T14" fmla="*/ 1471 w 1964"/>
                <a:gd name="T15" fmla="*/ 2205 h 2205"/>
                <a:gd name="T16" fmla="*/ 1964 w 1964"/>
                <a:gd name="T17" fmla="*/ 2205 h 2205"/>
                <a:gd name="T18" fmla="*/ 1964 w 1964"/>
                <a:gd name="T19" fmla="*/ 718 h 2205"/>
                <a:gd name="T20" fmla="*/ 1233 w 1964"/>
                <a:gd name="T21" fmla="*/ 0 h 2205"/>
                <a:gd name="T22" fmla="*/ 493 w 1964"/>
                <a:gd name="T23" fmla="*/ 324 h 2205"/>
                <a:gd name="T24" fmla="*/ 493 w 1964"/>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4"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1" y="579"/>
                    <a:pt x="1471" y="843"/>
                  </a:cubicBezTo>
                  <a:cubicBezTo>
                    <a:pt x="1471" y="2205"/>
                    <a:pt x="1471" y="2205"/>
                    <a:pt x="1471" y="2205"/>
                  </a:cubicBezTo>
                  <a:cubicBezTo>
                    <a:pt x="1964" y="2205"/>
                    <a:pt x="1964" y="2205"/>
                    <a:pt x="1964" y="2205"/>
                  </a:cubicBezTo>
                  <a:cubicBezTo>
                    <a:pt x="1964" y="718"/>
                    <a:pt x="1964" y="718"/>
                    <a:pt x="1964" y="718"/>
                  </a:cubicBezTo>
                  <a:cubicBezTo>
                    <a:pt x="1964" y="294"/>
                    <a:pt x="1704" y="0"/>
                    <a:pt x="1233" y="0"/>
                  </a:cubicBezTo>
                  <a:cubicBezTo>
                    <a:pt x="917" y="0"/>
                    <a:pt x="653" y="155"/>
                    <a:pt x="493" y="324"/>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0" name="Freeform 14">
              <a:extLst>
                <a:ext uri="{FF2B5EF4-FFF2-40B4-BE49-F238E27FC236}">
                  <a16:creationId xmlns:a16="http://schemas.microsoft.com/office/drawing/2014/main" id="{82E7CD09-D9A1-4B4C-9F7B-9AC10F4AD377}"/>
                </a:ext>
              </a:extLst>
            </p:cNvPr>
            <p:cNvSpPr>
              <a:spLocks/>
            </p:cNvSpPr>
            <p:nvPr userDrawn="1"/>
          </p:nvSpPr>
          <p:spPr bwMode="auto">
            <a:xfrm>
              <a:off x="2227" y="1698"/>
              <a:ext cx="591" cy="664"/>
            </a:xfrm>
            <a:custGeom>
              <a:avLst/>
              <a:gdLst>
                <a:gd name="T0" fmla="*/ 493 w 1963"/>
                <a:gd name="T1" fmla="*/ 43 h 2205"/>
                <a:gd name="T2" fmla="*/ 0 w 1963"/>
                <a:gd name="T3" fmla="*/ 43 h 2205"/>
                <a:gd name="T4" fmla="*/ 0 w 1963"/>
                <a:gd name="T5" fmla="*/ 2205 h 2205"/>
                <a:gd name="T6" fmla="*/ 493 w 1963"/>
                <a:gd name="T7" fmla="*/ 2205 h 2205"/>
                <a:gd name="T8" fmla="*/ 493 w 1963"/>
                <a:gd name="T9" fmla="*/ 795 h 2205"/>
                <a:gd name="T10" fmla="*/ 1073 w 1963"/>
                <a:gd name="T11" fmla="*/ 432 h 2205"/>
                <a:gd name="T12" fmla="*/ 1470 w 1963"/>
                <a:gd name="T13" fmla="*/ 843 h 2205"/>
                <a:gd name="T14" fmla="*/ 1470 w 1963"/>
                <a:gd name="T15" fmla="*/ 2205 h 2205"/>
                <a:gd name="T16" fmla="*/ 1963 w 1963"/>
                <a:gd name="T17" fmla="*/ 2205 h 2205"/>
                <a:gd name="T18" fmla="*/ 1963 w 1963"/>
                <a:gd name="T19" fmla="*/ 718 h 2205"/>
                <a:gd name="T20" fmla="*/ 1233 w 1963"/>
                <a:gd name="T21" fmla="*/ 0 h 2205"/>
                <a:gd name="T22" fmla="*/ 493 w 1963"/>
                <a:gd name="T23" fmla="*/ 324 h 2205"/>
                <a:gd name="T24" fmla="*/ 493 w 1963"/>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0" y="579"/>
                    <a:pt x="1470" y="843"/>
                  </a:cubicBezTo>
                  <a:cubicBezTo>
                    <a:pt x="1470" y="2205"/>
                    <a:pt x="1470" y="2205"/>
                    <a:pt x="1470" y="2205"/>
                  </a:cubicBezTo>
                  <a:cubicBezTo>
                    <a:pt x="1963" y="2205"/>
                    <a:pt x="1963" y="2205"/>
                    <a:pt x="1963" y="2205"/>
                  </a:cubicBezTo>
                  <a:cubicBezTo>
                    <a:pt x="1963" y="718"/>
                    <a:pt x="1963" y="718"/>
                    <a:pt x="1963" y="718"/>
                  </a:cubicBezTo>
                  <a:cubicBezTo>
                    <a:pt x="1963" y="294"/>
                    <a:pt x="1704" y="0"/>
                    <a:pt x="1233" y="0"/>
                  </a:cubicBezTo>
                  <a:cubicBezTo>
                    <a:pt x="917" y="0"/>
                    <a:pt x="653" y="155"/>
                    <a:pt x="493" y="324"/>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1" name="Freeform 15">
              <a:extLst>
                <a:ext uri="{FF2B5EF4-FFF2-40B4-BE49-F238E27FC236}">
                  <a16:creationId xmlns:a16="http://schemas.microsoft.com/office/drawing/2014/main" id="{02D2E936-1964-46D3-BEA2-6228BFE5366F}"/>
                </a:ext>
              </a:extLst>
            </p:cNvPr>
            <p:cNvSpPr>
              <a:spLocks/>
            </p:cNvSpPr>
            <p:nvPr userDrawn="1"/>
          </p:nvSpPr>
          <p:spPr bwMode="auto">
            <a:xfrm>
              <a:off x="1008" y="1698"/>
              <a:ext cx="391" cy="664"/>
            </a:xfrm>
            <a:custGeom>
              <a:avLst/>
              <a:gdLst>
                <a:gd name="T0" fmla="*/ 493 w 1301"/>
                <a:gd name="T1" fmla="*/ 43 h 2205"/>
                <a:gd name="T2" fmla="*/ 0 w 1301"/>
                <a:gd name="T3" fmla="*/ 43 h 2205"/>
                <a:gd name="T4" fmla="*/ 0 w 1301"/>
                <a:gd name="T5" fmla="*/ 2205 h 2205"/>
                <a:gd name="T6" fmla="*/ 493 w 1301"/>
                <a:gd name="T7" fmla="*/ 2205 h 2205"/>
                <a:gd name="T8" fmla="*/ 493 w 1301"/>
                <a:gd name="T9" fmla="*/ 834 h 2205"/>
                <a:gd name="T10" fmla="*/ 1077 w 1301"/>
                <a:gd name="T11" fmla="*/ 432 h 2205"/>
                <a:gd name="T12" fmla="*/ 1219 w 1301"/>
                <a:gd name="T13" fmla="*/ 445 h 2205"/>
                <a:gd name="T14" fmla="*/ 1237 w 1301"/>
                <a:gd name="T15" fmla="*/ 432 h 2205"/>
                <a:gd name="T16" fmla="*/ 1301 w 1301"/>
                <a:gd name="T17" fmla="*/ 34 h 2205"/>
                <a:gd name="T18" fmla="*/ 1115 w 1301"/>
                <a:gd name="T19" fmla="*/ 0 h 2205"/>
                <a:gd name="T20" fmla="*/ 493 w 1301"/>
                <a:gd name="T21" fmla="*/ 311 h 2205"/>
                <a:gd name="T22" fmla="*/ 493 w 1301"/>
                <a:gd name="T23"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1" h="2205">
                  <a:moveTo>
                    <a:pt x="493" y="43"/>
                  </a:moveTo>
                  <a:cubicBezTo>
                    <a:pt x="0" y="43"/>
                    <a:pt x="0" y="43"/>
                    <a:pt x="0" y="43"/>
                  </a:cubicBezTo>
                  <a:cubicBezTo>
                    <a:pt x="0" y="2205"/>
                    <a:pt x="0" y="2205"/>
                    <a:pt x="0" y="2205"/>
                  </a:cubicBezTo>
                  <a:cubicBezTo>
                    <a:pt x="493" y="2205"/>
                    <a:pt x="493" y="2205"/>
                    <a:pt x="493" y="2205"/>
                  </a:cubicBezTo>
                  <a:cubicBezTo>
                    <a:pt x="493" y="834"/>
                    <a:pt x="493" y="834"/>
                    <a:pt x="493" y="834"/>
                  </a:cubicBezTo>
                  <a:cubicBezTo>
                    <a:pt x="627" y="570"/>
                    <a:pt x="839" y="432"/>
                    <a:pt x="1077" y="432"/>
                  </a:cubicBezTo>
                  <a:cubicBezTo>
                    <a:pt x="1146" y="432"/>
                    <a:pt x="1185" y="436"/>
                    <a:pt x="1219" y="445"/>
                  </a:cubicBezTo>
                  <a:cubicBezTo>
                    <a:pt x="1237" y="432"/>
                    <a:pt x="1237" y="432"/>
                    <a:pt x="1237" y="432"/>
                  </a:cubicBezTo>
                  <a:cubicBezTo>
                    <a:pt x="1301" y="34"/>
                    <a:pt x="1301" y="34"/>
                    <a:pt x="1301" y="34"/>
                  </a:cubicBezTo>
                  <a:cubicBezTo>
                    <a:pt x="1258" y="13"/>
                    <a:pt x="1193" y="0"/>
                    <a:pt x="1115" y="0"/>
                  </a:cubicBezTo>
                  <a:cubicBezTo>
                    <a:pt x="847" y="0"/>
                    <a:pt x="640" y="142"/>
                    <a:pt x="493" y="311"/>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2" name="Freeform 16">
              <a:extLst>
                <a:ext uri="{FF2B5EF4-FFF2-40B4-BE49-F238E27FC236}">
                  <a16:creationId xmlns:a16="http://schemas.microsoft.com/office/drawing/2014/main" id="{E8F01D0D-15D8-4D8C-9E04-E80943753704}"/>
                </a:ext>
              </a:extLst>
            </p:cNvPr>
            <p:cNvSpPr>
              <a:spLocks/>
            </p:cNvSpPr>
            <p:nvPr userDrawn="1"/>
          </p:nvSpPr>
          <p:spPr bwMode="auto">
            <a:xfrm>
              <a:off x="0" y="1438"/>
              <a:ext cx="880" cy="937"/>
            </a:xfrm>
            <a:custGeom>
              <a:avLst/>
              <a:gdLst>
                <a:gd name="T0" fmla="*/ 2350 w 2923"/>
                <a:gd name="T1" fmla="*/ 1030 h 3114"/>
                <a:gd name="T2" fmla="*/ 2856 w 2923"/>
                <a:gd name="T3" fmla="*/ 979 h 3114"/>
                <a:gd name="T4" fmla="*/ 2872 w 2923"/>
                <a:gd name="T5" fmla="*/ 948 h 3114"/>
                <a:gd name="T6" fmla="*/ 1535 w 2923"/>
                <a:gd name="T7" fmla="*/ 0 h 3114"/>
                <a:gd name="T8" fmla="*/ 0 w 2923"/>
                <a:gd name="T9" fmla="*/ 1557 h 3114"/>
                <a:gd name="T10" fmla="*/ 1535 w 2923"/>
                <a:gd name="T11" fmla="*/ 3114 h 3114"/>
                <a:gd name="T12" fmla="*/ 2923 w 2923"/>
                <a:gd name="T13" fmla="*/ 1673 h 3114"/>
                <a:gd name="T14" fmla="*/ 2923 w 2923"/>
                <a:gd name="T15" fmla="*/ 1435 h 3114"/>
                <a:gd name="T16" fmla="*/ 1254 w 2923"/>
                <a:gd name="T17" fmla="*/ 1435 h 3114"/>
                <a:gd name="T18" fmla="*/ 1254 w 2923"/>
                <a:gd name="T19" fmla="*/ 1868 h 3114"/>
                <a:gd name="T20" fmla="*/ 2396 w 2923"/>
                <a:gd name="T21" fmla="*/ 1868 h 3114"/>
                <a:gd name="T22" fmla="*/ 1535 w 2923"/>
                <a:gd name="T23" fmla="*/ 2634 h 3114"/>
                <a:gd name="T24" fmla="*/ 545 w 2923"/>
                <a:gd name="T25" fmla="*/ 1557 h 3114"/>
                <a:gd name="T26" fmla="*/ 1527 w 2923"/>
                <a:gd name="T27" fmla="*/ 475 h 3114"/>
                <a:gd name="T28" fmla="*/ 2350 w 2923"/>
                <a:gd name="T29" fmla="*/ 1030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3" h="3114">
                  <a:moveTo>
                    <a:pt x="2350" y="1030"/>
                  </a:moveTo>
                  <a:cubicBezTo>
                    <a:pt x="2856" y="979"/>
                    <a:pt x="2856" y="979"/>
                    <a:pt x="2856" y="979"/>
                  </a:cubicBezTo>
                  <a:cubicBezTo>
                    <a:pt x="2872" y="948"/>
                    <a:pt x="2872" y="948"/>
                    <a:pt x="2872" y="948"/>
                  </a:cubicBezTo>
                  <a:cubicBezTo>
                    <a:pt x="2723" y="362"/>
                    <a:pt x="2214" y="0"/>
                    <a:pt x="1535" y="0"/>
                  </a:cubicBezTo>
                  <a:cubicBezTo>
                    <a:pt x="692" y="0"/>
                    <a:pt x="0" y="635"/>
                    <a:pt x="0" y="1557"/>
                  </a:cubicBezTo>
                  <a:cubicBezTo>
                    <a:pt x="0" y="2478"/>
                    <a:pt x="683" y="3114"/>
                    <a:pt x="1535" y="3114"/>
                  </a:cubicBezTo>
                  <a:cubicBezTo>
                    <a:pt x="2387" y="3114"/>
                    <a:pt x="2923" y="2512"/>
                    <a:pt x="2923" y="1673"/>
                  </a:cubicBezTo>
                  <a:cubicBezTo>
                    <a:pt x="2923" y="1435"/>
                    <a:pt x="2923" y="1435"/>
                    <a:pt x="2923" y="1435"/>
                  </a:cubicBezTo>
                  <a:cubicBezTo>
                    <a:pt x="1254" y="1435"/>
                    <a:pt x="1254" y="1435"/>
                    <a:pt x="1254" y="1435"/>
                  </a:cubicBezTo>
                  <a:cubicBezTo>
                    <a:pt x="1254" y="1868"/>
                    <a:pt x="1254" y="1868"/>
                    <a:pt x="1254" y="1868"/>
                  </a:cubicBezTo>
                  <a:cubicBezTo>
                    <a:pt x="2396" y="1868"/>
                    <a:pt x="2396" y="1868"/>
                    <a:pt x="2396" y="1868"/>
                  </a:cubicBezTo>
                  <a:cubicBezTo>
                    <a:pt x="2335" y="2344"/>
                    <a:pt x="2046" y="2634"/>
                    <a:pt x="1535" y="2634"/>
                  </a:cubicBezTo>
                  <a:cubicBezTo>
                    <a:pt x="930" y="2634"/>
                    <a:pt x="545" y="2188"/>
                    <a:pt x="545" y="1557"/>
                  </a:cubicBezTo>
                  <a:cubicBezTo>
                    <a:pt x="545" y="925"/>
                    <a:pt x="934" y="475"/>
                    <a:pt x="1527" y="475"/>
                  </a:cubicBezTo>
                  <a:cubicBezTo>
                    <a:pt x="1959" y="475"/>
                    <a:pt x="2234" y="679"/>
                    <a:pt x="2350" y="103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3" name="Oval 17">
              <a:extLst>
                <a:ext uri="{FF2B5EF4-FFF2-40B4-BE49-F238E27FC236}">
                  <a16:creationId xmlns:a16="http://schemas.microsoft.com/office/drawing/2014/main" id="{3E244ED4-A064-4B25-B28D-8F71F106E635}"/>
                </a:ext>
              </a:extLst>
            </p:cNvPr>
            <p:cNvSpPr>
              <a:spLocks noChangeArrowheads="1"/>
            </p:cNvSpPr>
            <p:nvPr userDrawn="1"/>
          </p:nvSpPr>
          <p:spPr bwMode="auto">
            <a:xfrm>
              <a:off x="1544" y="1424"/>
              <a:ext cx="203" cy="20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4" name="Oval 18">
              <a:extLst>
                <a:ext uri="{FF2B5EF4-FFF2-40B4-BE49-F238E27FC236}">
                  <a16:creationId xmlns:a16="http://schemas.microsoft.com/office/drawing/2014/main" id="{056C5EED-FB4D-4200-8D73-4B6442985460}"/>
                </a:ext>
              </a:extLst>
            </p:cNvPr>
            <p:cNvSpPr>
              <a:spLocks noChangeArrowheads="1"/>
            </p:cNvSpPr>
            <p:nvPr userDrawn="1"/>
          </p:nvSpPr>
          <p:spPr bwMode="auto">
            <a:xfrm>
              <a:off x="1844" y="1424"/>
              <a:ext cx="203" cy="20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5" name="Freeform 19">
              <a:extLst>
                <a:ext uri="{FF2B5EF4-FFF2-40B4-BE49-F238E27FC236}">
                  <a16:creationId xmlns:a16="http://schemas.microsoft.com/office/drawing/2014/main" id="{5B451E7F-5315-4831-9A1A-54BFD3E2E3D6}"/>
                </a:ext>
              </a:extLst>
            </p:cNvPr>
            <p:cNvSpPr>
              <a:spLocks/>
            </p:cNvSpPr>
            <p:nvPr userDrawn="1"/>
          </p:nvSpPr>
          <p:spPr bwMode="auto">
            <a:xfrm>
              <a:off x="1500" y="1711"/>
              <a:ext cx="591" cy="664"/>
            </a:xfrm>
            <a:custGeom>
              <a:avLst/>
              <a:gdLst>
                <a:gd name="T0" fmla="*/ 1470 w 1963"/>
                <a:gd name="T1" fmla="*/ 2162 h 2206"/>
                <a:gd name="T2" fmla="*/ 1963 w 1963"/>
                <a:gd name="T3" fmla="*/ 2162 h 2206"/>
                <a:gd name="T4" fmla="*/ 1963 w 1963"/>
                <a:gd name="T5" fmla="*/ 0 h 2206"/>
                <a:gd name="T6" fmla="*/ 1470 w 1963"/>
                <a:gd name="T7" fmla="*/ 0 h 2206"/>
                <a:gd name="T8" fmla="*/ 1470 w 1963"/>
                <a:gd name="T9" fmla="*/ 1410 h 2206"/>
                <a:gd name="T10" fmla="*/ 899 w 1963"/>
                <a:gd name="T11" fmla="*/ 1773 h 2206"/>
                <a:gd name="T12" fmla="*/ 493 w 1963"/>
                <a:gd name="T13" fmla="*/ 1362 h 2206"/>
                <a:gd name="T14" fmla="*/ 493 w 1963"/>
                <a:gd name="T15" fmla="*/ 0 h 2206"/>
                <a:gd name="T16" fmla="*/ 0 w 1963"/>
                <a:gd name="T17" fmla="*/ 0 h 2206"/>
                <a:gd name="T18" fmla="*/ 0 w 1963"/>
                <a:gd name="T19" fmla="*/ 1457 h 2206"/>
                <a:gd name="T20" fmla="*/ 735 w 1963"/>
                <a:gd name="T21" fmla="*/ 2206 h 2206"/>
                <a:gd name="T22" fmla="*/ 1470 w 1963"/>
                <a:gd name="T23" fmla="*/ 1886 h 2206"/>
                <a:gd name="T24" fmla="*/ 1470 w 1963"/>
                <a:gd name="T25" fmla="*/ 2162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6">
                  <a:moveTo>
                    <a:pt x="1470" y="2162"/>
                  </a:moveTo>
                  <a:cubicBezTo>
                    <a:pt x="1963" y="2162"/>
                    <a:pt x="1963" y="2162"/>
                    <a:pt x="1963" y="2162"/>
                  </a:cubicBezTo>
                  <a:cubicBezTo>
                    <a:pt x="1963" y="0"/>
                    <a:pt x="1963" y="0"/>
                    <a:pt x="1963" y="0"/>
                  </a:cubicBezTo>
                  <a:cubicBezTo>
                    <a:pt x="1470" y="0"/>
                    <a:pt x="1470" y="0"/>
                    <a:pt x="1470" y="0"/>
                  </a:cubicBezTo>
                  <a:cubicBezTo>
                    <a:pt x="1470" y="1410"/>
                    <a:pt x="1470" y="1410"/>
                    <a:pt x="1470" y="1410"/>
                  </a:cubicBezTo>
                  <a:cubicBezTo>
                    <a:pt x="1336" y="1617"/>
                    <a:pt x="1133" y="1773"/>
                    <a:pt x="899" y="1773"/>
                  </a:cubicBezTo>
                  <a:cubicBezTo>
                    <a:pt x="640" y="1773"/>
                    <a:pt x="493" y="1626"/>
                    <a:pt x="493" y="1362"/>
                  </a:cubicBezTo>
                  <a:cubicBezTo>
                    <a:pt x="493" y="0"/>
                    <a:pt x="493" y="0"/>
                    <a:pt x="493" y="0"/>
                  </a:cubicBezTo>
                  <a:cubicBezTo>
                    <a:pt x="0" y="0"/>
                    <a:pt x="0" y="0"/>
                    <a:pt x="0" y="0"/>
                  </a:cubicBezTo>
                  <a:cubicBezTo>
                    <a:pt x="0" y="1457"/>
                    <a:pt x="0" y="1457"/>
                    <a:pt x="0" y="1457"/>
                  </a:cubicBezTo>
                  <a:cubicBezTo>
                    <a:pt x="0" y="1911"/>
                    <a:pt x="264" y="2206"/>
                    <a:pt x="735" y="2206"/>
                  </a:cubicBezTo>
                  <a:cubicBezTo>
                    <a:pt x="1051" y="2206"/>
                    <a:pt x="1310" y="2059"/>
                    <a:pt x="1470" y="1886"/>
                  </a:cubicBezTo>
                  <a:lnTo>
                    <a:pt x="1470" y="216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6" name="Rectangle 20">
              <a:extLst>
                <a:ext uri="{FF2B5EF4-FFF2-40B4-BE49-F238E27FC236}">
                  <a16:creationId xmlns:a16="http://schemas.microsoft.com/office/drawing/2014/main" id="{CD1F4E5A-54D8-48BC-A6F5-07F2AF8EA225}"/>
                </a:ext>
              </a:extLst>
            </p:cNvPr>
            <p:cNvSpPr>
              <a:spLocks noChangeArrowheads="1"/>
            </p:cNvSpPr>
            <p:nvPr userDrawn="1"/>
          </p:nvSpPr>
          <p:spPr bwMode="auto">
            <a:xfrm>
              <a:off x="6364" y="1412"/>
              <a:ext cx="144" cy="9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7" name="Freeform 21">
              <a:extLst>
                <a:ext uri="{FF2B5EF4-FFF2-40B4-BE49-F238E27FC236}">
                  <a16:creationId xmlns:a16="http://schemas.microsoft.com/office/drawing/2014/main" id="{2C40BBBF-09F7-435B-A2C9-C6234E7B8AB9}"/>
                </a:ext>
              </a:extLst>
            </p:cNvPr>
            <p:cNvSpPr>
              <a:spLocks noEditPoints="1"/>
            </p:cNvSpPr>
            <p:nvPr userDrawn="1"/>
          </p:nvSpPr>
          <p:spPr bwMode="auto">
            <a:xfrm>
              <a:off x="5612" y="1698"/>
              <a:ext cx="651" cy="677"/>
            </a:xfrm>
            <a:custGeom>
              <a:avLst/>
              <a:gdLst>
                <a:gd name="T0" fmla="*/ 2149 w 2162"/>
                <a:gd name="T1" fmla="*/ 1825 h 2249"/>
                <a:gd name="T2" fmla="*/ 2054 w 2162"/>
                <a:gd name="T3" fmla="*/ 1838 h 2249"/>
                <a:gd name="T4" fmla="*/ 1881 w 2162"/>
                <a:gd name="T5" fmla="*/ 1621 h 2249"/>
                <a:gd name="T6" fmla="*/ 1881 w 2162"/>
                <a:gd name="T7" fmla="*/ 735 h 2249"/>
                <a:gd name="T8" fmla="*/ 990 w 2162"/>
                <a:gd name="T9" fmla="*/ 0 h 2249"/>
                <a:gd name="T10" fmla="*/ 99 w 2162"/>
                <a:gd name="T11" fmla="*/ 679 h 2249"/>
                <a:gd name="T12" fmla="*/ 121 w 2162"/>
                <a:gd name="T13" fmla="*/ 696 h 2249"/>
                <a:gd name="T14" fmla="*/ 549 w 2162"/>
                <a:gd name="T15" fmla="*/ 718 h 2249"/>
                <a:gd name="T16" fmla="*/ 973 w 2162"/>
                <a:gd name="T17" fmla="*/ 393 h 2249"/>
                <a:gd name="T18" fmla="*/ 1401 w 2162"/>
                <a:gd name="T19" fmla="*/ 739 h 2249"/>
                <a:gd name="T20" fmla="*/ 1401 w 2162"/>
                <a:gd name="T21" fmla="*/ 856 h 2249"/>
                <a:gd name="T22" fmla="*/ 748 w 2162"/>
                <a:gd name="T23" fmla="*/ 921 h 2249"/>
                <a:gd name="T24" fmla="*/ 0 w 2162"/>
                <a:gd name="T25" fmla="*/ 1604 h 2249"/>
                <a:gd name="T26" fmla="*/ 687 w 2162"/>
                <a:gd name="T27" fmla="*/ 2249 h 2249"/>
                <a:gd name="T28" fmla="*/ 1418 w 2162"/>
                <a:gd name="T29" fmla="*/ 1916 h 2249"/>
                <a:gd name="T30" fmla="*/ 1435 w 2162"/>
                <a:gd name="T31" fmla="*/ 1916 h 2249"/>
                <a:gd name="T32" fmla="*/ 1889 w 2162"/>
                <a:gd name="T33" fmla="*/ 2231 h 2249"/>
                <a:gd name="T34" fmla="*/ 2162 w 2162"/>
                <a:gd name="T35" fmla="*/ 2188 h 2249"/>
                <a:gd name="T36" fmla="*/ 2162 w 2162"/>
                <a:gd name="T37" fmla="*/ 1833 h 2249"/>
                <a:gd name="T38" fmla="*/ 2149 w 2162"/>
                <a:gd name="T39" fmla="*/ 1825 h 2249"/>
                <a:gd name="T40" fmla="*/ 1401 w 2162"/>
                <a:gd name="T41" fmla="*/ 1518 h 2249"/>
                <a:gd name="T42" fmla="*/ 778 w 2162"/>
                <a:gd name="T43" fmla="*/ 1846 h 2249"/>
                <a:gd name="T44" fmla="*/ 471 w 2162"/>
                <a:gd name="T45" fmla="*/ 1578 h 2249"/>
                <a:gd name="T46" fmla="*/ 813 w 2162"/>
                <a:gd name="T47" fmla="*/ 1267 h 2249"/>
                <a:gd name="T48" fmla="*/ 1401 w 2162"/>
                <a:gd name="T49" fmla="*/ 1202 h 2249"/>
                <a:gd name="T50" fmla="*/ 1401 w 2162"/>
                <a:gd name="T51" fmla="*/ 151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2" h="2249">
                  <a:moveTo>
                    <a:pt x="2149" y="1825"/>
                  </a:moveTo>
                  <a:cubicBezTo>
                    <a:pt x="2110" y="1833"/>
                    <a:pt x="2084" y="1838"/>
                    <a:pt x="2054" y="1838"/>
                  </a:cubicBezTo>
                  <a:cubicBezTo>
                    <a:pt x="1941" y="1838"/>
                    <a:pt x="1881" y="1760"/>
                    <a:pt x="1881" y="1621"/>
                  </a:cubicBezTo>
                  <a:cubicBezTo>
                    <a:pt x="1881" y="735"/>
                    <a:pt x="1881" y="735"/>
                    <a:pt x="1881" y="735"/>
                  </a:cubicBezTo>
                  <a:cubicBezTo>
                    <a:pt x="1881" y="272"/>
                    <a:pt x="1529" y="0"/>
                    <a:pt x="990" y="0"/>
                  </a:cubicBezTo>
                  <a:cubicBezTo>
                    <a:pt x="552" y="0"/>
                    <a:pt x="181" y="220"/>
                    <a:pt x="99" y="679"/>
                  </a:cubicBezTo>
                  <a:cubicBezTo>
                    <a:pt x="121" y="696"/>
                    <a:pt x="121" y="696"/>
                    <a:pt x="121" y="696"/>
                  </a:cubicBezTo>
                  <a:cubicBezTo>
                    <a:pt x="549" y="718"/>
                    <a:pt x="549" y="718"/>
                    <a:pt x="549" y="718"/>
                  </a:cubicBezTo>
                  <a:cubicBezTo>
                    <a:pt x="592" y="501"/>
                    <a:pt x="742" y="393"/>
                    <a:pt x="973" y="393"/>
                  </a:cubicBezTo>
                  <a:cubicBezTo>
                    <a:pt x="1219" y="393"/>
                    <a:pt x="1401" y="496"/>
                    <a:pt x="1401" y="739"/>
                  </a:cubicBezTo>
                  <a:cubicBezTo>
                    <a:pt x="1401" y="856"/>
                    <a:pt x="1401" y="856"/>
                    <a:pt x="1401" y="856"/>
                  </a:cubicBezTo>
                  <a:cubicBezTo>
                    <a:pt x="748" y="921"/>
                    <a:pt x="748" y="921"/>
                    <a:pt x="748" y="921"/>
                  </a:cubicBezTo>
                  <a:cubicBezTo>
                    <a:pt x="320" y="964"/>
                    <a:pt x="0" y="1193"/>
                    <a:pt x="0" y="1604"/>
                  </a:cubicBezTo>
                  <a:cubicBezTo>
                    <a:pt x="0" y="2002"/>
                    <a:pt x="302" y="2249"/>
                    <a:pt x="687" y="2249"/>
                  </a:cubicBezTo>
                  <a:cubicBezTo>
                    <a:pt x="999" y="2249"/>
                    <a:pt x="1258" y="2089"/>
                    <a:pt x="1418" y="1916"/>
                  </a:cubicBezTo>
                  <a:cubicBezTo>
                    <a:pt x="1435" y="1916"/>
                    <a:pt x="1435" y="1916"/>
                    <a:pt x="1435" y="1916"/>
                  </a:cubicBezTo>
                  <a:cubicBezTo>
                    <a:pt x="1513" y="2153"/>
                    <a:pt x="1699" y="2231"/>
                    <a:pt x="1889" y="2231"/>
                  </a:cubicBezTo>
                  <a:cubicBezTo>
                    <a:pt x="1972" y="2231"/>
                    <a:pt x="2058" y="2223"/>
                    <a:pt x="2162" y="2188"/>
                  </a:cubicBezTo>
                  <a:cubicBezTo>
                    <a:pt x="2162" y="1833"/>
                    <a:pt x="2162" y="1833"/>
                    <a:pt x="2162" y="1833"/>
                  </a:cubicBezTo>
                  <a:lnTo>
                    <a:pt x="2149" y="1825"/>
                  </a:lnTo>
                  <a:close/>
                  <a:moveTo>
                    <a:pt x="1401" y="1518"/>
                  </a:moveTo>
                  <a:cubicBezTo>
                    <a:pt x="1236" y="1708"/>
                    <a:pt x="1020" y="1846"/>
                    <a:pt x="778" y="1846"/>
                  </a:cubicBezTo>
                  <a:cubicBezTo>
                    <a:pt x="605" y="1846"/>
                    <a:pt x="471" y="1756"/>
                    <a:pt x="471" y="1578"/>
                  </a:cubicBezTo>
                  <a:cubicBezTo>
                    <a:pt x="471" y="1422"/>
                    <a:pt x="588" y="1297"/>
                    <a:pt x="813" y="1267"/>
                  </a:cubicBezTo>
                  <a:cubicBezTo>
                    <a:pt x="1401" y="1202"/>
                    <a:pt x="1401" y="1202"/>
                    <a:pt x="1401" y="1202"/>
                  </a:cubicBezTo>
                  <a:lnTo>
                    <a:pt x="1401" y="15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8" name="Freeform 22">
              <a:extLst>
                <a:ext uri="{FF2B5EF4-FFF2-40B4-BE49-F238E27FC236}">
                  <a16:creationId xmlns:a16="http://schemas.microsoft.com/office/drawing/2014/main" id="{A1F976D2-02F3-49D7-AB54-6F88DD58B991}"/>
                </a:ext>
              </a:extLst>
            </p:cNvPr>
            <p:cNvSpPr>
              <a:spLocks noEditPoints="1"/>
            </p:cNvSpPr>
            <p:nvPr userDrawn="1"/>
          </p:nvSpPr>
          <p:spPr bwMode="auto">
            <a:xfrm>
              <a:off x="2919" y="1698"/>
              <a:ext cx="641" cy="677"/>
            </a:xfrm>
            <a:custGeom>
              <a:avLst/>
              <a:gdLst>
                <a:gd name="T0" fmla="*/ 2078 w 2132"/>
                <a:gd name="T1" fmla="*/ 1498 h 2249"/>
                <a:gd name="T2" fmla="*/ 1651 w 2132"/>
                <a:gd name="T3" fmla="*/ 1463 h 2249"/>
                <a:gd name="T4" fmla="*/ 1651 w 2132"/>
                <a:gd name="T5" fmla="*/ 1462 h 2249"/>
                <a:gd name="T6" fmla="*/ 1089 w 2132"/>
                <a:gd name="T7" fmla="*/ 1829 h 2249"/>
                <a:gd name="T8" fmla="*/ 480 w 2132"/>
                <a:gd name="T9" fmla="*/ 1258 h 2249"/>
                <a:gd name="T10" fmla="*/ 2132 w 2132"/>
                <a:gd name="T11" fmla="*/ 1258 h 2249"/>
                <a:gd name="T12" fmla="*/ 2132 w 2132"/>
                <a:gd name="T13" fmla="*/ 1107 h 2249"/>
                <a:gd name="T14" fmla="*/ 1081 w 2132"/>
                <a:gd name="T15" fmla="*/ 0 h 2249"/>
                <a:gd name="T16" fmla="*/ 0 w 2132"/>
                <a:gd name="T17" fmla="*/ 1124 h 2249"/>
                <a:gd name="T18" fmla="*/ 1081 w 2132"/>
                <a:gd name="T19" fmla="*/ 2249 h 2249"/>
                <a:gd name="T20" fmla="*/ 2094 w 2132"/>
                <a:gd name="T21" fmla="*/ 1519 h 2249"/>
                <a:gd name="T22" fmla="*/ 2078 w 2132"/>
                <a:gd name="T23" fmla="*/ 1498 h 2249"/>
                <a:gd name="T24" fmla="*/ 1081 w 2132"/>
                <a:gd name="T25" fmla="*/ 402 h 2249"/>
                <a:gd name="T26" fmla="*/ 1669 w 2132"/>
                <a:gd name="T27" fmla="*/ 899 h 2249"/>
                <a:gd name="T28" fmla="*/ 488 w 2132"/>
                <a:gd name="T29" fmla="*/ 899 h 2249"/>
                <a:gd name="T30" fmla="*/ 1081 w 2132"/>
                <a:gd name="T31" fmla="*/ 40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2" h="2249">
                  <a:moveTo>
                    <a:pt x="2078" y="1498"/>
                  </a:moveTo>
                  <a:cubicBezTo>
                    <a:pt x="1651" y="1463"/>
                    <a:pt x="1651" y="1463"/>
                    <a:pt x="1651" y="1463"/>
                  </a:cubicBezTo>
                  <a:cubicBezTo>
                    <a:pt x="1651" y="1462"/>
                    <a:pt x="1651" y="1462"/>
                    <a:pt x="1651" y="1462"/>
                  </a:cubicBezTo>
                  <a:cubicBezTo>
                    <a:pt x="1571" y="1684"/>
                    <a:pt x="1390" y="1829"/>
                    <a:pt x="1089" y="1829"/>
                  </a:cubicBezTo>
                  <a:cubicBezTo>
                    <a:pt x="744" y="1829"/>
                    <a:pt x="501" y="1613"/>
                    <a:pt x="480" y="1258"/>
                  </a:cubicBezTo>
                  <a:cubicBezTo>
                    <a:pt x="2132" y="1258"/>
                    <a:pt x="2132" y="1258"/>
                    <a:pt x="2132" y="1258"/>
                  </a:cubicBezTo>
                  <a:cubicBezTo>
                    <a:pt x="2132" y="1107"/>
                    <a:pt x="2132" y="1107"/>
                    <a:pt x="2132" y="1107"/>
                  </a:cubicBezTo>
                  <a:cubicBezTo>
                    <a:pt x="2132" y="410"/>
                    <a:pt x="1690" y="0"/>
                    <a:pt x="1081" y="0"/>
                  </a:cubicBezTo>
                  <a:cubicBezTo>
                    <a:pt x="506" y="0"/>
                    <a:pt x="0" y="449"/>
                    <a:pt x="0" y="1124"/>
                  </a:cubicBezTo>
                  <a:cubicBezTo>
                    <a:pt x="0" y="1799"/>
                    <a:pt x="432" y="2249"/>
                    <a:pt x="1081" y="2249"/>
                  </a:cubicBezTo>
                  <a:cubicBezTo>
                    <a:pt x="1596" y="2249"/>
                    <a:pt x="1947" y="1989"/>
                    <a:pt x="2094" y="1519"/>
                  </a:cubicBezTo>
                  <a:lnTo>
                    <a:pt x="2078" y="1498"/>
                  </a:lnTo>
                  <a:close/>
                  <a:moveTo>
                    <a:pt x="1081" y="402"/>
                  </a:moveTo>
                  <a:cubicBezTo>
                    <a:pt x="1388" y="402"/>
                    <a:pt x="1639" y="579"/>
                    <a:pt x="1669" y="899"/>
                  </a:cubicBezTo>
                  <a:cubicBezTo>
                    <a:pt x="488" y="899"/>
                    <a:pt x="488" y="899"/>
                    <a:pt x="488" y="899"/>
                  </a:cubicBezTo>
                  <a:cubicBezTo>
                    <a:pt x="545" y="583"/>
                    <a:pt x="787" y="402"/>
                    <a:pt x="1081" y="4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sp>
        <p:nvSpPr>
          <p:cNvPr id="39" name="TextBox 38">
            <a:extLst>
              <a:ext uri="{FF2B5EF4-FFF2-40B4-BE49-F238E27FC236}">
                <a16:creationId xmlns:a16="http://schemas.microsoft.com/office/drawing/2014/main" id="{902A97E4-C96E-459B-A0A1-7AC8B00B902E}"/>
              </a:ext>
            </a:extLst>
          </p:cNvPr>
          <p:cNvSpPr txBox="1"/>
          <p:nvPr userDrawn="1"/>
        </p:nvSpPr>
        <p:spPr>
          <a:xfrm>
            <a:off x="6240173" y="6530216"/>
            <a:ext cx="318921" cy="175384"/>
          </a:xfrm>
          <a:prstGeom prst="rect">
            <a:avLst/>
          </a:prstGeom>
          <a:noFill/>
        </p:spPr>
        <p:txBody>
          <a:bodyPr wrap="square" lIns="0" tIns="0" rIns="0" bIns="0" rtlCol="0">
            <a:noAutofit/>
          </a:bodyPr>
          <a:lstStyle/>
          <a:p>
            <a:pPr algn="l"/>
            <a:r>
              <a:rPr lang="en-US" sz="1060">
                <a:solidFill>
                  <a:schemeClr val="bg1"/>
                </a:solidFill>
              </a:rPr>
              <a:t>Page</a:t>
            </a:r>
            <a:endParaRPr lang="en-US" sz="1060" dirty="0">
              <a:solidFill>
                <a:schemeClr val="bg1"/>
              </a:solidFill>
            </a:endParaRPr>
          </a:p>
        </p:txBody>
      </p:sp>
      <p:sp>
        <p:nvSpPr>
          <p:cNvPr id="13" name="Date Placeholder 12">
            <a:extLst>
              <a:ext uri="{FF2B5EF4-FFF2-40B4-BE49-F238E27FC236}">
                <a16:creationId xmlns:a16="http://schemas.microsoft.com/office/drawing/2014/main" id="{8BBF2A5F-B42A-473C-B5A6-92C5F77543F4}"/>
              </a:ext>
            </a:extLst>
          </p:cNvPr>
          <p:cNvSpPr>
            <a:spLocks noGrp="1"/>
          </p:cNvSpPr>
          <p:nvPr>
            <p:ph type="dt" sz="half" idx="14"/>
          </p:nvPr>
        </p:nvSpPr>
        <p:spPr/>
        <p:txBody>
          <a:bodyPr/>
          <a:lstStyle/>
          <a:p>
            <a:fld id="{D72E06A1-491A-4EFD-B8DE-3EFF606816E5}" type="datetime5">
              <a:rPr lang="en-US" smtClean="0"/>
              <a:t>14-Oct-19</a:t>
            </a:fld>
            <a:endParaRPr lang="en-US" dirty="0"/>
          </a:p>
        </p:txBody>
      </p:sp>
      <p:sp>
        <p:nvSpPr>
          <p:cNvPr id="14" name="Footer Placeholder 13">
            <a:extLst>
              <a:ext uri="{FF2B5EF4-FFF2-40B4-BE49-F238E27FC236}">
                <a16:creationId xmlns:a16="http://schemas.microsoft.com/office/drawing/2014/main" id="{FAE8E2AD-1F5C-4EC2-A175-88B9A31908E3}"/>
              </a:ext>
            </a:extLst>
          </p:cNvPr>
          <p:cNvSpPr>
            <a:spLocks noGrp="1"/>
          </p:cNvSpPr>
          <p:nvPr>
            <p:ph type="ftr" sz="quarter" idx="15"/>
          </p:nvPr>
        </p:nvSpPr>
        <p:spPr/>
        <p:txBody>
          <a:bodyPr/>
          <a:lstStyle>
            <a:lvl1pPr eaLnBrk="1">
              <a:defRPr/>
            </a:lvl1pPr>
          </a:lstStyle>
          <a:p>
            <a:endParaRPr lang="en-US" dirty="0"/>
          </a:p>
        </p:txBody>
      </p:sp>
      <p:sp>
        <p:nvSpPr>
          <p:cNvPr id="15" name="Slide Number Placeholder 14">
            <a:extLst>
              <a:ext uri="{FF2B5EF4-FFF2-40B4-BE49-F238E27FC236}">
                <a16:creationId xmlns:a16="http://schemas.microsoft.com/office/drawing/2014/main" id="{70E9B72E-5B45-4B41-9723-2626C41559C4}"/>
              </a:ext>
            </a:extLst>
          </p:cNvPr>
          <p:cNvSpPr>
            <a:spLocks noGrp="1"/>
          </p:cNvSpPr>
          <p:nvPr>
            <p:ph type="sldNum" sz="quarter" idx="16"/>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73657045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1" y="1580947"/>
            <a:ext cx="3398648" cy="42991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80302" y="369432"/>
            <a:ext cx="5267900" cy="909841"/>
          </a:xfrm>
        </p:spPr>
        <p:txBody>
          <a:bodyPr/>
          <a:lstStyle/>
          <a:p>
            <a:r>
              <a:rPr lang="en-US" dirty="0"/>
              <a:t>Click to edit Master title style</a:t>
            </a:r>
          </a:p>
        </p:txBody>
      </p:sp>
      <p:sp>
        <p:nvSpPr>
          <p:cNvPr id="3" name="Content Placeholder 2"/>
          <p:cNvSpPr>
            <a:spLocks noGrp="1"/>
          </p:cNvSpPr>
          <p:nvPr>
            <p:ph sz="half" idx="1"/>
          </p:nvPr>
        </p:nvSpPr>
        <p:spPr>
          <a:xfrm>
            <a:off x="380296" y="1580947"/>
            <a:ext cx="3398648" cy="42991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A18BF3FC-E10D-478F-AE6E-675FF6057EDA}"/>
              </a:ext>
            </a:extLst>
          </p:cNvPr>
          <p:cNvSpPr>
            <a:spLocks noGrp="1"/>
          </p:cNvSpPr>
          <p:nvPr>
            <p:ph type="dt" sz="half" idx="10"/>
          </p:nvPr>
        </p:nvSpPr>
        <p:spPr/>
        <p:txBody>
          <a:bodyPr/>
          <a:lstStyle/>
          <a:p>
            <a:fld id="{D0B31D62-8310-4FCD-8E14-362E29F5C6EB}" type="datetime5">
              <a:rPr lang="en-US" smtClean="0"/>
              <a:t>14-Oct-19</a:t>
            </a:fld>
            <a:endParaRPr lang="en-US" dirty="0"/>
          </a:p>
        </p:txBody>
      </p:sp>
      <p:sp>
        <p:nvSpPr>
          <p:cNvPr id="9" name="Footer Placeholder 8">
            <a:extLst>
              <a:ext uri="{FF2B5EF4-FFF2-40B4-BE49-F238E27FC236}">
                <a16:creationId xmlns:a16="http://schemas.microsoft.com/office/drawing/2014/main" id="{778BCACB-5371-46B6-89DE-479F6352C398}"/>
              </a:ext>
            </a:extLst>
          </p:cNvPr>
          <p:cNvSpPr>
            <a:spLocks noGrp="1"/>
          </p:cNvSpPr>
          <p:nvPr>
            <p:ph type="ftr" sz="quarter" idx="11"/>
          </p:nvPr>
        </p:nvSpPr>
        <p:spPr/>
        <p:txBody>
          <a:bodyPr/>
          <a:lstStyle>
            <a:lvl1pPr eaLnBrk="1">
              <a:defRPr/>
            </a:lvl1pPr>
          </a:lstStyle>
          <a:p>
            <a:endParaRPr lang="en-US" dirty="0"/>
          </a:p>
        </p:txBody>
      </p:sp>
      <p:sp>
        <p:nvSpPr>
          <p:cNvPr id="10" name="Slide Number Placeholder 9">
            <a:extLst>
              <a:ext uri="{FF2B5EF4-FFF2-40B4-BE49-F238E27FC236}">
                <a16:creationId xmlns:a16="http://schemas.microsoft.com/office/drawing/2014/main" id="{20B8B2C7-DAA9-40D6-84F8-235013471B34}"/>
              </a:ext>
            </a:extLst>
          </p:cNvPr>
          <p:cNvSpPr>
            <a:spLocks noGrp="1"/>
          </p:cNvSpPr>
          <p:nvPr>
            <p:ph type="sldNum" sz="quarter" idx="12"/>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198468678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1" y="1580947"/>
            <a:ext cx="5040000" cy="42991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80302" y="369432"/>
            <a:ext cx="5267900" cy="909841"/>
          </a:xfrm>
        </p:spPr>
        <p:txBody>
          <a:bodyPr/>
          <a:lstStyle/>
          <a:p>
            <a:r>
              <a:rPr lang="en-US" dirty="0"/>
              <a:t>Click to edit Master title style</a:t>
            </a:r>
          </a:p>
        </p:txBody>
      </p:sp>
      <p:sp>
        <p:nvSpPr>
          <p:cNvPr id="3" name="Content Placeholder 2"/>
          <p:cNvSpPr>
            <a:spLocks noGrp="1"/>
          </p:cNvSpPr>
          <p:nvPr>
            <p:ph sz="half" idx="1"/>
          </p:nvPr>
        </p:nvSpPr>
        <p:spPr>
          <a:xfrm>
            <a:off x="380296" y="1580947"/>
            <a:ext cx="5040000" cy="42991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FDF8FF70-0111-4E2D-8951-BDB182E6F5EC}"/>
              </a:ext>
            </a:extLst>
          </p:cNvPr>
          <p:cNvSpPr>
            <a:spLocks noGrp="1"/>
          </p:cNvSpPr>
          <p:nvPr>
            <p:ph type="dt" sz="half" idx="10"/>
          </p:nvPr>
        </p:nvSpPr>
        <p:spPr/>
        <p:txBody>
          <a:bodyPr/>
          <a:lstStyle/>
          <a:p>
            <a:fld id="{DF4B1669-1927-42BA-AD4C-9A4E5ACFA231}" type="datetime5">
              <a:rPr lang="en-US" smtClean="0"/>
              <a:t>14-Oct-19</a:t>
            </a:fld>
            <a:endParaRPr lang="en-US" dirty="0"/>
          </a:p>
        </p:txBody>
      </p:sp>
      <p:sp>
        <p:nvSpPr>
          <p:cNvPr id="9" name="Footer Placeholder 8">
            <a:extLst>
              <a:ext uri="{FF2B5EF4-FFF2-40B4-BE49-F238E27FC236}">
                <a16:creationId xmlns:a16="http://schemas.microsoft.com/office/drawing/2014/main" id="{472F7493-65BF-49DB-AED4-93143CDC8B34}"/>
              </a:ext>
            </a:extLst>
          </p:cNvPr>
          <p:cNvSpPr>
            <a:spLocks noGrp="1"/>
          </p:cNvSpPr>
          <p:nvPr>
            <p:ph type="ftr" sz="quarter" idx="11"/>
          </p:nvPr>
        </p:nvSpPr>
        <p:spPr/>
        <p:txBody>
          <a:bodyPr/>
          <a:lstStyle>
            <a:lvl1pPr eaLnBrk="1">
              <a:defRPr/>
            </a:lvl1pPr>
          </a:lstStyle>
          <a:p>
            <a:endParaRPr lang="en-US" dirty="0"/>
          </a:p>
        </p:txBody>
      </p:sp>
      <p:sp>
        <p:nvSpPr>
          <p:cNvPr id="10" name="Slide Number Placeholder 9">
            <a:extLst>
              <a:ext uri="{FF2B5EF4-FFF2-40B4-BE49-F238E27FC236}">
                <a16:creationId xmlns:a16="http://schemas.microsoft.com/office/drawing/2014/main" id="{29943C1F-8DDA-4DC6-AE77-F01F6069D98B}"/>
              </a:ext>
            </a:extLst>
          </p:cNvPr>
          <p:cNvSpPr>
            <a:spLocks noGrp="1"/>
          </p:cNvSpPr>
          <p:nvPr>
            <p:ph type="sldNum" sz="quarter" idx="12"/>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65404619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F6AA64C-EE8B-4991-A367-E9C15A762012}"/>
              </a:ext>
            </a:extLst>
          </p:cNvPr>
          <p:cNvSpPr>
            <a:spLocks noGrp="1"/>
          </p:cNvSpPr>
          <p:nvPr>
            <p:ph type="pic" sz="quarter" idx="13"/>
          </p:nvPr>
        </p:nvSpPr>
        <p:spPr>
          <a:xfrm>
            <a:off x="5522744" y="369430"/>
            <a:ext cx="6287085" cy="5510668"/>
          </a:xfrm>
          <a:noFill/>
        </p:spPr>
        <p:txBody>
          <a:bodyPr/>
          <a:lstStyle/>
          <a:p>
            <a:endParaRPr lang="en-GB"/>
          </a:p>
        </p:txBody>
      </p:sp>
      <p:sp>
        <p:nvSpPr>
          <p:cNvPr id="2" name="Title 1"/>
          <p:cNvSpPr>
            <a:spLocks noGrp="1"/>
          </p:cNvSpPr>
          <p:nvPr>
            <p:ph type="title"/>
          </p:nvPr>
        </p:nvSpPr>
        <p:spPr>
          <a:xfrm>
            <a:off x="380298" y="369432"/>
            <a:ext cx="4248310" cy="909841"/>
          </a:xfrm>
        </p:spPr>
        <p:txBody>
          <a:bodyPr/>
          <a:lstStyle/>
          <a:p>
            <a:r>
              <a:rPr lang="en-US" dirty="0"/>
              <a:t>Click to edit Master title style</a:t>
            </a:r>
          </a:p>
        </p:txBody>
      </p:sp>
      <p:sp>
        <p:nvSpPr>
          <p:cNvPr id="3" name="Content Placeholder 2"/>
          <p:cNvSpPr>
            <a:spLocks noGrp="1"/>
          </p:cNvSpPr>
          <p:nvPr>
            <p:ph sz="half" idx="1"/>
          </p:nvPr>
        </p:nvSpPr>
        <p:spPr>
          <a:xfrm>
            <a:off x="380298" y="1580947"/>
            <a:ext cx="4248310" cy="42991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9138B25-98EF-4E67-A904-C6FE6651B912}"/>
              </a:ext>
            </a:extLst>
          </p:cNvPr>
          <p:cNvSpPr>
            <a:spLocks noGrp="1"/>
          </p:cNvSpPr>
          <p:nvPr>
            <p:ph type="dt" sz="half" idx="14"/>
          </p:nvPr>
        </p:nvSpPr>
        <p:spPr/>
        <p:txBody>
          <a:bodyPr/>
          <a:lstStyle/>
          <a:p>
            <a:fld id="{43601A23-1A42-479A-A54D-B0D53426E5EC}" type="datetime5">
              <a:rPr lang="en-US" smtClean="0"/>
              <a:t>14-Oct-19</a:t>
            </a:fld>
            <a:endParaRPr lang="en-US" dirty="0"/>
          </a:p>
        </p:txBody>
      </p:sp>
      <p:sp>
        <p:nvSpPr>
          <p:cNvPr id="8" name="Footer Placeholder 7">
            <a:extLst>
              <a:ext uri="{FF2B5EF4-FFF2-40B4-BE49-F238E27FC236}">
                <a16:creationId xmlns:a16="http://schemas.microsoft.com/office/drawing/2014/main" id="{B70848DD-A4C3-4186-AF9D-9F8058B623E2}"/>
              </a:ext>
            </a:extLst>
          </p:cNvPr>
          <p:cNvSpPr>
            <a:spLocks noGrp="1"/>
          </p:cNvSpPr>
          <p:nvPr>
            <p:ph type="ftr" sz="quarter" idx="15"/>
          </p:nvPr>
        </p:nvSpPr>
        <p:spPr/>
        <p:txBody>
          <a:bodyPr/>
          <a:lstStyle>
            <a:lvl1pPr eaLnBrk="1">
              <a:defRPr/>
            </a:lvl1pPr>
          </a:lstStyle>
          <a:p>
            <a:endParaRPr lang="en-US" dirty="0"/>
          </a:p>
        </p:txBody>
      </p:sp>
      <p:sp>
        <p:nvSpPr>
          <p:cNvPr id="10" name="Slide Number Placeholder 9">
            <a:extLst>
              <a:ext uri="{FF2B5EF4-FFF2-40B4-BE49-F238E27FC236}">
                <a16:creationId xmlns:a16="http://schemas.microsoft.com/office/drawing/2014/main" id="{237096B1-6046-47C9-8F9F-262369629615}"/>
              </a:ext>
            </a:extLst>
          </p:cNvPr>
          <p:cNvSpPr>
            <a:spLocks noGrp="1"/>
          </p:cNvSpPr>
          <p:nvPr>
            <p:ph type="sldNum" sz="quarter" idx="16"/>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39406554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0299" y="369429"/>
            <a:ext cx="5715702" cy="1627124"/>
          </a:xfrm>
        </p:spPr>
        <p:txBody>
          <a:bodyPr/>
          <a:lstStyle>
            <a:lvl1pPr>
              <a:defRPr>
                <a:solidFill>
                  <a:srgbClr val="96E600"/>
                </a:solidFill>
              </a:defRPr>
            </a:lvl1pPr>
          </a:lstStyle>
          <a:p>
            <a:r>
              <a:rPr lang="en-US" dirty="0"/>
              <a:t>Click to edit Master title style</a:t>
            </a:r>
          </a:p>
        </p:txBody>
      </p:sp>
      <p:sp>
        <p:nvSpPr>
          <p:cNvPr id="3" name="Content Placeholder 2"/>
          <p:cNvSpPr>
            <a:spLocks noGrp="1"/>
          </p:cNvSpPr>
          <p:nvPr>
            <p:ph sz="half" idx="1"/>
          </p:nvPr>
        </p:nvSpPr>
        <p:spPr>
          <a:xfrm>
            <a:off x="380298" y="2156010"/>
            <a:ext cx="3823479" cy="372409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C04E9F-3A71-40BC-93F8-14F0B74B0676}"/>
              </a:ext>
            </a:extLst>
          </p:cNvPr>
          <p:cNvSpPr>
            <a:spLocks noGrp="1"/>
          </p:cNvSpPr>
          <p:nvPr>
            <p:ph type="dt" sz="half" idx="10"/>
          </p:nvPr>
        </p:nvSpPr>
        <p:spPr/>
        <p:txBody>
          <a:bodyPr/>
          <a:lstStyle/>
          <a:p>
            <a:fld id="{1198885A-26F9-4017-8E88-A55838D31997}" type="datetime5">
              <a:rPr lang="en-US" smtClean="0"/>
              <a:t>14-Oct-19</a:t>
            </a:fld>
            <a:endParaRPr lang="en-US" dirty="0"/>
          </a:p>
        </p:txBody>
      </p:sp>
      <p:sp>
        <p:nvSpPr>
          <p:cNvPr id="8" name="Footer Placeholder 7">
            <a:extLst>
              <a:ext uri="{FF2B5EF4-FFF2-40B4-BE49-F238E27FC236}">
                <a16:creationId xmlns:a16="http://schemas.microsoft.com/office/drawing/2014/main" id="{BE762413-0FF5-4E4C-B6C8-62FC95A07453}"/>
              </a:ext>
            </a:extLst>
          </p:cNvPr>
          <p:cNvSpPr>
            <a:spLocks noGrp="1"/>
          </p:cNvSpPr>
          <p:nvPr>
            <p:ph type="ftr" sz="quarter" idx="11"/>
          </p:nvPr>
        </p:nvSpPr>
        <p:spPr/>
        <p:txBody>
          <a:bodyPr/>
          <a:lstStyle>
            <a:lvl1pPr eaLnBrk="1">
              <a:defRPr/>
            </a:lvl1pPr>
          </a:lstStyle>
          <a:p>
            <a:endParaRPr lang="en-US" dirty="0"/>
          </a:p>
        </p:txBody>
      </p:sp>
      <p:sp>
        <p:nvSpPr>
          <p:cNvPr id="9" name="Slide Number Placeholder 8">
            <a:extLst>
              <a:ext uri="{FF2B5EF4-FFF2-40B4-BE49-F238E27FC236}">
                <a16:creationId xmlns:a16="http://schemas.microsoft.com/office/drawing/2014/main" id="{43BEC327-15C4-48F2-9322-BECFF122C833}"/>
              </a:ext>
            </a:extLst>
          </p:cNvPr>
          <p:cNvSpPr>
            <a:spLocks noGrp="1"/>
          </p:cNvSpPr>
          <p:nvPr>
            <p:ph type="sldNum" sz="quarter" idx="12"/>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9811640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9958-DD57-4C60-86E9-5287B6C8B705}"/>
              </a:ext>
            </a:extLst>
          </p:cNvPr>
          <p:cNvSpPr>
            <a:spLocks noGrp="1"/>
          </p:cNvSpPr>
          <p:nvPr>
            <p:ph type="title" hasCustomPrompt="1"/>
          </p:nvPr>
        </p:nvSpPr>
        <p:spPr/>
        <p:txBody>
          <a:bodyPr/>
          <a:lstStyle/>
          <a:p>
            <a:r>
              <a:rPr lang="en-US"/>
              <a:t>Mastertitelformat bearbeiten</a:t>
            </a:r>
            <a:endParaRPr lang="en-US" dirty="0"/>
          </a:p>
        </p:txBody>
      </p:sp>
      <p:sp>
        <p:nvSpPr>
          <p:cNvPr id="3" name="Date Placeholder 2">
            <a:extLst>
              <a:ext uri="{FF2B5EF4-FFF2-40B4-BE49-F238E27FC236}">
                <a16:creationId xmlns:a16="http://schemas.microsoft.com/office/drawing/2014/main" id="{FECE1136-3C04-40E2-BA7A-751843A5E5D9}"/>
              </a:ext>
            </a:extLst>
          </p:cNvPr>
          <p:cNvSpPr>
            <a:spLocks noGrp="1"/>
          </p:cNvSpPr>
          <p:nvPr>
            <p:ph type="dt" sz="half" idx="10"/>
          </p:nvPr>
        </p:nvSpPr>
        <p:spPr/>
        <p:txBody>
          <a:bodyPr/>
          <a:lstStyle/>
          <a:p>
            <a:fld id="{9A869183-F034-422F-9338-644EC5C429B6}" type="datetime5">
              <a:rPr lang="en-US" smtClean="0"/>
              <a:t>14-Oct-19</a:t>
            </a:fld>
            <a:endParaRPr lang="en-US" dirty="0"/>
          </a:p>
        </p:txBody>
      </p:sp>
      <p:sp>
        <p:nvSpPr>
          <p:cNvPr id="5" name="Slide Number Placeholder 4">
            <a:extLst>
              <a:ext uri="{FF2B5EF4-FFF2-40B4-BE49-F238E27FC236}">
                <a16:creationId xmlns:a16="http://schemas.microsoft.com/office/drawing/2014/main" id="{27E31794-9F3E-45C0-BCE9-6A83BD0DDBE7}"/>
              </a:ext>
            </a:extLst>
          </p:cNvPr>
          <p:cNvSpPr>
            <a:spLocks noGrp="1"/>
          </p:cNvSpPr>
          <p:nvPr>
            <p:ph type="sldNum" sz="quarter" idx="12"/>
          </p:nvPr>
        </p:nvSpPr>
        <p:spPr/>
        <p:txBody>
          <a:bodyPr/>
          <a:lstStyle/>
          <a:p>
            <a:fld id="{0A651BF4-93EA-457D-AD5A-CC362C278CB3}" type="slidenum">
              <a:rPr lang="en-US" smtClean="0"/>
              <a:pPr/>
              <a:t>‹#›</a:t>
            </a:fld>
            <a:endParaRPr lang="en-US" dirty="0"/>
          </a:p>
        </p:txBody>
      </p:sp>
      <p:sp>
        <p:nvSpPr>
          <p:cNvPr id="7" name="Table Placeholder 6">
            <a:extLst>
              <a:ext uri="{FF2B5EF4-FFF2-40B4-BE49-F238E27FC236}">
                <a16:creationId xmlns:a16="http://schemas.microsoft.com/office/drawing/2014/main" id="{AD080D09-3A5F-4DDF-BC6D-CE100ED45416}"/>
              </a:ext>
            </a:extLst>
          </p:cNvPr>
          <p:cNvSpPr>
            <a:spLocks noGrp="1"/>
          </p:cNvSpPr>
          <p:nvPr>
            <p:ph type="tbl" sz="quarter" idx="13" hasCustomPrompt="1"/>
          </p:nvPr>
        </p:nvSpPr>
        <p:spPr>
          <a:xfrm>
            <a:off x="380999" y="1439863"/>
            <a:ext cx="3360229" cy="4440237"/>
          </a:xfrm>
        </p:spPr>
        <p:txBody>
          <a:bodyPr/>
          <a:lstStyle/>
          <a:p>
            <a:r>
              <a:rPr lang="en-US" dirty="0" err="1"/>
              <a:t>Tabelle</a:t>
            </a:r>
            <a:r>
              <a:rPr lang="en-US" dirty="0"/>
              <a:t> </a:t>
            </a:r>
            <a:r>
              <a:rPr lang="en-US" dirty="0" err="1"/>
              <a:t>durch</a:t>
            </a:r>
            <a:r>
              <a:rPr lang="en-US" dirty="0"/>
              <a:t> </a:t>
            </a:r>
            <a:r>
              <a:rPr lang="en-US" dirty="0" err="1"/>
              <a:t>Klicken</a:t>
            </a:r>
            <a:r>
              <a:rPr lang="en-US" dirty="0"/>
              <a:t> auf Symbol </a:t>
            </a:r>
            <a:r>
              <a:rPr lang="en-US" dirty="0" err="1"/>
              <a:t>hinzufügen</a:t>
            </a:r>
            <a:endParaRPr lang="en-US" dirty="0"/>
          </a:p>
        </p:txBody>
      </p:sp>
      <p:sp>
        <p:nvSpPr>
          <p:cNvPr id="8" name="Table Placeholder 6">
            <a:extLst>
              <a:ext uri="{FF2B5EF4-FFF2-40B4-BE49-F238E27FC236}">
                <a16:creationId xmlns:a16="http://schemas.microsoft.com/office/drawing/2014/main" id="{D574159A-C8D2-4F05-B6A9-B091943273F9}"/>
              </a:ext>
            </a:extLst>
          </p:cNvPr>
          <p:cNvSpPr>
            <a:spLocks noGrp="1"/>
          </p:cNvSpPr>
          <p:nvPr>
            <p:ph type="tbl" sz="quarter" idx="14" hasCustomPrompt="1"/>
          </p:nvPr>
        </p:nvSpPr>
        <p:spPr>
          <a:xfrm>
            <a:off x="8449599" y="1439863"/>
            <a:ext cx="3360229" cy="4440237"/>
          </a:xfrm>
        </p:spPr>
        <p:txBody>
          <a:bodyPr/>
          <a:lstStyle/>
          <a:p>
            <a:r>
              <a:rPr lang="en-US"/>
              <a:t>Tabelle durch Klicken auf Symbol hinzufügen</a:t>
            </a:r>
            <a:endParaRPr lang="en-US" dirty="0"/>
          </a:p>
        </p:txBody>
      </p:sp>
      <p:sp>
        <p:nvSpPr>
          <p:cNvPr id="10" name="Table Placeholder 6">
            <a:extLst>
              <a:ext uri="{FF2B5EF4-FFF2-40B4-BE49-F238E27FC236}">
                <a16:creationId xmlns:a16="http://schemas.microsoft.com/office/drawing/2014/main" id="{04F8C93E-3D76-4B9B-B64C-7262F4DDB932}"/>
              </a:ext>
            </a:extLst>
          </p:cNvPr>
          <p:cNvSpPr>
            <a:spLocks noGrp="1"/>
          </p:cNvSpPr>
          <p:nvPr>
            <p:ph type="tbl" sz="quarter" idx="16" hasCustomPrompt="1"/>
          </p:nvPr>
        </p:nvSpPr>
        <p:spPr>
          <a:xfrm>
            <a:off x="4414948" y="1378226"/>
            <a:ext cx="3360229" cy="4501874"/>
          </a:xfrm>
        </p:spPr>
        <p:txBody>
          <a:bodyPr/>
          <a:lstStyle/>
          <a:p>
            <a:r>
              <a:rPr lang="en-US" dirty="0" err="1"/>
              <a:t>Tabelle</a:t>
            </a:r>
            <a:r>
              <a:rPr lang="en-US" dirty="0"/>
              <a:t> </a:t>
            </a:r>
            <a:r>
              <a:rPr lang="en-US" dirty="0" err="1"/>
              <a:t>durch</a:t>
            </a:r>
            <a:r>
              <a:rPr lang="en-US" dirty="0"/>
              <a:t> </a:t>
            </a:r>
            <a:r>
              <a:rPr lang="en-US" dirty="0" err="1"/>
              <a:t>Klicken</a:t>
            </a:r>
            <a:r>
              <a:rPr lang="en-US" dirty="0"/>
              <a:t> auf Symbol </a:t>
            </a:r>
            <a:r>
              <a:rPr lang="en-US" dirty="0" err="1"/>
              <a:t>hinzufügen</a:t>
            </a:r>
            <a:endParaRPr lang="en-US" dirty="0"/>
          </a:p>
        </p:txBody>
      </p:sp>
    </p:spTree>
    <p:extLst>
      <p:ext uri="{BB962C8B-B14F-4D97-AF65-F5344CB8AC3E}">
        <p14:creationId xmlns:p14="http://schemas.microsoft.com/office/powerpoint/2010/main" val="103977070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DDB6C8A7-5156-4DE9-A15B-D1105B6F4338}"/>
              </a:ext>
            </a:extLst>
          </p:cNvPr>
          <p:cNvGrpSpPr>
            <a:grpSpLocks noChangeAspect="1"/>
          </p:cNvGrpSpPr>
          <p:nvPr userDrawn="1"/>
        </p:nvGrpSpPr>
        <p:grpSpPr bwMode="auto">
          <a:xfrm>
            <a:off x="5442142" y="2773598"/>
            <a:ext cx="1307716" cy="1307630"/>
            <a:chOff x="1360" y="0"/>
            <a:chExt cx="3787" cy="3787"/>
          </a:xfrm>
          <a:solidFill>
            <a:schemeClr val="bg2"/>
          </a:solidFill>
        </p:grpSpPr>
        <p:sp>
          <p:nvSpPr>
            <p:cNvPr id="7" name="Freeform 5">
              <a:extLst>
                <a:ext uri="{FF2B5EF4-FFF2-40B4-BE49-F238E27FC236}">
                  <a16:creationId xmlns:a16="http://schemas.microsoft.com/office/drawing/2014/main" id="{67142CAC-5ACB-455F-BBF5-A3A7EB82C797}"/>
                </a:ext>
              </a:extLst>
            </p:cNvPr>
            <p:cNvSpPr>
              <a:spLocks/>
            </p:cNvSpPr>
            <p:nvPr userDrawn="1"/>
          </p:nvSpPr>
          <p:spPr bwMode="auto">
            <a:xfrm>
              <a:off x="1842" y="897"/>
              <a:ext cx="2824" cy="1035"/>
            </a:xfrm>
            <a:custGeom>
              <a:avLst/>
              <a:gdLst>
                <a:gd name="T0" fmla="*/ 1012 w 2267"/>
                <a:gd name="T1" fmla="*/ 661 h 831"/>
                <a:gd name="T2" fmla="*/ 879 w 2267"/>
                <a:gd name="T3" fmla="*/ 439 h 831"/>
                <a:gd name="T4" fmla="*/ 1133 w 2267"/>
                <a:gd name="T5" fmla="*/ 185 h 831"/>
                <a:gd name="T6" fmla="*/ 1387 w 2267"/>
                <a:gd name="T7" fmla="*/ 439 h 831"/>
                <a:gd name="T8" fmla="*/ 1255 w 2267"/>
                <a:gd name="T9" fmla="*/ 661 h 831"/>
                <a:gd name="T10" fmla="*/ 1255 w 2267"/>
                <a:gd name="T11" fmla="*/ 661 h 831"/>
                <a:gd name="T12" fmla="*/ 1255 w 2267"/>
                <a:gd name="T13" fmla="*/ 661 h 831"/>
                <a:gd name="T14" fmla="*/ 1255 w 2267"/>
                <a:gd name="T15" fmla="*/ 661 h 831"/>
                <a:gd name="T16" fmla="*/ 1344 w 2267"/>
                <a:gd name="T17" fmla="*/ 831 h 831"/>
                <a:gd name="T18" fmla="*/ 2267 w 2267"/>
                <a:gd name="T19" fmla="*/ 763 h 831"/>
                <a:gd name="T20" fmla="*/ 2246 w 2267"/>
                <a:gd name="T21" fmla="*/ 580 h 831"/>
                <a:gd name="T22" fmla="*/ 1522 w 2267"/>
                <a:gd name="T23" fmla="*/ 641 h 831"/>
                <a:gd name="T24" fmla="*/ 1571 w 2267"/>
                <a:gd name="T25" fmla="*/ 439 h 831"/>
                <a:gd name="T26" fmla="*/ 1133 w 2267"/>
                <a:gd name="T27" fmla="*/ 0 h 831"/>
                <a:gd name="T28" fmla="*/ 695 w 2267"/>
                <a:gd name="T29" fmla="*/ 439 h 831"/>
                <a:gd name="T30" fmla="*/ 745 w 2267"/>
                <a:gd name="T31" fmla="*/ 641 h 831"/>
                <a:gd name="T32" fmla="*/ 21 w 2267"/>
                <a:gd name="T33" fmla="*/ 580 h 831"/>
                <a:gd name="T34" fmla="*/ 0 w 2267"/>
                <a:gd name="T35" fmla="*/ 763 h 831"/>
                <a:gd name="T36" fmla="*/ 923 w 2267"/>
                <a:gd name="T37" fmla="*/ 831 h 831"/>
                <a:gd name="T38" fmla="*/ 1012 w 2267"/>
                <a:gd name="T39" fmla="*/ 66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7" h="831">
                  <a:moveTo>
                    <a:pt x="1012" y="661"/>
                  </a:moveTo>
                  <a:cubicBezTo>
                    <a:pt x="933" y="618"/>
                    <a:pt x="879" y="535"/>
                    <a:pt x="879" y="439"/>
                  </a:cubicBezTo>
                  <a:cubicBezTo>
                    <a:pt x="879" y="298"/>
                    <a:pt x="993" y="185"/>
                    <a:pt x="1133" y="185"/>
                  </a:cubicBezTo>
                  <a:cubicBezTo>
                    <a:pt x="1273" y="185"/>
                    <a:pt x="1387" y="298"/>
                    <a:pt x="1387" y="439"/>
                  </a:cubicBezTo>
                  <a:cubicBezTo>
                    <a:pt x="1387" y="535"/>
                    <a:pt x="1334" y="618"/>
                    <a:pt x="1255" y="661"/>
                  </a:cubicBezTo>
                  <a:cubicBezTo>
                    <a:pt x="1255" y="661"/>
                    <a:pt x="1255" y="661"/>
                    <a:pt x="1255" y="661"/>
                  </a:cubicBezTo>
                  <a:cubicBezTo>
                    <a:pt x="1255" y="661"/>
                    <a:pt x="1255" y="661"/>
                    <a:pt x="1255" y="661"/>
                  </a:cubicBezTo>
                  <a:cubicBezTo>
                    <a:pt x="1255" y="661"/>
                    <a:pt x="1255" y="661"/>
                    <a:pt x="1255" y="661"/>
                  </a:cubicBezTo>
                  <a:cubicBezTo>
                    <a:pt x="1344" y="831"/>
                    <a:pt x="1344" y="831"/>
                    <a:pt x="1344" y="831"/>
                  </a:cubicBezTo>
                  <a:cubicBezTo>
                    <a:pt x="1656" y="824"/>
                    <a:pt x="1963" y="801"/>
                    <a:pt x="2267" y="763"/>
                  </a:cubicBezTo>
                  <a:cubicBezTo>
                    <a:pt x="2265" y="700"/>
                    <a:pt x="2257" y="639"/>
                    <a:pt x="2246" y="580"/>
                  </a:cubicBezTo>
                  <a:cubicBezTo>
                    <a:pt x="2007" y="610"/>
                    <a:pt x="1766" y="630"/>
                    <a:pt x="1522" y="641"/>
                  </a:cubicBezTo>
                  <a:cubicBezTo>
                    <a:pt x="1553" y="580"/>
                    <a:pt x="1571" y="512"/>
                    <a:pt x="1571" y="439"/>
                  </a:cubicBezTo>
                  <a:cubicBezTo>
                    <a:pt x="1571" y="197"/>
                    <a:pt x="1375" y="0"/>
                    <a:pt x="1133" y="0"/>
                  </a:cubicBezTo>
                  <a:cubicBezTo>
                    <a:pt x="891" y="0"/>
                    <a:pt x="695" y="197"/>
                    <a:pt x="695" y="439"/>
                  </a:cubicBezTo>
                  <a:cubicBezTo>
                    <a:pt x="695" y="512"/>
                    <a:pt x="713" y="580"/>
                    <a:pt x="745" y="641"/>
                  </a:cubicBezTo>
                  <a:cubicBezTo>
                    <a:pt x="501" y="630"/>
                    <a:pt x="259" y="610"/>
                    <a:pt x="21" y="580"/>
                  </a:cubicBezTo>
                  <a:cubicBezTo>
                    <a:pt x="9" y="639"/>
                    <a:pt x="2" y="700"/>
                    <a:pt x="0" y="763"/>
                  </a:cubicBezTo>
                  <a:cubicBezTo>
                    <a:pt x="303" y="801"/>
                    <a:pt x="611" y="824"/>
                    <a:pt x="923" y="831"/>
                  </a:cubicBezTo>
                  <a:cubicBezTo>
                    <a:pt x="1012" y="661"/>
                    <a:pt x="1012" y="661"/>
                    <a:pt x="1012" y="6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8" name="Freeform 6">
              <a:extLst>
                <a:ext uri="{FF2B5EF4-FFF2-40B4-BE49-F238E27FC236}">
                  <a16:creationId xmlns:a16="http://schemas.microsoft.com/office/drawing/2014/main" id="{CCC6FE36-B1F6-4B0A-879B-3A58C377A8ED}"/>
                </a:ext>
              </a:extLst>
            </p:cNvPr>
            <p:cNvSpPr>
              <a:spLocks/>
            </p:cNvSpPr>
            <p:nvPr userDrawn="1"/>
          </p:nvSpPr>
          <p:spPr bwMode="auto">
            <a:xfrm>
              <a:off x="1916" y="2266"/>
              <a:ext cx="2677" cy="299"/>
            </a:xfrm>
            <a:custGeom>
              <a:avLst/>
              <a:gdLst>
                <a:gd name="T0" fmla="*/ 1074 w 2149"/>
                <a:gd name="T1" fmla="*/ 184 h 240"/>
                <a:gd name="T2" fmla="*/ 2072 w 2149"/>
                <a:gd name="T3" fmla="*/ 240 h 240"/>
                <a:gd name="T4" fmla="*/ 2149 w 2149"/>
                <a:gd name="T5" fmla="*/ 64 h 240"/>
                <a:gd name="T6" fmla="*/ 1074 w 2149"/>
                <a:gd name="T7" fmla="*/ 0 h 240"/>
                <a:gd name="T8" fmla="*/ 0 w 2149"/>
                <a:gd name="T9" fmla="*/ 64 h 240"/>
                <a:gd name="T10" fmla="*/ 77 w 2149"/>
                <a:gd name="T11" fmla="*/ 240 h 240"/>
                <a:gd name="T12" fmla="*/ 1074 w 2149"/>
                <a:gd name="T13" fmla="*/ 184 h 240"/>
              </a:gdLst>
              <a:ahLst/>
              <a:cxnLst>
                <a:cxn ang="0">
                  <a:pos x="T0" y="T1"/>
                </a:cxn>
                <a:cxn ang="0">
                  <a:pos x="T2" y="T3"/>
                </a:cxn>
                <a:cxn ang="0">
                  <a:pos x="T4" y="T5"/>
                </a:cxn>
                <a:cxn ang="0">
                  <a:pos x="T6" y="T7"/>
                </a:cxn>
                <a:cxn ang="0">
                  <a:pos x="T8" y="T9"/>
                </a:cxn>
                <a:cxn ang="0">
                  <a:pos x="T10" y="T11"/>
                </a:cxn>
                <a:cxn ang="0">
                  <a:pos x="T12" y="T13"/>
                </a:cxn>
              </a:cxnLst>
              <a:rect l="0" t="0" r="r" b="b"/>
              <a:pathLst>
                <a:path w="2149" h="240">
                  <a:moveTo>
                    <a:pt x="1074" y="184"/>
                  </a:moveTo>
                  <a:cubicBezTo>
                    <a:pt x="1412" y="184"/>
                    <a:pt x="1744" y="203"/>
                    <a:pt x="2072" y="240"/>
                  </a:cubicBezTo>
                  <a:cubicBezTo>
                    <a:pt x="2102" y="184"/>
                    <a:pt x="2128" y="125"/>
                    <a:pt x="2149" y="64"/>
                  </a:cubicBezTo>
                  <a:cubicBezTo>
                    <a:pt x="1797" y="22"/>
                    <a:pt x="1438" y="0"/>
                    <a:pt x="1074" y="0"/>
                  </a:cubicBezTo>
                  <a:cubicBezTo>
                    <a:pt x="711" y="0"/>
                    <a:pt x="352" y="22"/>
                    <a:pt x="0" y="64"/>
                  </a:cubicBezTo>
                  <a:cubicBezTo>
                    <a:pt x="20" y="125"/>
                    <a:pt x="46" y="184"/>
                    <a:pt x="77" y="240"/>
                  </a:cubicBezTo>
                  <a:cubicBezTo>
                    <a:pt x="404" y="203"/>
                    <a:pt x="737" y="184"/>
                    <a:pt x="1074"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9" name="Freeform 7">
              <a:extLst>
                <a:ext uri="{FF2B5EF4-FFF2-40B4-BE49-F238E27FC236}">
                  <a16:creationId xmlns:a16="http://schemas.microsoft.com/office/drawing/2014/main" id="{8969977F-0C82-4629-8A9C-93082D297B0E}"/>
                </a:ext>
              </a:extLst>
            </p:cNvPr>
            <p:cNvSpPr>
              <a:spLocks noEditPoints="1"/>
            </p:cNvSpPr>
            <p:nvPr userDrawn="1"/>
          </p:nvSpPr>
          <p:spPr bwMode="auto">
            <a:xfrm>
              <a:off x="1360" y="0"/>
              <a:ext cx="3787" cy="3787"/>
            </a:xfrm>
            <a:custGeom>
              <a:avLst/>
              <a:gdLst>
                <a:gd name="T0" fmla="*/ 1520 w 3040"/>
                <a:gd name="T1" fmla="*/ 0 h 3040"/>
                <a:gd name="T2" fmla="*/ 0 w 3040"/>
                <a:gd name="T3" fmla="*/ 1520 h 3040"/>
                <a:gd name="T4" fmla="*/ 1520 w 3040"/>
                <a:gd name="T5" fmla="*/ 3040 h 3040"/>
                <a:gd name="T6" fmla="*/ 3040 w 3040"/>
                <a:gd name="T7" fmla="*/ 1520 h 3040"/>
                <a:gd name="T8" fmla="*/ 1520 w 3040"/>
                <a:gd name="T9" fmla="*/ 0 h 3040"/>
                <a:gd name="T10" fmla="*/ 1520 w 3040"/>
                <a:gd name="T11" fmla="*/ 2859 h 3040"/>
                <a:gd name="T12" fmla="*/ 181 w 3040"/>
                <a:gd name="T13" fmla="*/ 1520 h 3040"/>
                <a:gd name="T14" fmla="*/ 1520 w 3040"/>
                <a:gd name="T15" fmla="*/ 181 h 3040"/>
                <a:gd name="T16" fmla="*/ 2859 w 3040"/>
                <a:gd name="T17" fmla="*/ 1520 h 3040"/>
                <a:gd name="T18" fmla="*/ 1520 w 3040"/>
                <a:gd name="T19" fmla="*/ 2859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0" h="3040">
                  <a:moveTo>
                    <a:pt x="1520" y="0"/>
                  </a:moveTo>
                  <a:cubicBezTo>
                    <a:pt x="682" y="0"/>
                    <a:pt x="0" y="682"/>
                    <a:pt x="0" y="1520"/>
                  </a:cubicBezTo>
                  <a:cubicBezTo>
                    <a:pt x="0" y="2358"/>
                    <a:pt x="682" y="3040"/>
                    <a:pt x="1520" y="3040"/>
                  </a:cubicBezTo>
                  <a:cubicBezTo>
                    <a:pt x="2358" y="3040"/>
                    <a:pt x="3040" y="2358"/>
                    <a:pt x="3040" y="1520"/>
                  </a:cubicBezTo>
                  <a:cubicBezTo>
                    <a:pt x="3040" y="682"/>
                    <a:pt x="2358" y="0"/>
                    <a:pt x="1520" y="0"/>
                  </a:cubicBezTo>
                  <a:close/>
                  <a:moveTo>
                    <a:pt x="1520" y="2859"/>
                  </a:moveTo>
                  <a:cubicBezTo>
                    <a:pt x="782" y="2859"/>
                    <a:pt x="181" y="2259"/>
                    <a:pt x="181" y="1520"/>
                  </a:cubicBezTo>
                  <a:cubicBezTo>
                    <a:pt x="181" y="782"/>
                    <a:pt x="782" y="181"/>
                    <a:pt x="1520" y="181"/>
                  </a:cubicBezTo>
                  <a:cubicBezTo>
                    <a:pt x="2259" y="181"/>
                    <a:pt x="2859" y="782"/>
                    <a:pt x="2859" y="1520"/>
                  </a:cubicBezTo>
                  <a:cubicBezTo>
                    <a:pt x="2859" y="2259"/>
                    <a:pt x="2259" y="2859"/>
                    <a:pt x="1520" y="28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spTree>
    <p:extLst>
      <p:ext uri="{BB962C8B-B14F-4D97-AF65-F5344CB8AC3E}">
        <p14:creationId xmlns:p14="http://schemas.microsoft.com/office/powerpoint/2010/main" val="419370391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Date Placeholder 5">
            <a:extLst>
              <a:ext uri="{FF2B5EF4-FFF2-40B4-BE49-F238E27FC236}">
                <a16:creationId xmlns:a16="http://schemas.microsoft.com/office/drawing/2014/main" id="{80381F4D-9D11-4192-BFCD-BBAF446C40D2}"/>
              </a:ext>
            </a:extLst>
          </p:cNvPr>
          <p:cNvSpPr>
            <a:spLocks noGrp="1"/>
          </p:cNvSpPr>
          <p:nvPr>
            <p:ph type="dt" sz="half" idx="10"/>
          </p:nvPr>
        </p:nvSpPr>
        <p:spPr/>
        <p:txBody>
          <a:bodyPr/>
          <a:lstStyle/>
          <a:p>
            <a:fld id="{2606908A-0257-4BAE-B062-1F16C54BB11D}" type="datetime5">
              <a:rPr lang="en-US" smtClean="0"/>
              <a:t>14-Oct-19</a:t>
            </a:fld>
            <a:endParaRPr lang="en-US" dirty="0"/>
          </a:p>
        </p:txBody>
      </p:sp>
      <p:sp>
        <p:nvSpPr>
          <p:cNvPr id="7" name="Footer Placeholder 6">
            <a:extLst>
              <a:ext uri="{FF2B5EF4-FFF2-40B4-BE49-F238E27FC236}">
                <a16:creationId xmlns:a16="http://schemas.microsoft.com/office/drawing/2014/main" id="{35552A21-C5A2-47B4-866A-0B37729C8C38}"/>
              </a:ext>
            </a:extLst>
          </p:cNvPr>
          <p:cNvSpPr>
            <a:spLocks noGrp="1"/>
          </p:cNvSpPr>
          <p:nvPr>
            <p:ph type="ftr" sz="quarter" idx="11"/>
          </p:nvPr>
        </p:nvSpPr>
        <p:spPr/>
        <p:txBody>
          <a:bodyPr/>
          <a:lstStyle>
            <a:lvl1pPr eaLnBrk="1">
              <a:defRPr/>
            </a:lvl1pPr>
          </a:lstStyle>
          <a:p>
            <a:endParaRPr lang="en-US" dirty="0"/>
          </a:p>
        </p:txBody>
      </p:sp>
      <p:sp>
        <p:nvSpPr>
          <p:cNvPr id="8" name="Slide Number Placeholder 7">
            <a:extLst>
              <a:ext uri="{FF2B5EF4-FFF2-40B4-BE49-F238E27FC236}">
                <a16:creationId xmlns:a16="http://schemas.microsoft.com/office/drawing/2014/main" id="{A4641489-54AF-4214-B03A-4425BC0C1B06}"/>
              </a:ext>
            </a:extLst>
          </p:cNvPr>
          <p:cNvSpPr>
            <a:spLocks noGrp="1"/>
          </p:cNvSpPr>
          <p:nvPr>
            <p:ph type="sldNum" sz="quarter" idx="12"/>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120688463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06FAE5F-D763-4B50-9F82-AED35BA103EB}"/>
              </a:ext>
            </a:extLst>
          </p:cNvPr>
          <p:cNvSpPr>
            <a:spLocks noGrp="1"/>
          </p:cNvSpPr>
          <p:nvPr>
            <p:ph type="dt" sz="half" idx="10"/>
          </p:nvPr>
        </p:nvSpPr>
        <p:spPr/>
        <p:txBody>
          <a:bodyPr/>
          <a:lstStyle/>
          <a:p>
            <a:fld id="{075B65FF-E06D-43ED-8984-FA51B84FEFD0}" type="datetime5">
              <a:rPr lang="en-US" smtClean="0"/>
              <a:t>14-Oct-19</a:t>
            </a:fld>
            <a:endParaRPr lang="en-US" dirty="0"/>
          </a:p>
        </p:txBody>
      </p:sp>
      <p:sp>
        <p:nvSpPr>
          <p:cNvPr id="6" name="Footer Placeholder 5">
            <a:extLst>
              <a:ext uri="{FF2B5EF4-FFF2-40B4-BE49-F238E27FC236}">
                <a16:creationId xmlns:a16="http://schemas.microsoft.com/office/drawing/2014/main" id="{8A343703-1204-4FF7-9FB4-DF4654CBED10}"/>
              </a:ext>
            </a:extLst>
          </p:cNvPr>
          <p:cNvSpPr>
            <a:spLocks noGrp="1"/>
          </p:cNvSpPr>
          <p:nvPr>
            <p:ph type="ftr" sz="quarter" idx="11"/>
          </p:nvPr>
        </p:nvSpPr>
        <p:spPr/>
        <p:txBody>
          <a:bodyPr/>
          <a:lstStyle>
            <a:lvl1pPr eaLnBrk="1">
              <a:defRPr/>
            </a:lvl1pPr>
          </a:lstStyle>
          <a:p>
            <a:endParaRPr lang="en-US" dirty="0"/>
          </a:p>
        </p:txBody>
      </p:sp>
      <p:sp>
        <p:nvSpPr>
          <p:cNvPr id="7" name="Slide Number Placeholder 6">
            <a:extLst>
              <a:ext uri="{FF2B5EF4-FFF2-40B4-BE49-F238E27FC236}">
                <a16:creationId xmlns:a16="http://schemas.microsoft.com/office/drawing/2014/main" id="{BBF95FA8-2677-4F62-9E49-F63854E11A73}"/>
              </a:ext>
            </a:extLst>
          </p:cNvPr>
          <p:cNvSpPr>
            <a:spLocks noGrp="1"/>
          </p:cNvSpPr>
          <p:nvPr>
            <p:ph type="sldNum" sz="quarter" idx="12"/>
          </p:nvPr>
        </p:nvSpPr>
        <p:spPr/>
        <p:txBody>
          <a:body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278907931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logo">
    <p:spTree>
      <p:nvGrpSpPr>
        <p:cNvPr id="1" name=""/>
        <p:cNvGrpSpPr/>
        <p:nvPr/>
      </p:nvGrpSpPr>
      <p:grpSpPr>
        <a:xfrm>
          <a:off x="0" y="0"/>
          <a:ext cx="0" cy="0"/>
          <a:chOff x="0" y="0"/>
          <a:chExt cx="0" cy="0"/>
        </a:xfrm>
      </p:grpSpPr>
      <p:sp>
        <p:nvSpPr>
          <p:cNvPr id="2" name="Title 1"/>
          <p:cNvSpPr>
            <a:spLocks noGrp="1"/>
          </p:cNvSpPr>
          <p:nvPr>
            <p:ph type="ctrTitle"/>
          </p:nvPr>
        </p:nvSpPr>
        <p:spPr>
          <a:xfrm>
            <a:off x="537666" y="1590411"/>
            <a:ext cx="7689440" cy="1988404"/>
          </a:xfrm>
        </p:spPr>
        <p:txBody>
          <a:bodyPr anchor="t"/>
          <a:lstStyle>
            <a:lvl1pPr algn="l">
              <a:lnSpc>
                <a:spcPts val="5074"/>
              </a:lnSpc>
              <a:defRPr sz="4838">
                <a:solidFill>
                  <a:srgbClr val="00AA5F"/>
                </a:solidFill>
              </a:defRPr>
            </a:lvl1pPr>
          </a:lstStyle>
          <a:p>
            <a:r>
              <a:rPr lang="nl-NL" dirty="0" err="1"/>
              <a:t>Klik om stijl te bewerken</a:t>
            </a:r>
            <a:endParaRPr lang="en-US" dirty="0"/>
          </a:p>
        </p:txBody>
      </p:sp>
      <p:pic>
        <p:nvPicPr>
          <p:cNvPr id="4" name="Grafik 3">
            <a:extLst>
              <a:ext uri="{FF2B5EF4-FFF2-40B4-BE49-F238E27FC236}">
                <a16:creationId xmlns:a16="http://schemas.microsoft.com/office/drawing/2014/main" id="{FA7A7D5D-A523-4181-B4C9-767EBBA49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713" y="529272"/>
            <a:ext cx="1080000" cy="554541"/>
          </a:xfrm>
          <a:prstGeom prst="rect">
            <a:avLst/>
          </a:prstGeom>
        </p:spPr>
      </p:pic>
    </p:spTree>
    <p:extLst>
      <p:ext uri="{BB962C8B-B14F-4D97-AF65-F5344CB8AC3E}">
        <p14:creationId xmlns:p14="http://schemas.microsoft.com/office/powerpoint/2010/main" val="126546372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37666" y="1590411"/>
            <a:ext cx="7689440" cy="1988404"/>
          </a:xfrm>
        </p:spPr>
        <p:txBody>
          <a:bodyPr anchor="t"/>
          <a:lstStyle>
            <a:lvl1pPr algn="l">
              <a:lnSpc>
                <a:spcPts val="5074"/>
              </a:lnSpc>
              <a:defRPr sz="4838">
                <a:solidFill>
                  <a:srgbClr val="00AA5F"/>
                </a:solidFill>
              </a:defRPr>
            </a:lvl1pPr>
          </a:lstStyle>
          <a:p>
            <a:r>
              <a:rPr lang="nl-NL" dirty="0" err="1"/>
              <a:t>Klik om stijl te bewerken</a:t>
            </a:r>
            <a:endParaRPr lang="en-US" dirty="0"/>
          </a:p>
        </p:txBody>
      </p:sp>
      <p:pic>
        <p:nvPicPr>
          <p:cNvPr id="4" name="Grafik 3">
            <a:extLst>
              <a:ext uri="{FF2B5EF4-FFF2-40B4-BE49-F238E27FC236}">
                <a16:creationId xmlns:a16="http://schemas.microsoft.com/office/drawing/2014/main" id="{E993E492-B38F-4C0D-8845-022DBC508C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713" y="529272"/>
            <a:ext cx="1080000" cy="554541"/>
          </a:xfrm>
          <a:prstGeom prst="rect">
            <a:avLst/>
          </a:prstGeom>
        </p:spPr>
      </p:pic>
    </p:spTree>
    <p:extLst>
      <p:ext uri="{BB962C8B-B14F-4D97-AF65-F5344CB8AC3E}">
        <p14:creationId xmlns:p14="http://schemas.microsoft.com/office/powerpoint/2010/main" val="383556309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9958-DD57-4C60-86E9-5287B6C8B705}"/>
              </a:ext>
            </a:extLst>
          </p:cNvPr>
          <p:cNvSpPr>
            <a:spLocks noGrp="1"/>
          </p:cNvSpPr>
          <p:nvPr>
            <p:ph type="title"/>
          </p:nvPr>
        </p:nvSpPr>
        <p:spPr/>
        <p:txBody>
          <a:bodyPr/>
          <a:lstStyle/>
          <a:p>
            <a:r>
              <a:rPr lang="nl-NL" dirty="0" err="1"/>
              <a:t>Klik om stijl te bewerken</a:t>
            </a:r>
            <a:endParaRPr lang="en-US" dirty="0"/>
          </a:p>
        </p:txBody>
      </p:sp>
      <p:sp>
        <p:nvSpPr>
          <p:cNvPr id="3" name="Date Placeholder 2">
            <a:extLst>
              <a:ext uri="{FF2B5EF4-FFF2-40B4-BE49-F238E27FC236}">
                <a16:creationId xmlns:a16="http://schemas.microsoft.com/office/drawing/2014/main" id="{FECE1136-3C04-40E2-BA7A-751843A5E5D9}"/>
              </a:ext>
            </a:extLst>
          </p:cNvPr>
          <p:cNvSpPr>
            <a:spLocks noGrp="1"/>
          </p:cNvSpPr>
          <p:nvPr>
            <p:ph type="dt" sz="half" idx="10"/>
          </p:nvPr>
        </p:nvSpPr>
        <p:spPr/>
        <p:txBody>
          <a:bodyPr/>
          <a:lstStyle/>
          <a:p>
            <a:fld id="{9A869183-F034-422F-9338-644EC5C429B6}" type="datetime5">
              <a:rPr lang="en-US" smtClean="0"/>
              <a:t>14-Oct-19</a:t>
            </a:fld>
            <a:endParaRPr lang="en-US" dirty="0"/>
          </a:p>
        </p:txBody>
      </p:sp>
      <p:sp>
        <p:nvSpPr>
          <p:cNvPr id="4" name="Footer Placeholder 3">
            <a:extLst>
              <a:ext uri="{FF2B5EF4-FFF2-40B4-BE49-F238E27FC236}">
                <a16:creationId xmlns:a16="http://schemas.microsoft.com/office/drawing/2014/main" id="{A1DB7B64-47BC-4D5F-9AC7-97ED9EEA029E}"/>
              </a:ext>
            </a:extLst>
          </p:cNvPr>
          <p:cNvSpPr>
            <a:spLocks noGrp="1"/>
          </p:cNvSpPr>
          <p:nvPr>
            <p:ph type="ftr" sz="quarter" idx="11"/>
          </p:nvPr>
        </p:nvSpPr>
        <p:spPr/>
        <p:txBody>
          <a:bodyPr/>
          <a:lstStyle>
            <a:lvl1pPr eaLnBrk="1">
              <a:defRPr/>
            </a:lvl1pPr>
          </a:lstStyle>
          <a:p>
            <a:endParaRPr lang="en-US" dirty="0"/>
          </a:p>
        </p:txBody>
      </p:sp>
      <p:sp>
        <p:nvSpPr>
          <p:cNvPr id="5" name="Slide Number Placeholder 4">
            <a:extLst>
              <a:ext uri="{FF2B5EF4-FFF2-40B4-BE49-F238E27FC236}">
                <a16:creationId xmlns:a16="http://schemas.microsoft.com/office/drawing/2014/main" id="{27E31794-9F3E-45C0-BCE9-6A83BD0DDBE7}"/>
              </a:ext>
            </a:extLst>
          </p:cNvPr>
          <p:cNvSpPr>
            <a:spLocks noGrp="1"/>
          </p:cNvSpPr>
          <p:nvPr>
            <p:ph type="sldNum" sz="quarter" idx="12"/>
          </p:nvPr>
        </p:nvSpPr>
        <p:spPr/>
        <p:txBody>
          <a:bodyPr/>
          <a:lstStyle/>
          <a:p>
            <a:fld id="{0A651BF4-93EA-457D-AD5A-CC362C278CB3}" type="slidenum">
              <a:rPr lang="en-US" smtClean="0"/>
              <a:pPr/>
              <a:t>‹#›</a:t>
            </a:fld>
            <a:endParaRPr lang="en-US" dirty="0"/>
          </a:p>
        </p:txBody>
      </p:sp>
      <p:sp>
        <p:nvSpPr>
          <p:cNvPr id="7" name="Table Placeholder 6">
            <a:extLst>
              <a:ext uri="{FF2B5EF4-FFF2-40B4-BE49-F238E27FC236}">
                <a16:creationId xmlns:a16="http://schemas.microsoft.com/office/drawing/2014/main" id="{AD080D09-3A5F-4DDF-BC6D-CE100ED45416}"/>
              </a:ext>
            </a:extLst>
          </p:cNvPr>
          <p:cNvSpPr>
            <a:spLocks noGrp="1"/>
          </p:cNvSpPr>
          <p:nvPr>
            <p:ph type="tbl" sz="quarter" idx="13"/>
          </p:nvPr>
        </p:nvSpPr>
        <p:spPr>
          <a:xfrm>
            <a:off x="380999" y="1581150"/>
            <a:ext cx="3360229" cy="4298950"/>
          </a:xfrm>
        </p:spPr>
        <p:txBody>
          <a:bodyPr/>
          <a:lstStyle/>
          <a:p>
            <a:r>
              <a:rPr lang="nl-NL" dirty="0" err="1"/>
              <a:t>Klik op het pictogram als u een tabel wilt toevoegen</a:t>
            </a:r>
            <a:endParaRPr lang="en-US" dirty="0"/>
          </a:p>
        </p:txBody>
      </p:sp>
      <p:sp>
        <p:nvSpPr>
          <p:cNvPr id="8" name="Table Placeholder 6">
            <a:extLst>
              <a:ext uri="{FF2B5EF4-FFF2-40B4-BE49-F238E27FC236}">
                <a16:creationId xmlns:a16="http://schemas.microsoft.com/office/drawing/2014/main" id="{D574159A-C8D2-4F05-B6A9-B091943273F9}"/>
              </a:ext>
            </a:extLst>
          </p:cNvPr>
          <p:cNvSpPr>
            <a:spLocks noGrp="1"/>
          </p:cNvSpPr>
          <p:nvPr>
            <p:ph type="tbl" sz="quarter" idx="14"/>
          </p:nvPr>
        </p:nvSpPr>
        <p:spPr>
          <a:xfrm>
            <a:off x="8449599" y="1581150"/>
            <a:ext cx="3360229" cy="4298950"/>
          </a:xfrm>
        </p:spPr>
        <p:txBody>
          <a:bodyPr/>
          <a:lstStyle/>
          <a:p>
            <a:r>
              <a:rPr lang="nl-NL" dirty="0" err="1"/>
              <a:t>Klik op het pictogram als u een tabel wilt toevoegen</a:t>
            </a:r>
            <a:endParaRPr lang="en-US" dirty="0"/>
          </a:p>
        </p:txBody>
      </p:sp>
      <p:sp>
        <p:nvSpPr>
          <p:cNvPr id="10" name="Table Placeholder 6">
            <a:extLst>
              <a:ext uri="{FF2B5EF4-FFF2-40B4-BE49-F238E27FC236}">
                <a16:creationId xmlns:a16="http://schemas.microsoft.com/office/drawing/2014/main" id="{04F8C93E-3D76-4B9B-B64C-7262F4DDB932}"/>
              </a:ext>
            </a:extLst>
          </p:cNvPr>
          <p:cNvSpPr>
            <a:spLocks noGrp="1"/>
          </p:cNvSpPr>
          <p:nvPr>
            <p:ph type="tbl" sz="quarter" idx="16"/>
          </p:nvPr>
        </p:nvSpPr>
        <p:spPr>
          <a:xfrm>
            <a:off x="4414948" y="1581150"/>
            <a:ext cx="3360229" cy="4298950"/>
          </a:xfrm>
        </p:spPr>
        <p:txBody>
          <a:bodyPr/>
          <a:lstStyle/>
          <a:p>
            <a:r>
              <a:rPr lang="nl-NL" dirty="0" err="1"/>
              <a:t>Klik op het pictogram als u een tabel wilt toevoegen</a:t>
            </a:r>
            <a:endParaRPr lang="en-US" dirty="0"/>
          </a:p>
        </p:txBody>
      </p:sp>
    </p:spTree>
    <p:extLst>
      <p:ext uri="{BB962C8B-B14F-4D97-AF65-F5344CB8AC3E}">
        <p14:creationId xmlns:p14="http://schemas.microsoft.com/office/powerpoint/2010/main" val="368564993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025DD3-7EBF-4028-8964-8778EA172A94}"/>
              </a:ext>
            </a:extLst>
          </p:cNvPr>
          <p:cNvSpPr>
            <a:spLocks noGrp="1"/>
          </p:cNvSpPr>
          <p:nvPr>
            <p:ph type="title"/>
          </p:nvPr>
        </p:nvSpPr>
        <p:spPr>
          <a:xfrm>
            <a:off x="381235" y="2595491"/>
            <a:ext cx="11429530" cy="1663844"/>
          </a:xfrm>
        </p:spPr>
        <p:txBody>
          <a:bodyPr anchor="ctr"/>
          <a:lstStyle>
            <a:lvl1pPr algn="ctr">
              <a:defRPr sz="3600"/>
            </a:lvl1pPr>
          </a:lstStyle>
          <a:p>
            <a:r>
              <a:rPr lang="nl-NL" dirty="0" err="1"/>
              <a:t>Klik om stijl te bewerken</a:t>
            </a:r>
            <a:endParaRPr lang="en-US" dirty="0"/>
          </a:p>
        </p:txBody>
      </p:sp>
    </p:spTree>
    <p:extLst>
      <p:ext uri="{BB962C8B-B14F-4D97-AF65-F5344CB8AC3E}">
        <p14:creationId xmlns:p14="http://schemas.microsoft.com/office/powerpoint/2010/main" val="200937524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Klik om stijl te bewerken</a:t>
            </a:r>
            <a:endParaRPr lang="en-US" dirty="0"/>
          </a:p>
        </p:txBody>
      </p:sp>
      <p:sp>
        <p:nvSpPr>
          <p:cNvPr id="3" name="Content Placeholder 2"/>
          <p:cNvSpPr>
            <a:spLocks noGrp="1"/>
          </p:cNvSpPr>
          <p:nvPr>
            <p:ph idx="1"/>
          </p:nvPr>
        </p:nvSpPr>
        <p:spPr/>
        <p:txBody>
          <a:bodyPr/>
          <a:lstStyle/>
          <a:p>
            <a:pPr lvl="0"/>
            <a:r>
              <a:rPr lang="nl-NL" dirty="0" err="1"/>
              <a:t>Klikken om de tekststijl van het model te bewerken</a:t>
            </a:r>
          </a:p>
          <a:p>
            <a:pPr lvl="1"/>
            <a:r>
              <a:rPr lang="nl-NL" dirty="0" err="1"/>
              <a:t>Tweede niveau</a:t>
            </a:r>
          </a:p>
          <a:p>
            <a:pPr lvl="2"/>
            <a:r>
              <a:rPr lang="nl-NL" dirty="0" err="1"/>
              <a:t>Derde niveau</a:t>
            </a:r>
          </a:p>
          <a:p>
            <a:pPr lvl="3"/>
            <a:r>
              <a:rPr lang="nl-NL" dirty="0" err="1"/>
              <a:t>Vierde niveau</a:t>
            </a:r>
          </a:p>
          <a:p>
            <a:pPr lvl="4"/>
            <a:r>
              <a:rPr lang="nl-NL" dirty="0" err="1"/>
              <a:t>Vijfde niveau</a:t>
            </a:r>
            <a:endParaRPr lang="en-US" dirty="0"/>
          </a:p>
        </p:txBody>
      </p:sp>
      <p:sp>
        <p:nvSpPr>
          <p:cNvPr id="4" name="Date Placeholder 3"/>
          <p:cNvSpPr>
            <a:spLocks noGrp="1"/>
          </p:cNvSpPr>
          <p:nvPr>
            <p:ph type="dt" sz="half" idx="10"/>
          </p:nvPr>
        </p:nvSpPr>
        <p:spPr/>
        <p:txBody>
          <a:bodyPr/>
          <a:lstStyle/>
          <a:p>
            <a:fld id="{EB15FF9C-0EE9-4587-B5C5-FB29EE15E6EC}" type="datetime5">
              <a:rPr lang="en-US" smtClean="0"/>
              <a:t>14-Oct-19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42509575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Klik om stijl te bewerken</a:t>
            </a:r>
            <a:endParaRPr lang="en-US" dirty="0"/>
          </a:p>
        </p:txBody>
      </p:sp>
      <p:sp>
        <p:nvSpPr>
          <p:cNvPr id="3" name="Content Placeholder 2"/>
          <p:cNvSpPr>
            <a:spLocks noGrp="1"/>
          </p:cNvSpPr>
          <p:nvPr>
            <p:ph idx="1"/>
          </p:nvPr>
        </p:nvSpPr>
        <p:spPr>
          <a:xfrm>
            <a:off x="380297" y="1580947"/>
            <a:ext cx="2990810" cy="4299153"/>
          </a:xfrm>
        </p:spPr>
        <p:txBody>
          <a:bodyPr/>
          <a:lstStyle/>
          <a:p>
            <a:pPr lvl="0"/>
            <a:r>
              <a:rPr lang="nl-NL" dirty="0" err="1"/>
              <a:t>Klikken om de tekststijl van het model te bewerken</a:t>
            </a:r>
          </a:p>
          <a:p>
            <a:pPr lvl="1"/>
            <a:r>
              <a:rPr lang="nl-NL" dirty="0" err="1"/>
              <a:t>Tweede niveau</a:t>
            </a:r>
          </a:p>
          <a:p>
            <a:pPr lvl="2"/>
            <a:r>
              <a:rPr lang="nl-NL" dirty="0" err="1"/>
              <a:t>Derde niveau</a:t>
            </a:r>
          </a:p>
          <a:p>
            <a:pPr lvl="3"/>
            <a:r>
              <a:rPr lang="nl-NL" dirty="0" err="1"/>
              <a:t>Vierde niveau</a:t>
            </a:r>
          </a:p>
          <a:p>
            <a:pPr lvl="4"/>
            <a:r>
              <a:rPr lang="nl-NL" dirty="0" err="1"/>
              <a:t>Vijfde niveau</a:t>
            </a:r>
            <a:endParaRPr lang="en-US" dirty="0"/>
          </a:p>
        </p:txBody>
      </p:sp>
      <p:sp>
        <p:nvSpPr>
          <p:cNvPr id="4" name="Date Placeholder 3"/>
          <p:cNvSpPr>
            <a:spLocks noGrp="1"/>
          </p:cNvSpPr>
          <p:nvPr>
            <p:ph type="dt" sz="half" idx="10"/>
          </p:nvPr>
        </p:nvSpPr>
        <p:spPr/>
        <p:txBody>
          <a:bodyPr/>
          <a:lstStyle/>
          <a:p>
            <a:fld id="{D4E2A232-0767-45B8-B41D-A661ED38A210}" type="datetime5">
              <a:rPr lang="en-US" smtClean="0"/>
              <a:t>14-Oct-19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0A651BF4-93EA-457D-AD5A-CC362C278CB3}" type="slidenum">
              <a:rPr lang="en-US" smtClean="0"/>
              <a:t>‹#›</a:t>
            </a:fld>
            <a:endParaRPr lang="en-US" dirty="0"/>
          </a:p>
        </p:txBody>
      </p:sp>
      <p:sp>
        <p:nvSpPr>
          <p:cNvPr id="7" name="Content Placeholder 2">
            <a:extLst>
              <a:ext uri="{FF2B5EF4-FFF2-40B4-BE49-F238E27FC236}">
                <a16:creationId xmlns:a16="http://schemas.microsoft.com/office/drawing/2014/main" id="{4F266410-7695-43F2-858F-FCA0EED7E53F}"/>
              </a:ext>
            </a:extLst>
          </p:cNvPr>
          <p:cNvSpPr>
            <a:spLocks noGrp="1"/>
          </p:cNvSpPr>
          <p:nvPr>
            <p:ph idx="13"/>
          </p:nvPr>
        </p:nvSpPr>
        <p:spPr>
          <a:xfrm>
            <a:off x="4600595" y="1580947"/>
            <a:ext cx="2990810" cy="4299153"/>
          </a:xfrm>
        </p:spPr>
        <p:txBody>
          <a:bodyPr/>
          <a:lstStyle/>
          <a:p>
            <a:pPr lvl="0"/>
            <a:r>
              <a:rPr lang="nl-NL" dirty="0" err="1"/>
              <a:t>Klikken om de tekststijl van het model te bewerken</a:t>
            </a:r>
          </a:p>
          <a:p>
            <a:pPr lvl="1"/>
            <a:r>
              <a:rPr lang="nl-NL" dirty="0" err="1"/>
              <a:t>Tweede niveau</a:t>
            </a:r>
          </a:p>
          <a:p>
            <a:pPr lvl="2"/>
            <a:r>
              <a:rPr lang="nl-NL" dirty="0" err="1"/>
              <a:t>Derde niveau</a:t>
            </a:r>
          </a:p>
          <a:p>
            <a:pPr lvl="3"/>
            <a:r>
              <a:rPr lang="nl-NL" dirty="0" err="1"/>
              <a:t>Vierde niveau</a:t>
            </a:r>
          </a:p>
          <a:p>
            <a:pPr lvl="4"/>
            <a:r>
              <a:rPr lang="nl-NL" dirty="0" err="1"/>
              <a:t>Vijfde niveau</a:t>
            </a:r>
            <a:endParaRPr lang="en-US" dirty="0"/>
          </a:p>
        </p:txBody>
      </p:sp>
      <p:sp>
        <p:nvSpPr>
          <p:cNvPr id="8" name="Content Placeholder 2">
            <a:extLst>
              <a:ext uri="{FF2B5EF4-FFF2-40B4-BE49-F238E27FC236}">
                <a16:creationId xmlns:a16="http://schemas.microsoft.com/office/drawing/2014/main" id="{D46EE3F3-A634-421C-A4B7-CC9166DB606B}"/>
              </a:ext>
            </a:extLst>
          </p:cNvPr>
          <p:cNvSpPr>
            <a:spLocks noGrp="1"/>
          </p:cNvSpPr>
          <p:nvPr>
            <p:ph idx="14"/>
          </p:nvPr>
        </p:nvSpPr>
        <p:spPr>
          <a:xfrm>
            <a:off x="8819018" y="1580947"/>
            <a:ext cx="2990810" cy="4299153"/>
          </a:xfrm>
        </p:spPr>
        <p:txBody>
          <a:bodyPr/>
          <a:lstStyle/>
          <a:p>
            <a:pPr lvl="0"/>
            <a:r>
              <a:rPr lang="nl-NL" dirty="0" err="1"/>
              <a:t>Klikken om de tekststijl van het model te bewerken</a:t>
            </a:r>
          </a:p>
          <a:p>
            <a:pPr lvl="1"/>
            <a:r>
              <a:rPr lang="nl-NL" dirty="0" err="1"/>
              <a:t>Tweede niveau</a:t>
            </a:r>
          </a:p>
          <a:p>
            <a:pPr lvl="2"/>
            <a:r>
              <a:rPr lang="nl-NL" dirty="0" err="1"/>
              <a:t>Derde niveau</a:t>
            </a:r>
          </a:p>
          <a:p>
            <a:pPr lvl="3"/>
            <a:r>
              <a:rPr lang="nl-NL" dirty="0" err="1"/>
              <a:t>Vierde niveau</a:t>
            </a:r>
          </a:p>
          <a:p>
            <a:pPr lvl="4"/>
            <a:r>
              <a:rPr lang="nl-NL" dirty="0" err="1"/>
              <a:t>Vijfde niveau</a:t>
            </a:r>
            <a:endParaRPr lang="en-US" dirty="0"/>
          </a:p>
        </p:txBody>
      </p:sp>
    </p:spTree>
    <p:extLst>
      <p:ext uri="{BB962C8B-B14F-4D97-AF65-F5344CB8AC3E}">
        <p14:creationId xmlns:p14="http://schemas.microsoft.com/office/powerpoint/2010/main" val="36653813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FAAFA3-F5B4-4C6B-ABE3-32D5F0D99665}"/>
              </a:ext>
            </a:extLst>
          </p:cNvPr>
          <p:cNvSpPr>
            <a:spLocks noGrp="1"/>
          </p:cNvSpPr>
          <p:nvPr>
            <p:ph type="dt" sz="half" idx="10"/>
          </p:nvPr>
        </p:nvSpPr>
        <p:spPr/>
        <p:txBody>
          <a:bodyPr/>
          <a:lstStyle/>
          <a:p>
            <a:fld id="{6385A83C-ABE1-4659-B676-531EF3829FC7}" type="datetime5">
              <a:rPr lang="en-US" smtClean="0"/>
              <a:t>14-Oct-19</a:t>
            </a:fld>
            <a:endParaRPr lang="en-US" dirty="0"/>
          </a:p>
        </p:txBody>
      </p:sp>
      <p:sp>
        <p:nvSpPr>
          <p:cNvPr id="4" name="Footer Placeholder 3">
            <a:extLst>
              <a:ext uri="{FF2B5EF4-FFF2-40B4-BE49-F238E27FC236}">
                <a16:creationId xmlns:a16="http://schemas.microsoft.com/office/drawing/2014/main" id="{BCC4E718-08AF-4DBC-BAE5-E8FBF50466E8}"/>
              </a:ext>
            </a:extLst>
          </p:cNvPr>
          <p:cNvSpPr>
            <a:spLocks noGrp="1"/>
          </p:cNvSpPr>
          <p:nvPr>
            <p:ph type="ftr" sz="quarter" idx="11"/>
          </p:nvPr>
        </p:nvSpPr>
        <p:spPr/>
        <p:txBody>
          <a:bodyPr/>
          <a:lstStyle>
            <a:lvl1pPr eaLnBrk="1">
              <a:defRPr/>
            </a:lvl1pPr>
          </a:lstStyle>
          <a:p>
            <a:endParaRPr lang="en-US" dirty="0"/>
          </a:p>
        </p:txBody>
      </p:sp>
      <p:sp>
        <p:nvSpPr>
          <p:cNvPr id="5" name="Slide Number Placeholder 4">
            <a:extLst>
              <a:ext uri="{FF2B5EF4-FFF2-40B4-BE49-F238E27FC236}">
                <a16:creationId xmlns:a16="http://schemas.microsoft.com/office/drawing/2014/main" id="{D8FF9A97-0523-441B-A297-E31A9D577491}"/>
              </a:ext>
            </a:extLst>
          </p:cNvPr>
          <p:cNvSpPr>
            <a:spLocks noGrp="1"/>
          </p:cNvSpPr>
          <p:nvPr>
            <p:ph type="sldNum" sz="quarter" idx="12"/>
          </p:nvPr>
        </p:nvSpPr>
        <p:spPr/>
        <p:txBody>
          <a:bodyPr/>
          <a:lstStyle/>
          <a:p>
            <a:fld id="{0A651BF4-93EA-457D-AD5A-CC362C278CB3}" type="slidenum">
              <a:rPr lang="en-US" smtClean="0"/>
              <a:pPr/>
              <a:t>‹#›</a:t>
            </a:fld>
            <a:endParaRPr lang="en-US" dirty="0"/>
          </a:p>
        </p:txBody>
      </p:sp>
      <p:sp>
        <p:nvSpPr>
          <p:cNvPr id="7" name="Text Placeholder 6">
            <a:extLst>
              <a:ext uri="{FF2B5EF4-FFF2-40B4-BE49-F238E27FC236}">
                <a16:creationId xmlns:a16="http://schemas.microsoft.com/office/drawing/2014/main" id="{69C6912B-E0DD-4174-BF8A-A4E78D143F59}"/>
              </a:ext>
            </a:extLst>
          </p:cNvPr>
          <p:cNvSpPr>
            <a:spLocks noGrp="1"/>
          </p:cNvSpPr>
          <p:nvPr>
            <p:ph type="body" sz="quarter" idx="13"/>
          </p:nvPr>
        </p:nvSpPr>
        <p:spPr>
          <a:xfrm>
            <a:off x="380298" y="369432"/>
            <a:ext cx="6847292" cy="5510667"/>
          </a:xfrm>
        </p:spPr>
        <p:txBody>
          <a:bodyPr/>
          <a:lstStyle>
            <a:lvl1pPr>
              <a:lnSpc>
                <a:spcPts val="6136"/>
              </a:lnSpc>
              <a:defRPr sz="6372"/>
            </a:lvl1pPr>
            <a:lvl2pPr>
              <a:defRPr sz="2476" b="0"/>
            </a:lvl2pPr>
            <a:lvl3pPr marL="0" indent="0">
              <a:buNone/>
              <a:defRPr sz="1652"/>
            </a:lvl3pPr>
          </a:lstStyle>
          <a:p>
            <a:pPr lvl="0"/>
            <a:r>
              <a:rPr lang="nl-NL" dirty="0" err="1"/>
              <a:t>Klikken om de tekststijl van het model te bewerken</a:t>
            </a:r>
          </a:p>
          <a:p>
            <a:pPr lvl="1"/>
            <a:r>
              <a:rPr lang="nl-NL" dirty="0" err="1"/>
              <a:t>Tweede niveau</a:t>
            </a:r>
          </a:p>
          <a:p>
            <a:pPr lvl="2"/>
            <a:r>
              <a:rPr lang="nl-NL" dirty="0" err="1"/>
              <a:t>Derde niveau</a:t>
            </a:r>
          </a:p>
        </p:txBody>
      </p:sp>
    </p:spTree>
    <p:extLst>
      <p:ext uri="{BB962C8B-B14F-4D97-AF65-F5344CB8AC3E}">
        <p14:creationId xmlns:p14="http://schemas.microsoft.com/office/powerpoint/2010/main" val="111270674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025DD3-7EBF-4028-8964-8778EA172A94}"/>
              </a:ext>
            </a:extLst>
          </p:cNvPr>
          <p:cNvSpPr>
            <a:spLocks noGrp="1"/>
          </p:cNvSpPr>
          <p:nvPr>
            <p:ph type="title" hasCustomPrompt="1"/>
          </p:nvPr>
        </p:nvSpPr>
        <p:spPr>
          <a:xfrm>
            <a:off x="381235" y="2595491"/>
            <a:ext cx="11429530" cy="1663844"/>
          </a:xfrm>
        </p:spPr>
        <p:txBody>
          <a:bodyPr anchor="ctr"/>
          <a:lstStyle>
            <a:lvl1pPr algn="ctr">
              <a:defRPr sz="3600"/>
            </a:lvl1pPr>
          </a:lstStyle>
          <a:p>
            <a:r>
              <a:rPr lang="en-US"/>
              <a:t>Mastertitelformat bearbeiten</a:t>
            </a:r>
            <a:endParaRPr lang="en-US" dirty="0"/>
          </a:p>
        </p:txBody>
      </p:sp>
    </p:spTree>
    <p:extLst>
      <p:ext uri="{BB962C8B-B14F-4D97-AF65-F5344CB8AC3E}">
        <p14:creationId xmlns:p14="http://schemas.microsoft.com/office/powerpoint/2010/main" val="37958508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text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FAAFA3-F5B4-4C6B-ABE3-32D5F0D99665}"/>
              </a:ext>
            </a:extLst>
          </p:cNvPr>
          <p:cNvSpPr>
            <a:spLocks noGrp="1"/>
          </p:cNvSpPr>
          <p:nvPr>
            <p:ph type="dt" sz="half" idx="10"/>
          </p:nvPr>
        </p:nvSpPr>
        <p:spPr/>
        <p:txBody>
          <a:bodyPr/>
          <a:lstStyle/>
          <a:p>
            <a:fld id="{9056074C-1D76-40E0-8A59-8F4D8FC1AFFA}" type="datetime5">
              <a:rPr lang="en-US" smtClean="0"/>
              <a:t>14-Oct-19</a:t>
            </a:fld>
            <a:endParaRPr lang="en-US" dirty="0"/>
          </a:p>
        </p:txBody>
      </p:sp>
      <p:sp>
        <p:nvSpPr>
          <p:cNvPr id="4" name="Footer Placeholder 3">
            <a:extLst>
              <a:ext uri="{FF2B5EF4-FFF2-40B4-BE49-F238E27FC236}">
                <a16:creationId xmlns:a16="http://schemas.microsoft.com/office/drawing/2014/main" id="{BCC4E718-08AF-4DBC-BAE5-E8FBF50466E8}"/>
              </a:ext>
            </a:extLst>
          </p:cNvPr>
          <p:cNvSpPr>
            <a:spLocks noGrp="1"/>
          </p:cNvSpPr>
          <p:nvPr>
            <p:ph type="ftr" sz="quarter" idx="11"/>
          </p:nvPr>
        </p:nvSpPr>
        <p:spPr/>
        <p:txBody>
          <a:bodyPr/>
          <a:lstStyle>
            <a:lvl1pPr eaLnBrk="1">
              <a:defRPr/>
            </a:lvl1pPr>
          </a:lstStyle>
          <a:p>
            <a:endParaRPr lang="en-US" dirty="0"/>
          </a:p>
        </p:txBody>
      </p:sp>
      <p:sp>
        <p:nvSpPr>
          <p:cNvPr id="5" name="Slide Number Placeholder 4">
            <a:extLst>
              <a:ext uri="{FF2B5EF4-FFF2-40B4-BE49-F238E27FC236}">
                <a16:creationId xmlns:a16="http://schemas.microsoft.com/office/drawing/2014/main" id="{D8FF9A97-0523-441B-A297-E31A9D577491}"/>
              </a:ext>
            </a:extLst>
          </p:cNvPr>
          <p:cNvSpPr>
            <a:spLocks noGrp="1"/>
          </p:cNvSpPr>
          <p:nvPr>
            <p:ph type="sldNum" sz="quarter" idx="12"/>
          </p:nvPr>
        </p:nvSpPr>
        <p:spPr/>
        <p:txBody>
          <a:bodyPr/>
          <a:lstStyle/>
          <a:p>
            <a:fld id="{0A651BF4-93EA-457D-AD5A-CC362C278CB3}" type="slidenum">
              <a:rPr lang="en-US" smtClean="0"/>
              <a:pPr/>
              <a:t>‹#›</a:t>
            </a:fld>
            <a:endParaRPr lang="en-US" dirty="0"/>
          </a:p>
        </p:txBody>
      </p:sp>
      <p:sp>
        <p:nvSpPr>
          <p:cNvPr id="7" name="Text Placeholder 6">
            <a:extLst>
              <a:ext uri="{FF2B5EF4-FFF2-40B4-BE49-F238E27FC236}">
                <a16:creationId xmlns:a16="http://schemas.microsoft.com/office/drawing/2014/main" id="{69C6912B-E0DD-4174-BF8A-A4E78D143F59}"/>
              </a:ext>
            </a:extLst>
          </p:cNvPr>
          <p:cNvSpPr>
            <a:spLocks noGrp="1"/>
          </p:cNvSpPr>
          <p:nvPr>
            <p:ph type="body" sz="quarter" idx="13"/>
          </p:nvPr>
        </p:nvSpPr>
        <p:spPr>
          <a:xfrm>
            <a:off x="6095999" y="369433"/>
            <a:ext cx="5713413" cy="5510667"/>
          </a:xfrm>
        </p:spPr>
        <p:txBody>
          <a:bodyPr/>
          <a:lstStyle>
            <a:lvl1pPr>
              <a:lnSpc>
                <a:spcPts val="6136"/>
              </a:lnSpc>
              <a:defRPr sz="6372"/>
            </a:lvl1pPr>
            <a:lvl2pPr>
              <a:defRPr sz="2476" b="0"/>
            </a:lvl2pPr>
            <a:lvl3pPr marL="0" indent="0">
              <a:buNone/>
              <a:defRPr sz="1652"/>
            </a:lvl3pPr>
          </a:lstStyle>
          <a:p>
            <a:pPr lvl="0"/>
            <a:r>
              <a:rPr lang="nl-NL" dirty="0" err="1"/>
              <a:t>Klikken om de tekststijl van het model te bewerken</a:t>
            </a:r>
          </a:p>
          <a:p>
            <a:pPr lvl="1"/>
            <a:r>
              <a:rPr lang="nl-NL" dirty="0" err="1"/>
              <a:t>Tweede niveau</a:t>
            </a:r>
          </a:p>
          <a:p>
            <a:pPr lvl="2"/>
            <a:r>
              <a:rPr lang="nl-NL" dirty="0" err="1"/>
              <a:t>Derde niveau</a:t>
            </a:r>
          </a:p>
        </p:txBody>
      </p:sp>
    </p:spTree>
    <p:extLst>
      <p:ext uri="{BB962C8B-B14F-4D97-AF65-F5344CB8AC3E}">
        <p14:creationId xmlns:p14="http://schemas.microsoft.com/office/powerpoint/2010/main" val="91631261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 Dat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737" y="1592379"/>
            <a:ext cx="3162749" cy="3966700"/>
          </a:xfrm>
        </p:spPr>
        <p:txBody>
          <a:bodyPr/>
          <a:lstStyle>
            <a:lvl1pPr algn="l">
              <a:defRPr sz="13400">
                <a:solidFill>
                  <a:srgbClr val="96E600"/>
                </a:solidFill>
              </a:defRPr>
            </a:lvl1pPr>
            <a:lvl2pPr algn="l">
              <a:defRPr sz="1400" b="0"/>
            </a:lvl2pPr>
            <a:lvl3pPr marL="0" indent="0" algn="l">
              <a:buClr>
                <a:schemeClr val="tx2"/>
              </a:buClr>
              <a:buFont typeface="+mj-lt"/>
              <a:buNone/>
              <a:tabLst>
                <a:tab pos="144000" algn="l"/>
              </a:tabLst>
              <a:defRPr sz="1400">
                <a:solidFill>
                  <a:schemeClr val="tx2"/>
                </a:solidFill>
              </a:defRPr>
            </a:lvl3pPr>
            <a:lvl5pPr marL="339802" indent="0">
              <a:buNone/>
              <a:defRPr/>
            </a:lvl5pPr>
          </a:lstStyle>
          <a:p>
            <a:pPr lvl="0"/>
            <a:r>
              <a:rPr lang="en-US" dirty="0"/>
              <a:t>00%</a:t>
            </a:r>
          </a:p>
          <a:p>
            <a:pPr lvl="1"/>
            <a:r>
              <a:rPr lang="en-US" dirty="0"/>
              <a:t>Second level</a:t>
            </a:r>
          </a:p>
          <a:p>
            <a:pPr lvl="2"/>
            <a:r>
              <a:rPr lang="en-US" dirty="0"/>
              <a:t>Third level</a:t>
            </a:r>
          </a:p>
        </p:txBody>
      </p:sp>
      <p:cxnSp>
        <p:nvCxnSpPr>
          <p:cNvPr id="10" name="Straight Connector 9">
            <a:extLst>
              <a:ext uri="{FF2B5EF4-FFF2-40B4-BE49-F238E27FC236}">
                <a16:creationId xmlns:a16="http://schemas.microsoft.com/office/drawing/2014/main" id="{727495BA-4114-4C04-A0BB-A272F8878AB7}"/>
              </a:ext>
            </a:extLst>
          </p:cNvPr>
          <p:cNvCxnSpPr/>
          <p:nvPr userDrawn="1"/>
        </p:nvCxnSpPr>
        <p:spPr>
          <a:xfrm>
            <a:off x="4183970" y="1592379"/>
            <a:ext cx="0" cy="469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EE0327-2DC9-4FA4-A437-D0032BEB6A6B}"/>
              </a:ext>
            </a:extLst>
          </p:cNvPr>
          <p:cNvCxnSpPr/>
          <p:nvPr userDrawn="1"/>
        </p:nvCxnSpPr>
        <p:spPr>
          <a:xfrm>
            <a:off x="8017687" y="1592379"/>
            <a:ext cx="0" cy="469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9A6622B7-6D9B-4CE3-A1DF-7FBF73299BD4}"/>
              </a:ext>
            </a:extLst>
          </p:cNvPr>
          <p:cNvSpPr>
            <a:spLocks noGrp="1"/>
          </p:cNvSpPr>
          <p:nvPr>
            <p:ph idx="13" hasCustomPrompt="1"/>
          </p:nvPr>
        </p:nvSpPr>
        <p:spPr>
          <a:xfrm>
            <a:off x="4519454" y="1592379"/>
            <a:ext cx="3162749" cy="3966700"/>
          </a:xfrm>
        </p:spPr>
        <p:txBody>
          <a:bodyPr/>
          <a:lstStyle>
            <a:lvl1pPr algn="l">
              <a:defRPr sz="13400">
                <a:solidFill>
                  <a:srgbClr val="00AA5F"/>
                </a:solidFill>
              </a:defRPr>
            </a:lvl1pPr>
            <a:lvl2pPr algn="l">
              <a:defRPr sz="1400" b="0"/>
            </a:lvl2pPr>
            <a:lvl3pPr marL="0" indent="0" algn="l">
              <a:buClr>
                <a:schemeClr val="tx2"/>
              </a:buClr>
              <a:buFont typeface="+mj-lt"/>
              <a:buNone/>
              <a:tabLst>
                <a:tab pos="144000" algn="l"/>
              </a:tabLst>
              <a:defRPr sz="1400">
                <a:solidFill>
                  <a:schemeClr val="tx2"/>
                </a:solidFill>
              </a:defRPr>
            </a:lvl3pPr>
            <a:lvl5pPr marL="339802" indent="0">
              <a:buNone/>
              <a:defRPr/>
            </a:lvl5pPr>
          </a:lstStyle>
          <a:p>
            <a:pPr lvl="0"/>
            <a:r>
              <a:rPr lang="en-US" dirty="0"/>
              <a:t>00%</a:t>
            </a:r>
          </a:p>
          <a:p>
            <a:pPr lvl="1"/>
            <a:r>
              <a:rPr lang="en-US" dirty="0"/>
              <a:t>Second level</a:t>
            </a:r>
          </a:p>
          <a:p>
            <a:pPr lvl="2"/>
            <a:r>
              <a:rPr lang="en-US" dirty="0"/>
              <a:t>Third level</a:t>
            </a:r>
          </a:p>
        </p:txBody>
      </p:sp>
      <p:sp>
        <p:nvSpPr>
          <p:cNvPr id="13" name="Content Placeholder 2">
            <a:extLst>
              <a:ext uri="{FF2B5EF4-FFF2-40B4-BE49-F238E27FC236}">
                <a16:creationId xmlns:a16="http://schemas.microsoft.com/office/drawing/2014/main" id="{07F78F25-A54B-4272-B9EC-327389F99DAB}"/>
              </a:ext>
            </a:extLst>
          </p:cNvPr>
          <p:cNvSpPr>
            <a:spLocks noGrp="1"/>
          </p:cNvSpPr>
          <p:nvPr>
            <p:ph idx="14" hasCustomPrompt="1"/>
          </p:nvPr>
        </p:nvSpPr>
        <p:spPr>
          <a:xfrm>
            <a:off x="8353172" y="1592379"/>
            <a:ext cx="3162749" cy="3966700"/>
          </a:xfrm>
        </p:spPr>
        <p:txBody>
          <a:bodyPr/>
          <a:lstStyle>
            <a:lvl1pPr algn="l">
              <a:defRPr sz="13400">
                <a:solidFill>
                  <a:schemeClr val="tx1"/>
                </a:solidFill>
              </a:defRPr>
            </a:lvl1pPr>
            <a:lvl2pPr algn="l">
              <a:defRPr sz="1400" b="0"/>
            </a:lvl2pPr>
            <a:lvl3pPr marL="0" indent="0" algn="l">
              <a:buClr>
                <a:schemeClr val="tx2"/>
              </a:buClr>
              <a:buFont typeface="+mj-lt"/>
              <a:buNone/>
              <a:tabLst>
                <a:tab pos="144000" algn="l"/>
              </a:tabLst>
              <a:defRPr sz="1400">
                <a:solidFill>
                  <a:schemeClr val="tx2"/>
                </a:solidFill>
              </a:defRPr>
            </a:lvl3pPr>
            <a:lvl5pPr marL="339802" indent="0">
              <a:buNone/>
              <a:defRPr/>
            </a:lvl5pPr>
          </a:lstStyle>
          <a:p>
            <a:pPr lvl="0"/>
            <a:r>
              <a:rPr lang="en-US" dirty="0"/>
              <a:t>00%</a:t>
            </a:r>
          </a:p>
          <a:p>
            <a:pPr lvl="1"/>
            <a:r>
              <a:rPr lang="en-US" dirty="0"/>
              <a:t>Second level</a:t>
            </a:r>
          </a:p>
          <a:p>
            <a:pPr lvl="2"/>
            <a:r>
              <a:rPr lang="en-US" dirty="0"/>
              <a:t>Third level</a:t>
            </a:r>
          </a:p>
        </p:txBody>
      </p:sp>
      <p:sp>
        <p:nvSpPr>
          <p:cNvPr id="2" name="Date Placeholder 1">
            <a:extLst>
              <a:ext uri="{FF2B5EF4-FFF2-40B4-BE49-F238E27FC236}">
                <a16:creationId xmlns:a16="http://schemas.microsoft.com/office/drawing/2014/main" id="{A0CCB89A-C060-407D-93C8-361CB4985A84}"/>
              </a:ext>
            </a:extLst>
          </p:cNvPr>
          <p:cNvSpPr>
            <a:spLocks noGrp="1"/>
          </p:cNvSpPr>
          <p:nvPr>
            <p:ph type="dt" sz="half" idx="15"/>
          </p:nvPr>
        </p:nvSpPr>
        <p:spPr/>
        <p:txBody>
          <a:bodyPr/>
          <a:lstStyle/>
          <a:p>
            <a:fld id="{DA4A099E-5C02-4511-9338-1C2FAE4E1D88}" type="datetime5">
              <a:rPr lang="en-US" smtClean="0"/>
              <a:t>14-Oct-19</a:t>
            </a:fld>
            <a:endParaRPr lang="en-US" dirty="0"/>
          </a:p>
        </p:txBody>
      </p:sp>
      <p:sp>
        <p:nvSpPr>
          <p:cNvPr id="7" name="Footer Placeholder 6">
            <a:extLst>
              <a:ext uri="{FF2B5EF4-FFF2-40B4-BE49-F238E27FC236}">
                <a16:creationId xmlns:a16="http://schemas.microsoft.com/office/drawing/2014/main" id="{E7234348-FE0C-44EB-BED1-B048B1CB9768}"/>
              </a:ext>
            </a:extLst>
          </p:cNvPr>
          <p:cNvSpPr>
            <a:spLocks noGrp="1"/>
          </p:cNvSpPr>
          <p:nvPr>
            <p:ph type="ftr" sz="quarter" idx="16"/>
          </p:nvPr>
        </p:nvSpPr>
        <p:spPr/>
        <p:txBody>
          <a:bodyPr/>
          <a:lstStyle>
            <a:lvl1pPr eaLnBrk="1">
              <a:defRPr/>
            </a:lvl1pPr>
          </a:lstStyle>
          <a:p>
            <a:endParaRPr lang="en-US" dirty="0"/>
          </a:p>
        </p:txBody>
      </p:sp>
      <p:sp>
        <p:nvSpPr>
          <p:cNvPr id="8" name="Slide Number Placeholder 7">
            <a:extLst>
              <a:ext uri="{FF2B5EF4-FFF2-40B4-BE49-F238E27FC236}">
                <a16:creationId xmlns:a16="http://schemas.microsoft.com/office/drawing/2014/main" id="{B222F464-72AC-47E1-BEB6-420BEE108437}"/>
              </a:ext>
            </a:extLst>
          </p:cNvPr>
          <p:cNvSpPr>
            <a:spLocks noGrp="1"/>
          </p:cNvSpPr>
          <p:nvPr>
            <p:ph type="sldNum" sz="quarter" idx="17"/>
          </p:nvPr>
        </p:nvSpPr>
        <p:spPr/>
        <p:txBody>
          <a:bodyPr/>
          <a:lstStyle/>
          <a:p>
            <a:fld id="{0A651BF4-93EA-457D-AD5A-CC362C278CB3}" type="slidenum">
              <a:rPr lang="en-US" smtClean="0"/>
              <a:pPr/>
              <a:t>‹#›</a:t>
            </a:fld>
            <a:endParaRPr lang="en-US" dirty="0"/>
          </a:p>
        </p:txBody>
      </p:sp>
      <p:sp>
        <p:nvSpPr>
          <p:cNvPr id="4" name="Title 3">
            <a:extLst>
              <a:ext uri="{FF2B5EF4-FFF2-40B4-BE49-F238E27FC236}">
                <a16:creationId xmlns:a16="http://schemas.microsoft.com/office/drawing/2014/main" id="{69A5DBD7-4D59-4B74-B742-E8BE3CB77BBD}"/>
              </a:ext>
            </a:extLst>
          </p:cNvPr>
          <p:cNvSpPr>
            <a:spLocks noGrp="1"/>
          </p:cNvSpPr>
          <p:nvPr>
            <p:ph type="title"/>
          </p:nvPr>
        </p:nvSpPr>
        <p:spPr/>
        <p:txBody>
          <a:bodyPr/>
          <a:lstStyle/>
          <a:p>
            <a:r>
              <a:rPr lang="nl-NL" dirty="0" err="1"/>
              <a:t>Klik om stijl te bewerken</a:t>
            </a:r>
            <a:endParaRPr lang="en-US" dirty="0"/>
          </a:p>
        </p:txBody>
      </p:sp>
    </p:spTree>
    <p:extLst>
      <p:ext uri="{BB962C8B-B14F-4D97-AF65-F5344CB8AC3E}">
        <p14:creationId xmlns:p14="http://schemas.microsoft.com/office/powerpoint/2010/main" val="317069120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1" y="1580947"/>
            <a:ext cx="3398648" cy="4299153"/>
          </a:xfrm>
        </p:spPr>
        <p:txBody>
          <a:bodyPr/>
          <a:lstStyle/>
          <a:p>
            <a:pPr lvl="0"/>
            <a:r>
              <a:rPr lang="nl-NL" dirty="0" err="1"/>
              <a:t>Klikken om de tekststijl van het model te bewerken</a:t>
            </a:r>
          </a:p>
          <a:p>
            <a:pPr lvl="1"/>
            <a:r>
              <a:rPr lang="nl-NL" dirty="0" err="1"/>
              <a:t>Tweede niveau</a:t>
            </a:r>
          </a:p>
          <a:p>
            <a:pPr lvl="2"/>
            <a:r>
              <a:rPr lang="nl-NL" dirty="0" err="1"/>
              <a:t>Derde niveau</a:t>
            </a:r>
          </a:p>
          <a:p>
            <a:pPr lvl="3"/>
            <a:r>
              <a:rPr lang="nl-NL" dirty="0" err="1"/>
              <a:t>Vierde niveau</a:t>
            </a:r>
          </a:p>
          <a:p>
            <a:pPr lvl="4"/>
            <a:r>
              <a:rPr lang="nl-NL" dirty="0" err="1"/>
              <a:t>Vijfde niveau</a:t>
            </a:r>
            <a:endParaRPr lang="en-US" dirty="0"/>
          </a:p>
        </p:txBody>
      </p:sp>
      <p:sp>
        <p:nvSpPr>
          <p:cNvPr id="2" name="Title 1"/>
          <p:cNvSpPr>
            <a:spLocks noGrp="1"/>
          </p:cNvSpPr>
          <p:nvPr>
            <p:ph type="title"/>
          </p:nvPr>
        </p:nvSpPr>
        <p:spPr>
          <a:xfrm>
            <a:off x="380302" y="369432"/>
            <a:ext cx="5267900" cy="909841"/>
          </a:xfrm>
        </p:spPr>
        <p:txBody>
          <a:bodyPr/>
          <a:lstStyle/>
          <a:p>
            <a:r>
              <a:rPr lang="nl-NL" dirty="0" err="1"/>
              <a:t>Klik om stijl te bewerken</a:t>
            </a:r>
            <a:endParaRPr lang="en-US" dirty="0"/>
          </a:p>
        </p:txBody>
      </p:sp>
      <p:sp>
        <p:nvSpPr>
          <p:cNvPr id="3" name="Content Placeholder 2"/>
          <p:cNvSpPr>
            <a:spLocks noGrp="1"/>
          </p:cNvSpPr>
          <p:nvPr>
            <p:ph sz="half" idx="1"/>
          </p:nvPr>
        </p:nvSpPr>
        <p:spPr>
          <a:xfrm>
            <a:off x="380296" y="1580947"/>
            <a:ext cx="3398648" cy="4299153"/>
          </a:xfrm>
        </p:spPr>
        <p:txBody>
          <a:bodyPr/>
          <a:lstStyle/>
          <a:p>
            <a:pPr lvl="0"/>
            <a:r>
              <a:rPr lang="nl-NL" dirty="0" err="1"/>
              <a:t>Klikken om de tekststijl van het model te bewerken</a:t>
            </a:r>
          </a:p>
          <a:p>
            <a:pPr lvl="1"/>
            <a:r>
              <a:rPr lang="nl-NL" dirty="0" err="1"/>
              <a:t>Tweede niveau</a:t>
            </a:r>
          </a:p>
          <a:p>
            <a:pPr lvl="2"/>
            <a:r>
              <a:rPr lang="nl-NL" dirty="0" err="1"/>
              <a:t>Derde niveau</a:t>
            </a:r>
          </a:p>
          <a:p>
            <a:pPr lvl="3"/>
            <a:r>
              <a:rPr lang="nl-NL" dirty="0" err="1"/>
              <a:t>Vierde niveau</a:t>
            </a:r>
          </a:p>
          <a:p>
            <a:pPr lvl="4"/>
            <a:r>
              <a:rPr lang="nl-NL" dirty="0" err="1"/>
              <a:t>Vijfde niveau</a:t>
            </a:r>
            <a:endParaRPr lang="en-US" dirty="0"/>
          </a:p>
        </p:txBody>
      </p:sp>
      <p:sp>
        <p:nvSpPr>
          <p:cNvPr id="5" name="Date Placeholder 4"/>
          <p:cNvSpPr>
            <a:spLocks noGrp="1"/>
          </p:cNvSpPr>
          <p:nvPr>
            <p:ph type="dt" sz="half" idx="10"/>
          </p:nvPr>
        </p:nvSpPr>
        <p:spPr/>
        <p:txBody>
          <a:bodyPr/>
          <a:lstStyle/>
          <a:p>
            <a:fld id="{1DA22589-F113-47ED-AC62-D9AFC911784C}" type="datetime5">
              <a:rPr lang="en-US" smtClean="0"/>
              <a:t>14-Oct-19</a:t>
            </a:fld>
            <a:endParaRPr lang="en-US" dirty="0"/>
          </a:p>
        </p:txBody>
      </p:sp>
      <p:sp>
        <p:nvSpPr>
          <p:cNvPr id="6" name="Footer Placeholder 5"/>
          <p:cNvSpPr>
            <a:spLocks noGrp="1"/>
          </p:cNvSpPr>
          <p:nvPr>
            <p:ph type="ftr" sz="quarter" idx="11"/>
          </p:nvPr>
        </p:nvSpPr>
        <p:spPr/>
        <p:txBody>
          <a:bodyPr/>
          <a:lstStyle>
            <a:lvl1pPr eaLnBrk="1">
              <a:defRPr/>
            </a:lvl1pPr>
          </a:lstStyle>
          <a:p>
            <a:endParaRPr lang="en-US" dirty="0"/>
          </a:p>
        </p:txBody>
      </p:sp>
      <p:sp>
        <p:nvSpPr>
          <p:cNvPr id="7" name="Slide Number Placeholder 6"/>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382584922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1" y="1580947"/>
            <a:ext cx="5040000" cy="4299153"/>
          </a:xfrm>
        </p:spPr>
        <p:txBody>
          <a:bodyPr/>
          <a:lstStyle/>
          <a:p>
            <a:pPr lvl="0"/>
            <a:r>
              <a:rPr lang="nl-NL" dirty="0" err="1"/>
              <a:t>Klikken om de tekststijl van het model te bewerken</a:t>
            </a:r>
          </a:p>
          <a:p>
            <a:pPr lvl="1"/>
            <a:r>
              <a:rPr lang="nl-NL" dirty="0" err="1"/>
              <a:t>Tweede niveau</a:t>
            </a:r>
          </a:p>
          <a:p>
            <a:pPr lvl="2"/>
            <a:r>
              <a:rPr lang="nl-NL" dirty="0" err="1"/>
              <a:t>Derde niveau</a:t>
            </a:r>
          </a:p>
          <a:p>
            <a:pPr lvl="3"/>
            <a:r>
              <a:rPr lang="nl-NL" dirty="0" err="1"/>
              <a:t>Vierde niveau</a:t>
            </a:r>
          </a:p>
          <a:p>
            <a:pPr lvl="4"/>
            <a:r>
              <a:rPr lang="nl-NL" dirty="0" err="1"/>
              <a:t>Vijfde niveau</a:t>
            </a:r>
            <a:endParaRPr lang="en-US" dirty="0"/>
          </a:p>
        </p:txBody>
      </p:sp>
      <p:sp>
        <p:nvSpPr>
          <p:cNvPr id="2" name="Title 1"/>
          <p:cNvSpPr>
            <a:spLocks noGrp="1"/>
          </p:cNvSpPr>
          <p:nvPr>
            <p:ph type="title"/>
          </p:nvPr>
        </p:nvSpPr>
        <p:spPr>
          <a:xfrm>
            <a:off x="380302" y="369432"/>
            <a:ext cx="5267900" cy="909841"/>
          </a:xfrm>
        </p:spPr>
        <p:txBody>
          <a:bodyPr/>
          <a:lstStyle/>
          <a:p>
            <a:r>
              <a:rPr lang="nl-NL" dirty="0" err="1"/>
              <a:t>Klik om stijl te bewerken</a:t>
            </a:r>
            <a:endParaRPr lang="en-US" dirty="0"/>
          </a:p>
        </p:txBody>
      </p:sp>
      <p:sp>
        <p:nvSpPr>
          <p:cNvPr id="3" name="Content Placeholder 2"/>
          <p:cNvSpPr>
            <a:spLocks noGrp="1"/>
          </p:cNvSpPr>
          <p:nvPr>
            <p:ph sz="half" idx="1"/>
          </p:nvPr>
        </p:nvSpPr>
        <p:spPr>
          <a:xfrm>
            <a:off x="380296" y="1580947"/>
            <a:ext cx="5040000" cy="4299153"/>
          </a:xfrm>
        </p:spPr>
        <p:txBody>
          <a:bodyPr/>
          <a:lstStyle/>
          <a:p>
            <a:pPr lvl="0"/>
            <a:r>
              <a:rPr lang="nl-NL" dirty="0" err="1"/>
              <a:t>Klikken om de tekststijl van het model te bewerken</a:t>
            </a:r>
          </a:p>
          <a:p>
            <a:pPr lvl="1"/>
            <a:r>
              <a:rPr lang="nl-NL" dirty="0" err="1"/>
              <a:t>Tweede niveau</a:t>
            </a:r>
          </a:p>
          <a:p>
            <a:pPr lvl="2"/>
            <a:r>
              <a:rPr lang="nl-NL" dirty="0" err="1"/>
              <a:t>Derde niveau</a:t>
            </a:r>
          </a:p>
          <a:p>
            <a:pPr lvl="3"/>
            <a:r>
              <a:rPr lang="nl-NL" dirty="0" err="1"/>
              <a:t>Vierde niveau</a:t>
            </a:r>
          </a:p>
          <a:p>
            <a:pPr lvl="4"/>
            <a:r>
              <a:rPr lang="nl-NL" dirty="0" err="1"/>
              <a:t>Vijfde niveau</a:t>
            </a:r>
            <a:endParaRPr lang="en-US" dirty="0"/>
          </a:p>
        </p:txBody>
      </p:sp>
      <p:sp>
        <p:nvSpPr>
          <p:cNvPr id="5" name="Date Placeholder 4"/>
          <p:cNvSpPr>
            <a:spLocks noGrp="1"/>
          </p:cNvSpPr>
          <p:nvPr>
            <p:ph type="dt" sz="half" idx="10"/>
          </p:nvPr>
        </p:nvSpPr>
        <p:spPr/>
        <p:txBody>
          <a:bodyPr/>
          <a:lstStyle/>
          <a:p>
            <a:fld id="{F3A38AD3-1DCA-4CFE-B300-99B2AF33B4D2}" type="datetime5">
              <a:rPr lang="en-US" smtClean="0"/>
              <a:t>14-Oct-19</a:t>
            </a:fld>
            <a:endParaRPr lang="en-US" dirty="0"/>
          </a:p>
        </p:txBody>
      </p:sp>
      <p:sp>
        <p:nvSpPr>
          <p:cNvPr id="6" name="Footer Placeholder 5"/>
          <p:cNvSpPr>
            <a:spLocks noGrp="1"/>
          </p:cNvSpPr>
          <p:nvPr>
            <p:ph type="ftr" sz="quarter" idx="11"/>
          </p:nvPr>
        </p:nvSpPr>
        <p:spPr/>
        <p:txBody>
          <a:bodyPr/>
          <a:lstStyle>
            <a:lvl1pPr eaLnBrk="1">
              <a:defRPr/>
            </a:lvl1pPr>
          </a:lstStyle>
          <a:p>
            <a:endParaRPr lang="en-US" dirty="0"/>
          </a:p>
        </p:txBody>
      </p:sp>
      <p:sp>
        <p:nvSpPr>
          <p:cNvPr id="7" name="Slide Number Placeholder 6"/>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223195850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F6AA64C-EE8B-4991-A367-E9C15A762012}"/>
              </a:ext>
            </a:extLst>
          </p:cNvPr>
          <p:cNvSpPr>
            <a:spLocks noGrp="1"/>
          </p:cNvSpPr>
          <p:nvPr>
            <p:ph type="pic" sz="quarter" idx="13" hasCustomPrompt="1"/>
          </p:nvPr>
        </p:nvSpPr>
        <p:spPr>
          <a:xfrm>
            <a:off x="5522744" y="369433"/>
            <a:ext cx="6287085" cy="5510667"/>
          </a:xfrm>
          <a:noFill/>
        </p:spPr>
        <p:txBody>
          <a:bodyPr/>
          <a:lstStyle/>
          <a:p>
            <a:r>
              <a:rPr lang="en-US" dirty="0"/>
              <a:t>Bild auf </a:t>
            </a:r>
            <a:r>
              <a:rPr lang="en-US" dirty="0" err="1"/>
              <a:t>Platzhalter</a:t>
            </a:r>
            <a:r>
              <a:rPr lang="en-US" dirty="0"/>
              <a:t> </a:t>
            </a:r>
            <a:r>
              <a:rPr lang="en-US" dirty="0" err="1"/>
              <a:t>ziehen</a:t>
            </a:r>
            <a:r>
              <a:rPr lang="en-US" dirty="0"/>
              <a:t> </a:t>
            </a:r>
            <a:r>
              <a:rPr lang="en-US" dirty="0" err="1"/>
              <a:t>oder</a:t>
            </a:r>
            <a:r>
              <a:rPr lang="en-US" dirty="0"/>
              <a:t> </a:t>
            </a:r>
            <a:r>
              <a:rPr lang="en-US" dirty="0" err="1"/>
              <a:t>durch</a:t>
            </a:r>
            <a:r>
              <a:rPr lang="en-US" dirty="0"/>
              <a:t> </a:t>
            </a:r>
            <a:r>
              <a:rPr lang="en-US" dirty="0" err="1"/>
              <a:t>Klicken</a:t>
            </a:r>
            <a:r>
              <a:rPr lang="en-US" dirty="0"/>
              <a:t> auf Symbol </a:t>
            </a:r>
            <a:r>
              <a:rPr lang="en-US" dirty="0" err="1"/>
              <a:t>hinzufügen</a:t>
            </a:r>
            <a:endParaRPr lang="en-US" dirty="0"/>
          </a:p>
        </p:txBody>
      </p:sp>
      <p:sp>
        <p:nvSpPr>
          <p:cNvPr id="2" name="Title 1"/>
          <p:cNvSpPr>
            <a:spLocks noGrp="1"/>
          </p:cNvSpPr>
          <p:nvPr>
            <p:ph type="title"/>
          </p:nvPr>
        </p:nvSpPr>
        <p:spPr>
          <a:xfrm>
            <a:off x="380298" y="369432"/>
            <a:ext cx="4248310" cy="909841"/>
          </a:xfrm>
        </p:spPr>
        <p:txBody>
          <a:bodyPr/>
          <a:lstStyle/>
          <a:p>
            <a:r>
              <a:rPr lang="nl-NL" dirty="0" err="1"/>
              <a:t>Klik om stijl te bewerken</a:t>
            </a:r>
            <a:endParaRPr lang="en-US" dirty="0"/>
          </a:p>
        </p:txBody>
      </p:sp>
      <p:sp>
        <p:nvSpPr>
          <p:cNvPr id="3" name="Content Placeholder 2"/>
          <p:cNvSpPr>
            <a:spLocks noGrp="1"/>
          </p:cNvSpPr>
          <p:nvPr>
            <p:ph sz="half" idx="1"/>
          </p:nvPr>
        </p:nvSpPr>
        <p:spPr>
          <a:xfrm>
            <a:off x="380298" y="1580947"/>
            <a:ext cx="4248310" cy="4299153"/>
          </a:xfrm>
        </p:spPr>
        <p:txBody>
          <a:bodyPr/>
          <a:lstStyle/>
          <a:p>
            <a:pPr lvl="0"/>
            <a:r>
              <a:rPr lang="nl-NL" dirty="0" err="1"/>
              <a:t>Klikken om de tekststijl van het model te bewerken</a:t>
            </a:r>
          </a:p>
          <a:p>
            <a:pPr lvl="1"/>
            <a:r>
              <a:rPr lang="nl-NL" dirty="0" err="1"/>
              <a:t>Tweede niveau</a:t>
            </a:r>
          </a:p>
          <a:p>
            <a:pPr lvl="2"/>
            <a:r>
              <a:rPr lang="nl-NL" dirty="0" err="1"/>
              <a:t>Derde niveau</a:t>
            </a:r>
          </a:p>
          <a:p>
            <a:pPr lvl="3"/>
            <a:r>
              <a:rPr lang="nl-NL" dirty="0" err="1"/>
              <a:t>Vierde niveau</a:t>
            </a:r>
          </a:p>
          <a:p>
            <a:pPr lvl="4"/>
            <a:r>
              <a:rPr lang="nl-NL" dirty="0" err="1"/>
              <a:t>Vijfde niveau</a:t>
            </a:r>
            <a:endParaRPr lang="en-US" dirty="0"/>
          </a:p>
        </p:txBody>
      </p:sp>
      <p:sp>
        <p:nvSpPr>
          <p:cNvPr id="5" name="Date Placeholder 4"/>
          <p:cNvSpPr>
            <a:spLocks noGrp="1"/>
          </p:cNvSpPr>
          <p:nvPr>
            <p:ph type="dt" sz="half" idx="10"/>
          </p:nvPr>
        </p:nvSpPr>
        <p:spPr/>
        <p:txBody>
          <a:bodyPr/>
          <a:lstStyle/>
          <a:p>
            <a:fld id="{C16BED24-6AC6-4784-AD1D-EB4A886E87BB}" type="datetime5">
              <a:rPr lang="en-US" smtClean="0"/>
              <a:t>14-Oct-19</a:t>
            </a:fld>
            <a:endParaRPr lang="en-US" dirty="0"/>
          </a:p>
        </p:txBody>
      </p:sp>
      <p:sp>
        <p:nvSpPr>
          <p:cNvPr id="6" name="Footer Placeholder 5"/>
          <p:cNvSpPr>
            <a:spLocks noGrp="1"/>
          </p:cNvSpPr>
          <p:nvPr>
            <p:ph type="ftr" sz="quarter" idx="11"/>
          </p:nvPr>
        </p:nvSpPr>
        <p:spPr/>
        <p:txBody>
          <a:bodyPr/>
          <a:lstStyle>
            <a:lvl1pPr eaLnBrk="1">
              <a:defRPr/>
            </a:lvl1pPr>
          </a:lstStyle>
          <a:p>
            <a:endParaRPr lang="en-US" dirty="0"/>
          </a:p>
        </p:txBody>
      </p:sp>
      <p:sp>
        <p:nvSpPr>
          <p:cNvPr id="7" name="Slide Number Placeholder 6"/>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145753343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ng 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0299" y="369429"/>
            <a:ext cx="5715702" cy="1627124"/>
          </a:xfrm>
        </p:spPr>
        <p:txBody>
          <a:bodyPr/>
          <a:lstStyle>
            <a:lvl1pPr>
              <a:defRPr>
                <a:solidFill>
                  <a:srgbClr val="96E600"/>
                </a:solidFill>
              </a:defRPr>
            </a:lvl1pPr>
          </a:lstStyle>
          <a:p>
            <a:r>
              <a:rPr lang="nl-NL" dirty="0" err="1"/>
              <a:t>Klik om stijl te bewerken</a:t>
            </a:r>
            <a:endParaRPr lang="en-US" dirty="0"/>
          </a:p>
        </p:txBody>
      </p:sp>
      <p:sp>
        <p:nvSpPr>
          <p:cNvPr id="3" name="Content Placeholder 2"/>
          <p:cNvSpPr>
            <a:spLocks noGrp="1"/>
          </p:cNvSpPr>
          <p:nvPr>
            <p:ph sz="half" idx="1"/>
          </p:nvPr>
        </p:nvSpPr>
        <p:spPr>
          <a:xfrm>
            <a:off x="380298" y="2156010"/>
            <a:ext cx="3823479" cy="3724090"/>
          </a:xfrm>
        </p:spPr>
        <p:txBody>
          <a:bodyPr/>
          <a:lstStyle/>
          <a:p>
            <a:pPr lvl="0"/>
            <a:r>
              <a:rPr lang="nl-NL" dirty="0" err="1"/>
              <a:t>Klikken om de tekststijl van het model te bewerken</a:t>
            </a:r>
          </a:p>
          <a:p>
            <a:pPr lvl="1"/>
            <a:r>
              <a:rPr lang="nl-NL" dirty="0" err="1"/>
              <a:t>Tweede niveau</a:t>
            </a:r>
          </a:p>
          <a:p>
            <a:pPr lvl="2"/>
            <a:r>
              <a:rPr lang="nl-NL" dirty="0" err="1"/>
              <a:t>Derde niveau</a:t>
            </a:r>
          </a:p>
          <a:p>
            <a:pPr lvl="3"/>
            <a:r>
              <a:rPr lang="nl-NL" dirty="0" err="1"/>
              <a:t>Vierde niveau</a:t>
            </a:r>
          </a:p>
          <a:p>
            <a:pPr lvl="4"/>
            <a:r>
              <a:rPr lang="nl-NL" dirty="0" err="1"/>
              <a:t>Vijfde niveau</a:t>
            </a:r>
            <a:endParaRPr lang="en-US" dirty="0"/>
          </a:p>
        </p:txBody>
      </p:sp>
      <p:sp>
        <p:nvSpPr>
          <p:cNvPr id="5" name="Date Placeholder 4"/>
          <p:cNvSpPr>
            <a:spLocks noGrp="1"/>
          </p:cNvSpPr>
          <p:nvPr>
            <p:ph type="dt" sz="half" idx="10"/>
          </p:nvPr>
        </p:nvSpPr>
        <p:spPr/>
        <p:txBody>
          <a:bodyPr/>
          <a:lstStyle/>
          <a:p>
            <a:fld id="{6D2B947D-898A-42A8-A315-86C6033A0168}" type="datetime5">
              <a:rPr lang="en-US" smtClean="0"/>
              <a:t>14-Oct-19</a:t>
            </a:fld>
            <a:endParaRPr lang="en-US" dirty="0"/>
          </a:p>
        </p:txBody>
      </p:sp>
      <p:sp>
        <p:nvSpPr>
          <p:cNvPr id="6" name="Footer Placeholder 5"/>
          <p:cNvSpPr>
            <a:spLocks noGrp="1"/>
          </p:cNvSpPr>
          <p:nvPr>
            <p:ph type="ftr" sz="quarter" idx="11"/>
          </p:nvPr>
        </p:nvSpPr>
        <p:spPr/>
        <p:txBody>
          <a:bodyPr/>
          <a:lstStyle>
            <a:lvl1pPr eaLnBrk="1">
              <a:defRPr/>
            </a:lvl1pPr>
          </a:lstStyle>
          <a:p>
            <a:endParaRPr lang="en-US" dirty="0"/>
          </a:p>
        </p:txBody>
      </p:sp>
      <p:sp>
        <p:nvSpPr>
          <p:cNvPr id="7" name="Slide Number Placeholder 6"/>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205760630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4F30D46-CD6E-4605-AD7E-1D7C87E087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9145" y="2833413"/>
            <a:ext cx="2313710" cy="1188000"/>
          </a:xfrm>
          <a:prstGeom prst="rect">
            <a:avLst/>
          </a:prstGeom>
        </p:spPr>
      </p:pic>
    </p:spTree>
    <p:extLst>
      <p:ext uri="{BB962C8B-B14F-4D97-AF65-F5344CB8AC3E}">
        <p14:creationId xmlns:p14="http://schemas.microsoft.com/office/powerpoint/2010/main" val="93972805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Klik om stijl te bewerken</a:t>
            </a:r>
            <a:endParaRPr lang="en-US" dirty="0"/>
          </a:p>
        </p:txBody>
      </p:sp>
      <p:sp>
        <p:nvSpPr>
          <p:cNvPr id="3" name="Date Placeholder 2"/>
          <p:cNvSpPr>
            <a:spLocks noGrp="1"/>
          </p:cNvSpPr>
          <p:nvPr>
            <p:ph type="dt" sz="half" idx="10"/>
          </p:nvPr>
        </p:nvSpPr>
        <p:spPr/>
        <p:txBody>
          <a:bodyPr/>
          <a:lstStyle/>
          <a:p>
            <a:fld id="{6D7078C3-C8BF-4A1F-808B-476C15AC8A05}" type="datetime5">
              <a:rPr lang="en-US" smtClean="0"/>
              <a:t>14-Oct-19</a:t>
            </a:fld>
            <a:endParaRPr lang="en-US" dirty="0"/>
          </a:p>
        </p:txBody>
      </p:sp>
      <p:sp>
        <p:nvSpPr>
          <p:cNvPr id="4" name="Footer Placeholder 3"/>
          <p:cNvSpPr>
            <a:spLocks noGrp="1"/>
          </p:cNvSpPr>
          <p:nvPr>
            <p:ph type="ftr" sz="quarter" idx="11"/>
          </p:nvPr>
        </p:nvSpPr>
        <p:spPr/>
        <p:txBody>
          <a:bodyPr/>
          <a:lstStyle>
            <a:lvl1pPr eaLnBrk="1">
              <a:defRPr/>
            </a:lvl1pPr>
          </a:lstStyle>
          <a:p>
            <a:endParaRPr lang="en-US" dirty="0"/>
          </a:p>
        </p:txBody>
      </p:sp>
      <p:sp>
        <p:nvSpPr>
          <p:cNvPr id="5" name="Slide Number Placeholder 4"/>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234611737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DFB04-0586-44E3-BB2C-2023DCF66769}" type="datetime5">
              <a:rPr lang="en-US" smtClean="0"/>
              <a:t>14-Oct-19</a:t>
            </a:fld>
            <a:endParaRPr lang="en-US" dirty="0"/>
          </a:p>
        </p:txBody>
      </p:sp>
      <p:sp>
        <p:nvSpPr>
          <p:cNvPr id="3" name="Footer Placeholder 2"/>
          <p:cNvSpPr>
            <a:spLocks noGrp="1"/>
          </p:cNvSpPr>
          <p:nvPr>
            <p:ph type="ftr" sz="quarter" idx="11"/>
          </p:nvPr>
        </p:nvSpPr>
        <p:spPr/>
        <p:txBody>
          <a:bodyPr/>
          <a:lstStyle>
            <a:lvl1pPr eaLnBrk="1">
              <a:defRPr/>
            </a:lvl1pPr>
          </a:lstStyle>
          <a:p>
            <a:endParaRPr lang="en-US" dirty="0"/>
          </a:p>
        </p:txBody>
      </p:sp>
      <p:sp>
        <p:nvSpPr>
          <p:cNvPr id="4" name="Slide Number Placeholder 3"/>
          <p:cNvSpPr>
            <a:spLocks noGrp="1"/>
          </p:cNvSpPr>
          <p:nvPr>
            <p:ph type="sldNum" sz="quarter" idx="12"/>
          </p:nvPr>
        </p:nvSpPr>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167194177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Empty, without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7391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rgbClr val="00AA5F"/>
                </a:solidFill>
                <a:latin typeface="Helvetica" pitchFamily="2" charset="0"/>
              </a:defRPr>
            </a:lvl1pPr>
          </a:lstStyle>
          <a:p>
            <a:r>
              <a:rPr lang="en-US" dirty="0" err="1"/>
              <a:t>Mastertitelformat</a:t>
            </a:r>
            <a:r>
              <a:rPr lang="en-US" dirty="0"/>
              <a:t> </a:t>
            </a:r>
            <a:r>
              <a:rPr lang="en-US" dirty="0" err="1"/>
              <a:t>bearbeiten</a:t>
            </a:r>
            <a:endParaRPr lang="en-US" dirty="0"/>
          </a:p>
        </p:txBody>
      </p:sp>
      <p:sp>
        <p:nvSpPr>
          <p:cNvPr id="3" name="Content Placeholder 2"/>
          <p:cNvSpPr>
            <a:spLocks noGrp="1"/>
          </p:cNvSpPr>
          <p:nvPr>
            <p:ph idx="1" hasCustomPrompt="1"/>
          </p:nvPr>
        </p:nvSpPr>
        <p:spPr/>
        <p:txBody>
          <a:bodyPr/>
          <a:lstStyle>
            <a:lvl1pPr>
              <a:defRPr sz="2000" baseline="0">
                <a:latin typeface="Helvetica" pitchFamily="2" charset="0"/>
              </a:defRPr>
            </a:lvl1pPr>
            <a:lvl2pPr>
              <a:defRPr sz="2000" baseline="0">
                <a:latin typeface="Helvetica" pitchFamily="2" charset="0"/>
              </a:defRPr>
            </a:lvl2pPr>
            <a:lvl3pPr>
              <a:defRPr sz="2000" baseline="0">
                <a:latin typeface="Helvetica" pitchFamily="2" charset="0"/>
              </a:defRPr>
            </a:lvl3pPr>
            <a:lvl4pPr>
              <a:defRPr sz="2000" baseline="0">
                <a:latin typeface="Helvetica" pitchFamily="2" charset="0"/>
              </a:defRPr>
            </a:lvl4pPr>
            <a:lvl5pPr>
              <a:defRPr sz="2000" baseline="0">
                <a:latin typeface="Helvetica" pitchFamily="2" charset="0"/>
              </a:defRPr>
            </a:lvl5pPr>
          </a:lstStyle>
          <a:p>
            <a:pPr lvl="0"/>
            <a:r>
              <a:rPr lang="en-US" dirty="0" err="1"/>
              <a:t>Mastertextformat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sp>
        <p:nvSpPr>
          <p:cNvPr id="4" name="Date Placeholder 3"/>
          <p:cNvSpPr>
            <a:spLocks noGrp="1"/>
          </p:cNvSpPr>
          <p:nvPr>
            <p:ph type="dt" sz="half" idx="10"/>
          </p:nvPr>
        </p:nvSpPr>
        <p:spPr>
          <a:xfrm>
            <a:off x="390801" y="6530216"/>
            <a:ext cx="1501786" cy="147913"/>
          </a:xfrm>
        </p:spPr>
        <p:txBody>
          <a:bodyPr/>
          <a:lstStyle/>
          <a:p>
            <a:fld id="{EB15FF9C-0EE9-4587-B5C5-FB29EE15E6EC}" type="datetime5">
              <a:rPr lang="en-US" smtClean="0"/>
              <a:t>14-Oct-19</a:t>
            </a:fld>
            <a:endParaRPr lang="en-US" dirty="0"/>
          </a:p>
        </p:txBody>
      </p:sp>
      <p:sp>
        <p:nvSpPr>
          <p:cNvPr id="6" name="Slide Number Placeholder 5"/>
          <p:cNvSpPr>
            <a:spLocks noGrp="1"/>
          </p:cNvSpPr>
          <p:nvPr>
            <p:ph type="sldNum" sz="quarter" idx="12"/>
          </p:nvPr>
        </p:nvSpPr>
        <p:spPr>
          <a:xfrm>
            <a:off x="10926418" y="6530217"/>
            <a:ext cx="886740" cy="147563"/>
          </a:xfrm>
        </p:spPr>
        <p:txBody>
          <a:bodyPr/>
          <a:lstStyle/>
          <a:p>
            <a:fld id="{0A651BF4-93EA-457D-AD5A-CC362C278CB3}" type="slidenum">
              <a:rPr lang="en-US" smtClean="0"/>
              <a:t>‹#›</a:t>
            </a:fld>
            <a:endParaRPr lang="en-US" dirty="0"/>
          </a:p>
        </p:txBody>
      </p:sp>
    </p:spTree>
    <p:extLst>
      <p:ext uri="{BB962C8B-B14F-4D97-AF65-F5344CB8AC3E}">
        <p14:creationId xmlns:p14="http://schemas.microsoft.com/office/powerpoint/2010/main" val="269592803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Mastertitelformat bearbeiten</a:t>
            </a:r>
            <a:endParaRPr lang="en-US" dirty="0"/>
          </a:p>
        </p:txBody>
      </p:sp>
      <p:sp>
        <p:nvSpPr>
          <p:cNvPr id="3" name="Content Placeholder 2"/>
          <p:cNvSpPr>
            <a:spLocks noGrp="1"/>
          </p:cNvSpPr>
          <p:nvPr>
            <p:ph idx="1" hasCustomPrompt="1"/>
          </p:nvPr>
        </p:nvSpPr>
        <p:spPr>
          <a:xfrm>
            <a:off x="380297" y="1580947"/>
            <a:ext cx="2990810" cy="4299153"/>
          </a:xfrm>
        </p:spPr>
        <p:txBody>
          <a:bodyPr/>
          <a:lstStyle/>
          <a:p>
            <a:pPr lvl="0"/>
            <a:r>
              <a:rPr lang="en-US" dirty="0" err="1"/>
              <a:t>Mastertextformat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sp>
        <p:nvSpPr>
          <p:cNvPr id="4" name="Date Placeholder 3"/>
          <p:cNvSpPr>
            <a:spLocks noGrp="1"/>
          </p:cNvSpPr>
          <p:nvPr>
            <p:ph type="dt" sz="half" idx="10"/>
          </p:nvPr>
        </p:nvSpPr>
        <p:spPr/>
        <p:txBody>
          <a:bodyPr/>
          <a:lstStyle/>
          <a:p>
            <a:fld id="{D4E2A232-0767-45B8-B41D-A661ED38A210}" type="datetime5">
              <a:rPr lang="en-US" smtClean="0"/>
              <a:t>14-Oct-19</a:t>
            </a:fld>
            <a:endParaRPr lang="en-US" dirty="0"/>
          </a:p>
        </p:txBody>
      </p:sp>
      <p:sp>
        <p:nvSpPr>
          <p:cNvPr id="6" name="Slide Number Placeholder 5"/>
          <p:cNvSpPr>
            <a:spLocks noGrp="1"/>
          </p:cNvSpPr>
          <p:nvPr>
            <p:ph type="sldNum" sz="quarter" idx="12"/>
          </p:nvPr>
        </p:nvSpPr>
        <p:spPr/>
        <p:txBody>
          <a:bodyPr/>
          <a:lstStyle/>
          <a:p>
            <a:fld id="{0A651BF4-93EA-457D-AD5A-CC362C278CB3}" type="slidenum">
              <a:rPr lang="en-US" smtClean="0"/>
              <a:t>‹#›</a:t>
            </a:fld>
            <a:endParaRPr lang="en-US" dirty="0"/>
          </a:p>
        </p:txBody>
      </p:sp>
      <p:sp>
        <p:nvSpPr>
          <p:cNvPr id="7" name="Content Placeholder 2">
            <a:extLst>
              <a:ext uri="{FF2B5EF4-FFF2-40B4-BE49-F238E27FC236}">
                <a16:creationId xmlns:a16="http://schemas.microsoft.com/office/drawing/2014/main" id="{4F266410-7695-43F2-858F-FCA0EED7E53F}"/>
              </a:ext>
            </a:extLst>
          </p:cNvPr>
          <p:cNvSpPr>
            <a:spLocks noGrp="1"/>
          </p:cNvSpPr>
          <p:nvPr>
            <p:ph idx="13" hasCustomPrompt="1"/>
          </p:nvPr>
        </p:nvSpPr>
        <p:spPr>
          <a:xfrm>
            <a:off x="4600595" y="1580947"/>
            <a:ext cx="2990810" cy="4299153"/>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8" name="Content Placeholder 2">
            <a:extLst>
              <a:ext uri="{FF2B5EF4-FFF2-40B4-BE49-F238E27FC236}">
                <a16:creationId xmlns:a16="http://schemas.microsoft.com/office/drawing/2014/main" id="{D46EE3F3-A634-421C-A4B7-CC9166DB606B}"/>
              </a:ext>
            </a:extLst>
          </p:cNvPr>
          <p:cNvSpPr>
            <a:spLocks noGrp="1"/>
          </p:cNvSpPr>
          <p:nvPr>
            <p:ph idx="14" hasCustomPrompt="1"/>
          </p:nvPr>
        </p:nvSpPr>
        <p:spPr>
          <a:xfrm>
            <a:off x="8819018" y="1580947"/>
            <a:ext cx="2990810" cy="4299153"/>
          </a:xfrm>
        </p:spPr>
        <p:txBody>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en-US" dirty="0"/>
          </a:p>
        </p:txBody>
      </p:sp>
    </p:spTree>
    <p:extLst>
      <p:ext uri="{BB962C8B-B14F-4D97-AF65-F5344CB8AC3E}">
        <p14:creationId xmlns:p14="http://schemas.microsoft.com/office/powerpoint/2010/main" val="29048564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FAAFA3-F5B4-4C6B-ABE3-32D5F0D99665}"/>
              </a:ext>
            </a:extLst>
          </p:cNvPr>
          <p:cNvSpPr>
            <a:spLocks noGrp="1"/>
          </p:cNvSpPr>
          <p:nvPr>
            <p:ph type="dt" sz="half" idx="10"/>
          </p:nvPr>
        </p:nvSpPr>
        <p:spPr/>
        <p:txBody>
          <a:bodyPr/>
          <a:lstStyle/>
          <a:p>
            <a:fld id="{6385A83C-ABE1-4659-B676-531EF3829FC7}" type="datetime5">
              <a:rPr lang="en-US" smtClean="0"/>
              <a:t>14-Oct-19</a:t>
            </a:fld>
            <a:endParaRPr lang="en-US" dirty="0"/>
          </a:p>
        </p:txBody>
      </p:sp>
      <p:sp>
        <p:nvSpPr>
          <p:cNvPr id="5" name="Slide Number Placeholder 4">
            <a:extLst>
              <a:ext uri="{FF2B5EF4-FFF2-40B4-BE49-F238E27FC236}">
                <a16:creationId xmlns:a16="http://schemas.microsoft.com/office/drawing/2014/main" id="{D8FF9A97-0523-441B-A297-E31A9D577491}"/>
              </a:ext>
            </a:extLst>
          </p:cNvPr>
          <p:cNvSpPr>
            <a:spLocks noGrp="1"/>
          </p:cNvSpPr>
          <p:nvPr>
            <p:ph type="sldNum" sz="quarter" idx="12"/>
          </p:nvPr>
        </p:nvSpPr>
        <p:spPr/>
        <p:txBody>
          <a:bodyPr/>
          <a:lstStyle/>
          <a:p>
            <a:fld id="{0A651BF4-93EA-457D-AD5A-CC362C278CB3}" type="slidenum">
              <a:rPr lang="en-US" smtClean="0"/>
              <a:pPr/>
              <a:t>‹#›</a:t>
            </a:fld>
            <a:endParaRPr lang="en-US" dirty="0"/>
          </a:p>
        </p:txBody>
      </p:sp>
      <p:sp>
        <p:nvSpPr>
          <p:cNvPr id="7" name="Text Placeholder 6">
            <a:extLst>
              <a:ext uri="{FF2B5EF4-FFF2-40B4-BE49-F238E27FC236}">
                <a16:creationId xmlns:a16="http://schemas.microsoft.com/office/drawing/2014/main" id="{69C6912B-E0DD-4174-BF8A-A4E78D143F59}"/>
              </a:ext>
            </a:extLst>
          </p:cNvPr>
          <p:cNvSpPr>
            <a:spLocks noGrp="1"/>
          </p:cNvSpPr>
          <p:nvPr>
            <p:ph type="body" sz="quarter" idx="13" hasCustomPrompt="1"/>
          </p:nvPr>
        </p:nvSpPr>
        <p:spPr>
          <a:xfrm>
            <a:off x="380298" y="369432"/>
            <a:ext cx="6847292" cy="5510667"/>
          </a:xfrm>
        </p:spPr>
        <p:txBody>
          <a:bodyPr/>
          <a:lstStyle>
            <a:lvl1pPr>
              <a:lnSpc>
                <a:spcPts val="6136"/>
              </a:lnSpc>
              <a:defRPr sz="6372"/>
            </a:lvl1pPr>
            <a:lvl2pPr>
              <a:defRPr sz="2476" b="0"/>
            </a:lvl2pPr>
            <a:lvl3pPr marL="0" indent="0">
              <a:buNone/>
              <a:defRPr sz="1652"/>
            </a:lvl3pPr>
          </a:lstStyle>
          <a:p>
            <a:pPr lvl="0"/>
            <a:r>
              <a:rPr lang="en-US"/>
              <a:t>Mastertextformat bearbeiten</a:t>
            </a:r>
          </a:p>
          <a:p>
            <a:pPr lvl="1"/>
            <a:r>
              <a:rPr lang="en-US"/>
              <a:t>Zweite Ebene</a:t>
            </a:r>
          </a:p>
          <a:p>
            <a:pPr lvl="2"/>
            <a:r>
              <a:rPr lang="en-US"/>
              <a:t>Dritte Ebene</a:t>
            </a:r>
            <a:endParaRPr lang="en-US" dirty="0"/>
          </a:p>
        </p:txBody>
      </p:sp>
    </p:spTree>
    <p:extLst>
      <p:ext uri="{BB962C8B-B14F-4D97-AF65-F5344CB8AC3E}">
        <p14:creationId xmlns:p14="http://schemas.microsoft.com/office/powerpoint/2010/main" val="5510612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text r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FAAFA3-F5B4-4C6B-ABE3-32D5F0D99665}"/>
              </a:ext>
            </a:extLst>
          </p:cNvPr>
          <p:cNvSpPr>
            <a:spLocks noGrp="1"/>
          </p:cNvSpPr>
          <p:nvPr>
            <p:ph type="dt" sz="half" idx="10"/>
          </p:nvPr>
        </p:nvSpPr>
        <p:spPr/>
        <p:txBody>
          <a:bodyPr/>
          <a:lstStyle/>
          <a:p>
            <a:fld id="{9056074C-1D76-40E0-8A59-8F4D8FC1AFFA}" type="datetime5">
              <a:rPr lang="en-US" smtClean="0"/>
              <a:t>14-Oct-19</a:t>
            </a:fld>
            <a:endParaRPr lang="en-US" dirty="0"/>
          </a:p>
        </p:txBody>
      </p:sp>
      <p:sp>
        <p:nvSpPr>
          <p:cNvPr id="5" name="Slide Number Placeholder 4">
            <a:extLst>
              <a:ext uri="{FF2B5EF4-FFF2-40B4-BE49-F238E27FC236}">
                <a16:creationId xmlns:a16="http://schemas.microsoft.com/office/drawing/2014/main" id="{D8FF9A97-0523-441B-A297-E31A9D577491}"/>
              </a:ext>
            </a:extLst>
          </p:cNvPr>
          <p:cNvSpPr>
            <a:spLocks noGrp="1"/>
          </p:cNvSpPr>
          <p:nvPr>
            <p:ph type="sldNum" sz="quarter" idx="12"/>
          </p:nvPr>
        </p:nvSpPr>
        <p:spPr/>
        <p:txBody>
          <a:bodyPr/>
          <a:lstStyle/>
          <a:p>
            <a:fld id="{0A651BF4-93EA-457D-AD5A-CC362C278CB3}" type="slidenum">
              <a:rPr lang="en-US" smtClean="0"/>
              <a:pPr/>
              <a:t>‹#›</a:t>
            </a:fld>
            <a:endParaRPr lang="en-US" dirty="0"/>
          </a:p>
        </p:txBody>
      </p:sp>
      <p:sp>
        <p:nvSpPr>
          <p:cNvPr id="7" name="Text Placeholder 6">
            <a:extLst>
              <a:ext uri="{FF2B5EF4-FFF2-40B4-BE49-F238E27FC236}">
                <a16:creationId xmlns:a16="http://schemas.microsoft.com/office/drawing/2014/main" id="{69C6912B-E0DD-4174-BF8A-A4E78D143F59}"/>
              </a:ext>
            </a:extLst>
          </p:cNvPr>
          <p:cNvSpPr>
            <a:spLocks noGrp="1"/>
          </p:cNvSpPr>
          <p:nvPr>
            <p:ph type="body" sz="quarter" idx="13" hasCustomPrompt="1"/>
          </p:nvPr>
        </p:nvSpPr>
        <p:spPr>
          <a:xfrm>
            <a:off x="6095999" y="369433"/>
            <a:ext cx="5713413" cy="5510667"/>
          </a:xfrm>
        </p:spPr>
        <p:txBody>
          <a:bodyPr/>
          <a:lstStyle>
            <a:lvl1pPr>
              <a:lnSpc>
                <a:spcPts val="6136"/>
              </a:lnSpc>
              <a:defRPr sz="6372"/>
            </a:lvl1pPr>
            <a:lvl2pPr>
              <a:defRPr sz="2476" b="0"/>
            </a:lvl2pPr>
            <a:lvl3pPr marL="0" indent="0">
              <a:buNone/>
              <a:defRPr sz="1652"/>
            </a:lvl3pPr>
          </a:lstStyle>
          <a:p>
            <a:pPr lvl="0"/>
            <a:r>
              <a:rPr lang="en-US"/>
              <a:t>Mastertextformat bearbeiten</a:t>
            </a:r>
          </a:p>
          <a:p>
            <a:pPr lvl="1"/>
            <a:r>
              <a:rPr lang="en-US"/>
              <a:t>Zweite Ebene</a:t>
            </a:r>
          </a:p>
          <a:p>
            <a:pPr lvl="2"/>
            <a:r>
              <a:rPr lang="en-US"/>
              <a:t>Dritte Ebene</a:t>
            </a:r>
            <a:endParaRPr lang="en-US" dirty="0"/>
          </a:p>
        </p:txBody>
      </p:sp>
    </p:spTree>
    <p:extLst>
      <p:ext uri="{BB962C8B-B14F-4D97-AF65-F5344CB8AC3E}">
        <p14:creationId xmlns:p14="http://schemas.microsoft.com/office/powerpoint/2010/main" val="227179156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Dat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737" y="1592379"/>
            <a:ext cx="3162749" cy="3966700"/>
          </a:xfrm>
        </p:spPr>
        <p:txBody>
          <a:bodyPr/>
          <a:lstStyle>
            <a:lvl1pPr algn="l">
              <a:defRPr sz="13400">
                <a:solidFill>
                  <a:srgbClr val="96E600"/>
                </a:solidFill>
              </a:defRPr>
            </a:lvl1pPr>
            <a:lvl2pPr algn="l">
              <a:defRPr sz="1400" b="0"/>
            </a:lvl2pPr>
            <a:lvl3pPr marL="0" indent="0" algn="l">
              <a:buClr>
                <a:schemeClr val="tx2"/>
              </a:buClr>
              <a:buFont typeface="+mj-lt"/>
              <a:buNone/>
              <a:tabLst>
                <a:tab pos="144000" algn="l"/>
              </a:tabLst>
              <a:defRPr sz="1400">
                <a:solidFill>
                  <a:schemeClr val="tx2"/>
                </a:solidFill>
              </a:defRPr>
            </a:lvl3pPr>
            <a:lvl5pPr marL="339802" indent="0">
              <a:buNone/>
              <a:defRPr/>
            </a:lvl5pPr>
          </a:lstStyle>
          <a:p>
            <a:pPr lvl="0"/>
            <a:r>
              <a:rPr lang="en-US" dirty="0"/>
              <a:t>00%</a:t>
            </a:r>
          </a:p>
          <a:p>
            <a:pPr lvl="1"/>
            <a:r>
              <a:rPr lang="en-US" dirty="0"/>
              <a:t>Second level</a:t>
            </a:r>
          </a:p>
          <a:p>
            <a:pPr lvl="2"/>
            <a:r>
              <a:rPr lang="en-US" dirty="0"/>
              <a:t>Third level</a:t>
            </a:r>
          </a:p>
        </p:txBody>
      </p:sp>
      <p:cxnSp>
        <p:nvCxnSpPr>
          <p:cNvPr id="10" name="Straight Connector 9">
            <a:extLst>
              <a:ext uri="{FF2B5EF4-FFF2-40B4-BE49-F238E27FC236}">
                <a16:creationId xmlns:a16="http://schemas.microsoft.com/office/drawing/2014/main" id="{727495BA-4114-4C04-A0BB-A272F8878AB7}"/>
              </a:ext>
            </a:extLst>
          </p:cNvPr>
          <p:cNvCxnSpPr/>
          <p:nvPr userDrawn="1"/>
        </p:nvCxnSpPr>
        <p:spPr>
          <a:xfrm>
            <a:off x="4183970" y="1592379"/>
            <a:ext cx="0" cy="469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EE0327-2DC9-4FA4-A437-D0032BEB6A6B}"/>
              </a:ext>
            </a:extLst>
          </p:cNvPr>
          <p:cNvCxnSpPr/>
          <p:nvPr userDrawn="1"/>
        </p:nvCxnSpPr>
        <p:spPr>
          <a:xfrm>
            <a:off x="8017687" y="1592379"/>
            <a:ext cx="0" cy="469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9A6622B7-6D9B-4CE3-A1DF-7FBF73299BD4}"/>
              </a:ext>
            </a:extLst>
          </p:cNvPr>
          <p:cNvSpPr>
            <a:spLocks noGrp="1"/>
          </p:cNvSpPr>
          <p:nvPr>
            <p:ph idx="13" hasCustomPrompt="1"/>
          </p:nvPr>
        </p:nvSpPr>
        <p:spPr>
          <a:xfrm>
            <a:off x="4519454" y="1592379"/>
            <a:ext cx="3162749" cy="3966700"/>
          </a:xfrm>
        </p:spPr>
        <p:txBody>
          <a:bodyPr/>
          <a:lstStyle>
            <a:lvl1pPr algn="l">
              <a:defRPr sz="13400">
                <a:solidFill>
                  <a:srgbClr val="00AA5F"/>
                </a:solidFill>
              </a:defRPr>
            </a:lvl1pPr>
            <a:lvl2pPr algn="l">
              <a:defRPr sz="1400" b="0"/>
            </a:lvl2pPr>
            <a:lvl3pPr marL="0" indent="0" algn="l">
              <a:buClr>
                <a:schemeClr val="tx2"/>
              </a:buClr>
              <a:buFont typeface="+mj-lt"/>
              <a:buNone/>
              <a:tabLst>
                <a:tab pos="144000" algn="l"/>
              </a:tabLst>
              <a:defRPr sz="1400">
                <a:solidFill>
                  <a:schemeClr val="tx2"/>
                </a:solidFill>
              </a:defRPr>
            </a:lvl3pPr>
            <a:lvl5pPr marL="339802" indent="0">
              <a:buNone/>
              <a:defRPr/>
            </a:lvl5pPr>
          </a:lstStyle>
          <a:p>
            <a:pPr lvl="0"/>
            <a:r>
              <a:rPr lang="en-US" dirty="0"/>
              <a:t>00%</a:t>
            </a:r>
          </a:p>
          <a:p>
            <a:pPr lvl="1"/>
            <a:r>
              <a:rPr lang="en-US" dirty="0"/>
              <a:t>Second level</a:t>
            </a:r>
          </a:p>
          <a:p>
            <a:pPr lvl="2"/>
            <a:r>
              <a:rPr lang="en-US" dirty="0"/>
              <a:t>Third level</a:t>
            </a:r>
          </a:p>
        </p:txBody>
      </p:sp>
      <p:sp>
        <p:nvSpPr>
          <p:cNvPr id="13" name="Content Placeholder 2">
            <a:extLst>
              <a:ext uri="{FF2B5EF4-FFF2-40B4-BE49-F238E27FC236}">
                <a16:creationId xmlns:a16="http://schemas.microsoft.com/office/drawing/2014/main" id="{07F78F25-A54B-4272-B9EC-327389F99DAB}"/>
              </a:ext>
            </a:extLst>
          </p:cNvPr>
          <p:cNvSpPr>
            <a:spLocks noGrp="1"/>
          </p:cNvSpPr>
          <p:nvPr>
            <p:ph idx="14" hasCustomPrompt="1"/>
          </p:nvPr>
        </p:nvSpPr>
        <p:spPr>
          <a:xfrm>
            <a:off x="8353172" y="1592379"/>
            <a:ext cx="3162749" cy="3966700"/>
          </a:xfrm>
        </p:spPr>
        <p:txBody>
          <a:bodyPr/>
          <a:lstStyle>
            <a:lvl1pPr algn="l">
              <a:defRPr sz="13400">
                <a:solidFill>
                  <a:schemeClr val="tx1"/>
                </a:solidFill>
              </a:defRPr>
            </a:lvl1pPr>
            <a:lvl2pPr algn="l">
              <a:defRPr sz="1400" b="0"/>
            </a:lvl2pPr>
            <a:lvl3pPr marL="0" indent="0" algn="l">
              <a:buClr>
                <a:schemeClr val="tx2"/>
              </a:buClr>
              <a:buFont typeface="+mj-lt"/>
              <a:buNone/>
              <a:tabLst>
                <a:tab pos="144000" algn="l"/>
              </a:tabLst>
              <a:defRPr sz="1400">
                <a:solidFill>
                  <a:schemeClr val="tx2"/>
                </a:solidFill>
              </a:defRPr>
            </a:lvl3pPr>
            <a:lvl5pPr marL="339802" indent="0">
              <a:buNone/>
              <a:defRPr/>
            </a:lvl5pPr>
          </a:lstStyle>
          <a:p>
            <a:pPr lvl="0"/>
            <a:r>
              <a:rPr lang="en-US" dirty="0"/>
              <a:t>00%</a:t>
            </a:r>
          </a:p>
          <a:p>
            <a:pPr lvl="1"/>
            <a:r>
              <a:rPr lang="en-US" dirty="0"/>
              <a:t>Second level</a:t>
            </a:r>
          </a:p>
          <a:p>
            <a:pPr lvl="2"/>
            <a:r>
              <a:rPr lang="en-US" dirty="0"/>
              <a:t>Third level</a:t>
            </a:r>
          </a:p>
        </p:txBody>
      </p:sp>
      <p:sp>
        <p:nvSpPr>
          <p:cNvPr id="2" name="Date Placeholder 1">
            <a:extLst>
              <a:ext uri="{FF2B5EF4-FFF2-40B4-BE49-F238E27FC236}">
                <a16:creationId xmlns:a16="http://schemas.microsoft.com/office/drawing/2014/main" id="{A0CCB89A-C060-407D-93C8-361CB4985A84}"/>
              </a:ext>
            </a:extLst>
          </p:cNvPr>
          <p:cNvSpPr>
            <a:spLocks noGrp="1"/>
          </p:cNvSpPr>
          <p:nvPr>
            <p:ph type="dt" sz="half" idx="15"/>
          </p:nvPr>
        </p:nvSpPr>
        <p:spPr/>
        <p:txBody>
          <a:bodyPr/>
          <a:lstStyle/>
          <a:p>
            <a:fld id="{DA4A099E-5C02-4511-9338-1C2FAE4E1D88}" type="datetime5">
              <a:rPr lang="en-US" smtClean="0"/>
              <a:t>14-Oct-19</a:t>
            </a:fld>
            <a:endParaRPr lang="en-US" dirty="0"/>
          </a:p>
        </p:txBody>
      </p:sp>
      <p:sp>
        <p:nvSpPr>
          <p:cNvPr id="7" name="Footer Placeholder 6">
            <a:extLst>
              <a:ext uri="{FF2B5EF4-FFF2-40B4-BE49-F238E27FC236}">
                <a16:creationId xmlns:a16="http://schemas.microsoft.com/office/drawing/2014/main" id="{E7234348-FE0C-44EB-BED1-B048B1CB9768}"/>
              </a:ext>
            </a:extLst>
          </p:cNvPr>
          <p:cNvSpPr>
            <a:spLocks noGrp="1"/>
          </p:cNvSpPr>
          <p:nvPr>
            <p:ph type="ftr" sz="quarter" idx="16"/>
          </p:nvPr>
        </p:nvSpPr>
        <p:spPr>
          <a:xfrm>
            <a:off x="4352112" y="6530218"/>
            <a:ext cx="3487776" cy="147911"/>
          </a:xfrm>
          <a:prstGeom prst="rect">
            <a:avLst/>
          </a:prstGeom>
        </p:spPr>
        <p:txBody>
          <a:bodyPr/>
          <a:lstStyle>
            <a:lvl1pPr eaLnBrk="1">
              <a:defRPr/>
            </a:lvl1pPr>
          </a:lstStyle>
          <a:p>
            <a:endParaRPr lang="en-US" dirty="0"/>
          </a:p>
        </p:txBody>
      </p:sp>
      <p:sp>
        <p:nvSpPr>
          <p:cNvPr id="8" name="Slide Number Placeholder 7">
            <a:extLst>
              <a:ext uri="{FF2B5EF4-FFF2-40B4-BE49-F238E27FC236}">
                <a16:creationId xmlns:a16="http://schemas.microsoft.com/office/drawing/2014/main" id="{B222F464-72AC-47E1-BEB6-420BEE108437}"/>
              </a:ext>
            </a:extLst>
          </p:cNvPr>
          <p:cNvSpPr>
            <a:spLocks noGrp="1"/>
          </p:cNvSpPr>
          <p:nvPr>
            <p:ph type="sldNum" sz="quarter" idx="17"/>
          </p:nvPr>
        </p:nvSpPr>
        <p:spPr/>
        <p:txBody>
          <a:bodyPr/>
          <a:lstStyle/>
          <a:p>
            <a:fld id="{0A651BF4-93EA-457D-AD5A-CC362C278CB3}" type="slidenum">
              <a:rPr lang="en-US" smtClean="0"/>
              <a:pPr/>
              <a:t>‹#›</a:t>
            </a:fld>
            <a:endParaRPr lang="en-US" dirty="0"/>
          </a:p>
        </p:txBody>
      </p:sp>
      <p:sp>
        <p:nvSpPr>
          <p:cNvPr id="4" name="Title 3">
            <a:extLst>
              <a:ext uri="{FF2B5EF4-FFF2-40B4-BE49-F238E27FC236}">
                <a16:creationId xmlns:a16="http://schemas.microsoft.com/office/drawing/2014/main" id="{69A5DBD7-4D59-4B74-B742-E8BE3CB77BBD}"/>
              </a:ext>
            </a:extLst>
          </p:cNvPr>
          <p:cNvSpPr>
            <a:spLocks noGrp="1"/>
          </p:cNvSpPr>
          <p:nvPr>
            <p:ph type="title" hasCustomPrompt="1"/>
          </p:nvPr>
        </p:nvSpPr>
        <p:spPr/>
        <p:txBody>
          <a:bodyPr/>
          <a:lstStyle/>
          <a:p>
            <a:r>
              <a:rPr lang="en-US"/>
              <a:t>Mastertitelformat bearbeiten</a:t>
            </a:r>
            <a:endParaRPr lang="en-US" dirty="0"/>
          </a:p>
        </p:txBody>
      </p:sp>
    </p:spTree>
    <p:extLst>
      <p:ext uri="{BB962C8B-B14F-4D97-AF65-F5344CB8AC3E}">
        <p14:creationId xmlns:p14="http://schemas.microsoft.com/office/powerpoint/2010/main" val="5601368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21" Type="http://schemas.openxmlformats.org/officeDocument/2006/relationships/oleObject" Target="../embeddings/oleObject1.bin"/><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ags" Target="../tags/tag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vmlDrawing" Target="../drawings/vmlDrawing1.v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0298" y="369432"/>
            <a:ext cx="11429530" cy="909841"/>
          </a:xfrm>
          <a:prstGeom prst="rect">
            <a:avLst/>
          </a:prstGeom>
        </p:spPr>
        <p:txBody>
          <a:bodyPr vert="horz" lIns="0" tIns="0" rIns="0" bIns="0" rtlCol="0" anchor="t" anchorCtr="0">
            <a:noAutofit/>
          </a:bodyPr>
          <a:lstStyle/>
          <a:p>
            <a:r>
              <a:rPr lang="en-US" dirty="0" err="1"/>
              <a:t>Mastertitelformat</a:t>
            </a:r>
            <a:r>
              <a:rPr lang="en-US" dirty="0"/>
              <a:t> </a:t>
            </a:r>
            <a:r>
              <a:rPr lang="en-US" dirty="0" err="1"/>
              <a:t>bearbeiten</a:t>
            </a:r>
            <a:endParaRPr lang="en-US" dirty="0"/>
          </a:p>
        </p:txBody>
      </p:sp>
      <p:sp>
        <p:nvSpPr>
          <p:cNvPr id="3" name="Text Placeholder 2"/>
          <p:cNvSpPr>
            <a:spLocks noGrp="1"/>
          </p:cNvSpPr>
          <p:nvPr>
            <p:ph type="body" idx="1"/>
          </p:nvPr>
        </p:nvSpPr>
        <p:spPr>
          <a:xfrm>
            <a:off x="380299" y="1439863"/>
            <a:ext cx="11429531" cy="4440237"/>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97427" y="6530216"/>
            <a:ext cx="1501786" cy="147913"/>
          </a:xfrm>
          <a:prstGeom prst="rect">
            <a:avLst/>
          </a:prstGeom>
        </p:spPr>
        <p:txBody>
          <a:bodyPr vert="horz" lIns="0" tIns="0" rIns="0" bIns="0" rtlCol="0" anchor="ctr" anchorCtr="0">
            <a:noAutofit/>
          </a:bodyPr>
          <a:lstStyle>
            <a:lvl1pPr algn="l">
              <a:defRPr sz="1062">
                <a:solidFill>
                  <a:schemeClr val="tx1"/>
                </a:solidFill>
              </a:defRPr>
            </a:lvl1pPr>
          </a:lstStyle>
          <a:p>
            <a:fld id="{5FC476A5-232F-4F23-B918-1AFC1FF3023E}" type="datetime5">
              <a:rPr lang="en-US" smtClean="0"/>
              <a:pPr/>
              <a:t>14-Oct-19</a:t>
            </a:fld>
            <a:endParaRPr lang="de-DE" dirty="0"/>
          </a:p>
        </p:txBody>
      </p:sp>
      <p:sp>
        <p:nvSpPr>
          <p:cNvPr id="6" name="Slide Number Placeholder 5"/>
          <p:cNvSpPr>
            <a:spLocks noGrp="1"/>
          </p:cNvSpPr>
          <p:nvPr>
            <p:ph type="sldNum" sz="quarter" idx="4"/>
          </p:nvPr>
        </p:nvSpPr>
        <p:spPr>
          <a:xfrm>
            <a:off x="10906540" y="6530217"/>
            <a:ext cx="886740" cy="147563"/>
          </a:xfrm>
          <a:prstGeom prst="rect">
            <a:avLst/>
          </a:prstGeom>
        </p:spPr>
        <p:txBody>
          <a:bodyPr vert="horz" lIns="0" tIns="0" rIns="0" bIns="0" rtlCol="0" anchor="ctr" anchorCtr="0">
            <a:noAutofit/>
          </a:bodyPr>
          <a:lstStyle>
            <a:lvl1pPr algn="r">
              <a:defRPr sz="1062">
                <a:solidFill>
                  <a:schemeClr val="tx1"/>
                </a:solidFill>
              </a:defRPr>
            </a:lvl1pPr>
          </a:lstStyle>
          <a:p>
            <a:r>
              <a:rPr lang="en-US" dirty="0"/>
              <a:t>  Page </a:t>
            </a:r>
            <a:fld id="{0A651BF4-93EA-457D-AD5A-CC362C278CB3}" type="slidenum">
              <a:rPr lang="en-US" smtClean="0"/>
              <a:pPr/>
              <a:t>‹#›</a:t>
            </a:fld>
            <a:endParaRPr lang="en-US" dirty="0"/>
          </a:p>
        </p:txBody>
      </p:sp>
      <p:cxnSp>
        <p:nvCxnSpPr>
          <p:cNvPr id="8" name="Straight Connector 7">
            <a:extLst>
              <a:ext uri="{FF2B5EF4-FFF2-40B4-BE49-F238E27FC236}">
                <a16:creationId xmlns:a16="http://schemas.microsoft.com/office/drawing/2014/main" id="{683EEA8D-2168-4728-957D-13848F2D67E9}"/>
              </a:ext>
            </a:extLst>
          </p:cNvPr>
          <p:cNvCxnSpPr/>
          <p:nvPr userDrawn="1"/>
        </p:nvCxnSpPr>
        <p:spPr>
          <a:xfrm>
            <a:off x="380297" y="6279114"/>
            <a:ext cx="114295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DC062BC0-35C2-A34A-B19F-897A354C2C4A}"/>
              </a:ext>
            </a:extLst>
          </p:cNvPr>
          <p:cNvSpPr txBox="1"/>
          <p:nvPr userDrawn="1"/>
        </p:nvSpPr>
        <p:spPr>
          <a:xfrm>
            <a:off x="11449878" y="6606209"/>
            <a:ext cx="0" cy="0"/>
          </a:xfrm>
          <a:prstGeom prst="rect">
            <a:avLst/>
          </a:prstGeom>
          <a:noFill/>
        </p:spPr>
        <p:txBody>
          <a:bodyPr wrap="none" lIns="0" tIns="0" rIns="0" bIns="0" rtlCol="0">
            <a:noAutofit/>
          </a:bodyPr>
          <a:lstStyle/>
          <a:p>
            <a:pPr algn="l"/>
            <a:endParaRPr lang="nl-NL" sz="1600" dirty="0"/>
          </a:p>
        </p:txBody>
      </p:sp>
    </p:spTree>
    <p:extLst>
      <p:ext uri="{BB962C8B-B14F-4D97-AF65-F5344CB8AC3E}">
        <p14:creationId xmlns:p14="http://schemas.microsoft.com/office/powerpoint/2010/main" val="3693135342"/>
      </p:ext>
    </p:extLst>
  </p:cSld>
  <p:clrMap bg1="lt1" tx1="dk1" bg2="lt2" tx2="dk2" accent1="accent1" accent2="accent2" accent3="accent3" accent4="accent4" accent5="accent5" accent6="accent6" hlink="hlink" folHlink="folHlink"/>
  <p:sldLayoutIdLst>
    <p:sldLayoutId id="2147483702" r:id="rId1"/>
    <p:sldLayoutId id="2147483672" r:id="rId2"/>
    <p:sldLayoutId id="2147483692" r:id="rId3"/>
    <p:sldLayoutId id="2147483693" r:id="rId4"/>
    <p:sldLayoutId id="2147483662" r:id="rId5"/>
    <p:sldLayoutId id="2147483687" r:id="rId6"/>
    <p:sldLayoutId id="2147483673" r:id="rId7"/>
    <p:sldLayoutId id="2147483700" r:id="rId8"/>
    <p:sldLayoutId id="2147483697" r:id="rId9"/>
    <p:sldLayoutId id="2147483664" r:id="rId10"/>
    <p:sldLayoutId id="2147483688" r:id="rId11"/>
    <p:sldLayoutId id="2147483674" r:id="rId12"/>
    <p:sldLayoutId id="2147483675" r:id="rId13"/>
    <p:sldLayoutId id="2147483698" r:id="rId14"/>
    <p:sldLayoutId id="2147483666" r:id="rId15"/>
    <p:sldLayoutId id="2147483667" r:id="rId16"/>
  </p:sldLayoutIdLst>
  <p:transition>
    <p:fade/>
  </p:transition>
  <p:hf hdr="0" ftr="0"/>
  <p:txStyles>
    <p:titleStyle>
      <a:lvl1pPr algn="l" defTabSz="914235" rtl="0" eaLnBrk="1" latinLnBrk="0" hangingPunct="1">
        <a:lnSpc>
          <a:spcPct val="90000"/>
        </a:lnSpc>
        <a:spcBef>
          <a:spcPct val="0"/>
        </a:spcBef>
        <a:buNone/>
        <a:defRPr sz="2500" kern="1200" baseline="0">
          <a:solidFill>
            <a:srgbClr val="00AA5F"/>
          </a:solidFill>
          <a:latin typeface="+mj-lt"/>
          <a:ea typeface="+mj-ea"/>
          <a:cs typeface="+mj-cs"/>
        </a:defRPr>
      </a:lvl1pPr>
    </p:titleStyle>
    <p:bodyStyle>
      <a:lvl1pPr marL="0" indent="0" algn="l" defTabSz="914235" rtl="0" eaLnBrk="1" latinLnBrk="0" hangingPunct="1">
        <a:lnSpc>
          <a:spcPct val="110000"/>
        </a:lnSpc>
        <a:spcBef>
          <a:spcPts val="0"/>
        </a:spcBef>
        <a:spcAft>
          <a:spcPts val="567"/>
        </a:spcAft>
        <a:buFont typeface="Arial" panose="020B0604020202020204" pitchFamily="34" charset="0"/>
        <a:buNone/>
        <a:defRPr sz="2000" kern="1200" baseline="0">
          <a:solidFill>
            <a:schemeClr val="tx1"/>
          </a:solidFill>
          <a:latin typeface="Helvetica" pitchFamily="2" charset="0"/>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2000" b="1" kern="1200" baseline="0">
          <a:solidFill>
            <a:schemeClr val="tx1"/>
          </a:solidFill>
          <a:latin typeface="Helvetica" pitchFamily="2" charset="0"/>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2000" kern="1200" baseline="0">
          <a:solidFill>
            <a:schemeClr val="tx1"/>
          </a:solidFill>
          <a:latin typeface="Helvetica" pitchFamily="2" charset="0"/>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2000" kern="1200" baseline="0">
          <a:solidFill>
            <a:schemeClr val="tx1"/>
          </a:solidFill>
          <a:latin typeface="Helvetica" pitchFamily="2" charset="0"/>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2000" kern="1200" baseline="0">
          <a:solidFill>
            <a:schemeClr val="tx1"/>
          </a:solidFill>
          <a:latin typeface="Helvetica" pitchFamily="2" charset="0"/>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35" rtl="0" eaLnBrk="1" latinLnBrk="0" hangingPunct="1">
        <a:defRPr sz="1799" kern="1200">
          <a:solidFill>
            <a:schemeClr val="tx1"/>
          </a:solidFill>
          <a:latin typeface="+mn-lt"/>
          <a:ea typeface="+mn-ea"/>
          <a:cs typeface="+mn-cs"/>
        </a:defRPr>
      </a:lvl1pPr>
      <a:lvl2pPr marL="457117" algn="l" defTabSz="914235" rtl="0" eaLnBrk="1" latinLnBrk="0" hangingPunct="1">
        <a:defRPr sz="1799" kern="1200">
          <a:solidFill>
            <a:schemeClr val="tx1"/>
          </a:solidFill>
          <a:latin typeface="+mn-lt"/>
          <a:ea typeface="+mn-ea"/>
          <a:cs typeface="+mn-cs"/>
        </a:defRPr>
      </a:lvl2pPr>
      <a:lvl3pPr marL="914235" algn="l" defTabSz="914235" rtl="0" eaLnBrk="1" latinLnBrk="0" hangingPunct="1">
        <a:defRPr sz="1799" kern="1200">
          <a:solidFill>
            <a:schemeClr val="tx1"/>
          </a:solidFill>
          <a:latin typeface="+mn-lt"/>
          <a:ea typeface="+mn-ea"/>
          <a:cs typeface="+mn-cs"/>
        </a:defRPr>
      </a:lvl3pPr>
      <a:lvl4pPr marL="1371352" algn="l" defTabSz="914235" rtl="0" eaLnBrk="1" latinLnBrk="0" hangingPunct="1">
        <a:defRPr sz="1799" kern="1200">
          <a:solidFill>
            <a:schemeClr val="tx1"/>
          </a:solidFill>
          <a:latin typeface="+mn-lt"/>
          <a:ea typeface="+mn-ea"/>
          <a:cs typeface="+mn-cs"/>
        </a:defRPr>
      </a:lvl4pPr>
      <a:lvl5pPr marL="1828468" algn="l" defTabSz="914235" rtl="0" eaLnBrk="1" latinLnBrk="0" hangingPunct="1">
        <a:defRPr sz="1799" kern="1200">
          <a:solidFill>
            <a:schemeClr val="tx1"/>
          </a:solidFill>
          <a:latin typeface="+mn-lt"/>
          <a:ea typeface="+mn-ea"/>
          <a:cs typeface="+mn-cs"/>
        </a:defRPr>
      </a:lvl5pPr>
      <a:lvl6pPr marL="2285585" algn="l" defTabSz="914235" rtl="0" eaLnBrk="1" latinLnBrk="0" hangingPunct="1">
        <a:defRPr sz="1799" kern="1200">
          <a:solidFill>
            <a:schemeClr val="tx1"/>
          </a:solidFill>
          <a:latin typeface="+mn-lt"/>
          <a:ea typeface="+mn-ea"/>
          <a:cs typeface="+mn-cs"/>
        </a:defRPr>
      </a:lvl6pPr>
      <a:lvl7pPr marL="2742704" algn="l" defTabSz="914235" rtl="0" eaLnBrk="1" latinLnBrk="0" hangingPunct="1">
        <a:defRPr sz="1799" kern="1200">
          <a:solidFill>
            <a:schemeClr val="tx1"/>
          </a:solidFill>
          <a:latin typeface="+mn-lt"/>
          <a:ea typeface="+mn-ea"/>
          <a:cs typeface="+mn-cs"/>
        </a:defRPr>
      </a:lvl7pPr>
      <a:lvl8pPr marL="3199821" algn="l" defTabSz="914235" rtl="0" eaLnBrk="1" latinLnBrk="0" hangingPunct="1">
        <a:defRPr sz="1799" kern="1200">
          <a:solidFill>
            <a:schemeClr val="tx1"/>
          </a:solidFill>
          <a:latin typeface="+mn-lt"/>
          <a:ea typeface="+mn-ea"/>
          <a:cs typeface="+mn-cs"/>
        </a:defRPr>
      </a:lvl8pPr>
      <a:lvl9pPr marL="3656937" algn="l" defTabSz="914235"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9" userDrawn="1">
          <p15:clr>
            <a:srgbClr val="F26B43"/>
          </p15:clr>
        </p15:guide>
        <p15:guide id="2" pos="3840" userDrawn="1">
          <p15:clr>
            <a:srgbClr val="F26B43"/>
          </p15:clr>
        </p15:guide>
        <p15:guide id="3" pos="240" userDrawn="1">
          <p15:clr>
            <a:srgbClr val="F26B43"/>
          </p15:clr>
        </p15:guide>
        <p15:guide id="4" orient="horz" pos="3704" userDrawn="1">
          <p15:clr>
            <a:srgbClr val="F26B43"/>
          </p15:clr>
        </p15:guide>
        <p15:guide id="5" pos="7439" userDrawn="1">
          <p15:clr>
            <a:srgbClr val="F26B43"/>
          </p15:clr>
        </p15:guide>
        <p15:guide id="6" pos="339" userDrawn="1">
          <p15:clr>
            <a:srgbClr val="F26B43"/>
          </p15:clr>
        </p15:guide>
        <p15:guide id="7" orient="horz" pos="233" userDrawn="1">
          <p15:clr>
            <a:srgbClr val="F26B43"/>
          </p15:clr>
        </p15:guide>
        <p15:guide id="8" orient="horz" pos="327" userDrawn="1">
          <p15:clr>
            <a:srgbClr val="F26B43"/>
          </p15:clr>
        </p15:guide>
        <p15:guide id="9" orient="horz" pos="996" userDrawn="1">
          <p15:clr>
            <a:srgbClr val="F26B43"/>
          </p15:clr>
        </p15:guide>
        <p15:guide id="10" orient="horz" pos="9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26" name="Group 10">
            <a:extLst>
              <a:ext uri="{FF2B5EF4-FFF2-40B4-BE49-F238E27FC236}">
                <a16:creationId xmlns:a16="http://schemas.microsoft.com/office/drawing/2014/main" id="{22552D84-D00C-4D44-B5FD-5FA389781B18}"/>
              </a:ext>
            </a:extLst>
          </p:cNvPr>
          <p:cNvGrpSpPr>
            <a:grpSpLocks noChangeAspect="1"/>
          </p:cNvGrpSpPr>
          <p:nvPr userDrawn="1"/>
        </p:nvGrpSpPr>
        <p:grpSpPr bwMode="auto">
          <a:xfrm>
            <a:off x="380999" y="6506771"/>
            <a:ext cx="981561" cy="145234"/>
            <a:chOff x="0" y="1412"/>
            <a:chExt cx="6508" cy="963"/>
          </a:xfrm>
        </p:grpSpPr>
        <p:sp>
          <p:nvSpPr>
            <p:cNvPr id="27" name="Freeform 11">
              <a:extLst>
                <a:ext uri="{FF2B5EF4-FFF2-40B4-BE49-F238E27FC236}">
                  <a16:creationId xmlns:a16="http://schemas.microsoft.com/office/drawing/2014/main" id="{B99B53F8-34A1-4CBE-B901-1154B373E483}"/>
                </a:ext>
              </a:extLst>
            </p:cNvPr>
            <p:cNvSpPr>
              <a:spLocks/>
            </p:cNvSpPr>
            <p:nvPr userDrawn="1"/>
          </p:nvSpPr>
          <p:spPr bwMode="auto">
            <a:xfrm>
              <a:off x="4897" y="1412"/>
              <a:ext cx="608" cy="950"/>
            </a:xfrm>
            <a:custGeom>
              <a:avLst/>
              <a:gdLst>
                <a:gd name="T0" fmla="*/ 493 w 2020"/>
                <a:gd name="T1" fmla="*/ 0 h 3157"/>
                <a:gd name="T2" fmla="*/ 0 w 2020"/>
                <a:gd name="T3" fmla="*/ 0 h 3157"/>
                <a:gd name="T4" fmla="*/ 0 w 2020"/>
                <a:gd name="T5" fmla="*/ 3157 h 3157"/>
                <a:gd name="T6" fmla="*/ 493 w 2020"/>
                <a:gd name="T7" fmla="*/ 3157 h 3157"/>
                <a:gd name="T8" fmla="*/ 493 w 2020"/>
                <a:gd name="T9" fmla="*/ 1726 h 3157"/>
                <a:gd name="T10" fmla="*/ 1103 w 2020"/>
                <a:gd name="T11" fmla="*/ 1384 h 3157"/>
                <a:gd name="T12" fmla="*/ 1527 w 2020"/>
                <a:gd name="T13" fmla="*/ 1795 h 3157"/>
                <a:gd name="T14" fmla="*/ 1527 w 2020"/>
                <a:gd name="T15" fmla="*/ 3157 h 3157"/>
                <a:gd name="T16" fmla="*/ 2020 w 2020"/>
                <a:gd name="T17" fmla="*/ 3157 h 3157"/>
                <a:gd name="T18" fmla="*/ 2020 w 2020"/>
                <a:gd name="T19" fmla="*/ 1683 h 3157"/>
                <a:gd name="T20" fmla="*/ 1259 w 2020"/>
                <a:gd name="T21" fmla="*/ 952 h 3157"/>
                <a:gd name="T22" fmla="*/ 493 w 2020"/>
                <a:gd name="T23" fmla="*/ 1267 h 3157"/>
                <a:gd name="T24" fmla="*/ 493 w 2020"/>
                <a:gd name="T25" fmla="*/ 0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0" h="3157">
                  <a:moveTo>
                    <a:pt x="493" y="0"/>
                  </a:moveTo>
                  <a:cubicBezTo>
                    <a:pt x="0" y="0"/>
                    <a:pt x="0" y="0"/>
                    <a:pt x="0" y="0"/>
                  </a:cubicBezTo>
                  <a:cubicBezTo>
                    <a:pt x="0" y="3157"/>
                    <a:pt x="0" y="3157"/>
                    <a:pt x="0" y="3157"/>
                  </a:cubicBezTo>
                  <a:cubicBezTo>
                    <a:pt x="493" y="3157"/>
                    <a:pt x="493" y="3157"/>
                    <a:pt x="493" y="3157"/>
                  </a:cubicBezTo>
                  <a:cubicBezTo>
                    <a:pt x="493" y="1726"/>
                    <a:pt x="493" y="1726"/>
                    <a:pt x="493" y="1726"/>
                  </a:cubicBezTo>
                  <a:cubicBezTo>
                    <a:pt x="640" y="1518"/>
                    <a:pt x="869" y="1384"/>
                    <a:pt x="1103" y="1384"/>
                  </a:cubicBezTo>
                  <a:cubicBezTo>
                    <a:pt x="1350" y="1384"/>
                    <a:pt x="1527" y="1522"/>
                    <a:pt x="1527" y="1795"/>
                  </a:cubicBezTo>
                  <a:cubicBezTo>
                    <a:pt x="1527" y="3157"/>
                    <a:pt x="1527" y="3157"/>
                    <a:pt x="1527" y="3157"/>
                  </a:cubicBezTo>
                  <a:cubicBezTo>
                    <a:pt x="2020" y="3157"/>
                    <a:pt x="2020" y="3157"/>
                    <a:pt x="2020" y="3157"/>
                  </a:cubicBezTo>
                  <a:cubicBezTo>
                    <a:pt x="2020" y="1683"/>
                    <a:pt x="2020" y="1683"/>
                    <a:pt x="2020" y="1683"/>
                  </a:cubicBezTo>
                  <a:cubicBezTo>
                    <a:pt x="2020" y="1233"/>
                    <a:pt x="1722" y="952"/>
                    <a:pt x="1259" y="952"/>
                  </a:cubicBezTo>
                  <a:cubicBezTo>
                    <a:pt x="939" y="952"/>
                    <a:pt x="653" y="1103"/>
                    <a:pt x="493" y="1267"/>
                  </a:cubicBezTo>
                  <a:lnTo>
                    <a:pt x="49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8" name="Freeform 12">
              <a:extLst>
                <a:ext uri="{FF2B5EF4-FFF2-40B4-BE49-F238E27FC236}">
                  <a16:creationId xmlns:a16="http://schemas.microsoft.com/office/drawing/2014/main" id="{FCC23008-49FB-416A-8408-A28711C08D94}"/>
                </a:ext>
              </a:extLst>
            </p:cNvPr>
            <p:cNvSpPr>
              <a:spLocks/>
            </p:cNvSpPr>
            <p:nvPr userDrawn="1"/>
          </p:nvSpPr>
          <p:spPr bwMode="auto">
            <a:xfrm>
              <a:off x="4346" y="1520"/>
              <a:ext cx="417" cy="855"/>
            </a:xfrm>
            <a:custGeom>
              <a:avLst/>
              <a:gdLst>
                <a:gd name="T0" fmla="*/ 900 w 1384"/>
                <a:gd name="T1" fmla="*/ 160 h 2842"/>
                <a:gd name="T2" fmla="*/ 441 w 1384"/>
                <a:gd name="T3" fmla="*/ 0 h 2842"/>
                <a:gd name="T4" fmla="*/ 403 w 1384"/>
                <a:gd name="T5" fmla="*/ 0 h 2842"/>
                <a:gd name="T6" fmla="*/ 403 w 1384"/>
                <a:gd name="T7" fmla="*/ 636 h 2842"/>
                <a:gd name="T8" fmla="*/ 0 w 1384"/>
                <a:gd name="T9" fmla="*/ 636 h 2842"/>
                <a:gd name="T10" fmla="*/ 0 w 1384"/>
                <a:gd name="T11" fmla="*/ 1025 h 2842"/>
                <a:gd name="T12" fmla="*/ 403 w 1384"/>
                <a:gd name="T13" fmla="*/ 1025 h 2842"/>
                <a:gd name="T14" fmla="*/ 403 w 1384"/>
                <a:gd name="T15" fmla="*/ 2240 h 2842"/>
                <a:gd name="T16" fmla="*/ 999 w 1384"/>
                <a:gd name="T17" fmla="*/ 2842 h 2842"/>
                <a:gd name="T18" fmla="*/ 1363 w 1384"/>
                <a:gd name="T19" fmla="*/ 2798 h 2842"/>
                <a:gd name="T20" fmla="*/ 1363 w 1384"/>
                <a:gd name="T21" fmla="*/ 2405 h 2842"/>
                <a:gd name="T22" fmla="*/ 1350 w 1384"/>
                <a:gd name="T23" fmla="*/ 2396 h 2842"/>
                <a:gd name="T24" fmla="*/ 1146 w 1384"/>
                <a:gd name="T25" fmla="*/ 2422 h 2842"/>
                <a:gd name="T26" fmla="*/ 900 w 1384"/>
                <a:gd name="T27" fmla="*/ 2197 h 2842"/>
                <a:gd name="T28" fmla="*/ 900 w 1384"/>
                <a:gd name="T29" fmla="*/ 1025 h 2842"/>
                <a:gd name="T30" fmla="*/ 1384 w 1384"/>
                <a:gd name="T31" fmla="*/ 1025 h 2842"/>
                <a:gd name="T32" fmla="*/ 1384 w 1384"/>
                <a:gd name="T33" fmla="*/ 636 h 2842"/>
                <a:gd name="T34" fmla="*/ 900 w 1384"/>
                <a:gd name="T35" fmla="*/ 636 h 2842"/>
                <a:gd name="T36" fmla="*/ 900 w 1384"/>
                <a:gd name="T37" fmla="*/ 160 h 2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4" h="2842">
                  <a:moveTo>
                    <a:pt x="900" y="160"/>
                  </a:moveTo>
                  <a:cubicBezTo>
                    <a:pt x="441" y="0"/>
                    <a:pt x="441" y="0"/>
                    <a:pt x="441" y="0"/>
                  </a:cubicBezTo>
                  <a:cubicBezTo>
                    <a:pt x="403" y="0"/>
                    <a:pt x="403" y="0"/>
                    <a:pt x="403" y="0"/>
                  </a:cubicBezTo>
                  <a:cubicBezTo>
                    <a:pt x="403" y="636"/>
                    <a:pt x="403" y="636"/>
                    <a:pt x="403" y="636"/>
                  </a:cubicBezTo>
                  <a:cubicBezTo>
                    <a:pt x="0" y="636"/>
                    <a:pt x="0" y="636"/>
                    <a:pt x="0" y="636"/>
                  </a:cubicBezTo>
                  <a:cubicBezTo>
                    <a:pt x="0" y="1025"/>
                    <a:pt x="0" y="1025"/>
                    <a:pt x="0" y="1025"/>
                  </a:cubicBezTo>
                  <a:cubicBezTo>
                    <a:pt x="403" y="1025"/>
                    <a:pt x="403" y="1025"/>
                    <a:pt x="403" y="1025"/>
                  </a:cubicBezTo>
                  <a:cubicBezTo>
                    <a:pt x="403" y="2240"/>
                    <a:pt x="403" y="2240"/>
                    <a:pt x="403" y="2240"/>
                  </a:cubicBezTo>
                  <a:cubicBezTo>
                    <a:pt x="403" y="2647"/>
                    <a:pt x="645" y="2842"/>
                    <a:pt x="999" y="2842"/>
                  </a:cubicBezTo>
                  <a:cubicBezTo>
                    <a:pt x="1146" y="2842"/>
                    <a:pt x="1237" y="2829"/>
                    <a:pt x="1363" y="2798"/>
                  </a:cubicBezTo>
                  <a:cubicBezTo>
                    <a:pt x="1363" y="2405"/>
                    <a:pt x="1363" y="2405"/>
                    <a:pt x="1363" y="2405"/>
                  </a:cubicBezTo>
                  <a:cubicBezTo>
                    <a:pt x="1350" y="2396"/>
                    <a:pt x="1350" y="2396"/>
                    <a:pt x="1350" y="2396"/>
                  </a:cubicBezTo>
                  <a:cubicBezTo>
                    <a:pt x="1280" y="2413"/>
                    <a:pt x="1229" y="2422"/>
                    <a:pt x="1146" y="2422"/>
                  </a:cubicBezTo>
                  <a:cubicBezTo>
                    <a:pt x="982" y="2422"/>
                    <a:pt x="900" y="2340"/>
                    <a:pt x="900" y="2197"/>
                  </a:cubicBezTo>
                  <a:cubicBezTo>
                    <a:pt x="900" y="1025"/>
                    <a:pt x="900" y="1025"/>
                    <a:pt x="900" y="1025"/>
                  </a:cubicBezTo>
                  <a:cubicBezTo>
                    <a:pt x="1384" y="1025"/>
                    <a:pt x="1384" y="1025"/>
                    <a:pt x="1384" y="1025"/>
                  </a:cubicBezTo>
                  <a:cubicBezTo>
                    <a:pt x="1384" y="636"/>
                    <a:pt x="1384" y="636"/>
                    <a:pt x="1384" y="636"/>
                  </a:cubicBezTo>
                  <a:cubicBezTo>
                    <a:pt x="900" y="636"/>
                    <a:pt x="900" y="636"/>
                    <a:pt x="900" y="636"/>
                  </a:cubicBezTo>
                  <a:lnTo>
                    <a:pt x="900" y="1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29" name="Freeform 13">
              <a:extLst>
                <a:ext uri="{FF2B5EF4-FFF2-40B4-BE49-F238E27FC236}">
                  <a16:creationId xmlns:a16="http://schemas.microsoft.com/office/drawing/2014/main" id="{FD32CF24-89FF-4A55-9CCD-8F216D3A2F5C}"/>
                </a:ext>
              </a:extLst>
            </p:cNvPr>
            <p:cNvSpPr>
              <a:spLocks/>
            </p:cNvSpPr>
            <p:nvPr userDrawn="1"/>
          </p:nvSpPr>
          <p:spPr bwMode="auto">
            <a:xfrm>
              <a:off x="3666" y="1698"/>
              <a:ext cx="591" cy="664"/>
            </a:xfrm>
            <a:custGeom>
              <a:avLst/>
              <a:gdLst>
                <a:gd name="T0" fmla="*/ 493 w 1964"/>
                <a:gd name="T1" fmla="*/ 43 h 2205"/>
                <a:gd name="T2" fmla="*/ 0 w 1964"/>
                <a:gd name="T3" fmla="*/ 43 h 2205"/>
                <a:gd name="T4" fmla="*/ 0 w 1964"/>
                <a:gd name="T5" fmla="*/ 2205 h 2205"/>
                <a:gd name="T6" fmla="*/ 493 w 1964"/>
                <a:gd name="T7" fmla="*/ 2205 h 2205"/>
                <a:gd name="T8" fmla="*/ 493 w 1964"/>
                <a:gd name="T9" fmla="*/ 795 h 2205"/>
                <a:gd name="T10" fmla="*/ 1073 w 1964"/>
                <a:gd name="T11" fmla="*/ 432 h 2205"/>
                <a:gd name="T12" fmla="*/ 1471 w 1964"/>
                <a:gd name="T13" fmla="*/ 843 h 2205"/>
                <a:gd name="T14" fmla="*/ 1471 w 1964"/>
                <a:gd name="T15" fmla="*/ 2205 h 2205"/>
                <a:gd name="T16" fmla="*/ 1964 w 1964"/>
                <a:gd name="T17" fmla="*/ 2205 h 2205"/>
                <a:gd name="T18" fmla="*/ 1964 w 1964"/>
                <a:gd name="T19" fmla="*/ 718 h 2205"/>
                <a:gd name="T20" fmla="*/ 1233 w 1964"/>
                <a:gd name="T21" fmla="*/ 0 h 2205"/>
                <a:gd name="T22" fmla="*/ 493 w 1964"/>
                <a:gd name="T23" fmla="*/ 324 h 2205"/>
                <a:gd name="T24" fmla="*/ 493 w 1964"/>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4"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1" y="579"/>
                    <a:pt x="1471" y="843"/>
                  </a:cubicBezTo>
                  <a:cubicBezTo>
                    <a:pt x="1471" y="2205"/>
                    <a:pt x="1471" y="2205"/>
                    <a:pt x="1471" y="2205"/>
                  </a:cubicBezTo>
                  <a:cubicBezTo>
                    <a:pt x="1964" y="2205"/>
                    <a:pt x="1964" y="2205"/>
                    <a:pt x="1964" y="2205"/>
                  </a:cubicBezTo>
                  <a:cubicBezTo>
                    <a:pt x="1964" y="718"/>
                    <a:pt x="1964" y="718"/>
                    <a:pt x="1964" y="718"/>
                  </a:cubicBezTo>
                  <a:cubicBezTo>
                    <a:pt x="1964" y="294"/>
                    <a:pt x="1704" y="0"/>
                    <a:pt x="1233" y="0"/>
                  </a:cubicBezTo>
                  <a:cubicBezTo>
                    <a:pt x="917" y="0"/>
                    <a:pt x="653" y="155"/>
                    <a:pt x="493" y="324"/>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0" name="Freeform 14">
              <a:extLst>
                <a:ext uri="{FF2B5EF4-FFF2-40B4-BE49-F238E27FC236}">
                  <a16:creationId xmlns:a16="http://schemas.microsoft.com/office/drawing/2014/main" id="{57900730-8A9A-4D23-892D-BB2FF89A2C82}"/>
                </a:ext>
              </a:extLst>
            </p:cNvPr>
            <p:cNvSpPr>
              <a:spLocks/>
            </p:cNvSpPr>
            <p:nvPr userDrawn="1"/>
          </p:nvSpPr>
          <p:spPr bwMode="auto">
            <a:xfrm>
              <a:off x="2227" y="1698"/>
              <a:ext cx="591" cy="664"/>
            </a:xfrm>
            <a:custGeom>
              <a:avLst/>
              <a:gdLst>
                <a:gd name="T0" fmla="*/ 493 w 1963"/>
                <a:gd name="T1" fmla="*/ 43 h 2205"/>
                <a:gd name="T2" fmla="*/ 0 w 1963"/>
                <a:gd name="T3" fmla="*/ 43 h 2205"/>
                <a:gd name="T4" fmla="*/ 0 w 1963"/>
                <a:gd name="T5" fmla="*/ 2205 h 2205"/>
                <a:gd name="T6" fmla="*/ 493 w 1963"/>
                <a:gd name="T7" fmla="*/ 2205 h 2205"/>
                <a:gd name="T8" fmla="*/ 493 w 1963"/>
                <a:gd name="T9" fmla="*/ 795 h 2205"/>
                <a:gd name="T10" fmla="*/ 1073 w 1963"/>
                <a:gd name="T11" fmla="*/ 432 h 2205"/>
                <a:gd name="T12" fmla="*/ 1470 w 1963"/>
                <a:gd name="T13" fmla="*/ 843 h 2205"/>
                <a:gd name="T14" fmla="*/ 1470 w 1963"/>
                <a:gd name="T15" fmla="*/ 2205 h 2205"/>
                <a:gd name="T16" fmla="*/ 1963 w 1963"/>
                <a:gd name="T17" fmla="*/ 2205 h 2205"/>
                <a:gd name="T18" fmla="*/ 1963 w 1963"/>
                <a:gd name="T19" fmla="*/ 718 h 2205"/>
                <a:gd name="T20" fmla="*/ 1233 w 1963"/>
                <a:gd name="T21" fmla="*/ 0 h 2205"/>
                <a:gd name="T22" fmla="*/ 493 w 1963"/>
                <a:gd name="T23" fmla="*/ 324 h 2205"/>
                <a:gd name="T24" fmla="*/ 493 w 1963"/>
                <a:gd name="T25"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5">
                  <a:moveTo>
                    <a:pt x="493" y="43"/>
                  </a:moveTo>
                  <a:cubicBezTo>
                    <a:pt x="0" y="43"/>
                    <a:pt x="0" y="43"/>
                    <a:pt x="0" y="43"/>
                  </a:cubicBezTo>
                  <a:cubicBezTo>
                    <a:pt x="0" y="2205"/>
                    <a:pt x="0" y="2205"/>
                    <a:pt x="0" y="2205"/>
                  </a:cubicBezTo>
                  <a:cubicBezTo>
                    <a:pt x="493" y="2205"/>
                    <a:pt x="493" y="2205"/>
                    <a:pt x="493" y="2205"/>
                  </a:cubicBezTo>
                  <a:cubicBezTo>
                    <a:pt x="493" y="795"/>
                    <a:pt x="493" y="795"/>
                    <a:pt x="493" y="795"/>
                  </a:cubicBezTo>
                  <a:cubicBezTo>
                    <a:pt x="627" y="596"/>
                    <a:pt x="839" y="432"/>
                    <a:pt x="1073" y="432"/>
                  </a:cubicBezTo>
                  <a:cubicBezTo>
                    <a:pt x="1332" y="432"/>
                    <a:pt x="1470" y="579"/>
                    <a:pt x="1470" y="843"/>
                  </a:cubicBezTo>
                  <a:cubicBezTo>
                    <a:pt x="1470" y="2205"/>
                    <a:pt x="1470" y="2205"/>
                    <a:pt x="1470" y="2205"/>
                  </a:cubicBezTo>
                  <a:cubicBezTo>
                    <a:pt x="1963" y="2205"/>
                    <a:pt x="1963" y="2205"/>
                    <a:pt x="1963" y="2205"/>
                  </a:cubicBezTo>
                  <a:cubicBezTo>
                    <a:pt x="1963" y="718"/>
                    <a:pt x="1963" y="718"/>
                    <a:pt x="1963" y="718"/>
                  </a:cubicBezTo>
                  <a:cubicBezTo>
                    <a:pt x="1963" y="294"/>
                    <a:pt x="1704" y="0"/>
                    <a:pt x="1233" y="0"/>
                  </a:cubicBezTo>
                  <a:cubicBezTo>
                    <a:pt x="917" y="0"/>
                    <a:pt x="653" y="155"/>
                    <a:pt x="493" y="324"/>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1" name="Freeform 15">
              <a:extLst>
                <a:ext uri="{FF2B5EF4-FFF2-40B4-BE49-F238E27FC236}">
                  <a16:creationId xmlns:a16="http://schemas.microsoft.com/office/drawing/2014/main" id="{3157CEE4-680C-4B68-9AEC-261D4C55C844}"/>
                </a:ext>
              </a:extLst>
            </p:cNvPr>
            <p:cNvSpPr>
              <a:spLocks/>
            </p:cNvSpPr>
            <p:nvPr userDrawn="1"/>
          </p:nvSpPr>
          <p:spPr bwMode="auto">
            <a:xfrm>
              <a:off x="1008" y="1698"/>
              <a:ext cx="391" cy="664"/>
            </a:xfrm>
            <a:custGeom>
              <a:avLst/>
              <a:gdLst>
                <a:gd name="T0" fmla="*/ 493 w 1301"/>
                <a:gd name="T1" fmla="*/ 43 h 2205"/>
                <a:gd name="T2" fmla="*/ 0 w 1301"/>
                <a:gd name="T3" fmla="*/ 43 h 2205"/>
                <a:gd name="T4" fmla="*/ 0 w 1301"/>
                <a:gd name="T5" fmla="*/ 2205 h 2205"/>
                <a:gd name="T6" fmla="*/ 493 w 1301"/>
                <a:gd name="T7" fmla="*/ 2205 h 2205"/>
                <a:gd name="T8" fmla="*/ 493 w 1301"/>
                <a:gd name="T9" fmla="*/ 834 h 2205"/>
                <a:gd name="T10" fmla="*/ 1077 w 1301"/>
                <a:gd name="T11" fmla="*/ 432 h 2205"/>
                <a:gd name="T12" fmla="*/ 1219 w 1301"/>
                <a:gd name="T13" fmla="*/ 445 h 2205"/>
                <a:gd name="T14" fmla="*/ 1237 w 1301"/>
                <a:gd name="T15" fmla="*/ 432 h 2205"/>
                <a:gd name="T16" fmla="*/ 1301 w 1301"/>
                <a:gd name="T17" fmla="*/ 34 h 2205"/>
                <a:gd name="T18" fmla="*/ 1115 w 1301"/>
                <a:gd name="T19" fmla="*/ 0 h 2205"/>
                <a:gd name="T20" fmla="*/ 493 w 1301"/>
                <a:gd name="T21" fmla="*/ 311 h 2205"/>
                <a:gd name="T22" fmla="*/ 493 w 1301"/>
                <a:gd name="T23" fmla="*/ 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1" h="2205">
                  <a:moveTo>
                    <a:pt x="493" y="43"/>
                  </a:moveTo>
                  <a:cubicBezTo>
                    <a:pt x="0" y="43"/>
                    <a:pt x="0" y="43"/>
                    <a:pt x="0" y="43"/>
                  </a:cubicBezTo>
                  <a:cubicBezTo>
                    <a:pt x="0" y="2205"/>
                    <a:pt x="0" y="2205"/>
                    <a:pt x="0" y="2205"/>
                  </a:cubicBezTo>
                  <a:cubicBezTo>
                    <a:pt x="493" y="2205"/>
                    <a:pt x="493" y="2205"/>
                    <a:pt x="493" y="2205"/>
                  </a:cubicBezTo>
                  <a:cubicBezTo>
                    <a:pt x="493" y="834"/>
                    <a:pt x="493" y="834"/>
                    <a:pt x="493" y="834"/>
                  </a:cubicBezTo>
                  <a:cubicBezTo>
                    <a:pt x="627" y="570"/>
                    <a:pt x="839" y="432"/>
                    <a:pt x="1077" y="432"/>
                  </a:cubicBezTo>
                  <a:cubicBezTo>
                    <a:pt x="1146" y="432"/>
                    <a:pt x="1185" y="436"/>
                    <a:pt x="1219" y="445"/>
                  </a:cubicBezTo>
                  <a:cubicBezTo>
                    <a:pt x="1237" y="432"/>
                    <a:pt x="1237" y="432"/>
                    <a:pt x="1237" y="432"/>
                  </a:cubicBezTo>
                  <a:cubicBezTo>
                    <a:pt x="1301" y="34"/>
                    <a:pt x="1301" y="34"/>
                    <a:pt x="1301" y="34"/>
                  </a:cubicBezTo>
                  <a:cubicBezTo>
                    <a:pt x="1258" y="13"/>
                    <a:pt x="1193" y="0"/>
                    <a:pt x="1115" y="0"/>
                  </a:cubicBezTo>
                  <a:cubicBezTo>
                    <a:pt x="847" y="0"/>
                    <a:pt x="640" y="142"/>
                    <a:pt x="493" y="311"/>
                  </a:cubicBezTo>
                  <a:lnTo>
                    <a:pt x="493" y="4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0" name="Freeform 16">
              <a:extLst>
                <a:ext uri="{FF2B5EF4-FFF2-40B4-BE49-F238E27FC236}">
                  <a16:creationId xmlns:a16="http://schemas.microsoft.com/office/drawing/2014/main" id="{A2C4E718-74E1-4D71-8846-497CB4BFB41C}"/>
                </a:ext>
              </a:extLst>
            </p:cNvPr>
            <p:cNvSpPr>
              <a:spLocks/>
            </p:cNvSpPr>
            <p:nvPr userDrawn="1"/>
          </p:nvSpPr>
          <p:spPr bwMode="auto">
            <a:xfrm>
              <a:off x="0" y="1438"/>
              <a:ext cx="880" cy="937"/>
            </a:xfrm>
            <a:custGeom>
              <a:avLst/>
              <a:gdLst>
                <a:gd name="T0" fmla="*/ 2350 w 2923"/>
                <a:gd name="T1" fmla="*/ 1030 h 3114"/>
                <a:gd name="T2" fmla="*/ 2856 w 2923"/>
                <a:gd name="T3" fmla="*/ 979 h 3114"/>
                <a:gd name="T4" fmla="*/ 2872 w 2923"/>
                <a:gd name="T5" fmla="*/ 948 h 3114"/>
                <a:gd name="T6" fmla="*/ 1535 w 2923"/>
                <a:gd name="T7" fmla="*/ 0 h 3114"/>
                <a:gd name="T8" fmla="*/ 0 w 2923"/>
                <a:gd name="T9" fmla="*/ 1557 h 3114"/>
                <a:gd name="T10" fmla="*/ 1535 w 2923"/>
                <a:gd name="T11" fmla="*/ 3114 h 3114"/>
                <a:gd name="T12" fmla="*/ 2923 w 2923"/>
                <a:gd name="T13" fmla="*/ 1673 h 3114"/>
                <a:gd name="T14" fmla="*/ 2923 w 2923"/>
                <a:gd name="T15" fmla="*/ 1435 h 3114"/>
                <a:gd name="T16" fmla="*/ 1254 w 2923"/>
                <a:gd name="T17" fmla="*/ 1435 h 3114"/>
                <a:gd name="T18" fmla="*/ 1254 w 2923"/>
                <a:gd name="T19" fmla="*/ 1868 h 3114"/>
                <a:gd name="T20" fmla="*/ 2396 w 2923"/>
                <a:gd name="T21" fmla="*/ 1868 h 3114"/>
                <a:gd name="T22" fmla="*/ 1535 w 2923"/>
                <a:gd name="T23" fmla="*/ 2634 h 3114"/>
                <a:gd name="T24" fmla="*/ 545 w 2923"/>
                <a:gd name="T25" fmla="*/ 1557 h 3114"/>
                <a:gd name="T26" fmla="*/ 1527 w 2923"/>
                <a:gd name="T27" fmla="*/ 475 h 3114"/>
                <a:gd name="T28" fmla="*/ 2350 w 2923"/>
                <a:gd name="T29" fmla="*/ 1030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3" h="3114">
                  <a:moveTo>
                    <a:pt x="2350" y="1030"/>
                  </a:moveTo>
                  <a:cubicBezTo>
                    <a:pt x="2856" y="979"/>
                    <a:pt x="2856" y="979"/>
                    <a:pt x="2856" y="979"/>
                  </a:cubicBezTo>
                  <a:cubicBezTo>
                    <a:pt x="2872" y="948"/>
                    <a:pt x="2872" y="948"/>
                    <a:pt x="2872" y="948"/>
                  </a:cubicBezTo>
                  <a:cubicBezTo>
                    <a:pt x="2723" y="362"/>
                    <a:pt x="2214" y="0"/>
                    <a:pt x="1535" y="0"/>
                  </a:cubicBezTo>
                  <a:cubicBezTo>
                    <a:pt x="692" y="0"/>
                    <a:pt x="0" y="635"/>
                    <a:pt x="0" y="1557"/>
                  </a:cubicBezTo>
                  <a:cubicBezTo>
                    <a:pt x="0" y="2478"/>
                    <a:pt x="683" y="3114"/>
                    <a:pt x="1535" y="3114"/>
                  </a:cubicBezTo>
                  <a:cubicBezTo>
                    <a:pt x="2387" y="3114"/>
                    <a:pt x="2923" y="2512"/>
                    <a:pt x="2923" y="1673"/>
                  </a:cubicBezTo>
                  <a:cubicBezTo>
                    <a:pt x="2923" y="1435"/>
                    <a:pt x="2923" y="1435"/>
                    <a:pt x="2923" y="1435"/>
                  </a:cubicBezTo>
                  <a:cubicBezTo>
                    <a:pt x="1254" y="1435"/>
                    <a:pt x="1254" y="1435"/>
                    <a:pt x="1254" y="1435"/>
                  </a:cubicBezTo>
                  <a:cubicBezTo>
                    <a:pt x="1254" y="1868"/>
                    <a:pt x="1254" y="1868"/>
                    <a:pt x="1254" y="1868"/>
                  </a:cubicBezTo>
                  <a:cubicBezTo>
                    <a:pt x="2396" y="1868"/>
                    <a:pt x="2396" y="1868"/>
                    <a:pt x="2396" y="1868"/>
                  </a:cubicBezTo>
                  <a:cubicBezTo>
                    <a:pt x="2335" y="2344"/>
                    <a:pt x="2046" y="2634"/>
                    <a:pt x="1535" y="2634"/>
                  </a:cubicBezTo>
                  <a:cubicBezTo>
                    <a:pt x="930" y="2634"/>
                    <a:pt x="545" y="2188"/>
                    <a:pt x="545" y="1557"/>
                  </a:cubicBezTo>
                  <a:cubicBezTo>
                    <a:pt x="545" y="925"/>
                    <a:pt x="934" y="475"/>
                    <a:pt x="1527" y="475"/>
                  </a:cubicBezTo>
                  <a:cubicBezTo>
                    <a:pt x="1959" y="475"/>
                    <a:pt x="2234" y="679"/>
                    <a:pt x="2350" y="103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1" name="Oval 17">
              <a:extLst>
                <a:ext uri="{FF2B5EF4-FFF2-40B4-BE49-F238E27FC236}">
                  <a16:creationId xmlns:a16="http://schemas.microsoft.com/office/drawing/2014/main" id="{5E8C8EC0-5480-4F28-886C-8CF1DDEC2290}"/>
                </a:ext>
              </a:extLst>
            </p:cNvPr>
            <p:cNvSpPr>
              <a:spLocks noChangeArrowheads="1"/>
            </p:cNvSpPr>
            <p:nvPr userDrawn="1"/>
          </p:nvSpPr>
          <p:spPr bwMode="auto">
            <a:xfrm>
              <a:off x="1544" y="1424"/>
              <a:ext cx="203" cy="20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2" name="Oval 18">
              <a:extLst>
                <a:ext uri="{FF2B5EF4-FFF2-40B4-BE49-F238E27FC236}">
                  <a16:creationId xmlns:a16="http://schemas.microsoft.com/office/drawing/2014/main" id="{5F2CCED1-EA61-4576-AFD6-13A191B7E03A}"/>
                </a:ext>
              </a:extLst>
            </p:cNvPr>
            <p:cNvSpPr>
              <a:spLocks noChangeArrowheads="1"/>
            </p:cNvSpPr>
            <p:nvPr userDrawn="1"/>
          </p:nvSpPr>
          <p:spPr bwMode="auto">
            <a:xfrm>
              <a:off x="1844" y="1424"/>
              <a:ext cx="203" cy="20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3" name="Freeform 19">
              <a:extLst>
                <a:ext uri="{FF2B5EF4-FFF2-40B4-BE49-F238E27FC236}">
                  <a16:creationId xmlns:a16="http://schemas.microsoft.com/office/drawing/2014/main" id="{F5C22B59-B39D-45B6-B863-3643080C3577}"/>
                </a:ext>
              </a:extLst>
            </p:cNvPr>
            <p:cNvSpPr>
              <a:spLocks/>
            </p:cNvSpPr>
            <p:nvPr userDrawn="1"/>
          </p:nvSpPr>
          <p:spPr bwMode="auto">
            <a:xfrm>
              <a:off x="1500" y="1711"/>
              <a:ext cx="591" cy="664"/>
            </a:xfrm>
            <a:custGeom>
              <a:avLst/>
              <a:gdLst>
                <a:gd name="T0" fmla="*/ 1470 w 1963"/>
                <a:gd name="T1" fmla="*/ 2162 h 2206"/>
                <a:gd name="T2" fmla="*/ 1963 w 1963"/>
                <a:gd name="T3" fmla="*/ 2162 h 2206"/>
                <a:gd name="T4" fmla="*/ 1963 w 1963"/>
                <a:gd name="T5" fmla="*/ 0 h 2206"/>
                <a:gd name="T6" fmla="*/ 1470 w 1963"/>
                <a:gd name="T7" fmla="*/ 0 h 2206"/>
                <a:gd name="T8" fmla="*/ 1470 w 1963"/>
                <a:gd name="T9" fmla="*/ 1410 h 2206"/>
                <a:gd name="T10" fmla="*/ 899 w 1963"/>
                <a:gd name="T11" fmla="*/ 1773 h 2206"/>
                <a:gd name="T12" fmla="*/ 493 w 1963"/>
                <a:gd name="T13" fmla="*/ 1362 h 2206"/>
                <a:gd name="T14" fmla="*/ 493 w 1963"/>
                <a:gd name="T15" fmla="*/ 0 h 2206"/>
                <a:gd name="T16" fmla="*/ 0 w 1963"/>
                <a:gd name="T17" fmla="*/ 0 h 2206"/>
                <a:gd name="T18" fmla="*/ 0 w 1963"/>
                <a:gd name="T19" fmla="*/ 1457 h 2206"/>
                <a:gd name="T20" fmla="*/ 735 w 1963"/>
                <a:gd name="T21" fmla="*/ 2206 h 2206"/>
                <a:gd name="T22" fmla="*/ 1470 w 1963"/>
                <a:gd name="T23" fmla="*/ 1886 h 2206"/>
                <a:gd name="T24" fmla="*/ 1470 w 1963"/>
                <a:gd name="T25" fmla="*/ 2162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3" h="2206">
                  <a:moveTo>
                    <a:pt x="1470" y="2162"/>
                  </a:moveTo>
                  <a:cubicBezTo>
                    <a:pt x="1963" y="2162"/>
                    <a:pt x="1963" y="2162"/>
                    <a:pt x="1963" y="2162"/>
                  </a:cubicBezTo>
                  <a:cubicBezTo>
                    <a:pt x="1963" y="0"/>
                    <a:pt x="1963" y="0"/>
                    <a:pt x="1963" y="0"/>
                  </a:cubicBezTo>
                  <a:cubicBezTo>
                    <a:pt x="1470" y="0"/>
                    <a:pt x="1470" y="0"/>
                    <a:pt x="1470" y="0"/>
                  </a:cubicBezTo>
                  <a:cubicBezTo>
                    <a:pt x="1470" y="1410"/>
                    <a:pt x="1470" y="1410"/>
                    <a:pt x="1470" y="1410"/>
                  </a:cubicBezTo>
                  <a:cubicBezTo>
                    <a:pt x="1336" y="1617"/>
                    <a:pt x="1133" y="1773"/>
                    <a:pt x="899" y="1773"/>
                  </a:cubicBezTo>
                  <a:cubicBezTo>
                    <a:pt x="640" y="1773"/>
                    <a:pt x="493" y="1626"/>
                    <a:pt x="493" y="1362"/>
                  </a:cubicBezTo>
                  <a:cubicBezTo>
                    <a:pt x="493" y="0"/>
                    <a:pt x="493" y="0"/>
                    <a:pt x="493" y="0"/>
                  </a:cubicBezTo>
                  <a:cubicBezTo>
                    <a:pt x="0" y="0"/>
                    <a:pt x="0" y="0"/>
                    <a:pt x="0" y="0"/>
                  </a:cubicBezTo>
                  <a:cubicBezTo>
                    <a:pt x="0" y="1457"/>
                    <a:pt x="0" y="1457"/>
                    <a:pt x="0" y="1457"/>
                  </a:cubicBezTo>
                  <a:cubicBezTo>
                    <a:pt x="0" y="1911"/>
                    <a:pt x="264" y="2206"/>
                    <a:pt x="735" y="2206"/>
                  </a:cubicBezTo>
                  <a:cubicBezTo>
                    <a:pt x="1051" y="2206"/>
                    <a:pt x="1310" y="2059"/>
                    <a:pt x="1470" y="1886"/>
                  </a:cubicBezTo>
                  <a:lnTo>
                    <a:pt x="1470" y="216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4" name="Rectangle 20">
              <a:extLst>
                <a:ext uri="{FF2B5EF4-FFF2-40B4-BE49-F238E27FC236}">
                  <a16:creationId xmlns:a16="http://schemas.microsoft.com/office/drawing/2014/main" id="{DB99F442-35D9-45AD-96B9-4834CA3EE4EF}"/>
                </a:ext>
              </a:extLst>
            </p:cNvPr>
            <p:cNvSpPr>
              <a:spLocks noChangeArrowheads="1"/>
            </p:cNvSpPr>
            <p:nvPr userDrawn="1"/>
          </p:nvSpPr>
          <p:spPr bwMode="auto">
            <a:xfrm>
              <a:off x="6364" y="1412"/>
              <a:ext cx="144" cy="9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5" name="Freeform 21">
              <a:extLst>
                <a:ext uri="{FF2B5EF4-FFF2-40B4-BE49-F238E27FC236}">
                  <a16:creationId xmlns:a16="http://schemas.microsoft.com/office/drawing/2014/main" id="{A69E56D5-D576-4569-B1ED-B5C9972544AC}"/>
                </a:ext>
              </a:extLst>
            </p:cNvPr>
            <p:cNvSpPr>
              <a:spLocks noEditPoints="1"/>
            </p:cNvSpPr>
            <p:nvPr userDrawn="1"/>
          </p:nvSpPr>
          <p:spPr bwMode="auto">
            <a:xfrm>
              <a:off x="5612" y="1698"/>
              <a:ext cx="651" cy="677"/>
            </a:xfrm>
            <a:custGeom>
              <a:avLst/>
              <a:gdLst>
                <a:gd name="T0" fmla="*/ 2149 w 2162"/>
                <a:gd name="T1" fmla="*/ 1825 h 2249"/>
                <a:gd name="T2" fmla="*/ 2054 w 2162"/>
                <a:gd name="T3" fmla="*/ 1838 h 2249"/>
                <a:gd name="T4" fmla="*/ 1881 w 2162"/>
                <a:gd name="T5" fmla="*/ 1621 h 2249"/>
                <a:gd name="T6" fmla="*/ 1881 w 2162"/>
                <a:gd name="T7" fmla="*/ 735 h 2249"/>
                <a:gd name="T8" fmla="*/ 990 w 2162"/>
                <a:gd name="T9" fmla="*/ 0 h 2249"/>
                <a:gd name="T10" fmla="*/ 99 w 2162"/>
                <a:gd name="T11" fmla="*/ 679 h 2249"/>
                <a:gd name="T12" fmla="*/ 121 w 2162"/>
                <a:gd name="T13" fmla="*/ 696 h 2249"/>
                <a:gd name="T14" fmla="*/ 549 w 2162"/>
                <a:gd name="T15" fmla="*/ 718 h 2249"/>
                <a:gd name="T16" fmla="*/ 973 w 2162"/>
                <a:gd name="T17" fmla="*/ 393 h 2249"/>
                <a:gd name="T18" fmla="*/ 1401 w 2162"/>
                <a:gd name="T19" fmla="*/ 739 h 2249"/>
                <a:gd name="T20" fmla="*/ 1401 w 2162"/>
                <a:gd name="T21" fmla="*/ 856 h 2249"/>
                <a:gd name="T22" fmla="*/ 748 w 2162"/>
                <a:gd name="T23" fmla="*/ 921 h 2249"/>
                <a:gd name="T24" fmla="*/ 0 w 2162"/>
                <a:gd name="T25" fmla="*/ 1604 h 2249"/>
                <a:gd name="T26" fmla="*/ 687 w 2162"/>
                <a:gd name="T27" fmla="*/ 2249 h 2249"/>
                <a:gd name="T28" fmla="*/ 1418 w 2162"/>
                <a:gd name="T29" fmla="*/ 1916 h 2249"/>
                <a:gd name="T30" fmla="*/ 1435 w 2162"/>
                <a:gd name="T31" fmla="*/ 1916 h 2249"/>
                <a:gd name="T32" fmla="*/ 1889 w 2162"/>
                <a:gd name="T33" fmla="*/ 2231 h 2249"/>
                <a:gd name="T34" fmla="*/ 2162 w 2162"/>
                <a:gd name="T35" fmla="*/ 2188 h 2249"/>
                <a:gd name="T36" fmla="*/ 2162 w 2162"/>
                <a:gd name="T37" fmla="*/ 1833 h 2249"/>
                <a:gd name="T38" fmla="*/ 2149 w 2162"/>
                <a:gd name="T39" fmla="*/ 1825 h 2249"/>
                <a:gd name="T40" fmla="*/ 1401 w 2162"/>
                <a:gd name="T41" fmla="*/ 1518 h 2249"/>
                <a:gd name="T42" fmla="*/ 778 w 2162"/>
                <a:gd name="T43" fmla="*/ 1846 h 2249"/>
                <a:gd name="T44" fmla="*/ 471 w 2162"/>
                <a:gd name="T45" fmla="*/ 1578 h 2249"/>
                <a:gd name="T46" fmla="*/ 813 w 2162"/>
                <a:gd name="T47" fmla="*/ 1267 h 2249"/>
                <a:gd name="T48" fmla="*/ 1401 w 2162"/>
                <a:gd name="T49" fmla="*/ 1202 h 2249"/>
                <a:gd name="T50" fmla="*/ 1401 w 2162"/>
                <a:gd name="T51" fmla="*/ 151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2" h="2249">
                  <a:moveTo>
                    <a:pt x="2149" y="1825"/>
                  </a:moveTo>
                  <a:cubicBezTo>
                    <a:pt x="2110" y="1833"/>
                    <a:pt x="2084" y="1838"/>
                    <a:pt x="2054" y="1838"/>
                  </a:cubicBezTo>
                  <a:cubicBezTo>
                    <a:pt x="1941" y="1838"/>
                    <a:pt x="1881" y="1760"/>
                    <a:pt x="1881" y="1621"/>
                  </a:cubicBezTo>
                  <a:cubicBezTo>
                    <a:pt x="1881" y="735"/>
                    <a:pt x="1881" y="735"/>
                    <a:pt x="1881" y="735"/>
                  </a:cubicBezTo>
                  <a:cubicBezTo>
                    <a:pt x="1881" y="272"/>
                    <a:pt x="1529" y="0"/>
                    <a:pt x="990" y="0"/>
                  </a:cubicBezTo>
                  <a:cubicBezTo>
                    <a:pt x="552" y="0"/>
                    <a:pt x="181" y="220"/>
                    <a:pt x="99" y="679"/>
                  </a:cubicBezTo>
                  <a:cubicBezTo>
                    <a:pt x="121" y="696"/>
                    <a:pt x="121" y="696"/>
                    <a:pt x="121" y="696"/>
                  </a:cubicBezTo>
                  <a:cubicBezTo>
                    <a:pt x="549" y="718"/>
                    <a:pt x="549" y="718"/>
                    <a:pt x="549" y="718"/>
                  </a:cubicBezTo>
                  <a:cubicBezTo>
                    <a:pt x="592" y="501"/>
                    <a:pt x="742" y="393"/>
                    <a:pt x="973" y="393"/>
                  </a:cubicBezTo>
                  <a:cubicBezTo>
                    <a:pt x="1219" y="393"/>
                    <a:pt x="1401" y="496"/>
                    <a:pt x="1401" y="739"/>
                  </a:cubicBezTo>
                  <a:cubicBezTo>
                    <a:pt x="1401" y="856"/>
                    <a:pt x="1401" y="856"/>
                    <a:pt x="1401" y="856"/>
                  </a:cubicBezTo>
                  <a:cubicBezTo>
                    <a:pt x="748" y="921"/>
                    <a:pt x="748" y="921"/>
                    <a:pt x="748" y="921"/>
                  </a:cubicBezTo>
                  <a:cubicBezTo>
                    <a:pt x="320" y="964"/>
                    <a:pt x="0" y="1193"/>
                    <a:pt x="0" y="1604"/>
                  </a:cubicBezTo>
                  <a:cubicBezTo>
                    <a:pt x="0" y="2002"/>
                    <a:pt x="302" y="2249"/>
                    <a:pt x="687" y="2249"/>
                  </a:cubicBezTo>
                  <a:cubicBezTo>
                    <a:pt x="999" y="2249"/>
                    <a:pt x="1258" y="2089"/>
                    <a:pt x="1418" y="1916"/>
                  </a:cubicBezTo>
                  <a:cubicBezTo>
                    <a:pt x="1435" y="1916"/>
                    <a:pt x="1435" y="1916"/>
                    <a:pt x="1435" y="1916"/>
                  </a:cubicBezTo>
                  <a:cubicBezTo>
                    <a:pt x="1513" y="2153"/>
                    <a:pt x="1699" y="2231"/>
                    <a:pt x="1889" y="2231"/>
                  </a:cubicBezTo>
                  <a:cubicBezTo>
                    <a:pt x="1972" y="2231"/>
                    <a:pt x="2058" y="2223"/>
                    <a:pt x="2162" y="2188"/>
                  </a:cubicBezTo>
                  <a:cubicBezTo>
                    <a:pt x="2162" y="1833"/>
                    <a:pt x="2162" y="1833"/>
                    <a:pt x="2162" y="1833"/>
                  </a:cubicBezTo>
                  <a:lnTo>
                    <a:pt x="2149" y="1825"/>
                  </a:lnTo>
                  <a:close/>
                  <a:moveTo>
                    <a:pt x="1401" y="1518"/>
                  </a:moveTo>
                  <a:cubicBezTo>
                    <a:pt x="1236" y="1708"/>
                    <a:pt x="1020" y="1846"/>
                    <a:pt x="778" y="1846"/>
                  </a:cubicBezTo>
                  <a:cubicBezTo>
                    <a:pt x="605" y="1846"/>
                    <a:pt x="471" y="1756"/>
                    <a:pt x="471" y="1578"/>
                  </a:cubicBezTo>
                  <a:cubicBezTo>
                    <a:pt x="471" y="1422"/>
                    <a:pt x="588" y="1297"/>
                    <a:pt x="813" y="1267"/>
                  </a:cubicBezTo>
                  <a:cubicBezTo>
                    <a:pt x="1401" y="1202"/>
                    <a:pt x="1401" y="1202"/>
                    <a:pt x="1401" y="1202"/>
                  </a:cubicBezTo>
                  <a:lnTo>
                    <a:pt x="1401" y="15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56" name="Freeform 22">
              <a:extLst>
                <a:ext uri="{FF2B5EF4-FFF2-40B4-BE49-F238E27FC236}">
                  <a16:creationId xmlns:a16="http://schemas.microsoft.com/office/drawing/2014/main" id="{00151398-B500-4326-B89D-4A7D4C6DA677}"/>
                </a:ext>
              </a:extLst>
            </p:cNvPr>
            <p:cNvSpPr>
              <a:spLocks noEditPoints="1"/>
            </p:cNvSpPr>
            <p:nvPr userDrawn="1"/>
          </p:nvSpPr>
          <p:spPr bwMode="auto">
            <a:xfrm>
              <a:off x="2919" y="1698"/>
              <a:ext cx="641" cy="677"/>
            </a:xfrm>
            <a:custGeom>
              <a:avLst/>
              <a:gdLst>
                <a:gd name="T0" fmla="*/ 2078 w 2132"/>
                <a:gd name="T1" fmla="*/ 1498 h 2249"/>
                <a:gd name="T2" fmla="*/ 1651 w 2132"/>
                <a:gd name="T3" fmla="*/ 1463 h 2249"/>
                <a:gd name="T4" fmla="*/ 1651 w 2132"/>
                <a:gd name="T5" fmla="*/ 1462 h 2249"/>
                <a:gd name="T6" fmla="*/ 1089 w 2132"/>
                <a:gd name="T7" fmla="*/ 1829 h 2249"/>
                <a:gd name="T8" fmla="*/ 480 w 2132"/>
                <a:gd name="T9" fmla="*/ 1258 h 2249"/>
                <a:gd name="T10" fmla="*/ 2132 w 2132"/>
                <a:gd name="T11" fmla="*/ 1258 h 2249"/>
                <a:gd name="T12" fmla="*/ 2132 w 2132"/>
                <a:gd name="T13" fmla="*/ 1107 h 2249"/>
                <a:gd name="T14" fmla="*/ 1081 w 2132"/>
                <a:gd name="T15" fmla="*/ 0 h 2249"/>
                <a:gd name="T16" fmla="*/ 0 w 2132"/>
                <a:gd name="T17" fmla="*/ 1124 h 2249"/>
                <a:gd name="T18" fmla="*/ 1081 w 2132"/>
                <a:gd name="T19" fmla="*/ 2249 h 2249"/>
                <a:gd name="T20" fmla="*/ 2094 w 2132"/>
                <a:gd name="T21" fmla="*/ 1519 h 2249"/>
                <a:gd name="T22" fmla="*/ 2078 w 2132"/>
                <a:gd name="T23" fmla="*/ 1498 h 2249"/>
                <a:gd name="T24" fmla="*/ 1081 w 2132"/>
                <a:gd name="T25" fmla="*/ 402 h 2249"/>
                <a:gd name="T26" fmla="*/ 1669 w 2132"/>
                <a:gd name="T27" fmla="*/ 899 h 2249"/>
                <a:gd name="T28" fmla="*/ 488 w 2132"/>
                <a:gd name="T29" fmla="*/ 899 h 2249"/>
                <a:gd name="T30" fmla="*/ 1081 w 2132"/>
                <a:gd name="T31" fmla="*/ 402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2" h="2249">
                  <a:moveTo>
                    <a:pt x="2078" y="1498"/>
                  </a:moveTo>
                  <a:cubicBezTo>
                    <a:pt x="1651" y="1463"/>
                    <a:pt x="1651" y="1463"/>
                    <a:pt x="1651" y="1463"/>
                  </a:cubicBezTo>
                  <a:cubicBezTo>
                    <a:pt x="1651" y="1462"/>
                    <a:pt x="1651" y="1462"/>
                    <a:pt x="1651" y="1462"/>
                  </a:cubicBezTo>
                  <a:cubicBezTo>
                    <a:pt x="1571" y="1684"/>
                    <a:pt x="1390" y="1829"/>
                    <a:pt x="1089" y="1829"/>
                  </a:cubicBezTo>
                  <a:cubicBezTo>
                    <a:pt x="744" y="1829"/>
                    <a:pt x="501" y="1613"/>
                    <a:pt x="480" y="1258"/>
                  </a:cubicBezTo>
                  <a:cubicBezTo>
                    <a:pt x="2132" y="1258"/>
                    <a:pt x="2132" y="1258"/>
                    <a:pt x="2132" y="1258"/>
                  </a:cubicBezTo>
                  <a:cubicBezTo>
                    <a:pt x="2132" y="1107"/>
                    <a:pt x="2132" y="1107"/>
                    <a:pt x="2132" y="1107"/>
                  </a:cubicBezTo>
                  <a:cubicBezTo>
                    <a:pt x="2132" y="410"/>
                    <a:pt x="1690" y="0"/>
                    <a:pt x="1081" y="0"/>
                  </a:cubicBezTo>
                  <a:cubicBezTo>
                    <a:pt x="506" y="0"/>
                    <a:pt x="0" y="449"/>
                    <a:pt x="0" y="1124"/>
                  </a:cubicBezTo>
                  <a:cubicBezTo>
                    <a:pt x="0" y="1799"/>
                    <a:pt x="432" y="2249"/>
                    <a:pt x="1081" y="2249"/>
                  </a:cubicBezTo>
                  <a:cubicBezTo>
                    <a:pt x="1596" y="2249"/>
                    <a:pt x="1947" y="1989"/>
                    <a:pt x="2094" y="1519"/>
                  </a:cubicBezTo>
                  <a:lnTo>
                    <a:pt x="2078" y="1498"/>
                  </a:lnTo>
                  <a:close/>
                  <a:moveTo>
                    <a:pt x="1081" y="402"/>
                  </a:moveTo>
                  <a:cubicBezTo>
                    <a:pt x="1388" y="402"/>
                    <a:pt x="1639" y="579"/>
                    <a:pt x="1669" y="899"/>
                  </a:cubicBezTo>
                  <a:cubicBezTo>
                    <a:pt x="488" y="899"/>
                    <a:pt x="488" y="899"/>
                    <a:pt x="488" y="899"/>
                  </a:cubicBezTo>
                  <a:cubicBezTo>
                    <a:pt x="545" y="583"/>
                    <a:pt x="787" y="402"/>
                    <a:pt x="1081" y="4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sp>
        <p:nvSpPr>
          <p:cNvPr id="2" name="Title Placeholder 1"/>
          <p:cNvSpPr>
            <a:spLocks noGrp="1"/>
          </p:cNvSpPr>
          <p:nvPr>
            <p:ph type="title"/>
          </p:nvPr>
        </p:nvSpPr>
        <p:spPr>
          <a:xfrm>
            <a:off x="380298" y="369432"/>
            <a:ext cx="11429530" cy="909841"/>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380299" y="1580947"/>
            <a:ext cx="11429531" cy="4299153"/>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451167" y="6530216"/>
            <a:ext cx="1501786" cy="153923"/>
          </a:xfrm>
          <a:prstGeom prst="rect">
            <a:avLst/>
          </a:prstGeom>
        </p:spPr>
        <p:txBody>
          <a:bodyPr vert="horz" lIns="0" tIns="0" rIns="0" bIns="0" rtlCol="0" anchor="ctr" anchorCtr="0">
            <a:noAutofit/>
          </a:bodyPr>
          <a:lstStyle>
            <a:lvl1pPr algn="r">
              <a:defRPr sz="1062">
                <a:solidFill>
                  <a:schemeClr val="bg1"/>
                </a:solidFill>
              </a:defRPr>
            </a:lvl1pPr>
          </a:lstStyle>
          <a:p>
            <a:fld id="{548B6A69-596A-43D9-8A70-5E6DCFED1FDE}" type="datetime5">
              <a:rPr lang="en-US" smtClean="0"/>
              <a:t>14-Oct-19</a:t>
            </a:fld>
            <a:endParaRPr lang="en-US" dirty="0"/>
          </a:p>
        </p:txBody>
      </p:sp>
      <p:sp>
        <p:nvSpPr>
          <p:cNvPr id="5" name="Footer Placeholder 4"/>
          <p:cNvSpPr>
            <a:spLocks noGrp="1"/>
          </p:cNvSpPr>
          <p:nvPr>
            <p:ph type="ftr" sz="quarter" idx="3"/>
          </p:nvPr>
        </p:nvSpPr>
        <p:spPr>
          <a:xfrm>
            <a:off x="7227591" y="6530218"/>
            <a:ext cx="3487776" cy="153924"/>
          </a:xfrm>
          <a:prstGeom prst="rect">
            <a:avLst/>
          </a:prstGeom>
        </p:spPr>
        <p:txBody>
          <a:bodyPr vert="horz" lIns="0" tIns="0" rIns="0" bIns="0" rtlCol="0" anchor="ctr" anchorCtr="0">
            <a:noAutofit/>
          </a:bodyPr>
          <a:lstStyle>
            <a:lvl1pPr algn="l" eaLnBrk="1">
              <a:defRPr sz="1062">
                <a:solidFill>
                  <a:schemeClr val="bg1"/>
                </a:solidFill>
              </a:defRPr>
            </a:lvl1pPr>
          </a:lstStyle>
          <a:p>
            <a:endParaRPr lang="en-US" dirty="0"/>
          </a:p>
        </p:txBody>
      </p:sp>
      <p:cxnSp>
        <p:nvCxnSpPr>
          <p:cNvPr id="8" name="Straight Connector 7">
            <a:extLst>
              <a:ext uri="{FF2B5EF4-FFF2-40B4-BE49-F238E27FC236}">
                <a16:creationId xmlns:a16="http://schemas.microsoft.com/office/drawing/2014/main" id="{683EEA8D-2168-4728-957D-13848F2D67E9}"/>
              </a:ext>
            </a:extLst>
          </p:cNvPr>
          <p:cNvCxnSpPr/>
          <p:nvPr userDrawn="1"/>
        </p:nvCxnSpPr>
        <p:spPr>
          <a:xfrm>
            <a:off x="380297" y="6279114"/>
            <a:ext cx="1142953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C30B6-9407-4836-906F-A52E781AB41E}"/>
              </a:ext>
            </a:extLst>
          </p:cNvPr>
          <p:cNvCxnSpPr/>
          <p:nvPr userDrawn="1"/>
        </p:nvCxnSpPr>
        <p:spPr>
          <a:xfrm>
            <a:off x="6032278" y="6607178"/>
            <a:ext cx="12744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2" name="Group 4">
            <a:extLst>
              <a:ext uri="{FF2B5EF4-FFF2-40B4-BE49-F238E27FC236}">
                <a16:creationId xmlns:a16="http://schemas.microsoft.com/office/drawing/2014/main" id="{FBFE52D4-72D4-499D-94A0-D87C86B7801F}"/>
              </a:ext>
            </a:extLst>
          </p:cNvPr>
          <p:cNvGrpSpPr>
            <a:grpSpLocks noChangeAspect="1"/>
          </p:cNvGrpSpPr>
          <p:nvPr userDrawn="1"/>
        </p:nvGrpSpPr>
        <p:grpSpPr bwMode="auto">
          <a:xfrm>
            <a:off x="11522382" y="6434189"/>
            <a:ext cx="287487" cy="287468"/>
            <a:chOff x="1360" y="0"/>
            <a:chExt cx="3787" cy="3787"/>
          </a:xfrm>
          <a:solidFill>
            <a:schemeClr val="bg2"/>
          </a:solidFill>
        </p:grpSpPr>
        <p:sp>
          <p:nvSpPr>
            <p:cNvPr id="34" name="Freeform 5">
              <a:extLst>
                <a:ext uri="{FF2B5EF4-FFF2-40B4-BE49-F238E27FC236}">
                  <a16:creationId xmlns:a16="http://schemas.microsoft.com/office/drawing/2014/main" id="{0BE435C5-111B-47AE-99DD-189261CE96E7}"/>
                </a:ext>
              </a:extLst>
            </p:cNvPr>
            <p:cNvSpPr>
              <a:spLocks/>
            </p:cNvSpPr>
            <p:nvPr userDrawn="1"/>
          </p:nvSpPr>
          <p:spPr bwMode="auto">
            <a:xfrm>
              <a:off x="1842" y="897"/>
              <a:ext cx="2824" cy="1035"/>
            </a:xfrm>
            <a:custGeom>
              <a:avLst/>
              <a:gdLst>
                <a:gd name="T0" fmla="*/ 1012 w 2267"/>
                <a:gd name="T1" fmla="*/ 661 h 831"/>
                <a:gd name="T2" fmla="*/ 879 w 2267"/>
                <a:gd name="T3" fmla="*/ 439 h 831"/>
                <a:gd name="T4" fmla="*/ 1133 w 2267"/>
                <a:gd name="T5" fmla="*/ 185 h 831"/>
                <a:gd name="T6" fmla="*/ 1387 w 2267"/>
                <a:gd name="T7" fmla="*/ 439 h 831"/>
                <a:gd name="T8" fmla="*/ 1255 w 2267"/>
                <a:gd name="T9" fmla="*/ 661 h 831"/>
                <a:gd name="T10" fmla="*/ 1255 w 2267"/>
                <a:gd name="T11" fmla="*/ 661 h 831"/>
                <a:gd name="T12" fmla="*/ 1255 w 2267"/>
                <a:gd name="T13" fmla="*/ 661 h 831"/>
                <a:gd name="T14" fmla="*/ 1255 w 2267"/>
                <a:gd name="T15" fmla="*/ 661 h 831"/>
                <a:gd name="T16" fmla="*/ 1344 w 2267"/>
                <a:gd name="T17" fmla="*/ 831 h 831"/>
                <a:gd name="T18" fmla="*/ 2267 w 2267"/>
                <a:gd name="T19" fmla="*/ 763 h 831"/>
                <a:gd name="T20" fmla="*/ 2246 w 2267"/>
                <a:gd name="T21" fmla="*/ 580 h 831"/>
                <a:gd name="T22" fmla="*/ 1522 w 2267"/>
                <a:gd name="T23" fmla="*/ 641 h 831"/>
                <a:gd name="T24" fmla="*/ 1571 w 2267"/>
                <a:gd name="T25" fmla="*/ 439 h 831"/>
                <a:gd name="T26" fmla="*/ 1133 w 2267"/>
                <a:gd name="T27" fmla="*/ 0 h 831"/>
                <a:gd name="T28" fmla="*/ 695 w 2267"/>
                <a:gd name="T29" fmla="*/ 439 h 831"/>
                <a:gd name="T30" fmla="*/ 745 w 2267"/>
                <a:gd name="T31" fmla="*/ 641 h 831"/>
                <a:gd name="T32" fmla="*/ 21 w 2267"/>
                <a:gd name="T33" fmla="*/ 580 h 831"/>
                <a:gd name="T34" fmla="*/ 0 w 2267"/>
                <a:gd name="T35" fmla="*/ 763 h 831"/>
                <a:gd name="T36" fmla="*/ 923 w 2267"/>
                <a:gd name="T37" fmla="*/ 831 h 831"/>
                <a:gd name="T38" fmla="*/ 1012 w 2267"/>
                <a:gd name="T39" fmla="*/ 66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7" h="831">
                  <a:moveTo>
                    <a:pt x="1012" y="661"/>
                  </a:moveTo>
                  <a:cubicBezTo>
                    <a:pt x="933" y="618"/>
                    <a:pt x="879" y="535"/>
                    <a:pt x="879" y="439"/>
                  </a:cubicBezTo>
                  <a:cubicBezTo>
                    <a:pt x="879" y="298"/>
                    <a:pt x="993" y="185"/>
                    <a:pt x="1133" y="185"/>
                  </a:cubicBezTo>
                  <a:cubicBezTo>
                    <a:pt x="1273" y="185"/>
                    <a:pt x="1387" y="298"/>
                    <a:pt x="1387" y="439"/>
                  </a:cubicBezTo>
                  <a:cubicBezTo>
                    <a:pt x="1387" y="535"/>
                    <a:pt x="1334" y="618"/>
                    <a:pt x="1255" y="661"/>
                  </a:cubicBezTo>
                  <a:cubicBezTo>
                    <a:pt x="1255" y="661"/>
                    <a:pt x="1255" y="661"/>
                    <a:pt x="1255" y="661"/>
                  </a:cubicBezTo>
                  <a:cubicBezTo>
                    <a:pt x="1255" y="661"/>
                    <a:pt x="1255" y="661"/>
                    <a:pt x="1255" y="661"/>
                  </a:cubicBezTo>
                  <a:cubicBezTo>
                    <a:pt x="1255" y="661"/>
                    <a:pt x="1255" y="661"/>
                    <a:pt x="1255" y="661"/>
                  </a:cubicBezTo>
                  <a:cubicBezTo>
                    <a:pt x="1344" y="831"/>
                    <a:pt x="1344" y="831"/>
                    <a:pt x="1344" y="831"/>
                  </a:cubicBezTo>
                  <a:cubicBezTo>
                    <a:pt x="1656" y="824"/>
                    <a:pt x="1963" y="801"/>
                    <a:pt x="2267" y="763"/>
                  </a:cubicBezTo>
                  <a:cubicBezTo>
                    <a:pt x="2265" y="700"/>
                    <a:pt x="2257" y="639"/>
                    <a:pt x="2246" y="580"/>
                  </a:cubicBezTo>
                  <a:cubicBezTo>
                    <a:pt x="2007" y="610"/>
                    <a:pt x="1766" y="630"/>
                    <a:pt x="1522" y="641"/>
                  </a:cubicBezTo>
                  <a:cubicBezTo>
                    <a:pt x="1553" y="580"/>
                    <a:pt x="1571" y="512"/>
                    <a:pt x="1571" y="439"/>
                  </a:cubicBezTo>
                  <a:cubicBezTo>
                    <a:pt x="1571" y="197"/>
                    <a:pt x="1375" y="0"/>
                    <a:pt x="1133" y="0"/>
                  </a:cubicBezTo>
                  <a:cubicBezTo>
                    <a:pt x="891" y="0"/>
                    <a:pt x="695" y="197"/>
                    <a:pt x="695" y="439"/>
                  </a:cubicBezTo>
                  <a:cubicBezTo>
                    <a:pt x="695" y="512"/>
                    <a:pt x="713" y="580"/>
                    <a:pt x="745" y="641"/>
                  </a:cubicBezTo>
                  <a:cubicBezTo>
                    <a:pt x="501" y="630"/>
                    <a:pt x="259" y="610"/>
                    <a:pt x="21" y="580"/>
                  </a:cubicBezTo>
                  <a:cubicBezTo>
                    <a:pt x="9" y="639"/>
                    <a:pt x="2" y="700"/>
                    <a:pt x="0" y="763"/>
                  </a:cubicBezTo>
                  <a:cubicBezTo>
                    <a:pt x="303" y="801"/>
                    <a:pt x="611" y="824"/>
                    <a:pt x="923" y="831"/>
                  </a:cubicBezTo>
                  <a:cubicBezTo>
                    <a:pt x="1012" y="661"/>
                    <a:pt x="1012" y="661"/>
                    <a:pt x="1012" y="6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5" name="Freeform 6">
              <a:extLst>
                <a:ext uri="{FF2B5EF4-FFF2-40B4-BE49-F238E27FC236}">
                  <a16:creationId xmlns:a16="http://schemas.microsoft.com/office/drawing/2014/main" id="{A57623A7-3818-4664-80B1-E35DC9F2FF71}"/>
                </a:ext>
              </a:extLst>
            </p:cNvPr>
            <p:cNvSpPr>
              <a:spLocks/>
            </p:cNvSpPr>
            <p:nvPr userDrawn="1"/>
          </p:nvSpPr>
          <p:spPr bwMode="auto">
            <a:xfrm>
              <a:off x="1916" y="2266"/>
              <a:ext cx="2677" cy="299"/>
            </a:xfrm>
            <a:custGeom>
              <a:avLst/>
              <a:gdLst>
                <a:gd name="T0" fmla="*/ 1074 w 2149"/>
                <a:gd name="T1" fmla="*/ 184 h 240"/>
                <a:gd name="T2" fmla="*/ 2072 w 2149"/>
                <a:gd name="T3" fmla="*/ 240 h 240"/>
                <a:gd name="T4" fmla="*/ 2149 w 2149"/>
                <a:gd name="T5" fmla="*/ 64 h 240"/>
                <a:gd name="T6" fmla="*/ 1074 w 2149"/>
                <a:gd name="T7" fmla="*/ 0 h 240"/>
                <a:gd name="T8" fmla="*/ 0 w 2149"/>
                <a:gd name="T9" fmla="*/ 64 h 240"/>
                <a:gd name="T10" fmla="*/ 77 w 2149"/>
                <a:gd name="T11" fmla="*/ 240 h 240"/>
                <a:gd name="T12" fmla="*/ 1074 w 2149"/>
                <a:gd name="T13" fmla="*/ 184 h 240"/>
              </a:gdLst>
              <a:ahLst/>
              <a:cxnLst>
                <a:cxn ang="0">
                  <a:pos x="T0" y="T1"/>
                </a:cxn>
                <a:cxn ang="0">
                  <a:pos x="T2" y="T3"/>
                </a:cxn>
                <a:cxn ang="0">
                  <a:pos x="T4" y="T5"/>
                </a:cxn>
                <a:cxn ang="0">
                  <a:pos x="T6" y="T7"/>
                </a:cxn>
                <a:cxn ang="0">
                  <a:pos x="T8" y="T9"/>
                </a:cxn>
                <a:cxn ang="0">
                  <a:pos x="T10" y="T11"/>
                </a:cxn>
                <a:cxn ang="0">
                  <a:pos x="T12" y="T13"/>
                </a:cxn>
              </a:cxnLst>
              <a:rect l="0" t="0" r="r" b="b"/>
              <a:pathLst>
                <a:path w="2149" h="240">
                  <a:moveTo>
                    <a:pt x="1074" y="184"/>
                  </a:moveTo>
                  <a:cubicBezTo>
                    <a:pt x="1412" y="184"/>
                    <a:pt x="1744" y="203"/>
                    <a:pt x="2072" y="240"/>
                  </a:cubicBezTo>
                  <a:cubicBezTo>
                    <a:pt x="2102" y="184"/>
                    <a:pt x="2128" y="125"/>
                    <a:pt x="2149" y="64"/>
                  </a:cubicBezTo>
                  <a:cubicBezTo>
                    <a:pt x="1797" y="22"/>
                    <a:pt x="1438" y="0"/>
                    <a:pt x="1074" y="0"/>
                  </a:cubicBezTo>
                  <a:cubicBezTo>
                    <a:pt x="711" y="0"/>
                    <a:pt x="352" y="22"/>
                    <a:pt x="0" y="64"/>
                  </a:cubicBezTo>
                  <a:cubicBezTo>
                    <a:pt x="20" y="125"/>
                    <a:pt x="46" y="184"/>
                    <a:pt x="77" y="240"/>
                  </a:cubicBezTo>
                  <a:cubicBezTo>
                    <a:pt x="404" y="203"/>
                    <a:pt x="737" y="184"/>
                    <a:pt x="1074"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sp>
          <p:nvSpPr>
            <p:cNvPr id="36" name="Freeform 7">
              <a:extLst>
                <a:ext uri="{FF2B5EF4-FFF2-40B4-BE49-F238E27FC236}">
                  <a16:creationId xmlns:a16="http://schemas.microsoft.com/office/drawing/2014/main" id="{B052B76A-917A-4551-A618-E829E166932F}"/>
                </a:ext>
              </a:extLst>
            </p:cNvPr>
            <p:cNvSpPr>
              <a:spLocks noEditPoints="1"/>
            </p:cNvSpPr>
            <p:nvPr userDrawn="1"/>
          </p:nvSpPr>
          <p:spPr bwMode="auto">
            <a:xfrm>
              <a:off x="1360" y="0"/>
              <a:ext cx="3787" cy="3787"/>
            </a:xfrm>
            <a:custGeom>
              <a:avLst/>
              <a:gdLst>
                <a:gd name="T0" fmla="*/ 1520 w 3040"/>
                <a:gd name="T1" fmla="*/ 0 h 3040"/>
                <a:gd name="T2" fmla="*/ 0 w 3040"/>
                <a:gd name="T3" fmla="*/ 1520 h 3040"/>
                <a:gd name="T4" fmla="*/ 1520 w 3040"/>
                <a:gd name="T5" fmla="*/ 3040 h 3040"/>
                <a:gd name="T6" fmla="*/ 3040 w 3040"/>
                <a:gd name="T7" fmla="*/ 1520 h 3040"/>
                <a:gd name="T8" fmla="*/ 1520 w 3040"/>
                <a:gd name="T9" fmla="*/ 0 h 3040"/>
                <a:gd name="T10" fmla="*/ 1520 w 3040"/>
                <a:gd name="T11" fmla="*/ 2859 h 3040"/>
                <a:gd name="T12" fmla="*/ 181 w 3040"/>
                <a:gd name="T13" fmla="*/ 1520 h 3040"/>
                <a:gd name="T14" fmla="*/ 1520 w 3040"/>
                <a:gd name="T15" fmla="*/ 181 h 3040"/>
                <a:gd name="T16" fmla="*/ 2859 w 3040"/>
                <a:gd name="T17" fmla="*/ 1520 h 3040"/>
                <a:gd name="T18" fmla="*/ 1520 w 3040"/>
                <a:gd name="T19" fmla="*/ 2859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0" h="3040">
                  <a:moveTo>
                    <a:pt x="1520" y="0"/>
                  </a:moveTo>
                  <a:cubicBezTo>
                    <a:pt x="682" y="0"/>
                    <a:pt x="0" y="682"/>
                    <a:pt x="0" y="1520"/>
                  </a:cubicBezTo>
                  <a:cubicBezTo>
                    <a:pt x="0" y="2358"/>
                    <a:pt x="682" y="3040"/>
                    <a:pt x="1520" y="3040"/>
                  </a:cubicBezTo>
                  <a:cubicBezTo>
                    <a:pt x="2358" y="3040"/>
                    <a:pt x="3040" y="2358"/>
                    <a:pt x="3040" y="1520"/>
                  </a:cubicBezTo>
                  <a:cubicBezTo>
                    <a:pt x="3040" y="682"/>
                    <a:pt x="2358" y="0"/>
                    <a:pt x="1520" y="0"/>
                  </a:cubicBezTo>
                  <a:close/>
                  <a:moveTo>
                    <a:pt x="1520" y="2859"/>
                  </a:moveTo>
                  <a:cubicBezTo>
                    <a:pt x="782" y="2859"/>
                    <a:pt x="181" y="2259"/>
                    <a:pt x="181" y="1520"/>
                  </a:cubicBezTo>
                  <a:cubicBezTo>
                    <a:pt x="181" y="782"/>
                    <a:pt x="782" y="181"/>
                    <a:pt x="1520" y="181"/>
                  </a:cubicBezTo>
                  <a:cubicBezTo>
                    <a:pt x="2259" y="181"/>
                    <a:pt x="2859" y="782"/>
                    <a:pt x="2859" y="1520"/>
                  </a:cubicBezTo>
                  <a:cubicBezTo>
                    <a:pt x="2859" y="2259"/>
                    <a:pt x="2259" y="2859"/>
                    <a:pt x="1520" y="28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n-US" sz="2475" dirty="0"/>
            </a:p>
          </p:txBody>
        </p:sp>
      </p:grpSp>
      <p:sp>
        <p:nvSpPr>
          <p:cNvPr id="57" name="TextBox 56">
            <a:extLst>
              <a:ext uri="{FF2B5EF4-FFF2-40B4-BE49-F238E27FC236}">
                <a16:creationId xmlns:a16="http://schemas.microsoft.com/office/drawing/2014/main" id="{EA744A53-8E9D-4A77-95FF-CF6B048428C8}"/>
              </a:ext>
            </a:extLst>
          </p:cNvPr>
          <p:cNvSpPr txBox="1"/>
          <p:nvPr userDrawn="1"/>
        </p:nvSpPr>
        <p:spPr>
          <a:xfrm>
            <a:off x="6240173" y="6530216"/>
            <a:ext cx="318921" cy="147600"/>
          </a:xfrm>
          <a:prstGeom prst="rect">
            <a:avLst/>
          </a:prstGeom>
          <a:noFill/>
        </p:spPr>
        <p:txBody>
          <a:bodyPr wrap="square" lIns="0" tIns="0" rIns="0" bIns="0" rtlCol="0" anchor="ctr" anchorCtr="0">
            <a:noAutofit/>
          </a:bodyPr>
          <a:lstStyle/>
          <a:p>
            <a:pPr algn="l"/>
            <a:r>
              <a:rPr lang="en-US" sz="1060" dirty="0">
                <a:solidFill>
                  <a:schemeClr val="bg1"/>
                </a:solidFill>
              </a:rPr>
              <a:t>Page</a:t>
            </a:r>
          </a:p>
        </p:txBody>
      </p:sp>
      <p:sp>
        <p:nvSpPr>
          <p:cNvPr id="58" name="Slide Number Placeholder 5">
            <a:extLst>
              <a:ext uri="{FF2B5EF4-FFF2-40B4-BE49-F238E27FC236}">
                <a16:creationId xmlns:a16="http://schemas.microsoft.com/office/drawing/2014/main" id="{082DDFB8-3B5E-4E83-9D28-A1A0C35BAAB4}"/>
              </a:ext>
            </a:extLst>
          </p:cNvPr>
          <p:cNvSpPr>
            <a:spLocks noGrp="1"/>
          </p:cNvSpPr>
          <p:nvPr>
            <p:ph type="sldNum" sz="quarter" idx="4"/>
          </p:nvPr>
        </p:nvSpPr>
        <p:spPr>
          <a:xfrm>
            <a:off x="6587483" y="6530216"/>
            <a:ext cx="499117" cy="147913"/>
          </a:xfrm>
          <a:prstGeom prst="rect">
            <a:avLst/>
          </a:prstGeom>
        </p:spPr>
        <p:txBody>
          <a:bodyPr vert="horz" lIns="0" tIns="0" rIns="0" bIns="0" rtlCol="0" anchor="ctr" anchorCtr="0">
            <a:noAutofit/>
          </a:bodyPr>
          <a:lstStyle>
            <a:lvl1pPr algn="l">
              <a:defRPr sz="1062">
                <a:solidFill>
                  <a:schemeClr val="bg1"/>
                </a:solidFill>
              </a:defRPr>
            </a:lvl1pPr>
          </a:lstStyle>
          <a:p>
            <a:fld id="{0A651BF4-93EA-457D-AD5A-CC362C278CB3}" type="slidenum">
              <a:rPr lang="en-US" smtClean="0"/>
              <a:pPr/>
              <a:t>‹#›</a:t>
            </a:fld>
            <a:endParaRPr lang="en-US" dirty="0"/>
          </a:p>
        </p:txBody>
      </p:sp>
    </p:spTree>
    <p:extLst>
      <p:ext uri="{BB962C8B-B14F-4D97-AF65-F5344CB8AC3E}">
        <p14:creationId xmlns:p14="http://schemas.microsoft.com/office/powerpoint/2010/main" val="3580890334"/>
      </p:ext>
    </p:extLst>
  </p:cSld>
  <p:clrMap bg1="lt1" tx1="dk1" bg2="lt2" tx2="dk2" accent1="accent1" accent2="accent2" accent3="accent3" accent4="accent4" accent5="accent5" accent6="accent6" hlink="hlink" folHlink="folHlink"/>
  <p:sldLayoutIdLst>
    <p:sldLayoutId id="2147483677" r:id="rId1"/>
    <p:sldLayoutId id="2147483694" r:id="rId2"/>
    <p:sldLayoutId id="2147483695" r:id="rId3"/>
    <p:sldLayoutId id="2147483679" r:id="rId4"/>
    <p:sldLayoutId id="2147483686" r:id="rId5"/>
    <p:sldLayoutId id="2147483690" r:id="rId6"/>
    <p:sldLayoutId id="2147483680" r:id="rId7"/>
    <p:sldLayoutId id="2147483696" r:id="rId8"/>
    <p:sldLayoutId id="2147483701" r:id="rId9"/>
    <p:sldLayoutId id="2147483681" r:id="rId10"/>
    <p:sldLayoutId id="2147483689" r:id="rId11"/>
    <p:sldLayoutId id="2147483682" r:id="rId12"/>
    <p:sldLayoutId id="2147483683" r:id="rId13"/>
    <p:sldLayoutId id="2147483699" r:id="rId14"/>
    <p:sldLayoutId id="2147483684" r:id="rId15"/>
    <p:sldLayoutId id="2147483685" r:id="rId16"/>
  </p:sldLayoutIdLst>
  <p:transition>
    <p:fade/>
  </p:transition>
  <p:hf hdr="0" ftr="0"/>
  <p:txStyles>
    <p:titleStyle>
      <a:lvl1pPr algn="l" defTabSz="914235" rtl="0" eaLnBrk="1" latinLnBrk="0" hangingPunct="1">
        <a:lnSpc>
          <a:spcPct val="90000"/>
        </a:lnSpc>
        <a:spcBef>
          <a:spcPct val="0"/>
        </a:spcBef>
        <a:buNone/>
        <a:defRPr sz="2500" kern="1200">
          <a:solidFill>
            <a:schemeClr val="bg2"/>
          </a:solidFill>
          <a:latin typeface="+mj-lt"/>
          <a:ea typeface="+mj-ea"/>
          <a:cs typeface="+mj-cs"/>
        </a:defRPr>
      </a:lvl1pPr>
    </p:titleStyle>
    <p:body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bg2"/>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bg2"/>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bg2"/>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bg2"/>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bg2"/>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35" rtl="0" eaLnBrk="1" latinLnBrk="0" hangingPunct="1">
        <a:defRPr sz="1799" kern="1200">
          <a:solidFill>
            <a:schemeClr val="tx1"/>
          </a:solidFill>
          <a:latin typeface="+mn-lt"/>
          <a:ea typeface="+mn-ea"/>
          <a:cs typeface="+mn-cs"/>
        </a:defRPr>
      </a:lvl1pPr>
      <a:lvl2pPr marL="457117" algn="l" defTabSz="914235" rtl="0" eaLnBrk="1" latinLnBrk="0" hangingPunct="1">
        <a:defRPr sz="1799" kern="1200">
          <a:solidFill>
            <a:schemeClr val="tx1"/>
          </a:solidFill>
          <a:latin typeface="+mn-lt"/>
          <a:ea typeface="+mn-ea"/>
          <a:cs typeface="+mn-cs"/>
        </a:defRPr>
      </a:lvl2pPr>
      <a:lvl3pPr marL="914235" algn="l" defTabSz="914235" rtl="0" eaLnBrk="1" latinLnBrk="0" hangingPunct="1">
        <a:defRPr sz="1799" kern="1200">
          <a:solidFill>
            <a:schemeClr val="tx1"/>
          </a:solidFill>
          <a:latin typeface="+mn-lt"/>
          <a:ea typeface="+mn-ea"/>
          <a:cs typeface="+mn-cs"/>
        </a:defRPr>
      </a:lvl3pPr>
      <a:lvl4pPr marL="1371352" algn="l" defTabSz="914235" rtl="0" eaLnBrk="1" latinLnBrk="0" hangingPunct="1">
        <a:defRPr sz="1799" kern="1200">
          <a:solidFill>
            <a:schemeClr val="tx1"/>
          </a:solidFill>
          <a:latin typeface="+mn-lt"/>
          <a:ea typeface="+mn-ea"/>
          <a:cs typeface="+mn-cs"/>
        </a:defRPr>
      </a:lvl4pPr>
      <a:lvl5pPr marL="1828468" algn="l" defTabSz="914235" rtl="0" eaLnBrk="1" latinLnBrk="0" hangingPunct="1">
        <a:defRPr sz="1799" kern="1200">
          <a:solidFill>
            <a:schemeClr val="tx1"/>
          </a:solidFill>
          <a:latin typeface="+mn-lt"/>
          <a:ea typeface="+mn-ea"/>
          <a:cs typeface="+mn-cs"/>
        </a:defRPr>
      </a:lvl5pPr>
      <a:lvl6pPr marL="2285585" algn="l" defTabSz="914235" rtl="0" eaLnBrk="1" latinLnBrk="0" hangingPunct="1">
        <a:defRPr sz="1799" kern="1200">
          <a:solidFill>
            <a:schemeClr val="tx1"/>
          </a:solidFill>
          <a:latin typeface="+mn-lt"/>
          <a:ea typeface="+mn-ea"/>
          <a:cs typeface="+mn-cs"/>
        </a:defRPr>
      </a:lvl6pPr>
      <a:lvl7pPr marL="2742704" algn="l" defTabSz="914235" rtl="0" eaLnBrk="1" latinLnBrk="0" hangingPunct="1">
        <a:defRPr sz="1799" kern="1200">
          <a:solidFill>
            <a:schemeClr val="tx1"/>
          </a:solidFill>
          <a:latin typeface="+mn-lt"/>
          <a:ea typeface="+mn-ea"/>
          <a:cs typeface="+mn-cs"/>
        </a:defRPr>
      </a:lvl7pPr>
      <a:lvl8pPr marL="3199821" algn="l" defTabSz="914235" rtl="0" eaLnBrk="1" latinLnBrk="0" hangingPunct="1">
        <a:defRPr sz="1799" kern="1200">
          <a:solidFill>
            <a:schemeClr val="tx1"/>
          </a:solidFill>
          <a:latin typeface="+mn-lt"/>
          <a:ea typeface="+mn-ea"/>
          <a:cs typeface="+mn-cs"/>
        </a:defRPr>
      </a:lvl8pPr>
      <a:lvl9pPr marL="3656937" algn="l" defTabSz="914235"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9" userDrawn="1">
          <p15:clr>
            <a:srgbClr val="F26B43"/>
          </p15:clr>
        </p15:guide>
        <p15:guide id="2" pos="3840" userDrawn="1">
          <p15:clr>
            <a:srgbClr val="F26B43"/>
          </p15:clr>
        </p15:guide>
        <p15:guide id="3" pos="240" userDrawn="1">
          <p15:clr>
            <a:srgbClr val="F26B43"/>
          </p15:clr>
        </p15:guide>
        <p15:guide id="4" orient="horz" pos="3704" userDrawn="1">
          <p15:clr>
            <a:srgbClr val="F26B43"/>
          </p15:clr>
        </p15:guide>
        <p15:guide id="5" pos="7439" userDrawn="1">
          <p15:clr>
            <a:srgbClr val="F26B43"/>
          </p15:clr>
        </p15:guide>
        <p15:guide id="6" pos="339" userDrawn="1">
          <p15:clr>
            <a:srgbClr val="F26B43"/>
          </p15:clr>
        </p15:guide>
        <p15:guide id="7" orient="horz" pos="233" userDrawn="1">
          <p15:clr>
            <a:srgbClr val="F26B43"/>
          </p15:clr>
        </p15:guide>
        <p15:guide id="8" orient="horz" pos="327" userDrawn="1">
          <p15:clr>
            <a:srgbClr val="F26B43"/>
          </p15:clr>
        </p15:guide>
        <p15:guide id="9" orient="horz" pos="996" userDrawn="1">
          <p15:clr>
            <a:srgbClr val="F26B43"/>
          </p15:clr>
        </p15:guide>
        <p15:guide id="10" orient="horz" pos="90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0BFCFD7A-2693-4687-99B1-06D963E9835D}"/>
              </a:ext>
            </a:extLst>
          </p:cNvPr>
          <p:cNvGraphicFramePr>
            <a:graphicFrameLocks noChangeAspect="1"/>
          </p:cNvGraphicFramePr>
          <p:nvPr userDrawn="1">
            <p:custDataLst>
              <p:tags r:id="rId2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3" name="think-cell Folie" r:id="rId21" imgW="473" imgH="476" progId="TCLayout.ActiveDocument.1">
                  <p:embed/>
                </p:oleObj>
              </mc:Choice>
              <mc:Fallback>
                <p:oleObj name="think-cell Folie" r:id="rId21" imgW="473" imgH="476" progId="TCLayout.ActiveDocument.1">
                  <p:embed/>
                  <p:pic>
                    <p:nvPicPr>
                      <p:cNvPr id="10" name="Objekt 9" hidden="1">
                        <a:extLst>
                          <a:ext uri="{FF2B5EF4-FFF2-40B4-BE49-F238E27FC236}">
                            <a16:creationId xmlns:a16="http://schemas.microsoft.com/office/drawing/2014/main" id="{0BFCFD7A-2693-4687-99B1-06D963E9835D}"/>
                          </a:ext>
                        </a:extLst>
                      </p:cNvPr>
                      <p:cNvPicPr/>
                      <p:nvPr/>
                    </p:nvPicPr>
                    <p:blipFill>
                      <a:blip r:embed="rId22"/>
                      <a:stretch>
                        <a:fillRect/>
                      </a:stretch>
                    </p:blipFill>
                    <p:spPr>
                      <a:xfrm>
                        <a:off x="1588" y="1588"/>
                        <a:ext cx="1587" cy="1587"/>
                      </a:xfrm>
                      <a:prstGeom prst="rect">
                        <a:avLst/>
                      </a:prstGeom>
                    </p:spPr>
                  </p:pic>
                </p:oleObj>
              </mc:Fallback>
            </mc:AlternateContent>
          </a:graphicData>
        </a:graphic>
      </p:graphicFrame>
      <p:sp>
        <p:nvSpPr>
          <p:cNvPr id="42" name="TextBox 41">
            <a:extLst>
              <a:ext uri="{FF2B5EF4-FFF2-40B4-BE49-F238E27FC236}">
                <a16:creationId xmlns:a16="http://schemas.microsoft.com/office/drawing/2014/main" id="{DF35FC76-C758-4B6B-B463-10995902A95C}"/>
              </a:ext>
            </a:extLst>
          </p:cNvPr>
          <p:cNvSpPr txBox="1"/>
          <p:nvPr userDrawn="1"/>
        </p:nvSpPr>
        <p:spPr>
          <a:xfrm>
            <a:off x="11232686" y="6508800"/>
            <a:ext cx="318921" cy="147600"/>
          </a:xfrm>
          <a:prstGeom prst="rect">
            <a:avLst/>
          </a:prstGeom>
          <a:noFill/>
        </p:spPr>
        <p:txBody>
          <a:bodyPr wrap="square" lIns="0" tIns="0" rIns="0" bIns="0" rtlCol="0" anchor="ctr" anchorCtr="0">
            <a:noAutofit/>
          </a:bodyPr>
          <a:lstStyle/>
          <a:p>
            <a:pPr algn="l"/>
            <a:r>
              <a:rPr lang="en-US" sz="1060" dirty="0"/>
              <a:t>Page</a:t>
            </a:r>
          </a:p>
        </p:txBody>
      </p:sp>
      <p:sp>
        <p:nvSpPr>
          <p:cNvPr id="2" name="Title Placeholder 1"/>
          <p:cNvSpPr>
            <a:spLocks noGrp="1"/>
          </p:cNvSpPr>
          <p:nvPr>
            <p:ph type="title"/>
          </p:nvPr>
        </p:nvSpPr>
        <p:spPr>
          <a:xfrm>
            <a:off x="380298" y="369432"/>
            <a:ext cx="11429530" cy="909841"/>
          </a:xfrm>
          <a:prstGeom prst="rect">
            <a:avLst/>
          </a:prstGeom>
        </p:spPr>
        <p:txBody>
          <a:bodyPr vert="horz" lIns="0" tIns="0" rIns="0" bIns="0" rtlCol="0" anchor="t" anchorCtr="0">
            <a:noAutofit/>
          </a:bodyPr>
          <a:lstStyle/>
          <a:p>
            <a:r>
              <a:rPr lang="en-US" dirty="0" err="1"/>
              <a:t>Mastertitelformat</a:t>
            </a:r>
            <a:r>
              <a:rPr lang="en-US" dirty="0"/>
              <a:t> </a:t>
            </a:r>
            <a:r>
              <a:rPr lang="en-US" dirty="0" err="1"/>
              <a:t>bearbeiten</a:t>
            </a:r>
            <a:endParaRPr lang="en-US" dirty="0"/>
          </a:p>
        </p:txBody>
      </p:sp>
      <p:sp>
        <p:nvSpPr>
          <p:cNvPr id="3" name="Text Placeholder 2"/>
          <p:cNvSpPr>
            <a:spLocks noGrp="1"/>
          </p:cNvSpPr>
          <p:nvPr>
            <p:ph type="body" idx="1"/>
          </p:nvPr>
        </p:nvSpPr>
        <p:spPr>
          <a:xfrm>
            <a:off x="380299" y="1580947"/>
            <a:ext cx="11429531" cy="4299153"/>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387054" y="6510120"/>
            <a:ext cx="1800000" cy="147600"/>
          </a:xfrm>
          <a:prstGeom prst="rect">
            <a:avLst/>
          </a:prstGeom>
        </p:spPr>
        <p:txBody>
          <a:bodyPr vert="horz" lIns="0" tIns="0" rIns="0" bIns="0" rtlCol="0" anchor="ctr" anchorCtr="0">
            <a:noAutofit/>
          </a:bodyPr>
          <a:lstStyle>
            <a:lvl1pPr algn="l">
              <a:defRPr sz="1062">
                <a:solidFill>
                  <a:schemeClr val="tx1"/>
                </a:solidFill>
              </a:defRPr>
            </a:lvl1pPr>
          </a:lstStyle>
          <a:p>
            <a:fld id="{5FC476A5-232F-4F23-B918-1AFC1FF3023E}" type="datetime5">
              <a:rPr lang="en-US" smtClean="0"/>
              <a:pPr/>
              <a:t>14-Oct-19</a:t>
            </a:fld>
            <a:endParaRPr lang="en-US" dirty="0"/>
          </a:p>
        </p:txBody>
      </p:sp>
      <p:sp>
        <p:nvSpPr>
          <p:cNvPr id="5" name="Footer Placeholder 4"/>
          <p:cNvSpPr>
            <a:spLocks noGrp="1"/>
          </p:cNvSpPr>
          <p:nvPr>
            <p:ph type="ftr" sz="quarter" idx="3"/>
          </p:nvPr>
        </p:nvSpPr>
        <p:spPr>
          <a:xfrm>
            <a:off x="4924769" y="6510122"/>
            <a:ext cx="3600000" cy="147600"/>
          </a:xfrm>
          <a:prstGeom prst="rect">
            <a:avLst/>
          </a:prstGeom>
        </p:spPr>
        <p:txBody>
          <a:bodyPr vert="horz" lIns="0" tIns="0" rIns="0" bIns="0" rtlCol="0" anchor="ctr" anchorCtr="0">
            <a:noAutofit/>
          </a:bodyPr>
          <a:lstStyle>
            <a:lvl1pPr algn="l" eaLnBrk="1">
              <a:defRPr sz="1062">
                <a:solidFill>
                  <a:schemeClr val="tx1"/>
                </a:solidFill>
              </a:defRPr>
            </a:lvl1pPr>
          </a:lstStyle>
          <a:p>
            <a:endParaRPr lang="en-US" dirty="0"/>
          </a:p>
        </p:txBody>
      </p:sp>
      <p:sp>
        <p:nvSpPr>
          <p:cNvPr id="6" name="Slide Number Placeholder 5"/>
          <p:cNvSpPr>
            <a:spLocks noGrp="1"/>
          </p:cNvSpPr>
          <p:nvPr>
            <p:ph type="sldNum" sz="quarter" idx="4"/>
          </p:nvPr>
        </p:nvSpPr>
        <p:spPr>
          <a:xfrm>
            <a:off x="11588946" y="6510120"/>
            <a:ext cx="216000" cy="147600"/>
          </a:xfrm>
          <a:prstGeom prst="rect">
            <a:avLst/>
          </a:prstGeom>
        </p:spPr>
        <p:txBody>
          <a:bodyPr vert="horz" lIns="0" tIns="0" rIns="0" bIns="0" rtlCol="0" anchor="ctr" anchorCtr="0">
            <a:noAutofit/>
          </a:bodyPr>
          <a:lstStyle>
            <a:lvl1pPr algn="l">
              <a:defRPr sz="1062">
                <a:solidFill>
                  <a:schemeClr val="tx1"/>
                </a:solidFill>
              </a:defRPr>
            </a:lvl1pPr>
          </a:lstStyle>
          <a:p>
            <a:fld id="{0A651BF4-93EA-457D-AD5A-CC362C278CB3}" type="slidenum">
              <a:rPr lang="en-US" smtClean="0"/>
              <a:pPr/>
              <a:t>‹#›</a:t>
            </a:fld>
            <a:endParaRPr lang="en-US" dirty="0"/>
          </a:p>
        </p:txBody>
      </p:sp>
      <p:cxnSp>
        <p:nvCxnSpPr>
          <p:cNvPr id="8" name="Straight Connector 7">
            <a:extLst>
              <a:ext uri="{FF2B5EF4-FFF2-40B4-BE49-F238E27FC236}">
                <a16:creationId xmlns:a16="http://schemas.microsoft.com/office/drawing/2014/main" id="{683EEA8D-2168-4728-957D-13848F2D67E9}"/>
              </a:ext>
            </a:extLst>
          </p:cNvPr>
          <p:cNvCxnSpPr/>
          <p:nvPr userDrawn="1"/>
        </p:nvCxnSpPr>
        <p:spPr>
          <a:xfrm>
            <a:off x="380297" y="6279114"/>
            <a:ext cx="114295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33648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transition>
    <p:fade/>
  </p:transition>
  <p:hf hdr="0" ftr="0"/>
  <p:txStyles>
    <p:titleStyle>
      <a:lvl1pPr algn="l" defTabSz="914235"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35" rtl="0" eaLnBrk="1" latinLnBrk="0" hangingPunct="1">
        <a:defRPr sz="1799" kern="1200">
          <a:solidFill>
            <a:schemeClr val="tx1"/>
          </a:solidFill>
          <a:latin typeface="+mn-lt"/>
          <a:ea typeface="+mn-ea"/>
          <a:cs typeface="+mn-cs"/>
        </a:defRPr>
      </a:lvl1pPr>
      <a:lvl2pPr marL="457117" algn="l" defTabSz="914235" rtl="0" eaLnBrk="1" latinLnBrk="0" hangingPunct="1">
        <a:defRPr sz="1799" kern="1200">
          <a:solidFill>
            <a:schemeClr val="tx1"/>
          </a:solidFill>
          <a:latin typeface="+mn-lt"/>
          <a:ea typeface="+mn-ea"/>
          <a:cs typeface="+mn-cs"/>
        </a:defRPr>
      </a:lvl2pPr>
      <a:lvl3pPr marL="914235" algn="l" defTabSz="914235" rtl="0" eaLnBrk="1" latinLnBrk="0" hangingPunct="1">
        <a:defRPr sz="1799" kern="1200">
          <a:solidFill>
            <a:schemeClr val="tx1"/>
          </a:solidFill>
          <a:latin typeface="+mn-lt"/>
          <a:ea typeface="+mn-ea"/>
          <a:cs typeface="+mn-cs"/>
        </a:defRPr>
      </a:lvl3pPr>
      <a:lvl4pPr marL="1371352" algn="l" defTabSz="914235" rtl="0" eaLnBrk="1" latinLnBrk="0" hangingPunct="1">
        <a:defRPr sz="1799" kern="1200">
          <a:solidFill>
            <a:schemeClr val="tx1"/>
          </a:solidFill>
          <a:latin typeface="+mn-lt"/>
          <a:ea typeface="+mn-ea"/>
          <a:cs typeface="+mn-cs"/>
        </a:defRPr>
      </a:lvl4pPr>
      <a:lvl5pPr marL="1828468" algn="l" defTabSz="914235" rtl="0" eaLnBrk="1" latinLnBrk="0" hangingPunct="1">
        <a:defRPr sz="1799" kern="1200">
          <a:solidFill>
            <a:schemeClr val="tx1"/>
          </a:solidFill>
          <a:latin typeface="+mn-lt"/>
          <a:ea typeface="+mn-ea"/>
          <a:cs typeface="+mn-cs"/>
        </a:defRPr>
      </a:lvl5pPr>
      <a:lvl6pPr marL="2285585" algn="l" defTabSz="914235" rtl="0" eaLnBrk="1" latinLnBrk="0" hangingPunct="1">
        <a:defRPr sz="1799" kern="1200">
          <a:solidFill>
            <a:schemeClr val="tx1"/>
          </a:solidFill>
          <a:latin typeface="+mn-lt"/>
          <a:ea typeface="+mn-ea"/>
          <a:cs typeface="+mn-cs"/>
        </a:defRPr>
      </a:lvl6pPr>
      <a:lvl7pPr marL="2742704" algn="l" defTabSz="914235" rtl="0" eaLnBrk="1" latinLnBrk="0" hangingPunct="1">
        <a:defRPr sz="1799" kern="1200">
          <a:solidFill>
            <a:schemeClr val="tx1"/>
          </a:solidFill>
          <a:latin typeface="+mn-lt"/>
          <a:ea typeface="+mn-ea"/>
          <a:cs typeface="+mn-cs"/>
        </a:defRPr>
      </a:lvl7pPr>
      <a:lvl8pPr marL="3199821" algn="l" defTabSz="914235" rtl="0" eaLnBrk="1" latinLnBrk="0" hangingPunct="1">
        <a:defRPr sz="1799" kern="1200">
          <a:solidFill>
            <a:schemeClr val="tx1"/>
          </a:solidFill>
          <a:latin typeface="+mn-lt"/>
          <a:ea typeface="+mn-ea"/>
          <a:cs typeface="+mn-cs"/>
        </a:defRPr>
      </a:lvl8pPr>
      <a:lvl9pPr marL="3656937" algn="l" defTabSz="914235"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9">
          <p15:clr>
            <a:srgbClr val="F26B43"/>
          </p15:clr>
        </p15:guide>
        <p15:guide id="2" pos="3840">
          <p15:clr>
            <a:srgbClr val="F26B43"/>
          </p15:clr>
        </p15:guide>
        <p15:guide id="3" pos="240">
          <p15:clr>
            <a:srgbClr val="F26B43"/>
          </p15:clr>
        </p15:guide>
        <p15:guide id="4" orient="horz" pos="3704">
          <p15:clr>
            <a:srgbClr val="F26B43"/>
          </p15:clr>
        </p15:guide>
        <p15:guide id="5" pos="7439">
          <p15:clr>
            <a:srgbClr val="F26B43"/>
          </p15:clr>
        </p15:guide>
        <p15:guide id="6" pos="339">
          <p15:clr>
            <a:srgbClr val="F26B43"/>
          </p15:clr>
        </p15:guide>
        <p15:guide id="7" orient="horz" pos="233">
          <p15:clr>
            <a:srgbClr val="F26B43"/>
          </p15:clr>
        </p15:guide>
        <p15:guide id="8" orient="horz" pos="327">
          <p15:clr>
            <a:srgbClr val="F26B43"/>
          </p15:clr>
        </p15:guide>
        <p15:guide id="9" orient="horz" pos="996">
          <p15:clr>
            <a:srgbClr val="F26B43"/>
          </p15:clr>
        </p15:guide>
        <p15:guide id="10" orient="horz" pos="90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trimbos.nl/kerncijfers/nationale-drug-monitor"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nivel.nl/zorgregistraties"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2.ti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34.tif"/><Relationship Id="rId1" Type="http://schemas.openxmlformats.org/officeDocument/2006/relationships/slideLayout" Target="../slideLayouts/slideLayout5.xml"/><Relationship Id="rId4" Type="http://schemas.openxmlformats.org/officeDocument/2006/relationships/image" Target="../media/image36.emf"/></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B1794B-2D38-455B-AB0E-3C71983C8182}"/>
              </a:ext>
            </a:extLst>
          </p:cNvPr>
          <p:cNvSpPr>
            <a:spLocks noGrp="1"/>
          </p:cNvSpPr>
          <p:nvPr>
            <p:ph type="title"/>
          </p:nvPr>
        </p:nvSpPr>
        <p:spPr/>
        <p:txBody>
          <a:bodyPr/>
          <a:lstStyle/>
          <a:p>
            <a:r>
              <a:rPr lang="nl-NL" sz="5400" dirty="0">
                <a:solidFill>
                  <a:schemeClr val="accent2"/>
                </a:solidFill>
              </a:rPr>
              <a:t>Pijnbehandeling in de 2</a:t>
            </a:r>
            <a:r>
              <a:rPr lang="nl-NL" sz="5400" baseline="30000" dirty="0">
                <a:solidFill>
                  <a:schemeClr val="accent2"/>
                </a:solidFill>
              </a:rPr>
              <a:t>de</a:t>
            </a:r>
            <a:r>
              <a:rPr lang="nl-NL" sz="5400" dirty="0">
                <a:solidFill>
                  <a:schemeClr val="accent2"/>
                </a:solidFill>
              </a:rPr>
              <a:t> lijn</a:t>
            </a:r>
            <a:br>
              <a:rPr lang="nl-NL" dirty="0"/>
            </a:br>
            <a:r>
              <a:rPr lang="nl-NL" dirty="0"/>
              <a:t>Opioïden en verslaving</a:t>
            </a:r>
            <a:br>
              <a:rPr lang="nl-NL" dirty="0"/>
            </a:br>
            <a:br>
              <a:rPr lang="nl-NL" dirty="0"/>
            </a:br>
            <a:r>
              <a:rPr lang="nl-NL" sz="2400" dirty="0">
                <a:solidFill>
                  <a:srgbClr val="282828"/>
                </a:solidFill>
              </a:rPr>
              <a:t>Dr. A. Anesthesioloog</a:t>
            </a:r>
            <a:br>
              <a:rPr lang="nl-NL" sz="2400" dirty="0">
                <a:solidFill>
                  <a:srgbClr val="282828"/>
                </a:solidFill>
              </a:rPr>
            </a:br>
            <a:r>
              <a:rPr lang="nl-NL" sz="2400" dirty="0" err="1">
                <a:solidFill>
                  <a:srgbClr val="282828"/>
                </a:solidFill>
              </a:rPr>
              <a:t>Anesthesioloog</a:t>
            </a:r>
            <a:r>
              <a:rPr lang="nl-NL" sz="2400" dirty="0">
                <a:solidFill>
                  <a:srgbClr val="282828"/>
                </a:solidFill>
              </a:rPr>
              <a:t> – Pijnspecialist</a:t>
            </a:r>
            <a:br>
              <a:rPr lang="nl-NL" sz="2400" dirty="0">
                <a:solidFill>
                  <a:srgbClr val="282828"/>
                </a:solidFill>
              </a:rPr>
            </a:br>
            <a:r>
              <a:rPr lang="nl-NL" sz="2400" dirty="0">
                <a:solidFill>
                  <a:srgbClr val="282828"/>
                </a:solidFill>
              </a:rPr>
              <a:t>Ziekenhuis</a:t>
            </a:r>
            <a:br>
              <a:rPr lang="nl-NL" dirty="0">
                <a:solidFill>
                  <a:srgbClr val="282828"/>
                </a:solidFill>
              </a:rPr>
            </a:br>
            <a:endParaRPr lang="nl-NL" dirty="0"/>
          </a:p>
        </p:txBody>
      </p:sp>
      <p:sp>
        <p:nvSpPr>
          <p:cNvPr id="3" name="Slide Number Placeholder 2">
            <a:extLst>
              <a:ext uri="{FF2B5EF4-FFF2-40B4-BE49-F238E27FC236}">
                <a16:creationId xmlns:a16="http://schemas.microsoft.com/office/drawing/2014/main" id="{1105F443-8AD6-4216-BFA8-530682C5D6E9}"/>
              </a:ext>
            </a:extLst>
          </p:cNvPr>
          <p:cNvSpPr>
            <a:spLocks noGrp="1"/>
          </p:cNvSpPr>
          <p:nvPr>
            <p:ph type="sldNum" sz="quarter" idx="4294967295"/>
          </p:nvPr>
        </p:nvSpPr>
        <p:spPr>
          <a:xfrm>
            <a:off x="11304588" y="6530975"/>
            <a:ext cx="887412" cy="146050"/>
          </a:xfrm>
        </p:spPr>
        <p:txBody>
          <a:bodyPr/>
          <a:lstStyle/>
          <a:p>
            <a:fld id="{0A651BF4-93EA-457D-AD5A-CC362C278CB3}" type="slidenum">
              <a:rPr lang="en-US" smtClean="0"/>
              <a:t>1</a:t>
            </a:fld>
            <a:endParaRPr lang="en-US" dirty="0"/>
          </a:p>
        </p:txBody>
      </p:sp>
    </p:spTree>
    <p:extLst>
      <p:ext uri="{BB962C8B-B14F-4D97-AF65-F5344CB8AC3E}">
        <p14:creationId xmlns:p14="http://schemas.microsoft.com/office/powerpoint/2010/main" val="30236354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8" y="369433"/>
            <a:ext cx="11429530" cy="756380"/>
          </a:xfrm>
        </p:spPr>
        <p:txBody>
          <a:bodyPr/>
          <a:lstStyle/>
          <a:p>
            <a:r>
              <a:rPr lang="en-US" sz="2800" err="1"/>
              <a:t>Opioïdgeïnduceerde</a:t>
            </a:r>
            <a:r>
              <a:rPr lang="en-US" sz="2800"/>
              <a:t> </a:t>
            </a:r>
            <a:r>
              <a:rPr lang="en-US" sz="2800">
                <a:solidFill>
                  <a:srgbClr val="00AA5F"/>
                </a:solidFill>
              </a:rPr>
              <a:t>ademhalingsdepressie</a:t>
            </a:r>
            <a:r>
              <a:rPr lang="en-US" sz="2800" baseline="30000">
                <a:solidFill>
                  <a:srgbClr val="00AA5F"/>
                </a:solidFill>
              </a:rPr>
              <a:t>1</a:t>
            </a:r>
            <a:endParaRPr lang="en-US" sz="2800" baseline="30000" dirty="0">
              <a:solidFill>
                <a:srgbClr val="00AA5F"/>
              </a:solidFill>
            </a:endParaRPr>
          </a:p>
        </p:txBody>
      </p:sp>
      <p:sp>
        <p:nvSpPr>
          <p:cNvPr id="7" name="Content Placeholder 6">
            <a:extLst>
              <a:ext uri="{FF2B5EF4-FFF2-40B4-BE49-F238E27FC236}">
                <a16:creationId xmlns:a16="http://schemas.microsoft.com/office/drawing/2014/main" id="{F150ACE8-625D-43DD-B069-EB8E2EB88369}"/>
              </a:ext>
            </a:extLst>
          </p:cNvPr>
          <p:cNvSpPr>
            <a:spLocks noGrp="1"/>
          </p:cNvSpPr>
          <p:nvPr>
            <p:ph idx="1"/>
          </p:nvPr>
        </p:nvSpPr>
        <p:spPr>
          <a:xfrm>
            <a:off x="400916" y="1427220"/>
            <a:ext cx="6609539" cy="4528410"/>
          </a:xfrm>
        </p:spPr>
        <p:txBody>
          <a:bodyPr/>
          <a:lstStyle/>
          <a:p>
            <a:pPr marL="180000" indent="-180000">
              <a:buClr>
                <a:srgbClr val="00AA5F"/>
              </a:buClr>
              <a:buFont typeface="Arial" panose="020B0604020202020204" pitchFamily="34" charset="0"/>
              <a:buChar char="•"/>
            </a:pPr>
            <a:r>
              <a:rPr lang="nl-NL" sz="1800" dirty="0"/>
              <a:t>Laboratoriumonderzoek bij gezonde vrijwilligers </a:t>
            </a:r>
          </a:p>
          <a:p>
            <a:pPr marL="180000" indent="-180000">
              <a:buClr>
                <a:srgbClr val="00AA5F"/>
              </a:buClr>
              <a:buFont typeface="Arial" panose="020B0604020202020204" pitchFamily="34" charset="0"/>
              <a:buChar char="•"/>
            </a:pPr>
            <a:r>
              <a:rPr lang="nl-NL" sz="1800" dirty="0" err="1"/>
              <a:t>Dubbel-blind</a:t>
            </a:r>
            <a:r>
              <a:rPr lang="nl-NL" sz="1800" dirty="0"/>
              <a:t>, gerandomiseerd, cross-over studie</a:t>
            </a:r>
          </a:p>
          <a:p>
            <a:pPr marL="180000" indent="-180000">
              <a:buClr>
                <a:srgbClr val="00AA5F"/>
              </a:buClr>
              <a:buFont typeface="Arial" panose="020B0604020202020204" pitchFamily="34" charset="0"/>
              <a:buChar char="•"/>
            </a:pPr>
            <a:r>
              <a:rPr lang="nl-NL" sz="1800" dirty="0"/>
              <a:t>4 groepen:</a:t>
            </a:r>
          </a:p>
          <a:p>
            <a:pPr marL="314325" lvl="5" indent="-130175">
              <a:spcBef>
                <a:spcPts val="0"/>
              </a:spcBef>
            </a:pPr>
            <a:r>
              <a:rPr lang="nl-NL" sz="1400" dirty="0">
                <a:solidFill>
                  <a:schemeClr val="accent2">
                    <a:lumMod val="75000"/>
                  </a:schemeClr>
                </a:solidFill>
                <a:latin typeface="Helvetica" pitchFamily="2" charset="0"/>
              </a:rPr>
              <a:t>placebo p.o.</a:t>
            </a:r>
          </a:p>
          <a:p>
            <a:pPr marL="314325" lvl="5" indent="-130175">
              <a:spcBef>
                <a:spcPts val="0"/>
              </a:spcBef>
            </a:pPr>
            <a:r>
              <a:rPr lang="nl-NL" sz="1400">
                <a:solidFill>
                  <a:srgbClr val="0070C0"/>
                </a:solidFill>
                <a:latin typeface="Helvetica" pitchFamily="2" charset="0"/>
              </a:rPr>
              <a:t>tapentadol 100 mg p</a:t>
            </a:r>
            <a:r>
              <a:rPr lang="nl-NL" sz="1400" dirty="0">
                <a:solidFill>
                  <a:srgbClr val="0070C0"/>
                </a:solidFill>
                <a:latin typeface="Helvetica" pitchFamily="2" charset="0"/>
              </a:rPr>
              <a:t>.o. </a:t>
            </a:r>
            <a:r>
              <a:rPr lang="nl-NL" sz="1400" dirty="0">
                <a:latin typeface="Helvetica" pitchFamily="2" charset="0"/>
              </a:rPr>
              <a:t>(</a:t>
            </a:r>
            <a:r>
              <a:rPr lang="nl-NL" sz="1400" dirty="0" err="1">
                <a:latin typeface="Helvetica" pitchFamily="2" charset="0"/>
              </a:rPr>
              <a:t>Equianalgetisch</a:t>
            </a:r>
            <a:r>
              <a:rPr lang="nl-NL" sz="1400" dirty="0">
                <a:latin typeface="Helvetica" pitchFamily="2" charset="0"/>
              </a:rPr>
              <a:t> ratio: OXY:TAP 1:5)</a:t>
            </a:r>
            <a:endParaRPr lang="nl-NL" sz="1400" dirty="0">
              <a:solidFill>
                <a:srgbClr val="0070C0"/>
              </a:solidFill>
              <a:latin typeface="Helvetica" pitchFamily="2" charset="0"/>
            </a:endParaRPr>
          </a:p>
          <a:p>
            <a:pPr marL="314325" lvl="5" indent="-130175">
              <a:spcBef>
                <a:spcPts val="0"/>
              </a:spcBef>
            </a:pPr>
            <a:r>
              <a:rPr lang="nl-NL" sz="1400">
                <a:solidFill>
                  <a:schemeClr val="accent5">
                    <a:lumMod val="60000"/>
                    <a:lumOff val="40000"/>
                  </a:schemeClr>
                </a:solidFill>
                <a:latin typeface="Helvetica" pitchFamily="2" charset="0"/>
              </a:rPr>
              <a:t>tapentadol 150 mg p</a:t>
            </a:r>
            <a:r>
              <a:rPr lang="nl-NL" sz="1400" dirty="0">
                <a:solidFill>
                  <a:schemeClr val="accent5">
                    <a:lumMod val="60000"/>
                    <a:lumOff val="40000"/>
                  </a:schemeClr>
                </a:solidFill>
                <a:latin typeface="Helvetica" pitchFamily="2" charset="0"/>
              </a:rPr>
              <a:t>.o.</a:t>
            </a:r>
          </a:p>
          <a:p>
            <a:pPr marL="314325" lvl="5" indent="-130175">
              <a:spcBef>
                <a:spcPts val="0"/>
              </a:spcBef>
            </a:pPr>
            <a:r>
              <a:rPr lang="nl-NL" sz="1400">
                <a:solidFill>
                  <a:schemeClr val="accent6"/>
                </a:solidFill>
                <a:latin typeface="Helvetica" pitchFamily="2" charset="0"/>
              </a:rPr>
              <a:t>oxycodon 20 mg p</a:t>
            </a:r>
            <a:r>
              <a:rPr lang="nl-NL" sz="1400" dirty="0">
                <a:solidFill>
                  <a:schemeClr val="accent6"/>
                </a:solidFill>
                <a:latin typeface="Helvetica" pitchFamily="2" charset="0"/>
              </a:rPr>
              <a:t>.o.</a:t>
            </a:r>
            <a:r>
              <a:rPr lang="nl-NL" sz="1400" dirty="0">
                <a:latin typeface="Helvetica" pitchFamily="2" charset="0"/>
              </a:rPr>
              <a:t>  (</a:t>
            </a:r>
            <a:r>
              <a:rPr lang="nl-NL" sz="1400" dirty="0" err="1">
                <a:latin typeface="Helvetica" pitchFamily="2" charset="0"/>
              </a:rPr>
              <a:t>Equianalgetisch</a:t>
            </a:r>
            <a:r>
              <a:rPr lang="nl-NL" sz="1400" dirty="0">
                <a:latin typeface="Helvetica" pitchFamily="2" charset="0"/>
              </a:rPr>
              <a:t> ratio: OXY:TAP 1:5)</a:t>
            </a:r>
            <a:br>
              <a:rPr lang="nl-NL" sz="1400" dirty="0">
                <a:latin typeface="Helvetica" pitchFamily="2" charset="0"/>
              </a:rPr>
            </a:br>
            <a:endParaRPr lang="nl-NL" sz="1400" dirty="0">
              <a:latin typeface="Helvetica" pitchFamily="2" charset="0"/>
            </a:endParaRPr>
          </a:p>
          <a:p>
            <a:pPr marL="180000" indent="-180000">
              <a:buClr>
                <a:srgbClr val="00AA5F"/>
              </a:buClr>
              <a:buFont typeface="Arial" panose="020B0604020202020204" pitchFamily="34" charset="0"/>
              <a:buChar char="•"/>
            </a:pPr>
            <a:r>
              <a:rPr lang="nl-NL" sz="1800" dirty="0" err="1"/>
              <a:t>Tapentadol</a:t>
            </a:r>
            <a:r>
              <a:rPr lang="nl-NL" sz="1800" dirty="0"/>
              <a:t> (MOR-NRI) </a:t>
            </a:r>
          </a:p>
          <a:p>
            <a:pPr marL="314325" lvl="4" indent="-144463">
              <a:spcAft>
                <a:spcPts val="0"/>
              </a:spcAft>
            </a:pPr>
            <a:r>
              <a:rPr lang="nl-NL" sz="1400" dirty="0"/>
              <a:t>Mu-agonist en Noradrenaline heropname remming</a:t>
            </a:r>
          </a:p>
          <a:p>
            <a:pPr marL="314325" lvl="4" indent="-144463">
              <a:spcAft>
                <a:spcPts val="0"/>
              </a:spcAft>
            </a:pPr>
            <a:r>
              <a:rPr lang="nl-NL" sz="1400" dirty="0"/>
              <a:t>Beide mechanismen dragen bij aan de analgetische werking</a:t>
            </a:r>
          </a:p>
          <a:p>
            <a:pPr marL="314325" lvl="4" indent="-144463">
              <a:spcAft>
                <a:spcPts val="0"/>
              </a:spcAft>
            </a:pPr>
            <a:r>
              <a:rPr lang="nl-NL" sz="1400" dirty="0"/>
              <a:t>“mu-last” van ca 40%</a:t>
            </a:r>
            <a:r>
              <a:rPr lang="nl-NL" sz="1400" baseline="30000" dirty="0"/>
              <a:t>2</a:t>
            </a:r>
            <a:br>
              <a:rPr lang="nl-NL" sz="1400" baseline="30000" dirty="0"/>
            </a:br>
            <a:endParaRPr lang="nl-NL" sz="1400" dirty="0"/>
          </a:p>
          <a:p>
            <a:pPr marL="180000" indent="-180000">
              <a:buClr>
                <a:srgbClr val="00AA5F"/>
              </a:buClr>
              <a:buFont typeface="Arial" panose="020B0604020202020204" pitchFamily="34" charset="0"/>
              <a:buChar char="•"/>
            </a:pPr>
            <a:r>
              <a:rPr lang="nl-NL" sz="1800" dirty="0"/>
              <a:t>Traditionele zuivere mu-agonisten</a:t>
            </a:r>
          </a:p>
          <a:p>
            <a:pPr marL="268288" lvl="3" indent="-130175"/>
            <a:r>
              <a:rPr lang="nl-NL" sz="1400" dirty="0"/>
              <a:t>“mu-last” van 100%</a:t>
            </a:r>
            <a:r>
              <a:rPr lang="nl-NL" sz="1400" baseline="30000" dirty="0"/>
              <a:t>2</a:t>
            </a:r>
            <a:endParaRPr lang="nl-NL" sz="1400" dirty="0"/>
          </a:p>
          <a:p>
            <a:pPr marL="180000" indent="-180000">
              <a:buFont typeface="Arial" panose="020B0604020202020204" pitchFamily="34" charset="0"/>
              <a:buChar char="•"/>
            </a:pPr>
            <a:endParaRPr lang="nl-NL" sz="1800" baseline="30000" dirty="0"/>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10</a:t>
            </a:fld>
            <a:endParaRPr lang="en-US" dirty="0"/>
          </a:p>
        </p:txBody>
      </p:sp>
      <p:sp>
        <p:nvSpPr>
          <p:cNvPr id="11" name="Tekstvak 1">
            <a:extLst>
              <a:ext uri="{FF2B5EF4-FFF2-40B4-BE49-F238E27FC236}">
                <a16:creationId xmlns:a16="http://schemas.microsoft.com/office/drawing/2014/main" id="{1F357283-6C65-4FA1-89B6-45190BDD26B2}"/>
              </a:ext>
            </a:extLst>
          </p:cNvPr>
          <p:cNvSpPr txBox="1">
            <a:spLocks noChangeArrowheads="1"/>
          </p:cNvSpPr>
          <p:nvPr/>
        </p:nvSpPr>
        <p:spPr bwMode="auto">
          <a:xfrm>
            <a:off x="1141694" y="6419332"/>
            <a:ext cx="8629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marL="138113" indent="-138113" eaLnBrk="1" hangingPunct="1">
              <a:spcBef>
                <a:spcPct val="0"/>
              </a:spcBef>
              <a:buSzTx/>
              <a:buFont typeface="+mj-lt"/>
              <a:buAutoNum type="arabicPeriod"/>
            </a:pPr>
            <a:r>
              <a:rPr lang="nl-NL" altLang="nl-NL" sz="900" dirty="0">
                <a:solidFill>
                  <a:schemeClr val="tx1"/>
                </a:solidFill>
                <a:latin typeface="Helvetica Light" panose="020B0403020202020204" pitchFamily="34" charset="0"/>
              </a:rPr>
              <a:t>Schrier J. et al. Br J </a:t>
            </a:r>
            <a:r>
              <a:rPr lang="nl-NL" altLang="nl-NL" sz="900" dirty="0" err="1">
                <a:solidFill>
                  <a:schemeClr val="tx1"/>
                </a:solidFill>
                <a:latin typeface="Helvetica Light" panose="020B0403020202020204" pitchFamily="34" charset="0"/>
              </a:rPr>
              <a:t>Anaesth</a:t>
            </a:r>
            <a:r>
              <a:rPr lang="nl-NL" altLang="nl-NL" sz="900" dirty="0">
                <a:solidFill>
                  <a:schemeClr val="tx1"/>
                </a:solidFill>
                <a:latin typeface="Helvetica Light" panose="020B0403020202020204" pitchFamily="34" charset="0"/>
              </a:rPr>
              <a:t>. 2017;119(6):1169-1177.</a:t>
            </a:r>
          </a:p>
          <a:p>
            <a:pPr marL="138113" indent="-138113" eaLnBrk="1" hangingPunct="1">
              <a:spcBef>
                <a:spcPct val="0"/>
              </a:spcBef>
              <a:buSzTx/>
              <a:buAutoNum type="arabicPeriod"/>
            </a:pPr>
            <a:r>
              <a:rPr lang="nl-NL" altLang="nl-NL" sz="900" dirty="0" err="1">
                <a:solidFill>
                  <a:schemeClr val="tx1"/>
                </a:solidFill>
                <a:latin typeface="Helvetica Light" panose="020B0403020202020204" pitchFamily="34" charset="0"/>
              </a:rPr>
              <a:t>Raffa</a:t>
            </a:r>
            <a:r>
              <a:rPr lang="nl-NL" altLang="nl-NL" sz="900" dirty="0">
                <a:solidFill>
                  <a:schemeClr val="tx1"/>
                </a:solidFill>
                <a:latin typeface="Helvetica Light" panose="020B0403020202020204" pitchFamily="34" charset="0"/>
              </a:rPr>
              <a:t> R. et al. Adv </a:t>
            </a:r>
            <a:r>
              <a:rPr lang="nl-NL" altLang="nl-NL" sz="900" dirty="0" err="1">
                <a:solidFill>
                  <a:schemeClr val="tx1"/>
                </a:solidFill>
                <a:latin typeface="Helvetica Light" panose="020B0403020202020204" pitchFamily="34" charset="0"/>
              </a:rPr>
              <a:t>Ther</a:t>
            </a:r>
            <a:r>
              <a:rPr lang="nl-NL" altLang="nl-NL" sz="900" dirty="0">
                <a:solidFill>
                  <a:schemeClr val="tx1"/>
                </a:solidFill>
                <a:latin typeface="Helvetica Light" panose="020B0403020202020204" pitchFamily="34" charset="0"/>
              </a:rPr>
              <a:t>.</a:t>
            </a:r>
            <a:r>
              <a:rPr lang="en-US" altLang="nl-NL" sz="900" dirty="0">
                <a:solidFill>
                  <a:schemeClr val="tx1"/>
                </a:solidFill>
                <a:latin typeface="Helvetica Light" panose="020B0403020202020204" pitchFamily="34" charset="0"/>
              </a:rPr>
              <a:t> 2018 Sep 11. </a:t>
            </a:r>
            <a:r>
              <a:rPr lang="en-US" altLang="nl-NL" sz="900" dirty="0" err="1">
                <a:solidFill>
                  <a:schemeClr val="tx1"/>
                </a:solidFill>
                <a:latin typeface="Helvetica Light" panose="020B0403020202020204" pitchFamily="34" charset="0"/>
              </a:rPr>
              <a:t>doi</a:t>
            </a:r>
            <a:r>
              <a:rPr lang="en-US" altLang="nl-NL" sz="900" dirty="0">
                <a:solidFill>
                  <a:schemeClr val="tx1"/>
                </a:solidFill>
                <a:latin typeface="Helvetica Light" panose="020B0403020202020204" pitchFamily="34" charset="0"/>
              </a:rPr>
              <a:t>: 10.1007/s12325-018-0778-x. [</a:t>
            </a:r>
            <a:r>
              <a:rPr lang="en-US" altLang="nl-NL" sz="900" dirty="0" err="1">
                <a:solidFill>
                  <a:schemeClr val="tx1"/>
                </a:solidFill>
                <a:latin typeface="Helvetica Light" panose="020B0403020202020204" pitchFamily="34" charset="0"/>
              </a:rPr>
              <a:t>Epub</a:t>
            </a:r>
            <a:r>
              <a:rPr lang="en-US" altLang="nl-NL" sz="900" dirty="0">
                <a:solidFill>
                  <a:schemeClr val="tx1"/>
                </a:solidFill>
                <a:latin typeface="Helvetica Light" panose="020B0403020202020204" pitchFamily="34" charset="0"/>
              </a:rPr>
              <a:t> ahead of print]</a:t>
            </a:r>
            <a:endParaRPr lang="nl-NL" altLang="nl-NL" sz="900" dirty="0">
              <a:solidFill>
                <a:schemeClr val="tx1"/>
              </a:solidFill>
              <a:latin typeface="Helvetica Light" panose="020B0403020202020204" pitchFamily="34" charset="0"/>
            </a:endParaRPr>
          </a:p>
        </p:txBody>
      </p:sp>
      <p:sp>
        <p:nvSpPr>
          <p:cNvPr id="14" name="Rechthoek 13">
            <a:extLst>
              <a:ext uri="{FF2B5EF4-FFF2-40B4-BE49-F238E27FC236}">
                <a16:creationId xmlns:a16="http://schemas.microsoft.com/office/drawing/2014/main" id="{1E097E05-8DC7-4BE0-9BAF-FE8FF01D78B2}"/>
              </a:ext>
            </a:extLst>
          </p:cNvPr>
          <p:cNvSpPr/>
          <p:nvPr/>
        </p:nvSpPr>
        <p:spPr>
          <a:xfrm>
            <a:off x="7010040" y="1439863"/>
            <a:ext cx="4799373" cy="4440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600" dirty="0">
              <a:solidFill>
                <a:schemeClr val="tx1"/>
              </a:solidFill>
            </a:endParaRPr>
          </a:p>
        </p:txBody>
      </p:sp>
      <p:grpSp>
        <p:nvGrpSpPr>
          <p:cNvPr id="13" name="Groep 12">
            <a:extLst>
              <a:ext uri="{FF2B5EF4-FFF2-40B4-BE49-F238E27FC236}">
                <a16:creationId xmlns:a16="http://schemas.microsoft.com/office/drawing/2014/main" id="{C7EB7F98-036A-4E49-9CA8-B615D790AD66}"/>
              </a:ext>
            </a:extLst>
          </p:cNvPr>
          <p:cNvGrpSpPr/>
          <p:nvPr/>
        </p:nvGrpSpPr>
        <p:grpSpPr>
          <a:xfrm>
            <a:off x="7115778" y="1942650"/>
            <a:ext cx="4492993" cy="3780425"/>
            <a:chOff x="6837041" y="1183721"/>
            <a:chExt cx="4811168" cy="4214619"/>
          </a:xfrm>
        </p:grpSpPr>
        <p:pic>
          <p:nvPicPr>
            <p:cNvPr id="2" name="Afbeelding 1">
              <a:extLst>
                <a:ext uri="{FF2B5EF4-FFF2-40B4-BE49-F238E27FC236}">
                  <a16:creationId xmlns:a16="http://schemas.microsoft.com/office/drawing/2014/main" id="{B368B030-26F0-49D7-AB4F-9112CBABCD5B}"/>
                </a:ext>
              </a:extLst>
            </p:cNvPr>
            <p:cNvPicPr>
              <a:picLocks noChangeAspect="1"/>
            </p:cNvPicPr>
            <p:nvPr/>
          </p:nvPicPr>
          <p:blipFill rotWithShape="1">
            <a:blip r:embed="rId3">
              <a:clrChange>
                <a:clrFrom>
                  <a:srgbClr val="000000">
                    <a:alpha val="0"/>
                  </a:srgbClr>
                </a:clrFrom>
                <a:clrTo>
                  <a:srgbClr val="000000">
                    <a:alpha val="0"/>
                  </a:srgbClr>
                </a:clrTo>
              </a:clrChange>
            </a:blip>
            <a:srcRect r="29628"/>
            <a:stretch/>
          </p:blipFill>
          <p:spPr>
            <a:xfrm>
              <a:off x="7037647" y="1183721"/>
              <a:ext cx="4409956" cy="3675227"/>
            </a:xfrm>
            <a:prstGeom prst="rect">
              <a:avLst/>
            </a:prstGeom>
          </p:spPr>
        </p:pic>
        <p:sp>
          <p:nvSpPr>
            <p:cNvPr id="3" name="Rechthoek 2">
              <a:extLst>
                <a:ext uri="{FF2B5EF4-FFF2-40B4-BE49-F238E27FC236}">
                  <a16:creationId xmlns:a16="http://schemas.microsoft.com/office/drawing/2014/main" id="{BACBAA3B-03F9-430E-A187-68DBCA012027}"/>
                </a:ext>
              </a:extLst>
            </p:cNvPr>
            <p:cNvSpPr/>
            <p:nvPr/>
          </p:nvSpPr>
          <p:spPr>
            <a:xfrm>
              <a:off x="6837041" y="4641960"/>
              <a:ext cx="4811168" cy="756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600" dirty="0">
                <a:solidFill>
                  <a:schemeClr val="tx1"/>
                </a:solidFill>
              </a:endParaRPr>
            </a:p>
          </p:txBody>
        </p:sp>
        <p:pic>
          <p:nvPicPr>
            <p:cNvPr id="12" name="Afbeelding 11">
              <a:extLst>
                <a:ext uri="{FF2B5EF4-FFF2-40B4-BE49-F238E27FC236}">
                  <a16:creationId xmlns:a16="http://schemas.microsoft.com/office/drawing/2014/main" id="{861B1A18-178A-4E31-BC96-DA6290F42633}"/>
                </a:ext>
              </a:extLst>
            </p:cNvPr>
            <p:cNvPicPr>
              <a:picLocks noChangeAspect="1"/>
            </p:cNvPicPr>
            <p:nvPr/>
          </p:nvPicPr>
          <p:blipFill rotWithShape="1">
            <a:blip r:embed="rId3">
              <a:clrChange>
                <a:clrFrom>
                  <a:srgbClr val="000000">
                    <a:alpha val="0"/>
                  </a:srgbClr>
                </a:clrFrom>
                <a:clrTo>
                  <a:srgbClr val="000000">
                    <a:alpha val="0"/>
                  </a:srgbClr>
                </a:clrTo>
              </a:clrChange>
            </a:blip>
            <a:srcRect l="69949" t="9941" r="4150" b="66938"/>
            <a:stretch/>
          </p:blipFill>
          <p:spPr>
            <a:xfrm>
              <a:off x="7048894" y="4465432"/>
              <a:ext cx="1635273" cy="856113"/>
            </a:xfrm>
            <a:prstGeom prst="rect">
              <a:avLst/>
            </a:prstGeom>
          </p:spPr>
        </p:pic>
      </p:grpSp>
      <p:sp>
        <p:nvSpPr>
          <p:cNvPr id="15" name="Content Placeholder 6">
            <a:extLst>
              <a:ext uri="{FF2B5EF4-FFF2-40B4-BE49-F238E27FC236}">
                <a16:creationId xmlns:a16="http://schemas.microsoft.com/office/drawing/2014/main" id="{8DEB7B2A-2341-4E4C-9946-633B926A5278}"/>
              </a:ext>
            </a:extLst>
          </p:cNvPr>
          <p:cNvSpPr txBox="1">
            <a:spLocks/>
          </p:cNvSpPr>
          <p:nvPr/>
        </p:nvSpPr>
        <p:spPr>
          <a:xfrm>
            <a:off x="7025175" y="1554090"/>
            <a:ext cx="4765910" cy="375917"/>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algn="ctr">
              <a:spcAft>
                <a:spcPts val="0"/>
              </a:spcAft>
            </a:pPr>
            <a:r>
              <a:rPr lang="nl-NL" sz="1200" b="1" dirty="0" err="1">
                <a:solidFill>
                  <a:schemeClr val="tx1">
                    <a:lumMod val="75000"/>
                    <a:lumOff val="25000"/>
                  </a:schemeClr>
                </a:solidFill>
                <a:latin typeface="Helvetica" pitchFamily="2" charset="0"/>
              </a:rPr>
              <a:t>Opioïd</a:t>
            </a:r>
            <a:r>
              <a:rPr lang="nl-NL" sz="1200" b="1" dirty="0">
                <a:solidFill>
                  <a:schemeClr val="tx1">
                    <a:lumMod val="75000"/>
                    <a:lumOff val="25000"/>
                  </a:schemeClr>
                </a:solidFill>
                <a:latin typeface="Helvetica" pitchFamily="2" charset="0"/>
              </a:rPr>
              <a:t> Geïnduceerd Ademhalingsdepressie</a:t>
            </a:r>
          </a:p>
          <a:p>
            <a:pPr algn="ctr">
              <a:spcAft>
                <a:spcPts val="0"/>
              </a:spcAft>
            </a:pPr>
            <a:r>
              <a:rPr lang="nl-NL" sz="1200" b="1" dirty="0">
                <a:solidFill>
                  <a:schemeClr val="tx1">
                    <a:lumMod val="75000"/>
                    <a:lumOff val="25000"/>
                  </a:schemeClr>
                </a:solidFill>
                <a:latin typeface="Helvetica" pitchFamily="2" charset="0"/>
              </a:rPr>
              <a:t>(Ventilatie VE55)</a:t>
            </a:r>
          </a:p>
        </p:txBody>
      </p:sp>
    </p:spTree>
    <p:extLst>
      <p:ext uri="{BB962C8B-B14F-4D97-AF65-F5344CB8AC3E}">
        <p14:creationId xmlns:p14="http://schemas.microsoft.com/office/powerpoint/2010/main" val="23823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8" y="369433"/>
            <a:ext cx="11429530" cy="756380"/>
          </a:xfrm>
        </p:spPr>
        <p:txBody>
          <a:bodyPr/>
          <a:lstStyle/>
          <a:p>
            <a:r>
              <a:rPr lang="en-US" sz="2800" dirty="0">
                <a:solidFill>
                  <a:srgbClr val="00AA5F"/>
                </a:solidFill>
              </a:rPr>
              <a:t>Status in Nederland - </a:t>
            </a:r>
            <a:r>
              <a:rPr lang="en-US" sz="2800" dirty="0" err="1">
                <a:solidFill>
                  <a:srgbClr val="00AA5F"/>
                </a:solidFill>
              </a:rPr>
              <a:t>Opioïden</a:t>
            </a:r>
            <a:r>
              <a:rPr lang="en-US" sz="2800" dirty="0">
                <a:solidFill>
                  <a:srgbClr val="00AA5F"/>
                </a:solidFill>
              </a:rPr>
              <a:t> in het </a:t>
            </a:r>
            <a:r>
              <a:rPr lang="en-US" sz="2800" dirty="0" err="1">
                <a:solidFill>
                  <a:srgbClr val="00AA5F"/>
                </a:solidFill>
              </a:rPr>
              <a:t>nieuws</a:t>
            </a:r>
            <a:endParaRPr lang="en-US" sz="2800" dirty="0">
              <a:solidFill>
                <a:srgbClr val="00AA5F"/>
              </a:solidFill>
            </a:endParaRP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11</a:t>
            </a:fld>
            <a:endParaRPr lang="en-US" dirty="0"/>
          </a:p>
        </p:txBody>
      </p:sp>
      <p:pic>
        <p:nvPicPr>
          <p:cNvPr id="14" name="Afbeelding 13">
            <a:extLst>
              <a:ext uri="{FF2B5EF4-FFF2-40B4-BE49-F238E27FC236}">
                <a16:creationId xmlns:a16="http://schemas.microsoft.com/office/drawing/2014/main" id="{B526BE92-41D0-4202-B966-F758C5BA52CF}"/>
              </a:ext>
            </a:extLst>
          </p:cNvPr>
          <p:cNvPicPr>
            <a:picLocks noChangeAspect="1"/>
          </p:cNvPicPr>
          <p:nvPr/>
        </p:nvPicPr>
        <p:blipFill rotWithShape="1">
          <a:blip r:embed="rId3"/>
          <a:srcRect l="22756" t="14368" r="39961" b="25381"/>
          <a:stretch/>
        </p:blipFill>
        <p:spPr>
          <a:xfrm>
            <a:off x="8787797" y="3187894"/>
            <a:ext cx="3021616" cy="2670464"/>
          </a:xfrm>
          <a:prstGeom prst="rect">
            <a:avLst/>
          </a:prstGeom>
          <a:ln>
            <a:noFill/>
          </a:ln>
          <a:effectLst>
            <a:outerShdw blurRad="292100" dist="139700" dir="2700000" algn="tl" rotWithShape="0">
              <a:srgbClr val="333333">
                <a:alpha val="65000"/>
              </a:srgbClr>
            </a:outerShdw>
          </a:effectLst>
        </p:spPr>
      </p:pic>
      <p:pic>
        <p:nvPicPr>
          <p:cNvPr id="16" name="Afbeelding 15">
            <a:extLst>
              <a:ext uri="{FF2B5EF4-FFF2-40B4-BE49-F238E27FC236}">
                <a16:creationId xmlns:a16="http://schemas.microsoft.com/office/drawing/2014/main" id="{54CBC865-F692-4463-937C-36B6458A6132}"/>
              </a:ext>
            </a:extLst>
          </p:cNvPr>
          <p:cNvPicPr>
            <a:picLocks noChangeAspect="1"/>
          </p:cNvPicPr>
          <p:nvPr/>
        </p:nvPicPr>
        <p:blipFill rotWithShape="1">
          <a:blip r:embed="rId4"/>
          <a:srcRect l="31434" t="30520" r="32415" b="12484"/>
          <a:stretch/>
        </p:blipFill>
        <p:spPr>
          <a:xfrm>
            <a:off x="4815744" y="1974373"/>
            <a:ext cx="3684919" cy="3177197"/>
          </a:xfrm>
          <a:prstGeom prst="rect">
            <a:avLst/>
          </a:prstGeom>
          <a:ln>
            <a:noFill/>
          </a:ln>
          <a:effectLst>
            <a:outerShdw blurRad="292100" dist="139700" dir="2700000" algn="tl" rotWithShape="0">
              <a:srgbClr val="333333">
                <a:alpha val="65000"/>
              </a:srgbClr>
            </a:outerShdw>
          </a:effectLst>
        </p:spPr>
      </p:pic>
      <p:pic>
        <p:nvPicPr>
          <p:cNvPr id="18" name="Afbeelding 17">
            <a:extLst>
              <a:ext uri="{FF2B5EF4-FFF2-40B4-BE49-F238E27FC236}">
                <a16:creationId xmlns:a16="http://schemas.microsoft.com/office/drawing/2014/main" id="{7313BD50-9169-4DAF-BBDA-75F36105ACEF}"/>
              </a:ext>
            </a:extLst>
          </p:cNvPr>
          <p:cNvPicPr>
            <a:picLocks noChangeAspect="1"/>
          </p:cNvPicPr>
          <p:nvPr/>
        </p:nvPicPr>
        <p:blipFill rotWithShape="1">
          <a:blip r:embed="rId5"/>
          <a:srcRect l="24120" t="19225" r="37916" b="35351"/>
          <a:stretch/>
        </p:blipFill>
        <p:spPr>
          <a:xfrm>
            <a:off x="380298" y="3196309"/>
            <a:ext cx="4101657" cy="2683791"/>
          </a:xfrm>
          <a:prstGeom prst="rect">
            <a:avLst/>
          </a:prstGeom>
          <a:ln>
            <a:noFill/>
          </a:ln>
          <a:effectLst>
            <a:outerShdw blurRad="292100" dist="139700" dir="2700000" algn="tl" rotWithShape="0">
              <a:srgbClr val="333333">
                <a:alpha val="65000"/>
              </a:srgbClr>
            </a:outerShdw>
          </a:effectLst>
        </p:spPr>
      </p:pic>
      <p:pic>
        <p:nvPicPr>
          <p:cNvPr id="13" name="Afbeelding 12">
            <a:extLst>
              <a:ext uri="{FF2B5EF4-FFF2-40B4-BE49-F238E27FC236}">
                <a16:creationId xmlns:a16="http://schemas.microsoft.com/office/drawing/2014/main" id="{C359DCCB-3427-4A80-A317-BDB992181621}"/>
              </a:ext>
            </a:extLst>
          </p:cNvPr>
          <p:cNvPicPr>
            <a:picLocks noChangeAspect="1"/>
          </p:cNvPicPr>
          <p:nvPr/>
        </p:nvPicPr>
        <p:blipFill rotWithShape="1">
          <a:blip r:embed="rId6"/>
          <a:srcRect l="33495" t="27402" r="34204" b="23195"/>
          <a:stretch/>
        </p:blipFill>
        <p:spPr>
          <a:xfrm>
            <a:off x="1141694" y="1132146"/>
            <a:ext cx="3674050" cy="3073017"/>
          </a:xfrm>
          <a:prstGeom prst="rect">
            <a:avLst/>
          </a:prstGeom>
          <a:ln>
            <a:noFill/>
          </a:ln>
          <a:effectLst>
            <a:outerShdw blurRad="292100" dist="139700" dir="2700000" algn="tl" rotWithShape="0">
              <a:srgbClr val="333333">
                <a:alpha val="65000"/>
              </a:srgbClr>
            </a:outerShdw>
          </a:effectLst>
        </p:spPr>
      </p:pic>
      <p:pic>
        <p:nvPicPr>
          <p:cNvPr id="15" name="Afbeelding 14">
            <a:extLst>
              <a:ext uri="{FF2B5EF4-FFF2-40B4-BE49-F238E27FC236}">
                <a16:creationId xmlns:a16="http://schemas.microsoft.com/office/drawing/2014/main" id="{B841CB1F-264F-4774-ADFC-58B1858E1EFA}"/>
              </a:ext>
            </a:extLst>
          </p:cNvPr>
          <p:cNvPicPr>
            <a:picLocks noChangeAspect="1"/>
          </p:cNvPicPr>
          <p:nvPr/>
        </p:nvPicPr>
        <p:blipFill rotWithShape="1">
          <a:blip r:embed="rId7"/>
          <a:srcRect l="15852" t="26001" r="40000" b="32857"/>
          <a:stretch/>
        </p:blipFill>
        <p:spPr>
          <a:xfrm>
            <a:off x="7871256" y="1125813"/>
            <a:ext cx="3938157" cy="20070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590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8" y="369433"/>
            <a:ext cx="11429530" cy="756380"/>
          </a:xfrm>
        </p:spPr>
        <p:txBody>
          <a:bodyPr/>
          <a:lstStyle/>
          <a:p>
            <a:r>
              <a:rPr lang="en-US" sz="2800" dirty="0" err="1">
                <a:solidFill>
                  <a:srgbClr val="00AA5F"/>
                </a:solidFill>
              </a:rPr>
              <a:t>Opioïdengebruik</a:t>
            </a:r>
            <a:r>
              <a:rPr lang="en-US" sz="2800" dirty="0">
                <a:solidFill>
                  <a:srgbClr val="00AA5F"/>
                </a:solidFill>
              </a:rPr>
              <a:t> in Nederland</a:t>
            </a:r>
            <a:r>
              <a:rPr lang="en-US" sz="2800" baseline="30000" dirty="0">
                <a:solidFill>
                  <a:srgbClr val="00AA5F"/>
                </a:solidFill>
              </a:rPr>
              <a:t>1</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12</a:t>
            </a:fld>
            <a:endParaRPr lang="en-US" dirty="0"/>
          </a:p>
        </p:txBody>
      </p:sp>
      <p:pic>
        <p:nvPicPr>
          <p:cNvPr id="12" name="Afbeelding 11">
            <a:extLst>
              <a:ext uri="{FF2B5EF4-FFF2-40B4-BE49-F238E27FC236}">
                <a16:creationId xmlns:a16="http://schemas.microsoft.com/office/drawing/2014/main" id="{3D25FBC7-A532-403B-9809-A20F2F0EAF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80767" y="1263673"/>
            <a:ext cx="7362621" cy="4327479"/>
          </a:xfrm>
          <a:prstGeom prst="rect">
            <a:avLst/>
          </a:prstGeom>
        </p:spPr>
      </p:pic>
      <p:sp>
        <p:nvSpPr>
          <p:cNvPr id="7" name="Tekstvak 1">
            <a:extLst>
              <a:ext uri="{FF2B5EF4-FFF2-40B4-BE49-F238E27FC236}">
                <a16:creationId xmlns:a16="http://schemas.microsoft.com/office/drawing/2014/main" id="{058C002F-D6D2-4F5D-ACE5-D9C501612245}"/>
              </a:ext>
            </a:extLst>
          </p:cNvPr>
          <p:cNvSpPr txBox="1">
            <a:spLocks noChangeArrowheads="1"/>
          </p:cNvSpPr>
          <p:nvPr/>
        </p:nvSpPr>
        <p:spPr bwMode="auto">
          <a:xfrm>
            <a:off x="1038796" y="6488567"/>
            <a:ext cx="8713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marL="138113" indent="-138113" eaLnBrk="1" hangingPunct="1">
              <a:spcBef>
                <a:spcPct val="0"/>
              </a:spcBef>
              <a:buSzTx/>
              <a:buFont typeface="+mj-lt"/>
              <a:buAutoNum type="arabicPeriod"/>
            </a:pPr>
            <a:r>
              <a:rPr lang="nl-NL" altLang="nl-NL" sz="900" dirty="0">
                <a:solidFill>
                  <a:schemeClr val="tx1"/>
                </a:solidFill>
                <a:latin typeface="Helvetica Light" panose="020B0403020202020204" pitchFamily="34" charset="0"/>
              </a:rPr>
              <a:t>Data van de GIPdatabank.nl. Geraadpleegd op 15-Okt-2018</a:t>
            </a:r>
          </a:p>
        </p:txBody>
      </p:sp>
    </p:spTree>
    <p:extLst>
      <p:ext uri="{BB962C8B-B14F-4D97-AF65-F5344CB8AC3E}">
        <p14:creationId xmlns:p14="http://schemas.microsoft.com/office/powerpoint/2010/main" val="1177906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8" y="369433"/>
            <a:ext cx="11429530" cy="756380"/>
          </a:xfrm>
        </p:spPr>
        <p:txBody>
          <a:bodyPr/>
          <a:lstStyle/>
          <a:p>
            <a:r>
              <a:rPr lang="en-US" sz="2800" dirty="0" err="1">
                <a:solidFill>
                  <a:srgbClr val="00AA5F"/>
                </a:solidFill>
              </a:rPr>
              <a:t>Mogelijke</a:t>
            </a:r>
            <a:r>
              <a:rPr lang="en-US" sz="2800" dirty="0">
                <a:solidFill>
                  <a:srgbClr val="00AA5F"/>
                </a:solidFill>
              </a:rPr>
              <a:t> </a:t>
            </a:r>
            <a:r>
              <a:rPr lang="en-US" sz="2800" dirty="0" err="1">
                <a:solidFill>
                  <a:srgbClr val="00AA5F"/>
                </a:solidFill>
              </a:rPr>
              <a:t>oorzaken</a:t>
            </a:r>
            <a:r>
              <a:rPr lang="en-US" sz="2800" dirty="0">
                <a:solidFill>
                  <a:srgbClr val="00AA5F"/>
                </a:solidFill>
              </a:rPr>
              <a:t> </a:t>
            </a:r>
            <a:r>
              <a:rPr lang="en-US" sz="2800" dirty="0" err="1">
                <a:solidFill>
                  <a:srgbClr val="00AA5F"/>
                </a:solidFill>
              </a:rPr>
              <a:t>stijgend</a:t>
            </a:r>
            <a:r>
              <a:rPr lang="en-US" sz="2800" dirty="0">
                <a:solidFill>
                  <a:srgbClr val="00AA5F"/>
                </a:solidFill>
              </a:rPr>
              <a:t> </a:t>
            </a:r>
            <a:r>
              <a:rPr lang="en-US" sz="2800" dirty="0" err="1">
                <a:solidFill>
                  <a:srgbClr val="00AA5F"/>
                </a:solidFill>
              </a:rPr>
              <a:t>gebruik</a:t>
            </a:r>
            <a:r>
              <a:rPr lang="en-US" sz="2800" dirty="0">
                <a:solidFill>
                  <a:srgbClr val="00AA5F"/>
                </a:solidFill>
              </a:rPr>
              <a:t> </a:t>
            </a:r>
            <a:r>
              <a:rPr lang="en-US" sz="2800" dirty="0" err="1">
                <a:solidFill>
                  <a:srgbClr val="00AA5F"/>
                </a:solidFill>
              </a:rPr>
              <a:t>opioïden</a:t>
            </a:r>
            <a:endParaRPr lang="en-US" sz="2800" dirty="0">
              <a:solidFill>
                <a:srgbClr val="00AA5F"/>
              </a:solidFill>
            </a:endParaRPr>
          </a:p>
        </p:txBody>
      </p:sp>
      <p:sp>
        <p:nvSpPr>
          <p:cNvPr id="7" name="Content Placeholder 6">
            <a:extLst>
              <a:ext uri="{FF2B5EF4-FFF2-40B4-BE49-F238E27FC236}">
                <a16:creationId xmlns:a16="http://schemas.microsoft.com/office/drawing/2014/main" id="{F150ACE8-625D-43DD-B069-EB8E2EB88369}"/>
              </a:ext>
            </a:extLst>
          </p:cNvPr>
          <p:cNvSpPr>
            <a:spLocks noGrp="1"/>
          </p:cNvSpPr>
          <p:nvPr>
            <p:ph idx="1"/>
          </p:nvPr>
        </p:nvSpPr>
        <p:spPr>
          <a:xfrm>
            <a:off x="380298" y="1376088"/>
            <a:ext cx="11322150" cy="4356100"/>
          </a:xfrm>
        </p:spPr>
        <p:txBody>
          <a:bodyPr/>
          <a:lstStyle/>
          <a:p>
            <a:pPr marL="180000" indent="-180000">
              <a:buClr>
                <a:srgbClr val="00AA5F"/>
              </a:buClr>
              <a:buFont typeface="Arial" panose="020B0604020202020204" pitchFamily="34" charset="0"/>
              <a:buChar char="•"/>
            </a:pPr>
            <a:r>
              <a:rPr lang="nl-NL" dirty="0"/>
              <a:t>Goede pijnbehandeling als recht</a:t>
            </a:r>
            <a:endParaRPr lang="nl-NL" baseline="30000" dirty="0"/>
          </a:p>
          <a:p>
            <a:pPr marL="180000" indent="-180000">
              <a:buClr>
                <a:srgbClr val="00AA5F"/>
              </a:buClr>
              <a:buFont typeface="Arial" panose="020B0604020202020204" pitchFamily="34" charset="0"/>
              <a:buChar char="•"/>
            </a:pPr>
            <a:r>
              <a:rPr lang="nl-NL" dirty="0"/>
              <a:t>Extrapolatie behandeling kankerpijn en acute pijn naar chronische pijn</a:t>
            </a:r>
          </a:p>
          <a:p>
            <a:pPr marL="180000" indent="-180000">
              <a:buClr>
                <a:srgbClr val="00AA5F"/>
              </a:buClr>
              <a:buFont typeface="Arial" panose="020B0604020202020204" pitchFamily="34" charset="0"/>
              <a:buChar char="•"/>
            </a:pPr>
            <a:r>
              <a:rPr lang="nl-NL" dirty="0"/>
              <a:t>Bewustwording van risico’s </a:t>
            </a:r>
            <a:r>
              <a:rPr lang="nl-NL" dirty="0" err="1"/>
              <a:t>NSAID’s</a:t>
            </a:r>
            <a:endParaRPr lang="nl-NL" dirty="0"/>
          </a:p>
          <a:p>
            <a:pPr marL="180000" indent="-180000">
              <a:buClr>
                <a:srgbClr val="00AA5F"/>
              </a:buClr>
              <a:buFont typeface="Arial" panose="020B0604020202020204" pitchFamily="34" charset="0"/>
              <a:buChar char="•"/>
            </a:pPr>
            <a:r>
              <a:rPr lang="nl-NL" dirty="0"/>
              <a:t>Mondigheid van patiënten (oefenen druk uit op hun behandelend arts)</a:t>
            </a:r>
          </a:p>
          <a:p>
            <a:pPr marL="180000" indent="-180000">
              <a:buClr>
                <a:srgbClr val="00AA5F"/>
              </a:buClr>
              <a:buFont typeface="Arial" panose="020B0604020202020204" pitchFamily="34" charset="0"/>
              <a:buChar char="•"/>
            </a:pPr>
            <a:r>
              <a:rPr lang="nl-NL" dirty="0"/>
              <a:t>Steeds kortere ligduur – pijnvrij naar huis</a:t>
            </a:r>
          </a:p>
          <a:p>
            <a:pPr marL="180000" indent="-180000">
              <a:buClr>
                <a:srgbClr val="00AA5F"/>
              </a:buClr>
              <a:buFont typeface="Arial" panose="020B0604020202020204" pitchFamily="34" charset="0"/>
              <a:buChar char="•"/>
            </a:pPr>
            <a:r>
              <a:rPr lang="nl-NL" dirty="0"/>
              <a:t>Druk vanuit producenten/ farmaceutische industrie</a:t>
            </a:r>
          </a:p>
          <a:p>
            <a:pPr marL="180000" indent="-180000">
              <a:buClr>
                <a:srgbClr val="00AA5F"/>
              </a:buClr>
              <a:buFont typeface="Arial" panose="020B0604020202020204" pitchFamily="34" charset="0"/>
              <a:buChar char="•"/>
            </a:pPr>
            <a:r>
              <a:rPr lang="nl-NL" dirty="0"/>
              <a:t>Toenemende bewustwording </a:t>
            </a:r>
            <a:r>
              <a:rPr lang="nl-NL" dirty="0" err="1"/>
              <a:t>onderbehandeling</a:t>
            </a:r>
            <a:r>
              <a:rPr lang="nl-NL" dirty="0"/>
              <a:t> van pijn</a:t>
            </a:r>
          </a:p>
          <a:p>
            <a:pPr marL="180000" indent="-180000">
              <a:buClr>
                <a:srgbClr val="00AA5F"/>
              </a:buClr>
              <a:buFont typeface="Arial" panose="020B0604020202020204" pitchFamily="34" charset="0"/>
              <a:buChar char="•"/>
            </a:pPr>
            <a:r>
              <a:rPr lang="nl-NL" dirty="0"/>
              <a:t>Beperkte aandacht voor chronische pijn binnen het onderwijs van artsen</a:t>
            </a:r>
          </a:p>
          <a:p>
            <a:pPr marL="180000" indent="-180000">
              <a:buClr>
                <a:srgbClr val="00AA5F"/>
              </a:buClr>
              <a:buFont typeface="Arial" panose="020B0604020202020204" pitchFamily="34" charset="0"/>
              <a:buChar char="•"/>
            </a:pPr>
            <a:r>
              <a:rPr lang="nl-NL" dirty="0"/>
              <a:t>Epidemiologische factoren</a:t>
            </a:r>
          </a:p>
          <a:p>
            <a:pPr marL="180000" indent="-180000">
              <a:buClr>
                <a:srgbClr val="00AA5F"/>
              </a:buClr>
              <a:buFont typeface="Arial" panose="020B0604020202020204" pitchFamily="34" charset="0"/>
              <a:buChar char="•"/>
            </a:pPr>
            <a:r>
              <a:rPr lang="nl-NL" dirty="0"/>
              <a:t>Tijsdruk in de gezondheidszorg</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13</a:t>
            </a:fld>
            <a:endParaRPr lang="en-US" dirty="0"/>
          </a:p>
        </p:txBody>
      </p:sp>
    </p:spTree>
    <p:extLst>
      <p:ext uri="{BB962C8B-B14F-4D97-AF65-F5344CB8AC3E}">
        <p14:creationId xmlns:p14="http://schemas.microsoft.com/office/powerpoint/2010/main" val="323342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8" y="369433"/>
            <a:ext cx="11429530" cy="756380"/>
          </a:xfrm>
        </p:spPr>
        <p:txBody>
          <a:bodyPr/>
          <a:lstStyle/>
          <a:p>
            <a:r>
              <a:rPr lang="en-US" sz="2800" dirty="0" err="1">
                <a:solidFill>
                  <a:srgbClr val="00AA5F"/>
                </a:solidFill>
              </a:rPr>
              <a:t>Cliënten</a:t>
            </a:r>
            <a:r>
              <a:rPr lang="en-US" sz="2800" dirty="0">
                <a:solidFill>
                  <a:srgbClr val="00AA5F"/>
                </a:solidFill>
              </a:rPr>
              <a:t> in de Verslavingszorg</a:t>
            </a:r>
            <a:r>
              <a:rPr lang="en-US" sz="2800" baseline="30000" dirty="0">
                <a:solidFill>
                  <a:srgbClr val="00AA5F"/>
                </a:solidFill>
              </a:rPr>
              <a:t>1</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14</a:t>
            </a:fld>
            <a:endParaRPr lang="en-US" dirty="0"/>
          </a:p>
        </p:txBody>
      </p:sp>
      <p:sp>
        <p:nvSpPr>
          <p:cNvPr id="7" name="Tekstvak 1">
            <a:extLst>
              <a:ext uri="{FF2B5EF4-FFF2-40B4-BE49-F238E27FC236}">
                <a16:creationId xmlns:a16="http://schemas.microsoft.com/office/drawing/2014/main" id="{058C002F-D6D2-4F5D-ACE5-D9C501612245}"/>
              </a:ext>
            </a:extLst>
          </p:cNvPr>
          <p:cNvSpPr txBox="1">
            <a:spLocks noChangeArrowheads="1"/>
          </p:cNvSpPr>
          <p:nvPr/>
        </p:nvSpPr>
        <p:spPr bwMode="auto">
          <a:xfrm>
            <a:off x="1141694" y="6488582"/>
            <a:ext cx="8713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marL="138113" indent="-138113" eaLnBrk="1" hangingPunct="1">
              <a:spcBef>
                <a:spcPct val="0"/>
              </a:spcBef>
              <a:buSzTx/>
              <a:buFont typeface="+mj-lt"/>
              <a:buAutoNum type="arabicPeriod"/>
            </a:pPr>
            <a:r>
              <a:rPr lang="nl-NL" altLang="nl-NL" sz="900" dirty="0">
                <a:solidFill>
                  <a:schemeClr val="tx1"/>
                </a:solidFill>
                <a:latin typeface="Helvetica Light" panose="020B0403020202020204" pitchFamily="34" charset="0"/>
                <a:hlinkClick r:id="rId3">
                  <a:extLst>
                    <a:ext uri="{A12FA001-AC4F-418D-AE19-62706E023703}">
                      <ahyp:hlinkClr xmlns:ahyp="http://schemas.microsoft.com/office/drawing/2018/hyperlinkcolor" val="tx"/>
                    </a:ext>
                  </a:extLst>
                </a:hlinkClick>
              </a:rPr>
              <a:t>www.trimbos.nl/kerncijfers/nationale-drug-monitor</a:t>
            </a:r>
            <a:r>
              <a:rPr lang="nl-NL" altLang="nl-NL" sz="900" dirty="0">
                <a:solidFill>
                  <a:schemeClr val="tx1"/>
                </a:solidFill>
                <a:latin typeface="Helvetica Light" panose="020B0403020202020204" pitchFamily="34" charset="0"/>
              </a:rPr>
              <a:t>; Trimbos-instituut 2017, bron LADIS, IVZ, bewerking Trimbos-instituut</a:t>
            </a:r>
          </a:p>
        </p:txBody>
      </p:sp>
      <p:pic>
        <p:nvPicPr>
          <p:cNvPr id="2" name="Afbeelding 1">
            <a:extLst>
              <a:ext uri="{FF2B5EF4-FFF2-40B4-BE49-F238E27FC236}">
                <a16:creationId xmlns:a16="http://schemas.microsoft.com/office/drawing/2014/main" id="{CA38482A-0E70-478F-9079-6EBAB614E895}"/>
              </a:ext>
            </a:extLst>
          </p:cNvPr>
          <p:cNvPicPr>
            <a:picLocks noChangeAspect="1"/>
          </p:cNvPicPr>
          <p:nvPr/>
        </p:nvPicPr>
        <p:blipFill rotWithShape="1">
          <a:blip r:embed="rId4">
            <a:clrChange>
              <a:clrFrom>
                <a:srgbClr val="FFFFFF"/>
              </a:clrFrom>
              <a:clrTo>
                <a:srgbClr val="FFFFFF">
                  <a:alpha val="0"/>
                </a:srgbClr>
              </a:clrTo>
            </a:clrChange>
          </a:blip>
          <a:srcRect l="18239" t="20390" r="50000" b="40338"/>
          <a:stretch/>
        </p:blipFill>
        <p:spPr>
          <a:xfrm>
            <a:off x="2730044" y="1219578"/>
            <a:ext cx="6731912" cy="4552171"/>
          </a:xfrm>
          <a:prstGeom prst="rect">
            <a:avLst/>
          </a:prstGeom>
        </p:spPr>
      </p:pic>
      <p:cxnSp>
        <p:nvCxnSpPr>
          <p:cNvPr id="8" name="Rechte verbindingslijn 7">
            <a:extLst>
              <a:ext uri="{FF2B5EF4-FFF2-40B4-BE49-F238E27FC236}">
                <a16:creationId xmlns:a16="http://schemas.microsoft.com/office/drawing/2014/main" id="{24E5EF7E-08F5-4DE1-9924-C6B99456847B}"/>
              </a:ext>
            </a:extLst>
          </p:cNvPr>
          <p:cNvCxnSpPr/>
          <p:nvPr/>
        </p:nvCxnSpPr>
        <p:spPr>
          <a:xfrm flipV="1">
            <a:off x="8973224" y="4274241"/>
            <a:ext cx="977463" cy="483476"/>
          </a:xfrm>
          <a:prstGeom prst="line">
            <a:avLst/>
          </a:prstGeom>
          <a:ln w="38100" cap="flat" cmpd="sng" algn="ctr">
            <a:solidFill>
              <a:srgbClr val="FFC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Content Placeholder 6">
            <a:extLst>
              <a:ext uri="{FF2B5EF4-FFF2-40B4-BE49-F238E27FC236}">
                <a16:creationId xmlns:a16="http://schemas.microsoft.com/office/drawing/2014/main" id="{87296F20-5FDE-4AB6-8480-1F2CFA6C2EFC}"/>
              </a:ext>
            </a:extLst>
          </p:cNvPr>
          <p:cNvSpPr>
            <a:spLocks noGrp="1"/>
          </p:cNvSpPr>
          <p:nvPr>
            <p:ph idx="1"/>
          </p:nvPr>
        </p:nvSpPr>
        <p:spPr>
          <a:xfrm>
            <a:off x="10155669" y="3966183"/>
            <a:ext cx="305502" cy="463716"/>
          </a:xfrm>
        </p:spPr>
        <p:txBody>
          <a:bodyPr/>
          <a:lstStyle/>
          <a:p>
            <a:pPr>
              <a:lnSpc>
                <a:spcPct val="100000"/>
              </a:lnSpc>
              <a:spcAft>
                <a:spcPts val="0"/>
              </a:spcAft>
            </a:pPr>
            <a:r>
              <a:rPr lang="nl-NL" sz="2800" b="1" dirty="0">
                <a:solidFill>
                  <a:srgbClr val="FFC000"/>
                </a:solidFill>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4250965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p:txBody>
          <a:bodyPr/>
          <a:lstStyle/>
          <a:p>
            <a:r>
              <a:rPr lang="nl-NL" sz="2800" dirty="0">
                <a:solidFill>
                  <a:srgbClr val="00AA5F"/>
                </a:solidFill>
              </a:rPr>
              <a:t>Wie zijn de voorschrijvers van </a:t>
            </a:r>
            <a:r>
              <a:rPr lang="nl-NL" sz="2800">
                <a:solidFill>
                  <a:srgbClr val="00AA5F"/>
                </a:solidFill>
              </a:rPr>
              <a:t>opioïden?</a:t>
            </a:r>
            <a:r>
              <a:rPr lang="nl-NL" sz="2800" dirty="0"/>
              <a:t> </a:t>
            </a:r>
            <a:br>
              <a:rPr lang="nl-NL" sz="2800" dirty="0">
                <a:solidFill>
                  <a:srgbClr val="00AA5F"/>
                </a:solidFill>
              </a:rPr>
            </a:br>
            <a:r>
              <a:rPr lang="nl-NL" sz="2000" dirty="0">
                <a:latin typeface="Helvetica" panose="020B0604020202020204" pitchFamily="34" charset="0"/>
                <a:cs typeface="Helvetica" panose="020B0604020202020204" pitchFamily="34" charset="0"/>
              </a:rPr>
              <a:t>buprenorfine pleisters, </a:t>
            </a:r>
            <a:r>
              <a:rPr lang="nl-NL" sz="2000" dirty="0" err="1">
                <a:latin typeface="Helvetica" panose="020B0604020202020204" pitchFamily="34" charset="0"/>
                <a:cs typeface="Helvetica" panose="020B0604020202020204" pitchFamily="34" charset="0"/>
              </a:rPr>
              <a:t>fentanyl</a:t>
            </a:r>
            <a:r>
              <a:rPr lang="nl-NL" sz="2000" dirty="0">
                <a:latin typeface="Helvetica" panose="020B0604020202020204" pitchFamily="34" charset="0"/>
                <a:cs typeface="Helvetica" panose="020B0604020202020204" pitchFamily="34" charset="0"/>
              </a:rPr>
              <a:t> pleisters, morfine IR/SR, oxycodon IR/SR en tapentadol</a:t>
            </a:r>
            <a:br>
              <a:rPr lang="nl-NL" sz="2800" dirty="0">
                <a:latin typeface="Helvetica" panose="020B0604020202020204" pitchFamily="34" charset="0"/>
                <a:cs typeface="Helvetica" panose="020B0604020202020204" pitchFamily="34" charset="0"/>
              </a:rPr>
            </a:br>
            <a:endParaRPr lang="en-US" sz="2800" baseline="30000" dirty="0">
              <a:solidFill>
                <a:srgbClr val="00AA5F"/>
              </a:solidFill>
            </a:endParaRPr>
          </a:p>
        </p:txBody>
      </p:sp>
      <p:sp>
        <p:nvSpPr>
          <p:cNvPr id="7" name="Content Placeholder 6">
            <a:extLst>
              <a:ext uri="{FF2B5EF4-FFF2-40B4-BE49-F238E27FC236}">
                <a16:creationId xmlns:a16="http://schemas.microsoft.com/office/drawing/2014/main" id="{92BF58D7-AAB4-40E9-AF81-7375043E6BC4}"/>
              </a:ext>
            </a:extLst>
          </p:cNvPr>
          <p:cNvSpPr>
            <a:spLocks noGrp="1"/>
          </p:cNvSpPr>
          <p:nvPr>
            <p:ph idx="1"/>
          </p:nvPr>
        </p:nvSpPr>
        <p:spPr>
          <a:xfrm>
            <a:off x="380298" y="1386855"/>
            <a:ext cx="11322150" cy="4360587"/>
          </a:xfrm>
        </p:spPr>
        <p:txBody>
          <a:bodyPr/>
          <a:lstStyle/>
          <a:p>
            <a:pPr>
              <a:lnSpc>
                <a:spcPct val="100000"/>
              </a:lnSpc>
              <a:spcAft>
                <a:spcPts val="0"/>
              </a:spcAft>
            </a:pPr>
            <a:endParaRPr lang="nl-NL" dirty="0">
              <a:latin typeface="Helvetica" panose="020B0604020202020204" pitchFamily="34" charset="0"/>
              <a:cs typeface="Helvetica" panose="020B0604020202020204" pitchFamily="34" charset="0"/>
            </a:endParaRPr>
          </a:p>
          <a:p>
            <a:pPr marL="180000" indent="-180000">
              <a:lnSpc>
                <a:spcPct val="100000"/>
              </a:lnSpc>
              <a:spcAft>
                <a:spcPts val="0"/>
              </a:spcAft>
              <a:buClr>
                <a:srgbClr val="00AA5F"/>
              </a:buClr>
              <a:buFont typeface="Arial" panose="020B0604020202020204" pitchFamily="34" charset="0"/>
              <a:buChar char="•"/>
            </a:pPr>
            <a:r>
              <a:rPr lang="nl-NL" dirty="0">
                <a:latin typeface="Helvetica" panose="020B0604020202020204" pitchFamily="34" charset="0"/>
                <a:cs typeface="Helvetica" panose="020B0604020202020204" pitchFamily="34" charset="0"/>
              </a:rPr>
              <a:t>Q4 2017, eerste uitgifte:</a:t>
            </a:r>
          </a:p>
          <a:p>
            <a:pPr marL="349900" lvl="4" indent="-180000">
              <a:lnSpc>
                <a:spcPct val="100000"/>
              </a:lnSpc>
              <a:spcAft>
                <a:spcPts val="0"/>
              </a:spcAft>
            </a:pPr>
            <a:r>
              <a:rPr lang="nl-NL" dirty="0">
                <a:latin typeface="Helvetica" panose="020B0604020202020204" pitchFamily="34" charset="0"/>
                <a:cs typeface="Helvetica" panose="020B0604020202020204" pitchFamily="34" charset="0"/>
              </a:rPr>
              <a:t>Huisarts (65%), specialist(35%)</a:t>
            </a:r>
          </a:p>
          <a:p>
            <a:pPr marL="349900" lvl="4" indent="-180000">
              <a:lnSpc>
                <a:spcPct val="100000"/>
              </a:lnSpc>
              <a:spcAft>
                <a:spcPts val="0"/>
              </a:spcAft>
            </a:pPr>
            <a:r>
              <a:rPr lang="nl-NL" dirty="0">
                <a:latin typeface="Helvetica" panose="020B0604020202020204" pitchFamily="34" charset="0"/>
                <a:cs typeface="Helvetica" panose="020B0604020202020204" pitchFamily="34" charset="0"/>
              </a:rPr>
              <a:t>Min of meer hetzelfde voor alle opioïden behalve tapentadol (Huisarts 36%, Specialist 64%)</a:t>
            </a:r>
          </a:p>
          <a:p>
            <a:pPr marL="180000" lvl="3" indent="-180000">
              <a:lnSpc>
                <a:spcPct val="100000"/>
              </a:lnSpc>
              <a:spcAft>
                <a:spcPts val="0"/>
              </a:spcAft>
            </a:pPr>
            <a:endParaRPr lang="nl-NL" dirty="0">
              <a:latin typeface="Helvetica" panose="020B0604020202020204" pitchFamily="34" charset="0"/>
              <a:cs typeface="Helvetica" panose="020B0604020202020204" pitchFamily="34" charset="0"/>
            </a:endParaRPr>
          </a:p>
          <a:p>
            <a:pPr marL="180000" indent="-180000">
              <a:lnSpc>
                <a:spcPct val="100000"/>
              </a:lnSpc>
              <a:spcAft>
                <a:spcPts val="0"/>
              </a:spcAft>
              <a:buClr>
                <a:srgbClr val="00AA5F"/>
              </a:buClr>
              <a:buFont typeface="Arial" panose="020B0604020202020204" pitchFamily="34" charset="0"/>
              <a:buChar char="•"/>
            </a:pPr>
            <a:r>
              <a:rPr lang="nl-NL" dirty="0">
                <a:latin typeface="Helvetica" panose="020B0604020202020204" pitchFamily="34" charset="0"/>
                <a:cs typeface="Helvetica" panose="020B0604020202020204" pitchFamily="34" charset="0"/>
              </a:rPr>
              <a:t>Q4 2017, herhaalrecepten:</a:t>
            </a:r>
          </a:p>
          <a:p>
            <a:pPr marL="349900" lvl="4" indent="-180000">
              <a:lnSpc>
                <a:spcPct val="100000"/>
              </a:lnSpc>
              <a:spcAft>
                <a:spcPts val="0"/>
              </a:spcAft>
            </a:pPr>
            <a:r>
              <a:rPr lang="nl-NL" dirty="0">
                <a:latin typeface="Helvetica" panose="020B0604020202020204" pitchFamily="34" charset="0"/>
                <a:cs typeface="Helvetica" panose="020B0604020202020204" pitchFamily="34" charset="0"/>
              </a:rPr>
              <a:t>Huisarts (94%), specialist(6%)</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15</a:t>
            </a:fld>
            <a:endParaRPr lang="en-US" dirty="0"/>
          </a:p>
        </p:txBody>
      </p:sp>
      <p:sp>
        <p:nvSpPr>
          <p:cNvPr id="8" name="Tekstvak 1">
            <a:extLst>
              <a:ext uri="{FF2B5EF4-FFF2-40B4-BE49-F238E27FC236}">
                <a16:creationId xmlns:a16="http://schemas.microsoft.com/office/drawing/2014/main" id="{3BE71942-71C4-40BB-9FF7-0981DEB4D53E}"/>
              </a:ext>
            </a:extLst>
          </p:cNvPr>
          <p:cNvSpPr txBox="1">
            <a:spLocks noChangeArrowheads="1"/>
          </p:cNvSpPr>
          <p:nvPr/>
        </p:nvSpPr>
        <p:spPr bwMode="auto">
          <a:xfrm>
            <a:off x="1229384" y="6488582"/>
            <a:ext cx="8713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eaLnBrk="1" hangingPunct="1">
              <a:spcBef>
                <a:spcPct val="0"/>
              </a:spcBef>
              <a:buSzTx/>
              <a:buNone/>
            </a:pPr>
            <a:r>
              <a:rPr lang="nl-NL" altLang="nl-NL" sz="900" dirty="0" err="1">
                <a:solidFill>
                  <a:schemeClr val="tx1"/>
                </a:solidFill>
                <a:latin typeface="Helvetica Light" panose="020B0403020202020204" pitchFamily="34" charset="0"/>
              </a:rPr>
              <a:t>fiSCRIPT</a:t>
            </a:r>
            <a:r>
              <a:rPr lang="nl-NL" altLang="nl-NL" sz="900" dirty="0">
                <a:solidFill>
                  <a:schemeClr val="tx1"/>
                </a:solidFill>
                <a:latin typeface="Helvetica Light" panose="020B0403020202020204" pitchFamily="34" charset="0"/>
              </a:rPr>
              <a:t> data </a:t>
            </a:r>
            <a:r>
              <a:rPr lang="nl-NL" altLang="nl-NL" sz="900" dirty="0" err="1">
                <a:solidFill>
                  <a:schemeClr val="tx1"/>
                </a:solidFill>
                <a:latin typeface="Helvetica Light" panose="020B0403020202020204" pitchFamily="34" charset="0"/>
              </a:rPr>
              <a:t>farmINFORM</a:t>
            </a:r>
            <a:r>
              <a:rPr lang="nl-NL" altLang="nl-NL" sz="900" dirty="0">
                <a:solidFill>
                  <a:schemeClr val="tx1"/>
                </a:solidFill>
                <a:latin typeface="Helvetica Light" panose="020B0403020202020204" pitchFamily="34" charset="0"/>
              </a:rPr>
              <a:t>  2018</a:t>
            </a:r>
          </a:p>
        </p:txBody>
      </p:sp>
    </p:spTree>
    <p:extLst>
      <p:ext uri="{BB962C8B-B14F-4D97-AF65-F5344CB8AC3E}">
        <p14:creationId xmlns:p14="http://schemas.microsoft.com/office/powerpoint/2010/main" val="1948921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p:txBody>
          <a:bodyPr/>
          <a:lstStyle/>
          <a:p>
            <a:r>
              <a:rPr lang="nl-NL" sz="2800" dirty="0">
                <a:solidFill>
                  <a:srgbClr val="00AA5F"/>
                </a:solidFill>
              </a:rPr>
              <a:t>Opioïden vooral bij pijn bewegingsapparaat</a:t>
            </a:r>
            <a:r>
              <a:rPr lang="nl-NL" sz="2800" baseline="30000" dirty="0">
                <a:solidFill>
                  <a:srgbClr val="00AA5F"/>
                </a:solidFill>
              </a:rPr>
              <a:t>1</a:t>
            </a:r>
            <a:endParaRPr lang="en-US" sz="2800" baseline="30000" dirty="0">
              <a:solidFill>
                <a:srgbClr val="00AA5F"/>
              </a:solidFill>
            </a:endParaRP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16</a:t>
            </a:fld>
            <a:endParaRPr lang="en-US" dirty="0"/>
          </a:p>
        </p:txBody>
      </p:sp>
      <p:sp>
        <p:nvSpPr>
          <p:cNvPr id="8" name="Tekstvak 1">
            <a:extLst>
              <a:ext uri="{FF2B5EF4-FFF2-40B4-BE49-F238E27FC236}">
                <a16:creationId xmlns:a16="http://schemas.microsoft.com/office/drawing/2014/main" id="{3BE71942-71C4-40BB-9FF7-0981DEB4D53E}"/>
              </a:ext>
            </a:extLst>
          </p:cNvPr>
          <p:cNvSpPr txBox="1">
            <a:spLocks noChangeArrowheads="1"/>
          </p:cNvSpPr>
          <p:nvPr/>
        </p:nvSpPr>
        <p:spPr bwMode="auto">
          <a:xfrm>
            <a:off x="1141694" y="6488568"/>
            <a:ext cx="86210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eaLnBrk="1" hangingPunct="1">
              <a:spcBef>
                <a:spcPct val="0"/>
              </a:spcBef>
              <a:buSzTx/>
              <a:buNone/>
            </a:pPr>
            <a:r>
              <a:rPr lang="nl-NL" altLang="nl-NL" sz="900" dirty="0">
                <a:solidFill>
                  <a:schemeClr val="tx1"/>
                </a:solidFill>
                <a:latin typeface="Helvetica Light" panose="020B0403020202020204" pitchFamily="34" charset="0"/>
              </a:rPr>
              <a:t>1.  </a:t>
            </a:r>
            <a:r>
              <a:rPr lang="nl-NL" altLang="nl-NL" sz="900" dirty="0">
                <a:solidFill>
                  <a:schemeClr val="tx1"/>
                </a:solidFill>
                <a:latin typeface="Helvetica Light" panose="020B0403020202020204" pitchFamily="34" charset="0"/>
                <a:hlinkClick r:id="rId3">
                  <a:extLst>
                    <a:ext uri="{A12FA001-AC4F-418D-AE19-62706E023703}">
                      <ahyp:hlinkClr xmlns:ahyp="http://schemas.microsoft.com/office/drawing/2018/hyperlinkcolor" val="tx"/>
                    </a:ext>
                  </a:extLst>
                </a:hlinkClick>
              </a:rPr>
              <a:t>www.nivel.nl/zorgregistraties</a:t>
            </a:r>
            <a:r>
              <a:rPr lang="nl-NL" altLang="nl-NL" sz="900" dirty="0">
                <a:solidFill>
                  <a:schemeClr val="tx1"/>
                </a:solidFill>
                <a:latin typeface="Helvetica Light" panose="020B0403020202020204" pitchFamily="34" charset="0"/>
              </a:rPr>
              <a:t>; gepubliceerd online 10 September 2018</a:t>
            </a:r>
          </a:p>
        </p:txBody>
      </p:sp>
      <p:grpSp>
        <p:nvGrpSpPr>
          <p:cNvPr id="7" name="Groep 6">
            <a:extLst>
              <a:ext uri="{FF2B5EF4-FFF2-40B4-BE49-F238E27FC236}">
                <a16:creationId xmlns:a16="http://schemas.microsoft.com/office/drawing/2014/main" id="{DF2E81E5-0702-E747-A54D-75A4CF13BFA7}"/>
              </a:ext>
            </a:extLst>
          </p:cNvPr>
          <p:cNvGrpSpPr/>
          <p:nvPr/>
        </p:nvGrpSpPr>
        <p:grpSpPr>
          <a:xfrm>
            <a:off x="1278697" y="1800987"/>
            <a:ext cx="4618521" cy="3256026"/>
            <a:chOff x="537616" y="1331228"/>
            <a:chExt cx="6228905" cy="4153797"/>
          </a:xfrm>
        </p:grpSpPr>
        <p:pic>
          <p:nvPicPr>
            <p:cNvPr id="9" name="Afbeelding 8">
              <a:extLst>
                <a:ext uri="{FF2B5EF4-FFF2-40B4-BE49-F238E27FC236}">
                  <a16:creationId xmlns:a16="http://schemas.microsoft.com/office/drawing/2014/main" id="{5511634D-6B3D-4D15-902B-FC1819093961}"/>
                </a:ext>
              </a:extLst>
            </p:cNvPr>
            <p:cNvPicPr>
              <a:picLocks noChangeAspect="1"/>
            </p:cNvPicPr>
            <p:nvPr/>
          </p:nvPicPr>
          <p:blipFill rotWithShape="1">
            <a:blip r:embed="rId4"/>
            <a:srcRect b="86733"/>
            <a:stretch/>
          </p:blipFill>
          <p:spPr>
            <a:xfrm>
              <a:off x="537619" y="1331228"/>
              <a:ext cx="6228902" cy="1083920"/>
            </a:xfrm>
            <a:prstGeom prst="rect">
              <a:avLst/>
            </a:prstGeom>
          </p:spPr>
        </p:pic>
        <p:pic>
          <p:nvPicPr>
            <p:cNvPr id="13" name="Afbeelding 12">
              <a:extLst>
                <a:ext uri="{FF2B5EF4-FFF2-40B4-BE49-F238E27FC236}">
                  <a16:creationId xmlns:a16="http://schemas.microsoft.com/office/drawing/2014/main" id="{CE564861-42FC-405A-8B6A-892978405280}"/>
                </a:ext>
              </a:extLst>
            </p:cNvPr>
            <p:cNvPicPr>
              <a:picLocks noChangeAspect="1"/>
            </p:cNvPicPr>
            <p:nvPr/>
          </p:nvPicPr>
          <p:blipFill rotWithShape="1">
            <a:blip r:embed="rId4"/>
            <a:srcRect t="50000" b="12426"/>
            <a:stretch/>
          </p:blipFill>
          <p:spPr>
            <a:xfrm>
              <a:off x="537616" y="2415148"/>
              <a:ext cx="6228905" cy="3069877"/>
            </a:xfrm>
            <a:prstGeom prst="rect">
              <a:avLst/>
            </a:prstGeom>
          </p:spPr>
        </p:pic>
      </p:grpSp>
      <p:grpSp>
        <p:nvGrpSpPr>
          <p:cNvPr id="3" name="Groep 2">
            <a:extLst>
              <a:ext uri="{FF2B5EF4-FFF2-40B4-BE49-F238E27FC236}">
                <a16:creationId xmlns:a16="http://schemas.microsoft.com/office/drawing/2014/main" id="{2DF36E2A-57E3-42E4-89DD-A17576DD1809}"/>
              </a:ext>
            </a:extLst>
          </p:cNvPr>
          <p:cNvGrpSpPr/>
          <p:nvPr/>
        </p:nvGrpSpPr>
        <p:grpSpPr>
          <a:xfrm>
            <a:off x="6485287" y="1800987"/>
            <a:ext cx="4288730" cy="3256026"/>
            <a:chOff x="7499080" y="1974272"/>
            <a:chExt cx="3830955" cy="2941976"/>
          </a:xfrm>
        </p:grpSpPr>
        <p:pic>
          <p:nvPicPr>
            <p:cNvPr id="14" name="Afbeelding 13">
              <a:extLst>
                <a:ext uri="{FF2B5EF4-FFF2-40B4-BE49-F238E27FC236}">
                  <a16:creationId xmlns:a16="http://schemas.microsoft.com/office/drawing/2014/main" id="{14DE1EAB-F62D-4FB9-8ECA-5D0C92679086}"/>
                </a:ext>
              </a:extLst>
            </p:cNvPr>
            <p:cNvPicPr>
              <a:picLocks noChangeAspect="1"/>
            </p:cNvPicPr>
            <p:nvPr/>
          </p:nvPicPr>
          <p:blipFill rotWithShape="1">
            <a:blip r:embed="rId4"/>
            <a:srcRect l="44933" t="20564" r="3197" b="53140"/>
            <a:stretch/>
          </p:blipFill>
          <p:spPr>
            <a:xfrm>
              <a:off x="7499080" y="2368875"/>
              <a:ext cx="3830955" cy="2547373"/>
            </a:xfrm>
            <a:prstGeom prst="rect">
              <a:avLst/>
            </a:prstGeom>
          </p:spPr>
        </p:pic>
        <p:sp>
          <p:nvSpPr>
            <p:cNvPr id="2" name="Rechthoek 1">
              <a:extLst>
                <a:ext uri="{FF2B5EF4-FFF2-40B4-BE49-F238E27FC236}">
                  <a16:creationId xmlns:a16="http://schemas.microsoft.com/office/drawing/2014/main" id="{A9AC736B-62E8-4037-AE76-DC0FD6E82F6A}"/>
                </a:ext>
              </a:extLst>
            </p:cNvPr>
            <p:cNvSpPr/>
            <p:nvPr/>
          </p:nvSpPr>
          <p:spPr>
            <a:xfrm>
              <a:off x="7499080" y="1974272"/>
              <a:ext cx="3830955" cy="561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600" dirty="0">
                <a:solidFill>
                  <a:schemeClr val="tx1"/>
                </a:solidFill>
              </a:endParaRPr>
            </a:p>
          </p:txBody>
        </p:sp>
      </p:grpSp>
      <p:sp>
        <p:nvSpPr>
          <p:cNvPr id="11" name="Content Placeholder 6">
            <a:extLst>
              <a:ext uri="{FF2B5EF4-FFF2-40B4-BE49-F238E27FC236}">
                <a16:creationId xmlns:a16="http://schemas.microsoft.com/office/drawing/2014/main" id="{60FE46D7-765F-4743-ACFC-A6BFC8428963}"/>
              </a:ext>
            </a:extLst>
          </p:cNvPr>
          <p:cNvSpPr txBox="1">
            <a:spLocks/>
          </p:cNvSpPr>
          <p:nvPr/>
        </p:nvSpPr>
        <p:spPr>
          <a:xfrm>
            <a:off x="6714174" y="1995740"/>
            <a:ext cx="3830955" cy="375917"/>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algn="ctr">
              <a:spcAft>
                <a:spcPts val="0"/>
              </a:spcAft>
            </a:pPr>
            <a:r>
              <a:rPr lang="nl-NL" sz="1800" b="1" dirty="0">
                <a:latin typeface="Helvetica" pitchFamily="2" charset="0"/>
              </a:rPr>
              <a:t>Gebruik morfine en oxycodon</a:t>
            </a:r>
          </a:p>
        </p:txBody>
      </p:sp>
    </p:spTree>
    <p:extLst>
      <p:ext uri="{BB962C8B-B14F-4D97-AF65-F5344CB8AC3E}">
        <p14:creationId xmlns:p14="http://schemas.microsoft.com/office/powerpoint/2010/main" val="2053650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8" y="369433"/>
            <a:ext cx="11429530" cy="493464"/>
          </a:xfrm>
        </p:spPr>
        <p:txBody>
          <a:bodyPr/>
          <a:lstStyle/>
          <a:p>
            <a:r>
              <a:rPr lang="nl-NL" dirty="0">
                <a:solidFill>
                  <a:srgbClr val="00AA5F"/>
                </a:solidFill>
              </a:rPr>
              <a:t>Opioïden en verslaving</a:t>
            </a:r>
            <a:br>
              <a:rPr lang="nl-NL" dirty="0">
                <a:solidFill>
                  <a:srgbClr val="00AA5F"/>
                </a:solidFill>
              </a:rPr>
            </a:br>
            <a:endParaRPr lang="en-US" baseline="30000" dirty="0">
              <a:solidFill>
                <a:srgbClr val="00AA5F"/>
              </a:solidFill>
            </a:endParaRPr>
          </a:p>
        </p:txBody>
      </p:sp>
      <p:sp>
        <p:nvSpPr>
          <p:cNvPr id="7" name="Content Placeholder 6">
            <a:extLst>
              <a:ext uri="{FF2B5EF4-FFF2-40B4-BE49-F238E27FC236}">
                <a16:creationId xmlns:a16="http://schemas.microsoft.com/office/drawing/2014/main" id="{92BF58D7-AAB4-40E9-AF81-7375043E6BC4}"/>
              </a:ext>
            </a:extLst>
          </p:cNvPr>
          <p:cNvSpPr>
            <a:spLocks noGrp="1"/>
          </p:cNvSpPr>
          <p:nvPr>
            <p:ph idx="1"/>
          </p:nvPr>
        </p:nvSpPr>
        <p:spPr>
          <a:xfrm>
            <a:off x="388620" y="947725"/>
            <a:ext cx="11322150" cy="4017420"/>
          </a:xfrm>
        </p:spPr>
        <p:txBody>
          <a:bodyPr/>
          <a:lstStyle/>
          <a:p>
            <a:pPr>
              <a:spcAft>
                <a:spcPts val="800"/>
              </a:spcAft>
            </a:pPr>
            <a:r>
              <a:rPr lang="nl-NL" sz="1600" dirty="0"/>
              <a:t>Verslaving komt voor in 15-20% van alle patiënten met chronische </a:t>
            </a:r>
            <a:r>
              <a:rPr lang="nl-NL" sz="1600" dirty="0" err="1"/>
              <a:t>opioïd</a:t>
            </a:r>
            <a:r>
              <a:rPr lang="nl-NL" sz="1600" dirty="0"/>
              <a:t> therapie</a:t>
            </a:r>
          </a:p>
          <a:p>
            <a:pPr>
              <a:lnSpc>
                <a:spcPts val="2500"/>
              </a:lnSpc>
              <a:spcAft>
                <a:spcPts val="0"/>
              </a:spcAft>
            </a:pPr>
            <a:r>
              <a:rPr lang="nl-NL" sz="1600" b="1" dirty="0"/>
              <a:t>Bij de verslaafden: mechanisme</a:t>
            </a:r>
            <a:r>
              <a:rPr lang="nl-NL" sz="1600" b="1" baseline="30000" dirty="0"/>
              <a:t>1	</a:t>
            </a:r>
          </a:p>
          <a:p>
            <a:pPr marL="180000" lvl="3" indent="-180000">
              <a:lnSpc>
                <a:spcPts val="2500"/>
              </a:lnSpc>
              <a:spcAft>
                <a:spcPts val="0"/>
              </a:spcAft>
            </a:pPr>
            <a:r>
              <a:rPr lang="nl-NL" sz="1600" dirty="0"/>
              <a:t>Beïnvloeding beloningscentrum</a:t>
            </a:r>
          </a:p>
          <a:p>
            <a:pPr marL="180000" lvl="3" indent="-180000">
              <a:lnSpc>
                <a:spcPts val="2500"/>
              </a:lnSpc>
              <a:spcAft>
                <a:spcPts val="0"/>
              </a:spcAft>
            </a:pPr>
            <a:r>
              <a:rPr lang="nl-NL" sz="1600" dirty="0"/>
              <a:t>Permanente staat van onttrekking</a:t>
            </a:r>
          </a:p>
          <a:p>
            <a:pPr marL="180000" lvl="3" indent="-180000">
              <a:lnSpc>
                <a:spcPts val="2500"/>
              </a:lnSpc>
              <a:spcAft>
                <a:spcPts val="0"/>
              </a:spcAft>
            </a:pPr>
            <a:r>
              <a:rPr lang="nl-NL" sz="1600" dirty="0" err="1"/>
              <a:t>Opioïdgeïnduceerde</a:t>
            </a:r>
            <a:r>
              <a:rPr lang="nl-NL" sz="1600" dirty="0"/>
              <a:t> hyperalgesie</a:t>
            </a:r>
            <a:br>
              <a:rPr lang="nl-NL" sz="1600" dirty="0"/>
            </a:br>
            <a:endParaRPr lang="nl-NL" sz="1600" dirty="0"/>
          </a:p>
          <a:p>
            <a:pPr>
              <a:lnSpc>
                <a:spcPts val="2500"/>
              </a:lnSpc>
              <a:spcAft>
                <a:spcPts val="0"/>
              </a:spcAft>
            </a:pPr>
            <a:r>
              <a:rPr lang="nl-NL" sz="1600" b="1" dirty="0"/>
              <a:t>Combinatie van 3 factoren</a:t>
            </a:r>
            <a:r>
              <a:rPr lang="nl-NL" sz="1600" b="1" baseline="30000" dirty="0"/>
              <a:t>2</a:t>
            </a:r>
          </a:p>
          <a:p>
            <a:pPr marL="180000" lvl="3" indent="-180000">
              <a:lnSpc>
                <a:spcPts val="2500"/>
              </a:lnSpc>
              <a:spcAft>
                <a:spcPts val="0"/>
              </a:spcAft>
            </a:pPr>
            <a:r>
              <a:rPr lang="nl-NL" sz="1600" dirty="0" err="1"/>
              <a:t>Psycho-sociale</a:t>
            </a:r>
            <a:r>
              <a:rPr lang="nl-NL" sz="1600" dirty="0"/>
              <a:t> factoren</a:t>
            </a:r>
          </a:p>
          <a:p>
            <a:pPr marL="180000" lvl="3" indent="-180000">
              <a:lnSpc>
                <a:spcPts val="2500"/>
              </a:lnSpc>
              <a:spcAft>
                <a:spcPts val="0"/>
              </a:spcAft>
            </a:pPr>
            <a:r>
              <a:rPr lang="nl-NL" sz="1600" dirty="0"/>
              <a:t>Druggerelateerde factoren</a:t>
            </a:r>
          </a:p>
          <a:p>
            <a:pPr marL="180000" lvl="3" indent="-180000">
              <a:lnSpc>
                <a:spcPts val="2500"/>
              </a:lnSpc>
              <a:spcAft>
                <a:spcPts val="0"/>
              </a:spcAft>
            </a:pPr>
            <a:r>
              <a:rPr lang="nl-NL" sz="1600" dirty="0"/>
              <a:t>Genetische factoren</a:t>
            </a:r>
            <a:br>
              <a:rPr lang="nl-NL" sz="1600" dirty="0"/>
            </a:br>
            <a:endParaRPr lang="nl-NL" sz="1600" dirty="0"/>
          </a:p>
          <a:p>
            <a:pPr>
              <a:lnSpc>
                <a:spcPts val="2500"/>
              </a:lnSpc>
              <a:spcAft>
                <a:spcPts val="0"/>
              </a:spcAft>
            </a:pPr>
            <a:r>
              <a:rPr lang="nl-NL" sz="1600" b="1" dirty="0"/>
              <a:t>Risico voorspellende factoren</a:t>
            </a:r>
            <a:r>
              <a:rPr lang="nl-NL" sz="1600" b="1" baseline="30000" dirty="0"/>
              <a:t>2</a:t>
            </a:r>
          </a:p>
          <a:p>
            <a:pPr marL="180000" lvl="3" indent="-180000">
              <a:lnSpc>
                <a:spcPts val="2500"/>
              </a:lnSpc>
              <a:spcAft>
                <a:spcPts val="0"/>
              </a:spcAft>
            </a:pPr>
            <a:r>
              <a:rPr lang="nl-NL" sz="1600" dirty="0"/>
              <a:t>Leeftijd (&lt;45 jaar), meerdere pijnklachten/rugpijn</a:t>
            </a:r>
          </a:p>
          <a:p>
            <a:pPr marL="180000" lvl="3" indent="-180000">
              <a:lnSpc>
                <a:spcPts val="2500"/>
              </a:lnSpc>
              <a:spcAft>
                <a:spcPts val="0"/>
              </a:spcAft>
            </a:pPr>
            <a:r>
              <a:rPr lang="nl-NL" sz="1600" dirty="0"/>
              <a:t>Middelengebruik stoornissen</a:t>
            </a:r>
          </a:p>
          <a:p>
            <a:pPr marL="180000" lvl="3" indent="-180000">
              <a:lnSpc>
                <a:spcPts val="2500"/>
              </a:lnSpc>
              <a:spcAft>
                <a:spcPts val="0"/>
              </a:spcAft>
            </a:pPr>
            <a:r>
              <a:rPr lang="nl-NL" sz="1600" dirty="0"/>
              <a:t>Gebruik psychofarmaca (</a:t>
            </a:r>
            <a:r>
              <a:rPr lang="nl-NL" sz="1600" dirty="0" err="1"/>
              <a:t>incl</a:t>
            </a:r>
            <a:r>
              <a:rPr lang="nl-NL" sz="1600" dirty="0"/>
              <a:t> BZD)</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17</a:t>
            </a:fld>
            <a:endParaRPr lang="en-US" dirty="0"/>
          </a:p>
        </p:txBody>
      </p:sp>
      <p:sp>
        <p:nvSpPr>
          <p:cNvPr id="8" name="Tekstvak 1">
            <a:extLst>
              <a:ext uri="{FF2B5EF4-FFF2-40B4-BE49-F238E27FC236}">
                <a16:creationId xmlns:a16="http://schemas.microsoft.com/office/drawing/2014/main" id="{3BE71942-71C4-40BB-9FF7-0981DEB4D53E}"/>
              </a:ext>
            </a:extLst>
          </p:cNvPr>
          <p:cNvSpPr txBox="1">
            <a:spLocks noChangeArrowheads="1"/>
          </p:cNvSpPr>
          <p:nvPr/>
        </p:nvSpPr>
        <p:spPr bwMode="auto">
          <a:xfrm>
            <a:off x="1141694" y="6375314"/>
            <a:ext cx="8713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marL="228600" indent="-228600" eaLnBrk="1" hangingPunct="1">
              <a:spcBef>
                <a:spcPct val="0"/>
              </a:spcBef>
              <a:buSzTx/>
              <a:buAutoNum type="arabicPeriod"/>
            </a:pPr>
            <a:r>
              <a:rPr lang="nl-NL" altLang="nl-NL" sz="900" dirty="0">
                <a:solidFill>
                  <a:schemeClr val="tx1"/>
                </a:solidFill>
                <a:latin typeface="Helvetica Light" panose="020B0403020202020204" pitchFamily="34" charset="0"/>
              </a:rPr>
              <a:t>Ballantyne J.C. </a:t>
            </a:r>
            <a:r>
              <a:rPr lang="nl-NL" altLang="nl-NL" sz="900" dirty="0" err="1">
                <a:solidFill>
                  <a:schemeClr val="tx1"/>
                </a:solidFill>
                <a:latin typeface="Helvetica Light" panose="020B0403020202020204" pitchFamily="34" charset="0"/>
              </a:rPr>
              <a:t>Anesth</a:t>
            </a:r>
            <a:r>
              <a:rPr lang="nl-NL" altLang="nl-NL" sz="900" dirty="0">
                <a:solidFill>
                  <a:schemeClr val="tx1"/>
                </a:solidFill>
                <a:latin typeface="Helvetica Light" panose="020B0403020202020204" pitchFamily="34" charset="0"/>
              </a:rPr>
              <a:t> </a:t>
            </a:r>
            <a:r>
              <a:rPr lang="nl-NL" altLang="nl-NL" sz="900" dirty="0" err="1">
                <a:solidFill>
                  <a:schemeClr val="tx1"/>
                </a:solidFill>
                <a:latin typeface="Helvetica Light" panose="020B0403020202020204" pitchFamily="34" charset="0"/>
              </a:rPr>
              <a:t>Analg</a:t>
            </a:r>
            <a:r>
              <a:rPr lang="nl-NL" altLang="nl-NL" sz="900" dirty="0">
                <a:solidFill>
                  <a:schemeClr val="tx1"/>
                </a:solidFill>
                <a:latin typeface="Helvetica Light" panose="020B0403020202020204" pitchFamily="34" charset="0"/>
              </a:rPr>
              <a:t> 2017; 125(5):1769–1778 </a:t>
            </a:r>
          </a:p>
          <a:p>
            <a:pPr marL="228600" indent="-228600" eaLnBrk="1" hangingPunct="1">
              <a:spcBef>
                <a:spcPct val="0"/>
              </a:spcBef>
              <a:buSzTx/>
              <a:buAutoNum type="arabicPeriod"/>
            </a:pPr>
            <a:r>
              <a:rPr lang="nl-NL" altLang="nl-NL" sz="900" dirty="0" err="1">
                <a:solidFill>
                  <a:schemeClr val="tx1"/>
                </a:solidFill>
                <a:latin typeface="Helvetica Light" panose="020B0403020202020204" pitchFamily="34" charset="0"/>
              </a:rPr>
              <a:t>Kaye</a:t>
            </a:r>
            <a:r>
              <a:rPr lang="nl-NL" altLang="nl-NL" sz="900" dirty="0">
                <a:solidFill>
                  <a:schemeClr val="tx1"/>
                </a:solidFill>
                <a:latin typeface="Helvetica Light" panose="020B0403020202020204" pitchFamily="34" charset="0"/>
              </a:rPr>
              <a:t> A.D. et al. </a:t>
            </a:r>
            <a:r>
              <a:rPr lang="nl-NL" altLang="nl-NL" sz="900" dirty="0" err="1">
                <a:solidFill>
                  <a:schemeClr val="tx1"/>
                </a:solidFill>
                <a:latin typeface="Helvetica Light" panose="020B0403020202020204" pitchFamily="34" charset="0"/>
              </a:rPr>
              <a:t>Pain</a:t>
            </a:r>
            <a:r>
              <a:rPr lang="nl-NL" altLang="nl-NL" sz="900" dirty="0">
                <a:solidFill>
                  <a:schemeClr val="tx1"/>
                </a:solidFill>
                <a:latin typeface="Helvetica Light" panose="020B0403020202020204" pitchFamily="34" charset="0"/>
              </a:rPr>
              <a:t> </a:t>
            </a:r>
            <a:r>
              <a:rPr lang="nl-NL" altLang="nl-NL" sz="900" dirty="0" err="1">
                <a:solidFill>
                  <a:schemeClr val="tx1"/>
                </a:solidFill>
                <a:latin typeface="Helvetica Light" panose="020B0403020202020204" pitchFamily="34" charset="0"/>
              </a:rPr>
              <a:t>Physician</a:t>
            </a:r>
            <a:r>
              <a:rPr lang="nl-NL" altLang="nl-NL" sz="900" dirty="0">
                <a:solidFill>
                  <a:schemeClr val="tx1"/>
                </a:solidFill>
                <a:latin typeface="Helvetica Light" panose="020B0403020202020204" pitchFamily="34" charset="0"/>
              </a:rPr>
              <a:t> 2017; 20:S93-S109  </a:t>
            </a:r>
          </a:p>
        </p:txBody>
      </p:sp>
      <p:pic>
        <p:nvPicPr>
          <p:cNvPr id="14" name="Afbeelding 13">
            <a:extLst>
              <a:ext uri="{FF2B5EF4-FFF2-40B4-BE49-F238E27FC236}">
                <a16:creationId xmlns:a16="http://schemas.microsoft.com/office/drawing/2014/main" id="{264DF2B4-0332-5E4D-9549-FB016B8FA2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60759" y="2327211"/>
            <a:ext cx="2561197" cy="2736787"/>
          </a:xfrm>
          <a:prstGeom prst="rect">
            <a:avLst/>
          </a:prstGeom>
        </p:spPr>
      </p:pic>
      <p:pic>
        <p:nvPicPr>
          <p:cNvPr id="15" name="Afbeelding 14">
            <a:extLst>
              <a:ext uri="{FF2B5EF4-FFF2-40B4-BE49-F238E27FC236}">
                <a16:creationId xmlns:a16="http://schemas.microsoft.com/office/drawing/2014/main" id="{67EEB433-9462-4947-9A97-57AEEB5E37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41190" y="2327211"/>
            <a:ext cx="3862190" cy="2364353"/>
          </a:xfrm>
          <a:prstGeom prst="rect">
            <a:avLst/>
          </a:prstGeom>
        </p:spPr>
      </p:pic>
    </p:spTree>
    <p:extLst>
      <p:ext uri="{BB962C8B-B14F-4D97-AF65-F5344CB8AC3E}">
        <p14:creationId xmlns:p14="http://schemas.microsoft.com/office/powerpoint/2010/main" val="3086772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p:txBody>
          <a:bodyPr/>
          <a:lstStyle/>
          <a:p>
            <a:r>
              <a:rPr lang="nl-NL" sz="2800" dirty="0">
                <a:solidFill>
                  <a:srgbClr val="00AA5F"/>
                </a:solidFill>
              </a:rPr>
              <a:t>Aanbevelingen voor opioïden bij (benigne</a:t>
            </a:r>
            <a:r>
              <a:rPr lang="nl-NL" sz="2800" dirty="0"/>
              <a:t>) c</a:t>
            </a:r>
            <a:r>
              <a:rPr lang="nl-NL" sz="2800" dirty="0">
                <a:solidFill>
                  <a:srgbClr val="00AA5F"/>
                </a:solidFill>
              </a:rPr>
              <a:t>hronische pijn</a:t>
            </a:r>
            <a:r>
              <a:rPr lang="nl-NL" sz="2800" baseline="30000" dirty="0">
                <a:solidFill>
                  <a:srgbClr val="00AA5F"/>
                </a:solidFill>
              </a:rPr>
              <a:t>1</a:t>
            </a:r>
            <a:endParaRPr lang="en-US" sz="2800" baseline="30000" dirty="0">
              <a:solidFill>
                <a:srgbClr val="00AA5F"/>
              </a:solidFill>
            </a:endParaRPr>
          </a:p>
        </p:txBody>
      </p:sp>
      <p:sp>
        <p:nvSpPr>
          <p:cNvPr id="7" name="Content Placeholder 6">
            <a:extLst>
              <a:ext uri="{FF2B5EF4-FFF2-40B4-BE49-F238E27FC236}">
                <a16:creationId xmlns:a16="http://schemas.microsoft.com/office/drawing/2014/main" id="{92BF58D7-AAB4-40E9-AF81-7375043E6BC4}"/>
              </a:ext>
            </a:extLst>
          </p:cNvPr>
          <p:cNvSpPr>
            <a:spLocks noGrp="1"/>
          </p:cNvSpPr>
          <p:nvPr>
            <p:ph idx="1"/>
          </p:nvPr>
        </p:nvSpPr>
        <p:spPr>
          <a:xfrm>
            <a:off x="380298" y="1393481"/>
            <a:ext cx="11322150" cy="4356100"/>
          </a:xfrm>
        </p:spPr>
        <p:txBody>
          <a:bodyPr/>
          <a:lstStyle/>
          <a:p>
            <a:pPr marL="184150" indent="-177800">
              <a:spcAft>
                <a:spcPts val="0"/>
              </a:spcAft>
              <a:buClr>
                <a:srgbClr val="00AA5F"/>
              </a:buClr>
              <a:buFont typeface="Arial" panose="020B0604020202020204" pitchFamily="34" charset="0"/>
              <a:buChar char="•"/>
            </a:pPr>
            <a:r>
              <a:rPr lang="nl-NL" sz="1800" dirty="0"/>
              <a:t>Klinische beoordeling:</a:t>
            </a:r>
          </a:p>
          <a:p>
            <a:pPr marL="360363" lvl="5" indent="-138113">
              <a:buClr>
                <a:srgbClr val="00AA5F"/>
              </a:buClr>
            </a:pPr>
            <a:r>
              <a:rPr lang="nl-NL" sz="1599" dirty="0">
                <a:latin typeface="Helvetica" pitchFamily="2" charset="0"/>
              </a:rPr>
              <a:t>Aard van de pijn, </a:t>
            </a:r>
            <a:r>
              <a:rPr lang="nl-NL" sz="1599" dirty="0" err="1">
                <a:latin typeface="Helvetica" pitchFamily="2" charset="0"/>
              </a:rPr>
              <a:t>nociceptief</a:t>
            </a:r>
            <a:r>
              <a:rPr lang="nl-NL" sz="1599" dirty="0">
                <a:latin typeface="Helvetica" pitchFamily="2" charset="0"/>
              </a:rPr>
              <a:t>, </a:t>
            </a:r>
            <a:r>
              <a:rPr lang="nl-NL" sz="1599" dirty="0" err="1">
                <a:latin typeface="Helvetica" pitchFamily="2" charset="0"/>
              </a:rPr>
              <a:t>neuropathisch</a:t>
            </a:r>
            <a:r>
              <a:rPr lang="nl-NL" sz="1599" dirty="0">
                <a:latin typeface="Helvetica" pitchFamily="2" charset="0"/>
              </a:rPr>
              <a:t> of gemengd</a:t>
            </a:r>
          </a:p>
          <a:p>
            <a:pPr marL="360363" lvl="5" indent="-138113">
              <a:buClr>
                <a:srgbClr val="00AA5F"/>
              </a:buClr>
            </a:pPr>
            <a:r>
              <a:rPr lang="nl-NL" sz="1599" dirty="0">
                <a:latin typeface="Helvetica" pitchFamily="2" charset="0"/>
              </a:rPr>
              <a:t>Multidimensionale beoordeling</a:t>
            </a:r>
            <a:br>
              <a:rPr lang="nl-NL" sz="1599" dirty="0">
                <a:latin typeface="Helvetica" pitchFamily="2" charset="0"/>
              </a:rPr>
            </a:br>
            <a:endParaRPr lang="nl-NL" sz="1599" dirty="0">
              <a:latin typeface="Helvetica" pitchFamily="2" charset="0"/>
            </a:endParaRPr>
          </a:p>
          <a:p>
            <a:pPr marL="184150" indent="-177800">
              <a:buClr>
                <a:srgbClr val="00AA5F"/>
              </a:buClr>
              <a:buFont typeface="Arial" panose="020B0604020202020204" pitchFamily="34" charset="0"/>
              <a:buChar char="•"/>
            </a:pPr>
            <a:r>
              <a:rPr lang="nl-NL" sz="1800" dirty="0"/>
              <a:t>Goede patiëntenvoorlichting - definiëren behandeldoelen en stopstrategie</a:t>
            </a:r>
          </a:p>
          <a:p>
            <a:pPr marL="184150" indent="-177800">
              <a:buClr>
                <a:srgbClr val="00AA5F"/>
              </a:buClr>
              <a:buFont typeface="Arial" panose="020B0604020202020204" pitchFamily="34" charset="0"/>
              <a:buChar char="•"/>
            </a:pPr>
            <a:r>
              <a:rPr lang="nl-NL" sz="1800" dirty="0"/>
              <a:t>Kies het meest geschikte opioïde </a:t>
            </a:r>
          </a:p>
          <a:p>
            <a:pPr marL="184150" indent="-177800">
              <a:buClr>
                <a:srgbClr val="00AA5F"/>
              </a:buClr>
              <a:buFont typeface="Arial" panose="020B0604020202020204" pitchFamily="34" charset="0"/>
              <a:buChar char="•"/>
            </a:pPr>
            <a:r>
              <a:rPr lang="nl-NL" sz="1800" dirty="0"/>
              <a:t>Vermijd meerdere opioïden en combinaties met benzodiazepines</a:t>
            </a:r>
          </a:p>
          <a:p>
            <a:pPr marL="184150" indent="-177800">
              <a:buClr>
                <a:srgbClr val="00AA5F"/>
              </a:buClr>
              <a:buFont typeface="Arial" panose="020B0604020202020204" pitchFamily="34" charset="0"/>
              <a:buChar char="•"/>
            </a:pPr>
            <a:r>
              <a:rPr lang="nl-NL" sz="1800" dirty="0"/>
              <a:t>Start met een korte-termijn behandeling</a:t>
            </a:r>
          </a:p>
          <a:p>
            <a:pPr marL="184150" indent="-177800">
              <a:buClr>
                <a:srgbClr val="00AA5F"/>
              </a:buClr>
              <a:buFont typeface="Arial" panose="020B0604020202020204" pitchFamily="34" charset="0"/>
              <a:buChar char="•"/>
            </a:pPr>
            <a:r>
              <a:rPr lang="nl-NL" sz="1800" dirty="0"/>
              <a:t>Start met laagst mogelijke dosering</a:t>
            </a:r>
          </a:p>
          <a:p>
            <a:pPr marL="184150" indent="-177800">
              <a:buClr>
                <a:srgbClr val="00AA5F"/>
              </a:buClr>
              <a:buFont typeface="Arial" panose="020B0604020202020204" pitchFamily="34" charset="0"/>
              <a:buChar char="•"/>
            </a:pPr>
            <a:r>
              <a:rPr lang="nl-NL" sz="1800" dirty="0"/>
              <a:t>Behandel bijwerkingen (obstipatie)</a:t>
            </a:r>
          </a:p>
          <a:p>
            <a:pPr marL="184150" indent="-177800">
              <a:buClr>
                <a:srgbClr val="00AA5F"/>
              </a:buClr>
              <a:buFont typeface="Arial" panose="020B0604020202020204" pitchFamily="34" charset="0"/>
              <a:buChar char="•"/>
            </a:pPr>
            <a:r>
              <a:rPr lang="nl-NL" sz="1800" dirty="0"/>
              <a:t>Overweeg verlagen dosering of (tijdelijk) staken na 6 maanden</a:t>
            </a:r>
          </a:p>
          <a:p>
            <a:pPr marL="184150" indent="-177800">
              <a:buClr>
                <a:srgbClr val="00AA5F"/>
              </a:buClr>
              <a:buFont typeface="Arial" panose="020B0604020202020204" pitchFamily="34" charset="0"/>
              <a:buChar char="•"/>
            </a:pPr>
            <a:r>
              <a:rPr lang="nl-NL" sz="1800" dirty="0"/>
              <a:t>Periodieke evaluaties met de patiënt</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18</a:t>
            </a:fld>
            <a:endParaRPr lang="en-US" dirty="0"/>
          </a:p>
        </p:txBody>
      </p:sp>
      <p:sp>
        <p:nvSpPr>
          <p:cNvPr id="8" name="Tekstvak 1">
            <a:extLst>
              <a:ext uri="{FF2B5EF4-FFF2-40B4-BE49-F238E27FC236}">
                <a16:creationId xmlns:a16="http://schemas.microsoft.com/office/drawing/2014/main" id="{24E5ECC6-5B91-400E-BD09-696E5EECA76D}"/>
              </a:ext>
            </a:extLst>
          </p:cNvPr>
          <p:cNvSpPr txBox="1">
            <a:spLocks noChangeArrowheads="1"/>
          </p:cNvSpPr>
          <p:nvPr/>
        </p:nvSpPr>
        <p:spPr bwMode="auto">
          <a:xfrm>
            <a:off x="1141694" y="6496276"/>
            <a:ext cx="8713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eaLnBrk="1" hangingPunct="1">
              <a:spcBef>
                <a:spcPct val="0"/>
              </a:spcBef>
              <a:buSzTx/>
              <a:buNone/>
            </a:pPr>
            <a:r>
              <a:rPr lang="nl-NL" altLang="nl-NL" sz="900" dirty="0">
                <a:solidFill>
                  <a:schemeClr val="tx1"/>
                </a:solidFill>
                <a:latin typeface="Helvetica Light" panose="020B0403020202020204" pitchFamily="34" charset="0"/>
              </a:rPr>
              <a:t>1. </a:t>
            </a:r>
            <a:r>
              <a:rPr lang="nl-NL" altLang="nl-NL" sz="900" dirty="0" err="1">
                <a:solidFill>
                  <a:schemeClr val="tx1"/>
                </a:solidFill>
                <a:latin typeface="Helvetica Light" panose="020B0403020202020204" pitchFamily="34" charset="0"/>
              </a:rPr>
              <a:t>O’Brien</a:t>
            </a:r>
            <a:r>
              <a:rPr lang="nl-NL" altLang="nl-NL" sz="900" dirty="0">
                <a:solidFill>
                  <a:schemeClr val="tx1"/>
                </a:solidFill>
                <a:latin typeface="Helvetica Light" panose="020B0403020202020204" pitchFamily="34" charset="0"/>
              </a:rPr>
              <a:t> T. et al. </a:t>
            </a:r>
            <a:r>
              <a:rPr lang="nl-NL" altLang="nl-NL" sz="900" dirty="0" err="1">
                <a:solidFill>
                  <a:schemeClr val="tx1"/>
                </a:solidFill>
                <a:latin typeface="Helvetica Light" panose="020B0403020202020204" pitchFamily="34" charset="0"/>
              </a:rPr>
              <a:t>Eur</a:t>
            </a:r>
            <a:r>
              <a:rPr lang="nl-NL" altLang="nl-NL" sz="900" dirty="0">
                <a:solidFill>
                  <a:schemeClr val="tx1"/>
                </a:solidFill>
                <a:latin typeface="Helvetica Light" panose="020B0403020202020204" pitchFamily="34" charset="0"/>
              </a:rPr>
              <a:t> J </a:t>
            </a:r>
            <a:r>
              <a:rPr lang="nl-NL" altLang="nl-NL" sz="900" dirty="0" err="1">
                <a:solidFill>
                  <a:schemeClr val="tx1"/>
                </a:solidFill>
                <a:latin typeface="Helvetica Light" panose="020B0403020202020204" pitchFamily="34" charset="0"/>
              </a:rPr>
              <a:t>Pain</a:t>
            </a:r>
            <a:r>
              <a:rPr lang="nl-NL" altLang="nl-NL" sz="900" dirty="0">
                <a:solidFill>
                  <a:schemeClr val="tx1"/>
                </a:solidFill>
                <a:latin typeface="Helvetica Light" panose="020B0403020202020204" pitchFamily="34" charset="0"/>
              </a:rPr>
              <a:t>. 2017;21(1):3-19.</a:t>
            </a:r>
          </a:p>
        </p:txBody>
      </p:sp>
    </p:spTree>
    <p:extLst>
      <p:ext uri="{BB962C8B-B14F-4D97-AF65-F5344CB8AC3E}">
        <p14:creationId xmlns:p14="http://schemas.microsoft.com/office/powerpoint/2010/main" val="542453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p:txBody>
          <a:bodyPr/>
          <a:lstStyle/>
          <a:p>
            <a:r>
              <a:rPr lang="nl-NL" sz="2800" dirty="0">
                <a:solidFill>
                  <a:srgbClr val="00AA5F"/>
                </a:solidFill>
              </a:rPr>
              <a:t>Aanbevelingen NHG Standaard</a:t>
            </a:r>
            <a:endParaRPr lang="en-US" sz="2800" dirty="0">
              <a:solidFill>
                <a:srgbClr val="00AA5F"/>
              </a:solidFill>
            </a:endParaRPr>
          </a:p>
        </p:txBody>
      </p:sp>
      <p:sp>
        <p:nvSpPr>
          <p:cNvPr id="7" name="Content Placeholder 6">
            <a:extLst>
              <a:ext uri="{FF2B5EF4-FFF2-40B4-BE49-F238E27FC236}">
                <a16:creationId xmlns:a16="http://schemas.microsoft.com/office/drawing/2014/main" id="{92BF58D7-AAB4-40E9-AF81-7375043E6BC4}"/>
              </a:ext>
            </a:extLst>
          </p:cNvPr>
          <p:cNvSpPr>
            <a:spLocks noGrp="1"/>
          </p:cNvSpPr>
          <p:nvPr>
            <p:ph idx="1"/>
          </p:nvPr>
        </p:nvSpPr>
        <p:spPr>
          <a:xfrm>
            <a:off x="380298" y="1380228"/>
            <a:ext cx="11322150" cy="4167187"/>
          </a:xfrm>
        </p:spPr>
        <p:txBody>
          <a:bodyPr/>
          <a:lstStyle/>
          <a:p>
            <a:pPr marL="184150" indent="-184150">
              <a:buClr>
                <a:srgbClr val="00AA5F"/>
              </a:buClr>
              <a:buFont typeface="Arial" panose="020B0604020202020204" pitchFamily="34" charset="0"/>
              <a:buChar char="•"/>
            </a:pPr>
            <a:r>
              <a:rPr lang="nl-NL" dirty="0"/>
              <a:t>Gebruik opioïden alleen bij doorbreken van situatie met veel pijn en invloed op functioneren</a:t>
            </a:r>
          </a:p>
          <a:p>
            <a:pPr marL="184150" indent="-184150">
              <a:buClr>
                <a:srgbClr val="00AA5F"/>
              </a:buClr>
              <a:buFont typeface="Arial" panose="020B0604020202020204" pitchFamily="34" charset="0"/>
              <a:buChar char="•"/>
            </a:pPr>
            <a:r>
              <a:rPr lang="nl-NL" dirty="0"/>
              <a:t>Max 90 mg morfine-equivalenten per dag</a:t>
            </a:r>
          </a:p>
          <a:p>
            <a:pPr marL="184150" indent="-184150">
              <a:buClr>
                <a:srgbClr val="00AA5F"/>
              </a:buClr>
              <a:buFont typeface="Arial" panose="020B0604020202020204" pitchFamily="34" charset="0"/>
              <a:buChar char="•"/>
            </a:pPr>
            <a:r>
              <a:rPr lang="nl-NL" dirty="0"/>
              <a:t>Patiëntenvoorlichting</a:t>
            </a:r>
          </a:p>
          <a:p>
            <a:pPr marL="184150" indent="-184150">
              <a:buClr>
                <a:srgbClr val="00AA5F"/>
              </a:buClr>
              <a:buFont typeface="Arial" panose="020B0604020202020204" pitchFamily="34" charset="0"/>
              <a:buChar char="•"/>
            </a:pPr>
            <a:r>
              <a:rPr lang="nl-NL" dirty="0"/>
              <a:t>Schrijf zo kort mogelijk voor</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19</a:t>
            </a:fld>
            <a:endParaRPr lang="en-US" dirty="0"/>
          </a:p>
        </p:txBody>
      </p:sp>
      <p:sp>
        <p:nvSpPr>
          <p:cNvPr id="8" name="Tekstvak 1">
            <a:extLst>
              <a:ext uri="{FF2B5EF4-FFF2-40B4-BE49-F238E27FC236}">
                <a16:creationId xmlns:a16="http://schemas.microsoft.com/office/drawing/2014/main" id="{24E5ECC6-5B91-400E-BD09-696E5EECA76D}"/>
              </a:ext>
            </a:extLst>
          </p:cNvPr>
          <p:cNvSpPr txBox="1">
            <a:spLocks noChangeArrowheads="1"/>
          </p:cNvSpPr>
          <p:nvPr/>
        </p:nvSpPr>
        <p:spPr bwMode="auto">
          <a:xfrm>
            <a:off x="1141694" y="6496276"/>
            <a:ext cx="8713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eaLnBrk="1" hangingPunct="1">
              <a:spcBef>
                <a:spcPct val="0"/>
              </a:spcBef>
              <a:buSzTx/>
              <a:buNone/>
            </a:pPr>
            <a:r>
              <a:rPr lang="nl-NL" altLang="nl-NL" sz="900" dirty="0">
                <a:solidFill>
                  <a:schemeClr val="tx1"/>
                </a:solidFill>
                <a:latin typeface="Helvetica Light" panose="020B0403020202020204" pitchFamily="34" charset="0"/>
              </a:rPr>
              <a:t>NHG-standaard Pijn 2017</a:t>
            </a:r>
          </a:p>
        </p:txBody>
      </p:sp>
    </p:spTree>
    <p:extLst>
      <p:ext uri="{BB962C8B-B14F-4D97-AF65-F5344CB8AC3E}">
        <p14:creationId xmlns:p14="http://schemas.microsoft.com/office/powerpoint/2010/main" val="2780048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8" y="369432"/>
            <a:ext cx="11429530" cy="389915"/>
          </a:xfrm>
        </p:spPr>
        <p:txBody>
          <a:bodyPr>
            <a:spAutoFit/>
          </a:bodyPr>
          <a:lstStyle/>
          <a:p>
            <a:r>
              <a:rPr lang="en-US" sz="2800" dirty="0">
                <a:solidFill>
                  <a:srgbClr val="00AA5F"/>
                </a:solidFill>
              </a:rPr>
              <a:t>Disclosures dr. A. Anesthesioloog</a:t>
            </a:r>
          </a:p>
        </p:txBody>
      </p:sp>
      <p:sp>
        <p:nvSpPr>
          <p:cNvPr id="7" name="Content Placeholder 6">
            <a:extLst>
              <a:ext uri="{FF2B5EF4-FFF2-40B4-BE49-F238E27FC236}">
                <a16:creationId xmlns:a16="http://schemas.microsoft.com/office/drawing/2014/main" id="{F150ACE8-625D-43DD-B069-EB8E2EB88369}"/>
              </a:ext>
            </a:extLst>
          </p:cNvPr>
          <p:cNvSpPr>
            <a:spLocks noGrp="1"/>
          </p:cNvSpPr>
          <p:nvPr>
            <p:ph idx="1"/>
          </p:nvPr>
        </p:nvSpPr>
        <p:spPr>
          <a:xfrm>
            <a:off x="380299" y="1380229"/>
            <a:ext cx="11429531" cy="2805320"/>
          </a:xfrm>
        </p:spPr>
        <p:txBody>
          <a:bodyPr>
            <a:spAutoFit/>
          </a:bodyPr>
          <a:lstStyle/>
          <a:p>
            <a:r>
              <a:rPr lang="nl-NL" dirty="0"/>
              <a:t>P</a:t>
            </a:r>
            <a:r>
              <a:rPr lang="nl-NL" sz="2000" dirty="0"/>
              <a:t>otentiële belangenverstrengelingen</a:t>
            </a:r>
          </a:p>
          <a:p>
            <a:endParaRPr lang="nl-NL" dirty="0"/>
          </a:p>
          <a:p>
            <a:pPr>
              <a:buClr>
                <a:srgbClr val="00AA5F"/>
              </a:buClr>
            </a:pPr>
            <a:r>
              <a:rPr lang="nl-NL" dirty="0"/>
              <a:t>Sponsering, honoraria </a:t>
            </a:r>
            <a:r>
              <a:rPr lang="nl-NL"/>
              <a:t>of onderzoeksgeld:</a:t>
            </a:r>
            <a:endParaRPr lang="nl-NL" dirty="0"/>
          </a:p>
          <a:p>
            <a:pPr marL="180000" indent="-180000">
              <a:buClr>
                <a:srgbClr val="00AA5F"/>
              </a:buClr>
              <a:buFont typeface="Arial" panose="020B0604020202020204" pitchFamily="34" charset="0"/>
              <a:buChar char="•"/>
            </a:pPr>
            <a:r>
              <a:rPr lang="nl-NL" dirty="0"/>
              <a:t>Sprekersvergoeding Grünenthal B.V.</a:t>
            </a:r>
          </a:p>
          <a:p>
            <a:pPr marL="180000" indent="-180000">
              <a:buClr>
                <a:srgbClr val="00AA5F"/>
              </a:buClr>
              <a:buFont typeface="Arial" panose="020B0604020202020204" pitchFamily="34" charset="0"/>
              <a:buChar char="•"/>
            </a:pPr>
            <a:r>
              <a:rPr lang="nl-NL"/>
              <a:t> </a:t>
            </a:r>
            <a:endParaRPr lang="nl-NL" dirty="0"/>
          </a:p>
          <a:p>
            <a:pPr marL="180000" indent="-180000">
              <a:buClr>
                <a:srgbClr val="00AA5F"/>
              </a:buClr>
              <a:buFont typeface="Arial" panose="020B0604020202020204" pitchFamily="34" charset="0"/>
              <a:buChar char="•"/>
            </a:pPr>
            <a:r>
              <a:rPr lang="nl-NL"/>
              <a:t> </a:t>
            </a:r>
            <a:endParaRPr lang="nl-NL" dirty="0"/>
          </a:p>
          <a:p>
            <a:pPr>
              <a:buClr>
                <a:srgbClr val="00AA5F"/>
              </a:buClr>
            </a:pPr>
            <a:endParaRPr lang="nl-NL" dirty="0"/>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2</a:t>
            </a:fld>
            <a:endParaRPr lang="en-US" dirty="0"/>
          </a:p>
        </p:txBody>
      </p:sp>
    </p:spTree>
    <p:extLst>
      <p:ext uri="{BB962C8B-B14F-4D97-AF65-F5344CB8AC3E}">
        <p14:creationId xmlns:p14="http://schemas.microsoft.com/office/powerpoint/2010/main" val="393627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a:solidFill>
                  <a:schemeClr val="accent2"/>
                </a:solidFill>
              </a:rPr>
              <a:t>Inhoud</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297" y="1371600"/>
            <a:ext cx="11429531" cy="4596897"/>
          </a:xfrm>
        </p:spPr>
        <p:txBody>
          <a:bodyPr/>
          <a:lstStyle/>
          <a:p>
            <a:pPr marL="342900" indent="-342900">
              <a:buFont typeface="+mj-lt"/>
              <a:buAutoNum type="arabicPeriod"/>
            </a:pPr>
            <a:r>
              <a:rPr lang="nl-NL" sz="2000" dirty="0"/>
              <a:t>Opioïden – stand van zaken</a:t>
            </a:r>
          </a:p>
          <a:p>
            <a:pPr marL="342900" indent="-342900">
              <a:buFont typeface="+mj-lt"/>
              <a:buAutoNum type="arabicPeriod"/>
            </a:pPr>
            <a:r>
              <a:rPr lang="nl-NL" sz="2000" b="1" dirty="0">
                <a:solidFill>
                  <a:srgbClr val="00AA5F"/>
                </a:solidFill>
              </a:rPr>
              <a:t>Pijnkennis</a:t>
            </a:r>
            <a:endParaRPr lang="nl-NL" sz="2000" dirty="0"/>
          </a:p>
          <a:p>
            <a:pPr marL="342900" indent="-342900">
              <a:buFont typeface="+mj-lt"/>
              <a:buAutoNum type="arabicPeriod"/>
            </a:pPr>
            <a:r>
              <a:rPr lang="nl-NL" sz="2000" dirty="0"/>
              <a:t>Pijnbestrijding</a:t>
            </a:r>
          </a:p>
          <a:p>
            <a:pPr marL="342900" indent="-342900">
              <a:buFont typeface="+mj-lt"/>
              <a:buAutoNum type="arabicPeriod"/>
            </a:pPr>
            <a:r>
              <a:rPr lang="nl-NL" sz="2000" dirty="0"/>
              <a:t>Sterk werkende opioïden</a:t>
            </a:r>
            <a:endParaRPr lang="nl-NL" sz="2000" b="1" dirty="0">
              <a:solidFill>
                <a:srgbClr val="00AA5F"/>
              </a:solidFill>
            </a:endParaRPr>
          </a:p>
          <a:p>
            <a:pPr marL="342900" indent="-342900">
              <a:buFont typeface="+mj-lt"/>
              <a:buAutoNum type="arabicPeriod"/>
            </a:pPr>
            <a:r>
              <a:rPr lang="nl-NL" sz="2000" dirty="0"/>
              <a:t>Behandeling neuropathische pijn</a:t>
            </a:r>
            <a:endParaRPr lang="nl-NL" sz="2000" b="1" dirty="0">
              <a:solidFill>
                <a:srgbClr val="00AA5F"/>
              </a:solidFill>
            </a:endParaRPr>
          </a:p>
          <a:p>
            <a:pPr marL="342900" indent="-342900">
              <a:buFont typeface="+mj-lt"/>
              <a:buAutoNum type="arabicPeriod"/>
            </a:pPr>
            <a:r>
              <a:rPr lang="nl-NL" sz="2000" dirty="0"/>
              <a:t>Behandelmogelijkheden door pijnafdeling</a:t>
            </a:r>
          </a:p>
          <a:p>
            <a:endParaRPr lang="nl-NL" sz="2000" dirty="0"/>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pPr marL="0" marR="0" lvl="0" indent="0" algn="l" defTabSz="521511" rtl="0" eaLnBrk="1" fontAlgn="auto" latinLnBrk="0" hangingPunct="1">
              <a:lnSpc>
                <a:spcPct val="100000"/>
              </a:lnSpc>
              <a:spcBef>
                <a:spcPts val="0"/>
              </a:spcBef>
              <a:spcAft>
                <a:spcPts val="0"/>
              </a:spcAft>
              <a:buClrTx/>
              <a:buSzTx/>
              <a:buFontTx/>
              <a:buNone/>
              <a:tabLst/>
              <a:defRPr/>
            </a:pPr>
            <a:fld id="{EB15FF9C-0EE9-4587-B5C5-FB29EE15E6EC}" type="datetime5">
              <a:rPr kumimoji="0" lang="en-US" sz="1062" b="0" i="0" u="none" strike="noStrike" kern="1200" cap="none" spc="0" normalizeH="0" baseline="0" noProof="0" smtClean="0">
                <a:ln>
                  <a:noFill/>
                </a:ln>
                <a:solidFill>
                  <a:srgbClr val="282828"/>
                </a:solidFill>
                <a:effectLst/>
                <a:uLnTx/>
                <a:uFillTx/>
                <a:latin typeface="Arial"/>
                <a:ea typeface="+mn-ea"/>
                <a:cs typeface="+mn-cs"/>
              </a:rPr>
              <a:pPr marL="0" marR="0" lvl="0" indent="0" algn="l" defTabSz="521511" rtl="0" eaLnBrk="1" fontAlgn="auto" latinLnBrk="0" hangingPunct="1">
                <a:lnSpc>
                  <a:spcPct val="100000"/>
                </a:lnSpc>
                <a:spcBef>
                  <a:spcPts val="0"/>
                </a:spcBef>
                <a:spcAft>
                  <a:spcPts val="0"/>
                </a:spcAft>
                <a:buClrTx/>
                <a:buSzTx/>
                <a:buFontTx/>
                <a:buNone/>
                <a:tabLst/>
                <a:defRPr/>
              </a:pPr>
              <a:t>14-Oct-19</a:t>
            </a:fld>
            <a:endParaRPr kumimoji="0" lang="en-US" sz="1062" b="0" i="0" u="none" strike="noStrike" kern="1200" cap="none" spc="0" normalizeH="0" baseline="0" noProof="0" dirty="0">
              <a:ln>
                <a:noFill/>
              </a:ln>
              <a:solidFill>
                <a:srgbClr val="282828"/>
              </a:solidFill>
              <a:effectLst/>
              <a:uLnTx/>
              <a:uFillTx/>
              <a:latin typeface="Arial"/>
              <a:ea typeface="+mn-ea"/>
              <a:cs typeface="+mn-cs"/>
            </a:endParaRPr>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pPr marL="0" marR="0" lvl="0" indent="0" algn="l" defTabSz="521511" rtl="0" eaLnBrk="1" fontAlgn="auto" latinLnBrk="0" hangingPunct="1">
              <a:lnSpc>
                <a:spcPct val="100000"/>
              </a:lnSpc>
              <a:spcBef>
                <a:spcPts val="0"/>
              </a:spcBef>
              <a:spcAft>
                <a:spcPts val="0"/>
              </a:spcAft>
              <a:buClrTx/>
              <a:buSzTx/>
              <a:buFontTx/>
              <a:buNone/>
              <a:tabLst/>
              <a:defRPr/>
            </a:pPr>
            <a:fld id="{0A651BF4-93EA-457D-AD5A-CC362C278CB3}" type="slidenum">
              <a:rPr kumimoji="0" lang="en-US" sz="1062" b="0" i="0" u="none" strike="noStrike" kern="1200" cap="none" spc="0" normalizeH="0" baseline="0" noProof="0" smtClean="0">
                <a:ln>
                  <a:noFill/>
                </a:ln>
                <a:solidFill>
                  <a:srgbClr val="282828"/>
                </a:solidFill>
                <a:effectLst/>
                <a:uLnTx/>
                <a:uFillTx/>
                <a:latin typeface="Arial"/>
                <a:ea typeface="+mn-ea"/>
                <a:cs typeface="+mn-cs"/>
              </a:rPr>
              <a:pPr marL="0" marR="0" lvl="0" indent="0" algn="l" defTabSz="521511" rtl="0" eaLnBrk="1" fontAlgn="auto" latinLnBrk="0" hangingPunct="1">
                <a:lnSpc>
                  <a:spcPct val="100000"/>
                </a:lnSpc>
                <a:spcBef>
                  <a:spcPts val="0"/>
                </a:spcBef>
                <a:spcAft>
                  <a:spcPts val="0"/>
                </a:spcAft>
                <a:buClrTx/>
                <a:buSzTx/>
                <a:buFontTx/>
                <a:buNone/>
                <a:tabLst/>
                <a:defRPr/>
              </a:pPr>
              <a:t>20</a:t>
            </a:fld>
            <a:endParaRPr kumimoji="0" lang="en-US" sz="1062" b="0" i="0" u="none" strike="noStrike" kern="1200" cap="none" spc="0" normalizeH="0" baseline="0" noProof="0" dirty="0">
              <a:ln>
                <a:noFill/>
              </a:ln>
              <a:solidFill>
                <a:srgbClr val="282828"/>
              </a:solidFill>
              <a:effectLst/>
              <a:uLnTx/>
              <a:uFillTx/>
              <a:latin typeface="Arial"/>
              <a:ea typeface="+mn-ea"/>
              <a:cs typeface="+mn-cs"/>
            </a:endParaRPr>
          </a:p>
        </p:txBody>
      </p:sp>
    </p:spTree>
    <p:extLst>
      <p:ext uri="{BB962C8B-B14F-4D97-AF65-F5344CB8AC3E}">
        <p14:creationId xmlns:p14="http://schemas.microsoft.com/office/powerpoint/2010/main" val="2107446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p:txBody>
          <a:bodyPr/>
          <a:lstStyle/>
          <a:p>
            <a:r>
              <a:rPr lang="en-US" sz="2800" dirty="0" err="1">
                <a:solidFill>
                  <a:srgbClr val="00AA5F"/>
                </a:solidFill>
              </a:rPr>
              <a:t>Epidemiologie</a:t>
            </a:r>
            <a:endParaRPr lang="en-US" sz="2800" dirty="0">
              <a:solidFill>
                <a:srgbClr val="00AA5F"/>
              </a:solidFill>
            </a:endParaRPr>
          </a:p>
        </p:txBody>
      </p:sp>
      <p:sp>
        <p:nvSpPr>
          <p:cNvPr id="11" name="Content Placeholder 10">
            <a:extLst>
              <a:ext uri="{FF2B5EF4-FFF2-40B4-BE49-F238E27FC236}">
                <a16:creationId xmlns:a16="http://schemas.microsoft.com/office/drawing/2014/main" id="{636E81A7-B1C4-490D-881F-9B4BB59CE030}"/>
              </a:ext>
            </a:extLst>
          </p:cNvPr>
          <p:cNvSpPr>
            <a:spLocks noGrp="1"/>
          </p:cNvSpPr>
          <p:nvPr>
            <p:ph idx="1"/>
          </p:nvPr>
        </p:nvSpPr>
        <p:spPr>
          <a:xfrm>
            <a:off x="380298" y="1378227"/>
            <a:ext cx="11429531" cy="4200200"/>
          </a:xfrm>
        </p:spPr>
        <p:txBody>
          <a:bodyPr/>
          <a:lstStyle/>
          <a:p>
            <a:r>
              <a:rPr lang="nl-NL" b="1" dirty="0"/>
              <a:t>Prevalentie matige tot ernstige pijn</a:t>
            </a:r>
          </a:p>
          <a:p>
            <a:r>
              <a:rPr lang="nl-NL" dirty="0"/>
              <a:t>Acute postoperatieve pijn</a:t>
            </a:r>
            <a:r>
              <a:rPr lang="nl-NL" baseline="30000" dirty="0"/>
              <a:t>1,2</a:t>
            </a:r>
            <a:r>
              <a:rPr lang="nl-NL" dirty="0"/>
              <a:t>		25-40%</a:t>
            </a:r>
          </a:p>
          <a:p>
            <a:r>
              <a:rPr lang="nl-NL" dirty="0"/>
              <a:t>Pijn bij kanker</a:t>
            </a:r>
            <a:r>
              <a:rPr lang="nl-NL" baseline="30000" dirty="0"/>
              <a:t>3				</a:t>
            </a:r>
            <a:r>
              <a:rPr lang="nl-NL" dirty="0"/>
              <a:t>38%</a:t>
            </a:r>
          </a:p>
          <a:p>
            <a:r>
              <a:rPr lang="nl-NL" dirty="0"/>
              <a:t>	Curatief			</a:t>
            </a:r>
            <a:r>
              <a:rPr lang="nl-NL" sz="1800" dirty="0"/>
              <a:t>39%</a:t>
            </a:r>
            <a:endParaRPr lang="nl-NL" dirty="0"/>
          </a:p>
          <a:p>
            <a:r>
              <a:rPr lang="nl-NL" dirty="0"/>
              <a:t>	Onder behandeling	</a:t>
            </a:r>
            <a:r>
              <a:rPr lang="nl-NL" sz="1800" dirty="0"/>
              <a:t>55%</a:t>
            </a:r>
            <a:endParaRPr lang="nl-NL" dirty="0"/>
          </a:p>
          <a:p>
            <a:r>
              <a:rPr lang="nl-NL" dirty="0"/>
              <a:t>	Uitbehandeld		</a:t>
            </a:r>
            <a:r>
              <a:rPr lang="nl-NL" sz="1800" dirty="0"/>
              <a:t>66%</a:t>
            </a:r>
            <a:endParaRPr lang="nl-NL" dirty="0"/>
          </a:p>
          <a:p>
            <a:r>
              <a:rPr lang="nl-NL" dirty="0"/>
              <a:t>Chronische pijn</a:t>
            </a:r>
            <a:r>
              <a:rPr lang="nl-NL" baseline="30000" dirty="0"/>
              <a:t>4</a:t>
            </a:r>
            <a:r>
              <a:rPr lang="nl-NL" dirty="0"/>
              <a:t>			19%</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21</a:t>
            </a:fld>
            <a:endParaRPr lang="en-US" dirty="0"/>
          </a:p>
        </p:txBody>
      </p:sp>
      <p:sp>
        <p:nvSpPr>
          <p:cNvPr id="12" name="Tekstvak 1">
            <a:extLst>
              <a:ext uri="{FF2B5EF4-FFF2-40B4-BE49-F238E27FC236}">
                <a16:creationId xmlns:a16="http://schemas.microsoft.com/office/drawing/2014/main" id="{0B6DA6B4-0701-44EF-B784-218BBEABC98D}"/>
              </a:ext>
            </a:extLst>
          </p:cNvPr>
          <p:cNvSpPr txBox="1">
            <a:spLocks noChangeArrowheads="1"/>
          </p:cNvSpPr>
          <p:nvPr/>
        </p:nvSpPr>
        <p:spPr bwMode="auto">
          <a:xfrm>
            <a:off x="1207008" y="6259968"/>
            <a:ext cx="114291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marL="228600" indent="-228600" eaLnBrk="1" hangingPunct="1">
              <a:spcBef>
                <a:spcPct val="0"/>
              </a:spcBef>
              <a:buSzTx/>
              <a:buAutoNum type="arabicPeriod"/>
            </a:pPr>
            <a:r>
              <a:rPr lang="nl-NL" altLang="nl-NL" sz="900" dirty="0">
                <a:solidFill>
                  <a:schemeClr val="tx1"/>
                </a:solidFill>
                <a:latin typeface="Helvetica Light" panose="020B0403020202020204" pitchFamily="34" charset="0"/>
              </a:rPr>
              <a:t>Sommer et al. </a:t>
            </a:r>
            <a:r>
              <a:rPr lang="nl-NL" altLang="nl-NL" sz="900" dirty="0" err="1">
                <a:solidFill>
                  <a:schemeClr val="tx1"/>
                </a:solidFill>
                <a:latin typeface="Helvetica Light" panose="020B0403020202020204" pitchFamily="34" charset="0"/>
              </a:rPr>
              <a:t>Eur</a:t>
            </a:r>
            <a:r>
              <a:rPr lang="nl-NL" altLang="nl-NL" sz="900" dirty="0">
                <a:solidFill>
                  <a:schemeClr val="tx1"/>
                </a:solidFill>
                <a:latin typeface="Helvetica Light" panose="020B0403020202020204" pitchFamily="34" charset="0"/>
              </a:rPr>
              <a:t>. J. </a:t>
            </a:r>
            <a:r>
              <a:rPr lang="nl-NL" altLang="nl-NL" sz="900" dirty="0" err="1">
                <a:solidFill>
                  <a:schemeClr val="tx1"/>
                </a:solidFill>
                <a:latin typeface="Helvetica Light" panose="020B0403020202020204" pitchFamily="34" charset="0"/>
              </a:rPr>
              <a:t>Anaesth</a:t>
            </a:r>
            <a:r>
              <a:rPr lang="nl-NL" altLang="nl-NL" sz="900" dirty="0">
                <a:solidFill>
                  <a:schemeClr val="tx1"/>
                </a:solidFill>
                <a:latin typeface="Helvetica Light" panose="020B0403020202020204" pitchFamily="34" charset="0"/>
              </a:rPr>
              <a:t>.; 2008, 25(4):267</a:t>
            </a:r>
            <a:r>
              <a:rPr lang="en-GB" sz="900" dirty="0">
                <a:solidFill>
                  <a:schemeClr val="tx1"/>
                </a:solidFill>
                <a:latin typeface="Helvetica Light" panose="020B0403020202020204" pitchFamily="34" charset="0"/>
                <a:ea typeface="MS PGothic" pitchFamily="34" charset="-128"/>
              </a:rPr>
              <a:t>–</a:t>
            </a:r>
            <a:r>
              <a:rPr lang="nl-NL" altLang="nl-NL" sz="900" dirty="0">
                <a:solidFill>
                  <a:schemeClr val="tx1"/>
                </a:solidFill>
                <a:latin typeface="Helvetica Light" panose="020B0403020202020204" pitchFamily="34" charset="0"/>
              </a:rPr>
              <a:t>74; </a:t>
            </a:r>
          </a:p>
          <a:p>
            <a:pPr marL="228600" indent="-228600" eaLnBrk="1" hangingPunct="1">
              <a:spcBef>
                <a:spcPct val="0"/>
              </a:spcBef>
              <a:buSzTx/>
              <a:buAutoNum type="arabicPeriod"/>
            </a:pPr>
            <a:r>
              <a:rPr lang="nl-NL" altLang="nl-NL" sz="900" dirty="0" err="1">
                <a:solidFill>
                  <a:schemeClr val="tx1"/>
                </a:solidFill>
                <a:latin typeface="Helvetica Light" panose="020B0403020202020204" pitchFamily="34" charset="0"/>
              </a:rPr>
              <a:t>Gramke</a:t>
            </a:r>
            <a:r>
              <a:rPr lang="nl-NL" altLang="nl-NL" sz="900" dirty="0">
                <a:solidFill>
                  <a:schemeClr val="tx1"/>
                </a:solidFill>
                <a:latin typeface="Helvetica Light" panose="020B0403020202020204" pitchFamily="34" charset="0"/>
              </a:rPr>
              <a:t> H.F. et al. </a:t>
            </a:r>
            <a:r>
              <a:rPr lang="nl-NL" altLang="nl-NL" sz="900" dirty="0" err="1">
                <a:solidFill>
                  <a:schemeClr val="tx1"/>
                </a:solidFill>
                <a:latin typeface="Helvetica Light" panose="020B0403020202020204" pitchFamily="34" charset="0"/>
              </a:rPr>
              <a:t>Clin</a:t>
            </a:r>
            <a:r>
              <a:rPr lang="nl-NL" altLang="nl-NL" sz="900" dirty="0">
                <a:solidFill>
                  <a:schemeClr val="tx1"/>
                </a:solidFill>
                <a:latin typeface="Helvetica Light" panose="020B0403020202020204" pitchFamily="34" charset="0"/>
              </a:rPr>
              <a:t>. J. </a:t>
            </a:r>
            <a:r>
              <a:rPr lang="nl-NL" altLang="nl-NL" sz="900" dirty="0" err="1">
                <a:solidFill>
                  <a:schemeClr val="tx1"/>
                </a:solidFill>
                <a:latin typeface="Helvetica Light" panose="020B0403020202020204" pitchFamily="34" charset="0"/>
              </a:rPr>
              <a:t>Pain</a:t>
            </a:r>
            <a:r>
              <a:rPr lang="nl-NL" altLang="nl-NL" sz="900" dirty="0">
                <a:solidFill>
                  <a:schemeClr val="tx1"/>
                </a:solidFill>
                <a:latin typeface="Helvetica Light" panose="020B0403020202020204" pitchFamily="34" charset="0"/>
              </a:rPr>
              <a:t>; 2007, 23(6):543</a:t>
            </a:r>
            <a:r>
              <a:rPr lang="en-GB" sz="900" dirty="0">
                <a:solidFill>
                  <a:schemeClr val="tx1"/>
                </a:solidFill>
                <a:latin typeface="Helvetica Light" panose="020B0403020202020204" pitchFamily="34" charset="0"/>
                <a:ea typeface="MS PGothic" pitchFamily="34" charset="-128"/>
              </a:rPr>
              <a:t>–</a:t>
            </a:r>
            <a:r>
              <a:rPr lang="nl-NL" altLang="nl-NL" sz="900" dirty="0">
                <a:solidFill>
                  <a:schemeClr val="tx1"/>
                </a:solidFill>
                <a:latin typeface="Helvetica Light" panose="020B0403020202020204" pitchFamily="34" charset="0"/>
              </a:rPr>
              <a:t>8; </a:t>
            </a:r>
          </a:p>
          <a:p>
            <a:pPr marL="228600" indent="-228600" eaLnBrk="1" hangingPunct="1">
              <a:spcBef>
                <a:spcPct val="0"/>
              </a:spcBef>
              <a:buSzTx/>
              <a:buAutoNum type="arabicPeriod"/>
            </a:pPr>
            <a:r>
              <a:rPr lang="nl-NL" altLang="nl-NL" sz="900" dirty="0">
                <a:solidFill>
                  <a:schemeClr val="tx1"/>
                </a:solidFill>
                <a:latin typeface="Helvetica Light" panose="020B0403020202020204" pitchFamily="34" charset="0"/>
              </a:rPr>
              <a:t>Beuken et al. Ann. </a:t>
            </a:r>
            <a:r>
              <a:rPr lang="nl-NL" altLang="nl-NL" sz="900" dirty="0" err="1">
                <a:solidFill>
                  <a:schemeClr val="tx1"/>
                </a:solidFill>
                <a:latin typeface="Helvetica Light" panose="020B0403020202020204" pitchFamily="34" charset="0"/>
              </a:rPr>
              <a:t>Oncol</a:t>
            </a:r>
            <a:r>
              <a:rPr lang="nl-NL" altLang="nl-NL" sz="900" dirty="0">
                <a:solidFill>
                  <a:schemeClr val="tx1"/>
                </a:solidFill>
                <a:latin typeface="Helvetica Light" panose="020B0403020202020204" pitchFamily="34" charset="0"/>
              </a:rPr>
              <a:t>.; 2007, 18(9):1437</a:t>
            </a:r>
            <a:r>
              <a:rPr lang="en-GB" sz="900" dirty="0">
                <a:solidFill>
                  <a:schemeClr val="tx1"/>
                </a:solidFill>
                <a:latin typeface="Helvetica Light" panose="020B0403020202020204" pitchFamily="34" charset="0"/>
                <a:ea typeface="MS PGothic" pitchFamily="34" charset="-128"/>
              </a:rPr>
              <a:t>–</a:t>
            </a:r>
            <a:r>
              <a:rPr lang="nl-NL" altLang="nl-NL" sz="900" dirty="0">
                <a:solidFill>
                  <a:schemeClr val="tx1"/>
                </a:solidFill>
                <a:latin typeface="Helvetica Light" panose="020B0403020202020204" pitchFamily="34" charset="0"/>
              </a:rPr>
              <a:t>49; </a:t>
            </a:r>
          </a:p>
          <a:p>
            <a:pPr marL="228600" indent="-228600" eaLnBrk="1" hangingPunct="1">
              <a:spcBef>
                <a:spcPct val="0"/>
              </a:spcBef>
              <a:buSzTx/>
              <a:buAutoNum type="arabicPeriod"/>
            </a:pPr>
            <a:r>
              <a:rPr lang="nl-NL" altLang="nl-NL" sz="900" dirty="0" err="1">
                <a:solidFill>
                  <a:schemeClr val="tx1"/>
                </a:solidFill>
                <a:latin typeface="Helvetica Light" panose="020B0403020202020204" pitchFamily="34" charset="0"/>
              </a:rPr>
              <a:t>Breivik</a:t>
            </a:r>
            <a:r>
              <a:rPr lang="nl-NL" altLang="nl-NL" sz="900" dirty="0">
                <a:solidFill>
                  <a:schemeClr val="tx1"/>
                </a:solidFill>
                <a:latin typeface="Helvetica Light" panose="020B0403020202020204" pitchFamily="34" charset="0"/>
              </a:rPr>
              <a:t> et al. </a:t>
            </a:r>
            <a:r>
              <a:rPr lang="nl-NL" altLang="nl-NL" sz="900" dirty="0" err="1">
                <a:solidFill>
                  <a:schemeClr val="tx1"/>
                </a:solidFill>
                <a:latin typeface="Helvetica Light" panose="020B0403020202020204" pitchFamily="34" charset="0"/>
              </a:rPr>
              <a:t>Eur</a:t>
            </a:r>
            <a:r>
              <a:rPr lang="nl-NL" altLang="nl-NL" sz="900" dirty="0">
                <a:solidFill>
                  <a:schemeClr val="tx1"/>
                </a:solidFill>
                <a:latin typeface="Helvetica Light" panose="020B0403020202020204" pitchFamily="34" charset="0"/>
              </a:rPr>
              <a:t>. J. </a:t>
            </a:r>
            <a:r>
              <a:rPr lang="nl-NL" altLang="nl-NL" sz="900" dirty="0" err="1">
                <a:solidFill>
                  <a:schemeClr val="tx1"/>
                </a:solidFill>
                <a:latin typeface="Helvetica Light" panose="020B0403020202020204" pitchFamily="34" charset="0"/>
              </a:rPr>
              <a:t>Pain</a:t>
            </a:r>
            <a:r>
              <a:rPr lang="nl-NL" altLang="nl-NL" sz="900" dirty="0">
                <a:solidFill>
                  <a:schemeClr val="tx1"/>
                </a:solidFill>
                <a:latin typeface="Helvetica Light" panose="020B0403020202020204" pitchFamily="34" charset="0"/>
              </a:rPr>
              <a:t>; 2006, 10(4):287</a:t>
            </a:r>
            <a:r>
              <a:rPr lang="en-GB" sz="900" dirty="0">
                <a:solidFill>
                  <a:schemeClr val="tx1"/>
                </a:solidFill>
                <a:latin typeface="Helvetica Light" panose="020B0403020202020204" pitchFamily="34" charset="0"/>
                <a:ea typeface="MS PGothic" pitchFamily="34" charset="-128"/>
              </a:rPr>
              <a:t>–</a:t>
            </a:r>
            <a:r>
              <a:rPr lang="nl-NL" altLang="nl-NL" sz="900" dirty="0">
                <a:solidFill>
                  <a:schemeClr val="tx1"/>
                </a:solidFill>
                <a:latin typeface="Helvetica Light" panose="020B0403020202020204" pitchFamily="34" charset="0"/>
              </a:rPr>
              <a:t>333</a:t>
            </a:r>
          </a:p>
        </p:txBody>
      </p:sp>
    </p:spTree>
    <p:extLst>
      <p:ext uri="{BB962C8B-B14F-4D97-AF65-F5344CB8AC3E}">
        <p14:creationId xmlns:p14="http://schemas.microsoft.com/office/powerpoint/2010/main" val="3478464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381000" y="369888"/>
            <a:ext cx="9906000" cy="1143000"/>
          </a:xfrm>
        </p:spPr>
        <p:txBody>
          <a:bodyPr>
            <a:normAutofit/>
          </a:bodyPr>
          <a:lstStyle/>
          <a:p>
            <a:r>
              <a:rPr lang="nl-BE" altLang="en-US" sz="2800" dirty="0">
                <a:solidFill>
                  <a:srgbClr val="00AA5F"/>
                </a:solidFill>
              </a:rPr>
              <a:t>Waar hebben wij het over? - Pijn </a:t>
            </a:r>
            <a:endParaRPr lang="en-US" altLang="en-US" sz="2800" dirty="0">
              <a:solidFill>
                <a:srgbClr val="00AA5F"/>
              </a:solidFill>
            </a:endParaRPr>
          </a:p>
        </p:txBody>
      </p:sp>
      <p:sp>
        <p:nvSpPr>
          <p:cNvPr id="5" name="Titel 2"/>
          <p:cNvSpPr txBox="1">
            <a:spLocks/>
          </p:cNvSpPr>
          <p:nvPr/>
        </p:nvSpPr>
        <p:spPr bwMode="auto">
          <a:xfrm>
            <a:off x="381000" y="1380764"/>
            <a:ext cx="6317114" cy="254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a:spcBef>
                <a:spcPct val="0"/>
              </a:spcBef>
              <a:spcAft>
                <a:spcPts val="1000"/>
              </a:spcAft>
              <a:buSzTx/>
              <a:buNone/>
              <a:defRPr/>
            </a:pPr>
            <a:r>
              <a:rPr lang="nl-NL" altLang="nl-NL" sz="2000" b="1" dirty="0">
                <a:solidFill>
                  <a:schemeClr val="tx1"/>
                </a:solidFill>
                <a:latin typeface="Helvetica" pitchFamily="2" charset="0"/>
                <a:ea typeface="ＭＳ Ｐゴシック" pitchFamily="34" charset="-128"/>
              </a:rPr>
              <a:t>Pijnclassificatie:</a:t>
            </a:r>
          </a:p>
          <a:p>
            <a:pPr marL="184150" indent="-184150">
              <a:spcBef>
                <a:spcPct val="0"/>
              </a:spcBef>
              <a:spcAft>
                <a:spcPts val="1000"/>
              </a:spcAft>
              <a:buClr>
                <a:srgbClr val="00AA5F"/>
              </a:buClr>
              <a:buSzTx/>
              <a:buFont typeface="Arial" panose="020B0604020202020204" pitchFamily="34" charset="0"/>
              <a:buChar char="•"/>
              <a:defRPr/>
            </a:pPr>
            <a:r>
              <a:rPr lang="nl-NL" altLang="nl-NL" sz="2000" dirty="0">
                <a:solidFill>
                  <a:schemeClr val="tx1"/>
                </a:solidFill>
                <a:latin typeface="Helvetica" pitchFamily="2" charset="0"/>
                <a:ea typeface="ＭＳ Ｐゴシック" pitchFamily="34" charset="-128"/>
              </a:rPr>
              <a:t>Duur (acuut versus chronisch)</a:t>
            </a:r>
            <a:endParaRPr lang="nl-NL" altLang="nl-NL" sz="2000" dirty="0">
              <a:solidFill>
                <a:schemeClr val="tx1"/>
              </a:solidFill>
              <a:latin typeface="Helvetica" pitchFamily="2" charset="0"/>
            </a:endParaRPr>
          </a:p>
          <a:p>
            <a:pPr marL="184150" indent="-184150">
              <a:spcBef>
                <a:spcPct val="0"/>
              </a:spcBef>
              <a:spcAft>
                <a:spcPts val="1000"/>
              </a:spcAft>
              <a:buClr>
                <a:srgbClr val="00AA5F"/>
              </a:buClr>
              <a:buSzTx/>
              <a:buFont typeface="Arial" panose="020B0604020202020204" pitchFamily="34" charset="0"/>
              <a:buChar char="•"/>
              <a:defRPr/>
            </a:pPr>
            <a:r>
              <a:rPr lang="nl-NL" altLang="nl-NL" sz="2000" dirty="0">
                <a:solidFill>
                  <a:schemeClr val="tx1"/>
                </a:solidFill>
                <a:latin typeface="Helvetica" pitchFamily="2" charset="0"/>
                <a:ea typeface="ＭＳ Ｐゴシック" pitchFamily="34" charset="-128"/>
              </a:rPr>
              <a:t>Locatie (lage rugpijn, hoofdpijn etc.)</a:t>
            </a:r>
          </a:p>
          <a:p>
            <a:pPr marL="184150" indent="-184150">
              <a:spcBef>
                <a:spcPct val="0"/>
              </a:spcBef>
              <a:spcAft>
                <a:spcPts val="1000"/>
              </a:spcAft>
              <a:buClr>
                <a:srgbClr val="00AA5F"/>
              </a:buClr>
              <a:buSzTx/>
              <a:buFont typeface="Arial" panose="020B0604020202020204" pitchFamily="34" charset="0"/>
              <a:buChar char="•"/>
              <a:defRPr/>
            </a:pPr>
            <a:r>
              <a:rPr lang="nl-NL" altLang="nl-NL" sz="2000" dirty="0">
                <a:solidFill>
                  <a:schemeClr val="tx1"/>
                </a:solidFill>
                <a:latin typeface="Helvetica" pitchFamily="2" charset="0"/>
                <a:ea typeface="ＭＳ Ｐゴシック" pitchFamily="34" charset="-128"/>
              </a:rPr>
              <a:t>Benigne versus maligne</a:t>
            </a:r>
            <a:endParaRPr lang="nl-NL" altLang="nl-NL" sz="2000" dirty="0">
              <a:solidFill>
                <a:schemeClr val="tx1"/>
              </a:solidFill>
              <a:latin typeface="Helvetica" pitchFamily="2" charset="0"/>
            </a:endParaRPr>
          </a:p>
          <a:p>
            <a:pPr marL="184150" indent="-184150">
              <a:spcBef>
                <a:spcPct val="0"/>
              </a:spcBef>
              <a:spcAft>
                <a:spcPts val="1000"/>
              </a:spcAft>
              <a:buClr>
                <a:srgbClr val="00AA5F"/>
              </a:buClr>
              <a:buSzTx/>
              <a:buFont typeface="Arial" panose="020B0604020202020204" pitchFamily="34" charset="0"/>
              <a:buChar char="•"/>
              <a:defRPr/>
            </a:pPr>
            <a:r>
              <a:rPr lang="nl-NL" altLang="nl-NL" sz="2000" dirty="0">
                <a:solidFill>
                  <a:schemeClr val="tx1"/>
                </a:solidFill>
                <a:latin typeface="Helvetica" pitchFamily="2" charset="0"/>
                <a:ea typeface="ＭＳ Ｐゴシック" pitchFamily="34" charset="-128"/>
              </a:rPr>
              <a:t>Origine (somatisch, visceraal, gerefereerde pijn)</a:t>
            </a:r>
            <a:endParaRPr lang="nl-NL" altLang="nl-NL" sz="2000" dirty="0">
              <a:solidFill>
                <a:schemeClr val="tx1"/>
              </a:solidFill>
              <a:latin typeface="Helvetica" pitchFamily="2" charset="0"/>
            </a:endParaRPr>
          </a:p>
          <a:p>
            <a:pPr marL="184150" indent="-184150">
              <a:spcBef>
                <a:spcPct val="0"/>
              </a:spcBef>
              <a:spcAft>
                <a:spcPts val="1000"/>
              </a:spcAft>
              <a:buClr>
                <a:srgbClr val="00AA5F"/>
              </a:buClr>
              <a:buSzTx/>
              <a:buFont typeface="Arial" panose="020B0604020202020204" pitchFamily="34" charset="0"/>
              <a:buChar char="•"/>
              <a:defRPr/>
            </a:pPr>
            <a:r>
              <a:rPr lang="nl-NL" altLang="nl-NL" sz="2000" dirty="0">
                <a:solidFill>
                  <a:schemeClr val="tx1"/>
                </a:solidFill>
                <a:latin typeface="Helvetica" pitchFamily="2" charset="0"/>
                <a:ea typeface="ＭＳ Ｐゴシック" pitchFamily="34" charset="-128"/>
              </a:rPr>
              <a:t>Pathofysiologie (</a:t>
            </a:r>
            <a:r>
              <a:rPr lang="nl-NL" altLang="nl-NL" sz="2000" dirty="0" err="1">
                <a:solidFill>
                  <a:schemeClr val="tx1"/>
                </a:solidFill>
                <a:latin typeface="Helvetica" pitchFamily="2" charset="0"/>
                <a:ea typeface="ＭＳ Ｐゴシック" pitchFamily="34" charset="-128"/>
              </a:rPr>
              <a:t>nociceptief</a:t>
            </a:r>
            <a:r>
              <a:rPr lang="nl-NL" altLang="nl-NL" sz="2000" dirty="0">
                <a:solidFill>
                  <a:schemeClr val="tx1"/>
                </a:solidFill>
                <a:latin typeface="Helvetica" pitchFamily="2" charset="0"/>
                <a:ea typeface="ＭＳ Ｐゴシック" pitchFamily="34" charset="-128"/>
              </a:rPr>
              <a:t> versus </a:t>
            </a:r>
            <a:r>
              <a:rPr lang="nl-NL" altLang="nl-NL" sz="2000" dirty="0" err="1">
                <a:solidFill>
                  <a:schemeClr val="tx1"/>
                </a:solidFill>
                <a:latin typeface="Helvetica" pitchFamily="2" charset="0"/>
                <a:ea typeface="ＭＳ Ｐゴシック" pitchFamily="34" charset="-128"/>
              </a:rPr>
              <a:t>neuropathisch</a:t>
            </a:r>
            <a:r>
              <a:rPr lang="nl-NL" altLang="nl-NL" sz="2000" dirty="0">
                <a:solidFill>
                  <a:schemeClr val="tx1"/>
                </a:solidFill>
                <a:latin typeface="Helvetica" pitchFamily="2" charset="0"/>
                <a:ea typeface="ＭＳ Ｐゴシック" pitchFamily="34" charset="-128"/>
              </a:rPr>
              <a:t>)</a:t>
            </a:r>
            <a:r>
              <a:rPr lang="nl-NL" altLang="nl-NL" sz="2400" dirty="0">
                <a:solidFill>
                  <a:schemeClr val="tx1"/>
                </a:solidFill>
                <a:latin typeface="Helvetica" pitchFamily="2" charset="0"/>
              </a:rPr>
              <a:t>	</a:t>
            </a:r>
          </a:p>
        </p:txBody>
      </p:sp>
    </p:spTree>
    <p:extLst>
      <p:ext uri="{BB962C8B-B14F-4D97-AF65-F5344CB8AC3E}">
        <p14:creationId xmlns:p14="http://schemas.microsoft.com/office/powerpoint/2010/main" val="626598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7" y="352057"/>
            <a:ext cx="9333546" cy="909841"/>
          </a:xfrm>
        </p:spPr>
        <p:txBody>
          <a:bodyPr/>
          <a:lstStyle/>
          <a:p>
            <a:r>
              <a:rPr lang="nl-NL" dirty="0">
                <a:solidFill>
                  <a:srgbClr val="00AA5F"/>
                </a:solidFill>
              </a:rPr>
              <a:t>Musculoskeletale aandoeningen zijn de belangrijkste oorzaken van matige tot ernstige chronische pijn</a:t>
            </a:r>
            <a:endParaRPr lang="en-US" dirty="0">
              <a:solidFill>
                <a:srgbClr val="00AA5F"/>
              </a:solidFill>
            </a:endParaRPr>
          </a:p>
        </p:txBody>
      </p:sp>
      <p:sp>
        <p:nvSpPr>
          <p:cNvPr id="7" name="Content Placeholder 6">
            <a:extLst>
              <a:ext uri="{FF2B5EF4-FFF2-40B4-BE49-F238E27FC236}">
                <a16:creationId xmlns:a16="http://schemas.microsoft.com/office/drawing/2014/main" id="{F150ACE8-625D-43DD-B069-EB8E2EB88369}"/>
              </a:ext>
            </a:extLst>
          </p:cNvPr>
          <p:cNvSpPr>
            <a:spLocks noGrp="1"/>
          </p:cNvSpPr>
          <p:nvPr>
            <p:ph idx="1"/>
          </p:nvPr>
        </p:nvSpPr>
        <p:spPr>
          <a:xfrm>
            <a:off x="380298" y="1492985"/>
            <a:ext cx="11429531" cy="4299153"/>
          </a:xfrm>
        </p:spPr>
        <p:txBody>
          <a:bodyPr/>
          <a:lstStyle/>
          <a:p>
            <a:endParaRPr lang="nl-NL" dirty="0"/>
          </a:p>
          <a:p>
            <a:endParaRPr lang="nl-NL" dirty="0"/>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23</a:t>
            </a:fld>
            <a:endParaRPr lang="en-US" dirty="0"/>
          </a:p>
        </p:txBody>
      </p:sp>
      <p:sp>
        <p:nvSpPr>
          <p:cNvPr id="8" name="Tekstvak 1">
            <a:extLst>
              <a:ext uri="{FF2B5EF4-FFF2-40B4-BE49-F238E27FC236}">
                <a16:creationId xmlns:a16="http://schemas.microsoft.com/office/drawing/2014/main" id="{3BE71942-71C4-40BB-9FF7-0981DEB4D53E}"/>
              </a:ext>
            </a:extLst>
          </p:cNvPr>
          <p:cNvSpPr txBox="1">
            <a:spLocks noChangeArrowheads="1"/>
          </p:cNvSpPr>
          <p:nvPr/>
        </p:nvSpPr>
        <p:spPr bwMode="auto">
          <a:xfrm>
            <a:off x="1141694" y="6488582"/>
            <a:ext cx="8713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eaLnBrk="1" hangingPunct="1">
              <a:spcBef>
                <a:spcPct val="0"/>
              </a:spcBef>
              <a:buSzTx/>
              <a:buNone/>
            </a:pPr>
            <a:r>
              <a:rPr lang="nl-NL" altLang="nl-NL" sz="900" dirty="0" err="1">
                <a:solidFill>
                  <a:schemeClr val="tx1"/>
                </a:solidFill>
                <a:latin typeface="Helvetica Light" panose="020B0403020202020204" pitchFamily="34" charset="0"/>
              </a:rPr>
              <a:t>Pain</a:t>
            </a:r>
            <a:r>
              <a:rPr lang="nl-NL" altLang="nl-NL" sz="900" dirty="0">
                <a:solidFill>
                  <a:schemeClr val="tx1"/>
                </a:solidFill>
                <a:latin typeface="Helvetica Light" panose="020B0403020202020204" pitchFamily="34" charset="0"/>
              </a:rPr>
              <a:t> </a:t>
            </a:r>
            <a:r>
              <a:rPr lang="nl-NL" altLang="nl-NL" sz="900" dirty="0" err="1">
                <a:solidFill>
                  <a:schemeClr val="tx1"/>
                </a:solidFill>
                <a:latin typeface="Helvetica Light" panose="020B0403020202020204" pitchFamily="34" charset="0"/>
              </a:rPr>
              <a:t>Proposal</a:t>
            </a:r>
            <a:r>
              <a:rPr lang="nl-NL" altLang="nl-NL" sz="900" dirty="0">
                <a:solidFill>
                  <a:schemeClr val="tx1"/>
                </a:solidFill>
                <a:latin typeface="Helvetica Light" panose="020B0403020202020204" pitchFamily="34" charset="0"/>
              </a:rPr>
              <a:t>, 2010; . Beschikbaar op: http://www.dgss.org/fileadmin/pdf/Pain_Proposal_European_Consensus_Report.pdf</a:t>
            </a:r>
          </a:p>
        </p:txBody>
      </p:sp>
      <p:graphicFrame>
        <p:nvGraphicFramePr>
          <p:cNvPr id="10" name="Grafiek 6">
            <a:extLst>
              <a:ext uri="{FF2B5EF4-FFF2-40B4-BE49-F238E27FC236}">
                <a16:creationId xmlns:a16="http://schemas.microsoft.com/office/drawing/2014/main" id="{33CA3AA3-2AD9-4A1E-9833-CE1C42CE25E5}"/>
              </a:ext>
            </a:extLst>
          </p:cNvPr>
          <p:cNvGraphicFramePr>
            <a:graphicFrameLocks/>
          </p:cNvGraphicFramePr>
          <p:nvPr>
            <p:extLst>
              <p:ext uri="{D42A27DB-BD31-4B8C-83A1-F6EECF244321}">
                <p14:modId xmlns:p14="http://schemas.microsoft.com/office/powerpoint/2010/main" val="1341758085"/>
              </p:ext>
            </p:extLst>
          </p:nvPr>
        </p:nvGraphicFramePr>
        <p:xfrm>
          <a:off x="2972617" y="1530909"/>
          <a:ext cx="5960671" cy="4328174"/>
        </p:xfrm>
        <a:graphic>
          <a:graphicData uri="http://schemas.openxmlformats.org/drawingml/2006/chart">
            <c:chart xmlns:c="http://schemas.openxmlformats.org/drawingml/2006/chart" xmlns:r="http://schemas.openxmlformats.org/officeDocument/2006/relationships" r:id="rId3"/>
          </a:graphicData>
        </a:graphic>
      </p:graphicFrame>
      <p:sp>
        <p:nvSpPr>
          <p:cNvPr id="11" name="Afgeronde rechthoek 1">
            <a:extLst>
              <a:ext uri="{FF2B5EF4-FFF2-40B4-BE49-F238E27FC236}">
                <a16:creationId xmlns:a16="http://schemas.microsoft.com/office/drawing/2014/main" id="{0FC79E63-5FC2-4A68-8E37-DBBFEE1C99B9}"/>
              </a:ext>
            </a:extLst>
          </p:cNvPr>
          <p:cNvSpPr/>
          <p:nvPr/>
        </p:nvSpPr>
        <p:spPr>
          <a:xfrm>
            <a:off x="2972617" y="1581151"/>
            <a:ext cx="1546374" cy="94320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33183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Titel 1"/>
          <p:cNvSpPr txBox="1">
            <a:spLocks noGrp="1"/>
          </p:cNvSpPr>
          <p:nvPr>
            <p:ph type="title"/>
          </p:nvPr>
        </p:nvSpPr>
        <p:spPr/>
        <p:txBody>
          <a:bodyPr>
            <a:normAutofit/>
          </a:bodyPr>
          <a:lstStyle/>
          <a:p>
            <a:pPr eaLnBrk="1"/>
            <a:r>
              <a:rPr altLang="nl-NL" sz="2800" dirty="0" err="1">
                <a:solidFill>
                  <a:srgbClr val="00AA5F"/>
                </a:solidFill>
                <a:latin typeface="Arial" panose="020B0604020202020204" pitchFamily="34" charset="0"/>
                <a:cs typeface="Arial" panose="020B0604020202020204" pitchFamily="34" charset="0"/>
              </a:rPr>
              <a:t>Pijnmechanismen</a:t>
            </a:r>
            <a:endParaRPr altLang="nl-NL" sz="3600" dirty="0">
              <a:solidFill>
                <a:srgbClr val="00AA5F"/>
              </a:solidFill>
              <a:latin typeface="Arial" panose="020B0604020202020204" pitchFamily="34" charset="0"/>
              <a:cs typeface="Arial" panose="020B0604020202020204" pitchFamily="34" charset="0"/>
            </a:endParaRPr>
          </a:p>
        </p:txBody>
      </p:sp>
      <p:grpSp>
        <p:nvGrpSpPr>
          <p:cNvPr id="31" name="Groep 30">
            <a:extLst>
              <a:ext uri="{FF2B5EF4-FFF2-40B4-BE49-F238E27FC236}">
                <a16:creationId xmlns:a16="http://schemas.microsoft.com/office/drawing/2014/main" id="{66AC4709-E87F-7D44-8021-C8868E180897}"/>
              </a:ext>
            </a:extLst>
          </p:cNvPr>
          <p:cNvGrpSpPr/>
          <p:nvPr/>
        </p:nvGrpSpPr>
        <p:grpSpPr>
          <a:xfrm>
            <a:off x="2279374" y="704483"/>
            <a:ext cx="5908978" cy="4961917"/>
            <a:chOff x="3915417" y="236349"/>
            <a:chExt cx="6976378" cy="5666472"/>
          </a:xfrm>
        </p:grpSpPr>
        <p:pic>
          <p:nvPicPr>
            <p:cNvPr id="3" name="Bild 6" descr="Pain-llus_Training_1_5-01.png"/>
            <p:cNvPicPr>
              <a:picLocks noChangeAspect="1"/>
            </p:cNvPicPr>
            <p:nvPr/>
          </p:nvPicPr>
          <p:blipFill rotWithShape="1">
            <a:blip r:embed="rId3" cstate="print">
              <a:extLst>
                <a:ext uri="{28A0092B-C50C-407E-A947-70E740481C1C}">
                  <a14:useLocalDpi xmlns:a14="http://schemas.microsoft.com/office/drawing/2010/main" val="0"/>
                </a:ext>
              </a:extLst>
            </a:blip>
            <a:srcRect l="4991" t="17137" r="6134" b="20949"/>
            <a:stretch/>
          </p:blipFill>
          <p:spPr>
            <a:xfrm>
              <a:off x="4723888" y="243707"/>
              <a:ext cx="5742995" cy="5659114"/>
            </a:xfrm>
            <a:prstGeom prst="rect">
              <a:avLst/>
            </a:prstGeom>
          </p:spPr>
        </p:pic>
        <p:sp>
          <p:nvSpPr>
            <p:cNvPr id="4" name="Oval 7"/>
            <p:cNvSpPr/>
            <p:nvPr/>
          </p:nvSpPr>
          <p:spPr>
            <a:xfrm>
              <a:off x="8608098" y="569152"/>
              <a:ext cx="301669" cy="257404"/>
            </a:xfrm>
            <a:prstGeom prst="ellipse">
              <a:avLst/>
            </a:prstGeom>
            <a:noFill/>
            <a:ln w="57150" cmpd="sng">
              <a:solidFill>
                <a:schemeClr val="accent1">
                  <a:lumMod val="50000"/>
                  <a:alpha val="7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sz="1050">
                <a:solidFill>
                  <a:schemeClr val="tx1"/>
                </a:solidFill>
                <a:latin typeface="Helvetica" pitchFamily="2" charset="0"/>
              </a:endParaRPr>
            </a:p>
          </p:txBody>
        </p:sp>
        <p:sp>
          <p:nvSpPr>
            <p:cNvPr id="5" name="Text Box 26"/>
            <p:cNvSpPr txBox="1">
              <a:spLocks noChangeArrowheads="1"/>
            </p:cNvSpPr>
            <p:nvPr/>
          </p:nvSpPr>
          <p:spPr bwMode="auto">
            <a:xfrm>
              <a:off x="6464023" y="2532438"/>
              <a:ext cx="1380747" cy="449302"/>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algn="r" defTabSz="914400" eaLnBrk="1" hangingPunct="1">
                <a:spcAft>
                  <a:spcPct val="0"/>
                </a:spcAft>
                <a:buClrTx/>
                <a:buSzTx/>
                <a:buNone/>
              </a:pPr>
              <a:r>
                <a:rPr lang="de-DE" altLang="de-DE" sz="1050" dirty="0" err="1">
                  <a:solidFill>
                    <a:schemeClr val="tx1"/>
                  </a:solidFill>
                  <a:latin typeface="Helvetica" pitchFamily="2" charset="0"/>
                </a:rPr>
                <a:t>Serotonine</a:t>
              </a:r>
              <a:r>
                <a:rPr lang="de-DE" altLang="de-DE" sz="1050" dirty="0">
                  <a:solidFill>
                    <a:schemeClr val="tx1"/>
                  </a:solidFill>
                  <a:latin typeface="Helvetica" pitchFamily="2" charset="0"/>
                </a:rPr>
                <a:t>, </a:t>
              </a:r>
              <a:r>
                <a:rPr lang="de-DE" altLang="de-DE" sz="1050" dirty="0" err="1">
                  <a:solidFill>
                    <a:schemeClr val="tx1"/>
                  </a:solidFill>
                  <a:latin typeface="Helvetica" pitchFamily="2" charset="0"/>
                </a:rPr>
                <a:t>Noradrenaline</a:t>
              </a:r>
              <a:endParaRPr lang="en-GB" altLang="de-DE" sz="1050" dirty="0">
                <a:solidFill>
                  <a:schemeClr val="tx1"/>
                </a:solidFill>
                <a:latin typeface="Helvetica" pitchFamily="2" charset="0"/>
              </a:endParaRPr>
            </a:p>
          </p:txBody>
        </p:sp>
        <p:sp>
          <p:nvSpPr>
            <p:cNvPr id="6" name="Text Box 26"/>
            <p:cNvSpPr txBox="1">
              <a:spLocks noChangeArrowheads="1"/>
            </p:cNvSpPr>
            <p:nvPr/>
          </p:nvSpPr>
          <p:spPr bwMode="auto">
            <a:xfrm>
              <a:off x="8758931" y="1648491"/>
              <a:ext cx="1079622" cy="218025"/>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a:solidFill>
                    <a:schemeClr val="tx1"/>
                  </a:solidFill>
                  <a:latin typeface="Helvetica" pitchFamily="2" charset="0"/>
                </a:rPr>
                <a:t>Thalamus</a:t>
              </a:r>
              <a:endParaRPr lang="en-GB" altLang="de-DE" sz="1050" dirty="0">
                <a:solidFill>
                  <a:schemeClr val="tx1"/>
                </a:solidFill>
                <a:latin typeface="Helvetica" pitchFamily="2" charset="0"/>
              </a:endParaRPr>
            </a:p>
          </p:txBody>
        </p:sp>
        <p:sp>
          <p:nvSpPr>
            <p:cNvPr id="7" name="Text Box 26"/>
            <p:cNvSpPr txBox="1">
              <a:spLocks noChangeArrowheads="1"/>
            </p:cNvSpPr>
            <p:nvPr/>
          </p:nvSpPr>
          <p:spPr bwMode="auto">
            <a:xfrm>
              <a:off x="6394382" y="3347617"/>
              <a:ext cx="1701670" cy="185029"/>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algn="r" defTabSz="914400" eaLnBrk="1" hangingPunct="1">
                <a:spcAft>
                  <a:spcPct val="0"/>
                </a:spcAft>
                <a:buClrTx/>
                <a:buSzTx/>
                <a:buNone/>
              </a:pPr>
              <a:r>
                <a:rPr lang="de-DE" altLang="de-DE" sz="1050" dirty="0">
                  <a:solidFill>
                    <a:schemeClr val="tx1"/>
                  </a:solidFill>
                  <a:latin typeface="Helvetica" pitchFamily="2" charset="0"/>
                </a:rPr>
                <a:t>Efferente </a:t>
              </a:r>
              <a:r>
                <a:rPr lang="de-DE" altLang="de-DE" sz="1050" dirty="0" err="1">
                  <a:solidFill>
                    <a:schemeClr val="tx1"/>
                  </a:solidFill>
                  <a:latin typeface="Helvetica" pitchFamily="2" charset="0"/>
                </a:rPr>
                <a:t>zenuwbanen</a:t>
              </a:r>
              <a:endParaRPr lang="de-DE" altLang="de-DE" sz="1050" dirty="0">
                <a:solidFill>
                  <a:schemeClr val="tx1"/>
                </a:solidFill>
                <a:latin typeface="Helvetica" pitchFamily="2" charset="0"/>
              </a:endParaRPr>
            </a:p>
          </p:txBody>
        </p:sp>
        <p:sp>
          <p:nvSpPr>
            <p:cNvPr id="9" name="Oval 20"/>
            <p:cNvSpPr/>
            <p:nvPr/>
          </p:nvSpPr>
          <p:spPr>
            <a:xfrm>
              <a:off x="8445478" y="3553805"/>
              <a:ext cx="301669" cy="257404"/>
            </a:xfrm>
            <a:prstGeom prst="ellipse">
              <a:avLst/>
            </a:prstGeom>
            <a:noFill/>
            <a:ln w="57150" cmpd="sng">
              <a:solidFill>
                <a:schemeClr val="accent1">
                  <a:lumMod val="50000"/>
                  <a:alpha val="7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sz="1050">
                <a:solidFill>
                  <a:schemeClr val="tx1"/>
                </a:solidFill>
                <a:latin typeface="Helvetica" pitchFamily="2" charset="0"/>
              </a:endParaRPr>
            </a:p>
          </p:txBody>
        </p:sp>
        <p:sp>
          <p:nvSpPr>
            <p:cNvPr id="10" name="Oval 21"/>
            <p:cNvSpPr/>
            <p:nvPr/>
          </p:nvSpPr>
          <p:spPr>
            <a:xfrm>
              <a:off x="8200339" y="3180348"/>
              <a:ext cx="301669" cy="257404"/>
            </a:xfrm>
            <a:prstGeom prst="ellipse">
              <a:avLst/>
            </a:prstGeom>
            <a:noFill/>
            <a:ln w="57150" cmpd="sng">
              <a:solidFill>
                <a:schemeClr val="accent1">
                  <a:lumMod val="50000"/>
                  <a:alpha val="7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sz="1050">
                <a:solidFill>
                  <a:schemeClr val="tx1"/>
                </a:solidFill>
                <a:latin typeface="Helvetica" pitchFamily="2" charset="0"/>
              </a:endParaRPr>
            </a:p>
          </p:txBody>
        </p:sp>
        <p:sp>
          <p:nvSpPr>
            <p:cNvPr id="11" name="Oval 22"/>
            <p:cNvSpPr/>
            <p:nvPr/>
          </p:nvSpPr>
          <p:spPr>
            <a:xfrm>
              <a:off x="8400257" y="1628801"/>
              <a:ext cx="301669" cy="257404"/>
            </a:xfrm>
            <a:prstGeom prst="ellipse">
              <a:avLst/>
            </a:prstGeom>
            <a:noFill/>
            <a:ln w="57150" cmpd="sng">
              <a:solidFill>
                <a:schemeClr val="accent1">
                  <a:lumMod val="50000"/>
                  <a:alpha val="7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sz="1050">
                <a:solidFill>
                  <a:schemeClr val="tx1"/>
                </a:solidFill>
                <a:latin typeface="Helvetica" pitchFamily="2" charset="0"/>
              </a:endParaRPr>
            </a:p>
          </p:txBody>
        </p:sp>
        <p:sp>
          <p:nvSpPr>
            <p:cNvPr id="12" name="Text Box 26"/>
            <p:cNvSpPr txBox="1">
              <a:spLocks noChangeArrowheads="1"/>
            </p:cNvSpPr>
            <p:nvPr/>
          </p:nvSpPr>
          <p:spPr bwMode="auto">
            <a:xfrm>
              <a:off x="8921645" y="3616002"/>
              <a:ext cx="1640581" cy="295976"/>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a:solidFill>
                    <a:schemeClr val="tx1"/>
                  </a:solidFill>
                  <a:latin typeface="Helvetica" pitchFamily="2" charset="0"/>
                </a:rPr>
                <a:t>Afferente </a:t>
              </a:r>
              <a:r>
                <a:rPr lang="de-DE" altLang="de-DE" sz="1050" dirty="0" err="1">
                  <a:solidFill>
                    <a:schemeClr val="tx1"/>
                  </a:solidFill>
                  <a:latin typeface="Helvetica" pitchFamily="2" charset="0"/>
                </a:rPr>
                <a:t>zenuwbanen</a:t>
              </a:r>
              <a:endParaRPr lang="de-DE" altLang="de-DE" sz="1050" dirty="0">
                <a:solidFill>
                  <a:schemeClr val="tx1"/>
                </a:solidFill>
                <a:latin typeface="Helvetica" pitchFamily="2" charset="0"/>
              </a:endParaRPr>
            </a:p>
          </p:txBody>
        </p:sp>
        <p:sp>
          <p:nvSpPr>
            <p:cNvPr id="13" name="Oval 25"/>
            <p:cNvSpPr/>
            <p:nvPr/>
          </p:nvSpPr>
          <p:spPr>
            <a:xfrm>
              <a:off x="7737821" y="4627127"/>
              <a:ext cx="301669" cy="257404"/>
            </a:xfrm>
            <a:prstGeom prst="ellipse">
              <a:avLst/>
            </a:prstGeom>
            <a:noFill/>
            <a:ln w="57150" cmpd="sng">
              <a:solidFill>
                <a:schemeClr val="accent1">
                  <a:lumMod val="50000"/>
                  <a:alpha val="7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sz="1050">
                <a:solidFill>
                  <a:schemeClr val="tx1"/>
                </a:solidFill>
                <a:latin typeface="Helvetica" pitchFamily="2" charset="0"/>
              </a:endParaRPr>
            </a:p>
          </p:txBody>
        </p:sp>
        <p:sp>
          <p:nvSpPr>
            <p:cNvPr id="14" name="Text Box 26"/>
            <p:cNvSpPr txBox="1">
              <a:spLocks noChangeArrowheads="1"/>
            </p:cNvSpPr>
            <p:nvPr/>
          </p:nvSpPr>
          <p:spPr bwMode="auto">
            <a:xfrm>
              <a:off x="9447770" y="4836477"/>
              <a:ext cx="1444025" cy="639823"/>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a:solidFill>
                    <a:schemeClr val="tx1"/>
                  </a:solidFill>
                  <a:latin typeface="Helvetica" pitchFamily="2" charset="0"/>
                </a:rPr>
                <a:t>Endorphinen en </a:t>
              </a:r>
              <a:r>
                <a:rPr lang="de-DE" altLang="de-DE" sz="1050" dirty="0" err="1">
                  <a:solidFill>
                    <a:schemeClr val="tx1"/>
                  </a:solidFill>
                  <a:latin typeface="Helvetica" pitchFamily="2" charset="0"/>
                </a:rPr>
                <a:t>Enkephalinen</a:t>
              </a:r>
              <a:endParaRPr lang="de-DE" altLang="de-DE" sz="1050" dirty="0">
                <a:solidFill>
                  <a:schemeClr val="tx1"/>
                </a:solidFill>
                <a:latin typeface="Helvetica" pitchFamily="2" charset="0"/>
              </a:endParaRPr>
            </a:p>
          </p:txBody>
        </p:sp>
        <p:sp>
          <p:nvSpPr>
            <p:cNvPr id="15" name="Oval 27"/>
            <p:cNvSpPr/>
            <p:nvPr/>
          </p:nvSpPr>
          <p:spPr>
            <a:xfrm>
              <a:off x="5968291" y="4810501"/>
              <a:ext cx="301669" cy="257404"/>
            </a:xfrm>
            <a:prstGeom prst="ellipse">
              <a:avLst/>
            </a:prstGeom>
            <a:noFill/>
            <a:ln w="57150" cmpd="sng">
              <a:solidFill>
                <a:schemeClr val="accent1">
                  <a:lumMod val="50000"/>
                  <a:alpha val="7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sz="1050">
                <a:solidFill>
                  <a:schemeClr val="tx1"/>
                </a:solidFill>
                <a:latin typeface="Helvetica" pitchFamily="2" charset="0"/>
              </a:endParaRPr>
            </a:p>
          </p:txBody>
        </p:sp>
        <p:sp>
          <p:nvSpPr>
            <p:cNvPr id="16" name="Text Box 26"/>
            <p:cNvSpPr txBox="1">
              <a:spLocks noChangeArrowheads="1"/>
            </p:cNvSpPr>
            <p:nvPr/>
          </p:nvSpPr>
          <p:spPr bwMode="auto">
            <a:xfrm>
              <a:off x="6527646" y="4570106"/>
              <a:ext cx="899503" cy="438259"/>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a:solidFill>
                    <a:schemeClr val="tx1"/>
                  </a:solidFill>
                  <a:latin typeface="Helvetica" pitchFamily="2" charset="0"/>
                </a:rPr>
                <a:t>A</a:t>
              </a:r>
              <a:r>
                <a:rPr lang="el-GR" altLang="de-DE" sz="1050" dirty="0">
                  <a:solidFill>
                    <a:schemeClr val="tx1"/>
                  </a:solidFill>
                  <a:latin typeface="Helvetica" pitchFamily="2" charset="0"/>
                </a:rPr>
                <a:t>δ</a:t>
              </a:r>
              <a:r>
                <a:rPr lang="de-DE" altLang="de-DE" sz="1050" dirty="0">
                  <a:solidFill>
                    <a:schemeClr val="tx1"/>
                  </a:solidFill>
                  <a:latin typeface="Helvetica" pitchFamily="2" charset="0"/>
                </a:rPr>
                <a:t> </a:t>
              </a:r>
              <a:r>
                <a:rPr lang="de-DE" altLang="de-DE" sz="1050" dirty="0" err="1">
                  <a:solidFill>
                    <a:schemeClr val="tx1"/>
                  </a:solidFill>
                  <a:latin typeface="Helvetica" pitchFamily="2" charset="0"/>
                </a:rPr>
                <a:t>vezel</a:t>
              </a:r>
              <a:endParaRPr lang="de-DE" altLang="de-DE" sz="1050" dirty="0">
                <a:solidFill>
                  <a:schemeClr val="tx1"/>
                </a:solidFill>
                <a:latin typeface="Helvetica" pitchFamily="2" charset="0"/>
              </a:endParaRPr>
            </a:p>
            <a:p>
              <a:pPr defTabSz="914400" eaLnBrk="1" hangingPunct="1">
                <a:spcAft>
                  <a:spcPct val="0"/>
                </a:spcAft>
                <a:buClrTx/>
                <a:buSzTx/>
                <a:buNone/>
              </a:pPr>
              <a:r>
                <a:rPr lang="de-DE" altLang="de-DE" sz="1050" dirty="0" err="1">
                  <a:solidFill>
                    <a:schemeClr val="tx1"/>
                  </a:solidFill>
                  <a:latin typeface="Helvetica" pitchFamily="2" charset="0"/>
                </a:rPr>
                <a:t>of</a:t>
              </a:r>
              <a:r>
                <a:rPr lang="de-DE" altLang="de-DE" sz="1050" dirty="0">
                  <a:solidFill>
                    <a:schemeClr val="tx1"/>
                  </a:solidFill>
                  <a:latin typeface="Helvetica" pitchFamily="2" charset="0"/>
                </a:rPr>
                <a:t> C </a:t>
              </a:r>
              <a:r>
                <a:rPr lang="de-DE" altLang="de-DE" sz="1050" dirty="0" err="1">
                  <a:solidFill>
                    <a:schemeClr val="tx1"/>
                  </a:solidFill>
                  <a:latin typeface="Helvetica" pitchFamily="2" charset="0"/>
                </a:rPr>
                <a:t>vezel</a:t>
              </a:r>
              <a:endParaRPr lang="de-DE" altLang="de-DE" sz="1050" dirty="0">
                <a:solidFill>
                  <a:schemeClr val="tx1"/>
                </a:solidFill>
                <a:latin typeface="Helvetica" pitchFamily="2" charset="0"/>
              </a:endParaRPr>
            </a:p>
          </p:txBody>
        </p:sp>
        <p:sp>
          <p:nvSpPr>
            <p:cNvPr id="17" name="Text Box 26"/>
            <p:cNvSpPr txBox="1">
              <a:spLocks noChangeArrowheads="1"/>
            </p:cNvSpPr>
            <p:nvPr/>
          </p:nvSpPr>
          <p:spPr bwMode="auto">
            <a:xfrm>
              <a:off x="5753268" y="5380983"/>
              <a:ext cx="1033383" cy="206210"/>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err="1">
                  <a:solidFill>
                    <a:schemeClr val="tx1"/>
                  </a:solidFill>
                  <a:latin typeface="Helvetica" pitchFamily="2" charset="0"/>
                </a:rPr>
                <a:t>Nociceptor</a:t>
              </a:r>
              <a:endParaRPr lang="de-DE" altLang="de-DE" sz="1050" dirty="0">
                <a:solidFill>
                  <a:schemeClr val="tx1"/>
                </a:solidFill>
                <a:latin typeface="Helvetica" pitchFamily="2" charset="0"/>
              </a:endParaRPr>
            </a:p>
          </p:txBody>
        </p:sp>
        <p:sp>
          <p:nvSpPr>
            <p:cNvPr id="18" name="Text Box 26"/>
            <p:cNvSpPr txBox="1">
              <a:spLocks noChangeArrowheads="1"/>
            </p:cNvSpPr>
            <p:nvPr/>
          </p:nvSpPr>
          <p:spPr bwMode="auto">
            <a:xfrm>
              <a:off x="6848134" y="3921813"/>
              <a:ext cx="807243" cy="185031"/>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a:solidFill>
                    <a:schemeClr val="tx1"/>
                  </a:solidFill>
                  <a:latin typeface="Helvetica" pitchFamily="2" charset="0"/>
                </a:rPr>
                <a:t>A</a:t>
              </a:r>
              <a:r>
                <a:rPr lang="el-GR" altLang="de-DE" sz="1050" dirty="0">
                  <a:solidFill>
                    <a:schemeClr val="tx1"/>
                  </a:solidFill>
                  <a:latin typeface="Helvetica" pitchFamily="2" charset="0"/>
                </a:rPr>
                <a:t>β</a:t>
              </a:r>
              <a:r>
                <a:rPr lang="de-DE" altLang="de-DE" sz="1050" dirty="0">
                  <a:solidFill>
                    <a:schemeClr val="tx1"/>
                  </a:solidFill>
                  <a:latin typeface="Helvetica" pitchFamily="2" charset="0"/>
                </a:rPr>
                <a:t> </a:t>
              </a:r>
              <a:r>
                <a:rPr lang="de-DE" altLang="de-DE" sz="1050" dirty="0" err="1">
                  <a:solidFill>
                    <a:schemeClr val="tx1"/>
                  </a:solidFill>
                  <a:latin typeface="Helvetica" pitchFamily="2" charset="0"/>
                </a:rPr>
                <a:t>vezel</a:t>
              </a:r>
              <a:endParaRPr lang="de-DE" altLang="de-DE" sz="1050" dirty="0">
                <a:solidFill>
                  <a:schemeClr val="tx1"/>
                </a:solidFill>
                <a:latin typeface="Helvetica" pitchFamily="2" charset="0"/>
              </a:endParaRPr>
            </a:p>
          </p:txBody>
        </p:sp>
        <p:sp>
          <p:nvSpPr>
            <p:cNvPr id="19" name="Text Box 26"/>
            <p:cNvSpPr txBox="1">
              <a:spLocks noChangeArrowheads="1"/>
            </p:cNvSpPr>
            <p:nvPr/>
          </p:nvSpPr>
          <p:spPr bwMode="auto">
            <a:xfrm>
              <a:off x="5775791" y="3911714"/>
              <a:ext cx="807243" cy="408751"/>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err="1">
                  <a:solidFill>
                    <a:schemeClr val="tx1"/>
                  </a:solidFill>
                  <a:latin typeface="Helvetica" pitchFamily="2" charset="0"/>
                </a:rPr>
                <a:t>Mechano</a:t>
              </a:r>
              <a:r>
                <a:rPr lang="de-DE" altLang="de-DE" sz="1050" dirty="0">
                  <a:solidFill>
                    <a:schemeClr val="tx1"/>
                  </a:solidFill>
                  <a:latin typeface="Helvetica" pitchFamily="2" charset="0"/>
                </a:rPr>
                <a:t>-</a:t>
              </a:r>
            </a:p>
            <a:p>
              <a:pPr defTabSz="914400" eaLnBrk="1" hangingPunct="1">
                <a:spcAft>
                  <a:spcPct val="0"/>
                </a:spcAft>
                <a:buClrTx/>
                <a:buSzTx/>
                <a:buNone/>
              </a:pPr>
              <a:r>
                <a:rPr lang="de-DE" altLang="de-DE" sz="1050" dirty="0" err="1">
                  <a:solidFill>
                    <a:schemeClr val="tx1"/>
                  </a:solidFill>
                  <a:latin typeface="Helvetica" pitchFamily="2" charset="0"/>
                </a:rPr>
                <a:t>receptor</a:t>
              </a:r>
              <a:endParaRPr lang="de-DE" altLang="de-DE" sz="1050" dirty="0">
                <a:solidFill>
                  <a:schemeClr val="tx1"/>
                </a:solidFill>
                <a:latin typeface="Helvetica" pitchFamily="2" charset="0"/>
              </a:endParaRPr>
            </a:p>
          </p:txBody>
        </p:sp>
        <p:sp>
          <p:nvSpPr>
            <p:cNvPr id="20" name="Text Box 26"/>
            <p:cNvSpPr txBox="1">
              <a:spLocks noChangeArrowheads="1"/>
            </p:cNvSpPr>
            <p:nvPr/>
          </p:nvSpPr>
          <p:spPr bwMode="auto">
            <a:xfrm>
              <a:off x="7032266" y="5536424"/>
              <a:ext cx="697506" cy="206210"/>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a:solidFill>
                    <a:schemeClr val="tx1"/>
                  </a:solidFill>
                  <a:latin typeface="Helvetica" pitchFamily="2" charset="0"/>
                </a:rPr>
                <a:t>Reflex</a:t>
              </a:r>
            </a:p>
          </p:txBody>
        </p:sp>
        <p:sp>
          <p:nvSpPr>
            <p:cNvPr id="21" name="Text Box 26"/>
            <p:cNvSpPr txBox="1">
              <a:spLocks noChangeArrowheads="1"/>
            </p:cNvSpPr>
            <p:nvPr/>
          </p:nvSpPr>
          <p:spPr bwMode="auto">
            <a:xfrm>
              <a:off x="3915417" y="3900068"/>
              <a:ext cx="1052546" cy="237740"/>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err="1">
                  <a:solidFill>
                    <a:schemeClr val="tx1"/>
                  </a:solidFill>
                  <a:latin typeface="Helvetica" pitchFamily="2" charset="0"/>
                </a:rPr>
                <a:t>Pijnstimulus</a:t>
              </a:r>
              <a:endParaRPr lang="de-DE" altLang="de-DE" sz="1050" dirty="0">
                <a:solidFill>
                  <a:schemeClr val="tx1"/>
                </a:solidFill>
                <a:latin typeface="Helvetica" pitchFamily="2" charset="0"/>
              </a:endParaRPr>
            </a:p>
          </p:txBody>
        </p:sp>
        <p:sp>
          <p:nvSpPr>
            <p:cNvPr id="22" name="Text Box 26"/>
            <p:cNvSpPr txBox="1">
              <a:spLocks noChangeArrowheads="1"/>
            </p:cNvSpPr>
            <p:nvPr/>
          </p:nvSpPr>
          <p:spPr bwMode="auto">
            <a:xfrm>
              <a:off x="3915418" y="4939203"/>
              <a:ext cx="1317865" cy="951448"/>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a:solidFill>
                    <a:schemeClr val="tx1"/>
                  </a:solidFill>
                  <a:latin typeface="Helvetica" pitchFamily="2" charset="0"/>
                </a:rPr>
                <a:t>Mediatoren</a:t>
              </a:r>
            </a:p>
            <a:p>
              <a:pPr defTabSz="914400" eaLnBrk="1" hangingPunct="1">
                <a:spcAft>
                  <a:spcPct val="0"/>
                </a:spcAft>
                <a:buClrTx/>
                <a:buSzTx/>
                <a:buNone/>
              </a:pPr>
              <a:r>
                <a:rPr lang="de-DE" altLang="de-DE" sz="1050" dirty="0">
                  <a:solidFill>
                    <a:schemeClr val="tx1"/>
                  </a:solidFill>
                  <a:latin typeface="Helvetica" pitchFamily="2" charset="0"/>
                </a:rPr>
                <a:t>Prostaglandinen, </a:t>
              </a:r>
              <a:r>
                <a:rPr lang="de-DE" altLang="de-DE" sz="1050" dirty="0" err="1">
                  <a:solidFill>
                    <a:schemeClr val="tx1"/>
                  </a:solidFill>
                  <a:latin typeface="Helvetica" pitchFamily="2" charset="0"/>
                </a:rPr>
                <a:t>Bradykinin</a:t>
              </a:r>
              <a:r>
                <a:rPr lang="de-DE" altLang="de-DE" sz="1050" dirty="0">
                  <a:solidFill>
                    <a:schemeClr val="tx1"/>
                  </a:solidFill>
                  <a:latin typeface="Helvetica" pitchFamily="2" charset="0"/>
                </a:rPr>
                <a:t>, H+, </a:t>
              </a:r>
              <a:r>
                <a:rPr lang="de-DE" altLang="de-DE" sz="1050" dirty="0" err="1">
                  <a:solidFill>
                    <a:schemeClr val="tx1"/>
                  </a:solidFill>
                  <a:latin typeface="Helvetica" pitchFamily="2" charset="0"/>
                </a:rPr>
                <a:t>Histamine</a:t>
              </a:r>
              <a:r>
                <a:rPr lang="de-DE" altLang="de-DE" sz="1050" dirty="0">
                  <a:solidFill>
                    <a:schemeClr val="tx1"/>
                  </a:solidFill>
                  <a:latin typeface="Helvetica" pitchFamily="2" charset="0"/>
                </a:rPr>
                <a:t>, etc.</a:t>
              </a:r>
            </a:p>
            <a:p>
              <a:pPr defTabSz="914400" eaLnBrk="1" hangingPunct="1">
                <a:spcAft>
                  <a:spcPct val="0"/>
                </a:spcAft>
                <a:buClrTx/>
                <a:buSzTx/>
                <a:buNone/>
              </a:pPr>
              <a:endParaRPr lang="de-DE" altLang="de-DE" sz="1050" dirty="0">
                <a:solidFill>
                  <a:schemeClr val="tx1"/>
                </a:solidFill>
                <a:latin typeface="Helvetica" pitchFamily="2" charset="0"/>
              </a:endParaRPr>
            </a:p>
          </p:txBody>
        </p:sp>
        <p:sp>
          <p:nvSpPr>
            <p:cNvPr id="23" name="Oval 36"/>
            <p:cNvSpPr/>
            <p:nvPr/>
          </p:nvSpPr>
          <p:spPr>
            <a:xfrm>
              <a:off x="5321390" y="4979532"/>
              <a:ext cx="301669" cy="257404"/>
            </a:xfrm>
            <a:prstGeom prst="ellipse">
              <a:avLst/>
            </a:prstGeom>
            <a:noFill/>
            <a:ln w="57150" cmpd="sng">
              <a:solidFill>
                <a:schemeClr val="accent1">
                  <a:lumMod val="50000"/>
                  <a:alpha val="7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sz="1050">
                <a:solidFill>
                  <a:schemeClr val="tx1"/>
                </a:solidFill>
                <a:latin typeface="Helvetica" pitchFamily="2" charset="0"/>
              </a:endParaRPr>
            </a:p>
          </p:txBody>
        </p:sp>
        <p:sp>
          <p:nvSpPr>
            <p:cNvPr id="24" name="Oval 38"/>
            <p:cNvSpPr/>
            <p:nvPr/>
          </p:nvSpPr>
          <p:spPr>
            <a:xfrm>
              <a:off x="4817130" y="4044049"/>
              <a:ext cx="301669" cy="257404"/>
            </a:xfrm>
            <a:prstGeom prst="ellipse">
              <a:avLst/>
            </a:prstGeom>
            <a:noFill/>
            <a:ln w="57150" cmpd="sng">
              <a:solidFill>
                <a:schemeClr val="accent1">
                  <a:lumMod val="50000"/>
                  <a:alpha val="7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sz="1050">
                <a:solidFill>
                  <a:schemeClr val="tx1"/>
                </a:solidFill>
                <a:latin typeface="Helvetica" pitchFamily="2" charset="0"/>
              </a:endParaRPr>
            </a:p>
          </p:txBody>
        </p:sp>
        <p:sp>
          <p:nvSpPr>
            <p:cNvPr id="26" name="Text Box 26"/>
            <p:cNvSpPr txBox="1">
              <a:spLocks noChangeArrowheads="1"/>
            </p:cNvSpPr>
            <p:nvPr/>
          </p:nvSpPr>
          <p:spPr bwMode="auto">
            <a:xfrm>
              <a:off x="9447770" y="4528863"/>
              <a:ext cx="1444025" cy="639823"/>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err="1">
                  <a:solidFill>
                    <a:schemeClr val="tx1"/>
                  </a:solidFill>
                  <a:latin typeface="Helvetica" pitchFamily="2" charset="0"/>
                </a:rPr>
                <a:t>Modulatie</a:t>
              </a:r>
              <a:endParaRPr lang="de-DE" altLang="de-DE" sz="1050" dirty="0">
                <a:solidFill>
                  <a:schemeClr val="tx1"/>
                </a:solidFill>
                <a:latin typeface="Helvetica" pitchFamily="2" charset="0"/>
              </a:endParaRPr>
            </a:p>
          </p:txBody>
        </p:sp>
        <p:sp>
          <p:nvSpPr>
            <p:cNvPr id="27" name="Text Box 26"/>
            <p:cNvSpPr txBox="1">
              <a:spLocks noChangeArrowheads="1"/>
            </p:cNvSpPr>
            <p:nvPr/>
          </p:nvSpPr>
          <p:spPr bwMode="auto">
            <a:xfrm>
              <a:off x="7737821" y="236349"/>
              <a:ext cx="2367649" cy="314992"/>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defTabSz="914400" eaLnBrk="1" hangingPunct="1">
                <a:spcAft>
                  <a:spcPct val="0"/>
                </a:spcAft>
                <a:buClrTx/>
                <a:buSzTx/>
                <a:buNone/>
              </a:pPr>
              <a:r>
                <a:rPr lang="de-DE" altLang="de-DE" sz="1050" dirty="0" err="1">
                  <a:solidFill>
                    <a:schemeClr val="tx1"/>
                  </a:solidFill>
                  <a:latin typeface="Helvetica" pitchFamily="2" charset="0"/>
                </a:rPr>
                <a:t>Hersenschors</a:t>
              </a:r>
              <a:r>
                <a:rPr lang="de-DE" altLang="de-DE" sz="1050" dirty="0">
                  <a:solidFill>
                    <a:schemeClr val="tx1"/>
                  </a:solidFill>
                  <a:latin typeface="Helvetica" pitchFamily="2" charset="0"/>
                </a:rPr>
                <a:t> - </a:t>
              </a:r>
              <a:r>
                <a:rPr lang="de-DE" altLang="de-DE" sz="1050" dirty="0" err="1">
                  <a:solidFill>
                    <a:schemeClr val="tx1"/>
                  </a:solidFill>
                  <a:latin typeface="Helvetica" pitchFamily="2" charset="0"/>
                </a:rPr>
                <a:t>Gewaarwording</a:t>
              </a:r>
              <a:endParaRPr lang="de-DE" altLang="de-DE" sz="1050" dirty="0">
                <a:solidFill>
                  <a:schemeClr val="tx1"/>
                </a:solidFill>
                <a:latin typeface="Helvetica" pitchFamily="2" charset="0"/>
              </a:endParaRPr>
            </a:p>
          </p:txBody>
        </p:sp>
        <p:sp>
          <p:nvSpPr>
            <p:cNvPr id="28" name="Text Box 26"/>
            <p:cNvSpPr txBox="1">
              <a:spLocks noChangeArrowheads="1"/>
            </p:cNvSpPr>
            <p:nvPr/>
          </p:nvSpPr>
          <p:spPr bwMode="auto">
            <a:xfrm>
              <a:off x="6464023" y="1397776"/>
              <a:ext cx="1575467" cy="488226"/>
            </a:xfrm>
            <a:prstGeom prst="rect">
              <a:avLst/>
            </a:prstGeom>
            <a:noFill/>
            <a:ln>
              <a:noFill/>
            </a:ln>
          </p:spPr>
          <p:txBody>
            <a:bodyPr lIns="0" tIns="0" rIns="0" bIns="0" anchor="t" anchorCtr="0">
              <a:noAutofit/>
            </a:bodyPr>
            <a:lstStyle>
              <a:lvl1pPr eaLnBrk="0" hangingPunct="0">
                <a:spcAft>
                  <a:spcPts val="400"/>
                </a:spcAft>
                <a:buClr>
                  <a:schemeClr val="tx2"/>
                </a:buClr>
                <a:buSzPct val="100000"/>
                <a:buFont typeface="Wingdings" pitchFamily="2" charset="2"/>
                <a:buChar char="§"/>
                <a:defRPr>
                  <a:solidFill>
                    <a:srgbClr val="33393A"/>
                  </a:solidFill>
                  <a:latin typeface="Arial" charset="0"/>
                </a:defRPr>
              </a:lvl1pPr>
              <a:lvl2pPr marL="742950" indent="-285750" eaLnBrk="0" hangingPunct="0">
                <a:spcAft>
                  <a:spcPts val="400"/>
                </a:spcAft>
                <a:buClr>
                  <a:schemeClr val="tx2"/>
                </a:buClr>
                <a:buFont typeface="Wingdings" pitchFamily="2" charset="2"/>
                <a:buChar char="§"/>
                <a:defRPr>
                  <a:solidFill>
                    <a:srgbClr val="33393A"/>
                  </a:solidFill>
                  <a:latin typeface="Arial" charset="0"/>
                </a:defRPr>
              </a:lvl2pPr>
              <a:lvl3pPr marL="1143000" indent="-228600" eaLnBrk="0" hangingPunct="0">
                <a:spcAft>
                  <a:spcPts val="400"/>
                </a:spcAft>
                <a:buClr>
                  <a:schemeClr val="tx2"/>
                </a:buClr>
                <a:buFont typeface="Wingdings" pitchFamily="2" charset="2"/>
                <a:buChar char="§"/>
                <a:defRPr sz="1400">
                  <a:solidFill>
                    <a:srgbClr val="33393A"/>
                  </a:solidFill>
                  <a:latin typeface="Arial" charset="0"/>
                </a:defRPr>
              </a:lvl3pPr>
              <a:lvl4pPr marL="1600200" indent="-228600" eaLnBrk="0" hangingPunct="0">
                <a:spcAft>
                  <a:spcPts val="400"/>
                </a:spcAft>
                <a:buClr>
                  <a:schemeClr val="tx2"/>
                </a:buClr>
                <a:buFont typeface="Wingdings" pitchFamily="2" charset="2"/>
                <a:buChar char="§"/>
                <a:defRPr sz="1400">
                  <a:solidFill>
                    <a:srgbClr val="33393A"/>
                  </a:solidFill>
                  <a:latin typeface="Arial" charset="0"/>
                </a:defRPr>
              </a:lvl4pPr>
              <a:lvl5pPr marL="2057400" indent="-228600" eaLnBrk="0" hangingPunct="0">
                <a:spcAft>
                  <a:spcPts val="400"/>
                </a:spcAft>
                <a:buClr>
                  <a:schemeClr val="tx2"/>
                </a:buClr>
                <a:buFont typeface="Wingdings" pitchFamily="2" charset="2"/>
                <a:buChar char="§"/>
                <a:defRPr sz="1400">
                  <a:solidFill>
                    <a:srgbClr val="33393A"/>
                  </a:solidFill>
                  <a:latin typeface="Arial" charset="0"/>
                </a:defRPr>
              </a:lvl5pPr>
              <a:lvl6pPr marL="25146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6pPr>
              <a:lvl7pPr marL="29718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7pPr>
              <a:lvl8pPr marL="34290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8pPr>
              <a:lvl9pPr marL="3886200" indent="-228600" defTabSz="457200" eaLnBrk="0" fontAlgn="base" hangingPunct="0">
                <a:spcBef>
                  <a:spcPct val="0"/>
                </a:spcBef>
                <a:spcAft>
                  <a:spcPts val="400"/>
                </a:spcAft>
                <a:buClr>
                  <a:schemeClr val="tx2"/>
                </a:buClr>
                <a:buFont typeface="Wingdings" pitchFamily="2" charset="2"/>
                <a:buChar char="§"/>
                <a:defRPr sz="1400">
                  <a:solidFill>
                    <a:srgbClr val="33393A"/>
                  </a:solidFill>
                  <a:latin typeface="Arial" charset="0"/>
                </a:defRPr>
              </a:lvl9pPr>
            </a:lstStyle>
            <a:p>
              <a:pPr algn="r" defTabSz="914400" eaLnBrk="1" hangingPunct="1">
                <a:spcAft>
                  <a:spcPct val="0"/>
                </a:spcAft>
                <a:buClrTx/>
                <a:buSzTx/>
                <a:buNone/>
              </a:pPr>
              <a:r>
                <a:rPr lang="de-DE" altLang="de-DE" sz="1050" dirty="0">
                  <a:solidFill>
                    <a:schemeClr val="tx1"/>
                  </a:solidFill>
                  <a:latin typeface="Helvetica" pitchFamily="2" charset="0"/>
                </a:rPr>
                <a:t>Limbisch </a:t>
              </a:r>
              <a:r>
                <a:rPr lang="de-DE" altLang="de-DE" sz="1050" dirty="0" err="1">
                  <a:solidFill>
                    <a:schemeClr val="tx1"/>
                  </a:solidFill>
                  <a:latin typeface="Helvetica" pitchFamily="2" charset="0"/>
                </a:rPr>
                <a:t>systeem</a:t>
              </a:r>
              <a:r>
                <a:rPr lang="de-DE" altLang="de-DE" sz="1050" dirty="0">
                  <a:solidFill>
                    <a:schemeClr val="tx1"/>
                  </a:solidFill>
                  <a:latin typeface="Helvetica" pitchFamily="2" charset="0"/>
                </a:rPr>
                <a:t> - </a:t>
              </a:r>
              <a:r>
                <a:rPr lang="de-DE" altLang="de-DE" sz="1050" dirty="0" err="1">
                  <a:solidFill>
                    <a:schemeClr val="tx1"/>
                  </a:solidFill>
                  <a:latin typeface="Helvetica" pitchFamily="2" charset="0"/>
                </a:rPr>
                <a:t>Beleving</a:t>
              </a:r>
              <a:r>
                <a:rPr lang="de-DE" altLang="de-DE" sz="1050" dirty="0">
                  <a:solidFill>
                    <a:schemeClr val="tx1"/>
                  </a:solidFill>
                  <a:latin typeface="Helvetica" pitchFamily="2" charset="0"/>
                </a:rPr>
                <a:t> en </a:t>
              </a:r>
              <a:r>
                <a:rPr lang="de-DE" altLang="de-DE" sz="1050" dirty="0" err="1">
                  <a:solidFill>
                    <a:schemeClr val="tx1"/>
                  </a:solidFill>
                  <a:latin typeface="Helvetica" pitchFamily="2" charset="0"/>
                </a:rPr>
                <a:t>gedrag</a:t>
              </a:r>
              <a:endParaRPr lang="de-DE" altLang="de-DE" sz="1050" dirty="0">
                <a:solidFill>
                  <a:schemeClr val="tx1"/>
                </a:solidFill>
                <a:latin typeface="Helvetica" pitchFamily="2" charset="0"/>
              </a:endParaRPr>
            </a:p>
            <a:p>
              <a:pPr algn="r" defTabSz="914400" eaLnBrk="1" hangingPunct="1">
                <a:spcAft>
                  <a:spcPct val="0"/>
                </a:spcAft>
                <a:buClrTx/>
                <a:buSzTx/>
                <a:buNone/>
              </a:pPr>
              <a:endParaRPr lang="en-GB" altLang="de-DE" sz="1050" dirty="0">
                <a:solidFill>
                  <a:schemeClr val="tx1"/>
                </a:solidFill>
                <a:latin typeface="Helvetica" pitchFamily="2" charset="0"/>
              </a:endParaRPr>
            </a:p>
          </p:txBody>
        </p:sp>
      </p:grpSp>
      <p:sp>
        <p:nvSpPr>
          <p:cNvPr id="29" name="Textfeld 23"/>
          <p:cNvSpPr txBox="1"/>
          <p:nvPr/>
        </p:nvSpPr>
        <p:spPr>
          <a:xfrm>
            <a:off x="1190896" y="6261732"/>
            <a:ext cx="7713617" cy="646331"/>
          </a:xfrm>
          <a:prstGeom prst="rect">
            <a:avLst/>
          </a:prstGeom>
          <a:noFill/>
        </p:spPr>
        <p:txBody>
          <a:bodyPr wrap="square" lIns="0" rIns="0" numCol="2" rtlCol="0">
            <a:spAutoFit/>
          </a:bodyPr>
          <a:lstStyle/>
          <a:p>
            <a:pPr defTabSz="914400"/>
            <a:r>
              <a:rPr lang="de-DE" sz="900" dirty="0" err="1">
                <a:latin typeface="Helvetica Light" panose="020B0403020202020204" pitchFamily="34" charset="0"/>
              </a:rPr>
              <a:t>Benarroch</a:t>
            </a:r>
            <a:r>
              <a:rPr lang="de-DE" sz="900" dirty="0">
                <a:latin typeface="Helvetica Light" panose="020B0403020202020204" pitchFamily="34" charset="0"/>
              </a:rPr>
              <a:t> E.E. </a:t>
            </a:r>
            <a:r>
              <a:rPr lang="de-DE" sz="900" dirty="0" err="1">
                <a:latin typeface="Helvetica Light" panose="020B0403020202020204" pitchFamily="34" charset="0"/>
              </a:rPr>
              <a:t>Neurology</a:t>
            </a:r>
            <a:r>
              <a:rPr lang="de-DE" sz="900" dirty="0">
                <a:latin typeface="Helvetica Light" panose="020B0403020202020204" pitchFamily="34" charset="0"/>
              </a:rPr>
              <a:t>; 2008, 71(3):217</a:t>
            </a:r>
            <a:r>
              <a:rPr lang="en-GB" sz="900" dirty="0">
                <a:latin typeface="Helvetica Light" panose="020B0403020202020204" pitchFamily="34" charset="0"/>
                <a:ea typeface="MS PGothic" pitchFamily="34" charset="-128"/>
              </a:rPr>
              <a:t>–</a:t>
            </a:r>
            <a:r>
              <a:rPr lang="de-DE" sz="900" dirty="0">
                <a:latin typeface="Helvetica Light" panose="020B0403020202020204" pitchFamily="34" charset="0"/>
              </a:rPr>
              <a:t>221.</a:t>
            </a:r>
          </a:p>
          <a:p>
            <a:pPr defTabSz="914400"/>
            <a:r>
              <a:rPr lang="de-DE" sz="900" dirty="0" err="1">
                <a:latin typeface="Helvetica Light" panose="020B0403020202020204" pitchFamily="34" charset="0"/>
              </a:rPr>
              <a:t>Ossipov</a:t>
            </a:r>
            <a:r>
              <a:rPr lang="de-DE" sz="900" dirty="0">
                <a:latin typeface="Helvetica Light" panose="020B0403020202020204" pitchFamily="34" charset="0"/>
              </a:rPr>
              <a:t> M.H. et al. </a:t>
            </a:r>
            <a:r>
              <a:rPr lang="de-DE" sz="900" dirty="0" err="1">
                <a:latin typeface="Helvetica Light" panose="020B0403020202020204" pitchFamily="34" charset="0"/>
              </a:rPr>
              <a:t>Curr</a:t>
            </a:r>
            <a:r>
              <a:rPr lang="de-DE" sz="900" dirty="0">
                <a:latin typeface="Helvetica Light" panose="020B0403020202020204" pitchFamily="34" charset="0"/>
              </a:rPr>
              <a:t> </a:t>
            </a:r>
            <a:r>
              <a:rPr lang="de-DE" sz="900" dirty="0" err="1">
                <a:latin typeface="Helvetica Light" panose="020B0403020202020204" pitchFamily="34" charset="0"/>
              </a:rPr>
              <a:t>Opin</a:t>
            </a:r>
            <a:r>
              <a:rPr lang="de-DE" sz="900" dirty="0">
                <a:latin typeface="Helvetica Light" panose="020B0403020202020204" pitchFamily="34" charset="0"/>
              </a:rPr>
              <a:t> Support </a:t>
            </a:r>
            <a:r>
              <a:rPr lang="de-DE" sz="900" dirty="0" err="1">
                <a:latin typeface="Helvetica Light" panose="020B0403020202020204" pitchFamily="34" charset="0"/>
              </a:rPr>
              <a:t>Palliat</a:t>
            </a:r>
            <a:r>
              <a:rPr lang="de-DE" sz="900" dirty="0">
                <a:latin typeface="Helvetica Light" panose="020B0403020202020204" pitchFamily="34" charset="0"/>
              </a:rPr>
              <a:t> Care; 2014, 8(2):143</a:t>
            </a:r>
            <a:r>
              <a:rPr lang="en-GB" sz="900" dirty="0">
                <a:latin typeface="Helvetica Light" panose="020B0403020202020204" pitchFamily="34" charset="0"/>
                <a:ea typeface="MS PGothic" pitchFamily="34" charset="-128"/>
              </a:rPr>
              <a:t>–</a:t>
            </a:r>
            <a:r>
              <a:rPr lang="de-DE" sz="900" dirty="0">
                <a:latin typeface="Helvetica Light" panose="020B0403020202020204" pitchFamily="34" charset="0"/>
              </a:rPr>
              <a:t>151.</a:t>
            </a:r>
          </a:p>
          <a:p>
            <a:pPr defTabSz="914400"/>
            <a:r>
              <a:rPr lang="de-DE" sz="900" dirty="0" err="1">
                <a:latin typeface="Helvetica Light" panose="020B0403020202020204" pitchFamily="34" charset="0"/>
              </a:rPr>
              <a:t>Fornasari</a:t>
            </a:r>
            <a:r>
              <a:rPr lang="de-DE" sz="900" dirty="0">
                <a:latin typeface="Helvetica Light" panose="020B0403020202020204" pitchFamily="34" charset="0"/>
              </a:rPr>
              <a:t> D. </a:t>
            </a:r>
            <a:r>
              <a:rPr lang="de-DE" sz="900" dirty="0" err="1">
                <a:latin typeface="Helvetica Light" panose="020B0403020202020204" pitchFamily="34" charset="0"/>
              </a:rPr>
              <a:t>Clin</a:t>
            </a:r>
            <a:r>
              <a:rPr lang="de-DE" sz="900" dirty="0">
                <a:latin typeface="Helvetica Light" panose="020B0403020202020204" pitchFamily="34" charset="0"/>
              </a:rPr>
              <a:t> Drug </a:t>
            </a:r>
            <a:r>
              <a:rPr lang="de-DE" sz="900" dirty="0" err="1">
                <a:latin typeface="Helvetica Light" panose="020B0403020202020204" pitchFamily="34" charset="0"/>
              </a:rPr>
              <a:t>Investig</a:t>
            </a:r>
            <a:r>
              <a:rPr lang="de-DE" sz="900" dirty="0">
                <a:latin typeface="Helvetica Light" panose="020B0403020202020204" pitchFamily="34" charset="0"/>
              </a:rPr>
              <a:t>; 2012, 32(1):45</a:t>
            </a:r>
            <a:r>
              <a:rPr lang="en-GB" sz="900" dirty="0">
                <a:latin typeface="Helvetica Light" panose="020B0403020202020204" pitchFamily="34" charset="0"/>
                <a:ea typeface="MS PGothic" pitchFamily="34" charset="-128"/>
              </a:rPr>
              <a:t>–</a:t>
            </a:r>
            <a:r>
              <a:rPr lang="de-DE" sz="900" dirty="0">
                <a:latin typeface="Helvetica Light" panose="020B0403020202020204" pitchFamily="34" charset="0"/>
              </a:rPr>
              <a:t>52.</a:t>
            </a:r>
          </a:p>
          <a:p>
            <a:pPr defTabSz="914400"/>
            <a:r>
              <a:rPr lang="de-DE" sz="900" dirty="0">
                <a:latin typeface="Helvetica Light" panose="020B0403020202020204" pitchFamily="34" charset="0"/>
              </a:rPr>
              <a:t>Woolf C.J. </a:t>
            </a:r>
            <a:r>
              <a:rPr lang="sv-SE" sz="900" dirty="0">
                <a:latin typeface="Helvetica Light" panose="020B0403020202020204" pitchFamily="34" charset="0"/>
              </a:rPr>
              <a:t>Ann Intern Med; 2004, 140(6):441</a:t>
            </a:r>
            <a:r>
              <a:rPr lang="en-GB" sz="900" dirty="0">
                <a:latin typeface="Helvetica Light" panose="020B0403020202020204" pitchFamily="34" charset="0"/>
                <a:ea typeface="MS PGothic" pitchFamily="34" charset="-128"/>
              </a:rPr>
              <a:t>–</a:t>
            </a:r>
            <a:r>
              <a:rPr lang="sv-SE" sz="900" dirty="0">
                <a:latin typeface="Helvetica Light" panose="020B0403020202020204" pitchFamily="34" charset="0"/>
              </a:rPr>
              <a:t>451. </a:t>
            </a:r>
            <a:r>
              <a:rPr lang="de-DE" sz="900" dirty="0">
                <a:latin typeface="Helvetica Light" panose="020B0403020202020204" pitchFamily="34" charset="0"/>
              </a:rPr>
              <a:t> </a:t>
            </a:r>
          </a:p>
        </p:txBody>
      </p:sp>
      <p:sp>
        <p:nvSpPr>
          <p:cNvPr id="30" name="Date Placeholder 3">
            <a:extLst>
              <a:ext uri="{FF2B5EF4-FFF2-40B4-BE49-F238E27FC236}">
                <a16:creationId xmlns:a16="http://schemas.microsoft.com/office/drawing/2014/main" id="{299A9AEC-A6FD-4696-9B58-3E0371C41C8C}"/>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Tree>
    <p:extLst>
      <p:ext uri="{BB962C8B-B14F-4D97-AF65-F5344CB8AC3E}">
        <p14:creationId xmlns:p14="http://schemas.microsoft.com/office/powerpoint/2010/main" val="4286261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p:cNvSpPr txBox="1">
            <a:spLocks noGrp="1"/>
          </p:cNvSpPr>
          <p:nvPr>
            <p:ph type="title"/>
          </p:nvPr>
        </p:nvSpPr>
        <p:spPr>
          <a:xfrm>
            <a:off x="386924" y="336302"/>
            <a:ext cx="11429530" cy="387798"/>
          </a:xfrm>
        </p:spPr>
        <p:txBody>
          <a:bodyPr>
            <a:spAutoFit/>
          </a:bodyPr>
          <a:lstStyle/>
          <a:p>
            <a:pPr eaLnBrk="1" hangingPunct="1">
              <a:defRPr/>
            </a:pPr>
            <a:r>
              <a:rPr lang="en-GB" sz="2800" dirty="0" err="1">
                <a:solidFill>
                  <a:srgbClr val="00AA5F"/>
                </a:solidFill>
                <a:latin typeface="Arial" panose="020B0604020202020204" pitchFamily="34" charset="0"/>
                <a:cs typeface="Arial" panose="020B0604020202020204" pitchFamily="34" charset="0"/>
              </a:rPr>
              <a:t>Verschillende</a:t>
            </a:r>
            <a:r>
              <a:rPr lang="en-GB" sz="2800" dirty="0">
                <a:solidFill>
                  <a:srgbClr val="00AA5F"/>
                </a:solidFill>
                <a:latin typeface="Arial" panose="020B0604020202020204" pitchFamily="34" charset="0"/>
                <a:cs typeface="Arial" panose="020B0604020202020204" pitchFamily="34" charset="0"/>
              </a:rPr>
              <a:t> </a:t>
            </a:r>
            <a:r>
              <a:rPr lang="en-GB" sz="2800" dirty="0" err="1">
                <a:solidFill>
                  <a:srgbClr val="00AA5F"/>
                </a:solidFill>
                <a:latin typeface="Arial" panose="020B0604020202020204" pitchFamily="34" charset="0"/>
                <a:cs typeface="Arial" panose="020B0604020202020204" pitchFamily="34" charset="0"/>
              </a:rPr>
              <a:t>soorten</a:t>
            </a:r>
            <a:r>
              <a:rPr lang="en-GB" sz="2800" dirty="0">
                <a:solidFill>
                  <a:srgbClr val="00AA5F"/>
                </a:solidFill>
                <a:latin typeface="Arial" panose="020B0604020202020204" pitchFamily="34" charset="0"/>
                <a:cs typeface="Arial" panose="020B0604020202020204" pitchFamily="34" charset="0"/>
              </a:rPr>
              <a:t> </a:t>
            </a:r>
            <a:r>
              <a:rPr lang="en-GB" sz="2800" dirty="0" err="1">
                <a:solidFill>
                  <a:srgbClr val="00AA5F"/>
                </a:solidFill>
                <a:latin typeface="Arial" panose="020B0604020202020204" pitchFamily="34" charset="0"/>
                <a:cs typeface="Arial" panose="020B0604020202020204" pitchFamily="34" charset="0"/>
              </a:rPr>
              <a:t>pijn</a:t>
            </a:r>
            <a:endParaRPr lang="en-GB" sz="2800" dirty="0">
              <a:solidFill>
                <a:srgbClr val="00AA5F"/>
              </a:solidFill>
              <a:latin typeface="Arial" panose="020B0604020202020204" pitchFamily="34" charset="0"/>
              <a:cs typeface="Arial" panose="020B0604020202020204" pitchFamily="34" charset="0"/>
            </a:endParaRPr>
          </a:p>
        </p:txBody>
      </p:sp>
      <p:sp>
        <p:nvSpPr>
          <p:cNvPr id="4" name="Titel 2"/>
          <p:cNvSpPr txBox="1">
            <a:spLocks/>
          </p:cNvSpPr>
          <p:nvPr/>
        </p:nvSpPr>
        <p:spPr bwMode="auto">
          <a:xfrm>
            <a:off x="380298" y="1439863"/>
            <a:ext cx="9372600" cy="315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marL="184150" indent="-184150" defTabSz="914400">
              <a:spcBef>
                <a:spcPct val="0"/>
              </a:spcBef>
              <a:spcAft>
                <a:spcPts val="1000"/>
              </a:spcAft>
              <a:buClr>
                <a:srgbClr val="00AA5F"/>
              </a:buClr>
              <a:buSzTx/>
              <a:buFont typeface="Arial" panose="020B0604020202020204" pitchFamily="34" charset="0"/>
              <a:buChar char="•"/>
              <a:defRPr/>
            </a:pPr>
            <a:r>
              <a:rPr lang="nl-BE" sz="2000" i="1">
                <a:solidFill>
                  <a:schemeClr val="tx1"/>
                </a:solidFill>
                <a:latin typeface="Helvetica" pitchFamily="2" charset="0"/>
                <a:cs typeface="Arial" panose="020B0604020202020204" pitchFamily="34" charset="0"/>
              </a:rPr>
              <a:t>Nociceptieve pijn: </a:t>
            </a:r>
            <a:r>
              <a:rPr lang="nl-BE" sz="2000">
                <a:solidFill>
                  <a:schemeClr val="tx1"/>
                </a:solidFill>
                <a:latin typeface="Helvetica" pitchFamily="2" charset="0"/>
                <a:cs typeface="Arial" panose="020B0604020202020204" pitchFamily="34" charset="0"/>
              </a:rPr>
              <a:t>wordt veroorzaakt door de aanwezigheid van een pijnlijke stimulus op nociceptoren (inflammatoire of niet-inflammatoire)</a:t>
            </a:r>
            <a:br>
              <a:rPr lang="nl-BE" sz="2000" dirty="0">
                <a:solidFill>
                  <a:schemeClr val="tx1"/>
                </a:solidFill>
                <a:latin typeface="Helvetica" pitchFamily="2" charset="0"/>
                <a:cs typeface="Arial" panose="020B0604020202020204" pitchFamily="34" charset="0"/>
              </a:rPr>
            </a:br>
            <a:endParaRPr lang="nl-BE" sz="2000">
              <a:solidFill>
                <a:schemeClr val="tx1"/>
              </a:solidFill>
              <a:latin typeface="Helvetica" pitchFamily="2" charset="0"/>
              <a:cs typeface="Arial" panose="020B0604020202020204" pitchFamily="34" charset="0"/>
            </a:endParaRPr>
          </a:p>
          <a:p>
            <a:pPr marL="184150" indent="-184150" defTabSz="914400">
              <a:spcBef>
                <a:spcPct val="0"/>
              </a:spcBef>
              <a:spcAft>
                <a:spcPts val="1000"/>
              </a:spcAft>
              <a:buClr>
                <a:srgbClr val="00AA5F"/>
              </a:buClr>
              <a:buSzTx/>
              <a:buFont typeface="Arial" panose="020B0604020202020204" pitchFamily="34" charset="0"/>
              <a:buChar char="•"/>
              <a:defRPr/>
            </a:pPr>
            <a:r>
              <a:rPr lang="nl-BE" sz="2000" i="1">
                <a:solidFill>
                  <a:schemeClr val="tx1"/>
                </a:solidFill>
                <a:latin typeface="Helvetica" pitchFamily="2" charset="0"/>
                <a:cs typeface="Arial" panose="020B0604020202020204" pitchFamily="34" charset="0"/>
              </a:rPr>
              <a:t>Neuropathische pijn: </a:t>
            </a:r>
            <a:r>
              <a:rPr lang="nl-BE" sz="2000">
                <a:solidFill>
                  <a:schemeClr val="tx1"/>
                </a:solidFill>
                <a:latin typeface="Helvetica" pitchFamily="2" charset="0"/>
                <a:cs typeface="Arial" panose="020B0604020202020204" pitchFamily="34" charset="0"/>
              </a:rPr>
              <a:t>pijn als direct gevolg van een laesie of ziekte die het somatosensorische systeem aantast</a:t>
            </a:r>
            <a:br>
              <a:rPr lang="nl-BE" sz="2000" dirty="0">
                <a:solidFill>
                  <a:schemeClr val="tx1"/>
                </a:solidFill>
                <a:latin typeface="Helvetica" pitchFamily="2" charset="0"/>
                <a:cs typeface="Arial" panose="020B0604020202020204" pitchFamily="34" charset="0"/>
              </a:rPr>
            </a:br>
            <a:endParaRPr lang="nl-BE" sz="2000">
              <a:solidFill>
                <a:schemeClr val="tx1"/>
              </a:solidFill>
              <a:latin typeface="Helvetica" pitchFamily="2" charset="0"/>
              <a:cs typeface="Arial" panose="020B0604020202020204" pitchFamily="34" charset="0"/>
            </a:endParaRPr>
          </a:p>
          <a:p>
            <a:pPr marL="184150" indent="-184150" defTabSz="914400">
              <a:spcBef>
                <a:spcPct val="0"/>
              </a:spcBef>
              <a:spcAft>
                <a:spcPts val="1000"/>
              </a:spcAft>
              <a:buClr>
                <a:srgbClr val="00AA5F"/>
              </a:buClr>
              <a:buSzTx/>
              <a:buFont typeface="Arial" panose="020B0604020202020204" pitchFamily="34" charset="0"/>
              <a:buChar char="•"/>
              <a:defRPr/>
            </a:pPr>
            <a:r>
              <a:rPr lang="nl-BE" sz="2000" i="1">
                <a:solidFill>
                  <a:schemeClr val="tx1"/>
                </a:solidFill>
                <a:latin typeface="Helvetica" pitchFamily="2" charset="0"/>
                <a:cs typeface="Arial" panose="020B0604020202020204" pitchFamily="34" charset="0"/>
              </a:rPr>
              <a:t>Gemengde pijn</a:t>
            </a:r>
            <a:r>
              <a:rPr lang="nl-BE" sz="2000">
                <a:solidFill>
                  <a:schemeClr val="tx1"/>
                </a:solidFill>
                <a:latin typeface="Helvetica" pitchFamily="2" charset="0"/>
                <a:cs typeface="Arial" panose="020B0604020202020204" pitchFamily="34" charset="0"/>
              </a:rPr>
              <a:t>: pijn waarbij nociceptieve EN neuropathische pijnmechanismen meespelen</a:t>
            </a:r>
          </a:p>
          <a:p>
            <a:pPr marL="342900" indent="-342900" defTabSz="914400">
              <a:spcBef>
                <a:spcPct val="0"/>
              </a:spcBef>
              <a:spcAft>
                <a:spcPts val="1000"/>
              </a:spcAft>
              <a:buSzTx/>
              <a:buFont typeface="Arial" panose="020B0604020202020204" pitchFamily="34" charset="0"/>
              <a:buChar char="•"/>
              <a:defRPr/>
            </a:pPr>
            <a:endParaRPr lang="nl-BE" sz="2000">
              <a:solidFill>
                <a:schemeClr val="tx1"/>
              </a:solidFill>
              <a:latin typeface="Helvetica" pitchFamily="2" charset="0"/>
              <a:cs typeface="Arial" panose="020B0604020202020204" pitchFamily="34" charset="0"/>
            </a:endParaRPr>
          </a:p>
        </p:txBody>
      </p:sp>
    </p:spTree>
    <p:extLst>
      <p:ext uri="{BB962C8B-B14F-4D97-AF65-F5344CB8AC3E}">
        <p14:creationId xmlns:p14="http://schemas.microsoft.com/office/powerpoint/2010/main" val="3694622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80299" y="323506"/>
            <a:ext cx="10515600" cy="387798"/>
          </a:xfrm>
        </p:spPr>
        <p:txBody>
          <a:bodyPr>
            <a:spAutoFit/>
          </a:bodyPr>
          <a:lstStyle/>
          <a:p>
            <a:r>
              <a:rPr lang="nl-NL" sz="2800" dirty="0">
                <a:solidFill>
                  <a:srgbClr val="00AA5F"/>
                </a:solidFill>
                <a:latin typeface="Arial" panose="020B0604020202020204" pitchFamily="34" charset="0"/>
                <a:cs typeface="Arial" panose="020B0604020202020204" pitchFamily="34" charset="0"/>
              </a:rPr>
              <a:t>Wat is nociceptieve pijn?</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299" y="1351722"/>
            <a:ext cx="9544537" cy="3554243"/>
          </a:xfrm>
        </p:spPr>
        <p:txBody>
          <a:bodyPr wrap="square">
            <a:spAutoFit/>
          </a:bodyPr>
          <a:lstStyle/>
          <a:p>
            <a:pPr marL="184150" indent="-184150">
              <a:buClr>
                <a:srgbClr val="00AA5F"/>
              </a:buClr>
              <a:buFont typeface="Arial" panose="020B0604020202020204" pitchFamily="34" charset="0"/>
              <a:buChar char="•"/>
            </a:pPr>
            <a:r>
              <a:rPr lang="nl-NL" dirty="0">
                <a:cs typeface="Arial" panose="020B0604020202020204" pitchFamily="34" charset="0"/>
              </a:rPr>
              <a:t>Een sensorische gewaarwording door fysiologische activatie (nociceptoren)</a:t>
            </a:r>
            <a:r>
              <a:rPr lang="nl-NL" baseline="30000" dirty="0">
                <a:cs typeface="Arial" panose="020B0604020202020204" pitchFamily="34" charset="0"/>
              </a:rPr>
              <a:t>1</a:t>
            </a:r>
            <a:br>
              <a:rPr lang="nl-NL" baseline="30000" dirty="0">
                <a:cs typeface="Arial" panose="020B0604020202020204" pitchFamily="34" charset="0"/>
              </a:rPr>
            </a:br>
            <a:endParaRPr lang="nl-NL" baseline="30000" dirty="0">
              <a:cs typeface="Arial" panose="020B0604020202020204" pitchFamily="34" charset="0"/>
            </a:endParaRPr>
          </a:p>
          <a:p>
            <a:pPr marL="184150" indent="-184150">
              <a:buClr>
                <a:srgbClr val="00AA5F"/>
              </a:buClr>
              <a:buFont typeface="Arial" panose="020B0604020202020204" pitchFamily="34" charset="0"/>
              <a:buChar char="•"/>
            </a:pPr>
            <a:r>
              <a:rPr lang="nl-NL" dirty="0">
                <a:cs typeface="Arial" panose="020B0604020202020204" pitchFamily="34" charset="0"/>
              </a:rPr>
              <a:t>Het pijnlijke gebied = plaats van het letsel, </a:t>
            </a:r>
            <a:br>
              <a:rPr lang="nl-NL" dirty="0">
                <a:cs typeface="Arial" panose="020B0604020202020204" pitchFamily="34" charset="0"/>
              </a:rPr>
            </a:br>
            <a:r>
              <a:rPr lang="nl-NL" dirty="0">
                <a:cs typeface="Arial" panose="020B0604020202020204" pitchFamily="34" charset="0"/>
              </a:rPr>
              <a:t>vaak beschreven als kloppend, pijnlijk of stijf gevoel</a:t>
            </a:r>
            <a:r>
              <a:rPr lang="nl-NL" baseline="30000" dirty="0">
                <a:cs typeface="Arial" panose="020B0604020202020204" pitchFamily="34" charset="0"/>
              </a:rPr>
              <a:t>1</a:t>
            </a:r>
            <a:br>
              <a:rPr lang="nl-NL" baseline="30000" dirty="0">
                <a:cs typeface="Arial" panose="020B0604020202020204" pitchFamily="34" charset="0"/>
              </a:rPr>
            </a:br>
            <a:endParaRPr lang="nl-NL" baseline="30000" dirty="0">
              <a:cs typeface="Arial" panose="020B0604020202020204" pitchFamily="34" charset="0"/>
            </a:endParaRPr>
          </a:p>
          <a:p>
            <a:pPr marL="184150" indent="-184150">
              <a:buClr>
                <a:srgbClr val="00AA5F"/>
              </a:buClr>
              <a:buFont typeface="Arial" panose="020B0604020202020204" pitchFamily="34" charset="0"/>
              <a:buChar char="•"/>
            </a:pPr>
            <a:r>
              <a:rPr lang="nl-NL" dirty="0">
                <a:cs typeface="Arial" panose="020B0604020202020204" pitchFamily="34" charset="0"/>
              </a:rPr>
              <a:t>Meestal in tijdsduur beperkt en verdwijnt na herstel van weefsel </a:t>
            </a:r>
            <a:br>
              <a:rPr lang="nl-NL" dirty="0">
                <a:cs typeface="Arial" panose="020B0604020202020204" pitchFamily="34" charset="0"/>
              </a:rPr>
            </a:br>
            <a:r>
              <a:rPr lang="nl-NL" dirty="0">
                <a:cs typeface="Arial" panose="020B0604020202020204" pitchFamily="34" charset="0"/>
              </a:rPr>
              <a:t>(bijv. botfracturen, brandwonden en bloeduitstortingen)</a:t>
            </a:r>
            <a:r>
              <a:rPr lang="nl-NL" baseline="30000" dirty="0">
                <a:cs typeface="Arial" panose="020B0604020202020204" pitchFamily="34" charset="0"/>
              </a:rPr>
              <a:t>1</a:t>
            </a:r>
            <a:br>
              <a:rPr lang="nl-NL" baseline="30000" dirty="0">
                <a:cs typeface="Arial" panose="020B0604020202020204" pitchFamily="34" charset="0"/>
              </a:rPr>
            </a:br>
            <a:endParaRPr lang="nl-NL" baseline="30000" dirty="0">
              <a:cs typeface="Arial" panose="020B0604020202020204" pitchFamily="34" charset="0"/>
            </a:endParaRPr>
          </a:p>
          <a:p>
            <a:pPr marL="184150" indent="-184150">
              <a:buClr>
                <a:srgbClr val="00AA5F"/>
              </a:buClr>
              <a:buFont typeface="Arial" panose="020B0604020202020204" pitchFamily="34" charset="0"/>
              <a:buChar char="•"/>
            </a:pPr>
            <a:r>
              <a:rPr lang="nl-NL" dirty="0">
                <a:cs typeface="Arial" panose="020B0604020202020204" pitchFamily="34" charset="0"/>
              </a:rPr>
              <a:t>Soms chronisch (bijv. artrose)</a:t>
            </a:r>
            <a:r>
              <a:rPr lang="nl-NL" baseline="30000" dirty="0">
                <a:cs typeface="Arial" panose="020B0604020202020204" pitchFamily="34" charset="0"/>
              </a:rPr>
              <a:t>2</a:t>
            </a:r>
            <a:br>
              <a:rPr lang="nl-NL" baseline="30000" dirty="0">
                <a:cs typeface="Arial" panose="020B0604020202020204" pitchFamily="34" charset="0"/>
              </a:rPr>
            </a:br>
            <a:endParaRPr lang="nl-NL" baseline="30000" dirty="0">
              <a:cs typeface="Arial" panose="020B0604020202020204" pitchFamily="34" charset="0"/>
            </a:endParaRPr>
          </a:p>
          <a:p>
            <a:pPr marL="184150" indent="-184150">
              <a:buClr>
                <a:srgbClr val="00AA5F"/>
              </a:buClr>
              <a:buFont typeface="Arial" panose="020B0604020202020204" pitchFamily="34" charset="0"/>
              <a:buChar char="•"/>
            </a:pPr>
            <a:r>
              <a:rPr lang="nl-NL" dirty="0">
                <a:cs typeface="Arial" panose="020B0604020202020204" pitchFamily="34" charset="0"/>
              </a:rPr>
              <a:t>Reageert op conventionele analgetica</a:t>
            </a:r>
            <a:r>
              <a:rPr lang="nl-NL" baseline="30000" dirty="0">
                <a:cs typeface="Arial" panose="020B0604020202020204" pitchFamily="34" charset="0"/>
              </a:rPr>
              <a:t>1</a:t>
            </a:r>
            <a:endParaRPr lang="nl-NL" dirty="0">
              <a:cs typeface="Arial" panose="020B0604020202020204" pitchFamily="34" charset="0"/>
            </a:endParaRP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26</a:t>
            </a:fld>
            <a:endParaRPr lang="en-US" dirty="0"/>
          </a:p>
        </p:txBody>
      </p:sp>
      <p:sp>
        <p:nvSpPr>
          <p:cNvPr id="7" name="Tijdelijke aanduiding voor inhoud 2">
            <a:extLst>
              <a:ext uri="{FF2B5EF4-FFF2-40B4-BE49-F238E27FC236}">
                <a16:creationId xmlns:a16="http://schemas.microsoft.com/office/drawing/2014/main" id="{7B4AEF81-31BC-CD49-B58C-A334F826D959}"/>
              </a:ext>
            </a:extLst>
          </p:cNvPr>
          <p:cNvSpPr txBox="1">
            <a:spLocks/>
          </p:cNvSpPr>
          <p:nvPr/>
        </p:nvSpPr>
        <p:spPr>
          <a:xfrm>
            <a:off x="1218499" y="6417529"/>
            <a:ext cx="9373300" cy="372938"/>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a:spcAft>
                <a:spcPts val="0"/>
              </a:spcAft>
            </a:pPr>
            <a:r>
              <a:rPr lang="nl-NL" sz="900" dirty="0">
                <a:latin typeface="Helvetica Light" panose="020B0403020202020204" pitchFamily="34" charset="0"/>
              </a:rPr>
              <a:t>1. McMahon SB, </a:t>
            </a:r>
            <a:r>
              <a:rPr lang="nl-NL" sz="900" dirty="0" err="1">
                <a:latin typeface="Helvetica Light" panose="020B0403020202020204" pitchFamily="34" charset="0"/>
              </a:rPr>
              <a:t>Koltzenburg</a:t>
            </a:r>
            <a:r>
              <a:rPr lang="nl-NL" sz="900" dirty="0">
                <a:latin typeface="Helvetica Light" panose="020B0403020202020204" pitchFamily="34" charset="0"/>
              </a:rPr>
              <a:t> M, Wall </a:t>
            </a:r>
            <a:r>
              <a:rPr lang="nl-NL" sz="900" dirty="0" err="1">
                <a:latin typeface="Helvetica Light" panose="020B0403020202020204" pitchFamily="34" charset="0"/>
              </a:rPr>
              <a:t>and</a:t>
            </a:r>
            <a:r>
              <a:rPr lang="nl-NL" sz="900" dirty="0">
                <a:latin typeface="Helvetica Light" panose="020B0403020202020204" pitchFamily="34" charset="0"/>
              </a:rPr>
              <a:t> </a:t>
            </a:r>
            <a:r>
              <a:rPr lang="nl-NL" sz="900" dirty="0" err="1">
                <a:latin typeface="Helvetica Light" panose="020B0403020202020204" pitchFamily="34" charset="0"/>
              </a:rPr>
              <a:t>Metzack's</a:t>
            </a:r>
            <a:r>
              <a:rPr lang="nl-NL" sz="900" dirty="0">
                <a:latin typeface="Helvetica Light" panose="020B0403020202020204" pitchFamily="34" charset="0"/>
              </a:rPr>
              <a:t> </a:t>
            </a:r>
            <a:r>
              <a:rPr lang="nl-NL" sz="900" dirty="0" err="1">
                <a:latin typeface="Helvetica Light" panose="020B0403020202020204" pitchFamily="34" charset="0"/>
              </a:rPr>
              <a:t>Textbook</a:t>
            </a:r>
            <a:r>
              <a:rPr lang="nl-NL" sz="900" dirty="0">
                <a:latin typeface="Helvetica Light" panose="020B0403020202020204" pitchFamily="34" charset="0"/>
              </a:rPr>
              <a:t> of </a:t>
            </a:r>
            <a:r>
              <a:rPr lang="nl-NL" sz="900" dirty="0" err="1">
                <a:latin typeface="Helvetica Light" panose="020B0403020202020204" pitchFamily="34" charset="0"/>
              </a:rPr>
              <a:t>Pain</a:t>
            </a:r>
            <a:r>
              <a:rPr lang="nl-NL" sz="900" dirty="0">
                <a:latin typeface="Helvetica Light" panose="020B0403020202020204" pitchFamily="34" charset="0"/>
              </a:rPr>
              <a:t>, 5th ed. London, Elsevier 2006, p 905, 906, 992, 1020, 1057, 1076.</a:t>
            </a:r>
          </a:p>
          <a:p>
            <a:pPr>
              <a:spcAft>
                <a:spcPts val="0"/>
              </a:spcAft>
            </a:pPr>
            <a:r>
              <a:rPr lang="nl-NL" sz="900" dirty="0">
                <a:latin typeface="Helvetica Light" panose="020B0403020202020204" pitchFamily="34" charset="0"/>
              </a:rPr>
              <a:t>2. </a:t>
            </a:r>
            <a:r>
              <a:rPr lang="nl-NL" sz="900" dirty="0" err="1">
                <a:latin typeface="Helvetica Light" panose="020B0403020202020204" pitchFamily="34" charset="0"/>
              </a:rPr>
              <a:t>Felson</a:t>
            </a:r>
            <a:r>
              <a:rPr lang="nl-NL" sz="900" dirty="0">
                <a:latin typeface="Helvetica Light" panose="020B0403020202020204" pitchFamily="34" charset="0"/>
              </a:rPr>
              <a:t> DT, </a:t>
            </a:r>
            <a:r>
              <a:rPr lang="nl-NL" sz="900" dirty="0" err="1">
                <a:latin typeface="Helvetica Light" panose="020B0403020202020204" pitchFamily="34" charset="0"/>
              </a:rPr>
              <a:t>Arthtritis</a:t>
            </a:r>
            <a:r>
              <a:rPr lang="nl-NL" sz="900" dirty="0">
                <a:latin typeface="Helvetica Light" panose="020B0403020202020204" pitchFamily="34" charset="0"/>
              </a:rPr>
              <a:t> </a:t>
            </a:r>
            <a:r>
              <a:rPr lang="nl-NL" sz="900" dirty="0" err="1">
                <a:latin typeface="Helvetica Light" panose="020B0403020202020204" pitchFamily="34" charset="0"/>
              </a:rPr>
              <a:t>Res</a:t>
            </a:r>
            <a:r>
              <a:rPr lang="nl-NL" sz="900" dirty="0">
                <a:latin typeface="Helvetica Light" panose="020B0403020202020204" pitchFamily="34" charset="0"/>
              </a:rPr>
              <a:t> </a:t>
            </a:r>
            <a:r>
              <a:rPr lang="nl-NL" sz="900" dirty="0" err="1">
                <a:latin typeface="Helvetica Light" panose="020B0403020202020204" pitchFamily="34" charset="0"/>
              </a:rPr>
              <a:t>Ther</a:t>
            </a:r>
            <a:r>
              <a:rPr lang="nl-NL" sz="900" dirty="0">
                <a:latin typeface="Helvetica Light" panose="020B0403020202020204" pitchFamily="34" charset="0"/>
              </a:rPr>
              <a:t>. 2009;11:203.</a:t>
            </a:r>
          </a:p>
        </p:txBody>
      </p:sp>
    </p:spTree>
    <p:extLst>
      <p:ext uri="{BB962C8B-B14F-4D97-AF65-F5344CB8AC3E}">
        <p14:creationId xmlns:p14="http://schemas.microsoft.com/office/powerpoint/2010/main" val="2911909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80299" y="330132"/>
            <a:ext cx="10515600" cy="387798"/>
          </a:xfrm>
        </p:spPr>
        <p:txBody>
          <a:bodyPr>
            <a:spAutoFit/>
          </a:bodyPr>
          <a:lstStyle/>
          <a:p>
            <a:r>
              <a:rPr lang="nl-NL" sz="2800" dirty="0">
                <a:solidFill>
                  <a:srgbClr val="00AA5F"/>
                </a:solidFill>
                <a:latin typeface="Arial" panose="020B0604020202020204" pitchFamily="34" charset="0"/>
                <a:cs typeface="Arial" panose="020B0604020202020204" pitchFamily="34" charset="0"/>
              </a:rPr>
              <a:t>Wat is neuropathische pijn?</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299" y="1118748"/>
            <a:ext cx="10417839" cy="4431983"/>
          </a:xfrm>
        </p:spPr>
        <p:txBody>
          <a:bodyPr wrap="square">
            <a:spAutoFit/>
          </a:bodyPr>
          <a:lstStyle/>
          <a:p>
            <a:pPr marL="184150" indent="-184150">
              <a:lnSpc>
                <a:spcPct val="100000"/>
              </a:lnSpc>
              <a:spcAft>
                <a:spcPts val="1000"/>
              </a:spcAft>
              <a:buClr>
                <a:srgbClr val="00AA5F"/>
              </a:buClr>
              <a:buFont typeface="Arial" panose="020B0604020202020204" pitchFamily="34" charset="0"/>
              <a:buChar char="•"/>
            </a:pPr>
            <a:r>
              <a:rPr lang="nl-NL" sz="2000" dirty="0">
                <a:cs typeface="Arial" panose="020B0604020202020204" pitchFamily="34" charset="0"/>
              </a:rPr>
              <a:t>Pijn opgewekt of veroorzaakt door een primaire laesie in of disfunctie van het perifere of centrale zenuwstelsel</a:t>
            </a:r>
            <a:r>
              <a:rPr lang="nl-NL" sz="2000" baseline="30000" dirty="0">
                <a:cs typeface="Arial" panose="020B0604020202020204" pitchFamily="34" charset="0"/>
              </a:rPr>
              <a:t>1</a:t>
            </a:r>
          </a:p>
          <a:p>
            <a:pPr>
              <a:lnSpc>
                <a:spcPct val="100000"/>
              </a:lnSpc>
              <a:spcAft>
                <a:spcPts val="1000"/>
              </a:spcAft>
              <a:buClr>
                <a:srgbClr val="00AA5F"/>
              </a:buClr>
            </a:pPr>
            <a:endParaRPr lang="nl-NL" sz="1000" dirty="0">
              <a:cs typeface="Arial" panose="020B0604020202020204" pitchFamily="34" charset="0"/>
            </a:endParaRPr>
          </a:p>
          <a:p>
            <a:pPr marL="184150" indent="-184150">
              <a:lnSpc>
                <a:spcPct val="100000"/>
              </a:lnSpc>
              <a:spcAft>
                <a:spcPts val="1000"/>
              </a:spcAft>
              <a:buClr>
                <a:srgbClr val="00AA5F"/>
              </a:buClr>
              <a:buFont typeface="Arial" panose="020B0604020202020204" pitchFamily="34" charset="0"/>
              <a:buChar char="•"/>
            </a:pPr>
            <a:r>
              <a:rPr lang="nl-NL" sz="2000" dirty="0">
                <a:cs typeface="Arial" panose="020B0604020202020204" pitchFamily="34" charset="0"/>
              </a:rPr>
              <a:t>Pijn vaak beschreven als stekende of brandende pijn of lijkend op een elektrische schok, vaak gepaard gaand met tintelingen of een doof gevoel</a:t>
            </a:r>
            <a:r>
              <a:rPr lang="nl-NL" sz="2000" baseline="30000" dirty="0">
                <a:cs typeface="Arial" panose="020B0604020202020204" pitchFamily="34" charset="0"/>
              </a:rPr>
              <a:t>2</a:t>
            </a:r>
          </a:p>
          <a:p>
            <a:pPr>
              <a:lnSpc>
                <a:spcPct val="100000"/>
              </a:lnSpc>
              <a:spcAft>
                <a:spcPts val="1000"/>
              </a:spcAft>
              <a:buClr>
                <a:srgbClr val="00AA5F"/>
              </a:buClr>
            </a:pPr>
            <a:endParaRPr lang="nl-NL" sz="1000" dirty="0">
              <a:cs typeface="Arial" panose="020B0604020202020204" pitchFamily="34" charset="0"/>
            </a:endParaRPr>
          </a:p>
          <a:p>
            <a:pPr marL="184150" indent="-184150">
              <a:lnSpc>
                <a:spcPct val="100000"/>
              </a:lnSpc>
              <a:spcAft>
                <a:spcPts val="1000"/>
              </a:spcAft>
              <a:buClr>
                <a:srgbClr val="00AA5F"/>
              </a:buClr>
              <a:buFont typeface="Arial" panose="020B0604020202020204" pitchFamily="34" charset="0"/>
              <a:buChar char="•"/>
            </a:pPr>
            <a:r>
              <a:rPr lang="nl-NL" sz="2000" dirty="0">
                <a:cs typeface="Arial" panose="020B0604020202020204" pitchFamily="34" charset="0"/>
              </a:rPr>
              <a:t>Het pijnlijke gebied hoeft niet altijd hetzelfde te zijn als de plaats van het letsel. De pijn treedt op in het neurologische gebied van de aangedane structuur (zenuw, wortel, ruggenmerg, hersenen)</a:t>
            </a:r>
            <a:r>
              <a:rPr lang="nl-NL" sz="2000" baseline="30000" dirty="0">
                <a:cs typeface="Arial" panose="020B0604020202020204" pitchFamily="34" charset="0"/>
              </a:rPr>
              <a:t>2</a:t>
            </a:r>
          </a:p>
          <a:p>
            <a:pPr>
              <a:lnSpc>
                <a:spcPct val="100000"/>
              </a:lnSpc>
              <a:spcAft>
                <a:spcPts val="1000"/>
              </a:spcAft>
              <a:buClr>
                <a:srgbClr val="00AA5F"/>
              </a:buClr>
            </a:pPr>
            <a:endParaRPr lang="nl-NL" sz="1000" baseline="30000" dirty="0">
              <a:cs typeface="Arial" panose="020B0604020202020204" pitchFamily="34" charset="0"/>
            </a:endParaRPr>
          </a:p>
          <a:p>
            <a:pPr marL="184150" indent="-184150">
              <a:lnSpc>
                <a:spcPct val="100000"/>
              </a:lnSpc>
              <a:spcAft>
                <a:spcPts val="1000"/>
              </a:spcAft>
              <a:buClr>
                <a:srgbClr val="00AA5F"/>
              </a:buClr>
              <a:buFont typeface="Arial" panose="020B0604020202020204" pitchFamily="34" charset="0"/>
              <a:buChar char="•"/>
            </a:pPr>
            <a:r>
              <a:rPr lang="nl-NL" sz="2000" dirty="0">
                <a:cs typeface="Arial" panose="020B0604020202020204" pitchFamily="34" charset="0"/>
              </a:rPr>
              <a:t>Bijna altijd een chronische aandoening (bijv. </a:t>
            </a:r>
            <a:r>
              <a:rPr lang="nl-NL" dirty="0">
                <a:cs typeface="Arial" panose="020B0604020202020204" pitchFamily="34" charset="0"/>
              </a:rPr>
              <a:t>PDPN, PHN,</a:t>
            </a:r>
            <a:r>
              <a:rPr lang="nl-NL" sz="2000" dirty="0">
                <a:cs typeface="Arial" panose="020B0604020202020204" pitchFamily="34" charset="0"/>
              </a:rPr>
              <a:t> littekenpijn, pijn na beroerte)</a:t>
            </a:r>
            <a:r>
              <a:rPr lang="nl-NL" sz="2000" baseline="30000" dirty="0">
                <a:cs typeface="Arial" panose="020B0604020202020204" pitchFamily="34" charset="0"/>
              </a:rPr>
              <a:t>2</a:t>
            </a:r>
          </a:p>
          <a:p>
            <a:pPr>
              <a:lnSpc>
                <a:spcPct val="100000"/>
              </a:lnSpc>
              <a:spcAft>
                <a:spcPts val="1000"/>
              </a:spcAft>
              <a:buClr>
                <a:srgbClr val="00AA5F"/>
              </a:buClr>
            </a:pPr>
            <a:endParaRPr lang="nl-NL" sz="1000" baseline="30000" dirty="0">
              <a:cs typeface="Arial" panose="020B0604020202020204" pitchFamily="34" charset="0"/>
            </a:endParaRPr>
          </a:p>
          <a:p>
            <a:pPr marL="184150" indent="-184150">
              <a:lnSpc>
                <a:spcPct val="100000"/>
              </a:lnSpc>
              <a:spcAft>
                <a:spcPts val="1000"/>
              </a:spcAft>
              <a:buClr>
                <a:srgbClr val="00AA5F"/>
              </a:buClr>
              <a:buFont typeface="Arial" panose="020B0604020202020204" pitchFamily="34" charset="0"/>
              <a:buChar char="•"/>
            </a:pPr>
            <a:r>
              <a:rPr lang="nl-NL" sz="2000" dirty="0">
                <a:cs typeface="Arial" panose="020B0604020202020204" pitchFamily="34" charset="0"/>
              </a:rPr>
              <a:t>Reageert slecht op conventionele analgetica</a:t>
            </a:r>
            <a:r>
              <a:rPr lang="nl-NL" sz="2000" baseline="30000" dirty="0">
                <a:cs typeface="Arial" panose="020B0604020202020204" pitchFamily="34" charset="0"/>
              </a:rPr>
              <a:t>3</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27</a:t>
            </a:fld>
            <a:endParaRPr lang="en-US" dirty="0"/>
          </a:p>
        </p:txBody>
      </p:sp>
      <p:sp>
        <p:nvSpPr>
          <p:cNvPr id="7" name="Tijdelijke aanduiding voor inhoud 2">
            <a:extLst>
              <a:ext uri="{FF2B5EF4-FFF2-40B4-BE49-F238E27FC236}">
                <a16:creationId xmlns:a16="http://schemas.microsoft.com/office/drawing/2014/main" id="{7B4AEF81-31BC-CD49-B58C-A334F826D959}"/>
              </a:ext>
            </a:extLst>
          </p:cNvPr>
          <p:cNvSpPr txBox="1">
            <a:spLocks/>
          </p:cNvSpPr>
          <p:nvPr/>
        </p:nvSpPr>
        <p:spPr>
          <a:xfrm>
            <a:off x="1141694" y="6341399"/>
            <a:ext cx="10321567" cy="372938"/>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a:spcAft>
                <a:spcPts val="0"/>
              </a:spcAft>
            </a:pPr>
            <a:r>
              <a:rPr lang="nl-NL" sz="900" dirty="0">
                <a:latin typeface="Helvetica Light" panose="020B0403020202020204" pitchFamily="34" charset="0"/>
              </a:rPr>
              <a:t>1. </a:t>
            </a:r>
            <a:r>
              <a:rPr lang="nl-NL" sz="900" dirty="0" err="1">
                <a:latin typeface="Helvetica Light" panose="020B0403020202020204" pitchFamily="34" charset="0"/>
              </a:rPr>
              <a:t>Meskey</a:t>
            </a:r>
            <a:r>
              <a:rPr lang="nl-NL" sz="900" dirty="0">
                <a:latin typeface="Helvetica Light" panose="020B0403020202020204" pitchFamily="34" charset="0"/>
              </a:rPr>
              <a:t> H, </a:t>
            </a:r>
            <a:r>
              <a:rPr lang="nl-NL" sz="900" dirty="0" err="1">
                <a:latin typeface="Helvetica Light" panose="020B0403020202020204" pitchFamily="34" charset="0"/>
              </a:rPr>
              <a:t>Bogduk</a:t>
            </a:r>
            <a:r>
              <a:rPr lang="nl-NL" sz="900" dirty="0">
                <a:latin typeface="Helvetica Light" panose="020B0403020202020204" pitchFamily="34" charset="0"/>
              </a:rPr>
              <a:t> N, uitgevers </a:t>
            </a:r>
            <a:r>
              <a:rPr lang="nl-NL" sz="900" dirty="0" err="1">
                <a:latin typeface="Helvetica Light" panose="020B0403020202020204" pitchFamily="34" charset="0"/>
              </a:rPr>
              <a:t>Classification</a:t>
            </a:r>
            <a:r>
              <a:rPr lang="nl-NL" sz="900" dirty="0">
                <a:latin typeface="Helvetica Light" panose="020B0403020202020204" pitchFamily="34" charset="0"/>
              </a:rPr>
              <a:t> of </a:t>
            </a:r>
            <a:r>
              <a:rPr lang="nl-NL" sz="900" dirty="0" err="1">
                <a:latin typeface="Helvetica Light" panose="020B0403020202020204" pitchFamily="34" charset="0"/>
              </a:rPr>
              <a:t>chronic</a:t>
            </a:r>
            <a:r>
              <a:rPr lang="nl-NL" sz="900" dirty="0">
                <a:latin typeface="Helvetica Light" panose="020B0403020202020204" pitchFamily="34" charset="0"/>
              </a:rPr>
              <a:t> </a:t>
            </a:r>
            <a:r>
              <a:rPr lang="nl-NL" sz="900" dirty="0" err="1">
                <a:latin typeface="Helvetica Light" panose="020B0403020202020204" pitchFamily="34" charset="0"/>
              </a:rPr>
              <a:t>pain</a:t>
            </a:r>
            <a:r>
              <a:rPr lang="nl-NL" sz="900" dirty="0">
                <a:latin typeface="Helvetica Light" panose="020B0403020202020204" pitchFamily="34" charset="0"/>
              </a:rPr>
              <a:t>: </a:t>
            </a:r>
            <a:r>
              <a:rPr lang="nl-NL" sz="900" dirty="0" err="1">
                <a:latin typeface="Helvetica Light" panose="020B0403020202020204" pitchFamily="34" charset="0"/>
              </a:rPr>
              <a:t>descriptions</a:t>
            </a:r>
            <a:r>
              <a:rPr lang="nl-NL" sz="900" dirty="0">
                <a:latin typeface="Helvetica Light" panose="020B0403020202020204" pitchFamily="34" charset="0"/>
              </a:rPr>
              <a:t> of </a:t>
            </a:r>
            <a:r>
              <a:rPr lang="nl-NL" sz="900" dirty="0" err="1">
                <a:latin typeface="Helvetica Light" panose="020B0403020202020204" pitchFamily="34" charset="0"/>
              </a:rPr>
              <a:t>chronic</a:t>
            </a:r>
            <a:r>
              <a:rPr lang="nl-NL" sz="900" dirty="0">
                <a:latin typeface="Helvetica Light" panose="020B0403020202020204" pitchFamily="34" charset="0"/>
              </a:rPr>
              <a:t> </a:t>
            </a:r>
            <a:r>
              <a:rPr lang="nl-NL" sz="900" dirty="0" err="1">
                <a:latin typeface="Helvetica Light" panose="020B0403020202020204" pitchFamily="34" charset="0"/>
              </a:rPr>
              <a:t>pain</a:t>
            </a:r>
            <a:r>
              <a:rPr lang="nl-NL" sz="900" dirty="0">
                <a:latin typeface="Helvetica Light" panose="020B0403020202020204" pitchFamily="34" charset="0"/>
              </a:rPr>
              <a:t> </a:t>
            </a:r>
            <a:r>
              <a:rPr lang="nl-NL" sz="900" dirty="0" err="1">
                <a:latin typeface="Helvetica Light" panose="020B0403020202020204" pitchFamily="34" charset="0"/>
              </a:rPr>
              <a:t>syndroms</a:t>
            </a:r>
            <a:r>
              <a:rPr lang="nl-NL" sz="900" dirty="0">
                <a:latin typeface="Helvetica Light" panose="020B0403020202020204" pitchFamily="34" charset="0"/>
              </a:rPr>
              <a:t> </a:t>
            </a:r>
            <a:r>
              <a:rPr lang="nl-NL" sz="900" dirty="0" err="1">
                <a:latin typeface="Helvetica Light" panose="020B0403020202020204" pitchFamily="34" charset="0"/>
              </a:rPr>
              <a:t>and</a:t>
            </a:r>
            <a:r>
              <a:rPr lang="nl-NL" sz="900" dirty="0">
                <a:latin typeface="Helvetica Light" panose="020B0403020202020204" pitchFamily="34" charset="0"/>
              </a:rPr>
              <a:t> </a:t>
            </a:r>
            <a:r>
              <a:rPr lang="nl-NL" sz="900" dirty="0" err="1">
                <a:latin typeface="Helvetica Light" panose="020B0403020202020204" pitchFamily="34" charset="0"/>
              </a:rPr>
              <a:t>definitions</a:t>
            </a:r>
            <a:r>
              <a:rPr lang="nl-NL" sz="900" dirty="0">
                <a:latin typeface="Helvetica Light" panose="020B0403020202020204" pitchFamily="34" charset="0"/>
              </a:rPr>
              <a:t> of </a:t>
            </a:r>
            <a:r>
              <a:rPr lang="nl-NL" sz="900" dirty="0" err="1">
                <a:latin typeface="Helvetica Light" panose="020B0403020202020204" pitchFamily="34" charset="0"/>
              </a:rPr>
              <a:t>pain</a:t>
            </a:r>
            <a:r>
              <a:rPr lang="nl-NL" sz="900" dirty="0">
                <a:latin typeface="Helvetica Light" panose="020B0403020202020204" pitchFamily="34" charset="0"/>
              </a:rPr>
              <a:t> </a:t>
            </a:r>
            <a:r>
              <a:rPr lang="nl-NL" sz="900" dirty="0" err="1">
                <a:latin typeface="Helvetica Light" panose="020B0403020202020204" pitchFamily="34" charset="0"/>
              </a:rPr>
              <a:t>terms</a:t>
            </a:r>
            <a:r>
              <a:rPr lang="nl-NL" sz="900" dirty="0">
                <a:latin typeface="Helvetica Light" panose="020B0403020202020204" pitchFamily="34" charset="0"/>
              </a:rPr>
              <a:t>, 2nd ed. Seattle WA, IASP Press 1994 p 212.</a:t>
            </a:r>
          </a:p>
          <a:p>
            <a:pPr>
              <a:spcAft>
                <a:spcPts val="0"/>
              </a:spcAft>
            </a:pPr>
            <a:r>
              <a:rPr lang="nl-NL" sz="900" dirty="0">
                <a:latin typeface="Helvetica Light" panose="020B0403020202020204" pitchFamily="34" charset="0"/>
              </a:rPr>
              <a:t>2. McMahon SB, </a:t>
            </a:r>
            <a:r>
              <a:rPr lang="nl-NL" sz="900" dirty="0" err="1">
                <a:latin typeface="Helvetica Light" panose="020B0403020202020204" pitchFamily="34" charset="0"/>
              </a:rPr>
              <a:t>Koltzenburg</a:t>
            </a:r>
            <a:r>
              <a:rPr lang="nl-NL" sz="900" dirty="0">
                <a:latin typeface="Helvetica Light" panose="020B0403020202020204" pitchFamily="34" charset="0"/>
              </a:rPr>
              <a:t> M, Wall </a:t>
            </a:r>
            <a:r>
              <a:rPr lang="nl-NL" sz="900" dirty="0" err="1">
                <a:latin typeface="Helvetica Light" panose="020B0403020202020204" pitchFamily="34" charset="0"/>
              </a:rPr>
              <a:t>and</a:t>
            </a:r>
            <a:r>
              <a:rPr lang="nl-NL" sz="900" dirty="0">
                <a:latin typeface="Helvetica Light" panose="020B0403020202020204" pitchFamily="34" charset="0"/>
              </a:rPr>
              <a:t> </a:t>
            </a:r>
            <a:r>
              <a:rPr lang="nl-NL" sz="900" dirty="0" err="1">
                <a:latin typeface="Helvetica Light" panose="020B0403020202020204" pitchFamily="34" charset="0"/>
              </a:rPr>
              <a:t>Metzack's</a:t>
            </a:r>
            <a:r>
              <a:rPr lang="nl-NL" sz="900" dirty="0">
                <a:latin typeface="Helvetica Light" panose="020B0403020202020204" pitchFamily="34" charset="0"/>
              </a:rPr>
              <a:t> </a:t>
            </a:r>
            <a:r>
              <a:rPr lang="nl-NL" sz="900" dirty="0" err="1">
                <a:latin typeface="Helvetica Light" panose="020B0403020202020204" pitchFamily="34" charset="0"/>
              </a:rPr>
              <a:t>Textbook</a:t>
            </a:r>
            <a:r>
              <a:rPr lang="nl-NL" sz="900" dirty="0">
                <a:latin typeface="Helvetica Light" panose="020B0403020202020204" pitchFamily="34" charset="0"/>
              </a:rPr>
              <a:t> of </a:t>
            </a:r>
            <a:r>
              <a:rPr lang="nl-NL" sz="900" dirty="0" err="1">
                <a:latin typeface="Helvetica Light" panose="020B0403020202020204" pitchFamily="34" charset="0"/>
              </a:rPr>
              <a:t>Pain</a:t>
            </a:r>
            <a:r>
              <a:rPr lang="nl-NL" sz="900" dirty="0">
                <a:latin typeface="Helvetica Light" panose="020B0403020202020204" pitchFamily="34" charset="0"/>
              </a:rPr>
              <a:t>, 5th ed. London, Elsevier 2006, p 905, 906, 992, 1020, 1057, 1076.</a:t>
            </a:r>
          </a:p>
          <a:p>
            <a:pPr>
              <a:spcAft>
                <a:spcPts val="0"/>
              </a:spcAft>
            </a:pPr>
            <a:r>
              <a:rPr lang="en" sz="900" dirty="0">
                <a:latin typeface="Helvetica Light" panose="020B0403020202020204" pitchFamily="34" charset="0"/>
              </a:rPr>
              <a:t>3. Dray A, Br Journal of </a:t>
            </a:r>
            <a:r>
              <a:rPr lang="en" sz="900" dirty="0" err="1">
                <a:latin typeface="Helvetica Light" panose="020B0403020202020204" pitchFamily="34" charset="0"/>
              </a:rPr>
              <a:t>Anaesth</a:t>
            </a:r>
            <a:r>
              <a:rPr lang="en" sz="900" dirty="0">
                <a:latin typeface="Helvetica Light" panose="020B0403020202020204" pitchFamily="34" charset="0"/>
              </a:rPr>
              <a:t>. 2006;101:48-58.</a:t>
            </a:r>
          </a:p>
        </p:txBody>
      </p:sp>
    </p:spTree>
    <p:extLst>
      <p:ext uri="{BB962C8B-B14F-4D97-AF65-F5344CB8AC3E}">
        <p14:creationId xmlns:p14="http://schemas.microsoft.com/office/powerpoint/2010/main" val="1861487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73673" y="330132"/>
            <a:ext cx="10515600" cy="1211059"/>
          </a:xfrm>
        </p:spPr>
        <p:txBody>
          <a:bodyPr>
            <a:normAutofit/>
          </a:bodyPr>
          <a:lstStyle/>
          <a:p>
            <a:r>
              <a:rPr lang="nl-NL" sz="2800" dirty="0">
                <a:solidFill>
                  <a:srgbClr val="00AA5F"/>
                </a:solidFill>
                <a:latin typeface="Arial" panose="020B0604020202020204" pitchFamily="34" charset="0"/>
                <a:cs typeface="Arial" panose="020B0604020202020204" pitchFamily="34" charset="0"/>
              </a:rPr>
              <a:t>Perifere neuropathische pijn</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28</a:t>
            </a:fld>
            <a:endParaRPr lang="en-US" dirty="0"/>
          </a:p>
        </p:txBody>
      </p:sp>
      <p:sp>
        <p:nvSpPr>
          <p:cNvPr id="7" name="Tijdelijke aanduiding voor inhoud 2">
            <a:extLst>
              <a:ext uri="{FF2B5EF4-FFF2-40B4-BE49-F238E27FC236}">
                <a16:creationId xmlns:a16="http://schemas.microsoft.com/office/drawing/2014/main" id="{7B4AEF81-31BC-CD49-B58C-A334F826D959}"/>
              </a:ext>
            </a:extLst>
          </p:cNvPr>
          <p:cNvSpPr txBox="1">
            <a:spLocks/>
          </p:cNvSpPr>
          <p:nvPr/>
        </p:nvSpPr>
        <p:spPr>
          <a:xfrm>
            <a:off x="1248719" y="6527868"/>
            <a:ext cx="10321567" cy="204524"/>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r>
              <a:rPr lang="fr" sz="900" dirty="0" err="1">
                <a:latin typeface="Helvetica Light" panose="020B0403020202020204" pitchFamily="34" charset="0"/>
              </a:rPr>
              <a:t>Colloca</a:t>
            </a:r>
            <a:r>
              <a:rPr lang="fr" sz="900" dirty="0">
                <a:latin typeface="Helvetica Light" panose="020B0403020202020204" pitchFamily="34" charset="0"/>
              </a:rPr>
              <a:t> L, et al. Nat </a:t>
            </a:r>
            <a:r>
              <a:rPr lang="fr" sz="900" dirty="0" err="1">
                <a:latin typeface="Helvetica Light" panose="020B0403020202020204" pitchFamily="34" charset="0"/>
              </a:rPr>
              <a:t>Rev</a:t>
            </a:r>
            <a:r>
              <a:rPr lang="fr" sz="900" dirty="0">
                <a:latin typeface="Helvetica Light" panose="020B0403020202020204" pitchFamily="34" charset="0"/>
              </a:rPr>
              <a:t> Dis </a:t>
            </a:r>
            <a:r>
              <a:rPr lang="fr" sz="900" dirty="0" err="1">
                <a:latin typeface="Helvetica Light" panose="020B0403020202020204" pitchFamily="34" charset="0"/>
              </a:rPr>
              <a:t>Primers</a:t>
            </a:r>
            <a:r>
              <a:rPr lang="fr" sz="900" dirty="0">
                <a:latin typeface="Helvetica Light" panose="020B0403020202020204" pitchFamily="34" charset="0"/>
              </a:rPr>
              <a:t>. 2017;3:17002.doi:10.1038/nrdp.2017.2.</a:t>
            </a:r>
          </a:p>
        </p:txBody>
      </p:sp>
      <p:sp>
        <p:nvSpPr>
          <p:cNvPr id="9" name="Tijdelijke aanduiding voor inhoud 2">
            <a:extLst>
              <a:ext uri="{FF2B5EF4-FFF2-40B4-BE49-F238E27FC236}">
                <a16:creationId xmlns:a16="http://schemas.microsoft.com/office/drawing/2014/main" id="{FBD10C89-FE44-5D4F-A010-E790975882A3}"/>
              </a:ext>
            </a:extLst>
          </p:cNvPr>
          <p:cNvSpPr txBox="1">
            <a:spLocks/>
          </p:cNvSpPr>
          <p:nvPr/>
        </p:nvSpPr>
        <p:spPr>
          <a:xfrm>
            <a:off x="380300" y="1371601"/>
            <a:ext cx="10321566" cy="3767666"/>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r>
              <a:rPr lang="nl-NL" sz="2000" b="1" dirty="0">
                <a:latin typeface="Helvetica" pitchFamily="2" charset="0"/>
                <a:cs typeface="Arial" panose="020B0604020202020204" pitchFamily="34" charset="0"/>
              </a:rPr>
              <a:t>Overige perifere zenuwbeschadigingen door: </a:t>
            </a:r>
          </a:p>
          <a:p>
            <a:pPr marL="180000" indent="-180000">
              <a:buClr>
                <a:srgbClr val="00AA5F"/>
              </a:buClr>
              <a:buFont typeface="Arial" panose="020B0604020202020204" pitchFamily="34" charset="0"/>
              <a:buChar char="•"/>
            </a:pPr>
            <a:r>
              <a:rPr lang="nl-NL" sz="2000" dirty="0">
                <a:latin typeface="Helvetica" pitchFamily="2" charset="0"/>
                <a:cs typeface="Arial" panose="020B0604020202020204" pitchFamily="34" charset="0"/>
              </a:rPr>
              <a:t>na infecties (Lyme, Aids)</a:t>
            </a:r>
          </a:p>
          <a:p>
            <a:pPr marL="180000" indent="-180000">
              <a:buClr>
                <a:srgbClr val="00AA5F"/>
              </a:buClr>
              <a:buFont typeface="Arial" panose="020B0604020202020204" pitchFamily="34" charset="0"/>
              <a:buChar char="•"/>
            </a:pPr>
            <a:r>
              <a:rPr lang="nl-NL" sz="2000" dirty="0">
                <a:latin typeface="Helvetica" pitchFamily="2" charset="0"/>
                <a:cs typeface="Arial" panose="020B0604020202020204" pitchFamily="34" charset="0"/>
              </a:rPr>
              <a:t>overmatig alcohol gebruik</a:t>
            </a:r>
          </a:p>
          <a:p>
            <a:pPr marL="180000" indent="-180000">
              <a:buClr>
                <a:srgbClr val="00AA5F"/>
              </a:buClr>
              <a:buFont typeface="Arial" panose="020B0604020202020204" pitchFamily="34" charset="0"/>
              <a:buChar char="•"/>
            </a:pPr>
            <a:r>
              <a:rPr lang="nl-NL" sz="2000" dirty="0">
                <a:latin typeface="Helvetica" pitchFamily="2" charset="0"/>
                <a:cs typeface="Arial" panose="020B0604020202020204" pitchFamily="34" charset="0"/>
              </a:rPr>
              <a:t>toxische stoffen (afbijtmiddelen verfindustrie, landbouwgiffen, lood)</a:t>
            </a:r>
          </a:p>
          <a:p>
            <a:pPr marL="180000" indent="-180000">
              <a:buClr>
                <a:srgbClr val="00AA5F"/>
              </a:buClr>
              <a:buFont typeface="Arial" panose="020B0604020202020204" pitchFamily="34" charset="0"/>
              <a:buChar char="•"/>
            </a:pPr>
            <a:r>
              <a:rPr lang="nl-NL" sz="2000" dirty="0">
                <a:latin typeface="Helvetica" pitchFamily="2" charset="0"/>
                <a:cs typeface="Arial" panose="020B0604020202020204" pitchFamily="34" charset="0"/>
              </a:rPr>
              <a:t>compressie</a:t>
            </a:r>
          </a:p>
          <a:p>
            <a:pPr marL="180000" indent="-180000">
              <a:buClr>
                <a:srgbClr val="00AA5F"/>
              </a:buClr>
              <a:buFont typeface="Arial" panose="020B0604020202020204" pitchFamily="34" charset="0"/>
              <a:buChar char="•"/>
            </a:pPr>
            <a:r>
              <a:rPr lang="nl-NL" sz="2000" dirty="0">
                <a:latin typeface="Helvetica" pitchFamily="2" charset="0"/>
                <a:cs typeface="Arial" panose="020B0604020202020204" pitchFamily="34" charset="0"/>
              </a:rPr>
              <a:t>infiltratie door tumorweefsel </a:t>
            </a:r>
          </a:p>
          <a:p>
            <a:pPr marL="180000" indent="-180000">
              <a:buClr>
                <a:srgbClr val="00AA5F"/>
              </a:buClr>
              <a:buFont typeface="Arial" panose="020B0604020202020204" pitchFamily="34" charset="0"/>
              <a:buChar char="•"/>
            </a:pPr>
            <a:r>
              <a:rPr lang="nl-NL" sz="2000" dirty="0">
                <a:latin typeface="Helvetica" pitchFamily="2" charset="0"/>
                <a:cs typeface="Arial" panose="020B0604020202020204" pitchFamily="34" charset="0"/>
              </a:rPr>
              <a:t>oncologische behandelingen (CINP) </a:t>
            </a:r>
          </a:p>
          <a:p>
            <a:pPr marL="180000" indent="-180000">
              <a:buClr>
                <a:srgbClr val="00AA5F"/>
              </a:buClr>
              <a:buFont typeface="Arial" panose="020B0604020202020204" pitchFamily="34" charset="0"/>
              <a:buChar char="•"/>
            </a:pPr>
            <a:r>
              <a:rPr lang="nl-NL" sz="2000" dirty="0">
                <a:latin typeface="Helvetica" pitchFamily="2" charset="0"/>
                <a:cs typeface="Arial" panose="020B0604020202020204" pitchFamily="34" charset="0"/>
              </a:rPr>
              <a:t>ongeval (bv polsfractuur)</a:t>
            </a:r>
          </a:p>
          <a:p>
            <a:pPr marL="180000" indent="-180000">
              <a:buClr>
                <a:srgbClr val="00AA5F"/>
              </a:buClr>
              <a:buFont typeface="Arial" panose="020B0604020202020204" pitchFamily="34" charset="0"/>
              <a:buChar char="•"/>
            </a:pPr>
            <a:r>
              <a:rPr lang="nl-NL" sz="2000" dirty="0">
                <a:latin typeface="Helvetica" pitchFamily="2" charset="0"/>
                <a:cs typeface="Arial" panose="020B0604020202020204" pitchFamily="34" charset="0"/>
              </a:rPr>
              <a:t>chirurgie (postoperatieve neuropathische pijn)</a:t>
            </a:r>
          </a:p>
        </p:txBody>
      </p:sp>
    </p:spTree>
    <p:extLst>
      <p:ext uri="{BB962C8B-B14F-4D97-AF65-F5344CB8AC3E}">
        <p14:creationId xmlns:p14="http://schemas.microsoft.com/office/powerpoint/2010/main" val="688096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80299" y="334996"/>
            <a:ext cx="10515600" cy="1325563"/>
          </a:xfrm>
        </p:spPr>
        <p:txBody>
          <a:bodyPr>
            <a:normAutofit/>
          </a:bodyPr>
          <a:lstStyle/>
          <a:p>
            <a:r>
              <a:rPr lang="nl-NL" sz="2800" dirty="0">
                <a:solidFill>
                  <a:srgbClr val="00AA5F"/>
                </a:solidFill>
                <a:latin typeface="Arial" panose="020B0604020202020204" pitchFamily="34" charset="0"/>
                <a:cs typeface="Arial" panose="020B0604020202020204" pitchFamily="34" charset="0"/>
              </a:rPr>
              <a:t>Centrale neuropathische pijn komt voor bij:</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29</a:t>
            </a:fld>
            <a:endParaRPr lang="en-US" dirty="0"/>
          </a:p>
        </p:txBody>
      </p:sp>
      <p:sp>
        <p:nvSpPr>
          <p:cNvPr id="7" name="Tijdelijke aanduiding voor inhoud 2">
            <a:extLst>
              <a:ext uri="{FF2B5EF4-FFF2-40B4-BE49-F238E27FC236}">
                <a16:creationId xmlns:a16="http://schemas.microsoft.com/office/drawing/2014/main" id="{7B4AEF81-31BC-CD49-B58C-A334F826D959}"/>
              </a:ext>
            </a:extLst>
          </p:cNvPr>
          <p:cNvSpPr txBox="1">
            <a:spLocks/>
          </p:cNvSpPr>
          <p:nvPr/>
        </p:nvSpPr>
        <p:spPr>
          <a:xfrm>
            <a:off x="1141694" y="6523004"/>
            <a:ext cx="10321567" cy="147914"/>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r>
              <a:rPr lang="da" sz="900" dirty="0">
                <a:latin typeface="Helvetica Light" panose="020B0403020202020204" pitchFamily="34" charset="0"/>
              </a:rPr>
              <a:t>Andersen G, </a:t>
            </a:r>
            <a:r>
              <a:rPr lang="da" sz="900" i="1" dirty="0">
                <a:latin typeface="Helvetica Light" panose="020B0403020202020204" pitchFamily="34" charset="0"/>
              </a:rPr>
              <a:t>et al. Pain</a:t>
            </a:r>
            <a:r>
              <a:rPr lang="da" sz="900" dirty="0">
                <a:latin typeface="Helvetica Light" panose="020B0403020202020204" pitchFamily="34" charset="0"/>
              </a:rPr>
              <a:t>. 1995;61(2):187-93.</a:t>
            </a:r>
          </a:p>
        </p:txBody>
      </p:sp>
      <p:sp>
        <p:nvSpPr>
          <p:cNvPr id="9" name="Tijdelijke aanduiding voor inhoud 2">
            <a:extLst>
              <a:ext uri="{FF2B5EF4-FFF2-40B4-BE49-F238E27FC236}">
                <a16:creationId xmlns:a16="http://schemas.microsoft.com/office/drawing/2014/main" id="{FBD10C89-FE44-5D4F-A010-E790975882A3}"/>
              </a:ext>
            </a:extLst>
          </p:cNvPr>
          <p:cNvSpPr txBox="1">
            <a:spLocks/>
          </p:cNvSpPr>
          <p:nvPr/>
        </p:nvSpPr>
        <p:spPr>
          <a:xfrm>
            <a:off x="380300" y="1380229"/>
            <a:ext cx="10321566" cy="3699403"/>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84150" indent="-184150">
              <a:buClr>
                <a:srgbClr val="00AA5F"/>
              </a:buClr>
              <a:buFont typeface="Arial" panose="020B0604020202020204" pitchFamily="34" charset="0"/>
              <a:buChar char="•"/>
            </a:pPr>
            <a:r>
              <a:rPr lang="nl-NL" sz="2000" dirty="0">
                <a:latin typeface="Arial" panose="020B0604020202020204" pitchFamily="34" charset="0"/>
                <a:cs typeface="Arial" panose="020B0604020202020204" pitchFamily="34" charset="0"/>
              </a:rPr>
              <a:t>CVA (8–11%  van de patiënten ontwikkelt neuropathische pijn) </a:t>
            </a:r>
          </a:p>
          <a:p>
            <a:pPr marL="184150" indent="-184150">
              <a:buClr>
                <a:srgbClr val="00AA5F"/>
              </a:buClr>
              <a:buFont typeface="Arial" panose="020B0604020202020204" pitchFamily="34" charset="0"/>
              <a:buChar char="•"/>
            </a:pPr>
            <a:r>
              <a:rPr lang="nl-NL" sz="2000" dirty="0">
                <a:latin typeface="Arial" panose="020B0604020202020204" pitchFamily="34" charset="0"/>
                <a:cs typeface="Arial" panose="020B0604020202020204" pitchFamily="34" charset="0"/>
              </a:rPr>
              <a:t>Dwarslaesie</a:t>
            </a:r>
          </a:p>
          <a:p>
            <a:pPr marL="184150" indent="-184150">
              <a:buClr>
                <a:srgbClr val="00AA5F"/>
              </a:buClr>
              <a:buFont typeface="Arial" panose="020B0604020202020204" pitchFamily="34" charset="0"/>
              <a:buChar char="•"/>
            </a:pPr>
            <a:r>
              <a:rPr lang="nl-NL" sz="2000" dirty="0">
                <a:latin typeface="Arial" panose="020B0604020202020204" pitchFamily="34" charset="0"/>
                <a:cs typeface="Arial" panose="020B0604020202020204" pitchFamily="34" charset="0"/>
              </a:rPr>
              <a:t>MS</a:t>
            </a:r>
          </a:p>
          <a:p>
            <a:pPr marL="184150" indent="-184150">
              <a:buClr>
                <a:srgbClr val="00AA5F"/>
              </a:buClr>
              <a:buFont typeface="Arial" panose="020B0604020202020204" pitchFamily="34" charset="0"/>
              <a:buChar char="•"/>
            </a:pPr>
            <a:r>
              <a:rPr lang="nl-NL" sz="2000" dirty="0">
                <a:latin typeface="Arial" panose="020B0604020202020204" pitchFamily="34" charset="0"/>
                <a:cs typeface="Arial" panose="020B0604020202020204" pitchFamily="34" charset="0"/>
              </a:rPr>
              <a:t>Fantoompijn</a:t>
            </a:r>
          </a:p>
          <a:p>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723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Inhoud</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297" y="1380229"/>
            <a:ext cx="11429531" cy="4528634"/>
          </a:xfrm>
        </p:spPr>
        <p:txBody>
          <a:bodyPr/>
          <a:lstStyle/>
          <a:p>
            <a:pPr marL="342900" indent="-342900">
              <a:buFont typeface="+mj-lt"/>
              <a:buAutoNum type="arabicPeriod"/>
            </a:pPr>
            <a:r>
              <a:rPr lang="nl-NL" sz="2000" b="1" dirty="0">
                <a:solidFill>
                  <a:srgbClr val="00AA5F"/>
                </a:solidFill>
              </a:rPr>
              <a:t>Opioïden – stand van zaken</a:t>
            </a:r>
            <a:endParaRPr lang="nl-NL" sz="2000" dirty="0"/>
          </a:p>
          <a:p>
            <a:pPr marL="342900" indent="-342900">
              <a:buFont typeface="+mj-lt"/>
              <a:buAutoNum type="arabicPeriod"/>
            </a:pPr>
            <a:r>
              <a:rPr lang="nl-NL" sz="2000" dirty="0"/>
              <a:t>Pijnkennis</a:t>
            </a:r>
          </a:p>
          <a:p>
            <a:pPr marL="342900" indent="-342900">
              <a:buFont typeface="+mj-lt"/>
              <a:buAutoNum type="arabicPeriod"/>
            </a:pPr>
            <a:r>
              <a:rPr lang="nl-NL" sz="2000" dirty="0"/>
              <a:t>Pijnbestrijding</a:t>
            </a:r>
          </a:p>
          <a:p>
            <a:pPr marL="342900" indent="-342900">
              <a:buFont typeface="+mj-lt"/>
              <a:buAutoNum type="arabicPeriod"/>
            </a:pPr>
            <a:r>
              <a:rPr lang="nl-NL" sz="2000" dirty="0"/>
              <a:t>Sterk werkende opioïden</a:t>
            </a:r>
            <a:endParaRPr lang="nl-NL" sz="2000" b="1" dirty="0">
              <a:solidFill>
                <a:srgbClr val="00AA5F"/>
              </a:solidFill>
            </a:endParaRPr>
          </a:p>
          <a:p>
            <a:pPr marL="342900" indent="-342900">
              <a:buFont typeface="+mj-lt"/>
              <a:buAutoNum type="arabicPeriod"/>
            </a:pPr>
            <a:r>
              <a:rPr lang="nl-NL" sz="2000" dirty="0"/>
              <a:t>Behandeling neuropathische pijn</a:t>
            </a:r>
            <a:endParaRPr lang="nl-NL" sz="2000" b="1" dirty="0">
              <a:solidFill>
                <a:srgbClr val="00AA5F"/>
              </a:solidFill>
            </a:endParaRPr>
          </a:p>
          <a:p>
            <a:pPr marL="342900" indent="-342900">
              <a:buFont typeface="+mj-lt"/>
              <a:buAutoNum type="arabicPeriod"/>
            </a:pPr>
            <a:r>
              <a:rPr lang="nl-NL" sz="2000" dirty="0"/>
              <a:t>Behandelmogelijkheden door pijnafdeling</a:t>
            </a:r>
          </a:p>
          <a:p>
            <a:endParaRPr lang="nl-NL" sz="2000" dirty="0"/>
          </a:p>
        </p:txBody>
      </p:sp>
      <p:sp>
        <p:nvSpPr>
          <p:cNvPr id="10" name="Date Placeholder 3">
            <a:extLst>
              <a:ext uri="{FF2B5EF4-FFF2-40B4-BE49-F238E27FC236}">
                <a16:creationId xmlns:a16="http://schemas.microsoft.com/office/drawing/2014/main" id="{FB53920C-9D5C-7F49-B2B6-4F3484B490EF}"/>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11" name="Slide Number Placeholder 4">
            <a:extLst>
              <a:ext uri="{FF2B5EF4-FFF2-40B4-BE49-F238E27FC236}">
                <a16:creationId xmlns:a16="http://schemas.microsoft.com/office/drawing/2014/main" id="{D201E1DF-C301-6149-A5C7-E55C66CF15C2}"/>
              </a:ext>
            </a:extLst>
          </p:cNvPr>
          <p:cNvSpPr>
            <a:spLocks noGrp="1"/>
          </p:cNvSpPr>
          <p:nvPr>
            <p:ph type="sldNum" sz="quarter" idx="12"/>
          </p:nvPr>
        </p:nvSpPr>
        <p:spPr/>
        <p:txBody>
          <a:bodyPr/>
          <a:lstStyle/>
          <a:p>
            <a:fld id="{0A651BF4-93EA-457D-AD5A-CC362C278CB3}" type="slidenum">
              <a:rPr lang="en-US" smtClean="0"/>
              <a:pPr/>
              <a:t>3</a:t>
            </a:fld>
            <a:endParaRPr lang="en-US" dirty="0"/>
          </a:p>
        </p:txBody>
      </p:sp>
    </p:spTree>
    <p:extLst>
      <p:ext uri="{BB962C8B-B14F-4D97-AF65-F5344CB8AC3E}">
        <p14:creationId xmlns:p14="http://schemas.microsoft.com/office/powerpoint/2010/main" val="2262149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80299" y="334996"/>
            <a:ext cx="10515600" cy="1325563"/>
          </a:xfrm>
        </p:spPr>
        <p:txBody>
          <a:bodyPr>
            <a:normAutofit/>
          </a:bodyPr>
          <a:lstStyle/>
          <a:p>
            <a:r>
              <a:rPr lang="nl-NL" sz="2800" dirty="0">
                <a:solidFill>
                  <a:srgbClr val="00AA5F"/>
                </a:solidFill>
                <a:latin typeface="Arial" panose="020B0604020202020204" pitchFamily="34" charset="0"/>
                <a:cs typeface="Arial" panose="020B0604020202020204" pitchFamily="34" charset="0"/>
              </a:rPr>
              <a:t>Symptomen neuropathische pijn</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30</a:t>
            </a:fld>
            <a:endParaRPr lang="en-US" dirty="0"/>
          </a:p>
        </p:txBody>
      </p:sp>
      <p:sp>
        <p:nvSpPr>
          <p:cNvPr id="7" name="Tijdelijke aanduiding voor inhoud 2">
            <a:extLst>
              <a:ext uri="{FF2B5EF4-FFF2-40B4-BE49-F238E27FC236}">
                <a16:creationId xmlns:a16="http://schemas.microsoft.com/office/drawing/2014/main" id="{7B4AEF81-31BC-CD49-B58C-A334F826D959}"/>
              </a:ext>
            </a:extLst>
          </p:cNvPr>
          <p:cNvSpPr txBox="1">
            <a:spLocks/>
          </p:cNvSpPr>
          <p:nvPr/>
        </p:nvSpPr>
        <p:spPr>
          <a:xfrm>
            <a:off x="1248719" y="6530216"/>
            <a:ext cx="10321567" cy="147913"/>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r>
              <a:rPr lang="fr" sz="900" dirty="0" err="1">
                <a:latin typeface="Helvetica Light" panose="020B0403020202020204" pitchFamily="34" charset="0"/>
              </a:rPr>
              <a:t>Bouhassira</a:t>
            </a:r>
            <a:r>
              <a:rPr lang="fr" sz="900" dirty="0">
                <a:latin typeface="Helvetica Light" panose="020B0403020202020204" pitchFamily="34" charset="0"/>
              </a:rPr>
              <a:t> D, </a:t>
            </a:r>
            <a:r>
              <a:rPr lang="fr" sz="900" i="1" dirty="0">
                <a:latin typeface="Helvetica Light" panose="020B0403020202020204" pitchFamily="34" charset="0"/>
              </a:rPr>
              <a:t>et al. Pain </a:t>
            </a:r>
            <a:r>
              <a:rPr lang="fr" sz="900" dirty="0">
                <a:latin typeface="Helvetica Light" panose="020B0403020202020204" pitchFamily="34" charset="0"/>
              </a:rPr>
              <a:t>2005;114:29-36.</a:t>
            </a:r>
          </a:p>
        </p:txBody>
      </p:sp>
      <p:sp>
        <p:nvSpPr>
          <p:cNvPr id="9" name="Tijdelijke aanduiding voor inhoud 2">
            <a:extLst>
              <a:ext uri="{FF2B5EF4-FFF2-40B4-BE49-F238E27FC236}">
                <a16:creationId xmlns:a16="http://schemas.microsoft.com/office/drawing/2014/main" id="{FBD10C89-FE44-5D4F-A010-E790975882A3}"/>
              </a:ext>
            </a:extLst>
          </p:cNvPr>
          <p:cNvSpPr txBox="1">
            <a:spLocks/>
          </p:cNvSpPr>
          <p:nvPr/>
        </p:nvSpPr>
        <p:spPr>
          <a:xfrm>
            <a:off x="380300" y="1378227"/>
            <a:ext cx="7549153" cy="3761040"/>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38113" indent="-138113">
              <a:buClr>
                <a:srgbClr val="00AA5F"/>
              </a:buClr>
              <a:buFont typeface="Arial" panose="020B0604020202020204" pitchFamily="34" charset="0"/>
              <a:buChar char="•"/>
            </a:pPr>
            <a:r>
              <a:rPr lang="nl-NL" sz="1800" dirty="0">
                <a:latin typeface="Helvetica" pitchFamily="2" charset="0"/>
                <a:cs typeface="Arial" panose="020B0604020202020204" pitchFamily="34" charset="0"/>
              </a:rPr>
              <a:t>Brandend				</a:t>
            </a:r>
          </a:p>
          <a:p>
            <a:pPr marL="138113" indent="-138113">
              <a:buClr>
                <a:srgbClr val="00AA5F"/>
              </a:buClr>
              <a:buFont typeface="Arial" panose="020B0604020202020204" pitchFamily="34" charset="0"/>
              <a:buChar char="•"/>
            </a:pPr>
            <a:r>
              <a:rPr lang="nl-NL" sz="1800" dirty="0">
                <a:latin typeface="Helvetica" pitchFamily="2" charset="0"/>
                <a:cs typeface="Arial" panose="020B0604020202020204" pitchFamily="34" charset="0"/>
              </a:rPr>
              <a:t>Niet scherp begrensd		</a:t>
            </a:r>
          </a:p>
          <a:p>
            <a:pPr marL="138113" indent="-138113">
              <a:buClr>
                <a:srgbClr val="00AA5F"/>
              </a:buClr>
              <a:buFont typeface="Arial" panose="020B0604020202020204" pitchFamily="34" charset="0"/>
              <a:buChar char="•"/>
            </a:pPr>
            <a:r>
              <a:rPr lang="nl-NL" sz="1800" dirty="0">
                <a:latin typeface="Helvetica" pitchFamily="2" charset="0"/>
                <a:cs typeface="Arial" panose="020B0604020202020204" pitchFamily="34" charset="0"/>
              </a:rPr>
              <a:t>Als elektrische schokken</a:t>
            </a:r>
          </a:p>
          <a:p>
            <a:pPr marL="138113" indent="-138113">
              <a:buClr>
                <a:srgbClr val="00AA5F"/>
              </a:buClr>
              <a:buFont typeface="Arial" panose="020B0604020202020204" pitchFamily="34" charset="0"/>
              <a:buChar char="•"/>
            </a:pPr>
            <a:r>
              <a:rPr lang="nl-NL" sz="1800" dirty="0">
                <a:latin typeface="Helvetica" pitchFamily="2" charset="0"/>
                <a:cs typeface="Arial" panose="020B0604020202020204" pitchFamily="34" charset="0"/>
              </a:rPr>
              <a:t>Pijnlijk koud gevoel</a:t>
            </a:r>
          </a:p>
          <a:p>
            <a:pPr marL="138113" indent="-138113">
              <a:buClr>
                <a:srgbClr val="00AA5F"/>
              </a:buClr>
              <a:buFont typeface="Arial" panose="020B0604020202020204" pitchFamily="34" charset="0"/>
              <a:buChar char="•"/>
            </a:pPr>
            <a:r>
              <a:rPr lang="nl-NL" sz="1800" dirty="0">
                <a:latin typeface="Helvetica" pitchFamily="2" charset="0"/>
                <a:cs typeface="Arial" panose="020B0604020202020204" pitchFamily="34" charset="0"/>
              </a:rPr>
              <a:t>Met tintelingen, prikken en/of doof gevoel</a:t>
            </a:r>
          </a:p>
          <a:p>
            <a:pPr marL="138113" indent="-138113">
              <a:buClr>
                <a:srgbClr val="00AA5F"/>
              </a:buClr>
              <a:buFont typeface="Arial" panose="020B0604020202020204" pitchFamily="34" charset="0"/>
              <a:buChar char="•"/>
            </a:pPr>
            <a:r>
              <a:rPr lang="nl-NL" sz="1800" dirty="0">
                <a:latin typeface="Helvetica" pitchFamily="2" charset="0"/>
                <a:cs typeface="Arial" panose="020B0604020202020204" pitchFamily="34" charset="0"/>
              </a:rPr>
              <a:t>Soms jeuk</a:t>
            </a:r>
          </a:p>
          <a:p>
            <a:pPr marL="138113" indent="-138113">
              <a:buClr>
                <a:srgbClr val="00AA5F"/>
              </a:buClr>
              <a:buFont typeface="Arial" panose="020B0604020202020204" pitchFamily="34" charset="0"/>
              <a:buChar char="•"/>
            </a:pPr>
            <a:endParaRPr lang="nl-NL" sz="1800" dirty="0">
              <a:latin typeface="Helvetica" pitchFamily="2" charset="0"/>
              <a:cs typeface="Arial" panose="020B0604020202020204" pitchFamily="34" charset="0"/>
            </a:endParaRPr>
          </a:p>
          <a:p>
            <a:pPr marL="138113" indent="-138113">
              <a:buClr>
                <a:srgbClr val="00AA5F"/>
              </a:buClr>
              <a:buFont typeface="Arial" panose="020B0604020202020204" pitchFamily="34" charset="0"/>
              <a:buChar char="•"/>
            </a:pPr>
            <a:r>
              <a:rPr lang="nl-NL" sz="1800" dirty="0">
                <a:latin typeface="Helvetica" pitchFamily="2" charset="0"/>
                <a:cs typeface="Arial" panose="020B0604020202020204" pitchFamily="34" charset="0"/>
              </a:rPr>
              <a:t>TIP: DN4 vragenlijst!</a:t>
            </a:r>
          </a:p>
        </p:txBody>
      </p:sp>
      <p:pic>
        <p:nvPicPr>
          <p:cNvPr id="8" name="Picture 2">
            <a:extLst>
              <a:ext uri="{FF2B5EF4-FFF2-40B4-BE49-F238E27FC236}">
                <a16:creationId xmlns:a16="http://schemas.microsoft.com/office/drawing/2014/main" id="{749EA024-2BE8-48FE-9973-38CC955ED70A}"/>
              </a:ext>
            </a:extLst>
          </p:cNvPr>
          <p:cNvPicPr>
            <a:picLocks noChangeAspect="1" noChangeArrowheads="1"/>
          </p:cNvPicPr>
          <p:nvPr/>
        </p:nvPicPr>
        <p:blipFill rotWithShape="1">
          <a:blip r:embed="rId2"/>
          <a:srcRect l="3605" t="11918" r="2322" b="7733"/>
          <a:stretch/>
        </p:blipFill>
        <p:spPr bwMode="auto">
          <a:xfrm>
            <a:off x="7130143" y="167606"/>
            <a:ext cx="4886355" cy="58814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3">
            <a:extLst>
              <a:ext uri="{FF2B5EF4-FFF2-40B4-BE49-F238E27FC236}">
                <a16:creationId xmlns:a16="http://schemas.microsoft.com/office/drawing/2014/main" id="{E1E8FF21-AFFD-41BD-9A61-6D814190063F}"/>
              </a:ext>
            </a:extLst>
          </p:cNvPr>
          <p:cNvPicPr>
            <a:picLocks noChangeAspect="1" noChangeArrowheads="1"/>
          </p:cNvPicPr>
          <p:nvPr/>
        </p:nvPicPr>
        <p:blipFill>
          <a:blip r:embed="rId3"/>
          <a:srcRect/>
          <a:stretch>
            <a:fillRect/>
          </a:stretch>
        </p:blipFill>
        <p:spPr bwMode="auto">
          <a:xfrm>
            <a:off x="11456064" y="179871"/>
            <a:ext cx="458279" cy="67168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Line 4">
            <a:extLst>
              <a:ext uri="{FF2B5EF4-FFF2-40B4-BE49-F238E27FC236}">
                <a16:creationId xmlns:a16="http://schemas.microsoft.com/office/drawing/2014/main" id="{A749B91C-3F57-4567-BB23-5718B425B9A1}"/>
              </a:ext>
            </a:extLst>
          </p:cNvPr>
          <p:cNvSpPr>
            <a:spLocks noChangeShapeType="1"/>
          </p:cNvSpPr>
          <p:nvPr/>
        </p:nvSpPr>
        <p:spPr bwMode="auto">
          <a:xfrm flipH="1" flipV="1">
            <a:off x="6340837" y="5778145"/>
            <a:ext cx="3576048" cy="13054"/>
          </a:xfrm>
          <a:prstGeom prst="line">
            <a:avLst/>
          </a:prstGeom>
          <a:noFill/>
          <a:ln w="317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defRPr/>
            </a:pPr>
            <a:endParaRPr lang="nl-NL">
              <a:latin typeface="Times New Roman" charset="0"/>
              <a:ea typeface="ＭＳ Ｐゴシック" charset="0"/>
              <a:cs typeface="ＭＳ Ｐゴシック" charset="0"/>
            </a:endParaRPr>
          </a:p>
        </p:txBody>
      </p:sp>
      <p:sp>
        <p:nvSpPr>
          <p:cNvPr id="3" name="Rechthoek 2">
            <a:extLst>
              <a:ext uri="{FF2B5EF4-FFF2-40B4-BE49-F238E27FC236}">
                <a16:creationId xmlns:a16="http://schemas.microsoft.com/office/drawing/2014/main" id="{77FAF034-A2BF-48E5-9C3B-C22E606B5B9E}"/>
              </a:ext>
            </a:extLst>
          </p:cNvPr>
          <p:cNvSpPr/>
          <p:nvPr/>
        </p:nvSpPr>
        <p:spPr>
          <a:xfrm>
            <a:off x="4307172" y="5425086"/>
            <a:ext cx="2033666" cy="584775"/>
          </a:xfrm>
          <a:prstGeom prst="rect">
            <a:avLst/>
          </a:prstGeom>
        </p:spPr>
        <p:txBody>
          <a:bodyPr wrap="square">
            <a:spAutoFit/>
          </a:bodyPr>
          <a:lstStyle/>
          <a:p>
            <a:r>
              <a:rPr lang="nl-NL" sz="1600" dirty="0">
                <a:latin typeface="Helvetica" panose="020B0604020202020204" pitchFamily="34" charset="0"/>
                <a:cs typeface="Helvetica" panose="020B0604020202020204" pitchFamily="34" charset="0"/>
              </a:rPr>
              <a:t>Score ≥ 4 Neuropathische pijn</a:t>
            </a:r>
          </a:p>
        </p:txBody>
      </p:sp>
    </p:spTree>
    <p:extLst>
      <p:ext uri="{BB962C8B-B14F-4D97-AF65-F5344CB8AC3E}">
        <p14:creationId xmlns:p14="http://schemas.microsoft.com/office/powerpoint/2010/main" val="2665290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80300" y="349936"/>
            <a:ext cx="10515600" cy="1211059"/>
          </a:xfrm>
        </p:spPr>
        <p:txBody>
          <a:bodyPr>
            <a:normAutofit/>
          </a:bodyPr>
          <a:lstStyle/>
          <a:p>
            <a:r>
              <a:rPr lang="nl-NL" sz="2800" dirty="0">
                <a:latin typeface="Arial" panose="020B0604020202020204" pitchFamily="34" charset="0"/>
                <a:cs typeface="Arial" panose="020B0604020202020204" pitchFamily="34" charset="0"/>
              </a:rPr>
              <a:t>G</a:t>
            </a:r>
            <a:r>
              <a:rPr lang="nl-NL" sz="2800" dirty="0">
                <a:solidFill>
                  <a:srgbClr val="00AA5F"/>
                </a:solidFill>
                <a:latin typeface="Arial" panose="020B0604020202020204" pitchFamily="34" charset="0"/>
                <a:cs typeface="Arial" panose="020B0604020202020204" pitchFamily="34" charset="0"/>
              </a:rPr>
              <a:t>emengde pijn - voorbeeld</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31</a:t>
            </a:fld>
            <a:endParaRPr lang="en-US" dirty="0"/>
          </a:p>
        </p:txBody>
      </p:sp>
      <p:sp>
        <p:nvSpPr>
          <p:cNvPr id="9" name="Tijdelijke aanduiding voor inhoud 2">
            <a:extLst>
              <a:ext uri="{FF2B5EF4-FFF2-40B4-BE49-F238E27FC236}">
                <a16:creationId xmlns:a16="http://schemas.microsoft.com/office/drawing/2014/main" id="{FBD10C89-FE44-5D4F-A010-E790975882A3}"/>
              </a:ext>
            </a:extLst>
          </p:cNvPr>
          <p:cNvSpPr txBox="1">
            <a:spLocks/>
          </p:cNvSpPr>
          <p:nvPr/>
        </p:nvSpPr>
        <p:spPr>
          <a:xfrm>
            <a:off x="380300" y="1378227"/>
            <a:ext cx="6537336" cy="3761040"/>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38113" indent="-138113">
              <a:buClr>
                <a:srgbClr val="00AA5F"/>
              </a:buClr>
              <a:buFont typeface="Arial" panose="020B0604020202020204" pitchFamily="34" charset="0"/>
              <a:buChar char="•"/>
            </a:pPr>
            <a:r>
              <a:rPr lang="nl-NL" sz="2000" dirty="0">
                <a:latin typeface="Arial" panose="020B0604020202020204" pitchFamily="34" charset="0"/>
                <a:cs typeface="Arial" panose="020B0604020202020204" pitchFamily="34" charset="0"/>
              </a:rPr>
              <a:t>Hernia nuclei pulposi met als gevolg lage rugpijn en </a:t>
            </a:r>
            <a:r>
              <a:rPr lang="nl-NL" sz="2000">
                <a:latin typeface="Arial" panose="020B0604020202020204" pitchFamily="34" charset="0"/>
                <a:cs typeface="Arial" panose="020B0604020202020204" pitchFamily="34" charset="0"/>
              </a:rPr>
              <a:t>lumbale radiculopathie</a:t>
            </a:r>
            <a:br>
              <a:rPr lang="nl-NL" sz="2000"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a:p>
            <a:pPr marL="138113" indent="-138113">
              <a:buClr>
                <a:srgbClr val="00AA5F"/>
              </a:buClr>
              <a:buFont typeface="Arial" panose="020B0604020202020204" pitchFamily="34" charset="0"/>
              <a:buChar char="•"/>
            </a:pPr>
            <a:r>
              <a:rPr lang="nl-NL" sz="2000" dirty="0">
                <a:latin typeface="Arial" panose="020B0604020202020204" pitchFamily="34" charset="0"/>
                <a:cs typeface="Arial" panose="020B0604020202020204" pitchFamily="34" charset="0"/>
              </a:rPr>
              <a:t>Pijnen met of zonder radiculopathie </a:t>
            </a:r>
            <a:r>
              <a:rPr lang="nl-NL" sz="2000" dirty="0">
                <a:latin typeface="Helvetica" pitchFamily="2" charset="0"/>
                <a:cs typeface="Arial" panose="020B0604020202020204" pitchFamily="34" charset="0"/>
              </a:rPr>
              <a:t>zoals</a:t>
            </a:r>
            <a:r>
              <a:rPr lang="nl-NL" sz="2000" dirty="0">
                <a:latin typeface="Arial" panose="020B0604020202020204" pitchFamily="34" charset="0"/>
                <a:cs typeface="Arial" panose="020B0604020202020204" pitchFamily="34" charset="0"/>
              </a:rPr>
              <a:t> bij lage rugpijn en nekpijn</a:t>
            </a:r>
          </a:p>
          <a:p>
            <a:pPr marL="138113" indent="-138113">
              <a:buClr>
                <a:srgbClr val="00AA5F"/>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pic>
        <p:nvPicPr>
          <p:cNvPr id="8" name="Tijdelijke aanduiding voor inhoud 6" descr="Tijdelijke aanduiding voor inhoud 6">
            <a:extLst>
              <a:ext uri="{FF2B5EF4-FFF2-40B4-BE49-F238E27FC236}">
                <a16:creationId xmlns:a16="http://schemas.microsoft.com/office/drawing/2014/main" id="{CDC750B6-FC97-3B4A-84E6-BF001BB87841}"/>
              </a:ext>
            </a:extLst>
          </p:cNvPr>
          <p:cNvPicPr>
            <a:picLocks noChangeAspect="1"/>
          </p:cNvPicPr>
          <p:nvPr/>
        </p:nvPicPr>
        <p:blipFill>
          <a:blip r:embed="rId2"/>
          <a:stretch>
            <a:fillRect/>
          </a:stretch>
        </p:blipFill>
        <p:spPr>
          <a:xfrm>
            <a:off x="8351176" y="1439863"/>
            <a:ext cx="3460524" cy="4552949"/>
          </a:xfrm>
          <a:prstGeom prst="rect">
            <a:avLst/>
          </a:prstGeom>
          <a:ln w="12700">
            <a:miter lim="400000"/>
          </a:ln>
        </p:spPr>
      </p:pic>
    </p:spTree>
    <p:extLst>
      <p:ext uri="{BB962C8B-B14F-4D97-AF65-F5344CB8AC3E}">
        <p14:creationId xmlns:p14="http://schemas.microsoft.com/office/powerpoint/2010/main" val="180244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p:cNvSpPr txBox="1">
            <a:spLocks/>
          </p:cNvSpPr>
          <p:nvPr/>
        </p:nvSpPr>
        <p:spPr>
          <a:xfrm>
            <a:off x="381000" y="283392"/>
            <a:ext cx="9906000" cy="107678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NL" altLang="nl-NL" sz="2800" dirty="0">
                <a:solidFill>
                  <a:srgbClr val="00AA5F"/>
                </a:solidFill>
                <a:latin typeface="Arial" panose="020B0604020202020204" pitchFamily="34" charset="0"/>
                <a:cs typeface="Arial" panose="020B0604020202020204" pitchFamily="34" charset="0"/>
              </a:rPr>
              <a:t>Chronische pijn is vaak gemengde pijn</a:t>
            </a:r>
          </a:p>
        </p:txBody>
      </p:sp>
      <p:sp>
        <p:nvSpPr>
          <p:cNvPr id="5" name="Rectangle 3"/>
          <p:cNvSpPr>
            <a:spLocks noChangeArrowheads="1"/>
          </p:cNvSpPr>
          <p:nvPr/>
        </p:nvSpPr>
        <p:spPr bwMode="auto">
          <a:xfrm>
            <a:off x="1185625" y="6488582"/>
            <a:ext cx="27661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defTabSz="914400" eaLnBrk="1" hangingPunct="1">
              <a:spcBef>
                <a:spcPct val="0"/>
              </a:spcBef>
              <a:buSzTx/>
              <a:buNone/>
            </a:pPr>
            <a:r>
              <a:rPr lang="nl-NL" altLang="nl-NL" sz="900" dirty="0" err="1">
                <a:solidFill>
                  <a:schemeClr val="tx1"/>
                </a:solidFill>
                <a:latin typeface="Helvetica Light" panose="020B0403020202020204" pitchFamily="34" charset="0"/>
              </a:rPr>
              <a:t>Freynhagen</a:t>
            </a:r>
            <a:r>
              <a:rPr lang="nl-NL" altLang="nl-NL" sz="900" dirty="0">
                <a:solidFill>
                  <a:schemeClr val="tx1"/>
                </a:solidFill>
                <a:latin typeface="Helvetica Light" panose="020B0403020202020204" pitchFamily="34" charset="0"/>
              </a:rPr>
              <a:t> R. et al. CMRO; 2006, 22(10):1911</a:t>
            </a:r>
            <a:r>
              <a:rPr lang="en-GB" sz="900" dirty="0">
                <a:solidFill>
                  <a:schemeClr val="tx1"/>
                </a:solidFill>
                <a:latin typeface="Helvetica Light" panose="020B0403020202020204" pitchFamily="34" charset="0"/>
                <a:ea typeface="MS PGothic" pitchFamily="34" charset="-128"/>
              </a:rPr>
              <a:t> – </a:t>
            </a:r>
            <a:r>
              <a:rPr lang="nl-NL" altLang="nl-NL" sz="900" dirty="0">
                <a:solidFill>
                  <a:schemeClr val="tx1"/>
                </a:solidFill>
                <a:latin typeface="Helvetica Light" panose="020B0403020202020204" pitchFamily="34" charset="0"/>
              </a:rPr>
              <a:t>20</a:t>
            </a:r>
            <a:endParaRPr lang="en-US" altLang="en-US" sz="900" dirty="0">
              <a:solidFill>
                <a:schemeClr val="tx1"/>
              </a:solidFill>
              <a:latin typeface="Helvetica Light" panose="020B0403020202020204" pitchFamily="34" charset="0"/>
            </a:endParaRPr>
          </a:p>
        </p:txBody>
      </p:sp>
      <p:sp>
        <p:nvSpPr>
          <p:cNvPr id="6" name="Rectangle 10"/>
          <p:cNvSpPr>
            <a:spLocks noChangeArrowheads="1"/>
          </p:cNvSpPr>
          <p:nvPr/>
        </p:nvSpPr>
        <p:spPr bwMode="auto">
          <a:xfrm rot="16200000">
            <a:off x="2331584" y="3706190"/>
            <a:ext cx="1003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defTabSz="914400" eaLnBrk="1" hangingPunct="1">
              <a:spcBef>
                <a:spcPct val="0"/>
              </a:spcBef>
              <a:buSzTx/>
              <a:buNone/>
            </a:pPr>
            <a:r>
              <a:rPr lang="nl-NL" altLang="nl-NL" sz="1200" dirty="0">
                <a:solidFill>
                  <a:schemeClr val="tx1"/>
                </a:solidFill>
                <a:latin typeface="Helvetica Light" panose="020B0403020202020204" pitchFamily="34" charset="0"/>
              </a:rPr>
              <a:t>% Patiënten</a:t>
            </a:r>
            <a:endParaRPr lang="en-US" altLang="en-US" sz="1200" dirty="0">
              <a:solidFill>
                <a:schemeClr val="tx1"/>
              </a:solidFill>
              <a:latin typeface="Helvetica Light" panose="020B0403020202020204" pitchFamily="34" charset="0"/>
            </a:endParaRPr>
          </a:p>
        </p:txBody>
      </p:sp>
      <p:sp>
        <p:nvSpPr>
          <p:cNvPr id="14" name="Afgeronde rechthoek 13"/>
          <p:cNvSpPr/>
          <p:nvPr/>
        </p:nvSpPr>
        <p:spPr>
          <a:xfrm>
            <a:off x="6511192" y="3044563"/>
            <a:ext cx="377372" cy="320739"/>
          </a:xfrm>
          <a:prstGeom prst="round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NL" sz="1800" dirty="0">
              <a:solidFill>
                <a:prstClr val="white"/>
              </a:solidFill>
              <a:latin typeface="Helvetica Light" panose="020B0403020202020204" pitchFamily="34" charset="0"/>
            </a:endParaRPr>
          </a:p>
        </p:txBody>
      </p:sp>
      <p:graphicFrame>
        <p:nvGraphicFramePr>
          <p:cNvPr id="15" name="Grafiek 14"/>
          <p:cNvGraphicFramePr>
            <a:graphicFrameLocks/>
          </p:cNvGraphicFramePr>
          <p:nvPr>
            <p:extLst>
              <p:ext uri="{D42A27DB-BD31-4B8C-83A1-F6EECF244321}">
                <p14:modId xmlns:p14="http://schemas.microsoft.com/office/powerpoint/2010/main" val="2636066325"/>
              </p:ext>
            </p:extLst>
          </p:nvPr>
        </p:nvGraphicFramePr>
        <p:xfrm>
          <a:off x="3011235" y="1642808"/>
          <a:ext cx="8448961" cy="4535004"/>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vak 1">
            <a:extLst>
              <a:ext uri="{FF2B5EF4-FFF2-40B4-BE49-F238E27FC236}">
                <a16:creationId xmlns:a16="http://schemas.microsoft.com/office/drawing/2014/main" id="{386204E4-0853-0147-B69C-D24296F7EE01}"/>
              </a:ext>
            </a:extLst>
          </p:cNvPr>
          <p:cNvSpPr txBox="1"/>
          <p:nvPr/>
        </p:nvSpPr>
        <p:spPr>
          <a:xfrm>
            <a:off x="993913" y="516835"/>
            <a:ext cx="0" cy="0"/>
          </a:xfrm>
          <a:prstGeom prst="rect">
            <a:avLst/>
          </a:prstGeom>
          <a:noFill/>
        </p:spPr>
        <p:txBody>
          <a:bodyPr wrap="none" lIns="0" tIns="0" rIns="0" bIns="0" rtlCol="0">
            <a:noAutofit/>
          </a:bodyPr>
          <a:lstStyle/>
          <a:p>
            <a:pPr algn="l"/>
            <a:endParaRPr lang="nl-NL" sz="1600" dirty="0"/>
          </a:p>
        </p:txBody>
      </p:sp>
      <p:sp>
        <p:nvSpPr>
          <p:cNvPr id="8" name="Tijdelijke aanduiding voor datum 3">
            <a:extLst>
              <a:ext uri="{FF2B5EF4-FFF2-40B4-BE49-F238E27FC236}">
                <a16:creationId xmlns:a16="http://schemas.microsoft.com/office/drawing/2014/main" id="{BB77A50B-4152-A24B-BB2D-9B89BB4B961A}"/>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9" name="Tijdelijke aanduiding voor dianummer 4">
            <a:extLst>
              <a:ext uri="{FF2B5EF4-FFF2-40B4-BE49-F238E27FC236}">
                <a16:creationId xmlns:a16="http://schemas.microsoft.com/office/drawing/2014/main" id="{FFA0AC20-2DC3-BE4C-9847-DED3D3CBF242}"/>
              </a:ext>
            </a:extLst>
          </p:cNvPr>
          <p:cNvSpPr>
            <a:spLocks noGrp="1"/>
          </p:cNvSpPr>
          <p:nvPr>
            <p:ph type="sldNum" sz="quarter" idx="12"/>
          </p:nvPr>
        </p:nvSpPr>
        <p:spPr/>
        <p:txBody>
          <a:bodyPr/>
          <a:lstStyle/>
          <a:p>
            <a:fld id="{0A651BF4-93EA-457D-AD5A-CC362C278CB3}" type="slidenum">
              <a:rPr lang="en-US" smtClean="0"/>
              <a:t>32</a:t>
            </a:fld>
            <a:endParaRPr lang="en-US" dirty="0"/>
          </a:p>
        </p:txBody>
      </p:sp>
      <p:sp>
        <p:nvSpPr>
          <p:cNvPr id="10" name="Tijdelijke aanduiding voor inhoud 2">
            <a:extLst>
              <a:ext uri="{FF2B5EF4-FFF2-40B4-BE49-F238E27FC236}">
                <a16:creationId xmlns:a16="http://schemas.microsoft.com/office/drawing/2014/main" id="{EDDE708B-12BE-4E54-AAA5-E8D6D2E55C1A}"/>
              </a:ext>
            </a:extLst>
          </p:cNvPr>
          <p:cNvSpPr txBox="1">
            <a:spLocks/>
          </p:cNvSpPr>
          <p:nvPr/>
        </p:nvSpPr>
        <p:spPr>
          <a:xfrm>
            <a:off x="2568696" y="1360179"/>
            <a:ext cx="6195161" cy="320672"/>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a:buClr>
                <a:srgbClr val="00AA5F"/>
              </a:buClr>
            </a:pPr>
            <a:r>
              <a:rPr lang="nl-NL" sz="1800" dirty="0">
                <a:latin typeface="Arial" panose="020B0604020202020204" pitchFamily="34" charset="0"/>
                <a:cs typeface="Arial" panose="020B0604020202020204" pitchFamily="34" charset="0"/>
              </a:rPr>
              <a:t>Neuropathische pijncomponent </a:t>
            </a:r>
            <a:r>
              <a:rPr lang="nl-NL" sz="1800">
                <a:latin typeface="Arial" panose="020B0604020202020204" pitchFamily="34" charset="0"/>
                <a:cs typeface="Arial" panose="020B0604020202020204" pitchFamily="34" charset="0"/>
              </a:rPr>
              <a:t>bij chronische lage </a:t>
            </a:r>
            <a:r>
              <a:rPr lang="nl-NL" sz="1800" dirty="0">
                <a:latin typeface="Arial" panose="020B0604020202020204" pitchFamily="34" charset="0"/>
                <a:cs typeface="Arial" panose="020B0604020202020204" pitchFamily="34" charset="0"/>
              </a:rPr>
              <a:t>rugpijn</a:t>
            </a:r>
          </a:p>
          <a:p>
            <a:pPr marL="138113" indent="-138113">
              <a:buClr>
                <a:srgbClr val="00AA5F"/>
              </a:buClr>
              <a:buFont typeface="Arial" panose="020B0604020202020204" pitchFamily="34" charset="0"/>
              <a:buChar char="•"/>
            </a:pPr>
            <a:endParaRPr lang="nl-NL"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957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3"/>
          <p:cNvSpPr txBox="1">
            <a:spLocks noGrp="1"/>
          </p:cNvSpPr>
          <p:nvPr>
            <p:ph idx="1"/>
          </p:nvPr>
        </p:nvSpPr>
        <p:spPr>
          <a:xfrm>
            <a:off x="338575" y="1102248"/>
            <a:ext cx="6726254" cy="4749912"/>
          </a:xfrm>
        </p:spPr>
        <p:txBody>
          <a:bodyPr>
            <a:noAutofit/>
          </a:bodyPr>
          <a:lstStyle/>
          <a:p>
            <a:pPr marL="184150" lvl="1" indent="-177800">
              <a:lnSpc>
                <a:spcPct val="100000"/>
              </a:lnSpc>
              <a:spcAft>
                <a:spcPts val="600"/>
              </a:spcAft>
              <a:defRPr/>
            </a:pPr>
            <a:r>
              <a:rPr lang="en-GB" b="0" dirty="0" err="1">
                <a:cs typeface="Arial" panose="020B0604020202020204" pitchFamily="34" charset="0"/>
              </a:rPr>
              <a:t>Diagnostiek</a:t>
            </a:r>
            <a:r>
              <a:rPr lang="en-GB" b="0" dirty="0">
                <a:cs typeface="Arial" panose="020B0604020202020204" pitchFamily="34" charset="0"/>
              </a:rPr>
              <a:t> </a:t>
            </a:r>
            <a:r>
              <a:rPr lang="en-GB" b="0" dirty="0" err="1">
                <a:cs typeface="Arial" panose="020B0604020202020204" pitchFamily="34" charset="0"/>
              </a:rPr>
              <a:t>Nociceptie</a:t>
            </a:r>
            <a:endParaRPr lang="en-GB" b="0" dirty="0">
              <a:cs typeface="Arial" panose="020B0604020202020204" pitchFamily="34" charset="0"/>
            </a:endParaRPr>
          </a:p>
          <a:p>
            <a:pPr marL="184150" lvl="2" indent="-177800">
              <a:lnSpc>
                <a:spcPct val="100000"/>
              </a:lnSpc>
              <a:spcBef>
                <a:spcPct val="0"/>
              </a:spcBef>
              <a:defRPr/>
            </a:pPr>
            <a:r>
              <a:rPr lang="en-GB" dirty="0" err="1">
                <a:cs typeface="Arial" panose="020B0604020202020204" pitchFamily="34" charset="0"/>
              </a:rPr>
              <a:t>Locatie</a:t>
            </a:r>
            <a:r>
              <a:rPr lang="en-GB" dirty="0">
                <a:cs typeface="Arial" panose="020B0604020202020204" pitchFamily="34" charset="0"/>
              </a:rPr>
              <a:t>, </a:t>
            </a:r>
            <a:r>
              <a:rPr lang="en-GB" dirty="0" err="1">
                <a:cs typeface="Arial" panose="020B0604020202020204" pitchFamily="34" charset="0"/>
              </a:rPr>
              <a:t>ernst</a:t>
            </a:r>
            <a:r>
              <a:rPr lang="en-GB" dirty="0">
                <a:cs typeface="Arial" panose="020B0604020202020204" pitchFamily="34" charset="0"/>
              </a:rPr>
              <a:t>, </a:t>
            </a:r>
            <a:r>
              <a:rPr lang="en-GB" dirty="0" err="1">
                <a:cs typeface="Arial" panose="020B0604020202020204" pitchFamily="34" charset="0"/>
              </a:rPr>
              <a:t>kwaliteit</a:t>
            </a:r>
            <a:r>
              <a:rPr lang="en-GB" dirty="0">
                <a:cs typeface="Arial" panose="020B0604020202020204" pitchFamily="34" charset="0"/>
              </a:rPr>
              <a:t>, </a:t>
            </a:r>
            <a:r>
              <a:rPr lang="en-GB" dirty="0" err="1">
                <a:cs typeface="Arial" panose="020B0604020202020204" pitchFamily="34" charset="0"/>
              </a:rPr>
              <a:t>pijnmechanisme</a:t>
            </a:r>
            <a:r>
              <a:rPr lang="en-GB" dirty="0">
                <a:cs typeface="Arial" panose="020B0604020202020204" pitchFamily="34" charset="0"/>
              </a:rPr>
              <a:t>, </a:t>
            </a:r>
            <a:r>
              <a:rPr lang="en-GB" dirty="0" err="1">
                <a:cs typeface="Arial" panose="020B0604020202020204" pitchFamily="34" charset="0"/>
              </a:rPr>
              <a:t>uitstraling</a:t>
            </a:r>
            <a:r>
              <a:rPr lang="en-GB" dirty="0">
                <a:cs typeface="Arial" panose="020B0604020202020204" pitchFamily="34" charset="0"/>
              </a:rPr>
              <a:t>, </a:t>
            </a:r>
            <a:r>
              <a:rPr lang="en-GB" dirty="0" err="1">
                <a:cs typeface="Arial" panose="020B0604020202020204" pitchFamily="34" charset="0"/>
              </a:rPr>
              <a:t>oorzaak</a:t>
            </a:r>
            <a:r>
              <a:rPr lang="en-GB" dirty="0">
                <a:cs typeface="Arial" panose="020B0604020202020204" pitchFamily="34" charset="0"/>
              </a:rPr>
              <a:t>, </a:t>
            </a:r>
            <a:r>
              <a:rPr lang="en-GB" dirty="0" err="1">
                <a:cs typeface="Arial" panose="020B0604020202020204" pitchFamily="34" charset="0"/>
              </a:rPr>
              <a:t>chronisch</a:t>
            </a:r>
            <a:r>
              <a:rPr lang="en-GB" dirty="0">
                <a:cs typeface="Arial" panose="020B0604020202020204" pitchFamily="34" charset="0"/>
              </a:rPr>
              <a:t>/</a:t>
            </a:r>
            <a:r>
              <a:rPr lang="en-GB" dirty="0" err="1">
                <a:cs typeface="Arial" panose="020B0604020202020204" pitchFamily="34" charset="0"/>
              </a:rPr>
              <a:t>acuut</a:t>
            </a:r>
            <a:r>
              <a:rPr lang="en-GB" dirty="0">
                <a:cs typeface="Arial" panose="020B0604020202020204" pitchFamily="34" charset="0"/>
              </a:rPr>
              <a:t>, </a:t>
            </a:r>
            <a:r>
              <a:rPr lang="en-GB" dirty="0" err="1">
                <a:cs typeface="Arial" panose="020B0604020202020204" pitchFamily="34" charset="0"/>
              </a:rPr>
              <a:t>voorgeschiedenis</a:t>
            </a:r>
            <a:r>
              <a:rPr lang="en-GB" dirty="0">
                <a:cs typeface="Arial" panose="020B0604020202020204" pitchFamily="34" charset="0"/>
              </a:rPr>
              <a:t>, </a:t>
            </a:r>
            <a:r>
              <a:rPr lang="en-GB" dirty="0" err="1">
                <a:cs typeface="Arial" panose="020B0604020202020204" pitchFamily="34" charset="0"/>
              </a:rPr>
              <a:t>medicatiegebruik</a:t>
            </a:r>
            <a:r>
              <a:rPr lang="en-GB" dirty="0">
                <a:cs typeface="Arial" panose="020B0604020202020204" pitchFamily="34" charset="0"/>
              </a:rPr>
              <a:t>, </a:t>
            </a:r>
            <a:r>
              <a:rPr lang="en-GB" dirty="0" err="1">
                <a:cs typeface="Arial" panose="020B0604020202020204" pitchFamily="34" charset="0"/>
              </a:rPr>
              <a:t>familie</a:t>
            </a:r>
            <a:r>
              <a:rPr lang="en-GB" dirty="0">
                <a:cs typeface="Arial" panose="020B0604020202020204" pitchFamily="34" charset="0"/>
              </a:rPr>
              <a:t> anamneses</a:t>
            </a:r>
            <a:br>
              <a:rPr lang="en-GB" dirty="0">
                <a:cs typeface="Arial" panose="020B0604020202020204" pitchFamily="34" charset="0"/>
              </a:rPr>
            </a:br>
            <a:endParaRPr lang="en-GB" dirty="0">
              <a:cs typeface="Arial" panose="020B0604020202020204" pitchFamily="34" charset="0"/>
            </a:endParaRPr>
          </a:p>
          <a:p>
            <a:pPr marL="184150" lvl="1" indent="-177800">
              <a:lnSpc>
                <a:spcPct val="100000"/>
              </a:lnSpc>
              <a:spcAft>
                <a:spcPts val="600"/>
              </a:spcAft>
              <a:defRPr/>
            </a:pPr>
            <a:r>
              <a:rPr lang="en-GB" b="0" dirty="0" err="1">
                <a:cs typeface="Arial" panose="020B0604020202020204" pitchFamily="34" charset="0"/>
              </a:rPr>
              <a:t>Diagnostiek</a:t>
            </a:r>
            <a:r>
              <a:rPr lang="en-GB" b="0" dirty="0">
                <a:cs typeface="Arial" panose="020B0604020202020204" pitchFamily="34" charset="0"/>
              </a:rPr>
              <a:t> </a:t>
            </a:r>
            <a:r>
              <a:rPr lang="en-GB" b="0" dirty="0" err="1">
                <a:cs typeface="Arial" panose="020B0604020202020204" pitchFamily="34" charset="0"/>
              </a:rPr>
              <a:t>Gewaarwording</a:t>
            </a:r>
            <a:endParaRPr lang="en-GB" b="0" dirty="0">
              <a:cs typeface="Arial" panose="020B0604020202020204" pitchFamily="34" charset="0"/>
            </a:endParaRPr>
          </a:p>
          <a:p>
            <a:pPr marL="184150" lvl="2" indent="-177800">
              <a:lnSpc>
                <a:spcPct val="100000"/>
              </a:lnSpc>
              <a:spcBef>
                <a:spcPct val="0"/>
              </a:spcBef>
              <a:defRPr/>
            </a:pPr>
            <a:r>
              <a:rPr lang="en-GB" dirty="0" err="1">
                <a:cs typeface="Arial" panose="020B0604020202020204" pitchFamily="34" charset="0"/>
              </a:rPr>
              <a:t>Subjectief</a:t>
            </a:r>
            <a:r>
              <a:rPr lang="en-GB" dirty="0">
                <a:cs typeface="Arial" panose="020B0604020202020204" pitchFamily="34" charset="0"/>
              </a:rPr>
              <a:t>: VAS, DN4, </a:t>
            </a:r>
            <a:r>
              <a:rPr lang="en-GB" dirty="0" err="1">
                <a:cs typeface="Arial" panose="020B0604020202020204" pitchFamily="34" charset="0"/>
              </a:rPr>
              <a:t>painDETECT</a:t>
            </a:r>
            <a:r>
              <a:rPr lang="en-GB" dirty="0">
                <a:cs typeface="Arial" panose="020B0604020202020204" pitchFamily="34" charset="0"/>
              </a:rPr>
              <a:t>, QST (</a:t>
            </a:r>
            <a:r>
              <a:rPr lang="en-GB" dirty="0" err="1">
                <a:cs typeface="Arial" panose="020B0604020202020204" pitchFamily="34" charset="0"/>
              </a:rPr>
              <a:t>gevoels</a:t>
            </a:r>
            <a:r>
              <a:rPr lang="en-GB" dirty="0">
                <a:cs typeface="Arial" panose="020B0604020202020204" pitchFamily="34" charset="0"/>
              </a:rPr>
              <a:t>/</a:t>
            </a:r>
            <a:r>
              <a:rPr lang="en-GB" dirty="0" err="1">
                <a:cs typeface="Arial" panose="020B0604020202020204" pitchFamily="34" charset="0"/>
              </a:rPr>
              <a:t>pijndrempels</a:t>
            </a:r>
            <a:r>
              <a:rPr lang="en-GB" dirty="0">
                <a:cs typeface="Arial" panose="020B0604020202020204" pitchFamily="34" charset="0"/>
              </a:rPr>
              <a:t>), McGill </a:t>
            </a:r>
            <a:r>
              <a:rPr lang="en-GB" dirty="0" err="1">
                <a:cs typeface="Arial" panose="020B0604020202020204" pitchFamily="34" charset="0"/>
              </a:rPr>
              <a:t>vragenlijst</a:t>
            </a:r>
            <a:r>
              <a:rPr lang="en-GB" dirty="0">
                <a:cs typeface="Arial" panose="020B0604020202020204" pitchFamily="34" charset="0"/>
              </a:rPr>
              <a:t> etc.</a:t>
            </a:r>
          </a:p>
          <a:p>
            <a:pPr marL="184150" lvl="1" indent="-177800">
              <a:lnSpc>
                <a:spcPct val="100000"/>
              </a:lnSpc>
              <a:spcAft>
                <a:spcPts val="600"/>
              </a:spcAft>
              <a:defRPr/>
            </a:pPr>
            <a:endParaRPr lang="en-GB" b="0" dirty="0">
              <a:cs typeface="Arial" panose="020B0604020202020204" pitchFamily="34" charset="0"/>
            </a:endParaRPr>
          </a:p>
          <a:p>
            <a:pPr marL="184150" lvl="1" indent="-177800">
              <a:lnSpc>
                <a:spcPct val="100000"/>
              </a:lnSpc>
              <a:spcAft>
                <a:spcPts val="600"/>
              </a:spcAft>
              <a:defRPr/>
            </a:pPr>
            <a:r>
              <a:rPr lang="en-GB" b="0" dirty="0" err="1">
                <a:cs typeface="Arial" panose="020B0604020202020204" pitchFamily="34" charset="0"/>
              </a:rPr>
              <a:t>Diagnostiek</a:t>
            </a:r>
            <a:r>
              <a:rPr lang="en-GB" b="0" dirty="0">
                <a:cs typeface="Arial" panose="020B0604020202020204" pitchFamily="34" charset="0"/>
              </a:rPr>
              <a:t> </a:t>
            </a:r>
            <a:r>
              <a:rPr lang="en-GB" b="0" dirty="0" err="1">
                <a:cs typeface="Arial" panose="020B0604020202020204" pitchFamily="34" charset="0"/>
                <a:sym typeface="Wingdings" panose="05000000000000000000" pitchFamily="2" charset="2"/>
              </a:rPr>
              <a:t>beleving</a:t>
            </a:r>
            <a:r>
              <a:rPr lang="en-GB" b="0" dirty="0">
                <a:cs typeface="Arial" panose="020B0604020202020204" pitchFamily="34" charset="0"/>
                <a:sym typeface="Wingdings" panose="05000000000000000000" pitchFamily="2" charset="2"/>
              </a:rPr>
              <a:t> en </a:t>
            </a:r>
            <a:r>
              <a:rPr lang="en-GB" b="0" dirty="0" err="1">
                <a:cs typeface="Arial" panose="020B0604020202020204" pitchFamily="34" charset="0"/>
                <a:sym typeface="Wingdings" panose="05000000000000000000" pitchFamily="2" charset="2"/>
              </a:rPr>
              <a:t>gedrag</a:t>
            </a:r>
            <a:endParaRPr lang="en-GB" b="0" dirty="0">
              <a:cs typeface="Arial" panose="020B0604020202020204" pitchFamily="34" charset="0"/>
            </a:endParaRPr>
          </a:p>
          <a:p>
            <a:pPr marL="184150" lvl="2" indent="-177800">
              <a:lnSpc>
                <a:spcPct val="100000"/>
              </a:lnSpc>
              <a:spcBef>
                <a:spcPct val="0"/>
              </a:spcBef>
              <a:defRPr/>
            </a:pPr>
            <a:r>
              <a:rPr lang="en-GB" dirty="0">
                <a:cs typeface="Arial" panose="020B0604020202020204" pitchFamily="34" charset="0"/>
              </a:rPr>
              <a:t>4D </a:t>
            </a:r>
            <a:r>
              <a:rPr lang="en-GB" dirty="0" err="1">
                <a:cs typeface="Arial" panose="020B0604020202020204" pitchFamily="34" charset="0"/>
              </a:rPr>
              <a:t>Klachtenlijst</a:t>
            </a:r>
            <a:r>
              <a:rPr lang="en-GB" dirty="0">
                <a:cs typeface="Arial" panose="020B0604020202020204" pitchFamily="34" charset="0"/>
              </a:rPr>
              <a:t> (Angst, </a:t>
            </a:r>
            <a:r>
              <a:rPr lang="en-GB" dirty="0" err="1">
                <a:cs typeface="Arial" panose="020B0604020202020204" pitchFamily="34" charset="0"/>
              </a:rPr>
              <a:t>depressie</a:t>
            </a:r>
            <a:r>
              <a:rPr lang="en-GB" dirty="0">
                <a:cs typeface="Arial" panose="020B0604020202020204" pitchFamily="34" charset="0"/>
              </a:rPr>
              <a:t>, </a:t>
            </a:r>
            <a:r>
              <a:rPr lang="en-GB" dirty="0" err="1">
                <a:cs typeface="Arial" panose="020B0604020202020204" pitchFamily="34" charset="0"/>
              </a:rPr>
              <a:t>somatisatie</a:t>
            </a:r>
            <a:r>
              <a:rPr lang="en-GB" dirty="0">
                <a:cs typeface="Arial" panose="020B0604020202020204" pitchFamily="34" charset="0"/>
              </a:rPr>
              <a:t>), </a:t>
            </a:r>
            <a:r>
              <a:rPr lang="en-GB" dirty="0" err="1">
                <a:cs typeface="Arial" panose="020B0604020202020204" pitchFamily="34" charset="0"/>
              </a:rPr>
              <a:t>Pijncoping</a:t>
            </a:r>
            <a:r>
              <a:rPr lang="en-GB" dirty="0">
                <a:cs typeface="Arial" panose="020B0604020202020204" pitchFamily="34" charset="0"/>
              </a:rPr>
              <a:t> </a:t>
            </a:r>
            <a:r>
              <a:rPr lang="en-GB" dirty="0" err="1">
                <a:cs typeface="Arial" panose="020B0604020202020204" pitchFamily="34" charset="0"/>
              </a:rPr>
              <a:t>inventarisatie</a:t>
            </a:r>
            <a:r>
              <a:rPr lang="en-GB" dirty="0">
                <a:cs typeface="Arial" panose="020B0604020202020204" pitchFamily="34" charset="0"/>
              </a:rPr>
              <a:t> </a:t>
            </a:r>
            <a:r>
              <a:rPr lang="en-GB" dirty="0" err="1">
                <a:cs typeface="Arial" panose="020B0604020202020204" pitchFamily="34" charset="0"/>
              </a:rPr>
              <a:t>lijst</a:t>
            </a:r>
            <a:r>
              <a:rPr lang="en-GB" dirty="0">
                <a:cs typeface="Arial" panose="020B0604020202020204" pitchFamily="34" charset="0"/>
              </a:rPr>
              <a:t> (</a:t>
            </a:r>
            <a:r>
              <a:rPr lang="en-GB" dirty="0" err="1">
                <a:cs typeface="Arial" panose="020B0604020202020204" pitchFamily="34" charset="0"/>
              </a:rPr>
              <a:t>gedrag</a:t>
            </a:r>
            <a:r>
              <a:rPr lang="en-GB" dirty="0">
                <a:cs typeface="Arial" panose="020B0604020202020204" pitchFamily="34" charset="0"/>
              </a:rPr>
              <a:t>), Multidimensional Pain Inventory – DLV (</a:t>
            </a:r>
            <a:r>
              <a:rPr lang="en-GB" dirty="0" err="1">
                <a:cs typeface="Arial" panose="020B0604020202020204" pitchFamily="34" charset="0"/>
              </a:rPr>
              <a:t>activiteiten</a:t>
            </a:r>
            <a:r>
              <a:rPr lang="en-GB" dirty="0">
                <a:cs typeface="Arial" panose="020B0604020202020204" pitchFamily="34" charset="0"/>
              </a:rPr>
              <a:t>/ </a:t>
            </a:r>
            <a:r>
              <a:rPr lang="en-GB" dirty="0" err="1">
                <a:cs typeface="Arial" panose="020B0604020202020204" pitchFamily="34" charset="0"/>
              </a:rPr>
              <a:t>participatie</a:t>
            </a:r>
            <a:r>
              <a:rPr lang="en-GB" dirty="0">
                <a:cs typeface="Arial" panose="020B0604020202020204" pitchFamily="34" charset="0"/>
              </a:rPr>
              <a:t>) etc.</a:t>
            </a:r>
          </a:p>
        </p:txBody>
      </p:sp>
      <p:sp>
        <p:nvSpPr>
          <p:cNvPr id="8" name="Tijdelijke aanduiding voor datum 3">
            <a:extLst>
              <a:ext uri="{FF2B5EF4-FFF2-40B4-BE49-F238E27FC236}">
                <a16:creationId xmlns:a16="http://schemas.microsoft.com/office/drawing/2014/main" id="{95C1F6D6-42C8-B84B-9574-6B3615109200}"/>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9" name="Tijdelijke aanduiding voor dianummer 4">
            <a:extLst>
              <a:ext uri="{FF2B5EF4-FFF2-40B4-BE49-F238E27FC236}">
                <a16:creationId xmlns:a16="http://schemas.microsoft.com/office/drawing/2014/main" id="{6344DF94-4E9C-7C4D-86DF-E78BD394AB78}"/>
              </a:ext>
            </a:extLst>
          </p:cNvPr>
          <p:cNvSpPr>
            <a:spLocks noGrp="1"/>
          </p:cNvSpPr>
          <p:nvPr>
            <p:ph type="sldNum" sz="quarter" idx="12"/>
          </p:nvPr>
        </p:nvSpPr>
        <p:spPr/>
        <p:txBody>
          <a:bodyPr/>
          <a:lstStyle/>
          <a:p>
            <a:fld id="{0A651BF4-93EA-457D-AD5A-CC362C278CB3}" type="slidenum">
              <a:rPr lang="en-US" smtClean="0"/>
              <a:t>33</a:t>
            </a:fld>
            <a:endParaRPr lang="en-US" dirty="0"/>
          </a:p>
        </p:txBody>
      </p:sp>
      <p:sp>
        <p:nvSpPr>
          <p:cNvPr id="4" name="Rectangle 2"/>
          <p:cNvSpPr txBox="1">
            <a:spLocks/>
          </p:cNvSpPr>
          <p:nvPr/>
        </p:nvSpPr>
        <p:spPr>
          <a:xfrm>
            <a:off x="380999" y="327359"/>
            <a:ext cx="11428413" cy="580416"/>
          </a:xfrm>
          <a:prstGeom prst="rect">
            <a:avLst/>
          </a:prstGeom>
        </p:spPr>
        <p:txBody>
          <a:bodyPr vert="horz" wrap="none" lIns="0" tIns="0" rIns="0" bIns="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800" dirty="0" err="1">
                <a:solidFill>
                  <a:srgbClr val="00AA5F"/>
                </a:solidFill>
                <a:latin typeface="Arial" panose="020B0604020202020204" pitchFamily="34" charset="0"/>
                <a:cs typeface="Arial" panose="020B0604020202020204" pitchFamily="34" charset="0"/>
              </a:rPr>
              <a:t>Diagnostiek</a:t>
            </a:r>
            <a:r>
              <a:rPr lang="en-GB" sz="2800" dirty="0">
                <a:solidFill>
                  <a:srgbClr val="00AA5F"/>
                </a:solidFill>
                <a:latin typeface="Arial" panose="020B0604020202020204" pitchFamily="34" charset="0"/>
                <a:cs typeface="Arial" panose="020B0604020202020204" pitchFamily="34" charset="0"/>
              </a:rPr>
              <a:t> van </a:t>
            </a:r>
            <a:r>
              <a:rPr lang="en-GB" sz="2800" dirty="0" err="1">
                <a:solidFill>
                  <a:srgbClr val="00AA5F"/>
                </a:solidFill>
                <a:latin typeface="Arial" panose="020B0604020202020204" pitchFamily="34" charset="0"/>
                <a:cs typeface="Arial" panose="020B0604020202020204" pitchFamily="34" charset="0"/>
              </a:rPr>
              <a:t>pijn</a:t>
            </a:r>
            <a:endParaRPr lang="en-GB" sz="2800" dirty="0">
              <a:solidFill>
                <a:srgbClr val="00AA5F"/>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7839" y="2273050"/>
            <a:ext cx="4641574" cy="231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303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a:solidFill>
                  <a:schemeClr val="accent2"/>
                </a:solidFill>
              </a:rPr>
              <a:t>Inhoud</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297" y="1371600"/>
            <a:ext cx="11429531" cy="4596897"/>
          </a:xfrm>
        </p:spPr>
        <p:txBody>
          <a:bodyPr/>
          <a:lstStyle/>
          <a:p>
            <a:pPr marL="342900" indent="-342900">
              <a:buFont typeface="+mj-lt"/>
              <a:buAutoNum type="arabicPeriod"/>
            </a:pPr>
            <a:r>
              <a:rPr lang="nl-NL" sz="2000" dirty="0"/>
              <a:t>Opioïden – stand van zaken</a:t>
            </a:r>
          </a:p>
          <a:p>
            <a:pPr marL="342900" indent="-342900">
              <a:buFont typeface="+mj-lt"/>
              <a:buAutoNum type="arabicPeriod"/>
            </a:pPr>
            <a:r>
              <a:rPr lang="nl-NL" sz="2000" dirty="0"/>
              <a:t>Pijnkennis</a:t>
            </a:r>
          </a:p>
          <a:p>
            <a:pPr marL="342900" indent="-342900">
              <a:buFont typeface="+mj-lt"/>
              <a:buAutoNum type="arabicPeriod"/>
            </a:pPr>
            <a:r>
              <a:rPr lang="nl-NL" sz="2000" b="1" dirty="0">
                <a:solidFill>
                  <a:srgbClr val="00AA5F"/>
                </a:solidFill>
              </a:rPr>
              <a:t>Pijnbestrijding</a:t>
            </a:r>
            <a:endParaRPr lang="nl-NL" sz="2000" dirty="0"/>
          </a:p>
          <a:p>
            <a:pPr marL="342900" indent="-342900">
              <a:buFont typeface="+mj-lt"/>
              <a:buAutoNum type="arabicPeriod"/>
            </a:pPr>
            <a:r>
              <a:rPr lang="nl-NL" sz="2000" dirty="0"/>
              <a:t>Sterk werkende opioïden</a:t>
            </a:r>
            <a:endParaRPr lang="nl-NL" sz="2000" b="1" dirty="0">
              <a:solidFill>
                <a:srgbClr val="00AA5F"/>
              </a:solidFill>
            </a:endParaRPr>
          </a:p>
          <a:p>
            <a:pPr marL="342900" indent="-342900">
              <a:buFont typeface="+mj-lt"/>
              <a:buAutoNum type="arabicPeriod"/>
            </a:pPr>
            <a:r>
              <a:rPr lang="nl-NL" sz="2000" dirty="0"/>
              <a:t>Behandeling neuropathische pijn</a:t>
            </a:r>
            <a:endParaRPr lang="nl-NL" sz="2000" b="1" dirty="0">
              <a:solidFill>
                <a:srgbClr val="00AA5F"/>
              </a:solidFill>
            </a:endParaRPr>
          </a:p>
          <a:p>
            <a:pPr marL="342900" indent="-342900">
              <a:buFont typeface="+mj-lt"/>
              <a:buAutoNum type="arabicPeriod"/>
            </a:pPr>
            <a:r>
              <a:rPr lang="nl-NL" sz="2000" dirty="0"/>
              <a:t>Behandelmogelijkheden door pijnafdeling</a:t>
            </a:r>
          </a:p>
          <a:p>
            <a:endParaRPr lang="nl-NL" sz="2000" dirty="0"/>
          </a:p>
        </p:txBody>
      </p:sp>
      <p:sp>
        <p:nvSpPr>
          <p:cNvPr id="6" name="Date Placeholder 3">
            <a:extLst>
              <a:ext uri="{FF2B5EF4-FFF2-40B4-BE49-F238E27FC236}">
                <a16:creationId xmlns:a16="http://schemas.microsoft.com/office/drawing/2014/main" id="{2781CC95-8B9E-B94C-A849-2C93F822DD01}"/>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7" name="Slide Number Placeholder 4">
            <a:extLst>
              <a:ext uri="{FF2B5EF4-FFF2-40B4-BE49-F238E27FC236}">
                <a16:creationId xmlns:a16="http://schemas.microsoft.com/office/drawing/2014/main" id="{520474CB-478F-1148-8B46-46582AF18C5F}"/>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34</a:t>
            </a:fld>
            <a:endParaRPr lang="en-US" dirty="0"/>
          </a:p>
        </p:txBody>
      </p:sp>
    </p:spTree>
    <p:extLst>
      <p:ext uri="{BB962C8B-B14F-4D97-AF65-F5344CB8AC3E}">
        <p14:creationId xmlns:p14="http://schemas.microsoft.com/office/powerpoint/2010/main" val="2109124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80298" y="329676"/>
            <a:ext cx="11429530" cy="346249"/>
          </a:xfrm>
        </p:spPr>
        <p:txBody>
          <a:bodyPr>
            <a:spAutoFit/>
          </a:bodyPr>
          <a:lstStyle/>
          <a:p>
            <a:r>
              <a:rPr lang="nl-NL" dirty="0">
                <a:solidFill>
                  <a:schemeClr val="accent2"/>
                </a:solidFill>
              </a:rPr>
              <a:t>Doelstelling van de behandeling van chronische pijn</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8928" y="1204491"/>
            <a:ext cx="11429531" cy="4220228"/>
          </a:xfrm>
        </p:spPr>
        <p:txBody>
          <a:bodyPr/>
          <a:lstStyle/>
          <a:p>
            <a:pPr marL="184150" indent="-184150">
              <a:buClr>
                <a:srgbClr val="00AA5F"/>
              </a:buClr>
              <a:buFont typeface="Arial" panose="020B0604020202020204" pitchFamily="34" charset="0"/>
              <a:buChar char="•"/>
            </a:pPr>
            <a:r>
              <a:rPr lang="nl-NL" sz="2000" dirty="0">
                <a:latin typeface="Helvetica" pitchFamily="2" charset="0"/>
              </a:rPr>
              <a:t>Verlichten van pijn</a:t>
            </a:r>
          </a:p>
          <a:p>
            <a:pPr marL="184150" indent="-184150">
              <a:buClr>
                <a:srgbClr val="00AA5F"/>
              </a:buClr>
              <a:buFont typeface="Arial" panose="020B0604020202020204" pitchFamily="34" charset="0"/>
              <a:buChar char="•"/>
            </a:pPr>
            <a:r>
              <a:rPr lang="nl-NL" sz="2000" dirty="0">
                <a:latin typeface="Helvetica" pitchFamily="2" charset="0"/>
              </a:rPr>
              <a:t>Verbetering van kwaliteit van leven</a:t>
            </a:r>
          </a:p>
          <a:p>
            <a:pPr marL="184150" indent="-184150">
              <a:buClr>
                <a:srgbClr val="00AA5F"/>
              </a:buClr>
              <a:buFont typeface="Arial" panose="020B0604020202020204" pitchFamily="34" charset="0"/>
              <a:buChar char="•"/>
            </a:pPr>
            <a:r>
              <a:rPr lang="nl-NL" sz="2000" dirty="0">
                <a:latin typeface="Helvetica" pitchFamily="2" charset="0"/>
              </a:rPr>
              <a:t>Verlichting van gedrags- en psychische stoornissen</a:t>
            </a:r>
          </a:p>
          <a:p>
            <a:pPr marL="184150" indent="-184150">
              <a:buClr>
                <a:srgbClr val="00AA5F"/>
              </a:buClr>
              <a:buFont typeface="Arial" panose="020B0604020202020204" pitchFamily="34" charset="0"/>
              <a:buChar char="•"/>
            </a:pPr>
            <a:r>
              <a:rPr lang="nl-NL" sz="2000" dirty="0">
                <a:latin typeface="Helvetica" pitchFamily="2" charset="0"/>
              </a:rPr>
              <a:t>Reductie van beperkingen en herstel van functie</a:t>
            </a:r>
          </a:p>
          <a:p>
            <a:pPr marL="184150" indent="-184150">
              <a:buClr>
                <a:srgbClr val="00AA5F"/>
              </a:buClr>
              <a:buFont typeface="Arial" panose="020B0604020202020204" pitchFamily="34" charset="0"/>
              <a:buChar char="•"/>
            </a:pPr>
            <a:r>
              <a:rPr lang="nl-NL" sz="2000" dirty="0">
                <a:latin typeface="Helvetica" pitchFamily="2" charset="0"/>
              </a:rPr>
              <a:t>Management van medicatie</a:t>
            </a:r>
          </a:p>
          <a:p>
            <a:pPr marL="184150" indent="-184150">
              <a:buClr>
                <a:srgbClr val="00AA5F"/>
              </a:buClr>
              <a:buFont typeface="Arial" panose="020B0604020202020204" pitchFamily="34" charset="0"/>
              <a:buChar char="•"/>
            </a:pPr>
            <a:r>
              <a:rPr lang="nl-NL" sz="2000" dirty="0">
                <a:latin typeface="Helvetica" pitchFamily="2" charset="0"/>
              </a:rPr>
              <a:t>Reductie van medische consumptie</a:t>
            </a:r>
          </a:p>
        </p:txBody>
      </p:sp>
      <p:sp>
        <p:nvSpPr>
          <p:cNvPr id="6" name="Rechthoek 5">
            <a:extLst>
              <a:ext uri="{FF2B5EF4-FFF2-40B4-BE49-F238E27FC236}">
                <a16:creationId xmlns:a16="http://schemas.microsoft.com/office/drawing/2014/main" id="{D1C464E9-D135-924D-8DA9-9CA8280E399F}"/>
              </a:ext>
            </a:extLst>
          </p:cNvPr>
          <p:cNvSpPr/>
          <p:nvPr/>
        </p:nvSpPr>
        <p:spPr>
          <a:xfrm>
            <a:off x="390801" y="4158522"/>
            <a:ext cx="11424647" cy="76993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521511"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In vroeg stadium is samenwerking tussen de eerste en </a:t>
            </a:r>
            <a:br>
              <a:rPr kumimoji="0" lang="nl-NL" sz="2000" b="0" i="0" u="none" strike="noStrike" kern="1200" cap="none" spc="0" normalizeH="0" baseline="0" noProof="0" dirty="0">
                <a:ln>
                  <a:noFill/>
                </a:ln>
                <a:solidFill>
                  <a:srgbClr val="282828"/>
                </a:solidFill>
                <a:effectLst/>
                <a:uLnTx/>
                <a:uFillTx/>
                <a:latin typeface="Arial"/>
                <a:ea typeface="+mn-ea"/>
                <a:cs typeface="+mn-cs"/>
              </a:rPr>
            </a:br>
            <a:r>
              <a:rPr kumimoji="0" lang="nl-NL" sz="2000" b="0" i="0" u="none" strike="noStrike" kern="1200" cap="none" spc="0" normalizeH="0" baseline="0" noProof="0" dirty="0">
                <a:ln>
                  <a:noFill/>
                </a:ln>
                <a:solidFill>
                  <a:srgbClr val="282828"/>
                </a:solidFill>
                <a:effectLst/>
                <a:uLnTx/>
                <a:uFillTx/>
                <a:latin typeface="Arial"/>
                <a:ea typeface="+mn-ea"/>
                <a:cs typeface="+mn-cs"/>
              </a:rPr>
              <a:t>tweede lijn van belang: ‘anderhalvelijnszorg’</a:t>
            </a:r>
          </a:p>
        </p:txBody>
      </p:sp>
      <p:sp>
        <p:nvSpPr>
          <p:cNvPr id="7" name="Rechthoek 6">
            <a:extLst>
              <a:ext uri="{FF2B5EF4-FFF2-40B4-BE49-F238E27FC236}">
                <a16:creationId xmlns:a16="http://schemas.microsoft.com/office/drawing/2014/main" id="{E70EC6F4-42DA-6748-8A0A-1AEE80BFDBFC}"/>
              </a:ext>
            </a:extLst>
          </p:cNvPr>
          <p:cNvSpPr/>
          <p:nvPr/>
        </p:nvSpPr>
        <p:spPr>
          <a:xfrm>
            <a:off x="378425" y="5110163"/>
            <a:ext cx="11424647" cy="76993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521511"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Huidige ontwikkelingen binnen de chronische pijngeneeskunde: </a:t>
            </a:r>
            <a:br>
              <a:rPr kumimoji="0" lang="nl-NL" sz="2000" b="0" i="0" u="none" strike="noStrike" kern="1200" cap="none" spc="0" normalizeH="0" baseline="0" noProof="0" dirty="0">
                <a:ln>
                  <a:noFill/>
                </a:ln>
                <a:solidFill>
                  <a:srgbClr val="282828"/>
                </a:solidFill>
                <a:effectLst/>
                <a:uLnTx/>
                <a:uFillTx/>
                <a:latin typeface="Arial"/>
                <a:ea typeface="+mn-ea"/>
                <a:cs typeface="+mn-cs"/>
              </a:rPr>
            </a:br>
            <a:r>
              <a:rPr lang="nl-NL" sz="2000" dirty="0">
                <a:solidFill>
                  <a:srgbClr val="00AA5F"/>
                </a:solidFill>
                <a:latin typeface="Arial"/>
              </a:rPr>
              <a:t>multidisciplinaire</a:t>
            </a:r>
            <a:r>
              <a:rPr kumimoji="0" lang="nl-NL" sz="2000" b="0" i="0" u="none" strike="noStrike" kern="1200" cap="none" spc="0" normalizeH="0" baseline="0" noProof="0" dirty="0">
                <a:ln>
                  <a:noFill/>
                </a:ln>
                <a:solidFill>
                  <a:srgbClr val="282828"/>
                </a:solidFill>
                <a:effectLst/>
                <a:uLnTx/>
                <a:uFillTx/>
                <a:latin typeface="Arial"/>
                <a:ea typeface="+mn-ea"/>
                <a:cs typeface="+mn-cs"/>
              </a:rPr>
              <a:t> pijnbehandelcentra</a:t>
            </a:r>
          </a:p>
        </p:txBody>
      </p:sp>
      <p:sp>
        <p:nvSpPr>
          <p:cNvPr id="8" name="Date Placeholder 3">
            <a:extLst>
              <a:ext uri="{FF2B5EF4-FFF2-40B4-BE49-F238E27FC236}">
                <a16:creationId xmlns:a16="http://schemas.microsoft.com/office/drawing/2014/main" id="{934D33FA-AF38-BE49-A69B-3B0DED19F2B0}"/>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9" name="Slide Number Placeholder 4">
            <a:extLst>
              <a:ext uri="{FF2B5EF4-FFF2-40B4-BE49-F238E27FC236}">
                <a16:creationId xmlns:a16="http://schemas.microsoft.com/office/drawing/2014/main" id="{4726FFC7-FBBD-534D-B8C2-49BB0E273FD3}"/>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35</a:t>
            </a:fld>
            <a:endParaRPr lang="en-US" dirty="0"/>
          </a:p>
        </p:txBody>
      </p:sp>
    </p:spTree>
    <p:extLst>
      <p:ext uri="{BB962C8B-B14F-4D97-AF65-F5344CB8AC3E}">
        <p14:creationId xmlns:p14="http://schemas.microsoft.com/office/powerpoint/2010/main" val="264727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3"/>
          <p:cNvSpPr txBox="1">
            <a:spLocks noGrp="1"/>
          </p:cNvSpPr>
          <p:nvPr>
            <p:ph idx="1"/>
          </p:nvPr>
        </p:nvSpPr>
        <p:spPr>
          <a:xfrm>
            <a:off x="381001" y="1439863"/>
            <a:ext cx="6483626" cy="3616375"/>
          </a:xfrm>
        </p:spPr>
        <p:txBody>
          <a:bodyPr>
            <a:spAutoFit/>
          </a:bodyPr>
          <a:lstStyle/>
          <a:p>
            <a:pPr marL="184150" indent="-184150">
              <a:lnSpc>
                <a:spcPct val="100000"/>
              </a:lnSpc>
              <a:spcAft>
                <a:spcPts val="600"/>
              </a:spcAft>
              <a:defRPr/>
            </a:pPr>
            <a:r>
              <a:rPr lang="en-GB" dirty="0" err="1">
                <a:cs typeface="Arial" panose="020B0604020202020204" pitchFamily="34" charset="0"/>
              </a:rPr>
              <a:t>Nociceptie</a:t>
            </a:r>
            <a:r>
              <a:rPr lang="en-GB" dirty="0">
                <a:cs typeface="Arial" panose="020B0604020202020204" pitchFamily="34" charset="0"/>
              </a:rPr>
              <a:t> – </a:t>
            </a:r>
            <a:r>
              <a:rPr lang="en-GB" dirty="0" err="1">
                <a:cs typeface="Arial" panose="020B0604020202020204" pitchFamily="34" charset="0"/>
              </a:rPr>
              <a:t>behandel</a:t>
            </a:r>
            <a:r>
              <a:rPr lang="en-GB" dirty="0">
                <a:cs typeface="Arial" panose="020B0604020202020204" pitchFamily="34" charset="0"/>
              </a:rPr>
              <a:t> de </a:t>
            </a:r>
            <a:r>
              <a:rPr lang="en-GB" dirty="0" err="1">
                <a:cs typeface="Arial" panose="020B0604020202020204" pitchFamily="34" charset="0"/>
              </a:rPr>
              <a:t>oorzaak</a:t>
            </a:r>
            <a:endParaRPr lang="en-GB" dirty="0">
              <a:cs typeface="Arial" panose="020B0604020202020204" pitchFamily="34" charset="0"/>
            </a:endParaRPr>
          </a:p>
          <a:p>
            <a:pPr marL="184150" lvl="1" indent="-184150">
              <a:lnSpc>
                <a:spcPct val="100000"/>
              </a:lnSpc>
              <a:spcBef>
                <a:spcPct val="0"/>
              </a:spcBef>
              <a:buClr>
                <a:srgbClr val="00AA5F"/>
              </a:buClr>
              <a:buFont typeface="Arial" panose="020B0604020202020204" pitchFamily="34" charset="0"/>
              <a:buChar char="•"/>
              <a:defRPr/>
            </a:pPr>
            <a:r>
              <a:rPr lang="en-GB" b="0" dirty="0" err="1">
                <a:cs typeface="Arial" panose="020B0604020202020204" pitchFamily="34" charset="0"/>
              </a:rPr>
              <a:t>Bijvoorbeeld</a:t>
            </a:r>
            <a:r>
              <a:rPr lang="en-GB" b="0" dirty="0">
                <a:cs typeface="Arial" panose="020B0604020202020204" pitchFamily="34" charset="0"/>
              </a:rPr>
              <a:t> gips </a:t>
            </a:r>
            <a:r>
              <a:rPr lang="en-GB" b="0" dirty="0" err="1">
                <a:cs typeface="Arial" panose="020B0604020202020204" pitchFamily="34" charset="0"/>
              </a:rPr>
              <a:t>immobilisatie</a:t>
            </a:r>
            <a:r>
              <a:rPr lang="en-GB" b="0" dirty="0">
                <a:cs typeface="Arial" panose="020B0604020202020204" pitchFamily="34" charset="0"/>
              </a:rPr>
              <a:t> bij </a:t>
            </a:r>
            <a:r>
              <a:rPr lang="en-GB" b="0" dirty="0" err="1">
                <a:cs typeface="Arial" panose="020B0604020202020204" pitchFamily="34" charset="0"/>
              </a:rPr>
              <a:t>een</a:t>
            </a:r>
            <a:r>
              <a:rPr lang="en-GB" b="0" dirty="0">
                <a:cs typeface="Arial" panose="020B0604020202020204" pitchFamily="34" charset="0"/>
              </a:rPr>
              <a:t> </a:t>
            </a:r>
            <a:r>
              <a:rPr lang="en-GB" b="0" dirty="0" err="1">
                <a:cs typeface="Arial" panose="020B0604020202020204" pitchFamily="34" charset="0"/>
              </a:rPr>
              <a:t>fractuur</a:t>
            </a:r>
            <a:r>
              <a:rPr lang="en-GB" b="0" dirty="0">
                <a:cs typeface="Arial" panose="020B0604020202020204" pitchFamily="34" charset="0"/>
              </a:rPr>
              <a:t> etc.</a:t>
            </a:r>
            <a:br>
              <a:rPr lang="en-GB" b="0" dirty="0">
                <a:cs typeface="Arial" panose="020B0604020202020204" pitchFamily="34" charset="0"/>
              </a:rPr>
            </a:br>
            <a:endParaRPr lang="en-GB" b="0" dirty="0">
              <a:cs typeface="Arial" panose="020B0604020202020204" pitchFamily="34" charset="0"/>
            </a:endParaRPr>
          </a:p>
          <a:p>
            <a:pPr marL="184150" indent="-184150">
              <a:lnSpc>
                <a:spcPct val="100000"/>
              </a:lnSpc>
              <a:spcAft>
                <a:spcPts val="600"/>
              </a:spcAft>
              <a:defRPr/>
            </a:pPr>
            <a:r>
              <a:rPr lang="en-GB" dirty="0" err="1">
                <a:cs typeface="Arial" panose="020B0604020202020204" pitchFamily="34" charset="0"/>
              </a:rPr>
              <a:t>Gewaarwording</a:t>
            </a:r>
            <a:r>
              <a:rPr lang="en-GB" dirty="0">
                <a:cs typeface="Arial" panose="020B0604020202020204" pitchFamily="34" charset="0"/>
              </a:rPr>
              <a:t> – </a:t>
            </a:r>
            <a:r>
              <a:rPr lang="en-GB" dirty="0" err="1">
                <a:cs typeface="Arial" panose="020B0604020202020204" pitchFamily="34" charset="0"/>
              </a:rPr>
              <a:t>behandel</a:t>
            </a:r>
            <a:r>
              <a:rPr lang="en-GB" dirty="0">
                <a:cs typeface="Arial" panose="020B0604020202020204" pitchFamily="34" charset="0"/>
              </a:rPr>
              <a:t> het </a:t>
            </a:r>
            <a:r>
              <a:rPr lang="en-GB" dirty="0" err="1">
                <a:cs typeface="Arial" panose="020B0604020202020204" pitchFamily="34" charset="0"/>
              </a:rPr>
              <a:t>mechanisme</a:t>
            </a:r>
            <a:r>
              <a:rPr lang="en-GB" dirty="0">
                <a:cs typeface="Arial" panose="020B0604020202020204" pitchFamily="34" charset="0"/>
              </a:rPr>
              <a:t> van </a:t>
            </a:r>
            <a:r>
              <a:rPr lang="en-GB" dirty="0" err="1">
                <a:cs typeface="Arial" panose="020B0604020202020204" pitchFamily="34" charset="0"/>
              </a:rPr>
              <a:t>pijn</a:t>
            </a:r>
            <a:endParaRPr lang="en-GB" dirty="0">
              <a:cs typeface="Arial" panose="020B0604020202020204" pitchFamily="34" charset="0"/>
            </a:endParaRPr>
          </a:p>
          <a:p>
            <a:pPr marL="184150" lvl="1" indent="-184150">
              <a:lnSpc>
                <a:spcPct val="100000"/>
              </a:lnSpc>
              <a:spcBef>
                <a:spcPct val="0"/>
              </a:spcBef>
              <a:buClr>
                <a:srgbClr val="00AA5F"/>
              </a:buClr>
              <a:buFont typeface="Arial" panose="020B0604020202020204" pitchFamily="34" charset="0"/>
              <a:buChar char="•"/>
              <a:defRPr/>
            </a:pPr>
            <a:r>
              <a:rPr lang="en-GB" b="0" dirty="0" err="1">
                <a:cs typeface="Arial" panose="020B0604020202020204" pitchFamily="34" charset="0"/>
              </a:rPr>
              <a:t>Bijvoorbeeld</a:t>
            </a:r>
            <a:r>
              <a:rPr lang="en-GB" b="0" dirty="0">
                <a:cs typeface="Arial" panose="020B0604020202020204" pitchFamily="34" charset="0"/>
              </a:rPr>
              <a:t> </a:t>
            </a:r>
            <a:r>
              <a:rPr lang="en-GB" b="0" dirty="0" err="1">
                <a:cs typeface="Arial" panose="020B0604020202020204" pitchFamily="34" charset="0"/>
              </a:rPr>
              <a:t>medicamenteuze</a:t>
            </a:r>
            <a:r>
              <a:rPr lang="en-GB" b="0" dirty="0">
                <a:cs typeface="Arial" panose="020B0604020202020204" pitchFamily="34" charset="0"/>
              </a:rPr>
              <a:t> </a:t>
            </a:r>
            <a:r>
              <a:rPr lang="en-GB" b="0" dirty="0" err="1">
                <a:cs typeface="Arial" panose="020B0604020202020204" pitchFamily="34" charset="0"/>
              </a:rPr>
              <a:t>behandeling</a:t>
            </a:r>
            <a:r>
              <a:rPr lang="en-GB" b="0" dirty="0">
                <a:cs typeface="Arial" panose="020B0604020202020204" pitchFamily="34" charset="0"/>
              </a:rPr>
              <a:t> etc.</a:t>
            </a:r>
          </a:p>
          <a:p>
            <a:pPr marL="184150" lvl="1" indent="-184150">
              <a:lnSpc>
                <a:spcPct val="100000"/>
              </a:lnSpc>
              <a:spcBef>
                <a:spcPct val="0"/>
              </a:spcBef>
              <a:buClr>
                <a:srgbClr val="00AA5F"/>
              </a:buClr>
              <a:buFont typeface="Arial" panose="020B0604020202020204" pitchFamily="34" charset="0"/>
              <a:buChar char="•"/>
              <a:defRPr/>
            </a:pPr>
            <a:endParaRPr lang="en-GB" b="0" dirty="0">
              <a:cs typeface="Arial" panose="020B0604020202020204" pitchFamily="34" charset="0"/>
            </a:endParaRPr>
          </a:p>
          <a:p>
            <a:pPr marL="184150" indent="-184150">
              <a:lnSpc>
                <a:spcPct val="100000"/>
              </a:lnSpc>
              <a:spcAft>
                <a:spcPts val="600"/>
              </a:spcAft>
              <a:defRPr/>
            </a:pPr>
            <a:r>
              <a:rPr lang="en-GB" dirty="0" err="1">
                <a:cs typeface="Arial" panose="020B0604020202020204" pitchFamily="34" charset="0"/>
                <a:sym typeface="Wingdings" panose="05000000000000000000" pitchFamily="2" charset="2"/>
              </a:rPr>
              <a:t>Behandel</a:t>
            </a:r>
            <a:r>
              <a:rPr lang="en-GB" dirty="0">
                <a:cs typeface="Arial" panose="020B0604020202020204" pitchFamily="34" charset="0"/>
                <a:sym typeface="Wingdings" panose="05000000000000000000" pitchFamily="2" charset="2"/>
              </a:rPr>
              <a:t> de </a:t>
            </a:r>
            <a:r>
              <a:rPr lang="en-GB" dirty="0" err="1">
                <a:cs typeface="Arial" panose="020B0604020202020204" pitchFamily="34" charset="0"/>
                <a:sym typeface="Wingdings" panose="05000000000000000000" pitchFamily="2" charset="2"/>
              </a:rPr>
              <a:t>beleving</a:t>
            </a:r>
            <a:r>
              <a:rPr lang="en-GB" dirty="0">
                <a:cs typeface="Arial" panose="020B0604020202020204" pitchFamily="34" charset="0"/>
                <a:sym typeface="Wingdings" panose="05000000000000000000" pitchFamily="2" charset="2"/>
              </a:rPr>
              <a:t> </a:t>
            </a:r>
            <a:r>
              <a:rPr lang="en-GB" dirty="0" err="1">
                <a:cs typeface="Arial" panose="020B0604020202020204" pitchFamily="34" charset="0"/>
                <a:sym typeface="Wingdings" panose="05000000000000000000" pitchFamily="2" charset="2"/>
              </a:rPr>
              <a:t>en</a:t>
            </a:r>
            <a:r>
              <a:rPr lang="en-GB" dirty="0">
                <a:cs typeface="Arial" panose="020B0604020202020204" pitchFamily="34" charset="0"/>
                <a:sym typeface="Wingdings" panose="05000000000000000000" pitchFamily="2" charset="2"/>
              </a:rPr>
              <a:t> </a:t>
            </a:r>
            <a:r>
              <a:rPr lang="en-GB" dirty="0" err="1">
                <a:cs typeface="Arial" panose="020B0604020202020204" pitchFamily="34" charset="0"/>
                <a:sym typeface="Wingdings" panose="05000000000000000000" pitchFamily="2" charset="2"/>
              </a:rPr>
              <a:t>gedrag</a:t>
            </a:r>
            <a:endParaRPr lang="en-GB" dirty="0">
              <a:cs typeface="Arial" panose="020B0604020202020204" pitchFamily="34" charset="0"/>
            </a:endParaRPr>
          </a:p>
          <a:p>
            <a:pPr marL="184150" lvl="1" indent="-184150">
              <a:lnSpc>
                <a:spcPct val="100000"/>
              </a:lnSpc>
              <a:spcBef>
                <a:spcPct val="0"/>
              </a:spcBef>
              <a:buClr>
                <a:srgbClr val="00AA5F"/>
              </a:buClr>
              <a:buFont typeface="Arial" panose="020B0604020202020204" pitchFamily="34" charset="0"/>
              <a:buChar char="•"/>
              <a:defRPr/>
            </a:pPr>
            <a:r>
              <a:rPr lang="en-GB" b="0" dirty="0">
                <a:cs typeface="Arial" panose="020B0604020202020204" pitchFamily="34" charset="0"/>
              </a:rPr>
              <a:t>Pijn (</a:t>
            </a:r>
            <a:r>
              <a:rPr lang="en-GB" b="0" dirty="0" err="1">
                <a:cs typeface="Arial" panose="020B0604020202020204" pitchFamily="34" charset="0"/>
              </a:rPr>
              <a:t>zelf</a:t>
            </a:r>
            <a:r>
              <a:rPr lang="en-GB" b="0" dirty="0">
                <a:cs typeface="Arial" panose="020B0604020202020204" pitchFamily="34" charset="0"/>
              </a:rPr>
              <a:t>) management (</a:t>
            </a:r>
            <a:r>
              <a:rPr lang="en-GB" b="0" dirty="0" err="1">
                <a:cs typeface="Arial" panose="020B0604020202020204" pitchFamily="34" charset="0"/>
              </a:rPr>
              <a:t>bijv</a:t>
            </a:r>
            <a:r>
              <a:rPr lang="en-GB" b="0" dirty="0">
                <a:cs typeface="Arial" panose="020B0604020202020204" pitchFamily="34" charset="0"/>
              </a:rPr>
              <a:t>. pijntoolkit.nl), </a:t>
            </a:r>
            <a:r>
              <a:rPr lang="en-GB" b="0" dirty="0" err="1">
                <a:cs typeface="Arial" panose="020B0604020202020204" pitchFamily="34" charset="0"/>
              </a:rPr>
              <a:t>revalidatie</a:t>
            </a:r>
            <a:r>
              <a:rPr lang="en-GB" b="0" dirty="0">
                <a:cs typeface="Arial" panose="020B0604020202020204" pitchFamily="34" charset="0"/>
              </a:rPr>
              <a:t>, </a:t>
            </a:r>
            <a:r>
              <a:rPr lang="en-GB" b="0" dirty="0" err="1">
                <a:cs typeface="Arial" panose="020B0604020202020204" pitchFamily="34" charset="0"/>
              </a:rPr>
              <a:t>gedragstherapie</a:t>
            </a:r>
            <a:r>
              <a:rPr lang="en-GB" b="0" dirty="0">
                <a:cs typeface="Arial" panose="020B0604020202020204" pitchFamily="34" charset="0"/>
              </a:rPr>
              <a:t>, </a:t>
            </a:r>
            <a:r>
              <a:rPr lang="en-GB" b="0" dirty="0" err="1">
                <a:cs typeface="Arial" panose="020B0604020202020204" pitchFamily="34" charset="0"/>
              </a:rPr>
              <a:t>begrijp</a:t>
            </a:r>
            <a:r>
              <a:rPr lang="en-GB" b="0" dirty="0">
                <a:cs typeface="Arial" panose="020B0604020202020204" pitchFamily="34" charset="0"/>
              </a:rPr>
              <a:t> de </a:t>
            </a:r>
            <a:r>
              <a:rPr lang="en-GB" b="0" dirty="0" err="1">
                <a:cs typeface="Arial" panose="020B0604020202020204" pitchFamily="34" charset="0"/>
              </a:rPr>
              <a:t>pijn</a:t>
            </a:r>
            <a:r>
              <a:rPr lang="en-GB" b="0" dirty="0">
                <a:cs typeface="Arial" panose="020B0604020202020204" pitchFamily="34" charset="0"/>
              </a:rPr>
              <a:t> etc. </a:t>
            </a:r>
          </a:p>
          <a:p>
            <a:pPr marL="184150" lvl="1" indent="-184150">
              <a:lnSpc>
                <a:spcPct val="100000"/>
              </a:lnSpc>
              <a:buFont typeface="Arial" panose="020B0604020202020204" pitchFamily="34" charset="0"/>
              <a:buChar char="•"/>
              <a:defRPr/>
            </a:pPr>
            <a:endParaRPr lang="en-GB" b="0" dirty="0">
              <a:cs typeface="Arial" panose="020B0604020202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0892" y="2274714"/>
            <a:ext cx="4628521" cy="230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a:extLst>
              <a:ext uri="{FF2B5EF4-FFF2-40B4-BE49-F238E27FC236}">
                <a16:creationId xmlns:a16="http://schemas.microsoft.com/office/drawing/2014/main" id="{FFE6A22A-099B-D443-A115-D1EE99163F0C}"/>
              </a:ext>
            </a:extLst>
          </p:cNvPr>
          <p:cNvSpPr txBox="1">
            <a:spLocks noGrp="1"/>
          </p:cNvSpPr>
          <p:nvPr>
            <p:ph type="title"/>
          </p:nvPr>
        </p:nvSpPr>
        <p:spPr>
          <a:xfrm>
            <a:off x="382056" y="369888"/>
            <a:ext cx="8604250" cy="389915"/>
          </a:xfrm>
        </p:spPr>
        <p:txBody>
          <a:bodyPr>
            <a:spAutoFit/>
          </a:bodyPr>
          <a:lstStyle/>
          <a:p>
            <a:pPr eaLnBrk="1">
              <a:defRPr/>
            </a:pPr>
            <a:r>
              <a:rPr lang="en-GB" sz="2800" dirty="0" err="1">
                <a:solidFill>
                  <a:srgbClr val="00AA5F"/>
                </a:solidFill>
                <a:cs typeface="Calibri" pitchFamily="34" charset="0"/>
              </a:rPr>
              <a:t>Pijnbehandeling</a:t>
            </a:r>
            <a:endParaRPr lang="en-GB" sz="2800" dirty="0">
              <a:solidFill>
                <a:srgbClr val="00AA5F"/>
              </a:solidFill>
              <a:cs typeface="Calibri" pitchFamily="34" charset="0"/>
            </a:endParaRPr>
          </a:p>
        </p:txBody>
      </p:sp>
      <p:sp>
        <p:nvSpPr>
          <p:cNvPr id="8" name="Date Placeholder 3">
            <a:extLst>
              <a:ext uri="{FF2B5EF4-FFF2-40B4-BE49-F238E27FC236}">
                <a16:creationId xmlns:a16="http://schemas.microsoft.com/office/drawing/2014/main" id="{59EDCF8A-9A1F-B943-A49A-9B7F21D6E89C}"/>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9" name="Slide Number Placeholder 4">
            <a:extLst>
              <a:ext uri="{FF2B5EF4-FFF2-40B4-BE49-F238E27FC236}">
                <a16:creationId xmlns:a16="http://schemas.microsoft.com/office/drawing/2014/main" id="{E7BB1D0D-927D-9B4E-BE42-A13F1EB07D2F}"/>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36</a:t>
            </a:fld>
            <a:endParaRPr lang="en-US" dirty="0"/>
          </a:p>
        </p:txBody>
      </p:sp>
    </p:spTree>
    <p:extLst>
      <p:ext uri="{BB962C8B-B14F-4D97-AF65-F5344CB8AC3E}">
        <p14:creationId xmlns:p14="http://schemas.microsoft.com/office/powerpoint/2010/main" val="1832848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Grp="1"/>
          </p:cNvSpPr>
          <p:nvPr>
            <p:ph idx="1"/>
          </p:nvPr>
        </p:nvSpPr>
        <p:spPr>
          <a:xfrm>
            <a:off x="380999" y="1393480"/>
            <a:ext cx="6543262" cy="3076439"/>
          </a:xfrm>
        </p:spPr>
        <p:txBody>
          <a:bodyPr>
            <a:noAutofit/>
          </a:bodyPr>
          <a:lstStyle/>
          <a:p>
            <a:pPr marL="184150" indent="-184150">
              <a:lnSpc>
                <a:spcPct val="100000"/>
              </a:lnSpc>
              <a:spcAft>
                <a:spcPts val="1000"/>
              </a:spcAft>
              <a:buClr>
                <a:srgbClr val="00AA5F"/>
              </a:buClr>
              <a:buFont typeface="Arial" panose="020B0604020202020204" pitchFamily="34" charset="0"/>
              <a:buChar char="•"/>
              <a:defRPr/>
            </a:pPr>
            <a:r>
              <a:rPr lang="de-DE" sz="2000" dirty="0" err="1">
                <a:cs typeface="Arial" panose="020B0604020202020204" pitchFamily="34" charset="0"/>
              </a:rPr>
              <a:t>Pijndiagnose</a:t>
            </a:r>
            <a:r>
              <a:rPr lang="de-DE" sz="2000" dirty="0">
                <a:cs typeface="Arial" panose="020B0604020202020204" pitchFamily="34" charset="0"/>
              </a:rPr>
              <a:t> stellen </a:t>
            </a:r>
            <a:r>
              <a:rPr lang="de-DE" sz="2000" dirty="0" err="1">
                <a:cs typeface="Arial" panose="020B0604020202020204" pitchFamily="34" charset="0"/>
              </a:rPr>
              <a:t>op</a:t>
            </a:r>
            <a:r>
              <a:rPr lang="de-DE" sz="2000" dirty="0">
                <a:cs typeface="Arial" panose="020B0604020202020204" pitchFamily="34" charset="0"/>
              </a:rPr>
              <a:t> </a:t>
            </a:r>
            <a:r>
              <a:rPr lang="de-DE" sz="2000" dirty="0" err="1">
                <a:cs typeface="Arial" panose="020B0604020202020204" pitchFamily="34" charset="0"/>
              </a:rPr>
              <a:t>basis</a:t>
            </a:r>
            <a:r>
              <a:rPr lang="de-DE" sz="2000" dirty="0">
                <a:cs typeface="Arial" panose="020B0604020202020204" pitchFamily="34" charset="0"/>
              </a:rPr>
              <a:t> </a:t>
            </a:r>
            <a:r>
              <a:rPr lang="de-DE" sz="2000">
                <a:cs typeface="Arial" panose="020B0604020202020204" pitchFamily="34" charset="0"/>
              </a:rPr>
              <a:t>van mechanisme</a:t>
            </a:r>
            <a:br>
              <a:rPr lang="de-DE" dirty="0">
                <a:cs typeface="Arial" panose="020B0604020202020204" pitchFamily="34" charset="0"/>
              </a:rPr>
            </a:br>
            <a:endParaRPr lang="de-DE" sz="2000" dirty="0">
              <a:cs typeface="Arial" panose="020B0604020202020204" pitchFamily="34" charset="0"/>
            </a:endParaRPr>
          </a:p>
          <a:p>
            <a:pPr marL="184150" indent="-184150">
              <a:lnSpc>
                <a:spcPct val="100000"/>
              </a:lnSpc>
              <a:spcAft>
                <a:spcPts val="1000"/>
              </a:spcAft>
              <a:buClr>
                <a:srgbClr val="00AA5F"/>
              </a:buClr>
              <a:buFont typeface="Arial" panose="020B0604020202020204" pitchFamily="34" charset="0"/>
              <a:buChar char="•"/>
              <a:defRPr/>
            </a:pPr>
            <a:r>
              <a:rPr lang="nl-BE" dirty="0">
                <a:cs typeface="Arial" panose="020B0604020202020204" pitchFamily="34" charset="0"/>
              </a:rPr>
              <a:t>Het meest ideaal voor pijnbestrijding is </a:t>
            </a:r>
            <a:r>
              <a:rPr lang="nl-BE" b="1" dirty="0">
                <a:cs typeface="Arial" panose="020B0604020202020204" pitchFamily="34" charset="0"/>
              </a:rPr>
              <a:t>de symptomen te meten</a:t>
            </a:r>
            <a:r>
              <a:rPr lang="nl-BE" dirty="0">
                <a:cs typeface="Arial" panose="020B0604020202020204" pitchFamily="34" charset="0"/>
              </a:rPr>
              <a:t> en </a:t>
            </a:r>
            <a:r>
              <a:rPr lang="nl-BE" b="1" dirty="0">
                <a:cs typeface="Arial" panose="020B0604020202020204" pitchFamily="34" charset="0"/>
              </a:rPr>
              <a:t>pijnmechanismen </a:t>
            </a:r>
            <a:r>
              <a:rPr lang="nl-BE" b="1">
                <a:cs typeface="Arial" panose="020B0604020202020204" pitchFamily="34" charset="0"/>
              </a:rPr>
              <a:t>te behandelen</a:t>
            </a:r>
            <a:br>
              <a:rPr lang="nl-BE" b="1" dirty="0">
                <a:cs typeface="Arial" panose="020B0604020202020204" pitchFamily="34" charset="0"/>
              </a:rPr>
            </a:br>
            <a:endParaRPr lang="nl-BE" b="1" dirty="0">
              <a:cs typeface="Arial" panose="020B0604020202020204" pitchFamily="34" charset="0"/>
            </a:endParaRPr>
          </a:p>
          <a:p>
            <a:pPr marL="184150" indent="-184150">
              <a:lnSpc>
                <a:spcPct val="100000"/>
              </a:lnSpc>
              <a:spcAft>
                <a:spcPts val="1000"/>
              </a:spcAft>
              <a:buClr>
                <a:srgbClr val="00AA5F"/>
              </a:buClr>
              <a:buFont typeface="Arial" panose="020B0604020202020204" pitchFamily="34" charset="0"/>
              <a:buChar char="•"/>
              <a:defRPr/>
            </a:pPr>
            <a:r>
              <a:rPr lang="nl-BE" dirty="0">
                <a:cs typeface="Arial" panose="020B0604020202020204" pitchFamily="34" charset="0"/>
              </a:rPr>
              <a:t>Per individuele patiënt kunnen meerdere mechanismen aanwezig zijn die door verschillende farmacologische behandelingsopties moeten worden aangepakt.</a:t>
            </a:r>
          </a:p>
        </p:txBody>
      </p:sp>
      <p:sp>
        <p:nvSpPr>
          <p:cNvPr id="7" name="Text Box 8"/>
          <p:cNvSpPr txBox="1">
            <a:spLocks noChangeArrowheads="1"/>
          </p:cNvSpPr>
          <p:nvPr/>
        </p:nvSpPr>
        <p:spPr bwMode="auto">
          <a:xfrm>
            <a:off x="1141694" y="6488112"/>
            <a:ext cx="79930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l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GB" sz="1000" dirty="0">
                <a:latin typeface="Helvetica Light" panose="020B0403020202020204" pitchFamily="34" charset="0"/>
              </a:rPr>
              <a:t>Woolf C.J. Ann Intern Med.; 2004, 140(6):441</a:t>
            </a:r>
            <a:r>
              <a:rPr lang="en-GB" sz="1000" dirty="0">
                <a:latin typeface="Helvetica Light" panose="020B0403020202020204" pitchFamily="34" charset="0"/>
                <a:ea typeface="MS PGothic" pitchFamily="34" charset="-128"/>
              </a:rPr>
              <a:t>–</a:t>
            </a:r>
            <a:r>
              <a:rPr lang="en-GB" sz="1000" dirty="0">
                <a:latin typeface="Helvetica Light" panose="020B0403020202020204" pitchFamily="34" charset="0"/>
              </a:rPr>
              <a:t>51</a:t>
            </a:r>
            <a:endParaRPr lang="nl-BE" sz="1000" dirty="0">
              <a:latin typeface="Helvetica Light" panose="020B0403020202020204" pitchFamily="34" charset="0"/>
            </a:endParaRPr>
          </a:p>
        </p:txBody>
      </p:sp>
      <p:sp>
        <p:nvSpPr>
          <p:cNvPr id="8" name="Toelichting met PIJL-OMLAAG 7"/>
          <p:cNvSpPr/>
          <p:nvPr/>
        </p:nvSpPr>
        <p:spPr>
          <a:xfrm>
            <a:off x="9366017" y="1499636"/>
            <a:ext cx="2443396" cy="762890"/>
          </a:xfrm>
          <a:prstGeom prst="downArrowCallout">
            <a:avLst>
              <a:gd name="adj1" fmla="val 50000"/>
              <a:gd name="adj2" fmla="val 13350"/>
              <a:gd name="adj3" fmla="val 15291"/>
              <a:gd name="adj4" fmla="val 84709"/>
            </a:avLst>
          </a:prstGeom>
          <a:solidFill>
            <a:srgbClr val="00AA5F">
              <a:alpha val="3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Ziekte</a:t>
            </a:r>
            <a:r>
              <a:rPr lang="en-US" b="1" dirty="0">
                <a:solidFill>
                  <a:schemeClr val="tx1"/>
                </a:solidFill>
              </a:rPr>
              <a:t> / </a:t>
            </a:r>
            <a:r>
              <a:rPr lang="en-US" b="1" dirty="0" err="1">
                <a:solidFill>
                  <a:schemeClr val="tx1"/>
                </a:solidFill>
              </a:rPr>
              <a:t>Schade</a:t>
            </a:r>
            <a:endParaRPr lang="nl-NL" b="1" dirty="0">
              <a:solidFill>
                <a:schemeClr val="tx1"/>
              </a:solidFill>
            </a:endParaRPr>
          </a:p>
        </p:txBody>
      </p:sp>
      <p:sp>
        <p:nvSpPr>
          <p:cNvPr id="9" name="Toelichting met PIJL-OMLAAG 8"/>
          <p:cNvSpPr/>
          <p:nvPr/>
        </p:nvSpPr>
        <p:spPr>
          <a:xfrm>
            <a:off x="9366017" y="2371181"/>
            <a:ext cx="2443396" cy="762890"/>
          </a:xfrm>
          <a:prstGeom prst="downArrowCallout">
            <a:avLst>
              <a:gd name="adj1" fmla="val 50000"/>
              <a:gd name="adj2" fmla="val 13350"/>
              <a:gd name="adj3" fmla="val 15291"/>
              <a:gd name="adj4" fmla="val 84709"/>
            </a:avLst>
          </a:prstGeom>
          <a:solidFill>
            <a:srgbClr val="00AA5F">
              <a:alpha val="3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Mechanisme</a:t>
            </a:r>
            <a:endParaRPr lang="nl-NL" b="1" dirty="0">
              <a:solidFill>
                <a:schemeClr val="tx1"/>
              </a:solidFill>
            </a:endParaRPr>
          </a:p>
        </p:txBody>
      </p:sp>
      <p:sp>
        <p:nvSpPr>
          <p:cNvPr id="10" name="Toelichting met PIJL-OMLAAG 9"/>
          <p:cNvSpPr/>
          <p:nvPr/>
        </p:nvSpPr>
        <p:spPr>
          <a:xfrm>
            <a:off x="9366017" y="3268602"/>
            <a:ext cx="2443396" cy="762890"/>
          </a:xfrm>
          <a:prstGeom prst="downArrowCallout">
            <a:avLst>
              <a:gd name="adj1" fmla="val 50000"/>
              <a:gd name="adj2" fmla="val 13350"/>
              <a:gd name="adj3" fmla="val 15291"/>
              <a:gd name="adj4" fmla="val 84709"/>
            </a:avLst>
          </a:prstGeom>
          <a:solidFill>
            <a:srgbClr val="00AA5F">
              <a:alpha val="3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Symptoom</a:t>
            </a:r>
            <a:endParaRPr lang="nl-NL" b="1" dirty="0">
              <a:solidFill>
                <a:schemeClr val="tx1"/>
              </a:solidFill>
            </a:endParaRPr>
          </a:p>
        </p:txBody>
      </p:sp>
      <p:sp>
        <p:nvSpPr>
          <p:cNvPr id="11" name="Toelichting met PIJL-OMLAAG 10"/>
          <p:cNvSpPr/>
          <p:nvPr/>
        </p:nvSpPr>
        <p:spPr>
          <a:xfrm>
            <a:off x="9366017" y="4204744"/>
            <a:ext cx="2443396" cy="762890"/>
          </a:xfrm>
          <a:prstGeom prst="downArrowCallout">
            <a:avLst>
              <a:gd name="adj1" fmla="val 50000"/>
              <a:gd name="adj2" fmla="val 13350"/>
              <a:gd name="adj3" fmla="val 15291"/>
              <a:gd name="adj4" fmla="val 84709"/>
            </a:avLst>
          </a:prstGeom>
          <a:solidFill>
            <a:srgbClr val="00AA5F">
              <a:alpha val="3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Syndroom</a:t>
            </a:r>
            <a:endParaRPr lang="nl-NL" b="1" dirty="0">
              <a:solidFill>
                <a:schemeClr val="tx1"/>
              </a:solidFill>
            </a:endParaRPr>
          </a:p>
        </p:txBody>
      </p:sp>
      <p:sp>
        <p:nvSpPr>
          <p:cNvPr id="12" name="Vijfhoek 11"/>
          <p:cNvSpPr/>
          <p:nvPr/>
        </p:nvSpPr>
        <p:spPr>
          <a:xfrm>
            <a:off x="7732089" y="3268603"/>
            <a:ext cx="2008682" cy="634509"/>
          </a:xfrm>
          <a:prstGeom prst="homePlate">
            <a:avLst/>
          </a:prstGeom>
          <a:solidFill>
            <a:srgbClr val="00AA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Meten</a:t>
            </a:r>
            <a:endParaRPr lang="nl-NL" b="1" dirty="0">
              <a:solidFill>
                <a:schemeClr val="bg1"/>
              </a:solidFill>
            </a:endParaRPr>
          </a:p>
        </p:txBody>
      </p:sp>
      <p:sp>
        <p:nvSpPr>
          <p:cNvPr id="15" name="Vijfhoek 14"/>
          <p:cNvSpPr/>
          <p:nvPr/>
        </p:nvSpPr>
        <p:spPr>
          <a:xfrm>
            <a:off x="7732089" y="2371182"/>
            <a:ext cx="2008682" cy="634509"/>
          </a:xfrm>
          <a:prstGeom prst="homePlate">
            <a:avLst/>
          </a:prstGeom>
          <a:solidFill>
            <a:srgbClr val="00AA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Behandelen</a:t>
            </a:r>
            <a:endParaRPr lang="nl-NL" b="1" dirty="0">
              <a:solidFill>
                <a:schemeClr val="bg1"/>
              </a:solidFill>
            </a:endParaRPr>
          </a:p>
        </p:txBody>
      </p:sp>
      <p:sp>
        <p:nvSpPr>
          <p:cNvPr id="13" name="Rectangle 2">
            <a:extLst>
              <a:ext uri="{FF2B5EF4-FFF2-40B4-BE49-F238E27FC236}">
                <a16:creationId xmlns:a16="http://schemas.microsoft.com/office/drawing/2014/main" id="{41E119F5-D54B-7248-9FE0-5F5BA5FC31A5}"/>
              </a:ext>
            </a:extLst>
          </p:cNvPr>
          <p:cNvSpPr txBox="1">
            <a:spLocks noGrp="1"/>
          </p:cNvSpPr>
          <p:nvPr>
            <p:ph type="title"/>
          </p:nvPr>
        </p:nvSpPr>
        <p:spPr>
          <a:xfrm>
            <a:off x="382056" y="369888"/>
            <a:ext cx="8604250" cy="1143000"/>
          </a:xfrm>
        </p:spPr>
        <p:txBody>
          <a:bodyPr>
            <a:normAutofit/>
          </a:bodyPr>
          <a:lstStyle/>
          <a:p>
            <a:pPr eaLnBrk="1">
              <a:defRPr/>
            </a:pPr>
            <a:r>
              <a:rPr lang="en-GB" sz="2800" dirty="0" err="1">
                <a:solidFill>
                  <a:srgbClr val="00AA5F"/>
                </a:solidFill>
                <a:cs typeface="Calibri" pitchFamily="34" charset="0"/>
              </a:rPr>
              <a:t>Pijnbehandeling</a:t>
            </a:r>
            <a:endParaRPr lang="en-GB" sz="2800" dirty="0">
              <a:solidFill>
                <a:srgbClr val="00AA5F"/>
              </a:solidFill>
              <a:cs typeface="Calibri" pitchFamily="34" charset="0"/>
            </a:endParaRPr>
          </a:p>
        </p:txBody>
      </p:sp>
      <p:sp>
        <p:nvSpPr>
          <p:cNvPr id="14" name="Date Placeholder 3">
            <a:extLst>
              <a:ext uri="{FF2B5EF4-FFF2-40B4-BE49-F238E27FC236}">
                <a16:creationId xmlns:a16="http://schemas.microsoft.com/office/drawing/2014/main" id="{2AB86CC1-5A54-D943-98AA-ED7CEDC5E681}"/>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16" name="Slide Number Placeholder 4">
            <a:extLst>
              <a:ext uri="{FF2B5EF4-FFF2-40B4-BE49-F238E27FC236}">
                <a16:creationId xmlns:a16="http://schemas.microsoft.com/office/drawing/2014/main" id="{B599AF08-3263-3140-99D6-6CD98A84E558}"/>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37</a:t>
            </a:fld>
            <a:endParaRPr lang="en-US" dirty="0"/>
          </a:p>
        </p:txBody>
      </p:sp>
    </p:spTree>
    <p:extLst>
      <p:ext uri="{BB962C8B-B14F-4D97-AF65-F5344CB8AC3E}">
        <p14:creationId xmlns:p14="http://schemas.microsoft.com/office/powerpoint/2010/main" val="2288689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p:cNvSpPr>
          <p:nvPr>
            <p:ph type="title"/>
          </p:nvPr>
        </p:nvSpPr>
        <p:spPr>
          <a:xfrm>
            <a:off x="382056" y="369888"/>
            <a:ext cx="8604250" cy="1143000"/>
          </a:xfrm>
        </p:spPr>
        <p:txBody>
          <a:bodyPr>
            <a:normAutofit/>
          </a:bodyPr>
          <a:lstStyle/>
          <a:p>
            <a:pPr eaLnBrk="1">
              <a:defRPr/>
            </a:pPr>
            <a:r>
              <a:rPr lang="en-GB" sz="2800" dirty="0" err="1">
                <a:solidFill>
                  <a:srgbClr val="00AA5F"/>
                </a:solidFill>
                <a:cs typeface="Calibri" pitchFamily="34" charset="0"/>
              </a:rPr>
              <a:t>Pijnbehandeling</a:t>
            </a:r>
            <a:endParaRPr lang="en-GB" sz="2800" dirty="0">
              <a:solidFill>
                <a:srgbClr val="00AA5F"/>
              </a:solidFill>
              <a:cs typeface="Calibri" pitchFamily="34" charset="0"/>
            </a:endParaRPr>
          </a:p>
        </p:txBody>
      </p:sp>
      <p:sp>
        <p:nvSpPr>
          <p:cNvPr id="3" name="Rectangle 3"/>
          <p:cNvSpPr txBox="1">
            <a:spLocks noGrp="1"/>
          </p:cNvSpPr>
          <p:nvPr>
            <p:ph idx="1"/>
          </p:nvPr>
        </p:nvSpPr>
        <p:spPr>
          <a:xfrm>
            <a:off x="381000" y="1372820"/>
            <a:ext cx="8229600" cy="770827"/>
          </a:xfrm>
        </p:spPr>
        <p:txBody>
          <a:bodyPr>
            <a:normAutofit/>
          </a:bodyPr>
          <a:lstStyle/>
          <a:p>
            <a:pPr marL="0" indent="0">
              <a:buNone/>
              <a:defRPr/>
            </a:pPr>
            <a:r>
              <a:rPr lang="de-DE" sz="2000" dirty="0">
                <a:cs typeface="Arial" panose="020B0604020202020204" pitchFamily="34" charset="0"/>
              </a:rPr>
              <a:t>De </a:t>
            </a:r>
            <a:r>
              <a:rPr lang="de-DE" sz="2000" dirty="0" err="1">
                <a:cs typeface="Arial" panose="020B0604020202020204" pitchFamily="34" charset="0"/>
              </a:rPr>
              <a:t>balans</a:t>
            </a:r>
            <a:r>
              <a:rPr lang="de-DE" sz="2000" dirty="0">
                <a:cs typeface="Arial" panose="020B0604020202020204" pitchFamily="34" charset="0"/>
              </a:rPr>
              <a:t> </a:t>
            </a:r>
            <a:r>
              <a:rPr lang="de-DE" sz="2000" dirty="0" err="1">
                <a:cs typeface="Arial" panose="020B0604020202020204" pitchFamily="34" charset="0"/>
              </a:rPr>
              <a:t>tussen</a:t>
            </a:r>
            <a:r>
              <a:rPr lang="de-DE" sz="2000" dirty="0">
                <a:cs typeface="Arial" panose="020B0604020202020204" pitchFamily="34" charset="0"/>
              </a:rPr>
              <a:t> </a:t>
            </a:r>
            <a:r>
              <a:rPr lang="de-DE" sz="2000" dirty="0" err="1">
                <a:cs typeface="Arial" panose="020B0604020202020204" pitchFamily="34" charset="0"/>
              </a:rPr>
              <a:t>werkzaamheid</a:t>
            </a:r>
            <a:r>
              <a:rPr lang="de-DE" sz="2000" dirty="0">
                <a:cs typeface="Arial" panose="020B0604020202020204" pitchFamily="34" charset="0"/>
              </a:rPr>
              <a:t> en </a:t>
            </a:r>
            <a:r>
              <a:rPr lang="de-DE" sz="2000" dirty="0" err="1">
                <a:cs typeface="Arial" panose="020B0604020202020204" pitchFamily="34" charset="0"/>
              </a:rPr>
              <a:t>verdraagbaarheid</a:t>
            </a:r>
            <a:r>
              <a:rPr lang="de-DE" sz="2000" dirty="0">
                <a:cs typeface="Arial" panose="020B0604020202020204" pitchFamily="34" charset="0"/>
              </a:rPr>
              <a:t> </a:t>
            </a:r>
            <a:endParaRPr lang="en-GB" sz="2000" dirty="0">
              <a:cs typeface="Arial" panose="020B0604020202020204" pitchFamily="34" charset="0"/>
            </a:endParaRPr>
          </a:p>
        </p:txBody>
      </p:sp>
      <p:sp>
        <p:nvSpPr>
          <p:cNvPr id="6" name="TextBox 8"/>
          <p:cNvSpPr txBox="1"/>
          <p:nvPr/>
        </p:nvSpPr>
        <p:spPr>
          <a:xfrm>
            <a:off x="7991362" y="2167190"/>
            <a:ext cx="3932414" cy="2862322"/>
          </a:xfrm>
          <a:prstGeom prst="rect">
            <a:avLst/>
          </a:prstGeom>
          <a:noFill/>
        </p:spPr>
        <p:txBody>
          <a:bodyPr wrap="square" lIns="0">
            <a:spAutoFit/>
          </a:bodyPr>
          <a:lstStyle/>
          <a:p>
            <a:pPr>
              <a:defRPr/>
            </a:pPr>
            <a:r>
              <a:rPr lang="nl-NL" sz="1800" dirty="0">
                <a:latin typeface="Helvetica" panose="020B0604020202020204" pitchFamily="34" charset="0"/>
                <a:cs typeface="Helvetica" panose="020B0604020202020204" pitchFamily="34" charset="0"/>
              </a:rPr>
              <a:t>De levenskwaliteit van patiënten wordt beïnvloed </a:t>
            </a:r>
            <a:r>
              <a:rPr lang="nl-NL" sz="1800">
                <a:latin typeface="Helvetica" panose="020B0604020202020204" pitchFamily="34" charset="0"/>
                <a:cs typeface="Helvetica" panose="020B0604020202020204" pitchFamily="34" charset="0"/>
              </a:rPr>
              <a:t>door </a:t>
            </a:r>
            <a:br>
              <a:rPr lang="nl-NL" sz="1800" dirty="0">
                <a:latin typeface="Helvetica" panose="020B0604020202020204" pitchFamily="34" charset="0"/>
                <a:cs typeface="Helvetica" panose="020B0604020202020204" pitchFamily="34" charset="0"/>
              </a:rPr>
            </a:br>
            <a:r>
              <a:rPr lang="nl-NL" sz="1800" b="1">
                <a:latin typeface="Helvetica" panose="020B0604020202020204" pitchFamily="34" charset="0"/>
                <a:cs typeface="Helvetica" panose="020B0604020202020204" pitchFamily="34" charset="0"/>
              </a:rPr>
              <a:t>onvoldoende pijnstilling </a:t>
            </a:r>
            <a:br>
              <a:rPr lang="nl-NL" sz="1800" b="1" dirty="0">
                <a:latin typeface="Helvetica" panose="020B0604020202020204" pitchFamily="34" charset="0"/>
                <a:cs typeface="Helvetica" panose="020B0604020202020204" pitchFamily="34" charset="0"/>
              </a:rPr>
            </a:br>
            <a:r>
              <a:rPr lang="nl-NL" sz="1800">
                <a:latin typeface="Helvetica" panose="020B0604020202020204" pitchFamily="34" charset="0"/>
                <a:cs typeface="Helvetica" panose="020B0604020202020204" pitchFamily="34" charset="0"/>
              </a:rPr>
              <a:t>en</a:t>
            </a:r>
            <a:r>
              <a:rPr lang="nl-NL" sz="1800" dirty="0">
                <a:latin typeface="Helvetica" panose="020B0604020202020204" pitchFamily="34" charset="0"/>
                <a:cs typeface="Helvetica" panose="020B0604020202020204" pitchFamily="34" charset="0"/>
              </a:rPr>
              <a:t>/</a:t>
            </a:r>
            <a:r>
              <a:rPr lang="nl-NL" sz="1800">
                <a:latin typeface="Helvetica" panose="020B0604020202020204" pitchFamily="34" charset="0"/>
                <a:cs typeface="Helvetica" panose="020B0604020202020204" pitchFamily="34" charset="0"/>
              </a:rPr>
              <a:t>of </a:t>
            </a:r>
            <a:br>
              <a:rPr lang="nl-NL" sz="1800" dirty="0">
                <a:latin typeface="Helvetica" panose="020B0604020202020204" pitchFamily="34" charset="0"/>
                <a:cs typeface="Helvetica" panose="020B0604020202020204" pitchFamily="34" charset="0"/>
              </a:rPr>
            </a:br>
            <a:r>
              <a:rPr lang="nl-NL" sz="1800" b="1">
                <a:latin typeface="Helvetica" panose="020B0604020202020204" pitchFamily="34" charset="0"/>
                <a:cs typeface="Helvetica" panose="020B0604020202020204" pitchFamily="34" charset="0"/>
              </a:rPr>
              <a:t>slechte </a:t>
            </a:r>
            <a:r>
              <a:rPr lang="nl-NL" sz="1800" b="1" dirty="0">
                <a:latin typeface="Helvetica" panose="020B0604020202020204" pitchFamily="34" charset="0"/>
                <a:cs typeface="Helvetica" panose="020B0604020202020204" pitchFamily="34" charset="0"/>
              </a:rPr>
              <a:t>verdraagbaarheid</a:t>
            </a:r>
            <a:endParaRPr lang="nl-NL" sz="1800" dirty="0">
              <a:latin typeface="Helvetica" panose="020B0604020202020204" pitchFamily="34" charset="0"/>
              <a:cs typeface="Helvetica" panose="020B0604020202020204" pitchFamily="34" charset="0"/>
            </a:endParaRPr>
          </a:p>
          <a:p>
            <a:pPr>
              <a:defRPr/>
            </a:pPr>
            <a:endParaRPr lang="en-US" sz="1800" dirty="0">
              <a:latin typeface="Helvetica" panose="020B0604020202020204" pitchFamily="34" charset="0"/>
              <a:cs typeface="Helvetica" panose="020B0604020202020204" pitchFamily="34" charset="0"/>
            </a:endParaRPr>
          </a:p>
          <a:p>
            <a:pPr>
              <a:defRPr/>
            </a:pPr>
            <a:r>
              <a:rPr lang="nl-NL" sz="1800" dirty="0">
                <a:latin typeface="Helvetica" panose="020B0604020202020204" pitchFamily="34" charset="0"/>
                <a:cs typeface="Helvetica" panose="020B0604020202020204" pitchFamily="34" charset="0"/>
              </a:rPr>
              <a:t>Blijft de patiënt worstelen of stopt de patiënt vroegtijdig met de behandeling?</a:t>
            </a:r>
          </a:p>
          <a:p>
            <a:pPr>
              <a:defRPr/>
            </a:pPr>
            <a:endParaRPr lang="nl-NL" sz="1800" dirty="0">
              <a:latin typeface="Helvetica" panose="020B0604020202020204" pitchFamily="34" charset="0"/>
              <a:cs typeface="Helvetica" panose="020B0604020202020204" pitchFamily="34" charset="0"/>
            </a:endParaRPr>
          </a:p>
        </p:txBody>
      </p:sp>
      <p:sp>
        <p:nvSpPr>
          <p:cNvPr id="9" name="Text Box 5"/>
          <p:cNvSpPr txBox="1">
            <a:spLocks noChangeArrowheads="1"/>
          </p:cNvSpPr>
          <p:nvPr/>
        </p:nvSpPr>
        <p:spPr bwMode="auto">
          <a:xfrm>
            <a:off x="1141694" y="6488582"/>
            <a:ext cx="5543550" cy="230832"/>
          </a:xfrm>
          <a:prstGeom prst="rect">
            <a:avLst/>
          </a:prstGeom>
          <a:noFill/>
          <a:ln w="9525">
            <a:noFill/>
            <a:miter lim="800000"/>
            <a:headEnd/>
            <a:tailEnd/>
          </a:ln>
          <a:effectLst>
            <a:prstShdw prst="shdw17" dist="17961" dir="2700000">
              <a:schemeClr val="accent1">
                <a:gamma/>
                <a:shade val="60000"/>
                <a:invGamma/>
              </a:schemeClr>
            </a:prstShdw>
          </a:effectLst>
        </p:spPr>
        <p:txBody>
          <a:bodyPr lIns="0">
            <a:spAutoFit/>
          </a:bodyPr>
          <a:lstStyle/>
          <a:p>
            <a:pPr>
              <a:defRPr/>
            </a:pPr>
            <a:r>
              <a:rPr lang="en-GB" sz="900" dirty="0" err="1">
                <a:latin typeface="Helvetica Light" panose="020B0403020202020204" pitchFamily="34" charset="0"/>
                <a:ea typeface="MS PGothic" pitchFamily="34" charset="-128"/>
              </a:rPr>
              <a:t>Varrassi</a:t>
            </a:r>
            <a:r>
              <a:rPr lang="en-GB" sz="900" dirty="0">
                <a:latin typeface="Helvetica Light" panose="020B0403020202020204" pitchFamily="34" charset="0"/>
                <a:ea typeface="MS PGothic" pitchFamily="34" charset="-128"/>
              </a:rPr>
              <a:t> G., et al. CMRO; 2010, (28)5:1231–1245</a:t>
            </a:r>
            <a:endParaRPr lang="nl-BE" sz="900" dirty="0">
              <a:latin typeface="Helvetica Light" panose="020B0403020202020204" pitchFamily="34" charset="0"/>
              <a:ea typeface="MS PGothic" pitchFamily="34" charset="-128"/>
            </a:endParaRPr>
          </a:p>
        </p:txBody>
      </p:sp>
      <p:grpSp>
        <p:nvGrpSpPr>
          <p:cNvPr id="5" name="Groep 6">
            <a:extLst>
              <a:ext uri="{FF2B5EF4-FFF2-40B4-BE49-F238E27FC236}">
                <a16:creationId xmlns:a16="http://schemas.microsoft.com/office/drawing/2014/main" id="{308F6D3E-F8F7-2E4A-8667-5B5C42B1344B}"/>
              </a:ext>
            </a:extLst>
          </p:cNvPr>
          <p:cNvGrpSpPr/>
          <p:nvPr/>
        </p:nvGrpSpPr>
        <p:grpSpPr>
          <a:xfrm>
            <a:off x="2129219" y="2186774"/>
            <a:ext cx="5409818" cy="3136594"/>
            <a:chOff x="1962806" y="2431238"/>
            <a:chExt cx="5409818" cy="3136594"/>
          </a:xfrm>
        </p:grpSpPr>
        <p:sp>
          <p:nvSpPr>
            <p:cNvPr id="26" name="Draaiende pijl 25"/>
            <p:cNvSpPr/>
            <p:nvPr/>
          </p:nvSpPr>
          <p:spPr>
            <a:xfrm rot="7359768">
              <a:off x="3787729" y="3130029"/>
              <a:ext cx="2347919" cy="2269119"/>
            </a:xfrm>
            <a:prstGeom prst="circularArrow">
              <a:avLst>
                <a:gd name="adj1" fmla="val 3268"/>
                <a:gd name="adj2" fmla="val 635190"/>
                <a:gd name="adj3" fmla="val 16743184"/>
                <a:gd name="adj4" fmla="val 15140873"/>
                <a:gd name="adj5" fmla="val 4465"/>
              </a:avLst>
            </a:prstGeom>
            <a:solidFill>
              <a:srgbClr val="00AA5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Draaiende pijl 26"/>
            <p:cNvSpPr/>
            <p:nvPr/>
          </p:nvSpPr>
          <p:spPr>
            <a:xfrm rot="13742032">
              <a:off x="3159391" y="3100368"/>
              <a:ext cx="2347919" cy="2269119"/>
            </a:xfrm>
            <a:prstGeom prst="circularArrow">
              <a:avLst>
                <a:gd name="adj1" fmla="val 3268"/>
                <a:gd name="adj2" fmla="val 635190"/>
                <a:gd name="adj3" fmla="val 16743184"/>
                <a:gd name="adj4" fmla="val 15140873"/>
                <a:gd name="adj5" fmla="val 4465"/>
              </a:avLst>
            </a:prstGeom>
            <a:solidFill>
              <a:srgbClr val="00AA5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2" name="Groep 10">
              <a:extLst>
                <a:ext uri="{FF2B5EF4-FFF2-40B4-BE49-F238E27FC236}">
                  <a16:creationId xmlns:a16="http://schemas.microsoft.com/office/drawing/2014/main" id="{442A989A-30C5-A74A-8BB4-E9AC597AD9E1}"/>
                </a:ext>
              </a:extLst>
            </p:cNvPr>
            <p:cNvGrpSpPr/>
            <p:nvPr/>
          </p:nvGrpSpPr>
          <p:grpSpPr>
            <a:xfrm>
              <a:off x="1962806" y="2431238"/>
              <a:ext cx="5409818" cy="3136594"/>
              <a:chOff x="1962806" y="2431238"/>
              <a:chExt cx="5409818" cy="3136594"/>
            </a:xfrm>
          </p:grpSpPr>
          <p:sp>
            <p:nvSpPr>
              <p:cNvPr id="20" name="Draaiende pijl 19"/>
              <p:cNvSpPr/>
              <p:nvPr/>
            </p:nvSpPr>
            <p:spPr>
              <a:xfrm rot="18890746">
                <a:off x="3159084" y="2708256"/>
                <a:ext cx="2347919" cy="2269119"/>
              </a:xfrm>
              <a:prstGeom prst="circularArrow">
                <a:avLst>
                  <a:gd name="adj1" fmla="val 3268"/>
                  <a:gd name="adj2" fmla="val 635190"/>
                  <a:gd name="adj3" fmla="val 16743184"/>
                  <a:gd name="adj4" fmla="val 15140873"/>
                  <a:gd name="adj5" fmla="val 4465"/>
                </a:avLst>
              </a:prstGeom>
              <a:solidFill>
                <a:srgbClr val="00AA5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Draaiende pijl 24"/>
              <p:cNvSpPr/>
              <p:nvPr/>
            </p:nvSpPr>
            <p:spPr>
              <a:xfrm rot="2799162">
                <a:off x="3787730" y="2641581"/>
                <a:ext cx="2347919" cy="2269119"/>
              </a:xfrm>
              <a:prstGeom prst="circularArrow">
                <a:avLst>
                  <a:gd name="adj1" fmla="val 3268"/>
                  <a:gd name="adj2" fmla="val 635190"/>
                  <a:gd name="adj3" fmla="val 16743184"/>
                  <a:gd name="adj4" fmla="val 15140873"/>
                  <a:gd name="adj5" fmla="val 4465"/>
                </a:avLst>
              </a:prstGeom>
              <a:solidFill>
                <a:srgbClr val="00AA5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fgeronde rechthoek 27"/>
              <p:cNvSpPr/>
              <p:nvPr/>
            </p:nvSpPr>
            <p:spPr>
              <a:xfrm>
                <a:off x="4126880" y="2431238"/>
                <a:ext cx="1071459" cy="520799"/>
              </a:xfrm>
              <a:prstGeom prst="roundRect">
                <a:avLst/>
              </a:prstGeom>
              <a:noFill/>
              <a:ln>
                <a:solidFill>
                  <a:srgbClr val="00A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a:solidFill>
                      <a:schemeClr val="tx1">
                        <a:lumMod val="90000"/>
                        <a:lumOff val="10000"/>
                      </a:schemeClr>
                    </a:solidFill>
                  </a:rPr>
                  <a:t>Hogere dosering</a:t>
                </a:r>
              </a:p>
            </p:txBody>
          </p:sp>
          <p:sp>
            <p:nvSpPr>
              <p:cNvPr id="29" name="Afgeronde rechthoek 28"/>
              <p:cNvSpPr/>
              <p:nvPr/>
            </p:nvSpPr>
            <p:spPr>
              <a:xfrm>
                <a:off x="4126881" y="5047033"/>
                <a:ext cx="1071459" cy="520799"/>
              </a:xfrm>
              <a:prstGeom prst="roundRect">
                <a:avLst/>
              </a:prstGeom>
              <a:noFill/>
              <a:ln>
                <a:solidFill>
                  <a:srgbClr val="00A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a:solidFill>
                      <a:schemeClr val="tx1">
                        <a:lumMod val="90000"/>
                        <a:lumOff val="10000"/>
                      </a:schemeClr>
                    </a:solidFill>
                  </a:rPr>
                  <a:t>Lagere dosering</a:t>
                </a:r>
              </a:p>
            </p:txBody>
          </p:sp>
          <p:sp>
            <p:nvSpPr>
              <p:cNvPr id="30" name="Afgeronde rechthoek 29"/>
              <p:cNvSpPr/>
              <p:nvPr/>
            </p:nvSpPr>
            <p:spPr>
              <a:xfrm>
                <a:off x="1962806" y="3743789"/>
                <a:ext cx="1290742" cy="520799"/>
              </a:xfrm>
              <a:prstGeom prst="roundRect">
                <a:avLst/>
              </a:prstGeom>
              <a:noFill/>
              <a:ln>
                <a:solidFill>
                  <a:srgbClr val="00A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solidFill>
                      <a:schemeClr val="accent6"/>
                    </a:solidFill>
                  </a:rPr>
                  <a:t>Onvoldoende pijnstilling</a:t>
                </a:r>
              </a:p>
            </p:txBody>
          </p:sp>
          <p:sp>
            <p:nvSpPr>
              <p:cNvPr id="31" name="Afgeronde rechthoek 30"/>
              <p:cNvSpPr/>
              <p:nvPr/>
            </p:nvSpPr>
            <p:spPr>
              <a:xfrm>
                <a:off x="3398534" y="3744019"/>
                <a:ext cx="1224066" cy="520799"/>
              </a:xfrm>
              <a:prstGeom prst="roundRect">
                <a:avLst/>
              </a:prstGeom>
              <a:noFill/>
              <a:ln>
                <a:solidFill>
                  <a:srgbClr val="00A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a:solidFill>
                      <a:srgbClr val="00AA5F"/>
                    </a:solidFill>
                  </a:rPr>
                  <a:t>Goed verdragen</a:t>
                </a:r>
              </a:p>
            </p:txBody>
          </p:sp>
          <p:sp>
            <p:nvSpPr>
              <p:cNvPr id="32" name="Afgeronde rechthoek 31"/>
              <p:cNvSpPr/>
              <p:nvPr/>
            </p:nvSpPr>
            <p:spPr>
              <a:xfrm>
                <a:off x="4790614" y="3754671"/>
                <a:ext cx="1224066" cy="520799"/>
              </a:xfrm>
              <a:prstGeom prst="roundRect">
                <a:avLst/>
              </a:prstGeom>
              <a:noFill/>
              <a:ln>
                <a:solidFill>
                  <a:srgbClr val="00A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a:solidFill>
                      <a:srgbClr val="00AA5F"/>
                    </a:solidFill>
                  </a:rPr>
                  <a:t>Voldoende pijnstilling</a:t>
                </a:r>
              </a:p>
            </p:txBody>
          </p:sp>
          <p:sp>
            <p:nvSpPr>
              <p:cNvPr id="33" name="Afgeronde rechthoek 32"/>
              <p:cNvSpPr/>
              <p:nvPr/>
            </p:nvSpPr>
            <p:spPr>
              <a:xfrm>
                <a:off x="6148558" y="3753132"/>
                <a:ext cx="1224066" cy="520799"/>
              </a:xfrm>
              <a:prstGeom prst="roundRect">
                <a:avLst/>
              </a:prstGeom>
              <a:noFill/>
              <a:ln>
                <a:solidFill>
                  <a:srgbClr val="00A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solidFill>
                      <a:schemeClr val="accent6"/>
                    </a:solidFill>
                  </a:rPr>
                  <a:t>Slecht verdragen</a:t>
                </a:r>
              </a:p>
            </p:txBody>
          </p:sp>
        </p:grpSp>
      </p:grpSp>
      <p:sp>
        <p:nvSpPr>
          <p:cNvPr id="18" name="Date Placeholder 3">
            <a:extLst>
              <a:ext uri="{FF2B5EF4-FFF2-40B4-BE49-F238E27FC236}">
                <a16:creationId xmlns:a16="http://schemas.microsoft.com/office/drawing/2014/main" id="{A642DD20-3008-7748-91EA-90CAAB25E1C2}"/>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19" name="Slide Number Placeholder 4">
            <a:extLst>
              <a:ext uri="{FF2B5EF4-FFF2-40B4-BE49-F238E27FC236}">
                <a16:creationId xmlns:a16="http://schemas.microsoft.com/office/drawing/2014/main" id="{6D3A18C1-5173-4447-8883-DBD5078D917F}"/>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38</a:t>
            </a:fld>
            <a:endParaRPr lang="en-US" dirty="0"/>
          </a:p>
        </p:txBody>
      </p:sp>
    </p:spTree>
    <p:extLst>
      <p:ext uri="{BB962C8B-B14F-4D97-AF65-F5344CB8AC3E}">
        <p14:creationId xmlns:p14="http://schemas.microsoft.com/office/powerpoint/2010/main" val="2751624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380999" y="369888"/>
            <a:ext cx="8829261" cy="471625"/>
          </a:xfrm>
          <a:prstGeom prst="rect">
            <a:avLst/>
          </a:prstGeom>
        </p:spPr>
        <p:txBody>
          <a:bodyPr vert="horz" lIns="0" tIns="0" rIns="0" bIns="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800" dirty="0" err="1">
                <a:solidFill>
                  <a:srgbClr val="00AA5F"/>
                </a:solidFill>
                <a:latin typeface="Helvetica" pitchFamily="2" charset="0"/>
                <a:cs typeface="Calibri" pitchFamily="34" charset="0"/>
              </a:rPr>
              <a:t>Pijnbehandeling</a:t>
            </a:r>
            <a:endParaRPr lang="en-GB" sz="2800" dirty="0">
              <a:solidFill>
                <a:srgbClr val="00AA5F"/>
              </a:solidFill>
              <a:latin typeface="Helvetica" pitchFamily="2" charset="0"/>
              <a:cs typeface="Calibri" pitchFamily="34" charset="0"/>
            </a:endParaRPr>
          </a:p>
        </p:txBody>
      </p:sp>
      <p:sp>
        <p:nvSpPr>
          <p:cNvPr id="17" name="Rechthoek 16"/>
          <p:cNvSpPr/>
          <p:nvPr/>
        </p:nvSpPr>
        <p:spPr>
          <a:xfrm>
            <a:off x="1262743" y="6530216"/>
            <a:ext cx="7720796" cy="184666"/>
          </a:xfrm>
          <a:prstGeom prst="rect">
            <a:avLst/>
          </a:prstGeom>
        </p:spPr>
        <p:txBody>
          <a:bodyPr wrap="square" lIns="0" tIns="0" rIns="0">
            <a:spAutoFit/>
          </a:bodyPr>
          <a:lstStyle/>
          <a:p>
            <a:r>
              <a:rPr lang="en-US" sz="900" dirty="0" err="1">
                <a:latin typeface="Helvetica Light" panose="020B0403020202020204" pitchFamily="34" charset="0"/>
              </a:rPr>
              <a:t>Marchand</a:t>
            </a:r>
            <a:r>
              <a:rPr lang="en-US" sz="900" dirty="0">
                <a:latin typeface="Helvetica Light" panose="020B0403020202020204" pitchFamily="34" charset="0"/>
              </a:rPr>
              <a:t> S. Pharmacology of Pain. 2010 IASP Press, Seattle, WA, USA</a:t>
            </a:r>
            <a:endParaRPr lang="nl-NL" sz="900" dirty="0">
              <a:latin typeface="Helvetica Light" panose="020B0403020202020204" pitchFamily="34" charset="0"/>
            </a:endParaRPr>
          </a:p>
        </p:txBody>
      </p:sp>
      <p:sp>
        <p:nvSpPr>
          <p:cNvPr id="7" name="Tijdelijke aanduiding voor inhoud 1"/>
          <p:cNvSpPr txBox="1">
            <a:spLocks/>
          </p:cNvSpPr>
          <p:nvPr/>
        </p:nvSpPr>
        <p:spPr>
          <a:xfrm>
            <a:off x="381000" y="1393481"/>
            <a:ext cx="11428413" cy="4444102"/>
          </a:xfrm>
          <a:prstGeom prst="rect">
            <a:avLst/>
          </a:prstGeom>
        </p:spPr>
        <p:txBody>
          <a:bodyPr vert="horz" lIns="0" tIns="0" rIns="0" bIns="0" numCol="2"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AA5F"/>
              </a:buClr>
              <a:buNone/>
            </a:pPr>
            <a:r>
              <a:rPr lang="en-US" sz="2000" dirty="0" err="1">
                <a:latin typeface="Helvetica" pitchFamily="2" charset="0"/>
                <a:cs typeface="Arial" panose="020B0604020202020204" pitchFamily="34" charset="0"/>
              </a:rPr>
              <a:t>Antinociceptief</a:t>
            </a:r>
            <a:endParaRPr lang="en-US" sz="2000" dirty="0">
              <a:latin typeface="Helvetica" pitchFamily="2" charset="0"/>
              <a:cs typeface="Arial" panose="020B0604020202020204" pitchFamily="34" charset="0"/>
            </a:endParaRPr>
          </a:p>
          <a:p>
            <a:pPr marL="184150" indent="-184150">
              <a:spcBef>
                <a:spcPct val="0"/>
              </a:spcBef>
              <a:buClr>
                <a:srgbClr val="00AA5F"/>
              </a:buClr>
              <a:defRPr/>
            </a:pPr>
            <a:r>
              <a:rPr lang="en-US" sz="2000" dirty="0">
                <a:latin typeface="Helvetica" pitchFamily="2" charset="0"/>
                <a:cs typeface="Arial" panose="020B0604020202020204" pitchFamily="34" charset="0"/>
              </a:rPr>
              <a:t>Paracetamol</a:t>
            </a:r>
          </a:p>
          <a:p>
            <a:pPr marL="184150" indent="-184150">
              <a:spcBef>
                <a:spcPct val="0"/>
              </a:spcBef>
              <a:buClr>
                <a:srgbClr val="00AA5F"/>
              </a:buClr>
              <a:defRPr/>
            </a:pPr>
            <a:r>
              <a:rPr lang="en-US" sz="2000" dirty="0">
                <a:latin typeface="Helvetica" pitchFamily="2" charset="0"/>
                <a:cs typeface="Arial" panose="020B0604020202020204" pitchFamily="34" charset="0"/>
              </a:rPr>
              <a:t>NSAID’s</a:t>
            </a:r>
          </a:p>
          <a:p>
            <a:pPr marL="184150" indent="-184150">
              <a:spcBef>
                <a:spcPct val="0"/>
              </a:spcBef>
              <a:buClr>
                <a:srgbClr val="00AA5F"/>
              </a:buClr>
              <a:defRPr/>
            </a:pPr>
            <a:r>
              <a:rPr lang="en-US" sz="2000" dirty="0" err="1">
                <a:latin typeface="Helvetica" pitchFamily="2" charset="0"/>
                <a:cs typeface="Arial" panose="020B0604020202020204" pitchFamily="34" charset="0"/>
              </a:rPr>
              <a:t>Opioiden</a:t>
            </a:r>
            <a:endParaRPr lang="en-US" sz="2000" dirty="0">
              <a:latin typeface="Helvetica" pitchFamily="2" charset="0"/>
              <a:cs typeface="Arial" panose="020B0604020202020204" pitchFamily="34" charset="0"/>
            </a:endParaRPr>
          </a:p>
          <a:p>
            <a:pPr marL="0" indent="0">
              <a:lnSpc>
                <a:spcPct val="100000"/>
              </a:lnSpc>
              <a:spcBef>
                <a:spcPts val="0"/>
              </a:spcBef>
              <a:buClr>
                <a:srgbClr val="00AA5F"/>
              </a:buClr>
              <a:buNone/>
            </a:pPr>
            <a:br>
              <a:rPr lang="en-US" sz="2000" b="1" dirty="0">
                <a:latin typeface="Helvetica" pitchFamily="2" charset="0"/>
                <a:cs typeface="Arial" panose="020B0604020202020204" pitchFamily="34" charset="0"/>
              </a:rPr>
            </a:br>
            <a:r>
              <a:rPr lang="en-US" sz="2000" dirty="0" err="1">
                <a:latin typeface="Helvetica" pitchFamily="2" charset="0"/>
                <a:cs typeface="Arial" panose="020B0604020202020204" pitchFamily="34" charset="0"/>
              </a:rPr>
              <a:t>Modulatie</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dalende</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inhibitie</a:t>
            </a:r>
            <a:endParaRPr lang="en-US" sz="2000" dirty="0">
              <a:latin typeface="Helvetica" pitchFamily="2" charset="0"/>
              <a:cs typeface="Arial" panose="020B0604020202020204" pitchFamily="34" charset="0"/>
            </a:endParaRPr>
          </a:p>
          <a:p>
            <a:pPr marL="184150" indent="-184150">
              <a:spcBef>
                <a:spcPct val="0"/>
              </a:spcBef>
              <a:buClr>
                <a:srgbClr val="00AA5F"/>
              </a:buClr>
              <a:defRPr/>
            </a:pPr>
            <a:r>
              <a:rPr lang="en-US" sz="2000" dirty="0">
                <a:latin typeface="Helvetica" pitchFamily="2" charset="0"/>
                <a:cs typeface="Arial" panose="020B0604020202020204" pitchFamily="34" charset="0"/>
              </a:rPr>
              <a:t>TCA </a:t>
            </a:r>
          </a:p>
          <a:p>
            <a:pPr marL="184150" indent="-184150">
              <a:spcBef>
                <a:spcPct val="0"/>
              </a:spcBef>
              <a:buClr>
                <a:srgbClr val="00AA5F"/>
              </a:buClr>
              <a:defRPr/>
            </a:pPr>
            <a:r>
              <a:rPr lang="en-US" sz="2000" dirty="0">
                <a:latin typeface="Helvetica" pitchFamily="2" charset="0"/>
                <a:cs typeface="Arial" panose="020B0604020202020204" pitchFamily="34" charset="0"/>
              </a:rPr>
              <a:t>SNRI</a:t>
            </a:r>
          </a:p>
          <a:p>
            <a:pPr marL="184150" indent="-184150">
              <a:spcBef>
                <a:spcPct val="0"/>
              </a:spcBef>
              <a:buClr>
                <a:srgbClr val="00AA5F"/>
              </a:buClr>
              <a:defRPr/>
            </a:pPr>
            <a:r>
              <a:rPr lang="en-US" sz="2000" dirty="0">
                <a:latin typeface="Helvetica" pitchFamily="2" charset="0"/>
                <a:cs typeface="Arial" panose="020B0604020202020204" pitchFamily="34" charset="0"/>
              </a:rPr>
              <a:t>SSRI</a:t>
            </a:r>
          </a:p>
          <a:p>
            <a:pPr marL="184150" indent="-184150">
              <a:spcBef>
                <a:spcPct val="0"/>
              </a:spcBef>
              <a:buClr>
                <a:srgbClr val="00AA5F"/>
              </a:buClr>
              <a:defRPr/>
            </a:pPr>
            <a:r>
              <a:rPr lang="en-US" sz="2000" i="1" dirty="0">
                <a:latin typeface="Helvetica" pitchFamily="2" charset="0"/>
                <a:cs typeface="Arial" panose="020B0604020202020204" pitchFamily="34" charset="0"/>
              </a:rPr>
              <a:t>α</a:t>
            </a:r>
            <a:r>
              <a:rPr lang="en-US" sz="2000" dirty="0">
                <a:latin typeface="Helvetica" pitchFamily="2" charset="0"/>
                <a:cs typeface="Arial" panose="020B0604020202020204" pitchFamily="34" charset="0"/>
              </a:rPr>
              <a:t>2-agonisten</a:t>
            </a:r>
          </a:p>
          <a:p>
            <a:pPr marL="0" indent="0">
              <a:lnSpc>
                <a:spcPct val="100000"/>
              </a:lnSpc>
              <a:spcBef>
                <a:spcPts val="0"/>
              </a:spcBef>
              <a:buClr>
                <a:srgbClr val="00AA5F"/>
              </a:buClr>
              <a:buNone/>
            </a:pPr>
            <a:r>
              <a:rPr lang="en-US" sz="2000" dirty="0">
                <a:latin typeface="Helvetica" pitchFamily="2" charset="0"/>
                <a:cs typeface="Arial" panose="020B0604020202020204" pitchFamily="34" charset="0"/>
              </a:rPr>
              <a:t> </a:t>
            </a:r>
          </a:p>
          <a:p>
            <a:pPr marL="0" indent="0">
              <a:lnSpc>
                <a:spcPct val="100000"/>
              </a:lnSpc>
              <a:spcBef>
                <a:spcPts val="0"/>
              </a:spcBef>
              <a:buClr>
                <a:srgbClr val="00AA5F"/>
              </a:buClr>
              <a:buNone/>
            </a:pPr>
            <a:r>
              <a:rPr lang="en-US" sz="2000" dirty="0" err="1">
                <a:latin typeface="Helvetica" pitchFamily="2" charset="0"/>
                <a:cs typeface="Arial" panose="020B0604020202020204" pitchFamily="34" charset="0"/>
              </a:rPr>
              <a:t>Antihyperalgetisch</a:t>
            </a:r>
            <a:endParaRPr lang="en-US" sz="2000" dirty="0">
              <a:latin typeface="Helvetica" pitchFamily="2" charset="0"/>
              <a:cs typeface="Arial" panose="020B0604020202020204" pitchFamily="34" charset="0"/>
            </a:endParaRPr>
          </a:p>
          <a:p>
            <a:pPr marL="184150" indent="-184150">
              <a:spcBef>
                <a:spcPct val="0"/>
              </a:spcBef>
              <a:buClr>
                <a:srgbClr val="00AA5F"/>
              </a:buClr>
              <a:defRPr/>
            </a:pPr>
            <a:r>
              <a:rPr lang="en-US" sz="2000" dirty="0">
                <a:latin typeface="Helvetica" pitchFamily="2" charset="0"/>
                <a:cs typeface="Arial" panose="020B0604020202020204" pitchFamily="34" charset="0"/>
              </a:rPr>
              <a:t>NMDA </a:t>
            </a:r>
            <a:r>
              <a:rPr lang="en-US" sz="2000" dirty="0" err="1">
                <a:latin typeface="Helvetica" pitchFamily="2" charset="0"/>
                <a:cs typeface="Arial" panose="020B0604020202020204" pitchFamily="34" charset="0"/>
              </a:rPr>
              <a:t>antagonisten</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methadon</a:t>
            </a:r>
            <a:r>
              <a:rPr lang="en-US" sz="2000" dirty="0">
                <a:latin typeface="Helvetica" pitchFamily="2" charset="0"/>
                <a:cs typeface="Arial" panose="020B0604020202020204" pitchFamily="34" charset="0"/>
              </a:rPr>
              <a:t>, ketamine)</a:t>
            </a:r>
          </a:p>
          <a:p>
            <a:pPr marL="184150" indent="-184150">
              <a:spcBef>
                <a:spcPct val="0"/>
              </a:spcBef>
              <a:buClr>
                <a:srgbClr val="00AA5F"/>
              </a:buClr>
              <a:defRPr/>
            </a:pPr>
            <a:r>
              <a:rPr lang="en-US" sz="2000" dirty="0">
                <a:latin typeface="Helvetica" pitchFamily="2" charset="0"/>
                <a:cs typeface="Arial" panose="020B0604020202020204" pitchFamily="34" charset="0"/>
              </a:rPr>
              <a:t>α2-</a:t>
            </a:r>
            <a:r>
              <a:rPr lang="el-GR" sz="2000" dirty="0">
                <a:latin typeface="Helvetica" pitchFamily="2" charset="0"/>
                <a:cs typeface="Arial" panose="020B0604020202020204" pitchFamily="34" charset="0"/>
              </a:rPr>
              <a:t>δ</a:t>
            </a:r>
            <a:r>
              <a:rPr lang="en-US" sz="2000" dirty="0">
                <a:latin typeface="Helvetica" pitchFamily="2" charset="0"/>
                <a:cs typeface="Arial" panose="020B0604020202020204" pitchFamily="34" charset="0"/>
              </a:rPr>
              <a:t>-1(Ca</a:t>
            </a:r>
            <a:r>
              <a:rPr lang="en-US" sz="2000" baseline="-25000" dirty="0">
                <a:latin typeface="Helvetica" pitchFamily="2" charset="0"/>
                <a:cs typeface="Arial" panose="020B0604020202020204" pitchFamily="34" charset="0"/>
              </a:rPr>
              <a:t>v</a:t>
            </a:r>
            <a:r>
              <a:rPr lang="en-US" sz="2000" baseline="30000" dirty="0">
                <a:latin typeface="Helvetica" pitchFamily="2" charset="0"/>
                <a:cs typeface="Arial" panose="020B0604020202020204" pitchFamily="34" charset="0"/>
              </a:rPr>
              <a:t>2+</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middelen</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gabapentine</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pregabaline</a:t>
            </a:r>
            <a:r>
              <a:rPr lang="en-US" sz="2000" dirty="0">
                <a:latin typeface="Helvetica" pitchFamily="2" charset="0"/>
                <a:cs typeface="Arial" panose="020B0604020202020204" pitchFamily="34" charset="0"/>
              </a:rPr>
              <a:t>)</a:t>
            </a:r>
          </a:p>
          <a:p>
            <a:pPr marL="0" indent="0">
              <a:lnSpc>
                <a:spcPct val="100000"/>
              </a:lnSpc>
              <a:spcBef>
                <a:spcPts val="0"/>
              </a:spcBef>
              <a:buClr>
                <a:srgbClr val="00AA5F"/>
              </a:buClr>
              <a:buNone/>
            </a:pPr>
            <a:r>
              <a:rPr lang="en-US" sz="2000" dirty="0" err="1">
                <a:latin typeface="Helvetica" pitchFamily="2" charset="0"/>
                <a:cs typeface="Arial" panose="020B0604020202020204" pitchFamily="34" charset="0"/>
              </a:rPr>
              <a:t>Antinociceptief</a:t>
            </a:r>
            <a:r>
              <a:rPr lang="en-US" sz="2000" dirty="0">
                <a:latin typeface="Helvetica" pitchFamily="2" charset="0"/>
                <a:cs typeface="Arial" panose="020B0604020202020204" pitchFamily="34" charset="0"/>
              </a:rPr>
              <a:t> &amp; </a:t>
            </a:r>
            <a:r>
              <a:rPr lang="en-US" sz="2000" dirty="0" err="1">
                <a:latin typeface="Helvetica" pitchFamily="2" charset="0"/>
                <a:cs typeface="Arial" panose="020B0604020202020204" pitchFamily="34" charset="0"/>
              </a:rPr>
              <a:t>Modulatie</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dalende</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inhibitie</a:t>
            </a:r>
            <a:endParaRPr lang="en-US" sz="2000" dirty="0">
              <a:latin typeface="Helvetica" pitchFamily="2" charset="0"/>
              <a:cs typeface="Arial" panose="020B0604020202020204" pitchFamily="34" charset="0"/>
            </a:endParaRPr>
          </a:p>
          <a:p>
            <a:pPr marL="184150" indent="-184150">
              <a:spcBef>
                <a:spcPct val="0"/>
              </a:spcBef>
              <a:buClr>
                <a:srgbClr val="00AA5F"/>
              </a:buClr>
              <a:defRPr/>
            </a:pPr>
            <a:r>
              <a:rPr lang="en-US" sz="2000" dirty="0">
                <a:latin typeface="Helvetica" pitchFamily="2" charset="0"/>
                <a:cs typeface="Arial" panose="020B0604020202020204" pitchFamily="34" charset="0"/>
              </a:rPr>
              <a:t>Tramadol</a:t>
            </a:r>
          </a:p>
          <a:p>
            <a:pPr marL="184150" indent="-184150">
              <a:spcBef>
                <a:spcPct val="0"/>
              </a:spcBef>
              <a:buClr>
                <a:srgbClr val="00AA5F"/>
              </a:buClr>
              <a:defRPr/>
            </a:pPr>
            <a:r>
              <a:rPr lang="en-US" sz="2000" dirty="0" err="1">
                <a:latin typeface="Helvetica" pitchFamily="2" charset="0"/>
                <a:cs typeface="Arial" panose="020B0604020202020204" pitchFamily="34" charset="0"/>
              </a:rPr>
              <a:t>Tapentadol</a:t>
            </a:r>
            <a:endParaRPr lang="en-US" sz="2000" dirty="0">
              <a:latin typeface="Helvetica" pitchFamily="2" charset="0"/>
              <a:cs typeface="Arial" panose="020B0604020202020204" pitchFamily="34" charset="0"/>
            </a:endParaRPr>
          </a:p>
          <a:p>
            <a:pPr marL="184150" indent="-184150">
              <a:lnSpc>
                <a:spcPct val="100000"/>
              </a:lnSpc>
              <a:spcBef>
                <a:spcPts val="0"/>
              </a:spcBef>
              <a:buClr>
                <a:srgbClr val="00AA5F"/>
              </a:buClr>
            </a:pPr>
            <a:endParaRPr lang="en-US" sz="2000" dirty="0">
              <a:latin typeface="Helvetica" pitchFamily="2" charset="0"/>
              <a:cs typeface="Arial" panose="020B0604020202020204" pitchFamily="34" charset="0"/>
            </a:endParaRPr>
          </a:p>
          <a:p>
            <a:pPr marL="0" indent="0">
              <a:lnSpc>
                <a:spcPct val="100000"/>
              </a:lnSpc>
              <a:spcBef>
                <a:spcPts val="0"/>
              </a:spcBef>
              <a:buClr>
                <a:srgbClr val="00AA5F"/>
              </a:buClr>
              <a:buNone/>
            </a:pPr>
            <a:r>
              <a:rPr lang="en-US" sz="2000" dirty="0" err="1">
                <a:latin typeface="Helvetica" pitchFamily="2" charset="0"/>
                <a:cs typeface="Arial" panose="020B0604020202020204" pitchFamily="34" charset="0"/>
              </a:rPr>
              <a:t>Modulatie</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perifere</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transmissie</a:t>
            </a:r>
            <a:endParaRPr lang="en-US" sz="2000" dirty="0">
              <a:latin typeface="Helvetica" pitchFamily="2" charset="0"/>
              <a:cs typeface="Arial" panose="020B0604020202020204" pitchFamily="34" charset="0"/>
            </a:endParaRPr>
          </a:p>
          <a:p>
            <a:pPr marL="184150" indent="-184150">
              <a:spcBef>
                <a:spcPct val="0"/>
              </a:spcBef>
              <a:buClr>
                <a:srgbClr val="00AA5F"/>
              </a:buClr>
              <a:defRPr/>
            </a:pPr>
            <a:r>
              <a:rPr lang="en-US" sz="2000" dirty="0" err="1">
                <a:latin typeface="Helvetica" pitchFamily="2" charset="0"/>
                <a:cs typeface="Arial" panose="020B0604020202020204" pitchFamily="34" charset="0"/>
              </a:rPr>
              <a:t>Lokale</a:t>
            </a:r>
            <a:r>
              <a:rPr lang="en-US" sz="2000" dirty="0">
                <a:latin typeface="Helvetica" pitchFamily="2" charset="0"/>
                <a:cs typeface="Arial" panose="020B0604020202020204" pitchFamily="34" charset="0"/>
              </a:rPr>
              <a:t> </a:t>
            </a:r>
            <a:r>
              <a:rPr lang="en-US" sz="2000" dirty="0" err="1">
                <a:latin typeface="Helvetica" pitchFamily="2" charset="0"/>
                <a:cs typeface="Arial" panose="020B0604020202020204" pitchFamily="34" charset="0"/>
              </a:rPr>
              <a:t>anesthetica</a:t>
            </a:r>
            <a:endParaRPr lang="en-US" sz="2000" dirty="0">
              <a:latin typeface="Helvetica" pitchFamily="2" charset="0"/>
              <a:cs typeface="Arial" panose="020B0604020202020204" pitchFamily="34" charset="0"/>
            </a:endParaRPr>
          </a:p>
          <a:p>
            <a:pPr marL="184150" indent="-184150">
              <a:spcBef>
                <a:spcPct val="0"/>
              </a:spcBef>
              <a:buClr>
                <a:srgbClr val="00AA5F"/>
              </a:buClr>
              <a:defRPr/>
            </a:pPr>
            <a:r>
              <a:rPr lang="en-US" sz="2000" dirty="0">
                <a:latin typeface="Helvetica" pitchFamily="2" charset="0"/>
                <a:cs typeface="Arial" panose="020B0604020202020204" pitchFamily="34" charset="0"/>
              </a:rPr>
              <a:t>Carbamazepine</a:t>
            </a:r>
          </a:p>
          <a:p>
            <a:pPr marL="184150" indent="-184150">
              <a:spcBef>
                <a:spcPct val="0"/>
              </a:spcBef>
              <a:buClr>
                <a:srgbClr val="00AA5F"/>
              </a:buClr>
              <a:defRPr/>
            </a:pPr>
            <a:r>
              <a:rPr lang="en-US" sz="2000" dirty="0">
                <a:latin typeface="Helvetica" pitchFamily="2" charset="0"/>
                <a:cs typeface="Arial" panose="020B0604020202020204" pitchFamily="34" charset="0"/>
              </a:rPr>
              <a:t>Topiramate</a:t>
            </a:r>
          </a:p>
          <a:p>
            <a:pPr marL="184150" indent="-184150">
              <a:spcBef>
                <a:spcPct val="0"/>
              </a:spcBef>
              <a:buClr>
                <a:srgbClr val="00AA5F"/>
              </a:buClr>
              <a:defRPr/>
            </a:pPr>
            <a:r>
              <a:rPr lang="en-US" sz="2000" dirty="0" err="1">
                <a:latin typeface="Helvetica" pitchFamily="2" charset="0"/>
                <a:cs typeface="Arial" panose="020B0604020202020204" pitchFamily="34" charset="0"/>
              </a:rPr>
              <a:t>Capsaicine</a:t>
            </a:r>
            <a:endParaRPr lang="en-US" sz="2000" dirty="0">
              <a:latin typeface="Helvetica" pitchFamily="2" charset="0"/>
              <a:cs typeface="Arial" panose="020B0604020202020204" pitchFamily="34" charset="0"/>
            </a:endParaRPr>
          </a:p>
          <a:p>
            <a:pPr marL="184150" indent="-184150">
              <a:spcBef>
                <a:spcPct val="0"/>
              </a:spcBef>
              <a:buClr>
                <a:srgbClr val="00AA5F"/>
              </a:buClr>
              <a:defRPr/>
            </a:pPr>
            <a:endParaRPr lang="en-US" sz="2000" dirty="0">
              <a:latin typeface="Helvetica" pitchFamily="2" charset="0"/>
              <a:cs typeface="Arial" panose="020B0604020202020204" pitchFamily="34" charset="0"/>
            </a:endParaRPr>
          </a:p>
          <a:p>
            <a:pPr marL="184150" indent="-184150">
              <a:lnSpc>
                <a:spcPct val="100000"/>
              </a:lnSpc>
              <a:spcBef>
                <a:spcPts val="0"/>
              </a:spcBef>
              <a:buClr>
                <a:srgbClr val="00AA5F"/>
              </a:buClr>
            </a:pPr>
            <a:endParaRPr lang="en-US" sz="2000" dirty="0">
              <a:latin typeface="Helvetica" pitchFamily="2" charset="0"/>
              <a:cs typeface="Arial" panose="020B0604020202020204" pitchFamily="34" charset="0"/>
            </a:endParaRPr>
          </a:p>
        </p:txBody>
      </p:sp>
      <p:sp>
        <p:nvSpPr>
          <p:cNvPr id="8" name="Tijdelijke aanduiding voor inhoud 2"/>
          <p:cNvSpPr txBox="1">
            <a:spLocks/>
          </p:cNvSpPr>
          <p:nvPr/>
        </p:nvSpPr>
        <p:spPr>
          <a:xfrm>
            <a:off x="5489856" y="1304711"/>
            <a:ext cx="4495800" cy="457925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2000" dirty="0">
              <a:latin typeface="Arial" panose="020B0604020202020204" pitchFamily="34" charset="0"/>
              <a:cs typeface="Arial" panose="020B0604020202020204" pitchFamily="34" charset="0"/>
            </a:endParaRPr>
          </a:p>
          <a:p>
            <a:endParaRPr lang="en-US" sz="2000" i="1"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p:txBody>
      </p:sp>
      <p:sp>
        <p:nvSpPr>
          <p:cNvPr id="6" name="Date Placeholder 3">
            <a:extLst>
              <a:ext uri="{FF2B5EF4-FFF2-40B4-BE49-F238E27FC236}">
                <a16:creationId xmlns:a16="http://schemas.microsoft.com/office/drawing/2014/main" id="{87F72D97-4732-6C4B-8231-D4E89B95D912}"/>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9" name="Slide Number Placeholder 4">
            <a:extLst>
              <a:ext uri="{FF2B5EF4-FFF2-40B4-BE49-F238E27FC236}">
                <a16:creationId xmlns:a16="http://schemas.microsoft.com/office/drawing/2014/main" id="{676C8C6F-50E9-3B4D-B27B-CE31C03C4085}"/>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39</a:t>
            </a:fld>
            <a:endParaRPr lang="en-US" dirty="0"/>
          </a:p>
        </p:txBody>
      </p:sp>
    </p:spTree>
    <p:extLst>
      <p:ext uri="{BB962C8B-B14F-4D97-AF65-F5344CB8AC3E}">
        <p14:creationId xmlns:p14="http://schemas.microsoft.com/office/powerpoint/2010/main" val="1879075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p:txBody>
          <a:bodyPr/>
          <a:lstStyle/>
          <a:p>
            <a:r>
              <a:rPr lang="en-US" sz="2800" dirty="0" err="1">
                <a:solidFill>
                  <a:srgbClr val="00AA5F"/>
                </a:solidFill>
              </a:rPr>
              <a:t>Opioïden</a:t>
            </a:r>
            <a:r>
              <a:rPr lang="en-US" sz="2800" dirty="0">
                <a:solidFill>
                  <a:srgbClr val="00AA5F"/>
                </a:solidFill>
              </a:rPr>
              <a:t> </a:t>
            </a:r>
            <a:r>
              <a:rPr lang="en-US" sz="2800" dirty="0" err="1">
                <a:solidFill>
                  <a:srgbClr val="00AA5F"/>
                </a:solidFill>
              </a:rPr>
              <a:t>en</a:t>
            </a:r>
            <a:r>
              <a:rPr lang="en-US" sz="2800" dirty="0">
                <a:solidFill>
                  <a:srgbClr val="00AA5F"/>
                </a:solidFill>
              </a:rPr>
              <a:t> de WHO </a:t>
            </a:r>
            <a:r>
              <a:rPr lang="en-US" sz="2800" dirty="0" err="1">
                <a:solidFill>
                  <a:srgbClr val="00AA5F"/>
                </a:solidFill>
              </a:rPr>
              <a:t>pijnladder</a:t>
            </a:r>
            <a:endParaRPr lang="en-US" sz="2800" dirty="0">
              <a:solidFill>
                <a:srgbClr val="00AA5F"/>
              </a:solidFill>
            </a:endParaRPr>
          </a:p>
        </p:txBody>
      </p:sp>
      <p:sp>
        <p:nvSpPr>
          <p:cNvPr id="7" name="Content Placeholder 6">
            <a:extLst>
              <a:ext uri="{FF2B5EF4-FFF2-40B4-BE49-F238E27FC236}">
                <a16:creationId xmlns:a16="http://schemas.microsoft.com/office/drawing/2014/main" id="{F150ACE8-625D-43DD-B069-EB8E2EB88369}"/>
              </a:ext>
            </a:extLst>
          </p:cNvPr>
          <p:cNvSpPr>
            <a:spLocks noGrp="1"/>
          </p:cNvSpPr>
          <p:nvPr>
            <p:ph idx="1"/>
          </p:nvPr>
        </p:nvSpPr>
        <p:spPr>
          <a:xfrm>
            <a:off x="380298" y="1320595"/>
            <a:ext cx="10347337" cy="4431983"/>
          </a:xfrm>
        </p:spPr>
        <p:txBody>
          <a:bodyPr wrap="square" anchor="t">
            <a:spAutoFit/>
          </a:bodyPr>
          <a:lstStyle/>
          <a:p>
            <a:pPr>
              <a:lnSpc>
                <a:spcPct val="150000"/>
              </a:lnSpc>
              <a:spcAft>
                <a:spcPts val="0"/>
              </a:spcAft>
            </a:pPr>
            <a:r>
              <a:rPr lang="nl-NL" sz="2000" dirty="0"/>
              <a:t>Morfine voor het eerst geëxtraheerd in 1803. Eerste industriële productie van morfine 1832</a:t>
            </a:r>
          </a:p>
          <a:p>
            <a:pPr>
              <a:lnSpc>
                <a:spcPct val="150000"/>
              </a:lnSpc>
              <a:spcAft>
                <a:spcPts val="0"/>
              </a:spcAft>
            </a:pPr>
            <a:r>
              <a:rPr lang="nl-NL" sz="2000" dirty="0"/>
              <a:t>Morfine – vanaf 1950 gebruikt voor pijn bij kanker </a:t>
            </a:r>
          </a:p>
          <a:p>
            <a:pPr>
              <a:lnSpc>
                <a:spcPct val="150000"/>
              </a:lnSpc>
              <a:spcAft>
                <a:spcPts val="0"/>
              </a:spcAft>
            </a:pPr>
            <a:r>
              <a:rPr lang="nl-NL" sz="2000" dirty="0"/>
              <a:t>WHO pijnladder uit 1986</a:t>
            </a:r>
          </a:p>
          <a:p>
            <a:pPr marL="213750" indent="-213750">
              <a:lnSpc>
                <a:spcPct val="100000"/>
              </a:lnSpc>
              <a:spcAft>
                <a:spcPts val="0"/>
              </a:spcAft>
              <a:buClr>
                <a:srgbClr val="00AA5F"/>
              </a:buClr>
              <a:buFont typeface="Arial" panose="020B0604020202020204" pitchFamily="34" charset="0"/>
              <a:buChar char="•"/>
            </a:pPr>
            <a:r>
              <a:rPr lang="nl-NL" dirty="0"/>
              <a:t>Ontwikkeld voor de medicamenteuze behandeling van pijn bij kanker</a:t>
            </a:r>
          </a:p>
          <a:p>
            <a:pPr marL="213750" indent="-213750">
              <a:lnSpc>
                <a:spcPct val="100000"/>
              </a:lnSpc>
              <a:spcAft>
                <a:spcPts val="0"/>
              </a:spcAft>
              <a:buClr>
                <a:srgbClr val="00AA5F"/>
              </a:buClr>
              <a:buFont typeface="Arial" panose="020B0604020202020204" pitchFamily="34" charset="0"/>
              <a:buChar char="•"/>
            </a:pPr>
            <a:r>
              <a:rPr lang="nl-NL" dirty="0"/>
              <a:t>Bij matige tot ernstige pijn bij kanker hebben opioïden een relatief hoge effectiviteit*, mits getolereerd</a:t>
            </a:r>
            <a:r>
              <a:rPr lang="nl-NL" baseline="30000" dirty="0"/>
              <a:t>1</a:t>
            </a:r>
          </a:p>
          <a:p>
            <a:pPr marL="213750" indent="-213750">
              <a:lnSpc>
                <a:spcPct val="100000"/>
              </a:lnSpc>
              <a:spcAft>
                <a:spcPts val="0"/>
              </a:spcAft>
              <a:buClr>
                <a:srgbClr val="00AA5F"/>
              </a:buClr>
              <a:buFont typeface="Arial" panose="020B0604020202020204" pitchFamily="34" charset="0"/>
              <a:buChar char="•"/>
            </a:pPr>
            <a:r>
              <a:rPr lang="nl-NL" dirty="0"/>
              <a:t>10-39% van patiënten staakt de gekozen </a:t>
            </a:r>
            <a:r>
              <a:rPr lang="nl-NL" dirty="0" err="1"/>
              <a:t>opioïd</a:t>
            </a:r>
            <a:r>
              <a:rPr lang="nl-NL" dirty="0"/>
              <a:t>-therapie door bijwerkingen</a:t>
            </a:r>
            <a:r>
              <a:rPr lang="nl-NL" baseline="30000" dirty="0"/>
              <a:t>1,2</a:t>
            </a:r>
          </a:p>
          <a:p>
            <a:pPr marL="213750" indent="-213750">
              <a:lnSpc>
                <a:spcPct val="100000"/>
              </a:lnSpc>
              <a:spcAft>
                <a:spcPts val="0"/>
              </a:spcAft>
              <a:buClr>
                <a:srgbClr val="00AA5F"/>
              </a:buClr>
              <a:buFont typeface="Arial" panose="020B0604020202020204" pitchFamily="34" charset="0"/>
              <a:buChar char="•"/>
            </a:pPr>
            <a:r>
              <a:rPr lang="nl-NL" dirty="0"/>
              <a:t>Bijwerkingen - obstipatie, misselijkheid en braken</a:t>
            </a:r>
            <a:r>
              <a:rPr lang="nl-NL" baseline="30000" dirty="0"/>
              <a:t>1</a:t>
            </a:r>
          </a:p>
          <a:p>
            <a:pPr>
              <a:lnSpc>
                <a:spcPct val="100000"/>
              </a:lnSpc>
              <a:spcAft>
                <a:spcPts val="0"/>
              </a:spcAft>
            </a:pPr>
            <a:br>
              <a:rPr lang="nl-NL" dirty="0"/>
            </a:br>
            <a:r>
              <a:rPr lang="nl-NL"/>
              <a:t>-&gt; </a:t>
            </a:r>
            <a:r>
              <a:rPr lang="nl-NL" err="1"/>
              <a:t>Doorvertalen</a:t>
            </a:r>
            <a:r>
              <a:rPr lang="nl-NL"/>
              <a:t> van </a:t>
            </a:r>
            <a:r>
              <a:rPr lang="nl-NL" dirty="0"/>
              <a:t>de WHO pijnladder naar behandeling chronische pijn…</a:t>
            </a:r>
          </a:p>
          <a:p>
            <a:pPr>
              <a:lnSpc>
                <a:spcPct val="100000"/>
              </a:lnSpc>
              <a:spcAft>
                <a:spcPts val="0"/>
              </a:spcAft>
            </a:pPr>
            <a:br>
              <a:rPr lang="nl-NL" sz="900"/>
            </a:br>
            <a:endParaRPr lang="nl-NL" dirty="0"/>
          </a:p>
          <a:p>
            <a:pPr>
              <a:lnSpc>
                <a:spcPct val="100000"/>
              </a:lnSpc>
              <a:spcAft>
                <a:spcPts val="0"/>
              </a:spcAft>
            </a:pPr>
            <a:endParaRPr lang="nl-NL" dirty="0"/>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4</a:t>
            </a:fld>
            <a:endParaRPr lang="en-US" dirty="0"/>
          </a:p>
        </p:txBody>
      </p:sp>
      <p:sp>
        <p:nvSpPr>
          <p:cNvPr id="8" name="Tekstvak 1">
            <a:extLst>
              <a:ext uri="{FF2B5EF4-FFF2-40B4-BE49-F238E27FC236}">
                <a16:creationId xmlns:a16="http://schemas.microsoft.com/office/drawing/2014/main" id="{3BE71942-71C4-40BB-9FF7-0981DEB4D53E}"/>
              </a:ext>
            </a:extLst>
          </p:cNvPr>
          <p:cNvSpPr txBox="1">
            <a:spLocks noChangeArrowheads="1"/>
          </p:cNvSpPr>
          <p:nvPr/>
        </p:nvSpPr>
        <p:spPr bwMode="auto">
          <a:xfrm>
            <a:off x="1277769" y="6354614"/>
            <a:ext cx="56586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marL="138113" indent="-138113" eaLnBrk="1" hangingPunct="1">
              <a:spcBef>
                <a:spcPct val="0"/>
              </a:spcBef>
              <a:buSzTx/>
              <a:buFont typeface="+mj-lt"/>
              <a:buAutoNum type="arabicPeriod"/>
            </a:pPr>
            <a:r>
              <a:rPr lang="nl-NL" altLang="nl-NL" sz="900" dirty="0" err="1">
                <a:solidFill>
                  <a:schemeClr val="tx1"/>
                </a:solidFill>
                <a:latin typeface="Helvetica Light" panose="020B0403020202020204"/>
                <a:cs typeface="Helvetica" panose="020B0604020202020204" pitchFamily="34" charset="0"/>
              </a:rPr>
              <a:t>Wiffen</a:t>
            </a:r>
            <a:r>
              <a:rPr lang="nl-NL" altLang="nl-NL" sz="900" dirty="0">
                <a:solidFill>
                  <a:schemeClr val="tx1"/>
                </a:solidFill>
                <a:latin typeface="Helvetica Light" panose="020B0403020202020204"/>
                <a:cs typeface="Helvetica" panose="020B0604020202020204" pitchFamily="34" charset="0"/>
              </a:rPr>
              <a:t> </a:t>
            </a:r>
            <a:r>
              <a:rPr lang="nl-NL" altLang="nl-NL" sz="900" i="1" dirty="0">
                <a:solidFill>
                  <a:schemeClr val="tx1"/>
                </a:solidFill>
                <a:latin typeface="Helvetica Light" panose="020B0403020202020204"/>
                <a:cs typeface="Helvetica" panose="020B0604020202020204" pitchFamily="34" charset="0"/>
              </a:rPr>
              <a:t>et al. </a:t>
            </a:r>
            <a:r>
              <a:rPr lang="nl-NL" altLang="nl-NL" sz="900" dirty="0" err="1">
                <a:solidFill>
                  <a:schemeClr val="tx1"/>
                </a:solidFill>
                <a:latin typeface="Helvetica Light" panose="020B0403020202020204"/>
                <a:cs typeface="Helvetica" panose="020B0604020202020204" pitchFamily="34" charset="0"/>
              </a:rPr>
              <a:t>Cochrane</a:t>
            </a:r>
            <a:r>
              <a:rPr lang="nl-NL" altLang="nl-NL" sz="900" dirty="0">
                <a:solidFill>
                  <a:schemeClr val="tx1"/>
                </a:solidFill>
                <a:latin typeface="Helvetica Light" panose="020B0403020202020204"/>
                <a:cs typeface="Helvetica" panose="020B0604020202020204" pitchFamily="34" charset="0"/>
              </a:rPr>
              <a:t> Database of </a:t>
            </a:r>
            <a:r>
              <a:rPr lang="nl-NL" altLang="nl-NL" sz="900" dirty="0" err="1">
                <a:solidFill>
                  <a:schemeClr val="tx1"/>
                </a:solidFill>
                <a:latin typeface="Helvetica Light" panose="020B0403020202020204"/>
                <a:cs typeface="Helvetica" panose="020B0604020202020204" pitchFamily="34" charset="0"/>
              </a:rPr>
              <a:t>Systematic</a:t>
            </a:r>
            <a:r>
              <a:rPr lang="nl-NL" altLang="nl-NL" sz="900" dirty="0">
                <a:solidFill>
                  <a:schemeClr val="tx1"/>
                </a:solidFill>
                <a:latin typeface="Helvetica Light" panose="020B0403020202020204"/>
                <a:cs typeface="Helvetica" panose="020B0604020202020204" pitchFamily="34" charset="0"/>
              </a:rPr>
              <a:t> Reviews; 2017, Issue 7, CD012592</a:t>
            </a:r>
          </a:p>
          <a:p>
            <a:pPr marL="138113" indent="-138113" eaLnBrk="1" hangingPunct="1">
              <a:spcBef>
                <a:spcPct val="0"/>
              </a:spcBef>
              <a:buSzTx/>
              <a:buFont typeface="+mj-lt"/>
              <a:buAutoNum type="arabicPeriod"/>
            </a:pPr>
            <a:r>
              <a:rPr lang="nl-NL" altLang="nl-NL" sz="900" dirty="0">
                <a:solidFill>
                  <a:schemeClr val="tx1"/>
                </a:solidFill>
                <a:latin typeface="Helvetica Light" panose="020B0403020202020204"/>
                <a:cs typeface="Helvetica" panose="020B0604020202020204" pitchFamily="34" charset="0"/>
              </a:rPr>
              <a:t>Lange </a:t>
            </a:r>
            <a:r>
              <a:rPr lang="nl-NL" altLang="nl-NL" sz="900" i="1" dirty="0">
                <a:solidFill>
                  <a:schemeClr val="tx1"/>
                </a:solidFill>
                <a:latin typeface="Helvetica Light" panose="020B0403020202020204"/>
                <a:cs typeface="Helvetica" panose="020B0604020202020204" pitchFamily="34" charset="0"/>
              </a:rPr>
              <a:t>et al. </a:t>
            </a:r>
            <a:r>
              <a:rPr lang="nl-NL" altLang="nl-NL" sz="900" dirty="0">
                <a:solidFill>
                  <a:schemeClr val="tx1"/>
                </a:solidFill>
                <a:latin typeface="Helvetica Light" panose="020B0403020202020204"/>
                <a:cs typeface="Helvetica" panose="020B0604020202020204" pitchFamily="34" charset="0"/>
              </a:rPr>
              <a:t>Adv. </a:t>
            </a:r>
            <a:r>
              <a:rPr lang="nl-NL" altLang="nl-NL" sz="900" dirty="0" err="1">
                <a:solidFill>
                  <a:schemeClr val="tx1"/>
                </a:solidFill>
                <a:latin typeface="Helvetica Light" panose="020B0403020202020204"/>
                <a:cs typeface="Helvetica" panose="020B0604020202020204" pitchFamily="34" charset="0"/>
              </a:rPr>
              <a:t>Ther</a:t>
            </a:r>
            <a:r>
              <a:rPr lang="nl-NL" altLang="nl-NL" sz="900" dirty="0">
                <a:solidFill>
                  <a:schemeClr val="tx1"/>
                </a:solidFill>
                <a:latin typeface="Helvetica Light" panose="020B0403020202020204"/>
                <a:cs typeface="Helvetica" panose="020B0604020202020204" pitchFamily="34" charset="0"/>
              </a:rPr>
              <a:t>; 2010, 27(6):381-399.</a:t>
            </a:r>
            <a:endParaRPr lang="nl-NL" sz="900" dirty="0">
              <a:solidFill>
                <a:schemeClr val="tx1"/>
              </a:solidFill>
              <a:latin typeface="Helvetica Light" panose="020B0403020202020204"/>
              <a:cs typeface="Helvetica" panose="020B0604020202020204" pitchFamily="34" charset="0"/>
            </a:endParaRPr>
          </a:p>
          <a:p>
            <a:pPr marL="138113" indent="-138113" eaLnBrk="1" hangingPunct="1">
              <a:spcBef>
                <a:spcPct val="0"/>
              </a:spcBef>
              <a:buSzTx/>
              <a:buFont typeface="+mj-lt"/>
              <a:buAutoNum type="arabicPeriod"/>
            </a:pPr>
            <a:r>
              <a:rPr lang="nl-NL" sz="900" dirty="0">
                <a:solidFill>
                  <a:schemeClr val="tx1"/>
                </a:solidFill>
                <a:latin typeface="Helvetica Light" panose="020B0403020202020204"/>
                <a:cs typeface="Helvetica" panose="020B0604020202020204" pitchFamily="34" charset="0"/>
              </a:rPr>
              <a:t>* &gt;90% van patiënten met matige tot ernstige pijn bereikt het behandeldoel (mild of geen pijn) binnen 14 dagen</a:t>
            </a:r>
          </a:p>
          <a:p>
            <a:pPr marL="138113" indent="-138113" eaLnBrk="1" hangingPunct="1">
              <a:spcBef>
                <a:spcPct val="0"/>
              </a:spcBef>
              <a:buSzTx/>
              <a:buFont typeface="+mj-lt"/>
              <a:buAutoNum type="arabicPeriod"/>
            </a:pPr>
            <a:endParaRPr lang="nl-NL" altLang="nl-NL" sz="900" dirty="0">
              <a:solidFill>
                <a:schemeClr val="tx1"/>
              </a:solidFill>
              <a:latin typeface="Helvetica Light" panose="020B0403020202020204"/>
              <a:cs typeface="Helvetica" panose="020B0604020202020204" pitchFamily="34" charset="0"/>
            </a:endParaRPr>
          </a:p>
        </p:txBody>
      </p:sp>
      <p:pic>
        <p:nvPicPr>
          <p:cNvPr id="14" name="Afbeelding 13">
            <a:extLst>
              <a:ext uri="{FF2B5EF4-FFF2-40B4-BE49-F238E27FC236}">
                <a16:creationId xmlns:a16="http://schemas.microsoft.com/office/drawing/2014/main" id="{8CE21AEA-DA52-6F42-8E3A-DAA6412D8201}"/>
              </a:ext>
            </a:extLst>
          </p:cNvPr>
          <p:cNvPicPr>
            <a:picLocks noChangeAspect="1"/>
          </p:cNvPicPr>
          <p:nvPr/>
        </p:nvPicPr>
        <p:blipFill>
          <a:blip r:embed="rId3"/>
          <a:stretch>
            <a:fillRect/>
          </a:stretch>
        </p:blipFill>
        <p:spPr>
          <a:xfrm>
            <a:off x="9489009" y="3928533"/>
            <a:ext cx="2522213" cy="2087832"/>
          </a:xfrm>
          <a:prstGeom prst="rect">
            <a:avLst/>
          </a:prstGeom>
        </p:spPr>
      </p:pic>
    </p:spTree>
    <p:extLst>
      <p:ext uri="{BB962C8B-B14F-4D97-AF65-F5344CB8AC3E}">
        <p14:creationId xmlns:p14="http://schemas.microsoft.com/office/powerpoint/2010/main" val="4143616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p:cNvSpPr>
          <p:nvPr/>
        </p:nvSpPr>
        <p:spPr bwMode="auto">
          <a:xfrm>
            <a:off x="275083" y="1340343"/>
            <a:ext cx="366312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800"/>
              </a:spcBef>
              <a:spcAft>
                <a:spcPct val="0"/>
              </a:spcAft>
              <a:buSzPct val="100000"/>
              <a:buFont typeface="Arial" charset="0"/>
              <a:buChar char="•"/>
              <a:defRPr lang="nl-NL" sz="3200" kern="1200">
                <a:solidFill>
                  <a:srgbClr val="17375E"/>
                </a:solidFill>
                <a:latin typeface="Calibri"/>
              </a:defRPr>
            </a:lvl1pPr>
            <a:lvl2pPr marL="742950" lvl="1" indent="-285750" algn="l" rtl="0" eaLnBrk="0" fontAlgn="base" hangingPunct="0">
              <a:spcBef>
                <a:spcPts val="700"/>
              </a:spcBef>
              <a:spcAft>
                <a:spcPct val="0"/>
              </a:spcAft>
              <a:buSzPct val="100000"/>
              <a:buFont typeface="Arial" charset="0"/>
              <a:buChar char="–"/>
              <a:defRPr lang="nl-NL" sz="2800" kern="1200">
                <a:solidFill>
                  <a:srgbClr val="17375E"/>
                </a:solidFill>
                <a:latin typeface="Calibri"/>
              </a:defRPr>
            </a:lvl2pPr>
            <a:lvl3pPr marL="1143000" lvl="2" indent="-228600" algn="l" rtl="0" eaLnBrk="0" fontAlgn="base" hangingPunct="0">
              <a:spcBef>
                <a:spcPts val="600"/>
              </a:spcBef>
              <a:spcAft>
                <a:spcPct val="0"/>
              </a:spcAft>
              <a:buSzPct val="100000"/>
              <a:buFont typeface="Arial" charset="0"/>
              <a:buChar char="•"/>
              <a:defRPr lang="nl-NL" sz="2400" kern="1200">
                <a:solidFill>
                  <a:srgbClr val="17375E"/>
                </a:solidFill>
                <a:latin typeface="Calibri"/>
              </a:defRPr>
            </a:lvl3pPr>
            <a:lvl4pPr marL="1600200" lvl="3"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4pPr>
            <a:lvl5pPr marL="2057400" lvl="4"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5pPr>
            <a:lvl6pPr marL="25146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6pPr>
            <a:lvl7pPr marL="29718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7pPr>
            <a:lvl8pPr marL="34290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8pPr>
            <a:lvl9pPr marL="38862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9pPr>
          </a:lstStyle>
          <a:p>
            <a:pPr marL="0" indent="0" eaLnBrk="1">
              <a:buNone/>
              <a:defRPr/>
            </a:pPr>
            <a:r>
              <a:rPr lang="de-DE" sz="2400" dirty="0">
                <a:solidFill>
                  <a:schemeClr val="tx1"/>
                </a:solidFill>
                <a:latin typeface="Helvetica" pitchFamily="2" charset="0"/>
                <a:cs typeface="Arial" panose="020B0604020202020204" pitchFamily="34" charset="0"/>
              </a:rPr>
              <a:t>Neuropathische </a:t>
            </a:r>
            <a:r>
              <a:rPr lang="de-DE" sz="2400" dirty="0" err="1">
                <a:solidFill>
                  <a:schemeClr val="tx1"/>
                </a:solidFill>
                <a:latin typeface="Helvetica" pitchFamily="2" charset="0"/>
                <a:cs typeface="Arial" panose="020B0604020202020204" pitchFamily="34" charset="0"/>
              </a:rPr>
              <a:t>pijn</a:t>
            </a:r>
            <a:endParaRPr lang="en-GB" sz="2800" dirty="0">
              <a:solidFill>
                <a:schemeClr val="tx1"/>
              </a:solidFill>
              <a:latin typeface="Helvetica" pitchFamily="2" charset="0"/>
              <a:cs typeface="Arial" panose="020B0604020202020204" pitchFamily="34" charset="0"/>
            </a:endParaRPr>
          </a:p>
        </p:txBody>
      </p:sp>
      <p:sp>
        <p:nvSpPr>
          <p:cNvPr id="4" name="Rectangle 2"/>
          <p:cNvSpPr txBox="1">
            <a:spLocks/>
          </p:cNvSpPr>
          <p:nvPr/>
        </p:nvSpPr>
        <p:spPr>
          <a:xfrm>
            <a:off x="381000" y="369888"/>
            <a:ext cx="9906000" cy="1143000"/>
          </a:xfrm>
          <a:prstGeom prst="rect">
            <a:avLst/>
          </a:prstGeom>
        </p:spPr>
        <p:txBody>
          <a:bodyPr vert="horz" lIns="0" tIns="0" rIns="0" bIns="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800" dirty="0" err="1">
                <a:solidFill>
                  <a:srgbClr val="00AA5F"/>
                </a:solidFill>
                <a:latin typeface="Helvetica" pitchFamily="2" charset="0"/>
                <a:cs typeface="Calibri" pitchFamily="34" charset="0"/>
              </a:rPr>
              <a:t>Plaats</a:t>
            </a:r>
            <a:r>
              <a:rPr lang="en-GB" sz="2800" dirty="0">
                <a:solidFill>
                  <a:srgbClr val="00AA5F"/>
                </a:solidFill>
                <a:latin typeface="Helvetica" pitchFamily="2" charset="0"/>
                <a:cs typeface="Calibri" pitchFamily="34" charset="0"/>
              </a:rPr>
              <a:t> van </a:t>
            </a:r>
            <a:r>
              <a:rPr lang="en-GB" sz="2800" dirty="0" err="1">
                <a:solidFill>
                  <a:srgbClr val="00AA5F"/>
                </a:solidFill>
                <a:latin typeface="Helvetica" pitchFamily="2" charset="0"/>
                <a:cs typeface="Calibri" pitchFamily="34" charset="0"/>
              </a:rPr>
              <a:t>werking</a:t>
            </a:r>
            <a:r>
              <a:rPr lang="en-GB" sz="2800" dirty="0">
                <a:solidFill>
                  <a:srgbClr val="00AA5F"/>
                </a:solidFill>
                <a:latin typeface="Helvetica" pitchFamily="2" charset="0"/>
                <a:cs typeface="Calibri" pitchFamily="34" charset="0"/>
              </a:rPr>
              <a:t> co-</a:t>
            </a:r>
            <a:r>
              <a:rPr lang="en-GB" sz="2800" dirty="0" err="1">
                <a:solidFill>
                  <a:srgbClr val="00AA5F"/>
                </a:solidFill>
                <a:latin typeface="Helvetica" pitchFamily="2" charset="0"/>
                <a:cs typeface="Calibri" pitchFamily="34" charset="0"/>
              </a:rPr>
              <a:t>analgetica</a:t>
            </a:r>
            <a:endParaRPr lang="en-GB" sz="2800" dirty="0">
              <a:solidFill>
                <a:srgbClr val="00AA5F"/>
              </a:solidFill>
              <a:latin typeface="Helvetica" pitchFamily="2" charset="0"/>
              <a:cs typeface="Calibri" pitchFamily="34" charset="0"/>
            </a:endParaRPr>
          </a:p>
        </p:txBody>
      </p:sp>
      <p:grpSp>
        <p:nvGrpSpPr>
          <p:cNvPr id="2" name="Groep 1">
            <a:extLst>
              <a:ext uri="{FF2B5EF4-FFF2-40B4-BE49-F238E27FC236}">
                <a16:creationId xmlns:a16="http://schemas.microsoft.com/office/drawing/2014/main" id="{8DF1778D-E9C6-044A-A21A-92A7896F502C}"/>
              </a:ext>
            </a:extLst>
          </p:cNvPr>
          <p:cNvGrpSpPr/>
          <p:nvPr/>
        </p:nvGrpSpPr>
        <p:grpSpPr>
          <a:xfrm>
            <a:off x="1634834" y="1289855"/>
            <a:ext cx="7257608" cy="4804065"/>
            <a:chOff x="2555860" y="1150708"/>
            <a:chExt cx="7257608" cy="4804065"/>
          </a:xfrm>
        </p:grpSpPr>
        <p:pic>
          <p:nvPicPr>
            <p:cNvPr id="14" name="Bild 6" descr="Pain-llus_Training_1_5-01.png"/>
            <p:cNvPicPr>
              <a:picLocks noChangeAspect="1"/>
            </p:cNvPicPr>
            <p:nvPr/>
          </p:nvPicPr>
          <p:blipFill rotWithShape="1">
            <a:blip r:embed="rId3" cstate="print">
              <a:extLst>
                <a:ext uri="{28A0092B-C50C-407E-A947-70E740481C1C}">
                  <a14:useLocalDpi xmlns:a14="http://schemas.microsoft.com/office/drawing/2010/main" val="0"/>
                </a:ext>
              </a:extLst>
            </a:blip>
            <a:srcRect l="4991" t="17137" r="6134" b="20949"/>
            <a:stretch/>
          </p:blipFill>
          <p:spPr>
            <a:xfrm>
              <a:off x="3832292" y="1150708"/>
              <a:ext cx="4721283" cy="4652325"/>
            </a:xfrm>
            <a:prstGeom prst="rect">
              <a:avLst/>
            </a:prstGeom>
          </p:spPr>
        </p:pic>
        <p:sp>
          <p:nvSpPr>
            <p:cNvPr id="7" name="Rectangle 3"/>
            <p:cNvSpPr txBox="1">
              <a:spLocks/>
            </p:cNvSpPr>
            <p:nvPr/>
          </p:nvSpPr>
          <p:spPr bwMode="auto">
            <a:xfrm>
              <a:off x="3920044" y="2667258"/>
              <a:ext cx="15763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800"/>
                </a:spcBef>
                <a:spcAft>
                  <a:spcPct val="0"/>
                </a:spcAft>
                <a:buSzPct val="100000"/>
                <a:buFont typeface="Arial" charset="0"/>
                <a:buChar char="•"/>
                <a:defRPr lang="nl-NL" sz="3200" kern="1200">
                  <a:solidFill>
                    <a:srgbClr val="17375E"/>
                  </a:solidFill>
                  <a:latin typeface="Calibri"/>
                </a:defRPr>
              </a:lvl1pPr>
              <a:lvl2pPr marL="742950" lvl="1" indent="-285750" algn="l" rtl="0" eaLnBrk="0" fontAlgn="base" hangingPunct="0">
                <a:spcBef>
                  <a:spcPts val="700"/>
                </a:spcBef>
                <a:spcAft>
                  <a:spcPct val="0"/>
                </a:spcAft>
                <a:buSzPct val="100000"/>
                <a:buFont typeface="Arial" charset="0"/>
                <a:buChar char="–"/>
                <a:defRPr lang="nl-NL" sz="2800" kern="1200">
                  <a:solidFill>
                    <a:srgbClr val="17375E"/>
                  </a:solidFill>
                  <a:latin typeface="Calibri"/>
                </a:defRPr>
              </a:lvl2pPr>
              <a:lvl3pPr marL="1143000" lvl="2" indent="-228600" algn="l" rtl="0" eaLnBrk="0" fontAlgn="base" hangingPunct="0">
                <a:spcBef>
                  <a:spcPts val="600"/>
                </a:spcBef>
                <a:spcAft>
                  <a:spcPct val="0"/>
                </a:spcAft>
                <a:buSzPct val="100000"/>
                <a:buFont typeface="Arial" charset="0"/>
                <a:buChar char="•"/>
                <a:defRPr lang="nl-NL" sz="2400" kern="1200">
                  <a:solidFill>
                    <a:srgbClr val="17375E"/>
                  </a:solidFill>
                  <a:latin typeface="Calibri"/>
                </a:defRPr>
              </a:lvl3pPr>
              <a:lvl4pPr marL="1600200" lvl="3"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4pPr>
              <a:lvl5pPr marL="2057400" lvl="4"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5pPr>
              <a:lvl6pPr marL="25146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6pPr>
              <a:lvl7pPr marL="29718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7pPr>
              <a:lvl8pPr marL="34290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8pPr>
              <a:lvl9pPr marL="38862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9pPr>
            </a:lstStyle>
            <a:p>
              <a:pPr marL="0" indent="0" eaLnBrk="1">
                <a:buNone/>
                <a:defRPr/>
              </a:pPr>
              <a:r>
                <a:rPr lang="de-DE" sz="1400" dirty="0" err="1">
                  <a:solidFill>
                    <a:schemeClr val="tx1"/>
                  </a:solidFill>
                  <a:latin typeface="Helvetica" pitchFamily="2" charset="0"/>
                  <a:cs typeface="Arial" panose="020B0604020202020204" pitchFamily="34" charset="0"/>
                </a:rPr>
                <a:t>TCA‘s</a:t>
              </a:r>
              <a:r>
                <a:rPr lang="de-DE" sz="1400" dirty="0">
                  <a:solidFill>
                    <a:schemeClr val="tx1"/>
                  </a:solidFill>
                  <a:latin typeface="Helvetica" pitchFamily="2" charset="0"/>
                  <a:cs typeface="Arial" panose="020B0604020202020204" pitchFamily="34" charset="0"/>
                </a:rPr>
                <a:t> en </a:t>
              </a:r>
              <a:r>
                <a:rPr lang="de-DE" sz="1400" dirty="0" err="1">
                  <a:solidFill>
                    <a:schemeClr val="tx1"/>
                  </a:solidFill>
                  <a:latin typeface="Helvetica" pitchFamily="2" charset="0"/>
                  <a:cs typeface="Arial" panose="020B0604020202020204" pitchFamily="34" charset="0"/>
                </a:rPr>
                <a:t>SNRI‘s</a:t>
              </a:r>
              <a:endParaRPr lang="de-DE" sz="1400" dirty="0">
                <a:solidFill>
                  <a:schemeClr val="tx1"/>
                </a:solidFill>
                <a:latin typeface="Helvetica" pitchFamily="2" charset="0"/>
                <a:cs typeface="Arial" panose="020B0604020202020204" pitchFamily="34" charset="0"/>
              </a:endParaRPr>
            </a:p>
          </p:txBody>
        </p:sp>
        <p:cxnSp>
          <p:nvCxnSpPr>
            <p:cNvPr id="8" name="Straight Arrow Connector 5"/>
            <p:cNvCxnSpPr/>
            <p:nvPr/>
          </p:nvCxnSpPr>
          <p:spPr>
            <a:xfrm>
              <a:off x="5955570" y="3754320"/>
              <a:ext cx="728662" cy="0"/>
            </a:xfrm>
            <a:prstGeom prst="straightConnector1">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tangle 3"/>
            <p:cNvSpPr txBox="1">
              <a:spLocks/>
            </p:cNvSpPr>
            <p:nvPr/>
          </p:nvSpPr>
          <p:spPr bwMode="auto">
            <a:xfrm>
              <a:off x="2555860" y="5378510"/>
              <a:ext cx="1907509"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800"/>
                </a:spcBef>
                <a:spcAft>
                  <a:spcPct val="0"/>
                </a:spcAft>
                <a:buSzPct val="100000"/>
                <a:buFont typeface="Arial" charset="0"/>
                <a:buChar char="•"/>
                <a:defRPr lang="nl-NL" sz="3200" kern="1200">
                  <a:solidFill>
                    <a:srgbClr val="17375E"/>
                  </a:solidFill>
                  <a:latin typeface="Calibri"/>
                </a:defRPr>
              </a:lvl1pPr>
              <a:lvl2pPr marL="742950" lvl="1" indent="-285750" algn="l" rtl="0" eaLnBrk="0" fontAlgn="base" hangingPunct="0">
                <a:spcBef>
                  <a:spcPts val="700"/>
                </a:spcBef>
                <a:spcAft>
                  <a:spcPct val="0"/>
                </a:spcAft>
                <a:buSzPct val="100000"/>
                <a:buFont typeface="Arial" charset="0"/>
                <a:buChar char="–"/>
                <a:defRPr lang="nl-NL" sz="2800" kern="1200">
                  <a:solidFill>
                    <a:srgbClr val="17375E"/>
                  </a:solidFill>
                  <a:latin typeface="Calibri"/>
                </a:defRPr>
              </a:lvl2pPr>
              <a:lvl3pPr marL="1143000" lvl="2" indent="-228600" algn="l" rtl="0" eaLnBrk="0" fontAlgn="base" hangingPunct="0">
                <a:spcBef>
                  <a:spcPts val="600"/>
                </a:spcBef>
                <a:spcAft>
                  <a:spcPct val="0"/>
                </a:spcAft>
                <a:buSzPct val="100000"/>
                <a:buFont typeface="Arial" charset="0"/>
                <a:buChar char="•"/>
                <a:defRPr lang="nl-NL" sz="2400" kern="1200">
                  <a:solidFill>
                    <a:srgbClr val="17375E"/>
                  </a:solidFill>
                  <a:latin typeface="Calibri"/>
                </a:defRPr>
              </a:lvl3pPr>
              <a:lvl4pPr marL="1600200" lvl="3"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4pPr>
              <a:lvl5pPr marL="2057400" lvl="4"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5pPr>
              <a:lvl6pPr marL="25146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6pPr>
              <a:lvl7pPr marL="29718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7pPr>
              <a:lvl8pPr marL="34290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8pPr>
              <a:lvl9pPr marL="38862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9pPr>
            </a:lstStyle>
            <a:p>
              <a:pPr marL="0" indent="0" eaLnBrk="1">
                <a:buNone/>
                <a:defRPr/>
              </a:pPr>
              <a:r>
                <a:rPr lang="de-DE" sz="1400" dirty="0" err="1">
                  <a:solidFill>
                    <a:schemeClr val="tx1"/>
                  </a:solidFill>
                  <a:latin typeface="Helvetica" pitchFamily="2" charset="0"/>
                  <a:cs typeface="Arial" panose="020B0604020202020204" pitchFamily="34" charset="0"/>
                </a:rPr>
                <a:t>TCA‘s</a:t>
              </a:r>
              <a:r>
                <a:rPr lang="de-DE" sz="1400" dirty="0">
                  <a:solidFill>
                    <a:schemeClr val="tx1"/>
                  </a:solidFill>
                  <a:latin typeface="Helvetica" pitchFamily="2" charset="0"/>
                  <a:cs typeface="Arial" panose="020B0604020202020204" pitchFamily="34" charset="0"/>
                </a:rPr>
                <a:t>, </a:t>
              </a:r>
              <a:r>
                <a:rPr lang="de-DE" sz="1400" dirty="0" err="1">
                  <a:solidFill>
                    <a:schemeClr val="tx1"/>
                  </a:solidFill>
                  <a:latin typeface="Helvetica" pitchFamily="2" charset="0"/>
                  <a:cs typeface="Arial" panose="020B0604020202020204" pitchFamily="34" charset="0"/>
                </a:rPr>
                <a:t>SNRI‘s</a:t>
              </a:r>
              <a:r>
                <a:rPr lang="de-DE" sz="1400" dirty="0">
                  <a:solidFill>
                    <a:schemeClr val="tx1"/>
                  </a:solidFill>
                  <a:latin typeface="Helvetica" pitchFamily="2" charset="0"/>
                  <a:cs typeface="Arial" panose="020B0604020202020204" pitchFamily="34" charset="0"/>
                </a:rPr>
                <a:t> en lokale </a:t>
              </a:r>
              <a:r>
                <a:rPr lang="de-DE" sz="1400" dirty="0" err="1">
                  <a:solidFill>
                    <a:schemeClr val="tx1"/>
                  </a:solidFill>
                  <a:latin typeface="Helvetica" pitchFamily="2" charset="0"/>
                  <a:cs typeface="Arial" panose="020B0604020202020204" pitchFamily="34" charset="0"/>
                </a:rPr>
                <a:t>anesthetica</a:t>
              </a:r>
              <a:endParaRPr lang="de-DE" sz="1400" dirty="0">
                <a:solidFill>
                  <a:schemeClr val="tx1"/>
                </a:solidFill>
                <a:latin typeface="Helvetica" pitchFamily="2" charset="0"/>
                <a:cs typeface="Arial" panose="020B0604020202020204" pitchFamily="34" charset="0"/>
              </a:endParaRPr>
            </a:p>
          </p:txBody>
        </p:sp>
        <p:cxnSp>
          <p:nvCxnSpPr>
            <p:cNvPr id="10" name="Straight Arrow Connector 24"/>
            <p:cNvCxnSpPr/>
            <p:nvPr/>
          </p:nvCxnSpPr>
          <p:spPr>
            <a:xfrm flipV="1">
              <a:off x="5479464" y="4790845"/>
              <a:ext cx="1" cy="712788"/>
            </a:xfrm>
            <a:prstGeom prst="straightConnector1">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3"/>
            <p:cNvSpPr txBox="1">
              <a:spLocks/>
            </p:cNvSpPr>
            <p:nvPr/>
          </p:nvSpPr>
          <p:spPr bwMode="auto">
            <a:xfrm>
              <a:off x="7607423" y="5287733"/>
              <a:ext cx="220604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800"/>
                </a:spcBef>
                <a:spcAft>
                  <a:spcPct val="0"/>
                </a:spcAft>
                <a:buSzPct val="100000"/>
                <a:buFont typeface="Arial" charset="0"/>
                <a:buChar char="•"/>
                <a:defRPr lang="nl-NL" sz="3200" kern="1200">
                  <a:solidFill>
                    <a:srgbClr val="17375E"/>
                  </a:solidFill>
                  <a:latin typeface="Calibri"/>
                </a:defRPr>
              </a:lvl1pPr>
              <a:lvl2pPr marL="742950" lvl="1" indent="-285750" algn="l" rtl="0" eaLnBrk="0" fontAlgn="base" hangingPunct="0">
                <a:spcBef>
                  <a:spcPts val="700"/>
                </a:spcBef>
                <a:spcAft>
                  <a:spcPct val="0"/>
                </a:spcAft>
                <a:buSzPct val="100000"/>
                <a:buFont typeface="Arial" charset="0"/>
                <a:buChar char="–"/>
                <a:defRPr lang="nl-NL" sz="2800" kern="1200">
                  <a:solidFill>
                    <a:srgbClr val="17375E"/>
                  </a:solidFill>
                  <a:latin typeface="Calibri"/>
                </a:defRPr>
              </a:lvl2pPr>
              <a:lvl3pPr marL="1143000" lvl="2" indent="-228600" algn="l" rtl="0" eaLnBrk="0" fontAlgn="base" hangingPunct="0">
                <a:spcBef>
                  <a:spcPts val="600"/>
                </a:spcBef>
                <a:spcAft>
                  <a:spcPct val="0"/>
                </a:spcAft>
                <a:buSzPct val="100000"/>
                <a:buFont typeface="Arial" charset="0"/>
                <a:buChar char="•"/>
                <a:defRPr lang="nl-NL" sz="2400" kern="1200">
                  <a:solidFill>
                    <a:srgbClr val="17375E"/>
                  </a:solidFill>
                  <a:latin typeface="Calibri"/>
                </a:defRPr>
              </a:lvl3pPr>
              <a:lvl4pPr marL="1600200" lvl="3"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4pPr>
              <a:lvl5pPr marL="2057400" lvl="4"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5pPr>
              <a:lvl6pPr marL="25146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6pPr>
              <a:lvl7pPr marL="29718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7pPr>
              <a:lvl8pPr marL="34290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8pPr>
              <a:lvl9pPr marL="38862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9pPr>
            </a:lstStyle>
            <a:p>
              <a:pPr marL="0" indent="0" eaLnBrk="1">
                <a:buNone/>
                <a:defRPr/>
              </a:pPr>
              <a:r>
                <a:rPr lang="de-DE" sz="1400" dirty="0">
                  <a:solidFill>
                    <a:schemeClr val="tx1"/>
                  </a:solidFill>
                  <a:latin typeface="Helvetica" pitchFamily="2" charset="0"/>
                  <a:cs typeface="Arial" panose="020B0604020202020204" pitchFamily="34" charset="0"/>
                </a:rPr>
                <a:t>Alpha 2 </a:t>
              </a:r>
              <a:r>
                <a:rPr lang="de-DE" sz="1400" dirty="0" err="1">
                  <a:solidFill>
                    <a:schemeClr val="tx1"/>
                  </a:solidFill>
                  <a:latin typeface="Helvetica" pitchFamily="2" charset="0"/>
                  <a:cs typeface="Arial" panose="020B0604020202020204" pitchFamily="34" charset="0"/>
                </a:rPr>
                <a:t>delta</a:t>
              </a:r>
              <a:r>
                <a:rPr lang="de-DE" sz="1400" dirty="0">
                  <a:solidFill>
                    <a:schemeClr val="tx1"/>
                  </a:solidFill>
                  <a:latin typeface="Helvetica" pitchFamily="2" charset="0"/>
                  <a:cs typeface="Arial" panose="020B0604020202020204" pitchFamily="34" charset="0"/>
                </a:rPr>
                <a:t> </a:t>
              </a:r>
              <a:r>
                <a:rPr lang="de-DE" sz="1400" dirty="0" err="1">
                  <a:solidFill>
                    <a:schemeClr val="tx1"/>
                  </a:solidFill>
                  <a:latin typeface="Helvetica" pitchFamily="2" charset="0"/>
                  <a:cs typeface="Arial" panose="020B0604020202020204" pitchFamily="34" charset="0"/>
                </a:rPr>
                <a:t>ligand</a:t>
              </a:r>
              <a:endParaRPr lang="de-DE" sz="1400" dirty="0">
                <a:solidFill>
                  <a:schemeClr val="tx1"/>
                </a:solidFill>
                <a:latin typeface="Helvetica" pitchFamily="2" charset="0"/>
                <a:cs typeface="Arial" panose="020B0604020202020204" pitchFamily="34" charset="0"/>
              </a:endParaRPr>
            </a:p>
          </p:txBody>
        </p:sp>
        <p:sp>
          <p:nvSpPr>
            <p:cNvPr id="12" name="Rectangle 3"/>
            <p:cNvSpPr txBox="1">
              <a:spLocks/>
            </p:cNvSpPr>
            <p:nvPr/>
          </p:nvSpPr>
          <p:spPr bwMode="auto">
            <a:xfrm>
              <a:off x="7982074" y="4379683"/>
              <a:ext cx="11445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800"/>
                </a:spcBef>
                <a:spcAft>
                  <a:spcPct val="0"/>
                </a:spcAft>
                <a:buSzPct val="100000"/>
                <a:buFont typeface="Arial" charset="0"/>
                <a:buChar char="•"/>
                <a:defRPr lang="nl-NL" sz="3200" kern="1200">
                  <a:solidFill>
                    <a:srgbClr val="17375E"/>
                  </a:solidFill>
                  <a:latin typeface="Calibri"/>
                </a:defRPr>
              </a:lvl1pPr>
              <a:lvl2pPr marL="742950" lvl="1" indent="-285750" algn="l" rtl="0" eaLnBrk="0" fontAlgn="base" hangingPunct="0">
                <a:spcBef>
                  <a:spcPts val="700"/>
                </a:spcBef>
                <a:spcAft>
                  <a:spcPct val="0"/>
                </a:spcAft>
                <a:buSzPct val="100000"/>
                <a:buFont typeface="Arial" charset="0"/>
                <a:buChar char="–"/>
                <a:defRPr lang="nl-NL" sz="2800" kern="1200">
                  <a:solidFill>
                    <a:srgbClr val="17375E"/>
                  </a:solidFill>
                  <a:latin typeface="Calibri"/>
                </a:defRPr>
              </a:lvl2pPr>
              <a:lvl3pPr marL="1143000" lvl="2" indent="-228600" algn="l" rtl="0" eaLnBrk="0" fontAlgn="base" hangingPunct="0">
                <a:spcBef>
                  <a:spcPts val="600"/>
                </a:spcBef>
                <a:spcAft>
                  <a:spcPct val="0"/>
                </a:spcAft>
                <a:buSzPct val="100000"/>
                <a:buFont typeface="Arial" charset="0"/>
                <a:buChar char="•"/>
                <a:defRPr lang="nl-NL" sz="2400" kern="1200">
                  <a:solidFill>
                    <a:srgbClr val="17375E"/>
                  </a:solidFill>
                  <a:latin typeface="Calibri"/>
                </a:defRPr>
              </a:lvl3pPr>
              <a:lvl4pPr marL="1600200" lvl="3"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4pPr>
              <a:lvl5pPr marL="2057400" lvl="4"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5pPr>
              <a:lvl6pPr marL="25146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6pPr>
              <a:lvl7pPr marL="29718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7pPr>
              <a:lvl8pPr marL="34290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8pPr>
              <a:lvl9pPr marL="38862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9pPr>
            </a:lstStyle>
            <a:p>
              <a:pPr marL="0" indent="0" eaLnBrk="1">
                <a:buNone/>
                <a:defRPr/>
              </a:pPr>
              <a:r>
                <a:rPr lang="de-DE" sz="1400" dirty="0" err="1">
                  <a:solidFill>
                    <a:schemeClr val="tx1"/>
                  </a:solidFill>
                  <a:latin typeface="Helvetica" pitchFamily="2" charset="0"/>
                  <a:cs typeface="Arial" panose="020B0604020202020204" pitchFamily="34" charset="0"/>
                </a:rPr>
                <a:t>Modulatie</a:t>
              </a:r>
              <a:endParaRPr lang="de-DE" sz="1400" dirty="0">
                <a:solidFill>
                  <a:schemeClr val="tx1"/>
                </a:solidFill>
                <a:latin typeface="Helvetica" pitchFamily="2" charset="0"/>
                <a:cs typeface="Arial" panose="020B0604020202020204" pitchFamily="34" charset="0"/>
              </a:endParaRPr>
            </a:p>
          </p:txBody>
        </p:sp>
        <p:cxnSp>
          <p:nvCxnSpPr>
            <p:cNvPr id="13" name="Straight Arrow Connector 27"/>
            <p:cNvCxnSpPr/>
            <p:nvPr/>
          </p:nvCxnSpPr>
          <p:spPr>
            <a:xfrm flipV="1">
              <a:off x="8553574" y="4790845"/>
              <a:ext cx="0" cy="496888"/>
            </a:xfrm>
            <a:prstGeom prst="straightConnector1">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3"/>
            <p:cNvSpPr txBox="1">
              <a:spLocks/>
            </p:cNvSpPr>
            <p:nvPr/>
          </p:nvSpPr>
          <p:spPr bwMode="auto">
            <a:xfrm>
              <a:off x="3736832" y="3638846"/>
              <a:ext cx="224480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800"/>
                </a:spcBef>
                <a:spcAft>
                  <a:spcPct val="0"/>
                </a:spcAft>
                <a:buSzPct val="100000"/>
                <a:buFont typeface="Arial" charset="0"/>
                <a:buChar char="•"/>
                <a:defRPr lang="nl-NL" sz="3200" kern="1200">
                  <a:solidFill>
                    <a:srgbClr val="17375E"/>
                  </a:solidFill>
                  <a:latin typeface="Calibri"/>
                </a:defRPr>
              </a:lvl1pPr>
              <a:lvl2pPr marL="742950" lvl="1" indent="-285750" algn="l" rtl="0" eaLnBrk="0" fontAlgn="base" hangingPunct="0">
                <a:spcBef>
                  <a:spcPts val="700"/>
                </a:spcBef>
                <a:spcAft>
                  <a:spcPct val="0"/>
                </a:spcAft>
                <a:buSzPct val="100000"/>
                <a:buFont typeface="Arial" charset="0"/>
                <a:buChar char="–"/>
                <a:defRPr lang="nl-NL" sz="2800" kern="1200">
                  <a:solidFill>
                    <a:srgbClr val="17375E"/>
                  </a:solidFill>
                  <a:latin typeface="Calibri"/>
                </a:defRPr>
              </a:lvl2pPr>
              <a:lvl3pPr marL="1143000" lvl="2" indent="-228600" algn="l" rtl="0" eaLnBrk="0" fontAlgn="base" hangingPunct="0">
                <a:spcBef>
                  <a:spcPts val="600"/>
                </a:spcBef>
                <a:spcAft>
                  <a:spcPct val="0"/>
                </a:spcAft>
                <a:buSzPct val="100000"/>
                <a:buFont typeface="Arial" charset="0"/>
                <a:buChar char="•"/>
                <a:defRPr lang="nl-NL" sz="2400" kern="1200">
                  <a:solidFill>
                    <a:srgbClr val="17375E"/>
                  </a:solidFill>
                  <a:latin typeface="Calibri"/>
                </a:defRPr>
              </a:lvl3pPr>
              <a:lvl4pPr marL="1600200" lvl="3"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4pPr>
              <a:lvl5pPr marL="2057400" lvl="4"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5pPr>
              <a:lvl6pPr marL="25146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6pPr>
              <a:lvl7pPr marL="29718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7pPr>
              <a:lvl8pPr marL="34290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8pPr>
              <a:lvl9pPr marL="38862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9pPr>
            </a:lstStyle>
            <a:p>
              <a:pPr marL="0" indent="0" eaLnBrk="1">
                <a:buNone/>
                <a:defRPr/>
              </a:pPr>
              <a:r>
                <a:rPr lang="de-DE" sz="1400" dirty="0" err="1">
                  <a:solidFill>
                    <a:schemeClr val="tx1"/>
                  </a:solidFill>
                  <a:latin typeface="Helvetica" pitchFamily="2" charset="0"/>
                  <a:cs typeface="Arial" panose="020B0604020202020204" pitchFamily="34" charset="0"/>
                </a:rPr>
                <a:t>Inhiberende</a:t>
              </a:r>
              <a:r>
                <a:rPr lang="de-DE" sz="1400" dirty="0">
                  <a:solidFill>
                    <a:schemeClr val="tx1"/>
                  </a:solidFill>
                  <a:latin typeface="Helvetica" pitchFamily="2" charset="0"/>
                  <a:cs typeface="Arial" panose="020B0604020202020204" pitchFamily="34" charset="0"/>
                </a:rPr>
                <a:t> </a:t>
              </a:r>
              <a:r>
                <a:rPr lang="de-DE" sz="1400" dirty="0" err="1">
                  <a:solidFill>
                    <a:schemeClr val="tx1"/>
                  </a:solidFill>
                  <a:latin typeface="Helvetica" pitchFamily="2" charset="0"/>
                  <a:cs typeface="Arial" panose="020B0604020202020204" pitchFamily="34" charset="0"/>
                </a:rPr>
                <a:t>zenuwbaan</a:t>
              </a:r>
              <a:endParaRPr lang="de-DE" sz="1400" dirty="0">
                <a:solidFill>
                  <a:schemeClr val="tx1"/>
                </a:solidFill>
                <a:latin typeface="Helvetica" pitchFamily="2" charset="0"/>
                <a:cs typeface="Arial" panose="020B0604020202020204" pitchFamily="34" charset="0"/>
              </a:endParaRPr>
            </a:p>
          </p:txBody>
        </p:sp>
        <p:cxnSp>
          <p:nvCxnSpPr>
            <p:cNvPr id="19" name="Straight Arrow Connector 5"/>
            <p:cNvCxnSpPr/>
            <p:nvPr/>
          </p:nvCxnSpPr>
          <p:spPr>
            <a:xfrm>
              <a:off x="4708238" y="3043960"/>
              <a:ext cx="0" cy="613094"/>
            </a:xfrm>
            <a:prstGeom prst="straightConnector1">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3"/>
            <p:cNvSpPr txBox="1">
              <a:spLocks/>
            </p:cNvSpPr>
            <p:nvPr/>
          </p:nvSpPr>
          <p:spPr bwMode="auto">
            <a:xfrm>
              <a:off x="5094446" y="5518151"/>
              <a:ext cx="1001552" cy="39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800"/>
                </a:spcBef>
                <a:spcAft>
                  <a:spcPct val="0"/>
                </a:spcAft>
                <a:buSzPct val="100000"/>
                <a:buFont typeface="Arial" charset="0"/>
                <a:buChar char="•"/>
                <a:defRPr lang="nl-NL" sz="3200" kern="1200">
                  <a:solidFill>
                    <a:srgbClr val="17375E"/>
                  </a:solidFill>
                  <a:latin typeface="Calibri"/>
                </a:defRPr>
              </a:lvl1pPr>
              <a:lvl2pPr marL="742950" lvl="1" indent="-285750" algn="l" rtl="0" eaLnBrk="0" fontAlgn="base" hangingPunct="0">
                <a:spcBef>
                  <a:spcPts val="700"/>
                </a:spcBef>
                <a:spcAft>
                  <a:spcPct val="0"/>
                </a:spcAft>
                <a:buSzPct val="100000"/>
                <a:buFont typeface="Arial" charset="0"/>
                <a:buChar char="–"/>
                <a:defRPr lang="nl-NL" sz="2800" kern="1200">
                  <a:solidFill>
                    <a:srgbClr val="17375E"/>
                  </a:solidFill>
                  <a:latin typeface="Calibri"/>
                </a:defRPr>
              </a:lvl2pPr>
              <a:lvl3pPr marL="1143000" lvl="2" indent="-228600" algn="l" rtl="0" eaLnBrk="0" fontAlgn="base" hangingPunct="0">
                <a:spcBef>
                  <a:spcPts val="600"/>
                </a:spcBef>
                <a:spcAft>
                  <a:spcPct val="0"/>
                </a:spcAft>
                <a:buSzPct val="100000"/>
                <a:buFont typeface="Arial" charset="0"/>
                <a:buChar char="•"/>
                <a:defRPr lang="nl-NL" sz="2400" kern="1200">
                  <a:solidFill>
                    <a:srgbClr val="17375E"/>
                  </a:solidFill>
                  <a:latin typeface="Calibri"/>
                </a:defRPr>
              </a:lvl3pPr>
              <a:lvl4pPr marL="1600200" lvl="3"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4pPr>
              <a:lvl5pPr marL="2057400" lvl="4"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5pPr>
              <a:lvl6pPr marL="25146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6pPr>
              <a:lvl7pPr marL="29718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7pPr>
              <a:lvl8pPr marL="34290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8pPr>
              <a:lvl9pPr marL="38862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9pPr>
            </a:lstStyle>
            <a:p>
              <a:pPr marL="0" indent="0" eaLnBrk="1">
                <a:buNone/>
                <a:defRPr/>
              </a:pPr>
              <a:r>
                <a:rPr lang="de-DE" sz="1400" dirty="0">
                  <a:solidFill>
                    <a:schemeClr val="tx1"/>
                  </a:solidFill>
                  <a:latin typeface="Helvetica" pitchFamily="2" charset="0"/>
                  <a:cs typeface="Arial" panose="020B0604020202020204" pitchFamily="34" charset="0"/>
                </a:rPr>
                <a:t>Impuls</a:t>
              </a:r>
            </a:p>
          </p:txBody>
        </p:sp>
        <p:cxnSp>
          <p:nvCxnSpPr>
            <p:cNvPr id="23" name="Straight Arrow Connector 5"/>
            <p:cNvCxnSpPr/>
            <p:nvPr/>
          </p:nvCxnSpPr>
          <p:spPr>
            <a:xfrm>
              <a:off x="4343907" y="5685105"/>
              <a:ext cx="728662" cy="0"/>
            </a:xfrm>
            <a:prstGeom prst="straightConnector1">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7" name="Date Placeholder 3">
            <a:extLst>
              <a:ext uri="{FF2B5EF4-FFF2-40B4-BE49-F238E27FC236}">
                <a16:creationId xmlns:a16="http://schemas.microsoft.com/office/drawing/2014/main" id="{50194C31-89A8-A744-A5AD-B50C2DBD5028}"/>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20" name="Slide Number Placeholder 4">
            <a:extLst>
              <a:ext uri="{FF2B5EF4-FFF2-40B4-BE49-F238E27FC236}">
                <a16:creationId xmlns:a16="http://schemas.microsoft.com/office/drawing/2014/main" id="{772EF758-6BA4-0041-BEC7-E98120B5CAD2}"/>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40</a:t>
            </a:fld>
            <a:endParaRPr lang="en-US" dirty="0"/>
          </a:p>
        </p:txBody>
      </p:sp>
    </p:spTree>
    <p:extLst>
      <p:ext uri="{BB962C8B-B14F-4D97-AF65-F5344CB8AC3E}">
        <p14:creationId xmlns:p14="http://schemas.microsoft.com/office/powerpoint/2010/main" val="2199885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a:solidFill>
                  <a:schemeClr val="accent2"/>
                </a:solidFill>
              </a:rPr>
              <a:t>Waar zijn </a:t>
            </a:r>
            <a:r>
              <a:rPr lang="nl-NL" u="sng">
                <a:solidFill>
                  <a:schemeClr val="accent2"/>
                </a:solidFill>
              </a:rPr>
              <a:t>klassieke</a:t>
            </a:r>
            <a:r>
              <a:rPr lang="nl-NL">
                <a:solidFill>
                  <a:schemeClr val="accent2"/>
                </a:solidFill>
              </a:rPr>
              <a:t> opioïden werkzaam?</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8031141" y="3882273"/>
            <a:ext cx="2650768" cy="451053"/>
          </a:xfrm>
        </p:spPr>
        <p:txBody>
          <a:bodyPr/>
          <a:lstStyle/>
          <a:p>
            <a:r>
              <a:rPr lang="nl-NL" sz="1800" b="1">
                <a:solidFill>
                  <a:srgbClr val="00AA5F"/>
                </a:solidFill>
              </a:rPr>
              <a:t>Mu-opioïde agonisme</a:t>
            </a:r>
            <a:endParaRPr lang="nl-NL" sz="1800" b="1" dirty="0">
              <a:solidFill>
                <a:srgbClr val="00AA5F"/>
              </a:solidFill>
            </a:endParaRPr>
          </a:p>
        </p:txBody>
      </p:sp>
      <p:pic>
        <p:nvPicPr>
          <p:cNvPr id="6" name="Bild 6" descr="Bild 6">
            <a:extLst>
              <a:ext uri="{FF2B5EF4-FFF2-40B4-BE49-F238E27FC236}">
                <a16:creationId xmlns:a16="http://schemas.microsoft.com/office/drawing/2014/main" id="{7ED7A9EB-FAE6-2542-A859-04053C91A4D1}"/>
              </a:ext>
            </a:extLst>
          </p:cNvPr>
          <p:cNvPicPr>
            <a:picLocks noChangeAspect="1"/>
          </p:cNvPicPr>
          <p:nvPr/>
        </p:nvPicPr>
        <p:blipFill>
          <a:blip r:embed="rId2"/>
          <a:srcRect l="4991" t="17137" r="6132" b="20949"/>
          <a:stretch>
            <a:fillRect/>
          </a:stretch>
        </p:blipFill>
        <p:spPr>
          <a:xfrm>
            <a:off x="2428829" y="734210"/>
            <a:ext cx="5469466" cy="5389579"/>
          </a:xfrm>
          <a:prstGeom prst="rect">
            <a:avLst/>
          </a:prstGeom>
          <a:ln w="12700">
            <a:miter lim="400000"/>
          </a:ln>
        </p:spPr>
      </p:pic>
      <p:sp>
        <p:nvSpPr>
          <p:cNvPr id="7" name="Lijn">
            <a:extLst>
              <a:ext uri="{FF2B5EF4-FFF2-40B4-BE49-F238E27FC236}">
                <a16:creationId xmlns:a16="http://schemas.microsoft.com/office/drawing/2014/main" id="{053C1AC0-E752-434A-8A46-3B07CBB7ED2C}"/>
              </a:ext>
            </a:extLst>
          </p:cNvPr>
          <p:cNvSpPr/>
          <p:nvPr/>
        </p:nvSpPr>
        <p:spPr>
          <a:xfrm flipH="1">
            <a:off x="5569961" y="4333326"/>
            <a:ext cx="2650768" cy="729865"/>
          </a:xfrm>
          <a:prstGeom prst="line">
            <a:avLst/>
          </a:prstGeom>
          <a:ln w="38100">
            <a:solidFill>
              <a:schemeClr val="tx1"/>
            </a:solidFill>
            <a:tailEnd type="triangle"/>
          </a:ln>
          <a:effectLst/>
        </p:spPr>
        <p:txBody>
          <a:bodyPr lIns="45718" tIns="45718" rIns="45718" bIns="45718"/>
          <a:lstStyle/>
          <a:p>
            <a:pPr marL="0" marR="0" lvl="0" indent="0" algn="l" defTabSz="521511" rtl="0" eaLnBrk="1" fontAlgn="auto" latinLnBrk="0" hangingPunct="1">
              <a:lnSpc>
                <a:spcPct val="100000"/>
              </a:lnSpc>
              <a:spcBef>
                <a:spcPts val="0"/>
              </a:spcBef>
              <a:spcAft>
                <a:spcPts val="0"/>
              </a:spcAft>
              <a:buClrTx/>
              <a:buSzTx/>
              <a:buFontTx/>
              <a:buNone/>
              <a:tabLst/>
              <a:defRPr/>
            </a:pPr>
            <a:endParaRPr kumimoji="0" sz="2053" b="0" i="0" u="none" strike="noStrike" kern="1200" cap="none" spc="0" normalizeH="0" baseline="0" noProof="0">
              <a:ln>
                <a:noFill/>
              </a:ln>
              <a:solidFill>
                <a:srgbClr val="282828"/>
              </a:solidFill>
              <a:effectLst/>
              <a:uLnTx/>
              <a:uFillTx/>
              <a:latin typeface="Helvetica" pitchFamily="2" charset="0"/>
            </a:endParaRPr>
          </a:p>
        </p:txBody>
      </p:sp>
      <p:sp>
        <p:nvSpPr>
          <p:cNvPr id="8" name="Lijn">
            <a:extLst>
              <a:ext uri="{FF2B5EF4-FFF2-40B4-BE49-F238E27FC236}">
                <a16:creationId xmlns:a16="http://schemas.microsoft.com/office/drawing/2014/main" id="{8F16568F-4F33-1546-964F-193A4C245ED0}"/>
              </a:ext>
            </a:extLst>
          </p:cNvPr>
          <p:cNvSpPr/>
          <p:nvPr/>
        </p:nvSpPr>
        <p:spPr>
          <a:xfrm flipH="1" flipV="1">
            <a:off x="6231097" y="2126829"/>
            <a:ext cx="1945287" cy="1574701"/>
          </a:xfrm>
          <a:prstGeom prst="line">
            <a:avLst/>
          </a:prstGeom>
          <a:ln w="38100">
            <a:solidFill>
              <a:schemeClr val="tx1"/>
            </a:solidFill>
            <a:tailEnd type="triangle"/>
          </a:ln>
          <a:effectLst/>
        </p:spPr>
        <p:txBody>
          <a:bodyPr lIns="45718" tIns="45718" rIns="45718" bIns="45718"/>
          <a:lstStyle/>
          <a:p>
            <a:pPr marL="0" marR="0" lvl="0" indent="0" algn="l" defTabSz="521511" rtl="0" eaLnBrk="1" fontAlgn="auto" latinLnBrk="0" hangingPunct="1">
              <a:lnSpc>
                <a:spcPct val="100000"/>
              </a:lnSpc>
              <a:spcBef>
                <a:spcPts val="0"/>
              </a:spcBef>
              <a:spcAft>
                <a:spcPts val="0"/>
              </a:spcAft>
              <a:buClrTx/>
              <a:buSzTx/>
              <a:buFontTx/>
              <a:buNone/>
              <a:tabLst/>
              <a:defRPr/>
            </a:pPr>
            <a:endParaRPr kumimoji="0" sz="2053" b="0" i="0" u="none" strike="noStrike" kern="1200" cap="none" spc="0" normalizeH="0" baseline="0" noProof="0">
              <a:ln>
                <a:noFill/>
              </a:ln>
              <a:solidFill>
                <a:srgbClr val="282828"/>
              </a:solidFill>
              <a:effectLst/>
              <a:uLnTx/>
              <a:uFillTx/>
              <a:latin typeface="Helvetica" pitchFamily="2" charset="0"/>
            </a:endParaRPr>
          </a:p>
        </p:txBody>
      </p:sp>
      <p:sp>
        <p:nvSpPr>
          <p:cNvPr id="9" name="Date Placeholder 3">
            <a:extLst>
              <a:ext uri="{FF2B5EF4-FFF2-40B4-BE49-F238E27FC236}">
                <a16:creationId xmlns:a16="http://schemas.microsoft.com/office/drawing/2014/main" id="{634F3C52-A69A-EC49-8C9C-814195057101}"/>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10" name="Slide Number Placeholder 4">
            <a:extLst>
              <a:ext uri="{FF2B5EF4-FFF2-40B4-BE49-F238E27FC236}">
                <a16:creationId xmlns:a16="http://schemas.microsoft.com/office/drawing/2014/main" id="{893DC616-2F2C-1F4B-943C-52AF2C1C23A2}"/>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41</a:t>
            </a:fld>
            <a:endParaRPr lang="en-US" dirty="0"/>
          </a:p>
        </p:txBody>
      </p:sp>
    </p:spTree>
    <p:extLst>
      <p:ext uri="{BB962C8B-B14F-4D97-AF65-F5344CB8AC3E}">
        <p14:creationId xmlns:p14="http://schemas.microsoft.com/office/powerpoint/2010/main" val="176686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83628" y="376133"/>
            <a:ext cx="11429530" cy="909841"/>
          </a:xfrm>
        </p:spPr>
        <p:txBody>
          <a:bodyPr/>
          <a:lstStyle/>
          <a:p>
            <a:r>
              <a:rPr lang="nl-NL" dirty="0">
                <a:solidFill>
                  <a:schemeClr val="accent2"/>
                </a:solidFill>
              </a:rPr>
              <a:t>Waar zijn </a:t>
            </a:r>
            <a:r>
              <a:rPr lang="nl-NL" u="sng" dirty="0">
                <a:solidFill>
                  <a:schemeClr val="accent2"/>
                </a:solidFill>
              </a:rPr>
              <a:t>atypische</a:t>
            </a:r>
            <a:r>
              <a:rPr lang="nl-NL" dirty="0">
                <a:solidFill>
                  <a:schemeClr val="accent2"/>
                </a:solidFill>
              </a:rPr>
              <a:t> opioïden werkzaam?</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8008891" y="3712049"/>
            <a:ext cx="2650768" cy="451053"/>
          </a:xfrm>
        </p:spPr>
        <p:txBody>
          <a:bodyPr/>
          <a:lstStyle/>
          <a:p>
            <a:pPr algn="ctr"/>
            <a:r>
              <a:rPr lang="nl-NL" sz="1800" b="1" dirty="0">
                <a:solidFill>
                  <a:schemeClr val="accent2"/>
                </a:solidFill>
              </a:rPr>
              <a:t>Mu-opioïde </a:t>
            </a:r>
            <a:r>
              <a:rPr lang="nl-NL" sz="1800" b="1" dirty="0" err="1">
                <a:solidFill>
                  <a:schemeClr val="accent2"/>
                </a:solidFill>
              </a:rPr>
              <a:t>agonisme</a:t>
            </a:r>
            <a:br>
              <a:rPr lang="nl-NL" sz="1800" b="1" dirty="0">
                <a:solidFill>
                  <a:schemeClr val="accent2"/>
                </a:solidFill>
              </a:rPr>
            </a:br>
            <a:r>
              <a:rPr lang="nl-NL" sz="1800" dirty="0"/>
              <a:t>(‘klassieke opioïden’)</a:t>
            </a:r>
          </a:p>
        </p:txBody>
      </p:sp>
      <p:pic>
        <p:nvPicPr>
          <p:cNvPr id="6" name="Bild 6" descr="Bild 6">
            <a:extLst>
              <a:ext uri="{FF2B5EF4-FFF2-40B4-BE49-F238E27FC236}">
                <a16:creationId xmlns:a16="http://schemas.microsoft.com/office/drawing/2014/main" id="{7ED7A9EB-FAE6-2542-A859-04053C91A4D1}"/>
              </a:ext>
            </a:extLst>
          </p:cNvPr>
          <p:cNvPicPr>
            <a:picLocks noChangeAspect="1"/>
          </p:cNvPicPr>
          <p:nvPr/>
        </p:nvPicPr>
        <p:blipFill>
          <a:blip r:embed="rId2"/>
          <a:srcRect l="4991" t="17137" r="6132" b="20949"/>
          <a:stretch>
            <a:fillRect/>
          </a:stretch>
        </p:blipFill>
        <p:spPr>
          <a:xfrm>
            <a:off x="2422203" y="535090"/>
            <a:ext cx="5469466" cy="5389579"/>
          </a:xfrm>
          <a:prstGeom prst="rect">
            <a:avLst/>
          </a:prstGeom>
          <a:ln w="12700">
            <a:miter lim="400000"/>
          </a:ln>
        </p:spPr>
      </p:pic>
      <p:sp>
        <p:nvSpPr>
          <p:cNvPr id="7" name="Lijn">
            <a:extLst>
              <a:ext uri="{FF2B5EF4-FFF2-40B4-BE49-F238E27FC236}">
                <a16:creationId xmlns:a16="http://schemas.microsoft.com/office/drawing/2014/main" id="{053C1AC0-E752-434A-8A46-3B07CBB7ED2C}"/>
              </a:ext>
            </a:extLst>
          </p:cNvPr>
          <p:cNvSpPr/>
          <p:nvPr/>
        </p:nvSpPr>
        <p:spPr>
          <a:xfrm flipH="1">
            <a:off x="5506241" y="4333783"/>
            <a:ext cx="2707862" cy="288496"/>
          </a:xfrm>
          <a:prstGeom prst="line">
            <a:avLst/>
          </a:prstGeom>
          <a:ln w="38100">
            <a:solidFill>
              <a:schemeClr val="tx1"/>
            </a:solidFill>
            <a:tailEnd type="triangle"/>
          </a:ln>
          <a:effectLst/>
        </p:spPr>
        <p:txBody>
          <a:bodyPr lIns="45718" tIns="45718" rIns="45718" bIns="45718"/>
          <a:lstStyle/>
          <a:p>
            <a:pPr marL="0" marR="0" lvl="0" indent="0" algn="l" defTabSz="521511" rtl="0" eaLnBrk="1" fontAlgn="auto" latinLnBrk="0" hangingPunct="1">
              <a:lnSpc>
                <a:spcPct val="100000"/>
              </a:lnSpc>
              <a:spcBef>
                <a:spcPts val="0"/>
              </a:spcBef>
              <a:spcAft>
                <a:spcPts val="0"/>
              </a:spcAft>
              <a:buClrTx/>
              <a:buSzTx/>
              <a:buFontTx/>
              <a:buNone/>
              <a:tabLst/>
              <a:defRPr/>
            </a:pPr>
            <a:endParaRPr kumimoji="0" sz="2053" b="0" i="0" u="none" strike="noStrike" kern="1200" cap="none" spc="0" normalizeH="0" baseline="0" noProof="0">
              <a:ln>
                <a:noFill/>
              </a:ln>
              <a:solidFill>
                <a:srgbClr val="282828"/>
              </a:solidFill>
              <a:effectLst/>
              <a:uLnTx/>
              <a:uFillTx/>
              <a:latin typeface="Helvetica" pitchFamily="2" charset="0"/>
            </a:endParaRPr>
          </a:p>
        </p:txBody>
      </p:sp>
      <p:sp>
        <p:nvSpPr>
          <p:cNvPr id="8" name="Lijn">
            <a:extLst>
              <a:ext uri="{FF2B5EF4-FFF2-40B4-BE49-F238E27FC236}">
                <a16:creationId xmlns:a16="http://schemas.microsoft.com/office/drawing/2014/main" id="{8F16568F-4F33-1546-964F-193A4C245ED0}"/>
              </a:ext>
            </a:extLst>
          </p:cNvPr>
          <p:cNvSpPr/>
          <p:nvPr/>
        </p:nvSpPr>
        <p:spPr>
          <a:xfrm flipH="1" flipV="1">
            <a:off x="6224471" y="2127285"/>
            <a:ext cx="1945287" cy="1574701"/>
          </a:xfrm>
          <a:prstGeom prst="line">
            <a:avLst/>
          </a:prstGeom>
          <a:ln w="38100">
            <a:solidFill>
              <a:schemeClr val="tx1"/>
            </a:solidFill>
            <a:tailEnd type="triangle"/>
          </a:ln>
          <a:effectLst/>
        </p:spPr>
        <p:txBody>
          <a:bodyPr lIns="45718" tIns="45718" rIns="45718" bIns="45718"/>
          <a:lstStyle/>
          <a:p>
            <a:pPr marL="0" marR="0" lvl="0" indent="0" algn="l" defTabSz="521511" rtl="0" eaLnBrk="1" fontAlgn="auto" latinLnBrk="0" hangingPunct="1">
              <a:lnSpc>
                <a:spcPct val="100000"/>
              </a:lnSpc>
              <a:spcBef>
                <a:spcPts val="0"/>
              </a:spcBef>
              <a:spcAft>
                <a:spcPts val="0"/>
              </a:spcAft>
              <a:buClrTx/>
              <a:buSzTx/>
              <a:buFontTx/>
              <a:buNone/>
              <a:tabLst/>
              <a:defRPr/>
            </a:pPr>
            <a:endParaRPr kumimoji="0" sz="2053" b="0" i="0" u="none" strike="noStrike" kern="1200" cap="none" spc="0" normalizeH="0" baseline="0" noProof="0">
              <a:ln>
                <a:noFill/>
              </a:ln>
              <a:solidFill>
                <a:srgbClr val="282828"/>
              </a:solidFill>
              <a:effectLst/>
              <a:uLnTx/>
              <a:uFillTx/>
              <a:latin typeface="Helvetica" pitchFamily="2" charset="0"/>
            </a:endParaRPr>
          </a:p>
        </p:txBody>
      </p:sp>
      <p:sp>
        <p:nvSpPr>
          <p:cNvPr id="9" name="Lijn">
            <a:extLst>
              <a:ext uri="{FF2B5EF4-FFF2-40B4-BE49-F238E27FC236}">
                <a16:creationId xmlns:a16="http://schemas.microsoft.com/office/drawing/2014/main" id="{CC11FEE6-FE67-5E48-B3D9-7D17346A1AC1}"/>
              </a:ext>
            </a:extLst>
          </p:cNvPr>
          <p:cNvSpPr/>
          <p:nvPr/>
        </p:nvSpPr>
        <p:spPr>
          <a:xfrm>
            <a:off x="2422203" y="2781694"/>
            <a:ext cx="2707861" cy="1876768"/>
          </a:xfrm>
          <a:prstGeom prst="line">
            <a:avLst/>
          </a:prstGeom>
          <a:ln w="38100">
            <a:solidFill>
              <a:schemeClr val="tx1"/>
            </a:solidFill>
            <a:tailEnd type="triangle"/>
          </a:ln>
          <a:effectLst/>
        </p:spPr>
        <p:txBody>
          <a:bodyPr lIns="45718" tIns="45718" rIns="45718" bIns="45718"/>
          <a:lstStyle/>
          <a:p>
            <a:pPr marL="0" marR="0" lvl="0" indent="0" algn="l" defTabSz="521511" rtl="0" eaLnBrk="1" fontAlgn="auto" latinLnBrk="0" hangingPunct="1">
              <a:lnSpc>
                <a:spcPct val="100000"/>
              </a:lnSpc>
              <a:spcBef>
                <a:spcPts val="0"/>
              </a:spcBef>
              <a:spcAft>
                <a:spcPts val="0"/>
              </a:spcAft>
              <a:buClrTx/>
              <a:buSzTx/>
              <a:buFontTx/>
              <a:buNone/>
              <a:tabLst/>
              <a:defRPr/>
            </a:pPr>
            <a:endParaRPr kumimoji="0" sz="2053" b="0" i="0" u="none" strike="noStrike" kern="1200" cap="none" spc="0" normalizeH="0" baseline="0" noProof="0">
              <a:ln>
                <a:noFill/>
              </a:ln>
              <a:solidFill>
                <a:srgbClr val="282828"/>
              </a:solidFill>
              <a:effectLst/>
              <a:uLnTx/>
              <a:uFillTx/>
              <a:latin typeface="Helvetica" pitchFamily="2" charset="0"/>
            </a:endParaRPr>
          </a:p>
        </p:txBody>
      </p:sp>
      <p:sp>
        <p:nvSpPr>
          <p:cNvPr id="10" name="Tijdelijke aanduiding voor inhoud 2">
            <a:extLst>
              <a:ext uri="{FF2B5EF4-FFF2-40B4-BE49-F238E27FC236}">
                <a16:creationId xmlns:a16="http://schemas.microsoft.com/office/drawing/2014/main" id="{2F50CA24-7E83-EC4C-BFCB-6FFABA6FF3E3}"/>
              </a:ext>
            </a:extLst>
          </p:cNvPr>
          <p:cNvSpPr txBox="1">
            <a:spLocks/>
          </p:cNvSpPr>
          <p:nvPr/>
        </p:nvSpPr>
        <p:spPr>
          <a:xfrm>
            <a:off x="507424" y="1815347"/>
            <a:ext cx="3709713" cy="451053"/>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0" marR="0" lvl="0" indent="0" algn="ctr" defTabSz="914235" rtl="0" eaLnBrk="1" fontAlgn="auto" latinLnBrk="0" hangingPunct="1">
              <a:lnSpc>
                <a:spcPct val="110000"/>
              </a:lnSpc>
              <a:spcBef>
                <a:spcPts val="0"/>
              </a:spcBef>
              <a:spcAft>
                <a:spcPts val="567"/>
              </a:spcAft>
              <a:buClrTx/>
              <a:buSzTx/>
              <a:buFont typeface="Arial" panose="020B0604020202020204" pitchFamily="34" charset="0"/>
              <a:buNone/>
              <a:tabLst/>
              <a:defRPr/>
            </a:pPr>
            <a:r>
              <a:rPr kumimoji="0" lang="nb-NO" sz="1800" b="1" i="0" u="none" strike="noStrike" kern="1200" cap="none" spc="0" normalizeH="0" baseline="0" noProof="0" dirty="0" err="1">
                <a:ln>
                  <a:noFill/>
                </a:ln>
                <a:solidFill>
                  <a:srgbClr val="00AA5F"/>
                </a:solidFill>
                <a:effectLst/>
                <a:uLnTx/>
                <a:uFillTx/>
                <a:latin typeface="Helvetica" pitchFamily="2" charset="0"/>
              </a:rPr>
              <a:t>Noradrenaline</a:t>
            </a:r>
            <a:r>
              <a:rPr kumimoji="0" lang="nb-NO" sz="1800" b="1" i="0" u="none" strike="noStrike" kern="1200" cap="none" spc="0" normalizeH="0" baseline="0" noProof="0" dirty="0">
                <a:ln>
                  <a:noFill/>
                </a:ln>
                <a:solidFill>
                  <a:srgbClr val="00AA5F"/>
                </a:solidFill>
                <a:effectLst/>
                <a:uLnTx/>
                <a:uFillTx/>
                <a:latin typeface="Helvetica" pitchFamily="2" charset="0"/>
              </a:rPr>
              <a:t> (en </a:t>
            </a:r>
            <a:r>
              <a:rPr kumimoji="0" lang="nb-NO" sz="1800" b="1" i="0" u="none" strike="noStrike" kern="1200" cap="none" spc="0" normalizeH="0" baseline="0" noProof="0" dirty="0" err="1">
                <a:ln>
                  <a:noFill/>
                </a:ln>
                <a:solidFill>
                  <a:srgbClr val="00AA5F"/>
                </a:solidFill>
                <a:effectLst/>
                <a:uLnTx/>
                <a:uFillTx/>
                <a:latin typeface="Helvetica" pitchFamily="2" charset="0"/>
              </a:rPr>
              <a:t>Serotonine</a:t>
            </a:r>
            <a:r>
              <a:rPr kumimoji="0" lang="nb-NO" sz="1800" b="1" i="0" u="none" strike="noStrike" kern="1200" cap="none" spc="0" normalizeH="0" baseline="0" noProof="0" dirty="0">
                <a:ln>
                  <a:noFill/>
                </a:ln>
                <a:solidFill>
                  <a:srgbClr val="00AA5F"/>
                </a:solidFill>
                <a:effectLst/>
                <a:uLnTx/>
                <a:uFillTx/>
                <a:latin typeface="Helvetica" pitchFamily="2" charset="0"/>
              </a:rPr>
              <a:t>) </a:t>
            </a:r>
            <a:br>
              <a:rPr kumimoji="0" lang="nb-NO" sz="1800" b="1" i="0" u="none" strike="noStrike" kern="1200" cap="none" spc="0" normalizeH="0" baseline="0" noProof="0" dirty="0">
                <a:ln>
                  <a:noFill/>
                </a:ln>
                <a:solidFill>
                  <a:srgbClr val="00AA5F"/>
                </a:solidFill>
                <a:effectLst/>
                <a:uLnTx/>
                <a:uFillTx/>
                <a:latin typeface="Helvetica" pitchFamily="2" charset="0"/>
              </a:rPr>
            </a:br>
            <a:r>
              <a:rPr kumimoji="0" lang="nb-NO" sz="1800" b="1" i="0" u="none" strike="noStrike" kern="1200" cap="none" spc="0" normalizeH="0" baseline="0" noProof="0" dirty="0" err="1">
                <a:ln>
                  <a:noFill/>
                </a:ln>
                <a:solidFill>
                  <a:srgbClr val="00AA5F"/>
                </a:solidFill>
                <a:effectLst/>
                <a:uLnTx/>
                <a:uFillTx/>
                <a:latin typeface="Helvetica" pitchFamily="2" charset="0"/>
              </a:rPr>
              <a:t>heropname</a:t>
            </a:r>
            <a:r>
              <a:rPr kumimoji="0" lang="nb-NO" sz="1800" b="1" i="0" u="none" strike="noStrike" kern="1200" cap="none" spc="0" normalizeH="0" baseline="0" noProof="0" dirty="0">
                <a:ln>
                  <a:noFill/>
                </a:ln>
                <a:solidFill>
                  <a:srgbClr val="00AA5F"/>
                </a:solidFill>
                <a:effectLst/>
                <a:uLnTx/>
                <a:uFillTx/>
                <a:latin typeface="Helvetica" pitchFamily="2" charset="0"/>
              </a:rPr>
              <a:t> remming</a:t>
            </a:r>
            <a:br>
              <a:rPr kumimoji="0" lang="nb-NO" sz="1800" b="1" i="0" u="none" strike="noStrike" kern="1200" cap="none" spc="0" normalizeH="0" baseline="0" noProof="0" dirty="0">
                <a:ln>
                  <a:noFill/>
                </a:ln>
                <a:solidFill>
                  <a:srgbClr val="00AA5F"/>
                </a:solidFill>
                <a:effectLst/>
                <a:uLnTx/>
                <a:uFillTx/>
                <a:latin typeface="Helvetica" pitchFamily="2" charset="0"/>
              </a:rPr>
            </a:br>
            <a:r>
              <a:rPr kumimoji="0" lang="nl-NL" sz="1800" b="0" i="0" u="none" strike="noStrike" kern="1200" cap="none" spc="0" normalizeH="0" baseline="0" noProof="0" dirty="0">
                <a:ln>
                  <a:noFill/>
                </a:ln>
                <a:solidFill>
                  <a:srgbClr val="282828"/>
                </a:solidFill>
                <a:effectLst/>
                <a:uLnTx/>
                <a:uFillTx/>
                <a:latin typeface="Helvetica" pitchFamily="2" charset="0"/>
              </a:rPr>
              <a:t>(‘atypische opioïden’)</a:t>
            </a:r>
          </a:p>
        </p:txBody>
      </p:sp>
      <p:sp>
        <p:nvSpPr>
          <p:cNvPr id="11" name="Lijn">
            <a:extLst>
              <a:ext uri="{FF2B5EF4-FFF2-40B4-BE49-F238E27FC236}">
                <a16:creationId xmlns:a16="http://schemas.microsoft.com/office/drawing/2014/main" id="{1651C88E-1A77-B246-8FB8-539331DF9BB8}"/>
              </a:ext>
            </a:extLst>
          </p:cNvPr>
          <p:cNvSpPr/>
          <p:nvPr/>
        </p:nvSpPr>
        <p:spPr>
          <a:xfrm flipH="1" flipV="1">
            <a:off x="5387627" y="4728222"/>
            <a:ext cx="2782131" cy="451054"/>
          </a:xfrm>
          <a:prstGeom prst="line">
            <a:avLst/>
          </a:prstGeom>
          <a:ln w="38100">
            <a:solidFill>
              <a:schemeClr val="tx1"/>
            </a:solidFill>
            <a:tailEnd type="triangle"/>
          </a:ln>
          <a:effectLst/>
        </p:spPr>
        <p:txBody>
          <a:bodyPr lIns="45718" tIns="45718" rIns="45718" bIns="45718"/>
          <a:lstStyle/>
          <a:p>
            <a:pPr marL="0" marR="0" lvl="0" indent="0" algn="l" defTabSz="521511" rtl="0" eaLnBrk="1" fontAlgn="auto" latinLnBrk="0" hangingPunct="1">
              <a:lnSpc>
                <a:spcPct val="100000"/>
              </a:lnSpc>
              <a:spcBef>
                <a:spcPts val="0"/>
              </a:spcBef>
              <a:spcAft>
                <a:spcPts val="0"/>
              </a:spcAft>
              <a:buClrTx/>
              <a:buSzTx/>
              <a:buFontTx/>
              <a:buNone/>
              <a:tabLst/>
              <a:defRPr/>
            </a:pPr>
            <a:endParaRPr kumimoji="0" sz="2053" b="0" i="0" u="none" strike="noStrike" kern="1200" cap="none" spc="0" normalizeH="0" baseline="0" noProof="0">
              <a:ln>
                <a:noFill/>
              </a:ln>
              <a:solidFill>
                <a:srgbClr val="282828"/>
              </a:solidFill>
              <a:effectLst/>
              <a:uLnTx/>
              <a:uFillTx/>
              <a:latin typeface="Helvetica" pitchFamily="2" charset="0"/>
            </a:endParaRPr>
          </a:p>
        </p:txBody>
      </p:sp>
      <p:sp>
        <p:nvSpPr>
          <p:cNvPr id="12" name="Tijdelijke aanduiding voor inhoud 2">
            <a:extLst>
              <a:ext uri="{FF2B5EF4-FFF2-40B4-BE49-F238E27FC236}">
                <a16:creationId xmlns:a16="http://schemas.microsoft.com/office/drawing/2014/main" id="{35F03871-567A-E64B-BC2A-40019AA4EFA0}"/>
              </a:ext>
            </a:extLst>
          </p:cNvPr>
          <p:cNvSpPr txBox="1">
            <a:spLocks/>
          </p:cNvSpPr>
          <p:nvPr/>
        </p:nvSpPr>
        <p:spPr>
          <a:xfrm>
            <a:off x="7627585" y="5189338"/>
            <a:ext cx="3413379" cy="451053"/>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0" marR="0" lvl="0" indent="0" algn="ctr" defTabSz="914235" rtl="0" eaLnBrk="1" fontAlgn="auto" latinLnBrk="0" hangingPunct="1">
              <a:lnSpc>
                <a:spcPct val="110000"/>
              </a:lnSpc>
              <a:spcBef>
                <a:spcPts val="0"/>
              </a:spcBef>
              <a:spcAft>
                <a:spcPts val="567"/>
              </a:spcAft>
              <a:buClrTx/>
              <a:buSzTx/>
              <a:buFont typeface="Arial" panose="020B0604020202020204" pitchFamily="34" charset="0"/>
              <a:buNone/>
              <a:tabLst/>
              <a:defRPr/>
            </a:pPr>
            <a:r>
              <a:rPr kumimoji="0" lang="nl-NL" sz="1800" b="1" i="0" u="none" strike="noStrike" kern="1200" cap="none" spc="0" normalizeH="0" baseline="0" noProof="0" dirty="0">
                <a:ln>
                  <a:noFill/>
                </a:ln>
                <a:solidFill>
                  <a:srgbClr val="00AA5F"/>
                </a:solidFill>
                <a:effectLst/>
                <a:uLnTx/>
                <a:uFillTx/>
                <a:latin typeface="Helvetica" pitchFamily="2" charset="0"/>
              </a:rPr>
              <a:t>NMDA receptor antagonisme</a:t>
            </a:r>
            <a:br>
              <a:rPr kumimoji="0" lang="nl-NL" sz="1800" b="1" i="0" u="none" strike="noStrike" kern="1200" cap="none" spc="0" normalizeH="0" baseline="0" noProof="0" dirty="0">
                <a:ln>
                  <a:noFill/>
                </a:ln>
                <a:solidFill>
                  <a:srgbClr val="00AA5F"/>
                </a:solidFill>
                <a:effectLst/>
                <a:uLnTx/>
                <a:uFillTx/>
                <a:latin typeface="Helvetica" pitchFamily="2" charset="0"/>
              </a:rPr>
            </a:br>
            <a:r>
              <a:rPr kumimoji="0" lang="nl-NL" sz="1800" b="0" i="0" u="none" strike="noStrike" kern="1200" cap="none" spc="0" normalizeH="0" baseline="0" noProof="0" dirty="0">
                <a:ln>
                  <a:noFill/>
                </a:ln>
                <a:solidFill>
                  <a:srgbClr val="282828"/>
                </a:solidFill>
                <a:effectLst/>
                <a:uLnTx/>
                <a:uFillTx/>
                <a:latin typeface="Helvetica" pitchFamily="2" charset="0"/>
              </a:rPr>
              <a:t>(methadon)</a:t>
            </a:r>
          </a:p>
        </p:txBody>
      </p:sp>
      <p:sp>
        <p:nvSpPr>
          <p:cNvPr id="13" name="Date Placeholder 3">
            <a:extLst>
              <a:ext uri="{FF2B5EF4-FFF2-40B4-BE49-F238E27FC236}">
                <a16:creationId xmlns:a16="http://schemas.microsoft.com/office/drawing/2014/main" id="{592D7D45-AC72-6E47-B523-2A6C54B81B89}"/>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14" name="Slide Number Placeholder 4">
            <a:extLst>
              <a:ext uri="{FF2B5EF4-FFF2-40B4-BE49-F238E27FC236}">
                <a16:creationId xmlns:a16="http://schemas.microsoft.com/office/drawing/2014/main" id="{88F9B730-8620-E042-9D89-6C2172D1F5A3}"/>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42</a:t>
            </a:fld>
            <a:endParaRPr lang="en-US" dirty="0"/>
          </a:p>
        </p:txBody>
      </p:sp>
      <p:sp>
        <p:nvSpPr>
          <p:cNvPr id="15" name="Lijn">
            <a:extLst>
              <a:ext uri="{FF2B5EF4-FFF2-40B4-BE49-F238E27FC236}">
                <a16:creationId xmlns:a16="http://schemas.microsoft.com/office/drawing/2014/main" id="{C159AEAF-2BE9-4726-9EE8-25BE7BDB7A44}"/>
              </a:ext>
            </a:extLst>
          </p:cNvPr>
          <p:cNvSpPr/>
          <p:nvPr/>
        </p:nvSpPr>
        <p:spPr>
          <a:xfrm>
            <a:off x="3747587" y="3701986"/>
            <a:ext cx="2043613" cy="10063"/>
          </a:xfrm>
          <a:prstGeom prst="line">
            <a:avLst/>
          </a:prstGeom>
          <a:ln w="38100">
            <a:solidFill>
              <a:schemeClr val="tx1"/>
            </a:solidFill>
            <a:tailEnd type="triangle"/>
          </a:ln>
          <a:effectLst/>
        </p:spPr>
        <p:txBody>
          <a:bodyPr lIns="45718" tIns="45718" rIns="45718" bIns="45718"/>
          <a:lstStyle/>
          <a:p>
            <a:pPr marL="0" marR="0" lvl="0" indent="0" algn="l" defTabSz="521511" rtl="0" eaLnBrk="1" fontAlgn="auto" latinLnBrk="0" hangingPunct="1">
              <a:lnSpc>
                <a:spcPct val="100000"/>
              </a:lnSpc>
              <a:spcBef>
                <a:spcPts val="0"/>
              </a:spcBef>
              <a:spcAft>
                <a:spcPts val="0"/>
              </a:spcAft>
              <a:buClrTx/>
              <a:buSzTx/>
              <a:buFontTx/>
              <a:buNone/>
              <a:tabLst/>
              <a:defRPr/>
            </a:pPr>
            <a:endParaRPr kumimoji="0" sz="2053" b="0" i="0" u="none" strike="noStrike" kern="1200" cap="none" spc="0" normalizeH="0" baseline="0" noProof="0">
              <a:ln>
                <a:noFill/>
              </a:ln>
              <a:solidFill>
                <a:srgbClr val="282828"/>
              </a:solidFill>
              <a:effectLst/>
              <a:uLnTx/>
              <a:uFillTx/>
              <a:latin typeface="Helvetica" pitchFamily="2" charset="0"/>
            </a:endParaRPr>
          </a:p>
        </p:txBody>
      </p:sp>
    </p:spTree>
    <p:extLst>
      <p:ext uri="{BB962C8B-B14F-4D97-AF65-F5344CB8AC3E}">
        <p14:creationId xmlns:p14="http://schemas.microsoft.com/office/powerpoint/2010/main" val="3968996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 6" descr="Pain-llus_Training_1_5-01.png"/>
          <p:cNvPicPr>
            <a:picLocks noChangeAspect="1"/>
          </p:cNvPicPr>
          <p:nvPr/>
        </p:nvPicPr>
        <p:blipFill rotWithShape="1">
          <a:blip r:embed="rId3" cstate="print">
            <a:extLst>
              <a:ext uri="{28A0092B-C50C-407E-A947-70E740481C1C}">
                <a14:useLocalDpi xmlns:a14="http://schemas.microsoft.com/office/drawing/2010/main" val="0"/>
              </a:ext>
            </a:extLst>
          </a:blip>
          <a:srcRect l="4991" t="17137" r="6134" b="20949"/>
          <a:stretch/>
        </p:blipFill>
        <p:spPr>
          <a:xfrm>
            <a:off x="2936459" y="1252066"/>
            <a:ext cx="4721283" cy="4652325"/>
          </a:xfrm>
          <a:prstGeom prst="rect">
            <a:avLst/>
          </a:prstGeom>
        </p:spPr>
      </p:pic>
      <p:sp>
        <p:nvSpPr>
          <p:cNvPr id="21" name="Rectangle 2"/>
          <p:cNvSpPr txBox="1">
            <a:spLocks/>
          </p:cNvSpPr>
          <p:nvPr/>
        </p:nvSpPr>
        <p:spPr>
          <a:xfrm>
            <a:off x="381000" y="297043"/>
            <a:ext cx="6099427" cy="430887"/>
          </a:xfrm>
          <a:prstGeom prst="rect">
            <a:avLst/>
          </a:prstGeom>
        </p:spPr>
        <p:txBody>
          <a:bodyPr vert="horz" wrap="none" lIns="0" tIns="0" rIns="0" bIns="0" rtlCol="0" anchor="t">
            <a:sp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GB" sz="2800" dirty="0" err="1">
                <a:solidFill>
                  <a:srgbClr val="00AA5F"/>
                </a:solidFill>
                <a:latin typeface="Arial" panose="020B0604020202020204" pitchFamily="34" charset="0"/>
                <a:cs typeface="Arial" panose="020B0604020202020204" pitchFamily="34" charset="0"/>
              </a:rPr>
              <a:t>Plaats</a:t>
            </a:r>
            <a:r>
              <a:rPr lang="en-GB" sz="2800" dirty="0">
                <a:solidFill>
                  <a:srgbClr val="00AA5F"/>
                </a:solidFill>
                <a:latin typeface="Arial" panose="020B0604020202020204" pitchFamily="34" charset="0"/>
                <a:cs typeface="Arial" panose="020B0604020202020204" pitchFamily="34" charset="0"/>
              </a:rPr>
              <a:t> van </a:t>
            </a:r>
            <a:r>
              <a:rPr lang="en-GB" sz="2800" dirty="0" err="1">
                <a:solidFill>
                  <a:srgbClr val="00AA5F"/>
                </a:solidFill>
                <a:latin typeface="Arial" panose="020B0604020202020204" pitchFamily="34" charset="0"/>
                <a:cs typeface="Arial" panose="020B0604020202020204" pitchFamily="34" charset="0"/>
              </a:rPr>
              <a:t>werking</a:t>
            </a:r>
            <a:r>
              <a:rPr lang="en-GB" sz="2800" dirty="0">
                <a:solidFill>
                  <a:srgbClr val="00AA5F"/>
                </a:solidFill>
                <a:latin typeface="Arial" panose="020B0604020202020204" pitchFamily="34" charset="0"/>
                <a:cs typeface="Arial" panose="020B0604020202020204" pitchFamily="34" charset="0"/>
              </a:rPr>
              <a:t> </a:t>
            </a:r>
            <a:r>
              <a:rPr lang="en-GB" sz="2800" dirty="0" err="1">
                <a:solidFill>
                  <a:srgbClr val="00AA5F"/>
                </a:solidFill>
                <a:latin typeface="Arial" panose="020B0604020202020204" pitchFamily="34" charset="0"/>
                <a:cs typeface="Arial" panose="020B0604020202020204" pitchFamily="34" charset="0"/>
              </a:rPr>
              <a:t>topicale</a:t>
            </a:r>
            <a:r>
              <a:rPr lang="en-GB" sz="2800" dirty="0">
                <a:solidFill>
                  <a:srgbClr val="00AA5F"/>
                </a:solidFill>
                <a:latin typeface="Arial" panose="020B0604020202020204" pitchFamily="34" charset="0"/>
                <a:cs typeface="Arial" panose="020B0604020202020204" pitchFamily="34" charset="0"/>
              </a:rPr>
              <a:t> </a:t>
            </a:r>
            <a:r>
              <a:rPr lang="en-GB" sz="2800" dirty="0" err="1">
                <a:solidFill>
                  <a:srgbClr val="00AA5F"/>
                </a:solidFill>
                <a:latin typeface="Arial" panose="020B0604020202020204" pitchFamily="34" charset="0"/>
                <a:cs typeface="Arial" panose="020B0604020202020204" pitchFamily="34" charset="0"/>
              </a:rPr>
              <a:t>analgetica</a:t>
            </a:r>
            <a:endParaRPr lang="en-GB" sz="2800" dirty="0">
              <a:solidFill>
                <a:srgbClr val="00AA5F"/>
              </a:solidFill>
              <a:latin typeface="Arial" panose="020B0604020202020204" pitchFamily="34" charset="0"/>
              <a:cs typeface="Arial" panose="020B0604020202020204" pitchFamily="34" charset="0"/>
            </a:endParaRPr>
          </a:p>
        </p:txBody>
      </p:sp>
      <p:sp>
        <p:nvSpPr>
          <p:cNvPr id="22" name="Rectangle 3"/>
          <p:cNvSpPr txBox="1">
            <a:spLocks/>
          </p:cNvSpPr>
          <p:nvPr/>
        </p:nvSpPr>
        <p:spPr bwMode="auto">
          <a:xfrm>
            <a:off x="413185" y="4603662"/>
            <a:ext cx="2466960" cy="30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800"/>
              </a:spcBef>
              <a:spcAft>
                <a:spcPct val="0"/>
              </a:spcAft>
              <a:buSzPct val="100000"/>
              <a:buFont typeface="Arial" charset="0"/>
              <a:buChar char="•"/>
              <a:defRPr lang="nl-NL" sz="3200" kern="1200">
                <a:solidFill>
                  <a:srgbClr val="17375E"/>
                </a:solidFill>
                <a:latin typeface="Calibri"/>
              </a:defRPr>
            </a:lvl1pPr>
            <a:lvl2pPr marL="742950" lvl="1" indent="-285750" algn="l" rtl="0" eaLnBrk="0" fontAlgn="base" hangingPunct="0">
              <a:spcBef>
                <a:spcPts val="700"/>
              </a:spcBef>
              <a:spcAft>
                <a:spcPct val="0"/>
              </a:spcAft>
              <a:buSzPct val="100000"/>
              <a:buFont typeface="Arial" charset="0"/>
              <a:buChar char="–"/>
              <a:defRPr lang="nl-NL" sz="2800" kern="1200">
                <a:solidFill>
                  <a:srgbClr val="17375E"/>
                </a:solidFill>
                <a:latin typeface="Calibri"/>
              </a:defRPr>
            </a:lvl2pPr>
            <a:lvl3pPr marL="1143000" lvl="2" indent="-228600" algn="l" rtl="0" eaLnBrk="0" fontAlgn="base" hangingPunct="0">
              <a:spcBef>
                <a:spcPts val="600"/>
              </a:spcBef>
              <a:spcAft>
                <a:spcPct val="0"/>
              </a:spcAft>
              <a:buSzPct val="100000"/>
              <a:buFont typeface="Arial" charset="0"/>
              <a:buChar char="•"/>
              <a:defRPr lang="nl-NL" sz="2400" kern="1200">
                <a:solidFill>
                  <a:srgbClr val="17375E"/>
                </a:solidFill>
                <a:latin typeface="Calibri"/>
              </a:defRPr>
            </a:lvl3pPr>
            <a:lvl4pPr marL="1600200" lvl="3"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4pPr>
            <a:lvl5pPr marL="2057400" lvl="4"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5pPr>
            <a:lvl6pPr marL="25146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6pPr>
            <a:lvl7pPr marL="29718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7pPr>
            <a:lvl8pPr marL="34290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8pPr>
            <a:lvl9pPr marL="38862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9pPr>
          </a:lstStyle>
          <a:p>
            <a:pPr marL="0" indent="0" eaLnBrk="1">
              <a:buNone/>
              <a:defRPr/>
            </a:pPr>
            <a:r>
              <a:rPr lang="de-DE" sz="1800" dirty="0" err="1">
                <a:solidFill>
                  <a:srgbClr val="00AA5F"/>
                </a:solidFill>
                <a:latin typeface="Arial" panose="020B0604020202020204" pitchFamily="34" charset="0"/>
                <a:cs typeface="Arial" panose="020B0604020202020204" pitchFamily="34" charset="0"/>
              </a:rPr>
              <a:t>Topicaal</a:t>
            </a:r>
            <a:r>
              <a:rPr lang="de-DE" sz="1800" b="1" dirty="0">
                <a:solidFill>
                  <a:srgbClr val="00AA5F"/>
                </a:solidFill>
                <a:latin typeface="Arial" panose="020B0604020202020204" pitchFamily="34" charset="0"/>
                <a:cs typeface="Arial" panose="020B0604020202020204" pitchFamily="34" charset="0"/>
              </a:rPr>
              <a:t> </a:t>
            </a:r>
            <a:r>
              <a:rPr lang="de-DE" sz="1800" dirty="0" err="1">
                <a:solidFill>
                  <a:srgbClr val="00AA5F"/>
                </a:solidFill>
                <a:latin typeface="Arial" panose="020B0604020202020204" pitchFamily="34" charset="0"/>
                <a:cs typeface="Arial" panose="020B0604020202020204" pitchFamily="34" charset="0"/>
              </a:rPr>
              <a:t>capsaïcine</a:t>
            </a:r>
            <a:endParaRPr lang="de-DE" sz="1800" dirty="0">
              <a:solidFill>
                <a:srgbClr val="00AA5F"/>
              </a:solidFill>
              <a:latin typeface="Arial" panose="020B0604020202020204" pitchFamily="34" charset="0"/>
              <a:cs typeface="Arial" panose="020B0604020202020204" pitchFamily="34" charset="0"/>
            </a:endParaRPr>
          </a:p>
        </p:txBody>
      </p:sp>
      <p:cxnSp>
        <p:nvCxnSpPr>
          <p:cNvPr id="24" name="Straight Arrow Connector 5"/>
          <p:cNvCxnSpPr>
            <a:cxnSpLocks/>
          </p:cNvCxnSpPr>
          <p:nvPr/>
        </p:nvCxnSpPr>
        <p:spPr>
          <a:xfrm>
            <a:off x="2601686" y="4822371"/>
            <a:ext cx="1205915" cy="326893"/>
          </a:xfrm>
          <a:prstGeom prst="straightConnector1">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3"/>
          <p:cNvSpPr txBox="1">
            <a:spLocks/>
          </p:cNvSpPr>
          <p:nvPr/>
        </p:nvSpPr>
        <p:spPr bwMode="auto">
          <a:xfrm>
            <a:off x="629585" y="5249654"/>
            <a:ext cx="2339532" cy="30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800"/>
              </a:spcBef>
              <a:spcAft>
                <a:spcPct val="0"/>
              </a:spcAft>
              <a:buSzPct val="100000"/>
              <a:buFont typeface="Arial" charset="0"/>
              <a:buChar char="•"/>
              <a:defRPr lang="nl-NL" sz="3200" kern="1200">
                <a:solidFill>
                  <a:srgbClr val="17375E"/>
                </a:solidFill>
                <a:latin typeface="Calibri"/>
              </a:defRPr>
            </a:lvl1pPr>
            <a:lvl2pPr marL="742950" lvl="1" indent="-285750" algn="l" rtl="0" eaLnBrk="0" fontAlgn="base" hangingPunct="0">
              <a:spcBef>
                <a:spcPts val="700"/>
              </a:spcBef>
              <a:spcAft>
                <a:spcPct val="0"/>
              </a:spcAft>
              <a:buSzPct val="100000"/>
              <a:buFont typeface="Arial" charset="0"/>
              <a:buChar char="–"/>
              <a:defRPr lang="nl-NL" sz="2800" kern="1200">
                <a:solidFill>
                  <a:srgbClr val="17375E"/>
                </a:solidFill>
                <a:latin typeface="Calibri"/>
              </a:defRPr>
            </a:lvl2pPr>
            <a:lvl3pPr marL="1143000" lvl="2" indent="-228600" algn="l" rtl="0" eaLnBrk="0" fontAlgn="base" hangingPunct="0">
              <a:spcBef>
                <a:spcPts val="600"/>
              </a:spcBef>
              <a:spcAft>
                <a:spcPct val="0"/>
              </a:spcAft>
              <a:buSzPct val="100000"/>
              <a:buFont typeface="Arial" charset="0"/>
              <a:buChar char="•"/>
              <a:defRPr lang="nl-NL" sz="2400" kern="1200">
                <a:solidFill>
                  <a:srgbClr val="17375E"/>
                </a:solidFill>
                <a:latin typeface="Calibri"/>
              </a:defRPr>
            </a:lvl3pPr>
            <a:lvl4pPr marL="1600200" lvl="3"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4pPr>
            <a:lvl5pPr marL="2057400" lvl="4" indent="-228600" algn="l" rtl="0" eaLnBrk="0" fontAlgn="base" hangingPunct="0">
              <a:spcBef>
                <a:spcPts val="500"/>
              </a:spcBef>
              <a:spcAft>
                <a:spcPct val="0"/>
              </a:spcAft>
              <a:buSzPct val="100000"/>
              <a:buFont typeface="Arial" charset="0"/>
              <a:buChar char="»"/>
              <a:defRPr lang="nl-NL" sz="2000" kern="1200">
                <a:solidFill>
                  <a:srgbClr val="17375E"/>
                </a:solidFill>
                <a:latin typeface="Calibri"/>
              </a:defRPr>
            </a:lvl5pPr>
            <a:lvl6pPr marL="25146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6pPr>
            <a:lvl7pPr marL="29718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7pPr>
            <a:lvl8pPr marL="34290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8pPr>
            <a:lvl9pPr marL="3886200" indent="-228600" algn="l" rtl="0" eaLnBrk="0" fontAlgn="base" hangingPunct="0">
              <a:spcBef>
                <a:spcPts val="500"/>
              </a:spcBef>
              <a:spcAft>
                <a:spcPct val="0"/>
              </a:spcAft>
              <a:buSzPct val="100000"/>
              <a:buFont typeface="Arial" pitchFamily="34" charset="0"/>
              <a:buChar char="»"/>
              <a:defRPr lang="nl-NL" sz="2000" kern="1200">
                <a:solidFill>
                  <a:srgbClr val="17375E"/>
                </a:solidFill>
                <a:latin typeface="Calibri"/>
              </a:defRPr>
            </a:lvl9pPr>
          </a:lstStyle>
          <a:p>
            <a:pPr marL="0" indent="0" eaLnBrk="1">
              <a:buNone/>
              <a:defRPr/>
            </a:pPr>
            <a:r>
              <a:rPr lang="de-DE" sz="1800" dirty="0" err="1">
                <a:solidFill>
                  <a:srgbClr val="00AA5F"/>
                </a:solidFill>
                <a:latin typeface="Arial" panose="020B0604020202020204" pitchFamily="34" charset="0"/>
                <a:cs typeface="Arial" panose="020B0604020202020204" pitchFamily="34" charset="0"/>
              </a:rPr>
              <a:t>Topicaal</a:t>
            </a:r>
            <a:r>
              <a:rPr lang="de-DE" sz="1800" dirty="0">
                <a:solidFill>
                  <a:srgbClr val="00AA5F"/>
                </a:solidFill>
                <a:latin typeface="Arial" panose="020B0604020202020204" pitchFamily="34" charset="0"/>
                <a:cs typeface="Arial" panose="020B0604020202020204" pitchFamily="34" charset="0"/>
              </a:rPr>
              <a:t> </a:t>
            </a:r>
            <a:r>
              <a:rPr lang="de-DE" sz="1800" dirty="0" err="1">
                <a:solidFill>
                  <a:srgbClr val="00AA5F"/>
                </a:solidFill>
                <a:latin typeface="Arial" panose="020B0604020202020204" pitchFamily="34" charset="0"/>
                <a:cs typeface="Arial" panose="020B0604020202020204" pitchFamily="34" charset="0"/>
              </a:rPr>
              <a:t>lidocaïne</a:t>
            </a:r>
            <a:r>
              <a:rPr lang="de-DE" sz="1800" dirty="0">
                <a:solidFill>
                  <a:srgbClr val="00AA5F"/>
                </a:solidFill>
                <a:latin typeface="Arial" panose="020B0604020202020204" pitchFamily="34" charset="0"/>
                <a:cs typeface="Arial" panose="020B0604020202020204" pitchFamily="34" charset="0"/>
              </a:rPr>
              <a:t> </a:t>
            </a:r>
          </a:p>
        </p:txBody>
      </p:sp>
      <p:cxnSp>
        <p:nvCxnSpPr>
          <p:cNvPr id="27" name="Straight Arrow Connector 5"/>
          <p:cNvCxnSpPr>
            <a:cxnSpLocks/>
          </p:cNvCxnSpPr>
          <p:nvPr/>
        </p:nvCxnSpPr>
        <p:spPr>
          <a:xfrm flipV="1">
            <a:off x="2677886" y="5309569"/>
            <a:ext cx="1129716" cy="133288"/>
          </a:xfrm>
          <a:prstGeom prst="straightConnector1">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9E690D9E-8B7F-034C-A112-719D905106C7}"/>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9" name="Slide Number Placeholder 4">
            <a:extLst>
              <a:ext uri="{FF2B5EF4-FFF2-40B4-BE49-F238E27FC236}">
                <a16:creationId xmlns:a16="http://schemas.microsoft.com/office/drawing/2014/main" id="{F9EDB390-1506-AD4A-806A-DF56E26B9028}"/>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43</a:t>
            </a:fld>
            <a:endParaRPr lang="en-US" dirty="0"/>
          </a:p>
        </p:txBody>
      </p:sp>
    </p:spTree>
    <p:extLst>
      <p:ext uri="{BB962C8B-B14F-4D97-AF65-F5344CB8AC3E}">
        <p14:creationId xmlns:p14="http://schemas.microsoft.com/office/powerpoint/2010/main" val="355643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Inhoud</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297" y="1439863"/>
            <a:ext cx="11429531" cy="4528634"/>
          </a:xfrm>
        </p:spPr>
        <p:txBody>
          <a:bodyPr/>
          <a:lstStyle/>
          <a:p>
            <a:pPr marL="342900" indent="-342900">
              <a:buFont typeface="+mj-lt"/>
              <a:buAutoNum type="arabicPeriod"/>
            </a:pPr>
            <a:r>
              <a:rPr lang="nl-NL" sz="2000" dirty="0"/>
              <a:t>Opioïden – stand van zaken</a:t>
            </a:r>
          </a:p>
          <a:p>
            <a:pPr marL="342900" indent="-342900">
              <a:buFont typeface="+mj-lt"/>
              <a:buAutoNum type="arabicPeriod"/>
            </a:pPr>
            <a:r>
              <a:rPr lang="nl-NL" sz="2000" dirty="0"/>
              <a:t>Pijnkennis</a:t>
            </a:r>
          </a:p>
          <a:p>
            <a:pPr marL="342900" indent="-342900">
              <a:buFont typeface="+mj-lt"/>
              <a:buAutoNum type="arabicPeriod"/>
            </a:pPr>
            <a:r>
              <a:rPr lang="nl-NL" sz="2000" dirty="0"/>
              <a:t>Pijnbestrijding</a:t>
            </a:r>
          </a:p>
          <a:p>
            <a:pPr marL="342900" indent="-342900">
              <a:buFont typeface="+mj-lt"/>
              <a:buAutoNum type="arabicPeriod"/>
            </a:pPr>
            <a:r>
              <a:rPr lang="nl-NL" sz="2000" b="1" dirty="0">
                <a:solidFill>
                  <a:srgbClr val="00AA5F"/>
                </a:solidFill>
              </a:rPr>
              <a:t>Sterk werkende opioïden</a:t>
            </a:r>
          </a:p>
          <a:p>
            <a:pPr marL="342900" indent="-342900">
              <a:buFont typeface="+mj-lt"/>
              <a:buAutoNum type="arabicPeriod"/>
            </a:pPr>
            <a:r>
              <a:rPr lang="nl-NL" sz="2000" dirty="0"/>
              <a:t>Behandeling neuropathische pijn</a:t>
            </a:r>
            <a:endParaRPr lang="nl-NL" sz="2000" b="1" dirty="0">
              <a:solidFill>
                <a:srgbClr val="00AA5F"/>
              </a:solidFill>
            </a:endParaRPr>
          </a:p>
          <a:p>
            <a:pPr marL="342900" indent="-342900">
              <a:buFont typeface="+mj-lt"/>
              <a:buAutoNum type="arabicPeriod"/>
            </a:pPr>
            <a:r>
              <a:rPr lang="nl-NL" sz="2000" dirty="0"/>
              <a:t>Behandelmogelijkheden door pijnafdeling</a:t>
            </a:r>
          </a:p>
        </p:txBody>
      </p:sp>
      <p:sp>
        <p:nvSpPr>
          <p:cNvPr id="6" name="Date Placeholder 3">
            <a:extLst>
              <a:ext uri="{FF2B5EF4-FFF2-40B4-BE49-F238E27FC236}">
                <a16:creationId xmlns:a16="http://schemas.microsoft.com/office/drawing/2014/main" id="{2EA90730-214D-9444-B56D-0AA523DDB2E5}"/>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7" name="Slide Number Placeholder 4">
            <a:extLst>
              <a:ext uri="{FF2B5EF4-FFF2-40B4-BE49-F238E27FC236}">
                <a16:creationId xmlns:a16="http://schemas.microsoft.com/office/drawing/2014/main" id="{2D8D5542-F2B9-DE45-A924-DB7ED9E1A871}"/>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44</a:t>
            </a:fld>
            <a:endParaRPr lang="en-US" dirty="0"/>
          </a:p>
        </p:txBody>
      </p:sp>
    </p:spTree>
    <p:extLst>
      <p:ext uri="{BB962C8B-B14F-4D97-AF65-F5344CB8AC3E}">
        <p14:creationId xmlns:p14="http://schemas.microsoft.com/office/powerpoint/2010/main" val="375952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Eigenschappen sterk werkende opioïden</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pPr marL="0" marR="0" lvl="0" indent="0" algn="l" defTabSz="521511" rtl="0" eaLnBrk="1" fontAlgn="auto" latinLnBrk="0" hangingPunct="1">
              <a:lnSpc>
                <a:spcPct val="100000"/>
              </a:lnSpc>
              <a:spcBef>
                <a:spcPts val="0"/>
              </a:spcBef>
              <a:spcAft>
                <a:spcPts val="0"/>
              </a:spcAft>
              <a:buClrTx/>
              <a:buSzTx/>
              <a:buFontTx/>
              <a:buNone/>
              <a:tabLst/>
              <a:defRPr/>
            </a:pPr>
            <a:fld id="{EB15FF9C-0EE9-4587-B5C5-FB29EE15E6EC}" type="datetime5">
              <a:rPr kumimoji="0" lang="en-US" sz="1062" b="0" i="0" u="none" strike="noStrike" kern="1200" cap="none" spc="0" normalizeH="0" baseline="0" noProof="0" smtClean="0">
                <a:ln>
                  <a:noFill/>
                </a:ln>
                <a:solidFill>
                  <a:srgbClr val="282828"/>
                </a:solidFill>
                <a:effectLst/>
                <a:uLnTx/>
                <a:uFillTx/>
                <a:latin typeface="Arial"/>
                <a:ea typeface="+mn-ea"/>
                <a:cs typeface="+mn-cs"/>
              </a:rPr>
              <a:pPr marL="0" marR="0" lvl="0" indent="0" algn="l" defTabSz="521511" rtl="0" eaLnBrk="1" fontAlgn="auto" latinLnBrk="0" hangingPunct="1">
                <a:lnSpc>
                  <a:spcPct val="100000"/>
                </a:lnSpc>
                <a:spcBef>
                  <a:spcPts val="0"/>
                </a:spcBef>
                <a:spcAft>
                  <a:spcPts val="0"/>
                </a:spcAft>
                <a:buClrTx/>
                <a:buSzTx/>
                <a:buFontTx/>
                <a:buNone/>
                <a:tabLst/>
                <a:defRPr/>
              </a:pPr>
              <a:t>14-Oct-19</a:t>
            </a:fld>
            <a:endParaRPr kumimoji="0" lang="en-US" sz="1062" b="0" i="0" u="none" strike="noStrike" kern="1200" cap="none" spc="0" normalizeH="0" baseline="0" noProof="0" dirty="0">
              <a:ln>
                <a:noFill/>
              </a:ln>
              <a:solidFill>
                <a:srgbClr val="282828"/>
              </a:solidFill>
              <a:effectLst/>
              <a:uLnTx/>
              <a:uFillTx/>
              <a:latin typeface="Arial"/>
              <a:ea typeface="+mn-ea"/>
              <a:cs typeface="+mn-cs"/>
            </a:endParaRPr>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pPr marL="0" marR="0" lvl="0" indent="0" algn="l" defTabSz="521511" rtl="0" eaLnBrk="1" fontAlgn="auto" latinLnBrk="0" hangingPunct="1">
              <a:lnSpc>
                <a:spcPct val="100000"/>
              </a:lnSpc>
              <a:spcBef>
                <a:spcPts val="0"/>
              </a:spcBef>
              <a:spcAft>
                <a:spcPts val="0"/>
              </a:spcAft>
              <a:buClrTx/>
              <a:buSzTx/>
              <a:buFontTx/>
              <a:buNone/>
              <a:tabLst/>
              <a:defRPr/>
            </a:pPr>
            <a:fld id="{0A651BF4-93EA-457D-AD5A-CC362C278CB3}" type="slidenum">
              <a:rPr kumimoji="0" lang="en-US" sz="1062" b="0" i="0" u="none" strike="noStrike" kern="1200" cap="none" spc="0" normalizeH="0" baseline="0" noProof="0" smtClean="0">
                <a:ln>
                  <a:noFill/>
                </a:ln>
                <a:solidFill>
                  <a:srgbClr val="282828"/>
                </a:solidFill>
                <a:effectLst/>
                <a:uLnTx/>
                <a:uFillTx/>
                <a:latin typeface="Arial"/>
                <a:ea typeface="+mn-ea"/>
                <a:cs typeface="+mn-cs"/>
              </a:rPr>
              <a:pPr marL="0" marR="0" lvl="0" indent="0" algn="l" defTabSz="521511" rtl="0" eaLnBrk="1" fontAlgn="auto" latinLnBrk="0" hangingPunct="1">
                <a:lnSpc>
                  <a:spcPct val="100000"/>
                </a:lnSpc>
                <a:spcBef>
                  <a:spcPts val="0"/>
                </a:spcBef>
                <a:spcAft>
                  <a:spcPts val="0"/>
                </a:spcAft>
                <a:buClrTx/>
                <a:buSzTx/>
                <a:buFontTx/>
                <a:buNone/>
                <a:tabLst/>
                <a:defRPr/>
              </a:pPr>
              <a:t>45</a:t>
            </a:fld>
            <a:endParaRPr kumimoji="0" lang="en-US" sz="1062" b="0" i="0" u="none" strike="noStrike" kern="1200" cap="none" spc="0" normalizeH="0" baseline="0" noProof="0" dirty="0">
              <a:ln>
                <a:noFill/>
              </a:ln>
              <a:solidFill>
                <a:srgbClr val="282828"/>
              </a:solidFill>
              <a:effectLst/>
              <a:uLnTx/>
              <a:uFillTx/>
              <a:latin typeface="Arial"/>
              <a:ea typeface="+mn-ea"/>
              <a:cs typeface="+mn-cs"/>
            </a:endParaRPr>
          </a:p>
        </p:txBody>
      </p:sp>
      <p:sp>
        <p:nvSpPr>
          <p:cNvPr id="7" name="Tijdelijke aanduiding voor inhoud 2">
            <a:extLst>
              <a:ext uri="{FF2B5EF4-FFF2-40B4-BE49-F238E27FC236}">
                <a16:creationId xmlns:a16="http://schemas.microsoft.com/office/drawing/2014/main" id="{7B4AEF81-31BC-CD49-B58C-A334F826D959}"/>
              </a:ext>
            </a:extLst>
          </p:cNvPr>
          <p:cNvSpPr txBox="1">
            <a:spLocks/>
          </p:cNvSpPr>
          <p:nvPr/>
        </p:nvSpPr>
        <p:spPr>
          <a:xfrm>
            <a:off x="1248719" y="6318222"/>
            <a:ext cx="10321567" cy="340691"/>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235" rtl="0" eaLnBrk="1" fontAlgn="auto" latinLnBrk="0" hangingPunct="1">
              <a:lnSpc>
                <a:spcPct val="110000"/>
              </a:lnSpc>
              <a:spcBef>
                <a:spcPts val="0"/>
              </a:spcBef>
              <a:spcAft>
                <a:spcPts val="567"/>
              </a:spcAft>
              <a:buClrTx/>
              <a:buSzTx/>
              <a:buFont typeface="Arial" panose="020B0604020202020204" pitchFamily="34" charset="0"/>
              <a:buNone/>
              <a:tabLst/>
              <a:defRPr/>
            </a:pPr>
            <a:endParaRPr kumimoji="0" lang="fr" sz="900" b="0" i="0" u="none" strike="noStrike" kern="1200" cap="none" spc="0" normalizeH="0" baseline="0" noProof="0" dirty="0">
              <a:ln>
                <a:noFill/>
              </a:ln>
              <a:solidFill>
                <a:srgbClr val="282828"/>
              </a:solidFill>
              <a:effectLst/>
              <a:uLnTx/>
              <a:uFillTx/>
              <a:latin typeface="Helvetica Light"/>
            </a:endParaRPr>
          </a:p>
          <a:p>
            <a:pPr marL="0" marR="0" lvl="0" indent="0" algn="l" defTabSz="914235" rtl="0" eaLnBrk="1" fontAlgn="auto" latinLnBrk="0" hangingPunct="1">
              <a:lnSpc>
                <a:spcPct val="110000"/>
              </a:lnSpc>
              <a:spcBef>
                <a:spcPts val="0"/>
              </a:spcBef>
              <a:spcAft>
                <a:spcPts val="567"/>
              </a:spcAft>
              <a:buClrTx/>
              <a:buSzTx/>
              <a:buFont typeface="Arial" panose="020B0604020202020204" pitchFamily="34" charset="0"/>
              <a:buNone/>
              <a:tabLst/>
              <a:defRPr/>
            </a:pPr>
            <a:r>
              <a:rPr kumimoji="0" lang="en" sz="900" b="0" i="0" u="none" strike="noStrike" kern="1200" cap="none" spc="0" normalizeH="0" baseline="0" noProof="0" dirty="0">
                <a:ln>
                  <a:noFill/>
                </a:ln>
                <a:solidFill>
                  <a:srgbClr val="282828"/>
                </a:solidFill>
                <a:effectLst/>
                <a:uLnTx/>
                <a:uFillTx/>
                <a:latin typeface="Helvetica Light"/>
              </a:rPr>
              <a:t>Marchand S, Pharmacology of Pain. 2010 IASP Press, Seattle, WA, USA</a:t>
            </a:r>
          </a:p>
        </p:txBody>
      </p:sp>
      <p:sp>
        <p:nvSpPr>
          <p:cNvPr id="3" name="Rechthoek 2">
            <a:extLst>
              <a:ext uri="{FF2B5EF4-FFF2-40B4-BE49-F238E27FC236}">
                <a16:creationId xmlns:a16="http://schemas.microsoft.com/office/drawing/2014/main" id="{2F157CA3-A801-3448-A177-B86C9AC3D117}"/>
              </a:ext>
            </a:extLst>
          </p:cNvPr>
          <p:cNvSpPr/>
          <p:nvPr/>
        </p:nvSpPr>
        <p:spPr>
          <a:xfrm>
            <a:off x="1586563" y="1439863"/>
            <a:ext cx="9016999" cy="112553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521511" rtl="0" eaLnBrk="1" fontAlgn="auto" latinLnBrk="0" hangingPunct="1">
              <a:lnSpc>
                <a:spcPct val="100000"/>
              </a:lnSpc>
              <a:spcBef>
                <a:spcPts val="0"/>
              </a:spcBef>
              <a:spcAft>
                <a:spcPts val="0"/>
              </a:spcAft>
              <a:buClrTx/>
              <a:buSzTx/>
              <a:buFontTx/>
              <a:buNone/>
              <a:tabLst/>
              <a:defRPr/>
            </a:pPr>
            <a:r>
              <a:rPr kumimoji="0" lang="nl-NL" sz="2000" i="0" u="none" strike="noStrike" kern="1200" cap="none" spc="0" normalizeH="0" baseline="0" noProof="0" dirty="0">
                <a:ln>
                  <a:noFill/>
                </a:ln>
                <a:solidFill>
                  <a:srgbClr val="00AA5F"/>
                </a:solidFill>
                <a:effectLst/>
                <a:uLnTx/>
                <a:uFillTx/>
                <a:latin typeface="Arial"/>
                <a:ea typeface="+mn-ea"/>
                <a:cs typeface="+mn-cs"/>
              </a:rPr>
              <a:t>anti-nociceptisch</a:t>
            </a:r>
          </a:p>
          <a:p>
            <a:pPr marL="0" marR="0" lvl="0" indent="0" algn="ctr" defTabSz="521511"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fentanyl, oxycodon, </a:t>
            </a:r>
            <a:r>
              <a:rPr lang="nl-NL" sz="2000" dirty="0">
                <a:solidFill>
                  <a:srgbClr val="282828"/>
                </a:solidFill>
                <a:latin typeface="Arial"/>
              </a:rPr>
              <a:t>hydromorfon, </a:t>
            </a:r>
            <a:r>
              <a:rPr kumimoji="0" lang="nl-NL" sz="2000" b="0" i="0" u="none" strike="noStrike" kern="1200" cap="none" spc="0" normalizeH="0" baseline="0" noProof="0" dirty="0">
                <a:ln>
                  <a:noFill/>
                </a:ln>
                <a:solidFill>
                  <a:srgbClr val="282828"/>
                </a:solidFill>
                <a:effectLst/>
                <a:uLnTx/>
                <a:uFillTx/>
                <a:latin typeface="Arial"/>
                <a:ea typeface="+mn-ea"/>
                <a:cs typeface="+mn-cs"/>
              </a:rPr>
              <a:t>morfine</a:t>
            </a:r>
          </a:p>
        </p:txBody>
      </p:sp>
      <p:sp>
        <p:nvSpPr>
          <p:cNvPr id="10" name="Rechthoek 9">
            <a:extLst>
              <a:ext uri="{FF2B5EF4-FFF2-40B4-BE49-F238E27FC236}">
                <a16:creationId xmlns:a16="http://schemas.microsoft.com/office/drawing/2014/main" id="{B1CE6888-9C51-1A42-8B6E-B22A2E136639}"/>
              </a:ext>
            </a:extLst>
          </p:cNvPr>
          <p:cNvSpPr/>
          <p:nvPr/>
        </p:nvSpPr>
        <p:spPr>
          <a:xfrm>
            <a:off x="1586563" y="2725991"/>
            <a:ext cx="9016999" cy="112553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521511" rtl="0" eaLnBrk="1" fontAlgn="auto" latinLnBrk="0" hangingPunct="1">
              <a:lnSpc>
                <a:spcPct val="100000"/>
              </a:lnSpc>
              <a:spcBef>
                <a:spcPts val="0"/>
              </a:spcBef>
              <a:spcAft>
                <a:spcPts val="0"/>
              </a:spcAft>
              <a:buClrTx/>
              <a:buSzTx/>
              <a:buFontTx/>
              <a:buNone/>
              <a:tabLst/>
              <a:defRPr/>
            </a:pPr>
            <a:r>
              <a:rPr kumimoji="0" lang="nl-NL" sz="2000" i="0" u="none" strike="noStrike" kern="1200" cap="none" spc="0" normalizeH="0" baseline="0" noProof="0" dirty="0">
                <a:ln>
                  <a:noFill/>
                </a:ln>
                <a:solidFill>
                  <a:srgbClr val="00AA5F"/>
                </a:solidFill>
                <a:effectLst/>
                <a:uLnTx/>
                <a:uFillTx/>
                <a:latin typeface="Arial"/>
                <a:ea typeface="+mn-ea"/>
                <a:cs typeface="+mn-cs"/>
              </a:rPr>
              <a:t>anti-</a:t>
            </a:r>
            <a:r>
              <a:rPr kumimoji="0" lang="nl-NL" sz="2000" i="0" u="none" strike="noStrike" kern="1200" cap="none" spc="0" normalizeH="0" baseline="0" noProof="0" dirty="0" err="1">
                <a:ln>
                  <a:noFill/>
                </a:ln>
                <a:solidFill>
                  <a:srgbClr val="00AA5F"/>
                </a:solidFill>
                <a:effectLst/>
                <a:uLnTx/>
                <a:uFillTx/>
                <a:latin typeface="Arial"/>
                <a:ea typeface="+mn-ea"/>
                <a:cs typeface="+mn-cs"/>
              </a:rPr>
              <a:t>nociceptisch</a:t>
            </a:r>
            <a:r>
              <a:rPr kumimoji="0" lang="nl-NL" sz="2000" i="0" u="none" strike="noStrike" kern="1200" cap="none" spc="0" normalizeH="0" baseline="0" noProof="0" dirty="0">
                <a:ln>
                  <a:noFill/>
                </a:ln>
                <a:solidFill>
                  <a:srgbClr val="00AA5F"/>
                </a:solidFill>
                <a:effectLst/>
                <a:uLnTx/>
                <a:uFillTx/>
                <a:latin typeface="Arial"/>
                <a:ea typeface="+mn-ea"/>
                <a:cs typeface="+mn-cs"/>
              </a:rPr>
              <a:t> </a:t>
            </a:r>
            <a:r>
              <a:rPr lang="nl-NL" sz="2000" dirty="0">
                <a:solidFill>
                  <a:srgbClr val="00AA5F"/>
                </a:solidFill>
                <a:latin typeface="Arial"/>
              </a:rPr>
              <a:t>/</a:t>
            </a:r>
            <a:r>
              <a:rPr kumimoji="0" lang="nl-NL" sz="2000" i="0" u="none" strike="noStrike" kern="1200" cap="none" spc="0" normalizeH="0" baseline="0" noProof="0" dirty="0">
                <a:ln>
                  <a:noFill/>
                </a:ln>
                <a:solidFill>
                  <a:srgbClr val="00AA5F"/>
                </a:solidFill>
                <a:effectLst/>
                <a:uLnTx/>
                <a:uFillTx/>
                <a:latin typeface="Arial"/>
                <a:ea typeface="+mn-ea"/>
                <a:cs typeface="+mn-cs"/>
              </a:rPr>
              <a:t> anti-neuropathisch</a:t>
            </a:r>
          </a:p>
          <a:p>
            <a:pPr marL="0" marR="0" lvl="0" indent="0" algn="ctr" defTabSz="521511"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tapentadol</a:t>
            </a:r>
          </a:p>
        </p:txBody>
      </p:sp>
      <p:sp>
        <p:nvSpPr>
          <p:cNvPr id="11" name="Rechthoek 10">
            <a:extLst>
              <a:ext uri="{FF2B5EF4-FFF2-40B4-BE49-F238E27FC236}">
                <a16:creationId xmlns:a16="http://schemas.microsoft.com/office/drawing/2014/main" id="{07E254D0-B45F-324F-A4F6-6BB2E9EDAF53}"/>
              </a:ext>
            </a:extLst>
          </p:cNvPr>
          <p:cNvSpPr/>
          <p:nvPr/>
        </p:nvSpPr>
        <p:spPr>
          <a:xfrm>
            <a:off x="1586563" y="4012119"/>
            <a:ext cx="9016999" cy="112553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521511" rtl="0" eaLnBrk="1" fontAlgn="auto" latinLnBrk="0" hangingPunct="1">
              <a:lnSpc>
                <a:spcPct val="100000"/>
              </a:lnSpc>
              <a:spcBef>
                <a:spcPts val="0"/>
              </a:spcBef>
              <a:spcAft>
                <a:spcPts val="0"/>
              </a:spcAft>
              <a:buClrTx/>
              <a:buSzTx/>
              <a:buFontTx/>
              <a:buNone/>
              <a:tabLst/>
              <a:defRPr/>
            </a:pPr>
            <a:r>
              <a:rPr kumimoji="0" lang="nl-NL" sz="2000" i="0" u="none" strike="noStrike" kern="1200" cap="none" spc="0" normalizeH="0" baseline="0" noProof="0" dirty="0">
                <a:ln>
                  <a:noFill/>
                </a:ln>
                <a:solidFill>
                  <a:srgbClr val="00AA5F"/>
                </a:solidFill>
                <a:effectLst/>
                <a:uLnTx/>
                <a:uFillTx/>
                <a:latin typeface="Arial"/>
                <a:ea typeface="+mn-ea"/>
                <a:cs typeface="+mn-cs"/>
              </a:rPr>
              <a:t>anti-</a:t>
            </a:r>
            <a:r>
              <a:rPr kumimoji="0" lang="nl-NL" sz="2000" i="0" u="none" strike="noStrike" kern="1200" cap="none" spc="0" normalizeH="0" baseline="0" noProof="0" dirty="0" err="1">
                <a:ln>
                  <a:noFill/>
                </a:ln>
                <a:solidFill>
                  <a:srgbClr val="00AA5F"/>
                </a:solidFill>
                <a:effectLst/>
                <a:uLnTx/>
                <a:uFillTx/>
                <a:latin typeface="Arial"/>
                <a:ea typeface="+mn-ea"/>
                <a:cs typeface="+mn-cs"/>
              </a:rPr>
              <a:t>hyperalgetisch</a:t>
            </a:r>
            <a:r>
              <a:rPr kumimoji="0" lang="nl-NL" sz="2000" i="0" u="none" strike="noStrike" kern="1200" cap="none" spc="0" normalizeH="0" baseline="0" noProof="0" dirty="0">
                <a:ln>
                  <a:noFill/>
                </a:ln>
                <a:solidFill>
                  <a:srgbClr val="00AA5F"/>
                </a:solidFill>
                <a:effectLst/>
                <a:uLnTx/>
                <a:uFillTx/>
                <a:latin typeface="Arial"/>
                <a:ea typeface="+mn-ea"/>
                <a:cs typeface="+mn-cs"/>
              </a:rPr>
              <a:t> en anti-</a:t>
            </a:r>
            <a:r>
              <a:rPr kumimoji="0" lang="nl-NL" sz="2000" i="0" u="none" strike="noStrike" kern="1200" cap="none" spc="0" normalizeH="0" baseline="0" noProof="0" dirty="0" err="1">
                <a:ln>
                  <a:noFill/>
                </a:ln>
                <a:solidFill>
                  <a:srgbClr val="00AA5F"/>
                </a:solidFill>
                <a:effectLst/>
                <a:uLnTx/>
                <a:uFillTx/>
                <a:latin typeface="Arial"/>
                <a:ea typeface="+mn-ea"/>
                <a:cs typeface="+mn-cs"/>
              </a:rPr>
              <a:t>nociceptisch</a:t>
            </a:r>
            <a:endParaRPr kumimoji="0" lang="nl-NL" sz="2000" i="0" u="none" strike="noStrike" kern="1200" cap="none" spc="0" normalizeH="0" baseline="0" noProof="0" dirty="0">
              <a:ln>
                <a:noFill/>
              </a:ln>
              <a:solidFill>
                <a:srgbClr val="00AA5F"/>
              </a:solidFill>
              <a:effectLst/>
              <a:uLnTx/>
              <a:uFillTx/>
              <a:latin typeface="Arial"/>
              <a:ea typeface="+mn-ea"/>
              <a:cs typeface="+mn-cs"/>
            </a:endParaRPr>
          </a:p>
          <a:p>
            <a:pPr marL="0" marR="0" lvl="0" indent="0" algn="ctr" defTabSz="521511"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methadon (NMDA-receptor), buprenorfine (</a:t>
            </a:r>
            <a:r>
              <a:rPr kumimoji="0" lang="el-GR" sz="2000" b="0" i="0" u="none" strike="noStrike" kern="1200" cap="none" spc="0" normalizeH="0" baseline="0" noProof="0" dirty="0">
                <a:ln>
                  <a:noFill/>
                </a:ln>
                <a:solidFill>
                  <a:srgbClr val="282828"/>
                </a:solidFill>
                <a:effectLst/>
                <a:uLnTx/>
                <a:uFillTx/>
                <a:latin typeface="Arial"/>
                <a:ea typeface="+mn-ea"/>
                <a:cs typeface="+mn-cs"/>
              </a:rPr>
              <a:t>δ-</a:t>
            </a:r>
            <a:r>
              <a:rPr kumimoji="0" lang="nl-NL" sz="2000" b="0" i="0" u="none" strike="noStrike" kern="1200" cap="none" spc="0" normalizeH="0" baseline="0" noProof="0" dirty="0">
                <a:ln>
                  <a:noFill/>
                </a:ln>
                <a:solidFill>
                  <a:srgbClr val="282828"/>
                </a:solidFill>
                <a:effectLst/>
                <a:uLnTx/>
                <a:uFillTx/>
                <a:latin typeface="Arial"/>
                <a:ea typeface="+mn-ea"/>
                <a:cs typeface="+mn-cs"/>
              </a:rPr>
              <a:t>receptor)</a:t>
            </a:r>
          </a:p>
        </p:txBody>
      </p:sp>
    </p:spTree>
    <p:extLst>
      <p:ext uri="{BB962C8B-B14F-4D97-AF65-F5344CB8AC3E}">
        <p14:creationId xmlns:p14="http://schemas.microsoft.com/office/powerpoint/2010/main" val="1766447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Verschillen</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299" y="1384853"/>
            <a:ext cx="11429529" cy="4495248"/>
          </a:xfrm>
        </p:spPr>
        <p:txBody>
          <a:bodyPr/>
          <a:lstStyle/>
          <a:p>
            <a:pPr>
              <a:spcAft>
                <a:spcPts val="0"/>
              </a:spcAft>
            </a:pPr>
            <a:r>
              <a:rPr lang="nl-NL" dirty="0">
                <a:solidFill>
                  <a:schemeClr val="accent2"/>
                </a:solidFill>
              </a:rPr>
              <a:t>Sterk werkende opioïden: </a:t>
            </a:r>
          </a:p>
          <a:p>
            <a:pPr>
              <a:spcAft>
                <a:spcPts val="0"/>
              </a:spcAft>
            </a:pPr>
            <a:r>
              <a:rPr lang="nl-NL" dirty="0"/>
              <a:t>1a. Klassieke opioïden: morfine, hydromorfon, oxycodon, </a:t>
            </a:r>
            <a:r>
              <a:rPr lang="nl-NL" dirty="0" err="1"/>
              <a:t>fentanyl</a:t>
            </a:r>
            <a:r>
              <a:rPr lang="nl-NL" dirty="0"/>
              <a:t> </a:t>
            </a:r>
          </a:p>
          <a:p>
            <a:pPr>
              <a:spcAft>
                <a:spcPts val="0"/>
              </a:spcAft>
            </a:pPr>
            <a:r>
              <a:rPr lang="nl-NL" dirty="0"/>
              <a:t>1b. Atypische opioïden: buprenorfine, tapentadol, methadon</a:t>
            </a:r>
          </a:p>
          <a:p>
            <a:pPr>
              <a:spcAft>
                <a:spcPts val="0"/>
              </a:spcAft>
            </a:pPr>
            <a:br>
              <a:rPr lang="nl-NL" b="1" dirty="0">
                <a:solidFill>
                  <a:schemeClr val="accent2"/>
                </a:solidFill>
              </a:rPr>
            </a:br>
            <a:r>
              <a:rPr lang="nl-NL" dirty="0">
                <a:solidFill>
                  <a:schemeClr val="accent2"/>
                </a:solidFill>
              </a:rPr>
              <a:t>Wat bepaalt het verschil?</a:t>
            </a:r>
          </a:p>
          <a:p>
            <a:pPr marL="342900" indent="-342900">
              <a:spcAft>
                <a:spcPts val="0"/>
              </a:spcAft>
              <a:buClr>
                <a:schemeClr val="accent2"/>
              </a:buClr>
              <a:buFont typeface="Arial" panose="020B0604020202020204" pitchFamily="34" charset="0"/>
              <a:buChar char="•"/>
            </a:pPr>
            <a:r>
              <a:rPr lang="nl-NL" dirty="0"/>
              <a:t>Receptorbezetting (</a:t>
            </a:r>
            <a:r>
              <a:rPr lang="nl-NL" b="1" u="sng" dirty="0"/>
              <a:t>µ</a:t>
            </a:r>
            <a:r>
              <a:rPr lang="nl-NL" dirty="0"/>
              <a:t>, </a:t>
            </a:r>
            <a:r>
              <a:rPr lang="el-GR" dirty="0" err="1"/>
              <a:t>ϰ</a:t>
            </a:r>
            <a:r>
              <a:rPr lang="el-GR" dirty="0"/>
              <a:t>, δ, </a:t>
            </a:r>
            <a:r>
              <a:rPr lang="nl-NL" dirty="0" err="1"/>
              <a:t>noceptine</a:t>
            </a:r>
            <a:r>
              <a:rPr lang="nl-NL" dirty="0"/>
              <a:t>)</a:t>
            </a:r>
          </a:p>
          <a:p>
            <a:pPr marL="342900" indent="-342900">
              <a:spcAft>
                <a:spcPts val="0"/>
              </a:spcAft>
              <a:buClr>
                <a:schemeClr val="accent2"/>
              </a:buClr>
              <a:buFont typeface="Arial" panose="020B0604020202020204" pitchFamily="34" charset="0"/>
              <a:buChar char="•"/>
            </a:pPr>
            <a:r>
              <a:rPr lang="nl-NL" dirty="0"/>
              <a:t>Bijkomende werkingsmechanismen (inhibitie NA/5-HT heropname, NMDA-receptor-antagonisme)   </a:t>
            </a:r>
          </a:p>
          <a:p>
            <a:pPr marL="342900" indent="-342900">
              <a:spcAft>
                <a:spcPts val="0"/>
              </a:spcAft>
              <a:buClr>
                <a:schemeClr val="accent2"/>
              </a:buClr>
              <a:buFont typeface="Arial" panose="020B0604020202020204" pitchFamily="34" charset="0"/>
              <a:buChar char="•"/>
            </a:pPr>
            <a:r>
              <a:rPr lang="nl-NL" dirty="0"/>
              <a:t>Effect en effectplafond</a:t>
            </a:r>
          </a:p>
          <a:p>
            <a:pPr marL="342900" indent="-342900">
              <a:spcAft>
                <a:spcPts val="0"/>
              </a:spcAft>
              <a:buClr>
                <a:schemeClr val="accent2"/>
              </a:buClr>
              <a:buFont typeface="Arial" panose="020B0604020202020204" pitchFamily="34" charset="0"/>
              <a:buChar char="•"/>
            </a:pPr>
            <a:r>
              <a:rPr lang="nl-NL" dirty="0"/>
              <a:t>Affiniteit voor de receptor</a:t>
            </a:r>
          </a:p>
          <a:p>
            <a:pPr marL="342900" indent="-342900">
              <a:spcAft>
                <a:spcPts val="0"/>
              </a:spcAft>
              <a:buClr>
                <a:schemeClr val="accent2"/>
              </a:buClr>
              <a:buFont typeface="Arial" panose="020B0604020202020204" pitchFamily="34" charset="0"/>
              <a:buChar char="•"/>
            </a:pPr>
            <a:r>
              <a:rPr lang="nl-NL" dirty="0"/>
              <a:t>Potentie (omrekentabel opioïden) </a:t>
            </a:r>
          </a:p>
          <a:p>
            <a:pPr marL="342900" indent="-342900">
              <a:spcAft>
                <a:spcPts val="0"/>
              </a:spcAft>
              <a:buClr>
                <a:schemeClr val="accent2"/>
              </a:buClr>
              <a:buFont typeface="Arial" panose="020B0604020202020204" pitchFamily="34" charset="0"/>
              <a:buChar char="•"/>
            </a:pPr>
            <a:r>
              <a:rPr lang="nl-NL" dirty="0"/>
              <a:t>Farmacokinetiek</a:t>
            </a:r>
          </a:p>
        </p:txBody>
      </p:sp>
      <p:sp>
        <p:nvSpPr>
          <p:cNvPr id="6" name="Date Placeholder 3">
            <a:extLst>
              <a:ext uri="{FF2B5EF4-FFF2-40B4-BE49-F238E27FC236}">
                <a16:creationId xmlns:a16="http://schemas.microsoft.com/office/drawing/2014/main" id="{5221347A-66F1-4641-A958-A739CA63BC3C}"/>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7" name="Slide Number Placeholder 4">
            <a:extLst>
              <a:ext uri="{FF2B5EF4-FFF2-40B4-BE49-F238E27FC236}">
                <a16:creationId xmlns:a16="http://schemas.microsoft.com/office/drawing/2014/main" id="{A24550CE-9059-CD46-8EAD-66C732F95B48}"/>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46</a:t>
            </a:fld>
            <a:endParaRPr lang="en-US" dirty="0"/>
          </a:p>
        </p:txBody>
      </p:sp>
    </p:spTree>
    <p:extLst>
      <p:ext uri="{BB962C8B-B14F-4D97-AF65-F5344CB8AC3E}">
        <p14:creationId xmlns:p14="http://schemas.microsoft.com/office/powerpoint/2010/main" val="4236872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Atypische opioïden: 1</a:t>
            </a:r>
            <a:r>
              <a:rPr lang="nl-NL">
                <a:solidFill>
                  <a:schemeClr val="accent2"/>
                </a:solidFill>
              </a:rPr>
              <a:t>. buprenorfine</a:t>
            </a:r>
            <a:endParaRPr lang="nl-NL" dirty="0">
              <a:solidFill>
                <a:schemeClr val="accent2"/>
              </a:solidFill>
            </a:endParaRPr>
          </a:p>
        </p:txBody>
      </p:sp>
      <p:sp>
        <p:nvSpPr>
          <p:cNvPr id="7" name="Tijdelijke aanduiding voor inhoud 2">
            <a:extLst>
              <a:ext uri="{FF2B5EF4-FFF2-40B4-BE49-F238E27FC236}">
                <a16:creationId xmlns:a16="http://schemas.microsoft.com/office/drawing/2014/main" id="{7B4AEF81-31BC-CD49-B58C-A334F826D959}"/>
              </a:ext>
            </a:extLst>
          </p:cNvPr>
          <p:cNvSpPr txBox="1">
            <a:spLocks/>
          </p:cNvSpPr>
          <p:nvPr/>
        </p:nvSpPr>
        <p:spPr>
          <a:xfrm>
            <a:off x="1327355" y="6530216"/>
            <a:ext cx="10321567" cy="147913"/>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235" rtl="0" eaLnBrk="1" fontAlgn="auto" latinLnBrk="0" hangingPunct="1">
              <a:lnSpc>
                <a:spcPct val="110000"/>
              </a:lnSpc>
              <a:spcBef>
                <a:spcPts val="0"/>
              </a:spcBef>
              <a:spcAft>
                <a:spcPts val="567"/>
              </a:spcAft>
              <a:buClrTx/>
              <a:buSzTx/>
              <a:buFont typeface="Arial" panose="020B0604020202020204" pitchFamily="34" charset="0"/>
              <a:buNone/>
              <a:tabLst/>
              <a:defRPr/>
            </a:pPr>
            <a:r>
              <a:rPr kumimoji="0" lang="fr" sz="900" b="0" i="0" u="none" strike="noStrike" kern="1200" cap="none" spc="0" normalizeH="0" baseline="0" noProof="0" dirty="0" err="1">
                <a:ln>
                  <a:noFill/>
                </a:ln>
                <a:solidFill>
                  <a:srgbClr val="282828"/>
                </a:solidFill>
                <a:effectLst/>
                <a:uLnTx/>
                <a:uFillTx/>
                <a:latin typeface="Helvetica Light"/>
              </a:rPr>
              <a:t>Luffy</a:t>
            </a:r>
            <a:r>
              <a:rPr kumimoji="0" lang="fr" sz="900" b="0" i="0" u="none" strike="noStrike" kern="1200" cap="none" spc="0" normalizeH="0" baseline="0" noProof="0" dirty="0">
                <a:ln>
                  <a:noFill/>
                </a:ln>
                <a:solidFill>
                  <a:srgbClr val="282828"/>
                </a:solidFill>
                <a:effectLst/>
                <a:uLnTx/>
                <a:uFillTx/>
                <a:latin typeface="Helvetica Light"/>
              </a:rPr>
              <a:t> K, </a:t>
            </a:r>
            <a:r>
              <a:rPr kumimoji="0" lang="fr" sz="900" b="0" i="1" u="none" strike="noStrike" kern="1200" cap="none" spc="0" normalizeH="0" baseline="0" noProof="0" dirty="0">
                <a:ln>
                  <a:noFill/>
                </a:ln>
                <a:solidFill>
                  <a:srgbClr val="282828"/>
                </a:solidFill>
                <a:effectLst/>
                <a:uLnTx/>
                <a:uFillTx/>
                <a:latin typeface="Helvetica Light"/>
              </a:rPr>
              <a:t>et al. </a:t>
            </a:r>
            <a:r>
              <a:rPr kumimoji="0" lang="fr" sz="900" b="0" i="1" u="none" strike="noStrike" kern="1200" cap="none" spc="0" normalizeH="0" baseline="0" noProof="0" dirty="0" err="1">
                <a:ln>
                  <a:noFill/>
                </a:ln>
                <a:solidFill>
                  <a:srgbClr val="282828"/>
                </a:solidFill>
                <a:effectLst/>
                <a:uLnTx/>
                <a:uFillTx/>
                <a:latin typeface="Helvetica Light"/>
              </a:rPr>
              <a:t>Curr</a:t>
            </a:r>
            <a:r>
              <a:rPr kumimoji="0" lang="fr" sz="900" b="0" i="1" u="none" strike="noStrike" kern="1200" cap="none" spc="0" normalizeH="0" baseline="0" noProof="0" dirty="0">
                <a:ln>
                  <a:noFill/>
                </a:ln>
                <a:solidFill>
                  <a:srgbClr val="282828"/>
                </a:solidFill>
                <a:effectLst/>
                <a:uLnTx/>
                <a:uFillTx/>
                <a:latin typeface="Helvetica Light"/>
              </a:rPr>
              <a:t> </a:t>
            </a:r>
            <a:r>
              <a:rPr kumimoji="0" lang="fr" sz="900" b="0" i="1" u="none" strike="noStrike" kern="1200" cap="none" spc="0" normalizeH="0" baseline="0" noProof="0" dirty="0" err="1">
                <a:ln>
                  <a:noFill/>
                </a:ln>
                <a:solidFill>
                  <a:srgbClr val="282828"/>
                </a:solidFill>
                <a:effectLst/>
                <a:uLnTx/>
                <a:uFillTx/>
                <a:latin typeface="Helvetica Light"/>
              </a:rPr>
              <a:t>Neuropharmacol</a:t>
            </a:r>
            <a:r>
              <a:rPr kumimoji="0" lang="fr" sz="900" b="0" i="1" u="none" strike="noStrike" kern="1200" cap="none" spc="0" normalizeH="0" baseline="0" noProof="0" dirty="0">
                <a:ln>
                  <a:noFill/>
                </a:ln>
                <a:solidFill>
                  <a:srgbClr val="282828"/>
                </a:solidFill>
                <a:effectLst/>
                <a:uLnTx/>
                <a:uFillTx/>
                <a:latin typeface="Helvetica Light"/>
              </a:rPr>
              <a:t>.</a:t>
            </a:r>
            <a:r>
              <a:rPr kumimoji="0" lang="fr" sz="900" b="0" i="0" u="none" strike="noStrike" kern="1200" cap="none" spc="0" normalizeH="0" baseline="0" noProof="0" dirty="0">
                <a:ln>
                  <a:noFill/>
                </a:ln>
                <a:solidFill>
                  <a:srgbClr val="282828"/>
                </a:solidFill>
                <a:effectLst/>
                <a:uLnTx/>
                <a:uFillTx/>
                <a:latin typeface="Helvetica Light"/>
              </a:rPr>
              <a:t> 2004; 2(4):395–402. </a:t>
            </a:r>
          </a:p>
        </p:txBody>
      </p:sp>
      <p:sp>
        <p:nvSpPr>
          <p:cNvPr id="9" name="Tijdelijke aanduiding voor inhoud 2">
            <a:extLst>
              <a:ext uri="{FF2B5EF4-FFF2-40B4-BE49-F238E27FC236}">
                <a16:creationId xmlns:a16="http://schemas.microsoft.com/office/drawing/2014/main" id="{FBD10C89-FE44-5D4F-A010-E790975882A3}"/>
              </a:ext>
            </a:extLst>
          </p:cNvPr>
          <p:cNvSpPr txBox="1">
            <a:spLocks/>
          </p:cNvSpPr>
          <p:nvPr/>
        </p:nvSpPr>
        <p:spPr>
          <a:xfrm>
            <a:off x="380300" y="1378227"/>
            <a:ext cx="10431633" cy="3761040"/>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84150" indent="-184150">
              <a:buClr>
                <a:srgbClr val="00AA5F"/>
              </a:buClr>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Helvetica" pitchFamily="2" charset="0"/>
              </a:rPr>
              <a:t>Agonist van de µ-receptor (anti-</a:t>
            </a:r>
            <a:r>
              <a:rPr kumimoji="0" lang="nl-NL" sz="2000" b="0" i="0" u="none" strike="noStrike" kern="1200" cap="none" spc="0" normalizeH="0" baseline="0" noProof="0" dirty="0" err="1">
                <a:ln>
                  <a:noFill/>
                </a:ln>
                <a:solidFill>
                  <a:srgbClr val="282828"/>
                </a:solidFill>
                <a:effectLst/>
                <a:uLnTx/>
                <a:uFillTx/>
                <a:latin typeface="Helvetica" pitchFamily="2" charset="0"/>
              </a:rPr>
              <a:t>nociceptisch</a:t>
            </a:r>
            <a:r>
              <a:rPr kumimoji="0" lang="nl-NL" sz="2000" b="0" i="0" u="none" strike="noStrike" kern="1200" cap="none" spc="0" normalizeH="0" baseline="0" noProof="0" dirty="0">
                <a:ln>
                  <a:noFill/>
                </a:ln>
                <a:solidFill>
                  <a:srgbClr val="282828"/>
                </a:solidFill>
                <a:effectLst/>
                <a:uLnTx/>
                <a:uFillTx/>
                <a:latin typeface="Helvetica" pitchFamily="2" charset="0"/>
              </a:rPr>
              <a:t>)</a:t>
            </a:r>
            <a:br>
              <a:rPr lang="nl-NL" sz="2000" dirty="0">
                <a:solidFill>
                  <a:srgbClr val="282828"/>
                </a:solidFill>
                <a:latin typeface="Helvetica" pitchFamily="2" charset="0"/>
              </a:rPr>
            </a:br>
            <a:endParaRPr lang="nl-NL" sz="2000" dirty="0">
              <a:solidFill>
                <a:srgbClr val="282828"/>
              </a:solidFill>
              <a:latin typeface="Helvetica" pitchFamily="2" charset="0"/>
            </a:endParaRPr>
          </a:p>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Helvetica" pitchFamily="2" charset="0"/>
              </a:rPr>
              <a:t>Variabel agonist/antagonist van </a:t>
            </a:r>
            <a:r>
              <a:rPr kumimoji="0" lang="el-GR" sz="2000" b="0" i="0" u="none" strike="noStrike" kern="1200" cap="none" spc="0" normalizeH="0" baseline="0" noProof="0" dirty="0" err="1">
                <a:ln>
                  <a:noFill/>
                </a:ln>
                <a:solidFill>
                  <a:srgbClr val="282828"/>
                </a:solidFill>
                <a:effectLst/>
                <a:uLnTx/>
                <a:uFillTx/>
                <a:latin typeface="Helvetica" pitchFamily="2" charset="0"/>
              </a:rPr>
              <a:t>ϰ</a:t>
            </a:r>
            <a:r>
              <a:rPr kumimoji="0" lang="el-GR" sz="2000" b="0" i="0" u="none" strike="noStrike" kern="1200" cap="none" spc="0" normalizeH="0" baseline="0" noProof="0" dirty="0">
                <a:ln>
                  <a:noFill/>
                </a:ln>
                <a:solidFill>
                  <a:srgbClr val="282828"/>
                </a:solidFill>
                <a:effectLst/>
                <a:uLnTx/>
                <a:uFillTx/>
                <a:latin typeface="Helvetica" pitchFamily="2" charset="0"/>
              </a:rPr>
              <a:t>-</a:t>
            </a:r>
            <a:r>
              <a:rPr kumimoji="0" lang="nl-NL" sz="2000" b="0" i="0" u="none" strike="noStrike" kern="1200" cap="none" spc="0" normalizeH="0" baseline="0" noProof="0" dirty="0">
                <a:ln>
                  <a:noFill/>
                </a:ln>
                <a:solidFill>
                  <a:srgbClr val="282828"/>
                </a:solidFill>
                <a:effectLst/>
                <a:uLnTx/>
                <a:uFillTx/>
                <a:latin typeface="Helvetica" pitchFamily="2" charset="0"/>
              </a:rPr>
              <a:t>receptor </a:t>
            </a:r>
            <a:br>
              <a:rPr lang="nl-NL" sz="2000" dirty="0">
                <a:solidFill>
                  <a:srgbClr val="282828"/>
                </a:solidFill>
                <a:latin typeface="Helvetica" pitchFamily="2" charset="0"/>
              </a:rPr>
            </a:br>
            <a:endParaRPr kumimoji="0" lang="nl-NL" sz="2000" b="0" i="0" u="none" strike="noStrike" kern="1200" cap="none" spc="0" normalizeH="0" baseline="0" noProof="0" dirty="0">
              <a:ln>
                <a:noFill/>
              </a:ln>
              <a:solidFill>
                <a:srgbClr val="282828"/>
              </a:solidFill>
              <a:effectLst/>
              <a:uLnTx/>
              <a:uFillTx/>
              <a:latin typeface="Helvetica" pitchFamily="2" charset="0"/>
            </a:endParaRPr>
          </a:p>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kumimoji="0" lang="nl-NL" sz="2000" b="0" i="0" u="none" strike="noStrike" kern="1200" cap="none" spc="0" normalizeH="0" baseline="0" noProof="0" dirty="0" err="1">
                <a:ln>
                  <a:noFill/>
                </a:ln>
                <a:solidFill>
                  <a:srgbClr val="282828"/>
                </a:solidFill>
                <a:effectLst/>
                <a:uLnTx/>
                <a:uFillTx/>
                <a:latin typeface="Helvetica" pitchFamily="2" charset="0"/>
              </a:rPr>
              <a:t>Norbuprenorfine</a:t>
            </a:r>
            <a:r>
              <a:rPr kumimoji="0" lang="nl-NL" sz="2000" b="0" i="0" u="none" strike="noStrike" kern="1200" cap="none" spc="0" normalizeH="0" baseline="0" noProof="0" dirty="0">
                <a:ln>
                  <a:noFill/>
                </a:ln>
                <a:solidFill>
                  <a:srgbClr val="282828"/>
                </a:solidFill>
                <a:effectLst/>
                <a:uLnTx/>
                <a:uFillTx/>
                <a:latin typeface="Helvetica" pitchFamily="2" charset="0"/>
              </a:rPr>
              <a:t> (metaboliet) is sterke agonist van </a:t>
            </a:r>
            <a:r>
              <a:rPr kumimoji="0" lang="el-GR" sz="2000" b="0" i="0" u="none" strike="noStrike" kern="1200" cap="none" spc="0" normalizeH="0" baseline="0" noProof="0" dirty="0">
                <a:ln>
                  <a:noFill/>
                </a:ln>
                <a:solidFill>
                  <a:srgbClr val="282828"/>
                </a:solidFill>
                <a:effectLst/>
                <a:uLnTx/>
                <a:uFillTx/>
                <a:latin typeface="Helvetica" pitchFamily="2" charset="0"/>
              </a:rPr>
              <a:t>δ-</a:t>
            </a:r>
            <a:r>
              <a:rPr kumimoji="0" lang="nl-NL" sz="2000" b="0" i="0" u="none" strike="noStrike" kern="1200" cap="none" spc="0" normalizeH="0" baseline="0" noProof="0" dirty="0">
                <a:ln>
                  <a:noFill/>
                </a:ln>
                <a:solidFill>
                  <a:srgbClr val="282828"/>
                </a:solidFill>
                <a:effectLst/>
                <a:uLnTx/>
                <a:uFillTx/>
                <a:latin typeface="Helvetica" pitchFamily="2" charset="0"/>
              </a:rPr>
              <a:t>receptoren → anti-</a:t>
            </a:r>
            <a:r>
              <a:rPr kumimoji="0" lang="nl-NL" sz="2000" b="0" i="0" u="none" strike="noStrike" kern="1200" cap="none" spc="0" normalizeH="0" baseline="0" noProof="0" dirty="0" err="1">
                <a:ln>
                  <a:noFill/>
                </a:ln>
                <a:solidFill>
                  <a:srgbClr val="282828"/>
                </a:solidFill>
                <a:effectLst/>
                <a:uLnTx/>
                <a:uFillTx/>
                <a:latin typeface="Helvetica" pitchFamily="2" charset="0"/>
              </a:rPr>
              <a:t>hyperalgetisch</a:t>
            </a:r>
            <a:br>
              <a:rPr lang="nl-NL" sz="2000" dirty="0">
                <a:solidFill>
                  <a:srgbClr val="282828"/>
                </a:solidFill>
                <a:latin typeface="Helvetica" pitchFamily="2" charset="0"/>
              </a:rPr>
            </a:br>
            <a:endParaRPr kumimoji="0" lang="nl-NL" sz="2000" b="0" i="0" u="none" strike="noStrike" kern="1200" cap="none" spc="0" normalizeH="0" baseline="0" noProof="0" dirty="0">
              <a:ln>
                <a:noFill/>
              </a:ln>
              <a:solidFill>
                <a:srgbClr val="282828"/>
              </a:solidFill>
              <a:effectLst/>
              <a:uLnTx/>
              <a:uFillTx/>
              <a:latin typeface="Helvetica" pitchFamily="2" charset="0"/>
            </a:endParaRPr>
          </a:p>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Helvetica" pitchFamily="2" charset="0"/>
              </a:rPr>
              <a:t>Verminderen van afhankelijkheid  (bijv. heroïne)</a:t>
            </a:r>
          </a:p>
        </p:txBody>
      </p:sp>
      <p:sp>
        <p:nvSpPr>
          <p:cNvPr id="3" name="Tekstvak 2">
            <a:extLst>
              <a:ext uri="{FF2B5EF4-FFF2-40B4-BE49-F238E27FC236}">
                <a16:creationId xmlns:a16="http://schemas.microsoft.com/office/drawing/2014/main" id="{88E34364-04C7-7744-8C47-8DA5B253A332}"/>
              </a:ext>
            </a:extLst>
          </p:cNvPr>
          <p:cNvSpPr txBox="1"/>
          <p:nvPr/>
        </p:nvSpPr>
        <p:spPr>
          <a:xfrm>
            <a:off x="5294243" y="5996609"/>
            <a:ext cx="0" cy="0"/>
          </a:xfrm>
          <a:prstGeom prst="rect">
            <a:avLst/>
          </a:prstGeom>
          <a:noFill/>
        </p:spPr>
        <p:txBody>
          <a:bodyPr wrap="none" lIns="0" tIns="0" rIns="0" bIns="0" rtlCol="0">
            <a:noAutofit/>
          </a:bodyPr>
          <a:lstStyle/>
          <a:p>
            <a:pPr algn="l"/>
            <a:endParaRPr lang="nl-NL" sz="1600" dirty="0">
              <a:latin typeface="Helvetica" pitchFamily="2" charset="0"/>
            </a:endParaRPr>
          </a:p>
        </p:txBody>
      </p:sp>
      <p:sp>
        <p:nvSpPr>
          <p:cNvPr id="8" name="Date Placeholder 3">
            <a:extLst>
              <a:ext uri="{FF2B5EF4-FFF2-40B4-BE49-F238E27FC236}">
                <a16:creationId xmlns:a16="http://schemas.microsoft.com/office/drawing/2014/main" id="{6A6C3DC5-0CFC-F24B-B303-0BFA1AF7B3DF}"/>
              </a:ext>
            </a:extLst>
          </p:cNvPr>
          <p:cNvSpPr>
            <a:spLocks noGrp="1"/>
          </p:cNvSpPr>
          <p:nvPr>
            <p:ph type="dt" sz="half" idx="10"/>
          </p:nvPr>
        </p:nvSpPr>
        <p:spPr>
          <a:xfrm>
            <a:off x="390801" y="6530216"/>
            <a:ext cx="1501786" cy="147913"/>
          </a:xfrm>
        </p:spPr>
        <p:txBody>
          <a:bodyPr/>
          <a:lstStyle/>
          <a:p>
            <a:fld id="{FB3DFDE8-2494-4D9A-B9A3-A4B42EE3ADA8}" type="datetime5">
              <a:rPr lang="en-US" smtClean="0">
                <a:latin typeface="Helvetica" pitchFamily="2" charset="0"/>
              </a:rPr>
              <a:pPr/>
              <a:t>14-Oct-19</a:t>
            </a:fld>
            <a:endParaRPr lang="en-US" dirty="0">
              <a:latin typeface="Helvetica" pitchFamily="2" charset="0"/>
            </a:endParaRPr>
          </a:p>
        </p:txBody>
      </p:sp>
      <p:sp>
        <p:nvSpPr>
          <p:cNvPr id="10" name="Slide Number Placeholder 4">
            <a:extLst>
              <a:ext uri="{FF2B5EF4-FFF2-40B4-BE49-F238E27FC236}">
                <a16:creationId xmlns:a16="http://schemas.microsoft.com/office/drawing/2014/main" id="{1073C5D3-40EC-FF41-96F4-14C9DF113AE0}"/>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latin typeface="Helvetica" pitchFamily="2" charset="0"/>
              </a:rPr>
              <a:pPr/>
              <a:t>47</a:t>
            </a:fld>
            <a:endParaRPr lang="en-US" dirty="0">
              <a:latin typeface="Helvetica" pitchFamily="2" charset="0"/>
            </a:endParaRPr>
          </a:p>
        </p:txBody>
      </p:sp>
    </p:spTree>
    <p:extLst>
      <p:ext uri="{BB962C8B-B14F-4D97-AF65-F5344CB8AC3E}">
        <p14:creationId xmlns:p14="http://schemas.microsoft.com/office/powerpoint/2010/main" val="2767911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Atypische opioïden: 2</a:t>
            </a:r>
            <a:r>
              <a:rPr lang="nl-NL">
                <a:solidFill>
                  <a:schemeClr val="accent2"/>
                </a:solidFill>
              </a:rPr>
              <a:t>. methadon</a:t>
            </a:r>
            <a:endParaRPr lang="nl-NL" dirty="0">
              <a:solidFill>
                <a:schemeClr val="accent2"/>
              </a:solidFill>
            </a:endParaRPr>
          </a:p>
        </p:txBody>
      </p:sp>
      <p:sp>
        <p:nvSpPr>
          <p:cNvPr id="7" name="Tijdelijke aanduiding voor inhoud 2">
            <a:extLst>
              <a:ext uri="{FF2B5EF4-FFF2-40B4-BE49-F238E27FC236}">
                <a16:creationId xmlns:a16="http://schemas.microsoft.com/office/drawing/2014/main" id="{7B4AEF81-31BC-CD49-B58C-A334F826D959}"/>
              </a:ext>
            </a:extLst>
          </p:cNvPr>
          <p:cNvSpPr txBox="1">
            <a:spLocks/>
          </p:cNvSpPr>
          <p:nvPr/>
        </p:nvSpPr>
        <p:spPr>
          <a:xfrm>
            <a:off x="380299" y="5507162"/>
            <a:ext cx="10321567" cy="372938"/>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235" rtl="0" eaLnBrk="1" fontAlgn="auto" latinLnBrk="0" hangingPunct="1">
              <a:lnSpc>
                <a:spcPct val="110000"/>
              </a:lnSpc>
              <a:spcBef>
                <a:spcPts val="0"/>
              </a:spcBef>
              <a:spcAft>
                <a:spcPts val="567"/>
              </a:spcAft>
              <a:buClrTx/>
              <a:buSzTx/>
              <a:buFont typeface="Arial" panose="020B0604020202020204" pitchFamily="34" charset="0"/>
              <a:buNone/>
              <a:tabLst/>
              <a:defRPr/>
            </a:pPr>
            <a:endParaRPr kumimoji="0" lang="fr" sz="1000" b="0" i="0" u="none" strike="noStrike" kern="1200" cap="none" spc="0" normalizeH="0" baseline="0" noProof="0">
              <a:ln>
                <a:noFill/>
              </a:ln>
              <a:solidFill>
                <a:srgbClr val="282828"/>
              </a:solidFill>
              <a:effectLst/>
              <a:uLnTx/>
              <a:uFillTx/>
              <a:latin typeface="Arial"/>
              <a:ea typeface="+mn-ea"/>
              <a:cs typeface="+mn-cs"/>
            </a:endParaRPr>
          </a:p>
        </p:txBody>
      </p:sp>
      <p:sp>
        <p:nvSpPr>
          <p:cNvPr id="9" name="Tijdelijke aanduiding voor inhoud 2">
            <a:extLst>
              <a:ext uri="{FF2B5EF4-FFF2-40B4-BE49-F238E27FC236}">
                <a16:creationId xmlns:a16="http://schemas.microsoft.com/office/drawing/2014/main" id="{FBD10C89-FE44-5D4F-A010-E790975882A3}"/>
              </a:ext>
            </a:extLst>
          </p:cNvPr>
          <p:cNvSpPr txBox="1">
            <a:spLocks/>
          </p:cNvSpPr>
          <p:nvPr/>
        </p:nvSpPr>
        <p:spPr>
          <a:xfrm>
            <a:off x="380300" y="1378227"/>
            <a:ext cx="10431633" cy="3761040"/>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84150" indent="-184150">
              <a:buClr>
                <a:srgbClr val="00AA5F"/>
              </a:buClr>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Agonist van </a:t>
            </a:r>
            <a:r>
              <a:rPr lang="nl-NL" sz="2000" dirty="0">
                <a:solidFill>
                  <a:srgbClr val="282828"/>
                </a:solidFill>
                <a:latin typeface="Arial"/>
              </a:rPr>
              <a:t>de </a:t>
            </a:r>
            <a:r>
              <a:rPr lang="nl-NL" sz="2000" dirty="0">
                <a:solidFill>
                  <a:srgbClr val="282828"/>
                </a:solidFill>
                <a:latin typeface="Helvetica" pitchFamily="2" charset="0"/>
              </a:rPr>
              <a:t>µ-receptor (anti-</a:t>
            </a:r>
            <a:r>
              <a:rPr lang="nl-NL" sz="2000" dirty="0" err="1">
                <a:solidFill>
                  <a:srgbClr val="282828"/>
                </a:solidFill>
                <a:latin typeface="Helvetica" pitchFamily="2" charset="0"/>
              </a:rPr>
              <a:t>nociceptisch</a:t>
            </a:r>
            <a:r>
              <a:rPr lang="nl-NL" sz="2000" dirty="0">
                <a:solidFill>
                  <a:srgbClr val="282828"/>
                </a:solidFill>
                <a:latin typeface="Helvetica" pitchFamily="2" charset="0"/>
              </a:rPr>
              <a:t>)</a:t>
            </a:r>
            <a:br>
              <a:rPr lang="nl-NL" sz="2000" dirty="0">
                <a:solidFill>
                  <a:srgbClr val="282828"/>
                </a:solidFill>
                <a:latin typeface="Helvetica" pitchFamily="2" charset="0"/>
              </a:rPr>
            </a:br>
            <a:endParaRPr lang="nl-NL" sz="2000" dirty="0">
              <a:solidFill>
                <a:srgbClr val="282828"/>
              </a:solidFill>
              <a:latin typeface="Helvetica" pitchFamily="2" charset="0"/>
            </a:endParaRPr>
          </a:p>
          <a:p>
            <a:pPr marL="184150" lvl="0" indent="-184150">
              <a:buClr>
                <a:srgbClr val="00AA5F"/>
              </a:buClr>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NMDA-antagonisme</a:t>
            </a:r>
          </a:p>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None/>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	→ tegengaan van centrale sensitisatie (</a:t>
            </a:r>
            <a:r>
              <a:rPr kumimoji="0" lang="nl-NL" sz="2000" b="0" i="0" u="none" strike="noStrike" kern="1200" cap="none" spc="0" normalizeH="0" baseline="0" noProof="0" dirty="0" err="1">
                <a:ln>
                  <a:noFill/>
                </a:ln>
                <a:solidFill>
                  <a:srgbClr val="282828"/>
                </a:solidFill>
                <a:effectLst/>
                <a:uLnTx/>
                <a:uFillTx/>
                <a:latin typeface="Arial"/>
                <a:ea typeface="+mn-ea"/>
                <a:cs typeface="+mn-cs"/>
              </a:rPr>
              <a:t>antihyperalgetisch</a:t>
            </a:r>
            <a:r>
              <a:rPr kumimoji="0" lang="nl-NL" sz="2000" b="0" i="0" u="none" strike="noStrike" kern="1200" cap="none" spc="0" normalizeH="0" baseline="0" noProof="0" dirty="0">
                <a:ln>
                  <a:noFill/>
                </a:ln>
                <a:solidFill>
                  <a:srgbClr val="282828"/>
                </a:solidFill>
                <a:effectLst/>
                <a:uLnTx/>
                <a:uFillTx/>
                <a:latin typeface="Arial"/>
                <a:ea typeface="+mn-ea"/>
                <a:cs typeface="+mn-cs"/>
              </a:rPr>
              <a:t> effect)</a:t>
            </a:r>
            <a:br>
              <a:rPr lang="nl-NL" sz="2000" dirty="0">
                <a:solidFill>
                  <a:srgbClr val="282828"/>
                </a:solidFill>
                <a:latin typeface="Arial"/>
              </a:rPr>
            </a:br>
            <a:endParaRPr kumimoji="0" lang="nl-NL" sz="2000" b="0" i="0" u="none" strike="noStrike" kern="1200" cap="none" spc="0" normalizeH="0" baseline="0" noProof="0" dirty="0">
              <a:ln>
                <a:noFill/>
              </a:ln>
              <a:solidFill>
                <a:srgbClr val="282828"/>
              </a:solidFill>
              <a:effectLst/>
              <a:uLnTx/>
              <a:uFillTx/>
              <a:latin typeface="Arial"/>
              <a:ea typeface="+mn-ea"/>
              <a:cs typeface="+mn-cs"/>
            </a:endParaRPr>
          </a:p>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Verminderen van afhankelijkheid (bijv. heroïne)</a:t>
            </a:r>
          </a:p>
        </p:txBody>
      </p:sp>
      <p:sp>
        <p:nvSpPr>
          <p:cNvPr id="8" name="Date Placeholder 3">
            <a:extLst>
              <a:ext uri="{FF2B5EF4-FFF2-40B4-BE49-F238E27FC236}">
                <a16:creationId xmlns:a16="http://schemas.microsoft.com/office/drawing/2014/main" id="{D6B4B42E-4F7E-724B-8C63-DEF0E029F966}"/>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10" name="Slide Number Placeholder 4">
            <a:extLst>
              <a:ext uri="{FF2B5EF4-FFF2-40B4-BE49-F238E27FC236}">
                <a16:creationId xmlns:a16="http://schemas.microsoft.com/office/drawing/2014/main" id="{D7A0242A-FBE0-284C-AF72-0E7A817FD1BB}"/>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48</a:t>
            </a:fld>
            <a:endParaRPr lang="en-US" dirty="0"/>
          </a:p>
        </p:txBody>
      </p:sp>
    </p:spTree>
    <p:extLst>
      <p:ext uri="{BB962C8B-B14F-4D97-AF65-F5344CB8AC3E}">
        <p14:creationId xmlns:p14="http://schemas.microsoft.com/office/powerpoint/2010/main" val="2492227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Atypische opioïden: 3</a:t>
            </a:r>
            <a:r>
              <a:rPr lang="nl-NL">
                <a:solidFill>
                  <a:schemeClr val="accent2"/>
                </a:solidFill>
              </a:rPr>
              <a:t>. tapentadol</a:t>
            </a:r>
            <a:endParaRPr lang="nl-NL" dirty="0">
              <a:solidFill>
                <a:schemeClr val="accent2"/>
              </a:solidFill>
            </a:endParaRPr>
          </a:p>
        </p:txBody>
      </p:sp>
      <p:sp>
        <p:nvSpPr>
          <p:cNvPr id="7" name="Tijdelijke aanduiding voor inhoud 2">
            <a:extLst>
              <a:ext uri="{FF2B5EF4-FFF2-40B4-BE49-F238E27FC236}">
                <a16:creationId xmlns:a16="http://schemas.microsoft.com/office/drawing/2014/main" id="{7B4AEF81-31BC-CD49-B58C-A334F826D959}"/>
              </a:ext>
            </a:extLst>
          </p:cNvPr>
          <p:cNvSpPr txBox="1">
            <a:spLocks/>
          </p:cNvSpPr>
          <p:nvPr/>
        </p:nvSpPr>
        <p:spPr>
          <a:xfrm>
            <a:off x="1248719" y="6530898"/>
            <a:ext cx="10321567" cy="147913"/>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235" rtl="0" eaLnBrk="1" fontAlgn="auto" latinLnBrk="0" hangingPunct="1">
              <a:lnSpc>
                <a:spcPct val="110000"/>
              </a:lnSpc>
              <a:spcBef>
                <a:spcPts val="0"/>
              </a:spcBef>
              <a:spcAft>
                <a:spcPts val="567"/>
              </a:spcAft>
              <a:buClrTx/>
              <a:buSzTx/>
              <a:buFont typeface="Arial" panose="020B0604020202020204" pitchFamily="34" charset="0"/>
              <a:buNone/>
              <a:tabLst/>
              <a:defRPr/>
            </a:pPr>
            <a:r>
              <a:rPr kumimoji="0" lang="nl-NL" sz="900" b="0" i="0" u="none" strike="noStrike" kern="1200" cap="none" spc="0" normalizeH="0" baseline="0" noProof="0" dirty="0" err="1">
                <a:ln>
                  <a:noFill/>
                </a:ln>
                <a:solidFill>
                  <a:srgbClr val="282828"/>
                </a:solidFill>
                <a:effectLst/>
                <a:uLnTx/>
                <a:uFillTx/>
                <a:latin typeface="Helvetica Light"/>
              </a:rPr>
              <a:t>Langford</a:t>
            </a:r>
            <a:r>
              <a:rPr kumimoji="0" lang="nl-NL" sz="900" b="0" i="0" u="none" strike="noStrike" kern="1200" cap="none" spc="0" normalizeH="0" baseline="0" noProof="0" dirty="0">
                <a:ln>
                  <a:noFill/>
                </a:ln>
                <a:solidFill>
                  <a:srgbClr val="282828"/>
                </a:solidFill>
                <a:effectLst/>
                <a:uLnTx/>
                <a:uFillTx/>
                <a:latin typeface="Helvetica Light"/>
              </a:rPr>
              <a:t> RM, </a:t>
            </a:r>
            <a:r>
              <a:rPr kumimoji="0" lang="nl-NL" sz="900" b="0" i="1" u="none" strike="noStrike" kern="1200" cap="none" spc="0" normalizeH="0" baseline="0" noProof="0" dirty="0">
                <a:ln>
                  <a:noFill/>
                </a:ln>
                <a:solidFill>
                  <a:srgbClr val="282828"/>
                </a:solidFill>
                <a:effectLst/>
                <a:uLnTx/>
                <a:uFillTx/>
                <a:latin typeface="Helvetica Light"/>
              </a:rPr>
              <a:t>et al. British Journal of </a:t>
            </a:r>
            <a:r>
              <a:rPr kumimoji="0" lang="nl-NL" sz="900" b="0" i="1" u="none" strike="noStrike" kern="1200" cap="none" spc="0" normalizeH="0" baseline="0" noProof="0" dirty="0" err="1">
                <a:ln>
                  <a:noFill/>
                </a:ln>
                <a:solidFill>
                  <a:srgbClr val="282828"/>
                </a:solidFill>
                <a:effectLst/>
                <a:uLnTx/>
                <a:uFillTx/>
                <a:latin typeface="Helvetica Light"/>
              </a:rPr>
              <a:t>Pain</a:t>
            </a:r>
            <a:r>
              <a:rPr kumimoji="0" lang="nl-NL" sz="900" b="0" i="0" u="none" strike="noStrike" kern="1200" cap="none" spc="0" normalizeH="0" baseline="0" noProof="0" dirty="0">
                <a:ln>
                  <a:noFill/>
                </a:ln>
                <a:solidFill>
                  <a:srgbClr val="282828"/>
                </a:solidFill>
                <a:effectLst/>
                <a:uLnTx/>
                <a:uFillTx/>
                <a:latin typeface="Helvetica Light"/>
              </a:rPr>
              <a:t> 2016,10(4): 217-221.</a:t>
            </a:r>
          </a:p>
        </p:txBody>
      </p:sp>
      <p:sp>
        <p:nvSpPr>
          <p:cNvPr id="9" name="Tijdelijke aanduiding voor inhoud 2">
            <a:extLst>
              <a:ext uri="{FF2B5EF4-FFF2-40B4-BE49-F238E27FC236}">
                <a16:creationId xmlns:a16="http://schemas.microsoft.com/office/drawing/2014/main" id="{FBD10C89-FE44-5D4F-A010-E790975882A3}"/>
              </a:ext>
            </a:extLst>
          </p:cNvPr>
          <p:cNvSpPr txBox="1">
            <a:spLocks/>
          </p:cNvSpPr>
          <p:nvPr/>
        </p:nvSpPr>
        <p:spPr>
          <a:xfrm>
            <a:off x="380300" y="1364973"/>
            <a:ext cx="10431633" cy="2560045"/>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84150" indent="-184150">
              <a:buClr>
                <a:srgbClr val="00AA5F"/>
              </a:buClr>
              <a:buFont typeface="Arial" panose="020B0604020202020204" pitchFamily="34" charset="0"/>
              <a:buChar char="•"/>
              <a:defRPr/>
            </a:pPr>
            <a:r>
              <a:rPr lang="nl-NL" sz="2000" dirty="0">
                <a:solidFill>
                  <a:srgbClr val="282828"/>
                </a:solidFill>
              </a:rPr>
              <a:t>Agonist van de </a:t>
            </a:r>
            <a:r>
              <a:rPr lang="nl-NL" sz="2000" dirty="0">
                <a:solidFill>
                  <a:srgbClr val="282828"/>
                </a:solidFill>
                <a:latin typeface="Helvetica" pitchFamily="2" charset="0"/>
              </a:rPr>
              <a:t>µ-receptor (anti-</a:t>
            </a:r>
            <a:r>
              <a:rPr lang="nl-NL" sz="2000" dirty="0" err="1">
                <a:solidFill>
                  <a:srgbClr val="282828"/>
                </a:solidFill>
                <a:latin typeface="Helvetica" pitchFamily="2" charset="0"/>
              </a:rPr>
              <a:t>nociceptisch</a:t>
            </a:r>
            <a:r>
              <a:rPr lang="nl-NL" sz="2000" dirty="0">
                <a:solidFill>
                  <a:srgbClr val="282828"/>
                </a:solidFill>
                <a:latin typeface="Helvetica" pitchFamily="2" charset="0"/>
              </a:rPr>
              <a:t>)</a:t>
            </a:r>
            <a:br>
              <a:rPr lang="nl-NL" sz="2000" dirty="0">
                <a:solidFill>
                  <a:srgbClr val="282828"/>
                </a:solidFill>
                <a:latin typeface="Helvetica" pitchFamily="2" charset="0"/>
              </a:rPr>
            </a:br>
            <a:endParaRPr lang="nl-NL" sz="2000" dirty="0">
              <a:solidFill>
                <a:srgbClr val="282828"/>
              </a:solidFill>
              <a:latin typeface="Helvetica" pitchFamily="2" charset="0"/>
            </a:endParaRPr>
          </a:p>
          <a:p>
            <a:pPr marL="184150" indent="-184150">
              <a:buClr>
                <a:srgbClr val="00AA5F"/>
              </a:buClr>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Helvetica" pitchFamily="2" charset="0"/>
              </a:rPr>
              <a:t>Remming noradrenaline heropname </a:t>
            </a:r>
            <a:r>
              <a:rPr lang="nl-NL" sz="2000" dirty="0">
                <a:solidFill>
                  <a:srgbClr val="282828"/>
                </a:solidFill>
                <a:latin typeface="Helvetica" pitchFamily="2" charset="0"/>
              </a:rPr>
              <a:t>(anti-</a:t>
            </a:r>
            <a:r>
              <a:rPr lang="nl-NL" sz="2000" dirty="0" err="1">
                <a:solidFill>
                  <a:srgbClr val="282828"/>
                </a:solidFill>
                <a:latin typeface="Helvetica" pitchFamily="2" charset="0"/>
              </a:rPr>
              <a:t>neuropatisch</a:t>
            </a:r>
            <a:r>
              <a:rPr lang="nl-NL" sz="2000" dirty="0">
                <a:solidFill>
                  <a:srgbClr val="282828"/>
                </a:solidFill>
                <a:latin typeface="Helvetica" pitchFamily="2" charset="0"/>
              </a:rPr>
              <a:t>)</a:t>
            </a:r>
            <a:br>
              <a:rPr lang="nl-NL" sz="2000" dirty="0">
                <a:solidFill>
                  <a:srgbClr val="282828"/>
                </a:solidFill>
                <a:latin typeface="Helvetica" pitchFamily="2" charset="0"/>
              </a:rPr>
            </a:br>
            <a:endParaRPr lang="nl-NL" sz="2000" dirty="0">
              <a:solidFill>
                <a:srgbClr val="282828"/>
              </a:solidFill>
              <a:latin typeface="Helvetica" pitchFamily="2" charset="0"/>
            </a:endParaRPr>
          </a:p>
          <a:p>
            <a:pPr marL="184150" lvl="0" indent="-184150">
              <a:buClr>
                <a:srgbClr val="00AA5F"/>
              </a:buClr>
              <a:buFont typeface="Arial" panose="020B0604020202020204" pitchFamily="34" charset="0"/>
              <a:buChar char="•"/>
            </a:pPr>
            <a:r>
              <a:rPr kumimoji="0" lang="nl-NL" sz="2000" b="0" i="0" u="none" strike="noStrike" kern="1200" cap="none" spc="0" normalizeH="0" baseline="0" noProof="0" dirty="0">
                <a:ln>
                  <a:noFill/>
                </a:ln>
                <a:solidFill>
                  <a:srgbClr val="282828"/>
                </a:solidFill>
                <a:effectLst/>
                <a:uLnTx/>
                <a:uFillTx/>
                <a:latin typeface="Helvetica" pitchFamily="2" charset="0"/>
              </a:rPr>
              <a:t>Werkzaamheid bij </a:t>
            </a:r>
            <a:r>
              <a:rPr lang="nl-NL" sz="2000" dirty="0">
                <a:solidFill>
                  <a:srgbClr val="282828"/>
                </a:solidFill>
                <a:latin typeface="Helvetica" pitchFamily="2" charset="0"/>
              </a:rPr>
              <a:t>nociceptieve, gemengde </a:t>
            </a:r>
            <a:r>
              <a:rPr kumimoji="0" lang="nl-NL" sz="2000" b="0" i="0" u="none" strike="noStrike" kern="1200" cap="none" spc="0" normalizeH="0" baseline="0" noProof="0" dirty="0">
                <a:ln>
                  <a:noFill/>
                </a:ln>
                <a:solidFill>
                  <a:srgbClr val="282828"/>
                </a:solidFill>
                <a:effectLst/>
                <a:uLnTx/>
                <a:uFillTx/>
                <a:latin typeface="Helvetica" pitchFamily="2" charset="0"/>
              </a:rPr>
              <a:t>en </a:t>
            </a:r>
            <a:r>
              <a:rPr lang="nl-NL" sz="2000" dirty="0">
                <a:solidFill>
                  <a:srgbClr val="282828"/>
                </a:solidFill>
                <a:latin typeface="Helvetica" pitchFamily="2" charset="0"/>
              </a:rPr>
              <a:t>neuropathische pijn</a:t>
            </a:r>
            <a:br>
              <a:rPr lang="nl-NL" sz="2000" dirty="0">
                <a:solidFill>
                  <a:srgbClr val="282828"/>
                </a:solidFill>
                <a:latin typeface="Helvetica" pitchFamily="2" charset="0"/>
              </a:rPr>
            </a:br>
            <a:r>
              <a:rPr lang="nl-NL" sz="2000" dirty="0">
                <a:solidFill>
                  <a:srgbClr val="282828"/>
                </a:solidFill>
                <a:latin typeface="Helvetica" pitchFamily="2" charset="0"/>
              </a:rPr>
              <a:t> </a:t>
            </a:r>
            <a:endParaRPr kumimoji="0" lang="nl-NL" sz="2000" b="0" i="0" u="none" strike="noStrike" kern="1200" cap="none" spc="0" normalizeH="0" baseline="0" noProof="0" dirty="0">
              <a:ln>
                <a:noFill/>
              </a:ln>
              <a:solidFill>
                <a:srgbClr val="282828"/>
              </a:solidFill>
              <a:effectLst/>
              <a:uLnTx/>
              <a:uFillTx/>
              <a:latin typeface="Helvetica" pitchFamily="2" charset="0"/>
            </a:endParaRPr>
          </a:p>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Helvetica" pitchFamily="2" charset="0"/>
              </a:rPr>
              <a:t>Minder gastro-intestinale bijwerkingen (µ-sparend effect)</a:t>
            </a:r>
          </a:p>
        </p:txBody>
      </p:sp>
      <p:sp>
        <p:nvSpPr>
          <p:cNvPr id="3" name="Tekstvak 2">
            <a:extLst>
              <a:ext uri="{FF2B5EF4-FFF2-40B4-BE49-F238E27FC236}">
                <a16:creationId xmlns:a16="http://schemas.microsoft.com/office/drawing/2014/main" id="{EF9B135B-B132-9949-8352-C9FE1A9EDDC3}"/>
              </a:ext>
            </a:extLst>
          </p:cNvPr>
          <p:cNvSpPr txBox="1"/>
          <p:nvPr/>
        </p:nvSpPr>
        <p:spPr>
          <a:xfrm>
            <a:off x="1417983" y="3253409"/>
            <a:ext cx="0" cy="0"/>
          </a:xfrm>
          <a:prstGeom prst="rect">
            <a:avLst/>
          </a:prstGeom>
          <a:noFill/>
        </p:spPr>
        <p:txBody>
          <a:bodyPr wrap="none" lIns="0" tIns="0" rIns="0" bIns="0" rtlCol="0">
            <a:noAutofit/>
          </a:bodyPr>
          <a:lstStyle/>
          <a:p>
            <a:pPr algn="l"/>
            <a:endParaRPr lang="nl-NL" sz="1600" dirty="0"/>
          </a:p>
        </p:txBody>
      </p:sp>
      <p:sp>
        <p:nvSpPr>
          <p:cNvPr id="8" name="Date Placeholder 3">
            <a:extLst>
              <a:ext uri="{FF2B5EF4-FFF2-40B4-BE49-F238E27FC236}">
                <a16:creationId xmlns:a16="http://schemas.microsoft.com/office/drawing/2014/main" id="{1C9AE0FE-83DB-F740-8442-920027FB1592}"/>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10" name="Slide Number Placeholder 4">
            <a:extLst>
              <a:ext uri="{FF2B5EF4-FFF2-40B4-BE49-F238E27FC236}">
                <a16:creationId xmlns:a16="http://schemas.microsoft.com/office/drawing/2014/main" id="{113C4F1D-5395-3A4F-94BC-379425F67FE7}"/>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49</a:t>
            </a:fld>
            <a:endParaRPr lang="en-US" dirty="0"/>
          </a:p>
        </p:txBody>
      </p:sp>
    </p:spTree>
    <p:extLst>
      <p:ext uri="{BB962C8B-B14F-4D97-AF65-F5344CB8AC3E}">
        <p14:creationId xmlns:p14="http://schemas.microsoft.com/office/powerpoint/2010/main" val="3772114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8" y="369432"/>
            <a:ext cx="11429530" cy="629485"/>
          </a:xfrm>
        </p:spPr>
        <p:txBody>
          <a:bodyPr/>
          <a:lstStyle/>
          <a:p>
            <a:r>
              <a:rPr lang="en-US" sz="2800" dirty="0">
                <a:solidFill>
                  <a:srgbClr val="00AA5F"/>
                </a:solidFill>
              </a:rPr>
              <a:t>De “U.S. opioid epidemic”</a:t>
            </a:r>
            <a:r>
              <a:rPr lang="en-US" sz="2800" baseline="30000" dirty="0">
                <a:solidFill>
                  <a:srgbClr val="00AA5F"/>
                </a:solidFill>
              </a:rPr>
              <a:t>1</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5</a:t>
            </a:fld>
            <a:endParaRPr lang="en-US" dirty="0"/>
          </a:p>
        </p:txBody>
      </p:sp>
      <p:sp>
        <p:nvSpPr>
          <p:cNvPr id="13" name="Tekstvak 1">
            <a:extLst>
              <a:ext uri="{FF2B5EF4-FFF2-40B4-BE49-F238E27FC236}">
                <a16:creationId xmlns:a16="http://schemas.microsoft.com/office/drawing/2014/main" id="{38666531-16D7-40EE-980E-DD8608F321A1}"/>
              </a:ext>
            </a:extLst>
          </p:cNvPr>
          <p:cNvSpPr txBox="1">
            <a:spLocks noChangeArrowheads="1"/>
          </p:cNvSpPr>
          <p:nvPr/>
        </p:nvSpPr>
        <p:spPr bwMode="auto">
          <a:xfrm>
            <a:off x="1034386" y="6419332"/>
            <a:ext cx="8713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marL="138113" indent="-138113" eaLnBrk="1" hangingPunct="1">
              <a:spcBef>
                <a:spcPct val="0"/>
              </a:spcBef>
              <a:buSzTx/>
              <a:buFont typeface="+mj-lt"/>
              <a:buAutoNum type="arabicPeriod"/>
            </a:pPr>
            <a:r>
              <a:rPr lang="nl-NL" altLang="nl-NL" sz="900" dirty="0">
                <a:solidFill>
                  <a:schemeClr val="tx1"/>
                </a:solidFill>
                <a:latin typeface="Helvetica Light" panose="020B0403020202020204" pitchFamily="34" charset="0"/>
              </a:rPr>
              <a:t>The American </a:t>
            </a:r>
            <a:r>
              <a:rPr lang="nl-NL" altLang="nl-NL" sz="900" dirty="0" err="1">
                <a:solidFill>
                  <a:schemeClr val="tx1"/>
                </a:solidFill>
                <a:latin typeface="Helvetica Light" panose="020B0403020202020204" pitchFamily="34" charset="0"/>
              </a:rPr>
              <a:t>Disease</a:t>
            </a:r>
            <a:r>
              <a:rPr lang="nl-NL" altLang="nl-NL" sz="900" dirty="0">
                <a:solidFill>
                  <a:schemeClr val="tx1"/>
                </a:solidFill>
                <a:latin typeface="Helvetica Light" panose="020B0403020202020204" pitchFamily="34" charset="0"/>
              </a:rPr>
              <a:t>: </a:t>
            </a:r>
            <a:r>
              <a:rPr lang="nl-NL" altLang="nl-NL" sz="900" dirty="0" err="1">
                <a:solidFill>
                  <a:schemeClr val="tx1"/>
                </a:solidFill>
                <a:latin typeface="Helvetica Light" panose="020B0403020202020204" pitchFamily="34" charset="0"/>
              </a:rPr>
              <a:t>Origins</a:t>
            </a:r>
            <a:r>
              <a:rPr lang="nl-NL" altLang="nl-NL" sz="900" dirty="0">
                <a:solidFill>
                  <a:schemeClr val="tx1"/>
                </a:solidFill>
                <a:latin typeface="Helvetica Light" panose="020B0403020202020204" pitchFamily="34" charset="0"/>
              </a:rPr>
              <a:t> of </a:t>
            </a:r>
            <a:r>
              <a:rPr lang="nl-NL" altLang="nl-NL" sz="900" dirty="0" err="1">
                <a:solidFill>
                  <a:schemeClr val="tx1"/>
                </a:solidFill>
                <a:latin typeface="Helvetica Light" panose="020B0403020202020204" pitchFamily="34" charset="0"/>
              </a:rPr>
              <a:t>Narcotic</a:t>
            </a:r>
            <a:r>
              <a:rPr lang="nl-NL" altLang="nl-NL" sz="900" dirty="0">
                <a:solidFill>
                  <a:schemeClr val="tx1"/>
                </a:solidFill>
                <a:latin typeface="Helvetica Light" panose="020B0403020202020204" pitchFamily="34" charset="0"/>
              </a:rPr>
              <a:t> Control, D.F. </a:t>
            </a:r>
            <a:r>
              <a:rPr lang="nl-NL" altLang="nl-NL" sz="900" dirty="0" err="1">
                <a:solidFill>
                  <a:schemeClr val="tx1"/>
                </a:solidFill>
                <a:latin typeface="Helvetica Light" panose="020B0403020202020204" pitchFamily="34" charset="0"/>
              </a:rPr>
              <a:t>Musto</a:t>
            </a:r>
            <a:r>
              <a:rPr lang="nl-NL" altLang="nl-NL" sz="900" dirty="0">
                <a:solidFill>
                  <a:schemeClr val="tx1"/>
                </a:solidFill>
                <a:latin typeface="Helvetica Light" panose="020B0403020202020204" pitchFamily="34" charset="0"/>
              </a:rPr>
              <a:t>. </a:t>
            </a:r>
          </a:p>
          <a:p>
            <a:pPr marL="138113" indent="-138113" eaLnBrk="1" hangingPunct="1">
              <a:spcBef>
                <a:spcPct val="0"/>
              </a:spcBef>
              <a:buSzTx/>
              <a:buFont typeface="+mj-lt"/>
              <a:buAutoNum type="arabicPeriod"/>
            </a:pPr>
            <a:r>
              <a:rPr lang="nl-NL" altLang="nl-NL" sz="900" dirty="0" err="1">
                <a:solidFill>
                  <a:schemeClr val="tx1"/>
                </a:solidFill>
                <a:latin typeface="Helvetica Light" panose="020B0403020202020204" pitchFamily="34" charset="0"/>
              </a:rPr>
              <a:t>Portenoy</a:t>
            </a:r>
            <a:r>
              <a:rPr lang="nl-NL" altLang="nl-NL" sz="900" dirty="0">
                <a:solidFill>
                  <a:schemeClr val="tx1"/>
                </a:solidFill>
                <a:latin typeface="Helvetica Light" panose="020B0403020202020204" pitchFamily="34" charset="0"/>
              </a:rPr>
              <a:t> et al. </a:t>
            </a:r>
            <a:r>
              <a:rPr lang="nl-NL" altLang="nl-NL" sz="900" dirty="0" err="1">
                <a:solidFill>
                  <a:schemeClr val="tx1"/>
                </a:solidFill>
                <a:latin typeface="Helvetica Light" panose="020B0403020202020204" pitchFamily="34" charset="0"/>
              </a:rPr>
              <a:t>Pain</a:t>
            </a:r>
            <a:r>
              <a:rPr lang="nl-NL" altLang="nl-NL" sz="900" dirty="0">
                <a:solidFill>
                  <a:schemeClr val="tx1"/>
                </a:solidFill>
                <a:latin typeface="Helvetica Light" panose="020B0403020202020204" pitchFamily="34" charset="0"/>
              </a:rPr>
              <a:t>, 1986; 25:171-186.</a:t>
            </a:r>
          </a:p>
        </p:txBody>
      </p:sp>
      <p:sp>
        <p:nvSpPr>
          <p:cNvPr id="7" name="Content Placeholder 6">
            <a:extLst>
              <a:ext uri="{FF2B5EF4-FFF2-40B4-BE49-F238E27FC236}">
                <a16:creationId xmlns:a16="http://schemas.microsoft.com/office/drawing/2014/main" id="{B1EB4DCF-239E-473F-8A71-7DF032482A90}"/>
              </a:ext>
            </a:extLst>
          </p:cNvPr>
          <p:cNvSpPr txBox="1">
            <a:spLocks/>
          </p:cNvSpPr>
          <p:nvPr/>
        </p:nvSpPr>
        <p:spPr>
          <a:xfrm>
            <a:off x="380298" y="1288388"/>
            <a:ext cx="11164002" cy="4727479"/>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a:lnSpc>
                <a:spcPct val="200000"/>
              </a:lnSpc>
            </a:pPr>
            <a:r>
              <a:rPr lang="nl-NL" b="1" dirty="0">
                <a:latin typeface="Helvetica" pitchFamily="2" charset="0"/>
              </a:rPr>
              <a:t>1800-1900</a:t>
            </a:r>
            <a:r>
              <a:rPr lang="nl-NL" dirty="0">
                <a:latin typeface="Helvetica" pitchFamily="2" charset="0"/>
              </a:rPr>
              <a:t>   Dramatische stijging in import en gebruik opium in de V.S.</a:t>
            </a:r>
            <a:br>
              <a:rPr lang="nl-NL" dirty="0">
                <a:latin typeface="Helvetica" pitchFamily="2" charset="0"/>
              </a:rPr>
            </a:br>
            <a:r>
              <a:rPr lang="nl-NL" dirty="0">
                <a:latin typeface="Helvetica" pitchFamily="2" charset="0"/>
              </a:rPr>
              <a:t>         </a:t>
            </a:r>
            <a:r>
              <a:rPr lang="nl-NL" b="1" dirty="0">
                <a:latin typeface="Helvetica" pitchFamily="2" charset="0"/>
              </a:rPr>
              <a:t>1914 </a:t>
            </a:r>
            <a:r>
              <a:rPr lang="nl-NL" dirty="0">
                <a:latin typeface="Helvetica" pitchFamily="2" charset="0"/>
              </a:rPr>
              <a:t>  The Harrison Act: Regulering van de opium en coca markt (belasting op productie, import en distributie)</a:t>
            </a:r>
            <a:br>
              <a:rPr lang="nl-NL" dirty="0">
                <a:latin typeface="Helvetica" pitchFamily="2" charset="0"/>
              </a:rPr>
            </a:br>
            <a:r>
              <a:rPr lang="nl-NL" b="1" dirty="0">
                <a:latin typeface="Helvetica" pitchFamily="2" charset="0"/>
              </a:rPr>
              <a:t>1930-1950</a:t>
            </a:r>
            <a:r>
              <a:rPr lang="nl-NL" dirty="0">
                <a:latin typeface="Helvetica" pitchFamily="2" charset="0"/>
              </a:rPr>
              <a:t>   Strengere wet- en regelgeving illegale stoffen (bijv. doodstraf voor verkoop heroïne aan minderjarigen)</a:t>
            </a:r>
            <a:br>
              <a:rPr lang="nl-NL" dirty="0">
                <a:latin typeface="Helvetica" pitchFamily="2" charset="0"/>
              </a:rPr>
            </a:br>
            <a:r>
              <a:rPr lang="nl-NL" dirty="0">
                <a:latin typeface="Helvetica" pitchFamily="2" charset="0"/>
              </a:rPr>
              <a:t>         </a:t>
            </a:r>
            <a:r>
              <a:rPr lang="nl-NL" b="1" dirty="0">
                <a:latin typeface="Helvetica" pitchFamily="2" charset="0"/>
              </a:rPr>
              <a:t>1960s</a:t>
            </a:r>
            <a:r>
              <a:rPr lang="nl-NL" dirty="0">
                <a:latin typeface="Helvetica" pitchFamily="2" charset="0"/>
              </a:rPr>
              <a:t>  Extreme toename gebruik illegale stoffen (met name heroïne, cocaïne en cannabis)</a:t>
            </a:r>
            <a:br>
              <a:rPr lang="nl-NL" dirty="0">
                <a:latin typeface="Helvetica" pitchFamily="2" charset="0"/>
              </a:rPr>
            </a:br>
            <a:r>
              <a:rPr lang="nl-NL" dirty="0">
                <a:latin typeface="Helvetica" pitchFamily="2" charset="0"/>
              </a:rPr>
              <a:t>         </a:t>
            </a:r>
            <a:r>
              <a:rPr lang="nl-NL" b="1" dirty="0">
                <a:latin typeface="Helvetica" pitchFamily="2" charset="0"/>
              </a:rPr>
              <a:t>1973</a:t>
            </a:r>
            <a:r>
              <a:rPr lang="nl-NL" dirty="0">
                <a:latin typeface="Helvetica" pitchFamily="2" charset="0"/>
              </a:rPr>
              <a:t>    DEA opgericht door R. Nixon “</a:t>
            </a:r>
            <a:r>
              <a:rPr lang="nl-NL" dirty="0" err="1">
                <a:latin typeface="Helvetica" pitchFamily="2" charset="0"/>
              </a:rPr>
              <a:t>to</a:t>
            </a:r>
            <a:r>
              <a:rPr lang="nl-NL" dirty="0">
                <a:latin typeface="Helvetica" pitchFamily="2" charset="0"/>
              </a:rPr>
              <a:t> </a:t>
            </a:r>
            <a:r>
              <a:rPr lang="nl-NL" dirty="0" err="1">
                <a:latin typeface="Helvetica" pitchFamily="2" charset="0"/>
              </a:rPr>
              <a:t>wage</a:t>
            </a:r>
            <a:r>
              <a:rPr lang="nl-NL" dirty="0">
                <a:latin typeface="Helvetica" pitchFamily="2" charset="0"/>
              </a:rPr>
              <a:t> </a:t>
            </a:r>
            <a:r>
              <a:rPr lang="nl-NL" dirty="0" err="1">
                <a:latin typeface="Helvetica" pitchFamily="2" charset="0"/>
              </a:rPr>
              <a:t>an</a:t>
            </a:r>
            <a:r>
              <a:rPr lang="nl-NL" dirty="0">
                <a:latin typeface="Helvetica" pitchFamily="2" charset="0"/>
              </a:rPr>
              <a:t> </a:t>
            </a:r>
            <a:r>
              <a:rPr lang="nl-NL" dirty="0" err="1">
                <a:latin typeface="Helvetica" pitchFamily="2" charset="0"/>
              </a:rPr>
              <a:t>all</a:t>
            </a:r>
            <a:r>
              <a:rPr lang="nl-NL" dirty="0">
                <a:latin typeface="Helvetica" pitchFamily="2" charset="0"/>
              </a:rPr>
              <a:t>-out war on </a:t>
            </a:r>
            <a:r>
              <a:rPr lang="nl-NL" dirty="0" err="1">
                <a:latin typeface="Helvetica" pitchFamily="2" charset="0"/>
              </a:rPr>
              <a:t>the</a:t>
            </a:r>
            <a:r>
              <a:rPr lang="nl-NL" dirty="0">
                <a:latin typeface="Helvetica" pitchFamily="2" charset="0"/>
              </a:rPr>
              <a:t> drug </a:t>
            </a:r>
            <a:r>
              <a:rPr lang="nl-NL" dirty="0" err="1">
                <a:latin typeface="Helvetica" pitchFamily="2" charset="0"/>
              </a:rPr>
              <a:t>menace</a:t>
            </a:r>
            <a:r>
              <a:rPr lang="nl-NL" dirty="0">
                <a:latin typeface="Helvetica" pitchFamily="2" charset="0"/>
              </a:rPr>
              <a:t>” (</a:t>
            </a:r>
            <a:r>
              <a:rPr lang="nl-NL" dirty="0" err="1">
                <a:latin typeface="Helvetica" pitchFamily="2" charset="0"/>
              </a:rPr>
              <a:t>good</a:t>
            </a:r>
            <a:r>
              <a:rPr lang="nl-NL" dirty="0">
                <a:latin typeface="Helvetica" pitchFamily="2" charset="0"/>
              </a:rPr>
              <a:t> </a:t>
            </a:r>
            <a:r>
              <a:rPr lang="nl-NL" dirty="0" err="1">
                <a:latin typeface="Helvetica" pitchFamily="2" charset="0"/>
              </a:rPr>
              <a:t>opioids</a:t>
            </a:r>
            <a:r>
              <a:rPr lang="nl-NL" dirty="0">
                <a:latin typeface="Helvetica" pitchFamily="2" charset="0"/>
              </a:rPr>
              <a:t> vs. bad </a:t>
            </a:r>
            <a:r>
              <a:rPr lang="nl-NL" dirty="0" err="1">
                <a:latin typeface="Helvetica" pitchFamily="2" charset="0"/>
              </a:rPr>
              <a:t>opioids</a:t>
            </a:r>
            <a:r>
              <a:rPr lang="nl-NL" dirty="0">
                <a:latin typeface="Helvetica" pitchFamily="2" charset="0"/>
              </a:rPr>
              <a:t>)</a:t>
            </a:r>
            <a:br>
              <a:rPr lang="nl-NL" dirty="0">
                <a:latin typeface="Helvetica" pitchFamily="2" charset="0"/>
              </a:rPr>
            </a:br>
            <a:r>
              <a:rPr lang="nl-NL" dirty="0">
                <a:latin typeface="Helvetica" pitchFamily="2" charset="0"/>
              </a:rPr>
              <a:t>         </a:t>
            </a:r>
            <a:r>
              <a:rPr lang="nl-NL" b="1" dirty="0">
                <a:latin typeface="Helvetica" pitchFamily="2" charset="0"/>
              </a:rPr>
              <a:t>1986    </a:t>
            </a:r>
            <a:r>
              <a:rPr lang="nl-NL" dirty="0">
                <a:latin typeface="Helvetica" pitchFamily="2" charset="0"/>
              </a:rPr>
              <a:t>Publicatie “</a:t>
            </a:r>
            <a:r>
              <a:rPr lang="nl-NL" dirty="0" err="1">
                <a:latin typeface="Helvetica" pitchFamily="2" charset="0"/>
              </a:rPr>
              <a:t>Use</a:t>
            </a:r>
            <a:r>
              <a:rPr lang="nl-NL" dirty="0">
                <a:latin typeface="Helvetica" pitchFamily="2" charset="0"/>
              </a:rPr>
              <a:t> of </a:t>
            </a:r>
            <a:r>
              <a:rPr lang="nl-NL" dirty="0" err="1">
                <a:latin typeface="Helvetica" pitchFamily="2" charset="0"/>
              </a:rPr>
              <a:t>opioïds</a:t>
            </a:r>
            <a:r>
              <a:rPr lang="nl-NL" dirty="0">
                <a:latin typeface="Helvetica" pitchFamily="2" charset="0"/>
              </a:rPr>
              <a:t> </a:t>
            </a:r>
            <a:r>
              <a:rPr lang="nl-NL" dirty="0" err="1">
                <a:latin typeface="Helvetica" pitchFamily="2" charset="0"/>
              </a:rPr>
              <a:t>for</a:t>
            </a:r>
            <a:r>
              <a:rPr lang="nl-NL" dirty="0">
                <a:latin typeface="Helvetica" pitchFamily="2" charset="0"/>
              </a:rPr>
              <a:t> </a:t>
            </a:r>
            <a:r>
              <a:rPr lang="nl-NL" dirty="0" err="1">
                <a:latin typeface="Helvetica" pitchFamily="2" charset="0"/>
              </a:rPr>
              <a:t>the</a:t>
            </a:r>
            <a:r>
              <a:rPr lang="nl-NL" dirty="0">
                <a:latin typeface="Helvetica" pitchFamily="2" charset="0"/>
              </a:rPr>
              <a:t> treatment of </a:t>
            </a:r>
            <a:r>
              <a:rPr lang="nl-NL" dirty="0" err="1">
                <a:latin typeface="Helvetica" pitchFamily="2" charset="0"/>
              </a:rPr>
              <a:t>chronic</a:t>
            </a:r>
            <a:r>
              <a:rPr lang="nl-NL" dirty="0">
                <a:latin typeface="Helvetica" pitchFamily="2" charset="0"/>
              </a:rPr>
              <a:t> non-</a:t>
            </a:r>
            <a:r>
              <a:rPr lang="nl-NL" dirty="0" err="1">
                <a:latin typeface="Helvetica" pitchFamily="2" charset="0"/>
              </a:rPr>
              <a:t>cancer</a:t>
            </a:r>
            <a:r>
              <a:rPr lang="nl-NL" dirty="0">
                <a:latin typeface="Helvetica" pitchFamily="2" charset="0"/>
              </a:rPr>
              <a:t> pain”</a:t>
            </a:r>
            <a:r>
              <a:rPr lang="nl-NL" baseline="30000" dirty="0">
                <a:latin typeface="Helvetica" pitchFamily="2" charset="0"/>
              </a:rPr>
              <a:t>2</a:t>
            </a:r>
            <a:br>
              <a:rPr lang="nl-NL" baseline="30000" dirty="0">
                <a:latin typeface="Helvetica" pitchFamily="2" charset="0"/>
              </a:rPr>
            </a:br>
            <a:r>
              <a:rPr lang="nl-NL" dirty="0">
                <a:latin typeface="Helvetica" pitchFamily="2" charset="0"/>
              </a:rPr>
              <a:t>         </a:t>
            </a:r>
            <a:r>
              <a:rPr lang="nl-NL" b="1" dirty="0">
                <a:latin typeface="Helvetica" pitchFamily="2" charset="0"/>
              </a:rPr>
              <a:t>1990</a:t>
            </a:r>
            <a:r>
              <a:rPr lang="nl-NL" dirty="0">
                <a:latin typeface="Helvetica" pitchFamily="2" charset="0"/>
              </a:rPr>
              <a:t>    Introductie verlengde afgifte formuleringen</a:t>
            </a:r>
            <a:br>
              <a:rPr lang="nl-NL" dirty="0">
                <a:latin typeface="Helvetica" pitchFamily="2" charset="0"/>
              </a:rPr>
            </a:br>
            <a:r>
              <a:rPr lang="nl-NL" dirty="0">
                <a:latin typeface="Helvetica" pitchFamily="2" charset="0"/>
              </a:rPr>
              <a:t>         </a:t>
            </a:r>
            <a:r>
              <a:rPr lang="nl-NL" b="1" dirty="0">
                <a:latin typeface="Helvetica" pitchFamily="2" charset="0"/>
              </a:rPr>
              <a:t>1997    </a:t>
            </a:r>
            <a:r>
              <a:rPr lang="nl-NL" dirty="0">
                <a:latin typeface="Helvetica" pitchFamily="2" charset="0"/>
              </a:rPr>
              <a:t>Pijnstandaarden geïntroduceerd (waarbij pijn niet meer genegeerd kon worden in zorginstellingen)</a:t>
            </a:r>
            <a:br>
              <a:rPr lang="nl-NL" dirty="0">
                <a:latin typeface="Helvetica" pitchFamily="2" charset="0"/>
              </a:rPr>
            </a:br>
            <a:r>
              <a:rPr lang="nl-NL" dirty="0">
                <a:latin typeface="Helvetica" pitchFamily="2" charset="0"/>
              </a:rPr>
              <a:t>         </a:t>
            </a:r>
            <a:r>
              <a:rPr lang="nl-NL" b="1" dirty="0">
                <a:latin typeface="Helvetica" pitchFamily="2" charset="0"/>
              </a:rPr>
              <a:t>2000    </a:t>
            </a:r>
            <a:r>
              <a:rPr lang="nl-NL" dirty="0">
                <a:latin typeface="Helvetica" pitchFamily="2" charset="0"/>
              </a:rPr>
              <a:t>Sterke toename in het voorschrijven en gebruik opioïden </a:t>
            </a:r>
          </a:p>
          <a:p>
            <a:pPr>
              <a:lnSpc>
                <a:spcPct val="200000"/>
              </a:lnSpc>
            </a:pPr>
            <a:endParaRPr lang="nl-NL" dirty="0">
              <a:latin typeface="Helvetica" pitchFamily="2" charset="0"/>
            </a:endParaRPr>
          </a:p>
        </p:txBody>
      </p:sp>
    </p:spTree>
    <p:extLst>
      <p:ext uri="{BB962C8B-B14F-4D97-AF65-F5344CB8AC3E}">
        <p14:creationId xmlns:p14="http://schemas.microsoft.com/office/powerpoint/2010/main" val="2014924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80298" y="369432"/>
            <a:ext cx="11429530" cy="306429"/>
          </a:xfrm>
        </p:spPr>
        <p:txBody>
          <a:bodyPr/>
          <a:lstStyle/>
          <a:p>
            <a:r>
              <a:rPr lang="nl-NL" dirty="0">
                <a:solidFill>
                  <a:schemeClr val="accent2"/>
                </a:solidFill>
              </a:rPr>
              <a:t>Hoe bijwerkingen verminderen?</a:t>
            </a:r>
          </a:p>
        </p:txBody>
      </p:sp>
      <p:sp>
        <p:nvSpPr>
          <p:cNvPr id="7" name="Tijdelijke aanduiding voor inhoud 2">
            <a:extLst>
              <a:ext uri="{FF2B5EF4-FFF2-40B4-BE49-F238E27FC236}">
                <a16:creationId xmlns:a16="http://schemas.microsoft.com/office/drawing/2014/main" id="{7B4AEF81-31BC-CD49-B58C-A334F826D959}"/>
              </a:ext>
            </a:extLst>
          </p:cNvPr>
          <p:cNvSpPr txBox="1">
            <a:spLocks/>
          </p:cNvSpPr>
          <p:nvPr/>
        </p:nvSpPr>
        <p:spPr>
          <a:xfrm>
            <a:off x="380299" y="5507162"/>
            <a:ext cx="10321567" cy="372938"/>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235" rtl="0" eaLnBrk="1" fontAlgn="auto" latinLnBrk="0" hangingPunct="1">
              <a:lnSpc>
                <a:spcPct val="110000"/>
              </a:lnSpc>
              <a:spcBef>
                <a:spcPts val="0"/>
              </a:spcBef>
              <a:spcAft>
                <a:spcPts val="567"/>
              </a:spcAft>
              <a:buClrTx/>
              <a:buSzTx/>
              <a:buFont typeface="Arial" panose="020B0604020202020204" pitchFamily="34" charset="0"/>
              <a:buNone/>
              <a:tabLst/>
              <a:defRPr/>
            </a:pPr>
            <a:endParaRPr kumimoji="0" lang="fr" sz="1000" b="0" i="0" u="none" strike="noStrike" kern="1200" cap="none" spc="0" normalizeH="0" baseline="0" noProof="0">
              <a:ln>
                <a:noFill/>
              </a:ln>
              <a:solidFill>
                <a:srgbClr val="282828"/>
              </a:solidFill>
              <a:effectLst/>
              <a:uLnTx/>
              <a:uFillTx/>
              <a:latin typeface="Arial"/>
              <a:ea typeface="+mn-ea"/>
              <a:cs typeface="+mn-cs"/>
            </a:endParaRPr>
          </a:p>
        </p:txBody>
      </p:sp>
      <p:sp>
        <p:nvSpPr>
          <p:cNvPr id="9" name="Tijdelijke aanduiding voor inhoud 2">
            <a:extLst>
              <a:ext uri="{FF2B5EF4-FFF2-40B4-BE49-F238E27FC236}">
                <a16:creationId xmlns:a16="http://schemas.microsoft.com/office/drawing/2014/main" id="{FBD10C89-FE44-5D4F-A010-E790975882A3}"/>
              </a:ext>
            </a:extLst>
          </p:cNvPr>
          <p:cNvSpPr txBox="1">
            <a:spLocks/>
          </p:cNvSpPr>
          <p:nvPr/>
        </p:nvSpPr>
        <p:spPr>
          <a:xfrm>
            <a:off x="1586563" y="2750272"/>
            <a:ext cx="9723694" cy="1627920"/>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Bijwerkingen behandelen: o.a. laxantia (altijd!)</a:t>
            </a:r>
          </a:p>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lang="nl-NL" sz="2000" dirty="0">
                <a:solidFill>
                  <a:srgbClr val="282828"/>
                </a:solidFill>
                <a:latin typeface="Arial"/>
              </a:rPr>
              <a:t>Opioïde rotatie </a:t>
            </a:r>
            <a:r>
              <a:rPr kumimoji="0" lang="nl-NL" sz="2000" b="0" i="0" u="none" strike="noStrike" kern="1200" cap="none" spc="0" normalizeH="0" baseline="0" noProof="0" dirty="0">
                <a:ln>
                  <a:noFill/>
                </a:ln>
                <a:solidFill>
                  <a:srgbClr val="282828"/>
                </a:solidFill>
                <a:effectLst/>
                <a:uLnTx/>
                <a:uFillTx/>
                <a:latin typeface="Arial"/>
                <a:ea typeface="+mn-ea"/>
                <a:cs typeface="+mn-cs"/>
              </a:rPr>
              <a:t>: beter passend bij subtype µ-receptor (interindividuele verschillen)</a:t>
            </a:r>
          </a:p>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lang="nl-NL" sz="2000" dirty="0">
                <a:solidFill>
                  <a:srgbClr val="282828"/>
                </a:solidFill>
                <a:latin typeface="Arial"/>
              </a:rPr>
              <a:t>Opioïde </a:t>
            </a:r>
            <a:r>
              <a:rPr kumimoji="0" lang="nl-NL" sz="2000" b="0" i="0" u="none" strike="noStrike" kern="1200" cap="none" spc="0" normalizeH="0" baseline="0" noProof="0" dirty="0">
                <a:ln>
                  <a:noFill/>
                </a:ln>
                <a:solidFill>
                  <a:srgbClr val="282828"/>
                </a:solidFill>
                <a:effectLst/>
                <a:uLnTx/>
                <a:uFillTx/>
                <a:latin typeface="Arial"/>
                <a:ea typeface="+mn-ea"/>
                <a:cs typeface="+mn-cs"/>
              </a:rPr>
              <a:t>kiezen met µ-receptorbezetting + </a:t>
            </a:r>
            <a:r>
              <a:rPr lang="nl-NL" sz="2000" dirty="0">
                <a:solidFill>
                  <a:srgbClr val="00AA5F"/>
                </a:solidFill>
                <a:latin typeface="Arial"/>
              </a:rPr>
              <a:t>een ander werkingsmechanisme</a:t>
            </a:r>
            <a:r>
              <a:rPr kumimoji="0" lang="nl-NL" sz="2000" b="0" i="0" u="none" strike="noStrike" kern="1200" cap="none" spc="0" normalizeH="0" baseline="0" noProof="0" dirty="0">
                <a:ln>
                  <a:noFill/>
                </a:ln>
                <a:solidFill>
                  <a:srgbClr val="282828"/>
                </a:solidFill>
                <a:effectLst/>
                <a:uLnTx/>
                <a:uFillTx/>
                <a:latin typeface="Arial"/>
                <a:ea typeface="+mn-ea"/>
                <a:cs typeface="+mn-cs"/>
              </a:rPr>
              <a:t> </a:t>
            </a:r>
          </a:p>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(bijv. remming noradrenaline reuptake)</a:t>
            </a:r>
          </a:p>
        </p:txBody>
      </p:sp>
      <p:sp>
        <p:nvSpPr>
          <p:cNvPr id="3" name="Rechthoek 2">
            <a:extLst>
              <a:ext uri="{FF2B5EF4-FFF2-40B4-BE49-F238E27FC236}">
                <a16:creationId xmlns:a16="http://schemas.microsoft.com/office/drawing/2014/main" id="{2F157CA3-A801-3448-A177-B86C9AC3D117}"/>
              </a:ext>
            </a:extLst>
          </p:cNvPr>
          <p:cNvSpPr/>
          <p:nvPr/>
        </p:nvSpPr>
        <p:spPr>
          <a:xfrm>
            <a:off x="1586563" y="1439863"/>
            <a:ext cx="9016999" cy="8797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defRPr/>
            </a:pPr>
            <a:r>
              <a:rPr lang="nl-NL" sz="2000" dirty="0">
                <a:solidFill>
                  <a:srgbClr val="00AA5F"/>
                </a:solidFill>
                <a:latin typeface="Arial"/>
              </a:rPr>
              <a:t>Obstipatie</a:t>
            </a:r>
            <a:r>
              <a:rPr kumimoji="0" lang="nl-NL" sz="2000" b="0" i="0" u="none" strike="noStrike" kern="1200" cap="none" spc="0" normalizeH="0" baseline="0" noProof="0" dirty="0">
                <a:ln>
                  <a:noFill/>
                </a:ln>
                <a:solidFill>
                  <a:srgbClr val="282828"/>
                </a:solidFill>
                <a:effectLst/>
                <a:uLnTx/>
                <a:uFillTx/>
                <a:latin typeface="Arial"/>
                <a:ea typeface="+mn-ea"/>
                <a:cs typeface="+mn-cs"/>
              </a:rPr>
              <a:t> &gt; misselijkheid, jeuk, sufheid &gt; </a:t>
            </a:r>
            <a:r>
              <a:rPr lang="nl-NL" sz="2000" dirty="0">
                <a:solidFill>
                  <a:srgbClr val="282828"/>
                </a:solidFill>
                <a:latin typeface="Arial"/>
              </a:rPr>
              <a:t>verslaving, ademdepressie</a:t>
            </a:r>
          </a:p>
        </p:txBody>
      </p:sp>
      <p:sp>
        <p:nvSpPr>
          <p:cNvPr id="8" name="Rechthoek 7">
            <a:extLst>
              <a:ext uri="{FF2B5EF4-FFF2-40B4-BE49-F238E27FC236}">
                <a16:creationId xmlns:a16="http://schemas.microsoft.com/office/drawing/2014/main" id="{1F22894F-2C49-CB48-AD31-8AA6FC18C068}"/>
              </a:ext>
            </a:extLst>
          </p:cNvPr>
          <p:cNvSpPr/>
          <p:nvPr/>
        </p:nvSpPr>
        <p:spPr>
          <a:xfrm>
            <a:off x="4644015" y="4665663"/>
            <a:ext cx="2917704" cy="8797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521511"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282828"/>
                </a:solidFill>
                <a:effectLst/>
                <a:uLnTx/>
                <a:uFillTx/>
                <a:latin typeface="Arial"/>
                <a:ea typeface="+mn-ea"/>
                <a:cs typeface="+mn-cs"/>
              </a:rPr>
              <a:t>µ-sparend effect</a:t>
            </a:r>
          </a:p>
        </p:txBody>
      </p:sp>
      <p:sp>
        <p:nvSpPr>
          <p:cNvPr id="10" name="Date Placeholder 3">
            <a:extLst>
              <a:ext uri="{FF2B5EF4-FFF2-40B4-BE49-F238E27FC236}">
                <a16:creationId xmlns:a16="http://schemas.microsoft.com/office/drawing/2014/main" id="{807496B9-8B2E-C047-8579-F3B01A6AE86B}"/>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11" name="Slide Number Placeholder 4">
            <a:extLst>
              <a:ext uri="{FF2B5EF4-FFF2-40B4-BE49-F238E27FC236}">
                <a16:creationId xmlns:a16="http://schemas.microsoft.com/office/drawing/2014/main" id="{AB8EE6BC-6721-D345-8538-E38A56877F11}"/>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50</a:t>
            </a:fld>
            <a:endParaRPr lang="en-US" dirty="0"/>
          </a:p>
        </p:txBody>
      </p:sp>
    </p:spTree>
    <p:extLst>
      <p:ext uri="{BB962C8B-B14F-4D97-AF65-F5344CB8AC3E}">
        <p14:creationId xmlns:p14="http://schemas.microsoft.com/office/powerpoint/2010/main" val="3846191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Samenvatting</a:t>
            </a:r>
          </a:p>
        </p:txBody>
      </p:sp>
      <p:sp>
        <p:nvSpPr>
          <p:cNvPr id="9" name="Tijdelijke aanduiding voor inhoud 2">
            <a:extLst>
              <a:ext uri="{FF2B5EF4-FFF2-40B4-BE49-F238E27FC236}">
                <a16:creationId xmlns:a16="http://schemas.microsoft.com/office/drawing/2014/main" id="{FBD10C89-FE44-5D4F-A010-E790975882A3}"/>
              </a:ext>
            </a:extLst>
          </p:cNvPr>
          <p:cNvSpPr txBox="1">
            <a:spLocks/>
          </p:cNvSpPr>
          <p:nvPr/>
        </p:nvSpPr>
        <p:spPr>
          <a:xfrm>
            <a:off x="380300" y="1378227"/>
            <a:ext cx="8453149" cy="3761040"/>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Helvetica" pitchFamily="2" charset="0"/>
              </a:rPr>
              <a:t>µ-receptor </a:t>
            </a:r>
            <a:r>
              <a:rPr kumimoji="0" lang="nl-NL" sz="2000" b="0" i="0" u="none" strike="noStrike" kern="1200" cap="none" spc="0" normalizeH="0" baseline="0" noProof="0">
                <a:ln>
                  <a:noFill/>
                </a:ln>
                <a:solidFill>
                  <a:srgbClr val="282828"/>
                </a:solidFill>
                <a:effectLst/>
                <a:uLnTx/>
                <a:uFillTx/>
                <a:latin typeface="Helvetica" pitchFamily="2" charset="0"/>
              </a:rPr>
              <a:t>belangrijkste </a:t>
            </a:r>
            <a:r>
              <a:rPr lang="nl-NL" sz="2000" dirty="0">
                <a:solidFill>
                  <a:srgbClr val="282828"/>
                </a:solidFill>
                <a:latin typeface="Helvetica" pitchFamily="2" charset="0"/>
              </a:rPr>
              <a:t>opioïdereceptor</a:t>
            </a:r>
            <a:br>
              <a:rPr lang="nl-NL" sz="2000">
                <a:solidFill>
                  <a:srgbClr val="282828"/>
                </a:solidFill>
                <a:latin typeface="Helvetica" pitchFamily="2" charset="0"/>
              </a:rPr>
            </a:br>
            <a:endParaRPr kumimoji="0" lang="nl-NL" sz="2000" b="0" i="0" u="none" strike="noStrike" kern="1200" cap="none" spc="0" normalizeH="0" baseline="0" noProof="0" dirty="0">
              <a:ln>
                <a:noFill/>
              </a:ln>
              <a:solidFill>
                <a:srgbClr val="282828"/>
              </a:solidFill>
              <a:effectLst/>
              <a:uLnTx/>
              <a:uFillTx/>
              <a:latin typeface="Helvetica" pitchFamily="2" charset="0"/>
            </a:endParaRPr>
          </a:p>
          <a:p>
            <a:pPr marL="184150" marR="0" lvl="0" indent="-184150" algn="l" defTabSz="914235" rtl="0" eaLnBrk="1" fontAlgn="auto" latinLnBrk="0" hangingPunct="1">
              <a:lnSpc>
                <a:spcPct val="110000"/>
              </a:lnSpc>
              <a:spcBef>
                <a:spcPts val="0"/>
              </a:spcBef>
              <a:spcAft>
                <a:spcPts val="567"/>
              </a:spcAft>
              <a:buClr>
                <a:srgbClr val="00AA5F"/>
              </a:buClr>
              <a:buSzTx/>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Helvetica" pitchFamily="2" charset="0"/>
              </a:rPr>
              <a:t>Onderscheid klassieke opioïden (alleen µ) en opioïden met meerdere werkingsmechanismen (noradrenaline/serotonine heropname remming, NMDA-receptor antagonisme, </a:t>
            </a:r>
            <a:r>
              <a:rPr kumimoji="0" lang="el-GR" sz="2000" b="0" i="0" u="none" strike="noStrike" kern="1200" cap="none" spc="0" normalizeH="0" baseline="0" noProof="0" dirty="0">
                <a:ln>
                  <a:noFill/>
                </a:ln>
                <a:solidFill>
                  <a:srgbClr val="282828"/>
                </a:solidFill>
                <a:effectLst/>
                <a:uLnTx/>
                <a:uFillTx/>
                <a:latin typeface="Helvetica" pitchFamily="2" charset="0"/>
              </a:rPr>
              <a:t>δ-</a:t>
            </a:r>
            <a:r>
              <a:rPr kumimoji="0" lang="nl-NL" sz="2000" b="0" i="0" u="none" strike="noStrike" kern="1200" cap="none" spc="0" normalizeH="0" baseline="0" noProof="0">
                <a:ln>
                  <a:noFill/>
                </a:ln>
                <a:solidFill>
                  <a:srgbClr val="282828"/>
                </a:solidFill>
                <a:effectLst/>
                <a:uLnTx/>
                <a:uFillTx/>
                <a:latin typeface="Helvetica" pitchFamily="2" charset="0"/>
              </a:rPr>
              <a:t>receptorbezetting)</a:t>
            </a:r>
            <a:br>
              <a:rPr lang="nl-NL" sz="2000" dirty="0">
                <a:solidFill>
                  <a:srgbClr val="282828"/>
                </a:solidFill>
                <a:latin typeface="Helvetica" pitchFamily="2" charset="0"/>
              </a:rPr>
            </a:br>
            <a:endParaRPr kumimoji="0" lang="nl-NL" sz="2000" b="0" i="0" u="none" strike="noStrike" kern="1200" cap="none" spc="0" normalizeH="0" baseline="0" noProof="0" dirty="0">
              <a:ln>
                <a:noFill/>
              </a:ln>
              <a:solidFill>
                <a:srgbClr val="282828"/>
              </a:solidFill>
              <a:effectLst/>
              <a:uLnTx/>
              <a:uFillTx/>
              <a:latin typeface="Helvetica" pitchFamily="2" charset="0"/>
            </a:endParaRPr>
          </a:p>
          <a:p>
            <a:pPr marL="184150" lvl="0" indent="-184150">
              <a:buClr>
                <a:srgbClr val="00AA5F"/>
              </a:buClr>
              <a:buFont typeface="Arial" panose="020B0604020202020204" pitchFamily="34" charset="0"/>
              <a:buChar char="•"/>
              <a:defRPr/>
            </a:pPr>
            <a:r>
              <a:rPr kumimoji="0" lang="nl-NL" sz="2000" b="0" i="0" u="none" strike="noStrike" kern="1200" cap="none" spc="0" normalizeH="0" baseline="0" noProof="0" dirty="0">
                <a:ln>
                  <a:noFill/>
                </a:ln>
                <a:solidFill>
                  <a:srgbClr val="282828"/>
                </a:solidFill>
                <a:effectLst/>
                <a:uLnTx/>
                <a:uFillTx/>
                <a:latin typeface="Helvetica" pitchFamily="2" charset="0"/>
              </a:rPr>
              <a:t>Soort pijn (</a:t>
            </a:r>
            <a:r>
              <a:rPr kumimoji="0" lang="nl-NL" sz="2000" b="0" i="0" u="none" strike="noStrike" kern="1200" cap="none" spc="0" normalizeH="0" baseline="0" noProof="0" dirty="0" err="1">
                <a:ln>
                  <a:noFill/>
                </a:ln>
                <a:solidFill>
                  <a:srgbClr val="282828"/>
                </a:solidFill>
                <a:effectLst/>
                <a:uLnTx/>
                <a:uFillTx/>
                <a:latin typeface="Helvetica" pitchFamily="2" charset="0"/>
              </a:rPr>
              <a:t>nociceptief</a:t>
            </a:r>
            <a:r>
              <a:rPr kumimoji="0" lang="nl-NL" sz="2000" b="0" i="0" u="none" strike="noStrike" kern="1200" cap="none" spc="0" normalizeH="0" baseline="0" noProof="0" dirty="0">
                <a:ln>
                  <a:noFill/>
                </a:ln>
                <a:solidFill>
                  <a:srgbClr val="282828"/>
                </a:solidFill>
                <a:effectLst/>
                <a:uLnTx/>
                <a:uFillTx/>
                <a:latin typeface="Helvetica" pitchFamily="2" charset="0"/>
              </a:rPr>
              <a:t>, </a:t>
            </a:r>
            <a:r>
              <a:rPr kumimoji="0" lang="nl-NL" sz="2000" b="0" i="0" u="none" strike="noStrike" kern="1200" cap="none" spc="0" normalizeH="0" baseline="0" noProof="0" dirty="0" err="1">
                <a:ln>
                  <a:noFill/>
                </a:ln>
                <a:solidFill>
                  <a:srgbClr val="282828"/>
                </a:solidFill>
                <a:effectLst/>
                <a:uLnTx/>
                <a:uFillTx/>
                <a:latin typeface="Helvetica" pitchFamily="2" charset="0"/>
              </a:rPr>
              <a:t>neuropathisch</a:t>
            </a:r>
            <a:r>
              <a:rPr kumimoji="0" lang="nl-NL" sz="2000" b="0" i="0" u="none" strike="noStrike" kern="1200" cap="none" spc="0" normalizeH="0" baseline="0" noProof="0" dirty="0">
                <a:ln>
                  <a:noFill/>
                </a:ln>
                <a:solidFill>
                  <a:srgbClr val="282828"/>
                </a:solidFill>
                <a:effectLst/>
                <a:uLnTx/>
                <a:uFillTx/>
                <a:latin typeface="Helvetica" pitchFamily="2" charset="0"/>
              </a:rPr>
              <a:t>, gemengd) is van belang voor keuze opioïde (i.e. behandel </a:t>
            </a:r>
            <a:r>
              <a:rPr lang="nl-NL" sz="2000" dirty="0">
                <a:solidFill>
                  <a:srgbClr val="282828"/>
                </a:solidFill>
                <a:latin typeface="Helvetica" pitchFamily="2" charset="0"/>
              </a:rPr>
              <a:t>pijnmechanisme)</a:t>
            </a:r>
            <a:endParaRPr kumimoji="0" lang="nl-NL" sz="2000" b="0" i="0" u="none" strike="noStrike" kern="1200" cap="none" spc="0" normalizeH="0" baseline="0" noProof="0" dirty="0">
              <a:ln>
                <a:noFill/>
              </a:ln>
              <a:solidFill>
                <a:srgbClr val="282828"/>
              </a:solidFill>
              <a:effectLst/>
              <a:uLnTx/>
              <a:uFillTx/>
              <a:latin typeface="Helvetica" pitchFamily="2" charset="0"/>
            </a:endParaRPr>
          </a:p>
        </p:txBody>
      </p:sp>
      <p:sp>
        <p:nvSpPr>
          <p:cNvPr id="8" name="Date Placeholder 3">
            <a:extLst>
              <a:ext uri="{FF2B5EF4-FFF2-40B4-BE49-F238E27FC236}">
                <a16:creationId xmlns:a16="http://schemas.microsoft.com/office/drawing/2014/main" id="{47F25FA3-F27A-BB46-A0E2-4B0E912B66D9}"/>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10" name="Slide Number Placeholder 4">
            <a:extLst>
              <a:ext uri="{FF2B5EF4-FFF2-40B4-BE49-F238E27FC236}">
                <a16:creationId xmlns:a16="http://schemas.microsoft.com/office/drawing/2014/main" id="{1B798C58-CFB1-D944-9BE7-29AF32FB14BB}"/>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51</a:t>
            </a:fld>
            <a:endParaRPr lang="en-US" dirty="0"/>
          </a:p>
        </p:txBody>
      </p:sp>
    </p:spTree>
    <p:extLst>
      <p:ext uri="{BB962C8B-B14F-4D97-AF65-F5344CB8AC3E}">
        <p14:creationId xmlns:p14="http://schemas.microsoft.com/office/powerpoint/2010/main" val="1707329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Inhoud</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297" y="1439863"/>
            <a:ext cx="11429531" cy="4528634"/>
          </a:xfrm>
        </p:spPr>
        <p:txBody>
          <a:bodyPr/>
          <a:lstStyle/>
          <a:p>
            <a:pPr marL="342900" indent="-342900">
              <a:buFont typeface="+mj-lt"/>
              <a:buAutoNum type="arabicPeriod"/>
            </a:pPr>
            <a:r>
              <a:rPr lang="nl-NL" sz="2000" dirty="0"/>
              <a:t>Opioïden – Stand van Zaken</a:t>
            </a:r>
          </a:p>
          <a:p>
            <a:pPr marL="342900" indent="-342900">
              <a:buFont typeface="+mj-lt"/>
              <a:buAutoNum type="arabicPeriod"/>
            </a:pPr>
            <a:r>
              <a:rPr lang="nl-NL" sz="2000" dirty="0"/>
              <a:t>Pijnkennis</a:t>
            </a:r>
          </a:p>
          <a:p>
            <a:pPr marL="342900" indent="-342900">
              <a:buFont typeface="+mj-lt"/>
              <a:buAutoNum type="arabicPeriod"/>
            </a:pPr>
            <a:r>
              <a:rPr lang="nl-NL" sz="2000" dirty="0"/>
              <a:t>Pijnbestrijding</a:t>
            </a:r>
          </a:p>
          <a:p>
            <a:pPr marL="342900" indent="-342900">
              <a:buFont typeface="+mj-lt"/>
              <a:buAutoNum type="arabicPeriod"/>
            </a:pPr>
            <a:r>
              <a:rPr lang="nl-NL" sz="2000" dirty="0"/>
              <a:t>Sterk werkende opioïden</a:t>
            </a:r>
            <a:endParaRPr lang="nl-NL" sz="2000" b="1" dirty="0">
              <a:solidFill>
                <a:srgbClr val="00AA5F"/>
              </a:solidFill>
            </a:endParaRPr>
          </a:p>
          <a:p>
            <a:pPr marL="342900" indent="-342900">
              <a:buFont typeface="+mj-lt"/>
              <a:buAutoNum type="arabicPeriod"/>
            </a:pPr>
            <a:r>
              <a:rPr lang="nl-NL" sz="2000" b="1" dirty="0">
                <a:solidFill>
                  <a:srgbClr val="00AA5F"/>
                </a:solidFill>
              </a:rPr>
              <a:t>Behandeling neuropathische pijn</a:t>
            </a:r>
          </a:p>
          <a:p>
            <a:pPr marL="342900" indent="-342900">
              <a:buFont typeface="+mj-lt"/>
              <a:buAutoNum type="arabicPeriod"/>
            </a:pPr>
            <a:r>
              <a:rPr lang="nl-NL" sz="2000" dirty="0"/>
              <a:t>Behandelmogelijkheden door pijnafdeling</a:t>
            </a:r>
          </a:p>
          <a:p>
            <a:endParaRPr lang="nl-NL" sz="2000" dirty="0"/>
          </a:p>
        </p:txBody>
      </p:sp>
      <p:sp>
        <p:nvSpPr>
          <p:cNvPr id="6" name="Date Placeholder 3">
            <a:extLst>
              <a:ext uri="{FF2B5EF4-FFF2-40B4-BE49-F238E27FC236}">
                <a16:creationId xmlns:a16="http://schemas.microsoft.com/office/drawing/2014/main" id="{65A5C62A-9E3C-AF41-B5E6-F5CD5421474B}"/>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7" name="Slide Number Placeholder 4">
            <a:extLst>
              <a:ext uri="{FF2B5EF4-FFF2-40B4-BE49-F238E27FC236}">
                <a16:creationId xmlns:a16="http://schemas.microsoft.com/office/drawing/2014/main" id="{90F45629-0ED1-7541-9B28-F04C66B6528C}"/>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52</a:t>
            </a:fld>
            <a:endParaRPr lang="en-US" dirty="0"/>
          </a:p>
        </p:txBody>
      </p:sp>
    </p:spTree>
    <p:extLst>
      <p:ext uri="{BB962C8B-B14F-4D97-AF65-F5344CB8AC3E}">
        <p14:creationId xmlns:p14="http://schemas.microsoft.com/office/powerpoint/2010/main" val="1313232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0298" y="369432"/>
            <a:ext cx="11429530" cy="346249"/>
          </a:xfrm>
        </p:spPr>
        <p:txBody>
          <a:bodyPr>
            <a:spAutoFit/>
          </a:bodyPr>
          <a:lstStyle/>
          <a:p>
            <a:r>
              <a:rPr lang="nl-NL" dirty="0"/>
              <a:t>Indeling neuropathische pijn</a:t>
            </a:r>
            <a:endParaRPr lang="en-GB" dirty="0"/>
          </a:p>
        </p:txBody>
      </p:sp>
      <p:sp>
        <p:nvSpPr>
          <p:cNvPr id="3" name="Tijdelijke aanduiding voor inhoud 2"/>
          <p:cNvSpPr>
            <a:spLocks noGrp="1"/>
          </p:cNvSpPr>
          <p:nvPr>
            <p:ph idx="1"/>
          </p:nvPr>
        </p:nvSpPr>
        <p:spPr>
          <a:xfrm>
            <a:off x="379514" y="1439863"/>
            <a:ext cx="6504062" cy="3180358"/>
          </a:xfrm>
        </p:spPr>
        <p:txBody>
          <a:bodyPr>
            <a:spAutoFit/>
          </a:bodyPr>
          <a:lstStyle/>
          <a:p>
            <a:pPr>
              <a:lnSpc>
                <a:spcPct val="100000"/>
              </a:lnSpc>
              <a:spcAft>
                <a:spcPts val="0"/>
              </a:spcAft>
            </a:pPr>
            <a:r>
              <a:rPr lang="nl-NL" sz="2000" b="1" dirty="0"/>
              <a:t>Neuropatische pijn:</a:t>
            </a:r>
            <a:r>
              <a:rPr lang="nl-NL" sz="2000" dirty="0"/>
              <a:t> </a:t>
            </a:r>
            <a:br>
              <a:rPr lang="nl-NL" sz="2000" dirty="0"/>
            </a:br>
            <a:r>
              <a:rPr lang="nl-NL" sz="2000" dirty="0"/>
              <a:t>Pijn direct veroorzaakt door een beschadiging of ziekte die het </a:t>
            </a:r>
            <a:r>
              <a:rPr lang="nl-NL" sz="2000" dirty="0" err="1"/>
              <a:t>somatosensorische</a:t>
            </a:r>
            <a:r>
              <a:rPr lang="nl-NL" sz="2000" dirty="0"/>
              <a:t> systeem beïnvloedt</a:t>
            </a:r>
            <a:r>
              <a:rPr lang="nl-NL" sz="2000" baseline="30000" dirty="0"/>
              <a:t>1</a:t>
            </a:r>
            <a:br>
              <a:rPr lang="nl-NL" sz="2000" baseline="30000" dirty="0"/>
            </a:br>
            <a:br>
              <a:rPr lang="nl-NL" sz="2000" baseline="30000" dirty="0"/>
            </a:br>
            <a:r>
              <a:rPr lang="nl-NL" sz="2000" b="1" dirty="0"/>
              <a:t>Perifere neuropatische pijn:</a:t>
            </a:r>
            <a:r>
              <a:rPr lang="nl-NL" sz="2000" dirty="0"/>
              <a:t> </a:t>
            </a:r>
            <a:br>
              <a:rPr lang="nl-NL" sz="2000" dirty="0"/>
            </a:br>
            <a:r>
              <a:rPr lang="nl-NL" sz="2000" dirty="0"/>
              <a:t>Pijn veroorzaakt door een laesie in het perifere zenuwstelsel</a:t>
            </a:r>
            <a:r>
              <a:rPr lang="nl-NL" sz="2000" baseline="30000" dirty="0"/>
              <a:t>2</a:t>
            </a:r>
          </a:p>
          <a:p>
            <a:pPr>
              <a:lnSpc>
                <a:spcPct val="100000"/>
              </a:lnSpc>
              <a:spcAft>
                <a:spcPts val="0"/>
              </a:spcAft>
            </a:pPr>
            <a:endParaRPr lang="nl-NL" sz="2000" baseline="30000" dirty="0"/>
          </a:p>
          <a:p>
            <a:pPr>
              <a:lnSpc>
                <a:spcPct val="100000"/>
              </a:lnSpc>
              <a:spcAft>
                <a:spcPts val="0"/>
              </a:spcAft>
            </a:pPr>
            <a:r>
              <a:rPr lang="nl-NL" sz="2000" b="1" dirty="0"/>
              <a:t>Gelokaliseerde perifere neuropathische pijn:</a:t>
            </a:r>
            <a:r>
              <a:rPr lang="nl-NL" sz="2000" dirty="0"/>
              <a:t> </a:t>
            </a:r>
          </a:p>
          <a:p>
            <a:pPr>
              <a:lnSpc>
                <a:spcPct val="100000"/>
              </a:lnSpc>
              <a:spcAft>
                <a:spcPts val="0"/>
              </a:spcAft>
            </a:pPr>
            <a:r>
              <a:rPr lang="nl-NL" dirty="0"/>
              <a:t>N</a:t>
            </a:r>
            <a:r>
              <a:rPr lang="nl-NL" sz="2000" dirty="0"/>
              <a:t>europathische pijn gekarakteriseerd door een consistent en aftekenbaar gebied van maximale pijn</a:t>
            </a:r>
            <a:r>
              <a:rPr lang="nl-NL" sz="2000" baseline="30000" dirty="0"/>
              <a:t>3</a:t>
            </a:r>
          </a:p>
        </p:txBody>
      </p:sp>
      <p:grpSp>
        <p:nvGrpSpPr>
          <p:cNvPr id="10" name="Groep 9">
            <a:extLst>
              <a:ext uri="{FF2B5EF4-FFF2-40B4-BE49-F238E27FC236}">
                <a16:creationId xmlns:a16="http://schemas.microsoft.com/office/drawing/2014/main" id="{A3B600F2-7AF7-1B4B-93AC-24098272A015}"/>
              </a:ext>
            </a:extLst>
          </p:cNvPr>
          <p:cNvGrpSpPr/>
          <p:nvPr/>
        </p:nvGrpSpPr>
        <p:grpSpPr>
          <a:xfrm>
            <a:off x="7885043" y="1439863"/>
            <a:ext cx="3924370" cy="3801372"/>
            <a:chOff x="7267544" y="1441727"/>
            <a:chExt cx="3384376" cy="3411931"/>
          </a:xfrm>
        </p:grpSpPr>
        <p:sp>
          <p:nvSpPr>
            <p:cNvPr id="4" name="Ovaal 3"/>
            <p:cNvSpPr/>
            <p:nvPr/>
          </p:nvSpPr>
          <p:spPr>
            <a:xfrm>
              <a:off x="7267544" y="1441727"/>
              <a:ext cx="3384376" cy="3411931"/>
            </a:xfrm>
            <a:prstGeom prst="ellipse">
              <a:avLst/>
            </a:prstGeom>
            <a:solidFill>
              <a:srgbClr val="238438"/>
            </a:solidFill>
            <a:ln>
              <a:solidFill>
                <a:srgbClr val="2384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dirty="0">
                <a:solidFill>
                  <a:schemeClr val="tx1"/>
                </a:solidFill>
                <a:latin typeface="Helvetica" pitchFamily="2" charset="0"/>
              </a:endParaRPr>
            </a:p>
          </p:txBody>
        </p:sp>
        <p:sp>
          <p:nvSpPr>
            <p:cNvPr id="5" name="Ellipse 4"/>
            <p:cNvSpPr/>
            <p:nvPr/>
          </p:nvSpPr>
          <p:spPr>
            <a:xfrm>
              <a:off x="7617876" y="1832700"/>
              <a:ext cx="2664000" cy="2664296"/>
            </a:xfrm>
            <a:prstGeom prst="ellipse">
              <a:avLst/>
            </a:prstGeom>
            <a:solidFill>
              <a:srgbClr val="CBA51F"/>
            </a:solidFill>
            <a:ln w="9525">
              <a:solidFill>
                <a:srgbClr val="CBA5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Helvetica" pitchFamily="2" charset="0"/>
              </a:endParaRPr>
            </a:p>
          </p:txBody>
        </p:sp>
        <p:sp>
          <p:nvSpPr>
            <p:cNvPr id="6" name="Ellipse 5"/>
            <p:cNvSpPr/>
            <p:nvPr/>
          </p:nvSpPr>
          <p:spPr>
            <a:xfrm>
              <a:off x="8025908" y="2228744"/>
              <a:ext cx="1872000" cy="1872208"/>
            </a:xfrm>
            <a:prstGeom prst="ellipse">
              <a:avLst/>
            </a:prstGeom>
            <a:solidFill>
              <a:srgbClr val="471E60"/>
            </a:solidFill>
            <a:ln w="9525">
              <a:solidFill>
                <a:srgbClr val="471E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Helvetica" pitchFamily="2" charset="0"/>
              </a:endParaRPr>
            </a:p>
          </p:txBody>
        </p:sp>
        <p:sp>
          <p:nvSpPr>
            <p:cNvPr id="7" name="Textfeld 6"/>
            <p:cNvSpPr txBox="1"/>
            <p:nvPr/>
          </p:nvSpPr>
          <p:spPr>
            <a:xfrm>
              <a:off x="8634282" y="1940712"/>
              <a:ext cx="648072" cy="432048"/>
            </a:xfrm>
            <a:prstGeom prst="rect">
              <a:avLst/>
            </a:prstGeom>
          </p:spPr>
          <p:txBody>
            <a:bodyPr wrap="square" lIns="0" tIns="0" rIns="0" bIns="0" rtlCol="0">
              <a:noAutofit/>
            </a:bodyPr>
            <a:lstStyle/>
            <a:p>
              <a:pPr algn="ctr">
                <a:buClr>
                  <a:schemeClr val="accent2"/>
                </a:buClr>
              </a:pPr>
              <a:r>
                <a:rPr lang="de-DE" sz="1600" b="1" dirty="0">
                  <a:latin typeface="Helvetica" pitchFamily="2" charset="0"/>
                </a:rPr>
                <a:t>PNP</a:t>
              </a:r>
              <a:endParaRPr lang="en-US" sz="1600" b="1" dirty="0">
                <a:latin typeface="Helvetica" pitchFamily="2" charset="0"/>
              </a:endParaRPr>
            </a:p>
          </p:txBody>
        </p:sp>
        <p:sp>
          <p:nvSpPr>
            <p:cNvPr id="8" name="Textfeld 7"/>
            <p:cNvSpPr txBox="1"/>
            <p:nvPr/>
          </p:nvSpPr>
          <p:spPr>
            <a:xfrm>
              <a:off x="8562274" y="2996952"/>
              <a:ext cx="828092" cy="432048"/>
            </a:xfrm>
            <a:prstGeom prst="rect">
              <a:avLst/>
            </a:prstGeom>
          </p:spPr>
          <p:txBody>
            <a:bodyPr wrap="square" lIns="0" tIns="0" rIns="0" bIns="0" rtlCol="0">
              <a:noAutofit/>
            </a:bodyPr>
            <a:lstStyle/>
            <a:p>
              <a:pPr algn="ctr">
                <a:buClr>
                  <a:schemeClr val="accent2"/>
                </a:buClr>
              </a:pPr>
              <a:r>
                <a:rPr lang="de-DE" sz="1600" b="1" dirty="0">
                  <a:solidFill>
                    <a:schemeClr val="bg1"/>
                  </a:solidFill>
                  <a:latin typeface="Helvetica" pitchFamily="2" charset="0"/>
                </a:rPr>
                <a:t>LNP</a:t>
              </a:r>
              <a:endParaRPr lang="en-US" sz="1600" b="1" dirty="0">
                <a:solidFill>
                  <a:schemeClr val="bg1"/>
                </a:solidFill>
                <a:latin typeface="Helvetica" pitchFamily="2" charset="0"/>
              </a:endParaRPr>
            </a:p>
          </p:txBody>
        </p:sp>
        <p:sp>
          <p:nvSpPr>
            <p:cNvPr id="9" name="Textfeld 6"/>
            <p:cNvSpPr txBox="1"/>
            <p:nvPr/>
          </p:nvSpPr>
          <p:spPr>
            <a:xfrm>
              <a:off x="8633498" y="1513734"/>
              <a:ext cx="648072" cy="432048"/>
            </a:xfrm>
            <a:prstGeom prst="rect">
              <a:avLst/>
            </a:prstGeom>
          </p:spPr>
          <p:txBody>
            <a:bodyPr wrap="square" lIns="0" tIns="0" rIns="0" bIns="0" rtlCol="0">
              <a:noAutofit/>
            </a:bodyPr>
            <a:lstStyle/>
            <a:p>
              <a:pPr algn="ctr">
                <a:buClr>
                  <a:schemeClr val="accent2"/>
                </a:buClr>
              </a:pPr>
              <a:r>
                <a:rPr lang="de-DE" sz="1600" b="1" dirty="0">
                  <a:latin typeface="Helvetica" pitchFamily="2" charset="0"/>
                </a:rPr>
                <a:t>NP</a:t>
              </a:r>
              <a:endParaRPr lang="en-US" sz="1600" b="1" dirty="0">
                <a:latin typeface="Helvetica" pitchFamily="2" charset="0"/>
              </a:endParaRPr>
            </a:p>
          </p:txBody>
        </p:sp>
      </p:grpSp>
      <p:sp>
        <p:nvSpPr>
          <p:cNvPr id="12" name="Rechteck 8"/>
          <p:cNvSpPr/>
          <p:nvPr/>
        </p:nvSpPr>
        <p:spPr>
          <a:xfrm>
            <a:off x="1183852" y="6350082"/>
            <a:ext cx="7107420" cy="507831"/>
          </a:xfrm>
          <a:prstGeom prst="rect">
            <a:avLst/>
          </a:prstGeom>
        </p:spPr>
        <p:txBody>
          <a:bodyPr wrap="square" lIns="0">
            <a:spAutoFit/>
          </a:bodyPr>
          <a:lstStyle/>
          <a:p>
            <a:pPr>
              <a:defRPr/>
            </a:pPr>
            <a:r>
              <a:rPr lang="en-US" sz="900" dirty="0">
                <a:latin typeface="Helvetica Light"/>
              </a:rPr>
              <a:t>1. </a:t>
            </a:r>
            <a:r>
              <a:rPr lang="en-US" sz="900" dirty="0" err="1">
                <a:latin typeface="Helvetica Light"/>
              </a:rPr>
              <a:t>Treede</a:t>
            </a:r>
            <a:r>
              <a:rPr lang="en-US" sz="900" dirty="0">
                <a:latin typeface="Helvetica Light"/>
              </a:rPr>
              <a:t> R et al. Neurology 2008;70,1630–1635.</a:t>
            </a:r>
          </a:p>
          <a:p>
            <a:pPr>
              <a:defRPr/>
            </a:pPr>
            <a:r>
              <a:rPr lang="en-US" sz="900" dirty="0">
                <a:latin typeface="Helvetica Light"/>
              </a:rPr>
              <a:t>2. Dworkin R et al. Arch Neurol, 2003;60:1524-1534.</a:t>
            </a:r>
          </a:p>
          <a:p>
            <a:pPr>
              <a:defRPr/>
            </a:pPr>
            <a:r>
              <a:rPr lang="en-US" sz="900" dirty="0">
                <a:latin typeface="Helvetica Light"/>
              </a:rPr>
              <a:t>3. Mick G et al. Pain Management. 2012;2(1):71-77.</a:t>
            </a:r>
          </a:p>
        </p:txBody>
      </p:sp>
      <p:sp>
        <p:nvSpPr>
          <p:cNvPr id="13" name="Date Placeholder 3">
            <a:extLst>
              <a:ext uri="{FF2B5EF4-FFF2-40B4-BE49-F238E27FC236}">
                <a16:creationId xmlns:a16="http://schemas.microsoft.com/office/drawing/2014/main" id="{08CBE47D-4C18-0E4D-964A-A3E337E18262}"/>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14" name="Slide Number Placeholder 4">
            <a:extLst>
              <a:ext uri="{FF2B5EF4-FFF2-40B4-BE49-F238E27FC236}">
                <a16:creationId xmlns:a16="http://schemas.microsoft.com/office/drawing/2014/main" id="{17083296-8830-DB4E-93FD-9F5237CFC9FC}"/>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53</a:t>
            </a:fld>
            <a:endParaRPr lang="en-US" dirty="0"/>
          </a:p>
        </p:txBody>
      </p:sp>
    </p:spTree>
    <p:extLst>
      <p:ext uri="{BB962C8B-B14F-4D97-AF65-F5344CB8AC3E}">
        <p14:creationId xmlns:p14="http://schemas.microsoft.com/office/powerpoint/2010/main" val="1255903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235" y="296598"/>
            <a:ext cx="11429530" cy="909841"/>
          </a:xfrm>
        </p:spPr>
        <p:txBody>
          <a:bodyPr/>
          <a:lstStyle/>
          <a:p>
            <a:r>
              <a:rPr lang="en-GB" dirty="0" err="1"/>
              <a:t>Behandelschema</a:t>
            </a:r>
            <a:r>
              <a:rPr lang="en-GB" dirty="0"/>
              <a:t> neuropatische pijn</a:t>
            </a:r>
            <a:r>
              <a:rPr lang="en-GB" baseline="30000" dirty="0"/>
              <a:t>1</a:t>
            </a:r>
          </a:p>
        </p:txBody>
      </p:sp>
      <p:sp>
        <p:nvSpPr>
          <p:cNvPr id="4" name="Rechteck 8"/>
          <p:cNvSpPr/>
          <p:nvPr/>
        </p:nvSpPr>
        <p:spPr>
          <a:xfrm>
            <a:off x="1273629" y="6488582"/>
            <a:ext cx="8577436" cy="230832"/>
          </a:xfrm>
          <a:prstGeom prst="rect">
            <a:avLst/>
          </a:prstGeom>
        </p:spPr>
        <p:txBody>
          <a:bodyPr wrap="square" lIns="0">
            <a:spAutoFit/>
          </a:bodyPr>
          <a:lstStyle/>
          <a:p>
            <a:pPr defTabSz="914400">
              <a:defRPr/>
            </a:pPr>
            <a:r>
              <a:rPr lang="en-US" sz="900" dirty="0">
                <a:latin typeface="Helvetica Light"/>
              </a:rPr>
              <a:t>1. </a:t>
            </a:r>
            <a:r>
              <a:rPr lang="en-US" sz="900" dirty="0" err="1">
                <a:latin typeface="Helvetica Light"/>
              </a:rPr>
              <a:t>Handboek</a:t>
            </a:r>
            <a:r>
              <a:rPr lang="en-US" sz="900" dirty="0">
                <a:latin typeface="Helvetica Light"/>
              </a:rPr>
              <a:t> </a:t>
            </a:r>
            <a:r>
              <a:rPr lang="en-US" sz="900" dirty="0" err="1">
                <a:latin typeface="Helvetica Light"/>
              </a:rPr>
              <a:t>Pijngeneeskunde</a:t>
            </a:r>
            <a:r>
              <a:rPr lang="en-US" sz="900" dirty="0">
                <a:latin typeface="Helvetica Light"/>
              </a:rPr>
              <a:t> F.J.P.M. Huygen, M. van </a:t>
            </a:r>
            <a:r>
              <a:rPr lang="en-US" sz="900" dirty="0" err="1">
                <a:latin typeface="Helvetica Light"/>
              </a:rPr>
              <a:t>Kleef</a:t>
            </a:r>
            <a:r>
              <a:rPr lang="en-US" sz="900" dirty="0">
                <a:latin typeface="Helvetica Light"/>
              </a:rPr>
              <a:t>, K.C.P. </a:t>
            </a:r>
            <a:r>
              <a:rPr lang="en-US" sz="900" dirty="0" err="1">
                <a:latin typeface="Helvetica Light"/>
              </a:rPr>
              <a:t>Vissers</a:t>
            </a:r>
            <a:r>
              <a:rPr lang="en-US" sz="900" dirty="0">
                <a:latin typeface="Helvetica Light"/>
              </a:rPr>
              <a:t>, W.W.A. </a:t>
            </a:r>
            <a:r>
              <a:rPr lang="en-US" sz="900" dirty="0" err="1">
                <a:latin typeface="Helvetica Light"/>
              </a:rPr>
              <a:t>Zuurmond</a:t>
            </a:r>
            <a:r>
              <a:rPr lang="en-US" sz="900" dirty="0">
                <a:latin typeface="Helvetica Light"/>
              </a:rPr>
              <a:t>. Mei 2014 p. 329.</a:t>
            </a:r>
          </a:p>
        </p:txBody>
      </p:sp>
      <p:pic>
        <p:nvPicPr>
          <p:cNvPr id="75" name="Afbeelding 74">
            <a:extLst>
              <a:ext uri="{FF2B5EF4-FFF2-40B4-BE49-F238E27FC236}">
                <a16:creationId xmlns:a16="http://schemas.microsoft.com/office/drawing/2014/main" id="{06F4164C-3B6F-4081-AA97-5A692F21CFE7}"/>
              </a:ext>
            </a:extLst>
          </p:cNvPr>
          <p:cNvPicPr>
            <a:picLocks noChangeAspect="1"/>
          </p:cNvPicPr>
          <p:nvPr/>
        </p:nvPicPr>
        <p:blipFill>
          <a:blip r:embed="rId2"/>
          <a:stretch>
            <a:fillRect/>
          </a:stretch>
        </p:blipFill>
        <p:spPr>
          <a:xfrm>
            <a:off x="2771416" y="1206439"/>
            <a:ext cx="5796114" cy="4348472"/>
          </a:xfrm>
          <a:prstGeom prst="rect">
            <a:avLst/>
          </a:prstGeom>
        </p:spPr>
      </p:pic>
      <p:sp>
        <p:nvSpPr>
          <p:cNvPr id="5" name="Date Placeholder 3">
            <a:extLst>
              <a:ext uri="{FF2B5EF4-FFF2-40B4-BE49-F238E27FC236}">
                <a16:creationId xmlns:a16="http://schemas.microsoft.com/office/drawing/2014/main" id="{4B885760-1C5A-2B4C-AB8F-DFCE8C8A2FCE}"/>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6" name="Slide Number Placeholder 4">
            <a:extLst>
              <a:ext uri="{FF2B5EF4-FFF2-40B4-BE49-F238E27FC236}">
                <a16:creationId xmlns:a16="http://schemas.microsoft.com/office/drawing/2014/main" id="{1ED9478B-9393-DA4B-9AC2-91EC2DA53983}"/>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54</a:t>
            </a:fld>
            <a:endParaRPr lang="en-US" dirty="0"/>
          </a:p>
        </p:txBody>
      </p:sp>
    </p:spTree>
    <p:extLst>
      <p:ext uri="{BB962C8B-B14F-4D97-AF65-F5344CB8AC3E}">
        <p14:creationId xmlns:p14="http://schemas.microsoft.com/office/powerpoint/2010/main" val="1096647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4BD07-81E4-9048-89B8-884DAE4D2BF9}"/>
              </a:ext>
            </a:extLst>
          </p:cNvPr>
          <p:cNvSpPr>
            <a:spLocks noGrp="1"/>
          </p:cNvSpPr>
          <p:nvPr>
            <p:ph type="title"/>
          </p:nvPr>
        </p:nvSpPr>
        <p:spPr>
          <a:xfrm>
            <a:off x="381000" y="369888"/>
            <a:ext cx="10863434" cy="727224"/>
          </a:xfrm>
        </p:spPr>
        <p:txBody>
          <a:bodyPr>
            <a:normAutofit/>
          </a:bodyPr>
          <a:lstStyle/>
          <a:p>
            <a:r>
              <a:rPr lang="nl-NL" dirty="0"/>
              <a:t>Medicamenteuze behandeling neuropathische pijn  (</a:t>
            </a:r>
            <a:r>
              <a:rPr lang="nl-NL" dirty="0" err="1"/>
              <a:t>NeuPSIG</a:t>
            </a:r>
            <a:r>
              <a:rPr lang="nl-NL" dirty="0"/>
              <a:t> 2015)</a:t>
            </a:r>
          </a:p>
        </p:txBody>
      </p:sp>
      <p:sp>
        <p:nvSpPr>
          <p:cNvPr id="6" name="Rechthoek 5">
            <a:extLst>
              <a:ext uri="{FF2B5EF4-FFF2-40B4-BE49-F238E27FC236}">
                <a16:creationId xmlns:a16="http://schemas.microsoft.com/office/drawing/2014/main" id="{BEC4A22F-190C-47C4-8A72-E261BA64094B}"/>
              </a:ext>
            </a:extLst>
          </p:cNvPr>
          <p:cNvSpPr/>
          <p:nvPr/>
        </p:nvSpPr>
        <p:spPr>
          <a:xfrm>
            <a:off x="1328057" y="6488582"/>
            <a:ext cx="6096000" cy="230832"/>
          </a:xfrm>
          <a:prstGeom prst="rect">
            <a:avLst/>
          </a:prstGeom>
        </p:spPr>
        <p:txBody>
          <a:bodyPr lIns="0">
            <a:spAutoFit/>
          </a:bodyPr>
          <a:lstStyle/>
          <a:p>
            <a:r>
              <a:rPr lang="nl-NL" sz="900" dirty="0" err="1">
                <a:latin typeface="Helvetica Light"/>
              </a:rPr>
              <a:t>Finnerup</a:t>
            </a:r>
            <a:r>
              <a:rPr lang="nl-NL" sz="900" dirty="0">
                <a:latin typeface="Helvetica Light"/>
              </a:rPr>
              <a:t> N.B. </a:t>
            </a:r>
            <a:r>
              <a:rPr lang="nl-NL" sz="900" i="1" dirty="0">
                <a:latin typeface="Helvetica Light"/>
              </a:rPr>
              <a:t>et al. Lancet </a:t>
            </a:r>
            <a:r>
              <a:rPr lang="nl-NL" sz="900" i="1" dirty="0" err="1">
                <a:latin typeface="Helvetica Light"/>
              </a:rPr>
              <a:t>Neurol</a:t>
            </a:r>
            <a:r>
              <a:rPr lang="nl-NL" sz="900" i="1" dirty="0">
                <a:latin typeface="Helvetica Light"/>
              </a:rPr>
              <a:t>. 2015;14(2):62–173. </a:t>
            </a:r>
            <a:r>
              <a:rPr lang="nl-NL" sz="900" dirty="0">
                <a:latin typeface="Helvetica Light"/>
              </a:rPr>
              <a:t> </a:t>
            </a:r>
          </a:p>
        </p:txBody>
      </p:sp>
      <p:pic>
        <p:nvPicPr>
          <p:cNvPr id="9" name="Afbeelding 8">
            <a:extLst>
              <a:ext uri="{FF2B5EF4-FFF2-40B4-BE49-F238E27FC236}">
                <a16:creationId xmlns:a16="http://schemas.microsoft.com/office/drawing/2014/main" id="{649DDE4B-B0AD-47F2-9D83-A3433FBC40B0}"/>
              </a:ext>
            </a:extLst>
          </p:cNvPr>
          <p:cNvPicPr>
            <a:picLocks noChangeAspect="1"/>
          </p:cNvPicPr>
          <p:nvPr/>
        </p:nvPicPr>
        <p:blipFill>
          <a:blip r:embed="rId2"/>
          <a:stretch>
            <a:fillRect/>
          </a:stretch>
        </p:blipFill>
        <p:spPr>
          <a:xfrm>
            <a:off x="151308" y="1136083"/>
            <a:ext cx="11889383" cy="4940038"/>
          </a:xfrm>
          <a:prstGeom prst="rect">
            <a:avLst/>
          </a:prstGeom>
        </p:spPr>
      </p:pic>
      <p:sp>
        <p:nvSpPr>
          <p:cNvPr id="3" name="Tekstvak 2">
            <a:extLst>
              <a:ext uri="{FF2B5EF4-FFF2-40B4-BE49-F238E27FC236}">
                <a16:creationId xmlns:a16="http://schemas.microsoft.com/office/drawing/2014/main" id="{0B0C2CE3-3FEB-A54E-BA7C-61D5797F2CE8}"/>
              </a:ext>
            </a:extLst>
          </p:cNvPr>
          <p:cNvSpPr txBox="1"/>
          <p:nvPr/>
        </p:nvSpPr>
        <p:spPr>
          <a:xfrm>
            <a:off x="5897217" y="6573078"/>
            <a:ext cx="0" cy="0"/>
          </a:xfrm>
          <a:prstGeom prst="rect">
            <a:avLst/>
          </a:prstGeom>
          <a:noFill/>
        </p:spPr>
        <p:txBody>
          <a:bodyPr wrap="none" lIns="0" tIns="0" rIns="0" bIns="0" rtlCol="0">
            <a:noAutofit/>
          </a:bodyPr>
          <a:lstStyle/>
          <a:p>
            <a:pPr algn="l"/>
            <a:endParaRPr lang="nl-NL" sz="1600" dirty="0"/>
          </a:p>
        </p:txBody>
      </p:sp>
      <p:sp>
        <p:nvSpPr>
          <p:cNvPr id="7" name="Date Placeholder 3">
            <a:extLst>
              <a:ext uri="{FF2B5EF4-FFF2-40B4-BE49-F238E27FC236}">
                <a16:creationId xmlns:a16="http://schemas.microsoft.com/office/drawing/2014/main" id="{A154EBE1-C684-8949-872E-3587B33D0702}"/>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10" name="Slide Number Placeholder 4">
            <a:extLst>
              <a:ext uri="{FF2B5EF4-FFF2-40B4-BE49-F238E27FC236}">
                <a16:creationId xmlns:a16="http://schemas.microsoft.com/office/drawing/2014/main" id="{F55B4EED-11EA-E347-9D75-2F74D970024E}"/>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55</a:t>
            </a:fld>
            <a:endParaRPr lang="en-US" dirty="0"/>
          </a:p>
        </p:txBody>
      </p:sp>
    </p:spTree>
    <p:extLst>
      <p:ext uri="{BB962C8B-B14F-4D97-AF65-F5344CB8AC3E}">
        <p14:creationId xmlns:p14="http://schemas.microsoft.com/office/powerpoint/2010/main" val="31010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3">
            <a:extLst>
              <a:ext uri="{FF2B5EF4-FFF2-40B4-BE49-F238E27FC236}">
                <a16:creationId xmlns:a16="http://schemas.microsoft.com/office/drawing/2014/main" id="{0460B2F1-B78B-4205-A3CA-5530B7808726}"/>
              </a:ext>
            </a:extLst>
          </p:cNvPr>
          <p:cNvGraphicFramePr>
            <a:graphicFrameLocks noGrp="1"/>
          </p:cNvGraphicFramePr>
          <p:nvPr>
            <p:ph idx="1"/>
            <p:extLst>
              <p:ext uri="{D42A27DB-BD31-4B8C-83A1-F6EECF244321}">
                <p14:modId xmlns:p14="http://schemas.microsoft.com/office/powerpoint/2010/main" val="3701199674"/>
              </p:ext>
            </p:extLst>
          </p:nvPr>
        </p:nvGraphicFramePr>
        <p:xfrm>
          <a:off x="-58625" y="1111850"/>
          <a:ext cx="11428413" cy="4852751"/>
        </p:xfrm>
        <a:graphic>
          <a:graphicData uri="http://schemas.openxmlformats.org/drawingml/2006/chart">
            <c:chart xmlns:c="http://schemas.openxmlformats.org/drawingml/2006/chart" xmlns:r="http://schemas.openxmlformats.org/officeDocument/2006/relationships" r:id="rId2"/>
          </a:graphicData>
        </a:graphic>
      </p:graphicFrame>
      <p:sp>
        <p:nvSpPr>
          <p:cNvPr id="4" name="Tijdelijke aanduiding voor datum 3">
            <a:extLst>
              <a:ext uri="{FF2B5EF4-FFF2-40B4-BE49-F238E27FC236}">
                <a16:creationId xmlns:a16="http://schemas.microsoft.com/office/drawing/2014/main" id="{4B07B46F-7612-4673-8C3F-079B07F75235}"/>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CB441EB-A3CB-400E-85AE-CC897AAC4F05}"/>
              </a:ext>
            </a:extLst>
          </p:cNvPr>
          <p:cNvSpPr>
            <a:spLocks noGrp="1"/>
          </p:cNvSpPr>
          <p:nvPr>
            <p:ph type="sldNum" sz="quarter" idx="12"/>
          </p:nvPr>
        </p:nvSpPr>
        <p:spPr/>
        <p:txBody>
          <a:bodyPr/>
          <a:lstStyle/>
          <a:p>
            <a:fld id="{0A651BF4-93EA-457D-AD5A-CC362C278CB3}" type="slidenum">
              <a:rPr lang="en-US" smtClean="0"/>
              <a:t>56</a:t>
            </a:fld>
            <a:endParaRPr lang="en-US" dirty="0"/>
          </a:p>
        </p:txBody>
      </p:sp>
      <p:sp>
        <p:nvSpPr>
          <p:cNvPr id="8" name="Tekstvak 7">
            <a:extLst>
              <a:ext uri="{FF2B5EF4-FFF2-40B4-BE49-F238E27FC236}">
                <a16:creationId xmlns:a16="http://schemas.microsoft.com/office/drawing/2014/main" id="{BBD2B118-9DC6-4494-8053-1670DB58FE67}"/>
              </a:ext>
            </a:extLst>
          </p:cNvPr>
          <p:cNvSpPr txBox="1"/>
          <p:nvPr/>
        </p:nvSpPr>
        <p:spPr>
          <a:xfrm>
            <a:off x="1141694" y="6488582"/>
            <a:ext cx="9326217" cy="230832"/>
          </a:xfrm>
          <a:prstGeom prst="rect">
            <a:avLst/>
          </a:prstGeom>
          <a:noFill/>
        </p:spPr>
        <p:txBody>
          <a:bodyPr wrap="square" lIns="0" rtlCol="0">
            <a:spAutoFit/>
          </a:bodyPr>
          <a:lstStyle/>
          <a:p>
            <a:r>
              <a:rPr lang="en-US" sz="900" dirty="0">
                <a:latin typeface="Helvetica Light"/>
              </a:rPr>
              <a:t>1. </a:t>
            </a:r>
            <a:r>
              <a:rPr lang="en-US" sz="900" dirty="0" err="1">
                <a:latin typeface="Helvetica Light"/>
              </a:rPr>
              <a:t>Haanpää</a:t>
            </a:r>
            <a:r>
              <a:rPr lang="en-US" sz="900" dirty="0">
                <a:latin typeface="Helvetica Light"/>
              </a:rPr>
              <a:t> et al. Eur J Pain 2016;20:316-328 SAS = Safety Analysis Set: all patients who received study drug</a:t>
            </a:r>
          </a:p>
        </p:txBody>
      </p:sp>
      <p:sp>
        <p:nvSpPr>
          <p:cNvPr id="10" name="Titel 1">
            <a:extLst>
              <a:ext uri="{FF2B5EF4-FFF2-40B4-BE49-F238E27FC236}">
                <a16:creationId xmlns:a16="http://schemas.microsoft.com/office/drawing/2014/main" id="{BA6F3EDF-D3BF-4CF6-A284-FBD104CB1EF1}"/>
              </a:ext>
            </a:extLst>
          </p:cNvPr>
          <p:cNvSpPr txBox="1">
            <a:spLocks/>
          </p:cNvSpPr>
          <p:nvPr/>
        </p:nvSpPr>
        <p:spPr>
          <a:xfrm>
            <a:off x="390800" y="342992"/>
            <a:ext cx="11422357" cy="727224"/>
          </a:xfrm>
          <a:prstGeom prst="rect">
            <a:avLst/>
          </a:prstGeom>
        </p:spPr>
        <p:txBody>
          <a:bodyPr vert="horz" lIns="0" tIns="0" rIns="0" bIns="0" rtlCol="0" anchor="t" anchorCtr="0">
            <a:normAutofit/>
          </a:bodyPr>
          <a:lstStyle>
            <a:lvl1pPr algn="l" defTabSz="914235" rtl="0" eaLnBrk="1" latinLnBrk="0" hangingPunct="1">
              <a:lnSpc>
                <a:spcPct val="90000"/>
              </a:lnSpc>
              <a:spcBef>
                <a:spcPct val="0"/>
              </a:spcBef>
              <a:buNone/>
              <a:defRPr sz="2500" kern="1200">
                <a:solidFill>
                  <a:schemeClr val="tx1"/>
                </a:solidFill>
                <a:latin typeface="+mj-lt"/>
                <a:ea typeface="+mj-ea"/>
                <a:cs typeface="+mj-cs"/>
              </a:defRPr>
            </a:lvl1pPr>
          </a:lstStyle>
          <a:p>
            <a:r>
              <a:rPr lang="nl-NL" dirty="0">
                <a:solidFill>
                  <a:srgbClr val="00AA5F"/>
                </a:solidFill>
              </a:rPr>
              <a:t>Verschillen in bijwerkingenprofiel (systemische t.o.v. lokale behandeling)</a:t>
            </a:r>
          </a:p>
        </p:txBody>
      </p:sp>
    </p:spTree>
    <p:extLst>
      <p:ext uri="{BB962C8B-B14F-4D97-AF65-F5344CB8AC3E}">
        <p14:creationId xmlns:p14="http://schemas.microsoft.com/office/powerpoint/2010/main" val="4280612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a:solidFill>
                  <a:schemeClr val="accent2"/>
                </a:solidFill>
              </a:rPr>
              <a:t>Inhoud</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297" y="1439863"/>
            <a:ext cx="11429531" cy="4528634"/>
          </a:xfrm>
        </p:spPr>
        <p:txBody>
          <a:bodyPr/>
          <a:lstStyle/>
          <a:p>
            <a:pPr marL="342900" indent="-342900">
              <a:buFont typeface="+mj-lt"/>
              <a:buAutoNum type="arabicPeriod"/>
            </a:pPr>
            <a:r>
              <a:rPr lang="nl-NL" sz="2000" dirty="0"/>
              <a:t>Opioïden – stand van zaken</a:t>
            </a:r>
          </a:p>
          <a:p>
            <a:pPr marL="342900" indent="-342900">
              <a:buFont typeface="+mj-lt"/>
              <a:buAutoNum type="arabicPeriod"/>
            </a:pPr>
            <a:r>
              <a:rPr lang="nl-NL" sz="2000" dirty="0"/>
              <a:t>Pijnkennis</a:t>
            </a:r>
          </a:p>
          <a:p>
            <a:pPr marL="342900" indent="-342900">
              <a:buFont typeface="+mj-lt"/>
              <a:buAutoNum type="arabicPeriod"/>
            </a:pPr>
            <a:r>
              <a:rPr lang="nl-NL" sz="2000" dirty="0"/>
              <a:t>Pijnbestrijding</a:t>
            </a:r>
          </a:p>
          <a:p>
            <a:pPr marL="342900" indent="-342900">
              <a:buFont typeface="+mj-lt"/>
              <a:buAutoNum type="arabicPeriod"/>
            </a:pPr>
            <a:r>
              <a:rPr lang="nl-NL" sz="2000" dirty="0"/>
              <a:t>Sterk werkende opioïden</a:t>
            </a:r>
            <a:endParaRPr lang="nl-NL" sz="2000" b="1" dirty="0">
              <a:solidFill>
                <a:srgbClr val="00AA5F"/>
              </a:solidFill>
            </a:endParaRPr>
          </a:p>
          <a:p>
            <a:pPr marL="342900" indent="-342900">
              <a:buFont typeface="+mj-lt"/>
              <a:buAutoNum type="arabicPeriod"/>
            </a:pPr>
            <a:r>
              <a:rPr lang="nl-NL" sz="2000" dirty="0"/>
              <a:t>Behandeling neuropathische pijn</a:t>
            </a:r>
            <a:endParaRPr lang="nl-NL" sz="2000" b="1" dirty="0">
              <a:solidFill>
                <a:srgbClr val="00AA5F"/>
              </a:solidFill>
            </a:endParaRPr>
          </a:p>
          <a:p>
            <a:pPr marL="342900" indent="-342900">
              <a:buFont typeface="+mj-lt"/>
              <a:buAutoNum type="arabicPeriod"/>
            </a:pPr>
            <a:r>
              <a:rPr lang="nl-NL" sz="2000" b="1" dirty="0">
                <a:solidFill>
                  <a:srgbClr val="00AA5F"/>
                </a:solidFill>
              </a:rPr>
              <a:t>Behandelmogelijkheden door pijnafdeling</a:t>
            </a:r>
          </a:p>
          <a:p>
            <a:endParaRPr lang="nl-NL" sz="2000" dirty="0"/>
          </a:p>
        </p:txBody>
      </p:sp>
      <p:sp>
        <p:nvSpPr>
          <p:cNvPr id="6" name="Date Placeholder 3">
            <a:extLst>
              <a:ext uri="{FF2B5EF4-FFF2-40B4-BE49-F238E27FC236}">
                <a16:creationId xmlns:a16="http://schemas.microsoft.com/office/drawing/2014/main" id="{82F2BDC2-6D70-6B48-A1EB-47AC11C461D1}"/>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7" name="Slide Number Placeholder 4">
            <a:extLst>
              <a:ext uri="{FF2B5EF4-FFF2-40B4-BE49-F238E27FC236}">
                <a16:creationId xmlns:a16="http://schemas.microsoft.com/office/drawing/2014/main" id="{32627CE8-790D-3740-B085-817133CC0DD5}"/>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57</a:t>
            </a:fld>
            <a:endParaRPr lang="en-US" dirty="0"/>
          </a:p>
        </p:txBody>
      </p:sp>
    </p:spTree>
    <p:extLst>
      <p:ext uri="{BB962C8B-B14F-4D97-AF65-F5344CB8AC3E}">
        <p14:creationId xmlns:p14="http://schemas.microsoft.com/office/powerpoint/2010/main" val="1754372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Behandelmogelijkheden door pijnspecialist</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p:txBody>
          <a:bodyPr/>
          <a:lstStyle/>
          <a:p>
            <a:pPr marL="268288" indent="-268288">
              <a:buFont typeface="+mj-lt"/>
              <a:buAutoNum type="arabicPeriod"/>
            </a:pPr>
            <a:r>
              <a:rPr lang="nl-NL" sz="2000"/>
              <a:t>Medicamenteuze behandeling</a:t>
            </a:r>
            <a:br>
              <a:rPr lang="nl-NL" dirty="0"/>
            </a:br>
            <a:endParaRPr lang="nl-NL" sz="2000" dirty="0"/>
          </a:p>
          <a:p>
            <a:pPr marL="268288" indent="-268288">
              <a:buFont typeface="+mj-lt"/>
              <a:buAutoNum type="arabicPeriod"/>
            </a:pPr>
            <a:r>
              <a:rPr lang="nl-NL" sz="2000"/>
              <a:t>Invasieve pijnbestrijding</a:t>
            </a:r>
            <a:br>
              <a:rPr lang="nl-NL" dirty="0"/>
            </a:br>
            <a:endParaRPr lang="nl-NL" sz="2000" dirty="0"/>
          </a:p>
          <a:p>
            <a:pPr marL="268288" indent="-268288">
              <a:buFont typeface="+mj-lt"/>
              <a:buAutoNum type="arabicPeriod"/>
            </a:pPr>
            <a:r>
              <a:rPr lang="nl-NL" sz="2000" dirty="0"/>
              <a:t>Complex </a:t>
            </a:r>
            <a:r>
              <a:rPr lang="nl-NL" sz="2000"/>
              <a:t>invasieve pijnbestrijding</a:t>
            </a:r>
            <a:br>
              <a:rPr lang="nl-NL" dirty="0"/>
            </a:br>
            <a:endParaRPr lang="nl-NL" sz="2000" dirty="0"/>
          </a:p>
          <a:p>
            <a:pPr marL="268288" indent="-268288">
              <a:buFont typeface="+mj-lt"/>
              <a:buAutoNum type="arabicPeriod"/>
            </a:pPr>
            <a:r>
              <a:rPr lang="nl-NL" sz="2000" dirty="0"/>
              <a:t>Lokale behandeling</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58</a:t>
            </a:fld>
            <a:endParaRPr lang="en-US" dirty="0"/>
          </a:p>
        </p:txBody>
      </p:sp>
    </p:spTree>
    <p:extLst>
      <p:ext uri="{BB962C8B-B14F-4D97-AF65-F5344CB8AC3E}">
        <p14:creationId xmlns:p14="http://schemas.microsoft.com/office/powerpoint/2010/main" val="1909561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79883" y="369888"/>
            <a:ext cx="11429530" cy="909841"/>
          </a:xfrm>
        </p:spPr>
        <p:txBody>
          <a:bodyPr/>
          <a:lstStyle/>
          <a:p>
            <a:r>
              <a:rPr lang="nl-NL" dirty="0">
                <a:solidFill>
                  <a:schemeClr val="accent2"/>
                </a:solidFill>
              </a:rPr>
              <a:t>Indicaties voor behandeling door pijnspecialist</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p:txBody>
          <a:bodyPr/>
          <a:lstStyle/>
          <a:p>
            <a:pPr marL="184150" indent="-184150">
              <a:buClr>
                <a:srgbClr val="00AA5F"/>
              </a:buClr>
              <a:buFont typeface="Arial" panose="020B0604020202020204" pitchFamily="34" charset="0"/>
              <a:buChar char="•"/>
            </a:pPr>
            <a:r>
              <a:rPr lang="nl-NL" sz="2000" dirty="0"/>
              <a:t>Rugpijn met of zonder uitstraling naar het been</a:t>
            </a:r>
          </a:p>
          <a:p>
            <a:pPr marL="184150" indent="-184150">
              <a:buClr>
                <a:srgbClr val="00AA5F"/>
              </a:buClr>
              <a:buFont typeface="Arial" panose="020B0604020202020204" pitchFamily="34" charset="0"/>
              <a:buChar char="•"/>
            </a:pPr>
            <a:r>
              <a:rPr lang="nl-NL" sz="2000" dirty="0"/>
              <a:t>Nekpijn met of zonder uitstraling naar het been</a:t>
            </a:r>
          </a:p>
          <a:p>
            <a:pPr marL="184150" indent="-184150">
              <a:buClr>
                <a:srgbClr val="00AA5F"/>
              </a:buClr>
              <a:buFont typeface="Arial" panose="020B0604020202020204" pitchFamily="34" charset="0"/>
              <a:buChar char="•"/>
            </a:pPr>
            <a:r>
              <a:rPr lang="nl-NL" sz="2000" dirty="0"/>
              <a:t>Aangezichtspijn</a:t>
            </a:r>
          </a:p>
          <a:p>
            <a:pPr marL="184150" indent="-184150">
              <a:buClr>
                <a:srgbClr val="00AA5F"/>
              </a:buClr>
              <a:buFont typeface="Arial" panose="020B0604020202020204" pitchFamily="34" charset="0"/>
              <a:buChar char="•"/>
            </a:pPr>
            <a:r>
              <a:rPr lang="nl-NL" sz="2000" dirty="0"/>
              <a:t>Hoofdpijn</a:t>
            </a:r>
          </a:p>
          <a:p>
            <a:pPr marL="184150" indent="-184150">
              <a:buClr>
                <a:srgbClr val="00AA5F"/>
              </a:buClr>
              <a:buFont typeface="Arial" panose="020B0604020202020204" pitchFamily="34" charset="0"/>
              <a:buChar char="•"/>
            </a:pPr>
            <a:r>
              <a:rPr lang="nl-NL" sz="2000" dirty="0"/>
              <a:t>Pijn door kanker/chemotherapie/bestraling</a:t>
            </a:r>
          </a:p>
          <a:p>
            <a:pPr marL="184150" indent="-184150">
              <a:buClr>
                <a:srgbClr val="00AA5F"/>
              </a:buClr>
              <a:buFont typeface="Arial" panose="020B0604020202020204" pitchFamily="34" charset="0"/>
              <a:buChar char="•"/>
            </a:pPr>
            <a:r>
              <a:rPr lang="nl-NL" sz="2000" dirty="0"/>
              <a:t>Pijn door gordelroos</a:t>
            </a:r>
          </a:p>
          <a:p>
            <a:pPr marL="184150" indent="-184150">
              <a:buClr>
                <a:srgbClr val="00AA5F"/>
              </a:buClr>
              <a:buFont typeface="Arial" panose="020B0604020202020204" pitchFamily="34" charset="0"/>
              <a:buChar char="•"/>
            </a:pPr>
            <a:r>
              <a:rPr lang="nl-NL" sz="2000" dirty="0"/>
              <a:t>Chronische (neuropathische) pijn na operaties</a:t>
            </a:r>
          </a:p>
          <a:p>
            <a:pPr marL="184150" indent="-184150">
              <a:buClr>
                <a:srgbClr val="00AA5F"/>
              </a:buClr>
              <a:buFont typeface="Arial" panose="020B0604020202020204" pitchFamily="34" charset="0"/>
              <a:buChar char="•"/>
            </a:pPr>
            <a:r>
              <a:rPr lang="nl-NL" sz="2000" dirty="0"/>
              <a:t>Pijn door zenuwbeschadiging (neuropathische pijn)</a:t>
            </a:r>
          </a:p>
          <a:p>
            <a:pPr marL="184150" indent="-184150">
              <a:buClr>
                <a:srgbClr val="00AA5F"/>
              </a:buClr>
              <a:buFont typeface="Arial" panose="020B0604020202020204" pitchFamily="34" charset="0"/>
              <a:buChar char="•"/>
            </a:pPr>
            <a:r>
              <a:rPr lang="nl-NL" sz="2000" dirty="0"/>
              <a:t>Pijn </a:t>
            </a:r>
            <a:r>
              <a:rPr lang="nl-NL" dirty="0"/>
              <a:t>door complex </a:t>
            </a:r>
            <a:r>
              <a:rPr lang="nl-NL" dirty="0" err="1"/>
              <a:t>regional</a:t>
            </a:r>
            <a:r>
              <a:rPr lang="nl-NL" dirty="0"/>
              <a:t> </a:t>
            </a:r>
            <a:r>
              <a:rPr lang="nl-NL" dirty="0" err="1"/>
              <a:t>pain</a:t>
            </a:r>
            <a:r>
              <a:rPr lang="nl-NL" dirty="0"/>
              <a:t> </a:t>
            </a:r>
            <a:r>
              <a:rPr lang="nl-NL" dirty="0" err="1"/>
              <a:t>syndrome</a:t>
            </a:r>
            <a:r>
              <a:rPr lang="nl-NL" dirty="0"/>
              <a:t> (CRPS)</a:t>
            </a:r>
          </a:p>
          <a:p>
            <a:pPr marL="184150" indent="-184150">
              <a:buClr>
                <a:srgbClr val="00AA5F"/>
              </a:buClr>
              <a:buFont typeface="Arial" panose="020B0604020202020204" pitchFamily="34" charset="0"/>
              <a:buChar char="•"/>
            </a:pPr>
            <a:r>
              <a:rPr lang="nl-NL" sz="2000" dirty="0"/>
              <a:t>Pijn door diabetes mellitus</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59</a:t>
            </a:fld>
            <a:endParaRPr lang="en-US" dirty="0"/>
          </a:p>
        </p:txBody>
      </p:sp>
    </p:spTree>
    <p:extLst>
      <p:ext uri="{BB962C8B-B14F-4D97-AF65-F5344CB8AC3E}">
        <p14:creationId xmlns:p14="http://schemas.microsoft.com/office/powerpoint/2010/main" val="4060078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p:txBody>
          <a:bodyPr/>
          <a:lstStyle/>
          <a:p>
            <a:r>
              <a:rPr lang="en-US" sz="2800" dirty="0">
                <a:solidFill>
                  <a:srgbClr val="00AA5F"/>
                </a:solidFill>
              </a:rPr>
              <a:t>De “U.S. opioid epidemic”</a:t>
            </a:r>
            <a:endParaRPr lang="en-US" sz="2800" baseline="30000" dirty="0">
              <a:solidFill>
                <a:srgbClr val="00AA5F"/>
              </a:solidFill>
            </a:endParaRP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6</a:t>
            </a:fld>
            <a:endParaRPr lang="en-US" dirty="0"/>
          </a:p>
        </p:txBody>
      </p:sp>
      <p:sp>
        <p:nvSpPr>
          <p:cNvPr id="13" name="Tekstvak 1">
            <a:extLst>
              <a:ext uri="{FF2B5EF4-FFF2-40B4-BE49-F238E27FC236}">
                <a16:creationId xmlns:a16="http://schemas.microsoft.com/office/drawing/2014/main" id="{38666531-16D7-40EE-980E-DD8608F321A1}"/>
              </a:ext>
            </a:extLst>
          </p:cNvPr>
          <p:cNvSpPr txBox="1">
            <a:spLocks noChangeArrowheads="1"/>
          </p:cNvSpPr>
          <p:nvPr/>
        </p:nvSpPr>
        <p:spPr bwMode="auto">
          <a:xfrm>
            <a:off x="1141694" y="6419332"/>
            <a:ext cx="86335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marL="138113" indent="-138113" eaLnBrk="1" hangingPunct="1">
              <a:spcBef>
                <a:spcPct val="0"/>
              </a:spcBef>
              <a:buSzTx/>
              <a:buFont typeface="+mj-lt"/>
              <a:buAutoNum type="arabicPeriod"/>
            </a:pPr>
            <a:r>
              <a:rPr lang="nl-NL" altLang="nl-NL" sz="900" dirty="0" err="1">
                <a:solidFill>
                  <a:schemeClr val="tx1"/>
                </a:solidFill>
                <a:latin typeface="Helvetica Light" panose="020B0403020202020204" pitchFamily="34" charset="0"/>
              </a:rPr>
              <a:t>Rigg</a:t>
            </a:r>
            <a:r>
              <a:rPr lang="nl-NL" altLang="nl-NL" sz="900" dirty="0">
                <a:solidFill>
                  <a:schemeClr val="tx1"/>
                </a:solidFill>
                <a:latin typeface="Helvetica Light" panose="020B0403020202020204" pitchFamily="34" charset="0"/>
              </a:rPr>
              <a:t> K.K. et al. J Drug Issues 2010;40(3):681-702.</a:t>
            </a:r>
          </a:p>
          <a:p>
            <a:pPr marL="138113" indent="-138113" eaLnBrk="1" hangingPunct="1">
              <a:spcBef>
                <a:spcPct val="0"/>
              </a:spcBef>
              <a:buSzTx/>
              <a:buFont typeface="+mj-lt"/>
              <a:buAutoNum type="arabicPeriod"/>
            </a:pPr>
            <a:r>
              <a:rPr lang="nl-NL" altLang="nl-NL" sz="900" dirty="0">
                <a:solidFill>
                  <a:schemeClr val="tx1"/>
                </a:solidFill>
                <a:latin typeface="Helvetica Light" panose="020B0403020202020204" pitchFamily="34" charset="0"/>
              </a:rPr>
              <a:t>The Promotion </a:t>
            </a:r>
            <a:r>
              <a:rPr lang="nl-NL" altLang="nl-NL" sz="900" dirty="0" err="1">
                <a:solidFill>
                  <a:schemeClr val="tx1"/>
                </a:solidFill>
                <a:latin typeface="Helvetica Light" panose="020B0403020202020204" pitchFamily="34" charset="0"/>
              </a:rPr>
              <a:t>and</a:t>
            </a:r>
            <a:r>
              <a:rPr lang="nl-NL" altLang="nl-NL" sz="900" dirty="0">
                <a:solidFill>
                  <a:schemeClr val="tx1"/>
                </a:solidFill>
                <a:latin typeface="Helvetica Light" panose="020B0403020202020204" pitchFamily="34" charset="0"/>
              </a:rPr>
              <a:t> Marketing of </a:t>
            </a:r>
            <a:r>
              <a:rPr lang="nl-NL" altLang="nl-NL" sz="900" dirty="0" err="1">
                <a:solidFill>
                  <a:schemeClr val="tx1"/>
                </a:solidFill>
                <a:latin typeface="Helvetica Light" panose="020B0403020202020204" pitchFamily="34" charset="0"/>
              </a:rPr>
              <a:t>Oxycontin</a:t>
            </a:r>
            <a:r>
              <a:rPr lang="nl-NL" altLang="nl-NL" sz="900" dirty="0">
                <a:solidFill>
                  <a:schemeClr val="tx1"/>
                </a:solidFill>
                <a:latin typeface="Helvetica Light" panose="020B0403020202020204" pitchFamily="34" charset="0"/>
              </a:rPr>
              <a:t>: Commercial </a:t>
            </a:r>
            <a:r>
              <a:rPr lang="nl-NL" altLang="nl-NL" sz="900" dirty="0" err="1">
                <a:solidFill>
                  <a:schemeClr val="tx1"/>
                </a:solidFill>
                <a:latin typeface="Helvetica Light" panose="020B0403020202020204" pitchFamily="34" charset="0"/>
              </a:rPr>
              <a:t>Triumph</a:t>
            </a:r>
            <a:r>
              <a:rPr lang="nl-NL" altLang="nl-NL" sz="900" dirty="0">
                <a:solidFill>
                  <a:schemeClr val="tx1"/>
                </a:solidFill>
                <a:latin typeface="Helvetica Light" panose="020B0403020202020204" pitchFamily="34" charset="0"/>
              </a:rPr>
              <a:t>, Public Health </a:t>
            </a:r>
            <a:r>
              <a:rPr lang="nl-NL" altLang="nl-NL" sz="900" dirty="0" err="1">
                <a:solidFill>
                  <a:schemeClr val="tx1"/>
                </a:solidFill>
                <a:latin typeface="Helvetica Light" panose="020B0403020202020204" pitchFamily="34" charset="0"/>
              </a:rPr>
              <a:t>Tragedy</a:t>
            </a:r>
            <a:r>
              <a:rPr lang="nl-NL" altLang="nl-NL" sz="900" dirty="0">
                <a:solidFill>
                  <a:schemeClr val="tx1"/>
                </a:solidFill>
                <a:latin typeface="Helvetica Light" panose="020B0403020202020204" pitchFamily="34" charset="0"/>
              </a:rPr>
              <a:t> </a:t>
            </a:r>
          </a:p>
        </p:txBody>
      </p:sp>
      <p:sp>
        <p:nvSpPr>
          <p:cNvPr id="19" name="Content Placeholder 6">
            <a:extLst>
              <a:ext uri="{FF2B5EF4-FFF2-40B4-BE49-F238E27FC236}">
                <a16:creationId xmlns:a16="http://schemas.microsoft.com/office/drawing/2014/main" id="{B96D3874-4FC6-4A2C-A7F6-531F6D495B3A}"/>
              </a:ext>
            </a:extLst>
          </p:cNvPr>
          <p:cNvSpPr txBox="1">
            <a:spLocks/>
          </p:cNvSpPr>
          <p:nvPr/>
        </p:nvSpPr>
        <p:spPr>
          <a:xfrm>
            <a:off x="390801" y="1377817"/>
            <a:ext cx="6239162" cy="4419220"/>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80000" indent="-180000">
              <a:buClr>
                <a:srgbClr val="00AA5F"/>
              </a:buClr>
              <a:buFont typeface="Arial" panose="020B0604020202020204" pitchFamily="34" charset="0"/>
              <a:buChar char="•"/>
            </a:pPr>
            <a:r>
              <a:rPr lang="nl-NL" sz="2000" dirty="0">
                <a:latin typeface="Helvetica" pitchFamily="2" charset="0"/>
              </a:rPr>
              <a:t>Introductie verlengde afgifte formuleringen </a:t>
            </a:r>
          </a:p>
          <a:p>
            <a:pPr marL="180000" indent="-180000">
              <a:buClr>
                <a:srgbClr val="00AA5F"/>
              </a:buClr>
              <a:buFont typeface="Arial" panose="020B0604020202020204" pitchFamily="34" charset="0"/>
              <a:buChar char="•"/>
            </a:pPr>
            <a:r>
              <a:rPr lang="nl-NL" sz="2000" dirty="0">
                <a:latin typeface="Helvetica" pitchFamily="2" charset="0"/>
              </a:rPr>
              <a:t>Introductie pijnstandaarden </a:t>
            </a:r>
          </a:p>
          <a:p>
            <a:pPr marL="180000" indent="-180000">
              <a:buClr>
                <a:srgbClr val="00AA5F"/>
              </a:buClr>
              <a:buFont typeface="Arial" panose="020B0604020202020204" pitchFamily="34" charset="0"/>
              <a:buChar char="•"/>
            </a:pPr>
            <a:r>
              <a:rPr lang="nl-NL" sz="2000" dirty="0">
                <a:latin typeface="Helvetica" pitchFamily="2" charset="0"/>
              </a:rPr>
              <a:t>Behandeling van chronische niet maligne pijn</a:t>
            </a:r>
          </a:p>
          <a:p>
            <a:pPr marL="180000" indent="-180000">
              <a:buClr>
                <a:srgbClr val="00AA5F"/>
              </a:buClr>
              <a:buFont typeface="Arial" panose="020B0604020202020204" pitchFamily="34" charset="0"/>
              <a:buChar char="•"/>
            </a:pPr>
            <a:r>
              <a:rPr lang="nl-NL" sz="2000" dirty="0">
                <a:latin typeface="Helvetica" pitchFamily="2" charset="0"/>
              </a:rPr>
              <a:t>Agressieve reclame</a:t>
            </a:r>
            <a:r>
              <a:rPr lang="en-US" sz="2000" baseline="30000" dirty="0">
                <a:latin typeface="Helvetica" pitchFamily="2" charset="0"/>
              </a:rPr>
              <a:t>2</a:t>
            </a:r>
          </a:p>
          <a:p>
            <a:pPr marL="180000" indent="-180000">
              <a:buClr>
                <a:srgbClr val="00AA5F"/>
              </a:buClr>
              <a:buFont typeface="Arial" panose="020B0604020202020204" pitchFamily="34" charset="0"/>
              <a:buChar char="•"/>
            </a:pPr>
            <a:r>
              <a:rPr lang="nl-NL" sz="2000" dirty="0" err="1">
                <a:latin typeface="Helvetica" pitchFamily="2" charset="0"/>
              </a:rPr>
              <a:t>Pill-mills</a:t>
            </a:r>
            <a:r>
              <a:rPr lang="en-US" sz="2000" baseline="30000" dirty="0">
                <a:latin typeface="Helvetica" pitchFamily="2" charset="0"/>
              </a:rPr>
              <a:t> 1</a:t>
            </a:r>
            <a:endParaRPr lang="nl-NL" sz="2000" dirty="0">
              <a:latin typeface="Helvetica" pitchFamily="2" charset="0"/>
            </a:endParaRPr>
          </a:p>
        </p:txBody>
      </p:sp>
      <p:pic>
        <p:nvPicPr>
          <p:cNvPr id="21" name="Afbeelding 20">
            <a:extLst>
              <a:ext uri="{FF2B5EF4-FFF2-40B4-BE49-F238E27FC236}">
                <a16:creationId xmlns:a16="http://schemas.microsoft.com/office/drawing/2014/main" id="{6424DCF2-EF41-9440-92F6-7C7CC12B1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966" y="1409145"/>
            <a:ext cx="5638800" cy="3581400"/>
          </a:xfrm>
          <a:prstGeom prst="rect">
            <a:avLst/>
          </a:prstGeom>
        </p:spPr>
      </p:pic>
    </p:spTree>
    <p:extLst>
      <p:ext uri="{BB962C8B-B14F-4D97-AF65-F5344CB8AC3E}">
        <p14:creationId xmlns:p14="http://schemas.microsoft.com/office/powerpoint/2010/main" val="2860667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80298" y="369432"/>
            <a:ext cx="11429530" cy="348109"/>
          </a:xfrm>
        </p:spPr>
        <p:txBody>
          <a:bodyPr>
            <a:spAutoFit/>
          </a:bodyPr>
          <a:lstStyle/>
          <a:p>
            <a:r>
              <a:rPr lang="nl-NL" dirty="0">
                <a:solidFill>
                  <a:schemeClr val="accent2"/>
                </a:solidFill>
              </a:rPr>
              <a:t>1. Medicamenteuze behandeling</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300" y="1439863"/>
            <a:ext cx="4913944" cy="3251596"/>
          </a:xfrm>
        </p:spPr>
        <p:txBody>
          <a:bodyPr wrap="square">
            <a:spAutoFit/>
          </a:bodyPr>
          <a:lstStyle/>
          <a:p>
            <a:pPr marL="184150" indent="-184150">
              <a:buClr>
                <a:srgbClr val="00AA5F"/>
              </a:buClr>
              <a:buFont typeface="Arial" panose="020B0604020202020204" pitchFamily="34" charset="0"/>
              <a:buChar char="•"/>
            </a:pPr>
            <a:r>
              <a:rPr lang="nl-NL" sz="2000" dirty="0"/>
              <a:t>Uitgebreide kennis van de </a:t>
            </a:r>
            <a:r>
              <a:rPr lang="nl-NL" sz="2000"/>
              <a:t>farmacologie </a:t>
            </a:r>
            <a:br>
              <a:rPr lang="nl-NL" dirty="0"/>
            </a:br>
            <a:r>
              <a:rPr lang="nl-NL" sz="2000"/>
              <a:t>    </a:t>
            </a:r>
            <a:endParaRPr lang="nl-NL" sz="2000" dirty="0"/>
          </a:p>
          <a:p>
            <a:pPr marL="184150" indent="-184150">
              <a:buClr>
                <a:srgbClr val="00AA5F"/>
              </a:buClr>
              <a:buFont typeface="Arial" panose="020B0604020202020204" pitchFamily="34" charset="0"/>
              <a:buChar char="•"/>
            </a:pPr>
            <a:r>
              <a:rPr lang="nl-NL" sz="2000" dirty="0"/>
              <a:t>Behandeling op maat aan de hand van </a:t>
            </a:r>
            <a:r>
              <a:rPr lang="nl-NL" sz="2000"/>
              <a:t>het pijnmechanisme</a:t>
            </a:r>
            <a:br>
              <a:rPr lang="nl-NL" dirty="0"/>
            </a:br>
            <a:endParaRPr lang="nl-NL" sz="2000" dirty="0"/>
          </a:p>
          <a:p>
            <a:pPr marL="184150" indent="-184150">
              <a:buClr>
                <a:srgbClr val="00AA5F"/>
              </a:buClr>
              <a:buFont typeface="Arial" panose="020B0604020202020204" pitchFamily="34" charset="0"/>
              <a:buChar char="•"/>
            </a:pPr>
            <a:r>
              <a:rPr lang="nl-NL" sz="2000" dirty="0"/>
              <a:t>Voorkómen van chronisch pijnsyndroom: vroegtijdig insturen</a:t>
            </a:r>
            <a:r>
              <a:rPr lang="nl-NL" sz="2000"/>
              <a:t>! </a:t>
            </a:r>
            <a:br>
              <a:rPr lang="nl-NL" dirty="0"/>
            </a:br>
            <a:endParaRPr lang="nl-NL" sz="2000" dirty="0"/>
          </a:p>
          <a:p>
            <a:pPr marL="184150" indent="-184150">
              <a:buClr>
                <a:srgbClr val="00AA5F"/>
              </a:buClr>
              <a:buFont typeface="Arial" panose="020B0604020202020204" pitchFamily="34" charset="0"/>
              <a:buChar char="•"/>
            </a:pPr>
            <a:r>
              <a:rPr lang="nl-NL" sz="2000" dirty="0"/>
              <a:t>Intensieve monitoring van de effecten</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60</a:t>
            </a:fld>
            <a:endParaRPr lang="en-US" dirty="0"/>
          </a:p>
        </p:txBody>
      </p:sp>
      <p:pic>
        <p:nvPicPr>
          <p:cNvPr id="11" name="Afbeelding 10">
            <a:extLst>
              <a:ext uri="{FF2B5EF4-FFF2-40B4-BE49-F238E27FC236}">
                <a16:creationId xmlns:a16="http://schemas.microsoft.com/office/drawing/2014/main" id="{09284C8B-31A8-441B-8ECF-DCEA946AA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583" y="2220685"/>
            <a:ext cx="4120205" cy="1979839"/>
          </a:xfrm>
          <a:prstGeom prst="rect">
            <a:avLst/>
          </a:prstGeom>
        </p:spPr>
      </p:pic>
    </p:spTree>
    <p:extLst>
      <p:ext uri="{BB962C8B-B14F-4D97-AF65-F5344CB8AC3E}">
        <p14:creationId xmlns:p14="http://schemas.microsoft.com/office/powerpoint/2010/main" val="280734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a:solidFill>
                  <a:schemeClr val="accent2"/>
                </a:solidFill>
              </a:rPr>
              <a:t>2. Invasieve pijnbestrijding</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380298" y="1103299"/>
            <a:ext cx="8205916" cy="4440237"/>
          </a:xfrm>
        </p:spPr>
        <p:txBody>
          <a:bodyPr/>
          <a:lstStyle/>
          <a:p>
            <a:pPr marL="184150" indent="-184150">
              <a:buClr>
                <a:srgbClr val="00AA5F"/>
              </a:buClr>
              <a:buFont typeface="Arial" panose="020B0604020202020204" pitchFamily="34" charset="0"/>
              <a:buChar char="•"/>
            </a:pPr>
            <a:r>
              <a:rPr lang="nl-NL" sz="2000" dirty="0"/>
              <a:t>Zenuwwortel-blokkades/ radiofrequente laesies</a:t>
            </a:r>
            <a:br>
              <a:rPr lang="nl-NL" dirty="0"/>
            </a:br>
            <a:endParaRPr lang="nl-NL" sz="2000" dirty="0"/>
          </a:p>
          <a:p>
            <a:pPr marL="184150" indent="-184150">
              <a:buClr>
                <a:srgbClr val="00AA5F"/>
              </a:buClr>
              <a:buFont typeface="Arial" panose="020B0604020202020204" pitchFamily="34" charset="0"/>
              <a:buChar char="•"/>
            </a:pPr>
            <a:r>
              <a:rPr lang="nl-NL" sz="2000" dirty="0"/>
              <a:t>Blokkades van perifere zenuwen/radiofrequente laesies</a:t>
            </a:r>
            <a:br>
              <a:rPr lang="nl-NL" dirty="0"/>
            </a:br>
            <a:endParaRPr lang="nl-NL" sz="2000" dirty="0"/>
          </a:p>
          <a:p>
            <a:pPr marL="184150" indent="-184150">
              <a:buClr>
                <a:srgbClr val="00AA5F"/>
              </a:buClr>
              <a:buFont typeface="Arial" panose="020B0604020202020204" pitchFamily="34" charset="0"/>
              <a:buChar char="•"/>
            </a:pPr>
            <a:r>
              <a:rPr lang="nl-NL" sz="2000" dirty="0"/>
              <a:t>Thermolaesie van de n. trigeminus (</a:t>
            </a:r>
            <a:r>
              <a:rPr lang="nl-NL" i="1" dirty="0" err="1"/>
              <a:t>Sweet</a:t>
            </a:r>
            <a:r>
              <a:rPr lang="nl-NL" i="1" dirty="0"/>
              <a:t> procedure</a:t>
            </a:r>
            <a:r>
              <a:rPr lang="nl-NL" sz="2000" dirty="0"/>
              <a:t>)</a:t>
            </a:r>
            <a:br>
              <a:rPr lang="nl-NL" dirty="0"/>
            </a:br>
            <a:endParaRPr lang="nl-NL" sz="2000" dirty="0"/>
          </a:p>
          <a:p>
            <a:pPr marL="184150" indent="-184150">
              <a:buClr>
                <a:srgbClr val="00AA5F"/>
              </a:buClr>
              <a:buFont typeface="Arial" panose="020B0604020202020204" pitchFamily="34" charset="0"/>
              <a:buChar char="•"/>
            </a:pPr>
            <a:r>
              <a:rPr lang="nl-NL" sz="2000" dirty="0"/>
              <a:t>Epidurale/ caudale injecties</a:t>
            </a:r>
            <a:br>
              <a:rPr lang="nl-NL" dirty="0"/>
            </a:br>
            <a:endParaRPr lang="nl-NL" sz="2000" dirty="0"/>
          </a:p>
          <a:p>
            <a:pPr marL="184150" indent="-184150">
              <a:buClr>
                <a:srgbClr val="00AA5F"/>
              </a:buClr>
              <a:buFont typeface="Arial" panose="020B0604020202020204" pitchFamily="34" charset="0"/>
              <a:buChar char="•"/>
            </a:pPr>
            <a:r>
              <a:rPr lang="nl-NL" sz="2000" dirty="0"/>
              <a:t>Infusietherapie bij (intraveneuze toediening van </a:t>
            </a:r>
            <a:r>
              <a:rPr lang="nl-NL" sz="2000" dirty="0" err="1"/>
              <a:t>ketamine</a:t>
            </a:r>
            <a:r>
              <a:rPr lang="nl-NL" dirty="0"/>
              <a:t>/</a:t>
            </a:r>
            <a:r>
              <a:rPr lang="nl-NL" sz="2000" dirty="0"/>
              <a:t>lidocaïne) o.a. bij centrale pijn</a:t>
            </a:r>
            <a:br>
              <a:rPr lang="nl-NL" dirty="0"/>
            </a:br>
            <a:endParaRPr lang="nl-NL" sz="2000" dirty="0"/>
          </a:p>
          <a:p>
            <a:pPr marL="184150" indent="-184150">
              <a:buClr>
                <a:srgbClr val="00AA5F"/>
              </a:buClr>
              <a:buFont typeface="Arial" panose="020B0604020202020204" pitchFamily="34" charset="0"/>
              <a:buChar char="•"/>
            </a:pPr>
            <a:r>
              <a:rPr lang="nl-NL" sz="2000" dirty="0"/>
              <a:t>Intra-articulaire injecties</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61</a:t>
            </a:fld>
            <a:endParaRPr lang="en-US" dirty="0"/>
          </a:p>
        </p:txBody>
      </p:sp>
      <p:pic>
        <p:nvPicPr>
          <p:cNvPr id="7" name="figI9-5.jpeg" descr="figI9-5.jpeg">
            <a:extLst>
              <a:ext uri="{FF2B5EF4-FFF2-40B4-BE49-F238E27FC236}">
                <a16:creationId xmlns:a16="http://schemas.microsoft.com/office/drawing/2014/main" id="{53D5B7B6-AD5A-9340-889D-F056F6154E95}"/>
              </a:ext>
            </a:extLst>
          </p:cNvPr>
          <p:cNvPicPr>
            <a:picLocks noChangeAspect="1"/>
          </p:cNvPicPr>
          <p:nvPr/>
        </p:nvPicPr>
        <p:blipFill>
          <a:blip r:embed="rId2"/>
          <a:stretch>
            <a:fillRect/>
          </a:stretch>
        </p:blipFill>
        <p:spPr>
          <a:xfrm>
            <a:off x="8262315" y="1538983"/>
            <a:ext cx="3547098" cy="3547098"/>
          </a:xfrm>
          <a:prstGeom prst="rect">
            <a:avLst/>
          </a:prstGeom>
          <a:ln w="12700">
            <a:miter lim="400000"/>
          </a:ln>
        </p:spPr>
      </p:pic>
    </p:spTree>
    <p:extLst>
      <p:ext uri="{BB962C8B-B14F-4D97-AF65-F5344CB8AC3E}">
        <p14:creationId xmlns:p14="http://schemas.microsoft.com/office/powerpoint/2010/main" val="1170295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p:txBody>
          <a:bodyPr/>
          <a:lstStyle/>
          <a:p>
            <a:r>
              <a:rPr lang="nl-NL" dirty="0">
                <a:solidFill>
                  <a:schemeClr val="accent2"/>
                </a:solidFill>
              </a:rPr>
              <a:t>3. Complex invasieve pijnbestrijding</a:t>
            </a:r>
          </a:p>
        </p:txBody>
      </p:sp>
      <p:sp>
        <p:nvSpPr>
          <p:cNvPr id="3" name="Tijdelijke aanduiding voor inhoud 2">
            <a:extLst>
              <a:ext uri="{FF2B5EF4-FFF2-40B4-BE49-F238E27FC236}">
                <a16:creationId xmlns:a16="http://schemas.microsoft.com/office/drawing/2014/main" id="{DF7088C1-3CFC-CF4F-8BC6-AFEFDF62562C}"/>
              </a:ext>
            </a:extLst>
          </p:cNvPr>
          <p:cNvSpPr>
            <a:spLocks noGrp="1"/>
          </p:cNvSpPr>
          <p:nvPr>
            <p:ph idx="1"/>
          </p:nvPr>
        </p:nvSpPr>
        <p:spPr>
          <a:xfrm>
            <a:off x="1667232" y="1293921"/>
            <a:ext cx="5169240" cy="336152"/>
          </a:xfrm>
        </p:spPr>
        <p:txBody>
          <a:bodyPr/>
          <a:lstStyle/>
          <a:p>
            <a:pPr algn="ctr"/>
            <a:r>
              <a:rPr lang="nl-NL" sz="1800" dirty="0" err="1"/>
              <a:t>Adhesiolyse</a:t>
            </a:r>
            <a:endParaRPr lang="nl-NL" sz="1800" dirty="0"/>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62</a:t>
            </a:fld>
            <a:endParaRPr lang="en-US" dirty="0"/>
          </a:p>
        </p:txBody>
      </p:sp>
      <p:sp>
        <p:nvSpPr>
          <p:cNvPr id="8" name="Tijdelijke aanduiding voor inhoud 2">
            <a:extLst>
              <a:ext uri="{FF2B5EF4-FFF2-40B4-BE49-F238E27FC236}">
                <a16:creationId xmlns:a16="http://schemas.microsoft.com/office/drawing/2014/main" id="{036B06C2-B1C4-1B4C-9D70-921C93B00B03}"/>
              </a:ext>
            </a:extLst>
          </p:cNvPr>
          <p:cNvSpPr txBox="1">
            <a:spLocks/>
          </p:cNvSpPr>
          <p:nvPr/>
        </p:nvSpPr>
        <p:spPr>
          <a:xfrm>
            <a:off x="7245015" y="1279273"/>
            <a:ext cx="2980101" cy="336152"/>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algn="ctr"/>
            <a:r>
              <a:rPr lang="nl-NL" sz="1800" dirty="0" err="1"/>
              <a:t>Spinal</a:t>
            </a:r>
            <a:r>
              <a:rPr lang="nl-NL" sz="1800" dirty="0"/>
              <a:t> </a:t>
            </a:r>
            <a:r>
              <a:rPr lang="nl-NL" sz="1800" dirty="0" err="1"/>
              <a:t>Cord</a:t>
            </a:r>
            <a:r>
              <a:rPr lang="nl-NL" sz="1800" dirty="0"/>
              <a:t> </a:t>
            </a:r>
            <a:r>
              <a:rPr lang="nl-NL" sz="1800" dirty="0" err="1"/>
              <a:t>Stimulation</a:t>
            </a:r>
            <a:endParaRPr lang="nl-NL" sz="1800" dirty="0"/>
          </a:p>
        </p:txBody>
      </p:sp>
      <p:pic>
        <p:nvPicPr>
          <p:cNvPr id="9" name="Afbeelding" descr="Afbeelding">
            <a:extLst>
              <a:ext uri="{FF2B5EF4-FFF2-40B4-BE49-F238E27FC236}">
                <a16:creationId xmlns:a16="http://schemas.microsoft.com/office/drawing/2014/main" id="{38DD3EFE-4566-0647-9204-E0CB92E3DBF4}"/>
              </a:ext>
            </a:extLst>
          </p:cNvPr>
          <p:cNvPicPr>
            <a:picLocks noChangeAspect="1"/>
          </p:cNvPicPr>
          <p:nvPr/>
        </p:nvPicPr>
        <p:blipFill rotWithShape="1">
          <a:blip r:embed="rId2"/>
          <a:srcRect l="27198"/>
          <a:stretch/>
        </p:blipFill>
        <p:spPr>
          <a:xfrm>
            <a:off x="1895831" y="1688532"/>
            <a:ext cx="5169241" cy="3993944"/>
          </a:xfrm>
          <a:prstGeom prst="rect">
            <a:avLst/>
          </a:prstGeom>
          <a:ln w="12700">
            <a:miter lim="400000"/>
          </a:ln>
        </p:spPr>
      </p:pic>
      <p:pic>
        <p:nvPicPr>
          <p:cNvPr id="10" name="Afbeelding" descr="Afbeelding">
            <a:extLst>
              <a:ext uri="{FF2B5EF4-FFF2-40B4-BE49-F238E27FC236}">
                <a16:creationId xmlns:a16="http://schemas.microsoft.com/office/drawing/2014/main" id="{2EA2B3F5-49C6-D84D-9E3C-971C7BCE76C2}"/>
              </a:ext>
            </a:extLst>
          </p:cNvPr>
          <p:cNvPicPr>
            <a:picLocks noChangeAspect="1"/>
          </p:cNvPicPr>
          <p:nvPr/>
        </p:nvPicPr>
        <p:blipFill rotWithShape="1">
          <a:blip r:embed="rId3"/>
          <a:srcRect t="6542"/>
          <a:stretch/>
        </p:blipFill>
        <p:spPr>
          <a:xfrm>
            <a:off x="7544667" y="1693794"/>
            <a:ext cx="2380799" cy="3993944"/>
          </a:xfrm>
          <a:prstGeom prst="rect">
            <a:avLst/>
          </a:prstGeom>
          <a:ln w="12700">
            <a:miter lim="400000"/>
          </a:ln>
        </p:spPr>
      </p:pic>
    </p:spTree>
    <p:extLst>
      <p:ext uri="{BB962C8B-B14F-4D97-AF65-F5344CB8AC3E}">
        <p14:creationId xmlns:p14="http://schemas.microsoft.com/office/powerpoint/2010/main" val="2233767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5739-01C9-FA43-8AC7-57C933CF743C}"/>
              </a:ext>
            </a:extLst>
          </p:cNvPr>
          <p:cNvSpPr>
            <a:spLocks noGrp="1"/>
          </p:cNvSpPr>
          <p:nvPr>
            <p:ph type="title"/>
          </p:nvPr>
        </p:nvSpPr>
        <p:spPr>
          <a:xfrm>
            <a:off x="380298" y="369432"/>
            <a:ext cx="11429530" cy="348109"/>
          </a:xfrm>
        </p:spPr>
        <p:txBody>
          <a:bodyPr>
            <a:spAutoFit/>
          </a:bodyPr>
          <a:lstStyle/>
          <a:p>
            <a:r>
              <a:rPr lang="nl-NL" dirty="0">
                <a:solidFill>
                  <a:schemeClr val="accent2"/>
                </a:solidFill>
              </a:rPr>
              <a:t>4. Lokale behandeling</a:t>
            </a:r>
          </a:p>
        </p:txBody>
      </p:sp>
      <p:sp>
        <p:nvSpPr>
          <p:cNvPr id="7" name="Tijdelijke aanduiding voor inhoud 6">
            <a:extLst>
              <a:ext uri="{FF2B5EF4-FFF2-40B4-BE49-F238E27FC236}">
                <a16:creationId xmlns:a16="http://schemas.microsoft.com/office/drawing/2014/main" id="{B755C1F2-33E1-4844-A89C-893F0FA0C9FA}"/>
              </a:ext>
            </a:extLst>
          </p:cNvPr>
          <p:cNvSpPr>
            <a:spLocks noGrp="1"/>
          </p:cNvSpPr>
          <p:nvPr>
            <p:ph idx="1"/>
          </p:nvPr>
        </p:nvSpPr>
        <p:spPr>
          <a:xfrm>
            <a:off x="380297" y="1439863"/>
            <a:ext cx="11429531" cy="1155637"/>
          </a:xfrm>
        </p:spPr>
        <p:txBody>
          <a:bodyPr>
            <a:spAutoFit/>
          </a:bodyPr>
          <a:lstStyle/>
          <a:p>
            <a:pPr marL="184150" indent="-184150">
              <a:buClr>
                <a:srgbClr val="00AA5F"/>
              </a:buClr>
              <a:buFont typeface="Arial" panose="020B0604020202020204" pitchFamily="34" charset="0"/>
              <a:buChar char="•"/>
            </a:pPr>
            <a:r>
              <a:rPr lang="nl-NL" sz="2000" dirty="0"/>
              <a:t>Applicatie van </a:t>
            </a:r>
            <a:r>
              <a:rPr lang="nl-NL" sz="2000" dirty="0" err="1"/>
              <a:t>capsaïne</a:t>
            </a:r>
            <a:r>
              <a:rPr lang="nl-NL" sz="2000" dirty="0"/>
              <a:t> 8% </a:t>
            </a:r>
            <a:r>
              <a:rPr lang="nl-NL" dirty="0"/>
              <a:t>pleister</a:t>
            </a:r>
            <a:r>
              <a:rPr lang="nl-NL" sz="2000" dirty="0"/>
              <a:t> (neuropathische pijn)</a:t>
            </a:r>
          </a:p>
          <a:p>
            <a:pPr marL="184150" indent="-184150">
              <a:buClr>
                <a:srgbClr val="00AA5F"/>
              </a:buClr>
              <a:buFont typeface="Arial" panose="020B0604020202020204" pitchFamily="34" charset="0"/>
              <a:buChar char="•"/>
            </a:pPr>
            <a:r>
              <a:rPr lang="nl-NL" sz="2000" dirty="0" err="1"/>
              <a:t>Iontoforese</a:t>
            </a:r>
            <a:r>
              <a:rPr lang="nl-NL" sz="2000" dirty="0"/>
              <a:t>: toedienen van medicatie via de huid</a:t>
            </a:r>
          </a:p>
          <a:p>
            <a:pPr marL="184150" indent="-184150">
              <a:buClr>
                <a:srgbClr val="00AA5F"/>
              </a:buClr>
              <a:buFont typeface="Arial" panose="020B0604020202020204" pitchFamily="34" charset="0"/>
              <a:buChar char="•"/>
            </a:pPr>
            <a:r>
              <a:rPr lang="nl-NL" sz="2000" dirty="0"/>
              <a:t>TENS</a:t>
            </a:r>
          </a:p>
        </p:txBody>
      </p:sp>
      <p:sp>
        <p:nvSpPr>
          <p:cNvPr id="4" name="Tijdelijke aanduiding voor datum 3">
            <a:extLst>
              <a:ext uri="{FF2B5EF4-FFF2-40B4-BE49-F238E27FC236}">
                <a16:creationId xmlns:a16="http://schemas.microsoft.com/office/drawing/2014/main" id="{822E45ED-906D-6C49-AC44-A776C197D2C2}"/>
              </a:ext>
            </a:extLst>
          </p:cNvPr>
          <p:cNvSpPr>
            <a:spLocks noGrp="1"/>
          </p:cNvSpPr>
          <p:nvPr>
            <p:ph type="dt" sz="half" idx="10"/>
          </p:nvPr>
        </p:nvSpPr>
        <p:spPr/>
        <p:txBody>
          <a:bodyPr/>
          <a:lstStyle/>
          <a:p>
            <a:fld id="{EB15FF9C-0EE9-4587-B5C5-FB29EE15E6EC}" type="datetime5">
              <a:rPr lang="en-US" smtClean="0"/>
              <a:t>14-Oct-19</a:t>
            </a:fld>
            <a:endParaRPr lang="en-US" dirty="0"/>
          </a:p>
        </p:txBody>
      </p:sp>
      <p:sp>
        <p:nvSpPr>
          <p:cNvPr id="5" name="Tijdelijke aanduiding voor dianummer 4">
            <a:extLst>
              <a:ext uri="{FF2B5EF4-FFF2-40B4-BE49-F238E27FC236}">
                <a16:creationId xmlns:a16="http://schemas.microsoft.com/office/drawing/2014/main" id="{00ADD2A6-4421-0946-9D91-AB267AFAF969}"/>
              </a:ext>
            </a:extLst>
          </p:cNvPr>
          <p:cNvSpPr>
            <a:spLocks noGrp="1"/>
          </p:cNvSpPr>
          <p:nvPr>
            <p:ph type="sldNum" sz="quarter" idx="12"/>
          </p:nvPr>
        </p:nvSpPr>
        <p:spPr/>
        <p:txBody>
          <a:bodyPr/>
          <a:lstStyle/>
          <a:p>
            <a:fld id="{0A651BF4-93EA-457D-AD5A-CC362C278CB3}" type="slidenum">
              <a:rPr lang="en-US" smtClean="0"/>
              <a:t>63</a:t>
            </a:fld>
            <a:endParaRPr lang="en-US" dirty="0"/>
          </a:p>
        </p:txBody>
      </p:sp>
      <p:pic>
        <p:nvPicPr>
          <p:cNvPr id="11" name="Afbeelding" descr="Afbeelding">
            <a:extLst>
              <a:ext uri="{FF2B5EF4-FFF2-40B4-BE49-F238E27FC236}">
                <a16:creationId xmlns:a16="http://schemas.microsoft.com/office/drawing/2014/main" id="{7C32BC62-550F-824F-80C6-4FDA48EBD5D0}"/>
              </a:ext>
            </a:extLst>
          </p:cNvPr>
          <p:cNvPicPr>
            <a:picLocks noChangeAspect="1"/>
          </p:cNvPicPr>
          <p:nvPr/>
        </p:nvPicPr>
        <p:blipFill>
          <a:blip r:embed="rId2"/>
          <a:stretch>
            <a:fillRect/>
          </a:stretch>
        </p:blipFill>
        <p:spPr>
          <a:xfrm>
            <a:off x="7420714" y="2954023"/>
            <a:ext cx="4389114" cy="2926077"/>
          </a:xfrm>
          <a:prstGeom prst="rect">
            <a:avLst/>
          </a:prstGeom>
          <a:ln w="12700">
            <a:miter lim="400000"/>
          </a:ln>
        </p:spPr>
      </p:pic>
      <p:pic>
        <p:nvPicPr>
          <p:cNvPr id="12" name="Afbeelding" descr="Afbeelding">
            <a:extLst>
              <a:ext uri="{FF2B5EF4-FFF2-40B4-BE49-F238E27FC236}">
                <a16:creationId xmlns:a16="http://schemas.microsoft.com/office/drawing/2014/main" id="{9045C33E-447D-FD4B-9614-C3B13BC5691C}"/>
              </a:ext>
            </a:extLst>
          </p:cNvPr>
          <p:cNvPicPr>
            <a:picLocks noChangeAspect="1"/>
          </p:cNvPicPr>
          <p:nvPr/>
        </p:nvPicPr>
        <p:blipFill rotWithShape="1">
          <a:blip r:embed="rId3"/>
          <a:srcRect l="2969" t="2140" r="3448" b="2323"/>
          <a:stretch/>
        </p:blipFill>
        <p:spPr>
          <a:xfrm>
            <a:off x="4323258" y="2951716"/>
            <a:ext cx="2272771" cy="2926077"/>
          </a:xfrm>
          <a:prstGeom prst="rect">
            <a:avLst/>
          </a:prstGeom>
          <a:ln w="12700">
            <a:miter lim="400000"/>
          </a:ln>
        </p:spPr>
      </p:pic>
      <p:pic>
        <p:nvPicPr>
          <p:cNvPr id="13" name="Picture 2">
            <a:extLst>
              <a:ext uri="{FF2B5EF4-FFF2-40B4-BE49-F238E27FC236}">
                <a16:creationId xmlns:a16="http://schemas.microsoft.com/office/drawing/2014/main" id="{903651D9-CC38-5441-97B1-DEC5717CAA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8" t="-1571" r="3956" b="5507"/>
          <a:stretch/>
        </p:blipFill>
        <p:spPr bwMode="auto">
          <a:xfrm>
            <a:off x="380296" y="2897948"/>
            <a:ext cx="3118277" cy="297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03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fbeelding 32">
            <a:extLst>
              <a:ext uri="{FF2B5EF4-FFF2-40B4-BE49-F238E27FC236}">
                <a16:creationId xmlns:a16="http://schemas.microsoft.com/office/drawing/2014/main" id="{92967AD8-EF62-4529-BD19-85007C75E8DB}"/>
              </a:ext>
            </a:extLst>
          </p:cNvPr>
          <p:cNvPicPr>
            <a:picLocks noChangeAspect="1"/>
          </p:cNvPicPr>
          <p:nvPr/>
        </p:nvPicPr>
        <p:blipFill>
          <a:blip r:embed="rId2"/>
          <a:stretch>
            <a:fillRect/>
          </a:stretch>
        </p:blipFill>
        <p:spPr>
          <a:xfrm>
            <a:off x="2498627" y="1083503"/>
            <a:ext cx="7194746" cy="4690993"/>
          </a:xfrm>
          <a:prstGeom prst="rect">
            <a:avLst/>
          </a:prstGeom>
        </p:spPr>
      </p:pic>
      <p:sp>
        <p:nvSpPr>
          <p:cNvPr id="41" name="Rectangle 2">
            <a:extLst>
              <a:ext uri="{FF2B5EF4-FFF2-40B4-BE49-F238E27FC236}">
                <a16:creationId xmlns:a16="http://schemas.microsoft.com/office/drawing/2014/main" id="{A10E9097-C20B-4360-B1CF-79DBBB3506E4}"/>
              </a:ext>
            </a:extLst>
          </p:cNvPr>
          <p:cNvSpPr txBox="1">
            <a:spLocks/>
          </p:cNvSpPr>
          <p:nvPr/>
        </p:nvSpPr>
        <p:spPr>
          <a:xfrm>
            <a:off x="381000" y="290633"/>
            <a:ext cx="9906000" cy="523220"/>
          </a:xfrm>
          <a:prstGeom prst="rect">
            <a:avLst/>
          </a:prstGeom>
        </p:spPr>
        <p:txBody>
          <a:bodyPr vert="horz" wrap="none" lIns="0" tIns="0" rIns="0" bIns="0" rtlCol="0" anchor="t">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nl-NL" sz="2800">
                <a:solidFill>
                  <a:srgbClr val="00AA5F"/>
                </a:solidFill>
                <a:latin typeface="Arial" panose="020B0604020202020204" pitchFamily="34" charset="0"/>
                <a:cs typeface="Arial" panose="020B0604020202020204" pitchFamily="34" charset="0"/>
              </a:rPr>
              <a:t>Pijnbestrijden is samenwerken</a:t>
            </a:r>
          </a:p>
        </p:txBody>
      </p:sp>
      <p:sp>
        <p:nvSpPr>
          <p:cNvPr id="8" name="Date Placeholder 3">
            <a:extLst>
              <a:ext uri="{FF2B5EF4-FFF2-40B4-BE49-F238E27FC236}">
                <a16:creationId xmlns:a16="http://schemas.microsoft.com/office/drawing/2014/main" id="{FC99C475-6025-2B44-924E-834B2EA3A196}"/>
              </a:ext>
            </a:extLst>
          </p:cNvPr>
          <p:cNvSpPr>
            <a:spLocks noGrp="1"/>
          </p:cNvSpPr>
          <p:nvPr>
            <p:ph type="dt" sz="half" idx="10"/>
          </p:nvPr>
        </p:nvSpPr>
        <p:spPr>
          <a:xfrm>
            <a:off x="390801" y="6530216"/>
            <a:ext cx="1501786" cy="147913"/>
          </a:xfrm>
        </p:spPr>
        <p:txBody>
          <a:bodyPr/>
          <a:lstStyle/>
          <a:p>
            <a:fld id="{FB3DFDE8-2494-4D9A-B9A3-A4B42EE3ADA8}" type="datetime5">
              <a:rPr lang="en-US" smtClean="0"/>
              <a:pPr/>
              <a:t>14-Oct-19</a:t>
            </a:fld>
            <a:endParaRPr lang="en-US" dirty="0"/>
          </a:p>
        </p:txBody>
      </p:sp>
      <p:sp>
        <p:nvSpPr>
          <p:cNvPr id="9" name="Slide Number Placeholder 4">
            <a:extLst>
              <a:ext uri="{FF2B5EF4-FFF2-40B4-BE49-F238E27FC236}">
                <a16:creationId xmlns:a16="http://schemas.microsoft.com/office/drawing/2014/main" id="{08147870-771C-F94A-946F-B714DCE49E81}"/>
              </a:ext>
            </a:extLst>
          </p:cNvPr>
          <p:cNvSpPr>
            <a:spLocks noGrp="1"/>
          </p:cNvSpPr>
          <p:nvPr>
            <p:ph type="sldNum" sz="quarter" idx="12"/>
          </p:nvPr>
        </p:nvSpPr>
        <p:spPr>
          <a:xfrm>
            <a:off x="10926418" y="6530217"/>
            <a:ext cx="886740" cy="147563"/>
          </a:xfrm>
        </p:spPr>
        <p:txBody>
          <a:bodyPr/>
          <a:lstStyle/>
          <a:p>
            <a:fld id="{0A651BF4-93EA-457D-AD5A-CC362C278CB3}" type="slidenum">
              <a:rPr lang="en-US" smtClean="0"/>
              <a:pPr/>
              <a:t>64</a:t>
            </a:fld>
            <a:endParaRPr lang="en-US" dirty="0"/>
          </a:p>
        </p:txBody>
      </p:sp>
    </p:spTree>
    <p:extLst>
      <p:ext uri="{BB962C8B-B14F-4D97-AF65-F5344CB8AC3E}">
        <p14:creationId xmlns:p14="http://schemas.microsoft.com/office/powerpoint/2010/main" val="1691546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8" y="369432"/>
            <a:ext cx="11429530" cy="389915"/>
          </a:xfrm>
        </p:spPr>
        <p:txBody>
          <a:bodyPr>
            <a:spAutoFit/>
          </a:bodyPr>
          <a:lstStyle/>
          <a:p>
            <a:r>
              <a:rPr lang="nl-NL" sz="2800" dirty="0">
                <a:solidFill>
                  <a:srgbClr val="00AA5F"/>
                </a:solidFill>
              </a:rPr>
              <a:t>Dank voor jullie aandacht!</a:t>
            </a:r>
            <a:endParaRPr lang="en-US" sz="2800" dirty="0">
              <a:solidFill>
                <a:srgbClr val="00AA5F"/>
              </a:solidFill>
            </a:endParaRPr>
          </a:p>
        </p:txBody>
      </p:sp>
      <p:sp>
        <p:nvSpPr>
          <p:cNvPr id="7" name="Content Placeholder 6">
            <a:extLst>
              <a:ext uri="{FF2B5EF4-FFF2-40B4-BE49-F238E27FC236}">
                <a16:creationId xmlns:a16="http://schemas.microsoft.com/office/drawing/2014/main" id="{92BF58D7-AAB4-40E9-AF81-7375043E6BC4}"/>
              </a:ext>
            </a:extLst>
          </p:cNvPr>
          <p:cNvSpPr>
            <a:spLocks noGrp="1"/>
          </p:cNvSpPr>
          <p:nvPr>
            <p:ph idx="1"/>
          </p:nvPr>
        </p:nvSpPr>
        <p:spPr>
          <a:xfrm>
            <a:off x="380298" y="1366976"/>
            <a:ext cx="11322150" cy="1143326"/>
          </a:xfrm>
        </p:spPr>
        <p:txBody>
          <a:bodyPr>
            <a:spAutoFit/>
          </a:bodyPr>
          <a:lstStyle/>
          <a:p>
            <a:r>
              <a:rPr lang="nl-NL" sz="2000" dirty="0"/>
              <a:t>Vragen?</a:t>
            </a:r>
          </a:p>
          <a:p>
            <a:endParaRPr lang="nl-NL" dirty="0"/>
          </a:p>
          <a:p>
            <a:r>
              <a:rPr lang="nl-NL" sz="2000" dirty="0"/>
              <a:t>Discussie: Optimaal samenwerken</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65</a:t>
            </a:fld>
            <a:endParaRPr lang="en-US" dirty="0"/>
          </a:p>
        </p:txBody>
      </p:sp>
      <p:sp>
        <p:nvSpPr>
          <p:cNvPr id="9" name="Rechthoek 8">
            <a:extLst>
              <a:ext uri="{FF2B5EF4-FFF2-40B4-BE49-F238E27FC236}">
                <a16:creationId xmlns:a16="http://schemas.microsoft.com/office/drawing/2014/main" id="{01607343-308D-4A1F-A1AF-45A97BCC2283}"/>
              </a:ext>
            </a:extLst>
          </p:cNvPr>
          <p:cNvSpPr/>
          <p:nvPr/>
        </p:nvSpPr>
        <p:spPr>
          <a:xfrm>
            <a:off x="5153572" y="6465498"/>
            <a:ext cx="1422184" cy="276999"/>
          </a:xfrm>
          <a:prstGeom prst="rect">
            <a:avLst/>
          </a:prstGeom>
        </p:spPr>
        <p:txBody>
          <a:bodyPr wrap="none">
            <a:spAutoFit/>
          </a:bodyPr>
          <a:lstStyle/>
          <a:p>
            <a:r>
              <a:rPr lang="nl-NL" sz="1200" dirty="0">
                <a:solidFill>
                  <a:srgbClr val="00AA5F"/>
                </a:solidFill>
                <a:latin typeface="inherit"/>
              </a:rPr>
              <a:t>M-C-NL-09-19-0001</a:t>
            </a:r>
            <a:endParaRPr lang="nl-NL" sz="1200" dirty="0">
              <a:solidFill>
                <a:srgbClr val="00AA5F"/>
              </a:solidFill>
            </a:endParaRPr>
          </a:p>
        </p:txBody>
      </p:sp>
    </p:spTree>
    <p:extLst>
      <p:ext uri="{BB962C8B-B14F-4D97-AF65-F5344CB8AC3E}">
        <p14:creationId xmlns:p14="http://schemas.microsoft.com/office/powerpoint/2010/main" val="63194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p:txBody>
          <a:bodyPr/>
          <a:lstStyle/>
          <a:p>
            <a:r>
              <a:rPr lang="en-US" sz="2800" dirty="0">
                <a:solidFill>
                  <a:srgbClr val="00AA5F"/>
                </a:solidFill>
              </a:rPr>
              <a:t>De “U.S. opioid epidemic” – </a:t>
            </a:r>
            <a:r>
              <a:rPr lang="en-US" sz="2800" dirty="0" err="1">
                <a:solidFill>
                  <a:srgbClr val="00AA5F"/>
                </a:solidFill>
              </a:rPr>
              <a:t>Ontwikkelingen</a:t>
            </a:r>
            <a:r>
              <a:rPr lang="en-US" sz="2800" dirty="0">
                <a:solidFill>
                  <a:srgbClr val="00AA5F"/>
                </a:solidFill>
              </a:rPr>
              <a:t> 2000-2016</a:t>
            </a:r>
            <a:r>
              <a:rPr lang="en-US" sz="2800" baseline="30000" dirty="0">
                <a:solidFill>
                  <a:srgbClr val="00AA5F"/>
                </a:solidFill>
              </a:rPr>
              <a:t>1</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7</a:t>
            </a:fld>
            <a:endParaRPr lang="en-US" dirty="0"/>
          </a:p>
        </p:txBody>
      </p:sp>
      <p:sp>
        <p:nvSpPr>
          <p:cNvPr id="13" name="Tekstvak 1">
            <a:extLst>
              <a:ext uri="{FF2B5EF4-FFF2-40B4-BE49-F238E27FC236}">
                <a16:creationId xmlns:a16="http://schemas.microsoft.com/office/drawing/2014/main" id="{38666531-16D7-40EE-980E-DD8608F321A1}"/>
              </a:ext>
            </a:extLst>
          </p:cNvPr>
          <p:cNvSpPr txBox="1">
            <a:spLocks noChangeArrowheads="1"/>
          </p:cNvSpPr>
          <p:nvPr/>
        </p:nvSpPr>
        <p:spPr bwMode="auto">
          <a:xfrm>
            <a:off x="1093373" y="6482315"/>
            <a:ext cx="106322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eaLnBrk="1" hangingPunct="1">
              <a:spcBef>
                <a:spcPct val="0"/>
              </a:spcBef>
              <a:buSzTx/>
              <a:buNone/>
            </a:pPr>
            <a:r>
              <a:rPr lang="nl-NL" altLang="nl-NL" sz="900" dirty="0">
                <a:solidFill>
                  <a:schemeClr val="tx1"/>
                </a:solidFill>
                <a:latin typeface="Helvetica Light" panose="020B0403020202020204" pitchFamily="34" charset="0"/>
              </a:rPr>
              <a:t>1. CDC/NHCS, National </a:t>
            </a:r>
            <a:r>
              <a:rPr lang="nl-NL" altLang="nl-NL" sz="900" dirty="0" err="1">
                <a:solidFill>
                  <a:schemeClr val="tx1"/>
                </a:solidFill>
                <a:latin typeface="Helvetica Light" panose="020B0403020202020204" pitchFamily="34" charset="0"/>
              </a:rPr>
              <a:t>Vital</a:t>
            </a:r>
            <a:r>
              <a:rPr lang="nl-NL" altLang="nl-NL" sz="900" dirty="0">
                <a:solidFill>
                  <a:schemeClr val="tx1"/>
                </a:solidFill>
                <a:latin typeface="Helvetica Light" panose="020B0403020202020204" pitchFamily="34" charset="0"/>
              </a:rPr>
              <a:t> </a:t>
            </a:r>
            <a:r>
              <a:rPr lang="nl-NL" altLang="nl-NL" sz="900" dirty="0" err="1">
                <a:solidFill>
                  <a:schemeClr val="tx1"/>
                </a:solidFill>
                <a:latin typeface="Helvetica Light" panose="020B0403020202020204" pitchFamily="34" charset="0"/>
              </a:rPr>
              <a:t>Statistics</a:t>
            </a:r>
            <a:r>
              <a:rPr lang="nl-NL" altLang="nl-NL" sz="900" dirty="0">
                <a:solidFill>
                  <a:schemeClr val="tx1"/>
                </a:solidFill>
                <a:latin typeface="Helvetica Light" panose="020B0403020202020204" pitchFamily="34" charset="0"/>
              </a:rPr>
              <a:t> System, </a:t>
            </a:r>
            <a:r>
              <a:rPr lang="nl-NL" altLang="nl-NL" sz="900" dirty="0" err="1">
                <a:solidFill>
                  <a:schemeClr val="tx1"/>
                </a:solidFill>
                <a:latin typeface="Helvetica Light" panose="020B0403020202020204" pitchFamily="34" charset="0"/>
              </a:rPr>
              <a:t>Mortality</a:t>
            </a:r>
            <a:r>
              <a:rPr lang="nl-NL" altLang="nl-NL" sz="900" dirty="0">
                <a:solidFill>
                  <a:schemeClr val="tx1"/>
                </a:solidFill>
                <a:latin typeface="Helvetica Light" panose="020B0403020202020204" pitchFamily="34" charset="0"/>
              </a:rPr>
              <a:t>. CDC WONDER, Atlanta, GA: US </a:t>
            </a:r>
            <a:r>
              <a:rPr lang="nl-NL" altLang="nl-NL" sz="900" dirty="0" err="1">
                <a:solidFill>
                  <a:schemeClr val="tx1"/>
                </a:solidFill>
                <a:latin typeface="Helvetica Light" panose="020B0403020202020204" pitchFamily="34" charset="0"/>
              </a:rPr>
              <a:t>Department</a:t>
            </a:r>
            <a:r>
              <a:rPr lang="nl-NL" altLang="nl-NL" sz="900" dirty="0">
                <a:solidFill>
                  <a:schemeClr val="tx1"/>
                </a:solidFill>
                <a:latin typeface="Helvetica Light" panose="020B0403020202020204" pitchFamily="34" charset="0"/>
              </a:rPr>
              <a:t> of Health </a:t>
            </a:r>
            <a:r>
              <a:rPr lang="nl-NL" altLang="nl-NL" sz="900" dirty="0" err="1">
                <a:solidFill>
                  <a:schemeClr val="tx1"/>
                </a:solidFill>
                <a:latin typeface="Helvetica Light" panose="020B0403020202020204" pitchFamily="34" charset="0"/>
              </a:rPr>
              <a:t>and</a:t>
            </a:r>
            <a:r>
              <a:rPr lang="nl-NL" altLang="nl-NL" sz="900" dirty="0">
                <a:solidFill>
                  <a:schemeClr val="tx1"/>
                </a:solidFill>
                <a:latin typeface="Helvetica Light" panose="020B0403020202020204" pitchFamily="34" charset="0"/>
              </a:rPr>
              <a:t> Human Services, CDC 2017. https://Wonder.cdc.gov</a:t>
            </a:r>
          </a:p>
        </p:txBody>
      </p:sp>
      <p:grpSp>
        <p:nvGrpSpPr>
          <p:cNvPr id="2" name="Groep 53">
            <a:extLst>
              <a:ext uri="{FF2B5EF4-FFF2-40B4-BE49-F238E27FC236}">
                <a16:creationId xmlns:a16="http://schemas.microsoft.com/office/drawing/2014/main" id="{618B6E08-ABE6-274C-92D8-538603E4A51F}"/>
              </a:ext>
            </a:extLst>
          </p:cNvPr>
          <p:cNvGrpSpPr/>
          <p:nvPr/>
        </p:nvGrpSpPr>
        <p:grpSpPr>
          <a:xfrm>
            <a:off x="6575429" y="951415"/>
            <a:ext cx="5233984" cy="3673158"/>
            <a:chOff x="5308120" y="752958"/>
            <a:chExt cx="6883880" cy="4625107"/>
          </a:xfrm>
        </p:grpSpPr>
        <p:pic>
          <p:nvPicPr>
            <p:cNvPr id="14" name="Picture 13">
              <a:extLst>
                <a:ext uri="{FF2B5EF4-FFF2-40B4-BE49-F238E27FC236}">
                  <a16:creationId xmlns:a16="http://schemas.microsoft.com/office/drawing/2014/main" id="{FF27316A-1A9A-4576-BA7B-2BB7FB057FF2}"/>
                </a:ext>
              </a:extLst>
            </p:cNvPr>
            <p:cNvPicPr>
              <a:picLocks noChangeAspect="1"/>
            </p:cNvPicPr>
            <p:nvPr/>
          </p:nvPicPr>
          <p:blipFill rotWithShape="1">
            <a:blip r:embed="rId3">
              <a:clrChange>
                <a:clrFrom>
                  <a:srgbClr val="FFFFFF"/>
                </a:clrFrom>
                <a:clrTo>
                  <a:srgbClr val="FFFFFF">
                    <a:alpha val="0"/>
                  </a:srgbClr>
                </a:clrTo>
              </a:clrChange>
            </a:blip>
            <a:srcRect l="380" t="-8525" r="-380" b="8525"/>
            <a:stretch/>
          </p:blipFill>
          <p:spPr>
            <a:xfrm>
              <a:off x="5308120" y="752958"/>
              <a:ext cx="6883880" cy="4625107"/>
            </a:xfrm>
            <a:prstGeom prst="rect">
              <a:avLst/>
            </a:prstGeom>
          </p:spPr>
        </p:pic>
        <p:cxnSp>
          <p:nvCxnSpPr>
            <p:cNvPr id="16" name="Straight Arrow Connector 15">
              <a:extLst>
                <a:ext uri="{FF2B5EF4-FFF2-40B4-BE49-F238E27FC236}">
                  <a16:creationId xmlns:a16="http://schemas.microsoft.com/office/drawing/2014/main" id="{66ADAB33-7698-44BD-B0E4-0FB9C2CDB371}"/>
                </a:ext>
              </a:extLst>
            </p:cNvPr>
            <p:cNvCxnSpPr>
              <a:cxnSpLocks/>
            </p:cNvCxnSpPr>
            <p:nvPr/>
          </p:nvCxnSpPr>
          <p:spPr>
            <a:xfrm>
              <a:off x="7879747" y="3127168"/>
              <a:ext cx="712520" cy="1051881"/>
            </a:xfrm>
            <a:prstGeom prst="straightConnector1">
              <a:avLst/>
            </a:prstGeom>
            <a:ln w="38100">
              <a:solidFill>
                <a:srgbClr val="00AA5F"/>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64B7D194-1AF6-4CC1-9AFD-3FC45E2D6135}"/>
                </a:ext>
              </a:extLst>
            </p:cNvPr>
            <p:cNvSpPr txBox="1">
              <a:spLocks/>
            </p:cNvSpPr>
            <p:nvPr/>
          </p:nvSpPr>
          <p:spPr>
            <a:xfrm>
              <a:off x="6202060" y="2534407"/>
              <a:ext cx="3124194" cy="628803"/>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algn="ctr"/>
              <a:r>
                <a:rPr lang="nl-NL" sz="1200" b="1" dirty="0">
                  <a:latin typeface="Bahnschrift SemiBold" panose="020B0502040204020203" pitchFamily="34" charset="0"/>
                </a:rPr>
                <a:t>Introductie </a:t>
              </a:r>
            </a:p>
            <a:p>
              <a:pPr algn="ctr"/>
              <a:r>
                <a:rPr lang="nl-NL" sz="1200" b="1" dirty="0" err="1">
                  <a:latin typeface="Bahnschrift SemiBold" panose="020B0502040204020203" pitchFamily="34" charset="0"/>
                </a:rPr>
                <a:t>abuse-deterrent</a:t>
              </a:r>
              <a:r>
                <a:rPr lang="nl-NL" sz="1200" b="1" dirty="0">
                  <a:latin typeface="Bahnschrift SemiBold" panose="020B0502040204020203" pitchFamily="34" charset="0"/>
                </a:rPr>
                <a:t> formuleringen</a:t>
              </a:r>
              <a:endParaRPr lang="nl-NL" sz="1200" dirty="0">
                <a:latin typeface="Bahnschrift SemiBold" panose="020B0502040204020203" pitchFamily="34" charset="0"/>
              </a:endParaRPr>
            </a:p>
          </p:txBody>
        </p:sp>
        <p:sp>
          <p:nvSpPr>
            <p:cNvPr id="7" name="Rectangle 6">
              <a:extLst>
                <a:ext uri="{FF2B5EF4-FFF2-40B4-BE49-F238E27FC236}">
                  <a16:creationId xmlns:a16="http://schemas.microsoft.com/office/drawing/2014/main" id="{0C6AF0E9-C147-451E-95A7-2FF27BC192B5}"/>
                </a:ext>
              </a:extLst>
            </p:cNvPr>
            <p:cNvSpPr/>
            <p:nvPr/>
          </p:nvSpPr>
          <p:spPr>
            <a:xfrm>
              <a:off x="10195632" y="5132613"/>
              <a:ext cx="1797628" cy="245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600" dirty="0">
                <a:solidFill>
                  <a:schemeClr val="tx1"/>
                </a:solidFill>
              </a:endParaRPr>
            </a:p>
          </p:txBody>
        </p:sp>
      </p:grpSp>
      <p:sp>
        <p:nvSpPr>
          <p:cNvPr id="19" name="Content Placeholder 6">
            <a:extLst>
              <a:ext uri="{FF2B5EF4-FFF2-40B4-BE49-F238E27FC236}">
                <a16:creationId xmlns:a16="http://schemas.microsoft.com/office/drawing/2014/main" id="{B96D3874-4FC6-4A2C-A7F6-531F6D495B3A}"/>
              </a:ext>
            </a:extLst>
          </p:cNvPr>
          <p:cNvSpPr txBox="1">
            <a:spLocks/>
          </p:cNvSpPr>
          <p:nvPr/>
        </p:nvSpPr>
        <p:spPr>
          <a:xfrm>
            <a:off x="381002" y="1439863"/>
            <a:ext cx="6291942" cy="4035070"/>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80000" indent="-180000">
              <a:lnSpc>
                <a:spcPct val="100000"/>
              </a:lnSpc>
              <a:spcAft>
                <a:spcPts val="1000"/>
              </a:spcAft>
              <a:buClr>
                <a:srgbClr val="00AA5F"/>
              </a:buClr>
              <a:buFont typeface="Arial" panose="020B0604020202020204" pitchFamily="34" charset="0"/>
              <a:buChar char="•"/>
            </a:pPr>
            <a:r>
              <a:rPr lang="nl-NL" sz="2000" dirty="0">
                <a:latin typeface="Helvetica" pitchFamily="2" charset="0"/>
              </a:rPr>
              <a:t>Voor 2000: Introductie pijnstandaarden, verlengde afgifte formuleringen en behandeling van chronische niet maligne pijn  </a:t>
            </a:r>
          </a:p>
          <a:p>
            <a:pPr marL="180000" indent="-180000">
              <a:lnSpc>
                <a:spcPct val="100000"/>
              </a:lnSpc>
              <a:spcAft>
                <a:spcPts val="1000"/>
              </a:spcAft>
              <a:buClr>
                <a:srgbClr val="00AA5F"/>
              </a:buClr>
              <a:buFont typeface="Arial" panose="020B0604020202020204" pitchFamily="34" charset="0"/>
              <a:buChar char="•"/>
            </a:pPr>
            <a:r>
              <a:rPr lang="nl-NL" sz="2000" dirty="0">
                <a:latin typeface="Helvetica" pitchFamily="2" charset="0"/>
              </a:rPr>
              <a:t>Vanaf 2000 forse stijging gebruik en misbruik opioïden </a:t>
            </a:r>
          </a:p>
          <a:p>
            <a:pPr marL="180000" indent="-180000">
              <a:lnSpc>
                <a:spcPct val="100000"/>
              </a:lnSpc>
              <a:spcAft>
                <a:spcPts val="1000"/>
              </a:spcAft>
              <a:buClr>
                <a:srgbClr val="00AA5F"/>
              </a:buClr>
              <a:buFont typeface="Arial" panose="020B0604020202020204" pitchFamily="34" charset="0"/>
              <a:buChar char="•"/>
            </a:pPr>
            <a:r>
              <a:rPr lang="nl-NL" sz="2000" dirty="0">
                <a:latin typeface="Helvetica" pitchFamily="2" charset="0"/>
              </a:rPr>
              <a:t>2010 introductie </a:t>
            </a:r>
            <a:r>
              <a:rPr lang="nl-NL" sz="2000" dirty="0" err="1">
                <a:latin typeface="Helvetica" pitchFamily="2" charset="0"/>
              </a:rPr>
              <a:t>abuse-deterrent</a:t>
            </a:r>
            <a:r>
              <a:rPr lang="nl-NL" sz="2000" dirty="0">
                <a:latin typeface="Helvetica" pitchFamily="2" charset="0"/>
              </a:rPr>
              <a:t> formuleringen</a:t>
            </a:r>
          </a:p>
          <a:p>
            <a:pPr marL="180000" indent="-180000">
              <a:lnSpc>
                <a:spcPct val="100000"/>
              </a:lnSpc>
              <a:spcAft>
                <a:spcPts val="1000"/>
              </a:spcAft>
            </a:pPr>
            <a:r>
              <a:rPr lang="nl-NL" sz="2000" dirty="0">
                <a:latin typeface="Helvetica" pitchFamily="2" charset="0"/>
              </a:rPr>
              <a:t>	-&gt;Toename verslaving en doden aan heroïne en synthetische opioïden</a:t>
            </a:r>
          </a:p>
          <a:p>
            <a:pPr marL="180000" indent="-180000">
              <a:lnSpc>
                <a:spcPct val="100000"/>
              </a:lnSpc>
              <a:spcAft>
                <a:spcPts val="1000"/>
              </a:spcAft>
              <a:buClr>
                <a:srgbClr val="00AA5F"/>
              </a:buClr>
              <a:buFont typeface="Arial" panose="020B0604020202020204" pitchFamily="34" charset="0"/>
              <a:buChar char="•"/>
            </a:pPr>
            <a:r>
              <a:rPr lang="nl-NL" sz="2000" dirty="0">
                <a:latin typeface="Helvetica" pitchFamily="2" charset="0"/>
              </a:rPr>
              <a:t>2012 CDC: “</a:t>
            </a:r>
            <a:r>
              <a:rPr lang="nl-NL" sz="2000" dirty="0" err="1">
                <a:latin typeface="Helvetica" pitchFamily="2" charset="0"/>
              </a:rPr>
              <a:t>Prescription</a:t>
            </a:r>
            <a:r>
              <a:rPr lang="nl-NL" sz="2000" dirty="0">
                <a:latin typeface="Helvetica" pitchFamily="2" charset="0"/>
              </a:rPr>
              <a:t> Drug Overdoses – a U.S. </a:t>
            </a:r>
            <a:r>
              <a:rPr lang="nl-NL" sz="2000" dirty="0" err="1">
                <a:latin typeface="Helvetica" pitchFamily="2" charset="0"/>
              </a:rPr>
              <a:t>Epidemic</a:t>
            </a:r>
            <a:r>
              <a:rPr lang="nl-NL" sz="2000" dirty="0">
                <a:latin typeface="Helvetica" pitchFamily="2" charset="0"/>
              </a:rPr>
              <a:t>”</a:t>
            </a:r>
          </a:p>
        </p:txBody>
      </p:sp>
      <p:pic>
        <p:nvPicPr>
          <p:cNvPr id="8" name="Afbeelding 7">
            <a:extLst>
              <a:ext uri="{FF2B5EF4-FFF2-40B4-BE49-F238E27FC236}">
                <a16:creationId xmlns:a16="http://schemas.microsoft.com/office/drawing/2014/main" id="{E82A3869-ABFB-43CF-954E-8A95CCD3B2C6}"/>
              </a:ext>
            </a:extLst>
          </p:cNvPr>
          <p:cNvPicPr>
            <a:picLocks noChangeAspect="1"/>
          </p:cNvPicPr>
          <p:nvPr/>
        </p:nvPicPr>
        <p:blipFill rotWithShape="1">
          <a:blip r:embed="rId4"/>
          <a:srcRect l="16307" t="41198" r="52347" b="42727"/>
          <a:stretch/>
        </p:blipFill>
        <p:spPr>
          <a:xfrm>
            <a:off x="7043927" y="4815598"/>
            <a:ext cx="2382953" cy="688467"/>
          </a:xfrm>
          <a:prstGeom prst="rect">
            <a:avLst/>
          </a:prstGeom>
        </p:spPr>
      </p:pic>
      <p:pic>
        <p:nvPicPr>
          <p:cNvPr id="9" name="Afbeelding 8">
            <a:extLst>
              <a:ext uri="{FF2B5EF4-FFF2-40B4-BE49-F238E27FC236}">
                <a16:creationId xmlns:a16="http://schemas.microsoft.com/office/drawing/2014/main" id="{AED42237-486D-4223-B69A-415893707131}"/>
              </a:ext>
            </a:extLst>
          </p:cNvPr>
          <p:cNvPicPr>
            <a:picLocks noChangeAspect="1"/>
          </p:cNvPicPr>
          <p:nvPr/>
        </p:nvPicPr>
        <p:blipFill rotWithShape="1">
          <a:blip r:embed="rId4"/>
          <a:srcRect l="16307" t="74259" r="52396" b="9259"/>
          <a:stretch/>
        </p:blipFill>
        <p:spPr>
          <a:xfrm>
            <a:off x="9426880" y="4815599"/>
            <a:ext cx="2324191" cy="688467"/>
          </a:xfrm>
          <a:prstGeom prst="rect">
            <a:avLst/>
          </a:prstGeom>
        </p:spPr>
      </p:pic>
    </p:spTree>
    <p:extLst>
      <p:ext uri="{BB962C8B-B14F-4D97-AF65-F5344CB8AC3E}">
        <p14:creationId xmlns:p14="http://schemas.microsoft.com/office/powerpoint/2010/main" val="372775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p:txBody>
          <a:bodyPr/>
          <a:lstStyle/>
          <a:p>
            <a:r>
              <a:rPr lang="en-US" sz="2800" dirty="0">
                <a:solidFill>
                  <a:srgbClr val="00AA5F"/>
                </a:solidFill>
              </a:rPr>
              <a:t>De “U.S. opioid epidemic” – </a:t>
            </a:r>
            <a:r>
              <a:rPr lang="en-US" sz="2800" dirty="0" err="1">
                <a:solidFill>
                  <a:srgbClr val="00AA5F"/>
                </a:solidFill>
              </a:rPr>
              <a:t>Oorzaken</a:t>
            </a:r>
            <a:r>
              <a:rPr lang="en-US" sz="2800" dirty="0">
                <a:solidFill>
                  <a:srgbClr val="00AA5F"/>
                </a:solidFill>
              </a:rPr>
              <a:t> overlijden</a:t>
            </a:r>
            <a:r>
              <a:rPr lang="en-US" sz="2800" baseline="30000" dirty="0">
                <a:solidFill>
                  <a:srgbClr val="00AA5F"/>
                </a:solidFill>
              </a:rPr>
              <a:t>1</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8</a:t>
            </a:fld>
            <a:endParaRPr lang="en-US" dirty="0"/>
          </a:p>
        </p:txBody>
      </p:sp>
      <p:sp>
        <p:nvSpPr>
          <p:cNvPr id="13" name="Tekstvak 1">
            <a:extLst>
              <a:ext uri="{FF2B5EF4-FFF2-40B4-BE49-F238E27FC236}">
                <a16:creationId xmlns:a16="http://schemas.microsoft.com/office/drawing/2014/main" id="{38666531-16D7-40EE-980E-DD8608F321A1}"/>
              </a:ext>
            </a:extLst>
          </p:cNvPr>
          <p:cNvSpPr txBox="1">
            <a:spLocks noChangeArrowheads="1"/>
          </p:cNvSpPr>
          <p:nvPr/>
        </p:nvSpPr>
        <p:spPr bwMode="auto">
          <a:xfrm>
            <a:off x="1059690" y="6423864"/>
            <a:ext cx="871378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eaLnBrk="1" hangingPunct="1">
              <a:spcBef>
                <a:spcPct val="0"/>
              </a:spcBef>
              <a:buSzTx/>
              <a:buNone/>
            </a:pPr>
            <a:r>
              <a:rPr lang="nl-NL" altLang="nl-NL" sz="900" dirty="0">
                <a:solidFill>
                  <a:schemeClr val="tx1"/>
                </a:solidFill>
                <a:latin typeface="Helvetica Light" panose="020B0403020202020204" pitchFamily="34" charset="0"/>
              </a:rPr>
              <a:t>1) CDC/NHCS, National </a:t>
            </a:r>
            <a:r>
              <a:rPr lang="nl-NL" altLang="nl-NL" sz="900" dirty="0" err="1">
                <a:solidFill>
                  <a:schemeClr val="tx1"/>
                </a:solidFill>
                <a:latin typeface="Helvetica Light" panose="020B0403020202020204" pitchFamily="34" charset="0"/>
              </a:rPr>
              <a:t>Vital</a:t>
            </a:r>
            <a:r>
              <a:rPr lang="nl-NL" altLang="nl-NL" sz="900" dirty="0">
                <a:solidFill>
                  <a:schemeClr val="tx1"/>
                </a:solidFill>
                <a:latin typeface="Helvetica Light" panose="020B0403020202020204" pitchFamily="34" charset="0"/>
              </a:rPr>
              <a:t> </a:t>
            </a:r>
            <a:r>
              <a:rPr lang="nl-NL" altLang="nl-NL" sz="900" dirty="0" err="1">
                <a:solidFill>
                  <a:schemeClr val="tx1"/>
                </a:solidFill>
                <a:latin typeface="Helvetica Light" panose="020B0403020202020204" pitchFamily="34" charset="0"/>
              </a:rPr>
              <a:t>Statistics</a:t>
            </a:r>
            <a:r>
              <a:rPr lang="nl-NL" altLang="nl-NL" sz="900" dirty="0">
                <a:solidFill>
                  <a:schemeClr val="tx1"/>
                </a:solidFill>
                <a:latin typeface="Helvetica Light" panose="020B0403020202020204" pitchFamily="34" charset="0"/>
              </a:rPr>
              <a:t> System, </a:t>
            </a:r>
            <a:r>
              <a:rPr lang="nl-NL" altLang="nl-NL" sz="900" dirty="0" err="1">
                <a:solidFill>
                  <a:schemeClr val="tx1"/>
                </a:solidFill>
                <a:latin typeface="Helvetica Light" panose="020B0403020202020204" pitchFamily="34" charset="0"/>
              </a:rPr>
              <a:t>Mortality</a:t>
            </a:r>
            <a:r>
              <a:rPr lang="nl-NL" altLang="nl-NL" sz="900" dirty="0">
                <a:solidFill>
                  <a:schemeClr val="tx1"/>
                </a:solidFill>
                <a:latin typeface="Helvetica Light" panose="020B0403020202020204" pitchFamily="34" charset="0"/>
              </a:rPr>
              <a:t>. CDC WONDER, Atlanta, GA: US </a:t>
            </a:r>
            <a:r>
              <a:rPr lang="nl-NL" altLang="nl-NL" sz="900" dirty="0" err="1">
                <a:solidFill>
                  <a:schemeClr val="tx1"/>
                </a:solidFill>
                <a:latin typeface="Helvetica Light" panose="020B0403020202020204" pitchFamily="34" charset="0"/>
              </a:rPr>
              <a:t>Department</a:t>
            </a:r>
            <a:r>
              <a:rPr lang="nl-NL" altLang="nl-NL" sz="900" dirty="0">
                <a:solidFill>
                  <a:schemeClr val="tx1"/>
                </a:solidFill>
                <a:latin typeface="Helvetica Light" panose="020B0403020202020204" pitchFamily="34" charset="0"/>
              </a:rPr>
              <a:t> of Health </a:t>
            </a:r>
            <a:r>
              <a:rPr lang="nl-NL" altLang="nl-NL" sz="900" dirty="0" err="1">
                <a:solidFill>
                  <a:schemeClr val="tx1"/>
                </a:solidFill>
                <a:latin typeface="Helvetica Light" panose="020B0403020202020204" pitchFamily="34" charset="0"/>
              </a:rPr>
              <a:t>and</a:t>
            </a:r>
            <a:r>
              <a:rPr lang="nl-NL" altLang="nl-NL" sz="900" dirty="0">
                <a:solidFill>
                  <a:schemeClr val="tx1"/>
                </a:solidFill>
                <a:latin typeface="Helvetica Light" panose="020B0403020202020204" pitchFamily="34" charset="0"/>
              </a:rPr>
              <a:t> Human Services, CDC 2017. https://Wonder.cdc.gov</a:t>
            </a:r>
          </a:p>
          <a:p>
            <a:pPr eaLnBrk="1" hangingPunct="1">
              <a:spcBef>
                <a:spcPct val="0"/>
              </a:spcBef>
              <a:buSzTx/>
              <a:buNone/>
            </a:pPr>
            <a:r>
              <a:rPr lang="nl-NL" altLang="nl-NL" sz="900" dirty="0">
                <a:solidFill>
                  <a:schemeClr val="tx1"/>
                </a:solidFill>
                <a:latin typeface="Helvetica Light" panose="020B0403020202020204" pitchFamily="34" charset="0"/>
              </a:rPr>
              <a:t>2) </a:t>
            </a:r>
            <a:r>
              <a:rPr lang="nl-NL" altLang="nl-NL" sz="900" dirty="0" err="1">
                <a:solidFill>
                  <a:schemeClr val="tx1"/>
                </a:solidFill>
                <a:latin typeface="Helvetica Light" panose="020B0403020202020204" pitchFamily="34" charset="0"/>
              </a:rPr>
              <a:t>Haylea</a:t>
            </a:r>
            <a:r>
              <a:rPr lang="nl-NL" altLang="nl-NL" sz="900" dirty="0">
                <a:solidFill>
                  <a:schemeClr val="tx1"/>
                </a:solidFill>
                <a:latin typeface="Helvetica Light" panose="020B0403020202020204" pitchFamily="34" charset="0"/>
              </a:rPr>
              <a:t> A.H. et al. Online J. Pub. Health </a:t>
            </a:r>
            <a:r>
              <a:rPr lang="nl-NL" altLang="nl-NL" sz="900" dirty="0" err="1">
                <a:solidFill>
                  <a:schemeClr val="tx1"/>
                </a:solidFill>
                <a:latin typeface="Helvetica Light" panose="020B0403020202020204" pitchFamily="34" charset="0"/>
              </a:rPr>
              <a:t>Inform</a:t>
            </a:r>
            <a:r>
              <a:rPr lang="nl-NL" altLang="nl-NL" sz="900" dirty="0">
                <a:solidFill>
                  <a:schemeClr val="tx1"/>
                </a:solidFill>
                <a:latin typeface="Helvetica Light" panose="020B0403020202020204" pitchFamily="34" charset="0"/>
              </a:rPr>
              <a:t>. 2017; 9(1):e143</a:t>
            </a:r>
          </a:p>
        </p:txBody>
      </p:sp>
      <p:sp>
        <p:nvSpPr>
          <p:cNvPr id="19" name="Content Placeholder 6">
            <a:extLst>
              <a:ext uri="{FF2B5EF4-FFF2-40B4-BE49-F238E27FC236}">
                <a16:creationId xmlns:a16="http://schemas.microsoft.com/office/drawing/2014/main" id="{B96D3874-4FC6-4A2C-A7F6-531F6D495B3A}"/>
              </a:ext>
            </a:extLst>
          </p:cNvPr>
          <p:cNvSpPr txBox="1">
            <a:spLocks/>
          </p:cNvSpPr>
          <p:nvPr/>
        </p:nvSpPr>
        <p:spPr>
          <a:xfrm>
            <a:off x="380300" y="1371601"/>
            <a:ext cx="7918312" cy="4234542"/>
          </a:xfrm>
          <a:prstGeom prst="rect">
            <a:avLst/>
          </a:prstGeom>
        </p:spPr>
        <p:txBody>
          <a:bodyPr vert="horz" lIns="0" tIns="0" rIns="0" bIns="0" rtlCol="0" anchor="t" anchorCtr="0">
            <a:noAutofit/>
          </a:bodyPr>
          <a:lstStyle>
            <a:lvl1pPr marL="0" indent="0" algn="l" defTabSz="914235" rtl="0" eaLnBrk="1" latinLnBrk="0" hangingPunct="1">
              <a:lnSpc>
                <a:spcPct val="110000"/>
              </a:lnSpc>
              <a:spcBef>
                <a:spcPts val="0"/>
              </a:spcBef>
              <a:spcAft>
                <a:spcPts val="567"/>
              </a:spcAft>
              <a:buFont typeface="Arial" panose="020B0604020202020204" pitchFamily="34" charset="0"/>
              <a:buNone/>
              <a:defRPr sz="1600" kern="1200">
                <a:solidFill>
                  <a:schemeClr val="tx1"/>
                </a:solidFill>
                <a:latin typeface="+mn-lt"/>
                <a:ea typeface="+mn-ea"/>
                <a:cs typeface="+mn-cs"/>
              </a:defRPr>
            </a:lvl1pPr>
            <a:lvl2pPr marL="0" indent="0" algn="l" defTabSz="914235" rtl="0" eaLnBrk="1" latinLnBrk="0" hangingPunct="1">
              <a:lnSpc>
                <a:spcPct val="110000"/>
              </a:lnSpc>
              <a:spcBef>
                <a:spcPts val="0"/>
              </a:spcBef>
              <a:spcAft>
                <a:spcPts val="567"/>
              </a:spcAft>
              <a:buFont typeface="Arial" panose="020B0604020202020204" pitchFamily="34" charset="0"/>
              <a:buNone/>
              <a:defRPr sz="1600" b="1" kern="1200">
                <a:solidFill>
                  <a:schemeClr val="tx1"/>
                </a:solidFill>
                <a:latin typeface="+mn-lt"/>
                <a:ea typeface="+mn-ea"/>
                <a:cs typeface="+mn-cs"/>
              </a:defRPr>
            </a:lvl2pPr>
            <a:lvl3pPr marL="169900"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3pPr>
            <a:lvl4pPr marL="3398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4pPr>
            <a:lvl5pPr marL="509702" indent="-169900" algn="l" defTabSz="914235" rtl="0" eaLnBrk="1" latinLnBrk="0" hangingPunct="1">
              <a:lnSpc>
                <a:spcPct val="110000"/>
              </a:lnSpc>
              <a:spcBef>
                <a:spcPts val="0"/>
              </a:spcBef>
              <a:spcAft>
                <a:spcPts val="567"/>
              </a:spcAft>
              <a:buClr>
                <a:srgbClr val="00AA5F"/>
              </a:buClr>
              <a:buFont typeface="Arial" panose="020B0604020202020204" pitchFamily="34" charset="0"/>
              <a:buChar char="•"/>
              <a:defRPr sz="1600" kern="1200">
                <a:solidFill>
                  <a:schemeClr val="tx1"/>
                </a:solidFill>
                <a:latin typeface="+mn-lt"/>
                <a:ea typeface="+mn-ea"/>
                <a:cs typeface="+mn-cs"/>
              </a:defRPr>
            </a:lvl5pPr>
            <a:lvl6pPr marL="2514144"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6pPr>
            <a:lvl7pPr marL="2971261"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7pPr>
            <a:lvl8pPr marL="3428380"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8pPr>
            <a:lvl9pPr marL="3885496" indent="-228559" algn="l" defTabSz="914235" rtl="0" eaLnBrk="1" latinLnBrk="0" hangingPunct="1">
              <a:lnSpc>
                <a:spcPct val="90000"/>
              </a:lnSpc>
              <a:spcBef>
                <a:spcPts val="501"/>
              </a:spcBef>
              <a:buFont typeface="Arial" panose="020B0604020202020204" pitchFamily="34" charset="0"/>
              <a:buChar char="•"/>
              <a:defRPr sz="1799" kern="1200">
                <a:solidFill>
                  <a:schemeClr val="tx1"/>
                </a:solidFill>
                <a:latin typeface="+mn-lt"/>
                <a:ea typeface="+mn-ea"/>
                <a:cs typeface="+mn-cs"/>
              </a:defRPr>
            </a:lvl9pPr>
          </a:lstStyle>
          <a:p>
            <a:pPr marL="180000" indent="-180000">
              <a:spcAft>
                <a:spcPts val="1000"/>
              </a:spcAft>
              <a:buClr>
                <a:srgbClr val="00AA5F"/>
              </a:buClr>
              <a:buFont typeface="Arial" panose="020B0604020202020204" pitchFamily="34" charset="0"/>
              <a:buChar char="•"/>
            </a:pPr>
            <a:r>
              <a:rPr lang="nl-NL" sz="2000" dirty="0">
                <a:latin typeface="Helvetica" pitchFamily="2" charset="0"/>
              </a:rPr>
              <a:t>In 2016 zijn ca 64.000 mensen overleden als gevolg van overdosis in de V.S. (waarvan ca 33.000-42.000 door opioïden)</a:t>
            </a:r>
            <a:r>
              <a:rPr lang="nl-NL" sz="2000" baseline="30000" dirty="0">
                <a:latin typeface="Helvetica" pitchFamily="2" charset="0"/>
              </a:rPr>
              <a:t>1</a:t>
            </a:r>
            <a:r>
              <a:rPr lang="nl-NL" sz="2000" dirty="0">
                <a:latin typeface="Helvetica" pitchFamily="2" charset="0"/>
              </a:rPr>
              <a:t> </a:t>
            </a:r>
          </a:p>
          <a:p>
            <a:pPr marL="180000" indent="-180000">
              <a:spcAft>
                <a:spcPts val="1000"/>
              </a:spcAft>
              <a:buClr>
                <a:srgbClr val="00AA5F"/>
              </a:buClr>
              <a:buFont typeface="Arial" panose="020B0604020202020204" pitchFamily="34" charset="0"/>
              <a:buChar char="•"/>
            </a:pPr>
            <a:r>
              <a:rPr lang="nl-NL" sz="2000" dirty="0">
                <a:latin typeface="Helvetica" pitchFamily="2" charset="0"/>
              </a:rPr>
              <a:t>&gt;70% van deze door niet farmaceutische opioïden, </a:t>
            </a:r>
            <a:br>
              <a:rPr lang="nl-NL" sz="2000" dirty="0">
                <a:latin typeface="Helvetica" pitchFamily="2" charset="0"/>
              </a:rPr>
            </a:br>
            <a:r>
              <a:rPr lang="nl-NL" sz="2000" dirty="0">
                <a:latin typeface="Helvetica" pitchFamily="2" charset="0"/>
              </a:rPr>
              <a:t>waaronder </a:t>
            </a:r>
            <a:r>
              <a:rPr lang="nl-NL" sz="2000" dirty="0" err="1">
                <a:latin typeface="Helvetica" pitchFamily="2" charset="0"/>
              </a:rPr>
              <a:t>fentanyl</a:t>
            </a:r>
            <a:r>
              <a:rPr lang="nl-NL" sz="2000" dirty="0">
                <a:latin typeface="Helvetica" pitchFamily="2" charset="0"/>
              </a:rPr>
              <a:t>(derivaten) en heroïne</a:t>
            </a:r>
            <a:r>
              <a:rPr lang="nl-NL" sz="2000" baseline="30000" dirty="0">
                <a:latin typeface="Helvetica" pitchFamily="2" charset="0"/>
              </a:rPr>
              <a:t>1</a:t>
            </a:r>
          </a:p>
          <a:p>
            <a:pPr marL="180000" indent="-180000">
              <a:spcAft>
                <a:spcPts val="0"/>
              </a:spcAft>
              <a:buClr>
                <a:srgbClr val="00AA5F"/>
              </a:buClr>
              <a:buFont typeface="Arial" panose="020B0604020202020204" pitchFamily="34" charset="0"/>
              <a:buChar char="•"/>
            </a:pPr>
            <a:r>
              <a:rPr lang="nl-NL" sz="2000" dirty="0">
                <a:latin typeface="Helvetica" pitchFamily="2" charset="0"/>
              </a:rPr>
              <a:t>Vaak zijn meerdere drugs (gemiddeld &gt;4) en geneesmiddelen gecombineerd</a:t>
            </a:r>
            <a:r>
              <a:rPr lang="nl-NL" sz="2000" baseline="30000" dirty="0">
                <a:latin typeface="Helvetica" pitchFamily="2" charset="0"/>
              </a:rPr>
              <a:t>2</a:t>
            </a:r>
          </a:p>
          <a:p>
            <a:pPr lvl="3">
              <a:spcAft>
                <a:spcPts val="0"/>
              </a:spcAft>
              <a:buFont typeface="Wingdings" panose="05000000000000000000" pitchFamily="2" charset="2"/>
              <a:buChar char="ü"/>
            </a:pPr>
            <a:r>
              <a:rPr lang="nl-NL" sz="2000" dirty="0">
                <a:latin typeface="Helvetica" pitchFamily="2" charset="0"/>
              </a:rPr>
              <a:t>1/5 van de gevallen in combinatie met benzodiazepinen</a:t>
            </a:r>
            <a:r>
              <a:rPr lang="nl-NL" sz="2000" baseline="30000" dirty="0">
                <a:latin typeface="Helvetica" pitchFamily="2" charset="0"/>
              </a:rPr>
              <a:t>1 </a:t>
            </a:r>
            <a:endParaRPr lang="nl-NL" sz="2000" dirty="0">
              <a:latin typeface="Helvetica" pitchFamily="2" charset="0"/>
            </a:endParaRPr>
          </a:p>
          <a:p>
            <a:pPr lvl="3">
              <a:spcAft>
                <a:spcPts val="1000"/>
              </a:spcAft>
              <a:buFont typeface="Wingdings" panose="05000000000000000000" pitchFamily="2" charset="2"/>
              <a:buChar char="ü"/>
            </a:pPr>
            <a:r>
              <a:rPr lang="nl-NL" sz="2000" dirty="0">
                <a:latin typeface="Helvetica" pitchFamily="2" charset="0"/>
              </a:rPr>
              <a:t>Meer dan de helft in combinatie met alcohol</a:t>
            </a:r>
            <a:r>
              <a:rPr lang="nl-NL" sz="2000" baseline="30000" dirty="0">
                <a:latin typeface="Helvetica" pitchFamily="2" charset="0"/>
              </a:rPr>
              <a:t>2</a:t>
            </a:r>
          </a:p>
          <a:p>
            <a:pPr marL="169902" lvl="3" indent="0">
              <a:spcAft>
                <a:spcPts val="1000"/>
              </a:spcAft>
              <a:buNone/>
            </a:pPr>
            <a:endParaRPr lang="nl-NL" sz="2000" baseline="30000" dirty="0">
              <a:latin typeface="Helvetica" pitchFamily="2" charset="0"/>
            </a:endParaRPr>
          </a:p>
          <a:p>
            <a:pPr marL="169902" lvl="3" indent="0">
              <a:spcAft>
                <a:spcPts val="1000"/>
              </a:spcAft>
              <a:buNone/>
            </a:pPr>
            <a:r>
              <a:rPr lang="nl-NL" sz="2000" b="1" u="sng" dirty="0">
                <a:latin typeface="Helvetica" pitchFamily="2" charset="0"/>
              </a:rPr>
              <a:t>Doodsoorzaak opioïden:</a:t>
            </a:r>
          </a:p>
          <a:p>
            <a:pPr marL="180000" indent="-180000">
              <a:spcAft>
                <a:spcPts val="1000"/>
              </a:spcAft>
              <a:buClr>
                <a:srgbClr val="00AA5F"/>
              </a:buClr>
              <a:buFont typeface="Arial" panose="020B0604020202020204" pitchFamily="34" charset="0"/>
              <a:buChar char="•"/>
            </a:pPr>
            <a:r>
              <a:rPr lang="nl-NL" sz="2000" dirty="0">
                <a:latin typeface="Helvetica" pitchFamily="2" charset="0"/>
              </a:rPr>
              <a:t>Ademhalingsdepressie –&gt; </a:t>
            </a:r>
            <a:r>
              <a:rPr lang="nl-NL" sz="2000" dirty="0" err="1">
                <a:latin typeface="Helvetica" pitchFamily="2" charset="0"/>
              </a:rPr>
              <a:t>Hypoxia</a:t>
            </a:r>
            <a:r>
              <a:rPr lang="nl-NL" sz="2000" dirty="0">
                <a:latin typeface="Helvetica" pitchFamily="2" charset="0"/>
              </a:rPr>
              <a:t> –&gt; </a:t>
            </a:r>
            <a:r>
              <a:rPr lang="nl-NL" sz="2000" dirty="0" err="1">
                <a:latin typeface="Helvetica" pitchFamily="2" charset="0"/>
              </a:rPr>
              <a:t>Cardiac</a:t>
            </a:r>
            <a:r>
              <a:rPr lang="nl-NL" sz="2000" dirty="0">
                <a:latin typeface="Helvetica" pitchFamily="2" charset="0"/>
              </a:rPr>
              <a:t> arrest –&gt; </a:t>
            </a:r>
            <a:r>
              <a:rPr lang="nl-NL" sz="2000" dirty="0" err="1">
                <a:latin typeface="Helvetica" pitchFamily="2" charset="0"/>
              </a:rPr>
              <a:t>Death</a:t>
            </a:r>
            <a:endParaRPr lang="nl-NL" sz="2000" dirty="0">
              <a:latin typeface="Helvetica" pitchFamily="2" charset="0"/>
            </a:endParaRPr>
          </a:p>
        </p:txBody>
      </p:sp>
      <p:sp>
        <p:nvSpPr>
          <p:cNvPr id="7" name="Rechthoek 6">
            <a:extLst>
              <a:ext uri="{FF2B5EF4-FFF2-40B4-BE49-F238E27FC236}">
                <a16:creationId xmlns:a16="http://schemas.microsoft.com/office/drawing/2014/main" id="{5C22780D-8C1D-4E33-99E8-46D9845077CD}"/>
              </a:ext>
            </a:extLst>
          </p:cNvPr>
          <p:cNvSpPr/>
          <p:nvPr/>
        </p:nvSpPr>
        <p:spPr>
          <a:xfrm>
            <a:off x="9570195" y="4745214"/>
            <a:ext cx="1778648" cy="1292662"/>
          </a:xfrm>
          <a:prstGeom prst="rect">
            <a:avLst/>
          </a:prstGeom>
        </p:spPr>
        <p:txBody>
          <a:bodyPr wrap="square" lIns="0" tIns="0" rIns="0" bIns="0">
            <a:spAutoFit/>
          </a:bodyPr>
          <a:lstStyle/>
          <a:p>
            <a:pPr marL="180000" indent="-180000">
              <a:buClr>
                <a:srgbClr val="00AA5F"/>
              </a:buClr>
              <a:buFont typeface="Arial" panose="020B0604020202020204" pitchFamily="34" charset="0"/>
              <a:buChar char="•"/>
            </a:pPr>
            <a:r>
              <a:rPr lang="pt-BR" sz="1400" dirty="0" err="1"/>
              <a:t>Oxycodone</a:t>
            </a:r>
            <a:endParaRPr lang="pt-BR" sz="1400" dirty="0"/>
          </a:p>
          <a:p>
            <a:pPr marL="180000" indent="-180000">
              <a:buClr>
                <a:srgbClr val="00AA5F"/>
              </a:buClr>
              <a:buFont typeface="Arial" panose="020B0604020202020204" pitchFamily="34" charset="0"/>
              <a:buChar char="•"/>
            </a:pPr>
            <a:r>
              <a:rPr lang="pt-BR" sz="1400" dirty="0" err="1"/>
              <a:t>Hydrocodone</a:t>
            </a:r>
            <a:endParaRPr lang="pt-BR" sz="1400" dirty="0"/>
          </a:p>
          <a:p>
            <a:pPr marL="180000" indent="-180000">
              <a:buClr>
                <a:srgbClr val="00AA5F"/>
              </a:buClr>
              <a:buFont typeface="Arial" panose="020B0604020202020204" pitchFamily="34" charset="0"/>
              <a:buChar char="•"/>
            </a:pPr>
            <a:r>
              <a:rPr lang="pt-BR" sz="1400" dirty="0"/>
              <a:t>Diazepam</a:t>
            </a:r>
          </a:p>
          <a:p>
            <a:pPr marL="180000" indent="-180000">
              <a:buClr>
                <a:srgbClr val="00AA5F"/>
              </a:buClr>
              <a:buFont typeface="Arial" panose="020B0604020202020204" pitchFamily="34" charset="0"/>
              <a:buChar char="•"/>
            </a:pPr>
            <a:r>
              <a:rPr lang="pt-BR" sz="1400" dirty="0" err="1"/>
              <a:t>Temazepam</a:t>
            </a:r>
            <a:endParaRPr lang="pt-BR" sz="1400" dirty="0"/>
          </a:p>
          <a:p>
            <a:pPr marL="180000" indent="-180000">
              <a:buClr>
                <a:srgbClr val="00AA5F"/>
              </a:buClr>
              <a:buFont typeface="Arial" panose="020B0604020202020204" pitchFamily="34" charset="0"/>
              <a:buChar char="•"/>
            </a:pPr>
            <a:r>
              <a:rPr lang="pt-BR" sz="1400" dirty="0" err="1"/>
              <a:t>Alprazolam</a:t>
            </a:r>
            <a:endParaRPr lang="pt-BR" sz="1400" dirty="0"/>
          </a:p>
          <a:p>
            <a:pPr marL="180000" indent="-180000">
              <a:buClr>
                <a:srgbClr val="00AA5F"/>
              </a:buClr>
              <a:buFont typeface="Arial" panose="020B0604020202020204" pitchFamily="34" charset="0"/>
              <a:buChar char="•"/>
            </a:pPr>
            <a:r>
              <a:rPr lang="pt-BR" sz="1400" dirty="0" err="1"/>
              <a:t>Doxylamine</a:t>
            </a:r>
            <a:endParaRPr lang="pt-BR" sz="1400" dirty="0"/>
          </a:p>
        </p:txBody>
      </p:sp>
      <p:pic>
        <p:nvPicPr>
          <p:cNvPr id="8" name="Afbeelding 7">
            <a:extLst>
              <a:ext uri="{FF2B5EF4-FFF2-40B4-BE49-F238E27FC236}">
                <a16:creationId xmlns:a16="http://schemas.microsoft.com/office/drawing/2014/main" id="{343229DF-E8B9-4C99-B7BB-54EFBE4AF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0195" y="3180261"/>
            <a:ext cx="2239218" cy="1491608"/>
          </a:xfrm>
          <a:prstGeom prst="rect">
            <a:avLst/>
          </a:prstGeom>
        </p:spPr>
      </p:pic>
      <p:pic>
        <p:nvPicPr>
          <p:cNvPr id="10" name="Afbeelding 9">
            <a:extLst>
              <a:ext uri="{FF2B5EF4-FFF2-40B4-BE49-F238E27FC236}">
                <a16:creationId xmlns:a16="http://schemas.microsoft.com/office/drawing/2014/main" id="{6B006B9E-21F2-4EBC-92AB-781761F639DD}"/>
              </a:ext>
            </a:extLst>
          </p:cNvPr>
          <p:cNvPicPr>
            <a:picLocks noChangeAspect="1"/>
          </p:cNvPicPr>
          <p:nvPr/>
        </p:nvPicPr>
        <p:blipFill rotWithShape="1">
          <a:blip r:embed="rId4"/>
          <a:srcRect l="8914"/>
          <a:stretch/>
        </p:blipFill>
        <p:spPr>
          <a:xfrm>
            <a:off x="9570195" y="1439863"/>
            <a:ext cx="2239218" cy="1384167"/>
          </a:xfrm>
          <a:prstGeom prst="rect">
            <a:avLst/>
          </a:prstGeom>
        </p:spPr>
      </p:pic>
      <p:sp>
        <p:nvSpPr>
          <p:cNvPr id="11" name="Rechthoek 10">
            <a:extLst>
              <a:ext uri="{FF2B5EF4-FFF2-40B4-BE49-F238E27FC236}">
                <a16:creationId xmlns:a16="http://schemas.microsoft.com/office/drawing/2014/main" id="{F012AD1B-1306-4359-9EA4-864CE11A616B}"/>
              </a:ext>
            </a:extLst>
          </p:cNvPr>
          <p:cNvSpPr/>
          <p:nvPr/>
        </p:nvSpPr>
        <p:spPr>
          <a:xfrm>
            <a:off x="9570195" y="2855926"/>
            <a:ext cx="2239218" cy="215444"/>
          </a:xfrm>
          <a:prstGeom prst="rect">
            <a:avLst/>
          </a:prstGeom>
        </p:spPr>
        <p:txBody>
          <a:bodyPr wrap="square" lIns="0" tIns="0" rIns="0" bIns="0">
            <a:spAutoFit/>
          </a:bodyPr>
          <a:lstStyle/>
          <a:p>
            <a:pPr marL="180000" indent="-180000">
              <a:buClr>
                <a:srgbClr val="00AA5F"/>
              </a:buClr>
              <a:buFont typeface="Arial" panose="020B0604020202020204" pitchFamily="34" charset="0"/>
              <a:buChar char="•"/>
            </a:pPr>
            <a:r>
              <a:rPr lang="pt-BR" sz="1400" dirty="0" err="1"/>
              <a:t>Fentanyl</a:t>
            </a:r>
            <a:endParaRPr lang="pt-BR" sz="1400" dirty="0"/>
          </a:p>
        </p:txBody>
      </p:sp>
    </p:spTree>
    <p:extLst>
      <p:ext uri="{BB962C8B-B14F-4D97-AF65-F5344CB8AC3E}">
        <p14:creationId xmlns:p14="http://schemas.microsoft.com/office/powerpoint/2010/main" val="3615702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C2F29F-3ACF-4AE6-9ABD-AA759A4B2763}"/>
              </a:ext>
            </a:extLst>
          </p:cNvPr>
          <p:cNvSpPr>
            <a:spLocks noGrp="1"/>
          </p:cNvSpPr>
          <p:nvPr>
            <p:ph type="title"/>
          </p:nvPr>
        </p:nvSpPr>
        <p:spPr>
          <a:xfrm>
            <a:off x="380298" y="369433"/>
            <a:ext cx="11429530" cy="449141"/>
          </a:xfrm>
        </p:spPr>
        <p:txBody>
          <a:bodyPr/>
          <a:lstStyle/>
          <a:p>
            <a:r>
              <a:rPr lang="en-US" sz="2800" dirty="0">
                <a:solidFill>
                  <a:srgbClr val="00AA5F"/>
                </a:solidFill>
              </a:rPr>
              <a:t>Alcohol </a:t>
            </a:r>
            <a:r>
              <a:rPr lang="en-US" sz="2800" err="1">
                <a:solidFill>
                  <a:srgbClr val="00AA5F"/>
                </a:solidFill>
              </a:rPr>
              <a:t>en</a:t>
            </a:r>
            <a:r>
              <a:rPr lang="en-US" sz="2800">
                <a:solidFill>
                  <a:srgbClr val="00AA5F"/>
                </a:solidFill>
              </a:rPr>
              <a:t> </a:t>
            </a:r>
            <a:r>
              <a:rPr lang="en-US" sz="2800"/>
              <a:t>opioïdgeïnduceerde ademhalingsdepressie </a:t>
            </a:r>
            <a:r>
              <a:rPr lang="en-US" sz="2800">
                <a:solidFill>
                  <a:srgbClr val="00AA5F"/>
                </a:solidFill>
              </a:rPr>
              <a:t>OIRD</a:t>
            </a:r>
            <a:r>
              <a:rPr lang="en-US" sz="2800" dirty="0">
                <a:solidFill>
                  <a:srgbClr val="00AA5F"/>
                </a:solidFill>
              </a:rPr>
              <a:t>)</a:t>
            </a:r>
          </a:p>
        </p:txBody>
      </p:sp>
      <p:sp>
        <p:nvSpPr>
          <p:cNvPr id="7" name="Content Placeholder 6">
            <a:extLst>
              <a:ext uri="{FF2B5EF4-FFF2-40B4-BE49-F238E27FC236}">
                <a16:creationId xmlns:a16="http://schemas.microsoft.com/office/drawing/2014/main" id="{F150ACE8-625D-43DD-B069-EB8E2EB88369}"/>
              </a:ext>
            </a:extLst>
          </p:cNvPr>
          <p:cNvSpPr>
            <a:spLocks noGrp="1"/>
          </p:cNvSpPr>
          <p:nvPr>
            <p:ph idx="1"/>
          </p:nvPr>
        </p:nvSpPr>
        <p:spPr>
          <a:xfrm>
            <a:off x="380298" y="1376088"/>
            <a:ext cx="5945543" cy="1837564"/>
          </a:xfrm>
        </p:spPr>
        <p:txBody>
          <a:bodyPr/>
          <a:lstStyle/>
          <a:p>
            <a:pPr marL="180000" indent="-180000">
              <a:buClr>
                <a:srgbClr val="00AA5F"/>
              </a:buClr>
              <a:buFont typeface="Arial" panose="020B0604020202020204" pitchFamily="34" charset="0"/>
              <a:buChar char="•"/>
            </a:pPr>
            <a:r>
              <a:rPr lang="nl-NL" dirty="0"/>
              <a:t>Sequentieel dosis escalatie studie bij gezonde vrijwilligers</a:t>
            </a:r>
          </a:p>
          <a:p>
            <a:pPr marL="180000" indent="-180000">
              <a:buClr>
                <a:srgbClr val="00AA5F"/>
              </a:buClr>
              <a:buFont typeface="Arial" panose="020B0604020202020204" pitchFamily="34" charset="0"/>
              <a:buChar char="•"/>
            </a:pPr>
            <a:r>
              <a:rPr lang="nl-NL" dirty="0"/>
              <a:t>Toename </a:t>
            </a:r>
            <a:r>
              <a:rPr lang="nl-NL" dirty="0" err="1"/>
              <a:t>opioïdgeïnduceerde</a:t>
            </a:r>
            <a:r>
              <a:rPr lang="nl-NL" dirty="0"/>
              <a:t> ademhalings- depressie bij gelijktijdig inname alcohol</a:t>
            </a:r>
          </a:p>
          <a:p>
            <a:pPr marL="180000" indent="-180000">
              <a:buClr>
                <a:srgbClr val="00AA5F"/>
              </a:buClr>
              <a:buFont typeface="Arial" panose="020B0604020202020204" pitchFamily="34" charset="0"/>
              <a:buChar char="•"/>
            </a:pPr>
            <a:r>
              <a:rPr lang="nl-NL" dirty="0"/>
              <a:t>Ouderen gevoeliger dan jongeren</a:t>
            </a:r>
          </a:p>
        </p:txBody>
      </p:sp>
      <p:sp>
        <p:nvSpPr>
          <p:cNvPr id="4" name="Date Placeholder 3">
            <a:extLst>
              <a:ext uri="{FF2B5EF4-FFF2-40B4-BE49-F238E27FC236}">
                <a16:creationId xmlns:a16="http://schemas.microsoft.com/office/drawing/2014/main" id="{F65FDC0B-F928-4A2A-A8E0-41039651F917}"/>
              </a:ext>
            </a:extLst>
          </p:cNvPr>
          <p:cNvSpPr>
            <a:spLocks noGrp="1"/>
          </p:cNvSpPr>
          <p:nvPr>
            <p:ph type="dt" sz="half" idx="10"/>
          </p:nvPr>
        </p:nvSpPr>
        <p:spPr/>
        <p:txBody>
          <a:bodyPr/>
          <a:lstStyle/>
          <a:p>
            <a:fld id="{FB3DFDE8-2494-4D9A-B9A3-A4B42EE3ADA8}" type="datetime5">
              <a:rPr lang="en-US" smtClean="0"/>
              <a:pPr/>
              <a:t>14-Oct-19</a:t>
            </a:fld>
            <a:endParaRPr lang="en-US" dirty="0"/>
          </a:p>
        </p:txBody>
      </p:sp>
      <p:sp>
        <p:nvSpPr>
          <p:cNvPr id="5" name="Slide Number Placeholder 4">
            <a:extLst>
              <a:ext uri="{FF2B5EF4-FFF2-40B4-BE49-F238E27FC236}">
                <a16:creationId xmlns:a16="http://schemas.microsoft.com/office/drawing/2014/main" id="{09AE9C50-D42A-4526-B923-0D9ED0A0D0E0}"/>
              </a:ext>
            </a:extLst>
          </p:cNvPr>
          <p:cNvSpPr>
            <a:spLocks noGrp="1"/>
          </p:cNvSpPr>
          <p:nvPr>
            <p:ph type="sldNum" sz="quarter" idx="12"/>
          </p:nvPr>
        </p:nvSpPr>
        <p:spPr/>
        <p:txBody>
          <a:bodyPr/>
          <a:lstStyle/>
          <a:p>
            <a:fld id="{0A651BF4-93EA-457D-AD5A-CC362C278CB3}" type="slidenum">
              <a:rPr lang="en-US" smtClean="0"/>
              <a:pPr/>
              <a:t>9</a:t>
            </a:fld>
            <a:endParaRPr lang="en-US" dirty="0"/>
          </a:p>
        </p:txBody>
      </p:sp>
      <p:sp>
        <p:nvSpPr>
          <p:cNvPr id="9" name="Tekstvak 1">
            <a:extLst>
              <a:ext uri="{FF2B5EF4-FFF2-40B4-BE49-F238E27FC236}">
                <a16:creationId xmlns:a16="http://schemas.microsoft.com/office/drawing/2014/main" id="{6C568A2D-2611-415E-BB61-C8A6A930D8DB}"/>
              </a:ext>
            </a:extLst>
          </p:cNvPr>
          <p:cNvSpPr txBox="1">
            <a:spLocks noChangeArrowheads="1"/>
          </p:cNvSpPr>
          <p:nvPr/>
        </p:nvSpPr>
        <p:spPr bwMode="auto">
          <a:xfrm>
            <a:off x="1229001" y="6488567"/>
            <a:ext cx="87137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spcBef>
                <a:spcPts val="800"/>
              </a:spcBef>
              <a:buSzPct val="100000"/>
              <a:buFont typeface="Arial" charset="0"/>
              <a:buChar char="•"/>
              <a:defRPr sz="3200">
                <a:solidFill>
                  <a:srgbClr val="17375E"/>
                </a:solidFill>
                <a:latin typeface="Calibri" pitchFamily="34" charset="0"/>
              </a:defRPr>
            </a:lvl1pPr>
            <a:lvl2pPr marL="742950" indent="-285750" eaLnBrk="0" hangingPunct="0">
              <a:spcBef>
                <a:spcPts val="700"/>
              </a:spcBef>
              <a:buSzPct val="100000"/>
              <a:buFont typeface="Arial" charset="0"/>
              <a:buChar char="–"/>
              <a:defRPr sz="2800">
                <a:solidFill>
                  <a:srgbClr val="17375E"/>
                </a:solidFill>
                <a:latin typeface="Calibri" pitchFamily="34" charset="0"/>
              </a:defRPr>
            </a:lvl2pPr>
            <a:lvl3pPr marL="1143000" indent="-228600" eaLnBrk="0" hangingPunct="0">
              <a:spcBef>
                <a:spcPts val="600"/>
              </a:spcBef>
              <a:buSzPct val="100000"/>
              <a:buFont typeface="Arial" charset="0"/>
              <a:buChar char="•"/>
              <a:defRPr sz="2400">
                <a:solidFill>
                  <a:srgbClr val="17375E"/>
                </a:solidFill>
                <a:latin typeface="Calibri" pitchFamily="34" charset="0"/>
              </a:defRPr>
            </a:lvl3pPr>
            <a:lvl4pPr marL="1600200" indent="-228600" eaLnBrk="0" hangingPunct="0">
              <a:spcBef>
                <a:spcPts val="500"/>
              </a:spcBef>
              <a:buSzPct val="100000"/>
              <a:buFont typeface="Arial" charset="0"/>
              <a:buChar char="–"/>
              <a:defRPr sz="2000">
                <a:solidFill>
                  <a:srgbClr val="17375E"/>
                </a:solidFill>
                <a:latin typeface="Calibri" pitchFamily="34" charset="0"/>
              </a:defRPr>
            </a:lvl4pPr>
            <a:lvl5pPr marL="2057400" indent="-228600" eaLnBrk="0" hangingPunct="0">
              <a:spcBef>
                <a:spcPts val="500"/>
              </a:spcBef>
              <a:buSzPct val="100000"/>
              <a:buFont typeface="Arial" charset="0"/>
              <a:buChar char="»"/>
              <a:defRPr sz="2000">
                <a:solidFill>
                  <a:srgbClr val="17375E"/>
                </a:solidFill>
                <a:latin typeface="Calibri" pitchFamily="34" charset="0"/>
              </a:defRPr>
            </a:lvl5pPr>
            <a:lvl6pPr marL="25146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6pPr>
            <a:lvl7pPr marL="29718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7pPr>
            <a:lvl8pPr marL="34290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8pPr>
            <a:lvl9pPr marL="3886200" indent="-228600" eaLnBrk="0" fontAlgn="base" hangingPunct="0">
              <a:spcBef>
                <a:spcPts val="500"/>
              </a:spcBef>
              <a:spcAft>
                <a:spcPct val="0"/>
              </a:spcAft>
              <a:buSzPct val="100000"/>
              <a:buFont typeface="Arial" charset="0"/>
              <a:buChar char="»"/>
              <a:defRPr sz="2000">
                <a:solidFill>
                  <a:srgbClr val="17375E"/>
                </a:solidFill>
                <a:latin typeface="Calibri" pitchFamily="34" charset="0"/>
              </a:defRPr>
            </a:lvl9pPr>
          </a:lstStyle>
          <a:p>
            <a:pPr marL="138113" indent="-138113" eaLnBrk="1" hangingPunct="1">
              <a:spcBef>
                <a:spcPct val="0"/>
              </a:spcBef>
              <a:buSzTx/>
              <a:buFont typeface="+mj-lt"/>
              <a:buAutoNum type="arabicPeriod"/>
            </a:pPr>
            <a:r>
              <a:rPr lang="nl-NL" altLang="nl-NL" sz="1000" dirty="0">
                <a:solidFill>
                  <a:schemeClr val="tx1"/>
                </a:solidFill>
                <a:latin typeface="Helvetica Light" panose="020B0403020202020204" pitchFamily="34" charset="0"/>
              </a:rPr>
              <a:t>Schrier J. et al. </a:t>
            </a:r>
            <a:r>
              <a:rPr lang="nl-NL" altLang="nl-NL" sz="1000" dirty="0" err="1">
                <a:solidFill>
                  <a:schemeClr val="tx1"/>
                </a:solidFill>
                <a:latin typeface="Helvetica Light" panose="020B0403020202020204" pitchFamily="34" charset="0"/>
              </a:rPr>
              <a:t>Anesthesiology</a:t>
            </a:r>
            <a:r>
              <a:rPr lang="nl-NL" altLang="nl-NL" sz="1000" dirty="0">
                <a:solidFill>
                  <a:schemeClr val="tx1"/>
                </a:solidFill>
                <a:latin typeface="Helvetica Light" panose="020B0403020202020204" pitchFamily="34" charset="0"/>
              </a:rPr>
              <a:t>. 2017; 126(3):534-542. </a:t>
            </a:r>
          </a:p>
        </p:txBody>
      </p:sp>
      <p:grpSp>
        <p:nvGrpSpPr>
          <p:cNvPr id="17" name="Groep 1">
            <a:extLst>
              <a:ext uri="{FF2B5EF4-FFF2-40B4-BE49-F238E27FC236}">
                <a16:creationId xmlns:a16="http://schemas.microsoft.com/office/drawing/2014/main" id="{1C294D34-719D-4D9E-8D01-00B54B61DF51}"/>
              </a:ext>
            </a:extLst>
          </p:cNvPr>
          <p:cNvGrpSpPr/>
          <p:nvPr/>
        </p:nvGrpSpPr>
        <p:grpSpPr>
          <a:xfrm>
            <a:off x="6619662" y="1203758"/>
            <a:ext cx="6165450" cy="4069906"/>
            <a:chOff x="5952953" y="1662282"/>
            <a:chExt cx="6165450" cy="4069906"/>
          </a:xfrm>
        </p:grpSpPr>
        <p:pic>
          <p:nvPicPr>
            <p:cNvPr id="20" name="Afbeelding 2">
              <a:extLst>
                <a:ext uri="{FF2B5EF4-FFF2-40B4-BE49-F238E27FC236}">
                  <a16:creationId xmlns:a16="http://schemas.microsoft.com/office/drawing/2014/main" id="{76C5A93E-2921-420D-BB01-995935E8CB8B}"/>
                </a:ext>
              </a:extLst>
            </p:cNvPr>
            <p:cNvPicPr>
              <a:picLocks noChangeAspect="1"/>
            </p:cNvPicPr>
            <p:nvPr/>
          </p:nvPicPr>
          <p:blipFill rotWithShape="1">
            <a:blip r:embed="rId3">
              <a:clrChange>
                <a:clrFrom>
                  <a:srgbClr val="000000">
                    <a:alpha val="0"/>
                  </a:srgbClr>
                </a:clrFrom>
                <a:clrTo>
                  <a:srgbClr val="000000">
                    <a:alpha val="0"/>
                  </a:srgbClr>
                </a:clrTo>
              </a:clrChange>
            </a:blip>
            <a:srcRect t="12480" b="13385"/>
            <a:stretch/>
          </p:blipFill>
          <p:spPr>
            <a:xfrm>
              <a:off x="6037140" y="1662282"/>
              <a:ext cx="5297370" cy="3333228"/>
            </a:xfrm>
            <a:prstGeom prst="rect">
              <a:avLst/>
            </a:prstGeom>
          </p:spPr>
        </p:pic>
        <p:sp>
          <p:nvSpPr>
            <p:cNvPr id="21" name="Rechthoek 7">
              <a:extLst>
                <a:ext uri="{FF2B5EF4-FFF2-40B4-BE49-F238E27FC236}">
                  <a16:creationId xmlns:a16="http://schemas.microsoft.com/office/drawing/2014/main" id="{D635DD71-4806-4174-95A8-1CD23BD3B670}"/>
                </a:ext>
              </a:extLst>
            </p:cNvPr>
            <p:cNvSpPr/>
            <p:nvPr/>
          </p:nvSpPr>
          <p:spPr>
            <a:xfrm>
              <a:off x="5952953" y="1683327"/>
              <a:ext cx="1142980" cy="4048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521511" rtl="0" eaLnBrk="1" latinLnBrk="0" hangingPunct="1">
                <a:defRPr sz="2053" kern="1200">
                  <a:solidFill>
                    <a:schemeClr val="lt1"/>
                  </a:solidFill>
                  <a:latin typeface="+mn-lt"/>
                  <a:ea typeface="+mn-ea"/>
                  <a:cs typeface="+mn-cs"/>
                </a:defRPr>
              </a:lvl1pPr>
              <a:lvl2pPr marL="521511" algn="l" defTabSz="521511" rtl="0" eaLnBrk="1" latinLnBrk="0" hangingPunct="1">
                <a:defRPr sz="2053" kern="1200">
                  <a:solidFill>
                    <a:schemeClr val="lt1"/>
                  </a:solidFill>
                  <a:latin typeface="+mn-lt"/>
                  <a:ea typeface="+mn-ea"/>
                  <a:cs typeface="+mn-cs"/>
                </a:defRPr>
              </a:lvl2pPr>
              <a:lvl3pPr marL="1043023" algn="l" defTabSz="521511" rtl="0" eaLnBrk="1" latinLnBrk="0" hangingPunct="1">
                <a:defRPr sz="2053" kern="1200">
                  <a:solidFill>
                    <a:schemeClr val="lt1"/>
                  </a:solidFill>
                  <a:latin typeface="+mn-lt"/>
                  <a:ea typeface="+mn-ea"/>
                  <a:cs typeface="+mn-cs"/>
                </a:defRPr>
              </a:lvl3pPr>
              <a:lvl4pPr marL="1564534" algn="l" defTabSz="521511" rtl="0" eaLnBrk="1" latinLnBrk="0" hangingPunct="1">
                <a:defRPr sz="2053" kern="1200">
                  <a:solidFill>
                    <a:schemeClr val="lt1"/>
                  </a:solidFill>
                  <a:latin typeface="+mn-lt"/>
                  <a:ea typeface="+mn-ea"/>
                  <a:cs typeface="+mn-cs"/>
                </a:defRPr>
              </a:lvl4pPr>
              <a:lvl5pPr marL="2086046" algn="l" defTabSz="521511" rtl="0" eaLnBrk="1" latinLnBrk="0" hangingPunct="1">
                <a:defRPr sz="2053" kern="1200">
                  <a:solidFill>
                    <a:schemeClr val="lt1"/>
                  </a:solidFill>
                  <a:latin typeface="+mn-lt"/>
                  <a:ea typeface="+mn-ea"/>
                  <a:cs typeface="+mn-cs"/>
                </a:defRPr>
              </a:lvl5pPr>
              <a:lvl6pPr marL="2607558" algn="l" defTabSz="521511" rtl="0" eaLnBrk="1" latinLnBrk="0" hangingPunct="1">
                <a:defRPr sz="2053" kern="1200">
                  <a:solidFill>
                    <a:schemeClr val="lt1"/>
                  </a:solidFill>
                  <a:latin typeface="+mn-lt"/>
                  <a:ea typeface="+mn-ea"/>
                  <a:cs typeface="+mn-cs"/>
                </a:defRPr>
              </a:lvl6pPr>
              <a:lvl7pPr marL="3129069" algn="l" defTabSz="521511" rtl="0" eaLnBrk="1" latinLnBrk="0" hangingPunct="1">
                <a:defRPr sz="2053" kern="1200">
                  <a:solidFill>
                    <a:schemeClr val="lt1"/>
                  </a:solidFill>
                  <a:latin typeface="+mn-lt"/>
                  <a:ea typeface="+mn-ea"/>
                  <a:cs typeface="+mn-cs"/>
                </a:defRPr>
              </a:lvl7pPr>
              <a:lvl8pPr marL="3650580" algn="l" defTabSz="521511" rtl="0" eaLnBrk="1" latinLnBrk="0" hangingPunct="1">
                <a:defRPr sz="2053" kern="1200">
                  <a:solidFill>
                    <a:schemeClr val="lt1"/>
                  </a:solidFill>
                  <a:latin typeface="+mn-lt"/>
                  <a:ea typeface="+mn-ea"/>
                  <a:cs typeface="+mn-cs"/>
                </a:defRPr>
              </a:lvl8pPr>
              <a:lvl9pPr marL="4172092" algn="l" defTabSz="521511" rtl="0" eaLnBrk="1" latinLnBrk="0" hangingPunct="1">
                <a:defRPr sz="2053" kern="1200">
                  <a:solidFill>
                    <a:schemeClr val="lt1"/>
                  </a:solidFill>
                  <a:latin typeface="+mn-lt"/>
                  <a:ea typeface="+mn-ea"/>
                  <a:cs typeface="+mn-cs"/>
                </a:defRPr>
              </a:lvl9pPr>
            </a:lstStyle>
            <a:p>
              <a:pPr algn="l"/>
              <a:endParaRPr lang="nl-NL" sz="1600" dirty="0">
                <a:solidFill>
                  <a:schemeClr val="tx1"/>
                </a:solidFill>
              </a:endParaRPr>
            </a:p>
          </p:txBody>
        </p:sp>
        <p:sp>
          <p:nvSpPr>
            <p:cNvPr id="22" name="Rechthoek 9">
              <a:extLst>
                <a:ext uri="{FF2B5EF4-FFF2-40B4-BE49-F238E27FC236}">
                  <a16:creationId xmlns:a16="http://schemas.microsoft.com/office/drawing/2014/main" id="{CFFEDFCE-1BB0-4DEE-95DE-508E0A1672CF}"/>
                </a:ext>
              </a:extLst>
            </p:cNvPr>
            <p:cNvSpPr/>
            <p:nvPr/>
          </p:nvSpPr>
          <p:spPr>
            <a:xfrm>
              <a:off x="6037140" y="5018810"/>
              <a:ext cx="5297370" cy="713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521511" rtl="0" eaLnBrk="1" latinLnBrk="0" hangingPunct="1">
                <a:defRPr sz="2053" kern="1200">
                  <a:solidFill>
                    <a:schemeClr val="lt1"/>
                  </a:solidFill>
                  <a:latin typeface="+mn-lt"/>
                  <a:ea typeface="+mn-ea"/>
                  <a:cs typeface="+mn-cs"/>
                </a:defRPr>
              </a:lvl1pPr>
              <a:lvl2pPr marL="521511" algn="l" defTabSz="521511" rtl="0" eaLnBrk="1" latinLnBrk="0" hangingPunct="1">
                <a:defRPr sz="2053" kern="1200">
                  <a:solidFill>
                    <a:schemeClr val="lt1"/>
                  </a:solidFill>
                  <a:latin typeface="+mn-lt"/>
                  <a:ea typeface="+mn-ea"/>
                  <a:cs typeface="+mn-cs"/>
                </a:defRPr>
              </a:lvl2pPr>
              <a:lvl3pPr marL="1043023" algn="l" defTabSz="521511" rtl="0" eaLnBrk="1" latinLnBrk="0" hangingPunct="1">
                <a:defRPr sz="2053" kern="1200">
                  <a:solidFill>
                    <a:schemeClr val="lt1"/>
                  </a:solidFill>
                  <a:latin typeface="+mn-lt"/>
                  <a:ea typeface="+mn-ea"/>
                  <a:cs typeface="+mn-cs"/>
                </a:defRPr>
              </a:lvl3pPr>
              <a:lvl4pPr marL="1564534" algn="l" defTabSz="521511" rtl="0" eaLnBrk="1" latinLnBrk="0" hangingPunct="1">
                <a:defRPr sz="2053" kern="1200">
                  <a:solidFill>
                    <a:schemeClr val="lt1"/>
                  </a:solidFill>
                  <a:latin typeface="+mn-lt"/>
                  <a:ea typeface="+mn-ea"/>
                  <a:cs typeface="+mn-cs"/>
                </a:defRPr>
              </a:lvl4pPr>
              <a:lvl5pPr marL="2086046" algn="l" defTabSz="521511" rtl="0" eaLnBrk="1" latinLnBrk="0" hangingPunct="1">
                <a:defRPr sz="2053" kern="1200">
                  <a:solidFill>
                    <a:schemeClr val="lt1"/>
                  </a:solidFill>
                  <a:latin typeface="+mn-lt"/>
                  <a:ea typeface="+mn-ea"/>
                  <a:cs typeface="+mn-cs"/>
                </a:defRPr>
              </a:lvl5pPr>
              <a:lvl6pPr marL="2607558" algn="l" defTabSz="521511" rtl="0" eaLnBrk="1" latinLnBrk="0" hangingPunct="1">
                <a:defRPr sz="2053" kern="1200">
                  <a:solidFill>
                    <a:schemeClr val="lt1"/>
                  </a:solidFill>
                  <a:latin typeface="+mn-lt"/>
                  <a:ea typeface="+mn-ea"/>
                  <a:cs typeface="+mn-cs"/>
                </a:defRPr>
              </a:lvl6pPr>
              <a:lvl7pPr marL="3129069" algn="l" defTabSz="521511" rtl="0" eaLnBrk="1" latinLnBrk="0" hangingPunct="1">
                <a:defRPr sz="2053" kern="1200">
                  <a:solidFill>
                    <a:schemeClr val="lt1"/>
                  </a:solidFill>
                  <a:latin typeface="+mn-lt"/>
                  <a:ea typeface="+mn-ea"/>
                  <a:cs typeface="+mn-cs"/>
                </a:defRPr>
              </a:lvl7pPr>
              <a:lvl8pPr marL="3650580" algn="l" defTabSz="521511" rtl="0" eaLnBrk="1" latinLnBrk="0" hangingPunct="1">
                <a:defRPr sz="2053" kern="1200">
                  <a:solidFill>
                    <a:schemeClr val="lt1"/>
                  </a:solidFill>
                  <a:latin typeface="+mn-lt"/>
                  <a:ea typeface="+mn-ea"/>
                  <a:cs typeface="+mn-cs"/>
                </a:defRPr>
              </a:lvl8pPr>
              <a:lvl9pPr marL="4172092" algn="l" defTabSz="521511" rtl="0" eaLnBrk="1" latinLnBrk="0" hangingPunct="1">
                <a:defRPr sz="2053" kern="1200">
                  <a:solidFill>
                    <a:schemeClr val="lt1"/>
                  </a:solidFill>
                  <a:latin typeface="+mn-lt"/>
                  <a:ea typeface="+mn-ea"/>
                  <a:cs typeface="+mn-cs"/>
                </a:defRPr>
              </a:lvl9pPr>
            </a:lstStyle>
            <a:p>
              <a:pPr algn="l"/>
              <a:endParaRPr lang="nl-NL" sz="1600" dirty="0">
                <a:solidFill>
                  <a:schemeClr val="tx1"/>
                </a:solidFill>
              </a:endParaRPr>
            </a:p>
          </p:txBody>
        </p:sp>
        <p:sp>
          <p:nvSpPr>
            <p:cNvPr id="23" name="Content Placeholder 6">
              <a:extLst>
                <a:ext uri="{FF2B5EF4-FFF2-40B4-BE49-F238E27FC236}">
                  <a16:creationId xmlns:a16="http://schemas.microsoft.com/office/drawing/2014/main" id="{52CB68AD-F649-46DB-8915-8591BF6656AB}"/>
                </a:ext>
              </a:extLst>
            </p:cNvPr>
            <p:cNvSpPr txBox="1">
              <a:spLocks/>
            </p:cNvSpPr>
            <p:nvPr/>
          </p:nvSpPr>
          <p:spPr>
            <a:xfrm>
              <a:off x="7663393" y="5144765"/>
              <a:ext cx="4455010" cy="518692"/>
            </a:xfrm>
            <a:prstGeom prst="rect">
              <a:avLst/>
            </a:prstGeom>
          </p:spPr>
          <p:txBody>
            <a:bodyPr vert="horz" lIns="0" tIns="0" rIns="0" bIns="0" rtlCol="0" anchor="t" anchorCtr="0">
              <a:noAutofit/>
            </a:bodyPr>
            <a:lstStyle>
              <a:defPPr>
                <a:defRPr lang="en-US"/>
              </a:defPPr>
              <a:lvl1pPr marL="0" algn="l" defTabSz="521511" rtl="0" eaLnBrk="1" latinLnBrk="0" hangingPunct="1">
                <a:defRPr sz="2053" kern="1200">
                  <a:solidFill>
                    <a:schemeClr val="tx1"/>
                  </a:solidFill>
                  <a:latin typeface="+mn-lt"/>
                  <a:ea typeface="+mn-ea"/>
                  <a:cs typeface="+mn-cs"/>
                </a:defRPr>
              </a:lvl1pPr>
              <a:lvl2pPr marL="521511" algn="l" defTabSz="521511" rtl="0" eaLnBrk="1" latinLnBrk="0" hangingPunct="1">
                <a:defRPr sz="2053" kern="1200">
                  <a:solidFill>
                    <a:schemeClr val="tx1"/>
                  </a:solidFill>
                  <a:latin typeface="+mn-lt"/>
                  <a:ea typeface="+mn-ea"/>
                  <a:cs typeface="+mn-cs"/>
                </a:defRPr>
              </a:lvl2pPr>
              <a:lvl3pPr marL="1043023" algn="l" defTabSz="521511" rtl="0" eaLnBrk="1" latinLnBrk="0" hangingPunct="1">
                <a:defRPr sz="2053" kern="1200">
                  <a:solidFill>
                    <a:schemeClr val="tx1"/>
                  </a:solidFill>
                  <a:latin typeface="+mn-lt"/>
                  <a:ea typeface="+mn-ea"/>
                  <a:cs typeface="+mn-cs"/>
                </a:defRPr>
              </a:lvl3pPr>
              <a:lvl4pPr marL="1564534" algn="l" defTabSz="521511" rtl="0" eaLnBrk="1" latinLnBrk="0" hangingPunct="1">
                <a:defRPr sz="2053" kern="1200">
                  <a:solidFill>
                    <a:schemeClr val="tx1"/>
                  </a:solidFill>
                  <a:latin typeface="+mn-lt"/>
                  <a:ea typeface="+mn-ea"/>
                  <a:cs typeface="+mn-cs"/>
                </a:defRPr>
              </a:lvl4pPr>
              <a:lvl5pPr marL="2086046" algn="l" defTabSz="521511" rtl="0" eaLnBrk="1" latinLnBrk="0" hangingPunct="1">
                <a:defRPr sz="2053" kern="1200">
                  <a:solidFill>
                    <a:schemeClr val="tx1"/>
                  </a:solidFill>
                  <a:latin typeface="+mn-lt"/>
                  <a:ea typeface="+mn-ea"/>
                  <a:cs typeface="+mn-cs"/>
                </a:defRPr>
              </a:lvl5pPr>
              <a:lvl6pPr marL="2607558" algn="l" defTabSz="521511" rtl="0" eaLnBrk="1" latinLnBrk="0" hangingPunct="1">
                <a:defRPr sz="2053" kern="1200">
                  <a:solidFill>
                    <a:schemeClr val="tx1"/>
                  </a:solidFill>
                  <a:latin typeface="+mn-lt"/>
                  <a:ea typeface="+mn-ea"/>
                  <a:cs typeface="+mn-cs"/>
                </a:defRPr>
              </a:lvl6pPr>
              <a:lvl7pPr marL="3129069" algn="l" defTabSz="521511" rtl="0" eaLnBrk="1" latinLnBrk="0" hangingPunct="1">
                <a:defRPr sz="2053" kern="1200">
                  <a:solidFill>
                    <a:schemeClr val="tx1"/>
                  </a:solidFill>
                  <a:latin typeface="+mn-lt"/>
                  <a:ea typeface="+mn-ea"/>
                  <a:cs typeface="+mn-cs"/>
                </a:defRPr>
              </a:lvl7pPr>
              <a:lvl8pPr marL="3650580" algn="l" defTabSz="521511" rtl="0" eaLnBrk="1" latinLnBrk="0" hangingPunct="1">
                <a:defRPr sz="2053" kern="1200">
                  <a:solidFill>
                    <a:schemeClr val="tx1"/>
                  </a:solidFill>
                  <a:latin typeface="+mn-lt"/>
                  <a:ea typeface="+mn-ea"/>
                  <a:cs typeface="+mn-cs"/>
                </a:defRPr>
              </a:lvl8pPr>
              <a:lvl9pPr marL="4172092" algn="l" defTabSz="521511" rtl="0" eaLnBrk="1" latinLnBrk="0" hangingPunct="1">
                <a:defRPr sz="2053" kern="1200">
                  <a:solidFill>
                    <a:schemeClr val="tx1"/>
                  </a:solidFill>
                  <a:latin typeface="+mn-lt"/>
                  <a:ea typeface="+mn-ea"/>
                  <a:cs typeface="+mn-cs"/>
                </a:defRPr>
              </a:lvl9pPr>
            </a:lstStyle>
            <a:p>
              <a:pPr>
                <a:spcAft>
                  <a:spcPts val="300"/>
                </a:spcAft>
              </a:pPr>
              <a:r>
                <a:rPr lang="nl-NL" sz="1100" dirty="0">
                  <a:latin typeface="Helvetica" pitchFamily="2" charset="0"/>
                </a:rPr>
                <a:t>0   .5     1                0    .5     1                 0    .5     1</a:t>
              </a:r>
            </a:p>
            <a:p>
              <a:pPr>
                <a:spcAft>
                  <a:spcPts val="300"/>
                </a:spcAft>
              </a:pPr>
              <a:r>
                <a:rPr lang="nl-NL" sz="1050" dirty="0">
                  <a:latin typeface="Helvetica" pitchFamily="2" charset="0"/>
                </a:rPr>
                <a:t>Baseline voor 	    Ethanol infuus           Oxycodon +</a:t>
              </a:r>
            </a:p>
            <a:p>
              <a:pPr>
                <a:spcAft>
                  <a:spcPts val="300"/>
                </a:spcAft>
              </a:pPr>
              <a:r>
                <a:rPr lang="nl-NL" sz="1050" dirty="0">
                  <a:latin typeface="Helvetica" pitchFamily="2" charset="0"/>
                </a:rPr>
                <a:t>Ethanol infuus 	                                       Ethanol infuus 		</a:t>
              </a:r>
            </a:p>
          </p:txBody>
        </p:sp>
        <p:sp>
          <p:nvSpPr>
            <p:cNvPr id="24" name="Content Placeholder 6">
              <a:extLst>
                <a:ext uri="{FF2B5EF4-FFF2-40B4-BE49-F238E27FC236}">
                  <a16:creationId xmlns:a16="http://schemas.microsoft.com/office/drawing/2014/main" id="{E25D0164-B1A3-4026-84C4-D0D0F52EEAFA}"/>
                </a:ext>
              </a:extLst>
            </p:cNvPr>
            <p:cNvSpPr txBox="1">
              <a:spLocks/>
            </p:cNvSpPr>
            <p:nvPr/>
          </p:nvSpPr>
          <p:spPr>
            <a:xfrm rot="16200000">
              <a:off x="5957445" y="3163110"/>
              <a:ext cx="1759191" cy="375917"/>
            </a:xfrm>
            <a:prstGeom prst="rect">
              <a:avLst/>
            </a:prstGeom>
          </p:spPr>
          <p:txBody>
            <a:bodyPr vert="horz" lIns="0" tIns="0" rIns="0" bIns="0" rtlCol="0" anchor="t" anchorCtr="0">
              <a:noAutofit/>
            </a:bodyPr>
            <a:lstStyle>
              <a:defPPr>
                <a:defRPr lang="en-US"/>
              </a:defPPr>
              <a:lvl1pPr marL="0" algn="l" defTabSz="521511" rtl="0" eaLnBrk="1" latinLnBrk="0" hangingPunct="1">
                <a:defRPr sz="2053" kern="1200">
                  <a:solidFill>
                    <a:schemeClr val="tx1"/>
                  </a:solidFill>
                  <a:latin typeface="+mn-lt"/>
                  <a:ea typeface="+mn-ea"/>
                  <a:cs typeface="+mn-cs"/>
                </a:defRPr>
              </a:lvl1pPr>
              <a:lvl2pPr marL="521511" algn="l" defTabSz="521511" rtl="0" eaLnBrk="1" latinLnBrk="0" hangingPunct="1">
                <a:defRPr sz="2053" kern="1200">
                  <a:solidFill>
                    <a:schemeClr val="tx1"/>
                  </a:solidFill>
                  <a:latin typeface="+mn-lt"/>
                  <a:ea typeface="+mn-ea"/>
                  <a:cs typeface="+mn-cs"/>
                </a:defRPr>
              </a:lvl2pPr>
              <a:lvl3pPr marL="1043023" algn="l" defTabSz="521511" rtl="0" eaLnBrk="1" latinLnBrk="0" hangingPunct="1">
                <a:defRPr sz="2053" kern="1200">
                  <a:solidFill>
                    <a:schemeClr val="tx1"/>
                  </a:solidFill>
                  <a:latin typeface="+mn-lt"/>
                  <a:ea typeface="+mn-ea"/>
                  <a:cs typeface="+mn-cs"/>
                </a:defRPr>
              </a:lvl3pPr>
              <a:lvl4pPr marL="1564534" algn="l" defTabSz="521511" rtl="0" eaLnBrk="1" latinLnBrk="0" hangingPunct="1">
                <a:defRPr sz="2053" kern="1200">
                  <a:solidFill>
                    <a:schemeClr val="tx1"/>
                  </a:solidFill>
                  <a:latin typeface="+mn-lt"/>
                  <a:ea typeface="+mn-ea"/>
                  <a:cs typeface="+mn-cs"/>
                </a:defRPr>
              </a:lvl4pPr>
              <a:lvl5pPr marL="2086046" algn="l" defTabSz="521511" rtl="0" eaLnBrk="1" latinLnBrk="0" hangingPunct="1">
                <a:defRPr sz="2053" kern="1200">
                  <a:solidFill>
                    <a:schemeClr val="tx1"/>
                  </a:solidFill>
                  <a:latin typeface="+mn-lt"/>
                  <a:ea typeface="+mn-ea"/>
                  <a:cs typeface="+mn-cs"/>
                </a:defRPr>
              </a:lvl5pPr>
              <a:lvl6pPr marL="2607558" algn="l" defTabSz="521511" rtl="0" eaLnBrk="1" latinLnBrk="0" hangingPunct="1">
                <a:defRPr sz="2053" kern="1200">
                  <a:solidFill>
                    <a:schemeClr val="tx1"/>
                  </a:solidFill>
                  <a:latin typeface="+mn-lt"/>
                  <a:ea typeface="+mn-ea"/>
                  <a:cs typeface="+mn-cs"/>
                </a:defRPr>
              </a:lvl6pPr>
              <a:lvl7pPr marL="3129069" algn="l" defTabSz="521511" rtl="0" eaLnBrk="1" latinLnBrk="0" hangingPunct="1">
                <a:defRPr sz="2053" kern="1200">
                  <a:solidFill>
                    <a:schemeClr val="tx1"/>
                  </a:solidFill>
                  <a:latin typeface="+mn-lt"/>
                  <a:ea typeface="+mn-ea"/>
                  <a:cs typeface="+mn-cs"/>
                </a:defRPr>
              </a:lvl7pPr>
              <a:lvl8pPr marL="3650580" algn="l" defTabSz="521511" rtl="0" eaLnBrk="1" latinLnBrk="0" hangingPunct="1">
                <a:defRPr sz="2053" kern="1200">
                  <a:solidFill>
                    <a:schemeClr val="tx1"/>
                  </a:solidFill>
                  <a:latin typeface="+mn-lt"/>
                  <a:ea typeface="+mn-ea"/>
                  <a:cs typeface="+mn-cs"/>
                </a:defRPr>
              </a:lvl8pPr>
              <a:lvl9pPr marL="4172092" algn="l" defTabSz="521511" rtl="0" eaLnBrk="1" latinLnBrk="0" hangingPunct="1">
                <a:defRPr sz="2053" kern="1200">
                  <a:solidFill>
                    <a:schemeClr val="tx1"/>
                  </a:solidFill>
                  <a:latin typeface="+mn-lt"/>
                  <a:ea typeface="+mn-ea"/>
                  <a:cs typeface="+mn-cs"/>
                </a:defRPr>
              </a:lvl9pPr>
            </a:lstStyle>
            <a:p>
              <a:pPr>
                <a:spcAft>
                  <a:spcPts val="0"/>
                </a:spcAft>
              </a:pPr>
              <a:r>
                <a:rPr lang="nl-NL" sz="1400" dirty="0">
                  <a:latin typeface="Helvetica" pitchFamily="2" charset="0"/>
                </a:rPr>
                <a:t>Aantal Apneus	</a:t>
              </a:r>
            </a:p>
          </p:txBody>
        </p:sp>
        <p:sp>
          <p:nvSpPr>
            <p:cNvPr id="25" name="Content Placeholder 6">
              <a:extLst>
                <a:ext uri="{FF2B5EF4-FFF2-40B4-BE49-F238E27FC236}">
                  <a16:creationId xmlns:a16="http://schemas.microsoft.com/office/drawing/2014/main" id="{76A0032A-11C5-4A19-9FE6-FCBA4C858AC0}"/>
                </a:ext>
              </a:extLst>
            </p:cNvPr>
            <p:cNvSpPr txBox="1">
              <a:spLocks/>
            </p:cNvSpPr>
            <p:nvPr/>
          </p:nvSpPr>
          <p:spPr>
            <a:xfrm>
              <a:off x="6244965" y="5059969"/>
              <a:ext cx="1016120" cy="498903"/>
            </a:xfrm>
            <a:prstGeom prst="rect">
              <a:avLst/>
            </a:prstGeom>
          </p:spPr>
          <p:txBody>
            <a:bodyPr vert="horz" lIns="0" tIns="0" rIns="0" bIns="0" rtlCol="0" anchor="t" anchorCtr="0">
              <a:noAutofit/>
            </a:bodyPr>
            <a:lstStyle>
              <a:defPPr>
                <a:defRPr lang="en-US"/>
              </a:defPPr>
              <a:lvl1pPr marL="0" algn="l" defTabSz="521511" rtl="0" eaLnBrk="1" latinLnBrk="0" hangingPunct="1">
                <a:defRPr sz="2053" kern="1200">
                  <a:solidFill>
                    <a:schemeClr val="tx1"/>
                  </a:solidFill>
                  <a:latin typeface="+mn-lt"/>
                  <a:ea typeface="+mn-ea"/>
                  <a:cs typeface="+mn-cs"/>
                </a:defRPr>
              </a:lvl1pPr>
              <a:lvl2pPr marL="521511" algn="l" defTabSz="521511" rtl="0" eaLnBrk="1" latinLnBrk="0" hangingPunct="1">
                <a:defRPr sz="2053" kern="1200">
                  <a:solidFill>
                    <a:schemeClr val="tx1"/>
                  </a:solidFill>
                  <a:latin typeface="+mn-lt"/>
                  <a:ea typeface="+mn-ea"/>
                  <a:cs typeface="+mn-cs"/>
                </a:defRPr>
              </a:lvl2pPr>
              <a:lvl3pPr marL="1043023" algn="l" defTabSz="521511" rtl="0" eaLnBrk="1" latinLnBrk="0" hangingPunct="1">
                <a:defRPr sz="2053" kern="1200">
                  <a:solidFill>
                    <a:schemeClr val="tx1"/>
                  </a:solidFill>
                  <a:latin typeface="+mn-lt"/>
                  <a:ea typeface="+mn-ea"/>
                  <a:cs typeface="+mn-cs"/>
                </a:defRPr>
              </a:lvl3pPr>
              <a:lvl4pPr marL="1564534" algn="l" defTabSz="521511" rtl="0" eaLnBrk="1" latinLnBrk="0" hangingPunct="1">
                <a:defRPr sz="2053" kern="1200">
                  <a:solidFill>
                    <a:schemeClr val="tx1"/>
                  </a:solidFill>
                  <a:latin typeface="+mn-lt"/>
                  <a:ea typeface="+mn-ea"/>
                  <a:cs typeface="+mn-cs"/>
                </a:defRPr>
              </a:lvl4pPr>
              <a:lvl5pPr marL="2086046" algn="l" defTabSz="521511" rtl="0" eaLnBrk="1" latinLnBrk="0" hangingPunct="1">
                <a:defRPr sz="2053" kern="1200">
                  <a:solidFill>
                    <a:schemeClr val="tx1"/>
                  </a:solidFill>
                  <a:latin typeface="+mn-lt"/>
                  <a:ea typeface="+mn-ea"/>
                  <a:cs typeface="+mn-cs"/>
                </a:defRPr>
              </a:lvl5pPr>
              <a:lvl6pPr marL="2607558" algn="l" defTabSz="521511" rtl="0" eaLnBrk="1" latinLnBrk="0" hangingPunct="1">
                <a:defRPr sz="2053" kern="1200">
                  <a:solidFill>
                    <a:schemeClr val="tx1"/>
                  </a:solidFill>
                  <a:latin typeface="+mn-lt"/>
                  <a:ea typeface="+mn-ea"/>
                  <a:cs typeface="+mn-cs"/>
                </a:defRPr>
              </a:lvl6pPr>
              <a:lvl7pPr marL="3129069" algn="l" defTabSz="521511" rtl="0" eaLnBrk="1" latinLnBrk="0" hangingPunct="1">
                <a:defRPr sz="2053" kern="1200">
                  <a:solidFill>
                    <a:schemeClr val="tx1"/>
                  </a:solidFill>
                  <a:latin typeface="+mn-lt"/>
                  <a:ea typeface="+mn-ea"/>
                  <a:cs typeface="+mn-cs"/>
                </a:defRPr>
              </a:lvl7pPr>
              <a:lvl8pPr marL="3650580" algn="l" defTabSz="521511" rtl="0" eaLnBrk="1" latinLnBrk="0" hangingPunct="1">
                <a:defRPr sz="2053" kern="1200">
                  <a:solidFill>
                    <a:schemeClr val="tx1"/>
                  </a:solidFill>
                  <a:latin typeface="+mn-lt"/>
                  <a:ea typeface="+mn-ea"/>
                  <a:cs typeface="+mn-cs"/>
                </a:defRPr>
              </a:lvl8pPr>
              <a:lvl9pPr marL="4172092" algn="l" defTabSz="521511" rtl="0" eaLnBrk="1" latinLnBrk="0" hangingPunct="1">
                <a:defRPr sz="2053" kern="1200">
                  <a:solidFill>
                    <a:schemeClr val="tx1"/>
                  </a:solidFill>
                  <a:latin typeface="+mn-lt"/>
                  <a:ea typeface="+mn-ea"/>
                  <a:cs typeface="+mn-cs"/>
                </a:defRPr>
              </a:lvl9pPr>
            </a:lstStyle>
            <a:p>
              <a:pPr>
                <a:spcAft>
                  <a:spcPts val="0"/>
                </a:spcAft>
              </a:pPr>
              <a:r>
                <a:rPr lang="nl-NL" sz="1050" dirty="0">
                  <a:latin typeface="Helvetica" pitchFamily="2" charset="0"/>
                </a:rPr>
                <a:t>Ademalcohol</a:t>
              </a:r>
            </a:p>
            <a:p>
              <a:pPr>
                <a:spcAft>
                  <a:spcPts val="0"/>
                </a:spcAft>
              </a:pPr>
              <a:r>
                <a:rPr lang="nl-NL" sz="1050" dirty="0">
                  <a:latin typeface="Helvetica" pitchFamily="2" charset="0"/>
                </a:rPr>
                <a:t>-gehalte (g/L)</a:t>
              </a:r>
              <a:r>
                <a:rPr lang="nl-NL" sz="1000" dirty="0">
                  <a:latin typeface="Helvetica" pitchFamily="2" charset="0"/>
                </a:rPr>
                <a:t>		</a:t>
              </a:r>
            </a:p>
          </p:txBody>
        </p:sp>
        <p:cxnSp>
          <p:nvCxnSpPr>
            <p:cNvPr id="26" name="Rechte verbindingslijn met pijl 13">
              <a:extLst>
                <a:ext uri="{FF2B5EF4-FFF2-40B4-BE49-F238E27FC236}">
                  <a16:creationId xmlns:a16="http://schemas.microsoft.com/office/drawing/2014/main" id="{55F9B5DC-4B15-4AA6-B88A-A9C633DA5A21}"/>
                </a:ext>
              </a:extLst>
            </p:cNvPr>
            <p:cNvCxnSpPr/>
            <p:nvPr/>
          </p:nvCxnSpPr>
          <p:spPr>
            <a:xfrm>
              <a:off x="7071610" y="5224241"/>
              <a:ext cx="36368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8" name="Content Placeholder 6">
            <a:extLst>
              <a:ext uri="{FF2B5EF4-FFF2-40B4-BE49-F238E27FC236}">
                <a16:creationId xmlns:a16="http://schemas.microsoft.com/office/drawing/2014/main" id="{034873BA-95E6-4077-AB8C-D044467CF27E}"/>
              </a:ext>
            </a:extLst>
          </p:cNvPr>
          <p:cNvSpPr txBox="1">
            <a:spLocks/>
          </p:cNvSpPr>
          <p:nvPr/>
        </p:nvSpPr>
        <p:spPr>
          <a:xfrm>
            <a:off x="5614189" y="5420848"/>
            <a:ext cx="2482158" cy="662082"/>
          </a:xfrm>
          <a:prstGeom prst="rect">
            <a:avLst/>
          </a:prstGeom>
        </p:spPr>
        <p:txBody>
          <a:bodyPr vert="horz" lIns="0" tIns="0" rIns="0" bIns="0" rtlCol="0" anchor="t" anchorCtr="0">
            <a:noAutofit/>
          </a:bodyPr>
          <a:lstStyle>
            <a:defPPr>
              <a:defRPr lang="en-US"/>
            </a:defPPr>
            <a:lvl1pPr marL="0" algn="l" defTabSz="521511" rtl="0" eaLnBrk="1" latinLnBrk="0" hangingPunct="1">
              <a:defRPr sz="2053" kern="1200">
                <a:solidFill>
                  <a:schemeClr val="tx1"/>
                </a:solidFill>
                <a:latin typeface="+mn-lt"/>
                <a:ea typeface="+mn-ea"/>
                <a:cs typeface="+mn-cs"/>
              </a:defRPr>
            </a:lvl1pPr>
            <a:lvl2pPr marL="521511" algn="l" defTabSz="521511" rtl="0" eaLnBrk="1" latinLnBrk="0" hangingPunct="1">
              <a:defRPr sz="2053" kern="1200">
                <a:solidFill>
                  <a:schemeClr val="tx1"/>
                </a:solidFill>
                <a:latin typeface="+mn-lt"/>
                <a:ea typeface="+mn-ea"/>
                <a:cs typeface="+mn-cs"/>
              </a:defRPr>
            </a:lvl2pPr>
            <a:lvl3pPr marL="1043023" algn="l" defTabSz="521511" rtl="0" eaLnBrk="1" latinLnBrk="0" hangingPunct="1">
              <a:defRPr sz="2053" kern="1200">
                <a:solidFill>
                  <a:schemeClr val="tx1"/>
                </a:solidFill>
                <a:latin typeface="+mn-lt"/>
                <a:ea typeface="+mn-ea"/>
                <a:cs typeface="+mn-cs"/>
              </a:defRPr>
            </a:lvl3pPr>
            <a:lvl4pPr marL="1564534" algn="l" defTabSz="521511" rtl="0" eaLnBrk="1" latinLnBrk="0" hangingPunct="1">
              <a:defRPr sz="2053" kern="1200">
                <a:solidFill>
                  <a:schemeClr val="tx1"/>
                </a:solidFill>
                <a:latin typeface="+mn-lt"/>
                <a:ea typeface="+mn-ea"/>
                <a:cs typeface="+mn-cs"/>
              </a:defRPr>
            </a:lvl4pPr>
            <a:lvl5pPr marL="2086046" algn="l" defTabSz="521511" rtl="0" eaLnBrk="1" latinLnBrk="0" hangingPunct="1">
              <a:defRPr sz="2053" kern="1200">
                <a:solidFill>
                  <a:schemeClr val="tx1"/>
                </a:solidFill>
                <a:latin typeface="+mn-lt"/>
                <a:ea typeface="+mn-ea"/>
                <a:cs typeface="+mn-cs"/>
              </a:defRPr>
            </a:lvl5pPr>
            <a:lvl6pPr marL="2607558" algn="l" defTabSz="521511" rtl="0" eaLnBrk="1" latinLnBrk="0" hangingPunct="1">
              <a:defRPr sz="2053" kern="1200">
                <a:solidFill>
                  <a:schemeClr val="tx1"/>
                </a:solidFill>
                <a:latin typeface="+mn-lt"/>
                <a:ea typeface="+mn-ea"/>
                <a:cs typeface="+mn-cs"/>
              </a:defRPr>
            </a:lvl6pPr>
            <a:lvl7pPr marL="3129069" algn="l" defTabSz="521511" rtl="0" eaLnBrk="1" latinLnBrk="0" hangingPunct="1">
              <a:defRPr sz="2053" kern="1200">
                <a:solidFill>
                  <a:schemeClr val="tx1"/>
                </a:solidFill>
                <a:latin typeface="+mn-lt"/>
                <a:ea typeface="+mn-ea"/>
                <a:cs typeface="+mn-cs"/>
              </a:defRPr>
            </a:lvl7pPr>
            <a:lvl8pPr marL="3650580" algn="l" defTabSz="521511" rtl="0" eaLnBrk="1" latinLnBrk="0" hangingPunct="1">
              <a:defRPr sz="2053" kern="1200">
                <a:solidFill>
                  <a:schemeClr val="tx1"/>
                </a:solidFill>
                <a:latin typeface="+mn-lt"/>
                <a:ea typeface="+mn-ea"/>
                <a:cs typeface="+mn-cs"/>
              </a:defRPr>
            </a:lvl8pPr>
            <a:lvl9pPr marL="4172092" algn="l" defTabSz="521511" rtl="0" eaLnBrk="1" latinLnBrk="0" hangingPunct="1">
              <a:defRPr sz="2053" kern="1200">
                <a:solidFill>
                  <a:schemeClr val="tx1"/>
                </a:solidFill>
                <a:latin typeface="+mn-lt"/>
                <a:ea typeface="+mn-ea"/>
                <a:cs typeface="+mn-cs"/>
              </a:defRPr>
            </a:lvl9pPr>
          </a:lstStyle>
          <a:p>
            <a:pPr algn="r">
              <a:spcAft>
                <a:spcPts val="0"/>
              </a:spcAft>
            </a:pPr>
            <a:endParaRPr lang="nl-NL" sz="1050" b="1" dirty="0">
              <a:latin typeface="Helvetica" pitchFamily="2" charset="0"/>
            </a:endParaRPr>
          </a:p>
          <a:p>
            <a:pPr algn="r">
              <a:lnSpc>
                <a:spcPct val="150000"/>
              </a:lnSpc>
              <a:spcAft>
                <a:spcPts val="0"/>
              </a:spcAft>
            </a:pPr>
            <a:r>
              <a:rPr lang="nl-NL" sz="1050" dirty="0">
                <a:latin typeface="Helvetica" pitchFamily="2" charset="0"/>
              </a:rPr>
              <a:t>Jongeren (21-28j)</a:t>
            </a:r>
          </a:p>
          <a:p>
            <a:pPr algn="r">
              <a:lnSpc>
                <a:spcPct val="150000"/>
              </a:lnSpc>
              <a:spcAft>
                <a:spcPts val="0"/>
              </a:spcAft>
            </a:pPr>
            <a:r>
              <a:rPr lang="nl-NL" sz="1050" dirty="0">
                <a:latin typeface="Helvetica" pitchFamily="2" charset="0"/>
              </a:rPr>
              <a:t>              Ouderen (66-77j)</a:t>
            </a:r>
            <a:r>
              <a:rPr lang="nl-NL" sz="1000" dirty="0">
                <a:latin typeface="Helvetica" pitchFamily="2" charset="0"/>
              </a:rPr>
              <a:t>	</a:t>
            </a:r>
          </a:p>
        </p:txBody>
      </p:sp>
      <p:sp>
        <p:nvSpPr>
          <p:cNvPr id="19" name="Content Placeholder 6">
            <a:extLst>
              <a:ext uri="{FF2B5EF4-FFF2-40B4-BE49-F238E27FC236}">
                <a16:creationId xmlns:a16="http://schemas.microsoft.com/office/drawing/2014/main" id="{E1AF57BD-CF3F-4F7B-8116-C0D31FCF930D}"/>
              </a:ext>
            </a:extLst>
          </p:cNvPr>
          <p:cNvSpPr txBox="1">
            <a:spLocks/>
          </p:cNvSpPr>
          <p:nvPr/>
        </p:nvSpPr>
        <p:spPr>
          <a:xfrm>
            <a:off x="8309458" y="5564238"/>
            <a:ext cx="4455010" cy="518692"/>
          </a:xfrm>
          <a:prstGeom prst="rect">
            <a:avLst/>
          </a:prstGeom>
        </p:spPr>
        <p:txBody>
          <a:bodyPr vert="horz" lIns="0" tIns="0" rIns="0" bIns="0" rtlCol="0" anchor="t" anchorCtr="0">
            <a:noAutofit/>
          </a:bodyPr>
          <a:lstStyle>
            <a:defPPr>
              <a:defRPr lang="en-US"/>
            </a:defPPr>
            <a:lvl1pPr marL="0" algn="l" defTabSz="521511" rtl="0" eaLnBrk="1" latinLnBrk="0" hangingPunct="1">
              <a:defRPr sz="2053" kern="1200">
                <a:solidFill>
                  <a:schemeClr val="tx1"/>
                </a:solidFill>
                <a:latin typeface="+mn-lt"/>
                <a:ea typeface="+mn-ea"/>
                <a:cs typeface="+mn-cs"/>
              </a:defRPr>
            </a:lvl1pPr>
            <a:lvl2pPr marL="521511" algn="l" defTabSz="521511" rtl="0" eaLnBrk="1" latinLnBrk="0" hangingPunct="1">
              <a:defRPr sz="2053" kern="1200">
                <a:solidFill>
                  <a:schemeClr val="tx1"/>
                </a:solidFill>
                <a:latin typeface="+mn-lt"/>
                <a:ea typeface="+mn-ea"/>
                <a:cs typeface="+mn-cs"/>
              </a:defRPr>
            </a:lvl2pPr>
            <a:lvl3pPr marL="1043023" algn="l" defTabSz="521511" rtl="0" eaLnBrk="1" latinLnBrk="0" hangingPunct="1">
              <a:defRPr sz="2053" kern="1200">
                <a:solidFill>
                  <a:schemeClr val="tx1"/>
                </a:solidFill>
                <a:latin typeface="+mn-lt"/>
                <a:ea typeface="+mn-ea"/>
                <a:cs typeface="+mn-cs"/>
              </a:defRPr>
            </a:lvl3pPr>
            <a:lvl4pPr marL="1564534" algn="l" defTabSz="521511" rtl="0" eaLnBrk="1" latinLnBrk="0" hangingPunct="1">
              <a:defRPr sz="2053" kern="1200">
                <a:solidFill>
                  <a:schemeClr val="tx1"/>
                </a:solidFill>
                <a:latin typeface="+mn-lt"/>
                <a:ea typeface="+mn-ea"/>
                <a:cs typeface="+mn-cs"/>
              </a:defRPr>
            </a:lvl4pPr>
            <a:lvl5pPr marL="2086046" algn="l" defTabSz="521511" rtl="0" eaLnBrk="1" latinLnBrk="0" hangingPunct="1">
              <a:defRPr sz="2053" kern="1200">
                <a:solidFill>
                  <a:schemeClr val="tx1"/>
                </a:solidFill>
                <a:latin typeface="+mn-lt"/>
                <a:ea typeface="+mn-ea"/>
                <a:cs typeface="+mn-cs"/>
              </a:defRPr>
            </a:lvl5pPr>
            <a:lvl6pPr marL="2607558" algn="l" defTabSz="521511" rtl="0" eaLnBrk="1" latinLnBrk="0" hangingPunct="1">
              <a:defRPr sz="2053" kern="1200">
                <a:solidFill>
                  <a:schemeClr val="tx1"/>
                </a:solidFill>
                <a:latin typeface="+mn-lt"/>
                <a:ea typeface="+mn-ea"/>
                <a:cs typeface="+mn-cs"/>
              </a:defRPr>
            </a:lvl6pPr>
            <a:lvl7pPr marL="3129069" algn="l" defTabSz="521511" rtl="0" eaLnBrk="1" latinLnBrk="0" hangingPunct="1">
              <a:defRPr sz="2053" kern="1200">
                <a:solidFill>
                  <a:schemeClr val="tx1"/>
                </a:solidFill>
                <a:latin typeface="+mn-lt"/>
                <a:ea typeface="+mn-ea"/>
                <a:cs typeface="+mn-cs"/>
              </a:defRPr>
            </a:lvl7pPr>
            <a:lvl8pPr marL="3650580" algn="l" defTabSz="521511" rtl="0" eaLnBrk="1" latinLnBrk="0" hangingPunct="1">
              <a:defRPr sz="2053" kern="1200">
                <a:solidFill>
                  <a:schemeClr val="tx1"/>
                </a:solidFill>
                <a:latin typeface="+mn-lt"/>
                <a:ea typeface="+mn-ea"/>
                <a:cs typeface="+mn-cs"/>
              </a:defRPr>
            </a:lvl8pPr>
            <a:lvl9pPr marL="4172092" algn="l" defTabSz="521511" rtl="0" eaLnBrk="1" latinLnBrk="0" hangingPunct="1">
              <a:defRPr sz="2053" kern="1200">
                <a:solidFill>
                  <a:schemeClr val="tx1"/>
                </a:solidFill>
                <a:latin typeface="+mn-lt"/>
                <a:ea typeface="+mn-ea"/>
                <a:cs typeface="+mn-cs"/>
              </a:defRPr>
            </a:lvl9pPr>
          </a:lstStyle>
          <a:p>
            <a:pPr>
              <a:lnSpc>
                <a:spcPct val="150000"/>
              </a:lnSpc>
              <a:spcAft>
                <a:spcPts val="0"/>
              </a:spcAft>
            </a:pPr>
            <a:r>
              <a:rPr lang="nl-NL" sz="1100" dirty="0">
                <a:latin typeface="Helvetica" pitchFamily="2" charset="0"/>
              </a:rPr>
              <a:t>0    1     0                0     2     2                 0     0     1</a:t>
            </a:r>
          </a:p>
          <a:p>
            <a:pPr>
              <a:lnSpc>
                <a:spcPct val="150000"/>
              </a:lnSpc>
              <a:spcAft>
                <a:spcPts val="0"/>
              </a:spcAft>
            </a:pPr>
            <a:r>
              <a:rPr lang="nl-NL" sz="1100" dirty="0">
                <a:latin typeface="Helvetica" pitchFamily="2" charset="0"/>
              </a:rPr>
              <a:t>0    0     2                0     0     6                 0     1     7</a:t>
            </a:r>
          </a:p>
          <a:p>
            <a:pPr>
              <a:lnSpc>
                <a:spcPct val="150000"/>
              </a:lnSpc>
              <a:spcAft>
                <a:spcPts val="0"/>
              </a:spcAft>
            </a:pPr>
            <a:endParaRPr lang="nl-NL" sz="1100" dirty="0">
              <a:latin typeface="Helvetica" pitchFamily="2" charset="0"/>
            </a:endParaRPr>
          </a:p>
          <a:p>
            <a:pPr>
              <a:lnSpc>
                <a:spcPct val="150000"/>
              </a:lnSpc>
              <a:spcAft>
                <a:spcPts val="0"/>
              </a:spcAft>
            </a:pPr>
            <a:r>
              <a:rPr lang="nl-NL" sz="1050" dirty="0">
                <a:latin typeface="Helvetica" pitchFamily="2" charset="0"/>
              </a:rPr>
              <a:t>		</a:t>
            </a:r>
          </a:p>
        </p:txBody>
      </p:sp>
      <p:sp>
        <p:nvSpPr>
          <p:cNvPr id="2" name="TextBox 1">
            <a:extLst>
              <a:ext uri="{FF2B5EF4-FFF2-40B4-BE49-F238E27FC236}">
                <a16:creationId xmlns:a16="http://schemas.microsoft.com/office/drawing/2014/main" id="{9AF99519-9226-4FD0-AAFD-AFE1CCD10317}"/>
              </a:ext>
            </a:extLst>
          </p:cNvPr>
          <p:cNvSpPr txBox="1"/>
          <p:nvPr/>
        </p:nvSpPr>
        <p:spPr>
          <a:xfrm>
            <a:off x="7019699" y="5420848"/>
            <a:ext cx="2643806" cy="393192"/>
          </a:xfrm>
          <a:prstGeom prst="rect">
            <a:avLst/>
          </a:prstGeom>
          <a:noFill/>
        </p:spPr>
        <p:txBody>
          <a:bodyPr wrap="square" lIns="0" tIns="0" rIns="0" bIns="0" rtlCol="0">
            <a:noAutofit/>
          </a:bodyPr>
          <a:lstStyle/>
          <a:p>
            <a:r>
              <a:rPr lang="nl-NL" sz="1050" b="1" dirty="0">
                <a:latin typeface="Helvetica" pitchFamily="2" charset="0"/>
              </a:rPr>
              <a:t>Deelnemers met meer dan 2 apneus:</a:t>
            </a:r>
            <a:endParaRPr lang="en-US" sz="1050" dirty="0"/>
          </a:p>
        </p:txBody>
      </p:sp>
    </p:spTree>
    <p:extLst>
      <p:ext uri="{BB962C8B-B14F-4D97-AF65-F5344CB8AC3E}">
        <p14:creationId xmlns:p14="http://schemas.microsoft.com/office/powerpoint/2010/main" val="1808347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runenthal A. Light Theme">
  <a:themeElements>
    <a:clrScheme name="GRT colors">
      <a:dk1>
        <a:srgbClr val="282828"/>
      </a:dk1>
      <a:lt1>
        <a:sysClr val="window" lastClr="FFFFFF"/>
      </a:lt1>
      <a:dk2>
        <a:srgbClr val="919191"/>
      </a:dk2>
      <a:lt2>
        <a:srgbClr val="F4F4F4"/>
      </a:lt2>
      <a:accent1>
        <a:srgbClr val="96E600"/>
      </a:accent1>
      <a:accent2>
        <a:srgbClr val="00AA5F"/>
      </a:accent2>
      <a:accent3>
        <a:srgbClr val="3C4B78"/>
      </a:accent3>
      <a:accent4>
        <a:srgbClr val="916EA5"/>
      </a:accent4>
      <a:accent5>
        <a:srgbClr val="B43250"/>
      </a:accent5>
      <a:accent6>
        <a:srgbClr val="F07850"/>
      </a:accent6>
      <a:hlink>
        <a:srgbClr val="3C4B78"/>
      </a:hlink>
      <a:folHlink>
        <a:srgbClr val="A5D2D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defPPr>
      </a:lstStyle>
    </a:txDef>
  </a:objectDefaults>
  <a:extraClrSchemeLst/>
  <a:extLst>
    <a:ext uri="{05A4C25C-085E-4340-85A3-A5531E510DB2}">
      <thm15:themeFamily xmlns:thm15="http://schemas.microsoft.com/office/thememl/2012/main" name="Grunenthal Master.potx" id="{7115D732-72BE-4CFF-BAA6-68FF6ED0E5F5}" vid="{6AB35DF0-72C3-4165-BEF7-2DEAD5740DA9}"/>
    </a:ext>
  </a:extLst>
</a:theme>
</file>

<file path=ppt/theme/theme2.xml><?xml version="1.0" encoding="utf-8"?>
<a:theme xmlns:a="http://schemas.openxmlformats.org/drawingml/2006/main" name="Grunenthal B. Dark Theme">
  <a:themeElements>
    <a:clrScheme name="GRT colors">
      <a:dk1>
        <a:srgbClr val="282828"/>
      </a:dk1>
      <a:lt1>
        <a:sysClr val="window" lastClr="FFFFFF"/>
      </a:lt1>
      <a:dk2>
        <a:srgbClr val="919191"/>
      </a:dk2>
      <a:lt2>
        <a:srgbClr val="F4F4F4"/>
      </a:lt2>
      <a:accent1>
        <a:srgbClr val="96E600"/>
      </a:accent1>
      <a:accent2>
        <a:srgbClr val="00AA5F"/>
      </a:accent2>
      <a:accent3>
        <a:srgbClr val="3C4B78"/>
      </a:accent3>
      <a:accent4>
        <a:srgbClr val="916EA5"/>
      </a:accent4>
      <a:accent5>
        <a:srgbClr val="B43250"/>
      </a:accent5>
      <a:accent6>
        <a:srgbClr val="F07850"/>
      </a:accent6>
      <a:hlink>
        <a:srgbClr val="3C4B78"/>
      </a:hlink>
      <a:folHlink>
        <a:srgbClr val="A5D2DC"/>
      </a:folHlink>
    </a:clrScheme>
    <a:fontScheme name="Grunenthal font them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t"/>
      <a:lstStyle>
        <a:defPPr algn="l">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solidFill>
              <a:schemeClr val="bg2"/>
            </a:solidFill>
          </a:defRPr>
        </a:defPPr>
      </a:lstStyle>
    </a:txDef>
  </a:objectDefaults>
  <a:extraClrSchemeLst/>
  <a:extLst>
    <a:ext uri="{05A4C25C-085E-4340-85A3-A5531E510DB2}">
      <thm15:themeFamily xmlns:thm15="http://schemas.microsoft.com/office/thememl/2012/main" name="Grunenthal Master.potx" id="{7115D732-72BE-4CFF-BAA6-68FF6ED0E5F5}" vid="{C2FD8EAF-D0E0-45FA-87A9-3D0643B3322F}"/>
    </a:ext>
  </a:extLst>
</a:theme>
</file>

<file path=ppt/theme/theme3.xml><?xml version="1.0" encoding="utf-8"?>
<a:theme xmlns:a="http://schemas.openxmlformats.org/drawingml/2006/main" name="1_Grunenthal A. Light Theme">
  <a:themeElements>
    <a:clrScheme name="GRT colors">
      <a:dk1>
        <a:srgbClr val="282828"/>
      </a:dk1>
      <a:lt1>
        <a:sysClr val="window" lastClr="FFFFFF"/>
      </a:lt1>
      <a:dk2>
        <a:srgbClr val="919191"/>
      </a:dk2>
      <a:lt2>
        <a:srgbClr val="F4F4F4"/>
      </a:lt2>
      <a:accent1>
        <a:srgbClr val="96E600"/>
      </a:accent1>
      <a:accent2>
        <a:srgbClr val="00AA5F"/>
      </a:accent2>
      <a:accent3>
        <a:srgbClr val="3C4B78"/>
      </a:accent3>
      <a:accent4>
        <a:srgbClr val="916EA5"/>
      </a:accent4>
      <a:accent5>
        <a:srgbClr val="B43250"/>
      </a:accent5>
      <a:accent6>
        <a:srgbClr val="F07850"/>
      </a:accent6>
      <a:hlink>
        <a:srgbClr val="3C4B78"/>
      </a:hlink>
      <a:folHlink>
        <a:srgbClr val="A5D2DC"/>
      </a:folHlink>
    </a:clrScheme>
    <a:fontScheme name="Grunenthal font them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defPPr>
      </a:lstStyle>
    </a:txDef>
  </a:objectDefaults>
  <a:extraClrSchemeLst/>
  <a:extLst>
    <a:ext uri="{05A4C25C-085E-4340-85A3-A5531E510DB2}">
      <thm15:themeFamily xmlns:thm15="http://schemas.microsoft.com/office/thememl/2012/main" name="Grunenthal Master.potx" id="{42489FD3-B4D4-44F5-9F7A-3C642B44F515}" vid="{A439FBEE-33B6-467E-9D0A-D41CA45D2C2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Qutenza">
    <a:dk1>
      <a:sysClr val="windowText" lastClr="000000"/>
    </a:dk1>
    <a:lt1>
      <a:sysClr val="window" lastClr="FFFFFF"/>
    </a:lt1>
    <a:dk2>
      <a:srgbClr val="24213E"/>
    </a:dk2>
    <a:lt2>
      <a:srgbClr val="E9EAF0"/>
    </a:lt2>
    <a:accent1>
      <a:srgbClr val="26853B"/>
    </a:accent1>
    <a:accent2>
      <a:srgbClr val="471E60"/>
    </a:accent2>
    <a:accent3>
      <a:srgbClr val="77B445"/>
    </a:accent3>
    <a:accent4>
      <a:srgbClr val="BB8B1C"/>
    </a:accent4>
    <a:accent5>
      <a:srgbClr val="298D3F"/>
    </a:accent5>
    <a:accent6>
      <a:srgbClr val="581D6B"/>
    </a:accent6>
    <a:hlink>
      <a:srgbClr val="8FBE45"/>
    </a:hlink>
    <a:folHlink>
      <a:srgbClr val="CBA51F"/>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BD140BCFA09F747AADD3DE0013F3BD3" ma:contentTypeVersion="10" ma:contentTypeDescription="Ein neues Dokument erstellen." ma:contentTypeScope="" ma:versionID="3ac36748e9f23a3c161777c24c6f8c6d">
  <xsd:schema xmlns:xsd="http://www.w3.org/2001/XMLSchema" xmlns:xs="http://www.w3.org/2001/XMLSchema" xmlns:p="http://schemas.microsoft.com/office/2006/metadata/properties" xmlns:ns3="a47c5f5b-2b64-4ab5-a03c-e531b93e3dca" xmlns:ns4="18d5802c-a5af-4007-82ed-95a2de54ffd5" targetNamespace="http://schemas.microsoft.com/office/2006/metadata/properties" ma:root="true" ma:fieldsID="95e181f5e022e325f2a477c1daa554b0" ns3:_="" ns4:_="">
    <xsd:import namespace="a47c5f5b-2b64-4ab5-a03c-e531b93e3dca"/>
    <xsd:import namespace="18d5802c-a5af-4007-82ed-95a2de54ff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7c5f5b-2b64-4ab5-a03c-e531b93e3dc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d5802c-a5af-4007-82ed-95a2de54ffd5"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SharingHintHash" ma:index="14"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A3DA2A-43F4-452E-9ED7-E932364CABBB}">
  <ds:schemaRefs>
    <ds:schemaRef ds:uri="http://purl.org/dc/elements/1.1/"/>
    <ds:schemaRef ds:uri="http://schemas.microsoft.com/office/2006/metadata/properties"/>
    <ds:schemaRef ds:uri="18d5802c-a5af-4007-82ed-95a2de54ffd5"/>
    <ds:schemaRef ds:uri="http://purl.org/dc/terms/"/>
    <ds:schemaRef ds:uri="http://schemas.openxmlformats.org/package/2006/metadata/core-properties"/>
    <ds:schemaRef ds:uri="http://schemas.microsoft.com/office/2006/documentManagement/types"/>
    <ds:schemaRef ds:uri="a47c5f5b-2b64-4ab5-a03c-e531b93e3dca"/>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A6EB05A-F14A-4DC4-83C0-092641DEB5D1}">
  <ds:schemaRefs>
    <ds:schemaRef ds:uri="http://schemas.microsoft.com/sharepoint/v3/contenttype/forms"/>
  </ds:schemaRefs>
</ds:datastoreItem>
</file>

<file path=customXml/itemProps3.xml><?xml version="1.0" encoding="utf-8"?>
<ds:datastoreItem xmlns:ds="http://schemas.openxmlformats.org/officeDocument/2006/customXml" ds:itemID="{9E7977D0-FDEF-4B76-81D0-73024C85C8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7c5f5b-2b64-4ab5-a03c-e531b93e3dca"/>
    <ds:schemaRef ds:uri="18d5802c-a5af-4007-82ed-95a2de54f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Grunenthal Master</Template>
  <TotalTime>0</TotalTime>
  <Words>4397</Words>
  <Application>Microsoft Office PowerPoint</Application>
  <PresentationFormat>Widescreen</PresentationFormat>
  <Paragraphs>729</Paragraphs>
  <Slides>65</Slides>
  <Notes>30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65</vt:i4>
      </vt:variant>
    </vt:vector>
  </HeadingPairs>
  <TitlesOfParts>
    <vt:vector size="76" baseType="lpstr">
      <vt:lpstr>Arial</vt:lpstr>
      <vt:lpstr>Bahnschrift SemiBold</vt:lpstr>
      <vt:lpstr>Helvetica</vt:lpstr>
      <vt:lpstr>Helvetica Light</vt:lpstr>
      <vt:lpstr>inherit</vt:lpstr>
      <vt:lpstr>Times New Roman</vt:lpstr>
      <vt:lpstr>Wingdings</vt:lpstr>
      <vt:lpstr>Grunenthal A. Light Theme</vt:lpstr>
      <vt:lpstr>Grunenthal B. Dark Theme</vt:lpstr>
      <vt:lpstr>1_Grunenthal A. Light Theme</vt:lpstr>
      <vt:lpstr>think-cell Folie</vt:lpstr>
      <vt:lpstr>Pijnbehandeling in de 2de lijn Opioïden en verslaving  Dr. A. Anesthesioloog Anesthesioloog – Pijnspecialist Ziekenhuis </vt:lpstr>
      <vt:lpstr>Disclosures dr. A. Anesthesioloog</vt:lpstr>
      <vt:lpstr>Inhoud</vt:lpstr>
      <vt:lpstr>Opioïden en de WHO pijnladder</vt:lpstr>
      <vt:lpstr>De “U.S. opioid epidemic”1</vt:lpstr>
      <vt:lpstr>De “U.S. opioid epidemic”</vt:lpstr>
      <vt:lpstr>De “U.S. opioid epidemic” – Ontwikkelingen 2000-20161</vt:lpstr>
      <vt:lpstr>De “U.S. opioid epidemic” – Oorzaken overlijden1</vt:lpstr>
      <vt:lpstr>Alcohol en opioïdgeïnduceerde ademhalingsdepressie OIRD)</vt:lpstr>
      <vt:lpstr>Opioïdgeïnduceerde ademhalingsdepressie1</vt:lpstr>
      <vt:lpstr>Status in Nederland - Opioïden in het nieuws</vt:lpstr>
      <vt:lpstr>Opioïdengebruik in Nederland1</vt:lpstr>
      <vt:lpstr>Mogelijke oorzaken stijgend gebruik opioïden</vt:lpstr>
      <vt:lpstr>Cliënten in de Verslavingszorg1</vt:lpstr>
      <vt:lpstr>Wie zijn de voorschrijvers van opioïden?  buprenorfine pleisters, fentanyl pleisters, morfine IR/SR, oxycodon IR/SR en tapentadol </vt:lpstr>
      <vt:lpstr>Opioïden vooral bij pijn bewegingsapparaat1</vt:lpstr>
      <vt:lpstr>Opioïden en verslaving </vt:lpstr>
      <vt:lpstr>Aanbevelingen voor opioïden bij (benigne) chronische pijn1</vt:lpstr>
      <vt:lpstr>Aanbevelingen NHG Standaard</vt:lpstr>
      <vt:lpstr>Inhoud</vt:lpstr>
      <vt:lpstr>Epidemiologie</vt:lpstr>
      <vt:lpstr>Waar hebben wij het over? - Pijn </vt:lpstr>
      <vt:lpstr>Musculoskeletale aandoeningen zijn de belangrijkste oorzaken van matige tot ernstige chronische pijn</vt:lpstr>
      <vt:lpstr>Pijnmechanismen</vt:lpstr>
      <vt:lpstr>Verschillende soorten pijn</vt:lpstr>
      <vt:lpstr>Wat is nociceptieve pijn?</vt:lpstr>
      <vt:lpstr>Wat is neuropathische pijn?</vt:lpstr>
      <vt:lpstr>Perifere neuropathische pijn</vt:lpstr>
      <vt:lpstr>Centrale neuropathische pijn komt voor bij:</vt:lpstr>
      <vt:lpstr>Symptomen neuropathische pijn</vt:lpstr>
      <vt:lpstr>Gemengde pijn - voorbeeld</vt:lpstr>
      <vt:lpstr>PowerPoint Presentation</vt:lpstr>
      <vt:lpstr>PowerPoint Presentation</vt:lpstr>
      <vt:lpstr>Inhoud</vt:lpstr>
      <vt:lpstr>Doelstelling van de behandeling van chronische pijn</vt:lpstr>
      <vt:lpstr>Pijnbehandeling</vt:lpstr>
      <vt:lpstr>Pijnbehandeling</vt:lpstr>
      <vt:lpstr>Pijnbehandeling</vt:lpstr>
      <vt:lpstr>PowerPoint Presentation</vt:lpstr>
      <vt:lpstr>PowerPoint Presentation</vt:lpstr>
      <vt:lpstr>Waar zijn klassieke opioïden werkzaam?</vt:lpstr>
      <vt:lpstr>Waar zijn atypische opioïden werkzaam?</vt:lpstr>
      <vt:lpstr>PowerPoint Presentation</vt:lpstr>
      <vt:lpstr>Inhoud</vt:lpstr>
      <vt:lpstr>Eigenschappen sterk werkende opioïden</vt:lpstr>
      <vt:lpstr>Verschillen</vt:lpstr>
      <vt:lpstr>Atypische opioïden: 1. buprenorfine</vt:lpstr>
      <vt:lpstr>Atypische opioïden: 2. methadon</vt:lpstr>
      <vt:lpstr>Atypische opioïden: 3. tapentadol</vt:lpstr>
      <vt:lpstr>Hoe bijwerkingen verminderen?</vt:lpstr>
      <vt:lpstr>Samenvatting</vt:lpstr>
      <vt:lpstr>Inhoud</vt:lpstr>
      <vt:lpstr>Indeling neuropathische pijn</vt:lpstr>
      <vt:lpstr>Behandelschema neuropatische pijn1</vt:lpstr>
      <vt:lpstr>Medicamenteuze behandeling neuropathische pijn  (NeuPSIG 2015)</vt:lpstr>
      <vt:lpstr>PowerPoint Presentation</vt:lpstr>
      <vt:lpstr>Inhoud</vt:lpstr>
      <vt:lpstr>Behandelmogelijkheden door pijnspecialist</vt:lpstr>
      <vt:lpstr>Indicaties voor behandeling door pijnspecialist</vt:lpstr>
      <vt:lpstr>1. Medicamenteuze behandeling</vt:lpstr>
      <vt:lpstr>2. Invasieve pijnbestrijding</vt:lpstr>
      <vt:lpstr>3. Complex invasieve pijnbestrijding</vt:lpstr>
      <vt:lpstr>4. Lokale behandeling</vt:lpstr>
      <vt:lpstr>PowerPoint Presentation</vt:lpstr>
      <vt:lpstr>Dank voor jullie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2018-03-27T10:04:09Z</dcterms:created>
  <dcterms:modified xsi:type="dcterms:W3CDTF">2019-10-14T09:47:38Z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f22b0d6-cb08-48e4-b81e-c118f64f4880_Enabled">
    <vt:lpwstr>True</vt:lpwstr>
  </property>
  <property fmtid="{D5CDD505-2E9C-101B-9397-08002B2CF9AE}" pid="3" name="MSIP_Label_1f22b0d6-cb08-48e4-b81e-c118f64f4880_SiteId">
    <vt:lpwstr>1aa3f197-39d5-4269-bcea-93372aa086d9</vt:lpwstr>
  </property>
  <property fmtid="{D5CDD505-2E9C-101B-9397-08002B2CF9AE}" pid="4" name="MSIP_Label_1f22b0d6-cb08-48e4-b81e-c118f64f4880_Ref">
    <vt:lpwstr>https://api.informationprotection.azure.com/api/1aa3f197-39d5-4269-bcea-93372aa086d9</vt:lpwstr>
  </property>
  <property fmtid="{D5CDD505-2E9C-101B-9397-08002B2CF9AE}" pid="5" name="MSIP_Label_1f22b0d6-cb08-48e4-b81e-c118f64f4880_Owner">
    <vt:lpwstr>Malty.Rampersad@grunenthal.com</vt:lpwstr>
  </property>
  <property fmtid="{D5CDD505-2E9C-101B-9397-08002B2CF9AE}" pid="6" name="MSIP_Label_1f22b0d6-cb08-48e4-b81e-c118f64f4880_SetDate">
    <vt:lpwstr>2018-03-27T12:06:13.3994305+02:00</vt:lpwstr>
  </property>
  <property fmtid="{D5CDD505-2E9C-101B-9397-08002B2CF9AE}" pid="7" name="MSIP_Label_1f22b0d6-cb08-48e4-b81e-c118f64f4880_Name">
    <vt:lpwstr>Business Use</vt:lpwstr>
  </property>
  <property fmtid="{D5CDD505-2E9C-101B-9397-08002B2CF9AE}" pid="8" name="MSIP_Label_1f22b0d6-cb08-48e4-b81e-c118f64f4880_Application">
    <vt:lpwstr>Microsoft Azure Information Protection</vt:lpwstr>
  </property>
  <property fmtid="{D5CDD505-2E9C-101B-9397-08002B2CF9AE}" pid="9" name="MSIP_Label_1f22b0d6-cb08-48e4-b81e-c118f64f4880_Extended_MSFT_Method">
    <vt:lpwstr>Automatic</vt:lpwstr>
  </property>
  <property fmtid="{D5CDD505-2E9C-101B-9397-08002B2CF9AE}" pid="10" name="Sensitivity">
    <vt:lpwstr>Business Use</vt:lpwstr>
  </property>
  <property fmtid="{D5CDD505-2E9C-101B-9397-08002B2CF9AE}" pid="11" name="ContentTypeId">
    <vt:lpwstr>0x0101001BD140BCFA09F747AADD3DE0013F3BD3</vt:lpwstr>
  </property>
</Properties>
</file>