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2" r:id="rId2"/>
    <p:sldId id="273" r:id="rId3"/>
    <p:sldId id="274" r:id="rId4"/>
    <p:sldId id="275" r:id="rId5"/>
    <p:sldId id="276" r:id="rId6"/>
    <p:sldId id="277" r:id="rId7"/>
    <p:sldId id="280" r:id="rId8"/>
    <p:sldId id="281" r:id="rId9"/>
    <p:sldId id="279" r:id="rId10"/>
    <p:sldId id="282" r:id="rId11"/>
    <p:sldId id="283" r:id="rId12"/>
    <p:sldId id="284" r:id="rId13"/>
    <p:sldId id="285" r:id="rId14"/>
    <p:sldId id="286" r:id="rId15"/>
    <p:sldId id="304" r:id="rId16"/>
    <p:sldId id="287" r:id="rId17"/>
    <p:sldId id="300" r:id="rId18"/>
    <p:sldId id="306" r:id="rId19"/>
    <p:sldId id="305" r:id="rId20"/>
    <p:sldId id="308" r:id="rId21"/>
    <p:sldId id="309" r:id="rId22"/>
    <p:sldId id="310" r:id="rId23"/>
    <p:sldId id="259" r:id="rId24"/>
    <p:sldId id="311" r:id="rId25"/>
    <p:sldId id="312" r:id="rId26"/>
    <p:sldId id="313" r:id="rId27"/>
    <p:sldId id="307" r:id="rId28"/>
    <p:sldId id="288" r:id="rId29"/>
    <p:sldId id="301" r:id="rId30"/>
    <p:sldId id="314" r:id="rId31"/>
    <p:sldId id="260" r:id="rId32"/>
    <p:sldId id="289" r:id="rId33"/>
    <p:sldId id="297" r:id="rId34"/>
    <p:sldId id="298" r:id="rId35"/>
    <p:sldId id="299" r:id="rId36"/>
    <p:sldId id="263" r:id="rId37"/>
    <p:sldId id="262" r:id="rId38"/>
    <p:sldId id="264" r:id="rId39"/>
    <p:sldId id="290" r:id="rId40"/>
    <p:sldId id="315" r:id="rId41"/>
    <p:sldId id="291" r:id="rId42"/>
    <p:sldId id="292" r:id="rId43"/>
    <p:sldId id="293" r:id="rId44"/>
    <p:sldId id="316" r:id="rId4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502" y="-7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F195DA32-A647-4429-8C03-0A0D1B5EBCD9}" type="presOf" srcId="{78FB78B1-7853-4AB7-BCAC-EA7D455CF342}" destId="{FFB8BD38-A1EF-442E-92C2-858175E9E0D1}" srcOrd="0" destOrd="0" presId="urn:microsoft.com/office/officeart/2005/8/layout/process1"/>
    <dgm:cxn modelId="{3AD615FF-724E-4C5D-A471-BFCF69A8EDCC}" type="presOf" srcId="{47C6372B-823B-4CB9-A79C-A03515C9221B}" destId="{29E3E6FD-AFF1-4028-896F-56CF4717B0AC}" srcOrd="1" destOrd="0" presId="urn:microsoft.com/office/officeart/2005/8/layout/process1"/>
    <dgm:cxn modelId="{89EA4458-A405-40C6-978A-A42216A14EDE}" type="presOf" srcId="{03DB8FC8-552D-4D39-9CBB-46E1CA0DD505}" destId="{99F558B3-4BE6-42D3-8898-E4BD3EB0D2B8}" srcOrd="0" destOrd="0" presId="urn:microsoft.com/office/officeart/2005/8/layout/process1"/>
    <dgm:cxn modelId="{848EBA09-E055-402D-9AE2-5236A4B7FC69}" type="presOf" srcId="{47C6372B-823B-4CB9-A79C-A03515C9221B}" destId="{59F5C338-5987-4391-A3CE-9423A5825866}" srcOrd="0" destOrd="0" presId="urn:microsoft.com/office/officeart/2005/8/layout/process1"/>
    <dgm:cxn modelId="{5AB9C451-23AD-40D6-85DE-D397B4EC78FF}" type="presOf" srcId="{DC660E21-27DE-4FD4-AEDC-AE148B363FE6}" destId="{09E75085-0B57-48CA-93A0-E94DBE7BE020}" srcOrd="1"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D719F4E5-327D-4B1A-A852-635A036AB507}" type="presOf" srcId="{FF9ADFCD-B48B-4B3A-8385-CF8CB2F4510B}" destId="{406DD0C6-2E8D-4597-B529-ABEC68FEEEC4}" srcOrd="0" destOrd="0" presId="urn:microsoft.com/office/officeart/2005/8/layout/process1"/>
    <dgm:cxn modelId="{B67FAD11-1026-4C50-B8C0-F986BE7F2579}" type="presOf" srcId="{BFFACC8D-4E7A-4B48-A7AC-3DC6232CF316}" destId="{1A067AAD-BEC9-40CC-934E-F4B0AF5E19AE}" srcOrd="0"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8C27DA2A-38DE-4FC3-917A-16297D4C241C}" type="presOf" srcId="{392B1C06-A021-4A98-957B-22A45C90D28C}" destId="{E19D7255-5BE9-4440-932F-5060EBE4D1C7}" srcOrd="1" destOrd="0" presId="urn:microsoft.com/office/officeart/2005/8/layout/process1"/>
    <dgm:cxn modelId="{D32A271A-7153-453A-BFCF-EE5B4FACC7A8}" type="presOf" srcId="{2DE40858-682D-4301-93BC-798B9337607D}" destId="{1588527F-DEE5-4F66-A7BE-888C5A855B51}" srcOrd="0" destOrd="0" presId="urn:microsoft.com/office/officeart/2005/8/layout/process1"/>
    <dgm:cxn modelId="{FABF7D2D-4DB9-46D3-9C9E-AD9EED4D4B8C}" type="presOf" srcId="{FF3F39B0-F252-4B61-9590-1E2ABD4185B5}" destId="{3A8D3E5B-7770-4081-8715-06B3C244BE23}" srcOrd="0" destOrd="0" presId="urn:microsoft.com/office/officeart/2005/8/layout/process1"/>
    <dgm:cxn modelId="{8C4B3F6E-B47C-4C4A-B0B6-C55B36723CDB}" type="presOf" srcId="{FF9ADFCD-B48B-4B3A-8385-CF8CB2F4510B}" destId="{6DD1A7E8-8640-4E75-8DC7-4A3A10B3F10C}" srcOrd="1" destOrd="0" presId="urn:microsoft.com/office/officeart/2005/8/layout/process1"/>
    <dgm:cxn modelId="{1C007812-CBA8-4C38-9B13-243D2D7A0C87}" type="presOf" srcId="{9CE65D79-BB6F-4781-AAB9-954B2D91514D}" destId="{640D90D7-321B-4338-96B1-31676516814A}" srcOrd="0"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C94951E4-D336-425B-A6A1-0073F05EAF8C}" type="presOf" srcId="{392B1C06-A021-4A98-957B-22A45C90D28C}" destId="{661F1FD7-4800-43D4-8D8F-2120E66175E6}"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B9CCC191-6DAB-481B-A175-A9ECC95E69DD}" srcId="{03DB8FC8-552D-4D39-9CBB-46E1CA0DD505}" destId="{BFFACC8D-4E7A-4B48-A7AC-3DC6232CF316}" srcOrd="2" destOrd="0" parTransId="{33734285-CDCD-45FD-8FB7-061895DD6FC6}" sibTransId="{FF9ADFCD-B48B-4B3A-8385-CF8CB2F4510B}"/>
    <dgm:cxn modelId="{D9751C21-6331-456B-AF21-90296A379B46}" type="presOf" srcId="{DC660E21-27DE-4FD4-AEDC-AE148B363FE6}" destId="{B39758BC-71F0-4700-9CA0-7B88DD6C8A00}" srcOrd="0" destOrd="0" presId="urn:microsoft.com/office/officeart/2005/8/layout/process1"/>
    <dgm:cxn modelId="{698FB10E-83F7-4C7D-A718-093107D33723}" type="presParOf" srcId="{99F558B3-4BE6-42D3-8898-E4BD3EB0D2B8}" destId="{FFB8BD38-A1EF-442E-92C2-858175E9E0D1}" srcOrd="0" destOrd="0" presId="urn:microsoft.com/office/officeart/2005/8/layout/process1"/>
    <dgm:cxn modelId="{6F90D88B-B3C4-45AC-A83D-C729D3DC14C8}" type="presParOf" srcId="{99F558B3-4BE6-42D3-8898-E4BD3EB0D2B8}" destId="{B39758BC-71F0-4700-9CA0-7B88DD6C8A00}" srcOrd="1" destOrd="0" presId="urn:microsoft.com/office/officeart/2005/8/layout/process1"/>
    <dgm:cxn modelId="{EBA34CBD-2C59-4A9F-A191-A718AF4342CC}" type="presParOf" srcId="{B39758BC-71F0-4700-9CA0-7B88DD6C8A00}" destId="{09E75085-0B57-48CA-93A0-E94DBE7BE020}" srcOrd="0" destOrd="0" presId="urn:microsoft.com/office/officeart/2005/8/layout/process1"/>
    <dgm:cxn modelId="{016936D5-AFB0-4B91-B199-661F268C81C1}" type="presParOf" srcId="{99F558B3-4BE6-42D3-8898-E4BD3EB0D2B8}" destId="{640D90D7-321B-4338-96B1-31676516814A}" srcOrd="2" destOrd="0" presId="urn:microsoft.com/office/officeart/2005/8/layout/process1"/>
    <dgm:cxn modelId="{B5C17841-FE82-45DD-A694-83B84EE90EDA}" type="presParOf" srcId="{99F558B3-4BE6-42D3-8898-E4BD3EB0D2B8}" destId="{59F5C338-5987-4391-A3CE-9423A5825866}" srcOrd="3" destOrd="0" presId="urn:microsoft.com/office/officeart/2005/8/layout/process1"/>
    <dgm:cxn modelId="{57788A1B-A6BF-469F-85D6-3B22544022C9}" type="presParOf" srcId="{59F5C338-5987-4391-A3CE-9423A5825866}" destId="{29E3E6FD-AFF1-4028-896F-56CF4717B0AC}" srcOrd="0" destOrd="0" presId="urn:microsoft.com/office/officeart/2005/8/layout/process1"/>
    <dgm:cxn modelId="{CEBDCD6D-68E0-4B5D-9D6E-702950D8A0BB}" type="presParOf" srcId="{99F558B3-4BE6-42D3-8898-E4BD3EB0D2B8}" destId="{1A067AAD-BEC9-40CC-934E-F4B0AF5E19AE}" srcOrd="4" destOrd="0" presId="urn:microsoft.com/office/officeart/2005/8/layout/process1"/>
    <dgm:cxn modelId="{46FDB931-38EB-425D-B976-F589B53E3FBB}" type="presParOf" srcId="{99F558B3-4BE6-42D3-8898-E4BD3EB0D2B8}" destId="{406DD0C6-2E8D-4597-B529-ABEC68FEEEC4}" srcOrd="5" destOrd="0" presId="urn:microsoft.com/office/officeart/2005/8/layout/process1"/>
    <dgm:cxn modelId="{476F6471-77D7-41D4-8E60-148B8750E73B}" type="presParOf" srcId="{406DD0C6-2E8D-4597-B529-ABEC68FEEEC4}" destId="{6DD1A7E8-8640-4E75-8DC7-4A3A10B3F10C}" srcOrd="0" destOrd="0" presId="urn:microsoft.com/office/officeart/2005/8/layout/process1"/>
    <dgm:cxn modelId="{71150612-C065-4570-8615-48AE83B3E4F3}" type="presParOf" srcId="{99F558B3-4BE6-42D3-8898-E4BD3EB0D2B8}" destId="{3A8D3E5B-7770-4081-8715-06B3C244BE23}" srcOrd="6" destOrd="0" presId="urn:microsoft.com/office/officeart/2005/8/layout/process1"/>
    <dgm:cxn modelId="{78EA884D-C791-4963-9394-9D8A041EDB97}" type="presParOf" srcId="{99F558B3-4BE6-42D3-8898-E4BD3EB0D2B8}" destId="{661F1FD7-4800-43D4-8D8F-2120E66175E6}" srcOrd="7" destOrd="0" presId="urn:microsoft.com/office/officeart/2005/8/layout/process1"/>
    <dgm:cxn modelId="{B3740041-10C7-4F2E-A1C9-2067C89BB5D8}" type="presParOf" srcId="{661F1FD7-4800-43D4-8D8F-2120E66175E6}" destId="{E19D7255-5BE9-4440-932F-5060EBE4D1C7}" srcOrd="0" destOrd="0" presId="urn:microsoft.com/office/officeart/2005/8/layout/process1"/>
    <dgm:cxn modelId="{BA46EDE0-345D-4727-8777-4C568112E60F}"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tyle>
          <a:lnRef idx="1">
            <a:schemeClr val="accent6"/>
          </a:lnRef>
          <a:fillRef idx="3">
            <a:schemeClr val="accent6"/>
          </a:fillRef>
          <a:effectRef idx="2">
            <a:schemeClr val="accent6"/>
          </a:effectRef>
          <a:fontRef idx="minor">
            <a:schemeClr val="lt1"/>
          </a:fontRef>
        </dgm:style>
      </dgm:prSet>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27C6F968-E66C-4C7E-BCCB-CA50542C2637}" type="presOf" srcId="{FF3F39B0-F252-4B61-9590-1E2ABD4185B5}" destId="{3A8D3E5B-7770-4081-8715-06B3C244BE23}" srcOrd="0" destOrd="0" presId="urn:microsoft.com/office/officeart/2005/8/layout/process1"/>
    <dgm:cxn modelId="{713BAFCB-1279-4E89-91A9-4C71E4308A09}" type="presOf" srcId="{78FB78B1-7853-4AB7-BCAC-EA7D455CF342}" destId="{FFB8BD38-A1EF-442E-92C2-858175E9E0D1}" srcOrd="0" destOrd="0" presId="urn:microsoft.com/office/officeart/2005/8/layout/process1"/>
    <dgm:cxn modelId="{DA9152AA-7CAE-4DB0-9B45-F0DF3A037D6B}" type="presOf" srcId="{BFFACC8D-4E7A-4B48-A7AC-3DC6232CF316}" destId="{1A067AAD-BEC9-40CC-934E-F4B0AF5E19AE}" srcOrd="0"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617DE7EA-FE95-4E8C-9F27-623F535EA90B}" type="presOf" srcId="{03DB8FC8-552D-4D39-9CBB-46E1CA0DD505}" destId="{99F558B3-4BE6-42D3-8898-E4BD3EB0D2B8}" srcOrd="0" destOrd="0" presId="urn:microsoft.com/office/officeart/2005/8/layout/process1"/>
    <dgm:cxn modelId="{F1D39514-A868-4273-89F5-0FE02006C25F}" type="presOf" srcId="{FF9ADFCD-B48B-4B3A-8385-CF8CB2F4510B}" destId="{406DD0C6-2E8D-4597-B529-ABEC68FEEEC4}" srcOrd="0"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BC2FAA52-3B07-4A7B-80AB-1FED071EBC2E}" type="presOf" srcId="{DC660E21-27DE-4FD4-AEDC-AE148B363FE6}" destId="{B39758BC-71F0-4700-9CA0-7B88DD6C8A00}" srcOrd="0" destOrd="0" presId="urn:microsoft.com/office/officeart/2005/8/layout/process1"/>
    <dgm:cxn modelId="{F7D1055D-18A1-4AE7-9CC8-F5CEDFBB31C3}" type="presOf" srcId="{9CE65D79-BB6F-4781-AAB9-954B2D91514D}" destId="{640D90D7-321B-4338-96B1-31676516814A}" srcOrd="0" destOrd="0" presId="urn:microsoft.com/office/officeart/2005/8/layout/process1"/>
    <dgm:cxn modelId="{B4965930-9CE1-4B6F-9C48-0EB982EE1AF3}" type="presOf" srcId="{FF9ADFCD-B48B-4B3A-8385-CF8CB2F4510B}" destId="{6DD1A7E8-8640-4E75-8DC7-4A3A10B3F10C}" srcOrd="1" destOrd="0" presId="urn:microsoft.com/office/officeart/2005/8/layout/process1"/>
    <dgm:cxn modelId="{CFFE56EA-0591-4BC4-BB02-0E0BFB9C1E0A}" type="presOf" srcId="{47C6372B-823B-4CB9-A79C-A03515C9221B}" destId="{59F5C338-5987-4391-A3CE-9423A5825866}" srcOrd="0" destOrd="0" presId="urn:microsoft.com/office/officeart/2005/8/layout/process1"/>
    <dgm:cxn modelId="{72A24C66-39E8-4FA9-BFDA-528FCF0D0BA2}" type="presOf" srcId="{2DE40858-682D-4301-93BC-798B9337607D}" destId="{1588527F-DEE5-4F66-A7BE-888C5A855B51}" srcOrd="0" destOrd="0" presId="urn:microsoft.com/office/officeart/2005/8/layout/process1"/>
    <dgm:cxn modelId="{644751EC-4A6D-47CB-B705-2D2F1E8C572C}" type="presOf" srcId="{DC660E21-27DE-4FD4-AEDC-AE148B363FE6}" destId="{09E75085-0B57-48CA-93A0-E94DBE7BE020}" srcOrd="1"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4B5A7FE2-2005-480C-9BF7-60F90DD4E701}" type="presOf" srcId="{47C6372B-823B-4CB9-A79C-A03515C9221B}" destId="{29E3E6FD-AFF1-4028-896F-56CF4717B0AC}" srcOrd="1" destOrd="0" presId="urn:microsoft.com/office/officeart/2005/8/layout/process1"/>
    <dgm:cxn modelId="{ECCCBB94-8AB5-406D-A7C2-B0D32E9DDF3B}" type="presOf" srcId="{392B1C06-A021-4A98-957B-22A45C90D28C}" destId="{E19D7255-5BE9-4440-932F-5060EBE4D1C7}" srcOrd="1" destOrd="0" presId="urn:microsoft.com/office/officeart/2005/8/layout/process1"/>
    <dgm:cxn modelId="{D9F29216-3DB2-44A5-B4B9-7F11CE6AC8D7}" type="presOf" srcId="{392B1C06-A021-4A98-957B-22A45C90D28C}" destId="{661F1FD7-4800-43D4-8D8F-2120E66175E6}"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B9CCC191-6DAB-481B-A175-A9ECC95E69DD}" srcId="{03DB8FC8-552D-4D39-9CBB-46E1CA0DD505}" destId="{BFFACC8D-4E7A-4B48-A7AC-3DC6232CF316}" srcOrd="2" destOrd="0" parTransId="{33734285-CDCD-45FD-8FB7-061895DD6FC6}" sibTransId="{FF9ADFCD-B48B-4B3A-8385-CF8CB2F4510B}"/>
    <dgm:cxn modelId="{6C6D4E17-8ED9-41D4-9EBD-E8D072EDED4D}" type="presParOf" srcId="{99F558B3-4BE6-42D3-8898-E4BD3EB0D2B8}" destId="{FFB8BD38-A1EF-442E-92C2-858175E9E0D1}" srcOrd="0" destOrd="0" presId="urn:microsoft.com/office/officeart/2005/8/layout/process1"/>
    <dgm:cxn modelId="{F73201D3-1EC5-4537-8C6A-0F68DF9ACC26}" type="presParOf" srcId="{99F558B3-4BE6-42D3-8898-E4BD3EB0D2B8}" destId="{B39758BC-71F0-4700-9CA0-7B88DD6C8A00}" srcOrd="1" destOrd="0" presId="urn:microsoft.com/office/officeart/2005/8/layout/process1"/>
    <dgm:cxn modelId="{A74FAAED-2858-496C-BDC4-D20A8F18A311}" type="presParOf" srcId="{B39758BC-71F0-4700-9CA0-7B88DD6C8A00}" destId="{09E75085-0B57-48CA-93A0-E94DBE7BE020}" srcOrd="0" destOrd="0" presId="urn:microsoft.com/office/officeart/2005/8/layout/process1"/>
    <dgm:cxn modelId="{93739EF5-1C5D-4D42-99A2-EB760C727E54}" type="presParOf" srcId="{99F558B3-4BE6-42D3-8898-E4BD3EB0D2B8}" destId="{640D90D7-321B-4338-96B1-31676516814A}" srcOrd="2" destOrd="0" presId="urn:microsoft.com/office/officeart/2005/8/layout/process1"/>
    <dgm:cxn modelId="{E8D93F9A-EFA8-4151-98C3-C7ED81A3C3DD}" type="presParOf" srcId="{99F558B3-4BE6-42D3-8898-E4BD3EB0D2B8}" destId="{59F5C338-5987-4391-A3CE-9423A5825866}" srcOrd="3" destOrd="0" presId="urn:microsoft.com/office/officeart/2005/8/layout/process1"/>
    <dgm:cxn modelId="{C4019992-9C9E-480C-9FB9-1FA15F58F936}" type="presParOf" srcId="{59F5C338-5987-4391-A3CE-9423A5825866}" destId="{29E3E6FD-AFF1-4028-896F-56CF4717B0AC}" srcOrd="0" destOrd="0" presId="urn:microsoft.com/office/officeart/2005/8/layout/process1"/>
    <dgm:cxn modelId="{5018F7C1-F559-4CFE-9775-C82A8E60E60C}" type="presParOf" srcId="{99F558B3-4BE6-42D3-8898-E4BD3EB0D2B8}" destId="{1A067AAD-BEC9-40CC-934E-F4B0AF5E19AE}" srcOrd="4" destOrd="0" presId="urn:microsoft.com/office/officeart/2005/8/layout/process1"/>
    <dgm:cxn modelId="{5680E240-21A3-4462-97B9-01DCCF539D55}" type="presParOf" srcId="{99F558B3-4BE6-42D3-8898-E4BD3EB0D2B8}" destId="{406DD0C6-2E8D-4597-B529-ABEC68FEEEC4}" srcOrd="5" destOrd="0" presId="urn:microsoft.com/office/officeart/2005/8/layout/process1"/>
    <dgm:cxn modelId="{9D1E8FE8-29F0-44C8-9AB7-DD57A93BA5C5}" type="presParOf" srcId="{406DD0C6-2E8D-4597-B529-ABEC68FEEEC4}" destId="{6DD1A7E8-8640-4E75-8DC7-4A3A10B3F10C}" srcOrd="0" destOrd="0" presId="urn:microsoft.com/office/officeart/2005/8/layout/process1"/>
    <dgm:cxn modelId="{43BCB88B-CEE6-4203-BFBC-B3AD4E82EEDD}" type="presParOf" srcId="{99F558B3-4BE6-42D3-8898-E4BD3EB0D2B8}" destId="{3A8D3E5B-7770-4081-8715-06B3C244BE23}" srcOrd="6" destOrd="0" presId="urn:microsoft.com/office/officeart/2005/8/layout/process1"/>
    <dgm:cxn modelId="{483ABF2A-65CE-4BA4-9096-497AD2E58F3F}" type="presParOf" srcId="{99F558B3-4BE6-42D3-8898-E4BD3EB0D2B8}" destId="{661F1FD7-4800-43D4-8D8F-2120E66175E6}" srcOrd="7" destOrd="0" presId="urn:microsoft.com/office/officeart/2005/8/layout/process1"/>
    <dgm:cxn modelId="{AC320446-0C21-4600-AABA-042737BC0398}" type="presParOf" srcId="{661F1FD7-4800-43D4-8D8F-2120E66175E6}" destId="{E19D7255-5BE9-4440-932F-5060EBE4D1C7}" srcOrd="0" destOrd="0" presId="urn:microsoft.com/office/officeart/2005/8/layout/process1"/>
    <dgm:cxn modelId="{5B135A1B-81F2-4017-9E77-12572F74B562}"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tyle>
          <a:lnRef idx="1">
            <a:schemeClr val="accent6"/>
          </a:lnRef>
          <a:fillRef idx="3">
            <a:schemeClr val="accent6"/>
          </a:fillRef>
          <a:effectRef idx="2">
            <a:schemeClr val="accent6"/>
          </a:effectRef>
          <a:fontRef idx="minor">
            <a:schemeClr val="lt1"/>
          </a:fontRef>
        </dgm:style>
      </dgm:prSe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ACAAA7D8-6E7C-4FFD-B9A3-16DD8C6F806E}" type="presOf" srcId="{2DE40858-682D-4301-93BC-798B9337607D}" destId="{1588527F-DEE5-4F66-A7BE-888C5A855B51}" srcOrd="0" destOrd="0" presId="urn:microsoft.com/office/officeart/2005/8/layout/process1"/>
    <dgm:cxn modelId="{7787BE6E-AB5A-46A7-90DA-CB7986652F12}" type="presOf" srcId="{BFFACC8D-4E7A-4B48-A7AC-3DC6232CF316}" destId="{1A067AAD-BEC9-40CC-934E-F4B0AF5E19AE}" srcOrd="0" destOrd="0" presId="urn:microsoft.com/office/officeart/2005/8/layout/process1"/>
    <dgm:cxn modelId="{E20DAE5D-DA5E-49C4-B846-7F057389DA38}" type="presOf" srcId="{DC660E21-27DE-4FD4-AEDC-AE148B363FE6}" destId="{09E75085-0B57-48CA-93A0-E94DBE7BE020}" srcOrd="1"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E748D797-EA85-4EA5-BF10-F952CFF98E2D}" type="presOf" srcId="{392B1C06-A021-4A98-957B-22A45C90D28C}" destId="{E19D7255-5BE9-4440-932F-5060EBE4D1C7}" srcOrd="1" destOrd="0" presId="urn:microsoft.com/office/officeart/2005/8/layout/process1"/>
    <dgm:cxn modelId="{5D41CF09-D414-4C5F-B6E5-7F30D1618C94}" type="presOf" srcId="{47C6372B-823B-4CB9-A79C-A03515C9221B}" destId="{59F5C338-5987-4391-A3CE-9423A5825866}" srcOrd="0"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E9EE4246-2FD6-4705-8ADE-3CBE39170EF8}" type="presOf" srcId="{78FB78B1-7853-4AB7-BCAC-EA7D455CF342}" destId="{FFB8BD38-A1EF-442E-92C2-858175E9E0D1}" srcOrd="0" destOrd="0" presId="urn:microsoft.com/office/officeart/2005/8/layout/process1"/>
    <dgm:cxn modelId="{DCB1480A-A929-4718-810B-671189E8C9EB}" type="presOf" srcId="{03DB8FC8-552D-4D39-9CBB-46E1CA0DD505}" destId="{99F558B3-4BE6-42D3-8898-E4BD3EB0D2B8}" srcOrd="0" destOrd="0" presId="urn:microsoft.com/office/officeart/2005/8/layout/process1"/>
    <dgm:cxn modelId="{30459885-CA8E-4DA2-8C6D-B09DC074ED9D}" type="presOf" srcId="{47C6372B-823B-4CB9-A79C-A03515C9221B}" destId="{29E3E6FD-AFF1-4028-896F-56CF4717B0AC}" srcOrd="1" destOrd="0" presId="urn:microsoft.com/office/officeart/2005/8/layout/process1"/>
    <dgm:cxn modelId="{70896133-500D-4C20-A6F8-90B9DBF65C24}" type="presOf" srcId="{9CE65D79-BB6F-4781-AAB9-954B2D91514D}" destId="{640D90D7-321B-4338-96B1-31676516814A}" srcOrd="0" destOrd="0" presId="urn:microsoft.com/office/officeart/2005/8/layout/process1"/>
    <dgm:cxn modelId="{6A13B3FF-2410-4E23-AC2C-715039256668}" type="presOf" srcId="{FF9ADFCD-B48B-4B3A-8385-CF8CB2F4510B}" destId="{6DD1A7E8-8640-4E75-8DC7-4A3A10B3F10C}" srcOrd="1" destOrd="0" presId="urn:microsoft.com/office/officeart/2005/8/layout/process1"/>
    <dgm:cxn modelId="{366E4D58-92DD-44AC-881B-3B6910DB536E}" type="presOf" srcId="{FF9ADFCD-B48B-4B3A-8385-CF8CB2F4510B}" destId="{406DD0C6-2E8D-4597-B529-ABEC68FEEEC4}" srcOrd="0" destOrd="0" presId="urn:microsoft.com/office/officeart/2005/8/layout/process1"/>
    <dgm:cxn modelId="{209AF0EC-F4A9-4730-BE73-6A2633475C1D}" type="presOf" srcId="{DC660E21-27DE-4FD4-AEDC-AE148B363FE6}" destId="{B39758BC-71F0-4700-9CA0-7B88DD6C8A00}" srcOrd="0"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2F5C1707-8780-416C-B8B6-9170C8FE53FC}" type="presOf" srcId="{FF3F39B0-F252-4B61-9590-1E2ABD4185B5}" destId="{3A8D3E5B-7770-4081-8715-06B3C244BE23}" srcOrd="0" destOrd="0" presId="urn:microsoft.com/office/officeart/2005/8/layout/process1"/>
    <dgm:cxn modelId="{406D638D-452F-4174-9A48-6F6CE8DAA666}" type="presOf" srcId="{392B1C06-A021-4A98-957B-22A45C90D28C}" destId="{661F1FD7-4800-43D4-8D8F-2120E66175E6}"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B9CCC191-6DAB-481B-A175-A9ECC95E69DD}" srcId="{03DB8FC8-552D-4D39-9CBB-46E1CA0DD505}" destId="{BFFACC8D-4E7A-4B48-A7AC-3DC6232CF316}" srcOrd="2" destOrd="0" parTransId="{33734285-CDCD-45FD-8FB7-061895DD6FC6}" sibTransId="{FF9ADFCD-B48B-4B3A-8385-CF8CB2F4510B}"/>
    <dgm:cxn modelId="{B4203C3B-DFFA-44F0-9AA4-78ADF16BABA9}" type="presParOf" srcId="{99F558B3-4BE6-42D3-8898-E4BD3EB0D2B8}" destId="{FFB8BD38-A1EF-442E-92C2-858175E9E0D1}" srcOrd="0" destOrd="0" presId="urn:microsoft.com/office/officeart/2005/8/layout/process1"/>
    <dgm:cxn modelId="{EC0D995A-B931-4687-8AA6-67F5CE2EFB84}" type="presParOf" srcId="{99F558B3-4BE6-42D3-8898-E4BD3EB0D2B8}" destId="{B39758BC-71F0-4700-9CA0-7B88DD6C8A00}" srcOrd="1" destOrd="0" presId="urn:microsoft.com/office/officeart/2005/8/layout/process1"/>
    <dgm:cxn modelId="{87579B8B-4EC4-457B-A468-233018FB6470}" type="presParOf" srcId="{B39758BC-71F0-4700-9CA0-7B88DD6C8A00}" destId="{09E75085-0B57-48CA-93A0-E94DBE7BE020}" srcOrd="0" destOrd="0" presId="urn:microsoft.com/office/officeart/2005/8/layout/process1"/>
    <dgm:cxn modelId="{678B1AE6-5ABC-4C8B-BE17-81BE11B4F501}" type="presParOf" srcId="{99F558B3-4BE6-42D3-8898-E4BD3EB0D2B8}" destId="{640D90D7-321B-4338-96B1-31676516814A}" srcOrd="2" destOrd="0" presId="urn:microsoft.com/office/officeart/2005/8/layout/process1"/>
    <dgm:cxn modelId="{1B1E9502-A9D2-4252-B7FF-1E3A1C65054F}" type="presParOf" srcId="{99F558B3-4BE6-42D3-8898-E4BD3EB0D2B8}" destId="{59F5C338-5987-4391-A3CE-9423A5825866}" srcOrd="3" destOrd="0" presId="urn:microsoft.com/office/officeart/2005/8/layout/process1"/>
    <dgm:cxn modelId="{A9386EEF-E4C2-4E35-A12E-101A32C5DEC4}" type="presParOf" srcId="{59F5C338-5987-4391-A3CE-9423A5825866}" destId="{29E3E6FD-AFF1-4028-896F-56CF4717B0AC}" srcOrd="0" destOrd="0" presId="urn:microsoft.com/office/officeart/2005/8/layout/process1"/>
    <dgm:cxn modelId="{CC07D321-C5BE-45E1-B788-84B122F42AD5}" type="presParOf" srcId="{99F558B3-4BE6-42D3-8898-E4BD3EB0D2B8}" destId="{1A067AAD-BEC9-40CC-934E-F4B0AF5E19AE}" srcOrd="4" destOrd="0" presId="urn:microsoft.com/office/officeart/2005/8/layout/process1"/>
    <dgm:cxn modelId="{73CB2737-F640-4384-BFF1-959AA2152655}" type="presParOf" srcId="{99F558B3-4BE6-42D3-8898-E4BD3EB0D2B8}" destId="{406DD0C6-2E8D-4597-B529-ABEC68FEEEC4}" srcOrd="5" destOrd="0" presId="urn:microsoft.com/office/officeart/2005/8/layout/process1"/>
    <dgm:cxn modelId="{AFCD3492-3331-4032-A065-693709D8EA5A}" type="presParOf" srcId="{406DD0C6-2E8D-4597-B529-ABEC68FEEEC4}" destId="{6DD1A7E8-8640-4E75-8DC7-4A3A10B3F10C}" srcOrd="0" destOrd="0" presId="urn:microsoft.com/office/officeart/2005/8/layout/process1"/>
    <dgm:cxn modelId="{B73A0BA6-D9C0-49B7-96B8-389F19D8F335}" type="presParOf" srcId="{99F558B3-4BE6-42D3-8898-E4BD3EB0D2B8}" destId="{3A8D3E5B-7770-4081-8715-06B3C244BE23}" srcOrd="6" destOrd="0" presId="urn:microsoft.com/office/officeart/2005/8/layout/process1"/>
    <dgm:cxn modelId="{AB30D11F-3A13-41A0-809C-D914C51483D4}" type="presParOf" srcId="{99F558B3-4BE6-42D3-8898-E4BD3EB0D2B8}" destId="{661F1FD7-4800-43D4-8D8F-2120E66175E6}" srcOrd="7" destOrd="0" presId="urn:microsoft.com/office/officeart/2005/8/layout/process1"/>
    <dgm:cxn modelId="{6DBD6F4B-338F-4497-BAB8-6AFBB227BCC0}" type="presParOf" srcId="{661F1FD7-4800-43D4-8D8F-2120E66175E6}" destId="{E19D7255-5BE9-4440-932F-5060EBE4D1C7}" srcOrd="0" destOrd="0" presId="urn:microsoft.com/office/officeart/2005/8/layout/process1"/>
    <dgm:cxn modelId="{D46C1506-AD7C-42F2-94D8-14C52C526BF3}"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tyle>
          <a:lnRef idx="1">
            <a:schemeClr val="accent6"/>
          </a:lnRef>
          <a:fillRef idx="3">
            <a:schemeClr val="accent6"/>
          </a:fillRef>
          <a:effectRef idx="2">
            <a:schemeClr val="accent6"/>
          </a:effectRef>
          <a:fontRef idx="minor">
            <a:schemeClr val="lt1"/>
          </a:fontRef>
        </dgm:style>
      </dgm:prSe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A7434087-FEA4-4FF2-A541-53B97955A7D6}" type="presOf" srcId="{392B1C06-A021-4A98-957B-22A45C90D28C}" destId="{E19D7255-5BE9-4440-932F-5060EBE4D1C7}" srcOrd="1" destOrd="0" presId="urn:microsoft.com/office/officeart/2005/8/layout/process1"/>
    <dgm:cxn modelId="{E6198FC5-1260-48DC-9DE4-B1262FCB2A77}" type="presOf" srcId="{47C6372B-823B-4CB9-A79C-A03515C9221B}" destId="{59F5C338-5987-4391-A3CE-9423A5825866}" srcOrd="0" destOrd="0" presId="urn:microsoft.com/office/officeart/2005/8/layout/process1"/>
    <dgm:cxn modelId="{B9CCC191-6DAB-481B-A175-A9ECC95E69DD}" srcId="{03DB8FC8-552D-4D39-9CBB-46E1CA0DD505}" destId="{BFFACC8D-4E7A-4B48-A7AC-3DC6232CF316}" srcOrd="2" destOrd="0" parTransId="{33734285-CDCD-45FD-8FB7-061895DD6FC6}" sibTransId="{FF9ADFCD-B48B-4B3A-8385-CF8CB2F4510B}"/>
    <dgm:cxn modelId="{7C0721F8-CE3D-4458-9554-D42F606F935E}" type="presOf" srcId="{FF9ADFCD-B48B-4B3A-8385-CF8CB2F4510B}" destId="{406DD0C6-2E8D-4597-B529-ABEC68FEEEC4}" srcOrd="0" destOrd="0" presId="urn:microsoft.com/office/officeart/2005/8/layout/process1"/>
    <dgm:cxn modelId="{CF7C9C17-B81A-4ABB-AE62-2A0DAA695B5B}" type="presOf" srcId="{DC660E21-27DE-4FD4-AEDC-AE148B363FE6}" destId="{09E75085-0B57-48CA-93A0-E94DBE7BE020}" srcOrd="1" destOrd="0" presId="urn:microsoft.com/office/officeart/2005/8/layout/process1"/>
    <dgm:cxn modelId="{552AD7FB-5DCC-4D02-802C-470B14444DC6}" type="presOf" srcId="{2DE40858-682D-4301-93BC-798B9337607D}" destId="{1588527F-DEE5-4F66-A7BE-888C5A855B51}" srcOrd="0" destOrd="0" presId="urn:microsoft.com/office/officeart/2005/8/layout/process1"/>
    <dgm:cxn modelId="{66DB786C-75CC-48AA-9703-B058F75590BE}" type="presOf" srcId="{78FB78B1-7853-4AB7-BCAC-EA7D455CF342}" destId="{FFB8BD38-A1EF-442E-92C2-858175E9E0D1}" srcOrd="0" destOrd="0" presId="urn:microsoft.com/office/officeart/2005/8/layout/process1"/>
    <dgm:cxn modelId="{24C8D6AF-1A43-4BEC-B7BC-B65510F75227}" type="presOf" srcId="{FF9ADFCD-B48B-4B3A-8385-CF8CB2F4510B}" destId="{6DD1A7E8-8640-4E75-8DC7-4A3A10B3F10C}" srcOrd="1"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295B3A0F-012B-4982-BE20-15A9E71AEF7F}" type="presOf" srcId="{DC660E21-27DE-4FD4-AEDC-AE148B363FE6}" destId="{B39758BC-71F0-4700-9CA0-7B88DD6C8A00}" srcOrd="0" destOrd="0" presId="urn:microsoft.com/office/officeart/2005/8/layout/process1"/>
    <dgm:cxn modelId="{0D71BC5A-D78F-4F15-A828-D49E34C15499}" type="presOf" srcId="{392B1C06-A021-4A98-957B-22A45C90D28C}" destId="{661F1FD7-4800-43D4-8D8F-2120E66175E6}" srcOrd="0" destOrd="0" presId="urn:microsoft.com/office/officeart/2005/8/layout/process1"/>
    <dgm:cxn modelId="{C31CF872-3393-4A7D-8A3C-231E0AFB6549}" type="presOf" srcId="{9CE65D79-BB6F-4781-AAB9-954B2D91514D}" destId="{640D90D7-321B-4338-96B1-31676516814A}" srcOrd="0" destOrd="0" presId="urn:microsoft.com/office/officeart/2005/8/layout/process1"/>
    <dgm:cxn modelId="{E7329988-6C27-4B0D-AEA2-25B5CEF5D3BE}" type="presOf" srcId="{BFFACC8D-4E7A-4B48-A7AC-3DC6232CF316}" destId="{1A067AAD-BEC9-40CC-934E-F4B0AF5E19AE}" srcOrd="0"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3A5442AF-D7C2-47E4-8D03-ED04F30B19C9}" type="presOf" srcId="{03DB8FC8-552D-4D39-9CBB-46E1CA0DD505}" destId="{99F558B3-4BE6-42D3-8898-E4BD3EB0D2B8}" srcOrd="0" destOrd="0" presId="urn:microsoft.com/office/officeart/2005/8/layout/process1"/>
    <dgm:cxn modelId="{561F4B9E-DA68-4AC6-BB5B-8B3D06AE1FEB}" type="presOf" srcId="{FF3F39B0-F252-4B61-9590-1E2ABD4185B5}" destId="{3A8D3E5B-7770-4081-8715-06B3C244BE23}" srcOrd="0" destOrd="0" presId="urn:microsoft.com/office/officeart/2005/8/layout/process1"/>
    <dgm:cxn modelId="{BC22D354-F078-43C5-910D-37224093060C}" type="presOf" srcId="{47C6372B-823B-4CB9-A79C-A03515C9221B}" destId="{29E3E6FD-AFF1-4028-896F-56CF4717B0AC}" srcOrd="1"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D4A25772-1AD2-4762-8AD5-2BBAA9ADE66D}" srcId="{03DB8FC8-552D-4D39-9CBB-46E1CA0DD505}" destId="{2DE40858-682D-4301-93BC-798B9337607D}" srcOrd="4" destOrd="0" parTransId="{7A3932D3-BAAE-4E72-8D75-9A66F0D386EC}" sibTransId="{42652941-433B-4771-9D9D-F7B2299248E5}"/>
    <dgm:cxn modelId="{6D787D36-ED14-410D-BA80-5E7828F6C90B}" type="presParOf" srcId="{99F558B3-4BE6-42D3-8898-E4BD3EB0D2B8}" destId="{FFB8BD38-A1EF-442E-92C2-858175E9E0D1}" srcOrd="0" destOrd="0" presId="urn:microsoft.com/office/officeart/2005/8/layout/process1"/>
    <dgm:cxn modelId="{F5D074B8-480E-45D3-B900-AB7632D994EF}" type="presParOf" srcId="{99F558B3-4BE6-42D3-8898-E4BD3EB0D2B8}" destId="{B39758BC-71F0-4700-9CA0-7B88DD6C8A00}" srcOrd="1" destOrd="0" presId="urn:microsoft.com/office/officeart/2005/8/layout/process1"/>
    <dgm:cxn modelId="{F9240ED5-2AD3-4F80-BD0F-2A941EE0CF2C}" type="presParOf" srcId="{B39758BC-71F0-4700-9CA0-7B88DD6C8A00}" destId="{09E75085-0B57-48CA-93A0-E94DBE7BE020}" srcOrd="0" destOrd="0" presId="urn:microsoft.com/office/officeart/2005/8/layout/process1"/>
    <dgm:cxn modelId="{A58041D1-0CAF-4617-86EB-C38EB2F5A2B4}" type="presParOf" srcId="{99F558B3-4BE6-42D3-8898-E4BD3EB0D2B8}" destId="{640D90D7-321B-4338-96B1-31676516814A}" srcOrd="2" destOrd="0" presId="urn:microsoft.com/office/officeart/2005/8/layout/process1"/>
    <dgm:cxn modelId="{1FC8BBF1-20BD-4820-B9C0-942D58E8D3C0}" type="presParOf" srcId="{99F558B3-4BE6-42D3-8898-E4BD3EB0D2B8}" destId="{59F5C338-5987-4391-A3CE-9423A5825866}" srcOrd="3" destOrd="0" presId="urn:microsoft.com/office/officeart/2005/8/layout/process1"/>
    <dgm:cxn modelId="{57C5D006-84A0-4B43-8962-4A0A1E5508EA}" type="presParOf" srcId="{59F5C338-5987-4391-A3CE-9423A5825866}" destId="{29E3E6FD-AFF1-4028-896F-56CF4717B0AC}" srcOrd="0" destOrd="0" presId="urn:microsoft.com/office/officeart/2005/8/layout/process1"/>
    <dgm:cxn modelId="{697D7BD2-108B-457A-856B-D68D8067945C}" type="presParOf" srcId="{99F558B3-4BE6-42D3-8898-E4BD3EB0D2B8}" destId="{1A067AAD-BEC9-40CC-934E-F4B0AF5E19AE}" srcOrd="4" destOrd="0" presId="urn:microsoft.com/office/officeart/2005/8/layout/process1"/>
    <dgm:cxn modelId="{4CD779CD-9F73-4751-8DCC-6E3ED0EFF19E}" type="presParOf" srcId="{99F558B3-4BE6-42D3-8898-E4BD3EB0D2B8}" destId="{406DD0C6-2E8D-4597-B529-ABEC68FEEEC4}" srcOrd="5" destOrd="0" presId="urn:microsoft.com/office/officeart/2005/8/layout/process1"/>
    <dgm:cxn modelId="{A8060369-03A4-4933-9CD7-914AF7CA0FFC}" type="presParOf" srcId="{406DD0C6-2E8D-4597-B529-ABEC68FEEEC4}" destId="{6DD1A7E8-8640-4E75-8DC7-4A3A10B3F10C}" srcOrd="0" destOrd="0" presId="urn:microsoft.com/office/officeart/2005/8/layout/process1"/>
    <dgm:cxn modelId="{75DCEB2A-47F9-4231-914A-89CF22D759AB}" type="presParOf" srcId="{99F558B3-4BE6-42D3-8898-E4BD3EB0D2B8}" destId="{3A8D3E5B-7770-4081-8715-06B3C244BE23}" srcOrd="6" destOrd="0" presId="urn:microsoft.com/office/officeart/2005/8/layout/process1"/>
    <dgm:cxn modelId="{083EB96C-7492-4FEA-BDF9-CCCFBB8D01D4}" type="presParOf" srcId="{99F558B3-4BE6-42D3-8898-E4BD3EB0D2B8}" destId="{661F1FD7-4800-43D4-8D8F-2120E66175E6}" srcOrd="7" destOrd="0" presId="urn:microsoft.com/office/officeart/2005/8/layout/process1"/>
    <dgm:cxn modelId="{E6940B54-3EDF-45C0-9328-8BC5FD3882CB}" type="presParOf" srcId="{661F1FD7-4800-43D4-8D8F-2120E66175E6}" destId="{E19D7255-5BE9-4440-932F-5060EBE4D1C7}" srcOrd="0" destOrd="0" presId="urn:microsoft.com/office/officeart/2005/8/layout/process1"/>
    <dgm:cxn modelId="{1C78AE37-58F3-4655-AC0E-1DF268FFE0DE}"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tyle>
          <a:lnRef idx="1">
            <a:schemeClr val="accent6"/>
          </a:lnRef>
          <a:fillRef idx="3">
            <a:schemeClr val="accent6"/>
          </a:fillRef>
          <a:effectRef idx="2">
            <a:schemeClr val="accent6"/>
          </a:effectRef>
          <a:fontRef idx="minor">
            <a:schemeClr val="lt1"/>
          </a:fontRef>
        </dgm:style>
      </dgm:prSe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5FB31C8F-A3DA-4403-8E36-05B43AC1E1E6}" type="presOf" srcId="{47C6372B-823B-4CB9-A79C-A03515C9221B}" destId="{29E3E6FD-AFF1-4028-896F-56CF4717B0AC}" srcOrd="1" destOrd="0" presId="urn:microsoft.com/office/officeart/2005/8/layout/process1"/>
    <dgm:cxn modelId="{EAABE9F0-4C2D-4D9C-ACB4-35CD6F36276F}" type="presOf" srcId="{2DE40858-682D-4301-93BC-798B9337607D}" destId="{1588527F-DEE5-4F66-A7BE-888C5A855B51}" srcOrd="0" destOrd="0" presId="urn:microsoft.com/office/officeart/2005/8/layout/process1"/>
    <dgm:cxn modelId="{2496CDE9-0793-41C9-BDF5-7AF11A95ECE5}" type="presOf" srcId="{9CE65D79-BB6F-4781-AAB9-954B2D91514D}" destId="{640D90D7-321B-4338-96B1-31676516814A}" srcOrd="0"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F7D2E48E-E0AC-4743-AE70-3466057E4720}" type="presOf" srcId="{47C6372B-823B-4CB9-A79C-A03515C9221B}" destId="{59F5C338-5987-4391-A3CE-9423A5825866}" srcOrd="0"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0A0E5755-CA68-4CB7-B073-7577B458BBE3}" type="presOf" srcId="{DC660E21-27DE-4FD4-AEDC-AE148B363FE6}" destId="{B39758BC-71F0-4700-9CA0-7B88DD6C8A00}" srcOrd="0" destOrd="0" presId="urn:microsoft.com/office/officeart/2005/8/layout/process1"/>
    <dgm:cxn modelId="{8AE216DB-5760-4339-86E6-0539FBA959ED}" type="presOf" srcId="{78FB78B1-7853-4AB7-BCAC-EA7D455CF342}" destId="{FFB8BD38-A1EF-442E-92C2-858175E9E0D1}" srcOrd="0" destOrd="0" presId="urn:microsoft.com/office/officeart/2005/8/layout/process1"/>
    <dgm:cxn modelId="{DC003B05-D222-4016-9271-5206CE382CDE}" type="presOf" srcId="{392B1C06-A021-4A98-957B-22A45C90D28C}" destId="{661F1FD7-4800-43D4-8D8F-2120E66175E6}" srcOrd="0" destOrd="0" presId="urn:microsoft.com/office/officeart/2005/8/layout/process1"/>
    <dgm:cxn modelId="{D2CA7A92-FA72-490A-9B27-6385972142E1}" type="presOf" srcId="{FF3F39B0-F252-4B61-9590-1E2ABD4185B5}" destId="{3A8D3E5B-7770-4081-8715-06B3C244BE23}" srcOrd="0" destOrd="0" presId="urn:microsoft.com/office/officeart/2005/8/layout/process1"/>
    <dgm:cxn modelId="{86AB0725-F078-488E-B640-FB3177A53391}" type="presOf" srcId="{BFFACC8D-4E7A-4B48-A7AC-3DC6232CF316}" destId="{1A067AAD-BEC9-40CC-934E-F4B0AF5E19AE}" srcOrd="0" destOrd="0" presId="urn:microsoft.com/office/officeart/2005/8/layout/process1"/>
    <dgm:cxn modelId="{5F584102-1D4C-4BD6-9834-DAE92A0D3A6F}" type="presOf" srcId="{03DB8FC8-552D-4D39-9CBB-46E1CA0DD505}" destId="{99F558B3-4BE6-42D3-8898-E4BD3EB0D2B8}" srcOrd="0" destOrd="0" presId="urn:microsoft.com/office/officeart/2005/8/layout/process1"/>
    <dgm:cxn modelId="{5C6D7557-90D6-4AF9-90C1-D7C1ADE8F401}" type="presOf" srcId="{FF9ADFCD-B48B-4B3A-8385-CF8CB2F4510B}" destId="{406DD0C6-2E8D-4597-B529-ABEC68FEEEC4}" srcOrd="0" destOrd="0" presId="urn:microsoft.com/office/officeart/2005/8/layout/process1"/>
    <dgm:cxn modelId="{11B08F30-CC7E-4C0F-9672-6FBC867F260B}" type="presOf" srcId="{392B1C06-A021-4A98-957B-22A45C90D28C}" destId="{E19D7255-5BE9-4440-932F-5060EBE4D1C7}" srcOrd="1"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99E0B19B-8194-406F-999C-10F47487B614}" type="presOf" srcId="{DC660E21-27DE-4FD4-AEDC-AE148B363FE6}" destId="{09E75085-0B57-48CA-93A0-E94DBE7BE020}" srcOrd="1" destOrd="0" presId="urn:microsoft.com/office/officeart/2005/8/layout/process1"/>
    <dgm:cxn modelId="{B5292A9D-B8EC-465B-85CD-E7F71BF479C7}" type="presOf" srcId="{FF9ADFCD-B48B-4B3A-8385-CF8CB2F4510B}" destId="{6DD1A7E8-8640-4E75-8DC7-4A3A10B3F10C}" srcOrd="1"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B9CCC191-6DAB-481B-A175-A9ECC95E69DD}" srcId="{03DB8FC8-552D-4D39-9CBB-46E1CA0DD505}" destId="{BFFACC8D-4E7A-4B48-A7AC-3DC6232CF316}" srcOrd="2" destOrd="0" parTransId="{33734285-CDCD-45FD-8FB7-061895DD6FC6}" sibTransId="{FF9ADFCD-B48B-4B3A-8385-CF8CB2F4510B}"/>
    <dgm:cxn modelId="{BD5B2599-B613-47C8-B7CF-9B385677C3AC}" type="presParOf" srcId="{99F558B3-4BE6-42D3-8898-E4BD3EB0D2B8}" destId="{FFB8BD38-A1EF-442E-92C2-858175E9E0D1}" srcOrd="0" destOrd="0" presId="urn:microsoft.com/office/officeart/2005/8/layout/process1"/>
    <dgm:cxn modelId="{3298EAC1-33AB-4E74-BA11-0E7FB736B6F8}" type="presParOf" srcId="{99F558B3-4BE6-42D3-8898-E4BD3EB0D2B8}" destId="{B39758BC-71F0-4700-9CA0-7B88DD6C8A00}" srcOrd="1" destOrd="0" presId="urn:microsoft.com/office/officeart/2005/8/layout/process1"/>
    <dgm:cxn modelId="{4A79DD4B-DEC2-4BF2-AA07-841FA279F7A7}" type="presParOf" srcId="{B39758BC-71F0-4700-9CA0-7B88DD6C8A00}" destId="{09E75085-0B57-48CA-93A0-E94DBE7BE020}" srcOrd="0" destOrd="0" presId="urn:microsoft.com/office/officeart/2005/8/layout/process1"/>
    <dgm:cxn modelId="{F09472EA-828F-42EB-BDB8-0BA7CBA54D7D}" type="presParOf" srcId="{99F558B3-4BE6-42D3-8898-E4BD3EB0D2B8}" destId="{640D90D7-321B-4338-96B1-31676516814A}" srcOrd="2" destOrd="0" presId="urn:microsoft.com/office/officeart/2005/8/layout/process1"/>
    <dgm:cxn modelId="{D461803E-723F-49D9-86D1-187D3B8853D4}" type="presParOf" srcId="{99F558B3-4BE6-42D3-8898-E4BD3EB0D2B8}" destId="{59F5C338-5987-4391-A3CE-9423A5825866}" srcOrd="3" destOrd="0" presId="urn:microsoft.com/office/officeart/2005/8/layout/process1"/>
    <dgm:cxn modelId="{CB19A830-ABCA-4722-9460-4FB93BE7F682}" type="presParOf" srcId="{59F5C338-5987-4391-A3CE-9423A5825866}" destId="{29E3E6FD-AFF1-4028-896F-56CF4717B0AC}" srcOrd="0" destOrd="0" presId="urn:microsoft.com/office/officeart/2005/8/layout/process1"/>
    <dgm:cxn modelId="{163DFC6C-37EF-4B1E-93C4-2327DCD57A05}" type="presParOf" srcId="{99F558B3-4BE6-42D3-8898-E4BD3EB0D2B8}" destId="{1A067AAD-BEC9-40CC-934E-F4B0AF5E19AE}" srcOrd="4" destOrd="0" presId="urn:microsoft.com/office/officeart/2005/8/layout/process1"/>
    <dgm:cxn modelId="{1D6902ED-10D3-41EE-8AE2-ED7D15164D89}" type="presParOf" srcId="{99F558B3-4BE6-42D3-8898-E4BD3EB0D2B8}" destId="{406DD0C6-2E8D-4597-B529-ABEC68FEEEC4}" srcOrd="5" destOrd="0" presId="urn:microsoft.com/office/officeart/2005/8/layout/process1"/>
    <dgm:cxn modelId="{4031D0B5-284A-4A4B-BA80-D5C6F84FD0C3}" type="presParOf" srcId="{406DD0C6-2E8D-4597-B529-ABEC68FEEEC4}" destId="{6DD1A7E8-8640-4E75-8DC7-4A3A10B3F10C}" srcOrd="0" destOrd="0" presId="urn:microsoft.com/office/officeart/2005/8/layout/process1"/>
    <dgm:cxn modelId="{FA88CCCB-FBBB-465C-999D-5D764D6266C3}" type="presParOf" srcId="{99F558B3-4BE6-42D3-8898-E4BD3EB0D2B8}" destId="{3A8D3E5B-7770-4081-8715-06B3C244BE23}" srcOrd="6" destOrd="0" presId="urn:microsoft.com/office/officeart/2005/8/layout/process1"/>
    <dgm:cxn modelId="{E058D604-DA8B-4B00-87B9-BEE1E2DB799F}" type="presParOf" srcId="{99F558B3-4BE6-42D3-8898-E4BD3EB0D2B8}" destId="{661F1FD7-4800-43D4-8D8F-2120E66175E6}" srcOrd="7" destOrd="0" presId="urn:microsoft.com/office/officeart/2005/8/layout/process1"/>
    <dgm:cxn modelId="{ABC79A04-C492-483A-A0C4-77913098FB00}" type="presParOf" srcId="{661F1FD7-4800-43D4-8D8F-2120E66175E6}" destId="{E19D7255-5BE9-4440-932F-5060EBE4D1C7}" srcOrd="0" destOrd="0" presId="urn:microsoft.com/office/officeart/2005/8/layout/process1"/>
    <dgm:cxn modelId="{E183B343-4C1E-4FF9-BA57-AA42B2D22A15}"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tyle>
          <a:lnRef idx="1">
            <a:schemeClr val="accent6"/>
          </a:lnRef>
          <a:fillRef idx="3">
            <a:schemeClr val="accent6"/>
          </a:fillRef>
          <a:effectRef idx="2">
            <a:schemeClr val="accent6"/>
          </a:effectRef>
          <a:fontRef idx="minor">
            <a:schemeClr val="lt1"/>
          </a:fontRef>
        </dgm:style>
      </dgm:prSe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03AB7180-C385-4B45-BF0D-13BCAA7FD6ED}" type="presOf" srcId="{47C6372B-823B-4CB9-A79C-A03515C9221B}" destId="{59F5C338-5987-4391-A3CE-9423A5825866}" srcOrd="0" destOrd="0" presId="urn:microsoft.com/office/officeart/2005/8/layout/process1"/>
    <dgm:cxn modelId="{AB94ECE2-97E2-4408-A7CB-F4B1F0E2A04F}" type="presOf" srcId="{DC660E21-27DE-4FD4-AEDC-AE148B363FE6}" destId="{B39758BC-71F0-4700-9CA0-7B88DD6C8A00}" srcOrd="0"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8614071F-6607-49FE-BA86-B691BEFF09D7}" type="presOf" srcId="{FF9ADFCD-B48B-4B3A-8385-CF8CB2F4510B}" destId="{406DD0C6-2E8D-4597-B529-ABEC68FEEEC4}" srcOrd="0"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058FA095-9FEE-4F99-B17A-8DF3F565C7CE}" type="presOf" srcId="{78FB78B1-7853-4AB7-BCAC-EA7D455CF342}" destId="{FFB8BD38-A1EF-442E-92C2-858175E9E0D1}" srcOrd="0" destOrd="0" presId="urn:microsoft.com/office/officeart/2005/8/layout/process1"/>
    <dgm:cxn modelId="{5E41AB78-FE89-474B-8A8D-7C9E49639C02}" type="presOf" srcId="{DC660E21-27DE-4FD4-AEDC-AE148B363FE6}" destId="{09E75085-0B57-48CA-93A0-E94DBE7BE020}" srcOrd="1" destOrd="0" presId="urn:microsoft.com/office/officeart/2005/8/layout/process1"/>
    <dgm:cxn modelId="{57C6A7D7-61EF-412C-BA9E-32DB28A649C9}" type="presOf" srcId="{392B1C06-A021-4A98-957B-22A45C90D28C}" destId="{661F1FD7-4800-43D4-8D8F-2120E66175E6}" srcOrd="0" destOrd="0" presId="urn:microsoft.com/office/officeart/2005/8/layout/process1"/>
    <dgm:cxn modelId="{560EF396-3121-4A67-A429-FD05DAADA972}" type="presOf" srcId="{BFFACC8D-4E7A-4B48-A7AC-3DC6232CF316}" destId="{1A067AAD-BEC9-40CC-934E-F4B0AF5E19AE}" srcOrd="0" destOrd="0" presId="urn:microsoft.com/office/officeart/2005/8/layout/process1"/>
    <dgm:cxn modelId="{8C7FF70C-F588-432A-8640-FC139B9D2830}" type="presOf" srcId="{9CE65D79-BB6F-4781-AAB9-954B2D91514D}" destId="{640D90D7-321B-4338-96B1-31676516814A}" srcOrd="0" destOrd="0" presId="urn:microsoft.com/office/officeart/2005/8/layout/process1"/>
    <dgm:cxn modelId="{6B78DC47-DAB7-4B44-B9AC-9FFBDFE25607}" type="presOf" srcId="{03DB8FC8-552D-4D39-9CBB-46E1CA0DD505}" destId="{99F558B3-4BE6-42D3-8898-E4BD3EB0D2B8}" srcOrd="0" destOrd="0" presId="urn:microsoft.com/office/officeart/2005/8/layout/process1"/>
    <dgm:cxn modelId="{39640BED-3D32-4755-84B4-D8C05E6C54F6}" type="presOf" srcId="{47C6372B-823B-4CB9-A79C-A03515C9221B}" destId="{29E3E6FD-AFF1-4028-896F-56CF4717B0AC}" srcOrd="1"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DCFA2B12-50CF-4639-BFB0-FDF839D09E5E}" type="presOf" srcId="{392B1C06-A021-4A98-957B-22A45C90D28C}" destId="{E19D7255-5BE9-4440-932F-5060EBE4D1C7}" srcOrd="1" destOrd="0" presId="urn:microsoft.com/office/officeart/2005/8/layout/process1"/>
    <dgm:cxn modelId="{2FA16EF6-5A75-4D34-8974-0457A14B1B8F}" type="presOf" srcId="{FF3F39B0-F252-4B61-9590-1E2ABD4185B5}" destId="{3A8D3E5B-7770-4081-8715-06B3C244BE23}" srcOrd="0" destOrd="0" presId="urn:microsoft.com/office/officeart/2005/8/layout/process1"/>
    <dgm:cxn modelId="{AEA6691E-7386-4DFF-87D0-FA9B0EA144A7}" type="presOf" srcId="{2DE40858-682D-4301-93BC-798B9337607D}" destId="{1588527F-DEE5-4F66-A7BE-888C5A855B51}"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B9CCC191-6DAB-481B-A175-A9ECC95E69DD}" srcId="{03DB8FC8-552D-4D39-9CBB-46E1CA0DD505}" destId="{BFFACC8D-4E7A-4B48-A7AC-3DC6232CF316}" srcOrd="2" destOrd="0" parTransId="{33734285-CDCD-45FD-8FB7-061895DD6FC6}" sibTransId="{FF9ADFCD-B48B-4B3A-8385-CF8CB2F4510B}"/>
    <dgm:cxn modelId="{2B23DA7B-2F17-423B-AD81-AE7701F2CFEB}" type="presOf" srcId="{FF9ADFCD-B48B-4B3A-8385-CF8CB2F4510B}" destId="{6DD1A7E8-8640-4E75-8DC7-4A3A10B3F10C}" srcOrd="1" destOrd="0" presId="urn:microsoft.com/office/officeart/2005/8/layout/process1"/>
    <dgm:cxn modelId="{68A0BAB9-D5C3-4959-93CD-CD85688B9CC2}" type="presParOf" srcId="{99F558B3-4BE6-42D3-8898-E4BD3EB0D2B8}" destId="{FFB8BD38-A1EF-442E-92C2-858175E9E0D1}" srcOrd="0" destOrd="0" presId="urn:microsoft.com/office/officeart/2005/8/layout/process1"/>
    <dgm:cxn modelId="{A60D5C34-1881-4017-B3E4-C9D4282DD58B}" type="presParOf" srcId="{99F558B3-4BE6-42D3-8898-E4BD3EB0D2B8}" destId="{B39758BC-71F0-4700-9CA0-7B88DD6C8A00}" srcOrd="1" destOrd="0" presId="urn:microsoft.com/office/officeart/2005/8/layout/process1"/>
    <dgm:cxn modelId="{508C1B5E-69B5-4C4E-B981-F47186E505D9}" type="presParOf" srcId="{B39758BC-71F0-4700-9CA0-7B88DD6C8A00}" destId="{09E75085-0B57-48CA-93A0-E94DBE7BE020}" srcOrd="0" destOrd="0" presId="urn:microsoft.com/office/officeart/2005/8/layout/process1"/>
    <dgm:cxn modelId="{BC85B175-EF84-49CA-ADC0-A796A8C9F685}" type="presParOf" srcId="{99F558B3-4BE6-42D3-8898-E4BD3EB0D2B8}" destId="{640D90D7-321B-4338-96B1-31676516814A}" srcOrd="2" destOrd="0" presId="urn:microsoft.com/office/officeart/2005/8/layout/process1"/>
    <dgm:cxn modelId="{5B0E42FA-FAA2-4863-95BB-91F107F91495}" type="presParOf" srcId="{99F558B3-4BE6-42D3-8898-E4BD3EB0D2B8}" destId="{59F5C338-5987-4391-A3CE-9423A5825866}" srcOrd="3" destOrd="0" presId="urn:microsoft.com/office/officeart/2005/8/layout/process1"/>
    <dgm:cxn modelId="{855EE8BC-7035-4E3C-BD8A-B637D8F29CEF}" type="presParOf" srcId="{59F5C338-5987-4391-A3CE-9423A5825866}" destId="{29E3E6FD-AFF1-4028-896F-56CF4717B0AC}" srcOrd="0" destOrd="0" presId="urn:microsoft.com/office/officeart/2005/8/layout/process1"/>
    <dgm:cxn modelId="{C956E862-C2A1-4577-A837-FB945D63AF45}" type="presParOf" srcId="{99F558B3-4BE6-42D3-8898-E4BD3EB0D2B8}" destId="{1A067AAD-BEC9-40CC-934E-F4B0AF5E19AE}" srcOrd="4" destOrd="0" presId="urn:microsoft.com/office/officeart/2005/8/layout/process1"/>
    <dgm:cxn modelId="{BE2E5BC1-70D3-4317-B7F3-2BFBF1750D2D}" type="presParOf" srcId="{99F558B3-4BE6-42D3-8898-E4BD3EB0D2B8}" destId="{406DD0C6-2E8D-4597-B529-ABEC68FEEEC4}" srcOrd="5" destOrd="0" presId="urn:microsoft.com/office/officeart/2005/8/layout/process1"/>
    <dgm:cxn modelId="{981AC53A-B14B-4713-A4FC-CD88ACAEDF0F}" type="presParOf" srcId="{406DD0C6-2E8D-4597-B529-ABEC68FEEEC4}" destId="{6DD1A7E8-8640-4E75-8DC7-4A3A10B3F10C}" srcOrd="0" destOrd="0" presId="urn:microsoft.com/office/officeart/2005/8/layout/process1"/>
    <dgm:cxn modelId="{5F478FB1-F972-440F-84A8-614ADC9DA577}" type="presParOf" srcId="{99F558B3-4BE6-42D3-8898-E4BD3EB0D2B8}" destId="{3A8D3E5B-7770-4081-8715-06B3C244BE23}" srcOrd="6" destOrd="0" presId="urn:microsoft.com/office/officeart/2005/8/layout/process1"/>
    <dgm:cxn modelId="{540C785C-C6DF-4C36-9D4F-FE11172E3433}" type="presParOf" srcId="{99F558B3-4BE6-42D3-8898-E4BD3EB0D2B8}" destId="{661F1FD7-4800-43D4-8D8F-2120E66175E6}" srcOrd="7" destOrd="0" presId="urn:microsoft.com/office/officeart/2005/8/layout/process1"/>
    <dgm:cxn modelId="{B5B59D93-A77F-45FB-8BB8-2A56643DB030}" type="presParOf" srcId="{661F1FD7-4800-43D4-8D8F-2120E66175E6}" destId="{E19D7255-5BE9-4440-932F-5060EBE4D1C7}" srcOrd="0" destOrd="0" presId="urn:microsoft.com/office/officeart/2005/8/layout/process1"/>
    <dgm:cxn modelId="{1E77B3F1-C88E-48C6-941C-2B12D9607678}"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tyle>
          <a:lnRef idx="1">
            <a:schemeClr val="accent6"/>
          </a:lnRef>
          <a:fillRef idx="3">
            <a:schemeClr val="accent6"/>
          </a:fillRef>
          <a:effectRef idx="2">
            <a:schemeClr val="accent6"/>
          </a:effectRef>
          <a:fontRef idx="minor">
            <a:schemeClr val="lt1"/>
          </a:fontRef>
        </dgm:style>
      </dgm:prSe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BBE15F63-B73F-40E9-9A48-66247FC1A3B0}" type="presOf" srcId="{2DE40858-682D-4301-93BC-798B9337607D}" destId="{1588527F-DEE5-4F66-A7BE-888C5A855B51}" srcOrd="0" destOrd="0" presId="urn:microsoft.com/office/officeart/2005/8/layout/process1"/>
    <dgm:cxn modelId="{A00D2640-271F-40FD-AC3D-FFB7D144EE76}" type="presOf" srcId="{FF3F39B0-F252-4B61-9590-1E2ABD4185B5}" destId="{3A8D3E5B-7770-4081-8715-06B3C244BE23}" srcOrd="0" destOrd="0" presId="urn:microsoft.com/office/officeart/2005/8/layout/process1"/>
    <dgm:cxn modelId="{16E99974-9A39-4BA0-8912-4EC6B778530F}" type="presOf" srcId="{FF9ADFCD-B48B-4B3A-8385-CF8CB2F4510B}" destId="{406DD0C6-2E8D-4597-B529-ABEC68FEEEC4}" srcOrd="0"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654BF7EF-F07F-40FD-A543-27DFDA98FE6D}" type="presOf" srcId="{78FB78B1-7853-4AB7-BCAC-EA7D455CF342}" destId="{FFB8BD38-A1EF-442E-92C2-858175E9E0D1}" srcOrd="0" destOrd="0" presId="urn:microsoft.com/office/officeart/2005/8/layout/process1"/>
    <dgm:cxn modelId="{CD97B6A6-50E7-4E97-8FDD-1133967231B4}" type="presOf" srcId="{47C6372B-823B-4CB9-A79C-A03515C9221B}" destId="{29E3E6FD-AFF1-4028-896F-56CF4717B0AC}" srcOrd="1"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ED227B57-0A29-417A-B4B9-327C226C033B}" type="presOf" srcId="{47C6372B-823B-4CB9-A79C-A03515C9221B}" destId="{59F5C338-5987-4391-A3CE-9423A5825866}" srcOrd="0" destOrd="0" presId="urn:microsoft.com/office/officeart/2005/8/layout/process1"/>
    <dgm:cxn modelId="{746BF873-EFE4-4ABA-A5BA-E81557DF44DF}" type="presOf" srcId="{9CE65D79-BB6F-4781-AAB9-954B2D91514D}" destId="{640D90D7-321B-4338-96B1-31676516814A}" srcOrd="0" destOrd="0" presId="urn:microsoft.com/office/officeart/2005/8/layout/process1"/>
    <dgm:cxn modelId="{C634E80E-AE37-441B-A366-B894A791DB90}" type="presOf" srcId="{FF9ADFCD-B48B-4B3A-8385-CF8CB2F4510B}" destId="{6DD1A7E8-8640-4E75-8DC7-4A3A10B3F10C}" srcOrd="1" destOrd="0" presId="urn:microsoft.com/office/officeart/2005/8/layout/process1"/>
    <dgm:cxn modelId="{7CA1EBF0-4CC8-4366-9691-FAAFAE06EE1C}" type="presOf" srcId="{DC660E21-27DE-4FD4-AEDC-AE148B363FE6}" destId="{B39758BC-71F0-4700-9CA0-7B88DD6C8A00}" srcOrd="0" destOrd="0" presId="urn:microsoft.com/office/officeart/2005/8/layout/process1"/>
    <dgm:cxn modelId="{133A676D-1BAF-4C86-916A-AE1374EF2398}" type="presOf" srcId="{BFFACC8D-4E7A-4B48-A7AC-3DC6232CF316}" destId="{1A067AAD-BEC9-40CC-934E-F4B0AF5E19AE}" srcOrd="0" destOrd="0" presId="urn:microsoft.com/office/officeart/2005/8/layout/process1"/>
    <dgm:cxn modelId="{8DD9B3D8-848F-4518-ACFF-B59EF89BF4D3}" type="presOf" srcId="{392B1C06-A021-4A98-957B-22A45C90D28C}" destId="{E19D7255-5BE9-4440-932F-5060EBE4D1C7}" srcOrd="1"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E2D7FDA0-A5FD-4579-B502-81DF4935506B}" type="presOf" srcId="{DC660E21-27DE-4FD4-AEDC-AE148B363FE6}" destId="{09E75085-0B57-48CA-93A0-E94DBE7BE020}" srcOrd="1" destOrd="0" presId="urn:microsoft.com/office/officeart/2005/8/layout/process1"/>
    <dgm:cxn modelId="{7944FE27-A004-4670-BFBE-0BE42D023A5B}" type="presOf" srcId="{392B1C06-A021-4A98-957B-22A45C90D28C}" destId="{661F1FD7-4800-43D4-8D8F-2120E66175E6}"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006635A8-08BC-4CB3-B515-D5353F48F674}" type="presOf" srcId="{03DB8FC8-552D-4D39-9CBB-46E1CA0DD505}" destId="{99F558B3-4BE6-42D3-8898-E4BD3EB0D2B8}" srcOrd="0" destOrd="0" presId="urn:microsoft.com/office/officeart/2005/8/layout/process1"/>
    <dgm:cxn modelId="{B9CCC191-6DAB-481B-A175-A9ECC95E69DD}" srcId="{03DB8FC8-552D-4D39-9CBB-46E1CA0DD505}" destId="{BFFACC8D-4E7A-4B48-A7AC-3DC6232CF316}" srcOrd="2" destOrd="0" parTransId="{33734285-CDCD-45FD-8FB7-061895DD6FC6}" sibTransId="{FF9ADFCD-B48B-4B3A-8385-CF8CB2F4510B}"/>
    <dgm:cxn modelId="{2A0A67F2-F711-44B5-8206-E149B69B9F6D}" type="presParOf" srcId="{99F558B3-4BE6-42D3-8898-E4BD3EB0D2B8}" destId="{FFB8BD38-A1EF-442E-92C2-858175E9E0D1}" srcOrd="0" destOrd="0" presId="urn:microsoft.com/office/officeart/2005/8/layout/process1"/>
    <dgm:cxn modelId="{C1301A42-95E6-4DD7-8C6B-D943A3C7D829}" type="presParOf" srcId="{99F558B3-4BE6-42D3-8898-E4BD3EB0D2B8}" destId="{B39758BC-71F0-4700-9CA0-7B88DD6C8A00}" srcOrd="1" destOrd="0" presId="urn:microsoft.com/office/officeart/2005/8/layout/process1"/>
    <dgm:cxn modelId="{FA76B730-60C8-4103-9034-34BD07AA1568}" type="presParOf" srcId="{B39758BC-71F0-4700-9CA0-7B88DD6C8A00}" destId="{09E75085-0B57-48CA-93A0-E94DBE7BE020}" srcOrd="0" destOrd="0" presId="urn:microsoft.com/office/officeart/2005/8/layout/process1"/>
    <dgm:cxn modelId="{EA66D467-F21C-4DA0-A0DF-2B8D1659A238}" type="presParOf" srcId="{99F558B3-4BE6-42D3-8898-E4BD3EB0D2B8}" destId="{640D90D7-321B-4338-96B1-31676516814A}" srcOrd="2" destOrd="0" presId="urn:microsoft.com/office/officeart/2005/8/layout/process1"/>
    <dgm:cxn modelId="{2647C940-96D1-4EA1-A6E3-D719C4270BB9}" type="presParOf" srcId="{99F558B3-4BE6-42D3-8898-E4BD3EB0D2B8}" destId="{59F5C338-5987-4391-A3CE-9423A5825866}" srcOrd="3" destOrd="0" presId="urn:microsoft.com/office/officeart/2005/8/layout/process1"/>
    <dgm:cxn modelId="{CCC9132D-D82F-4BD9-B862-8C1E493E5D0E}" type="presParOf" srcId="{59F5C338-5987-4391-A3CE-9423A5825866}" destId="{29E3E6FD-AFF1-4028-896F-56CF4717B0AC}" srcOrd="0" destOrd="0" presId="urn:microsoft.com/office/officeart/2005/8/layout/process1"/>
    <dgm:cxn modelId="{1803877B-93B8-4B02-A3EB-66FAC1153F7E}" type="presParOf" srcId="{99F558B3-4BE6-42D3-8898-E4BD3EB0D2B8}" destId="{1A067AAD-BEC9-40CC-934E-F4B0AF5E19AE}" srcOrd="4" destOrd="0" presId="urn:microsoft.com/office/officeart/2005/8/layout/process1"/>
    <dgm:cxn modelId="{02AA5FAD-16F8-4830-A6F0-0425D5CEB4F8}" type="presParOf" srcId="{99F558B3-4BE6-42D3-8898-E4BD3EB0D2B8}" destId="{406DD0C6-2E8D-4597-B529-ABEC68FEEEC4}" srcOrd="5" destOrd="0" presId="urn:microsoft.com/office/officeart/2005/8/layout/process1"/>
    <dgm:cxn modelId="{255A0A84-EFCC-4632-AEB8-27CABD2CB5B7}" type="presParOf" srcId="{406DD0C6-2E8D-4597-B529-ABEC68FEEEC4}" destId="{6DD1A7E8-8640-4E75-8DC7-4A3A10B3F10C}" srcOrd="0" destOrd="0" presId="urn:microsoft.com/office/officeart/2005/8/layout/process1"/>
    <dgm:cxn modelId="{CE58F6B1-8677-47E3-99F1-50FB78D8BA46}" type="presParOf" srcId="{99F558B3-4BE6-42D3-8898-E4BD3EB0D2B8}" destId="{3A8D3E5B-7770-4081-8715-06B3C244BE23}" srcOrd="6" destOrd="0" presId="urn:microsoft.com/office/officeart/2005/8/layout/process1"/>
    <dgm:cxn modelId="{9D14FF01-88DA-4501-BC05-22BA6803B7EE}" type="presParOf" srcId="{99F558B3-4BE6-42D3-8898-E4BD3EB0D2B8}" destId="{661F1FD7-4800-43D4-8D8F-2120E66175E6}" srcOrd="7" destOrd="0" presId="urn:microsoft.com/office/officeart/2005/8/layout/process1"/>
    <dgm:cxn modelId="{5A208D63-A545-4DB6-AA63-EF6DF93C24BA}" type="presParOf" srcId="{661F1FD7-4800-43D4-8D8F-2120E66175E6}" destId="{E19D7255-5BE9-4440-932F-5060EBE4D1C7}" srcOrd="0" destOrd="0" presId="urn:microsoft.com/office/officeart/2005/8/layout/process1"/>
    <dgm:cxn modelId="{6412A93E-002D-48C4-9BCE-D94C7745E4DC}"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tyle>
          <a:lnRef idx="1">
            <a:schemeClr val="accent6"/>
          </a:lnRef>
          <a:fillRef idx="2">
            <a:schemeClr val="accent6"/>
          </a:fillRef>
          <a:effectRef idx="1">
            <a:schemeClr val="accent6"/>
          </a:effectRef>
          <a:fontRef idx="minor">
            <a:schemeClr val="dk1"/>
          </a:fontRef>
        </dgm:style>
      </dgm:prSet>
      <dgm:spPr>
        <a:ln>
          <a:noFill/>
        </a:ln>
        <a:effectLst/>
      </dgm:spPr>
      <dgm:t>
        <a:bodyPr/>
        <a:lstStyle/>
        <a:p>
          <a:r>
            <a:rPr lang="nl-NL" dirty="0" smtClean="0">
              <a:solidFill>
                <a:schemeClr val="bg1"/>
              </a:solidFill>
            </a:rPr>
            <a:t>Start voorbereiding ZM</a:t>
          </a:r>
          <a:endParaRPr lang="nl-NL" dirty="0">
            <a:solidFill>
              <a:schemeClr val="bg1"/>
            </a:solidFill>
          </a:endParaRPr>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tyle>
          <a:lnRef idx="1">
            <a:schemeClr val="accent6"/>
          </a:lnRef>
          <a:fillRef idx="3">
            <a:schemeClr val="accent6"/>
          </a:fillRef>
          <a:effectRef idx="2">
            <a:schemeClr val="accent6"/>
          </a:effectRef>
          <a:fontRef idx="minor">
            <a:schemeClr val="lt1"/>
          </a:fontRef>
        </dgm:style>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30BF6802-9FA7-4DF8-A44D-12A4AC914110}" type="presOf" srcId="{03DB8FC8-552D-4D39-9CBB-46E1CA0DD505}" destId="{99F558B3-4BE6-42D3-8898-E4BD3EB0D2B8}" srcOrd="0" destOrd="0" presId="urn:microsoft.com/office/officeart/2005/8/layout/process1"/>
    <dgm:cxn modelId="{C5E959B5-9C82-4ACC-B41A-59BEFF4AD974}" type="presOf" srcId="{9CE65D79-BB6F-4781-AAB9-954B2D91514D}" destId="{640D90D7-321B-4338-96B1-31676516814A}" srcOrd="0" destOrd="0" presId="urn:microsoft.com/office/officeart/2005/8/layout/process1"/>
    <dgm:cxn modelId="{6C240EC1-F5E0-42BE-AF45-A3F60C665886}" type="presOf" srcId="{DC660E21-27DE-4FD4-AEDC-AE148B363FE6}" destId="{09E75085-0B57-48CA-93A0-E94DBE7BE020}" srcOrd="1" destOrd="0" presId="urn:microsoft.com/office/officeart/2005/8/layout/process1"/>
    <dgm:cxn modelId="{E8D803BB-A809-4E4B-A180-27D25CEFD9ED}" type="presOf" srcId="{392B1C06-A021-4A98-957B-22A45C90D28C}" destId="{661F1FD7-4800-43D4-8D8F-2120E66175E6}" srcOrd="0" destOrd="0" presId="urn:microsoft.com/office/officeart/2005/8/layout/process1"/>
    <dgm:cxn modelId="{CF9278F5-778A-4672-8B18-097C7AC5633B}" type="presOf" srcId="{392B1C06-A021-4A98-957B-22A45C90D28C}" destId="{E19D7255-5BE9-4440-932F-5060EBE4D1C7}" srcOrd="1"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3F01C8B5-8ED1-4F2B-9576-2EC508B0F724}" type="presOf" srcId="{DC660E21-27DE-4FD4-AEDC-AE148B363FE6}" destId="{B39758BC-71F0-4700-9CA0-7B88DD6C8A00}" srcOrd="0" destOrd="0" presId="urn:microsoft.com/office/officeart/2005/8/layout/process1"/>
    <dgm:cxn modelId="{AC2D3B51-B51E-47F6-B4FD-384DEDCAADA6}" type="presOf" srcId="{47C6372B-823B-4CB9-A79C-A03515C9221B}" destId="{29E3E6FD-AFF1-4028-896F-56CF4717B0AC}" srcOrd="1"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114DC497-96F2-4F22-BB42-8EAF318E7A31}" type="presOf" srcId="{FF3F39B0-F252-4B61-9590-1E2ABD4185B5}" destId="{3A8D3E5B-7770-4081-8715-06B3C244BE23}" srcOrd="0" destOrd="0" presId="urn:microsoft.com/office/officeart/2005/8/layout/process1"/>
    <dgm:cxn modelId="{BAE21A3A-20EA-4593-9965-4C4A720940D2}" type="presOf" srcId="{2DE40858-682D-4301-93BC-798B9337607D}" destId="{1588527F-DEE5-4F66-A7BE-888C5A855B51}" srcOrd="0" destOrd="0" presId="urn:microsoft.com/office/officeart/2005/8/layout/process1"/>
    <dgm:cxn modelId="{AC180066-39A2-49C3-9247-4E9F89D092B7}" type="presOf" srcId="{78FB78B1-7853-4AB7-BCAC-EA7D455CF342}" destId="{FFB8BD38-A1EF-442E-92C2-858175E9E0D1}" srcOrd="0" destOrd="0" presId="urn:microsoft.com/office/officeart/2005/8/layout/process1"/>
    <dgm:cxn modelId="{A363A81B-2756-4EC2-9F3E-C14E4AC6E5F5}" type="presOf" srcId="{FF9ADFCD-B48B-4B3A-8385-CF8CB2F4510B}" destId="{406DD0C6-2E8D-4597-B529-ABEC68FEEEC4}" srcOrd="0"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4BEFB7AC-A187-4A1B-974C-7A2993CDAFE6}" type="presOf" srcId="{BFFACC8D-4E7A-4B48-A7AC-3DC6232CF316}" destId="{1A067AAD-BEC9-40CC-934E-F4B0AF5E19AE}" srcOrd="0" destOrd="0" presId="urn:microsoft.com/office/officeart/2005/8/layout/process1"/>
    <dgm:cxn modelId="{D4ED8DFA-4638-40B5-9247-262934A5FAD0}" type="presOf" srcId="{FF9ADFCD-B48B-4B3A-8385-CF8CB2F4510B}" destId="{6DD1A7E8-8640-4E75-8DC7-4A3A10B3F10C}" srcOrd="1" destOrd="0" presId="urn:microsoft.com/office/officeart/2005/8/layout/process1"/>
    <dgm:cxn modelId="{59B29E35-E317-4102-B28B-C0B5AF3F8FF5}" type="presOf" srcId="{47C6372B-823B-4CB9-A79C-A03515C9221B}" destId="{59F5C338-5987-4391-A3CE-9423A5825866}"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B9CCC191-6DAB-481B-A175-A9ECC95E69DD}" srcId="{03DB8FC8-552D-4D39-9CBB-46E1CA0DD505}" destId="{BFFACC8D-4E7A-4B48-A7AC-3DC6232CF316}" srcOrd="2" destOrd="0" parTransId="{33734285-CDCD-45FD-8FB7-061895DD6FC6}" sibTransId="{FF9ADFCD-B48B-4B3A-8385-CF8CB2F4510B}"/>
    <dgm:cxn modelId="{84940254-FB9C-4CF3-B813-1BAE8C356A3D}" type="presParOf" srcId="{99F558B3-4BE6-42D3-8898-E4BD3EB0D2B8}" destId="{FFB8BD38-A1EF-442E-92C2-858175E9E0D1}" srcOrd="0" destOrd="0" presId="urn:microsoft.com/office/officeart/2005/8/layout/process1"/>
    <dgm:cxn modelId="{1FE31BFF-9642-4247-BADD-5D74120CEC76}" type="presParOf" srcId="{99F558B3-4BE6-42D3-8898-E4BD3EB0D2B8}" destId="{B39758BC-71F0-4700-9CA0-7B88DD6C8A00}" srcOrd="1" destOrd="0" presId="urn:microsoft.com/office/officeart/2005/8/layout/process1"/>
    <dgm:cxn modelId="{CABF2166-CD7A-4A5F-8295-8D822CFBC102}" type="presParOf" srcId="{B39758BC-71F0-4700-9CA0-7B88DD6C8A00}" destId="{09E75085-0B57-48CA-93A0-E94DBE7BE020}" srcOrd="0" destOrd="0" presId="urn:microsoft.com/office/officeart/2005/8/layout/process1"/>
    <dgm:cxn modelId="{70F28E23-8B99-4E52-8922-337654377A96}" type="presParOf" srcId="{99F558B3-4BE6-42D3-8898-E4BD3EB0D2B8}" destId="{640D90D7-321B-4338-96B1-31676516814A}" srcOrd="2" destOrd="0" presId="urn:microsoft.com/office/officeart/2005/8/layout/process1"/>
    <dgm:cxn modelId="{742D2DF8-B0DE-42FB-ACD4-B4D054CAAC52}" type="presParOf" srcId="{99F558B3-4BE6-42D3-8898-E4BD3EB0D2B8}" destId="{59F5C338-5987-4391-A3CE-9423A5825866}" srcOrd="3" destOrd="0" presId="urn:microsoft.com/office/officeart/2005/8/layout/process1"/>
    <dgm:cxn modelId="{B392AE60-C596-4B16-9736-9F7ABB94666B}" type="presParOf" srcId="{59F5C338-5987-4391-A3CE-9423A5825866}" destId="{29E3E6FD-AFF1-4028-896F-56CF4717B0AC}" srcOrd="0" destOrd="0" presId="urn:microsoft.com/office/officeart/2005/8/layout/process1"/>
    <dgm:cxn modelId="{2B28752A-F44E-4986-892B-51E96D9C9F4B}" type="presParOf" srcId="{99F558B3-4BE6-42D3-8898-E4BD3EB0D2B8}" destId="{1A067AAD-BEC9-40CC-934E-F4B0AF5E19AE}" srcOrd="4" destOrd="0" presId="urn:microsoft.com/office/officeart/2005/8/layout/process1"/>
    <dgm:cxn modelId="{789BD640-63EF-4E04-B4CA-045ABFB8BCFE}" type="presParOf" srcId="{99F558B3-4BE6-42D3-8898-E4BD3EB0D2B8}" destId="{406DD0C6-2E8D-4597-B529-ABEC68FEEEC4}" srcOrd="5" destOrd="0" presId="urn:microsoft.com/office/officeart/2005/8/layout/process1"/>
    <dgm:cxn modelId="{A736986C-F5AF-4F3C-9066-556A5F732BE1}" type="presParOf" srcId="{406DD0C6-2E8D-4597-B529-ABEC68FEEEC4}" destId="{6DD1A7E8-8640-4E75-8DC7-4A3A10B3F10C}" srcOrd="0" destOrd="0" presId="urn:microsoft.com/office/officeart/2005/8/layout/process1"/>
    <dgm:cxn modelId="{9E4615F4-F4A6-4C69-BB17-341DB9EF2BFB}" type="presParOf" srcId="{99F558B3-4BE6-42D3-8898-E4BD3EB0D2B8}" destId="{3A8D3E5B-7770-4081-8715-06B3C244BE23}" srcOrd="6" destOrd="0" presId="urn:microsoft.com/office/officeart/2005/8/layout/process1"/>
    <dgm:cxn modelId="{50F5B090-8539-4983-8838-84B0933E28E0}" type="presParOf" srcId="{99F558B3-4BE6-42D3-8898-E4BD3EB0D2B8}" destId="{661F1FD7-4800-43D4-8D8F-2120E66175E6}" srcOrd="7" destOrd="0" presId="urn:microsoft.com/office/officeart/2005/8/layout/process1"/>
    <dgm:cxn modelId="{1305A4AC-2313-4EBF-8CBE-6CDD287F798D}" type="presParOf" srcId="{661F1FD7-4800-43D4-8D8F-2120E66175E6}" destId="{E19D7255-5BE9-4440-932F-5060EBE4D1C7}" srcOrd="0" destOrd="0" presId="urn:microsoft.com/office/officeart/2005/8/layout/process1"/>
    <dgm:cxn modelId="{250B4A4C-611A-4675-A4B4-CE4330657487}"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pPr>
        <a:solidFill>
          <a:schemeClr val="accent6">
            <a:lumMod val="60000"/>
            <a:lumOff val="40000"/>
            <a:alpha val="80000"/>
          </a:schemeClr>
        </a:solidFill>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a:solidFill>
          <a:schemeClr val="accent6">
            <a:lumMod val="60000"/>
            <a:lumOff val="40000"/>
            <a:alpha val="70000"/>
          </a:schemeClr>
        </a:solidFill>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a:solidFill>
          <a:schemeClr val="accent6">
            <a:lumMod val="60000"/>
            <a:lumOff val="40000"/>
            <a:alpha val="60000"/>
          </a:schemeClr>
        </a:solidFill>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tyle>
          <a:lnRef idx="1">
            <a:schemeClr val="accent6"/>
          </a:lnRef>
          <a:fillRef idx="3">
            <a:schemeClr val="accent6"/>
          </a:fillRef>
          <a:effectRef idx="2">
            <a:schemeClr val="accent6"/>
          </a:effectRef>
          <a:fontRef idx="minor">
            <a:schemeClr val="lt1"/>
          </a:fontRef>
        </dgm:style>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546FF3A1-E1F7-41B2-9E55-4FFE971F297C}" type="presOf" srcId="{392B1C06-A021-4A98-957B-22A45C90D28C}" destId="{E19D7255-5BE9-4440-932F-5060EBE4D1C7}" srcOrd="1" destOrd="0" presId="urn:microsoft.com/office/officeart/2005/8/layout/process1"/>
    <dgm:cxn modelId="{0AB9D4C8-8EA7-4B8D-A1E2-7F860C75D622}" type="presOf" srcId="{2DE40858-682D-4301-93BC-798B9337607D}" destId="{1588527F-DEE5-4F66-A7BE-888C5A855B51}" srcOrd="0" destOrd="0" presId="urn:microsoft.com/office/officeart/2005/8/layout/process1"/>
    <dgm:cxn modelId="{DEF8163E-5D48-41CB-9561-9069A135E386}" type="presOf" srcId="{47C6372B-823B-4CB9-A79C-A03515C9221B}" destId="{29E3E6FD-AFF1-4028-896F-56CF4717B0AC}" srcOrd="1" destOrd="0" presId="urn:microsoft.com/office/officeart/2005/8/layout/process1"/>
    <dgm:cxn modelId="{7DD82B66-B94D-4BCD-9763-F5713922DC21}" type="presOf" srcId="{BFFACC8D-4E7A-4B48-A7AC-3DC6232CF316}" destId="{1A067AAD-BEC9-40CC-934E-F4B0AF5E19AE}" srcOrd="0" destOrd="0" presId="urn:microsoft.com/office/officeart/2005/8/layout/process1"/>
    <dgm:cxn modelId="{DB294611-7DE4-4032-8B9A-6F1EA3A64904}" type="presOf" srcId="{DC660E21-27DE-4FD4-AEDC-AE148B363FE6}" destId="{B39758BC-71F0-4700-9CA0-7B88DD6C8A00}" srcOrd="0"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8A9578CA-B84A-427A-ADF9-AB4F0F9E051F}" type="presOf" srcId="{FF9ADFCD-B48B-4B3A-8385-CF8CB2F4510B}" destId="{406DD0C6-2E8D-4597-B529-ABEC68FEEEC4}" srcOrd="0"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D6FAE317-D3C5-4438-9E44-D6E2FF1B455E}" type="presOf" srcId="{DC660E21-27DE-4FD4-AEDC-AE148B363FE6}" destId="{09E75085-0B57-48CA-93A0-E94DBE7BE020}" srcOrd="1" destOrd="0" presId="urn:microsoft.com/office/officeart/2005/8/layout/process1"/>
    <dgm:cxn modelId="{6AB81AE3-7701-419D-BCB2-36BB21EFB58E}" type="presOf" srcId="{FF9ADFCD-B48B-4B3A-8385-CF8CB2F4510B}" destId="{6DD1A7E8-8640-4E75-8DC7-4A3A10B3F10C}" srcOrd="1" destOrd="0" presId="urn:microsoft.com/office/officeart/2005/8/layout/process1"/>
    <dgm:cxn modelId="{1C41AC72-3D68-4EE0-B31E-B58128E74B8E}" type="presOf" srcId="{FF3F39B0-F252-4B61-9590-1E2ABD4185B5}" destId="{3A8D3E5B-7770-4081-8715-06B3C244BE23}" srcOrd="0" destOrd="0" presId="urn:microsoft.com/office/officeart/2005/8/layout/process1"/>
    <dgm:cxn modelId="{493F3928-B709-4C2F-BBC6-39509F19C4E2}" type="presOf" srcId="{78FB78B1-7853-4AB7-BCAC-EA7D455CF342}" destId="{FFB8BD38-A1EF-442E-92C2-858175E9E0D1}" srcOrd="0"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57710B2A-6D93-44EE-9B8E-FF8CEFDCB860}" type="presOf" srcId="{03DB8FC8-552D-4D39-9CBB-46E1CA0DD505}" destId="{99F558B3-4BE6-42D3-8898-E4BD3EB0D2B8}" srcOrd="0" destOrd="0" presId="urn:microsoft.com/office/officeart/2005/8/layout/process1"/>
    <dgm:cxn modelId="{05B74DE8-7D77-4D42-BBF0-4D4A6C7E1782}" type="presOf" srcId="{47C6372B-823B-4CB9-A79C-A03515C9221B}" destId="{59F5C338-5987-4391-A3CE-9423A5825866}"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C366E63D-8341-417C-A232-09AEABCD29FD}" type="presOf" srcId="{9CE65D79-BB6F-4781-AAB9-954B2D91514D}" destId="{640D90D7-321B-4338-96B1-31676516814A}" srcOrd="0" destOrd="0" presId="urn:microsoft.com/office/officeart/2005/8/layout/process1"/>
    <dgm:cxn modelId="{B9CCC191-6DAB-481B-A175-A9ECC95E69DD}" srcId="{03DB8FC8-552D-4D39-9CBB-46E1CA0DD505}" destId="{BFFACC8D-4E7A-4B48-A7AC-3DC6232CF316}" srcOrd="2" destOrd="0" parTransId="{33734285-CDCD-45FD-8FB7-061895DD6FC6}" sibTransId="{FF9ADFCD-B48B-4B3A-8385-CF8CB2F4510B}"/>
    <dgm:cxn modelId="{5CD9F309-B3FE-48B4-9951-D9711A3C78BB}" type="presOf" srcId="{392B1C06-A021-4A98-957B-22A45C90D28C}" destId="{661F1FD7-4800-43D4-8D8F-2120E66175E6}" srcOrd="0" destOrd="0" presId="urn:microsoft.com/office/officeart/2005/8/layout/process1"/>
    <dgm:cxn modelId="{CAB1ACB0-0DAB-4620-905B-65F1EF312A75}" type="presParOf" srcId="{99F558B3-4BE6-42D3-8898-E4BD3EB0D2B8}" destId="{FFB8BD38-A1EF-442E-92C2-858175E9E0D1}" srcOrd="0" destOrd="0" presId="urn:microsoft.com/office/officeart/2005/8/layout/process1"/>
    <dgm:cxn modelId="{087A30CD-B6A0-4015-923E-FA5914046C2B}" type="presParOf" srcId="{99F558B3-4BE6-42D3-8898-E4BD3EB0D2B8}" destId="{B39758BC-71F0-4700-9CA0-7B88DD6C8A00}" srcOrd="1" destOrd="0" presId="urn:microsoft.com/office/officeart/2005/8/layout/process1"/>
    <dgm:cxn modelId="{A2A5D361-DA0D-4E27-BD6B-1F32D9C39EA4}" type="presParOf" srcId="{B39758BC-71F0-4700-9CA0-7B88DD6C8A00}" destId="{09E75085-0B57-48CA-93A0-E94DBE7BE020}" srcOrd="0" destOrd="0" presId="urn:microsoft.com/office/officeart/2005/8/layout/process1"/>
    <dgm:cxn modelId="{E27A6930-C0EF-4028-9AA1-CEA92EB91A4D}" type="presParOf" srcId="{99F558B3-4BE6-42D3-8898-E4BD3EB0D2B8}" destId="{640D90D7-321B-4338-96B1-31676516814A}" srcOrd="2" destOrd="0" presId="urn:microsoft.com/office/officeart/2005/8/layout/process1"/>
    <dgm:cxn modelId="{FF833F4F-EFFB-4B5C-A5DA-7634FC68ABE3}" type="presParOf" srcId="{99F558B3-4BE6-42D3-8898-E4BD3EB0D2B8}" destId="{59F5C338-5987-4391-A3CE-9423A5825866}" srcOrd="3" destOrd="0" presId="urn:microsoft.com/office/officeart/2005/8/layout/process1"/>
    <dgm:cxn modelId="{76097546-59A3-4859-B4B5-8C1D429B2BD4}" type="presParOf" srcId="{59F5C338-5987-4391-A3CE-9423A5825866}" destId="{29E3E6FD-AFF1-4028-896F-56CF4717B0AC}" srcOrd="0" destOrd="0" presId="urn:microsoft.com/office/officeart/2005/8/layout/process1"/>
    <dgm:cxn modelId="{06803CDC-01BD-40C2-BBA3-964FE5B781A7}" type="presParOf" srcId="{99F558B3-4BE6-42D3-8898-E4BD3EB0D2B8}" destId="{1A067AAD-BEC9-40CC-934E-F4B0AF5E19AE}" srcOrd="4" destOrd="0" presId="urn:microsoft.com/office/officeart/2005/8/layout/process1"/>
    <dgm:cxn modelId="{777AA156-AB13-4B13-ABD2-89F26B1EB172}" type="presParOf" srcId="{99F558B3-4BE6-42D3-8898-E4BD3EB0D2B8}" destId="{406DD0C6-2E8D-4597-B529-ABEC68FEEEC4}" srcOrd="5" destOrd="0" presId="urn:microsoft.com/office/officeart/2005/8/layout/process1"/>
    <dgm:cxn modelId="{67F29509-3FD8-4584-825E-C2AEA691F057}" type="presParOf" srcId="{406DD0C6-2E8D-4597-B529-ABEC68FEEEC4}" destId="{6DD1A7E8-8640-4E75-8DC7-4A3A10B3F10C}" srcOrd="0" destOrd="0" presId="urn:microsoft.com/office/officeart/2005/8/layout/process1"/>
    <dgm:cxn modelId="{7EC91B4C-61AE-4D8E-9762-83D4CD07B549}" type="presParOf" srcId="{99F558B3-4BE6-42D3-8898-E4BD3EB0D2B8}" destId="{3A8D3E5B-7770-4081-8715-06B3C244BE23}" srcOrd="6" destOrd="0" presId="urn:microsoft.com/office/officeart/2005/8/layout/process1"/>
    <dgm:cxn modelId="{CA8BC380-E26B-4536-A986-C0D0366E3017}" type="presParOf" srcId="{99F558B3-4BE6-42D3-8898-E4BD3EB0D2B8}" destId="{661F1FD7-4800-43D4-8D8F-2120E66175E6}" srcOrd="7" destOrd="0" presId="urn:microsoft.com/office/officeart/2005/8/layout/process1"/>
    <dgm:cxn modelId="{B114F928-06B1-4834-AB07-FFF9286A1111}" type="presParOf" srcId="{661F1FD7-4800-43D4-8D8F-2120E66175E6}" destId="{E19D7255-5BE9-4440-932F-5060EBE4D1C7}" srcOrd="0" destOrd="0" presId="urn:microsoft.com/office/officeart/2005/8/layout/process1"/>
    <dgm:cxn modelId="{460E9EA1-176B-4314-9232-1B1B083D4DB3}"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4BF9B-3E5A-402E-B871-127F28956F6F}" type="datetimeFigureOut">
              <a:rPr lang="nl-NL" smtClean="0"/>
              <a:t>18-09-2019</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A04872-6C88-4117-9582-5EB69CD9FF13}" type="slidenum">
              <a:rPr lang="nl-NL" smtClean="0"/>
              <a:t>‹nr.›</a:t>
            </a:fld>
            <a:endParaRPr lang="nl-NL" dirty="0"/>
          </a:p>
        </p:txBody>
      </p:sp>
    </p:spTree>
    <p:extLst>
      <p:ext uri="{BB962C8B-B14F-4D97-AF65-F5344CB8AC3E}">
        <p14:creationId xmlns:p14="http://schemas.microsoft.com/office/powerpoint/2010/main" val="296878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A04872-6C88-4117-9582-5EB69CD9FF13}" type="slidenum">
              <a:rPr lang="nl-NL" smtClean="0"/>
              <a:t>5</a:t>
            </a:fld>
            <a:endParaRPr lang="nl-NL" dirty="0"/>
          </a:p>
        </p:txBody>
      </p:sp>
    </p:spTree>
    <p:extLst>
      <p:ext uri="{BB962C8B-B14F-4D97-AF65-F5344CB8AC3E}">
        <p14:creationId xmlns:p14="http://schemas.microsoft.com/office/powerpoint/2010/main" val="173233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A04872-6C88-4117-9582-5EB69CD9FF13}" type="slidenum">
              <a:rPr lang="nl-NL" smtClean="0"/>
              <a:t>6</a:t>
            </a:fld>
            <a:endParaRPr lang="nl-NL" dirty="0"/>
          </a:p>
        </p:txBody>
      </p:sp>
    </p:spTree>
    <p:extLst>
      <p:ext uri="{BB962C8B-B14F-4D97-AF65-F5344CB8AC3E}">
        <p14:creationId xmlns:p14="http://schemas.microsoft.com/office/powerpoint/2010/main" val="58666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A04872-6C88-4117-9582-5EB69CD9FF13}" type="slidenum">
              <a:rPr lang="nl-NL" smtClean="0"/>
              <a:t>30</a:t>
            </a:fld>
            <a:endParaRPr lang="nl-NL" dirty="0"/>
          </a:p>
        </p:txBody>
      </p:sp>
    </p:spTree>
    <p:extLst>
      <p:ext uri="{BB962C8B-B14F-4D97-AF65-F5344CB8AC3E}">
        <p14:creationId xmlns:p14="http://schemas.microsoft.com/office/powerpoint/2010/main" val="378133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A04872-6C88-4117-9582-5EB69CD9FF13}" type="slidenum">
              <a:rPr lang="nl-NL" smtClean="0"/>
              <a:t>34</a:t>
            </a:fld>
            <a:endParaRPr lang="nl-NL" dirty="0"/>
          </a:p>
        </p:txBody>
      </p:sp>
    </p:spTree>
    <p:extLst>
      <p:ext uri="{BB962C8B-B14F-4D97-AF65-F5344CB8AC3E}">
        <p14:creationId xmlns:p14="http://schemas.microsoft.com/office/powerpoint/2010/main" val="156749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A04872-6C88-4117-9582-5EB69CD9FF13}" type="slidenum">
              <a:rPr lang="nl-NL" smtClean="0"/>
              <a:t>36</a:t>
            </a:fld>
            <a:endParaRPr lang="nl-NL" dirty="0"/>
          </a:p>
        </p:txBody>
      </p:sp>
    </p:spTree>
    <p:extLst>
      <p:ext uri="{BB962C8B-B14F-4D97-AF65-F5344CB8AC3E}">
        <p14:creationId xmlns:p14="http://schemas.microsoft.com/office/powerpoint/2010/main" val="240477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362974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426486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399532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35940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411693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197364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184503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65273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204487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11986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401665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31178-07F6-4E6A-86FA-47E01C1041DB}" type="datetimeFigureOut">
              <a:rPr lang="nl-NL" smtClean="0"/>
              <a:t>18-09-2019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01169-68BD-4D75-98BE-3A6340954E1B}" type="slidenum">
              <a:rPr lang="nl-NL" smtClean="0"/>
              <a:t>‹nr.›</a:t>
            </a:fld>
            <a:endParaRPr lang="nl-NL" dirty="0"/>
          </a:p>
        </p:txBody>
      </p:sp>
    </p:spTree>
    <p:extLst>
      <p:ext uri="{BB962C8B-B14F-4D97-AF65-F5344CB8AC3E}">
        <p14:creationId xmlns:p14="http://schemas.microsoft.com/office/powerpoint/2010/main" val="3452296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avim.espria.nl/mavimwebsites/documenten/GGZDrenthe/GGZ_Centraal/Protocollen_Juridisch/Crisismaatregel_voorbereiding_PrJ.GGZ.BGD.19.002.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png"/><Relationship Id="rId7" Type="http://schemas.openxmlformats.org/officeDocument/2006/relationships/diagramColors" Target="../diagrams/colors6.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mavim.espria.nl/mavimwebsites/documenten/GGZDrenthe/GGZ_Centraal/Protocollen_Juridisch/Tijdelijk_verplichte_zorg_noodsituatie_PrJ.GGZ.BGD.19.004.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zoek.officielebekendmakingen.nl/stb-2019-198.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avim.espria.nl/mavimwebsites/documenten/GGZDrenthe/GGZ_Centraal/Protocollen_Juridisch/Onderzoek_verboden_gevaarlijke_voorwerpen_PrJ.GGZ.BGD.19.003.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dwangindezorg.nl/uitvoering/wvggz/producten/informatieproducten/nvvp"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internetconsultatie.nl/regelingengedwongenzorg" TargetMode="External"/><Relationship Id="rId5" Type="http://schemas.openxmlformats.org/officeDocument/2006/relationships/hyperlink" Target="https://zoek.officielebekendmakingen.nl/stb-2019-198.html" TargetMode="External"/><Relationship Id="rId4" Type="http://schemas.openxmlformats.org/officeDocument/2006/relationships/hyperlink" Target="https://www.eerstekamer.nl/9370000/1/j9vvkfvj6b325az/vklyai11bdvt/f=y.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t="62593"/>
          <a:stretch>
            <a:fillRect/>
          </a:stretch>
        </p:blipFill>
        <p:spPr bwMode="auto">
          <a:xfrm>
            <a:off x="0" y="4292600"/>
            <a:ext cx="9144000" cy="2565400"/>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5" descr="GGZ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49275"/>
            <a:ext cx="7918450" cy="324008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2915816" y="5039598"/>
            <a:ext cx="3063916" cy="523220"/>
          </a:xfrm>
          <a:prstGeom prst="rect">
            <a:avLst/>
          </a:prstGeom>
          <a:noFill/>
        </p:spPr>
        <p:txBody>
          <a:bodyPr wrap="none" rtlCol="0">
            <a:spAutoFit/>
          </a:bodyPr>
          <a:lstStyle/>
          <a:p>
            <a:r>
              <a:rPr lang="nl-NL" sz="2800" dirty="0" smtClean="0">
                <a:solidFill>
                  <a:schemeClr val="bg1"/>
                </a:solidFill>
              </a:rPr>
              <a:t>Basistraining Wvggz</a:t>
            </a:r>
            <a:endParaRPr lang="nl-NL" sz="2800" dirty="0">
              <a:solidFill>
                <a:schemeClr val="bg1"/>
              </a:solidFill>
            </a:endParaRPr>
          </a:p>
        </p:txBody>
      </p:sp>
    </p:spTree>
    <p:extLst>
      <p:ext uri="{BB962C8B-B14F-4D97-AF65-F5344CB8AC3E}">
        <p14:creationId xmlns:p14="http://schemas.microsoft.com/office/powerpoint/2010/main" val="161547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4" name="Titel 3"/>
          <p:cNvSpPr>
            <a:spLocks noGrp="1"/>
          </p:cNvSpPr>
          <p:nvPr>
            <p:ph type="title"/>
          </p:nvPr>
        </p:nvSpPr>
        <p:spPr/>
        <p:txBody>
          <a:bodyPr/>
          <a:lstStyle/>
          <a:p>
            <a:r>
              <a:rPr lang="nl-NL" dirty="0" smtClean="0"/>
              <a:t>Procedures</a:t>
            </a:r>
            <a:endParaRPr lang="nl-NL" dirty="0"/>
          </a:p>
        </p:txBody>
      </p:sp>
      <p:sp>
        <p:nvSpPr>
          <p:cNvPr id="6" name="Tijdelijke aanduiding voor inhoud 5"/>
          <p:cNvSpPr>
            <a:spLocks noGrp="1"/>
          </p:cNvSpPr>
          <p:nvPr>
            <p:ph idx="1"/>
          </p:nvPr>
        </p:nvSpPr>
        <p:spPr/>
        <p:txBody>
          <a:bodyPr>
            <a:normAutofit lnSpcReduction="10000"/>
          </a:bodyPr>
          <a:lstStyle/>
          <a:p>
            <a:r>
              <a:rPr lang="nl-NL" dirty="0" smtClean="0">
                <a:solidFill>
                  <a:schemeClr val="tx1">
                    <a:lumMod val="50000"/>
                    <a:lumOff val="50000"/>
                  </a:schemeClr>
                </a:solidFill>
              </a:rPr>
              <a:t>(Verkennend onderzoek);</a:t>
            </a:r>
          </a:p>
          <a:p>
            <a:pPr marL="0" indent="0">
              <a:buNone/>
            </a:pPr>
            <a:r>
              <a:rPr lang="nl-NL" dirty="0">
                <a:solidFill>
                  <a:schemeClr val="tx1">
                    <a:lumMod val="50000"/>
                    <a:lumOff val="50000"/>
                  </a:schemeClr>
                </a:solidFill>
              </a:rPr>
              <a:t>	</a:t>
            </a:r>
            <a:r>
              <a:rPr lang="nl-NL" sz="2400" dirty="0" smtClean="0">
                <a:solidFill>
                  <a:schemeClr val="tx1">
                    <a:lumMod val="50000"/>
                    <a:lumOff val="50000"/>
                  </a:schemeClr>
                </a:solidFill>
              </a:rPr>
              <a:t>Nieuw in de Wvggz is dat </a:t>
            </a:r>
            <a:r>
              <a:rPr lang="nl-NL" sz="2400" u="sng" dirty="0" smtClean="0">
                <a:solidFill>
                  <a:schemeClr val="tx1">
                    <a:lumMod val="50000"/>
                    <a:lumOff val="50000"/>
                  </a:schemeClr>
                </a:solidFill>
              </a:rPr>
              <a:t>iedereen</a:t>
            </a:r>
            <a:r>
              <a:rPr lang="nl-NL" sz="2400" dirty="0" smtClean="0">
                <a:solidFill>
                  <a:schemeClr val="tx1">
                    <a:lumMod val="50000"/>
                    <a:lumOff val="50000"/>
                  </a:schemeClr>
                </a:solidFill>
              </a:rPr>
              <a:t> bij de gemeente een 	melding kan doen over iemand waarvan men vindt dat 	die persoon zorg nodig heeft, terwijl die persoon zelf zorg 	weigert of onbekend is bij de hulpverleners. </a:t>
            </a:r>
          </a:p>
          <a:p>
            <a:pPr marL="0" indent="0">
              <a:buNone/>
            </a:pPr>
            <a:r>
              <a:rPr lang="nl-NL" sz="2400" dirty="0">
                <a:solidFill>
                  <a:schemeClr val="tx1">
                    <a:lumMod val="50000"/>
                    <a:lumOff val="50000"/>
                  </a:schemeClr>
                </a:solidFill>
              </a:rPr>
              <a:t>	</a:t>
            </a:r>
            <a:r>
              <a:rPr lang="nl-NL" sz="2400" dirty="0" smtClean="0">
                <a:solidFill>
                  <a:schemeClr val="tx1">
                    <a:lumMod val="50000"/>
                    <a:lumOff val="50000"/>
                  </a:schemeClr>
                </a:solidFill>
              </a:rPr>
              <a:t>De gemeente moet binnen 14 dagen na de melding een 	verkennend onderzoek verrichten naar de noodzaak tot 	geestelijke gezondheidszorg.</a:t>
            </a:r>
          </a:p>
          <a:p>
            <a:r>
              <a:rPr lang="nl-NL" dirty="0" smtClean="0"/>
              <a:t>Crisismaatregel </a:t>
            </a:r>
          </a:p>
          <a:p>
            <a:r>
              <a:rPr lang="nl-NL" dirty="0" smtClean="0"/>
              <a:t>Zorgmachtiging</a:t>
            </a:r>
            <a:endParaRPr lang="nl-NL" dirty="0"/>
          </a:p>
        </p:txBody>
      </p:sp>
    </p:spTree>
    <p:extLst>
      <p:ext uri="{BB962C8B-B14F-4D97-AF65-F5344CB8AC3E}">
        <p14:creationId xmlns:p14="http://schemas.microsoft.com/office/powerpoint/2010/main" val="2528640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Crisismaatregel</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b="1" dirty="0" smtClean="0"/>
              <a:t>Wanneer?</a:t>
            </a:r>
          </a:p>
          <a:p>
            <a:pPr marL="514350" indent="-514350">
              <a:buFont typeface="+mj-lt"/>
              <a:buAutoNum type="alphaLcPeriod"/>
            </a:pPr>
            <a:r>
              <a:rPr lang="nl-NL" dirty="0" smtClean="0"/>
              <a:t>Indien sprake is van onmiddellijk dreigend ernstig nadeel en;</a:t>
            </a:r>
          </a:p>
          <a:p>
            <a:pPr marL="514350" indent="-514350">
              <a:buFont typeface="+mj-lt"/>
              <a:buAutoNum type="alphaLcPeriod"/>
            </a:pPr>
            <a:r>
              <a:rPr lang="nl-NL" dirty="0" smtClean="0"/>
              <a:t>Een ernstig vermoeden aanwezig dat het gedrag van een persoon als gevolg van een psychische stoornis het ernstig nadeel veroorzaakt en;</a:t>
            </a:r>
          </a:p>
          <a:p>
            <a:pPr marL="514350" indent="-514350">
              <a:buFont typeface="+mj-lt"/>
              <a:buAutoNum type="alphaLcPeriod"/>
            </a:pPr>
            <a:r>
              <a:rPr lang="nl-NL" dirty="0" smtClean="0"/>
              <a:t>Het ernstig nadeel kan worden weggenomen met de crisismaatregel en;</a:t>
            </a:r>
          </a:p>
          <a:p>
            <a:pPr marL="514350" indent="-514350">
              <a:buFont typeface="+mj-lt"/>
              <a:buAutoNum type="alphaLcPeriod"/>
            </a:pPr>
            <a:r>
              <a:rPr lang="nl-NL" dirty="0" smtClean="0"/>
              <a:t>De crisissituatie dermate ernstig is dat de procedure van de zorgmachtiging niet kan worden afgewacht en;</a:t>
            </a:r>
          </a:p>
          <a:p>
            <a:pPr marL="514350" indent="-514350">
              <a:buFont typeface="+mj-lt"/>
              <a:buAutoNum type="alphaLcPeriod"/>
            </a:pPr>
            <a:r>
              <a:rPr lang="nl-NL" dirty="0" smtClean="0"/>
              <a:t>Sprake is van verzet tegen de zorg.</a:t>
            </a:r>
            <a:endParaRPr lang="nl-NL" dirty="0"/>
          </a:p>
        </p:txBody>
      </p:sp>
      <p:sp>
        <p:nvSpPr>
          <p:cNvPr id="5" name="Tekstvak 4"/>
          <p:cNvSpPr txBox="1"/>
          <p:nvPr/>
        </p:nvSpPr>
        <p:spPr>
          <a:xfrm>
            <a:off x="966786" y="5939988"/>
            <a:ext cx="6406177" cy="369332"/>
          </a:xfrm>
          <a:prstGeom prst="rect">
            <a:avLst/>
          </a:prstGeom>
          <a:noFill/>
        </p:spPr>
        <p:txBody>
          <a:bodyPr wrap="none" rtlCol="0">
            <a:spAutoFit/>
          </a:bodyPr>
          <a:lstStyle/>
          <a:p>
            <a:r>
              <a:rPr lang="nl-NL" dirty="0" smtClean="0"/>
              <a:t>Zie </a:t>
            </a:r>
            <a:r>
              <a:rPr lang="nl-NL" dirty="0" smtClean="0">
                <a:hlinkClick r:id="rId3"/>
              </a:rPr>
              <a:t>Protocol Crisismaatregel – voorbereiding (PrJ.GGZ.BGD.19.002)</a:t>
            </a:r>
            <a:endParaRPr lang="nl-NL" dirty="0"/>
          </a:p>
        </p:txBody>
      </p:sp>
    </p:spTree>
    <p:extLst>
      <p:ext uri="{BB962C8B-B14F-4D97-AF65-F5344CB8AC3E}">
        <p14:creationId xmlns:p14="http://schemas.microsoft.com/office/powerpoint/2010/main" val="4196135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Procedure crisismaatregel</a:t>
            </a:r>
            <a:endParaRPr lang="nl-NL"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p>
        </p:txBody>
      </p:sp>
      <p:graphicFrame>
        <p:nvGraphicFramePr>
          <p:cNvPr id="5" name="Object 4"/>
          <p:cNvGraphicFramePr>
            <a:graphicFrameLocks noChangeAspect="1"/>
          </p:cNvGraphicFramePr>
          <p:nvPr>
            <p:extLst>
              <p:ext uri="{D42A27DB-BD31-4B8C-83A1-F6EECF244321}">
                <p14:modId xmlns:p14="http://schemas.microsoft.com/office/powerpoint/2010/main" val="557901923"/>
              </p:ext>
            </p:extLst>
          </p:nvPr>
        </p:nvGraphicFramePr>
        <p:xfrm>
          <a:off x="2195736" y="1577103"/>
          <a:ext cx="4181475" cy="5095875"/>
        </p:xfrm>
        <a:graphic>
          <a:graphicData uri="http://schemas.openxmlformats.org/presentationml/2006/ole">
            <mc:AlternateContent xmlns:mc="http://schemas.openxmlformats.org/markup-compatibility/2006">
              <mc:Choice xmlns:v="urn:schemas-microsoft-com:vml" Requires="v">
                <p:oleObj spid="_x0000_s1059" r:id="rId4" imgW="4184089" imgH="5093280" progId="Visio.Drawing.11">
                  <p:embed/>
                </p:oleObj>
              </mc:Choice>
              <mc:Fallback>
                <p:oleObj r:id="rId4" imgW="4184089" imgH="509328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1577103"/>
                        <a:ext cx="4181475" cy="509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59165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fontScale="90000"/>
          </a:bodyPr>
          <a:lstStyle/>
          <a:p>
            <a:r>
              <a:rPr lang="nl-NL" dirty="0" smtClean="0"/>
              <a:t>Tijdelijke verplichte zorg </a:t>
            </a:r>
            <a:br>
              <a:rPr lang="nl-NL" dirty="0" smtClean="0"/>
            </a:br>
            <a:r>
              <a:rPr lang="nl-NL" dirty="0" smtClean="0"/>
              <a:t>voorafgaand aan crisismaatregel</a:t>
            </a:r>
            <a:endParaRPr lang="nl-NL" dirty="0"/>
          </a:p>
        </p:txBody>
      </p:sp>
      <p:sp>
        <p:nvSpPr>
          <p:cNvPr id="3" name="Tijdelijke aanduiding voor inhoud 2"/>
          <p:cNvSpPr>
            <a:spLocks noGrp="1"/>
          </p:cNvSpPr>
          <p:nvPr>
            <p:ph idx="1"/>
          </p:nvPr>
        </p:nvSpPr>
        <p:spPr/>
        <p:txBody>
          <a:bodyPr>
            <a:normAutofit/>
          </a:bodyPr>
          <a:lstStyle/>
          <a:p>
            <a:endParaRPr lang="nl-NL" sz="2400" dirty="0" smtClean="0"/>
          </a:p>
          <a:p>
            <a:r>
              <a:rPr lang="nl-NL" sz="2400" dirty="0" smtClean="0"/>
              <a:t>Gedurende </a:t>
            </a:r>
            <a:r>
              <a:rPr lang="nl-NL" sz="2400" dirty="0"/>
              <a:t>korte tijd </a:t>
            </a:r>
            <a:r>
              <a:rPr lang="nl-NL" sz="2400" dirty="0" smtClean="0"/>
              <a:t>kan verplichte </a:t>
            </a:r>
            <a:r>
              <a:rPr lang="nl-NL" sz="2400" dirty="0"/>
              <a:t>zorg worden verleend indien redelijkerwijs mag worden verondersteld dat een crisismaatregel zal worden genomen</a:t>
            </a:r>
            <a:r>
              <a:rPr lang="nl-NL" sz="2400" dirty="0" smtClean="0"/>
              <a:t>.</a:t>
            </a:r>
          </a:p>
          <a:p>
            <a:pPr marL="0" indent="0">
              <a:buNone/>
            </a:pPr>
            <a:endParaRPr lang="nl-NL" sz="2400" dirty="0" smtClean="0"/>
          </a:p>
          <a:p>
            <a:r>
              <a:rPr lang="nl-NL" sz="2400" dirty="0" smtClean="0"/>
              <a:t>Duur: </a:t>
            </a:r>
            <a:r>
              <a:rPr lang="nl-NL" sz="2400" u="sng" dirty="0" smtClean="0"/>
              <a:t>maximaal 18 uur</a:t>
            </a:r>
            <a:r>
              <a:rPr lang="nl-NL" sz="2400" dirty="0" smtClean="0"/>
              <a:t> en </a:t>
            </a:r>
            <a:r>
              <a:rPr lang="nl-NL" sz="2400" u="sng" dirty="0" smtClean="0"/>
              <a:t>niet meer dan 12 uur te rekenen vanaf beoordeling door psychiater</a:t>
            </a:r>
            <a:r>
              <a:rPr lang="nl-NL" sz="2400" dirty="0" smtClean="0"/>
              <a:t> t.b.v. medische verklaring.</a:t>
            </a:r>
          </a:p>
          <a:p>
            <a:endParaRPr lang="nl-NL" sz="2400" dirty="0"/>
          </a:p>
          <a:p>
            <a:r>
              <a:rPr lang="nl-NL" sz="2400" dirty="0" smtClean="0"/>
              <a:t>Wie is bevoegd? Ambulance personeel, zorgaanbieder, GD, </a:t>
            </a:r>
            <a:r>
              <a:rPr lang="nl-NL" sz="2400" b="1" dirty="0" smtClean="0">
                <a:solidFill>
                  <a:schemeClr val="accent6">
                    <a:lumMod val="75000"/>
                  </a:schemeClr>
                </a:solidFill>
              </a:rPr>
              <a:t>zorgverantwoordelijke</a:t>
            </a:r>
            <a:r>
              <a:rPr lang="nl-NL" sz="2400" dirty="0" smtClean="0"/>
              <a:t>, politie (beperkt bevoegd), door minister aangewezen deskundigen.</a:t>
            </a:r>
            <a:endParaRPr lang="nl-NL" sz="2400" dirty="0"/>
          </a:p>
        </p:txBody>
      </p:sp>
    </p:spTree>
    <p:extLst>
      <p:ext uri="{BB962C8B-B14F-4D97-AF65-F5344CB8AC3E}">
        <p14:creationId xmlns:p14="http://schemas.microsoft.com/office/powerpoint/2010/main" val="3214767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Crisismaatregel</a:t>
            </a:r>
            <a:endParaRPr lang="nl-NL" dirty="0"/>
          </a:p>
        </p:txBody>
      </p:sp>
      <p:sp>
        <p:nvSpPr>
          <p:cNvPr id="3" name="Tijdelijke aanduiding voor inhoud 2"/>
          <p:cNvSpPr>
            <a:spLocks noGrp="1"/>
          </p:cNvSpPr>
          <p:nvPr>
            <p:ph idx="1"/>
          </p:nvPr>
        </p:nvSpPr>
        <p:spPr/>
        <p:txBody>
          <a:bodyPr>
            <a:normAutofit/>
          </a:bodyPr>
          <a:lstStyle/>
          <a:p>
            <a:r>
              <a:rPr lang="nl-NL" sz="2400" dirty="0" smtClean="0"/>
              <a:t>Burgemeester kan informatie opvragen bij het OM t.b.v. de CM;</a:t>
            </a:r>
          </a:p>
          <a:p>
            <a:r>
              <a:rPr lang="nl-NL" sz="2400" dirty="0" smtClean="0"/>
              <a:t>Burgemeester beslist of de crisismaatregel al dan niet wordt genomen. Kan afwijken van advies psychiater;</a:t>
            </a:r>
          </a:p>
          <a:p>
            <a:r>
              <a:rPr lang="nl-NL" sz="2400" dirty="0" smtClean="0"/>
              <a:t>Duur: maximaal 3 dagen;</a:t>
            </a:r>
          </a:p>
          <a:p>
            <a:r>
              <a:rPr lang="nl-NL" sz="2400" dirty="0" smtClean="0"/>
              <a:t>Eindigt na verstrijken termijn, tenzij verlenging wordt aangevraagd;</a:t>
            </a:r>
          </a:p>
          <a:p>
            <a:r>
              <a:rPr lang="nl-NL" sz="2400" dirty="0" smtClean="0"/>
              <a:t>Duur voortgezette crisismaatregel: maximaal 3 weken</a:t>
            </a:r>
            <a:r>
              <a:rPr lang="nl-NL" sz="2400" dirty="0"/>
              <a:t>;</a:t>
            </a:r>
            <a:endParaRPr lang="nl-NL" sz="2400" dirty="0" smtClean="0"/>
          </a:p>
          <a:p>
            <a:r>
              <a:rPr lang="nl-NL" sz="2400" dirty="0" smtClean="0"/>
              <a:t>Vormen van verplichte zorg worden vermeld in de CM;</a:t>
            </a:r>
          </a:p>
          <a:p>
            <a:r>
              <a:rPr lang="nl-NL" sz="2400" dirty="0" smtClean="0"/>
              <a:t>Betrokkene kan bij rechter beroep instellen.</a:t>
            </a:r>
            <a:endParaRPr lang="nl-NL" sz="2400" dirty="0"/>
          </a:p>
        </p:txBody>
      </p:sp>
    </p:spTree>
    <p:extLst>
      <p:ext uri="{BB962C8B-B14F-4D97-AF65-F5344CB8AC3E}">
        <p14:creationId xmlns:p14="http://schemas.microsoft.com/office/powerpoint/2010/main" val="3131193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Voortzetting crisismaatregel</a:t>
            </a:r>
            <a:endParaRPr lang="nl-NL" dirty="0"/>
          </a:p>
        </p:txBody>
      </p:sp>
      <p:sp>
        <p:nvSpPr>
          <p:cNvPr id="3" name="Tijdelijke aanduiding voor inhoud 2"/>
          <p:cNvSpPr>
            <a:spLocks noGrp="1"/>
          </p:cNvSpPr>
          <p:nvPr>
            <p:ph idx="1"/>
          </p:nvPr>
        </p:nvSpPr>
        <p:spPr/>
        <p:txBody>
          <a:bodyPr/>
          <a:lstStyle/>
          <a:p>
            <a:r>
              <a:rPr lang="nl-NL" dirty="0" smtClean="0"/>
              <a:t>OvJ toetst of grondslag CM aanwezig is en dient een verzoek tot voortzetting in bij de rechtbank;</a:t>
            </a:r>
          </a:p>
          <a:p>
            <a:r>
              <a:rPr lang="nl-NL" dirty="0" smtClean="0"/>
              <a:t>Rechter beslist binnen 3 dagen;</a:t>
            </a:r>
          </a:p>
          <a:p>
            <a:r>
              <a:rPr lang="nl-NL" dirty="0" smtClean="0"/>
              <a:t>Maximum duur; 3 weken;</a:t>
            </a:r>
          </a:p>
          <a:p>
            <a:r>
              <a:rPr lang="nl-NL" dirty="0" smtClean="0"/>
              <a:t>Geen beroepsmogelijkheid.</a:t>
            </a:r>
            <a:endParaRPr lang="nl-NL" dirty="0"/>
          </a:p>
        </p:txBody>
      </p:sp>
    </p:spTree>
    <p:extLst>
      <p:ext uri="{BB962C8B-B14F-4D97-AF65-F5344CB8AC3E}">
        <p14:creationId xmlns:p14="http://schemas.microsoft.com/office/powerpoint/2010/main" val="2840858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Rechte verbindingslijn 14"/>
          <p:cNvCxnSpPr/>
          <p:nvPr/>
        </p:nvCxnSpPr>
        <p:spPr>
          <a:xfrm>
            <a:off x="7596336" y="2924944"/>
            <a:ext cx="0" cy="864096"/>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 name="Rechte verbindingslijn 11"/>
          <p:cNvCxnSpPr/>
          <p:nvPr/>
        </p:nvCxnSpPr>
        <p:spPr>
          <a:xfrm>
            <a:off x="2987824" y="2924944"/>
            <a:ext cx="0" cy="864096"/>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4" name="Rechte verbindingslijn 3"/>
          <p:cNvCxnSpPr/>
          <p:nvPr/>
        </p:nvCxnSpPr>
        <p:spPr>
          <a:xfrm>
            <a:off x="1043608" y="2924944"/>
            <a:ext cx="0" cy="86409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Zorgmachtiging</a:t>
            </a:r>
            <a:endParaRPr lang="nl-NL"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943561191"/>
              </p:ext>
            </p:extLst>
          </p:nvPr>
        </p:nvGraphicFramePr>
        <p:xfrm>
          <a:off x="395536" y="1700808"/>
          <a:ext cx="8229600" cy="166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fgeronde rechthoek 5"/>
          <p:cNvSpPr/>
          <p:nvPr/>
        </p:nvSpPr>
        <p:spPr>
          <a:xfrm>
            <a:off x="394733" y="3573016"/>
            <a:ext cx="1872208" cy="208823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smtClean="0"/>
              <a:t>Wie?</a:t>
            </a:r>
          </a:p>
          <a:p>
            <a:pPr marL="285750" indent="-285750">
              <a:buFontTx/>
              <a:buChar char="-"/>
            </a:pPr>
            <a:r>
              <a:rPr lang="nl-NL" sz="1400" dirty="0" smtClean="0"/>
              <a:t>College B&amp;W</a:t>
            </a:r>
          </a:p>
          <a:p>
            <a:pPr marL="285750" indent="-285750">
              <a:buFontTx/>
              <a:buChar char="-"/>
            </a:pPr>
            <a:r>
              <a:rPr lang="nl-NL" sz="1400" b="1" dirty="0" smtClean="0"/>
              <a:t>GD</a:t>
            </a:r>
          </a:p>
          <a:p>
            <a:pPr marL="285750" indent="-285750">
              <a:buFontTx/>
              <a:buChar char="-"/>
            </a:pPr>
            <a:r>
              <a:rPr lang="nl-NL" sz="1400" b="1" dirty="0" smtClean="0"/>
              <a:t>Zorgverlener</a:t>
            </a:r>
          </a:p>
          <a:p>
            <a:pPr marL="285750" indent="-285750">
              <a:buFontTx/>
              <a:buChar char="-"/>
            </a:pPr>
            <a:r>
              <a:rPr lang="nl-NL" sz="1400" b="1" dirty="0" smtClean="0"/>
              <a:t>Zorgaanbieder Wfz</a:t>
            </a:r>
          </a:p>
          <a:p>
            <a:pPr marL="285750" indent="-285750">
              <a:buFontTx/>
              <a:buChar char="-"/>
            </a:pPr>
            <a:r>
              <a:rPr lang="nl-NL" sz="1400" dirty="0" smtClean="0"/>
              <a:t>Politie</a:t>
            </a:r>
          </a:p>
          <a:p>
            <a:pPr marL="285750" indent="-285750">
              <a:buFontTx/>
              <a:buChar char="-"/>
            </a:pPr>
            <a:endParaRPr lang="nl-NL" sz="1400" dirty="0"/>
          </a:p>
        </p:txBody>
      </p:sp>
      <p:sp>
        <p:nvSpPr>
          <p:cNvPr id="9" name="Afgeronde rechthoek 8"/>
          <p:cNvSpPr/>
          <p:nvPr/>
        </p:nvSpPr>
        <p:spPr>
          <a:xfrm>
            <a:off x="2771800" y="3573016"/>
            <a:ext cx="3312368" cy="208823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400" dirty="0" smtClean="0"/>
          </a:p>
          <a:p>
            <a:endParaRPr lang="nl-NL" sz="1400" dirty="0"/>
          </a:p>
          <a:p>
            <a:r>
              <a:rPr lang="nl-NL" sz="1400" dirty="0" smtClean="0"/>
              <a:t>Acties GGZ:</a:t>
            </a:r>
          </a:p>
          <a:p>
            <a:pPr marL="285750" indent="-285750">
              <a:buFontTx/>
              <a:buChar char="-"/>
            </a:pPr>
            <a:r>
              <a:rPr lang="nl-NL" sz="1400" dirty="0" smtClean="0"/>
              <a:t>GD informeert betrokkene,  vertegenwoordiger, advocaat, aanvrager, PVP (met toestemming)</a:t>
            </a:r>
          </a:p>
          <a:p>
            <a:pPr marL="285750" indent="-285750">
              <a:buFontTx/>
              <a:buChar char="-"/>
            </a:pPr>
            <a:r>
              <a:rPr lang="nl-NL" sz="1400" dirty="0" smtClean="0"/>
              <a:t>Mogelijkheid PvA</a:t>
            </a:r>
          </a:p>
          <a:p>
            <a:pPr marL="285750" indent="-285750">
              <a:buFontTx/>
              <a:buChar char="-"/>
            </a:pPr>
            <a:r>
              <a:rPr lang="nl-NL" sz="1400" dirty="0" smtClean="0"/>
              <a:t>Mogelijkheid horen</a:t>
            </a:r>
          </a:p>
          <a:p>
            <a:pPr marL="285750" indent="-285750">
              <a:buFontTx/>
              <a:buChar char="-"/>
            </a:pPr>
            <a:r>
              <a:rPr lang="nl-NL" sz="1400" dirty="0" smtClean="0"/>
              <a:t>GD wijst zorgverantwoordelijke aan</a:t>
            </a:r>
          </a:p>
          <a:p>
            <a:pPr marL="285750" indent="-285750">
              <a:buFontTx/>
              <a:buChar char="-"/>
            </a:pPr>
            <a:r>
              <a:rPr lang="nl-NL" sz="1400" dirty="0" smtClean="0"/>
              <a:t>Medische verklaring onafhankelijk psychiater</a:t>
            </a:r>
          </a:p>
          <a:p>
            <a:pPr marL="285750" indent="-285750">
              <a:buFontTx/>
              <a:buChar char="-"/>
            </a:pPr>
            <a:r>
              <a:rPr lang="nl-NL" sz="1400" dirty="0" smtClean="0"/>
              <a:t>Opstellen zorgkaart en zorgplan</a:t>
            </a:r>
          </a:p>
          <a:p>
            <a:pPr marL="285750" indent="-285750">
              <a:buFontTx/>
              <a:buChar char="-"/>
            </a:pPr>
            <a:endParaRPr lang="nl-NL" sz="1400" dirty="0" smtClean="0"/>
          </a:p>
          <a:p>
            <a:pPr marL="285750" indent="-285750">
              <a:buFontTx/>
              <a:buChar char="-"/>
            </a:pPr>
            <a:endParaRPr lang="nl-NL" sz="1400" dirty="0"/>
          </a:p>
        </p:txBody>
      </p:sp>
      <p:sp>
        <p:nvSpPr>
          <p:cNvPr id="14" name="Afgeronde rechthoek 13"/>
          <p:cNvSpPr/>
          <p:nvPr/>
        </p:nvSpPr>
        <p:spPr>
          <a:xfrm>
            <a:off x="6660232" y="3573016"/>
            <a:ext cx="1872208" cy="208823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nl-NL" sz="1400" dirty="0" smtClean="0"/>
              <a:t>Afwijzing aanvraag</a:t>
            </a:r>
          </a:p>
          <a:p>
            <a:pPr marL="285750" indent="-285750">
              <a:buFontTx/>
              <a:buChar char="-"/>
            </a:pPr>
            <a:r>
              <a:rPr lang="nl-NL" sz="1400" dirty="0" smtClean="0"/>
              <a:t>Toewijzing aanvraag </a:t>
            </a:r>
            <a:r>
              <a:rPr lang="nl-NL" sz="1400" dirty="0" smtClean="0">
                <a:sym typeface="Wingdings" panose="05000000000000000000" pitchFamily="2" charset="2"/>
              </a:rPr>
              <a:t> ZM</a:t>
            </a:r>
          </a:p>
          <a:p>
            <a:pPr marL="285750" indent="-285750">
              <a:buFontTx/>
              <a:buChar char="-"/>
            </a:pPr>
            <a:r>
              <a:rPr lang="nl-NL" sz="1400" dirty="0" smtClean="0">
                <a:sym typeface="Wingdings" panose="05000000000000000000" pitchFamily="2" charset="2"/>
              </a:rPr>
              <a:t>Duur ZM: 6 maanden</a:t>
            </a:r>
          </a:p>
          <a:p>
            <a:pPr marL="285750" indent="-285750">
              <a:buFontTx/>
              <a:buChar char="-"/>
            </a:pPr>
            <a:r>
              <a:rPr lang="nl-NL" sz="1400" dirty="0" smtClean="0">
                <a:sym typeface="Wingdings" panose="05000000000000000000" pitchFamily="2" charset="2"/>
              </a:rPr>
              <a:t>Aansluitende ZM 12 maanden (of langer)</a:t>
            </a:r>
            <a:endParaRPr lang="nl-NL" sz="1400" dirty="0"/>
          </a:p>
        </p:txBody>
      </p:sp>
      <p:sp>
        <p:nvSpPr>
          <p:cNvPr id="3" name="Tekstvak 2"/>
          <p:cNvSpPr txBox="1"/>
          <p:nvPr/>
        </p:nvSpPr>
        <p:spPr>
          <a:xfrm>
            <a:off x="683568" y="6381328"/>
            <a:ext cx="4380302" cy="369332"/>
          </a:xfrm>
          <a:prstGeom prst="rect">
            <a:avLst/>
          </a:prstGeom>
          <a:noFill/>
        </p:spPr>
        <p:txBody>
          <a:bodyPr wrap="none" rtlCol="0">
            <a:spAutoFit/>
          </a:bodyPr>
          <a:lstStyle/>
          <a:p>
            <a:r>
              <a:rPr lang="nl-NL" b="1" u="sng" dirty="0" smtClean="0"/>
              <a:t>Zie Protocol Zorgmachtiging (voorbereiding)</a:t>
            </a:r>
            <a:endParaRPr lang="nl-NL" b="1" u="sng" dirty="0"/>
          </a:p>
        </p:txBody>
      </p:sp>
    </p:spTree>
    <p:extLst>
      <p:ext uri="{BB962C8B-B14F-4D97-AF65-F5344CB8AC3E}">
        <p14:creationId xmlns:p14="http://schemas.microsoft.com/office/powerpoint/2010/main" val="181940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3064148454"/>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1043608" y="548680"/>
            <a:ext cx="1800200"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 name="Afbeelding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9792" y="1484784"/>
            <a:ext cx="4020872" cy="5373216"/>
          </a:xfrm>
          <a:prstGeom prst="rect">
            <a:avLst/>
          </a:prstGeom>
        </p:spPr>
      </p:pic>
    </p:spTree>
    <p:extLst>
      <p:ext uri="{BB962C8B-B14F-4D97-AF65-F5344CB8AC3E}">
        <p14:creationId xmlns:p14="http://schemas.microsoft.com/office/powerpoint/2010/main" val="586132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1394667596"/>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2555776" y="574846"/>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Rechthoek 1"/>
          <p:cNvSpPr/>
          <p:nvPr/>
        </p:nvSpPr>
        <p:spPr>
          <a:xfrm>
            <a:off x="323528" y="1988840"/>
            <a:ext cx="8280920" cy="3785652"/>
          </a:xfrm>
          <a:prstGeom prst="rect">
            <a:avLst/>
          </a:prstGeom>
        </p:spPr>
        <p:txBody>
          <a:bodyPr wrap="square">
            <a:spAutoFit/>
          </a:bodyPr>
          <a:lstStyle/>
          <a:p>
            <a:pPr marL="342900" indent="-342900">
              <a:buFont typeface="Arial" panose="020B0604020202020204" pitchFamily="34" charset="0"/>
              <a:buChar char="•"/>
            </a:pPr>
            <a:r>
              <a:rPr lang="nl-NL" sz="2400" dirty="0" smtClean="0"/>
              <a:t>GD informeert betrokkene,  vertegenwoordiger, advocaat</a:t>
            </a:r>
            <a:r>
              <a:rPr lang="nl-NL" sz="2400" dirty="0"/>
              <a:t> </a:t>
            </a:r>
            <a:r>
              <a:rPr lang="nl-NL" sz="2400" dirty="0" smtClean="0"/>
              <a:t>en aanvrager dat ZM wordt voorbereid;</a:t>
            </a:r>
          </a:p>
          <a:p>
            <a:pPr marL="342900" indent="-342900">
              <a:buFont typeface="Arial" panose="020B0604020202020204" pitchFamily="34" charset="0"/>
              <a:buChar char="•"/>
            </a:pPr>
            <a:r>
              <a:rPr lang="nl-NL" sz="2400" dirty="0" smtClean="0"/>
              <a:t>GD verstrekt met toestemming van betrokkene gegevens aan de PVP;</a:t>
            </a:r>
          </a:p>
          <a:p>
            <a:pPr marL="342900" indent="-342900">
              <a:buFont typeface="Arial" panose="020B0604020202020204" pitchFamily="34" charset="0"/>
              <a:buChar char="•"/>
            </a:pPr>
            <a:r>
              <a:rPr lang="nl-NL" sz="2400" dirty="0" smtClean="0"/>
              <a:t>Informeren over mogelijkheid opstellen </a:t>
            </a:r>
            <a:r>
              <a:rPr lang="nl-NL" sz="2400" b="1" dirty="0"/>
              <a:t>e</a:t>
            </a:r>
            <a:r>
              <a:rPr lang="nl-NL" sz="2400" b="1" dirty="0" smtClean="0"/>
              <a:t>igen plan van aanpak</a:t>
            </a:r>
            <a:r>
              <a:rPr lang="nl-NL" sz="2400" dirty="0" smtClean="0"/>
              <a:t>;</a:t>
            </a:r>
            <a:endParaRPr lang="nl-NL" sz="2400" dirty="0"/>
          </a:p>
          <a:p>
            <a:pPr marL="342900" indent="-342900">
              <a:buFont typeface="Arial" panose="020B0604020202020204" pitchFamily="34" charset="0"/>
              <a:buChar char="•"/>
            </a:pPr>
            <a:r>
              <a:rPr lang="nl-NL" sz="2400" dirty="0" smtClean="0"/>
              <a:t>GD wijst zorgverantwoordelijke aan;</a:t>
            </a:r>
          </a:p>
          <a:p>
            <a:pPr marL="342900" indent="-342900">
              <a:buFont typeface="Arial" panose="020B0604020202020204" pitchFamily="34" charset="0"/>
              <a:buChar char="•"/>
            </a:pPr>
            <a:r>
              <a:rPr lang="nl-NL" sz="2400" dirty="0" smtClean="0"/>
              <a:t>Medische verklaring onafhankelijk psychiater;</a:t>
            </a:r>
          </a:p>
          <a:p>
            <a:pPr marL="342900" indent="-342900">
              <a:buFont typeface="Arial" panose="020B0604020202020204" pitchFamily="34" charset="0"/>
              <a:buChar char="•"/>
            </a:pPr>
            <a:r>
              <a:rPr lang="nl-NL" sz="2400" dirty="0" smtClean="0"/>
              <a:t>Zorgverantwoordelijke stelt samen met betrokkene (en naasten) zorgkaart en zorgplan op.</a:t>
            </a:r>
          </a:p>
        </p:txBody>
      </p:sp>
    </p:spTree>
    <p:extLst>
      <p:ext uri="{BB962C8B-B14F-4D97-AF65-F5344CB8AC3E}">
        <p14:creationId xmlns:p14="http://schemas.microsoft.com/office/powerpoint/2010/main" val="3232501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Eigen plan van aanpak</a:t>
            </a:r>
            <a:endParaRPr lang="nl-NL" dirty="0"/>
          </a:p>
        </p:txBody>
      </p:sp>
      <p:sp>
        <p:nvSpPr>
          <p:cNvPr id="3" name="Tijdelijke aanduiding voor inhoud 2"/>
          <p:cNvSpPr>
            <a:spLocks noGrp="1"/>
          </p:cNvSpPr>
          <p:nvPr>
            <p:ph idx="1"/>
          </p:nvPr>
        </p:nvSpPr>
        <p:spPr>
          <a:xfrm>
            <a:off x="467544" y="1700808"/>
            <a:ext cx="8229600" cy="4525963"/>
          </a:xfrm>
        </p:spPr>
        <p:txBody>
          <a:bodyPr>
            <a:normAutofit fontScale="77500" lnSpcReduction="20000"/>
          </a:bodyPr>
          <a:lstStyle/>
          <a:p>
            <a:r>
              <a:rPr lang="nl-NL" sz="2900" dirty="0" smtClean="0"/>
              <a:t>Binnen </a:t>
            </a:r>
            <a:r>
              <a:rPr lang="nl-NL" sz="2900" u="sng" dirty="0" smtClean="0"/>
              <a:t>3 dagen</a:t>
            </a:r>
            <a:r>
              <a:rPr lang="nl-NL" sz="2900" dirty="0" smtClean="0"/>
              <a:t> na ontvangst kennisgeving door GD kan betrokkene schriftelijk aangeven dat hij een eigen plan van aanpak wil opstellen;</a:t>
            </a:r>
          </a:p>
          <a:p>
            <a:r>
              <a:rPr lang="nl-NL" sz="2900" dirty="0" smtClean="0"/>
              <a:t>GD beslist binnen </a:t>
            </a:r>
            <a:r>
              <a:rPr lang="nl-NL" sz="2900" u="sng" dirty="0" smtClean="0"/>
              <a:t>2 dagen</a:t>
            </a:r>
            <a:r>
              <a:rPr lang="nl-NL" sz="2900" dirty="0" smtClean="0"/>
              <a:t> na kennisgeving en na overleg met de OvJ of betrokkene daartoe in de gelegenheid wordt gesteld;</a:t>
            </a:r>
          </a:p>
          <a:p>
            <a:r>
              <a:rPr lang="nl-NL" sz="2900" dirty="0" smtClean="0"/>
              <a:t>GD stelt betrokkene en vertegenwoordiger in de gelegenheid te worden gehoord;</a:t>
            </a:r>
          </a:p>
          <a:p>
            <a:r>
              <a:rPr lang="nl-NL" sz="2900" dirty="0" smtClean="0"/>
              <a:t>I.g.v. toewijzing wordt de voorbereiding van de ZM </a:t>
            </a:r>
            <a:r>
              <a:rPr lang="nl-NL" sz="2900" u="sng" dirty="0" smtClean="0"/>
              <a:t>geschorst</a:t>
            </a:r>
            <a:r>
              <a:rPr lang="nl-NL" sz="2900" dirty="0" smtClean="0"/>
              <a:t>;</a:t>
            </a:r>
          </a:p>
          <a:p>
            <a:r>
              <a:rPr lang="nl-NL" sz="2900" dirty="0" smtClean="0"/>
              <a:t>GD kan tussentijds bij onvoldoende voortgang of indien ernstig nadeel zich niet langer verdraagt met verder uitstel, na overleg met de OvJ besluiten dat de voorbereiding van de ZM moet worden hervat.</a:t>
            </a:r>
          </a:p>
          <a:p>
            <a:pPr marL="0" indent="0">
              <a:buNone/>
            </a:pPr>
            <a:endParaRPr lang="nl-NL" sz="2900" dirty="0" smtClean="0"/>
          </a:p>
          <a:p>
            <a:r>
              <a:rPr lang="nl-NL" sz="2900" b="1" dirty="0" smtClean="0">
                <a:solidFill>
                  <a:schemeClr val="accent6">
                    <a:lumMod val="75000"/>
                  </a:schemeClr>
                </a:solidFill>
              </a:rPr>
              <a:t>Rol zorgverantwoordelijke?</a:t>
            </a: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828" y="4365104"/>
            <a:ext cx="3257600" cy="3257600"/>
          </a:xfrm>
          <a:prstGeom prst="rect">
            <a:avLst/>
          </a:prstGeom>
        </p:spPr>
      </p:pic>
    </p:spTree>
    <p:extLst>
      <p:ext uri="{BB962C8B-B14F-4D97-AF65-F5344CB8AC3E}">
        <p14:creationId xmlns:p14="http://schemas.microsoft.com/office/powerpoint/2010/main" val="3695531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itel 13"/>
          <p:cNvSpPr>
            <a:spLocks noGrp="1"/>
          </p:cNvSpPr>
          <p:nvPr>
            <p:ph type="ctrTitle"/>
          </p:nvPr>
        </p:nvSpPr>
        <p:spPr>
          <a:xfrm>
            <a:off x="1187624" y="308858"/>
            <a:ext cx="7416824" cy="1175926"/>
          </a:xfrm>
        </p:spPr>
        <p:txBody>
          <a:bodyPr>
            <a:normAutofit fontScale="90000"/>
          </a:bodyPr>
          <a:lstStyle/>
          <a:p>
            <a:r>
              <a:rPr lang="nl-NL" dirty="0" smtClean="0"/>
              <a:t>Van de Wet Bopz naar de Wvggz</a:t>
            </a:r>
            <a:endParaRPr lang="nl-NL" dirty="0"/>
          </a:p>
        </p:txBody>
      </p:sp>
      <p:sp>
        <p:nvSpPr>
          <p:cNvPr id="15" name="Ondertitel 14"/>
          <p:cNvSpPr>
            <a:spLocks noGrp="1"/>
          </p:cNvSpPr>
          <p:nvPr>
            <p:ph type="subTitle" idx="1"/>
          </p:nvPr>
        </p:nvSpPr>
        <p:spPr>
          <a:xfrm>
            <a:off x="1619672" y="1916832"/>
            <a:ext cx="6400800" cy="2520280"/>
          </a:xfrm>
        </p:spPr>
        <p:txBody>
          <a:bodyPr>
            <a:normAutofit fontScale="77500" lnSpcReduction="20000"/>
          </a:bodyPr>
          <a:lstStyle/>
          <a:p>
            <a:pPr marL="457200" indent="-457200" algn="l">
              <a:buFont typeface="Arial" panose="020B0604020202020204" pitchFamily="34" charset="0"/>
              <a:buChar char="•"/>
            </a:pPr>
            <a:r>
              <a:rPr lang="nl-NL" sz="2600" dirty="0" smtClean="0">
                <a:solidFill>
                  <a:schemeClr val="tx1"/>
                </a:solidFill>
              </a:rPr>
              <a:t>Per 1 januari 2020: </a:t>
            </a:r>
          </a:p>
          <a:p>
            <a:pPr algn="l"/>
            <a:r>
              <a:rPr lang="nl-NL" sz="2600" dirty="0" smtClean="0">
                <a:solidFill>
                  <a:schemeClr val="tx1"/>
                </a:solidFill>
              </a:rPr>
              <a:t>	Wet verplichte ggz (Wvggz)</a:t>
            </a:r>
          </a:p>
          <a:p>
            <a:pPr algn="l"/>
            <a:r>
              <a:rPr lang="nl-NL" sz="2600" dirty="0">
                <a:solidFill>
                  <a:schemeClr val="tx1"/>
                </a:solidFill>
              </a:rPr>
              <a:t>	</a:t>
            </a:r>
            <a:r>
              <a:rPr lang="nl-NL" sz="2600" dirty="0" smtClean="0">
                <a:solidFill>
                  <a:schemeClr val="tx1"/>
                </a:solidFill>
              </a:rPr>
              <a:t>Wet zorg en dwang (Wzd)</a:t>
            </a:r>
          </a:p>
          <a:p>
            <a:pPr algn="l"/>
            <a:endParaRPr lang="nl-NL" sz="2600" dirty="0" smtClean="0">
              <a:solidFill>
                <a:schemeClr val="tx1"/>
              </a:solidFill>
            </a:endParaRPr>
          </a:p>
          <a:p>
            <a:pPr marL="457200" indent="-457200" algn="l">
              <a:buFont typeface="Arial" panose="020B0604020202020204" pitchFamily="34" charset="0"/>
              <a:buChar char="•"/>
            </a:pPr>
            <a:r>
              <a:rPr lang="nl-NL" sz="2600" dirty="0" smtClean="0">
                <a:solidFill>
                  <a:schemeClr val="tx1"/>
                </a:solidFill>
              </a:rPr>
              <a:t>Doel nieuwe wetgeving</a:t>
            </a:r>
          </a:p>
          <a:p>
            <a:pPr algn="l"/>
            <a:endParaRPr lang="nl-NL" sz="2600" dirty="0" smtClean="0">
              <a:solidFill>
                <a:schemeClr val="tx1"/>
              </a:solidFill>
            </a:endParaRPr>
          </a:p>
          <a:p>
            <a:pPr marL="457200" indent="-457200" algn="l">
              <a:buFont typeface="Arial" panose="020B0604020202020204" pitchFamily="34" charset="0"/>
              <a:buChar char="•"/>
            </a:pPr>
            <a:r>
              <a:rPr lang="nl-NL" sz="2600" dirty="0" smtClean="0">
                <a:solidFill>
                  <a:schemeClr val="tx1"/>
                </a:solidFill>
              </a:rPr>
              <a:t>Overgangsregime Wet Bopz lopende machtigingen (t/m </a:t>
            </a:r>
            <a:r>
              <a:rPr lang="nl-NL" sz="2600" b="1" dirty="0" smtClean="0">
                <a:solidFill>
                  <a:srgbClr val="FF0000"/>
                </a:solidFill>
              </a:rPr>
              <a:t>juni – naar verwachting januari - </a:t>
            </a:r>
            <a:r>
              <a:rPr lang="nl-NL" sz="2600" dirty="0" smtClean="0">
                <a:solidFill>
                  <a:schemeClr val="tx1"/>
                </a:solidFill>
              </a:rPr>
              <a:t>2020)</a:t>
            </a:r>
          </a:p>
        </p:txBody>
      </p:sp>
      <p:sp>
        <p:nvSpPr>
          <p:cNvPr id="16" name="Afgeronde rechthoek 15"/>
          <p:cNvSpPr/>
          <p:nvPr/>
        </p:nvSpPr>
        <p:spPr>
          <a:xfrm>
            <a:off x="323528" y="4653136"/>
            <a:ext cx="2592288" cy="172819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nl-NL" b="1" dirty="0" smtClean="0"/>
              <a:t>Wet Bopz</a:t>
            </a:r>
          </a:p>
          <a:p>
            <a:pPr marL="285750" indent="-285750">
              <a:buFontTx/>
              <a:buChar char="-"/>
            </a:pPr>
            <a:r>
              <a:rPr lang="nl-NL" dirty="0" smtClean="0"/>
              <a:t>Psychiatrie</a:t>
            </a:r>
          </a:p>
          <a:p>
            <a:pPr marL="285750" indent="-285750">
              <a:buFontTx/>
              <a:buChar char="-"/>
            </a:pPr>
            <a:r>
              <a:rPr lang="nl-NL" dirty="0" smtClean="0"/>
              <a:t>Psychogeriatrie</a:t>
            </a:r>
          </a:p>
          <a:p>
            <a:pPr marL="285750" indent="-285750">
              <a:buFontTx/>
              <a:buChar char="-"/>
            </a:pPr>
            <a:r>
              <a:rPr lang="nl-NL" dirty="0" smtClean="0"/>
              <a:t>Verstandelijk gehandicapten</a:t>
            </a:r>
          </a:p>
        </p:txBody>
      </p:sp>
      <p:sp>
        <p:nvSpPr>
          <p:cNvPr id="17" name="Afgeronde rechthoek 16"/>
          <p:cNvSpPr/>
          <p:nvPr/>
        </p:nvSpPr>
        <p:spPr>
          <a:xfrm>
            <a:off x="3059832" y="4653136"/>
            <a:ext cx="2592288" cy="172819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nl-NL" b="1" dirty="0" smtClean="0"/>
              <a:t>Wvggz</a:t>
            </a:r>
          </a:p>
          <a:p>
            <a:pPr marL="285750" indent="-285750">
              <a:buFontTx/>
              <a:buChar char="-"/>
            </a:pPr>
            <a:r>
              <a:rPr lang="nl-NL" dirty="0" smtClean="0"/>
              <a:t>Psychiatrie</a:t>
            </a:r>
          </a:p>
          <a:p>
            <a:pPr marL="285750" indent="-285750" algn="ctr">
              <a:buFontTx/>
              <a:buChar char="-"/>
            </a:pPr>
            <a:endParaRPr lang="nl-NL" dirty="0"/>
          </a:p>
          <a:p>
            <a:pPr marL="285750" indent="-285750" algn="ctr">
              <a:buFontTx/>
              <a:buChar char="-"/>
            </a:pPr>
            <a:endParaRPr lang="nl-NL" dirty="0" smtClean="0"/>
          </a:p>
          <a:p>
            <a:pPr algn="ctr"/>
            <a:endParaRPr lang="nl-NL" dirty="0"/>
          </a:p>
        </p:txBody>
      </p:sp>
      <p:sp>
        <p:nvSpPr>
          <p:cNvPr id="18" name="Afgeronde rechthoek 17"/>
          <p:cNvSpPr/>
          <p:nvPr/>
        </p:nvSpPr>
        <p:spPr>
          <a:xfrm>
            <a:off x="5796136" y="4653136"/>
            <a:ext cx="2592288" cy="172819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nl-NL" b="1" dirty="0" smtClean="0"/>
              <a:t>Wzd</a:t>
            </a:r>
          </a:p>
          <a:p>
            <a:pPr marL="285750" indent="-285750">
              <a:buFontTx/>
              <a:buChar char="-"/>
            </a:pPr>
            <a:r>
              <a:rPr lang="nl-NL" dirty="0" smtClean="0"/>
              <a:t>Psychogeriatrie</a:t>
            </a:r>
          </a:p>
          <a:p>
            <a:pPr marL="285750" indent="-285750">
              <a:buFontTx/>
              <a:buChar char="-"/>
            </a:pPr>
            <a:r>
              <a:rPr lang="nl-NL" dirty="0" smtClean="0"/>
              <a:t>Verstandelijk gehandicapten</a:t>
            </a:r>
          </a:p>
          <a:p>
            <a:pPr marL="285750" indent="-285750">
              <a:buFontTx/>
              <a:buChar char="-"/>
            </a:pP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72007"/>
            <a:ext cx="1433609" cy="1532479"/>
          </a:xfrm>
          <a:prstGeom prst="rect">
            <a:avLst/>
          </a:prstGeom>
        </p:spPr>
      </p:pic>
      <p:sp>
        <p:nvSpPr>
          <p:cNvPr id="2" name="PIJL-RECHTS 1"/>
          <p:cNvSpPr/>
          <p:nvPr/>
        </p:nvSpPr>
        <p:spPr>
          <a:xfrm>
            <a:off x="2663788" y="5337212"/>
            <a:ext cx="504056" cy="360040"/>
          </a:xfrm>
          <a:prstGeom prst="rightArrow">
            <a:avLst/>
          </a:prstGeom>
          <a:solidFill>
            <a:srgbClr val="7030A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27866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1296813757"/>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2555776" y="574846"/>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Rechthoek 1"/>
          <p:cNvSpPr/>
          <p:nvPr/>
        </p:nvSpPr>
        <p:spPr>
          <a:xfrm>
            <a:off x="323528" y="1988840"/>
            <a:ext cx="8280920" cy="5262979"/>
          </a:xfrm>
          <a:prstGeom prst="rect">
            <a:avLst/>
          </a:prstGeom>
        </p:spPr>
        <p:txBody>
          <a:bodyPr wrap="square">
            <a:spAutoFit/>
          </a:bodyPr>
          <a:lstStyle/>
          <a:p>
            <a:r>
              <a:rPr lang="nl-NL" sz="2400" b="1" dirty="0" smtClean="0"/>
              <a:t>Medische verklaring</a:t>
            </a:r>
          </a:p>
          <a:p>
            <a:pPr marL="342900" indent="-342900">
              <a:buFont typeface="Arial" panose="020B0604020202020204" pitchFamily="34" charset="0"/>
              <a:buChar char="•"/>
            </a:pPr>
            <a:r>
              <a:rPr lang="nl-NL" sz="2400" dirty="0" smtClean="0"/>
              <a:t>Beschrijft de actuele gezondheidstoestand van betrokkene en of uit het gedrag van betrokkene als gevolg van zijn psychische stoornis ernstig nadeel voortvloeit;</a:t>
            </a:r>
          </a:p>
          <a:p>
            <a:pPr marL="342900" indent="-342900">
              <a:buFont typeface="Arial" panose="020B0604020202020204" pitchFamily="34" charset="0"/>
              <a:buChar char="•"/>
            </a:pPr>
            <a:r>
              <a:rPr lang="nl-NL" sz="2400" dirty="0" smtClean="0"/>
              <a:t>Wordt opgesteld door een onafhankelijke psychiater (mag niet korter dan een jaar bij de zorgverlening betrokken zijn geweest);</a:t>
            </a:r>
          </a:p>
          <a:p>
            <a:pPr marL="342900" indent="-342900">
              <a:buFont typeface="Arial" panose="020B0604020202020204" pitchFamily="34" charset="0"/>
              <a:buChar char="•"/>
            </a:pPr>
            <a:r>
              <a:rPr lang="nl-NL" sz="2400" dirty="0" smtClean="0"/>
              <a:t>In de MV moet worden opgenomen;</a:t>
            </a:r>
          </a:p>
          <a:p>
            <a:pPr marL="457200" indent="-457200">
              <a:buFont typeface="+mj-lt"/>
              <a:buAutoNum type="arabicPeriod"/>
            </a:pPr>
            <a:r>
              <a:rPr lang="nl-NL" sz="2400" dirty="0" smtClean="0"/>
              <a:t>Symptomen en een (voorlopige) diagnose;</a:t>
            </a:r>
          </a:p>
          <a:p>
            <a:pPr marL="457200" indent="-457200">
              <a:buFont typeface="+mj-lt"/>
              <a:buAutoNum type="arabicPeriod"/>
            </a:pPr>
            <a:r>
              <a:rPr lang="nl-NL" sz="2400" dirty="0" smtClean="0"/>
              <a:t>Relatie tussen psychische stoornis en het gedrag dat tot ernstig nadeel leidt;</a:t>
            </a:r>
          </a:p>
          <a:p>
            <a:pPr marL="457200" indent="-457200">
              <a:buFont typeface="+mj-lt"/>
              <a:buAutoNum type="arabicPeriod"/>
            </a:pPr>
            <a:r>
              <a:rPr lang="nl-NL" sz="2400" b="1" dirty="0" smtClean="0">
                <a:solidFill>
                  <a:schemeClr val="accent6">
                    <a:lumMod val="75000"/>
                  </a:schemeClr>
                </a:solidFill>
              </a:rPr>
              <a:t>De zorg die noodzakelijk is om het ernstig nadeel weg te nemen.</a:t>
            </a:r>
          </a:p>
          <a:p>
            <a:pPr marL="342900" indent="-342900">
              <a:buFont typeface="Arial" panose="020B0604020202020204" pitchFamily="34" charset="0"/>
              <a:buChar char="•"/>
            </a:pPr>
            <a:endParaRPr lang="nl-NL" sz="2400" dirty="0" smtClean="0"/>
          </a:p>
        </p:txBody>
      </p:sp>
    </p:spTree>
    <p:extLst>
      <p:ext uri="{BB962C8B-B14F-4D97-AF65-F5344CB8AC3E}">
        <p14:creationId xmlns:p14="http://schemas.microsoft.com/office/powerpoint/2010/main" val="2105390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5" name="Ovaal 4"/>
          <p:cNvSpPr/>
          <p:nvPr/>
        </p:nvSpPr>
        <p:spPr>
          <a:xfrm>
            <a:off x="2555776" y="574846"/>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9768"/>
            <a:ext cx="4458154" cy="6867768"/>
          </a:xfrm>
          <a:prstGeom prst="rect">
            <a:avLst/>
          </a:prstGeom>
        </p:spPr>
      </p:pic>
      <p:sp>
        <p:nvSpPr>
          <p:cNvPr id="7" name="Ovaal 6"/>
          <p:cNvSpPr/>
          <p:nvPr/>
        </p:nvSpPr>
        <p:spPr>
          <a:xfrm>
            <a:off x="2555776" y="3068960"/>
            <a:ext cx="4104456" cy="72008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al 7"/>
          <p:cNvSpPr/>
          <p:nvPr/>
        </p:nvSpPr>
        <p:spPr>
          <a:xfrm>
            <a:off x="2555776" y="3789040"/>
            <a:ext cx="4104456"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007515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276051335"/>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2555776" y="574846"/>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Rechthoek 1"/>
          <p:cNvSpPr/>
          <p:nvPr/>
        </p:nvSpPr>
        <p:spPr>
          <a:xfrm>
            <a:off x="323528" y="1988840"/>
            <a:ext cx="8280920" cy="4154984"/>
          </a:xfrm>
          <a:prstGeom prst="rect">
            <a:avLst/>
          </a:prstGeom>
        </p:spPr>
        <p:txBody>
          <a:bodyPr wrap="square">
            <a:spAutoFit/>
          </a:bodyPr>
          <a:lstStyle/>
          <a:p>
            <a:r>
              <a:rPr lang="nl-NL" sz="2400" b="1" dirty="0" smtClean="0"/>
              <a:t>Zorgkaart </a:t>
            </a:r>
          </a:p>
          <a:p>
            <a:pPr marL="342900" indent="-342900">
              <a:buFont typeface="Arial" panose="020B0604020202020204" pitchFamily="34" charset="0"/>
              <a:buChar char="•"/>
            </a:pPr>
            <a:r>
              <a:rPr lang="nl-NL" sz="2400" dirty="0" smtClean="0"/>
              <a:t>Op de zorgkaart worden de wilsuitingen van betrokkene vastgelegd;</a:t>
            </a:r>
          </a:p>
          <a:p>
            <a:pPr marL="342900" indent="-342900">
              <a:buFont typeface="Arial" panose="020B0604020202020204" pitchFamily="34" charset="0"/>
              <a:buChar char="•"/>
            </a:pPr>
            <a:r>
              <a:rPr lang="nl-NL" sz="2400" dirty="0" smtClean="0"/>
              <a:t>De zorgverantwoordelijke vult samen met betrokkene en diens vertegenwoordiger de zorgkaart in;</a:t>
            </a:r>
          </a:p>
          <a:p>
            <a:pPr marL="342900" indent="-342900">
              <a:buFont typeface="Arial" panose="020B0604020202020204" pitchFamily="34" charset="0"/>
              <a:buChar char="•"/>
            </a:pPr>
            <a:r>
              <a:rPr lang="nl-NL" sz="2400" dirty="0" smtClean="0"/>
              <a:t>Indien betrokkene geen voorkeuren kenbaar wil maken moet dit vermeld worden op de zorgkaart;</a:t>
            </a:r>
          </a:p>
          <a:p>
            <a:pPr marL="342900" indent="-342900">
              <a:buFont typeface="Arial" panose="020B0604020202020204" pitchFamily="34" charset="0"/>
              <a:buChar char="•"/>
            </a:pPr>
            <a:r>
              <a:rPr lang="nl-NL" sz="2400" dirty="0" smtClean="0"/>
              <a:t>De zorgverantwoordelijke overleg de zorgkaart incl. bijlagen aan de GD.</a:t>
            </a:r>
            <a:endParaRPr lang="nl-NL" sz="2400" dirty="0"/>
          </a:p>
          <a:p>
            <a:endParaRPr lang="nl-NL" sz="2400" b="1" dirty="0" smtClean="0">
              <a:solidFill>
                <a:schemeClr val="accent6">
                  <a:lumMod val="75000"/>
                </a:schemeClr>
              </a:solidFill>
            </a:endParaRPr>
          </a:p>
          <a:p>
            <a:endParaRPr lang="nl-NL" sz="2400" dirty="0" smtClean="0"/>
          </a:p>
        </p:txBody>
      </p:sp>
      <p:pic>
        <p:nvPicPr>
          <p:cNvPr id="3" name="Afbeelding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4208" y="4698789"/>
            <a:ext cx="2847032" cy="2847032"/>
          </a:xfrm>
          <a:prstGeom prst="rect">
            <a:avLst/>
          </a:prstGeom>
        </p:spPr>
      </p:pic>
    </p:spTree>
    <p:extLst>
      <p:ext uri="{BB962C8B-B14F-4D97-AF65-F5344CB8AC3E}">
        <p14:creationId xmlns:p14="http://schemas.microsoft.com/office/powerpoint/2010/main" val="294350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4824"/>
            <a:ext cx="8766212" cy="4345266"/>
          </a:xfrm>
          <a:prstGeom prst="rect">
            <a:avLst/>
          </a:prstGeom>
        </p:spPr>
      </p:pic>
      <p:graphicFrame>
        <p:nvGraphicFramePr>
          <p:cNvPr id="5" name="Tijdelijke aanduiding voor inhoud 4"/>
          <p:cNvGraphicFramePr>
            <a:graphicFrameLocks/>
          </p:cNvGraphicFramePr>
          <p:nvPr>
            <p:extLst>
              <p:ext uri="{D42A27DB-BD31-4B8C-83A1-F6EECF244321}">
                <p14:modId xmlns:p14="http://schemas.microsoft.com/office/powerpoint/2010/main" val="1033577021"/>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al 5"/>
          <p:cNvSpPr/>
          <p:nvPr/>
        </p:nvSpPr>
        <p:spPr>
          <a:xfrm>
            <a:off x="2555776" y="574846"/>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578552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252133067"/>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2555776" y="574846"/>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Rechthoek 1"/>
          <p:cNvSpPr/>
          <p:nvPr/>
        </p:nvSpPr>
        <p:spPr>
          <a:xfrm>
            <a:off x="323528" y="1988840"/>
            <a:ext cx="8280920" cy="5201424"/>
          </a:xfrm>
          <a:prstGeom prst="rect">
            <a:avLst/>
          </a:prstGeom>
        </p:spPr>
        <p:txBody>
          <a:bodyPr wrap="square">
            <a:spAutoFit/>
          </a:bodyPr>
          <a:lstStyle/>
          <a:p>
            <a:r>
              <a:rPr lang="nl-NL" sz="2400" b="1" dirty="0" smtClean="0"/>
              <a:t>Zorgplan</a:t>
            </a:r>
          </a:p>
          <a:p>
            <a:pPr marL="342900" indent="-342900">
              <a:buFont typeface="Arial" panose="020B0604020202020204" pitchFamily="34" charset="0"/>
              <a:buChar char="•"/>
            </a:pPr>
            <a:r>
              <a:rPr lang="nl-NL" sz="2000" dirty="0" smtClean="0"/>
              <a:t>De zorgverantwoordelijke stelt het zorgplan vast na overleg met;</a:t>
            </a:r>
          </a:p>
          <a:p>
            <a:pPr marL="514350" indent="-514350">
              <a:buFont typeface="+mj-lt"/>
              <a:buAutoNum type="romanLcPeriod"/>
            </a:pPr>
            <a:r>
              <a:rPr lang="nl-NL" sz="2000" dirty="0" smtClean="0"/>
              <a:t>Voor de continuïteit van zorg relevante familie en naasten;</a:t>
            </a:r>
          </a:p>
          <a:p>
            <a:pPr marL="514350" indent="-514350">
              <a:buFont typeface="+mj-lt"/>
              <a:buAutoNum type="romanLcPeriod"/>
            </a:pPr>
            <a:r>
              <a:rPr lang="nl-NL" sz="2000" dirty="0" smtClean="0"/>
              <a:t>Zorgverleners en zo mogelijk de huisarts;</a:t>
            </a:r>
          </a:p>
          <a:p>
            <a:pPr marL="514350" indent="-514350">
              <a:buFont typeface="+mj-lt"/>
              <a:buAutoNum type="romanLcPeriod"/>
            </a:pPr>
            <a:r>
              <a:rPr lang="nl-NL" sz="2000" dirty="0" smtClean="0"/>
              <a:t>College van B&amp;W waar betrokkene ingezetene is/verblijft in het geval blijkt dat ‘essentiële voorwaarden’ voor deelname aan het maatschappelijk leven ontbreken;</a:t>
            </a:r>
          </a:p>
          <a:p>
            <a:pPr marL="514350" indent="-514350">
              <a:buFont typeface="+mj-lt"/>
              <a:buAutoNum type="romanLcPeriod"/>
            </a:pPr>
            <a:r>
              <a:rPr lang="nl-NL" sz="2000" dirty="0" smtClean="0"/>
              <a:t>Voor zover de psychische stoornis daartoe noodzaakt ten minste één andere deskundige.</a:t>
            </a:r>
          </a:p>
          <a:p>
            <a:pPr marL="514350" indent="-514350">
              <a:buFont typeface="Arial" panose="020B0604020202020204" pitchFamily="34" charset="0"/>
              <a:buChar char="•"/>
            </a:pPr>
            <a:r>
              <a:rPr lang="nl-NL" sz="2000" dirty="0" smtClean="0"/>
              <a:t>Betrokkene, vertegenwoordiger en voor zorg relevante familie en naasten moeten mondeling hun zienswijze kenbaar kunnen maken;</a:t>
            </a:r>
          </a:p>
          <a:p>
            <a:pPr marL="514350" indent="-514350">
              <a:buFont typeface="Arial" panose="020B0604020202020204" pitchFamily="34" charset="0"/>
              <a:buChar char="•"/>
            </a:pPr>
            <a:r>
              <a:rPr lang="nl-NL" sz="2000" dirty="0"/>
              <a:t>ZV geeft zienswijze of aan criteria verplichte zorg is voldaan;</a:t>
            </a:r>
          </a:p>
          <a:p>
            <a:pPr marL="514350" indent="-514350">
              <a:buFont typeface="Arial" panose="020B0604020202020204" pitchFamily="34" charset="0"/>
              <a:buChar char="•"/>
            </a:pPr>
            <a:r>
              <a:rPr lang="nl-NL" sz="2000" dirty="0" smtClean="0"/>
              <a:t>Vermelden of al dan niet overeenstemming is bereikt over het zorgplan;</a:t>
            </a:r>
          </a:p>
          <a:p>
            <a:pPr marL="514350" indent="-514350">
              <a:buFont typeface="Arial" panose="020B0604020202020204" pitchFamily="34" charset="0"/>
              <a:buChar char="•"/>
            </a:pPr>
            <a:r>
              <a:rPr lang="nl-NL" sz="2000" dirty="0" smtClean="0"/>
              <a:t>GD beoordeelt zorgplan en draagt zijn bevindingen over aan OvJ.</a:t>
            </a:r>
            <a:endParaRPr lang="nl-NL" sz="2000" dirty="0"/>
          </a:p>
          <a:p>
            <a:endParaRPr lang="nl-NL" sz="2400" b="1" dirty="0" smtClean="0">
              <a:solidFill>
                <a:schemeClr val="accent6">
                  <a:lumMod val="75000"/>
                </a:schemeClr>
              </a:solidFill>
            </a:endParaRPr>
          </a:p>
          <a:p>
            <a:endParaRPr lang="nl-NL" sz="2400" dirty="0" smtClean="0"/>
          </a:p>
        </p:txBody>
      </p:sp>
    </p:spTree>
    <p:extLst>
      <p:ext uri="{BB962C8B-B14F-4D97-AF65-F5344CB8AC3E}">
        <p14:creationId xmlns:p14="http://schemas.microsoft.com/office/powerpoint/2010/main" val="3803996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353"/>
            <a:ext cx="9144000" cy="5984678"/>
          </a:xfrm>
          <a:prstGeom prst="rect">
            <a:avLst/>
          </a:prstGeom>
        </p:spPr>
      </p:pic>
    </p:spTree>
    <p:extLst>
      <p:ext uri="{BB962C8B-B14F-4D97-AF65-F5344CB8AC3E}">
        <p14:creationId xmlns:p14="http://schemas.microsoft.com/office/powerpoint/2010/main" val="3803996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23858841"/>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5652120" y="548680"/>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Rechthoek 1"/>
          <p:cNvSpPr/>
          <p:nvPr/>
        </p:nvSpPr>
        <p:spPr>
          <a:xfrm>
            <a:off x="323528" y="1988840"/>
            <a:ext cx="8280920" cy="3416320"/>
          </a:xfrm>
          <a:prstGeom prst="rect">
            <a:avLst/>
          </a:prstGeom>
        </p:spPr>
        <p:txBody>
          <a:bodyPr wrap="square">
            <a:spAutoFit/>
          </a:bodyPr>
          <a:lstStyle/>
          <a:p>
            <a:pPr marL="342900" indent="-342900">
              <a:buFont typeface="Arial" panose="020B0604020202020204" pitchFamily="34" charset="0"/>
              <a:buChar char="•"/>
            </a:pPr>
            <a:r>
              <a:rPr lang="nl-NL" sz="2400" dirty="0" smtClean="0"/>
              <a:t>OvJ beslist of voldaan is aan criteria verplichte zorg;</a:t>
            </a:r>
          </a:p>
          <a:p>
            <a:pPr marL="342900" indent="-342900">
              <a:buFont typeface="Arial" panose="020B0604020202020204" pitchFamily="34" charset="0"/>
              <a:buChar char="•"/>
            </a:pPr>
            <a:r>
              <a:rPr lang="nl-NL" sz="2400" dirty="0" smtClean="0"/>
              <a:t>Ja </a:t>
            </a:r>
            <a:r>
              <a:rPr lang="nl-NL" sz="2400" dirty="0" smtClean="0">
                <a:sym typeface="Wingdings" panose="05000000000000000000" pitchFamily="2" charset="2"/>
              </a:rPr>
              <a:t> dient verzoekschrift in bij de rechtbank;</a:t>
            </a:r>
          </a:p>
          <a:p>
            <a:pPr marL="342900" indent="-342900">
              <a:buFont typeface="Arial" panose="020B0604020202020204" pitchFamily="34" charset="0"/>
              <a:buChar char="•"/>
            </a:pPr>
            <a:r>
              <a:rPr lang="nl-NL" sz="2400" dirty="0" smtClean="0">
                <a:sym typeface="Wingdings" panose="05000000000000000000" pitchFamily="2" charset="2"/>
              </a:rPr>
              <a:t>Nee  aanvrager kan binnen 14 dagen bij de OvJ een schriftelijk en gemotiveerd verzoek indienen de aanvraag alsnog bij de rechter in te dienen;</a:t>
            </a:r>
          </a:p>
          <a:p>
            <a:pPr marL="342900" indent="-342900">
              <a:buFont typeface="Arial" panose="020B0604020202020204" pitchFamily="34" charset="0"/>
              <a:buChar char="•"/>
            </a:pPr>
            <a:r>
              <a:rPr lang="nl-NL" sz="2400" dirty="0" smtClean="0">
                <a:sym typeface="Wingdings" panose="05000000000000000000" pitchFamily="2" charset="2"/>
              </a:rPr>
              <a:t>Dan volgt de zitting;</a:t>
            </a:r>
          </a:p>
          <a:p>
            <a:pPr marL="342900" indent="-342900">
              <a:buFont typeface="Arial" panose="020B0604020202020204" pitchFamily="34" charset="0"/>
              <a:buChar char="•"/>
            </a:pPr>
            <a:r>
              <a:rPr lang="nl-NL" sz="2400" dirty="0" smtClean="0">
                <a:sym typeface="Wingdings" panose="05000000000000000000" pitchFamily="2" charset="2"/>
              </a:rPr>
              <a:t>Rechter doet uiterlijk binnen 3 weken na ontvangst verzoekschrift uitspraak.</a:t>
            </a:r>
            <a:endParaRPr lang="nl-NL" sz="2400" dirty="0" smtClean="0"/>
          </a:p>
          <a:p>
            <a:endParaRPr lang="nl-NL" sz="2400" dirty="0" smtClean="0"/>
          </a:p>
        </p:txBody>
      </p:sp>
    </p:spTree>
    <p:extLst>
      <p:ext uri="{BB962C8B-B14F-4D97-AF65-F5344CB8AC3E}">
        <p14:creationId xmlns:p14="http://schemas.microsoft.com/office/powerpoint/2010/main" val="4122495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3803605466"/>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7236296" y="548679"/>
            <a:ext cx="1800200"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ekstvak 2"/>
          <p:cNvSpPr txBox="1"/>
          <p:nvPr/>
        </p:nvSpPr>
        <p:spPr>
          <a:xfrm>
            <a:off x="539552" y="1844824"/>
            <a:ext cx="7920880" cy="1938992"/>
          </a:xfrm>
          <a:prstGeom prst="rect">
            <a:avLst/>
          </a:prstGeom>
          <a:noFill/>
        </p:spPr>
        <p:txBody>
          <a:bodyPr wrap="square" rtlCol="0">
            <a:spAutoFit/>
          </a:bodyPr>
          <a:lstStyle/>
          <a:p>
            <a:pPr marL="285750" indent="-285750" algn="just">
              <a:buFont typeface="Arial" panose="020B0604020202020204" pitchFamily="34" charset="0"/>
              <a:buChar char="•"/>
            </a:pPr>
            <a:r>
              <a:rPr lang="nl-NL" sz="2400" dirty="0" smtClean="0"/>
              <a:t>Zorgmachtiging al dan niet afgegeven;</a:t>
            </a:r>
          </a:p>
          <a:p>
            <a:pPr marL="285750" indent="-285750" algn="just">
              <a:buFont typeface="Arial" panose="020B0604020202020204" pitchFamily="34" charset="0"/>
              <a:buChar char="•"/>
            </a:pPr>
            <a:r>
              <a:rPr lang="nl-NL" sz="2400" dirty="0" smtClean="0"/>
              <a:t>Zorgmachtiging vermeldt </a:t>
            </a:r>
            <a:r>
              <a:rPr lang="nl-NL" sz="2400" u="sng" dirty="0" smtClean="0"/>
              <a:t>welke vormen van verplichte zorg kunnen worden verleend</a:t>
            </a:r>
            <a:r>
              <a:rPr lang="nl-NL" sz="2400" dirty="0" smtClean="0"/>
              <a:t> (rechter kan afwijken van bevindingen onafhankelijke psychiater in MV en zorgverantwoordelijke in zorgplan).</a:t>
            </a:r>
          </a:p>
        </p:txBody>
      </p:sp>
    </p:spTree>
    <p:extLst>
      <p:ext uri="{BB962C8B-B14F-4D97-AF65-F5344CB8AC3E}">
        <p14:creationId xmlns:p14="http://schemas.microsoft.com/office/powerpoint/2010/main" val="1826490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Uitvoering verplichte zorg</a:t>
            </a:r>
            <a:endParaRPr lang="nl-NL" dirty="0"/>
          </a:p>
        </p:txBody>
      </p:sp>
      <p:sp>
        <p:nvSpPr>
          <p:cNvPr id="3" name="Tijdelijke aanduiding voor inhoud 2"/>
          <p:cNvSpPr>
            <a:spLocks noGrp="1"/>
          </p:cNvSpPr>
          <p:nvPr>
            <p:ph idx="1"/>
          </p:nvPr>
        </p:nvSpPr>
        <p:spPr/>
        <p:txBody>
          <a:bodyPr>
            <a:normAutofit/>
          </a:bodyPr>
          <a:lstStyle/>
          <a:p>
            <a:r>
              <a:rPr lang="nl-NL" dirty="0" smtClean="0"/>
              <a:t>Zorgaanbieder informeert betrokkene en diens vertegenwoordiger;</a:t>
            </a:r>
          </a:p>
          <a:p>
            <a:r>
              <a:rPr lang="nl-NL" dirty="0" smtClean="0"/>
              <a:t>Na afgifte CM of ZM </a:t>
            </a:r>
            <a:r>
              <a:rPr lang="nl-NL" b="1" dirty="0" smtClean="0"/>
              <a:t>eerst </a:t>
            </a:r>
            <a:r>
              <a:rPr lang="nl-NL" b="1" u="sng" dirty="0" smtClean="0"/>
              <a:t>zorg</a:t>
            </a:r>
            <a:r>
              <a:rPr lang="nl-NL" b="1" dirty="0" smtClean="0"/>
              <a:t> op basis van vrijwilligheid</a:t>
            </a:r>
            <a:r>
              <a:rPr lang="nl-NL" dirty="0" smtClean="0"/>
              <a:t>;</a:t>
            </a:r>
          </a:p>
          <a:p>
            <a:r>
              <a:rPr lang="nl-NL" dirty="0" smtClean="0"/>
              <a:t>Indien verplichte zorg noodzakelijk is neemt de zorgverantwoordelijke daartoe een </a:t>
            </a:r>
            <a:r>
              <a:rPr lang="nl-NL" u="sng" dirty="0" smtClean="0"/>
              <a:t>besluit</a:t>
            </a:r>
            <a:r>
              <a:rPr lang="nl-NL" dirty="0" smtClean="0"/>
              <a:t>;</a:t>
            </a:r>
          </a:p>
          <a:p>
            <a:r>
              <a:rPr lang="nl-NL" dirty="0" smtClean="0"/>
              <a:t>In beginsel alleen vormen van verplichte zorg zoals opgenomen in de CM/ZM tenzij…</a:t>
            </a:r>
          </a:p>
        </p:txBody>
      </p:sp>
      <p:sp>
        <p:nvSpPr>
          <p:cNvPr id="4" name="Tekstvak 3"/>
          <p:cNvSpPr txBox="1"/>
          <p:nvPr/>
        </p:nvSpPr>
        <p:spPr>
          <a:xfrm>
            <a:off x="758851" y="6381328"/>
            <a:ext cx="5037285" cy="369332"/>
          </a:xfrm>
          <a:prstGeom prst="rect">
            <a:avLst/>
          </a:prstGeom>
          <a:noFill/>
        </p:spPr>
        <p:txBody>
          <a:bodyPr wrap="square" rtlCol="0">
            <a:spAutoFit/>
          </a:bodyPr>
          <a:lstStyle/>
          <a:p>
            <a:r>
              <a:rPr lang="nl-NL" b="1" u="sng" dirty="0"/>
              <a:t>Zie Protocol Uitvoering verplichte zorg</a:t>
            </a:r>
          </a:p>
        </p:txBody>
      </p:sp>
    </p:spTree>
    <p:extLst>
      <p:ext uri="{BB962C8B-B14F-4D97-AF65-F5344CB8AC3E}">
        <p14:creationId xmlns:p14="http://schemas.microsoft.com/office/powerpoint/2010/main" val="1657504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Besluit ZV verplichte zorg 8:9 (I)</a:t>
            </a:r>
            <a:endParaRPr lang="nl-NL" dirty="0"/>
          </a:p>
        </p:txBody>
      </p:sp>
      <p:sp>
        <p:nvSpPr>
          <p:cNvPr id="3" name="Tijdelijke aanduiding voor inhoud 2"/>
          <p:cNvSpPr>
            <a:spLocks noGrp="1"/>
          </p:cNvSpPr>
          <p:nvPr>
            <p:ph idx="1"/>
          </p:nvPr>
        </p:nvSpPr>
        <p:spPr>
          <a:xfrm>
            <a:off x="457200" y="1600200"/>
            <a:ext cx="8229600" cy="4997152"/>
          </a:xfrm>
        </p:spPr>
        <p:txBody>
          <a:bodyPr>
            <a:normAutofit fontScale="77500" lnSpcReduction="20000"/>
          </a:bodyPr>
          <a:lstStyle/>
          <a:p>
            <a:pPr marL="0" lvl="0" indent="0">
              <a:buNone/>
            </a:pPr>
            <a:r>
              <a:rPr lang="nl-NL" dirty="0"/>
              <a:t>Geen zorg op vrijwillige basis mogelijk of houdt betrokkene zich niet aan de afspraken</a:t>
            </a:r>
            <a:r>
              <a:rPr lang="nl-NL" dirty="0" smtClean="0"/>
              <a:t>?</a:t>
            </a:r>
            <a:endParaRPr lang="nl-NL" dirty="0"/>
          </a:p>
          <a:p>
            <a:pPr marL="0" indent="0">
              <a:buNone/>
            </a:pPr>
            <a:endParaRPr lang="nl-NL" dirty="0" smtClean="0"/>
          </a:p>
          <a:p>
            <a:pPr marL="0" indent="0">
              <a:buNone/>
            </a:pPr>
            <a:r>
              <a:rPr lang="nl-NL" dirty="0" smtClean="0"/>
              <a:t>Indien </a:t>
            </a:r>
            <a:r>
              <a:rPr lang="nl-NL" dirty="0"/>
              <a:t>het gedrag van betrokkene leidt tot </a:t>
            </a:r>
            <a:r>
              <a:rPr lang="nl-NL" u="sng" dirty="0"/>
              <a:t>ernstig nadeel</a:t>
            </a:r>
            <a:r>
              <a:rPr lang="nl-NL" dirty="0"/>
              <a:t> kan als uiterste redmiddel tot verplichte zorg worden besloten. De zorgverantwoordelijke moet </a:t>
            </a:r>
            <a:r>
              <a:rPr lang="nl-NL" u="sng" dirty="0"/>
              <a:t>voordat</a:t>
            </a:r>
            <a:r>
              <a:rPr lang="nl-NL" dirty="0"/>
              <a:t> hij een besluit neemt tot verplichte zorg (8:9 Wvggz): </a:t>
            </a:r>
            <a:endParaRPr lang="nl-NL" dirty="0" smtClean="0"/>
          </a:p>
          <a:p>
            <a:pPr marL="0" indent="0">
              <a:buNone/>
            </a:pPr>
            <a:endParaRPr lang="nl-NL" dirty="0"/>
          </a:p>
          <a:p>
            <a:pPr lvl="0"/>
            <a:r>
              <a:rPr lang="nl-NL" dirty="0"/>
              <a:t>zich op de hoogte stellen van de actuele gezondheidstoestand van betrokkene;</a:t>
            </a:r>
          </a:p>
          <a:p>
            <a:pPr lvl="0"/>
            <a:r>
              <a:rPr lang="nl-NL" dirty="0"/>
              <a:t>met betrokkene overleg voeren over voornemen besluit </a:t>
            </a:r>
            <a:r>
              <a:rPr lang="nl-NL" dirty="0" smtClean="0"/>
              <a:t>tot verplichte </a:t>
            </a:r>
            <a:r>
              <a:rPr lang="nl-NL" dirty="0"/>
              <a:t>zorg;</a:t>
            </a:r>
          </a:p>
          <a:p>
            <a:pPr lvl="0"/>
            <a:r>
              <a:rPr lang="nl-NL" dirty="0"/>
              <a:t>indien hij geen psychiater is, overeenstemming bereiken met de geneesheer-directeur.</a:t>
            </a:r>
          </a:p>
          <a:p>
            <a:endParaRPr lang="nl-NL" dirty="0"/>
          </a:p>
        </p:txBody>
      </p:sp>
    </p:spTree>
    <p:extLst>
      <p:ext uri="{BB962C8B-B14F-4D97-AF65-F5344CB8AC3E}">
        <p14:creationId xmlns:p14="http://schemas.microsoft.com/office/powerpoint/2010/main" val="11111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Terminologie</a:t>
            </a:r>
            <a:endParaRPr lang="nl-NL" dirty="0"/>
          </a:p>
        </p:txBody>
      </p:sp>
      <p:sp>
        <p:nvSpPr>
          <p:cNvPr id="6" name="Tijdelijke aanduiding voor tekst 5"/>
          <p:cNvSpPr>
            <a:spLocks noGrp="1"/>
          </p:cNvSpPr>
          <p:nvPr>
            <p:ph type="body" idx="1"/>
          </p:nvPr>
        </p:nvSpPr>
        <p:spPr/>
        <p:txBody>
          <a:bodyPr/>
          <a:lstStyle/>
          <a:p>
            <a:r>
              <a:rPr lang="nl-NL" dirty="0" smtClean="0"/>
              <a:t>Wet Bopz</a:t>
            </a:r>
            <a:endParaRPr lang="nl-NL" dirty="0"/>
          </a:p>
        </p:txBody>
      </p:sp>
      <p:sp>
        <p:nvSpPr>
          <p:cNvPr id="7" name="Tijdelijke aanduiding voor inhoud 6"/>
          <p:cNvSpPr>
            <a:spLocks noGrp="1"/>
          </p:cNvSpPr>
          <p:nvPr>
            <p:ph sz="half" idx="2"/>
          </p:nvPr>
        </p:nvSpPr>
        <p:spPr/>
        <p:txBody>
          <a:bodyPr>
            <a:normAutofit fontScale="92500" lnSpcReduction="20000"/>
          </a:bodyPr>
          <a:lstStyle/>
          <a:p>
            <a:r>
              <a:rPr lang="nl-NL" dirty="0" smtClean="0"/>
              <a:t>Psychiatrisch ziekenhuis</a:t>
            </a:r>
          </a:p>
          <a:p>
            <a:r>
              <a:rPr lang="nl-NL" dirty="0" smtClean="0"/>
              <a:t>Inbewaringstelling</a:t>
            </a:r>
          </a:p>
          <a:p>
            <a:r>
              <a:rPr lang="nl-NL" dirty="0" smtClean="0"/>
              <a:t>Rechterlijke machtiging</a:t>
            </a:r>
          </a:p>
          <a:p>
            <a:r>
              <a:rPr lang="nl-NL" dirty="0" smtClean="0"/>
              <a:t>Gevaar</a:t>
            </a:r>
          </a:p>
          <a:p>
            <a:r>
              <a:rPr lang="nl-NL" dirty="0" smtClean="0"/>
              <a:t>Stoornis van de geestvermogens</a:t>
            </a:r>
          </a:p>
          <a:p>
            <a:r>
              <a:rPr lang="nl-NL" dirty="0" smtClean="0"/>
              <a:t>Crisiskaart</a:t>
            </a:r>
          </a:p>
          <a:p>
            <a:r>
              <a:rPr lang="nl-NL" dirty="0" smtClean="0"/>
              <a:t>Behandelingsplan</a:t>
            </a:r>
          </a:p>
          <a:p>
            <a:r>
              <a:rPr lang="nl-NL" dirty="0" smtClean="0"/>
              <a:t>Behandelaar</a:t>
            </a:r>
          </a:p>
          <a:p>
            <a:r>
              <a:rPr lang="nl-NL" dirty="0" smtClean="0"/>
              <a:t>Bereidheidscriterium</a:t>
            </a:r>
          </a:p>
          <a:p>
            <a:r>
              <a:rPr lang="nl-NL" dirty="0" smtClean="0"/>
              <a:t>Geneeskundige verklaring</a:t>
            </a:r>
          </a:p>
          <a:p>
            <a:endParaRPr lang="nl-NL" dirty="0"/>
          </a:p>
        </p:txBody>
      </p:sp>
      <p:sp>
        <p:nvSpPr>
          <p:cNvPr id="8" name="Tijdelijke aanduiding voor tekst 7"/>
          <p:cNvSpPr>
            <a:spLocks noGrp="1"/>
          </p:cNvSpPr>
          <p:nvPr>
            <p:ph type="body" sz="quarter" idx="3"/>
          </p:nvPr>
        </p:nvSpPr>
        <p:spPr/>
        <p:txBody>
          <a:bodyPr/>
          <a:lstStyle/>
          <a:p>
            <a:r>
              <a:rPr lang="nl-NL" dirty="0" smtClean="0"/>
              <a:t>Wvggz</a:t>
            </a:r>
            <a:endParaRPr lang="nl-NL" dirty="0"/>
          </a:p>
        </p:txBody>
      </p:sp>
      <p:sp>
        <p:nvSpPr>
          <p:cNvPr id="9" name="Tijdelijke aanduiding voor inhoud 8"/>
          <p:cNvSpPr>
            <a:spLocks noGrp="1"/>
          </p:cNvSpPr>
          <p:nvPr>
            <p:ph sz="quarter" idx="4"/>
          </p:nvPr>
        </p:nvSpPr>
        <p:spPr/>
        <p:txBody>
          <a:bodyPr>
            <a:normAutofit fontScale="92500" lnSpcReduction="10000"/>
          </a:bodyPr>
          <a:lstStyle/>
          <a:p>
            <a:r>
              <a:rPr lang="nl-NL" dirty="0" smtClean="0"/>
              <a:t>Accommodatie</a:t>
            </a:r>
          </a:p>
          <a:p>
            <a:r>
              <a:rPr lang="nl-NL" dirty="0" smtClean="0"/>
              <a:t>Crisismaatregel</a:t>
            </a:r>
          </a:p>
          <a:p>
            <a:r>
              <a:rPr lang="nl-NL" dirty="0" smtClean="0"/>
              <a:t>Zorgmachtiging</a:t>
            </a:r>
          </a:p>
          <a:p>
            <a:r>
              <a:rPr lang="nl-NL" dirty="0" smtClean="0"/>
              <a:t>Ernstig nadeel</a:t>
            </a:r>
          </a:p>
          <a:p>
            <a:r>
              <a:rPr lang="nl-NL" dirty="0" smtClean="0"/>
              <a:t>Psychische stoornis</a:t>
            </a:r>
          </a:p>
          <a:p>
            <a:r>
              <a:rPr lang="nl-NL" dirty="0" smtClean="0"/>
              <a:t>Zorgkaart</a:t>
            </a:r>
          </a:p>
          <a:p>
            <a:r>
              <a:rPr lang="nl-NL" dirty="0" smtClean="0"/>
              <a:t>Zorgplan</a:t>
            </a:r>
          </a:p>
          <a:p>
            <a:r>
              <a:rPr lang="nl-NL" dirty="0" smtClean="0"/>
              <a:t>Zorgverantwoordelijke</a:t>
            </a:r>
          </a:p>
          <a:p>
            <a:r>
              <a:rPr lang="nl-NL" dirty="0" smtClean="0"/>
              <a:t>Verzetscriterium</a:t>
            </a:r>
          </a:p>
          <a:p>
            <a:r>
              <a:rPr lang="nl-NL" dirty="0" smtClean="0"/>
              <a:t>Medische verklaring</a:t>
            </a:r>
            <a:endParaRPr lang="nl-NL" dirty="0"/>
          </a:p>
        </p:txBody>
      </p:sp>
    </p:spTree>
    <p:extLst>
      <p:ext uri="{BB962C8B-B14F-4D97-AF65-F5344CB8AC3E}">
        <p14:creationId xmlns:p14="http://schemas.microsoft.com/office/powerpoint/2010/main" val="3569828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Besluit ZV verplichte zorg (II)</a:t>
            </a:r>
            <a:endParaRPr lang="nl-NL" dirty="0"/>
          </a:p>
        </p:txBody>
      </p:sp>
      <p:sp>
        <p:nvSpPr>
          <p:cNvPr id="3" name="Tijdelijke aanduiding voor inhoud 2"/>
          <p:cNvSpPr>
            <a:spLocks noGrp="1"/>
          </p:cNvSpPr>
          <p:nvPr>
            <p:ph idx="1"/>
          </p:nvPr>
        </p:nvSpPr>
        <p:spPr>
          <a:xfrm>
            <a:off x="457200" y="1600200"/>
            <a:ext cx="8229600" cy="5257800"/>
          </a:xfrm>
        </p:spPr>
        <p:txBody>
          <a:bodyPr>
            <a:normAutofit fontScale="70000" lnSpcReduction="20000"/>
          </a:bodyPr>
          <a:lstStyle/>
          <a:p>
            <a:pPr marL="0" indent="0" algn="just">
              <a:buNone/>
            </a:pPr>
            <a:r>
              <a:rPr lang="nl-NL" dirty="0" smtClean="0"/>
              <a:t>Het </a:t>
            </a:r>
            <a:r>
              <a:rPr lang="nl-NL" dirty="0"/>
              <a:t>besluit kan worden genomen indien aan de vereisten uit artikel 3:3 Wvggz is voldaan:</a:t>
            </a:r>
          </a:p>
          <a:p>
            <a:pPr marL="0" indent="0" algn="just">
              <a:buNone/>
            </a:pPr>
            <a:endParaRPr lang="nl-NL" dirty="0"/>
          </a:p>
          <a:p>
            <a:pPr lvl="0" algn="just"/>
            <a:r>
              <a:rPr lang="nl-NL" dirty="0"/>
              <a:t>G</a:t>
            </a:r>
            <a:r>
              <a:rPr lang="nl-NL" dirty="0" smtClean="0"/>
              <a:t>een </a:t>
            </a:r>
            <a:r>
              <a:rPr lang="nl-NL" dirty="0"/>
              <a:t>mogelijkheden </a:t>
            </a:r>
            <a:r>
              <a:rPr lang="nl-NL" dirty="0" smtClean="0"/>
              <a:t>vrijwillige zorg;</a:t>
            </a:r>
          </a:p>
          <a:p>
            <a:pPr lvl="0" algn="just"/>
            <a:r>
              <a:rPr lang="nl-NL" dirty="0" smtClean="0"/>
              <a:t>Vereisten proportionaliteit, subsidiariteit, doelmatigheid en veiligheid;</a:t>
            </a:r>
            <a:endParaRPr lang="nl-NL" dirty="0"/>
          </a:p>
          <a:p>
            <a:pPr marL="0" indent="0" algn="just">
              <a:buNone/>
            </a:pPr>
            <a:endParaRPr lang="nl-NL" dirty="0" smtClean="0"/>
          </a:p>
          <a:p>
            <a:pPr marL="0" indent="0" algn="just">
              <a:buNone/>
            </a:pPr>
            <a:r>
              <a:rPr lang="nl-NL" dirty="0" smtClean="0"/>
              <a:t>De </a:t>
            </a:r>
            <a:r>
              <a:rPr lang="nl-NL" dirty="0"/>
              <a:t>verplichte zorg heeft tot doel:</a:t>
            </a:r>
          </a:p>
          <a:p>
            <a:pPr lvl="0" algn="just"/>
            <a:r>
              <a:rPr lang="nl-NL" dirty="0"/>
              <a:t>het </a:t>
            </a:r>
            <a:r>
              <a:rPr lang="nl-NL" dirty="0" smtClean="0"/>
              <a:t>afwenden crisissituatie</a:t>
            </a:r>
            <a:r>
              <a:rPr lang="nl-NL" dirty="0"/>
              <a:t>;</a:t>
            </a:r>
          </a:p>
          <a:p>
            <a:pPr lvl="0" algn="just"/>
            <a:r>
              <a:rPr lang="nl-NL" dirty="0"/>
              <a:t>ernstig nadeel </a:t>
            </a:r>
            <a:r>
              <a:rPr lang="nl-NL" dirty="0" smtClean="0"/>
              <a:t>afwenden;</a:t>
            </a:r>
            <a:endParaRPr lang="nl-NL" dirty="0"/>
          </a:p>
          <a:p>
            <a:pPr lvl="0" algn="just"/>
            <a:r>
              <a:rPr lang="nl-NL" dirty="0"/>
              <a:t>de geestelijke gezondheid van betrokkene te stabiliseren;</a:t>
            </a:r>
          </a:p>
          <a:p>
            <a:pPr lvl="0" algn="just"/>
            <a:r>
              <a:rPr lang="nl-NL" dirty="0"/>
              <a:t>de geestelijke gezondheid van betrokkene dusdanig te herstellen dat hij zijn autonomie zoveel mogelijk herwint, of</a:t>
            </a:r>
          </a:p>
          <a:p>
            <a:pPr lvl="0" algn="just"/>
            <a:r>
              <a:rPr lang="nl-NL" dirty="0"/>
              <a:t>het stabiliseren of herstellen van de fysieke gezondheid van betrokkene in het geval diens gedrag als gevolg van zijn psychische stoornis leidt tot ernstig nadeel daarvoor.</a:t>
            </a:r>
          </a:p>
          <a:p>
            <a:endParaRPr lang="nl-NL" dirty="0"/>
          </a:p>
        </p:txBody>
      </p:sp>
    </p:spTree>
    <p:extLst>
      <p:ext uri="{BB962C8B-B14F-4D97-AF65-F5344CB8AC3E}">
        <p14:creationId xmlns:p14="http://schemas.microsoft.com/office/powerpoint/2010/main" val="2779224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76" y="0"/>
            <a:ext cx="4419448" cy="6858000"/>
          </a:xfrm>
          <a:prstGeom prst="rect">
            <a:avLst/>
          </a:prstGeom>
        </p:spPr>
      </p:pic>
    </p:spTree>
    <p:extLst>
      <p:ext uri="{BB962C8B-B14F-4D97-AF65-F5344CB8AC3E}">
        <p14:creationId xmlns:p14="http://schemas.microsoft.com/office/powerpoint/2010/main" val="578552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fontScale="90000"/>
          </a:bodyPr>
          <a:lstStyle/>
          <a:p>
            <a:r>
              <a:rPr lang="nl-NL" dirty="0" smtClean="0"/>
              <a:t>Tijdelijke verplichte zorg in </a:t>
            </a:r>
            <a:r>
              <a:rPr lang="nl-NL" b="1" dirty="0" smtClean="0"/>
              <a:t>noodsituaties </a:t>
            </a:r>
            <a:r>
              <a:rPr lang="nl-NL" dirty="0" smtClean="0"/>
              <a:t>8:11/8:12</a:t>
            </a:r>
            <a:endParaRPr lang="nl-NL" dirty="0"/>
          </a:p>
        </p:txBody>
      </p:sp>
      <p:sp>
        <p:nvSpPr>
          <p:cNvPr id="3" name="Tijdelijke aanduiding voor inhoud 2"/>
          <p:cNvSpPr>
            <a:spLocks noGrp="1"/>
          </p:cNvSpPr>
          <p:nvPr>
            <p:ph idx="1"/>
          </p:nvPr>
        </p:nvSpPr>
        <p:spPr/>
        <p:txBody>
          <a:bodyPr/>
          <a:lstStyle/>
          <a:p>
            <a:r>
              <a:rPr lang="nl-NL" dirty="0" smtClean="0"/>
              <a:t>In geval van verzet kan de zorgverantwoordelijke een besluit nemen tot tijdelijke verplichte zorg </a:t>
            </a:r>
            <a:r>
              <a:rPr lang="nl-NL" b="1" dirty="0" smtClean="0"/>
              <a:t>waarin de machtiging niet voorziet</a:t>
            </a:r>
            <a:r>
              <a:rPr lang="nl-NL" dirty="0" smtClean="0"/>
              <a:t>;</a:t>
            </a:r>
          </a:p>
          <a:p>
            <a:r>
              <a:rPr lang="nl-NL" dirty="0" smtClean="0"/>
              <a:t>Maximaal 3 dagen;</a:t>
            </a:r>
          </a:p>
          <a:p>
            <a:r>
              <a:rPr lang="nl-NL" dirty="0" smtClean="0"/>
              <a:t>Indien voortzetting gewenst </a:t>
            </a:r>
            <a:r>
              <a:rPr lang="nl-NL" dirty="0" smtClean="0">
                <a:sym typeface="Wingdings" panose="05000000000000000000" pitchFamily="2" charset="2"/>
              </a:rPr>
              <a:t> aanvraag indienen bij OvJ tot wijziging van de machtiging.</a:t>
            </a:r>
            <a:endParaRPr lang="nl-NL" dirty="0" smtClean="0"/>
          </a:p>
          <a:p>
            <a:endParaRPr lang="nl-NL" dirty="0"/>
          </a:p>
        </p:txBody>
      </p:sp>
      <p:sp>
        <p:nvSpPr>
          <p:cNvPr id="4" name="Tekstvak 3"/>
          <p:cNvSpPr txBox="1"/>
          <p:nvPr/>
        </p:nvSpPr>
        <p:spPr>
          <a:xfrm>
            <a:off x="683568" y="6412686"/>
            <a:ext cx="7140160" cy="369332"/>
          </a:xfrm>
          <a:prstGeom prst="rect">
            <a:avLst/>
          </a:prstGeom>
          <a:noFill/>
        </p:spPr>
        <p:txBody>
          <a:bodyPr wrap="none" rtlCol="0">
            <a:spAutoFit/>
          </a:bodyPr>
          <a:lstStyle/>
          <a:p>
            <a:r>
              <a:rPr lang="nl-NL" dirty="0" smtClean="0"/>
              <a:t>Zie </a:t>
            </a:r>
            <a:r>
              <a:rPr lang="nl-NL" dirty="0" smtClean="0">
                <a:hlinkClick r:id="rId3"/>
              </a:rPr>
              <a:t>Protocol Tijdelijk verplichte zorg in noodsituaties (PrJ.GGZ.BGD.19.004)</a:t>
            </a:r>
            <a:endParaRPr lang="nl-NL" dirty="0"/>
          </a:p>
        </p:txBody>
      </p:sp>
    </p:spTree>
    <p:extLst>
      <p:ext uri="{BB962C8B-B14F-4D97-AF65-F5344CB8AC3E}">
        <p14:creationId xmlns:p14="http://schemas.microsoft.com/office/powerpoint/2010/main" val="1290338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Ambulante verplichte zorg I</a:t>
            </a:r>
            <a:endParaRPr lang="nl-NL" dirty="0"/>
          </a:p>
        </p:txBody>
      </p:sp>
      <p:sp>
        <p:nvSpPr>
          <p:cNvPr id="3" name="Tijdelijke aanduiding voor inhoud 2"/>
          <p:cNvSpPr>
            <a:spLocks noGrp="1"/>
          </p:cNvSpPr>
          <p:nvPr>
            <p:ph idx="1"/>
          </p:nvPr>
        </p:nvSpPr>
        <p:spPr/>
        <p:txBody>
          <a:bodyPr>
            <a:normAutofit fontScale="47500" lnSpcReduction="20000"/>
          </a:bodyPr>
          <a:lstStyle/>
          <a:p>
            <a:r>
              <a:rPr lang="nl-NL" dirty="0" smtClean="0"/>
              <a:t>Verplichte zorg die </a:t>
            </a:r>
            <a:r>
              <a:rPr lang="nl-NL" b="1" dirty="0" smtClean="0"/>
              <a:t>buiten de accommodatie</a:t>
            </a:r>
            <a:r>
              <a:rPr lang="nl-NL" dirty="0" smtClean="0"/>
              <a:t> wordt verleend;</a:t>
            </a:r>
          </a:p>
          <a:p>
            <a:r>
              <a:rPr lang="nl-NL" dirty="0" smtClean="0"/>
              <a:t>Vormen ambulante verplichte zorg:</a:t>
            </a:r>
          </a:p>
          <a:p>
            <a:pPr marL="571500" indent="-571500">
              <a:buAutoNum type="romanLcPeriod"/>
            </a:pPr>
            <a:r>
              <a:rPr lang="nl-NL" dirty="0" smtClean="0"/>
              <a:t>Toedienen vocht, voeding en medicatie, alsmede het verrichten van medische controles of andere medische handelingen en therapeutische maatregelen, ter behandeling van een psychische stoornis, dan wel vanwege die stoornis, ter behandeling van een somatische aandoening;</a:t>
            </a:r>
          </a:p>
          <a:p>
            <a:pPr marL="571500" indent="-571500">
              <a:buAutoNum type="romanLcPeriod"/>
            </a:pPr>
            <a:r>
              <a:rPr lang="nl-NL" dirty="0" smtClean="0"/>
              <a:t>Beperken van de bewegingsvrijheid;</a:t>
            </a:r>
          </a:p>
          <a:p>
            <a:pPr marL="571500" indent="-571500">
              <a:buAutoNum type="romanLcPeriod"/>
            </a:pPr>
            <a:r>
              <a:rPr lang="nl-NL" dirty="0" smtClean="0"/>
              <a:t>Insluiten;</a:t>
            </a:r>
          </a:p>
          <a:p>
            <a:pPr marL="571500" indent="-571500">
              <a:buAutoNum type="romanLcPeriod"/>
            </a:pPr>
            <a:r>
              <a:rPr lang="nl-NL" dirty="0" smtClean="0"/>
              <a:t>Uitoefenen van toezicht op betrokkene;</a:t>
            </a:r>
          </a:p>
          <a:p>
            <a:pPr marL="571500" indent="-571500">
              <a:buAutoNum type="romanLcPeriod"/>
            </a:pPr>
            <a:r>
              <a:rPr lang="nl-NL" dirty="0" smtClean="0"/>
              <a:t>Onderzoek aan kleding of lichaam;</a:t>
            </a:r>
          </a:p>
          <a:p>
            <a:pPr marL="571500" indent="-571500">
              <a:buAutoNum type="romanLcPeriod"/>
            </a:pPr>
            <a:r>
              <a:rPr lang="nl-NL" dirty="0" smtClean="0"/>
              <a:t>Onderzoek van de woon- of verblijfsruimte op gedragsbeïnvloedende middelen en gevaarlijke voorwerpen;</a:t>
            </a:r>
          </a:p>
          <a:p>
            <a:pPr marL="571500" indent="-571500">
              <a:buAutoNum type="romanLcPeriod"/>
            </a:pPr>
            <a:r>
              <a:rPr lang="nl-NL" dirty="0" smtClean="0"/>
              <a:t>Controleren op de aanwezigheid van gedragsbeïnvloedende middelen;</a:t>
            </a:r>
          </a:p>
          <a:p>
            <a:pPr marL="571500" indent="-571500">
              <a:buAutoNum type="romanLcPeriod"/>
            </a:pPr>
            <a:r>
              <a:rPr lang="nl-NL" dirty="0" smtClean="0"/>
              <a:t>Aanbreken van beperkingen in de vrijheid het eigen leven in te richten, die tot gevolg hebben dat betrokkene iets moet doen of nalaten, waaronder begrepen het gebruik van communicatiemiddelen.</a:t>
            </a:r>
          </a:p>
          <a:p>
            <a:pPr marL="0" indent="0">
              <a:buNone/>
            </a:pPr>
            <a:endParaRPr lang="nl-NL" dirty="0" smtClean="0"/>
          </a:p>
          <a:p>
            <a:pPr marL="0" indent="0">
              <a:buNone/>
            </a:pPr>
            <a:r>
              <a:rPr lang="nl-NL" dirty="0" smtClean="0"/>
              <a:t>Zie Besluit verplichte geestelijke gezondheidszorg:</a:t>
            </a:r>
            <a:br>
              <a:rPr lang="nl-NL" dirty="0" smtClean="0"/>
            </a:br>
            <a:r>
              <a:rPr lang="nl-NL" dirty="0" smtClean="0">
                <a:hlinkClick r:id="rId3"/>
              </a:rPr>
              <a:t>https://zoek.officielebekendmakingen.nl/stb-2019-198.html</a:t>
            </a:r>
            <a:endParaRPr lang="nl-NL" dirty="0" smtClean="0"/>
          </a:p>
        </p:txBody>
      </p:sp>
    </p:spTree>
    <p:extLst>
      <p:ext uri="{BB962C8B-B14F-4D97-AF65-F5344CB8AC3E}">
        <p14:creationId xmlns:p14="http://schemas.microsoft.com/office/powerpoint/2010/main" val="334138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Ambulante verplichte zorg II</a:t>
            </a:r>
            <a:endParaRPr lang="nl-NL" dirty="0"/>
          </a:p>
        </p:txBody>
      </p:sp>
      <p:sp>
        <p:nvSpPr>
          <p:cNvPr id="3" name="Tijdelijke aanduiding voor inhoud 2"/>
          <p:cNvSpPr>
            <a:spLocks noGrp="1"/>
          </p:cNvSpPr>
          <p:nvPr>
            <p:ph idx="1"/>
          </p:nvPr>
        </p:nvSpPr>
        <p:spPr>
          <a:xfrm>
            <a:off x="457200" y="1600200"/>
            <a:ext cx="8229600" cy="4709120"/>
          </a:xfrm>
        </p:spPr>
        <p:txBody>
          <a:bodyPr>
            <a:noAutofit/>
          </a:bodyPr>
          <a:lstStyle/>
          <a:p>
            <a:r>
              <a:rPr lang="nl-NL" sz="1800" dirty="0" smtClean="0"/>
              <a:t>Kan worden toegepast indien:</a:t>
            </a:r>
          </a:p>
          <a:p>
            <a:r>
              <a:rPr lang="nl-NL" sz="1800" dirty="0" smtClean="0"/>
              <a:t>ZV moet voorafgaand aan vaststellen van het zorgplan overleggen met ten minste één </a:t>
            </a:r>
            <a:r>
              <a:rPr lang="nl-NL" sz="1800" b="1" dirty="0" smtClean="0"/>
              <a:t>deskundige</a:t>
            </a:r>
            <a:r>
              <a:rPr lang="nl-NL" sz="1800" dirty="0" smtClean="0"/>
              <a:t> over:</a:t>
            </a:r>
          </a:p>
          <a:p>
            <a:pPr marL="514350" indent="-514350">
              <a:buFont typeface="+mj-lt"/>
              <a:buAutoNum type="alphaLcPeriod"/>
            </a:pPr>
            <a:r>
              <a:rPr lang="nl-NL" sz="1800" dirty="0"/>
              <a:t>D</a:t>
            </a:r>
            <a:r>
              <a:rPr lang="nl-NL" sz="1800" dirty="0" smtClean="0"/>
              <a:t>e wijze waarop toezicht op betrokkene moet worden gehouden om diens veiligheid voldoende te borgen, en in het zorgplan is beschreven op welke wijze toezicht wordt gerealiseerd;</a:t>
            </a:r>
          </a:p>
          <a:p>
            <a:pPr marL="514350" indent="-514350">
              <a:buFont typeface="+mj-lt"/>
              <a:buAutoNum type="alphaLcPeriod"/>
            </a:pPr>
            <a:r>
              <a:rPr lang="nl-NL" sz="1800" dirty="0" smtClean="0"/>
              <a:t>Aantal zorgverleners dat aanwezig moet zijn bij de uitvoering van ambulante verplichte zorg om verantwoorde zorgverlening te borgen;</a:t>
            </a:r>
          </a:p>
          <a:p>
            <a:pPr marL="514350" indent="-514350">
              <a:buFont typeface="+mj-lt"/>
              <a:buAutoNum type="alphaLcPeriod"/>
            </a:pPr>
            <a:r>
              <a:rPr lang="nl-NL" sz="1800" dirty="0" smtClean="0"/>
              <a:t>Het zorgplan binnen 4 weken na aanvang van de uitvoering van het zorgplan wordt geëvalueerd;</a:t>
            </a:r>
          </a:p>
          <a:p>
            <a:pPr marL="514350" indent="-514350">
              <a:buFont typeface="+mj-lt"/>
              <a:buAutoNum type="alphaLcPeriod"/>
            </a:pPr>
            <a:r>
              <a:rPr lang="nl-NL" sz="1800" dirty="0" smtClean="0"/>
              <a:t>Er een deskundige zorgverlener bereikbaar is voor verzoeken om hulp van betrokkene/naasten;</a:t>
            </a:r>
          </a:p>
          <a:p>
            <a:pPr marL="514350" indent="-514350">
              <a:buFont typeface="+mj-lt"/>
              <a:buAutoNum type="alphaLcPeriod"/>
            </a:pPr>
            <a:r>
              <a:rPr lang="nl-NL" sz="1800" dirty="0" smtClean="0"/>
              <a:t>Beleidsplan van GGZ Drenthe moet in een aantal onderwerpen voorzien. Deze onderwerpen dienen bij de beoordeling en uitvoering van verplichte zorg te worden betrokken. (zie volgende sheet)</a:t>
            </a:r>
          </a:p>
          <a:p>
            <a:pPr marL="0" indent="0">
              <a:buNone/>
            </a:pPr>
            <a:r>
              <a:rPr lang="nl-NL" sz="1800" b="1" dirty="0" smtClean="0">
                <a:solidFill>
                  <a:schemeClr val="accent6">
                    <a:lumMod val="75000"/>
                  </a:schemeClr>
                </a:solidFill>
              </a:rPr>
              <a:t>NB. Punt a t/m c gelden niet i.g.v. een </a:t>
            </a:r>
            <a:r>
              <a:rPr lang="nl-NL" sz="1800" b="1" u="sng" dirty="0" smtClean="0">
                <a:solidFill>
                  <a:schemeClr val="accent6">
                    <a:lumMod val="75000"/>
                  </a:schemeClr>
                </a:solidFill>
              </a:rPr>
              <a:t>crisismaatregel</a:t>
            </a:r>
            <a:r>
              <a:rPr lang="nl-NL" sz="1800" b="1" dirty="0" smtClean="0">
                <a:solidFill>
                  <a:schemeClr val="accent6">
                    <a:lumMod val="75000"/>
                  </a:schemeClr>
                </a:solidFill>
              </a:rPr>
              <a:t>.</a:t>
            </a:r>
          </a:p>
          <a:p>
            <a:endParaRPr lang="nl-NL" sz="2000" dirty="0" smtClean="0"/>
          </a:p>
          <a:p>
            <a:endParaRPr lang="nl-NL" sz="2000" dirty="0" smtClean="0"/>
          </a:p>
          <a:p>
            <a:endParaRPr lang="nl-NL" sz="2000" dirty="0"/>
          </a:p>
        </p:txBody>
      </p:sp>
    </p:spTree>
    <p:extLst>
      <p:ext uri="{BB962C8B-B14F-4D97-AF65-F5344CB8AC3E}">
        <p14:creationId xmlns:p14="http://schemas.microsoft.com/office/powerpoint/2010/main" val="3283398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Ambulante verplichte zorg III</a:t>
            </a:r>
            <a:endParaRPr lang="nl-NL" dirty="0"/>
          </a:p>
        </p:txBody>
      </p:sp>
      <p:sp>
        <p:nvSpPr>
          <p:cNvPr id="3" name="Tijdelijke aanduiding voor inhoud 2"/>
          <p:cNvSpPr>
            <a:spLocks noGrp="1"/>
          </p:cNvSpPr>
          <p:nvPr>
            <p:ph idx="1"/>
          </p:nvPr>
        </p:nvSpPr>
        <p:spPr/>
        <p:txBody>
          <a:bodyPr/>
          <a:lstStyle/>
          <a:p>
            <a:r>
              <a:rPr lang="nl-NL" dirty="0" smtClean="0">
                <a:solidFill>
                  <a:srgbClr val="FF0000"/>
                </a:solidFill>
              </a:rPr>
              <a:t>Beleidsplan GGZ Drenthe</a:t>
            </a:r>
            <a:endParaRPr lang="nl-NL" dirty="0">
              <a:solidFill>
                <a:srgbClr val="FF0000"/>
              </a:solidFill>
            </a:endParaRPr>
          </a:p>
        </p:txBody>
      </p:sp>
    </p:spTree>
    <p:extLst>
      <p:ext uri="{BB962C8B-B14F-4D97-AF65-F5344CB8AC3E}">
        <p14:creationId xmlns:p14="http://schemas.microsoft.com/office/powerpoint/2010/main" val="1681365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Veiligheidsonderzoek 8:14</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Bij een </a:t>
            </a:r>
            <a:r>
              <a:rPr lang="nl-NL" u="sng" dirty="0" smtClean="0"/>
              <a:t>gegrond vermoeden</a:t>
            </a:r>
            <a:r>
              <a:rPr lang="nl-NL" dirty="0" smtClean="0"/>
              <a:t> op aanwezigheid van verboden voorwerpen / gevaarlijke voorwerpen, ter voorkoming van een noodsituatie;</a:t>
            </a:r>
          </a:p>
          <a:p>
            <a:r>
              <a:rPr lang="nl-NL" dirty="0" smtClean="0"/>
              <a:t>Onderzoek aan kleding, lichaam, i.g.v. opname de woonruimte, en poststukken;</a:t>
            </a:r>
          </a:p>
          <a:p>
            <a:r>
              <a:rPr lang="nl-NL" dirty="0" smtClean="0"/>
              <a:t>Poststukken uitsluitend in aanwezigheid betrokkene;</a:t>
            </a:r>
          </a:p>
          <a:p>
            <a:r>
              <a:rPr lang="nl-NL" dirty="0" smtClean="0"/>
              <a:t>ZV beslissingsbevoegd;</a:t>
            </a:r>
          </a:p>
          <a:p>
            <a:r>
              <a:rPr lang="nl-NL" dirty="0" smtClean="0"/>
              <a:t>Schriftelijk gemotiveerde beslissing.</a:t>
            </a:r>
          </a:p>
          <a:p>
            <a:endParaRPr lang="nl-NL" dirty="0"/>
          </a:p>
        </p:txBody>
      </p:sp>
      <p:sp>
        <p:nvSpPr>
          <p:cNvPr id="4" name="Tekstvak 3"/>
          <p:cNvSpPr txBox="1"/>
          <p:nvPr/>
        </p:nvSpPr>
        <p:spPr>
          <a:xfrm>
            <a:off x="251520" y="6324718"/>
            <a:ext cx="8373895" cy="369332"/>
          </a:xfrm>
          <a:prstGeom prst="rect">
            <a:avLst/>
          </a:prstGeom>
          <a:noFill/>
        </p:spPr>
        <p:txBody>
          <a:bodyPr wrap="none" rtlCol="0">
            <a:spAutoFit/>
          </a:bodyPr>
          <a:lstStyle/>
          <a:p>
            <a:r>
              <a:rPr lang="nl-NL" dirty="0" smtClean="0"/>
              <a:t>Zie </a:t>
            </a:r>
            <a:r>
              <a:rPr lang="nl-NL" dirty="0" smtClean="0">
                <a:hlinkClick r:id="rId4"/>
              </a:rPr>
              <a:t>Protocol Onderzoek naar verboden of gevaarlijke voorwerpen (PrJ.GGZ.BGD.19.003)</a:t>
            </a:r>
            <a:endParaRPr lang="nl-NL" dirty="0"/>
          </a:p>
        </p:txBody>
      </p:sp>
    </p:spTree>
    <p:extLst>
      <p:ext uri="{BB962C8B-B14F-4D97-AF65-F5344CB8AC3E}">
        <p14:creationId xmlns:p14="http://schemas.microsoft.com/office/powerpoint/2010/main" val="578552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Overplaatsing 8:16</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Overplaatsing naar een andere zorgaanbieder, zorgverantwoordelijke of zorgverlener;</a:t>
            </a:r>
          </a:p>
          <a:p>
            <a:r>
              <a:rPr lang="nl-NL" dirty="0" smtClean="0"/>
              <a:t>GD kan ambtshalve beslissen of op verzoek van betrokkene, vertegenwoordiger of ZV;</a:t>
            </a:r>
          </a:p>
          <a:p>
            <a:r>
              <a:rPr lang="nl-NL" dirty="0" smtClean="0"/>
              <a:t>Bereidverklaring beoogde zorgaanbieder, GD of ZV;</a:t>
            </a:r>
          </a:p>
          <a:p>
            <a:r>
              <a:rPr lang="nl-NL" dirty="0" smtClean="0"/>
              <a:t>Nieuwe zorgaanbieder heeft informatieplicht richting voormalig zorgaanbieder i.g.v. beëindiging verplichte zorg.</a:t>
            </a:r>
            <a:endParaRPr lang="nl-NL" dirty="0"/>
          </a:p>
        </p:txBody>
      </p:sp>
      <p:sp>
        <p:nvSpPr>
          <p:cNvPr id="4" name="Tekstvak 3"/>
          <p:cNvSpPr txBox="1"/>
          <p:nvPr/>
        </p:nvSpPr>
        <p:spPr>
          <a:xfrm>
            <a:off x="613164" y="6331082"/>
            <a:ext cx="6400535" cy="369332"/>
          </a:xfrm>
          <a:prstGeom prst="rect">
            <a:avLst/>
          </a:prstGeom>
          <a:noFill/>
        </p:spPr>
        <p:txBody>
          <a:bodyPr wrap="none" rtlCol="0">
            <a:spAutoFit/>
          </a:bodyPr>
          <a:lstStyle/>
          <a:p>
            <a:r>
              <a:rPr lang="nl-NL" b="1" dirty="0" smtClean="0"/>
              <a:t>Zie Protocol overplaatsing, tijdelijke onderbreking en beëindiging</a:t>
            </a:r>
            <a:endParaRPr lang="nl-NL" b="1" dirty="0"/>
          </a:p>
        </p:txBody>
      </p:sp>
    </p:spTree>
    <p:extLst>
      <p:ext uri="{BB962C8B-B14F-4D97-AF65-F5344CB8AC3E}">
        <p14:creationId xmlns:p14="http://schemas.microsoft.com/office/powerpoint/2010/main" val="578552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fontScale="90000"/>
          </a:bodyPr>
          <a:lstStyle/>
          <a:p>
            <a:r>
              <a:rPr lang="nl-NL" dirty="0" smtClean="0"/>
              <a:t>Tijdelijke onderbreking </a:t>
            </a:r>
            <a:br>
              <a:rPr lang="nl-NL" dirty="0" smtClean="0"/>
            </a:br>
            <a:r>
              <a:rPr lang="nl-NL" dirty="0" smtClean="0"/>
              <a:t>verplichte zorg 8:17</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Wvggz hanteert niet de term ‘verlof’;</a:t>
            </a:r>
          </a:p>
          <a:p>
            <a:r>
              <a:rPr lang="nl-NL" dirty="0" smtClean="0"/>
              <a:t>GD is beslissingsbevoegd (ambtshalve of op verzoek van betrokkene, vertegenwoordiger, advocaat of ZV;</a:t>
            </a:r>
          </a:p>
          <a:p>
            <a:r>
              <a:rPr lang="nl-NL" dirty="0" smtClean="0"/>
              <a:t>I.g.v. 2.3 Wfz (m.u.v. vrijspraak) toestemming Minister J&amp;V;</a:t>
            </a:r>
          </a:p>
          <a:p>
            <a:r>
              <a:rPr lang="nl-NL" dirty="0" smtClean="0"/>
              <a:t>Evt. voorwaarden / beperkingen (8:20);</a:t>
            </a:r>
          </a:p>
          <a:p>
            <a:r>
              <a:rPr lang="nl-NL" dirty="0" smtClean="0"/>
              <a:t>Bereidverklaring betrokkene naleving voorwaarden / beperkingen;</a:t>
            </a:r>
          </a:p>
          <a:p>
            <a:r>
              <a:rPr lang="nl-NL" dirty="0" smtClean="0"/>
              <a:t>GD informeert OvJ over tijdelijke onderbreking en </a:t>
            </a:r>
            <a:r>
              <a:rPr lang="nl-NL" u="sng" dirty="0" smtClean="0"/>
              <a:t>kan</a:t>
            </a:r>
            <a:r>
              <a:rPr lang="nl-NL" dirty="0" smtClean="0"/>
              <a:t> college van B&amp;W informeren;</a:t>
            </a:r>
          </a:p>
          <a:p>
            <a:r>
              <a:rPr lang="nl-NL" dirty="0" smtClean="0"/>
              <a:t>GD kan besluit intrekken.</a:t>
            </a:r>
          </a:p>
          <a:p>
            <a:endParaRPr lang="nl-NL" dirty="0" smtClean="0"/>
          </a:p>
        </p:txBody>
      </p:sp>
    </p:spTree>
    <p:extLst>
      <p:ext uri="{BB962C8B-B14F-4D97-AF65-F5344CB8AC3E}">
        <p14:creationId xmlns:p14="http://schemas.microsoft.com/office/powerpoint/2010/main" val="578552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a:bodyPr>
          <a:lstStyle/>
          <a:p>
            <a:r>
              <a:rPr lang="nl-NL" sz="4000" dirty="0" smtClean="0"/>
              <a:t>Beëindiging verplichte zorg 8:18</a:t>
            </a:r>
            <a:endParaRPr lang="nl-NL" sz="4000" dirty="0"/>
          </a:p>
        </p:txBody>
      </p:sp>
      <p:sp>
        <p:nvSpPr>
          <p:cNvPr id="3" name="Tijdelijke aanduiding voor inhoud 2"/>
          <p:cNvSpPr>
            <a:spLocks noGrp="1"/>
          </p:cNvSpPr>
          <p:nvPr>
            <p:ph idx="1"/>
          </p:nvPr>
        </p:nvSpPr>
        <p:spPr>
          <a:xfrm>
            <a:off x="457200" y="1600200"/>
            <a:ext cx="8229600" cy="4709120"/>
          </a:xfrm>
        </p:spPr>
        <p:txBody>
          <a:bodyPr>
            <a:normAutofit fontScale="77500" lnSpcReduction="20000"/>
          </a:bodyPr>
          <a:lstStyle/>
          <a:p>
            <a:r>
              <a:rPr lang="nl-NL" u="sng" dirty="0" smtClean="0"/>
              <a:t>ZV</a:t>
            </a:r>
            <a:r>
              <a:rPr lang="nl-NL" dirty="0" smtClean="0"/>
              <a:t> kan aanvraag indienen bij GD voor beëindiging verplichte zorg;</a:t>
            </a:r>
            <a:endParaRPr lang="nl-NL" u="sng" dirty="0" smtClean="0"/>
          </a:p>
          <a:p>
            <a:r>
              <a:rPr lang="nl-NL" u="sng" dirty="0" smtClean="0"/>
              <a:t>GD</a:t>
            </a:r>
            <a:r>
              <a:rPr lang="nl-NL" dirty="0" smtClean="0"/>
              <a:t> beëindigt verplichte zorg indien:</a:t>
            </a:r>
          </a:p>
          <a:p>
            <a:pPr marL="514350" indent="-514350">
              <a:buFont typeface="+mj-lt"/>
              <a:buAutoNum type="alphaLcPeriod"/>
            </a:pPr>
            <a:r>
              <a:rPr lang="nl-NL" dirty="0" smtClean="0"/>
              <a:t>Doel verplichte zorg bereikt;</a:t>
            </a:r>
          </a:p>
          <a:p>
            <a:pPr marL="514350" indent="-514350">
              <a:buFont typeface="+mj-lt"/>
              <a:buAutoNum type="alphaLcPeriod"/>
            </a:pPr>
            <a:r>
              <a:rPr lang="nl-NL" dirty="0" smtClean="0"/>
              <a:t>Niet langer voldaan aan criteria verplichte zorg.</a:t>
            </a:r>
          </a:p>
          <a:p>
            <a:r>
              <a:rPr lang="nl-NL" dirty="0" smtClean="0"/>
              <a:t>I.g.v. opname en in oorspronkelijke MV ernstig nadeel voor anderen eerst nieuwe MV + overleg met burgemeester (CM) of OvJ en college van B&amp;W (ZM/voortgezette CM).</a:t>
            </a:r>
          </a:p>
          <a:p>
            <a:r>
              <a:rPr lang="nl-NL" dirty="0" smtClean="0"/>
              <a:t>I.g.v. machtiging 2.3 Wfz (m.u.v. vrijspraak) eerst oordeel van Minister </a:t>
            </a:r>
            <a:r>
              <a:rPr lang="nl-NL" dirty="0"/>
              <a:t>J&amp;V. Evt. voorwaarden / beperkingen (8:20);</a:t>
            </a:r>
          </a:p>
          <a:p>
            <a:r>
              <a:rPr lang="nl-NL" dirty="0"/>
              <a:t>Bereidverklaring betrokkene naleving voorwaarden / beperkingen;</a:t>
            </a:r>
          </a:p>
          <a:p>
            <a:endParaRPr lang="nl-NL" dirty="0"/>
          </a:p>
        </p:txBody>
      </p:sp>
    </p:spTree>
    <p:extLst>
      <p:ext uri="{BB962C8B-B14F-4D97-AF65-F5344CB8AC3E}">
        <p14:creationId xmlns:p14="http://schemas.microsoft.com/office/powerpoint/2010/main" val="425604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Rollen in de GGZ</a:t>
            </a:r>
            <a:endParaRPr lang="nl-NL" dirty="0"/>
          </a:p>
        </p:txBody>
      </p:sp>
      <p:sp>
        <p:nvSpPr>
          <p:cNvPr id="3" name="Tijdelijke aanduiding voor inhoud 2"/>
          <p:cNvSpPr>
            <a:spLocks noGrp="1"/>
          </p:cNvSpPr>
          <p:nvPr>
            <p:ph idx="1"/>
          </p:nvPr>
        </p:nvSpPr>
        <p:spPr/>
        <p:txBody>
          <a:bodyPr/>
          <a:lstStyle/>
          <a:p>
            <a:r>
              <a:rPr lang="nl-NL" dirty="0" smtClean="0"/>
              <a:t>Geneesheer-directeur</a:t>
            </a:r>
          </a:p>
          <a:p>
            <a:r>
              <a:rPr lang="nl-NL" b="1" dirty="0" smtClean="0">
                <a:solidFill>
                  <a:schemeClr val="accent6">
                    <a:lumMod val="75000"/>
                  </a:schemeClr>
                </a:solidFill>
              </a:rPr>
              <a:t>Zorgverantwoordelijke</a:t>
            </a:r>
          </a:p>
          <a:p>
            <a:r>
              <a:rPr lang="nl-NL" dirty="0" smtClean="0"/>
              <a:t>Zorgverlener</a:t>
            </a:r>
          </a:p>
          <a:p>
            <a:r>
              <a:rPr lang="nl-NL" dirty="0" smtClean="0"/>
              <a:t>Onafhankelijk psychiater</a:t>
            </a:r>
          </a:p>
        </p:txBody>
      </p:sp>
    </p:spTree>
    <p:extLst>
      <p:ext uri="{BB962C8B-B14F-4D97-AF65-F5344CB8AC3E}">
        <p14:creationId xmlns:p14="http://schemas.microsoft.com/office/powerpoint/2010/main" val="592051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a:bodyPr>
          <a:lstStyle/>
          <a:p>
            <a:r>
              <a:rPr lang="nl-NL" sz="4000" dirty="0" smtClean="0"/>
              <a:t>Beperkingen / voorwaarden 8:20</a:t>
            </a:r>
            <a:endParaRPr lang="nl-NL" sz="4000" dirty="0"/>
          </a:p>
        </p:txBody>
      </p:sp>
      <p:sp>
        <p:nvSpPr>
          <p:cNvPr id="3" name="Tijdelijke aanduiding voor inhoud 2"/>
          <p:cNvSpPr>
            <a:spLocks noGrp="1"/>
          </p:cNvSpPr>
          <p:nvPr>
            <p:ph idx="1"/>
          </p:nvPr>
        </p:nvSpPr>
        <p:spPr/>
        <p:txBody>
          <a:bodyPr/>
          <a:lstStyle/>
          <a:p>
            <a:pPr marL="0" indent="0" algn="just">
              <a:buNone/>
            </a:pPr>
            <a:r>
              <a:rPr lang="nl-NL" dirty="0" smtClean="0"/>
              <a:t>Voorwaarden en beperkingen hebben betrekking op de </a:t>
            </a:r>
            <a:r>
              <a:rPr lang="nl-NL" u="sng" dirty="0" smtClean="0"/>
              <a:t>zorg</a:t>
            </a:r>
            <a:r>
              <a:rPr lang="nl-NL" dirty="0" smtClean="0"/>
              <a:t> of het </a:t>
            </a:r>
            <a:r>
              <a:rPr lang="nl-NL" u="sng" dirty="0" smtClean="0"/>
              <a:t>gedrag</a:t>
            </a:r>
            <a:r>
              <a:rPr lang="nl-NL" dirty="0" smtClean="0"/>
              <a:t> van betrokkene. Enkele voorbeelden;</a:t>
            </a:r>
          </a:p>
          <a:p>
            <a:pPr marL="0" indent="0" algn="just">
              <a:buNone/>
            </a:pPr>
            <a:endParaRPr lang="nl-NL" dirty="0" smtClean="0"/>
          </a:p>
          <a:p>
            <a:r>
              <a:rPr lang="nl-NL" dirty="0" smtClean="0"/>
              <a:t>Tijdig medicatie innemen / ophalen;</a:t>
            </a:r>
          </a:p>
          <a:p>
            <a:r>
              <a:rPr lang="nl-NL" dirty="0" smtClean="0"/>
              <a:t>Locatieverbod (zoals coffeeshops);</a:t>
            </a:r>
          </a:p>
          <a:p>
            <a:r>
              <a:rPr lang="nl-NL" dirty="0" smtClean="0"/>
              <a:t>Contactverbod bepaalde personen;</a:t>
            </a:r>
          </a:p>
          <a:p>
            <a:r>
              <a:rPr lang="nl-NL" dirty="0" smtClean="0"/>
              <a:t>Toezicht zorgaanbieder.</a:t>
            </a:r>
          </a:p>
          <a:p>
            <a:endParaRPr lang="nl-NL" dirty="0" smtClean="0"/>
          </a:p>
        </p:txBody>
      </p:sp>
    </p:spTree>
    <p:extLst>
      <p:ext uri="{BB962C8B-B14F-4D97-AF65-F5344CB8AC3E}">
        <p14:creationId xmlns:p14="http://schemas.microsoft.com/office/powerpoint/2010/main" val="3578023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a:bodyPr>
          <a:lstStyle/>
          <a:p>
            <a:r>
              <a:rPr lang="nl-NL" sz="3600" dirty="0" smtClean="0"/>
              <a:t>Forensische patiënten </a:t>
            </a:r>
            <a:endParaRPr lang="nl-NL" sz="3600" dirty="0"/>
          </a:p>
        </p:txBody>
      </p:sp>
      <p:sp>
        <p:nvSpPr>
          <p:cNvPr id="4" name="Tijdelijke aanduiding voor inhoud 3"/>
          <p:cNvSpPr>
            <a:spLocks noGrp="1"/>
          </p:cNvSpPr>
          <p:nvPr>
            <p:ph idx="1"/>
          </p:nvPr>
        </p:nvSpPr>
        <p:spPr/>
        <p:txBody>
          <a:bodyPr/>
          <a:lstStyle/>
          <a:p>
            <a:r>
              <a:rPr lang="nl-NL" dirty="0" smtClean="0"/>
              <a:t>Specifieke regels ten aanzien van patiënten met een strafrechtelijke titel (H9 Wvggz);</a:t>
            </a:r>
          </a:p>
          <a:p>
            <a:r>
              <a:rPr lang="nl-NL" dirty="0" smtClean="0"/>
              <a:t>Onderscheid in 3 categorieën:</a:t>
            </a:r>
          </a:p>
          <a:p>
            <a:pPr marL="571500" indent="-571500">
              <a:buAutoNum type="romanUcPeriod"/>
            </a:pPr>
            <a:r>
              <a:rPr lang="nl-NL" dirty="0" smtClean="0"/>
              <a:t>Patiënten met een strafrechtelijke zorgmachtiging;</a:t>
            </a:r>
          </a:p>
          <a:p>
            <a:pPr marL="571500" indent="-571500">
              <a:buAutoNum type="romanUcPeriod"/>
            </a:pPr>
            <a:r>
              <a:rPr lang="nl-NL" dirty="0" smtClean="0"/>
              <a:t>TBS dwang of PIJ;</a:t>
            </a:r>
          </a:p>
          <a:p>
            <a:pPr marL="571500" indent="-571500">
              <a:buAutoNum type="romanUcPeriod"/>
            </a:pPr>
            <a:r>
              <a:rPr lang="nl-NL" dirty="0" smtClean="0"/>
              <a:t>Overige forensische patiënten. </a:t>
            </a:r>
            <a:endParaRPr lang="nl-NL" dirty="0"/>
          </a:p>
        </p:txBody>
      </p:sp>
      <p:sp>
        <p:nvSpPr>
          <p:cNvPr id="3" name="Tekstvak 2"/>
          <p:cNvSpPr txBox="1"/>
          <p:nvPr/>
        </p:nvSpPr>
        <p:spPr>
          <a:xfrm>
            <a:off x="611560" y="6381328"/>
            <a:ext cx="4406656" cy="369332"/>
          </a:xfrm>
          <a:prstGeom prst="rect">
            <a:avLst/>
          </a:prstGeom>
          <a:noFill/>
        </p:spPr>
        <p:txBody>
          <a:bodyPr wrap="none" rtlCol="0">
            <a:spAutoFit/>
          </a:bodyPr>
          <a:lstStyle/>
          <a:p>
            <a:r>
              <a:rPr lang="nl-NL" b="1" dirty="0" smtClean="0"/>
              <a:t>Zie Protocol Wvggz en forensische patiënten</a:t>
            </a:r>
            <a:endParaRPr lang="nl-NL" b="1" dirty="0"/>
          </a:p>
        </p:txBody>
      </p:sp>
    </p:spTree>
    <p:extLst>
      <p:ext uri="{BB962C8B-B14F-4D97-AF65-F5344CB8AC3E}">
        <p14:creationId xmlns:p14="http://schemas.microsoft.com/office/powerpoint/2010/main" val="3252950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Forensische patiënten II</a:t>
            </a:r>
            <a:endParaRPr lang="nl-NL" dirty="0"/>
          </a:p>
        </p:txBody>
      </p:sp>
      <p:sp>
        <p:nvSpPr>
          <p:cNvPr id="3" name="Tijdelijke aanduiding voor inhoud 2"/>
          <p:cNvSpPr>
            <a:spLocks noGrp="1"/>
          </p:cNvSpPr>
          <p:nvPr>
            <p:ph idx="1"/>
          </p:nvPr>
        </p:nvSpPr>
        <p:spPr/>
        <p:txBody>
          <a:bodyPr>
            <a:normAutofit lnSpcReduction="10000"/>
          </a:bodyPr>
          <a:lstStyle/>
          <a:p>
            <a:pPr marL="571500" indent="-571500">
              <a:buAutoNum type="romanUcPeriod"/>
            </a:pPr>
            <a:r>
              <a:rPr lang="nl-NL" dirty="0" smtClean="0"/>
              <a:t>Patiënten met een strafrechtelijke ZM</a:t>
            </a:r>
          </a:p>
          <a:p>
            <a:pPr marL="571500" indent="-571500">
              <a:buAutoNum type="romanUcPeriod"/>
            </a:pPr>
            <a:r>
              <a:rPr lang="nl-NL" dirty="0"/>
              <a:t>TBS dwang of </a:t>
            </a:r>
            <a:r>
              <a:rPr lang="nl-NL" dirty="0" smtClean="0"/>
              <a:t>PIJ</a:t>
            </a:r>
            <a:br>
              <a:rPr lang="nl-NL" dirty="0" smtClean="0"/>
            </a:br>
            <a:r>
              <a:rPr lang="nl-NL" sz="2400" dirty="0" smtClean="0"/>
              <a:t>H9 Wvggz van toepassing;</a:t>
            </a:r>
            <a:br>
              <a:rPr lang="nl-NL" sz="2400" dirty="0" smtClean="0"/>
            </a:br>
            <a:r>
              <a:rPr lang="nl-NL" sz="2400" dirty="0" smtClean="0"/>
              <a:t>Specifieke regels verlof, ontslag, overplaatsing;</a:t>
            </a:r>
            <a:br>
              <a:rPr lang="nl-NL" sz="2400" dirty="0" smtClean="0"/>
            </a:br>
            <a:r>
              <a:rPr lang="nl-NL" sz="2400" dirty="0" smtClean="0"/>
              <a:t>Specifieke regels uitvoering zorg (gevaarlijke en verboden voorwerpen, </a:t>
            </a:r>
            <a:r>
              <a:rPr lang="nl-NL" sz="2400" i="1" dirty="0" smtClean="0"/>
              <a:t>dwangbehandeling</a:t>
            </a:r>
            <a:r>
              <a:rPr lang="nl-NL" sz="2400" dirty="0" smtClean="0"/>
              <a:t>, </a:t>
            </a:r>
            <a:r>
              <a:rPr lang="nl-NL" sz="2400" i="1" dirty="0" smtClean="0"/>
              <a:t>middelen en maatregelen</a:t>
            </a:r>
            <a:r>
              <a:rPr lang="nl-NL" sz="2400" dirty="0" smtClean="0"/>
              <a:t>, vrijheidsbeperkingen)</a:t>
            </a:r>
            <a:endParaRPr lang="nl-NL" dirty="0"/>
          </a:p>
          <a:p>
            <a:pPr marL="571500" indent="-571500">
              <a:buAutoNum type="romanUcPeriod"/>
            </a:pPr>
            <a:r>
              <a:rPr lang="nl-NL" dirty="0"/>
              <a:t>Overige forensische </a:t>
            </a:r>
            <a:r>
              <a:rPr lang="nl-NL" dirty="0" smtClean="0"/>
              <a:t>patiënten</a:t>
            </a:r>
            <a:br>
              <a:rPr lang="nl-NL" dirty="0" smtClean="0"/>
            </a:br>
            <a:r>
              <a:rPr lang="nl-NL" sz="2400" dirty="0" smtClean="0"/>
              <a:t>H9 Wvggz beperkt van toepassing;</a:t>
            </a:r>
            <a:br>
              <a:rPr lang="nl-NL" sz="2400" dirty="0" smtClean="0"/>
            </a:br>
            <a:r>
              <a:rPr lang="nl-NL" sz="2400" dirty="0" smtClean="0"/>
              <a:t>“vrijwillig” in zorg.</a:t>
            </a:r>
            <a:r>
              <a:rPr lang="nl-NL" dirty="0" smtClean="0"/>
              <a:t/>
            </a:r>
            <a:br>
              <a:rPr lang="nl-NL" dirty="0" smtClean="0"/>
            </a:br>
            <a:endParaRPr lang="nl-NL" dirty="0" smtClean="0"/>
          </a:p>
          <a:p>
            <a:endParaRPr lang="nl-NL" dirty="0"/>
          </a:p>
        </p:txBody>
      </p:sp>
    </p:spTree>
    <p:extLst>
      <p:ext uri="{BB962C8B-B14F-4D97-AF65-F5344CB8AC3E}">
        <p14:creationId xmlns:p14="http://schemas.microsoft.com/office/powerpoint/2010/main" val="1013613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fontScale="90000"/>
          </a:bodyPr>
          <a:lstStyle/>
          <a:p>
            <a:r>
              <a:rPr lang="nl-NL" dirty="0" smtClean="0"/>
              <a:t>Klachtenprocedure en schadevergoeding</a:t>
            </a:r>
            <a:endParaRPr lang="nl-NL" dirty="0"/>
          </a:p>
        </p:txBody>
      </p:sp>
      <p:sp>
        <p:nvSpPr>
          <p:cNvPr id="3" name="Tijdelijke aanduiding voor inhoud 2"/>
          <p:cNvSpPr>
            <a:spLocks noGrp="1"/>
          </p:cNvSpPr>
          <p:nvPr>
            <p:ph idx="1"/>
          </p:nvPr>
        </p:nvSpPr>
        <p:spPr/>
        <p:txBody>
          <a:bodyPr/>
          <a:lstStyle/>
          <a:p>
            <a:r>
              <a:rPr lang="nl-NL" dirty="0" smtClean="0"/>
              <a:t>Onafhankelijke klachtencommissie;</a:t>
            </a:r>
          </a:p>
          <a:p>
            <a:r>
              <a:rPr lang="nl-NL" dirty="0" smtClean="0"/>
              <a:t>24 klachtgronden;</a:t>
            </a:r>
          </a:p>
          <a:p>
            <a:r>
              <a:rPr lang="nl-NL" dirty="0" smtClean="0"/>
              <a:t>KC bevoegd tot toekenning schadevergoeding (op verzoek of ambtshalve);</a:t>
            </a:r>
          </a:p>
          <a:p>
            <a:r>
              <a:rPr lang="nl-NL" dirty="0" smtClean="0"/>
              <a:t>Ook zorgaanbieder kan beroep instellen tegen de beslissing van de KC bij de rechtbank.</a:t>
            </a:r>
          </a:p>
        </p:txBody>
      </p:sp>
    </p:spTree>
    <p:extLst>
      <p:ext uri="{BB962C8B-B14F-4D97-AF65-F5344CB8AC3E}">
        <p14:creationId xmlns:p14="http://schemas.microsoft.com/office/powerpoint/2010/main" val="3936580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a:bodyPr>
          <a:lstStyle/>
          <a:p>
            <a:r>
              <a:rPr lang="nl-NL" dirty="0" smtClean="0"/>
              <a:t>Relevante documenten</a:t>
            </a:r>
            <a:endParaRPr lang="nl-NL" dirty="0"/>
          </a:p>
        </p:txBody>
      </p:sp>
      <p:sp>
        <p:nvSpPr>
          <p:cNvPr id="3" name="Tijdelijke aanduiding voor inhoud 2"/>
          <p:cNvSpPr>
            <a:spLocks noGrp="1"/>
          </p:cNvSpPr>
          <p:nvPr>
            <p:ph idx="1"/>
          </p:nvPr>
        </p:nvSpPr>
        <p:spPr/>
        <p:txBody>
          <a:bodyPr>
            <a:normAutofit/>
          </a:bodyPr>
          <a:lstStyle/>
          <a:p>
            <a:r>
              <a:rPr lang="nl-NL" b="1" dirty="0" smtClean="0">
                <a:solidFill>
                  <a:srgbClr val="FF0000"/>
                </a:solidFill>
              </a:rPr>
              <a:t>Overzicht protocollen + hyperlink</a:t>
            </a:r>
          </a:p>
          <a:p>
            <a:endParaRPr lang="nl-NL" dirty="0"/>
          </a:p>
          <a:p>
            <a:endParaRPr lang="nl-NL" dirty="0" smtClean="0"/>
          </a:p>
          <a:p>
            <a:pPr marL="0" indent="0">
              <a:buNone/>
            </a:pPr>
            <a:r>
              <a:rPr lang="nl-NL" sz="1600" dirty="0" smtClean="0"/>
              <a:t>Actuele informatieproducten &amp; ander naslagwerk</a:t>
            </a:r>
          </a:p>
          <a:p>
            <a:pPr marL="0" indent="0">
              <a:buNone/>
            </a:pPr>
            <a:r>
              <a:rPr lang="nl-NL" sz="1600" dirty="0">
                <a:hlinkClick r:id="rId3"/>
              </a:rPr>
              <a:t>https://</a:t>
            </a:r>
            <a:r>
              <a:rPr lang="nl-NL" sz="1600" dirty="0" smtClean="0">
                <a:hlinkClick r:id="rId3"/>
              </a:rPr>
              <a:t>www.dwangindezorg.nl/uitvoering/wvggz/producten/informatieproducten/nvvp</a:t>
            </a:r>
            <a:endParaRPr lang="nl-NL" sz="1600" dirty="0" smtClean="0"/>
          </a:p>
          <a:p>
            <a:pPr marL="0" indent="0">
              <a:buNone/>
            </a:pPr>
            <a:r>
              <a:rPr lang="nl-NL" sz="1600" dirty="0" smtClean="0"/>
              <a:t>Wet verplichte geestelijke gezondheidszorg</a:t>
            </a:r>
          </a:p>
          <a:p>
            <a:pPr marL="0" indent="0">
              <a:buNone/>
            </a:pPr>
            <a:r>
              <a:rPr lang="nl-NL" sz="1600" dirty="0">
                <a:hlinkClick r:id="rId4"/>
              </a:rPr>
              <a:t>https://</a:t>
            </a:r>
            <a:r>
              <a:rPr lang="nl-NL" sz="1600" dirty="0" smtClean="0">
                <a:hlinkClick r:id="rId4"/>
              </a:rPr>
              <a:t>www.eerstekamer.nl/9370000/1/j9vvkfvj6b325az/vklyai11bdvt/f=y.pdf</a:t>
            </a:r>
            <a:endParaRPr lang="nl-NL" sz="1600" dirty="0" smtClean="0"/>
          </a:p>
          <a:p>
            <a:pPr marL="0" indent="0">
              <a:buNone/>
            </a:pPr>
            <a:r>
              <a:rPr lang="nl-NL" sz="1600" dirty="0"/>
              <a:t>Besluit verplichte geestelijke </a:t>
            </a:r>
            <a:r>
              <a:rPr lang="nl-NL" sz="1600" dirty="0" smtClean="0"/>
              <a:t>gezondheidszorg</a:t>
            </a:r>
            <a:r>
              <a:rPr lang="nl-NL" sz="1600" dirty="0"/>
              <a:t/>
            </a:r>
            <a:br>
              <a:rPr lang="nl-NL" sz="1600" dirty="0"/>
            </a:br>
            <a:r>
              <a:rPr lang="nl-NL" sz="1600" dirty="0">
                <a:hlinkClick r:id="rId5"/>
              </a:rPr>
              <a:t>https://</a:t>
            </a:r>
            <a:r>
              <a:rPr lang="nl-NL" sz="1600" dirty="0" smtClean="0">
                <a:hlinkClick r:id="rId5"/>
              </a:rPr>
              <a:t>zoek.officielebekendmakingen.nl/stb-2019-198.html</a:t>
            </a:r>
            <a:endParaRPr lang="nl-NL" sz="1600" dirty="0" smtClean="0"/>
          </a:p>
          <a:p>
            <a:pPr marL="0" indent="0">
              <a:buNone/>
            </a:pPr>
            <a:r>
              <a:rPr lang="nl-NL" sz="1600" u="sng" dirty="0" smtClean="0"/>
              <a:t>Concept</a:t>
            </a:r>
            <a:r>
              <a:rPr lang="nl-NL" sz="1600" dirty="0" smtClean="0"/>
              <a:t> Regeling verplichte geestelijke gezondheidszorg</a:t>
            </a:r>
          </a:p>
          <a:p>
            <a:pPr marL="0" indent="0">
              <a:buNone/>
            </a:pPr>
            <a:r>
              <a:rPr lang="nl-NL" sz="1600" dirty="0">
                <a:hlinkClick r:id="rId6"/>
              </a:rPr>
              <a:t>https://www.internetconsultatie.nl/regelingengedwongenzorg</a:t>
            </a:r>
            <a:endParaRPr lang="nl-NL" sz="1600" dirty="0" smtClean="0"/>
          </a:p>
        </p:txBody>
      </p:sp>
    </p:spTree>
    <p:extLst>
      <p:ext uri="{BB962C8B-B14F-4D97-AF65-F5344CB8AC3E}">
        <p14:creationId xmlns:p14="http://schemas.microsoft.com/office/powerpoint/2010/main" val="2770546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Zorgverantwoordelijke </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smtClean="0"/>
              <a:t>Welke beroepsgroepen? </a:t>
            </a:r>
            <a:r>
              <a:rPr lang="nl-NL" dirty="0" smtClean="0">
                <a:sym typeface="Wingdings" panose="05000000000000000000" pitchFamily="2" charset="2"/>
              </a:rPr>
              <a:t> Regeling Wvggz (nog niet aangenomen) voorstel;</a:t>
            </a:r>
          </a:p>
          <a:p>
            <a:pPr marL="514350" indent="-514350">
              <a:buAutoNum type="alphaLcPeriod"/>
            </a:pPr>
            <a:r>
              <a:rPr lang="nl-NL" b="1" dirty="0">
                <a:solidFill>
                  <a:schemeClr val="accent6">
                    <a:lumMod val="75000"/>
                  </a:schemeClr>
                </a:solidFill>
                <a:sym typeface="Wingdings" panose="05000000000000000000" pitchFamily="2" charset="2"/>
              </a:rPr>
              <a:t>P</a:t>
            </a:r>
            <a:r>
              <a:rPr lang="nl-NL" b="1" dirty="0" smtClean="0">
                <a:solidFill>
                  <a:schemeClr val="accent6">
                    <a:lumMod val="75000"/>
                  </a:schemeClr>
                </a:solidFill>
                <a:sym typeface="Wingdings" panose="05000000000000000000" pitchFamily="2" charset="2"/>
              </a:rPr>
              <a:t>sychiater;</a:t>
            </a:r>
          </a:p>
          <a:p>
            <a:pPr marL="514350" indent="-514350">
              <a:buAutoNum type="alphaLcPeriod"/>
            </a:pPr>
            <a:r>
              <a:rPr lang="nl-NL" dirty="0" smtClean="0">
                <a:solidFill>
                  <a:schemeClr val="bg1">
                    <a:lumMod val="50000"/>
                  </a:schemeClr>
                </a:solidFill>
                <a:sym typeface="Wingdings" panose="05000000000000000000" pitchFamily="2" charset="2"/>
              </a:rPr>
              <a:t>Klinisch psycholoog;</a:t>
            </a:r>
          </a:p>
          <a:p>
            <a:pPr marL="514350" indent="-514350">
              <a:buAutoNum type="alphaLcPeriod"/>
            </a:pPr>
            <a:r>
              <a:rPr lang="nl-NL" dirty="0" smtClean="0">
                <a:solidFill>
                  <a:schemeClr val="bg1">
                    <a:lumMod val="50000"/>
                  </a:schemeClr>
                </a:solidFill>
              </a:rPr>
              <a:t>Klinisch neuropsycholoog;</a:t>
            </a:r>
          </a:p>
          <a:p>
            <a:pPr marL="514350" indent="-514350">
              <a:buAutoNum type="alphaLcPeriod"/>
            </a:pPr>
            <a:r>
              <a:rPr lang="nl-NL" dirty="0" smtClean="0">
                <a:solidFill>
                  <a:schemeClr val="bg1">
                    <a:lumMod val="50000"/>
                  </a:schemeClr>
                </a:solidFill>
              </a:rPr>
              <a:t>Psychotherapeut;</a:t>
            </a:r>
          </a:p>
          <a:p>
            <a:pPr marL="514350" indent="-514350">
              <a:buAutoNum type="alphaLcPeriod"/>
            </a:pPr>
            <a:r>
              <a:rPr lang="nl-NL" dirty="0" smtClean="0">
                <a:solidFill>
                  <a:schemeClr val="bg1">
                    <a:lumMod val="50000"/>
                  </a:schemeClr>
                </a:solidFill>
              </a:rPr>
              <a:t>Specialist ouderengeneeskunde;</a:t>
            </a:r>
          </a:p>
          <a:p>
            <a:pPr marL="514350" indent="-514350">
              <a:buAutoNum type="alphaLcPeriod"/>
            </a:pPr>
            <a:r>
              <a:rPr lang="nl-NL" dirty="0" smtClean="0">
                <a:solidFill>
                  <a:schemeClr val="bg1">
                    <a:lumMod val="50000"/>
                  </a:schemeClr>
                </a:solidFill>
              </a:rPr>
              <a:t>Verslavingsarts (ingeschreven bij registratiecommissie geneeskundig specialisten);</a:t>
            </a:r>
          </a:p>
          <a:p>
            <a:pPr marL="514350" indent="-514350">
              <a:buAutoNum type="alphaLcPeriod"/>
            </a:pPr>
            <a:r>
              <a:rPr lang="nl-NL" dirty="0" smtClean="0">
                <a:solidFill>
                  <a:schemeClr val="bg1">
                    <a:lumMod val="50000"/>
                  </a:schemeClr>
                </a:solidFill>
              </a:rPr>
              <a:t>GZ-psycholoog;</a:t>
            </a:r>
          </a:p>
          <a:p>
            <a:pPr marL="514350" indent="-514350">
              <a:buAutoNum type="alphaLcPeriod"/>
            </a:pPr>
            <a:r>
              <a:rPr lang="nl-NL" dirty="0" smtClean="0">
                <a:solidFill>
                  <a:schemeClr val="bg1">
                    <a:lumMod val="50000"/>
                  </a:schemeClr>
                </a:solidFill>
              </a:rPr>
              <a:t>Klinisch geriater;</a:t>
            </a:r>
          </a:p>
          <a:p>
            <a:pPr marL="514350" indent="-514350">
              <a:buAutoNum type="alphaLcPeriod"/>
            </a:pPr>
            <a:r>
              <a:rPr lang="nl-NL" dirty="0" smtClean="0">
                <a:solidFill>
                  <a:schemeClr val="bg1">
                    <a:lumMod val="50000"/>
                  </a:schemeClr>
                </a:solidFill>
              </a:rPr>
              <a:t>Verpleegkundig specialist geestelijke gezondheidszorg.</a:t>
            </a:r>
          </a:p>
          <a:p>
            <a:endParaRPr lang="nl-NL" dirty="0"/>
          </a:p>
        </p:txBody>
      </p:sp>
    </p:spTree>
    <p:extLst>
      <p:ext uri="{BB962C8B-B14F-4D97-AF65-F5344CB8AC3E}">
        <p14:creationId xmlns:p14="http://schemas.microsoft.com/office/powerpoint/2010/main" val="3817200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fontScale="90000"/>
          </a:bodyPr>
          <a:lstStyle/>
          <a:p>
            <a:r>
              <a:rPr lang="nl-NL" dirty="0" smtClean="0"/>
              <a:t>Zorgverantwoordelijke</a:t>
            </a:r>
            <a:br>
              <a:rPr lang="nl-NL" dirty="0" smtClean="0"/>
            </a:br>
            <a:r>
              <a:rPr lang="nl-NL" dirty="0" smtClean="0"/>
              <a:t>Taken en bevoegdheden</a:t>
            </a:r>
            <a:endParaRPr lang="nl-NL" dirty="0"/>
          </a:p>
        </p:txBody>
      </p:sp>
      <p:sp>
        <p:nvSpPr>
          <p:cNvPr id="3" name="Tijdelijke aanduiding voor inhoud 2"/>
          <p:cNvSpPr>
            <a:spLocks noGrp="1"/>
          </p:cNvSpPr>
          <p:nvPr>
            <p:ph idx="1"/>
          </p:nvPr>
        </p:nvSpPr>
        <p:spPr>
          <a:xfrm>
            <a:off x="467544" y="1772816"/>
            <a:ext cx="8229600" cy="4525963"/>
          </a:xfrm>
        </p:spPr>
        <p:txBody>
          <a:bodyPr>
            <a:normAutofit fontScale="62500" lnSpcReduction="20000"/>
          </a:bodyPr>
          <a:lstStyle/>
          <a:p>
            <a:r>
              <a:rPr lang="nl-NL" dirty="0" smtClean="0"/>
              <a:t>Verantwoordelijk voor dossiervoering en informatieverplichting jegens o.a. betrokkene en vertegenwoordiger;</a:t>
            </a:r>
          </a:p>
          <a:p>
            <a:r>
              <a:rPr lang="nl-NL" dirty="0" smtClean="0"/>
              <a:t>Diagnosestelling;</a:t>
            </a:r>
          </a:p>
          <a:p>
            <a:r>
              <a:rPr lang="nl-NL" dirty="0" smtClean="0"/>
              <a:t>Stelt vast of aan criteria verplichte zorg wordt voldaan;</a:t>
            </a:r>
          </a:p>
          <a:p>
            <a:r>
              <a:rPr lang="nl-NL" dirty="0" smtClean="0"/>
              <a:t>Evalueert uitvoering machtiging met betrokkene en vertegenwoordiger;</a:t>
            </a:r>
          </a:p>
          <a:p>
            <a:r>
              <a:rPr lang="nl-NL" dirty="0" smtClean="0"/>
              <a:t>Beoordeling wils(on)bekwaamheid;</a:t>
            </a:r>
          </a:p>
          <a:p>
            <a:r>
              <a:rPr lang="nl-NL" dirty="0" smtClean="0"/>
              <a:t>Beslissingsbevoegd ten aanzien van:</a:t>
            </a:r>
          </a:p>
          <a:p>
            <a:pPr marL="571500" indent="-571500">
              <a:buAutoNum type="romanLcPeriod"/>
            </a:pPr>
            <a:r>
              <a:rPr lang="nl-NL" dirty="0" smtClean="0"/>
              <a:t>Uitvoering/toepassing verplichte zorg;</a:t>
            </a:r>
          </a:p>
          <a:p>
            <a:pPr marL="571500" indent="-571500">
              <a:buAutoNum type="romanLcPeriod"/>
            </a:pPr>
            <a:r>
              <a:rPr lang="nl-NL" dirty="0" smtClean="0"/>
              <a:t>Verplichte zorg in noodsituaties;</a:t>
            </a:r>
          </a:p>
          <a:p>
            <a:pPr marL="571500" indent="-571500">
              <a:buAutoNum type="romanLcPeriod"/>
            </a:pPr>
            <a:r>
              <a:rPr lang="nl-NL" dirty="0" smtClean="0"/>
              <a:t>Onderzoek gevaarlijke voorwerpen;</a:t>
            </a:r>
          </a:p>
          <a:p>
            <a:pPr marL="571500" indent="-571500">
              <a:buAutoNum type="romanLcPeriod"/>
            </a:pPr>
            <a:r>
              <a:rPr lang="nl-NL" dirty="0" smtClean="0"/>
              <a:t>Forensische titels: dwangbehandeling, middelen en maatregelen en beperkingen.</a:t>
            </a:r>
          </a:p>
          <a:p>
            <a:r>
              <a:rPr lang="nl-NL" dirty="0" smtClean="0"/>
              <a:t>Aanvraag indien bij GD voor overplaatsing, tijdelijke onderbreking en beëindiging verplichte zorg.</a:t>
            </a:r>
          </a:p>
          <a:p>
            <a:pPr marL="571500" indent="-571500">
              <a:buAutoNum type="romanLcPeriod"/>
            </a:pPr>
            <a:endParaRPr lang="nl-NL" dirty="0" smtClean="0"/>
          </a:p>
          <a:p>
            <a:pPr marL="571500" indent="-571500">
              <a:buAutoNum type="romanLcPeriod"/>
            </a:pPr>
            <a:endParaRPr lang="nl-NL" dirty="0" smtClean="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387424"/>
            <a:ext cx="2664296" cy="2664296"/>
          </a:xfrm>
          <a:prstGeom prst="rect">
            <a:avLst/>
          </a:prstGeom>
        </p:spPr>
      </p:pic>
    </p:spTree>
    <p:extLst>
      <p:ext uri="{BB962C8B-B14F-4D97-AF65-F5344CB8AC3E}">
        <p14:creationId xmlns:p14="http://schemas.microsoft.com/office/powerpoint/2010/main" val="3817200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Criteria voor verplichte zorg</a:t>
            </a:r>
            <a:endParaRPr lang="nl-NL" dirty="0"/>
          </a:p>
        </p:txBody>
      </p:sp>
      <p:sp>
        <p:nvSpPr>
          <p:cNvPr id="3" name="Tijdelijke aanduiding voor inhoud 2"/>
          <p:cNvSpPr>
            <a:spLocks noGrp="1"/>
          </p:cNvSpPr>
          <p:nvPr>
            <p:ph idx="1"/>
          </p:nvPr>
        </p:nvSpPr>
        <p:spPr/>
        <p:txBody>
          <a:bodyPr>
            <a:normAutofit fontScale="55000" lnSpcReduction="20000"/>
          </a:bodyPr>
          <a:lstStyle/>
          <a:p>
            <a:r>
              <a:rPr lang="nl-NL" dirty="0" smtClean="0"/>
              <a:t>Gedrag als gevolg van </a:t>
            </a:r>
            <a:r>
              <a:rPr lang="nl-NL" b="1" dirty="0" smtClean="0"/>
              <a:t>psychische stoornis</a:t>
            </a:r>
            <a:r>
              <a:rPr lang="nl-NL" dirty="0" smtClean="0"/>
              <a:t> leidt tot </a:t>
            </a:r>
            <a:r>
              <a:rPr lang="nl-NL" b="1" dirty="0" smtClean="0"/>
              <a:t>ernstig nadeel</a:t>
            </a:r>
            <a:r>
              <a:rPr lang="nl-NL" dirty="0" smtClean="0"/>
              <a:t> en:</a:t>
            </a:r>
          </a:p>
          <a:p>
            <a:pPr marL="0" indent="0">
              <a:buNone/>
            </a:pPr>
            <a:endParaRPr lang="nl-NL" dirty="0" smtClean="0"/>
          </a:p>
          <a:p>
            <a:r>
              <a:rPr lang="nl-NL" dirty="0" smtClean="0"/>
              <a:t>Ultimum remedium: </a:t>
            </a:r>
            <a:r>
              <a:rPr lang="nl-NL" dirty="0"/>
              <a:t>Verplichte zorg is een uiterst middel en wordt alleen overwogen als er op dat moment echt geen mogelijkheden voor vrijwillige zorg meer zijn. </a:t>
            </a:r>
          </a:p>
          <a:p>
            <a:endParaRPr lang="nl-NL" dirty="0" smtClean="0"/>
          </a:p>
          <a:p>
            <a:r>
              <a:rPr lang="nl-NL" dirty="0" smtClean="0"/>
              <a:t>Proportionaliteit: </a:t>
            </a:r>
            <a:r>
              <a:rPr lang="nl-NL" dirty="0"/>
              <a:t>Staat deze vorm van verplichte zorg (nog steeds) in de juiste verhouding tot het ernstig nadeel dat we ermee willen voorkomen of tegen gaan</a:t>
            </a:r>
            <a:r>
              <a:rPr lang="nl-NL" dirty="0" smtClean="0"/>
              <a:t>?</a:t>
            </a:r>
          </a:p>
          <a:p>
            <a:pPr marL="0" indent="0">
              <a:buNone/>
            </a:pPr>
            <a:endParaRPr lang="nl-NL" dirty="0" smtClean="0"/>
          </a:p>
          <a:p>
            <a:r>
              <a:rPr lang="nl-NL" dirty="0" smtClean="0"/>
              <a:t>Subsidiariteit: </a:t>
            </a:r>
            <a:r>
              <a:rPr lang="nl-NL" dirty="0"/>
              <a:t>Is er (inmiddels) een minder ingrijpend alternatief voor deze vorm van verplichte zorg</a:t>
            </a:r>
            <a:r>
              <a:rPr lang="nl-NL" dirty="0" smtClean="0"/>
              <a:t>?</a:t>
            </a:r>
          </a:p>
          <a:p>
            <a:pPr marL="0" indent="0">
              <a:buNone/>
            </a:pPr>
            <a:endParaRPr lang="nl-NL" dirty="0" smtClean="0"/>
          </a:p>
          <a:p>
            <a:r>
              <a:rPr lang="nl-NL" dirty="0" smtClean="0"/>
              <a:t>Doelmatigheid: </a:t>
            </a:r>
            <a:r>
              <a:rPr lang="nl-NL" dirty="0"/>
              <a:t>Wat is het doel van deze vorm van verplichte zorg? Is het aannemelijk dat het doel met deze vorm van verplichte zorg bereikt kan worden</a:t>
            </a:r>
            <a:r>
              <a:rPr lang="nl-NL" dirty="0" smtClean="0"/>
              <a:t>?</a:t>
            </a:r>
          </a:p>
          <a:p>
            <a:pPr marL="0" indent="0">
              <a:buNone/>
            </a:pPr>
            <a:endParaRPr lang="nl-NL" dirty="0" smtClean="0"/>
          </a:p>
          <a:p>
            <a:r>
              <a:rPr lang="nl-NL" dirty="0" smtClean="0"/>
              <a:t>Veiligheid: </a:t>
            </a:r>
            <a:r>
              <a:rPr lang="nl-NL" dirty="0"/>
              <a:t>Is deze vorm van verplichte zorg veilig voor de patiënt?</a:t>
            </a:r>
            <a:endParaRPr lang="nl-NL" dirty="0" smtClean="0"/>
          </a:p>
          <a:p>
            <a:pPr marL="0" indent="0">
              <a:buNone/>
            </a:pPr>
            <a:endParaRPr lang="nl-NL" dirty="0" smtClean="0"/>
          </a:p>
        </p:txBody>
      </p:sp>
    </p:spTree>
    <p:extLst>
      <p:ext uri="{BB962C8B-B14F-4D97-AF65-F5344CB8AC3E}">
        <p14:creationId xmlns:p14="http://schemas.microsoft.com/office/powerpoint/2010/main" val="1665782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a:t>Doel verplichte zorg</a:t>
            </a:r>
          </a:p>
        </p:txBody>
      </p:sp>
      <p:sp>
        <p:nvSpPr>
          <p:cNvPr id="3" name="Tijdelijke aanduiding voor inhoud 2"/>
          <p:cNvSpPr>
            <a:spLocks noGrp="1"/>
          </p:cNvSpPr>
          <p:nvPr>
            <p:ph idx="1"/>
          </p:nvPr>
        </p:nvSpPr>
        <p:spPr/>
        <p:txBody>
          <a:bodyPr>
            <a:normAutofit fontScale="92500" lnSpcReduction="10000"/>
          </a:bodyPr>
          <a:lstStyle/>
          <a:p>
            <a:r>
              <a:rPr lang="nl-NL" dirty="0" smtClean="0"/>
              <a:t>Afwenden crisissituatie;</a:t>
            </a:r>
          </a:p>
          <a:p>
            <a:r>
              <a:rPr lang="nl-NL" dirty="0" smtClean="0"/>
              <a:t>Afwenden </a:t>
            </a:r>
            <a:r>
              <a:rPr lang="nl-NL" dirty="0"/>
              <a:t>ernstig </a:t>
            </a:r>
            <a:r>
              <a:rPr lang="nl-NL" dirty="0" smtClean="0"/>
              <a:t>nadeel;</a:t>
            </a:r>
            <a:endParaRPr lang="nl-NL" dirty="0"/>
          </a:p>
          <a:p>
            <a:r>
              <a:rPr lang="nl-NL" dirty="0"/>
              <a:t>Stabiliseren geestelijke </a:t>
            </a:r>
            <a:r>
              <a:rPr lang="nl-NL" dirty="0" smtClean="0"/>
              <a:t>gezondheid;</a:t>
            </a:r>
            <a:endParaRPr lang="nl-NL" dirty="0"/>
          </a:p>
          <a:p>
            <a:r>
              <a:rPr lang="nl-NL" dirty="0"/>
              <a:t>Herstellen van geestelijke gezondheid </a:t>
            </a:r>
            <a:r>
              <a:rPr lang="nl-NL" dirty="0" smtClean="0"/>
              <a:t>zodat betrokkene zoveel mogelijk zijn autonomie herwint;</a:t>
            </a:r>
            <a:endParaRPr lang="nl-NL" dirty="0"/>
          </a:p>
          <a:p>
            <a:r>
              <a:rPr lang="nl-NL" dirty="0"/>
              <a:t>Stabiliseren of herstellen fysieke </a:t>
            </a:r>
            <a:r>
              <a:rPr lang="nl-NL" dirty="0" smtClean="0"/>
              <a:t>gezondheid in geval diens gedrag als gevolg van zijn psychische stoornis leidt tot ernstig nadeel daarvoor.</a:t>
            </a:r>
            <a:endParaRPr lang="nl-NL" dirty="0"/>
          </a:p>
        </p:txBody>
      </p:sp>
    </p:spTree>
    <p:extLst>
      <p:ext uri="{BB962C8B-B14F-4D97-AF65-F5344CB8AC3E}">
        <p14:creationId xmlns:p14="http://schemas.microsoft.com/office/powerpoint/2010/main" val="3048889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Vormen van verplichte zorg</a:t>
            </a:r>
            <a:endParaRPr lang="nl-NL" dirty="0"/>
          </a:p>
        </p:txBody>
      </p:sp>
      <p:sp>
        <p:nvSpPr>
          <p:cNvPr id="3" name="Tijdelijke aanduiding voor inhoud 2"/>
          <p:cNvSpPr>
            <a:spLocks noGrp="1"/>
          </p:cNvSpPr>
          <p:nvPr>
            <p:ph idx="1"/>
          </p:nvPr>
        </p:nvSpPr>
        <p:spPr/>
        <p:txBody>
          <a:bodyPr>
            <a:normAutofit fontScale="40000" lnSpcReduction="20000"/>
          </a:bodyPr>
          <a:lstStyle/>
          <a:p>
            <a:pPr lvl="0"/>
            <a:r>
              <a:rPr lang="nl-NL" sz="4000" dirty="0"/>
              <a:t>Toedienen van vocht, voeding, medicatie, verrichten van medische controles of andere medische handelingen en therapeutische maatregelen, ter behandeling van een psychische stoornis, dan wel </a:t>
            </a:r>
            <a:r>
              <a:rPr lang="nl-NL" sz="4000" dirty="0" smtClean="0"/>
              <a:t>vanwege </a:t>
            </a:r>
            <a:r>
              <a:rPr lang="nl-NL" sz="4000" dirty="0"/>
              <a:t>die stoornis, ter behandeling van een somatische aandoening;</a:t>
            </a:r>
          </a:p>
          <a:p>
            <a:pPr lvl="0"/>
            <a:r>
              <a:rPr lang="nl-NL" sz="4000" dirty="0"/>
              <a:t>Beperken van de bewegingsvrijheid;</a:t>
            </a:r>
          </a:p>
          <a:p>
            <a:pPr lvl="0"/>
            <a:r>
              <a:rPr lang="nl-NL" sz="4000" dirty="0"/>
              <a:t>Insluiten;</a:t>
            </a:r>
          </a:p>
          <a:p>
            <a:pPr lvl="0"/>
            <a:r>
              <a:rPr lang="nl-NL" sz="4000" dirty="0"/>
              <a:t>Uitoefenen van toezicht op betrokkene;</a:t>
            </a:r>
          </a:p>
          <a:p>
            <a:pPr lvl="0"/>
            <a:r>
              <a:rPr lang="nl-NL" sz="4000" dirty="0"/>
              <a:t>Onderzoek aan kleding of lichaam;</a:t>
            </a:r>
          </a:p>
          <a:p>
            <a:pPr lvl="0"/>
            <a:r>
              <a:rPr lang="nl-NL" sz="4000" dirty="0"/>
              <a:t>Onderzoek van de woon- of verblijfsruimte op gedrag-beïnvloedende middelen en gevaarlijke voorwerpen;</a:t>
            </a:r>
          </a:p>
          <a:p>
            <a:pPr lvl="0"/>
            <a:r>
              <a:rPr lang="nl-NL" sz="4000" dirty="0"/>
              <a:t>Controleren op de aanwezigheid van gedrag-beïnvloedende middelen;</a:t>
            </a:r>
          </a:p>
          <a:p>
            <a:pPr lvl="0"/>
            <a:r>
              <a:rPr lang="nl-NL" sz="4000" dirty="0"/>
              <a:t>Aanbrengen van beperkingen in de vrijheid het eigen leven in te richten, die tot gevolg hebben dat betrokkene iets moet doen of nalaten, waaronder het gebruik van communicatiemiddelen;</a:t>
            </a:r>
          </a:p>
          <a:p>
            <a:pPr lvl="0"/>
            <a:r>
              <a:rPr lang="nl-NL" sz="4000" dirty="0"/>
              <a:t>Beperken van het recht op het ontvangen van bezoek;</a:t>
            </a:r>
          </a:p>
          <a:p>
            <a:pPr lvl="0"/>
            <a:r>
              <a:rPr lang="nl-NL" sz="4000" b="1" dirty="0"/>
              <a:t>Opnemen in een accommodatie;</a:t>
            </a:r>
          </a:p>
          <a:p>
            <a:pPr lvl="0"/>
            <a:r>
              <a:rPr lang="nl-NL" sz="4000" dirty="0"/>
              <a:t>Ontnemen van de vrijheid van betrokkene door hem over te brengen naar een plaats die geschikt is voor tijdelijk verblijf als bedoeld in 7:3 lid 3 Wvggz</a:t>
            </a:r>
            <a:r>
              <a:rPr lang="nl-NL" sz="4000" dirty="0" smtClean="0"/>
              <a:t>.</a:t>
            </a:r>
            <a:endParaRPr lang="nl-NL" sz="4000" dirty="0"/>
          </a:p>
        </p:txBody>
      </p:sp>
    </p:spTree>
    <p:extLst>
      <p:ext uri="{BB962C8B-B14F-4D97-AF65-F5344CB8AC3E}">
        <p14:creationId xmlns:p14="http://schemas.microsoft.com/office/powerpoint/2010/main" val="2589129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2558</Words>
  <Application>Microsoft Office PowerPoint</Application>
  <PresentationFormat>Diavoorstelling (4:3)</PresentationFormat>
  <Paragraphs>368</Paragraphs>
  <Slides>44</Slides>
  <Notes>5</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44</vt:i4>
      </vt:variant>
    </vt:vector>
  </HeadingPairs>
  <TitlesOfParts>
    <vt:vector size="46" baseType="lpstr">
      <vt:lpstr>Kantoorthema</vt:lpstr>
      <vt:lpstr>Visio.Drawing.11</vt:lpstr>
      <vt:lpstr>PowerPoint-presentatie</vt:lpstr>
      <vt:lpstr>Van de Wet Bopz naar de Wvggz</vt:lpstr>
      <vt:lpstr>Terminologie</vt:lpstr>
      <vt:lpstr>Rollen in de GGZ</vt:lpstr>
      <vt:lpstr>Zorgverantwoordelijke </vt:lpstr>
      <vt:lpstr>Zorgverantwoordelijke Taken en bevoegdheden</vt:lpstr>
      <vt:lpstr>Criteria voor verplichte zorg</vt:lpstr>
      <vt:lpstr>Doel verplichte zorg</vt:lpstr>
      <vt:lpstr>Vormen van verplichte zorg</vt:lpstr>
      <vt:lpstr>Procedures</vt:lpstr>
      <vt:lpstr>Crisismaatregel</vt:lpstr>
      <vt:lpstr>Procedure crisismaatregel</vt:lpstr>
      <vt:lpstr>Tijdelijke verplichte zorg  voorafgaand aan crisismaatregel</vt:lpstr>
      <vt:lpstr>Crisismaatregel</vt:lpstr>
      <vt:lpstr>Voortzetting crisismaatregel</vt:lpstr>
      <vt:lpstr>Zorgmachtiging</vt:lpstr>
      <vt:lpstr>PowerPoint-presentatie</vt:lpstr>
      <vt:lpstr>PowerPoint-presentatie</vt:lpstr>
      <vt:lpstr>Eigen plan van aanpak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Uitvoering verplichte zorg</vt:lpstr>
      <vt:lpstr>Besluit ZV verplichte zorg 8:9 (I)</vt:lpstr>
      <vt:lpstr>Besluit ZV verplichte zorg (II)</vt:lpstr>
      <vt:lpstr>PowerPoint-presentatie</vt:lpstr>
      <vt:lpstr>Tijdelijke verplichte zorg in noodsituaties 8:11/8:12</vt:lpstr>
      <vt:lpstr>Ambulante verplichte zorg I</vt:lpstr>
      <vt:lpstr>Ambulante verplichte zorg II</vt:lpstr>
      <vt:lpstr>Ambulante verplichte zorg III</vt:lpstr>
      <vt:lpstr>Veiligheidsonderzoek 8:14</vt:lpstr>
      <vt:lpstr>Overplaatsing 8:16</vt:lpstr>
      <vt:lpstr>Tijdelijke onderbreking  verplichte zorg 8:17</vt:lpstr>
      <vt:lpstr>Beëindiging verplichte zorg 8:18</vt:lpstr>
      <vt:lpstr>Beperkingen / voorwaarden 8:20</vt:lpstr>
      <vt:lpstr>Forensische patiënten </vt:lpstr>
      <vt:lpstr>Forensische patiënten II</vt:lpstr>
      <vt:lpstr>Klachtenprocedure en schadevergoeding</vt:lpstr>
      <vt:lpstr>Relevante documenten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Roberti, Romy</dc:creator>
  <cp:lastModifiedBy>Greidanus, Klaas</cp:lastModifiedBy>
  <cp:revision>48</cp:revision>
  <dcterms:created xsi:type="dcterms:W3CDTF">2019-08-21T10:20:43Z</dcterms:created>
  <dcterms:modified xsi:type="dcterms:W3CDTF">2019-09-18T12:41:39Z</dcterms:modified>
</cp:coreProperties>
</file>