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04" r:id="rId3"/>
  </p:sldMasterIdLst>
  <p:notesMasterIdLst>
    <p:notesMasterId r:id="rId13"/>
  </p:notesMasterIdLst>
  <p:sldIdLst>
    <p:sldId id="291" r:id="rId4"/>
    <p:sldId id="294" r:id="rId5"/>
    <p:sldId id="293" r:id="rId6"/>
    <p:sldId id="355" r:id="rId7"/>
    <p:sldId id="356" r:id="rId8"/>
    <p:sldId id="357" r:id="rId9"/>
    <p:sldId id="295" r:id="rId10"/>
    <p:sldId id="296" r:id="rId11"/>
    <p:sldId id="29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8FE7C-5EA5-4E31-A8CC-D8A1953F9EFC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388D2-6B34-43C4-AC10-61206C4D91A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4393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689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9039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4472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99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67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9267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3601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2198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4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2418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8976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1988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1177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72E61-8594-4581-B8B0-9E363D233650}" type="datetimeFigureOut">
              <a:rPr lang="nl-NL" smtClean="0"/>
              <a:pPr/>
              <a:t>18-12-2018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170A-4692-49F7-B2EA-C491E9D3D1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739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407D-946F-4158-8C10-83798BB06315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68E9-7A30-467D-AE5A-30B58318973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5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72E61-8594-4581-B8B0-9E363D23365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18-12-2018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170A-4692-49F7-B2EA-C491E9D3D17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9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t ETZ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62" b="11507"/>
          <a:stretch/>
        </p:blipFill>
        <p:spPr bwMode="auto">
          <a:xfrm>
            <a:off x="1691680" y="6184726"/>
            <a:ext cx="1152168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tccdn.tilburgcom.netdna-cdn.com/media/cid161016_GGDHVB_nieuws_zerotolerancedag_03022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75" b="20810"/>
          <a:stretch/>
        </p:blipFill>
        <p:spPr bwMode="auto">
          <a:xfrm>
            <a:off x="7524328" y="6160189"/>
            <a:ext cx="1546126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 descr="https://middenbrabant.lhv.nl/sites/default/files/lhv_kring_midbrabant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84726"/>
            <a:ext cx="1080120" cy="60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LOGO_PRO-RCH_FC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51" t="39455" r="26656" b="39442"/>
          <a:stretch>
            <a:fillRect/>
          </a:stretch>
        </p:blipFill>
        <p:spPr bwMode="auto">
          <a:xfrm>
            <a:off x="3419872" y="6160189"/>
            <a:ext cx="1976155" cy="65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Regionale Coöperatie Huisartse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" y="6165304"/>
            <a:ext cx="1140718" cy="6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err="1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Psycho-educatie</a:t>
            </a:r>
            <a:r>
              <a:rPr lang="nl-NL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scholing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251520" y="1340768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51520" y="2348880"/>
            <a:ext cx="8640960" cy="2079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285750"/>
            <a:r>
              <a:rPr lang="nl-NL" sz="4400" dirty="0" smtClean="0">
                <a:solidFill>
                  <a:srgbClr val="007587"/>
                </a:solidFill>
              </a:rPr>
              <a:t>12 februari 2019</a:t>
            </a:r>
            <a:endParaRPr lang="nl-NL" sz="4400" dirty="0" smtClean="0">
              <a:solidFill>
                <a:srgbClr val="007587"/>
              </a:solidFill>
            </a:endParaRPr>
          </a:p>
          <a:p>
            <a:pPr marL="514350" lvl="1" indent="-285750"/>
            <a:endParaRPr lang="nl-NL" sz="4400" dirty="0" smtClean="0">
              <a:solidFill>
                <a:srgbClr val="007587"/>
              </a:solidFill>
            </a:endParaRPr>
          </a:p>
          <a:p>
            <a:pPr marL="514350" lvl="1" indent="-285750"/>
            <a:r>
              <a:rPr lang="nl-NL" sz="4400" dirty="0" smtClean="0">
                <a:solidFill>
                  <a:srgbClr val="007587"/>
                </a:solidFill>
              </a:rPr>
              <a:t>……………………te </a:t>
            </a:r>
            <a:r>
              <a:rPr lang="nl-NL" sz="4400" dirty="0" smtClean="0">
                <a:solidFill>
                  <a:srgbClr val="007587"/>
                </a:solidFill>
              </a:rPr>
              <a:t>Tilburg</a:t>
            </a:r>
          </a:p>
          <a:p>
            <a:pPr marL="514350" lvl="1" indent="-285750"/>
            <a:endParaRPr lang="nl-NL" dirty="0" smtClean="0">
              <a:solidFill>
                <a:prstClr val="black">
                  <a:tint val="75000"/>
                </a:prstClr>
              </a:solidFill>
            </a:endParaRPr>
          </a:p>
          <a:p>
            <a:pPr marL="514350" lvl="1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14350" lvl="1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t ETZ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62" b="11507"/>
          <a:stretch/>
        </p:blipFill>
        <p:spPr bwMode="auto">
          <a:xfrm>
            <a:off x="1691680" y="6184726"/>
            <a:ext cx="1152168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tccdn.tilburgcom.netdna-cdn.com/media/cid161016_GGDHVB_nieuws_zerotolerancedag_03022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75" b="20810"/>
          <a:stretch/>
        </p:blipFill>
        <p:spPr bwMode="auto">
          <a:xfrm>
            <a:off x="7524328" y="6160189"/>
            <a:ext cx="1546126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 descr="https://middenbrabant.lhv.nl/sites/default/files/lhv_kring_midbrabant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84726"/>
            <a:ext cx="1080120" cy="60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LOGO_PRO-RCH_FC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51" t="39455" r="26656" b="39442"/>
          <a:stretch>
            <a:fillRect/>
          </a:stretch>
        </p:blipFill>
        <p:spPr bwMode="auto">
          <a:xfrm>
            <a:off x="3419872" y="6160189"/>
            <a:ext cx="1976155" cy="65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Regionale Coöperatie Huisartse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" y="6165304"/>
            <a:ext cx="1140718" cy="6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4504" y="188640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Welkom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programma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395536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251520" y="1340768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971600" y="1412776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20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17.30 uur 	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Inloop met soep en een broodje</a:t>
            </a:r>
            <a:endParaRPr lang="nl-NL" sz="2000" dirty="0" smtClean="0">
              <a:solidFill>
                <a:srgbClr val="007587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</a:pPr>
            <a:r>
              <a:rPr lang="nl-NL" sz="14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 </a:t>
            </a:r>
            <a:endParaRPr lang="nl-NL" sz="1400" dirty="0" smtClean="0">
              <a:solidFill>
                <a:srgbClr val="007587"/>
              </a:solidFill>
              <a:cs typeface="Arial" pitchFamily="34" charset="0"/>
            </a:endParaRPr>
          </a:p>
          <a:p>
            <a:pPr marL="1258888" lvl="0" indent="-1258888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20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18.00 uur	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Opening en toelichting op het programma; </a:t>
            </a:r>
            <a:r>
              <a:rPr lang="nl-NL" sz="2000" i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door projectleider</a:t>
            </a:r>
            <a:endParaRPr lang="nl-NL" sz="2000" i="1" dirty="0" smtClean="0">
              <a:solidFill>
                <a:srgbClr val="007587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</a:pPr>
            <a:r>
              <a:rPr lang="nl-NL" sz="14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20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18.05 uur	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Toelichting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medicatie</a:t>
            </a:r>
            <a:r>
              <a:rPr lang="nl-NL" sz="2000" i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; </a:t>
            </a:r>
            <a:r>
              <a:rPr lang="nl-NL" sz="2000" i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door kinderarts</a:t>
            </a:r>
            <a:endParaRPr lang="nl-NL" sz="2000" i="1" dirty="0" smtClean="0">
              <a:solidFill>
                <a:srgbClr val="007587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14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 </a:t>
            </a:r>
            <a:endParaRPr lang="nl-NL" sz="1400" dirty="0" smtClean="0">
              <a:solidFill>
                <a:srgbClr val="007587"/>
              </a:solidFill>
              <a:cs typeface="Arial" pitchFamily="34" charset="0"/>
            </a:endParaRPr>
          </a:p>
          <a:p>
            <a:pPr marL="1258888" lvl="0" indent="-1258888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20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18.35 </a:t>
            </a:r>
            <a:r>
              <a:rPr lang="nl-NL" sz="20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uur	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Toelichting dagelijkse activiteiten</a:t>
            </a:r>
            <a:r>
              <a:rPr lang="nl-NL" sz="20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; </a:t>
            </a:r>
            <a:r>
              <a:rPr lang="nl-NL" sz="2000" i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door </a:t>
            </a:r>
            <a:r>
              <a:rPr lang="nl-NL" sz="2000" i="1" dirty="0" err="1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ADHD-verpleegkundige</a:t>
            </a:r>
            <a:r>
              <a:rPr lang="nl-NL" sz="2000" i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 of SPH</a:t>
            </a:r>
          </a:p>
          <a:p>
            <a:pPr marL="1258888" lvl="0" indent="-1258888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endParaRPr lang="nl-NL" sz="2000" i="1" dirty="0" smtClean="0">
              <a:solidFill>
                <a:srgbClr val="007587"/>
              </a:solidFill>
              <a:cs typeface="Arial" pitchFamily="34" charset="0"/>
            </a:endParaRPr>
          </a:p>
          <a:p>
            <a:pPr marL="1258888" lvl="0" indent="-1258888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2000" i="1" dirty="0" smtClean="0">
                <a:solidFill>
                  <a:srgbClr val="007587"/>
                </a:solidFill>
                <a:cs typeface="Arial" pitchFamily="34" charset="0"/>
              </a:rPr>
              <a:t>19.05 uur	</a:t>
            </a:r>
            <a:endParaRPr lang="nl-NL" sz="2000" i="1" dirty="0" smtClean="0">
              <a:solidFill>
                <a:srgbClr val="007587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14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 </a:t>
            </a:r>
            <a:endParaRPr lang="nl-NL" sz="1400" dirty="0" smtClean="0">
              <a:solidFill>
                <a:srgbClr val="007587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20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20.25 uur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	Afsluiting; </a:t>
            </a:r>
            <a:r>
              <a:rPr lang="nl-NL" sz="2000" i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door projectleider</a:t>
            </a:r>
            <a:endParaRPr lang="nl-NL" sz="2000" i="1" dirty="0" smtClean="0">
              <a:solidFill>
                <a:srgbClr val="007587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endParaRPr lang="nl-NL" sz="1400" dirty="0" smtClean="0">
              <a:solidFill>
                <a:srgbClr val="007587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2000" b="1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20.30 uur	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Einde</a:t>
            </a:r>
            <a:endParaRPr lang="nl-NL" sz="2000" dirty="0">
              <a:solidFill>
                <a:srgbClr val="0075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t ETZ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62" b="11507"/>
          <a:stretch/>
        </p:blipFill>
        <p:spPr bwMode="auto">
          <a:xfrm>
            <a:off x="1691680" y="6184726"/>
            <a:ext cx="1152168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tccdn.tilburgcom.netdna-cdn.com/media/cid161016_GGDHVB_nieuws_zerotolerancedag_03022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75" b="20810"/>
          <a:stretch/>
        </p:blipFill>
        <p:spPr bwMode="auto">
          <a:xfrm>
            <a:off x="7524328" y="6160189"/>
            <a:ext cx="1546126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 descr="https://middenbrabant.lhv.nl/sites/default/files/lhv_kring_midbrabant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84726"/>
            <a:ext cx="1080120" cy="60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LOGO_PRO-RCH_FC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51" t="39455" r="26656" b="39442"/>
          <a:stretch>
            <a:fillRect/>
          </a:stretch>
        </p:blipFill>
        <p:spPr bwMode="auto">
          <a:xfrm>
            <a:off x="3419872" y="6160189"/>
            <a:ext cx="1976155" cy="65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Regionale Coöperatie Huisartse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" y="6165304"/>
            <a:ext cx="1140718" cy="6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272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nl-NL" sz="4000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Toelichting </a:t>
            </a:r>
          </a:p>
          <a:p>
            <a:pPr>
              <a:spcBef>
                <a:spcPts val="1200"/>
              </a:spcBef>
            </a:pPr>
            <a:r>
              <a:rPr lang="nl-NL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het programma</a:t>
            </a:r>
            <a:endParaRPr lang="nl-NL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251520" y="1340768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179512" y="2780928"/>
            <a:ext cx="8640960" cy="207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285750"/>
            <a:r>
              <a:rPr lang="nl-NL" sz="4400" dirty="0" smtClean="0">
                <a:solidFill>
                  <a:srgbClr val="007587"/>
                </a:solidFill>
              </a:rPr>
              <a:t>Door Ellen Struijcken</a:t>
            </a:r>
          </a:p>
          <a:p>
            <a:pPr marL="514350" lvl="1" indent="-285750"/>
            <a:r>
              <a:rPr lang="nl-NL" dirty="0" smtClean="0">
                <a:solidFill>
                  <a:srgbClr val="007587"/>
                </a:solidFill>
              </a:rPr>
              <a:t>Projectleider ADHD</a:t>
            </a:r>
          </a:p>
          <a:p>
            <a:pPr marL="514350" lvl="1" indent="-285750"/>
            <a:endParaRPr lang="nl-NL" dirty="0" smtClean="0">
              <a:solidFill>
                <a:prstClr val="black">
                  <a:tint val="75000"/>
                </a:prstClr>
              </a:solidFill>
            </a:endParaRPr>
          </a:p>
          <a:p>
            <a:pPr marL="514350" lvl="1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14350" lvl="1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/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t ETZ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62" b="11507"/>
          <a:stretch/>
        </p:blipFill>
        <p:spPr bwMode="auto">
          <a:xfrm>
            <a:off x="1691680" y="6184726"/>
            <a:ext cx="1152168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tccdn.tilburgcom.netdna-cdn.com/media/cid161016_GGDHVB_nieuws_zerotolerancedag_03022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75" b="20810"/>
          <a:stretch/>
        </p:blipFill>
        <p:spPr bwMode="auto">
          <a:xfrm>
            <a:off x="7524328" y="6160189"/>
            <a:ext cx="1546126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 descr="https://middenbrabant.lhv.nl/sites/default/files/lhv_kring_midbrabant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84726"/>
            <a:ext cx="1080120" cy="60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LOGO_PRO-RCH_FC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51" t="39455" r="26656" b="39442"/>
          <a:stretch>
            <a:fillRect/>
          </a:stretch>
        </p:blipFill>
        <p:spPr bwMode="auto">
          <a:xfrm>
            <a:off x="3419872" y="6160189"/>
            <a:ext cx="1976155" cy="65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Regionale Coöperatie Huisartse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" y="6165304"/>
            <a:ext cx="1140718" cy="6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272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endParaRPr lang="nl-NL" sz="4000" b="1" dirty="0" smtClean="0">
              <a:solidFill>
                <a:srgbClr val="007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nl-NL" sz="4000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 en </a:t>
            </a:r>
            <a:r>
              <a:rPr lang="nl-NL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medicatie</a:t>
            </a:r>
            <a:endParaRPr lang="nl-NL" sz="36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251520" y="1340768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83568" y="2204864"/>
            <a:ext cx="784887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1258888" algn="l"/>
              </a:tabLst>
            </a:pPr>
            <a:r>
              <a:rPr lang="nl-NL" sz="28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Toelichting door kinderarts </a:t>
            </a:r>
            <a:r>
              <a:rPr lang="nl-NL" sz="28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ETZ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1258888" algn="l"/>
              </a:tabLst>
            </a:pPr>
            <a:endParaRPr lang="nl-NL" sz="2000" dirty="0" smtClean="0">
              <a:solidFill>
                <a:srgbClr val="007587"/>
              </a:solidFill>
              <a:ea typeface="Times New Roman" pitchFamily="18" charset="0"/>
              <a:cs typeface="Calibri" pitchFamily="34" charset="0"/>
            </a:endParaRPr>
          </a:p>
          <a:p>
            <a:pPr marL="449263" indent="-442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9263" algn="l"/>
                <a:tab pos="1258888" algn="l"/>
              </a:tabLst>
            </a:pP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hoe kun je op een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eenvoudige wijze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vertellen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wat ADHD is, wat mogelijke oorzaken kunnen zijn, gevolgen, positieve kanten, etc. </a:t>
            </a:r>
            <a:endParaRPr lang="nl-NL" sz="2000" dirty="0" smtClean="0">
              <a:solidFill>
                <a:srgbClr val="007587"/>
              </a:solidFill>
              <a:ea typeface="Times New Roman" pitchFamily="18" charset="0"/>
              <a:cs typeface="Calibri" pitchFamily="34" charset="0"/>
            </a:endParaRPr>
          </a:p>
          <a:p>
            <a:pPr marL="449263" indent="-442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9263" algn="l"/>
                <a:tab pos="1258888" algn="l"/>
              </a:tabLst>
            </a:pP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toelichting op te gebruiken materialen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die deze boodschap kunnen ondersteunen (denk aan boeken, website, filmpje, etc.).</a:t>
            </a:r>
          </a:p>
          <a:p>
            <a:pPr marL="449263" lvl="1" indent="-442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9263" algn="l"/>
                <a:tab pos="1258888" algn="l"/>
              </a:tabLst>
            </a:pP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hoe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ga je om met vragen over medicatie?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Hoe weerleg je ‘spookverhalen’? Hoe zorg je ervoor dat ouders een weloverwogen keuze maken om hier wel/ geen stappen in te gaan zetten?</a:t>
            </a:r>
          </a:p>
        </p:txBody>
      </p:sp>
    </p:spTree>
    <p:extLst>
      <p:ext uri="{BB962C8B-B14F-4D97-AF65-F5344CB8AC3E}">
        <p14:creationId xmlns="" xmlns:p14="http://schemas.microsoft.com/office/powerpoint/2010/main" val="1013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t ETZ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62" b="11507"/>
          <a:stretch/>
        </p:blipFill>
        <p:spPr bwMode="auto">
          <a:xfrm>
            <a:off x="1691680" y="6184726"/>
            <a:ext cx="1152168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tccdn.tilburgcom.netdna-cdn.com/media/cid161016_GGDHVB_nieuws_zerotolerancedag_03022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75" b="20810"/>
          <a:stretch/>
        </p:blipFill>
        <p:spPr bwMode="auto">
          <a:xfrm>
            <a:off x="7524328" y="6160189"/>
            <a:ext cx="1546126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 descr="https://middenbrabant.lhv.nl/sites/default/files/lhv_kring_midbrabant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84726"/>
            <a:ext cx="1080120" cy="60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LOGO_PRO-RCH_FC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51" t="39455" r="26656" b="39442"/>
          <a:stretch>
            <a:fillRect/>
          </a:stretch>
        </p:blipFill>
        <p:spPr bwMode="auto">
          <a:xfrm>
            <a:off x="3419872" y="6160189"/>
            <a:ext cx="1976155" cy="65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Regionale Coöperatie Huisartse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" y="6165304"/>
            <a:ext cx="1140718" cy="6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272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endParaRPr lang="nl-NL" sz="4000" b="1" dirty="0" smtClean="0">
              <a:solidFill>
                <a:srgbClr val="007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nl-NL" sz="4000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 en </a:t>
            </a:r>
            <a:r>
              <a:rPr lang="nl-NL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dagelijkse activiteiten</a:t>
            </a:r>
            <a:endParaRPr lang="nl-NL" sz="36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251520" y="1340768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611560" y="206084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28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Toelichting door ADHD verpleegkundige of </a:t>
            </a:r>
            <a:r>
              <a:rPr lang="nl-NL" sz="28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SPH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op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dagelijkse activiteiten (opstaan, eten, slapen)</a:t>
            </a:r>
          </a:p>
          <a:p>
            <a:pPr marL="449263" indent="-442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9263" algn="l"/>
                <a:tab pos="1258888" algn="l"/>
              </a:tabLst>
            </a:pPr>
            <a:endParaRPr lang="nl-NL" sz="2000" dirty="0" smtClean="0">
              <a:solidFill>
                <a:srgbClr val="007587"/>
              </a:solidFill>
              <a:ea typeface="Times New Roman" pitchFamily="18" charset="0"/>
              <a:cs typeface="Calibri" pitchFamily="34" charset="0"/>
            </a:endParaRPr>
          </a:p>
          <a:p>
            <a:pPr marL="449263" indent="-44291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1258888" algn="l"/>
              </a:tabLst>
            </a:pP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De volgende vragen worden behandeld:</a:t>
            </a:r>
          </a:p>
          <a:p>
            <a:pPr marL="449263" indent="-442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9263" algn="l"/>
                <a:tab pos="1258888" algn="l"/>
              </a:tabLst>
            </a:pP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waar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kun je tegenaan lopen?</a:t>
            </a:r>
            <a:endParaRPr lang="nl-NL" sz="2000" dirty="0" smtClean="0">
              <a:solidFill>
                <a:srgbClr val="007587"/>
              </a:solidFill>
              <a:ea typeface="Times New Roman" pitchFamily="18" charset="0"/>
              <a:cs typeface="Calibri" pitchFamily="34" charset="0"/>
            </a:endParaRPr>
          </a:p>
          <a:p>
            <a:pPr marL="449263" indent="-442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9263" algn="l"/>
                <a:tab pos="1258888" algn="l"/>
              </a:tabLst>
            </a:pP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wat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zijn mogelijke oplossingen, adviezen of tips? Hierin wordt ook ingegaan op interessante tools en </a:t>
            </a:r>
            <a:r>
              <a:rPr lang="nl-NL" sz="2000" dirty="0" err="1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apps</a:t>
            </a:r>
            <a:endParaRPr lang="nl-NL" sz="2000" dirty="0" smtClean="0">
              <a:solidFill>
                <a:srgbClr val="007587"/>
              </a:solidFill>
              <a:ea typeface="Times New Roman" pitchFamily="18" charset="0"/>
              <a:cs typeface="Calibri" pitchFamily="34" charset="0"/>
            </a:endParaRPr>
          </a:p>
          <a:p>
            <a:pPr marL="449263" indent="-442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9263" algn="l"/>
                <a:tab pos="1258888" algn="l"/>
              </a:tabLst>
            </a:pP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wat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kan en mag een ouder van een kind verwachten (en wat niet!)?</a:t>
            </a:r>
            <a:endParaRPr lang="nl-NL" sz="2000" dirty="0" smtClean="0">
              <a:solidFill>
                <a:srgbClr val="007587"/>
              </a:solidFill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t ETZ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62" b="11507"/>
          <a:stretch/>
        </p:blipFill>
        <p:spPr bwMode="auto">
          <a:xfrm>
            <a:off x="1691680" y="6184726"/>
            <a:ext cx="1152168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tccdn.tilburgcom.netdna-cdn.com/media/cid161016_GGDHVB_nieuws_zerotolerancedag_03022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75" b="20810"/>
          <a:stretch/>
        </p:blipFill>
        <p:spPr bwMode="auto">
          <a:xfrm>
            <a:off x="7524328" y="6160189"/>
            <a:ext cx="1546126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 descr="https://middenbrabant.lhv.nl/sites/default/files/lhv_kring_midbrabant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84726"/>
            <a:ext cx="1080120" cy="60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LOGO_PRO-RCH_FC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51" t="39455" r="26656" b="39442"/>
          <a:stretch>
            <a:fillRect/>
          </a:stretch>
        </p:blipFill>
        <p:spPr bwMode="auto">
          <a:xfrm>
            <a:off x="3419872" y="6160189"/>
            <a:ext cx="1976155" cy="65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Regionale Coöperatie Huisartsen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" y="6165304"/>
            <a:ext cx="1140718" cy="6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272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endParaRPr lang="nl-NL" sz="4000" b="1" dirty="0" smtClean="0">
              <a:solidFill>
                <a:srgbClr val="007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nl-NL" sz="4000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 en </a:t>
            </a:r>
            <a:r>
              <a:rPr lang="nl-NL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</a:t>
            </a:r>
            <a:endParaRPr lang="nl-NL" sz="36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251520" y="1340768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39552" y="2276872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28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Toelichting door GGD </a:t>
            </a:r>
            <a:r>
              <a:rPr lang="nl-NL" sz="24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(jeugdarts of jeugdverpleegkundige)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nl-NL" sz="28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en ETZ </a:t>
            </a:r>
            <a:r>
              <a:rPr lang="nl-NL" sz="24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(</a:t>
            </a:r>
            <a:r>
              <a:rPr lang="nl-NL" sz="2400" dirty="0" err="1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ADHD-verpleegkundige</a:t>
            </a:r>
            <a:r>
              <a:rPr lang="nl-NL" sz="24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 of SPH)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met expliciet aandacht voor pubers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</a:pPr>
            <a:endParaRPr lang="nl-NL" sz="2000" dirty="0" smtClean="0">
              <a:solidFill>
                <a:srgbClr val="007587"/>
              </a:solidFill>
              <a:ea typeface="Times New Roman" pitchFamily="18" charset="0"/>
              <a:cs typeface="Calibri" pitchFamily="34" charset="0"/>
            </a:endParaRPr>
          </a:p>
          <a:p>
            <a:pPr marL="449263" indent="-442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9263" algn="l"/>
                <a:tab pos="1258888" algn="l"/>
              </a:tabLst>
            </a:pP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waar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kun je tegenaan lopen?</a:t>
            </a:r>
            <a:endParaRPr lang="nl-NL" sz="2000" dirty="0" smtClean="0">
              <a:solidFill>
                <a:srgbClr val="007587"/>
              </a:solidFill>
              <a:ea typeface="Times New Roman" pitchFamily="18" charset="0"/>
              <a:cs typeface="Calibri" pitchFamily="34" charset="0"/>
            </a:endParaRPr>
          </a:p>
          <a:p>
            <a:pPr marL="449263" indent="-442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9263" algn="l"/>
                <a:tab pos="1258888" algn="l"/>
              </a:tabLst>
            </a:pP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wat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zijn mogelijke oplossingen, adviezen of tips?</a:t>
            </a:r>
            <a:endParaRPr lang="nl-NL" sz="2000" dirty="0" smtClean="0">
              <a:solidFill>
                <a:srgbClr val="007587"/>
              </a:solidFill>
              <a:ea typeface="Times New Roman" pitchFamily="18" charset="0"/>
              <a:cs typeface="Calibri" pitchFamily="34" charset="0"/>
            </a:endParaRPr>
          </a:p>
          <a:p>
            <a:pPr marL="449263" indent="-442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9263" algn="l"/>
                <a:tab pos="1258888" algn="l"/>
              </a:tabLst>
            </a:pP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wat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kan en mag een leerkracht van een kind verwachten (en wat niet!)?</a:t>
            </a:r>
            <a:endParaRPr lang="nl-NL" sz="2000" dirty="0" smtClean="0">
              <a:solidFill>
                <a:srgbClr val="007587"/>
              </a:solidFill>
              <a:ea typeface="Times New Roman" pitchFamily="18" charset="0"/>
              <a:cs typeface="Calibri" pitchFamily="34" charset="0"/>
            </a:endParaRPr>
          </a:p>
          <a:p>
            <a:pPr marL="449263" indent="-442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9263" algn="l"/>
                <a:tab pos="1258888" algn="l"/>
              </a:tabLst>
            </a:pP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waarmee </a:t>
            </a:r>
            <a:r>
              <a:rPr lang="nl-NL" sz="2000" dirty="0" smtClean="0">
                <a:solidFill>
                  <a:srgbClr val="007587"/>
                </a:solidFill>
                <a:ea typeface="Times New Roman" pitchFamily="18" charset="0"/>
                <a:cs typeface="Calibri" pitchFamily="34" charset="0"/>
              </a:rPr>
              <a:t>moet je rekening houden bij pubers met ADHD</a:t>
            </a:r>
          </a:p>
        </p:txBody>
      </p:sp>
    </p:spTree>
    <p:extLst>
      <p:ext uri="{BB962C8B-B14F-4D97-AF65-F5344CB8AC3E}">
        <p14:creationId xmlns="" xmlns:p14="http://schemas.microsoft.com/office/powerpoint/2010/main" val="1013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t ETZ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62" b="11507"/>
          <a:stretch/>
        </p:blipFill>
        <p:spPr bwMode="auto">
          <a:xfrm>
            <a:off x="1691680" y="6184726"/>
            <a:ext cx="1152168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tccdn.tilburgcom.netdna-cdn.com/media/cid161016_GGDHVB_nieuws_zerotolerancedag_03022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75" b="20810"/>
          <a:stretch/>
        </p:blipFill>
        <p:spPr bwMode="auto">
          <a:xfrm>
            <a:off x="7524328" y="6160189"/>
            <a:ext cx="1546126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 descr="https://middenbrabant.lhv.nl/sites/default/files/lhv_kring_midbrabant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84726"/>
            <a:ext cx="1080120" cy="60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LOGO_PRO-RCH_F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51" t="39455" r="26656" b="39442"/>
          <a:stretch>
            <a:fillRect/>
          </a:stretch>
        </p:blipFill>
        <p:spPr bwMode="auto">
          <a:xfrm>
            <a:off x="3419872" y="6160189"/>
            <a:ext cx="1976155" cy="65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Regionale Coöperatie Huisarts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6" y="6165304"/>
            <a:ext cx="1140718" cy="6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Afsluiting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hoe verder?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251520" y="1340768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14350" lvl="1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  <a:p>
            <a:pPr marL="57150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308230"/>
            <a:ext cx="8064896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366713">
              <a:buFont typeface="Arial" pitchFamily="34" charset="0"/>
              <a:buChar char="•"/>
              <a:tabLst>
                <a:tab pos="360363" algn="l"/>
              </a:tabLst>
            </a:pPr>
            <a:r>
              <a:rPr lang="nl-NL" sz="3600" dirty="0" smtClean="0">
                <a:solidFill>
                  <a:srgbClr val="007587"/>
                </a:solidFill>
              </a:rPr>
              <a:t>Wat heeft deze avond opgeleverd? </a:t>
            </a:r>
          </a:p>
          <a:p>
            <a:pPr lvl="1" indent="-366713">
              <a:buFont typeface="Arial" pitchFamily="34" charset="0"/>
              <a:buChar char="•"/>
              <a:tabLst>
                <a:tab pos="360363" algn="l"/>
              </a:tabLst>
            </a:pPr>
            <a:r>
              <a:rPr lang="nl-NL" sz="3600" dirty="0" smtClean="0">
                <a:solidFill>
                  <a:srgbClr val="007587"/>
                </a:solidFill>
              </a:rPr>
              <a:t>Waar ga je mee aan de slag?</a:t>
            </a:r>
          </a:p>
          <a:p>
            <a:pPr fontAlgn="base">
              <a:spcBef>
                <a:spcPts val="900"/>
              </a:spcBef>
              <a:spcAft>
                <a:spcPct val="0"/>
              </a:spcAft>
            </a:pPr>
            <a:endParaRPr lang="nl-NL" sz="2400" dirty="0" smtClean="0">
              <a:solidFill>
                <a:srgbClr val="007587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65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t ETZ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62" b="11507"/>
          <a:stretch/>
        </p:blipFill>
        <p:spPr bwMode="auto">
          <a:xfrm>
            <a:off x="1691680" y="6184726"/>
            <a:ext cx="1152168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tccdn.tilburgcom.netdna-cdn.com/media/cid161016_GGDHVB_nieuws_zerotolerancedag_03022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75" b="20810"/>
          <a:stretch/>
        </p:blipFill>
        <p:spPr bwMode="auto">
          <a:xfrm>
            <a:off x="7524328" y="6160189"/>
            <a:ext cx="1546126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 descr="https://middenbrabant.lhv.nl/sites/default/files/lhv_kring_midbrabant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84726"/>
            <a:ext cx="1080120" cy="60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LOGO_PRO-RCH_F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51" t="39455" r="26656" b="39442"/>
          <a:stretch>
            <a:fillRect/>
          </a:stretch>
        </p:blipFill>
        <p:spPr bwMode="auto">
          <a:xfrm>
            <a:off x="3419872" y="6160189"/>
            <a:ext cx="1976155" cy="65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Regionale Coöperatie Huisarts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6" y="6165304"/>
            <a:ext cx="1140718" cy="6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ADHD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nl-N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afsluiting</a:t>
            </a:r>
            <a:endParaRPr lang="nl-NL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498239" y="1701852"/>
            <a:ext cx="7434024" cy="409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ttp://jeugdhulpfriesland.nl/media/news/jeugdhulp-friesland-mag-specialisten-opleide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93" b="8258"/>
          <a:stretch/>
        </p:blipFill>
        <p:spPr bwMode="auto">
          <a:xfrm>
            <a:off x="-36512" y="1556792"/>
            <a:ext cx="921427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60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t ETZ log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62" b="11507"/>
          <a:stretch/>
        </p:blipFill>
        <p:spPr bwMode="auto">
          <a:xfrm>
            <a:off x="1691680" y="6184726"/>
            <a:ext cx="1152168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http://tccdn.tilburgcom.netdna-cdn.com/media/cid161016_GGDHVB_nieuws_zerotolerancedag_03022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475" b="20810"/>
          <a:stretch/>
        </p:blipFill>
        <p:spPr bwMode="auto">
          <a:xfrm>
            <a:off x="7524328" y="6160189"/>
            <a:ext cx="1546126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 descr="https://middenbrabant.lhv.nl/sites/default/files/lhv_kring_midbrabant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84726"/>
            <a:ext cx="1080120" cy="60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LOGO_PRO-RCH_F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51" t="39455" r="26656" b="39442"/>
          <a:stretch>
            <a:fillRect/>
          </a:stretch>
        </p:blipFill>
        <p:spPr bwMode="auto">
          <a:xfrm>
            <a:off x="3419872" y="6160189"/>
            <a:ext cx="1976155" cy="65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Regionale Coöperatie Huisarts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6" y="6165304"/>
            <a:ext cx="1140718" cy="6179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" y="428243"/>
            <a:ext cx="9119496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Bedankt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b="1" dirty="0" smtClean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 </a:t>
            </a:r>
            <a:r>
              <a:rPr lang="nl-NL" b="1" dirty="0">
                <a:solidFill>
                  <a:srgbClr val="007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ziens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498239" y="1701852"/>
            <a:ext cx="7434024" cy="409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s://opvoeddesk.nl/wp-content/uploads/Opvoeddesk_ADH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72" b="8261"/>
          <a:stretch/>
        </p:blipFill>
        <p:spPr bwMode="auto">
          <a:xfrm>
            <a:off x="-36512" y="1556792"/>
            <a:ext cx="9211944" cy="45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22882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266</Words>
  <Application>Microsoft Office PowerPoint</Application>
  <PresentationFormat>Diavoorstelling (4:3)</PresentationFormat>
  <Paragraphs>138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Kantoorthema</vt:lpstr>
      <vt:lpstr>1_Kantoorthema</vt:lpstr>
      <vt:lpstr>9_Kantoorthema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Company>Het Service Centrum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Casant-Smulders, Marielle</dc:creator>
  <cp:lastModifiedBy>Corina</cp:lastModifiedBy>
  <cp:revision>45</cp:revision>
  <dcterms:created xsi:type="dcterms:W3CDTF">2017-10-05T13:39:37Z</dcterms:created>
  <dcterms:modified xsi:type="dcterms:W3CDTF">2018-12-18T09:44:22Z</dcterms:modified>
</cp:coreProperties>
</file>