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8" r:id="rId3"/>
    <p:sldId id="289" r:id="rId4"/>
    <p:sldId id="284" r:id="rId5"/>
    <p:sldId id="290" r:id="rId6"/>
    <p:sldId id="258" r:id="rId7"/>
    <p:sldId id="286" r:id="rId8"/>
    <p:sldId id="257" r:id="rId9"/>
    <p:sldId id="281" r:id="rId10"/>
    <p:sldId id="285" r:id="rId11"/>
    <p:sldId id="261" r:id="rId12"/>
    <p:sldId id="259" r:id="rId13"/>
    <p:sldId id="265" r:id="rId14"/>
    <p:sldId id="263" r:id="rId15"/>
    <p:sldId id="262" r:id="rId16"/>
    <p:sldId id="273" r:id="rId17"/>
    <p:sldId id="274" r:id="rId18"/>
    <p:sldId id="275" r:id="rId19"/>
    <p:sldId id="266" r:id="rId20"/>
    <p:sldId id="267" r:id="rId21"/>
    <p:sldId id="269" r:id="rId22"/>
    <p:sldId id="268" r:id="rId23"/>
    <p:sldId id="271" r:id="rId24"/>
    <p:sldId id="272" r:id="rId25"/>
    <p:sldId id="270" r:id="rId26"/>
    <p:sldId id="276" r:id="rId27"/>
    <p:sldId id="277" r:id="rId28"/>
    <p:sldId id="278" r:id="rId29"/>
    <p:sldId id="279" r:id="rId30"/>
    <p:sldId id="287" r:id="rId31"/>
    <p:sldId id="291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5" y="7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820AE-8101-491B-8BB5-889BB49C4DC5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8980-5D9F-4DF5-9CB3-D5F10BCE40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6932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4B851-6703-4834-869E-F767A05B9C24}" type="datetimeFigureOut">
              <a:rPr lang="nl-NL" smtClean="0"/>
              <a:pPr/>
              <a:t>19-9-2017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A63F9-FC82-45DD-B7F1-94A13C606FC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5602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  <p:sp>
        <p:nvSpPr>
          <p:cNvPr id="778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144B79CD-A1E4-41FA-BD03-A6D5B1CB8CF6}" type="slidenum">
              <a:rPr lang="en-GB" altLang="nl-NL">
                <a:latin typeface="Arial" charset="0"/>
              </a:rPr>
              <a:pPr/>
              <a:t>9</a:t>
            </a:fld>
            <a:endParaRPr lang="en-GB" altLang="nl-NL">
              <a:latin typeface="Arial" charset="0"/>
            </a:endParaRPr>
          </a:p>
        </p:txBody>
      </p:sp>
      <p:sp>
        <p:nvSpPr>
          <p:cNvPr id="77829" name="Tijdelijke aanduiding voor datum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r>
              <a:rPr lang="nl-NL" altLang="nl-NL">
                <a:latin typeface="Arial" charset="0"/>
              </a:rPr>
              <a:t>12-5-2016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POH 2016</a:t>
            </a:r>
          </a:p>
        </p:txBody>
      </p:sp>
    </p:spTree>
    <p:extLst>
      <p:ext uri="{BB962C8B-B14F-4D97-AF65-F5344CB8AC3E}">
        <p14:creationId xmlns:p14="http://schemas.microsoft.com/office/powerpoint/2010/main" xmlns="" val="401547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B472A3-C6A2-40A4-B8C5-5A502745B448}" type="slidenum">
              <a:rPr lang="nl-NL" altLang="nl-NL">
                <a:latin typeface="Calibri" panose="020F0502020204030204" pitchFamily="34" charset="0"/>
              </a:rPr>
              <a:pPr eaLnBrk="1" hangingPunct="1"/>
              <a:t>10</a:t>
            </a:fld>
            <a:endParaRPr lang="nl-NL" alt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alt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BB837-A8B9-4932-A31D-56DCB7D18C15}" type="slidenum">
              <a:rPr lang="en-GB" altLang="nl-NL">
                <a:cs typeface="Arial" charset="0"/>
              </a:rPr>
              <a:pPr/>
              <a:t>13</a:t>
            </a:fld>
            <a:endParaRPr lang="en-GB" altLang="nl-NL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1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/>
          </a:p>
        </p:txBody>
      </p:sp>
      <p:sp>
        <p:nvSpPr>
          <p:cNvPr id="901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83F5E792-B764-4F8C-9502-88D8510D0323}" type="slidenum">
              <a:rPr lang="en-GB" altLang="nl-NL">
                <a:latin typeface="Arial" charset="0"/>
              </a:rPr>
              <a:pPr/>
              <a:t>14</a:t>
            </a:fld>
            <a:endParaRPr lang="en-GB" altLang="nl-NL">
              <a:latin typeface="Arial" charset="0"/>
            </a:endParaRPr>
          </a:p>
        </p:txBody>
      </p:sp>
      <p:sp>
        <p:nvSpPr>
          <p:cNvPr id="90117" name="Tijdelijke aanduiding voor datum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r>
              <a:rPr lang="nl-NL" altLang="nl-NL">
                <a:latin typeface="Arial" charset="0"/>
              </a:rPr>
              <a:t>12-5-2016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POH 2016</a:t>
            </a:r>
          </a:p>
        </p:txBody>
      </p:sp>
    </p:spTree>
    <p:extLst>
      <p:ext uri="{BB962C8B-B14F-4D97-AF65-F5344CB8AC3E}">
        <p14:creationId xmlns:p14="http://schemas.microsoft.com/office/powerpoint/2010/main" xmlns="" val="6673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D2557F-F76C-4B82-9CF7-A9CDEC782621}" type="slidenum">
              <a:rPr lang="en-GB" altLang="nl-NL"/>
              <a:pPr/>
              <a:t>21</a:t>
            </a:fld>
            <a:endParaRPr lang="en-GB" altLang="nl-N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m.n. afhankelijk van de intentie, de motieven.</a:t>
            </a:r>
          </a:p>
          <a:p>
            <a:r>
              <a:rPr lang="nl-NL" altLang="nl-NL"/>
              <a:t>Oefening baart kunst</a:t>
            </a:r>
          </a:p>
          <a:p>
            <a:r>
              <a:rPr lang="nl-NL" altLang="nl-NL"/>
              <a:t>Observeer de komende tijd jezelf en anderen en probeer de egotoestand te herkennen.</a:t>
            </a:r>
            <a:endParaRPr lang="en-GB" alt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6A777F-B909-4728-B22E-76CB8D4C2D56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/>
              <a:t>Hier zit de winst  van de TA benadering: de ander zit niet in zijn eentje te reageren.</a:t>
            </a:r>
          </a:p>
          <a:p>
            <a:r>
              <a:rPr lang="nl-NL"/>
              <a:t>Transacties kunnen ook non-verbaal zijn.</a:t>
            </a:r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E1B4D6-5C83-41F2-9357-F34AB6570824}" type="slidenum">
              <a:rPr lang="en-GB" altLang="nl-NL"/>
              <a:pPr/>
              <a:t>23</a:t>
            </a:fld>
            <a:endParaRPr lang="en-GB" altLang="nl-N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Waarom heb je dat rapport nu weer niet weggestuurd (KO)? Ach sorry, ik zal beter opletten (AK)</a:t>
            </a:r>
          </a:p>
          <a:p>
            <a:endParaRPr lang="nl-NL" altLang="nl-NL"/>
          </a:p>
          <a:p>
            <a:r>
              <a:rPr lang="nl-NL" altLang="nl-NL"/>
              <a:t>Ik vind het vervelend dat dat rapport nog niet weg is. Hoe komt dat (V)? Ik zal het eens nagaan, ik snap dat je dat vervelend vindt (V)</a:t>
            </a:r>
          </a:p>
          <a:p>
            <a:endParaRPr lang="nl-NL" altLang="nl-NL"/>
          </a:p>
          <a:p>
            <a:endParaRPr lang="nl-NL" altLang="nl-NL"/>
          </a:p>
          <a:p>
            <a:endParaRPr lang="en-GB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3050"/>
            <a:ext cx="7772400" cy="109663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1269"/>
            <a:ext cx="6400800" cy="29375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C1B4-5DF6-4027-9432-B2335D972308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1671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56E7-0E37-415B-A0EC-79624B14EC52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78582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A71D-2B18-40AD-8697-F056EE38C986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2516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9B9C-01A5-4300-BF68-DDCC47B35E1F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06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5976-5555-427C-8DAA-7E1E731C9DFA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4137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5683"/>
            <a:ext cx="8229600" cy="886984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6339"/>
            <a:ext cx="4038600" cy="17416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6339"/>
            <a:ext cx="4038600" cy="17416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B328-A27B-413C-BD87-0DC804997FFC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161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3995-6324-4A0D-90DA-C1FB8FEE4D62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6929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32BB-E7E7-44E1-A355-8F62DECC064A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7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EAEC-205A-4931-9ECE-3D705587C901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6989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9617-9C74-4F0B-A91C-0E326B76EFD7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4606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D60C-7ED4-4A9E-9A9C-5E7AF71AF622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2833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84526"/>
            <a:ext cx="8229600" cy="86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3734"/>
            <a:ext cx="8229600" cy="3772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7089-4E6C-42FF-9C64-425095D7EBFC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Motiverende gespreksvoering dag 2/ sept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50E8-5FE8-49C1-971D-467473BF09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4400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Motiverende gespreksvoering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Trainingsdag 2</a:t>
            </a:r>
          </a:p>
          <a:p>
            <a:endParaRPr lang="nl-NL" dirty="0"/>
          </a:p>
          <a:p>
            <a:r>
              <a:rPr lang="nl-NL" dirty="0" err="1"/>
              <a:t>Willie</a:t>
            </a:r>
            <a:r>
              <a:rPr lang="nl-NL" dirty="0"/>
              <a:t> </a:t>
            </a:r>
            <a:r>
              <a:rPr lang="nl-NL" dirty="0" err="1"/>
              <a:t>Kouwenhoven</a:t>
            </a:r>
            <a:r>
              <a:rPr lang="nl-NL" dirty="0"/>
              <a:t> de Jong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FB49-7D3C-4DCB-A64B-190A5E35C8FC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38661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  </a:t>
            </a:r>
            <a:br>
              <a:rPr lang="nl-NL" dirty="0"/>
            </a:br>
            <a:endParaRPr lang="nl-NL" dirty="0"/>
          </a:p>
        </p:txBody>
      </p:sp>
      <p:sp>
        <p:nvSpPr>
          <p:cNvPr id="12290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Schaling gebruiken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5FCF1-EF7A-4ABF-A7FA-EDFA48650265}" type="datetime1">
              <a:rPr lang="nl-NL" smtClean="0"/>
              <a:pPr>
                <a:defRPr/>
              </a:pPr>
              <a:t>19-9-2017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Motiverende gespreksvoering dag 2/ sept 2017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ECF-6EB4-4481-971D-A86BC6CC1616}" type="slidenum">
              <a:rPr lang="nl-NL" altLang="nl-NL" smtClean="0"/>
              <a:pPr/>
              <a:t>10</a:t>
            </a:fld>
            <a:endParaRPr lang="nl-NL" altLang="nl-NL"/>
          </a:p>
        </p:txBody>
      </p:sp>
      <p:pic>
        <p:nvPicPr>
          <p:cNvPr id="12292" name="Afbeelding 3" descr="http://mens-en-samenleving.infonu.nl/artikel-fotos/tartuffel/321000949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81528"/>
            <a:ext cx="3816201" cy="283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kstvak 4"/>
          <p:cNvSpPr txBox="1">
            <a:spLocks noChangeArrowheads="1"/>
          </p:cNvSpPr>
          <p:nvPr/>
        </p:nvSpPr>
        <p:spPr bwMode="auto">
          <a:xfrm>
            <a:off x="1907704" y="944807"/>
            <a:ext cx="7848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4400" dirty="0">
                <a:solidFill>
                  <a:srgbClr val="002060"/>
                </a:solidFill>
                <a:latin typeface="Georgia" panose="02040502050405020303" pitchFamily="18" charset="0"/>
              </a:rPr>
              <a:t>De </a:t>
            </a:r>
            <a:r>
              <a:rPr lang="nl-NL" altLang="nl-NL" sz="4400" dirty="0">
                <a:solidFill>
                  <a:srgbClr val="002060"/>
                </a:solidFill>
                <a:latin typeface="+mj-lt"/>
              </a:rPr>
              <a:t>belangen-</a:t>
            </a:r>
            <a:r>
              <a:rPr lang="nl-NL" altLang="nl-NL" sz="4400" dirty="0">
                <a:solidFill>
                  <a:srgbClr val="002060"/>
                </a:solidFill>
                <a:latin typeface="Georgia" panose="02040502050405020303" pitchFamily="18" charset="0"/>
              </a:rPr>
              <a:t> en vertrouwensliniaal </a:t>
            </a:r>
          </a:p>
        </p:txBody>
      </p:sp>
      <p:sp>
        <p:nvSpPr>
          <p:cNvPr id="12294" name="Tekstvak 5"/>
          <p:cNvSpPr txBox="1">
            <a:spLocks noChangeArrowheads="1"/>
          </p:cNvSpPr>
          <p:nvPr/>
        </p:nvSpPr>
        <p:spPr bwMode="auto">
          <a:xfrm>
            <a:off x="2268538" y="5876925"/>
            <a:ext cx="6696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>
                <a:latin typeface="Lucida Sans Unicode" panose="020B0602030504020204" pitchFamily="34" charset="0"/>
              </a:rPr>
              <a:t>“Hoe belangrijk is het voor u om te stoppen met ………”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>
            <a:extLst>
              <a:ext uri="{FF2B5EF4-FFF2-40B4-BE49-F238E27FC236}">
                <a16:creationId xmlns="" xmlns:a16="http://schemas.microsoft.com/office/drawing/2014/main" id="{CC754F5F-685C-487E-B515-9FE9F748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sz="4000"/>
              <a:t>Onderhandelen over een veranderplan</a:t>
            </a:r>
          </a:p>
        </p:txBody>
      </p:sp>
      <p:sp>
        <p:nvSpPr>
          <p:cNvPr id="45059" name="Tijdelijke aanduiding voor inhou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/>
              <a:t>Doelen vaststellen</a:t>
            </a:r>
          </a:p>
          <a:p>
            <a:r>
              <a:rPr lang="nl-NL" altLang="nl-NL"/>
              <a:t>Keuzen afwegen</a:t>
            </a:r>
          </a:p>
          <a:p>
            <a:r>
              <a:rPr lang="nl-NL" altLang="nl-NL"/>
              <a:t>Een plan opstellen</a:t>
            </a:r>
          </a:p>
          <a:p>
            <a:r>
              <a:rPr lang="nl-NL" altLang="nl-NL"/>
              <a:t>Betrokkenheid uitlokken</a:t>
            </a:r>
          </a:p>
        </p:txBody>
      </p:sp>
      <p:sp>
        <p:nvSpPr>
          <p:cNvPr id="45060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A5AF7-0DD5-4600-8373-0FFE4E2A0C1B}" type="datetime1">
              <a:rPr lang="nl-NL" altLang="nl-NL" sz="140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en-GB" altLang="nl-NL" sz="1400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45061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t>Motiverende gespreksvoering dag 2/ sept 2017</a:t>
            </a:r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Gevaren in fase 2</a:t>
            </a:r>
          </a:p>
        </p:txBody>
      </p:sp>
      <p:sp>
        <p:nvSpPr>
          <p:cNvPr id="46083" name="Tijdelijke aanduiding voor inhou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/>
              <a:t>Ambivalentie onderschatten</a:t>
            </a:r>
          </a:p>
          <a:p>
            <a:pPr>
              <a:buFont typeface="Wingdings" pitchFamily="2" charset="2"/>
              <a:buNone/>
            </a:pPr>
            <a:endParaRPr lang="nl-NL" altLang="nl-NL" dirty="0"/>
          </a:p>
          <a:p>
            <a:r>
              <a:rPr lang="nl-NL" altLang="nl-NL" dirty="0"/>
              <a:t>De wet voorschrijven</a:t>
            </a:r>
          </a:p>
          <a:p>
            <a:pPr>
              <a:buFont typeface="Wingdings" pitchFamily="2" charset="2"/>
              <a:buNone/>
            </a:pPr>
            <a:endParaRPr lang="nl-NL" altLang="nl-NL" dirty="0"/>
          </a:p>
          <a:p>
            <a:r>
              <a:rPr lang="nl-NL" altLang="nl-NL" dirty="0"/>
              <a:t>Te weinig richting geven</a:t>
            </a:r>
            <a:endParaRPr lang="en-GB" altLang="nl-NL" dirty="0"/>
          </a:p>
          <a:p>
            <a:endParaRPr lang="nl-NL" altLang="nl-NL" dirty="0"/>
          </a:p>
        </p:txBody>
      </p:sp>
      <p:sp>
        <p:nvSpPr>
          <p:cNvPr id="46084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DE22A-36C9-4459-8DF7-58D3ECCF04F6}" type="datetime1">
              <a:rPr lang="nl-NL" altLang="nl-NL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4608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t>Motiverende gespreksvoering dag 2/ sept 2017</a:t>
            </a:r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>
            <a:extLst>
              <a:ext uri="{FF2B5EF4-FFF2-40B4-BE49-F238E27FC236}">
                <a16:creationId xmlns="" xmlns:a16="http://schemas.microsoft.com/office/drawing/2014/main" id="{F08E5440-6542-4E58-941C-24AEDFD4D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44575"/>
            <a:ext cx="6870700" cy="376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dirty="0"/>
              <a:t>Van Probleem naar Doel</a:t>
            </a:r>
          </a:p>
        </p:txBody>
      </p:sp>
      <p:sp>
        <p:nvSpPr>
          <p:cNvPr id="49155" name="Tijdelijke aanduiding voor inhoud 2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dirty="0">
                <a:solidFill>
                  <a:srgbClr val="FF0000"/>
                </a:solidFill>
              </a:rPr>
              <a:t>	Het doel komt in plaats van het probleem:</a:t>
            </a:r>
          </a:p>
          <a:p>
            <a:pPr lvl="1"/>
            <a:r>
              <a:rPr lang="nl-NL" altLang="nl-NL" sz="2400" dirty="0"/>
              <a:t>Waaraan zal je merken dat het probleem is opgelost?</a:t>
            </a:r>
          </a:p>
          <a:p>
            <a:pPr lvl="1"/>
            <a:r>
              <a:rPr lang="nl-NL" altLang="nl-NL" sz="2400" dirty="0"/>
              <a:t>Wanneer ging het wel goed? Wat is wel gelukt? Hoe bruikbaar is dit?</a:t>
            </a:r>
          </a:p>
          <a:p>
            <a:pPr lvl="1"/>
            <a:r>
              <a:rPr lang="nl-NL" altLang="nl-NL" sz="2400" dirty="0"/>
              <a:t>‘Hoe is het je  gelukt om van …. naar … te komen?’ ‘Wat heeft je daarbij geholpen?’</a:t>
            </a:r>
          </a:p>
          <a:p>
            <a:pPr lvl="1"/>
            <a:r>
              <a:rPr lang="nl-NL" altLang="nl-NL" sz="2400" dirty="0"/>
              <a:t>‘Wat zou een goede volgende (kleine)  stap kunnen zijn?’ ‘Wat zou je vandaag of morgen al kunnen doen?’</a:t>
            </a:r>
          </a:p>
          <a:p>
            <a:pPr lvl="1"/>
            <a:endParaRPr lang="nl-NL" altLang="nl-NL" dirty="0"/>
          </a:p>
          <a:p>
            <a:pPr lvl="1"/>
            <a:endParaRPr lang="nl-NL" altLang="nl-NL" dirty="0"/>
          </a:p>
        </p:txBody>
      </p:sp>
      <p:sp>
        <p:nvSpPr>
          <p:cNvPr id="49156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27C950-BBBD-40A6-B854-A3482011A32F}" type="datetime1">
              <a:rPr lang="nl-NL" altLang="nl-NL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nl-NL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49157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t>Motiverende gespreksvoering dag 2/ sept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13</a:t>
            </a:fld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>
          <a:xfrm>
            <a:off x="1136650" y="908720"/>
            <a:ext cx="6870700" cy="866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>
                <a:solidFill>
                  <a:srgbClr val="002060"/>
                </a:solidFill>
              </a:rPr>
              <a:t>Vervolgconsulten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89091" name="Tijdelijke aanduiding voor inhoud 2"/>
          <p:cNvSpPr>
            <a:spLocks noGrp="1"/>
          </p:cNvSpPr>
          <p:nvPr>
            <p:ph idx="1"/>
          </p:nvPr>
        </p:nvSpPr>
        <p:spPr>
          <a:xfrm>
            <a:off x="842963" y="2233613"/>
            <a:ext cx="7696200" cy="4624387"/>
          </a:xfrm>
        </p:spPr>
        <p:txBody>
          <a:bodyPr/>
          <a:lstStyle/>
          <a:p>
            <a:pPr eaLnBrk="1" hangingPunct="1"/>
            <a:r>
              <a:rPr lang="nl-NL" altLang="nl-NL" sz="2400" dirty="0"/>
              <a:t>Problemen van de cliënt leiden vaak tot reparatiereflex hulpverlener</a:t>
            </a:r>
          </a:p>
          <a:p>
            <a:pPr eaLnBrk="1" hangingPunct="1"/>
            <a:r>
              <a:rPr lang="nl-NL" altLang="nl-NL" sz="2400" dirty="0"/>
              <a:t>Dus: Focus verleggen:</a:t>
            </a:r>
          </a:p>
          <a:p>
            <a:pPr lvl="1" eaLnBrk="1" hangingPunct="1"/>
            <a:r>
              <a:rPr lang="nl-NL" altLang="nl-NL" sz="2400" dirty="0"/>
              <a:t>Problemen worden wel benoemd, maar niet geanalyseerd.</a:t>
            </a:r>
          </a:p>
          <a:p>
            <a:pPr lvl="1" eaLnBrk="1" hangingPunct="1"/>
            <a:r>
              <a:rPr lang="nl-NL" altLang="nl-NL" sz="2400" dirty="0"/>
              <a:t>Van probleem naar doel (wat wil je i.p.v. het probleem?)</a:t>
            </a:r>
          </a:p>
          <a:p>
            <a:pPr lvl="1" eaLnBrk="1" hangingPunct="1"/>
            <a:r>
              <a:rPr lang="nl-NL" altLang="nl-NL" sz="2400" dirty="0"/>
              <a:t>Goede eerstvolgende stap is voldoende resultaat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3716EB-723D-421D-9AED-D05A23DE3007}" type="datetime1">
              <a:rPr lang="nl-NL" smtClean="0"/>
              <a:pPr>
                <a:defRPr/>
              </a:pPr>
              <a:t>19-9-2017</a:t>
            </a:fld>
            <a:endParaRPr lang="nl-NL"/>
          </a:p>
        </p:txBody>
      </p:sp>
      <p:sp>
        <p:nvSpPr>
          <p:cNvPr id="89092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t>Motiverende gespreksvoering dag 2/ sept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ECF-6EB4-4481-971D-A86BC6CC1616}" type="slidenum">
              <a:rPr lang="nl-NL" altLang="nl-NL" smtClean="0"/>
              <a:pPr/>
              <a:t>14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678374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 noChangeArrowheads="1"/>
          </p:cNvSpPr>
          <p:nvPr>
            <p:ph type="title"/>
          </p:nvPr>
        </p:nvSpPr>
        <p:spPr>
          <a:xfrm>
            <a:off x="971600" y="906727"/>
            <a:ext cx="6870700" cy="1331913"/>
          </a:xfrm>
        </p:spPr>
        <p:txBody>
          <a:bodyPr/>
          <a:lstStyle/>
          <a:p>
            <a:r>
              <a:rPr lang="nl-NL" altLang="nl-NL" dirty="0"/>
              <a:t>Weerstand</a:t>
            </a:r>
          </a:p>
        </p:txBody>
      </p:sp>
      <p:sp>
        <p:nvSpPr>
          <p:cNvPr id="47107" name="Tijdelijke aanduiding voor inhou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NL" altLang="nl-NL" dirty="0"/>
          </a:p>
          <a:p>
            <a:endParaRPr lang="nl-NL" altLang="nl-NL" dirty="0"/>
          </a:p>
          <a:p>
            <a:r>
              <a:rPr lang="nl-NL" altLang="nl-NL" dirty="0"/>
              <a:t>Weerstand is </a:t>
            </a:r>
            <a:r>
              <a:rPr lang="nl-NL" altLang="nl-NL" i="1" dirty="0"/>
              <a:t>informatie </a:t>
            </a:r>
            <a:r>
              <a:rPr lang="nl-NL" altLang="nl-NL" dirty="0"/>
              <a:t>over wat voor de ander </a:t>
            </a:r>
            <a:r>
              <a:rPr lang="nl-NL" altLang="nl-NL" i="1" dirty="0"/>
              <a:t>belangrijk </a:t>
            </a:r>
            <a:r>
              <a:rPr lang="nl-NL" altLang="nl-NL" dirty="0"/>
              <a:t>is.</a:t>
            </a:r>
          </a:p>
        </p:txBody>
      </p:sp>
      <p:sp>
        <p:nvSpPr>
          <p:cNvPr id="47108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10C48C-6FCA-4361-BA63-39BDEE7054BD}" type="datetime1">
              <a:rPr lang="nl-NL" altLang="nl-NL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47109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t>Motiverende gespreksvoering dag 2/ sept 2017</a:t>
            </a:r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nl-NL" dirty="0"/>
              <a:t>Weerstand of wrijving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weerstand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Alle typen van weg bewegen van cliënt van de verandering</a:t>
            </a: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Verantwoordelijkheid ligt bij cliënt</a:t>
            </a: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Natuurlijk antwoord op reageren op argumenten van veranderen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wrijving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600" dirty="0">
                <a:latin typeface="Arial" pitchFamily="34" charset="0"/>
                <a:cs typeface="Arial" pitchFamily="34" charset="0"/>
              </a:rPr>
              <a:t>Gebrek aan overeenstemming</a:t>
            </a:r>
          </a:p>
          <a:p>
            <a:endParaRPr lang="nl-NL" sz="2600" dirty="0">
              <a:latin typeface="Arial" pitchFamily="34" charset="0"/>
              <a:cs typeface="Arial" pitchFamily="34" charset="0"/>
            </a:endParaRPr>
          </a:p>
          <a:p>
            <a:r>
              <a:rPr lang="nl-NL" sz="2600" dirty="0">
                <a:latin typeface="Arial" pitchFamily="34" charset="0"/>
                <a:cs typeface="Arial" pitchFamily="34" charset="0"/>
              </a:rPr>
              <a:t>Signaal  van tegen gestelde belangen in de relatie</a:t>
            </a:r>
          </a:p>
          <a:p>
            <a:pPr>
              <a:buNone/>
            </a:pPr>
            <a:endParaRPr lang="nl-NL" sz="2600" dirty="0">
              <a:latin typeface="Arial" pitchFamily="34" charset="0"/>
              <a:cs typeface="Arial" pitchFamily="34" charset="0"/>
            </a:endParaRPr>
          </a:p>
          <a:p>
            <a:r>
              <a:rPr lang="nl-NL" sz="2600" dirty="0">
                <a:latin typeface="Arial" pitchFamily="34" charset="0"/>
                <a:cs typeface="Arial" pitchFamily="34" charset="0"/>
              </a:rPr>
              <a:t>Is vaak een effect op het gedrag van de hulpverlener</a:t>
            </a:r>
          </a:p>
          <a:p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1213-675F-46AB-B44C-EF130C83D7D1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Herkennen van wrijving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‘Rookmelders’</a:t>
            </a:r>
          </a:p>
          <a:p>
            <a:pPr>
              <a:buNone/>
            </a:pPr>
            <a:endParaRPr lang="nl-NL" dirty="0"/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Behoudtaal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Gevoel zich te moeten verdedigen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Hulpverlener wordt ‘tegenstander’ (jij….)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In de rede vallen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De ander ‘schakelt af’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2D74-1C3E-4D59-A196-19C15D5867EC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Wat te doen bij wrijving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Als de rookmelder afgaat:</a:t>
            </a:r>
          </a:p>
          <a:p>
            <a:pPr>
              <a:buNone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lain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STOP en merk de storing op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2800" dirty="0" smtClean="0"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latin typeface="Arial" pitchFamily="34" charset="0"/>
                <a:cs typeface="Arial" pitchFamily="34" charset="0"/>
              </a:rPr>
              <a:t>(metacommunicatie</a:t>
            </a:r>
            <a:r>
              <a:rPr lang="nl-NL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AutoNum type="arabicPlain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LAAT LOS wat je deed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(neutraal </a:t>
            </a:r>
            <a:r>
              <a:rPr lang="nl-NL" sz="2800" dirty="0">
                <a:latin typeface="Arial" pitchFamily="34" charset="0"/>
                <a:cs typeface="Arial" pitchFamily="34" charset="0"/>
              </a:rPr>
              <a:t>counselen)</a:t>
            </a:r>
          </a:p>
          <a:p>
            <a:pPr marL="514350" indent="-514350">
              <a:buAutoNum type="arabicPlain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BEWEEG MEE en herstel de aansluiting</a:t>
            </a:r>
            <a:r>
              <a:rPr lang="nl-NL" dirty="0"/>
              <a:t>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F4B-98F0-45A9-8C21-5ED8E075ED25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Betekenisgeven</a:t>
            </a:r>
            <a:r>
              <a:rPr lang="nl-NL" dirty="0"/>
              <a:t> is geen oordeel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ikokjij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581025"/>
            <a:ext cx="8991600" cy="5695950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EFFE-DCD8-4DA8-B4B0-C9357373EF1D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9FC-849F-457D-B699-20395EAB6647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Programma</a:t>
            </a:r>
          </a:p>
        </p:txBody>
      </p:sp>
      <p:sp>
        <p:nvSpPr>
          <p:cNvPr id="3075" name="Tijdelijke aanduiding voor inhoud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altLang="nl-NL" sz="2800" dirty="0"/>
              <a:t>8.30	uur   start en welkom </a:t>
            </a:r>
          </a:p>
          <a:p>
            <a:pPr>
              <a:buNone/>
            </a:pPr>
            <a:r>
              <a:rPr lang="nl-NL" altLang="nl-NL" sz="2800" dirty="0"/>
              <a:t>8.45 	uur   bespreken oefeningen  dag 1 naar dag 2</a:t>
            </a:r>
          </a:p>
          <a:p>
            <a:pPr>
              <a:buNone/>
            </a:pPr>
            <a:r>
              <a:rPr lang="nl-NL" altLang="nl-NL" sz="2800" dirty="0"/>
              <a:t>9.15  	uur   theorie MG en oefening Doel en 						    Plannen				          </a:t>
            </a:r>
          </a:p>
          <a:p>
            <a:pPr>
              <a:buNone/>
            </a:pPr>
            <a:r>
              <a:rPr lang="nl-NL" altLang="nl-NL" sz="2800" dirty="0"/>
              <a:t>10.45  uur  koffie pauze</a:t>
            </a:r>
          </a:p>
          <a:p>
            <a:pPr>
              <a:buNone/>
            </a:pPr>
            <a:r>
              <a:rPr lang="nl-NL" altLang="nl-NL" sz="2800" dirty="0"/>
              <a:t>10.45  uur  theorie MG  oefeningen Weerstand en 				 Wrijving</a:t>
            </a:r>
          </a:p>
          <a:p>
            <a:pPr>
              <a:buNone/>
            </a:pPr>
            <a:r>
              <a:rPr lang="nl-NL" altLang="nl-NL" sz="2800" dirty="0"/>
              <a:t>12.30  uur 	lunch pauze</a:t>
            </a:r>
          </a:p>
          <a:p>
            <a:endParaRPr lang="nl-NL" altLang="nl-NL" sz="2400" dirty="0"/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</p:txBody>
      </p:sp>
      <p:sp>
        <p:nvSpPr>
          <p:cNvPr id="4" name="Tijdelijke aanduiding voor datum 3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914300-1013-4117-BCA8-55984206D61E}" type="datetime1">
              <a:rPr lang="nl-NL" altLang="nl-NL" smtClean="0"/>
              <a:pPr>
                <a:defRPr/>
              </a:pPr>
              <a:t>19-9-2017</a:t>
            </a:fld>
            <a:endParaRPr lang="en-GB" altLang="nl-NL"/>
          </a:p>
        </p:txBody>
      </p:sp>
      <p:sp>
        <p:nvSpPr>
          <p:cNvPr id="5" name="Tijdelijke aanduiding voor voettekst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Motiverende gespreksvoering dag 2/ sept 2017</a:t>
            </a:r>
            <a:endParaRPr lang="en-GB"/>
          </a:p>
        </p:txBody>
      </p:sp>
      <p:sp>
        <p:nvSpPr>
          <p:cNvPr id="3078" name="Tijdelijke aanduiding voor dianumm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1E7981-CFA8-4033-866B-65ED1828F432}" type="slidenum">
              <a:rPr lang="en-GB" altLang="nl-NL" smtClean="0"/>
              <a:pPr/>
              <a:t>2</a:t>
            </a:fld>
            <a:endParaRPr lang="en-GB" altLang="nl-N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90600" y="1295400"/>
            <a:ext cx="70104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Kritische Ouder				Voedende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				Ouder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			v	</a:t>
            </a: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Volwassene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Aangepaste Kind				Vrije Kind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419475" y="1341438"/>
            <a:ext cx="1800225" cy="1655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>
                <a:latin typeface="Arial" charset="0"/>
              </a:rPr>
              <a:t>+	+</a:t>
            </a:r>
          </a:p>
          <a:p>
            <a:pPr algn="ctr"/>
            <a:r>
              <a:rPr lang="nl-NL" dirty="0">
                <a:latin typeface="Arial" charset="0"/>
              </a:rPr>
              <a:t>KO	VO</a:t>
            </a:r>
          </a:p>
          <a:p>
            <a:pPr algn="ctr"/>
            <a:r>
              <a:rPr lang="nl-NL" dirty="0">
                <a:latin typeface="Arial" charset="0"/>
              </a:rPr>
              <a:t>_	_</a:t>
            </a:r>
            <a:endParaRPr lang="en-GB" dirty="0">
              <a:latin typeface="Arial" charset="0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347864" y="2996952"/>
            <a:ext cx="1800225" cy="16557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492500" y="4725143"/>
            <a:ext cx="1800225" cy="158358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>
                <a:latin typeface="Arial" charset="0"/>
              </a:rPr>
              <a:t>+	+</a:t>
            </a:r>
          </a:p>
          <a:p>
            <a:pPr algn="ctr"/>
            <a:r>
              <a:rPr lang="nl-NL" dirty="0">
                <a:latin typeface="Arial" charset="0"/>
              </a:rPr>
              <a:t>AK	VK</a:t>
            </a:r>
          </a:p>
          <a:p>
            <a:pPr algn="ctr"/>
            <a:r>
              <a:rPr lang="nl-NL" dirty="0">
                <a:latin typeface="Arial" charset="0"/>
              </a:rPr>
              <a:t>-	-</a:t>
            </a:r>
            <a:endParaRPr lang="en-GB" dirty="0">
              <a:latin typeface="Arial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356100" y="1341438"/>
            <a:ext cx="0" cy="496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1C45-1D5A-4761-A5D9-EDC38EE927BF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9FC-849F-457D-B699-20395EAB6647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zh-CN" sz="4000" dirty="0">
                <a:latin typeface="Arial" pitchFamily="34" charset="0"/>
                <a:ea typeface="SimSun" pitchFamily="2" charset="-122"/>
                <a:cs typeface="Arial" pitchFamily="34" charset="0"/>
              </a:rPr>
              <a:t>Herkennen van de Egotoestanden</a:t>
            </a:r>
            <a:endParaRPr lang="en-GB" altLang="nl-N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altLang="nl-NL" sz="24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Vier criteria</a:t>
            </a:r>
            <a:r>
              <a:rPr lang="nl-NL" altLang="nl-NL" dirty="0">
                <a:latin typeface="Arial" pitchFamily="34" charset="0"/>
                <a:cs typeface="Arial" pitchFamily="34" charset="0"/>
              </a:rPr>
              <a:t> waarmee je kunt herkennen welke Egotoestand op een bepaald moment overheerst:</a:t>
            </a:r>
            <a:br>
              <a:rPr lang="nl-NL" altLang="nl-NL" dirty="0">
                <a:latin typeface="Arial" pitchFamily="34" charset="0"/>
                <a:cs typeface="Arial" pitchFamily="34" charset="0"/>
              </a:rPr>
            </a:br>
            <a:r>
              <a:rPr lang="nl-NL" altLang="nl-NL" dirty="0">
                <a:latin typeface="Arial" pitchFamily="34" charset="0"/>
                <a:cs typeface="Arial" pitchFamily="34" charset="0"/>
              </a:rPr>
              <a:t>a) woorden en zinnen</a:t>
            </a:r>
            <a:br>
              <a:rPr lang="nl-NL" altLang="nl-NL" dirty="0">
                <a:latin typeface="Arial" pitchFamily="34" charset="0"/>
                <a:cs typeface="Arial" pitchFamily="34" charset="0"/>
              </a:rPr>
            </a:br>
            <a:r>
              <a:rPr lang="nl-NL" altLang="nl-NL" dirty="0">
                <a:latin typeface="Arial" pitchFamily="34" charset="0"/>
                <a:cs typeface="Arial" pitchFamily="34" charset="0"/>
              </a:rPr>
              <a:t>b) toon van de stem</a:t>
            </a:r>
            <a:br>
              <a:rPr lang="nl-NL" altLang="nl-NL" dirty="0">
                <a:latin typeface="Arial" pitchFamily="34" charset="0"/>
                <a:cs typeface="Arial" pitchFamily="34" charset="0"/>
              </a:rPr>
            </a:br>
            <a:r>
              <a:rPr lang="nl-NL" altLang="nl-NL" dirty="0">
                <a:latin typeface="Arial" pitchFamily="34" charset="0"/>
                <a:cs typeface="Arial" pitchFamily="34" charset="0"/>
              </a:rPr>
              <a:t>c) houding, mimiek en gebaren</a:t>
            </a:r>
            <a:br>
              <a:rPr lang="nl-NL" altLang="nl-NL" dirty="0">
                <a:latin typeface="Arial" pitchFamily="34" charset="0"/>
                <a:cs typeface="Arial" pitchFamily="34" charset="0"/>
              </a:rPr>
            </a:br>
            <a:r>
              <a:rPr lang="nl-NL" altLang="nl-NL" dirty="0">
                <a:latin typeface="Arial" pitchFamily="34" charset="0"/>
                <a:cs typeface="Arial" pitchFamily="34" charset="0"/>
              </a:rPr>
              <a:t>d) de context, situatie</a:t>
            </a:r>
            <a:endParaRPr lang="en-GB" alt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AD6-CA71-4204-9A8C-419562F42F23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>
                <a:latin typeface="Arial" charset="0"/>
                <a:cs typeface="Arial" charset="0"/>
              </a:rPr>
              <a:t>Transacties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nl-NL" dirty="0">
              <a:latin typeface="Arial" charset="0"/>
              <a:cs typeface="Arial" charset="0"/>
            </a:endParaRPr>
          </a:p>
          <a:p>
            <a:r>
              <a:rPr lang="nl-NL" dirty="0">
                <a:latin typeface="Arial" charset="0"/>
                <a:cs typeface="Arial" charset="0"/>
              </a:rPr>
              <a:t>Elke communicatie van één persoon naar een ander persoon</a:t>
            </a:r>
          </a:p>
          <a:p>
            <a:endParaRPr lang="nl-NL" dirty="0">
              <a:latin typeface="Arial" charset="0"/>
              <a:cs typeface="Arial" charset="0"/>
            </a:endParaRPr>
          </a:p>
          <a:p>
            <a:r>
              <a:rPr lang="nl-NL" dirty="0">
                <a:latin typeface="Arial" charset="0"/>
                <a:cs typeface="Arial" charset="0"/>
              </a:rPr>
              <a:t>Elke transactie gaat van een Egotoestand van iemand naar een Egotoestand van een iemand anders</a:t>
            </a:r>
          </a:p>
          <a:p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EFCA-D648-473F-B612-A831BBBD0B31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9FC-849F-457D-B699-20395EAB6647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66511"/>
            <a:ext cx="8229600" cy="8736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dirty="0">
                <a:latin typeface="Arial" pitchFamily="34" charset="0"/>
                <a:cs typeface="Arial" pitchFamily="34" charset="0"/>
              </a:rPr>
              <a:t>Complementaire transacties</a:t>
            </a:r>
            <a:endParaRPr lang="en-GB" alt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924425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dirty="0">
                <a:latin typeface="Arial" pitchFamily="34" charset="0"/>
                <a:cs typeface="Arial" pitchFamily="34" charset="0"/>
              </a:rPr>
              <a:t>	</a:t>
            </a:r>
            <a:r>
              <a:rPr lang="nl-NL" altLang="nl-NL" sz="2400" dirty="0">
                <a:latin typeface="Arial" pitchFamily="34" charset="0"/>
                <a:cs typeface="Arial" pitchFamily="34" charset="0"/>
              </a:rPr>
              <a:t>Degene die begint en zich richt tot een bepaalde Egotoestand van de ander, krijgt ook antwoord van uit de aangesproken Egotoestand.</a:t>
            </a:r>
          </a:p>
          <a:p>
            <a:pPr>
              <a:buFontTx/>
              <a:buNone/>
            </a:pPr>
            <a:endParaRPr lang="nl-NL" altLang="nl-NL" sz="24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altLang="nl-NL" sz="24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altLang="nl-NL" sz="24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altLang="nl-NL" sz="24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altLang="nl-NL" sz="2400" dirty="0">
              <a:latin typeface="Arial" pitchFamily="34" charset="0"/>
              <a:cs typeface="Arial" pitchFamily="34" charset="0"/>
            </a:endParaRPr>
          </a:p>
          <a:p>
            <a:endParaRPr lang="nl-NL" altLang="nl-NL" sz="2800" dirty="0">
              <a:latin typeface="Arial" pitchFamily="34" charset="0"/>
              <a:cs typeface="Arial" pitchFamily="34" charset="0"/>
            </a:endParaRPr>
          </a:p>
          <a:p>
            <a:endParaRPr lang="nl-NL" altLang="nl-NL" sz="2800" dirty="0">
              <a:latin typeface="Arial" pitchFamily="34" charset="0"/>
              <a:cs typeface="Arial" pitchFamily="34" charset="0"/>
            </a:endParaRPr>
          </a:p>
          <a:p>
            <a:endParaRPr lang="nl-NL" altLang="nl-NL" sz="2800" dirty="0">
              <a:latin typeface="Arial" pitchFamily="34" charset="0"/>
              <a:cs typeface="Arial" pitchFamily="34" charset="0"/>
            </a:endParaRPr>
          </a:p>
          <a:p>
            <a:endParaRPr lang="nl-NL" altLang="nl-NL" sz="2800" dirty="0">
              <a:latin typeface="Arial" pitchFamily="34" charset="0"/>
              <a:cs typeface="Arial" pitchFamily="34" charset="0"/>
            </a:endParaRPr>
          </a:p>
          <a:p>
            <a:endParaRPr lang="nl-NL" altLang="nl-NL" sz="2800" dirty="0">
              <a:latin typeface="Arial" pitchFamily="34" charset="0"/>
              <a:cs typeface="Arial" pitchFamily="34" charset="0"/>
            </a:endParaRPr>
          </a:p>
          <a:p>
            <a:endParaRPr lang="nl-NL" altLang="nl-NL" sz="18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nl-NL" altLang="nl-NL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4356100" y="4652963"/>
            <a:ext cx="792163" cy="86518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nl-NL" altLang="nl-NL">
                <a:latin typeface="Arial" pitchFamily="34" charset="0"/>
                <a:cs typeface="Arial" pitchFamily="34" charset="0"/>
              </a:rPr>
              <a:t>K</a:t>
            </a:r>
            <a:endParaRPr lang="en-GB" altLang="nl-N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268538" y="4652963"/>
            <a:ext cx="792162" cy="86518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nl-NL" altLang="nl-NL">
                <a:latin typeface="Arial" pitchFamily="34" charset="0"/>
                <a:cs typeface="Arial" pitchFamily="34" charset="0"/>
              </a:rPr>
              <a:t>K</a:t>
            </a:r>
            <a:endParaRPr lang="en-GB" altLang="nl-N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268538" y="3789363"/>
            <a:ext cx="792162" cy="8651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nl-NL" altLang="nl-NL">
                <a:latin typeface="Arial" pitchFamily="34" charset="0"/>
                <a:cs typeface="Arial" pitchFamily="34" charset="0"/>
              </a:rPr>
              <a:t>V</a:t>
            </a:r>
            <a:endParaRPr lang="en-GB" altLang="nl-N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284663" y="3789363"/>
            <a:ext cx="792162" cy="8651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nl-NL" altLang="nl-NL">
                <a:latin typeface="Arial" pitchFamily="34" charset="0"/>
                <a:cs typeface="Arial" pitchFamily="34" charset="0"/>
              </a:rPr>
              <a:t>V</a:t>
            </a:r>
            <a:endParaRPr lang="en-GB" altLang="nl-N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268538" y="2924175"/>
            <a:ext cx="792162" cy="8651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nl-NL" altLang="nl-NL" dirty="0">
                <a:latin typeface="Arial" pitchFamily="34" charset="0"/>
                <a:cs typeface="Arial" pitchFamily="34" charset="0"/>
              </a:rPr>
              <a:t>O</a:t>
            </a:r>
            <a:endParaRPr lang="en-GB" alt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284663" y="2924175"/>
            <a:ext cx="792162" cy="8651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nl-NL" altLang="nl-NL">
                <a:latin typeface="Arial" pitchFamily="34" charset="0"/>
                <a:cs typeface="Arial" pitchFamily="34" charset="0"/>
              </a:rPr>
              <a:t>O</a:t>
            </a:r>
            <a:endParaRPr lang="en-GB" altLang="nl-N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059113" y="4149725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3059113" y="4292600"/>
            <a:ext cx="1225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059113" y="3357563"/>
            <a:ext cx="1370012" cy="1584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2987675" y="3500438"/>
            <a:ext cx="1368425" cy="1584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6E99-77E5-43C9-938F-122720F0D11B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ctrTitle"/>
          </p:nvPr>
        </p:nvSpPr>
        <p:spPr bwMode="auto">
          <a:xfrm>
            <a:off x="827088" y="1268413"/>
            <a:ext cx="7631112" cy="982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>
                <a:latin typeface="Arial" pitchFamily="34" charset="0"/>
                <a:cs typeface="Arial" pitchFamily="34" charset="0"/>
              </a:rPr>
              <a:t>Dramadriehoek</a:t>
            </a:r>
          </a:p>
        </p:txBody>
      </p:sp>
      <p:sp>
        <p:nvSpPr>
          <p:cNvPr id="22531" name="Ondertitel 2"/>
          <p:cNvSpPr>
            <a:spLocks noGrp="1"/>
          </p:cNvSpPr>
          <p:nvPr>
            <p:ph type="subTitle" idx="1"/>
          </p:nvPr>
        </p:nvSpPr>
        <p:spPr>
          <a:xfrm>
            <a:off x="250825" y="2492375"/>
            <a:ext cx="6691313" cy="2952750"/>
          </a:xfrm>
        </p:spPr>
        <p:txBody>
          <a:bodyPr/>
          <a:lstStyle/>
          <a:p>
            <a:endParaRPr lang="nl-NL" altLang="nl-NL">
              <a:latin typeface="Arial" pitchFamily="34" charset="0"/>
              <a:cs typeface="Arial" pitchFamily="34" charset="0"/>
            </a:endParaRPr>
          </a:p>
          <a:p>
            <a:endParaRPr lang="nl-NL" altLang="nl-NL">
              <a:latin typeface="Arial" pitchFamily="34" charset="0"/>
              <a:cs typeface="Arial" pitchFamily="34" charset="0"/>
            </a:endParaRPr>
          </a:p>
          <a:p>
            <a:r>
              <a:rPr lang="nl-NL" altLang="nl-NL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2532" name="Afbeelding 1" descr="De dramadriehoek: aanklager, redder en slachtoff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638" y="2201862"/>
            <a:ext cx="47625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8367-FEFF-48A5-BCE3-2FEF07007E32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2320"/>
            <a:ext cx="8229600" cy="862793"/>
          </a:xfrm>
        </p:spPr>
        <p:txBody>
          <a:bodyPr/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oefening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215" y="1768236"/>
            <a:ext cx="8229600" cy="37724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Spreek in 2 tallen de volgende tekst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letterlijk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uit: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Leidinggevende: 	Kom binnen de Vries,je begrijpt vast wel waarom ik je geroepen heb.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De Vries: 		Nee, geen idee, wat is er dan?</a:t>
            </a:r>
          </a:p>
          <a:p>
            <a:pPr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nl-NL" sz="2000" dirty="0" err="1">
                <a:latin typeface="Arial" pitchFamily="34" charset="0"/>
                <a:cs typeface="Arial" pitchFamily="34" charset="0"/>
              </a:rPr>
              <a:t>Lg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:	: 		Het gaat niet goed met ons bedrijf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De Vries: 		O, dat wist ik niet</a:t>
            </a:r>
          </a:p>
          <a:p>
            <a:r>
              <a:rPr lang="nl-NL" sz="2000" dirty="0" err="1">
                <a:latin typeface="Arial" pitchFamily="34" charset="0"/>
                <a:cs typeface="Arial" pitchFamily="34" charset="0"/>
              </a:rPr>
              <a:t>Lg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: 			Ja, erg slecht; je bent ontslagen.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De Vries: 		Je maakt een geintje!?</a:t>
            </a:r>
          </a:p>
          <a:p>
            <a:pPr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nl-NL" sz="2000" dirty="0" err="1">
                <a:latin typeface="Arial" pitchFamily="34" charset="0"/>
                <a:cs typeface="Arial" pitchFamily="34" charset="0"/>
              </a:rPr>
              <a:t>Lg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: 			Helaas niet, pak je spullen er vertrek!</a:t>
            </a:r>
          </a:p>
          <a:p>
            <a:r>
              <a:rPr lang="nl-NL" sz="2000" dirty="0">
                <a:latin typeface="Arial" pitchFamily="34" charset="0"/>
                <a:cs typeface="Arial" pitchFamily="34" charset="0"/>
              </a:rPr>
              <a:t>De Vries:   		Ik vond het toch al een klote baan. </a:t>
            </a:r>
          </a:p>
          <a:p>
            <a:pPr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5BB-D873-476F-8D90-F0F49392EC6B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9FC-849F-457D-B699-20395EAB6647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Reageren bij wrijving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 </a:t>
            </a:r>
            <a:r>
              <a:rPr lang="nl-NL" sz="2800" dirty="0">
                <a:latin typeface="Arial" pitchFamily="34" charset="0"/>
                <a:cs typeface="Arial" pitchFamily="34" charset="0"/>
              </a:rPr>
              <a:t>Verschillende type reflecties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Autonomie benadrukken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Focus verschuiven</a:t>
            </a:r>
          </a:p>
          <a:p>
            <a:pPr>
              <a:buNone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+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( wanneer ter zake) verontschuldigen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instemmen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AF7A-F388-4811-9A1B-51755A61A2A6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Verontschuldigen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Sorry, ik heb je kennelijk niet goed begrepen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Wat vervelend dat ik door deze uitspraak je heb gekwetst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……..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CFFF-1F90-4249-A0A6-5E14FCB0EC0F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Instemmen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Cliënt: Ik kan dit echt wel zonder uw hulp!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Begeleider: Als jij je iets voor neemt laat ga jij dit zeker doen….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Cliënt:  Ik hoor wel dat u niet weet waarover u het heeft.</a:t>
            </a:r>
          </a:p>
          <a:p>
            <a:r>
              <a:rPr lang="nl-NL" sz="2800" dirty="0">
                <a:latin typeface="Arial" pitchFamily="34" charset="0"/>
                <a:cs typeface="Arial" pitchFamily="34" charset="0"/>
              </a:rPr>
              <a:t>Begeleider: …..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0A8B-6152-4681-80CD-04E0821F8BC8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Focus verschuiven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Collega : hoor ik je nou zeggen dat ik geen goede hulpverlener ben?</a:t>
            </a:r>
          </a:p>
          <a:p>
            <a:r>
              <a:rPr lang="nl-NL" dirty="0"/>
              <a:t>Jij: helemaal niet, ik geloof niet in dit soort etiketten plakken. Waar het mij omgaat is hoe jij je rol als hulpverlener wilt invullen of hoe je dit wilt bereiken.</a:t>
            </a:r>
          </a:p>
          <a:p>
            <a:pPr>
              <a:buNone/>
            </a:pPr>
            <a:r>
              <a:rPr lang="nl-NL" dirty="0"/>
              <a:t>Of</a:t>
            </a:r>
          </a:p>
          <a:p>
            <a:r>
              <a:rPr lang="nl-NL" dirty="0"/>
              <a:t>Jij: etiketten interesseren mij niet. Wat me wel </a:t>
            </a:r>
            <a:r>
              <a:rPr lang="nl-NL" dirty="0" smtClean="0"/>
              <a:t>interesseert  </a:t>
            </a:r>
            <a:r>
              <a:rPr lang="nl-NL" dirty="0"/>
              <a:t>zijn,  jij en je werk.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C98E-9A0D-4415-9DD7-51E9B83634AE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EBB-85DC-4092-9B51-D5BFE9F71B91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Programma middag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altLang="nl-NL" sz="2800" dirty="0"/>
              <a:t>13.00  uur    		Oefening Drama driehoek</a:t>
            </a:r>
          </a:p>
          <a:p>
            <a:pPr>
              <a:buNone/>
            </a:pPr>
            <a:r>
              <a:rPr lang="nl-NL" altLang="nl-NL" sz="2800" dirty="0"/>
              <a:t>14.00	 uur	 		Oefening maken van een plan</a:t>
            </a:r>
          </a:p>
          <a:p>
            <a:pPr>
              <a:buNone/>
            </a:pPr>
            <a:r>
              <a:rPr lang="nl-NL" altLang="nl-NL" sz="2800" dirty="0"/>
              <a:t>15.00-15.15 uur 	pauze</a:t>
            </a:r>
          </a:p>
          <a:p>
            <a:pPr>
              <a:buNone/>
            </a:pPr>
            <a:r>
              <a:rPr lang="nl-NL" altLang="nl-NL" sz="2800" dirty="0"/>
              <a:t>15.15  uur			Demonstreren casuïstiek</a:t>
            </a:r>
          </a:p>
          <a:p>
            <a:pPr>
              <a:buNone/>
            </a:pPr>
            <a:r>
              <a:rPr lang="nl-NL" altLang="nl-NL" sz="2800" dirty="0"/>
              <a:t>16.30	uur			Afsluiten en evalueren</a:t>
            </a:r>
          </a:p>
          <a:p>
            <a:endParaRPr lang="nl-NL" altLang="nl-NL" sz="2800" dirty="0"/>
          </a:p>
          <a:p>
            <a:endParaRPr lang="nl-NL" altLang="nl-NL" sz="2800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C85D75-04D4-41EA-92C4-327C1B2D426D}" type="datetime1">
              <a:rPr lang="nl-NL" altLang="nl-NL" smtClean="0"/>
              <a:pPr>
                <a:defRPr/>
              </a:pPr>
              <a:t>19-9-2017</a:t>
            </a:fld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Motiverende gespreksvoering dag 2/ sept 2017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>
            <a:extLst>
              <a:ext uri="{FF2B5EF4-FFF2-40B4-BE49-F238E27FC236}">
                <a16:creationId xmlns="" xmlns:a16="http://schemas.microsoft.com/office/drawing/2014/main" id="{996928F8-4946-4B02-A831-09C82757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79500"/>
            <a:ext cx="6870700" cy="46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altLang="nl-NL" dirty="0"/>
              <a:t>De wet van de olifanten</a:t>
            </a:r>
          </a:p>
        </p:txBody>
      </p:sp>
      <p:sp>
        <p:nvSpPr>
          <p:cNvPr id="48131" name="Tijdelijke aanduiding voor inhou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/>
              <a:t>Je kunt olifanten overal naar toe krijgen, zolang ze er zelf heen willen</a:t>
            </a:r>
          </a:p>
          <a:p>
            <a:endParaRPr lang="nl-NL" altLang="nl-NL" dirty="0"/>
          </a:p>
          <a:p>
            <a:r>
              <a:rPr lang="nl-NL" altLang="nl-NL" dirty="0"/>
              <a:t>Je kunt olifanten overal vandaan houden, zolang ze er zelf niet heen willen</a:t>
            </a:r>
            <a:endParaRPr lang="en-GB" altLang="nl-NL" dirty="0"/>
          </a:p>
          <a:p>
            <a:endParaRPr lang="nl-NL" altLang="nl-NL" dirty="0"/>
          </a:p>
        </p:txBody>
      </p:sp>
      <p:sp>
        <p:nvSpPr>
          <p:cNvPr id="48132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38B63F-459C-4FC8-95FB-98FBD02B32FB}" type="datetime1">
              <a:rPr lang="nl-NL" altLang="nl-NL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48133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j-lt"/>
                <a:cs typeface="Arial" charset="0"/>
              </a:rPr>
              <a:t>Motiverende gespreksvoering dag 2/ sept 2017</a:t>
            </a:r>
            <a:endParaRPr lang="en-GB" altLang="nl-NL" dirty="0">
              <a:solidFill>
                <a:schemeClr val="bg1">
                  <a:lumMod val="6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Beantwoorden van </a:t>
            </a:r>
            <a:r>
              <a:rPr lang="nl-NL" dirty="0" smtClean="0"/>
              <a:t> vragen die nog aan de orde zijn.</a:t>
            </a:r>
            <a:endParaRPr lang="nl-NL" dirty="0"/>
          </a:p>
          <a:p>
            <a:pPr>
              <a:buNone/>
            </a:pPr>
            <a:endParaRPr lang="nl-NL" dirty="0"/>
          </a:p>
          <a:p>
            <a:r>
              <a:rPr lang="nl-NL" dirty="0"/>
              <a:t>Wat ga je  morgen anders </a:t>
            </a:r>
            <a:r>
              <a:rPr lang="nl-NL" dirty="0" smtClean="0"/>
              <a:t>doen op basis van deze scholing?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D4449-8882-43A7-809F-B771EF283022}" type="datetime1">
              <a:rPr lang="nl-NL" altLang="nl-NL" smtClean="0"/>
              <a:pPr>
                <a:defRPr/>
              </a:pPr>
              <a:t>19-9-2017</a:t>
            </a:fld>
            <a:endParaRPr lang="en-GB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Motiverende gespreksvoering dag 1/ sept 2017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A65BC-B571-4FA0-9E52-BF6DD3F798D9}" type="slidenum">
              <a:rPr lang="en-GB" altLang="nl-NL" smtClean="0"/>
              <a:pPr>
                <a:defRPr/>
              </a:pPr>
              <a:t>31</a:t>
            </a:fld>
            <a:endParaRPr lang="en-GB" alt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dirty="0">
                <a:solidFill>
                  <a:schemeClr val="accent1"/>
                </a:solidFill>
              </a:rPr>
              <a:t/>
            </a:r>
            <a:br>
              <a:rPr lang="nl-NL" dirty="0">
                <a:solidFill>
                  <a:schemeClr val="accent1"/>
                </a:solidFill>
              </a:rPr>
            </a:br>
            <a:endParaRPr lang="nl-NL" dirty="0">
              <a:solidFill>
                <a:schemeClr val="accent1"/>
              </a:solidFill>
            </a:endParaRPr>
          </a:p>
        </p:txBody>
      </p:sp>
      <p:pic>
        <p:nvPicPr>
          <p:cNvPr id="9219" name="Picture 2" descr="http://www.onbeperktsportief.nl/sites/default/files/corporate-files/revalidatie/RSB/MItra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561307"/>
            <a:ext cx="7639050" cy="2303462"/>
          </a:xfrm>
        </p:spPr>
      </p:pic>
      <p:sp>
        <p:nvSpPr>
          <p:cNvPr id="11" name="Tijdelijke aanduiding voor datum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708E5A-6F09-4C6B-8455-5858C8567C9C}" type="datetime1">
              <a:rPr lang="nl-NL" smtClean="0"/>
              <a:pPr>
                <a:defRPr/>
              </a:pPr>
              <a:t>19-9-2017</a:t>
            </a:fld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Motiverende gespreksvoering dag 2/ sept 2017</a:t>
            </a:r>
          </a:p>
        </p:txBody>
      </p:sp>
      <p:sp>
        <p:nvSpPr>
          <p:cNvPr id="9222" name="Tijdelijke aanduiding voor dianumm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D536BA-9ECF-4D10-A36C-EC9296F521F9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9224" name="Tekstvak 5"/>
          <p:cNvSpPr txBox="1">
            <a:spLocks noChangeArrowheads="1"/>
          </p:cNvSpPr>
          <p:nvPr/>
        </p:nvSpPr>
        <p:spPr bwMode="auto">
          <a:xfrm>
            <a:off x="1691680" y="3214469"/>
            <a:ext cx="6551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Omgaan met emoties/afstemmen/rapport maken/vertrouwen</a:t>
            </a:r>
          </a:p>
        </p:txBody>
      </p:sp>
      <p:sp>
        <p:nvSpPr>
          <p:cNvPr id="9225" name="Tekstvak 6"/>
          <p:cNvSpPr txBox="1">
            <a:spLocks noChangeArrowheads="1"/>
          </p:cNvSpPr>
          <p:nvPr/>
        </p:nvSpPr>
        <p:spPr bwMode="auto">
          <a:xfrm>
            <a:off x="3203575" y="2713038"/>
            <a:ext cx="4752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solidFill>
                  <a:schemeClr val="accent1"/>
                </a:solidFill>
              </a:rPr>
              <a:t>  Helder krijgen van veranderdoel</a:t>
            </a:r>
          </a:p>
        </p:txBody>
      </p:sp>
      <p:sp>
        <p:nvSpPr>
          <p:cNvPr id="9226" name="Tekstvak 7"/>
          <p:cNvSpPr txBox="1">
            <a:spLocks noChangeArrowheads="1"/>
          </p:cNvSpPr>
          <p:nvPr/>
        </p:nvSpPr>
        <p:spPr bwMode="auto">
          <a:xfrm>
            <a:off x="4859338" y="2133600"/>
            <a:ext cx="30972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solidFill>
                  <a:schemeClr val="accent1"/>
                </a:solidFill>
              </a:rPr>
              <a:t>Verandermotieven laten benoemen</a:t>
            </a:r>
          </a:p>
        </p:txBody>
      </p:sp>
      <p:sp>
        <p:nvSpPr>
          <p:cNvPr id="9227" name="Tekstvak 8"/>
          <p:cNvSpPr txBox="1">
            <a:spLocks noChangeArrowheads="1"/>
          </p:cNvSpPr>
          <p:nvPr/>
        </p:nvSpPr>
        <p:spPr bwMode="auto">
          <a:xfrm>
            <a:off x="6300788" y="1628775"/>
            <a:ext cx="172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600">
                <a:solidFill>
                  <a:schemeClr val="accent1"/>
                </a:solidFill>
              </a:rPr>
              <a:t>Wanneer &amp; hoe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Terugkoppelen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Ervaringen in de praktijk</a:t>
            </a:r>
          </a:p>
          <a:p>
            <a:pPr lvl="1"/>
            <a:r>
              <a:rPr lang="nl-NL" dirty="0"/>
              <a:t>Wat ging </a:t>
            </a:r>
            <a:r>
              <a:rPr lang="nl-NL" dirty="0" smtClean="0"/>
              <a:t>goed?</a:t>
            </a:r>
            <a:endParaRPr lang="nl-NL" dirty="0"/>
          </a:p>
          <a:p>
            <a:pPr lvl="1"/>
            <a:r>
              <a:rPr lang="nl-NL" dirty="0"/>
              <a:t>Wat kan beter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Welke vragen zijn er?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9B9C-01A5-4300-BF68-DDCC47B35E1F}" type="datetime1">
              <a:rPr lang="nl-NL" smtClean="0"/>
              <a:pPr/>
              <a:t>19-9-2017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Motiverende gespreksvoering dag 2/ sept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nl-NL" altLang="nl-NL"/>
              <a:t>Recapitulatie</a:t>
            </a:r>
          </a:p>
        </p:txBody>
      </p:sp>
      <p:sp>
        <p:nvSpPr>
          <p:cNvPr id="44035" name="Tijdelijke aanduiding voor inhoud 2">
            <a:extLst>
              <a:ext uri="{FF2B5EF4-FFF2-40B4-BE49-F238E27FC236}">
                <a16:creationId xmlns="" xmlns:a16="http://schemas.microsoft.com/office/drawing/2014/main" id="{A9E50053-0FA7-463D-882F-B39935A78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altLang="nl-NL" dirty="0"/>
              <a:t>Samenvatting hoe cliënt probleem beleeft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altLang="nl-NL" dirty="0"/>
              <a:t>Ambivalentie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altLang="nl-NL" dirty="0"/>
              <a:t>Belang van de verandering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altLang="nl-NL" dirty="0"/>
              <a:t>Samenvatting bereidheid/bedoeling/vertrouwen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altLang="nl-NL" dirty="0"/>
              <a:t>Je eigen indrukken</a:t>
            </a:r>
          </a:p>
        </p:txBody>
      </p:sp>
      <p:sp>
        <p:nvSpPr>
          <p:cNvPr id="43012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F6689B-B974-469E-99D3-D65CE2388C4D}" type="datetime1">
              <a:rPr lang="nl-NL" altLang="nl-NL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en-GB" altLang="nl-NL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43013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cs typeface="Arial" charset="0"/>
              </a:rPr>
              <a:t>Motiverende gespreksvoering dag 2/ sept 2017</a:t>
            </a:r>
            <a:endParaRPr lang="en-GB" altLang="nl-NL" dirty="0">
              <a:solidFill>
                <a:schemeClr val="bg1">
                  <a:lumMod val="6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nl-NL" altLang="nl-NL">
                <a:effectLst/>
              </a:rPr>
              <a:t>Stappen voor het gesprek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Stap 1 toestemming</a:t>
            </a:r>
          </a:p>
          <a:p>
            <a:pPr eaLnBrk="1" hangingPunct="1"/>
            <a:r>
              <a:rPr lang="nl-NL" altLang="nl-NL"/>
              <a:t>Stap 2 waarom vraag en intrinsieke motivatie</a:t>
            </a:r>
          </a:p>
          <a:p>
            <a:pPr eaLnBrk="1" hangingPunct="1"/>
            <a:r>
              <a:rPr lang="nl-NL" altLang="nl-NL"/>
              <a:t>Stap 3 schaling geven</a:t>
            </a:r>
          </a:p>
          <a:p>
            <a:pPr eaLnBrk="1" hangingPunct="1"/>
            <a:r>
              <a:rPr lang="nl-NL" altLang="nl-NL"/>
              <a:t>Stap 4 vertrouwen</a:t>
            </a:r>
          </a:p>
          <a:p>
            <a:pPr eaLnBrk="1" hangingPunct="1"/>
            <a:r>
              <a:rPr lang="nl-NL" altLang="nl-NL"/>
              <a:t>Stap 5 wanneer vraag</a:t>
            </a:r>
          </a:p>
          <a:p>
            <a:pPr eaLnBrk="1" hangingPunct="1"/>
            <a:endParaRPr lang="nl-NL" altLang="nl-NL"/>
          </a:p>
          <a:p>
            <a:pPr eaLnBrk="1" hangingPunct="1"/>
            <a:endParaRPr lang="nl-NL" alt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09F80-4A04-4C53-A8A1-20505E97F286}" type="datetime1">
              <a:rPr lang="nl-NL" smtClean="0"/>
              <a:pPr>
                <a:defRPr/>
              </a:pPr>
              <a:t>19-9-2017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Motiverende gespreksvoering dag 2/ sept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ECF-6EB4-4481-971D-A86BC6CC1616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Start fase 4 Plannen</a:t>
            </a:r>
          </a:p>
        </p:txBody>
      </p:sp>
      <p:sp>
        <p:nvSpPr>
          <p:cNvPr id="41987" name="Tijdelijke aanduiding voor inhou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nl-NL" altLang="nl-NL" dirty="0"/>
              <a:t>1.	Recapitulatie</a:t>
            </a:r>
          </a:p>
          <a:p>
            <a:pPr marL="609600" indent="-609600">
              <a:buFont typeface="Wingdings" pitchFamily="2" charset="2"/>
              <a:buNone/>
            </a:pPr>
            <a:endParaRPr lang="nl-NL" altLang="nl-NL" dirty="0"/>
          </a:p>
          <a:p>
            <a:pPr marL="609600" indent="-609600">
              <a:buFont typeface="Wingdings" pitchFamily="2" charset="2"/>
              <a:buNone/>
            </a:pPr>
            <a:r>
              <a:rPr lang="nl-NL" altLang="nl-NL" dirty="0"/>
              <a:t>2.	Uitlokken van wensen en plannen</a:t>
            </a:r>
          </a:p>
          <a:p>
            <a:pPr marL="609600" indent="-609600">
              <a:buFont typeface="Wingdings" pitchFamily="2" charset="2"/>
              <a:buNone/>
            </a:pPr>
            <a:endParaRPr lang="nl-NL" altLang="nl-NL" dirty="0"/>
          </a:p>
          <a:p>
            <a:pPr marL="609600" indent="-609600">
              <a:buFont typeface="Wingdings" pitchFamily="2" charset="2"/>
              <a:buNone/>
            </a:pPr>
            <a:r>
              <a:rPr lang="nl-NL" altLang="nl-NL" dirty="0"/>
              <a:t>3.	Onderhandelen over een veranderplan</a:t>
            </a:r>
            <a:endParaRPr lang="en-GB" altLang="nl-NL" dirty="0"/>
          </a:p>
          <a:p>
            <a:pPr marL="609600" indent="-609600"/>
            <a:endParaRPr lang="nl-NL" altLang="nl-NL" dirty="0"/>
          </a:p>
        </p:txBody>
      </p:sp>
      <p:sp>
        <p:nvSpPr>
          <p:cNvPr id="41988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618F42-43AA-4CBD-AEE8-8FB0AEDE7C9F}" type="datetime1">
              <a:rPr lang="nl-NL" altLang="nl-NL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19-9-2017</a:t>
            </a:fld>
            <a:endParaRPr lang="en-GB" altLang="nl-NL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41989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Motiverende gespreksvoering dag 2/ sept 2017</a:t>
            </a:r>
            <a:endParaRPr lang="en-GB" altLang="nl-NL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50E8-5FE8-49C1-971D-467473BF093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899592" y="947453"/>
            <a:ext cx="7704137" cy="9402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rgbClr val="002060"/>
                </a:solidFill>
              </a:rPr>
              <a:t>Uitlokken doelen en plannen</a:t>
            </a:r>
          </a:p>
        </p:txBody>
      </p:sp>
      <p:sp>
        <p:nvSpPr>
          <p:cNvPr id="76803" name="Tijdelijke aanduiding voor inhoud 2"/>
          <p:cNvSpPr>
            <a:spLocks noGrp="1"/>
          </p:cNvSpPr>
          <p:nvPr>
            <p:ph idx="1"/>
          </p:nvPr>
        </p:nvSpPr>
        <p:spPr>
          <a:xfrm>
            <a:off x="982663" y="1988841"/>
            <a:ext cx="7704137" cy="3332163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2800" dirty="0"/>
              <a:t>Centrale vragen stellen (zijn altijd </a:t>
            </a:r>
            <a:r>
              <a:rPr lang="nl-NL" altLang="nl-NL" sz="2800" b="1" dirty="0"/>
              <a:t>open</a:t>
            </a:r>
            <a:r>
              <a:rPr lang="nl-NL" altLang="nl-NL" sz="2800" dirty="0"/>
              <a:t> vragen)</a:t>
            </a:r>
          </a:p>
          <a:p>
            <a:pPr lvl="1" eaLnBrk="1" hangingPunct="1">
              <a:buFontTx/>
              <a:buNone/>
            </a:pPr>
            <a:r>
              <a:rPr lang="nl-NL" altLang="nl-NL" sz="2400" dirty="0" err="1"/>
              <a:t>Bijv</a:t>
            </a:r>
            <a:r>
              <a:rPr lang="nl-NL" altLang="nl-NL" sz="2400" dirty="0"/>
              <a:t>: </a:t>
            </a:r>
          </a:p>
          <a:p>
            <a:pPr lvl="1" eaLnBrk="1" hangingPunct="1"/>
            <a:r>
              <a:rPr lang="nl-NL" altLang="nl-NL" sz="2400" dirty="0"/>
              <a:t>Wat denk je te gaan doen?</a:t>
            </a:r>
          </a:p>
          <a:p>
            <a:pPr lvl="1" eaLnBrk="1" hangingPunct="1"/>
            <a:r>
              <a:rPr lang="nl-NL" altLang="nl-NL" sz="2400" dirty="0"/>
              <a:t>Wat zou de volgende stap zijn?</a:t>
            </a:r>
          </a:p>
          <a:p>
            <a:pPr lvl="1" eaLnBrk="1" hangingPunct="1"/>
            <a:r>
              <a:rPr lang="nl-NL" altLang="nl-NL" sz="2400" dirty="0"/>
              <a:t>Wat gaat er nu gebeuren?</a:t>
            </a:r>
          </a:p>
          <a:p>
            <a:pPr eaLnBrk="1" hangingPunct="1"/>
            <a:r>
              <a:rPr lang="nl-NL" altLang="nl-NL" sz="2800" dirty="0"/>
              <a:t>Kijk uit voor je reparatiereflex!</a:t>
            </a:r>
          </a:p>
          <a:p>
            <a:pPr eaLnBrk="1" hangingPunct="1"/>
            <a:endParaRPr lang="nl-NL" altLang="nl-NL" sz="2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DCA3B-837D-4AA0-8654-F37146E57C04}" type="datetime1">
              <a:rPr lang="nl-NL" smtClean="0"/>
              <a:pPr>
                <a:defRPr/>
              </a:pPr>
              <a:t>19-9-2017</a:t>
            </a:fld>
            <a:endParaRPr lang="nl-NL" dirty="0"/>
          </a:p>
        </p:txBody>
      </p:sp>
      <p:sp>
        <p:nvSpPr>
          <p:cNvPr id="76804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Motiverende gespreksvoering dag 2/ sept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ECF-6EB4-4481-971D-A86BC6CC1616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9462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Breederode 2017">
      <a:dk1>
        <a:srgbClr val="0A335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BRE17-Template-PowerPoint</Template>
  <TotalTime>11</TotalTime>
  <Words>1001</Words>
  <Application>Microsoft Office PowerPoint</Application>
  <PresentationFormat>Diavoorstelling (4:3)</PresentationFormat>
  <Paragraphs>318</Paragraphs>
  <Slides>31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Motiverende gespreksvoering</vt:lpstr>
      <vt:lpstr>Programma</vt:lpstr>
      <vt:lpstr>Programma middag</vt:lpstr>
      <vt:lpstr> </vt:lpstr>
      <vt:lpstr>Terugkoppelen</vt:lpstr>
      <vt:lpstr>Recapitulatie</vt:lpstr>
      <vt:lpstr>Stappen voor het gesprek</vt:lpstr>
      <vt:lpstr>Start fase 4 Plannen</vt:lpstr>
      <vt:lpstr>Uitlokken doelen en plannen</vt:lpstr>
      <vt:lpstr>   </vt:lpstr>
      <vt:lpstr>Onderhandelen over een veranderplan</vt:lpstr>
      <vt:lpstr>Gevaren in fase 2</vt:lpstr>
      <vt:lpstr>Van Probleem naar Doel</vt:lpstr>
      <vt:lpstr>  Vervolgconsulten   </vt:lpstr>
      <vt:lpstr>Weerstand</vt:lpstr>
      <vt:lpstr>Weerstand of wrijving</vt:lpstr>
      <vt:lpstr>Herkennen van wrijving</vt:lpstr>
      <vt:lpstr>Wat te doen bij wrijving</vt:lpstr>
      <vt:lpstr>Betekenisgeven is geen oordeel</vt:lpstr>
      <vt:lpstr>Dia 20</vt:lpstr>
      <vt:lpstr>Herkennen van de Egotoestanden</vt:lpstr>
      <vt:lpstr>Transacties</vt:lpstr>
      <vt:lpstr>Complementaire transacties</vt:lpstr>
      <vt:lpstr>Dramadriehoek</vt:lpstr>
      <vt:lpstr>oefening</vt:lpstr>
      <vt:lpstr>Reageren bij wrijving</vt:lpstr>
      <vt:lpstr>Verontschuldigen</vt:lpstr>
      <vt:lpstr>Instemmen</vt:lpstr>
      <vt:lpstr>Focus verschuiven</vt:lpstr>
      <vt:lpstr>De wet van de olifanten</vt:lpstr>
      <vt:lpstr>Afsluiten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Motiverende gespreksvoering dag 2</dc:title>
  <dc:creator>Gebruiker</dc:creator>
  <cp:lastModifiedBy>Gebruiker</cp:lastModifiedBy>
  <cp:revision>11</cp:revision>
  <dcterms:created xsi:type="dcterms:W3CDTF">2017-09-12T12:03:13Z</dcterms:created>
  <dcterms:modified xsi:type="dcterms:W3CDTF">2017-09-19T08:17:21Z</dcterms:modified>
</cp:coreProperties>
</file>