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53"/>
  </p:notesMasterIdLst>
  <p:sldIdLst>
    <p:sldId id="466" r:id="rId2"/>
    <p:sldId id="31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6" r:id="rId20"/>
    <p:sldId id="279" r:id="rId21"/>
    <p:sldId id="280" r:id="rId22"/>
    <p:sldId id="278" r:id="rId23"/>
    <p:sldId id="277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93" r:id="rId34"/>
    <p:sldId id="289" r:id="rId35"/>
    <p:sldId id="291" r:id="rId36"/>
    <p:sldId id="292" r:id="rId37"/>
    <p:sldId id="297" r:id="rId38"/>
    <p:sldId id="294" r:id="rId39"/>
    <p:sldId id="295" r:id="rId40"/>
    <p:sldId id="308" r:id="rId41"/>
    <p:sldId id="296" r:id="rId42"/>
    <p:sldId id="298" r:id="rId43"/>
    <p:sldId id="309" r:id="rId44"/>
    <p:sldId id="299" r:id="rId45"/>
    <p:sldId id="305" r:id="rId46"/>
    <p:sldId id="300" r:id="rId47"/>
    <p:sldId id="306" r:id="rId48"/>
    <p:sldId id="303" r:id="rId49"/>
    <p:sldId id="313" r:id="rId50"/>
    <p:sldId id="301" r:id="rId51"/>
    <p:sldId id="302" r:id="rId5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8" autoAdjust="0"/>
    <p:restoredTop sz="64822" autoAdjust="0"/>
  </p:normalViewPr>
  <p:slideViewPr>
    <p:cSldViewPr snapToGrid="0">
      <p:cViewPr varScale="1">
        <p:scale>
          <a:sx n="74" d="100"/>
          <a:sy n="74" d="100"/>
        </p:scale>
        <p:origin x="20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BECA-5976-4324-B1D5-B329B38E2488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A8DA0-FFF8-43DC-9F38-75CF94E892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51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sterke verdenking EUG heeft VT geen toegevoegde waarde en kan achterwege</a:t>
            </a:r>
            <a:r>
              <a:rPr lang="nl-NL" baseline="0" dirty="0"/>
              <a:t> worden gelaten</a:t>
            </a:r>
          </a:p>
          <a:p>
            <a:r>
              <a:rPr lang="nl-NL" baseline="0" dirty="0"/>
              <a:t>Speculumonderzoek heeft voor diagnose EUG of Miskraam geen toegevoegde waarde, tenzij verdenking abortus in gang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88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95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 coli,</a:t>
            </a:r>
            <a:r>
              <a:rPr lang="nl-NL" baseline="0" dirty="0"/>
              <a:t> </a:t>
            </a:r>
            <a:r>
              <a:rPr lang="nl-NL" baseline="0" dirty="0" err="1"/>
              <a:t>streptococcen</a:t>
            </a:r>
            <a:r>
              <a:rPr lang="nl-NL" baseline="0" dirty="0"/>
              <a:t>, Mycoplasma</a:t>
            </a:r>
            <a:endParaRPr lang="nl-NL" dirty="0"/>
          </a:p>
          <a:p>
            <a:r>
              <a:rPr lang="nl-NL" dirty="0"/>
              <a:t>In 20% blijven alle kweekresultaten negatief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242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PID komt zelden</a:t>
            </a:r>
            <a:r>
              <a:rPr lang="nl-NL" baseline="0" dirty="0"/>
              <a:t> voor na sterilisatie, dus bij afgesloten </a:t>
            </a:r>
            <a:r>
              <a:rPr lang="nl-NL" baseline="0" dirty="0" err="1"/>
              <a:t>tubae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121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Kans op onvruchtbaarheid groter</a:t>
            </a:r>
            <a:r>
              <a:rPr lang="nl-NL" baseline="0" dirty="0"/>
              <a:t> bij ernstig ziek zijn. Kans op infertiliteit in controlegroep 2,7 %.</a:t>
            </a:r>
          </a:p>
          <a:p>
            <a:r>
              <a:rPr lang="nl-NL" baseline="0" dirty="0"/>
              <a:t>Ook kans op EUG groter na ernstig ziek-zijn.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307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Syndroom van FHC: perihepatitis door N gon of Chlamydia door verspreiding via het peritoneum en/of hematogeen. Vaak met ernstig ziek-zijn/ sepsis.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46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combinatie  van</a:t>
            </a:r>
            <a:r>
              <a:rPr lang="nl-NL" baseline="0" dirty="0"/>
              <a:t> koorts, verhoogde BSE en gevoelige adnexen draagt het meeste bij aan de klinische diagnose PID.  Uiteraard kan een CRP ook, maar een PID is geen acuut ziektebeeld. </a:t>
            </a:r>
          </a:p>
          <a:p>
            <a:r>
              <a:rPr lang="nl-NL" baseline="0" dirty="0"/>
              <a:t>Een klinische diagnose wordt in 2/3 van de gevallen bevestigd door laparoscopie (=gouden standaard)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Onderzoek naar SOA </a:t>
            </a:r>
            <a:r>
              <a:rPr lang="nl-NL" dirty="0" err="1"/>
              <a:t>ivm</a:t>
            </a:r>
            <a:r>
              <a:rPr lang="nl-NL" dirty="0"/>
              <a:t> </a:t>
            </a:r>
            <a:r>
              <a:rPr lang="nl-NL" dirty="0" err="1"/>
              <a:t>evt</a:t>
            </a:r>
            <a:r>
              <a:rPr lang="nl-NL" dirty="0"/>
              <a:t> contactopsporing</a:t>
            </a:r>
            <a:r>
              <a:rPr lang="nl-NL" baseline="0" dirty="0"/>
              <a:t> en resistentieonderzoek in geval van N gonorrhoeae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0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Expectatief met </a:t>
            </a:r>
            <a:r>
              <a:rPr lang="nl-NL" dirty="0" err="1"/>
              <a:t>herevalaluatie</a:t>
            </a:r>
            <a:r>
              <a:rPr lang="nl-NL" baseline="0" dirty="0"/>
              <a:t> in afwachting van de kweekresultaten.</a:t>
            </a:r>
          </a:p>
          <a:p>
            <a:r>
              <a:rPr lang="nl-NL" baseline="0" dirty="0"/>
              <a:t>Bij kinderwens lijkt het de kans op zwangerschap te vergroten als binnen 3 </a:t>
            </a:r>
            <a:r>
              <a:rPr lang="nl-NL" baseline="0" dirty="0" err="1"/>
              <a:t>dgn</a:t>
            </a:r>
            <a:r>
              <a:rPr lang="nl-NL" baseline="0" dirty="0"/>
              <a:t> na begin van de klachten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43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Behandeling is </a:t>
            </a:r>
            <a:r>
              <a:rPr lang="nl-NL" baseline="0" dirty="0" err="1"/>
              <a:t>mn</a:t>
            </a:r>
            <a:r>
              <a:rPr lang="nl-NL" baseline="0" dirty="0"/>
              <a:t> gericht op chlamydia en </a:t>
            </a:r>
            <a:r>
              <a:rPr lang="nl-NL" baseline="0" dirty="0" err="1"/>
              <a:t>gonorrhoe</a:t>
            </a:r>
            <a:r>
              <a:rPr lang="nl-NL" baseline="0" dirty="0"/>
              <a:t> en </a:t>
            </a:r>
            <a:r>
              <a:rPr lang="nl-NL" baseline="0" dirty="0" err="1"/>
              <a:t>anaeroben</a:t>
            </a:r>
            <a:r>
              <a:rPr lang="nl-NL" baseline="0" dirty="0"/>
              <a:t>. Bij grote </a:t>
            </a:r>
            <a:r>
              <a:rPr lang="nl-NL" baseline="0" dirty="0" err="1"/>
              <a:t>voorafkans</a:t>
            </a:r>
            <a:r>
              <a:rPr lang="nl-NL" baseline="0" dirty="0"/>
              <a:t> op </a:t>
            </a:r>
            <a:r>
              <a:rPr lang="nl-NL" baseline="0" dirty="0" err="1"/>
              <a:t>gonorrhoe</a:t>
            </a:r>
            <a:r>
              <a:rPr lang="nl-NL" baseline="0" dirty="0"/>
              <a:t> (purulent </a:t>
            </a:r>
            <a:r>
              <a:rPr lang="nl-NL" baseline="0" dirty="0" err="1"/>
              <a:t>ecoulement</a:t>
            </a:r>
            <a:r>
              <a:rPr lang="nl-NL" baseline="0" dirty="0"/>
              <a:t> bij partner of bewezen): ceftriaxon vanwege resistentie.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Een IUD wordt direct of na 2 </a:t>
            </a:r>
            <a:r>
              <a:rPr lang="nl-NL" baseline="0" dirty="0" err="1"/>
              <a:t>dgn</a:t>
            </a:r>
            <a:r>
              <a:rPr lang="nl-NL" baseline="0" dirty="0"/>
              <a:t> verwijderd. Er is weinig </a:t>
            </a:r>
            <a:r>
              <a:rPr lang="nl-NL" baseline="0" dirty="0" err="1"/>
              <a:t>evidence</a:t>
            </a:r>
            <a:r>
              <a:rPr lang="nl-NL" baseline="0" dirty="0"/>
              <a:t>, maar vergelijkende studies die er zijn gedaan suggereren dat </a:t>
            </a:r>
            <a:r>
              <a:rPr lang="nl-NL" baseline="0" dirty="0" err="1"/>
              <a:t>pte</a:t>
            </a:r>
            <a:r>
              <a:rPr lang="nl-NL" baseline="0" dirty="0"/>
              <a:t> sneller herstelt na verwijdering. NB als onbeschermde seks heeft plaatsgevonden, kun je beter een paar dagen wachten!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854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44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DD:</a:t>
            </a:r>
          </a:p>
          <a:p>
            <a:r>
              <a:rPr lang="nl-NL" dirty="0"/>
              <a:t>Gynaecologisch:</a:t>
            </a:r>
          </a:p>
          <a:p>
            <a:r>
              <a:rPr lang="nl-NL" dirty="0"/>
              <a:t>EUG </a:t>
            </a:r>
          </a:p>
          <a:p>
            <a:r>
              <a:rPr lang="nl-NL" dirty="0"/>
              <a:t>PID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Ovulatiebloeding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Steeldraai</a:t>
            </a:r>
            <a:r>
              <a:rPr lang="nl-NL" baseline="0" dirty="0"/>
              <a:t> ovarium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Appendicitis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Niersteen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UWI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42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Bij hevig VBV zonder intermenstrueel of </a:t>
            </a:r>
            <a:r>
              <a:rPr lang="nl-NL" dirty="0" err="1"/>
              <a:t>postcoitaal</a:t>
            </a:r>
            <a:r>
              <a:rPr lang="nl-NL" dirty="0"/>
              <a:t> bloedverlies :  VT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66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Indien niet direct de pil, waarschuw voor </a:t>
            </a:r>
            <a:r>
              <a:rPr lang="nl-NL" dirty="0" err="1"/>
              <a:t>evt</a:t>
            </a:r>
            <a:r>
              <a:rPr lang="nl-NL" dirty="0"/>
              <a:t> forse</a:t>
            </a:r>
            <a:r>
              <a:rPr lang="nl-NL" baseline="0" dirty="0"/>
              <a:t> onttrekkingsbloeding</a:t>
            </a:r>
          </a:p>
          <a:p>
            <a:r>
              <a:rPr lang="nl-NL" baseline="0" dirty="0"/>
              <a:t>Indien wel gestart wordt met de pil, waarschuw voor spotting</a:t>
            </a:r>
          </a:p>
          <a:p>
            <a:endParaRPr lang="nl-NL" baseline="0" dirty="0"/>
          </a:p>
          <a:p>
            <a:r>
              <a:rPr lang="nl-NL" baseline="0" dirty="0"/>
              <a:t>De combinatie van progestagenen met tranexaminezuur is niet onderzocht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887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Anamnese</a:t>
            </a:r>
            <a:r>
              <a:rPr lang="nl-NL" baseline="0" dirty="0"/>
              <a:t> en LO zijn vergelijkbaar met de voorgaande casus.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711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Abortus </a:t>
            </a:r>
            <a:r>
              <a:rPr lang="nl-NL" dirty="0" err="1"/>
              <a:t>imminens</a:t>
            </a: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Aan alle vrouwen met bloedverlies en AD van meer dan 6 </a:t>
            </a:r>
            <a:r>
              <a:rPr lang="nl-NL" baseline="0" dirty="0" err="1"/>
              <a:t>wkn</a:t>
            </a:r>
            <a:r>
              <a:rPr lang="nl-NL" baseline="0" dirty="0"/>
              <a:t> wordt echo aangeboden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Vanaf 6 </a:t>
            </a:r>
            <a:r>
              <a:rPr lang="nl-NL" dirty="0" err="1"/>
              <a:t>wkn</a:t>
            </a:r>
            <a:r>
              <a:rPr lang="nl-NL" dirty="0"/>
              <a:t>: </a:t>
            </a:r>
            <a:r>
              <a:rPr lang="nl-NL" baseline="0" dirty="0"/>
              <a:t>transvaginale echo om intacte zwangerschap aan te tonen. Zoek naar hartactie bij een kruin-stuit-lengte van &gt;= 7 mm of vruchtzakgrootte &gt;=25 mm</a:t>
            </a:r>
          </a:p>
          <a:p>
            <a:endParaRPr lang="nl-NL" baseline="0" dirty="0"/>
          </a:p>
          <a:p>
            <a:r>
              <a:rPr lang="nl-NL" baseline="0" dirty="0"/>
              <a:t>Beloop wordt uiteraard niet anders door echo. Beleid mogelijk wel.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411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Bloedverlies duurt</a:t>
            </a:r>
            <a:r>
              <a:rPr lang="nl-NL" baseline="0" dirty="0"/>
              <a:t> meestal max 1 week. </a:t>
            </a:r>
          </a:p>
          <a:p>
            <a:r>
              <a:rPr lang="nl-NL" baseline="0" dirty="0"/>
              <a:t>Controle na 1 week, eerder bij hevig bloedverlies, buikpijn, koorts of ongerustheid</a:t>
            </a:r>
          </a:p>
          <a:p>
            <a:r>
              <a:rPr lang="nl-NL" baseline="0" dirty="0"/>
              <a:t>Complete miskraam: voorafgaand veel bloedverlies met weefsel, nu weinig en geen buikpijn</a:t>
            </a:r>
          </a:p>
          <a:p>
            <a:r>
              <a:rPr lang="nl-NL" baseline="0" dirty="0"/>
              <a:t>Zwangerschapstest blijft enkele weken positief, ook na complete miskraam</a:t>
            </a:r>
          </a:p>
          <a:p>
            <a:endParaRPr lang="nl-NL" baseline="0" dirty="0"/>
          </a:p>
          <a:p>
            <a:r>
              <a:rPr lang="nl-NL" baseline="0" dirty="0"/>
              <a:t>Afwachtend beleid: 60-70% complete miskraam binnen 2 </a:t>
            </a:r>
            <a:r>
              <a:rPr lang="nl-NL" baseline="0" dirty="0" err="1"/>
              <a:t>wkn</a:t>
            </a:r>
            <a:r>
              <a:rPr lang="nl-NL" baseline="0" dirty="0"/>
              <a:t>. Beloop minder voorspelbaar en iets meer kans op hevig VBV.</a:t>
            </a:r>
          </a:p>
          <a:p>
            <a:r>
              <a:rPr lang="nl-NL" baseline="0" dirty="0"/>
              <a:t>Behandelopties: </a:t>
            </a:r>
            <a:r>
              <a:rPr lang="nl-NL" baseline="0" dirty="0" err="1"/>
              <a:t>curretage</a:t>
            </a:r>
            <a:r>
              <a:rPr lang="nl-NL" baseline="0" dirty="0"/>
              <a:t> en medicamenteus </a:t>
            </a:r>
            <a:r>
              <a:rPr lang="nl-NL" baseline="0" dirty="0" err="1"/>
              <a:t>mbv</a:t>
            </a:r>
            <a:r>
              <a:rPr lang="nl-NL" baseline="0" dirty="0"/>
              <a:t> </a:t>
            </a:r>
            <a:r>
              <a:rPr lang="nl-NL" baseline="0" dirty="0" err="1"/>
              <a:t>misoprostol</a:t>
            </a:r>
            <a:r>
              <a:rPr lang="nl-NL" baseline="0" dirty="0"/>
              <a:t>. Bij incomplete miskraam verwijzing na 2 </a:t>
            </a:r>
            <a:r>
              <a:rPr lang="nl-NL" baseline="0" dirty="0" err="1"/>
              <a:t>wkn</a:t>
            </a:r>
            <a:r>
              <a:rPr lang="nl-NL" baseline="0" dirty="0"/>
              <a:t>, eerder bij persisterend of toenemend bloedverlies.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075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435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Pre-eclampsie = zwangerschapshypertensie met aanwezigheid van </a:t>
            </a:r>
            <a:r>
              <a:rPr lang="nl-NL" dirty="0" err="1"/>
              <a:t>proteinurie</a:t>
            </a:r>
            <a:r>
              <a:rPr lang="nl-NL" dirty="0"/>
              <a:t> </a:t>
            </a:r>
          </a:p>
          <a:p>
            <a:r>
              <a:rPr lang="nl-NL" dirty="0"/>
              <a:t>Eclampsie= met insult</a:t>
            </a:r>
          </a:p>
          <a:p>
            <a:r>
              <a:rPr lang="nl-NL" dirty="0"/>
              <a:t>HELPP=</a:t>
            </a:r>
            <a:r>
              <a:rPr lang="nl-NL" baseline="0" dirty="0"/>
              <a:t> hemolyse, </a:t>
            </a:r>
            <a:r>
              <a:rPr lang="nl-NL" baseline="0" dirty="0" err="1"/>
              <a:t>elevated</a:t>
            </a:r>
            <a:r>
              <a:rPr lang="nl-NL" baseline="0" dirty="0"/>
              <a:t> </a:t>
            </a:r>
            <a:r>
              <a:rPr lang="nl-NL" baseline="0" dirty="0" err="1"/>
              <a:t>liverenzymes</a:t>
            </a:r>
            <a:r>
              <a:rPr lang="nl-NL" baseline="0" dirty="0"/>
              <a:t>, low </a:t>
            </a:r>
            <a:r>
              <a:rPr lang="nl-NL" baseline="0" dirty="0" err="1"/>
              <a:t>platelets</a:t>
            </a:r>
            <a:endParaRPr lang="nl-NL" baseline="0" dirty="0"/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578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Eiwit op de stick: 30% vals positief en 30% vals negatief</a:t>
            </a:r>
          </a:p>
          <a:p>
            <a:endParaRPr lang="nl-NL" baseline="0" dirty="0"/>
          </a:p>
          <a:p>
            <a:r>
              <a:rPr lang="nl-NL" baseline="0" dirty="0"/>
              <a:t>Pre-eclampsie ook mogelijk zonder hypertensie en zelfs </a:t>
            </a:r>
            <a:r>
              <a:rPr lang="nl-NL" baseline="0" dirty="0" err="1"/>
              <a:t>proteinurie</a:t>
            </a:r>
            <a:endParaRPr lang="nl-NL" baseline="0" dirty="0"/>
          </a:p>
          <a:p>
            <a:r>
              <a:rPr lang="nl-NL" baseline="0" dirty="0"/>
              <a:t>30% </a:t>
            </a:r>
            <a:r>
              <a:rPr lang="nl-NL" baseline="0" dirty="0" err="1"/>
              <a:t>vd</a:t>
            </a:r>
            <a:r>
              <a:rPr lang="nl-NL" baseline="0" dirty="0"/>
              <a:t> diagnoses wordt in het kraambed gesteld (tot 10 </a:t>
            </a:r>
            <a:r>
              <a:rPr lang="nl-NL" baseline="0" dirty="0" err="1"/>
              <a:t>dgn</a:t>
            </a:r>
            <a:r>
              <a:rPr lang="nl-NL" baseline="0" dirty="0"/>
              <a:t>)</a:t>
            </a:r>
          </a:p>
          <a:p>
            <a:r>
              <a:rPr lang="nl-NL" baseline="0" dirty="0"/>
              <a:t>3 maanden na de bevalling moet de RR weer genormaliseerd zijn, gemiddeld na 5 </a:t>
            </a:r>
            <a:r>
              <a:rPr lang="nl-NL" baseline="0" dirty="0" err="1"/>
              <a:t>wkn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174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017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16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Buikpijn heviger en anders dan bij menstruatie.</a:t>
            </a:r>
            <a:r>
              <a:rPr lang="nl-NL" baseline="0" dirty="0"/>
              <a:t> </a:t>
            </a:r>
          </a:p>
          <a:p>
            <a:r>
              <a:rPr lang="nl-NL" baseline="0" dirty="0"/>
              <a:t>Tekenen van peritoneale prikkeling of slingerpijn bij VT</a:t>
            </a:r>
            <a:endParaRPr lang="nl-NL" dirty="0"/>
          </a:p>
          <a:p>
            <a:r>
              <a:rPr lang="nl-NL" dirty="0"/>
              <a:t>Tekenen van een bedreigde</a:t>
            </a:r>
            <a:r>
              <a:rPr lang="nl-NL" baseline="0" dirty="0"/>
              <a:t> circulatie (collapsneiging, snelle pols, lage RR)</a:t>
            </a:r>
          </a:p>
          <a:p>
            <a:endParaRPr lang="nl-NL" dirty="0"/>
          </a:p>
          <a:p>
            <a:r>
              <a:rPr lang="nl-NL" dirty="0"/>
              <a:t>Insturen naar</a:t>
            </a:r>
            <a:r>
              <a:rPr lang="nl-NL" baseline="0" dirty="0"/>
              <a:t> gynaecoloog </a:t>
            </a:r>
            <a:r>
              <a:rPr lang="nl-NL" dirty="0"/>
              <a:t>met eigen vervoer of per </a:t>
            </a:r>
            <a:r>
              <a:rPr lang="nl-NL" dirty="0" err="1"/>
              <a:t>ambu</a:t>
            </a:r>
            <a:r>
              <a:rPr lang="nl-NL" dirty="0"/>
              <a:t> afhankelijk van de kliniek</a:t>
            </a:r>
            <a:r>
              <a:rPr lang="nl-NL" baseline="0" dirty="0"/>
              <a:t> (vitale functies </a:t>
            </a:r>
            <a:r>
              <a:rPr lang="nl-NL" baseline="0" dirty="0" err="1"/>
              <a:t>etc</a:t>
            </a:r>
            <a:r>
              <a:rPr lang="nl-NL" baseline="0" dirty="0"/>
              <a:t>) en de afstand iom </a:t>
            </a:r>
            <a:r>
              <a:rPr lang="nl-NL" baseline="0" dirty="0" err="1"/>
              <a:t>gyn</a:t>
            </a:r>
            <a:r>
              <a:rPr lang="nl-NL" baseline="0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09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Frequentie neemt toe</a:t>
            </a:r>
            <a:r>
              <a:rPr lang="nl-NL" baseline="0" dirty="0"/>
              <a:t> met de leeftijd</a:t>
            </a:r>
            <a:endParaRPr lang="nl-NL" dirty="0"/>
          </a:p>
          <a:p>
            <a:r>
              <a:rPr lang="nl-NL" dirty="0"/>
              <a:t>Bij 50%</a:t>
            </a:r>
            <a:r>
              <a:rPr lang="nl-NL" baseline="0" dirty="0"/>
              <a:t> </a:t>
            </a:r>
            <a:r>
              <a:rPr lang="nl-NL" baseline="0" dirty="0" err="1"/>
              <a:t>vd</a:t>
            </a:r>
            <a:r>
              <a:rPr lang="nl-NL" baseline="0" dirty="0"/>
              <a:t> vrouwen met EUG is geen risicofactor bekend</a:t>
            </a:r>
          </a:p>
          <a:p>
            <a:r>
              <a:rPr lang="nl-NL" baseline="0" dirty="0"/>
              <a:t>Klachten EUG in de regel voor de 8</a:t>
            </a:r>
            <a:r>
              <a:rPr lang="nl-NL" baseline="30000" dirty="0"/>
              <a:t>e</a:t>
            </a:r>
            <a:r>
              <a:rPr lang="nl-NL" baseline="0" dirty="0"/>
              <a:t> week</a:t>
            </a:r>
          </a:p>
          <a:p>
            <a:r>
              <a:rPr lang="nl-NL" baseline="0" dirty="0"/>
              <a:t>Voorspellende waarde van vroege klachten bij niet-</a:t>
            </a:r>
            <a:r>
              <a:rPr lang="nl-NL" baseline="0" dirty="0" err="1"/>
              <a:t>geruptureerde</a:t>
            </a:r>
            <a:r>
              <a:rPr lang="nl-NL" baseline="0" dirty="0"/>
              <a:t> EUG klein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85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HCG wordt 6-8 dagen na conceptie aangemaakt. Spiegel stijgt snel. Testen zijn gebaseerd op </a:t>
            </a:r>
            <a:r>
              <a:rPr lang="nl-NL" dirty="0" err="1"/>
              <a:t>immunoassay</a:t>
            </a:r>
            <a:r>
              <a:rPr lang="nl-NL" dirty="0"/>
              <a:t> met antistoffen met afkappunt van 25-50 units per liter. Op verwachtte menstruatiedatum bij 98% vouwen +</a:t>
            </a:r>
          </a:p>
          <a:p>
            <a:r>
              <a:rPr lang="nl-NL" dirty="0"/>
              <a:t>Fout negatieve test is mogelijk als te vroeg</a:t>
            </a:r>
            <a:r>
              <a:rPr lang="nl-NL" baseline="0" dirty="0"/>
              <a:t> gedaan. Echter dan niet waarschijnlijk als oorzaak van deze (heftige) klachten</a:t>
            </a:r>
          </a:p>
          <a:p>
            <a:r>
              <a:rPr lang="nl-NL" baseline="0" dirty="0"/>
              <a:t>Bij MOLA kan fout neg zwangerschapstest door oververzadiging van de test door extreem hoge </a:t>
            </a:r>
            <a:r>
              <a:rPr lang="nl-NL" baseline="0" dirty="0" err="1"/>
              <a:t>hCG</a:t>
            </a:r>
            <a:r>
              <a:rPr lang="nl-NL" baseline="0" dirty="0"/>
              <a:t> spiegel. </a:t>
            </a:r>
          </a:p>
          <a:p>
            <a:r>
              <a:rPr lang="nl-NL" baseline="0" dirty="0"/>
              <a:t>Bloed in de urine kan een fout-positieve uitslag geven. Laten plassen met een tampon of gewassen plas.</a:t>
            </a:r>
          </a:p>
          <a:p>
            <a:r>
              <a:rPr lang="nl-NL" baseline="0" dirty="0"/>
              <a:t>Wordt negatief na 4-6 </a:t>
            </a:r>
            <a:r>
              <a:rPr lang="nl-NL" baseline="0" dirty="0" err="1"/>
              <a:t>wkn</a:t>
            </a:r>
            <a:r>
              <a:rPr lang="nl-NL" baseline="0" dirty="0"/>
              <a:t> na complete miskraam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97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Fout negatieve echo: niet zwanger, recente miskraam, zwangerschap nog te klein voor detectie</a:t>
            </a:r>
          </a:p>
          <a:p>
            <a:r>
              <a:rPr lang="nl-NL" dirty="0"/>
              <a:t>Incidentie heterotope</a:t>
            </a:r>
            <a:r>
              <a:rPr lang="nl-NL" baseline="0" dirty="0"/>
              <a:t> zwangerschap (gelijktijdig intra- en </a:t>
            </a:r>
            <a:r>
              <a:rPr lang="nl-NL" baseline="0" dirty="0" err="1"/>
              <a:t>extrauterien</a:t>
            </a:r>
            <a:r>
              <a:rPr lang="nl-NL" baseline="0" dirty="0"/>
              <a:t>): 1:15.000 zwangere vrouwen, maar veel frequenter na fertiliteitsbehandeling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37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Afwachtend beleid kan bij vrouwen met laag serum </a:t>
            </a:r>
            <a:r>
              <a:rPr lang="nl-NL" dirty="0" err="1"/>
              <a:t>hCG</a:t>
            </a:r>
            <a:r>
              <a:rPr lang="nl-NL" dirty="0"/>
              <a:t> (&lt;1500IE/L) met weinig klachten</a:t>
            </a:r>
          </a:p>
          <a:p>
            <a:r>
              <a:rPr lang="nl-NL" dirty="0"/>
              <a:t>Systemisch</a:t>
            </a:r>
            <a:r>
              <a:rPr lang="nl-NL" baseline="0" dirty="0"/>
              <a:t> MTX bij vrouwen met persisterende ZOL of EUG met weinig klachten, maar te hoog </a:t>
            </a:r>
            <a:r>
              <a:rPr lang="nl-NL" baseline="0" dirty="0" err="1"/>
              <a:t>hCG</a:t>
            </a:r>
            <a:r>
              <a:rPr lang="nl-NL" baseline="0" dirty="0"/>
              <a:t> (&gt;1500) om af te wachten</a:t>
            </a:r>
          </a:p>
          <a:p>
            <a:r>
              <a:rPr lang="nl-NL" baseline="0" dirty="0"/>
              <a:t>Chirurgisch bij vrouwen met hoog </a:t>
            </a:r>
            <a:r>
              <a:rPr lang="nl-NL" baseline="0" dirty="0" err="1"/>
              <a:t>hCG</a:t>
            </a:r>
            <a:r>
              <a:rPr lang="nl-NL" baseline="0" dirty="0"/>
              <a:t> of echoscopisch bewezen EUG &gt; 4 cm of vitale EUG. Tubectomie als de andere tuba normaal oogt. </a:t>
            </a:r>
          </a:p>
          <a:p>
            <a:endParaRPr lang="nl-NL" dirty="0"/>
          </a:p>
          <a:p>
            <a:r>
              <a:rPr lang="nl-NL" dirty="0"/>
              <a:t>Na behandeling</a:t>
            </a:r>
            <a:r>
              <a:rPr lang="nl-NL" baseline="0" dirty="0"/>
              <a:t> met MTX 3-6 </a:t>
            </a:r>
            <a:r>
              <a:rPr lang="nl-NL" baseline="0" dirty="0" err="1"/>
              <a:t>mnd</a:t>
            </a:r>
            <a:r>
              <a:rPr lang="nl-NL" baseline="0" dirty="0"/>
              <a:t> wachten met volgende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63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Risicofactoren:</a:t>
            </a:r>
            <a:r>
              <a:rPr lang="nl-NL" baseline="0" dirty="0"/>
              <a:t> pathologisch vergrootte ovaria, tumoren, vergroot corpus luteum in de zwangerschap</a:t>
            </a:r>
          </a:p>
          <a:p>
            <a:r>
              <a:rPr lang="nl-NL" baseline="0" dirty="0"/>
              <a:t>Moeilijke diagnose: minder dan 50</a:t>
            </a:r>
            <a:r>
              <a:rPr lang="nl-NL" baseline="0"/>
              <a:t>% bevestigd tijdens ok.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03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8DA0-FFF8-43DC-9F38-75CF94E892D0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23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695333" y="594000"/>
            <a:ext cx="108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000" y="1003462"/>
            <a:ext cx="9936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7387" y="1650209"/>
            <a:ext cx="9936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95333" y="5292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128001" y="4078255"/>
            <a:ext cx="7128209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01" y="6264000"/>
            <a:ext cx="3235743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79307" y="6183340"/>
            <a:ext cx="1101736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00" y="5940000"/>
            <a:ext cx="864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2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8000" y="1003462"/>
            <a:ext cx="9936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27387" y="1650209"/>
            <a:ext cx="9936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95333" y="5292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128001" y="4078255"/>
            <a:ext cx="7128209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01" y="6264000"/>
            <a:ext cx="3235743" cy="3024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6000" y="594000"/>
            <a:ext cx="108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696000" y="1650209"/>
            <a:ext cx="108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6196800" y="1652400"/>
            <a:ext cx="5299867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696384" y="1652001"/>
            <a:ext cx="53856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696384" y="1652400"/>
            <a:ext cx="53856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196800" y="1652400"/>
            <a:ext cx="5299867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95334" y="1652400"/>
            <a:ext cx="10801333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95334" y="592932"/>
            <a:ext cx="10801333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" name="Groep 24"/>
          <p:cNvGrpSpPr/>
          <p:nvPr/>
        </p:nvGrpSpPr>
        <p:grpSpPr>
          <a:xfrm>
            <a:off x="7823200" y="6264275"/>
            <a:ext cx="3236384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6000" y="1004344"/>
            <a:ext cx="108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6000" y="1814635"/>
            <a:ext cx="108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92000" y="6414409"/>
            <a:ext cx="144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13FDED65-2B3F-40D4-83D6-20267D6C70DB}" type="datetimeFigureOut">
              <a:rPr lang="nl-NL" smtClean="0"/>
              <a:pPr/>
              <a:t>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20000" y="6414409"/>
            <a:ext cx="52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6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8D43695F-804A-47A9-A775-AE87E5C5E90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96000" y="594000"/>
            <a:ext cx="108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96000" y="6264000"/>
            <a:ext cx="108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0" y="6415200"/>
            <a:ext cx="1473053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26872" y="1239098"/>
            <a:ext cx="8465127" cy="2349230"/>
          </a:xfrm>
        </p:spPr>
        <p:txBody>
          <a:bodyPr/>
          <a:lstStyle/>
          <a:p>
            <a:r>
              <a:rPr lang="nl-NL" sz="7200" dirty="0"/>
              <a:t>Acute Gynaecologie	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585855" y="3429000"/>
            <a:ext cx="6869337" cy="1296145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Alexandra Bouman-</a:t>
            </a:r>
            <a:r>
              <a:rPr lang="nl-NL" b="1" dirty="0" err="1">
                <a:solidFill>
                  <a:schemeClr val="bg1"/>
                </a:solidFill>
              </a:rPr>
              <a:t>Morks</a:t>
            </a:r>
            <a:r>
              <a:rPr lang="nl-NL" b="1" dirty="0">
                <a:solidFill>
                  <a:schemeClr val="bg1"/>
                </a:solidFill>
              </a:rPr>
              <a:t>, Kaderhuisarts </a:t>
            </a:r>
            <a:r>
              <a:rPr lang="nl-NL" b="1" dirty="0" err="1">
                <a:solidFill>
                  <a:schemeClr val="bg1"/>
                </a:solidFill>
              </a:rPr>
              <a:t>Urogynaecologie</a:t>
            </a:r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Boukje van Dijk, Kaderhuisarts Spoed</a:t>
            </a:r>
          </a:p>
          <a:p>
            <a:r>
              <a:rPr lang="nl-NL" b="1" dirty="0">
                <a:solidFill>
                  <a:schemeClr val="bg1"/>
                </a:solidFill>
              </a:rPr>
              <a:t>Nanda Lenior, Huisarts</a:t>
            </a:r>
          </a:p>
          <a:p>
            <a:r>
              <a:rPr lang="nl-NL" b="1" dirty="0"/>
              <a:t>Oktober 2020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3745E5-CDB4-4C28-840E-9FE3084D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6" y="1542175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EUG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662545"/>
            <a:ext cx="10058400" cy="4509655"/>
          </a:xfrm>
        </p:spPr>
        <p:txBody>
          <a:bodyPr/>
          <a:lstStyle/>
          <a:p>
            <a:r>
              <a:rPr lang="nl-NL" sz="2400" dirty="0">
                <a:latin typeface="+mj-lt"/>
              </a:rPr>
              <a:t>Incidentie in de huisartsenpraktijk: 0,9/1000 vrouwen per jaar (25-44 jaar)</a:t>
            </a:r>
          </a:p>
          <a:p>
            <a:r>
              <a:rPr lang="nl-NL" sz="2400" dirty="0">
                <a:latin typeface="+mj-lt"/>
              </a:rPr>
              <a:t>99,5% implantatie in de tuba</a:t>
            </a:r>
          </a:p>
          <a:p>
            <a:endParaRPr lang="nl-NL" sz="2400" dirty="0">
              <a:latin typeface="+mj-lt"/>
            </a:endParaRPr>
          </a:p>
          <a:p>
            <a:r>
              <a:rPr lang="nl-NL" sz="2400" dirty="0">
                <a:latin typeface="+mj-lt"/>
              </a:rPr>
              <a:t>Wat zijn risicofactoren voor het krijgen van een EUG?</a:t>
            </a:r>
          </a:p>
          <a:p>
            <a:endParaRPr lang="nl-NL" sz="2400" dirty="0">
              <a:latin typeface="+mj-lt"/>
            </a:endParaRPr>
          </a:p>
          <a:p>
            <a:r>
              <a:rPr lang="nl-NL" sz="2400" dirty="0">
                <a:latin typeface="+mj-lt"/>
              </a:rPr>
              <a:t>Fertiliteitsbehandeling</a:t>
            </a:r>
          </a:p>
          <a:p>
            <a:r>
              <a:rPr lang="nl-NL" sz="2400" dirty="0">
                <a:latin typeface="+mj-lt"/>
              </a:rPr>
              <a:t>aanwijzingen voor tubapathologie (eerdere EUG, PID, subfertiliteit)</a:t>
            </a:r>
          </a:p>
          <a:p>
            <a:r>
              <a:rPr lang="nl-NL" sz="2400" dirty="0">
                <a:latin typeface="+mj-lt"/>
              </a:rPr>
              <a:t>zwangerschap bij spiraalgebruik of na sterilisatie</a:t>
            </a:r>
          </a:p>
          <a:p>
            <a:r>
              <a:rPr lang="nl-NL" sz="2400" dirty="0">
                <a:latin typeface="+mj-lt"/>
              </a:rPr>
              <a:t>eerdere tubachirurgie</a:t>
            </a:r>
          </a:p>
          <a:p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EUG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0341" y="2193925"/>
            <a:ext cx="4754563" cy="3203387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44981" y="2193925"/>
            <a:ext cx="4193175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1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/>
              <a:t>Aanvullend onderzoek bij EUG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2971" y="2093976"/>
            <a:ext cx="10058400" cy="4050792"/>
          </a:xfrm>
        </p:spPr>
        <p:txBody>
          <a:bodyPr>
            <a:normAutofit/>
          </a:bodyPr>
          <a:lstStyle/>
          <a:p>
            <a:r>
              <a:rPr lang="nl-NL" sz="2400" dirty="0"/>
              <a:t>Hoe betrouwbaar is een zwangerschapstest (ter uitsluiting van EUG)?</a:t>
            </a:r>
          </a:p>
          <a:p>
            <a:pPr>
              <a:buNone/>
            </a:pPr>
            <a:r>
              <a:rPr lang="nl-NL" sz="2400" dirty="0"/>
              <a:t>	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i="1" dirty="0"/>
              <a:t>Test + bij 98% van de zwangere vrouwen op de dag van verwachtte menses</a:t>
            </a:r>
          </a:p>
          <a:p>
            <a:endParaRPr lang="nl-NL" sz="2400" dirty="0"/>
          </a:p>
          <a:p>
            <a:r>
              <a:rPr lang="nl-NL" sz="2400" dirty="0"/>
              <a:t>Kan de test fout-negatief zijn?</a:t>
            </a:r>
          </a:p>
          <a:p>
            <a:endParaRPr lang="nl-NL" sz="2400" dirty="0"/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i="1" dirty="0"/>
              <a:t>Ja, maar dan is deze buikpijn vrijwel zeker niet t.g.v. een EUG</a:t>
            </a:r>
          </a:p>
          <a:p>
            <a:endParaRPr lang="nl-NL" sz="2400" dirty="0"/>
          </a:p>
          <a:p>
            <a:r>
              <a:rPr lang="nl-NL" sz="2400" dirty="0"/>
              <a:t>Kan de test fout-positief zijn?</a:t>
            </a:r>
          </a:p>
          <a:p>
            <a:endParaRPr lang="nl-NL" sz="2400" dirty="0"/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i="1" dirty="0"/>
              <a:t>Ja, door bloed in de urine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2414" y="3914359"/>
            <a:ext cx="2742629" cy="17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Echografie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Transvaginale echografie: </a:t>
            </a:r>
          </a:p>
          <a:p>
            <a:endParaRPr lang="nl-NL" sz="2400" dirty="0"/>
          </a:p>
          <a:p>
            <a:r>
              <a:rPr lang="nl-NL" sz="2400" dirty="0"/>
              <a:t>leeg cavum </a:t>
            </a:r>
            <a:r>
              <a:rPr lang="nl-NL" sz="2400" dirty="0" err="1"/>
              <a:t>uteri</a:t>
            </a:r>
            <a:endParaRPr lang="nl-NL" sz="2400" dirty="0"/>
          </a:p>
          <a:p>
            <a:r>
              <a:rPr lang="nl-NL" sz="2400" dirty="0"/>
              <a:t>Extra-uteriene vruchtzak</a:t>
            </a:r>
          </a:p>
          <a:p>
            <a:r>
              <a:rPr lang="nl-NL" sz="2400" dirty="0"/>
              <a:t>Ectopische adnexmassa</a:t>
            </a:r>
          </a:p>
          <a:p>
            <a:r>
              <a:rPr lang="nl-NL" sz="2400" dirty="0"/>
              <a:t>Vrij vocht in cavum Douglasi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300" y="1819893"/>
            <a:ext cx="5487469" cy="41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Behandeling EUG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027583"/>
            <a:ext cx="10800000" cy="3912417"/>
          </a:xfrm>
        </p:spPr>
        <p:txBody>
          <a:bodyPr/>
          <a:lstStyle/>
          <a:p>
            <a:r>
              <a:rPr lang="nl-NL" sz="2400" u="sng" dirty="0"/>
              <a:t>Afhankelijk van het stadium</a:t>
            </a:r>
            <a:r>
              <a:rPr lang="nl-NL" sz="2400" dirty="0"/>
              <a:t>:</a:t>
            </a:r>
          </a:p>
          <a:p>
            <a:endParaRPr lang="nl-NL" sz="2400" dirty="0"/>
          </a:p>
          <a:p>
            <a:r>
              <a:rPr lang="nl-NL" sz="2400" dirty="0"/>
              <a:t>Expectatief met vervolgen van </a:t>
            </a:r>
            <a:r>
              <a:rPr lang="nl-NL" sz="2400" dirty="0" err="1"/>
              <a:t>hCG</a:t>
            </a:r>
            <a:r>
              <a:rPr lang="nl-NL" sz="2400" dirty="0"/>
              <a:t> in het bloed</a:t>
            </a:r>
          </a:p>
          <a:p>
            <a:endParaRPr lang="nl-NL" sz="2400" dirty="0"/>
          </a:p>
          <a:p>
            <a:r>
              <a:rPr lang="nl-NL" sz="2400" dirty="0"/>
              <a:t>Medicamenteus (methotrexaat) en vervolgen </a:t>
            </a:r>
            <a:r>
              <a:rPr lang="nl-NL" sz="2400" dirty="0" err="1"/>
              <a:t>hCG</a:t>
            </a:r>
            <a:r>
              <a:rPr lang="nl-NL" sz="2400" dirty="0"/>
              <a:t> in het bloed</a:t>
            </a:r>
          </a:p>
          <a:p>
            <a:endParaRPr lang="nl-NL" sz="2400" dirty="0"/>
          </a:p>
          <a:p>
            <a:r>
              <a:rPr lang="nl-NL" sz="2400" dirty="0"/>
              <a:t>Chirurgisch (zo mogelijk </a:t>
            </a:r>
            <a:r>
              <a:rPr lang="nl-NL" sz="2400" dirty="0" err="1"/>
              <a:t>tubasparend</a:t>
            </a:r>
            <a:r>
              <a:rPr lang="nl-NL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31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Acute (onder)buik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524539"/>
            <a:ext cx="10800000" cy="3415461"/>
          </a:xfrm>
        </p:spPr>
        <p:txBody>
          <a:bodyPr/>
          <a:lstStyle/>
          <a:p>
            <a:r>
              <a:rPr lang="nl-NL" sz="2400" dirty="0"/>
              <a:t>Stel Anne had een negatieve zwangerschapstest?</a:t>
            </a:r>
          </a:p>
          <a:p>
            <a:endParaRPr lang="nl-NL" sz="2400" dirty="0"/>
          </a:p>
          <a:p>
            <a:r>
              <a:rPr lang="nl-NL" sz="2400" dirty="0"/>
              <a:t>Gynaecologisch: PID, </a:t>
            </a:r>
            <a:r>
              <a:rPr lang="nl-NL" sz="2400" dirty="0" err="1"/>
              <a:t>Torsio</a:t>
            </a:r>
            <a:r>
              <a:rPr lang="nl-NL" sz="2400" dirty="0"/>
              <a:t>, Ovariumcyste, Complicatie myoom</a:t>
            </a:r>
          </a:p>
          <a:p>
            <a:endParaRPr lang="nl-NL" sz="2400" dirty="0"/>
          </a:p>
          <a:p>
            <a:r>
              <a:rPr lang="nl-NL" sz="2400" dirty="0"/>
              <a:t>Niet gynaecologisch: appendicitis, </a:t>
            </a:r>
            <a:r>
              <a:rPr lang="nl-NL" sz="2400" dirty="0" err="1"/>
              <a:t>Ileitis</a:t>
            </a:r>
            <a:r>
              <a:rPr lang="nl-NL" sz="2400" dirty="0"/>
              <a:t> </a:t>
            </a:r>
            <a:r>
              <a:rPr lang="nl-NL" sz="2400" dirty="0" err="1"/>
              <a:t>terminalis</a:t>
            </a:r>
            <a:r>
              <a:rPr lang="nl-NL" sz="2400" dirty="0"/>
              <a:t>, diverticulitis, niersteen, UWI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4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Torsio</a:t>
            </a:r>
            <a:r>
              <a:rPr lang="nl-NL" dirty="0"/>
              <a:t> tuba/ovarium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3% van de gynaecologisch acute buik</a:t>
            </a:r>
          </a:p>
          <a:p>
            <a:r>
              <a:rPr lang="nl-NL" sz="2400" dirty="0"/>
              <a:t>70% tussen 20-40 jaar oud</a:t>
            </a:r>
          </a:p>
          <a:p>
            <a:r>
              <a:rPr lang="nl-NL" sz="2400" dirty="0"/>
              <a:t>Risico grootst tijdens de zwangerschap en de menopauze (ook na sterilisatie)</a:t>
            </a:r>
          </a:p>
          <a:p>
            <a:endParaRPr lang="nl-NL" sz="2400" dirty="0"/>
          </a:p>
          <a:p>
            <a:r>
              <a:rPr lang="nl-NL" sz="2400" dirty="0"/>
              <a:t>Klachten: scherpe acute unilaterale pijn, vaak met misselijkheid en braken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8644" y="3682519"/>
            <a:ext cx="4090771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dirty="0"/>
              <a:t>Vervolg Torsie ovarium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D34817">
                  <a:lumMod val="75000"/>
                </a:srgbClr>
              </a:buClr>
            </a:pPr>
            <a:r>
              <a:rPr lang="nl-NL" sz="2400" dirty="0">
                <a:solidFill>
                  <a:prstClr val="black"/>
                </a:solidFill>
              </a:rPr>
              <a:t>Diagnostiek: echo met doppler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endParaRPr lang="nl-NL" sz="2400" dirty="0">
              <a:solidFill>
                <a:prstClr val="black"/>
              </a:solidFill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nl-NL" sz="2400" dirty="0">
                <a:solidFill>
                  <a:prstClr val="black"/>
                </a:solidFill>
              </a:rPr>
              <a:t>Behandeling: </a:t>
            </a:r>
            <a:r>
              <a:rPr lang="nl-NL" sz="2400" dirty="0" err="1">
                <a:solidFill>
                  <a:prstClr val="black"/>
                </a:solidFill>
              </a:rPr>
              <a:t>Ovariectomie</a:t>
            </a:r>
            <a:r>
              <a:rPr lang="nl-NL" sz="2400" dirty="0">
                <a:solidFill>
                  <a:prstClr val="black"/>
                </a:solidFill>
              </a:rPr>
              <a:t> bij necrose, zo mogelijk </a:t>
            </a:r>
            <a:r>
              <a:rPr lang="nl-NL" sz="2400" dirty="0" err="1">
                <a:solidFill>
                  <a:prstClr val="black"/>
                </a:solidFill>
              </a:rPr>
              <a:t>oophoropexie</a:t>
            </a:r>
            <a:endParaRPr lang="nl-NL" sz="24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691" y="3526677"/>
            <a:ext cx="2979311" cy="27004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9462" y="3554185"/>
            <a:ext cx="3429559" cy="26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PID Quiz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/>
              <a:t>Even een klein beetje beweging, want: </a:t>
            </a:r>
          </a:p>
          <a:p>
            <a:pPr marL="0" indent="0" algn="ctr">
              <a:buNone/>
            </a:pPr>
            <a:r>
              <a:rPr lang="nl-NL" sz="3600" dirty="0"/>
              <a:t>“Zitten is het nieuwe roken”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056" y="2976560"/>
            <a:ext cx="4286789" cy="28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PID stelling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3200" dirty="0">
                <a:latin typeface="+mj-lt"/>
                <a:cs typeface="Arial" panose="020B0604020202020204" pitchFamily="34" charset="0"/>
              </a:rPr>
              <a:t>De incidentie van PID in een norm huisartsenpraktijk is 0,2 per 1000 vrouwelijke patiënten per jaar</a:t>
            </a:r>
          </a:p>
          <a:p>
            <a:pPr marL="0" indent="0" algn="ctr">
              <a:buNone/>
            </a:pPr>
            <a:endParaRPr lang="nl-NL" sz="3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Waar/ niet waar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Niet waar: 1:1000  </a:t>
            </a:r>
          </a:p>
          <a:p>
            <a:pPr marL="0" indent="0">
              <a:buNone/>
            </a:pP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 err="1">
                <a:latin typeface="+mj-lt"/>
                <a:cs typeface="Arial" panose="020B0604020202020204" pitchFamily="34" charset="0"/>
              </a:rPr>
              <a:t>mn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vrouwen in vruchtbare levensfase in stedelijke gebieden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7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3B9A1-E60A-4B70-BEC5-3F4F4C85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Onderwerpen acute Gynaecologie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A8D236-0B6C-4257-8566-AC2AF7B5D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nl-NL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nl-NL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sz="2800">
                <a:cs typeface="Arial" panose="020B0604020202020204" pitchFamily="34" charset="0"/>
              </a:rPr>
              <a:t>Acute buikpijn (EUG, PID)</a:t>
            </a:r>
          </a:p>
          <a:p>
            <a:pPr marL="109728" indent="0">
              <a:buNone/>
            </a:pPr>
            <a:endParaRPr lang="nl-NL" sz="2800"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nl-NL" sz="280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sz="2800">
                <a:cs typeface="Arial" panose="020B0604020202020204" pitchFamily="34" charset="0"/>
              </a:rPr>
              <a:t>Acuut vaginaal bloedverlies buiten zwangerschap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280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nl-NL" sz="280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sz="2800">
                <a:cs typeface="Arial" panose="020B0604020202020204" pitchFamily="34" charset="0"/>
              </a:rPr>
              <a:t>Acuut vaginaal bloedverlies in het 1</a:t>
            </a:r>
            <a:r>
              <a:rPr lang="nl-NL" sz="2800" baseline="30000">
                <a:cs typeface="Arial" panose="020B0604020202020204" pitchFamily="34" charset="0"/>
              </a:rPr>
              <a:t>e</a:t>
            </a:r>
            <a:r>
              <a:rPr lang="nl-NL" sz="2800">
                <a:cs typeface="Arial" panose="020B0604020202020204" pitchFamily="34" charset="0"/>
              </a:rPr>
              <a:t> trimester van de zwangerschap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2800"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201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PID Stelling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>
                <a:latin typeface="+mj-lt"/>
                <a:cs typeface="Arial" panose="020B0604020202020204" pitchFamily="34" charset="0"/>
              </a:rPr>
              <a:t>De belangrijkste verwekker van PID is </a:t>
            </a:r>
          </a:p>
          <a:p>
            <a:pPr marL="109728" indent="0" algn="ctr">
              <a:buNone/>
            </a:pPr>
            <a:r>
              <a:rPr lang="nl-NL" sz="3200" dirty="0">
                <a:latin typeface="+mj-lt"/>
                <a:cs typeface="Arial" panose="020B0604020202020204" pitchFamily="34" charset="0"/>
              </a:rPr>
              <a:t>   N. Gonorrhoeae</a:t>
            </a:r>
          </a:p>
          <a:p>
            <a:pPr marL="109728" indent="0" algn="ctr">
              <a:buNone/>
            </a:pPr>
            <a:endParaRPr lang="nl-NL" sz="3200" dirty="0">
              <a:latin typeface="+mj-lt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nl-NL" sz="3200" dirty="0">
                <a:solidFill>
                  <a:srgbClr val="FF0000"/>
                </a:solidFill>
                <a:cs typeface="Arial" panose="020B0604020202020204" pitchFamily="34" charset="0"/>
              </a:rPr>
              <a:t>Waar/ niet waar</a:t>
            </a:r>
          </a:p>
          <a:p>
            <a:pPr marL="109728" indent="0" algn="ctr">
              <a:buNone/>
            </a:pP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Niet waar: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Chlamydia trachomatis 50%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Neisseria gonorrhoeae: 10 %</a:t>
            </a:r>
          </a:p>
          <a:p>
            <a:r>
              <a:rPr lang="nl-NL" sz="2400" dirty="0" err="1">
                <a:latin typeface="+mj-lt"/>
                <a:cs typeface="Arial" panose="020B0604020202020204" pitchFamily="34" charset="0"/>
              </a:rPr>
              <a:t>Commensale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aerobe en anaerobe bacteriën : 25-50%</a:t>
            </a:r>
          </a:p>
          <a:p>
            <a:pPr marL="109728" indent="0" algn="ctr">
              <a:buNone/>
            </a:pPr>
            <a:endParaRPr lang="nl-NL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PID stelling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3200" dirty="0">
                <a:latin typeface="+mj-lt"/>
                <a:cs typeface="Arial" panose="020B0604020202020204" pitchFamily="34" charset="0"/>
              </a:rPr>
              <a:t>De kans van een opstijgende infectie vanuit de vagina via de cervix naar het endometrium is groter tijdens de ovulatie</a:t>
            </a:r>
          </a:p>
          <a:p>
            <a:pPr algn="ctr"/>
            <a:endParaRPr lang="nl-NL" sz="3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srgbClr val="FF0000"/>
                </a:solidFill>
                <a:cs typeface="Arial" panose="020B0604020202020204" pitchFamily="34" charset="0"/>
              </a:rPr>
              <a:t>Waar/ niet waar</a:t>
            </a:r>
          </a:p>
          <a:p>
            <a:pPr algn="ctr"/>
            <a:endParaRPr lang="nl-NL" sz="32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Waar!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Functionele barrière is minder tijdens ovulatie, menstruatie, partus, na abortus, coitus, insertie procedure IUD, curettage, HSG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9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Pid</a:t>
            </a:r>
            <a:r>
              <a:rPr lang="nl-NL" dirty="0"/>
              <a:t> stelling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>
                <a:latin typeface="+mj-lt"/>
                <a:cs typeface="Arial" panose="020B0604020202020204" pitchFamily="34" charset="0"/>
              </a:rPr>
              <a:t>De belangrijkste complicatie van salpingitis is tubaire infertiliteit</a:t>
            </a:r>
          </a:p>
          <a:p>
            <a:pPr algn="ctr"/>
            <a:endParaRPr lang="nl-NL" sz="32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srgbClr val="FF0000"/>
                </a:solidFill>
                <a:cs typeface="Arial" panose="020B0604020202020204" pitchFamily="34" charset="0"/>
              </a:rPr>
              <a:t>Waar/ niet waar</a:t>
            </a:r>
          </a:p>
          <a:p>
            <a:pPr marL="0" indent="0" algn="ctr">
              <a:buNone/>
            </a:pPr>
            <a:endParaRPr lang="nl-NL" sz="3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Waar:</a:t>
            </a:r>
          </a:p>
          <a:p>
            <a:pPr marL="109728" indent="0">
              <a:buNone/>
            </a:pP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na 1</a:t>
            </a:r>
            <a:r>
              <a:rPr lang="nl-NL" sz="2400" baseline="30000" dirty="0">
                <a:latin typeface="+mj-lt"/>
                <a:cs typeface="Arial" panose="020B0604020202020204" pitchFamily="34" charset="0"/>
              </a:rPr>
              <a:t>e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salpingitis 12%, na 2</a:t>
            </a:r>
            <a:r>
              <a:rPr lang="nl-NL" sz="2400" baseline="30000" dirty="0">
                <a:latin typeface="+mj-lt"/>
                <a:cs typeface="Arial" panose="020B0604020202020204" pitchFamily="34" charset="0"/>
              </a:rPr>
              <a:t>e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salpingitis 25%, na 3</a:t>
            </a:r>
            <a:r>
              <a:rPr lang="nl-NL" sz="2400" baseline="30000" dirty="0">
                <a:latin typeface="+mj-lt"/>
                <a:cs typeface="Arial" panose="020B0604020202020204" pitchFamily="34" charset="0"/>
              </a:rPr>
              <a:t>e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salpingitis 50%.</a:t>
            </a: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Kans op EUG 6x hoger</a:t>
            </a:r>
          </a:p>
          <a:p>
            <a:pPr marL="109728" indent="0">
              <a:buNone/>
            </a:pP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1900" dirty="0">
                <a:latin typeface="+mj-lt"/>
                <a:cs typeface="Arial" panose="020B0604020202020204" pitchFamily="34" charset="0"/>
              </a:rPr>
              <a:t>Verder: pelveoperitonitis, pyosalpinx, abces Douglas,  </a:t>
            </a:r>
            <a:r>
              <a:rPr lang="nl-NL" sz="1900" dirty="0" err="1">
                <a:latin typeface="+mj-lt"/>
                <a:cs typeface="Arial" panose="020B0604020202020204" pitchFamily="34" charset="0"/>
              </a:rPr>
              <a:t>adhaesies</a:t>
            </a:r>
            <a:r>
              <a:rPr lang="nl-NL" sz="1900" dirty="0">
                <a:latin typeface="+mj-lt"/>
                <a:cs typeface="Arial" panose="020B0604020202020204" pitchFamily="34" charset="0"/>
              </a:rPr>
              <a:t> kleine bekken,  syndroom Fitz-Hugh-Curtis</a:t>
            </a:r>
          </a:p>
          <a:p>
            <a:pPr algn="ctr"/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6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/>
              <a:t>Salpingitis en FHC syndroom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7361" y="1951472"/>
            <a:ext cx="4157899" cy="28580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8823" y="3086124"/>
            <a:ext cx="4024596" cy="29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4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2842590"/>
            <a:ext cx="10058400" cy="3329609"/>
          </a:xfrm>
        </p:spPr>
        <p:txBody>
          <a:bodyPr/>
          <a:lstStyle/>
          <a:p>
            <a:r>
              <a:rPr lang="nl-NL" sz="2800" u="sng" dirty="0">
                <a:latin typeface="+mj-lt"/>
                <a:cs typeface="Arial" panose="020B0604020202020204" pitchFamily="34" charset="0"/>
              </a:rPr>
              <a:t>Klinische criteria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Niet-acute pijn in de onderbuik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Opdruk- of slingerpijn bij VT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Pijnlijke gezwollen adnexen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BSE &gt; 15 of temp &gt; 38 C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Geen aanwijzingen voor andere diagnosen die klachten verklaren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9902" y="1439183"/>
            <a:ext cx="2384425" cy="21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365513"/>
            <a:ext cx="10800000" cy="3574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/>
              <a:t>Aanvullend onderzoek</a:t>
            </a:r>
          </a:p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2400" dirty="0"/>
              <a:t>Urineonderzoek </a:t>
            </a:r>
          </a:p>
          <a:p>
            <a:pPr marL="0" indent="0">
              <a:buNone/>
            </a:pPr>
            <a:r>
              <a:rPr lang="nl-NL" sz="2400" dirty="0"/>
              <a:t>Zwangerschapstest (</a:t>
            </a:r>
            <a:r>
              <a:rPr lang="nl-NL" sz="2400" dirty="0" err="1"/>
              <a:t>evt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r>
              <a:rPr lang="nl-NL" sz="2400" dirty="0"/>
              <a:t>BSE of CRP</a:t>
            </a:r>
          </a:p>
          <a:p>
            <a:pPr marL="0" indent="0">
              <a:buNone/>
            </a:pPr>
            <a:r>
              <a:rPr lang="nl-NL" sz="2400" dirty="0" err="1"/>
              <a:t>Swab</a:t>
            </a:r>
            <a:r>
              <a:rPr lang="nl-NL" sz="2400" dirty="0"/>
              <a:t> voor chlamydia en </a:t>
            </a:r>
            <a:r>
              <a:rPr lang="nl-NL" sz="2400" dirty="0" err="1"/>
              <a:t>gonorrhoe</a:t>
            </a:r>
            <a:r>
              <a:rPr lang="nl-NL" sz="2400" dirty="0"/>
              <a:t> van cervix en urethra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77654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9348" y="2450739"/>
            <a:ext cx="10800000" cy="4125365"/>
          </a:xfrm>
        </p:spPr>
        <p:txBody>
          <a:bodyPr>
            <a:normAutofit/>
          </a:bodyPr>
          <a:lstStyle/>
          <a:p>
            <a:r>
              <a:rPr lang="nl-NL" sz="2400" u="sng" dirty="0"/>
              <a:t>Differentiaal diagnose</a:t>
            </a:r>
          </a:p>
          <a:p>
            <a:r>
              <a:rPr lang="nl-NL" sz="2400" dirty="0"/>
              <a:t> EUG</a:t>
            </a:r>
          </a:p>
          <a:p>
            <a:r>
              <a:rPr lang="nl-NL" sz="2400" dirty="0"/>
              <a:t>Appendicitis</a:t>
            </a:r>
          </a:p>
          <a:p>
            <a:r>
              <a:rPr lang="nl-NL" sz="2400" dirty="0"/>
              <a:t>UWI</a:t>
            </a:r>
          </a:p>
          <a:p>
            <a:r>
              <a:rPr lang="nl-NL" sz="2400" dirty="0"/>
              <a:t>Torsie ovarium</a:t>
            </a:r>
          </a:p>
          <a:p>
            <a:r>
              <a:rPr lang="nl-NL" sz="2400" dirty="0"/>
              <a:t>Ovulatiepijn</a:t>
            </a:r>
          </a:p>
          <a:p>
            <a:r>
              <a:rPr lang="nl-NL" sz="2400" dirty="0" err="1"/>
              <a:t>Dysmenorrhoe</a:t>
            </a:r>
            <a:r>
              <a:rPr lang="nl-NL" sz="2400" dirty="0"/>
              <a:t> (</a:t>
            </a:r>
            <a:r>
              <a:rPr lang="nl-NL" sz="2400" dirty="0" err="1"/>
              <a:t>obv</a:t>
            </a:r>
            <a:r>
              <a:rPr lang="nl-NL" sz="2400" dirty="0"/>
              <a:t> endometriose)</a:t>
            </a:r>
          </a:p>
          <a:p>
            <a:r>
              <a:rPr lang="nl-NL" sz="2400" dirty="0"/>
              <a:t>Prikkelbare darm syndroom</a:t>
            </a:r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6106" y="1004344"/>
            <a:ext cx="1893242" cy="18848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0911" y="2812270"/>
            <a:ext cx="2032359" cy="15213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3402" y="4210608"/>
            <a:ext cx="2447799" cy="196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PID behandeling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2027583"/>
            <a:ext cx="10058400" cy="4144618"/>
          </a:xfrm>
        </p:spPr>
        <p:txBody>
          <a:bodyPr>
            <a:normAutofit/>
          </a:bodyPr>
          <a:lstStyle/>
          <a:p>
            <a:r>
              <a:rPr lang="nl-NL" sz="2400" dirty="0"/>
              <a:t>Als niet aan alle 5 criteria wordt voldaan: </a:t>
            </a:r>
            <a:r>
              <a:rPr lang="nl-NL" sz="2400" b="1" dirty="0"/>
              <a:t>start behandeling of </a:t>
            </a:r>
            <a:r>
              <a:rPr lang="nl-NL" sz="2400" b="1" dirty="0" err="1"/>
              <a:t>exp</a:t>
            </a:r>
            <a:r>
              <a:rPr lang="nl-NL" sz="2400" b="1" dirty="0"/>
              <a:t> met </a:t>
            </a:r>
            <a:r>
              <a:rPr lang="nl-NL" sz="2400" b="1" dirty="0" err="1"/>
              <a:t>herevaluatie</a:t>
            </a:r>
            <a:r>
              <a:rPr lang="nl-NL" sz="2400" dirty="0"/>
              <a:t> </a:t>
            </a:r>
            <a:r>
              <a:rPr lang="nl-NL" sz="2400" dirty="0" err="1"/>
              <a:t>afh</a:t>
            </a:r>
            <a:r>
              <a:rPr lang="nl-NL" sz="2400" dirty="0"/>
              <a:t>. van:</a:t>
            </a:r>
          </a:p>
          <a:p>
            <a:endParaRPr lang="nl-NL" sz="2400" dirty="0"/>
          </a:p>
          <a:p>
            <a:r>
              <a:rPr lang="nl-NL" sz="2400" dirty="0">
                <a:sym typeface="Wingdings" panose="05000000000000000000" pitchFamily="2" charset="2"/>
              </a:rPr>
              <a:t>Verhoogde SOA risico</a:t>
            </a:r>
          </a:p>
          <a:p>
            <a:r>
              <a:rPr lang="nl-NL" sz="2400" dirty="0">
                <a:sym typeface="Wingdings" panose="05000000000000000000" pitchFamily="2" charset="2"/>
              </a:rPr>
              <a:t>Recente insertie IUD, </a:t>
            </a:r>
            <a:r>
              <a:rPr lang="nl-NL" sz="2400" dirty="0" err="1">
                <a:sym typeface="Wingdings" panose="05000000000000000000" pitchFamily="2" charset="2"/>
              </a:rPr>
              <a:t>curretage</a:t>
            </a:r>
            <a:r>
              <a:rPr lang="nl-NL" sz="2400" dirty="0">
                <a:sym typeface="Wingdings" panose="05000000000000000000" pitchFamily="2" charset="2"/>
              </a:rPr>
              <a:t> of partus</a:t>
            </a:r>
          </a:p>
          <a:p>
            <a:r>
              <a:rPr lang="nl-NL" sz="2400" dirty="0">
                <a:sym typeface="Wingdings" panose="05000000000000000000" pitchFamily="2" charset="2"/>
              </a:rPr>
              <a:t>PID in VG</a:t>
            </a:r>
          </a:p>
          <a:p>
            <a:r>
              <a:rPr lang="nl-NL" sz="2400" dirty="0" err="1">
                <a:sym typeface="Wingdings" panose="05000000000000000000" pitchFamily="2" charset="2"/>
              </a:rPr>
              <a:t>Purulente</a:t>
            </a:r>
            <a:r>
              <a:rPr lang="nl-NL" sz="2400" dirty="0">
                <a:sym typeface="Wingdings" panose="05000000000000000000" pitchFamily="2" charset="2"/>
              </a:rPr>
              <a:t> afscheiding uit de cervix</a:t>
            </a:r>
          </a:p>
          <a:p>
            <a:r>
              <a:rPr lang="nl-NL" sz="2400" dirty="0">
                <a:sym typeface="Wingdings" panose="05000000000000000000" pitchFamily="2" charset="2"/>
              </a:rPr>
              <a:t>Mogelijke kinderwens</a:t>
            </a:r>
            <a:endParaRPr lang="nl-NL" sz="24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7925" y="3378201"/>
            <a:ext cx="2709875" cy="21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9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PID behandeling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816100"/>
            <a:ext cx="10690352" cy="4356100"/>
          </a:xfrm>
        </p:spPr>
        <p:txBody>
          <a:bodyPr>
            <a:normAutofit/>
          </a:bodyPr>
          <a:lstStyle/>
          <a:p>
            <a:r>
              <a:rPr lang="nl-NL" sz="2400" dirty="0"/>
              <a:t>Als aan alle 5 criteria is voldaan: s</a:t>
            </a:r>
            <a:r>
              <a:rPr lang="nl-NL" sz="2400" b="1" dirty="0"/>
              <a:t>tart antibiotica</a:t>
            </a:r>
          </a:p>
          <a:p>
            <a:endParaRPr lang="nl-NL" sz="2400" b="1" dirty="0"/>
          </a:p>
          <a:p>
            <a:pPr marL="0" indent="0">
              <a:buNone/>
            </a:pPr>
            <a:r>
              <a:rPr lang="nl-NL" sz="2400" dirty="0" err="1"/>
              <a:t>Rx</a:t>
            </a:r>
            <a:r>
              <a:rPr lang="nl-NL" sz="2400" dirty="0"/>
              <a:t>:	1) </a:t>
            </a:r>
            <a:r>
              <a:rPr lang="nl-NL" sz="2400" dirty="0" err="1"/>
              <a:t>Ofloxacine</a:t>
            </a:r>
            <a:r>
              <a:rPr lang="nl-NL" sz="2400" dirty="0"/>
              <a:t> en metronidazol 2 </a:t>
            </a:r>
            <a:r>
              <a:rPr lang="nl-NL" sz="2400" dirty="0" err="1"/>
              <a:t>wkn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	2) Ceftriaxon </a:t>
            </a:r>
            <a:r>
              <a:rPr lang="nl-NL" sz="2400" dirty="0" err="1"/>
              <a:t>im</a:t>
            </a:r>
            <a:r>
              <a:rPr lang="nl-NL" sz="2400" dirty="0"/>
              <a:t> 1-malig erbij bij verdenking </a:t>
            </a:r>
            <a:r>
              <a:rPr lang="nl-NL" sz="2400" dirty="0" err="1"/>
              <a:t>gonorrhoe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	3) </a:t>
            </a:r>
            <a:r>
              <a:rPr lang="nl-NL" sz="2400" dirty="0" err="1"/>
              <a:t>Doxy</a:t>
            </a:r>
            <a:r>
              <a:rPr lang="nl-NL" sz="2400" dirty="0"/>
              <a:t> </a:t>
            </a:r>
            <a:r>
              <a:rPr lang="nl-NL" sz="2400" dirty="0" err="1"/>
              <a:t>ipv</a:t>
            </a:r>
            <a:r>
              <a:rPr lang="nl-NL" sz="2400" dirty="0"/>
              <a:t> </a:t>
            </a:r>
            <a:r>
              <a:rPr lang="nl-NL" sz="2400" dirty="0" err="1"/>
              <a:t>oflox</a:t>
            </a:r>
            <a:r>
              <a:rPr lang="nl-NL" sz="2400" dirty="0"/>
              <a:t> en </a:t>
            </a:r>
            <a:r>
              <a:rPr lang="nl-NL" sz="2400" dirty="0" err="1"/>
              <a:t>clinda</a:t>
            </a:r>
            <a:r>
              <a:rPr lang="nl-NL" sz="2400" dirty="0"/>
              <a:t> </a:t>
            </a:r>
            <a:r>
              <a:rPr lang="nl-NL" sz="2400" dirty="0" err="1"/>
              <a:t>ipv</a:t>
            </a:r>
            <a:r>
              <a:rPr lang="nl-NL" sz="2400" dirty="0"/>
              <a:t> metronidazol bij allergie</a:t>
            </a:r>
          </a:p>
          <a:p>
            <a:endParaRPr lang="nl-NL" sz="2400" b="1" dirty="0"/>
          </a:p>
          <a:p>
            <a:r>
              <a:rPr lang="nl-NL" sz="2400" dirty="0"/>
              <a:t>Wat te doen met een IUD???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3747" y="4061267"/>
            <a:ext cx="1141563" cy="17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PID verwijzing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484783"/>
            <a:ext cx="10800000" cy="3455217"/>
          </a:xfrm>
        </p:spPr>
        <p:txBody>
          <a:bodyPr/>
          <a:lstStyle/>
          <a:p>
            <a:r>
              <a:rPr lang="nl-NL" sz="2400" dirty="0"/>
              <a:t>Diagnostische twijfel</a:t>
            </a:r>
          </a:p>
          <a:p>
            <a:r>
              <a:rPr lang="nl-NL" sz="2400" dirty="0"/>
              <a:t>Ernstig algemeen ziek-zijn</a:t>
            </a:r>
          </a:p>
          <a:p>
            <a:r>
              <a:rPr lang="nl-NL" sz="2400" dirty="0"/>
              <a:t>Onvoldoende effect behandeling</a:t>
            </a:r>
          </a:p>
          <a:p>
            <a:r>
              <a:rPr lang="nl-NL" sz="2400" dirty="0"/>
              <a:t>Vermoeden abces kleine bekken</a:t>
            </a:r>
          </a:p>
          <a:p>
            <a:r>
              <a:rPr lang="nl-NL" sz="2400" dirty="0"/>
              <a:t>Immuun gecompromitteerde vrouw</a:t>
            </a:r>
          </a:p>
          <a:p>
            <a:r>
              <a:rPr lang="nl-NL" sz="2400" dirty="0"/>
              <a:t>Zwangerschap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313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1814636"/>
            <a:ext cx="10800000" cy="3731400"/>
          </a:xfrm>
        </p:spPr>
        <p:txBody>
          <a:bodyPr/>
          <a:lstStyle/>
          <a:p>
            <a:r>
              <a:rPr lang="nl-NL" sz="2400" dirty="0">
                <a:latin typeface="+mj-lt"/>
                <a:cs typeface="Arial" panose="020B0604020202020204" pitchFamily="34" charset="0"/>
              </a:rPr>
              <a:t>Kennis van acute problematiek in gynaecologie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Kennis hebben van diagnostiek en onderzoek dat door de huisarts gedaan kan worden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Kennis en vaardigheden hebben over behandelingsmogelijkheden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Huisartsgeneeskundig kunnen denken t.a.v. differentiaal diagnostiek bij acute pathologie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Verwijsindicaties kennen en toepassen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8841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Acuut hevig vaginaal bloedverlies (VBV)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8404" y="2021076"/>
            <a:ext cx="2475191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6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984466"/>
            <a:ext cx="10800000" cy="533400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Casus hevig VBV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Mevrouw Jacobs, 42 jaar, belt: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Wil een afspraak op het spreekuur vandaag</a:t>
            </a:r>
          </a:p>
          <a:p>
            <a:pPr marL="109728" indent="0">
              <a:buNone/>
            </a:pPr>
            <a:endParaRPr lang="nl-NL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dirty="0">
                <a:latin typeface="+mj-lt"/>
                <a:cs typeface="Arial" panose="020B0604020202020204" pitchFamily="34" charset="0"/>
              </a:rPr>
              <a:t> </a:t>
            </a:r>
            <a:r>
              <a:rPr lang="nl-NL" i="1" dirty="0">
                <a:latin typeface="+mj-lt"/>
                <a:cs typeface="Arial" panose="020B0604020202020204" pitchFamily="34" charset="0"/>
              </a:rPr>
              <a:t>“Enorme menstruatie, nog nooit meegemaakt, loopt langs benen af  !!”</a:t>
            </a:r>
          </a:p>
          <a:p>
            <a:pPr marL="109728" indent="0">
              <a:buNone/>
            </a:pPr>
            <a:endParaRPr lang="nl-NL" sz="2400" i="1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Zij krijgt een afspraak op dezelfde ochtend.</a:t>
            </a:r>
          </a:p>
          <a:p>
            <a:pPr marL="109728" indent="0">
              <a:buNone/>
            </a:pPr>
            <a:endParaRPr lang="nl-NL" i="1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Wat vraag je?</a:t>
            </a:r>
          </a:p>
          <a:p>
            <a:pPr marL="109728" indent="0">
              <a:buNone/>
            </a:pPr>
            <a:endParaRPr 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7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Hevig VBV anamnese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752600"/>
            <a:ext cx="10058400" cy="4673600"/>
          </a:xfrm>
        </p:spPr>
        <p:txBody>
          <a:bodyPr>
            <a:normAutofit/>
          </a:bodyPr>
          <a:lstStyle/>
          <a:p>
            <a:r>
              <a:rPr lang="nl-NL" sz="2400" dirty="0"/>
              <a:t>Wanneer begonnen?</a:t>
            </a:r>
          </a:p>
          <a:p>
            <a:r>
              <a:rPr lang="nl-NL" sz="2400" dirty="0"/>
              <a:t>Beloop? Hoeveel? Stolsels? </a:t>
            </a:r>
          </a:p>
          <a:p>
            <a:r>
              <a:rPr lang="nl-NL" sz="2400" dirty="0"/>
              <a:t>Hoe vaak verschonen?</a:t>
            </a:r>
          </a:p>
          <a:p>
            <a:r>
              <a:rPr lang="nl-NL" sz="2400" dirty="0"/>
              <a:t>Buikpijn?</a:t>
            </a:r>
          </a:p>
          <a:p>
            <a:r>
              <a:rPr lang="nl-NL" sz="2400" dirty="0"/>
              <a:t>Laatste menstruatie? Cyclus?</a:t>
            </a:r>
          </a:p>
          <a:p>
            <a:endParaRPr lang="nl-NL" sz="2400" dirty="0"/>
          </a:p>
          <a:p>
            <a:r>
              <a:rPr lang="nl-NL" sz="2400" dirty="0"/>
              <a:t>Alg verschijnselen: flauwte, bleek, collapsneiging</a:t>
            </a:r>
          </a:p>
          <a:p>
            <a:r>
              <a:rPr lang="nl-NL" sz="2400" dirty="0"/>
              <a:t>Koorts?</a:t>
            </a:r>
          </a:p>
          <a:p>
            <a:r>
              <a:rPr lang="nl-NL" sz="2400" dirty="0"/>
              <a:t>SOA risico?</a:t>
            </a:r>
          </a:p>
          <a:p>
            <a:r>
              <a:rPr lang="nl-NL" sz="2400" dirty="0"/>
              <a:t>AC? Zwangerschapskans?</a:t>
            </a:r>
          </a:p>
          <a:p>
            <a:r>
              <a:rPr lang="nl-NL" sz="2400" dirty="0"/>
              <a:t>Medicatie (antistolling, tamoxifen, </a:t>
            </a:r>
            <a:r>
              <a:rPr lang="nl-NL" sz="2400" dirty="0" err="1"/>
              <a:t>cortico’s</a:t>
            </a:r>
            <a:r>
              <a:rPr lang="nl-NL" sz="2400" dirty="0"/>
              <a:t>, SSRI)</a:t>
            </a:r>
          </a:p>
          <a:p>
            <a:r>
              <a:rPr lang="nl-NL" sz="2400" dirty="0"/>
              <a:t>Stollingsstoornis?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960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Hevig VBV: LO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385391"/>
            <a:ext cx="10800000" cy="3554609"/>
          </a:xfrm>
        </p:spPr>
        <p:txBody>
          <a:bodyPr/>
          <a:lstStyle/>
          <a:p>
            <a:r>
              <a:rPr lang="nl-NL" sz="2400" dirty="0"/>
              <a:t>Alg LO: RR, pols (</a:t>
            </a:r>
            <a:r>
              <a:rPr lang="nl-NL" sz="2400" dirty="0" err="1"/>
              <a:t>evt</a:t>
            </a:r>
            <a:r>
              <a:rPr lang="nl-NL" sz="2400" dirty="0"/>
              <a:t> AH, </a:t>
            </a:r>
            <a:r>
              <a:rPr lang="nl-NL" sz="2400" dirty="0" err="1"/>
              <a:t>sat</a:t>
            </a:r>
            <a:r>
              <a:rPr lang="nl-NL" sz="2400" dirty="0"/>
              <a:t>, temp)</a:t>
            </a:r>
          </a:p>
          <a:p>
            <a:r>
              <a:rPr lang="nl-NL" sz="2400" dirty="0"/>
              <a:t>Abdominaal (</a:t>
            </a:r>
            <a:r>
              <a:rPr lang="nl-NL" sz="2400" dirty="0" err="1"/>
              <a:t>mn</a:t>
            </a:r>
            <a:r>
              <a:rPr lang="nl-NL" sz="2400" dirty="0"/>
              <a:t> bij buikpijn)</a:t>
            </a:r>
          </a:p>
          <a:p>
            <a:endParaRPr lang="nl-NL" sz="2400" dirty="0"/>
          </a:p>
          <a:p>
            <a:r>
              <a:rPr lang="nl-NL" sz="2400" dirty="0"/>
              <a:t>VT</a:t>
            </a:r>
          </a:p>
          <a:p>
            <a:r>
              <a:rPr lang="nl-NL" sz="2400" dirty="0" err="1"/>
              <a:t>Evt</a:t>
            </a:r>
            <a:r>
              <a:rPr lang="nl-NL" sz="2400" dirty="0"/>
              <a:t> speculumonderzoek</a:t>
            </a:r>
          </a:p>
          <a:p>
            <a:r>
              <a:rPr lang="nl-NL" sz="2400" dirty="0" err="1"/>
              <a:t>Evt</a:t>
            </a:r>
            <a:r>
              <a:rPr lang="nl-NL" sz="2400" dirty="0"/>
              <a:t> zwangerschapstest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670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Oorzaken hevig VBV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206487"/>
            <a:ext cx="10800000" cy="3733513"/>
          </a:xfrm>
        </p:spPr>
        <p:txBody>
          <a:bodyPr/>
          <a:lstStyle/>
          <a:p>
            <a:r>
              <a:rPr lang="nl-NL" sz="2400" dirty="0">
                <a:latin typeface="+mj-lt"/>
                <a:cs typeface="Arial" panose="020B0604020202020204" pitchFamily="34" charset="0"/>
              </a:rPr>
              <a:t>Functioneel: er wordt geen organisch substraat gevonden: hormonale ontregeling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Myomen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Koperhoudend IUD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Miskraam 1</a:t>
            </a:r>
            <a:r>
              <a:rPr lang="nl-NL" sz="2400" baseline="30000" dirty="0">
                <a:latin typeface="+mj-lt"/>
                <a:cs typeface="Arial" panose="020B0604020202020204" pitchFamily="34" charset="0"/>
              </a:rPr>
              <a:t>e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trimester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033" y="2472298"/>
            <a:ext cx="7086600" cy="34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4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Behandeling acuut hevig VBV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1908313"/>
            <a:ext cx="10800000" cy="4031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u="sng" dirty="0"/>
              <a:t>Bij verdenking VBV zonder specifieke oorzaak: </a:t>
            </a:r>
          </a:p>
          <a:p>
            <a:pPr>
              <a:buNone/>
            </a:pPr>
            <a:endParaRPr lang="nl-NL" sz="2400" dirty="0"/>
          </a:p>
          <a:p>
            <a:pPr marL="0" indent="0"/>
            <a:r>
              <a:rPr lang="nl-NL" sz="2400" dirty="0"/>
              <a:t> Oraal progestageen, bv. Lynestrenol 1dd 10 mg gedurende 5-10 dgn. </a:t>
            </a:r>
          </a:p>
          <a:p>
            <a:pPr marL="0" indent="0"/>
            <a:r>
              <a:rPr lang="nl-NL" sz="2400" dirty="0"/>
              <a:t>Evalueer effect voor het einde. </a:t>
            </a:r>
          </a:p>
          <a:p>
            <a:pPr marL="0" indent="0"/>
            <a:r>
              <a:rPr lang="nl-NL" sz="2400" dirty="0" err="1"/>
              <a:t>Evt</a:t>
            </a:r>
            <a:r>
              <a:rPr lang="nl-NL" sz="2400" dirty="0"/>
              <a:t> direct aansluitend combinatiepil of progestageen.</a:t>
            </a:r>
          </a:p>
          <a:p>
            <a:pPr marL="0" indent="0"/>
            <a:endParaRPr lang="nl-NL" sz="2400" dirty="0"/>
          </a:p>
          <a:p>
            <a:pPr marL="0" indent="0"/>
            <a:r>
              <a:rPr lang="nl-NL" sz="2400" dirty="0"/>
              <a:t> Tranexaminezuur kan ook, minder effectief</a:t>
            </a:r>
          </a:p>
          <a:p>
            <a:pPr marL="0" indent="0"/>
            <a:endParaRPr lang="nl-NL" sz="2400" dirty="0"/>
          </a:p>
          <a:p>
            <a:pPr marL="0" indent="0"/>
            <a:r>
              <a:rPr lang="nl-NL" sz="2400" u="sng" dirty="0"/>
              <a:t>Recidiverend hevig VBV zonder specifieke oorzaak:</a:t>
            </a:r>
          </a:p>
          <a:p>
            <a:pPr marL="0" indent="0"/>
            <a:endParaRPr lang="nl-NL" sz="2400" u="sng" dirty="0"/>
          </a:p>
          <a:p>
            <a:pPr marL="0" indent="0"/>
            <a:r>
              <a:rPr lang="nl-NL" sz="2400" dirty="0" err="1"/>
              <a:t>Hormoonhoudend</a:t>
            </a:r>
            <a:r>
              <a:rPr lang="nl-NL" sz="2400" dirty="0"/>
              <a:t> spiraal</a:t>
            </a:r>
          </a:p>
        </p:txBody>
      </p:sp>
    </p:spTree>
    <p:extLst>
      <p:ext uri="{BB962C8B-B14F-4D97-AF65-F5344CB8AC3E}">
        <p14:creationId xmlns:p14="http://schemas.microsoft.com/office/powerpoint/2010/main" val="1929440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Verwijzing recidiverend hevig VBV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nl-NL" sz="2400" b="1" dirty="0">
                <a:latin typeface="+mj-lt"/>
              </a:rPr>
              <a:t>Essentieel hevig bloedverlies</a:t>
            </a:r>
          </a:p>
          <a:p>
            <a:pPr marL="274320" lvl="1" indent="0">
              <a:buNone/>
            </a:pPr>
            <a:endParaRPr lang="nl-NL" sz="2400" dirty="0">
              <a:latin typeface="+mj-lt"/>
            </a:endParaRPr>
          </a:p>
          <a:p>
            <a:pPr marL="274320" lvl="1" indent="0">
              <a:buNone/>
            </a:pPr>
            <a:r>
              <a:rPr lang="nl-NL" sz="2400" dirty="0">
                <a:latin typeface="+mj-lt"/>
              </a:rPr>
              <a:t>Endometriumablatie</a:t>
            </a:r>
          </a:p>
          <a:p>
            <a:pPr marL="274320" lvl="1" indent="0">
              <a:buNone/>
            </a:pPr>
            <a:r>
              <a:rPr lang="nl-NL" sz="2400" dirty="0">
                <a:latin typeface="+mj-lt"/>
              </a:rPr>
              <a:t>Laparoscopische hysterectomie</a:t>
            </a:r>
          </a:p>
          <a:p>
            <a:pPr marL="274320" lvl="1" indent="0">
              <a:buNone/>
            </a:pPr>
            <a:endParaRPr lang="nl-NL" sz="2400" dirty="0">
              <a:latin typeface="+mj-lt"/>
            </a:endParaRPr>
          </a:p>
          <a:p>
            <a:pPr marL="274320" lvl="1" indent="0">
              <a:buNone/>
            </a:pPr>
            <a:r>
              <a:rPr lang="nl-NL" sz="2400" b="1" dirty="0">
                <a:latin typeface="+mj-lt"/>
              </a:rPr>
              <a:t>Myomen</a:t>
            </a:r>
          </a:p>
          <a:p>
            <a:pPr marL="274320" lvl="1" indent="0">
              <a:buNone/>
            </a:pPr>
            <a:endParaRPr lang="nl-NL" sz="2400" dirty="0">
              <a:latin typeface="+mj-lt"/>
            </a:endParaRPr>
          </a:p>
          <a:p>
            <a:pPr marL="274320" lvl="1" indent="0">
              <a:buNone/>
            </a:pPr>
            <a:r>
              <a:rPr lang="nl-NL" sz="2400" dirty="0" err="1">
                <a:latin typeface="+mj-lt"/>
              </a:rPr>
              <a:t>Myomectomie</a:t>
            </a:r>
            <a:endParaRPr lang="nl-NL" sz="2400" dirty="0">
              <a:latin typeface="+mj-lt"/>
            </a:endParaRPr>
          </a:p>
          <a:p>
            <a:pPr marL="274320" lvl="1" indent="0">
              <a:buNone/>
            </a:pPr>
            <a:r>
              <a:rPr lang="nl-NL" sz="2400" dirty="0" err="1">
                <a:latin typeface="+mj-lt"/>
              </a:rPr>
              <a:t>Embolisatie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arteria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uterina</a:t>
            </a:r>
            <a:endParaRPr lang="nl-NL" sz="2400" dirty="0">
              <a:latin typeface="+mj-lt"/>
            </a:endParaRPr>
          </a:p>
          <a:p>
            <a:pPr marL="274320" lvl="1" indent="0">
              <a:buNone/>
            </a:pPr>
            <a:r>
              <a:rPr lang="nl-NL" sz="2400" dirty="0" err="1">
                <a:latin typeface="+mj-lt"/>
              </a:rPr>
              <a:t>Hysterctomie</a:t>
            </a:r>
            <a:endParaRPr lang="nl-NL" sz="2400" dirty="0">
              <a:latin typeface="+mj-lt"/>
            </a:endParaRPr>
          </a:p>
          <a:p>
            <a:pPr marL="274320" lvl="1" indent="0">
              <a:buNone/>
            </a:pPr>
            <a:r>
              <a:rPr lang="nl-NL" sz="2400" dirty="0">
                <a:latin typeface="+mj-lt"/>
              </a:rPr>
              <a:t>	</a:t>
            </a:r>
          </a:p>
          <a:p>
            <a:pPr marL="27432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7239" y="1821116"/>
            <a:ext cx="4134556" cy="2325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1" y="3401992"/>
            <a:ext cx="3318848" cy="25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1</a:t>
            </a:r>
            <a:r>
              <a:rPr lang="nl-NL" sz="3600" baseline="30000" dirty="0"/>
              <a:t>e</a:t>
            </a:r>
            <a:r>
              <a:rPr lang="nl-NL" sz="3600" dirty="0"/>
              <a:t> trimester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+mj-lt"/>
                <a:cs typeface="Arial" panose="020B0604020202020204" pitchFamily="34" charset="0"/>
              </a:rPr>
              <a:t>Mevrouw </a:t>
            </a:r>
            <a:r>
              <a:rPr lang="nl-NL" sz="2400" dirty="0" err="1">
                <a:latin typeface="+mj-lt"/>
                <a:cs typeface="Arial" panose="020B0604020202020204" pitchFamily="34" charset="0"/>
              </a:rPr>
              <a:t>vd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Velden, 33 jaar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Komt op je spreekuur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Is G2P1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Eerste zwangerschap normaal verlopen, bevallen van gezonde dochter.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Is nu 8 weken zwanger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Heeft vaginaal bloedverlies 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Wat wil je nog meer weten?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0896" y="3404807"/>
            <a:ext cx="2203771" cy="22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 err="1"/>
              <a:t>Mw</a:t>
            </a:r>
            <a:r>
              <a:rPr lang="nl-NL" sz="3600" dirty="0"/>
              <a:t> </a:t>
            </a:r>
            <a:r>
              <a:rPr lang="nl-NL" sz="3600" dirty="0" err="1"/>
              <a:t>vd</a:t>
            </a:r>
            <a:r>
              <a:rPr lang="nl-NL" sz="3600" dirty="0"/>
              <a:t> Velden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778000"/>
            <a:ext cx="10058400" cy="4138676"/>
          </a:xfrm>
        </p:spPr>
        <p:txBody>
          <a:bodyPr>
            <a:noAutofit/>
          </a:bodyPr>
          <a:lstStyle/>
          <a:p>
            <a:r>
              <a:rPr lang="nl-NL" sz="2400" dirty="0" err="1"/>
              <a:t>Pte</a:t>
            </a:r>
            <a:r>
              <a:rPr lang="nl-NL" sz="2400" dirty="0"/>
              <a:t> heeft een test gedaan toen ze 1 week </a:t>
            </a:r>
            <a:r>
              <a:rPr lang="nl-NL" sz="2400" dirty="0" err="1"/>
              <a:t>overtijd</a:t>
            </a:r>
            <a:r>
              <a:rPr lang="nl-NL" sz="2400" dirty="0"/>
              <a:t> was</a:t>
            </a:r>
          </a:p>
          <a:p>
            <a:r>
              <a:rPr lang="nl-NL" sz="2400" dirty="0"/>
              <a:t>Regelmatig cyclus</a:t>
            </a:r>
          </a:p>
          <a:p>
            <a:r>
              <a:rPr lang="nl-NL" sz="2400" dirty="0"/>
              <a:t>Ongecompliceerde 1</a:t>
            </a:r>
            <a:r>
              <a:rPr lang="nl-NL" sz="2400" baseline="30000" dirty="0"/>
              <a:t>e</a:t>
            </a:r>
            <a:r>
              <a:rPr lang="nl-NL" sz="2400" dirty="0"/>
              <a:t> zwangerschap en bevalling</a:t>
            </a:r>
          </a:p>
          <a:p>
            <a:endParaRPr lang="nl-NL" sz="2400" dirty="0"/>
          </a:p>
          <a:p>
            <a:r>
              <a:rPr lang="nl-NL" sz="2400" dirty="0"/>
              <a:t>Bloedverlies sinds gisteren, als 3</a:t>
            </a:r>
            <a:r>
              <a:rPr lang="nl-NL" sz="2400" baseline="30000" dirty="0"/>
              <a:t>e</a:t>
            </a:r>
            <a:r>
              <a:rPr lang="nl-NL" sz="2400" dirty="0"/>
              <a:t> dag </a:t>
            </a:r>
            <a:r>
              <a:rPr lang="nl-NL" sz="2400" dirty="0" err="1"/>
              <a:t>vd</a:t>
            </a:r>
            <a:r>
              <a:rPr lang="nl-NL" sz="2400" dirty="0"/>
              <a:t> menstruatie. </a:t>
            </a:r>
          </a:p>
          <a:p>
            <a:r>
              <a:rPr lang="nl-NL" sz="2400" dirty="0"/>
              <a:t>Niets verloren</a:t>
            </a:r>
          </a:p>
          <a:p>
            <a:r>
              <a:rPr lang="nl-NL" sz="2400" dirty="0"/>
              <a:t>Minimaal iets </a:t>
            </a:r>
            <a:r>
              <a:rPr lang="nl-NL" sz="2400" dirty="0" err="1"/>
              <a:t>krampjes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RR en P normaal</a:t>
            </a:r>
          </a:p>
          <a:p>
            <a:r>
              <a:rPr lang="nl-NL" sz="2400" dirty="0"/>
              <a:t>IS iets bloedverlies uit het </a:t>
            </a:r>
            <a:r>
              <a:rPr lang="nl-NL" sz="2400" dirty="0" err="1"/>
              <a:t>ostium</a:t>
            </a:r>
            <a:endParaRPr lang="nl-NL" sz="2400" dirty="0"/>
          </a:p>
          <a:p>
            <a:r>
              <a:rPr lang="nl-NL" sz="2400" dirty="0"/>
              <a:t>VT: </a:t>
            </a:r>
            <a:r>
              <a:rPr lang="nl-NL" sz="2400" dirty="0" err="1"/>
              <a:t>ostium</a:t>
            </a:r>
            <a:r>
              <a:rPr lang="nl-NL" sz="2400" dirty="0"/>
              <a:t> gesloten, niet pijnlijk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105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 err="1"/>
              <a:t>Mw</a:t>
            </a:r>
            <a:r>
              <a:rPr lang="nl-NL" sz="3600" dirty="0"/>
              <a:t> </a:t>
            </a:r>
            <a:r>
              <a:rPr lang="nl-NL" sz="3600" dirty="0" err="1"/>
              <a:t>vd</a:t>
            </a:r>
            <a:r>
              <a:rPr lang="nl-NL" sz="3600" dirty="0"/>
              <a:t> Velden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Wat is je (</a:t>
            </a:r>
            <a:r>
              <a:rPr lang="nl-NL" sz="2400" dirty="0" err="1"/>
              <a:t>waarschijnlijkheids</a:t>
            </a:r>
            <a:r>
              <a:rPr lang="nl-NL" sz="2400" dirty="0"/>
              <a:t>)diagnose?</a:t>
            </a:r>
          </a:p>
          <a:p>
            <a:endParaRPr lang="nl-NL" sz="2400" dirty="0"/>
          </a:p>
          <a:p>
            <a:r>
              <a:rPr lang="nl-NL" sz="2400" dirty="0"/>
              <a:t>Vraag je een echo aan? </a:t>
            </a:r>
          </a:p>
          <a:p>
            <a:r>
              <a:rPr lang="nl-NL" sz="2400" dirty="0"/>
              <a:t>Waarom wel? Waarom niet?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318256"/>
            <a:ext cx="4410269" cy="28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Casus “Acute Buikpijn”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Anne van der Heijden, 27 jaar</a:t>
            </a:r>
          </a:p>
          <a:p>
            <a:r>
              <a:rPr lang="nl-NL" sz="2400" dirty="0"/>
              <a:t>Komt zelden bij de huisarts</a:t>
            </a:r>
          </a:p>
          <a:p>
            <a:r>
              <a:rPr lang="nl-NL" sz="2400" dirty="0"/>
              <a:t>Partner belt ‘s morgens om 9.00 uur: </a:t>
            </a:r>
          </a:p>
          <a:p>
            <a:endParaRPr lang="nl-NL" sz="2400" dirty="0"/>
          </a:p>
          <a:p>
            <a:r>
              <a:rPr lang="nl-NL" sz="2400" dirty="0"/>
              <a:t>“Kan de dokter onmiddellijk komen? Mijn vriendin heeft heel erge buikpijn en moet zelfs spugen, het lijkt wel alsof ze flauw gaat vallen”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Wat doe je?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9938" y="3955405"/>
            <a:ext cx="3413723" cy="17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8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Miskraam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u="sng" dirty="0"/>
              <a:t>Incidentie:</a:t>
            </a:r>
          </a:p>
          <a:p>
            <a:endParaRPr lang="nl-NL" sz="2400" u="sng" dirty="0"/>
          </a:p>
          <a:p>
            <a:r>
              <a:rPr lang="nl-NL" sz="2400" dirty="0"/>
              <a:t> 11 per 1000 vrouwen in de </a:t>
            </a:r>
            <a:r>
              <a:rPr lang="nl-NL" sz="2400" dirty="0" err="1"/>
              <a:t>lft</a:t>
            </a:r>
            <a:r>
              <a:rPr lang="nl-NL" sz="2400" dirty="0"/>
              <a:t> 25-44 jaar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u="sng" dirty="0"/>
              <a:t>Risicofactoren</a:t>
            </a:r>
            <a:r>
              <a:rPr lang="nl-NL" sz="2400" dirty="0"/>
              <a:t>: </a:t>
            </a:r>
          </a:p>
          <a:p>
            <a:endParaRPr lang="nl-NL" sz="2400" dirty="0"/>
          </a:p>
          <a:p>
            <a:r>
              <a:rPr lang="nl-NL" sz="2400" dirty="0"/>
              <a:t>leeftijd </a:t>
            </a:r>
            <a:r>
              <a:rPr lang="nl-NL" sz="2400" dirty="0" err="1"/>
              <a:t>vd</a:t>
            </a:r>
            <a:r>
              <a:rPr lang="nl-NL" sz="2400" dirty="0"/>
              <a:t> vrouw (20-24 jaar-&gt; 11% en 40-44 jaar-&gt; 51%), </a:t>
            </a:r>
          </a:p>
          <a:p>
            <a:r>
              <a:rPr lang="nl-NL" sz="2400" dirty="0"/>
              <a:t>roken, alcohol en </a:t>
            </a:r>
            <a:r>
              <a:rPr lang="nl-NL" sz="2400" dirty="0" err="1"/>
              <a:t>cocainegebruik</a:t>
            </a:r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439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9027" y="1"/>
            <a:ext cx="11157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8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Verwijzing bij miskraam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Vermoeden EUG</a:t>
            </a:r>
          </a:p>
          <a:p>
            <a:r>
              <a:rPr lang="nl-NL" sz="2400" dirty="0"/>
              <a:t>Hevig bloedverlies</a:t>
            </a:r>
          </a:p>
          <a:p>
            <a:r>
              <a:rPr lang="nl-NL" sz="2400" dirty="0"/>
              <a:t>Toename pijnklachten</a:t>
            </a:r>
          </a:p>
          <a:p>
            <a:r>
              <a:rPr lang="nl-NL" sz="2400" dirty="0"/>
              <a:t>Koorts</a:t>
            </a:r>
          </a:p>
          <a:p>
            <a:endParaRPr lang="nl-NL" sz="2400" dirty="0"/>
          </a:p>
          <a:p>
            <a:r>
              <a:rPr lang="nl-NL" sz="2400" dirty="0"/>
              <a:t>Geen complete miskraam na 2 </a:t>
            </a:r>
            <a:r>
              <a:rPr lang="nl-NL" sz="2400" dirty="0" err="1"/>
              <a:t>wkn</a:t>
            </a:r>
            <a:endParaRPr lang="nl-NL" sz="2400" dirty="0"/>
          </a:p>
          <a:p>
            <a:r>
              <a:rPr lang="nl-NL" sz="2400" dirty="0"/>
              <a:t>Voorkeur van de vrouw de miskraam op te wekken </a:t>
            </a:r>
            <a:r>
              <a:rPr lang="nl-NL" sz="2400" dirty="0" err="1"/>
              <a:t>dmv</a:t>
            </a:r>
            <a:r>
              <a:rPr lang="nl-NL" sz="2400" dirty="0"/>
              <a:t> </a:t>
            </a:r>
            <a:r>
              <a:rPr lang="nl-NL" sz="2400" dirty="0" err="1"/>
              <a:t>misoprostol</a:t>
            </a:r>
            <a:r>
              <a:rPr lang="nl-NL" sz="2400" dirty="0"/>
              <a:t> of een </a:t>
            </a:r>
            <a:r>
              <a:rPr lang="nl-NL" sz="2400" dirty="0" err="1"/>
              <a:t>curretage</a:t>
            </a:r>
            <a:endParaRPr lang="nl-NL" sz="2400" dirty="0"/>
          </a:p>
          <a:p>
            <a:endParaRPr lang="nl-NL" dirty="0"/>
          </a:p>
          <a:p>
            <a:pPr marL="0" indent="0">
              <a:buNone/>
            </a:pPr>
            <a:r>
              <a:rPr lang="nl-NL" sz="2400" b="1" dirty="0"/>
              <a:t>Bloedverlies in het 2</a:t>
            </a:r>
            <a:r>
              <a:rPr lang="nl-NL" sz="2400" b="1" baseline="30000" dirty="0"/>
              <a:t>e</a:t>
            </a:r>
            <a:r>
              <a:rPr lang="nl-NL" sz="2400" b="1" dirty="0"/>
              <a:t> en 3</a:t>
            </a:r>
            <a:r>
              <a:rPr lang="nl-NL" sz="2400" b="1" baseline="30000" dirty="0"/>
              <a:t>e</a:t>
            </a:r>
            <a:r>
              <a:rPr lang="nl-NL" sz="2400" b="1" dirty="0"/>
              <a:t> trimester: verwijzen voor onderzoek en beleid naar verloskundige of gynaecoloog</a:t>
            </a:r>
          </a:p>
        </p:txBody>
      </p:sp>
    </p:spTree>
    <p:extLst>
      <p:ext uri="{BB962C8B-B14F-4D97-AF65-F5344CB8AC3E}">
        <p14:creationId xmlns:p14="http://schemas.microsoft.com/office/powerpoint/2010/main" val="1537551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Vragen over bloedverlies in het 1</a:t>
            </a:r>
            <a:r>
              <a:rPr lang="nl-NL" baseline="30000" dirty="0"/>
              <a:t>e</a:t>
            </a:r>
            <a:r>
              <a:rPr lang="nl-NL" dirty="0"/>
              <a:t> trimester en buiten de zwangerschap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487" y="2578908"/>
            <a:ext cx="259102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16622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Pre-eclampsie en HELPP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733269"/>
            <a:ext cx="10058400" cy="4981433"/>
          </a:xfrm>
        </p:spPr>
        <p:txBody>
          <a:bodyPr>
            <a:normAutofit/>
          </a:bodyPr>
          <a:lstStyle/>
          <a:p>
            <a:r>
              <a:rPr lang="nl-NL" sz="2400" dirty="0"/>
              <a:t>Bij welke klachten moet je als huisarts denken aan een HELPP of pre-eclampsie?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Zwangere in de 2</a:t>
            </a:r>
            <a:r>
              <a:rPr lang="nl-NL" sz="2400" baseline="30000" dirty="0"/>
              <a:t>e</a:t>
            </a:r>
            <a:r>
              <a:rPr lang="nl-NL" sz="2400" dirty="0"/>
              <a:t> helft van de zwangerschap (&gt; 20 </a:t>
            </a:r>
            <a:r>
              <a:rPr lang="nl-NL" sz="2400" dirty="0" err="1"/>
              <a:t>wkn</a:t>
            </a:r>
            <a:r>
              <a:rPr lang="nl-NL" sz="2400" dirty="0"/>
              <a:t>)</a:t>
            </a:r>
          </a:p>
          <a:p>
            <a:endParaRPr lang="nl-NL" sz="2400" dirty="0"/>
          </a:p>
          <a:p>
            <a:r>
              <a:rPr lang="nl-NL" sz="2400" dirty="0"/>
              <a:t>Pijn in de bovenbuik of tussen de schouderbladen</a:t>
            </a:r>
          </a:p>
          <a:p>
            <a:r>
              <a:rPr lang="nl-NL" sz="2400" dirty="0"/>
              <a:t>Hoofdpijn (erger wordend)</a:t>
            </a:r>
          </a:p>
          <a:p>
            <a:r>
              <a:rPr lang="nl-NL" sz="2400" dirty="0"/>
              <a:t>Visusklachten (sterretjes, lichtflitsen, dubbelzien)</a:t>
            </a:r>
          </a:p>
          <a:p>
            <a:r>
              <a:rPr lang="nl-NL" sz="2400" dirty="0"/>
              <a:t>Misselijkheid en/of braken</a:t>
            </a:r>
          </a:p>
          <a:p>
            <a:r>
              <a:rPr lang="nl-NL" sz="2400" dirty="0"/>
              <a:t>Ziek of griepachtig gevoel (zonder koorts)</a:t>
            </a:r>
          </a:p>
          <a:p>
            <a:r>
              <a:rPr lang="nl-NL" sz="2400" dirty="0"/>
              <a:t>Vocht vasthouden in gelaat, handen of voeten (plots)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3931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Pre-eclampsie en HELPP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Meten van de bloeddruk (op de hand)</a:t>
            </a:r>
          </a:p>
          <a:p>
            <a:pPr marL="0" indent="0">
              <a:buNone/>
            </a:pPr>
            <a:r>
              <a:rPr lang="nl-NL" sz="2400" dirty="0"/>
              <a:t> &gt; 130/85 (bij voorafgaand normale RR)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 err="1"/>
              <a:t>Evt</a:t>
            </a:r>
            <a:r>
              <a:rPr lang="nl-NL" sz="2400" dirty="0"/>
              <a:t> bepalen van albumine/</a:t>
            </a:r>
            <a:r>
              <a:rPr lang="nl-NL" sz="2400" dirty="0" err="1"/>
              <a:t>creat</a:t>
            </a:r>
            <a:r>
              <a:rPr lang="nl-NL" sz="2400" dirty="0"/>
              <a:t> ratio in het lab (geen stick)</a:t>
            </a:r>
          </a:p>
          <a:p>
            <a:endParaRPr lang="nl-NL" sz="2400" dirty="0"/>
          </a:p>
          <a:p>
            <a:r>
              <a:rPr lang="nl-NL" sz="2400" dirty="0"/>
              <a:t>Overleg verloskundig hulpverlener of direct naar 2</a:t>
            </a:r>
            <a:r>
              <a:rPr lang="nl-NL" sz="2400" baseline="30000" dirty="0"/>
              <a:t>e</a:t>
            </a:r>
            <a:r>
              <a:rPr lang="nl-NL" sz="2400" dirty="0"/>
              <a:t> lijn verwijzen </a:t>
            </a:r>
          </a:p>
          <a:p>
            <a:r>
              <a:rPr lang="nl-NL" sz="2400" dirty="0"/>
              <a:t>(bij RR 160/100 en/of typische klachten)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4008" y="4089199"/>
            <a:ext cx="3464609" cy="18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3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Risicofactoren voor pre-eclampsie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385391"/>
            <a:ext cx="10800000" cy="3554609"/>
          </a:xfrm>
        </p:spPr>
        <p:txBody>
          <a:bodyPr/>
          <a:lstStyle/>
          <a:p>
            <a:r>
              <a:rPr lang="nl-NL" sz="2400" dirty="0"/>
              <a:t>pre-eclampsie in vorige zwangerschap</a:t>
            </a:r>
          </a:p>
          <a:p>
            <a:r>
              <a:rPr lang="nl-NL" sz="2400" dirty="0"/>
              <a:t>geen </a:t>
            </a:r>
            <a:r>
              <a:rPr lang="nl-NL" sz="2400" dirty="0" err="1"/>
              <a:t>midpregnancy</a:t>
            </a:r>
            <a:r>
              <a:rPr lang="nl-NL" sz="2400" dirty="0"/>
              <a:t> drop van RR voor de 30</a:t>
            </a:r>
            <a:r>
              <a:rPr lang="nl-NL" sz="2400" baseline="30000" dirty="0"/>
              <a:t>e</a:t>
            </a:r>
            <a:r>
              <a:rPr lang="nl-NL" sz="2400" dirty="0"/>
              <a:t> week</a:t>
            </a:r>
          </a:p>
          <a:p>
            <a:r>
              <a:rPr lang="nl-NL" sz="2400" dirty="0"/>
              <a:t>BMI voor de zwangerschap &gt; 35. </a:t>
            </a:r>
          </a:p>
          <a:p>
            <a:endParaRPr lang="nl-NL" sz="2400" dirty="0"/>
          </a:p>
          <a:p>
            <a:r>
              <a:rPr lang="nl-NL" sz="2400" dirty="0"/>
              <a:t>En ook: nullipara, </a:t>
            </a:r>
            <a:r>
              <a:rPr lang="nl-NL" sz="2400" dirty="0" err="1"/>
              <a:t>lft</a:t>
            </a:r>
            <a:r>
              <a:rPr lang="nl-NL" sz="2400" dirty="0"/>
              <a:t> &gt;40, afkomstig uit Suriname, Antillen of sub-</a:t>
            </a:r>
            <a:r>
              <a:rPr lang="nl-NL" sz="2400" dirty="0" err="1"/>
              <a:t>saharisch</a:t>
            </a:r>
            <a:r>
              <a:rPr lang="nl-NL" sz="2400" dirty="0"/>
              <a:t> </a:t>
            </a:r>
            <a:r>
              <a:rPr lang="nl-NL" sz="2400" dirty="0" err="1"/>
              <a:t>afrika</a:t>
            </a:r>
            <a:r>
              <a:rPr lang="nl-NL" sz="2400" dirty="0"/>
              <a:t>, bloeddruk al verhoogd bij begin zwangerschap, pre-eclampsie bij eigen geboorte, moeder, zus of partner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863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Risico en behandeling </a:t>
            </a:r>
            <a:r>
              <a:rPr lang="nl-NL" dirty="0" err="1"/>
              <a:t>Preeclampsie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126974"/>
            <a:ext cx="10800000" cy="3813026"/>
          </a:xfrm>
        </p:spPr>
        <p:txBody>
          <a:bodyPr/>
          <a:lstStyle/>
          <a:p>
            <a:r>
              <a:rPr lang="nl-NL" sz="2400" dirty="0"/>
              <a:t>Gevolgen eclampsie: maternale sterfte 10 % en foetale sterfte 50 %</a:t>
            </a:r>
          </a:p>
          <a:p>
            <a:endParaRPr lang="nl-NL" sz="2400" dirty="0"/>
          </a:p>
          <a:p>
            <a:r>
              <a:rPr lang="nl-NL" sz="2400" dirty="0"/>
              <a:t>Behandeling: bloeddruk omlaag en zo mogelijk kind eruit.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737" y="378598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93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Take home </a:t>
            </a:r>
            <a:r>
              <a:rPr lang="nl-NL" dirty="0" err="1"/>
              <a:t>message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1729409"/>
            <a:ext cx="10800000" cy="4210591"/>
          </a:xfrm>
        </p:spPr>
        <p:txBody>
          <a:bodyPr/>
          <a:lstStyle/>
          <a:p>
            <a:r>
              <a:rPr lang="nl-NL" dirty="0"/>
              <a:t>Acute buikpijn: denk altijd aan een EUG als oorzaak bij vrouwen in de fertiele </a:t>
            </a:r>
            <a:r>
              <a:rPr lang="nl-NL" dirty="0" err="1"/>
              <a:t>lft</a:t>
            </a:r>
            <a:r>
              <a:rPr lang="nl-NL" dirty="0"/>
              <a:t>. Onbekende graviditeit of &lt; 8 </a:t>
            </a:r>
            <a:r>
              <a:rPr lang="nl-NL" dirty="0" err="1"/>
              <a:t>wkn</a:t>
            </a:r>
            <a:endParaRPr lang="nl-NL" dirty="0"/>
          </a:p>
          <a:p>
            <a:endParaRPr lang="nl-NL" dirty="0"/>
          </a:p>
          <a:p>
            <a:r>
              <a:rPr lang="nl-NL" dirty="0"/>
              <a:t>Torsie ovarium is een moeilijke diagnose. </a:t>
            </a:r>
          </a:p>
          <a:p>
            <a:endParaRPr lang="nl-NL" dirty="0"/>
          </a:p>
          <a:p>
            <a:r>
              <a:rPr lang="nl-NL" dirty="0"/>
              <a:t>Incidentie PID 1:1000, vaak </a:t>
            </a:r>
            <a:r>
              <a:rPr lang="nl-NL" dirty="0" err="1"/>
              <a:t>icm</a:t>
            </a:r>
            <a:r>
              <a:rPr lang="nl-NL" dirty="0"/>
              <a:t> SOA risico. Kans op infertiliteit te verkleinen door snelle behandeling</a:t>
            </a:r>
          </a:p>
          <a:p>
            <a:endParaRPr lang="nl-NL" dirty="0"/>
          </a:p>
          <a:p>
            <a:r>
              <a:rPr lang="nl-NL" dirty="0"/>
              <a:t>Hevig vaginaal bloedverlies is vaak “functioneel”.  Sluit zwangerschap wel uit en vergeet niet dat na progestagenen een hevige onttrekkingsbloeding komt als niet gevolgd door de pil</a:t>
            </a:r>
          </a:p>
          <a:p>
            <a:endParaRPr lang="nl-NL" dirty="0"/>
          </a:p>
          <a:p>
            <a:r>
              <a:rPr lang="nl-NL" dirty="0"/>
              <a:t>Biedt een echo aan bij verdenking miskraam en AD 6+ </a:t>
            </a:r>
            <a:r>
              <a:rPr lang="nl-NL" dirty="0" err="1"/>
              <a:t>wkn</a:t>
            </a:r>
            <a:endParaRPr lang="nl-NL" dirty="0"/>
          </a:p>
          <a:p>
            <a:endParaRPr lang="nl-NL" dirty="0"/>
          </a:p>
          <a:p>
            <a:r>
              <a:rPr lang="nl-NL" dirty="0"/>
              <a:t>Denk aan pre-eclampsie bij een zwangere (20+ </a:t>
            </a:r>
            <a:r>
              <a:rPr lang="nl-NL" dirty="0" err="1"/>
              <a:t>wkn</a:t>
            </a:r>
            <a:r>
              <a:rPr lang="nl-NL" dirty="0"/>
              <a:t>) met onduidelijke klachten </a:t>
            </a:r>
            <a:r>
              <a:rPr lang="nl-NL" dirty="0" err="1"/>
              <a:t>icm</a:t>
            </a:r>
            <a:r>
              <a:rPr lang="nl-NL" dirty="0"/>
              <a:t> verhoogde RR en proteïnurie</a:t>
            </a:r>
          </a:p>
          <a:p>
            <a:endParaRPr lang="nl-NL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object, klok, zitten, wit&#10;&#10;Automatisch gegenereerde beschrijving">
            <a:extLst>
              <a:ext uri="{FF2B5EF4-FFF2-40B4-BE49-F238E27FC236}">
                <a16:creationId xmlns:a16="http://schemas.microsoft.com/office/drawing/2014/main" id="{00F231FC-7509-4DFB-B278-6A83792412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 b="3272"/>
          <a:stretch/>
        </p:blipFill>
        <p:spPr>
          <a:xfrm>
            <a:off x="20" y="1"/>
            <a:ext cx="12191980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43572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/>
              <a:t>Acute buikpijn: Anamnese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1537744"/>
            <a:ext cx="10058400" cy="4503845"/>
          </a:xfrm>
        </p:spPr>
        <p:txBody>
          <a:bodyPr>
            <a:normAutofit/>
          </a:bodyPr>
          <a:lstStyle/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/>
              <a:t>Wat vraag je?</a:t>
            </a: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Plaats en aard van de pijn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Acuut of geleidelijk, verloop van de pijn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Verergerende of verlichtende factoren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Uitstraling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Menstruatie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Anticonceptie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Fluorklachten en Soa risico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Mictie en </a:t>
            </a:r>
            <a:r>
              <a:rPr lang="nl-NL" sz="2400" dirty="0" err="1">
                <a:latin typeface="+mj-lt"/>
                <a:cs typeface="Arial" panose="020B0604020202020204" pitchFamily="34" charset="0"/>
              </a:rPr>
              <a:t>defaecatie</a:t>
            </a: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Voorgeschiedenis, medicatie, operaties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7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Bedankt voor de aandacht!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6737" y="2839244"/>
            <a:ext cx="34385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7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425148"/>
            <a:ext cx="10800000" cy="3514852"/>
          </a:xfrm>
        </p:spPr>
        <p:txBody>
          <a:bodyPr/>
          <a:lstStyle/>
          <a:p>
            <a:pPr marL="0" indent="0">
              <a:buNone/>
            </a:pP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NHG standaard SOA, 2013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NHG standaard </a:t>
            </a:r>
            <a:r>
              <a:rPr lang="nl-NL" sz="2400" dirty="0" err="1">
                <a:latin typeface="+mj-lt"/>
                <a:cs typeface="Arial" panose="020B0604020202020204" pitchFamily="34" charset="0"/>
              </a:rPr>
              <a:t>Pelvic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+mj-lt"/>
                <a:cs typeface="Arial" panose="020B0604020202020204" pitchFamily="34" charset="0"/>
              </a:rPr>
              <a:t>Inflammatory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+mj-lt"/>
                <a:cs typeface="Arial" panose="020B0604020202020204" pitchFamily="34" charset="0"/>
              </a:rPr>
              <a:t>disease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, 2005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NHG standaard vaginaal bloedverlies, 2014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NHG standaard Zwangerschap en kraamperiode, 2015</a:t>
            </a:r>
          </a:p>
          <a:p>
            <a:r>
              <a:rPr lang="nl-NL" sz="2400" dirty="0"/>
              <a:t>Richtlijnen NVOG</a:t>
            </a:r>
          </a:p>
        </p:txBody>
      </p:sp>
    </p:spTree>
    <p:extLst>
      <p:ext uri="{BB962C8B-B14F-4D97-AF65-F5344CB8AC3E}">
        <p14:creationId xmlns:p14="http://schemas.microsoft.com/office/powerpoint/2010/main" val="16298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6000" y="2226365"/>
            <a:ext cx="10800000" cy="3713635"/>
          </a:xfrm>
        </p:spPr>
        <p:txBody>
          <a:bodyPr/>
          <a:lstStyle/>
          <a:p>
            <a:r>
              <a:rPr lang="nl-NL" sz="2400" dirty="0">
                <a:latin typeface="+mj-lt"/>
                <a:cs typeface="Arial" panose="020B0604020202020204" pitchFamily="34" charset="0"/>
              </a:rPr>
              <a:t>Pijn is plots begonnen om 7.30 uur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Pijn is heel heftig, zit in re onderbuik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Geen enkele houding is verlichtend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Bij hoesten onhoudbaar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Voelt zich misselijk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Heeft 2 weken geleden menstruatie gehad, was wel van korte duur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Gebruikt de pil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478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/>
              <a:t>Acute buikpijn: L.O. en aanvullend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+mj-lt"/>
              </a:rPr>
              <a:t>Welk lichamelijk onderzoek ga je doen?</a:t>
            </a:r>
          </a:p>
          <a:p>
            <a:r>
              <a:rPr lang="nl-NL" sz="2400" dirty="0">
                <a:latin typeface="+mj-lt"/>
              </a:rPr>
              <a:t>Vitale functies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Abdomen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Gynaecologisch onderzoek: VT  (speculumonderzoek)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Rectaal toucher</a:t>
            </a:r>
          </a:p>
          <a:p>
            <a:endParaRPr lang="nl-NL" sz="2400" dirty="0">
              <a:latin typeface="+mj-lt"/>
            </a:endParaRPr>
          </a:p>
          <a:p>
            <a:r>
              <a:rPr lang="nl-NL" sz="2400" dirty="0">
                <a:latin typeface="+mj-lt"/>
              </a:rPr>
              <a:t>Welk aanvullend onderzoek kun je doen?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CRP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HCG in urine </a:t>
            </a:r>
          </a:p>
          <a:p>
            <a:r>
              <a:rPr lang="nl-NL" sz="2400" dirty="0">
                <a:latin typeface="+mj-lt"/>
              </a:rPr>
              <a:t>Urine </a:t>
            </a:r>
            <a:r>
              <a:rPr lang="nl-NL" sz="2400" dirty="0" err="1">
                <a:latin typeface="+mj-lt"/>
              </a:rPr>
              <a:t>a.o</a:t>
            </a:r>
            <a:endParaRPr lang="nl-NL" sz="24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347" y="4628054"/>
            <a:ext cx="1883508" cy="16777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83" y="2838206"/>
            <a:ext cx="1975324" cy="17624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4046" y="1498827"/>
            <a:ext cx="1988315" cy="19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Anne </a:t>
            </a:r>
            <a:r>
              <a:rPr lang="nl-NL" sz="3600" dirty="0"/>
              <a:t>(vervolg)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+mj-lt"/>
                <a:cs typeface="Arial" panose="020B0604020202020204" pitchFamily="34" charset="0"/>
              </a:rPr>
              <a:t>T 36.5 RR 120/70 P 90 </a:t>
            </a:r>
            <a:r>
              <a:rPr lang="nl-NL" sz="2400" dirty="0" err="1">
                <a:latin typeface="+mj-lt"/>
                <a:cs typeface="Arial" panose="020B0604020202020204" pitchFamily="34" charset="0"/>
              </a:rPr>
              <a:t>sat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 98% AH 18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Abdomen: drukpijn re onder, enige </a:t>
            </a:r>
            <a:r>
              <a:rPr lang="nl-NL" sz="2400" dirty="0" err="1">
                <a:latin typeface="+mj-lt"/>
                <a:cs typeface="Arial" panose="020B0604020202020204" pitchFamily="34" charset="0"/>
              </a:rPr>
              <a:t>defense</a:t>
            </a:r>
            <a:r>
              <a:rPr lang="nl-NL" sz="2400" dirty="0">
                <a:latin typeface="+mj-lt"/>
                <a:cs typeface="Arial" panose="020B0604020202020204" pitchFamily="34" charset="0"/>
              </a:rPr>
              <a:t>,  loslaatpijn +</a:t>
            </a:r>
          </a:p>
          <a:p>
            <a:r>
              <a:rPr lang="nl-NL" sz="2400" dirty="0">
                <a:latin typeface="+mj-lt"/>
                <a:cs typeface="Arial" panose="020B0604020202020204" pitchFamily="34" charset="0"/>
              </a:rPr>
              <a:t>VT: opstootpijn rechts, pijn in Douglasi</a:t>
            </a:r>
          </a:p>
          <a:p>
            <a:pPr marL="109728" indent="0">
              <a:buNone/>
            </a:pP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Wat is je DD?</a:t>
            </a:r>
          </a:p>
          <a:p>
            <a:pPr marL="109728" indent="0">
              <a:buNone/>
            </a:pP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Aanvullend onderzoek: </a:t>
            </a: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HCG positief</a:t>
            </a: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Urine schoon</a:t>
            </a:r>
          </a:p>
          <a:p>
            <a:pPr marL="109728" indent="0">
              <a:buNone/>
            </a:pPr>
            <a:r>
              <a:rPr lang="nl-NL" sz="2400" dirty="0">
                <a:latin typeface="+mj-lt"/>
                <a:cs typeface="Arial" panose="020B0604020202020204" pitchFamily="34" charset="0"/>
              </a:rPr>
              <a:t>CRP 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0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Extra Uteriene Graviditeit (EUG)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Wat is je beleid?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24" y="658168"/>
            <a:ext cx="3769364" cy="36248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1043" y="4283062"/>
            <a:ext cx="3027589" cy="16954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3129" y="4283062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4655</TotalTime>
  <Words>2647</Words>
  <Application>Microsoft Office PowerPoint</Application>
  <PresentationFormat>Breedbeeld</PresentationFormat>
  <Paragraphs>488</Paragraphs>
  <Slides>51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Radboudumc</vt:lpstr>
      <vt:lpstr>Acute Gynaecologie </vt:lpstr>
      <vt:lpstr>Onderwerpen acute Gynaecologie</vt:lpstr>
      <vt:lpstr>Leerdoelen</vt:lpstr>
      <vt:lpstr>Casus “Acute Buikpijn”</vt:lpstr>
      <vt:lpstr>Acute buikpijn: Anamnese</vt:lpstr>
      <vt:lpstr>Anne</vt:lpstr>
      <vt:lpstr>Acute buikpijn: L.O. en aanvullend onderzoek</vt:lpstr>
      <vt:lpstr>Anne (vervolg)</vt:lpstr>
      <vt:lpstr>Diagnose?</vt:lpstr>
      <vt:lpstr>EUG</vt:lpstr>
      <vt:lpstr>EUG </vt:lpstr>
      <vt:lpstr>Aanvullend onderzoek bij EUG</vt:lpstr>
      <vt:lpstr>Echografie</vt:lpstr>
      <vt:lpstr>Behandeling EUG</vt:lpstr>
      <vt:lpstr>Acute (onder)buik</vt:lpstr>
      <vt:lpstr>Torsio tuba/ovarium</vt:lpstr>
      <vt:lpstr>Vervolg Torsie ovarium</vt:lpstr>
      <vt:lpstr>PID Quiz</vt:lpstr>
      <vt:lpstr>PID stelling 1</vt:lpstr>
      <vt:lpstr>PID Stelling 2</vt:lpstr>
      <vt:lpstr>PID stelling 3</vt:lpstr>
      <vt:lpstr>Pid stelling 4</vt:lpstr>
      <vt:lpstr>Salpingitis en FHC syndroom</vt:lpstr>
      <vt:lpstr>PID</vt:lpstr>
      <vt:lpstr>PID</vt:lpstr>
      <vt:lpstr>PID</vt:lpstr>
      <vt:lpstr>PID behandeling (1)</vt:lpstr>
      <vt:lpstr>PID behandeling (2)</vt:lpstr>
      <vt:lpstr>PID verwijzing</vt:lpstr>
      <vt:lpstr>Acuut hevig vaginaal bloedverlies (VBV)</vt:lpstr>
      <vt:lpstr>Casus hevig VBV</vt:lpstr>
      <vt:lpstr>Hevig VBV anamnese</vt:lpstr>
      <vt:lpstr>Hevig VBV: LO</vt:lpstr>
      <vt:lpstr>Oorzaken hevig VBV</vt:lpstr>
      <vt:lpstr>Behandeling acuut hevig VBV</vt:lpstr>
      <vt:lpstr>Verwijzing recidiverend hevig VBV</vt:lpstr>
      <vt:lpstr>1e trimester zwangerschap</vt:lpstr>
      <vt:lpstr>Mw vd Velden</vt:lpstr>
      <vt:lpstr>Mw vd Velden</vt:lpstr>
      <vt:lpstr>Miskraam</vt:lpstr>
      <vt:lpstr>PowerPoint-presentatie</vt:lpstr>
      <vt:lpstr>Verwijzing bij miskraam</vt:lpstr>
      <vt:lpstr>Vragen over bloedverlies in het 1e trimester en buiten de zwangerschap</vt:lpstr>
      <vt:lpstr>Pre-eclampsie en HELPP</vt:lpstr>
      <vt:lpstr>Pre-eclampsie en HELPP</vt:lpstr>
      <vt:lpstr>Risicofactoren voor pre-eclampsie</vt:lpstr>
      <vt:lpstr>Risico en behandeling Preeclampsie</vt:lpstr>
      <vt:lpstr>Take home message</vt:lpstr>
      <vt:lpstr>PowerPoint-presentatie</vt:lpstr>
      <vt:lpstr>Bedankt voor de aandacht!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gynaecologie</dc:title>
  <dc:creator>Bouman</dc:creator>
  <cp:lastModifiedBy>Joyce Veldhuizen</cp:lastModifiedBy>
  <cp:revision>90</cp:revision>
  <dcterms:created xsi:type="dcterms:W3CDTF">2018-10-20T12:49:44Z</dcterms:created>
  <dcterms:modified xsi:type="dcterms:W3CDTF">2021-03-08T14:57:17Z</dcterms:modified>
</cp:coreProperties>
</file>