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sldIdLst>
    <p:sldId id="281" r:id="rId2"/>
    <p:sldId id="282" r:id="rId3"/>
    <p:sldId id="283" r:id="rId4"/>
    <p:sldId id="284" r:id="rId5"/>
    <p:sldId id="335" r:id="rId6"/>
    <p:sldId id="334" r:id="rId7"/>
    <p:sldId id="307" r:id="rId8"/>
    <p:sldId id="340" r:id="rId9"/>
    <p:sldId id="308" r:id="rId10"/>
    <p:sldId id="309" r:id="rId11"/>
    <p:sldId id="310" r:id="rId12"/>
    <p:sldId id="320" r:id="rId13"/>
    <p:sldId id="311" r:id="rId14"/>
    <p:sldId id="336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7" r:id="rId24"/>
    <p:sldId id="333" r:id="rId25"/>
    <p:sldId id="321" r:id="rId26"/>
    <p:sldId id="323" r:id="rId27"/>
    <p:sldId id="339" r:id="rId28"/>
    <p:sldId id="322" r:id="rId29"/>
    <p:sldId id="325" r:id="rId30"/>
    <p:sldId id="324" r:id="rId31"/>
    <p:sldId id="326" r:id="rId32"/>
    <p:sldId id="328" r:id="rId33"/>
    <p:sldId id="329" r:id="rId34"/>
    <p:sldId id="330" r:id="rId35"/>
    <p:sldId id="331" r:id="rId36"/>
    <p:sldId id="332" r:id="rId37"/>
    <p:sldId id="337" r:id="rId38"/>
    <p:sldId id="338" r:id="rId3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D8A"/>
    <a:srgbClr val="4D4D4D"/>
    <a:srgbClr val="000000"/>
    <a:srgbClr val="AEC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38B122-EC34-4C45-B375-6E694646A1FE}" type="datetimeFigureOut">
              <a:rPr lang="nl-NL"/>
              <a:pPr>
                <a:defRPr/>
              </a:pPr>
              <a:t>23-9-2015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26D170-DD07-4214-823F-70E94DDC0D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614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633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Er vind een verschuiving plaats</a:t>
            </a:r>
            <a:r>
              <a:rPr lang="nl-NL" baseline="0" dirty="0" smtClean="0"/>
              <a:t> in de zorg rondom de pasgeborene, prematuren, </a:t>
            </a:r>
            <a:r>
              <a:rPr lang="nl-NL" baseline="0" dirty="0" err="1" smtClean="0"/>
              <a:t>dysmaturen</a:t>
            </a:r>
            <a:r>
              <a:rPr lang="nl-NL" baseline="0" dirty="0" smtClean="0"/>
              <a:t> en of zieke pasgeborenen komen eerder thuis of de situatie is dusdanig dat de </a:t>
            </a:r>
            <a:r>
              <a:rPr lang="nl-NL" baseline="0" dirty="0" err="1" smtClean="0"/>
              <a:t>pasbeborene</a:t>
            </a:r>
            <a:r>
              <a:rPr lang="nl-NL" baseline="0" dirty="0" smtClean="0"/>
              <a:t> niet op de kinderafdeling meer wordt opgenomen. Voor de kraamverzorgenden betekent dit, wanneer je kwaliteit van zorg wilt bieden er voldoende kennis op dit gebied moet zijn.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6D170-DD07-4214-823F-70E94DDC0D34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22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nl-NL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nl-NL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 sz="1800" b="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 sz="1800" b="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CA93FF9-6EFD-44E4-B5F3-1453A333DE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E2640-5805-4434-8208-F7AC26F8D0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AC1DD-4C2D-41D0-AC9D-2DE0A027E4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B248-97D3-47D6-968F-723F2EB524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A518-FD92-4639-902B-61CEA4E0F1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688D-9637-4E87-B833-F15789E97D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5C2D-AEC2-4E50-B9B8-6F8FDDBCCF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F6EA-B5E3-47CA-BFB3-4E09E91C91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0560B-701D-41D7-B1B9-E1CED5EA5B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5215-3A3C-46D9-B220-5FA07661B6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8A8D-595E-4EEC-BEE4-9635B255E0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C062-FDDD-446C-9E4C-56A644AD1A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B112A-6CE9-48B5-8676-3919534BBD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C9CD5-95EC-4F80-9899-74FE3D5720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6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004EFD0-BB40-431F-99F2-AEA5CF2F95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nl/url?sa=i&amp;rct=j&amp;q=&amp;esrc=s&amp;source=images&amp;cd=&amp;cad=rja&amp;uact=8&amp;ved=0CAcQjRw&amp;url=https://www.mamaplaats.nl/blog/veel-te-vroeg-geboren&amp;ei=ZNH2VLyLNYa67gaCnYCYAg&amp;bvm=bv.87519884,d.ZGU&amp;psig=AFQjCNHCqxUajkiYucWuFPIPiUpRDCr5cw&amp;ust=1425547782888404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9632" y="1341438"/>
            <a:ext cx="7632848" cy="1655514"/>
          </a:xfrm>
        </p:spPr>
        <p:txBody>
          <a:bodyPr/>
          <a:lstStyle/>
          <a:p>
            <a:r>
              <a:rPr lang="nl-NL" sz="3200" dirty="0" smtClean="0"/>
              <a:t>Zorg  voor prematuren</a:t>
            </a:r>
            <a:r>
              <a:rPr lang="nl-NL" sz="3200" dirty="0" smtClean="0"/>
              <a:t>, </a:t>
            </a:r>
            <a:r>
              <a:rPr lang="nl-NL" sz="3200" dirty="0" err="1" smtClean="0"/>
              <a:t>dysmaturen</a:t>
            </a:r>
            <a:r>
              <a:rPr lang="nl-NL" sz="3200" dirty="0" smtClean="0"/>
              <a:t> en zieke pasgeborenen</a:t>
            </a:r>
            <a:br>
              <a:rPr lang="nl-NL" sz="3200" dirty="0" smtClean="0"/>
            </a:br>
            <a:endParaRPr lang="nl-NL" sz="3200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24525" y="4968875"/>
            <a:ext cx="2952750" cy="1916113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endParaRPr lang="de-DE" sz="1800" dirty="0" smtClean="0"/>
          </a:p>
          <a:p>
            <a:pPr marL="0" indent="0" algn="r">
              <a:buFont typeface="Wingdings" pitchFamily="2" charset="2"/>
              <a:buNone/>
            </a:pPr>
            <a:r>
              <a:rPr lang="de-DE" sz="1800" b="1" dirty="0" smtClean="0"/>
              <a:t>Elles Dijkman,</a:t>
            </a:r>
          </a:p>
          <a:p>
            <a:pPr marL="0" indent="0" algn="r">
              <a:buFont typeface="Wingdings" pitchFamily="2" charset="2"/>
              <a:buNone/>
            </a:pPr>
            <a:r>
              <a:rPr lang="de-DE" sz="1800" b="1" dirty="0" err="1" smtClean="0"/>
              <a:t>Kinderverpleegkundige</a:t>
            </a:r>
            <a:r>
              <a:rPr lang="de-DE" sz="1800" b="1" dirty="0" smtClean="0"/>
              <a:t> </a:t>
            </a:r>
          </a:p>
          <a:p>
            <a:pPr marL="0" indent="0" algn="r">
              <a:buFont typeface="Wingdings" pitchFamily="2" charset="2"/>
              <a:buNone/>
            </a:pPr>
            <a:r>
              <a:rPr lang="de-DE" sz="1800" b="1" dirty="0" smtClean="0"/>
              <a:t>OZG  </a:t>
            </a:r>
          </a:p>
          <a:p>
            <a:pPr marL="0" indent="0" algn="r">
              <a:buFont typeface="Wingdings" pitchFamily="2" charset="2"/>
              <a:buNone/>
            </a:pPr>
            <a:r>
              <a:rPr lang="de-DE" sz="1800" b="1" dirty="0" smtClean="0"/>
              <a:t>2015</a:t>
            </a:r>
          </a:p>
        </p:txBody>
      </p:sp>
      <p:pic>
        <p:nvPicPr>
          <p:cNvPr id="17411" name="Picture 4" descr="Logo O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292600"/>
            <a:ext cx="2627312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Voorkomen dreigende vroeggeboorte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Afhankelijk van zwangerschapsduur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Voor de 32</a:t>
            </a:r>
            <a:r>
              <a:rPr lang="nl-NL" sz="2000" baseline="30000" dirty="0" smtClean="0"/>
              <a:t>e</a:t>
            </a:r>
            <a:r>
              <a:rPr lang="nl-NL" sz="2000" dirty="0" smtClean="0"/>
              <a:t> week in 3</a:t>
            </a:r>
            <a:r>
              <a:rPr lang="nl-NL" sz="2000" baseline="30000" dirty="0" smtClean="0"/>
              <a:t>de</a:t>
            </a:r>
            <a:r>
              <a:rPr lang="nl-NL" sz="2000" dirty="0" smtClean="0"/>
              <a:t> lijn </a:t>
            </a:r>
            <a:r>
              <a:rPr lang="nl-NL" sz="1400" dirty="0" smtClean="0">
                <a:sym typeface="Wingdings" panose="05000000000000000000" pitchFamily="2" charset="2"/>
              </a:rPr>
              <a:t></a:t>
            </a:r>
            <a:r>
              <a:rPr lang="nl-NL" sz="1400" dirty="0" smtClean="0"/>
              <a:t> </a:t>
            </a:r>
            <a:r>
              <a:rPr lang="nl-NL" sz="1600" dirty="0" smtClean="0"/>
              <a:t>rust, longrijping en weeënremmers. </a:t>
            </a:r>
            <a:endParaRPr lang="nl-NL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Van 32</a:t>
            </a:r>
            <a:r>
              <a:rPr lang="nl-NL" sz="2000" baseline="30000" dirty="0" smtClean="0"/>
              <a:t>e</a:t>
            </a:r>
            <a:r>
              <a:rPr lang="nl-NL" sz="2000" dirty="0" smtClean="0"/>
              <a:t> tot 35</a:t>
            </a:r>
            <a:r>
              <a:rPr lang="nl-NL" sz="2000" baseline="30000" dirty="0" smtClean="0"/>
              <a:t>e</a:t>
            </a:r>
            <a:r>
              <a:rPr lang="nl-NL" sz="2000" dirty="0" smtClean="0"/>
              <a:t> week in 2</a:t>
            </a:r>
            <a:r>
              <a:rPr lang="nl-NL" sz="2000" baseline="30000" dirty="0" smtClean="0"/>
              <a:t>de</a:t>
            </a:r>
            <a:r>
              <a:rPr lang="nl-NL" sz="2000" dirty="0" smtClean="0"/>
              <a:t> lijn </a:t>
            </a:r>
            <a:r>
              <a:rPr lang="nl-NL" sz="1600" dirty="0" smtClean="0">
                <a:sym typeface="Wingdings" panose="05000000000000000000" pitchFamily="2" charset="2"/>
              </a:rPr>
              <a:t> voor de 34 weken longrijping en weeënremmers anders afwachten</a:t>
            </a:r>
            <a:endParaRPr lang="nl-NL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Na 35 weken geen actie</a:t>
            </a:r>
          </a:p>
          <a:p>
            <a:pPr marL="0" indent="0">
              <a:buNone/>
            </a:pPr>
            <a:endParaRPr lang="nl-NL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 Bij gebroken vliezen mogelijk infectie gevaar, start antibiotica</a:t>
            </a:r>
            <a:endParaRPr lang="nl-NL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4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>
                <a:sym typeface="Wingdings" panose="05000000000000000000" pitchFamily="2" charset="2"/>
              </a:rPr>
              <a:t>Transitie in de zorg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</a:t>
            </a:r>
            <a:endParaRPr lang="nl-NL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</a:t>
            </a:r>
            <a:r>
              <a:rPr lang="nl-NL" sz="2400" dirty="0" smtClean="0">
                <a:sym typeface="Wingdings" panose="05000000000000000000" pitchFamily="2" charset="2"/>
              </a:rPr>
              <a:t>Prematuren &gt; 35 weken worden niet meer 	standaard opgenomen op de afdeling 	neonatologie.</a:t>
            </a:r>
          </a:p>
          <a:p>
            <a:pPr marL="0" indent="0">
              <a:buNone/>
            </a:pPr>
            <a:endParaRPr lang="nl-NL" sz="2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2400" dirty="0" smtClean="0">
                <a:sym typeface="Wingdings" panose="05000000000000000000" pitchFamily="2" charset="2"/>
              </a:rPr>
              <a:t>Kennis rondom de zorg van deze specifieke groep moet actueel zijn om goede kwaliteit van zorg te kunnen leveren</a:t>
            </a:r>
          </a:p>
          <a:p>
            <a:pPr marL="0" indent="0">
              <a:buNone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Ontwikkelingsgerichte zorg: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Bevorderen ouder-kind relatie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Voorkomen/verminderen stress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Ontwikkeling stimuleren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Verzorgen geeft de meeste stress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Opgedane prikkels moeten verwerkt worden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Individuele zorg, kijken/observeren en je handelen hier op aanpassen is van zeer grote waarde!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03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262" y="3968191"/>
            <a:ext cx="3170138" cy="781522"/>
          </a:xfrm>
        </p:spPr>
        <p:txBody>
          <a:bodyPr/>
          <a:lstStyle/>
          <a:p>
            <a:pPr marL="0" indent="0">
              <a:buNone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897" y="2751762"/>
            <a:ext cx="4701703" cy="3214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2916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Temperatuur regulatie: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Groter relatief lichaamsoppervlak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Minder ( bruin ) vet om warmte te genereren 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Afbeelding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3938" y="4281860"/>
            <a:ext cx="3460750" cy="17303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4546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050" y="3940175"/>
            <a:ext cx="2857500" cy="24193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</p:pic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Bruin vet: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Aanleg in de laatste weken van de zwangerschap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- Goed doorbloed : snelle mobilisatie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- </a:t>
            </a:r>
            <a:r>
              <a:rPr lang="nl-NL" sz="2000" dirty="0" smtClean="0"/>
              <a:t>Glucosehuishouding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Warmteproductie</a:t>
            </a:r>
            <a:r>
              <a:rPr lang="nl-NL" sz="2000" dirty="0"/>
              <a:t> </a:t>
            </a:r>
            <a:endParaRPr lang="nl-NL" sz="2000" dirty="0" smtClean="0"/>
          </a:p>
          <a:p>
            <a:pPr marL="0" indent="0">
              <a:buNone/>
            </a:pPr>
            <a:r>
              <a:rPr lang="nl-NL" sz="2400" dirty="0" smtClean="0"/>
              <a:t>- Pre/</a:t>
            </a:r>
            <a:r>
              <a:rPr lang="nl-NL" sz="2400" dirty="0" err="1" smtClean="0"/>
              <a:t>dysmaturen</a:t>
            </a:r>
            <a:r>
              <a:rPr lang="nl-NL" sz="2400" dirty="0" smtClean="0"/>
              <a:t> </a:t>
            </a:r>
            <a:r>
              <a:rPr lang="nl-NL" sz="2400" dirty="0"/>
              <a:t>minder bruin vet reserve</a:t>
            </a:r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34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err="1" smtClean="0"/>
              <a:t>Hypoglycemie</a:t>
            </a:r>
            <a:r>
              <a:rPr lang="nl-NL" sz="2400" u="sng" dirty="0" smtClean="0"/>
              <a:t>:</a:t>
            </a: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Weinig glucose reserves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Gluconeogenese verminderd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Minder ‘alternatieve brandstoffen’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Hypothermie verhoogd kans op </a:t>
            </a:r>
            <a:r>
              <a:rPr lang="nl-NL" sz="2400" dirty="0" err="1" smtClean="0"/>
              <a:t>hypoglycemie</a:t>
            </a:r>
            <a:endParaRPr lang="nl-NL" sz="2400" dirty="0" smtClean="0"/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Afbeelding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3667" y="4802188"/>
            <a:ext cx="1955240" cy="1772444"/>
          </a:xfrm>
          <a:prstGeom prst="rect">
            <a:avLst/>
          </a:prstGeom>
          <a:noFill/>
          <a:ln w="76200">
            <a:gradFill>
              <a:gsLst>
                <a:gs pos="61000">
                  <a:schemeClr val="accent2"/>
                </a:gs>
                <a:gs pos="89000">
                  <a:schemeClr val="accent1">
                    <a:lumMod val="45000"/>
                    <a:lumOff val="55000"/>
                  </a:schemeClr>
                </a:gs>
                <a:gs pos="1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3924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285" y="5135563"/>
            <a:ext cx="1495425" cy="10191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89" y="5051915"/>
            <a:ext cx="2341711" cy="1102823"/>
          </a:xfrm>
          <a:prstGeom prst="rect">
            <a:avLst/>
          </a:prstGeom>
        </p:spPr>
      </p:pic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Voeding:</a:t>
            </a: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Bijvoeding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bij alle zuigelingen &lt;37 weken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bij alle zuigelingen &lt; P10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Kunstvoeding: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	- Hero 1, </a:t>
            </a:r>
            <a:r>
              <a:rPr lang="nl-NL" sz="2000" dirty="0" err="1"/>
              <a:t>N</a:t>
            </a:r>
            <a:r>
              <a:rPr lang="nl-NL" sz="2000" dirty="0" err="1" smtClean="0"/>
              <a:t>utrilon</a:t>
            </a:r>
            <a:r>
              <a:rPr lang="nl-NL" sz="2000" dirty="0" smtClean="0"/>
              <a:t> 1 of ander merk, geen prematuren 	voeding!</a:t>
            </a:r>
            <a:endParaRPr lang="nl-NL" sz="1600" dirty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3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Hyperbilirubinemie:</a:t>
            </a: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Verhoogde productie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Hematomen, caput </a:t>
            </a:r>
            <a:r>
              <a:rPr lang="nl-NL" sz="2000" dirty="0" err="1" smtClean="0"/>
              <a:t>succedaneum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Levensduur erytrocyten korter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Vertraagde afbraak van bilirubine in de lever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verminderde conjugatie.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ongeconjugeerd bilirubine is slecht in water oplosbaar en 	  kan niet uitgescheiden worden in urine/gal (ontlasting)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97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Hyperbilirubinemie:</a:t>
            </a: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9814" y="2789976"/>
            <a:ext cx="4969172" cy="372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al 1"/>
          <p:cNvSpPr/>
          <p:nvPr/>
        </p:nvSpPr>
        <p:spPr>
          <a:xfrm>
            <a:off x="2915816" y="4653136"/>
            <a:ext cx="2016224" cy="1501602"/>
          </a:xfrm>
          <a:prstGeom prst="ellipse">
            <a:avLst/>
          </a:prstGeom>
          <a:noFill/>
          <a:ln w="73025">
            <a:solidFill>
              <a:srgbClr val="E02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4838700" y="4347430"/>
            <a:ext cx="2234828" cy="348506"/>
          </a:xfrm>
          <a:prstGeom prst="rect">
            <a:avLst/>
          </a:prstGeom>
          <a:noFill/>
          <a:ln w="60325">
            <a:solidFill>
              <a:srgbClr val="E02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673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924800" cy="722312"/>
          </a:xfrm>
        </p:spPr>
        <p:txBody>
          <a:bodyPr/>
          <a:lstStyle/>
          <a:p>
            <a:r>
              <a:rPr lang="nl-NL" dirty="0" smtClean="0"/>
              <a:t>Even voorstellen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8066087" cy="3860800"/>
          </a:xfrm>
        </p:spPr>
        <p:txBody>
          <a:bodyPr/>
          <a:lstStyle/>
          <a:p>
            <a:r>
              <a:rPr lang="nl-NL" sz="2400" dirty="0" smtClean="0"/>
              <a:t>Kinderverpleegkundige</a:t>
            </a:r>
            <a:r>
              <a:rPr lang="nl-NL" sz="2400" b="1" dirty="0" smtClean="0"/>
              <a:t> </a:t>
            </a:r>
            <a:r>
              <a:rPr lang="nl-NL" sz="2400" dirty="0" smtClean="0"/>
              <a:t>binnen het OZG</a:t>
            </a:r>
          </a:p>
          <a:p>
            <a:r>
              <a:rPr lang="nl-NL" sz="2400" dirty="0" smtClean="0"/>
              <a:t>Gespecialiseerd in zorg rondom pasgeborenen (de ontwikkelingsgerichte zorg)</a:t>
            </a:r>
          </a:p>
          <a:p>
            <a:r>
              <a:rPr lang="nl-NL" sz="2400" dirty="0" smtClean="0"/>
              <a:t>Poliklinische begeleiding bij ontregeling van pasgeborenen (altijd in samenwerking kinderarts)</a:t>
            </a:r>
          </a:p>
          <a:p>
            <a:r>
              <a:rPr lang="nl-NL" sz="2400" dirty="0" smtClean="0"/>
              <a:t>Docent babymassage</a:t>
            </a:r>
          </a:p>
          <a:p>
            <a:r>
              <a:rPr lang="nl-NL" sz="2400" dirty="0" smtClean="0"/>
              <a:t>Verzorgen van voorlichtingsbijeenkomsten en scholingen</a:t>
            </a:r>
            <a:r>
              <a:rPr lang="nl-NL" dirty="0" smtClean="0"/>
              <a:t> </a:t>
            </a:r>
          </a:p>
          <a:p>
            <a:pPr lvl="1">
              <a:buFontTx/>
              <a:buNone/>
            </a:pPr>
            <a:endParaRPr lang="nl-NL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4493145"/>
            <a:ext cx="6675487" cy="236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Hyperbilirubinemie en kernicterus: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Ongeconjugeerd bilirubine = “neurotoxisch”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Passeert bloed / hersenbarrière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Hoger risico bij prematuur (en zieke zuigeling)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- </a:t>
            </a:r>
            <a:r>
              <a:rPr lang="nl-NL" sz="2000" dirty="0" smtClean="0"/>
              <a:t>fototherapie grenzen liggen lager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Fototherapie:</a:t>
            </a: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Maakt ongeconjugeerd bilirubine onschadelijk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- “isomerisatie, foto-oxidatie”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Bovengenoemde maakt uitscheiding via gal en urine mogelijk.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69" y="4568825"/>
            <a:ext cx="3009900" cy="1514475"/>
          </a:xfrm>
          <a:prstGeom prst="rect">
            <a:avLst/>
          </a:prstGeom>
          <a:ln w="101600">
            <a:gradFill>
              <a:gsLst>
                <a:gs pos="97000">
                  <a:schemeClr val="accent2"/>
                </a:gs>
                <a:gs pos="34000">
                  <a:schemeClr val="accent1">
                    <a:lumMod val="45000"/>
                    <a:lumOff val="55000"/>
                  </a:schemeClr>
                </a:gs>
                <a:gs pos="7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</p:spTree>
    <p:extLst>
      <p:ext uri="{BB962C8B-B14F-4D97-AF65-F5344CB8AC3E}">
        <p14:creationId xmlns:p14="http://schemas.microsoft.com/office/powerpoint/2010/main" val="3807350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Hersenontwikkeling: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Laatste 3 maanden erg belangrijk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Bij vroeggeboorte hersenen nog te ‘glad’, hierdoor gevoeliger voor prikkels ( nog te weinig groeven en windingen)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Minder zenuwcellen en minder verbindingen tussen de hersencellen door ‘kleiner hersenoppervlak’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/>
              <a:t>H</a:t>
            </a:r>
            <a:r>
              <a:rPr lang="nl-NL" sz="2400" dirty="0" smtClean="0"/>
              <a:t>ersengroei gaat door na geboorte, wordt door prikkelverwerking vertraagd of gestoord.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64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Hersenontwikkeling en slaap: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Andere slaapcyclus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Minder diepe slaap, 20-50 %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Verwerking van prikkels hierdoor moeilijker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Sneller overprikkeling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Gevoeliger voor prikkels ( dunne “isolatie”, gladdere hersenen)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 </a:t>
            </a:r>
            <a:r>
              <a:rPr lang="nl-NL" sz="2400" dirty="0"/>
              <a:t>Meer </a:t>
            </a:r>
            <a:r>
              <a:rPr lang="nl-NL" sz="2400" dirty="0" smtClean="0"/>
              <a:t>huilgedrag </a:t>
            </a:r>
            <a:r>
              <a:rPr lang="nl-NL" sz="2400" dirty="0"/>
              <a:t>om te </a:t>
            </a:r>
            <a:r>
              <a:rPr lang="nl-NL" sz="2400" dirty="0" smtClean="0"/>
              <a:t>ontladen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Courier New" panose="02070309020205020404" pitchFamily="49" charset="0"/>
              <a:buChar char="o"/>
            </a:pP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8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Specifiek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prematuur/</a:t>
            </a:r>
            <a:r>
              <a:rPr lang="nl-NL" sz="1800" dirty="0" err="1" smtClean="0">
                <a:solidFill>
                  <a:schemeClr val="accent2"/>
                </a:solidFill>
              </a:rPr>
              <a:t>dysmatuur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Zenuwstelsel: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Mate van onrijp zenuwstelsel hangt af van zwangerschapsduur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Prikkeloverdracht in de hersenen onvoldoende en of ongecoördineerd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Stress (prikkels) zorgt voor ongecoördineerde bewegingen, met name overstrekken, fladderen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Overstrekken is een uiting van stress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Overstrekken verstoord en vertraagd de normale ontwikkeling</a:t>
            </a:r>
          </a:p>
          <a:p>
            <a:pPr marL="0" indent="0">
              <a:buNone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11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312" y="2924944"/>
            <a:ext cx="4392488" cy="3312368"/>
          </a:xfrm>
          <a:ln w="127000">
            <a:noFill/>
          </a:ln>
        </p:spPr>
      </p:pic>
    </p:spTree>
    <p:extLst>
      <p:ext uri="{BB962C8B-B14F-4D97-AF65-F5344CB8AC3E}">
        <p14:creationId xmlns:p14="http://schemas.microsoft.com/office/powerpoint/2010/main" val="1586849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algemeen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Ouders begeleiden en informeren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Inzicht bij ouders is het belangrijkste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Ouders moeten inzien dat hun baby gebaad is bij rust en regelmaat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De juiste interventies kunnen er voor zorgen dat de baby bij zijn ouder(s) kan blijven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De zorg voor een prematuur is echt anders dan voor een a </a:t>
            </a:r>
            <a:r>
              <a:rPr lang="nl-NL" sz="2400" dirty="0" err="1" smtClean="0"/>
              <a:t>termé</a:t>
            </a:r>
            <a:r>
              <a:rPr lang="nl-NL" sz="2400" dirty="0" smtClean="0"/>
              <a:t> baby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01719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algemeen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Ouders emotioneel ondersteunen, de impact van een prematuur/</a:t>
            </a:r>
            <a:r>
              <a:rPr lang="nl-NL" sz="2400" dirty="0" err="1" smtClean="0"/>
              <a:t>dysmatuur</a:t>
            </a:r>
            <a:r>
              <a:rPr lang="nl-NL" sz="2400" dirty="0"/>
              <a:t> </a:t>
            </a:r>
            <a:r>
              <a:rPr lang="nl-NL" sz="2400" dirty="0" smtClean="0"/>
              <a:t>of zieke baby is vaak groot.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Vaak onder voorbehoud (met regels/adviezen) naar huis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Ziekenhuisperiode vaak zware en vermoeiende tijd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Overdracht vanuit het ziekenhuis is gewenst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VOC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7191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sz="2400" dirty="0" smtClean="0"/>
              <a:t>Temperatuur regulatie</a:t>
            </a:r>
            <a:endParaRPr lang="nl-NL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sz="2400" dirty="0"/>
              <a:t>Voeding bij prematuren ( +EFS)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sz="2400" dirty="0"/>
              <a:t>Voeding bij </a:t>
            </a:r>
            <a:r>
              <a:rPr lang="nl-NL" sz="2400" dirty="0" err="1" smtClean="0"/>
              <a:t>dysmaturen</a:t>
            </a:r>
            <a:endParaRPr lang="nl-NL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sz="2400" dirty="0"/>
              <a:t>Hyperbilirubinemie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432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3493394"/>
            <a:ext cx="34607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76015" y="2349078"/>
            <a:ext cx="7596336" cy="2807916"/>
          </a:xfrm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/>
              <a:t>Temperatuur </a:t>
            </a:r>
            <a:r>
              <a:rPr lang="nl-NL" sz="2400" u="sng" dirty="0" smtClean="0"/>
              <a:t>regulatie: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Voorkomen van onnodig warmte verlies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Warmte isoleren, dunne strakke laag 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Continue warmte, (liever) geen kruik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Goede </a:t>
            </a:r>
            <a:r>
              <a:rPr lang="nl-NL" sz="2400" dirty="0" smtClean="0"/>
              <a:t>voeding inname </a:t>
            </a:r>
            <a:r>
              <a:rPr lang="nl-NL" sz="2400" dirty="0"/>
              <a:t>( a/d borst of warme </a:t>
            </a:r>
            <a:r>
              <a:rPr lang="nl-NL" sz="2400" dirty="0" smtClean="0"/>
              <a:t>voeding per fles)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49313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602" y="4097708"/>
            <a:ext cx="3203848" cy="2402886"/>
          </a:xfrm>
          <a:prstGeom prst="rect">
            <a:avLst/>
          </a:prstGeom>
          <a:ln w="127000">
            <a:gradFill>
              <a:gsLst>
                <a:gs pos="4000">
                  <a:srgbClr val="FFCDEE"/>
                </a:gs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F6ADD6"/>
                </a:gs>
                <a:gs pos="61000">
                  <a:schemeClr val="accent2"/>
                </a:gs>
                <a:gs pos="1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20481" name="AutoShape 2"/>
          <p:cNvSpPr>
            <a:spLocks noGrp="1" noChangeArrowheads="1"/>
          </p:cNvSpPr>
          <p:nvPr>
            <p:ph type="title"/>
          </p:nvPr>
        </p:nvSpPr>
        <p:spPr>
          <a:xfrm>
            <a:off x="783134" y="433977"/>
            <a:ext cx="7924800" cy="1143000"/>
          </a:xfrm>
        </p:spPr>
        <p:txBody>
          <a:bodyPr/>
          <a:lstStyle/>
          <a:p>
            <a:r>
              <a:rPr lang="nl-NL" dirty="0" smtClean="0"/>
              <a:t>Doel scholing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815554" y="2420888"/>
            <a:ext cx="7026846" cy="223224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nl-NL" sz="2400" dirty="0" smtClean="0"/>
          </a:p>
          <a:p>
            <a:pPr>
              <a:lnSpc>
                <a:spcPct val="90000"/>
              </a:lnSpc>
            </a:pPr>
            <a:r>
              <a:rPr lang="nl-NL" sz="2400" dirty="0" smtClean="0"/>
              <a:t>Eenduidigheid in zorg</a:t>
            </a:r>
          </a:p>
          <a:p>
            <a:pPr>
              <a:lnSpc>
                <a:spcPct val="90000"/>
              </a:lnSpc>
            </a:pPr>
            <a:r>
              <a:rPr lang="nl-NL" sz="2400" smtClean="0"/>
              <a:t>Kennisoverdracht</a:t>
            </a:r>
            <a:endParaRPr lang="nl-NL" sz="2400" dirty="0" smtClean="0"/>
          </a:p>
          <a:p>
            <a:pPr>
              <a:lnSpc>
                <a:spcPct val="90000"/>
              </a:lnSpc>
            </a:pPr>
            <a:r>
              <a:rPr lang="nl-NL" sz="2400" dirty="0" smtClean="0"/>
              <a:t>Nieuwe ontwikkelingen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Uitwisselen van ideeën</a:t>
            </a:r>
          </a:p>
          <a:p>
            <a:pPr marL="0" indent="0">
              <a:lnSpc>
                <a:spcPct val="90000"/>
              </a:lnSpc>
              <a:buNone/>
            </a:pPr>
            <a:endParaRPr lang="nl-NL" sz="2400" dirty="0" smtClean="0"/>
          </a:p>
          <a:p>
            <a:pPr>
              <a:lnSpc>
                <a:spcPct val="90000"/>
              </a:lnSpc>
            </a:pPr>
            <a:endParaRPr lang="nl-N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/>
              <a:t>Temperatuur </a:t>
            </a:r>
            <a:r>
              <a:rPr lang="nl-NL" sz="2400" u="sng" dirty="0" smtClean="0"/>
              <a:t>regulatie:</a:t>
            </a:r>
            <a:endParaRPr lang="nl-NL" sz="24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Verminderde kans op </a:t>
            </a:r>
            <a:r>
              <a:rPr lang="nl-NL" sz="2400" dirty="0" err="1"/>
              <a:t>hypoglycemie</a:t>
            </a: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Energie nodig om te drinken en groeien</a:t>
            </a:r>
          </a:p>
          <a:p>
            <a:pPr lvl="1"/>
            <a:r>
              <a:rPr lang="nl-NL" sz="2000" i="1" dirty="0" smtClean="0"/>
              <a:t>Goede </a:t>
            </a:r>
            <a:r>
              <a:rPr lang="nl-NL" sz="2000" i="1" dirty="0"/>
              <a:t>temperatuur geeft balans = minder stress</a:t>
            </a:r>
          </a:p>
          <a:p>
            <a:pPr lvl="1"/>
            <a:r>
              <a:rPr lang="nl-NL" sz="2000" i="1" dirty="0"/>
              <a:t>Minder stress = beter slapen</a:t>
            </a:r>
          </a:p>
          <a:p>
            <a:pPr lvl="1"/>
            <a:r>
              <a:rPr lang="nl-NL" sz="2000" i="1" dirty="0"/>
              <a:t>Beter slapen = meer energie en oxytocine</a:t>
            </a:r>
          </a:p>
          <a:p>
            <a:pPr lvl="1"/>
            <a:r>
              <a:rPr lang="nl-NL" sz="2000" i="1" dirty="0"/>
              <a:t>Meer energie en oxytocine = kracht, groeien en hechting</a:t>
            </a:r>
          </a:p>
          <a:p>
            <a:pPr lvl="1"/>
            <a:r>
              <a:rPr lang="nl-NL" sz="2000" i="1" dirty="0"/>
              <a:t>Groeien = krachtiger drinken</a:t>
            </a:r>
          </a:p>
          <a:p>
            <a:pPr lvl="1"/>
            <a:r>
              <a:rPr lang="nl-NL" sz="2000" i="1" dirty="0"/>
              <a:t>Krachtiger drinken = meer energie/glucose</a:t>
            </a:r>
          </a:p>
          <a:p>
            <a:pPr lvl="1"/>
            <a:r>
              <a:rPr lang="nl-NL" sz="2000" i="1" dirty="0"/>
              <a:t>Meer energie/glucose = betere temperatuur regulatie </a:t>
            </a:r>
          </a:p>
          <a:p>
            <a:pPr lvl="1"/>
            <a:r>
              <a:rPr lang="nl-NL" sz="2000" i="1" dirty="0"/>
              <a:t>En zo door…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0206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 smtClean="0"/>
              <a:t>Voeding bij prematuren:</a:t>
            </a:r>
            <a:endParaRPr lang="nl-NL" sz="24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Uitgeruste baby, regelmaat in voeden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Voedingsduur max 30 min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Grotere slaapbehoefte en ander slaapcyclus</a:t>
            </a:r>
            <a:r>
              <a:rPr lang="nl-NL" sz="2400" dirty="0">
                <a:sym typeface="Wingdings" pitchFamily="2" charset="2"/>
              </a:rPr>
              <a:t> </a:t>
            </a:r>
            <a:r>
              <a:rPr lang="nl-NL" sz="2400" dirty="0"/>
              <a:t> slapen tussen de voedingen is van groot belang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Voorkom stress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EFS ( </a:t>
            </a:r>
            <a:r>
              <a:rPr lang="nl-NL" sz="2400" dirty="0" err="1"/>
              <a:t>Early</a:t>
            </a:r>
            <a:r>
              <a:rPr lang="nl-NL" sz="2400" dirty="0"/>
              <a:t> </a:t>
            </a:r>
            <a:r>
              <a:rPr lang="nl-NL" sz="2400" dirty="0" err="1"/>
              <a:t>feeding</a:t>
            </a:r>
            <a:r>
              <a:rPr lang="nl-NL" sz="2400" dirty="0"/>
              <a:t> Skills)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711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 smtClean="0"/>
              <a:t>EFS ( </a:t>
            </a:r>
            <a:r>
              <a:rPr lang="nl-NL" sz="2400" u="sng" dirty="0" err="1"/>
              <a:t>E</a:t>
            </a:r>
            <a:r>
              <a:rPr lang="nl-NL" sz="2400" u="sng" dirty="0" err="1" smtClean="0"/>
              <a:t>arly</a:t>
            </a:r>
            <a:r>
              <a:rPr lang="nl-NL" sz="2400" u="sng" dirty="0" smtClean="0"/>
              <a:t> </a:t>
            </a:r>
            <a:r>
              <a:rPr lang="nl-NL" sz="2400" u="sng" dirty="0" err="1"/>
              <a:t>F</a:t>
            </a:r>
            <a:r>
              <a:rPr lang="nl-NL" sz="2400" u="sng" dirty="0" err="1" smtClean="0"/>
              <a:t>eeding</a:t>
            </a:r>
            <a:r>
              <a:rPr lang="nl-NL" sz="2400" u="sng" dirty="0" smtClean="0"/>
              <a:t> Skills):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In doek gewikkeld, lichaam ondersteunen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Voeden in zijligging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Mondje zelf openen, tong naar beneden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Pauzes inlassen om te ademen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Bijgeluiden en of knoeien = </a:t>
            </a:r>
            <a:r>
              <a:rPr lang="nl-NL" sz="2400" dirty="0" smtClean="0"/>
              <a:t>opnieuw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Voeden in rustige omgeving</a:t>
            </a:r>
            <a:endParaRPr lang="nl-NL" sz="2400" dirty="0"/>
          </a:p>
          <a:p>
            <a:pPr marL="0" indent="0">
              <a:buNone/>
            </a:pPr>
            <a:r>
              <a:rPr lang="nl-NL" sz="1600" dirty="0" smtClean="0"/>
              <a:t> </a:t>
            </a:r>
          </a:p>
          <a:p>
            <a:pPr marL="0" indent="0">
              <a:buNone/>
            </a:pPr>
            <a:r>
              <a:rPr lang="nl-NL" sz="1600" dirty="0" smtClean="0"/>
              <a:t> NB</a:t>
            </a:r>
            <a:r>
              <a:rPr lang="nl-NL" sz="1600" dirty="0"/>
              <a:t>: lage flow bij fles, </a:t>
            </a:r>
            <a:r>
              <a:rPr lang="nl-NL" sz="1600" b="1" dirty="0"/>
              <a:t>lange</a:t>
            </a:r>
            <a:r>
              <a:rPr lang="nl-NL" sz="1600" dirty="0"/>
              <a:t> speen ( goede ervaring met dr. Brown)</a:t>
            </a:r>
          </a:p>
          <a:p>
            <a:pPr marL="0" indent="0" eaLnBrk="1" hangingPunct="1">
              <a:buNone/>
            </a:pPr>
            <a:endParaRPr lang="nl-NL" sz="2400" u="sng" dirty="0" smtClean="0"/>
          </a:p>
          <a:p>
            <a:pPr marL="0" indent="0" eaLnBrk="1" hangingPunct="1">
              <a:buNone/>
            </a:pPr>
            <a:endParaRPr lang="nl-NL" sz="2400" u="sng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1811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 smtClean="0"/>
              <a:t>Voeding bij </a:t>
            </a:r>
            <a:r>
              <a:rPr lang="nl-NL" sz="2400" u="sng" dirty="0" err="1" smtClean="0"/>
              <a:t>dysmaturen</a:t>
            </a:r>
            <a:r>
              <a:rPr lang="nl-NL" sz="2400" u="sng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Pittige baby’s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Inhaalgroei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Fel op voeding, voorkomen van overvoeding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Zuigbehoefte </a:t>
            </a:r>
            <a:r>
              <a:rPr lang="nl-NL" sz="2400" dirty="0">
                <a:sym typeface="Wingdings" pitchFamily="2" charset="2"/>
              </a:rPr>
              <a:t> vol maagje</a:t>
            </a:r>
          </a:p>
          <a:p>
            <a:pPr marL="0" indent="0" eaLnBrk="1" hangingPunct="1">
              <a:buNone/>
            </a:pPr>
            <a:endParaRPr lang="nl-NL" sz="2400" u="sng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  <p:pic>
        <p:nvPicPr>
          <p:cNvPr id="6" name="Picture 5" descr="ANd9GcTi3ZP3DeMFWU9lOHYrXqwDQKpiUHNnAggw2VmV62aMhOtk2-0B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/>
          <a:srcRect l="9176" r="5719" b="7526"/>
          <a:stretch/>
        </p:blipFill>
        <p:spPr bwMode="auto">
          <a:xfrm>
            <a:off x="5527129" y="4401427"/>
            <a:ext cx="2880320" cy="1849271"/>
          </a:xfrm>
          <a:prstGeom prst="rect">
            <a:avLst/>
          </a:prstGeom>
          <a:noFill/>
          <a:ln w="114300">
            <a:gradFill>
              <a:gsLst>
                <a:gs pos="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4054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interventies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 smtClean="0"/>
              <a:t>Hyperbilirubinemie: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Goed/Ruim </a:t>
            </a:r>
            <a:r>
              <a:rPr lang="nl-NL" sz="2400" dirty="0"/>
              <a:t>in </a:t>
            </a:r>
            <a:r>
              <a:rPr lang="nl-NL" sz="2400" dirty="0" smtClean="0"/>
              <a:t>voeding (vocht)</a:t>
            </a: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Goede temperatuur </a:t>
            </a:r>
            <a:r>
              <a:rPr lang="nl-NL" sz="2400" dirty="0" smtClean="0"/>
              <a:t>regulatie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 smtClean="0"/>
              <a:t>Fabel: voor het raam, in het daglicht.</a:t>
            </a:r>
            <a:endParaRPr lang="nl-NL" sz="2400" dirty="0"/>
          </a:p>
          <a:p>
            <a:pPr lvl="1"/>
            <a:endParaRPr lang="nl-NL" sz="2000" dirty="0"/>
          </a:p>
          <a:p>
            <a:pPr lvl="1">
              <a:buFont typeface="Wingdings" pitchFamily="2" charset="2"/>
              <a:buChar char="à"/>
            </a:pPr>
            <a:r>
              <a:rPr lang="nl-NL" sz="2000" dirty="0" smtClean="0"/>
              <a:t>Wens toekomst</a:t>
            </a:r>
            <a:r>
              <a:rPr lang="nl-NL" sz="2000" dirty="0"/>
              <a:t>: </a:t>
            </a:r>
            <a:r>
              <a:rPr lang="nl-NL" sz="2000" dirty="0" err="1" smtClean="0"/>
              <a:t>bili</a:t>
            </a:r>
            <a:r>
              <a:rPr lang="nl-NL" sz="2000" dirty="0" smtClean="0"/>
              <a:t>-matras voor thuis</a:t>
            </a:r>
            <a:endParaRPr lang="nl-NL" sz="2000" dirty="0"/>
          </a:p>
          <a:p>
            <a:pPr marL="0" indent="0" eaLnBrk="1" hangingPunct="1">
              <a:buNone/>
            </a:pPr>
            <a:endParaRPr lang="nl-NL" sz="2400" u="sng" dirty="0" smtClean="0"/>
          </a:p>
          <a:p>
            <a:pPr marL="0" indent="0" eaLnBrk="1" hangingPunct="1">
              <a:buNone/>
            </a:pPr>
            <a:endParaRPr lang="nl-NL" sz="2400" u="sng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35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voorkeurshouding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 smtClean="0"/>
              <a:t>Richtlijnen:</a:t>
            </a: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Bij het in bed leggen van de baby wisselligging van het hoofd. ( links-rechts-achterhoofd)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1</a:t>
            </a:r>
            <a:r>
              <a:rPr lang="nl-NL" sz="2400" baseline="30000" dirty="0" smtClean="0"/>
              <a:t>ste</a:t>
            </a:r>
            <a:r>
              <a:rPr lang="nl-NL" sz="2400" dirty="0" smtClean="0"/>
              <a:t> twee weken mag de baby ook iets op zij liggen, hierdoor wisselligging van het hoofd makkelijker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Afwisselende houding tijdens het voeden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Bij elke verschoning even kort op de buik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marL="0" indent="0" eaLnBrk="1" hangingPunct="1">
              <a:buNone/>
            </a:pP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2969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Praktische vaardigheden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overstrekken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nl-NL" sz="2400" u="sng" dirty="0"/>
              <a:t>A</a:t>
            </a:r>
            <a:r>
              <a:rPr lang="nl-NL" sz="2400" u="sng" dirty="0" smtClean="0"/>
              <a:t>dviezen:</a:t>
            </a: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Voorkom stress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Geen onnodige handelingen, respect voor slaap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Rustig benaderen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Ronde houdingen, rond oppakken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Ondersteunen van lichaam ( instoppen, omslagdoek)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Zijligging ( volgens richtlijn)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sz="2400" dirty="0" smtClean="0"/>
              <a:t>Rollen en roteren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marL="0" indent="0" eaLnBrk="1" hangingPunct="1">
              <a:buNone/>
            </a:pP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948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22312" y="1048172"/>
            <a:ext cx="7924800" cy="1010816"/>
          </a:xfrm>
        </p:spPr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ragen, opmerkingen of onduidelijkheden?</a:t>
            </a:r>
            <a:endParaRPr lang="nl-NL" sz="1800" dirty="0" smtClean="0">
              <a:solidFill>
                <a:schemeClr val="accent2"/>
              </a:solidFill>
            </a:endParaRP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nl-NL" sz="2400" dirty="0" smtClean="0"/>
              <a:t>Was het aanbod goed?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nl-NL" sz="2400" dirty="0" smtClean="0"/>
              <a:t>Voldeed het aan jullie verwachtingen?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nl-NL" sz="2400" dirty="0" smtClean="0"/>
              <a:t>Kunnen jullie hier iets mee in de praktijk?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nl-NL" sz="2400" dirty="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nl-NL" sz="2400" dirty="0" smtClean="0"/>
              <a:t>Scholing ontwikkelingsgerichte zorg volgt in 2016, zie jullie graag..</a:t>
            </a:r>
            <a:endParaRPr lang="nl-NL" sz="2400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21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l-NL" dirty="0" smtClean="0"/>
              <a:t>Bedankt voor jullie aandacht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780928"/>
            <a:ext cx="22669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94792"/>
          </a:xfrm>
        </p:spPr>
        <p:txBody>
          <a:bodyPr/>
          <a:lstStyle/>
          <a:p>
            <a:r>
              <a:rPr lang="nl-NL" dirty="0" smtClean="0"/>
              <a:t>Onderwerpen</a:t>
            </a:r>
            <a:endParaRPr lang="nl-NL" sz="3200" dirty="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08920"/>
            <a:ext cx="8183116" cy="24482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sz="2400" dirty="0" smtClean="0"/>
              <a:t>Algemene kennis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dirty="0" smtClean="0"/>
              <a:t>Specifieke kennis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dirty="0" smtClean="0"/>
              <a:t>Praktische kennis en vaardigheden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13" y="4149080"/>
            <a:ext cx="2847975" cy="1609725"/>
          </a:xfrm>
          <a:prstGeom prst="rect">
            <a:avLst/>
          </a:prstGeom>
          <a:ln w="127000">
            <a:gradFill>
              <a:gsLst>
                <a:gs pos="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pic>
        <p:nvPicPr>
          <p:cNvPr id="7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2420888"/>
            <a:ext cx="2381511" cy="2381511"/>
          </a:xfrm>
          <a:prstGeom prst="rect">
            <a:avLst/>
          </a:prstGeom>
          <a:noFill/>
          <a:ln w="127000">
            <a:gradFill>
              <a:gsLst>
                <a:gs pos="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/>
            <a:tailEnd/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200" y="4300394"/>
            <a:ext cx="2381250" cy="2371725"/>
          </a:xfrm>
          <a:prstGeom prst="rect">
            <a:avLst/>
          </a:prstGeom>
          <a:ln w="127000">
            <a:gradFill>
              <a:gsLst>
                <a:gs pos="53000">
                  <a:schemeClr val="accent2"/>
                </a:gs>
                <a:gs pos="88000">
                  <a:schemeClr val="accent1">
                    <a:lumMod val="45000"/>
                    <a:lumOff val="55000"/>
                  </a:schemeClr>
                </a:gs>
                <a:gs pos="17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72592" y="654038"/>
            <a:ext cx="7924800" cy="794792"/>
          </a:xfrm>
        </p:spPr>
        <p:txBody>
          <a:bodyPr/>
          <a:lstStyle/>
          <a:p>
            <a:r>
              <a:rPr lang="nl-NL" dirty="0" smtClean="0"/>
              <a:t>Algemeen</a:t>
            </a:r>
            <a:endParaRPr lang="nl-NL" sz="4000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3549433"/>
            <a:ext cx="4105473" cy="114104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nl-NL" sz="18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24944"/>
            <a:ext cx="5812712" cy="3160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3499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gebruikte termen</a:t>
            </a:r>
            <a:endParaRPr lang="nl-NL" sz="4000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6567" y="2780928"/>
            <a:ext cx="7870825" cy="38052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Prematuur, </a:t>
            </a:r>
            <a:r>
              <a:rPr lang="nl-NL" sz="2000" dirty="0" smtClean="0"/>
              <a:t>23-24 tot 37 weken</a:t>
            </a:r>
            <a:endParaRPr lang="nl-N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err="1" smtClean="0"/>
              <a:t>Randprematuur</a:t>
            </a:r>
            <a:r>
              <a:rPr lang="nl-NL" sz="2400" dirty="0" smtClean="0"/>
              <a:t>, </a:t>
            </a:r>
            <a:r>
              <a:rPr lang="nl-NL" sz="2000" dirty="0" smtClean="0"/>
              <a:t>36 tot 37 weken</a:t>
            </a:r>
            <a:endParaRPr lang="nl-N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err="1" smtClean="0"/>
              <a:t>Dysmatuur</a:t>
            </a:r>
            <a:r>
              <a:rPr lang="nl-NL" sz="2400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err="1" smtClean="0"/>
              <a:t>Macrosoom</a:t>
            </a:r>
            <a:endParaRPr lang="nl-N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Pre-</a:t>
            </a:r>
            <a:r>
              <a:rPr lang="nl-NL" sz="2400" dirty="0" err="1" smtClean="0"/>
              <a:t>dysmatuur</a:t>
            </a:r>
            <a:endParaRPr lang="nl-N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b="1" dirty="0"/>
              <a:t>	</a:t>
            </a:r>
            <a:r>
              <a:rPr lang="nl-NL" sz="2400" dirty="0" smtClean="0"/>
              <a:t>Immatuur, </a:t>
            </a:r>
            <a:r>
              <a:rPr lang="nl-NL" sz="2000" dirty="0" smtClean="0"/>
              <a:t>16 tot 23-24 weken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Serotien, </a:t>
            </a:r>
            <a:r>
              <a:rPr lang="nl-NL" sz="2000" dirty="0" smtClean="0"/>
              <a:t>&gt; 42 weken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Neonaat, </a:t>
            </a:r>
            <a:r>
              <a:rPr lang="nl-NL" sz="2000" dirty="0" smtClean="0"/>
              <a:t>1 tot 28 dagen postnataal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Z</a:t>
            </a:r>
            <a:r>
              <a:rPr lang="nl-NL" sz="2400" dirty="0" smtClean="0"/>
              <a:t>uigeling, </a:t>
            </a:r>
            <a:r>
              <a:rPr lang="nl-NL" sz="2000" dirty="0" smtClean="0"/>
              <a:t>1 tot 365 postnataal</a:t>
            </a:r>
            <a:endParaRPr lang="nl-NL" sz="18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6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verzorging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5" y="2349078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Neonatologie:</a:t>
            </a:r>
            <a:r>
              <a:rPr lang="nl-NL" sz="2400" dirty="0" smtClean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	&lt; 2000 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&lt; 35 weken</a:t>
            </a:r>
            <a:endParaRPr lang="nl-NL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Ziek ( infectie )</a:t>
            </a: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	Temperatuurregulatie, </a:t>
            </a:r>
            <a:r>
              <a:rPr lang="nl-NL" sz="2400" dirty="0" err="1" smtClean="0"/>
              <a:t>hypoglycemie</a:t>
            </a:r>
            <a:r>
              <a:rPr lang="nl-NL" sz="2400" dirty="0" smtClean="0"/>
              <a:t> en of 	onvoldoende groei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	Ernstige </a:t>
            </a:r>
            <a:r>
              <a:rPr lang="nl-NL" sz="2400" dirty="0" err="1" smtClean="0"/>
              <a:t>bilirubinemie</a:t>
            </a:r>
            <a:endParaRPr lang="nl-N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Slechte start ( asfyxie, meconium houdend 	vruchtwater)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verzorging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5" y="2349078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Neonatologie:</a:t>
            </a:r>
            <a:r>
              <a:rPr lang="nl-NL" sz="2400" dirty="0" smtClean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Monitorbewaking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Goede algehele observatie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Rust en regelmaat ( prikkelarme omgeving)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Opstarten orale voeding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Goede temperatuur regulatie ( couveuse, </a:t>
            </a:r>
            <a:r>
              <a:rPr lang="nl-NL" sz="2400" dirty="0" err="1" smtClean="0"/>
              <a:t>warmtebed</a:t>
            </a:r>
            <a:r>
              <a:rPr lang="nl-NL" sz="2400" dirty="0" smtClean="0"/>
              <a:t> of wieg)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Alle zorg is ontwikkelingsgericht.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Ouderparticipatie staat voorop!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dirty="0" smtClean="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7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0816"/>
          </a:xfrm>
        </p:spPr>
        <p:txBody>
          <a:bodyPr/>
          <a:lstStyle/>
          <a:p>
            <a:r>
              <a:rPr lang="nl-NL" dirty="0" smtClean="0"/>
              <a:t>Algemeen</a:t>
            </a:r>
            <a:br>
              <a:rPr lang="nl-NL" dirty="0" smtClean="0"/>
            </a:br>
            <a:r>
              <a:rPr lang="nl-NL" sz="1800" dirty="0" smtClean="0">
                <a:solidFill>
                  <a:schemeClr val="accent2"/>
                </a:solidFill>
              </a:rPr>
              <a:t>verzorging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870825" cy="3805238"/>
          </a:xfrm>
        </p:spPr>
        <p:txBody>
          <a:bodyPr/>
          <a:lstStyle/>
          <a:p>
            <a:pPr marL="0" indent="0">
              <a:buNone/>
            </a:pPr>
            <a:r>
              <a:rPr lang="nl-NL" sz="2400" u="sng" dirty="0" smtClean="0"/>
              <a:t>Kraamafdeling: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	&gt; 2000 gram</a:t>
            </a:r>
            <a:endParaRPr lang="nl-N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	&gt; 35 weken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	</a:t>
            </a:r>
            <a:r>
              <a:rPr lang="nl-NL" sz="2400" dirty="0" smtClean="0"/>
              <a:t>matig zieke pasgeborene</a:t>
            </a:r>
          </a:p>
          <a:p>
            <a:pPr>
              <a:buFont typeface="Wingdings" panose="05000000000000000000" pitchFamily="2" charset="2"/>
              <a:buChar char="v"/>
            </a:pPr>
            <a:endParaRPr lang="nl-NL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 smtClean="0"/>
              <a:t>eventueel samenwerking met neonatologie-verpleegkundige om er voor te zorgen dat de baby bij moeder kan blijven.</a:t>
            </a: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 smtClean="0"/>
              <a:t>Deze baby’s gaan als het goed gaat naar huis!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5867400" y="544512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5508625" y="48688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7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E10098"/>
      </a:dk1>
      <a:lt1>
        <a:srgbClr val="FFFFFF"/>
      </a:lt1>
      <a:dk2>
        <a:srgbClr val="E10098"/>
      </a:dk2>
      <a:lt2>
        <a:srgbClr val="E10098"/>
      </a:lt2>
      <a:accent1>
        <a:srgbClr val="E10098"/>
      </a:accent1>
      <a:accent2>
        <a:srgbClr val="A4D65E"/>
      </a:accent2>
      <a:accent3>
        <a:srgbClr val="FFFFFF"/>
      </a:accent3>
      <a:accent4>
        <a:srgbClr val="C00081"/>
      </a:accent4>
      <a:accent5>
        <a:srgbClr val="EEAACA"/>
      </a:accent5>
      <a:accent6>
        <a:srgbClr val="94C254"/>
      </a:accent6>
      <a:hlink>
        <a:srgbClr val="E10098"/>
      </a:hlink>
      <a:folHlink>
        <a:srgbClr val="99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E02D8A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EDADC4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AECC52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E02D8A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EDADC4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AECC52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BFD885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ADC478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E7318C"/>
    </a:dk1>
    <a:lt1>
      <a:srgbClr val="FFFFFF"/>
    </a:lt1>
    <a:dk2>
      <a:srgbClr val="E7318C"/>
    </a:dk2>
    <a:lt2>
      <a:srgbClr val="E7318C"/>
    </a:lt2>
    <a:accent1>
      <a:srgbClr val="E7318C"/>
    </a:accent1>
    <a:accent2>
      <a:srgbClr val="A4D65E"/>
    </a:accent2>
    <a:accent3>
      <a:srgbClr val="FFFFFF"/>
    </a:accent3>
    <a:accent4>
      <a:srgbClr val="C52877"/>
    </a:accent4>
    <a:accent5>
      <a:srgbClr val="F1ADC5"/>
    </a:accent5>
    <a:accent6>
      <a:srgbClr val="94C254"/>
    </a:accent6>
    <a:hlink>
      <a:srgbClr val="E7318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954</Words>
  <Application>Microsoft Office PowerPoint</Application>
  <PresentationFormat>Diavoorstelling (4:3)</PresentationFormat>
  <Paragraphs>256</Paragraphs>
  <Slides>38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39" baseType="lpstr">
      <vt:lpstr>Capsules</vt:lpstr>
      <vt:lpstr>Zorg  voor prematuren, dysmaturen en zieke pasgeborenen </vt:lpstr>
      <vt:lpstr>Even voorstellen</vt:lpstr>
      <vt:lpstr>Doel scholing</vt:lpstr>
      <vt:lpstr>Onderwerpen</vt:lpstr>
      <vt:lpstr>Algemeen</vt:lpstr>
      <vt:lpstr>Algemeen gebruikte termen</vt:lpstr>
      <vt:lpstr>Algemeen verzorging</vt:lpstr>
      <vt:lpstr>Algemeen verzorging</vt:lpstr>
      <vt:lpstr>Algemeen verzorging</vt:lpstr>
      <vt:lpstr>Algemeen prematuur</vt:lpstr>
      <vt:lpstr>Algemeen prematuur/dysmatuur</vt:lpstr>
      <vt:lpstr>Algemeen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Specifiek prematuur/dysmatuur</vt:lpstr>
      <vt:lpstr>Praktische vaardigheden </vt:lpstr>
      <vt:lpstr>Praktische vaardigheden algemeen</vt:lpstr>
      <vt:lpstr>Praktische vaardigheden algemeen</vt:lpstr>
      <vt:lpstr>Praktische vaardigheden interventies</vt:lpstr>
      <vt:lpstr>Praktische vaardigheden interventies</vt:lpstr>
      <vt:lpstr>Praktische vaardigheden interventies</vt:lpstr>
      <vt:lpstr>Praktische vaardigheden interventies</vt:lpstr>
      <vt:lpstr>Praktische vaardigheden interventies</vt:lpstr>
      <vt:lpstr>Praktische vaardigheden interventies</vt:lpstr>
      <vt:lpstr>Praktische vaardigheden interventies</vt:lpstr>
      <vt:lpstr>Praktische vaardigheden voorkeurshouding</vt:lpstr>
      <vt:lpstr>Praktische vaardigheden overstrekken</vt:lpstr>
      <vt:lpstr>Vragen, opmerkingen of onduidelijkheden?</vt:lpstr>
      <vt:lpstr>Bedankt voor jullie aandacht</vt:lpstr>
    </vt:vector>
  </TitlesOfParts>
  <Company>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KRAAMZORG</dc:title>
  <dc:creator>adm-stberg</dc:creator>
  <cp:lastModifiedBy>Geesje Fokkens</cp:lastModifiedBy>
  <cp:revision>103</cp:revision>
  <dcterms:created xsi:type="dcterms:W3CDTF">2011-12-08T14:27:06Z</dcterms:created>
  <dcterms:modified xsi:type="dcterms:W3CDTF">2015-09-23T13:54:25Z</dcterms:modified>
</cp:coreProperties>
</file>