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28"/>
  </p:notesMasterIdLst>
  <p:sldIdLst>
    <p:sldId id="257" r:id="rId2"/>
    <p:sldId id="275" r:id="rId3"/>
    <p:sldId id="272" r:id="rId4"/>
    <p:sldId id="271" r:id="rId5"/>
    <p:sldId id="315" r:id="rId6"/>
    <p:sldId id="299" r:id="rId7"/>
    <p:sldId id="286" r:id="rId8"/>
    <p:sldId id="276" r:id="rId9"/>
    <p:sldId id="287" r:id="rId10"/>
    <p:sldId id="303" r:id="rId11"/>
    <p:sldId id="304" r:id="rId12"/>
    <p:sldId id="305" r:id="rId13"/>
    <p:sldId id="317" r:id="rId14"/>
    <p:sldId id="301" r:id="rId15"/>
    <p:sldId id="302" r:id="rId16"/>
    <p:sldId id="306" r:id="rId17"/>
    <p:sldId id="318" r:id="rId18"/>
    <p:sldId id="319" r:id="rId19"/>
    <p:sldId id="307" r:id="rId20"/>
    <p:sldId id="316" r:id="rId21"/>
    <p:sldId id="313" r:id="rId22"/>
    <p:sldId id="312" r:id="rId23"/>
    <p:sldId id="308" r:id="rId24"/>
    <p:sldId id="310" r:id="rId25"/>
    <p:sldId id="309" r:id="rId26"/>
    <p:sldId id="314" r:id="rId27"/>
  </p:sldIdLst>
  <p:sldSz cx="18059400" cy="1015841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3199">
          <p15:clr>
            <a:srgbClr val="A4A3A4"/>
          </p15:clr>
        </p15:guide>
        <p15:guide id="2" pos="568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9" d="100"/>
          <a:sy n="79" d="100"/>
        </p:scale>
        <p:origin x="-264" y="-90"/>
      </p:cViewPr>
      <p:guideLst>
        <p:guide orient="horz" pos="3199"/>
        <p:guide pos="568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ED8CAFE9-D28C-40BF-8133-59AF61C0811F}" type="datetimeFigureOut">
              <a:rPr lang="nl-NL" smtClean="0"/>
              <a:pPr/>
              <a:t>31-1-2020</a:t>
            </a:fld>
            <a:endParaRPr lang="nl-NL"/>
          </a:p>
        </p:txBody>
      </p:sp>
      <p:sp>
        <p:nvSpPr>
          <p:cNvPr id="4" name="Tijdelijke aanduiding voor dia-afbeelding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0E098EDD-F127-4293-8C9C-E6CDDB58133B}" type="slidenum">
              <a:rPr lang="nl-NL" smtClean="0"/>
              <a:pPr/>
              <a:t>‹nr.›</a:t>
            </a:fld>
            <a:endParaRPr lang="nl-NL"/>
          </a:p>
        </p:txBody>
      </p:sp>
    </p:spTree>
    <p:extLst>
      <p:ext uri="{BB962C8B-B14F-4D97-AF65-F5344CB8AC3E}">
        <p14:creationId xmlns:p14="http://schemas.microsoft.com/office/powerpoint/2010/main" val="512733404"/>
      </p:ext>
    </p:extLst>
  </p:cSld>
  <p:clrMap bg1="lt1" tx1="dk1" bg2="lt2" tx2="dk2" accent1="accent1" accent2="accent2" accent3="accent3" accent4="accent4" accent5="accent5" accent6="accent6" hlink="hlink" folHlink="folHlink"/>
  <p:notesStyle>
    <a:lvl1pPr marL="0" algn="l" defTabSz="1509400" rtl="0" eaLnBrk="1" latinLnBrk="0" hangingPunct="1">
      <a:defRPr sz="1981" kern="1200">
        <a:solidFill>
          <a:schemeClr val="tx1"/>
        </a:solidFill>
        <a:latin typeface="+mn-lt"/>
        <a:ea typeface="+mn-ea"/>
        <a:cs typeface="+mn-cs"/>
      </a:defRPr>
    </a:lvl1pPr>
    <a:lvl2pPr marL="754700" algn="l" defTabSz="1509400" rtl="0" eaLnBrk="1" latinLnBrk="0" hangingPunct="1">
      <a:defRPr sz="1981" kern="1200">
        <a:solidFill>
          <a:schemeClr val="tx1"/>
        </a:solidFill>
        <a:latin typeface="+mn-lt"/>
        <a:ea typeface="+mn-ea"/>
        <a:cs typeface="+mn-cs"/>
      </a:defRPr>
    </a:lvl2pPr>
    <a:lvl3pPr marL="1509400" algn="l" defTabSz="1509400" rtl="0" eaLnBrk="1" latinLnBrk="0" hangingPunct="1">
      <a:defRPr sz="1981" kern="1200">
        <a:solidFill>
          <a:schemeClr val="tx1"/>
        </a:solidFill>
        <a:latin typeface="+mn-lt"/>
        <a:ea typeface="+mn-ea"/>
        <a:cs typeface="+mn-cs"/>
      </a:defRPr>
    </a:lvl3pPr>
    <a:lvl4pPr marL="2264100" algn="l" defTabSz="1509400" rtl="0" eaLnBrk="1" latinLnBrk="0" hangingPunct="1">
      <a:defRPr sz="1981" kern="1200">
        <a:solidFill>
          <a:schemeClr val="tx1"/>
        </a:solidFill>
        <a:latin typeface="+mn-lt"/>
        <a:ea typeface="+mn-ea"/>
        <a:cs typeface="+mn-cs"/>
      </a:defRPr>
    </a:lvl4pPr>
    <a:lvl5pPr marL="3018800" algn="l" defTabSz="1509400" rtl="0" eaLnBrk="1" latinLnBrk="0" hangingPunct="1">
      <a:defRPr sz="1981" kern="1200">
        <a:solidFill>
          <a:schemeClr val="tx1"/>
        </a:solidFill>
        <a:latin typeface="+mn-lt"/>
        <a:ea typeface="+mn-ea"/>
        <a:cs typeface="+mn-cs"/>
      </a:defRPr>
    </a:lvl5pPr>
    <a:lvl6pPr marL="3773500" algn="l" defTabSz="1509400" rtl="0" eaLnBrk="1" latinLnBrk="0" hangingPunct="1">
      <a:defRPr sz="1981" kern="1200">
        <a:solidFill>
          <a:schemeClr val="tx1"/>
        </a:solidFill>
        <a:latin typeface="+mn-lt"/>
        <a:ea typeface="+mn-ea"/>
        <a:cs typeface="+mn-cs"/>
      </a:defRPr>
    </a:lvl6pPr>
    <a:lvl7pPr marL="4528200" algn="l" defTabSz="1509400" rtl="0" eaLnBrk="1" latinLnBrk="0" hangingPunct="1">
      <a:defRPr sz="1981" kern="1200">
        <a:solidFill>
          <a:schemeClr val="tx1"/>
        </a:solidFill>
        <a:latin typeface="+mn-lt"/>
        <a:ea typeface="+mn-ea"/>
        <a:cs typeface="+mn-cs"/>
      </a:defRPr>
    </a:lvl7pPr>
    <a:lvl8pPr marL="5282900" algn="l" defTabSz="1509400" rtl="0" eaLnBrk="1" latinLnBrk="0" hangingPunct="1">
      <a:defRPr sz="1981" kern="1200">
        <a:solidFill>
          <a:schemeClr val="tx1"/>
        </a:solidFill>
        <a:latin typeface="+mn-lt"/>
        <a:ea typeface="+mn-ea"/>
        <a:cs typeface="+mn-cs"/>
      </a:defRPr>
    </a:lvl8pPr>
    <a:lvl9pPr marL="6037600" algn="l" defTabSz="1509400" rtl="0" eaLnBrk="1" latinLnBrk="0" hangingPunct="1">
      <a:defRPr sz="1981"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526294C2-FCC5-0143-8D07-258ADD411232}" type="slidenum">
              <a:rPr lang="nl-NL" smtClean="0"/>
              <a:t>6</a:t>
            </a:fld>
            <a:endParaRPr lang="nl-NL"/>
          </a:p>
        </p:txBody>
      </p:sp>
    </p:spTree>
    <p:extLst>
      <p:ext uri="{BB962C8B-B14F-4D97-AF65-F5344CB8AC3E}">
        <p14:creationId xmlns:p14="http://schemas.microsoft.com/office/powerpoint/2010/main" val="39150863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None/>
            </a:pPr>
            <a:endParaRPr lang="nl-NL" dirty="0"/>
          </a:p>
        </p:txBody>
      </p:sp>
      <p:sp>
        <p:nvSpPr>
          <p:cNvPr id="4" name="Tijdelijke aanduiding voor dianummer 3"/>
          <p:cNvSpPr>
            <a:spLocks noGrp="1"/>
          </p:cNvSpPr>
          <p:nvPr>
            <p:ph type="sldNum" sz="quarter" idx="10"/>
          </p:nvPr>
        </p:nvSpPr>
        <p:spPr/>
        <p:txBody>
          <a:bodyPr/>
          <a:lstStyle/>
          <a:p>
            <a:fld id="{526294C2-FCC5-0143-8D07-258ADD411232}" type="slidenum">
              <a:rPr lang="nl-NL" smtClean="0"/>
              <a:t>7</a:t>
            </a:fld>
            <a:endParaRPr lang="nl-NL"/>
          </a:p>
        </p:txBody>
      </p:sp>
    </p:spTree>
    <p:extLst>
      <p:ext uri="{BB962C8B-B14F-4D97-AF65-F5344CB8AC3E}">
        <p14:creationId xmlns:p14="http://schemas.microsoft.com/office/powerpoint/2010/main" val="5599606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9CDF2A25-0310-4A98-8E5C-E33E9A6F53C1}" type="slidenum">
              <a:rPr lang="nl-NL" smtClean="0"/>
              <a:t>12</a:t>
            </a:fld>
            <a:endParaRPr lang="nl-NL"/>
          </a:p>
        </p:txBody>
      </p:sp>
    </p:spTree>
    <p:extLst>
      <p:ext uri="{BB962C8B-B14F-4D97-AF65-F5344CB8AC3E}">
        <p14:creationId xmlns:p14="http://schemas.microsoft.com/office/powerpoint/2010/main" val="20793885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9CDF2A25-0310-4A98-8E5C-E33E9A6F53C1}" type="slidenum">
              <a:rPr lang="nl-NL" smtClean="0"/>
              <a:t>14</a:t>
            </a:fld>
            <a:endParaRPr lang="nl-NL"/>
          </a:p>
        </p:txBody>
      </p:sp>
    </p:spTree>
    <p:extLst>
      <p:ext uri="{BB962C8B-B14F-4D97-AF65-F5344CB8AC3E}">
        <p14:creationId xmlns:p14="http://schemas.microsoft.com/office/powerpoint/2010/main" val="34283182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526294C2-FCC5-0143-8D07-258ADD411232}" type="slidenum">
              <a:rPr lang="nl-NL" smtClean="0"/>
              <a:t>16</a:t>
            </a:fld>
            <a:endParaRPr lang="nl-NL"/>
          </a:p>
        </p:txBody>
      </p:sp>
    </p:spTree>
    <p:extLst>
      <p:ext uri="{BB962C8B-B14F-4D97-AF65-F5344CB8AC3E}">
        <p14:creationId xmlns:p14="http://schemas.microsoft.com/office/powerpoint/2010/main" val="31874074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9CDF2A25-0310-4A98-8E5C-E33E9A6F53C1}" type="slidenum">
              <a:rPr lang="nl-NL" smtClean="0"/>
              <a:t>19</a:t>
            </a:fld>
            <a:endParaRPr lang="nl-NL"/>
          </a:p>
        </p:txBody>
      </p:sp>
    </p:spTree>
    <p:extLst>
      <p:ext uri="{BB962C8B-B14F-4D97-AF65-F5344CB8AC3E}">
        <p14:creationId xmlns:p14="http://schemas.microsoft.com/office/powerpoint/2010/main" val="42933401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526294C2-FCC5-0143-8D07-258ADD411232}" type="slidenum">
              <a:rPr lang="nl-NL" smtClean="0"/>
              <a:t>23</a:t>
            </a:fld>
            <a:endParaRPr lang="nl-NL"/>
          </a:p>
        </p:txBody>
      </p:sp>
    </p:spTree>
    <p:extLst>
      <p:ext uri="{BB962C8B-B14F-4D97-AF65-F5344CB8AC3E}">
        <p14:creationId xmlns:p14="http://schemas.microsoft.com/office/powerpoint/2010/main" val="28418373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dia">
    <p:spTree>
      <p:nvGrpSpPr>
        <p:cNvPr id="1" name=""/>
        <p:cNvGrpSpPr/>
        <p:nvPr/>
      </p:nvGrpSpPr>
      <p:grpSpPr>
        <a:xfrm>
          <a:off x="0" y="0"/>
          <a:ext cx="0" cy="0"/>
          <a:chOff x="0" y="0"/>
          <a:chExt cx="0" cy="0"/>
        </a:xfrm>
      </p:grpSpPr>
      <p:pic>
        <p:nvPicPr>
          <p:cNvPr id="7" name="Afbeelding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91" y="1145"/>
            <a:ext cx="18057108" cy="10157411"/>
          </a:xfrm>
          <a:prstGeom prst="rect">
            <a:avLst/>
          </a:prstGeom>
        </p:spPr>
      </p:pic>
      <p:sp>
        <p:nvSpPr>
          <p:cNvPr id="2" name="Title 1"/>
          <p:cNvSpPr>
            <a:spLocks noGrp="1"/>
          </p:cNvSpPr>
          <p:nvPr>
            <p:ph type="ctrTitle" hasCustomPrompt="1"/>
          </p:nvPr>
        </p:nvSpPr>
        <p:spPr>
          <a:xfrm>
            <a:off x="9631081" y="4139058"/>
            <a:ext cx="7811979" cy="1946796"/>
          </a:xfrm>
        </p:spPr>
        <p:txBody>
          <a:bodyPr anchor="ctr" anchorCtr="0"/>
          <a:lstStyle>
            <a:lvl1pPr algn="l">
              <a:lnSpc>
                <a:spcPct val="110000"/>
              </a:lnSpc>
              <a:defRPr sz="4200">
                <a:solidFill>
                  <a:schemeClr val="bg1"/>
                </a:solidFill>
              </a:defRPr>
            </a:lvl1pPr>
          </a:lstStyle>
          <a:p>
            <a:r>
              <a:rPr lang="nl-NL" dirty="0"/>
              <a:t>Titel van de presentatie eventueel over </a:t>
            </a:r>
            <a:br>
              <a:rPr lang="nl-NL" dirty="0"/>
            </a:br>
            <a:r>
              <a:rPr lang="nl-NL" dirty="0"/>
              <a:t>twee of drie regels</a:t>
            </a:r>
            <a:endParaRPr lang="en-US" dirty="0"/>
          </a:p>
        </p:txBody>
      </p:sp>
      <p:sp>
        <p:nvSpPr>
          <p:cNvPr id="3" name="Subtitle 2"/>
          <p:cNvSpPr>
            <a:spLocks noGrp="1"/>
          </p:cNvSpPr>
          <p:nvPr>
            <p:ph type="subTitle" idx="1" hasCustomPrompt="1"/>
          </p:nvPr>
        </p:nvSpPr>
        <p:spPr>
          <a:xfrm>
            <a:off x="13629409" y="8574579"/>
            <a:ext cx="3970630" cy="465513"/>
          </a:xfrm>
        </p:spPr>
        <p:txBody>
          <a:bodyPr>
            <a:normAutofit/>
          </a:bodyPr>
          <a:lstStyle>
            <a:lvl1pPr marL="0" indent="0" algn="l">
              <a:buNone/>
              <a:defRPr sz="2600" b="1"/>
            </a:lvl1pPr>
            <a:lvl2pPr marL="609676" indent="0" algn="ctr">
              <a:buNone/>
              <a:defRPr sz="2667"/>
            </a:lvl2pPr>
            <a:lvl3pPr marL="1219352" indent="0" algn="ctr">
              <a:buNone/>
              <a:defRPr sz="2400"/>
            </a:lvl3pPr>
            <a:lvl4pPr marL="1829029" indent="0" algn="ctr">
              <a:buNone/>
              <a:defRPr sz="2134"/>
            </a:lvl4pPr>
            <a:lvl5pPr marL="2438705" indent="0" algn="ctr">
              <a:buNone/>
              <a:defRPr sz="2134"/>
            </a:lvl5pPr>
            <a:lvl6pPr marL="3048381" indent="0" algn="ctr">
              <a:buNone/>
              <a:defRPr sz="2134"/>
            </a:lvl6pPr>
            <a:lvl7pPr marL="3658057" indent="0" algn="ctr">
              <a:buNone/>
              <a:defRPr sz="2134"/>
            </a:lvl7pPr>
            <a:lvl8pPr marL="4267733" indent="0" algn="ctr">
              <a:buNone/>
              <a:defRPr sz="2134"/>
            </a:lvl8pPr>
            <a:lvl9pPr marL="4877410" indent="0" algn="ctr">
              <a:buNone/>
              <a:defRPr sz="2134"/>
            </a:lvl9pPr>
          </a:lstStyle>
          <a:p>
            <a:r>
              <a:rPr lang="nl-NL" dirty="0"/>
              <a:t>Naam Spreker</a:t>
            </a:r>
            <a:endParaRPr lang="en-US" dirty="0"/>
          </a:p>
        </p:txBody>
      </p:sp>
      <p:sp>
        <p:nvSpPr>
          <p:cNvPr id="12" name="Tijdelijke aanduiding voor tekst 11"/>
          <p:cNvSpPr>
            <a:spLocks noGrp="1"/>
          </p:cNvSpPr>
          <p:nvPr>
            <p:ph type="body" sz="quarter" idx="10" hasCustomPrompt="1"/>
          </p:nvPr>
        </p:nvSpPr>
        <p:spPr>
          <a:xfrm>
            <a:off x="13629409" y="9114646"/>
            <a:ext cx="2655742" cy="466725"/>
          </a:xfrm>
        </p:spPr>
        <p:txBody>
          <a:bodyPr>
            <a:normAutofit/>
          </a:bodyPr>
          <a:lstStyle>
            <a:lvl1pPr>
              <a:defRPr sz="2600"/>
            </a:lvl1pPr>
          </a:lstStyle>
          <a:p>
            <a:pPr lvl="0"/>
            <a:r>
              <a:rPr lang="nl-NL" dirty="0"/>
              <a:t>datum</a:t>
            </a:r>
          </a:p>
        </p:txBody>
      </p:sp>
    </p:spTree>
    <p:extLst>
      <p:ext uri="{BB962C8B-B14F-4D97-AF65-F5344CB8AC3E}">
        <p14:creationId xmlns:p14="http://schemas.microsoft.com/office/powerpoint/2010/main" val="14391617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met tekst en opsomm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4" name="Date Placeholder 3"/>
          <p:cNvSpPr>
            <a:spLocks noGrp="1"/>
          </p:cNvSpPr>
          <p:nvPr>
            <p:ph type="dt" sz="half" idx="10"/>
          </p:nvPr>
        </p:nvSpPr>
        <p:spPr/>
        <p:txBody>
          <a:bodyPr/>
          <a:lstStyle/>
          <a:p>
            <a:fld id="{7D1385D6-C3CE-4ADB-BB08-36B1A43DAD02}" type="datetime1">
              <a:rPr lang="nl-NL" smtClean="0"/>
              <a:pPr/>
              <a:t>31-1-2020</a:t>
            </a:fld>
            <a:endParaRPr lang="nl-NL"/>
          </a:p>
        </p:txBody>
      </p:sp>
      <p:sp>
        <p:nvSpPr>
          <p:cNvPr id="5" name="Footer Placeholder 4"/>
          <p:cNvSpPr>
            <a:spLocks noGrp="1"/>
          </p:cNvSpPr>
          <p:nvPr>
            <p:ph type="ftr" sz="quarter" idx="11"/>
          </p:nvPr>
        </p:nvSpPr>
        <p:spPr/>
        <p:txBody>
          <a:bodyPr/>
          <a:lstStyle/>
          <a:p>
            <a:r>
              <a:rPr lang="nl-NL"/>
              <a:t>&lt;Vul de juiste voettekst in via de tab Invoegen &gt;&gt; Koptekst en voettekst&gt;</a:t>
            </a:r>
          </a:p>
        </p:txBody>
      </p:sp>
      <p:sp>
        <p:nvSpPr>
          <p:cNvPr id="6" name="Slide Number Placeholder 5"/>
          <p:cNvSpPr>
            <a:spLocks noGrp="1"/>
          </p:cNvSpPr>
          <p:nvPr>
            <p:ph type="sldNum" sz="quarter" idx="12"/>
          </p:nvPr>
        </p:nvSpPr>
        <p:spPr/>
        <p:txBody>
          <a:bodyPr/>
          <a:lstStyle/>
          <a:p>
            <a:fld id="{3239DE14-1C5E-4678-9AA8-97F1E5F76846}" type="slidenum">
              <a:rPr lang="nl-NL" smtClean="0"/>
              <a:pPr/>
              <a:t>‹nr.›</a:t>
            </a:fld>
            <a:endParaRPr lang="nl-NL"/>
          </a:p>
        </p:txBody>
      </p:sp>
      <p:sp>
        <p:nvSpPr>
          <p:cNvPr id="7" name="Tijdelijke aanduiding voor inhoud 6"/>
          <p:cNvSpPr>
            <a:spLocks noGrp="1"/>
          </p:cNvSpPr>
          <p:nvPr>
            <p:ph sz="quarter" idx="14"/>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Tree>
    <p:extLst>
      <p:ext uri="{BB962C8B-B14F-4D97-AF65-F5344CB8AC3E}">
        <p14:creationId xmlns:p14="http://schemas.microsoft.com/office/powerpoint/2010/main" val="42343759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met tekst en nummer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4" name="Date Placeholder 3"/>
          <p:cNvSpPr>
            <a:spLocks noGrp="1"/>
          </p:cNvSpPr>
          <p:nvPr>
            <p:ph type="dt" sz="half" idx="10"/>
          </p:nvPr>
        </p:nvSpPr>
        <p:spPr/>
        <p:txBody>
          <a:bodyPr/>
          <a:lstStyle/>
          <a:p>
            <a:fld id="{7D1385D6-C3CE-4ADB-BB08-36B1A43DAD02}" type="datetime1">
              <a:rPr lang="nl-NL" smtClean="0"/>
              <a:pPr/>
              <a:t>31-1-2020</a:t>
            </a:fld>
            <a:endParaRPr lang="nl-NL"/>
          </a:p>
        </p:txBody>
      </p:sp>
      <p:sp>
        <p:nvSpPr>
          <p:cNvPr id="5" name="Footer Placeholder 4"/>
          <p:cNvSpPr>
            <a:spLocks noGrp="1"/>
          </p:cNvSpPr>
          <p:nvPr>
            <p:ph type="ftr" sz="quarter" idx="11"/>
          </p:nvPr>
        </p:nvSpPr>
        <p:spPr/>
        <p:txBody>
          <a:bodyPr/>
          <a:lstStyle/>
          <a:p>
            <a:r>
              <a:rPr lang="nl-NL"/>
              <a:t>&lt;Vul de juiste voettekst in via de tab Invoegen &gt;&gt; Koptekst en voettekst&gt;</a:t>
            </a:r>
          </a:p>
        </p:txBody>
      </p:sp>
      <p:sp>
        <p:nvSpPr>
          <p:cNvPr id="6" name="Slide Number Placeholder 5"/>
          <p:cNvSpPr>
            <a:spLocks noGrp="1"/>
          </p:cNvSpPr>
          <p:nvPr>
            <p:ph type="sldNum" sz="quarter" idx="12"/>
          </p:nvPr>
        </p:nvSpPr>
        <p:spPr/>
        <p:txBody>
          <a:bodyPr/>
          <a:lstStyle/>
          <a:p>
            <a:fld id="{3239DE14-1C5E-4678-9AA8-97F1E5F76846}" type="slidenum">
              <a:rPr lang="nl-NL" smtClean="0"/>
              <a:pPr/>
              <a:t>‹nr.›</a:t>
            </a:fld>
            <a:endParaRPr lang="nl-NL"/>
          </a:p>
        </p:txBody>
      </p:sp>
      <p:sp>
        <p:nvSpPr>
          <p:cNvPr id="7" name="Tijdelijke aanduiding voor inhoud 6"/>
          <p:cNvSpPr>
            <a:spLocks noGrp="1"/>
          </p:cNvSpPr>
          <p:nvPr>
            <p:ph sz="quarter" idx="14"/>
          </p:nvPr>
        </p:nvSpPr>
        <p:spPr/>
        <p:txBody>
          <a:bodyPr/>
          <a:lstStyle>
            <a:lvl2pPr marL="360000" indent="-360000">
              <a:buFont typeface="+mj-lt"/>
              <a:buAutoNum type="arabicPeriod"/>
              <a:defRPr/>
            </a:lvl2pPr>
            <a:lvl3pPr marL="810000" indent="-360000">
              <a:buFont typeface="+mj-lt"/>
              <a:buAutoNum type="alphaLcPeriod"/>
              <a:defRPr/>
            </a:lvl3pPr>
            <a:lvl4pPr marL="1350000" indent="-360000">
              <a:buFont typeface="+mj-lt"/>
              <a:buAutoNum type="romanLcPeriod"/>
              <a:defRPr/>
            </a:lvl4pPr>
            <a:lvl5pPr indent="-36000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Tree>
    <p:extLst>
      <p:ext uri="{BB962C8B-B14F-4D97-AF65-F5344CB8AC3E}">
        <p14:creationId xmlns:p14="http://schemas.microsoft.com/office/powerpoint/2010/main" val="38545134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Einddia">
    <p:spTree>
      <p:nvGrpSpPr>
        <p:cNvPr id="1" name=""/>
        <p:cNvGrpSpPr/>
        <p:nvPr/>
      </p:nvGrpSpPr>
      <p:grpSpPr>
        <a:xfrm>
          <a:off x="0" y="0"/>
          <a:ext cx="0" cy="0"/>
          <a:chOff x="0" y="0"/>
          <a:chExt cx="0" cy="0"/>
        </a:xfrm>
      </p:grpSpPr>
      <p:pic>
        <p:nvPicPr>
          <p:cNvPr id="2" name="Afbeelding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18058890" cy="10158413"/>
          </a:xfrm>
          <a:prstGeom prst="rect">
            <a:avLst/>
          </a:prstGeom>
        </p:spPr>
      </p:pic>
      <p:sp>
        <p:nvSpPr>
          <p:cNvPr id="8" name="Tijdelijke aanduiding voor tekst 7"/>
          <p:cNvSpPr>
            <a:spLocks noGrp="1"/>
          </p:cNvSpPr>
          <p:nvPr>
            <p:ph type="body" sz="quarter" idx="10" hasCustomPrompt="1"/>
          </p:nvPr>
        </p:nvSpPr>
        <p:spPr>
          <a:xfrm>
            <a:off x="10268432" y="3593648"/>
            <a:ext cx="7146925" cy="1625262"/>
          </a:xfrm>
        </p:spPr>
        <p:txBody>
          <a:bodyPr anchor="b" anchorCtr="0">
            <a:noAutofit/>
          </a:bodyPr>
          <a:lstStyle>
            <a:lvl1pPr>
              <a:defRPr sz="4200" b="1" baseline="0">
                <a:solidFill>
                  <a:schemeClr val="accent1"/>
                </a:solidFill>
              </a:defRPr>
            </a:lvl1pPr>
          </a:lstStyle>
          <a:p>
            <a:pPr lvl="0"/>
            <a:r>
              <a:rPr lang="nl-NL" dirty="0"/>
              <a:t>Afsluitende tekst</a:t>
            </a:r>
          </a:p>
        </p:txBody>
      </p:sp>
      <p:sp>
        <p:nvSpPr>
          <p:cNvPr id="12" name="Tekstvak 11"/>
          <p:cNvSpPr txBox="1"/>
          <p:nvPr userDrawn="1"/>
        </p:nvSpPr>
        <p:spPr>
          <a:xfrm>
            <a:off x="13112573" y="6024032"/>
            <a:ext cx="2846683" cy="1284967"/>
          </a:xfrm>
          <a:prstGeom prst="rect">
            <a:avLst/>
          </a:prstGeom>
          <a:noFill/>
        </p:spPr>
        <p:txBody>
          <a:bodyPr wrap="square" rtlCol="0">
            <a:spAutoFit/>
          </a:bodyPr>
          <a:lstStyle/>
          <a:p>
            <a:pPr>
              <a:lnSpc>
                <a:spcPct val="125000"/>
              </a:lnSpc>
            </a:pPr>
            <a:r>
              <a:rPr lang="nl-NL" sz="1800" b="1" spc="0" baseline="0" dirty="0">
                <a:solidFill>
                  <a:schemeClr val="accent1"/>
                </a:solidFill>
              </a:rPr>
              <a:t>POSTADRES</a:t>
            </a:r>
          </a:p>
          <a:p>
            <a:pPr marL="0" marR="0" lvl="0" indent="0" algn="l" defTabSz="457200" rtl="0" eaLnBrk="1" fontAlgn="auto" latinLnBrk="0" hangingPunct="1">
              <a:lnSpc>
                <a:spcPct val="125000"/>
              </a:lnSpc>
              <a:spcBef>
                <a:spcPts val="0"/>
              </a:spcBef>
              <a:spcAft>
                <a:spcPts val="0"/>
              </a:spcAft>
              <a:buClrTx/>
              <a:buSzTx/>
              <a:buFontTx/>
              <a:buNone/>
              <a:tabLst/>
              <a:defRPr/>
            </a:pPr>
            <a:r>
              <a:rPr lang="de-DE" sz="2200" b="0" spc="50" dirty="0">
                <a:solidFill>
                  <a:schemeClr val="accent1"/>
                </a:solidFill>
              </a:rPr>
              <a:t>Postbus 546</a:t>
            </a:r>
          </a:p>
          <a:p>
            <a:pPr marL="0" marR="0" lvl="0" indent="0" algn="l" defTabSz="457200" rtl="0" eaLnBrk="1" fontAlgn="auto" latinLnBrk="0" hangingPunct="1">
              <a:lnSpc>
                <a:spcPct val="125000"/>
              </a:lnSpc>
              <a:spcBef>
                <a:spcPts val="0"/>
              </a:spcBef>
              <a:spcAft>
                <a:spcPts val="0"/>
              </a:spcAft>
              <a:buClrTx/>
              <a:buSzTx/>
              <a:buFontTx/>
              <a:buNone/>
              <a:tabLst/>
              <a:defRPr/>
            </a:pPr>
            <a:r>
              <a:rPr lang="de-DE" sz="2200" b="0" spc="50" dirty="0">
                <a:solidFill>
                  <a:schemeClr val="accent1"/>
                </a:solidFill>
              </a:rPr>
              <a:t>7550 AM  </a:t>
            </a:r>
            <a:r>
              <a:rPr lang="de-DE" sz="2200" b="0" spc="50" dirty="0" err="1">
                <a:solidFill>
                  <a:schemeClr val="accent1"/>
                </a:solidFill>
              </a:rPr>
              <a:t>Hengelo</a:t>
            </a:r>
            <a:endParaRPr lang="de-DE" sz="2200" b="0" spc="50" dirty="0">
              <a:solidFill>
                <a:schemeClr val="accent1"/>
              </a:solidFill>
            </a:endParaRPr>
          </a:p>
        </p:txBody>
      </p:sp>
      <p:sp>
        <p:nvSpPr>
          <p:cNvPr id="13" name="Tekstvak 12"/>
          <p:cNvSpPr txBox="1"/>
          <p:nvPr userDrawn="1"/>
        </p:nvSpPr>
        <p:spPr>
          <a:xfrm>
            <a:off x="10227517" y="6024032"/>
            <a:ext cx="2846683" cy="3359318"/>
          </a:xfrm>
          <a:prstGeom prst="rect">
            <a:avLst/>
          </a:prstGeom>
          <a:noFill/>
        </p:spPr>
        <p:txBody>
          <a:bodyPr wrap="square" rtlCol="0">
            <a:spAutoFit/>
          </a:bodyPr>
          <a:lstStyle/>
          <a:p>
            <a:pPr>
              <a:lnSpc>
                <a:spcPct val="125000"/>
              </a:lnSpc>
            </a:pPr>
            <a:r>
              <a:rPr lang="nl-NL" sz="1800" b="1" spc="0" baseline="0" dirty="0">
                <a:solidFill>
                  <a:schemeClr val="accent1"/>
                </a:solidFill>
              </a:rPr>
              <a:t>BEZOEKADRES</a:t>
            </a:r>
          </a:p>
          <a:p>
            <a:pPr marL="0" marR="0" lvl="0" indent="0" algn="l" defTabSz="457200" rtl="0" eaLnBrk="1" fontAlgn="auto" latinLnBrk="0" hangingPunct="1">
              <a:lnSpc>
                <a:spcPct val="125000"/>
              </a:lnSpc>
              <a:spcBef>
                <a:spcPts val="0"/>
              </a:spcBef>
              <a:spcAft>
                <a:spcPts val="0"/>
              </a:spcAft>
              <a:buClrTx/>
              <a:buSzTx/>
              <a:buFontTx/>
              <a:buNone/>
              <a:tabLst/>
              <a:defRPr/>
            </a:pPr>
            <a:r>
              <a:rPr lang="nl-NL" sz="2200" b="0" spc="50" dirty="0" err="1">
                <a:solidFill>
                  <a:schemeClr val="accent1"/>
                </a:solidFill>
              </a:rPr>
              <a:t>Geerdinksweg</a:t>
            </a:r>
            <a:r>
              <a:rPr lang="nl-NL" sz="2200" b="0" spc="50" baseline="0" dirty="0">
                <a:solidFill>
                  <a:schemeClr val="accent1"/>
                </a:solidFill>
              </a:rPr>
              <a:t> 141</a:t>
            </a:r>
          </a:p>
          <a:p>
            <a:pPr marL="0" marR="0" lvl="0" indent="0" algn="l" defTabSz="457200" rtl="0" eaLnBrk="1" fontAlgn="auto" latinLnBrk="0" hangingPunct="1">
              <a:lnSpc>
                <a:spcPct val="125000"/>
              </a:lnSpc>
              <a:spcBef>
                <a:spcPts val="0"/>
              </a:spcBef>
              <a:spcAft>
                <a:spcPts val="0"/>
              </a:spcAft>
              <a:buClrTx/>
              <a:buSzTx/>
              <a:buFontTx/>
              <a:buNone/>
              <a:tabLst/>
              <a:defRPr/>
            </a:pPr>
            <a:r>
              <a:rPr lang="nl-NL" sz="2200" b="0" spc="50" dirty="0">
                <a:solidFill>
                  <a:schemeClr val="accent1"/>
                </a:solidFill>
              </a:rPr>
              <a:t>7555 DL  Hengelo</a:t>
            </a:r>
          </a:p>
          <a:p>
            <a:pPr marL="0" marR="0" lvl="0" indent="0" algn="l" defTabSz="457200" rtl="0" eaLnBrk="1" fontAlgn="auto" latinLnBrk="0" hangingPunct="1">
              <a:lnSpc>
                <a:spcPct val="125000"/>
              </a:lnSpc>
              <a:spcBef>
                <a:spcPts val="0"/>
              </a:spcBef>
              <a:spcAft>
                <a:spcPts val="0"/>
              </a:spcAft>
              <a:buClrTx/>
              <a:buSzTx/>
              <a:buFontTx/>
              <a:buNone/>
              <a:tabLst/>
              <a:defRPr/>
            </a:pPr>
            <a:endParaRPr lang="nl-NL" sz="2200" b="0" spc="50" dirty="0">
              <a:solidFill>
                <a:schemeClr val="accent1"/>
              </a:solidFill>
            </a:endParaRPr>
          </a:p>
          <a:p>
            <a:pPr>
              <a:lnSpc>
                <a:spcPct val="125000"/>
              </a:lnSpc>
            </a:pPr>
            <a:r>
              <a:rPr lang="nl-NL" sz="2200" b="0" spc="50" baseline="0" dirty="0">
                <a:solidFill>
                  <a:schemeClr val="accent1"/>
                </a:solidFill>
              </a:rPr>
              <a:t>088 7085080</a:t>
            </a:r>
          </a:p>
          <a:p>
            <a:pPr marL="0" marR="0" lvl="0" indent="0" algn="l" defTabSz="457200" rtl="0" eaLnBrk="1" fontAlgn="auto" latinLnBrk="0" hangingPunct="1">
              <a:lnSpc>
                <a:spcPct val="125000"/>
              </a:lnSpc>
              <a:spcBef>
                <a:spcPts val="0"/>
              </a:spcBef>
              <a:spcAft>
                <a:spcPts val="0"/>
              </a:spcAft>
              <a:buClrTx/>
              <a:buSzTx/>
              <a:buFontTx/>
              <a:buNone/>
              <a:tabLst/>
              <a:defRPr/>
            </a:pPr>
            <a:r>
              <a:rPr lang="nl-NL" sz="2200" b="0" spc="50" baseline="0" dirty="0">
                <a:solidFill>
                  <a:schemeClr val="accent1"/>
                </a:solidFill>
              </a:rPr>
              <a:t>info@nocepta.nl</a:t>
            </a:r>
          </a:p>
          <a:p>
            <a:pPr marL="0" marR="0" lvl="0" indent="0" algn="l" defTabSz="457200" rtl="0" eaLnBrk="1" fontAlgn="auto" latinLnBrk="0" hangingPunct="1">
              <a:lnSpc>
                <a:spcPct val="125000"/>
              </a:lnSpc>
              <a:spcBef>
                <a:spcPts val="0"/>
              </a:spcBef>
              <a:spcAft>
                <a:spcPts val="0"/>
              </a:spcAft>
              <a:buClrTx/>
              <a:buSzTx/>
              <a:buFontTx/>
              <a:buNone/>
              <a:tabLst/>
              <a:defRPr/>
            </a:pPr>
            <a:endParaRPr lang="nl-NL" sz="2200" b="0" spc="50" baseline="0" dirty="0">
              <a:solidFill>
                <a:schemeClr val="accent1"/>
              </a:solidFill>
            </a:endParaRPr>
          </a:p>
          <a:p>
            <a:pPr marL="0" marR="0" lvl="0" indent="0" algn="l" defTabSz="457200" rtl="0" eaLnBrk="1" fontAlgn="auto" latinLnBrk="0" hangingPunct="1">
              <a:lnSpc>
                <a:spcPct val="125000"/>
              </a:lnSpc>
              <a:spcBef>
                <a:spcPts val="0"/>
              </a:spcBef>
              <a:spcAft>
                <a:spcPts val="0"/>
              </a:spcAft>
              <a:buClrTx/>
              <a:buSzTx/>
              <a:buFontTx/>
              <a:buNone/>
              <a:tabLst/>
              <a:defRPr/>
            </a:pPr>
            <a:r>
              <a:rPr lang="nl-NL" sz="2200" b="1" spc="50" baseline="0" dirty="0">
                <a:solidFill>
                  <a:schemeClr val="accent1"/>
                </a:solidFill>
              </a:rPr>
              <a:t>www.nocepta.nl</a:t>
            </a:r>
            <a:endParaRPr lang="nl-NL" sz="1800" b="1" spc="0" baseline="0" dirty="0">
              <a:solidFill>
                <a:schemeClr val="accent1"/>
              </a:solidFill>
            </a:endParaRPr>
          </a:p>
        </p:txBody>
      </p:sp>
    </p:spTree>
    <p:extLst>
      <p:ext uri="{BB962C8B-B14F-4D97-AF65-F5344CB8AC3E}">
        <p14:creationId xmlns:p14="http://schemas.microsoft.com/office/powerpoint/2010/main" val="8975849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Leeg">
    <p:spTree>
      <p:nvGrpSpPr>
        <p:cNvPr id="1" name=""/>
        <p:cNvGrpSpPr/>
        <p:nvPr/>
      </p:nvGrpSpPr>
      <p:grpSpPr>
        <a:xfrm>
          <a:off x="0" y="0"/>
          <a:ext cx="0" cy="0"/>
          <a:chOff x="0" y="0"/>
          <a:chExt cx="0" cy="0"/>
        </a:xfrm>
      </p:grpSpPr>
      <p:sp>
        <p:nvSpPr>
          <p:cNvPr id="110" name="Shape 110"/>
          <p:cNvSpPr>
            <a:spLocks noGrp="1"/>
          </p:cNvSpPr>
          <p:nvPr>
            <p:ph type="sldNum" sz="quarter" idx="2"/>
          </p:nvPr>
        </p:nvSpPr>
        <p:spPr>
          <a:prstGeom prst="rect">
            <a:avLst/>
          </a:prstGeom>
        </p:spPr>
        <p:txBody>
          <a:bodyPr/>
          <a:lstStyle/>
          <a:p>
            <a:fld id="{86CB4B4D-7CA3-9044-876B-883B54F8677D}" type="slidenum">
              <a:rPr/>
              <a:pPr/>
              <a:t>‹nr.›</a:t>
            </a:fld>
            <a:endParaRPr/>
          </a:p>
        </p:txBody>
      </p:sp>
    </p:spTree>
    <p:extLst>
      <p:ext uri="{BB962C8B-B14F-4D97-AF65-F5344CB8AC3E}">
        <p14:creationId xmlns:p14="http://schemas.microsoft.com/office/powerpoint/2010/main" val="3938706866"/>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1B00278A-EEE5-4520-8851-2E66778AB20D}" type="datetimeFigureOut">
              <a:rPr lang="nl-NL" smtClean="0"/>
              <a:t>31-1-2020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lvl1pPr>
              <a:defRPr sz="1200">
                <a:latin typeface="Arial" panose="020B0604020202020204" pitchFamily="34" charset="0"/>
                <a:cs typeface="Arial" panose="020B0604020202020204" pitchFamily="34" charset="0"/>
              </a:defRPr>
            </a:lvl1pPr>
          </a:lstStyle>
          <a:p>
            <a:r>
              <a:rPr lang="nl-NL" dirty="0"/>
              <a:t>OSC NL 201901001</a:t>
            </a:r>
          </a:p>
        </p:txBody>
      </p:sp>
      <p:sp>
        <p:nvSpPr>
          <p:cNvPr id="7" name="Rechthoek 6"/>
          <p:cNvSpPr/>
          <p:nvPr userDrawn="1"/>
        </p:nvSpPr>
        <p:spPr>
          <a:xfrm>
            <a:off x="15170297" y="9526201"/>
            <a:ext cx="2405611" cy="319126"/>
          </a:xfrm>
          <a:prstGeom prst="rect">
            <a:avLst/>
          </a:prstGeom>
        </p:spPr>
        <p:txBody>
          <a:bodyPr wrap="square" lIns="135441" tIns="67720" rIns="135441" bIns="67720">
            <a:spAutoFit/>
          </a:bodyPr>
          <a:lstStyle/>
          <a:p>
            <a:r>
              <a:rPr lang="nl-NL" sz="1200" dirty="0">
                <a:latin typeface="Arial" panose="020B0604020202020204" pitchFamily="34" charset="0"/>
                <a:cs typeface="Arial" panose="020B0604020202020204" pitchFamily="34" charset="0"/>
              </a:rPr>
              <a:t>OSC NL 201903007</a:t>
            </a:r>
          </a:p>
        </p:txBody>
      </p:sp>
    </p:spTree>
    <p:extLst>
      <p:ext uri="{BB962C8B-B14F-4D97-AF65-F5344CB8AC3E}">
        <p14:creationId xmlns:p14="http://schemas.microsoft.com/office/powerpoint/2010/main" val="35852448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タイトルとコンテンツ">
    <p:spTree>
      <p:nvGrpSpPr>
        <p:cNvPr id="1" name=""/>
        <p:cNvGrpSpPr/>
        <p:nvPr/>
      </p:nvGrpSpPr>
      <p:grpSpPr>
        <a:xfrm>
          <a:off x="0" y="0"/>
          <a:ext cx="0" cy="0"/>
          <a:chOff x="0" y="0"/>
          <a:chExt cx="0" cy="0"/>
        </a:xfrm>
      </p:grpSpPr>
      <p:sp>
        <p:nvSpPr>
          <p:cNvPr id="7" name="コンテンツ プレースホルダー 2"/>
          <p:cNvSpPr>
            <a:spLocks noGrp="1"/>
          </p:cNvSpPr>
          <p:nvPr>
            <p:ph idx="1" hasCustomPrompt="1"/>
          </p:nvPr>
        </p:nvSpPr>
        <p:spPr>
          <a:xfrm>
            <a:off x="1095472" y="1452705"/>
            <a:ext cx="15942072" cy="7253006"/>
          </a:xfrm>
          <a:prstGeom prst="rect">
            <a:avLst/>
          </a:prstGeom>
        </p:spPr>
        <p:txBody>
          <a:bodyPr/>
          <a:lstStyle>
            <a:lvl1pPr marL="507903" indent="-507903">
              <a:buClr>
                <a:srgbClr val="FF6600"/>
              </a:buClr>
              <a:buFont typeface="Wingdings" panose="05000000000000000000" pitchFamily="2" charset="2"/>
              <a:buChar char="n"/>
              <a:defRPr sz="3000">
                <a:solidFill>
                  <a:schemeClr val="tx1"/>
                </a:solidFill>
                <a:latin typeface="+mn-lt"/>
                <a:ea typeface="HGP創英角ｺﾞｼｯｸUB" panose="020B0900000000000000" pitchFamily="50" charset="-128"/>
                <a:cs typeface="Arial" panose="020B0604020202020204" pitchFamily="34" charset="0"/>
              </a:defRPr>
            </a:lvl1pPr>
            <a:lvl2pPr marL="1015807" indent="-338602">
              <a:buClr>
                <a:srgbClr val="FF6600"/>
              </a:buClr>
              <a:buSzPct val="90000"/>
              <a:buFont typeface="Wingdings" panose="05000000000000000000" pitchFamily="2" charset="2"/>
              <a:buChar char="l"/>
              <a:defRPr sz="2700" baseline="0">
                <a:latin typeface="+mn-lt"/>
                <a:ea typeface="HGP創英角ｺﾞｼｯｸUB" panose="020B0900000000000000" pitchFamily="50" charset="-128"/>
              </a:defRPr>
            </a:lvl2pPr>
            <a:lvl3pPr marL="1693012" indent="-338602">
              <a:buClr>
                <a:srgbClr val="FF6600"/>
              </a:buClr>
              <a:buSzPct val="90000"/>
              <a:buFont typeface="Wingdings" panose="05000000000000000000" pitchFamily="2" charset="2"/>
              <a:buChar char="l"/>
              <a:defRPr sz="2400">
                <a:latin typeface="Arial" panose="020B0604020202020204" pitchFamily="34" charset="0"/>
                <a:ea typeface="HGP創英角ｺﾞｼｯｸUB" panose="020B0900000000000000" pitchFamily="50" charset="-128"/>
                <a:cs typeface="Arial" panose="020B0604020202020204" pitchFamily="34" charset="0"/>
              </a:defRPr>
            </a:lvl3pPr>
            <a:lvl4pPr marL="2370216" indent="-338602">
              <a:buClr>
                <a:srgbClr val="FF6600"/>
              </a:buClr>
              <a:buSzPct val="90000"/>
              <a:buFont typeface="Wingdings" panose="05000000000000000000" pitchFamily="2" charset="2"/>
              <a:buChar char="n"/>
              <a:defRPr sz="2400">
                <a:latin typeface="HGP創英角ｺﾞｼｯｸUB" panose="020B0900000000000000" pitchFamily="50" charset="-128"/>
                <a:ea typeface="HGP創英角ｺﾞｼｯｸUB" panose="020B0900000000000000" pitchFamily="50" charset="-128"/>
              </a:defRPr>
            </a:lvl4pPr>
            <a:lvl5pPr marL="3047421" indent="-338602">
              <a:buClr>
                <a:srgbClr val="FF6600"/>
              </a:buClr>
              <a:buSzPct val="90000"/>
              <a:buFont typeface="Wingdings" panose="05000000000000000000" pitchFamily="2" charset="2"/>
              <a:buChar char="n"/>
              <a:defRPr>
                <a:latin typeface="HGP創英角ｺﾞｼｯｸUB" panose="020B0900000000000000" pitchFamily="50" charset="-128"/>
                <a:ea typeface="HGP創英角ｺﾞｼｯｸUB" panose="020B0900000000000000" pitchFamily="50" charset="-128"/>
              </a:defRPr>
            </a:lvl5pPr>
          </a:lstStyle>
          <a:p>
            <a:pPr lvl="0"/>
            <a:r>
              <a:rPr kumimoji="1" lang="en-GB" altLang="ja-JP" dirty="0"/>
              <a:t>First Bullet point</a:t>
            </a:r>
            <a:endParaRPr kumimoji="1" lang="ja-JP" altLang="en-US" dirty="0"/>
          </a:p>
          <a:p>
            <a:pPr lvl="1"/>
            <a:r>
              <a:rPr kumimoji="1" lang="en-GB" altLang="ja-JP" dirty="0"/>
              <a:t>Indent bullet point</a:t>
            </a:r>
            <a:endParaRPr kumimoji="1" lang="ja-JP" altLang="en-US" dirty="0"/>
          </a:p>
          <a:p>
            <a:pPr lvl="2"/>
            <a:r>
              <a:rPr kumimoji="1" lang="en-GB" altLang="ja-JP" dirty="0"/>
              <a:t>Indent 2 Bullet point</a:t>
            </a:r>
            <a:endParaRPr kumimoji="1" lang="ja-JP" altLang="en-US" dirty="0"/>
          </a:p>
        </p:txBody>
      </p:sp>
      <p:sp>
        <p:nvSpPr>
          <p:cNvPr id="8" name="Rectangle 16"/>
          <p:cNvSpPr>
            <a:spLocks noGrp="1" noChangeArrowheads="1"/>
          </p:cNvSpPr>
          <p:nvPr>
            <p:ph type="title" hasCustomPrompt="1"/>
          </p:nvPr>
        </p:nvSpPr>
        <p:spPr bwMode="auto">
          <a:xfrm>
            <a:off x="365477" y="66099"/>
            <a:ext cx="12649225" cy="812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35441" tIns="67720" rIns="135441" bIns="67720" numCol="1" anchor="ctr" anchorCtr="0" compatLnSpc="1">
            <a:prstTxWarp prst="textNoShape">
              <a:avLst/>
            </a:prstTxWarp>
          </a:bodyPr>
          <a:lstStyle>
            <a:lvl1pPr>
              <a:defRPr>
                <a:latin typeface="Arial" panose="020B0604020202020204" pitchFamily="34" charset="0"/>
                <a:cs typeface="Arial" panose="020B0604020202020204" pitchFamily="34" charset="0"/>
              </a:defRPr>
            </a:lvl1pPr>
          </a:lstStyle>
          <a:p>
            <a:pPr lvl="0"/>
            <a:r>
              <a:rPr lang="en-GB" altLang="ja-JP" dirty="0"/>
              <a:t>Page Title</a:t>
            </a:r>
            <a:endParaRPr lang="ja-JP" altLang="en-US" dirty="0"/>
          </a:p>
        </p:txBody>
      </p:sp>
      <p:sp>
        <p:nvSpPr>
          <p:cNvPr id="2" name="日付プレースホルダー 1"/>
          <p:cNvSpPr>
            <a:spLocks noGrp="1"/>
          </p:cNvSpPr>
          <p:nvPr>
            <p:ph type="dt" sz="half" idx="10"/>
          </p:nvPr>
        </p:nvSpPr>
        <p:spPr/>
        <p:txBody>
          <a:bodyPr/>
          <a:lstStyle/>
          <a:p>
            <a:endParaRPr lang="ja-JP" altLang="en-US" dirty="0"/>
          </a:p>
        </p:txBody>
      </p:sp>
      <p:sp>
        <p:nvSpPr>
          <p:cNvPr id="3" name="フッター プレースホルダー 2"/>
          <p:cNvSpPr>
            <a:spLocks noGrp="1"/>
          </p:cNvSpPr>
          <p:nvPr>
            <p:ph type="ftr" sz="quarter" idx="11"/>
          </p:nvPr>
        </p:nvSpPr>
        <p:spPr/>
        <p:txBody>
          <a:bodyPr/>
          <a:lstStyle/>
          <a:p>
            <a:endParaRPr lang="ja-JP" altLang="en-US" dirty="0"/>
          </a:p>
        </p:txBody>
      </p:sp>
      <p:sp>
        <p:nvSpPr>
          <p:cNvPr id="4" name="スライド番号プレースホルダー 3"/>
          <p:cNvSpPr>
            <a:spLocks noGrp="1"/>
          </p:cNvSpPr>
          <p:nvPr>
            <p:ph type="sldNum" sz="quarter" idx="12"/>
          </p:nvPr>
        </p:nvSpPr>
        <p:spPr/>
        <p:txBody>
          <a:bodyPr/>
          <a:lstStyle/>
          <a:p>
            <a:r>
              <a:rPr lang="nl-NL" dirty="0"/>
              <a:t>OSC NL 201901001</a:t>
            </a:r>
          </a:p>
        </p:txBody>
      </p:sp>
      <p:sp>
        <p:nvSpPr>
          <p:cNvPr id="9" name="Rechthoek 8"/>
          <p:cNvSpPr/>
          <p:nvPr userDrawn="1"/>
        </p:nvSpPr>
        <p:spPr>
          <a:xfrm>
            <a:off x="15170297" y="9526201"/>
            <a:ext cx="2405611" cy="319126"/>
          </a:xfrm>
          <a:prstGeom prst="rect">
            <a:avLst/>
          </a:prstGeom>
        </p:spPr>
        <p:txBody>
          <a:bodyPr wrap="square" lIns="135441" tIns="67720" rIns="135441" bIns="67720">
            <a:spAutoFit/>
          </a:bodyPr>
          <a:lstStyle/>
          <a:p>
            <a:r>
              <a:rPr lang="nl-NL" sz="1200" dirty="0">
                <a:latin typeface="Arial" panose="020B0604020202020204" pitchFamily="34" charset="0"/>
                <a:cs typeface="Arial" panose="020B0604020202020204" pitchFamily="34" charset="0"/>
              </a:rPr>
              <a:t>OSC NL 201903007</a:t>
            </a:r>
          </a:p>
        </p:txBody>
      </p:sp>
    </p:spTree>
    <p:extLst>
      <p:ext uri="{BB962C8B-B14F-4D97-AF65-F5344CB8AC3E}">
        <p14:creationId xmlns:p14="http://schemas.microsoft.com/office/powerpoint/2010/main" val="36728163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Afbeelding 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0" y="1145"/>
            <a:ext cx="18054818" cy="10156123"/>
          </a:xfrm>
          <a:prstGeom prst="rect">
            <a:avLst/>
          </a:prstGeom>
        </p:spPr>
      </p:pic>
      <p:sp>
        <p:nvSpPr>
          <p:cNvPr id="2" name="Title Placeholder 1"/>
          <p:cNvSpPr>
            <a:spLocks noGrp="1"/>
          </p:cNvSpPr>
          <p:nvPr>
            <p:ph type="title"/>
          </p:nvPr>
        </p:nvSpPr>
        <p:spPr>
          <a:xfrm>
            <a:off x="2699315" y="1978774"/>
            <a:ext cx="12150000" cy="936000"/>
          </a:xfrm>
          <a:prstGeom prst="rect">
            <a:avLst/>
          </a:prstGeom>
        </p:spPr>
        <p:txBody>
          <a:bodyPr vert="horz" lIns="91440" tIns="45720" rIns="91440" bIns="45720" rtlCol="0" anchor="t" anchorCtr="0">
            <a:noAutofit/>
          </a:bodyPr>
          <a:lstStyle/>
          <a:p>
            <a:r>
              <a:rPr lang="nl-NL" dirty="0"/>
              <a:t>Klik om de stijl te bewerken</a:t>
            </a:r>
            <a:endParaRPr lang="en-US" dirty="0"/>
          </a:p>
        </p:txBody>
      </p:sp>
      <p:sp>
        <p:nvSpPr>
          <p:cNvPr id="3" name="Text Placeholder 2"/>
          <p:cNvSpPr>
            <a:spLocks noGrp="1"/>
          </p:cNvSpPr>
          <p:nvPr>
            <p:ph type="body" idx="1"/>
          </p:nvPr>
        </p:nvSpPr>
        <p:spPr>
          <a:xfrm>
            <a:off x="2699315" y="3114000"/>
            <a:ext cx="12150000" cy="5820450"/>
          </a:xfrm>
          <a:prstGeom prst="rect">
            <a:avLst/>
          </a:prstGeom>
        </p:spPr>
        <p:txBody>
          <a:bodyPr vert="horz" lIns="91440" tIns="45720" rIns="91440" bIns="45720" rtlCol="0">
            <a:norm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4" name="Date Placeholder 3"/>
          <p:cNvSpPr>
            <a:spLocks noGrp="1"/>
          </p:cNvSpPr>
          <p:nvPr>
            <p:ph type="dt" sz="half" idx="2"/>
          </p:nvPr>
        </p:nvSpPr>
        <p:spPr>
          <a:xfrm>
            <a:off x="13383101" y="9358815"/>
            <a:ext cx="4063365" cy="540841"/>
          </a:xfrm>
          <a:prstGeom prst="rect">
            <a:avLst/>
          </a:prstGeom>
        </p:spPr>
        <p:txBody>
          <a:bodyPr vert="horz" lIns="91440" tIns="45720" rIns="91440" bIns="45720" rtlCol="0" anchor="ctr"/>
          <a:lstStyle>
            <a:lvl1pPr algn="r">
              <a:defRPr sz="2000">
                <a:solidFill>
                  <a:schemeClr val="accent2"/>
                </a:solidFill>
              </a:defRPr>
            </a:lvl1pPr>
          </a:lstStyle>
          <a:p>
            <a:fld id="{CB13A8D0-29F1-4700-B987-76065160D4DF}" type="datetime1">
              <a:rPr lang="nl-NL" smtClean="0"/>
              <a:pPr/>
              <a:t>31-1-2020</a:t>
            </a:fld>
            <a:endParaRPr lang="nl-NL"/>
          </a:p>
        </p:txBody>
      </p:sp>
      <p:sp>
        <p:nvSpPr>
          <p:cNvPr id="5" name="Footer Placeholder 4"/>
          <p:cNvSpPr>
            <a:spLocks noGrp="1"/>
          </p:cNvSpPr>
          <p:nvPr>
            <p:ph type="ftr" sz="quarter" idx="3"/>
          </p:nvPr>
        </p:nvSpPr>
        <p:spPr>
          <a:xfrm>
            <a:off x="2700000" y="9358815"/>
            <a:ext cx="9677252" cy="540841"/>
          </a:xfrm>
          <a:prstGeom prst="rect">
            <a:avLst/>
          </a:prstGeom>
        </p:spPr>
        <p:txBody>
          <a:bodyPr vert="horz" lIns="91440" tIns="45720" rIns="91440" bIns="45720" rtlCol="0" anchor="ctr"/>
          <a:lstStyle>
            <a:lvl1pPr algn="l">
              <a:defRPr sz="1800">
                <a:solidFill>
                  <a:schemeClr val="accent2"/>
                </a:solidFill>
              </a:defRPr>
            </a:lvl1pPr>
          </a:lstStyle>
          <a:p>
            <a:r>
              <a:rPr lang="nl-NL"/>
              <a:t>&lt;Vul de juiste voettekst in via de tab Invoegen &gt;&gt; Koptekst en voettekst&gt;</a:t>
            </a:r>
            <a:endParaRPr lang="nl-NL" dirty="0"/>
          </a:p>
        </p:txBody>
      </p:sp>
      <p:sp>
        <p:nvSpPr>
          <p:cNvPr id="6" name="Slide Number Placeholder 5"/>
          <p:cNvSpPr>
            <a:spLocks noGrp="1"/>
          </p:cNvSpPr>
          <p:nvPr>
            <p:ph type="sldNum" sz="quarter" idx="4"/>
          </p:nvPr>
        </p:nvSpPr>
        <p:spPr>
          <a:xfrm>
            <a:off x="988506" y="9358815"/>
            <a:ext cx="961044" cy="540841"/>
          </a:xfrm>
          <a:prstGeom prst="rect">
            <a:avLst/>
          </a:prstGeom>
        </p:spPr>
        <p:txBody>
          <a:bodyPr vert="horz" lIns="91440" tIns="45720" rIns="91440" bIns="45720" rtlCol="0" anchor="ctr"/>
          <a:lstStyle>
            <a:lvl1pPr algn="r">
              <a:defRPr sz="1800">
                <a:solidFill>
                  <a:schemeClr val="accent2"/>
                </a:solidFill>
              </a:defRPr>
            </a:lvl1pPr>
          </a:lstStyle>
          <a:p>
            <a:fld id="{3239DE14-1C5E-4678-9AA8-97F1E5F76846}" type="slidenum">
              <a:rPr lang="nl-NL" smtClean="0"/>
              <a:pPr/>
              <a:t>‹nr.›</a:t>
            </a:fld>
            <a:r>
              <a:rPr lang="nl-NL" dirty="0"/>
              <a:t>   </a:t>
            </a:r>
          </a:p>
        </p:txBody>
      </p:sp>
      <p:cxnSp>
        <p:nvCxnSpPr>
          <p:cNvPr id="10" name="Rechte verbindingslijn 9"/>
          <p:cNvCxnSpPr/>
          <p:nvPr/>
        </p:nvCxnSpPr>
        <p:spPr>
          <a:xfrm>
            <a:off x="2302102" y="9546888"/>
            <a:ext cx="0" cy="21600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376643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82" r:id="rId3"/>
    <p:sldLayoutId id="2147483683" r:id="rId4"/>
    <p:sldLayoutId id="2147483684" r:id="rId5"/>
    <p:sldLayoutId id="2147483685" r:id="rId6"/>
    <p:sldLayoutId id="2147483686" r:id="rId7"/>
  </p:sldLayoutIdLst>
  <p:hf hdr="0" dt="0"/>
  <p:txStyles>
    <p:titleStyle>
      <a:lvl1pPr algn="l" defTabSz="1219352" rtl="0" eaLnBrk="1" latinLnBrk="0" hangingPunct="1">
        <a:lnSpc>
          <a:spcPct val="90000"/>
        </a:lnSpc>
        <a:spcBef>
          <a:spcPct val="0"/>
        </a:spcBef>
        <a:buNone/>
        <a:defRPr sz="3600" b="1" kern="1200">
          <a:solidFill>
            <a:schemeClr val="accent1"/>
          </a:solidFill>
          <a:latin typeface="+mj-lt"/>
          <a:ea typeface="+mj-ea"/>
          <a:cs typeface="+mj-cs"/>
        </a:defRPr>
      </a:lvl1pPr>
    </p:titleStyle>
    <p:bodyStyle>
      <a:lvl1pPr marL="0" indent="0" algn="l" defTabSz="1219352" rtl="0" eaLnBrk="1" latinLnBrk="0" hangingPunct="1">
        <a:lnSpc>
          <a:spcPct val="110000"/>
        </a:lnSpc>
        <a:spcBef>
          <a:spcPts val="0"/>
        </a:spcBef>
        <a:buFont typeface="Rockwell" panose="02060603020205020403" pitchFamily="18" charset="0"/>
        <a:buNone/>
        <a:defRPr sz="2100" kern="1200">
          <a:solidFill>
            <a:schemeClr val="accent1"/>
          </a:solidFill>
          <a:latin typeface="+mn-lt"/>
          <a:ea typeface="+mn-ea"/>
          <a:cs typeface="+mn-cs"/>
        </a:defRPr>
      </a:lvl1pPr>
      <a:lvl2pPr marL="360000" indent="-360000" algn="l" defTabSz="1219352" rtl="0" eaLnBrk="1" latinLnBrk="0" hangingPunct="1">
        <a:lnSpc>
          <a:spcPct val="110000"/>
        </a:lnSpc>
        <a:spcBef>
          <a:spcPts val="0"/>
        </a:spcBef>
        <a:buFont typeface="Rockwell" panose="02060603020205020403" pitchFamily="18" charset="0"/>
        <a:buChar char="–"/>
        <a:defRPr sz="2100" kern="1200">
          <a:solidFill>
            <a:schemeClr val="accent1"/>
          </a:solidFill>
          <a:latin typeface="+mn-lt"/>
          <a:ea typeface="+mn-ea"/>
          <a:cs typeface="+mn-cs"/>
        </a:defRPr>
      </a:lvl2pPr>
      <a:lvl3pPr marL="810000" indent="-360000" algn="l" defTabSz="1219352" rtl="0" eaLnBrk="1" latinLnBrk="0" hangingPunct="1">
        <a:lnSpc>
          <a:spcPct val="110000"/>
        </a:lnSpc>
        <a:spcBef>
          <a:spcPts val="0"/>
        </a:spcBef>
        <a:buFont typeface="Rockwell" panose="02060603020205020403" pitchFamily="18" charset="0"/>
        <a:buChar char="–"/>
        <a:defRPr sz="2100" kern="1200">
          <a:solidFill>
            <a:schemeClr val="accent1"/>
          </a:solidFill>
          <a:latin typeface="+mn-lt"/>
          <a:ea typeface="+mn-ea"/>
          <a:cs typeface="+mn-cs"/>
        </a:defRPr>
      </a:lvl3pPr>
      <a:lvl4pPr marL="1350000" indent="-360000" algn="l" defTabSz="1219352" rtl="0" eaLnBrk="1" latinLnBrk="0" hangingPunct="1">
        <a:lnSpc>
          <a:spcPct val="110000"/>
        </a:lnSpc>
        <a:spcBef>
          <a:spcPts val="0"/>
        </a:spcBef>
        <a:buFont typeface="Rockwell" panose="02060603020205020403" pitchFamily="18" charset="0"/>
        <a:buChar char="–"/>
        <a:defRPr sz="2100" kern="1200">
          <a:solidFill>
            <a:schemeClr val="accent1"/>
          </a:solidFill>
          <a:latin typeface="+mn-lt"/>
          <a:ea typeface="+mn-ea"/>
          <a:cs typeface="+mn-cs"/>
        </a:defRPr>
      </a:lvl4pPr>
      <a:lvl5pPr marL="1890000" indent="-360000" algn="l" defTabSz="1219352" rtl="0" eaLnBrk="1" latinLnBrk="0" hangingPunct="1">
        <a:lnSpc>
          <a:spcPct val="110000"/>
        </a:lnSpc>
        <a:spcBef>
          <a:spcPts val="0"/>
        </a:spcBef>
        <a:buFont typeface="Rockwell" panose="02060603020205020403" pitchFamily="18" charset="0"/>
        <a:buChar char="–"/>
        <a:defRPr sz="2100" kern="1200">
          <a:solidFill>
            <a:schemeClr val="accent1"/>
          </a:solidFill>
          <a:latin typeface="+mn-lt"/>
          <a:ea typeface="+mn-ea"/>
          <a:cs typeface="+mn-cs"/>
        </a:defRPr>
      </a:lvl5pPr>
      <a:lvl6pPr marL="3353219" indent="-304838" algn="l" defTabSz="1219352"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895" indent="-304838" algn="l" defTabSz="1219352"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2572" indent="-304838" algn="l" defTabSz="1219352"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2248" indent="-304838" algn="l" defTabSz="1219352"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352" rtl="0" eaLnBrk="1" latinLnBrk="0" hangingPunct="1">
        <a:defRPr sz="2400" kern="1200">
          <a:solidFill>
            <a:schemeClr val="tx1"/>
          </a:solidFill>
          <a:latin typeface="+mn-lt"/>
          <a:ea typeface="+mn-ea"/>
          <a:cs typeface="+mn-cs"/>
        </a:defRPr>
      </a:lvl1pPr>
      <a:lvl2pPr marL="609676" algn="l" defTabSz="1219352" rtl="0" eaLnBrk="1" latinLnBrk="0" hangingPunct="1">
        <a:defRPr sz="2400" kern="1200">
          <a:solidFill>
            <a:schemeClr val="tx1"/>
          </a:solidFill>
          <a:latin typeface="+mn-lt"/>
          <a:ea typeface="+mn-ea"/>
          <a:cs typeface="+mn-cs"/>
        </a:defRPr>
      </a:lvl2pPr>
      <a:lvl3pPr marL="1219352" algn="l" defTabSz="1219352" rtl="0" eaLnBrk="1" latinLnBrk="0" hangingPunct="1">
        <a:defRPr sz="2400" kern="1200">
          <a:solidFill>
            <a:schemeClr val="tx1"/>
          </a:solidFill>
          <a:latin typeface="+mn-lt"/>
          <a:ea typeface="+mn-ea"/>
          <a:cs typeface="+mn-cs"/>
        </a:defRPr>
      </a:lvl3pPr>
      <a:lvl4pPr marL="1829029" algn="l" defTabSz="1219352" rtl="0" eaLnBrk="1" latinLnBrk="0" hangingPunct="1">
        <a:defRPr sz="2400" kern="1200">
          <a:solidFill>
            <a:schemeClr val="tx1"/>
          </a:solidFill>
          <a:latin typeface="+mn-lt"/>
          <a:ea typeface="+mn-ea"/>
          <a:cs typeface="+mn-cs"/>
        </a:defRPr>
      </a:lvl4pPr>
      <a:lvl5pPr marL="2438705" algn="l" defTabSz="1219352" rtl="0" eaLnBrk="1" latinLnBrk="0" hangingPunct="1">
        <a:defRPr sz="2400" kern="1200">
          <a:solidFill>
            <a:schemeClr val="tx1"/>
          </a:solidFill>
          <a:latin typeface="+mn-lt"/>
          <a:ea typeface="+mn-ea"/>
          <a:cs typeface="+mn-cs"/>
        </a:defRPr>
      </a:lvl5pPr>
      <a:lvl6pPr marL="3048381" algn="l" defTabSz="1219352" rtl="0" eaLnBrk="1" latinLnBrk="0" hangingPunct="1">
        <a:defRPr sz="2400" kern="1200">
          <a:solidFill>
            <a:schemeClr val="tx1"/>
          </a:solidFill>
          <a:latin typeface="+mn-lt"/>
          <a:ea typeface="+mn-ea"/>
          <a:cs typeface="+mn-cs"/>
        </a:defRPr>
      </a:lvl6pPr>
      <a:lvl7pPr marL="3658057" algn="l" defTabSz="1219352" rtl="0" eaLnBrk="1" latinLnBrk="0" hangingPunct="1">
        <a:defRPr sz="2400" kern="1200">
          <a:solidFill>
            <a:schemeClr val="tx1"/>
          </a:solidFill>
          <a:latin typeface="+mn-lt"/>
          <a:ea typeface="+mn-ea"/>
          <a:cs typeface="+mn-cs"/>
        </a:defRPr>
      </a:lvl7pPr>
      <a:lvl8pPr marL="4267733" algn="l" defTabSz="1219352" rtl="0" eaLnBrk="1" latinLnBrk="0" hangingPunct="1">
        <a:defRPr sz="2400" kern="1200">
          <a:solidFill>
            <a:schemeClr val="tx1"/>
          </a:solidFill>
          <a:latin typeface="+mn-lt"/>
          <a:ea typeface="+mn-ea"/>
          <a:cs typeface="+mn-cs"/>
        </a:defRPr>
      </a:lvl8pPr>
      <a:lvl9pPr marL="4877410" algn="l" defTabSz="1219352"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s://www.nhg.org/standaarden/volledig/nhg-standaard-obstipatie" TargetMode="External"/><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hyperlink" Target="https://www.farmacotherapeutischkompas.nl/" TargetMode="Externa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8" name="Titel 7"/>
          <p:cNvSpPr>
            <a:spLocks noGrp="1"/>
          </p:cNvSpPr>
          <p:nvPr>
            <p:ph type="ctrTitle"/>
          </p:nvPr>
        </p:nvSpPr>
        <p:spPr>
          <a:xfrm>
            <a:off x="8641976" y="5555481"/>
            <a:ext cx="8765225" cy="1946796"/>
          </a:xfrm>
        </p:spPr>
        <p:txBody>
          <a:bodyPr/>
          <a:lstStyle/>
          <a:p>
            <a:r>
              <a:rPr lang="nl-NL" sz="4000" dirty="0" smtClean="0"/>
              <a:t>Opioïden geïnduceerde </a:t>
            </a:r>
            <a:r>
              <a:rPr lang="nl-NL" sz="4000" dirty="0"/>
              <a:t>obstipatie</a:t>
            </a:r>
            <a:r>
              <a:rPr lang="nl-NL" dirty="0"/>
              <a:t/>
            </a:r>
            <a:br>
              <a:rPr lang="nl-NL" dirty="0"/>
            </a:br>
            <a:r>
              <a:rPr lang="nl-NL" sz="2400" i="1" dirty="0"/>
              <a:t/>
            </a:r>
            <a:br>
              <a:rPr lang="nl-NL" sz="2400" i="1" dirty="0"/>
            </a:br>
            <a:r>
              <a:rPr lang="nl-NL" sz="2400" i="1" dirty="0"/>
              <a:t>NP Monteiro de Oliveira</a:t>
            </a:r>
          </a:p>
        </p:txBody>
      </p:sp>
    </p:spTree>
    <p:extLst>
      <p:ext uri="{BB962C8B-B14F-4D97-AF65-F5344CB8AC3E}">
        <p14:creationId xmlns:p14="http://schemas.microsoft.com/office/powerpoint/2010/main" val="3281173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2352377" y="1606503"/>
            <a:ext cx="16944651" cy="812732"/>
          </a:xfrm>
        </p:spPr>
        <p:txBody>
          <a:bodyPr>
            <a:noAutofit/>
          </a:bodyPr>
          <a:lstStyle/>
          <a:p>
            <a:r>
              <a:rPr lang="en-US" i="1" dirty="0"/>
              <a:t>OIC </a:t>
            </a:r>
            <a:r>
              <a:rPr lang="en-US" i="1" dirty="0" err="1"/>
              <a:t>behandelalgoritme</a:t>
            </a:r>
            <a:r>
              <a:rPr lang="en-US" i="1" dirty="0"/>
              <a:t> </a:t>
            </a:r>
            <a:r>
              <a:rPr lang="en-US" i="1" dirty="0" err="1"/>
              <a:t>opgesteld</a:t>
            </a:r>
            <a:r>
              <a:rPr lang="en-US" i="1" dirty="0"/>
              <a:t> door </a:t>
            </a:r>
            <a:r>
              <a:rPr lang="en-US" i="1" dirty="0" err="1"/>
              <a:t>Europese</a:t>
            </a:r>
            <a:r>
              <a:rPr lang="en-US" i="1" dirty="0"/>
              <a:t> experts</a:t>
            </a:r>
            <a:r>
              <a:rPr lang="en-US" i="1" baseline="30000" dirty="0"/>
              <a:t>1</a:t>
            </a:r>
            <a:r>
              <a:rPr lang="en-US" i="1" dirty="0"/>
              <a:t> </a:t>
            </a:r>
            <a:endParaRPr lang="nl-NL" i="1" dirty="0"/>
          </a:p>
        </p:txBody>
      </p:sp>
      <p:sp>
        <p:nvSpPr>
          <p:cNvPr id="29" name="Tekstvak 28"/>
          <p:cNvSpPr txBox="1"/>
          <p:nvPr/>
        </p:nvSpPr>
        <p:spPr>
          <a:xfrm>
            <a:off x="6346589" y="9397600"/>
            <a:ext cx="12923392" cy="321429"/>
          </a:xfrm>
          <a:prstGeom prst="rect">
            <a:avLst/>
          </a:prstGeom>
          <a:noFill/>
        </p:spPr>
        <p:txBody>
          <a:bodyPr wrap="square" lIns="135441" tIns="67720" rIns="135441" bIns="67720" rtlCol="0">
            <a:spAutoFit/>
          </a:bodyPr>
          <a:lstStyle/>
          <a:p>
            <a:pPr defTabSz="1354409">
              <a:defRPr/>
            </a:pPr>
            <a:r>
              <a:rPr lang="nl-NL" sz="1200" dirty="0">
                <a:solidFill>
                  <a:srgbClr val="000000"/>
                </a:solidFill>
                <a:latin typeface="Arial"/>
              </a:rPr>
              <a:t>1. Farmer AD, Drewes AM, </a:t>
            </a:r>
            <a:r>
              <a:rPr lang="nl-NL" sz="1200" dirty="0" err="1">
                <a:solidFill>
                  <a:srgbClr val="000000"/>
                </a:solidFill>
                <a:latin typeface="Arial"/>
              </a:rPr>
              <a:t>Chiarioi</a:t>
            </a:r>
            <a:r>
              <a:rPr lang="nl-NL" sz="1200" dirty="0">
                <a:solidFill>
                  <a:srgbClr val="000000"/>
                </a:solidFill>
                <a:latin typeface="Arial"/>
              </a:rPr>
              <a:t> et al. </a:t>
            </a:r>
            <a:r>
              <a:rPr lang="nl-NL" sz="1200" i="1" dirty="0">
                <a:solidFill>
                  <a:srgbClr val="000000"/>
                </a:solidFill>
                <a:latin typeface="Arial"/>
              </a:rPr>
              <a:t>United European </a:t>
            </a:r>
            <a:r>
              <a:rPr lang="nl-NL" sz="1200" i="1" dirty="0" err="1">
                <a:solidFill>
                  <a:srgbClr val="000000"/>
                </a:solidFill>
                <a:latin typeface="Arial"/>
              </a:rPr>
              <a:t>Gastroenterol</a:t>
            </a:r>
            <a:r>
              <a:rPr lang="nl-NL" sz="1200" i="1" dirty="0">
                <a:solidFill>
                  <a:srgbClr val="000000"/>
                </a:solidFill>
                <a:latin typeface="Arial"/>
              </a:rPr>
              <a:t> J. </a:t>
            </a:r>
            <a:r>
              <a:rPr lang="nl-NL" sz="1200" dirty="0">
                <a:solidFill>
                  <a:srgbClr val="000000"/>
                </a:solidFill>
                <a:latin typeface="Arial"/>
              </a:rPr>
              <a:t>2018;0:1-14</a:t>
            </a:r>
            <a:endParaRPr lang="nl-NL" sz="1200" i="1" dirty="0">
              <a:solidFill>
                <a:srgbClr val="000000"/>
              </a:solidFill>
              <a:latin typeface="Arial"/>
            </a:endParaRPr>
          </a:p>
        </p:txBody>
      </p:sp>
      <p:sp>
        <p:nvSpPr>
          <p:cNvPr id="7" name="Rechthoek 6">
            <a:extLst>
              <a:ext uri="{FF2B5EF4-FFF2-40B4-BE49-F238E27FC236}">
                <a16:creationId xmlns="" xmlns:a16="http://schemas.microsoft.com/office/drawing/2014/main" id="{D2521BB5-DED6-4A6D-A77B-8D8EC64B3CC6}"/>
              </a:ext>
            </a:extLst>
          </p:cNvPr>
          <p:cNvSpPr/>
          <p:nvPr/>
        </p:nvSpPr>
        <p:spPr bwMode="auto">
          <a:xfrm>
            <a:off x="6559114" y="2607452"/>
            <a:ext cx="4621903" cy="982681"/>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135441" tIns="67720" rIns="135441" bIns="67720" numCol="1" rtlCol="0" anchor="t" anchorCtr="0" compatLnSpc="1">
            <a:prstTxWarp prst="textNoShape">
              <a:avLst/>
            </a:prstTxWarp>
          </a:bodyPr>
          <a:lstStyle/>
          <a:p>
            <a:pPr algn="ctr" defTabSz="1286219" fontAlgn="base">
              <a:spcBef>
                <a:spcPct val="0"/>
              </a:spcBef>
              <a:spcAft>
                <a:spcPct val="0"/>
              </a:spcAft>
            </a:pPr>
            <a:r>
              <a:rPr kumimoji="1" lang="nl-NL" dirty="0">
                <a:latin typeface="Arial" charset="0"/>
                <a:ea typeface="ＭＳ Ｐゴシック" charset="-128"/>
              </a:rPr>
              <a:t>Opioïd gestart met advies waarin mogelijke bijwerkingen, inclusief obstipatie, worden beschreven </a:t>
            </a:r>
          </a:p>
        </p:txBody>
      </p:sp>
      <p:sp>
        <p:nvSpPr>
          <p:cNvPr id="8" name="Rechthoek 7">
            <a:extLst>
              <a:ext uri="{FF2B5EF4-FFF2-40B4-BE49-F238E27FC236}">
                <a16:creationId xmlns="" xmlns:a16="http://schemas.microsoft.com/office/drawing/2014/main" id="{44C493EF-92B1-4CD0-8649-23D236854F10}"/>
              </a:ext>
            </a:extLst>
          </p:cNvPr>
          <p:cNvSpPr/>
          <p:nvPr/>
        </p:nvSpPr>
        <p:spPr bwMode="auto">
          <a:xfrm>
            <a:off x="6559114" y="4369176"/>
            <a:ext cx="4621903" cy="982681"/>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135441" tIns="67720" rIns="135441" bIns="67720" numCol="1" rtlCol="0" anchor="t" anchorCtr="0" compatLnSpc="1">
            <a:prstTxWarp prst="textNoShape">
              <a:avLst/>
            </a:prstTxWarp>
          </a:bodyPr>
          <a:lstStyle/>
          <a:p>
            <a:pPr algn="ctr" defTabSz="1286219" fontAlgn="base">
              <a:spcBef>
                <a:spcPct val="0"/>
              </a:spcBef>
              <a:spcAft>
                <a:spcPct val="0"/>
              </a:spcAft>
            </a:pPr>
            <a:r>
              <a:rPr kumimoji="1" lang="nl-NL" dirty="0">
                <a:latin typeface="Arial" charset="0"/>
                <a:ea typeface="ＭＳ Ｐゴシック" charset="-128"/>
              </a:rPr>
              <a:t>Schrijf ook standaardlaxantia (osmotisch of contactlaxantia) voor om mee te beginnen wanneer obstipatie ontstaat </a:t>
            </a:r>
          </a:p>
        </p:txBody>
      </p:sp>
      <p:sp>
        <p:nvSpPr>
          <p:cNvPr id="9" name="Rechthoek 8">
            <a:extLst>
              <a:ext uri="{FF2B5EF4-FFF2-40B4-BE49-F238E27FC236}">
                <a16:creationId xmlns="" xmlns:a16="http://schemas.microsoft.com/office/drawing/2014/main" id="{BA3294AA-D741-4223-81AE-059D76D7E827}"/>
              </a:ext>
            </a:extLst>
          </p:cNvPr>
          <p:cNvSpPr/>
          <p:nvPr/>
        </p:nvSpPr>
        <p:spPr bwMode="auto">
          <a:xfrm>
            <a:off x="6559114" y="6135556"/>
            <a:ext cx="4621903" cy="982681"/>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135441" tIns="67720" rIns="135441" bIns="67720" numCol="1" rtlCol="0" anchor="t" anchorCtr="0" compatLnSpc="1">
            <a:prstTxWarp prst="textNoShape">
              <a:avLst/>
            </a:prstTxWarp>
          </a:bodyPr>
          <a:lstStyle/>
          <a:p>
            <a:pPr algn="ctr" defTabSz="1286219" fontAlgn="base">
              <a:spcBef>
                <a:spcPct val="0"/>
              </a:spcBef>
              <a:spcAft>
                <a:spcPct val="0"/>
              </a:spcAft>
            </a:pPr>
            <a:r>
              <a:rPr kumimoji="1" lang="nl-NL" dirty="0">
                <a:latin typeface="Arial" charset="0"/>
                <a:ea typeface="ＭＳ Ｐゴシック" charset="-128"/>
              </a:rPr>
              <a:t>Obstipatie gemeld door de patiënt</a:t>
            </a:r>
          </a:p>
          <a:p>
            <a:pPr algn="ctr" defTabSz="1286219" fontAlgn="base">
              <a:spcBef>
                <a:spcPct val="0"/>
              </a:spcBef>
              <a:spcAft>
                <a:spcPct val="0"/>
              </a:spcAft>
            </a:pPr>
            <a:r>
              <a:rPr kumimoji="1" lang="nl-NL" dirty="0">
                <a:latin typeface="Arial" charset="0"/>
                <a:ea typeface="ＭＳ Ｐゴシック" charset="-128"/>
              </a:rPr>
              <a:t>Leefstijl-aspecten bespreken </a:t>
            </a:r>
          </a:p>
        </p:txBody>
      </p:sp>
      <p:sp>
        <p:nvSpPr>
          <p:cNvPr id="10" name="Rechthoek 9">
            <a:extLst>
              <a:ext uri="{FF2B5EF4-FFF2-40B4-BE49-F238E27FC236}">
                <a16:creationId xmlns="" xmlns:a16="http://schemas.microsoft.com/office/drawing/2014/main" id="{F6198F4E-77FE-400B-B63F-45F6D23A5A32}"/>
              </a:ext>
            </a:extLst>
          </p:cNvPr>
          <p:cNvSpPr/>
          <p:nvPr/>
        </p:nvSpPr>
        <p:spPr bwMode="auto">
          <a:xfrm>
            <a:off x="6559114" y="7901936"/>
            <a:ext cx="4621903" cy="982681"/>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135441" tIns="67720" rIns="135441" bIns="67720" numCol="1" rtlCol="0" anchor="t" anchorCtr="0" compatLnSpc="1">
            <a:prstTxWarp prst="textNoShape">
              <a:avLst/>
            </a:prstTxWarp>
          </a:bodyPr>
          <a:lstStyle/>
          <a:p>
            <a:pPr algn="ctr" defTabSz="1286219" fontAlgn="base">
              <a:spcBef>
                <a:spcPct val="0"/>
              </a:spcBef>
              <a:spcAft>
                <a:spcPct val="0"/>
              </a:spcAft>
            </a:pPr>
            <a:r>
              <a:rPr kumimoji="1" lang="nl-NL" dirty="0">
                <a:latin typeface="Arial" charset="0"/>
                <a:ea typeface="ＭＳ Ｐゴシック" charset="-128"/>
              </a:rPr>
              <a:t>Obstipatie duidelijk gerelateerd aan het starten, escaleren of wisselen van opioïden</a:t>
            </a:r>
          </a:p>
        </p:txBody>
      </p:sp>
      <p:sp>
        <p:nvSpPr>
          <p:cNvPr id="11" name="Rechthoek 10">
            <a:extLst>
              <a:ext uri="{FF2B5EF4-FFF2-40B4-BE49-F238E27FC236}">
                <a16:creationId xmlns="" xmlns:a16="http://schemas.microsoft.com/office/drawing/2014/main" id="{803CDDF8-B075-42B8-BCCD-00F34C3466A9}"/>
              </a:ext>
            </a:extLst>
          </p:cNvPr>
          <p:cNvSpPr/>
          <p:nvPr/>
        </p:nvSpPr>
        <p:spPr bwMode="auto">
          <a:xfrm>
            <a:off x="11979261" y="6135555"/>
            <a:ext cx="3167375" cy="2823525"/>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135441" tIns="67720" rIns="135441" bIns="67720" numCol="1" rtlCol="0" anchor="t" anchorCtr="0" compatLnSpc="1">
            <a:prstTxWarp prst="textNoShape">
              <a:avLst/>
            </a:prstTxWarp>
          </a:bodyPr>
          <a:lstStyle/>
          <a:p>
            <a:pPr algn="ctr" defTabSz="1286219" fontAlgn="base">
              <a:spcBef>
                <a:spcPct val="0"/>
              </a:spcBef>
              <a:spcAft>
                <a:spcPct val="0"/>
              </a:spcAft>
            </a:pPr>
            <a:endParaRPr kumimoji="1" lang="nl-NL" dirty="0">
              <a:latin typeface="Arial" charset="0"/>
              <a:ea typeface="ＭＳ Ｐゴシック" charset="-128"/>
            </a:endParaRPr>
          </a:p>
          <a:p>
            <a:pPr algn="ctr" defTabSz="1286219" fontAlgn="base">
              <a:spcBef>
                <a:spcPct val="0"/>
              </a:spcBef>
              <a:spcAft>
                <a:spcPct val="0"/>
              </a:spcAft>
            </a:pPr>
            <a:endParaRPr kumimoji="1" lang="nl-NL" dirty="0">
              <a:latin typeface="Arial" charset="0"/>
              <a:ea typeface="ＭＳ Ｐゴシック" charset="-128"/>
            </a:endParaRPr>
          </a:p>
          <a:p>
            <a:pPr algn="ctr" defTabSz="1286219" fontAlgn="base">
              <a:spcBef>
                <a:spcPct val="0"/>
              </a:spcBef>
              <a:spcAft>
                <a:spcPct val="0"/>
              </a:spcAft>
            </a:pPr>
            <a:r>
              <a:rPr kumimoji="1" lang="nl-NL" dirty="0">
                <a:latin typeface="Arial" charset="0"/>
                <a:ea typeface="ＭＳ Ｐゴシック" charset="-128"/>
              </a:rPr>
              <a:t>Overweeg en behandel alternatieve oorzaken (psychologische aspecten, inactiviteit, andere medicatie, stofwisselingsstoornissen)</a:t>
            </a:r>
          </a:p>
        </p:txBody>
      </p:sp>
      <p:cxnSp>
        <p:nvCxnSpPr>
          <p:cNvPr id="12" name="Rechte verbindingslijn met pijl 11">
            <a:extLst>
              <a:ext uri="{FF2B5EF4-FFF2-40B4-BE49-F238E27FC236}">
                <a16:creationId xmlns="" xmlns:a16="http://schemas.microsoft.com/office/drawing/2014/main" id="{59D6CABC-4AC1-40BB-8831-4153FDBAC06D}"/>
              </a:ext>
            </a:extLst>
          </p:cNvPr>
          <p:cNvCxnSpPr>
            <a:stCxn id="7" idx="2"/>
            <a:endCxn id="8" idx="0"/>
          </p:cNvCxnSpPr>
          <p:nvPr/>
        </p:nvCxnSpPr>
        <p:spPr bwMode="auto">
          <a:xfrm>
            <a:off x="8870066" y="3590132"/>
            <a:ext cx="0" cy="779043"/>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3" name="Rechte verbindingslijn met pijl 12">
            <a:extLst>
              <a:ext uri="{FF2B5EF4-FFF2-40B4-BE49-F238E27FC236}">
                <a16:creationId xmlns="" xmlns:a16="http://schemas.microsoft.com/office/drawing/2014/main" id="{23C5C26C-8062-452D-AAD2-0654E43E606B}"/>
              </a:ext>
            </a:extLst>
          </p:cNvPr>
          <p:cNvCxnSpPr>
            <a:stCxn id="8" idx="2"/>
            <a:endCxn id="9" idx="0"/>
          </p:cNvCxnSpPr>
          <p:nvPr/>
        </p:nvCxnSpPr>
        <p:spPr bwMode="auto">
          <a:xfrm>
            <a:off x="8870066" y="5351856"/>
            <a:ext cx="0" cy="78370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4" name="Rechte verbindingslijn met pijl 13">
            <a:extLst>
              <a:ext uri="{FF2B5EF4-FFF2-40B4-BE49-F238E27FC236}">
                <a16:creationId xmlns="" xmlns:a16="http://schemas.microsoft.com/office/drawing/2014/main" id="{F3891E8A-D23B-4C77-A21E-3944CF70DC2F}"/>
              </a:ext>
            </a:extLst>
          </p:cNvPr>
          <p:cNvCxnSpPr>
            <a:cxnSpLocks/>
            <a:stCxn id="9" idx="2"/>
            <a:endCxn id="10" idx="0"/>
          </p:cNvCxnSpPr>
          <p:nvPr/>
        </p:nvCxnSpPr>
        <p:spPr bwMode="auto">
          <a:xfrm>
            <a:off x="8870066" y="7118236"/>
            <a:ext cx="0" cy="78370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5" name="Rechte verbindingslijn met pijl 14">
            <a:extLst>
              <a:ext uri="{FF2B5EF4-FFF2-40B4-BE49-F238E27FC236}">
                <a16:creationId xmlns="" xmlns:a16="http://schemas.microsoft.com/office/drawing/2014/main" id="{F5E28B7B-91B8-42D4-9A73-471C95C00554}"/>
              </a:ext>
            </a:extLst>
          </p:cNvPr>
          <p:cNvCxnSpPr>
            <a:stCxn id="9" idx="3"/>
          </p:cNvCxnSpPr>
          <p:nvPr/>
        </p:nvCxnSpPr>
        <p:spPr bwMode="auto">
          <a:xfrm>
            <a:off x="11181018" y="6626898"/>
            <a:ext cx="798244" cy="7268"/>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6" name="Rechte verbindingslijn met pijl 15">
            <a:extLst>
              <a:ext uri="{FF2B5EF4-FFF2-40B4-BE49-F238E27FC236}">
                <a16:creationId xmlns="" xmlns:a16="http://schemas.microsoft.com/office/drawing/2014/main" id="{4BE0822C-94F1-4731-8F9D-EA74E82AB0B7}"/>
              </a:ext>
            </a:extLst>
          </p:cNvPr>
          <p:cNvCxnSpPr>
            <a:stCxn id="10" idx="3"/>
          </p:cNvCxnSpPr>
          <p:nvPr/>
        </p:nvCxnSpPr>
        <p:spPr bwMode="auto">
          <a:xfrm>
            <a:off x="11181018" y="8393278"/>
            <a:ext cx="798244" cy="283"/>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17" name="Tekstvak 16">
            <a:extLst>
              <a:ext uri="{FF2B5EF4-FFF2-40B4-BE49-F238E27FC236}">
                <a16:creationId xmlns="" xmlns:a16="http://schemas.microsoft.com/office/drawing/2014/main" id="{555FB0D8-6DE3-401D-9C0C-4208B6906A86}"/>
              </a:ext>
            </a:extLst>
          </p:cNvPr>
          <p:cNvSpPr txBox="1"/>
          <p:nvPr/>
        </p:nvSpPr>
        <p:spPr>
          <a:xfrm>
            <a:off x="14413542" y="2749820"/>
            <a:ext cx="3392545" cy="352206"/>
          </a:xfrm>
          <a:prstGeom prst="rect">
            <a:avLst/>
          </a:prstGeom>
          <a:noFill/>
        </p:spPr>
        <p:txBody>
          <a:bodyPr wrap="square" lIns="135441" tIns="67720" rIns="135441" bIns="67720" rtlCol="0">
            <a:spAutoFit/>
          </a:bodyPr>
          <a:lstStyle/>
          <a:p>
            <a:r>
              <a:rPr lang="nl-NL" sz="1400" dirty="0"/>
              <a:t>*figuur vertaald naar het Nederlands</a:t>
            </a:r>
          </a:p>
        </p:txBody>
      </p:sp>
      <p:sp>
        <p:nvSpPr>
          <p:cNvPr id="18" name="Rechthoek 17">
            <a:extLst>
              <a:ext uri="{FF2B5EF4-FFF2-40B4-BE49-F238E27FC236}">
                <a16:creationId xmlns="" xmlns:a16="http://schemas.microsoft.com/office/drawing/2014/main" id="{ABC7CCC1-096D-44DB-8A25-7FD7C101913C}"/>
              </a:ext>
            </a:extLst>
          </p:cNvPr>
          <p:cNvSpPr/>
          <p:nvPr/>
        </p:nvSpPr>
        <p:spPr bwMode="auto">
          <a:xfrm>
            <a:off x="2613685" y="3304173"/>
            <a:ext cx="3234866" cy="3112686"/>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135441" tIns="67720" rIns="135441" bIns="67720" numCol="1" rtlCol="0" anchor="t" anchorCtr="0" compatLnSpc="1">
            <a:prstTxWarp prst="textNoShape">
              <a:avLst/>
            </a:prstTxWarp>
          </a:bodyPr>
          <a:lstStyle/>
          <a:p>
            <a:pPr algn="ctr" defTabSz="1286219" fontAlgn="base">
              <a:spcBef>
                <a:spcPct val="0"/>
              </a:spcBef>
              <a:spcAft>
                <a:spcPct val="0"/>
              </a:spcAft>
            </a:pPr>
            <a:r>
              <a:rPr kumimoji="1" lang="nl-NL" dirty="0">
                <a:solidFill>
                  <a:schemeClr val="bg1"/>
                </a:solidFill>
                <a:latin typeface="Arial" charset="0"/>
                <a:ea typeface="ＭＳ Ｐゴシック" charset="-128"/>
              </a:rPr>
              <a:t>Specifieke behandeling moet worden afgestemd op de individuele patiënt op basis van de indicatie voor opioïden, </a:t>
            </a:r>
            <a:r>
              <a:rPr kumimoji="1" lang="nl-NL" dirty="0" err="1">
                <a:solidFill>
                  <a:schemeClr val="bg1"/>
                </a:solidFill>
                <a:latin typeface="Arial" charset="0"/>
                <a:ea typeface="ＭＳ Ｐゴシック" charset="-128"/>
              </a:rPr>
              <a:t>comorbiditeiten</a:t>
            </a:r>
            <a:r>
              <a:rPr kumimoji="1" lang="nl-NL" dirty="0">
                <a:solidFill>
                  <a:schemeClr val="bg1"/>
                </a:solidFill>
                <a:latin typeface="Arial" charset="0"/>
                <a:ea typeface="ＭＳ Ｐゴシック" charset="-128"/>
              </a:rPr>
              <a:t>, specifieke contra-indicaties en andere gelijktijdige medicatie. Er dient regelmatig een herbeoordeling te worden uitgevoerd.</a:t>
            </a:r>
          </a:p>
        </p:txBody>
      </p:sp>
      <p:sp>
        <p:nvSpPr>
          <p:cNvPr id="2" name="Rechthoek 1">
            <a:extLst>
              <a:ext uri="{FF2B5EF4-FFF2-40B4-BE49-F238E27FC236}">
                <a16:creationId xmlns="" xmlns:a16="http://schemas.microsoft.com/office/drawing/2014/main" id="{E26FF984-151A-499D-AC1F-A22C7EF0AB55}"/>
              </a:ext>
            </a:extLst>
          </p:cNvPr>
          <p:cNvSpPr/>
          <p:nvPr/>
        </p:nvSpPr>
        <p:spPr>
          <a:xfrm>
            <a:off x="6346589" y="7666875"/>
            <a:ext cx="5121108" cy="1393877"/>
          </a:xfrm>
          <a:prstGeom prst="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135441" tIns="67720" rIns="135441" bIns="67720" rtlCol="0" anchor="ctr"/>
          <a:lstStyle/>
          <a:p>
            <a:pPr algn="ctr"/>
            <a:endParaRPr lang="nl-NL"/>
          </a:p>
        </p:txBody>
      </p:sp>
      <p:sp>
        <p:nvSpPr>
          <p:cNvPr id="4" name="Rechthoek 3"/>
          <p:cNvSpPr/>
          <p:nvPr/>
        </p:nvSpPr>
        <p:spPr>
          <a:xfrm>
            <a:off x="15260595" y="9397600"/>
            <a:ext cx="1594021" cy="5866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032841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8" grpId="0" animBg="1"/>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2338049" y="1708526"/>
            <a:ext cx="12490059" cy="812732"/>
          </a:xfrm>
        </p:spPr>
        <p:txBody>
          <a:bodyPr>
            <a:noAutofit/>
          </a:bodyPr>
          <a:lstStyle/>
          <a:p>
            <a:r>
              <a:rPr lang="en-US" i="1" dirty="0"/>
              <a:t>OIC </a:t>
            </a:r>
            <a:r>
              <a:rPr lang="en-US" i="1" dirty="0" err="1"/>
              <a:t>behandelalgoritme</a:t>
            </a:r>
            <a:r>
              <a:rPr lang="en-US" i="1" dirty="0"/>
              <a:t> </a:t>
            </a:r>
            <a:r>
              <a:rPr lang="en-US" i="1" dirty="0" err="1"/>
              <a:t>opgesteld</a:t>
            </a:r>
            <a:r>
              <a:rPr lang="en-US" i="1" dirty="0"/>
              <a:t> door </a:t>
            </a:r>
            <a:r>
              <a:rPr lang="en-US" i="1" dirty="0" err="1"/>
              <a:t>Europese</a:t>
            </a:r>
            <a:r>
              <a:rPr lang="en-US" i="1" dirty="0"/>
              <a:t> experts</a:t>
            </a:r>
            <a:r>
              <a:rPr lang="en-US" i="1" baseline="30000" dirty="0"/>
              <a:t>1</a:t>
            </a:r>
            <a:r>
              <a:rPr lang="en-US" i="1" dirty="0"/>
              <a:t> </a:t>
            </a:r>
            <a:endParaRPr lang="nl-NL" i="1" dirty="0"/>
          </a:p>
        </p:txBody>
      </p:sp>
      <p:sp>
        <p:nvSpPr>
          <p:cNvPr id="29" name="Tekstvak 28"/>
          <p:cNvSpPr txBox="1"/>
          <p:nvPr/>
        </p:nvSpPr>
        <p:spPr>
          <a:xfrm>
            <a:off x="3405354" y="9557367"/>
            <a:ext cx="6461696" cy="321429"/>
          </a:xfrm>
          <a:prstGeom prst="rect">
            <a:avLst/>
          </a:prstGeom>
          <a:noFill/>
        </p:spPr>
        <p:txBody>
          <a:bodyPr wrap="square" lIns="135441" tIns="67720" rIns="135441" bIns="67720" rtlCol="0">
            <a:spAutoFit/>
          </a:bodyPr>
          <a:lstStyle/>
          <a:p>
            <a:pPr defTabSz="1354409">
              <a:defRPr/>
            </a:pPr>
            <a:r>
              <a:rPr lang="nl-NL" sz="1200" dirty="0">
                <a:solidFill>
                  <a:srgbClr val="000000"/>
                </a:solidFill>
                <a:latin typeface="Arial"/>
              </a:rPr>
              <a:t>1. Farmer AD, Drewes AM, </a:t>
            </a:r>
            <a:r>
              <a:rPr lang="nl-NL" sz="1200" dirty="0" err="1">
                <a:solidFill>
                  <a:srgbClr val="000000"/>
                </a:solidFill>
                <a:latin typeface="Arial"/>
              </a:rPr>
              <a:t>Chiarioi</a:t>
            </a:r>
            <a:r>
              <a:rPr lang="nl-NL" sz="1200" dirty="0">
                <a:solidFill>
                  <a:srgbClr val="000000"/>
                </a:solidFill>
                <a:latin typeface="Arial"/>
              </a:rPr>
              <a:t> et al. </a:t>
            </a:r>
            <a:r>
              <a:rPr lang="nl-NL" sz="1200" i="1" dirty="0">
                <a:solidFill>
                  <a:srgbClr val="000000"/>
                </a:solidFill>
                <a:latin typeface="Arial"/>
              </a:rPr>
              <a:t>United European </a:t>
            </a:r>
            <a:r>
              <a:rPr lang="nl-NL" sz="1200" i="1" dirty="0" err="1">
                <a:solidFill>
                  <a:srgbClr val="000000"/>
                </a:solidFill>
                <a:latin typeface="Arial"/>
              </a:rPr>
              <a:t>Gastroenterol</a:t>
            </a:r>
            <a:r>
              <a:rPr lang="nl-NL" sz="1200" i="1" dirty="0">
                <a:solidFill>
                  <a:srgbClr val="000000"/>
                </a:solidFill>
                <a:latin typeface="Arial"/>
              </a:rPr>
              <a:t> J. </a:t>
            </a:r>
            <a:r>
              <a:rPr lang="nl-NL" sz="1200" dirty="0">
                <a:solidFill>
                  <a:srgbClr val="000000"/>
                </a:solidFill>
                <a:latin typeface="Arial"/>
              </a:rPr>
              <a:t>2018;0:1-14</a:t>
            </a:r>
            <a:endParaRPr lang="nl-NL" sz="1200" i="1" dirty="0">
              <a:solidFill>
                <a:srgbClr val="000000"/>
              </a:solidFill>
              <a:latin typeface="Arial"/>
            </a:endParaRPr>
          </a:p>
        </p:txBody>
      </p:sp>
      <p:sp>
        <p:nvSpPr>
          <p:cNvPr id="20" name="Tekstvak 19">
            <a:extLst>
              <a:ext uri="{FF2B5EF4-FFF2-40B4-BE49-F238E27FC236}">
                <a16:creationId xmlns="" xmlns:a16="http://schemas.microsoft.com/office/drawing/2014/main" id="{62CADB7C-8479-4575-B1CA-B1E4CD863E9E}"/>
              </a:ext>
            </a:extLst>
          </p:cNvPr>
          <p:cNvSpPr txBox="1"/>
          <p:nvPr/>
        </p:nvSpPr>
        <p:spPr>
          <a:xfrm>
            <a:off x="3256242" y="8904211"/>
            <a:ext cx="10624767" cy="813871"/>
          </a:xfrm>
          <a:prstGeom prst="rect">
            <a:avLst/>
          </a:prstGeom>
          <a:noFill/>
        </p:spPr>
        <p:txBody>
          <a:bodyPr wrap="square" lIns="135441" tIns="67720" rIns="135441" bIns="67720" rtlCol="0">
            <a:spAutoFit/>
          </a:bodyPr>
          <a:lstStyle/>
          <a:p>
            <a:r>
              <a:rPr lang="nl-NL" sz="1400" dirty="0"/>
              <a:t>*De lengte van de proefbehandeling hangt af van de perifeer werkende mu-</a:t>
            </a:r>
            <a:r>
              <a:rPr lang="nl-NL" sz="1400" dirty="0" err="1"/>
              <a:t>opioïdereceptorantagonist</a:t>
            </a:r>
            <a:r>
              <a:rPr lang="nl-NL" sz="1400" dirty="0"/>
              <a:t> (PAMORA) of </a:t>
            </a:r>
            <a:r>
              <a:rPr lang="nl-NL" sz="1400" dirty="0" smtClean="0"/>
              <a:t>opiaatantagonist</a:t>
            </a:r>
            <a:r>
              <a:rPr lang="nl-NL" sz="1500" dirty="0" smtClean="0"/>
              <a:t>. </a:t>
            </a:r>
            <a:endParaRPr lang="nl-NL" sz="1500" dirty="0"/>
          </a:p>
          <a:p>
            <a:endParaRPr lang="nl-NL" sz="1500" dirty="0"/>
          </a:p>
        </p:txBody>
      </p:sp>
      <p:grpSp>
        <p:nvGrpSpPr>
          <p:cNvPr id="2" name="Groep 1"/>
          <p:cNvGrpSpPr/>
          <p:nvPr/>
        </p:nvGrpSpPr>
        <p:grpSpPr>
          <a:xfrm>
            <a:off x="2855070" y="2556185"/>
            <a:ext cx="11633883" cy="6268136"/>
            <a:chOff x="2874810" y="2114892"/>
            <a:chExt cx="11633883" cy="6268136"/>
          </a:xfrm>
        </p:grpSpPr>
        <p:sp>
          <p:nvSpPr>
            <p:cNvPr id="19" name="Rechthoek 18">
              <a:extLst>
                <a:ext uri="{FF2B5EF4-FFF2-40B4-BE49-F238E27FC236}">
                  <a16:creationId xmlns="" xmlns:a16="http://schemas.microsoft.com/office/drawing/2014/main" id="{50C6DBAF-953E-43CA-8A5E-FBBF499C367E}"/>
                </a:ext>
              </a:extLst>
            </p:cNvPr>
            <p:cNvSpPr/>
            <p:nvPr/>
          </p:nvSpPr>
          <p:spPr bwMode="auto">
            <a:xfrm>
              <a:off x="6377309" y="2114892"/>
              <a:ext cx="4621903" cy="982681"/>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135441" tIns="67720" rIns="135441" bIns="67720" numCol="1" rtlCol="0" anchor="t" anchorCtr="0" compatLnSpc="1">
              <a:prstTxWarp prst="textNoShape">
                <a:avLst/>
              </a:prstTxWarp>
            </a:bodyPr>
            <a:lstStyle/>
            <a:p>
              <a:pPr algn="ctr" defTabSz="1286219" fontAlgn="base">
                <a:spcBef>
                  <a:spcPct val="0"/>
                </a:spcBef>
                <a:spcAft>
                  <a:spcPct val="0"/>
                </a:spcAft>
              </a:pPr>
              <a:r>
                <a:rPr kumimoji="1" lang="nl-NL" dirty="0">
                  <a:latin typeface="Arial" charset="0"/>
                  <a:ea typeface="ＭＳ Ｐゴシック" charset="-128"/>
                </a:rPr>
                <a:t>Obstipatie duidelijk gerelateerd aan het starten, escaleren of wisselen van opioïden</a:t>
              </a:r>
            </a:p>
          </p:txBody>
        </p:sp>
        <p:sp>
          <p:nvSpPr>
            <p:cNvPr id="21" name="Rechthoek 20">
              <a:extLst>
                <a:ext uri="{FF2B5EF4-FFF2-40B4-BE49-F238E27FC236}">
                  <a16:creationId xmlns="" xmlns:a16="http://schemas.microsoft.com/office/drawing/2014/main" id="{A073F44F-F94F-4773-A6F8-3F39AE79B4D8}"/>
                </a:ext>
              </a:extLst>
            </p:cNvPr>
            <p:cNvSpPr/>
            <p:nvPr/>
          </p:nvSpPr>
          <p:spPr bwMode="auto">
            <a:xfrm>
              <a:off x="2874810" y="3777289"/>
              <a:ext cx="4621903" cy="982681"/>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135441" tIns="67720" rIns="135441" bIns="67720" numCol="1" rtlCol="0" anchor="t" anchorCtr="0" compatLnSpc="1">
              <a:prstTxWarp prst="textNoShape">
                <a:avLst/>
              </a:prstTxWarp>
            </a:bodyPr>
            <a:lstStyle/>
            <a:p>
              <a:pPr algn="ctr" defTabSz="1286219" fontAlgn="base">
                <a:spcBef>
                  <a:spcPct val="0"/>
                </a:spcBef>
                <a:spcAft>
                  <a:spcPct val="0"/>
                </a:spcAft>
              </a:pPr>
              <a:endParaRPr kumimoji="1" lang="nl-NL" dirty="0">
                <a:latin typeface="Arial" charset="0"/>
                <a:ea typeface="ＭＳ Ｐゴシック" charset="-128"/>
              </a:endParaRPr>
            </a:p>
            <a:p>
              <a:pPr algn="ctr" defTabSz="1286219" fontAlgn="base">
                <a:spcBef>
                  <a:spcPct val="0"/>
                </a:spcBef>
                <a:spcAft>
                  <a:spcPct val="0"/>
                </a:spcAft>
              </a:pPr>
              <a:r>
                <a:rPr kumimoji="1" lang="nl-NL" dirty="0" err="1">
                  <a:latin typeface="Arial" charset="0"/>
                  <a:ea typeface="ＭＳ Ｐゴシック" charset="-128"/>
                </a:rPr>
                <a:t>Opioïdgeïnduceerde</a:t>
              </a:r>
              <a:r>
                <a:rPr kumimoji="1" lang="nl-NL" dirty="0">
                  <a:latin typeface="Arial" charset="0"/>
                  <a:ea typeface="ＭＳ Ｐゴシック" charset="-128"/>
                </a:rPr>
                <a:t> obstipatie</a:t>
              </a:r>
            </a:p>
          </p:txBody>
        </p:sp>
        <p:sp>
          <p:nvSpPr>
            <p:cNvPr id="22" name="Rechthoek 21">
              <a:extLst>
                <a:ext uri="{FF2B5EF4-FFF2-40B4-BE49-F238E27FC236}">
                  <a16:creationId xmlns="" xmlns:a16="http://schemas.microsoft.com/office/drawing/2014/main" id="{E013B1E3-4293-4333-A8CE-20A883F7393C}"/>
                </a:ext>
              </a:extLst>
            </p:cNvPr>
            <p:cNvSpPr/>
            <p:nvPr/>
          </p:nvSpPr>
          <p:spPr bwMode="auto">
            <a:xfrm>
              <a:off x="9886790" y="3779499"/>
              <a:ext cx="4621903" cy="982681"/>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135441" tIns="67720" rIns="135441" bIns="67720" numCol="1" rtlCol="0" anchor="t" anchorCtr="0" compatLnSpc="1">
              <a:prstTxWarp prst="textNoShape">
                <a:avLst/>
              </a:prstTxWarp>
            </a:bodyPr>
            <a:lstStyle/>
            <a:p>
              <a:pPr algn="ctr" defTabSz="1286219" fontAlgn="base">
                <a:spcBef>
                  <a:spcPct val="0"/>
                </a:spcBef>
                <a:spcAft>
                  <a:spcPct val="0"/>
                </a:spcAft>
              </a:pPr>
              <a:endParaRPr kumimoji="1" lang="nl-NL" dirty="0">
                <a:latin typeface="Arial" charset="0"/>
                <a:ea typeface="ＭＳ Ｐゴシック" charset="-128"/>
              </a:endParaRPr>
            </a:p>
            <a:p>
              <a:pPr algn="ctr" defTabSz="1286219" fontAlgn="base">
                <a:spcBef>
                  <a:spcPct val="0"/>
                </a:spcBef>
                <a:spcAft>
                  <a:spcPct val="0"/>
                </a:spcAft>
              </a:pPr>
              <a:r>
                <a:rPr kumimoji="1" lang="nl-NL" dirty="0">
                  <a:latin typeface="Arial" charset="0"/>
                  <a:ea typeface="ＭＳ Ｐゴシック" charset="-128"/>
                </a:rPr>
                <a:t>Obstipatie van gemengde etiologie</a:t>
              </a:r>
            </a:p>
          </p:txBody>
        </p:sp>
        <p:sp>
          <p:nvSpPr>
            <p:cNvPr id="23" name="Rechthoek 22">
              <a:extLst>
                <a:ext uri="{FF2B5EF4-FFF2-40B4-BE49-F238E27FC236}">
                  <a16:creationId xmlns="" xmlns:a16="http://schemas.microsoft.com/office/drawing/2014/main" id="{383CD461-7C44-494F-A573-6CE51791F3CE}"/>
                </a:ext>
              </a:extLst>
            </p:cNvPr>
            <p:cNvSpPr/>
            <p:nvPr/>
          </p:nvSpPr>
          <p:spPr bwMode="auto">
            <a:xfrm>
              <a:off x="9886790" y="5589923"/>
              <a:ext cx="4621903" cy="982681"/>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135441" tIns="67720" rIns="135441" bIns="67720" numCol="1" rtlCol="0" anchor="t" anchorCtr="0" compatLnSpc="1">
              <a:prstTxWarp prst="textNoShape">
                <a:avLst/>
              </a:prstTxWarp>
            </a:bodyPr>
            <a:lstStyle/>
            <a:p>
              <a:pPr algn="ctr" defTabSz="1286219" fontAlgn="base">
                <a:spcBef>
                  <a:spcPct val="0"/>
                </a:spcBef>
                <a:spcAft>
                  <a:spcPct val="0"/>
                </a:spcAft>
              </a:pPr>
              <a:r>
                <a:rPr kumimoji="1" lang="nl-NL" dirty="0">
                  <a:latin typeface="Arial" charset="0"/>
                  <a:ea typeface="ＭＳ Ｐゴシック" charset="-128"/>
                </a:rPr>
                <a:t>Overweeg combinatie van standaardlaxantia</a:t>
              </a:r>
            </a:p>
          </p:txBody>
        </p:sp>
        <p:sp>
          <p:nvSpPr>
            <p:cNvPr id="24" name="Rechthoek 23">
              <a:extLst>
                <a:ext uri="{FF2B5EF4-FFF2-40B4-BE49-F238E27FC236}">
                  <a16:creationId xmlns="" xmlns:a16="http://schemas.microsoft.com/office/drawing/2014/main" id="{9A031500-8BE4-4990-9F53-1B1AABD35613}"/>
                </a:ext>
              </a:extLst>
            </p:cNvPr>
            <p:cNvSpPr/>
            <p:nvPr/>
          </p:nvSpPr>
          <p:spPr bwMode="auto">
            <a:xfrm>
              <a:off x="9886790" y="7400347"/>
              <a:ext cx="4621903" cy="982681"/>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135441" tIns="67720" rIns="135441" bIns="67720" numCol="1" rtlCol="0" anchor="t" anchorCtr="0" compatLnSpc="1">
              <a:prstTxWarp prst="textNoShape">
                <a:avLst/>
              </a:prstTxWarp>
            </a:bodyPr>
            <a:lstStyle/>
            <a:p>
              <a:pPr algn="ctr" defTabSz="1286219" fontAlgn="base">
                <a:spcBef>
                  <a:spcPct val="0"/>
                </a:spcBef>
                <a:spcAft>
                  <a:spcPct val="0"/>
                </a:spcAft>
              </a:pPr>
              <a:r>
                <a:rPr kumimoji="1" lang="nl-NL" dirty="0">
                  <a:latin typeface="Arial" charset="0"/>
                  <a:ea typeface="ＭＳ Ｐゴシック" charset="-128"/>
                </a:rPr>
                <a:t>Overweeg een proefbehandeling met een PAMORA of andere </a:t>
              </a:r>
              <a:r>
                <a:rPr kumimoji="1" lang="nl-NL" dirty="0" err="1">
                  <a:latin typeface="Arial" charset="0"/>
                  <a:ea typeface="ＭＳ Ｐゴシック" charset="-128"/>
                </a:rPr>
                <a:t>opioïdantagonist</a:t>
              </a:r>
              <a:r>
                <a:rPr kumimoji="1" lang="nl-NL" dirty="0">
                  <a:latin typeface="Arial" charset="0"/>
                  <a:ea typeface="ＭＳ Ｐゴシック" charset="-128"/>
                </a:rPr>
                <a:t>* – doorgaan indien positief</a:t>
              </a:r>
            </a:p>
          </p:txBody>
        </p:sp>
        <p:sp>
          <p:nvSpPr>
            <p:cNvPr id="25" name="Rechthoek 24">
              <a:extLst>
                <a:ext uri="{FF2B5EF4-FFF2-40B4-BE49-F238E27FC236}">
                  <a16:creationId xmlns="" xmlns:a16="http://schemas.microsoft.com/office/drawing/2014/main" id="{8B8BC67E-8417-4717-BCA1-FEC8EB956082}"/>
                </a:ext>
              </a:extLst>
            </p:cNvPr>
            <p:cNvSpPr/>
            <p:nvPr/>
          </p:nvSpPr>
          <p:spPr bwMode="auto">
            <a:xfrm>
              <a:off x="2874810" y="7400347"/>
              <a:ext cx="4621903" cy="982681"/>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135441" tIns="67720" rIns="135441" bIns="67720" numCol="1" rtlCol="0" anchor="t" anchorCtr="0" compatLnSpc="1">
              <a:prstTxWarp prst="textNoShape">
                <a:avLst/>
              </a:prstTxWarp>
            </a:bodyPr>
            <a:lstStyle/>
            <a:p>
              <a:pPr algn="ctr" defTabSz="1286219" fontAlgn="base">
                <a:spcBef>
                  <a:spcPct val="0"/>
                </a:spcBef>
                <a:spcAft>
                  <a:spcPct val="0"/>
                </a:spcAft>
              </a:pPr>
              <a:r>
                <a:rPr kumimoji="1" lang="nl-NL" dirty="0">
                  <a:latin typeface="Arial" charset="0"/>
                  <a:ea typeface="ＭＳ Ｐゴシック" charset="-128"/>
                </a:rPr>
                <a:t>Start een PAMORA of andere </a:t>
              </a:r>
              <a:r>
                <a:rPr kumimoji="1" lang="nl-NL" dirty="0" err="1">
                  <a:latin typeface="Arial" charset="0"/>
                  <a:ea typeface="ＭＳ Ｐゴシック" charset="-128"/>
                </a:rPr>
                <a:t>opioïdantagonist</a:t>
              </a:r>
              <a:endParaRPr kumimoji="1" lang="nl-NL" dirty="0">
                <a:latin typeface="Arial" charset="0"/>
                <a:ea typeface="ＭＳ Ｐゴシック" charset="-128"/>
              </a:endParaRPr>
            </a:p>
          </p:txBody>
        </p:sp>
        <p:cxnSp>
          <p:nvCxnSpPr>
            <p:cNvPr id="26" name="Rechte verbindingslijn met pijl 25">
              <a:extLst>
                <a:ext uri="{FF2B5EF4-FFF2-40B4-BE49-F238E27FC236}">
                  <a16:creationId xmlns="" xmlns:a16="http://schemas.microsoft.com/office/drawing/2014/main" id="{1055F9F9-8BDD-44ED-931D-91D3A88003FD}"/>
                </a:ext>
              </a:extLst>
            </p:cNvPr>
            <p:cNvCxnSpPr>
              <a:cxnSpLocks/>
              <a:endCxn id="21" idx="0"/>
            </p:cNvCxnSpPr>
            <p:nvPr/>
          </p:nvCxnSpPr>
          <p:spPr bwMode="auto">
            <a:xfrm flipH="1">
              <a:off x="5185762" y="3097572"/>
              <a:ext cx="2148045" cy="67971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27" name="Rechte verbindingslijn met pijl 26">
              <a:extLst>
                <a:ext uri="{FF2B5EF4-FFF2-40B4-BE49-F238E27FC236}">
                  <a16:creationId xmlns="" xmlns:a16="http://schemas.microsoft.com/office/drawing/2014/main" id="{97D776C7-2F54-45F3-8459-AD20FED2402C}"/>
                </a:ext>
              </a:extLst>
            </p:cNvPr>
            <p:cNvCxnSpPr>
              <a:cxnSpLocks/>
              <a:endCxn id="22" idx="0"/>
            </p:cNvCxnSpPr>
            <p:nvPr/>
          </p:nvCxnSpPr>
          <p:spPr bwMode="auto">
            <a:xfrm>
              <a:off x="9886790" y="3097572"/>
              <a:ext cx="2310951" cy="68192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28" name="Rechte verbindingslijn met pijl 27">
              <a:extLst>
                <a:ext uri="{FF2B5EF4-FFF2-40B4-BE49-F238E27FC236}">
                  <a16:creationId xmlns="" xmlns:a16="http://schemas.microsoft.com/office/drawing/2014/main" id="{CA6871AB-1D50-488B-8E17-7FE79DB96A7A}"/>
                </a:ext>
              </a:extLst>
            </p:cNvPr>
            <p:cNvCxnSpPr>
              <a:stCxn id="21" idx="2"/>
              <a:endCxn id="25" idx="0"/>
            </p:cNvCxnSpPr>
            <p:nvPr/>
          </p:nvCxnSpPr>
          <p:spPr bwMode="auto">
            <a:xfrm>
              <a:off x="5185761" y="4759970"/>
              <a:ext cx="0" cy="2640377"/>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30" name="Rechte verbindingslijn met pijl 29">
              <a:extLst>
                <a:ext uri="{FF2B5EF4-FFF2-40B4-BE49-F238E27FC236}">
                  <a16:creationId xmlns="" xmlns:a16="http://schemas.microsoft.com/office/drawing/2014/main" id="{53BD120C-57AA-4573-8911-654AE070CEDD}"/>
                </a:ext>
              </a:extLst>
            </p:cNvPr>
            <p:cNvCxnSpPr>
              <a:stCxn id="22" idx="2"/>
              <a:endCxn id="23" idx="0"/>
            </p:cNvCxnSpPr>
            <p:nvPr/>
          </p:nvCxnSpPr>
          <p:spPr bwMode="auto">
            <a:xfrm>
              <a:off x="12197741" y="4762179"/>
              <a:ext cx="0" cy="827743"/>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31" name="Rechte verbindingslijn met pijl 30">
              <a:extLst>
                <a:ext uri="{FF2B5EF4-FFF2-40B4-BE49-F238E27FC236}">
                  <a16:creationId xmlns="" xmlns:a16="http://schemas.microsoft.com/office/drawing/2014/main" id="{262212CE-B491-4886-AA74-96A5249C8F8D}"/>
                </a:ext>
              </a:extLst>
            </p:cNvPr>
            <p:cNvCxnSpPr>
              <a:stCxn id="23" idx="2"/>
              <a:endCxn id="24" idx="0"/>
            </p:cNvCxnSpPr>
            <p:nvPr/>
          </p:nvCxnSpPr>
          <p:spPr bwMode="auto">
            <a:xfrm>
              <a:off x="12197741" y="6572603"/>
              <a:ext cx="0" cy="827743"/>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grpSp>
      <p:sp>
        <p:nvSpPr>
          <p:cNvPr id="16" name="Tekstvak 15">
            <a:extLst>
              <a:ext uri="{FF2B5EF4-FFF2-40B4-BE49-F238E27FC236}">
                <a16:creationId xmlns="" xmlns:a16="http://schemas.microsoft.com/office/drawing/2014/main" id="{3A50526C-B709-4DB4-9073-18FABF462587}"/>
              </a:ext>
            </a:extLst>
          </p:cNvPr>
          <p:cNvSpPr txBox="1"/>
          <p:nvPr/>
        </p:nvSpPr>
        <p:spPr>
          <a:xfrm>
            <a:off x="13958410" y="9079627"/>
            <a:ext cx="3950494" cy="321429"/>
          </a:xfrm>
          <a:prstGeom prst="rect">
            <a:avLst/>
          </a:prstGeom>
          <a:noFill/>
        </p:spPr>
        <p:txBody>
          <a:bodyPr wrap="square" lIns="135441" tIns="67720" rIns="135441" bIns="67720" rtlCol="0">
            <a:spAutoFit/>
          </a:bodyPr>
          <a:lstStyle/>
          <a:p>
            <a:r>
              <a:rPr lang="nl-NL" sz="1200" dirty="0"/>
              <a:t>Figuur vertaald naar het Nederlands</a:t>
            </a:r>
            <a:endParaRPr lang="x-none" sz="1200" dirty="0"/>
          </a:p>
        </p:txBody>
      </p:sp>
      <p:sp>
        <p:nvSpPr>
          <p:cNvPr id="4" name="Rechthoek 3"/>
          <p:cNvSpPr/>
          <p:nvPr/>
        </p:nvSpPr>
        <p:spPr>
          <a:xfrm>
            <a:off x="15292137" y="9557367"/>
            <a:ext cx="1612231" cy="3214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7670694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2304251" y="1629368"/>
            <a:ext cx="16944651" cy="812732"/>
          </a:xfrm>
        </p:spPr>
        <p:txBody>
          <a:bodyPr>
            <a:noAutofit/>
          </a:bodyPr>
          <a:lstStyle/>
          <a:p>
            <a:r>
              <a:rPr lang="en-US" dirty="0"/>
              <a:t>OIC </a:t>
            </a:r>
            <a:r>
              <a:rPr lang="en-US" dirty="0" err="1"/>
              <a:t>behandelalgoritme</a:t>
            </a:r>
            <a:r>
              <a:rPr lang="en-US" dirty="0"/>
              <a:t> </a:t>
            </a:r>
            <a:r>
              <a:rPr lang="en-US" dirty="0" err="1"/>
              <a:t>opgesteld</a:t>
            </a:r>
            <a:r>
              <a:rPr lang="en-US" dirty="0"/>
              <a:t> door </a:t>
            </a:r>
            <a:r>
              <a:rPr lang="en-US" dirty="0" err="1"/>
              <a:t>Europese</a:t>
            </a:r>
            <a:r>
              <a:rPr lang="en-US" dirty="0"/>
              <a:t> experts</a:t>
            </a:r>
            <a:r>
              <a:rPr lang="en-US" baseline="30000" dirty="0"/>
              <a:t>1</a:t>
            </a:r>
            <a:r>
              <a:rPr lang="en-US" dirty="0"/>
              <a:t> </a:t>
            </a:r>
            <a:endParaRPr lang="nl-NL" dirty="0"/>
          </a:p>
        </p:txBody>
      </p:sp>
      <p:sp>
        <p:nvSpPr>
          <p:cNvPr id="7" name="Tekstvak 6"/>
          <p:cNvSpPr txBox="1"/>
          <p:nvPr/>
        </p:nvSpPr>
        <p:spPr>
          <a:xfrm>
            <a:off x="4756177" y="9409862"/>
            <a:ext cx="7284416" cy="321429"/>
          </a:xfrm>
          <a:prstGeom prst="rect">
            <a:avLst/>
          </a:prstGeom>
          <a:noFill/>
        </p:spPr>
        <p:txBody>
          <a:bodyPr wrap="square" lIns="135441" tIns="67720" rIns="135441" bIns="67720" rtlCol="0">
            <a:spAutoFit/>
          </a:bodyPr>
          <a:lstStyle/>
          <a:p>
            <a:pPr defTabSz="1354409">
              <a:defRPr/>
            </a:pPr>
            <a:r>
              <a:rPr lang="nl-NL" sz="1200" dirty="0">
                <a:solidFill>
                  <a:srgbClr val="000000"/>
                </a:solidFill>
                <a:latin typeface="Arial"/>
              </a:rPr>
              <a:t>1. Farmer AD, Drewes AM, </a:t>
            </a:r>
            <a:r>
              <a:rPr lang="nl-NL" sz="1200" dirty="0" err="1">
                <a:solidFill>
                  <a:srgbClr val="000000"/>
                </a:solidFill>
                <a:latin typeface="Arial"/>
              </a:rPr>
              <a:t>Chiarioi</a:t>
            </a:r>
            <a:r>
              <a:rPr lang="nl-NL" sz="1200" dirty="0">
                <a:solidFill>
                  <a:srgbClr val="000000"/>
                </a:solidFill>
                <a:latin typeface="Arial"/>
              </a:rPr>
              <a:t> et al. </a:t>
            </a:r>
            <a:r>
              <a:rPr lang="nl-NL" sz="1200" i="1" dirty="0">
                <a:solidFill>
                  <a:srgbClr val="000000"/>
                </a:solidFill>
                <a:latin typeface="Arial"/>
              </a:rPr>
              <a:t>United European </a:t>
            </a:r>
            <a:r>
              <a:rPr lang="nl-NL" sz="1200" i="1" dirty="0" err="1">
                <a:solidFill>
                  <a:srgbClr val="000000"/>
                </a:solidFill>
                <a:latin typeface="Arial"/>
              </a:rPr>
              <a:t>Gastroenterol</a:t>
            </a:r>
            <a:r>
              <a:rPr lang="nl-NL" sz="1200" i="1" dirty="0">
                <a:solidFill>
                  <a:srgbClr val="000000"/>
                </a:solidFill>
                <a:latin typeface="Arial"/>
              </a:rPr>
              <a:t> J. </a:t>
            </a:r>
            <a:r>
              <a:rPr lang="nl-NL" sz="1200" dirty="0">
                <a:solidFill>
                  <a:srgbClr val="000000"/>
                </a:solidFill>
                <a:latin typeface="Arial"/>
              </a:rPr>
              <a:t>2018;0:1-14</a:t>
            </a:r>
            <a:endParaRPr lang="nl-NL" sz="1200" i="1" dirty="0">
              <a:solidFill>
                <a:srgbClr val="000000"/>
              </a:solidFill>
              <a:latin typeface="Arial"/>
            </a:endParaRPr>
          </a:p>
        </p:txBody>
      </p:sp>
      <p:sp>
        <p:nvSpPr>
          <p:cNvPr id="20" name="Tekstvak 19">
            <a:extLst>
              <a:ext uri="{FF2B5EF4-FFF2-40B4-BE49-F238E27FC236}">
                <a16:creationId xmlns="" xmlns:a16="http://schemas.microsoft.com/office/drawing/2014/main" id="{87AD650A-744D-4F2D-A803-2506526B815E}"/>
              </a:ext>
            </a:extLst>
          </p:cNvPr>
          <p:cNvSpPr txBox="1"/>
          <p:nvPr/>
        </p:nvSpPr>
        <p:spPr>
          <a:xfrm>
            <a:off x="3516820" y="8868232"/>
            <a:ext cx="10780204" cy="364715"/>
          </a:xfrm>
          <a:prstGeom prst="rect">
            <a:avLst/>
          </a:prstGeom>
          <a:noFill/>
        </p:spPr>
        <p:txBody>
          <a:bodyPr wrap="square" lIns="135441" tIns="67720" rIns="135441" bIns="67720" rtlCol="0">
            <a:spAutoFit/>
          </a:bodyPr>
          <a:lstStyle/>
          <a:p>
            <a:r>
              <a:rPr lang="nl-NL" sz="1400" dirty="0"/>
              <a:t>*De lengte van de proefbehandeling hangt af van de perifeer werkende mu-</a:t>
            </a:r>
            <a:r>
              <a:rPr lang="nl-NL" sz="1400" dirty="0" err="1"/>
              <a:t>opioïdereceptorantagonist</a:t>
            </a:r>
            <a:r>
              <a:rPr lang="nl-NL" sz="1400" dirty="0"/>
              <a:t> (PAMORA) of </a:t>
            </a:r>
            <a:r>
              <a:rPr lang="nl-NL" sz="1400" dirty="0" err="1"/>
              <a:t>opioïdantagonist</a:t>
            </a:r>
            <a:r>
              <a:rPr lang="nl-NL" sz="1400" dirty="0"/>
              <a:t>. </a:t>
            </a:r>
          </a:p>
        </p:txBody>
      </p:sp>
      <p:sp>
        <p:nvSpPr>
          <p:cNvPr id="21" name="Rechthoek 20">
            <a:extLst>
              <a:ext uri="{FF2B5EF4-FFF2-40B4-BE49-F238E27FC236}">
                <a16:creationId xmlns="" xmlns:a16="http://schemas.microsoft.com/office/drawing/2014/main" id="{998B8DDA-FC82-4259-B90E-3909265637CE}"/>
              </a:ext>
            </a:extLst>
          </p:cNvPr>
          <p:cNvSpPr/>
          <p:nvPr/>
        </p:nvSpPr>
        <p:spPr bwMode="auto">
          <a:xfrm>
            <a:off x="9729642" y="2767190"/>
            <a:ext cx="4621903" cy="982681"/>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135441" tIns="67720" rIns="135441" bIns="67720" numCol="1" rtlCol="0" anchor="t" anchorCtr="0" compatLnSpc="1">
            <a:prstTxWarp prst="textNoShape">
              <a:avLst/>
            </a:prstTxWarp>
          </a:bodyPr>
          <a:lstStyle/>
          <a:p>
            <a:pPr algn="ctr" defTabSz="1286219" fontAlgn="base">
              <a:spcBef>
                <a:spcPct val="0"/>
              </a:spcBef>
              <a:spcAft>
                <a:spcPct val="0"/>
              </a:spcAft>
            </a:pPr>
            <a:r>
              <a:rPr kumimoji="1" lang="nl-NL" dirty="0">
                <a:latin typeface="Arial" charset="0"/>
                <a:ea typeface="ＭＳ Ｐゴシック" charset="-128"/>
              </a:rPr>
              <a:t>Overweeg een proefbehandeling met een PAMORA of andere </a:t>
            </a:r>
            <a:r>
              <a:rPr kumimoji="1" lang="nl-NL" dirty="0" smtClean="0">
                <a:latin typeface="Arial" charset="0"/>
                <a:ea typeface="ＭＳ Ｐゴシック" charset="-128"/>
              </a:rPr>
              <a:t>opiaatantagonist* </a:t>
            </a:r>
            <a:r>
              <a:rPr kumimoji="1" lang="nl-NL" dirty="0">
                <a:latin typeface="Arial" charset="0"/>
                <a:ea typeface="ＭＳ Ｐゴシック" charset="-128"/>
              </a:rPr>
              <a:t>– doorgaan indien positief</a:t>
            </a:r>
          </a:p>
        </p:txBody>
      </p:sp>
      <p:sp>
        <p:nvSpPr>
          <p:cNvPr id="22" name="Rechthoek 21">
            <a:extLst>
              <a:ext uri="{FF2B5EF4-FFF2-40B4-BE49-F238E27FC236}">
                <a16:creationId xmlns="" xmlns:a16="http://schemas.microsoft.com/office/drawing/2014/main" id="{7FFF0CC4-C44E-423F-B48D-DE563C343FC2}"/>
              </a:ext>
            </a:extLst>
          </p:cNvPr>
          <p:cNvSpPr/>
          <p:nvPr/>
        </p:nvSpPr>
        <p:spPr bwMode="auto">
          <a:xfrm>
            <a:off x="2787478" y="2767192"/>
            <a:ext cx="4621903" cy="982681"/>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135441" tIns="67720" rIns="135441" bIns="67720" numCol="1" rtlCol="0" anchor="t" anchorCtr="0" compatLnSpc="1">
            <a:prstTxWarp prst="textNoShape">
              <a:avLst/>
            </a:prstTxWarp>
          </a:bodyPr>
          <a:lstStyle/>
          <a:p>
            <a:pPr algn="ctr" defTabSz="1286219" fontAlgn="base">
              <a:spcBef>
                <a:spcPct val="0"/>
              </a:spcBef>
              <a:spcAft>
                <a:spcPct val="0"/>
              </a:spcAft>
            </a:pPr>
            <a:r>
              <a:rPr kumimoji="1" lang="nl-NL" dirty="0">
                <a:latin typeface="Arial" charset="0"/>
                <a:ea typeface="ＭＳ Ｐゴシック" charset="-128"/>
              </a:rPr>
              <a:t>Start een PAMORA of andere </a:t>
            </a:r>
            <a:r>
              <a:rPr kumimoji="1" lang="nl-NL" dirty="0" smtClean="0">
                <a:latin typeface="Arial" charset="0"/>
                <a:ea typeface="ＭＳ Ｐゴシック" charset="-128"/>
              </a:rPr>
              <a:t>opiaatantagonist</a:t>
            </a:r>
            <a:endParaRPr kumimoji="1" lang="nl-NL" dirty="0">
              <a:latin typeface="Arial" charset="0"/>
              <a:ea typeface="ＭＳ Ｐゴシック" charset="-128"/>
            </a:endParaRPr>
          </a:p>
        </p:txBody>
      </p:sp>
      <p:sp>
        <p:nvSpPr>
          <p:cNvPr id="23" name="Rechthoek 22">
            <a:extLst>
              <a:ext uri="{FF2B5EF4-FFF2-40B4-BE49-F238E27FC236}">
                <a16:creationId xmlns="" xmlns:a16="http://schemas.microsoft.com/office/drawing/2014/main" id="{BE0C86A0-06A5-41F0-BF4B-3568AFF00ADD}"/>
              </a:ext>
            </a:extLst>
          </p:cNvPr>
          <p:cNvSpPr/>
          <p:nvPr/>
        </p:nvSpPr>
        <p:spPr bwMode="auto">
          <a:xfrm>
            <a:off x="6266707" y="4408309"/>
            <a:ext cx="4621903" cy="982681"/>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135441" tIns="67720" rIns="135441" bIns="67720" numCol="1" rtlCol="0" anchor="t" anchorCtr="0" compatLnSpc="1">
            <a:prstTxWarp prst="textNoShape">
              <a:avLst/>
            </a:prstTxWarp>
          </a:bodyPr>
          <a:lstStyle/>
          <a:p>
            <a:pPr algn="ctr" defTabSz="1286219" fontAlgn="base">
              <a:spcBef>
                <a:spcPct val="0"/>
              </a:spcBef>
              <a:spcAft>
                <a:spcPct val="0"/>
              </a:spcAft>
            </a:pPr>
            <a:r>
              <a:rPr kumimoji="1" lang="nl-NL" dirty="0">
                <a:latin typeface="Arial" charset="0"/>
                <a:ea typeface="ＭＳ Ｐゴシック" charset="-128"/>
              </a:rPr>
              <a:t>Overweeg toevoeging van laxantia, </a:t>
            </a:r>
            <a:r>
              <a:rPr kumimoji="1" lang="nl-NL" dirty="0" err="1">
                <a:latin typeface="Arial" charset="0"/>
                <a:ea typeface="ＭＳ Ｐゴシック" charset="-128"/>
              </a:rPr>
              <a:t>lubiproston</a:t>
            </a:r>
            <a:r>
              <a:rPr kumimoji="1" lang="nl-NL" dirty="0">
                <a:latin typeface="Arial" charset="0"/>
                <a:ea typeface="ＭＳ Ｐゴシック" charset="-128"/>
              </a:rPr>
              <a:t>, </a:t>
            </a:r>
            <a:r>
              <a:rPr kumimoji="1" lang="nl-NL" dirty="0" err="1">
                <a:latin typeface="Arial" charset="0"/>
                <a:ea typeface="ＭＳ Ｐゴシック" charset="-128"/>
              </a:rPr>
              <a:t>linaclotide</a:t>
            </a:r>
            <a:r>
              <a:rPr kumimoji="1" lang="nl-NL" dirty="0">
                <a:latin typeface="Arial" charset="0"/>
                <a:ea typeface="ＭＳ Ｐゴシック" charset="-128"/>
              </a:rPr>
              <a:t> of </a:t>
            </a:r>
            <a:r>
              <a:rPr kumimoji="1" lang="nl-NL" dirty="0" err="1">
                <a:latin typeface="Arial" charset="0"/>
                <a:ea typeface="ＭＳ Ｐゴシック" charset="-128"/>
              </a:rPr>
              <a:t>prucalopride</a:t>
            </a:r>
            <a:endParaRPr kumimoji="1" lang="nl-NL" dirty="0">
              <a:latin typeface="Arial" charset="0"/>
              <a:ea typeface="ＭＳ Ｐゴシック" charset="-128"/>
            </a:endParaRPr>
          </a:p>
        </p:txBody>
      </p:sp>
      <p:sp>
        <p:nvSpPr>
          <p:cNvPr id="24" name="Rechthoek 23">
            <a:extLst>
              <a:ext uri="{FF2B5EF4-FFF2-40B4-BE49-F238E27FC236}">
                <a16:creationId xmlns="" xmlns:a16="http://schemas.microsoft.com/office/drawing/2014/main" id="{FAE5BC8D-33EE-4463-AE6E-81FF1C3B5C71}"/>
              </a:ext>
            </a:extLst>
          </p:cNvPr>
          <p:cNvSpPr/>
          <p:nvPr/>
        </p:nvSpPr>
        <p:spPr bwMode="auto">
          <a:xfrm>
            <a:off x="6266707" y="6049426"/>
            <a:ext cx="4621903" cy="982681"/>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135441" tIns="67720" rIns="135441" bIns="67720" numCol="1" rtlCol="0" anchor="t" anchorCtr="0" compatLnSpc="1">
            <a:prstTxWarp prst="textNoShape">
              <a:avLst/>
            </a:prstTxWarp>
          </a:bodyPr>
          <a:lstStyle/>
          <a:p>
            <a:pPr algn="ctr" defTabSz="1286219" fontAlgn="base">
              <a:spcBef>
                <a:spcPct val="0"/>
              </a:spcBef>
              <a:spcAft>
                <a:spcPct val="0"/>
              </a:spcAft>
            </a:pPr>
            <a:r>
              <a:rPr kumimoji="1" lang="nl-NL" dirty="0">
                <a:latin typeface="Arial" charset="0"/>
                <a:ea typeface="ＭＳ Ｐゴシック" charset="-128"/>
              </a:rPr>
              <a:t>Overweeg wisselen van opioïd of toedieningsroute</a:t>
            </a:r>
          </a:p>
        </p:txBody>
      </p:sp>
      <p:sp>
        <p:nvSpPr>
          <p:cNvPr id="25" name="Rechthoek 24">
            <a:extLst>
              <a:ext uri="{FF2B5EF4-FFF2-40B4-BE49-F238E27FC236}">
                <a16:creationId xmlns="" xmlns:a16="http://schemas.microsoft.com/office/drawing/2014/main" id="{B5E30A10-5409-4F40-A24D-A68B74BE9F46}"/>
              </a:ext>
            </a:extLst>
          </p:cNvPr>
          <p:cNvSpPr/>
          <p:nvPr/>
        </p:nvSpPr>
        <p:spPr bwMode="auto">
          <a:xfrm>
            <a:off x="6276016" y="7690543"/>
            <a:ext cx="4621903" cy="982681"/>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135441" tIns="67720" rIns="135441" bIns="67720" numCol="1" rtlCol="0" anchor="t" anchorCtr="0" compatLnSpc="1">
            <a:prstTxWarp prst="textNoShape">
              <a:avLst/>
            </a:prstTxWarp>
          </a:bodyPr>
          <a:lstStyle/>
          <a:p>
            <a:pPr algn="ctr" defTabSz="1286219" fontAlgn="base">
              <a:spcBef>
                <a:spcPct val="0"/>
              </a:spcBef>
              <a:spcAft>
                <a:spcPct val="0"/>
              </a:spcAft>
            </a:pPr>
            <a:r>
              <a:rPr kumimoji="1" lang="nl-NL" dirty="0">
                <a:latin typeface="Arial" charset="0"/>
                <a:ea typeface="ＭＳ Ｐゴシック" charset="-128"/>
              </a:rPr>
              <a:t>Overweeg verwijzing naar tweedelijns- of </a:t>
            </a:r>
            <a:r>
              <a:rPr kumimoji="1" lang="nl-NL" dirty="0" smtClean="0">
                <a:latin typeface="Arial" charset="0"/>
                <a:ea typeface="ＭＳ Ｐゴシック" charset="-128"/>
              </a:rPr>
              <a:t>derdelijns centrum </a:t>
            </a:r>
            <a:r>
              <a:rPr kumimoji="1" lang="nl-NL" dirty="0">
                <a:latin typeface="Arial" charset="0"/>
                <a:ea typeface="ＭＳ Ｐゴシック" charset="-128"/>
              </a:rPr>
              <a:t>voor verdere beoordeling</a:t>
            </a:r>
          </a:p>
        </p:txBody>
      </p:sp>
      <p:cxnSp>
        <p:nvCxnSpPr>
          <p:cNvPr id="26" name="Rechte verbindingslijn 25">
            <a:extLst>
              <a:ext uri="{FF2B5EF4-FFF2-40B4-BE49-F238E27FC236}">
                <a16:creationId xmlns="" xmlns:a16="http://schemas.microsoft.com/office/drawing/2014/main" id="{25974487-3354-4B08-B5F2-C10F275D2FE7}"/>
              </a:ext>
            </a:extLst>
          </p:cNvPr>
          <p:cNvCxnSpPr>
            <a:cxnSpLocks/>
          </p:cNvCxnSpPr>
          <p:nvPr/>
        </p:nvCxnSpPr>
        <p:spPr bwMode="auto">
          <a:xfrm>
            <a:off x="2610608" y="4048502"/>
            <a:ext cx="11952716" cy="0"/>
          </a:xfrm>
          <a:prstGeom prst="line">
            <a:avLst/>
          </a:prstGeom>
          <a:solidFill>
            <a:schemeClr val="accent1"/>
          </a:solidFill>
          <a:ln w="28575" cap="flat" cmpd="sng" algn="ctr">
            <a:solidFill>
              <a:srgbClr val="FF0000"/>
            </a:solidFill>
            <a:prstDash val="dash"/>
            <a:round/>
            <a:headEnd type="none" w="med" len="med"/>
            <a:tailEnd type="none" w="med" len="med"/>
          </a:ln>
          <a:effectLst/>
        </p:spPr>
      </p:cxnSp>
      <p:sp>
        <p:nvSpPr>
          <p:cNvPr id="27" name="Tekstvak 26">
            <a:extLst>
              <a:ext uri="{FF2B5EF4-FFF2-40B4-BE49-F238E27FC236}">
                <a16:creationId xmlns="" xmlns:a16="http://schemas.microsoft.com/office/drawing/2014/main" id="{88D32FB8-CBB7-4A62-9BE4-3AFF93D2F5CC}"/>
              </a:ext>
            </a:extLst>
          </p:cNvPr>
          <p:cNvSpPr txBox="1"/>
          <p:nvPr/>
        </p:nvSpPr>
        <p:spPr>
          <a:xfrm>
            <a:off x="12692222" y="4156118"/>
            <a:ext cx="2234152" cy="690760"/>
          </a:xfrm>
          <a:prstGeom prst="rect">
            <a:avLst/>
          </a:prstGeom>
          <a:noFill/>
        </p:spPr>
        <p:txBody>
          <a:bodyPr wrap="square" lIns="135441" tIns="67720" rIns="135441" bIns="67720" rtlCol="0">
            <a:spAutoFit/>
          </a:bodyPr>
          <a:lstStyle/>
          <a:p>
            <a:r>
              <a:rPr lang="nl-NL" dirty="0">
                <a:solidFill>
                  <a:srgbClr val="FF0000"/>
                </a:solidFill>
              </a:rPr>
              <a:t>Specialist of tweedelijnszorg</a:t>
            </a:r>
          </a:p>
        </p:txBody>
      </p:sp>
      <p:cxnSp>
        <p:nvCxnSpPr>
          <p:cNvPr id="28" name="Rechte verbindingslijn met pijl 27">
            <a:extLst>
              <a:ext uri="{FF2B5EF4-FFF2-40B4-BE49-F238E27FC236}">
                <a16:creationId xmlns="" xmlns:a16="http://schemas.microsoft.com/office/drawing/2014/main" id="{57DF7ED9-85BD-43E7-9588-741DB515CA0D}"/>
              </a:ext>
            </a:extLst>
          </p:cNvPr>
          <p:cNvCxnSpPr/>
          <p:nvPr/>
        </p:nvCxnSpPr>
        <p:spPr bwMode="auto">
          <a:xfrm>
            <a:off x="6394704" y="3749872"/>
            <a:ext cx="1014677" cy="65843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29" name="Rechte verbindingslijn met pijl 28">
            <a:extLst>
              <a:ext uri="{FF2B5EF4-FFF2-40B4-BE49-F238E27FC236}">
                <a16:creationId xmlns="" xmlns:a16="http://schemas.microsoft.com/office/drawing/2014/main" id="{F1F2CD12-E333-47B4-8F86-8A5A054B445C}"/>
              </a:ext>
            </a:extLst>
          </p:cNvPr>
          <p:cNvCxnSpPr>
            <a:cxnSpLocks/>
          </p:cNvCxnSpPr>
          <p:nvPr/>
        </p:nvCxnSpPr>
        <p:spPr bwMode="auto">
          <a:xfrm flipH="1">
            <a:off x="9843677" y="3749871"/>
            <a:ext cx="740065" cy="658438"/>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30" name="Rechte verbindingslijn met pijl 29">
            <a:extLst>
              <a:ext uri="{FF2B5EF4-FFF2-40B4-BE49-F238E27FC236}">
                <a16:creationId xmlns="" xmlns:a16="http://schemas.microsoft.com/office/drawing/2014/main" id="{1219EFE9-49EE-4B8F-9EA4-403D4FC13346}"/>
              </a:ext>
            </a:extLst>
          </p:cNvPr>
          <p:cNvCxnSpPr>
            <a:cxnSpLocks/>
            <a:stCxn id="23" idx="2"/>
            <a:endCxn id="24" idx="0"/>
          </p:cNvCxnSpPr>
          <p:nvPr/>
        </p:nvCxnSpPr>
        <p:spPr bwMode="auto">
          <a:xfrm>
            <a:off x="8577658" y="5390989"/>
            <a:ext cx="0" cy="65843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31" name="Rechte verbindingslijn met pijl 30">
            <a:extLst>
              <a:ext uri="{FF2B5EF4-FFF2-40B4-BE49-F238E27FC236}">
                <a16:creationId xmlns="" xmlns:a16="http://schemas.microsoft.com/office/drawing/2014/main" id="{2BD019CE-2A48-457A-8FC3-65071AA2B018}"/>
              </a:ext>
            </a:extLst>
          </p:cNvPr>
          <p:cNvCxnSpPr>
            <a:stCxn id="24" idx="2"/>
            <a:endCxn id="25" idx="0"/>
          </p:cNvCxnSpPr>
          <p:nvPr/>
        </p:nvCxnSpPr>
        <p:spPr bwMode="auto">
          <a:xfrm>
            <a:off x="8577659" y="7032106"/>
            <a:ext cx="9310" cy="65843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16" name="Tekstvak 15">
            <a:extLst>
              <a:ext uri="{FF2B5EF4-FFF2-40B4-BE49-F238E27FC236}">
                <a16:creationId xmlns="" xmlns:a16="http://schemas.microsoft.com/office/drawing/2014/main" id="{AE3ECABE-7AC3-4D5E-A753-F2F88520B14C}"/>
              </a:ext>
            </a:extLst>
          </p:cNvPr>
          <p:cNvSpPr txBox="1"/>
          <p:nvPr/>
        </p:nvSpPr>
        <p:spPr>
          <a:xfrm>
            <a:off x="10915307" y="9413765"/>
            <a:ext cx="2893991" cy="321429"/>
          </a:xfrm>
          <a:prstGeom prst="rect">
            <a:avLst/>
          </a:prstGeom>
          <a:noFill/>
        </p:spPr>
        <p:txBody>
          <a:bodyPr wrap="square" lIns="135441" tIns="67720" rIns="135441" bIns="67720" rtlCol="0">
            <a:spAutoFit/>
          </a:bodyPr>
          <a:lstStyle/>
          <a:p>
            <a:r>
              <a:rPr lang="nl-NL" sz="1200" dirty="0"/>
              <a:t>Figuur vertaald naar het Nederlands</a:t>
            </a:r>
            <a:endParaRPr lang="x-none" sz="1200" dirty="0"/>
          </a:p>
        </p:txBody>
      </p:sp>
      <p:sp>
        <p:nvSpPr>
          <p:cNvPr id="2" name="Rechthoek 1"/>
          <p:cNvSpPr/>
          <p:nvPr/>
        </p:nvSpPr>
        <p:spPr>
          <a:xfrm>
            <a:off x="15272951" y="9409862"/>
            <a:ext cx="1717590" cy="6485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4146412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500"/>
                                        <p:tgtEl>
                                          <p:spTgt spid="26"/>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fade">
                                      <p:cBhvr>
                                        <p:cTn id="20" dur="500"/>
                                        <p:tgtEl>
                                          <p:spTgt spid="27"/>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4" grpId="0" animBg="1"/>
      <p:bldP spid="25" grpId="0" animBg="1"/>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a:xfrm>
            <a:off x="2334724" y="3076969"/>
            <a:ext cx="15942072" cy="6873147"/>
          </a:xfrm>
        </p:spPr>
        <p:txBody>
          <a:bodyPr/>
          <a:lstStyle/>
          <a:p>
            <a:pPr>
              <a:buFont typeface="Arial" panose="020B0604020202020204" pitchFamily="34" charset="0"/>
              <a:buChar char="•"/>
            </a:pPr>
            <a:r>
              <a:rPr lang="nl-NL" dirty="0" smtClean="0"/>
              <a:t>Beweging</a:t>
            </a:r>
          </a:p>
          <a:p>
            <a:pPr>
              <a:buFont typeface="Arial" panose="020B0604020202020204" pitchFamily="34" charset="0"/>
              <a:buChar char="•"/>
            </a:pPr>
            <a:endParaRPr lang="nl-NL" dirty="0" smtClean="0"/>
          </a:p>
          <a:p>
            <a:pPr>
              <a:buFont typeface="Arial" panose="020B0604020202020204" pitchFamily="34" charset="0"/>
              <a:buChar char="•"/>
            </a:pPr>
            <a:r>
              <a:rPr lang="nl-NL" dirty="0" smtClean="0"/>
              <a:t>Veel drinken</a:t>
            </a:r>
          </a:p>
          <a:p>
            <a:pPr>
              <a:buFont typeface="Arial" panose="020B0604020202020204" pitchFamily="34" charset="0"/>
              <a:buChar char="•"/>
            </a:pPr>
            <a:endParaRPr lang="nl-NL" dirty="0" smtClean="0"/>
          </a:p>
          <a:p>
            <a:pPr>
              <a:buFont typeface="Arial" panose="020B0604020202020204" pitchFamily="34" charset="0"/>
              <a:buChar char="•"/>
            </a:pPr>
            <a:r>
              <a:rPr lang="nl-NL" dirty="0" smtClean="0"/>
              <a:t>Vezels hebben geen positieve invloed op OIC</a:t>
            </a:r>
          </a:p>
          <a:p>
            <a:pPr>
              <a:buFont typeface="Arial" panose="020B0604020202020204" pitchFamily="34" charset="0"/>
              <a:buChar char="•"/>
            </a:pPr>
            <a:endParaRPr lang="nl-NL" dirty="0" smtClean="0"/>
          </a:p>
          <a:p>
            <a:pPr>
              <a:buFont typeface="Arial" panose="020B0604020202020204" pitchFamily="34" charset="0"/>
              <a:buChar char="•"/>
            </a:pPr>
            <a:r>
              <a:rPr lang="nl-NL" dirty="0" smtClean="0"/>
              <a:t>Vezelrijke voeding kan obstipatie verergeren</a:t>
            </a:r>
          </a:p>
          <a:p>
            <a:pPr>
              <a:buFont typeface="Arial" panose="020B0604020202020204" pitchFamily="34" charset="0"/>
              <a:buChar char="•"/>
            </a:pPr>
            <a:endParaRPr lang="nl-NL" dirty="0"/>
          </a:p>
        </p:txBody>
      </p:sp>
      <p:sp>
        <p:nvSpPr>
          <p:cNvPr id="3" name="Titel 2"/>
          <p:cNvSpPr>
            <a:spLocks noGrp="1"/>
          </p:cNvSpPr>
          <p:nvPr>
            <p:ph type="title"/>
          </p:nvPr>
        </p:nvSpPr>
        <p:spPr>
          <a:xfrm>
            <a:off x="2326624" y="1606141"/>
            <a:ext cx="12649225" cy="812732"/>
          </a:xfrm>
        </p:spPr>
        <p:txBody>
          <a:bodyPr/>
          <a:lstStyle/>
          <a:p>
            <a:r>
              <a:rPr lang="nl-NL" dirty="0" smtClean="0"/>
              <a:t>Niet medicamenteuze behandeling OIC</a:t>
            </a:r>
            <a:endParaRPr lang="nl-NL" dirty="0"/>
          </a:p>
        </p:txBody>
      </p:sp>
      <p:sp>
        <p:nvSpPr>
          <p:cNvPr id="6" name="Rechthoek 5"/>
          <p:cNvSpPr/>
          <p:nvPr/>
        </p:nvSpPr>
        <p:spPr>
          <a:xfrm>
            <a:off x="15159789" y="9468853"/>
            <a:ext cx="1660358" cy="481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6344608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329634" y="1587925"/>
            <a:ext cx="15033790" cy="2596037"/>
          </a:xfrm>
        </p:spPr>
        <p:txBody>
          <a:bodyPr>
            <a:normAutofit/>
          </a:bodyPr>
          <a:lstStyle/>
          <a:p>
            <a:r>
              <a:rPr lang="nl-NL" dirty="0">
                <a:latin typeface="Arial" panose="020B0604020202020204" pitchFamily="34" charset="0"/>
                <a:cs typeface="Arial" panose="020B0604020202020204" pitchFamily="34" charset="0"/>
              </a:rPr>
              <a:t>Behandeling </a:t>
            </a:r>
            <a:r>
              <a:rPr lang="nl-NL" dirty="0" smtClean="0">
                <a:latin typeface="Arial" panose="020B0604020202020204" pitchFamily="34" charset="0"/>
                <a:cs typeface="Arial" panose="020B0604020202020204" pitchFamily="34" charset="0"/>
              </a:rPr>
              <a:t>opioïden-geïnduceerde </a:t>
            </a:r>
            <a:r>
              <a:rPr lang="nl-NL" dirty="0">
                <a:latin typeface="Arial" panose="020B0604020202020204" pitchFamily="34" charset="0"/>
                <a:cs typeface="Arial" panose="020B0604020202020204" pitchFamily="34" charset="0"/>
              </a:rPr>
              <a:t>obstipatie</a:t>
            </a:r>
            <a:br>
              <a:rPr lang="nl-NL" dirty="0">
                <a:latin typeface="Arial" panose="020B0604020202020204" pitchFamily="34" charset="0"/>
                <a:cs typeface="Arial" panose="020B0604020202020204" pitchFamily="34" charset="0"/>
              </a:rPr>
            </a:br>
            <a:r>
              <a:rPr lang="nl-NL" dirty="0">
                <a:latin typeface="Arial" panose="020B0604020202020204" pitchFamily="34" charset="0"/>
                <a:cs typeface="Arial" panose="020B0604020202020204" pitchFamily="34" charset="0"/>
              </a:rPr>
              <a:t>NHG –standaard Obstipatie</a:t>
            </a:r>
            <a:r>
              <a:rPr lang="nl-NL" baseline="30000" dirty="0">
                <a:latin typeface="Arial" panose="020B0604020202020204" pitchFamily="34" charset="0"/>
                <a:cs typeface="Arial" panose="020B0604020202020204" pitchFamily="34" charset="0"/>
              </a:rPr>
              <a:t>1</a:t>
            </a:r>
            <a:r>
              <a:rPr lang="nl-NL" sz="4100" i="1" dirty="0"/>
              <a:t/>
            </a:r>
            <a:br>
              <a:rPr lang="nl-NL" sz="4100" i="1" dirty="0"/>
            </a:br>
            <a:endParaRPr lang="nl-NL" sz="4100" i="1" dirty="0"/>
          </a:p>
        </p:txBody>
      </p:sp>
      <p:sp>
        <p:nvSpPr>
          <p:cNvPr id="3" name="Tijdelijke aanduiding voor inhoud 2"/>
          <p:cNvSpPr>
            <a:spLocks noGrp="1"/>
          </p:cNvSpPr>
          <p:nvPr>
            <p:ph idx="1"/>
          </p:nvPr>
        </p:nvSpPr>
        <p:spPr>
          <a:xfrm>
            <a:off x="2221348" y="3172151"/>
            <a:ext cx="14840219" cy="5954227"/>
          </a:xfrm>
        </p:spPr>
        <p:txBody>
          <a:bodyPr>
            <a:normAutofit/>
          </a:bodyPr>
          <a:lstStyle/>
          <a:p>
            <a:pPr>
              <a:buFont typeface="Wingdings" panose="05000000000000000000" pitchFamily="2" charset="2"/>
              <a:buChar char="v"/>
            </a:pPr>
            <a:r>
              <a:rPr lang="nl-NL" sz="2400" dirty="0">
                <a:solidFill>
                  <a:schemeClr val="tx1"/>
                </a:solidFill>
                <a:latin typeface="Arial" panose="020B0604020202020204" pitchFamily="34" charset="0"/>
                <a:cs typeface="Arial" panose="020B0604020202020204" pitchFamily="34" charset="0"/>
              </a:rPr>
              <a:t> Een opioïd moet altijd samen met een laxans worden gestart. </a:t>
            </a:r>
            <a:br>
              <a:rPr lang="nl-NL" sz="2400" dirty="0">
                <a:solidFill>
                  <a:schemeClr val="tx1"/>
                </a:solidFill>
                <a:latin typeface="Arial" panose="020B0604020202020204" pitchFamily="34" charset="0"/>
                <a:cs typeface="Arial" panose="020B0604020202020204" pitchFamily="34" charset="0"/>
              </a:rPr>
            </a:br>
            <a:r>
              <a:rPr lang="nl-NL" sz="2400" dirty="0">
                <a:solidFill>
                  <a:schemeClr val="tx1"/>
                </a:solidFill>
                <a:latin typeface="Arial" panose="020B0604020202020204" pitchFamily="34" charset="0"/>
                <a:cs typeface="Arial" panose="020B0604020202020204" pitchFamily="34" charset="0"/>
              </a:rPr>
              <a:t>    </a:t>
            </a:r>
            <a:r>
              <a:rPr lang="nl-NL" sz="2400" b="1" dirty="0">
                <a:solidFill>
                  <a:schemeClr val="tx1"/>
                </a:solidFill>
                <a:latin typeface="Arial" panose="020B0604020202020204" pitchFamily="34" charset="0"/>
                <a:cs typeface="Arial" panose="020B0604020202020204" pitchFamily="34" charset="0"/>
              </a:rPr>
              <a:t>Lactulose</a:t>
            </a:r>
            <a:r>
              <a:rPr lang="nl-NL" sz="2400" dirty="0">
                <a:solidFill>
                  <a:schemeClr val="tx1"/>
                </a:solidFill>
                <a:latin typeface="Arial" panose="020B0604020202020204" pitchFamily="34" charset="0"/>
                <a:cs typeface="Arial" panose="020B0604020202020204" pitchFamily="34" charset="0"/>
              </a:rPr>
              <a:t> of </a:t>
            </a:r>
            <a:r>
              <a:rPr lang="nl-NL" sz="2400" b="1" dirty="0">
                <a:solidFill>
                  <a:schemeClr val="tx1"/>
                </a:solidFill>
                <a:latin typeface="Arial" panose="020B0604020202020204" pitchFamily="34" charset="0"/>
                <a:cs typeface="Arial" panose="020B0604020202020204" pitchFamily="34" charset="0"/>
              </a:rPr>
              <a:t>macrogol</a:t>
            </a:r>
            <a:r>
              <a:rPr lang="nl-NL" sz="2400" dirty="0">
                <a:solidFill>
                  <a:schemeClr val="tx1"/>
                </a:solidFill>
                <a:latin typeface="Arial" panose="020B0604020202020204" pitchFamily="34" charset="0"/>
                <a:cs typeface="Arial" panose="020B0604020202020204" pitchFamily="34" charset="0"/>
              </a:rPr>
              <a:t> zijn eerste </a:t>
            </a:r>
            <a:r>
              <a:rPr lang="nl-NL" sz="2400" dirty="0" smtClean="0">
                <a:solidFill>
                  <a:schemeClr val="tx1"/>
                </a:solidFill>
                <a:latin typeface="Arial" panose="020B0604020202020204" pitchFamily="34" charset="0"/>
                <a:cs typeface="Arial" panose="020B0604020202020204" pitchFamily="34" charset="0"/>
              </a:rPr>
              <a:t>keus</a:t>
            </a:r>
            <a:r>
              <a:rPr lang="nl-NL" sz="2400" baseline="30000" dirty="0" smtClean="0">
                <a:solidFill>
                  <a:schemeClr val="tx1"/>
                </a:solidFill>
                <a:latin typeface="Arial" panose="020B0604020202020204" pitchFamily="34" charset="0"/>
                <a:cs typeface="Arial" panose="020B0604020202020204" pitchFamily="34" charset="0"/>
              </a:rPr>
              <a:t>1</a:t>
            </a:r>
          </a:p>
          <a:p>
            <a:pPr>
              <a:buFont typeface="Wingdings" panose="05000000000000000000" pitchFamily="2" charset="2"/>
              <a:buChar char="v"/>
            </a:pPr>
            <a:endParaRPr lang="nl-NL" sz="2400" baseline="30000" dirty="0">
              <a:solidFill>
                <a:schemeClr val="tx1"/>
              </a:solidFill>
              <a:latin typeface="Arial" panose="020B0604020202020204" pitchFamily="34" charset="0"/>
              <a:cs typeface="Arial" panose="020B0604020202020204" pitchFamily="34" charset="0"/>
            </a:endParaRPr>
          </a:p>
          <a:p>
            <a:pPr>
              <a:buFont typeface="Wingdings" panose="05000000000000000000" pitchFamily="2" charset="2"/>
              <a:buChar char="v"/>
            </a:pPr>
            <a:r>
              <a:rPr lang="nl-NL" sz="2400" dirty="0">
                <a:solidFill>
                  <a:schemeClr val="tx1"/>
                </a:solidFill>
                <a:latin typeface="Arial" panose="020B0604020202020204" pitchFamily="34" charset="0"/>
                <a:cs typeface="Arial" panose="020B0604020202020204" pitchFamily="34" charset="0"/>
              </a:rPr>
              <a:t> Er is geen systematische review of RCT die verschillende laxantia </a:t>
            </a:r>
            <a:br>
              <a:rPr lang="nl-NL" sz="2400" dirty="0">
                <a:solidFill>
                  <a:schemeClr val="tx1"/>
                </a:solidFill>
                <a:latin typeface="Arial" panose="020B0604020202020204" pitchFamily="34" charset="0"/>
                <a:cs typeface="Arial" panose="020B0604020202020204" pitchFamily="34" charset="0"/>
              </a:rPr>
            </a:br>
            <a:r>
              <a:rPr lang="nl-NL" sz="2400" dirty="0">
                <a:solidFill>
                  <a:schemeClr val="tx1"/>
                </a:solidFill>
                <a:latin typeface="Arial" panose="020B0604020202020204" pitchFamily="34" charset="0"/>
                <a:cs typeface="Arial" panose="020B0604020202020204" pitchFamily="34" charset="0"/>
              </a:rPr>
              <a:t>    vergelijkt bij deze specifieke indicatie</a:t>
            </a:r>
            <a:r>
              <a:rPr lang="nl-NL" sz="2400" baseline="30000" dirty="0">
                <a:solidFill>
                  <a:schemeClr val="tx1"/>
                </a:solidFill>
                <a:latin typeface="Arial" panose="020B0604020202020204" pitchFamily="34" charset="0"/>
                <a:cs typeface="Arial" panose="020B0604020202020204" pitchFamily="34" charset="0"/>
              </a:rPr>
              <a:t>1</a:t>
            </a:r>
          </a:p>
          <a:p>
            <a:pPr>
              <a:buFont typeface="Wingdings" panose="05000000000000000000" pitchFamily="2" charset="2"/>
              <a:buChar char="v"/>
            </a:pPr>
            <a:endParaRPr lang="nl-NL" sz="2400" dirty="0">
              <a:solidFill>
                <a:schemeClr val="tx1"/>
              </a:solidFill>
              <a:latin typeface="Arial" panose="020B0604020202020204" pitchFamily="34" charset="0"/>
              <a:cs typeface="Arial" panose="020B0604020202020204" pitchFamily="34" charset="0"/>
            </a:endParaRPr>
          </a:p>
          <a:p>
            <a:r>
              <a:rPr lang="nl-NL" sz="2400" dirty="0">
                <a:solidFill>
                  <a:schemeClr val="tx1"/>
                </a:solidFill>
                <a:latin typeface="Arial" panose="020B0604020202020204" pitchFamily="34" charset="0"/>
                <a:cs typeface="Arial" panose="020B0604020202020204" pitchFamily="34" charset="0"/>
              </a:rPr>
              <a:t>Doel is om de ontlasting te verzachten en zacht te houden en niet meer te voldoen aan de diagnose </a:t>
            </a:r>
            <a:r>
              <a:rPr lang="nl-NL" sz="2400" dirty="0" smtClean="0">
                <a:solidFill>
                  <a:schemeClr val="tx1"/>
                </a:solidFill>
                <a:latin typeface="Arial" panose="020B0604020202020204" pitchFamily="34" charset="0"/>
                <a:cs typeface="Arial" panose="020B0604020202020204" pitchFamily="34" charset="0"/>
              </a:rPr>
              <a:t>’obstipatie’</a:t>
            </a:r>
            <a:r>
              <a:rPr lang="nl-NL" sz="2400" baseline="30000" dirty="0" smtClean="0">
                <a:solidFill>
                  <a:schemeClr val="tx1"/>
                </a:solidFill>
                <a:latin typeface="Arial" panose="020B0604020202020204" pitchFamily="34" charset="0"/>
                <a:cs typeface="Arial" panose="020B0604020202020204" pitchFamily="34" charset="0"/>
              </a:rPr>
              <a:t>1</a:t>
            </a:r>
          </a:p>
          <a:p>
            <a:endParaRPr lang="nl-NL" sz="2400" baseline="30000" dirty="0">
              <a:solidFill>
                <a:schemeClr val="tx1"/>
              </a:solidFill>
              <a:latin typeface="Arial" panose="020B0604020202020204" pitchFamily="34" charset="0"/>
              <a:cs typeface="Arial" panose="020B0604020202020204" pitchFamily="34" charset="0"/>
            </a:endParaRPr>
          </a:p>
          <a:p>
            <a:r>
              <a:rPr lang="nl-NL" sz="2400" dirty="0">
                <a:solidFill>
                  <a:schemeClr val="tx1"/>
                </a:solidFill>
                <a:latin typeface="Arial" panose="020B0604020202020204" pitchFamily="34" charset="0"/>
                <a:cs typeface="Arial" panose="020B0604020202020204" pitchFamily="34" charset="0"/>
              </a:rPr>
              <a:t>- Een defecatiefrequentie van eens per 1-2 dagen</a:t>
            </a:r>
            <a:r>
              <a:rPr lang="nl-NL" sz="2400" baseline="30000" dirty="0">
                <a:solidFill>
                  <a:schemeClr val="tx1"/>
                </a:solidFill>
                <a:latin typeface="Arial" panose="020B0604020202020204" pitchFamily="34" charset="0"/>
                <a:cs typeface="Arial" panose="020B0604020202020204" pitchFamily="34" charset="0"/>
              </a:rPr>
              <a:t>2</a:t>
            </a:r>
          </a:p>
          <a:p>
            <a:pPr>
              <a:buFont typeface="Wingdings" charset="2"/>
              <a:buChar char="v"/>
            </a:pPr>
            <a:endParaRPr lang="nl-NL" sz="2400" dirty="0">
              <a:solidFill>
                <a:schemeClr val="tx1"/>
              </a:solidFill>
            </a:endParaRPr>
          </a:p>
          <a:p>
            <a:r>
              <a:rPr lang="nl-NL" sz="2400" dirty="0">
                <a:solidFill>
                  <a:schemeClr val="tx1"/>
                </a:solidFill>
                <a:latin typeface="Arial" panose="020B0604020202020204" pitchFamily="34" charset="0"/>
                <a:cs typeface="Arial" panose="020B0604020202020204" pitchFamily="34" charset="0"/>
              </a:rPr>
              <a:t>Advies: Controleer na het starten van de medicamenteuze behandeling</a:t>
            </a:r>
            <a:br>
              <a:rPr lang="nl-NL" sz="2400" dirty="0">
                <a:solidFill>
                  <a:schemeClr val="tx1"/>
                </a:solidFill>
                <a:latin typeface="Arial" panose="020B0604020202020204" pitchFamily="34" charset="0"/>
                <a:cs typeface="Arial" panose="020B0604020202020204" pitchFamily="34" charset="0"/>
              </a:rPr>
            </a:br>
            <a:r>
              <a:rPr lang="nl-NL" sz="2400" dirty="0">
                <a:solidFill>
                  <a:schemeClr val="tx1"/>
                </a:solidFill>
                <a:latin typeface="Arial" panose="020B0604020202020204" pitchFamily="34" charset="0"/>
                <a:cs typeface="Arial" panose="020B0604020202020204" pitchFamily="34" charset="0"/>
              </a:rPr>
              <a:t>  na 3 dagen tot 2 weken (afhankelijk van klachten)</a:t>
            </a:r>
            <a:r>
              <a:rPr lang="nl-NL" sz="2400" baseline="30000" dirty="0">
                <a:solidFill>
                  <a:schemeClr val="tx1"/>
                </a:solidFill>
                <a:latin typeface="Arial" panose="020B0604020202020204" pitchFamily="34" charset="0"/>
                <a:cs typeface="Arial" panose="020B0604020202020204" pitchFamily="34" charset="0"/>
              </a:rPr>
              <a:t>1</a:t>
            </a:r>
          </a:p>
          <a:p>
            <a:endParaRPr lang="nl-NL" sz="4100" dirty="0"/>
          </a:p>
        </p:txBody>
      </p:sp>
      <p:sp>
        <p:nvSpPr>
          <p:cNvPr id="4" name="Rechthoek 3"/>
          <p:cNvSpPr/>
          <p:nvPr/>
        </p:nvSpPr>
        <p:spPr>
          <a:xfrm>
            <a:off x="2185253" y="8773303"/>
            <a:ext cx="15571881" cy="706149"/>
          </a:xfrm>
          <a:prstGeom prst="rect">
            <a:avLst/>
          </a:prstGeom>
        </p:spPr>
        <p:txBody>
          <a:bodyPr wrap="square" lIns="135441" tIns="67720" rIns="135441" bIns="67720">
            <a:spAutoFit/>
          </a:bodyPr>
          <a:lstStyle/>
          <a:p>
            <a:r>
              <a:rPr lang="nl-NL" sz="1200" dirty="0">
                <a:latin typeface="Arial" panose="020B0604020202020204" pitchFamily="34" charset="0"/>
                <a:cs typeface="Arial" panose="020B0604020202020204" pitchFamily="34" charset="0"/>
              </a:rPr>
              <a:t>1. </a:t>
            </a:r>
            <a:r>
              <a:rPr lang="nl-NL" sz="1200" dirty="0" err="1">
                <a:latin typeface="Arial" panose="020B0604020202020204" pitchFamily="34" charset="0"/>
                <a:cs typeface="Arial" panose="020B0604020202020204" pitchFamily="34" charset="0"/>
              </a:rPr>
              <a:t>Diemel</a:t>
            </a:r>
            <a:r>
              <a:rPr lang="nl-NL" sz="1200" dirty="0">
                <a:latin typeface="Arial" panose="020B0604020202020204" pitchFamily="34" charset="0"/>
                <a:cs typeface="Arial" panose="020B0604020202020204" pitchFamily="34" charset="0"/>
              </a:rPr>
              <a:t> JM, Van den Hurk APJM, </a:t>
            </a:r>
            <a:r>
              <a:rPr lang="nl-NL" sz="1200" dirty="0" err="1">
                <a:latin typeface="Arial" panose="020B0604020202020204" pitchFamily="34" charset="0"/>
                <a:cs typeface="Arial" panose="020B0604020202020204" pitchFamily="34" charset="0"/>
              </a:rPr>
              <a:t>Muris</a:t>
            </a:r>
            <a:r>
              <a:rPr lang="nl-NL" sz="1200" dirty="0">
                <a:latin typeface="Arial" panose="020B0604020202020204" pitchFamily="34" charset="0"/>
                <a:cs typeface="Arial" panose="020B0604020202020204" pitchFamily="34" charset="0"/>
              </a:rPr>
              <a:t> JWM, Pijpers MAM, Verheij AAA, </a:t>
            </a:r>
            <a:r>
              <a:rPr lang="nl-NL" sz="1200" dirty="0" err="1">
                <a:latin typeface="Arial" panose="020B0604020202020204" pitchFamily="34" charset="0"/>
                <a:cs typeface="Arial" panose="020B0604020202020204" pitchFamily="34" charset="0"/>
              </a:rPr>
              <a:t>Kurver</a:t>
            </a:r>
            <a:r>
              <a:rPr lang="nl-NL" sz="1200" dirty="0">
                <a:latin typeface="Arial" panose="020B0604020202020204" pitchFamily="34" charset="0"/>
                <a:cs typeface="Arial" panose="020B0604020202020204" pitchFamily="34" charset="0"/>
              </a:rPr>
              <a:t> M. </a:t>
            </a:r>
            <a:r>
              <a:rPr lang="nl-NL" sz="1200" i="1" dirty="0">
                <a:latin typeface="Arial" panose="020B0604020202020204" pitchFamily="34" charset="0"/>
                <a:cs typeface="Arial" panose="020B0604020202020204" pitchFamily="34" charset="0"/>
              </a:rPr>
              <a:t>NHG-Standaard Obstipatie.</a:t>
            </a:r>
            <a:r>
              <a:rPr lang="nl-NL" sz="1200" dirty="0">
                <a:latin typeface="Arial" panose="020B0604020202020204" pitchFamily="34" charset="0"/>
                <a:cs typeface="Arial" panose="020B0604020202020204" pitchFamily="34" charset="0"/>
              </a:rPr>
              <a:t> Huisarts Wet 2010;53(9):484-98. </a:t>
            </a:r>
            <a:r>
              <a:rPr lang="nl-NL" sz="1200" dirty="0" err="1">
                <a:latin typeface="Arial" panose="020B0604020202020204" pitchFamily="34" charset="0"/>
                <a:cs typeface="Arial" panose="020B0604020202020204" pitchFamily="34" charset="0"/>
              </a:rPr>
              <a:t>Available</a:t>
            </a:r>
            <a:r>
              <a:rPr lang="nl-NL" sz="1200" dirty="0">
                <a:latin typeface="Arial" panose="020B0604020202020204" pitchFamily="34" charset="0"/>
                <a:cs typeface="Arial" panose="020B0604020202020204" pitchFamily="34" charset="0"/>
              </a:rPr>
              <a:t> </a:t>
            </a:r>
            <a:r>
              <a:rPr lang="nl-NL" sz="1200" dirty="0" err="1">
                <a:latin typeface="Arial" panose="020B0604020202020204" pitchFamily="34" charset="0"/>
                <a:cs typeface="Arial" panose="020B0604020202020204" pitchFamily="34" charset="0"/>
              </a:rPr>
              <a:t>from</a:t>
            </a:r>
            <a:r>
              <a:rPr lang="nl-NL" sz="1200" dirty="0">
                <a:latin typeface="Arial" panose="020B0604020202020204" pitchFamily="34" charset="0"/>
                <a:cs typeface="Arial" panose="020B0604020202020204" pitchFamily="34" charset="0"/>
              </a:rPr>
              <a:t>: </a:t>
            </a:r>
            <a:r>
              <a:rPr lang="nl-NL" sz="1200" dirty="0">
                <a:latin typeface="Arial" panose="020B0604020202020204" pitchFamily="34" charset="0"/>
                <a:cs typeface="Arial" panose="020B0604020202020204" pitchFamily="34" charset="0"/>
                <a:hlinkClick r:id="rId3"/>
              </a:rPr>
              <a:t>https://www.nhg.org/standaarden/volledig/nhg-standaard-obstipatie</a:t>
            </a:r>
            <a:r>
              <a:rPr lang="nl-NL" sz="1200" dirty="0">
                <a:latin typeface="Arial" panose="020B0604020202020204" pitchFamily="34" charset="0"/>
                <a:cs typeface="Arial" panose="020B0604020202020204" pitchFamily="34" charset="0"/>
              </a:rPr>
              <a:t>; 2. De </a:t>
            </a:r>
            <a:r>
              <a:rPr lang="nl-NL" sz="1200" dirty="0" err="1">
                <a:latin typeface="Arial" panose="020B0604020202020204" pitchFamily="34" charset="0"/>
                <a:cs typeface="Arial" panose="020B0604020202020204" pitchFamily="34" charset="0"/>
              </a:rPr>
              <a:t>Graeff</a:t>
            </a:r>
            <a:r>
              <a:rPr lang="nl-NL" sz="1200" dirty="0">
                <a:latin typeface="Arial" panose="020B0604020202020204" pitchFamily="34" charset="0"/>
                <a:cs typeface="Arial" panose="020B0604020202020204" pitchFamily="34" charset="0"/>
              </a:rPr>
              <a:t> A, Krol RJA. D</a:t>
            </a:r>
            <a:r>
              <a:rPr lang="nl-NL" sz="1200" i="1" dirty="0">
                <a:latin typeface="Arial" panose="020B0604020202020204" pitchFamily="34" charset="0"/>
                <a:cs typeface="Arial" panose="020B0604020202020204" pitchFamily="34" charset="0"/>
              </a:rPr>
              <a:t>e richtlijn Obstipatie. </a:t>
            </a:r>
            <a:r>
              <a:rPr lang="nl-NL" sz="1200" dirty="0">
                <a:latin typeface="Arial" panose="020B0604020202020204" pitchFamily="34" charset="0"/>
                <a:cs typeface="Arial" panose="020B0604020202020204" pitchFamily="34" charset="0"/>
              </a:rPr>
              <a:t>Pallialine. Versie 2, </a:t>
            </a:r>
            <a:r>
              <a:rPr lang="nl-NL" sz="1200" i="1" dirty="0">
                <a:latin typeface="Arial" panose="020B0604020202020204" pitchFamily="34" charset="0"/>
                <a:cs typeface="Arial" panose="020B0604020202020204" pitchFamily="34" charset="0"/>
              </a:rPr>
              <a:t>2009. </a:t>
            </a:r>
            <a:r>
              <a:rPr lang="nl-NL" sz="1200" dirty="0" err="1">
                <a:latin typeface="Arial" panose="020B0604020202020204" pitchFamily="34" charset="0"/>
                <a:cs typeface="Arial" panose="020B0604020202020204" pitchFamily="34" charset="0"/>
              </a:rPr>
              <a:t>Available</a:t>
            </a:r>
            <a:r>
              <a:rPr lang="nl-NL" sz="1200" dirty="0">
                <a:latin typeface="Arial" panose="020B0604020202020204" pitchFamily="34" charset="0"/>
                <a:cs typeface="Arial" panose="020B0604020202020204" pitchFamily="34" charset="0"/>
              </a:rPr>
              <a:t> </a:t>
            </a:r>
            <a:r>
              <a:rPr lang="nl-NL" sz="1200" dirty="0" err="1">
                <a:latin typeface="Arial" panose="020B0604020202020204" pitchFamily="34" charset="0"/>
                <a:cs typeface="Arial" panose="020B0604020202020204" pitchFamily="34" charset="0"/>
              </a:rPr>
              <a:t>from</a:t>
            </a:r>
            <a:r>
              <a:rPr lang="nl-NL" sz="1200" dirty="0">
                <a:latin typeface="Arial" panose="020B0604020202020204" pitchFamily="34" charset="0"/>
                <a:cs typeface="Arial" panose="020B0604020202020204" pitchFamily="34" charset="0"/>
              </a:rPr>
              <a:t>: http://www.pallialine.nl/obstipatie</a:t>
            </a:r>
          </a:p>
          <a:p>
            <a:endParaRPr lang="nl-NL" sz="1300" b="1" dirty="0"/>
          </a:p>
        </p:txBody>
      </p:sp>
      <p:sp>
        <p:nvSpPr>
          <p:cNvPr id="5" name="Rechthoek 4"/>
          <p:cNvSpPr/>
          <p:nvPr/>
        </p:nvSpPr>
        <p:spPr>
          <a:xfrm>
            <a:off x="15256042" y="9479453"/>
            <a:ext cx="1528011" cy="446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681075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41584" y="540842"/>
            <a:ext cx="15576233" cy="1039356"/>
          </a:xfrm>
        </p:spPr>
        <p:txBody>
          <a:bodyPr>
            <a:normAutofit/>
          </a:bodyPr>
          <a:lstStyle/>
          <a:p>
            <a:r>
              <a:rPr lang="nl-NL" sz="4700" i="1" dirty="0">
                <a:latin typeface="Arial" panose="020B0604020202020204" pitchFamily="34" charset="0"/>
                <a:cs typeface="Arial" panose="020B0604020202020204" pitchFamily="34" charset="0"/>
              </a:rPr>
              <a:t>Laxantia</a:t>
            </a:r>
          </a:p>
        </p:txBody>
      </p:sp>
      <p:graphicFrame>
        <p:nvGraphicFramePr>
          <p:cNvPr id="5" name="Tabel 4"/>
          <p:cNvGraphicFramePr>
            <a:graphicFrameLocks noGrp="1"/>
          </p:cNvGraphicFramePr>
          <p:nvPr>
            <p:extLst>
              <p:ext uri="{D42A27DB-BD31-4B8C-83A1-F6EECF244321}">
                <p14:modId xmlns:p14="http://schemas.microsoft.com/office/powerpoint/2010/main" val="556030077"/>
              </p:ext>
            </p:extLst>
          </p:nvPr>
        </p:nvGraphicFramePr>
        <p:xfrm>
          <a:off x="1241584" y="2107274"/>
          <a:ext cx="15914844" cy="6084716"/>
        </p:xfrm>
        <a:graphic>
          <a:graphicData uri="http://schemas.openxmlformats.org/drawingml/2006/table">
            <a:tbl>
              <a:tblPr firstRow="1" bandRow="1">
                <a:tableStyleId>{5C22544A-7EE6-4342-B048-85BDC9FD1C3A}</a:tableStyleId>
              </a:tblPr>
              <a:tblGrid>
                <a:gridCol w="2920976">
                  <a:extLst>
                    <a:ext uri="{9D8B030D-6E8A-4147-A177-3AD203B41FA5}">
                      <a16:colId xmlns="" xmlns:a16="http://schemas.microsoft.com/office/drawing/2014/main" val="20000"/>
                    </a:ext>
                  </a:extLst>
                </a:gridCol>
                <a:gridCol w="6496934">
                  <a:extLst>
                    <a:ext uri="{9D8B030D-6E8A-4147-A177-3AD203B41FA5}">
                      <a16:colId xmlns="" xmlns:a16="http://schemas.microsoft.com/office/drawing/2014/main" val="20001"/>
                    </a:ext>
                  </a:extLst>
                </a:gridCol>
                <a:gridCol w="6496934">
                  <a:extLst>
                    <a:ext uri="{9D8B030D-6E8A-4147-A177-3AD203B41FA5}">
                      <a16:colId xmlns="" xmlns:a16="http://schemas.microsoft.com/office/drawing/2014/main" val="20002"/>
                    </a:ext>
                  </a:extLst>
                </a:gridCol>
              </a:tblGrid>
              <a:tr h="1085084">
                <a:tc>
                  <a:txBody>
                    <a:bodyPr/>
                    <a:lstStyle/>
                    <a:p>
                      <a:r>
                        <a:rPr lang="nl-NL" sz="2700" dirty="0">
                          <a:latin typeface="Arial" panose="020B0604020202020204" pitchFamily="34" charset="0"/>
                          <a:cs typeface="Arial" panose="020B0604020202020204" pitchFamily="34" charset="0"/>
                        </a:rPr>
                        <a:t>Type</a:t>
                      </a:r>
                      <a:r>
                        <a:rPr lang="nl-NL" sz="2700" baseline="0" dirty="0">
                          <a:latin typeface="Arial" panose="020B0604020202020204" pitchFamily="34" charset="0"/>
                          <a:cs typeface="Arial" panose="020B0604020202020204" pitchFamily="34" charset="0"/>
                        </a:rPr>
                        <a:t> laxans</a:t>
                      </a:r>
                      <a:endParaRPr lang="nl-NL" sz="2700" dirty="0">
                        <a:latin typeface="Arial" panose="020B0604020202020204" pitchFamily="34" charset="0"/>
                        <a:cs typeface="Arial" panose="020B0604020202020204" pitchFamily="34" charset="0"/>
                      </a:endParaRPr>
                    </a:p>
                  </a:txBody>
                  <a:tcPr marL="135446" marR="135446" marT="67723" marB="67723"/>
                </a:tc>
                <a:tc>
                  <a:txBody>
                    <a:bodyPr/>
                    <a:lstStyle/>
                    <a:p>
                      <a:r>
                        <a:rPr lang="nl-NL" sz="2700" dirty="0">
                          <a:latin typeface="Arial" panose="020B0604020202020204" pitchFamily="34" charset="0"/>
                          <a:cs typeface="Arial" panose="020B0604020202020204" pitchFamily="34" charset="0"/>
                        </a:rPr>
                        <a:t>Voorbeelden</a:t>
                      </a:r>
                      <a:r>
                        <a:rPr lang="nl-NL" sz="2700" baseline="30000" dirty="0">
                          <a:latin typeface="Arial" panose="020B0604020202020204" pitchFamily="34" charset="0"/>
                          <a:cs typeface="Arial" panose="020B0604020202020204" pitchFamily="34" charset="0"/>
                        </a:rPr>
                        <a:t> 1</a:t>
                      </a:r>
                    </a:p>
                  </a:txBody>
                  <a:tcPr marL="135446" marR="135446" marT="67723" marB="67723"/>
                </a:tc>
                <a:tc>
                  <a:txBody>
                    <a:bodyPr/>
                    <a:lstStyle/>
                    <a:p>
                      <a:r>
                        <a:rPr lang="nl-NL" sz="2700" dirty="0">
                          <a:latin typeface="Arial" panose="020B0604020202020204" pitchFamily="34" charset="0"/>
                          <a:cs typeface="Arial" panose="020B0604020202020204" pitchFamily="34" charset="0"/>
                        </a:rPr>
                        <a:t>Werkingsmechanisme</a:t>
                      </a:r>
                      <a:r>
                        <a:rPr lang="nl-NL" sz="2700" baseline="30000" dirty="0">
                          <a:latin typeface="Arial" panose="020B0604020202020204" pitchFamily="34" charset="0"/>
                          <a:cs typeface="Arial" panose="020B0604020202020204" pitchFamily="34" charset="0"/>
                        </a:rPr>
                        <a:t>1,2</a:t>
                      </a:r>
                      <a:endParaRPr lang="nl-NL" sz="2700" dirty="0">
                        <a:latin typeface="Arial" panose="020B0604020202020204" pitchFamily="34" charset="0"/>
                        <a:cs typeface="Arial" panose="020B0604020202020204" pitchFamily="34" charset="0"/>
                      </a:endParaRPr>
                    </a:p>
                  </a:txBody>
                  <a:tcPr marL="135446" marR="135446" marT="67723" marB="67723"/>
                </a:tc>
                <a:extLst>
                  <a:ext uri="{0D108BD9-81ED-4DB2-BD59-A6C34878D82A}">
                    <a16:rowId xmlns="" xmlns:a16="http://schemas.microsoft.com/office/drawing/2014/main" val="10000"/>
                  </a:ext>
                </a:extLst>
              </a:tr>
              <a:tr h="935694">
                <a:tc>
                  <a:txBody>
                    <a:bodyPr/>
                    <a:lstStyle/>
                    <a:p>
                      <a:r>
                        <a:rPr lang="nl-NL" sz="2400" b="1" dirty="0">
                          <a:latin typeface="Arial" panose="020B0604020202020204" pitchFamily="34" charset="0"/>
                          <a:cs typeface="Arial" panose="020B0604020202020204" pitchFamily="34" charset="0"/>
                        </a:rPr>
                        <a:t>Contact</a:t>
                      </a:r>
                      <a:r>
                        <a:rPr lang="nl-NL" sz="2400" b="1" baseline="0" dirty="0">
                          <a:latin typeface="Arial" panose="020B0604020202020204" pitchFamily="34" charset="0"/>
                          <a:cs typeface="Arial" panose="020B0604020202020204" pitchFamily="34" charset="0"/>
                        </a:rPr>
                        <a:t> laxantia</a:t>
                      </a:r>
                      <a:endParaRPr lang="nl-NL" sz="2400" b="1" dirty="0">
                        <a:latin typeface="Arial" panose="020B0604020202020204" pitchFamily="34" charset="0"/>
                        <a:cs typeface="Arial" panose="020B0604020202020204" pitchFamily="34" charset="0"/>
                      </a:endParaRPr>
                    </a:p>
                  </a:txBody>
                  <a:tcPr marL="135446" marR="135446" marT="67723" marB="67723"/>
                </a:tc>
                <a:tc>
                  <a:txBody>
                    <a:bodyPr/>
                    <a:lstStyle/>
                    <a:p>
                      <a:pPr marL="0" indent="0">
                        <a:buNone/>
                      </a:pPr>
                      <a:r>
                        <a:rPr lang="nl-NL" sz="2400" dirty="0">
                          <a:latin typeface="Arial" panose="020B0604020202020204" pitchFamily="34" charset="0"/>
                          <a:cs typeface="Arial" panose="020B0604020202020204" pitchFamily="34" charset="0"/>
                        </a:rPr>
                        <a:t>Bisacodyl, </a:t>
                      </a:r>
                      <a:r>
                        <a:rPr lang="nl-NL" sz="2400" dirty="0" err="1">
                          <a:latin typeface="Arial" panose="020B0604020202020204" pitchFamily="34" charset="0"/>
                          <a:cs typeface="Arial" panose="020B0604020202020204" pitchFamily="34" charset="0"/>
                        </a:rPr>
                        <a:t>sennosiden</a:t>
                      </a:r>
                      <a:r>
                        <a:rPr lang="nl-NL" sz="2400" dirty="0">
                          <a:latin typeface="Arial" panose="020B0604020202020204" pitchFamily="34" charset="0"/>
                          <a:cs typeface="Arial" panose="020B0604020202020204" pitchFamily="34" charset="0"/>
                        </a:rPr>
                        <a:t>, </a:t>
                      </a:r>
                      <a:r>
                        <a:rPr lang="nl-NL" sz="2400" dirty="0" err="1">
                          <a:latin typeface="Arial" panose="020B0604020202020204" pitchFamily="34" charset="0"/>
                          <a:cs typeface="Arial" panose="020B0604020202020204" pitchFamily="34" charset="0"/>
                        </a:rPr>
                        <a:t>senna</a:t>
                      </a:r>
                      <a:r>
                        <a:rPr lang="nl-NL" sz="2400" dirty="0">
                          <a:latin typeface="Arial" panose="020B0604020202020204" pitchFamily="34" charset="0"/>
                          <a:cs typeface="Arial" panose="020B0604020202020204" pitchFamily="34" charset="0"/>
                        </a:rPr>
                        <a:t>, </a:t>
                      </a:r>
                      <a:r>
                        <a:rPr lang="nl-NL" sz="2400" dirty="0" err="1">
                          <a:latin typeface="Arial" panose="020B0604020202020204" pitchFamily="34" charset="0"/>
                          <a:cs typeface="Arial" panose="020B0604020202020204" pitchFamily="34" charset="0"/>
                        </a:rPr>
                        <a:t>natriumpicosulfaat</a:t>
                      </a:r>
                      <a:endParaRPr lang="nl-NL" sz="2400" dirty="0">
                        <a:latin typeface="Arial" panose="020B0604020202020204" pitchFamily="34" charset="0"/>
                        <a:cs typeface="Arial" panose="020B0604020202020204" pitchFamily="34" charset="0"/>
                      </a:endParaRPr>
                    </a:p>
                  </a:txBody>
                  <a:tcPr marL="135446" marR="135446" marT="67723" marB="67723"/>
                </a:tc>
                <a:tc>
                  <a:txBody>
                    <a:bodyPr/>
                    <a:lstStyle/>
                    <a:p>
                      <a:r>
                        <a:rPr lang="nl-NL" sz="2400" dirty="0">
                          <a:latin typeface="Arial" panose="020B0604020202020204" pitchFamily="34" charset="0"/>
                          <a:cs typeface="Arial" panose="020B0604020202020204" pitchFamily="34" charset="0"/>
                        </a:rPr>
                        <a:t>Stimuleert/ irriteert</a:t>
                      </a:r>
                      <a:r>
                        <a:rPr lang="nl-NL" sz="2400" baseline="0" dirty="0">
                          <a:latin typeface="Arial" panose="020B0604020202020204" pitchFamily="34" charset="0"/>
                          <a:cs typeface="Arial" panose="020B0604020202020204" pitchFamily="34" charset="0"/>
                        </a:rPr>
                        <a:t> de darm mucosa en induceert een peristaltisch reflex</a:t>
                      </a:r>
                      <a:endParaRPr lang="nl-NL" sz="2400" dirty="0">
                        <a:latin typeface="Arial" panose="020B0604020202020204" pitchFamily="34" charset="0"/>
                        <a:cs typeface="Arial" panose="020B0604020202020204" pitchFamily="34" charset="0"/>
                      </a:endParaRPr>
                    </a:p>
                  </a:txBody>
                  <a:tcPr marL="135446" marR="135446" marT="67723" marB="67723"/>
                </a:tc>
                <a:extLst>
                  <a:ext uri="{0D108BD9-81ED-4DB2-BD59-A6C34878D82A}">
                    <a16:rowId xmlns="" xmlns:a16="http://schemas.microsoft.com/office/drawing/2014/main" val="10001"/>
                  </a:ext>
                </a:extLst>
              </a:tr>
              <a:tr h="1580198">
                <a:tc>
                  <a:txBody>
                    <a:bodyPr/>
                    <a:lstStyle/>
                    <a:p>
                      <a:r>
                        <a:rPr lang="nl-NL" sz="2400" b="1" dirty="0">
                          <a:latin typeface="Arial" panose="020B0604020202020204" pitchFamily="34" charset="0"/>
                          <a:cs typeface="Arial" panose="020B0604020202020204" pitchFamily="34" charset="0"/>
                        </a:rPr>
                        <a:t>Osmotische laxantia</a:t>
                      </a:r>
                    </a:p>
                  </a:txBody>
                  <a:tcPr marL="135446" marR="135446" marT="67723" marB="67723"/>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2400" b="1" dirty="0">
                          <a:latin typeface="Arial" panose="020B0604020202020204" pitchFamily="34" charset="0"/>
                          <a:cs typeface="Arial" panose="020B0604020202020204" pitchFamily="34" charset="0"/>
                        </a:rPr>
                        <a:t>Lactulose</a:t>
                      </a:r>
                      <a:r>
                        <a:rPr lang="nl-NL" sz="2400" dirty="0">
                          <a:latin typeface="Arial" panose="020B0604020202020204" pitchFamily="34" charset="0"/>
                          <a:cs typeface="Arial" panose="020B0604020202020204" pitchFamily="34" charset="0"/>
                        </a:rPr>
                        <a:t>, </a:t>
                      </a:r>
                      <a:r>
                        <a:rPr lang="nl-NL" sz="2400" dirty="0" err="1">
                          <a:latin typeface="Arial" panose="020B0604020202020204" pitchFamily="34" charset="0"/>
                          <a:cs typeface="Arial" panose="020B0604020202020204" pitchFamily="34" charset="0"/>
                        </a:rPr>
                        <a:t>lactitol</a:t>
                      </a:r>
                      <a:r>
                        <a:rPr lang="nl-NL" sz="2400" dirty="0">
                          <a:latin typeface="Arial" panose="020B0604020202020204" pitchFamily="34" charset="0"/>
                          <a:cs typeface="Arial" panose="020B0604020202020204" pitchFamily="34" charset="0"/>
                        </a:rPr>
                        <a:t>, </a:t>
                      </a:r>
                      <a:r>
                        <a:rPr lang="nl-NL" sz="2400" b="1" dirty="0" err="1">
                          <a:latin typeface="Arial" panose="020B0604020202020204" pitchFamily="34" charset="0"/>
                          <a:cs typeface="Arial" panose="020B0604020202020204" pitchFamily="34" charset="0"/>
                        </a:rPr>
                        <a:t>macrogol</a:t>
                      </a:r>
                      <a:r>
                        <a:rPr lang="nl-NL" sz="2400" b="1" dirty="0">
                          <a:latin typeface="Arial" panose="020B0604020202020204" pitchFamily="34" charset="0"/>
                          <a:cs typeface="Arial" panose="020B0604020202020204" pitchFamily="34" charset="0"/>
                        </a:rPr>
                        <a:t>, </a:t>
                      </a:r>
                      <a:r>
                        <a:rPr lang="nl-NL" sz="2400" dirty="0">
                          <a:latin typeface="Arial" panose="020B0604020202020204" pitchFamily="34" charset="0"/>
                          <a:cs typeface="Arial" panose="020B0604020202020204" pitchFamily="34" charset="0"/>
                        </a:rPr>
                        <a:t>magnesium(</a:t>
                      </a:r>
                      <a:r>
                        <a:rPr lang="nl-NL" sz="2400" dirty="0" err="1">
                          <a:latin typeface="Arial" panose="020B0604020202020204" pitchFamily="34" charset="0"/>
                          <a:cs typeface="Arial" panose="020B0604020202020204" pitchFamily="34" charset="0"/>
                        </a:rPr>
                        <a:t>hydr</a:t>
                      </a:r>
                      <a:r>
                        <a:rPr lang="nl-NL" sz="2400" dirty="0">
                          <a:latin typeface="Arial" panose="020B0604020202020204" pitchFamily="34" charset="0"/>
                          <a:cs typeface="Arial" panose="020B0604020202020204" pitchFamily="34" charset="0"/>
                        </a:rPr>
                        <a:t>)oxide,</a:t>
                      </a:r>
                      <a:r>
                        <a:rPr lang="nl-NL" sz="2400" baseline="0" dirty="0">
                          <a:latin typeface="Arial" panose="020B0604020202020204" pitchFamily="34" charset="0"/>
                          <a:cs typeface="Arial" panose="020B0604020202020204" pitchFamily="34" charset="0"/>
                        </a:rPr>
                        <a:t> natriumfosfaat, natrium sulfaat, natrium-/kalium-/magnesiumsulfaat</a:t>
                      </a:r>
                      <a:endParaRPr lang="nl-NL" sz="2400" dirty="0">
                        <a:latin typeface="Arial" panose="020B0604020202020204" pitchFamily="34" charset="0"/>
                        <a:cs typeface="Arial" panose="020B0604020202020204" pitchFamily="34" charset="0"/>
                      </a:endParaRPr>
                    </a:p>
                  </a:txBody>
                  <a:tcPr marL="135446" marR="135446" marT="67723" marB="67723"/>
                </a:tc>
                <a:tc>
                  <a:txBody>
                    <a:bodyPr/>
                    <a:lstStyle/>
                    <a:p>
                      <a:r>
                        <a:rPr lang="nl-NL" sz="2400" dirty="0">
                          <a:latin typeface="Arial" panose="020B0604020202020204" pitchFamily="34" charset="0"/>
                          <a:cs typeface="Arial" panose="020B0604020202020204" pitchFamily="34" charset="0"/>
                        </a:rPr>
                        <a:t>Via osmose wordt relatief veel water in de darm vastgehouden. Bevorderen darmperistaltiek, door vergroting van de darminhoud. </a:t>
                      </a:r>
                    </a:p>
                  </a:txBody>
                  <a:tcPr marL="135446" marR="135446" marT="67723" marB="67723"/>
                </a:tc>
                <a:extLst>
                  <a:ext uri="{0D108BD9-81ED-4DB2-BD59-A6C34878D82A}">
                    <a16:rowId xmlns="" xmlns:a16="http://schemas.microsoft.com/office/drawing/2014/main" val="10002"/>
                  </a:ext>
                </a:extLst>
              </a:tr>
              <a:tr h="1219010">
                <a:tc>
                  <a:txBody>
                    <a:bodyPr/>
                    <a:lstStyle/>
                    <a:p>
                      <a:r>
                        <a:rPr lang="nl-NL" sz="2400" b="1" dirty="0">
                          <a:latin typeface="Arial" panose="020B0604020202020204" pitchFamily="34" charset="0"/>
                          <a:cs typeface="Arial" panose="020B0604020202020204" pitchFamily="34" charset="0"/>
                        </a:rPr>
                        <a:t>Volume vergrotende laxantia</a:t>
                      </a:r>
                    </a:p>
                  </a:txBody>
                  <a:tcPr marL="135446" marR="135446" marT="67723" marB="67723"/>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2400" dirty="0" err="1">
                          <a:latin typeface="Arial" panose="020B0604020202020204" pitchFamily="34" charset="0"/>
                          <a:cs typeface="Arial" panose="020B0604020202020204" pitchFamily="34" charset="0"/>
                        </a:rPr>
                        <a:t>Psyllium</a:t>
                      </a:r>
                      <a:r>
                        <a:rPr lang="nl-NL" sz="2400" dirty="0">
                          <a:latin typeface="Arial" panose="020B0604020202020204" pitchFamily="34" charset="0"/>
                          <a:cs typeface="Arial" panose="020B0604020202020204" pitchFamily="34" charset="0"/>
                        </a:rPr>
                        <a:t>-vezels, Metamucil, Volcolon,</a:t>
                      </a:r>
                      <a:r>
                        <a:rPr lang="nl-NL" sz="2400" baseline="0" dirty="0">
                          <a:latin typeface="Arial" panose="020B0604020202020204" pitchFamily="34" charset="0"/>
                          <a:cs typeface="Arial" panose="020B0604020202020204" pitchFamily="34" charset="0"/>
                        </a:rPr>
                        <a:t> </a:t>
                      </a:r>
                      <a:r>
                        <a:rPr lang="nl-NL" sz="2400" baseline="0" dirty="0" err="1">
                          <a:latin typeface="Arial" panose="020B0604020202020204" pitchFamily="34" charset="0"/>
                          <a:cs typeface="Arial" panose="020B0604020202020204" pitchFamily="34" charset="0"/>
                        </a:rPr>
                        <a:t>sterculiagom</a:t>
                      </a:r>
                      <a:r>
                        <a:rPr lang="nl-NL" sz="2400" baseline="0" dirty="0">
                          <a:latin typeface="Arial" panose="020B0604020202020204" pitchFamily="34" charset="0"/>
                          <a:cs typeface="Arial" panose="020B0604020202020204" pitchFamily="34" charset="0"/>
                        </a:rPr>
                        <a:t> </a:t>
                      </a:r>
                      <a:endParaRPr lang="nl-NL" sz="2400" dirty="0">
                        <a:latin typeface="Arial" panose="020B0604020202020204" pitchFamily="34" charset="0"/>
                        <a:cs typeface="Arial" panose="020B0604020202020204" pitchFamily="34" charset="0"/>
                      </a:endParaRPr>
                    </a:p>
                    <a:p>
                      <a:endParaRPr lang="nl-NL" sz="2400" dirty="0">
                        <a:latin typeface="Arial" panose="020B0604020202020204" pitchFamily="34" charset="0"/>
                        <a:cs typeface="Arial" panose="020B0604020202020204" pitchFamily="34" charset="0"/>
                      </a:endParaRPr>
                    </a:p>
                  </a:txBody>
                  <a:tcPr marL="135446" marR="135446" marT="67723" marB="67723"/>
                </a:tc>
                <a:tc>
                  <a:txBody>
                    <a:bodyPr/>
                    <a:lstStyle/>
                    <a:p>
                      <a:r>
                        <a:rPr lang="nl-NL" sz="2400" dirty="0">
                          <a:latin typeface="Arial" panose="020B0604020202020204" pitchFamily="34" charset="0"/>
                          <a:cs typeface="Arial" panose="020B0604020202020204" pitchFamily="34" charset="0"/>
                        </a:rPr>
                        <a:t>Mengen zich met de darminhoud. Promoten van de peristaltiek</a:t>
                      </a:r>
                      <a:r>
                        <a:rPr lang="nl-NL" sz="2400" baseline="0" dirty="0">
                          <a:latin typeface="Arial" panose="020B0604020202020204" pitchFamily="34" charset="0"/>
                          <a:cs typeface="Arial" panose="020B0604020202020204" pitchFamily="34" charset="0"/>
                        </a:rPr>
                        <a:t> </a:t>
                      </a:r>
                      <a:endParaRPr lang="nl-NL" sz="2400" dirty="0">
                        <a:latin typeface="Arial" panose="020B0604020202020204" pitchFamily="34" charset="0"/>
                        <a:cs typeface="Arial" panose="020B0604020202020204" pitchFamily="34" charset="0"/>
                      </a:endParaRPr>
                    </a:p>
                  </a:txBody>
                  <a:tcPr marL="135446" marR="135446" marT="67723" marB="67723"/>
                </a:tc>
                <a:extLst>
                  <a:ext uri="{0D108BD9-81ED-4DB2-BD59-A6C34878D82A}">
                    <a16:rowId xmlns="" xmlns:a16="http://schemas.microsoft.com/office/drawing/2014/main" val="10003"/>
                  </a:ext>
                </a:extLst>
              </a:tr>
              <a:tr h="1219010">
                <a:tc>
                  <a:txBody>
                    <a:bodyPr/>
                    <a:lstStyle/>
                    <a:p>
                      <a:r>
                        <a:rPr lang="nl-NL" sz="2400" b="1" dirty="0" err="1">
                          <a:latin typeface="Arial" panose="020B0604020202020204" pitchFamily="34" charset="0"/>
                          <a:cs typeface="Arial" panose="020B0604020202020204" pitchFamily="34" charset="0"/>
                        </a:rPr>
                        <a:t>Emolliëntia</a:t>
                      </a:r>
                      <a:endParaRPr lang="nl-NL" sz="2400" b="1" dirty="0">
                        <a:latin typeface="Arial" panose="020B0604020202020204" pitchFamily="34" charset="0"/>
                        <a:cs typeface="Arial" panose="020B0604020202020204" pitchFamily="34" charset="0"/>
                      </a:endParaRPr>
                    </a:p>
                  </a:txBody>
                  <a:tcPr marL="135446" marR="135446" marT="67723" marB="67723"/>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2400" dirty="0">
                          <a:latin typeface="Arial" panose="020B0604020202020204" pitchFamily="34" charset="0"/>
                          <a:cs typeface="Arial" panose="020B0604020202020204" pitchFamily="34" charset="0"/>
                        </a:rPr>
                        <a:t> </a:t>
                      </a:r>
                      <a:r>
                        <a:rPr lang="nl-NL" sz="2400" dirty="0" err="1">
                          <a:latin typeface="Arial" panose="020B0604020202020204" pitchFamily="34" charset="0"/>
                          <a:cs typeface="Arial" panose="020B0604020202020204" pitchFamily="34" charset="0"/>
                        </a:rPr>
                        <a:t>Natriumdocusaat</a:t>
                      </a:r>
                      <a:r>
                        <a:rPr lang="nl-NL" sz="2400" dirty="0">
                          <a:latin typeface="Arial" panose="020B0604020202020204" pitchFamily="34" charset="0"/>
                          <a:cs typeface="Arial" panose="020B0604020202020204" pitchFamily="34" charset="0"/>
                        </a:rPr>
                        <a:t>, </a:t>
                      </a:r>
                      <a:r>
                        <a:rPr lang="nl-NL" sz="2400" dirty="0" err="1">
                          <a:latin typeface="Arial" panose="020B0604020202020204" pitchFamily="34" charset="0"/>
                          <a:cs typeface="Arial" panose="020B0604020202020204" pitchFamily="34" charset="0"/>
                        </a:rPr>
                        <a:t>natriumlaurylsulfoacetaat</a:t>
                      </a:r>
                      <a:endParaRPr lang="nl-NL" sz="2400" dirty="0">
                        <a:latin typeface="Arial" panose="020B0604020202020204" pitchFamily="34" charset="0"/>
                        <a:cs typeface="Arial" panose="020B0604020202020204" pitchFamily="34" charset="0"/>
                      </a:endParaRPr>
                    </a:p>
                    <a:p>
                      <a:endParaRPr lang="nl-NL" sz="2400" dirty="0">
                        <a:latin typeface="Arial" panose="020B0604020202020204" pitchFamily="34" charset="0"/>
                        <a:cs typeface="Arial" panose="020B0604020202020204" pitchFamily="34" charset="0"/>
                      </a:endParaRPr>
                    </a:p>
                  </a:txBody>
                  <a:tcPr marL="135446" marR="135446" marT="67723" marB="67723"/>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2400" dirty="0">
                          <a:latin typeface="Arial" panose="020B0604020202020204" pitchFamily="34" charset="0"/>
                          <a:cs typeface="Arial" panose="020B0604020202020204" pitchFamily="34" charset="0"/>
                        </a:rPr>
                        <a:t>Verlaging van de oppervlaktespanning. Beïnvloeding van de water/zoutresorptie- en excretieprocessen in de darmwand.</a:t>
                      </a:r>
                    </a:p>
                  </a:txBody>
                  <a:tcPr marL="135446" marR="135446" marT="67723" marB="67723"/>
                </a:tc>
                <a:extLst>
                  <a:ext uri="{0D108BD9-81ED-4DB2-BD59-A6C34878D82A}">
                    <a16:rowId xmlns="" xmlns:a16="http://schemas.microsoft.com/office/drawing/2014/main" val="10004"/>
                  </a:ext>
                </a:extLst>
              </a:tr>
            </a:tbl>
          </a:graphicData>
        </a:graphic>
      </p:graphicFrame>
      <p:sp>
        <p:nvSpPr>
          <p:cNvPr id="6" name="Footer Placeholder 8"/>
          <p:cNvSpPr>
            <a:spLocks noGrp="1"/>
          </p:cNvSpPr>
          <p:nvPr>
            <p:ph type="ftr" sz="quarter" idx="11"/>
          </p:nvPr>
        </p:nvSpPr>
        <p:spPr>
          <a:xfrm>
            <a:off x="1241584" y="8390029"/>
            <a:ext cx="15011876" cy="1221702"/>
          </a:xfrm>
        </p:spPr>
        <p:txBody>
          <a:bodyPr/>
          <a:lstStyle/>
          <a:p>
            <a:pPr algn="l"/>
            <a:r>
              <a:rPr lang="nl-NL" sz="1600" dirty="0">
                <a:solidFill>
                  <a:schemeClr val="tx1"/>
                </a:solidFill>
                <a:latin typeface="Arial" pitchFamily="34" charset="0"/>
                <a:cs typeface="Arial" pitchFamily="34" charset="0"/>
              </a:rPr>
              <a:t>1. </a:t>
            </a:r>
            <a:r>
              <a:rPr lang="nl-NL" sz="1600" dirty="0">
                <a:solidFill>
                  <a:schemeClr val="tx1"/>
                </a:solidFill>
                <a:latin typeface="Arial" panose="020B0604020202020204" pitchFamily="34" charset="0"/>
                <a:cs typeface="Arial" panose="020B0604020202020204" pitchFamily="34" charset="0"/>
                <a:hlinkClick r:id="rId2"/>
              </a:rPr>
              <a:t>https://www.farmacotherapeutischkompas.nl</a:t>
            </a:r>
            <a:r>
              <a:rPr lang="nl-NL" sz="1600" dirty="0">
                <a:solidFill>
                  <a:schemeClr val="tx1"/>
                </a:solidFill>
                <a:latin typeface="Arial" pitchFamily="34" charset="0"/>
                <a:cs typeface="Arial" pitchFamily="34" charset="0"/>
              </a:rPr>
              <a:t>, geraadpleegd op 16-10-2018 2. </a:t>
            </a:r>
            <a:r>
              <a:rPr lang="tr-TR" sz="1600" dirty="0">
                <a:solidFill>
                  <a:schemeClr val="tx1"/>
                </a:solidFill>
                <a:latin typeface="Arial" pitchFamily="34" charset="0"/>
                <a:cs typeface="Arial" pitchFamily="34" charset="0"/>
              </a:rPr>
              <a:t>Tack J et al</a:t>
            </a:r>
            <a:r>
              <a:rPr lang="sv-SE" sz="1600" dirty="0">
                <a:solidFill>
                  <a:schemeClr val="tx1"/>
                </a:solidFill>
                <a:latin typeface="Arial" pitchFamily="34" charset="0"/>
                <a:cs typeface="Arial" pitchFamily="34" charset="0"/>
              </a:rPr>
              <a:t>. </a:t>
            </a:r>
            <a:r>
              <a:rPr lang="sv-SE" sz="1600" i="1" dirty="0">
                <a:solidFill>
                  <a:schemeClr val="tx1"/>
                </a:solidFill>
                <a:latin typeface="Arial" pitchFamily="34" charset="0"/>
                <a:cs typeface="Arial" pitchFamily="34" charset="0"/>
              </a:rPr>
              <a:t>Clin Gastroenterol Hepatol</a:t>
            </a:r>
            <a:r>
              <a:rPr lang="tr-TR" sz="1600" i="1" dirty="0">
                <a:solidFill>
                  <a:schemeClr val="tx1"/>
                </a:solidFill>
                <a:latin typeface="Arial" pitchFamily="34" charset="0"/>
                <a:cs typeface="Arial" pitchFamily="34" charset="0"/>
              </a:rPr>
              <a:t>.</a:t>
            </a:r>
            <a:r>
              <a:rPr lang="sv-SE" sz="1600" i="1" dirty="0">
                <a:solidFill>
                  <a:schemeClr val="tx1"/>
                </a:solidFill>
                <a:latin typeface="Arial" pitchFamily="34" charset="0"/>
                <a:cs typeface="Arial" pitchFamily="34" charset="0"/>
              </a:rPr>
              <a:t> </a:t>
            </a:r>
            <a:r>
              <a:rPr lang="sv-SE" sz="1600" dirty="0">
                <a:solidFill>
                  <a:schemeClr val="tx1"/>
                </a:solidFill>
                <a:latin typeface="Arial" pitchFamily="34" charset="0"/>
                <a:cs typeface="Arial" pitchFamily="34" charset="0"/>
              </a:rPr>
              <a:t>2009;7:502</a:t>
            </a:r>
            <a:endParaRPr lang="tr-TR" sz="1600"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30265117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oup 4"/>
          <p:cNvGraphicFramePr>
            <a:graphicFrameLocks noGrp="1"/>
          </p:cNvGraphicFramePr>
          <p:nvPr>
            <p:extLst>
              <p:ext uri="{D42A27DB-BD31-4B8C-83A1-F6EECF244321}">
                <p14:modId xmlns:p14="http://schemas.microsoft.com/office/powerpoint/2010/main" val="2971570022"/>
              </p:ext>
            </p:extLst>
          </p:nvPr>
        </p:nvGraphicFramePr>
        <p:xfrm>
          <a:off x="538201" y="1620009"/>
          <a:ext cx="17521199" cy="8278912"/>
        </p:xfrm>
        <a:graphic>
          <a:graphicData uri="http://schemas.openxmlformats.org/drawingml/2006/table">
            <a:tbl>
              <a:tblPr>
                <a:effectLst/>
              </a:tblPr>
              <a:tblGrid>
                <a:gridCol w="2875337">
                  <a:extLst>
                    <a:ext uri="{9D8B030D-6E8A-4147-A177-3AD203B41FA5}">
                      <a16:colId xmlns="" xmlns:a16="http://schemas.microsoft.com/office/drawing/2014/main" val="20000"/>
                    </a:ext>
                  </a:extLst>
                </a:gridCol>
                <a:gridCol w="1930897">
                  <a:extLst>
                    <a:ext uri="{9D8B030D-6E8A-4147-A177-3AD203B41FA5}">
                      <a16:colId xmlns="" xmlns:a16="http://schemas.microsoft.com/office/drawing/2014/main" val="20001"/>
                    </a:ext>
                  </a:extLst>
                </a:gridCol>
                <a:gridCol w="4728445">
                  <a:extLst>
                    <a:ext uri="{9D8B030D-6E8A-4147-A177-3AD203B41FA5}">
                      <a16:colId xmlns="" xmlns:a16="http://schemas.microsoft.com/office/drawing/2014/main" val="20002"/>
                    </a:ext>
                  </a:extLst>
                </a:gridCol>
                <a:gridCol w="3993260">
                  <a:extLst>
                    <a:ext uri="{9D8B030D-6E8A-4147-A177-3AD203B41FA5}">
                      <a16:colId xmlns="" xmlns:a16="http://schemas.microsoft.com/office/drawing/2014/main" val="20003"/>
                    </a:ext>
                  </a:extLst>
                </a:gridCol>
                <a:gridCol w="3993260">
                  <a:extLst>
                    <a:ext uri="{9D8B030D-6E8A-4147-A177-3AD203B41FA5}">
                      <a16:colId xmlns="" xmlns:a16="http://schemas.microsoft.com/office/drawing/2014/main" val="20004"/>
                    </a:ext>
                  </a:extLst>
                </a:gridCol>
              </a:tblGrid>
              <a:tr h="460515">
                <a:tc>
                  <a:txBody>
                    <a:bodyPr/>
                    <a:lstStyle/>
                    <a:p>
                      <a:pPr marL="0" marR="0" lvl="0" indent="0" algn="l" defTabSz="914400" rtl="0" eaLnBrk="1" fontAlgn="base" latinLnBrk="0" hangingPunct="1">
                        <a:lnSpc>
                          <a:spcPct val="90000"/>
                        </a:lnSpc>
                        <a:spcBef>
                          <a:spcPct val="30000"/>
                        </a:spcBef>
                        <a:spcAft>
                          <a:spcPct val="0"/>
                        </a:spcAft>
                        <a:buClr>
                          <a:srgbClr val="E91735"/>
                        </a:buClr>
                        <a:buSzTx/>
                        <a:buFont typeface="Wingdings" pitchFamily="2" charset="2"/>
                        <a:buNone/>
                        <a:tabLst/>
                        <a:defRPr/>
                      </a:pPr>
                      <a:r>
                        <a:rPr kumimoji="0" lang="en-US" sz="2400" b="1" i="0" u="none" strike="noStrike" cap="none" normalizeH="0" baseline="0" dirty="0" err="1">
                          <a:ln>
                            <a:noFill/>
                          </a:ln>
                          <a:solidFill>
                            <a:schemeClr val="bg1"/>
                          </a:solidFill>
                          <a:effectLst/>
                          <a:latin typeface="+mn-lt"/>
                        </a:rPr>
                        <a:t>Stofnaam</a:t>
                      </a:r>
                      <a:endParaRPr kumimoji="0" lang="en-US" sz="2400" b="1" i="0" u="none" strike="noStrike" cap="none" normalizeH="0" baseline="0" dirty="0">
                        <a:ln>
                          <a:noFill/>
                        </a:ln>
                        <a:solidFill>
                          <a:schemeClr val="bg1"/>
                        </a:solidFill>
                        <a:effectLst/>
                        <a:latin typeface="+mn-lt"/>
                      </a:endParaRPr>
                    </a:p>
                  </a:txBody>
                  <a:tcPr marL="135446" marR="135446" marT="67723" marB="67723" anchor="ctr" horzOverflow="overflow">
                    <a:lnL w="12700" cap="flat" cmpd="sng" algn="ctr">
                      <a:solidFill>
                        <a:schemeClr val="accent1"/>
                      </a:solid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gradFill flip="none" rotWithShape="1">
                      <a:gsLst>
                        <a:gs pos="0">
                          <a:schemeClr val="accent1"/>
                        </a:gs>
                        <a:gs pos="100000">
                          <a:schemeClr val="accent1">
                            <a:lumMod val="75000"/>
                          </a:schemeClr>
                        </a:gs>
                      </a:gsLst>
                      <a:lin ang="5400000" scaled="1"/>
                      <a:tileRect/>
                    </a:gradFill>
                  </a:tcPr>
                </a:tc>
                <a:tc>
                  <a:txBody>
                    <a:bodyPr/>
                    <a:lstStyle/>
                    <a:p>
                      <a:pPr marL="0" marR="0" lvl="0" indent="0" algn="l" defTabSz="914400" rtl="0" eaLnBrk="1" fontAlgn="base" latinLnBrk="0" hangingPunct="1">
                        <a:lnSpc>
                          <a:spcPct val="90000"/>
                        </a:lnSpc>
                        <a:spcBef>
                          <a:spcPct val="30000"/>
                        </a:spcBef>
                        <a:spcAft>
                          <a:spcPct val="0"/>
                        </a:spcAft>
                        <a:buClr>
                          <a:srgbClr val="E91735"/>
                        </a:buClr>
                        <a:buSzTx/>
                        <a:buFont typeface="Wingdings" pitchFamily="2" charset="2"/>
                        <a:buNone/>
                        <a:tabLst/>
                        <a:defRPr/>
                      </a:pPr>
                      <a:r>
                        <a:rPr kumimoji="0" lang="en-US" sz="2400" b="1" i="0" u="none" strike="noStrike" cap="none" normalizeH="0" baseline="0" dirty="0" err="1">
                          <a:ln>
                            <a:noFill/>
                          </a:ln>
                          <a:solidFill>
                            <a:schemeClr val="bg1"/>
                          </a:solidFill>
                          <a:effectLst/>
                          <a:latin typeface="+mn-lt"/>
                        </a:rPr>
                        <a:t>Merknaam</a:t>
                      </a:r>
                      <a:endParaRPr kumimoji="0" lang="en-US" sz="2400" b="1" i="0" u="none" strike="noStrike" cap="none" normalizeH="0" baseline="0" dirty="0">
                        <a:ln>
                          <a:noFill/>
                        </a:ln>
                        <a:solidFill>
                          <a:schemeClr val="bg1"/>
                        </a:solidFill>
                        <a:effectLst/>
                        <a:latin typeface="+mn-lt"/>
                      </a:endParaRPr>
                    </a:p>
                  </a:txBody>
                  <a:tcPr marL="135446" marR="135446" marT="67723" marB="67723" anchor="ctr" horzOverflow="overflow">
                    <a:lnL w="12700" cap="flat" cmpd="sng" algn="ctr">
                      <a:no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gradFill flip="none" rotWithShape="1">
                      <a:gsLst>
                        <a:gs pos="0">
                          <a:schemeClr val="accent1"/>
                        </a:gs>
                        <a:gs pos="100000">
                          <a:schemeClr val="accent1">
                            <a:lumMod val="75000"/>
                          </a:schemeClr>
                        </a:gs>
                      </a:gsLst>
                      <a:lin ang="5400000" scaled="1"/>
                      <a:tileRect/>
                    </a:gradFill>
                  </a:tcPr>
                </a:tc>
                <a:tc>
                  <a:txBody>
                    <a:bodyPr/>
                    <a:lstStyle/>
                    <a:p>
                      <a:pPr marL="0" marR="0" lvl="0" indent="0" algn="l" defTabSz="914400" rtl="0" eaLnBrk="1" fontAlgn="base" latinLnBrk="0" hangingPunct="1">
                        <a:lnSpc>
                          <a:spcPct val="90000"/>
                        </a:lnSpc>
                        <a:spcBef>
                          <a:spcPct val="30000"/>
                        </a:spcBef>
                        <a:spcAft>
                          <a:spcPct val="0"/>
                        </a:spcAft>
                        <a:buClr>
                          <a:srgbClr val="E91735"/>
                        </a:buClr>
                        <a:buSzTx/>
                        <a:buFont typeface="Wingdings" pitchFamily="2" charset="2"/>
                        <a:buNone/>
                        <a:tabLst/>
                        <a:defRPr/>
                      </a:pPr>
                      <a:r>
                        <a:rPr kumimoji="0" lang="en-US" sz="2400" b="1" i="0" u="none" strike="noStrike" cap="none" normalizeH="0" baseline="0" dirty="0" err="1">
                          <a:ln>
                            <a:noFill/>
                          </a:ln>
                          <a:solidFill>
                            <a:schemeClr val="bg1"/>
                          </a:solidFill>
                          <a:effectLst/>
                          <a:latin typeface="+mn-lt"/>
                        </a:rPr>
                        <a:t>Toediening</a:t>
                      </a:r>
                      <a:endParaRPr kumimoji="0" lang="en-US" sz="2400" b="1" i="0" u="none" strike="noStrike" cap="none" normalizeH="0" baseline="0" dirty="0">
                        <a:ln>
                          <a:noFill/>
                        </a:ln>
                        <a:solidFill>
                          <a:schemeClr val="bg1"/>
                        </a:solidFill>
                        <a:effectLst/>
                        <a:latin typeface="+mn-lt"/>
                      </a:endParaRPr>
                    </a:p>
                  </a:txBody>
                  <a:tcPr marL="135446" marR="135446" marT="67723" marB="67723" anchor="ctr" horzOverflow="overflow">
                    <a:lnL w="12700" cap="flat" cmpd="sng" algn="ctr">
                      <a:no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gradFill flip="none" rotWithShape="1">
                      <a:gsLst>
                        <a:gs pos="0">
                          <a:schemeClr val="accent1"/>
                        </a:gs>
                        <a:gs pos="100000">
                          <a:schemeClr val="accent1">
                            <a:lumMod val="75000"/>
                          </a:schemeClr>
                        </a:gs>
                      </a:gsLst>
                      <a:lin ang="5400000" scaled="1"/>
                      <a:tileRect/>
                    </a:gradFill>
                  </a:tcPr>
                </a:tc>
                <a:tc>
                  <a:txBody>
                    <a:bodyPr/>
                    <a:lstStyle/>
                    <a:p>
                      <a:pPr marL="0" marR="0" lvl="0" indent="0" algn="l" defTabSz="914400" rtl="0" eaLnBrk="1" fontAlgn="base" latinLnBrk="0" hangingPunct="1">
                        <a:lnSpc>
                          <a:spcPct val="90000"/>
                        </a:lnSpc>
                        <a:spcBef>
                          <a:spcPct val="30000"/>
                        </a:spcBef>
                        <a:spcAft>
                          <a:spcPct val="0"/>
                        </a:spcAft>
                        <a:buClr>
                          <a:srgbClr val="E91735"/>
                        </a:buClr>
                        <a:buSzTx/>
                        <a:buFont typeface="Wingdings" pitchFamily="2" charset="2"/>
                        <a:buNone/>
                        <a:tabLst/>
                      </a:pPr>
                      <a:r>
                        <a:rPr kumimoji="0" lang="en-US" sz="2400" b="1" i="0" u="none" strike="noStrike" cap="none" normalizeH="0" baseline="0" dirty="0" err="1">
                          <a:ln>
                            <a:noFill/>
                          </a:ln>
                          <a:solidFill>
                            <a:schemeClr val="bg1"/>
                          </a:solidFill>
                          <a:effectLst/>
                          <a:latin typeface="+mn-lt"/>
                        </a:rPr>
                        <a:t>Werkingsmechanisme</a:t>
                      </a:r>
                      <a:endParaRPr kumimoji="0" lang="en-US" sz="2400" b="1" i="0" u="none" strike="noStrike" cap="none" normalizeH="0" baseline="0" dirty="0">
                        <a:ln>
                          <a:noFill/>
                        </a:ln>
                        <a:solidFill>
                          <a:schemeClr val="bg1"/>
                        </a:solidFill>
                        <a:effectLst/>
                        <a:latin typeface="+mn-lt"/>
                      </a:endParaRPr>
                    </a:p>
                  </a:txBody>
                  <a:tcPr marL="135446" marR="135446" marT="67723" marB="67723" anchor="ctr" horzOverflow="overflow">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gradFill flip="none" rotWithShape="1">
                      <a:gsLst>
                        <a:gs pos="0">
                          <a:schemeClr val="accent1"/>
                        </a:gs>
                        <a:gs pos="100000">
                          <a:schemeClr val="accent1">
                            <a:lumMod val="75000"/>
                          </a:schemeClr>
                        </a:gs>
                      </a:gsLst>
                      <a:lin ang="5400000" scaled="1"/>
                      <a:tileRect/>
                    </a:gradFill>
                  </a:tcPr>
                </a:tc>
                <a:tc>
                  <a:txBody>
                    <a:bodyPr/>
                    <a:lstStyle/>
                    <a:p>
                      <a:pPr marL="0" marR="0" lvl="0" indent="0" algn="l" defTabSz="914400" rtl="0" eaLnBrk="1" fontAlgn="base" latinLnBrk="0" hangingPunct="1">
                        <a:lnSpc>
                          <a:spcPct val="90000"/>
                        </a:lnSpc>
                        <a:spcBef>
                          <a:spcPct val="30000"/>
                        </a:spcBef>
                        <a:spcAft>
                          <a:spcPct val="0"/>
                        </a:spcAft>
                        <a:buClr>
                          <a:srgbClr val="E91735"/>
                        </a:buClr>
                        <a:buSzTx/>
                        <a:buFont typeface="Wingdings" pitchFamily="2" charset="2"/>
                        <a:buNone/>
                        <a:tabLst/>
                      </a:pPr>
                      <a:r>
                        <a:rPr kumimoji="0" lang="en-US" sz="2400" b="1" i="0" u="none" strike="noStrike" cap="none" normalizeH="0" baseline="0" dirty="0" err="1">
                          <a:ln>
                            <a:noFill/>
                          </a:ln>
                          <a:solidFill>
                            <a:schemeClr val="bg1"/>
                          </a:solidFill>
                          <a:effectLst/>
                          <a:latin typeface="+mn-lt"/>
                        </a:rPr>
                        <a:t>Indicatie</a:t>
                      </a:r>
                      <a:endParaRPr kumimoji="0" lang="en-US" sz="2400" b="1" i="0" u="none" strike="noStrike" cap="none" normalizeH="0" baseline="0" dirty="0">
                        <a:ln>
                          <a:noFill/>
                        </a:ln>
                        <a:solidFill>
                          <a:schemeClr val="bg1"/>
                        </a:solidFill>
                        <a:effectLst/>
                        <a:latin typeface="+mn-lt"/>
                      </a:endParaRPr>
                    </a:p>
                  </a:txBody>
                  <a:tcPr marL="135446" marR="135446" marT="67723" marB="67723" anchor="ctr" horzOverflow="overflow">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gradFill flip="none" rotWithShape="1">
                      <a:gsLst>
                        <a:gs pos="0">
                          <a:schemeClr val="accent1"/>
                        </a:gs>
                        <a:gs pos="100000">
                          <a:schemeClr val="accent1">
                            <a:lumMod val="75000"/>
                          </a:schemeClr>
                        </a:gs>
                      </a:gsLst>
                      <a:lin ang="5400000" scaled="1"/>
                      <a:tileRect/>
                    </a:gradFill>
                  </a:tcPr>
                </a:tc>
                <a:extLst>
                  <a:ext uri="{0D108BD9-81ED-4DB2-BD59-A6C34878D82A}">
                    <a16:rowId xmlns="" xmlns:a16="http://schemas.microsoft.com/office/drawing/2014/main" val="10000"/>
                  </a:ext>
                </a:extLst>
              </a:tr>
              <a:tr h="1273220">
                <a:tc>
                  <a:txBody>
                    <a:bodyPr/>
                    <a:lstStyle/>
                    <a:p>
                      <a:pPr marL="0" marR="0" lvl="0" indent="0" algn="l" defTabSz="914400" rtl="0" eaLnBrk="1" fontAlgn="base" latinLnBrk="0" hangingPunct="1">
                        <a:lnSpc>
                          <a:spcPct val="90000"/>
                        </a:lnSpc>
                        <a:spcBef>
                          <a:spcPct val="30000"/>
                        </a:spcBef>
                        <a:spcAft>
                          <a:spcPct val="0"/>
                        </a:spcAft>
                        <a:buClr>
                          <a:srgbClr val="E91735"/>
                        </a:buClr>
                        <a:buSzTx/>
                        <a:buFont typeface="Wingdings" pitchFamily="2" charset="2"/>
                        <a:buNone/>
                        <a:tabLst/>
                      </a:pPr>
                      <a:r>
                        <a:rPr kumimoji="0" lang="en-US" sz="2100" b="1" i="0" u="none" strike="noStrike" kern="1200" cap="none" normalizeH="0" baseline="0" dirty="0">
                          <a:ln>
                            <a:noFill/>
                          </a:ln>
                          <a:solidFill>
                            <a:schemeClr val="tx1"/>
                          </a:solidFill>
                          <a:effectLst/>
                          <a:latin typeface="+mn-lt"/>
                          <a:ea typeface="+mn-ea"/>
                          <a:cs typeface="+mn-cs"/>
                        </a:rPr>
                        <a:t>Methylnaltrexon</a:t>
                      </a:r>
                      <a:r>
                        <a:rPr kumimoji="0" lang="en-US" sz="2100" b="1" i="0" u="none" strike="noStrike" kern="1200" cap="none" normalizeH="0" baseline="30000" dirty="0">
                          <a:ln>
                            <a:noFill/>
                          </a:ln>
                          <a:solidFill>
                            <a:schemeClr val="tx1"/>
                          </a:solidFill>
                          <a:effectLst/>
                          <a:latin typeface="+mn-lt"/>
                          <a:ea typeface="+mn-ea"/>
                          <a:cs typeface="+mn-cs"/>
                        </a:rPr>
                        <a:t>1,2,3</a:t>
                      </a:r>
                    </a:p>
                  </a:txBody>
                  <a:tcPr marL="135446" marR="135446" marT="67739" marB="67739" anchor="ctr">
                    <a:lnL w="1270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a:noFill/>
                    </a:lnTlToBr>
                    <a:lnBlToTr>
                      <a:noFill/>
                    </a:lnBlToTr>
                    <a:solidFill>
                      <a:schemeClr val="accent1">
                        <a:alpha val="20000"/>
                      </a:schemeClr>
                    </a:solidFill>
                  </a:tcPr>
                </a:tc>
                <a:tc>
                  <a:txBody>
                    <a:bodyPr/>
                    <a:lstStyle/>
                    <a:p>
                      <a:pPr marL="0" marR="0" lvl="0" indent="0" algn="l" defTabSz="914400" rtl="0" eaLnBrk="1" fontAlgn="base" latinLnBrk="0" hangingPunct="1">
                        <a:lnSpc>
                          <a:spcPct val="90000"/>
                        </a:lnSpc>
                        <a:spcBef>
                          <a:spcPct val="30000"/>
                        </a:spcBef>
                        <a:spcAft>
                          <a:spcPct val="0"/>
                        </a:spcAft>
                        <a:buClr>
                          <a:srgbClr val="E91735"/>
                        </a:buClr>
                        <a:buSzTx/>
                        <a:buFont typeface="Wingdings" pitchFamily="2" charset="2"/>
                        <a:buNone/>
                        <a:tabLst/>
                      </a:pPr>
                      <a:r>
                        <a:rPr kumimoji="0" lang="en-US" sz="2100" b="1" i="0" u="none" strike="noStrike" kern="1200" cap="none" normalizeH="0" baseline="0" dirty="0" err="1">
                          <a:ln>
                            <a:noFill/>
                          </a:ln>
                          <a:solidFill>
                            <a:schemeClr val="tx1"/>
                          </a:solidFill>
                          <a:effectLst/>
                          <a:latin typeface="+mn-lt"/>
                          <a:ea typeface="+mn-ea"/>
                          <a:cs typeface="+mn-cs"/>
                        </a:rPr>
                        <a:t>Relistor</a:t>
                      </a:r>
                      <a:r>
                        <a:rPr kumimoji="0" lang="en-US" sz="2100" b="1" i="0" u="none" strike="noStrike" kern="1200" cap="none" normalizeH="0" baseline="30000" dirty="0">
                          <a:ln>
                            <a:noFill/>
                          </a:ln>
                          <a:solidFill>
                            <a:schemeClr val="tx1"/>
                          </a:solidFill>
                          <a:effectLst/>
                          <a:latin typeface="+mn-lt"/>
                          <a:ea typeface="+mn-ea"/>
                          <a:cs typeface="+mn-cs"/>
                        </a:rPr>
                        <a:t>®</a:t>
                      </a:r>
                    </a:p>
                  </a:txBody>
                  <a:tcPr marL="135446" marR="135446" marT="67739" marB="67739"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a:noFill/>
                    </a:lnTlToBr>
                    <a:lnBlToTr>
                      <a:noFill/>
                    </a:lnBlToTr>
                    <a:solidFill>
                      <a:schemeClr val="accent1">
                        <a:alpha val="20000"/>
                      </a:schemeClr>
                    </a:solidFill>
                  </a:tcPr>
                </a:tc>
                <a:tc>
                  <a:txBody>
                    <a:bodyPr/>
                    <a:lstStyle/>
                    <a:p>
                      <a:pPr marL="0" marR="0" lvl="0" indent="0" algn="l" defTabSz="914400" rtl="0" eaLnBrk="1" fontAlgn="base" latinLnBrk="0" hangingPunct="1">
                        <a:lnSpc>
                          <a:spcPct val="90000"/>
                        </a:lnSpc>
                        <a:spcBef>
                          <a:spcPct val="30000"/>
                        </a:spcBef>
                        <a:spcAft>
                          <a:spcPct val="0"/>
                        </a:spcAft>
                        <a:buClr>
                          <a:srgbClr val="E91735"/>
                        </a:buClr>
                        <a:buSzTx/>
                        <a:buFont typeface="Wingdings" pitchFamily="2" charset="2"/>
                        <a:buNone/>
                        <a:tabLst/>
                      </a:pPr>
                      <a:r>
                        <a:rPr kumimoji="0" lang="en-US" sz="2100" b="0" i="0" u="none" strike="noStrike" kern="1200" cap="none" normalizeH="0" baseline="0" dirty="0" err="1">
                          <a:ln>
                            <a:noFill/>
                          </a:ln>
                          <a:solidFill>
                            <a:schemeClr val="tx1"/>
                          </a:solidFill>
                          <a:effectLst/>
                          <a:latin typeface="+mn-lt"/>
                          <a:ea typeface="+mn-ea"/>
                          <a:cs typeface="+mn-cs"/>
                        </a:rPr>
                        <a:t>Subcutane</a:t>
                      </a:r>
                      <a:r>
                        <a:rPr kumimoji="0" lang="en-US" sz="2100" b="0" i="0" u="none" strike="noStrike" kern="1200" cap="none" normalizeH="0" baseline="0" dirty="0">
                          <a:ln>
                            <a:noFill/>
                          </a:ln>
                          <a:solidFill>
                            <a:schemeClr val="tx1"/>
                          </a:solidFill>
                          <a:effectLst/>
                          <a:latin typeface="+mn-lt"/>
                          <a:ea typeface="+mn-ea"/>
                          <a:cs typeface="+mn-cs"/>
                        </a:rPr>
                        <a:t> </a:t>
                      </a:r>
                      <a:r>
                        <a:rPr kumimoji="0" lang="en-US" sz="2100" b="0" i="0" u="none" strike="noStrike" kern="1200" cap="none" normalizeH="0" baseline="0" dirty="0" err="1">
                          <a:ln>
                            <a:noFill/>
                          </a:ln>
                          <a:solidFill>
                            <a:schemeClr val="tx1"/>
                          </a:solidFill>
                          <a:effectLst/>
                          <a:latin typeface="+mn-lt"/>
                          <a:ea typeface="+mn-ea"/>
                          <a:cs typeface="+mn-cs"/>
                        </a:rPr>
                        <a:t>injectie</a:t>
                      </a:r>
                      <a:r>
                        <a:rPr kumimoji="0" lang="en-US" sz="2100" b="0" i="0" u="none" strike="noStrike" kern="1200" cap="none" normalizeH="0" baseline="0" dirty="0">
                          <a:ln>
                            <a:noFill/>
                          </a:ln>
                          <a:solidFill>
                            <a:schemeClr val="tx1"/>
                          </a:solidFill>
                          <a:effectLst/>
                          <a:latin typeface="+mn-lt"/>
                          <a:ea typeface="+mn-ea"/>
                          <a:cs typeface="+mn-cs"/>
                        </a:rPr>
                        <a:t>, max 1x per dag</a:t>
                      </a:r>
                    </a:p>
                  </a:txBody>
                  <a:tcPr marL="135446" marR="135446" marT="67739" marB="67739"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a:noFill/>
                    </a:lnTlToBr>
                    <a:lnBlToTr>
                      <a:noFill/>
                    </a:lnBlToTr>
                    <a:solidFill>
                      <a:schemeClr val="bg1">
                        <a:alpha val="20000"/>
                      </a:schemeClr>
                    </a:solidFill>
                  </a:tcPr>
                </a:tc>
                <a:tc>
                  <a:txBody>
                    <a:bodyPr/>
                    <a:lstStyle/>
                    <a:p>
                      <a:pPr marL="0" marR="0" lvl="0" indent="0" algn="l" defTabSz="914400" rtl="0" eaLnBrk="1" fontAlgn="base" latinLnBrk="0" hangingPunct="1">
                        <a:lnSpc>
                          <a:spcPct val="90000"/>
                        </a:lnSpc>
                        <a:spcBef>
                          <a:spcPct val="30000"/>
                        </a:spcBef>
                        <a:spcAft>
                          <a:spcPct val="0"/>
                        </a:spcAft>
                        <a:buClr>
                          <a:srgbClr val="E91735"/>
                        </a:buClr>
                        <a:buSzTx/>
                        <a:buFont typeface="Wingdings" pitchFamily="2" charset="2"/>
                        <a:buNone/>
                        <a:tabLst/>
                      </a:pPr>
                      <a:r>
                        <a:rPr lang="en-GB" sz="2100" dirty="0">
                          <a:solidFill>
                            <a:schemeClr val="tx1"/>
                          </a:solidFill>
                          <a:cs typeface="Arial" pitchFamily="34" charset="0"/>
                          <a:sym typeface="Symbol"/>
                        </a:rPr>
                        <a:t>PAMORA: Peripherally Acting </a:t>
                      </a:r>
                      <a:r>
                        <a:rPr kumimoji="0" lang="el-GR" sz="2100" b="0" i="0" u="none" strike="noStrike" kern="1200" cap="none" normalizeH="0" baseline="0" dirty="0">
                          <a:ln>
                            <a:noFill/>
                          </a:ln>
                          <a:solidFill>
                            <a:schemeClr val="tx1"/>
                          </a:solidFill>
                          <a:effectLst/>
                          <a:latin typeface="+mn-lt"/>
                          <a:ea typeface="+mn-ea"/>
                          <a:cs typeface="+mn-cs"/>
                        </a:rPr>
                        <a:t>μ</a:t>
                      </a:r>
                      <a:r>
                        <a:rPr kumimoji="0" lang="en-US" sz="2100" b="0" i="0" u="none" strike="noStrike" kern="1200" cap="none" normalizeH="0" baseline="0" dirty="0">
                          <a:ln>
                            <a:noFill/>
                          </a:ln>
                          <a:solidFill>
                            <a:schemeClr val="tx1"/>
                          </a:solidFill>
                          <a:effectLst/>
                          <a:latin typeface="+mn-lt"/>
                          <a:ea typeface="+mn-ea"/>
                          <a:cs typeface="+mn-cs"/>
                        </a:rPr>
                        <a:t>-opioid </a:t>
                      </a:r>
                      <a:r>
                        <a:rPr lang="en-GB" sz="2100" dirty="0">
                          <a:solidFill>
                            <a:schemeClr val="tx1"/>
                          </a:solidFill>
                          <a:cs typeface="Arial" pitchFamily="34" charset="0"/>
                          <a:sym typeface="Symbol"/>
                        </a:rPr>
                        <a:t>Receptor Antagonist </a:t>
                      </a:r>
                      <a:endParaRPr kumimoji="0" lang="en-US" sz="2100" b="0" i="0" u="none" strike="noStrike" kern="1200" cap="none" normalizeH="0" baseline="0" dirty="0">
                        <a:ln>
                          <a:noFill/>
                        </a:ln>
                        <a:solidFill>
                          <a:schemeClr val="tx1"/>
                        </a:solidFill>
                        <a:effectLst/>
                        <a:latin typeface="+mn-lt"/>
                        <a:ea typeface="+mn-ea"/>
                        <a:cs typeface="+mn-cs"/>
                      </a:endParaRPr>
                    </a:p>
                  </a:txBody>
                  <a:tcPr marL="135446" marR="135446" marT="67739" marB="67739"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90000"/>
                        </a:lnSpc>
                        <a:spcBef>
                          <a:spcPct val="30000"/>
                        </a:spcBef>
                        <a:spcAft>
                          <a:spcPct val="0"/>
                        </a:spcAft>
                        <a:buClr>
                          <a:srgbClr val="E91735"/>
                        </a:buClr>
                        <a:buSzTx/>
                        <a:buFont typeface="Wingdings" pitchFamily="2" charset="2"/>
                        <a:buNone/>
                        <a:tabLst/>
                        <a:defRPr/>
                      </a:pPr>
                      <a:r>
                        <a:rPr lang="nl-NL" sz="2100" b="1" kern="1200" dirty="0">
                          <a:solidFill>
                            <a:schemeClr val="tx1"/>
                          </a:solidFill>
                          <a:effectLst/>
                          <a:latin typeface="+mn-lt"/>
                          <a:ea typeface="+mn-ea"/>
                          <a:cs typeface="+mn-cs"/>
                        </a:rPr>
                        <a:t>Obstipatie veroorzaakt door </a:t>
                      </a:r>
                      <a:r>
                        <a:rPr lang="nl-NL" sz="2100" b="1" kern="1200" dirty="0" err="1">
                          <a:solidFill>
                            <a:schemeClr val="tx1"/>
                          </a:solidFill>
                          <a:effectLst/>
                          <a:latin typeface="+mn-lt"/>
                          <a:ea typeface="+mn-ea"/>
                          <a:cs typeface="+mn-cs"/>
                        </a:rPr>
                        <a:t>opioïde</a:t>
                      </a:r>
                      <a:r>
                        <a:rPr lang="nl-NL" sz="2100" b="1" kern="1200" dirty="0">
                          <a:solidFill>
                            <a:schemeClr val="tx1"/>
                          </a:solidFill>
                          <a:effectLst/>
                          <a:latin typeface="+mn-lt"/>
                          <a:ea typeface="+mn-ea"/>
                          <a:cs typeface="+mn-cs"/>
                        </a:rPr>
                        <a:t> pijnstillers</a:t>
                      </a:r>
                      <a:r>
                        <a:rPr lang="nl-NL" sz="2100" kern="1200" dirty="0">
                          <a:solidFill>
                            <a:schemeClr val="tx1"/>
                          </a:solidFill>
                          <a:effectLst/>
                          <a:latin typeface="+mn-lt"/>
                          <a:ea typeface="+mn-ea"/>
                          <a:cs typeface="+mn-cs"/>
                        </a:rPr>
                        <a:t>, wanneer laxeermiddelen niet voldoende werkzaam zijn</a:t>
                      </a:r>
                      <a:endParaRPr lang="nl-NL" sz="2100" dirty="0"/>
                    </a:p>
                  </a:txBody>
                  <a:tcPr marL="135446" marR="135446" marT="67739" marB="67739"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2"/>
                  </a:ext>
                </a:extLst>
              </a:tr>
              <a:tr h="1273220">
                <a:tc>
                  <a:txBody>
                    <a:bodyPr/>
                    <a:lstStyle/>
                    <a:p>
                      <a:pPr marL="0" marR="0" lvl="0" indent="0" algn="l" defTabSz="914400" rtl="0" eaLnBrk="1" fontAlgn="base" latinLnBrk="0" hangingPunct="1">
                        <a:lnSpc>
                          <a:spcPct val="90000"/>
                        </a:lnSpc>
                        <a:spcBef>
                          <a:spcPct val="30000"/>
                        </a:spcBef>
                        <a:spcAft>
                          <a:spcPct val="0"/>
                        </a:spcAft>
                        <a:buClr>
                          <a:srgbClr val="E91735"/>
                        </a:buClr>
                        <a:buSzTx/>
                        <a:buFont typeface="Wingdings" pitchFamily="2" charset="2"/>
                        <a:buNone/>
                        <a:tabLst/>
                      </a:pPr>
                      <a:r>
                        <a:rPr kumimoji="0" lang="en-US" sz="2100" b="1" i="0" u="none" strike="noStrike" kern="1200" cap="none" normalizeH="0" baseline="0" dirty="0">
                          <a:ln>
                            <a:noFill/>
                          </a:ln>
                          <a:solidFill>
                            <a:schemeClr val="tx1"/>
                          </a:solidFill>
                          <a:effectLst/>
                          <a:latin typeface="+mn-lt"/>
                          <a:ea typeface="+mn-ea"/>
                          <a:cs typeface="+mn-cs"/>
                        </a:rPr>
                        <a:t>Naloxegol</a:t>
                      </a:r>
                      <a:r>
                        <a:rPr kumimoji="0" lang="en-US" sz="2100" b="1" i="0" u="none" strike="noStrike" kern="1200" cap="none" normalizeH="0" baseline="30000" dirty="0">
                          <a:ln>
                            <a:noFill/>
                          </a:ln>
                          <a:solidFill>
                            <a:schemeClr val="tx1"/>
                          </a:solidFill>
                          <a:effectLst/>
                          <a:latin typeface="+mn-lt"/>
                          <a:ea typeface="+mn-ea"/>
                          <a:cs typeface="+mn-cs"/>
                        </a:rPr>
                        <a:t>2,4</a:t>
                      </a:r>
                    </a:p>
                  </a:txBody>
                  <a:tcPr marL="135446" marR="135446" marT="67739" marB="67739" anchor="ctr">
                    <a:lnL w="1270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a:noFill/>
                    </a:lnTlToBr>
                    <a:lnBlToTr>
                      <a:noFill/>
                    </a:lnBlToTr>
                    <a:solidFill>
                      <a:schemeClr val="accent1">
                        <a:alpha val="20000"/>
                      </a:schemeClr>
                    </a:solidFill>
                  </a:tcPr>
                </a:tc>
                <a:tc>
                  <a:txBody>
                    <a:bodyPr/>
                    <a:lstStyle/>
                    <a:p>
                      <a:pPr marL="0" marR="0" lvl="0" indent="0" algn="l" defTabSz="914400" rtl="0" eaLnBrk="1" fontAlgn="base" latinLnBrk="0" hangingPunct="1">
                        <a:lnSpc>
                          <a:spcPct val="90000"/>
                        </a:lnSpc>
                        <a:spcBef>
                          <a:spcPct val="30000"/>
                        </a:spcBef>
                        <a:spcAft>
                          <a:spcPct val="0"/>
                        </a:spcAft>
                        <a:buClr>
                          <a:srgbClr val="E91735"/>
                        </a:buClr>
                        <a:buSzTx/>
                        <a:buFont typeface="Wingdings" pitchFamily="2" charset="2"/>
                        <a:buNone/>
                        <a:tabLst/>
                      </a:pPr>
                      <a:r>
                        <a:rPr kumimoji="0" lang="en-US" sz="2100" b="1" i="0" u="none" strike="noStrike" kern="1200" cap="none" normalizeH="0" baseline="0" dirty="0" err="1">
                          <a:ln>
                            <a:noFill/>
                          </a:ln>
                          <a:solidFill>
                            <a:schemeClr val="tx1"/>
                          </a:solidFill>
                          <a:effectLst/>
                          <a:latin typeface="+mn-lt"/>
                          <a:ea typeface="+mn-ea"/>
                          <a:cs typeface="+mn-cs"/>
                        </a:rPr>
                        <a:t>Moventig</a:t>
                      </a:r>
                      <a:r>
                        <a:rPr kumimoji="0" lang="en-US" sz="2100" b="1" i="0" u="none" strike="noStrike" kern="1200" cap="none" normalizeH="0" baseline="30000" dirty="0">
                          <a:ln>
                            <a:noFill/>
                          </a:ln>
                          <a:solidFill>
                            <a:schemeClr val="tx1"/>
                          </a:solidFill>
                          <a:effectLst/>
                          <a:latin typeface="+mn-lt"/>
                          <a:ea typeface="+mn-ea"/>
                          <a:cs typeface="+mn-cs"/>
                        </a:rPr>
                        <a:t>®</a:t>
                      </a:r>
                    </a:p>
                  </a:txBody>
                  <a:tcPr marL="135446" marR="135446" marT="67739" marB="67739"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a:noFill/>
                    </a:lnTlToBr>
                    <a:lnBlToTr>
                      <a:noFill/>
                    </a:lnBlToTr>
                    <a:solidFill>
                      <a:schemeClr val="accent1">
                        <a:alpha val="20000"/>
                      </a:schemeClr>
                    </a:solidFill>
                  </a:tcPr>
                </a:tc>
                <a:tc>
                  <a:txBody>
                    <a:bodyPr/>
                    <a:lstStyle/>
                    <a:p>
                      <a:pPr marL="0" marR="0" lvl="0" indent="0" algn="l" defTabSz="914400" rtl="0" eaLnBrk="1" fontAlgn="base" latinLnBrk="0" hangingPunct="1">
                        <a:lnSpc>
                          <a:spcPct val="90000"/>
                        </a:lnSpc>
                        <a:spcBef>
                          <a:spcPct val="30000"/>
                        </a:spcBef>
                        <a:spcAft>
                          <a:spcPct val="0"/>
                        </a:spcAft>
                        <a:buClr>
                          <a:srgbClr val="E91735"/>
                        </a:buClr>
                        <a:buSzTx/>
                        <a:buFont typeface="Wingdings" pitchFamily="2" charset="2"/>
                        <a:buNone/>
                        <a:tabLst/>
                      </a:pPr>
                      <a:r>
                        <a:rPr kumimoji="0" lang="en-US" sz="2100" b="0" i="0" u="none" strike="noStrike" kern="1200" cap="none" normalizeH="0" baseline="0" dirty="0">
                          <a:ln>
                            <a:noFill/>
                          </a:ln>
                          <a:solidFill>
                            <a:schemeClr val="tx1"/>
                          </a:solidFill>
                          <a:effectLst/>
                          <a:latin typeface="+mn-lt"/>
                          <a:ea typeface="+mn-ea"/>
                          <a:cs typeface="+mn-cs"/>
                        </a:rPr>
                        <a:t>1dd1 (</a:t>
                      </a:r>
                      <a:r>
                        <a:rPr kumimoji="0" lang="en-US" sz="2100" b="0" i="0" u="none" strike="noStrike" kern="1200" cap="none" normalizeH="0" baseline="0" dirty="0" err="1">
                          <a:ln>
                            <a:noFill/>
                          </a:ln>
                          <a:solidFill>
                            <a:schemeClr val="tx1"/>
                          </a:solidFill>
                          <a:effectLst/>
                          <a:latin typeface="+mn-lt"/>
                          <a:ea typeface="+mn-ea"/>
                          <a:cs typeface="+mn-cs"/>
                        </a:rPr>
                        <a:t>oraal</a:t>
                      </a:r>
                      <a:r>
                        <a:rPr kumimoji="0" lang="en-US" sz="2100" b="0" i="0" u="none" strike="noStrike" kern="1200" cap="none" normalizeH="0" baseline="0" dirty="0">
                          <a:ln>
                            <a:noFill/>
                          </a:ln>
                          <a:solidFill>
                            <a:schemeClr val="tx1"/>
                          </a:solidFill>
                          <a:effectLst/>
                          <a:latin typeface="+mn-lt"/>
                          <a:ea typeface="+mn-ea"/>
                          <a:cs typeface="+mn-cs"/>
                        </a:rPr>
                        <a:t>)</a:t>
                      </a:r>
                    </a:p>
                  </a:txBody>
                  <a:tcPr marL="135446" marR="135446" marT="67739" marB="67739"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a:noFill/>
                    </a:lnTlToBr>
                    <a:lnBlToTr>
                      <a:noFill/>
                    </a:lnBlToTr>
                    <a:solidFill>
                      <a:schemeClr val="bg1">
                        <a:alpha val="20000"/>
                      </a:schemeClr>
                    </a:solidFill>
                  </a:tcPr>
                </a:tc>
                <a:tc>
                  <a:txBody>
                    <a:bodyPr/>
                    <a:lstStyle/>
                    <a:p>
                      <a:pPr marL="0" marR="0" lvl="0" indent="0" algn="l" defTabSz="914400" rtl="0" eaLnBrk="1" fontAlgn="base" latinLnBrk="0" hangingPunct="1">
                        <a:lnSpc>
                          <a:spcPct val="90000"/>
                        </a:lnSpc>
                        <a:spcBef>
                          <a:spcPct val="30000"/>
                        </a:spcBef>
                        <a:spcAft>
                          <a:spcPct val="0"/>
                        </a:spcAft>
                        <a:buClr>
                          <a:srgbClr val="E91735"/>
                        </a:buClr>
                        <a:buSzTx/>
                        <a:buFont typeface="Wingdings" pitchFamily="2" charset="2"/>
                        <a:buNone/>
                        <a:tabLst/>
                      </a:pPr>
                      <a:r>
                        <a:rPr lang="en-GB" sz="2100" dirty="0">
                          <a:solidFill>
                            <a:schemeClr val="tx1"/>
                          </a:solidFill>
                          <a:cs typeface="Arial" pitchFamily="34" charset="0"/>
                          <a:sym typeface="Symbol"/>
                        </a:rPr>
                        <a:t>PAMORA: Peripherally Acting </a:t>
                      </a:r>
                      <a:r>
                        <a:rPr kumimoji="0" lang="el-GR" sz="2100" b="0" i="0" u="none" strike="noStrike" kern="1200" cap="none" normalizeH="0" baseline="0" dirty="0">
                          <a:ln>
                            <a:noFill/>
                          </a:ln>
                          <a:solidFill>
                            <a:schemeClr val="tx1"/>
                          </a:solidFill>
                          <a:effectLst/>
                          <a:latin typeface="+mn-lt"/>
                          <a:ea typeface="+mn-ea"/>
                          <a:cs typeface="+mn-cs"/>
                        </a:rPr>
                        <a:t>μ</a:t>
                      </a:r>
                      <a:r>
                        <a:rPr kumimoji="0" lang="en-US" sz="2100" b="0" i="0" u="none" strike="noStrike" kern="1200" cap="none" normalizeH="0" baseline="0" dirty="0">
                          <a:ln>
                            <a:noFill/>
                          </a:ln>
                          <a:solidFill>
                            <a:schemeClr val="tx1"/>
                          </a:solidFill>
                          <a:effectLst/>
                          <a:latin typeface="+mn-lt"/>
                          <a:ea typeface="+mn-ea"/>
                          <a:cs typeface="+mn-cs"/>
                        </a:rPr>
                        <a:t>-opioid </a:t>
                      </a:r>
                      <a:r>
                        <a:rPr lang="en-GB" sz="2100" dirty="0">
                          <a:solidFill>
                            <a:schemeClr val="tx1"/>
                          </a:solidFill>
                          <a:cs typeface="Arial" pitchFamily="34" charset="0"/>
                          <a:sym typeface="Symbol"/>
                        </a:rPr>
                        <a:t>Receptor Antagonist </a:t>
                      </a:r>
                      <a:endParaRPr kumimoji="0" lang="en-US" sz="2100" b="0" i="0" u="none" strike="noStrike" kern="1200" cap="none" normalizeH="0" baseline="0" dirty="0">
                        <a:ln>
                          <a:noFill/>
                        </a:ln>
                        <a:solidFill>
                          <a:schemeClr val="tx1"/>
                        </a:solidFill>
                        <a:effectLst/>
                        <a:latin typeface="+mn-lt"/>
                        <a:ea typeface="+mn-ea"/>
                        <a:cs typeface="+mn-cs"/>
                      </a:endParaRPr>
                    </a:p>
                  </a:txBody>
                  <a:tcPr marL="135446" marR="135446" marT="67739" marB="67739"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90000"/>
                        </a:lnSpc>
                        <a:spcBef>
                          <a:spcPct val="30000"/>
                        </a:spcBef>
                        <a:spcAft>
                          <a:spcPct val="0"/>
                        </a:spcAft>
                        <a:buClr>
                          <a:srgbClr val="E91735"/>
                        </a:buClr>
                        <a:buSzTx/>
                        <a:buFont typeface="Wingdings" pitchFamily="2" charset="2"/>
                        <a:buNone/>
                        <a:tabLst/>
                        <a:defRPr/>
                      </a:pPr>
                      <a:r>
                        <a:rPr lang="nl-NL" sz="2100" b="1" kern="1200" dirty="0">
                          <a:solidFill>
                            <a:schemeClr val="tx1"/>
                          </a:solidFill>
                          <a:effectLst/>
                          <a:latin typeface="+mn-lt"/>
                          <a:ea typeface="+mn-ea"/>
                          <a:cs typeface="+mn-cs"/>
                        </a:rPr>
                        <a:t>Obstipatie veroorzaakt door </a:t>
                      </a:r>
                      <a:r>
                        <a:rPr lang="nl-NL" sz="2100" b="1" kern="1200" dirty="0" err="1">
                          <a:solidFill>
                            <a:schemeClr val="tx1"/>
                          </a:solidFill>
                          <a:effectLst/>
                          <a:latin typeface="+mn-lt"/>
                          <a:ea typeface="+mn-ea"/>
                          <a:cs typeface="+mn-cs"/>
                        </a:rPr>
                        <a:t>opioïde</a:t>
                      </a:r>
                      <a:r>
                        <a:rPr lang="nl-NL" sz="2100" b="1" kern="1200" dirty="0">
                          <a:solidFill>
                            <a:schemeClr val="tx1"/>
                          </a:solidFill>
                          <a:effectLst/>
                          <a:latin typeface="+mn-lt"/>
                          <a:ea typeface="+mn-ea"/>
                          <a:cs typeface="+mn-cs"/>
                        </a:rPr>
                        <a:t> pijnstillers</a:t>
                      </a:r>
                      <a:r>
                        <a:rPr lang="nl-NL" sz="2100" kern="1200" dirty="0">
                          <a:solidFill>
                            <a:schemeClr val="tx1"/>
                          </a:solidFill>
                          <a:effectLst/>
                          <a:latin typeface="+mn-lt"/>
                          <a:ea typeface="+mn-ea"/>
                          <a:cs typeface="+mn-cs"/>
                        </a:rPr>
                        <a:t>, wanneer laxeermiddelen niet voldoende werkzaam zijn</a:t>
                      </a:r>
                      <a:endParaRPr lang="nl-NL" sz="2100" dirty="0"/>
                    </a:p>
                  </a:txBody>
                  <a:tcPr marL="135446" marR="135446" marT="67739" marB="67739"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3"/>
                  </a:ext>
                </a:extLst>
              </a:tr>
              <a:tr h="2347755">
                <a:tc>
                  <a:txBody>
                    <a:bodyPr/>
                    <a:lstStyle/>
                    <a:p>
                      <a:pPr marL="0" marR="0" lvl="0" indent="0" algn="l" defTabSz="914400" rtl="0" eaLnBrk="1" fontAlgn="base" latinLnBrk="0" hangingPunct="1">
                        <a:lnSpc>
                          <a:spcPct val="90000"/>
                        </a:lnSpc>
                        <a:spcBef>
                          <a:spcPct val="30000"/>
                        </a:spcBef>
                        <a:spcAft>
                          <a:spcPct val="0"/>
                        </a:spcAft>
                        <a:buClr>
                          <a:srgbClr val="E91735"/>
                        </a:buClr>
                        <a:buSzTx/>
                        <a:buFont typeface="Wingdings" pitchFamily="2" charset="2"/>
                        <a:buNone/>
                        <a:tabLst/>
                        <a:defRPr/>
                      </a:pPr>
                      <a:r>
                        <a:rPr lang="nl-NL" sz="2100" b="1" i="0" kern="1200" dirty="0" err="1">
                          <a:solidFill>
                            <a:schemeClr val="tx1"/>
                          </a:solidFill>
                          <a:effectLst/>
                          <a:latin typeface="+mn-lt"/>
                          <a:ea typeface="+mn-ea"/>
                          <a:cs typeface="+mn-cs"/>
                        </a:rPr>
                        <a:t>Oxycodon</a:t>
                      </a:r>
                      <a:r>
                        <a:rPr lang="nl-NL" sz="2100" b="1" i="0" kern="1200" dirty="0">
                          <a:solidFill>
                            <a:schemeClr val="tx1"/>
                          </a:solidFill>
                          <a:effectLst/>
                          <a:latin typeface="+mn-lt"/>
                          <a:ea typeface="+mn-ea"/>
                          <a:cs typeface="+mn-cs"/>
                        </a:rPr>
                        <a:t>/</a:t>
                      </a:r>
                      <a:r>
                        <a:rPr lang="nl-NL" sz="2100" b="1" i="0" kern="1200" dirty="0" err="1">
                          <a:solidFill>
                            <a:schemeClr val="tx1"/>
                          </a:solidFill>
                          <a:effectLst/>
                          <a:latin typeface="+mn-lt"/>
                          <a:ea typeface="+mn-ea"/>
                          <a:cs typeface="+mn-cs"/>
                        </a:rPr>
                        <a:t>naloxon</a:t>
                      </a:r>
                      <a:r>
                        <a:rPr kumimoji="0" lang="en-US" sz="2100" b="1" i="0" u="none" strike="noStrike" kern="1200" cap="none" normalizeH="0" baseline="30000" dirty="0">
                          <a:ln>
                            <a:noFill/>
                          </a:ln>
                          <a:solidFill>
                            <a:schemeClr val="tx1"/>
                          </a:solidFill>
                          <a:effectLst/>
                          <a:latin typeface="+mn-lt"/>
                          <a:ea typeface="+mn-ea"/>
                          <a:cs typeface="+mn-cs"/>
                        </a:rPr>
                        <a:t>1,2,5</a:t>
                      </a:r>
                      <a:endParaRPr kumimoji="0" lang="en-US" sz="2100" b="1" i="0" u="none" strike="noStrike" kern="1200" cap="none" normalizeH="0" baseline="0" dirty="0">
                        <a:ln>
                          <a:noFill/>
                        </a:ln>
                        <a:solidFill>
                          <a:schemeClr val="tx1"/>
                        </a:solidFill>
                        <a:effectLst/>
                        <a:latin typeface="+mn-lt"/>
                        <a:ea typeface="+mn-ea"/>
                        <a:cs typeface="+mn-cs"/>
                      </a:endParaRPr>
                    </a:p>
                  </a:txBody>
                  <a:tcPr marL="135446" marR="135446" marT="67739" marB="67739" anchor="ctr">
                    <a:lnL w="1270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a:noFill/>
                    </a:lnTlToBr>
                    <a:lnBlToTr>
                      <a:noFill/>
                    </a:lnBlToTr>
                    <a:solidFill>
                      <a:schemeClr val="accent1">
                        <a:alpha val="20000"/>
                      </a:schemeClr>
                    </a:solidFill>
                  </a:tcPr>
                </a:tc>
                <a:tc>
                  <a:txBody>
                    <a:bodyPr/>
                    <a:lstStyle/>
                    <a:p>
                      <a:pPr marL="0" marR="0" lvl="0" indent="0" algn="l" defTabSz="914400" rtl="0" eaLnBrk="1" fontAlgn="base" latinLnBrk="0" hangingPunct="1">
                        <a:lnSpc>
                          <a:spcPct val="90000"/>
                        </a:lnSpc>
                        <a:spcBef>
                          <a:spcPct val="30000"/>
                        </a:spcBef>
                        <a:spcAft>
                          <a:spcPct val="0"/>
                        </a:spcAft>
                        <a:buClr>
                          <a:srgbClr val="E91735"/>
                        </a:buClr>
                        <a:buSzTx/>
                        <a:buFont typeface="Wingdings" pitchFamily="2" charset="2"/>
                        <a:buNone/>
                        <a:tabLst/>
                      </a:pPr>
                      <a:r>
                        <a:rPr kumimoji="0" lang="en-US" sz="2100" b="1" i="0" u="none" strike="noStrike" kern="1200" cap="none" normalizeH="0" baseline="0" dirty="0" err="1">
                          <a:ln>
                            <a:noFill/>
                          </a:ln>
                          <a:solidFill>
                            <a:schemeClr val="tx1"/>
                          </a:solidFill>
                          <a:effectLst/>
                          <a:latin typeface="+mn-lt"/>
                          <a:ea typeface="+mn-ea"/>
                          <a:cs typeface="+mn-cs"/>
                        </a:rPr>
                        <a:t>Targinact</a:t>
                      </a:r>
                      <a:r>
                        <a:rPr kumimoji="0" lang="en-US" sz="2100" b="1" i="0" u="none" strike="noStrike" kern="1200" cap="none" normalizeH="0" baseline="30000" dirty="0">
                          <a:ln>
                            <a:noFill/>
                          </a:ln>
                          <a:solidFill>
                            <a:schemeClr val="tx1"/>
                          </a:solidFill>
                          <a:effectLst/>
                          <a:latin typeface="+mn-lt"/>
                          <a:ea typeface="+mn-ea"/>
                          <a:cs typeface="+mn-cs"/>
                        </a:rPr>
                        <a:t>®</a:t>
                      </a:r>
                    </a:p>
                  </a:txBody>
                  <a:tcPr marL="135446" marR="135446" marT="67739" marB="67739"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a:noFill/>
                    </a:lnTlToBr>
                    <a:lnBlToTr>
                      <a:noFill/>
                    </a:lnBlToTr>
                    <a:solidFill>
                      <a:schemeClr val="accent1">
                        <a:alpha val="20000"/>
                      </a:schemeClr>
                    </a:solidFill>
                  </a:tcPr>
                </a:tc>
                <a:tc>
                  <a:txBody>
                    <a:bodyPr/>
                    <a:lstStyle/>
                    <a:p>
                      <a:pPr marL="0" marR="0" lvl="0" indent="0" algn="l" defTabSz="914400" rtl="0" eaLnBrk="1" fontAlgn="base" latinLnBrk="0" hangingPunct="1">
                        <a:lnSpc>
                          <a:spcPct val="90000"/>
                        </a:lnSpc>
                        <a:spcBef>
                          <a:spcPct val="30000"/>
                        </a:spcBef>
                        <a:spcAft>
                          <a:spcPct val="0"/>
                        </a:spcAft>
                        <a:buClr>
                          <a:srgbClr val="E91735"/>
                        </a:buClr>
                        <a:buSzTx/>
                        <a:buFont typeface="Wingdings" pitchFamily="2" charset="2"/>
                        <a:buNone/>
                        <a:tabLst/>
                      </a:pPr>
                      <a:r>
                        <a:rPr kumimoji="0" lang="en-US" sz="2100" b="0" i="0" u="none" strike="noStrike" kern="1200" cap="none" normalizeH="0" baseline="0" dirty="0">
                          <a:ln>
                            <a:noFill/>
                          </a:ln>
                          <a:solidFill>
                            <a:schemeClr val="tx1"/>
                          </a:solidFill>
                          <a:effectLst/>
                          <a:latin typeface="+mn-lt"/>
                          <a:ea typeface="+mn-ea"/>
                          <a:cs typeface="+mn-cs"/>
                        </a:rPr>
                        <a:t>2dd1 (</a:t>
                      </a:r>
                      <a:r>
                        <a:rPr kumimoji="0" lang="en-US" sz="2100" b="0" i="0" u="none" strike="noStrike" kern="1200" cap="none" normalizeH="0" baseline="0" dirty="0" err="1">
                          <a:ln>
                            <a:noFill/>
                          </a:ln>
                          <a:solidFill>
                            <a:schemeClr val="tx1"/>
                          </a:solidFill>
                          <a:effectLst/>
                          <a:latin typeface="+mn-lt"/>
                          <a:ea typeface="+mn-ea"/>
                          <a:cs typeface="+mn-cs"/>
                        </a:rPr>
                        <a:t>oraal</a:t>
                      </a:r>
                      <a:r>
                        <a:rPr kumimoji="0" lang="en-US" sz="2100" b="0" i="0" u="none" strike="noStrike" kern="1200" cap="none" normalizeH="0" baseline="0" dirty="0">
                          <a:ln>
                            <a:noFill/>
                          </a:ln>
                          <a:solidFill>
                            <a:schemeClr val="tx1"/>
                          </a:solidFill>
                          <a:effectLst/>
                          <a:latin typeface="+mn-lt"/>
                          <a:ea typeface="+mn-ea"/>
                          <a:cs typeface="+mn-cs"/>
                        </a:rPr>
                        <a:t>)</a:t>
                      </a:r>
                    </a:p>
                  </a:txBody>
                  <a:tcPr marL="135446" marR="135446" marT="67739" marB="67739"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a:noFill/>
                    </a:lnTlToBr>
                    <a:lnBlToTr>
                      <a:noFill/>
                    </a:lnBlToTr>
                    <a:solidFill>
                      <a:schemeClr val="bg1">
                        <a:alpha val="20000"/>
                      </a:schemeClr>
                    </a:solidFill>
                  </a:tcPr>
                </a:tc>
                <a:tc>
                  <a:txBody>
                    <a:bodyPr/>
                    <a:lstStyle/>
                    <a:p>
                      <a:pPr marL="0" marR="0" lvl="0" indent="0" algn="l" defTabSz="914400" rtl="0" eaLnBrk="1" fontAlgn="base" latinLnBrk="0" hangingPunct="1">
                        <a:lnSpc>
                          <a:spcPct val="90000"/>
                        </a:lnSpc>
                        <a:spcBef>
                          <a:spcPct val="30000"/>
                        </a:spcBef>
                        <a:spcAft>
                          <a:spcPct val="0"/>
                        </a:spcAft>
                        <a:buClr>
                          <a:srgbClr val="E91735"/>
                        </a:buClr>
                        <a:buSzTx/>
                        <a:buFont typeface="Wingdings" pitchFamily="2" charset="2"/>
                        <a:buNone/>
                        <a:tabLst/>
                      </a:pPr>
                      <a:r>
                        <a:rPr kumimoji="0" lang="el-GR" sz="2100" b="0" i="0" u="none" strike="noStrike" kern="1200" cap="none" normalizeH="0" baseline="0" dirty="0">
                          <a:ln>
                            <a:noFill/>
                          </a:ln>
                          <a:solidFill>
                            <a:schemeClr val="tx1"/>
                          </a:solidFill>
                          <a:effectLst/>
                          <a:latin typeface="+mn-lt"/>
                          <a:ea typeface="+mn-ea"/>
                          <a:cs typeface="+mn-cs"/>
                        </a:rPr>
                        <a:t>μ</a:t>
                      </a:r>
                      <a:r>
                        <a:rPr kumimoji="0" lang="nl-NL" sz="2100" b="0" i="0" u="none" strike="noStrike" kern="1200" cap="none" normalizeH="0" baseline="0" dirty="0">
                          <a:ln>
                            <a:noFill/>
                          </a:ln>
                          <a:solidFill>
                            <a:schemeClr val="tx1"/>
                          </a:solidFill>
                          <a:effectLst/>
                          <a:latin typeface="+mn-lt"/>
                          <a:ea typeface="+mn-ea"/>
                          <a:cs typeface="+mn-cs"/>
                        </a:rPr>
                        <a:t>-</a:t>
                      </a:r>
                      <a:r>
                        <a:rPr lang="nl-NL" sz="2100" dirty="0"/>
                        <a:t>opioïde </a:t>
                      </a:r>
                      <a:r>
                        <a:rPr kumimoji="0" lang="en-US" sz="2100" b="0" i="0" u="none" strike="noStrike" kern="1200" cap="none" normalizeH="0" baseline="0" dirty="0" err="1">
                          <a:ln>
                            <a:noFill/>
                          </a:ln>
                          <a:solidFill>
                            <a:schemeClr val="tx1"/>
                          </a:solidFill>
                          <a:effectLst/>
                          <a:latin typeface="+mn-lt"/>
                          <a:ea typeface="+mn-ea"/>
                          <a:cs typeface="+mn-cs"/>
                        </a:rPr>
                        <a:t>receptorantagonist</a:t>
                      </a:r>
                      <a:endParaRPr kumimoji="0" lang="en-US" sz="2100" b="0" i="0" u="none" strike="noStrike" kern="1200" cap="none" normalizeH="0" baseline="0" dirty="0">
                        <a:ln>
                          <a:noFill/>
                        </a:ln>
                        <a:solidFill>
                          <a:schemeClr val="tx1"/>
                        </a:solidFill>
                        <a:effectLst/>
                        <a:latin typeface="+mn-lt"/>
                        <a:ea typeface="+mn-ea"/>
                        <a:cs typeface="+mn-cs"/>
                      </a:endParaRPr>
                    </a:p>
                  </a:txBody>
                  <a:tcPr marL="135446" marR="135446" marT="67739" marB="67739"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r>
                        <a:rPr lang="nl-NL" sz="2100" b="0" i="0" kern="1200" dirty="0">
                          <a:solidFill>
                            <a:schemeClr val="tx1"/>
                          </a:solidFill>
                          <a:effectLst/>
                          <a:latin typeface="+mn-lt"/>
                          <a:ea typeface="+mn-ea"/>
                          <a:cs typeface="+mn-cs"/>
                        </a:rPr>
                        <a:t>Ernstige pijn bij volwassenen die alleen met opioïden adequaat kan worden behandeld.</a:t>
                      </a:r>
                    </a:p>
                    <a:p>
                      <a:r>
                        <a:rPr lang="nl-NL" sz="2100" b="0" i="0" kern="1200" dirty="0" err="1">
                          <a:solidFill>
                            <a:schemeClr val="tx1"/>
                          </a:solidFill>
                          <a:effectLst/>
                          <a:latin typeface="+mn-lt"/>
                          <a:ea typeface="+mn-ea"/>
                          <a:cs typeface="+mn-cs"/>
                        </a:rPr>
                        <a:t>Naloxon</a:t>
                      </a:r>
                      <a:r>
                        <a:rPr lang="nl-NL" sz="2100" b="0" i="0" kern="1200" dirty="0">
                          <a:solidFill>
                            <a:schemeClr val="tx1"/>
                          </a:solidFill>
                          <a:effectLst/>
                          <a:latin typeface="+mn-lt"/>
                          <a:ea typeface="+mn-ea"/>
                          <a:cs typeface="+mn-cs"/>
                        </a:rPr>
                        <a:t> is toegevoegd om </a:t>
                      </a:r>
                      <a:r>
                        <a:rPr lang="nl-NL" sz="2100" b="1" i="0" kern="1200" dirty="0" err="1">
                          <a:solidFill>
                            <a:schemeClr val="tx1"/>
                          </a:solidFill>
                          <a:effectLst/>
                          <a:latin typeface="+mn-lt"/>
                          <a:ea typeface="+mn-ea"/>
                          <a:cs typeface="+mn-cs"/>
                        </a:rPr>
                        <a:t>opioïd</a:t>
                      </a:r>
                      <a:r>
                        <a:rPr lang="nl-NL" sz="2100" b="1" i="0" kern="1200" dirty="0">
                          <a:solidFill>
                            <a:schemeClr val="tx1"/>
                          </a:solidFill>
                          <a:effectLst/>
                          <a:latin typeface="+mn-lt"/>
                          <a:ea typeface="+mn-ea"/>
                          <a:cs typeface="+mn-cs"/>
                        </a:rPr>
                        <a:t>-geïnduceerde obstipatie</a:t>
                      </a:r>
                      <a:r>
                        <a:rPr lang="nl-NL" sz="2100" b="0" i="0" kern="1200" dirty="0">
                          <a:solidFill>
                            <a:schemeClr val="tx1"/>
                          </a:solidFill>
                          <a:effectLst/>
                          <a:latin typeface="+mn-lt"/>
                          <a:ea typeface="+mn-ea"/>
                          <a:cs typeface="+mn-cs"/>
                        </a:rPr>
                        <a:t> tegen te gaan.</a:t>
                      </a:r>
                    </a:p>
                  </a:txBody>
                  <a:tcPr marL="135446" marR="135446" marT="67739" marB="67739"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4"/>
                  </a:ext>
                </a:extLst>
              </a:tr>
              <a:tr h="1273220">
                <a:tc>
                  <a:txBody>
                    <a:bodyPr/>
                    <a:lstStyle/>
                    <a:p>
                      <a:pPr marL="0" marR="0" lvl="0" indent="0" algn="l" defTabSz="914400" rtl="0" eaLnBrk="1" fontAlgn="base" latinLnBrk="0" hangingPunct="1">
                        <a:lnSpc>
                          <a:spcPct val="90000"/>
                        </a:lnSpc>
                        <a:spcBef>
                          <a:spcPct val="30000"/>
                        </a:spcBef>
                        <a:spcAft>
                          <a:spcPct val="0"/>
                        </a:spcAft>
                        <a:buClr>
                          <a:srgbClr val="E91735"/>
                        </a:buClr>
                        <a:buSzTx/>
                        <a:buFont typeface="Wingdings" pitchFamily="2" charset="2"/>
                        <a:buNone/>
                        <a:tabLst/>
                      </a:pPr>
                      <a:r>
                        <a:rPr kumimoji="0" lang="en-US" sz="2100" b="1" i="0" u="none" strike="noStrike" kern="1200" cap="none" normalizeH="0" baseline="0" dirty="0">
                          <a:ln>
                            <a:noFill/>
                          </a:ln>
                          <a:solidFill>
                            <a:schemeClr val="tx1"/>
                          </a:solidFill>
                          <a:effectLst/>
                          <a:latin typeface="+mn-lt"/>
                          <a:ea typeface="+mn-ea"/>
                          <a:cs typeface="+mn-cs"/>
                        </a:rPr>
                        <a:t>Prucalopride</a:t>
                      </a:r>
                      <a:r>
                        <a:rPr kumimoji="0" lang="en-US" sz="2100" b="1" i="0" u="none" strike="noStrike" kern="1200" cap="none" normalizeH="0" baseline="30000" dirty="0">
                          <a:ln>
                            <a:noFill/>
                          </a:ln>
                          <a:solidFill>
                            <a:schemeClr val="tx1"/>
                          </a:solidFill>
                          <a:effectLst/>
                          <a:latin typeface="+mn-lt"/>
                          <a:ea typeface="+mn-ea"/>
                          <a:cs typeface="+mn-cs"/>
                        </a:rPr>
                        <a:t>1,2,6</a:t>
                      </a:r>
                    </a:p>
                  </a:txBody>
                  <a:tcPr marL="135446" marR="135446" marT="67739" marB="67739" anchor="ctr">
                    <a:lnL w="1270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a:noFill/>
                    </a:lnTlToBr>
                    <a:lnBlToTr>
                      <a:noFill/>
                    </a:lnBlToTr>
                    <a:solidFill>
                      <a:schemeClr val="accent1">
                        <a:alpha val="20000"/>
                      </a:schemeClr>
                    </a:solidFill>
                  </a:tcPr>
                </a:tc>
                <a:tc>
                  <a:txBody>
                    <a:bodyPr/>
                    <a:lstStyle/>
                    <a:p>
                      <a:pPr marL="0" marR="0" lvl="0" indent="0" algn="l" defTabSz="914400" rtl="0" eaLnBrk="1" fontAlgn="base" latinLnBrk="0" hangingPunct="1">
                        <a:lnSpc>
                          <a:spcPct val="90000"/>
                        </a:lnSpc>
                        <a:spcBef>
                          <a:spcPct val="30000"/>
                        </a:spcBef>
                        <a:spcAft>
                          <a:spcPct val="0"/>
                        </a:spcAft>
                        <a:buClr>
                          <a:srgbClr val="E91735"/>
                        </a:buClr>
                        <a:buSzTx/>
                        <a:buFont typeface="Wingdings" pitchFamily="2" charset="2"/>
                        <a:buNone/>
                        <a:tabLst/>
                      </a:pPr>
                      <a:r>
                        <a:rPr kumimoji="0" lang="en-US" sz="2100" b="1" i="0" u="none" strike="noStrike" kern="1200" cap="none" normalizeH="0" baseline="0" dirty="0" err="1">
                          <a:ln>
                            <a:noFill/>
                          </a:ln>
                          <a:solidFill>
                            <a:schemeClr val="tx1"/>
                          </a:solidFill>
                          <a:effectLst/>
                          <a:latin typeface="+mn-lt"/>
                          <a:ea typeface="+mn-ea"/>
                          <a:cs typeface="+mn-cs"/>
                        </a:rPr>
                        <a:t>Resolor</a:t>
                      </a:r>
                      <a:r>
                        <a:rPr kumimoji="0" lang="en-US" sz="2100" b="1" i="0" u="none" strike="noStrike" kern="1200" cap="none" normalizeH="0" baseline="30000" dirty="0">
                          <a:ln>
                            <a:noFill/>
                          </a:ln>
                          <a:solidFill>
                            <a:schemeClr val="tx1"/>
                          </a:solidFill>
                          <a:effectLst/>
                          <a:latin typeface="+mn-lt"/>
                          <a:ea typeface="+mn-ea"/>
                          <a:cs typeface="+mn-cs"/>
                        </a:rPr>
                        <a:t>®</a:t>
                      </a:r>
                    </a:p>
                  </a:txBody>
                  <a:tcPr marL="135446" marR="135446" marT="67739" marB="67739"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a:noFill/>
                    </a:lnTlToBr>
                    <a:lnBlToTr>
                      <a:noFill/>
                    </a:lnBlToTr>
                    <a:solidFill>
                      <a:schemeClr val="accent1">
                        <a:alpha val="20000"/>
                      </a:schemeClr>
                    </a:solidFill>
                  </a:tcPr>
                </a:tc>
                <a:tc>
                  <a:txBody>
                    <a:bodyPr/>
                    <a:lstStyle/>
                    <a:p>
                      <a:pPr marL="0" marR="0" lvl="0" indent="0" algn="l" defTabSz="914400" rtl="0" eaLnBrk="1" fontAlgn="base" latinLnBrk="0" hangingPunct="1">
                        <a:lnSpc>
                          <a:spcPct val="90000"/>
                        </a:lnSpc>
                        <a:spcBef>
                          <a:spcPct val="30000"/>
                        </a:spcBef>
                        <a:spcAft>
                          <a:spcPct val="0"/>
                        </a:spcAft>
                        <a:buClr>
                          <a:srgbClr val="E91735"/>
                        </a:buClr>
                        <a:buSzTx/>
                        <a:buFont typeface="Wingdings" pitchFamily="2" charset="2"/>
                        <a:buNone/>
                        <a:tabLst/>
                      </a:pPr>
                      <a:r>
                        <a:rPr kumimoji="0" lang="en-US" sz="2100" b="0" i="0" u="none" strike="noStrike" kern="1200" cap="none" normalizeH="0" baseline="0" dirty="0">
                          <a:ln>
                            <a:noFill/>
                          </a:ln>
                          <a:solidFill>
                            <a:schemeClr val="tx1"/>
                          </a:solidFill>
                          <a:effectLst/>
                          <a:latin typeface="+mn-lt"/>
                          <a:ea typeface="+mn-ea"/>
                          <a:cs typeface="+mn-cs"/>
                        </a:rPr>
                        <a:t>1dd1 (</a:t>
                      </a:r>
                      <a:r>
                        <a:rPr kumimoji="0" lang="en-US" sz="2100" b="0" i="0" u="none" strike="noStrike" kern="1200" cap="none" normalizeH="0" baseline="0" dirty="0" err="1">
                          <a:ln>
                            <a:noFill/>
                          </a:ln>
                          <a:solidFill>
                            <a:schemeClr val="tx1"/>
                          </a:solidFill>
                          <a:effectLst/>
                          <a:latin typeface="+mn-lt"/>
                          <a:ea typeface="+mn-ea"/>
                          <a:cs typeface="+mn-cs"/>
                        </a:rPr>
                        <a:t>oraal</a:t>
                      </a:r>
                      <a:r>
                        <a:rPr kumimoji="0" lang="en-US" sz="2100" b="0" i="0" u="none" strike="noStrike" kern="1200" cap="none" normalizeH="0" baseline="0" dirty="0">
                          <a:ln>
                            <a:noFill/>
                          </a:ln>
                          <a:solidFill>
                            <a:schemeClr val="tx1"/>
                          </a:solidFill>
                          <a:effectLst/>
                          <a:latin typeface="+mn-lt"/>
                          <a:ea typeface="+mn-ea"/>
                          <a:cs typeface="+mn-cs"/>
                        </a:rPr>
                        <a:t>), </a:t>
                      </a:r>
                      <a:r>
                        <a:rPr lang="nl-NL" sz="2100" b="0" kern="1200" dirty="0">
                          <a:solidFill>
                            <a:schemeClr val="tx1"/>
                          </a:solidFill>
                          <a:effectLst/>
                          <a:latin typeface="+mn-lt"/>
                          <a:ea typeface="+mn-ea"/>
                          <a:cs typeface="+mn-cs"/>
                        </a:rPr>
                        <a:t>werkzaamheid is vastgesteld voor een gebruik van max 3 maanden</a:t>
                      </a:r>
                      <a:r>
                        <a:rPr lang="nl-NL" sz="2100" b="0" dirty="0">
                          <a:effectLst/>
                        </a:rPr>
                        <a:t> </a:t>
                      </a:r>
                      <a:endParaRPr kumimoji="0" lang="en-US" sz="2100" b="0" i="0" u="none" strike="noStrike" kern="1200" cap="none" normalizeH="0" baseline="0" dirty="0">
                        <a:ln>
                          <a:noFill/>
                        </a:ln>
                        <a:solidFill>
                          <a:schemeClr val="tx1"/>
                        </a:solidFill>
                        <a:effectLst/>
                        <a:latin typeface="+mn-lt"/>
                        <a:ea typeface="+mn-ea"/>
                        <a:cs typeface="+mn-cs"/>
                      </a:endParaRPr>
                    </a:p>
                  </a:txBody>
                  <a:tcPr marL="135446" marR="135446" marT="67739" marB="67739"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a:noFill/>
                    </a:lnTlToBr>
                    <a:lnBlToTr>
                      <a:noFill/>
                    </a:lnBlToTr>
                    <a:solidFill>
                      <a:schemeClr val="bg1">
                        <a:alpha val="20000"/>
                      </a:schemeClr>
                    </a:solidFill>
                  </a:tcPr>
                </a:tc>
                <a:tc>
                  <a:txBody>
                    <a:bodyPr/>
                    <a:lstStyle/>
                    <a:p>
                      <a:pPr marL="0" marR="0" lvl="0" indent="0" algn="l" defTabSz="914400" rtl="0" eaLnBrk="1" fontAlgn="base" latinLnBrk="0" hangingPunct="1">
                        <a:lnSpc>
                          <a:spcPct val="90000"/>
                        </a:lnSpc>
                        <a:spcBef>
                          <a:spcPct val="30000"/>
                        </a:spcBef>
                        <a:spcAft>
                          <a:spcPct val="0"/>
                        </a:spcAft>
                        <a:buClr>
                          <a:srgbClr val="E91735"/>
                        </a:buClr>
                        <a:buSzTx/>
                        <a:buFont typeface="Wingdings" pitchFamily="2" charset="2"/>
                        <a:buNone/>
                        <a:tabLst/>
                      </a:pPr>
                      <a:r>
                        <a:rPr kumimoji="0" lang="en-US" sz="2100" b="0" i="0" u="none" strike="noStrike" kern="1200" cap="none" normalizeH="0" baseline="0" dirty="0">
                          <a:ln>
                            <a:noFill/>
                          </a:ln>
                          <a:solidFill>
                            <a:schemeClr val="tx1"/>
                          </a:solidFill>
                          <a:effectLst/>
                          <a:latin typeface="+mn-lt"/>
                          <a:ea typeface="+mn-ea"/>
                          <a:cs typeface="+mn-cs"/>
                        </a:rPr>
                        <a:t>5-HT</a:t>
                      </a:r>
                      <a:r>
                        <a:rPr kumimoji="0" lang="en-US" sz="2100" b="0" i="0" u="none" strike="noStrike" kern="1200" cap="none" normalizeH="0" baseline="-25000" dirty="0">
                          <a:ln>
                            <a:noFill/>
                          </a:ln>
                          <a:solidFill>
                            <a:schemeClr val="tx1"/>
                          </a:solidFill>
                          <a:effectLst/>
                          <a:latin typeface="+mn-lt"/>
                          <a:ea typeface="+mn-ea"/>
                          <a:cs typeface="+mn-cs"/>
                        </a:rPr>
                        <a:t>4</a:t>
                      </a:r>
                      <a:r>
                        <a:rPr kumimoji="0" lang="en-US" sz="2100" b="0" i="0" u="none" strike="noStrike" kern="1200" cap="none" normalizeH="0" baseline="0" dirty="0">
                          <a:ln>
                            <a:noFill/>
                          </a:ln>
                          <a:solidFill>
                            <a:schemeClr val="tx1"/>
                          </a:solidFill>
                          <a:effectLst/>
                          <a:latin typeface="+mn-lt"/>
                          <a:ea typeface="+mn-ea"/>
                          <a:cs typeface="+mn-cs"/>
                        </a:rPr>
                        <a:t> </a:t>
                      </a:r>
                      <a:r>
                        <a:rPr kumimoji="0" lang="en-US" sz="2100" b="0" i="0" u="none" strike="noStrike" kern="1200" cap="none" normalizeH="0" baseline="0" dirty="0" err="1">
                          <a:ln>
                            <a:noFill/>
                          </a:ln>
                          <a:solidFill>
                            <a:schemeClr val="tx1"/>
                          </a:solidFill>
                          <a:effectLst/>
                          <a:latin typeface="+mn-lt"/>
                          <a:ea typeface="+mn-ea"/>
                          <a:cs typeface="+mn-cs"/>
                        </a:rPr>
                        <a:t>receptoragonist</a:t>
                      </a:r>
                      <a:endParaRPr kumimoji="0" lang="en-US" sz="2100" b="0" i="0" u="none" strike="noStrike" kern="1200" cap="none" normalizeH="0" baseline="0" dirty="0">
                        <a:ln>
                          <a:noFill/>
                        </a:ln>
                        <a:solidFill>
                          <a:schemeClr val="tx1"/>
                        </a:solidFill>
                        <a:effectLst/>
                        <a:latin typeface="+mn-lt"/>
                        <a:ea typeface="+mn-ea"/>
                        <a:cs typeface="+mn-cs"/>
                      </a:endParaRPr>
                    </a:p>
                  </a:txBody>
                  <a:tcPr marL="135446" marR="135446" marT="67739" marB="67739"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90000"/>
                        </a:lnSpc>
                        <a:spcBef>
                          <a:spcPct val="30000"/>
                        </a:spcBef>
                        <a:spcAft>
                          <a:spcPct val="0"/>
                        </a:spcAft>
                        <a:buClr>
                          <a:srgbClr val="E91735"/>
                        </a:buClr>
                        <a:buSzTx/>
                        <a:buFont typeface="Wingdings" pitchFamily="2" charset="2"/>
                        <a:buNone/>
                        <a:tabLst/>
                        <a:defRPr/>
                      </a:pPr>
                      <a:r>
                        <a:rPr lang="nl-NL" sz="2100" b="0" i="0" kern="1200" dirty="0">
                          <a:solidFill>
                            <a:schemeClr val="tx1"/>
                          </a:solidFill>
                          <a:effectLst/>
                          <a:latin typeface="+mn-lt"/>
                          <a:ea typeface="+mn-ea"/>
                          <a:cs typeface="+mn-cs"/>
                        </a:rPr>
                        <a:t>Chronische obstipatie bij volwassenen,</a:t>
                      </a:r>
                      <a:r>
                        <a:rPr lang="nl-NL" sz="2100" b="0" i="0" kern="1200" baseline="0" dirty="0">
                          <a:solidFill>
                            <a:schemeClr val="tx1"/>
                          </a:solidFill>
                          <a:effectLst/>
                          <a:latin typeface="+mn-lt"/>
                          <a:ea typeface="+mn-ea"/>
                          <a:cs typeface="+mn-cs"/>
                        </a:rPr>
                        <a:t> </a:t>
                      </a:r>
                      <a:r>
                        <a:rPr lang="nl-NL" sz="2100" kern="1200" dirty="0">
                          <a:solidFill>
                            <a:schemeClr val="tx1"/>
                          </a:solidFill>
                          <a:effectLst/>
                          <a:latin typeface="+mn-lt"/>
                          <a:ea typeface="+mn-ea"/>
                          <a:cs typeface="+mn-cs"/>
                        </a:rPr>
                        <a:t>wanneer laxeermiddelen niet voldoende werkzaam zijn</a:t>
                      </a:r>
                      <a:endParaRPr lang="nl-NL" sz="2100" dirty="0"/>
                    </a:p>
                  </a:txBody>
                  <a:tcPr marL="135446" marR="135446" marT="67739" marB="67739"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5"/>
                  </a:ext>
                </a:extLst>
              </a:tr>
              <a:tr h="1557656">
                <a:tc>
                  <a:txBody>
                    <a:bodyPr/>
                    <a:lstStyle/>
                    <a:p>
                      <a:pPr marL="0" marR="0" lvl="0" indent="0" algn="l" defTabSz="914400" rtl="0" eaLnBrk="1" fontAlgn="base" latinLnBrk="0" hangingPunct="1">
                        <a:lnSpc>
                          <a:spcPct val="90000"/>
                        </a:lnSpc>
                        <a:spcBef>
                          <a:spcPct val="30000"/>
                        </a:spcBef>
                        <a:spcAft>
                          <a:spcPct val="0"/>
                        </a:spcAft>
                        <a:buClr>
                          <a:srgbClr val="E91735"/>
                        </a:buClr>
                        <a:buSzTx/>
                        <a:buFont typeface="Wingdings" pitchFamily="2" charset="2"/>
                        <a:buNone/>
                        <a:tabLst/>
                      </a:pPr>
                      <a:r>
                        <a:rPr kumimoji="0" lang="en-US" sz="2100" b="1" i="0" u="none" strike="noStrike" kern="1200" cap="none" normalizeH="0" baseline="0" dirty="0">
                          <a:ln>
                            <a:noFill/>
                          </a:ln>
                          <a:solidFill>
                            <a:schemeClr val="tx1"/>
                          </a:solidFill>
                          <a:effectLst/>
                          <a:latin typeface="+mn-lt"/>
                          <a:ea typeface="+mn-ea"/>
                          <a:cs typeface="+mn-cs"/>
                        </a:rPr>
                        <a:t>Linaclotide</a:t>
                      </a:r>
                      <a:r>
                        <a:rPr kumimoji="0" lang="en-US" sz="2100" b="1" i="0" u="none" strike="noStrike" kern="1200" cap="none" normalizeH="0" baseline="30000" dirty="0">
                          <a:ln>
                            <a:noFill/>
                          </a:ln>
                          <a:solidFill>
                            <a:schemeClr val="tx1"/>
                          </a:solidFill>
                          <a:effectLst/>
                          <a:latin typeface="+mn-lt"/>
                          <a:ea typeface="+mn-ea"/>
                          <a:cs typeface="+mn-cs"/>
                        </a:rPr>
                        <a:t>2,7</a:t>
                      </a:r>
                    </a:p>
                  </a:txBody>
                  <a:tcPr marL="135446" marR="135446" marT="67739" marB="67739" anchor="ctr">
                    <a:lnL w="1270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a:noFill/>
                    </a:lnTlToBr>
                    <a:lnBlToTr>
                      <a:noFill/>
                    </a:lnBlToTr>
                    <a:solidFill>
                      <a:schemeClr val="accent1">
                        <a:alpha val="20000"/>
                      </a:schemeClr>
                    </a:solidFill>
                  </a:tcPr>
                </a:tc>
                <a:tc>
                  <a:txBody>
                    <a:bodyPr/>
                    <a:lstStyle/>
                    <a:p>
                      <a:pPr marL="0" marR="0" lvl="0" indent="0" algn="l" defTabSz="914400" rtl="0" eaLnBrk="1" fontAlgn="base" latinLnBrk="0" hangingPunct="1">
                        <a:lnSpc>
                          <a:spcPct val="90000"/>
                        </a:lnSpc>
                        <a:spcBef>
                          <a:spcPct val="30000"/>
                        </a:spcBef>
                        <a:spcAft>
                          <a:spcPct val="0"/>
                        </a:spcAft>
                        <a:buClr>
                          <a:srgbClr val="E91735"/>
                        </a:buClr>
                        <a:buSzTx/>
                        <a:buFont typeface="Wingdings" pitchFamily="2" charset="2"/>
                        <a:buNone/>
                        <a:tabLst/>
                      </a:pPr>
                      <a:r>
                        <a:rPr kumimoji="0" lang="en-US" sz="2100" b="1" i="0" u="none" strike="noStrike" kern="1200" cap="none" normalizeH="0" baseline="0" dirty="0" err="1">
                          <a:ln>
                            <a:noFill/>
                          </a:ln>
                          <a:solidFill>
                            <a:schemeClr val="tx1"/>
                          </a:solidFill>
                          <a:effectLst/>
                          <a:latin typeface="+mn-lt"/>
                          <a:ea typeface="+mn-ea"/>
                          <a:cs typeface="+mn-cs"/>
                        </a:rPr>
                        <a:t>Constella</a:t>
                      </a:r>
                      <a:r>
                        <a:rPr kumimoji="0" lang="en-US" sz="2100" b="1" i="0" u="none" strike="noStrike" kern="1200" cap="none" normalizeH="0" baseline="0" dirty="0">
                          <a:ln>
                            <a:noFill/>
                          </a:ln>
                          <a:solidFill>
                            <a:schemeClr val="tx1"/>
                          </a:solidFill>
                          <a:effectLst/>
                          <a:latin typeface="+mn-lt"/>
                          <a:ea typeface="+mn-ea"/>
                          <a:cs typeface="+mn-cs"/>
                        </a:rPr>
                        <a:t>®</a:t>
                      </a:r>
                    </a:p>
                  </a:txBody>
                  <a:tcPr marL="135446" marR="135446" marT="67739" marB="67739"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a:noFill/>
                    </a:lnTlToBr>
                    <a:lnBlToTr>
                      <a:noFill/>
                    </a:lnBlToTr>
                    <a:solidFill>
                      <a:schemeClr val="accent1">
                        <a:alpha val="20000"/>
                      </a:schemeClr>
                    </a:solidFill>
                  </a:tcPr>
                </a:tc>
                <a:tc>
                  <a:txBody>
                    <a:bodyPr/>
                    <a:lstStyle/>
                    <a:p>
                      <a:pPr marL="0" marR="0" lvl="0" indent="0" algn="l" defTabSz="914400" rtl="0" eaLnBrk="1" fontAlgn="base" latinLnBrk="0" hangingPunct="1">
                        <a:lnSpc>
                          <a:spcPct val="90000"/>
                        </a:lnSpc>
                        <a:spcBef>
                          <a:spcPct val="30000"/>
                        </a:spcBef>
                        <a:spcAft>
                          <a:spcPct val="0"/>
                        </a:spcAft>
                        <a:buClr>
                          <a:srgbClr val="E91735"/>
                        </a:buClr>
                        <a:buSzTx/>
                        <a:buFont typeface="Wingdings" pitchFamily="2" charset="2"/>
                        <a:buNone/>
                        <a:tabLst/>
                        <a:defRPr/>
                      </a:pPr>
                      <a:r>
                        <a:rPr kumimoji="0" lang="en-US" sz="2100" b="0" i="0" u="none" strike="noStrike" kern="1200" cap="none" normalizeH="0" baseline="0" dirty="0">
                          <a:ln>
                            <a:noFill/>
                          </a:ln>
                          <a:solidFill>
                            <a:schemeClr val="tx1"/>
                          </a:solidFill>
                          <a:effectLst/>
                          <a:latin typeface="+mn-lt"/>
                          <a:ea typeface="+mn-ea"/>
                          <a:cs typeface="+mn-cs"/>
                        </a:rPr>
                        <a:t>1dd1 (</a:t>
                      </a:r>
                      <a:r>
                        <a:rPr kumimoji="0" lang="en-US" sz="2100" b="0" i="0" u="none" strike="noStrike" kern="1200" cap="none" normalizeH="0" baseline="0" dirty="0" err="1">
                          <a:ln>
                            <a:noFill/>
                          </a:ln>
                          <a:solidFill>
                            <a:schemeClr val="tx1"/>
                          </a:solidFill>
                          <a:effectLst/>
                          <a:latin typeface="+mn-lt"/>
                          <a:ea typeface="+mn-ea"/>
                          <a:cs typeface="+mn-cs"/>
                        </a:rPr>
                        <a:t>oraal</a:t>
                      </a:r>
                      <a:r>
                        <a:rPr kumimoji="0" lang="en-US" sz="2100" b="0" i="0" u="none" strike="noStrike" kern="1200" cap="none" normalizeH="0" baseline="0" dirty="0">
                          <a:ln>
                            <a:noFill/>
                          </a:ln>
                          <a:solidFill>
                            <a:schemeClr val="tx1"/>
                          </a:solidFill>
                          <a:effectLst/>
                          <a:latin typeface="+mn-lt"/>
                          <a:ea typeface="+mn-ea"/>
                          <a:cs typeface="+mn-cs"/>
                        </a:rPr>
                        <a:t>)</a:t>
                      </a:r>
                    </a:p>
                  </a:txBody>
                  <a:tcPr marL="135446" marR="135446" marT="67739" marB="67739"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a:noFill/>
                    </a:lnTlToBr>
                    <a:lnBlToTr>
                      <a:noFill/>
                    </a:lnBlToTr>
                    <a:solidFill>
                      <a:schemeClr val="bg1">
                        <a:alpha val="20000"/>
                      </a:schemeClr>
                    </a:solidFill>
                  </a:tcPr>
                </a:tc>
                <a:tc>
                  <a:txBody>
                    <a:bodyPr/>
                    <a:lstStyle/>
                    <a:p>
                      <a:pPr marL="0" marR="0" lvl="0" indent="0" algn="l" defTabSz="914400" rtl="0" eaLnBrk="1" fontAlgn="base" latinLnBrk="0" hangingPunct="1">
                        <a:lnSpc>
                          <a:spcPct val="90000"/>
                        </a:lnSpc>
                        <a:spcBef>
                          <a:spcPct val="30000"/>
                        </a:spcBef>
                        <a:spcAft>
                          <a:spcPct val="0"/>
                        </a:spcAft>
                        <a:buClr>
                          <a:srgbClr val="E91735"/>
                        </a:buClr>
                        <a:buSzTx/>
                        <a:buFont typeface="Wingdings" pitchFamily="2" charset="2"/>
                        <a:buNone/>
                        <a:tabLst/>
                      </a:pPr>
                      <a:r>
                        <a:rPr lang="nl-NL" sz="2100" dirty="0" err="1"/>
                        <a:t>Guanylaatcyclase</a:t>
                      </a:r>
                      <a:r>
                        <a:rPr kumimoji="0" lang="en-US" sz="2100" b="0" i="0" u="none" strike="noStrike" kern="1200" cap="none" normalizeH="0" baseline="0" dirty="0">
                          <a:ln>
                            <a:noFill/>
                          </a:ln>
                          <a:solidFill>
                            <a:schemeClr val="tx1"/>
                          </a:solidFill>
                          <a:effectLst/>
                          <a:latin typeface="+mn-lt"/>
                          <a:ea typeface="+mn-ea"/>
                          <a:cs typeface="+mn-cs"/>
                        </a:rPr>
                        <a:t>-C-</a:t>
                      </a:r>
                      <a:r>
                        <a:rPr kumimoji="0" lang="en-US" sz="2100" b="0" i="0" u="none" strike="noStrike" kern="1200" cap="none" normalizeH="0" baseline="0" dirty="0" err="1">
                          <a:ln>
                            <a:noFill/>
                          </a:ln>
                          <a:solidFill>
                            <a:schemeClr val="tx1"/>
                          </a:solidFill>
                          <a:effectLst/>
                          <a:latin typeface="+mn-lt"/>
                          <a:ea typeface="+mn-ea"/>
                          <a:cs typeface="+mn-cs"/>
                        </a:rPr>
                        <a:t>receptoragonist</a:t>
                      </a:r>
                      <a:endParaRPr kumimoji="0" lang="en-US" sz="2100" b="0" i="0" u="none" strike="noStrike" kern="1200" cap="none" normalizeH="0" baseline="0" dirty="0">
                        <a:ln>
                          <a:noFill/>
                        </a:ln>
                        <a:solidFill>
                          <a:schemeClr val="tx1"/>
                        </a:solidFill>
                        <a:effectLst/>
                        <a:latin typeface="+mn-lt"/>
                        <a:ea typeface="+mn-ea"/>
                        <a:cs typeface="+mn-cs"/>
                      </a:endParaRPr>
                    </a:p>
                  </a:txBody>
                  <a:tcPr marL="135446" marR="135446" marT="67739" marB="67739"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90000"/>
                        </a:lnSpc>
                        <a:spcBef>
                          <a:spcPct val="30000"/>
                        </a:spcBef>
                        <a:spcAft>
                          <a:spcPct val="0"/>
                        </a:spcAft>
                        <a:buClr>
                          <a:srgbClr val="E91735"/>
                        </a:buClr>
                        <a:buSzTx/>
                        <a:buFont typeface="Wingdings" pitchFamily="2" charset="2"/>
                        <a:buNone/>
                        <a:tabLst/>
                        <a:defRPr/>
                      </a:pPr>
                      <a:r>
                        <a:rPr lang="nl-NL" sz="2100" dirty="0"/>
                        <a:t>Symptomatische behandeling van volwassenen met een matig tot ernstig </a:t>
                      </a:r>
                      <a:r>
                        <a:rPr lang="nl-NL" sz="2100" dirty="0" err="1"/>
                        <a:t>prikkelbaredarmsyndroom</a:t>
                      </a:r>
                      <a:r>
                        <a:rPr lang="nl-NL" sz="2100" dirty="0"/>
                        <a:t> met obstipatie</a:t>
                      </a:r>
                    </a:p>
                  </a:txBody>
                  <a:tcPr marL="135446" marR="135446" marT="67739" marB="67739"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6"/>
                  </a:ext>
                </a:extLst>
              </a:tr>
            </a:tbl>
          </a:graphicData>
        </a:graphic>
      </p:graphicFrame>
      <p:sp>
        <p:nvSpPr>
          <p:cNvPr id="6" name="Rechthoek 5"/>
          <p:cNvSpPr/>
          <p:nvPr/>
        </p:nvSpPr>
        <p:spPr>
          <a:xfrm>
            <a:off x="538200" y="2142911"/>
            <a:ext cx="17521200" cy="488808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35441" tIns="67720" rIns="135441" bIns="67720" rtlCol="0" anchor="ctr"/>
          <a:lstStyle/>
          <a:p>
            <a:pPr algn="ctr"/>
            <a:endParaRPr lang="nl-NL"/>
          </a:p>
        </p:txBody>
      </p:sp>
    </p:spTree>
    <p:extLst>
      <p:ext uri="{BB962C8B-B14F-4D97-AF65-F5344CB8AC3E}">
        <p14:creationId xmlns:p14="http://schemas.microsoft.com/office/powerpoint/2010/main" val="2083476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350399" y="1605795"/>
            <a:ext cx="12150000" cy="936000"/>
          </a:xfrm>
        </p:spPr>
        <p:txBody>
          <a:bodyPr/>
          <a:lstStyle/>
          <a:p>
            <a:r>
              <a:rPr lang="nl-NL" dirty="0" smtClean="0"/>
              <a:t>Lactulose</a:t>
            </a:r>
            <a:endParaRPr lang="nl-NL" dirty="0"/>
          </a:p>
        </p:txBody>
      </p:sp>
      <p:sp>
        <p:nvSpPr>
          <p:cNvPr id="3" name="Tijdelijke aanduiding voor inhoud 2"/>
          <p:cNvSpPr>
            <a:spLocks noGrp="1"/>
          </p:cNvSpPr>
          <p:nvPr>
            <p:ph idx="1"/>
          </p:nvPr>
        </p:nvSpPr>
        <p:spPr>
          <a:xfrm>
            <a:off x="2326336" y="2375235"/>
            <a:ext cx="12150000" cy="6419849"/>
          </a:xfrm>
        </p:spPr>
        <p:txBody>
          <a:bodyPr>
            <a:normAutofit fontScale="92500" lnSpcReduction="10000"/>
          </a:bodyPr>
          <a:lstStyle/>
          <a:p>
            <a:pPr marL="342900" indent="-342900">
              <a:buFont typeface="Arial" panose="020B0604020202020204" pitchFamily="34" charset="0"/>
              <a:buChar char="•"/>
            </a:pPr>
            <a:r>
              <a:rPr lang="nl-NL" sz="2400" dirty="0" smtClean="0">
                <a:solidFill>
                  <a:schemeClr val="tx1"/>
                </a:solidFill>
              </a:rPr>
              <a:t>Wordt nauwelijks geresorbeerd, trekt via osmose water aan, pH-daling in de darm</a:t>
            </a:r>
          </a:p>
          <a:p>
            <a:pPr marL="342900" indent="-342900">
              <a:buFont typeface="Arial" panose="020B0604020202020204" pitchFamily="34" charset="0"/>
              <a:buChar char="•"/>
            </a:pPr>
            <a:endParaRPr lang="nl-NL" sz="2400" dirty="0" smtClean="0">
              <a:solidFill>
                <a:schemeClr val="tx1"/>
              </a:solidFill>
            </a:endParaRPr>
          </a:p>
          <a:p>
            <a:pPr marL="342900" indent="-342900">
              <a:buFont typeface="Arial" panose="020B0604020202020204" pitchFamily="34" charset="0"/>
              <a:buChar char="•"/>
            </a:pPr>
            <a:r>
              <a:rPr lang="nl-NL" sz="2400" dirty="0" smtClean="0">
                <a:solidFill>
                  <a:schemeClr val="tx1"/>
                </a:solidFill>
              </a:rPr>
              <a:t>15-45 ml stroop of 24 g poeder per dag in 1-2 doses</a:t>
            </a:r>
          </a:p>
          <a:p>
            <a:pPr marL="342900" indent="-342900">
              <a:buFont typeface="Arial" panose="020B0604020202020204" pitchFamily="34" charset="0"/>
              <a:buChar char="•"/>
            </a:pPr>
            <a:endParaRPr lang="nl-NL" sz="2400" dirty="0" smtClean="0">
              <a:solidFill>
                <a:schemeClr val="tx1"/>
              </a:solidFill>
            </a:endParaRPr>
          </a:p>
          <a:p>
            <a:pPr marL="342900" indent="-342900">
              <a:buFont typeface="Arial" panose="020B0604020202020204" pitchFamily="34" charset="0"/>
              <a:buChar char="•"/>
            </a:pPr>
            <a:r>
              <a:rPr lang="nl-NL" sz="2400" dirty="0" smtClean="0">
                <a:solidFill>
                  <a:schemeClr val="tx1"/>
                </a:solidFill>
              </a:rPr>
              <a:t>Geen aanpassing dosering noodzakelijk bij lever- of nierfunctiestoornis</a:t>
            </a:r>
          </a:p>
          <a:p>
            <a:pPr marL="342900" indent="-342900">
              <a:buFont typeface="Arial" panose="020B0604020202020204" pitchFamily="34" charset="0"/>
              <a:buChar char="•"/>
            </a:pPr>
            <a:endParaRPr lang="nl-NL" sz="2400" dirty="0" smtClean="0">
              <a:solidFill>
                <a:schemeClr val="tx1"/>
              </a:solidFill>
            </a:endParaRPr>
          </a:p>
          <a:p>
            <a:pPr marL="342900" indent="-342900">
              <a:buFont typeface="Arial" panose="020B0604020202020204" pitchFamily="34" charset="0"/>
              <a:buChar char="•"/>
            </a:pPr>
            <a:r>
              <a:rPr lang="nl-NL" sz="2400" dirty="0" smtClean="0">
                <a:solidFill>
                  <a:schemeClr val="tx1"/>
                </a:solidFill>
              </a:rPr>
              <a:t>Bijwerkingen: diarree, flatulentie, buikpijn, misselijkheid en braken</a:t>
            </a:r>
          </a:p>
          <a:p>
            <a:pPr marL="342900" indent="-342900">
              <a:buFont typeface="Arial" panose="020B0604020202020204" pitchFamily="34" charset="0"/>
              <a:buChar char="•"/>
            </a:pPr>
            <a:endParaRPr lang="nl-NL" sz="2400" dirty="0" smtClean="0">
              <a:solidFill>
                <a:schemeClr val="tx1"/>
              </a:solidFill>
            </a:endParaRPr>
          </a:p>
          <a:p>
            <a:pPr marL="342900" indent="-342900">
              <a:buFont typeface="Arial" panose="020B0604020202020204" pitchFamily="34" charset="0"/>
              <a:buChar char="•"/>
            </a:pPr>
            <a:r>
              <a:rPr lang="nl-NL" sz="2400" dirty="0" smtClean="0">
                <a:solidFill>
                  <a:schemeClr val="tx1"/>
                </a:solidFill>
              </a:rPr>
              <a:t>Kaliumverlies door diuretica kunnen vergroot worden</a:t>
            </a:r>
          </a:p>
          <a:p>
            <a:pPr marL="342900" indent="-342900">
              <a:buFont typeface="Arial" panose="020B0604020202020204" pitchFamily="34" charset="0"/>
              <a:buChar char="•"/>
            </a:pPr>
            <a:endParaRPr lang="nl-NL" sz="2400" dirty="0" smtClean="0">
              <a:solidFill>
                <a:schemeClr val="tx1"/>
              </a:solidFill>
            </a:endParaRPr>
          </a:p>
          <a:p>
            <a:pPr marL="342900" indent="-342900">
              <a:buFont typeface="Arial" panose="020B0604020202020204" pitchFamily="34" charset="0"/>
              <a:buChar char="•"/>
            </a:pPr>
            <a:r>
              <a:rPr lang="nl-NL" sz="2400" dirty="0" smtClean="0">
                <a:solidFill>
                  <a:schemeClr val="tx1"/>
                </a:solidFill>
              </a:rPr>
              <a:t>Meer kans op toxische effecten digoxine</a:t>
            </a:r>
          </a:p>
          <a:p>
            <a:pPr marL="342900" indent="-342900">
              <a:buFont typeface="Arial" panose="020B0604020202020204" pitchFamily="34" charset="0"/>
              <a:buChar char="•"/>
            </a:pPr>
            <a:endParaRPr lang="nl-NL" sz="2400" dirty="0" smtClean="0">
              <a:solidFill>
                <a:schemeClr val="tx1"/>
              </a:solidFill>
            </a:endParaRPr>
          </a:p>
          <a:p>
            <a:pPr marL="342900" indent="-342900">
              <a:buFont typeface="Arial" panose="020B0604020202020204" pitchFamily="34" charset="0"/>
              <a:buChar char="•"/>
            </a:pPr>
            <a:r>
              <a:rPr lang="nl-NL" sz="2400" dirty="0" smtClean="0">
                <a:solidFill>
                  <a:schemeClr val="tx1"/>
                </a:solidFill>
              </a:rPr>
              <a:t>Kan gebruikt worden tijdens zwangerschap en lactatie</a:t>
            </a:r>
          </a:p>
          <a:p>
            <a:pPr marL="342900" indent="-342900">
              <a:buFont typeface="Arial" panose="020B0604020202020204" pitchFamily="34" charset="0"/>
              <a:buChar char="•"/>
            </a:pPr>
            <a:endParaRPr lang="nl-NL" sz="2400" dirty="0" smtClean="0">
              <a:solidFill>
                <a:schemeClr val="tx1"/>
              </a:solidFill>
            </a:endParaRPr>
          </a:p>
          <a:p>
            <a:pPr marL="342900" indent="-342900">
              <a:buFont typeface="Arial" panose="020B0604020202020204" pitchFamily="34" charset="0"/>
              <a:buChar char="•"/>
            </a:pPr>
            <a:r>
              <a:rPr lang="nl-NL" sz="2400" dirty="0" smtClean="0">
                <a:solidFill>
                  <a:schemeClr val="tx1"/>
                </a:solidFill>
              </a:rPr>
              <a:t>Contra-indicaties: plotselinge buikpijn, kans op perforatie (Colitis ulcerosa, M. </a:t>
            </a:r>
            <a:r>
              <a:rPr lang="nl-NL" sz="2400" dirty="0" err="1" smtClean="0">
                <a:solidFill>
                  <a:schemeClr val="tx1"/>
                </a:solidFill>
              </a:rPr>
              <a:t>Crohn</a:t>
            </a:r>
            <a:r>
              <a:rPr lang="nl-NL" sz="2400" dirty="0" smtClean="0">
                <a:solidFill>
                  <a:schemeClr val="tx1"/>
                </a:solidFill>
              </a:rPr>
              <a:t>),</a:t>
            </a:r>
          </a:p>
          <a:p>
            <a:r>
              <a:rPr lang="nl-NL" sz="2400" dirty="0" smtClean="0">
                <a:solidFill>
                  <a:schemeClr val="tx1"/>
                </a:solidFill>
              </a:rPr>
              <a:t> galactosemie</a:t>
            </a:r>
          </a:p>
          <a:p>
            <a:endParaRPr lang="nl-NL" sz="2400" dirty="0" smtClean="0">
              <a:solidFill>
                <a:schemeClr val="tx1"/>
              </a:solidFill>
            </a:endParaRPr>
          </a:p>
          <a:p>
            <a:pPr marL="342900" indent="-342900">
              <a:buFont typeface="Arial" panose="020B0604020202020204" pitchFamily="34" charset="0"/>
              <a:buChar char="•"/>
            </a:pPr>
            <a:r>
              <a:rPr lang="nl-NL" sz="2400" dirty="0" smtClean="0">
                <a:solidFill>
                  <a:schemeClr val="tx1"/>
                </a:solidFill>
              </a:rPr>
              <a:t>Veel vocht drinken</a:t>
            </a:r>
          </a:p>
          <a:p>
            <a:pPr marL="342900" indent="-342900">
              <a:buFont typeface="Arial" panose="020B0604020202020204" pitchFamily="34" charset="0"/>
              <a:buChar char="•"/>
            </a:pPr>
            <a:endParaRPr lang="nl-NL" dirty="0">
              <a:solidFill>
                <a:schemeClr val="tx1"/>
              </a:solidFill>
            </a:endParaRPr>
          </a:p>
        </p:txBody>
      </p:sp>
      <p:sp>
        <p:nvSpPr>
          <p:cNvPr id="6" name="Rechthoek 5"/>
          <p:cNvSpPr/>
          <p:nvPr/>
        </p:nvSpPr>
        <p:spPr>
          <a:xfrm>
            <a:off x="14991347" y="9384632"/>
            <a:ext cx="1804737" cy="5534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4049461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338368" y="1605795"/>
            <a:ext cx="12150000" cy="936000"/>
          </a:xfrm>
        </p:spPr>
        <p:txBody>
          <a:bodyPr/>
          <a:lstStyle/>
          <a:p>
            <a:r>
              <a:rPr lang="nl-NL" dirty="0" err="1" smtClean="0"/>
              <a:t>Macrogol</a:t>
            </a:r>
            <a:endParaRPr lang="nl-NL" dirty="0"/>
          </a:p>
        </p:txBody>
      </p:sp>
      <p:sp>
        <p:nvSpPr>
          <p:cNvPr id="3" name="Tijdelijke aanduiding voor inhoud 2"/>
          <p:cNvSpPr>
            <a:spLocks noGrp="1"/>
          </p:cNvSpPr>
          <p:nvPr>
            <p:ph idx="1"/>
          </p:nvPr>
        </p:nvSpPr>
        <p:spPr>
          <a:xfrm>
            <a:off x="2314304" y="2813210"/>
            <a:ext cx="12150000" cy="5820450"/>
          </a:xfrm>
        </p:spPr>
        <p:txBody>
          <a:bodyPr/>
          <a:lstStyle/>
          <a:p>
            <a:pPr marL="342900" indent="-342900">
              <a:buFont typeface="Arial" panose="020B0604020202020204" pitchFamily="34" charset="0"/>
              <a:buChar char="•"/>
            </a:pPr>
            <a:r>
              <a:rPr lang="nl-NL" dirty="0" smtClean="0">
                <a:solidFill>
                  <a:schemeClr val="tx1"/>
                </a:solidFill>
              </a:rPr>
              <a:t>Lange lineaire polymeer, waarop watermoleculen worden vastgehouden d.m.v. waterstofbindingen</a:t>
            </a:r>
          </a:p>
          <a:p>
            <a:pPr marL="342900" indent="-342900">
              <a:buFont typeface="Arial" panose="020B0604020202020204" pitchFamily="34" charset="0"/>
              <a:buChar char="•"/>
            </a:pPr>
            <a:endParaRPr lang="nl-NL" dirty="0" smtClean="0">
              <a:solidFill>
                <a:schemeClr val="tx1"/>
              </a:solidFill>
            </a:endParaRPr>
          </a:p>
          <a:p>
            <a:pPr marL="342900" indent="-342900">
              <a:buFont typeface="Arial" panose="020B0604020202020204" pitchFamily="34" charset="0"/>
              <a:buChar char="•"/>
            </a:pPr>
            <a:r>
              <a:rPr lang="nl-NL" dirty="0" smtClean="0">
                <a:solidFill>
                  <a:schemeClr val="tx1"/>
                </a:solidFill>
              </a:rPr>
              <a:t>1-2 sachets per dag</a:t>
            </a:r>
          </a:p>
          <a:p>
            <a:pPr marL="342900" indent="-342900">
              <a:buFont typeface="Arial" panose="020B0604020202020204" pitchFamily="34" charset="0"/>
              <a:buChar char="•"/>
            </a:pPr>
            <a:endParaRPr lang="nl-NL" dirty="0" smtClean="0">
              <a:solidFill>
                <a:schemeClr val="tx1"/>
              </a:solidFill>
            </a:endParaRPr>
          </a:p>
          <a:p>
            <a:pPr marL="342900" indent="-342900">
              <a:buFont typeface="Arial" panose="020B0604020202020204" pitchFamily="34" charset="0"/>
              <a:buChar char="•"/>
            </a:pPr>
            <a:r>
              <a:rPr lang="nl-NL" dirty="0" smtClean="0">
                <a:solidFill>
                  <a:schemeClr val="tx1"/>
                </a:solidFill>
              </a:rPr>
              <a:t>Bijwerkingen: Buikpijn, diarree, misselijkheid, braken, fecale incontinentie</a:t>
            </a:r>
          </a:p>
          <a:p>
            <a:pPr marL="342900" indent="-342900">
              <a:buFont typeface="Arial" panose="020B0604020202020204" pitchFamily="34" charset="0"/>
              <a:buChar char="•"/>
            </a:pPr>
            <a:endParaRPr lang="nl-NL" dirty="0" smtClean="0">
              <a:solidFill>
                <a:schemeClr val="tx1"/>
              </a:solidFill>
            </a:endParaRPr>
          </a:p>
          <a:p>
            <a:pPr marL="342900" indent="-342900">
              <a:buFont typeface="Arial" panose="020B0604020202020204" pitchFamily="34" charset="0"/>
              <a:buChar char="•"/>
            </a:pPr>
            <a:r>
              <a:rPr lang="nl-NL" dirty="0" smtClean="0">
                <a:solidFill>
                  <a:schemeClr val="tx1"/>
                </a:solidFill>
              </a:rPr>
              <a:t>Geneesmiddelen kunnen tijdelijk verminderd geabsorbeerd worden, zoals digoxine, anti-epileptica, immunosuppressiva</a:t>
            </a:r>
          </a:p>
          <a:p>
            <a:pPr marL="342900" indent="-342900">
              <a:buFont typeface="Arial" panose="020B0604020202020204" pitchFamily="34" charset="0"/>
              <a:buChar char="•"/>
            </a:pPr>
            <a:endParaRPr lang="nl-NL" dirty="0" smtClean="0">
              <a:solidFill>
                <a:schemeClr val="tx1"/>
              </a:solidFill>
            </a:endParaRPr>
          </a:p>
          <a:p>
            <a:pPr marL="342900" indent="-342900">
              <a:buFont typeface="Arial" panose="020B0604020202020204" pitchFamily="34" charset="0"/>
              <a:buChar char="•"/>
            </a:pPr>
            <a:r>
              <a:rPr lang="nl-NL" dirty="0" smtClean="0">
                <a:solidFill>
                  <a:schemeClr val="tx1"/>
                </a:solidFill>
              </a:rPr>
              <a:t>Mag tijdens zwangerschap en lactatie worden gebruikt</a:t>
            </a:r>
          </a:p>
          <a:p>
            <a:pPr marL="342900" indent="-342900">
              <a:buFont typeface="Arial" panose="020B0604020202020204" pitchFamily="34" charset="0"/>
              <a:buChar char="•"/>
            </a:pPr>
            <a:endParaRPr lang="nl-NL" dirty="0" smtClean="0">
              <a:solidFill>
                <a:schemeClr val="tx1"/>
              </a:solidFill>
            </a:endParaRPr>
          </a:p>
          <a:p>
            <a:pPr marL="342900" indent="-342900">
              <a:buFont typeface="Arial" panose="020B0604020202020204" pitchFamily="34" charset="0"/>
              <a:buChar char="•"/>
            </a:pPr>
            <a:r>
              <a:rPr lang="nl-NL" dirty="0" smtClean="0">
                <a:solidFill>
                  <a:schemeClr val="tx1"/>
                </a:solidFill>
              </a:rPr>
              <a:t>Contra-indicaties: M. </a:t>
            </a:r>
            <a:r>
              <a:rPr lang="nl-NL" dirty="0" err="1" smtClean="0">
                <a:solidFill>
                  <a:schemeClr val="tx1"/>
                </a:solidFill>
              </a:rPr>
              <a:t>Crohn</a:t>
            </a:r>
            <a:r>
              <a:rPr lang="nl-NL" dirty="0" smtClean="0">
                <a:solidFill>
                  <a:schemeClr val="tx1"/>
                </a:solidFill>
              </a:rPr>
              <a:t>, Colitis </a:t>
            </a:r>
            <a:r>
              <a:rPr lang="nl-NL" dirty="0" err="1" smtClean="0">
                <a:solidFill>
                  <a:schemeClr val="tx1"/>
                </a:solidFill>
              </a:rPr>
              <a:t>ulcerose</a:t>
            </a:r>
            <a:r>
              <a:rPr lang="nl-NL" dirty="0" smtClean="0">
                <a:solidFill>
                  <a:schemeClr val="tx1"/>
                </a:solidFill>
              </a:rPr>
              <a:t>, Ileus</a:t>
            </a:r>
          </a:p>
          <a:p>
            <a:pPr marL="342900" indent="-342900">
              <a:buFont typeface="Arial" panose="020B0604020202020204" pitchFamily="34" charset="0"/>
              <a:buChar char="•"/>
            </a:pPr>
            <a:endParaRPr lang="nl-NL" dirty="0"/>
          </a:p>
        </p:txBody>
      </p:sp>
      <p:sp>
        <p:nvSpPr>
          <p:cNvPr id="6" name="Rechthoek 5"/>
          <p:cNvSpPr/>
          <p:nvPr/>
        </p:nvSpPr>
        <p:spPr>
          <a:xfrm>
            <a:off x="15244011" y="9420726"/>
            <a:ext cx="1925052" cy="6497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7076864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321778" y="1615934"/>
            <a:ext cx="14041794" cy="2148934"/>
          </a:xfrm>
        </p:spPr>
        <p:txBody>
          <a:bodyPr/>
          <a:lstStyle/>
          <a:p>
            <a:r>
              <a:rPr lang="nl-NL" dirty="0">
                <a:latin typeface="Arial" panose="020B0604020202020204" pitchFamily="34" charset="0"/>
                <a:cs typeface="Arial" panose="020B0604020202020204" pitchFamily="34" charset="0"/>
              </a:rPr>
              <a:t>Werkingsmechanisme </a:t>
            </a:r>
            <a:r>
              <a:rPr lang="nl-NL" dirty="0" smtClean="0">
                <a:latin typeface="Arial" panose="020B0604020202020204" pitchFamily="34" charset="0"/>
                <a:cs typeface="Arial" panose="020B0604020202020204" pitchFamily="34" charset="0"/>
              </a:rPr>
              <a:t>PAMORA</a:t>
            </a:r>
            <a:r>
              <a:rPr lang="en-US" dirty="0">
                <a:latin typeface="Arial" panose="020B0604020202020204" pitchFamily="34" charset="0"/>
                <a:cs typeface="Arial" panose="020B0604020202020204" pitchFamily="34" charset="0"/>
              </a:rPr>
              <a:t>Peripherally Acting μ-opioid Receptor Antagonist </a:t>
            </a:r>
            <a:endParaRPr lang="nl-NL" dirty="0">
              <a:latin typeface="Arial" panose="020B0604020202020204" pitchFamily="34" charset="0"/>
              <a:cs typeface="Arial" panose="020B0604020202020204" pitchFamily="34" charset="0"/>
            </a:endParaRPr>
          </a:p>
        </p:txBody>
      </p:sp>
      <p:grpSp>
        <p:nvGrpSpPr>
          <p:cNvPr id="36" name="Groep 35"/>
          <p:cNvGrpSpPr/>
          <p:nvPr/>
        </p:nvGrpSpPr>
        <p:grpSpPr>
          <a:xfrm>
            <a:off x="2722428" y="2804911"/>
            <a:ext cx="12037873" cy="5724000"/>
            <a:chOff x="2038972" y="2804911"/>
            <a:chExt cx="12037873" cy="5724000"/>
          </a:xfrm>
        </p:grpSpPr>
        <p:sp>
          <p:nvSpPr>
            <p:cNvPr id="8" name="TextBox 18"/>
            <p:cNvSpPr txBox="1"/>
            <p:nvPr/>
          </p:nvSpPr>
          <p:spPr>
            <a:xfrm>
              <a:off x="10322946" y="3834458"/>
              <a:ext cx="2870392" cy="459928"/>
            </a:xfrm>
            <a:prstGeom prst="rect">
              <a:avLst/>
            </a:prstGeom>
            <a:noFill/>
          </p:spPr>
          <p:txBody>
            <a:bodyPr wrap="none" lIns="135441" tIns="67720" rIns="135441" bIns="67720" rtlCol="0">
              <a:spAutoFit/>
            </a:bodyPr>
            <a:lstStyle/>
            <a:p>
              <a:r>
                <a:rPr lang="nl-NL" sz="2100" dirty="0">
                  <a:solidFill>
                    <a:schemeClr val="accent4"/>
                  </a:solidFill>
                  <a:latin typeface="Arial" panose="020B0604020202020204" pitchFamily="34" charset="0"/>
                  <a:cs typeface="Arial" panose="020B0604020202020204" pitchFamily="34" charset="0"/>
                  <a:sym typeface="Symbol"/>
                </a:rPr>
                <a:t>Bloed-hersen barrière</a:t>
              </a:r>
              <a:endParaRPr lang="tr-TR" sz="2100" dirty="0">
                <a:solidFill>
                  <a:schemeClr val="accent4"/>
                </a:solidFill>
                <a:latin typeface="Arial" panose="020B0604020202020204" pitchFamily="34" charset="0"/>
                <a:cs typeface="Arial" panose="020B0604020202020204" pitchFamily="34" charset="0"/>
              </a:endParaRPr>
            </a:p>
          </p:txBody>
        </p:sp>
        <p:grpSp>
          <p:nvGrpSpPr>
            <p:cNvPr id="17" name="Groep 16"/>
            <p:cNvGrpSpPr/>
            <p:nvPr/>
          </p:nvGrpSpPr>
          <p:grpSpPr>
            <a:xfrm>
              <a:off x="2038972" y="2804911"/>
              <a:ext cx="12037873" cy="5724000"/>
              <a:chOff x="1949640" y="1951618"/>
              <a:chExt cx="12037873" cy="6861935"/>
            </a:xfrm>
          </p:grpSpPr>
          <p:pic>
            <p:nvPicPr>
              <p:cNvPr id="4" name="Picture 3" descr="D:\BROS\SUNUM_DELTA\Current and emerging approaches for the management of OIC\p-25-01.png"/>
              <p:cNvPicPr>
                <a:picLocks noChangeAspect="1" noChangeArrowheads="1"/>
              </p:cNvPicPr>
              <p:nvPr/>
            </p:nvPicPr>
            <p:blipFill>
              <a:blip r:embed="rId3" cstate="print"/>
              <a:srcRect t="6938" r="12643"/>
              <a:stretch>
                <a:fillRect/>
              </a:stretch>
            </p:blipFill>
            <p:spPr bwMode="auto">
              <a:xfrm>
                <a:off x="6256935" y="1951618"/>
                <a:ext cx="3534728" cy="6861935"/>
              </a:xfrm>
              <a:prstGeom prst="rect">
                <a:avLst/>
              </a:prstGeom>
              <a:noFill/>
            </p:spPr>
          </p:pic>
          <p:sp>
            <p:nvSpPr>
              <p:cNvPr id="5" name="TextBox 9"/>
              <p:cNvSpPr txBox="1"/>
              <p:nvPr/>
            </p:nvSpPr>
            <p:spPr>
              <a:xfrm>
                <a:off x="7170836" y="2804912"/>
                <a:ext cx="2128202" cy="506095"/>
              </a:xfrm>
              <a:prstGeom prst="rect">
                <a:avLst/>
              </a:prstGeom>
              <a:solidFill>
                <a:srgbClr val="FFFFFF">
                  <a:alpha val="50196"/>
                </a:srgbClr>
              </a:solidFill>
            </p:spPr>
            <p:txBody>
              <a:bodyPr wrap="none" lIns="135441" tIns="67720" rIns="135441" bIns="67720" rtlCol="0">
                <a:spAutoFit/>
              </a:bodyPr>
              <a:lstStyle/>
              <a:p>
                <a:pPr algn="ctr"/>
                <a:r>
                  <a:rPr lang="tr-TR" sz="2400" b="1" dirty="0">
                    <a:sym typeface="Symbol"/>
                  </a:rPr>
                  <a:t> receptor</a:t>
                </a:r>
                <a:r>
                  <a:rPr lang="nl-NL" sz="2400" b="1" dirty="0">
                    <a:sym typeface="Symbol"/>
                  </a:rPr>
                  <a:t>en</a:t>
                </a:r>
                <a:endParaRPr lang="tr-TR" sz="2400" b="1" dirty="0"/>
              </a:p>
            </p:txBody>
          </p:sp>
          <p:sp>
            <p:nvSpPr>
              <p:cNvPr id="6" name="TextBox 11"/>
              <p:cNvSpPr txBox="1"/>
              <p:nvPr/>
            </p:nvSpPr>
            <p:spPr>
              <a:xfrm>
                <a:off x="9602479" y="5684317"/>
                <a:ext cx="3279253" cy="455895"/>
              </a:xfrm>
              <a:prstGeom prst="rect">
                <a:avLst/>
              </a:prstGeom>
              <a:noFill/>
            </p:spPr>
            <p:txBody>
              <a:bodyPr wrap="square" lIns="135441" tIns="67720" rIns="135441" bIns="67720" rtlCol="0">
                <a:spAutoFit/>
              </a:bodyPr>
              <a:lstStyle/>
              <a:p>
                <a:r>
                  <a:rPr lang="tr-TR" sz="2100" dirty="0">
                    <a:solidFill>
                      <a:schemeClr val="accent4"/>
                    </a:solidFill>
                    <a:latin typeface="Arial" panose="020B0604020202020204" pitchFamily="34" charset="0"/>
                    <a:cs typeface="Arial" panose="020B0604020202020204" pitchFamily="34" charset="0"/>
                    <a:sym typeface="Symbol"/>
                  </a:rPr>
                  <a:t>Gastro</a:t>
                </a:r>
                <a:r>
                  <a:rPr lang="en-GB" sz="2100" dirty="0" err="1">
                    <a:solidFill>
                      <a:schemeClr val="accent4"/>
                    </a:solidFill>
                    <a:latin typeface="Arial" panose="020B0604020202020204" pitchFamily="34" charset="0"/>
                    <a:cs typeface="Arial" panose="020B0604020202020204" pitchFamily="34" charset="0"/>
                    <a:sym typeface="Symbol"/>
                  </a:rPr>
                  <a:t>intestinale</a:t>
                </a:r>
                <a:r>
                  <a:rPr lang="en-GB" sz="2100" dirty="0">
                    <a:solidFill>
                      <a:schemeClr val="accent4"/>
                    </a:solidFill>
                    <a:latin typeface="Arial" panose="020B0604020202020204" pitchFamily="34" charset="0"/>
                    <a:cs typeface="Arial" panose="020B0604020202020204" pitchFamily="34" charset="0"/>
                    <a:sym typeface="Symbol"/>
                  </a:rPr>
                  <a:t> </a:t>
                </a:r>
                <a:r>
                  <a:rPr lang="nl-NL" sz="2100" dirty="0">
                    <a:solidFill>
                      <a:schemeClr val="accent4"/>
                    </a:solidFill>
                    <a:latin typeface="Arial" panose="020B0604020202020204" pitchFamily="34" charset="0"/>
                    <a:cs typeface="Arial" panose="020B0604020202020204" pitchFamily="34" charset="0"/>
                    <a:sym typeface="Symbol"/>
                  </a:rPr>
                  <a:t>stelsel</a:t>
                </a:r>
                <a:endParaRPr lang="tr-TR" sz="2100" dirty="0">
                  <a:solidFill>
                    <a:schemeClr val="accent4"/>
                  </a:solidFill>
                  <a:latin typeface="Arial" panose="020B0604020202020204" pitchFamily="34" charset="0"/>
                  <a:cs typeface="Arial" panose="020B0604020202020204" pitchFamily="34" charset="0"/>
                </a:endParaRPr>
              </a:p>
            </p:txBody>
          </p:sp>
          <p:sp>
            <p:nvSpPr>
              <p:cNvPr id="7" name="TextBox 14"/>
              <p:cNvSpPr txBox="1"/>
              <p:nvPr/>
            </p:nvSpPr>
            <p:spPr>
              <a:xfrm>
                <a:off x="7064174" y="7430578"/>
                <a:ext cx="2128202" cy="506095"/>
              </a:xfrm>
              <a:prstGeom prst="rect">
                <a:avLst/>
              </a:prstGeom>
              <a:solidFill>
                <a:srgbClr val="FFFFFF">
                  <a:alpha val="50196"/>
                </a:srgbClr>
              </a:solidFill>
            </p:spPr>
            <p:txBody>
              <a:bodyPr wrap="none" lIns="135441" tIns="67720" rIns="135441" bIns="67720" rtlCol="0">
                <a:spAutoFit/>
              </a:bodyPr>
              <a:lstStyle/>
              <a:p>
                <a:pPr algn="ctr"/>
                <a:r>
                  <a:rPr lang="tr-TR" sz="2400" b="1" dirty="0">
                    <a:sym typeface="Symbol"/>
                  </a:rPr>
                  <a:t> receptor</a:t>
                </a:r>
                <a:r>
                  <a:rPr lang="nl-NL" sz="2400" b="1" dirty="0">
                    <a:sym typeface="Symbol"/>
                  </a:rPr>
                  <a:t>en</a:t>
                </a:r>
                <a:endParaRPr lang="tr-TR" sz="2400" b="1" dirty="0"/>
              </a:p>
            </p:txBody>
          </p:sp>
          <p:sp>
            <p:nvSpPr>
              <p:cNvPr id="9" name="TextBox 19"/>
              <p:cNvSpPr txBox="1"/>
              <p:nvPr/>
            </p:nvSpPr>
            <p:spPr>
              <a:xfrm>
                <a:off x="9342675" y="2091397"/>
                <a:ext cx="893268" cy="455895"/>
              </a:xfrm>
              <a:prstGeom prst="rect">
                <a:avLst/>
              </a:prstGeom>
              <a:noFill/>
            </p:spPr>
            <p:txBody>
              <a:bodyPr wrap="none" lIns="135441" tIns="67720" rIns="135441" bIns="67720" rtlCol="0">
                <a:spAutoFit/>
              </a:bodyPr>
              <a:lstStyle/>
              <a:p>
                <a:r>
                  <a:rPr lang="tr-TR" sz="2100" dirty="0">
                    <a:solidFill>
                      <a:schemeClr val="accent4"/>
                    </a:solidFill>
                    <a:latin typeface="Arial" panose="020B0604020202020204" pitchFamily="34" charset="0"/>
                    <a:cs typeface="Arial" panose="020B0604020202020204" pitchFamily="34" charset="0"/>
                    <a:sym typeface="Symbol"/>
                  </a:rPr>
                  <a:t>Br</a:t>
                </a:r>
                <a:r>
                  <a:rPr lang="nl-NL" sz="2100" dirty="0" err="1">
                    <a:solidFill>
                      <a:schemeClr val="accent4"/>
                    </a:solidFill>
                    <a:latin typeface="Arial" panose="020B0604020202020204" pitchFamily="34" charset="0"/>
                    <a:cs typeface="Arial" panose="020B0604020202020204" pitchFamily="34" charset="0"/>
                    <a:sym typeface="Symbol"/>
                  </a:rPr>
                  <a:t>ein</a:t>
                </a:r>
                <a:endParaRPr lang="tr-TR" sz="2100" dirty="0">
                  <a:solidFill>
                    <a:schemeClr val="accent4"/>
                  </a:solidFill>
                  <a:latin typeface="Arial" panose="020B0604020202020204" pitchFamily="34" charset="0"/>
                  <a:cs typeface="Arial" panose="020B0604020202020204" pitchFamily="34" charset="0"/>
                </a:endParaRPr>
              </a:p>
            </p:txBody>
          </p:sp>
          <p:cxnSp>
            <p:nvCxnSpPr>
              <p:cNvPr id="10" name="Straight Arrow Connector 21"/>
              <p:cNvCxnSpPr/>
              <p:nvPr/>
            </p:nvCxnSpPr>
            <p:spPr>
              <a:xfrm flipV="1">
                <a:off x="3435595" y="3018235"/>
                <a:ext cx="3733165" cy="1493266"/>
              </a:xfrm>
              <a:prstGeom prst="straightConnector1">
                <a:avLst/>
              </a:prstGeom>
              <a:ln w="28575">
                <a:solidFill>
                  <a:schemeClr val="accent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 name="Straight Arrow Connector 22"/>
              <p:cNvCxnSpPr/>
              <p:nvPr/>
            </p:nvCxnSpPr>
            <p:spPr>
              <a:xfrm flipV="1">
                <a:off x="9301996" y="2981346"/>
                <a:ext cx="1793338" cy="36889"/>
              </a:xfrm>
              <a:prstGeom prst="straightConnector1">
                <a:avLst/>
              </a:prstGeom>
              <a:ln w="28575">
                <a:solidFill>
                  <a:schemeClr val="accent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 name="Straight Arrow Connector 24"/>
              <p:cNvCxnSpPr/>
              <p:nvPr/>
            </p:nvCxnSpPr>
            <p:spPr>
              <a:xfrm flipV="1">
                <a:off x="9279254" y="7644597"/>
                <a:ext cx="1808218" cy="8671"/>
              </a:xfrm>
              <a:prstGeom prst="straightConnector1">
                <a:avLst/>
              </a:prstGeom>
              <a:ln w="28575">
                <a:solidFill>
                  <a:schemeClr val="accent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 name="Straight Arrow Connector 26"/>
              <p:cNvCxnSpPr/>
              <p:nvPr/>
            </p:nvCxnSpPr>
            <p:spPr>
              <a:xfrm>
                <a:off x="3442906" y="5168447"/>
                <a:ext cx="3512530" cy="2222924"/>
              </a:xfrm>
              <a:prstGeom prst="straightConnector1">
                <a:avLst/>
              </a:prstGeom>
              <a:ln w="28575">
                <a:solidFill>
                  <a:schemeClr val="accent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 name="Straight Arrow Connector 28"/>
              <p:cNvCxnSpPr/>
              <p:nvPr/>
            </p:nvCxnSpPr>
            <p:spPr>
              <a:xfrm>
                <a:off x="4548067" y="5508714"/>
                <a:ext cx="2925614" cy="1881371"/>
              </a:xfrm>
              <a:prstGeom prst="straightConnector1">
                <a:avLst/>
              </a:prstGeom>
              <a:ln w="28575">
                <a:solidFill>
                  <a:schemeClr val="accent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 name="Straight Arrow Connector 30"/>
              <p:cNvCxnSpPr/>
              <p:nvPr/>
            </p:nvCxnSpPr>
            <p:spPr>
              <a:xfrm flipV="1">
                <a:off x="9156977" y="7392180"/>
                <a:ext cx="1930495" cy="7128"/>
              </a:xfrm>
              <a:prstGeom prst="straightConnector1">
                <a:avLst/>
              </a:prstGeom>
              <a:ln w="28575">
                <a:solidFill>
                  <a:schemeClr val="accent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 name="Straight Arrow Connector 32"/>
              <p:cNvCxnSpPr/>
              <p:nvPr/>
            </p:nvCxnSpPr>
            <p:spPr>
              <a:xfrm flipH="1" flipV="1">
                <a:off x="7708462" y="6787922"/>
                <a:ext cx="282178" cy="592574"/>
              </a:xfrm>
              <a:prstGeom prst="straightConnector1">
                <a:avLst/>
              </a:prstGeom>
              <a:ln w="28575">
                <a:solidFill>
                  <a:schemeClr val="accent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8" name="Block Arc 38"/>
              <p:cNvSpPr/>
              <p:nvPr/>
            </p:nvSpPr>
            <p:spPr>
              <a:xfrm rot="10800000">
                <a:off x="6261691" y="2618703"/>
                <a:ext cx="3946488" cy="1813252"/>
              </a:xfrm>
              <a:prstGeom prst="blockArc">
                <a:avLst>
                  <a:gd name="adj1" fmla="val 10800000"/>
                  <a:gd name="adj2" fmla="val 0"/>
                  <a:gd name="adj3" fmla="val 7363"/>
                </a:avLst>
              </a:prstGeom>
              <a:solidFill>
                <a:srgbClr val="FFAB1F"/>
              </a:solidFill>
              <a:ln>
                <a:noFill/>
              </a:ln>
            </p:spPr>
            <p:style>
              <a:lnRef idx="2">
                <a:schemeClr val="accent1">
                  <a:shade val="50000"/>
                </a:schemeClr>
              </a:lnRef>
              <a:fillRef idx="1">
                <a:schemeClr val="accent1"/>
              </a:fillRef>
              <a:effectRef idx="0">
                <a:schemeClr val="accent1"/>
              </a:effectRef>
              <a:fontRef idx="minor">
                <a:schemeClr val="lt1"/>
              </a:fontRef>
            </p:style>
            <p:txBody>
              <a:bodyPr lIns="135441" tIns="67720" rIns="135441" bIns="67720" rtlCol="0" anchor="ctr"/>
              <a:lstStyle/>
              <a:p>
                <a:pPr algn="ctr"/>
                <a:endParaRPr lang="tr-TR">
                  <a:solidFill>
                    <a:schemeClr val="tx1"/>
                  </a:solidFill>
                </a:endParaRPr>
              </a:p>
            </p:txBody>
          </p:sp>
          <p:sp>
            <p:nvSpPr>
              <p:cNvPr id="19" name="TextBox 5"/>
              <p:cNvSpPr txBox="1"/>
              <p:nvPr/>
            </p:nvSpPr>
            <p:spPr>
              <a:xfrm>
                <a:off x="3968904" y="5021667"/>
                <a:ext cx="2986532" cy="501483"/>
              </a:xfrm>
              <a:prstGeom prst="rect">
                <a:avLst/>
              </a:prstGeom>
              <a:noFill/>
            </p:spPr>
            <p:txBody>
              <a:bodyPr wrap="square" lIns="135441" tIns="67720" rIns="135441" bIns="67720" rtlCol="0">
                <a:spAutoFit/>
              </a:bodyPr>
              <a:lstStyle/>
              <a:p>
                <a:r>
                  <a:rPr lang="en-GB" sz="2400" b="1" dirty="0">
                    <a:solidFill>
                      <a:schemeClr val="accent1"/>
                    </a:solidFill>
                  </a:rPr>
                  <a:t>PAMORA</a:t>
                </a:r>
              </a:p>
            </p:txBody>
          </p:sp>
          <p:sp>
            <p:nvSpPr>
              <p:cNvPr id="20" name="TextBox 27"/>
              <p:cNvSpPr txBox="1"/>
              <p:nvPr/>
            </p:nvSpPr>
            <p:spPr>
              <a:xfrm>
                <a:off x="1949640" y="4624707"/>
                <a:ext cx="2986532" cy="501483"/>
              </a:xfrm>
              <a:prstGeom prst="rect">
                <a:avLst/>
              </a:prstGeom>
              <a:noFill/>
            </p:spPr>
            <p:txBody>
              <a:bodyPr wrap="square" lIns="135441" tIns="67720" rIns="135441" bIns="67720" rtlCol="0">
                <a:spAutoFit/>
              </a:bodyPr>
              <a:lstStyle/>
              <a:p>
                <a:pPr algn="ctr"/>
                <a:r>
                  <a:rPr lang="en-GB" sz="2400" b="1" dirty="0" err="1">
                    <a:solidFill>
                      <a:schemeClr val="accent2"/>
                    </a:solidFill>
                  </a:rPr>
                  <a:t>Opioïd</a:t>
                </a:r>
                <a:endParaRPr lang="en-GB" sz="2400" b="1" dirty="0">
                  <a:solidFill>
                    <a:schemeClr val="accent2"/>
                  </a:solidFill>
                </a:endParaRPr>
              </a:p>
            </p:txBody>
          </p:sp>
          <p:sp>
            <p:nvSpPr>
              <p:cNvPr id="21" name="TextBox 29"/>
              <p:cNvSpPr txBox="1"/>
              <p:nvPr/>
            </p:nvSpPr>
            <p:spPr>
              <a:xfrm>
                <a:off x="11161821" y="2749049"/>
                <a:ext cx="1980003" cy="501483"/>
              </a:xfrm>
              <a:prstGeom prst="rect">
                <a:avLst/>
              </a:prstGeom>
              <a:noFill/>
            </p:spPr>
            <p:txBody>
              <a:bodyPr wrap="square" lIns="135441" tIns="67720" rIns="135441" bIns="67720" rtlCol="0">
                <a:spAutoFit/>
              </a:bodyPr>
              <a:lstStyle/>
              <a:p>
                <a:r>
                  <a:rPr lang="en-GB" sz="2400" b="1" dirty="0" err="1">
                    <a:solidFill>
                      <a:schemeClr val="accent2"/>
                    </a:solidFill>
                  </a:rPr>
                  <a:t>Analgesie</a:t>
                </a:r>
                <a:endParaRPr lang="en-GB" sz="2400" b="1" dirty="0">
                  <a:solidFill>
                    <a:schemeClr val="accent2"/>
                  </a:solidFill>
                </a:endParaRPr>
              </a:p>
            </p:txBody>
          </p:sp>
          <p:sp>
            <p:nvSpPr>
              <p:cNvPr id="22" name="TextBox 31"/>
              <p:cNvSpPr txBox="1"/>
              <p:nvPr/>
            </p:nvSpPr>
            <p:spPr>
              <a:xfrm>
                <a:off x="11201181" y="7029140"/>
                <a:ext cx="2786332" cy="1244758"/>
              </a:xfrm>
              <a:prstGeom prst="rect">
                <a:avLst/>
              </a:prstGeom>
              <a:noFill/>
            </p:spPr>
            <p:txBody>
              <a:bodyPr wrap="square" lIns="135441" tIns="67720" rIns="135441" bIns="67720" rtlCol="0">
                <a:spAutoFit/>
              </a:bodyPr>
              <a:lstStyle/>
              <a:p>
                <a:r>
                  <a:rPr lang="en-GB" sz="2400" b="1" dirty="0" err="1">
                    <a:solidFill>
                      <a:schemeClr val="accent2"/>
                    </a:solidFill>
                  </a:rPr>
                  <a:t>Inhibitie</a:t>
                </a:r>
                <a:r>
                  <a:rPr lang="en-GB" sz="2400" b="1" dirty="0">
                    <a:solidFill>
                      <a:schemeClr val="accent2"/>
                    </a:solidFill>
                  </a:rPr>
                  <a:t> </a:t>
                </a:r>
                <a:r>
                  <a:rPr lang="en-GB" sz="2400" b="1" dirty="0" err="1">
                    <a:solidFill>
                      <a:schemeClr val="accent2"/>
                    </a:solidFill>
                  </a:rPr>
                  <a:t>motiliteit</a:t>
                </a:r>
                <a:r>
                  <a:rPr lang="en-GB" sz="2400" b="1" dirty="0">
                    <a:solidFill>
                      <a:schemeClr val="accent2"/>
                    </a:solidFill>
                  </a:rPr>
                  <a:t> </a:t>
                </a:r>
                <a:r>
                  <a:rPr lang="en-GB" sz="2400" b="1" dirty="0" err="1">
                    <a:solidFill>
                      <a:schemeClr val="accent2"/>
                    </a:solidFill>
                  </a:rPr>
                  <a:t>en</a:t>
                </a:r>
                <a:r>
                  <a:rPr lang="en-GB" sz="2400" b="1" dirty="0">
                    <a:solidFill>
                      <a:schemeClr val="accent2"/>
                    </a:solidFill>
                  </a:rPr>
                  <a:t> </a:t>
                </a:r>
                <a:r>
                  <a:rPr lang="en-GB" sz="2400" b="1" dirty="0" err="1">
                    <a:solidFill>
                      <a:schemeClr val="accent2"/>
                    </a:solidFill>
                  </a:rPr>
                  <a:t>secretie</a:t>
                </a:r>
                <a:endParaRPr lang="en-GB" sz="2400" b="1" dirty="0">
                  <a:solidFill>
                    <a:schemeClr val="accent2"/>
                  </a:solidFill>
                </a:endParaRPr>
              </a:p>
            </p:txBody>
          </p:sp>
          <p:sp>
            <p:nvSpPr>
              <p:cNvPr id="23" name="Freeform 23"/>
              <p:cNvSpPr/>
              <p:nvPr/>
            </p:nvSpPr>
            <p:spPr>
              <a:xfrm>
                <a:off x="5052790" y="4377988"/>
                <a:ext cx="1959325" cy="664932"/>
              </a:xfrm>
              <a:custGeom>
                <a:avLst/>
                <a:gdLst>
                  <a:gd name="connsiteX0" fmla="*/ 0 w 1173692"/>
                  <a:gd name="connsiteY0" fmla="*/ 230717 h 465667"/>
                  <a:gd name="connsiteX1" fmla="*/ 819150 w 1173692"/>
                  <a:gd name="connsiteY1" fmla="*/ 2117 h 465667"/>
                  <a:gd name="connsiteX2" fmla="*/ 1149350 w 1173692"/>
                  <a:gd name="connsiteY2" fmla="*/ 218017 h 465667"/>
                  <a:gd name="connsiteX3" fmla="*/ 673100 w 1173692"/>
                  <a:gd name="connsiteY3" fmla="*/ 465667 h 465667"/>
                  <a:gd name="connsiteX0" fmla="*/ 0 w 1195342"/>
                  <a:gd name="connsiteY0" fmla="*/ 230717 h 520907"/>
                  <a:gd name="connsiteX1" fmla="*/ 819150 w 1195342"/>
                  <a:gd name="connsiteY1" fmla="*/ 2117 h 520907"/>
                  <a:gd name="connsiteX2" fmla="*/ 1149350 w 1195342"/>
                  <a:gd name="connsiteY2" fmla="*/ 218017 h 520907"/>
                  <a:gd name="connsiteX3" fmla="*/ 543198 w 1195342"/>
                  <a:gd name="connsiteY3" fmla="*/ 520907 h 520907"/>
                  <a:gd name="connsiteX0" fmla="*/ 0 w 1195342"/>
                  <a:gd name="connsiteY0" fmla="*/ 230717 h 520907"/>
                  <a:gd name="connsiteX1" fmla="*/ 819150 w 1195342"/>
                  <a:gd name="connsiteY1" fmla="*/ 2117 h 520907"/>
                  <a:gd name="connsiteX2" fmla="*/ 1149350 w 1195342"/>
                  <a:gd name="connsiteY2" fmla="*/ 218017 h 520907"/>
                  <a:gd name="connsiteX3" fmla="*/ 543198 w 1195342"/>
                  <a:gd name="connsiteY3" fmla="*/ 520907 h 520907"/>
                  <a:gd name="connsiteX0" fmla="*/ 0 w 1195342"/>
                  <a:gd name="connsiteY0" fmla="*/ 230717 h 520907"/>
                  <a:gd name="connsiteX1" fmla="*/ 819150 w 1195342"/>
                  <a:gd name="connsiteY1" fmla="*/ 2117 h 520907"/>
                  <a:gd name="connsiteX2" fmla="*/ 1149350 w 1195342"/>
                  <a:gd name="connsiteY2" fmla="*/ 218017 h 520907"/>
                  <a:gd name="connsiteX3" fmla="*/ 543198 w 1195342"/>
                  <a:gd name="connsiteY3" fmla="*/ 520907 h 520907"/>
                  <a:gd name="connsiteX0" fmla="*/ 0 w 1159338"/>
                  <a:gd name="connsiteY0" fmla="*/ 230717 h 448899"/>
                  <a:gd name="connsiteX1" fmla="*/ 819150 w 1159338"/>
                  <a:gd name="connsiteY1" fmla="*/ 2117 h 448899"/>
                  <a:gd name="connsiteX2" fmla="*/ 1149350 w 1159338"/>
                  <a:gd name="connsiteY2" fmla="*/ 218017 h 448899"/>
                  <a:gd name="connsiteX3" fmla="*/ 759222 w 1159338"/>
                  <a:gd name="connsiteY3" fmla="*/ 448899 h 448899"/>
                </a:gdLst>
                <a:ahLst/>
                <a:cxnLst>
                  <a:cxn ang="0">
                    <a:pos x="connsiteX0" y="connsiteY0"/>
                  </a:cxn>
                  <a:cxn ang="0">
                    <a:pos x="connsiteX1" y="connsiteY1"/>
                  </a:cxn>
                  <a:cxn ang="0">
                    <a:pos x="connsiteX2" y="connsiteY2"/>
                  </a:cxn>
                  <a:cxn ang="0">
                    <a:pos x="connsiteX3" y="connsiteY3"/>
                  </a:cxn>
                </a:cxnLst>
                <a:rect l="l" t="t" r="r" b="b"/>
                <a:pathLst>
                  <a:path w="1159338" h="448899">
                    <a:moveTo>
                      <a:pt x="0" y="230717"/>
                    </a:moveTo>
                    <a:cubicBezTo>
                      <a:pt x="313796" y="117475"/>
                      <a:pt x="627592" y="4234"/>
                      <a:pt x="819150" y="2117"/>
                    </a:cubicBezTo>
                    <a:cubicBezTo>
                      <a:pt x="1010708" y="0"/>
                      <a:pt x="1159338" y="143553"/>
                      <a:pt x="1149350" y="218017"/>
                    </a:cubicBezTo>
                    <a:cubicBezTo>
                      <a:pt x="1139362" y="292481"/>
                      <a:pt x="1023177" y="290918"/>
                      <a:pt x="759222" y="448899"/>
                    </a:cubicBezTo>
                  </a:path>
                </a:pathLst>
              </a:custGeom>
              <a:ln w="28575">
                <a:solidFill>
                  <a:schemeClr val="accent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lIns="135441" tIns="67720" rIns="135441" bIns="67720" rtlCol="0" anchor="ctr"/>
              <a:lstStyle/>
              <a:p>
                <a:pPr algn="ctr"/>
                <a:endParaRPr lang="tr-TR"/>
              </a:p>
            </p:txBody>
          </p:sp>
          <p:sp>
            <p:nvSpPr>
              <p:cNvPr id="24" name="Vermenigvuldigen 23"/>
              <p:cNvSpPr/>
              <p:nvPr/>
            </p:nvSpPr>
            <p:spPr>
              <a:xfrm>
                <a:off x="11474958" y="7020468"/>
                <a:ext cx="715941" cy="624129"/>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lIns="135441" tIns="67720" rIns="135441" bIns="67720" rtlCol="0" anchor="ctr"/>
              <a:lstStyle/>
              <a:p>
                <a:pPr algn="ctr"/>
                <a:endParaRPr lang="nl-NL"/>
              </a:p>
            </p:txBody>
          </p:sp>
        </p:grpSp>
      </p:grpSp>
      <p:sp>
        <p:nvSpPr>
          <p:cNvPr id="25" name="Tekstvak 24"/>
          <p:cNvSpPr txBox="1"/>
          <p:nvPr/>
        </p:nvSpPr>
        <p:spPr>
          <a:xfrm>
            <a:off x="2722428" y="9169230"/>
            <a:ext cx="11192134" cy="321429"/>
          </a:xfrm>
          <a:prstGeom prst="rect">
            <a:avLst/>
          </a:prstGeom>
          <a:noFill/>
        </p:spPr>
        <p:txBody>
          <a:bodyPr wrap="square" lIns="135441" tIns="67720" rIns="135441" bIns="67720" rtlCol="0">
            <a:spAutoFit/>
          </a:bodyPr>
          <a:lstStyle/>
          <a:p>
            <a:pPr marL="338602" indent="-338602">
              <a:buAutoNum type="arabicPeriod"/>
            </a:pPr>
            <a:r>
              <a:rPr lang="nl-NL" sz="1200" dirty="0">
                <a:latin typeface="Arial" panose="020B0604020202020204" pitchFamily="34" charset="0"/>
                <a:cs typeface="Arial" panose="020B0604020202020204" pitchFamily="34" charset="0"/>
              </a:rPr>
              <a:t>Farmer AD, Holt CB, </a:t>
            </a:r>
            <a:r>
              <a:rPr lang="nl-NL" sz="1200" dirty="0" err="1">
                <a:latin typeface="Arial" panose="020B0604020202020204" pitchFamily="34" charset="0"/>
                <a:cs typeface="Arial" panose="020B0604020202020204" pitchFamily="34" charset="0"/>
              </a:rPr>
              <a:t>Downes</a:t>
            </a:r>
            <a:r>
              <a:rPr lang="nl-NL" sz="1200" dirty="0">
                <a:latin typeface="Arial" panose="020B0604020202020204" pitchFamily="34" charset="0"/>
                <a:cs typeface="Arial" panose="020B0604020202020204" pitchFamily="34" charset="0"/>
              </a:rPr>
              <a:t> TJ et al. </a:t>
            </a:r>
            <a:r>
              <a:rPr lang="nl-NL" sz="1200" i="1" dirty="0">
                <a:latin typeface="Arial" panose="020B0604020202020204" pitchFamily="34" charset="0"/>
                <a:cs typeface="Arial" panose="020B0604020202020204" pitchFamily="34" charset="0"/>
              </a:rPr>
              <a:t>Lancet </a:t>
            </a:r>
            <a:r>
              <a:rPr lang="nl-NL" sz="1200" i="1" dirty="0" err="1">
                <a:latin typeface="Arial" panose="020B0604020202020204" pitchFamily="34" charset="0"/>
                <a:cs typeface="Arial" panose="020B0604020202020204" pitchFamily="34" charset="0"/>
              </a:rPr>
              <a:t>Gastroenterol</a:t>
            </a:r>
            <a:r>
              <a:rPr lang="nl-NL" sz="1200" i="1" dirty="0">
                <a:latin typeface="Arial" panose="020B0604020202020204" pitchFamily="34" charset="0"/>
                <a:cs typeface="Arial" panose="020B0604020202020204" pitchFamily="34" charset="0"/>
              </a:rPr>
              <a:t> </a:t>
            </a:r>
            <a:r>
              <a:rPr lang="nl-NL" sz="1200" i="1" dirty="0" err="1">
                <a:latin typeface="Arial" panose="020B0604020202020204" pitchFamily="34" charset="0"/>
                <a:cs typeface="Arial" panose="020B0604020202020204" pitchFamily="34" charset="0"/>
              </a:rPr>
              <a:t>Hepatol</a:t>
            </a:r>
            <a:r>
              <a:rPr lang="nl-NL" sz="1200" i="1" dirty="0">
                <a:latin typeface="Arial" panose="020B0604020202020204" pitchFamily="34" charset="0"/>
                <a:cs typeface="Arial" panose="020B0604020202020204" pitchFamily="34" charset="0"/>
              </a:rPr>
              <a:t> </a:t>
            </a:r>
            <a:r>
              <a:rPr lang="nl-NL" sz="1200" dirty="0">
                <a:latin typeface="Arial" panose="020B0604020202020204" pitchFamily="34" charset="0"/>
                <a:cs typeface="Arial" panose="020B0604020202020204" pitchFamily="34" charset="0"/>
              </a:rPr>
              <a:t>2018; 3: 203-212; 2. Brock C, </a:t>
            </a:r>
            <a:r>
              <a:rPr lang="nl-NL" sz="1200" dirty="0" err="1">
                <a:latin typeface="Arial" panose="020B0604020202020204" pitchFamily="34" charset="0"/>
                <a:cs typeface="Arial" panose="020B0604020202020204" pitchFamily="34" charset="0"/>
              </a:rPr>
              <a:t>Olesen</a:t>
            </a:r>
            <a:r>
              <a:rPr lang="nl-NL" sz="1200" dirty="0">
                <a:latin typeface="Arial" panose="020B0604020202020204" pitchFamily="34" charset="0"/>
                <a:cs typeface="Arial" panose="020B0604020202020204" pitchFamily="34" charset="0"/>
              </a:rPr>
              <a:t> SS, </a:t>
            </a:r>
            <a:r>
              <a:rPr lang="nl-NL" sz="1200" dirty="0" err="1">
                <a:latin typeface="Arial" panose="020B0604020202020204" pitchFamily="34" charset="0"/>
                <a:cs typeface="Arial" panose="020B0604020202020204" pitchFamily="34" charset="0"/>
              </a:rPr>
              <a:t>Olesen</a:t>
            </a:r>
            <a:r>
              <a:rPr lang="nl-NL" sz="1200" dirty="0">
                <a:latin typeface="Arial" panose="020B0604020202020204" pitchFamily="34" charset="0"/>
                <a:cs typeface="Arial" panose="020B0604020202020204" pitchFamily="34" charset="0"/>
              </a:rPr>
              <a:t> AE, et al. </a:t>
            </a:r>
            <a:r>
              <a:rPr lang="nl-NL" sz="1200" i="1" dirty="0">
                <a:latin typeface="Arial" panose="020B0604020202020204" pitchFamily="34" charset="0"/>
                <a:cs typeface="Arial" panose="020B0604020202020204" pitchFamily="34" charset="0"/>
              </a:rPr>
              <a:t>Drugs</a:t>
            </a:r>
            <a:r>
              <a:rPr lang="nl-NL" sz="1200" dirty="0">
                <a:latin typeface="Arial" panose="020B0604020202020204" pitchFamily="34" charset="0"/>
                <a:cs typeface="Arial" panose="020B0604020202020204" pitchFamily="34" charset="0"/>
              </a:rPr>
              <a:t>. 2012;72:1847-1865</a:t>
            </a:r>
          </a:p>
        </p:txBody>
      </p:sp>
      <p:sp>
        <p:nvSpPr>
          <p:cNvPr id="35" name="Rechthoek 34"/>
          <p:cNvSpPr/>
          <p:nvPr/>
        </p:nvSpPr>
        <p:spPr>
          <a:xfrm>
            <a:off x="15316200" y="9329944"/>
            <a:ext cx="1383632" cy="6803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6471938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2"/>
          </p:nvPr>
        </p:nvSpPr>
        <p:spPr/>
        <p:txBody>
          <a:bodyPr/>
          <a:lstStyle/>
          <a:p>
            <a:fld id="{86CB4B4D-7CA3-9044-876B-883B54F8677D}" type="slidenum">
              <a:rPr lang="nl-NL" smtClean="0"/>
              <a:pPr/>
              <a:t>2</a:t>
            </a:fld>
            <a:endParaRPr lang="nl-NL"/>
          </a:p>
        </p:txBody>
      </p:sp>
      <p:sp>
        <p:nvSpPr>
          <p:cNvPr id="5" name="Tekstvak 4"/>
          <p:cNvSpPr txBox="1"/>
          <p:nvPr/>
        </p:nvSpPr>
        <p:spPr>
          <a:xfrm>
            <a:off x="2330824" y="1577788"/>
            <a:ext cx="11743764" cy="646331"/>
          </a:xfrm>
          <a:prstGeom prst="rect">
            <a:avLst/>
          </a:prstGeom>
          <a:noFill/>
        </p:spPr>
        <p:txBody>
          <a:bodyPr wrap="square" rtlCol="0">
            <a:spAutoFit/>
          </a:bodyPr>
          <a:lstStyle/>
          <a:p>
            <a:r>
              <a:rPr lang="nl-NL" sz="3600" dirty="0" err="1"/>
              <a:t>Disclosures</a:t>
            </a:r>
            <a:endParaRPr lang="nl-NL" sz="3600" dirty="0"/>
          </a:p>
        </p:txBody>
      </p:sp>
      <p:sp>
        <p:nvSpPr>
          <p:cNvPr id="7" name="Tekstvak 6"/>
          <p:cNvSpPr txBox="1"/>
          <p:nvPr/>
        </p:nvSpPr>
        <p:spPr>
          <a:xfrm>
            <a:off x="2330824" y="3835516"/>
            <a:ext cx="8910917" cy="1384995"/>
          </a:xfrm>
          <a:prstGeom prst="rect">
            <a:avLst/>
          </a:prstGeom>
          <a:noFill/>
        </p:spPr>
        <p:txBody>
          <a:bodyPr wrap="square" rtlCol="0">
            <a:spAutoFit/>
          </a:bodyPr>
          <a:lstStyle/>
          <a:p>
            <a:r>
              <a:rPr lang="nl-NL" sz="2800" dirty="0"/>
              <a:t>- Sprekersvergoeding </a:t>
            </a:r>
            <a:r>
              <a:rPr lang="nl-NL" sz="2800" dirty="0" err="1"/>
              <a:t>Grünenthal</a:t>
            </a:r>
            <a:endParaRPr lang="nl-NL" sz="2800" dirty="0"/>
          </a:p>
          <a:p>
            <a:endParaRPr lang="nl-NL" sz="2800" dirty="0"/>
          </a:p>
          <a:p>
            <a:r>
              <a:rPr lang="nl-NL" sz="2800" dirty="0"/>
              <a:t>- Onderzoeksgelden </a:t>
            </a:r>
            <a:r>
              <a:rPr lang="nl-NL" sz="2800" dirty="0" err="1"/>
              <a:t>Mundipharma</a:t>
            </a:r>
            <a:endParaRPr lang="nl-NL" sz="2800" dirty="0"/>
          </a:p>
        </p:txBody>
      </p:sp>
    </p:spTree>
    <p:extLst>
      <p:ext uri="{BB962C8B-B14F-4D97-AF65-F5344CB8AC3E}">
        <p14:creationId xmlns:p14="http://schemas.microsoft.com/office/powerpoint/2010/main" val="427036688"/>
      </p:ext>
    </p:extLst>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B6342E1C-D59D-495B-B1D1-54902756612A}"/>
              </a:ext>
            </a:extLst>
          </p:cNvPr>
          <p:cNvSpPr>
            <a:spLocks noGrp="1"/>
          </p:cNvSpPr>
          <p:nvPr>
            <p:ph type="title"/>
          </p:nvPr>
        </p:nvSpPr>
        <p:spPr>
          <a:xfrm>
            <a:off x="2326336" y="1617827"/>
            <a:ext cx="12150000" cy="936000"/>
          </a:xfrm>
        </p:spPr>
        <p:txBody>
          <a:bodyPr/>
          <a:lstStyle/>
          <a:p>
            <a:r>
              <a:rPr lang="nl-NL" dirty="0" err="1" smtClean="0"/>
              <a:t>Naloxegol</a:t>
            </a:r>
            <a:r>
              <a:rPr lang="nl-NL" dirty="0" smtClean="0"/>
              <a:t>: </a:t>
            </a:r>
            <a:r>
              <a:rPr lang="nl-NL" dirty="0" err="1" smtClean="0"/>
              <a:t>Moventig</a:t>
            </a:r>
            <a:endParaRPr lang="de-DE" dirty="0"/>
          </a:p>
        </p:txBody>
      </p:sp>
      <p:sp>
        <p:nvSpPr>
          <p:cNvPr id="4" name="Foliennummernplatzhalter 3">
            <a:extLst>
              <a:ext uri="{FF2B5EF4-FFF2-40B4-BE49-F238E27FC236}">
                <a16:creationId xmlns:a16="http://schemas.microsoft.com/office/drawing/2014/main" xmlns="" id="{46D4E089-933E-431E-866C-FC7AD3C14627}"/>
              </a:ext>
            </a:extLst>
          </p:cNvPr>
          <p:cNvSpPr>
            <a:spLocks noGrp="1"/>
          </p:cNvSpPr>
          <p:nvPr>
            <p:ph type="sldNum" sz="quarter" idx="12"/>
          </p:nvPr>
        </p:nvSpPr>
        <p:spPr/>
        <p:txBody>
          <a:bodyPr/>
          <a:lstStyle/>
          <a:p>
            <a:fld id="{3239DE14-1C5E-4678-9AA8-97F1E5F76846}" type="slidenum">
              <a:rPr lang="nl-NL" smtClean="0"/>
              <a:pPr/>
              <a:t>20</a:t>
            </a:fld>
            <a:endParaRPr lang="nl-NL"/>
          </a:p>
        </p:txBody>
      </p:sp>
      <p:sp>
        <p:nvSpPr>
          <p:cNvPr id="5" name="Inhaltsplatzhalter 4">
            <a:extLst>
              <a:ext uri="{FF2B5EF4-FFF2-40B4-BE49-F238E27FC236}">
                <a16:creationId xmlns:a16="http://schemas.microsoft.com/office/drawing/2014/main" xmlns="" id="{6B22AAE8-F541-441D-87E6-F225A1EA4170}"/>
              </a:ext>
            </a:extLst>
          </p:cNvPr>
          <p:cNvSpPr>
            <a:spLocks noGrp="1"/>
          </p:cNvSpPr>
          <p:nvPr>
            <p:ph sz="quarter" idx="14"/>
          </p:nvPr>
        </p:nvSpPr>
        <p:spPr>
          <a:xfrm>
            <a:off x="2410558" y="2969621"/>
            <a:ext cx="12150000" cy="5820450"/>
          </a:xfrm>
        </p:spPr>
        <p:txBody>
          <a:bodyPr>
            <a:normAutofit/>
          </a:bodyPr>
          <a:lstStyle/>
          <a:p>
            <a:pPr marL="571500" indent="-571500">
              <a:buFont typeface="Arial" panose="020B0604020202020204" pitchFamily="34" charset="0"/>
              <a:buChar char="•"/>
            </a:pPr>
            <a:r>
              <a:rPr lang="nl-NL" sz="2400" dirty="0" smtClean="0">
                <a:solidFill>
                  <a:schemeClr val="tx1"/>
                </a:solidFill>
              </a:rPr>
              <a:t>Mu </a:t>
            </a:r>
            <a:r>
              <a:rPr lang="nl-NL" sz="2400" dirty="0">
                <a:solidFill>
                  <a:schemeClr val="tx1"/>
                </a:solidFill>
              </a:rPr>
              <a:t>– receptor antagonist</a:t>
            </a:r>
          </a:p>
          <a:p>
            <a:pPr marL="571500" indent="-571500">
              <a:buFont typeface="Arial" panose="020B0604020202020204" pitchFamily="34" charset="0"/>
              <a:buChar char="•"/>
            </a:pPr>
            <a:endParaRPr lang="nl-NL" sz="2400" dirty="0">
              <a:solidFill>
                <a:schemeClr val="tx1"/>
              </a:solidFill>
            </a:endParaRPr>
          </a:p>
          <a:p>
            <a:pPr marL="571500" indent="-571500">
              <a:buFont typeface="Arial" panose="020B0604020202020204" pitchFamily="34" charset="0"/>
              <a:buChar char="•"/>
            </a:pPr>
            <a:r>
              <a:rPr lang="nl-NL" sz="2400" dirty="0">
                <a:solidFill>
                  <a:schemeClr val="tx1"/>
                </a:solidFill>
              </a:rPr>
              <a:t>Orale toediening</a:t>
            </a:r>
          </a:p>
          <a:p>
            <a:pPr marL="571500" indent="-571500">
              <a:buFont typeface="Arial" panose="020B0604020202020204" pitchFamily="34" charset="0"/>
              <a:buChar char="•"/>
            </a:pPr>
            <a:endParaRPr lang="nl-NL" sz="2400" dirty="0">
              <a:solidFill>
                <a:schemeClr val="tx1"/>
              </a:solidFill>
            </a:endParaRPr>
          </a:p>
          <a:p>
            <a:pPr marL="571500" indent="-571500">
              <a:buFont typeface="Arial" panose="020B0604020202020204" pitchFamily="34" charset="0"/>
              <a:buChar char="•"/>
            </a:pPr>
            <a:r>
              <a:rPr lang="nl-NL" sz="2400" dirty="0">
                <a:solidFill>
                  <a:schemeClr val="tx1"/>
                </a:solidFill>
              </a:rPr>
              <a:t>12,5 – 25 mg per dag</a:t>
            </a:r>
          </a:p>
          <a:p>
            <a:pPr marL="571500" indent="-571500">
              <a:buFont typeface="Arial" panose="020B0604020202020204" pitchFamily="34" charset="0"/>
              <a:buChar char="•"/>
            </a:pPr>
            <a:endParaRPr lang="nl-NL" sz="2400" dirty="0">
              <a:solidFill>
                <a:schemeClr val="tx1"/>
              </a:solidFill>
            </a:endParaRPr>
          </a:p>
          <a:p>
            <a:pPr marL="571500" indent="-571500">
              <a:buFont typeface="Arial" panose="020B0604020202020204" pitchFamily="34" charset="0"/>
              <a:buChar char="•"/>
            </a:pPr>
            <a:r>
              <a:rPr lang="nl-NL" sz="2400" dirty="0">
                <a:solidFill>
                  <a:schemeClr val="tx1"/>
                </a:solidFill>
              </a:rPr>
              <a:t>Aanpassen aan nierfunctie </a:t>
            </a:r>
          </a:p>
          <a:p>
            <a:pPr marL="571500" indent="-571500">
              <a:buFont typeface="Arial" panose="020B0604020202020204" pitchFamily="34" charset="0"/>
              <a:buChar char="•"/>
            </a:pPr>
            <a:endParaRPr lang="nl-NL" sz="2400" dirty="0">
              <a:solidFill>
                <a:schemeClr val="tx1"/>
              </a:solidFill>
            </a:endParaRPr>
          </a:p>
          <a:p>
            <a:pPr marL="571500" indent="-571500">
              <a:buFont typeface="Arial" panose="020B0604020202020204" pitchFamily="34" charset="0"/>
              <a:buChar char="•"/>
            </a:pPr>
            <a:r>
              <a:rPr lang="nl-NL" sz="2400" dirty="0">
                <a:solidFill>
                  <a:schemeClr val="tx1"/>
                </a:solidFill>
              </a:rPr>
              <a:t>Kans op gastro-intestinale </a:t>
            </a:r>
            <a:r>
              <a:rPr lang="nl-NL" sz="2400" dirty="0" smtClean="0">
                <a:solidFill>
                  <a:schemeClr val="tx1"/>
                </a:solidFill>
              </a:rPr>
              <a:t>perforatie</a:t>
            </a:r>
          </a:p>
          <a:p>
            <a:pPr marL="571500" indent="-571500">
              <a:buFont typeface="Arial" panose="020B0604020202020204" pitchFamily="34" charset="0"/>
              <a:buChar char="•"/>
            </a:pPr>
            <a:endParaRPr lang="nl-NL" sz="2400" dirty="0">
              <a:solidFill>
                <a:schemeClr val="tx1"/>
              </a:solidFill>
            </a:endParaRPr>
          </a:p>
          <a:p>
            <a:pPr marL="571500" indent="-571500">
              <a:buFont typeface="Arial" panose="020B0604020202020204" pitchFamily="34" charset="0"/>
              <a:buChar char="•"/>
            </a:pPr>
            <a:r>
              <a:rPr lang="nl-NL" sz="2400" dirty="0" smtClean="0">
                <a:solidFill>
                  <a:schemeClr val="tx1"/>
                </a:solidFill>
              </a:rPr>
              <a:t>In de ochtend innemen minimaal 30 minuten voor of 2 uur na ontbijt</a:t>
            </a:r>
          </a:p>
          <a:p>
            <a:pPr marL="571500" indent="-571500">
              <a:buFont typeface="Arial" panose="020B0604020202020204" pitchFamily="34" charset="0"/>
              <a:buChar char="•"/>
            </a:pPr>
            <a:endParaRPr lang="nl-NL" sz="2400" dirty="0">
              <a:solidFill>
                <a:schemeClr val="tx1"/>
              </a:solidFill>
            </a:endParaRPr>
          </a:p>
          <a:p>
            <a:pPr marL="571500" indent="-571500">
              <a:buFont typeface="Arial" panose="020B0604020202020204" pitchFamily="34" charset="0"/>
              <a:buChar char="•"/>
            </a:pPr>
            <a:r>
              <a:rPr lang="nl-NL" sz="2400" dirty="0" smtClean="0">
                <a:solidFill>
                  <a:schemeClr val="tx1"/>
                </a:solidFill>
              </a:rPr>
              <a:t>Bij slikproblemen fijnmaken</a:t>
            </a:r>
            <a:endParaRPr lang="nl-NL" sz="2400" dirty="0">
              <a:solidFill>
                <a:schemeClr val="tx1"/>
              </a:solidFill>
            </a:endParaRPr>
          </a:p>
          <a:p>
            <a:pPr marL="571500" indent="-571500">
              <a:buFont typeface="Arial" panose="020B0604020202020204" pitchFamily="34" charset="0"/>
              <a:buChar char="•"/>
            </a:pPr>
            <a:endParaRPr lang="nl-NL" sz="3600" dirty="0">
              <a:solidFill>
                <a:schemeClr val="tx1"/>
              </a:solidFill>
            </a:endParaRPr>
          </a:p>
          <a:p>
            <a:pPr marL="571500" indent="-571500">
              <a:buFont typeface="Arial" panose="020B0604020202020204" pitchFamily="34" charset="0"/>
              <a:buChar char="•"/>
            </a:pPr>
            <a:endParaRPr lang="de-DE" sz="3600" dirty="0">
              <a:solidFill>
                <a:schemeClr val="tx1"/>
              </a:solidFill>
            </a:endParaRPr>
          </a:p>
        </p:txBody>
      </p:sp>
    </p:spTree>
    <p:extLst>
      <p:ext uri="{BB962C8B-B14F-4D97-AF65-F5344CB8AC3E}">
        <p14:creationId xmlns:p14="http://schemas.microsoft.com/office/powerpoint/2010/main" val="183311687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328842" y="1597536"/>
            <a:ext cx="16488940" cy="2148934"/>
          </a:xfrm>
        </p:spPr>
        <p:txBody>
          <a:bodyPr>
            <a:normAutofit/>
          </a:bodyPr>
          <a:lstStyle/>
          <a:p>
            <a:r>
              <a:rPr lang="nl-NL" dirty="0" err="1">
                <a:latin typeface="Arial" panose="020B0604020202020204" pitchFamily="34" charset="0"/>
                <a:cs typeface="Arial" panose="020B0604020202020204" pitchFamily="34" charset="0"/>
              </a:rPr>
              <a:t>Naloxegol</a:t>
            </a:r>
            <a:r>
              <a:rPr lang="nl-NL" dirty="0">
                <a:latin typeface="Arial" panose="020B0604020202020204" pitchFamily="34" charset="0"/>
                <a:cs typeface="Arial" panose="020B0604020202020204" pitchFamily="34" charset="0"/>
              </a:rPr>
              <a:t> en verdraagzaamheid </a:t>
            </a:r>
          </a:p>
        </p:txBody>
      </p:sp>
      <p:sp>
        <p:nvSpPr>
          <p:cNvPr id="3" name="Tijdelijke aanduiding voor inhoud 2"/>
          <p:cNvSpPr>
            <a:spLocks noGrp="1"/>
          </p:cNvSpPr>
          <p:nvPr>
            <p:ph idx="1"/>
          </p:nvPr>
        </p:nvSpPr>
        <p:spPr>
          <a:xfrm>
            <a:off x="2302583" y="2759230"/>
            <a:ext cx="14899005" cy="5959602"/>
          </a:xfrm>
        </p:spPr>
        <p:txBody>
          <a:bodyPr>
            <a:noAutofit/>
          </a:bodyPr>
          <a:lstStyle/>
          <a:p>
            <a:pPr>
              <a:buFont typeface="Wingdings" panose="05000000000000000000" pitchFamily="2" charset="2"/>
              <a:buChar char="v"/>
            </a:pPr>
            <a:endParaRPr lang="nl-NL" sz="2700" dirty="0">
              <a:solidFill>
                <a:schemeClr val="tx1"/>
              </a:solidFill>
              <a:latin typeface="Arial" panose="020B0604020202020204" pitchFamily="34" charset="0"/>
              <a:cs typeface="Arial" panose="020B0604020202020204" pitchFamily="34" charset="0"/>
            </a:endParaRPr>
          </a:p>
          <a:p>
            <a:pPr>
              <a:buFont typeface="Wingdings" panose="05000000000000000000" pitchFamily="2" charset="2"/>
              <a:buChar char="v"/>
            </a:pPr>
            <a:r>
              <a:rPr lang="nl-NL" sz="2400" dirty="0" smtClean="0">
                <a:solidFill>
                  <a:schemeClr val="tx1"/>
                </a:solidFill>
                <a:latin typeface="Arial" panose="020B0604020202020204" pitchFamily="34" charset="0"/>
                <a:cs typeface="Arial" panose="020B0604020202020204" pitchFamily="34" charset="0"/>
              </a:rPr>
              <a:t> Zeer vaak (&gt;10%): buikpijn, diarree</a:t>
            </a:r>
            <a:endParaRPr lang="nl-NL" sz="2400" dirty="0">
              <a:solidFill>
                <a:schemeClr val="tx1"/>
              </a:solidFill>
              <a:latin typeface="Arial" panose="020B0604020202020204" pitchFamily="34" charset="0"/>
              <a:cs typeface="Arial" panose="020B0604020202020204" pitchFamily="34" charset="0"/>
            </a:endParaRPr>
          </a:p>
          <a:p>
            <a:pPr>
              <a:buFont typeface="Wingdings" panose="05000000000000000000" pitchFamily="2" charset="2"/>
              <a:buChar char="v"/>
            </a:pPr>
            <a:endParaRPr lang="nl-NL" sz="2400" dirty="0">
              <a:solidFill>
                <a:schemeClr val="tx1"/>
              </a:solidFill>
              <a:latin typeface="Arial" panose="020B0604020202020204" pitchFamily="34" charset="0"/>
              <a:cs typeface="Arial" panose="020B0604020202020204" pitchFamily="34" charset="0"/>
            </a:endParaRPr>
          </a:p>
          <a:p>
            <a:pPr>
              <a:buFont typeface="Wingdings" panose="05000000000000000000" pitchFamily="2" charset="2"/>
              <a:buChar char="v"/>
            </a:pPr>
            <a:r>
              <a:rPr lang="nl-NL" sz="2400" dirty="0" smtClean="0">
                <a:solidFill>
                  <a:schemeClr val="tx1"/>
                </a:solidFill>
                <a:latin typeface="Arial" panose="020B0604020202020204" pitchFamily="34" charset="0"/>
                <a:cs typeface="Arial" panose="020B0604020202020204" pitchFamily="34" charset="0"/>
              </a:rPr>
              <a:t> Vaak (1-10%): Nausea</a:t>
            </a:r>
            <a:r>
              <a:rPr lang="nl-NL" sz="2400" dirty="0">
                <a:solidFill>
                  <a:schemeClr val="tx1"/>
                </a:solidFill>
                <a:latin typeface="Arial" panose="020B0604020202020204" pitchFamily="34" charset="0"/>
                <a:cs typeface="Arial" panose="020B0604020202020204" pitchFamily="34" charset="0"/>
              </a:rPr>
              <a:t>, </a:t>
            </a:r>
            <a:r>
              <a:rPr lang="nl-NL" sz="2400" dirty="0" smtClean="0">
                <a:solidFill>
                  <a:schemeClr val="tx1"/>
                </a:solidFill>
                <a:latin typeface="Arial" panose="020B0604020202020204" pitchFamily="34" charset="0"/>
                <a:cs typeface="Arial" panose="020B0604020202020204" pitchFamily="34" charset="0"/>
              </a:rPr>
              <a:t>hoofdpijn, flatulentie, </a:t>
            </a:r>
            <a:r>
              <a:rPr lang="nl-NL" sz="2400" i="1" dirty="0" smtClean="0">
                <a:solidFill>
                  <a:schemeClr val="tx1"/>
                </a:solidFill>
                <a:latin typeface="Arial" panose="020B0604020202020204" pitchFamily="34" charset="0"/>
                <a:cs typeface="Arial" panose="020B0604020202020204" pitchFamily="34" charset="0"/>
              </a:rPr>
              <a:t>overmatig zweten</a:t>
            </a:r>
            <a:r>
              <a:rPr lang="nl-NL" sz="2400" dirty="0" smtClean="0">
                <a:solidFill>
                  <a:schemeClr val="tx1"/>
                </a:solidFill>
                <a:latin typeface="Arial" panose="020B0604020202020204" pitchFamily="34" charset="0"/>
                <a:cs typeface="Arial" panose="020B0604020202020204" pitchFamily="34" charset="0"/>
              </a:rPr>
              <a:t>. </a:t>
            </a:r>
          </a:p>
          <a:p>
            <a:pPr>
              <a:buFont typeface="Wingdings" panose="05000000000000000000" pitchFamily="2" charset="2"/>
              <a:buChar char="v"/>
            </a:pPr>
            <a:endParaRPr lang="nl-NL" sz="2400" dirty="0">
              <a:solidFill>
                <a:schemeClr val="tx1"/>
              </a:solidFill>
              <a:latin typeface="Arial" panose="020B0604020202020204" pitchFamily="34" charset="0"/>
              <a:cs typeface="Arial" panose="020B0604020202020204" pitchFamily="34" charset="0"/>
            </a:endParaRPr>
          </a:p>
          <a:p>
            <a:pPr>
              <a:buFont typeface="Wingdings" panose="05000000000000000000" pitchFamily="2" charset="2"/>
              <a:buChar char="v"/>
            </a:pPr>
            <a:r>
              <a:rPr lang="nl-NL" sz="2400" dirty="0" smtClean="0">
                <a:solidFill>
                  <a:schemeClr val="tx1"/>
                </a:solidFill>
                <a:latin typeface="Arial" panose="020B0604020202020204" pitchFamily="34" charset="0"/>
                <a:cs typeface="Arial" panose="020B0604020202020204" pitchFamily="34" charset="0"/>
              </a:rPr>
              <a:t> Soms (0,1-1%): Opioïden-abstinentiesyndroom (vaak binnen enkele minuten toto dagen na de eerste inname en licht tot matig-ernstig</a:t>
            </a:r>
            <a:endParaRPr lang="nl-NL" sz="2500" dirty="0">
              <a:solidFill>
                <a:schemeClr val="tx1"/>
              </a:solidFill>
            </a:endParaRPr>
          </a:p>
        </p:txBody>
      </p:sp>
      <p:sp>
        <p:nvSpPr>
          <p:cNvPr id="4" name="Rechthoek 3"/>
          <p:cNvSpPr/>
          <p:nvPr/>
        </p:nvSpPr>
        <p:spPr>
          <a:xfrm>
            <a:off x="15260595" y="9391135"/>
            <a:ext cx="1569308" cy="5436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0178744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304779" y="1597537"/>
            <a:ext cx="13029956" cy="2148934"/>
          </a:xfrm>
        </p:spPr>
        <p:txBody>
          <a:bodyPr>
            <a:normAutofit/>
          </a:bodyPr>
          <a:lstStyle/>
          <a:p>
            <a:r>
              <a:rPr lang="nl-NL" dirty="0" err="1">
                <a:latin typeface="Arial" panose="020B0604020202020204" pitchFamily="34" charset="0"/>
                <a:cs typeface="Arial" panose="020B0604020202020204" pitchFamily="34" charset="0"/>
              </a:rPr>
              <a:t>Naloxegol</a:t>
            </a:r>
            <a:r>
              <a:rPr lang="nl-NL" dirty="0">
                <a:latin typeface="Arial" panose="020B0604020202020204" pitchFamily="34" charset="0"/>
                <a:cs typeface="Arial" panose="020B0604020202020204" pitchFamily="34" charset="0"/>
              </a:rPr>
              <a:t> contra-indicaties en bijzondere waarschuwingen en voorzorgen </a:t>
            </a:r>
          </a:p>
        </p:txBody>
      </p:sp>
      <p:sp>
        <p:nvSpPr>
          <p:cNvPr id="3" name="Tijdelijke aanduiding voor inhoud 2"/>
          <p:cNvSpPr>
            <a:spLocks noGrp="1"/>
          </p:cNvSpPr>
          <p:nvPr>
            <p:ph idx="1"/>
          </p:nvPr>
        </p:nvSpPr>
        <p:spPr>
          <a:xfrm>
            <a:off x="2292177" y="2783943"/>
            <a:ext cx="14899005" cy="5959602"/>
          </a:xfrm>
        </p:spPr>
        <p:txBody>
          <a:bodyPr>
            <a:noAutofit/>
          </a:bodyPr>
          <a:lstStyle/>
          <a:p>
            <a:pPr marL="169301"/>
            <a:r>
              <a:rPr lang="nl-NL" sz="2400" u="sng" dirty="0">
                <a:solidFill>
                  <a:schemeClr val="tx1"/>
                </a:solidFill>
                <a:latin typeface="Arial" panose="020B0604020202020204" pitchFamily="34" charset="0"/>
                <a:cs typeface="Arial" panose="020B0604020202020204" pitchFamily="34" charset="0"/>
              </a:rPr>
              <a:t>Contra-indicaties: </a:t>
            </a:r>
          </a:p>
          <a:p>
            <a:pPr marL="677205" indent="-507903">
              <a:buFont typeface="Wingdings" panose="05000000000000000000" pitchFamily="2" charset="2"/>
              <a:buChar char="v"/>
            </a:pPr>
            <a:r>
              <a:rPr lang="nl-NL" sz="2400" dirty="0">
                <a:solidFill>
                  <a:schemeClr val="tx1"/>
                </a:solidFill>
                <a:latin typeface="Arial" panose="020B0604020202020204" pitchFamily="34" charset="0"/>
                <a:cs typeface="Arial" panose="020B0604020202020204" pitchFamily="34" charset="0"/>
              </a:rPr>
              <a:t>Overgevoeligheid werkzame stof of hulpstof of voor een andere opioïde antagonist </a:t>
            </a:r>
          </a:p>
          <a:p>
            <a:pPr marL="677205" indent="-507903">
              <a:buFont typeface="Wingdings" panose="05000000000000000000" pitchFamily="2" charset="2"/>
              <a:buChar char="v"/>
            </a:pPr>
            <a:r>
              <a:rPr lang="nl-NL" sz="2400" dirty="0">
                <a:solidFill>
                  <a:schemeClr val="tx1"/>
                </a:solidFill>
                <a:latin typeface="Arial" panose="020B0604020202020204" pitchFamily="34" charset="0"/>
                <a:cs typeface="Arial" panose="020B0604020202020204" pitchFamily="34" charset="0"/>
              </a:rPr>
              <a:t>Bekende of vermoede GI obstructie, kans op GI perforatie</a:t>
            </a:r>
          </a:p>
          <a:p>
            <a:pPr marL="677205" indent="-507903">
              <a:buFont typeface="Wingdings" panose="05000000000000000000" pitchFamily="2" charset="2"/>
              <a:buChar char="v"/>
            </a:pPr>
            <a:r>
              <a:rPr lang="nl-NL" sz="2400" dirty="0">
                <a:solidFill>
                  <a:schemeClr val="tx1"/>
                </a:solidFill>
                <a:latin typeface="Arial" panose="020B0604020202020204" pitchFamily="34" charset="0"/>
                <a:cs typeface="Arial" panose="020B0604020202020204" pitchFamily="34" charset="0"/>
              </a:rPr>
              <a:t>Patiënten met kanker met verhoogd risico op GI perforatie</a:t>
            </a:r>
          </a:p>
          <a:p>
            <a:pPr marL="677205" indent="-507903">
              <a:buFont typeface="Wingdings" panose="05000000000000000000" pitchFamily="2" charset="2"/>
              <a:buChar char="v"/>
            </a:pPr>
            <a:r>
              <a:rPr lang="nl-NL" sz="2400" dirty="0">
                <a:solidFill>
                  <a:schemeClr val="tx1"/>
                </a:solidFill>
                <a:latin typeface="Arial" panose="020B0604020202020204" pitchFamily="34" charset="0"/>
                <a:cs typeface="Arial" panose="020B0604020202020204" pitchFamily="34" charset="0"/>
              </a:rPr>
              <a:t>Krachtige CYP3A4 remmers  </a:t>
            </a:r>
          </a:p>
          <a:p>
            <a:pPr marL="169301"/>
            <a:endParaRPr lang="nl-NL" sz="2400" dirty="0">
              <a:latin typeface="Arial" panose="020B0604020202020204" pitchFamily="34" charset="0"/>
              <a:cs typeface="Arial" panose="020B0604020202020204" pitchFamily="34" charset="0"/>
            </a:endParaRPr>
          </a:p>
          <a:p>
            <a:pPr marL="169301"/>
            <a:r>
              <a:rPr lang="nl-NL" sz="2400" u="sng" dirty="0" smtClean="0">
                <a:solidFill>
                  <a:schemeClr val="tx1"/>
                </a:solidFill>
                <a:latin typeface="Arial" panose="020B0604020202020204" pitchFamily="34" charset="0"/>
                <a:cs typeface="Arial" panose="020B0604020202020204" pitchFamily="34" charset="0"/>
              </a:rPr>
              <a:t>Bijzondere </a:t>
            </a:r>
            <a:r>
              <a:rPr lang="nl-NL" sz="2400" u="sng" dirty="0">
                <a:solidFill>
                  <a:schemeClr val="tx1"/>
                </a:solidFill>
                <a:latin typeface="Arial" panose="020B0604020202020204" pitchFamily="34" charset="0"/>
                <a:cs typeface="Arial" panose="020B0604020202020204" pitchFamily="34" charset="0"/>
              </a:rPr>
              <a:t>waarschuwingen</a:t>
            </a:r>
            <a:r>
              <a:rPr lang="nl-NL" sz="2400" u="sng" dirty="0" smtClean="0">
                <a:solidFill>
                  <a:schemeClr val="tx1"/>
                </a:solidFill>
                <a:latin typeface="Arial" panose="020B0604020202020204" pitchFamily="34" charset="0"/>
                <a:cs typeface="Arial" panose="020B0604020202020204" pitchFamily="34" charset="0"/>
              </a:rPr>
              <a:t>:</a:t>
            </a:r>
          </a:p>
          <a:p>
            <a:pPr marL="169301"/>
            <a:r>
              <a:rPr lang="nl-NL" sz="2400" u="sng" dirty="0" smtClean="0">
                <a:solidFill>
                  <a:schemeClr val="tx1"/>
                </a:solidFill>
                <a:latin typeface="Arial" panose="020B0604020202020204" pitchFamily="34" charset="0"/>
                <a:cs typeface="Arial" panose="020B0604020202020204" pitchFamily="34" charset="0"/>
              </a:rPr>
              <a:t>   </a:t>
            </a:r>
            <a:endParaRPr lang="nl-NL" sz="2400" u="sng" dirty="0">
              <a:solidFill>
                <a:schemeClr val="tx1"/>
              </a:solidFill>
              <a:latin typeface="Arial" panose="020B0604020202020204" pitchFamily="34" charset="0"/>
              <a:cs typeface="Arial" panose="020B0604020202020204" pitchFamily="34" charset="0"/>
            </a:endParaRPr>
          </a:p>
          <a:p>
            <a:pPr>
              <a:lnSpc>
                <a:spcPct val="50000"/>
              </a:lnSpc>
              <a:buFont typeface="Wingdings" panose="05000000000000000000" pitchFamily="2" charset="2"/>
              <a:buChar char="v"/>
            </a:pPr>
            <a:r>
              <a:rPr lang="nl-NL" sz="2400" dirty="0">
                <a:solidFill>
                  <a:schemeClr val="tx1"/>
                </a:solidFill>
                <a:latin typeface="Arial" panose="020B0604020202020204" pitchFamily="34" charset="0"/>
                <a:cs typeface="Arial" panose="020B0604020202020204" pitchFamily="34" charset="0"/>
              </a:rPr>
              <a:t> </a:t>
            </a:r>
            <a:r>
              <a:rPr lang="nl-NL" sz="2400" dirty="0" smtClean="0">
                <a:solidFill>
                  <a:schemeClr val="tx1"/>
                </a:solidFill>
                <a:latin typeface="Arial" panose="020B0604020202020204" pitchFamily="34" charset="0"/>
                <a:cs typeface="Arial" panose="020B0604020202020204" pitchFamily="34" charset="0"/>
              </a:rPr>
              <a:t>Omstandigheden </a:t>
            </a:r>
            <a:r>
              <a:rPr lang="nl-NL" sz="2400" dirty="0">
                <a:solidFill>
                  <a:schemeClr val="tx1"/>
                </a:solidFill>
                <a:latin typeface="Arial" panose="020B0604020202020204" pitchFamily="34" charset="0"/>
                <a:cs typeface="Arial" panose="020B0604020202020204" pitchFamily="34" charset="0"/>
              </a:rPr>
              <a:t>met verhoogd risico op GI </a:t>
            </a:r>
            <a:r>
              <a:rPr lang="nl-NL" sz="2400" dirty="0" smtClean="0">
                <a:solidFill>
                  <a:schemeClr val="tx1"/>
                </a:solidFill>
                <a:latin typeface="Arial" panose="020B0604020202020204" pitchFamily="34" charset="0"/>
                <a:cs typeface="Arial" panose="020B0604020202020204" pitchFamily="34" charset="0"/>
              </a:rPr>
              <a:t>perforatie</a:t>
            </a:r>
          </a:p>
          <a:p>
            <a:pPr>
              <a:lnSpc>
                <a:spcPct val="50000"/>
              </a:lnSpc>
              <a:buFont typeface="Wingdings" panose="05000000000000000000" pitchFamily="2" charset="2"/>
              <a:buChar char="v"/>
            </a:pPr>
            <a:endParaRPr lang="nl-NL" sz="2400" dirty="0">
              <a:solidFill>
                <a:schemeClr val="tx1"/>
              </a:solidFill>
              <a:latin typeface="Arial" panose="020B0604020202020204" pitchFamily="34" charset="0"/>
              <a:cs typeface="Arial" panose="020B0604020202020204" pitchFamily="34" charset="0"/>
            </a:endParaRPr>
          </a:p>
          <a:p>
            <a:pPr>
              <a:lnSpc>
                <a:spcPct val="50000"/>
              </a:lnSpc>
              <a:buFont typeface="Wingdings" panose="05000000000000000000" pitchFamily="2" charset="2"/>
              <a:buChar char="v"/>
            </a:pPr>
            <a:r>
              <a:rPr lang="nl-NL" sz="2400" dirty="0">
                <a:solidFill>
                  <a:schemeClr val="tx1"/>
                </a:solidFill>
                <a:latin typeface="Arial" panose="020B0604020202020204" pitchFamily="34" charset="0"/>
                <a:cs typeface="Arial" panose="020B0604020202020204" pitchFamily="34" charset="0"/>
              </a:rPr>
              <a:t> Klinisch belangrijke verstoring van de </a:t>
            </a:r>
            <a:r>
              <a:rPr lang="nl-NL" sz="2400" dirty="0" smtClean="0">
                <a:solidFill>
                  <a:schemeClr val="tx1"/>
                </a:solidFill>
                <a:latin typeface="Arial" panose="020B0604020202020204" pitchFamily="34" charset="0"/>
                <a:cs typeface="Arial" panose="020B0604020202020204" pitchFamily="34" charset="0"/>
              </a:rPr>
              <a:t>bloed-hersenbarrière</a:t>
            </a:r>
          </a:p>
          <a:p>
            <a:pPr>
              <a:lnSpc>
                <a:spcPct val="50000"/>
              </a:lnSpc>
              <a:buFont typeface="Wingdings" panose="05000000000000000000" pitchFamily="2" charset="2"/>
              <a:buChar char="v"/>
            </a:pPr>
            <a:endParaRPr lang="nl-NL" sz="2400" dirty="0">
              <a:solidFill>
                <a:schemeClr val="tx1"/>
              </a:solidFill>
              <a:latin typeface="Arial" panose="020B0604020202020204" pitchFamily="34" charset="0"/>
              <a:cs typeface="Arial" panose="020B0604020202020204" pitchFamily="34" charset="0"/>
            </a:endParaRPr>
          </a:p>
          <a:p>
            <a:pPr>
              <a:lnSpc>
                <a:spcPct val="50000"/>
              </a:lnSpc>
              <a:buFont typeface="Wingdings" panose="05000000000000000000" pitchFamily="2" charset="2"/>
              <a:buChar char="v"/>
            </a:pPr>
            <a:r>
              <a:rPr lang="nl-NL" sz="2400" dirty="0">
                <a:solidFill>
                  <a:schemeClr val="tx1"/>
                </a:solidFill>
                <a:latin typeface="Arial" panose="020B0604020202020204" pitchFamily="34" charset="0"/>
                <a:cs typeface="Arial" panose="020B0604020202020204" pitchFamily="34" charset="0"/>
              </a:rPr>
              <a:t> Gelijktijdig gebruik van </a:t>
            </a:r>
            <a:r>
              <a:rPr lang="nl-NL" sz="2400" dirty="0" smtClean="0">
                <a:solidFill>
                  <a:schemeClr val="tx1"/>
                </a:solidFill>
                <a:latin typeface="Arial" panose="020B0604020202020204" pitchFamily="34" charset="0"/>
                <a:cs typeface="Arial" panose="020B0604020202020204" pitchFamily="34" charset="0"/>
              </a:rPr>
              <a:t>methadon</a:t>
            </a:r>
          </a:p>
          <a:p>
            <a:pPr>
              <a:lnSpc>
                <a:spcPct val="50000"/>
              </a:lnSpc>
              <a:buFont typeface="Wingdings" panose="05000000000000000000" pitchFamily="2" charset="2"/>
              <a:buChar char="v"/>
            </a:pPr>
            <a:endParaRPr lang="nl-NL" sz="2400" dirty="0">
              <a:solidFill>
                <a:schemeClr val="tx1"/>
              </a:solidFill>
              <a:latin typeface="Arial" panose="020B0604020202020204" pitchFamily="34" charset="0"/>
              <a:cs typeface="Arial" panose="020B0604020202020204" pitchFamily="34" charset="0"/>
            </a:endParaRPr>
          </a:p>
          <a:p>
            <a:pPr>
              <a:lnSpc>
                <a:spcPct val="50000"/>
              </a:lnSpc>
              <a:buFont typeface="Wingdings" panose="05000000000000000000" pitchFamily="2" charset="2"/>
              <a:buChar char="v"/>
            </a:pPr>
            <a:r>
              <a:rPr lang="nl-NL" sz="2400" dirty="0">
                <a:solidFill>
                  <a:schemeClr val="tx1"/>
                </a:solidFill>
                <a:latin typeface="Arial" panose="020B0604020202020204" pitchFamily="34" charset="0"/>
                <a:cs typeface="Arial" panose="020B0604020202020204" pitchFamily="34" charset="0"/>
              </a:rPr>
              <a:t> GI bijwerkingen (vooral kort na start</a:t>
            </a:r>
            <a:r>
              <a:rPr lang="nl-NL" sz="2400" dirty="0" smtClean="0">
                <a:solidFill>
                  <a:schemeClr val="tx1"/>
                </a:solidFill>
                <a:latin typeface="Arial" panose="020B0604020202020204" pitchFamily="34" charset="0"/>
                <a:cs typeface="Arial" panose="020B0604020202020204" pitchFamily="34" charset="0"/>
              </a:rPr>
              <a:t>)</a:t>
            </a:r>
          </a:p>
          <a:p>
            <a:pPr>
              <a:lnSpc>
                <a:spcPct val="50000"/>
              </a:lnSpc>
              <a:buFont typeface="Wingdings" panose="05000000000000000000" pitchFamily="2" charset="2"/>
              <a:buChar char="v"/>
            </a:pPr>
            <a:endParaRPr lang="nl-NL" sz="2400" dirty="0">
              <a:solidFill>
                <a:schemeClr val="tx1"/>
              </a:solidFill>
              <a:latin typeface="Arial" panose="020B0604020202020204" pitchFamily="34" charset="0"/>
              <a:cs typeface="Arial" panose="020B0604020202020204" pitchFamily="34" charset="0"/>
            </a:endParaRPr>
          </a:p>
          <a:p>
            <a:pPr>
              <a:lnSpc>
                <a:spcPct val="50000"/>
              </a:lnSpc>
              <a:buFont typeface="Wingdings" panose="05000000000000000000" pitchFamily="2" charset="2"/>
              <a:buChar char="v"/>
            </a:pPr>
            <a:r>
              <a:rPr lang="nl-NL" sz="2400" dirty="0">
                <a:solidFill>
                  <a:schemeClr val="tx1"/>
                </a:solidFill>
                <a:latin typeface="Arial" panose="020B0604020202020204" pitchFamily="34" charset="0"/>
                <a:cs typeface="Arial" panose="020B0604020202020204" pitchFamily="34" charset="0"/>
              </a:rPr>
              <a:t> </a:t>
            </a:r>
            <a:r>
              <a:rPr lang="nl-NL" sz="2400" dirty="0" err="1">
                <a:solidFill>
                  <a:schemeClr val="tx1"/>
                </a:solidFill>
                <a:latin typeface="Arial" panose="020B0604020202020204" pitchFamily="34" charset="0"/>
                <a:cs typeface="Arial" panose="020B0604020202020204" pitchFamily="34" charset="0"/>
              </a:rPr>
              <a:t>Opioïdenontwenningssyndroom</a:t>
            </a:r>
            <a:r>
              <a:rPr lang="nl-NL" sz="2400" dirty="0">
                <a:solidFill>
                  <a:schemeClr val="tx1"/>
                </a:solidFill>
                <a:latin typeface="Arial" panose="020B0604020202020204" pitchFamily="34" charset="0"/>
                <a:cs typeface="Arial" panose="020B0604020202020204" pitchFamily="34" charset="0"/>
              </a:rPr>
              <a:t> </a:t>
            </a:r>
            <a:endParaRPr lang="nl-NL" sz="2400" dirty="0" smtClean="0">
              <a:solidFill>
                <a:schemeClr val="tx1"/>
              </a:solidFill>
              <a:latin typeface="Arial" panose="020B0604020202020204" pitchFamily="34" charset="0"/>
              <a:cs typeface="Arial" panose="020B0604020202020204" pitchFamily="34" charset="0"/>
            </a:endParaRPr>
          </a:p>
          <a:p>
            <a:pPr>
              <a:lnSpc>
                <a:spcPct val="50000"/>
              </a:lnSpc>
              <a:buFont typeface="Wingdings" panose="05000000000000000000" pitchFamily="2" charset="2"/>
              <a:buChar char="v"/>
            </a:pPr>
            <a:endParaRPr lang="nl-NL" sz="2400" dirty="0">
              <a:solidFill>
                <a:schemeClr val="tx1"/>
              </a:solidFill>
              <a:latin typeface="Arial" panose="020B0604020202020204" pitchFamily="34" charset="0"/>
              <a:cs typeface="Arial" panose="020B0604020202020204" pitchFamily="34" charset="0"/>
            </a:endParaRPr>
          </a:p>
          <a:p>
            <a:pPr>
              <a:lnSpc>
                <a:spcPct val="50000"/>
              </a:lnSpc>
              <a:buFont typeface="Wingdings" panose="05000000000000000000" pitchFamily="2" charset="2"/>
              <a:buChar char="v"/>
            </a:pPr>
            <a:r>
              <a:rPr lang="nl-NL" sz="2400" dirty="0">
                <a:solidFill>
                  <a:schemeClr val="tx1"/>
                </a:solidFill>
                <a:latin typeface="Arial" panose="020B0604020202020204" pitchFamily="34" charset="0"/>
                <a:cs typeface="Arial" panose="020B0604020202020204" pitchFamily="34" charset="0"/>
              </a:rPr>
              <a:t> Cardiovasculaire </a:t>
            </a:r>
            <a:r>
              <a:rPr lang="nl-NL" sz="2400" dirty="0" smtClean="0">
                <a:solidFill>
                  <a:schemeClr val="tx1"/>
                </a:solidFill>
                <a:latin typeface="Arial" panose="020B0604020202020204" pitchFamily="34" charset="0"/>
                <a:cs typeface="Arial" panose="020B0604020202020204" pitchFamily="34" charset="0"/>
              </a:rPr>
              <a:t>aandoeningen</a:t>
            </a:r>
          </a:p>
          <a:p>
            <a:pPr>
              <a:lnSpc>
                <a:spcPct val="50000"/>
              </a:lnSpc>
            </a:pPr>
            <a:endParaRPr lang="nl-NL" sz="2400" dirty="0">
              <a:solidFill>
                <a:schemeClr val="tx1"/>
              </a:solidFill>
              <a:latin typeface="Arial" panose="020B0604020202020204" pitchFamily="34" charset="0"/>
              <a:cs typeface="Arial" panose="020B0604020202020204" pitchFamily="34" charset="0"/>
            </a:endParaRPr>
          </a:p>
          <a:p>
            <a:pPr>
              <a:lnSpc>
                <a:spcPct val="50000"/>
              </a:lnSpc>
              <a:buFont typeface="Wingdings" panose="05000000000000000000" pitchFamily="2" charset="2"/>
              <a:buChar char="v"/>
            </a:pPr>
            <a:r>
              <a:rPr lang="nl-NL" sz="2400" dirty="0">
                <a:solidFill>
                  <a:schemeClr val="tx1"/>
                </a:solidFill>
                <a:latin typeface="Arial" panose="020B0604020202020204" pitchFamily="34" charset="0"/>
                <a:cs typeface="Arial" panose="020B0604020202020204" pitchFamily="34" charset="0"/>
              </a:rPr>
              <a:t> CYP3A4-inductoren </a:t>
            </a:r>
            <a:endParaRPr lang="nl-NL" sz="3600" dirty="0">
              <a:solidFill>
                <a:schemeClr val="tx1"/>
              </a:solidFill>
            </a:endParaRPr>
          </a:p>
          <a:p>
            <a:endParaRPr lang="nl-NL" sz="2500" dirty="0"/>
          </a:p>
          <a:p>
            <a:endParaRPr lang="nl-NL" sz="2500" dirty="0"/>
          </a:p>
        </p:txBody>
      </p:sp>
      <p:sp>
        <p:nvSpPr>
          <p:cNvPr id="4" name="Rechthoek 3"/>
          <p:cNvSpPr/>
          <p:nvPr/>
        </p:nvSpPr>
        <p:spPr>
          <a:xfrm>
            <a:off x="15231979" y="9504947"/>
            <a:ext cx="1576137" cy="4331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49174117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329947" y="1613971"/>
            <a:ext cx="12609138" cy="1766094"/>
          </a:xfrm>
        </p:spPr>
        <p:txBody>
          <a:bodyPr>
            <a:normAutofit/>
          </a:bodyPr>
          <a:lstStyle/>
          <a:p>
            <a:pPr fontAlgn="base"/>
            <a:r>
              <a:rPr lang="en-US" sz="4000" b="0" dirty="0">
                <a:latin typeface="Arial" panose="020B0604020202020204" pitchFamily="34" charset="0"/>
                <a:cs typeface="Arial" panose="020B0604020202020204" pitchFamily="34" charset="0"/>
              </a:rPr>
              <a:t>Methylnaltrexon</a:t>
            </a:r>
            <a:r>
              <a:rPr lang="en-US" sz="4000" b="0" baseline="30000" dirty="0">
                <a:latin typeface="Arial" panose="020B0604020202020204" pitchFamily="34" charset="0"/>
                <a:cs typeface="Arial" panose="020B0604020202020204" pitchFamily="34" charset="0"/>
              </a:rPr>
              <a:t>1,2,3</a:t>
            </a:r>
            <a:r>
              <a:rPr lang="en-US" sz="4000" b="0" dirty="0">
                <a:latin typeface="Arial" panose="020B0604020202020204" pitchFamily="34" charset="0"/>
                <a:cs typeface="Arial" panose="020B0604020202020204" pitchFamily="34" charset="0"/>
              </a:rPr>
              <a:t>: </a:t>
            </a:r>
            <a:br>
              <a:rPr lang="en-US" sz="4000" b="0" dirty="0">
                <a:latin typeface="Arial" panose="020B0604020202020204" pitchFamily="34" charset="0"/>
                <a:cs typeface="Arial" panose="020B0604020202020204" pitchFamily="34" charset="0"/>
              </a:rPr>
            </a:br>
            <a:r>
              <a:rPr lang="en-US" sz="4000" b="0" dirty="0" err="1">
                <a:latin typeface="Arial" panose="020B0604020202020204" pitchFamily="34" charset="0"/>
                <a:cs typeface="Arial" panose="020B0604020202020204" pitchFamily="34" charset="0"/>
              </a:rPr>
              <a:t>Relistor</a:t>
            </a:r>
            <a:r>
              <a:rPr lang="en-US" sz="4000" b="0" baseline="30000" dirty="0">
                <a:latin typeface="Arial" panose="020B0604020202020204" pitchFamily="34" charset="0"/>
                <a:cs typeface="Arial" panose="020B0604020202020204" pitchFamily="34" charset="0"/>
              </a:rPr>
              <a:t>®</a:t>
            </a:r>
            <a:r>
              <a:rPr lang="en-US" baseline="30000" dirty="0"/>
              <a:t/>
            </a:r>
            <a:br>
              <a:rPr lang="en-US" baseline="30000" dirty="0"/>
            </a:br>
            <a:endParaRPr lang="en-US" dirty="0"/>
          </a:p>
        </p:txBody>
      </p:sp>
      <p:sp>
        <p:nvSpPr>
          <p:cNvPr id="3" name="Tijdelijke aanduiding voor inhoud 2"/>
          <p:cNvSpPr>
            <a:spLocks noGrp="1"/>
          </p:cNvSpPr>
          <p:nvPr>
            <p:ph idx="1"/>
          </p:nvPr>
        </p:nvSpPr>
        <p:spPr>
          <a:xfrm>
            <a:off x="2269789" y="3270226"/>
            <a:ext cx="14840219" cy="4627723"/>
          </a:xfrm>
        </p:spPr>
        <p:txBody>
          <a:bodyPr/>
          <a:lstStyle/>
          <a:p>
            <a:pPr lvl="0" fontAlgn="base">
              <a:spcBef>
                <a:spcPct val="30000"/>
              </a:spcBef>
              <a:spcAft>
                <a:spcPct val="0"/>
              </a:spcAft>
              <a:buSzTx/>
              <a:buFont typeface="Wingdings" charset="2"/>
              <a:buChar char="v"/>
            </a:pPr>
            <a:r>
              <a:rPr lang="en-GB" sz="2400" dirty="0">
                <a:solidFill>
                  <a:schemeClr val="tx1"/>
                </a:solidFill>
                <a:cs typeface="Arial" pitchFamily="34" charset="0"/>
                <a:sym typeface="Symbol"/>
              </a:rPr>
              <a:t>PAMORA: Peripherally Acting </a:t>
            </a:r>
            <a:r>
              <a:rPr lang="el-GR" sz="2400" b="1" dirty="0">
                <a:solidFill>
                  <a:schemeClr val="tx1"/>
                </a:solidFill>
              </a:rPr>
              <a:t>μ</a:t>
            </a:r>
            <a:r>
              <a:rPr lang="en-US" sz="2400" b="1" dirty="0">
                <a:solidFill>
                  <a:schemeClr val="tx1"/>
                </a:solidFill>
              </a:rPr>
              <a:t>-opioid </a:t>
            </a:r>
            <a:r>
              <a:rPr lang="en-GB" sz="2400" dirty="0">
                <a:solidFill>
                  <a:schemeClr val="tx1"/>
                </a:solidFill>
                <a:cs typeface="Arial" pitchFamily="34" charset="0"/>
                <a:sym typeface="Symbol"/>
              </a:rPr>
              <a:t>Receptor Antagonist </a:t>
            </a:r>
            <a:endParaRPr lang="en-GB" sz="2400" dirty="0" smtClean="0">
              <a:solidFill>
                <a:schemeClr val="tx1"/>
              </a:solidFill>
              <a:cs typeface="Arial" pitchFamily="34" charset="0"/>
              <a:sym typeface="Symbol"/>
            </a:endParaRPr>
          </a:p>
          <a:p>
            <a:pPr lvl="0" fontAlgn="base">
              <a:spcBef>
                <a:spcPct val="30000"/>
              </a:spcBef>
              <a:spcAft>
                <a:spcPct val="0"/>
              </a:spcAft>
              <a:buSzTx/>
              <a:buFont typeface="Wingdings" charset="2"/>
              <a:buChar char="v"/>
            </a:pPr>
            <a:endParaRPr lang="en-US" sz="2400" dirty="0">
              <a:solidFill>
                <a:schemeClr val="tx1"/>
              </a:solidFill>
            </a:endParaRPr>
          </a:p>
          <a:p>
            <a:pPr>
              <a:buFont typeface="Wingdings" charset="2"/>
              <a:buChar char="v"/>
            </a:pPr>
            <a:r>
              <a:rPr lang="en-GB" sz="2400" dirty="0" err="1">
                <a:solidFill>
                  <a:schemeClr val="tx1"/>
                </a:solidFill>
                <a:cs typeface="Arial" pitchFamily="34" charset="0"/>
                <a:sym typeface="Symbol"/>
              </a:rPr>
              <a:t>Remt</a:t>
            </a:r>
            <a:r>
              <a:rPr lang="en-GB" sz="2400" dirty="0">
                <a:solidFill>
                  <a:schemeClr val="tx1"/>
                </a:solidFill>
                <a:cs typeface="Arial" pitchFamily="34" charset="0"/>
                <a:sym typeface="Symbol"/>
              </a:rPr>
              <a:t> het effect van </a:t>
            </a:r>
            <a:r>
              <a:rPr lang="en-GB" sz="2400" dirty="0" err="1">
                <a:solidFill>
                  <a:schemeClr val="tx1"/>
                </a:solidFill>
                <a:cs typeface="Arial" pitchFamily="34" charset="0"/>
                <a:sym typeface="Symbol"/>
              </a:rPr>
              <a:t>opioïden</a:t>
            </a:r>
            <a:r>
              <a:rPr lang="en-GB" sz="2400" dirty="0">
                <a:solidFill>
                  <a:schemeClr val="tx1"/>
                </a:solidFill>
                <a:cs typeface="Arial" pitchFamily="34" charset="0"/>
                <a:sym typeface="Symbol"/>
              </a:rPr>
              <a:t> in </a:t>
            </a:r>
            <a:r>
              <a:rPr lang="en-GB" sz="2400" dirty="0" err="1">
                <a:solidFill>
                  <a:schemeClr val="tx1"/>
                </a:solidFill>
                <a:cs typeface="Arial" pitchFamily="34" charset="0"/>
                <a:sym typeface="Symbol"/>
              </a:rPr>
              <a:t>tractus</a:t>
            </a:r>
            <a:r>
              <a:rPr lang="en-GB" sz="2400" dirty="0">
                <a:solidFill>
                  <a:schemeClr val="tx1"/>
                </a:solidFill>
                <a:cs typeface="Arial" pitchFamily="34" charset="0"/>
                <a:sym typeface="Symbol"/>
              </a:rPr>
              <a:t> gastro-intestinalis </a:t>
            </a:r>
            <a:endParaRPr lang="en-GB" sz="2400" dirty="0" smtClean="0">
              <a:solidFill>
                <a:schemeClr val="tx1"/>
              </a:solidFill>
              <a:cs typeface="Arial" pitchFamily="34" charset="0"/>
              <a:sym typeface="Symbol"/>
            </a:endParaRPr>
          </a:p>
          <a:p>
            <a:pPr>
              <a:buFont typeface="Wingdings" charset="2"/>
              <a:buChar char="v"/>
            </a:pPr>
            <a:endParaRPr lang="en-GB" sz="2400" dirty="0">
              <a:solidFill>
                <a:schemeClr val="tx1"/>
              </a:solidFill>
              <a:cs typeface="Arial" pitchFamily="34" charset="0"/>
              <a:sym typeface="Symbol"/>
            </a:endParaRPr>
          </a:p>
          <a:p>
            <a:pPr>
              <a:buFont typeface="Wingdings" charset="2"/>
              <a:buChar char="v"/>
            </a:pPr>
            <a:r>
              <a:rPr lang="en-GB" sz="2400" dirty="0" err="1">
                <a:solidFill>
                  <a:schemeClr val="tx1"/>
                </a:solidFill>
                <a:cs typeface="Arial" pitchFamily="34" charset="0"/>
                <a:sym typeface="Symbol"/>
              </a:rPr>
              <a:t>Minimale</a:t>
            </a:r>
            <a:r>
              <a:rPr lang="en-GB" sz="2400" dirty="0">
                <a:solidFill>
                  <a:schemeClr val="tx1"/>
                </a:solidFill>
                <a:cs typeface="Arial" pitchFamily="34" charset="0"/>
                <a:sym typeface="Symbol"/>
              </a:rPr>
              <a:t> passage </a:t>
            </a:r>
            <a:r>
              <a:rPr lang="en-GB" sz="2400" dirty="0" err="1">
                <a:solidFill>
                  <a:schemeClr val="tx1"/>
                </a:solidFill>
                <a:cs typeface="Arial" pitchFamily="34" charset="0"/>
                <a:sym typeface="Symbol"/>
              </a:rPr>
              <a:t>bloed-hersen</a:t>
            </a:r>
            <a:r>
              <a:rPr lang="en-GB" sz="2400" dirty="0">
                <a:solidFill>
                  <a:schemeClr val="tx1"/>
                </a:solidFill>
                <a:cs typeface="Arial" pitchFamily="34" charset="0"/>
                <a:sym typeface="Symbol"/>
              </a:rPr>
              <a:t> </a:t>
            </a:r>
            <a:r>
              <a:rPr lang="en-GB" sz="2400" dirty="0" err="1">
                <a:solidFill>
                  <a:schemeClr val="tx1"/>
                </a:solidFill>
                <a:cs typeface="Arial" pitchFamily="34" charset="0"/>
                <a:sym typeface="Symbol"/>
              </a:rPr>
              <a:t>barrière</a:t>
            </a:r>
            <a:r>
              <a:rPr lang="en-GB" sz="2400" dirty="0">
                <a:solidFill>
                  <a:schemeClr val="tx1"/>
                </a:solidFill>
                <a:cs typeface="Arial" pitchFamily="34" charset="0"/>
                <a:sym typeface="Symbol"/>
              </a:rPr>
              <a:t>, </a:t>
            </a:r>
            <a:r>
              <a:rPr lang="en-GB" sz="2400" dirty="0" err="1">
                <a:solidFill>
                  <a:schemeClr val="tx1"/>
                </a:solidFill>
                <a:cs typeface="Arial" pitchFamily="34" charset="0"/>
                <a:sym typeface="Symbol"/>
              </a:rPr>
              <a:t>centrale</a:t>
            </a:r>
            <a:r>
              <a:rPr lang="en-GB" sz="2400" dirty="0">
                <a:solidFill>
                  <a:schemeClr val="tx1"/>
                </a:solidFill>
                <a:cs typeface="Arial" pitchFamily="34" charset="0"/>
                <a:sym typeface="Symbol"/>
              </a:rPr>
              <a:t> </a:t>
            </a:r>
            <a:r>
              <a:rPr lang="en-GB" sz="2400" dirty="0" err="1">
                <a:solidFill>
                  <a:schemeClr val="tx1"/>
                </a:solidFill>
                <a:cs typeface="Arial" pitchFamily="34" charset="0"/>
                <a:sym typeface="Symbol"/>
              </a:rPr>
              <a:t>pijnstilling</a:t>
            </a:r>
            <a:r>
              <a:rPr lang="en-GB" sz="2400" dirty="0">
                <a:solidFill>
                  <a:schemeClr val="tx1"/>
                </a:solidFill>
                <a:cs typeface="Arial" pitchFamily="34" charset="0"/>
                <a:sym typeface="Symbol"/>
              </a:rPr>
              <a:t> </a:t>
            </a:r>
            <a:r>
              <a:rPr lang="en-GB" sz="2400" dirty="0" err="1">
                <a:solidFill>
                  <a:schemeClr val="tx1"/>
                </a:solidFill>
                <a:cs typeface="Arial" pitchFamily="34" charset="0"/>
                <a:sym typeface="Symbol"/>
              </a:rPr>
              <a:t>blijft</a:t>
            </a:r>
            <a:r>
              <a:rPr lang="en-GB" sz="2400" dirty="0">
                <a:solidFill>
                  <a:schemeClr val="tx1"/>
                </a:solidFill>
                <a:cs typeface="Arial" pitchFamily="34" charset="0"/>
                <a:sym typeface="Symbol"/>
              </a:rPr>
              <a:t> intact </a:t>
            </a:r>
            <a:endParaRPr lang="en-GB" sz="2400" dirty="0" smtClean="0">
              <a:solidFill>
                <a:schemeClr val="tx1"/>
              </a:solidFill>
              <a:cs typeface="Arial" pitchFamily="34" charset="0"/>
              <a:sym typeface="Symbol"/>
            </a:endParaRPr>
          </a:p>
          <a:p>
            <a:pPr>
              <a:buFont typeface="Wingdings" charset="2"/>
              <a:buChar char="v"/>
            </a:pPr>
            <a:endParaRPr lang="tr-TR" sz="2400" dirty="0">
              <a:solidFill>
                <a:schemeClr val="tx1"/>
              </a:solidFill>
              <a:cs typeface="Arial" pitchFamily="34" charset="0"/>
              <a:sym typeface="Symbol"/>
            </a:endParaRPr>
          </a:p>
          <a:p>
            <a:pPr lvl="0">
              <a:buFont typeface="Wingdings" charset="2"/>
              <a:buChar char="v"/>
            </a:pPr>
            <a:r>
              <a:rPr lang="en-US" sz="2400" dirty="0" err="1">
                <a:solidFill>
                  <a:schemeClr val="tx1"/>
                </a:solidFill>
              </a:rPr>
              <a:t>Subcutane</a:t>
            </a:r>
            <a:r>
              <a:rPr lang="en-US" sz="2400" dirty="0">
                <a:solidFill>
                  <a:schemeClr val="tx1"/>
                </a:solidFill>
              </a:rPr>
              <a:t> </a:t>
            </a:r>
            <a:r>
              <a:rPr lang="en-US" sz="2400" dirty="0" err="1">
                <a:solidFill>
                  <a:schemeClr val="tx1"/>
                </a:solidFill>
              </a:rPr>
              <a:t>injectie</a:t>
            </a:r>
            <a:r>
              <a:rPr lang="en-US" sz="2400" dirty="0">
                <a:solidFill>
                  <a:schemeClr val="tx1"/>
                </a:solidFill>
              </a:rPr>
              <a:t>, max 1x per dag</a:t>
            </a:r>
            <a:endParaRPr lang="en-US" sz="2400" baseline="30000" dirty="0">
              <a:solidFill>
                <a:schemeClr val="tx1"/>
              </a:solidFill>
            </a:endParaRPr>
          </a:p>
          <a:p>
            <a:endParaRPr lang="en-GB" dirty="0"/>
          </a:p>
          <a:p>
            <a:endParaRPr lang="nl-NL" dirty="0"/>
          </a:p>
        </p:txBody>
      </p:sp>
      <p:sp>
        <p:nvSpPr>
          <p:cNvPr id="6" name="Footer Placeholder 3"/>
          <p:cNvSpPr>
            <a:spLocks noGrp="1"/>
          </p:cNvSpPr>
          <p:nvPr>
            <p:ph type="ftr" sz="quarter" idx="11"/>
          </p:nvPr>
        </p:nvSpPr>
        <p:spPr>
          <a:xfrm>
            <a:off x="2281821" y="8759298"/>
            <a:ext cx="14840219" cy="751883"/>
          </a:xfrm>
        </p:spPr>
        <p:txBody>
          <a:bodyPr/>
          <a:lstStyle/>
          <a:p>
            <a:pPr marL="338602" indent="-338602">
              <a:buAutoNum type="arabicPeriod"/>
            </a:pPr>
            <a:r>
              <a:rPr lang="nl-NL" sz="1200" dirty="0">
                <a:solidFill>
                  <a:schemeClr val="tx1"/>
                </a:solidFill>
                <a:latin typeface="Arial" panose="020B0604020202020204" pitchFamily="34" charset="0"/>
                <a:cs typeface="Arial" panose="020B0604020202020204" pitchFamily="34" charset="0"/>
              </a:rPr>
              <a:t>Brock C, </a:t>
            </a:r>
            <a:r>
              <a:rPr lang="nl-NL" sz="1200" dirty="0" err="1">
                <a:solidFill>
                  <a:schemeClr val="tx1"/>
                </a:solidFill>
                <a:latin typeface="Arial" panose="020B0604020202020204" pitchFamily="34" charset="0"/>
                <a:cs typeface="Arial" panose="020B0604020202020204" pitchFamily="34" charset="0"/>
              </a:rPr>
              <a:t>Olesen</a:t>
            </a:r>
            <a:r>
              <a:rPr lang="nl-NL" sz="1200" dirty="0">
                <a:solidFill>
                  <a:schemeClr val="tx1"/>
                </a:solidFill>
                <a:latin typeface="Arial" panose="020B0604020202020204" pitchFamily="34" charset="0"/>
                <a:cs typeface="Arial" panose="020B0604020202020204" pitchFamily="34" charset="0"/>
              </a:rPr>
              <a:t> SS, </a:t>
            </a:r>
            <a:r>
              <a:rPr lang="nl-NL" sz="1200" dirty="0" err="1">
                <a:solidFill>
                  <a:schemeClr val="tx1"/>
                </a:solidFill>
                <a:latin typeface="Arial" panose="020B0604020202020204" pitchFamily="34" charset="0"/>
                <a:cs typeface="Arial" panose="020B0604020202020204" pitchFamily="34" charset="0"/>
              </a:rPr>
              <a:t>Olesen</a:t>
            </a:r>
            <a:r>
              <a:rPr lang="nl-NL" sz="1200" dirty="0">
                <a:solidFill>
                  <a:schemeClr val="tx1"/>
                </a:solidFill>
                <a:latin typeface="Arial" panose="020B0604020202020204" pitchFamily="34" charset="0"/>
                <a:cs typeface="Arial" panose="020B0604020202020204" pitchFamily="34" charset="0"/>
              </a:rPr>
              <a:t> AE, et al. </a:t>
            </a:r>
            <a:r>
              <a:rPr lang="nl-NL" sz="1200" i="1" dirty="0">
                <a:solidFill>
                  <a:schemeClr val="tx1"/>
                </a:solidFill>
                <a:latin typeface="Arial" panose="020B0604020202020204" pitchFamily="34" charset="0"/>
                <a:cs typeface="Arial" panose="020B0604020202020204" pitchFamily="34" charset="0"/>
              </a:rPr>
              <a:t>Drugs</a:t>
            </a:r>
            <a:r>
              <a:rPr lang="nl-NL" sz="1200" dirty="0">
                <a:solidFill>
                  <a:schemeClr val="tx1"/>
                </a:solidFill>
                <a:latin typeface="Arial" panose="020B0604020202020204" pitchFamily="34" charset="0"/>
                <a:cs typeface="Arial" panose="020B0604020202020204" pitchFamily="34" charset="0"/>
              </a:rPr>
              <a:t>. 2012;72:1847-1865; 2. </a:t>
            </a:r>
            <a:r>
              <a:rPr lang="en-US" sz="1200" dirty="0">
                <a:solidFill>
                  <a:schemeClr val="tx1"/>
                </a:solidFill>
                <a:latin typeface="Arial" panose="020B0604020202020204" pitchFamily="34" charset="0"/>
                <a:cs typeface="Arial" panose="020B0604020202020204" pitchFamily="34" charset="0"/>
              </a:rPr>
              <a:t>Ford AC et al. </a:t>
            </a:r>
            <a:r>
              <a:rPr lang="en-US" sz="1200" i="1" dirty="0">
                <a:solidFill>
                  <a:schemeClr val="tx1"/>
                </a:solidFill>
                <a:latin typeface="Arial" panose="020B0604020202020204" pitchFamily="34" charset="0"/>
                <a:cs typeface="Arial" panose="020B0604020202020204" pitchFamily="34" charset="0"/>
              </a:rPr>
              <a:t>Am J </a:t>
            </a:r>
            <a:r>
              <a:rPr lang="en-US" sz="1200" i="1" dirty="0" err="1">
                <a:solidFill>
                  <a:schemeClr val="tx1"/>
                </a:solidFill>
                <a:latin typeface="Arial" panose="020B0604020202020204" pitchFamily="34" charset="0"/>
                <a:cs typeface="Arial" panose="020B0604020202020204" pitchFamily="34" charset="0"/>
              </a:rPr>
              <a:t>Gastroenterol</a:t>
            </a:r>
            <a:r>
              <a:rPr lang="en-US" sz="1200" dirty="0">
                <a:solidFill>
                  <a:schemeClr val="tx1"/>
                </a:solidFill>
                <a:latin typeface="Arial" panose="020B0604020202020204" pitchFamily="34" charset="0"/>
                <a:cs typeface="Arial" panose="020B0604020202020204" pitchFamily="34" charset="0"/>
              </a:rPr>
              <a:t>. 2013 Oct;108(10):1566-74; doi:10.1038/ajg.2013.169; 3. SPC </a:t>
            </a:r>
            <a:r>
              <a:rPr lang="en-US" sz="1200" dirty="0" err="1">
                <a:solidFill>
                  <a:schemeClr val="tx1"/>
                </a:solidFill>
                <a:latin typeface="Arial" panose="020B0604020202020204" pitchFamily="34" charset="0"/>
                <a:cs typeface="Arial" panose="020B0604020202020204" pitchFamily="34" charset="0"/>
              </a:rPr>
              <a:t>Relistor</a:t>
            </a:r>
            <a:r>
              <a:rPr lang="en-US" sz="1200" dirty="0">
                <a:solidFill>
                  <a:schemeClr val="tx1"/>
                </a:solidFill>
                <a:latin typeface="Arial" panose="020B0604020202020204" pitchFamily="34" charset="0"/>
                <a:cs typeface="Arial" panose="020B0604020202020204" pitchFamily="34" charset="0"/>
              </a:rPr>
              <a:t>.</a:t>
            </a:r>
          </a:p>
          <a:p>
            <a:pPr algn="l"/>
            <a:endParaRPr lang="en-US" b="1" dirty="0">
              <a:solidFill>
                <a:schemeClr val="tx1"/>
              </a:solidFill>
            </a:endParaRPr>
          </a:p>
        </p:txBody>
      </p:sp>
      <p:sp>
        <p:nvSpPr>
          <p:cNvPr id="4" name="Rechthoek 3"/>
          <p:cNvSpPr/>
          <p:nvPr/>
        </p:nvSpPr>
        <p:spPr>
          <a:xfrm>
            <a:off x="15292137" y="9384632"/>
            <a:ext cx="1600200" cy="56548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9282167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328843" y="1585505"/>
            <a:ext cx="16488940" cy="2148934"/>
          </a:xfrm>
        </p:spPr>
        <p:txBody>
          <a:bodyPr>
            <a:normAutofit/>
          </a:bodyPr>
          <a:lstStyle/>
          <a:p>
            <a:r>
              <a:rPr lang="nl-NL" dirty="0" err="1">
                <a:latin typeface="Arial" panose="020B0604020202020204" pitchFamily="34" charset="0"/>
                <a:cs typeface="Arial" panose="020B0604020202020204" pitchFamily="34" charset="0"/>
              </a:rPr>
              <a:t>Methylnaltrexon</a:t>
            </a:r>
            <a:r>
              <a:rPr lang="nl-NL" dirty="0">
                <a:latin typeface="Arial" panose="020B0604020202020204" pitchFamily="34" charset="0"/>
                <a:cs typeface="Arial" panose="020B0604020202020204" pitchFamily="34" charset="0"/>
              </a:rPr>
              <a:t> en verdraagzaamheid</a:t>
            </a:r>
          </a:p>
        </p:txBody>
      </p:sp>
      <p:sp>
        <p:nvSpPr>
          <p:cNvPr id="3" name="Tijdelijke aanduiding voor inhoud 2"/>
          <p:cNvSpPr>
            <a:spLocks noGrp="1"/>
          </p:cNvSpPr>
          <p:nvPr>
            <p:ph idx="1"/>
          </p:nvPr>
        </p:nvSpPr>
        <p:spPr>
          <a:xfrm>
            <a:off x="992766" y="2326743"/>
            <a:ext cx="14899005" cy="5959602"/>
          </a:xfrm>
        </p:spPr>
        <p:txBody>
          <a:bodyPr>
            <a:noAutofit/>
          </a:bodyPr>
          <a:lstStyle/>
          <a:p>
            <a:pPr>
              <a:lnSpc>
                <a:spcPct val="50000"/>
              </a:lnSpc>
              <a:buFont typeface="Wingdings" panose="05000000000000000000" pitchFamily="2" charset="2"/>
              <a:buChar char="v"/>
            </a:pPr>
            <a:endParaRPr lang="nl-NL" sz="2400" dirty="0">
              <a:latin typeface="Arial" panose="020B0604020202020204" pitchFamily="34" charset="0"/>
              <a:cs typeface="Arial" panose="020B0604020202020204" pitchFamily="34" charset="0"/>
            </a:endParaRPr>
          </a:p>
          <a:p>
            <a:pPr marL="677205" indent="-507903">
              <a:buFont typeface="Wingdings" panose="05000000000000000000" pitchFamily="2" charset="2"/>
              <a:buChar char="v"/>
            </a:pPr>
            <a:endParaRPr lang="nl-NL" sz="3600" dirty="0"/>
          </a:p>
          <a:p>
            <a:endParaRPr lang="nl-NL" sz="2500" dirty="0"/>
          </a:p>
        </p:txBody>
      </p:sp>
      <p:sp>
        <p:nvSpPr>
          <p:cNvPr id="4" name="Tekstvak 3">
            <a:extLst>
              <a:ext uri="{FF2B5EF4-FFF2-40B4-BE49-F238E27FC236}">
                <a16:creationId xmlns="" xmlns:a16="http://schemas.microsoft.com/office/drawing/2014/main" id="{1EA9ACB7-34AB-45AA-8798-593B4BDA5391}"/>
              </a:ext>
            </a:extLst>
          </p:cNvPr>
          <p:cNvSpPr txBox="1"/>
          <p:nvPr/>
        </p:nvSpPr>
        <p:spPr>
          <a:xfrm>
            <a:off x="2174057" y="3082769"/>
            <a:ext cx="15663653" cy="2629753"/>
          </a:xfrm>
          <a:prstGeom prst="rect">
            <a:avLst/>
          </a:prstGeom>
          <a:noFill/>
        </p:spPr>
        <p:txBody>
          <a:bodyPr wrap="square" lIns="135441" tIns="67720" rIns="135441" bIns="67720" rtlCol="0">
            <a:spAutoFit/>
          </a:bodyPr>
          <a:lstStyle/>
          <a:p>
            <a:pPr>
              <a:buFont typeface="Wingdings" panose="05000000000000000000" pitchFamily="2" charset="2"/>
              <a:buChar char="v"/>
            </a:pPr>
            <a:endParaRPr lang="nl-NL" sz="2400" dirty="0">
              <a:latin typeface="Arial" panose="020B0604020202020204" pitchFamily="34" charset="0"/>
              <a:cs typeface="Arial" panose="020B0604020202020204" pitchFamily="34" charset="0"/>
            </a:endParaRPr>
          </a:p>
          <a:p>
            <a:pPr>
              <a:buFont typeface="Wingdings" panose="05000000000000000000" pitchFamily="2" charset="2"/>
              <a:buChar char="v"/>
            </a:pPr>
            <a:r>
              <a:rPr lang="nl-NL" sz="2400" dirty="0" smtClean="0">
                <a:latin typeface="Arial" panose="020B0604020202020204" pitchFamily="34" charset="0"/>
                <a:cs typeface="Arial" panose="020B0604020202020204" pitchFamily="34" charset="0"/>
              </a:rPr>
              <a:t> Buikpijn, misselijkheid, flatulentie, diarree</a:t>
            </a:r>
            <a:endParaRPr lang="nl-NL" sz="2400" dirty="0">
              <a:latin typeface="Arial" panose="020B0604020202020204" pitchFamily="34" charset="0"/>
              <a:cs typeface="Arial" panose="020B0604020202020204" pitchFamily="34" charset="0"/>
            </a:endParaRPr>
          </a:p>
          <a:p>
            <a:endParaRPr lang="nl-NL" sz="2400" dirty="0">
              <a:latin typeface="Arial" panose="020B0604020202020204" pitchFamily="34" charset="0"/>
              <a:cs typeface="Arial" panose="020B0604020202020204" pitchFamily="34" charset="0"/>
            </a:endParaRPr>
          </a:p>
          <a:p>
            <a:pPr>
              <a:buFont typeface="Wingdings" panose="05000000000000000000" pitchFamily="2" charset="2"/>
              <a:buChar char="v"/>
            </a:pPr>
            <a:r>
              <a:rPr lang="nl-NL" sz="2400" dirty="0" smtClean="0">
                <a:latin typeface="Arial" panose="020B0604020202020204" pitchFamily="34" charset="0"/>
                <a:cs typeface="Arial" panose="020B0604020202020204" pitchFamily="34" charset="0"/>
              </a:rPr>
              <a:t> Reactie op de injectieplaats zoals branderigheid, steken, pijn, roodheid, oedeem. </a:t>
            </a:r>
          </a:p>
          <a:p>
            <a:endParaRPr lang="nl-NL" sz="2400" dirty="0" smtClean="0">
              <a:latin typeface="Arial" panose="020B0604020202020204" pitchFamily="34" charset="0"/>
              <a:cs typeface="Arial" panose="020B0604020202020204" pitchFamily="34" charset="0"/>
            </a:endParaRPr>
          </a:p>
          <a:p>
            <a:pPr>
              <a:buFont typeface="Wingdings" panose="05000000000000000000" pitchFamily="2" charset="2"/>
              <a:buChar char="v"/>
            </a:pPr>
            <a:r>
              <a:rPr lang="nl-NL" sz="2400" dirty="0" smtClean="0">
                <a:latin typeface="Arial" panose="020B0604020202020204" pitchFamily="34" charset="0"/>
                <a:cs typeface="Arial" panose="020B0604020202020204" pitchFamily="34" charset="0"/>
              </a:rPr>
              <a:t> Darmperforatie</a:t>
            </a:r>
          </a:p>
          <a:p>
            <a:endParaRPr lang="nl-NL" dirty="0"/>
          </a:p>
        </p:txBody>
      </p:sp>
      <p:sp>
        <p:nvSpPr>
          <p:cNvPr id="6" name="Rechthoek 5"/>
          <p:cNvSpPr/>
          <p:nvPr/>
        </p:nvSpPr>
        <p:spPr>
          <a:xfrm>
            <a:off x="15285308" y="9489989"/>
            <a:ext cx="1519881" cy="40777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400040116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304779" y="1609568"/>
            <a:ext cx="16488940" cy="2148934"/>
          </a:xfrm>
        </p:spPr>
        <p:txBody>
          <a:bodyPr>
            <a:normAutofit/>
          </a:bodyPr>
          <a:lstStyle/>
          <a:p>
            <a:r>
              <a:rPr lang="nl-NL" dirty="0" err="1">
                <a:latin typeface="Arial" panose="020B0604020202020204" pitchFamily="34" charset="0"/>
                <a:cs typeface="Arial" panose="020B0604020202020204" pitchFamily="34" charset="0"/>
              </a:rPr>
              <a:t>Methylnaltrexon</a:t>
            </a:r>
            <a:r>
              <a:rPr lang="nl-NL" dirty="0">
                <a:latin typeface="Arial" panose="020B0604020202020204" pitchFamily="34" charset="0"/>
                <a:cs typeface="Arial" panose="020B0604020202020204" pitchFamily="34" charset="0"/>
              </a:rPr>
              <a:t> contra-indicaties en bijzondere waarschuwingen en voorzorgen </a:t>
            </a:r>
          </a:p>
        </p:txBody>
      </p:sp>
      <p:sp>
        <p:nvSpPr>
          <p:cNvPr id="3" name="Tijdelijke aanduiding voor inhoud 2"/>
          <p:cNvSpPr>
            <a:spLocks noGrp="1"/>
          </p:cNvSpPr>
          <p:nvPr>
            <p:ph idx="1"/>
          </p:nvPr>
        </p:nvSpPr>
        <p:spPr>
          <a:xfrm>
            <a:off x="2253155" y="3092861"/>
            <a:ext cx="16055700" cy="5959602"/>
          </a:xfrm>
        </p:spPr>
        <p:txBody>
          <a:bodyPr>
            <a:noAutofit/>
          </a:bodyPr>
          <a:lstStyle/>
          <a:p>
            <a:pPr marL="169301"/>
            <a:r>
              <a:rPr lang="nl-NL" sz="2400" u="sng" dirty="0">
                <a:solidFill>
                  <a:schemeClr val="tx1"/>
                </a:solidFill>
                <a:latin typeface="Arial" panose="020B0604020202020204" pitchFamily="34" charset="0"/>
                <a:cs typeface="Arial" panose="020B0604020202020204" pitchFamily="34" charset="0"/>
              </a:rPr>
              <a:t>Contra-indicaties: </a:t>
            </a:r>
          </a:p>
          <a:p>
            <a:pPr marL="677205" indent="-507903">
              <a:buFont typeface="Wingdings" panose="05000000000000000000" pitchFamily="2" charset="2"/>
              <a:buChar char="v"/>
            </a:pPr>
            <a:r>
              <a:rPr lang="nl-NL" sz="2400" dirty="0">
                <a:solidFill>
                  <a:schemeClr val="tx1"/>
                </a:solidFill>
                <a:latin typeface="Arial" panose="020B0604020202020204" pitchFamily="34" charset="0"/>
                <a:cs typeface="Arial" panose="020B0604020202020204" pitchFamily="34" charset="0"/>
              </a:rPr>
              <a:t>Mechanische gastro-intestinale obstructie of meer kans op recidiverende obstructie en bij acute buikchirurgie vanwege het risico van maag-darmperforatie</a:t>
            </a:r>
          </a:p>
          <a:p>
            <a:pPr marL="677205" indent="-507903">
              <a:buFont typeface="Wingdings" panose="05000000000000000000" pitchFamily="2" charset="2"/>
              <a:buChar char="v"/>
            </a:pPr>
            <a:r>
              <a:rPr lang="nl-NL" sz="2400" dirty="0">
                <a:solidFill>
                  <a:schemeClr val="tx1"/>
                </a:solidFill>
                <a:latin typeface="Arial" panose="020B0604020202020204" pitchFamily="34" charset="0"/>
                <a:cs typeface="Arial" panose="020B0604020202020204" pitchFamily="34" charset="0"/>
              </a:rPr>
              <a:t>Overgevoeligheid werkzame stof of hulpstof</a:t>
            </a:r>
          </a:p>
          <a:p>
            <a:pPr marL="169301"/>
            <a:endParaRPr lang="nl-NL" sz="2400" dirty="0">
              <a:latin typeface="Arial" panose="020B0604020202020204" pitchFamily="34" charset="0"/>
              <a:cs typeface="Arial" panose="020B0604020202020204" pitchFamily="34" charset="0"/>
            </a:endParaRPr>
          </a:p>
          <a:p>
            <a:pPr marL="677205" indent="-507903">
              <a:buFont typeface="Wingdings" panose="05000000000000000000" pitchFamily="2" charset="2"/>
              <a:buChar char="v"/>
            </a:pPr>
            <a:endParaRPr lang="nl-NL" sz="2400" dirty="0">
              <a:latin typeface="Arial" panose="020B0604020202020204" pitchFamily="34" charset="0"/>
              <a:cs typeface="Arial" panose="020B0604020202020204" pitchFamily="34" charset="0"/>
            </a:endParaRPr>
          </a:p>
          <a:p>
            <a:pPr marL="169301"/>
            <a:r>
              <a:rPr lang="nl-NL" sz="2400" u="sng" dirty="0">
                <a:solidFill>
                  <a:schemeClr val="tx1"/>
                </a:solidFill>
                <a:latin typeface="Arial" panose="020B0604020202020204" pitchFamily="34" charset="0"/>
                <a:cs typeface="Arial" panose="020B0604020202020204" pitchFamily="34" charset="0"/>
              </a:rPr>
              <a:t>Bijzondere waarschuwingen</a:t>
            </a:r>
            <a:r>
              <a:rPr lang="nl-NL" sz="2400" u="sng" dirty="0" smtClean="0">
                <a:solidFill>
                  <a:schemeClr val="tx1"/>
                </a:solidFill>
                <a:latin typeface="Arial" panose="020B0604020202020204" pitchFamily="34" charset="0"/>
                <a:cs typeface="Arial" panose="020B0604020202020204" pitchFamily="34" charset="0"/>
              </a:rPr>
              <a:t>:</a:t>
            </a:r>
          </a:p>
          <a:p>
            <a:pPr marL="169301"/>
            <a:endParaRPr lang="nl-NL" sz="2400" u="sng" dirty="0">
              <a:solidFill>
                <a:schemeClr val="tx1"/>
              </a:solidFill>
              <a:latin typeface="Arial" panose="020B0604020202020204" pitchFamily="34" charset="0"/>
              <a:cs typeface="Arial" panose="020B0604020202020204" pitchFamily="34" charset="0"/>
            </a:endParaRPr>
          </a:p>
          <a:p>
            <a:pPr>
              <a:lnSpc>
                <a:spcPct val="50000"/>
              </a:lnSpc>
              <a:buFont typeface="Wingdings" panose="05000000000000000000" pitchFamily="2" charset="2"/>
              <a:buChar char="v"/>
            </a:pPr>
            <a:r>
              <a:rPr lang="nl-NL" sz="2400" dirty="0">
                <a:solidFill>
                  <a:schemeClr val="tx1"/>
                </a:solidFill>
                <a:latin typeface="Arial" panose="020B0604020202020204" pitchFamily="34" charset="0"/>
                <a:cs typeface="Arial" panose="020B0604020202020204" pitchFamily="34" charset="0"/>
              </a:rPr>
              <a:t>Raadpleeg een arts bij ernstige of verergering van symptomen </a:t>
            </a:r>
            <a:endParaRPr lang="nl-NL" sz="2400" dirty="0" smtClean="0">
              <a:solidFill>
                <a:schemeClr val="tx1"/>
              </a:solidFill>
              <a:latin typeface="Arial" panose="020B0604020202020204" pitchFamily="34" charset="0"/>
              <a:cs typeface="Arial" panose="020B0604020202020204" pitchFamily="34" charset="0"/>
            </a:endParaRPr>
          </a:p>
          <a:p>
            <a:pPr>
              <a:lnSpc>
                <a:spcPct val="50000"/>
              </a:lnSpc>
              <a:buFont typeface="Wingdings" panose="05000000000000000000" pitchFamily="2" charset="2"/>
              <a:buChar char="v"/>
            </a:pPr>
            <a:endParaRPr lang="nl-NL" sz="2400" dirty="0">
              <a:solidFill>
                <a:schemeClr val="tx1"/>
              </a:solidFill>
              <a:latin typeface="Arial" panose="020B0604020202020204" pitchFamily="34" charset="0"/>
              <a:cs typeface="Arial" panose="020B0604020202020204" pitchFamily="34" charset="0"/>
            </a:endParaRPr>
          </a:p>
          <a:p>
            <a:pPr>
              <a:lnSpc>
                <a:spcPct val="50000"/>
              </a:lnSpc>
              <a:buFont typeface="Wingdings" panose="05000000000000000000" pitchFamily="2" charset="2"/>
              <a:buChar char="v"/>
            </a:pPr>
            <a:r>
              <a:rPr lang="nl-NL" sz="2400" dirty="0">
                <a:solidFill>
                  <a:schemeClr val="tx1"/>
                </a:solidFill>
                <a:latin typeface="Arial" panose="020B0604020202020204" pitchFamily="34" charset="0"/>
                <a:cs typeface="Arial" panose="020B0604020202020204" pitchFamily="34" charset="0"/>
              </a:rPr>
              <a:t>Obstipatie anders dan door opioïden </a:t>
            </a:r>
            <a:r>
              <a:rPr lang="nl-NL" sz="2400" dirty="0" smtClean="0">
                <a:solidFill>
                  <a:schemeClr val="tx1"/>
                </a:solidFill>
                <a:latin typeface="Arial" panose="020B0604020202020204" pitchFamily="34" charset="0"/>
                <a:cs typeface="Arial" panose="020B0604020202020204" pitchFamily="34" charset="0"/>
              </a:rPr>
              <a:t>veroorzaakt</a:t>
            </a:r>
          </a:p>
          <a:p>
            <a:pPr>
              <a:lnSpc>
                <a:spcPct val="50000"/>
              </a:lnSpc>
              <a:buFont typeface="Wingdings" panose="05000000000000000000" pitchFamily="2" charset="2"/>
              <a:buChar char="v"/>
            </a:pPr>
            <a:endParaRPr lang="nl-NL" sz="2400" dirty="0">
              <a:solidFill>
                <a:schemeClr val="tx1"/>
              </a:solidFill>
              <a:latin typeface="Arial" panose="020B0604020202020204" pitchFamily="34" charset="0"/>
              <a:cs typeface="Arial" panose="020B0604020202020204" pitchFamily="34" charset="0"/>
            </a:endParaRPr>
          </a:p>
          <a:p>
            <a:pPr>
              <a:lnSpc>
                <a:spcPct val="50000"/>
              </a:lnSpc>
              <a:buFont typeface="Wingdings" panose="05000000000000000000" pitchFamily="2" charset="2"/>
              <a:buChar char="v"/>
            </a:pPr>
            <a:r>
              <a:rPr lang="nl-NL" sz="2400" dirty="0">
                <a:solidFill>
                  <a:schemeClr val="tx1"/>
                </a:solidFill>
                <a:latin typeface="Arial" panose="020B0604020202020204" pitchFamily="34" charset="0"/>
                <a:cs typeface="Arial" panose="020B0604020202020204" pitchFamily="34" charset="0"/>
              </a:rPr>
              <a:t>Behandeling met </a:t>
            </a:r>
            <a:r>
              <a:rPr lang="nl-NL" sz="2400" dirty="0" err="1">
                <a:solidFill>
                  <a:schemeClr val="tx1"/>
                </a:solidFill>
                <a:latin typeface="Arial" panose="020B0604020202020204" pitchFamily="34" charset="0"/>
                <a:cs typeface="Arial" panose="020B0604020202020204" pitchFamily="34" charset="0"/>
              </a:rPr>
              <a:t>methylnaltrexon</a:t>
            </a:r>
            <a:r>
              <a:rPr lang="nl-NL" sz="2400" dirty="0">
                <a:solidFill>
                  <a:schemeClr val="tx1"/>
                </a:solidFill>
                <a:latin typeface="Arial" panose="020B0604020202020204" pitchFamily="34" charset="0"/>
                <a:cs typeface="Arial" panose="020B0604020202020204" pitchFamily="34" charset="0"/>
              </a:rPr>
              <a:t> kan resulteren in het snel optreden van een </a:t>
            </a:r>
            <a:r>
              <a:rPr lang="nl-NL" sz="2400" dirty="0" smtClean="0">
                <a:solidFill>
                  <a:schemeClr val="tx1"/>
                </a:solidFill>
                <a:latin typeface="Arial" panose="020B0604020202020204" pitchFamily="34" charset="0"/>
                <a:cs typeface="Arial" panose="020B0604020202020204" pitchFamily="34" charset="0"/>
              </a:rPr>
              <a:t>defecatie</a:t>
            </a:r>
          </a:p>
          <a:p>
            <a:pPr>
              <a:lnSpc>
                <a:spcPct val="50000"/>
              </a:lnSpc>
              <a:buFont typeface="Wingdings" panose="05000000000000000000" pitchFamily="2" charset="2"/>
              <a:buChar char="v"/>
            </a:pPr>
            <a:endParaRPr lang="nl-NL" sz="2400" dirty="0">
              <a:solidFill>
                <a:schemeClr val="tx1"/>
              </a:solidFill>
              <a:latin typeface="Arial" panose="020B0604020202020204" pitchFamily="34" charset="0"/>
              <a:cs typeface="Arial" panose="020B0604020202020204" pitchFamily="34" charset="0"/>
            </a:endParaRPr>
          </a:p>
          <a:p>
            <a:pPr>
              <a:lnSpc>
                <a:spcPct val="50000"/>
              </a:lnSpc>
              <a:buFont typeface="Wingdings" panose="05000000000000000000" pitchFamily="2" charset="2"/>
              <a:buChar char="v"/>
            </a:pPr>
            <a:r>
              <a:rPr lang="nl-NL" sz="2400" dirty="0">
                <a:solidFill>
                  <a:schemeClr val="tx1"/>
                </a:solidFill>
                <a:latin typeface="Arial" panose="020B0604020202020204" pitchFamily="34" charset="0"/>
                <a:cs typeface="Arial" panose="020B0604020202020204" pitchFamily="34" charset="0"/>
              </a:rPr>
              <a:t>Dient alleen gedurende een beperkte periode te worden </a:t>
            </a:r>
            <a:r>
              <a:rPr lang="nl-NL" sz="2400" dirty="0" smtClean="0">
                <a:solidFill>
                  <a:schemeClr val="tx1"/>
                </a:solidFill>
                <a:latin typeface="Arial" panose="020B0604020202020204" pitchFamily="34" charset="0"/>
                <a:cs typeface="Arial" panose="020B0604020202020204" pitchFamily="34" charset="0"/>
              </a:rPr>
              <a:t>gebruikt</a:t>
            </a:r>
          </a:p>
          <a:p>
            <a:pPr>
              <a:lnSpc>
                <a:spcPct val="50000"/>
              </a:lnSpc>
              <a:buFont typeface="Wingdings" panose="05000000000000000000" pitchFamily="2" charset="2"/>
              <a:buChar char="v"/>
            </a:pPr>
            <a:endParaRPr lang="nl-NL" sz="2400" dirty="0">
              <a:solidFill>
                <a:schemeClr val="tx1"/>
              </a:solidFill>
              <a:latin typeface="Arial" panose="020B0604020202020204" pitchFamily="34" charset="0"/>
              <a:cs typeface="Arial" panose="020B0604020202020204" pitchFamily="34" charset="0"/>
            </a:endParaRPr>
          </a:p>
          <a:p>
            <a:pPr>
              <a:lnSpc>
                <a:spcPct val="50000"/>
              </a:lnSpc>
              <a:buFont typeface="Wingdings" panose="05000000000000000000" pitchFamily="2" charset="2"/>
              <a:buChar char="v"/>
            </a:pPr>
            <a:r>
              <a:rPr lang="nl-NL" sz="2400" dirty="0">
                <a:solidFill>
                  <a:schemeClr val="tx1"/>
                </a:solidFill>
                <a:latin typeface="Arial" panose="020B0604020202020204" pitchFamily="34" charset="0"/>
                <a:cs typeface="Arial" panose="020B0604020202020204" pitchFamily="34" charset="0"/>
              </a:rPr>
              <a:t>Niet aanbevolen bij ernstige leverinsufficiëntie of end-stage nierinsufficiëntie </a:t>
            </a:r>
            <a:endParaRPr lang="nl-NL" sz="2400" dirty="0" smtClean="0">
              <a:solidFill>
                <a:schemeClr val="tx1"/>
              </a:solidFill>
              <a:latin typeface="Arial" panose="020B0604020202020204" pitchFamily="34" charset="0"/>
              <a:cs typeface="Arial" panose="020B0604020202020204" pitchFamily="34" charset="0"/>
            </a:endParaRPr>
          </a:p>
          <a:p>
            <a:pPr>
              <a:lnSpc>
                <a:spcPct val="50000"/>
              </a:lnSpc>
              <a:buFont typeface="Wingdings" panose="05000000000000000000" pitchFamily="2" charset="2"/>
              <a:buChar char="v"/>
            </a:pPr>
            <a:endParaRPr lang="nl-NL" sz="2400" dirty="0">
              <a:solidFill>
                <a:schemeClr val="tx1"/>
              </a:solidFill>
              <a:latin typeface="Arial" panose="020B0604020202020204" pitchFamily="34" charset="0"/>
              <a:cs typeface="Arial" panose="020B0604020202020204" pitchFamily="34" charset="0"/>
            </a:endParaRPr>
          </a:p>
          <a:p>
            <a:pPr>
              <a:lnSpc>
                <a:spcPct val="50000"/>
              </a:lnSpc>
              <a:buFont typeface="Wingdings" panose="05000000000000000000" pitchFamily="2" charset="2"/>
              <a:buChar char="v"/>
            </a:pPr>
            <a:r>
              <a:rPr lang="nl-NL" sz="2400" dirty="0">
                <a:solidFill>
                  <a:schemeClr val="tx1"/>
                </a:solidFill>
                <a:latin typeface="Arial" panose="020B0604020202020204" pitchFamily="34" charset="0"/>
                <a:cs typeface="Arial" panose="020B0604020202020204" pitchFamily="34" charset="0"/>
              </a:rPr>
              <a:t>Aandoeningen in het maagdarmkanaal en </a:t>
            </a:r>
            <a:r>
              <a:rPr lang="nl-NL" sz="2400" dirty="0" smtClean="0">
                <a:solidFill>
                  <a:schemeClr val="tx1"/>
                </a:solidFill>
                <a:latin typeface="Arial" panose="020B0604020202020204" pitchFamily="34" charset="0"/>
                <a:cs typeface="Arial" panose="020B0604020202020204" pitchFamily="34" charset="0"/>
              </a:rPr>
              <a:t>maagdarmperforatie</a:t>
            </a:r>
          </a:p>
          <a:p>
            <a:pPr>
              <a:lnSpc>
                <a:spcPct val="50000"/>
              </a:lnSpc>
              <a:buFont typeface="Wingdings" panose="05000000000000000000" pitchFamily="2" charset="2"/>
              <a:buChar char="v"/>
            </a:pPr>
            <a:endParaRPr lang="nl-NL" sz="2400" dirty="0">
              <a:solidFill>
                <a:schemeClr val="tx1"/>
              </a:solidFill>
              <a:latin typeface="Arial" panose="020B0604020202020204" pitchFamily="34" charset="0"/>
              <a:cs typeface="Arial" panose="020B0604020202020204" pitchFamily="34" charset="0"/>
            </a:endParaRPr>
          </a:p>
          <a:p>
            <a:pPr>
              <a:lnSpc>
                <a:spcPct val="50000"/>
              </a:lnSpc>
              <a:buFont typeface="Wingdings" panose="05000000000000000000" pitchFamily="2" charset="2"/>
              <a:buChar char="v"/>
            </a:pPr>
            <a:r>
              <a:rPr lang="nl-NL" sz="2400" dirty="0">
                <a:solidFill>
                  <a:schemeClr val="tx1"/>
                </a:solidFill>
                <a:latin typeface="Arial" panose="020B0604020202020204" pitchFamily="34" charset="0"/>
                <a:cs typeface="Arial" panose="020B0604020202020204" pitchFamily="34" charset="0"/>
              </a:rPr>
              <a:t>Opioïde </a:t>
            </a:r>
            <a:r>
              <a:rPr lang="nl-NL" sz="2400" dirty="0" smtClean="0">
                <a:solidFill>
                  <a:schemeClr val="tx1"/>
                </a:solidFill>
                <a:latin typeface="Arial" panose="020B0604020202020204" pitchFamily="34" charset="0"/>
                <a:cs typeface="Arial" panose="020B0604020202020204" pitchFamily="34" charset="0"/>
              </a:rPr>
              <a:t>ontwenningsverschijnselen</a:t>
            </a:r>
          </a:p>
          <a:p>
            <a:pPr>
              <a:lnSpc>
                <a:spcPct val="50000"/>
              </a:lnSpc>
            </a:pPr>
            <a:endParaRPr lang="nl-NL" sz="2400" dirty="0">
              <a:solidFill>
                <a:schemeClr val="tx1"/>
              </a:solidFill>
              <a:latin typeface="Arial" panose="020B0604020202020204" pitchFamily="34" charset="0"/>
              <a:cs typeface="Arial" panose="020B0604020202020204" pitchFamily="34" charset="0"/>
            </a:endParaRPr>
          </a:p>
          <a:p>
            <a:pPr>
              <a:lnSpc>
                <a:spcPct val="50000"/>
              </a:lnSpc>
              <a:buFont typeface="Wingdings" panose="05000000000000000000" pitchFamily="2" charset="2"/>
              <a:buChar char="v"/>
            </a:pPr>
            <a:r>
              <a:rPr lang="nl-NL" sz="2400" dirty="0">
                <a:solidFill>
                  <a:schemeClr val="tx1"/>
                </a:solidFill>
                <a:latin typeface="Arial" panose="020B0604020202020204" pitchFamily="34" charset="0"/>
                <a:cs typeface="Arial" panose="020B0604020202020204" pitchFamily="34" charset="0"/>
              </a:rPr>
              <a:t>Natriumvrij </a:t>
            </a:r>
          </a:p>
          <a:p>
            <a:pPr>
              <a:lnSpc>
                <a:spcPct val="50000"/>
              </a:lnSpc>
              <a:buFont typeface="Wingdings" panose="05000000000000000000" pitchFamily="2" charset="2"/>
              <a:buChar char="v"/>
            </a:pPr>
            <a:endParaRPr lang="nl-NL" sz="2400" dirty="0">
              <a:latin typeface="Arial" panose="020B0604020202020204" pitchFamily="34" charset="0"/>
              <a:cs typeface="Arial" panose="020B0604020202020204" pitchFamily="34" charset="0"/>
            </a:endParaRPr>
          </a:p>
          <a:p>
            <a:pPr marL="677205" indent="-507903">
              <a:buFont typeface="Wingdings" panose="05000000000000000000" pitchFamily="2" charset="2"/>
              <a:buChar char="v"/>
            </a:pPr>
            <a:endParaRPr lang="nl-NL" sz="3600" dirty="0"/>
          </a:p>
          <a:p>
            <a:endParaRPr lang="nl-NL" sz="2500" dirty="0"/>
          </a:p>
        </p:txBody>
      </p:sp>
      <p:sp>
        <p:nvSpPr>
          <p:cNvPr id="4" name="Rechthoek 3"/>
          <p:cNvSpPr/>
          <p:nvPr/>
        </p:nvSpPr>
        <p:spPr>
          <a:xfrm>
            <a:off x="15310022" y="9527059"/>
            <a:ext cx="1519881" cy="4942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03601498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333398" y="1619240"/>
            <a:ext cx="13962516" cy="2148934"/>
          </a:xfrm>
        </p:spPr>
        <p:txBody>
          <a:bodyPr>
            <a:normAutofit/>
          </a:bodyPr>
          <a:lstStyle/>
          <a:p>
            <a:r>
              <a:rPr lang="nl-NL" dirty="0">
                <a:latin typeface="Arial" panose="020B0604020202020204" pitchFamily="34" charset="0"/>
                <a:cs typeface="Arial" panose="020B0604020202020204" pitchFamily="34" charset="0"/>
              </a:rPr>
              <a:t>Samenvatting</a:t>
            </a:r>
          </a:p>
        </p:txBody>
      </p:sp>
      <p:sp>
        <p:nvSpPr>
          <p:cNvPr id="3" name="Tijdelijke aanduiding voor inhoud 2"/>
          <p:cNvSpPr>
            <a:spLocks noGrp="1"/>
          </p:cNvSpPr>
          <p:nvPr>
            <p:ph idx="1"/>
          </p:nvPr>
        </p:nvSpPr>
        <p:spPr>
          <a:xfrm>
            <a:off x="2267569" y="2463266"/>
            <a:ext cx="14899005" cy="7004663"/>
          </a:xfrm>
        </p:spPr>
        <p:txBody>
          <a:bodyPr>
            <a:normAutofit/>
          </a:bodyPr>
          <a:lstStyle/>
          <a:p>
            <a:pPr>
              <a:lnSpc>
                <a:spcPct val="125000"/>
              </a:lnSpc>
              <a:buFont typeface="Arial" panose="020B0604020202020204" pitchFamily="34" charset="0"/>
              <a:buChar char="•"/>
            </a:pPr>
            <a:r>
              <a:rPr lang="nl-NL" sz="2400" dirty="0">
                <a:solidFill>
                  <a:schemeClr val="tx1"/>
                </a:solidFill>
                <a:latin typeface="Arial" panose="020B0604020202020204" pitchFamily="34" charset="0"/>
                <a:cs typeface="Arial" panose="020B0604020202020204" pitchFamily="34" charset="0"/>
              </a:rPr>
              <a:t> </a:t>
            </a:r>
            <a:r>
              <a:rPr lang="nl-NL" sz="2400" dirty="0" smtClean="0">
                <a:solidFill>
                  <a:schemeClr val="tx1"/>
                </a:solidFill>
                <a:latin typeface="Arial" panose="020B0604020202020204" pitchFamily="34" charset="0"/>
                <a:cs typeface="Arial" panose="020B0604020202020204" pitchFamily="34" charset="0"/>
              </a:rPr>
              <a:t>Opioïden-geïnduceerde </a:t>
            </a:r>
            <a:r>
              <a:rPr lang="nl-NL" sz="2400" dirty="0">
                <a:solidFill>
                  <a:schemeClr val="tx1"/>
                </a:solidFill>
                <a:latin typeface="Arial" panose="020B0604020202020204" pitchFamily="34" charset="0"/>
                <a:cs typeface="Arial" panose="020B0604020202020204" pitchFamily="34" charset="0"/>
              </a:rPr>
              <a:t>obstipatie </a:t>
            </a:r>
            <a:r>
              <a:rPr lang="nl-NL" sz="2400" dirty="0" smtClean="0">
                <a:solidFill>
                  <a:schemeClr val="tx1"/>
                </a:solidFill>
                <a:latin typeface="Arial" panose="020B0604020202020204" pitchFamily="34" charset="0"/>
                <a:cs typeface="Arial" panose="020B0604020202020204" pitchFamily="34" charset="0"/>
              </a:rPr>
              <a:t>komt vaak voor bij oncologische patiënten en heeft impact op het dagelijkse leven</a:t>
            </a:r>
          </a:p>
          <a:p>
            <a:pPr>
              <a:lnSpc>
                <a:spcPct val="125000"/>
              </a:lnSpc>
              <a:buFont typeface="Arial" panose="020B0604020202020204" pitchFamily="34" charset="0"/>
              <a:buChar char="•"/>
            </a:pPr>
            <a:endParaRPr lang="nl-NL" sz="2400" dirty="0" smtClean="0">
              <a:solidFill>
                <a:schemeClr val="tx1"/>
              </a:solidFill>
              <a:latin typeface="Arial" panose="020B0604020202020204" pitchFamily="34" charset="0"/>
              <a:cs typeface="Arial" panose="020B0604020202020204" pitchFamily="34" charset="0"/>
            </a:endParaRPr>
          </a:p>
          <a:p>
            <a:pPr>
              <a:lnSpc>
                <a:spcPct val="125000"/>
              </a:lnSpc>
              <a:buFont typeface="Arial" panose="020B0604020202020204" pitchFamily="34" charset="0"/>
              <a:buChar char="•"/>
            </a:pPr>
            <a:r>
              <a:rPr lang="nl-NL" sz="2400" dirty="0" smtClean="0">
                <a:solidFill>
                  <a:schemeClr val="tx1"/>
                </a:solidFill>
                <a:latin typeface="Arial" panose="020B0604020202020204" pitchFamily="34" charset="0"/>
                <a:cs typeface="Arial" panose="020B0604020202020204" pitchFamily="34" charset="0"/>
              </a:rPr>
              <a:t> Conform </a:t>
            </a:r>
            <a:r>
              <a:rPr lang="nl-NL" sz="2400" dirty="0">
                <a:solidFill>
                  <a:schemeClr val="tx1"/>
                </a:solidFill>
                <a:latin typeface="Arial" panose="020B0604020202020204" pitchFamily="34" charset="0"/>
                <a:cs typeface="Arial" panose="020B0604020202020204" pitchFamily="34" charset="0"/>
              </a:rPr>
              <a:t>NHG standaard, moet een </a:t>
            </a:r>
            <a:r>
              <a:rPr lang="nl-NL" sz="2400" dirty="0" smtClean="0">
                <a:solidFill>
                  <a:schemeClr val="tx1"/>
                </a:solidFill>
                <a:latin typeface="Arial" panose="020B0604020202020204" pitchFamily="34" charset="0"/>
                <a:cs typeface="Arial" panose="020B0604020202020204" pitchFamily="34" charset="0"/>
              </a:rPr>
              <a:t>opiaat </a:t>
            </a:r>
            <a:r>
              <a:rPr lang="nl-NL" sz="2400" dirty="0">
                <a:solidFill>
                  <a:schemeClr val="tx1"/>
                </a:solidFill>
                <a:latin typeface="Arial" panose="020B0604020202020204" pitchFamily="34" charset="0"/>
                <a:cs typeface="Arial" panose="020B0604020202020204" pitchFamily="34" charset="0"/>
              </a:rPr>
              <a:t>altijd samen met een laxans worden </a:t>
            </a:r>
            <a:r>
              <a:rPr lang="nl-NL" sz="2400" dirty="0" smtClean="0">
                <a:solidFill>
                  <a:schemeClr val="tx1"/>
                </a:solidFill>
                <a:latin typeface="Arial" panose="020B0604020202020204" pitchFamily="34" charset="0"/>
                <a:cs typeface="Arial" panose="020B0604020202020204" pitchFamily="34" charset="0"/>
              </a:rPr>
              <a:t>gestart (Lactulose/</a:t>
            </a:r>
            <a:r>
              <a:rPr lang="nl-NL" sz="2400" dirty="0" err="1" smtClean="0">
                <a:solidFill>
                  <a:schemeClr val="tx1"/>
                </a:solidFill>
                <a:latin typeface="Arial" panose="020B0604020202020204" pitchFamily="34" charset="0"/>
                <a:cs typeface="Arial" panose="020B0604020202020204" pitchFamily="34" charset="0"/>
              </a:rPr>
              <a:t>Macrogol</a:t>
            </a:r>
            <a:r>
              <a:rPr lang="nl-NL" sz="2400" dirty="0" smtClean="0">
                <a:solidFill>
                  <a:schemeClr val="tx1"/>
                </a:solidFill>
                <a:latin typeface="Arial" panose="020B0604020202020204" pitchFamily="34" charset="0"/>
                <a:cs typeface="Arial" panose="020B0604020202020204" pitchFamily="34" charset="0"/>
              </a:rPr>
              <a:t>)</a:t>
            </a:r>
          </a:p>
          <a:p>
            <a:pPr>
              <a:lnSpc>
                <a:spcPct val="125000"/>
              </a:lnSpc>
            </a:pPr>
            <a:endParaRPr lang="nl-NL" sz="2400" dirty="0">
              <a:solidFill>
                <a:schemeClr val="tx1"/>
              </a:solidFill>
              <a:latin typeface="Arial" panose="020B0604020202020204" pitchFamily="34" charset="0"/>
              <a:cs typeface="Arial" panose="020B0604020202020204" pitchFamily="34" charset="0"/>
            </a:endParaRPr>
          </a:p>
          <a:p>
            <a:pPr>
              <a:lnSpc>
                <a:spcPct val="125000"/>
              </a:lnSpc>
              <a:buFont typeface="Arial" panose="020B0604020202020204" pitchFamily="34" charset="0"/>
              <a:buChar char="•"/>
            </a:pPr>
            <a:r>
              <a:rPr lang="nl-NL" sz="2400" dirty="0" smtClean="0">
                <a:solidFill>
                  <a:schemeClr val="tx1"/>
                </a:solidFill>
                <a:latin typeface="Arial" panose="020B0604020202020204" pitchFamily="34" charset="0"/>
                <a:cs typeface="Arial" panose="020B0604020202020204" pitchFamily="34" charset="0"/>
              </a:rPr>
              <a:t> Controleer </a:t>
            </a:r>
            <a:r>
              <a:rPr lang="nl-NL" sz="2400" dirty="0">
                <a:solidFill>
                  <a:schemeClr val="tx1"/>
                </a:solidFill>
                <a:latin typeface="Arial" panose="020B0604020202020204" pitchFamily="34" charset="0"/>
                <a:cs typeface="Arial" panose="020B0604020202020204" pitchFamily="34" charset="0"/>
              </a:rPr>
              <a:t>na het starten van de medicamenteuze </a:t>
            </a:r>
            <a:r>
              <a:rPr lang="nl-NL" sz="2400" dirty="0" smtClean="0">
                <a:solidFill>
                  <a:schemeClr val="tx1"/>
                </a:solidFill>
                <a:latin typeface="Arial" panose="020B0604020202020204" pitchFamily="34" charset="0"/>
                <a:cs typeface="Arial" panose="020B0604020202020204" pitchFamily="34" charset="0"/>
              </a:rPr>
              <a:t>behandeling</a:t>
            </a:r>
          </a:p>
          <a:p>
            <a:pPr>
              <a:lnSpc>
                <a:spcPct val="125000"/>
              </a:lnSpc>
            </a:pPr>
            <a:endParaRPr lang="nl-NL" sz="2400" dirty="0">
              <a:solidFill>
                <a:schemeClr val="tx1"/>
              </a:solidFill>
              <a:latin typeface="Arial" panose="020B0604020202020204" pitchFamily="34" charset="0"/>
              <a:cs typeface="Arial" panose="020B0604020202020204" pitchFamily="34" charset="0"/>
            </a:endParaRPr>
          </a:p>
          <a:p>
            <a:pPr>
              <a:lnSpc>
                <a:spcPct val="125000"/>
              </a:lnSpc>
              <a:buFont typeface="Arial" panose="020B0604020202020204" pitchFamily="34" charset="0"/>
              <a:buChar char="•"/>
            </a:pPr>
            <a:r>
              <a:rPr lang="nl-NL" sz="2400" dirty="0">
                <a:solidFill>
                  <a:schemeClr val="tx1"/>
                </a:solidFill>
                <a:latin typeface="Arial" panose="020B0604020202020204" pitchFamily="34" charset="0"/>
                <a:cs typeface="Arial" panose="020B0604020202020204" pitchFamily="34" charset="0"/>
              </a:rPr>
              <a:t> Bij onvoldoende werkzaamheid van laxans kan een geneesmiddel dat specifiek de oorzaak aanpakt, ingezet worden, bijvoorbeeld een perifere mu-opioïde receptorantagonist (PAMORA</a:t>
            </a:r>
            <a:r>
              <a:rPr lang="nl-NL" sz="2400" dirty="0" smtClean="0">
                <a:solidFill>
                  <a:schemeClr val="tx1"/>
                </a:solidFill>
                <a:latin typeface="Arial" panose="020B0604020202020204" pitchFamily="34" charset="0"/>
                <a:cs typeface="Arial" panose="020B0604020202020204" pitchFamily="34" charset="0"/>
              </a:rPr>
              <a:t>)</a:t>
            </a:r>
          </a:p>
          <a:p>
            <a:pPr>
              <a:lnSpc>
                <a:spcPct val="125000"/>
              </a:lnSpc>
              <a:buFont typeface="Arial" panose="020B0604020202020204" pitchFamily="34" charset="0"/>
              <a:buChar char="•"/>
            </a:pPr>
            <a:endParaRPr lang="nl-NL" sz="2400" dirty="0">
              <a:solidFill>
                <a:schemeClr val="tx1"/>
              </a:solidFill>
              <a:latin typeface="Arial" panose="020B0604020202020204" pitchFamily="34" charset="0"/>
              <a:cs typeface="Arial" panose="020B0604020202020204" pitchFamily="34" charset="0"/>
            </a:endParaRPr>
          </a:p>
          <a:p>
            <a:pPr>
              <a:lnSpc>
                <a:spcPct val="125000"/>
              </a:lnSpc>
              <a:buFont typeface="Arial" panose="020B0604020202020204" pitchFamily="34" charset="0"/>
              <a:buChar char="•"/>
            </a:pPr>
            <a:r>
              <a:rPr lang="nl-NL" sz="2400" dirty="0" smtClean="0">
                <a:solidFill>
                  <a:schemeClr val="tx1"/>
                </a:solidFill>
                <a:latin typeface="Arial" panose="020B0604020202020204" pitchFamily="34" charset="0"/>
                <a:cs typeface="Arial" panose="020B0604020202020204" pitchFamily="34" charset="0"/>
              </a:rPr>
              <a:t> Overweeg bij onvoldoende werkzaamheid laxans een combinatie van </a:t>
            </a:r>
            <a:r>
              <a:rPr lang="nl-NL" sz="2400" dirty="0" err="1" smtClean="0">
                <a:solidFill>
                  <a:schemeClr val="tx1"/>
                </a:solidFill>
                <a:latin typeface="Arial" panose="020B0604020202020204" pitchFamily="34" charset="0"/>
                <a:cs typeface="Arial" panose="020B0604020202020204" pitchFamily="34" charset="0"/>
              </a:rPr>
              <a:t>Oxycodon</a:t>
            </a:r>
            <a:r>
              <a:rPr lang="nl-NL" sz="2400" dirty="0" smtClean="0">
                <a:solidFill>
                  <a:schemeClr val="tx1"/>
                </a:solidFill>
                <a:latin typeface="Arial" panose="020B0604020202020204" pitchFamily="34" charset="0"/>
                <a:cs typeface="Arial" panose="020B0604020202020204" pitchFamily="34" charset="0"/>
              </a:rPr>
              <a:t> en </a:t>
            </a:r>
            <a:r>
              <a:rPr lang="nl-NL" sz="2400" dirty="0" err="1" smtClean="0">
                <a:solidFill>
                  <a:schemeClr val="tx1"/>
                </a:solidFill>
                <a:latin typeface="Arial" panose="020B0604020202020204" pitchFamily="34" charset="0"/>
                <a:cs typeface="Arial" panose="020B0604020202020204" pitchFamily="34" charset="0"/>
              </a:rPr>
              <a:t>Naloxon</a:t>
            </a:r>
            <a:r>
              <a:rPr lang="nl-NL" sz="2400" dirty="0" smtClean="0">
                <a:solidFill>
                  <a:schemeClr val="tx1"/>
                </a:solidFill>
                <a:latin typeface="Arial" panose="020B0604020202020204" pitchFamily="34" charset="0"/>
                <a:cs typeface="Arial" panose="020B0604020202020204" pitchFamily="34" charset="0"/>
              </a:rPr>
              <a:t> (</a:t>
            </a:r>
            <a:r>
              <a:rPr lang="nl-NL" sz="2400" dirty="0" err="1" smtClean="0">
                <a:solidFill>
                  <a:schemeClr val="tx1"/>
                </a:solidFill>
                <a:latin typeface="Arial" panose="020B0604020202020204" pitchFamily="34" charset="0"/>
                <a:cs typeface="Arial" panose="020B0604020202020204" pitchFamily="34" charset="0"/>
              </a:rPr>
              <a:t>Targinact</a:t>
            </a:r>
            <a:r>
              <a:rPr lang="nl-NL" sz="2400" dirty="0" smtClean="0">
                <a:solidFill>
                  <a:schemeClr val="tx1"/>
                </a:solidFill>
                <a:latin typeface="Arial" panose="020B0604020202020204" pitchFamily="34" charset="0"/>
                <a:cs typeface="Arial" panose="020B0604020202020204" pitchFamily="34" charset="0"/>
              </a:rPr>
              <a:t>)</a:t>
            </a:r>
            <a:endParaRPr lang="nl-NL" sz="2400" dirty="0">
              <a:solidFill>
                <a:schemeClr val="tx1"/>
              </a:solidFill>
              <a:latin typeface="Arial" panose="020B0604020202020204" pitchFamily="34" charset="0"/>
              <a:cs typeface="Arial" panose="020B0604020202020204" pitchFamily="34" charset="0"/>
            </a:endParaRPr>
          </a:p>
          <a:p>
            <a:pPr>
              <a:lnSpc>
                <a:spcPct val="125000"/>
              </a:lnSpc>
            </a:pPr>
            <a:endParaRPr lang="nl-NL" sz="3600" dirty="0"/>
          </a:p>
          <a:p>
            <a:pPr marL="761855" indent="-761855">
              <a:buFont typeface="+mj-lt"/>
              <a:buAutoNum type="arabicPeriod"/>
            </a:pPr>
            <a:endParaRPr lang="nl-NL" sz="3600" dirty="0"/>
          </a:p>
          <a:p>
            <a:endParaRPr lang="nl-NL" sz="3600" b="1" dirty="0"/>
          </a:p>
        </p:txBody>
      </p:sp>
      <p:sp>
        <p:nvSpPr>
          <p:cNvPr id="5" name="Rechthoek 4"/>
          <p:cNvSpPr/>
          <p:nvPr/>
        </p:nvSpPr>
        <p:spPr>
          <a:xfrm>
            <a:off x="15280105" y="9492916"/>
            <a:ext cx="1515979" cy="39704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bg1"/>
              </a:solidFill>
            </a:endParaRPr>
          </a:p>
        </p:txBody>
      </p:sp>
    </p:spTree>
    <p:extLst>
      <p:ext uri="{BB962C8B-B14F-4D97-AF65-F5344CB8AC3E}">
        <p14:creationId xmlns:p14="http://schemas.microsoft.com/office/powerpoint/2010/main" val="33123305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solidFill>
                  <a:schemeClr val="tx2"/>
                </a:solidFill>
              </a:rPr>
              <a:t>Agenda</a:t>
            </a:r>
            <a:r>
              <a:rPr lang="nl-NL" dirty="0"/>
              <a:t/>
            </a:r>
            <a:br>
              <a:rPr lang="nl-NL" dirty="0"/>
            </a:br>
            <a:endParaRPr lang="nl-NL" dirty="0"/>
          </a:p>
        </p:txBody>
      </p:sp>
      <p:sp>
        <p:nvSpPr>
          <p:cNvPr id="4" name="Tijdelijke aanduiding voor dianummer 3"/>
          <p:cNvSpPr>
            <a:spLocks noGrp="1"/>
          </p:cNvSpPr>
          <p:nvPr>
            <p:ph type="sldNum" sz="quarter" idx="12"/>
          </p:nvPr>
        </p:nvSpPr>
        <p:spPr/>
        <p:txBody>
          <a:bodyPr/>
          <a:lstStyle/>
          <a:p>
            <a:fld id="{3239DE14-1C5E-4678-9AA8-97F1E5F76846}" type="slidenum">
              <a:rPr lang="nl-NL" smtClean="0"/>
              <a:pPr/>
              <a:t>3</a:t>
            </a:fld>
            <a:endParaRPr lang="nl-NL"/>
          </a:p>
        </p:txBody>
      </p:sp>
      <p:sp>
        <p:nvSpPr>
          <p:cNvPr id="5" name="Tijdelijke aanduiding voor inhoud 4"/>
          <p:cNvSpPr>
            <a:spLocks noGrp="1"/>
          </p:cNvSpPr>
          <p:nvPr>
            <p:ph sz="quarter" idx="14"/>
          </p:nvPr>
        </p:nvSpPr>
        <p:spPr>
          <a:xfrm>
            <a:off x="2301746" y="3772347"/>
            <a:ext cx="10510943" cy="5227274"/>
          </a:xfrm>
        </p:spPr>
        <p:txBody>
          <a:bodyPr>
            <a:normAutofit/>
          </a:bodyPr>
          <a:lstStyle/>
          <a:p>
            <a:pPr marL="342900" indent="-342900">
              <a:buFontTx/>
              <a:buChar char="-"/>
            </a:pPr>
            <a:r>
              <a:rPr lang="nl-NL" sz="2400" dirty="0" smtClean="0">
                <a:solidFill>
                  <a:schemeClr val="tx1"/>
                </a:solidFill>
              </a:rPr>
              <a:t>Pathofysiologie</a:t>
            </a:r>
          </a:p>
          <a:p>
            <a:pPr marL="342900" indent="-342900">
              <a:buFontTx/>
              <a:buChar char="-"/>
            </a:pPr>
            <a:endParaRPr lang="nl-NL" sz="2400" dirty="0">
              <a:solidFill>
                <a:schemeClr val="tx1"/>
              </a:solidFill>
            </a:endParaRPr>
          </a:p>
          <a:p>
            <a:pPr marL="342900" indent="-342900">
              <a:buFontTx/>
              <a:buChar char="-"/>
            </a:pPr>
            <a:r>
              <a:rPr lang="nl-NL" sz="2400" dirty="0" smtClean="0">
                <a:solidFill>
                  <a:schemeClr val="tx1"/>
                </a:solidFill>
              </a:rPr>
              <a:t>Epidemiologie</a:t>
            </a:r>
          </a:p>
          <a:p>
            <a:endParaRPr lang="nl-NL" sz="2400" dirty="0" smtClean="0">
              <a:solidFill>
                <a:schemeClr val="tx1"/>
              </a:solidFill>
            </a:endParaRPr>
          </a:p>
          <a:p>
            <a:pPr marL="342900" indent="-342900">
              <a:buFontTx/>
              <a:buChar char="-"/>
            </a:pPr>
            <a:r>
              <a:rPr lang="nl-NL" sz="2400" dirty="0" smtClean="0">
                <a:solidFill>
                  <a:schemeClr val="tx1"/>
                </a:solidFill>
              </a:rPr>
              <a:t>Diagnostiek </a:t>
            </a:r>
            <a:r>
              <a:rPr lang="nl-NL" sz="2400" dirty="0">
                <a:solidFill>
                  <a:schemeClr val="tx1"/>
                </a:solidFill>
              </a:rPr>
              <a:t>en differentiaaldiagnosen</a:t>
            </a:r>
          </a:p>
          <a:p>
            <a:pPr marL="342900" indent="-342900">
              <a:buFontTx/>
              <a:buChar char="-"/>
            </a:pPr>
            <a:endParaRPr lang="nl-NL" sz="2400" dirty="0">
              <a:solidFill>
                <a:schemeClr val="tx1"/>
              </a:solidFill>
            </a:endParaRPr>
          </a:p>
          <a:p>
            <a:pPr marL="342900" indent="-342900">
              <a:buFontTx/>
              <a:buChar char="-"/>
            </a:pPr>
            <a:r>
              <a:rPr lang="nl-NL" sz="2400" dirty="0">
                <a:solidFill>
                  <a:schemeClr val="tx1"/>
                </a:solidFill>
              </a:rPr>
              <a:t>Richtlijn</a:t>
            </a:r>
          </a:p>
          <a:p>
            <a:pPr marL="342900" indent="-342900">
              <a:buFontTx/>
              <a:buChar char="-"/>
            </a:pPr>
            <a:endParaRPr lang="nl-NL" sz="2400" dirty="0">
              <a:solidFill>
                <a:schemeClr val="tx1"/>
              </a:solidFill>
            </a:endParaRPr>
          </a:p>
          <a:p>
            <a:pPr marL="342900" indent="-342900">
              <a:buFontTx/>
              <a:buChar char="-"/>
            </a:pPr>
            <a:r>
              <a:rPr lang="nl-NL" sz="2400" dirty="0">
                <a:solidFill>
                  <a:schemeClr val="tx1"/>
                </a:solidFill>
              </a:rPr>
              <a:t>Niet medicamenteuze behandeling</a:t>
            </a:r>
          </a:p>
          <a:p>
            <a:endParaRPr lang="nl-NL" sz="2400" dirty="0">
              <a:solidFill>
                <a:schemeClr val="tx1"/>
              </a:solidFill>
            </a:endParaRPr>
          </a:p>
          <a:p>
            <a:pPr marL="342900" indent="-342900">
              <a:buFontTx/>
              <a:buChar char="-"/>
            </a:pPr>
            <a:r>
              <a:rPr lang="nl-NL" sz="2400" dirty="0">
                <a:solidFill>
                  <a:schemeClr val="tx1"/>
                </a:solidFill>
              </a:rPr>
              <a:t>Medicamenteuze behandeling</a:t>
            </a:r>
          </a:p>
          <a:p>
            <a:pPr marL="342900" indent="-342900">
              <a:buFontTx/>
              <a:buChar char="-"/>
            </a:pPr>
            <a:endParaRPr lang="nl-NL" sz="2400" dirty="0"/>
          </a:p>
          <a:p>
            <a:pPr marL="342900" indent="-342900">
              <a:buFontTx/>
              <a:buChar char="-"/>
            </a:pPr>
            <a:endParaRPr lang="nl-NL" dirty="0"/>
          </a:p>
          <a:p>
            <a:pPr marL="342900" indent="-342900">
              <a:buFontTx/>
              <a:buChar char="-"/>
            </a:pPr>
            <a:endParaRPr lang="nl-NL" dirty="0"/>
          </a:p>
          <a:p>
            <a:pPr marL="342900" indent="-342900">
              <a:buFontTx/>
              <a:buChar char="-"/>
            </a:pPr>
            <a:endParaRPr lang="nl-NL" dirty="0"/>
          </a:p>
          <a:p>
            <a:pPr marL="342900" indent="-342900">
              <a:buFontTx/>
              <a:buChar char="-"/>
            </a:pPr>
            <a:endParaRPr lang="nl-NL" dirty="0"/>
          </a:p>
          <a:p>
            <a:pPr marL="342900" indent="-342900">
              <a:buFontTx/>
              <a:buChar char="-"/>
            </a:pPr>
            <a:endParaRPr lang="nl-NL" dirty="0"/>
          </a:p>
          <a:p>
            <a:pPr marL="342900" indent="-342900">
              <a:buFontTx/>
              <a:buChar char="-"/>
            </a:pPr>
            <a:endParaRPr lang="nl-NL" dirty="0"/>
          </a:p>
          <a:p>
            <a:pPr marL="342900" indent="-342900">
              <a:buFontTx/>
              <a:buChar char="-"/>
            </a:pPr>
            <a:endParaRPr lang="nl-NL" dirty="0"/>
          </a:p>
        </p:txBody>
      </p:sp>
    </p:spTree>
    <p:extLst>
      <p:ext uri="{BB962C8B-B14F-4D97-AF65-F5344CB8AC3E}">
        <p14:creationId xmlns:p14="http://schemas.microsoft.com/office/powerpoint/2010/main" val="3255663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893671" y="1898247"/>
            <a:ext cx="11920920" cy="935503"/>
          </a:xfrm>
        </p:spPr>
        <p:txBody>
          <a:bodyPr/>
          <a:lstStyle/>
          <a:p>
            <a:r>
              <a:rPr lang="nl-NL" dirty="0"/>
              <a:t>Pathofysiologie</a:t>
            </a:r>
          </a:p>
        </p:txBody>
      </p:sp>
      <p:sp>
        <p:nvSpPr>
          <p:cNvPr id="4" name="Tijdelijke aanduiding voor dianummer 3"/>
          <p:cNvSpPr>
            <a:spLocks noGrp="1"/>
          </p:cNvSpPr>
          <p:nvPr>
            <p:ph type="sldNum" sz="quarter" idx="12"/>
          </p:nvPr>
        </p:nvSpPr>
        <p:spPr/>
        <p:txBody>
          <a:bodyPr/>
          <a:lstStyle/>
          <a:p>
            <a:fld id="{3239DE14-1C5E-4678-9AA8-97F1E5F76846}" type="slidenum">
              <a:rPr lang="nl-NL" smtClean="0"/>
              <a:pPr/>
              <a:t>4</a:t>
            </a:fld>
            <a:endParaRPr lang="nl-NL"/>
          </a:p>
        </p:txBody>
      </p:sp>
      <p:pic>
        <p:nvPicPr>
          <p:cNvPr id="1026" name="Picture 2" descr="Figure 1: The mechanisms leading to opioid-induced bowel dysfunction including constipation The basic neural mechanisms leading to opioid-induced bowel dysfunction, including constipation. Opioids bind to μ-opioid receptors, which are mainly expressed in the enteric nervous system, and are known to inhibit both excitatory and inhibitory motor neurons as well as secretomotor neurons causing the release of related neurotransmitters (some of which are shown here). The result is a neuronal-mediated blockade of secretomotor function causing opioid-induced constipation. Ach=acetylcholine, SP=substance P, TK=tachykinin, VIP=vasoactive intestinal polypeptide, PACAP=pituitary adenylate cyclase-activating polypeptid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62916" y="2699404"/>
            <a:ext cx="11658600" cy="5257801"/>
          </a:xfrm>
          <a:prstGeom prst="rect">
            <a:avLst/>
          </a:prstGeom>
          <a:noFill/>
          <a:extLst>
            <a:ext uri="{909E8E84-426E-40DD-AFC4-6F175D3DCCD1}">
              <a14:hiddenFill xmlns:a14="http://schemas.microsoft.com/office/drawing/2010/main">
                <a:solidFill>
                  <a:srgbClr val="FFFFFF"/>
                </a:solidFill>
              </a14:hiddenFill>
            </a:ext>
          </a:extLst>
        </p:spPr>
      </p:pic>
      <p:sp>
        <p:nvSpPr>
          <p:cNvPr id="6" name="Rechthoek 5"/>
          <p:cNvSpPr/>
          <p:nvPr/>
        </p:nvSpPr>
        <p:spPr>
          <a:xfrm>
            <a:off x="3263153" y="8681084"/>
            <a:ext cx="12209929" cy="830997"/>
          </a:xfrm>
          <a:prstGeom prst="rect">
            <a:avLst/>
          </a:prstGeom>
        </p:spPr>
        <p:txBody>
          <a:bodyPr wrap="square">
            <a:spAutoFit/>
          </a:bodyPr>
          <a:lstStyle/>
          <a:p>
            <a:r>
              <a:rPr lang="nl-NL" sz="1200" dirty="0" err="1"/>
              <a:t>Published</a:t>
            </a:r>
            <a:r>
              <a:rPr lang="nl-NL" sz="1200" dirty="0"/>
              <a:t> in The lancet. </a:t>
            </a:r>
            <a:r>
              <a:rPr lang="nl-NL" sz="1200" dirty="0" err="1"/>
              <a:t>Gastroenterology</a:t>
            </a:r>
            <a:r>
              <a:rPr lang="nl-NL" sz="1200" dirty="0"/>
              <a:t> &amp; </a:t>
            </a:r>
            <a:r>
              <a:rPr lang="nl-NL" sz="1200" dirty="0" err="1"/>
              <a:t>hepatology</a:t>
            </a:r>
            <a:r>
              <a:rPr lang="nl-NL" sz="1200" dirty="0"/>
              <a:t> 2018</a:t>
            </a:r>
          </a:p>
          <a:p>
            <a:r>
              <a:rPr lang="nl-NL" sz="1200" dirty="0" err="1"/>
              <a:t>Pathophysiology</a:t>
            </a:r>
            <a:r>
              <a:rPr lang="nl-NL" sz="1200" dirty="0"/>
              <a:t>, diagnosis, </a:t>
            </a:r>
            <a:r>
              <a:rPr lang="nl-NL" sz="1200" dirty="0" err="1"/>
              <a:t>and</a:t>
            </a:r>
            <a:r>
              <a:rPr lang="nl-NL" sz="1200" dirty="0"/>
              <a:t> management of </a:t>
            </a:r>
            <a:r>
              <a:rPr lang="nl-NL" sz="1200" dirty="0" err="1"/>
              <a:t>opioid-induced</a:t>
            </a:r>
            <a:r>
              <a:rPr lang="nl-NL" sz="1200" dirty="0"/>
              <a:t> </a:t>
            </a:r>
            <a:r>
              <a:rPr lang="nl-NL" sz="1200" dirty="0" err="1"/>
              <a:t>constipation</a:t>
            </a:r>
            <a:r>
              <a:rPr lang="nl-NL" sz="1200" dirty="0"/>
              <a:t>.</a:t>
            </a:r>
          </a:p>
          <a:p>
            <a:endParaRPr lang="nl-NL" sz="1200" dirty="0"/>
          </a:p>
          <a:p>
            <a:r>
              <a:rPr lang="nl-NL" sz="1200" dirty="0"/>
              <a:t>Adam D. Farmer, Caroline </a:t>
            </a:r>
            <a:r>
              <a:rPr lang="nl-NL" sz="1200" dirty="0" err="1"/>
              <a:t>Bruckner</a:t>
            </a:r>
            <a:r>
              <a:rPr lang="nl-NL" sz="1200" dirty="0"/>
              <a:t> Holt, Thomas J </a:t>
            </a:r>
            <a:r>
              <a:rPr lang="nl-NL" sz="1200" dirty="0" err="1"/>
              <a:t>Downes</a:t>
            </a:r>
            <a:r>
              <a:rPr lang="nl-NL" sz="1200" dirty="0"/>
              <a:t>, </a:t>
            </a:r>
            <a:r>
              <a:rPr lang="nl-NL" sz="1200" dirty="0" err="1"/>
              <a:t>Eugenio</a:t>
            </a:r>
            <a:r>
              <a:rPr lang="nl-NL" sz="1200" dirty="0"/>
              <a:t> </a:t>
            </a:r>
            <a:r>
              <a:rPr lang="nl-NL" sz="1200" dirty="0" err="1"/>
              <a:t>Ruggeri</a:t>
            </a:r>
            <a:r>
              <a:rPr lang="nl-NL" sz="1200" dirty="0"/>
              <a:t>, Sara del </a:t>
            </a:r>
            <a:r>
              <a:rPr lang="nl-NL" sz="1200" dirty="0" err="1"/>
              <a:t>Vecchio</a:t>
            </a:r>
            <a:r>
              <a:rPr lang="nl-NL" sz="1200" dirty="0"/>
              <a:t>, R De Giorgio</a:t>
            </a:r>
          </a:p>
        </p:txBody>
      </p:sp>
    </p:spTree>
    <p:extLst>
      <p:ext uri="{BB962C8B-B14F-4D97-AF65-F5344CB8AC3E}">
        <p14:creationId xmlns:p14="http://schemas.microsoft.com/office/powerpoint/2010/main" val="26884769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Epidemiologie</a:t>
            </a:r>
            <a:endParaRPr lang="nl-NL" dirty="0"/>
          </a:p>
        </p:txBody>
      </p:sp>
      <p:sp>
        <p:nvSpPr>
          <p:cNvPr id="4" name="Tijdelijke aanduiding voor dianummer 3"/>
          <p:cNvSpPr>
            <a:spLocks noGrp="1"/>
          </p:cNvSpPr>
          <p:nvPr>
            <p:ph type="sldNum" sz="quarter" idx="12"/>
          </p:nvPr>
        </p:nvSpPr>
        <p:spPr/>
        <p:txBody>
          <a:bodyPr/>
          <a:lstStyle/>
          <a:p>
            <a:fld id="{3239DE14-1C5E-4678-9AA8-97F1E5F76846}" type="slidenum">
              <a:rPr lang="nl-NL" smtClean="0"/>
              <a:pPr/>
              <a:t>5</a:t>
            </a:fld>
            <a:endParaRPr lang="nl-NL"/>
          </a:p>
        </p:txBody>
      </p:sp>
      <p:sp>
        <p:nvSpPr>
          <p:cNvPr id="5" name="Tijdelijke aanduiding voor inhoud 4"/>
          <p:cNvSpPr>
            <a:spLocks noGrp="1"/>
          </p:cNvSpPr>
          <p:nvPr>
            <p:ph sz="quarter" idx="14"/>
          </p:nvPr>
        </p:nvSpPr>
        <p:spPr>
          <a:xfrm>
            <a:off x="2687284" y="3114000"/>
            <a:ext cx="12150000" cy="5820450"/>
          </a:xfrm>
        </p:spPr>
        <p:txBody>
          <a:bodyPr>
            <a:normAutofit/>
          </a:bodyPr>
          <a:lstStyle/>
          <a:p>
            <a:r>
              <a:rPr lang="nl-NL" sz="2400" dirty="0" smtClean="0"/>
              <a:t>• </a:t>
            </a:r>
            <a:r>
              <a:rPr lang="nl-NL" sz="2400" dirty="0" smtClean="0">
                <a:solidFill>
                  <a:schemeClr val="tx1"/>
                </a:solidFill>
              </a:rPr>
              <a:t>Ruim </a:t>
            </a:r>
            <a:r>
              <a:rPr lang="nl-NL" sz="2400" dirty="0">
                <a:solidFill>
                  <a:schemeClr val="tx1"/>
                </a:solidFill>
              </a:rPr>
              <a:t>35% van de patiënten met hartfalen, chronisch </a:t>
            </a:r>
            <a:r>
              <a:rPr lang="nl-NL" sz="2400" dirty="0" smtClean="0">
                <a:solidFill>
                  <a:schemeClr val="tx1"/>
                </a:solidFill>
              </a:rPr>
              <a:t>obstructief longlijden </a:t>
            </a:r>
            <a:r>
              <a:rPr lang="nl-NL" sz="2400" dirty="0">
                <a:solidFill>
                  <a:schemeClr val="tx1"/>
                </a:solidFill>
              </a:rPr>
              <a:t>of kanker heeft </a:t>
            </a:r>
            <a:r>
              <a:rPr lang="nl-NL" sz="2400" dirty="0" smtClean="0">
                <a:solidFill>
                  <a:schemeClr val="tx1"/>
                </a:solidFill>
              </a:rPr>
              <a:t>obstipatie</a:t>
            </a:r>
          </a:p>
          <a:p>
            <a:endParaRPr lang="nl-NL" sz="2400" dirty="0">
              <a:solidFill>
                <a:schemeClr val="tx1"/>
              </a:solidFill>
            </a:endParaRPr>
          </a:p>
          <a:p>
            <a:r>
              <a:rPr lang="nl-NL" sz="2400" dirty="0">
                <a:solidFill>
                  <a:schemeClr val="tx1"/>
                </a:solidFill>
              </a:rPr>
              <a:t>• In de palliatieve fase is obstipatie vaak multifactorieel </a:t>
            </a:r>
            <a:r>
              <a:rPr lang="nl-NL" sz="2400" dirty="0" smtClean="0">
                <a:solidFill>
                  <a:schemeClr val="tx1"/>
                </a:solidFill>
              </a:rPr>
              <a:t>bepaald</a:t>
            </a:r>
          </a:p>
          <a:p>
            <a:endParaRPr lang="nl-NL" sz="2400" dirty="0">
              <a:solidFill>
                <a:schemeClr val="tx1"/>
              </a:solidFill>
            </a:endParaRPr>
          </a:p>
          <a:p>
            <a:r>
              <a:rPr lang="nl-NL" sz="2400" dirty="0">
                <a:solidFill>
                  <a:schemeClr val="tx1"/>
                </a:solidFill>
              </a:rPr>
              <a:t>• De behandeling van obstipatie is zowel medicamenteus met laxantia als </a:t>
            </a:r>
            <a:r>
              <a:rPr lang="nl-NL" sz="2400" dirty="0" smtClean="0">
                <a:solidFill>
                  <a:schemeClr val="tx1"/>
                </a:solidFill>
              </a:rPr>
              <a:t>niet-medicamenteus</a:t>
            </a:r>
          </a:p>
          <a:p>
            <a:endParaRPr lang="nl-NL" sz="2400" dirty="0">
              <a:solidFill>
                <a:schemeClr val="tx1"/>
              </a:solidFill>
            </a:endParaRPr>
          </a:p>
          <a:p>
            <a:r>
              <a:rPr lang="nl-NL" sz="2400" dirty="0">
                <a:solidFill>
                  <a:schemeClr val="tx1"/>
                </a:solidFill>
              </a:rPr>
              <a:t>• Profylactisch gebruik van laxantia is aangewezen ter voorkoming van obstipatie bij starten van </a:t>
            </a:r>
            <a:r>
              <a:rPr lang="nl-NL" sz="2400" dirty="0" smtClean="0">
                <a:solidFill>
                  <a:schemeClr val="tx1"/>
                </a:solidFill>
              </a:rPr>
              <a:t>obstipatie-inducerende medicatie </a:t>
            </a:r>
            <a:r>
              <a:rPr lang="nl-NL" sz="2400" dirty="0">
                <a:solidFill>
                  <a:schemeClr val="tx1"/>
                </a:solidFill>
              </a:rPr>
              <a:t>zoals opioïden</a:t>
            </a:r>
            <a:r>
              <a:rPr lang="nl-NL" sz="2400" dirty="0" smtClean="0">
                <a:solidFill>
                  <a:schemeClr val="tx1"/>
                </a:solidFill>
              </a:rPr>
              <a:t>.</a:t>
            </a:r>
            <a:endParaRPr lang="nl-NL" sz="2400" dirty="0">
              <a:solidFill>
                <a:schemeClr val="tx1"/>
              </a:solidFill>
            </a:endParaRPr>
          </a:p>
        </p:txBody>
      </p:sp>
    </p:spTree>
    <p:extLst>
      <p:ext uri="{BB962C8B-B14F-4D97-AF65-F5344CB8AC3E}">
        <p14:creationId xmlns:p14="http://schemas.microsoft.com/office/powerpoint/2010/main" val="16470500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242221" y="1593323"/>
            <a:ext cx="12640842" cy="2148934"/>
          </a:xfrm>
        </p:spPr>
        <p:txBody>
          <a:bodyPr>
            <a:normAutofit/>
          </a:bodyPr>
          <a:lstStyle/>
          <a:p>
            <a:r>
              <a:rPr lang="nl-NL" dirty="0" smtClean="0">
                <a:latin typeface="Arial" panose="020B0604020202020204" pitchFamily="34" charset="0"/>
                <a:cs typeface="Arial" panose="020B0604020202020204" pitchFamily="34" charset="0"/>
              </a:rPr>
              <a:t>Opioïden-geïnduceerde </a:t>
            </a:r>
            <a:r>
              <a:rPr lang="nl-NL" dirty="0">
                <a:latin typeface="Arial" panose="020B0604020202020204" pitchFamily="34" charset="0"/>
                <a:cs typeface="Arial" panose="020B0604020202020204" pitchFamily="34" charset="0"/>
              </a:rPr>
              <a:t>obstipatie heeft impact op de kwaliteit van leven</a:t>
            </a:r>
            <a:endParaRPr lang="nl-NL" baseline="30000" dirty="0">
              <a:latin typeface="Arial" panose="020B0604020202020204" pitchFamily="34" charset="0"/>
              <a:cs typeface="Arial" panose="020B0604020202020204" pitchFamily="34" charset="0"/>
            </a:endParaRPr>
          </a:p>
        </p:txBody>
      </p:sp>
      <p:sp>
        <p:nvSpPr>
          <p:cNvPr id="3" name="Tijdelijke aanduiding voor inhoud 2"/>
          <p:cNvSpPr>
            <a:spLocks noGrp="1"/>
          </p:cNvSpPr>
          <p:nvPr>
            <p:ph idx="1"/>
          </p:nvPr>
        </p:nvSpPr>
        <p:spPr>
          <a:xfrm>
            <a:off x="2248251" y="3212060"/>
            <a:ext cx="14899005" cy="6855923"/>
          </a:xfrm>
        </p:spPr>
        <p:txBody>
          <a:bodyPr>
            <a:normAutofit/>
          </a:bodyPr>
          <a:lstStyle/>
          <a:p>
            <a:r>
              <a:rPr lang="nl-NL" sz="2400" dirty="0">
                <a:solidFill>
                  <a:schemeClr val="tx1"/>
                </a:solidFill>
                <a:latin typeface="Arial" panose="020B0604020202020204" pitchFamily="34" charset="0"/>
                <a:cs typeface="Arial" panose="020B0604020202020204" pitchFamily="34" charset="0"/>
              </a:rPr>
              <a:t>Uit een vragenlijst over de impact van </a:t>
            </a:r>
            <a:r>
              <a:rPr lang="nl-NL" sz="2400" dirty="0" smtClean="0">
                <a:solidFill>
                  <a:schemeClr val="tx1"/>
                </a:solidFill>
                <a:latin typeface="Arial" panose="020B0604020202020204" pitchFamily="34" charset="0"/>
                <a:cs typeface="Arial" panose="020B0604020202020204" pitchFamily="34" charset="0"/>
              </a:rPr>
              <a:t>opioïden-geïnduceerde </a:t>
            </a:r>
            <a:r>
              <a:rPr lang="nl-NL" sz="2400" dirty="0">
                <a:solidFill>
                  <a:schemeClr val="tx1"/>
                </a:solidFill>
                <a:latin typeface="Arial" panose="020B0604020202020204" pitchFamily="34" charset="0"/>
                <a:cs typeface="Arial" panose="020B0604020202020204" pitchFamily="34" charset="0"/>
              </a:rPr>
              <a:t>obstipatie op de kwaliteit van leven, blijkt dat:</a:t>
            </a:r>
            <a:r>
              <a:rPr lang="nl-NL" sz="2400" baseline="30000" dirty="0">
                <a:solidFill>
                  <a:schemeClr val="tx1"/>
                </a:solidFill>
                <a:latin typeface="Arial" panose="020B0604020202020204" pitchFamily="34" charset="0"/>
                <a:cs typeface="Arial" panose="020B0604020202020204" pitchFamily="34" charset="0"/>
              </a:rPr>
              <a:t>1,2</a:t>
            </a:r>
          </a:p>
          <a:p>
            <a:pPr>
              <a:buFont typeface="Wingdings" panose="05000000000000000000" pitchFamily="2" charset="2"/>
              <a:buChar char="v"/>
            </a:pPr>
            <a:r>
              <a:rPr lang="nl-NL" sz="2400" dirty="0">
                <a:solidFill>
                  <a:schemeClr val="tx1"/>
                </a:solidFill>
                <a:latin typeface="Arial" panose="020B0604020202020204" pitchFamily="34" charset="0"/>
                <a:cs typeface="Arial" panose="020B0604020202020204" pitchFamily="34" charset="0"/>
              </a:rPr>
              <a:t> 38% had verminderde werkprestaties</a:t>
            </a:r>
          </a:p>
          <a:p>
            <a:pPr>
              <a:buFont typeface="Wingdings" panose="05000000000000000000" pitchFamily="2" charset="2"/>
              <a:buChar char="v"/>
            </a:pPr>
            <a:r>
              <a:rPr lang="nl-NL" sz="2400" dirty="0">
                <a:solidFill>
                  <a:schemeClr val="tx1"/>
                </a:solidFill>
                <a:latin typeface="Arial" panose="020B0604020202020204" pitchFamily="34" charset="0"/>
                <a:cs typeface="Arial" panose="020B0604020202020204" pitchFamily="34" charset="0"/>
              </a:rPr>
              <a:t> 49% was belemmerd in het uitvoeren van hun dagelijkse activiteiten</a:t>
            </a:r>
          </a:p>
          <a:p>
            <a:pPr>
              <a:buFont typeface="Wingdings" panose="05000000000000000000" pitchFamily="2" charset="2"/>
              <a:buChar char="v"/>
            </a:pPr>
            <a:r>
              <a:rPr lang="nl-NL" sz="2400" dirty="0">
                <a:solidFill>
                  <a:schemeClr val="tx1"/>
                </a:solidFill>
                <a:latin typeface="Arial" panose="020B0604020202020204" pitchFamily="34" charset="0"/>
                <a:cs typeface="Arial" panose="020B0604020202020204" pitchFamily="34" charset="0"/>
              </a:rPr>
              <a:t> 45% had beperkte sociale interacties</a:t>
            </a:r>
          </a:p>
          <a:p>
            <a:pPr>
              <a:buFont typeface="Wingdings" panose="05000000000000000000" pitchFamily="2" charset="2"/>
              <a:buChar char="v"/>
            </a:pPr>
            <a:r>
              <a:rPr lang="nl-NL" sz="2400" dirty="0">
                <a:solidFill>
                  <a:schemeClr val="tx1"/>
                </a:solidFill>
                <a:latin typeface="Arial" panose="020B0604020202020204" pitchFamily="34" charset="0"/>
                <a:cs typeface="Arial" panose="020B0604020202020204" pitchFamily="34" charset="0"/>
              </a:rPr>
              <a:t> Bij 45% werd hun seksleven beïnvloed</a:t>
            </a:r>
          </a:p>
          <a:p>
            <a:pPr>
              <a:buFont typeface="Wingdings" panose="05000000000000000000" pitchFamily="2" charset="2"/>
              <a:buChar char="v"/>
            </a:pPr>
            <a:r>
              <a:rPr lang="nl-NL" sz="2400" dirty="0">
                <a:solidFill>
                  <a:schemeClr val="tx1"/>
                </a:solidFill>
                <a:latin typeface="Arial" panose="020B0604020202020204" pitchFamily="34" charset="0"/>
                <a:cs typeface="Arial" panose="020B0604020202020204" pitchFamily="34" charset="0"/>
              </a:rPr>
              <a:t> 43% beperkte hun mogelijkheid om het huis te verlaten</a:t>
            </a:r>
          </a:p>
          <a:p>
            <a:endParaRPr lang="nl-NL" sz="2400" dirty="0">
              <a:solidFill>
                <a:schemeClr val="tx1"/>
              </a:solidFill>
            </a:endParaRPr>
          </a:p>
          <a:p>
            <a:endParaRPr lang="en-US" sz="2400" i="1" dirty="0" smtClean="0">
              <a:solidFill>
                <a:schemeClr val="tx1"/>
              </a:solidFill>
            </a:endParaRPr>
          </a:p>
          <a:p>
            <a:r>
              <a:rPr lang="en-US" sz="2400" i="1" dirty="0" smtClean="0">
                <a:solidFill>
                  <a:schemeClr val="tx1"/>
                </a:solidFill>
              </a:rPr>
              <a:t>“</a:t>
            </a:r>
            <a:r>
              <a:rPr lang="en-US" sz="2400" i="1" dirty="0">
                <a:solidFill>
                  <a:schemeClr val="tx1"/>
                </a:solidFill>
              </a:rPr>
              <a:t>Anticipation of having a difficult time with bowel movements causes anxiety. The strain and hard stools cause regular flare-ups of hemorrhoids and I worry about the bleeding.”</a:t>
            </a:r>
            <a:r>
              <a:rPr lang="en-US" sz="2400" i="1" baseline="30000" dirty="0">
                <a:solidFill>
                  <a:schemeClr val="tx1"/>
                </a:solidFill>
              </a:rPr>
              <a:t>3</a:t>
            </a:r>
            <a:endParaRPr lang="nl-NL" sz="2400" i="1" baseline="30000" dirty="0">
              <a:solidFill>
                <a:schemeClr val="tx1"/>
              </a:solidFill>
            </a:endParaRPr>
          </a:p>
          <a:p>
            <a:pPr>
              <a:buFont typeface="Wingdings" panose="05000000000000000000" pitchFamily="2" charset="2"/>
              <a:buChar char="v"/>
            </a:pPr>
            <a:endParaRPr lang="nl-NL" dirty="0">
              <a:solidFill>
                <a:schemeClr val="tx1"/>
              </a:solidFill>
            </a:endParaRPr>
          </a:p>
        </p:txBody>
      </p:sp>
      <p:sp>
        <p:nvSpPr>
          <p:cNvPr id="6" name="Tekstvak 5"/>
          <p:cNvSpPr txBox="1"/>
          <p:nvPr/>
        </p:nvSpPr>
        <p:spPr>
          <a:xfrm>
            <a:off x="2079113" y="8890566"/>
            <a:ext cx="14744638" cy="506095"/>
          </a:xfrm>
          <a:prstGeom prst="rect">
            <a:avLst/>
          </a:prstGeom>
          <a:noFill/>
        </p:spPr>
        <p:txBody>
          <a:bodyPr wrap="square" lIns="135441" tIns="67720" rIns="135441" bIns="67720" rtlCol="0">
            <a:spAutoFit/>
          </a:bodyPr>
          <a:lstStyle/>
          <a:p>
            <a:pPr marL="338602" indent="-338602">
              <a:buAutoNum type="arabicPeriod"/>
            </a:pPr>
            <a:r>
              <a:rPr lang="en-US" sz="1200" dirty="0" err="1">
                <a:latin typeface="Arial" panose="020B0604020202020204" pitchFamily="34" charset="0"/>
                <a:cs typeface="Arial" panose="020B0604020202020204" pitchFamily="34" charset="0"/>
              </a:rPr>
              <a:t>Rauck</a:t>
            </a:r>
            <a:r>
              <a:rPr lang="en-US" sz="1200" dirty="0">
                <a:latin typeface="Arial" panose="020B0604020202020204" pitchFamily="34" charset="0"/>
                <a:cs typeface="Arial" panose="020B0604020202020204" pitchFamily="34" charset="0"/>
              </a:rPr>
              <a:t> RL, Hong KJ and North J. </a:t>
            </a:r>
            <a:r>
              <a:rPr lang="en-US" sz="1200" i="1" dirty="0">
                <a:latin typeface="Arial" panose="020B0604020202020204" pitchFamily="34" charset="0"/>
                <a:cs typeface="Arial" panose="020B0604020202020204" pitchFamily="34" charset="0"/>
              </a:rPr>
              <a:t>Pain </a:t>
            </a:r>
            <a:r>
              <a:rPr lang="en-US" sz="1200" i="1" dirty="0" err="1">
                <a:latin typeface="Arial" panose="020B0604020202020204" pitchFamily="34" charset="0"/>
                <a:cs typeface="Arial" panose="020B0604020202020204" pitchFamily="34" charset="0"/>
              </a:rPr>
              <a:t>Pract</a:t>
            </a:r>
            <a:r>
              <a:rPr lang="en-US" sz="1200" dirty="0">
                <a:latin typeface="Arial" panose="020B0604020202020204" pitchFamily="34" charset="0"/>
                <a:cs typeface="Arial" panose="020B0604020202020204" pitchFamily="34" charset="0"/>
              </a:rPr>
              <a:t>. 2017;17(3):329-335; 2.</a:t>
            </a:r>
            <a:r>
              <a:rPr lang="nl-NL" sz="1200" dirty="0" err="1">
                <a:latin typeface="Arial" panose="020B0604020202020204" pitchFamily="34" charset="0"/>
                <a:cs typeface="Arial" panose="020B0604020202020204" pitchFamily="34" charset="0"/>
              </a:rPr>
              <a:t>Hyldahl</a:t>
            </a:r>
            <a:r>
              <a:rPr lang="nl-NL" sz="1200" dirty="0">
                <a:latin typeface="Arial" panose="020B0604020202020204" pitchFamily="34" charset="0"/>
                <a:cs typeface="Arial" panose="020B0604020202020204" pitchFamily="34" charset="0"/>
              </a:rPr>
              <a:t> S, </a:t>
            </a:r>
            <a:r>
              <a:rPr lang="nl-NL" sz="1200" dirty="0" err="1">
                <a:latin typeface="Arial" panose="020B0604020202020204" pitchFamily="34" charset="0"/>
                <a:cs typeface="Arial" panose="020B0604020202020204" pitchFamily="34" charset="0"/>
              </a:rPr>
              <a:t>Gronlund</a:t>
            </a:r>
            <a:r>
              <a:rPr lang="nl-NL" sz="1200" dirty="0">
                <a:latin typeface="Arial" panose="020B0604020202020204" pitchFamily="34" charset="0"/>
                <a:cs typeface="Arial" panose="020B0604020202020204" pitchFamily="34" charset="0"/>
              </a:rPr>
              <a:t> D, Drewes AM et al. </a:t>
            </a:r>
            <a:r>
              <a:rPr lang="nl-NL" sz="1200" i="1" dirty="0" err="1">
                <a:latin typeface="Arial" panose="020B0604020202020204" pitchFamily="34" charset="0"/>
                <a:cs typeface="Arial" panose="020B0604020202020204" pitchFamily="34" charset="0"/>
              </a:rPr>
              <a:t>Clin</a:t>
            </a:r>
            <a:r>
              <a:rPr lang="nl-NL" sz="1200" i="1" dirty="0">
                <a:latin typeface="Arial" panose="020B0604020202020204" pitchFamily="34" charset="0"/>
                <a:cs typeface="Arial" panose="020B0604020202020204" pitchFamily="34" charset="0"/>
              </a:rPr>
              <a:t> </a:t>
            </a:r>
            <a:r>
              <a:rPr lang="nl-NL" sz="1200" i="1" dirty="0" err="1">
                <a:latin typeface="Arial" panose="020B0604020202020204" pitchFamily="34" charset="0"/>
                <a:cs typeface="Arial" panose="020B0604020202020204" pitchFamily="34" charset="0"/>
              </a:rPr>
              <a:t>Pract</a:t>
            </a:r>
            <a:r>
              <a:rPr lang="nl-NL" sz="1200" i="1" dirty="0">
                <a:latin typeface="Arial" panose="020B0604020202020204" pitchFamily="34" charset="0"/>
                <a:cs typeface="Arial" panose="020B0604020202020204" pitchFamily="34" charset="0"/>
              </a:rPr>
              <a:t> </a:t>
            </a:r>
            <a:r>
              <a:rPr lang="nl-NL" sz="1200" dirty="0">
                <a:latin typeface="Arial" panose="020B0604020202020204" pitchFamily="34" charset="0"/>
                <a:cs typeface="Arial" panose="020B0604020202020204" pitchFamily="34" charset="0"/>
              </a:rPr>
              <a:t>2018;15(4):769-778; 3.Epstein RS, Teagarden JR, </a:t>
            </a:r>
            <a:r>
              <a:rPr lang="nl-NL" sz="1200" dirty="0" err="1">
                <a:latin typeface="Arial" panose="020B0604020202020204" pitchFamily="34" charset="0"/>
                <a:cs typeface="Arial" panose="020B0604020202020204" pitchFamily="34" charset="0"/>
              </a:rPr>
              <a:t>Cimen</a:t>
            </a:r>
            <a:r>
              <a:rPr lang="nl-NL" sz="1200" dirty="0">
                <a:latin typeface="Arial" panose="020B0604020202020204" pitchFamily="34" charset="0"/>
                <a:cs typeface="Arial" panose="020B0604020202020204" pitchFamily="34" charset="0"/>
              </a:rPr>
              <a:t> A et al. </a:t>
            </a:r>
            <a:r>
              <a:rPr lang="nl-NL" sz="1200" i="1" dirty="0">
                <a:latin typeface="Arial" panose="020B0604020202020204" pitchFamily="34" charset="0"/>
                <a:cs typeface="Arial" panose="020B0604020202020204" pitchFamily="34" charset="0"/>
              </a:rPr>
              <a:t>Adv </a:t>
            </a:r>
            <a:r>
              <a:rPr lang="nl-NL" sz="1200" i="1" dirty="0" err="1">
                <a:latin typeface="Arial" panose="020B0604020202020204" pitchFamily="34" charset="0"/>
                <a:cs typeface="Arial" panose="020B0604020202020204" pitchFamily="34" charset="0"/>
              </a:rPr>
              <a:t>Ther</a:t>
            </a:r>
            <a:r>
              <a:rPr lang="nl-NL" sz="1200" dirty="0">
                <a:latin typeface="Arial" panose="020B0604020202020204" pitchFamily="34" charset="0"/>
                <a:cs typeface="Arial" panose="020B0604020202020204" pitchFamily="34" charset="0"/>
              </a:rPr>
              <a:t>. 2017;34:725-731</a:t>
            </a:r>
          </a:p>
        </p:txBody>
      </p:sp>
      <p:sp>
        <p:nvSpPr>
          <p:cNvPr id="4" name="Rechthoek 3"/>
          <p:cNvSpPr/>
          <p:nvPr/>
        </p:nvSpPr>
        <p:spPr>
          <a:xfrm>
            <a:off x="15304168" y="9516979"/>
            <a:ext cx="1519583" cy="3609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208809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Afgeronde rechthoek 39"/>
          <p:cNvSpPr/>
          <p:nvPr/>
        </p:nvSpPr>
        <p:spPr>
          <a:xfrm>
            <a:off x="7061303" y="2715934"/>
            <a:ext cx="6687660" cy="1165462"/>
          </a:xfrm>
          <a:prstGeom prst="roundRect">
            <a:avLst/>
          </a:prstGeom>
        </p:spPr>
        <p:style>
          <a:lnRef idx="1">
            <a:schemeClr val="accent5"/>
          </a:lnRef>
          <a:fillRef idx="3">
            <a:schemeClr val="accent5"/>
          </a:fillRef>
          <a:effectRef idx="2">
            <a:schemeClr val="accent5"/>
          </a:effectRef>
          <a:fontRef idx="minor">
            <a:schemeClr val="lt1"/>
          </a:fontRef>
        </p:style>
        <p:txBody>
          <a:bodyPr lIns="135441" tIns="67720" rIns="135441" bIns="67720" rtlCol="0" anchor="ctr"/>
          <a:lstStyle/>
          <a:p>
            <a:pPr algn="ctr"/>
            <a:endParaRPr lang="nl-NL"/>
          </a:p>
        </p:txBody>
      </p:sp>
      <p:sp>
        <p:nvSpPr>
          <p:cNvPr id="2" name="Titel 1"/>
          <p:cNvSpPr>
            <a:spLocks noGrp="1"/>
          </p:cNvSpPr>
          <p:nvPr>
            <p:ph type="title"/>
          </p:nvPr>
        </p:nvSpPr>
        <p:spPr>
          <a:xfrm>
            <a:off x="2370519" y="1863188"/>
            <a:ext cx="16099382" cy="2596037"/>
          </a:xfrm>
        </p:spPr>
        <p:txBody>
          <a:bodyPr>
            <a:normAutofit/>
          </a:bodyPr>
          <a:lstStyle/>
          <a:p>
            <a:r>
              <a:rPr lang="nl-NL" dirty="0" smtClean="0">
                <a:latin typeface="Arial" panose="020B0604020202020204" pitchFamily="34" charset="0"/>
                <a:cs typeface="Arial" panose="020B0604020202020204" pitchFamily="34" charset="0"/>
              </a:rPr>
              <a:t>Opioïden-geïnduceerde </a:t>
            </a:r>
            <a:r>
              <a:rPr lang="nl-NL" dirty="0">
                <a:latin typeface="Arial" panose="020B0604020202020204" pitchFamily="34" charset="0"/>
                <a:cs typeface="Arial" panose="020B0604020202020204" pitchFamily="34" charset="0"/>
              </a:rPr>
              <a:t>obstipatie: meer dan alleen obstipatie</a:t>
            </a:r>
            <a:endParaRPr lang="nl-NL" baseline="30000" dirty="0">
              <a:latin typeface="Arial" panose="020B0604020202020204" pitchFamily="34" charset="0"/>
              <a:cs typeface="Arial" panose="020B0604020202020204" pitchFamily="34" charset="0"/>
            </a:endParaRPr>
          </a:p>
        </p:txBody>
      </p:sp>
      <p:sp>
        <p:nvSpPr>
          <p:cNvPr id="38" name="Tijdelijke aanduiding voor inhoud 2"/>
          <p:cNvSpPr>
            <a:spLocks noGrp="1"/>
          </p:cNvSpPr>
          <p:nvPr>
            <p:ph idx="1"/>
          </p:nvPr>
        </p:nvSpPr>
        <p:spPr>
          <a:xfrm>
            <a:off x="6997484" y="2830936"/>
            <a:ext cx="6299995" cy="1172549"/>
          </a:xfrm>
          <a:noFill/>
          <a:ln>
            <a:noFill/>
          </a:ln>
        </p:spPr>
        <p:style>
          <a:lnRef idx="1">
            <a:schemeClr val="accent5"/>
          </a:lnRef>
          <a:fillRef idx="3">
            <a:schemeClr val="accent5"/>
          </a:fillRef>
          <a:effectRef idx="2">
            <a:schemeClr val="accent5"/>
          </a:effectRef>
          <a:fontRef idx="minor">
            <a:schemeClr val="lt1"/>
          </a:fontRef>
        </p:style>
        <p:txBody>
          <a:bodyPr>
            <a:noAutofit/>
          </a:bodyPr>
          <a:lstStyle/>
          <a:p>
            <a:pPr algn="ctr">
              <a:lnSpc>
                <a:spcPct val="100000"/>
              </a:lnSpc>
            </a:pPr>
            <a:r>
              <a:rPr lang="nl-NL" sz="3600" dirty="0">
                <a:solidFill>
                  <a:schemeClr val="bg1"/>
                </a:solidFill>
              </a:rPr>
              <a:t>Verminderde GI motiliteit</a:t>
            </a:r>
          </a:p>
          <a:p>
            <a:pPr algn="ctr">
              <a:lnSpc>
                <a:spcPct val="100000"/>
              </a:lnSpc>
            </a:pPr>
            <a:endParaRPr lang="nl-NL" dirty="0"/>
          </a:p>
        </p:txBody>
      </p:sp>
      <p:sp>
        <p:nvSpPr>
          <p:cNvPr id="4" name="Tekstvak 3"/>
          <p:cNvSpPr txBox="1"/>
          <p:nvPr/>
        </p:nvSpPr>
        <p:spPr>
          <a:xfrm>
            <a:off x="2730842" y="8628691"/>
            <a:ext cx="13726389" cy="506095"/>
          </a:xfrm>
          <a:prstGeom prst="rect">
            <a:avLst/>
          </a:prstGeom>
          <a:noFill/>
        </p:spPr>
        <p:txBody>
          <a:bodyPr wrap="square" lIns="135441" tIns="67720" rIns="135441" bIns="67720" rtlCol="0">
            <a:spAutoFit/>
          </a:bodyPr>
          <a:lstStyle/>
          <a:p>
            <a:pPr marL="338602" indent="-338602">
              <a:buAutoNum type="arabicPeriod"/>
            </a:pPr>
            <a:r>
              <a:rPr lang="nl-NL" sz="1200" dirty="0">
                <a:latin typeface="Arial" panose="020B0604020202020204" pitchFamily="34" charset="0"/>
                <a:cs typeface="Arial" panose="020B0604020202020204" pitchFamily="34" charset="0"/>
              </a:rPr>
              <a:t>Drewes AM. </a:t>
            </a:r>
            <a:r>
              <a:rPr lang="nl-NL" sz="1200" i="1" dirty="0" err="1">
                <a:latin typeface="Arial" panose="020B0604020202020204" pitchFamily="34" charset="0"/>
                <a:cs typeface="Arial" panose="020B0604020202020204" pitchFamily="34" charset="0"/>
              </a:rPr>
              <a:t>Scandinavian</a:t>
            </a:r>
            <a:r>
              <a:rPr lang="nl-NL" sz="1200" i="1" dirty="0">
                <a:latin typeface="Arial" panose="020B0604020202020204" pitchFamily="34" charset="0"/>
                <a:cs typeface="Arial" panose="020B0604020202020204" pitchFamily="34" charset="0"/>
              </a:rPr>
              <a:t> Journal of </a:t>
            </a:r>
            <a:r>
              <a:rPr lang="nl-NL" sz="1200" i="1" dirty="0" err="1">
                <a:latin typeface="Arial" panose="020B0604020202020204" pitchFamily="34" charset="0"/>
                <a:cs typeface="Arial" panose="020B0604020202020204" pitchFamily="34" charset="0"/>
              </a:rPr>
              <a:t>Pain</a:t>
            </a:r>
            <a:r>
              <a:rPr lang="nl-NL" sz="1200" dirty="0">
                <a:latin typeface="Arial" panose="020B0604020202020204" pitchFamily="34" charset="0"/>
                <a:cs typeface="Arial" panose="020B0604020202020204" pitchFamily="34" charset="0"/>
              </a:rPr>
              <a:t> 2017; 15:81-82; 2.Farmer AD, Holt CB, </a:t>
            </a:r>
            <a:r>
              <a:rPr lang="nl-NL" sz="1200" dirty="0" err="1">
                <a:latin typeface="Arial" panose="020B0604020202020204" pitchFamily="34" charset="0"/>
                <a:cs typeface="Arial" panose="020B0604020202020204" pitchFamily="34" charset="0"/>
              </a:rPr>
              <a:t>Downes</a:t>
            </a:r>
            <a:r>
              <a:rPr lang="nl-NL" sz="1200" dirty="0">
                <a:latin typeface="Arial" panose="020B0604020202020204" pitchFamily="34" charset="0"/>
                <a:cs typeface="Arial" panose="020B0604020202020204" pitchFamily="34" charset="0"/>
              </a:rPr>
              <a:t> TJ et al. </a:t>
            </a:r>
            <a:r>
              <a:rPr lang="nl-NL" sz="1200" i="1" dirty="0">
                <a:latin typeface="Arial" panose="020B0604020202020204" pitchFamily="34" charset="0"/>
                <a:cs typeface="Arial" panose="020B0604020202020204" pitchFamily="34" charset="0"/>
              </a:rPr>
              <a:t>Lancet </a:t>
            </a:r>
            <a:r>
              <a:rPr lang="nl-NL" sz="1200" i="1" dirty="0" err="1">
                <a:latin typeface="Arial" panose="020B0604020202020204" pitchFamily="34" charset="0"/>
                <a:cs typeface="Arial" panose="020B0604020202020204" pitchFamily="34" charset="0"/>
              </a:rPr>
              <a:t>Gastroenterol</a:t>
            </a:r>
            <a:r>
              <a:rPr lang="nl-NL" sz="1200" i="1" dirty="0">
                <a:latin typeface="Arial" panose="020B0604020202020204" pitchFamily="34" charset="0"/>
                <a:cs typeface="Arial" panose="020B0604020202020204" pitchFamily="34" charset="0"/>
              </a:rPr>
              <a:t> </a:t>
            </a:r>
            <a:r>
              <a:rPr lang="nl-NL" sz="1200" i="1" dirty="0" err="1">
                <a:latin typeface="Arial" panose="020B0604020202020204" pitchFamily="34" charset="0"/>
                <a:cs typeface="Arial" panose="020B0604020202020204" pitchFamily="34" charset="0"/>
              </a:rPr>
              <a:t>Hepatol</a:t>
            </a:r>
            <a:r>
              <a:rPr lang="nl-NL" sz="1200" i="1" dirty="0">
                <a:latin typeface="Arial" panose="020B0604020202020204" pitchFamily="34" charset="0"/>
                <a:cs typeface="Arial" panose="020B0604020202020204" pitchFamily="34" charset="0"/>
              </a:rPr>
              <a:t> </a:t>
            </a:r>
            <a:r>
              <a:rPr lang="nl-NL" sz="1200" dirty="0">
                <a:latin typeface="Arial" panose="020B0604020202020204" pitchFamily="34" charset="0"/>
                <a:cs typeface="Arial" panose="020B0604020202020204" pitchFamily="34" charset="0"/>
              </a:rPr>
              <a:t>2018; 3: 203-212; 3. Brock C, </a:t>
            </a:r>
            <a:r>
              <a:rPr lang="nl-NL" sz="1200" dirty="0" err="1">
                <a:latin typeface="Arial" panose="020B0604020202020204" pitchFamily="34" charset="0"/>
                <a:cs typeface="Arial" panose="020B0604020202020204" pitchFamily="34" charset="0"/>
              </a:rPr>
              <a:t>Olesen</a:t>
            </a:r>
            <a:r>
              <a:rPr lang="nl-NL" sz="1200" dirty="0">
                <a:latin typeface="Arial" panose="020B0604020202020204" pitchFamily="34" charset="0"/>
                <a:cs typeface="Arial" panose="020B0604020202020204" pitchFamily="34" charset="0"/>
              </a:rPr>
              <a:t> SS, </a:t>
            </a:r>
            <a:r>
              <a:rPr lang="nl-NL" sz="1200" dirty="0" err="1">
                <a:latin typeface="Arial" panose="020B0604020202020204" pitchFamily="34" charset="0"/>
                <a:cs typeface="Arial" panose="020B0604020202020204" pitchFamily="34" charset="0"/>
              </a:rPr>
              <a:t>Olesen</a:t>
            </a:r>
            <a:r>
              <a:rPr lang="nl-NL" sz="1200" dirty="0">
                <a:latin typeface="Arial" panose="020B0604020202020204" pitchFamily="34" charset="0"/>
                <a:cs typeface="Arial" panose="020B0604020202020204" pitchFamily="34" charset="0"/>
              </a:rPr>
              <a:t> AE, et al. </a:t>
            </a:r>
            <a:r>
              <a:rPr lang="nl-NL" sz="1200" i="1" dirty="0">
                <a:latin typeface="Arial" panose="020B0604020202020204" pitchFamily="34" charset="0"/>
                <a:cs typeface="Arial" panose="020B0604020202020204" pitchFamily="34" charset="0"/>
              </a:rPr>
              <a:t>Drugs</a:t>
            </a:r>
            <a:r>
              <a:rPr lang="nl-NL" sz="1200" dirty="0">
                <a:latin typeface="Arial" panose="020B0604020202020204" pitchFamily="34" charset="0"/>
                <a:cs typeface="Arial" panose="020B0604020202020204" pitchFamily="34" charset="0"/>
              </a:rPr>
              <a:t>. 2012;72:1847-1865</a:t>
            </a:r>
          </a:p>
        </p:txBody>
      </p:sp>
      <p:pic>
        <p:nvPicPr>
          <p:cNvPr id="23" name="Picture 3">
            <a:extLst>
              <a:ext uri="{FF2B5EF4-FFF2-40B4-BE49-F238E27FC236}">
                <a16:creationId xmlns="" xmlns:a16="http://schemas.microsoft.com/office/drawing/2014/main" id="{959F6FE7-3D11-4869-8833-159E4EFB177C}"/>
              </a:ext>
            </a:extLst>
          </p:cNvPr>
          <p:cNvPicPr>
            <a:picLocks noChangeAspect="1" noChangeArrowheads="1"/>
          </p:cNvPicPr>
          <p:nvPr/>
        </p:nvPicPr>
        <p:blipFill rotWithShape="1">
          <a:blip r:embed="rId3" cstate="print"/>
          <a:srcRect l="21396" t="30867" r="23573"/>
          <a:stretch/>
        </p:blipFill>
        <p:spPr bwMode="auto">
          <a:xfrm>
            <a:off x="2862875" y="2547997"/>
            <a:ext cx="3403434" cy="5436000"/>
          </a:xfrm>
          <a:prstGeom prst="rect">
            <a:avLst/>
          </a:prstGeom>
          <a:noFill/>
          <a:ln w="9525">
            <a:noFill/>
            <a:miter lim="800000"/>
            <a:headEnd/>
            <a:tailEnd/>
          </a:ln>
        </p:spPr>
      </p:pic>
      <p:sp>
        <p:nvSpPr>
          <p:cNvPr id="42" name="Afgeronde rechthoek 41"/>
          <p:cNvSpPr/>
          <p:nvPr/>
        </p:nvSpPr>
        <p:spPr>
          <a:xfrm>
            <a:off x="7097516" y="3881396"/>
            <a:ext cx="6628873" cy="1165462"/>
          </a:xfrm>
          <a:prstGeom prst="roundRect">
            <a:avLst/>
          </a:prstGeom>
        </p:spPr>
        <p:style>
          <a:lnRef idx="1">
            <a:schemeClr val="accent5"/>
          </a:lnRef>
          <a:fillRef idx="3">
            <a:schemeClr val="accent5"/>
          </a:fillRef>
          <a:effectRef idx="2">
            <a:schemeClr val="accent5"/>
          </a:effectRef>
          <a:fontRef idx="minor">
            <a:schemeClr val="lt1"/>
          </a:fontRef>
        </p:style>
        <p:txBody>
          <a:bodyPr lIns="135441" tIns="67720" rIns="135441" bIns="67720" rtlCol="0" anchor="ctr"/>
          <a:lstStyle/>
          <a:p>
            <a:pPr algn="ctr"/>
            <a:endParaRPr lang="nl-NL"/>
          </a:p>
        </p:txBody>
      </p:sp>
      <p:sp>
        <p:nvSpPr>
          <p:cNvPr id="43" name="Tijdelijke aanduiding voor inhoud 2"/>
          <p:cNvSpPr txBox="1">
            <a:spLocks/>
          </p:cNvSpPr>
          <p:nvPr/>
        </p:nvSpPr>
        <p:spPr>
          <a:xfrm>
            <a:off x="7061303" y="4098350"/>
            <a:ext cx="6299995" cy="1172549"/>
          </a:xfrm>
          <a:prstGeom prst="rect">
            <a:avLst/>
          </a:prstGeom>
          <a:noFill/>
          <a:ln>
            <a:noFill/>
          </a:ln>
        </p:spPr>
        <p:style>
          <a:lnRef idx="1">
            <a:schemeClr val="accent5"/>
          </a:lnRef>
          <a:fillRef idx="3">
            <a:schemeClr val="accent5"/>
          </a:fillRef>
          <a:effectRef idx="2">
            <a:schemeClr val="accent5"/>
          </a:effectRef>
          <a:fontRef idx="minor">
            <a:schemeClr val="lt1"/>
          </a:fontRef>
        </p:style>
        <p:txBody>
          <a:bodyPr vert="horz" lIns="0" tIns="67720" rIns="0" bIns="67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ctr">
              <a:lnSpc>
                <a:spcPct val="100000"/>
              </a:lnSpc>
              <a:buNone/>
            </a:pPr>
            <a:r>
              <a:rPr lang="nl-NL" sz="3600" dirty="0">
                <a:solidFill>
                  <a:schemeClr val="bg1"/>
                </a:solidFill>
              </a:rPr>
              <a:t>Verhoogde vochtabsorptie</a:t>
            </a:r>
          </a:p>
          <a:p>
            <a:pPr algn="ctr">
              <a:lnSpc>
                <a:spcPct val="100000"/>
              </a:lnSpc>
            </a:pPr>
            <a:endParaRPr lang="nl-NL" sz="3600" dirty="0"/>
          </a:p>
        </p:txBody>
      </p:sp>
      <p:sp>
        <p:nvSpPr>
          <p:cNvPr id="44" name="Afgeronde rechthoek 43"/>
          <p:cNvSpPr/>
          <p:nvPr/>
        </p:nvSpPr>
        <p:spPr>
          <a:xfrm>
            <a:off x="7097516" y="5046858"/>
            <a:ext cx="6687660" cy="1165462"/>
          </a:xfrm>
          <a:prstGeom prst="roundRect">
            <a:avLst/>
          </a:prstGeom>
        </p:spPr>
        <p:style>
          <a:lnRef idx="1">
            <a:schemeClr val="accent5"/>
          </a:lnRef>
          <a:fillRef idx="3">
            <a:schemeClr val="accent5"/>
          </a:fillRef>
          <a:effectRef idx="2">
            <a:schemeClr val="accent5"/>
          </a:effectRef>
          <a:fontRef idx="minor">
            <a:schemeClr val="lt1"/>
          </a:fontRef>
        </p:style>
        <p:txBody>
          <a:bodyPr lIns="135441" tIns="67720" rIns="135441" bIns="67720" rtlCol="0" anchor="ctr"/>
          <a:lstStyle/>
          <a:p>
            <a:pPr algn="ctr"/>
            <a:endParaRPr lang="nl-NL" sz="3600"/>
          </a:p>
        </p:txBody>
      </p:sp>
      <p:sp>
        <p:nvSpPr>
          <p:cNvPr id="45" name="Tijdelijke aanduiding voor inhoud 2"/>
          <p:cNvSpPr txBox="1">
            <a:spLocks/>
          </p:cNvSpPr>
          <p:nvPr/>
        </p:nvSpPr>
        <p:spPr>
          <a:xfrm>
            <a:off x="7073012" y="5334094"/>
            <a:ext cx="6589557" cy="1172549"/>
          </a:xfrm>
          <a:prstGeom prst="rect">
            <a:avLst/>
          </a:prstGeom>
          <a:noFill/>
          <a:ln>
            <a:noFill/>
          </a:ln>
        </p:spPr>
        <p:style>
          <a:lnRef idx="1">
            <a:schemeClr val="accent5"/>
          </a:lnRef>
          <a:fillRef idx="3">
            <a:schemeClr val="accent5"/>
          </a:fillRef>
          <a:effectRef idx="2">
            <a:schemeClr val="accent5"/>
          </a:effectRef>
          <a:fontRef idx="minor">
            <a:schemeClr val="lt1"/>
          </a:fontRef>
        </p:style>
        <p:txBody>
          <a:bodyPr vert="horz" lIns="0" tIns="67720" rIns="0" bIns="67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ctr">
              <a:lnSpc>
                <a:spcPct val="100000"/>
              </a:lnSpc>
              <a:buNone/>
            </a:pPr>
            <a:r>
              <a:rPr lang="nl-NL" sz="3600" dirty="0">
                <a:solidFill>
                  <a:schemeClr val="bg1"/>
                </a:solidFill>
              </a:rPr>
              <a:t>Verminderde intestinale secretie</a:t>
            </a:r>
          </a:p>
          <a:p>
            <a:pPr algn="ctr">
              <a:lnSpc>
                <a:spcPct val="100000"/>
              </a:lnSpc>
            </a:pPr>
            <a:endParaRPr lang="nl-NL" sz="3600" dirty="0"/>
          </a:p>
        </p:txBody>
      </p:sp>
      <p:sp>
        <p:nvSpPr>
          <p:cNvPr id="46" name="Afgeronde rechthoek 45"/>
          <p:cNvSpPr/>
          <p:nvPr/>
        </p:nvSpPr>
        <p:spPr>
          <a:xfrm>
            <a:off x="7097516" y="6216800"/>
            <a:ext cx="6687660" cy="1165462"/>
          </a:xfrm>
          <a:prstGeom prst="roundRect">
            <a:avLst/>
          </a:prstGeom>
          <a:ln>
            <a:noFill/>
          </a:ln>
        </p:spPr>
        <p:style>
          <a:lnRef idx="1">
            <a:schemeClr val="accent5"/>
          </a:lnRef>
          <a:fillRef idx="3">
            <a:schemeClr val="accent5"/>
          </a:fillRef>
          <a:effectRef idx="2">
            <a:schemeClr val="accent5"/>
          </a:effectRef>
          <a:fontRef idx="minor">
            <a:schemeClr val="lt1"/>
          </a:fontRef>
        </p:style>
        <p:txBody>
          <a:bodyPr lIns="135441" tIns="67720" rIns="135441" bIns="67720" rtlCol="0" anchor="ctr"/>
          <a:lstStyle/>
          <a:p>
            <a:pPr algn="ctr"/>
            <a:endParaRPr lang="nl-NL"/>
          </a:p>
        </p:txBody>
      </p:sp>
      <p:sp>
        <p:nvSpPr>
          <p:cNvPr id="47" name="Tijdelijke aanduiding voor inhoud 2"/>
          <p:cNvSpPr txBox="1">
            <a:spLocks/>
          </p:cNvSpPr>
          <p:nvPr/>
        </p:nvSpPr>
        <p:spPr>
          <a:xfrm>
            <a:off x="7291349" y="6380513"/>
            <a:ext cx="6299995" cy="1172549"/>
          </a:xfrm>
          <a:prstGeom prst="rect">
            <a:avLst/>
          </a:prstGeom>
          <a:noFill/>
          <a:ln>
            <a:noFill/>
          </a:ln>
        </p:spPr>
        <p:style>
          <a:lnRef idx="1">
            <a:schemeClr val="accent5"/>
          </a:lnRef>
          <a:fillRef idx="3">
            <a:schemeClr val="accent5"/>
          </a:fillRef>
          <a:effectRef idx="2">
            <a:schemeClr val="accent5"/>
          </a:effectRef>
          <a:fontRef idx="minor">
            <a:schemeClr val="lt1"/>
          </a:fontRef>
        </p:style>
        <p:txBody>
          <a:bodyPr vert="horz" lIns="0" tIns="67720" rIns="0" bIns="67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ctr">
              <a:lnSpc>
                <a:spcPct val="100000"/>
              </a:lnSpc>
              <a:buNone/>
            </a:pPr>
            <a:r>
              <a:rPr lang="nl-NL" sz="3600" dirty="0">
                <a:solidFill>
                  <a:schemeClr val="bg1"/>
                </a:solidFill>
              </a:rPr>
              <a:t>Verhoogde sfinctertonus</a:t>
            </a:r>
            <a:endParaRPr lang="nl-NL" sz="3600" dirty="0"/>
          </a:p>
        </p:txBody>
      </p:sp>
    </p:spTree>
    <p:extLst>
      <p:ext uri="{BB962C8B-B14F-4D97-AF65-F5344CB8AC3E}">
        <p14:creationId xmlns:p14="http://schemas.microsoft.com/office/powerpoint/2010/main" val="60243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8">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8" grpId="0" build="p"/>
      <p:bldP spid="42" grpId="0" animBg="1"/>
      <p:bldP spid="43" grpId="0"/>
      <p:bldP spid="44" grpId="0" animBg="1"/>
      <p:bldP spid="45" grpId="0"/>
      <p:bldP spid="46" grpId="0" animBg="1"/>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306167" y="1610287"/>
            <a:ext cx="12150000" cy="936000"/>
          </a:xfrm>
        </p:spPr>
        <p:txBody>
          <a:bodyPr/>
          <a:lstStyle/>
          <a:p>
            <a:r>
              <a:rPr lang="nl-NL" dirty="0"/>
              <a:t>Diagnostiek</a:t>
            </a:r>
          </a:p>
        </p:txBody>
      </p:sp>
      <p:sp>
        <p:nvSpPr>
          <p:cNvPr id="4" name="Tijdelijke aanduiding voor dianummer 3"/>
          <p:cNvSpPr>
            <a:spLocks noGrp="1"/>
          </p:cNvSpPr>
          <p:nvPr>
            <p:ph type="sldNum" sz="quarter" idx="12"/>
          </p:nvPr>
        </p:nvSpPr>
        <p:spPr/>
        <p:txBody>
          <a:bodyPr/>
          <a:lstStyle/>
          <a:p>
            <a:fld id="{3239DE14-1C5E-4678-9AA8-97F1E5F76846}" type="slidenum">
              <a:rPr lang="nl-NL" smtClean="0"/>
              <a:pPr/>
              <a:t>8</a:t>
            </a:fld>
            <a:endParaRPr lang="nl-NL"/>
          </a:p>
        </p:txBody>
      </p:sp>
      <p:sp>
        <p:nvSpPr>
          <p:cNvPr id="5" name="Tijdelijke aanduiding voor inhoud 4"/>
          <p:cNvSpPr>
            <a:spLocks noGrp="1"/>
          </p:cNvSpPr>
          <p:nvPr>
            <p:ph sz="quarter" idx="14"/>
          </p:nvPr>
        </p:nvSpPr>
        <p:spPr>
          <a:xfrm>
            <a:off x="2528588" y="2552555"/>
            <a:ext cx="9454826" cy="6806260"/>
          </a:xfrm>
        </p:spPr>
        <p:txBody>
          <a:bodyPr>
            <a:normAutofit fontScale="85000" lnSpcReduction="20000"/>
          </a:bodyPr>
          <a:lstStyle/>
          <a:p>
            <a:r>
              <a:rPr lang="nl-NL" sz="2600" dirty="0">
                <a:solidFill>
                  <a:schemeClr val="tx1"/>
                </a:solidFill>
              </a:rPr>
              <a:t>ANAMNESE:</a:t>
            </a:r>
          </a:p>
          <a:p>
            <a:endParaRPr lang="nl-NL" sz="2600" dirty="0">
              <a:solidFill>
                <a:schemeClr val="tx1"/>
              </a:solidFill>
            </a:endParaRPr>
          </a:p>
          <a:p>
            <a:r>
              <a:rPr lang="nl-NL" sz="2600" dirty="0">
                <a:solidFill>
                  <a:schemeClr val="tx1"/>
                </a:solidFill>
              </a:rPr>
              <a:t>• aanvang en duur van de klachten (eerdere episodes);</a:t>
            </a:r>
          </a:p>
          <a:p>
            <a:endParaRPr lang="nl-NL" sz="2600" dirty="0">
              <a:solidFill>
                <a:schemeClr val="tx1"/>
              </a:solidFill>
            </a:endParaRPr>
          </a:p>
          <a:p>
            <a:r>
              <a:rPr lang="nl-NL" sz="2600" dirty="0">
                <a:solidFill>
                  <a:schemeClr val="tx1"/>
                </a:solidFill>
              </a:rPr>
              <a:t>• defecatiepatroon: het gebruikelijke defecatiepatroon en eventuele veranderingen daarin;</a:t>
            </a:r>
          </a:p>
          <a:p>
            <a:r>
              <a:rPr lang="nl-NL" sz="2600" dirty="0">
                <a:solidFill>
                  <a:schemeClr val="tx1"/>
                </a:solidFill>
              </a:rPr>
              <a:t>◦frequentie, hoeveelheid, vorm en consistentie van de ontlasting;</a:t>
            </a:r>
          </a:p>
          <a:p>
            <a:r>
              <a:rPr lang="nl-NL" sz="2600" dirty="0">
                <a:solidFill>
                  <a:schemeClr val="tx1"/>
                </a:solidFill>
              </a:rPr>
              <a:t>◦diarree (overloopdiarree);</a:t>
            </a:r>
          </a:p>
          <a:p>
            <a:endParaRPr lang="nl-NL" sz="2600" dirty="0">
              <a:solidFill>
                <a:schemeClr val="tx1"/>
              </a:solidFill>
            </a:endParaRPr>
          </a:p>
          <a:p>
            <a:r>
              <a:rPr lang="nl-NL" sz="2600" dirty="0">
                <a:solidFill>
                  <a:schemeClr val="tx1"/>
                </a:solidFill>
              </a:rPr>
              <a:t>• toepassing van methoden ter bevordering van de defecatie (bijvoorbeeld digitale ontruiming);</a:t>
            </a:r>
          </a:p>
          <a:p>
            <a:endParaRPr lang="nl-NL" sz="2600" dirty="0">
              <a:solidFill>
                <a:schemeClr val="tx1"/>
              </a:solidFill>
            </a:endParaRPr>
          </a:p>
          <a:p>
            <a:r>
              <a:rPr lang="nl-NL" sz="2600" dirty="0">
                <a:solidFill>
                  <a:schemeClr val="tx1"/>
                </a:solidFill>
              </a:rPr>
              <a:t>• gevoel dat ontlasting in de darm achterblijft (incomplete defecatie);</a:t>
            </a:r>
          </a:p>
          <a:p>
            <a:endParaRPr lang="nl-NL" sz="2600" dirty="0">
              <a:solidFill>
                <a:schemeClr val="tx1"/>
              </a:solidFill>
            </a:endParaRPr>
          </a:p>
          <a:p>
            <a:r>
              <a:rPr lang="nl-NL" sz="2600" dirty="0">
                <a:solidFill>
                  <a:schemeClr val="tx1"/>
                </a:solidFill>
              </a:rPr>
              <a:t>• moeizame passage van de ontlasting (anorectale obstructie of blokkade past bij de diagnoses obstipatie, rectokèle of enterokèle, cave rectumcarcinoom);</a:t>
            </a:r>
          </a:p>
          <a:p>
            <a:endParaRPr lang="nl-NL" sz="2600" dirty="0">
              <a:solidFill>
                <a:schemeClr val="tx1"/>
              </a:solidFill>
            </a:endParaRPr>
          </a:p>
          <a:p>
            <a:r>
              <a:rPr lang="nl-NL" sz="2600" dirty="0">
                <a:solidFill>
                  <a:schemeClr val="tx1"/>
                </a:solidFill>
              </a:rPr>
              <a:t>• aanwijzingen voor </a:t>
            </a:r>
            <a:r>
              <a:rPr lang="nl-NL" sz="2600" dirty="0" err="1" smtClean="0">
                <a:solidFill>
                  <a:schemeClr val="tx1"/>
                </a:solidFill>
              </a:rPr>
              <a:t>prikkelbaredarmsyndroom</a:t>
            </a:r>
            <a:r>
              <a:rPr lang="nl-NL" sz="2600" dirty="0" smtClean="0">
                <a:solidFill>
                  <a:schemeClr val="tx1"/>
                </a:solidFill>
              </a:rPr>
              <a:t> (IBD) </a:t>
            </a:r>
            <a:endParaRPr lang="nl-NL" sz="2600" dirty="0">
              <a:solidFill>
                <a:schemeClr val="tx1"/>
              </a:solidFill>
            </a:endParaRPr>
          </a:p>
          <a:p>
            <a:endParaRPr lang="nl-NL" sz="2600" dirty="0">
              <a:solidFill>
                <a:schemeClr val="tx1"/>
              </a:solidFill>
            </a:endParaRPr>
          </a:p>
          <a:p>
            <a:r>
              <a:rPr lang="nl-NL" sz="2600" dirty="0">
                <a:solidFill>
                  <a:schemeClr val="tx1"/>
                </a:solidFill>
              </a:rPr>
              <a:t>• voeding (voldoende vochtinname en voldoende vezelinname); gebruik van laxantia</a:t>
            </a:r>
          </a:p>
          <a:p>
            <a:endParaRPr lang="nl-NL" sz="2600" dirty="0"/>
          </a:p>
          <a:p>
            <a:endParaRPr lang="nl-NL" dirty="0"/>
          </a:p>
          <a:p>
            <a:pPr marL="342900" indent="-342900">
              <a:buFontTx/>
              <a:buChar char="-"/>
            </a:pPr>
            <a:endParaRPr lang="nl-NL" dirty="0"/>
          </a:p>
          <a:p>
            <a:pPr marL="342900" indent="-342900">
              <a:buFontTx/>
              <a:buChar char="-"/>
            </a:pPr>
            <a:endParaRPr lang="nl-NL" dirty="0"/>
          </a:p>
          <a:p>
            <a:pPr marL="342900" indent="-342900">
              <a:buFontTx/>
              <a:buChar char="-"/>
            </a:pPr>
            <a:endParaRPr lang="nl-NL"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40963" y="2523658"/>
            <a:ext cx="4454682" cy="543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08188" y="8160579"/>
            <a:ext cx="11436350"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103389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11096" y="2224338"/>
            <a:ext cx="8013212" cy="581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hthoek 5"/>
          <p:cNvSpPr/>
          <p:nvPr/>
        </p:nvSpPr>
        <p:spPr>
          <a:xfrm>
            <a:off x="15207916" y="9444789"/>
            <a:ext cx="1552073" cy="4451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Rechthoek 10"/>
          <p:cNvSpPr/>
          <p:nvPr/>
        </p:nvSpPr>
        <p:spPr>
          <a:xfrm>
            <a:off x="4197819" y="8933460"/>
            <a:ext cx="9265519" cy="736927"/>
          </a:xfrm>
          <a:prstGeom prst="rect">
            <a:avLst/>
          </a:prstGeom>
        </p:spPr>
        <p:txBody>
          <a:bodyPr wrap="square" lIns="135441" tIns="67720" rIns="135441" bIns="67720">
            <a:spAutoFit/>
          </a:bodyPr>
          <a:lstStyle/>
          <a:p>
            <a:r>
              <a:rPr lang="nl-NL" sz="1200" dirty="0">
                <a:latin typeface="Arial" panose="020B0604020202020204" pitchFamily="34" charset="0"/>
                <a:cs typeface="Arial" panose="020B0604020202020204" pitchFamily="34" charset="0"/>
              </a:rPr>
              <a:t>1. Pannemans J, </a:t>
            </a:r>
            <a:r>
              <a:rPr lang="nl-NL" sz="1200" dirty="0" err="1">
                <a:latin typeface="Arial" panose="020B0604020202020204" pitchFamily="34" charset="0"/>
                <a:cs typeface="Arial" panose="020B0604020202020204" pitchFamily="34" charset="0"/>
              </a:rPr>
              <a:t>Vanuytsel</a:t>
            </a:r>
            <a:r>
              <a:rPr lang="nl-NL" sz="1200" dirty="0">
                <a:latin typeface="Arial" panose="020B0604020202020204" pitchFamily="34" charset="0"/>
                <a:cs typeface="Arial" panose="020B0604020202020204" pitchFamily="34" charset="0"/>
              </a:rPr>
              <a:t> T </a:t>
            </a:r>
            <a:r>
              <a:rPr lang="nl-NL" sz="1200" dirty="0" err="1">
                <a:latin typeface="Arial" panose="020B0604020202020204" pitchFamily="34" charset="0"/>
                <a:cs typeface="Arial" panose="020B0604020202020204" pitchFamily="34" charset="0"/>
              </a:rPr>
              <a:t>and</a:t>
            </a:r>
            <a:r>
              <a:rPr lang="nl-NL" sz="1200" dirty="0">
                <a:latin typeface="Arial" panose="020B0604020202020204" pitchFamily="34" charset="0"/>
                <a:cs typeface="Arial" panose="020B0604020202020204" pitchFamily="34" charset="0"/>
              </a:rPr>
              <a:t> Tack J. </a:t>
            </a:r>
            <a:r>
              <a:rPr lang="nl-NL" sz="1200" i="1" dirty="0">
                <a:latin typeface="Arial" panose="020B0604020202020204" pitchFamily="34" charset="0"/>
                <a:cs typeface="Arial" panose="020B0604020202020204" pitchFamily="34" charset="0"/>
              </a:rPr>
              <a:t>United European </a:t>
            </a:r>
            <a:r>
              <a:rPr lang="nl-NL" sz="1200" i="1" dirty="0" err="1">
                <a:latin typeface="Arial" panose="020B0604020202020204" pitchFamily="34" charset="0"/>
                <a:cs typeface="Arial" panose="020B0604020202020204" pitchFamily="34" charset="0"/>
              </a:rPr>
              <a:t>Gastroenterol</a:t>
            </a:r>
            <a:r>
              <a:rPr lang="nl-NL" sz="1200" i="1" dirty="0">
                <a:latin typeface="Arial" panose="020B0604020202020204" pitchFamily="34" charset="0"/>
                <a:cs typeface="Arial" panose="020B0604020202020204" pitchFamily="34" charset="0"/>
              </a:rPr>
              <a:t> J</a:t>
            </a:r>
            <a:r>
              <a:rPr lang="nl-NL" sz="1200" dirty="0">
                <a:latin typeface="Arial" panose="020B0604020202020204" pitchFamily="34" charset="0"/>
                <a:cs typeface="Arial" panose="020B0604020202020204" pitchFamily="34" charset="0"/>
              </a:rPr>
              <a:t>. 2018;6(8):1126-1135; 2. </a:t>
            </a:r>
            <a:r>
              <a:rPr lang="nl-NL" sz="1200" dirty="0" err="1">
                <a:latin typeface="Arial" panose="020B0604020202020204" pitchFamily="34" charset="0"/>
                <a:cs typeface="Arial" panose="020B0604020202020204" pitchFamily="34" charset="0"/>
              </a:rPr>
              <a:t>Mearin</a:t>
            </a:r>
            <a:r>
              <a:rPr lang="nl-NL" sz="1200" dirty="0">
                <a:latin typeface="Arial" panose="020B0604020202020204" pitchFamily="34" charset="0"/>
                <a:cs typeface="Arial" panose="020B0604020202020204" pitchFamily="34" charset="0"/>
              </a:rPr>
              <a:t> F, </a:t>
            </a:r>
            <a:r>
              <a:rPr lang="nl-NL" sz="1200" dirty="0" err="1">
                <a:latin typeface="Arial" panose="020B0604020202020204" pitchFamily="34" charset="0"/>
                <a:cs typeface="Arial" panose="020B0604020202020204" pitchFamily="34" charset="0"/>
              </a:rPr>
              <a:t>Lacy</a:t>
            </a:r>
            <a:r>
              <a:rPr lang="nl-NL" sz="1200" dirty="0">
                <a:latin typeface="Arial" panose="020B0604020202020204" pitchFamily="34" charset="0"/>
                <a:cs typeface="Arial" panose="020B0604020202020204" pitchFamily="34" charset="0"/>
              </a:rPr>
              <a:t> BE, </a:t>
            </a:r>
            <a:r>
              <a:rPr lang="nl-NL" sz="1200" dirty="0" err="1">
                <a:latin typeface="Arial" panose="020B0604020202020204" pitchFamily="34" charset="0"/>
                <a:cs typeface="Arial" panose="020B0604020202020204" pitchFamily="34" charset="0"/>
              </a:rPr>
              <a:t>Chang</a:t>
            </a:r>
            <a:r>
              <a:rPr lang="nl-NL" sz="1200" dirty="0">
                <a:latin typeface="Arial" panose="020B0604020202020204" pitchFamily="34" charset="0"/>
                <a:cs typeface="Arial" panose="020B0604020202020204" pitchFamily="34" charset="0"/>
              </a:rPr>
              <a:t> L et al. </a:t>
            </a:r>
            <a:r>
              <a:rPr lang="nl-NL" sz="1200" i="1" dirty="0" err="1">
                <a:latin typeface="Arial" panose="020B0604020202020204" pitchFamily="34" charset="0"/>
                <a:cs typeface="Arial" panose="020B0604020202020204" pitchFamily="34" charset="0"/>
              </a:rPr>
              <a:t>Gastroenterology</a:t>
            </a:r>
            <a:r>
              <a:rPr lang="nl-NL" sz="1200" dirty="0">
                <a:latin typeface="Arial" panose="020B0604020202020204" pitchFamily="34" charset="0"/>
                <a:cs typeface="Arial" panose="020B0604020202020204" pitchFamily="34" charset="0"/>
              </a:rPr>
              <a:t> 2016;1501393-1407 3. </a:t>
            </a:r>
            <a:r>
              <a:rPr lang="nl-NL" sz="1200" dirty="0">
                <a:solidFill>
                  <a:srgbClr val="000000"/>
                </a:solidFill>
                <a:latin typeface="Arial"/>
              </a:rPr>
              <a:t>Farmer AD, Drewes AM, </a:t>
            </a:r>
            <a:r>
              <a:rPr lang="nl-NL" sz="1200" dirty="0" err="1">
                <a:solidFill>
                  <a:srgbClr val="000000"/>
                </a:solidFill>
                <a:latin typeface="Arial"/>
              </a:rPr>
              <a:t>Chiarioi</a:t>
            </a:r>
            <a:r>
              <a:rPr lang="nl-NL" sz="1200" dirty="0">
                <a:solidFill>
                  <a:srgbClr val="000000"/>
                </a:solidFill>
                <a:latin typeface="Arial"/>
              </a:rPr>
              <a:t> et al. </a:t>
            </a:r>
            <a:r>
              <a:rPr lang="nl-NL" sz="1200" i="1" dirty="0">
                <a:solidFill>
                  <a:srgbClr val="000000"/>
                </a:solidFill>
                <a:latin typeface="Arial"/>
              </a:rPr>
              <a:t>United European </a:t>
            </a:r>
            <a:r>
              <a:rPr lang="nl-NL" sz="1200" i="1" dirty="0" err="1">
                <a:solidFill>
                  <a:srgbClr val="000000"/>
                </a:solidFill>
                <a:latin typeface="Arial"/>
              </a:rPr>
              <a:t>Gastroenterol</a:t>
            </a:r>
            <a:r>
              <a:rPr lang="nl-NL" sz="1200" i="1" dirty="0">
                <a:solidFill>
                  <a:srgbClr val="000000"/>
                </a:solidFill>
                <a:latin typeface="Arial"/>
              </a:rPr>
              <a:t> J. </a:t>
            </a:r>
            <a:r>
              <a:rPr lang="nl-NL" sz="1200" dirty="0">
                <a:solidFill>
                  <a:srgbClr val="000000"/>
                </a:solidFill>
                <a:latin typeface="Arial"/>
              </a:rPr>
              <a:t>2018;0:1-14</a:t>
            </a:r>
            <a:endParaRPr lang="nl-NL" sz="1200" i="1" dirty="0">
              <a:solidFill>
                <a:srgbClr val="000000"/>
              </a:solidFill>
              <a:latin typeface="Arial"/>
            </a:endParaRPr>
          </a:p>
          <a:p>
            <a:endParaRPr lang="nl-NL" sz="15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80437275"/>
      </p:ext>
    </p:extLst>
  </p:cSld>
  <p:clrMapOvr>
    <a:masterClrMapping/>
  </p:clrMapOvr>
  <p:timing>
    <p:tnLst>
      <p:par>
        <p:cTn id="1" dur="indefinite" restart="never" nodeType="tmRoot"/>
      </p:par>
    </p:tnLst>
  </p:timing>
</p:sld>
</file>

<file path=ppt/theme/theme1.xml><?xml version="1.0" encoding="utf-8"?>
<a:theme xmlns:a="http://schemas.openxmlformats.org/drawingml/2006/main" name="Nocepta presentatie">
  <a:themeElements>
    <a:clrScheme name="Nocepta">
      <a:dk1>
        <a:sysClr val="windowText" lastClr="000000"/>
      </a:dk1>
      <a:lt1>
        <a:sysClr val="window" lastClr="FFFFFF"/>
      </a:lt1>
      <a:dk2>
        <a:srgbClr val="008673"/>
      </a:dk2>
      <a:lt2>
        <a:srgbClr val="FFFFFF"/>
      </a:lt2>
      <a:accent1>
        <a:srgbClr val="005243"/>
      </a:accent1>
      <a:accent2>
        <a:srgbClr val="F4791F"/>
      </a:accent2>
      <a:accent3>
        <a:srgbClr val="A5A5A5"/>
      </a:accent3>
      <a:accent4>
        <a:srgbClr val="008673"/>
      </a:accent4>
      <a:accent5>
        <a:srgbClr val="F7941E"/>
      </a:accent5>
      <a:accent6>
        <a:srgbClr val="B3E0DA"/>
      </a:accent6>
      <a:hlink>
        <a:srgbClr val="F4791F"/>
      </a:hlink>
      <a:folHlink>
        <a:srgbClr val="F7941E"/>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Nocepta presentatie.potx" id="{979323B0-1AB0-4895-9B5F-F3EA756EA627}" vid="{BBACB26C-1633-4CC9-9CD2-C01617058A57}"/>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Nocepta presentatie</Template>
  <TotalTime>249</TotalTime>
  <Words>1858</Words>
  <Application>Microsoft Office PowerPoint</Application>
  <PresentationFormat>Aangepast</PresentationFormat>
  <Paragraphs>326</Paragraphs>
  <Slides>26</Slides>
  <Notes>7</Notes>
  <HiddenSlides>0</HiddenSlides>
  <MMClips>0</MMClips>
  <ScaleCrop>false</ScaleCrop>
  <HeadingPairs>
    <vt:vector size="4" baseType="variant">
      <vt:variant>
        <vt:lpstr>Thema</vt:lpstr>
      </vt:variant>
      <vt:variant>
        <vt:i4>1</vt:i4>
      </vt:variant>
      <vt:variant>
        <vt:lpstr>Diatitels</vt:lpstr>
      </vt:variant>
      <vt:variant>
        <vt:i4>26</vt:i4>
      </vt:variant>
    </vt:vector>
  </HeadingPairs>
  <TitlesOfParts>
    <vt:vector size="27" baseType="lpstr">
      <vt:lpstr>Nocepta presentatie</vt:lpstr>
      <vt:lpstr>Opioïden geïnduceerde obstipatie  NP Monteiro de Oliveira</vt:lpstr>
      <vt:lpstr>PowerPoint-presentatie</vt:lpstr>
      <vt:lpstr>Agenda </vt:lpstr>
      <vt:lpstr>Pathofysiologie</vt:lpstr>
      <vt:lpstr>Epidemiologie</vt:lpstr>
      <vt:lpstr>Opioïden-geïnduceerde obstipatie heeft impact op de kwaliteit van leven</vt:lpstr>
      <vt:lpstr>Opioïden-geïnduceerde obstipatie: meer dan alleen obstipatie</vt:lpstr>
      <vt:lpstr>Diagnostiek</vt:lpstr>
      <vt:lpstr>PowerPoint-presentatie</vt:lpstr>
      <vt:lpstr>OIC behandelalgoritme opgesteld door Europese experts1 </vt:lpstr>
      <vt:lpstr>OIC behandelalgoritme opgesteld door Europese experts1 </vt:lpstr>
      <vt:lpstr>OIC behandelalgoritme opgesteld door Europese experts1 </vt:lpstr>
      <vt:lpstr>Niet medicamenteuze behandeling OIC</vt:lpstr>
      <vt:lpstr>Behandeling opioïden-geïnduceerde obstipatie NHG –standaard Obstipatie1 </vt:lpstr>
      <vt:lpstr>Laxantia</vt:lpstr>
      <vt:lpstr>PowerPoint-presentatie</vt:lpstr>
      <vt:lpstr>Lactulose</vt:lpstr>
      <vt:lpstr>Macrogol</vt:lpstr>
      <vt:lpstr>Werkingsmechanisme PAMORAPeripherally Acting μ-opioid Receptor Antagonist </vt:lpstr>
      <vt:lpstr>Naloxegol: Moventig</vt:lpstr>
      <vt:lpstr>Naloxegol en verdraagzaamheid </vt:lpstr>
      <vt:lpstr>Naloxegol contra-indicaties en bijzondere waarschuwingen en voorzorgen </vt:lpstr>
      <vt:lpstr>Methylnaltrexon1,2,3:  Relistor® </vt:lpstr>
      <vt:lpstr>Methylnaltrexon en verdraagzaamheid</vt:lpstr>
      <vt:lpstr>Methylnaltrexon contra-indicaties en bijzondere waarschuwingen en voorzorgen </vt:lpstr>
      <vt:lpstr>Samenvatting</vt:lpstr>
    </vt:vector>
  </TitlesOfParts>
  <Company>ZGT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Koster, A.</dc:creator>
  <cp:lastModifiedBy>Oliveira, N.</cp:lastModifiedBy>
  <cp:revision>112</cp:revision>
  <cp:lastPrinted>2016-11-11T09:20:43Z</cp:lastPrinted>
  <dcterms:created xsi:type="dcterms:W3CDTF">2016-10-18T14:46:42Z</dcterms:created>
  <dcterms:modified xsi:type="dcterms:W3CDTF">2020-01-31T13:52:00Z</dcterms:modified>
</cp:coreProperties>
</file>