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4" r:id="rId4"/>
  </p:sldMasterIdLst>
  <p:notesMasterIdLst>
    <p:notesMasterId r:id="rId64"/>
  </p:notesMasterIdLst>
  <p:handoutMasterIdLst>
    <p:handoutMasterId r:id="rId65"/>
  </p:handoutMasterIdLst>
  <p:sldIdLst>
    <p:sldId id="304" r:id="rId5"/>
    <p:sldId id="268" r:id="rId6"/>
    <p:sldId id="271" r:id="rId7"/>
    <p:sldId id="306" r:id="rId8"/>
    <p:sldId id="380" r:id="rId9"/>
    <p:sldId id="679" r:id="rId10"/>
    <p:sldId id="649" r:id="rId11"/>
    <p:sldId id="283" r:id="rId12"/>
    <p:sldId id="288" r:id="rId13"/>
    <p:sldId id="609" r:id="rId14"/>
    <p:sldId id="682" r:id="rId15"/>
    <p:sldId id="683" r:id="rId16"/>
    <p:sldId id="684" r:id="rId17"/>
    <p:sldId id="685" r:id="rId18"/>
    <p:sldId id="686" r:id="rId19"/>
    <p:sldId id="581" r:id="rId20"/>
    <p:sldId id="582" r:id="rId21"/>
    <p:sldId id="569" r:id="rId22"/>
    <p:sldId id="651" r:id="rId23"/>
    <p:sldId id="295" r:id="rId24"/>
    <p:sldId id="323" r:id="rId25"/>
    <p:sldId id="334" r:id="rId26"/>
    <p:sldId id="335" r:id="rId27"/>
    <p:sldId id="356" r:id="rId28"/>
    <p:sldId id="350" r:id="rId29"/>
    <p:sldId id="358" r:id="rId30"/>
    <p:sldId id="276" r:id="rId31"/>
    <p:sldId id="302" r:id="rId32"/>
    <p:sldId id="277" r:id="rId33"/>
    <p:sldId id="309" r:id="rId34"/>
    <p:sldId id="311" r:id="rId35"/>
    <p:sldId id="313" r:id="rId36"/>
    <p:sldId id="680" r:id="rId37"/>
    <p:sldId id="653" r:id="rId38"/>
    <p:sldId id="654" r:id="rId39"/>
    <p:sldId id="625" r:id="rId40"/>
    <p:sldId id="531" r:id="rId41"/>
    <p:sldId id="536" r:id="rId42"/>
    <p:sldId id="655" r:id="rId43"/>
    <p:sldId id="656" r:id="rId44"/>
    <p:sldId id="657" r:id="rId45"/>
    <p:sldId id="537" r:id="rId46"/>
    <p:sldId id="687" r:id="rId47"/>
    <p:sldId id="659" r:id="rId48"/>
    <p:sldId id="660" r:id="rId49"/>
    <p:sldId id="666" r:id="rId50"/>
    <p:sldId id="667" r:id="rId51"/>
    <p:sldId id="669" r:id="rId52"/>
    <p:sldId id="668" r:id="rId53"/>
    <p:sldId id="670" r:id="rId54"/>
    <p:sldId id="661" r:id="rId55"/>
    <p:sldId id="662" r:id="rId56"/>
    <p:sldId id="665" r:id="rId57"/>
    <p:sldId id="663" r:id="rId58"/>
    <p:sldId id="664" r:id="rId59"/>
    <p:sldId id="671" r:id="rId60"/>
    <p:sldId id="672" r:id="rId61"/>
    <p:sldId id="628" r:id="rId62"/>
    <p:sldId id="650" r:id="rId63"/>
  </p:sldIdLst>
  <p:sldSz cx="12192000" cy="6858000"/>
  <p:notesSz cx="7102475" cy="10233025"/>
  <p:defaultTextStyle>
    <a:defPPr>
      <a:defRPr lang="nl-N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521415D9-36F7-43E2-AB2F-B90AF26B5E84}">
      <p14:sectionLst xmlns:p14="http://schemas.microsoft.com/office/powerpoint/2010/main">
        <p14:section name="Standaardsectie" id="{A526D0DD-F287-4E8B-BA39-341F048F3B85}">
          <p14:sldIdLst>
            <p14:sldId id="304"/>
            <p14:sldId id="268"/>
            <p14:sldId id="271"/>
            <p14:sldId id="306"/>
            <p14:sldId id="380"/>
            <p14:sldId id="679"/>
            <p14:sldId id="649"/>
            <p14:sldId id="283"/>
            <p14:sldId id="288"/>
            <p14:sldId id="609"/>
            <p14:sldId id="682"/>
            <p14:sldId id="683"/>
            <p14:sldId id="684"/>
            <p14:sldId id="685"/>
            <p14:sldId id="686"/>
            <p14:sldId id="581"/>
            <p14:sldId id="582"/>
            <p14:sldId id="569"/>
            <p14:sldId id="651"/>
            <p14:sldId id="295"/>
            <p14:sldId id="323"/>
            <p14:sldId id="334"/>
            <p14:sldId id="335"/>
            <p14:sldId id="356"/>
            <p14:sldId id="350"/>
            <p14:sldId id="358"/>
            <p14:sldId id="276"/>
            <p14:sldId id="302"/>
            <p14:sldId id="277"/>
            <p14:sldId id="309"/>
            <p14:sldId id="311"/>
            <p14:sldId id="313"/>
            <p14:sldId id="680"/>
          </p14:sldIdLst>
        </p14:section>
        <p14:section name="Standaardsectie" id="{DB247807-74E8-4E25-BD10-6D0B53A443A3}">
          <p14:sldIdLst>
            <p14:sldId id="653"/>
            <p14:sldId id="654"/>
            <p14:sldId id="625"/>
            <p14:sldId id="531"/>
            <p14:sldId id="536"/>
            <p14:sldId id="655"/>
            <p14:sldId id="656"/>
            <p14:sldId id="657"/>
            <p14:sldId id="537"/>
            <p14:sldId id="687"/>
            <p14:sldId id="659"/>
            <p14:sldId id="660"/>
            <p14:sldId id="666"/>
            <p14:sldId id="667"/>
            <p14:sldId id="669"/>
            <p14:sldId id="668"/>
            <p14:sldId id="670"/>
            <p14:sldId id="661"/>
            <p14:sldId id="662"/>
            <p14:sldId id="665"/>
            <p14:sldId id="663"/>
            <p14:sldId id="664"/>
            <p14:sldId id="671"/>
            <p14:sldId id="672"/>
            <p14:sldId id="628"/>
            <p14:sldId id="650"/>
          </p14:sldIdLst>
        </p14:section>
        <p14:section name="Naamloze sectie" id="{34D124F8-5E71-4AD6-9EA2-77CF518E3242}">
          <p14:sldIdLst/>
        </p14:section>
        <p14:section name="Naamloze sectie" id="{D1A6DB2B-2143-47C8-98BB-13617798F5B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bruiker" initials="G"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43"/>
    <p:restoredTop sz="94286" autoAdjust="0"/>
  </p:normalViewPr>
  <p:slideViewPr>
    <p:cSldViewPr>
      <p:cViewPr varScale="1">
        <p:scale>
          <a:sx n="59" d="100"/>
          <a:sy n="59" d="100"/>
        </p:scale>
        <p:origin x="1064" y="4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3077739" cy="511650"/>
          </a:xfrm>
          <a:prstGeom prst="rect">
            <a:avLst/>
          </a:prstGeom>
        </p:spPr>
        <p:txBody>
          <a:bodyPr vert="horz" lIns="94631" tIns="47316" rIns="94631" bIns="47316"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sz="quarter" idx="1"/>
          </p:nvPr>
        </p:nvSpPr>
        <p:spPr>
          <a:xfrm>
            <a:off x="4023093" y="2"/>
            <a:ext cx="3077739" cy="511650"/>
          </a:xfrm>
          <a:prstGeom prst="rect">
            <a:avLst/>
          </a:prstGeom>
        </p:spPr>
        <p:txBody>
          <a:bodyPr vert="horz" lIns="94631" tIns="47316" rIns="94631" bIns="47316" rtlCol="0"/>
          <a:lstStyle>
            <a:lvl1pPr algn="r" fontAlgn="auto">
              <a:spcBef>
                <a:spcPts val="0"/>
              </a:spcBef>
              <a:spcAft>
                <a:spcPts val="0"/>
              </a:spcAft>
              <a:defRPr sz="1200">
                <a:latin typeface="+mn-lt"/>
              </a:defRPr>
            </a:lvl1pPr>
          </a:lstStyle>
          <a:p>
            <a:pPr>
              <a:defRPr/>
            </a:pPr>
            <a:fld id="{8B8912EE-2AAD-4062-82D5-11B61C073145}" type="datetimeFigureOut">
              <a:rPr lang="nl-NL"/>
              <a:pPr>
                <a:defRPr/>
              </a:pPr>
              <a:t>2-5-2019</a:t>
            </a:fld>
            <a:endParaRPr lang="nl-NL"/>
          </a:p>
        </p:txBody>
      </p:sp>
      <p:sp>
        <p:nvSpPr>
          <p:cNvPr id="4" name="Tijdelijke aanduiding voor voettekst 3"/>
          <p:cNvSpPr>
            <a:spLocks noGrp="1"/>
          </p:cNvSpPr>
          <p:nvPr>
            <p:ph type="ftr" sz="quarter" idx="2"/>
          </p:nvPr>
        </p:nvSpPr>
        <p:spPr>
          <a:xfrm>
            <a:off x="0" y="9719599"/>
            <a:ext cx="3077739" cy="511650"/>
          </a:xfrm>
          <a:prstGeom prst="rect">
            <a:avLst/>
          </a:prstGeom>
        </p:spPr>
        <p:txBody>
          <a:bodyPr vert="horz" lIns="94631" tIns="47316" rIns="94631" bIns="47316" rtlCol="0" anchor="b"/>
          <a:lstStyle>
            <a:lvl1pPr algn="l" fontAlgn="auto">
              <a:spcBef>
                <a:spcPts val="0"/>
              </a:spcBef>
              <a:spcAft>
                <a:spcPts val="0"/>
              </a:spcAft>
              <a:defRPr sz="1200">
                <a:latin typeface="+mn-lt"/>
              </a:defRPr>
            </a:lvl1pPr>
          </a:lstStyle>
          <a:p>
            <a:pPr>
              <a:defRPr/>
            </a:pPr>
            <a:endParaRPr lang="nl-NL"/>
          </a:p>
        </p:txBody>
      </p:sp>
      <p:sp>
        <p:nvSpPr>
          <p:cNvPr id="5" name="Tijdelijke aanduiding voor dianummer 4"/>
          <p:cNvSpPr>
            <a:spLocks noGrp="1"/>
          </p:cNvSpPr>
          <p:nvPr>
            <p:ph type="sldNum" sz="quarter" idx="3"/>
          </p:nvPr>
        </p:nvSpPr>
        <p:spPr>
          <a:xfrm>
            <a:off x="4023093" y="9719599"/>
            <a:ext cx="3077739" cy="511650"/>
          </a:xfrm>
          <a:prstGeom prst="rect">
            <a:avLst/>
          </a:prstGeom>
        </p:spPr>
        <p:txBody>
          <a:bodyPr vert="horz" lIns="94631" tIns="47316" rIns="94631" bIns="47316" rtlCol="0" anchor="b"/>
          <a:lstStyle>
            <a:lvl1pPr algn="r" fontAlgn="auto">
              <a:spcBef>
                <a:spcPts val="0"/>
              </a:spcBef>
              <a:spcAft>
                <a:spcPts val="0"/>
              </a:spcAft>
              <a:defRPr sz="1200">
                <a:latin typeface="+mn-lt"/>
              </a:defRPr>
            </a:lvl1pPr>
          </a:lstStyle>
          <a:p>
            <a:pPr>
              <a:defRPr/>
            </a:pPr>
            <a:fld id="{D3330949-B55F-4CC6-996E-C4B56AAD8E03}" type="slidenum">
              <a:rPr lang="nl-NL"/>
              <a:pPr>
                <a:defRPr/>
              </a:pPr>
              <a:t>‹nr.›</a:t>
            </a:fld>
            <a:endParaRPr lang="nl-NL"/>
          </a:p>
        </p:txBody>
      </p:sp>
    </p:spTree>
    <p:extLst>
      <p:ext uri="{BB962C8B-B14F-4D97-AF65-F5344CB8AC3E}">
        <p14:creationId xmlns:p14="http://schemas.microsoft.com/office/powerpoint/2010/main" val="2299233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3077739" cy="511650"/>
          </a:xfrm>
          <a:prstGeom prst="rect">
            <a:avLst/>
          </a:prstGeom>
        </p:spPr>
        <p:txBody>
          <a:bodyPr vert="horz" lIns="94631" tIns="47316" rIns="94631" bIns="47316"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4023093" y="2"/>
            <a:ext cx="3077739" cy="511650"/>
          </a:xfrm>
          <a:prstGeom prst="rect">
            <a:avLst/>
          </a:prstGeom>
        </p:spPr>
        <p:txBody>
          <a:bodyPr vert="horz" lIns="94631" tIns="47316" rIns="94631" bIns="47316" rtlCol="0"/>
          <a:lstStyle>
            <a:lvl1pPr algn="r" fontAlgn="auto">
              <a:spcBef>
                <a:spcPts val="0"/>
              </a:spcBef>
              <a:spcAft>
                <a:spcPts val="0"/>
              </a:spcAft>
              <a:defRPr sz="1200">
                <a:latin typeface="+mn-lt"/>
              </a:defRPr>
            </a:lvl1pPr>
          </a:lstStyle>
          <a:p>
            <a:pPr>
              <a:defRPr/>
            </a:pPr>
            <a:fld id="{D6527B8B-5C14-4237-B75E-2298E801C678}" type="datetimeFigureOut">
              <a:rPr lang="nl-NL"/>
              <a:pPr>
                <a:defRPr/>
              </a:pPr>
              <a:t>2-5-2019</a:t>
            </a:fld>
            <a:endParaRPr lang="nl-NL"/>
          </a:p>
        </p:txBody>
      </p:sp>
      <p:sp>
        <p:nvSpPr>
          <p:cNvPr id="4" name="Tijdelijke aanduiding voor dia-afbeelding 3"/>
          <p:cNvSpPr>
            <a:spLocks noGrp="1" noRot="1" noChangeAspect="1"/>
          </p:cNvSpPr>
          <p:nvPr>
            <p:ph type="sldImg" idx="2"/>
          </p:nvPr>
        </p:nvSpPr>
        <p:spPr>
          <a:xfrm>
            <a:off x="142875" y="768350"/>
            <a:ext cx="6816725" cy="3835400"/>
          </a:xfrm>
          <a:prstGeom prst="rect">
            <a:avLst/>
          </a:prstGeom>
          <a:noFill/>
          <a:ln w="12700">
            <a:solidFill>
              <a:prstClr val="black"/>
            </a:solidFill>
          </a:ln>
        </p:spPr>
        <p:txBody>
          <a:bodyPr vert="horz" lIns="94631" tIns="47316" rIns="94631" bIns="47316" rtlCol="0" anchor="ctr"/>
          <a:lstStyle/>
          <a:p>
            <a:pPr lvl="0"/>
            <a:endParaRPr lang="nl-NL" noProof="0"/>
          </a:p>
        </p:txBody>
      </p:sp>
      <p:sp>
        <p:nvSpPr>
          <p:cNvPr id="5" name="Tijdelijke aanduiding voor notities 4"/>
          <p:cNvSpPr>
            <a:spLocks noGrp="1"/>
          </p:cNvSpPr>
          <p:nvPr>
            <p:ph type="body" sz="quarter" idx="3"/>
          </p:nvPr>
        </p:nvSpPr>
        <p:spPr>
          <a:xfrm>
            <a:off x="710248" y="4860687"/>
            <a:ext cx="5681980" cy="4604862"/>
          </a:xfrm>
          <a:prstGeom prst="rect">
            <a:avLst/>
          </a:prstGeom>
        </p:spPr>
        <p:txBody>
          <a:bodyPr vert="horz" lIns="94631" tIns="47316" rIns="94631" bIns="47316"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719599"/>
            <a:ext cx="3077739" cy="511650"/>
          </a:xfrm>
          <a:prstGeom prst="rect">
            <a:avLst/>
          </a:prstGeom>
        </p:spPr>
        <p:txBody>
          <a:bodyPr vert="horz" lIns="94631" tIns="47316" rIns="94631" bIns="47316"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4023093" y="9719599"/>
            <a:ext cx="3077739" cy="511650"/>
          </a:xfrm>
          <a:prstGeom prst="rect">
            <a:avLst/>
          </a:prstGeom>
        </p:spPr>
        <p:txBody>
          <a:bodyPr vert="horz" lIns="94631" tIns="47316" rIns="94631" bIns="47316" rtlCol="0" anchor="b"/>
          <a:lstStyle>
            <a:lvl1pPr algn="r" fontAlgn="auto">
              <a:spcBef>
                <a:spcPts val="0"/>
              </a:spcBef>
              <a:spcAft>
                <a:spcPts val="0"/>
              </a:spcAft>
              <a:defRPr sz="1200">
                <a:latin typeface="+mn-lt"/>
              </a:defRPr>
            </a:lvl1pPr>
          </a:lstStyle>
          <a:p>
            <a:pPr>
              <a:defRPr/>
            </a:pPr>
            <a:fld id="{1506C64A-9B5F-4634-9798-07428EE3979F}" type="slidenum">
              <a:rPr lang="nl-NL"/>
              <a:pPr>
                <a:defRPr/>
              </a:pPr>
              <a:t>‹nr.›</a:t>
            </a:fld>
            <a:endParaRPr lang="nl-NL"/>
          </a:p>
        </p:txBody>
      </p:sp>
    </p:spTree>
    <p:extLst>
      <p:ext uri="{BB962C8B-B14F-4D97-AF65-F5344CB8AC3E}">
        <p14:creationId xmlns:p14="http://schemas.microsoft.com/office/powerpoint/2010/main" val="1979784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1638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BEA304-4DEE-49DA-9D9B-35B3002D3FF7}" type="slidenum">
              <a:rPr lang="nl-NL" smtClean="0"/>
              <a:pPr fontAlgn="base">
                <a:spcBef>
                  <a:spcPct val="0"/>
                </a:spcBef>
                <a:spcAft>
                  <a:spcPct val="0"/>
                </a:spcAft>
                <a:defRPr/>
              </a:pPr>
              <a:t>1</a:t>
            </a:fld>
            <a:endParaRPr lang="nl-NL"/>
          </a:p>
        </p:txBody>
      </p:sp>
    </p:spTree>
    <p:extLst>
      <p:ext uri="{BB962C8B-B14F-4D97-AF65-F5344CB8AC3E}">
        <p14:creationId xmlns:p14="http://schemas.microsoft.com/office/powerpoint/2010/main" val="3460325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4D96F4-9300-4E8D-8B7B-2E57270F05F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5455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4D96F4-9300-4E8D-8B7B-2E57270F05F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9677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4D96F4-9300-4E8D-8B7B-2E57270F05F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2625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481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939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32A86B-02E9-400D-BCC4-93BC2925ADAF}" type="slidenum">
              <a:rPr lang="nl-NL" smtClean="0"/>
              <a:pPr fontAlgn="base">
                <a:spcBef>
                  <a:spcPct val="0"/>
                </a:spcBef>
                <a:spcAft>
                  <a:spcPct val="0"/>
                </a:spcAft>
                <a:defRPr/>
              </a:pPr>
              <a:t>20</a:t>
            </a:fld>
            <a:endParaRPr lang="nl-NL"/>
          </a:p>
        </p:txBody>
      </p:sp>
    </p:spTree>
    <p:extLst>
      <p:ext uri="{BB962C8B-B14F-4D97-AF65-F5344CB8AC3E}">
        <p14:creationId xmlns:p14="http://schemas.microsoft.com/office/powerpoint/2010/main" val="2408985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
        <p:nvSpPr>
          <p:cNvPr id="4" name="Tijdelijke aanduiding voor dianummer 3"/>
          <p:cNvSpPr>
            <a:spLocks noGrp="1"/>
          </p:cNvSpPr>
          <p:nvPr>
            <p:ph type="sldNum" sz="quarter" idx="5"/>
          </p:nvPr>
        </p:nvSpPr>
        <p:spPr/>
        <p:txBody>
          <a:bodyPr/>
          <a:lstStyle/>
          <a:p>
            <a:pPr>
              <a:defRPr/>
            </a:pPr>
            <a:fld id="{AED33A35-9469-4F4F-A817-DE6BC0E5D0C5}" type="slidenum">
              <a:rPr lang="nl-NL" smtClean="0"/>
              <a:pPr>
                <a:defRPr/>
              </a:pPr>
              <a:t>21</a:t>
            </a:fld>
            <a:endParaRPr lang="nl-NL"/>
          </a:p>
        </p:txBody>
      </p:sp>
    </p:spTree>
    <p:extLst>
      <p:ext uri="{BB962C8B-B14F-4D97-AF65-F5344CB8AC3E}">
        <p14:creationId xmlns:p14="http://schemas.microsoft.com/office/powerpoint/2010/main" val="1636584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dirty="0"/>
          </a:p>
        </p:txBody>
      </p:sp>
      <p:sp>
        <p:nvSpPr>
          <p:cNvPr id="4" name="Tijdelijke aanduiding voor dianummer 3"/>
          <p:cNvSpPr>
            <a:spLocks noGrp="1"/>
          </p:cNvSpPr>
          <p:nvPr>
            <p:ph type="sldNum" sz="quarter" idx="5"/>
          </p:nvPr>
        </p:nvSpPr>
        <p:spPr/>
        <p:txBody>
          <a:bodyPr/>
          <a:lstStyle/>
          <a:p>
            <a:pPr>
              <a:defRPr/>
            </a:pPr>
            <a:fld id="{F5D0C008-B09A-4AA3-95F5-9EE1FBDBD7E7}" type="slidenum">
              <a:rPr lang="nl-NL" smtClean="0"/>
              <a:pPr>
                <a:defRPr/>
              </a:pPr>
              <a:t>22</a:t>
            </a:fld>
            <a:endParaRPr lang="nl-NL"/>
          </a:p>
        </p:txBody>
      </p:sp>
    </p:spTree>
    <p:extLst>
      <p:ext uri="{BB962C8B-B14F-4D97-AF65-F5344CB8AC3E}">
        <p14:creationId xmlns:p14="http://schemas.microsoft.com/office/powerpoint/2010/main" val="3793979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p>
        </p:txBody>
      </p:sp>
      <p:sp>
        <p:nvSpPr>
          <p:cNvPr id="4" name="Tijdelijke aanduiding voor dianummer 3"/>
          <p:cNvSpPr>
            <a:spLocks noGrp="1"/>
          </p:cNvSpPr>
          <p:nvPr>
            <p:ph type="sldNum" sz="quarter" idx="5"/>
          </p:nvPr>
        </p:nvSpPr>
        <p:spPr/>
        <p:txBody>
          <a:bodyPr/>
          <a:lstStyle/>
          <a:p>
            <a:pPr>
              <a:defRPr/>
            </a:pPr>
            <a:fld id="{47F73489-ADEF-4D80-9E91-59EAD13A6ED0}" type="slidenum">
              <a:rPr lang="nl-NL" smtClean="0"/>
              <a:pPr>
                <a:defRPr/>
              </a:pPr>
              <a:t>23</a:t>
            </a:fld>
            <a:endParaRPr lang="nl-NL"/>
          </a:p>
        </p:txBody>
      </p:sp>
    </p:spTree>
    <p:extLst>
      <p:ext uri="{BB962C8B-B14F-4D97-AF65-F5344CB8AC3E}">
        <p14:creationId xmlns:p14="http://schemas.microsoft.com/office/powerpoint/2010/main" val="1987226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4" name="Tijdelijke aanduiding voor dianummer 3"/>
          <p:cNvSpPr>
            <a:spLocks noGrp="1"/>
          </p:cNvSpPr>
          <p:nvPr>
            <p:ph type="sldNum" sz="quarter" idx="5"/>
          </p:nvPr>
        </p:nvSpPr>
        <p:spPr/>
        <p:txBody>
          <a:bodyPr/>
          <a:lstStyle/>
          <a:p>
            <a:pPr>
              <a:defRPr/>
            </a:pPr>
            <a:fld id="{02F6DB70-5661-4C63-95C4-66A40A4AE68C}" type="slidenum">
              <a:rPr lang="nl-NL" smtClean="0"/>
              <a:pPr>
                <a:defRPr/>
              </a:pPr>
              <a:t>24</a:t>
            </a:fld>
            <a:endParaRPr lang="nl-NL"/>
          </a:p>
        </p:txBody>
      </p:sp>
    </p:spTree>
    <p:extLst>
      <p:ext uri="{BB962C8B-B14F-4D97-AF65-F5344CB8AC3E}">
        <p14:creationId xmlns:p14="http://schemas.microsoft.com/office/powerpoint/2010/main" val="550744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4" name="Tijdelijke aanduiding voor dianummer 3"/>
          <p:cNvSpPr>
            <a:spLocks noGrp="1"/>
          </p:cNvSpPr>
          <p:nvPr>
            <p:ph type="sldNum" sz="quarter" idx="5"/>
          </p:nvPr>
        </p:nvSpPr>
        <p:spPr/>
        <p:txBody>
          <a:bodyPr/>
          <a:lstStyle/>
          <a:p>
            <a:pPr>
              <a:defRPr/>
            </a:pPr>
            <a:fld id="{39089A0D-600C-4670-9A91-4B30BA3AC50A}" type="slidenum">
              <a:rPr lang="nl-NL" smtClean="0"/>
              <a:pPr>
                <a:defRPr/>
              </a:pPr>
              <a:t>25</a:t>
            </a:fld>
            <a:endParaRPr lang="nl-NL"/>
          </a:p>
        </p:txBody>
      </p:sp>
    </p:spTree>
    <p:extLst>
      <p:ext uri="{BB962C8B-B14F-4D97-AF65-F5344CB8AC3E}">
        <p14:creationId xmlns:p14="http://schemas.microsoft.com/office/powerpoint/2010/main" val="340573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048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6D1281-15CF-46E9-9DAC-AA9303AA4423}" type="slidenum">
              <a:rPr lang="nl-NL" smtClean="0"/>
              <a:pPr fontAlgn="base">
                <a:spcBef>
                  <a:spcPct val="0"/>
                </a:spcBef>
                <a:spcAft>
                  <a:spcPct val="0"/>
                </a:spcAft>
                <a:defRPr/>
              </a:pPr>
              <a:t>2</a:t>
            </a:fld>
            <a:endParaRPr lang="nl-NL"/>
          </a:p>
        </p:txBody>
      </p:sp>
    </p:spTree>
    <p:extLst>
      <p:ext uri="{BB962C8B-B14F-4D97-AF65-F5344CB8AC3E}">
        <p14:creationId xmlns:p14="http://schemas.microsoft.com/office/powerpoint/2010/main" val="3183236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4" name="Tijdelijke aanduiding voor dianummer 3"/>
          <p:cNvSpPr>
            <a:spLocks noGrp="1"/>
          </p:cNvSpPr>
          <p:nvPr>
            <p:ph type="sldNum" sz="quarter" idx="5"/>
          </p:nvPr>
        </p:nvSpPr>
        <p:spPr/>
        <p:txBody>
          <a:bodyPr/>
          <a:lstStyle/>
          <a:p>
            <a:pPr>
              <a:defRPr/>
            </a:pPr>
            <a:fld id="{666DAC26-47CA-47BD-AE3A-A8198384B246}" type="slidenum">
              <a:rPr lang="nl-NL" smtClean="0"/>
              <a:pPr>
                <a:defRPr/>
              </a:pPr>
              <a:t>26</a:t>
            </a:fld>
            <a:endParaRPr lang="nl-NL"/>
          </a:p>
        </p:txBody>
      </p:sp>
    </p:spTree>
    <p:extLst>
      <p:ext uri="{BB962C8B-B14F-4D97-AF65-F5344CB8AC3E}">
        <p14:creationId xmlns:p14="http://schemas.microsoft.com/office/powerpoint/2010/main" val="288916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758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EAD56E-67CC-4E4C-83E3-37A30393392A}" type="slidenum">
              <a:rPr lang="nl-NL" smtClean="0"/>
              <a:pPr fontAlgn="base">
                <a:spcBef>
                  <a:spcPct val="0"/>
                </a:spcBef>
                <a:spcAft>
                  <a:spcPct val="0"/>
                </a:spcAft>
                <a:defRPr/>
              </a:pPr>
              <a:t>27</a:t>
            </a:fld>
            <a:endParaRPr lang="nl-NL"/>
          </a:p>
        </p:txBody>
      </p:sp>
    </p:spTree>
    <p:extLst>
      <p:ext uri="{BB962C8B-B14F-4D97-AF65-F5344CB8AC3E}">
        <p14:creationId xmlns:p14="http://schemas.microsoft.com/office/powerpoint/2010/main" val="1403978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7168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D64EDA-188C-41F2-8658-72400186BA31}" type="slidenum">
              <a:rPr lang="nl-NL" smtClean="0"/>
              <a:pPr fontAlgn="base">
                <a:spcBef>
                  <a:spcPct val="0"/>
                </a:spcBef>
                <a:spcAft>
                  <a:spcPct val="0"/>
                </a:spcAft>
                <a:defRPr/>
              </a:pPr>
              <a:t>28</a:t>
            </a:fld>
            <a:endParaRPr lang="nl-NL"/>
          </a:p>
        </p:txBody>
      </p:sp>
    </p:spTree>
    <p:extLst>
      <p:ext uri="{BB962C8B-B14F-4D97-AF65-F5344CB8AC3E}">
        <p14:creationId xmlns:p14="http://schemas.microsoft.com/office/powerpoint/2010/main" val="4115769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7577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35C5EB-2742-4939-A093-EDD478D5A584}" type="slidenum">
              <a:rPr lang="nl-NL" smtClean="0"/>
              <a:pPr fontAlgn="base">
                <a:spcBef>
                  <a:spcPct val="0"/>
                </a:spcBef>
                <a:spcAft>
                  <a:spcPct val="0"/>
                </a:spcAft>
                <a:defRPr/>
              </a:pPr>
              <a:t>29</a:t>
            </a:fld>
            <a:endParaRPr lang="nl-NL"/>
          </a:p>
        </p:txBody>
      </p:sp>
    </p:spTree>
    <p:extLst>
      <p:ext uri="{BB962C8B-B14F-4D97-AF65-F5344CB8AC3E}">
        <p14:creationId xmlns:p14="http://schemas.microsoft.com/office/powerpoint/2010/main" val="621998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7987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1C6081-43AE-46C8-AF27-F07E1275EEB8}" type="slidenum">
              <a:rPr lang="nl-NL" smtClean="0"/>
              <a:pPr fontAlgn="base">
                <a:spcBef>
                  <a:spcPct val="0"/>
                </a:spcBef>
                <a:spcAft>
                  <a:spcPct val="0"/>
                </a:spcAft>
                <a:defRPr/>
              </a:pPr>
              <a:t>30</a:t>
            </a:fld>
            <a:endParaRPr lang="nl-NL"/>
          </a:p>
        </p:txBody>
      </p:sp>
    </p:spTree>
    <p:extLst>
      <p:ext uri="{BB962C8B-B14F-4D97-AF65-F5344CB8AC3E}">
        <p14:creationId xmlns:p14="http://schemas.microsoft.com/office/powerpoint/2010/main" val="1927024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83971"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9862C4-7F48-4069-9C01-A5C9CE914C92}" type="slidenum">
              <a:rPr lang="nl-NL" smtClean="0"/>
              <a:pPr fontAlgn="base">
                <a:spcBef>
                  <a:spcPct val="0"/>
                </a:spcBef>
                <a:spcAft>
                  <a:spcPct val="0"/>
                </a:spcAft>
                <a:defRPr/>
              </a:pPr>
              <a:t>31</a:t>
            </a:fld>
            <a:endParaRPr lang="nl-NL"/>
          </a:p>
        </p:txBody>
      </p:sp>
    </p:spTree>
    <p:extLst>
      <p:ext uri="{BB962C8B-B14F-4D97-AF65-F5344CB8AC3E}">
        <p14:creationId xmlns:p14="http://schemas.microsoft.com/office/powerpoint/2010/main" val="1575934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8601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098662-B4FD-48DE-81DB-4802921B7A5E}" type="slidenum">
              <a:rPr lang="nl-NL" smtClean="0"/>
              <a:pPr fontAlgn="base">
                <a:spcBef>
                  <a:spcPct val="0"/>
                </a:spcBef>
                <a:spcAft>
                  <a:spcPct val="0"/>
                </a:spcAft>
                <a:defRPr/>
              </a:pPr>
              <a:t>32</a:t>
            </a:fld>
            <a:endParaRPr lang="nl-NL"/>
          </a:p>
        </p:txBody>
      </p:sp>
    </p:spTree>
    <p:extLst>
      <p:ext uri="{BB962C8B-B14F-4D97-AF65-F5344CB8AC3E}">
        <p14:creationId xmlns:p14="http://schemas.microsoft.com/office/powerpoint/2010/main" val="1220880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6436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nl-NL" dirty="0"/>
              <a:t>In</a:t>
            </a:r>
            <a:r>
              <a:rPr lang="nl-NL" baseline="0" dirty="0"/>
              <a:t> </a:t>
            </a:r>
            <a:r>
              <a:rPr lang="nl-NL" baseline="0" dirty="0" err="1"/>
              <a:t>this</a:t>
            </a:r>
            <a:r>
              <a:rPr lang="nl-NL" baseline="0" dirty="0"/>
              <a:t> kind of </a:t>
            </a:r>
            <a:r>
              <a:rPr lang="nl-NL" baseline="0" dirty="0" err="1"/>
              <a:t>study</a:t>
            </a:r>
            <a:r>
              <a:rPr lang="nl-NL" baseline="0" dirty="0"/>
              <a:t> </a:t>
            </a:r>
            <a:r>
              <a:rPr lang="nl-NL" baseline="0" dirty="0" err="1"/>
              <a:t>it’s</a:t>
            </a:r>
            <a:r>
              <a:rPr lang="nl-NL" baseline="0" dirty="0"/>
              <a:t> </a:t>
            </a:r>
            <a:r>
              <a:rPr lang="nl-NL" baseline="0" dirty="0" err="1"/>
              <a:t>normal</a:t>
            </a:r>
            <a:r>
              <a:rPr lang="nl-NL" baseline="0" dirty="0"/>
              <a:t> </a:t>
            </a:r>
            <a:r>
              <a:rPr lang="nl-NL" baseline="0" dirty="0" err="1"/>
              <a:t>that</a:t>
            </a:r>
            <a:r>
              <a:rPr lang="nl-NL" baseline="0" dirty="0"/>
              <a:t> 50% of </a:t>
            </a:r>
            <a:r>
              <a:rPr lang="nl-NL" baseline="0" dirty="0" err="1"/>
              <a:t>the</a:t>
            </a:r>
            <a:r>
              <a:rPr lang="nl-NL" baseline="0" dirty="0"/>
              <a:t> </a:t>
            </a:r>
            <a:r>
              <a:rPr lang="nl-NL" baseline="0" dirty="0" err="1"/>
              <a:t>invited</a:t>
            </a:r>
            <a:r>
              <a:rPr lang="nl-NL" baseline="0" dirty="0"/>
              <a:t> </a:t>
            </a:r>
            <a:r>
              <a:rPr lang="nl-NL" baseline="0" dirty="0" err="1"/>
              <a:t>patients</a:t>
            </a:r>
            <a:r>
              <a:rPr lang="nl-NL" baseline="0" dirty="0"/>
              <a:t> </a:t>
            </a:r>
            <a:r>
              <a:rPr lang="nl-NL" baseline="0" dirty="0" err="1"/>
              <a:t>participate</a:t>
            </a:r>
            <a:r>
              <a:rPr lang="nl-NL" baseline="0" dirty="0"/>
              <a:t>. </a:t>
            </a:r>
          </a:p>
          <a:p>
            <a:r>
              <a:rPr lang="nl-NL" baseline="0" dirty="0" err="1"/>
              <a:t>Did</a:t>
            </a:r>
            <a:r>
              <a:rPr lang="nl-NL" baseline="0" dirty="0"/>
              <a:t> </a:t>
            </a:r>
            <a:r>
              <a:rPr lang="nl-NL" baseline="0" dirty="0" err="1"/>
              <a:t>participants</a:t>
            </a:r>
            <a:r>
              <a:rPr lang="nl-NL" baseline="0" dirty="0"/>
              <a:t> </a:t>
            </a:r>
            <a:r>
              <a:rPr lang="nl-NL" baseline="0" dirty="0" err="1"/>
              <a:t>who</a:t>
            </a:r>
            <a:r>
              <a:rPr lang="nl-NL" baseline="0" dirty="0"/>
              <a:t> </a:t>
            </a:r>
            <a:r>
              <a:rPr lang="nl-NL" baseline="0" dirty="0" err="1"/>
              <a:t>participate</a:t>
            </a:r>
            <a:r>
              <a:rPr lang="nl-NL" baseline="0" dirty="0"/>
              <a:t> </a:t>
            </a:r>
            <a:r>
              <a:rPr lang="nl-NL" baseline="0" dirty="0" err="1"/>
              <a:t>differ</a:t>
            </a:r>
            <a:r>
              <a:rPr lang="nl-NL" baseline="0" dirty="0"/>
              <a:t> </a:t>
            </a:r>
            <a:r>
              <a:rPr lang="nl-NL" baseline="0" dirty="0" err="1"/>
              <a:t>from</a:t>
            </a:r>
            <a:r>
              <a:rPr lang="nl-NL" baseline="0" dirty="0"/>
              <a:t> </a:t>
            </a:r>
            <a:r>
              <a:rPr lang="nl-NL" baseline="0" dirty="0" err="1"/>
              <a:t>who</a:t>
            </a:r>
            <a:r>
              <a:rPr lang="nl-NL" baseline="0" dirty="0"/>
              <a:t> </a:t>
            </a:r>
            <a:r>
              <a:rPr lang="nl-NL" baseline="0" dirty="0" err="1"/>
              <a:t>did</a:t>
            </a:r>
            <a:r>
              <a:rPr lang="nl-NL" baseline="0" dirty="0"/>
              <a:t> </a:t>
            </a:r>
            <a:r>
              <a:rPr lang="nl-NL" baseline="0" dirty="0" err="1"/>
              <a:t>not</a:t>
            </a:r>
            <a:r>
              <a:rPr lang="nl-NL" baseline="0" dirty="0"/>
              <a: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6430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152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2867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40F2FA-5D85-42A8-A19D-8EC7AF3B1443}" type="slidenum">
              <a:rPr lang="nl-NL" smtClean="0"/>
              <a:pPr fontAlgn="base">
                <a:spcBef>
                  <a:spcPct val="0"/>
                </a:spcBef>
                <a:spcAft>
                  <a:spcPct val="0"/>
                </a:spcAft>
                <a:defRPr/>
              </a:pPr>
              <a:t>3</a:t>
            </a:fld>
            <a:endParaRPr lang="nl-NL"/>
          </a:p>
        </p:txBody>
      </p:sp>
    </p:spTree>
    <p:extLst>
      <p:ext uri="{BB962C8B-B14F-4D97-AF65-F5344CB8AC3E}">
        <p14:creationId xmlns:p14="http://schemas.microsoft.com/office/powerpoint/2010/main" val="778896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en-US" dirty="0" err="1"/>
              <a:t>Groep</a:t>
            </a:r>
            <a:r>
              <a:rPr lang="en-US" dirty="0"/>
              <a:t> van 10-14 </a:t>
            </a:r>
            <a:r>
              <a:rPr lang="en-US" dirty="0" err="1"/>
              <a:t>artsen</a:t>
            </a:r>
            <a:r>
              <a:rPr lang="en-US" dirty="0"/>
              <a:t> en </a:t>
            </a:r>
            <a:r>
              <a:rPr lang="en-US" dirty="0" err="1"/>
              <a:t>verpleegkundigen</a:t>
            </a:r>
            <a:r>
              <a:rPr lang="en-US" dirty="0"/>
              <a:t>/</a:t>
            </a:r>
            <a:r>
              <a:rPr lang="en-US" dirty="0" err="1"/>
              <a:t>praktijkondersteuners</a:t>
            </a:r>
            <a:endParaRPr lang="en-US" dirty="0"/>
          </a:p>
          <a:p>
            <a:r>
              <a:rPr lang="en-US" dirty="0" err="1"/>
              <a:t>Trainingsduur</a:t>
            </a:r>
            <a:r>
              <a:rPr lang="en-US" dirty="0"/>
              <a:t> 2x2 </a:t>
            </a:r>
            <a:r>
              <a:rPr lang="en-US" dirty="0" err="1"/>
              <a:t>uur</a:t>
            </a:r>
            <a:endParaRPr lang="en-US" dirty="0"/>
          </a:p>
          <a:p>
            <a:r>
              <a:rPr lang="en-US" dirty="0"/>
              <a:t>Training:</a:t>
            </a:r>
          </a:p>
          <a:p>
            <a:r>
              <a:rPr lang="en-US" dirty="0"/>
              <a:t> - </a:t>
            </a:r>
            <a:r>
              <a:rPr lang="en-US" dirty="0" err="1"/>
              <a:t>aanleiding</a:t>
            </a:r>
            <a:r>
              <a:rPr lang="en-US" dirty="0"/>
              <a:t> </a:t>
            </a:r>
            <a:r>
              <a:rPr lang="en-US" dirty="0" err="1"/>
              <a:t>ontwikkeling</a:t>
            </a:r>
            <a:r>
              <a:rPr lang="en-US" dirty="0"/>
              <a:t> gespreksmodel </a:t>
            </a:r>
          </a:p>
          <a:p>
            <a:pPr marL="171450" indent="-171450">
              <a:buFontTx/>
              <a:buChar char="-"/>
            </a:pPr>
            <a:r>
              <a:rPr lang="en-US" dirty="0" err="1"/>
              <a:t>uitleg</a:t>
            </a:r>
            <a:r>
              <a:rPr lang="en-US" dirty="0"/>
              <a:t> over de </a:t>
            </a:r>
            <a:r>
              <a:rPr lang="en-US" dirty="0" err="1"/>
              <a:t>factoren</a:t>
            </a:r>
            <a:r>
              <a:rPr lang="en-US" dirty="0"/>
              <a:t> in het </a:t>
            </a:r>
            <a:r>
              <a:rPr lang="en-US" dirty="0" err="1"/>
              <a:t>bijzonder</a:t>
            </a:r>
            <a:r>
              <a:rPr lang="en-US" dirty="0"/>
              <a:t> over hoe </a:t>
            </a:r>
            <a:r>
              <a:rPr lang="en-US" dirty="0" err="1"/>
              <a:t>mensen</a:t>
            </a:r>
            <a:r>
              <a:rPr lang="en-US" dirty="0"/>
              <a:t> </a:t>
            </a:r>
            <a:r>
              <a:rPr lang="en-US" dirty="0" err="1"/>
              <a:t>naar</a:t>
            </a:r>
            <a:r>
              <a:rPr lang="en-US" dirty="0"/>
              <a:t> de </a:t>
            </a:r>
            <a:r>
              <a:rPr lang="en-US" dirty="0" err="1"/>
              <a:t>ziekte</a:t>
            </a:r>
            <a:r>
              <a:rPr lang="en-US" dirty="0"/>
              <a:t> </a:t>
            </a:r>
            <a:r>
              <a:rPr lang="en-US" dirty="0" err="1"/>
              <a:t>kijken</a:t>
            </a:r>
            <a:r>
              <a:rPr lang="en-US" dirty="0"/>
              <a:t> (</a:t>
            </a:r>
            <a:r>
              <a:rPr lang="en-US" dirty="0" err="1"/>
              <a:t>ziektepercepties</a:t>
            </a:r>
            <a:r>
              <a:rPr lang="en-US" dirty="0"/>
              <a:t>), </a:t>
            </a:r>
            <a:r>
              <a:rPr lang="en-US" dirty="0" err="1"/>
              <a:t>zelfvertrouwen</a:t>
            </a:r>
            <a:r>
              <a:rPr lang="en-US" dirty="0"/>
              <a:t>, </a:t>
            </a:r>
            <a:r>
              <a:rPr lang="en-US" dirty="0" err="1"/>
              <a:t>zelf</a:t>
            </a:r>
            <a:r>
              <a:rPr lang="en-US" dirty="0"/>
              <a:t>-management en </a:t>
            </a:r>
            <a:r>
              <a:rPr lang="en-US" dirty="0" err="1"/>
              <a:t>sociale</a:t>
            </a:r>
            <a:r>
              <a:rPr lang="en-US" dirty="0"/>
              <a:t> context</a:t>
            </a:r>
          </a:p>
          <a:p>
            <a:pPr marL="171450" indent="-171450">
              <a:buFontTx/>
              <a:buChar char="-"/>
            </a:pPr>
            <a:r>
              <a:rPr lang="en-US" dirty="0" err="1"/>
              <a:t>Uitgangspunten</a:t>
            </a:r>
            <a:r>
              <a:rPr lang="en-US" dirty="0"/>
              <a:t> van SDM</a:t>
            </a:r>
          </a:p>
          <a:p>
            <a:pPr marL="171450" indent="-171450">
              <a:buFontTx/>
              <a:buChar char="-"/>
            </a:pPr>
            <a:r>
              <a:rPr lang="en-US" dirty="0" err="1"/>
              <a:t>Uitleg</a:t>
            </a:r>
            <a:r>
              <a:rPr lang="en-US" dirty="0"/>
              <a:t> over hoe het gespreksmodel te </a:t>
            </a:r>
            <a:r>
              <a:rPr lang="en-US" dirty="0" err="1"/>
              <a:t>gebruiken</a:t>
            </a:r>
            <a:r>
              <a:rPr lang="en-US" dirty="0"/>
              <a:t> </a:t>
            </a:r>
            <a:r>
              <a:rPr lang="en-US" dirty="0" err="1"/>
              <a:t>communicatie</a:t>
            </a:r>
            <a:r>
              <a:rPr lang="en-US" dirty="0"/>
              <a:t> </a:t>
            </a:r>
            <a:r>
              <a:rPr lang="en-US" dirty="0" err="1"/>
              <a:t>vaardigheden</a:t>
            </a:r>
            <a:r>
              <a:rPr lang="en-US" dirty="0"/>
              <a:t> </a:t>
            </a:r>
            <a:r>
              <a:rPr lang="en-US" dirty="0" err="1"/>
              <a:t>worden</a:t>
            </a:r>
            <a:r>
              <a:rPr lang="en-US" dirty="0"/>
              <a:t> </a:t>
            </a:r>
            <a:r>
              <a:rPr lang="en-US" dirty="0" err="1"/>
              <a:t>middels</a:t>
            </a:r>
            <a:r>
              <a:rPr lang="en-US" dirty="0"/>
              <a:t> </a:t>
            </a:r>
            <a:r>
              <a:rPr lang="en-US" dirty="0" err="1"/>
              <a:t>rollenspelen</a:t>
            </a:r>
            <a:r>
              <a:rPr lang="en-US" dirty="0"/>
              <a:t> </a:t>
            </a:r>
            <a:r>
              <a:rPr lang="en-US" dirty="0" err="1"/>
              <a:t>getraind</a:t>
            </a:r>
            <a:r>
              <a:rPr lang="en-US" dirty="0"/>
              <a:t> in </a:t>
            </a:r>
            <a:r>
              <a:rPr lang="en-US" dirty="0" err="1"/>
              <a:t>kleine</a:t>
            </a:r>
            <a:r>
              <a:rPr lang="en-US" dirty="0"/>
              <a:t> </a:t>
            </a:r>
            <a:r>
              <a:rPr lang="en-US" dirty="0" err="1"/>
              <a:t>groepjes</a:t>
            </a:r>
            <a:r>
              <a:rPr lang="en-US" dirty="0"/>
              <a:t>, </a:t>
            </a:r>
            <a:r>
              <a:rPr lang="en-US" dirty="0" err="1"/>
              <a:t>daarna</a:t>
            </a:r>
            <a:r>
              <a:rPr lang="en-US" dirty="0"/>
              <a:t> </a:t>
            </a:r>
            <a:r>
              <a:rPr lang="en-US" dirty="0" err="1"/>
              <a:t>plenaire</a:t>
            </a:r>
            <a:r>
              <a:rPr lang="en-US" dirty="0"/>
              <a:t> </a:t>
            </a:r>
            <a:r>
              <a:rPr lang="en-US" dirty="0" err="1"/>
              <a:t>terugkoppeling</a:t>
            </a:r>
            <a:endParaRPr lang="en-US" dirty="0"/>
          </a:p>
          <a:p>
            <a:pPr marL="171450" indent="-171450">
              <a:buFontTx/>
              <a:buChar char="-"/>
            </a:pPr>
            <a:r>
              <a:rPr lang="en-US" dirty="0" err="1"/>
              <a:t>Gedurende</a:t>
            </a:r>
            <a:r>
              <a:rPr lang="en-US" dirty="0"/>
              <a:t> 2 </a:t>
            </a:r>
            <a:r>
              <a:rPr lang="en-US" dirty="0" err="1"/>
              <a:t>weken</a:t>
            </a:r>
            <a:r>
              <a:rPr lang="en-US" dirty="0"/>
              <a:t> </a:t>
            </a:r>
            <a:r>
              <a:rPr lang="en-US" dirty="0" err="1"/>
              <a:t>oefenen</a:t>
            </a:r>
            <a:r>
              <a:rPr lang="en-US" dirty="0"/>
              <a:t> in de </a:t>
            </a:r>
            <a:r>
              <a:rPr lang="en-US" dirty="0" err="1"/>
              <a:t>praktijk</a:t>
            </a:r>
            <a:r>
              <a:rPr lang="en-US" dirty="0"/>
              <a:t>. </a:t>
            </a:r>
            <a:r>
              <a:rPr lang="en-US" dirty="0" err="1"/>
              <a:t>Vervolgens</a:t>
            </a:r>
            <a:r>
              <a:rPr lang="en-US" dirty="0"/>
              <a:t> in de </a:t>
            </a:r>
            <a:r>
              <a:rPr lang="en-US" dirty="0" err="1"/>
              <a:t>groep</a:t>
            </a:r>
            <a:r>
              <a:rPr lang="en-US" dirty="0"/>
              <a:t> </a:t>
            </a:r>
            <a:r>
              <a:rPr lang="en-US" dirty="0" err="1"/>
              <a:t>ervaringen</a:t>
            </a:r>
            <a:r>
              <a:rPr lang="en-US" dirty="0"/>
              <a:t> </a:t>
            </a:r>
            <a:r>
              <a:rPr lang="en-US" dirty="0" err="1"/>
              <a:t>delen</a:t>
            </a:r>
            <a:endParaRPr lang="en-US" dirty="0"/>
          </a:p>
          <a:p>
            <a:pPr marL="171450" indent="-171450">
              <a:buFontTx/>
              <a:buChar char="-"/>
            </a:pPr>
            <a:r>
              <a:rPr lang="en-US" dirty="0" err="1"/>
              <a:t>Communicatievaardigheden</a:t>
            </a:r>
            <a:r>
              <a:rPr lang="en-US" dirty="0"/>
              <a:t> </a:t>
            </a:r>
            <a:r>
              <a:rPr lang="en-US" dirty="0" err="1"/>
              <a:t>worden</a:t>
            </a:r>
            <a:r>
              <a:rPr lang="en-US" dirty="0"/>
              <a:t> </a:t>
            </a:r>
            <a:r>
              <a:rPr lang="en-US" dirty="0" err="1"/>
              <a:t>gedoceerd</a:t>
            </a:r>
            <a:r>
              <a:rPr lang="en-US" dirty="0"/>
              <a:t> </a:t>
            </a:r>
            <a:r>
              <a:rPr lang="en-US" dirty="0" err="1"/>
              <a:t>zoals</a:t>
            </a:r>
            <a:r>
              <a:rPr lang="en-US" dirty="0"/>
              <a:t> hoe om te </a:t>
            </a:r>
            <a:r>
              <a:rPr lang="en-US" dirty="0" err="1"/>
              <a:t>gaan</a:t>
            </a:r>
            <a:r>
              <a:rPr lang="en-US" dirty="0"/>
              <a:t> met </a:t>
            </a:r>
            <a:r>
              <a:rPr lang="en-US" dirty="0" err="1"/>
              <a:t>verschil</a:t>
            </a:r>
            <a:r>
              <a:rPr lang="en-US" dirty="0"/>
              <a:t> van </a:t>
            </a:r>
            <a:r>
              <a:rPr lang="en-US" dirty="0" err="1"/>
              <a:t>mening</a:t>
            </a:r>
            <a:r>
              <a:rPr lang="en-US" dirty="0"/>
              <a:t> m.b.t </a:t>
            </a:r>
            <a:r>
              <a:rPr lang="en-US" dirty="0" err="1"/>
              <a:t>bijv</a:t>
            </a:r>
            <a:r>
              <a:rPr lang="en-US" dirty="0"/>
              <a:t> doelen</a:t>
            </a:r>
          </a:p>
          <a:p>
            <a:pPr marL="171450" indent="-171450">
              <a:buFontTx/>
              <a:buChar char="-"/>
            </a:pPr>
            <a:r>
              <a:rPr lang="en-US" dirty="0" err="1"/>
              <a:t>Trainen</a:t>
            </a:r>
            <a:r>
              <a:rPr lang="en-US" dirty="0"/>
              <a:t> </a:t>
            </a:r>
            <a:r>
              <a:rPr lang="en-US" dirty="0" err="1"/>
              <a:t>gesprekken</a:t>
            </a:r>
            <a:r>
              <a:rPr lang="en-US" dirty="0"/>
              <a:t> en </a:t>
            </a:r>
            <a:r>
              <a:rPr lang="en-US" dirty="0" err="1"/>
              <a:t>uitkomsten</a:t>
            </a:r>
            <a:r>
              <a:rPr lang="en-US" dirty="0"/>
              <a:t> </a:t>
            </a:r>
            <a:r>
              <a:rPr lang="en-US" dirty="0" err="1"/>
              <a:t>plenair</a:t>
            </a:r>
            <a:r>
              <a:rPr lang="en-US" dirty="0"/>
              <a:t> </a:t>
            </a:r>
            <a:r>
              <a:rPr lang="en-US" dirty="0" err="1"/>
              <a:t>terugkoppelen</a:t>
            </a:r>
            <a:r>
              <a:rPr lang="en-US" dirty="0"/>
              <a:t> </a:t>
            </a:r>
          </a:p>
          <a:p>
            <a:pPr marL="171450" indent="-171450">
              <a:buFontTx/>
              <a:buChar char="-"/>
            </a:pPr>
            <a:endParaRPr lang="en-US" dirty="0"/>
          </a:p>
          <a:p>
            <a:pPr marL="0" indent="0">
              <a:buFontTx/>
              <a:buNone/>
            </a:pPr>
            <a:r>
              <a:rPr lang="en-US" dirty="0" err="1"/>
              <a:t>Bij</a:t>
            </a:r>
            <a:r>
              <a:rPr lang="en-US" dirty="0"/>
              <a:t> </a:t>
            </a:r>
            <a:r>
              <a:rPr lang="en-US" dirty="0" err="1"/>
              <a:t>een</a:t>
            </a:r>
            <a:r>
              <a:rPr lang="en-US" dirty="0"/>
              <a:t> </a:t>
            </a:r>
            <a:r>
              <a:rPr lang="en-US" dirty="0" err="1"/>
              <a:t>dergelijke</a:t>
            </a:r>
            <a:r>
              <a:rPr lang="en-US" dirty="0"/>
              <a:t> </a:t>
            </a:r>
            <a:r>
              <a:rPr lang="en-US" dirty="0" err="1"/>
              <a:t>verandering</a:t>
            </a:r>
            <a:r>
              <a:rPr lang="en-US" dirty="0"/>
              <a:t> is het </a:t>
            </a:r>
            <a:r>
              <a:rPr lang="en-US" dirty="0" err="1"/>
              <a:t>niet</a:t>
            </a:r>
            <a:r>
              <a:rPr lang="en-US" dirty="0"/>
              <a:t> </a:t>
            </a:r>
            <a:r>
              <a:rPr lang="en-US" dirty="0" err="1"/>
              <a:t>alleen</a:t>
            </a:r>
            <a:r>
              <a:rPr lang="en-US" dirty="0"/>
              <a:t> </a:t>
            </a:r>
            <a:r>
              <a:rPr lang="en-US" dirty="0" err="1"/>
              <a:t>belangrijk</a:t>
            </a:r>
            <a:r>
              <a:rPr lang="en-US" dirty="0"/>
              <a:t> om </a:t>
            </a:r>
            <a:r>
              <a:rPr lang="en-US" dirty="0" err="1"/>
              <a:t>aan</a:t>
            </a:r>
            <a:r>
              <a:rPr lang="en-US" dirty="0"/>
              <a:t> de </a:t>
            </a:r>
            <a:r>
              <a:rPr lang="en-US" dirty="0" err="1"/>
              <a:t>kant</a:t>
            </a:r>
            <a:r>
              <a:rPr lang="en-US" dirty="0"/>
              <a:t> van de </a:t>
            </a:r>
            <a:r>
              <a:rPr lang="en-US" dirty="0" err="1"/>
              <a:t>zorgprofessional</a:t>
            </a:r>
            <a:r>
              <a:rPr lang="en-US" dirty="0"/>
              <a:t> in te </a:t>
            </a:r>
            <a:r>
              <a:rPr lang="en-US" dirty="0" err="1"/>
              <a:t>zetten</a:t>
            </a:r>
            <a:r>
              <a:rPr lang="en-US" dirty="0"/>
              <a:t>. </a:t>
            </a:r>
            <a:r>
              <a:rPr lang="en-US" dirty="0" err="1"/>
              <a:t>Je</a:t>
            </a:r>
            <a:r>
              <a:rPr lang="en-US" dirty="0"/>
              <a:t> </a:t>
            </a:r>
            <a:r>
              <a:rPr lang="en-US" dirty="0" err="1"/>
              <a:t>zal</a:t>
            </a:r>
            <a:r>
              <a:rPr lang="en-US" dirty="0"/>
              <a:t> de patient </a:t>
            </a:r>
            <a:r>
              <a:rPr lang="en-US" dirty="0" err="1"/>
              <a:t>daarin</a:t>
            </a:r>
            <a:r>
              <a:rPr lang="en-US" dirty="0"/>
              <a:t> </a:t>
            </a:r>
            <a:r>
              <a:rPr lang="en-US" dirty="0" err="1"/>
              <a:t>ook</a:t>
            </a:r>
            <a:r>
              <a:rPr lang="en-US" dirty="0"/>
              <a:t> </a:t>
            </a:r>
            <a:r>
              <a:rPr lang="en-US" dirty="0" err="1"/>
              <a:t>mee</a:t>
            </a:r>
            <a:r>
              <a:rPr lang="en-US" dirty="0"/>
              <a:t> </a:t>
            </a:r>
            <a:r>
              <a:rPr lang="en-US" dirty="0" err="1"/>
              <a:t>moeten</a:t>
            </a:r>
            <a:r>
              <a:rPr lang="en-US" dirty="0"/>
              <a:t> </a:t>
            </a:r>
            <a:r>
              <a:rPr lang="en-US" dirty="0" err="1"/>
              <a:t>nemen</a:t>
            </a:r>
            <a:r>
              <a:rPr lang="en-US" dirty="0"/>
              <a:t> </a:t>
            </a:r>
            <a:r>
              <a:rPr lang="en-US" dirty="0" err="1"/>
              <a:t>voor</a:t>
            </a:r>
            <a:r>
              <a:rPr lang="en-US" dirty="0"/>
              <a:t> </a:t>
            </a:r>
            <a:r>
              <a:rPr lang="en-US" dirty="0" err="1"/>
              <a:t>een</a:t>
            </a:r>
            <a:r>
              <a:rPr lang="en-US" dirty="0"/>
              <a:t> optimal </a:t>
            </a:r>
            <a:r>
              <a:rPr lang="en-US" dirty="0" err="1"/>
              <a:t>rendement</a:t>
            </a:r>
            <a:r>
              <a:rPr lang="en-US" dirty="0"/>
              <a:t> van het </a:t>
            </a:r>
            <a:r>
              <a:rPr lang="en-US" dirty="0" err="1"/>
              <a:t>gesprek</a:t>
            </a:r>
            <a:r>
              <a:rPr lang="en-US" dirty="0"/>
              <a:t>. Het om </a:t>
            </a:r>
            <a:r>
              <a:rPr lang="en-US" dirty="0" err="1"/>
              <a:t>gedragsverandering</a:t>
            </a:r>
            <a:r>
              <a:rPr lang="en-US" dirty="0"/>
              <a:t> en </a:t>
            </a:r>
            <a:r>
              <a:rPr lang="en-US" dirty="0" err="1"/>
              <a:t>dat</a:t>
            </a:r>
            <a:r>
              <a:rPr lang="en-US" dirty="0"/>
              <a:t> </a:t>
            </a:r>
            <a:r>
              <a:rPr lang="en-US" dirty="0" err="1"/>
              <a:t>kost</a:t>
            </a:r>
            <a:r>
              <a:rPr lang="en-US" dirty="0"/>
              <a:t> </a:t>
            </a:r>
            <a:r>
              <a:rPr lang="en-US" dirty="0" err="1"/>
              <a:t>tijd</a:t>
            </a:r>
            <a:r>
              <a:rPr lang="en-US" dirty="0"/>
              <a:t>. Het </a:t>
            </a:r>
            <a:r>
              <a:rPr lang="en-US" dirty="0" err="1"/>
              <a:t>zal</a:t>
            </a:r>
            <a:r>
              <a:rPr lang="en-US" dirty="0"/>
              <a:t> </a:t>
            </a:r>
            <a:r>
              <a:rPr lang="en-US" dirty="0" err="1"/>
              <a:t>misschien</a:t>
            </a:r>
            <a:r>
              <a:rPr lang="en-US" dirty="0"/>
              <a:t> zo </a:t>
            </a:r>
            <a:r>
              <a:rPr lang="en-US" dirty="0" err="1"/>
              <a:t>zijn</a:t>
            </a:r>
            <a:r>
              <a:rPr lang="en-US" dirty="0"/>
              <a:t> </a:t>
            </a:r>
            <a:r>
              <a:rPr lang="en-US" dirty="0" err="1"/>
              <a:t>dat</a:t>
            </a:r>
            <a:r>
              <a:rPr lang="en-US" dirty="0"/>
              <a:t> de patient het </a:t>
            </a:r>
            <a:r>
              <a:rPr lang="en-US" dirty="0" err="1"/>
              <a:t>niks</a:t>
            </a:r>
            <a:r>
              <a:rPr lang="en-US" dirty="0"/>
              <a:t> </a:t>
            </a:r>
            <a:r>
              <a:rPr lang="en-US" dirty="0" err="1"/>
              <a:t>vind</a:t>
            </a:r>
            <a:r>
              <a:rPr lang="en-US" dirty="0"/>
              <a:t>, </a:t>
            </a:r>
            <a:r>
              <a:rPr lang="en-US" dirty="0" err="1"/>
              <a:t>omdat</a:t>
            </a:r>
            <a:r>
              <a:rPr lang="en-US" dirty="0"/>
              <a:t> </a:t>
            </a:r>
            <a:r>
              <a:rPr lang="en-US" dirty="0" err="1"/>
              <a:t>hij</a:t>
            </a:r>
            <a:r>
              <a:rPr lang="en-US" dirty="0"/>
              <a:t> al Jaren in het system </a:t>
            </a:r>
            <a:r>
              <a:rPr lang="en-US" dirty="0" err="1"/>
              <a:t>meedraaid</a:t>
            </a:r>
            <a:r>
              <a:rPr lang="en-US" dirty="0"/>
              <a:t> en </a:t>
            </a:r>
            <a:r>
              <a:rPr lang="en-US" dirty="0" err="1"/>
              <a:t>niet</a:t>
            </a:r>
            <a:r>
              <a:rPr lang="en-US" dirty="0"/>
              <a:t> </a:t>
            </a:r>
            <a:r>
              <a:rPr lang="en-US" dirty="0" err="1"/>
              <a:t>gewend</a:t>
            </a:r>
            <a:r>
              <a:rPr lang="en-US" dirty="0"/>
              <a:t> is om </a:t>
            </a:r>
            <a:r>
              <a:rPr lang="en-US" dirty="0" err="1"/>
              <a:t>een</a:t>
            </a:r>
            <a:r>
              <a:rPr lang="en-US" dirty="0"/>
              <a:t> </a:t>
            </a:r>
            <a:r>
              <a:rPr lang="en-US" dirty="0" err="1"/>
              <a:t>gesprek</a:t>
            </a:r>
            <a:r>
              <a:rPr lang="en-US" dirty="0"/>
              <a:t> </a:t>
            </a:r>
            <a:r>
              <a:rPr lang="en-US" dirty="0" err="1"/>
              <a:t>voor</a:t>
            </a:r>
            <a:r>
              <a:rPr lang="en-US" dirty="0"/>
              <a:t> te </a:t>
            </a:r>
            <a:r>
              <a:rPr lang="en-US" dirty="0" err="1"/>
              <a:t>bereiden</a:t>
            </a:r>
            <a:r>
              <a:rPr lang="en-US" dirty="0"/>
              <a:t> of de zin </a:t>
            </a:r>
            <a:r>
              <a:rPr lang="en-US" dirty="0" err="1"/>
              <a:t>er</a:t>
            </a:r>
            <a:r>
              <a:rPr lang="en-US" dirty="0"/>
              <a:t> </a:t>
            </a:r>
            <a:r>
              <a:rPr lang="en-US" dirty="0" err="1"/>
              <a:t>niet</a:t>
            </a:r>
            <a:r>
              <a:rPr lang="en-US" dirty="0"/>
              <a:t> van </a:t>
            </a:r>
            <a:r>
              <a:rPr lang="en-US" dirty="0" err="1"/>
              <a:t>inziet</a:t>
            </a:r>
            <a:r>
              <a:rPr lang="en-US" dirty="0"/>
              <a:t>.</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4061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nl-NL" dirty="0"/>
              <a:t>The </a:t>
            </a:r>
            <a:r>
              <a:rPr lang="nl-NL" dirty="0" err="1"/>
              <a:t>numbers</a:t>
            </a:r>
            <a:r>
              <a:rPr lang="nl-NL" dirty="0"/>
              <a:t> in red are significant </a:t>
            </a:r>
            <a:r>
              <a:rPr lang="nl-NL" dirty="0" err="1"/>
              <a:t>differences</a:t>
            </a:r>
            <a:r>
              <a:rPr lang="nl-NL" dirty="0"/>
              <a:t> </a:t>
            </a:r>
            <a:r>
              <a:rPr lang="nl-NL" dirty="0" err="1"/>
              <a:t>between</a:t>
            </a:r>
            <a:r>
              <a:rPr lang="nl-NL" dirty="0"/>
              <a:t> PC </a:t>
            </a:r>
            <a:r>
              <a:rPr lang="nl-NL" dirty="0" err="1"/>
              <a:t>and</a:t>
            </a:r>
            <a:r>
              <a:rPr lang="nl-NL" dirty="0"/>
              <a:t> SC (p&lt;0,05)</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5012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nl-NL" dirty="0"/>
              <a:t>The </a:t>
            </a:r>
            <a:r>
              <a:rPr lang="nl-NL" dirty="0" err="1"/>
              <a:t>numbers</a:t>
            </a:r>
            <a:r>
              <a:rPr lang="nl-NL" dirty="0"/>
              <a:t> in red are significant </a:t>
            </a:r>
            <a:r>
              <a:rPr lang="nl-NL" dirty="0" err="1"/>
              <a:t>differences</a:t>
            </a:r>
            <a:r>
              <a:rPr lang="nl-NL" dirty="0"/>
              <a:t> </a:t>
            </a:r>
            <a:r>
              <a:rPr lang="nl-NL" dirty="0" err="1"/>
              <a:t>between</a:t>
            </a:r>
            <a:r>
              <a:rPr lang="nl-NL" dirty="0"/>
              <a:t> PC </a:t>
            </a:r>
            <a:r>
              <a:rPr lang="nl-NL" dirty="0" err="1"/>
              <a:t>and</a:t>
            </a:r>
            <a:r>
              <a:rPr lang="nl-NL" dirty="0"/>
              <a:t> SC (p&lt;0,05)</a:t>
            </a:r>
          </a:p>
        </p:txBody>
      </p:sp>
      <p:sp>
        <p:nvSpPr>
          <p:cNvPr id="4" name="Tijdelijke aanduiding voor dianummer 3"/>
          <p:cNvSpPr>
            <a:spLocks noGrp="1"/>
          </p:cNvSpPr>
          <p:nvPr>
            <p:ph type="sldNum" sz="quarter" idx="10"/>
          </p:nvPr>
        </p:nvSpPr>
        <p:spPr/>
        <p:txBody>
          <a:bodyPr/>
          <a:lstStyle/>
          <a:p>
            <a:pPr defTabSz="914400">
              <a:defRPr/>
            </a:pPr>
            <a:fld id="{C5F96FF9-0AD6-4D85-AA83-798D7C1E2AD0}" type="slidenum">
              <a:rPr lang="nl-NL" smtClean="0">
                <a:solidFill>
                  <a:prstClr val="black"/>
                </a:solidFill>
              </a:rPr>
              <a:pPr defTabSz="914400">
                <a:defRPr/>
              </a:pPr>
              <a:t>39</a:t>
            </a:fld>
            <a:endParaRPr lang="nl-NL">
              <a:solidFill>
                <a:prstClr val="black"/>
              </a:solidFill>
            </a:endParaRPr>
          </a:p>
        </p:txBody>
      </p:sp>
    </p:spTree>
    <p:extLst>
      <p:ext uri="{BB962C8B-B14F-4D97-AF65-F5344CB8AC3E}">
        <p14:creationId xmlns:p14="http://schemas.microsoft.com/office/powerpoint/2010/main" val="2087152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defTabSz="914400">
              <a:defRPr/>
            </a:pPr>
            <a:fld id="{C5F96FF9-0AD6-4D85-AA83-798D7C1E2AD0}" type="slidenum">
              <a:rPr lang="nl-NL" smtClean="0">
                <a:solidFill>
                  <a:prstClr val="black"/>
                </a:solidFill>
              </a:rPr>
              <a:pPr defTabSz="914400">
                <a:defRPr/>
              </a:pPr>
              <a:t>40</a:t>
            </a:fld>
            <a:endParaRPr lang="nl-NL">
              <a:solidFill>
                <a:prstClr val="black"/>
              </a:solidFill>
            </a:endParaRPr>
          </a:p>
        </p:txBody>
      </p:sp>
    </p:spTree>
    <p:extLst>
      <p:ext uri="{BB962C8B-B14F-4D97-AF65-F5344CB8AC3E}">
        <p14:creationId xmlns:p14="http://schemas.microsoft.com/office/powerpoint/2010/main" val="2972482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nl-NL" dirty="0"/>
              <a:t>Deze dia maakt duidelijk dat mensen met verder gevorderde diabetes voor zichzelf ook andere doelen stellen. </a:t>
            </a:r>
            <a:r>
              <a:rPr lang="nl-NL" dirty="0" err="1"/>
              <a:t>Hypo’s</a:t>
            </a:r>
            <a:r>
              <a:rPr lang="nl-NL" dirty="0"/>
              <a:t> zijn in de eerste lijn nauwelijks een issue, maar in de tweede lijn zijn ze dat wel. Zie ook psychosociaal welzijn en cardiovasculaire instelling – allemaal logisch, maar goed om ons te realiseren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3822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nl-NL" baseline="0" dirty="0"/>
              <a:t>Een jaarcontrole staat 20 minuten voor. Jaargesprek kunnen niet allemaal binnen die tijd. Normaal gesproken bewaak je ook je consultduur en dat is ook in het geval van een jaargesprek ook het geval. </a:t>
            </a:r>
          </a:p>
          <a:p>
            <a:r>
              <a:rPr lang="nl-NL" baseline="0" dirty="0"/>
              <a:t>Patiënten terug laten komen is soms een prima optie. Daar moeten we ook niet moeilijk over doen, hier een consult meer, daar een consult minder ( want we zullen zien dat heel wat mensen minder vaak op controle willen komen!!) </a:t>
            </a:r>
          </a:p>
          <a:p>
            <a:r>
              <a:rPr lang="nl-NL" baseline="0" dirty="0"/>
              <a:t>Soms kan niet alles in 1 gesprek, zeker niet als er veel te bespreken valt. </a:t>
            </a:r>
          </a:p>
          <a:p>
            <a:r>
              <a:rPr lang="nl-NL" baseline="0" dirty="0"/>
              <a:t>We verwachten dat de tijd korter zal zijn bij de tweede ronde jaargesprekken, doordat zorgverleners zich de wijze van gespreksvoering meer eigen hebben gemaakt.</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051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nl-NL" dirty="0"/>
              <a:t>De zorgverleners zeggen dus dat er sprake was van gedeelde besluitvorming….benieuwd wat de patiënten daar over zeggen!!!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770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en-US" dirty="0"/>
              <a:t>Red numbers; significant (p&lt;0.05) difference between diabetes patients  who had their conversation with a physician and a nurse. Conversation more pleasant than before 46% , the other 54% experiences no difference in conversation compared to earlier conversations.</a:t>
            </a:r>
          </a:p>
          <a:p>
            <a:r>
              <a:rPr lang="en-US" dirty="0"/>
              <a:t>* De overage </a:t>
            </a:r>
            <a:r>
              <a:rPr lang="en-US" dirty="0" err="1"/>
              <a:t>procenten</a:t>
            </a:r>
            <a:r>
              <a:rPr lang="en-US" dirty="0"/>
              <a:t> </a:t>
            </a:r>
            <a:r>
              <a:rPr lang="en-US" dirty="0" err="1"/>
              <a:t>ervaarden</a:t>
            </a:r>
            <a:r>
              <a:rPr lang="en-US" dirty="0"/>
              <a:t> </a:t>
            </a:r>
            <a:r>
              <a:rPr lang="en-US" dirty="0" err="1"/>
              <a:t>geen</a:t>
            </a:r>
            <a:r>
              <a:rPr lang="en-US" dirty="0"/>
              <a:t> </a:t>
            </a:r>
            <a:r>
              <a:rPr lang="en-US" dirty="0" err="1"/>
              <a:t>verschil</a:t>
            </a:r>
            <a:endParaRPr lang="en-US"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3447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nl-NL" dirty="0"/>
              <a:t>Ook patiënten vinden dat er sprake is van gedeelde besluitvorming. Hebben we dat gecontroleerd? Nee, dat vinden we niet nodig. </a:t>
            </a:r>
          </a:p>
          <a:p>
            <a:r>
              <a:rPr lang="nl-NL" dirty="0"/>
              <a:t>Als zowel zorgverleners als patiënten onafhankelijk van elkaar en anoniem zeggen dat er gedeelde besluitvorming plaatsvond, dan is dat wat ons betreft prima. </a:t>
            </a:r>
          </a:p>
          <a:p>
            <a:r>
              <a:rPr lang="nl-NL" dirty="0"/>
              <a:t>Wie in de zaal is het daar niet mee eens?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5632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nl-NL" dirty="0"/>
              <a:t>The </a:t>
            </a:r>
            <a:r>
              <a:rPr lang="nl-NL" dirty="0" err="1"/>
              <a:t>numbers</a:t>
            </a:r>
            <a:r>
              <a:rPr lang="nl-NL" dirty="0"/>
              <a:t> in red are significant </a:t>
            </a:r>
            <a:r>
              <a:rPr lang="nl-NL" dirty="0" err="1"/>
              <a:t>differences</a:t>
            </a:r>
            <a:r>
              <a:rPr lang="nl-NL" dirty="0"/>
              <a:t> </a:t>
            </a:r>
            <a:r>
              <a:rPr lang="nl-NL" dirty="0" err="1"/>
              <a:t>between</a:t>
            </a:r>
            <a:r>
              <a:rPr lang="nl-NL" dirty="0"/>
              <a:t> PC </a:t>
            </a:r>
            <a:r>
              <a:rPr lang="nl-NL" dirty="0" err="1"/>
              <a:t>and</a:t>
            </a:r>
            <a:r>
              <a:rPr lang="nl-NL" dirty="0"/>
              <a:t> SC (p&lt;0,05)</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737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34819"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F2F5BD-8926-45C8-A2A4-85C090ABA519}" type="slidenum">
              <a:rPr lang="nl-NL" smtClean="0"/>
              <a:pPr fontAlgn="base">
                <a:spcBef>
                  <a:spcPct val="0"/>
                </a:spcBef>
                <a:spcAft>
                  <a:spcPct val="0"/>
                </a:spcAft>
                <a:defRPr/>
              </a:pPr>
              <a:t>4</a:t>
            </a:fld>
            <a:endParaRPr lang="nl-NL"/>
          </a:p>
        </p:txBody>
      </p:sp>
    </p:spTree>
    <p:extLst>
      <p:ext uri="{BB962C8B-B14F-4D97-AF65-F5344CB8AC3E}">
        <p14:creationId xmlns:p14="http://schemas.microsoft.com/office/powerpoint/2010/main" val="2798574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nl-NL" baseline="0" dirty="0"/>
              <a:t>Een jaarcontrole staat 20 minuten voor. Jaargesprek kunnen niet allemaal binnen die tijd. Normaal gesproken bewaak je ook je consultduur en dat is ook in het geval van een jaargesprek ook het geval. </a:t>
            </a:r>
          </a:p>
          <a:p>
            <a:r>
              <a:rPr lang="nl-NL" baseline="0" dirty="0"/>
              <a:t>Patiënten terug laten komen is soms een prima optie. Daar moeten we ook niet moeilijk over doen, hier een consult meer, daar een consult minder ( want we zullen zien dat heel wat mensen minder vaak op controle willen komen!!) </a:t>
            </a:r>
          </a:p>
          <a:p>
            <a:r>
              <a:rPr lang="nl-NL" baseline="0" dirty="0"/>
              <a:t>Soms kan niet alles in 1 gesprek, zeker niet als er veel te bespreken valt. </a:t>
            </a:r>
          </a:p>
          <a:p>
            <a:r>
              <a:rPr lang="nl-NL" baseline="0" dirty="0"/>
              <a:t>We verwachten dat de tijd korter zal zijn bij de tweede ronde jaargesprekken, doordat zorgverleners zich de wijze van gespreksvoering meer eigen hebben gemaakt.</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7374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en-US" dirty="0"/>
              <a:t>Red numbers; significant (p&lt;0.05) difference between diabetes patients  who had their conversation with a physician and a nurse. Conversation more pleasant than before 46% , the other 54% experiences no difference in conversation compared to earlier conversations.</a:t>
            </a:r>
          </a:p>
          <a:p>
            <a:r>
              <a:rPr lang="en-US" dirty="0"/>
              <a:t>* De overage </a:t>
            </a:r>
            <a:r>
              <a:rPr lang="en-US" dirty="0" err="1"/>
              <a:t>procenten</a:t>
            </a:r>
            <a:r>
              <a:rPr lang="en-US" dirty="0"/>
              <a:t> </a:t>
            </a:r>
            <a:r>
              <a:rPr lang="en-US" dirty="0" err="1"/>
              <a:t>ervaarden</a:t>
            </a:r>
            <a:r>
              <a:rPr lang="en-US" dirty="0"/>
              <a:t> </a:t>
            </a:r>
            <a:r>
              <a:rPr lang="en-US" dirty="0" err="1"/>
              <a:t>geen</a:t>
            </a:r>
            <a:r>
              <a:rPr lang="en-US" dirty="0"/>
              <a:t> </a:t>
            </a:r>
            <a:r>
              <a:rPr lang="en-US" dirty="0" err="1"/>
              <a:t>verschil</a:t>
            </a:r>
            <a:endParaRPr lang="en-US" dirty="0"/>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4316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nl-NL" dirty="0"/>
              <a:t>De zorgverleners zeggen dus dat er sprake was van gedeelde besluitvorming….benieuwd wat de patiënten daar over zeggen!!!</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978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nl-NL" dirty="0"/>
              <a:t>Ook patiënten vinden dat er sprake is van gedeelde besluitvorming. Hebben we dat gecontroleerd? Nee, dat vinden we niet nodig. </a:t>
            </a:r>
          </a:p>
          <a:p>
            <a:r>
              <a:rPr lang="nl-NL" dirty="0"/>
              <a:t>Als zowel zorgverleners als patiënten onafhankelijk van elkaar en anoniem zeggen dat er gedeelde besluitvorming plaatsvond, dan is dat wat ons betreft prima. </a:t>
            </a:r>
          </a:p>
          <a:p>
            <a:r>
              <a:rPr lang="nl-NL" dirty="0"/>
              <a:t>Wie in de zaal is het daar niet mee eens?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1362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nl-NL" dirty="0"/>
              <a:t>Kijk eens naar de percentages van de mensen die minder dan 4x willen komen. Daarin schuilt een geweldige besparing van tijd en geld. Tijd, die we hard nodig hebben voor andere zaken!! </a:t>
            </a:r>
          </a:p>
          <a:p>
            <a:r>
              <a:rPr lang="nl-NL" dirty="0"/>
              <a:t>En bedenk: het was gedeelde besluitvorming!</a:t>
            </a:r>
          </a:p>
        </p:txBody>
      </p:sp>
      <p:sp>
        <p:nvSpPr>
          <p:cNvPr id="4" name="Tijdelijke aanduiding voor dianummer 3"/>
          <p:cNvSpPr>
            <a:spLocks noGrp="1"/>
          </p:cNvSpPr>
          <p:nvPr>
            <p:ph type="sldNum" sz="quarter" idx="5"/>
          </p:nvPr>
        </p:nvSpPr>
        <p:spPr/>
        <p:txBody>
          <a:bodyPr/>
          <a:lstStyle/>
          <a:p>
            <a:fld id="{FA4D96F4-9300-4E8D-8B7B-2E57270F05F8}" type="slidenum">
              <a:rPr lang="nl-NL" smtClean="0"/>
              <a:t>54</a:t>
            </a:fld>
            <a:endParaRPr lang="nl-NL"/>
          </a:p>
        </p:txBody>
      </p:sp>
    </p:spTree>
    <p:extLst>
      <p:ext uri="{BB962C8B-B14F-4D97-AF65-F5344CB8AC3E}">
        <p14:creationId xmlns:p14="http://schemas.microsoft.com/office/powerpoint/2010/main" val="21121232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nl-NL" dirty="0"/>
              <a:t>In deze tabel alleen de significante variabelen in relatie tot uitkomstvariabelen opgenomen. </a:t>
            </a:r>
          </a:p>
          <a:p>
            <a:r>
              <a:rPr lang="nl-NL" dirty="0"/>
              <a:t>Controlefrequentie:</a:t>
            </a:r>
          </a:p>
          <a:p>
            <a:r>
              <a:rPr lang="en-US" dirty="0"/>
              <a:t>After controlling for possible confounders, patients who had their conversation with a physician more often planned a monitoring frequency of at least 4 times a year than patients who had their conversation with a nurse (OR 6.93, p&lt;.001). The same applied to patients in PC compared to SC (OR 4.08, p&lt;.001) and to patients who used oral blood glucose lowering medication and / or insulin compared to patients who did not. Also patients with an increase of the HbA1C level had more often a monitoring frequency of at least 4 times a year planned (OR 1.03, p=.004).</a:t>
            </a:r>
          </a:p>
          <a:p>
            <a:r>
              <a:rPr lang="en-US" dirty="0" err="1"/>
              <a:t>Verwijzing</a:t>
            </a:r>
            <a:r>
              <a:rPr lang="en-US" dirty="0"/>
              <a:t> </a:t>
            </a:r>
            <a:r>
              <a:rPr lang="en-US" dirty="0" err="1"/>
              <a:t>naar</a:t>
            </a:r>
            <a:r>
              <a:rPr lang="en-US" dirty="0"/>
              <a:t> </a:t>
            </a:r>
            <a:r>
              <a:rPr lang="en-US" dirty="0" err="1"/>
              <a:t>anderen</a:t>
            </a:r>
            <a:r>
              <a:rPr lang="en-US" dirty="0"/>
              <a:t>:</a:t>
            </a:r>
          </a:p>
          <a:p>
            <a:r>
              <a:rPr lang="en-US" dirty="0"/>
              <a:t>After controlling for confounders, patients in PC were less often referred to other health care providers than patients in SC (OR .34, p&lt;.001). This also applied to patients who had an intermediate education level compared to a low education level (OR .76, p 0.43) or used lipid lowering medication (OR .72, p=.024). Patients who were more often referred to other health care providers needed footcare (OR 1.07, p=.044) or had treatment goals (OR 1.43, p=.038) or used blood glucose (combination of oral and insulin, OR 2.23, p=.002)) or blood pressure lowering medication (OR 1.38, p=.036).</a:t>
            </a:r>
          </a:p>
          <a:p>
            <a:r>
              <a:rPr lang="en-US" dirty="0" err="1"/>
              <a:t>Medicatieverandering</a:t>
            </a:r>
            <a:r>
              <a:rPr lang="en-US" dirty="0"/>
              <a:t>:</a:t>
            </a:r>
          </a:p>
          <a:p>
            <a:r>
              <a:rPr lang="en-US" dirty="0"/>
              <a:t>After controlling for confounders, patients who had the conversation with a physician less often changed the medication use (OR .32, p&lt;.001) than those who had their conversation with a nurse. Patients who had an increase of diabetes related quality of life had less often a change in medication use (OR.80, p=.035). In contrast with patients with higher HbA1C (OR 1.02, p=.035) or who used blood glucose lowering medication (oral medication and/or insulin) or had treatment goals (OR 2.66, p=.001). </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0291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9874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r>
              <a:rPr lang="nl-NL" sz="1800" dirty="0"/>
              <a:t>We spreken vandaag dus niet over een typisch Nederlandse hobby, maar over de state-of-the-art van moderne diabeteszorg</a:t>
            </a:r>
          </a:p>
        </p:txBody>
      </p:sp>
      <p:sp>
        <p:nvSpPr>
          <p:cNvPr id="4" name="Tijdelijke aanduiding voor dianummer 3"/>
          <p:cNvSpPr>
            <a:spLocks noGrp="1"/>
          </p:cNvSpPr>
          <p:nvPr>
            <p:ph type="sldNum" sz="quarter" idx="5"/>
          </p:nvPr>
        </p:nvSpPr>
        <p:spPr/>
        <p:txBody>
          <a:bodyPr/>
          <a:lstStyle/>
          <a:p>
            <a:fld id="{FA4D96F4-9300-4E8D-8B7B-2E57270F05F8}" type="slidenum">
              <a:rPr lang="nl-NL" smtClean="0"/>
              <a:t>59</a:t>
            </a:fld>
            <a:endParaRPr lang="nl-NL"/>
          </a:p>
        </p:txBody>
      </p:sp>
    </p:spTree>
    <p:extLst>
      <p:ext uri="{BB962C8B-B14F-4D97-AF65-F5344CB8AC3E}">
        <p14:creationId xmlns:p14="http://schemas.microsoft.com/office/powerpoint/2010/main" val="1397657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BCFF1C0-4F92-4171-AC3F-80C433EC4C1E}" type="slidenum">
              <a:rPr lang="nl-NL" smtClean="0"/>
              <a:pPr/>
              <a:t>5</a:t>
            </a:fld>
            <a:endParaRPr lang="nl-NL"/>
          </a:p>
        </p:txBody>
      </p:sp>
    </p:spTree>
    <p:extLst>
      <p:ext uri="{BB962C8B-B14F-4D97-AF65-F5344CB8AC3E}">
        <p14:creationId xmlns:p14="http://schemas.microsoft.com/office/powerpoint/2010/main" val="857246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A4D96F4-9300-4E8D-8B7B-2E57270F05F8}" type="slidenum">
              <a:rPr lang="nl-NL" smtClean="0"/>
              <a:t>7</a:t>
            </a:fld>
            <a:endParaRPr lang="nl-NL"/>
          </a:p>
        </p:txBody>
      </p:sp>
    </p:spTree>
    <p:extLst>
      <p:ext uri="{BB962C8B-B14F-4D97-AF65-F5344CB8AC3E}">
        <p14:creationId xmlns:p14="http://schemas.microsoft.com/office/powerpoint/2010/main" val="3894130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7107"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20CBED-7A6B-4FFC-BFBD-D35B5F55640D}" type="slidenum">
              <a:rPr lang="nl-NL" smtClean="0"/>
              <a:pPr fontAlgn="base">
                <a:spcBef>
                  <a:spcPct val="0"/>
                </a:spcBef>
                <a:spcAft>
                  <a:spcPct val="0"/>
                </a:spcAft>
                <a:defRPr/>
              </a:pPr>
              <a:t>8</a:t>
            </a:fld>
            <a:endParaRPr lang="nl-NL"/>
          </a:p>
        </p:txBody>
      </p:sp>
    </p:spTree>
    <p:extLst>
      <p:ext uri="{BB962C8B-B14F-4D97-AF65-F5344CB8AC3E}">
        <p14:creationId xmlns:p14="http://schemas.microsoft.com/office/powerpoint/2010/main" val="133808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jdelijke aanduiding voor dia-afbeelding 1"/>
          <p:cNvSpPr>
            <a:spLocks noGrp="1" noRot="1" noChangeAspect="1" noTextEdit="1"/>
          </p:cNvSpPr>
          <p:nvPr>
            <p:ph type="sldImg"/>
          </p:nvPr>
        </p:nvSpPr>
        <p:spPr bwMode="auto">
          <a:xfrm>
            <a:off x="142875" y="768350"/>
            <a:ext cx="6816725" cy="3835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5120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04AD44-64DC-4728-B01F-9C127BD2FF4D}" type="slidenum">
              <a:rPr lang="nl-NL" smtClean="0"/>
              <a:pPr fontAlgn="base">
                <a:spcBef>
                  <a:spcPct val="0"/>
                </a:spcBef>
                <a:spcAft>
                  <a:spcPct val="0"/>
                </a:spcAft>
                <a:defRPr/>
              </a:pPr>
              <a:t>9</a:t>
            </a:fld>
            <a:endParaRPr lang="nl-NL"/>
          </a:p>
        </p:txBody>
      </p:sp>
    </p:spTree>
    <p:extLst>
      <p:ext uri="{BB962C8B-B14F-4D97-AF65-F5344CB8AC3E}">
        <p14:creationId xmlns:p14="http://schemas.microsoft.com/office/powerpoint/2010/main" val="3081019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42875" y="768350"/>
            <a:ext cx="6816725" cy="38354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F96FF9-0AD6-4D85-AA83-798D7C1E2AD0}"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4934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hyperlink" Target="https://diabetesfederatie.nl/"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hyperlink" Target="https://diabetesfederatie.nl/"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hyperlink" Target="https://diabetesfederatie.nl/"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hyperlink" Target="https://diabetesfederatie.n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310371" cy="6924583"/>
          </a:xfrm>
          <a:prstGeom prst="rect">
            <a:avLst/>
          </a:prstGeom>
        </p:spPr>
      </p:pic>
      <p:sp>
        <p:nvSpPr>
          <p:cNvPr id="2" name="Titel 1"/>
          <p:cNvSpPr>
            <a:spLocks noGrp="1"/>
          </p:cNvSpPr>
          <p:nvPr>
            <p:ph type="ctrTitle"/>
          </p:nvPr>
        </p:nvSpPr>
        <p:spPr>
          <a:xfrm>
            <a:off x="838200" y="1521860"/>
            <a:ext cx="5695765" cy="2588503"/>
          </a:xfrm>
        </p:spPr>
        <p:txBody>
          <a:bodyPr anchor="b"/>
          <a:lstStyle>
            <a:lvl1pPr algn="l">
              <a:defRPr sz="4500"/>
            </a:lvl1pPr>
          </a:lstStyle>
          <a:p>
            <a:r>
              <a:rPr lang="nl-NL"/>
              <a:t>Klik om de stijl te bewerken</a:t>
            </a:r>
          </a:p>
        </p:txBody>
      </p:sp>
      <p:sp>
        <p:nvSpPr>
          <p:cNvPr id="3" name="Ondertitel 2"/>
          <p:cNvSpPr>
            <a:spLocks noGrp="1"/>
          </p:cNvSpPr>
          <p:nvPr>
            <p:ph type="subTitle" idx="1"/>
          </p:nvPr>
        </p:nvSpPr>
        <p:spPr>
          <a:xfrm>
            <a:off x="838200" y="4001535"/>
            <a:ext cx="5695765" cy="1795085"/>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Tree>
    <p:extLst>
      <p:ext uri="{BB962C8B-B14F-4D97-AF65-F5344CB8AC3E}">
        <p14:creationId xmlns:p14="http://schemas.microsoft.com/office/powerpoint/2010/main" val="3510882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9E3ABBD-5702-4A49-A68E-6CC94BE73627}" type="datetimeFigureOut">
              <a:rPr lang="nl-NL" smtClean="0"/>
              <a:t>2-5-2019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8445073-0CE5-4866-BA97-1C7EDD481C30}" type="slidenum">
              <a:rPr lang="nl-NL" smtClean="0"/>
              <a:t>‹nr.›</a:t>
            </a:fld>
            <a:endParaRPr lang="nl-NL"/>
          </a:p>
        </p:txBody>
      </p:sp>
    </p:spTree>
    <p:extLst>
      <p:ext uri="{BB962C8B-B14F-4D97-AF65-F5344CB8AC3E}">
        <p14:creationId xmlns:p14="http://schemas.microsoft.com/office/powerpoint/2010/main" val="304334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9E3ABBD-5702-4A49-A68E-6CC94BE73627}" type="datetimeFigureOut">
              <a:rPr lang="nl-NL" smtClean="0"/>
              <a:t>2-5-2019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8445073-0CE5-4866-BA97-1C7EDD481C30}" type="slidenum">
              <a:rPr lang="nl-NL" smtClean="0"/>
              <a:t>‹nr.›</a:t>
            </a:fld>
            <a:endParaRPr lang="nl-NL"/>
          </a:p>
        </p:txBody>
      </p:sp>
    </p:spTree>
    <p:extLst>
      <p:ext uri="{BB962C8B-B14F-4D97-AF65-F5344CB8AC3E}">
        <p14:creationId xmlns:p14="http://schemas.microsoft.com/office/powerpoint/2010/main" val="54760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2143218" y="365127"/>
            <a:ext cx="9317855" cy="1325563"/>
          </a:xfrm>
        </p:spPr>
        <p:txBody>
          <a:bodyPr/>
          <a:lstStyle/>
          <a:p>
            <a:r>
              <a:rPr lang="nl-NL"/>
              <a:t>Klik om de stijl te bewerken</a:t>
            </a:r>
            <a:endParaRPr lang="nl-NL" dirty="0"/>
          </a:p>
        </p:txBody>
      </p:sp>
      <p:sp>
        <p:nvSpPr>
          <p:cNvPr id="3" name="Tijdelijke aanduiding voor inhoud 2"/>
          <p:cNvSpPr>
            <a:spLocks noGrp="1"/>
          </p:cNvSpPr>
          <p:nvPr>
            <p:ph idx="1"/>
          </p:nvPr>
        </p:nvSpPr>
        <p:spPr>
          <a:xfrm>
            <a:off x="2143218" y="2055813"/>
            <a:ext cx="9317855" cy="4351338"/>
          </a:xfrm>
        </p:spPr>
        <p:txBody>
          <a:bodyPr/>
          <a:lstStyle>
            <a:lvl1pPr marL="171450" indent="-171450">
              <a:buClr>
                <a:schemeClr val="tx2"/>
              </a:buClr>
              <a:buFont typeface="Wingdings" pitchFamily="2" charset="2"/>
              <a:buChar char="§"/>
              <a:defRPr/>
            </a:lvl1pPr>
            <a:lvl2pPr marL="514350" indent="-171450">
              <a:buClr>
                <a:schemeClr val="tx2"/>
              </a:buClr>
              <a:buFont typeface="Wingdings" pitchFamily="2" charset="2"/>
              <a:buChar char="§"/>
              <a:defRPr/>
            </a:lvl2pPr>
            <a:lvl3pPr marL="857250" indent="-171450">
              <a:buClr>
                <a:schemeClr val="tx2"/>
              </a:buClr>
              <a:buFont typeface="Wingdings" pitchFamily="2" charset="2"/>
              <a:buChar char="§"/>
              <a:defRPr/>
            </a:lvl3pPr>
            <a:lvl4pPr marL="1200150" indent="-171450">
              <a:buClr>
                <a:schemeClr val="tx2"/>
              </a:buClr>
              <a:buFont typeface="Wingdings" pitchFamily="2" charset="2"/>
              <a:buChar char="§"/>
              <a:defRPr/>
            </a:lvl4pPr>
            <a:lvl5pPr marL="1543050" indent="-171450">
              <a:buClr>
                <a:schemeClr val="tx2"/>
              </a:buClr>
              <a:buFont typeface="Wingdings" pitchFamily="2" charset="2"/>
              <a:buChar cha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5" name="Tijdelijke aanduiding voor inhoud 4">
            <a:extLst>
              <a:ext uri="{FF2B5EF4-FFF2-40B4-BE49-F238E27FC236}">
                <a16:creationId xmlns:a16="http://schemas.microsoft.com/office/drawing/2014/main" id="{5AADF1DF-0189-DA4F-8F30-9E89F33C2B2C}"/>
              </a:ext>
            </a:extLst>
          </p:cNvPr>
          <p:cNvPicPr>
            <a:picLocks noChangeAspect="1"/>
          </p:cNvPicPr>
          <p:nvPr userDrawn="1"/>
        </p:nvPicPr>
        <p:blipFill>
          <a:blip r:embed="rId3"/>
          <a:stretch>
            <a:fillRect/>
          </a:stretch>
        </p:blipFill>
        <p:spPr>
          <a:xfrm>
            <a:off x="6231119" y="5974724"/>
            <a:ext cx="1578927" cy="508765"/>
          </a:xfrm>
          <a:prstGeom prst="rect">
            <a:avLst/>
          </a:prstGeom>
        </p:spPr>
      </p:pic>
      <p:pic>
        <p:nvPicPr>
          <p:cNvPr id="6" name="Picture 2" descr="Nederlandse Diabetes Federatie">
            <a:hlinkClick r:id="rId4"/>
            <a:extLst>
              <a:ext uri="{FF2B5EF4-FFF2-40B4-BE49-F238E27FC236}">
                <a16:creationId xmlns:a16="http://schemas.microsoft.com/office/drawing/2014/main" id="{0DDE9E32-C076-5042-837C-F0AC4B7CA74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06937" y="6113180"/>
            <a:ext cx="1502801" cy="32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28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el en object">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98059B3-903C-714C-AA77-CEAEDC2365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838201" y="365127"/>
            <a:ext cx="9317855" cy="1325563"/>
          </a:xfrm>
        </p:spPr>
        <p:txBody>
          <a:bodyPr/>
          <a:lstStyle/>
          <a:p>
            <a:r>
              <a:rPr lang="nl-NL"/>
              <a:t>Klik om de stijl te bewerken</a:t>
            </a:r>
            <a:endParaRPr lang="nl-NL" dirty="0"/>
          </a:p>
        </p:txBody>
      </p:sp>
      <p:sp>
        <p:nvSpPr>
          <p:cNvPr id="3" name="Tijdelijke aanduiding voor inhoud 2"/>
          <p:cNvSpPr>
            <a:spLocks noGrp="1"/>
          </p:cNvSpPr>
          <p:nvPr>
            <p:ph idx="1"/>
          </p:nvPr>
        </p:nvSpPr>
        <p:spPr>
          <a:xfrm>
            <a:off x="838201" y="2055813"/>
            <a:ext cx="9317855" cy="4351338"/>
          </a:xfrm>
        </p:spPr>
        <p:txBody>
          <a:bodyPr/>
          <a:lstStyle>
            <a:lvl1pPr marL="171450" indent="-171450">
              <a:buClr>
                <a:schemeClr val="tx2"/>
              </a:buClr>
              <a:buFont typeface="Wingdings" pitchFamily="2" charset="2"/>
              <a:buChar char="§"/>
              <a:defRPr/>
            </a:lvl1pPr>
            <a:lvl2pPr marL="514350" indent="-171450">
              <a:buClr>
                <a:schemeClr val="tx2"/>
              </a:buClr>
              <a:buFont typeface="Wingdings" pitchFamily="2" charset="2"/>
              <a:buChar char="§"/>
              <a:defRPr/>
            </a:lvl2pPr>
            <a:lvl3pPr marL="857250" indent="-171450">
              <a:buClr>
                <a:schemeClr val="tx2"/>
              </a:buClr>
              <a:buFont typeface="Wingdings" pitchFamily="2" charset="2"/>
              <a:buChar char="§"/>
              <a:defRPr/>
            </a:lvl3pPr>
            <a:lvl4pPr marL="1200150" indent="-171450">
              <a:buClr>
                <a:schemeClr val="tx2"/>
              </a:buClr>
              <a:buFont typeface="Wingdings" pitchFamily="2" charset="2"/>
              <a:buChar char="§"/>
              <a:defRPr/>
            </a:lvl4pPr>
            <a:lvl5pPr marL="1543050" indent="-171450">
              <a:buClr>
                <a:schemeClr val="tx2"/>
              </a:buClr>
              <a:buFont typeface="Wingdings" pitchFamily="2" charset="2"/>
              <a:buChar cha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6" name="Tijdelijke aanduiding voor inhoud 4">
            <a:extLst>
              <a:ext uri="{FF2B5EF4-FFF2-40B4-BE49-F238E27FC236}">
                <a16:creationId xmlns:a16="http://schemas.microsoft.com/office/drawing/2014/main" id="{C4BF3362-88F2-CA44-856E-DF9C70A21D5C}"/>
              </a:ext>
            </a:extLst>
          </p:cNvPr>
          <p:cNvPicPr>
            <a:picLocks noChangeAspect="1"/>
          </p:cNvPicPr>
          <p:nvPr userDrawn="1"/>
        </p:nvPicPr>
        <p:blipFill>
          <a:blip r:embed="rId3"/>
          <a:stretch>
            <a:fillRect/>
          </a:stretch>
        </p:blipFill>
        <p:spPr>
          <a:xfrm>
            <a:off x="6231119" y="5974724"/>
            <a:ext cx="1578927" cy="508765"/>
          </a:xfrm>
          <a:prstGeom prst="rect">
            <a:avLst/>
          </a:prstGeom>
        </p:spPr>
      </p:pic>
      <p:pic>
        <p:nvPicPr>
          <p:cNvPr id="7" name="Picture 2" descr="Nederlandse Diabetes Federatie">
            <a:hlinkClick r:id="rId4"/>
            <a:extLst>
              <a:ext uri="{FF2B5EF4-FFF2-40B4-BE49-F238E27FC236}">
                <a16:creationId xmlns:a16="http://schemas.microsoft.com/office/drawing/2014/main" id="{16FFA518-9685-4646-B75F-9FB92076345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06937" y="6113180"/>
            <a:ext cx="1502801" cy="32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71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jdelijke aanduiding voor afbeelding 4">
            <a:extLst>
              <a:ext uri="{FF2B5EF4-FFF2-40B4-BE49-F238E27FC236}">
                <a16:creationId xmlns:a16="http://schemas.microsoft.com/office/drawing/2014/main" id="{DAA4E508-458D-CE48-9129-3284FF5F77F6}"/>
              </a:ext>
            </a:extLst>
          </p:cNvPr>
          <p:cNvSpPr>
            <a:spLocks noGrp="1"/>
          </p:cNvSpPr>
          <p:nvPr>
            <p:ph type="pic" sz="quarter" idx="10"/>
          </p:nvPr>
        </p:nvSpPr>
        <p:spPr>
          <a:xfrm>
            <a:off x="0" y="2"/>
            <a:ext cx="12192000" cy="5688013"/>
          </a:xfrm>
        </p:spPr>
        <p:txBody>
          <a:bodyPr/>
          <a:lstStyle/>
          <a:p>
            <a:r>
              <a:rPr lang="nl-NL"/>
              <a:t>Klik op het pictogram als u een afbeelding wilt toevoegen</a:t>
            </a:r>
          </a:p>
        </p:txBody>
      </p:sp>
      <p:sp>
        <p:nvSpPr>
          <p:cNvPr id="7" name="Tijdelijke aanduiding voor tekst 6">
            <a:extLst>
              <a:ext uri="{FF2B5EF4-FFF2-40B4-BE49-F238E27FC236}">
                <a16:creationId xmlns:a16="http://schemas.microsoft.com/office/drawing/2014/main" id="{C193C3FD-C868-1547-A2E5-1DAF0D4D16CF}"/>
              </a:ext>
            </a:extLst>
          </p:cNvPr>
          <p:cNvSpPr>
            <a:spLocks noGrp="1"/>
          </p:cNvSpPr>
          <p:nvPr>
            <p:ph type="body" sz="quarter" idx="11" hasCustomPrompt="1"/>
          </p:nvPr>
        </p:nvSpPr>
        <p:spPr>
          <a:xfrm>
            <a:off x="817563" y="5919788"/>
            <a:ext cx="9250363" cy="596900"/>
          </a:xfrm>
        </p:spPr>
        <p:txBody>
          <a:bodyPr/>
          <a:lstStyle>
            <a:lvl1pPr marL="0" indent="0">
              <a:buNone/>
              <a:defRPr/>
            </a:lvl1pPr>
          </a:lstStyle>
          <a:p>
            <a:pPr lvl="0"/>
            <a:r>
              <a:rPr lang="nl-NL" dirty="0"/>
              <a:t>Bijschrift</a:t>
            </a:r>
          </a:p>
        </p:txBody>
      </p:sp>
      <p:pic>
        <p:nvPicPr>
          <p:cNvPr id="6" name="Tijdelijke aanduiding voor inhoud 4">
            <a:extLst>
              <a:ext uri="{FF2B5EF4-FFF2-40B4-BE49-F238E27FC236}">
                <a16:creationId xmlns:a16="http://schemas.microsoft.com/office/drawing/2014/main" id="{AC5131D3-B8DB-D642-A3BE-116C093FC6E0}"/>
              </a:ext>
            </a:extLst>
          </p:cNvPr>
          <p:cNvPicPr>
            <a:picLocks noChangeAspect="1"/>
          </p:cNvPicPr>
          <p:nvPr userDrawn="1"/>
        </p:nvPicPr>
        <p:blipFill>
          <a:blip r:embed="rId3"/>
          <a:stretch>
            <a:fillRect/>
          </a:stretch>
        </p:blipFill>
        <p:spPr>
          <a:xfrm>
            <a:off x="6231119" y="5974724"/>
            <a:ext cx="1578927" cy="508765"/>
          </a:xfrm>
          <a:prstGeom prst="rect">
            <a:avLst/>
          </a:prstGeom>
        </p:spPr>
      </p:pic>
      <p:pic>
        <p:nvPicPr>
          <p:cNvPr id="9" name="Picture 2" descr="Nederlandse Diabetes Federatie">
            <a:hlinkClick r:id="rId4"/>
            <a:extLst>
              <a:ext uri="{FF2B5EF4-FFF2-40B4-BE49-F238E27FC236}">
                <a16:creationId xmlns:a16="http://schemas.microsoft.com/office/drawing/2014/main" id="{768CC3F8-50B3-7C44-B453-AA10474E07E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06937" y="6113180"/>
            <a:ext cx="1502801" cy="32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5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jdelijke aanduiding voor afbeelding 4">
            <a:extLst>
              <a:ext uri="{FF2B5EF4-FFF2-40B4-BE49-F238E27FC236}">
                <a16:creationId xmlns:a16="http://schemas.microsoft.com/office/drawing/2014/main" id="{DAA4E508-458D-CE48-9129-3284FF5F77F6}"/>
              </a:ext>
            </a:extLst>
          </p:cNvPr>
          <p:cNvSpPr>
            <a:spLocks noGrp="1"/>
          </p:cNvSpPr>
          <p:nvPr>
            <p:ph type="pic" sz="quarter" idx="10"/>
          </p:nvPr>
        </p:nvSpPr>
        <p:spPr>
          <a:xfrm>
            <a:off x="0" y="0"/>
            <a:ext cx="10067925" cy="6858000"/>
          </a:xfrm>
        </p:spPr>
        <p:txBody>
          <a:bodyPr/>
          <a:lstStyle/>
          <a:p>
            <a:r>
              <a:rPr lang="nl-NL"/>
              <a:t>Klik op het pictogram als u een afbeelding wilt toevoegen</a:t>
            </a:r>
          </a:p>
        </p:txBody>
      </p:sp>
      <p:sp>
        <p:nvSpPr>
          <p:cNvPr id="7" name="Tijdelijke aanduiding voor tekst 6">
            <a:extLst>
              <a:ext uri="{FF2B5EF4-FFF2-40B4-BE49-F238E27FC236}">
                <a16:creationId xmlns:a16="http://schemas.microsoft.com/office/drawing/2014/main" id="{C193C3FD-C868-1547-A2E5-1DAF0D4D16CF}"/>
              </a:ext>
            </a:extLst>
          </p:cNvPr>
          <p:cNvSpPr>
            <a:spLocks noGrp="1"/>
          </p:cNvSpPr>
          <p:nvPr>
            <p:ph type="body" sz="quarter" idx="11" hasCustomPrompt="1"/>
          </p:nvPr>
        </p:nvSpPr>
        <p:spPr>
          <a:xfrm>
            <a:off x="10244489" y="721896"/>
            <a:ext cx="1623463" cy="4880009"/>
          </a:xfrm>
        </p:spPr>
        <p:txBody>
          <a:bodyPr/>
          <a:lstStyle>
            <a:lvl1pPr marL="0" indent="0">
              <a:buNone/>
              <a:defRPr/>
            </a:lvl1pPr>
          </a:lstStyle>
          <a:p>
            <a:pPr lvl="0"/>
            <a:r>
              <a:rPr lang="nl-NL" dirty="0"/>
              <a:t>Bijschrift</a:t>
            </a:r>
          </a:p>
        </p:txBody>
      </p:sp>
      <p:pic>
        <p:nvPicPr>
          <p:cNvPr id="6" name="Tijdelijke aanduiding voor inhoud 4">
            <a:extLst>
              <a:ext uri="{FF2B5EF4-FFF2-40B4-BE49-F238E27FC236}">
                <a16:creationId xmlns:a16="http://schemas.microsoft.com/office/drawing/2014/main" id="{8746AA59-1737-DB47-A866-56849EF4DC9B}"/>
              </a:ext>
            </a:extLst>
          </p:cNvPr>
          <p:cNvPicPr>
            <a:picLocks noChangeAspect="1"/>
          </p:cNvPicPr>
          <p:nvPr userDrawn="1"/>
        </p:nvPicPr>
        <p:blipFill>
          <a:blip r:embed="rId3"/>
          <a:stretch>
            <a:fillRect/>
          </a:stretch>
        </p:blipFill>
        <p:spPr>
          <a:xfrm>
            <a:off x="6231119" y="5974724"/>
            <a:ext cx="1578927" cy="508765"/>
          </a:xfrm>
          <a:prstGeom prst="rect">
            <a:avLst/>
          </a:prstGeom>
        </p:spPr>
      </p:pic>
      <p:pic>
        <p:nvPicPr>
          <p:cNvPr id="9" name="Picture 2" descr="Nederlandse Diabetes Federatie">
            <a:hlinkClick r:id="rId4"/>
            <a:extLst>
              <a:ext uri="{FF2B5EF4-FFF2-40B4-BE49-F238E27FC236}">
                <a16:creationId xmlns:a16="http://schemas.microsoft.com/office/drawing/2014/main" id="{EE11B185-1705-724E-B7D1-88A449BC868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406937" y="6113180"/>
            <a:ext cx="1502801" cy="320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27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pic>
        <p:nvPicPr>
          <p:cNvPr id="4" name="Afbeelding 9" descr="NDF-150dpi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63418" y="274638"/>
            <a:ext cx="371898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titel 1"/>
          <p:cNvSpPr>
            <a:spLocks noGrp="1"/>
          </p:cNvSpPr>
          <p:nvPr>
            <p:ph type="title"/>
          </p:nvPr>
        </p:nvSpPr>
        <p:spPr>
          <a:xfrm>
            <a:off x="609600" y="2243538"/>
            <a:ext cx="10972800" cy="1331964"/>
          </a:xfrm>
          <a:prstGeom prst="rect">
            <a:avLst/>
          </a:prstGeom>
        </p:spPr>
        <p:txBody>
          <a:bodyPr rtlCol="0">
            <a:noAutofit/>
          </a:bodyPr>
          <a:lstStyle>
            <a:lvl1pPr algn="ctr">
              <a:defRPr baseline="0">
                <a:solidFill>
                  <a:schemeClr val="accent1"/>
                </a:solidFill>
              </a:defRPr>
            </a:lvl1pPr>
          </a:lstStyle>
          <a:p>
            <a:r>
              <a:rPr lang="en-US" dirty="0"/>
              <a:t>Click to edit Master title style</a:t>
            </a:r>
            <a:endParaRPr lang="nl-NL" dirty="0"/>
          </a:p>
        </p:txBody>
      </p:sp>
      <p:grpSp>
        <p:nvGrpSpPr>
          <p:cNvPr id="7" name="Groeperen 6"/>
          <p:cNvGrpSpPr>
            <a:grpSpLocks noChangeAspect="1"/>
          </p:cNvGrpSpPr>
          <p:nvPr userDrawn="1"/>
        </p:nvGrpSpPr>
        <p:grpSpPr>
          <a:xfrm>
            <a:off x="457605" y="188736"/>
            <a:ext cx="5446375" cy="864000"/>
            <a:chOff x="251520" y="764704"/>
            <a:chExt cx="5990243" cy="1368152"/>
          </a:xfrm>
        </p:grpSpPr>
        <p:pic>
          <p:nvPicPr>
            <p:cNvPr id="8" name="Afbeelding 10" descr="back_001scholing.jpg"/>
            <p:cNvPicPr>
              <a:picLocks noChangeAspect="1"/>
            </p:cNvPicPr>
            <p:nvPr/>
          </p:nvPicPr>
          <p:blipFill rotWithShape="1">
            <a:blip r:embed="rId3">
              <a:extLst>
                <a:ext uri="{28A0092B-C50C-407E-A947-70E740481C1C}">
                  <a14:useLocalDpi xmlns:a14="http://schemas.microsoft.com/office/drawing/2010/main" val="0"/>
                </a:ext>
              </a:extLst>
            </a:blip>
            <a:srcRect l="10765" t="82552" r="65277" b="10418"/>
            <a:stretch/>
          </p:blipFill>
          <p:spPr bwMode="auto">
            <a:xfrm>
              <a:off x="352054" y="764704"/>
              <a:ext cx="588970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hoek 8"/>
            <p:cNvSpPr/>
            <p:nvPr/>
          </p:nvSpPr>
          <p:spPr>
            <a:xfrm>
              <a:off x="251520" y="1772816"/>
              <a:ext cx="576064"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28229753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pic>
        <p:nvPicPr>
          <p:cNvPr id="4" name="Afbeelding 6" descr="NDF-150dpi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62434" y="304801"/>
            <a:ext cx="311996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Rechte verbindingslijn 7"/>
          <p:cNvCxnSpPr/>
          <p:nvPr userDrawn="1"/>
        </p:nvCxnSpPr>
        <p:spPr>
          <a:xfrm>
            <a:off x="609600" y="6354764"/>
            <a:ext cx="10972800" cy="1587"/>
          </a:xfrm>
          <a:prstGeom prst="line">
            <a:avLst/>
          </a:prstGeom>
        </p:spPr>
        <p:style>
          <a:lnRef idx="1">
            <a:schemeClr val="accent4"/>
          </a:lnRef>
          <a:fillRef idx="0">
            <a:schemeClr val="accent4"/>
          </a:fillRef>
          <a:effectRef idx="0">
            <a:schemeClr val="accent4"/>
          </a:effectRef>
          <a:fontRef idx="minor">
            <a:schemeClr val="tx1"/>
          </a:fontRef>
        </p:style>
      </p:cxnSp>
      <p:sp>
        <p:nvSpPr>
          <p:cNvPr id="3" name="Tijdelijke aanduiding voor inhoud 2"/>
          <p:cNvSpPr>
            <a:spLocks noGrp="1"/>
          </p:cNvSpPr>
          <p:nvPr>
            <p:ph idx="1"/>
          </p:nvPr>
        </p:nvSpPr>
        <p:spPr>
          <a:xfrm>
            <a:off x="609600" y="1440000"/>
            <a:ext cx="10972800" cy="4680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nl-NL"/>
          </a:p>
        </p:txBody>
      </p:sp>
      <p:sp>
        <p:nvSpPr>
          <p:cNvPr id="8" name="Tijdelijke aanduiding voor voettekst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nl-NL"/>
          </a:p>
        </p:txBody>
      </p:sp>
      <p:sp>
        <p:nvSpPr>
          <p:cNvPr id="9" name="Tijdelijke aanduiding voor dianummer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39CFBB8B-AECF-465E-BFE3-BE1AF1A842BF}" type="slidenum">
              <a:rPr lang="nl-NL"/>
              <a:pPr>
                <a:defRPr/>
              </a:pPr>
              <a:t>‹nr.›</a:t>
            </a:fld>
            <a:endParaRPr lang="nl-NL"/>
          </a:p>
        </p:txBody>
      </p:sp>
      <p:grpSp>
        <p:nvGrpSpPr>
          <p:cNvPr id="10" name="Groeperen 9"/>
          <p:cNvGrpSpPr>
            <a:grpSpLocks noChangeAspect="1"/>
          </p:cNvGrpSpPr>
          <p:nvPr userDrawn="1"/>
        </p:nvGrpSpPr>
        <p:grpSpPr>
          <a:xfrm>
            <a:off x="457605" y="188736"/>
            <a:ext cx="5446375" cy="864000"/>
            <a:chOff x="251520" y="764704"/>
            <a:chExt cx="5990243" cy="1368152"/>
          </a:xfrm>
        </p:grpSpPr>
        <p:pic>
          <p:nvPicPr>
            <p:cNvPr id="11" name="Afbeelding 10" descr="back_001scholing.jpg"/>
            <p:cNvPicPr>
              <a:picLocks noChangeAspect="1"/>
            </p:cNvPicPr>
            <p:nvPr/>
          </p:nvPicPr>
          <p:blipFill rotWithShape="1">
            <a:blip r:embed="rId3">
              <a:extLst>
                <a:ext uri="{28A0092B-C50C-407E-A947-70E740481C1C}">
                  <a14:useLocalDpi xmlns:a14="http://schemas.microsoft.com/office/drawing/2010/main" val="0"/>
                </a:ext>
              </a:extLst>
            </a:blip>
            <a:srcRect l="10765" t="82552" r="65277" b="10418"/>
            <a:stretch/>
          </p:blipFill>
          <p:spPr bwMode="auto">
            <a:xfrm>
              <a:off x="352054" y="764704"/>
              <a:ext cx="588970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hoek 11"/>
            <p:cNvSpPr/>
            <p:nvPr/>
          </p:nvSpPr>
          <p:spPr>
            <a:xfrm>
              <a:off x="251520" y="1772816"/>
              <a:ext cx="576064"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90597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Aangepaste indeling">
    <p:spTree>
      <p:nvGrpSpPr>
        <p:cNvPr id="1" name=""/>
        <p:cNvGrpSpPr/>
        <p:nvPr/>
      </p:nvGrpSpPr>
      <p:grpSpPr>
        <a:xfrm>
          <a:off x="0" y="0"/>
          <a:ext cx="0" cy="0"/>
          <a:chOff x="0" y="0"/>
          <a:chExt cx="0" cy="0"/>
        </a:xfrm>
      </p:grpSpPr>
      <p:cxnSp>
        <p:nvCxnSpPr>
          <p:cNvPr id="4" name="Rechte verbindingslijn 10"/>
          <p:cNvCxnSpPr/>
          <p:nvPr userDrawn="1"/>
        </p:nvCxnSpPr>
        <p:spPr>
          <a:xfrm>
            <a:off x="609600" y="6354764"/>
            <a:ext cx="10972800" cy="1587"/>
          </a:xfrm>
          <a:prstGeom prst="line">
            <a:avLst/>
          </a:prstGeom>
        </p:spPr>
        <p:style>
          <a:lnRef idx="1">
            <a:schemeClr val="accent4"/>
          </a:lnRef>
          <a:fillRef idx="0">
            <a:schemeClr val="accent4"/>
          </a:fillRef>
          <a:effectRef idx="0">
            <a:schemeClr val="accent4"/>
          </a:effectRef>
          <a:fontRef idx="minor">
            <a:schemeClr val="tx1"/>
          </a:fontRef>
        </p:style>
      </p:cxnSp>
      <p:pic>
        <p:nvPicPr>
          <p:cNvPr id="5" name="Afbeelding 11" descr="NDF-150dpiRGB.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62434" y="304801"/>
            <a:ext cx="311996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inhoud 2"/>
          <p:cNvSpPr>
            <a:spLocks noGrp="1"/>
          </p:cNvSpPr>
          <p:nvPr>
            <p:ph idx="1"/>
          </p:nvPr>
        </p:nvSpPr>
        <p:spPr>
          <a:xfrm>
            <a:off x="7603200" y="1440000"/>
            <a:ext cx="4012800" cy="4680000"/>
          </a:xfr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nl-NL" dirty="0"/>
          </a:p>
        </p:txBody>
      </p:sp>
      <p:sp>
        <p:nvSpPr>
          <p:cNvPr id="7" name="Tijdelijke aanduiding voor tekst 3"/>
          <p:cNvSpPr>
            <a:spLocks noGrp="1"/>
          </p:cNvSpPr>
          <p:nvPr>
            <p:ph type="body" sz="half" idx="2"/>
          </p:nvPr>
        </p:nvSpPr>
        <p:spPr>
          <a:xfrm>
            <a:off x="549392" y="1440000"/>
            <a:ext cx="6816000" cy="468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
        <p:nvSpPr>
          <p:cNvPr id="9" name="Tijdelijke aanduiding voor datum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nl-NL"/>
          </a:p>
        </p:txBody>
      </p:sp>
      <p:sp>
        <p:nvSpPr>
          <p:cNvPr id="10" name="Tijdelijke aanduiding voor voettekst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defRPr>
            </a:lvl1pPr>
          </a:lstStyle>
          <a:p>
            <a:pPr>
              <a:defRPr/>
            </a:pPr>
            <a:endParaRPr lang="nl-NL"/>
          </a:p>
        </p:txBody>
      </p:sp>
      <p:sp>
        <p:nvSpPr>
          <p:cNvPr id="11" name="Tijdelijke aanduiding voor dianummer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defRPr>
            </a:lvl1pPr>
          </a:lstStyle>
          <a:p>
            <a:pPr>
              <a:defRPr/>
            </a:pPr>
            <a:fld id="{35FE9C26-2CAB-4CDE-8690-E98A3FD8C80F}" type="slidenum">
              <a:rPr lang="nl-NL"/>
              <a:pPr>
                <a:defRPr/>
              </a:pPr>
              <a:t>‹nr.›</a:t>
            </a:fld>
            <a:endParaRPr lang="nl-NL"/>
          </a:p>
        </p:txBody>
      </p:sp>
      <p:grpSp>
        <p:nvGrpSpPr>
          <p:cNvPr id="12" name="Groeperen 11"/>
          <p:cNvGrpSpPr>
            <a:grpSpLocks noChangeAspect="1"/>
          </p:cNvGrpSpPr>
          <p:nvPr userDrawn="1"/>
        </p:nvGrpSpPr>
        <p:grpSpPr>
          <a:xfrm>
            <a:off x="457605" y="188736"/>
            <a:ext cx="5446375" cy="864000"/>
            <a:chOff x="251520" y="764704"/>
            <a:chExt cx="5990243" cy="1368152"/>
          </a:xfrm>
        </p:grpSpPr>
        <p:pic>
          <p:nvPicPr>
            <p:cNvPr id="13" name="Afbeelding 10" descr="back_001scholing.jpg"/>
            <p:cNvPicPr>
              <a:picLocks noChangeAspect="1"/>
            </p:cNvPicPr>
            <p:nvPr/>
          </p:nvPicPr>
          <p:blipFill rotWithShape="1">
            <a:blip r:embed="rId3">
              <a:extLst>
                <a:ext uri="{28A0092B-C50C-407E-A947-70E740481C1C}">
                  <a14:useLocalDpi xmlns:a14="http://schemas.microsoft.com/office/drawing/2010/main" val="0"/>
                </a:ext>
              </a:extLst>
            </a:blip>
            <a:srcRect l="10765" t="82552" r="65277" b="10418"/>
            <a:stretch/>
          </p:blipFill>
          <p:spPr bwMode="auto">
            <a:xfrm>
              <a:off x="352054" y="764704"/>
              <a:ext cx="588970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hoek 13"/>
            <p:cNvSpPr/>
            <p:nvPr/>
          </p:nvSpPr>
          <p:spPr>
            <a:xfrm>
              <a:off x="251520" y="1772816"/>
              <a:ext cx="576064"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31526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658616"/>
          </a:xfrm>
          <a:prstGeom prst="rect">
            <a:avLst/>
          </a:prstGeom>
        </p:spPr>
        <p:txBody>
          <a:bodyPr/>
          <a:lstStyle>
            <a:lvl1pPr>
              <a:defRPr b="1">
                <a:solidFill>
                  <a:schemeClr val="bg1"/>
                </a:solidFill>
                <a:latin typeface="Segoe UI" pitchFamily="34" charset="0"/>
                <a:cs typeface="Segoe UI" pitchFamily="34" charset="0"/>
              </a:defRPr>
            </a:lvl1pPr>
          </a:lstStyle>
          <a:p>
            <a:r>
              <a:rPr lang="nl-NL" dirty="0"/>
              <a:t>Klik om de stijl te bewerken</a:t>
            </a:r>
          </a:p>
        </p:txBody>
      </p:sp>
      <p:sp>
        <p:nvSpPr>
          <p:cNvPr id="4" name="Tijdelijke aanduiding voor inhoud 2"/>
          <p:cNvSpPr>
            <a:spLocks noGrp="1"/>
          </p:cNvSpPr>
          <p:nvPr>
            <p:ph idx="1"/>
          </p:nvPr>
        </p:nvSpPr>
        <p:spPr>
          <a:xfrm>
            <a:off x="609600" y="1291082"/>
            <a:ext cx="10972800" cy="461952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p:txBody>
      </p:sp>
    </p:spTree>
    <p:extLst>
      <p:ext uri="{BB962C8B-B14F-4D97-AF65-F5344CB8AC3E}">
        <p14:creationId xmlns:p14="http://schemas.microsoft.com/office/powerpoint/2010/main" val="201277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114861-3B6B-914B-9190-9CE266630A69}" type="datetimeFigureOut">
              <a:rPr lang="nl-NL" smtClean="0"/>
              <a:t>2-5-2019</a:t>
            </a:fld>
            <a:endParaRPr lang="nl-NL"/>
          </a:p>
        </p:txBody>
      </p:sp>
      <p:sp>
        <p:nvSpPr>
          <p:cNvPr id="5" name="Tijdelijke aanduiding voor voettekst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77467A-B4D7-B846-B3AF-57D9DCC3DE94}" type="slidenum">
              <a:rPr lang="nl-NL" smtClean="0"/>
              <a:t>‹nr.›</a:t>
            </a:fld>
            <a:endParaRPr lang="nl-NL"/>
          </a:p>
        </p:txBody>
      </p:sp>
    </p:spTree>
    <p:extLst>
      <p:ext uri="{BB962C8B-B14F-4D97-AF65-F5344CB8AC3E}">
        <p14:creationId xmlns:p14="http://schemas.microsoft.com/office/powerpoint/2010/main" val="282134795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ctrTitle"/>
          </p:nvPr>
        </p:nvSpPr>
        <p:spPr/>
        <p:txBody>
          <a:bodyPr>
            <a:normAutofit/>
          </a:bodyPr>
          <a:lstStyle/>
          <a:p>
            <a:pPr eaLnBrk="1" hangingPunct="1"/>
            <a:r>
              <a:rPr lang="nl-NL" altLang="nl-NL" b="1" dirty="0"/>
              <a:t>Het Jaargesprek Diabetes </a:t>
            </a:r>
            <a:br>
              <a:rPr lang="nl-NL" altLang="nl-NL" b="1" dirty="0"/>
            </a:br>
            <a:endParaRPr lang="nl-NL" altLang="nl-NL" b="1" dirty="0"/>
          </a:p>
        </p:txBody>
      </p:sp>
      <p:sp>
        <p:nvSpPr>
          <p:cNvPr id="3" name="Ondertitel 2">
            <a:extLst>
              <a:ext uri="{FF2B5EF4-FFF2-40B4-BE49-F238E27FC236}">
                <a16:creationId xmlns:a16="http://schemas.microsoft.com/office/drawing/2014/main" id="{A7B469BD-1F03-0F45-859C-7A06A5D8E7B8}"/>
              </a:ext>
            </a:extLst>
          </p:cNvPr>
          <p:cNvSpPr>
            <a:spLocks noGrp="1"/>
          </p:cNvSpPr>
          <p:nvPr>
            <p:ph type="subTitle" idx="1"/>
          </p:nvPr>
        </p:nvSpPr>
        <p:spPr/>
        <p:txBody>
          <a:bodyPr/>
          <a:lstStyle/>
          <a:p>
            <a:r>
              <a:rPr lang="nl-NL" altLang="nl-NL" b="1" dirty="0"/>
              <a:t>Middel om zorg op maat bij diabetes te leveren</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D4D8B-3D4F-4F7D-8909-DCC668C95669}"/>
              </a:ext>
            </a:extLst>
          </p:cNvPr>
          <p:cNvSpPr>
            <a:spLocks noGrp="1"/>
          </p:cNvSpPr>
          <p:nvPr>
            <p:ph type="title"/>
          </p:nvPr>
        </p:nvSpPr>
        <p:spPr/>
        <p:txBody>
          <a:bodyPr>
            <a:normAutofit/>
          </a:bodyPr>
          <a:lstStyle/>
          <a:p>
            <a:r>
              <a:rPr lang="nl-NL" sz="3200" dirty="0">
                <a:latin typeface="Calibri" panose="020F0502020204030204" pitchFamily="34" charset="0"/>
                <a:ea typeface="+mn-ea"/>
                <a:cs typeface="Calibri" panose="020F0502020204030204" pitchFamily="34" charset="0"/>
              </a:rPr>
              <a:t>Persoonsgebonden factoren</a:t>
            </a:r>
            <a:endParaRPr lang="nl-NL" sz="3200"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2143218" y="2055813"/>
            <a:ext cx="9713422" cy="4351338"/>
          </a:xfrm>
        </p:spPr>
        <p:txBody>
          <a:bodyPr>
            <a:normAutofit/>
          </a:bodyPr>
          <a:lstStyle/>
          <a:p>
            <a:pPr marL="0" indent="0">
              <a:lnSpc>
                <a:spcPct val="150000"/>
              </a:lnSpc>
              <a:buNone/>
            </a:pPr>
            <a:endParaRPr lang="nl-NL" sz="4200" baseline="30000" dirty="0"/>
          </a:p>
          <a:p>
            <a:pPr marL="514350" indent="-514350">
              <a:lnSpc>
                <a:spcPct val="150000"/>
              </a:lnSpc>
              <a:buFont typeface="+mj-lt"/>
              <a:buAutoNum type="arabicPeriod"/>
            </a:pPr>
            <a:endParaRPr lang="nl-NL" sz="4200" baseline="30000" dirty="0"/>
          </a:p>
          <a:p>
            <a:pPr marL="514350" indent="-514350">
              <a:lnSpc>
                <a:spcPct val="150000"/>
              </a:lnSpc>
              <a:buFont typeface="+mj-lt"/>
              <a:buAutoNum type="arabicPeriod"/>
            </a:pPr>
            <a:endParaRPr lang="nl-NL" sz="4200" baseline="30000" dirty="0"/>
          </a:p>
          <a:p>
            <a:pPr marL="514350" indent="-514350">
              <a:lnSpc>
                <a:spcPct val="150000"/>
              </a:lnSpc>
              <a:buFont typeface="+mj-lt"/>
              <a:buAutoNum type="arabicPeriod"/>
            </a:pPr>
            <a:endParaRPr lang="nl-NL" sz="4200" baseline="30000" dirty="0"/>
          </a:p>
          <a:p>
            <a:pPr marL="514350" indent="-514350">
              <a:lnSpc>
                <a:spcPct val="150000"/>
              </a:lnSpc>
              <a:buFont typeface="+mj-lt"/>
              <a:buAutoNum type="arabicPeriod"/>
            </a:pPr>
            <a:endParaRPr lang="nl-NL" sz="4200" baseline="30000" dirty="0"/>
          </a:p>
        </p:txBody>
      </p:sp>
      <p:sp>
        <p:nvSpPr>
          <p:cNvPr id="5" name="Tijdelijke aanduiding voor inhoud 2">
            <a:extLst>
              <a:ext uri="{FF2B5EF4-FFF2-40B4-BE49-F238E27FC236}">
                <a16:creationId xmlns:a16="http://schemas.microsoft.com/office/drawing/2014/main" id="{A5E8D45D-D0D8-4C8A-8809-733C5C468215}"/>
              </a:ext>
            </a:extLst>
          </p:cNvPr>
          <p:cNvSpPr txBox="1">
            <a:spLocks/>
          </p:cNvSpPr>
          <p:nvPr/>
        </p:nvSpPr>
        <p:spPr>
          <a:xfrm>
            <a:off x="2438400" y="1269402"/>
            <a:ext cx="7444292" cy="475198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fontAlgn="auto">
              <a:spcAft>
                <a:spcPts val="0"/>
              </a:spcAft>
              <a:buFont typeface="Arial" panose="020B0604020202020204" pitchFamily="34" charset="0"/>
              <a:buAutoNum type="arabicPeriod"/>
              <a:defRPr/>
            </a:pPr>
            <a:endParaRPr lang="nl-NL" sz="2400" dirty="0">
              <a:solidFill>
                <a:prstClr val="black"/>
              </a:solidFill>
              <a:latin typeface="Arial" panose="020B0604020202020204" pitchFamily="34" charset="0"/>
              <a:cs typeface="Arial" panose="020B0604020202020204" pitchFamily="34" charset="0"/>
            </a:endParaRPr>
          </a:p>
          <a:p>
            <a:pPr fontAlgn="auto">
              <a:spcAft>
                <a:spcPts val="0"/>
              </a:spcAft>
              <a:defRPr/>
            </a:pPr>
            <a:endParaRPr lang="nl-NL" sz="2400" dirty="0">
              <a:solidFill>
                <a:prstClr val="black"/>
              </a:solidFill>
              <a:latin typeface="Arial" panose="020B0604020202020204" pitchFamily="34" charset="0"/>
              <a:cs typeface="Arial" panose="020B0604020202020204" pitchFamily="34" charset="0"/>
            </a:endParaRPr>
          </a:p>
          <a:p>
            <a:pPr fontAlgn="auto">
              <a:spcAft>
                <a:spcPts val="0"/>
              </a:spcAft>
              <a:defRPr/>
            </a:pPr>
            <a:endParaRPr lang="nl-NL" sz="2400" dirty="0">
              <a:solidFill>
                <a:prstClr val="black"/>
              </a:solidFill>
              <a:latin typeface="Calibri"/>
            </a:endParaRPr>
          </a:p>
        </p:txBody>
      </p:sp>
      <p:sp>
        <p:nvSpPr>
          <p:cNvPr id="7" name="Titel 6">
            <a:extLst>
              <a:ext uri="{FF2B5EF4-FFF2-40B4-BE49-F238E27FC236}">
                <a16:creationId xmlns:a16="http://schemas.microsoft.com/office/drawing/2014/main" id="{145D0436-2735-49A2-B608-07F98454E255}"/>
              </a:ext>
            </a:extLst>
          </p:cNvPr>
          <p:cNvSpPr txBox="1">
            <a:spLocks/>
          </p:cNvSpPr>
          <p:nvPr/>
        </p:nvSpPr>
        <p:spPr>
          <a:xfrm>
            <a:off x="2143218" y="509950"/>
            <a:ext cx="8229600" cy="8175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nl-NL" sz="3200" b="1" dirty="0">
              <a:solidFill>
                <a:srgbClr val="D40032"/>
              </a:solidFill>
              <a:latin typeface="Arial" panose="020B0604020202020204" pitchFamily="34" charset="0"/>
              <a:cs typeface="Arial" panose="020B0604020202020204" pitchFamily="34" charset="0"/>
            </a:endParaRPr>
          </a:p>
        </p:txBody>
      </p:sp>
      <p:sp>
        <p:nvSpPr>
          <p:cNvPr id="10" name="Tijdelijke aanduiding voor inhoud 1">
            <a:extLst>
              <a:ext uri="{FF2B5EF4-FFF2-40B4-BE49-F238E27FC236}">
                <a16:creationId xmlns:a16="http://schemas.microsoft.com/office/drawing/2014/main" id="{6ADBA203-0FCF-406C-9C5A-327CC759D845}"/>
              </a:ext>
            </a:extLst>
          </p:cNvPr>
          <p:cNvSpPr txBox="1">
            <a:spLocks/>
          </p:cNvSpPr>
          <p:nvPr/>
        </p:nvSpPr>
        <p:spPr>
          <a:xfrm>
            <a:off x="2295618" y="2208213"/>
            <a:ext cx="9317855"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tx2"/>
              </a:buClr>
              <a:buFont typeface="Wingdings"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2"/>
              </a:buClr>
              <a:buFont typeface="Wingdings"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Wingdings"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Wingdings"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Wingdings"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fontAlgn="auto">
              <a:lnSpc>
                <a:spcPct val="120000"/>
              </a:lnSpc>
              <a:spcBef>
                <a:spcPct val="20000"/>
              </a:spcBef>
              <a:spcAft>
                <a:spcPts val="0"/>
              </a:spcAft>
              <a:defRPr/>
            </a:pPr>
            <a:r>
              <a:rPr lang="nl-NL" sz="3200" dirty="0">
                <a:solidFill>
                  <a:prstClr val="black"/>
                </a:solidFill>
                <a:latin typeface="Calibri" panose="020F0502020204030204" pitchFamily="34" charset="0"/>
                <a:cs typeface="Calibri" panose="020F0502020204030204" pitchFamily="34" charset="0"/>
              </a:rPr>
              <a:t>Sinds 2012 adviseren EASD en ADA zorgverleners om de </a:t>
            </a:r>
            <a:r>
              <a:rPr lang="nl-NL" sz="3200" dirty="0">
                <a:solidFill>
                  <a:srgbClr val="C00000"/>
                </a:solidFill>
                <a:latin typeface="Calibri" panose="020F0502020204030204" pitchFamily="34" charset="0"/>
                <a:cs typeface="Calibri" panose="020F0502020204030204" pitchFamily="34" charset="0"/>
              </a:rPr>
              <a:t>voorkeuren, behoeften en zelfmanagementmogelijkheden </a:t>
            </a:r>
            <a:r>
              <a:rPr lang="nl-NL" sz="3200" dirty="0">
                <a:solidFill>
                  <a:prstClr val="black"/>
                </a:solidFill>
                <a:latin typeface="Calibri" panose="020F0502020204030204" pitchFamily="34" charset="0"/>
                <a:cs typeface="Calibri" panose="020F0502020204030204" pitchFamily="34" charset="0"/>
              </a:rPr>
              <a:t>van mensen met diabetes actief mee te laten spelen bij het vaststellen van ‘streefwaarden’</a:t>
            </a:r>
          </a:p>
        </p:txBody>
      </p:sp>
    </p:spTree>
    <p:extLst>
      <p:ext uri="{BB962C8B-B14F-4D97-AF65-F5344CB8AC3E}">
        <p14:creationId xmlns:p14="http://schemas.microsoft.com/office/powerpoint/2010/main" val="445336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5A07D-844E-224F-935A-6D09C2BD860A}"/>
              </a:ext>
            </a:extLst>
          </p:cNvPr>
          <p:cNvSpPr>
            <a:spLocks noGrp="1"/>
          </p:cNvSpPr>
          <p:nvPr>
            <p:ph type="title"/>
          </p:nvPr>
        </p:nvSpPr>
        <p:spPr/>
        <p:txBody>
          <a:bodyPr/>
          <a:lstStyle/>
          <a:p>
            <a:r>
              <a:rPr lang="nl-NL" dirty="0">
                <a:latin typeface="Calibri" panose="020F0502020204030204" pitchFamily="34" charset="0"/>
                <a:cs typeface="Calibri" panose="020F0502020204030204" pitchFamily="34" charset="0"/>
              </a:rPr>
              <a:t>Voorkeuren van mensen met type 2 diabetes</a:t>
            </a:r>
          </a:p>
        </p:txBody>
      </p:sp>
      <p:graphicFrame>
        <p:nvGraphicFramePr>
          <p:cNvPr id="4" name="Tijdelijke aanduiding voor inhoud 3">
            <a:extLst>
              <a:ext uri="{FF2B5EF4-FFF2-40B4-BE49-F238E27FC236}">
                <a16:creationId xmlns:a16="http://schemas.microsoft.com/office/drawing/2014/main" id="{673FB4E6-701F-A948-A73B-9887EA60D53E}"/>
              </a:ext>
            </a:extLst>
          </p:cNvPr>
          <p:cNvGraphicFramePr>
            <a:graphicFrameLocks/>
          </p:cNvGraphicFramePr>
          <p:nvPr>
            <p:extLst>
              <p:ext uri="{D42A27DB-BD31-4B8C-83A1-F6EECF244321}">
                <p14:modId xmlns:p14="http://schemas.microsoft.com/office/powerpoint/2010/main" val="2797814243"/>
              </p:ext>
            </p:extLst>
          </p:nvPr>
        </p:nvGraphicFramePr>
        <p:xfrm>
          <a:off x="2143125" y="2055813"/>
          <a:ext cx="9318218" cy="3278724"/>
        </p:xfrm>
        <a:graphic>
          <a:graphicData uri="http://schemas.openxmlformats.org/drawingml/2006/table">
            <a:tbl>
              <a:tblPr firstRow="1" bandRow="1">
                <a:tableStyleId>{0E3FDE45-AF77-4B5C-9715-49D594BDF05E}</a:tableStyleId>
              </a:tblPr>
              <a:tblGrid>
                <a:gridCol w="3013525">
                  <a:extLst>
                    <a:ext uri="{9D8B030D-6E8A-4147-A177-3AD203B41FA5}">
                      <a16:colId xmlns:a16="http://schemas.microsoft.com/office/drawing/2014/main" val="20000"/>
                    </a:ext>
                  </a:extLst>
                </a:gridCol>
                <a:gridCol w="3784842">
                  <a:extLst>
                    <a:ext uri="{9D8B030D-6E8A-4147-A177-3AD203B41FA5}">
                      <a16:colId xmlns:a16="http://schemas.microsoft.com/office/drawing/2014/main" val="20001"/>
                    </a:ext>
                  </a:extLst>
                </a:gridCol>
                <a:gridCol w="2519851">
                  <a:extLst>
                    <a:ext uri="{9D8B030D-6E8A-4147-A177-3AD203B41FA5}">
                      <a16:colId xmlns:a16="http://schemas.microsoft.com/office/drawing/2014/main" val="20002"/>
                    </a:ext>
                  </a:extLst>
                </a:gridCol>
              </a:tblGrid>
              <a:tr h="581099">
                <a:tc>
                  <a:txBody>
                    <a:bodyPr/>
                    <a:lstStyle/>
                    <a:p>
                      <a:r>
                        <a:rPr lang="nl-NL" sz="2000" dirty="0">
                          <a:latin typeface="Calibri" panose="020F0502020204030204" pitchFamily="34" charset="0"/>
                          <a:cs typeface="Calibri" panose="020F0502020204030204" pitchFamily="34" charset="0"/>
                        </a:rPr>
                        <a:t>Vraag</a:t>
                      </a:r>
                      <a:endParaRPr lang="nl-NL" sz="1600" dirty="0">
                        <a:latin typeface="Calibri" panose="020F0502020204030204" pitchFamily="34" charset="0"/>
                        <a:cs typeface="Calibri" panose="020F0502020204030204" pitchFamily="34" charset="0"/>
                      </a:endParaRPr>
                    </a:p>
                  </a:txBody>
                  <a:tcPr marL="122626" marR="122626" marT="45837" marB="45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2000" dirty="0">
                          <a:latin typeface="Calibri" panose="020F0502020204030204" pitchFamily="34" charset="0"/>
                          <a:cs typeface="Calibri" panose="020F0502020204030204" pitchFamily="34" charset="0"/>
                        </a:rPr>
                        <a:t>Antwoord</a:t>
                      </a:r>
                      <a:endParaRPr lang="nl-NL" sz="2000" b="0" dirty="0">
                        <a:solidFill>
                          <a:schemeClr val="bg1"/>
                        </a:solidFill>
                        <a:latin typeface="Calibri" panose="020F0502020204030204" pitchFamily="34" charset="0"/>
                        <a:cs typeface="Calibri" panose="020F0502020204030204" pitchFamily="34" charset="0"/>
                      </a:endParaRPr>
                    </a:p>
                  </a:txBody>
                  <a:tcPr marL="122626" marR="122626" marT="45837" marB="45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2000" dirty="0">
                          <a:latin typeface="Calibri" panose="020F0502020204030204" pitchFamily="34" charset="0"/>
                          <a:cs typeface="Calibri" panose="020F0502020204030204" pitchFamily="34" charset="0"/>
                        </a:rPr>
                        <a:t>Totaal (%) </a:t>
                      </a:r>
                      <a:r>
                        <a:rPr lang="nl-NL" sz="2000" baseline="0" dirty="0">
                          <a:latin typeface="Calibri" panose="020F0502020204030204" pitchFamily="34" charset="0"/>
                          <a:cs typeface="Calibri" panose="020F0502020204030204" pitchFamily="34" charset="0"/>
                        </a:rPr>
                        <a:t>n=1000`*</a:t>
                      </a:r>
                      <a:endParaRPr lang="nl-NL" sz="2000" dirty="0">
                        <a:solidFill>
                          <a:schemeClr val="bg1"/>
                        </a:solidFill>
                        <a:latin typeface="Calibri" panose="020F0502020204030204" pitchFamily="34" charset="0"/>
                        <a:cs typeface="Calibri" panose="020F0502020204030204" pitchFamily="34" charset="0"/>
                      </a:endParaRPr>
                    </a:p>
                  </a:txBody>
                  <a:tcPr marL="122626" marR="122626" marT="45837" marB="45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08671">
                <a:tc>
                  <a:txBody>
                    <a:bodyPr/>
                    <a:lstStyle/>
                    <a:p>
                      <a:r>
                        <a:rPr lang="nl-NL" sz="1800" dirty="0">
                          <a:latin typeface="Calibri" panose="020F0502020204030204" pitchFamily="34" charset="0"/>
                          <a:cs typeface="Calibri" panose="020F0502020204030204" pitchFamily="34" charset="0"/>
                        </a:rPr>
                        <a:t>Eigen verantwoordelijkheid </a:t>
                      </a:r>
                      <a:br>
                        <a:rPr lang="nl-NL" sz="1800" dirty="0">
                          <a:latin typeface="Calibri" panose="020F0502020204030204" pitchFamily="34" charset="0"/>
                          <a:cs typeface="Calibri" panose="020F0502020204030204" pitchFamily="34" charset="0"/>
                        </a:rPr>
                      </a:br>
                      <a:r>
                        <a:rPr lang="nl-NL" sz="1800" dirty="0">
                          <a:latin typeface="Calibri" panose="020F0502020204030204" pitchFamily="34" charset="0"/>
                          <a:cs typeface="Calibri" panose="020F0502020204030204" pitchFamily="34" charset="0"/>
                        </a:rPr>
                        <a:t>is belangrijk</a:t>
                      </a:r>
                    </a:p>
                  </a:txBody>
                  <a:tcPr marL="122626" marR="122626" marT="45837" marB="45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1800" dirty="0">
                          <a:latin typeface="Calibri" panose="020F0502020204030204" pitchFamily="34" charset="0"/>
                          <a:cs typeface="Calibri" panose="020F0502020204030204" pitchFamily="34" charset="0"/>
                        </a:rPr>
                        <a:t>Helemaal</a:t>
                      </a:r>
                      <a:r>
                        <a:rPr lang="nl-NL" sz="1800" baseline="0" dirty="0">
                          <a:latin typeface="Calibri" panose="020F0502020204030204" pitchFamily="34" charset="0"/>
                          <a:cs typeface="Calibri" panose="020F0502020204030204" pitchFamily="34" charset="0"/>
                        </a:rPr>
                        <a:t> mee eens </a:t>
                      </a:r>
                    </a:p>
                    <a:p>
                      <a:r>
                        <a:rPr lang="nl-NL" sz="1800" baseline="0" dirty="0">
                          <a:latin typeface="Calibri" panose="020F0502020204030204" pitchFamily="34" charset="0"/>
                          <a:cs typeface="Calibri" panose="020F0502020204030204" pitchFamily="34" charset="0"/>
                        </a:rPr>
                        <a:t>Mee eens</a:t>
                      </a:r>
                    </a:p>
                    <a:p>
                      <a:r>
                        <a:rPr lang="nl-NL" sz="1800" baseline="0" dirty="0">
                          <a:latin typeface="Calibri" panose="020F0502020204030204" pitchFamily="34" charset="0"/>
                          <a:cs typeface="Calibri" panose="020F0502020204030204" pitchFamily="34" charset="0"/>
                        </a:rPr>
                        <a:t>Maakt me niet uit</a:t>
                      </a:r>
                    </a:p>
                    <a:p>
                      <a:r>
                        <a:rPr lang="nl-NL" sz="1800" baseline="0" dirty="0">
                          <a:latin typeface="Calibri" panose="020F0502020204030204" pitchFamily="34" charset="0"/>
                          <a:cs typeface="Calibri" panose="020F0502020204030204" pitchFamily="34" charset="0"/>
                        </a:rPr>
                        <a:t>Niet mee eens</a:t>
                      </a:r>
                    </a:p>
                    <a:p>
                      <a:r>
                        <a:rPr lang="nl-NL" sz="1800" baseline="0" dirty="0">
                          <a:latin typeface="Calibri" panose="020F0502020204030204" pitchFamily="34" charset="0"/>
                          <a:cs typeface="Calibri" panose="020F0502020204030204" pitchFamily="34" charset="0"/>
                        </a:rPr>
                        <a:t>Helemaal niet mee eens</a:t>
                      </a:r>
                    </a:p>
                  </a:txBody>
                  <a:tcPr marL="122626" marR="122626" marT="45837" marB="45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dirty="0">
                          <a:latin typeface="Calibri" panose="020F0502020204030204" pitchFamily="34" charset="0"/>
                          <a:cs typeface="Calibri" panose="020F0502020204030204" pitchFamily="34" charset="0"/>
                        </a:rPr>
                        <a:t>11</a:t>
                      </a:r>
                    </a:p>
                    <a:p>
                      <a:pPr algn="ctr"/>
                      <a:r>
                        <a:rPr lang="nl-NL" sz="1800" dirty="0">
                          <a:latin typeface="Calibri" panose="020F0502020204030204" pitchFamily="34" charset="0"/>
                          <a:cs typeface="Calibri" panose="020F0502020204030204" pitchFamily="34" charset="0"/>
                        </a:rPr>
                        <a:t>51</a:t>
                      </a:r>
                    </a:p>
                    <a:p>
                      <a:pPr algn="ctr"/>
                      <a:r>
                        <a:rPr lang="nl-NL" sz="1800" dirty="0">
                          <a:latin typeface="Calibri" panose="020F0502020204030204" pitchFamily="34" charset="0"/>
                          <a:cs typeface="Calibri" panose="020F0502020204030204" pitchFamily="34" charset="0"/>
                        </a:rPr>
                        <a:t>30</a:t>
                      </a:r>
                    </a:p>
                    <a:p>
                      <a:pPr algn="ctr"/>
                      <a:r>
                        <a:rPr lang="nl-NL" sz="1800" dirty="0">
                          <a:latin typeface="Calibri" panose="020F0502020204030204" pitchFamily="34" charset="0"/>
                          <a:cs typeface="Calibri" panose="020F0502020204030204" pitchFamily="34" charset="0"/>
                        </a:rPr>
                        <a:t>8</a:t>
                      </a:r>
                    </a:p>
                    <a:p>
                      <a:pPr algn="ctr"/>
                      <a:r>
                        <a:rPr lang="nl-NL" sz="1800" dirty="0">
                          <a:latin typeface="Calibri" panose="020F0502020204030204" pitchFamily="34" charset="0"/>
                          <a:cs typeface="Calibri" panose="020F0502020204030204" pitchFamily="34" charset="0"/>
                        </a:rPr>
                        <a:t>1</a:t>
                      </a:r>
                    </a:p>
                  </a:txBody>
                  <a:tcPr marL="122626" marR="122626" marT="45837" marB="45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67931">
                <a:tc>
                  <a:txBody>
                    <a:bodyPr/>
                    <a:lstStyle/>
                    <a:p>
                      <a:r>
                        <a:rPr lang="nl-NL" sz="1800" dirty="0">
                          <a:latin typeface="Calibri" panose="020F0502020204030204" pitchFamily="34" charset="0"/>
                          <a:cs typeface="Calibri" panose="020F0502020204030204" pitchFamily="34" charset="0"/>
                        </a:rPr>
                        <a:t>Wie moet de persoonlijke streefwaarden bepalen?</a:t>
                      </a:r>
                    </a:p>
                  </a:txBody>
                  <a:tcPr marL="122626" marR="122626" marT="45837" marB="45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1800" dirty="0">
                          <a:latin typeface="Calibri" panose="020F0502020204030204" pitchFamily="34" charset="0"/>
                          <a:cs typeface="Calibri" panose="020F0502020204030204" pitchFamily="34" charset="0"/>
                        </a:rPr>
                        <a:t>Ikzelf</a:t>
                      </a:r>
                    </a:p>
                    <a:p>
                      <a:r>
                        <a:rPr lang="nl-NL" sz="1800" dirty="0">
                          <a:latin typeface="Calibri" panose="020F0502020204030204" pitchFamily="34" charset="0"/>
                          <a:cs typeface="Calibri" panose="020F0502020204030204" pitchFamily="34" charset="0"/>
                        </a:rPr>
                        <a:t>Arts of verpleegkundige(VPK)</a:t>
                      </a:r>
                    </a:p>
                    <a:p>
                      <a:r>
                        <a:rPr lang="nl-NL" sz="1800" dirty="0">
                          <a:latin typeface="Calibri" panose="020F0502020204030204" pitchFamily="34" charset="0"/>
                          <a:cs typeface="Calibri" panose="020F0502020204030204" pitchFamily="34" charset="0"/>
                        </a:rPr>
                        <a:t>Samen met arts/VPK</a:t>
                      </a:r>
                    </a:p>
                    <a:p>
                      <a:r>
                        <a:rPr lang="nl-NL" sz="1800" dirty="0">
                          <a:latin typeface="Calibri" panose="020F0502020204030204" pitchFamily="34" charset="0"/>
                          <a:cs typeface="Calibri" panose="020F0502020204030204" pitchFamily="34" charset="0"/>
                        </a:rPr>
                        <a:t>Maakt me niet uit</a:t>
                      </a:r>
                    </a:p>
                  </a:txBody>
                  <a:tcPr marL="241389" marR="241389" marT="45837" marB="45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800" dirty="0">
                          <a:latin typeface="Calibri" panose="020F0502020204030204" pitchFamily="34" charset="0"/>
                          <a:cs typeface="Calibri" panose="020F0502020204030204" pitchFamily="34" charset="0"/>
                        </a:rPr>
                        <a:t>2</a:t>
                      </a:r>
                    </a:p>
                    <a:p>
                      <a:pPr algn="ctr"/>
                      <a:r>
                        <a:rPr lang="nl-NL" sz="1800" dirty="0">
                          <a:latin typeface="Calibri" panose="020F0502020204030204" pitchFamily="34" charset="0"/>
                          <a:cs typeface="Calibri" panose="020F0502020204030204" pitchFamily="34" charset="0"/>
                        </a:rPr>
                        <a:t>41</a:t>
                      </a:r>
                    </a:p>
                    <a:p>
                      <a:pPr algn="ctr"/>
                      <a:r>
                        <a:rPr lang="nl-NL" sz="1800" dirty="0">
                          <a:latin typeface="Calibri" panose="020F0502020204030204" pitchFamily="34" charset="0"/>
                          <a:cs typeface="Calibri" panose="020F0502020204030204" pitchFamily="34" charset="0"/>
                        </a:rPr>
                        <a:t>48</a:t>
                      </a:r>
                    </a:p>
                    <a:p>
                      <a:pPr algn="ctr"/>
                      <a:r>
                        <a:rPr lang="nl-NL" sz="1800" dirty="0">
                          <a:latin typeface="Calibri" panose="020F0502020204030204" pitchFamily="34" charset="0"/>
                          <a:cs typeface="Calibri" panose="020F0502020204030204" pitchFamily="34" charset="0"/>
                        </a:rPr>
                        <a:t>9</a:t>
                      </a:r>
                    </a:p>
                  </a:txBody>
                  <a:tcPr marL="122626" marR="122626" marT="45837" marB="4583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ekstvak 4">
            <a:extLst>
              <a:ext uri="{FF2B5EF4-FFF2-40B4-BE49-F238E27FC236}">
                <a16:creationId xmlns:a16="http://schemas.microsoft.com/office/drawing/2014/main" id="{1D4EFF2A-02A2-9B42-AF64-D6BD911272D3}"/>
              </a:ext>
            </a:extLst>
          </p:cNvPr>
          <p:cNvSpPr txBox="1"/>
          <p:nvPr/>
        </p:nvSpPr>
        <p:spPr>
          <a:xfrm>
            <a:off x="6960096" y="5514522"/>
            <a:ext cx="5790862" cy="370275"/>
          </a:xfrm>
          <a:prstGeom prst="rect">
            <a:avLst/>
          </a:prstGeom>
          <a:noFill/>
        </p:spPr>
        <p:txBody>
          <a:bodyPr wrap="square" rtlCol="0">
            <a:spAutoFit/>
          </a:bodyPr>
          <a:lstStyle/>
          <a:p>
            <a:pPr defTabSz="457200" fontAlgn="auto">
              <a:spcBef>
                <a:spcPts val="0"/>
              </a:spcBef>
              <a:spcAft>
                <a:spcPts val="0"/>
              </a:spcAft>
              <a:defRPr/>
            </a:pPr>
            <a:r>
              <a:rPr lang="nl-NL" dirty="0">
                <a:solidFill>
                  <a:schemeClr val="tx2"/>
                </a:solidFill>
                <a:latin typeface="+mn-lt"/>
                <a:cs typeface="Arial" panose="020B0604020202020204" pitchFamily="34" charset="0"/>
              </a:rPr>
              <a:t>Gorter K, Rutten G. et al. Pat. </a:t>
            </a:r>
            <a:r>
              <a:rPr lang="nl-NL" dirty="0" err="1">
                <a:solidFill>
                  <a:schemeClr val="tx2"/>
                </a:solidFill>
                <a:latin typeface="+mn-lt"/>
                <a:cs typeface="Arial" panose="020B0604020202020204" pitchFamily="34" charset="0"/>
              </a:rPr>
              <a:t>Educ</a:t>
            </a:r>
            <a:r>
              <a:rPr lang="nl-NL" dirty="0">
                <a:solidFill>
                  <a:schemeClr val="tx2"/>
                </a:solidFill>
                <a:latin typeface="+mn-lt"/>
                <a:cs typeface="Arial" panose="020B0604020202020204" pitchFamily="34" charset="0"/>
              </a:rPr>
              <a:t>. </a:t>
            </a:r>
            <a:r>
              <a:rPr lang="nl-NL" dirty="0" err="1">
                <a:solidFill>
                  <a:schemeClr val="tx2"/>
                </a:solidFill>
                <a:latin typeface="+mn-lt"/>
                <a:cs typeface="Arial" panose="020B0604020202020204" pitchFamily="34" charset="0"/>
              </a:rPr>
              <a:t>Couns</a:t>
            </a:r>
            <a:r>
              <a:rPr lang="nl-NL" dirty="0">
                <a:solidFill>
                  <a:schemeClr val="tx2"/>
                </a:solidFill>
                <a:latin typeface="+mn-lt"/>
                <a:cs typeface="Arial" panose="020B0604020202020204" pitchFamily="34" charset="0"/>
              </a:rPr>
              <a:t>. 2010</a:t>
            </a:r>
          </a:p>
        </p:txBody>
      </p:sp>
      <p:sp>
        <p:nvSpPr>
          <p:cNvPr id="3" name="Tekstvak 2">
            <a:extLst>
              <a:ext uri="{FF2B5EF4-FFF2-40B4-BE49-F238E27FC236}">
                <a16:creationId xmlns:a16="http://schemas.microsoft.com/office/drawing/2014/main" id="{37233B0F-ACB1-4281-8D64-E7B84C2EF42F}"/>
              </a:ext>
            </a:extLst>
          </p:cNvPr>
          <p:cNvSpPr txBox="1"/>
          <p:nvPr/>
        </p:nvSpPr>
        <p:spPr>
          <a:xfrm>
            <a:off x="2207568" y="5445224"/>
            <a:ext cx="4320480" cy="369332"/>
          </a:xfrm>
          <a:prstGeom prst="rect">
            <a:avLst/>
          </a:prstGeom>
          <a:noFill/>
        </p:spPr>
        <p:txBody>
          <a:bodyPr wrap="square" rtlCol="0">
            <a:spAutoFit/>
          </a:bodyPr>
          <a:lstStyle/>
          <a:p>
            <a:r>
              <a:rPr lang="nl-NL" dirty="0"/>
              <a:t>* 800 mensen in 1</a:t>
            </a:r>
            <a:r>
              <a:rPr lang="nl-NL" baseline="30000" dirty="0"/>
              <a:t>e</a:t>
            </a:r>
            <a:r>
              <a:rPr lang="nl-NL" dirty="0"/>
              <a:t> lijn, 200 in tweede</a:t>
            </a:r>
          </a:p>
        </p:txBody>
      </p:sp>
    </p:spTree>
    <p:extLst>
      <p:ext uri="{BB962C8B-B14F-4D97-AF65-F5344CB8AC3E}">
        <p14:creationId xmlns:p14="http://schemas.microsoft.com/office/powerpoint/2010/main" val="422673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AE696-7A39-2548-BD0F-5F44FBA510ED}"/>
              </a:ext>
            </a:extLst>
          </p:cNvPr>
          <p:cNvSpPr>
            <a:spLocks noGrp="1"/>
          </p:cNvSpPr>
          <p:nvPr>
            <p:ph type="title"/>
          </p:nvPr>
        </p:nvSpPr>
        <p:spPr/>
        <p:txBody>
          <a:bodyPr/>
          <a:lstStyle/>
          <a:p>
            <a:r>
              <a:rPr lang="nl-NL" dirty="0">
                <a:latin typeface="+mn-lt"/>
                <a:cs typeface="Arial" panose="020B0604020202020204" pitchFamily="34" charset="0"/>
              </a:rPr>
              <a:t>Voorkeur voor meer bewegen of gezonder eten? </a:t>
            </a:r>
            <a:endParaRPr lang="nl-NL" dirty="0">
              <a:latin typeface="+mn-lt"/>
            </a:endParaRPr>
          </a:p>
        </p:txBody>
      </p:sp>
      <p:sp>
        <p:nvSpPr>
          <p:cNvPr id="3" name="Tijdelijke aanduiding voor inhoud 2">
            <a:extLst>
              <a:ext uri="{FF2B5EF4-FFF2-40B4-BE49-F238E27FC236}">
                <a16:creationId xmlns:a16="http://schemas.microsoft.com/office/drawing/2014/main" id="{ACC36318-27AB-D84B-B791-04AD91606FF4}"/>
              </a:ext>
            </a:extLst>
          </p:cNvPr>
          <p:cNvSpPr>
            <a:spLocks noGrp="1"/>
          </p:cNvSpPr>
          <p:nvPr>
            <p:ph idx="1"/>
          </p:nvPr>
        </p:nvSpPr>
        <p:spPr>
          <a:xfrm>
            <a:off x="2143219" y="2055813"/>
            <a:ext cx="6833102" cy="4351338"/>
          </a:xfrm>
        </p:spPr>
        <p:txBody>
          <a:bodyPr>
            <a:normAutofit/>
          </a:bodyPr>
          <a:lstStyle/>
          <a:p>
            <a:pPr>
              <a:defRPr/>
            </a:pPr>
            <a:r>
              <a:rPr lang="nl-NL" altLang="nl-NL" sz="2400" dirty="0">
                <a:solidFill>
                  <a:prstClr val="black"/>
                </a:solidFill>
                <a:cs typeface="Arial" panose="020B0604020202020204" pitchFamily="34" charset="0"/>
              </a:rPr>
              <a:t>Mannen hebben voorkeur voor meer bewegen</a:t>
            </a:r>
          </a:p>
          <a:p>
            <a:pPr>
              <a:defRPr/>
            </a:pPr>
            <a:r>
              <a:rPr lang="nl-NL" altLang="nl-NL" sz="2400" dirty="0">
                <a:solidFill>
                  <a:prstClr val="black"/>
                </a:solidFill>
                <a:cs typeface="Arial" panose="020B0604020202020204" pitchFamily="34" charset="0"/>
              </a:rPr>
              <a:t>Wie zichzelf te zwaar vindt heeft sterke voorkeur voor ‘gezond eten’</a:t>
            </a:r>
          </a:p>
          <a:p>
            <a:pPr>
              <a:defRPr/>
            </a:pPr>
            <a:r>
              <a:rPr lang="nl-NL" altLang="nl-NL" sz="2400" dirty="0">
                <a:solidFill>
                  <a:prstClr val="black"/>
                </a:solidFill>
                <a:cs typeface="Arial" panose="020B0604020202020204" pitchFamily="34" charset="0"/>
              </a:rPr>
              <a:t>Wie problemen heeft met bewegen heeft duidelijk minder voorkeur voor ‘meer bewegen’ </a:t>
            </a:r>
          </a:p>
          <a:p>
            <a:pPr>
              <a:defRPr/>
            </a:pPr>
            <a:r>
              <a:rPr lang="nl-NL" altLang="nl-NL" sz="2400" dirty="0">
                <a:solidFill>
                  <a:prstClr val="black"/>
                </a:solidFill>
                <a:cs typeface="Arial" panose="020B0604020202020204" pitchFamily="34" charset="0"/>
              </a:rPr>
              <a:t>Voor wie soms ‘eetbuien’ heeft maakt het niet zoveel uit, meer bewegen of gezonder eten </a:t>
            </a:r>
          </a:p>
          <a:p>
            <a:endParaRPr lang="nl-NL" dirty="0">
              <a:latin typeface="+mj-lt"/>
            </a:endParaRPr>
          </a:p>
        </p:txBody>
      </p:sp>
      <p:sp>
        <p:nvSpPr>
          <p:cNvPr id="4" name="Text Box 4">
            <a:extLst>
              <a:ext uri="{FF2B5EF4-FFF2-40B4-BE49-F238E27FC236}">
                <a16:creationId xmlns:a16="http://schemas.microsoft.com/office/drawing/2014/main" id="{D3A054AF-15F4-AB4E-9253-5053B18AA612}"/>
              </a:ext>
            </a:extLst>
          </p:cNvPr>
          <p:cNvSpPr txBox="1">
            <a:spLocks noChangeArrowheads="1"/>
          </p:cNvSpPr>
          <p:nvPr/>
        </p:nvSpPr>
        <p:spPr bwMode="auto">
          <a:xfrm>
            <a:off x="2143218" y="5373216"/>
            <a:ext cx="5608966" cy="47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defTabSz="457200" fontAlgn="auto">
              <a:lnSpc>
                <a:spcPts val="3300"/>
              </a:lnSpc>
              <a:spcBef>
                <a:spcPct val="50000"/>
              </a:spcBef>
              <a:spcAft>
                <a:spcPts val="0"/>
              </a:spcAft>
              <a:defRPr/>
            </a:pPr>
            <a:r>
              <a:rPr lang="nl-NL" altLang="nl-NL" sz="1800" dirty="0">
                <a:solidFill>
                  <a:srgbClr val="482939"/>
                </a:solidFill>
                <a:latin typeface="+mj-lt"/>
              </a:rPr>
              <a:t>Gorter K, Rutten G. et al. </a:t>
            </a:r>
            <a:r>
              <a:rPr lang="nl-NL" altLang="nl-NL" sz="1800" dirty="0" err="1">
                <a:solidFill>
                  <a:srgbClr val="482939"/>
                </a:solidFill>
                <a:latin typeface="+mj-lt"/>
              </a:rPr>
              <a:t>Diab</a:t>
            </a:r>
            <a:r>
              <a:rPr lang="nl-NL" altLang="nl-NL" sz="1800" dirty="0">
                <a:solidFill>
                  <a:srgbClr val="482939"/>
                </a:solidFill>
                <a:latin typeface="+mj-lt"/>
              </a:rPr>
              <a:t> </a:t>
            </a:r>
            <a:r>
              <a:rPr lang="nl-NL" altLang="nl-NL" sz="1800" dirty="0" err="1">
                <a:solidFill>
                  <a:srgbClr val="482939"/>
                </a:solidFill>
                <a:latin typeface="+mj-lt"/>
              </a:rPr>
              <a:t>Med</a:t>
            </a:r>
            <a:r>
              <a:rPr lang="nl-NL" altLang="nl-NL" sz="1800" dirty="0">
                <a:solidFill>
                  <a:srgbClr val="482939"/>
                </a:solidFill>
                <a:latin typeface="+mj-lt"/>
              </a:rPr>
              <a:t> 2010;27:85-91</a:t>
            </a:r>
          </a:p>
        </p:txBody>
      </p:sp>
      <p:pic>
        <p:nvPicPr>
          <p:cNvPr id="5" name="Afbeelding 4">
            <a:extLst>
              <a:ext uri="{FF2B5EF4-FFF2-40B4-BE49-F238E27FC236}">
                <a16:creationId xmlns:a16="http://schemas.microsoft.com/office/drawing/2014/main" id="{68771376-B4E5-3A49-A0C2-AA71E0484C44}"/>
              </a:ext>
            </a:extLst>
          </p:cNvPr>
          <p:cNvPicPr>
            <a:picLocks noChangeAspect="1"/>
          </p:cNvPicPr>
          <p:nvPr/>
        </p:nvPicPr>
        <p:blipFill>
          <a:blip r:embed="rId2"/>
          <a:stretch>
            <a:fillRect/>
          </a:stretch>
        </p:blipFill>
        <p:spPr>
          <a:xfrm>
            <a:off x="9124996" y="2025725"/>
            <a:ext cx="2866208" cy="1907331"/>
          </a:xfrm>
          <a:prstGeom prst="rect">
            <a:avLst/>
          </a:prstGeom>
        </p:spPr>
      </p:pic>
    </p:spTree>
    <p:extLst>
      <p:ext uri="{BB962C8B-B14F-4D97-AF65-F5344CB8AC3E}">
        <p14:creationId xmlns:p14="http://schemas.microsoft.com/office/powerpoint/2010/main" val="292376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C5506-9C02-F244-BA2E-7255D9D6B91C}"/>
              </a:ext>
            </a:extLst>
          </p:cNvPr>
          <p:cNvSpPr>
            <a:spLocks noGrp="1"/>
          </p:cNvSpPr>
          <p:nvPr>
            <p:ph type="title"/>
          </p:nvPr>
        </p:nvSpPr>
        <p:spPr/>
        <p:txBody>
          <a:bodyPr/>
          <a:lstStyle/>
          <a:p>
            <a:r>
              <a:rPr lang="nl-NL" dirty="0">
                <a:latin typeface="+mn-lt"/>
                <a:cs typeface="Arial" panose="020B0604020202020204" pitchFamily="34" charset="0"/>
              </a:rPr>
              <a:t>Behoeften van mensen met type 2 diabetes</a:t>
            </a:r>
            <a:endParaRPr lang="nl-NL" dirty="0">
              <a:latin typeface="+mn-lt"/>
            </a:endParaRPr>
          </a:p>
        </p:txBody>
      </p:sp>
      <p:sp>
        <p:nvSpPr>
          <p:cNvPr id="3" name="Tijdelijke aanduiding voor inhoud 2">
            <a:extLst>
              <a:ext uri="{FF2B5EF4-FFF2-40B4-BE49-F238E27FC236}">
                <a16:creationId xmlns:a16="http://schemas.microsoft.com/office/drawing/2014/main" id="{C3816AF2-570C-7748-A284-C585CC3D5EF1}"/>
              </a:ext>
            </a:extLst>
          </p:cNvPr>
          <p:cNvSpPr>
            <a:spLocks noGrp="1"/>
          </p:cNvSpPr>
          <p:nvPr>
            <p:ph idx="1"/>
          </p:nvPr>
        </p:nvSpPr>
        <p:spPr/>
        <p:txBody>
          <a:bodyPr/>
          <a:lstStyle/>
          <a:p>
            <a:pPr marL="0" indent="0" defTabSz="457200" fontAlgn="auto">
              <a:lnSpc>
                <a:spcPct val="150000"/>
              </a:lnSpc>
              <a:spcBef>
                <a:spcPts val="0"/>
              </a:spcBef>
              <a:spcAft>
                <a:spcPts val="0"/>
              </a:spcAft>
              <a:buNone/>
              <a:defRPr/>
            </a:pPr>
            <a:r>
              <a:rPr lang="nl-NL" altLang="nl-NL" dirty="0">
                <a:solidFill>
                  <a:srgbClr val="D40032"/>
                </a:solidFill>
                <a:cs typeface="Arial" panose="020B0604020202020204" pitchFamily="34" charset="0"/>
              </a:rPr>
              <a:t>46%</a:t>
            </a:r>
            <a:r>
              <a:rPr lang="nl-NL" altLang="nl-NL" dirty="0">
                <a:solidFill>
                  <a:prstClr val="black"/>
                </a:solidFill>
                <a:cs typeface="Arial" panose="020B0604020202020204" pitchFamily="34" charset="0"/>
              </a:rPr>
              <a:t> zegt zoveel</a:t>
            </a:r>
            <a:r>
              <a:rPr lang="nl-NL" altLang="nl-NL" dirty="0">
                <a:solidFill>
                  <a:srgbClr val="D40032"/>
                </a:solidFill>
                <a:cs typeface="Arial" panose="020B0604020202020204" pitchFamily="34" charset="0"/>
              </a:rPr>
              <a:t> medicatie </a:t>
            </a:r>
            <a:r>
              <a:rPr lang="nl-NL" altLang="nl-NL" dirty="0">
                <a:solidFill>
                  <a:prstClr val="black"/>
                </a:solidFill>
                <a:cs typeface="Arial" panose="020B0604020202020204" pitchFamily="34" charset="0"/>
              </a:rPr>
              <a:t>te willen slikken totdat alle </a:t>
            </a:r>
            <a:br>
              <a:rPr lang="nl-NL" altLang="nl-NL" dirty="0">
                <a:solidFill>
                  <a:prstClr val="black"/>
                </a:solidFill>
                <a:cs typeface="Arial" panose="020B0604020202020204" pitchFamily="34" charset="0"/>
              </a:rPr>
            </a:br>
            <a:r>
              <a:rPr lang="nl-NL" altLang="nl-NL" dirty="0">
                <a:solidFill>
                  <a:prstClr val="black"/>
                </a:solidFill>
                <a:cs typeface="Arial" panose="020B0604020202020204" pitchFamily="34" charset="0"/>
              </a:rPr>
              <a:t>drie de streefwaarden zijn gehaald</a:t>
            </a:r>
          </a:p>
          <a:p>
            <a:endParaRPr lang="nl-NL" dirty="0"/>
          </a:p>
          <a:p>
            <a:endParaRPr lang="nl-NL" dirty="0"/>
          </a:p>
        </p:txBody>
      </p:sp>
      <p:pic>
        <p:nvPicPr>
          <p:cNvPr id="5" name="Afbeelding 4">
            <a:extLst>
              <a:ext uri="{FF2B5EF4-FFF2-40B4-BE49-F238E27FC236}">
                <a16:creationId xmlns:a16="http://schemas.microsoft.com/office/drawing/2014/main" id="{0D663128-7E3A-5942-B01D-212DDDACFA4A}"/>
              </a:ext>
            </a:extLst>
          </p:cNvPr>
          <p:cNvPicPr>
            <a:picLocks noChangeAspect="1"/>
          </p:cNvPicPr>
          <p:nvPr/>
        </p:nvPicPr>
        <p:blipFill>
          <a:blip r:embed="rId2"/>
          <a:stretch>
            <a:fillRect/>
          </a:stretch>
        </p:blipFill>
        <p:spPr>
          <a:xfrm>
            <a:off x="8953651" y="2558408"/>
            <a:ext cx="1587276" cy="2393924"/>
          </a:xfrm>
          <a:prstGeom prst="rect">
            <a:avLst/>
          </a:prstGeom>
        </p:spPr>
      </p:pic>
      <p:pic>
        <p:nvPicPr>
          <p:cNvPr id="6" name="Afbeelding 5">
            <a:extLst>
              <a:ext uri="{FF2B5EF4-FFF2-40B4-BE49-F238E27FC236}">
                <a16:creationId xmlns:a16="http://schemas.microsoft.com/office/drawing/2014/main" id="{C13CA88F-DDEF-8141-BE93-E5243F628E04}"/>
              </a:ext>
            </a:extLst>
          </p:cNvPr>
          <p:cNvPicPr>
            <a:picLocks noChangeAspect="1"/>
          </p:cNvPicPr>
          <p:nvPr/>
        </p:nvPicPr>
        <p:blipFill>
          <a:blip r:embed="rId3"/>
          <a:stretch>
            <a:fillRect/>
          </a:stretch>
        </p:blipFill>
        <p:spPr>
          <a:xfrm>
            <a:off x="2444711" y="3805342"/>
            <a:ext cx="1743189" cy="1166352"/>
          </a:xfrm>
          <a:prstGeom prst="rect">
            <a:avLst/>
          </a:prstGeom>
        </p:spPr>
      </p:pic>
      <p:pic>
        <p:nvPicPr>
          <p:cNvPr id="7" name="Afbeelding 6">
            <a:extLst>
              <a:ext uri="{FF2B5EF4-FFF2-40B4-BE49-F238E27FC236}">
                <a16:creationId xmlns:a16="http://schemas.microsoft.com/office/drawing/2014/main" id="{35A4A71D-0895-C742-84DF-AB532A77F364}"/>
              </a:ext>
            </a:extLst>
          </p:cNvPr>
          <p:cNvPicPr>
            <a:picLocks noChangeAspect="1"/>
          </p:cNvPicPr>
          <p:nvPr/>
        </p:nvPicPr>
        <p:blipFill>
          <a:blip r:embed="rId4"/>
          <a:stretch>
            <a:fillRect/>
          </a:stretch>
        </p:blipFill>
        <p:spPr>
          <a:xfrm>
            <a:off x="4530751" y="3805342"/>
            <a:ext cx="2033650" cy="1182837"/>
          </a:xfrm>
          <a:prstGeom prst="rect">
            <a:avLst/>
          </a:prstGeom>
        </p:spPr>
      </p:pic>
      <p:pic>
        <p:nvPicPr>
          <p:cNvPr id="8" name="Afbeelding 7">
            <a:extLst>
              <a:ext uri="{FF2B5EF4-FFF2-40B4-BE49-F238E27FC236}">
                <a16:creationId xmlns:a16="http://schemas.microsoft.com/office/drawing/2014/main" id="{BFE639D7-DDCF-EC41-ABD7-A2E247DD778C}"/>
              </a:ext>
            </a:extLst>
          </p:cNvPr>
          <p:cNvPicPr>
            <a:picLocks noChangeAspect="1"/>
          </p:cNvPicPr>
          <p:nvPr/>
        </p:nvPicPr>
        <p:blipFill>
          <a:blip r:embed="rId5"/>
          <a:stretch>
            <a:fillRect/>
          </a:stretch>
        </p:blipFill>
        <p:spPr>
          <a:xfrm>
            <a:off x="7091708" y="3714237"/>
            <a:ext cx="1609039" cy="1365045"/>
          </a:xfrm>
          <a:prstGeom prst="rect">
            <a:avLst/>
          </a:prstGeom>
        </p:spPr>
      </p:pic>
      <p:sp>
        <p:nvSpPr>
          <p:cNvPr id="9" name="Tekstvak 8">
            <a:extLst>
              <a:ext uri="{FF2B5EF4-FFF2-40B4-BE49-F238E27FC236}">
                <a16:creationId xmlns:a16="http://schemas.microsoft.com/office/drawing/2014/main" id="{C7DD3C24-830E-A049-992F-D0C5592BA80B}"/>
              </a:ext>
            </a:extLst>
          </p:cNvPr>
          <p:cNvSpPr txBox="1"/>
          <p:nvPr/>
        </p:nvSpPr>
        <p:spPr>
          <a:xfrm>
            <a:off x="2444711" y="5418492"/>
            <a:ext cx="5790862" cy="370275"/>
          </a:xfrm>
          <a:prstGeom prst="rect">
            <a:avLst/>
          </a:prstGeom>
          <a:noFill/>
        </p:spPr>
        <p:txBody>
          <a:bodyPr wrap="square" rtlCol="0">
            <a:spAutoFit/>
          </a:bodyPr>
          <a:lstStyle/>
          <a:p>
            <a:pPr defTabSz="457200" fontAlgn="auto">
              <a:spcBef>
                <a:spcPts val="0"/>
              </a:spcBef>
              <a:spcAft>
                <a:spcPts val="0"/>
              </a:spcAft>
              <a:defRPr/>
            </a:pPr>
            <a:r>
              <a:rPr lang="nl-NL" dirty="0">
                <a:solidFill>
                  <a:prstClr val="black"/>
                </a:solidFill>
                <a:latin typeface="+mj-lt"/>
                <a:cs typeface="Arial" panose="020B0604020202020204" pitchFamily="34" charset="0"/>
              </a:rPr>
              <a:t>Gorter K, Rutten G. et al. Pat </a:t>
            </a:r>
            <a:r>
              <a:rPr lang="nl-NL" dirty="0" err="1">
                <a:solidFill>
                  <a:prstClr val="black"/>
                </a:solidFill>
                <a:latin typeface="+mj-lt"/>
                <a:cs typeface="Arial" panose="020B0604020202020204" pitchFamily="34" charset="0"/>
              </a:rPr>
              <a:t>Educ</a:t>
            </a:r>
            <a:r>
              <a:rPr lang="nl-NL" dirty="0">
                <a:solidFill>
                  <a:prstClr val="black"/>
                </a:solidFill>
                <a:latin typeface="+mj-lt"/>
                <a:cs typeface="Arial" panose="020B0604020202020204" pitchFamily="34" charset="0"/>
              </a:rPr>
              <a:t> </a:t>
            </a:r>
            <a:r>
              <a:rPr lang="nl-NL" dirty="0" err="1">
                <a:solidFill>
                  <a:prstClr val="black"/>
                </a:solidFill>
                <a:latin typeface="+mj-lt"/>
                <a:cs typeface="Arial" panose="020B0604020202020204" pitchFamily="34" charset="0"/>
              </a:rPr>
              <a:t>Couns</a:t>
            </a:r>
            <a:r>
              <a:rPr lang="nl-NL" dirty="0">
                <a:solidFill>
                  <a:prstClr val="black"/>
                </a:solidFill>
                <a:latin typeface="+mj-lt"/>
                <a:cs typeface="Arial" panose="020B0604020202020204" pitchFamily="34" charset="0"/>
              </a:rPr>
              <a:t> 2010</a:t>
            </a:r>
          </a:p>
        </p:txBody>
      </p:sp>
    </p:spTree>
    <p:extLst>
      <p:ext uri="{BB962C8B-B14F-4D97-AF65-F5344CB8AC3E}">
        <p14:creationId xmlns:p14="http://schemas.microsoft.com/office/powerpoint/2010/main" val="23473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221EA-26B2-D641-ACDA-2BD20E2F51B4}"/>
              </a:ext>
            </a:extLst>
          </p:cNvPr>
          <p:cNvSpPr>
            <a:spLocks noGrp="1"/>
          </p:cNvSpPr>
          <p:nvPr>
            <p:ph type="title"/>
          </p:nvPr>
        </p:nvSpPr>
        <p:spPr/>
        <p:txBody>
          <a:bodyPr/>
          <a:lstStyle/>
          <a:p>
            <a:r>
              <a:rPr lang="nl-NL" altLang="nl-NL" dirty="0">
                <a:latin typeface="+mn-lt"/>
              </a:rPr>
              <a:t>Zelfmanagementmogelijkheden</a:t>
            </a:r>
            <a:endParaRPr lang="nl-NL" dirty="0">
              <a:latin typeface="+mn-lt"/>
            </a:endParaRPr>
          </a:p>
        </p:txBody>
      </p:sp>
      <p:sp>
        <p:nvSpPr>
          <p:cNvPr id="3" name="Tijdelijke aanduiding voor inhoud 2">
            <a:extLst>
              <a:ext uri="{FF2B5EF4-FFF2-40B4-BE49-F238E27FC236}">
                <a16:creationId xmlns:a16="http://schemas.microsoft.com/office/drawing/2014/main" id="{651A7DA9-8864-8248-AC42-B660DB378665}"/>
              </a:ext>
            </a:extLst>
          </p:cNvPr>
          <p:cNvSpPr>
            <a:spLocks noGrp="1"/>
          </p:cNvSpPr>
          <p:nvPr>
            <p:ph idx="1"/>
          </p:nvPr>
        </p:nvSpPr>
        <p:spPr>
          <a:xfrm>
            <a:off x="2279576" y="2852936"/>
            <a:ext cx="9317855" cy="4351338"/>
          </a:xfrm>
        </p:spPr>
        <p:txBody>
          <a:bodyPr/>
          <a:lstStyle/>
          <a:p>
            <a:pPr>
              <a:buClr>
                <a:schemeClr val="tx1"/>
              </a:buClr>
              <a:defRPr/>
            </a:pPr>
            <a:r>
              <a:rPr lang="nl-NL" altLang="nl-NL" sz="3200" dirty="0">
                <a:latin typeface="Calibri" panose="020F0502020204030204" pitchFamily="34" charset="0"/>
                <a:cs typeface="Calibri" panose="020F0502020204030204" pitchFamily="34" charset="0"/>
              </a:rPr>
              <a:t>Ziekte-specifieke kennis en vaardigheden</a:t>
            </a:r>
          </a:p>
          <a:p>
            <a:pPr>
              <a:buClr>
                <a:schemeClr val="tx1"/>
              </a:buClr>
              <a:defRPr/>
            </a:pPr>
            <a:r>
              <a:rPr lang="nl-NL" altLang="nl-NL" sz="3200" dirty="0">
                <a:latin typeface="Calibri" panose="020F0502020204030204" pitchFamily="34" charset="0"/>
                <a:cs typeface="Calibri" panose="020F0502020204030204" pitchFamily="34" charset="0"/>
              </a:rPr>
              <a:t>Vertrouwen in eigen kunnen</a:t>
            </a:r>
          </a:p>
          <a:p>
            <a:pPr>
              <a:buClr>
                <a:schemeClr val="tx1"/>
              </a:buClr>
              <a:defRPr/>
            </a:pPr>
            <a:r>
              <a:rPr lang="nl-NL" altLang="nl-NL" sz="3200" dirty="0">
                <a:latin typeface="Calibri" panose="020F0502020204030204" pitchFamily="34" charset="0"/>
                <a:cs typeface="Calibri" panose="020F0502020204030204" pitchFamily="34" charset="0"/>
              </a:rPr>
              <a:t>Mogelijkheden tot zelfontplooiing</a:t>
            </a:r>
          </a:p>
          <a:p>
            <a:pPr fontAlgn="auto">
              <a:spcAft>
                <a:spcPts val="0"/>
              </a:spcAft>
              <a:buClr>
                <a:srgbClr val="D40032"/>
              </a:buClr>
              <a:buNone/>
              <a:defRPr/>
            </a:pPr>
            <a:endParaRPr lang="nl-NL" altLang="nl-NL" dirty="0">
              <a:solidFill>
                <a:sysClr val="windowText" lastClr="000000"/>
              </a:solidFill>
              <a:latin typeface="Arial"/>
            </a:endParaRPr>
          </a:p>
          <a:p>
            <a:pPr fontAlgn="auto">
              <a:lnSpc>
                <a:spcPct val="80000"/>
              </a:lnSpc>
              <a:spcAft>
                <a:spcPts val="0"/>
              </a:spcAft>
              <a:buClr>
                <a:srgbClr val="D40032"/>
              </a:buClr>
              <a:buNone/>
              <a:defRPr/>
            </a:pPr>
            <a:r>
              <a:rPr lang="nl-NL" altLang="nl-NL" dirty="0">
                <a:solidFill>
                  <a:sysClr val="windowText" lastClr="000000"/>
                </a:solidFill>
                <a:latin typeface="Arial"/>
              </a:rPr>
              <a:t>  		</a:t>
            </a:r>
          </a:p>
          <a:p>
            <a:pPr fontAlgn="auto">
              <a:spcAft>
                <a:spcPts val="0"/>
              </a:spcAft>
              <a:buClr>
                <a:srgbClr val="D40032"/>
              </a:buClr>
              <a:defRPr/>
            </a:pPr>
            <a:endParaRPr lang="nl-NL" altLang="nl-NL" dirty="0">
              <a:solidFill>
                <a:sysClr val="windowText" lastClr="000000"/>
              </a:solidFill>
              <a:latin typeface="Arial"/>
            </a:endParaRPr>
          </a:p>
          <a:p>
            <a:endParaRPr lang="nl-NL" dirty="0"/>
          </a:p>
        </p:txBody>
      </p:sp>
    </p:spTree>
    <p:extLst>
      <p:ext uri="{BB962C8B-B14F-4D97-AF65-F5344CB8AC3E}">
        <p14:creationId xmlns:p14="http://schemas.microsoft.com/office/powerpoint/2010/main" val="43541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4E663-1A67-4046-A783-9E5EFAA54978}"/>
              </a:ext>
            </a:extLst>
          </p:cNvPr>
          <p:cNvSpPr>
            <a:spLocks noGrp="1"/>
          </p:cNvSpPr>
          <p:nvPr>
            <p:ph type="title"/>
          </p:nvPr>
        </p:nvSpPr>
        <p:spPr>
          <a:xfrm>
            <a:off x="2143218" y="389954"/>
            <a:ext cx="9317855" cy="1325563"/>
          </a:xfrm>
        </p:spPr>
        <p:txBody>
          <a:bodyPr/>
          <a:lstStyle/>
          <a:p>
            <a:r>
              <a:rPr lang="nl-NL" dirty="0">
                <a:latin typeface="+mn-lt"/>
              </a:rPr>
              <a:t>Over zelfmanagement gesproken…..</a:t>
            </a:r>
          </a:p>
        </p:txBody>
      </p:sp>
      <p:sp>
        <p:nvSpPr>
          <p:cNvPr id="3" name="Tijdelijke aanduiding voor inhoud 2">
            <a:extLst>
              <a:ext uri="{FF2B5EF4-FFF2-40B4-BE49-F238E27FC236}">
                <a16:creationId xmlns:a16="http://schemas.microsoft.com/office/drawing/2014/main" id="{D663A64D-4069-6F4B-B32E-B2846C51AE43}"/>
              </a:ext>
            </a:extLst>
          </p:cNvPr>
          <p:cNvSpPr>
            <a:spLocks noGrp="1"/>
          </p:cNvSpPr>
          <p:nvPr>
            <p:ph idx="1"/>
          </p:nvPr>
        </p:nvSpPr>
        <p:spPr>
          <a:xfrm>
            <a:off x="2143218" y="1916832"/>
            <a:ext cx="9317855" cy="3888432"/>
          </a:xfrm>
          <a:solidFill>
            <a:schemeClr val="accent1"/>
          </a:solidFill>
        </p:spPr>
        <p:txBody>
          <a:bodyPr>
            <a:normAutofit/>
          </a:bodyPr>
          <a:lstStyle/>
          <a:p>
            <a:pPr marL="0" indent="0" algn="ctr" defTabSz="457200" fontAlgn="auto">
              <a:spcBef>
                <a:spcPts val="0"/>
              </a:spcBef>
              <a:spcAft>
                <a:spcPts val="0"/>
              </a:spcAft>
              <a:buNone/>
              <a:defRPr/>
            </a:pPr>
            <a:endParaRPr lang="nl-NL" sz="2800" dirty="0">
              <a:solidFill>
                <a:schemeClr val="bg1"/>
              </a:solidFill>
              <a:latin typeface="+mj-lt"/>
              <a:cs typeface="Arial"/>
            </a:endParaRPr>
          </a:p>
          <a:p>
            <a:pPr marL="0" indent="0" algn="ctr" defTabSz="457200" fontAlgn="auto">
              <a:spcBef>
                <a:spcPts val="0"/>
              </a:spcBef>
              <a:spcAft>
                <a:spcPts val="0"/>
              </a:spcAft>
              <a:buNone/>
              <a:defRPr/>
            </a:pPr>
            <a:r>
              <a:rPr lang="nl-NL" sz="2800" dirty="0">
                <a:solidFill>
                  <a:schemeClr val="bg1"/>
                </a:solidFill>
                <a:latin typeface="+mj-lt"/>
                <a:cs typeface="Arial"/>
              </a:rPr>
              <a:t>Wat de zorgverlener ook wil, </a:t>
            </a:r>
          </a:p>
          <a:p>
            <a:pPr marL="0" indent="0" algn="ctr" defTabSz="457200" fontAlgn="auto">
              <a:spcBef>
                <a:spcPts val="0"/>
              </a:spcBef>
              <a:spcAft>
                <a:spcPts val="0"/>
              </a:spcAft>
              <a:buNone/>
              <a:defRPr/>
            </a:pPr>
            <a:r>
              <a:rPr lang="nl-NL" sz="2800" dirty="0">
                <a:solidFill>
                  <a:schemeClr val="bg1"/>
                </a:solidFill>
                <a:latin typeface="+mj-lt"/>
                <a:cs typeface="Arial"/>
              </a:rPr>
              <a:t>de patiënt gaat straks naar huis en zal met de adviezen, plannen, tips, aanbevelingen iets ‘moeten’............</a:t>
            </a:r>
          </a:p>
          <a:p>
            <a:pPr marL="0" indent="0" algn="ctr" defTabSz="457200" fontAlgn="auto">
              <a:spcBef>
                <a:spcPts val="0"/>
              </a:spcBef>
              <a:spcAft>
                <a:spcPts val="0"/>
              </a:spcAft>
              <a:buNone/>
              <a:defRPr/>
            </a:pPr>
            <a:endParaRPr lang="nl-NL" sz="2800" dirty="0">
              <a:solidFill>
                <a:schemeClr val="bg1"/>
              </a:solidFill>
              <a:latin typeface="+mj-lt"/>
              <a:cs typeface="Arial"/>
            </a:endParaRPr>
          </a:p>
          <a:p>
            <a:pPr marL="0" indent="0" algn="ctr" defTabSz="457200" fontAlgn="auto">
              <a:spcBef>
                <a:spcPts val="0"/>
              </a:spcBef>
              <a:spcAft>
                <a:spcPts val="0"/>
              </a:spcAft>
              <a:buNone/>
              <a:defRPr/>
            </a:pPr>
            <a:r>
              <a:rPr lang="nl-NL" sz="2800" dirty="0">
                <a:solidFill>
                  <a:schemeClr val="bg1"/>
                </a:solidFill>
                <a:latin typeface="+mj-lt"/>
                <a:cs typeface="Arial"/>
              </a:rPr>
              <a:t>iedere dag opnieuw..........</a:t>
            </a:r>
          </a:p>
          <a:p>
            <a:pPr marL="0" indent="0" algn="ctr" defTabSz="457200" fontAlgn="auto">
              <a:spcBef>
                <a:spcPts val="0"/>
              </a:spcBef>
              <a:spcAft>
                <a:spcPts val="0"/>
              </a:spcAft>
              <a:buNone/>
              <a:defRPr/>
            </a:pPr>
            <a:r>
              <a:rPr lang="nl-NL" sz="2800" dirty="0">
                <a:solidFill>
                  <a:schemeClr val="bg1"/>
                </a:solidFill>
                <a:latin typeface="+mj-lt"/>
                <a:cs typeface="Arial"/>
              </a:rPr>
              <a:t>totdat hij/zij de zorgverlener weer ziet, </a:t>
            </a:r>
          </a:p>
          <a:p>
            <a:pPr marL="0" indent="0" algn="ctr" defTabSz="457200" fontAlgn="auto">
              <a:spcBef>
                <a:spcPts val="0"/>
              </a:spcBef>
              <a:spcAft>
                <a:spcPts val="0"/>
              </a:spcAft>
              <a:buNone/>
              <a:defRPr/>
            </a:pPr>
            <a:r>
              <a:rPr lang="nl-NL" sz="2800" dirty="0">
                <a:solidFill>
                  <a:schemeClr val="bg1"/>
                </a:solidFill>
                <a:latin typeface="+mj-lt"/>
                <a:cs typeface="Arial"/>
              </a:rPr>
              <a:t>waarschijnlijk over enkele maanden.</a:t>
            </a:r>
          </a:p>
          <a:p>
            <a:pPr marL="0" indent="0">
              <a:buNone/>
            </a:pPr>
            <a:endParaRPr lang="nl-NL" sz="2800" dirty="0">
              <a:solidFill>
                <a:schemeClr val="bg1"/>
              </a:solidFill>
              <a:latin typeface="+mj-lt"/>
            </a:endParaRPr>
          </a:p>
        </p:txBody>
      </p:sp>
    </p:spTree>
    <p:extLst>
      <p:ext uri="{BB962C8B-B14F-4D97-AF65-F5344CB8AC3E}">
        <p14:creationId xmlns:p14="http://schemas.microsoft.com/office/powerpoint/2010/main" val="215144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a:latin typeface="+mn-lt"/>
                <a:cs typeface="Arial" panose="020B0604020202020204" pitchFamily="34" charset="0"/>
              </a:rPr>
              <a:t>Zelfmanagement bij diabetes</a:t>
            </a:r>
          </a:p>
        </p:txBody>
      </p:sp>
      <p:sp>
        <p:nvSpPr>
          <p:cNvPr id="3" name="Tijdelijke aanduiding voor inhoud 2"/>
          <p:cNvSpPr>
            <a:spLocks noGrp="1"/>
          </p:cNvSpPr>
          <p:nvPr>
            <p:ph idx="1"/>
          </p:nvPr>
        </p:nvSpPr>
        <p:spPr>
          <a:xfrm>
            <a:off x="2143218" y="1772816"/>
            <a:ext cx="9317855" cy="4351338"/>
          </a:xfrm>
        </p:spPr>
        <p:txBody>
          <a:bodyPr>
            <a:noAutofit/>
          </a:bodyPr>
          <a:lstStyle/>
          <a:p>
            <a:pPr marL="457200" indent="-457200">
              <a:buFont typeface="+mj-lt"/>
              <a:buAutoNum type="arabicPeriod"/>
            </a:pPr>
            <a:r>
              <a:rPr lang="nl-NL" sz="2400" b="1" dirty="0">
                <a:solidFill>
                  <a:srgbClr val="D40032"/>
                </a:solidFill>
                <a:cs typeface="Arial" panose="020B0604020202020204" pitchFamily="34" charset="0"/>
              </a:rPr>
              <a:t>Gezond eten </a:t>
            </a:r>
            <a:r>
              <a:rPr lang="nl-NL" sz="2400" dirty="0">
                <a:cs typeface="Arial" panose="020B0604020202020204" pitchFamily="34" charset="0"/>
              </a:rPr>
              <a:t>&amp; stoppen met </a:t>
            </a:r>
            <a:r>
              <a:rPr lang="nl-NL" sz="2400" b="1" dirty="0">
                <a:solidFill>
                  <a:srgbClr val="D40032"/>
                </a:solidFill>
                <a:cs typeface="Arial" panose="020B0604020202020204" pitchFamily="34" charset="0"/>
              </a:rPr>
              <a:t>roken</a:t>
            </a:r>
          </a:p>
          <a:p>
            <a:pPr marL="457200" indent="-457200">
              <a:buFont typeface="+mj-lt"/>
              <a:buAutoNum type="arabicPeriod"/>
            </a:pPr>
            <a:r>
              <a:rPr lang="nl-NL" sz="2400" dirty="0">
                <a:cs typeface="Arial" panose="020B0604020202020204" pitchFamily="34" charset="0"/>
              </a:rPr>
              <a:t>Voldoende </a:t>
            </a:r>
            <a:r>
              <a:rPr lang="nl-NL" sz="2400" b="1" dirty="0">
                <a:solidFill>
                  <a:srgbClr val="D40032"/>
                </a:solidFill>
                <a:cs typeface="Arial" panose="020B0604020202020204" pitchFamily="34" charset="0"/>
              </a:rPr>
              <a:t>lichaamsbeweging</a:t>
            </a:r>
            <a:r>
              <a:rPr lang="nl-NL" sz="2400" dirty="0">
                <a:cs typeface="Arial" panose="020B0604020202020204" pitchFamily="34" charset="0"/>
              </a:rPr>
              <a:t> hebben, actief zijn</a:t>
            </a:r>
          </a:p>
          <a:p>
            <a:pPr marL="457200" indent="-457200">
              <a:buFont typeface="+mj-lt"/>
              <a:buAutoNum type="arabicPeriod"/>
            </a:pPr>
            <a:r>
              <a:rPr lang="nl-NL" sz="2400" b="1" dirty="0">
                <a:solidFill>
                  <a:srgbClr val="D40032"/>
                </a:solidFill>
                <a:cs typeface="Arial" panose="020B0604020202020204" pitchFamily="34" charset="0"/>
              </a:rPr>
              <a:t>Medicatie</a:t>
            </a:r>
            <a:r>
              <a:rPr lang="nl-NL" sz="2400" dirty="0">
                <a:cs typeface="Arial" panose="020B0604020202020204" pitchFamily="34" charset="0"/>
              </a:rPr>
              <a:t> levenslang op de juiste wijze innemen of injecteren</a:t>
            </a:r>
          </a:p>
          <a:p>
            <a:pPr marL="457200" indent="-457200">
              <a:buFont typeface="+mj-lt"/>
              <a:buAutoNum type="arabicPeriod"/>
            </a:pPr>
            <a:r>
              <a:rPr lang="nl-NL" sz="2400" dirty="0">
                <a:cs typeface="Arial" panose="020B0604020202020204" pitchFamily="34" charset="0"/>
              </a:rPr>
              <a:t>Regelmatig </a:t>
            </a:r>
            <a:r>
              <a:rPr lang="nl-NL" sz="2400" b="1" dirty="0">
                <a:solidFill>
                  <a:srgbClr val="D40032"/>
                </a:solidFill>
                <a:cs typeface="Arial" panose="020B0604020202020204" pitchFamily="34" charset="0"/>
              </a:rPr>
              <a:t>glucose, bloeddruk, gewicht en vetten </a:t>
            </a:r>
            <a:r>
              <a:rPr lang="nl-NL" sz="2400" dirty="0">
                <a:cs typeface="Arial" panose="020B0604020202020204" pitchFamily="34" charset="0"/>
              </a:rPr>
              <a:t>(laten) controleren</a:t>
            </a:r>
          </a:p>
          <a:p>
            <a:pPr marL="457200" indent="-457200">
              <a:buFont typeface="+mj-lt"/>
              <a:buAutoNum type="arabicPeriod"/>
            </a:pPr>
            <a:r>
              <a:rPr lang="nl-NL" sz="2400" dirty="0">
                <a:cs typeface="Arial" panose="020B0604020202020204" pitchFamily="34" charset="0"/>
              </a:rPr>
              <a:t>Steeds nieuwe </a:t>
            </a:r>
            <a:r>
              <a:rPr lang="nl-NL" sz="2400" b="1" dirty="0">
                <a:solidFill>
                  <a:srgbClr val="D40032"/>
                </a:solidFill>
                <a:cs typeface="Arial" panose="020B0604020202020204" pitchFamily="34" charset="0"/>
              </a:rPr>
              <a:t>problemen</a:t>
            </a:r>
            <a:r>
              <a:rPr lang="nl-NL" sz="2400" dirty="0">
                <a:cs typeface="Arial" panose="020B0604020202020204" pitchFamily="34" charset="0"/>
              </a:rPr>
              <a:t> van de progressieve ziekte de baas zien te worden</a:t>
            </a:r>
          </a:p>
          <a:p>
            <a:pPr marL="457200" indent="-457200">
              <a:buFont typeface="+mj-lt"/>
              <a:buAutoNum type="arabicPeriod"/>
            </a:pPr>
            <a:r>
              <a:rPr lang="nl-NL" sz="2400" dirty="0">
                <a:cs typeface="Arial" panose="020B0604020202020204" pitchFamily="34" charset="0"/>
              </a:rPr>
              <a:t>Het risico op </a:t>
            </a:r>
            <a:r>
              <a:rPr lang="nl-NL" sz="2400" b="1" dirty="0">
                <a:solidFill>
                  <a:srgbClr val="D40032"/>
                </a:solidFill>
                <a:cs typeface="Arial" panose="020B0604020202020204" pitchFamily="34" charset="0"/>
              </a:rPr>
              <a:t>complicaties in de gaten (laten) houden (monitoren)</a:t>
            </a:r>
            <a:endParaRPr lang="nl-NL" sz="2400" dirty="0">
              <a:solidFill>
                <a:srgbClr val="D40032"/>
              </a:solidFill>
              <a:cs typeface="Arial" panose="020B0604020202020204" pitchFamily="34" charset="0"/>
            </a:endParaRPr>
          </a:p>
          <a:p>
            <a:pPr marL="457200" indent="-457200">
              <a:buFont typeface="+mj-lt"/>
              <a:buAutoNum type="arabicPeriod"/>
            </a:pPr>
            <a:r>
              <a:rPr lang="nl-NL" sz="2400" dirty="0">
                <a:cs typeface="Arial" panose="020B0604020202020204" pitchFamily="34" charset="0"/>
              </a:rPr>
              <a:t>Op gezonde manier </a:t>
            </a:r>
            <a:r>
              <a:rPr lang="nl-NL" sz="2400" b="1" dirty="0">
                <a:solidFill>
                  <a:srgbClr val="D40032"/>
                </a:solidFill>
                <a:cs typeface="Arial" panose="020B0604020202020204" pitchFamily="34" charset="0"/>
              </a:rPr>
              <a:t>omgaan met de psychologische en sociale consequenties</a:t>
            </a:r>
            <a:r>
              <a:rPr lang="nl-NL" sz="2400" dirty="0">
                <a:solidFill>
                  <a:srgbClr val="D40032"/>
                </a:solidFill>
                <a:cs typeface="Arial" panose="020B0604020202020204" pitchFamily="34" charset="0"/>
              </a:rPr>
              <a:t> </a:t>
            </a:r>
            <a:br>
              <a:rPr lang="nl-NL" sz="2400" dirty="0">
                <a:solidFill>
                  <a:srgbClr val="D40032"/>
                </a:solidFill>
                <a:cs typeface="Arial" panose="020B0604020202020204" pitchFamily="34" charset="0"/>
              </a:rPr>
            </a:br>
            <a:r>
              <a:rPr lang="nl-NL" sz="2400" dirty="0">
                <a:cs typeface="Arial" panose="020B0604020202020204" pitchFamily="34" charset="0"/>
              </a:rPr>
              <a:t>van de diabetes</a:t>
            </a:r>
          </a:p>
          <a:p>
            <a:pPr marL="0" indent="0">
              <a:buNone/>
            </a:pPr>
            <a:r>
              <a:rPr lang="nl-NL" sz="2400" dirty="0">
                <a:cs typeface="Arial" panose="020B0604020202020204" pitchFamily="34" charset="0"/>
              </a:rPr>
              <a:t>			</a:t>
            </a:r>
          </a:p>
        </p:txBody>
      </p:sp>
      <p:sp>
        <p:nvSpPr>
          <p:cNvPr id="4" name="Tekstvak 3"/>
          <p:cNvSpPr txBox="1"/>
          <p:nvPr/>
        </p:nvSpPr>
        <p:spPr>
          <a:xfrm>
            <a:off x="5951984" y="5589240"/>
            <a:ext cx="5195455" cy="369332"/>
          </a:xfrm>
          <a:prstGeom prst="rect">
            <a:avLst/>
          </a:prstGeom>
          <a:noFill/>
        </p:spPr>
        <p:txBody>
          <a:bodyPr wrap="square" rtlCol="0">
            <a:spAutoFit/>
          </a:bodyPr>
          <a:lstStyle/>
          <a:p>
            <a:pPr fontAlgn="auto">
              <a:spcBef>
                <a:spcPct val="20000"/>
              </a:spcBef>
              <a:spcAft>
                <a:spcPts val="0"/>
              </a:spcAft>
              <a:defRPr/>
            </a:pPr>
            <a:r>
              <a:rPr lang="nl-NL" dirty="0">
                <a:solidFill>
                  <a:prstClr val="black"/>
                </a:solidFill>
                <a:latin typeface="+mn-lt"/>
                <a:cs typeface="Arial" panose="020B0604020202020204" pitchFamily="34" charset="0"/>
              </a:rPr>
              <a:t>American Association of Diabetes </a:t>
            </a:r>
            <a:r>
              <a:rPr lang="nl-NL" dirty="0" err="1">
                <a:solidFill>
                  <a:prstClr val="black"/>
                </a:solidFill>
                <a:latin typeface="+mn-lt"/>
                <a:cs typeface="Arial" panose="020B0604020202020204" pitchFamily="34" charset="0"/>
              </a:rPr>
              <a:t>Educators</a:t>
            </a:r>
            <a:r>
              <a:rPr lang="nl-NL" dirty="0">
                <a:solidFill>
                  <a:prstClr val="black"/>
                </a:solidFill>
                <a:latin typeface="+mn-lt"/>
                <a:cs typeface="Arial" panose="020B0604020202020204" pitchFamily="34" charset="0"/>
              </a:rPr>
              <a:t> 2014</a:t>
            </a:r>
          </a:p>
        </p:txBody>
      </p:sp>
    </p:spTree>
    <p:extLst>
      <p:ext uri="{BB962C8B-B14F-4D97-AF65-F5344CB8AC3E}">
        <p14:creationId xmlns:p14="http://schemas.microsoft.com/office/powerpoint/2010/main" val="203717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1"/>
          <p:cNvSpPr txBox="1">
            <a:spLocks noGrp="1" noChangeArrowheads="1"/>
          </p:cNvSpPr>
          <p:nvPr>
            <p:ph type="title"/>
          </p:nvPr>
        </p:nvSpPr>
        <p:spPr/>
        <p:txBody>
          <a:bodyPr>
            <a:norm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l"/>
            <a:r>
              <a:rPr lang="nl-NL" dirty="0">
                <a:solidFill>
                  <a:schemeClr val="tx2"/>
                </a:solidFill>
                <a:cs typeface="Calibri" panose="020F0502020204030204" pitchFamily="34" charset="0"/>
              </a:rPr>
              <a:t>Zelfmanagement-educatie</a:t>
            </a:r>
          </a:p>
        </p:txBody>
      </p:sp>
      <p:sp>
        <p:nvSpPr>
          <p:cNvPr id="3" name="Ondertitel 2"/>
          <p:cNvSpPr>
            <a:spLocks noGrp="1"/>
          </p:cNvSpPr>
          <p:nvPr>
            <p:ph idx="1"/>
          </p:nvPr>
        </p:nvSpPr>
        <p:spPr>
          <a:prstGeom prst="rect">
            <a:avLst/>
          </a:prstGeom>
        </p:spPr>
        <p:txBody>
          <a:bodyPr/>
          <a:lstStyle/>
          <a:p>
            <a:pPr marL="0" lvl="1" indent="0">
              <a:buNone/>
            </a:pPr>
            <a:endParaRPr lang="nl-NL" sz="1600" dirty="0">
              <a:solidFill>
                <a:schemeClr val="tx2"/>
              </a:solidFill>
            </a:endParaRPr>
          </a:p>
          <a:p>
            <a:pPr marL="0" lvl="1" indent="0">
              <a:buNone/>
            </a:pPr>
            <a:endParaRPr lang="nl-NL" sz="1600" dirty="0">
              <a:solidFill>
                <a:schemeClr val="tx2"/>
              </a:solidFill>
            </a:endParaRPr>
          </a:p>
          <a:p>
            <a:endParaRPr lang="nl-NL" sz="1600" dirty="0">
              <a:solidFill>
                <a:schemeClr val="tx2"/>
              </a:solidFill>
              <a:latin typeface="Segoe UI" pitchFamily="34" charset="0"/>
              <a:cs typeface="Segoe UI"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33" t="4565" r="2394" b="4372"/>
          <a:stretch/>
        </p:blipFill>
        <p:spPr bwMode="auto">
          <a:xfrm>
            <a:off x="1902240" y="1741472"/>
            <a:ext cx="9176050" cy="3840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6316682" y="5708089"/>
            <a:ext cx="4953000" cy="384721"/>
          </a:xfrm>
          <a:prstGeom prst="rect">
            <a:avLst/>
          </a:prstGeom>
          <a:noFill/>
        </p:spPr>
        <p:txBody>
          <a:bodyPr wrap="square" rtlCol="0">
            <a:spAutoFit/>
          </a:bodyPr>
          <a:lstStyle/>
          <a:p>
            <a:pPr defTabSz="457200" fontAlgn="auto">
              <a:spcBef>
                <a:spcPts val="0"/>
              </a:spcBef>
              <a:spcAft>
                <a:spcPts val="0"/>
              </a:spcAft>
              <a:defRPr/>
            </a:pPr>
            <a:r>
              <a:rPr lang="nl-NL" sz="1900" dirty="0">
                <a:solidFill>
                  <a:prstClr val="black"/>
                </a:solidFill>
                <a:latin typeface="+mn-lt"/>
                <a:cs typeface="Arial" pitchFamily="34" charset="0"/>
              </a:rPr>
              <a:t>Raamwerk Zelfmanagement-educatie NDF 2011</a:t>
            </a:r>
          </a:p>
        </p:txBody>
      </p:sp>
      <p:sp>
        <p:nvSpPr>
          <p:cNvPr id="6" name="Ovaal 5"/>
          <p:cNvSpPr/>
          <p:nvPr/>
        </p:nvSpPr>
        <p:spPr>
          <a:xfrm>
            <a:off x="1415480" y="1412776"/>
            <a:ext cx="9662810" cy="4351338"/>
          </a:xfrm>
          <a:prstGeom prst="ellipse">
            <a:avLst/>
          </a:prstGeom>
          <a:noFill/>
          <a:ln w="50800">
            <a:solidFill>
              <a:srgbClr val="D4003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endParaRPr lang="nl-NL">
              <a:solidFill>
                <a:prstClr val="white"/>
              </a:solidFill>
              <a:latin typeface="Arial"/>
            </a:endParaRPr>
          </a:p>
        </p:txBody>
      </p:sp>
    </p:spTree>
    <p:extLst>
      <p:ext uri="{BB962C8B-B14F-4D97-AF65-F5344CB8AC3E}">
        <p14:creationId xmlns:p14="http://schemas.microsoft.com/office/powerpoint/2010/main" val="15189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a:latin typeface="Calibri" panose="020F0502020204030204" pitchFamily="34" charset="0"/>
                <a:cs typeface="Calibri" panose="020F0502020204030204" pitchFamily="34" charset="0"/>
              </a:rPr>
              <a:t>Factoren die succes zelfmanagement bepalen </a:t>
            </a:r>
            <a:r>
              <a:rPr lang="nl-NL" dirty="0">
                <a:solidFill>
                  <a:schemeClr val="tx1"/>
                </a:solidFill>
                <a:latin typeface="Calibri" panose="020F0502020204030204" pitchFamily="34" charset="0"/>
                <a:cs typeface="Calibri" panose="020F0502020204030204" pitchFamily="34" charset="0"/>
              </a:rPr>
              <a:t> </a:t>
            </a:r>
          </a:p>
        </p:txBody>
      </p:sp>
      <p:sp>
        <p:nvSpPr>
          <p:cNvPr id="3" name="Tijdelijke aanduiding voor inhoud 2"/>
          <p:cNvSpPr>
            <a:spLocks noGrp="1"/>
          </p:cNvSpPr>
          <p:nvPr>
            <p:ph idx="1"/>
          </p:nvPr>
        </p:nvSpPr>
        <p:spPr/>
        <p:txBody>
          <a:bodyPr>
            <a:normAutofit/>
          </a:bodyPr>
          <a:lstStyle/>
          <a:p>
            <a:pPr marL="514350" indent="-514350">
              <a:buFont typeface="+mj-lt"/>
              <a:buAutoNum type="arabicPeriod"/>
            </a:pPr>
            <a:r>
              <a:rPr lang="nl-NL" sz="2400" dirty="0">
                <a:latin typeface="Calibri" panose="020F0502020204030204" pitchFamily="34" charset="0"/>
                <a:cs typeface="Calibri" panose="020F0502020204030204" pitchFamily="34" charset="0"/>
              </a:rPr>
              <a:t>Ziekte-percepties: ideeën over de gevolgen van een ziekte, hoe lang de ziekte duurt, wat er aan te doen is, welke klachten je er van kunt hebben enz. </a:t>
            </a:r>
          </a:p>
          <a:p>
            <a:pPr marL="514350" indent="-514350">
              <a:buFont typeface="+mj-lt"/>
              <a:buAutoNum type="arabicPeriod"/>
            </a:pPr>
            <a:r>
              <a:rPr lang="nl-NL" sz="2400" dirty="0">
                <a:solidFill>
                  <a:srgbClr val="D40032"/>
                </a:solidFill>
                <a:latin typeface="Calibri" panose="020F0502020204030204" pitchFamily="34" charset="0"/>
                <a:cs typeface="Calibri" panose="020F0502020204030204" pitchFamily="34" charset="0"/>
              </a:rPr>
              <a:t>Persoonlijke wensen en voorkeuren</a:t>
            </a:r>
          </a:p>
          <a:p>
            <a:pPr marL="514350" indent="-514350">
              <a:buFont typeface="+mj-lt"/>
              <a:buAutoNum type="arabicPeriod"/>
            </a:pPr>
            <a:r>
              <a:rPr lang="nl-NL" sz="2400" dirty="0">
                <a:latin typeface="Calibri" panose="020F0502020204030204" pitchFamily="34" charset="0"/>
                <a:cs typeface="Calibri" panose="020F0502020204030204" pitchFamily="34" charset="0"/>
              </a:rPr>
              <a:t>Het idee te kunnen doen, te realiseren</a:t>
            </a:r>
          </a:p>
          <a:p>
            <a:pPr marL="514350" indent="-514350">
              <a:buFont typeface="+mj-lt"/>
              <a:buAutoNum type="arabicPeriod"/>
            </a:pPr>
            <a:r>
              <a:rPr lang="nl-NL" sz="2400" dirty="0" err="1">
                <a:solidFill>
                  <a:srgbClr val="D40032"/>
                </a:solidFill>
                <a:latin typeface="Calibri" panose="020F0502020204030204" pitchFamily="34" charset="0"/>
                <a:cs typeface="Calibri" panose="020F0502020204030204" pitchFamily="34" charset="0"/>
              </a:rPr>
              <a:t>Pro-actief</a:t>
            </a:r>
            <a:r>
              <a:rPr lang="nl-NL" sz="2400" dirty="0">
                <a:solidFill>
                  <a:srgbClr val="D40032"/>
                </a:solidFill>
                <a:latin typeface="Calibri" panose="020F0502020204030204" pitchFamily="34" charset="0"/>
                <a:cs typeface="Calibri" panose="020F0502020204030204" pitchFamily="34" charset="0"/>
              </a:rPr>
              <a:t> omgaan met problemen die op je pad kunnen komen </a:t>
            </a:r>
          </a:p>
          <a:p>
            <a:pPr marL="514350" indent="-514350">
              <a:buFont typeface="+mj-lt"/>
              <a:buAutoNum type="arabicPeriod"/>
            </a:pPr>
            <a:r>
              <a:rPr lang="nl-NL" sz="2400" dirty="0">
                <a:latin typeface="Calibri" panose="020F0502020204030204" pitchFamily="34" charset="0"/>
                <a:cs typeface="Calibri" panose="020F0502020204030204" pitchFamily="34" charset="0"/>
              </a:rPr>
              <a:t>Financiële mogelijkheden</a:t>
            </a:r>
          </a:p>
          <a:p>
            <a:pPr marL="514350" indent="-514350">
              <a:buFont typeface="+mj-lt"/>
              <a:buAutoNum type="arabicPeriod"/>
            </a:pPr>
            <a:r>
              <a:rPr lang="nl-NL" sz="2400" dirty="0">
                <a:solidFill>
                  <a:srgbClr val="D40032"/>
                </a:solidFill>
                <a:latin typeface="Calibri" panose="020F0502020204030204" pitchFamily="34" charset="0"/>
                <a:cs typeface="Calibri" panose="020F0502020204030204" pitchFamily="34" charset="0"/>
              </a:rPr>
              <a:t>Steun van ‘naasten’</a:t>
            </a:r>
          </a:p>
          <a:p>
            <a:pPr marL="514350" indent="-514350">
              <a:buFont typeface="+mj-lt"/>
              <a:buAutoNum type="arabicPeriod"/>
            </a:pPr>
            <a:r>
              <a:rPr lang="nl-NL" sz="2400" dirty="0">
                <a:latin typeface="Calibri" panose="020F0502020204030204" pitchFamily="34" charset="0"/>
                <a:cs typeface="Calibri" panose="020F0502020204030204" pitchFamily="34" charset="0"/>
              </a:rPr>
              <a:t>Alledaagse gebeurtenissen</a:t>
            </a:r>
          </a:p>
          <a:p>
            <a:endParaRPr lang="nl-NL" dirty="0">
              <a:latin typeface="+mj-lt"/>
            </a:endParaRPr>
          </a:p>
        </p:txBody>
      </p:sp>
      <p:sp>
        <p:nvSpPr>
          <p:cNvPr id="4" name="Diagonale streep 3"/>
          <p:cNvSpPr/>
          <p:nvPr/>
        </p:nvSpPr>
        <p:spPr>
          <a:xfrm>
            <a:off x="2181132" y="2072581"/>
            <a:ext cx="7867650" cy="3173388"/>
          </a:xfrm>
          <a:prstGeom prst="diagStripe">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defRPr/>
            </a:pPr>
            <a:r>
              <a:rPr lang="nl-NL" sz="2800" dirty="0">
                <a:solidFill>
                  <a:schemeClr val="bg1"/>
                </a:solidFill>
                <a:latin typeface="+mj-lt"/>
                <a:cs typeface="Arial" panose="020B0604020202020204" pitchFamily="34" charset="0"/>
              </a:rPr>
              <a:t>Evidence-based!</a:t>
            </a:r>
          </a:p>
        </p:txBody>
      </p:sp>
    </p:spTree>
    <p:extLst>
      <p:ext uri="{BB962C8B-B14F-4D97-AF65-F5344CB8AC3E}">
        <p14:creationId xmlns:p14="http://schemas.microsoft.com/office/powerpoint/2010/main" val="251459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0" algn="l">
              <a:spcBef>
                <a:spcPct val="20000"/>
              </a:spcBef>
            </a:pPr>
            <a:r>
              <a:rPr lang="nl-NL" sz="3600" dirty="0">
                <a:latin typeface="Calibri" panose="020F0502020204030204" pitchFamily="34" charset="0"/>
                <a:ea typeface="+mn-ea"/>
                <a:cs typeface="Calibri" panose="020F0502020204030204" pitchFamily="34" charset="0"/>
              </a:rPr>
              <a:t>Conclusie</a:t>
            </a:r>
            <a:endParaRPr lang="nl-NL" sz="3600"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p:txBody>
          <a:bodyPr>
            <a:normAutofit/>
          </a:bodyPr>
          <a:lstStyle/>
          <a:p>
            <a:pPr>
              <a:lnSpc>
                <a:spcPct val="170000"/>
              </a:lnSpc>
              <a:buFont typeface="Wingdings" panose="05000000000000000000" pitchFamily="2" charset="2"/>
              <a:buChar char="Ø"/>
            </a:pPr>
            <a:endParaRPr lang="nl-NL" sz="4400" dirty="0"/>
          </a:p>
          <a:p>
            <a:pPr>
              <a:lnSpc>
                <a:spcPct val="170000"/>
              </a:lnSpc>
              <a:buFont typeface="Wingdings" panose="05000000000000000000" pitchFamily="2" charset="2"/>
              <a:buChar char="Ø"/>
            </a:pPr>
            <a:endParaRPr lang="nl-NL" sz="10400" baseline="30000" dirty="0"/>
          </a:p>
          <a:p>
            <a:pPr>
              <a:lnSpc>
                <a:spcPct val="150000"/>
              </a:lnSpc>
              <a:buFont typeface="Wingdings" panose="05000000000000000000" pitchFamily="2" charset="2"/>
              <a:buChar char="Ø"/>
            </a:pPr>
            <a:endParaRPr lang="nl-NL" sz="4200" baseline="30000" dirty="0"/>
          </a:p>
          <a:p>
            <a:pPr>
              <a:lnSpc>
                <a:spcPct val="150000"/>
              </a:lnSpc>
              <a:buFont typeface="Wingdings" panose="05000000000000000000" pitchFamily="2" charset="2"/>
              <a:buChar char="Ø"/>
            </a:pPr>
            <a:endParaRPr lang="nl-NL" sz="4200" baseline="30000" dirty="0"/>
          </a:p>
          <a:p>
            <a:pPr>
              <a:lnSpc>
                <a:spcPct val="150000"/>
              </a:lnSpc>
              <a:buFont typeface="Wingdings" panose="05000000000000000000" pitchFamily="2" charset="2"/>
              <a:buChar char="Ø"/>
            </a:pPr>
            <a:endParaRPr lang="nl-NL" sz="4200" baseline="30000" dirty="0"/>
          </a:p>
        </p:txBody>
      </p:sp>
      <p:sp>
        <p:nvSpPr>
          <p:cNvPr id="7" name="Tijdelijke aanduiding voor inhoud 1">
            <a:extLst>
              <a:ext uri="{FF2B5EF4-FFF2-40B4-BE49-F238E27FC236}">
                <a16:creationId xmlns:a16="http://schemas.microsoft.com/office/drawing/2014/main" id="{9396F827-8E71-4089-B24E-838BC7960769}"/>
              </a:ext>
            </a:extLst>
          </p:cNvPr>
          <p:cNvSpPr txBox="1">
            <a:spLocks/>
          </p:cNvSpPr>
          <p:nvPr/>
        </p:nvSpPr>
        <p:spPr>
          <a:xfrm>
            <a:off x="1981200" y="1713314"/>
            <a:ext cx="8229600" cy="4680000"/>
          </a:xfrm>
          <a:prstGeom prst="rect">
            <a:avLst/>
          </a:prstGeom>
        </p:spPr>
        <p:txBody>
          <a:bodyPr vert="horz" lIns="0" tIns="45720" rIns="91440" bIns="45720" rtlCol="0">
            <a:noAutofit/>
          </a:bodyPr>
          <a:lstStyle>
            <a:lvl1pPr marL="288000" indent="-288000" algn="l" defTabSz="457200" rtl="0" eaLnBrk="1" latinLnBrk="0" hangingPunct="1">
              <a:spcBef>
                <a:spcPts val="500"/>
              </a:spcBef>
              <a:buClr>
                <a:schemeClr val="accent1"/>
              </a:buClr>
              <a:buFont typeface="Arial"/>
              <a:buChar char="•"/>
              <a:defRPr sz="3000" kern="1200">
                <a:solidFill>
                  <a:schemeClr val="tx1"/>
                </a:solidFill>
                <a:latin typeface="+mn-lt"/>
                <a:ea typeface="+mn-ea"/>
                <a:cs typeface="+mn-cs"/>
              </a:defRPr>
            </a:lvl1pPr>
            <a:lvl2pPr marL="540000" indent="-252000" algn="l" defTabSz="457200" rtl="0" eaLnBrk="1" latinLnBrk="0" hangingPunct="1">
              <a:spcBef>
                <a:spcPts val="450"/>
              </a:spcBef>
              <a:buClrTx/>
              <a:buFont typeface="Lucida Grande"/>
              <a:buChar char="-"/>
              <a:defRPr sz="2400" kern="1200">
                <a:solidFill>
                  <a:schemeClr val="tx1"/>
                </a:solidFill>
                <a:latin typeface="+mn-lt"/>
                <a:ea typeface="+mn-ea"/>
                <a:cs typeface="+mn-cs"/>
              </a:defRPr>
            </a:lvl2pPr>
            <a:lvl3pPr marL="792000" indent="-216000" algn="l" defTabSz="457200" rtl="0" eaLnBrk="1" latinLnBrk="0" hangingPunct="1">
              <a:spcBef>
                <a:spcPts val="400"/>
              </a:spcBef>
              <a:buFont typeface="Wingdings" charset="2"/>
              <a:buChar char="§"/>
              <a:defRPr sz="2000" kern="1200">
                <a:solidFill>
                  <a:schemeClr val="tx1"/>
                </a:solidFill>
                <a:latin typeface="+mn-lt"/>
                <a:ea typeface="+mn-ea"/>
                <a:cs typeface="+mn-cs"/>
              </a:defRPr>
            </a:lvl3pPr>
            <a:lvl4pPr marL="1008000" indent="-180000" algn="l" defTabSz="457200" rtl="0" eaLnBrk="1" latinLnBrk="0" hangingPunct="1">
              <a:spcBef>
                <a:spcPts val="350"/>
              </a:spcBef>
              <a:buFont typeface="Arial"/>
              <a:buChar char="–"/>
              <a:defRPr sz="1600" kern="1200">
                <a:solidFill>
                  <a:schemeClr val="tx1"/>
                </a:solidFill>
                <a:latin typeface="+mn-lt"/>
                <a:ea typeface="+mn-ea"/>
                <a:cs typeface="+mn-cs"/>
              </a:defRPr>
            </a:lvl4pPr>
            <a:lvl5pPr marL="1188000" indent="-144000" algn="l" defTabSz="457200" rtl="0" eaLnBrk="1" latinLnBrk="0" hangingPunct="1">
              <a:spcBef>
                <a:spcPts val="300"/>
              </a:spcBef>
              <a:buFont typeface="Lucida Grande"/>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Clr>
                <a:srgbClr val="D40032"/>
              </a:buClr>
              <a:buNone/>
              <a:defRPr/>
            </a:pPr>
            <a:endParaRPr lang="nl-NL" dirty="0">
              <a:solidFill>
                <a:sysClr val="windowText" lastClr="000000"/>
              </a:solidFill>
              <a:latin typeface="+mj-lt"/>
            </a:endParaRPr>
          </a:p>
          <a:p>
            <a:pPr marL="0" indent="0" fontAlgn="auto">
              <a:spcAft>
                <a:spcPts val="0"/>
              </a:spcAft>
              <a:buClr>
                <a:srgbClr val="D40032"/>
              </a:buClr>
              <a:buNone/>
              <a:defRPr/>
            </a:pPr>
            <a:r>
              <a:rPr lang="nl-NL" sz="3600" dirty="0">
                <a:solidFill>
                  <a:sysClr val="windowText" lastClr="000000"/>
                </a:solidFill>
                <a:latin typeface="Calibri" panose="020F0502020204030204" pitchFamily="34" charset="0"/>
                <a:cs typeface="Calibri" panose="020F0502020204030204" pitchFamily="34" charset="0"/>
              </a:rPr>
              <a:t>Without </a:t>
            </a:r>
            <a:r>
              <a:rPr lang="nl-NL" sz="3600" dirty="0" err="1">
                <a:solidFill>
                  <a:sysClr val="windowText" lastClr="000000"/>
                </a:solidFill>
                <a:latin typeface="Calibri" panose="020F0502020204030204" pitchFamily="34" charset="0"/>
                <a:cs typeface="Calibri" panose="020F0502020204030204" pitchFamily="34" charset="0"/>
              </a:rPr>
              <a:t>due</a:t>
            </a:r>
            <a:r>
              <a:rPr lang="nl-NL" sz="3600" dirty="0">
                <a:solidFill>
                  <a:sysClr val="windowText" lastClr="000000"/>
                </a:solidFill>
                <a:latin typeface="Calibri" panose="020F0502020204030204" pitchFamily="34" charset="0"/>
                <a:cs typeface="Calibri" panose="020F0502020204030204" pitchFamily="34" charset="0"/>
              </a:rPr>
              <a:t> </a:t>
            </a:r>
            <a:r>
              <a:rPr lang="nl-NL" sz="3600" dirty="0" err="1">
                <a:solidFill>
                  <a:sysClr val="windowText" lastClr="000000"/>
                </a:solidFill>
                <a:latin typeface="Calibri" panose="020F0502020204030204" pitchFamily="34" charset="0"/>
                <a:cs typeface="Calibri" panose="020F0502020204030204" pitchFamily="34" charset="0"/>
              </a:rPr>
              <a:t>consideration</a:t>
            </a:r>
            <a:r>
              <a:rPr lang="nl-NL" sz="3600" dirty="0">
                <a:solidFill>
                  <a:sysClr val="windowText" lastClr="000000"/>
                </a:solidFill>
                <a:latin typeface="Calibri" panose="020F0502020204030204" pitchFamily="34" charset="0"/>
                <a:cs typeface="Calibri" panose="020F0502020204030204" pitchFamily="34" charset="0"/>
              </a:rPr>
              <a:t> </a:t>
            </a:r>
            <a:r>
              <a:rPr lang="nl-NL" sz="3600" dirty="0" err="1">
                <a:solidFill>
                  <a:sysClr val="windowText" lastClr="000000"/>
                </a:solidFill>
                <a:latin typeface="Calibri" panose="020F0502020204030204" pitchFamily="34" charset="0"/>
                <a:cs typeface="Calibri" panose="020F0502020204030204" pitchFamily="34" charset="0"/>
              </a:rPr>
              <a:t>to</a:t>
            </a:r>
            <a:r>
              <a:rPr lang="nl-NL" sz="3600" dirty="0">
                <a:solidFill>
                  <a:sysClr val="windowText" lastClr="000000"/>
                </a:solidFill>
                <a:latin typeface="Calibri" panose="020F0502020204030204" pitchFamily="34" charset="0"/>
                <a:cs typeface="Calibri" panose="020F0502020204030204" pitchFamily="34" charset="0"/>
              </a:rPr>
              <a:t> these factors, </a:t>
            </a:r>
            <a:r>
              <a:rPr lang="nl-NL" sz="3600" dirty="0" err="1">
                <a:solidFill>
                  <a:sysClr val="windowText" lastClr="000000"/>
                </a:solidFill>
                <a:latin typeface="Calibri" panose="020F0502020204030204" pitchFamily="34" charset="0"/>
                <a:cs typeface="Calibri" panose="020F0502020204030204" pitchFamily="34" charset="0"/>
              </a:rPr>
              <a:t>it</a:t>
            </a:r>
            <a:r>
              <a:rPr lang="nl-NL" sz="3600" dirty="0">
                <a:solidFill>
                  <a:sysClr val="windowText" lastClr="000000"/>
                </a:solidFill>
                <a:latin typeface="Calibri" panose="020F0502020204030204" pitchFamily="34" charset="0"/>
                <a:cs typeface="Calibri" panose="020F0502020204030204" pitchFamily="34" charset="0"/>
              </a:rPr>
              <a:t> </a:t>
            </a:r>
            <a:r>
              <a:rPr lang="nl-NL" sz="3600" dirty="0" err="1">
                <a:solidFill>
                  <a:sysClr val="windowText" lastClr="000000"/>
                </a:solidFill>
                <a:latin typeface="Calibri" panose="020F0502020204030204" pitchFamily="34" charset="0"/>
                <a:cs typeface="Calibri" panose="020F0502020204030204" pitchFamily="34" charset="0"/>
              </a:rPr>
              <a:t>would</a:t>
            </a:r>
            <a:r>
              <a:rPr lang="nl-NL" sz="3600" dirty="0">
                <a:solidFill>
                  <a:sysClr val="windowText" lastClr="000000"/>
                </a:solidFill>
                <a:latin typeface="Calibri" panose="020F0502020204030204" pitchFamily="34" charset="0"/>
                <a:cs typeface="Calibri" panose="020F0502020204030204" pitchFamily="34" charset="0"/>
              </a:rPr>
              <a:t> be short </a:t>
            </a:r>
            <a:r>
              <a:rPr lang="nl-NL" sz="3600" dirty="0" err="1">
                <a:solidFill>
                  <a:sysClr val="windowText" lastClr="000000"/>
                </a:solidFill>
                <a:latin typeface="Calibri" panose="020F0502020204030204" pitchFamily="34" charset="0"/>
                <a:cs typeface="Calibri" panose="020F0502020204030204" pitchFamily="34" charset="0"/>
              </a:rPr>
              <a:t>sighted</a:t>
            </a:r>
            <a:r>
              <a:rPr lang="nl-NL" sz="3600" dirty="0">
                <a:solidFill>
                  <a:sysClr val="windowText" lastClr="000000"/>
                </a:solidFill>
                <a:latin typeface="Calibri" panose="020F0502020204030204" pitchFamily="34" charset="0"/>
                <a:cs typeface="Calibri" panose="020F0502020204030204" pitchFamily="34" charset="0"/>
              </a:rPr>
              <a:t>, </a:t>
            </a:r>
            <a:r>
              <a:rPr lang="nl-NL" sz="3600" dirty="0" err="1">
                <a:solidFill>
                  <a:sysClr val="windowText" lastClr="000000"/>
                </a:solidFill>
                <a:latin typeface="Calibri" panose="020F0502020204030204" pitchFamily="34" charset="0"/>
                <a:cs typeface="Calibri" panose="020F0502020204030204" pitchFamily="34" charset="0"/>
              </a:rPr>
              <a:t>if</a:t>
            </a:r>
            <a:r>
              <a:rPr lang="nl-NL" sz="3600" dirty="0">
                <a:solidFill>
                  <a:sysClr val="windowText" lastClr="000000"/>
                </a:solidFill>
                <a:latin typeface="Calibri" panose="020F0502020204030204" pitchFamily="34" charset="0"/>
                <a:cs typeface="Calibri" panose="020F0502020204030204" pitchFamily="34" charset="0"/>
              </a:rPr>
              <a:t> </a:t>
            </a:r>
            <a:r>
              <a:rPr lang="nl-NL" sz="3600" dirty="0" err="1">
                <a:solidFill>
                  <a:sysClr val="windowText" lastClr="000000"/>
                </a:solidFill>
                <a:latin typeface="Calibri" panose="020F0502020204030204" pitchFamily="34" charset="0"/>
                <a:cs typeface="Calibri" panose="020F0502020204030204" pitchFamily="34" charset="0"/>
              </a:rPr>
              <a:t>not</a:t>
            </a:r>
            <a:r>
              <a:rPr lang="nl-NL" sz="3600" dirty="0">
                <a:solidFill>
                  <a:sysClr val="windowText" lastClr="000000"/>
                </a:solidFill>
                <a:latin typeface="Calibri" panose="020F0502020204030204" pitchFamily="34" charset="0"/>
                <a:cs typeface="Calibri" panose="020F0502020204030204" pitchFamily="34" charset="0"/>
              </a:rPr>
              <a:t> </a:t>
            </a:r>
            <a:r>
              <a:rPr lang="nl-NL" sz="3600" dirty="0" err="1">
                <a:solidFill>
                  <a:sysClr val="windowText" lastClr="000000"/>
                </a:solidFill>
                <a:latin typeface="Calibri" panose="020F0502020204030204" pitchFamily="34" charset="0"/>
                <a:cs typeface="Calibri" panose="020F0502020204030204" pitchFamily="34" charset="0"/>
              </a:rPr>
              <a:t>futile</a:t>
            </a:r>
            <a:r>
              <a:rPr lang="nl-NL" sz="3600" dirty="0">
                <a:solidFill>
                  <a:sysClr val="windowText" lastClr="000000"/>
                </a:solidFill>
                <a:latin typeface="Calibri" panose="020F0502020204030204" pitchFamily="34" charset="0"/>
                <a:cs typeface="Calibri" panose="020F0502020204030204" pitchFamily="34" charset="0"/>
              </a:rPr>
              <a:t>, </a:t>
            </a:r>
            <a:r>
              <a:rPr lang="nl-NL" sz="3600" dirty="0" err="1">
                <a:solidFill>
                  <a:sysClr val="windowText" lastClr="000000"/>
                </a:solidFill>
                <a:latin typeface="Calibri" panose="020F0502020204030204" pitchFamily="34" charset="0"/>
                <a:cs typeface="Calibri" panose="020F0502020204030204" pitchFamily="34" charset="0"/>
              </a:rPr>
              <a:t>to</a:t>
            </a:r>
            <a:r>
              <a:rPr lang="nl-NL" sz="3600" dirty="0">
                <a:solidFill>
                  <a:sysClr val="windowText" lastClr="000000"/>
                </a:solidFill>
                <a:latin typeface="Calibri" panose="020F0502020204030204" pitchFamily="34" charset="0"/>
                <a:cs typeface="Calibri" panose="020F0502020204030204" pitchFamily="34" charset="0"/>
              </a:rPr>
              <a:t> </a:t>
            </a:r>
            <a:r>
              <a:rPr lang="nl-NL" sz="3600" dirty="0" err="1">
                <a:solidFill>
                  <a:sysClr val="windowText" lastClr="000000"/>
                </a:solidFill>
                <a:latin typeface="Calibri" panose="020F0502020204030204" pitchFamily="34" charset="0"/>
                <a:cs typeface="Calibri" panose="020F0502020204030204" pitchFamily="34" charset="0"/>
              </a:rPr>
              <a:t>expect</a:t>
            </a:r>
            <a:r>
              <a:rPr lang="nl-NL" sz="3600" dirty="0">
                <a:solidFill>
                  <a:sysClr val="windowText" lastClr="000000"/>
                </a:solidFill>
                <a:latin typeface="Calibri" panose="020F0502020204030204" pitchFamily="34" charset="0"/>
                <a:cs typeface="Calibri" panose="020F0502020204030204" pitchFamily="34" charset="0"/>
              </a:rPr>
              <a:t> diabetes management </a:t>
            </a:r>
            <a:r>
              <a:rPr lang="nl-NL" sz="3600" dirty="0" err="1">
                <a:solidFill>
                  <a:sysClr val="windowText" lastClr="000000"/>
                </a:solidFill>
                <a:latin typeface="Calibri" panose="020F0502020204030204" pitchFamily="34" charset="0"/>
                <a:cs typeface="Calibri" panose="020F0502020204030204" pitchFamily="34" charset="0"/>
              </a:rPr>
              <a:t>to</a:t>
            </a:r>
            <a:r>
              <a:rPr lang="nl-NL" sz="3600" dirty="0">
                <a:solidFill>
                  <a:sysClr val="windowText" lastClr="000000"/>
                </a:solidFill>
                <a:latin typeface="Calibri" panose="020F0502020204030204" pitchFamily="34" charset="0"/>
                <a:cs typeface="Calibri" panose="020F0502020204030204" pitchFamily="34" charset="0"/>
              </a:rPr>
              <a:t> </a:t>
            </a:r>
            <a:r>
              <a:rPr lang="nl-NL" sz="3600" dirty="0" err="1">
                <a:solidFill>
                  <a:sysClr val="windowText" lastClr="000000"/>
                </a:solidFill>
                <a:latin typeface="Calibri" panose="020F0502020204030204" pitchFamily="34" charset="0"/>
                <a:cs typeface="Calibri" panose="020F0502020204030204" pitchFamily="34" charset="0"/>
              </a:rPr>
              <a:t>proceed</a:t>
            </a:r>
            <a:r>
              <a:rPr lang="nl-NL" sz="3600" dirty="0">
                <a:solidFill>
                  <a:sysClr val="windowText" lastClr="000000"/>
                </a:solidFill>
                <a:latin typeface="Calibri" panose="020F0502020204030204" pitchFamily="34" charset="0"/>
                <a:cs typeface="Calibri" panose="020F0502020204030204" pitchFamily="34" charset="0"/>
              </a:rPr>
              <a:t> </a:t>
            </a:r>
            <a:r>
              <a:rPr lang="nl-NL" sz="3600" dirty="0" err="1">
                <a:solidFill>
                  <a:sysClr val="windowText" lastClr="000000"/>
                </a:solidFill>
                <a:latin typeface="Calibri" panose="020F0502020204030204" pitchFamily="34" charset="0"/>
                <a:cs typeface="Calibri" panose="020F0502020204030204" pitchFamily="34" charset="0"/>
              </a:rPr>
              <a:t>effectively</a:t>
            </a:r>
            <a:r>
              <a:rPr lang="nl-NL" sz="3600" dirty="0">
                <a:solidFill>
                  <a:sysClr val="windowText" lastClr="000000"/>
                </a:solidFill>
                <a:latin typeface="Calibri" panose="020F0502020204030204" pitchFamily="34" charset="0"/>
                <a:cs typeface="Calibri" panose="020F0502020204030204" pitchFamily="34" charset="0"/>
              </a:rPr>
              <a:t>. </a:t>
            </a:r>
          </a:p>
        </p:txBody>
      </p:sp>
      <p:sp>
        <p:nvSpPr>
          <p:cNvPr id="5" name="Tekstvak 4"/>
          <p:cNvSpPr txBox="1"/>
          <p:nvPr/>
        </p:nvSpPr>
        <p:spPr>
          <a:xfrm>
            <a:off x="2225252" y="5342044"/>
            <a:ext cx="7834990" cy="400110"/>
          </a:xfrm>
          <a:prstGeom prst="rect">
            <a:avLst/>
          </a:prstGeom>
          <a:noFill/>
        </p:spPr>
        <p:txBody>
          <a:bodyPr wrap="square" rtlCol="0">
            <a:spAutoFit/>
          </a:bodyPr>
          <a:lstStyle/>
          <a:p>
            <a:pPr defTabSz="457200" fontAlgn="auto">
              <a:spcBef>
                <a:spcPts val="0"/>
              </a:spcBef>
              <a:spcAft>
                <a:spcPts val="0"/>
              </a:spcAft>
              <a:defRPr/>
            </a:pPr>
            <a:r>
              <a:rPr lang="nl-NL" sz="2000" dirty="0">
                <a:solidFill>
                  <a:prstClr val="black"/>
                </a:solidFill>
                <a:latin typeface="+mn-lt"/>
                <a:cs typeface="Arial" panose="020B0604020202020204" pitchFamily="34" charset="0"/>
              </a:rPr>
              <a:t>G. Rutten, A. </a:t>
            </a:r>
            <a:r>
              <a:rPr lang="nl-NL" sz="2000" dirty="0" err="1">
                <a:solidFill>
                  <a:prstClr val="black"/>
                </a:solidFill>
                <a:latin typeface="+mn-lt"/>
                <a:cs typeface="Arial" panose="020B0604020202020204" pitchFamily="34" charset="0"/>
              </a:rPr>
              <a:t>Alzaid</a:t>
            </a:r>
            <a:r>
              <a:rPr lang="nl-NL" sz="2000" dirty="0">
                <a:solidFill>
                  <a:prstClr val="black"/>
                </a:solidFill>
                <a:latin typeface="+mn-lt"/>
                <a:cs typeface="Arial" panose="020B0604020202020204" pitchFamily="34" charset="0"/>
              </a:rPr>
              <a:t>. Lancet Diabetes </a:t>
            </a:r>
            <a:r>
              <a:rPr lang="nl-NL" sz="2000" dirty="0" err="1">
                <a:solidFill>
                  <a:prstClr val="black"/>
                </a:solidFill>
                <a:latin typeface="+mn-lt"/>
                <a:cs typeface="Arial" panose="020B0604020202020204" pitchFamily="34" charset="0"/>
              </a:rPr>
              <a:t>Endocrinol</a:t>
            </a:r>
            <a:r>
              <a:rPr lang="nl-NL" sz="2000" dirty="0">
                <a:solidFill>
                  <a:prstClr val="black"/>
                </a:solidFill>
                <a:latin typeface="+mn-lt"/>
                <a:cs typeface="Arial" panose="020B0604020202020204" pitchFamily="34" charset="0"/>
              </a:rPr>
              <a:t>. 2018 (6) 4:264-6</a:t>
            </a:r>
          </a:p>
        </p:txBody>
      </p:sp>
      <p:cxnSp>
        <p:nvCxnSpPr>
          <p:cNvPr id="9" name="Gebogen verbindingslijn 8"/>
          <p:cNvCxnSpPr/>
          <p:nvPr/>
        </p:nvCxnSpPr>
        <p:spPr>
          <a:xfrm flipV="1">
            <a:off x="2375811" y="1801042"/>
            <a:ext cx="2252749" cy="1587731"/>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al 9"/>
          <p:cNvSpPr/>
          <p:nvPr/>
        </p:nvSpPr>
        <p:spPr>
          <a:xfrm>
            <a:off x="4411375" y="1115846"/>
            <a:ext cx="5902036" cy="10058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defRPr/>
            </a:pPr>
            <a:endParaRPr lang="nl-NL">
              <a:solidFill>
                <a:prstClr val="white"/>
              </a:solidFill>
              <a:latin typeface="Calibri"/>
            </a:endParaRPr>
          </a:p>
        </p:txBody>
      </p:sp>
      <p:sp>
        <p:nvSpPr>
          <p:cNvPr id="12" name="Tekstvak 11"/>
          <p:cNvSpPr txBox="1"/>
          <p:nvPr/>
        </p:nvSpPr>
        <p:spPr>
          <a:xfrm>
            <a:off x="5151367" y="1239640"/>
            <a:ext cx="6410038" cy="830997"/>
          </a:xfrm>
          <a:prstGeom prst="rect">
            <a:avLst/>
          </a:prstGeom>
          <a:noFill/>
        </p:spPr>
        <p:txBody>
          <a:bodyPr wrap="square" rtlCol="0">
            <a:spAutoFit/>
          </a:bodyPr>
          <a:lstStyle/>
          <a:p>
            <a:pPr defTabSz="457200" fontAlgn="auto">
              <a:spcBef>
                <a:spcPts val="0"/>
              </a:spcBef>
              <a:spcAft>
                <a:spcPts val="0"/>
              </a:spcAft>
              <a:defRPr/>
            </a:pPr>
            <a:r>
              <a:rPr lang="nl-NL" sz="2400" dirty="0">
                <a:solidFill>
                  <a:prstClr val="black"/>
                </a:solidFill>
                <a:latin typeface="+mn-lt"/>
                <a:cs typeface="Arial" panose="020B0604020202020204" pitchFamily="34" charset="0"/>
              </a:rPr>
              <a:t>Ook: distress, depressie, angst, </a:t>
            </a:r>
          </a:p>
          <a:p>
            <a:pPr defTabSz="457200" fontAlgn="auto">
              <a:spcBef>
                <a:spcPts val="0"/>
              </a:spcBef>
              <a:spcAft>
                <a:spcPts val="0"/>
              </a:spcAft>
              <a:defRPr/>
            </a:pPr>
            <a:r>
              <a:rPr lang="nl-NL" sz="2400" dirty="0">
                <a:solidFill>
                  <a:prstClr val="black"/>
                </a:solidFill>
                <a:latin typeface="+mn-lt"/>
                <a:cs typeface="Arial" panose="020B0604020202020204" pitchFamily="34" charset="0"/>
              </a:rPr>
              <a:t>cognitieve capaciteiten</a:t>
            </a:r>
          </a:p>
        </p:txBody>
      </p:sp>
    </p:spTree>
    <p:extLst>
      <p:ext uri="{BB962C8B-B14F-4D97-AF65-F5344CB8AC3E}">
        <p14:creationId xmlns:p14="http://schemas.microsoft.com/office/powerpoint/2010/main" val="317725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F2974AF-E690-9B47-9076-3484CDF53C38}"/>
              </a:ext>
            </a:extLst>
          </p:cNvPr>
          <p:cNvSpPr>
            <a:spLocks noGrp="1"/>
          </p:cNvSpPr>
          <p:nvPr>
            <p:ph type="title"/>
          </p:nvPr>
        </p:nvSpPr>
        <p:spPr/>
        <p:txBody>
          <a:bodyPr>
            <a:normAutofit/>
          </a:bodyPr>
          <a:lstStyle/>
          <a:p>
            <a:r>
              <a:rPr lang="nl-NL" altLang="nl-NL" dirty="0">
                <a:latin typeface="Calibri" panose="020F0502020204030204" pitchFamily="34" charset="0"/>
                <a:cs typeface="Calibri" panose="020F0502020204030204" pitchFamily="34" charset="0"/>
              </a:rPr>
              <a:t>Programma</a:t>
            </a:r>
            <a:endParaRPr lang="nl-NL" dirty="0">
              <a:latin typeface="Calibri" panose="020F0502020204030204" pitchFamily="34" charset="0"/>
              <a:cs typeface="Calibri" panose="020F0502020204030204" pitchFamily="34" charset="0"/>
            </a:endParaRPr>
          </a:p>
        </p:txBody>
      </p:sp>
      <p:sp>
        <p:nvSpPr>
          <p:cNvPr id="14338" name="Tijdelijke aanduiding voor inhoud 1"/>
          <p:cNvSpPr>
            <a:spLocks noGrp="1"/>
          </p:cNvSpPr>
          <p:nvPr>
            <p:ph idx="1"/>
          </p:nvPr>
        </p:nvSpPr>
        <p:spPr/>
        <p:txBody>
          <a:bodyPr>
            <a:normAutofit/>
          </a:bodyPr>
          <a:lstStyle/>
          <a:p>
            <a:r>
              <a:rPr lang="nl-NL" altLang="nl-NL" dirty="0"/>
              <a:t>Inventarisatie huidige jaarcontrole			25 min.			 </a:t>
            </a:r>
          </a:p>
          <a:p>
            <a:r>
              <a:rPr lang="nl-NL" altLang="nl-NL" dirty="0"/>
              <a:t>Zorg op Maat: ziektegebonden factoren 		  5 min.</a:t>
            </a:r>
          </a:p>
          <a:p>
            <a:r>
              <a:rPr lang="nl-NL" altLang="nl-NL" dirty="0"/>
              <a:t>Persoonsgebonden factoren 				15 min.				</a:t>
            </a:r>
          </a:p>
          <a:p>
            <a:r>
              <a:rPr lang="nl-NL" altLang="nl-NL" dirty="0"/>
              <a:t>Het Jaargesprek: een vierstappenplan 		  5 min.</a:t>
            </a:r>
          </a:p>
          <a:p>
            <a:r>
              <a:rPr lang="nl-NL" altLang="nl-NL" dirty="0"/>
              <a:t>Praktijkoefening jaargesprek 				40 min.</a:t>
            </a:r>
          </a:p>
          <a:p>
            <a:r>
              <a:rPr lang="nl-NL" altLang="nl-NL" i="1" dirty="0"/>
              <a:t>Pauze							15 min.</a:t>
            </a:r>
          </a:p>
          <a:p>
            <a:r>
              <a:rPr lang="nl-NL" altLang="nl-NL" dirty="0"/>
              <a:t>Wat levert het jaargesprek op?			15 min.</a:t>
            </a:r>
          </a:p>
          <a:p>
            <a:r>
              <a:rPr lang="nl-NL" altLang="nl-NL" dirty="0"/>
              <a:t>2</a:t>
            </a:r>
            <a:r>
              <a:rPr lang="nl-NL" altLang="nl-NL" baseline="30000" dirty="0"/>
              <a:t>e</a:t>
            </a:r>
            <a:r>
              <a:rPr lang="nl-NL" altLang="nl-NL" dirty="0"/>
              <a:t> oefening						40 min.</a:t>
            </a:r>
          </a:p>
          <a:p>
            <a:r>
              <a:rPr lang="nl-NL" altLang="nl-NL" dirty="0"/>
              <a:t>Invoering in de eigen praktijk				15 min.</a:t>
            </a:r>
          </a:p>
          <a:p>
            <a:r>
              <a:rPr lang="nl-NL" altLang="nl-NL" dirty="0"/>
              <a:t>Afsluiting							  5 min.</a:t>
            </a:r>
          </a:p>
          <a:p>
            <a:pPr eaLnBrk="1" hangingPunct="1"/>
            <a:endParaRPr lang="nl-NL" altLang="nl-NL" dirty="0"/>
          </a:p>
        </p:txBody>
      </p:sp>
      <p:sp>
        <p:nvSpPr>
          <p:cNvPr id="2" name="Tijdelijke aanduiding voor dianummer 1"/>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2</a:t>
            </a:fld>
            <a:endParaRPr lang="nl-N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CEC8899-32C0-114C-BE25-AA7D8B84FA7C}"/>
              </a:ext>
            </a:extLst>
          </p:cNvPr>
          <p:cNvSpPr>
            <a:spLocks noGrp="1"/>
          </p:cNvSpPr>
          <p:nvPr>
            <p:ph type="title"/>
          </p:nvPr>
        </p:nvSpPr>
        <p:spPr/>
        <p:txBody>
          <a:bodyPr/>
          <a:lstStyle/>
          <a:p>
            <a:r>
              <a:rPr lang="nl-NL" dirty="0">
                <a:latin typeface="Calibri" panose="020F0502020204030204" pitchFamily="34" charset="0"/>
                <a:cs typeface="Calibri" panose="020F0502020204030204" pitchFamily="34" charset="0"/>
              </a:rPr>
              <a:t>Probleem: dokters weten er weinig van</a:t>
            </a:r>
          </a:p>
        </p:txBody>
      </p:sp>
      <p:sp>
        <p:nvSpPr>
          <p:cNvPr id="34818" name="Tijdelijke aanduiding voor inhoud 1"/>
          <p:cNvSpPr>
            <a:spLocks noGrp="1"/>
          </p:cNvSpPr>
          <p:nvPr>
            <p:ph idx="1"/>
          </p:nvPr>
        </p:nvSpPr>
        <p:spPr/>
        <p:txBody>
          <a:bodyPr/>
          <a:lstStyle/>
          <a:p>
            <a:pPr eaLnBrk="1" hangingPunct="1">
              <a:buFont typeface="Arial" pitchFamily="34" charset="0"/>
              <a:buNone/>
            </a:pPr>
            <a:r>
              <a:rPr lang="nl-NL" altLang="nl-NL" sz="2400" dirty="0"/>
              <a:t>Wat is u bekend over:</a:t>
            </a:r>
          </a:p>
          <a:p>
            <a:pPr eaLnBrk="1" hangingPunct="1">
              <a:buFont typeface="Arial" pitchFamily="34" charset="0"/>
              <a:buNone/>
            </a:pPr>
            <a:endParaRPr lang="nl-NL" altLang="nl-NL" sz="2400" dirty="0"/>
          </a:p>
          <a:p>
            <a:pPr eaLnBrk="1" hangingPunct="1"/>
            <a:r>
              <a:rPr lang="nl-NL" altLang="nl-NL" sz="2400" dirty="0"/>
              <a:t>De ziektepercepties van uw patiënt? </a:t>
            </a:r>
          </a:p>
          <a:p>
            <a:pPr eaLnBrk="1" hangingPunct="1"/>
            <a:r>
              <a:rPr lang="nl-NL" altLang="nl-NL" sz="2400" dirty="0"/>
              <a:t>De zelfmanagementmogelijkheden:</a:t>
            </a:r>
          </a:p>
          <a:p>
            <a:pPr eaLnBrk="1" hangingPunct="1">
              <a:buFont typeface="Arial" pitchFamily="34" charset="0"/>
              <a:buNone/>
            </a:pPr>
            <a:r>
              <a:rPr lang="nl-NL" altLang="nl-NL" sz="2400" dirty="0"/>
              <a:t>    - </a:t>
            </a:r>
            <a:r>
              <a:rPr lang="nl-NL" altLang="nl-NL" sz="2400" dirty="0" err="1"/>
              <a:t>Ziektespecifieke</a:t>
            </a:r>
            <a:r>
              <a:rPr lang="nl-NL" altLang="nl-NL" sz="2400" dirty="0"/>
              <a:t> kennis en vaardigheden</a:t>
            </a:r>
          </a:p>
          <a:p>
            <a:pPr eaLnBrk="1" hangingPunct="1">
              <a:buFont typeface="Arial" pitchFamily="34" charset="0"/>
              <a:buNone/>
            </a:pPr>
            <a:r>
              <a:rPr lang="nl-NL" altLang="nl-NL" sz="2400" dirty="0"/>
              <a:t>    - Vertrouwen in eigen kunnen</a:t>
            </a:r>
          </a:p>
          <a:p>
            <a:pPr eaLnBrk="1" hangingPunct="1">
              <a:buFont typeface="Arial" pitchFamily="34" charset="0"/>
              <a:buNone/>
            </a:pPr>
            <a:r>
              <a:rPr lang="nl-NL" altLang="nl-NL" sz="2400" dirty="0"/>
              <a:t>    - Mogelijkheden tot zelfontplooiing</a:t>
            </a:r>
          </a:p>
          <a:p>
            <a:pPr eaLnBrk="1" hangingPunct="1">
              <a:buFont typeface="Arial" pitchFamily="34" charset="0"/>
              <a:buNone/>
            </a:pPr>
            <a:endParaRPr lang="nl-NL" altLang="nl-NL" sz="2400" dirty="0"/>
          </a:p>
          <a:p>
            <a:pPr eaLnBrk="1" hangingPunct="1">
              <a:buFont typeface="Arial" pitchFamily="34" charset="0"/>
              <a:buNone/>
            </a:pPr>
            <a:r>
              <a:rPr lang="nl-NL" altLang="nl-NL" sz="2400" dirty="0"/>
              <a:t>  ….daarover nu meer….</a:t>
            </a:r>
          </a:p>
          <a:p>
            <a:pPr eaLnBrk="1" hangingPunct="1">
              <a:buFont typeface="Arial" pitchFamily="34" charset="0"/>
              <a:buNone/>
            </a:pPr>
            <a:endParaRPr lang="nl-NL" altLang="nl-NL" dirty="0"/>
          </a:p>
          <a:p>
            <a:pPr eaLnBrk="1" hangingPunct="1"/>
            <a:endParaRPr lang="nl-NL" altLang="nl-NL" dirty="0"/>
          </a:p>
        </p:txBody>
      </p:sp>
      <p:sp>
        <p:nvSpPr>
          <p:cNvPr id="2" name="Tijdelijke aanduiding voor dianummer 1"/>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20</a:t>
            </a:fld>
            <a:endParaRPr lang="nl-NL"/>
          </a:p>
        </p:txBody>
      </p:sp>
      <p:pic>
        <p:nvPicPr>
          <p:cNvPr id="34819" name="Tijdelijke aanduiding voor inhoud 2" descr="Vraagteken-pop.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6160" y="1844824"/>
            <a:ext cx="2924573" cy="255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pPr eaLnBrk="1" hangingPunct="1"/>
            <a:r>
              <a:rPr lang="nl-NL" altLang="nl-NL" sz="3200" dirty="0">
                <a:latin typeface="+mn-lt"/>
              </a:rPr>
              <a:t>Ziektepercepties</a:t>
            </a:r>
          </a:p>
        </p:txBody>
      </p:sp>
      <p:sp>
        <p:nvSpPr>
          <p:cNvPr id="36867" name="Rectangle 3"/>
          <p:cNvSpPr>
            <a:spLocks noGrp="1"/>
          </p:cNvSpPr>
          <p:nvPr>
            <p:ph idx="1"/>
          </p:nvPr>
        </p:nvSpPr>
        <p:spPr>
          <a:xfrm>
            <a:off x="2143218" y="1847851"/>
            <a:ext cx="9317855" cy="4351338"/>
          </a:xfrm>
        </p:spPr>
        <p:txBody>
          <a:bodyPr>
            <a:normAutofit/>
          </a:bodyPr>
          <a:lstStyle/>
          <a:p>
            <a:pPr marL="0" indent="0">
              <a:buNone/>
            </a:pPr>
            <a:r>
              <a:rPr lang="nl-NL" altLang="nl-NL" sz="2800" dirty="0"/>
              <a:t>De ideeën die iemand heeft over zijn ziekte en behandeling </a:t>
            </a:r>
            <a:r>
              <a:rPr lang="nl-NL" altLang="nl-NL" sz="2800" dirty="0">
                <a:solidFill>
                  <a:schemeClr val="accent1"/>
                </a:solidFill>
              </a:rPr>
              <a:t>geven richting aan </a:t>
            </a:r>
            <a:r>
              <a:rPr lang="nl-NL" altLang="nl-NL" sz="2800" dirty="0"/>
              <a:t>de wijze waarop hij/zij omgaat met klachten en gezondheidsproblemen. </a:t>
            </a:r>
            <a:br>
              <a:rPr lang="nl-NL" altLang="nl-NL" sz="2800" dirty="0"/>
            </a:br>
            <a:r>
              <a:rPr lang="nl-NL" altLang="nl-NL" sz="2000" dirty="0"/>
              <a:t>(</a:t>
            </a:r>
            <a:r>
              <a:rPr lang="nl-NL" altLang="nl-NL" sz="2000" dirty="0" err="1"/>
              <a:t>Hagger</a:t>
            </a:r>
            <a:r>
              <a:rPr lang="nl-NL" altLang="nl-NL" sz="2000" dirty="0"/>
              <a:t> et al, </a:t>
            </a:r>
            <a:r>
              <a:rPr lang="nl-NL" altLang="nl-NL" sz="2000" dirty="0" err="1"/>
              <a:t>Psychology</a:t>
            </a:r>
            <a:r>
              <a:rPr lang="nl-NL" altLang="nl-NL" sz="2000" dirty="0"/>
              <a:t> </a:t>
            </a:r>
            <a:r>
              <a:rPr lang="nl-NL" altLang="nl-NL" sz="2000" dirty="0" err="1"/>
              <a:t>and</a:t>
            </a:r>
            <a:r>
              <a:rPr lang="nl-NL" altLang="nl-NL" sz="2000" dirty="0"/>
              <a:t> Health -2003) </a:t>
            </a:r>
          </a:p>
          <a:p>
            <a:pPr marL="0" indent="0">
              <a:buNone/>
            </a:pPr>
            <a:r>
              <a:rPr lang="nl-NL" altLang="nl-NL" sz="2000" dirty="0"/>
              <a:t>            </a:t>
            </a:r>
          </a:p>
          <a:p>
            <a:pPr marL="0" indent="0">
              <a:buNone/>
            </a:pPr>
            <a:r>
              <a:rPr lang="nl-NL" altLang="nl-NL" sz="2800" dirty="0"/>
              <a:t>…….</a:t>
            </a:r>
            <a:r>
              <a:rPr lang="nl-NL" altLang="nl-NL" sz="2800" i="1" dirty="0">
                <a:solidFill>
                  <a:schemeClr val="accent1"/>
                </a:solidFill>
              </a:rPr>
              <a:t>en bepalen ook diabetes </a:t>
            </a:r>
            <a:r>
              <a:rPr lang="nl-NL" altLang="nl-NL" sz="2800" i="1" dirty="0" err="1">
                <a:solidFill>
                  <a:schemeClr val="accent1"/>
                </a:solidFill>
              </a:rPr>
              <a:t>zelf-management</a:t>
            </a:r>
            <a:endParaRPr lang="nl-NL" altLang="nl-NL" sz="2800" i="1" dirty="0">
              <a:solidFill>
                <a:schemeClr val="accent1"/>
              </a:solidFill>
            </a:endParaRPr>
          </a:p>
          <a:p>
            <a:pPr marL="0" indent="0">
              <a:buNone/>
            </a:pPr>
            <a:r>
              <a:rPr lang="nl-NL" altLang="nl-NL" sz="2000" dirty="0"/>
              <a:t>(Van </a:t>
            </a:r>
            <a:r>
              <a:rPr lang="nl-NL" altLang="nl-NL" sz="2000" dirty="0" err="1"/>
              <a:t>Puffelen</a:t>
            </a:r>
            <a:r>
              <a:rPr lang="nl-NL" altLang="nl-NL" sz="2000" dirty="0"/>
              <a:t> et al, </a:t>
            </a:r>
            <a:r>
              <a:rPr lang="nl-NL" altLang="nl-NL" sz="2000" dirty="0" err="1"/>
              <a:t>Psychology</a:t>
            </a:r>
            <a:r>
              <a:rPr lang="nl-NL" altLang="nl-NL" sz="2000" dirty="0"/>
              <a:t> </a:t>
            </a:r>
            <a:r>
              <a:rPr lang="nl-NL" altLang="nl-NL" sz="2000" dirty="0" err="1"/>
              <a:t>and</a:t>
            </a:r>
            <a:r>
              <a:rPr lang="nl-NL" altLang="nl-NL" sz="2000" dirty="0"/>
              <a:t> Health 2015)</a:t>
            </a:r>
          </a:p>
          <a:p>
            <a:pPr marL="0" indent="0">
              <a:buNone/>
            </a:pPr>
            <a:endParaRPr lang="nl-NL" altLang="nl-NL" sz="2000" dirty="0"/>
          </a:p>
          <a:p>
            <a:pPr marL="0" indent="0">
              <a:buNone/>
            </a:pPr>
            <a:r>
              <a:rPr lang="nl-NL" altLang="nl-NL" sz="2800" b="1" dirty="0"/>
              <a:t>Hoe vraag je als behandelend arts daarnaar?</a:t>
            </a:r>
          </a:p>
        </p:txBody>
      </p:sp>
      <p:sp>
        <p:nvSpPr>
          <p:cNvPr id="2" name="Tijdelijke aanduiding voor dianummer 1"/>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21</a:t>
            </a:fld>
            <a:endParaRPr lang="nl-N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F64AF10-A886-7449-9A97-9EBA4FB9B910}"/>
              </a:ext>
            </a:extLst>
          </p:cNvPr>
          <p:cNvSpPr>
            <a:spLocks noGrp="1"/>
          </p:cNvSpPr>
          <p:nvPr>
            <p:ph type="title"/>
          </p:nvPr>
        </p:nvSpPr>
        <p:spPr/>
        <p:txBody>
          <a:bodyPr/>
          <a:lstStyle/>
          <a:p>
            <a:r>
              <a:rPr lang="nl-NL" altLang="nl-NL" dirty="0">
                <a:solidFill>
                  <a:schemeClr val="tx1"/>
                </a:solidFill>
                <a:latin typeface="Calibri" panose="020F0502020204030204" pitchFamily="34" charset="0"/>
                <a:cs typeface="Calibri" panose="020F0502020204030204" pitchFamily="34" charset="0"/>
              </a:rPr>
              <a:t>Vragen naar ziektepercepties</a:t>
            </a:r>
            <a:endParaRPr lang="nl-NL" dirty="0">
              <a:solidFill>
                <a:schemeClr val="tx1"/>
              </a:solidFill>
              <a:latin typeface="Calibri" panose="020F0502020204030204" pitchFamily="34" charset="0"/>
              <a:cs typeface="Calibri" panose="020F0502020204030204" pitchFamily="34" charset="0"/>
            </a:endParaRPr>
          </a:p>
        </p:txBody>
      </p:sp>
      <p:sp>
        <p:nvSpPr>
          <p:cNvPr id="37890" name="Tijdelijke aanduiding voor inhoud 1"/>
          <p:cNvSpPr>
            <a:spLocks noGrp="1"/>
          </p:cNvSpPr>
          <p:nvPr>
            <p:ph idx="1"/>
          </p:nvPr>
        </p:nvSpPr>
        <p:spPr>
          <a:xfrm>
            <a:off x="2155050" y="2343565"/>
            <a:ext cx="9317855" cy="4351338"/>
          </a:xfrm>
        </p:spPr>
        <p:txBody>
          <a:bodyPr>
            <a:normAutofit/>
          </a:bodyPr>
          <a:lstStyle/>
          <a:p>
            <a:pPr marL="514350" indent="-514350">
              <a:buFont typeface="+mj-lt"/>
              <a:buAutoNum type="arabicPeriod"/>
            </a:pPr>
            <a:r>
              <a:rPr lang="nl-NL" altLang="nl-NL" dirty="0"/>
              <a:t>Denkt u dat u klachten van uw diabetes heeft?</a:t>
            </a:r>
          </a:p>
          <a:p>
            <a:pPr marL="514350" indent="-514350">
              <a:buFont typeface="+mj-lt"/>
              <a:buAutoNum type="arabicPeriod"/>
            </a:pPr>
            <a:r>
              <a:rPr lang="nl-NL" altLang="nl-NL" dirty="0"/>
              <a:t>Waarom denkt u dat u de ziekte heeft gekregen?</a:t>
            </a:r>
          </a:p>
          <a:p>
            <a:pPr marL="514350" indent="-514350">
              <a:buFont typeface="+mj-lt"/>
              <a:buAutoNum type="arabicPeriod"/>
            </a:pPr>
            <a:r>
              <a:rPr lang="nl-NL" altLang="nl-NL" dirty="0"/>
              <a:t>Denkt u dat uw diabetes over kan gaan?</a:t>
            </a:r>
          </a:p>
          <a:p>
            <a:pPr marL="514350" indent="-514350">
              <a:buFont typeface="+mj-lt"/>
              <a:buAutoNum type="arabicPeriod"/>
            </a:pPr>
            <a:r>
              <a:rPr lang="nl-NL" altLang="nl-NL" dirty="0"/>
              <a:t>Denkt u dat u zelf invloed op uw diabetes kunt hebben?</a:t>
            </a:r>
          </a:p>
          <a:p>
            <a:pPr marL="514350" indent="-514350">
              <a:buFont typeface="+mj-lt"/>
              <a:buAutoNum type="arabicPeriod"/>
            </a:pPr>
            <a:r>
              <a:rPr lang="nl-NL" altLang="nl-NL" dirty="0"/>
              <a:t>Wat verwacht u van de medicijnen die u voorgeschreven krijgt voor uw diabetes? </a:t>
            </a:r>
          </a:p>
          <a:p>
            <a:pPr marL="514350" indent="-514350">
              <a:buFont typeface="+mj-lt"/>
              <a:buAutoNum type="arabicPeriod"/>
            </a:pPr>
            <a:r>
              <a:rPr lang="nl-NL" altLang="nl-NL" dirty="0"/>
              <a:t>Hoe verwacht u dat uw diabetes uw leven in de toekomst zal beïnvloeden? </a:t>
            </a:r>
          </a:p>
        </p:txBody>
      </p:sp>
      <p:sp>
        <p:nvSpPr>
          <p:cNvPr id="2" name="Tijdelijke aanduiding voor dianummer 1"/>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22</a:t>
            </a:fld>
            <a:endParaRPr lang="nl-N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5BDBBFE-E6F3-C84B-897D-10D4765DBD76}"/>
              </a:ext>
            </a:extLst>
          </p:cNvPr>
          <p:cNvSpPr>
            <a:spLocks noGrp="1"/>
          </p:cNvSpPr>
          <p:nvPr>
            <p:ph type="title"/>
          </p:nvPr>
        </p:nvSpPr>
        <p:spPr/>
        <p:txBody>
          <a:bodyPr>
            <a:normAutofit/>
          </a:bodyPr>
          <a:lstStyle/>
          <a:p>
            <a:r>
              <a:rPr lang="nl-NL" altLang="nl-NL" dirty="0">
                <a:latin typeface="Calibri" panose="020F0502020204030204" pitchFamily="34" charset="0"/>
                <a:cs typeface="Calibri" panose="020F0502020204030204" pitchFamily="34" charset="0"/>
              </a:rPr>
              <a:t>Ziekteperceptie van diabetespatiënten</a:t>
            </a:r>
            <a:endParaRPr lang="nl-NL" dirty="0">
              <a:latin typeface="Calibri" panose="020F0502020204030204" pitchFamily="34" charset="0"/>
              <a:cs typeface="Calibri" panose="020F0502020204030204" pitchFamily="34" charset="0"/>
            </a:endParaRPr>
          </a:p>
        </p:txBody>
      </p:sp>
      <p:sp>
        <p:nvSpPr>
          <p:cNvPr id="38914" name="Tijdelijke aanduiding voor inhoud 1"/>
          <p:cNvSpPr>
            <a:spLocks noGrp="1"/>
          </p:cNvSpPr>
          <p:nvPr>
            <p:ph idx="1"/>
          </p:nvPr>
        </p:nvSpPr>
        <p:spPr/>
        <p:txBody>
          <a:bodyPr>
            <a:normAutofit/>
          </a:bodyPr>
          <a:lstStyle/>
          <a:p>
            <a:r>
              <a:rPr lang="nl-NL" altLang="nl-NL" dirty="0"/>
              <a:t>Chronische aandoening met geringe consequenties </a:t>
            </a:r>
            <a:br>
              <a:rPr lang="nl-NL" altLang="nl-NL" dirty="0"/>
            </a:br>
            <a:r>
              <a:rPr lang="nl-NL" altLang="nl-NL" sz="1800" dirty="0"/>
              <a:t>(van </a:t>
            </a:r>
            <a:r>
              <a:rPr lang="nl-NL" altLang="nl-NL" sz="1800" dirty="0" err="1"/>
              <a:t>Puffelen</a:t>
            </a:r>
            <a:r>
              <a:rPr lang="nl-NL" altLang="nl-NL" sz="1800" dirty="0"/>
              <a:t> et al. - </a:t>
            </a:r>
            <a:r>
              <a:rPr lang="nl-NL" altLang="nl-NL" sz="1800" dirty="0" err="1"/>
              <a:t>Psychology</a:t>
            </a:r>
            <a:r>
              <a:rPr lang="nl-NL" altLang="nl-NL" sz="1800" dirty="0"/>
              <a:t> </a:t>
            </a:r>
            <a:r>
              <a:rPr lang="nl-NL" altLang="nl-NL" sz="1800" dirty="0" err="1"/>
              <a:t>and</a:t>
            </a:r>
            <a:r>
              <a:rPr lang="nl-NL" altLang="nl-NL" sz="1800" dirty="0"/>
              <a:t> Health – 2015)</a:t>
            </a:r>
          </a:p>
          <a:p>
            <a:pPr eaLnBrk="1" hangingPunct="1">
              <a:lnSpc>
                <a:spcPct val="90000"/>
              </a:lnSpc>
            </a:pPr>
            <a:endParaRPr lang="nl-NL" altLang="nl-NL" dirty="0"/>
          </a:p>
          <a:p>
            <a:pPr eaLnBrk="1" hangingPunct="1">
              <a:lnSpc>
                <a:spcPct val="90000"/>
              </a:lnSpc>
            </a:pPr>
            <a:r>
              <a:rPr lang="nl-NL" altLang="nl-NL" dirty="0"/>
              <a:t>De behandelaar kan percepties in gunstige zin veranderen, waardoor </a:t>
            </a:r>
            <a:br>
              <a:rPr lang="nl-NL" altLang="nl-NL" dirty="0"/>
            </a:br>
            <a:r>
              <a:rPr lang="nl-NL" altLang="nl-NL" dirty="0"/>
              <a:t>kwaliteit van leven toeneemt </a:t>
            </a:r>
            <a:br>
              <a:rPr lang="nl-NL" altLang="nl-NL" dirty="0"/>
            </a:br>
            <a:r>
              <a:rPr lang="nl-NL" altLang="nl-NL" sz="1800" dirty="0"/>
              <a:t>(Kasteleyn et al, </a:t>
            </a:r>
            <a:r>
              <a:rPr lang="nl-NL" altLang="nl-NL" sz="1800" dirty="0" err="1"/>
              <a:t>Diab</a:t>
            </a:r>
            <a:r>
              <a:rPr lang="nl-NL" altLang="nl-NL" sz="1800" dirty="0"/>
              <a:t> </a:t>
            </a:r>
            <a:r>
              <a:rPr lang="nl-NL" altLang="nl-NL" sz="1800" dirty="0" err="1"/>
              <a:t>Medicine</a:t>
            </a:r>
            <a:r>
              <a:rPr lang="nl-NL" altLang="nl-NL" sz="1800" dirty="0"/>
              <a:t> 2015)</a:t>
            </a:r>
          </a:p>
          <a:p>
            <a:pPr eaLnBrk="1" hangingPunct="1">
              <a:lnSpc>
                <a:spcPct val="90000"/>
              </a:lnSpc>
              <a:buFont typeface="Arial" pitchFamily="34" charset="0"/>
              <a:buNone/>
            </a:pPr>
            <a:endParaRPr lang="nl-NL" altLang="nl-NL" dirty="0"/>
          </a:p>
          <a:p>
            <a:pPr eaLnBrk="1" hangingPunct="1">
              <a:lnSpc>
                <a:spcPct val="90000"/>
              </a:lnSpc>
            </a:pPr>
            <a:r>
              <a:rPr lang="nl-NL" altLang="nl-NL" dirty="0"/>
              <a:t>Verschil in perceptie tussen patiënt en partner kan leiden tot </a:t>
            </a:r>
            <a:br>
              <a:rPr lang="nl-NL" altLang="nl-NL" dirty="0"/>
            </a:br>
            <a:r>
              <a:rPr lang="nl-NL" altLang="nl-NL" dirty="0"/>
              <a:t>problemen in relatie en bij omgaan met de diabetes! </a:t>
            </a:r>
            <a:br>
              <a:rPr lang="nl-NL" altLang="nl-NL" dirty="0"/>
            </a:br>
            <a:r>
              <a:rPr lang="nl-NL" altLang="nl-NL" sz="1800" dirty="0"/>
              <a:t>(Rutten - Lancet Diabetes &amp; </a:t>
            </a:r>
            <a:r>
              <a:rPr lang="nl-NL" altLang="nl-NL" sz="1800" dirty="0" err="1"/>
              <a:t>Endocrinology</a:t>
            </a:r>
            <a:r>
              <a:rPr lang="nl-NL" altLang="nl-NL" sz="1800" dirty="0"/>
              <a:t> – 2014) </a:t>
            </a:r>
            <a:endParaRPr lang="nl-NL" altLang="nl-NL" dirty="0"/>
          </a:p>
          <a:p>
            <a:pPr eaLnBrk="1" hangingPunct="1"/>
            <a:endParaRPr lang="nl-NL" altLang="nl-NL" dirty="0"/>
          </a:p>
        </p:txBody>
      </p:sp>
      <p:sp>
        <p:nvSpPr>
          <p:cNvPr id="2" name="Tijdelijke aanduiding voor dianummer 1"/>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23</a:t>
            </a:fld>
            <a:endParaRPr lang="nl-NL"/>
          </a:p>
        </p:txBody>
      </p:sp>
      <p:sp>
        <p:nvSpPr>
          <p:cNvPr id="3" name="Ovale toelichting 2"/>
          <p:cNvSpPr/>
          <p:nvPr/>
        </p:nvSpPr>
        <p:spPr>
          <a:xfrm>
            <a:off x="7536160" y="3663480"/>
            <a:ext cx="3528392" cy="360040"/>
          </a:xfrm>
          <a:prstGeom prst="wedgeEllipseCallout">
            <a:avLst>
              <a:gd name="adj1" fmla="val -53830"/>
              <a:gd name="adj2" fmla="val 1663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bg1"/>
                </a:solidFill>
              </a:rPr>
              <a:t>Vraag er eens naar!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9631D1B-588D-BE49-9035-422939604664}"/>
              </a:ext>
            </a:extLst>
          </p:cNvPr>
          <p:cNvSpPr>
            <a:spLocks noGrp="1"/>
          </p:cNvSpPr>
          <p:nvPr>
            <p:ph type="title"/>
          </p:nvPr>
        </p:nvSpPr>
        <p:spPr/>
        <p:txBody>
          <a:bodyPr>
            <a:normAutofit/>
          </a:bodyPr>
          <a:lstStyle/>
          <a:p>
            <a:r>
              <a:rPr lang="nl-NL" altLang="nl-NL" dirty="0">
                <a:latin typeface="Calibri" panose="020F0502020204030204" pitchFamily="34" charset="0"/>
                <a:cs typeface="Calibri" panose="020F0502020204030204" pitchFamily="34" charset="0"/>
              </a:rPr>
              <a:t>Voorbeeldvragen </a:t>
            </a:r>
            <a:r>
              <a:rPr lang="nl-NL" altLang="nl-NL" i="1" dirty="0">
                <a:latin typeface="Calibri" panose="020F0502020204030204" pitchFamily="34" charset="0"/>
                <a:cs typeface="Calibri" panose="020F0502020204030204" pitchFamily="34" charset="0"/>
              </a:rPr>
              <a:t>‘Kennis en vaardigheden’:</a:t>
            </a:r>
            <a:endParaRPr lang="nl-NL" dirty="0">
              <a:latin typeface="Calibri" panose="020F0502020204030204" pitchFamily="34" charset="0"/>
              <a:cs typeface="Calibri" panose="020F0502020204030204" pitchFamily="34" charset="0"/>
            </a:endParaRPr>
          </a:p>
        </p:txBody>
      </p:sp>
      <p:sp>
        <p:nvSpPr>
          <p:cNvPr id="41986" name="Tijdelijke aanduiding voor inhoud 1"/>
          <p:cNvSpPr>
            <a:spLocks noGrp="1"/>
          </p:cNvSpPr>
          <p:nvPr>
            <p:ph idx="1"/>
          </p:nvPr>
        </p:nvSpPr>
        <p:spPr>
          <a:xfrm>
            <a:off x="1991544" y="1993044"/>
            <a:ext cx="10009112" cy="4351338"/>
          </a:xfrm>
        </p:spPr>
        <p:txBody>
          <a:bodyPr>
            <a:normAutofit/>
          </a:bodyPr>
          <a:lstStyle/>
          <a:p>
            <a:pPr>
              <a:lnSpc>
                <a:spcPct val="90000"/>
              </a:lnSpc>
            </a:pPr>
            <a:r>
              <a:rPr lang="nl-NL" altLang="nl-NL" sz="2400" dirty="0"/>
              <a:t>Weet u wat u precies heeft en wat de risico’s/ complicaties van diabetes zijn?</a:t>
            </a:r>
          </a:p>
          <a:p>
            <a:pPr>
              <a:lnSpc>
                <a:spcPct val="90000"/>
              </a:lnSpc>
            </a:pPr>
            <a:endParaRPr lang="nl-NL" altLang="nl-NL" sz="2400" dirty="0"/>
          </a:p>
          <a:p>
            <a:pPr>
              <a:lnSpc>
                <a:spcPct val="90000"/>
              </a:lnSpc>
            </a:pPr>
            <a:r>
              <a:rPr lang="nl-NL" altLang="nl-NL" sz="2400" dirty="0"/>
              <a:t>Weet u hoe u de risico’s kunt beperken, hoe u een hypo kunt voorkomen ? </a:t>
            </a:r>
          </a:p>
          <a:p>
            <a:pPr>
              <a:lnSpc>
                <a:spcPct val="90000"/>
              </a:lnSpc>
            </a:pPr>
            <a:endParaRPr lang="nl-NL" altLang="nl-NL" sz="2400" dirty="0"/>
          </a:p>
          <a:p>
            <a:pPr>
              <a:lnSpc>
                <a:spcPct val="90000"/>
              </a:lnSpc>
            </a:pPr>
            <a:r>
              <a:rPr lang="nl-NL" altLang="nl-NL" sz="2400" dirty="0"/>
              <a:t>Lukt het u om de bloedsuiker te meten ?</a:t>
            </a:r>
          </a:p>
          <a:p>
            <a:pPr>
              <a:lnSpc>
                <a:spcPct val="90000"/>
              </a:lnSpc>
            </a:pPr>
            <a:endParaRPr lang="nl-NL" altLang="nl-NL" sz="2400" dirty="0"/>
          </a:p>
          <a:p>
            <a:pPr>
              <a:lnSpc>
                <a:spcPct val="90000"/>
              </a:lnSpc>
            </a:pPr>
            <a:r>
              <a:rPr lang="nl-NL" altLang="nl-NL" sz="2400" dirty="0"/>
              <a:t>Weet u welke controles u moet doen en waarom? (zoals b.v. voeten controleren)</a:t>
            </a:r>
          </a:p>
          <a:p>
            <a:pPr>
              <a:lnSpc>
                <a:spcPct val="90000"/>
              </a:lnSpc>
            </a:pPr>
            <a:endParaRPr lang="nl-NL" altLang="nl-NL" sz="2400" dirty="0"/>
          </a:p>
          <a:p>
            <a:pPr marL="0" indent="0">
              <a:buNone/>
            </a:pPr>
            <a:endParaRPr lang="nl-NL" altLang="nl-NL" dirty="0"/>
          </a:p>
          <a:p>
            <a:pPr>
              <a:buFont typeface="Arial" pitchFamily="34" charset="0"/>
              <a:buNone/>
            </a:pPr>
            <a:endParaRPr lang="nl-NL" altLang="nl-NL" dirty="0"/>
          </a:p>
        </p:txBody>
      </p:sp>
      <p:sp>
        <p:nvSpPr>
          <p:cNvPr id="2" name="Tijdelijke aanduiding voor dianummer 1"/>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24</a:t>
            </a:fld>
            <a:endParaRPr lang="nl-NL"/>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normAutofit/>
          </a:bodyPr>
          <a:lstStyle/>
          <a:p>
            <a:r>
              <a:rPr lang="nl-NL" altLang="nl-NL" dirty="0"/>
              <a:t> </a:t>
            </a:r>
            <a:r>
              <a:rPr lang="nl-NL" altLang="nl-NL" dirty="0">
                <a:latin typeface="Calibri" panose="020F0502020204030204" pitchFamily="34" charset="0"/>
                <a:cs typeface="Calibri" panose="020F0502020204030204" pitchFamily="34" charset="0"/>
              </a:rPr>
              <a:t>Voorbeeldvragen </a:t>
            </a:r>
            <a:r>
              <a:rPr lang="nl-NL" altLang="nl-NL" i="1" dirty="0">
                <a:latin typeface="Calibri" panose="020F0502020204030204" pitchFamily="34" charset="0"/>
                <a:cs typeface="Calibri" panose="020F0502020204030204" pitchFamily="34" charset="0"/>
              </a:rPr>
              <a:t>‘Vertrouwen in eigen kunnen’</a:t>
            </a:r>
            <a:r>
              <a:rPr lang="nl-NL" altLang="nl-NL" dirty="0">
                <a:latin typeface="Calibri" panose="020F0502020204030204" pitchFamily="34" charset="0"/>
                <a:cs typeface="Calibri" panose="020F0502020204030204" pitchFamily="34" charset="0"/>
              </a:rPr>
              <a:t>    </a:t>
            </a:r>
          </a:p>
        </p:txBody>
      </p:sp>
      <p:sp>
        <p:nvSpPr>
          <p:cNvPr id="44035" name="Rectangle 3"/>
          <p:cNvSpPr>
            <a:spLocks noGrp="1"/>
          </p:cNvSpPr>
          <p:nvPr>
            <p:ph idx="1"/>
          </p:nvPr>
        </p:nvSpPr>
        <p:spPr/>
        <p:txBody>
          <a:bodyPr>
            <a:normAutofit/>
          </a:bodyPr>
          <a:lstStyle/>
          <a:p>
            <a:pPr>
              <a:lnSpc>
                <a:spcPct val="90000"/>
              </a:lnSpc>
            </a:pPr>
            <a:r>
              <a:rPr lang="nl-NL" altLang="nl-NL" sz="2400" dirty="0"/>
              <a:t>Heeft u vertrouwen in uw mogelijkheden om problemen op te lossen, bijvoorbeeld bij verschijnselen van een hoge of lage bloedsuiker?</a:t>
            </a:r>
          </a:p>
          <a:p>
            <a:pPr>
              <a:lnSpc>
                <a:spcPct val="90000"/>
              </a:lnSpc>
              <a:buFont typeface="Arial" pitchFamily="34" charset="0"/>
              <a:buNone/>
            </a:pPr>
            <a:endParaRPr lang="nl-NL" altLang="nl-NL" sz="2400" dirty="0"/>
          </a:p>
          <a:p>
            <a:pPr>
              <a:lnSpc>
                <a:spcPct val="90000"/>
              </a:lnSpc>
            </a:pPr>
            <a:r>
              <a:rPr lang="nl-NL" altLang="nl-NL" sz="2400" dirty="0"/>
              <a:t>Verwacht u dat het u gaat lukken om uw leefstijl  te veranderen? </a:t>
            </a:r>
          </a:p>
          <a:p>
            <a:pPr>
              <a:lnSpc>
                <a:spcPct val="90000"/>
              </a:lnSpc>
              <a:buFont typeface="Arial" pitchFamily="34" charset="0"/>
              <a:buNone/>
            </a:pPr>
            <a:endParaRPr lang="nl-NL" altLang="nl-NL" sz="2400" dirty="0"/>
          </a:p>
          <a:p>
            <a:pPr>
              <a:lnSpc>
                <a:spcPct val="90000"/>
              </a:lnSpc>
            </a:pPr>
            <a:r>
              <a:rPr lang="nl-NL" altLang="nl-NL" sz="2400" dirty="0"/>
              <a:t>Hoe groot schat u de kans, dat u bereikt wat u wilt bereiken voor uw diabetes? </a:t>
            </a:r>
          </a:p>
        </p:txBody>
      </p:sp>
      <p:sp>
        <p:nvSpPr>
          <p:cNvPr id="2" name="Tijdelijke aanduiding voor dianummer 1"/>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25</a:t>
            </a:fld>
            <a:endParaRPr lang="nl-NL"/>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D67382A-3030-5A41-B231-F283EEFE1AB1}"/>
              </a:ext>
            </a:extLst>
          </p:cNvPr>
          <p:cNvSpPr>
            <a:spLocks noGrp="1"/>
          </p:cNvSpPr>
          <p:nvPr>
            <p:ph type="title"/>
          </p:nvPr>
        </p:nvSpPr>
        <p:spPr/>
        <p:txBody>
          <a:bodyPr>
            <a:normAutofit/>
          </a:bodyPr>
          <a:lstStyle/>
          <a:p>
            <a:r>
              <a:rPr lang="nl-NL" altLang="nl-NL" dirty="0">
                <a:latin typeface="Calibri" panose="020F0502020204030204" pitchFamily="34" charset="0"/>
                <a:cs typeface="Calibri" panose="020F0502020204030204" pitchFamily="34" charset="0"/>
              </a:rPr>
              <a:t>Voorbeeldvragen </a:t>
            </a:r>
            <a:r>
              <a:rPr lang="nl-NL" altLang="nl-NL" i="1" dirty="0">
                <a:latin typeface="Calibri" panose="020F0502020204030204" pitchFamily="34" charset="0"/>
                <a:cs typeface="Calibri" panose="020F0502020204030204" pitchFamily="34" charset="0"/>
              </a:rPr>
              <a:t>‘Mogelijkheid zelfontplooiing’</a:t>
            </a:r>
            <a:endParaRPr lang="nl-NL" dirty="0">
              <a:latin typeface="Calibri" panose="020F0502020204030204" pitchFamily="34" charset="0"/>
              <a:cs typeface="Calibri" panose="020F0502020204030204" pitchFamily="34" charset="0"/>
            </a:endParaRPr>
          </a:p>
        </p:txBody>
      </p:sp>
      <p:sp>
        <p:nvSpPr>
          <p:cNvPr id="46082" name="Tijdelijke aanduiding voor inhoud 1"/>
          <p:cNvSpPr>
            <a:spLocks noGrp="1"/>
          </p:cNvSpPr>
          <p:nvPr>
            <p:ph idx="1"/>
          </p:nvPr>
        </p:nvSpPr>
        <p:spPr/>
        <p:txBody>
          <a:bodyPr>
            <a:normAutofit/>
          </a:bodyPr>
          <a:lstStyle/>
          <a:p>
            <a:pPr>
              <a:lnSpc>
                <a:spcPct val="80000"/>
              </a:lnSpc>
            </a:pPr>
            <a:r>
              <a:rPr lang="nl-NL" altLang="nl-NL" sz="2400" dirty="0"/>
              <a:t>Heeft u genoeg mogelijkheden om goed met uw diabetes om te kunnen gaan, of heeft u daarvoor wat ondersteuning nodig?</a:t>
            </a:r>
            <a:br>
              <a:rPr lang="nl-NL" altLang="nl-NL" sz="2400" dirty="0"/>
            </a:br>
            <a:endParaRPr lang="nl-NL" altLang="nl-NL" sz="2400" dirty="0"/>
          </a:p>
          <a:p>
            <a:pPr>
              <a:lnSpc>
                <a:spcPct val="80000"/>
              </a:lnSpc>
            </a:pPr>
            <a:r>
              <a:rPr lang="nl-NL" altLang="nl-NL" sz="2400" dirty="0"/>
              <a:t>Wat lijkt u het moeilijkst bij het bereiken van dit doel?</a:t>
            </a:r>
            <a:br>
              <a:rPr lang="nl-NL" altLang="nl-NL" sz="2400" dirty="0"/>
            </a:br>
            <a:endParaRPr lang="nl-NL" altLang="nl-NL" sz="2400" dirty="0"/>
          </a:p>
          <a:p>
            <a:pPr>
              <a:lnSpc>
                <a:spcPct val="80000"/>
              </a:lnSpc>
            </a:pPr>
            <a:r>
              <a:rPr lang="nl-NL" altLang="nl-NL" sz="2400" dirty="0"/>
              <a:t>Denkt u dit (bovenstaande) te kunnen leren? Hoe denkt u dit te kunnen leren?</a:t>
            </a:r>
            <a:br>
              <a:rPr lang="nl-NL" altLang="nl-NL" sz="2400" dirty="0"/>
            </a:br>
            <a:endParaRPr lang="nl-NL" altLang="nl-NL" sz="2400" dirty="0"/>
          </a:p>
          <a:p>
            <a:pPr>
              <a:lnSpc>
                <a:spcPct val="80000"/>
              </a:lnSpc>
            </a:pPr>
            <a:r>
              <a:rPr lang="nl-NL" altLang="nl-NL" sz="2400" dirty="0"/>
              <a:t>Wie zou u daarbij het best kunnen helpen? Kan uw partner hier nog een rol in spelen?</a:t>
            </a:r>
          </a:p>
          <a:p>
            <a:pPr>
              <a:buFont typeface="Arial" pitchFamily="34" charset="0"/>
              <a:buNone/>
            </a:pPr>
            <a:endParaRPr lang="nl-NL" altLang="nl-NL" b="1" i="1" dirty="0"/>
          </a:p>
        </p:txBody>
      </p:sp>
      <p:sp>
        <p:nvSpPr>
          <p:cNvPr id="2" name="Tijdelijke aanduiding voor dianummer 1"/>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26</a:t>
            </a:fld>
            <a:endParaRPr lang="nl-N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92B847-7FCA-E848-8855-6A5956FEE9B3}"/>
              </a:ext>
            </a:extLst>
          </p:cNvPr>
          <p:cNvSpPr>
            <a:spLocks noGrp="1"/>
          </p:cNvSpPr>
          <p:nvPr>
            <p:ph type="title"/>
          </p:nvPr>
        </p:nvSpPr>
        <p:spPr/>
        <p:txBody>
          <a:bodyPr/>
          <a:lstStyle/>
          <a:p>
            <a:r>
              <a:rPr lang="nl-NL" altLang="nl-NL" b="1" dirty="0"/>
              <a:t>Het Jaargesprek, een vierstappen-plan</a:t>
            </a:r>
            <a:endParaRPr lang="nl-NL" dirty="0"/>
          </a:p>
        </p:txBody>
      </p:sp>
      <p:pic>
        <p:nvPicPr>
          <p:cNvPr id="48130" name="Tijdelijke aanduiding voor inhoud 2"/>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91545" y="1847851"/>
            <a:ext cx="8064896" cy="4173437"/>
          </a:xfrm>
        </p:spPr>
      </p:pic>
      <p:sp>
        <p:nvSpPr>
          <p:cNvPr id="2" name="Tijdelijke aanduiding voor dianummer 1"/>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27</a:t>
            </a:fld>
            <a:endParaRPr lang="nl-NL"/>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A014919-7C2E-714E-A6AB-CB44BDE475FA}"/>
              </a:ext>
            </a:extLst>
          </p:cNvPr>
          <p:cNvSpPr>
            <a:spLocks noGrp="1"/>
          </p:cNvSpPr>
          <p:nvPr>
            <p:ph type="title"/>
          </p:nvPr>
        </p:nvSpPr>
        <p:spPr/>
        <p:txBody>
          <a:bodyPr>
            <a:normAutofit/>
          </a:bodyPr>
          <a:lstStyle/>
          <a:p>
            <a:r>
              <a:rPr lang="nl-NL" altLang="nl-NL" b="1" dirty="0">
                <a:solidFill>
                  <a:schemeClr val="accent1"/>
                </a:solidFill>
                <a:latin typeface="Calibri" panose="020F0502020204030204" pitchFamily="34" charset="0"/>
                <a:cs typeface="Calibri" panose="020F0502020204030204" pitchFamily="34" charset="0"/>
              </a:rPr>
              <a:t>STAP 1</a:t>
            </a:r>
            <a:r>
              <a:rPr lang="nl-NL" altLang="nl-NL" dirty="0">
                <a:latin typeface="Calibri" panose="020F0502020204030204" pitchFamily="34" charset="0"/>
                <a:cs typeface="Calibri" panose="020F0502020204030204" pitchFamily="34" charset="0"/>
              </a:rPr>
              <a:t> 	De eindverantwoordelijke arts </a:t>
            </a:r>
            <a:endParaRPr lang="nl-NL" dirty="0">
              <a:latin typeface="Calibri" panose="020F0502020204030204" pitchFamily="34" charset="0"/>
              <a:cs typeface="Calibri" panose="020F0502020204030204" pitchFamily="34" charset="0"/>
            </a:endParaRPr>
          </a:p>
        </p:txBody>
      </p:sp>
      <p:sp>
        <p:nvSpPr>
          <p:cNvPr id="50178" name="Tijdelijke aanduiding voor inhoud 1"/>
          <p:cNvSpPr>
            <a:spLocks noGrp="1"/>
          </p:cNvSpPr>
          <p:nvPr>
            <p:ph idx="1"/>
          </p:nvPr>
        </p:nvSpPr>
        <p:spPr/>
        <p:txBody>
          <a:bodyPr>
            <a:normAutofit/>
          </a:bodyPr>
          <a:lstStyle/>
          <a:p>
            <a:pPr marL="514350" indent="-514350">
              <a:buFont typeface="+mj-lt"/>
              <a:buAutoNum type="arabicPeriod"/>
            </a:pPr>
            <a:r>
              <a:rPr lang="nl-NL" altLang="nl-NL" sz="2400" dirty="0"/>
              <a:t>heeft het gesprek voorbereid en alle </a:t>
            </a:r>
            <a:r>
              <a:rPr lang="nl-NL" altLang="nl-NL" sz="2400" dirty="0" err="1"/>
              <a:t>ziektegebonden</a:t>
            </a:r>
            <a:r>
              <a:rPr lang="nl-NL" altLang="nl-NL" sz="2400" dirty="0"/>
              <a:t> factoren paraat</a:t>
            </a:r>
          </a:p>
          <a:p>
            <a:pPr marL="514350" indent="-514350">
              <a:buFont typeface="+mj-lt"/>
              <a:buAutoNum type="arabicPeriod"/>
            </a:pPr>
            <a:endParaRPr lang="nl-NL" altLang="nl-NL" sz="2400" dirty="0"/>
          </a:p>
          <a:p>
            <a:pPr marL="514350" indent="-514350">
              <a:buFont typeface="+mj-lt"/>
              <a:buAutoNum type="arabicPeriod"/>
            </a:pPr>
            <a:r>
              <a:rPr lang="nl-NL" altLang="nl-NL" sz="2400" dirty="0"/>
              <a:t>brengt samen met de patiënt de factoren in kaart die van belang zijn bij het omgaan met diabetes: </a:t>
            </a:r>
            <a:r>
              <a:rPr lang="nl-NL" altLang="nl-NL" sz="2400" dirty="0" err="1"/>
              <a:t>ziektegerelateerd</a:t>
            </a:r>
            <a:r>
              <a:rPr lang="nl-NL" altLang="nl-NL" sz="2400" dirty="0"/>
              <a:t> </a:t>
            </a:r>
            <a:r>
              <a:rPr lang="nl-NL" altLang="nl-NL" sz="2400" dirty="0" err="1"/>
              <a:t>èn</a:t>
            </a:r>
            <a:r>
              <a:rPr lang="nl-NL" altLang="nl-NL" sz="2400" dirty="0"/>
              <a:t> persoonsgebonden. </a:t>
            </a:r>
            <a:r>
              <a:rPr lang="nl-NL" altLang="nl-NL" sz="2400" dirty="0">
                <a:solidFill>
                  <a:schemeClr val="accent1"/>
                </a:solidFill>
              </a:rPr>
              <a:t>Afvinken is niet nodig, gebruik de onderlegger als ondersteuning</a:t>
            </a:r>
          </a:p>
          <a:p>
            <a:pPr marL="457200" indent="-457200">
              <a:buFont typeface="+mj-lt"/>
              <a:buAutoNum type="arabicPeriod"/>
            </a:pPr>
            <a:endParaRPr lang="nl-NL" altLang="nl-NL" sz="2400" dirty="0">
              <a:solidFill>
                <a:schemeClr val="accent1"/>
              </a:solidFill>
            </a:endParaRPr>
          </a:p>
          <a:p>
            <a:pPr marL="514350" indent="-514350">
              <a:buFont typeface="+mj-lt"/>
              <a:buAutoNum type="arabicPeriod"/>
            </a:pPr>
            <a:r>
              <a:rPr lang="nl-NL" altLang="nl-NL" sz="2400" dirty="0"/>
              <a:t>nodigt patiënt uit om samen doelen, behandeling en professionele ondersteuning te bepalen </a:t>
            </a:r>
          </a:p>
        </p:txBody>
      </p:sp>
      <p:sp>
        <p:nvSpPr>
          <p:cNvPr id="2" name="Tijdelijke aanduiding voor dianummer 1"/>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28</a:t>
            </a:fld>
            <a:endParaRPr lang="nl-N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7D19127-5749-9D48-BA09-7CE21E699896}"/>
              </a:ext>
            </a:extLst>
          </p:cNvPr>
          <p:cNvSpPr>
            <a:spLocks noGrp="1"/>
          </p:cNvSpPr>
          <p:nvPr>
            <p:ph type="title"/>
          </p:nvPr>
        </p:nvSpPr>
        <p:spPr/>
        <p:txBody>
          <a:bodyPr>
            <a:normAutofit fontScale="90000"/>
          </a:bodyPr>
          <a:lstStyle/>
          <a:p>
            <a:r>
              <a:rPr lang="nl-NL" b="1" dirty="0">
                <a:solidFill>
                  <a:schemeClr val="accent1"/>
                </a:solidFill>
                <a:latin typeface="Calibri" panose="020F0502020204030204" pitchFamily="34" charset="0"/>
                <a:cs typeface="Calibri" panose="020F0502020204030204" pitchFamily="34" charset="0"/>
              </a:rPr>
              <a:t>STAP 2</a:t>
            </a:r>
            <a:r>
              <a:rPr lang="nl-NL" dirty="0"/>
              <a:t> </a:t>
            </a:r>
            <a:br>
              <a:rPr lang="nl-NL" dirty="0"/>
            </a:br>
            <a:r>
              <a:rPr lang="nl-NL" dirty="0">
                <a:latin typeface="Calibri" panose="020F0502020204030204" pitchFamily="34" charset="0"/>
                <a:cs typeface="Calibri" panose="020F0502020204030204" pitchFamily="34" charset="0"/>
              </a:rPr>
              <a:t>op basis van stap 1 en de huidige richtlijnen: </a:t>
            </a:r>
            <a:r>
              <a:rPr lang="nl-NL" b="1" dirty="0">
                <a:latin typeface="Calibri" panose="020F0502020204030204" pitchFamily="34" charset="0"/>
                <a:cs typeface="Calibri" panose="020F0502020204030204" pitchFamily="34" charset="0"/>
              </a:rPr>
              <a:t>samen bepalen van de doelen</a:t>
            </a:r>
            <a:endParaRPr lang="nl-NL" dirty="0">
              <a:latin typeface="Calibri" panose="020F0502020204030204" pitchFamily="34" charset="0"/>
              <a:cs typeface="Calibri" panose="020F0502020204030204" pitchFamily="34" charset="0"/>
            </a:endParaRPr>
          </a:p>
        </p:txBody>
      </p:sp>
      <p:sp>
        <p:nvSpPr>
          <p:cNvPr id="2" name="Tijdelijke aanduiding voor inhoud 1"/>
          <p:cNvSpPr>
            <a:spLocks noGrp="1"/>
          </p:cNvSpPr>
          <p:nvPr>
            <p:ph idx="1"/>
          </p:nvPr>
        </p:nvSpPr>
        <p:spPr>
          <a:xfrm>
            <a:off x="2063552" y="2780928"/>
            <a:ext cx="9317855" cy="4351338"/>
          </a:xfrm>
        </p:spPr>
        <p:txBody>
          <a:bodyPr rtlCol="0">
            <a:noAutofit/>
          </a:bodyPr>
          <a:lstStyle/>
          <a:p>
            <a:pPr>
              <a:defRPr/>
            </a:pPr>
            <a:r>
              <a:rPr lang="nl-NL" sz="2400" dirty="0"/>
              <a:t>Wat zou volgens de medische richtlijnen aan de behandeling moeten veranderen? </a:t>
            </a:r>
          </a:p>
          <a:p>
            <a:pPr>
              <a:defRPr/>
            </a:pPr>
            <a:r>
              <a:rPr lang="nl-NL" sz="2400" dirty="0"/>
              <a:t>Welke doelen wil de patiënt bereiken? </a:t>
            </a:r>
          </a:p>
          <a:p>
            <a:pPr marL="0" indent="0">
              <a:defRPr/>
            </a:pPr>
            <a:r>
              <a:rPr lang="nl-NL" sz="2400" dirty="0"/>
              <a:t> Wat  vraagt de komende maanden extra aandacht?   </a:t>
            </a:r>
          </a:p>
          <a:p>
            <a:pPr marL="0" indent="0">
              <a:buNone/>
              <a:defRPr/>
            </a:pPr>
            <a:endParaRPr lang="nl-NL" sz="2400" dirty="0"/>
          </a:p>
          <a:p>
            <a:pPr marL="0" indent="0">
              <a:lnSpc>
                <a:spcPct val="110000"/>
              </a:lnSpc>
              <a:buNone/>
              <a:defRPr/>
            </a:pPr>
            <a:r>
              <a:rPr lang="nl-NL" dirty="0"/>
              <a:t> </a:t>
            </a:r>
          </a:p>
        </p:txBody>
      </p:sp>
      <p:sp>
        <p:nvSpPr>
          <p:cNvPr id="3" name="Tijdelijke aanduiding voor dianummer 2"/>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29</a:t>
            </a:fld>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043120-33E1-0049-A2C5-1D9BBCD1BC67}"/>
              </a:ext>
            </a:extLst>
          </p:cNvPr>
          <p:cNvSpPr>
            <a:spLocks noGrp="1"/>
          </p:cNvSpPr>
          <p:nvPr>
            <p:ph type="title"/>
          </p:nvPr>
        </p:nvSpPr>
        <p:spPr>
          <a:xfrm>
            <a:off x="1991544" y="365127"/>
            <a:ext cx="9469529" cy="1325563"/>
          </a:xfrm>
        </p:spPr>
        <p:txBody>
          <a:bodyPr>
            <a:normAutofit/>
          </a:bodyPr>
          <a:lstStyle/>
          <a:p>
            <a:r>
              <a:rPr lang="nl-NL" altLang="nl-NL" dirty="0">
                <a:latin typeface="Calibri" panose="020F0502020204030204" pitchFamily="34" charset="0"/>
                <a:cs typeface="Calibri" panose="020F0502020204030204" pitchFamily="34" charset="0"/>
              </a:rPr>
              <a:t>Inventarisatie huidige jaarcontrole</a:t>
            </a:r>
            <a:endParaRPr lang="nl-NL" dirty="0">
              <a:latin typeface="Calibri" panose="020F0502020204030204" pitchFamily="34" charset="0"/>
              <a:cs typeface="Calibri" panose="020F0502020204030204" pitchFamily="34" charset="0"/>
            </a:endParaRPr>
          </a:p>
        </p:txBody>
      </p:sp>
      <p:pic>
        <p:nvPicPr>
          <p:cNvPr id="18434" name="Tijdelijke aanduiding voor inhoud 3" descr="Palliatief-team-ETZ.jp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59437" y="3475831"/>
            <a:ext cx="2286000" cy="1511300"/>
          </a:xfrm>
        </p:spPr>
      </p:pic>
      <p:sp>
        <p:nvSpPr>
          <p:cNvPr id="2" name="Tijdelijke aanduiding voor dianummer 1"/>
          <p:cNvSpPr>
            <a:spLocks noGrp="1"/>
          </p:cNvSpPr>
          <p:nvPr>
            <p:ph type="sldNum" sz="quarter" idx="4294967295"/>
          </p:nvPr>
        </p:nvSpPr>
        <p:spPr>
          <a:xfrm>
            <a:off x="9448800" y="6356350"/>
            <a:ext cx="2743200" cy="365125"/>
          </a:xfrm>
        </p:spPr>
        <p:txBody>
          <a:bodyPr/>
          <a:lstStyle/>
          <a:p>
            <a:pPr>
              <a:defRPr/>
            </a:pPr>
            <a:fld id="{35FE9C26-2CAB-4CDE-8690-E98A3FD8C80F}" type="slidenum">
              <a:rPr lang="nl-NL" smtClean="0"/>
              <a:pPr>
                <a:defRPr/>
              </a:pPr>
              <a:t>3</a:t>
            </a:fld>
            <a:endParaRPr lang="nl-NL"/>
          </a:p>
        </p:txBody>
      </p:sp>
      <p:pic>
        <p:nvPicPr>
          <p:cNvPr id="18436" name="Tijdelijke aanduiding voor inhoud 2" descr="Vraagteken-pop.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6338" y="1125538"/>
            <a:ext cx="18716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Tijdelijke aanduiding voor inhoud 2" descr="105418670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3563" y="3860800"/>
            <a:ext cx="216535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inhoud 1">
            <a:extLst>
              <a:ext uri="{FF2B5EF4-FFF2-40B4-BE49-F238E27FC236}">
                <a16:creationId xmlns:a16="http://schemas.microsoft.com/office/drawing/2014/main" id="{F8973D6D-FCBB-174D-B47B-50991A67B5B1}"/>
              </a:ext>
            </a:extLst>
          </p:cNvPr>
          <p:cNvSpPr txBox="1">
            <a:spLocks/>
          </p:cNvSpPr>
          <p:nvPr/>
        </p:nvSpPr>
        <p:spPr>
          <a:xfrm>
            <a:off x="1991544" y="2055813"/>
            <a:ext cx="9469529"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tx2"/>
              </a:buClr>
              <a:buFont typeface="Wingdings" pitchFamily="2"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2"/>
              </a:buClr>
              <a:buFont typeface="Wingdings" pitchFamily="2"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2"/>
              </a:buClr>
              <a:buFont typeface="Wingdings"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2"/>
              </a:buClr>
              <a:buFont typeface="Wingdings" pitchFamily="2"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2"/>
              </a:buClr>
              <a:buFont typeface="Wingdings" pitchFamily="2"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nl-NL" altLang="nl-NL" dirty="0"/>
              <a:t> Wat bespreekt u?</a:t>
            </a:r>
          </a:p>
          <a:p>
            <a:r>
              <a:rPr lang="nl-NL" altLang="nl-NL" dirty="0"/>
              <a:t> Zijn de uitslagen al tevoren besproken?</a:t>
            </a:r>
          </a:p>
          <a:p>
            <a:r>
              <a:rPr lang="nl-NL" altLang="nl-NL" dirty="0"/>
              <a:t> Hoe is de taakverdeling tussen huisarts / internist en POH / DVK?</a:t>
            </a:r>
          </a:p>
          <a:p>
            <a:r>
              <a:rPr lang="nl-NL" altLang="nl-NL" dirty="0"/>
              <a:t> Wie zijn bij gesprek aanwezig?</a:t>
            </a:r>
          </a:p>
          <a:p>
            <a:pPr>
              <a:buFont typeface="Arial" pitchFamily="34" charset="0"/>
              <a:buChar char="•"/>
            </a:pPr>
            <a:endParaRPr lang="nl-NL" altLang="nl-NL" dirty="0"/>
          </a:p>
          <a:p>
            <a:endParaRPr lang="nl-NL" altLang="nl-N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31E9176-2976-534D-8AA7-3F28E307C53F}"/>
              </a:ext>
            </a:extLst>
          </p:cNvPr>
          <p:cNvSpPr>
            <a:spLocks noGrp="1"/>
          </p:cNvSpPr>
          <p:nvPr>
            <p:ph type="title"/>
          </p:nvPr>
        </p:nvSpPr>
        <p:spPr/>
        <p:txBody>
          <a:bodyPr>
            <a:normAutofit/>
          </a:bodyPr>
          <a:lstStyle/>
          <a:p>
            <a:r>
              <a:rPr lang="nl-NL" b="1" dirty="0">
                <a:solidFill>
                  <a:schemeClr val="accent1"/>
                </a:solidFill>
                <a:latin typeface="Calibri" panose="020F0502020204030204" pitchFamily="34" charset="0"/>
                <a:cs typeface="Calibri" panose="020F0502020204030204" pitchFamily="34" charset="0"/>
              </a:rPr>
              <a:t>Stap 3: </a:t>
            </a:r>
            <a:r>
              <a:rPr lang="nl-NL" b="1" dirty="0">
                <a:latin typeface="Calibri" panose="020F0502020204030204" pitchFamily="34" charset="0"/>
                <a:cs typeface="Calibri" panose="020F0502020204030204" pitchFamily="34" charset="0"/>
              </a:rPr>
              <a:t>samen de strategie bespreken</a:t>
            </a:r>
            <a:endParaRPr lang="nl-NL" dirty="0">
              <a:latin typeface="Calibri" panose="020F0502020204030204" pitchFamily="34" charset="0"/>
              <a:cs typeface="Calibri" panose="020F0502020204030204" pitchFamily="34" charset="0"/>
            </a:endParaRPr>
          </a:p>
        </p:txBody>
      </p:sp>
      <p:sp>
        <p:nvSpPr>
          <p:cNvPr id="3" name="Tijdelijke aanduiding voor dianummer 2"/>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30</a:t>
            </a:fld>
            <a:endParaRPr lang="nl-NL"/>
          </a:p>
        </p:txBody>
      </p:sp>
      <p:sp>
        <p:nvSpPr>
          <p:cNvPr id="5" name="Rechthoek 4"/>
          <p:cNvSpPr/>
          <p:nvPr/>
        </p:nvSpPr>
        <p:spPr>
          <a:xfrm>
            <a:off x="2351584" y="2420888"/>
            <a:ext cx="5760640" cy="24087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idx="1"/>
          </p:nvPr>
        </p:nvSpPr>
        <p:spPr>
          <a:noFill/>
        </p:spPr>
        <p:txBody>
          <a:bodyPr rtlCol="0">
            <a:noAutofit/>
          </a:bodyPr>
          <a:lstStyle/>
          <a:p>
            <a:pPr marL="288000" indent="-288000">
              <a:defRPr/>
            </a:pPr>
            <a:r>
              <a:rPr lang="nl-NL" dirty="0"/>
              <a:t>Welke strategie sluit aan bij deze doelen?</a:t>
            </a:r>
          </a:p>
          <a:p>
            <a:pPr marL="0" indent="0">
              <a:lnSpc>
                <a:spcPct val="100000"/>
              </a:lnSpc>
              <a:buClr>
                <a:srgbClr val="D40032"/>
              </a:buClr>
              <a:buNone/>
              <a:defRPr/>
            </a:pPr>
            <a:r>
              <a:rPr lang="nl-NL" dirty="0">
                <a:solidFill>
                  <a:prstClr val="black"/>
                </a:solidFill>
              </a:rPr>
              <a:t>	</a:t>
            </a:r>
            <a:r>
              <a:rPr lang="nl-NL" dirty="0">
                <a:solidFill>
                  <a:schemeClr val="accent1"/>
                </a:solidFill>
              </a:rPr>
              <a:t>Enkele voorbeelden: </a:t>
            </a:r>
            <a:br>
              <a:rPr lang="nl-NL" dirty="0">
                <a:solidFill>
                  <a:schemeClr val="accent1"/>
                </a:solidFill>
              </a:rPr>
            </a:br>
            <a:endParaRPr lang="nl-NL" dirty="0">
              <a:solidFill>
                <a:schemeClr val="accent1"/>
              </a:solidFill>
            </a:endParaRPr>
          </a:p>
          <a:p>
            <a:pPr marL="0" indent="0">
              <a:lnSpc>
                <a:spcPct val="100000"/>
              </a:lnSpc>
              <a:buClr>
                <a:srgbClr val="D40032"/>
              </a:buClr>
              <a:buNone/>
              <a:defRPr/>
            </a:pPr>
            <a:r>
              <a:rPr lang="nl-NL" dirty="0">
                <a:solidFill>
                  <a:schemeClr val="accent1"/>
                </a:solidFill>
              </a:rPr>
              <a:t>	- de partner een keer mee op het spreekuur? </a:t>
            </a:r>
          </a:p>
          <a:p>
            <a:pPr marL="0" indent="0">
              <a:lnSpc>
                <a:spcPct val="100000"/>
              </a:lnSpc>
              <a:buClr>
                <a:srgbClr val="D40032"/>
              </a:buClr>
              <a:buNone/>
              <a:defRPr/>
            </a:pPr>
            <a:r>
              <a:rPr lang="nl-NL" dirty="0">
                <a:solidFill>
                  <a:schemeClr val="accent1"/>
                </a:solidFill>
              </a:rPr>
              <a:t>	- extra medicatie? </a:t>
            </a:r>
          </a:p>
          <a:p>
            <a:pPr marL="0" indent="0">
              <a:lnSpc>
                <a:spcPct val="100000"/>
              </a:lnSpc>
              <a:buClr>
                <a:srgbClr val="D40032"/>
              </a:buClr>
              <a:buNone/>
              <a:defRPr/>
            </a:pPr>
            <a:r>
              <a:rPr lang="nl-NL" dirty="0">
                <a:solidFill>
                  <a:schemeClr val="accent1"/>
                </a:solidFill>
              </a:rPr>
              <a:t>	- een gesprek op het werk? </a:t>
            </a:r>
          </a:p>
          <a:p>
            <a:pPr marL="0" indent="0">
              <a:lnSpc>
                <a:spcPct val="100000"/>
              </a:lnSpc>
              <a:buClr>
                <a:srgbClr val="D40032"/>
              </a:buClr>
              <a:buNone/>
              <a:defRPr/>
            </a:pPr>
            <a:r>
              <a:rPr lang="nl-NL" dirty="0">
                <a:solidFill>
                  <a:schemeClr val="accent1"/>
                </a:solidFill>
              </a:rPr>
              <a:t>	Enzovoorts….</a:t>
            </a:r>
            <a:r>
              <a:rPr lang="nl-NL" dirty="0"/>
              <a:t>	</a:t>
            </a:r>
          </a:p>
          <a:p>
            <a:pPr>
              <a:defRPr/>
            </a:pPr>
            <a:r>
              <a:rPr lang="nl-NL" dirty="0"/>
              <a:t>Wat zijn voor- en nadelen hiervan, wat betekent dat voor de patiënt, welke strategie heeft de voorkeur? </a:t>
            </a:r>
            <a:r>
              <a:rPr lang="nl-NL" dirty="0">
                <a:solidFill>
                  <a:prstClr val="black"/>
                </a:solidFill>
              </a:rPr>
              <a:t> </a:t>
            </a:r>
            <a:br>
              <a:rPr lang="nl-NL" dirty="0"/>
            </a:br>
            <a:endParaRPr lang="nl-NL" dirty="0"/>
          </a:p>
          <a:p>
            <a:pPr marL="288000" indent="-288000">
              <a:defRPr/>
            </a:pPr>
            <a:endParaRPr lang="nl-N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B02DFA-B884-E042-9D17-10EE5ACABDAF}"/>
              </a:ext>
            </a:extLst>
          </p:cNvPr>
          <p:cNvSpPr>
            <a:spLocks noGrp="1"/>
          </p:cNvSpPr>
          <p:nvPr>
            <p:ph type="title"/>
          </p:nvPr>
        </p:nvSpPr>
        <p:spPr>
          <a:xfrm>
            <a:off x="2143218" y="365127"/>
            <a:ext cx="9785430" cy="1325563"/>
          </a:xfrm>
        </p:spPr>
        <p:txBody>
          <a:bodyPr>
            <a:normAutofit fontScale="90000"/>
          </a:bodyPr>
          <a:lstStyle/>
          <a:p>
            <a:pPr marL="288000" indent="-288000">
              <a:defRPr/>
            </a:pPr>
            <a:r>
              <a:rPr lang="nl-NL" sz="3600" b="1" dirty="0">
                <a:solidFill>
                  <a:schemeClr val="accent1"/>
                </a:solidFill>
                <a:latin typeface="+mn-lt"/>
              </a:rPr>
              <a:t>Stap 4</a:t>
            </a:r>
            <a:br>
              <a:rPr lang="nl-NL" b="1" dirty="0">
                <a:solidFill>
                  <a:schemeClr val="accent1"/>
                </a:solidFill>
              </a:rPr>
            </a:br>
            <a:r>
              <a:rPr lang="nl-NL" b="1" dirty="0"/>
              <a:t>Samen de benodigde</a:t>
            </a:r>
            <a:br>
              <a:rPr lang="nl-NL" b="1" dirty="0"/>
            </a:br>
            <a:r>
              <a:rPr lang="nl-NL" b="1" dirty="0"/>
              <a:t>professionele ondersteuning vaststellen en organiseren</a:t>
            </a:r>
            <a:endParaRPr lang="nl-NL" dirty="0"/>
          </a:p>
        </p:txBody>
      </p:sp>
      <p:sp>
        <p:nvSpPr>
          <p:cNvPr id="2" name="Tijdelijke aanduiding voor inhoud 1"/>
          <p:cNvSpPr>
            <a:spLocks noGrp="1"/>
          </p:cNvSpPr>
          <p:nvPr>
            <p:ph idx="1"/>
          </p:nvPr>
        </p:nvSpPr>
        <p:spPr/>
        <p:txBody>
          <a:bodyPr rtlCol="0">
            <a:noAutofit/>
          </a:bodyPr>
          <a:lstStyle/>
          <a:p>
            <a:pPr marL="288000" indent="-288000">
              <a:buNone/>
              <a:defRPr/>
            </a:pPr>
            <a:r>
              <a:rPr lang="nl-NL" sz="2400" dirty="0"/>
              <a:t>Wil de aanpak slagen:</a:t>
            </a:r>
          </a:p>
          <a:p>
            <a:pPr marL="0" indent="0">
              <a:defRPr/>
            </a:pPr>
            <a:r>
              <a:rPr lang="nl-NL" sz="2400" dirty="0"/>
              <a:t> Wat kan de patiënt zelf?</a:t>
            </a:r>
          </a:p>
          <a:p>
            <a:pPr marL="0" indent="0">
              <a:defRPr/>
            </a:pPr>
            <a:r>
              <a:rPr lang="nl-NL" sz="2400" dirty="0"/>
              <a:t> Welke hulp heeft de patiënt vanuit zijn omgeving?</a:t>
            </a:r>
          </a:p>
          <a:p>
            <a:pPr marL="0" indent="0">
              <a:defRPr/>
            </a:pPr>
            <a:r>
              <a:rPr lang="nl-NL" sz="2400" dirty="0"/>
              <a:t> Welke professionele ondersteuning is dan nog nodig?</a:t>
            </a:r>
          </a:p>
          <a:p>
            <a:pPr marL="0" indent="0">
              <a:defRPr/>
            </a:pPr>
            <a:r>
              <a:rPr lang="nl-NL" sz="2400" dirty="0"/>
              <a:t> Door wie?</a:t>
            </a:r>
          </a:p>
          <a:p>
            <a:pPr marL="0" indent="0">
              <a:defRPr/>
            </a:pPr>
            <a:r>
              <a:rPr lang="nl-NL" sz="2400" dirty="0"/>
              <a:t> Hoe vaak?</a:t>
            </a:r>
          </a:p>
          <a:p>
            <a:pPr marL="0" indent="0">
              <a:defRPr/>
            </a:pPr>
            <a:r>
              <a:rPr lang="nl-NL" sz="2400" dirty="0"/>
              <a:t>Wie regelt wat? </a:t>
            </a:r>
          </a:p>
          <a:p>
            <a:pPr marL="0" indent="0">
              <a:buNone/>
              <a:defRPr/>
            </a:pPr>
            <a:endParaRPr lang="nl-NL" dirty="0"/>
          </a:p>
        </p:txBody>
      </p:sp>
      <p:sp>
        <p:nvSpPr>
          <p:cNvPr id="3" name="Tijdelijke aanduiding voor dianummer 2"/>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31</a:t>
            </a:fld>
            <a:endParaRPr lang="nl-NL"/>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p:txBody>
          <a:bodyPr>
            <a:normAutofit/>
          </a:bodyPr>
          <a:lstStyle/>
          <a:p>
            <a:pPr eaLnBrk="1" hangingPunct="1"/>
            <a:r>
              <a:rPr lang="nl-NL" altLang="nl-NL" sz="4000" dirty="0">
                <a:latin typeface="Calibri" panose="020F0502020204030204" pitchFamily="34" charset="0"/>
                <a:cs typeface="Calibri" panose="020F0502020204030204" pitchFamily="34" charset="0"/>
              </a:rPr>
              <a:t>Praktijkoefening Jaargesprek</a:t>
            </a:r>
          </a:p>
        </p:txBody>
      </p:sp>
      <p:sp>
        <p:nvSpPr>
          <p:cNvPr id="2" name="Tijdelijke aanduiding voor inhoud 1">
            <a:extLst>
              <a:ext uri="{FF2B5EF4-FFF2-40B4-BE49-F238E27FC236}">
                <a16:creationId xmlns:a16="http://schemas.microsoft.com/office/drawing/2014/main" id="{BF23E0D2-B9F5-A540-9A9C-EE6C38A07506}"/>
              </a:ext>
            </a:extLst>
          </p:cNvPr>
          <p:cNvSpPr>
            <a:spLocks noGrp="1"/>
          </p:cNvSpPr>
          <p:nvPr>
            <p:ph idx="1"/>
          </p:nvPr>
        </p:nvSpPr>
        <p:spPr>
          <a:xfrm>
            <a:off x="2143217" y="2924944"/>
            <a:ext cx="9317855" cy="4351338"/>
          </a:xfrm>
        </p:spPr>
        <p:txBody>
          <a:bodyPr>
            <a:normAutofit/>
          </a:bodyPr>
          <a:lstStyle/>
          <a:p>
            <a:r>
              <a:rPr lang="nl-NL" altLang="nl-NL" sz="4800" dirty="0"/>
              <a:t>…aan de slag! …</a:t>
            </a:r>
            <a:endParaRPr lang="nl-NL" sz="4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2CF57-457B-4AFD-B75F-F8393671E4CD}"/>
              </a:ext>
            </a:extLst>
          </p:cNvPr>
          <p:cNvSpPr>
            <a:spLocks noGrp="1"/>
          </p:cNvSpPr>
          <p:nvPr>
            <p:ph type="title" idx="4294967295"/>
          </p:nvPr>
        </p:nvSpPr>
        <p:spPr>
          <a:xfrm>
            <a:off x="3935760" y="2420888"/>
            <a:ext cx="9318625" cy="1325563"/>
          </a:xfrm>
        </p:spPr>
        <p:txBody>
          <a:bodyPr>
            <a:noAutofit/>
          </a:bodyPr>
          <a:lstStyle/>
          <a:p>
            <a:r>
              <a:rPr lang="nl-NL" sz="9600" dirty="0">
                <a:solidFill>
                  <a:srgbClr val="C00000"/>
                </a:solidFill>
                <a:latin typeface="Calibri" panose="020F0502020204030204" pitchFamily="34" charset="0"/>
                <a:cs typeface="Calibri" panose="020F0502020204030204" pitchFamily="34" charset="0"/>
              </a:rPr>
              <a:t>Pauze</a:t>
            </a:r>
          </a:p>
        </p:txBody>
      </p:sp>
    </p:spTree>
    <p:extLst>
      <p:ext uri="{BB962C8B-B14F-4D97-AF65-F5344CB8AC3E}">
        <p14:creationId xmlns:p14="http://schemas.microsoft.com/office/powerpoint/2010/main" val="1159577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C72C6-67AF-4AB4-B7EA-4A681AB245E6}"/>
              </a:ext>
            </a:extLst>
          </p:cNvPr>
          <p:cNvSpPr>
            <a:spLocks noGrp="1"/>
          </p:cNvSpPr>
          <p:nvPr>
            <p:ph type="title"/>
          </p:nvPr>
        </p:nvSpPr>
        <p:spPr/>
        <p:txBody>
          <a:bodyPr>
            <a:noAutofit/>
          </a:bodyPr>
          <a:lstStyle/>
          <a:p>
            <a:pPr defTabSz="457200">
              <a:spcBef>
                <a:spcPts val="0"/>
              </a:spcBef>
              <a:defRPr/>
            </a:pPr>
            <a:br>
              <a:rPr lang="nl-NL" dirty="0">
                <a:solidFill>
                  <a:schemeClr val="tx1"/>
                </a:solidFill>
                <a:cs typeface="Arial" panose="020B0604020202020204" pitchFamily="34" charset="0"/>
              </a:rPr>
            </a:br>
            <a:r>
              <a:rPr lang="nl-NL" dirty="0">
                <a:latin typeface="Calibri" panose="020F0502020204030204" pitchFamily="34" charset="0"/>
                <a:cs typeface="Calibri" panose="020F0502020204030204" pitchFamily="34" charset="0"/>
              </a:rPr>
              <a:t>Van jaarcontrole naar jaargesprek </a:t>
            </a:r>
            <a:br>
              <a:rPr lang="nl-NL" dirty="0">
                <a:latin typeface="Calibri" panose="020F0502020204030204" pitchFamily="34" charset="0"/>
                <a:cs typeface="Calibri" panose="020F0502020204030204" pitchFamily="34" charset="0"/>
              </a:rPr>
            </a:br>
            <a:r>
              <a:rPr lang="nl-NL" dirty="0">
                <a:latin typeface="Calibri" panose="020F0502020204030204" pitchFamily="34" charset="0"/>
                <a:cs typeface="Calibri" panose="020F0502020204030204" pitchFamily="34" charset="0"/>
              </a:rPr>
              <a:t>Het implementatieproject</a:t>
            </a:r>
            <a:br>
              <a:rPr lang="nl-NL" dirty="0">
                <a:solidFill>
                  <a:schemeClr val="tx1"/>
                </a:solidFill>
                <a:latin typeface="Calibri" panose="020F0502020204030204" pitchFamily="34" charset="0"/>
                <a:cs typeface="Calibri" panose="020F0502020204030204" pitchFamily="34" charset="0"/>
              </a:rPr>
            </a:br>
            <a:endParaRPr lang="nl-NL" dirty="0">
              <a:solidFill>
                <a:schemeClr val="tx1"/>
              </a:solidFill>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p:txBody>
          <a:bodyPr>
            <a:normAutofit/>
          </a:bodyPr>
          <a:lstStyle/>
          <a:p>
            <a:pPr marL="514350" indent="-514350">
              <a:lnSpc>
                <a:spcPct val="150000"/>
              </a:lnSpc>
              <a:buFont typeface="+mj-lt"/>
              <a:buAutoNum type="arabicPeriod"/>
            </a:pPr>
            <a:endParaRPr lang="nl-NL" sz="4200" baseline="30000" dirty="0"/>
          </a:p>
          <a:p>
            <a:pPr marL="514350" indent="-514350">
              <a:lnSpc>
                <a:spcPct val="150000"/>
              </a:lnSpc>
              <a:buFont typeface="+mj-lt"/>
              <a:buAutoNum type="arabicPeriod"/>
            </a:pPr>
            <a:endParaRPr lang="nl-NL" sz="4200" baseline="30000" dirty="0"/>
          </a:p>
          <a:p>
            <a:pPr marL="514350" indent="-514350">
              <a:lnSpc>
                <a:spcPct val="150000"/>
              </a:lnSpc>
              <a:buFont typeface="+mj-lt"/>
              <a:buAutoNum type="arabicPeriod"/>
            </a:pPr>
            <a:endParaRPr lang="nl-NL" sz="4200" baseline="30000" dirty="0"/>
          </a:p>
          <a:p>
            <a:pPr marL="514350" indent="-514350">
              <a:lnSpc>
                <a:spcPct val="150000"/>
              </a:lnSpc>
              <a:buFont typeface="+mj-lt"/>
              <a:buAutoNum type="arabicPeriod"/>
            </a:pPr>
            <a:endParaRPr lang="nl-NL" sz="4200" baseline="30000" dirty="0"/>
          </a:p>
          <a:p>
            <a:pPr marL="514350" indent="-514350">
              <a:lnSpc>
                <a:spcPct val="150000"/>
              </a:lnSpc>
              <a:buFont typeface="+mj-lt"/>
              <a:buAutoNum type="arabicPeriod"/>
            </a:pPr>
            <a:endParaRPr lang="nl-NL" sz="4200" baseline="30000" dirty="0"/>
          </a:p>
        </p:txBody>
      </p:sp>
      <p:sp>
        <p:nvSpPr>
          <p:cNvPr id="5" name="Tijdelijke aanduiding voor inhoud 2">
            <a:extLst>
              <a:ext uri="{FF2B5EF4-FFF2-40B4-BE49-F238E27FC236}">
                <a16:creationId xmlns:a16="http://schemas.microsoft.com/office/drawing/2014/main" id="{A5E8D45D-D0D8-4C8A-8809-733C5C468215}"/>
              </a:ext>
            </a:extLst>
          </p:cNvPr>
          <p:cNvSpPr txBox="1">
            <a:spLocks/>
          </p:cNvSpPr>
          <p:nvPr/>
        </p:nvSpPr>
        <p:spPr>
          <a:xfrm>
            <a:off x="2134818" y="2573162"/>
            <a:ext cx="6769494" cy="193595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defRPr/>
            </a:pPr>
            <a:r>
              <a:rPr lang="nl-NL" dirty="0">
                <a:solidFill>
                  <a:prstClr val="black"/>
                </a:solidFill>
                <a:latin typeface="Calibri" panose="020F0502020204030204" pitchFamily="34" charset="0"/>
                <a:cs typeface="Calibri" panose="020F0502020204030204" pitchFamily="34" charset="0"/>
              </a:rPr>
              <a:t>Opzet, resultaten en conclusies</a:t>
            </a:r>
          </a:p>
          <a:p>
            <a:pPr fontAlgn="auto">
              <a:spcAft>
                <a:spcPts val="0"/>
              </a:spcAft>
              <a:defRPr/>
            </a:pPr>
            <a:endParaRPr lang="nl-NL" sz="2400" dirty="0">
              <a:solidFill>
                <a:prstClr val="black"/>
              </a:solidFill>
              <a:latin typeface="+mj-lt"/>
              <a:cs typeface="Arial" panose="020B0604020202020204" pitchFamily="34" charset="0"/>
            </a:endParaRPr>
          </a:p>
          <a:p>
            <a:pPr marL="0" indent="0" fontAlgn="auto">
              <a:spcAft>
                <a:spcPts val="0"/>
              </a:spcAft>
              <a:buNone/>
              <a:defRPr/>
            </a:pPr>
            <a:endParaRPr lang="nl-NL" sz="2400" dirty="0">
              <a:solidFill>
                <a:prstClr val="black"/>
              </a:solidFill>
              <a:latin typeface="+mj-lt"/>
            </a:endParaRPr>
          </a:p>
          <a:p>
            <a:pPr marL="0" indent="0" fontAlgn="auto">
              <a:spcAft>
                <a:spcPts val="0"/>
              </a:spcAft>
              <a:buNone/>
              <a:defRPr/>
            </a:pPr>
            <a:endParaRPr lang="nl-NL" sz="2400" dirty="0">
              <a:solidFill>
                <a:prstClr val="black"/>
              </a:solidFill>
              <a:latin typeface="+mj-lt"/>
            </a:endParaRPr>
          </a:p>
        </p:txBody>
      </p:sp>
      <p:sp>
        <p:nvSpPr>
          <p:cNvPr id="7" name="Titel 6">
            <a:extLst>
              <a:ext uri="{FF2B5EF4-FFF2-40B4-BE49-F238E27FC236}">
                <a16:creationId xmlns:a16="http://schemas.microsoft.com/office/drawing/2014/main" id="{145D0436-2735-49A2-B608-07F98454E255}"/>
              </a:ext>
            </a:extLst>
          </p:cNvPr>
          <p:cNvSpPr txBox="1">
            <a:spLocks/>
          </p:cNvSpPr>
          <p:nvPr/>
        </p:nvSpPr>
        <p:spPr>
          <a:xfrm>
            <a:off x="2352340" y="424765"/>
            <a:ext cx="8315661" cy="20887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nl-NL" sz="3200" b="1" dirty="0">
              <a:solidFill>
                <a:srgbClr val="D400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728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a:latin typeface="Calibri" panose="020F0502020204030204" pitchFamily="34" charset="0"/>
                <a:cs typeface="Calibri" panose="020F0502020204030204" pitchFamily="34" charset="0"/>
              </a:rPr>
              <a:t>Het project</a:t>
            </a:r>
          </a:p>
        </p:txBody>
      </p:sp>
      <p:sp>
        <p:nvSpPr>
          <p:cNvPr id="3" name="Tijdelijke aanduiding voor inhoud 2"/>
          <p:cNvSpPr>
            <a:spLocks noGrp="1"/>
          </p:cNvSpPr>
          <p:nvPr>
            <p:ph idx="1"/>
          </p:nvPr>
        </p:nvSpPr>
        <p:spPr/>
        <p:txBody>
          <a:bodyPr>
            <a:normAutofit/>
          </a:bodyPr>
          <a:lstStyle/>
          <a:p>
            <a:r>
              <a:rPr lang="nl-NL" dirty="0">
                <a:cs typeface="Arial" panose="020B0604020202020204" pitchFamily="34" charset="0"/>
              </a:rPr>
              <a:t>November 2015 – Februari 2018</a:t>
            </a:r>
          </a:p>
          <a:p>
            <a:pPr lvl="1"/>
            <a:r>
              <a:rPr lang="nl-NL" sz="2100" dirty="0">
                <a:cs typeface="Arial" panose="020B0604020202020204" pitchFamily="34" charset="0"/>
              </a:rPr>
              <a:t>57 huisartsen en 23 </a:t>
            </a:r>
            <a:r>
              <a:rPr lang="nl-NL" sz="2100" dirty="0" err="1">
                <a:cs typeface="Arial" panose="020B0604020202020204" pitchFamily="34" charset="0"/>
              </a:rPr>
              <a:t>POHs</a:t>
            </a:r>
            <a:r>
              <a:rPr lang="nl-NL" sz="2100" dirty="0">
                <a:cs typeface="Arial" panose="020B0604020202020204" pitchFamily="34" charset="0"/>
              </a:rPr>
              <a:t> uit 47 praktijken</a:t>
            </a:r>
          </a:p>
          <a:p>
            <a:pPr lvl="1"/>
            <a:r>
              <a:rPr lang="nl-NL" sz="2100" dirty="0">
                <a:cs typeface="Arial" panose="020B0604020202020204" pitchFamily="34" charset="0"/>
              </a:rPr>
              <a:t>17 internisten en 8 DVK uit 6 ziekenhuizen</a:t>
            </a:r>
          </a:p>
          <a:p>
            <a:pPr lvl="1"/>
            <a:r>
              <a:rPr lang="nl-NL" sz="2100" dirty="0">
                <a:cs typeface="Arial" panose="020B0604020202020204" pitchFamily="34" charset="0"/>
              </a:rPr>
              <a:t>2617 patiënten  (zowel type 1 als 2 diabetes) uitgenodigd  </a:t>
            </a:r>
            <a:br>
              <a:rPr lang="nl-NL" sz="2100" dirty="0">
                <a:cs typeface="Arial" panose="020B0604020202020204" pitchFamily="34" charset="0"/>
              </a:rPr>
            </a:br>
            <a:r>
              <a:rPr lang="nl-NL" sz="1600" dirty="0">
                <a:cs typeface="Arial" panose="020B0604020202020204" pitchFamily="34" charset="0"/>
                <a:sym typeface="Wingdings" panose="05000000000000000000" pitchFamily="2" charset="2"/>
              </a:rPr>
              <a:t> </a:t>
            </a:r>
            <a:r>
              <a:rPr lang="nl-NL" sz="2100" dirty="0">
                <a:solidFill>
                  <a:srgbClr val="D40032"/>
                </a:solidFill>
                <a:cs typeface="Arial" panose="020B0604020202020204" pitchFamily="34" charset="0"/>
                <a:sym typeface="Wingdings" panose="05000000000000000000" pitchFamily="2" charset="2"/>
              </a:rPr>
              <a:t>1487 (56,8%) deelnemers</a:t>
            </a:r>
          </a:p>
          <a:p>
            <a:r>
              <a:rPr lang="nl-NL" dirty="0">
                <a:solidFill>
                  <a:srgbClr val="D50032"/>
                </a:solidFill>
                <a:cs typeface="Arial" panose="020B0604020202020204" pitchFamily="34" charset="0"/>
                <a:sym typeface="Wingdings" panose="05000000000000000000" pitchFamily="2" charset="2"/>
              </a:rPr>
              <a:t>1366 mensen met type 2 diabetes;</a:t>
            </a:r>
          </a:p>
          <a:p>
            <a:pPr lvl="1"/>
            <a:r>
              <a:rPr lang="nl-NL" sz="2100" dirty="0">
                <a:cs typeface="Arial" panose="020B0604020202020204" pitchFamily="34" charset="0"/>
                <a:sym typeface="Wingdings" panose="05000000000000000000" pitchFamily="2" charset="2"/>
              </a:rPr>
              <a:t>1</a:t>
            </a:r>
            <a:r>
              <a:rPr lang="nl-NL" sz="2100" baseline="30000" dirty="0">
                <a:cs typeface="Arial" panose="020B0604020202020204" pitchFamily="34" charset="0"/>
                <a:sym typeface="Wingdings" panose="05000000000000000000" pitchFamily="2" charset="2"/>
              </a:rPr>
              <a:t>ste</a:t>
            </a:r>
            <a:r>
              <a:rPr lang="nl-NL" sz="2100" dirty="0">
                <a:cs typeface="Arial" panose="020B0604020202020204" pitchFamily="34" charset="0"/>
                <a:sym typeface="Wingdings" panose="05000000000000000000" pitchFamily="2" charset="2"/>
              </a:rPr>
              <a:t> lijn: 1200 (87,8%) – 2de lijn: 166 (12,2%)</a:t>
            </a:r>
          </a:p>
          <a:p>
            <a:r>
              <a:rPr lang="nl-NL" dirty="0">
                <a:solidFill>
                  <a:srgbClr val="D50032"/>
                </a:solidFill>
                <a:cs typeface="Arial" panose="020B0604020202020204" pitchFamily="34" charset="0"/>
                <a:sym typeface="Wingdings" panose="05000000000000000000" pitchFamily="2" charset="2"/>
              </a:rPr>
              <a:t>1366 eerste jaargesprekken: </a:t>
            </a:r>
          </a:p>
          <a:p>
            <a:pPr lvl="1"/>
            <a:r>
              <a:rPr lang="nl-NL" sz="2100" dirty="0">
                <a:cs typeface="Arial" panose="020B0604020202020204" pitchFamily="34" charset="0"/>
                <a:sym typeface="Wingdings" panose="05000000000000000000" pitchFamily="2" charset="2"/>
              </a:rPr>
              <a:t>arts 895 (65,5%) en POH/DVK 471 (34,5%)</a:t>
            </a:r>
          </a:p>
          <a:p>
            <a:r>
              <a:rPr lang="nl-NL" dirty="0">
                <a:solidFill>
                  <a:srgbClr val="D50032"/>
                </a:solidFill>
                <a:cs typeface="Arial" panose="020B0604020202020204" pitchFamily="34" charset="0"/>
                <a:sym typeface="Wingdings" panose="05000000000000000000" pitchFamily="2" charset="2"/>
              </a:rPr>
              <a:t>119 mensen met type 1 diabetes, </a:t>
            </a:r>
            <a:r>
              <a:rPr lang="nl-NL" dirty="0">
                <a:cs typeface="Arial" panose="020B0604020202020204" pitchFamily="34" charset="0"/>
                <a:sym typeface="Wingdings" panose="05000000000000000000" pitchFamily="2" charset="2"/>
              </a:rPr>
              <a:t>in 2de lijn</a:t>
            </a:r>
          </a:p>
          <a:p>
            <a:endParaRPr lang="nl-NL" dirty="0">
              <a:cs typeface="Arial" panose="020B0604020202020204" pitchFamily="34" charset="0"/>
              <a:sym typeface="Wingdings" panose="05000000000000000000" pitchFamily="2" charset="2"/>
            </a:endParaRPr>
          </a:p>
          <a:p>
            <a:endParaRPr lang="nl-NL" dirty="0">
              <a:solidFill>
                <a:srgbClr val="D40032"/>
              </a:solidFill>
              <a:cs typeface="Arial" panose="020B0604020202020204" pitchFamily="34" charset="0"/>
            </a:endParaRPr>
          </a:p>
        </p:txBody>
      </p:sp>
    </p:spTree>
    <p:extLst>
      <p:ext uri="{BB962C8B-B14F-4D97-AF65-F5344CB8AC3E}">
        <p14:creationId xmlns:p14="http://schemas.microsoft.com/office/powerpoint/2010/main" val="3699145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64681" y="315899"/>
            <a:ext cx="9317855" cy="1325563"/>
          </a:xfrm>
        </p:spPr>
        <p:txBody>
          <a:bodyPr>
            <a:normAutofit/>
          </a:bodyPr>
          <a:lstStyle/>
          <a:p>
            <a:pPr algn="l"/>
            <a:r>
              <a:rPr lang="nl-NL" dirty="0">
                <a:latin typeface="Calibri" panose="020F0502020204030204" pitchFamily="34" charset="0"/>
                <a:cs typeface="Calibri" panose="020F0502020204030204" pitchFamily="34" charset="0"/>
              </a:rPr>
              <a:t>Vragen / Meetinstrumenten</a:t>
            </a:r>
          </a:p>
        </p:txBody>
      </p:sp>
      <p:sp>
        <p:nvSpPr>
          <p:cNvPr id="3" name="Tijdelijke aanduiding voor inhoud 2"/>
          <p:cNvSpPr>
            <a:spLocks noGrp="1"/>
          </p:cNvSpPr>
          <p:nvPr>
            <p:ph idx="1"/>
          </p:nvPr>
        </p:nvSpPr>
        <p:spPr>
          <a:xfrm>
            <a:off x="1962721" y="1772816"/>
            <a:ext cx="9317855" cy="4351338"/>
          </a:xfrm>
        </p:spPr>
        <p:txBody>
          <a:bodyPr>
            <a:noAutofit/>
          </a:bodyPr>
          <a:lstStyle/>
          <a:p>
            <a:pPr marL="571500" indent="-571500">
              <a:lnSpc>
                <a:spcPct val="100000"/>
              </a:lnSpc>
              <a:buFont typeface="+mj-lt"/>
              <a:buAutoNum type="arabicPeriod"/>
            </a:pPr>
            <a:r>
              <a:rPr lang="nl-NL" sz="2400" dirty="0">
                <a:solidFill>
                  <a:srgbClr val="482939"/>
                </a:solidFill>
                <a:cs typeface="Arial" panose="020B0604020202020204" pitchFamily="34" charset="0"/>
              </a:rPr>
              <a:t>Is het gesprek haalbaar? </a:t>
            </a:r>
          </a:p>
          <a:p>
            <a:pPr marL="571500" indent="-571500">
              <a:lnSpc>
                <a:spcPct val="100000"/>
              </a:lnSpc>
              <a:buFont typeface="+mj-lt"/>
              <a:buAutoNum type="arabicPeriod"/>
            </a:pPr>
            <a:r>
              <a:rPr lang="nl-NL" sz="2400" dirty="0">
                <a:solidFill>
                  <a:srgbClr val="482939"/>
                </a:solidFill>
                <a:cs typeface="Arial" panose="020B0604020202020204" pitchFamily="34" charset="0"/>
              </a:rPr>
              <a:t>Leidt het tot gedeelde besluitvorming?</a:t>
            </a:r>
          </a:p>
          <a:p>
            <a:pPr marL="571500" indent="-571500">
              <a:lnSpc>
                <a:spcPct val="100000"/>
              </a:lnSpc>
              <a:buFont typeface="+mj-lt"/>
              <a:buAutoNum type="arabicPeriod"/>
            </a:pPr>
            <a:r>
              <a:rPr lang="nl-NL" sz="2400" dirty="0">
                <a:solidFill>
                  <a:srgbClr val="482939"/>
                </a:solidFill>
                <a:cs typeface="Arial" panose="020B0604020202020204" pitchFamily="34" charset="0"/>
              </a:rPr>
              <a:t>Hoe is de betrokkenheid van patiënten ?</a:t>
            </a:r>
          </a:p>
          <a:p>
            <a:pPr marL="571500" indent="-571500">
              <a:lnSpc>
                <a:spcPct val="100000"/>
              </a:lnSpc>
              <a:buFont typeface="+mj-lt"/>
              <a:buAutoNum type="arabicPeriod"/>
            </a:pPr>
            <a:r>
              <a:rPr lang="nl-NL" sz="2400" dirty="0">
                <a:solidFill>
                  <a:srgbClr val="482939"/>
                </a:solidFill>
                <a:cs typeface="Arial" panose="020B0604020202020204" pitchFamily="34" charset="0"/>
              </a:rPr>
              <a:t>Welke zorg krijgen mensen na het jaargesprek?</a:t>
            </a:r>
          </a:p>
          <a:p>
            <a:pPr marL="571500" indent="-571500">
              <a:lnSpc>
                <a:spcPct val="100000"/>
              </a:lnSpc>
              <a:buFont typeface="+mj-lt"/>
              <a:buAutoNum type="arabicPeriod"/>
            </a:pPr>
            <a:r>
              <a:rPr lang="nl-NL" sz="2400" dirty="0">
                <a:solidFill>
                  <a:srgbClr val="482939"/>
                </a:solidFill>
                <a:cs typeface="Arial" panose="020B0604020202020204" pitchFamily="34" charset="0"/>
              </a:rPr>
              <a:t>Hoe is de situatie een jaar later? </a:t>
            </a:r>
          </a:p>
          <a:p>
            <a:pPr marL="571500" indent="-571500">
              <a:buFont typeface="+mj-lt"/>
              <a:buAutoNum type="arabicPeriod"/>
            </a:pPr>
            <a:endParaRPr lang="nl-NL" i="1" dirty="0">
              <a:solidFill>
                <a:srgbClr val="D50032"/>
              </a:solidFill>
              <a:latin typeface="+mj-lt"/>
              <a:cs typeface="Arial" panose="020B0604020202020204" pitchFamily="34" charset="0"/>
            </a:endParaRPr>
          </a:p>
          <a:p>
            <a:pPr>
              <a:lnSpc>
                <a:spcPct val="100000"/>
              </a:lnSpc>
              <a:spcBef>
                <a:spcPts val="0"/>
              </a:spcBef>
            </a:pPr>
            <a:r>
              <a:rPr lang="nl-NL" sz="2400" i="1" dirty="0">
                <a:solidFill>
                  <a:srgbClr val="D50032"/>
                </a:solidFill>
                <a:latin typeface="Calibri" panose="020F0502020204030204" pitchFamily="34" charset="0"/>
                <a:cs typeface="Calibri" panose="020F0502020204030204" pitchFamily="34" charset="0"/>
              </a:rPr>
              <a:t>Vragenlijsten bij patiënten voor en na eerste jaargesprek en vlak na tweede jaargesprek</a:t>
            </a:r>
          </a:p>
          <a:p>
            <a:pPr>
              <a:lnSpc>
                <a:spcPct val="100000"/>
              </a:lnSpc>
              <a:spcBef>
                <a:spcPts val="0"/>
              </a:spcBef>
            </a:pPr>
            <a:r>
              <a:rPr lang="nl-NL" sz="2400" i="1" dirty="0">
                <a:solidFill>
                  <a:srgbClr val="D50032"/>
                </a:solidFill>
                <a:latin typeface="Calibri" panose="020F0502020204030204" pitchFamily="34" charset="0"/>
                <a:cs typeface="Calibri" panose="020F0502020204030204" pitchFamily="34" charset="0"/>
              </a:rPr>
              <a:t>Vragenlijst zorgverleners na jaargesprek</a:t>
            </a:r>
          </a:p>
          <a:p>
            <a:pPr>
              <a:lnSpc>
                <a:spcPct val="100000"/>
              </a:lnSpc>
              <a:spcBef>
                <a:spcPts val="0"/>
              </a:spcBef>
            </a:pPr>
            <a:r>
              <a:rPr lang="nl-NL" sz="2400" i="1" dirty="0">
                <a:solidFill>
                  <a:srgbClr val="D50032"/>
                </a:solidFill>
                <a:latin typeface="Calibri" panose="020F0502020204030204" pitchFamily="34" charset="0"/>
                <a:cs typeface="Calibri" panose="020F0502020204030204" pitchFamily="34" charset="0"/>
              </a:rPr>
              <a:t>Medische gegevens uit dossiers</a:t>
            </a:r>
            <a:endParaRPr lang="nl-NL" sz="2400" dirty="0">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3E171E6F-17C3-4AE0-A427-C030911DD73E}"/>
              </a:ext>
            </a:extLst>
          </p:cNvPr>
          <p:cNvPicPr>
            <a:picLocks noChangeAspect="1"/>
          </p:cNvPicPr>
          <p:nvPr/>
        </p:nvPicPr>
        <p:blipFill>
          <a:blip r:embed="rId3"/>
          <a:stretch>
            <a:fillRect/>
          </a:stretch>
        </p:blipFill>
        <p:spPr>
          <a:xfrm>
            <a:off x="9169148" y="2835670"/>
            <a:ext cx="2291925" cy="1401368"/>
          </a:xfrm>
          <a:prstGeom prst="rect">
            <a:avLst/>
          </a:prstGeom>
        </p:spPr>
      </p:pic>
    </p:spTree>
    <p:extLst>
      <p:ext uri="{BB962C8B-B14F-4D97-AF65-F5344CB8AC3E}">
        <p14:creationId xmlns:p14="http://schemas.microsoft.com/office/powerpoint/2010/main" val="2655068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a:latin typeface="Calibri" panose="020F0502020204030204" pitchFamily="34" charset="0"/>
                <a:cs typeface="Calibri" panose="020F0502020204030204" pitchFamily="34" charset="0"/>
              </a:rPr>
              <a:t>Voorbereiding jaargesprek</a:t>
            </a:r>
          </a:p>
        </p:txBody>
      </p:sp>
      <p:sp>
        <p:nvSpPr>
          <p:cNvPr id="3" name="Tijdelijke aanduiding voor inhoud 2"/>
          <p:cNvSpPr>
            <a:spLocks noGrp="1"/>
          </p:cNvSpPr>
          <p:nvPr>
            <p:ph idx="1"/>
          </p:nvPr>
        </p:nvSpPr>
        <p:spPr/>
        <p:txBody>
          <a:bodyPr>
            <a:normAutofit/>
          </a:bodyPr>
          <a:lstStyle/>
          <a:p>
            <a:r>
              <a:rPr lang="nl-NL" sz="2400" dirty="0">
                <a:cs typeface="Arial" panose="020B0604020202020204" pitchFamily="34" charset="0"/>
              </a:rPr>
              <a:t>Zorgverleners zijn getraind 2x2 uur</a:t>
            </a:r>
          </a:p>
          <a:p>
            <a:endParaRPr lang="nl-NL" sz="2400" dirty="0">
              <a:cs typeface="Arial" panose="020B0604020202020204" pitchFamily="34" charset="0"/>
            </a:endParaRPr>
          </a:p>
          <a:p>
            <a:r>
              <a:rPr lang="nl-NL" sz="2400" dirty="0">
                <a:cs typeface="Arial" panose="020B0604020202020204" pitchFamily="34" charset="0"/>
              </a:rPr>
              <a:t>Patiënt bereidt gesprek voor, krijgt briefje / mail met 4 vragen: </a:t>
            </a:r>
          </a:p>
          <a:p>
            <a:pPr marL="914400" lvl="1" indent="-514350">
              <a:buFont typeface="+mj-lt"/>
              <a:buAutoNum type="arabicPeriod"/>
            </a:pPr>
            <a:r>
              <a:rPr lang="nl-NL" sz="2400" dirty="0">
                <a:cs typeface="Arial" panose="020B0604020202020204" pitchFamily="34" charset="0"/>
              </a:rPr>
              <a:t>Welke onderwerpen wilt u bespreken?</a:t>
            </a:r>
          </a:p>
          <a:p>
            <a:pPr marL="914400" lvl="1" indent="-514350">
              <a:buFont typeface="+mj-lt"/>
              <a:buAutoNum type="arabicPeriod"/>
            </a:pPr>
            <a:r>
              <a:rPr lang="nl-NL" sz="2400" dirty="0">
                <a:cs typeface="Arial" panose="020B0604020202020204" pitchFamily="34" charset="0"/>
              </a:rPr>
              <a:t>Wat zou u willen veranderen aan uw situatie?</a:t>
            </a:r>
          </a:p>
          <a:p>
            <a:pPr marL="914400" lvl="1" indent="-514350">
              <a:buFont typeface="+mj-lt"/>
              <a:buAutoNum type="arabicPeriod"/>
            </a:pPr>
            <a:r>
              <a:rPr lang="nl-NL" sz="2400" dirty="0">
                <a:cs typeface="Arial" panose="020B0604020202020204" pitchFamily="34" charset="0"/>
              </a:rPr>
              <a:t>Hoe denkt u dat te kunnen doe</a:t>
            </a:r>
            <a:r>
              <a:rPr lang="en-US" sz="2400" dirty="0">
                <a:cs typeface="Arial" panose="020B0604020202020204" pitchFamily="34" charset="0"/>
              </a:rPr>
              <a:t>n?</a:t>
            </a:r>
          </a:p>
          <a:p>
            <a:pPr marL="914400" lvl="1" indent="-514350">
              <a:buFont typeface="+mj-lt"/>
              <a:buAutoNum type="arabicPeriod"/>
            </a:pPr>
            <a:r>
              <a:rPr lang="en-US" sz="2400" dirty="0" err="1">
                <a:cs typeface="Arial" panose="020B0604020202020204" pitchFamily="34" charset="0"/>
              </a:rPr>
              <a:t>Welke</a:t>
            </a:r>
            <a:r>
              <a:rPr lang="en-US" sz="2400" dirty="0">
                <a:cs typeface="Arial" panose="020B0604020202020204" pitchFamily="34" charset="0"/>
              </a:rPr>
              <a:t> </a:t>
            </a:r>
            <a:r>
              <a:rPr lang="en-US" sz="2400" dirty="0" err="1">
                <a:cs typeface="Arial" panose="020B0604020202020204" pitchFamily="34" charset="0"/>
              </a:rPr>
              <a:t>hulp</a:t>
            </a:r>
            <a:r>
              <a:rPr lang="en-US" sz="2400" dirty="0">
                <a:cs typeface="Arial" panose="020B0604020202020204" pitchFamily="34" charset="0"/>
              </a:rPr>
              <a:t> heeft u </a:t>
            </a:r>
            <a:r>
              <a:rPr lang="en-US" sz="2400" dirty="0" err="1">
                <a:cs typeface="Arial" panose="020B0604020202020204" pitchFamily="34" charset="0"/>
              </a:rPr>
              <a:t>daarbij</a:t>
            </a:r>
            <a:r>
              <a:rPr lang="en-US" sz="2400" dirty="0">
                <a:cs typeface="Arial" panose="020B0604020202020204" pitchFamily="34" charset="0"/>
              </a:rPr>
              <a:t> </a:t>
            </a:r>
            <a:r>
              <a:rPr lang="en-US" sz="2400" dirty="0" err="1">
                <a:cs typeface="Arial" panose="020B0604020202020204" pitchFamily="34" charset="0"/>
              </a:rPr>
              <a:t>nodig</a:t>
            </a:r>
            <a:r>
              <a:rPr lang="en-US" sz="2400" dirty="0">
                <a:cs typeface="Arial" panose="020B0604020202020204" pitchFamily="34" charset="0"/>
              </a:rPr>
              <a:t>?</a:t>
            </a:r>
          </a:p>
          <a:p>
            <a:pPr marL="0" indent="0">
              <a:buNone/>
            </a:pPr>
            <a:r>
              <a:rPr lang="nl-NL" dirty="0">
                <a:cs typeface="Arial" panose="020B0604020202020204" pitchFamily="34" charset="0"/>
              </a:rPr>
              <a:t>          </a:t>
            </a:r>
          </a:p>
        </p:txBody>
      </p:sp>
    </p:spTree>
    <p:extLst>
      <p:ext uri="{BB962C8B-B14F-4D97-AF65-F5344CB8AC3E}">
        <p14:creationId xmlns:p14="http://schemas.microsoft.com/office/powerpoint/2010/main" val="1488813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A7BAAD53-BF43-45C0-A77E-A60D5FEE7264}"/>
              </a:ext>
            </a:extLst>
          </p:cNvPr>
          <p:cNvGraphicFramePr>
            <a:graphicFrameLocks noGrp="1"/>
          </p:cNvGraphicFramePr>
          <p:nvPr>
            <p:extLst>
              <p:ext uri="{D42A27DB-BD31-4B8C-83A1-F6EECF244321}">
                <p14:modId xmlns:p14="http://schemas.microsoft.com/office/powerpoint/2010/main" val="2287767776"/>
              </p:ext>
            </p:extLst>
          </p:nvPr>
        </p:nvGraphicFramePr>
        <p:xfrm>
          <a:off x="911424" y="1340768"/>
          <a:ext cx="9783638" cy="4824531"/>
        </p:xfrm>
        <a:graphic>
          <a:graphicData uri="http://schemas.openxmlformats.org/drawingml/2006/table">
            <a:tbl>
              <a:tblPr firstRow="1" firstCol="1" bandRow="1">
                <a:tableStyleId>{3B4B98B0-60AC-42C2-AFA5-B58CD77FA1E5}</a:tableStyleId>
              </a:tblPr>
              <a:tblGrid>
                <a:gridCol w="5076665">
                  <a:extLst>
                    <a:ext uri="{9D8B030D-6E8A-4147-A177-3AD203B41FA5}">
                      <a16:colId xmlns:a16="http://schemas.microsoft.com/office/drawing/2014/main" val="3781409885"/>
                    </a:ext>
                  </a:extLst>
                </a:gridCol>
                <a:gridCol w="2299341">
                  <a:extLst>
                    <a:ext uri="{9D8B030D-6E8A-4147-A177-3AD203B41FA5}">
                      <a16:colId xmlns:a16="http://schemas.microsoft.com/office/drawing/2014/main" val="933008352"/>
                    </a:ext>
                  </a:extLst>
                </a:gridCol>
                <a:gridCol w="2407632">
                  <a:extLst>
                    <a:ext uri="{9D8B030D-6E8A-4147-A177-3AD203B41FA5}">
                      <a16:colId xmlns:a16="http://schemas.microsoft.com/office/drawing/2014/main" val="1348202814"/>
                    </a:ext>
                  </a:extLst>
                </a:gridCol>
              </a:tblGrid>
              <a:tr h="332727">
                <a:tc>
                  <a:txBody>
                    <a:bodyPr/>
                    <a:lstStyle/>
                    <a:p>
                      <a:pPr>
                        <a:lnSpc>
                          <a:spcPct val="100000"/>
                        </a:lnSpc>
                        <a:spcAft>
                          <a:spcPts val="0"/>
                        </a:spcAft>
                        <a:tabLst>
                          <a:tab pos="540385" algn="l"/>
                        </a:tabLst>
                      </a:pPr>
                      <a:r>
                        <a:rPr lang="en-US" sz="1600" dirty="0">
                          <a:effectLst/>
                        </a:rPr>
                        <a:t> </a:t>
                      </a:r>
                      <a:endParaRPr lang="nl-NL" sz="1600" b="0" dirty="0">
                        <a:solidFill>
                          <a:schemeClr val="tx1"/>
                        </a:solidFill>
                        <a:effectLst/>
                        <a:latin typeface="+mn-lt"/>
                        <a:ea typeface="Times New Roman" panose="02020603050405020304" pitchFamily="18" charset="0"/>
                        <a:cs typeface="Times New Roman" panose="02020603050405020304" pitchFamily="18" charset="0"/>
                      </a:endParaRPr>
                    </a:p>
                  </a:txBody>
                  <a:tcPr marL="32765" marR="32765" marT="0" marB="0"/>
                </a:tc>
                <a:tc>
                  <a:txBody>
                    <a:bodyPr/>
                    <a:lstStyle/>
                    <a:p>
                      <a:pPr algn="ctr">
                        <a:lnSpc>
                          <a:spcPct val="100000"/>
                        </a:lnSpc>
                        <a:spcAft>
                          <a:spcPts val="0"/>
                        </a:spcAft>
                        <a:tabLst>
                          <a:tab pos="540385" algn="l"/>
                        </a:tabLst>
                      </a:pPr>
                      <a:r>
                        <a:rPr lang="en-US" sz="1600" dirty="0">
                          <a:effectLst/>
                        </a:rPr>
                        <a:t>1ste </a:t>
                      </a:r>
                      <a:r>
                        <a:rPr lang="en-US" sz="1600" dirty="0" err="1">
                          <a:effectLst/>
                        </a:rPr>
                        <a:t>lijn</a:t>
                      </a:r>
                      <a:r>
                        <a:rPr lang="en-US" sz="1600" dirty="0">
                          <a:effectLst/>
                        </a:rPr>
                        <a:t> (n=1200)</a:t>
                      </a:r>
                      <a:endParaRPr lang="nl-NL" sz="1600" b="0" dirty="0">
                        <a:effectLst/>
                        <a:latin typeface="+mn-lt"/>
                        <a:ea typeface="Times New Roman" panose="02020603050405020304" pitchFamily="18" charset="0"/>
                        <a:cs typeface="Times New Roman" panose="02020603050405020304" pitchFamily="18" charset="0"/>
                      </a:endParaRPr>
                    </a:p>
                  </a:txBody>
                  <a:tcPr marL="32765" marR="32765" marT="0" marB="0"/>
                </a:tc>
                <a:tc>
                  <a:txBody>
                    <a:bodyPr/>
                    <a:lstStyle/>
                    <a:p>
                      <a:pPr algn="ctr">
                        <a:lnSpc>
                          <a:spcPct val="100000"/>
                        </a:lnSpc>
                        <a:spcAft>
                          <a:spcPts val="0"/>
                        </a:spcAft>
                        <a:tabLst>
                          <a:tab pos="540385" algn="l"/>
                        </a:tabLst>
                      </a:pPr>
                      <a:r>
                        <a:rPr lang="en-US" sz="1600" dirty="0">
                          <a:effectLst/>
                        </a:rPr>
                        <a:t>2de </a:t>
                      </a:r>
                      <a:r>
                        <a:rPr lang="en-US" sz="1600" dirty="0" err="1">
                          <a:effectLst/>
                        </a:rPr>
                        <a:t>lijn</a:t>
                      </a:r>
                      <a:r>
                        <a:rPr lang="en-US" sz="1600" dirty="0">
                          <a:effectLst/>
                        </a:rPr>
                        <a:t> (n=166)</a:t>
                      </a:r>
                      <a:endParaRPr lang="nl-NL" sz="1600" b="0" dirty="0">
                        <a:effectLst/>
                        <a:latin typeface="+mn-lt"/>
                        <a:ea typeface="Times New Roman" panose="02020603050405020304" pitchFamily="18" charset="0"/>
                        <a:cs typeface="Times New Roman" panose="02020603050405020304" pitchFamily="18" charset="0"/>
                      </a:endParaRPr>
                    </a:p>
                  </a:txBody>
                  <a:tcPr marL="32765" marR="32765" marT="0" marB="0"/>
                </a:tc>
                <a:extLst>
                  <a:ext uri="{0D108BD9-81ED-4DB2-BD59-A6C34878D82A}">
                    <a16:rowId xmlns:a16="http://schemas.microsoft.com/office/drawing/2014/main" val="3088261421"/>
                  </a:ext>
                </a:extLst>
              </a:tr>
              <a:tr h="374317">
                <a:tc>
                  <a:txBody>
                    <a:bodyPr/>
                    <a:lstStyle/>
                    <a:p>
                      <a:pPr>
                        <a:lnSpc>
                          <a:spcPct val="100000"/>
                        </a:lnSpc>
                        <a:spcAft>
                          <a:spcPts val="0"/>
                        </a:spcAft>
                        <a:tabLst>
                          <a:tab pos="540385" algn="l"/>
                        </a:tabLst>
                      </a:pPr>
                      <a:r>
                        <a:rPr lang="en-US" sz="1800" b="0" dirty="0" err="1">
                          <a:effectLst/>
                        </a:rPr>
                        <a:t>Leeftijd</a:t>
                      </a:r>
                      <a:r>
                        <a:rPr lang="en-US" sz="1800" b="0" dirty="0">
                          <a:effectLst/>
                        </a:rPr>
                        <a:t> (</a:t>
                      </a:r>
                      <a:r>
                        <a:rPr lang="en-US" sz="1800" b="0" dirty="0" err="1">
                          <a:effectLst/>
                        </a:rPr>
                        <a:t>jr</a:t>
                      </a:r>
                      <a:r>
                        <a:rPr lang="en-US" sz="1800" b="0" dirty="0">
                          <a:effectLst/>
                        </a:rPr>
                        <a:t>)</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66 </a:t>
                      </a:r>
                      <a:endParaRPr lang="nl-NL" sz="1800" b="0"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64 </a:t>
                      </a:r>
                      <a:endParaRPr lang="nl-NL" sz="1800" b="0"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974533011"/>
                  </a:ext>
                </a:extLst>
              </a:tr>
              <a:tr h="374317">
                <a:tc>
                  <a:txBody>
                    <a:bodyPr/>
                    <a:lstStyle/>
                    <a:p>
                      <a:pPr>
                        <a:lnSpc>
                          <a:spcPct val="100000"/>
                        </a:lnSpc>
                        <a:spcAft>
                          <a:spcPts val="0"/>
                        </a:spcAft>
                        <a:tabLst>
                          <a:tab pos="540385" algn="l"/>
                        </a:tabLst>
                      </a:pPr>
                      <a:r>
                        <a:rPr lang="en-US" sz="1800" b="0" dirty="0">
                          <a:effectLst/>
                        </a:rPr>
                        <a:t>Vrouw </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41%</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45%</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734564748"/>
                  </a:ext>
                </a:extLst>
              </a:tr>
              <a:tr h="374317">
                <a:tc>
                  <a:txBody>
                    <a:bodyPr/>
                    <a:lstStyle/>
                    <a:p>
                      <a:pPr>
                        <a:lnSpc>
                          <a:spcPct val="100000"/>
                        </a:lnSpc>
                        <a:spcAft>
                          <a:spcPts val="0"/>
                        </a:spcAft>
                        <a:tabLst>
                          <a:tab pos="540385" algn="l"/>
                        </a:tabLst>
                      </a:pPr>
                      <a:r>
                        <a:rPr lang="en-US" sz="1800" b="0" dirty="0">
                          <a:effectLst/>
                        </a:rPr>
                        <a:t>Nederlandse</a:t>
                      </a:r>
                      <a:r>
                        <a:rPr lang="en-US" sz="1800" b="0" baseline="0" dirty="0">
                          <a:effectLst/>
                        </a:rPr>
                        <a:t> </a:t>
                      </a:r>
                      <a:r>
                        <a:rPr lang="en-US" sz="1800" b="0" baseline="0" dirty="0" err="1">
                          <a:effectLst/>
                        </a:rPr>
                        <a:t>afkomst</a:t>
                      </a:r>
                      <a:r>
                        <a:rPr lang="en-US" sz="1800" b="0" dirty="0">
                          <a:effectLst/>
                        </a:rPr>
                        <a:t> </a:t>
                      </a:r>
                      <a:endParaRPr lang="nl-NL" sz="1800" b="0" i="1"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94 %</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92 %</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4086075207"/>
                  </a:ext>
                </a:extLst>
              </a:tr>
              <a:tr h="374317">
                <a:tc>
                  <a:txBody>
                    <a:bodyPr/>
                    <a:lstStyle/>
                    <a:p>
                      <a:pPr>
                        <a:lnSpc>
                          <a:spcPct val="100000"/>
                        </a:lnSpc>
                        <a:spcAft>
                          <a:spcPts val="0"/>
                        </a:spcAft>
                        <a:tabLst>
                          <a:tab pos="540385" algn="l"/>
                        </a:tabLst>
                      </a:pPr>
                      <a:r>
                        <a:rPr lang="en-US" sz="1800" b="0" dirty="0" err="1">
                          <a:effectLst/>
                        </a:rPr>
                        <a:t>Gehuwd</a:t>
                      </a:r>
                      <a:r>
                        <a:rPr lang="en-US" sz="1800" b="0" dirty="0">
                          <a:effectLst/>
                        </a:rPr>
                        <a:t> of </a:t>
                      </a:r>
                      <a:r>
                        <a:rPr lang="en-US" sz="1800" b="0" dirty="0" err="1">
                          <a:effectLst/>
                        </a:rPr>
                        <a:t>samenwonend</a:t>
                      </a:r>
                      <a:r>
                        <a:rPr lang="en-US" sz="1800" b="0" dirty="0">
                          <a:effectLst/>
                        </a:rPr>
                        <a:t> / </a:t>
                      </a:r>
                      <a:r>
                        <a:rPr lang="en-US" sz="1800" b="0" dirty="0" err="1">
                          <a:effectLst/>
                        </a:rPr>
                        <a:t>alleen</a:t>
                      </a:r>
                      <a:r>
                        <a:rPr lang="en-US" sz="1800" b="0" dirty="0">
                          <a:effectLst/>
                        </a:rPr>
                        <a:t> </a:t>
                      </a:r>
                      <a:endParaRPr lang="nl-NL" sz="1800" b="0" i="1"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1800" b="0" dirty="0">
                          <a:effectLst/>
                        </a:rPr>
                        <a:t> 77</a:t>
                      </a:r>
                      <a:r>
                        <a:rPr lang="nl-NL" sz="1800" b="0" baseline="0" dirty="0">
                          <a:effectLst/>
                        </a:rPr>
                        <a:t> /  </a:t>
                      </a:r>
                      <a:r>
                        <a:rPr lang="nl-NL" sz="1800" b="0" dirty="0">
                          <a:effectLst/>
                        </a:rPr>
                        <a:t>23 %</a:t>
                      </a:r>
                      <a:endParaRPr lang="nl-NL" sz="1800" b="0"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1800" b="0" dirty="0">
                          <a:effectLst/>
                        </a:rPr>
                        <a:t> 70</a:t>
                      </a:r>
                      <a:r>
                        <a:rPr lang="nl-NL" sz="1800" b="0" baseline="0" dirty="0">
                          <a:effectLst/>
                        </a:rPr>
                        <a:t> /  </a:t>
                      </a:r>
                      <a:r>
                        <a:rPr lang="nl-NL" sz="1800" b="0" dirty="0">
                          <a:effectLst/>
                        </a:rPr>
                        <a:t>30 %</a:t>
                      </a:r>
                      <a:endParaRPr lang="nl-NL" sz="1800" b="0"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2145335511"/>
                  </a:ext>
                </a:extLst>
              </a:tr>
              <a:tr h="374317">
                <a:tc>
                  <a:txBody>
                    <a:bodyPr/>
                    <a:lstStyle/>
                    <a:p>
                      <a:pPr>
                        <a:lnSpc>
                          <a:spcPct val="100000"/>
                        </a:lnSpc>
                        <a:spcAft>
                          <a:spcPts val="0"/>
                        </a:spcAft>
                        <a:tabLst>
                          <a:tab pos="540385" algn="l"/>
                        </a:tabLst>
                      </a:pPr>
                      <a:r>
                        <a:rPr lang="en-US" sz="1800" b="0" dirty="0" err="1">
                          <a:effectLst/>
                        </a:rPr>
                        <a:t>Opleidingsniveau</a:t>
                      </a:r>
                      <a:r>
                        <a:rPr lang="en-US" sz="1800" b="0" dirty="0">
                          <a:effectLst/>
                        </a:rPr>
                        <a:t> – L/M/H </a:t>
                      </a:r>
                      <a:endParaRPr lang="nl-NL" sz="1800" b="0" i="1"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35 / 44 / 20 %</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30 / 47 / 23 %</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642030636"/>
                  </a:ext>
                </a:extLst>
              </a:tr>
              <a:tr h="374317">
                <a:tc>
                  <a:txBody>
                    <a:bodyPr/>
                    <a:lstStyle/>
                    <a:p>
                      <a:pPr>
                        <a:lnSpc>
                          <a:spcPct val="100000"/>
                        </a:lnSpc>
                        <a:spcAft>
                          <a:spcPts val="0"/>
                        </a:spcAft>
                        <a:tabLst>
                          <a:tab pos="540385" algn="l"/>
                        </a:tabLst>
                      </a:pPr>
                      <a:r>
                        <a:rPr lang="en-US" sz="1800" b="0" dirty="0" err="1">
                          <a:effectLst/>
                        </a:rPr>
                        <a:t>Betaalde</a:t>
                      </a:r>
                      <a:r>
                        <a:rPr lang="en-US" sz="1800" b="0" dirty="0">
                          <a:effectLst/>
                        </a:rPr>
                        <a:t> </a:t>
                      </a:r>
                      <a:r>
                        <a:rPr lang="en-US" sz="1800" b="0" dirty="0" err="1">
                          <a:effectLst/>
                        </a:rPr>
                        <a:t>baan</a:t>
                      </a:r>
                      <a:r>
                        <a:rPr lang="en-US" sz="1800" b="0" dirty="0">
                          <a:effectLst/>
                        </a:rPr>
                        <a:t> </a:t>
                      </a:r>
                      <a:endParaRPr lang="nl-NL" sz="1800" b="0" i="1"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29 %</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28 %</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890481824"/>
                  </a:ext>
                </a:extLst>
              </a:tr>
              <a:tr h="374317">
                <a:tc>
                  <a:txBody>
                    <a:bodyPr/>
                    <a:lstStyle/>
                    <a:p>
                      <a:pPr>
                        <a:lnSpc>
                          <a:spcPct val="100000"/>
                        </a:lnSpc>
                        <a:spcAft>
                          <a:spcPts val="0"/>
                        </a:spcAft>
                        <a:tabLst>
                          <a:tab pos="540385" algn="l"/>
                        </a:tabLst>
                      </a:pPr>
                      <a:r>
                        <a:rPr lang="en-US" sz="1800" b="0" dirty="0" err="1">
                          <a:effectLst/>
                        </a:rPr>
                        <a:t>Patiëntenactivatie</a:t>
                      </a:r>
                      <a:r>
                        <a:rPr lang="en-US" sz="1800" b="0" dirty="0">
                          <a:effectLst/>
                        </a:rPr>
                        <a:t> (PAM, gem.)</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60 </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59</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2861003146"/>
                  </a:ext>
                </a:extLst>
              </a:tr>
              <a:tr h="374317">
                <a:tc>
                  <a:txBody>
                    <a:bodyPr/>
                    <a:lstStyle/>
                    <a:p>
                      <a:pPr>
                        <a:lnSpc>
                          <a:spcPct val="100000"/>
                        </a:lnSpc>
                        <a:spcAft>
                          <a:spcPts val="0"/>
                        </a:spcAft>
                        <a:tabLst>
                          <a:tab pos="540385" algn="l"/>
                        </a:tabLst>
                      </a:pPr>
                      <a:r>
                        <a:rPr lang="en-US" sz="1800" b="0" dirty="0" err="1">
                          <a:effectLst/>
                        </a:rPr>
                        <a:t>Ziekteduur</a:t>
                      </a:r>
                      <a:r>
                        <a:rPr lang="en-US" sz="1800" b="0" dirty="0">
                          <a:effectLst/>
                        </a:rPr>
                        <a:t> (</a:t>
                      </a:r>
                      <a:r>
                        <a:rPr lang="en-US" sz="1800" b="0" dirty="0" err="1">
                          <a:effectLst/>
                        </a:rPr>
                        <a:t>jr.</a:t>
                      </a:r>
                      <a:r>
                        <a:rPr lang="en-US" sz="1800" b="0" dirty="0">
                          <a:effectLst/>
                        </a:rPr>
                        <a:t>,</a:t>
                      </a:r>
                      <a:r>
                        <a:rPr lang="en-US" sz="1800" b="0" baseline="0" dirty="0">
                          <a:effectLst/>
                        </a:rPr>
                        <a:t> </a:t>
                      </a:r>
                      <a:r>
                        <a:rPr lang="en-US" sz="1800" b="0" dirty="0" err="1">
                          <a:effectLst/>
                        </a:rPr>
                        <a:t>mediaan</a:t>
                      </a:r>
                      <a:r>
                        <a:rPr lang="en-US" sz="1800" b="0" dirty="0">
                          <a:effectLst/>
                        </a:rPr>
                        <a:t>, IQR)</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1800" b="0" dirty="0">
                          <a:effectLst/>
                        </a:rPr>
                        <a:t>8 </a:t>
                      </a:r>
                      <a:endParaRPr lang="nl-NL" sz="1800" b="0"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1800" b="1" dirty="0">
                          <a:solidFill>
                            <a:srgbClr val="C00000"/>
                          </a:solidFill>
                          <a:effectLst/>
                        </a:rPr>
                        <a:t>18 </a:t>
                      </a:r>
                      <a:endParaRPr lang="nl-NL" sz="1800" b="1"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773905225"/>
                  </a:ext>
                </a:extLst>
              </a:tr>
              <a:tr h="374317">
                <a:tc>
                  <a:txBody>
                    <a:bodyPr/>
                    <a:lstStyle/>
                    <a:p>
                      <a:pPr>
                        <a:lnSpc>
                          <a:spcPct val="100000"/>
                        </a:lnSpc>
                        <a:spcAft>
                          <a:spcPts val="0"/>
                        </a:spcAft>
                        <a:tabLst>
                          <a:tab pos="540385" algn="l"/>
                        </a:tabLst>
                      </a:pPr>
                      <a:r>
                        <a:rPr lang="en-US" sz="1800" b="0" dirty="0" err="1">
                          <a:effectLst/>
                        </a:rPr>
                        <a:t>Andere</a:t>
                      </a:r>
                      <a:r>
                        <a:rPr lang="en-US" sz="1800" b="0" dirty="0">
                          <a:effectLst/>
                        </a:rPr>
                        <a:t> </a:t>
                      </a:r>
                      <a:r>
                        <a:rPr lang="en-US" sz="1800" b="0" dirty="0" err="1">
                          <a:effectLst/>
                        </a:rPr>
                        <a:t>aandoeningen</a:t>
                      </a:r>
                      <a:r>
                        <a:rPr lang="en-US" sz="1800" b="0" dirty="0">
                          <a:effectLst/>
                        </a:rPr>
                        <a:t> (</a:t>
                      </a:r>
                      <a:r>
                        <a:rPr lang="en-US" sz="1800" b="0" dirty="0" err="1">
                          <a:effectLst/>
                        </a:rPr>
                        <a:t>mediaan</a:t>
                      </a:r>
                      <a:r>
                        <a:rPr lang="en-US" sz="1800" b="0" dirty="0">
                          <a:effectLst/>
                        </a:rPr>
                        <a:t>)</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1 </a:t>
                      </a:r>
                      <a:endParaRPr lang="nl-NL" sz="1800" b="0"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1" dirty="0">
                          <a:solidFill>
                            <a:srgbClr val="C00000"/>
                          </a:solidFill>
                          <a:effectLst/>
                        </a:rPr>
                        <a:t>2 </a:t>
                      </a:r>
                      <a:endParaRPr lang="nl-NL" sz="1800" b="1"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525913982"/>
                  </a:ext>
                </a:extLst>
              </a:tr>
              <a:tr h="374317">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0385" algn="l"/>
                        </a:tabLst>
                        <a:defRPr/>
                      </a:pPr>
                      <a:r>
                        <a:rPr lang="en-US" sz="1800" b="0" dirty="0">
                          <a:effectLst/>
                        </a:rPr>
                        <a:t>HbA1c (m</a:t>
                      </a:r>
                      <a:r>
                        <a:rPr kumimoji="0" lang="en-US" sz="1800" b="0" u="none" strike="noStrike" kern="1200" cap="none" spc="0" normalizeH="0" baseline="0" noProof="0" dirty="0">
                          <a:ln>
                            <a:noFill/>
                          </a:ln>
                          <a:effectLst/>
                          <a:uLnTx/>
                          <a:uFillTx/>
                        </a:rPr>
                        <a:t>mol/mol, </a:t>
                      </a:r>
                      <a:r>
                        <a:rPr lang="en-US" sz="1800" b="0" dirty="0" err="1">
                          <a:effectLst/>
                        </a:rPr>
                        <a:t>mediaan</a:t>
                      </a:r>
                      <a:r>
                        <a:rPr lang="en-US" sz="1800" b="0" dirty="0">
                          <a:effectLst/>
                        </a:rPr>
                        <a:t>)</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 51 </a:t>
                      </a:r>
                      <a:endParaRPr lang="nl-NL" sz="1800" b="0"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1" dirty="0">
                          <a:solidFill>
                            <a:srgbClr val="C00000"/>
                          </a:solidFill>
                          <a:effectLst/>
                        </a:rPr>
                        <a:t> 61 </a:t>
                      </a:r>
                      <a:endParaRPr lang="nl-NL" sz="1800" b="1"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1072516927"/>
                  </a:ext>
                </a:extLst>
              </a:tr>
              <a:tr h="374317">
                <a:tc>
                  <a:txBody>
                    <a:bodyPr/>
                    <a:lstStyle/>
                    <a:p>
                      <a:pPr>
                        <a:lnSpc>
                          <a:spcPct val="100000"/>
                        </a:lnSpc>
                        <a:spcAft>
                          <a:spcPts val="0"/>
                        </a:spcAft>
                        <a:tabLst>
                          <a:tab pos="540385" algn="l"/>
                        </a:tabLst>
                      </a:pPr>
                      <a:r>
                        <a:rPr lang="en-US" sz="1800" b="0" dirty="0" err="1">
                          <a:effectLst/>
                        </a:rPr>
                        <a:t>Systolische</a:t>
                      </a:r>
                      <a:r>
                        <a:rPr lang="en-US" sz="1800" b="0" dirty="0">
                          <a:effectLst/>
                        </a:rPr>
                        <a:t> </a:t>
                      </a:r>
                      <a:r>
                        <a:rPr lang="en-US" sz="1800" b="0" dirty="0" err="1">
                          <a:effectLst/>
                        </a:rPr>
                        <a:t>bloeddruk</a:t>
                      </a:r>
                      <a:r>
                        <a:rPr lang="en-US" sz="1800" b="0" dirty="0">
                          <a:effectLst/>
                        </a:rPr>
                        <a:t> (mmHg, gem.)</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136 </a:t>
                      </a:r>
                      <a:endParaRPr lang="nl-NL" sz="1800" b="0"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1" dirty="0">
                          <a:solidFill>
                            <a:srgbClr val="C00000"/>
                          </a:solidFill>
                          <a:effectLst/>
                        </a:rPr>
                        <a:t>141 </a:t>
                      </a:r>
                      <a:endParaRPr lang="nl-NL" sz="1800" b="1"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2546948719"/>
                  </a:ext>
                </a:extLst>
              </a:tr>
              <a:tr h="374317">
                <a:tc>
                  <a:txBody>
                    <a:bodyPr/>
                    <a:lstStyle/>
                    <a:p>
                      <a:pPr>
                        <a:lnSpc>
                          <a:spcPct val="100000"/>
                        </a:lnSpc>
                        <a:spcAft>
                          <a:spcPts val="0"/>
                        </a:spcAft>
                        <a:tabLst>
                          <a:tab pos="540385" algn="l"/>
                        </a:tabLst>
                      </a:pPr>
                      <a:r>
                        <a:rPr lang="en-US" sz="1800" b="0" dirty="0">
                          <a:effectLst/>
                        </a:rPr>
                        <a:t>BMI (</a:t>
                      </a:r>
                      <a:r>
                        <a:rPr lang="en-US" sz="1800" b="0" dirty="0" err="1">
                          <a:effectLst/>
                        </a:rPr>
                        <a:t>mediaan</a:t>
                      </a:r>
                      <a:r>
                        <a:rPr lang="en-US" sz="1800" b="0" dirty="0">
                          <a:effectLst/>
                        </a:rPr>
                        <a:t>)</a:t>
                      </a:r>
                      <a:endParaRPr lang="nl-NL" sz="18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29 </a:t>
                      </a:r>
                      <a:endParaRPr lang="nl-NL" sz="1800" b="0"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1" dirty="0">
                          <a:solidFill>
                            <a:srgbClr val="C00000"/>
                          </a:solidFill>
                          <a:effectLst/>
                        </a:rPr>
                        <a:t>31 </a:t>
                      </a:r>
                      <a:endParaRPr lang="nl-NL" sz="1800" b="1"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544164097"/>
                  </a:ext>
                </a:extLst>
              </a:tr>
            </a:tbl>
          </a:graphicData>
        </a:graphic>
      </p:graphicFrame>
      <p:sp>
        <p:nvSpPr>
          <p:cNvPr id="2" name="Titel 1">
            <a:extLst>
              <a:ext uri="{FF2B5EF4-FFF2-40B4-BE49-F238E27FC236}">
                <a16:creationId xmlns:a16="http://schemas.microsoft.com/office/drawing/2014/main" id="{338FE108-F8AE-F243-B8DB-531B4EECC8F1}"/>
              </a:ext>
            </a:extLst>
          </p:cNvPr>
          <p:cNvSpPr>
            <a:spLocks noGrp="1"/>
          </p:cNvSpPr>
          <p:nvPr>
            <p:ph type="title" idx="4294967295"/>
          </p:nvPr>
        </p:nvSpPr>
        <p:spPr>
          <a:xfrm>
            <a:off x="911424" y="365125"/>
            <a:ext cx="11280577" cy="1325563"/>
          </a:xfrm>
        </p:spPr>
        <p:txBody>
          <a:bodyPr/>
          <a:lstStyle/>
          <a:p>
            <a:r>
              <a:rPr lang="nl-NL" sz="3200" dirty="0">
                <a:latin typeface="Calibri" panose="020F0502020204030204" pitchFamily="34" charset="0"/>
                <a:cs typeface="Calibri" panose="020F0502020204030204" pitchFamily="34" charset="0"/>
              </a:rPr>
              <a:t>Deelnemers met type 2 diabetes - 1</a:t>
            </a: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1283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85ACF037-DE55-4CBA-8455-D67434D96BA5}"/>
              </a:ext>
            </a:extLst>
          </p:cNvPr>
          <p:cNvGraphicFramePr>
            <a:graphicFrameLocks noGrp="1"/>
          </p:cNvGraphicFramePr>
          <p:nvPr>
            <p:extLst>
              <p:ext uri="{D42A27DB-BD31-4B8C-83A1-F6EECF244321}">
                <p14:modId xmlns:p14="http://schemas.microsoft.com/office/powerpoint/2010/main" val="1890117850"/>
              </p:ext>
            </p:extLst>
          </p:nvPr>
        </p:nvGraphicFramePr>
        <p:xfrm>
          <a:off x="1271464" y="1844824"/>
          <a:ext cx="8817816" cy="4392489"/>
        </p:xfrm>
        <a:graphic>
          <a:graphicData uri="http://schemas.openxmlformats.org/drawingml/2006/table">
            <a:tbl>
              <a:tblPr firstRow="1" firstCol="1" bandRow="1">
                <a:tableStyleId>{3B4B98B0-60AC-42C2-AFA5-B58CD77FA1E5}</a:tableStyleId>
              </a:tblPr>
              <a:tblGrid>
                <a:gridCol w="4530105">
                  <a:extLst>
                    <a:ext uri="{9D8B030D-6E8A-4147-A177-3AD203B41FA5}">
                      <a16:colId xmlns:a16="http://schemas.microsoft.com/office/drawing/2014/main" val="3781409885"/>
                    </a:ext>
                  </a:extLst>
                </a:gridCol>
                <a:gridCol w="2358712">
                  <a:extLst>
                    <a:ext uri="{9D8B030D-6E8A-4147-A177-3AD203B41FA5}">
                      <a16:colId xmlns:a16="http://schemas.microsoft.com/office/drawing/2014/main" val="933008352"/>
                    </a:ext>
                  </a:extLst>
                </a:gridCol>
                <a:gridCol w="1928999">
                  <a:extLst>
                    <a:ext uri="{9D8B030D-6E8A-4147-A177-3AD203B41FA5}">
                      <a16:colId xmlns:a16="http://schemas.microsoft.com/office/drawing/2014/main" val="1348202814"/>
                    </a:ext>
                  </a:extLst>
                </a:gridCol>
              </a:tblGrid>
              <a:tr h="614365">
                <a:tc>
                  <a:txBody>
                    <a:bodyPr/>
                    <a:lstStyle/>
                    <a:p>
                      <a:pPr>
                        <a:lnSpc>
                          <a:spcPct val="100000"/>
                        </a:lnSpc>
                        <a:spcAft>
                          <a:spcPts val="0"/>
                        </a:spcAft>
                        <a:tabLst>
                          <a:tab pos="540385" algn="l"/>
                        </a:tabLst>
                      </a:pPr>
                      <a:r>
                        <a:rPr lang="en-US" sz="1800" b="0" dirty="0">
                          <a:effectLst/>
                        </a:rPr>
                        <a:t> </a:t>
                      </a:r>
                      <a:endParaRPr lang="nl-NL" sz="18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1ste </a:t>
                      </a:r>
                      <a:r>
                        <a:rPr lang="en-US" sz="1800" b="0" dirty="0" err="1">
                          <a:effectLst/>
                        </a:rPr>
                        <a:t>lijn</a:t>
                      </a:r>
                      <a:r>
                        <a:rPr lang="en-US" sz="1800" b="0" dirty="0">
                          <a:effectLst/>
                        </a:rPr>
                        <a:t> </a:t>
                      </a:r>
                    </a:p>
                    <a:p>
                      <a:pPr algn="ctr">
                        <a:lnSpc>
                          <a:spcPct val="100000"/>
                        </a:lnSpc>
                        <a:spcAft>
                          <a:spcPts val="0"/>
                        </a:spcAft>
                        <a:tabLst>
                          <a:tab pos="540385" algn="l"/>
                        </a:tabLst>
                      </a:pPr>
                      <a:r>
                        <a:rPr lang="en-US" sz="1800" b="0" dirty="0">
                          <a:effectLst/>
                        </a:rPr>
                        <a:t>(n=1200)</a:t>
                      </a:r>
                      <a:endParaRPr lang="nl-NL" sz="1800" b="0" dirty="0">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2de </a:t>
                      </a:r>
                      <a:r>
                        <a:rPr lang="en-US" sz="1800" b="0" dirty="0" err="1">
                          <a:effectLst/>
                        </a:rPr>
                        <a:t>lijn</a:t>
                      </a:r>
                      <a:r>
                        <a:rPr lang="en-US" sz="1800" b="0" dirty="0">
                          <a:effectLst/>
                        </a:rPr>
                        <a:t> </a:t>
                      </a:r>
                    </a:p>
                    <a:p>
                      <a:pPr algn="ctr">
                        <a:lnSpc>
                          <a:spcPct val="100000"/>
                        </a:lnSpc>
                        <a:spcAft>
                          <a:spcPts val="0"/>
                        </a:spcAft>
                        <a:tabLst>
                          <a:tab pos="540385" algn="l"/>
                        </a:tabLst>
                      </a:pPr>
                      <a:r>
                        <a:rPr lang="en-US" sz="1800" b="0" dirty="0">
                          <a:effectLst/>
                        </a:rPr>
                        <a:t>(n=166)</a:t>
                      </a:r>
                      <a:endParaRPr lang="nl-NL" sz="1800" b="0" dirty="0">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088261421"/>
                  </a:ext>
                </a:extLst>
              </a:tr>
              <a:tr h="364695">
                <a:tc>
                  <a:txBody>
                    <a:bodyPr/>
                    <a:lstStyle/>
                    <a:p>
                      <a:pPr>
                        <a:lnSpc>
                          <a:spcPct val="100000"/>
                        </a:lnSpc>
                        <a:spcAft>
                          <a:spcPts val="0"/>
                        </a:spcAft>
                        <a:tabLst>
                          <a:tab pos="540385" algn="l"/>
                        </a:tabLst>
                      </a:pPr>
                      <a:r>
                        <a:rPr lang="en-US" sz="1800" b="0" dirty="0">
                          <a:effectLst/>
                        </a:rPr>
                        <a:t> </a:t>
                      </a:r>
                      <a:endParaRPr lang="nl-NL" sz="18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 </a:t>
                      </a:r>
                      <a:endParaRPr lang="nl-NL" sz="1800" b="0" dirty="0">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1800" b="0" dirty="0">
                          <a:effectLst/>
                        </a:rPr>
                        <a:t> </a:t>
                      </a:r>
                      <a:endParaRPr lang="nl-NL" sz="1800" b="0" dirty="0">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995747906"/>
                  </a:ext>
                </a:extLst>
              </a:tr>
              <a:tr h="392069">
                <a:tc>
                  <a:txBody>
                    <a:bodyPr/>
                    <a:lstStyle/>
                    <a:p>
                      <a:pPr>
                        <a:lnSpc>
                          <a:spcPct val="100000"/>
                        </a:lnSpc>
                        <a:spcAft>
                          <a:spcPts val="0"/>
                        </a:spcAft>
                        <a:tabLst>
                          <a:tab pos="540385" algn="l"/>
                        </a:tabLst>
                      </a:pPr>
                      <a:r>
                        <a:rPr lang="nl-NL" sz="2000" b="0" dirty="0">
                          <a:effectLst/>
                        </a:rPr>
                        <a:t>Roken (%)</a:t>
                      </a:r>
                      <a:endParaRPr lang="nl-NL" sz="20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000" b="0" dirty="0">
                          <a:effectLst/>
                        </a:rPr>
                        <a:t>13</a:t>
                      </a:r>
                      <a:endParaRPr lang="nl-NL" sz="2000" b="0" dirty="0">
                        <a:solidFill>
                          <a:srgbClr val="D40032"/>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000" b="0" dirty="0">
                          <a:effectLst/>
                        </a:rPr>
                        <a:t>23</a:t>
                      </a:r>
                      <a:endParaRPr lang="nl-NL" sz="2000" b="0" dirty="0">
                        <a:solidFill>
                          <a:srgbClr val="D40032"/>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974533011"/>
                  </a:ext>
                </a:extLst>
              </a:tr>
              <a:tr h="431238">
                <a:tc>
                  <a:txBody>
                    <a:bodyPr/>
                    <a:lstStyle/>
                    <a:p>
                      <a:pPr>
                        <a:lnSpc>
                          <a:spcPct val="100000"/>
                        </a:lnSpc>
                        <a:spcAft>
                          <a:spcPts val="0"/>
                        </a:spcAft>
                        <a:tabLst>
                          <a:tab pos="540385" algn="l"/>
                        </a:tabLst>
                      </a:pPr>
                      <a:r>
                        <a:rPr lang="nl-NL" sz="2000" b="0" dirty="0">
                          <a:effectLst/>
                        </a:rPr>
                        <a:t>Alcoholgebruik (%)</a:t>
                      </a:r>
                      <a:endParaRPr lang="nl-NL" sz="20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000" b="0" dirty="0">
                          <a:effectLst/>
                        </a:rPr>
                        <a:t>48</a:t>
                      </a:r>
                      <a:endParaRPr lang="nl-NL" sz="2000" b="0" dirty="0">
                        <a:solidFill>
                          <a:srgbClr val="D40032"/>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000" b="0" dirty="0">
                          <a:effectLst/>
                        </a:rPr>
                        <a:t>40</a:t>
                      </a:r>
                      <a:endParaRPr lang="nl-NL" sz="2000" b="0" dirty="0">
                        <a:solidFill>
                          <a:srgbClr val="D40032"/>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734564748"/>
                  </a:ext>
                </a:extLst>
              </a:tr>
              <a:tr h="2158884">
                <a:tc>
                  <a:txBody>
                    <a:bodyPr/>
                    <a:lstStyle/>
                    <a:p>
                      <a:pPr>
                        <a:lnSpc>
                          <a:spcPct val="100000"/>
                        </a:lnSpc>
                        <a:spcAft>
                          <a:spcPts val="0"/>
                        </a:spcAft>
                        <a:tabLst>
                          <a:tab pos="540385" algn="l"/>
                        </a:tabLst>
                      </a:pPr>
                      <a:r>
                        <a:rPr lang="nl-NL" sz="2000" b="0" dirty="0">
                          <a:effectLst/>
                        </a:rPr>
                        <a:t>Glucose verlagende medicatie (%)</a:t>
                      </a:r>
                    </a:p>
                    <a:p>
                      <a:pPr>
                        <a:lnSpc>
                          <a:spcPct val="100000"/>
                        </a:lnSpc>
                        <a:spcAft>
                          <a:spcPts val="0"/>
                        </a:spcAft>
                        <a:tabLst>
                          <a:tab pos="540385" algn="l"/>
                        </a:tabLst>
                      </a:pPr>
                      <a:r>
                        <a:rPr lang="nl-NL" sz="2000" b="0" dirty="0">
                          <a:effectLst/>
                        </a:rPr>
                        <a:t>Geen</a:t>
                      </a:r>
                    </a:p>
                    <a:p>
                      <a:pPr>
                        <a:lnSpc>
                          <a:spcPct val="100000"/>
                        </a:lnSpc>
                        <a:spcAft>
                          <a:spcPts val="0"/>
                        </a:spcAft>
                        <a:tabLst>
                          <a:tab pos="540385" algn="l"/>
                        </a:tabLst>
                      </a:pPr>
                      <a:r>
                        <a:rPr lang="nl-NL" sz="2000" b="0" dirty="0">
                          <a:effectLst/>
                        </a:rPr>
                        <a:t>Alleen orale</a:t>
                      </a:r>
                    </a:p>
                    <a:p>
                      <a:pPr>
                        <a:lnSpc>
                          <a:spcPct val="100000"/>
                        </a:lnSpc>
                        <a:spcAft>
                          <a:spcPts val="0"/>
                        </a:spcAft>
                        <a:tabLst>
                          <a:tab pos="540385" algn="l"/>
                        </a:tabLst>
                      </a:pPr>
                      <a:r>
                        <a:rPr lang="nl-NL" sz="2000" b="0" dirty="0">
                          <a:effectLst/>
                        </a:rPr>
                        <a:t>Orale plus insuline</a:t>
                      </a:r>
                    </a:p>
                    <a:p>
                      <a:pPr>
                        <a:lnSpc>
                          <a:spcPct val="100000"/>
                        </a:lnSpc>
                        <a:spcAft>
                          <a:spcPts val="0"/>
                        </a:spcAft>
                        <a:tabLst>
                          <a:tab pos="540385" algn="l"/>
                        </a:tabLst>
                      </a:pPr>
                      <a:r>
                        <a:rPr lang="nl-NL" sz="2000" b="0" dirty="0">
                          <a:effectLst/>
                        </a:rPr>
                        <a:t>Alleen insuline</a:t>
                      </a:r>
                      <a:endParaRPr lang="nl-NL" sz="2000" b="0" i="1"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endParaRPr lang="nl-NL" sz="2000" b="0" dirty="0">
                        <a:effectLst/>
                      </a:endParaRPr>
                    </a:p>
                    <a:p>
                      <a:pPr algn="ctr">
                        <a:lnSpc>
                          <a:spcPct val="100000"/>
                        </a:lnSpc>
                        <a:spcAft>
                          <a:spcPts val="0"/>
                        </a:spcAft>
                        <a:tabLst>
                          <a:tab pos="540385" algn="l"/>
                        </a:tabLst>
                      </a:pPr>
                      <a:r>
                        <a:rPr lang="nl-NL" sz="2000" b="0" dirty="0">
                          <a:effectLst/>
                        </a:rPr>
                        <a:t>22</a:t>
                      </a:r>
                    </a:p>
                    <a:p>
                      <a:pPr algn="ctr">
                        <a:lnSpc>
                          <a:spcPct val="100000"/>
                        </a:lnSpc>
                        <a:spcAft>
                          <a:spcPts val="0"/>
                        </a:spcAft>
                        <a:tabLst>
                          <a:tab pos="540385" algn="l"/>
                        </a:tabLst>
                      </a:pPr>
                      <a:r>
                        <a:rPr lang="nl-NL" sz="2000" b="0" dirty="0">
                          <a:effectLst/>
                        </a:rPr>
                        <a:t>62</a:t>
                      </a:r>
                    </a:p>
                    <a:p>
                      <a:pPr algn="ctr">
                        <a:lnSpc>
                          <a:spcPct val="100000"/>
                        </a:lnSpc>
                        <a:spcAft>
                          <a:spcPts val="0"/>
                        </a:spcAft>
                        <a:tabLst>
                          <a:tab pos="540385" algn="l"/>
                        </a:tabLst>
                      </a:pPr>
                      <a:r>
                        <a:rPr lang="nl-NL" sz="2000" b="0" dirty="0">
                          <a:effectLst/>
                        </a:rPr>
                        <a:t>13</a:t>
                      </a:r>
                    </a:p>
                    <a:p>
                      <a:pPr algn="ctr">
                        <a:lnSpc>
                          <a:spcPct val="100000"/>
                        </a:lnSpc>
                        <a:spcAft>
                          <a:spcPts val="0"/>
                        </a:spcAft>
                        <a:tabLst>
                          <a:tab pos="540385" algn="l"/>
                        </a:tabLst>
                      </a:pPr>
                      <a:r>
                        <a:rPr lang="nl-NL" sz="2000" b="0" dirty="0">
                          <a:effectLst/>
                        </a:rPr>
                        <a:t>3</a:t>
                      </a:r>
                      <a:endParaRPr lang="nl-NL" sz="2000" b="0" dirty="0">
                        <a:solidFill>
                          <a:srgbClr val="D40032"/>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endParaRPr lang="nl-NL" sz="2000" b="0" dirty="0">
                        <a:effectLst/>
                      </a:endParaRPr>
                    </a:p>
                    <a:p>
                      <a:pPr algn="ctr">
                        <a:lnSpc>
                          <a:spcPct val="100000"/>
                        </a:lnSpc>
                        <a:spcAft>
                          <a:spcPts val="0"/>
                        </a:spcAft>
                        <a:tabLst>
                          <a:tab pos="540385" algn="l"/>
                        </a:tabLst>
                      </a:pPr>
                      <a:r>
                        <a:rPr lang="nl-NL" sz="2000" b="0" dirty="0">
                          <a:effectLst/>
                        </a:rPr>
                        <a:t>1</a:t>
                      </a:r>
                    </a:p>
                    <a:p>
                      <a:pPr algn="ctr">
                        <a:lnSpc>
                          <a:spcPct val="100000"/>
                        </a:lnSpc>
                        <a:spcAft>
                          <a:spcPts val="0"/>
                        </a:spcAft>
                        <a:tabLst>
                          <a:tab pos="540385" algn="l"/>
                        </a:tabLst>
                      </a:pPr>
                      <a:r>
                        <a:rPr lang="nl-NL" sz="2000" b="0" dirty="0">
                          <a:effectLst/>
                        </a:rPr>
                        <a:t>7</a:t>
                      </a:r>
                    </a:p>
                    <a:p>
                      <a:pPr algn="ctr">
                        <a:lnSpc>
                          <a:spcPct val="100000"/>
                        </a:lnSpc>
                        <a:spcAft>
                          <a:spcPts val="0"/>
                        </a:spcAft>
                        <a:tabLst>
                          <a:tab pos="540385" algn="l"/>
                        </a:tabLst>
                      </a:pPr>
                      <a:r>
                        <a:rPr lang="nl-NL" sz="2000" b="0" dirty="0">
                          <a:effectLst/>
                        </a:rPr>
                        <a:t>49</a:t>
                      </a:r>
                    </a:p>
                    <a:p>
                      <a:pPr algn="ctr">
                        <a:lnSpc>
                          <a:spcPct val="100000"/>
                        </a:lnSpc>
                        <a:spcAft>
                          <a:spcPts val="0"/>
                        </a:spcAft>
                        <a:tabLst>
                          <a:tab pos="540385" algn="l"/>
                        </a:tabLst>
                      </a:pPr>
                      <a:r>
                        <a:rPr lang="nl-NL" sz="2000" b="0" dirty="0">
                          <a:effectLst/>
                        </a:rPr>
                        <a:t>43</a:t>
                      </a:r>
                      <a:endParaRPr lang="nl-NL" sz="2000" b="0" dirty="0">
                        <a:solidFill>
                          <a:srgbClr val="D40032"/>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4086075207"/>
                  </a:ext>
                </a:extLst>
              </a:tr>
              <a:tr h="431238">
                <a:tc>
                  <a:txBody>
                    <a:bodyPr/>
                    <a:lstStyle/>
                    <a:p>
                      <a:pPr>
                        <a:lnSpc>
                          <a:spcPct val="100000"/>
                        </a:lnSpc>
                        <a:spcAft>
                          <a:spcPts val="0"/>
                        </a:spcAft>
                        <a:tabLst>
                          <a:tab pos="540385" algn="l"/>
                        </a:tabLst>
                      </a:pPr>
                      <a:r>
                        <a:rPr lang="nl-NL" sz="2000" b="0" dirty="0">
                          <a:effectLst/>
                        </a:rPr>
                        <a:t>Lipiden verlagende medicatie (%)</a:t>
                      </a:r>
                      <a:endParaRPr lang="nl-NL" sz="2000" b="0" i="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000" b="0" dirty="0">
                          <a:effectLst/>
                        </a:rPr>
                        <a:t>78</a:t>
                      </a:r>
                      <a:endParaRPr lang="nl-NL" sz="2000" b="0" dirty="0">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000" b="0" dirty="0">
                          <a:effectLst/>
                        </a:rPr>
                        <a:t>80</a:t>
                      </a:r>
                      <a:endParaRPr lang="nl-NL" sz="2000" b="0" dirty="0">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2145335511"/>
                  </a:ext>
                </a:extLst>
              </a:tr>
            </a:tbl>
          </a:graphicData>
        </a:graphic>
      </p:graphicFrame>
      <p:sp>
        <p:nvSpPr>
          <p:cNvPr id="2" name="Titel 1">
            <a:extLst>
              <a:ext uri="{FF2B5EF4-FFF2-40B4-BE49-F238E27FC236}">
                <a16:creationId xmlns:a16="http://schemas.microsoft.com/office/drawing/2014/main" id="{F712B5E5-6AEE-DB4D-81FF-BABC35E8AE67}"/>
              </a:ext>
            </a:extLst>
          </p:cNvPr>
          <p:cNvSpPr>
            <a:spLocks noGrp="1"/>
          </p:cNvSpPr>
          <p:nvPr>
            <p:ph type="title" idx="4294967295"/>
          </p:nvPr>
        </p:nvSpPr>
        <p:spPr>
          <a:xfrm>
            <a:off x="1271464" y="365125"/>
            <a:ext cx="10920537" cy="1325563"/>
          </a:xfrm>
        </p:spPr>
        <p:txBody>
          <a:bodyPr>
            <a:normAutofit/>
          </a:bodyPr>
          <a:lstStyle/>
          <a:p>
            <a:r>
              <a:rPr lang="nl-NL" dirty="0">
                <a:latin typeface="+mn-lt"/>
                <a:cs typeface="Arial" panose="020B0604020202020204" pitchFamily="34" charset="0"/>
              </a:rPr>
              <a:t>Deelnemers  - 2</a:t>
            </a:r>
            <a:r>
              <a:rPr lang="nl-NL" dirty="0">
                <a:latin typeface="+mn-lt"/>
              </a:rPr>
              <a:t>	</a:t>
            </a:r>
          </a:p>
        </p:txBody>
      </p:sp>
    </p:spTree>
    <p:extLst>
      <p:ext uri="{BB962C8B-B14F-4D97-AF65-F5344CB8AC3E}">
        <p14:creationId xmlns:p14="http://schemas.microsoft.com/office/powerpoint/2010/main" val="53443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E4DA91E-80B2-4CF5-9700-6966F2B875DE}"/>
              </a:ext>
            </a:extLst>
          </p:cNvPr>
          <p:cNvSpPr>
            <a:spLocks noGrp="1"/>
          </p:cNvSpPr>
          <p:nvPr>
            <p:ph type="title"/>
          </p:nvPr>
        </p:nvSpPr>
        <p:spPr>
          <a:xfrm>
            <a:off x="838200" y="160288"/>
            <a:ext cx="10515600" cy="1325563"/>
          </a:xfrm>
        </p:spPr>
        <p:txBody>
          <a:bodyPr>
            <a:normAutofit/>
          </a:bodyPr>
          <a:lstStyle/>
          <a:p>
            <a:r>
              <a:rPr lang="nl-NL" altLang="nl-NL" sz="3600" dirty="0">
                <a:latin typeface="Calibri" panose="020F0502020204030204" pitchFamily="34" charset="0"/>
                <a:cs typeface="Calibri" panose="020F0502020204030204" pitchFamily="34" charset="0"/>
              </a:rPr>
              <a:t>Zorg op Maat, ziekte-gebonden factoren </a:t>
            </a:r>
            <a:endParaRPr lang="nl-NL" sz="3600" dirty="0">
              <a:latin typeface="Calibri" panose="020F0502020204030204" pitchFamily="34" charset="0"/>
              <a:cs typeface="Calibri" panose="020F0502020204030204" pitchFamily="34" charset="0"/>
            </a:endParaRPr>
          </a:p>
        </p:txBody>
      </p:sp>
      <p:sp>
        <p:nvSpPr>
          <p:cNvPr id="2" name="Tijdelijke aanduiding voor dianummer 1"/>
          <p:cNvSpPr>
            <a:spLocks noGrp="1"/>
          </p:cNvSpPr>
          <p:nvPr>
            <p:ph type="sldNum" sz="quarter" idx="12"/>
          </p:nvPr>
        </p:nvSpPr>
        <p:spPr/>
        <p:txBody>
          <a:bodyPr/>
          <a:lstStyle/>
          <a:p>
            <a:pPr>
              <a:defRPr/>
            </a:pPr>
            <a:fld id="{39CFBB8B-AECF-465E-BFE3-BE1AF1A842BF}" type="slidenum">
              <a:rPr lang="nl-NL" smtClean="0"/>
              <a:pPr>
                <a:defRPr/>
              </a:pPr>
              <a:t>4</a:t>
            </a:fld>
            <a:endParaRPr lang="nl-NL"/>
          </a:p>
        </p:txBody>
      </p:sp>
      <p:sp>
        <p:nvSpPr>
          <p:cNvPr id="21506" name="Tijdelijke aanduiding voor inhoud 1"/>
          <p:cNvSpPr>
            <a:spLocks noGrp="1"/>
          </p:cNvSpPr>
          <p:nvPr>
            <p:ph idx="4294967295"/>
          </p:nvPr>
        </p:nvSpPr>
        <p:spPr>
          <a:xfrm>
            <a:off x="414430" y="2460356"/>
            <a:ext cx="8235380" cy="3895996"/>
          </a:xfrm>
        </p:spPr>
        <p:txBody>
          <a:bodyPr>
            <a:normAutofit fontScale="70000" lnSpcReduction="20000"/>
          </a:bodyPr>
          <a:lstStyle/>
          <a:p>
            <a:pPr eaLnBrk="1" hangingPunct="1">
              <a:buFont typeface="Arial" pitchFamily="34" charset="0"/>
              <a:buNone/>
            </a:pPr>
            <a:endParaRPr lang="nl-NL" altLang="nl-NL" dirty="0"/>
          </a:p>
          <a:p>
            <a:pPr>
              <a:buNone/>
            </a:pPr>
            <a:r>
              <a:rPr lang="nl-NL" sz="3000" b="1" dirty="0">
                <a:solidFill>
                  <a:srgbClr val="C00000"/>
                </a:solidFill>
                <a:latin typeface="Arial" panose="020B0604020202020204" pitchFamily="34" charset="0"/>
                <a:cs typeface="Arial" panose="020B0604020202020204" pitchFamily="34" charset="0"/>
              </a:rPr>
              <a:t>EASD / ADA </a:t>
            </a:r>
          </a:p>
          <a:p>
            <a:pPr>
              <a:buNone/>
            </a:pPr>
            <a:r>
              <a:rPr lang="nl-NL" sz="3000" b="1" dirty="0">
                <a:solidFill>
                  <a:srgbClr val="C00000"/>
                </a:solidFill>
                <a:latin typeface="Arial" panose="020B0604020202020204" pitchFamily="34" charset="0"/>
                <a:cs typeface="Arial" panose="020B0604020202020204" pitchFamily="34" charset="0"/>
              </a:rPr>
              <a:t>Statement 2012</a:t>
            </a:r>
            <a:endParaRPr lang="nl-NL" altLang="nl-NL" sz="3000" dirty="0">
              <a:latin typeface="Arial" panose="020B0604020202020204" pitchFamily="34" charset="0"/>
              <a:cs typeface="Arial" panose="020B0604020202020204" pitchFamily="34" charset="0"/>
            </a:endParaRPr>
          </a:p>
          <a:p>
            <a:pPr eaLnBrk="1" hangingPunct="1">
              <a:buFont typeface="Arial" pitchFamily="34" charset="0"/>
              <a:buNone/>
            </a:pPr>
            <a:endParaRPr lang="nl-NL" altLang="nl-NL" dirty="0"/>
          </a:p>
          <a:p>
            <a:pPr eaLnBrk="1" hangingPunct="1">
              <a:buFont typeface="Arial" pitchFamily="34" charset="0"/>
              <a:buNone/>
            </a:pPr>
            <a:endParaRPr lang="nl-NL" altLang="nl-NL" dirty="0"/>
          </a:p>
          <a:p>
            <a:pPr eaLnBrk="1" hangingPunct="1">
              <a:buFont typeface="Arial" pitchFamily="34" charset="0"/>
              <a:buNone/>
            </a:pPr>
            <a:endParaRPr lang="nl-NL" altLang="nl-NL" dirty="0"/>
          </a:p>
          <a:p>
            <a:pPr eaLnBrk="1" hangingPunct="1">
              <a:buFont typeface="Arial" pitchFamily="34" charset="0"/>
              <a:buNone/>
            </a:pPr>
            <a:endParaRPr lang="nl-NL" altLang="nl-NL" dirty="0"/>
          </a:p>
          <a:p>
            <a:pPr eaLnBrk="1" hangingPunct="1">
              <a:buFont typeface="Arial" pitchFamily="34" charset="0"/>
              <a:buNone/>
            </a:pPr>
            <a:endParaRPr lang="nl-NL" altLang="nl-NL" dirty="0"/>
          </a:p>
          <a:p>
            <a:r>
              <a:rPr lang="pt-BR" dirty="0">
                <a:latin typeface="Arial" panose="020B0604020202020204" pitchFamily="34" charset="0"/>
                <a:cs typeface="Arial" panose="020B0604020202020204" pitchFamily="34" charset="0"/>
              </a:rPr>
              <a:t>Diabetes Care 2012;1364–79 </a:t>
            </a:r>
          </a:p>
          <a:p>
            <a:r>
              <a:rPr lang="pt-BR" dirty="0">
                <a:latin typeface="Arial" panose="020B0604020202020204" pitchFamily="34" charset="0"/>
                <a:cs typeface="Arial" panose="020B0604020202020204" pitchFamily="34" charset="0"/>
              </a:rPr>
              <a:t>Diabetologia 2012;1577–96</a:t>
            </a:r>
          </a:p>
          <a:p>
            <a:pPr eaLnBrk="1" hangingPunct="1">
              <a:buFont typeface="Arial" pitchFamily="34" charset="0"/>
              <a:buNone/>
            </a:pPr>
            <a:endParaRPr lang="nl-NL" altLang="nl-NL" dirty="0"/>
          </a:p>
          <a:p>
            <a:pPr eaLnBrk="1" hangingPunct="1">
              <a:buFont typeface="Arial" pitchFamily="34" charset="0"/>
              <a:buNone/>
            </a:pPr>
            <a:endParaRPr lang="nl-NL" altLang="nl-NL" sz="1400" dirty="0"/>
          </a:p>
          <a:p>
            <a:pPr eaLnBrk="1" hangingPunct="1">
              <a:buFont typeface="Arial" pitchFamily="34" charset="0"/>
              <a:buNone/>
            </a:pPr>
            <a:endParaRPr lang="nl-NL" altLang="nl-NL" sz="1200" dirty="0"/>
          </a:p>
          <a:p>
            <a:pPr eaLnBrk="1" hangingPunct="1">
              <a:buFont typeface="Arial" pitchFamily="34" charset="0"/>
              <a:buNone/>
            </a:pPr>
            <a:endParaRPr lang="nl-NL" altLang="nl-NL" sz="1200" dirty="0"/>
          </a:p>
          <a:p>
            <a:pPr algn="r" eaLnBrk="1" hangingPunct="1">
              <a:buFont typeface="Arial" pitchFamily="34" charset="0"/>
              <a:buNone/>
            </a:pPr>
            <a:r>
              <a:rPr lang="nl-NL" altLang="nl-NL" sz="1200" dirty="0"/>
              <a:t>(Flowchart ontleend aan ADA/ EASD Statement 20013)</a:t>
            </a:r>
          </a:p>
          <a:p>
            <a:pPr eaLnBrk="1" hangingPunct="1">
              <a:buFont typeface="Arial" pitchFamily="34" charset="0"/>
              <a:buNone/>
            </a:pPr>
            <a:endParaRPr lang="nl-NL" altLang="nl-NL" dirty="0"/>
          </a:p>
          <a:p>
            <a:pPr eaLnBrk="1" hangingPunct="1">
              <a:buFont typeface="Arial" pitchFamily="34" charset="0"/>
              <a:buNone/>
            </a:pPr>
            <a:endParaRPr lang="nl-NL" altLang="nl-NL" dirty="0"/>
          </a:p>
        </p:txBody>
      </p:sp>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518" y="1424549"/>
            <a:ext cx="6048672" cy="526935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 name="Ovaal 4">
            <a:extLst>
              <a:ext uri="{FF2B5EF4-FFF2-40B4-BE49-F238E27FC236}">
                <a16:creationId xmlns:a16="http://schemas.microsoft.com/office/drawing/2014/main" id="{1D0FBD41-195E-44A4-A845-F7DEB235A17A}"/>
              </a:ext>
            </a:extLst>
          </p:cNvPr>
          <p:cNvSpPr/>
          <p:nvPr/>
        </p:nvSpPr>
        <p:spPr>
          <a:xfrm>
            <a:off x="4223792" y="2564904"/>
            <a:ext cx="3384376" cy="376063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592F1A6C-44F7-4A0A-BD7B-F51DBD51DD03}"/>
              </a:ext>
            </a:extLst>
          </p:cNvPr>
          <p:cNvGraphicFramePr>
            <a:graphicFrameLocks noGrp="1"/>
          </p:cNvGraphicFramePr>
          <p:nvPr>
            <p:extLst>
              <p:ext uri="{D42A27DB-BD31-4B8C-83A1-F6EECF244321}">
                <p14:modId xmlns:p14="http://schemas.microsoft.com/office/powerpoint/2010/main" val="2107921081"/>
              </p:ext>
            </p:extLst>
          </p:nvPr>
        </p:nvGraphicFramePr>
        <p:xfrm>
          <a:off x="839417" y="1556792"/>
          <a:ext cx="10441160" cy="2664294"/>
        </p:xfrm>
        <a:graphic>
          <a:graphicData uri="http://schemas.openxmlformats.org/drawingml/2006/table">
            <a:tbl>
              <a:tblPr firstRow="1" firstCol="1" bandRow="1">
                <a:tableStyleId>{3B4B98B0-60AC-42C2-AFA5-B58CD77FA1E5}</a:tableStyleId>
              </a:tblPr>
              <a:tblGrid>
                <a:gridCol w="6479826">
                  <a:extLst>
                    <a:ext uri="{9D8B030D-6E8A-4147-A177-3AD203B41FA5}">
                      <a16:colId xmlns:a16="http://schemas.microsoft.com/office/drawing/2014/main" val="3781409885"/>
                    </a:ext>
                  </a:extLst>
                </a:gridCol>
                <a:gridCol w="1993587">
                  <a:extLst>
                    <a:ext uri="{9D8B030D-6E8A-4147-A177-3AD203B41FA5}">
                      <a16:colId xmlns:a16="http://schemas.microsoft.com/office/drawing/2014/main" val="933008352"/>
                    </a:ext>
                  </a:extLst>
                </a:gridCol>
                <a:gridCol w="1967747">
                  <a:extLst>
                    <a:ext uri="{9D8B030D-6E8A-4147-A177-3AD203B41FA5}">
                      <a16:colId xmlns:a16="http://schemas.microsoft.com/office/drawing/2014/main" val="1348202814"/>
                    </a:ext>
                  </a:extLst>
                </a:gridCol>
              </a:tblGrid>
              <a:tr h="843547">
                <a:tc>
                  <a:txBody>
                    <a:bodyPr/>
                    <a:lstStyle/>
                    <a:p>
                      <a:pPr>
                        <a:lnSpc>
                          <a:spcPct val="100000"/>
                        </a:lnSpc>
                        <a:spcAft>
                          <a:spcPts val="0"/>
                        </a:spcAft>
                        <a:tabLst>
                          <a:tab pos="540385" algn="l"/>
                        </a:tabLst>
                      </a:pPr>
                      <a:r>
                        <a:rPr lang="en-US" sz="2100" dirty="0">
                          <a:effectLst/>
                        </a:rPr>
                        <a:t> </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2100" dirty="0">
                          <a:effectLst/>
                        </a:rPr>
                        <a:t>1ste </a:t>
                      </a:r>
                      <a:r>
                        <a:rPr lang="en-US" sz="2100" dirty="0" err="1">
                          <a:effectLst/>
                        </a:rPr>
                        <a:t>lijn</a:t>
                      </a:r>
                      <a:r>
                        <a:rPr lang="en-US" sz="2100" dirty="0">
                          <a:effectLst/>
                        </a:rPr>
                        <a:t> </a:t>
                      </a:r>
                    </a:p>
                    <a:p>
                      <a:pPr algn="ctr">
                        <a:lnSpc>
                          <a:spcPct val="100000"/>
                        </a:lnSpc>
                        <a:spcAft>
                          <a:spcPts val="0"/>
                        </a:spcAft>
                        <a:tabLst>
                          <a:tab pos="540385" algn="l"/>
                        </a:tabLst>
                      </a:pPr>
                      <a:r>
                        <a:rPr lang="en-US" sz="2100" dirty="0">
                          <a:effectLst/>
                        </a:rPr>
                        <a:t>(n=1200)</a:t>
                      </a:r>
                      <a:endParaRPr lang="nl-NL" sz="2100" dirty="0">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2100" dirty="0">
                          <a:effectLst/>
                        </a:rPr>
                        <a:t>2de </a:t>
                      </a:r>
                      <a:r>
                        <a:rPr lang="en-US" sz="2100" dirty="0" err="1">
                          <a:effectLst/>
                        </a:rPr>
                        <a:t>lijn</a:t>
                      </a:r>
                      <a:r>
                        <a:rPr lang="en-US" sz="2100" dirty="0">
                          <a:effectLst/>
                        </a:rPr>
                        <a:t> </a:t>
                      </a:r>
                    </a:p>
                    <a:p>
                      <a:pPr algn="ctr">
                        <a:lnSpc>
                          <a:spcPct val="100000"/>
                        </a:lnSpc>
                        <a:spcAft>
                          <a:spcPts val="0"/>
                        </a:spcAft>
                        <a:tabLst>
                          <a:tab pos="540385" algn="l"/>
                        </a:tabLst>
                      </a:pPr>
                      <a:r>
                        <a:rPr lang="en-US" sz="2100" dirty="0">
                          <a:effectLst/>
                        </a:rPr>
                        <a:t>(n=166)</a:t>
                      </a:r>
                      <a:endParaRPr lang="nl-NL" sz="2100" dirty="0">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088261421"/>
                  </a:ext>
                </a:extLst>
              </a:tr>
              <a:tr h="421773">
                <a:tc>
                  <a:txBody>
                    <a:bodyPr/>
                    <a:lstStyle/>
                    <a:p>
                      <a:pPr>
                        <a:lnSpc>
                          <a:spcPct val="100000"/>
                        </a:lnSpc>
                        <a:spcAft>
                          <a:spcPts val="0"/>
                        </a:spcAft>
                        <a:tabLst>
                          <a:tab pos="540385" algn="l"/>
                        </a:tabLst>
                      </a:pPr>
                      <a:r>
                        <a:rPr lang="nl-NL" sz="2100" b="0" dirty="0">
                          <a:effectLst/>
                        </a:rPr>
                        <a:t>EQ-5D. Kwaliteit van leven (mediaan)</a:t>
                      </a:r>
                      <a:endParaRPr lang="nl-NL" sz="2100" b="0" i="0"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100" b="0" dirty="0">
                          <a:effectLst/>
                        </a:rPr>
                        <a:t>0.84 </a:t>
                      </a:r>
                      <a:endParaRPr lang="nl-NL" sz="2100" b="0" dirty="0">
                        <a:solidFill>
                          <a:srgbClr val="D40032"/>
                        </a:solidFill>
                        <a:effectLst/>
                        <a:latin typeface="+mn-lt"/>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100" b="0" dirty="0">
                          <a:effectLst/>
                        </a:rPr>
                        <a:t>0.81 </a:t>
                      </a:r>
                      <a:endParaRPr lang="nl-NL" sz="2100" b="0" dirty="0">
                        <a:solidFill>
                          <a:srgbClr val="D40032"/>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2145335511"/>
                  </a:ext>
                </a:extLst>
              </a:tr>
              <a:tr h="502712">
                <a:tc>
                  <a:txBody>
                    <a:bodyPr/>
                    <a:lstStyle/>
                    <a:p>
                      <a:pPr>
                        <a:lnSpc>
                          <a:spcPct val="100000"/>
                        </a:lnSpc>
                        <a:spcAft>
                          <a:spcPts val="0"/>
                        </a:spcAft>
                        <a:tabLst>
                          <a:tab pos="540385" algn="l"/>
                        </a:tabLst>
                      </a:pPr>
                      <a:r>
                        <a:rPr lang="nl-NL" sz="2100" b="0" dirty="0" err="1">
                          <a:effectLst/>
                        </a:rPr>
                        <a:t>ADDQoL</a:t>
                      </a:r>
                      <a:r>
                        <a:rPr lang="nl-NL" sz="2100" b="0" dirty="0">
                          <a:effectLst/>
                        </a:rPr>
                        <a:t> . Impact</a:t>
                      </a:r>
                      <a:r>
                        <a:rPr lang="nl-NL" sz="2100" b="0" baseline="0" dirty="0">
                          <a:effectLst/>
                        </a:rPr>
                        <a:t> diabetes, </a:t>
                      </a:r>
                      <a:r>
                        <a:rPr lang="nl-NL" sz="2100" b="0" dirty="0">
                          <a:effectLst/>
                        </a:rPr>
                        <a:t>(mediaan)</a:t>
                      </a:r>
                      <a:endParaRPr lang="nl-NL" sz="2100" b="0" i="0"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100" b="0" dirty="0">
                          <a:effectLst/>
                        </a:rPr>
                        <a:t>3 </a:t>
                      </a:r>
                      <a:endParaRPr lang="nl-NL" sz="2100" b="0" dirty="0">
                        <a:solidFill>
                          <a:srgbClr val="D40032"/>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100" b="0" dirty="0">
                          <a:effectLst/>
                        </a:rPr>
                        <a:t>6 </a:t>
                      </a:r>
                      <a:endParaRPr lang="nl-NL" sz="2100" b="0" dirty="0">
                        <a:solidFill>
                          <a:srgbClr val="D40032"/>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642030636"/>
                  </a:ext>
                </a:extLst>
              </a:tr>
              <a:tr h="474489">
                <a:tc>
                  <a:txBody>
                    <a:bodyPr/>
                    <a:lstStyle/>
                    <a:p>
                      <a:pPr>
                        <a:lnSpc>
                          <a:spcPct val="100000"/>
                        </a:lnSpc>
                        <a:spcAft>
                          <a:spcPts val="0"/>
                        </a:spcAft>
                        <a:tabLst>
                          <a:tab pos="540385" algn="l"/>
                        </a:tabLst>
                      </a:pPr>
                      <a:r>
                        <a:rPr lang="nl-NL" sz="2100" b="0" dirty="0" err="1">
                          <a:effectLst/>
                        </a:rPr>
                        <a:t>BiPQ</a:t>
                      </a:r>
                      <a:r>
                        <a:rPr lang="nl-NL" sz="2100" b="0" dirty="0">
                          <a:effectLst/>
                        </a:rPr>
                        <a:t>, perceptie diabetes </a:t>
                      </a:r>
                      <a:endParaRPr lang="nl-NL" sz="2100" b="0" i="0"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100" b="0" dirty="0">
                          <a:effectLst/>
                        </a:rPr>
                        <a:t>31 </a:t>
                      </a:r>
                      <a:endParaRPr lang="nl-NL" sz="2100" b="0" dirty="0">
                        <a:solidFill>
                          <a:srgbClr val="D40032"/>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100" b="0" dirty="0">
                          <a:effectLst/>
                        </a:rPr>
                        <a:t>40 </a:t>
                      </a:r>
                      <a:endParaRPr lang="nl-NL" sz="2100" b="0" dirty="0">
                        <a:solidFill>
                          <a:srgbClr val="D40032"/>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890481824"/>
                  </a:ext>
                </a:extLst>
              </a:tr>
              <a:tr h="421773">
                <a:tc>
                  <a:txBody>
                    <a:bodyPr/>
                    <a:lstStyle/>
                    <a:p>
                      <a:pPr>
                        <a:lnSpc>
                          <a:spcPct val="100000"/>
                        </a:lnSpc>
                        <a:spcAft>
                          <a:spcPts val="0"/>
                        </a:spcAft>
                        <a:tabLst>
                          <a:tab pos="540385" algn="l"/>
                        </a:tabLst>
                      </a:pPr>
                      <a:r>
                        <a:rPr lang="nl-NL" sz="2100" b="0" dirty="0">
                          <a:effectLst/>
                        </a:rPr>
                        <a:t>Sociale ondersteuning – gemiddeld / veel (%)</a:t>
                      </a:r>
                      <a:endParaRPr lang="nl-NL" sz="2100" b="0" i="1"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100" b="0" dirty="0">
                          <a:effectLst/>
                        </a:rPr>
                        <a:t>25</a:t>
                      </a:r>
                      <a:r>
                        <a:rPr lang="nl-NL" sz="2100" b="0" baseline="0" dirty="0">
                          <a:effectLst/>
                        </a:rPr>
                        <a:t> </a:t>
                      </a:r>
                      <a:r>
                        <a:rPr lang="nl-NL" sz="2100" b="0" dirty="0">
                          <a:effectLst/>
                        </a:rPr>
                        <a:t>/ 68</a:t>
                      </a:r>
                      <a:endParaRPr lang="nl-NL" sz="2100" b="0" dirty="0">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100" b="0" dirty="0">
                          <a:effectLst/>
                        </a:rPr>
                        <a:t>21 / 70</a:t>
                      </a:r>
                      <a:endParaRPr lang="nl-NL" sz="2100" b="0" dirty="0">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2861003146"/>
                  </a:ext>
                </a:extLst>
              </a:tr>
            </a:tbl>
          </a:graphicData>
        </a:graphic>
      </p:graphicFrame>
      <p:sp>
        <p:nvSpPr>
          <p:cNvPr id="2" name="Rechthoek 1">
            <a:extLst>
              <a:ext uri="{FF2B5EF4-FFF2-40B4-BE49-F238E27FC236}">
                <a16:creationId xmlns:a16="http://schemas.microsoft.com/office/drawing/2014/main" id="{6F6A20C7-83F8-42D9-AC89-23E3FDA30A9E}"/>
              </a:ext>
            </a:extLst>
          </p:cNvPr>
          <p:cNvSpPr/>
          <p:nvPr/>
        </p:nvSpPr>
        <p:spPr>
          <a:xfrm>
            <a:off x="839417" y="4365104"/>
            <a:ext cx="11161239" cy="2274469"/>
          </a:xfrm>
          <a:prstGeom prst="rect">
            <a:avLst/>
          </a:prstGeom>
        </p:spPr>
        <p:txBody>
          <a:bodyPr wrap="square">
            <a:spAutoFit/>
          </a:bodyPr>
          <a:lstStyle/>
          <a:p>
            <a:pPr>
              <a:spcBef>
                <a:spcPct val="20000"/>
              </a:spcBef>
            </a:pPr>
            <a:r>
              <a:rPr lang="nl-NL" sz="2800" b="1" dirty="0">
                <a:solidFill>
                  <a:srgbClr val="C00000"/>
                </a:solidFill>
                <a:latin typeface="+mj-lt"/>
                <a:cs typeface="Arial" panose="020B0604020202020204" pitchFamily="34" charset="0"/>
              </a:rPr>
              <a:t>Zowel de deelnemende patiënten als de deelnemende zorgverleners zijn representatief </a:t>
            </a:r>
            <a:endParaRPr lang="nl-NL" sz="2800" b="1" dirty="0">
              <a:solidFill>
                <a:srgbClr val="D50032"/>
              </a:solidFill>
              <a:latin typeface="+mj-lt"/>
              <a:cs typeface="Arial" panose="020B0604020202020204" pitchFamily="34" charset="0"/>
            </a:endParaRPr>
          </a:p>
          <a:p>
            <a:pPr>
              <a:spcBef>
                <a:spcPct val="20000"/>
              </a:spcBef>
            </a:pPr>
            <a:endParaRPr lang="nl-NL" dirty="0">
              <a:solidFill>
                <a:prstClr val="black"/>
              </a:solidFill>
              <a:latin typeface="+mj-lt"/>
              <a:cs typeface="Arial" panose="020B0604020202020204" pitchFamily="34" charset="0"/>
            </a:endParaRPr>
          </a:p>
          <a:p>
            <a:pPr>
              <a:spcBef>
                <a:spcPct val="20000"/>
              </a:spcBef>
            </a:pPr>
            <a:endParaRPr lang="nl-NL" dirty="0">
              <a:solidFill>
                <a:prstClr val="black"/>
              </a:solidFill>
              <a:latin typeface="+mj-lt"/>
              <a:cs typeface="Arial" panose="020B0604020202020204" pitchFamily="34" charset="0"/>
            </a:endParaRPr>
          </a:p>
          <a:p>
            <a:pPr>
              <a:spcBef>
                <a:spcPct val="20000"/>
              </a:spcBef>
            </a:pPr>
            <a:r>
              <a:rPr lang="nl-NL" dirty="0">
                <a:solidFill>
                  <a:prstClr val="black"/>
                </a:solidFill>
                <a:latin typeface="Calibri" panose="020F0502020204030204" pitchFamily="34" charset="0"/>
                <a:cs typeface="Calibri" panose="020F0502020204030204" pitchFamily="34" charset="0"/>
              </a:rPr>
              <a:t>Rutten G, Van Vugt H. et al. Diabetes Care 2018;41:688-95 en Huisarts en Wetenschap 2018;61(4)22-5</a:t>
            </a:r>
          </a:p>
          <a:p>
            <a:endParaRPr lang="nl-NL" sz="2100" dirty="0">
              <a:latin typeface="+mj-lt"/>
              <a:cs typeface="Arial" panose="020B0604020202020204" pitchFamily="34" charset="0"/>
            </a:endParaRPr>
          </a:p>
        </p:txBody>
      </p:sp>
      <p:sp>
        <p:nvSpPr>
          <p:cNvPr id="4" name="Titel 3">
            <a:extLst>
              <a:ext uri="{FF2B5EF4-FFF2-40B4-BE49-F238E27FC236}">
                <a16:creationId xmlns:a16="http://schemas.microsoft.com/office/drawing/2014/main" id="{5DB825BF-4A3F-5F43-9AFE-26BAF654382A}"/>
              </a:ext>
            </a:extLst>
          </p:cNvPr>
          <p:cNvSpPr>
            <a:spLocks noGrp="1"/>
          </p:cNvSpPr>
          <p:nvPr>
            <p:ph type="title" idx="4294967295"/>
          </p:nvPr>
        </p:nvSpPr>
        <p:spPr>
          <a:xfrm>
            <a:off x="839417" y="365125"/>
            <a:ext cx="11352583" cy="1325563"/>
          </a:xfrm>
        </p:spPr>
        <p:txBody>
          <a:bodyPr>
            <a:normAutofit/>
          </a:bodyPr>
          <a:lstStyle/>
          <a:p>
            <a:r>
              <a:rPr lang="nl-NL" dirty="0">
                <a:latin typeface="+mn-lt"/>
                <a:cs typeface="Arial" panose="020B0604020202020204" pitchFamily="34" charset="0"/>
              </a:rPr>
              <a:t>Deelnemers - 3</a:t>
            </a:r>
            <a:r>
              <a:rPr lang="nl-NL" dirty="0">
                <a:latin typeface="+mn-lt"/>
              </a:rPr>
              <a:t>		</a:t>
            </a:r>
          </a:p>
        </p:txBody>
      </p:sp>
    </p:spTree>
    <p:extLst>
      <p:ext uri="{BB962C8B-B14F-4D97-AF65-F5344CB8AC3E}">
        <p14:creationId xmlns:p14="http://schemas.microsoft.com/office/powerpoint/2010/main" val="1337140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A7BAAD53-BF43-45C0-A77E-A60D5FEE7264}"/>
              </a:ext>
            </a:extLst>
          </p:cNvPr>
          <p:cNvGraphicFramePr>
            <a:graphicFrameLocks noGrp="1"/>
          </p:cNvGraphicFramePr>
          <p:nvPr>
            <p:extLst>
              <p:ext uri="{D42A27DB-BD31-4B8C-83A1-F6EECF244321}">
                <p14:modId xmlns:p14="http://schemas.microsoft.com/office/powerpoint/2010/main" val="909508887"/>
              </p:ext>
            </p:extLst>
          </p:nvPr>
        </p:nvGraphicFramePr>
        <p:xfrm>
          <a:off x="751806" y="1280160"/>
          <a:ext cx="10931384" cy="5212080"/>
        </p:xfrm>
        <a:graphic>
          <a:graphicData uri="http://schemas.openxmlformats.org/drawingml/2006/table">
            <a:tbl>
              <a:tblPr firstRow="1" firstCol="1" bandRow="1">
                <a:tableStyleId>{3B4B98B0-60AC-42C2-AFA5-B58CD77FA1E5}</a:tableStyleId>
              </a:tblPr>
              <a:tblGrid>
                <a:gridCol w="6317441">
                  <a:extLst>
                    <a:ext uri="{9D8B030D-6E8A-4147-A177-3AD203B41FA5}">
                      <a16:colId xmlns:a16="http://schemas.microsoft.com/office/drawing/2014/main" val="3781409885"/>
                    </a:ext>
                  </a:extLst>
                </a:gridCol>
                <a:gridCol w="2493726">
                  <a:extLst>
                    <a:ext uri="{9D8B030D-6E8A-4147-A177-3AD203B41FA5}">
                      <a16:colId xmlns:a16="http://schemas.microsoft.com/office/drawing/2014/main" val="933008352"/>
                    </a:ext>
                  </a:extLst>
                </a:gridCol>
                <a:gridCol w="2120217">
                  <a:extLst>
                    <a:ext uri="{9D8B030D-6E8A-4147-A177-3AD203B41FA5}">
                      <a16:colId xmlns:a16="http://schemas.microsoft.com/office/drawing/2014/main" val="1348202814"/>
                    </a:ext>
                  </a:extLst>
                </a:gridCol>
              </a:tblGrid>
              <a:tr h="433829">
                <a:tc>
                  <a:txBody>
                    <a:bodyPr/>
                    <a:lstStyle/>
                    <a:p>
                      <a:pPr>
                        <a:lnSpc>
                          <a:spcPct val="100000"/>
                        </a:lnSpc>
                        <a:spcAft>
                          <a:spcPts val="0"/>
                        </a:spcAft>
                        <a:tabLst>
                          <a:tab pos="540385" algn="l"/>
                        </a:tabLst>
                      </a:pPr>
                      <a:r>
                        <a:rPr lang="en-US" sz="1900" b="0" dirty="0">
                          <a:effectLst/>
                        </a:rPr>
                        <a:t> </a:t>
                      </a:r>
                      <a:endParaRPr lang="nl-NL" sz="19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0" dirty="0">
                          <a:effectLst/>
                        </a:rPr>
                        <a:t>1ste </a:t>
                      </a:r>
                      <a:r>
                        <a:rPr lang="en-US" sz="2400" b="0" dirty="0" err="1">
                          <a:effectLst/>
                        </a:rPr>
                        <a:t>lijn</a:t>
                      </a:r>
                      <a:r>
                        <a:rPr lang="en-US" sz="2400" b="0" dirty="0">
                          <a:effectLst/>
                        </a:rPr>
                        <a:t> (n=1200)</a:t>
                      </a:r>
                      <a:endParaRPr lang="nl-NL" sz="2400" b="0" dirty="0">
                        <a:effectLst/>
                        <a:latin typeface="+mn-lt"/>
                        <a:ea typeface="Times New Roman" panose="02020603050405020304" pitchFamily="18" charset="0"/>
                        <a:cs typeface="Arial" panose="020B060402020202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0" dirty="0">
                          <a:effectLst/>
                        </a:rPr>
                        <a:t>2de </a:t>
                      </a:r>
                      <a:r>
                        <a:rPr lang="en-US" sz="2400" b="0" dirty="0" err="1">
                          <a:effectLst/>
                        </a:rPr>
                        <a:t>lijn</a:t>
                      </a:r>
                      <a:r>
                        <a:rPr lang="en-US" sz="2400" b="0" dirty="0">
                          <a:effectLst/>
                        </a:rPr>
                        <a:t> (n=166)</a:t>
                      </a:r>
                      <a:endParaRPr lang="nl-NL" sz="2400" b="0" dirty="0">
                        <a:effectLst/>
                        <a:latin typeface="+mn-lt"/>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3088261421"/>
                  </a:ext>
                </a:extLst>
              </a:tr>
              <a:tr h="329710">
                <a:tc>
                  <a:txBody>
                    <a:bodyPr/>
                    <a:lstStyle/>
                    <a:p>
                      <a:pPr>
                        <a:lnSpc>
                          <a:spcPct val="100000"/>
                        </a:lnSpc>
                        <a:spcAft>
                          <a:spcPts val="0"/>
                        </a:spcAft>
                        <a:tabLst>
                          <a:tab pos="540385" algn="l"/>
                        </a:tabLst>
                      </a:pPr>
                      <a:r>
                        <a:rPr lang="en-US" sz="2400" b="0" dirty="0" err="1">
                          <a:effectLst/>
                        </a:rPr>
                        <a:t>Mensen</a:t>
                      </a:r>
                      <a:r>
                        <a:rPr lang="en-US" sz="2400" b="0" dirty="0">
                          <a:effectLst/>
                        </a:rPr>
                        <a:t> met </a:t>
                      </a:r>
                      <a:r>
                        <a:rPr lang="en-US" sz="2400" b="0" dirty="0" err="1">
                          <a:effectLst/>
                        </a:rPr>
                        <a:t>expliciete</a:t>
                      </a:r>
                      <a:r>
                        <a:rPr lang="en-US" sz="2400" b="0" dirty="0">
                          <a:effectLst/>
                        </a:rPr>
                        <a:t> doelen (%) </a:t>
                      </a:r>
                      <a:endParaRPr lang="nl-NL" sz="2400" b="0" dirty="0">
                        <a:solidFill>
                          <a:schemeClr val="tx1"/>
                        </a:solidFill>
                        <a:effectLst/>
                        <a:latin typeface="+mn-lt"/>
                        <a:ea typeface="Verdana" panose="020B0604030504040204" pitchFamily="34"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2400" b="0" dirty="0">
                          <a:effectLst/>
                        </a:rPr>
                        <a:t>76 </a:t>
                      </a:r>
                      <a:endParaRPr lang="nl-NL" sz="2400" b="0" dirty="0">
                        <a:effectLst/>
                        <a:latin typeface="+mn-lt"/>
                        <a:ea typeface="Verdana" panose="020B0604030504040204" pitchFamily="34"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2400" b="0" dirty="0">
                          <a:effectLst/>
                        </a:rPr>
                        <a:t>89 </a:t>
                      </a:r>
                      <a:endParaRPr lang="nl-NL" sz="2400" b="0" dirty="0">
                        <a:effectLst/>
                        <a:latin typeface="+mn-lt"/>
                        <a:ea typeface="Verdana" panose="020B0604030504040204" pitchFamily="34" charset="0"/>
                        <a:cs typeface="Arial" panose="020B0604020202020204" pitchFamily="34" charset="0"/>
                      </a:endParaRPr>
                    </a:p>
                  </a:txBody>
                  <a:tcPr marL="32765" marR="32765" marT="0" marB="0"/>
                </a:tc>
                <a:extLst>
                  <a:ext uri="{0D108BD9-81ED-4DB2-BD59-A6C34878D82A}">
                    <a16:rowId xmlns:a16="http://schemas.microsoft.com/office/drawing/2014/main" val="3995747906"/>
                  </a:ext>
                </a:extLst>
              </a:tr>
              <a:tr h="329710">
                <a:tc>
                  <a:txBody>
                    <a:bodyPr/>
                    <a:lstStyle/>
                    <a:p>
                      <a:pPr>
                        <a:lnSpc>
                          <a:spcPct val="100000"/>
                        </a:lnSpc>
                        <a:spcAft>
                          <a:spcPts val="0"/>
                        </a:spcAft>
                        <a:tabLst>
                          <a:tab pos="540385" algn="l"/>
                        </a:tabLst>
                      </a:pPr>
                      <a:r>
                        <a:rPr lang="nl-NL" sz="2400" b="0" dirty="0">
                          <a:effectLst/>
                        </a:rPr>
                        <a:t>Doelen (%):</a:t>
                      </a:r>
                      <a:endParaRPr lang="nl-NL" sz="24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endParaRPr lang="nl-NL" sz="24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endParaRPr lang="nl-NL" sz="24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974533011"/>
                  </a:ext>
                </a:extLst>
              </a:tr>
              <a:tr h="329710">
                <a:tc>
                  <a:txBody>
                    <a:bodyPr/>
                    <a:lstStyle/>
                    <a:p>
                      <a:pPr>
                        <a:lnSpc>
                          <a:spcPct val="100000"/>
                        </a:lnSpc>
                        <a:spcAft>
                          <a:spcPts val="0"/>
                        </a:spcAft>
                        <a:tabLst>
                          <a:tab pos="540385" algn="l"/>
                        </a:tabLst>
                      </a:pPr>
                      <a:r>
                        <a:rPr lang="nl-NL" sz="2400" b="0" dirty="0">
                          <a:effectLst/>
                        </a:rPr>
                        <a:t>Leefstijl verbeteren</a:t>
                      </a:r>
                      <a:endParaRPr lang="nl-NL" sz="24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1" dirty="0">
                          <a:solidFill>
                            <a:srgbClr val="C00000"/>
                          </a:solidFill>
                          <a:effectLst/>
                        </a:rPr>
                        <a:t>32</a:t>
                      </a:r>
                      <a:endParaRPr lang="nl-NL" sz="2400" b="1"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0" dirty="0">
                          <a:effectLst/>
                        </a:rPr>
                        <a:t>17</a:t>
                      </a:r>
                      <a:endParaRPr lang="nl-NL" sz="2400" b="0" dirty="0">
                        <a:solidFill>
                          <a:srgbClr val="D40032"/>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734564748"/>
                  </a:ext>
                </a:extLst>
              </a:tr>
              <a:tr h="329710">
                <a:tc>
                  <a:txBody>
                    <a:bodyPr/>
                    <a:lstStyle/>
                    <a:p>
                      <a:pPr>
                        <a:lnSpc>
                          <a:spcPct val="100000"/>
                        </a:lnSpc>
                        <a:spcAft>
                          <a:spcPts val="0"/>
                        </a:spcAft>
                        <a:tabLst>
                          <a:tab pos="540385" algn="l"/>
                        </a:tabLst>
                      </a:pPr>
                      <a:r>
                        <a:rPr lang="nl-NL" sz="2400" b="0" dirty="0">
                          <a:effectLst/>
                        </a:rPr>
                        <a:t>Stoppen / minderen met roken</a:t>
                      </a:r>
                      <a:endParaRPr lang="nl-NL" sz="2400" b="0" i="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0" dirty="0">
                          <a:effectLst/>
                        </a:rPr>
                        <a:t>2</a:t>
                      </a:r>
                      <a:endParaRPr lang="nl-NL" sz="24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0" dirty="0">
                          <a:effectLst/>
                        </a:rPr>
                        <a:t>1</a:t>
                      </a:r>
                      <a:endParaRPr lang="nl-NL" sz="24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4086075207"/>
                  </a:ext>
                </a:extLst>
              </a:tr>
              <a:tr h="329710">
                <a:tc>
                  <a:txBody>
                    <a:bodyPr/>
                    <a:lstStyle/>
                    <a:p>
                      <a:pPr>
                        <a:lnSpc>
                          <a:spcPct val="100000"/>
                        </a:lnSpc>
                        <a:spcAft>
                          <a:spcPts val="0"/>
                        </a:spcAft>
                        <a:tabLst>
                          <a:tab pos="540385" algn="l"/>
                        </a:tabLst>
                      </a:pPr>
                      <a:r>
                        <a:rPr lang="nl-NL" sz="2400" b="0" dirty="0">
                          <a:effectLst/>
                        </a:rPr>
                        <a:t>Betere </a:t>
                      </a:r>
                      <a:r>
                        <a:rPr lang="nl-NL" sz="2400" b="0" dirty="0" err="1">
                          <a:effectLst/>
                        </a:rPr>
                        <a:t>cardiometabole</a:t>
                      </a:r>
                      <a:r>
                        <a:rPr lang="nl-NL" sz="2400" b="0" dirty="0">
                          <a:effectLst/>
                        </a:rPr>
                        <a:t> instelling</a:t>
                      </a:r>
                      <a:endParaRPr lang="nl-NL" sz="2400" b="0" i="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0" dirty="0">
                          <a:effectLst/>
                        </a:rPr>
                        <a:t>16</a:t>
                      </a:r>
                      <a:endParaRPr lang="nl-NL" sz="2400" b="0" dirty="0">
                        <a:solidFill>
                          <a:srgbClr val="D40032"/>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1" dirty="0">
                          <a:solidFill>
                            <a:srgbClr val="C00000"/>
                          </a:solidFill>
                          <a:effectLst/>
                        </a:rPr>
                        <a:t>24</a:t>
                      </a:r>
                      <a:endParaRPr lang="nl-NL" sz="2400" b="1"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2145335511"/>
                  </a:ext>
                </a:extLst>
              </a:tr>
              <a:tr h="329710">
                <a:tc>
                  <a:txBody>
                    <a:bodyPr/>
                    <a:lstStyle/>
                    <a:p>
                      <a:pPr>
                        <a:lnSpc>
                          <a:spcPct val="100000"/>
                        </a:lnSpc>
                        <a:spcAft>
                          <a:spcPts val="0"/>
                        </a:spcAft>
                        <a:tabLst>
                          <a:tab pos="540385" algn="l"/>
                        </a:tabLst>
                      </a:pPr>
                      <a:r>
                        <a:rPr lang="nl-NL" sz="2400" b="0" dirty="0">
                          <a:effectLst/>
                        </a:rPr>
                        <a:t>Geen / afname van </a:t>
                      </a:r>
                      <a:r>
                        <a:rPr lang="nl-NL" sz="2400" b="0" dirty="0" err="1">
                          <a:effectLst/>
                        </a:rPr>
                        <a:t>hypo’s</a:t>
                      </a:r>
                      <a:endParaRPr lang="nl-NL" sz="2400" b="0" i="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0" dirty="0">
                          <a:effectLst/>
                        </a:rPr>
                        <a:t>1</a:t>
                      </a:r>
                      <a:endParaRPr lang="nl-NL" sz="2400" b="0" dirty="0">
                        <a:solidFill>
                          <a:srgbClr val="D40032"/>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1" dirty="0">
                          <a:solidFill>
                            <a:srgbClr val="C00000"/>
                          </a:solidFill>
                          <a:effectLst/>
                        </a:rPr>
                        <a:t>7</a:t>
                      </a:r>
                      <a:endParaRPr lang="nl-NL" sz="2400" b="1"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642030636"/>
                  </a:ext>
                </a:extLst>
              </a:tr>
              <a:tr h="329710">
                <a:tc>
                  <a:txBody>
                    <a:bodyPr/>
                    <a:lstStyle/>
                    <a:p>
                      <a:pPr>
                        <a:lnSpc>
                          <a:spcPct val="100000"/>
                        </a:lnSpc>
                        <a:spcAft>
                          <a:spcPts val="0"/>
                        </a:spcAft>
                        <a:tabLst>
                          <a:tab pos="540385" algn="l"/>
                        </a:tabLst>
                      </a:pPr>
                      <a:r>
                        <a:rPr lang="nl-NL" sz="2400" b="0" dirty="0">
                          <a:effectLst/>
                        </a:rPr>
                        <a:t>Gewichtsverlies</a:t>
                      </a:r>
                      <a:endParaRPr lang="nl-NL" sz="2400" b="0" i="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0" dirty="0">
                          <a:effectLst/>
                        </a:rPr>
                        <a:t>18</a:t>
                      </a:r>
                      <a:endParaRPr lang="nl-NL" sz="24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0" dirty="0">
                          <a:effectLst/>
                        </a:rPr>
                        <a:t>13</a:t>
                      </a:r>
                      <a:endParaRPr lang="nl-NL" sz="2400" b="0" dirty="0">
                        <a:solidFill>
                          <a:srgbClr val="482939"/>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890481824"/>
                  </a:ext>
                </a:extLst>
              </a:tr>
              <a:tr h="329710">
                <a:tc>
                  <a:txBody>
                    <a:bodyPr/>
                    <a:lstStyle/>
                    <a:p>
                      <a:pPr>
                        <a:lnSpc>
                          <a:spcPct val="100000"/>
                        </a:lnSpc>
                        <a:spcAft>
                          <a:spcPts val="0"/>
                        </a:spcAft>
                        <a:tabLst>
                          <a:tab pos="540385" algn="l"/>
                        </a:tabLst>
                      </a:pPr>
                      <a:r>
                        <a:rPr lang="nl-NL" sz="2400" b="0" dirty="0">
                          <a:effectLst/>
                        </a:rPr>
                        <a:t>Verbeteren psychosociaal welzijn</a:t>
                      </a:r>
                      <a:endParaRPr lang="nl-NL" sz="2400" b="0" i="0"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0" dirty="0">
                          <a:effectLst/>
                        </a:rPr>
                        <a:t>4</a:t>
                      </a:r>
                      <a:endParaRPr lang="nl-NL" sz="2400" b="0"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1" dirty="0">
                          <a:solidFill>
                            <a:srgbClr val="C00000"/>
                          </a:solidFill>
                          <a:effectLst/>
                        </a:rPr>
                        <a:t>9</a:t>
                      </a:r>
                      <a:endParaRPr lang="nl-NL" sz="2400" b="1"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2861003146"/>
                  </a:ext>
                </a:extLst>
              </a:tr>
              <a:tr h="659420">
                <a:tc>
                  <a:txBody>
                    <a:bodyPr/>
                    <a:lstStyle/>
                    <a:p>
                      <a:pPr>
                        <a:lnSpc>
                          <a:spcPct val="100000"/>
                        </a:lnSpc>
                        <a:spcAft>
                          <a:spcPts val="0"/>
                        </a:spcAft>
                        <a:tabLst>
                          <a:tab pos="540385" algn="l"/>
                        </a:tabLst>
                      </a:pPr>
                      <a:r>
                        <a:rPr lang="nl-NL" sz="2400" b="0" dirty="0">
                          <a:effectLst/>
                        </a:rPr>
                        <a:t>Voorkomen complicaties en/of reduceren fysieke klachten</a:t>
                      </a:r>
                      <a:endParaRPr lang="nl-NL" sz="2400" b="0" i="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0" dirty="0">
                          <a:effectLst/>
                        </a:rPr>
                        <a:t>7</a:t>
                      </a:r>
                      <a:endParaRPr lang="nl-NL" sz="2400" b="0" dirty="0">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0" dirty="0">
                          <a:effectLst/>
                        </a:rPr>
                        <a:t>7</a:t>
                      </a:r>
                      <a:endParaRPr lang="nl-NL" sz="2400" b="0" dirty="0">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773905225"/>
                  </a:ext>
                </a:extLst>
              </a:tr>
              <a:tr h="329710">
                <a:tc>
                  <a:txBody>
                    <a:bodyPr/>
                    <a:lstStyle/>
                    <a:p>
                      <a:pPr>
                        <a:lnSpc>
                          <a:spcPct val="100000"/>
                        </a:lnSpc>
                        <a:spcAft>
                          <a:spcPts val="0"/>
                        </a:spcAft>
                        <a:tabLst>
                          <a:tab pos="540385" algn="l"/>
                        </a:tabLst>
                      </a:pPr>
                      <a:r>
                        <a:rPr lang="nl-NL" sz="2400" b="0" dirty="0">
                          <a:effectLst/>
                        </a:rPr>
                        <a:t>Continueren huidig beleid</a:t>
                      </a:r>
                      <a:endParaRPr lang="nl-NL" sz="2400" b="0" i="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0" dirty="0">
                          <a:effectLst/>
                        </a:rPr>
                        <a:t>14</a:t>
                      </a:r>
                      <a:endParaRPr lang="nl-NL" sz="2400" b="0" dirty="0">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0" dirty="0">
                          <a:effectLst/>
                        </a:rPr>
                        <a:t>10</a:t>
                      </a:r>
                      <a:endParaRPr lang="nl-NL" sz="2400" b="0" dirty="0">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1723145273"/>
                  </a:ext>
                </a:extLst>
              </a:tr>
              <a:tr h="329710">
                <a:tc>
                  <a:txBody>
                    <a:bodyPr/>
                    <a:lstStyle/>
                    <a:p>
                      <a:pPr>
                        <a:lnSpc>
                          <a:spcPct val="100000"/>
                        </a:lnSpc>
                        <a:spcAft>
                          <a:spcPts val="0"/>
                        </a:spcAft>
                        <a:tabLst>
                          <a:tab pos="540385" algn="l"/>
                        </a:tabLst>
                      </a:pPr>
                      <a:r>
                        <a:rPr lang="nl-NL" sz="2400" b="0" dirty="0">
                          <a:effectLst/>
                        </a:rPr>
                        <a:t>Meer diabeteseducatie</a:t>
                      </a:r>
                      <a:endParaRPr lang="nl-NL" sz="2400" b="0" i="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0" dirty="0">
                          <a:effectLst/>
                        </a:rPr>
                        <a:t>3</a:t>
                      </a:r>
                      <a:endParaRPr lang="nl-NL" sz="2400" b="0" dirty="0">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0" dirty="0">
                          <a:effectLst/>
                        </a:rPr>
                        <a:t>5</a:t>
                      </a:r>
                      <a:endParaRPr lang="nl-NL" sz="2400" b="0" dirty="0">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864298605"/>
                  </a:ext>
                </a:extLst>
              </a:tr>
              <a:tr h="329710">
                <a:tc>
                  <a:txBody>
                    <a:bodyPr/>
                    <a:lstStyle/>
                    <a:p>
                      <a:pPr>
                        <a:lnSpc>
                          <a:spcPct val="100000"/>
                        </a:lnSpc>
                        <a:spcAft>
                          <a:spcPts val="0"/>
                        </a:spcAft>
                        <a:tabLst>
                          <a:tab pos="540385" algn="l"/>
                        </a:tabLst>
                      </a:pPr>
                      <a:r>
                        <a:rPr lang="nl-NL" sz="2400" b="0" dirty="0">
                          <a:effectLst/>
                        </a:rPr>
                        <a:t>Meer zelfmanagement</a:t>
                      </a:r>
                      <a:endParaRPr lang="nl-NL" sz="2400" b="0" i="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0" dirty="0">
                          <a:effectLst/>
                        </a:rPr>
                        <a:t>4</a:t>
                      </a:r>
                      <a:endParaRPr lang="nl-NL" sz="2400" b="0" dirty="0">
                        <a:solidFill>
                          <a:srgbClr val="D40032"/>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400" b="1" dirty="0">
                          <a:solidFill>
                            <a:srgbClr val="C00000"/>
                          </a:solidFill>
                          <a:effectLst/>
                        </a:rPr>
                        <a:t>7</a:t>
                      </a:r>
                      <a:endParaRPr lang="nl-NL" sz="2400" b="1" dirty="0">
                        <a:solidFill>
                          <a:srgbClr val="C00000"/>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026903379"/>
                  </a:ext>
                </a:extLst>
              </a:tr>
            </a:tbl>
          </a:graphicData>
        </a:graphic>
      </p:graphicFrame>
      <p:sp>
        <p:nvSpPr>
          <p:cNvPr id="2" name="Titel 1">
            <a:extLst>
              <a:ext uri="{FF2B5EF4-FFF2-40B4-BE49-F238E27FC236}">
                <a16:creationId xmlns:a16="http://schemas.microsoft.com/office/drawing/2014/main" id="{09B6CA34-4F42-6E48-9D1C-7E8FDB211ABD}"/>
              </a:ext>
            </a:extLst>
          </p:cNvPr>
          <p:cNvSpPr>
            <a:spLocks noGrp="1"/>
          </p:cNvSpPr>
          <p:nvPr>
            <p:ph type="title" idx="4294967295"/>
          </p:nvPr>
        </p:nvSpPr>
        <p:spPr>
          <a:xfrm>
            <a:off x="751806" y="365125"/>
            <a:ext cx="11440195" cy="1325563"/>
          </a:xfrm>
        </p:spPr>
        <p:txBody>
          <a:bodyPr>
            <a:normAutofit/>
          </a:bodyPr>
          <a:lstStyle/>
          <a:p>
            <a:r>
              <a:rPr lang="nl-NL" dirty="0">
                <a:solidFill>
                  <a:schemeClr val="tx1">
                    <a:lumMod val="50000"/>
                    <a:lumOff val="50000"/>
                  </a:schemeClr>
                </a:solidFill>
                <a:latin typeface="+mn-lt"/>
                <a:cs typeface="Arial" panose="020B0604020202020204" pitchFamily="34" charset="0"/>
              </a:rPr>
              <a:t>Het doel van de deelnemers</a:t>
            </a:r>
            <a:endParaRPr lang="nl-NL" dirty="0">
              <a:solidFill>
                <a:schemeClr val="tx1">
                  <a:lumMod val="50000"/>
                  <a:lumOff val="50000"/>
                </a:schemeClr>
              </a:solidFill>
              <a:latin typeface="+mn-lt"/>
            </a:endParaRPr>
          </a:p>
        </p:txBody>
      </p:sp>
    </p:spTree>
    <p:extLst>
      <p:ext uri="{BB962C8B-B14F-4D97-AF65-F5344CB8AC3E}">
        <p14:creationId xmlns:p14="http://schemas.microsoft.com/office/powerpoint/2010/main" val="3702420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idx="4294967295"/>
          </p:nvPr>
        </p:nvSpPr>
        <p:spPr>
          <a:xfrm>
            <a:off x="1974249" y="365125"/>
            <a:ext cx="10217752" cy="1325563"/>
          </a:xfrm>
        </p:spPr>
        <p:txBody>
          <a:bodyPr>
            <a:noAutofit/>
          </a:bodyPr>
          <a:lstStyle/>
          <a:p>
            <a:pPr algn="l"/>
            <a:r>
              <a:rPr lang="nl-NL" sz="3200" dirty="0">
                <a:latin typeface="Calibri" panose="020F0502020204030204" pitchFamily="34" charset="0"/>
                <a:cs typeface="Calibri" panose="020F0502020204030204" pitchFamily="34" charset="0"/>
              </a:rPr>
              <a:t>Is het gesprek haalbaar?</a:t>
            </a:r>
            <a:br>
              <a:rPr lang="nl-NL" sz="3200" dirty="0">
                <a:latin typeface="Calibri" panose="020F0502020204030204" pitchFamily="34" charset="0"/>
                <a:cs typeface="Calibri" panose="020F0502020204030204" pitchFamily="34" charset="0"/>
              </a:rPr>
            </a:br>
            <a:r>
              <a:rPr lang="nl-NL" sz="3200" dirty="0">
                <a:latin typeface="Calibri" panose="020F0502020204030204" pitchFamily="34" charset="0"/>
                <a:cs typeface="Calibri" panose="020F0502020204030204" pitchFamily="34" charset="0"/>
              </a:rPr>
              <a:t>Antwoorden van zorgverleners (%)</a:t>
            </a:r>
          </a:p>
        </p:txBody>
      </p:sp>
      <p:graphicFrame>
        <p:nvGraphicFramePr>
          <p:cNvPr id="2" name="Tabel 1">
            <a:extLst>
              <a:ext uri="{FF2B5EF4-FFF2-40B4-BE49-F238E27FC236}">
                <a16:creationId xmlns:a16="http://schemas.microsoft.com/office/drawing/2014/main" id="{385EBAD0-C7AF-42D7-AD04-36BA77F77F6C}"/>
              </a:ext>
            </a:extLst>
          </p:cNvPr>
          <p:cNvGraphicFramePr>
            <a:graphicFrameLocks noGrp="1"/>
          </p:cNvGraphicFramePr>
          <p:nvPr>
            <p:extLst>
              <p:ext uri="{D42A27DB-BD31-4B8C-83A1-F6EECF244321}">
                <p14:modId xmlns:p14="http://schemas.microsoft.com/office/powerpoint/2010/main" val="2957859006"/>
              </p:ext>
            </p:extLst>
          </p:nvPr>
        </p:nvGraphicFramePr>
        <p:xfrm>
          <a:off x="1974248" y="2276872"/>
          <a:ext cx="9455159" cy="3613509"/>
        </p:xfrm>
        <a:graphic>
          <a:graphicData uri="http://schemas.openxmlformats.org/drawingml/2006/table">
            <a:tbl>
              <a:tblPr firstRow="1" firstCol="1" bandRow="1">
                <a:tableStyleId>{3B4B98B0-60AC-42C2-AFA5-B58CD77FA1E5}</a:tableStyleId>
              </a:tblPr>
              <a:tblGrid>
                <a:gridCol w="3369273">
                  <a:extLst>
                    <a:ext uri="{9D8B030D-6E8A-4147-A177-3AD203B41FA5}">
                      <a16:colId xmlns:a16="http://schemas.microsoft.com/office/drawing/2014/main" val="1489371684"/>
                    </a:ext>
                  </a:extLst>
                </a:gridCol>
                <a:gridCol w="1154468">
                  <a:extLst>
                    <a:ext uri="{9D8B030D-6E8A-4147-A177-3AD203B41FA5}">
                      <a16:colId xmlns:a16="http://schemas.microsoft.com/office/drawing/2014/main" val="2604121680"/>
                    </a:ext>
                  </a:extLst>
                </a:gridCol>
                <a:gridCol w="1196260">
                  <a:extLst>
                    <a:ext uri="{9D8B030D-6E8A-4147-A177-3AD203B41FA5}">
                      <a16:colId xmlns:a16="http://schemas.microsoft.com/office/drawing/2014/main" val="150258052"/>
                    </a:ext>
                  </a:extLst>
                </a:gridCol>
                <a:gridCol w="1243729">
                  <a:extLst>
                    <a:ext uri="{9D8B030D-6E8A-4147-A177-3AD203B41FA5}">
                      <a16:colId xmlns:a16="http://schemas.microsoft.com/office/drawing/2014/main" val="2782297503"/>
                    </a:ext>
                  </a:extLst>
                </a:gridCol>
                <a:gridCol w="1281707">
                  <a:extLst>
                    <a:ext uri="{9D8B030D-6E8A-4147-A177-3AD203B41FA5}">
                      <a16:colId xmlns:a16="http://schemas.microsoft.com/office/drawing/2014/main" val="1460473873"/>
                    </a:ext>
                  </a:extLst>
                </a:gridCol>
                <a:gridCol w="1209722">
                  <a:extLst>
                    <a:ext uri="{9D8B030D-6E8A-4147-A177-3AD203B41FA5}">
                      <a16:colId xmlns:a16="http://schemas.microsoft.com/office/drawing/2014/main" val="617241402"/>
                    </a:ext>
                  </a:extLst>
                </a:gridCol>
              </a:tblGrid>
              <a:tr h="1262357">
                <a:tc>
                  <a:txBody>
                    <a:bodyPr/>
                    <a:lstStyle/>
                    <a:p>
                      <a:pPr>
                        <a:lnSpc>
                          <a:spcPct val="100000"/>
                        </a:lnSpc>
                        <a:spcAft>
                          <a:spcPts val="0"/>
                        </a:spcAft>
                        <a:tabLst>
                          <a:tab pos="540385" algn="l"/>
                        </a:tabLst>
                      </a:pPr>
                      <a:r>
                        <a:rPr lang="en-US" sz="2400" b="0" dirty="0">
                          <a:effectLst/>
                        </a:rPr>
                        <a:t> </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nSpc>
                          <a:spcPct val="100000"/>
                        </a:lnSpc>
                        <a:spcAft>
                          <a:spcPts val="0"/>
                        </a:spcAft>
                        <a:tabLst>
                          <a:tab pos="540385" algn="l"/>
                        </a:tabLst>
                      </a:pPr>
                      <a:r>
                        <a:rPr lang="en-US" sz="2400" b="0" dirty="0" err="1">
                          <a:effectLst/>
                        </a:rPr>
                        <a:t>Totaal</a:t>
                      </a:r>
                      <a:endParaRPr lang="en-US" sz="2400" b="0" dirty="0">
                        <a:effectLst/>
                      </a:endParaRPr>
                    </a:p>
                    <a:p>
                      <a:pPr>
                        <a:lnSpc>
                          <a:spcPct val="100000"/>
                        </a:lnSpc>
                        <a:spcAft>
                          <a:spcPts val="0"/>
                        </a:spcAft>
                        <a:tabLst>
                          <a:tab pos="540385" algn="l"/>
                        </a:tabLst>
                      </a:pPr>
                      <a:endParaRPr lang="en-US" sz="2400" b="0" dirty="0">
                        <a:effectLst/>
                      </a:endParaRPr>
                    </a:p>
                    <a:p>
                      <a:pPr>
                        <a:lnSpc>
                          <a:spcPct val="100000"/>
                        </a:lnSpc>
                        <a:spcAft>
                          <a:spcPts val="0"/>
                        </a:spcAft>
                        <a:tabLst>
                          <a:tab pos="540385" algn="l"/>
                        </a:tabLst>
                      </a:pPr>
                      <a:r>
                        <a:rPr lang="en-US" sz="2400" b="0" dirty="0">
                          <a:effectLst/>
                        </a:rPr>
                        <a:t>n=1366</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r>
                        <a:rPr lang="en-US" sz="2400" b="0" dirty="0">
                          <a:effectLst/>
                        </a:rPr>
                        <a:t>1ste </a:t>
                      </a:r>
                      <a:r>
                        <a:rPr lang="en-US" sz="2400" b="0" dirty="0" err="1">
                          <a:effectLst/>
                        </a:rPr>
                        <a:t>lijn</a:t>
                      </a:r>
                      <a:endParaRPr lang="en-US" sz="2400" b="0" dirty="0">
                        <a:effectLst/>
                      </a:endParaRPr>
                    </a:p>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n=1200</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r>
                        <a:rPr lang="en-US" sz="2400" b="0" dirty="0">
                          <a:effectLst/>
                        </a:rPr>
                        <a:t>2de </a:t>
                      </a:r>
                      <a:r>
                        <a:rPr lang="en-US" sz="2400" b="0" dirty="0" err="1">
                          <a:effectLst/>
                        </a:rPr>
                        <a:t>lijn</a:t>
                      </a:r>
                      <a:endParaRPr lang="en-US" sz="2400" b="0" dirty="0">
                        <a:effectLst/>
                      </a:endParaRPr>
                    </a:p>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n=166</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r>
                        <a:rPr lang="en-US" sz="2400" b="0" dirty="0">
                          <a:effectLst/>
                        </a:rPr>
                        <a:t>Arts</a:t>
                      </a:r>
                    </a:p>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n=895</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r>
                        <a:rPr lang="en-US" sz="2400" b="0" dirty="0">
                          <a:effectLst/>
                        </a:rPr>
                        <a:t>POH / DVK</a:t>
                      </a:r>
                    </a:p>
                    <a:p>
                      <a:pPr algn="ctr">
                        <a:lnSpc>
                          <a:spcPct val="100000"/>
                        </a:lnSpc>
                        <a:spcAft>
                          <a:spcPts val="0"/>
                        </a:spcAft>
                        <a:tabLst>
                          <a:tab pos="540385" algn="l"/>
                        </a:tabLst>
                      </a:pPr>
                      <a:r>
                        <a:rPr lang="en-US" sz="2400" b="0" dirty="0">
                          <a:effectLst/>
                        </a:rPr>
                        <a:t>n=471</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extLst>
                  <a:ext uri="{0D108BD9-81ED-4DB2-BD59-A6C34878D82A}">
                    <a16:rowId xmlns:a16="http://schemas.microsoft.com/office/drawing/2014/main" val="3645056052"/>
                  </a:ext>
                </a:extLst>
              </a:tr>
              <a:tr h="1170029">
                <a:tc>
                  <a:txBody>
                    <a:bodyPr/>
                    <a:lstStyle/>
                    <a:p>
                      <a:pPr>
                        <a:lnSpc>
                          <a:spcPct val="100000"/>
                        </a:lnSpc>
                        <a:spcAft>
                          <a:spcPts val="0"/>
                        </a:spcAft>
                        <a:tabLst>
                          <a:tab pos="540385" algn="l"/>
                        </a:tabLst>
                      </a:pPr>
                      <a:endParaRPr lang="en-US" sz="2400" b="0" dirty="0">
                        <a:effectLst/>
                      </a:endParaRPr>
                    </a:p>
                    <a:p>
                      <a:pPr>
                        <a:lnSpc>
                          <a:spcPct val="100000"/>
                        </a:lnSpc>
                        <a:spcAft>
                          <a:spcPts val="0"/>
                        </a:spcAft>
                        <a:tabLst>
                          <a:tab pos="540385" algn="l"/>
                        </a:tabLst>
                      </a:pPr>
                      <a:r>
                        <a:rPr lang="en-US" sz="2400" b="0" dirty="0" err="1">
                          <a:effectLst/>
                        </a:rPr>
                        <a:t>Gesprek</a:t>
                      </a:r>
                      <a:r>
                        <a:rPr lang="en-US" sz="2400" b="0" dirty="0">
                          <a:effectLst/>
                        </a:rPr>
                        <a:t> &lt;25  min. </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72</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73</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67</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80</a:t>
                      </a:r>
                      <a:endParaRPr lang="nl-NL" sz="2400" b="0" dirty="0">
                        <a:solidFill>
                          <a:srgbClr val="C00000"/>
                        </a:solidFill>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57</a:t>
                      </a:r>
                      <a:endParaRPr lang="nl-NL" sz="2400" b="0" dirty="0">
                        <a:solidFill>
                          <a:srgbClr val="C00000"/>
                        </a:solidFill>
                        <a:effectLst/>
                        <a:latin typeface="+mn-lt"/>
                        <a:ea typeface="Times New Roman" panose="02020603050405020304" pitchFamily="18" charset="0"/>
                        <a:cs typeface="Arial" panose="020B0604020202020204" pitchFamily="34" charset="0"/>
                      </a:endParaRPr>
                    </a:p>
                  </a:txBody>
                  <a:tcPr marL="51134" marR="51134" marT="0" marB="0"/>
                </a:tc>
                <a:extLst>
                  <a:ext uri="{0D108BD9-81ED-4DB2-BD59-A6C34878D82A}">
                    <a16:rowId xmlns:a16="http://schemas.microsoft.com/office/drawing/2014/main" val="1125387224"/>
                  </a:ext>
                </a:extLst>
              </a:tr>
              <a:tr h="1181123">
                <a:tc>
                  <a:txBody>
                    <a:bodyPr/>
                    <a:lstStyle/>
                    <a:p>
                      <a:pPr>
                        <a:lnSpc>
                          <a:spcPct val="100000"/>
                        </a:lnSpc>
                        <a:spcAft>
                          <a:spcPts val="0"/>
                        </a:spcAft>
                        <a:tabLst>
                          <a:tab pos="540385" algn="l"/>
                        </a:tabLst>
                      </a:pPr>
                      <a:r>
                        <a:rPr lang="en-US" sz="2400" b="0" dirty="0">
                          <a:effectLst/>
                        </a:rPr>
                        <a:t>Model is </a:t>
                      </a:r>
                      <a:r>
                        <a:rPr lang="en-US" sz="2400" b="0" dirty="0" err="1">
                          <a:effectLst/>
                        </a:rPr>
                        <a:t>grotendeels</a:t>
                      </a:r>
                      <a:r>
                        <a:rPr lang="en-US" sz="2400" b="0" dirty="0">
                          <a:effectLst/>
                        </a:rPr>
                        <a:t>/ </a:t>
                      </a:r>
                      <a:r>
                        <a:rPr lang="en-US" sz="2400" b="0" dirty="0" err="1">
                          <a:effectLst/>
                        </a:rPr>
                        <a:t>volledig</a:t>
                      </a:r>
                      <a:r>
                        <a:rPr lang="en-US" sz="2400" b="0" dirty="0">
                          <a:effectLst/>
                        </a:rPr>
                        <a:t> </a:t>
                      </a:r>
                      <a:r>
                        <a:rPr lang="en-US" sz="2400" b="0" dirty="0" err="1">
                          <a:effectLst/>
                        </a:rPr>
                        <a:t>toepasbaar</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72</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72</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73</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69</a:t>
                      </a:r>
                      <a:endParaRPr lang="nl-NL" sz="2400" b="0" dirty="0">
                        <a:solidFill>
                          <a:srgbClr val="C00000"/>
                        </a:solidFill>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79</a:t>
                      </a:r>
                      <a:endParaRPr lang="nl-NL" sz="2400" b="0" dirty="0">
                        <a:solidFill>
                          <a:srgbClr val="C00000"/>
                        </a:solidFill>
                        <a:effectLst/>
                        <a:latin typeface="+mn-lt"/>
                        <a:ea typeface="Times New Roman" panose="02020603050405020304" pitchFamily="18" charset="0"/>
                        <a:cs typeface="Arial" panose="020B0604020202020204" pitchFamily="34" charset="0"/>
                      </a:endParaRPr>
                    </a:p>
                  </a:txBody>
                  <a:tcPr marL="51134" marR="51134" marT="0" marB="0"/>
                </a:tc>
                <a:extLst>
                  <a:ext uri="{0D108BD9-81ED-4DB2-BD59-A6C34878D82A}">
                    <a16:rowId xmlns:a16="http://schemas.microsoft.com/office/drawing/2014/main" val="1792963616"/>
                  </a:ext>
                </a:extLst>
              </a:tr>
            </a:tbl>
          </a:graphicData>
        </a:graphic>
      </p:graphicFrame>
      <p:sp>
        <p:nvSpPr>
          <p:cNvPr id="4" name="Ovaal 3"/>
          <p:cNvSpPr/>
          <p:nvPr/>
        </p:nvSpPr>
        <p:spPr>
          <a:xfrm>
            <a:off x="9099220" y="3817331"/>
            <a:ext cx="2237063" cy="5538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p:cNvSpPr/>
          <p:nvPr/>
        </p:nvSpPr>
        <p:spPr>
          <a:xfrm>
            <a:off x="9192344" y="4941168"/>
            <a:ext cx="2237063" cy="5538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53162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idx="4294967295"/>
          </p:nvPr>
        </p:nvSpPr>
        <p:spPr>
          <a:xfrm>
            <a:off x="1127448" y="365125"/>
            <a:ext cx="11064553" cy="1325563"/>
          </a:xfrm>
        </p:spPr>
        <p:txBody>
          <a:bodyPr>
            <a:normAutofit/>
          </a:bodyPr>
          <a:lstStyle/>
          <a:p>
            <a:r>
              <a:rPr lang="nl-NL" sz="3200" dirty="0">
                <a:latin typeface="Calibri" panose="020F0502020204030204" pitchFamily="34" charset="0"/>
                <a:cs typeface="Calibri" panose="020F0502020204030204" pitchFamily="34" charset="0"/>
              </a:rPr>
              <a:t>Gezamenlijke besluitvorming</a:t>
            </a:r>
            <a:br>
              <a:rPr lang="nl-NL" sz="3200" dirty="0">
                <a:latin typeface="Calibri" panose="020F0502020204030204" pitchFamily="34" charset="0"/>
                <a:cs typeface="Calibri" panose="020F0502020204030204" pitchFamily="34" charset="0"/>
              </a:rPr>
            </a:br>
            <a:r>
              <a:rPr lang="nl-NL" sz="3200" dirty="0">
                <a:latin typeface="Calibri" panose="020F0502020204030204" pitchFamily="34" charset="0"/>
                <a:cs typeface="Calibri" panose="020F0502020204030204" pitchFamily="34" charset="0"/>
              </a:rPr>
              <a:t>Antwoorden van zorgverleners (%)</a:t>
            </a:r>
          </a:p>
        </p:txBody>
      </p:sp>
      <p:graphicFrame>
        <p:nvGraphicFramePr>
          <p:cNvPr id="2" name="Tabel 1">
            <a:extLst>
              <a:ext uri="{FF2B5EF4-FFF2-40B4-BE49-F238E27FC236}">
                <a16:creationId xmlns:a16="http://schemas.microsoft.com/office/drawing/2014/main" id="{385EBAD0-C7AF-42D7-AD04-36BA77F77F6C}"/>
              </a:ext>
            </a:extLst>
          </p:cNvPr>
          <p:cNvGraphicFramePr>
            <a:graphicFrameLocks noGrp="1"/>
          </p:cNvGraphicFramePr>
          <p:nvPr>
            <p:extLst>
              <p:ext uri="{D42A27DB-BD31-4B8C-83A1-F6EECF244321}">
                <p14:modId xmlns:p14="http://schemas.microsoft.com/office/powerpoint/2010/main" val="3760330802"/>
              </p:ext>
            </p:extLst>
          </p:nvPr>
        </p:nvGraphicFramePr>
        <p:xfrm>
          <a:off x="1127448" y="1844824"/>
          <a:ext cx="9989864" cy="4248472"/>
        </p:xfrm>
        <a:graphic>
          <a:graphicData uri="http://schemas.openxmlformats.org/drawingml/2006/table">
            <a:tbl>
              <a:tblPr firstRow="1" firstCol="1" bandRow="1">
                <a:tableStyleId>{3B4B98B0-60AC-42C2-AFA5-B58CD77FA1E5}</a:tableStyleId>
              </a:tblPr>
              <a:tblGrid>
                <a:gridCol w="3588277">
                  <a:extLst>
                    <a:ext uri="{9D8B030D-6E8A-4147-A177-3AD203B41FA5}">
                      <a16:colId xmlns:a16="http://schemas.microsoft.com/office/drawing/2014/main" val="1489371684"/>
                    </a:ext>
                  </a:extLst>
                </a:gridCol>
                <a:gridCol w="1214354">
                  <a:extLst>
                    <a:ext uri="{9D8B030D-6E8A-4147-A177-3AD203B41FA5}">
                      <a16:colId xmlns:a16="http://schemas.microsoft.com/office/drawing/2014/main" val="2604121680"/>
                    </a:ext>
                  </a:extLst>
                </a:gridCol>
                <a:gridCol w="1258315">
                  <a:extLst>
                    <a:ext uri="{9D8B030D-6E8A-4147-A177-3AD203B41FA5}">
                      <a16:colId xmlns:a16="http://schemas.microsoft.com/office/drawing/2014/main" val="150258052"/>
                    </a:ext>
                  </a:extLst>
                </a:gridCol>
                <a:gridCol w="1308248">
                  <a:extLst>
                    <a:ext uri="{9D8B030D-6E8A-4147-A177-3AD203B41FA5}">
                      <a16:colId xmlns:a16="http://schemas.microsoft.com/office/drawing/2014/main" val="2782297503"/>
                    </a:ext>
                  </a:extLst>
                </a:gridCol>
                <a:gridCol w="1348194">
                  <a:extLst>
                    <a:ext uri="{9D8B030D-6E8A-4147-A177-3AD203B41FA5}">
                      <a16:colId xmlns:a16="http://schemas.microsoft.com/office/drawing/2014/main" val="1460473873"/>
                    </a:ext>
                  </a:extLst>
                </a:gridCol>
                <a:gridCol w="1272476">
                  <a:extLst>
                    <a:ext uri="{9D8B030D-6E8A-4147-A177-3AD203B41FA5}">
                      <a16:colId xmlns:a16="http://schemas.microsoft.com/office/drawing/2014/main" val="617241402"/>
                    </a:ext>
                  </a:extLst>
                </a:gridCol>
              </a:tblGrid>
              <a:tr h="1191928">
                <a:tc>
                  <a:txBody>
                    <a:bodyPr/>
                    <a:lstStyle/>
                    <a:p>
                      <a:pPr>
                        <a:lnSpc>
                          <a:spcPct val="100000"/>
                        </a:lnSpc>
                        <a:spcAft>
                          <a:spcPts val="0"/>
                        </a:spcAft>
                        <a:tabLst>
                          <a:tab pos="540385" algn="l"/>
                        </a:tabLst>
                      </a:pPr>
                      <a:r>
                        <a:rPr lang="en-US" sz="2100" dirty="0">
                          <a:effectLst/>
                        </a:rPr>
                        <a:t> </a:t>
                      </a:r>
                      <a:endParaRPr lang="nl-NL" sz="2100" dirty="0">
                        <a:effectLst/>
                        <a:latin typeface="+mn-lt"/>
                        <a:ea typeface="Times New Roman" panose="02020603050405020304" pitchFamily="18" charset="0"/>
                        <a:cs typeface="Times New Roman" panose="02020603050405020304" pitchFamily="18" charset="0"/>
                      </a:endParaRPr>
                    </a:p>
                  </a:txBody>
                  <a:tcPr marL="51134" marR="51134" marT="0" marB="0"/>
                </a:tc>
                <a:tc>
                  <a:txBody>
                    <a:bodyPr/>
                    <a:lstStyle/>
                    <a:p>
                      <a:pPr>
                        <a:lnSpc>
                          <a:spcPct val="100000"/>
                        </a:lnSpc>
                        <a:spcAft>
                          <a:spcPts val="0"/>
                        </a:spcAft>
                        <a:tabLst>
                          <a:tab pos="540385" algn="l"/>
                        </a:tabLst>
                      </a:pPr>
                      <a:r>
                        <a:rPr lang="en-US" sz="2100" dirty="0" err="1">
                          <a:effectLst/>
                        </a:rPr>
                        <a:t>Totaal</a:t>
                      </a:r>
                      <a:endParaRPr lang="en-US" sz="2100" dirty="0">
                        <a:effectLst/>
                      </a:endParaRPr>
                    </a:p>
                    <a:p>
                      <a:pPr>
                        <a:lnSpc>
                          <a:spcPct val="100000"/>
                        </a:lnSpc>
                        <a:spcAft>
                          <a:spcPts val="0"/>
                        </a:spcAft>
                        <a:tabLst>
                          <a:tab pos="540385" algn="l"/>
                        </a:tabLst>
                      </a:pPr>
                      <a:endParaRPr lang="en-US" sz="2100" dirty="0">
                        <a:effectLst/>
                      </a:endParaRPr>
                    </a:p>
                    <a:p>
                      <a:pPr>
                        <a:lnSpc>
                          <a:spcPct val="100000"/>
                        </a:lnSpc>
                        <a:spcAft>
                          <a:spcPts val="0"/>
                        </a:spcAft>
                        <a:tabLst>
                          <a:tab pos="540385" algn="l"/>
                        </a:tabLst>
                      </a:pPr>
                      <a:r>
                        <a:rPr lang="en-US" sz="2100" dirty="0">
                          <a:effectLst/>
                        </a:rPr>
                        <a:t>n=1366</a:t>
                      </a:r>
                      <a:endParaRPr lang="nl-NL" sz="210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r>
                        <a:rPr lang="en-US" sz="2100" dirty="0">
                          <a:effectLst/>
                        </a:rPr>
                        <a:t>1ste </a:t>
                      </a:r>
                      <a:r>
                        <a:rPr lang="en-US" sz="2100" dirty="0" err="1">
                          <a:effectLst/>
                        </a:rPr>
                        <a:t>lijn</a:t>
                      </a:r>
                      <a:endParaRPr lang="en-US" sz="2100" dirty="0">
                        <a:effectLst/>
                      </a:endParaRPr>
                    </a:p>
                    <a:p>
                      <a:pPr algn="ctr">
                        <a:lnSpc>
                          <a:spcPct val="100000"/>
                        </a:lnSpc>
                        <a:spcAft>
                          <a:spcPts val="0"/>
                        </a:spcAft>
                        <a:tabLst>
                          <a:tab pos="540385" algn="l"/>
                        </a:tabLst>
                      </a:pPr>
                      <a:endParaRPr lang="en-US" sz="2100" dirty="0">
                        <a:effectLst/>
                      </a:endParaRPr>
                    </a:p>
                    <a:p>
                      <a:pPr algn="ctr">
                        <a:lnSpc>
                          <a:spcPct val="100000"/>
                        </a:lnSpc>
                        <a:spcAft>
                          <a:spcPts val="0"/>
                        </a:spcAft>
                        <a:tabLst>
                          <a:tab pos="540385" algn="l"/>
                        </a:tabLst>
                      </a:pPr>
                      <a:r>
                        <a:rPr lang="en-US" sz="2100" dirty="0">
                          <a:effectLst/>
                        </a:rPr>
                        <a:t>n=1200</a:t>
                      </a:r>
                      <a:endParaRPr lang="nl-NL" sz="210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r>
                        <a:rPr lang="en-US" sz="2100" dirty="0">
                          <a:effectLst/>
                        </a:rPr>
                        <a:t>2de </a:t>
                      </a:r>
                      <a:r>
                        <a:rPr lang="en-US" sz="2100" dirty="0" err="1">
                          <a:effectLst/>
                        </a:rPr>
                        <a:t>lijn</a:t>
                      </a:r>
                      <a:endParaRPr lang="en-US" sz="2100" dirty="0">
                        <a:effectLst/>
                      </a:endParaRPr>
                    </a:p>
                    <a:p>
                      <a:pPr algn="ctr">
                        <a:lnSpc>
                          <a:spcPct val="100000"/>
                        </a:lnSpc>
                        <a:spcAft>
                          <a:spcPts val="0"/>
                        </a:spcAft>
                        <a:tabLst>
                          <a:tab pos="540385" algn="l"/>
                        </a:tabLst>
                      </a:pPr>
                      <a:endParaRPr lang="en-US" sz="2100" dirty="0">
                        <a:effectLst/>
                      </a:endParaRPr>
                    </a:p>
                    <a:p>
                      <a:pPr algn="ctr">
                        <a:lnSpc>
                          <a:spcPct val="100000"/>
                        </a:lnSpc>
                        <a:spcAft>
                          <a:spcPts val="0"/>
                        </a:spcAft>
                        <a:tabLst>
                          <a:tab pos="540385" algn="l"/>
                        </a:tabLst>
                      </a:pPr>
                      <a:r>
                        <a:rPr lang="en-US" sz="2100" dirty="0">
                          <a:effectLst/>
                        </a:rPr>
                        <a:t>n=166</a:t>
                      </a:r>
                      <a:endParaRPr lang="nl-NL" sz="210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r>
                        <a:rPr lang="en-US" sz="2100" dirty="0">
                          <a:effectLst/>
                        </a:rPr>
                        <a:t>Arts</a:t>
                      </a:r>
                    </a:p>
                    <a:p>
                      <a:pPr algn="ctr">
                        <a:lnSpc>
                          <a:spcPct val="100000"/>
                        </a:lnSpc>
                        <a:spcAft>
                          <a:spcPts val="0"/>
                        </a:spcAft>
                        <a:tabLst>
                          <a:tab pos="540385" algn="l"/>
                        </a:tabLst>
                      </a:pPr>
                      <a:endParaRPr lang="en-US" sz="2100" dirty="0">
                        <a:effectLst/>
                      </a:endParaRPr>
                    </a:p>
                    <a:p>
                      <a:pPr algn="ctr">
                        <a:lnSpc>
                          <a:spcPct val="100000"/>
                        </a:lnSpc>
                        <a:spcAft>
                          <a:spcPts val="0"/>
                        </a:spcAft>
                        <a:tabLst>
                          <a:tab pos="540385" algn="l"/>
                        </a:tabLst>
                      </a:pPr>
                      <a:r>
                        <a:rPr lang="en-US" sz="2100" dirty="0">
                          <a:effectLst/>
                        </a:rPr>
                        <a:t>n=895</a:t>
                      </a:r>
                      <a:endParaRPr lang="nl-NL" sz="210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r>
                        <a:rPr lang="en-US" sz="2100" dirty="0">
                          <a:effectLst/>
                        </a:rPr>
                        <a:t>POH / DVK</a:t>
                      </a:r>
                    </a:p>
                    <a:p>
                      <a:pPr algn="ctr">
                        <a:lnSpc>
                          <a:spcPct val="100000"/>
                        </a:lnSpc>
                        <a:spcAft>
                          <a:spcPts val="0"/>
                        </a:spcAft>
                        <a:tabLst>
                          <a:tab pos="540385" algn="l"/>
                        </a:tabLst>
                      </a:pPr>
                      <a:r>
                        <a:rPr lang="en-US" sz="2100" dirty="0">
                          <a:effectLst/>
                        </a:rPr>
                        <a:t>n=471</a:t>
                      </a:r>
                      <a:endParaRPr lang="nl-NL" sz="2100" dirty="0">
                        <a:effectLst/>
                        <a:latin typeface="+mn-lt"/>
                        <a:ea typeface="Times New Roman" panose="02020603050405020304" pitchFamily="18" charset="0"/>
                        <a:cs typeface="Arial" panose="020B0604020202020204" pitchFamily="34" charset="0"/>
                      </a:endParaRPr>
                    </a:p>
                  </a:txBody>
                  <a:tcPr marL="51134" marR="51134" marT="0" marB="0"/>
                </a:tc>
                <a:extLst>
                  <a:ext uri="{0D108BD9-81ED-4DB2-BD59-A6C34878D82A}">
                    <a16:rowId xmlns:a16="http://schemas.microsoft.com/office/drawing/2014/main" val="3645056052"/>
                  </a:ext>
                </a:extLst>
              </a:tr>
              <a:tr h="1149769">
                <a:tc>
                  <a:txBody>
                    <a:bodyPr/>
                    <a:lstStyle/>
                    <a:p>
                      <a:pPr marL="0" marR="0" indent="0" algn="l" defTabSz="914400" rtl="0" eaLnBrk="1" fontAlgn="auto" latinLnBrk="0" hangingPunct="1">
                        <a:lnSpc>
                          <a:spcPct val="100000"/>
                        </a:lnSpc>
                        <a:spcBef>
                          <a:spcPts val="0"/>
                        </a:spcBef>
                        <a:spcAft>
                          <a:spcPts val="0"/>
                        </a:spcAft>
                        <a:buClrTx/>
                        <a:buSzTx/>
                        <a:buFontTx/>
                        <a:buNone/>
                        <a:tabLst>
                          <a:tab pos="540385" algn="l"/>
                        </a:tabLst>
                        <a:defRPr/>
                      </a:pPr>
                      <a:r>
                        <a:rPr lang="en-US" sz="2100" b="0" dirty="0" err="1"/>
                        <a:t>Ik</a:t>
                      </a:r>
                      <a:r>
                        <a:rPr lang="en-US" sz="2100" b="0" dirty="0"/>
                        <a:t> </a:t>
                      </a:r>
                      <a:r>
                        <a:rPr lang="en-US" sz="2100" b="0" dirty="0" err="1"/>
                        <a:t>krijg</a:t>
                      </a:r>
                      <a:r>
                        <a:rPr lang="en-US" sz="2100" b="0" dirty="0"/>
                        <a:t> </a:t>
                      </a:r>
                      <a:r>
                        <a:rPr lang="en-US" sz="2100" b="0" dirty="0" err="1"/>
                        <a:t>grotendeels</a:t>
                      </a:r>
                      <a:r>
                        <a:rPr lang="en-US" sz="2100" b="0" dirty="0"/>
                        <a:t> / </a:t>
                      </a:r>
                      <a:r>
                        <a:rPr lang="en-US" sz="2100" b="0" dirty="0" err="1"/>
                        <a:t>volledig</a:t>
                      </a:r>
                      <a:r>
                        <a:rPr lang="en-US" sz="2100" b="0" dirty="0"/>
                        <a:t> </a:t>
                      </a:r>
                      <a:r>
                        <a:rPr lang="en-US" sz="2100" b="0" dirty="0" err="1"/>
                        <a:t>zicht</a:t>
                      </a:r>
                      <a:r>
                        <a:rPr lang="en-US" sz="2100" b="0" dirty="0"/>
                        <a:t> op </a:t>
                      </a:r>
                      <a:r>
                        <a:rPr lang="en-US" sz="2100" b="0" dirty="0" err="1"/>
                        <a:t>persoonsgeb</a:t>
                      </a:r>
                      <a:r>
                        <a:rPr lang="en-US" sz="2100" b="0" dirty="0"/>
                        <a:t>. fact.</a:t>
                      </a:r>
                      <a:endParaRPr lang="nl-NL" sz="21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nl-NL" sz="2100" b="0" dirty="0">
                        <a:effectLst/>
                      </a:endParaRPr>
                    </a:p>
                    <a:p>
                      <a:pPr algn="ctr">
                        <a:lnSpc>
                          <a:spcPct val="100000"/>
                        </a:lnSpc>
                        <a:spcAft>
                          <a:spcPts val="0"/>
                        </a:spcAft>
                        <a:tabLst>
                          <a:tab pos="540385" algn="l"/>
                        </a:tabLst>
                      </a:pPr>
                      <a:r>
                        <a:rPr lang="nl-NL" sz="2100" b="0" dirty="0">
                          <a:effectLst/>
                        </a:rPr>
                        <a:t>89</a:t>
                      </a:r>
                      <a:endParaRPr lang="nl-NL" sz="21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nl-NL" sz="2100" b="0" dirty="0">
                        <a:effectLst/>
                      </a:endParaRPr>
                    </a:p>
                    <a:p>
                      <a:pPr algn="ctr">
                        <a:lnSpc>
                          <a:spcPct val="100000"/>
                        </a:lnSpc>
                        <a:spcAft>
                          <a:spcPts val="0"/>
                        </a:spcAft>
                        <a:tabLst>
                          <a:tab pos="540385" algn="l"/>
                        </a:tabLst>
                      </a:pPr>
                      <a:r>
                        <a:rPr lang="nl-NL" sz="2100" b="0" dirty="0">
                          <a:effectLst/>
                        </a:rPr>
                        <a:t>89</a:t>
                      </a:r>
                      <a:endParaRPr lang="nl-NL" sz="21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nl-NL" sz="2100" b="0" dirty="0">
                        <a:effectLst/>
                      </a:endParaRPr>
                    </a:p>
                    <a:p>
                      <a:pPr algn="ctr">
                        <a:lnSpc>
                          <a:spcPct val="100000"/>
                        </a:lnSpc>
                        <a:spcAft>
                          <a:spcPts val="0"/>
                        </a:spcAft>
                        <a:tabLst>
                          <a:tab pos="540385" algn="l"/>
                        </a:tabLst>
                      </a:pPr>
                      <a:r>
                        <a:rPr lang="nl-NL" sz="2100" b="0" dirty="0">
                          <a:effectLst/>
                        </a:rPr>
                        <a:t>86</a:t>
                      </a:r>
                      <a:endParaRPr lang="nl-NL" sz="21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100" b="0" dirty="0">
                        <a:effectLst/>
                      </a:endParaRPr>
                    </a:p>
                    <a:p>
                      <a:pPr algn="ctr">
                        <a:lnSpc>
                          <a:spcPct val="100000"/>
                        </a:lnSpc>
                        <a:spcAft>
                          <a:spcPts val="0"/>
                        </a:spcAft>
                        <a:tabLst>
                          <a:tab pos="540385" algn="l"/>
                        </a:tabLst>
                      </a:pPr>
                      <a:r>
                        <a:rPr lang="en-US" sz="2100" b="0" dirty="0">
                          <a:effectLst/>
                        </a:rPr>
                        <a:t>87</a:t>
                      </a:r>
                      <a:endParaRPr lang="nl-NL" sz="2100" b="0" dirty="0">
                        <a:solidFill>
                          <a:srgbClr val="C00000"/>
                        </a:solidFill>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100" b="0" dirty="0">
                        <a:effectLst/>
                      </a:endParaRPr>
                    </a:p>
                    <a:p>
                      <a:pPr algn="ctr">
                        <a:lnSpc>
                          <a:spcPct val="100000"/>
                        </a:lnSpc>
                        <a:spcAft>
                          <a:spcPts val="0"/>
                        </a:spcAft>
                        <a:tabLst>
                          <a:tab pos="540385" algn="l"/>
                        </a:tabLst>
                      </a:pPr>
                      <a:r>
                        <a:rPr lang="en-US" sz="2100" b="0" dirty="0">
                          <a:effectLst/>
                        </a:rPr>
                        <a:t>93</a:t>
                      </a:r>
                      <a:endParaRPr lang="nl-NL" sz="2100" b="0" dirty="0">
                        <a:solidFill>
                          <a:srgbClr val="C00000"/>
                        </a:solidFill>
                        <a:effectLst/>
                        <a:latin typeface="+mn-lt"/>
                        <a:ea typeface="Times New Roman" panose="02020603050405020304" pitchFamily="18" charset="0"/>
                        <a:cs typeface="Arial" panose="020B0604020202020204" pitchFamily="34" charset="0"/>
                      </a:endParaRPr>
                    </a:p>
                  </a:txBody>
                  <a:tcPr marL="51134" marR="51134" marT="0" marB="0"/>
                </a:tc>
                <a:extLst>
                  <a:ext uri="{0D108BD9-81ED-4DB2-BD59-A6C34878D82A}">
                    <a16:rowId xmlns:a16="http://schemas.microsoft.com/office/drawing/2014/main" val="1125387224"/>
                  </a:ext>
                </a:extLst>
              </a:tr>
              <a:tr h="1089586">
                <a:tc>
                  <a:txBody>
                    <a:body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tab pos="540385" algn="l"/>
                        </a:tabLst>
                        <a:defRPr/>
                      </a:pPr>
                      <a:r>
                        <a:rPr kumimoji="0" lang="en-US" sz="2100" b="0" u="none" strike="noStrike" kern="1200" cap="none" spc="0" normalizeH="0" baseline="0" noProof="0" dirty="0">
                          <a:ln>
                            <a:noFill/>
                          </a:ln>
                          <a:effectLst/>
                          <a:uLnTx/>
                          <a:uFillTx/>
                        </a:rPr>
                        <a:t>We </a:t>
                      </a:r>
                      <a:r>
                        <a:rPr kumimoji="0" lang="en-US" sz="2100" b="0" u="none" strike="noStrike" kern="1200" cap="none" spc="0" normalizeH="0" baseline="0" noProof="0" dirty="0" err="1">
                          <a:ln>
                            <a:noFill/>
                          </a:ln>
                          <a:effectLst/>
                          <a:uLnTx/>
                          <a:uFillTx/>
                        </a:rPr>
                        <a:t>besloten</a:t>
                      </a:r>
                      <a:r>
                        <a:rPr kumimoji="0" lang="en-US" sz="2100" b="0" u="none" strike="noStrike" kern="1200" cap="none" spc="0" normalizeH="0" baseline="0" noProof="0" dirty="0">
                          <a:ln>
                            <a:noFill/>
                          </a:ln>
                          <a:effectLst/>
                          <a:uLnTx/>
                          <a:uFillTx/>
                        </a:rPr>
                        <a:t> </a:t>
                      </a:r>
                      <a:r>
                        <a:rPr kumimoji="0" lang="en-US" sz="2100" b="0" u="none" strike="noStrike" kern="1200" cap="none" spc="0" normalizeH="0" baseline="0" noProof="0" dirty="0" err="1">
                          <a:ln>
                            <a:noFill/>
                          </a:ln>
                          <a:effectLst/>
                          <a:uLnTx/>
                          <a:uFillTx/>
                        </a:rPr>
                        <a:t>gezamenlijk</a:t>
                      </a:r>
                      <a:r>
                        <a:rPr kumimoji="0" lang="en-US" sz="2100" b="0" u="none" strike="noStrike" kern="1200" cap="none" spc="0" normalizeH="0" baseline="0" noProof="0" dirty="0">
                          <a:ln>
                            <a:noFill/>
                          </a:ln>
                          <a:effectLst/>
                          <a:uLnTx/>
                          <a:uFillTx/>
                        </a:rPr>
                        <a:t> over </a:t>
                      </a:r>
                      <a:r>
                        <a:rPr kumimoji="0" lang="en-US" sz="2100" b="0" u="none" strike="noStrike" kern="1200" cap="none" spc="0" normalizeH="0" baseline="0" noProof="0" dirty="0" err="1">
                          <a:ln>
                            <a:noFill/>
                          </a:ln>
                          <a:effectLst/>
                          <a:uLnTx/>
                          <a:uFillTx/>
                        </a:rPr>
                        <a:t>behandeldoelen</a:t>
                      </a:r>
                      <a:endParaRPr lang="nl-NL" sz="2100" b="0" i="1" dirty="0">
                        <a:solidFill>
                          <a:srgbClr val="C00000"/>
                        </a:solidFill>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nl-NL" sz="2100" b="0" dirty="0">
                        <a:effectLst/>
                      </a:endParaRPr>
                    </a:p>
                    <a:p>
                      <a:pPr algn="ctr">
                        <a:lnSpc>
                          <a:spcPct val="100000"/>
                        </a:lnSpc>
                        <a:spcAft>
                          <a:spcPts val="0"/>
                        </a:spcAft>
                        <a:tabLst>
                          <a:tab pos="540385" algn="l"/>
                        </a:tabLst>
                      </a:pPr>
                      <a:r>
                        <a:rPr lang="nl-NL" sz="2100" b="0" dirty="0">
                          <a:effectLst/>
                        </a:rPr>
                        <a:t>80</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nl-NL" sz="2100" b="0" dirty="0">
                        <a:effectLst/>
                      </a:endParaRPr>
                    </a:p>
                    <a:p>
                      <a:pPr algn="ctr">
                        <a:lnSpc>
                          <a:spcPct val="100000"/>
                        </a:lnSpc>
                        <a:spcAft>
                          <a:spcPts val="0"/>
                        </a:spcAft>
                        <a:tabLst>
                          <a:tab pos="540385" algn="l"/>
                        </a:tabLst>
                      </a:pPr>
                      <a:r>
                        <a:rPr lang="nl-NL" sz="2100" b="0" dirty="0">
                          <a:effectLst/>
                        </a:rPr>
                        <a:t>82</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nl-NL" sz="2100" b="0" dirty="0">
                        <a:effectLst/>
                      </a:endParaRPr>
                    </a:p>
                    <a:p>
                      <a:pPr algn="ctr">
                        <a:lnSpc>
                          <a:spcPct val="100000"/>
                        </a:lnSpc>
                        <a:spcAft>
                          <a:spcPts val="0"/>
                        </a:spcAft>
                        <a:tabLst>
                          <a:tab pos="540385" algn="l"/>
                        </a:tabLst>
                      </a:pPr>
                      <a:r>
                        <a:rPr lang="nl-NL" sz="2100" b="0" dirty="0">
                          <a:effectLst/>
                        </a:rPr>
                        <a:t>77</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nl-NL" sz="2100" b="0" dirty="0">
                        <a:effectLst/>
                      </a:endParaRPr>
                    </a:p>
                    <a:p>
                      <a:pPr algn="ctr">
                        <a:lnSpc>
                          <a:spcPct val="100000"/>
                        </a:lnSpc>
                        <a:spcAft>
                          <a:spcPts val="0"/>
                        </a:spcAft>
                        <a:tabLst>
                          <a:tab pos="540385" algn="l"/>
                        </a:tabLst>
                      </a:pPr>
                      <a:r>
                        <a:rPr lang="nl-NL" sz="2100" b="0" dirty="0">
                          <a:effectLst/>
                        </a:rPr>
                        <a:t>80</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nl-NL" sz="2100" b="0" dirty="0">
                        <a:effectLst/>
                      </a:endParaRPr>
                    </a:p>
                    <a:p>
                      <a:pPr algn="ctr">
                        <a:lnSpc>
                          <a:spcPct val="100000"/>
                        </a:lnSpc>
                        <a:spcAft>
                          <a:spcPts val="0"/>
                        </a:spcAft>
                        <a:tabLst>
                          <a:tab pos="540385" algn="l"/>
                        </a:tabLst>
                      </a:pPr>
                      <a:r>
                        <a:rPr lang="nl-NL" sz="2100" b="0" dirty="0">
                          <a:effectLst/>
                        </a:rPr>
                        <a:t>80</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51134" marR="51134" marT="0" marB="0"/>
                </a:tc>
                <a:extLst>
                  <a:ext uri="{0D108BD9-81ED-4DB2-BD59-A6C34878D82A}">
                    <a16:rowId xmlns:a16="http://schemas.microsoft.com/office/drawing/2014/main" val="1792963616"/>
                  </a:ext>
                </a:extLst>
              </a:tr>
              <a:tr h="817189">
                <a:tc>
                  <a:txBody>
                    <a:bodyPr/>
                    <a:lstStyle/>
                    <a:p>
                      <a:pPr>
                        <a:lnSpc>
                          <a:spcPct val="100000"/>
                        </a:lnSpc>
                        <a:spcAft>
                          <a:spcPts val="0"/>
                        </a:spcAft>
                        <a:tabLst>
                          <a:tab pos="540385" algn="l"/>
                        </a:tabLst>
                      </a:pPr>
                      <a:r>
                        <a:rPr lang="nl-NL" sz="2100" b="0" dirty="0">
                          <a:effectLst/>
                        </a:rPr>
                        <a:t>We besloten gezamenlijk over behandeling</a:t>
                      </a:r>
                      <a:endParaRPr lang="nl-NL" sz="2100" b="0" dirty="0">
                        <a:solidFill>
                          <a:srgbClr val="C00000"/>
                        </a:solidFill>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100" b="0" dirty="0">
                        <a:effectLst/>
                      </a:endParaRPr>
                    </a:p>
                    <a:p>
                      <a:pPr algn="ctr">
                        <a:lnSpc>
                          <a:spcPct val="100000"/>
                        </a:lnSpc>
                        <a:spcAft>
                          <a:spcPts val="0"/>
                        </a:spcAft>
                        <a:tabLst>
                          <a:tab pos="540385" algn="l"/>
                        </a:tabLst>
                      </a:pPr>
                      <a:r>
                        <a:rPr lang="en-US" sz="2100" b="0" dirty="0">
                          <a:effectLst/>
                        </a:rPr>
                        <a:t>83</a:t>
                      </a:r>
                      <a:endParaRPr lang="nl-NL" sz="21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nl-NL" sz="2100" b="0" dirty="0">
                        <a:effectLst/>
                      </a:endParaRPr>
                    </a:p>
                    <a:p>
                      <a:pPr algn="ctr">
                        <a:lnSpc>
                          <a:spcPct val="100000"/>
                        </a:lnSpc>
                        <a:spcAft>
                          <a:spcPts val="0"/>
                        </a:spcAft>
                        <a:tabLst>
                          <a:tab pos="540385" algn="l"/>
                        </a:tabLst>
                      </a:pPr>
                      <a:r>
                        <a:rPr lang="nl-NL" sz="2100" b="0" dirty="0">
                          <a:effectLst/>
                        </a:rPr>
                        <a:t>83</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100" b="0" dirty="0">
                        <a:effectLst/>
                      </a:endParaRPr>
                    </a:p>
                    <a:p>
                      <a:pPr algn="ctr">
                        <a:lnSpc>
                          <a:spcPct val="100000"/>
                        </a:lnSpc>
                        <a:spcAft>
                          <a:spcPts val="0"/>
                        </a:spcAft>
                        <a:tabLst>
                          <a:tab pos="540385" algn="l"/>
                        </a:tabLst>
                      </a:pPr>
                      <a:r>
                        <a:rPr lang="en-US" sz="2100" b="0" dirty="0">
                          <a:effectLst/>
                        </a:rPr>
                        <a:t>83</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100" b="0" dirty="0">
                        <a:effectLst/>
                      </a:endParaRPr>
                    </a:p>
                    <a:p>
                      <a:pPr algn="ctr">
                        <a:lnSpc>
                          <a:spcPct val="100000"/>
                        </a:lnSpc>
                        <a:spcAft>
                          <a:spcPts val="0"/>
                        </a:spcAft>
                        <a:tabLst>
                          <a:tab pos="540385" algn="l"/>
                        </a:tabLst>
                      </a:pPr>
                      <a:r>
                        <a:rPr lang="en-US" sz="2100" b="0" dirty="0">
                          <a:effectLst/>
                        </a:rPr>
                        <a:t>82</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en-US" sz="2100" b="0" dirty="0">
                        <a:effectLst/>
                      </a:endParaRPr>
                    </a:p>
                    <a:p>
                      <a:pPr algn="ctr">
                        <a:lnSpc>
                          <a:spcPct val="100000"/>
                        </a:lnSpc>
                        <a:spcAft>
                          <a:spcPts val="0"/>
                        </a:spcAft>
                        <a:tabLst>
                          <a:tab pos="540385" algn="l"/>
                        </a:tabLst>
                      </a:pPr>
                      <a:r>
                        <a:rPr lang="en-US" sz="2100" b="0" dirty="0">
                          <a:effectLst/>
                        </a:rPr>
                        <a:t>82</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51134" marR="51134" marT="0" marB="0"/>
                </a:tc>
                <a:extLst>
                  <a:ext uri="{0D108BD9-81ED-4DB2-BD59-A6C34878D82A}">
                    <a16:rowId xmlns:a16="http://schemas.microsoft.com/office/drawing/2014/main" val="579928542"/>
                  </a:ext>
                </a:extLst>
              </a:tr>
            </a:tbl>
          </a:graphicData>
        </a:graphic>
      </p:graphicFrame>
      <p:sp>
        <p:nvSpPr>
          <p:cNvPr id="4" name="Ovaal 3"/>
          <p:cNvSpPr/>
          <p:nvPr/>
        </p:nvSpPr>
        <p:spPr>
          <a:xfrm>
            <a:off x="8832304" y="3212976"/>
            <a:ext cx="2016224" cy="56846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15012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idx="4294967295"/>
          </p:nvPr>
        </p:nvSpPr>
        <p:spPr>
          <a:xfrm>
            <a:off x="1991545" y="365125"/>
            <a:ext cx="10200456" cy="1325563"/>
          </a:xfrm>
        </p:spPr>
        <p:txBody>
          <a:bodyPr>
            <a:normAutofit/>
          </a:bodyPr>
          <a:lstStyle/>
          <a:p>
            <a:pPr algn="l"/>
            <a:r>
              <a:rPr lang="nl-NL" sz="3600" dirty="0">
                <a:latin typeface="Calibri" panose="020F0502020204030204" pitchFamily="34" charset="0"/>
                <a:cs typeface="Calibri" panose="020F0502020204030204" pitchFamily="34" charset="0"/>
              </a:rPr>
              <a:t>Wat vonden de patiënten ? </a:t>
            </a:r>
          </a:p>
        </p:txBody>
      </p:sp>
      <p:graphicFrame>
        <p:nvGraphicFramePr>
          <p:cNvPr id="2" name="Tabel 1">
            <a:extLst>
              <a:ext uri="{FF2B5EF4-FFF2-40B4-BE49-F238E27FC236}">
                <a16:creationId xmlns:a16="http://schemas.microsoft.com/office/drawing/2014/main" id="{B1330752-7A64-487E-89B4-C3960A1060D4}"/>
              </a:ext>
            </a:extLst>
          </p:cNvPr>
          <p:cNvGraphicFramePr>
            <a:graphicFrameLocks noGrp="1"/>
          </p:cNvGraphicFramePr>
          <p:nvPr>
            <p:extLst>
              <p:ext uri="{D42A27DB-BD31-4B8C-83A1-F6EECF244321}">
                <p14:modId xmlns:p14="http://schemas.microsoft.com/office/powerpoint/2010/main" val="3257367405"/>
              </p:ext>
            </p:extLst>
          </p:nvPr>
        </p:nvGraphicFramePr>
        <p:xfrm>
          <a:off x="1991544" y="1844824"/>
          <a:ext cx="9721080" cy="3871367"/>
        </p:xfrm>
        <a:graphic>
          <a:graphicData uri="http://schemas.openxmlformats.org/drawingml/2006/table">
            <a:tbl>
              <a:tblPr firstRow="1" firstCol="1" bandRow="1">
                <a:tableStyleId>{3B4B98B0-60AC-42C2-AFA5-B58CD77FA1E5}</a:tableStyleId>
              </a:tblPr>
              <a:tblGrid>
                <a:gridCol w="3348840">
                  <a:extLst>
                    <a:ext uri="{9D8B030D-6E8A-4147-A177-3AD203B41FA5}">
                      <a16:colId xmlns:a16="http://schemas.microsoft.com/office/drawing/2014/main" val="3201616307"/>
                    </a:ext>
                  </a:extLst>
                </a:gridCol>
                <a:gridCol w="1266897">
                  <a:extLst>
                    <a:ext uri="{9D8B030D-6E8A-4147-A177-3AD203B41FA5}">
                      <a16:colId xmlns:a16="http://schemas.microsoft.com/office/drawing/2014/main" val="2691865027"/>
                    </a:ext>
                  </a:extLst>
                </a:gridCol>
                <a:gridCol w="1108958">
                  <a:extLst>
                    <a:ext uri="{9D8B030D-6E8A-4147-A177-3AD203B41FA5}">
                      <a16:colId xmlns:a16="http://schemas.microsoft.com/office/drawing/2014/main" val="79127417"/>
                    </a:ext>
                  </a:extLst>
                </a:gridCol>
                <a:gridCol w="1136193">
                  <a:extLst>
                    <a:ext uri="{9D8B030D-6E8A-4147-A177-3AD203B41FA5}">
                      <a16:colId xmlns:a16="http://schemas.microsoft.com/office/drawing/2014/main" val="2814217940"/>
                    </a:ext>
                  </a:extLst>
                </a:gridCol>
                <a:gridCol w="1418040">
                  <a:extLst>
                    <a:ext uri="{9D8B030D-6E8A-4147-A177-3AD203B41FA5}">
                      <a16:colId xmlns:a16="http://schemas.microsoft.com/office/drawing/2014/main" val="3719668621"/>
                    </a:ext>
                  </a:extLst>
                </a:gridCol>
                <a:gridCol w="1442152">
                  <a:extLst>
                    <a:ext uri="{9D8B030D-6E8A-4147-A177-3AD203B41FA5}">
                      <a16:colId xmlns:a16="http://schemas.microsoft.com/office/drawing/2014/main" val="699366859"/>
                    </a:ext>
                  </a:extLst>
                </a:gridCol>
              </a:tblGrid>
              <a:tr h="1152128">
                <a:tc>
                  <a:txBody>
                    <a:bodyPr/>
                    <a:lstStyle/>
                    <a:p>
                      <a:pPr>
                        <a:lnSpc>
                          <a:spcPct val="100000"/>
                        </a:lnSpc>
                        <a:spcAft>
                          <a:spcPts val="0"/>
                        </a:spcAft>
                        <a:tabLst>
                          <a:tab pos="540385" algn="l"/>
                        </a:tabLst>
                      </a:pPr>
                      <a:r>
                        <a:rPr lang="en-US" sz="2400" dirty="0">
                          <a:effectLst/>
                        </a:rPr>
                        <a:t> </a:t>
                      </a:r>
                      <a:endParaRPr lang="nl-NL" sz="2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0000"/>
                        </a:lnSpc>
                        <a:spcAft>
                          <a:spcPts val="0"/>
                        </a:spcAft>
                        <a:tabLst>
                          <a:tab pos="540385" algn="l"/>
                        </a:tabLst>
                      </a:pPr>
                      <a:r>
                        <a:rPr lang="en-US" sz="2400" dirty="0" err="1">
                          <a:effectLst/>
                        </a:rPr>
                        <a:t>Totaal</a:t>
                      </a:r>
                      <a:endParaRPr lang="nl-NL" sz="2400" dirty="0">
                        <a:effectLst/>
                      </a:endParaRPr>
                    </a:p>
                    <a:p>
                      <a:pPr>
                        <a:lnSpc>
                          <a:spcPct val="100000"/>
                        </a:lnSpc>
                        <a:spcAft>
                          <a:spcPts val="0"/>
                        </a:spcAft>
                        <a:tabLst>
                          <a:tab pos="540385" algn="l"/>
                        </a:tabLst>
                      </a:pPr>
                      <a:endParaRPr lang="en-US" sz="2400" dirty="0">
                        <a:effectLst/>
                      </a:endParaRPr>
                    </a:p>
                    <a:p>
                      <a:pPr>
                        <a:lnSpc>
                          <a:spcPct val="100000"/>
                        </a:lnSpc>
                        <a:spcAft>
                          <a:spcPts val="0"/>
                        </a:spcAft>
                        <a:tabLst>
                          <a:tab pos="540385" algn="l"/>
                        </a:tabLst>
                      </a:pPr>
                      <a:r>
                        <a:rPr lang="en-US" sz="2400" dirty="0">
                          <a:effectLst/>
                        </a:rPr>
                        <a:t>n=1366</a:t>
                      </a:r>
                      <a:endParaRPr lang="nl-NL" sz="24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tabLst>
                          <a:tab pos="540385" algn="l"/>
                        </a:tabLst>
                      </a:pPr>
                      <a:r>
                        <a:rPr lang="en-US" sz="2400" dirty="0">
                          <a:effectLst/>
                        </a:rPr>
                        <a:t>1ste </a:t>
                      </a:r>
                      <a:r>
                        <a:rPr lang="en-US" sz="2400" dirty="0" err="1">
                          <a:effectLst/>
                        </a:rPr>
                        <a:t>lijn</a:t>
                      </a:r>
                      <a:endParaRPr lang="en-US" sz="2400" dirty="0">
                        <a:effectLst/>
                      </a:endParaRPr>
                    </a:p>
                    <a:p>
                      <a:pPr algn="ctr">
                        <a:lnSpc>
                          <a:spcPct val="100000"/>
                        </a:lnSpc>
                        <a:spcAft>
                          <a:spcPts val="0"/>
                        </a:spcAft>
                        <a:tabLst>
                          <a:tab pos="540385" algn="l"/>
                        </a:tabLst>
                      </a:pPr>
                      <a:r>
                        <a:rPr lang="en-US" sz="2400" dirty="0">
                          <a:effectLst/>
                        </a:rPr>
                        <a:t>n=1200</a:t>
                      </a:r>
                      <a:endParaRPr lang="nl-NL" sz="24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tabLst>
                          <a:tab pos="540385" algn="l"/>
                        </a:tabLst>
                      </a:pPr>
                      <a:r>
                        <a:rPr lang="en-US" sz="2400" dirty="0">
                          <a:effectLst/>
                        </a:rPr>
                        <a:t>2de </a:t>
                      </a:r>
                      <a:r>
                        <a:rPr lang="en-US" sz="2400" dirty="0" err="1">
                          <a:effectLst/>
                        </a:rPr>
                        <a:t>lijn</a:t>
                      </a:r>
                      <a:endParaRPr lang="en-US" sz="2400" dirty="0">
                        <a:effectLst/>
                      </a:endParaRPr>
                    </a:p>
                    <a:p>
                      <a:pPr algn="ctr">
                        <a:lnSpc>
                          <a:spcPct val="100000"/>
                        </a:lnSpc>
                        <a:spcAft>
                          <a:spcPts val="0"/>
                        </a:spcAft>
                        <a:tabLst>
                          <a:tab pos="540385" algn="l"/>
                        </a:tabLst>
                      </a:pPr>
                      <a:endParaRPr lang="en-US" sz="2400" dirty="0">
                        <a:effectLst/>
                      </a:endParaRPr>
                    </a:p>
                    <a:p>
                      <a:pPr algn="ctr">
                        <a:lnSpc>
                          <a:spcPct val="100000"/>
                        </a:lnSpc>
                        <a:spcAft>
                          <a:spcPts val="0"/>
                        </a:spcAft>
                        <a:tabLst>
                          <a:tab pos="540385" algn="l"/>
                        </a:tabLst>
                      </a:pPr>
                      <a:r>
                        <a:rPr lang="en-US" sz="2400" dirty="0">
                          <a:effectLst/>
                        </a:rPr>
                        <a:t>n=166</a:t>
                      </a:r>
                      <a:endParaRPr lang="nl-NL" sz="24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tabLst>
                          <a:tab pos="540385" algn="l"/>
                        </a:tabLst>
                      </a:pPr>
                      <a:r>
                        <a:rPr lang="en-US" sz="2400" dirty="0" err="1">
                          <a:effectLst/>
                        </a:rPr>
                        <a:t>Gesprek</a:t>
                      </a:r>
                      <a:r>
                        <a:rPr lang="en-US" sz="2400" dirty="0">
                          <a:effectLst/>
                        </a:rPr>
                        <a:t> met arts</a:t>
                      </a:r>
                    </a:p>
                    <a:p>
                      <a:pPr algn="ctr">
                        <a:lnSpc>
                          <a:spcPct val="100000"/>
                        </a:lnSpc>
                        <a:spcAft>
                          <a:spcPts val="0"/>
                        </a:spcAft>
                        <a:tabLst>
                          <a:tab pos="540385" algn="l"/>
                        </a:tabLst>
                      </a:pPr>
                      <a:r>
                        <a:rPr lang="en-US" sz="2400" dirty="0">
                          <a:effectLst/>
                        </a:rPr>
                        <a:t>n=895</a:t>
                      </a:r>
                      <a:endParaRPr lang="nl-NL" sz="240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tabLst>
                          <a:tab pos="540385" algn="l"/>
                        </a:tabLst>
                      </a:pPr>
                      <a:r>
                        <a:rPr lang="en-US" sz="2400" dirty="0" err="1">
                          <a:effectLst/>
                        </a:rPr>
                        <a:t>Gesprek</a:t>
                      </a:r>
                      <a:r>
                        <a:rPr lang="en-US" sz="2400" dirty="0">
                          <a:effectLst/>
                        </a:rPr>
                        <a:t> POH/DVK</a:t>
                      </a:r>
                    </a:p>
                    <a:p>
                      <a:pPr algn="l">
                        <a:lnSpc>
                          <a:spcPct val="100000"/>
                        </a:lnSpc>
                        <a:spcAft>
                          <a:spcPts val="0"/>
                        </a:spcAft>
                        <a:tabLst>
                          <a:tab pos="540385" algn="l"/>
                        </a:tabLst>
                      </a:pPr>
                      <a:r>
                        <a:rPr lang="en-US" sz="2400" dirty="0">
                          <a:effectLst/>
                        </a:rPr>
                        <a:t>n=471</a:t>
                      </a:r>
                      <a:endParaRPr lang="nl-NL" sz="240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50274614"/>
                  </a:ext>
                </a:extLst>
              </a:tr>
              <a:tr h="462390">
                <a:tc>
                  <a:txBody>
                    <a:bodyPr/>
                    <a:lstStyle/>
                    <a:p>
                      <a:pPr>
                        <a:lnSpc>
                          <a:spcPct val="100000"/>
                        </a:lnSpc>
                        <a:spcAft>
                          <a:spcPts val="0"/>
                        </a:spcAft>
                        <a:tabLst>
                          <a:tab pos="540385" algn="l"/>
                        </a:tabLst>
                      </a:pPr>
                      <a:r>
                        <a:rPr lang="en-US" sz="2400" b="0" dirty="0" err="1">
                          <a:effectLst/>
                        </a:rPr>
                        <a:t>Voorbereiding</a:t>
                      </a:r>
                      <a:r>
                        <a:rPr lang="en-US" sz="2400" b="0" dirty="0">
                          <a:effectLst/>
                        </a:rPr>
                        <a:t> 4 </a:t>
                      </a:r>
                      <a:r>
                        <a:rPr lang="en-US" sz="2400" b="0" dirty="0" err="1">
                          <a:effectLst/>
                        </a:rPr>
                        <a:t>vragen</a:t>
                      </a:r>
                      <a:r>
                        <a:rPr lang="en-US" sz="2400" b="0" dirty="0">
                          <a:effectLst/>
                        </a:rPr>
                        <a:t> (%)</a:t>
                      </a:r>
                      <a:endParaRPr lang="nl-NL" sz="2400" b="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0"/>
                        </a:spcAft>
                        <a:tabLst>
                          <a:tab pos="540385" algn="l"/>
                        </a:tabLst>
                      </a:pPr>
                      <a:r>
                        <a:rPr lang="en-US" sz="2400" b="0" dirty="0">
                          <a:effectLst/>
                        </a:rPr>
                        <a:t>74</a:t>
                      </a:r>
                      <a:endParaRPr lang="nl-NL" sz="2400" b="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0"/>
                        </a:spcAft>
                        <a:tabLst>
                          <a:tab pos="540385" algn="l"/>
                        </a:tabLst>
                      </a:pPr>
                      <a:r>
                        <a:rPr lang="en-US" sz="2400" b="0" dirty="0">
                          <a:effectLst/>
                        </a:rPr>
                        <a:t>75</a:t>
                      </a:r>
                      <a:endParaRPr lang="nl-NL" sz="2400" b="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0"/>
                        </a:spcAft>
                        <a:tabLst>
                          <a:tab pos="540385" algn="l"/>
                        </a:tabLst>
                      </a:pPr>
                      <a:r>
                        <a:rPr lang="en-US" sz="2400" b="0" dirty="0">
                          <a:effectLst/>
                        </a:rPr>
                        <a:t>70</a:t>
                      </a:r>
                      <a:endParaRPr lang="nl-NL" sz="2400" b="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0"/>
                        </a:spcAft>
                        <a:tabLst>
                          <a:tab pos="540385" algn="l"/>
                        </a:tabLst>
                      </a:pPr>
                      <a:r>
                        <a:rPr lang="en-US" sz="2400" b="0" dirty="0">
                          <a:effectLst/>
                        </a:rPr>
                        <a:t>74</a:t>
                      </a:r>
                      <a:endParaRPr lang="nl-NL" sz="2400" b="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0"/>
                        </a:spcAft>
                        <a:tabLst>
                          <a:tab pos="540385" algn="l"/>
                        </a:tabLst>
                      </a:pPr>
                      <a:r>
                        <a:rPr lang="en-US" sz="2400" b="0" dirty="0">
                          <a:effectLst/>
                        </a:rPr>
                        <a:t>75</a:t>
                      </a:r>
                      <a:endParaRPr lang="nl-NL" sz="2400" b="0" dirty="0">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979498822"/>
                  </a:ext>
                </a:extLst>
              </a:tr>
              <a:tr h="1064738">
                <a:tc>
                  <a:txBody>
                    <a:bodyPr/>
                    <a:lstStyle/>
                    <a:p>
                      <a:pPr>
                        <a:lnSpc>
                          <a:spcPct val="100000"/>
                        </a:lnSpc>
                        <a:spcAft>
                          <a:spcPts val="0"/>
                        </a:spcAft>
                        <a:tabLst>
                          <a:tab pos="540385" algn="l"/>
                        </a:tabLst>
                      </a:pPr>
                      <a:r>
                        <a:rPr lang="en-US" sz="2400" b="0" dirty="0">
                          <a:effectLst/>
                        </a:rPr>
                        <a:t>Het </a:t>
                      </a:r>
                      <a:r>
                        <a:rPr lang="en-US" sz="2400" b="0" dirty="0" err="1">
                          <a:effectLst/>
                        </a:rPr>
                        <a:t>gesprek</a:t>
                      </a:r>
                      <a:r>
                        <a:rPr lang="en-US" sz="2400" b="0" dirty="0">
                          <a:effectLst/>
                        </a:rPr>
                        <a:t> was </a:t>
                      </a:r>
                      <a:r>
                        <a:rPr lang="en-US" sz="2400" b="0" dirty="0" err="1">
                          <a:effectLst/>
                        </a:rPr>
                        <a:t>prettiger</a:t>
                      </a:r>
                      <a:r>
                        <a:rPr lang="en-US" sz="2400" b="0" dirty="0">
                          <a:effectLst/>
                        </a:rPr>
                        <a:t> </a:t>
                      </a:r>
                      <a:r>
                        <a:rPr lang="en-US" sz="2400" b="0" dirty="0" err="1">
                          <a:effectLst/>
                        </a:rPr>
                        <a:t>dan</a:t>
                      </a:r>
                      <a:r>
                        <a:rPr lang="en-US" sz="2400" b="0" dirty="0">
                          <a:effectLst/>
                        </a:rPr>
                        <a:t> </a:t>
                      </a:r>
                      <a:r>
                        <a:rPr lang="en-US" sz="2400" b="0" dirty="0" err="1">
                          <a:effectLst/>
                        </a:rPr>
                        <a:t>voorheen</a:t>
                      </a:r>
                      <a:r>
                        <a:rPr lang="en-US" sz="2400" b="0" dirty="0">
                          <a:effectLst/>
                        </a:rPr>
                        <a:t> (%)</a:t>
                      </a:r>
                      <a:endParaRPr lang="nl-NL" sz="2400" b="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46</a:t>
                      </a:r>
                      <a:endParaRPr lang="nl-NL" sz="2400" b="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46</a:t>
                      </a:r>
                      <a:endParaRPr lang="nl-NL" sz="2400" b="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46</a:t>
                      </a:r>
                      <a:endParaRPr lang="nl-NL" sz="2400" b="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53</a:t>
                      </a:r>
                      <a:endParaRPr lang="nl-NL" sz="2400" b="0" dirty="0">
                        <a:solidFill>
                          <a:srgbClr val="C00000"/>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0"/>
                        </a:spcAft>
                        <a:tabLst>
                          <a:tab pos="540385" algn="l"/>
                        </a:tabLst>
                      </a:pPr>
                      <a:endParaRPr lang="en-US" sz="2400" b="0" dirty="0">
                        <a:effectLst/>
                      </a:endParaRPr>
                    </a:p>
                    <a:p>
                      <a:pPr algn="ctr">
                        <a:lnSpc>
                          <a:spcPct val="100000"/>
                        </a:lnSpc>
                        <a:spcAft>
                          <a:spcPts val="0"/>
                        </a:spcAft>
                        <a:tabLst>
                          <a:tab pos="540385" algn="l"/>
                        </a:tabLst>
                      </a:pPr>
                      <a:r>
                        <a:rPr lang="en-US" sz="2400" b="0" dirty="0">
                          <a:effectLst/>
                        </a:rPr>
                        <a:t>34</a:t>
                      </a:r>
                      <a:endParaRPr lang="nl-NL" sz="2400" b="0" dirty="0">
                        <a:solidFill>
                          <a:srgbClr val="C00000"/>
                        </a:solidFill>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493673449"/>
                  </a:ext>
                </a:extLst>
              </a:tr>
              <a:tr h="922981">
                <a:tc>
                  <a:txBody>
                    <a:bodyPr/>
                    <a:lstStyle/>
                    <a:p>
                      <a:pPr>
                        <a:lnSpc>
                          <a:spcPct val="100000"/>
                        </a:lnSpc>
                        <a:spcAft>
                          <a:spcPts val="0"/>
                        </a:spcAft>
                        <a:tabLst>
                          <a:tab pos="540385" algn="l"/>
                        </a:tabLst>
                      </a:pPr>
                      <a:r>
                        <a:rPr lang="en-US" sz="2400" b="0" dirty="0" err="1">
                          <a:effectLst/>
                        </a:rPr>
                        <a:t>Cijfer</a:t>
                      </a:r>
                      <a:r>
                        <a:rPr lang="en-US" sz="2400" b="0" dirty="0">
                          <a:effectLst/>
                        </a:rPr>
                        <a:t> </a:t>
                      </a:r>
                      <a:r>
                        <a:rPr lang="en-US" sz="2400" b="0" dirty="0" err="1">
                          <a:effectLst/>
                        </a:rPr>
                        <a:t>jaargesprek</a:t>
                      </a:r>
                      <a:r>
                        <a:rPr lang="en-US" sz="2400" b="0" dirty="0">
                          <a:effectLst/>
                        </a:rPr>
                        <a:t> (gem.)</a:t>
                      </a:r>
                      <a:endParaRPr lang="nl-NL" sz="2400" b="0" dirty="0">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0"/>
                        </a:spcAft>
                        <a:tabLst>
                          <a:tab pos="540385" algn="l"/>
                        </a:tabLst>
                      </a:pPr>
                      <a:r>
                        <a:rPr lang="en-US" sz="2400" b="0" dirty="0">
                          <a:effectLst/>
                        </a:rPr>
                        <a:t>8.6</a:t>
                      </a:r>
                      <a:endParaRPr lang="nl-NL" sz="2400" b="0" dirty="0">
                        <a:solidFill>
                          <a:schemeClr val="tx2"/>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0"/>
                        </a:spcAft>
                        <a:tabLst>
                          <a:tab pos="540385" algn="l"/>
                        </a:tabLst>
                      </a:pPr>
                      <a:r>
                        <a:rPr lang="en-US" sz="2400" b="0" dirty="0">
                          <a:effectLst/>
                        </a:rPr>
                        <a:t>8.6</a:t>
                      </a:r>
                      <a:endParaRPr lang="nl-NL" sz="2400" b="0" dirty="0">
                        <a:solidFill>
                          <a:schemeClr val="tx2"/>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0"/>
                        </a:spcAft>
                        <a:tabLst>
                          <a:tab pos="540385" algn="l"/>
                        </a:tabLst>
                      </a:pPr>
                      <a:r>
                        <a:rPr lang="en-US" sz="2400" b="0" dirty="0">
                          <a:effectLst/>
                        </a:rPr>
                        <a:t>8.5</a:t>
                      </a:r>
                      <a:endParaRPr lang="nl-NL" sz="2400" b="0" dirty="0">
                        <a:solidFill>
                          <a:schemeClr val="tx2"/>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0"/>
                        </a:spcAft>
                        <a:tabLst>
                          <a:tab pos="540385" algn="l"/>
                        </a:tabLst>
                      </a:pPr>
                      <a:r>
                        <a:rPr lang="en-US" sz="2400" b="0" dirty="0">
                          <a:effectLst/>
                        </a:rPr>
                        <a:t>8.6</a:t>
                      </a:r>
                      <a:endParaRPr lang="nl-NL" sz="2400" b="0" dirty="0">
                        <a:solidFill>
                          <a:schemeClr val="tx2"/>
                        </a:solidFill>
                        <a:effectLst/>
                        <a:latin typeface="+mn-lt"/>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0000"/>
                        </a:lnSpc>
                        <a:spcAft>
                          <a:spcPts val="0"/>
                        </a:spcAft>
                        <a:tabLst>
                          <a:tab pos="540385" algn="l"/>
                        </a:tabLst>
                      </a:pPr>
                      <a:r>
                        <a:rPr lang="en-US" sz="2400" b="0" dirty="0">
                          <a:effectLst/>
                        </a:rPr>
                        <a:t>8.5</a:t>
                      </a:r>
                      <a:endParaRPr lang="nl-NL" sz="2400" b="0" dirty="0">
                        <a:solidFill>
                          <a:schemeClr val="tx2"/>
                        </a:solidFill>
                        <a:effectLst/>
                        <a:latin typeface="+mn-lt"/>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540155319"/>
                  </a:ext>
                </a:extLst>
              </a:tr>
            </a:tbl>
          </a:graphicData>
        </a:graphic>
      </p:graphicFrame>
      <p:sp>
        <p:nvSpPr>
          <p:cNvPr id="4" name="Ovaal 3"/>
          <p:cNvSpPr/>
          <p:nvPr/>
        </p:nvSpPr>
        <p:spPr>
          <a:xfrm>
            <a:off x="9261118" y="4005064"/>
            <a:ext cx="2019458" cy="839586"/>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40630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idx="4294967295"/>
          </p:nvPr>
        </p:nvSpPr>
        <p:spPr>
          <a:xfrm>
            <a:off x="1199457" y="476672"/>
            <a:ext cx="9318625" cy="1325563"/>
          </a:xfrm>
        </p:spPr>
        <p:txBody>
          <a:bodyPr>
            <a:noAutofit/>
          </a:bodyPr>
          <a:lstStyle/>
          <a:p>
            <a:pPr algn="l"/>
            <a:r>
              <a:rPr lang="nl-NL" sz="3600" dirty="0">
                <a:latin typeface="+mn-lt"/>
                <a:cs typeface="Arial" panose="020B0604020202020204" pitchFamily="34" charset="0"/>
              </a:rPr>
              <a:t>Patiënten over gezamenlijke besluitvorming </a:t>
            </a:r>
          </a:p>
        </p:txBody>
      </p:sp>
      <p:graphicFrame>
        <p:nvGraphicFramePr>
          <p:cNvPr id="2" name="Tabel 1">
            <a:extLst>
              <a:ext uri="{FF2B5EF4-FFF2-40B4-BE49-F238E27FC236}">
                <a16:creationId xmlns:a16="http://schemas.microsoft.com/office/drawing/2014/main" id="{4DCF42C8-2686-4944-B1BC-E9C2C3929A24}"/>
              </a:ext>
            </a:extLst>
          </p:cNvPr>
          <p:cNvGraphicFramePr>
            <a:graphicFrameLocks noGrp="1"/>
          </p:cNvGraphicFramePr>
          <p:nvPr>
            <p:extLst>
              <p:ext uri="{D42A27DB-BD31-4B8C-83A1-F6EECF244321}">
                <p14:modId xmlns:p14="http://schemas.microsoft.com/office/powerpoint/2010/main" val="2162955915"/>
              </p:ext>
            </p:extLst>
          </p:nvPr>
        </p:nvGraphicFramePr>
        <p:xfrm>
          <a:off x="1199457" y="1690691"/>
          <a:ext cx="10657186" cy="4402605"/>
        </p:xfrm>
        <a:graphic>
          <a:graphicData uri="http://schemas.openxmlformats.org/drawingml/2006/table">
            <a:tbl>
              <a:tblPr firstRow="1" firstCol="1" bandRow="1">
                <a:tableStyleId>{3B4B98B0-60AC-42C2-AFA5-B58CD77FA1E5}</a:tableStyleId>
              </a:tblPr>
              <a:tblGrid>
                <a:gridCol w="5070161">
                  <a:extLst>
                    <a:ext uri="{9D8B030D-6E8A-4147-A177-3AD203B41FA5}">
                      <a16:colId xmlns:a16="http://schemas.microsoft.com/office/drawing/2014/main" val="2392855732"/>
                    </a:ext>
                  </a:extLst>
                </a:gridCol>
                <a:gridCol w="1208006">
                  <a:extLst>
                    <a:ext uri="{9D8B030D-6E8A-4147-A177-3AD203B41FA5}">
                      <a16:colId xmlns:a16="http://schemas.microsoft.com/office/drawing/2014/main" val="3494739011"/>
                    </a:ext>
                  </a:extLst>
                </a:gridCol>
                <a:gridCol w="1208006">
                  <a:extLst>
                    <a:ext uri="{9D8B030D-6E8A-4147-A177-3AD203B41FA5}">
                      <a16:colId xmlns:a16="http://schemas.microsoft.com/office/drawing/2014/main" val="4198936054"/>
                    </a:ext>
                  </a:extLst>
                </a:gridCol>
                <a:gridCol w="1132505">
                  <a:extLst>
                    <a:ext uri="{9D8B030D-6E8A-4147-A177-3AD203B41FA5}">
                      <a16:colId xmlns:a16="http://schemas.microsoft.com/office/drawing/2014/main" val="3392855775"/>
                    </a:ext>
                  </a:extLst>
                </a:gridCol>
                <a:gridCol w="1057004">
                  <a:extLst>
                    <a:ext uri="{9D8B030D-6E8A-4147-A177-3AD203B41FA5}">
                      <a16:colId xmlns:a16="http://schemas.microsoft.com/office/drawing/2014/main" val="3771736606"/>
                    </a:ext>
                  </a:extLst>
                </a:gridCol>
                <a:gridCol w="981504">
                  <a:extLst>
                    <a:ext uri="{9D8B030D-6E8A-4147-A177-3AD203B41FA5}">
                      <a16:colId xmlns:a16="http://schemas.microsoft.com/office/drawing/2014/main" val="3581674712"/>
                    </a:ext>
                  </a:extLst>
                </a:gridCol>
              </a:tblGrid>
              <a:tr h="1387255">
                <a:tc>
                  <a:txBody>
                    <a:bodyPr/>
                    <a:lstStyle/>
                    <a:p>
                      <a:pPr>
                        <a:lnSpc>
                          <a:spcPct val="100000"/>
                        </a:lnSpc>
                        <a:spcAft>
                          <a:spcPts val="0"/>
                        </a:spcAft>
                        <a:tabLst>
                          <a:tab pos="540385" algn="l"/>
                        </a:tabLst>
                      </a:pPr>
                      <a:r>
                        <a:rPr lang="nl-NL" sz="2100" b="0" noProof="0" dirty="0">
                          <a:effectLst/>
                        </a:rPr>
                        <a:t> </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tc>
                <a:tc>
                  <a:txBody>
                    <a:bodyPr/>
                    <a:lstStyle/>
                    <a:p>
                      <a:pPr>
                        <a:lnSpc>
                          <a:spcPct val="100000"/>
                        </a:lnSpc>
                        <a:spcAft>
                          <a:spcPts val="0"/>
                        </a:spcAft>
                        <a:tabLst>
                          <a:tab pos="540385" algn="l"/>
                        </a:tabLst>
                      </a:pPr>
                      <a:r>
                        <a:rPr lang="nl-NL" sz="2100" b="0" noProof="0" dirty="0">
                          <a:effectLst/>
                        </a:rPr>
                        <a:t>Totaal</a:t>
                      </a:r>
                    </a:p>
                    <a:p>
                      <a:pPr>
                        <a:lnSpc>
                          <a:spcPct val="100000"/>
                        </a:lnSpc>
                        <a:spcAft>
                          <a:spcPts val="0"/>
                        </a:spcAft>
                        <a:tabLst>
                          <a:tab pos="540385" algn="l"/>
                        </a:tabLst>
                      </a:pPr>
                      <a:endParaRPr lang="nl-NL" sz="2100" b="0" noProof="0" dirty="0">
                        <a:effectLst/>
                      </a:endParaRPr>
                    </a:p>
                    <a:p>
                      <a:pPr>
                        <a:lnSpc>
                          <a:spcPct val="100000"/>
                        </a:lnSpc>
                        <a:spcAft>
                          <a:spcPts val="0"/>
                        </a:spcAft>
                        <a:tabLst>
                          <a:tab pos="540385" algn="l"/>
                        </a:tabLst>
                      </a:pPr>
                      <a:r>
                        <a:rPr lang="nl-NL" sz="2100" b="0" noProof="0" dirty="0">
                          <a:effectLst/>
                        </a:rPr>
                        <a:t>n=1366</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tc>
                <a:tc>
                  <a:txBody>
                    <a:bodyPr/>
                    <a:lstStyle/>
                    <a:p>
                      <a:pPr algn="ctr">
                        <a:lnSpc>
                          <a:spcPct val="100000"/>
                        </a:lnSpc>
                        <a:spcAft>
                          <a:spcPts val="0"/>
                        </a:spcAft>
                        <a:tabLst>
                          <a:tab pos="540385" algn="l"/>
                        </a:tabLst>
                      </a:pPr>
                      <a:r>
                        <a:rPr lang="nl-NL" sz="2100" b="0" noProof="0">
                          <a:effectLst/>
                        </a:rPr>
                        <a:t>1ste lijn</a:t>
                      </a:r>
                    </a:p>
                    <a:p>
                      <a:pPr algn="ctr">
                        <a:lnSpc>
                          <a:spcPct val="100000"/>
                        </a:lnSpc>
                        <a:spcAft>
                          <a:spcPts val="0"/>
                        </a:spcAft>
                        <a:tabLst>
                          <a:tab pos="540385" algn="l"/>
                        </a:tabLst>
                      </a:pPr>
                      <a:endParaRPr lang="nl-NL" sz="2100" b="0" noProof="0">
                        <a:effectLst/>
                      </a:endParaRPr>
                    </a:p>
                    <a:p>
                      <a:pPr algn="ctr">
                        <a:lnSpc>
                          <a:spcPct val="100000"/>
                        </a:lnSpc>
                        <a:spcAft>
                          <a:spcPts val="0"/>
                        </a:spcAft>
                        <a:tabLst>
                          <a:tab pos="540385" algn="l"/>
                        </a:tabLst>
                      </a:pPr>
                      <a:r>
                        <a:rPr lang="nl-NL" sz="2100" b="0" noProof="0">
                          <a:effectLst/>
                        </a:rPr>
                        <a:t>n=1200</a:t>
                      </a:r>
                      <a:endParaRPr lang="nl-NL" sz="2100" b="0" noProof="0">
                        <a:effectLst/>
                        <a:latin typeface="+mn-lt"/>
                        <a:ea typeface="Times New Roman" panose="02020603050405020304" pitchFamily="18" charset="0"/>
                        <a:cs typeface="Arial" panose="020B0604020202020204" pitchFamily="34" charset="0"/>
                      </a:endParaRPr>
                    </a:p>
                  </a:txBody>
                  <a:tcPr marL="63806" marR="63806" marT="0" marB="0"/>
                </a:tc>
                <a:tc>
                  <a:txBody>
                    <a:bodyPr/>
                    <a:lstStyle/>
                    <a:p>
                      <a:pPr algn="ctr">
                        <a:lnSpc>
                          <a:spcPct val="100000"/>
                        </a:lnSpc>
                        <a:spcAft>
                          <a:spcPts val="0"/>
                        </a:spcAft>
                        <a:tabLst>
                          <a:tab pos="540385" algn="l"/>
                        </a:tabLst>
                      </a:pPr>
                      <a:r>
                        <a:rPr lang="nl-NL" sz="2100" b="0" noProof="0">
                          <a:effectLst/>
                        </a:rPr>
                        <a:t>2de lijn</a:t>
                      </a:r>
                    </a:p>
                    <a:p>
                      <a:pPr algn="ctr">
                        <a:lnSpc>
                          <a:spcPct val="100000"/>
                        </a:lnSpc>
                        <a:spcAft>
                          <a:spcPts val="0"/>
                        </a:spcAft>
                        <a:tabLst>
                          <a:tab pos="540385" algn="l"/>
                        </a:tabLst>
                      </a:pPr>
                      <a:endParaRPr lang="nl-NL" sz="2100" b="0" noProof="0">
                        <a:effectLst/>
                      </a:endParaRPr>
                    </a:p>
                    <a:p>
                      <a:pPr algn="ctr">
                        <a:lnSpc>
                          <a:spcPct val="100000"/>
                        </a:lnSpc>
                        <a:spcAft>
                          <a:spcPts val="0"/>
                        </a:spcAft>
                        <a:tabLst>
                          <a:tab pos="540385" algn="l"/>
                        </a:tabLst>
                      </a:pPr>
                      <a:r>
                        <a:rPr lang="nl-NL" sz="2100" b="0" noProof="0">
                          <a:effectLst/>
                        </a:rPr>
                        <a:t>n=166</a:t>
                      </a:r>
                      <a:endParaRPr lang="nl-NL" sz="2100" b="0" noProof="0">
                        <a:effectLst/>
                        <a:latin typeface="+mn-lt"/>
                        <a:ea typeface="Times New Roman" panose="02020603050405020304" pitchFamily="18" charset="0"/>
                        <a:cs typeface="Arial" panose="020B0604020202020204" pitchFamily="34" charset="0"/>
                      </a:endParaRPr>
                    </a:p>
                  </a:txBody>
                  <a:tcPr marL="63806" marR="63806" marT="0" marB="0"/>
                </a:tc>
                <a:tc>
                  <a:txBody>
                    <a:bodyPr/>
                    <a:lstStyle/>
                    <a:p>
                      <a:pPr algn="ctr">
                        <a:lnSpc>
                          <a:spcPct val="100000"/>
                        </a:lnSpc>
                        <a:spcAft>
                          <a:spcPts val="0"/>
                        </a:spcAft>
                        <a:tabLst>
                          <a:tab pos="540385" algn="l"/>
                        </a:tabLst>
                      </a:pPr>
                      <a:r>
                        <a:rPr lang="nl-NL" sz="2100" b="0" noProof="0">
                          <a:effectLst/>
                        </a:rPr>
                        <a:t>Arts</a:t>
                      </a:r>
                    </a:p>
                    <a:p>
                      <a:pPr algn="ctr">
                        <a:lnSpc>
                          <a:spcPct val="100000"/>
                        </a:lnSpc>
                        <a:spcAft>
                          <a:spcPts val="0"/>
                        </a:spcAft>
                        <a:tabLst>
                          <a:tab pos="540385" algn="l"/>
                        </a:tabLst>
                      </a:pPr>
                      <a:endParaRPr lang="nl-NL" sz="2100" b="0" noProof="0">
                        <a:effectLst/>
                      </a:endParaRPr>
                    </a:p>
                    <a:p>
                      <a:pPr algn="ctr">
                        <a:lnSpc>
                          <a:spcPct val="100000"/>
                        </a:lnSpc>
                        <a:spcAft>
                          <a:spcPts val="0"/>
                        </a:spcAft>
                        <a:tabLst>
                          <a:tab pos="540385" algn="l"/>
                        </a:tabLst>
                      </a:pPr>
                      <a:r>
                        <a:rPr lang="nl-NL" sz="2100" b="0" noProof="0">
                          <a:effectLst/>
                        </a:rPr>
                        <a:t>n=895</a:t>
                      </a:r>
                      <a:endParaRPr lang="nl-NL" sz="2100" b="0" noProof="0">
                        <a:effectLst/>
                        <a:latin typeface="+mn-lt"/>
                        <a:ea typeface="Times New Roman" panose="02020603050405020304" pitchFamily="18" charset="0"/>
                        <a:cs typeface="Arial" panose="020B0604020202020204" pitchFamily="34" charset="0"/>
                      </a:endParaRPr>
                    </a:p>
                  </a:txBody>
                  <a:tcPr marL="63806" marR="63806" marT="0" marB="0"/>
                </a:tc>
                <a:tc>
                  <a:txBody>
                    <a:bodyPr/>
                    <a:lstStyle/>
                    <a:p>
                      <a:pPr algn="ctr">
                        <a:lnSpc>
                          <a:spcPct val="100000"/>
                        </a:lnSpc>
                        <a:spcAft>
                          <a:spcPts val="0"/>
                        </a:spcAft>
                        <a:tabLst>
                          <a:tab pos="540385" algn="l"/>
                        </a:tabLst>
                      </a:pPr>
                      <a:r>
                        <a:rPr lang="nl-NL" sz="2100" b="0" noProof="0">
                          <a:effectLst/>
                        </a:rPr>
                        <a:t>POH / DVK</a:t>
                      </a:r>
                    </a:p>
                    <a:p>
                      <a:pPr algn="ctr">
                        <a:lnSpc>
                          <a:spcPct val="100000"/>
                        </a:lnSpc>
                        <a:spcAft>
                          <a:spcPts val="0"/>
                        </a:spcAft>
                        <a:tabLst>
                          <a:tab pos="540385" algn="l"/>
                        </a:tabLst>
                      </a:pPr>
                      <a:r>
                        <a:rPr lang="nl-NL" sz="2100" b="0" noProof="0">
                          <a:effectLst/>
                        </a:rPr>
                        <a:t>n=471</a:t>
                      </a:r>
                      <a:endParaRPr lang="nl-NL" sz="2100" b="0" noProof="0">
                        <a:effectLst/>
                        <a:latin typeface="+mn-lt"/>
                        <a:ea typeface="Times New Roman" panose="02020603050405020304" pitchFamily="18" charset="0"/>
                        <a:cs typeface="Arial" panose="020B0604020202020204" pitchFamily="34" charset="0"/>
                      </a:endParaRPr>
                    </a:p>
                  </a:txBody>
                  <a:tcPr marL="63806" marR="63806" marT="0" marB="0"/>
                </a:tc>
                <a:extLst>
                  <a:ext uri="{0D108BD9-81ED-4DB2-BD59-A6C34878D82A}">
                    <a16:rowId xmlns:a16="http://schemas.microsoft.com/office/drawing/2014/main" val="324792722"/>
                  </a:ext>
                </a:extLst>
              </a:tr>
              <a:tr h="675496">
                <a:tc>
                  <a:txBody>
                    <a:bodyPr/>
                    <a:lstStyle/>
                    <a:p>
                      <a:pPr>
                        <a:lnSpc>
                          <a:spcPct val="100000"/>
                        </a:lnSpc>
                        <a:spcAft>
                          <a:spcPts val="0"/>
                        </a:spcAft>
                        <a:tabLst>
                          <a:tab pos="540385" algn="l"/>
                        </a:tabLst>
                      </a:pPr>
                      <a:r>
                        <a:rPr lang="nl-NL" sz="2100" b="0" noProof="0" dirty="0">
                          <a:effectLst/>
                        </a:rPr>
                        <a:t>We bepaalden doelen samen (%)</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nchor="ctr"/>
                </a:tc>
                <a:tc>
                  <a:txBody>
                    <a:bodyPr/>
                    <a:lstStyle/>
                    <a:p>
                      <a:pPr algn="ctr">
                        <a:lnSpc>
                          <a:spcPct val="100000"/>
                        </a:lnSpc>
                        <a:spcAft>
                          <a:spcPts val="0"/>
                        </a:spcAft>
                        <a:tabLst>
                          <a:tab pos="540385" algn="l"/>
                        </a:tabLst>
                      </a:pPr>
                      <a:r>
                        <a:rPr lang="nl-NL" sz="2100" b="0" noProof="0" dirty="0">
                          <a:effectLst/>
                        </a:rPr>
                        <a:t>94</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nchor="ctr"/>
                </a:tc>
                <a:tc>
                  <a:txBody>
                    <a:bodyPr/>
                    <a:lstStyle/>
                    <a:p>
                      <a:pPr algn="ctr">
                        <a:lnSpc>
                          <a:spcPct val="100000"/>
                        </a:lnSpc>
                        <a:spcAft>
                          <a:spcPts val="0"/>
                        </a:spcAft>
                        <a:tabLst>
                          <a:tab pos="540385" algn="l"/>
                        </a:tabLst>
                      </a:pPr>
                      <a:r>
                        <a:rPr lang="nl-NL" sz="2100" b="0" noProof="0" dirty="0">
                          <a:effectLst/>
                        </a:rPr>
                        <a:t>95</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nchor="ctr"/>
                </a:tc>
                <a:tc>
                  <a:txBody>
                    <a:bodyPr/>
                    <a:lstStyle/>
                    <a:p>
                      <a:pPr algn="ctr">
                        <a:lnSpc>
                          <a:spcPct val="100000"/>
                        </a:lnSpc>
                        <a:spcAft>
                          <a:spcPts val="0"/>
                        </a:spcAft>
                        <a:tabLst>
                          <a:tab pos="540385" algn="l"/>
                        </a:tabLst>
                      </a:pPr>
                      <a:r>
                        <a:rPr lang="nl-NL" sz="2100" b="0" noProof="0" dirty="0">
                          <a:effectLst/>
                        </a:rPr>
                        <a:t>94</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nchor="ctr"/>
                </a:tc>
                <a:tc>
                  <a:txBody>
                    <a:bodyPr/>
                    <a:lstStyle/>
                    <a:p>
                      <a:pPr algn="ctr">
                        <a:lnSpc>
                          <a:spcPct val="100000"/>
                        </a:lnSpc>
                        <a:spcAft>
                          <a:spcPts val="0"/>
                        </a:spcAft>
                        <a:tabLst>
                          <a:tab pos="540385" algn="l"/>
                        </a:tabLst>
                      </a:pPr>
                      <a:r>
                        <a:rPr lang="nl-NL" sz="2100" b="0" noProof="0" dirty="0">
                          <a:effectLst/>
                        </a:rPr>
                        <a:t>95</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nchor="ctr"/>
                </a:tc>
                <a:tc>
                  <a:txBody>
                    <a:bodyPr/>
                    <a:lstStyle/>
                    <a:p>
                      <a:pPr algn="ctr">
                        <a:lnSpc>
                          <a:spcPct val="100000"/>
                        </a:lnSpc>
                        <a:spcAft>
                          <a:spcPts val="0"/>
                        </a:spcAft>
                        <a:tabLst>
                          <a:tab pos="540385" algn="l"/>
                        </a:tabLst>
                      </a:pPr>
                      <a:r>
                        <a:rPr lang="nl-NL" sz="2100" b="0" noProof="0" dirty="0">
                          <a:effectLst/>
                        </a:rPr>
                        <a:t>94</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nchor="ctr"/>
                </a:tc>
                <a:extLst>
                  <a:ext uri="{0D108BD9-81ED-4DB2-BD59-A6C34878D82A}">
                    <a16:rowId xmlns:a16="http://schemas.microsoft.com/office/drawing/2014/main" val="996273197"/>
                  </a:ext>
                </a:extLst>
              </a:tr>
              <a:tr h="1500167">
                <a:tc>
                  <a:txBody>
                    <a:bodyPr/>
                    <a:lstStyle/>
                    <a:p>
                      <a:pPr>
                        <a:lnSpc>
                          <a:spcPct val="100000"/>
                        </a:lnSpc>
                        <a:spcAft>
                          <a:spcPts val="0"/>
                        </a:spcAft>
                        <a:tabLst>
                          <a:tab pos="540385" algn="l"/>
                        </a:tabLst>
                      </a:pPr>
                      <a:r>
                        <a:rPr lang="nl-NL" sz="2100" b="0" noProof="0" dirty="0">
                          <a:effectLst/>
                        </a:rPr>
                        <a:t>Ik ben voldoende geïnformeerd (%) over:</a:t>
                      </a:r>
                    </a:p>
                    <a:p>
                      <a:pPr marL="215900" lvl="0" indent="-215900">
                        <a:lnSpc>
                          <a:spcPct val="100000"/>
                        </a:lnSpc>
                        <a:spcAft>
                          <a:spcPts val="0"/>
                        </a:spcAft>
                        <a:buFont typeface="Arial" panose="020B0604020202020204" pitchFamily="34" charset="0"/>
                        <a:buChar char="•"/>
                        <a:tabLst>
                          <a:tab pos="457200" algn="l"/>
                          <a:tab pos="539750" algn="l"/>
                        </a:tabLst>
                      </a:pPr>
                      <a:r>
                        <a:rPr lang="nl-NL" sz="2100" b="0" noProof="0" dirty="0">
                          <a:effectLst/>
                        </a:rPr>
                        <a:t>de behandelmogelijkheden</a:t>
                      </a:r>
                    </a:p>
                    <a:p>
                      <a:pPr marL="215900" lvl="0" indent="-215900">
                        <a:lnSpc>
                          <a:spcPct val="100000"/>
                        </a:lnSpc>
                        <a:spcAft>
                          <a:spcPts val="0"/>
                        </a:spcAft>
                        <a:buFont typeface="Arial" panose="020B0604020202020204" pitchFamily="34" charset="0"/>
                        <a:buChar char="•"/>
                        <a:tabLst>
                          <a:tab pos="457200" algn="l"/>
                          <a:tab pos="539750" algn="l"/>
                        </a:tabLst>
                      </a:pPr>
                      <a:r>
                        <a:rPr lang="nl-NL" sz="2100" b="0" noProof="0" dirty="0">
                          <a:effectLst/>
                        </a:rPr>
                        <a:t>voor- en nadelen van de behandelopties</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nchor="ctr"/>
                </a:tc>
                <a:tc>
                  <a:txBody>
                    <a:bodyPr/>
                    <a:lstStyle/>
                    <a:p>
                      <a:pPr algn="ctr">
                        <a:lnSpc>
                          <a:spcPct val="100000"/>
                        </a:lnSpc>
                        <a:spcAft>
                          <a:spcPts val="0"/>
                        </a:spcAft>
                        <a:tabLst>
                          <a:tab pos="540385" algn="l"/>
                        </a:tabLst>
                      </a:pPr>
                      <a:r>
                        <a:rPr lang="nl-NL" sz="2100" b="0" noProof="0" dirty="0">
                          <a:effectLst/>
                        </a:rPr>
                        <a:t> </a:t>
                      </a:r>
                    </a:p>
                    <a:p>
                      <a:pPr algn="ctr">
                        <a:lnSpc>
                          <a:spcPct val="100000"/>
                        </a:lnSpc>
                        <a:spcAft>
                          <a:spcPts val="0"/>
                        </a:spcAft>
                        <a:tabLst>
                          <a:tab pos="540385" algn="l"/>
                        </a:tabLst>
                      </a:pPr>
                      <a:r>
                        <a:rPr lang="nl-NL" sz="2100" b="0" noProof="0" dirty="0">
                          <a:effectLst/>
                        </a:rPr>
                        <a:t>92</a:t>
                      </a:r>
                    </a:p>
                    <a:p>
                      <a:pPr algn="ctr">
                        <a:lnSpc>
                          <a:spcPct val="100000"/>
                        </a:lnSpc>
                        <a:spcAft>
                          <a:spcPts val="0"/>
                        </a:spcAft>
                        <a:tabLst>
                          <a:tab pos="540385" algn="l"/>
                        </a:tabLst>
                      </a:pPr>
                      <a:r>
                        <a:rPr lang="nl-NL" sz="2100" b="0" noProof="0" dirty="0">
                          <a:effectLst/>
                        </a:rPr>
                        <a:t>86</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nchor="ctr"/>
                </a:tc>
                <a:tc>
                  <a:txBody>
                    <a:bodyPr/>
                    <a:lstStyle/>
                    <a:p>
                      <a:pPr algn="ctr">
                        <a:lnSpc>
                          <a:spcPct val="100000"/>
                        </a:lnSpc>
                        <a:spcAft>
                          <a:spcPts val="0"/>
                        </a:spcAft>
                        <a:tabLst>
                          <a:tab pos="540385" algn="l"/>
                        </a:tabLst>
                      </a:pPr>
                      <a:r>
                        <a:rPr lang="nl-NL" sz="2100" b="0" noProof="0" dirty="0">
                          <a:effectLst/>
                        </a:rPr>
                        <a:t> </a:t>
                      </a:r>
                    </a:p>
                    <a:p>
                      <a:pPr algn="ctr">
                        <a:lnSpc>
                          <a:spcPct val="100000"/>
                        </a:lnSpc>
                        <a:spcAft>
                          <a:spcPts val="0"/>
                        </a:spcAft>
                        <a:tabLst>
                          <a:tab pos="540385" algn="l"/>
                        </a:tabLst>
                      </a:pPr>
                      <a:r>
                        <a:rPr lang="nl-NL" sz="2100" b="0" noProof="0" dirty="0">
                          <a:effectLst/>
                        </a:rPr>
                        <a:t>93</a:t>
                      </a:r>
                    </a:p>
                    <a:p>
                      <a:pPr algn="ctr">
                        <a:lnSpc>
                          <a:spcPct val="100000"/>
                        </a:lnSpc>
                        <a:spcAft>
                          <a:spcPts val="0"/>
                        </a:spcAft>
                        <a:tabLst>
                          <a:tab pos="540385" algn="l"/>
                        </a:tabLst>
                      </a:pPr>
                      <a:r>
                        <a:rPr lang="nl-NL" sz="2100" b="0" noProof="0" dirty="0">
                          <a:effectLst/>
                        </a:rPr>
                        <a:t>86</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nchor="ctr"/>
                </a:tc>
                <a:tc>
                  <a:txBody>
                    <a:bodyPr/>
                    <a:lstStyle/>
                    <a:p>
                      <a:pPr algn="ctr">
                        <a:lnSpc>
                          <a:spcPct val="100000"/>
                        </a:lnSpc>
                        <a:spcAft>
                          <a:spcPts val="0"/>
                        </a:spcAft>
                        <a:tabLst>
                          <a:tab pos="540385" algn="l"/>
                        </a:tabLst>
                      </a:pPr>
                      <a:r>
                        <a:rPr lang="nl-NL" sz="2100" b="0" noProof="0" dirty="0">
                          <a:effectLst/>
                        </a:rPr>
                        <a:t> </a:t>
                      </a:r>
                    </a:p>
                    <a:p>
                      <a:pPr algn="ctr">
                        <a:lnSpc>
                          <a:spcPct val="100000"/>
                        </a:lnSpc>
                        <a:spcAft>
                          <a:spcPts val="0"/>
                        </a:spcAft>
                        <a:tabLst>
                          <a:tab pos="540385" algn="l"/>
                        </a:tabLst>
                      </a:pPr>
                      <a:r>
                        <a:rPr lang="nl-NL" sz="2100" b="0" noProof="0" dirty="0">
                          <a:effectLst/>
                        </a:rPr>
                        <a:t>87</a:t>
                      </a:r>
                    </a:p>
                    <a:p>
                      <a:pPr algn="ctr">
                        <a:lnSpc>
                          <a:spcPct val="100000"/>
                        </a:lnSpc>
                        <a:spcAft>
                          <a:spcPts val="0"/>
                        </a:spcAft>
                        <a:tabLst>
                          <a:tab pos="540385" algn="l"/>
                        </a:tabLst>
                      </a:pPr>
                      <a:r>
                        <a:rPr lang="nl-NL" sz="2100" b="0" noProof="0" dirty="0">
                          <a:effectLst/>
                        </a:rPr>
                        <a:t>86</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nchor="ctr"/>
                </a:tc>
                <a:tc>
                  <a:txBody>
                    <a:bodyPr/>
                    <a:lstStyle/>
                    <a:p>
                      <a:pPr algn="ctr">
                        <a:lnSpc>
                          <a:spcPct val="100000"/>
                        </a:lnSpc>
                        <a:spcAft>
                          <a:spcPts val="0"/>
                        </a:spcAft>
                        <a:tabLst>
                          <a:tab pos="540385" algn="l"/>
                        </a:tabLst>
                      </a:pPr>
                      <a:r>
                        <a:rPr lang="nl-NL" sz="2100" b="0" noProof="0" dirty="0">
                          <a:effectLst/>
                        </a:rPr>
                        <a:t> </a:t>
                      </a:r>
                    </a:p>
                    <a:p>
                      <a:pPr algn="ctr">
                        <a:lnSpc>
                          <a:spcPct val="100000"/>
                        </a:lnSpc>
                        <a:spcAft>
                          <a:spcPts val="0"/>
                        </a:spcAft>
                        <a:tabLst>
                          <a:tab pos="540385" algn="l"/>
                        </a:tabLst>
                      </a:pPr>
                      <a:r>
                        <a:rPr lang="nl-NL" sz="2100" b="0" noProof="0" dirty="0">
                          <a:effectLst/>
                        </a:rPr>
                        <a:t>92</a:t>
                      </a:r>
                    </a:p>
                    <a:p>
                      <a:pPr algn="ctr">
                        <a:lnSpc>
                          <a:spcPct val="100000"/>
                        </a:lnSpc>
                        <a:spcAft>
                          <a:spcPts val="0"/>
                        </a:spcAft>
                        <a:tabLst>
                          <a:tab pos="540385" algn="l"/>
                        </a:tabLst>
                      </a:pPr>
                      <a:r>
                        <a:rPr lang="nl-NL" sz="2100" b="0" noProof="0" dirty="0">
                          <a:effectLst/>
                        </a:rPr>
                        <a:t>86</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nchor="ctr"/>
                </a:tc>
                <a:tc>
                  <a:txBody>
                    <a:bodyPr/>
                    <a:lstStyle/>
                    <a:p>
                      <a:pPr algn="ctr">
                        <a:lnSpc>
                          <a:spcPct val="100000"/>
                        </a:lnSpc>
                        <a:spcAft>
                          <a:spcPts val="0"/>
                        </a:spcAft>
                        <a:tabLst>
                          <a:tab pos="540385" algn="l"/>
                        </a:tabLst>
                      </a:pPr>
                      <a:r>
                        <a:rPr lang="nl-NL" sz="2100" b="0" noProof="0" dirty="0">
                          <a:effectLst/>
                        </a:rPr>
                        <a:t> </a:t>
                      </a:r>
                    </a:p>
                    <a:p>
                      <a:pPr algn="ctr">
                        <a:lnSpc>
                          <a:spcPct val="100000"/>
                        </a:lnSpc>
                        <a:spcAft>
                          <a:spcPts val="0"/>
                        </a:spcAft>
                        <a:tabLst>
                          <a:tab pos="540385" algn="l"/>
                        </a:tabLst>
                      </a:pPr>
                      <a:r>
                        <a:rPr lang="nl-NL" sz="2100" b="0" noProof="0" dirty="0">
                          <a:effectLst/>
                        </a:rPr>
                        <a:t>94</a:t>
                      </a:r>
                    </a:p>
                    <a:p>
                      <a:pPr algn="ctr">
                        <a:lnSpc>
                          <a:spcPct val="100000"/>
                        </a:lnSpc>
                        <a:spcAft>
                          <a:spcPts val="0"/>
                        </a:spcAft>
                        <a:tabLst>
                          <a:tab pos="540385" algn="l"/>
                        </a:tabLst>
                      </a:pPr>
                      <a:r>
                        <a:rPr lang="nl-NL" sz="2100" b="0" noProof="0" dirty="0">
                          <a:effectLst/>
                        </a:rPr>
                        <a:t>86</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nchor="ctr"/>
                </a:tc>
                <a:extLst>
                  <a:ext uri="{0D108BD9-81ED-4DB2-BD59-A6C34878D82A}">
                    <a16:rowId xmlns:a16="http://schemas.microsoft.com/office/drawing/2014/main" val="1142819491"/>
                  </a:ext>
                </a:extLst>
              </a:tr>
              <a:tr h="839687">
                <a:tc>
                  <a:txBody>
                    <a:bodyPr/>
                    <a:lstStyle/>
                    <a:p>
                      <a:pPr>
                        <a:lnSpc>
                          <a:spcPct val="100000"/>
                        </a:lnSpc>
                        <a:spcAft>
                          <a:spcPts val="0"/>
                        </a:spcAft>
                        <a:tabLst>
                          <a:tab pos="540385" algn="l"/>
                        </a:tabLst>
                      </a:pPr>
                      <a:r>
                        <a:rPr lang="nl-NL" sz="2100" b="0" noProof="0" dirty="0">
                          <a:effectLst/>
                        </a:rPr>
                        <a:t>De behandelkeuze voor komend jaar is goed / uitstekend (%) </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nchor="ctr"/>
                </a:tc>
                <a:tc>
                  <a:txBody>
                    <a:bodyPr/>
                    <a:lstStyle/>
                    <a:p>
                      <a:pPr algn="ctr">
                        <a:lnSpc>
                          <a:spcPct val="100000"/>
                        </a:lnSpc>
                        <a:spcAft>
                          <a:spcPts val="0"/>
                        </a:spcAft>
                        <a:tabLst>
                          <a:tab pos="540385" algn="l"/>
                        </a:tabLst>
                      </a:pPr>
                      <a:endParaRPr lang="nl-NL" sz="2100" b="0" noProof="0">
                        <a:effectLst/>
                      </a:endParaRPr>
                    </a:p>
                    <a:p>
                      <a:pPr algn="ctr">
                        <a:lnSpc>
                          <a:spcPct val="100000"/>
                        </a:lnSpc>
                        <a:spcAft>
                          <a:spcPts val="0"/>
                        </a:spcAft>
                        <a:tabLst>
                          <a:tab pos="540385" algn="l"/>
                        </a:tabLst>
                      </a:pPr>
                      <a:r>
                        <a:rPr lang="nl-NL" sz="2100" b="0" noProof="0">
                          <a:effectLst/>
                        </a:rPr>
                        <a:t>96</a:t>
                      </a:r>
                      <a:endParaRPr lang="nl-NL" sz="2100" b="0" noProof="0">
                        <a:effectLst/>
                        <a:latin typeface="+mn-lt"/>
                        <a:ea typeface="Times New Roman" panose="02020603050405020304" pitchFamily="18" charset="0"/>
                        <a:cs typeface="Arial" panose="020B0604020202020204" pitchFamily="34" charset="0"/>
                      </a:endParaRPr>
                    </a:p>
                  </a:txBody>
                  <a:tcPr marL="63806" marR="63806" marT="0" marB="0" anchor="ctr"/>
                </a:tc>
                <a:tc>
                  <a:txBody>
                    <a:bodyPr/>
                    <a:lstStyle/>
                    <a:p>
                      <a:pPr algn="ctr">
                        <a:lnSpc>
                          <a:spcPct val="100000"/>
                        </a:lnSpc>
                        <a:spcAft>
                          <a:spcPts val="0"/>
                        </a:spcAft>
                        <a:tabLst>
                          <a:tab pos="540385" algn="l"/>
                        </a:tabLst>
                      </a:pPr>
                      <a:endParaRPr lang="nl-NL" sz="2100" b="0" noProof="0">
                        <a:effectLst/>
                      </a:endParaRPr>
                    </a:p>
                    <a:p>
                      <a:pPr algn="ctr">
                        <a:lnSpc>
                          <a:spcPct val="100000"/>
                        </a:lnSpc>
                        <a:spcAft>
                          <a:spcPts val="0"/>
                        </a:spcAft>
                        <a:tabLst>
                          <a:tab pos="540385" algn="l"/>
                        </a:tabLst>
                      </a:pPr>
                      <a:r>
                        <a:rPr lang="nl-NL" sz="2100" b="0" noProof="0">
                          <a:effectLst/>
                        </a:rPr>
                        <a:t>96</a:t>
                      </a:r>
                      <a:endParaRPr lang="nl-NL" sz="2100" b="0" noProof="0">
                        <a:effectLst/>
                        <a:latin typeface="+mn-lt"/>
                        <a:ea typeface="Times New Roman" panose="02020603050405020304" pitchFamily="18" charset="0"/>
                        <a:cs typeface="Arial" panose="020B0604020202020204" pitchFamily="34" charset="0"/>
                      </a:endParaRPr>
                    </a:p>
                  </a:txBody>
                  <a:tcPr marL="63806" marR="63806" marT="0" marB="0" anchor="ctr"/>
                </a:tc>
                <a:tc>
                  <a:txBody>
                    <a:bodyPr/>
                    <a:lstStyle/>
                    <a:p>
                      <a:pPr algn="ctr">
                        <a:lnSpc>
                          <a:spcPct val="100000"/>
                        </a:lnSpc>
                        <a:spcAft>
                          <a:spcPts val="0"/>
                        </a:spcAft>
                        <a:tabLst>
                          <a:tab pos="540385" algn="l"/>
                        </a:tabLst>
                      </a:pPr>
                      <a:endParaRPr lang="nl-NL" sz="2100" b="0" noProof="0">
                        <a:effectLst/>
                      </a:endParaRPr>
                    </a:p>
                    <a:p>
                      <a:pPr algn="ctr">
                        <a:lnSpc>
                          <a:spcPct val="100000"/>
                        </a:lnSpc>
                        <a:spcAft>
                          <a:spcPts val="0"/>
                        </a:spcAft>
                        <a:tabLst>
                          <a:tab pos="540385" algn="l"/>
                        </a:tabLst>
                      </a:pPr>
                      <a:r>
                        <a:rPr lang="nl-NL" sz="2100" b="0" noProof="0">
                          <a:effectLst/>
                        </a:rPr>
                        <a:t>98</a:t>
                      </a:r>
                      <a:endParaRPr lang="nl-NL" sz="2100" b="0" noProof="0">
                        <a:effectLst/>
                        <a:latin typeface="+mn-lt"/>
                        <a:ea typeface="Times New Roman" panose="02020603050405020304" pitchFamily="18" charset="0"/>
                        <a:cs typeface="Arial" panose="020B0604020202020204" pitchFamily="34" charset="0"/>
                      </a:endParaRPr>
                    </a:p>
                  </a:txBody>
                  <a:tcPr marL="63806" marR="63806" marT="0" marB="0" anchor="ctr"/>
                </a:tc>
                <a:tc>
                  <a:txBody>
                    <a:bodyPr/>
                    <a:lstStyle/>
                    <a:p>
                      <a:pPr algn="ctr">
                        <a:lnSpc>
                          <a:spcPct val="100000"/>
                        </a:lnSpc>
                        <a:spcAft>
                          <a:spcPts val="0"/>
                        </a:spcAft>
                        <a:tabLst>
                          <a:tab pos="540385" algn="l"/>
                        </a:tabLst>
                      </a:pPr>
                      <a:endParaRPr lang="nl-NL" sz="2100" b="0" noProof="0" dirty="0">
                        <a:effectLst/>
                      </a:endParaRPr>
                    </a:p>
                    <a:p>
                      <a:pPr algn="ctr">
                        <a:lnSpc>
                          <a:spcPct val="100000"/>
                        </a:lnSpc>
                        <a:spcAft>
                          <a:spcPts val="0"/>
                        </a:spcAft>
                        <a:tabLst>
                          <a:tab pos="540385" algn="l"/>
                        </a:tabLst>
                      </a:pPr>
                      <a:r>
                        <a:rPr lang="nl-NL" sz="2100" b="0" noProof="0" dirty="0">
                          <a:effectLst/>
                        </a:rPr>
                        <a:t>96</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nchor="ctr"/>
                </a:tc>
                <a:tc>
                  <a:txBody>
                    <a:bodyPr/>
                    <a:lstStyle/>
                    <a:p>
                      <a:pPr algn="ctr">
                        <a:lnSpc>
                          <a:spcPct val="100000"/>
                        </a:lnSpc>
                        <a:spcAft>
                          <a:spcPts val="0"/>
                        </a:spcAft>
                        <a:tabLst>
                          <a:tab pos="540385" algn="l"/>
                        </a:tabLst>
                      </a:pPr>
                      <a:endParaRPr lang="nl-NL" sz="2100" b="0" noProof="0" dirty="0">
                        <a:effectLst/>
                      </a:endParaRPr>
                    </a:p>
                    <a:p>
                      <a:pPr algn="ctr">
                        <a:lnSpc>
                          <a:spcPct val="100000"/>
                        </a:lnSpc>
                        <a:spcAft>
                          <a:spcPts val="0"/>
                        </a:spcAft>
                        <a:tabLst>
                          <a:tab pos="540385" algn="l"/>
                        </a:tabLst>
                      </a:pPr>
                      <a:r>
                        <a:rPr lang="nl-NL" sz="2100" b="0" noProof="0" dirty="0">
                          <a:effectLst/>
                        </a:rPr>
                        <a:t>97</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nchor="ctr"/>
                </a:tc>
                <a:extLst>
                  <a:ext uri="{0D108BD9-81ED-4DB2-BD59-A6C34878D82A}">
                    <a16:rowId xmlns:a16="http://schemas.microsoft.com/office/drawing/2014/main" val="1951450315"/>
                  </a:ext>
                </a:extLst>
              </a:tr>
            </a:tbl>
          </a:graphicData>
        </a:graphic>
      </p:graphicFrame>
    </p:spTree>
    <p:extLst>
      <p:ext uri="{BB962C8B-B14F-4D97-AF65-F5344CB8AC3E}">
        <p14:creationId xmlns:p14="http://schemas.microsoft.com/office/powerpoint/2010/main" val="2680661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 9">
            <a:extLst>
              <a:ext uri="{FF2B5EF4-FFF2-40B4-BE49-F238E27FC236}">
                <a16:creationId xmlns:a16="http://schemas.microsoft.com/office/drawing/2014/main" id="{A7BAAD53-BF43-45C0-A77E-A60D5FEE7264}"/>
              </a:ext>
            </a:extLst>
          </p:cNvPr>
          <p:cNvGraphicFramePr>
            <a:graphicFrameLocks noGrp="1"/>
          </p:cNvGraphicFramePr>
          <p:nvPr>
            <p:extLst>
              <p:ext uri="{D42A27DB-BD31-4B8C-83A1-F6EECF244321}">
                <p14:modId xmlns:p14="http://schemas.microsoft.com/office/powerpoint/2010/main" val="2249678436"/>
              </p:ext>
            </p:extLst>
          </p:nvPr>
        </p:nvGraphicFramePr>
        <p:xfrm>
          <a:off x="1271464" y="1792504"/>
          <a:ext cx="6718306" cy="4444812"/>
        </p:xfrm>
        <a:graphic>
          <a:graphicData uri="http://schemas.openxmlformats.org/drawingml/2006/table">
            <a:tbl>
              <a:tblPr firstRow="1" firstCol="1" bandRow="1">
                <a:tableStyleId>{3B4B98B0-60AC-42C2-AFA5-B58CD77FA1E5}</a:tableStyleId>
              </a:tblPr>
              <a:tblGrid>
                <a:gridCol w="4601544">
                  <a:extLst>
                    <a:ext uri="{9D8B030D-6E8A-4147-A177-3AD203B41FA5}">
                      <a16:colId xmlns:a16="http://schemas.microsoft.com/office/drawing/2014/main" val="3781409885"/>
                    </a:ext>
                  </a:extLst>
                </a:gridCol>
                <a:gridCol w="2116762">
                  <a:extLst>
                    <a:ext uri="{9D8B030D-6E8A-4147-A177-3AD203B41FA5}">
                      <a16:colId xmlns:a16="http://schemas.microsoft.com/office/drawing/2014/main" val="933008352"/>
                    </a:ext>
                  </a:extLst>
                </a:gridCol>
              </a:tblGrid>
              <a:tr h="370401">
                <a:tc>
                  <a:txBody>
                    <a:bodyPr/>
                    <a:lstStyle/>
                    <a:p>
                      <a:pPr>
                        <a:lnSpc>
                          <a:spcPct val="100000"/>
                        </a:lnSpc>
                        <a:spcAft>
                          <a:spcPts val="0"/>
                        </a:spcAft>
                        <a:tabLst>
                          <a:tab pos="540385" algn="l"/>
                        </a:tabLst>
                      </a:pPr>
                      <a:r>
                        <a:rPr lang="en-US" sz="2100" b="0" dirty="0" err="1">
                          <a:effectLst/>
                        </a:rPr>
                        <a:t>Leeftijd</a:t>
                      </a:r>
                      <a:r>
                        <a:rPr lang="en-US" sz="2100" b="0" dirty="0">
                          <a:effectLst/>
                        </a:rPr>
                        <a:t> (</a:t>
                      </a:r>
                      <a:r>
                        <a:rPr lang="en-US" sz="2100" b="0" dirty="0" err="1">
                          <a:effectLst/>
                        </a:rPr>
                        <a:t>jr</a:t>
                      </a:r>
                      <a:r>
                        <a:rPr lang="en-US" sz="2100" b="0" dirty="0">
                          <a:effectLst/>
                        </a:rPr>
                        <a:t>)</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2100" b="0" dirty="0">
                          <a:effectLst/>
                        </a:rPr>
                        <a:t>47  </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974533011"/>
                  </a:ext>
                </a:extLst>
              </a:tr>
              <a:tr h="370401">
                <a:tc>
                  <a:txBody>
                    <a:bodyPr/>
                    <a:lstStyle/>
                    <a:p>
                      <a:pPr>
                        <a:lnSpc>
                          <a:spcPct val="100000"/>
                        </a:lnSpc>
                        <a:spcAft>
                          <a:spcPts val="0"/>
                        </a:spcAft>
                        <a:tabLst>
                          <a:tab pos="540385" algn="l"/>
                        </a:tabLst>
                      </a:pPr>
                      <a:r>
                        <a:rPr lang="en-US" sz="2100" b="0" dirty="0">
                          <a:effectLst/>
                        </a:rPr>
                        <a:t>Vrouw </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2100" b="0" dirty="0">
                          <a:effectLst/>
                        </a:rPr>
                        <a:t>59%</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734564748"/>
                  </a:ext>
                </a:extLst>
              </a:tr>
              <a:tr h="370401">
                <a:tc>
                  <a:txBody>
                    <a:bodyPr/>
                    <a:lstStyle/>
                    <a:p>
                      <a:pPr>
                        <a:lnSpc>
                          <a:spcPct val="100000"/>
                        </a:lnSpc>
                        <a:spcAft>
                          <a:spcPts val="0"/>
                        </a:spcAft>
                        <a:tabLst>
                          <a:tab pos="540385" algn="l"/>
                        </a:tabLst>
                      </a:pPr>
                      <a:r>
                        <a:rPr lang="en-US" sz="2100" b="0" dirty="0">
                          <a:effectLst/>
                        </a:rPr>
                        <a:t>Nederlandse</a:t>
                      </a:r>
                      <a:r>
                        <a:rPr lang="en-US" sz="2100" b="0" baseline="0" dirty="0">
                          <a:effectLst/>
                        </a:rPr>
                        <a:t> </a:t>
                      </a:r>
                      <a:r>
                        <a:rPr lang="en-US" sz="2100" b="0" baseline="0" dirty="0" err="1">
                          <a:effectLst/>
                        </a:rPr>
                        <a:t>afkomst</a:t>
                      </a:r>
                      <a:r>
                        <a:rPr lang="en-US" sz="2100" b="0" dirty="0">
                          <a:effectLst/>
                        </a:rPr>
                        <a:t> </a:t>
                      </a:r>
                      <a:endParaRPr lang="nl-NL" sz="2100" b="0" i="1"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2100" b="0" dirty="0">
                          <a:effectLst/>
                        </a:rPr>
                        <a:t>93 %</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4086075207"/>
                  </a:ext>
                </a:extLst>
              </a:tr>
              <a:tr h="370401">
                <a:tc>
                  <a:txBody>
                    <a:bodyPr/>
                    <a:lstStyle/>
                    <a:p>
                      <a:pPr>
                        <a:lnSpc>
                          <a:spcPct val="100000"/>
                        </a:lnSpc>
                        <a:spcAft>
                          <a:spcPts val="0"/>
                        </a:spcAft>
                        <a:tabLst>
                          <a:tab pos="540385" algn="l"/>
                        </a:tabLst>
                      </a:pPr>
                      <a:r>
                        <a:rPr lang="en-US" sz="2100" b="0" dirty="0" err="1">
                          <a:effectLst/>
                        </a:rPr>
                        <a:t>Gehuwd</a:t>
                      </a:r>
                      <a:r>
                        <a:rPr lang="en-US" sz="2100" b="0" dirty="0">
                          <a:effectLst/>
                        </a:rPr>
                        <a:t> of </a:t>
                      </a:r>
                      <a:r>
                        <a:rPr lang="en-US" sz="2100" b="0" dirty="0" err="1">
                          <a:effectLst/>
                        </a:rPr>
                        <a:t>samenwonend</a:t>
                      </a:r>
                      <a:r>
                        <a:rPr lang="en-US" sz="2100" b="0" dirty="0">
                          <a:effectLst/>
                        </a:rPr>
                        <a:t> / </a:t>
                      </a:r>
                      <a:r>
                        <a:rPr lang="en-US" sz="2100" b="0" dirty="0" err="1">
                          <a:effectLst/>
                        </a:rPr>
                        <a:t>alleen</a:t>
                      </a:r>
                      <a:r>
                        <a:rPr lang="en-US" sz="2100" b="0" dirty="0">
                          <a:effectLst/>
                        </a:rPr>
                        <a:t> </a:t>
                      </a:r>
                      <a:endParaRPr lang="nl-NL" sz="2100" b="0" i="1"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100" b="0" dirty="0">
                          <a:effectLst/>
                        </a:rPr>
                        <a:t> 72</a:t>
                      </a:r>
                      <a:r>
                        <a:rPr lang="nl-NL" sz="2100" b="0" baseline="0" dirty="0">
                          <a:effectLst/>
                        </a:rPr>
                        <a:t> /  </a:t>
                      </a:r>
                      <a:r>
                        <a:rPr lang="nl-NL" sz="2100" b="0" dirty="0">
                          <a:effectLst/>
                        </a:rPr>
                        <a:t>28 %</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2145335511"/>
                  </a:ext>
                </a:extLst>
              </a:tr>
              <a:tr h="370401">
                <a:tc>
                  <a:txBody>
                    <a:bodyPr/>
                    <a:lstStyle/>
                    <a:p>
                      <a:pPr>
                        <a:lnSpc>
                          <a:spcPct val="100000"/>
                        </a:lnSpc>
                        <a:spcAft>
                          <a:spcPts val="0"/>
                        </a:spcAft>
                        <a:tabLst>
                          <a:tab pos="540385" algn="l"/>
                        </a:tabLst>
                      </a:pPr>
                      <a:r>
                        <a:rPr lang="en-US" sz="2100" b="0" dirty="0" err="1">
                          <a:effectLst/>
                        </a:rPr>
                        <a:t>Opleidingsniveau</a:t>
                      </a:r>
                      <a:r>
                        <a:rPr lang="en-US" sz="2100" b="0" dirty="0">
                          <a:effectLst/>
                        </a:rPr>
                        <a:t> – L/M/H </a:t>
                      </a:r>
                      <a:endParaRPr lang="nl-NL" sz="2100" b="0" i="1"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2100" b="0" dirty="0">
                          <a:effectLst/>
                        </a:rPr>
                        <a:t>10 / 42 / 48 %</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642030636"/>
                  </a:ext>
                </a:extLst>
              </a:tr>
              <a:tr h="370401">
                <a:tc>
                  <a:txBody>
                    <a:bodyPr/>
                    <a:lstStyle/>
                    <a:p>
                      <a:pPr>
                        <a:lnSpc>
                          <a:spcPct val="100000"/>
                        </a:lnSpc>
                        <a:spcAft>
                          <a:spcPts val="0"/>
                        </a:spcAft>
                        <a:tabLst>
                          <a:tab pos="540385" algn="l"/>
                        </a:tabLst>
                      </a:pPr>
                      <a:r>
                        <a:rPr lang="en-US" sz="2100" b="0" dirty="0" err="1">
                          <a:effectLst/>
                        </a:rPr>
                        <a:t>Betaalde</a:t>
                      </a:r>
                      <a:r>
                        <a:rPr lang="en-US" sz="2100" b="0" dirty="0">
                          <a:effectLst/>
                        </a:rPr>
                        <a:t> </a:t>
                      </a:r>
                      <a:r>
                        <a:rPr lang="en-US" sz="2100" b="0" dirty="0" err="1">
                          <a:effectLst/>
                        </a:rPr>
                        <a:t>baan</a:t>
                      </a:r>
                      <a:r>
                        <a:rPr lang="en-US" sz="2100" b="0" dirty="0">
                          <a:effectLst/>
                        </a:rPr>
                        <a:t> </a:t>
                      </a:r>
                      <a:endParaRPr lang="nl-NL" sz="2100" b="0" i="1"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2100" b="0" dirty="0">
                          <a:effectLst/>
                        </a:rPr>
                        <a:t>63 %</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890481824"/>
                  </a:ext>
                </a:extLst>
              </a:tr>
              <a:tr h="370401">
                <a:tc>
                  <a:txBody>
                    <a:bodyPr/>
                    <a:lstStyle/>
                    <a:p>
                      <a:pPr>
                        <a:lnSpc>
                          <a:spcPct val="100000"/>
                        </a:lnSpc>
                        <a:spcAft>
                          <a:spcPts val="0"/>
                        </a:spcAft>
                        <a:tabLst>
                          <a:tab pos="540385" algn="l"/>
                        </a:tabLst>
                      </a:pPr>
                      <a:r>
                        <a:rPr lang="en-US" sz="2100" b="0" dirty="0" err="1">
                          <a:effectLst/>
                        </a:rPr>
                        <a:t>Patiëntenactivatie</a:t>
                      </a:r>
                      <a:r>
                        <a:rPr lang="en-US" sz="2100" b="0" dirty="0">
                          <a:effectLst/>
                        </a:rPr>
                        <a:t> (PAM, gem.)</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2100" b="0" dirty="0">
                          <a:effectLst/>
                        </a:rPr>
                        <a:t>63 </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2861003146"/>
                  </a:ext>
                </a:extLst>
              </a:tr>
              <a:tr h="370401">
                <a:tc>
                  <a:txBody>
                    <a:bodyPr/>
                    <a:lstStyle/>
                    <a:p>
                      <a:pPr>
                        <a:lnSpc>
                          <a:spcPct val="100000"/>
                        </a:lnSpc>
                        <a:spcAft>
                          <a:spcPts val="0"/>
                        </a:spcAft>
                        <a:tabLst>
                          <a:tab pos="540385" algn="l"/>
                        </a:tabLst>
                      </a:pPr>
                      <a:r>
                        <a:rPr lang="en-US" sz="2100" b="0" dirty="0" err="1">
                          <a:effectLst/>
                        </a:rPr>
                        <a:t>Ziekteduur</a:t>
                      </a:r>
                      <a:r>
                        <a:rPr lang="en-US" sz="2100" b="0" dirty="0">
                          <a:effectLst/>
                        </a:rPr>
                        <a:t> (</a:t>
                      </a:r>
                      <a:r>
                        <a:rPr lang="en-US" sz="2100" b="0" dirty="0" err="1">
                          <a:effectLst/>
                        </a:rPr>
                        <a:t>jr</a:t>
                      </a:r>
                      <a:r>
                        <a:rPr lang="en-US" sz="2100" b="0" dirty="0">
                          <a:effectLst/>
                        </a:rPr>
                        <a:t>,</a:t>
                      </a:r>
                      <a:r>
                        <a:rPr lang="en-US" sz="2100" b="0" baseline="0" dirty="0">
                          <a:effectLst/>
                        </a:rPr>
                        <a:t> gem.)</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nl-NL" sz="2100" b="0" dirty="0">
                          <a:effectLst/>
                        </a:rPr>
                        <a:t>25 </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773905225"/>
                  </a:ext>
                </a:extLst>
              </a:tr>
              <a:tr h="370401">
                <a:tc>
                  <a:txBody>
                    <a:bodyPr/>
                    <a:lstStyle/>
                    <a:p>
                      <a:pPr>
                        <a:lnSpc>
                          <a:spcPct val="100000"/>
                        </a:lnSpc>
                        <a:spcAft>
                          <a:spcPts val="0"/>
                        </a:spcAft>
                        <a:tabLst>
                          <a:tab pos="540385" algn="l"/>
                        </a:tabLst>
                      </a:pPr>
                      <a:r>
                        <a:rPr lang="en-US" sz="2100" b="0" dirty="0" err="1">
                          <a:effectLst/>
                        </a:rPr>
                        <a:t>Andere</a:t>
                      </a:r>
                      <a:r>
                        <a:rPr lang="en-US" sz="2100" b="0" dirty="0">
                          <a:effectLst/>
                        </a:rPr>
                        <a:t> </a:t>
                      </a:r>
                      <a:r>
                        <a:rPr lang="en-US" sz="2100" b="0" dirty="0" err="1">
                          <a:effectLst/>
                        </a:rPr>
                        <a:t>aandoeningen</a:t>
                      </a:r>
                      <a:r>
                        <a:rPr lang="en-US" sz="2100" b="0" dirty="0">
                          <a:effectLst/>
                        </a:rPr>
                        <a:t> (</a:t>
                      </a:r>
                      <a:r>
                        <a:rPr lang="en-US" sz="2100" b="0" dirty="0" err="1">
                          <a:effectLst/>
                        </a:rPr>
                        <a:t>mediaan</a:t>
                      </a:r>
                      <a:r>
                        <a:rPr lang="en-US" sz="2100" b="0" dirty="0">
                          <a:effectLst/>
                        </a:rPr>
                        <a:t>)</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2100" b="0" dirty="0">
                          <a:effectLst/>
                        </a:rPr>
                        <a:t>1 </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525913982"/>
                  </a:ext>
                </a:extLst>
              </a:tr>
              <a:tr h="370401">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0385" algn="l"/>
                        </a:tabLst>
                        <a:defRPr/>
                      </a:pPr>
                      <a:r>
                        <a:rPr lang="en-US" sz="2100" b="0" dirty="0">
                          <a:effectLst/>
                        </a:rPr>
                        <a:t>HbA1c (m</a:t>
                      </a:r>
                      <a:r>
                        <a:rPr kumimoji="0" lang="en-US" sz="2100" b="0" u="none" strike="noStrike" kern="1200" cap="none" spc="0" normalizeH="0" baseline="0" noProof="0" dirty="0">
                          <a:ln>
                            <a:noFill/>
                          </a:ln>
                          <a:effectLst/>
                          <a:uLnTx/>
                          <a:uFillTx/>
                        </a:rPr>
                        <a:t>mol/mol, </a:t>
                      </a:r>
                      <a:r>
                        <a:rPr lang="en-US" sz="2100" b="0" dirty="0" err="1">
                          <a:effectLst/>
                        </a:rPr>
                        <a:t>mediaan</a:t>
                      </a:r>
                      <a:r>
                        <a:rPr lang="en-US" sz="2100" b="0" dirty="0">
                          <a:effectLst/>
                        </a:rPr>
                        <a:t>)</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2100" b="0" dirty="0">
                          <a:effectLst/>
                        </a:rPr>
                        <a:t> 64 </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1072516927"/>
                  </a:ext>
                </a:extLst>
              </a:tr>
              <a:tr h="370401">
                <a:tc>
                  <a:txBody>
                    <a:bodyPr/>
                    <a:lstStyle/>
                    <a:p>
                      <a:pPr>
                        <a:lnSpc>
                          <a:spcPct val="100000"/>
                        </a:lnSpc>
                        <a:spcAft>
                          <a:spcPts val="0"/>
                        </a:spcAft>
                        <a:tabLst>
                          <a:tab pos="540385" algn="l"/>
                        </a:tabLst>
                      </a:pPr>
                      <a:r>
                        <a:rPr lang="en-US" sz="2100" b="0" dirty="0" err="1">
                          <a:effectLst/>
                        </a:rPr>
                        <a:t>Systolische</a:t>
                      </a:r>
                      <a:r>
                        <a:rPr lang="en-US" sz="2100" b="0" dirty="0">
                          <a:effectLst/>
                        </a:rPr>
                        <a:t> </a:t>
                      </a:r>
                      <a:r>
                        <a:rPr lang="en-US" sz="2100" b="0" dirty="0" err="1">
                          <a:effectLst/>
                        </a:rPr>
                        <a:t>bloeddruk</a:t>
                      </a:r>
                      <a:r>
                        <a:rPr lang="en-US" sz="2100" b="0" dirty="0">
                          <a:effectLst/>
                        </a:rPr>
                        <a:t> (mmHg, gem.)</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2100" b="0" dirty="0">
                          <a:effectLst/>
                        </a:rPr>
                        <a:t>132 </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2546948719"/>
                  </a:ext>
                </a:extLst>
              </a:tr>
              <a:tr h="370401">
                <a:tc>
                  <a:txBody>
                    <a:bodyPr/>
                    <a:lstStyle/>
                    <a:p>
                      <a:pPr>
                        <a:lnSpc>
                          <a:spcPct val="100000"/>
                        </a:lnSpc>
                        <a:spcAft>
                          <a:spcPts val="0"/>
                        </a:spcAft>
                        <a:tabLst>
                          <a:tab pos="540385" algn="l"/>
                        </a:tabLst>
                      </a:pPr>
                      <a:r>
                        <a:rPr lang="en-US" sz="2100" b="0" dirty="0">
                          <a:effectLst/>
                        </a:rPr>
                        <a:t>BMI (</a:t>
                      </a:r>
                      <a:r>
                        <a:rPr lang="en-US" sz="2100" b="0" dirty="0" err="1">
                          <a:effectLst/>
                        </a:rPr>
                        <a:t>mediaan</a:t>
                      </a:r>
                      <a:r>
                        <a:rPr lang="en-US" sz="2100" b="0" dirty="0">
                          <a:effectLst/>
                        </a:rPr>
                        <a:t>)</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tc>
                  <a:txBody>
                    <a:bodyPr/>
                    <a:lstStyle/>
                    <a:p>
                      <a:pPr algn="ctr">
                        <a:lnSpc>
                          <a:spcPct val="100000"/>
                        </a:lnSpc>
                        <a:spcAft>
                          <a:spcPts val="0"/>
                        </a:spcAft>
                        <a:tabLst>
                          <a:tab pos="540385" algn="l"/>
                        </a:tabLst>
                      </a:pPr>
                      <a:r>
                        <a:rPr lang="en-US" sz="2100" b="0" dirty="0">
                          <a:effectLst/>
                        </a:rPr>
                        <a:t>26 </a:t>
                      </a:r>
                      <a:endParaRPr lang="nl-NL" sz="2100" b="0" dirty="0">
                        <a:solidFill>
                          <a:schemeClr val="tx1"/>
                        </a:solidFill>
                        <a:effectLst/>
                        <a:latin typeface="+mn-lt"/>
                        <a:ea typeface="Times New Roman" panose="02020603050405020304" pitchFamily="18" charset="0"/>
                        <a:cs typeface="Arial" panose="020B0604020202020204" pitchFamily="34" charset="0"/>
                      </a:endParaRPr>
                    </a:p>
                  </a:txBody>
                  <a:tcPr marL="32765" marR="32765" marT="0" marB="0"/>
                </a:tc>
                <a:extLst>
                  <a:ext uri="{0D108BD9-81ED-4DB2-BD59-A6C34878D82A}">
                    <a16:rowId xmlns:a16="http://schemas.microsoft.com/office/drawing/2014/main" val="3544164097"/>
                  </a:ext>
                </a:extLst>
              </a:tr>
            </a:tbl>
          </a:graphicData>
        </a:graphic>
      </p:graphicFrame>
      <p:sp>
        <p:nvSpPr>
          <p:cNvPr id="2" name="Titel 1">
            <a:extLst>
              <a:ext uri="{FF2B5EF4-FFF2-40B4-BE49-F238E27FC236}">
                <a16:creationId xmlns:a16="http://schemas.microsoft.com/office/drawing/2014/main" id="{9CD5C42A-5280-DF47-A49F-9A36FCEE3C19}"/>
              </a:ext>
            </a:extLst>
          </p:cNvPr>
          <p:cNvSpPr>
            <a:spLocks noGrp="1"/>
          </p:cNvSpPr>
          <p:nvPr>
            <p:ph type="title" idx="4294967295"/>
          </p:nvPr>
        </p:nvSpPr>
        <p:spPr>
          <a:xfrm>
            <a:off x="1199457" y="365125"/>
            <a:ext cx="10992544" cy="1325563"/>
          </a:xfrm>
        </p:spPr>
        <p:txBody>
          <a:bodyPr>
            <a:normAutofit/>
          </a:bodyPr>
          <a:lstStyle/>
          <a:p>
            <a:r>
              <a:rPr lang="nl-NL" dirty="0">
                <a:latin typeface="+mn-lt"/>
                <a:cs typeface="Arial" panose="020B0604020202020204" pitchFamily="34" charset="0"/>
              </a:rPr>
              <a:t>Deelnemers met </a:t>
            </a:r>
            <a:r>
              <a:rPr lang="nl-NL" u="sng" dirty="0">
                <a:latin typeface="+mn-lt"/>
                <a:cs typeface="Arial" panose="020B0604020202020204" pitchFamily="34" charset="0"/>
              </a:rPr>
              <a:t>type 1 diabetes </a:t>
            </a:r>
            <a:r>
              <a:rPr lang="nl-NL" dirty="0">
                <a:latin typeface="+mn-lt"/>
                <a:cs typeface="Arial" panose="020B0604020202020204" pitchFamily="34" charset="0"/>
              </a:rPr>
              <a:t>(n=119)</a:t>
            </a:r>
            <a:endParaRPr lang="nl-NL" dirty="0">
              <a:latin typeface="+mn-lt"/>
            </a:endParaRPr>
          </a:p>
        </p:txBody>
      </p:sp>
    </p:spTree>
    <p:extLst>
      <p:ext uri="{BB962C8B-B14F-4D97-AF65-F5344CB8AC3E}">
        <p14:creationId xmlns:p14="http://schemas.microsoft.com/office/powerpoint/2010/main" val="2560492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Autofit/>
          </a:bodyPr>
          <a:lstStyle/>
          <a:p>
            <a:pPr algn="l"/>
            <a:r>
              <a:rPr lang="nl-NL" dirty="0">
                <a:latin typeface="+mn-lt"/>
                <a:cs typeface="Arial" panose="020B0604020202020204" pitchFamily="34" charset="0"/>
              </a:rPr>
              <a:t>Is het gesprek haalbaar?</a:t>
            </a:r>
            <a:br>
              <a:rPr lang="nl-NL" dirty="0">
                <a:latin typeface="+mn-lt"/>
                <a:cs typeface="Arial" panose="020B0604020202020204" pitchFamily="34" charset="0"/>
              </a:rPr>
            </a:br>
            <a:r>
              <a:rPr lang="nl-NL" sz="2000" dirty="0">
                <a:latin typeface="+mn-lt"/>
                <a:cs typeface="Arial" panose="020B0604020202020204" pitchFamily="34" charset="0"/>
              </a:rPr>
              <a:t>Antwoorden van zorgverleners na 119 gesprekken (%)</a:t>
            </a:r>
            <a:endParaRPr lang="nl-NL" dirty="0">
              <a:latin typeface="+mn-lt"/>
              <a:cs typeface="Arial" panose="020B0604020202020204" pitchFamily="34" charset="0"/>
            </a:endParaRPr>
          </a:p>
        </p:txBody>
      </p:sp>
      <p:graphicFrame>
        <p:nvGraphicFramePr>
          <p:cNvPr id="2" name="Tabel 1">
            <a:extLst>
              <a:ext uri="{FF2B5EF4-FFF2-40B4-BE49-F238E27FC236}">
                <a16:creationId xmlns:a16="http://schemas.microsoft.com/office/drawing/2014/main" id="{385EBAD0-C7AF-42D7-AD04-36BA77F77F6C}"/>
              </a:ext>
            </a:extLst>
          </p:cNvPr>
          <p:cNvGraphicFramePr>
            <a:graphicFrameLocks noGrp="1"/>
          </p:cNvGraphicFramePr>
          <p:nvPr>
            <p:extLst>
              <p:ext uri="{D42A27DB-BD31-4B8C-83A1-F6EECF244321}">
                <p14:modId xmlns:p14="http://schemas.microsoft.com/office/powerpoint/2010/main" val="332938917"/>
              </p:ext>
            </p:extLst>
          </p:nvPr>
        </p:nvGraphicFramePr>
        <p:xfrm>
          <a:off x="2143218" y="1916832"/>
          <a:ext cx="7625190" cy="3600400"/>
        </p:xfrm>
        <a:graphic>
          <a:graphicData uri="http://schemas.openxmlformats.org/drawingml/2006/table">
            <a:tbl>
              <a:tblPr firstRow="1" firstCol="1" bandRow="1">
                <a:tableStyleId>{3B4B98B0-60AC-42C2-AFA5-B58CD77FA1E5}</a:tableStyleId>
              </a:tblPr>
              <a:tblGrid>
                <a:gridCol w="6311827">
                  <a:extLst>
                    <a:ext uri="{9D8B030D-6E8A-4147-A177-3AD203B41FA5}">
                      <a16:colId xmlns:a16="http://schemas.microsoft.com/office/drawing/2014/main" val="1489371684"/>
                    </a:ext>
                  </a:extLst>
                </a:gridCol>
                <a:gridCol w="1313363">
                  <a:extLst>
                    <a:ext uri="{9D8B030D-6E8A-4147-A177-3AD203B41FA5}">
                      <a16:colId xmlns:a16="http://schemas.microsoft.com/office/drawing/2014/main" val="2782297503"/>
                    </a:ext>
                  </a:extLst>
                </a:gridCol>
              </a:tblGrid>
              <a:tr h="962468">
                <a:tc>
                  <a:txBody>
                    <a:bodyPr/>
                    <a:lstStyle/>
                    <a:p>
                      <a:pPr>
                        <a:lnSpc>
                          <a:spcPct val="100000"/>
                        </a:lnSpc>
                        <a:spcAft>
                          <a:spcPts val="0"/>
                        </a:spcAft>
                        <a:tabLst>
                          <a:tab pos="540385" algn="l"/>
                        </a:tabLst>
                      </a:pPr>
                      <a:r>
                        <a:rPr lang="en-US" sz="2400" b="0" dirty="0" err="1">
                          <a:effectLst/>
                        </a:rPr>
                        <a:t>Gesprek</a:t>
                      </a:r>
                      <a:r>
                        <a:rPr lang="en-US" sz="2400" b="0" dirty="0">
                          <a:effectLst/>
                        </a:rPr>
                        <a:t> &lt;25  min. </a:t>
                      </a:r>
                    </a:p>
                    <a:p>
                      <a:pPr>
                        <a:lnSpc>
                          <a:spcPct val="100000"/>
                        </a:lnSpc>
                        <a:spcAft>
                          <a:spcPts val="0"/>
                        </a:spcAft>
                        <a:tabLst>
                          <a:tab pos="540385" algn="l"/>
                        </a:tabLst>
                      </a:pP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r>
                        <a:rPr lang="en-US" sz="2400" b="0" dirty="0">
                          <a:effectLst/>
                        </a:rPr>
                        <a:t> 72</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extLst>
                  <a:ext uri="{0D108BD9-81ED-4DB2-BD59-A6C34878D82A}">
                    <a16:rowId xmlns:a16="http://schemas.microsoft.com/office/drawing/2014/main" val="1125387224"/>
                  </a:ext>
                </a:extLst>
              </a:tr>
              <a:tr h="1318966">
                <a:tc>
                  <a:txBody>
                    <a:bodyPr/>
                    <a:lstStyle/>
                    <a:p>
                      <a:pPr>
                        <a:lnSpc>
                          <a:spcPct val="100000"/>
                        </a:lnSpc>
                        <a:spcAft>
                          <a:spcPts val="0"/>
                        </a:spcAft>
                        <a:tabLst>
                          <a:tab pos="540385" algn="l"/>
                        </a:tabLst>
                      </a:pPr>
                      <a:r>
                        <a:rPr lang="en-US" sz="2400" b="0" dirty="0">
                          <a:effectLst/>
                        </a:rPr>
                        <a:t>Model is </a:t>
                      </a:r>
                      <a:r>
                        <a:rPr lang="en-US" sz="2400" b="0" dirty="0" err="1">
                          <a:effectLst/>
                        </a:rPr>
                        <a:t>grotendeels</a:t>
                      </a:r>
                      <a:r>
                        <a:rPr lang="en-US" sz="2400" b="0" dirty="0">
                          <a:effectLst/>
                        </a:rPr>
                        <a:t> / </a:t>
                      </a:r>
                      <a:r>
                        <a:rPr lang="en-US" sz="2400" b="0" dirty="0" err="1">
                          <a:effectLst/>
                        </a:rPr>
                        <a:t>volledig</a:t>
                      </a:r>
                      <a:r>
                        <a:rPr lang="en-US" sz="2400" b="0" dirty="0">
                          <a:effectLst/>
                        </a:rPr>
                        <a:t> </a:t>
                      </a:r>
                      <a:r>
                        <a:rPr lang="en-US" sz="2400" b="0" dirty="0" err="1">
                          <a:effectLst/>
                        </a:rPr>
                        <a:t>toepasbaar</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r>
                        <a:rPr lang="en-US" sz="2400" b="0" dirty="0">
                          <a:effectLst/>
                        </a:rPr>
                        <a:t>77</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extLst>
                  <a:ext uri="{0D108BD9-81ED-4DB2-BD59-A6C34878D82A}">
                    <a16:rowId xmlns:a16="http://schemas.microsoft.com/office/drawing/2014/main" val="1792963616"/>
                  </a:ext>
                </a:extLst>
              </a:tr>
              <a:tr h="1318966">
                <a:tc>
                  <a:txBody>
                    <a:bodyPr/>
                    <a:lstStyle/>
                    <a:p>
                      <a:pPr>
                        <a:lnSpc>
                          <a:spcPct val="100000"/>
                        </a:lnSpc>
                        <a:spcAft>
                          <a:spcPts val="0"/>
                        </a:spcAft>
                        <a:tabLst>
                          <a:tab pos="540385" algn="l"/>
                        </a:tabLst>
                      </a:pPr>
                      <a:r>
                        <a:rPr lang="nl-NL" sz="2400" b="0" dirty="0">
                          <a:effectLst/>
                        </a:rPr>
                        <a:t>Model is bijna niet / helemaal niet toepasbaar</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tc>
                  <a:txBody>
                    <a:bodyPr/>
                    <a:lstStyle/>
                    <a:p>
                      <a:pPr algn="ctr">
                        <a:lnSpc>
                          <a:spcPct val="100000"/>
                        </a:lnSpc>
                        <a:spcAft>
                          <a:spcPts val="0"/>
                        </a:spcAft>
                        <a:tabLst>
                          <a:tab pos="540385" algn="l"/>
                        </a:tabLst>
                      </a:pPr>
                      <a:endParaRPr lang="nl-NL" sz="2400" b="0" dirty="0">
                        <a:effectLst/>
                      </a:endParaRPr>
                    </a:p>
                    <a:p>
                      <a:pPr algn="ctr">
                        <a:lnSpc>
                          <a:spcPct val="100000"/>
                        </a:lnSpc>
                        <a:spcAft>
                          <a:spcPts val="0"/>
                        </a:spcAft>
                        <a:tabLst>
                          <a:tab pos="540385" algn="l"/>
                        </a:tabLst>
                      </a:pPr>
                      <a:r>
                        <a:rPr lang="nl-NL" sz="2400" b="0" dirty="0">
                          <a:effectLst/>
                        </a:rPr>
                        <a:t>8</a:t>
                      </a:r>
                      <a:endParaRPr lang="nl-NL" sz="2400" b="0" dirty="0">
                        <a:effectLst/>
                        <a:latin typeface="+mn-lt"/>
                        <a:ea typeface="Times New Roman" panose="02020603050405020304" pitchFamily="18" charset="0"/>
                        <a:cs typeface="Arial" panose="020B0604020202020204" pitchFamily="34" charset="0"/>
                      </a:endParaRPr>
                    </a:p>
                  </a:txBody>
                  <a:tcPr marL="51134" marR="51134" marT="0" marB="0"/>
                </a:tc>
                <a:extLst>
                  <a:ext uri="{0D108BD9-81ED-4DB2-BD59-A6C34878D82A}">
                    <a16:rowId xmlns:a16="http://schemas.microsoft.com/office/drawing/2014/main" val="819505975"/>
                  </a:ext>
                </a:extLst>
              </a:tr>
            </a:tbl>
          </a:graphicData>
        </a:graphic>
      </p:graphicFrame>
    </p:spTree>
    <p:extLst>
      <p:ext uri="{BB962C8B-B14F-4D97-AF65-F5344CB8AC3E}">
        <p14:creationId xmlns:p14="http://schemas.microsoft.com/office/powerpoint/2010/main" val="2893302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p:txBody>
          <a:bodyPr>
            <a:normAutofit/>
          </a:bodyPr>
          <a:lstStyle/>
          <a:p>
            <a:r>
              <a:rPr lang="nl-NL" dirty="0">
                <a:latin typeface="+mn-lt"/>
                <a:cs typeface="Arial" panose="020B0604020202020204" pitchFamily="34" charset="0"/>
              </a:rPr>
              <a:t>Wat vonden de 119 mensen met type 1 diabetes? (%)</a:t>
            </a:r>
          </a:p>
        </p:txBody>
      </p:sp>
      <p:graphicFrame>
        <p:nvGraphicFramePr>
          <p:cNvPr id="2" name="Tabel 1">
            <a:extLst>
              <a:ext uri="{FF2B5EF4-FFF2-40B4-BE49-F238E27FC236}">
                <a16:creationId xmlns:a16="http://schemas.microsoft.com/office/drawing/2014/main" id="{B1330752-7A64-487E-89B4-C3960A1060D4}"/>
              </a:ext>
            </a:extLst>
          </p:cNvPr>
          <p:cNvGraphicFramePr>
            <a:graphicFrameLocks noGrp="1"/>
          </p:cNvGraphicFramePr>
          <p:nvPr>
            <p:extLst>
              <p:ext uri="{D42A27DB-BD31-4B8C-83A1-F6EECF244321}">
                <p14:modId xmlns:p14="http://schemas.microsoft.com/office/powerpoint/2010/main" val="2470222471"/>
              </p:ext>
            </p:extLst>
          </p:nvPr>
        </p:nvGraphicFramePr>
        <p:xfrm>
          <a:off x="2063552" y="1844824"/>
          <a:ext cx="9145016" cy="3671676"/>
        </p:xfrm>
        <a:graphic>
          <a:graphicData uri="http://schemas.openxmlformats.org/drawingml/2006/table">
            <a:tbl>
              <a:tblPr firstRow="1" firstCol="1" bandRow="1">
                <a:tableStyleId>{3B4B98B0-60AC-42C2-AFA5-B58CD77FA1E5}</a:tableStyleId>
              </a:tblPr>
              <a:tblGrid>
                <a:gridCol w="6516100">
                  <a:extLst>
                    <a:ext uri="{9D8B030D-6E8A-4147-A177-3AD203B41FA5}">
                      <a16:colId xmlns:a16="http://schemas.microsoft.com/office/drawing/2014/main" val="3201616307"/>
                    </a:ext>
                  </a:extLst>
                </a:gridCol>
                <a:gridCol w="2628916">
                  <a:extLst>
                    <a:ext uri="{9D8B030D-6E8A-4147-A177-3AD203B41FA5}">
                      <a16:colId xmlns:a16="http://schemas.microsoft.com/office/drawing/2014/main" val="2691865027"/>
                    </a:ext>
                  </a:extLst>
                </a:gridCol>
              </a:tblGrid>
              <a:tr h="970763">
                <a:tc>
                  <a:txBody>
                    <a:bodyPr/>
                    <a:lstStyle/>
                    <a:p>
                      <a:pPr>
                        <a:lnSpc>
                          <a:spcPct val="100000"/>
                        </a:lnSpc>
                        <a:spcAft>
                          <a:spcPts val="0"/>
                        </a:spcAft>
                        <a:tabLst>
                          <a:tab pos="540385" algn="l"/>
                        </a:tabLst>
                      </a:pPr>
                      <a:r>
                        <a:rPr lang="nl-NL" sz="2400" b="0" noProof="0" dirty="0">
                          <a:effectLst/>
                        </a:rPr>
                        <a:t>Voorbereiding 4 vragen </a:t>
                      </a:r>
                      <a:endParaRPr lang="nl-NL" sz="2400" b="0" noProof="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tabLst>
                          <a:tab pos="540385" algn="l"/>
                        </a:tabLst>
                      </a:pPr>
                      <a:r>
                        <a:rPr lang="nl-NL" sz="2100" b="0" noProof="0">
                          <a:effectLst/>
                        </a:rPr>
                        <a:t>40</a:t>
                      </a:r>
                      <a:endParaRPr lang="nl-NL" sz="2100" b="0" noProof="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79498822"/>
                  </a:ext>
                </a:extLst>
              </a:tr>
              <a:tr h="1391764">
                <a:tc>
                  <a:txBody>
                    <a:bodyPr/>
                    <a:lstStyle/>
                    <a:p>
                      <a:pPr>
                        <a:lnSpc>
                          <a:spcPct val="100000"/>
                        </a:lnSpc>
                        <a:spcAft>
                          <a:spcPts val="0"/>
                        </a:spcAft>
                        <a:tabLst>
                          <a:tab pos="540385" algn="l"/>
                        </a:tabLst>
                      </a:pPr>
                      <a:r>
                        <a:rPr lang="nl-NL" sz="2400" b="0" noProof="0">
                          <a:effectLst/>
                        </a:rPr>
                        <a:t>Het gesprek was</a:t>
                      </a:r>
                    </a:p>
                    <a:p>
                      <a:pPr>
                        <a:lnSpc>
                          <a:spcPct val="100000"/>
                        </a:lnSpc>
                        <a:spcAft>
                          <a:spcPts val="0"/>
                        </a:spcAft>
                        <a:tabLst>
                          <a:tab pos="540385" algn="l"/>
                        </a:tabLst>
                      </a:pPr>
                      <a:r>
                        <a:rPr lang="nl-NL" sz="2400" b="0" noProof="0">
                          <a:effectLst/>
                        </a:rPr>
                        <a:t>Prettiger dan voorheen</a:t>
                      </a:r>
                    </a:p>
                    <a:p>
                      <a:pPr>
                        <a:lnSpc>
                          <a:spcPct val="100000"/>
                        </a:lnSpc>
                        <a:spcAft>
                          <a:spcPts val="0"/>
                        </a:spcAft>
                        <a:tabLst>
                          <a:tab pos="540385" algn="l"/>
                        </a:tabLst>
                      </a:pPr>
                      <a:r>
                        <a:rPr lang="nl-NL" sz="2400" b="0" noProof="0">
                          <a:effectLst/>
                        </a:rPr>
                        <a:t>Niet anders dan tevoren   </a:t>
                      </a:r>
                    </a:p>
                    <a:p>
                      <a:pPr>
                        <a:lnSpc>
                          <a:spcPct val="100000"/>
                        </a:lnSpc>
                        <a:spcAft>
                          <a:spcPts val="0"/>
                        </a:spcAft>
                        <a:tabLst>
                          <a:tab pos="540385" algn="l"/>
                        </a:tabLst>
                      </a:pPr>
                      <a:r>
                        <a:rPr lang="nl-NL" sz="2400" b="0" noProof="0">
                          <a:effectLst/>
                        </a:rPr>
                        <a:t>Minder prettig dan voorheen</a:t>
                      </a:r>
                      <a:endParaRPr lang="nl-NL" sz="2400" b="0" noProof="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tabLst>
                          <a:tab pos="540385" algn="l"/>
                        </a:tabLst>
                      </a:pPr>
                      <a:endParaRPr lang="nl-NL" sz="2100" b="0" noProof="0">
                        <a:effectLst/>
                      </a:endParaRPr>
                    </a:p>
                    <a:p>
                      <a:pPr algn="ctr">
                        <a:lnSpc>
                          <a:spcPct val="100000"/>
                        </a:lnSpc>
                        <a:spcAft>
                          <a:spcPts val="0"/>
                        </a:spcAft>
                        <a:tabLst>
                          <a:tab pos="540385" algn="l"/>
                        </a:tabLst>
                      </a:pPr>
                      <a:r>
                        <a:rPr lang="nl-NL" sz="2100" b="0" noProof="0">
                          <a:effectLst/>
                        </a:rPr>
                        <a:t>38</a:t>
                      </a:r>
                    </a:p>
                    <a:p>
                      <a:pPr algn="ctr">
                        <a:lnSpc>
                          <a:spcPct val="100000"/>
                        </a:lnSpc>
                        <a:spcAft>
                          <a:spcPts val="0"/>
                        </a:spcAft>
                        <a:tabLst>
                          <a:tab pos="540385" algn="l"/>
                        </a:tabLst>
                      </a:pPr>
                      <a:r>
                        <a:rPr lang="nl-NL" sz="2100" b="0" noProof="0">
                          <a:effectLst/>
                        </a:rPr>
                        <a:t>61</a:t>
                      </a:r>
                    </a:p>
                    <a:p>
                      <a:pPr algn="ctr">
                        <a:lnSpc>
                          <a:spcPct val="100000"/>
                        </a:lnSpc>
                        <a:spcAft>
                          <a:spcPts val="0"/>
                        </a:spcAft>
                        <a:tabLst>
                          <a:tab pos="540385" algn="l"/>
                        </a:tabLst>
                      </a:pPr>
                      <a:r>
                        <a:rPr lang="nl-NL" sz="2100" b="0" noProof="0">
                          <a:effectLst/>
                        </a:rPr>
                        <a:t>1</a:t>
                      </a:r>
                      <a:endParaRPr lang="nl-NL" sz="2100" b="0" noProof="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93673449"/>
                  </a:ext>
                </a:extLst>
              </a:tr>
              <a:tr h="1237873">
                <a:tc>
                  <a:txBody>
                    <a:bodyPr/>
                    <a:lstStyle/>
                    <a:p>
                      <a:pPr>
                        <a:lnSpc>
                          <a:spcPct val="100000"/>
                        </a:lnSpc>
                        <a:spcAft>
                          <a:spcPts val="0"/>
                        </a:spcAft>
                        <a:tabLst>
                          <a:tab pos="540385" algn="l"/>
                        </a:tabLst>
                      </a:pPr>
                      <a:endParaRPr lang="nl-NL" sz="2400" b="0" noProof="0" dirty="0">
                        <a:effectLst/>
                      </a:endParaRPr>
                    </a:p>
                    <a:p>
                      <a:pPr>
                        <a:lnSpc>
                          <a:spcPct val="100000"/>
                        </a:lnSpc>
                        <a:spcAft>
                          <a:spcPts val="0"/>
                        </a:spcAft>
                        <a:tabLst>
                          <a:tab pos="540385" algn="l"/>
                        </a:tabLst>
                      </a:pPr>
                      <a:r>
                        <a:rPr lang="nl-NL" sz="2400" b="0" noProof="0" dirty="0">
                          <a:effectLst/>
                        </a:rPr>
                        <a:t>Cijfer jaargesprek (gem.)</a:t>
                      </a:r>
                      <a:endParaRPr lang="nl-NL" sz="2400" b="0" noProof="0" dirty="0">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tabLst>
                          <a:tab pos="540385" algn="l"/>
                        </a:tabLst>
                      </a:pPr>
                      <a:endParaRPr lang="nl-NL" sz="2100" b="0" noProof="0" dirty="0">
                        <a:effectLst/>
                      </a:endParaRPr>
                    </a:p>
                    <a:p>
                      <a:pPr algn="ctr">
                        <a:lnSpc>
                          <a:spcPct val="100000"/>
                        </a:lnSpc>
                        <a:spcAft>
                          <a:spcPts val="0"/>
                        </a:spcAft>
                        <a:tabLst>
                          <a:tab pos="540385" algn="l"/>
                        </a:tabLst>
                      </a:pPr>
                      <a:r>
                        <a:rPr lang="nl-NL" sz="2100" b="0" noProof="0" dirty="0">
                          <a:effectLst/>
                        </a:rPr>
                        <a:t>8.5</a:t>
                      </a:r>
                      <a:endParaRPr lang="nl-NL" sz="2100" b="0" noProof="0" dirty="0">
                        <a:effectLst/>
                        <a:latin typeface="+mn-lt"/>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40155319"/>
                  </a:ext>
                </a:extLst>
              </a:tr>
            </a:tbl>
          </a:graphicData>
        </a:graphic>
      </p:graphicFrame>
    </p:spTree>
    <p:extLst>
      <p:ext uri="{BB962C8B-B14F-4D97-AF65-F5344CB8AC3E}">
        <p14:creationId xmlns:p14="http://schemas.microsoft.com/office/powerpoint/2010/main" val="3573327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idx="4294967295"/>
          </p:nvPr>
        </p:nvSpPr>
        <p:spPr>
          <a:xfrm>
            <a:off x="2082801" y="365125"/>
            <a:ext cx="10109200" cy="1325563"/>
          </a:xfrm>
        </p:spPr>
        <p:txBody>
          <a:bodyPr>
            <a:noAutofit/>
          </a:bodyPr>
          <a:lstStyle/>
          <a:p>
            <a:r>
              <a:rPr lang="nl-NL" dirty="0">
                <a:latin typeface="Calibri" panose="020F0502020204030204" pitchFamily="34" charset="0"/>
                <a:cs typeface="Calibri" panose="020F0502020204030204" pitchFamily="34" charset="0"/>
              </a:rPr>
              <a:t>Gezamenlijke besluitvorming met type 1 diabetespatiënten, volgens internist / DVK</a:t>
            </a:r>
          </a:p>
        </p:txBody>
      </p:sp>
      <p:graphicFrame>
        <p:nvGraphicFramePr>
          <p:cNvPr id="2" name="Tabel 1">
            <a:extLst>
              <a:ext uri="{FF2B5EF4-FFF2-40B4-BE49-F238E27FC236}">
                <a16:creationId xmlns:a16="http://schemas.microsoft.com/office/drawing/2014/main" id="{385EBAD0-C7AF-42D7-AD04-36BA77F77F6C}"/>
              </a:ext>
            </a:extLst>
          </p:cNvPr>
          <p:cNvGraphicFramePr>
            <a:graphicFrameLocks noGrp="1"/>
          </p:cNvGraphicFramePr>
          <p:nvPr>
            <p:extLst>
              <p:ext uri="{D42A27DB-BD31-4B8C-83A1-F6EECF244321}">
                <p14:modId xmlns:p14="http://schemas.microsoft.com/office/powerpoint/2010/main" val="2535721458"/>
              </p:ext>
            </p:extLst>
          </p:nvPr>
        </p:nvGraphicFramePr>
        <p:xfrm>
          <a:off x="2082800" y="1844824"/>
          <a:ext cx="7134251" cy="3168352"/>
        </p:xfrm>
        <a:graphic>
          <a:graphicData uri="http://schemas.openxmlformats.org/drawingml/2006/table">
            <a:tbl>
              <a:tblPr firstRow="1" firstCol="1" bandRow="1">
                <a:tableStyleId>{3B4B98B0-60AC-42C2-AFA5-B58CD77FA1E5}</a:tableStyleId>
              </a:tblPr>
              <a:tblGrid>
                <a:gridCol w="5330342">
                  <a:extLst>
                    <a:ext uri="{9D8B030D-6E8A-4147-A177-3AD203B41FA5}">
                      <a16:colId xmlns:a16="http://schemas.microsoft.com/office/drawing/2014/main" val="1489371684"/>
                    </a:ext>
                  </a:extLst>
                </a:gridCol>
                <a:gridCol w="1803909">
                  <a:extLst>
                    <a:ext uri="{9D8B030D-6E8A-4147-A177-3AD203B41FA5}">
                      <a16:colId xmlns:a16="http://schemas.microsoft.com/office/drawing/2014/main" val="2604121680"/>
                    </a:ext>
                  </a:extLst>
                </a:gridCol>
              </a:tblGrid>
              <a:tr h="1236813">
                <a:tc>
                  <a:txBody>
                    <a:bodyPr/>
                    <a:lstStyle/>
                    <a:p>
                      <a:pPr marL="0" marR="0" indent="0" algn="l" defTabSz="914400" rtl="0" eaLnBrk="1" fontAlgn="auto" latinLnBrk="0" hangingPunct="1">
                        <a:lnSpc>
                          <a:spcPct val="100000"/>
                        </a:lnSpc>
                        <a:spcBef>
                          <a:spcPts val="0"/>
                        </a:spcBef>
                        <a:spcAft>
                          <a:spcPts val="0"/>
                        </a:spcAft>
                        <a:buClrTx/>
                        <a:buSzTx/>
                        <a:buFontTx/>
                        <a:buNone/>
                        <a:tabLst>
                          <a:tab pos="540385" algn="l"/>
                        </a:tabLst>
                        <a:defRPr/>
                      </a:pPr>
                      <a:r>
                        <a:rPr lang="nl-NL" sz="2400" b="0" noProof="0" dirty="0"/>
                        <a:t>Ik krijg grotendeels / volledig zicht op persoonsgebonden factoren</a:t>
                      </a:r>
                      <a:endParaRPr lang="nl-NL" sz="2400" b="0" noProof="0" dirty="0">
                        <a:effectLst/>
                        <a:latin typeface="+mn-lt"/>
                        <a:ea typeface="Times New Roman" panose="02020603050405020304" pitchFamily="18" charset="0"/>
                        <a:cs typeface="Arial" panose="020B0604020202020204" pitchFamily="34" charset="0"/>
                      </a:endParaRPr>
                    </a:p>
                  </a:txBody>
                  <a:tcPr marL="51134" marR="51134" marT="0" marB="0" anchor="ctr"/>
                </a:tc>
                <a:tc>
                  <a:txBody>
                    <a:bodyPr/>
                    <a:lstStyle/>
                    <a:p>
                      <a:pPr algn="ctr">
                        <a:lnSpc>
                          <a:spcPct val="100000"/>
                        </a:lnSpc>
                        <a:spcAft>
                          <a:spcPts val="0"/>
                        </a:spcAft>
                        <a:tabLst>
                          <a:tab pos="540385" algn="l"/>
                        </a:tabLst>
                      </a:pPr>
                      <a:r>
                        <a:rPr lang="nl-NL" sz="2400" b="0" noProof="0" dirty="0">
                          <a:effectLst/>
                        </a:rPr>
                        <a:t>86%</a:t>
                      </a:r>
                      <a:endParaRPr lang="nl-NL" sz="2400" b="0" noProof="0" dirty="0">
                        <a:effectLst/>
                        <a:latin typeface="+mn-lt"/>
                        <a:ea typeface="Times New Roman" panose="02020603050405020304" pitchFamily="18" charset="0"/>
                        <a:cs typeface="Arial" panose="020B0604020202020204" pitchFamily="34" charset="0"/>
                      </a:endParaRPr>
                    </a:p>
                  </a:txBody>
                  <a:tcPr marL="51134" marR="51134" marT="0" marB="0" anchor="ctr"/>
                </a:tc>
                <a:extLst>
                  <a:ext uri="{0D108BD9-81ED-4DB2-BD59-A6C34878D82A}">
                    <a16:rowId xmlns:a16="http://schemas.microsoft.com/office/drawing/2014/main" val="1125387224"/>
                  </a:ext>
                </a:extLst>
              </a:tr>
              <a:tr h="1103760">
                <a:tc>
                  <a:txBody>
                    <a:bodyPr/>
                    <a:lstStyle/>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tab pos="540385" algn="l"/>
                        </a:tabLst>
                        <a:defRPr/>
                      </a:pPr>
                      <a:r>
                        <a:rPr kumimoji="0" lang="nl-NL" sz="2400" b="0" u="none" strike="noStrike" kern="1200" cap="none" spc="0" normalizeH="0" baseline="0" noProof="0" dirty="0">
                          <a:ln>
                            <a:noFill/>
                          </a:ln>
                          <a:effectLst/>
                          <a:uLnTx/>
                          <a:uFillTx/>
                        </a:rPr>
                        <a:t>We besloten gezamenlijk over behandeldoelen</a:t>
                      </a:r>
                      <a:endParaRPr lang="nl-NL" sz="2400" b="0" i="1" noProof="0" dirty="0">
                        <a:solidFill>
                          <a:srgbClr val="C00000"/>
                        </a:solidFill>
                        <a:effectLst/>
                        <a:latin typeface="+mn-lt"/>
                        <a:ea typeface="Times New Roman" panose="02020603050405020304" pitchFamily="18" charset="0"/>
                        <a:cs typeface="Arial" panose="020B0604020202020204" pitchFamily="34" charset="0"/>
                      </a:endParaRPr>
                    </a:p>
                  </a:txBody>
                  <a:tcPr marL="51134" marR="51134" marT="0" marB="0" anchor="ctr"/>
                </a:tc>
                <a:tc>
                  <a:txBody>
                    <a:bodyPr/>
                    <a:lstStyle/>
                    <a:p>
                      <a:pPr algn="ctr">
                        <a:lnSpc>
                          <a:spcPct val="100000"/>
                        </a:lnSpc>
                        <a:spcAft>
                          <a:spcPts val="0"/>
                        </a:spcAft>
                        <a:tabLst>
                          <a:tab pos="540385" algn="l"/>
                        </a:tabLst>
                      </a:pPr>
                      <a:r>
                        <a:rPr lang="nl-NL" sz="2400" b="0" noProof="0" dirty="0">
                          <a:effectLst/>
                        </a:rPr>
                        <a:t>85%</a:t>
                      </a:r>
                      <a:endParaRPr lang="nl-NL" sz="2400" b="0" noProof="0" dirty="0">
                        <a:solidFill>
                          <a:schemeClr val="tx1"/>
                        </a:solidFill>
                        <a:effectLst/>
                        <a:latin typeface="+mn-lt"/>
                        <a:ea typeface="Times New Roman" panose="02020603050405020304" pitchFamily="18" charset="0"/>
                        <a:cs typeface="Arial" panose="020B0604020202020204" pitchFamily="34" charset="0"/>
                      </a:endParaRPr>
                    </a:p>
                  </a:txBody>
                  <a:tcPr marL="51134" marR="51134" marT="0" marB="0" anchor="ctr"/>
                </a:tc>
                <a:extLst>
                  <a:ext uri="{0D108BD9-81ED-4DB2-BD59-A6C34878D82A}">
                    <a16:rowId xmlns:a16="http://schemas.microsoft.com/office/drawing/2014/main" val="1792963616"/>
                  </a:ext>
                </a:extLst>
              </a:tr>
              <a:tr h="827779">
                <a:tc>
                  <a:txBody>
                    <a:bodyPr/>
                    <a:lstStyle/>
                    <a:p>
                      <a:pPr>
                        <a:lnSpc>
                          <a:spcPct val="100000"/>
                        </a:lnSpc>
                        <a:spcAft>
                          <a:spcPts val="0"/>
                        </a:spcAft>
                        <a:tabLst>
                          <a:tab pos="540385" algn="l"/>
                        </a:tabLst>
                      </a:pPr>
                      <a:r>
                        <a:rPr lang="nl-NL" sz="2400" b="0" noProof="0" dirty="0">
                          <a:effectLst/>
                        </a:rPr>
                        <a:t>We besloten gezamenlijk over behandeling</a:t>
                      </a:r>
                      <a:endParaRPr lang="nl-NL" sz="2400" b="0" noProof="0" dirty="0">
                        <a:solidFill>
                          <a:srgbClr val="C00000"/>
                        </a:solidFill>
                        <a:effectLst/>
                        <a:latin typeface="+mn-lt"/>
                        <a:ea typeface="Times New Roman" panose="02020603050405020304" pitchFamily="18" charset="0"/>
                        <a:cs typeface="Arial" panose="020B0604020202020204" pitchFamily="34" charset="0"/>
                      </a:endParaRPr>
                    </a:p>
                  </a:txBody>
                  <a:tcPr marL="51134" marR="51134" marT="0" marB="0" anchor="ctr"/>
                </a:tc>
                <a:tc>
                  <a:txBody>
                    <a:bodyPr/>
                    <a:lstStyle/>
                    <a:p>
                      <a:pPr algn="ctr">
                        <a:lnSpc>
                          <a:spcPct val="100000"/>
                        </a:lnSpc>
                        <a:spcAft>
                          <a:spcPts val="0"/>
                        </a:spcAft>
                        <a:tabLst>
                          <a:tab pos="540385" algn="l"/>
                        </a:tabLst>
                      </a:pPr>
                      <a:r>
                        <a:rPr lang="nl-NL" sz="2400" b="0" noProof="0" dirty="0">
                          <a:effectLst/>
                        </a:rPr>
                        <a:t>87%</a:t>
                      </a:r>
                      <a:endParaRPr lang="nl-NL" sz="2400" b="0" noProof="0" dirty="0">
                        <a:effectLst/>
                        <a:latin typeface="+mn-lt"/>
                        <a:ea typeface="Times New Roman" panose="02020603050405020304" pitchFamily="18" charset="0"/>
                        <a:cs typeface="Arial" panose="020B0604020202020204" pitchFamily="34" charset="0"/>
                      </a:endParaRPr>
                    </a:p>
                  </a:txBody>
                  <a:tcPr marL="51134" marR="51134" marT="0" marB="0" anchor="ctr"/>
                </a:tc>
                <a:extLst>
                  <a:ext uri="{0D108BD9-81ED-4DB2-BD59-A6C34878D82A}">
                    <a16:rowId xmlns:a16="http://schemas.microsoft.com/office/drawing/2014/main" val="579928542"/>
                  </a:ext>
                </a:extLst>
              </a:tr>
            </a:tbl>
          </a:graphicData>
        </a:graphic>
      </p:graphicFrame>
      <p:sp>
        <p:nvSpPr>
          <p:cNvPr id="10" name="Tekstvak 9">
            <a:extLst>
              <a:ext uri="{FF2B5EF4-FFF2-40B4-BE49-F238E27FC236}">
                <a16:creationId xmlns:a16="http://schemas.microsoft.com/office/drawing/2014/main" id="{9CEBD6F4-D3B4-4FE9-90C0-FD9A0BFE74CF}"/>
              </a:ext>
            </a:extLst>
          </p:cNvPr>
          <p:cNvSpPr txBox="1"/>
          <p:nvPr/>
        </p:nvSpPr>
        <p:spPr>
          <a:xfrm>
            <a:off x="1991544" y="6021288"/>
            <a:ext cx="6144281" cy="369332"/>
          </a:xfrm>
          <a:prstGeom prst="rect">
            <a:avLst/>
          </a:prstGeom>
          <a:noFill/>
        </p:spPr>
        <p:txBody>
          <a:bodyPr wrap="square" rtlCol="0">
            <a:spAutoFit/>
          </a:bodyPr>
          <a:lstStyle/>
          <a:p>
            <a:r>
              <a:rPr lang="nl-NL" dirty="0" err="1">
                <a:latin typeface="+mj-lt"/>
              </a:rPr>
              <a:t>Ruissen</a:t>
            </a:r>
            <a:r>
              <a:rPr lang="nl-NL" dirty="0">
                <a:latin typeface="+mj-lt"/>
              </a:rPr>
              <a:t> M, de Koning E. et al. </a:t>
            </a:r>
            <a:r>
              <a:rPr lang="nl-NL" dirty="0" err="1">
                <a:latin typeface="+mj-lt"/>
              </a:rPr>
              <a:t>Publ</a:t>
            </a:r>
            <a:r>
              <a:rPr lang="nl-NL" dirty="0">
                <a:latin typeface="+mj-lt"/>
              </a:rPr>
              <a:t>. in voorbereiding</a:t>
            </a:r>
          </a:p>
        </p:txBody>
      </p:sp>
    </p:spTree>
    <p:extLst>
      <p:ext uri="{BB962C8B-B14F-4D97-AF65-F5344CB8AC3E}">
        <p14:creationId xmlns:p14="http://schemas.microsoft.com/office/powerpoint/2010/main" val="1649651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solidFill>
                  <a:schemeClr val="tx1">
                    <a:lumMod val="65000"/>
                    <a:lumOff val="35000"/>
                  </a:schemeClr>
                </a:solidFill>
                <a:latin typeface="Calibri" panose="020F0502020204030204" pitchFamily="34" charset="0"/>
                <a:cs typeface="Calibri" panose="020F0502020204030204" pitchFamily="34" charset="0"/>
              </a:rPr>
              <a:t>De Nederlandse benadering volgens de NHG-Standaard  2018 </a:t>
            </a:r>
          </a:p>
        </p:txBody>
      </p:sp>
      <p:graphicFrame>
        <p:nvGraphicFramePr>
          <p:cNvPr id="5" name="Tijdelijke aanduiding voor inhoud 4"/>
          <p:cNvGraphicFramePr>
            <a:graphicFrameLocks noGrp="1"/>
          </p:cNvGraphicFramePr>
          <p:nvPr>
            <p:ph idx="4294967295"/>
            <p:extLst>
              <p:ext uri="{D42A27DB-BD31-4B8C-83A1-F6EECF244321}">
                <p14:modId xmlns:p14="http://schemas.microsoft.com/office/powerpoint/2010/main" val="2712600123"/>
              </p:ext>
            </p:extLst>
          </p:nvPr>
        </p:nvGraphicFramePr>
        <p:xfrm>
          <a:off x="2567608" y="1484671"/>
          <a:ext cx="7790820" cy="998220"/>
        </p:xfrm>
        <a:graphic>
          <a:graphicData uri="http://schemas.openxmlformats.org/drawingml/2006/table">
            <a:tbl>
              <a:tblPr firstRow="1" bandRow="1">
                <a:tableStyleId>{5C22544A-7EE6-4342-B048-85BDC9FD1C3A}</a:tableStyleId>
              </a:tblPr>
              <a:tblGrid>
                <a:gridCol w="2628036">
                  <a:extLst>
                    <a:ext uri="{9D8B030D-6E8A-4147-A177-3AD203B41FA5}">
                      <a16:colId xmlns:a16="http://schemas.microsoft.com/office/drawing/2014/main" val="20000"/>
                    </a:ext>
                  </a:extLst>
                </a:gridCol>
                <a:gridCol w="5162784">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000" dirty="0"/>
                        <a:t>Leeftijd  &lt; 70 jaar</a:t>
                      </a:r>
                    </a:p>
                    <a:p>
                      <a:pPr algn="l"/>
                      <a:endParaRPr lang="nl-NL" sz="2000" b="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000" u="none" strike="noStrike" kern="1200" cap="none" spc="0" normalizeH="0" baseline="0" noProof="0" dirty="0">
                          <a:ln>
                            <a:noFill/>
                          </a:ln>
                          <a:effectLst/>
                          <a:uLnTx/>
                          <a:uFillTx/>
                        </a:rPr>
                        <a:t>≤ 53 mmol/mol</a:t>
                      </a:r>
                    </a:p>
                    <a:p>
                      <a:pPr algn="ctr"/>
                      <a:endParaRPr lang="nl-NL" sz="20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43200">
                <a:tc gridSpan="2">
                  <a:txBody>
                    <a:bodyPr/>
                    <a:lstStyle/>
                    <a:p>
                      <a:endParaRPr lang="nl-NL" dirty="0"/>
                    </a:p>
                  </a:txBody>
                  <a:tcPr/>
                </a:tc>
                <a:tc hMerge="1">
                  <a:txBody>
                    <a:bodyPr/>
                    <a:lstStyle/>
                    <a:p>
                      <a:endParaRPr lang="nl-NL"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1715599399"/>
              </p:ext>
            </p:extLst>
          </p:nvPr>
        </p:nvGraphicFramePr>
        <p:xfrm>
          <a:off x="2567608" y="2276872"/>
          <a:ext cx="7790820" cy="3860429"/>
        </p:xfrm>
        <a:graphic>
          <a:graphicData uri="http://schemas.openxmlformats.org/drawingml/2006/table">
            <a:tbl>
              <a:tblPr firstRow="1" bandRow="1">
                <a:tableStyleId>{5C22544A-7EE6-4342-B048-85BDC9FD1C3A}</a:tableStyleId>
              </a:tblPr>
              <a:tblGrid>
                <a:gridCol w="3206126">
                  <a:extLst>
                    <a:ext uri="{9D8B030D-6E8A-4147-A177-3AD203B41FA5}">
                      <a16:colId xmlns:a16="http://schemas.microsoft.com/office/drawing/2014/main" val="20000"/>
                    </a:ext>
                  </a:extLst>
                </a:gridCol>
                <a:gridCol w="2142772">
                  <a:extLst>
                    <a:ext uri="{9D8B030D-6E8A-4147-A177-3AD203B41FA5}">
                      <a16:colId xmlns:a16="http://schemas.microsoft.com/office/drawing/2014/main" val="20001"/>
                    </a:ext>
                  </a:extLst>
                </a:gridCol>
                <a:gridCol w="2441922">
                  <a:extLst>
                    <a:ext uri="{9D8B030D-6E8A-4147-A177-3AD203B41FA5}">
                      <a16:colId xmlns:a16="http://schemas.microsoft.com/office/drawing/2014/main" val="20002"/>
                    </a:ext>
                  </a:extLst>
                </a:gridCol>
              </a:tblGrid>
              <a:tr h="620039">
                <a:tc>
                  <a:txBody>
                    <a:bodyPr/>
                    <a:lstStyle/>
                    <a:p>
                      <a:r>
                        <a:rPr lang="nl-NL" sz="2000" dirty="0"/>
                        <a:t>Leeftijd ≥ 70 jaar</a:t>
                      </a:r>
                      <a:endParaRPr lang="nl-NL" sz="2000" b="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dirty="0"/>
                        <a:t>Diabetesduur </a:t>
                      </a:r>
                    </a:p>
                    <a:p>
                      <a:pPr marL="0" marR="0" indent="0" algn="l" defTabSz="914400" rtl="0" eaLnBrk="1" fontAlgn="auto" latinLnBrk="0" hangingPunct="1">
                        <a:lnSpc>
                          <a:spcPct val="100000"/>
                        </a:lnSpc>
                        <a:spcBef>
                          <a:spcPts val="0"/>
                        </a:spcBef>
                        <a:spcAft>
                          <a:spcPts val="0"/>
                        </a:spcAft>
                        <a:buClrTx/>
                        <a:buSzTx/>
                        <a:buFontTx/>
                        <a:buNone/>
                        <a:tabLst/>
                        <a:defRPr/>
                      </a:pPr>
                      <a:r>
                        <a:rPr lang="nl-NL" sz="2000" dirty="0"/>
                        <a:t>&lt; 10 jaar</a:t>
                      </a:r>
                      <a:endParaRPr lang="nl-NL" sz="2000" b="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dirty="0"/>
                        <a:t>Diabetesduur </a:t>
                      </a:r>
                      <a:r>
                        <a:rPr lang="nl-NL" sz="20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nl-NL" sz="2000" dirty="0"/>
                        <a:t>≥ 10 jaar</a:t>
                      </a:r>
                    </a:p>
                    <a:p>
                      <a:endParaRPr lang="nl-NL" sz="20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1045508">
                <a:tc>
                  <a:txBody>
                    <a:bodyPr/>
                    <a:lstStyle/>
                    <a:p>
                      <a:r>
                        <a:rPr lang="nl-NL" sz="2000" baseline="0" dirty="0"/>
                        <a:t>Alleen leefstijladvies of metformine monotherapie</a:t>
                      </a:r>
                      <a:endParaRPr lang="nl-NL" sz="20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dirty="0"/>
                        <a:t>≤ 53 mmol/mol</a:t>
                      </a:r>
                    </a:p>
                    <a:p>
                      <a:endParaRPr lang="nl-NL" sz="20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dirty="0"/>
                        <a:t>≤ 53 mmol/mol</a:t>
                      </a:r>
                      <a:endParaRPr lang="nl-NL"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763573">
                <a:tc>
                  <a:txBody>
                    <a:bodyPr/>
                    <a:lstStyle/>
                    <a:p>
                      <a:r>
                        <a:rPr lang="nl-NL" sz="2000" dirty="0"/>
                        <a:t>Vanaf stap 2 behandeling</a:t>
                      </a:r>
                      <a:endParaRPr lang="nl-NL" sz="2000" b="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2000" dirty="0"/>
                        <a:t>54-58 mmol/mol</a:t>
                      </a:r>
                      <a:endParaRPr lang="nl-NL" sz="2000" b="1"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2000" dirty="0"/>
                        <a:t>54-64 mmol/mol</a:t>
                      </a:r>
                      <a:endParaRPr lang="nl-NL" sz="20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045508">
                <a:tc>
                  <a:txBody>
                    <a:bodyPr/>
                    <a:lstStyle/>
                    <a:p>
                      <a:r>
                        <a:rPr lang="nl-NL" sz="2000" dirty="0"/>
                        <a:t>Kwetsbare oudere of beperkte levensverwachting</a:t>
                      </a:r>
                      <a:endParaRPr lang="nl-NL" sz="2000" b="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2000" dirty="0"/>
                        <a:t>Ongeacht diabetesduur </a:t>
                      </a:r>
                    </a:p>
                    <a:p>
                      <a:pPr marL="0" marR="0" indent="0" algn="l" defTabSz="457200" rtl="0" eaLnBrk="1" fontAlgn="auto" latinLnBrk="0" hangingPunct="1">
                        <a:lnSpc>
                          <a:spcPct val="100000"/>
                        </a:lnSpc>
                        <a:spcBef>
                          <a:spcPts val="0"/>
                        </a:spcBef>
                        <a:spcAft>
                          <a:spcPts val="0"/>
                        </a:spcAft>
                        <a:buClrTx/>
                        <a:buSzTx/>
                        <a:buFontTx/>
                        <a:buNone/>
                        <a:tabLst/>
                        <a:defRPr/>
                      </a:pPr>
                      <a:r>
                        <a:rPr lang="nl-NL" sz="2000" dirty="0"/>
                        <a:t>54-69 </a:t>
                      </a:r>
                      <a:r>
                        <a:rPr lang="nl-NL" sz="2000" dirty="0" err="1"/>
                        <a:t>mmol</a:t>
                      </a:r>
                      <a:r>
                        <a:rPr lang="nl-NL" sz="2000" dirty="0"/>
                        <a:t>/mol</a:t>
                      </a:r>
                      <a:endParaRPr lang="nl-NL" sz="2000" b="0" dirty="0">
                        <a:solidFill>
                          <a:schemeClr val="tx1"/>
                        </a:solidFill>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nl-NL"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5325890"/>
                  </a:ext>
                </a:extLst>
              </a:tr>
            </a:tbl>
          </a:graphicData>
        </a:graphic>
      </p:graphicFrame>
    </p:spTree>
    <p:extLst>
      <p:ext uri="{BB962C8B-B14F-4D97-AF65-F5344CB8AC3E}">
        <p14:creationId xmlns:p14="http://schemas.microsoft.com/office/powerpoint/2010/main" val="2605211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idx="4294967295"/>
          </p:nvPr>
        </p:nvSpPr>
        <p:spPr>
          <a:xfrm>
            <a:off x="1127449" y="365125"/>
            <a:ext cx="11064551" cy="1325563"/>
          </a:xfrm>
        </p:spPr>
        <p:txBody>
          <a:bodyPr>
            <a:noAutofit/>
          </a:bodyPr>
          <a:lstStyle/>
          <a:p>
            <a:pPr algn="l"/>
            <a:r>
              <a:rPr lang="nl-NL" dirty="0">
                <a:latin typeface="+mn-lt"/>
                <a:cs typeface="Arial" panose="020B0604020202020204" pitchFamily="34" charset="0"/>
              </a:rPr>
              <a:t>Patiënten over gezamenlijke besluitvorming </a:t>
            </a:r>
            <a:br>
              <a:rPr lang="nl-NL" dirty="0">
                <a:latin typeface="+mn-lt"/>
                <a:cs typeface="Arial" panose="020B0604020202020204" pitchFamily="34" charset="0"/>
              </a:rPr>
            </a:br>
            <a:r>
              <a:rPr lang="nl-NL" sz="2000" dirty="0">
                <a:latin typeface="+mn-lt"/>
                <a:cs typeface="Arial" panose="020B0604020202020204" pitchFamily="34" charset="0"/>
              </a:rPr>
              <a:t>(Percentages, n=119) </a:t>
            </a:r>
            <a:endParaRPr lang="nl-NL" dirty="0">
              <a:latin typeface="+mn-lt"/>
              <a:cs typeface="Arial" panose="020B0604020202020204" pitchFamily="34" charset="0"/>
            </a:endParaRPr>
          </a:p>
        </p:txBody>
      </p:sp>
      <p:graphicFrame>
        <p:nvGraphicFramePr>
          <p:cNvPr id="2" name="Tabel 1">
            <a:extLst>
              <a:ext uri="{FF2B5EF4-FFF2-40B4-BE49-F238E27FC236}">
                <a16:creationId xmlns:a16="http://schemas.microsoft.com/office/drawing/2014/main" id="{4DCF42C8-2686-4944-B1BC-E9C2C3929A24}"/>
              </a:ext>
            </a:extLst>
          </p:cNvPr>
          <p:cNvGraphicFramePr>
            <a:graphicFrameLocks noGrp="1"/>
          </p:cNvGraphicFramePr>
          <p:nvPr>
            <p:extLst>
              <p:ext uri="{D42A27DB-BD31-4B8C-83A1-F6EECF244321}">
                <p14:modId xmlns:p14="http://schemas.microsoft.com/office/powerpoint/2010/main" val="3822804983"/>
              </p:ext>
            </p:extLst>
          </p:nvPr>
        </p:nvGraphicFramePr>
        <p:xfrm>
          <a:off x="1127449" y="1867842"/>
          <a:ext cx="8784976" cy="4009430"/>
        </p:xfrm>
        <a:graphic>
          <a:graphicData uri="http://schemas.openxmlformats.org/drawingml/2006/table">
            <a:tbl>
              <a:tblPr firstRow="1" firstCol="1" bandRow="1">
                <a:tableStyleId>{3B4B98B0-60AC-42C2-AFA5-B58CD77FA1E5}</a:tableStyleId>
              </a:tblPr>
              <a:tblGrid>
                <a:gridCol w="6746177">
                  <a:extLst>
                    <a:ext uri="{9D8B030D-6E8A-4147-A177-3AD203B41FA5}">
                      <a16:colId xmlns:a16="http://schemas.microsoft.com/office/drawing/2014/main" val="2392855732"/>
                    </a:ext>
                  </a:extLst>
                </a:gridCol>
                <a:gridCol w="2038799">
                  <a:extLst>
                    <a:ext uri="{9D8B030D-6E8A-4147-A177-3AD203B41FA5}">
                      <a16:colId xmlns:a16="http://schemas.microsoft.com/office/drawing/2014/main" val="3494739011"/>
                    </a:ext>
                  </a:extLst>
                </a:gridCol>
              </a:tblGrid>
              <a:tr h="1093481">
                <a:tc>
                  <a:txBody>
                    <a:bodyPr/>
                    <a:lstStyle/>
                    <a:p>
                      <a:pPr>
                        <a:lnSpc>
                          <a:spcPct val="100000"/>
                        </a:lnSpc>
                        <a:spcAft>
                          <a:spcPts val="0"/>
                        </a:spcAft>
                        <a:tabLst>
                          <a:tab pos="540385" algn="l"/>
                        </a:tabLst>
                      </a:pPr>
                      <a:r>
                        <a:rPr lang="nl-NL" sz="2100" b="0" noProof="0" dirty="0">
                          <a:effectLst/>
                        </a:rPr>
                        <a:t>Ik ben voldoende geïnformeerd over de:</a:t>
                      </a:r>
                    </a:p>
                    <a:p>
                      <a:pPr marL="342900" lvl="0" indent="-342900">
                        <a:lnSpc>
                          <a:spcPct val="100000"/>
                        </a:lnSpc>
                        <a:spcAft>
                          <a:spcPts val="0"/>
                        </a:spcAft>
                        <a:buFont typeface="Arial" panose="020B0604020202020204" pitchFamily="34" charset="0"/>
                        <a:buChar char="•"/>
                        <a:tabLst>
                          <a:tab pos="457200" algn="l"/>
                          <a:tab pos="540385" algn="l"/>
                        </a:tabLst>
                      </a:pPr>
                      <a:r>
                        <a:rPr lang="nl-NL" sz="2100" b="0" noProof="0" dirty="0">
                          <a:effectLst/>
                        </a:rPr>
                        <a:t>behandelmogelijkheden</a:t>
                      </a:r>
                    </a:p>
                    <a:p>
                      <a:pPr marL="342900" lvl="0" indent="-342900">
                        <a:lnSpc>
                          <a:spcPct val="100000"/>
                        </a:lnSpc>
                        <a:spcAft>
                          <a:spcPts val="0"/>
                        </a:spcAft>
                        <a:buFont typeface="Arial" panose="020B0604020202020204" pitchFamily="34" charset="0"/>
                        <a:buChar char="•"/>
                        <a:tabLst>
                          <a:tab pos="457200" algn="l"/>
                          <a:tab pos="540385" algn="l"/>
                        </a:tabLst>
                      </a:pPr>
                      <a:r>
                        <a:rPr lang="nl-NL" sz="2100" b="0" noProof="0" dirty="0">
                          <a:effectLst/>
                        </a:rPr>
                        <a:t>voor- en nadelen van de behandelopties</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tc>
                <a:tc>
                  <a:txBody>
                    <a:bodyPr/>
                    <a:lstStyle/>
                    <a:p>
                      <a:pPr algn="ctr">
                        <a:lnSpc>
                          <a:spcPct val="100000"/>
                        </a:lnSpc>
                        <a:spcAft>
                          <a:spcPts val="0"/>
                        </a:spcAft>
                        <a:tabLst>
                          <a:tab pos="540385" algn="l"/>
                        </a:tabLst>
                      </a:pPr>
                      <a:r>
                        <a:rPr lang="nl-NL" sz="2100" b="0" noProof="0">
                          <a:effectLst/>
                        </a:rPr>
                        <a:t> </a:t>
                      </a:r>
                    </a:p>
                    <a:p>
                      <a:pPr algn="ctr">
                        <a:lnSpc>
                          <a:spcPct val="100000"/>
                        </a:lnSpc>
                        <a:spcAft>
                          <a:spcPts val="0"/>
                        </a:spcAft>
                        <a:tabLst>
                          <a:tab pos="540385" algn="l"/>
                        </a:tabLst>
                      </a:pPr>
                      <a:r>
                        <a:rPr lang="nl-NL" sz="2100" b="0" noProof="0">
                          <a:effectLst/>
                        </a:rPr>
                        <a:t>83</a:t>
                      </a:r>
                    </a:p>
                    <a:p>
                      <a:pPr algn="ctr">
                        <a:lnSpc>
                          <a:spcPct val="100000"/>
                        </a:lnSpc>
                        <a:spcAft>
                          <a:spcPts val="0"/>
                        </a:spcAft>
                        <a:tabLst>
                          <a:tab pos="540385" algn="l"/>
                        </a:tabLst>
                      </a:pPr>
                      <a:r>
                        <a:rPr lang="nl-NL" sz="2100" b="0" noProof="0">
                          <a:effectLst/>
                        </a:rPr>
                        <a:t>76</a:t>
                      </a:r>
                      <a:endParaRPr lang="nl-NL" sz="2100" b="0" noProof="0">
                        <a:effectLst/>
                        <a:latin typeface="+mn-lt"/>
                        <a:ea typeface="Times New Roman" panose="02020603050405020304" pitchFamily="18" charset="0"/>
                        <a:cs typeface="Arial" panose="020B0604020202020204" pitchFamily="34" charset="0"/>
                      </a:endParaRPr>
                    </a:p>
                  </a:txBody>
                  <a:tcPr marL="63806" marR="63806" marT="0" marB="0"/>
                </a:tc>
                <a:extLst>
                  <a:ext uri="{0D108BD9-81ED-4DB2-BD59-A6C34878D82A}">
                    <a16:rowId xmlns:a16="http://schemas.microsoft.com/office/drawing/2014/main" val="1142819491"/>
                  </a:ext>
                </a:extLst>
              </a:tr>
              <a:tr h="1822468">
                <a:tc>
                  <a:txBody>
                    <a:bodyPr/>
                    <a:lstStyle/>
                    <a:p>
                      <a:pPr marL="0" lvl="0" indent="0">
                        <a:lnSpc>
                          <a:spcPct val="100000"/>
                        </a:lnSpc>
                        <a:spcAft>
                          <a:spcPts val="0"/>
                        </a:spcAft>
                        <a:buFont typeface="Arial" panose="020B0604020202020204" pitchFamily="34" charset="0"/>
                        <a:buNone/>
                        <a:tabLst>
                          <a:tab pos="457200" algn="l"/>
                          <a:tab pos="540385" algn="l"/>
                        </a:tabLst>
                      </a:pPr>
                      <a:r>
                        <a:rPr lang="nl-NL" sz="2100" b="0" noProof="0" dirty="0">
                          <a:effectLst/>
                        </a:rPr>
                        <a:t>Ten opzichte van eerder ben ik ….</a:t>
                      </a:r>
                    </a:p>
                    <a:p>
                      <a:pPr marL="342900" lvl="0" indent="-342900">
                        <a:lnSpc>
                          <a:spcPct val="100000"/>
                        </a:lnSpc>
                        <a:spcAft>
                          <a:spcPts val="0"/>
                        </a:spcAft>
                        <a:buFont typeface="Arial" panose="020B0604020202020204" pitchFamily="34" charset="0"/>
                        <a:buChar char="•"/>
                        <a:tabLst>
                          <a:tab pos="457200" algn="l"/>
                          <a:tab pos="540385" algn="l"/>
                        </a:tabLst>
                      </a:pPr>
                      <a:r>
                        <a:rPr lang="nl-NL" sz="2100" b="0" noProof="0" dirty="0">
                          <a:effectLst/>
                        </a:rPr>
                        <a:t>(Veel) meer betrokken bij het nemen van besluiten over mijn behandeling</a:t>
                      </a:r>
                    </a:p>
                    <a:p>
                      <a:pPr marL="342900" lvl="0" indent="-342900">
                        <a:lnSpc>
                          <a:spcPct val="100000"/>
                        </a:lnSpc>
                        <a:spcAft>
                          <a:spcPts val="0"/>
                        </a:spcAft>
                        <a:buFont typeface="Arial" panose="020B0604020202020204" pitchFamily="34" charset="0"/>
                        <a:buChar char="•"/>
                        <a:tabLst>
                          <a:tab pos="457200" algn="l"/>
                          <a:tab pos="540385" algn="l"/>
                        </a:tabLst>
                      </a:pPr>
                      <a:r>
                        <a:rPr lang="nl-NL" sz="2100" b="0" noProof="0" dirty="0">
                          <a:effectLst/>
                        </a:rPr>
                        <a:t>Niet meer of minder betrokken </a:t>
                      </a:r>
                    </a:p>
                    <a:p>
                      <a:pPr marL="342900" lvl="0" indent="-342900">
                        <a:lnSpc>
                          <a:spcPct val="100000"/>
                        </a:lnSpc>
                        <a:spcAft>
                          <a:spcPts val="0"/>
                        </a:spcAft>
                        <a:buFont typeface="Arial" panose="020B0604020202020204" pitchFamily="34" charset="0"/>
                        <a:buChar char="•"/>
                        <a:tabLst>
                          <a:tab pos="457200" algn="l"/>
                          <a:tab pos="540385" algn="l"/>
                        </a:tabLst>
                      </a:pPr>
                      <a:r>
                        <a:rPr lang="nl-NL" sz="2100" b="0" noProof="0" dirty="0">
                          <a:effectLst/>
                        </a:rPr>
                        <a:t>Minder betrokken </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tc>
                <a:tc>
                  <a:txBody>
                    <a:bodyPr/>
                    <a:lstStyle/>
                    <a:p>
                      <a:pPr algn="ctr">
                        <a:lnSpc>
                          <a:spcPct val="100000"/>
                        </a:lnSpc>
                        <a:spcAft>
                          <a:spcPts val="0"/>
                        </a:spcAft>
                        <a:tabLst>
                          <a:tab pos="540385" algn="l"/>
                        </a:tabLst>
                      </a:pPr>
                      <a:endParaRPr lang="nl-NL" sz="2100" b="0" noProof="0">
                        <a:effectLst/>
                      </a:endParaRPr>
                    </a:p>
                    <a:p>
                      <a:pPr algn="ctr">
                        <a:lnSpc>
                          <a:spcPct val="100000"/>
                        </a:lnSpc>
                        <a:spcAft>
                          <a:spcPts val="0"/>
                        </a:spcAft>
                        <a:tabLst>
                          <a:tab pos="540385" algn="l"/>
                        </a:tabLst>
                      </a:pPr>
                      <a:endParaRPr lang="nl-NL" sz="2100" b="0" noProof="0">
                        <a:effectLst/>
                      </a:endParaRPr>
                    </a:p>
                    <a:p>
                      <a:pPr algn="ctr">
                        <a:lnSpc>
                          <a:spcPct val="100000"/>
                        </a:lnSpc>
                        <a:spcAft>
                          <a:spcPts val="0"/>
                        </a:spcAft>
                        <a:tabLst>
                          <a:tab pos="540385" algn="l"/>
                        </a:tabLst>
                      </a:pPr>
                      <a:r>
                        <a:rPr lang="nl-NL" sz="2100" b="0" noProof="0">
                          <a:effectLst/>
                        </a:rPr>
                        <a:t>32</a:t>
                      </a:r>
                    </a:p>
                    <a:p>
                      <a:pPr algn="ctr">
                        <a:lnSpc>
                          <a:spcPct val="100000"/>
                        </a:lnSpc>
                        <a:spcAft>
                          <a:spcPts val="0"/>
                        </a:spcAft>
                        <a:tabLst>
                          <a:tab pos="540385" algn="l"/>
                        </a:tabLst>
                      </a:pPr>
                      <a:r>
                        <a:rPr lang="nl-NL" sz="2100" b="0" noProof="0">
                          <a:effectLst/>
                        </a:rPr>
                        <a:t>67</a:t>
                      </a:r>
                    </a:p>
                    <a:p>
                      <a:pPr algn="ctr">
                        <a:lnSpc>
                          <a:spcPct val="100000"/>
                        </a:lnSpc>
                        <a:spcAft>
                          <a:spcPts val="0"/>
                        </a:spcAft>
                        <a:tabLst>
                          <a:tab pos="540385" algn="l"/>
                        </a:tabLst>
                      </a:pPr>
                      <a:r>
                        <a:rPr lang="nl-NL" sz="2100" b="0" noProof="0">
                          <a:effectLst/>
                        </a:rPr>
                        <a:t>1</a:t>
                      </a:r>
                      <a:endParaRPr lang="nl-NL" sz="2100" b="0" noProof="0">
                        <a:effectLst/>
                        <a:latin typeface="+mn-lt"/>
                        <a:ea typeface="Times New Roman" panose="02020603050405020304" pitchFamily="18" charset="0"/>
                        <a:cs typeface="Arial" panose="020B0604020202020204" pitchFamily="34" charset="0"/>
                      </a:endParaRPr>
                    </a:p>
                  </a:txBody>
                  <a:tcPr marL="63806" marR="63806" marT="0" marB="0"/>
                </a:tc>
                <a:extLst>
                  <a:ext uri="{0D108BD9-81ED-4DB2-BD59-A6C34878D82A}">
                    <a16:rowId xmlns:a16="http://schemas.microsoft.com/office/drawing/2014/main" val="3965040826"/>
                  </a:ext>
                </a:extLst>
              </a:tr>
              <a:tr h="1093481">
                <a:tc>
                  <a:txBody>
                    <a:bodyPr/>
                    <a:lstStyle/>
                    <a:p>
                      <a:pPr>
                        <a:lnSpc>
                          <a:spcPct val="100000"/>
                        </a:lnSpc>
                        <a:spcAft>
                          <a:spcPts val="0"/>
                        </a:spcAft>
                        <a:tabLst>
                          <a:tab pos="540385" algn="l"/>
                        </a:tabLst>
                      </a:pPr>
                      <a:r>
                        <a:rPr lang="nl-NL" sz="2100" b="0" noProof="0">
                          <a:effectLst/>
                        </a:rPr>
                        <a:t>De behandelkeuze voor komend jaar is </a:t>
                      </a:r>
                    </a:p>
                    <a:p>
                      <a:pPr marL="342900" indent="-342900">
                        <a:lnSpc>
                          <a:spcPct val="100000"/>
                        </a:lnSpc>
                        <a:spcAft>
                          <a:spcPts val="0"/>
                        </a:spcAft>
                        <a:buFont typeface="Arial" panose="020B0604020202020204" pitchFamily="34" charset="0"/>
                        <a:buChar char="•"/>
                        <a:tabLst>
                          <a:tab pos="540385" algn="l"/>
                        </a:tabLst>
                      </a:pPr>
                      <a:r>
                        <a:rPr lang="nl-NL" sz="2100" b="0" noProof="0">
                          <a:effectLst/>
                        </a:rPr>
                        <a:t>Goed / uitstekend</a:t>
                      </a:r>
                    </a:p>
                    <a:p>
                      <a:pPr marL="342900" indent="-342900">
                        <a:lnSpc>
                          <a:spcPct val="100000"/>
                        </a:lnSpc>
                        <a:spcAft>
                          <a:spcPts val="0"/>
                        </a:spcAft>
                        <a:buFont typeface="Arial" panose="020B0604020202020204" pitchFamily="34" charset="0"/>
                        <a:buChar char="•"/>
                        <a:tabLst>
                          <a:tab pos="540385" algn="l"/>
                        </a:tabLst>
                      </a:pPr>
                      <a:r>
                        <a:rPr lang="nl-NL" sz="2100" b="0" noProof="0">
                          <a:effectLst/>
                        </a:rPr>
                        <a:t>Niet goed / niet slecht </a:t>
                      </a:r>
                      <a:endParaRPr lang="nl-NL" sz="2100" b="0" noProof="0">
                        <a:effectLst/>
                        <a:latin typeface="+mn-lt"/>
                        <a:ea typeface="Times New Roman" panose="02020603050405020304" pitchFamily="18" charset="0"/>
                        <a:cs typeface="Arial" panose="020B0604020202020204" pitchFamily="34" charset="0"/>
                      </a:endParaRPr>
                    </a:p>
                  </a:txBody>
                  <a:tcPr marL="63806" marR="63806" marT="0" marB="0"/>
                </a:tc>
                <a:tc>
                  <a:txBody>
                    <a:bodyPr/>
                    <a:lstStyle/>
                    <a:p>
                      <a:pPr algn="ctr">
                        <a:lnSpc>
                          <a:spcPct val="100000"/>
                        </a:lnSpc>
                        <a:spcAft>
                          <a:spcPts val="0"/>
                        </a:spcAft>
                        <a:tabLst>
                          <a:tab pos="540385" algn="l"/>
                        </a:tabLst>
                      </a:pPr>
                      <a:endParaRPr lang="nl-NL" sz="2100" b="0" noProof="0" dirty="0">
                        <a:effectLst/>
                      </a:endParaRPr>
                    </a:p>
                    <a:p>
                      <a:pPr algn="ctr">
                        <a:lnSpc>
                          <a:spcPct val="100000"/>
                        </a:lnSpc>
                        <a:spcAft>
                          <a:spcPts val="0"/>
                        </a:spcAft>
                        <a:tabLst>
                          <a:tab pos="540385" algn="l"/>
                        </a:tabLst>
                      </a:pPr>
                      <a:r>
                        <a:rPr lang="nl-NL" sz="2100" b="0" noProof="0" dirty="0">
                          <a:effectLst/>
                        </a:rPr>
                        <a:t>90</a:t>
                      </a:r>
                    </a:p>
                    <a:p>
                      <a:pPr algn="ctr">
                        <a:lnSpc>
                          <a:spcPct val="100000"/>
                        </a:lnSpc>
                        <a:spcAft>
                          <a:spcPts val="0"/>
                        </a:spcAft>
                        <a:tabLst>
                          <a:tab pos="540385" algn="l"/>
                        </a:tabLst>
                      </a:pPr>
                      <a:r>
                        <a:rPr lang="nl-NL" sz="2100" b="0" noProof="0" dirty="0">
                          <a:effectLst/>
                        </a:rPr>
                        <a:t>10</a:t>
                      </a:r>
                      <a:endParaRPr lang="nl-NL" sz="2100" b="0" noProof="0" dirty="0">
                        <a:effectLst/>
                        <a:latin typeface="+mn-lt"/>
                        <a:ea typeface="Times New Roman" panose="02020603050405020304" pitchFamily="18" charset="0"/>
                        <a:cs typeface="Arial" panose="020B0604020202020204" pitchFamily="34" charset="0"/>
                      </a:endParaRPr>
                    </a:p>
                  </a:txBody>
                  <a:tcPr marL="63806" marR="63806" marT="0" marB="0"/>
                </a:tc>
                <a:extLst>
                  <a:ext uri="{0D108BD9-81ED-4DB2-BD59-A6C34878D82A}">
                    <a16:rowId xmlns:a16="http://schemas.microsoft.com/office/drawing/2014/main" val="1951450315"/>
                  </a:ext>
                </a:extLst>
              </a:tr>
            </a:tbl>
          </a:graphicData>
        </a:graphic>
      </p:graphicFrame>
      <p:sp>
        <p:nvSpPr>
          <p:cNvPr id="6" name="Tekstvak 5">
            <a:extLst>
              <a:ext uri="{FF2B5EF4-FFF2-40B4-BE49-F238E27FC236}">
                <a16:creationId xmlns:a16="http://schemas.microsoft.com/office/drawing/2014/main" id="{F4FDC7C1-9261-48A2-8C9D-847580AA3AB6}"/>
              </a:ext>
            </a:extLst>
          </p:cNvPr>
          <p:cNvSpPr txBox="1"/>
          <p:nvPr/>
        </p:nvSpPr>
        <p:spPr>
          <a:xfrm>
            <a:off x="1127449" y="6123543"/>
            <a:ext cx="7084939" cy="369332"/>
          </a:xfrm>
          <a:prstGeom prst="rect">
            <a:avLst/>
          </a:prstGeom>
          <a:noFill/>
        </p:spPr>
        <p:txBody>
          <a:bodyPr wrap="square" rtlCol="0">
            <a:spAutoFit/>
          </a:bodyPr>
          <a:lstStyle/>
          <a:p>
            <a:r>
              <a:rPr lang="nl-NL" dirty="0" err="1">
                <a:latin typeface="+mj-lt"/>
              </a:rPr>
              <a:t>Ruissen</a:t>
            </a:r>
            <a:r>
              <a:rPr lang="nl-NL" dirty="0">
                <a:latin typeface="+mj-lt"/>
              </a:rPr>
              <a:t> M, de Koning E. et al.  </a:t>
            </a:r>
            <a:r>
              <a:rPr lang="nl-NL" dirty="0" err="1">
                <a:latin typeface="+mj-lt"/>
              </a:rPr>
              <a:t>Publ</a:t>
            </a:r>
            <a:r>
              <a:rPr lang="nl-NL" dirty="0">
                <a:latin typeface="+mj-lt"/>
              </a:rPr>
              <a:t>. in voorbereiding</a:t>
            </a:r>
          </a:p>
        </p:txBody>
      </p:sp>
    </p:spTree>
    <p:extLst>
      <p:ext uri="{BB962C8B-B14F-4D97-AF65-F5344CB8AC3E}">
        <p14:creationId xmlns:p14="http://schemas.microsoft.com/office/powerpoint/2010/main" val="2816835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BDD66-9AB7-4FA0-A3D3-49436C3C4CDD}"/>
              </a:ext>
            </a:extLst>
          </p:cNvPr>
          <p:cNvSpPr>
            <a:spLocks noGrp="1"/>
          </p:cNvSpPr>
          <p:nvPr>
            <p:ph type="title" idx="4294967295"/>
          </p:nvPr>
        </p:nvSpPr>
        <p:spPr>
          <a:xfrm>
            <a:off x="869247" y="0"/>
            <a:ext cx="11280576" cy="1325563"/>
          </a:xfrm>
        </p:spPr>
        <p:txBody>
          <a:bodyPr>
            <a:normAutofit/>
          </a:bodyPr>
          <a:lstStyle/>
          <a:p>
            <a:r>
              <a:rPr lang="nl-NL" dirty="0">
                <a:cs typeface="Arial" panose="020B0604020202020204" pitchFamily="34" charset="0"/>
              </a:rPr>
              <a:t>‘</a:t>
            </a:r>
            <a:r>
              <a:rPr lang="nl-NL" dirty="0">
                <a:latin typeface="+mn-lt"/>
                <a:cs typeface="Arial" panose="020B0604020202020204" pitchFamily="34" charset="0"/>
              </a:rPr>
              <a:t>Patiënten-betrokkenheid</a:t>
            </a:r>
            <a:r>
              <a:rPr lang="nl-NL" dirty="0">
                <a:solidFill>
                  <a:schemeClr val="tx1"/>
                </a:solidFill>
                <a:latin typeface="+mn-lt"/>
                <a:cs typeface="Arial" panose="020B0604020202020204" pitchFamily="34" charset="0"/>
              </a:rPr>
              <a:t>’</a:t>
            </a:r>
          </a:p>
        </p:txBody>
      </p:sp>
      <p:sp>
        <p:nvSpPr>
          <p:cNvPr id="3" name="Tijdelijke aanduiding voor inhoud 2">
            <a:extLst>
              <a:ext uri="{FF2B5EF4-FFF2-40B4-BE49-F238E27FC236}">
                <a16:creationId xmlns:a16="http://schemas.microsoft.com/office/drawing/2014/main" id="{6CF033D4-B15A-410A-906F-3F1EBE81EDAA}"/>
              </a:ext>
            </a:extLst>
          </p:cNvPr>
          <p:cNvSpPr>
            <a:spLocks noGrp="1"/>
          </p:cNvSpPr>
          <p:nvPr>
            <p:ph idx="4294967295"/>
          </p:nvPr>
        </p:nvSpPr>
        <p:spPr>
          <a:xfrm>
            <a:off x="2495600" y="1136201"/>
            <a:ext cx="9318625" cy="4351337"/>
          </a:xfrm>
        </p:spPr>
        <p:txBody>
          <a:bodyPr/>
          <a:lstStyle/>
          <a:p>
            <a:pPr marL="288000" indent="-288000" defTabSz="457200">
              <a:spcBef>
                <a:spcPts val="500"/>
              </a:spcBef>
              <a:buClr>
                <a:srgbClr val="D40032"/>
              </a:buClr>
              <a:defRPr/>
            </a:pPr>
            <a:r>
              <a:rPr lang="nl-NL" altLang="nl-NL" dirty="0">
                <a:solidFill>
                  <a:sysClr val="windowText" lastClr="000000"/>
                </a:solidFill>
              </a:rPr>
              <a:t>Ziekte-specifieke kennis en vaardigheden</a:t>
            </a:r>
          </a:p>
          <a:p>
            <a:pPr marL="288000" indent="-288000" defTabSz="457200">
              <a:spcBef>
                <a:spcPts val="500"/>
              </a:spcBef>
              <a:buClr>
                <a:srgbClr val="D40032"/>
              </a:buClr>
              <a:defRPr/>
            </a:pPr>
            <a:r>
              <a:rPr lang="nl-NL" altLang="nl-NL" dirty="0">
                <a:solidFill>
                  <a:sysClr val="windowText" lastClr="000000"/>
                </a:solidFill>
              </a:rPr>
              <a:t>Vertrouwen in eigen kunnen</a:t>
            </a:r>
          </a:p>
          <a:p>
            <a:pPr marL="288000" indent="-288000" defTabSz="457200">
              <a:spcBef>
                <a:spcPts val="500"/>
              </a:spcBef>
              <a:buClr>
                <a:srgbClr val="D40032"/>
              </a:buClr>
              <a:defRPr/>
            </a:pPr>
            <a:r>
              <a:rPr lang="nl-NL" altLang="nl-NL" dirty="0">
                <a:solidFill>
                  <a:sysClr val="windowText" lastClr="000000"/>
                </a:solidFill>
              </a:rPr>
              <a:t>Mogelijkheden tot zelfontplooiing</a:t>
            </a:r>
          </a:p>
          <a:p>
            <a:endParaRPr lang="nl-NL" dirty="0"/>
          </a:p>
        </p:txBody>
      </p:sp>
      <p:sp>
        <p:nvSpPr>
          <p:cNvPr id="4" name="Rechteraccolade 3">
            <a:extLst>
              <a:ext uri="{FF2B5EF4-FFF2-40B4-BE49-F238E27FC236}">
                <a16:creationId xmlns:a16="http://schemas.microsoft.com/office/drawing/2014/main" id="{01858A7C-AEBA-49AE-973C-0428C45B3237}"/>
              </a:ext>
            </a:extLst>
          </p:cNvPr>
          <p:cNvSpPr/>
          <p:nvPr/>
        </p:nvSpPr>
        <p:spPr>
          <a:xfrm>
            <a:off x="7392144" y="920111"/>
            <a:ext cx="274514" cy="132556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Tekstvak 4">
            <a:extLst>
              <a:ext uri="{FF2B5EF4-FFF2-40B4-BE49-F238E27FC236}">
                <a16:creationId xmlns:a16="http://schemas.microsoft.com/office/drawing/2014/main" id="{4321E222-31C0-4AEB-9327-F2C1155987A8}"/>
              </a:ext>
            </a:extLst>
          </p:cNvPr>
          <p:cNvSpPr txBox="1"/>
          <p:nvPr/>
        </p:nvSpPr>
        <p:spPr>
          <a:xfrm>
            <a:off x="8112392" y="1210364"/>
            <a:ext cx="3888263" cy="830997"/>
          </a:xfrm>
          <a:prstGeom prst="rect">
            <a:avLst/>
          </a:prstGeom>
          <a:noFill/>
        </p:spPr>
        <p:txBody>
          <a:bodyPr wrap="square" rtlCol="0">
            <a:spAutoFit/>
          </a:bodyPr>
          <a:lstStyle/>
          <a:p>
            <a:r>
              <a:rPr lang="nl-NL" sz="2400" dirty="0" err="1">
                <a:solidFill>
                  <a:srgbClr val="D50032"/>
                </a:solidFill>
                <a:latin typeface="+mn-lt"/>
                <a:cs typeface="Arial" panose="020B0604020202020204" pitchFamily="34" charset="0"/>
              </a:rPr>
              <a:t>Patient</a:t>
            </a:r>
            <a:r>
              <a:rPr lang="nl-NL" sz="2400" dirty="0">
                <a:solidFill>
                  <a:srgbClr val="D50032"/>
                </a:solidFill>
                <a:latin typeface="+mn-lt"/>
                <a:cs typeface="Arial" panose="020B0604020202020204" pitchFamily="34" charset="0"/>
              </a:rPr>
              <a:t> </a:t>
            </a:r>
            <a:r>
              <a:rPr lang="nl-NL" sz="2400" dirty="0" err="1">
                <a:solidFill>
                  <a:srgbClr val="D50032"/>
                </a:solidFill>
                <a:latin typeface="+mn-lt"/>
                <a:cs typeface="Arial" panose="020B0604020202020204" pitchFamily="34" charset="0"/>
              </a:rPr>
              <a:t>Activation</a:t>
            </a:r>
            <a:r>
              <a:rPr lang="nl-NL" sz="2400" dirty="0">
                <a:solidFill>
                  <a:srgbClr val="D50032"/>
                </a:solidFill>
                <a:latin typeface="+mn-lt"/>
                <a:cs typeface="Arial" panose="020B0604020202020204" pitchFamily="34" charset="0"/>
              </a:rPr>
              <a:t> </a:t>
            </a:r>
            <a:r>
              <a:rPr lang="nl-NL" sz="2400" dirty="0" err="1">
                <a:solidFill>
                  <a:srgbClr val="D50032"/>
                </a:solidFill>
                <a:latin typeface="+mn-lt"/>
                <a:cs typeface="Arial" panose="020B0604020202020204" pitchFamily="34" charset="0"/>
              </a:rPr>
              <a:t>Measure</a:t>
            </a:r>
            <a:r>
              <a:rPr lang="nl-NL" sz="2400" dirty="0">
                <a:solidFill>
                  <a:srgbClr val="D50032"/>
                </a:solidFill>
                <a:latin typeface="+mn-lt"/>
                <a:cs typeface="Arial" panose="020B0604020202020204" pitchFamily="34" charset="0"/>
              </a:rPr>
              <a:t>, PAM - score 0-100 </a:t>
            </a:r>
          </a:p>
        </p:txBody>
      </p:sp>
      <p:graphicFrame>
        <p:nvGraphicFramePr>
          <p:cNvPr id="7" name="Tabel 6">
            <a:extLst>
              <a:ext uri="{FF2B5EF4-FFF2-40B4-BE49-F238E27FC236}">
                <a16:creationId xmlns:a16="http://schemas.microsoft.com/office/drawing/2014/main" id="{17D46654-2C6F-4EAA-BD61-87E6F5DE5A7D}"/>
              </a:ext>
            </a:extLst>
          </p:cNvPr>
          <p:cNvGraphicFramePr>
            <a:graphicFrameLocks noGrp="1"/>
          </p:cNvGraphicFramePr>
          <p:nvPr>
            <p:extLst>
              <p:ext uri="{D42A27DB-BD31-4B8C-83A1-F6EECF244321}">
                <p14:modId xmlns:p14="http://schemas.microsoft.com/office/powerpoint/2010/main" val="4111039878"/>
              </p:ext>
            </p:extLst>
          </p:nvPr>
        </p:nvGraphicFramePr>
        <p:xfrm>
          <a:off x="911424" y="2564904"/>
          <a:ext cx="10216432" cy="2952330"/>
        </p:xfrm>
        <a:graphic>
          <a:graphicData uri="http://schemas.openxmlformats.org/drawingml/2006/table">
            <a:tbl>
              <a:tblPr firstRow="1" bandRow="1">
                <a:tableStyleId>{5C22544A-7EE6-4342-B048-85BDC9FD1C3A}</a:tableStyleId>
              </a:tblPr>
              <a:tblGrid>
                <a:gridCol w="2625261">
                  <a:extLst>
                    <a:ext uri="{9D8B030D-6E8A-4147-A177-3AD203B41FA5}">
                      <a16:colId xmlns:a16="http://schemas.microsoft.com/office/drawing/2014/main" val="1468685710"/>
                    </a:ext>
                  </a:extLst>
                </a:gridCol>
                <a:gridCol w="1747016">
                  <a:extLst>
                    <a:ext uri="{9D8B030D-6E8A-4147-A177-3AD203B41FA5}">
                      <a16:colId xmlns:a16="http://schemas.microsoft.com/office/drawing/2014/main" val="1104598593"/>
                    </a:ext>
                  </a:extLst>
                </a:gridCol>
                <a:gridCol w="3433854">
                  <a:extLst>
                    <a:ext uri="{9D8B030D-6E8A-4147-A177-3AD203B41FA5}">
                      <a16:colId xmlns:a16="http://schemas.microsoft.com/office/drawing/2014/main" val="43952986"/>
                    </a:ext>
                  </a:extLst>
                </a:gridCol>
                <a:gridCol w="2410301">
                  <a:extLst>
                    <a:ext uri="{9D8B030D-6E8A-4147-A177-3AD203B41FA5}">
                      <a16:colId xmlns:a16="http://schemas.microsoft.com/office/drawing/2014/main" val="3487785760"/>
                    </a:ext>
                  </a:extLst>
                </a:gridCol>
              </a:tblGrid>
              <a:tr h="492055">
                <a:tc>
                  <a:txBody>
                    <a:bodyPr/>
                    <a:lstStyle/>
                    <a:p>
                      <a:pPr algn="ctr">
                        <a:lnSpc>
                          <a:spcPct val="100000"/>
                        </a:lnSpc>
                      </a:pPr>
                      <a:endParaRPr lang="nl-NL" sz="2100" dirty="0">
                        <a:latin typeface="+mn-lt"/>
                        <a:cs typeface="Arial" panose="020B0604020202020204" pitchFamily="34" charset="0"/>
                      </a:endParaRPr>
                    </a:p>
                  </a:txBody>
                  <a:tcPr/>
                </a:tc>
                <a:tc>
                  <a:txBody>
                    <a:bodyPr/>
                    <a:lstStyle/>
                    <a:p>
                      <a:pPr algn="ctr">
                        <a:lnSpc>
                          <a:spcPct val="100000"/>
                        </a:lnSpc>
                      </a:pPr>
                      <a:r>
                        <a:rPr lang="nl-NL" sz="2100" dirty="0"/>
                        <a:t>Allen (%)</a:t>
                      </a:r>
                      <a:endParaRPr lang="nl-NL" sz="2100" dirty="0">
                        <a:latin typeface="+mn-lt"/>
                        <a:cs typeface="Arial" panose="020B0604020202020204" pitchFamily="34" charset="0"/>
                      </a:endParaRPr>
                    </a:p>
                  </a:txBody>
                  <a:tcPr/>
                </a:tc>
                <a:tc>
                  <a:txBody>
                    <a:bodyPr/>
                    <a:lstStyle/>
                    <a:p>
                      <a:pPr algn="ctr">
                        <a:lnSpc>
                          <a:spcPct val="100000"/>
                        </a:lnSpc>
                      </a:pPr>
                      <a:r>
                        <a:rPr lang="nl-NL" sz="2100" dirty="0"/>
                        <a:t>Insuline-gebruikers (%)</a:t>
                      </a:r>
                      <a:endParaRPr lang="nl-NL" sz="2100" dirty="0">
                        <a:latin typeface="+mn-lt"/>
                        <a:cs typeface="Arial" panose="020B0604020202020204" pitchFamily="34" charset="0"/>
                      </a:endParaRPr>
                    </a:p>
                  </a:txBody>
                  <a:tcPr/>
                </a:tc>
                <a:tc>
                  <a:txBody>
                    <a:bodyPr/>
                    <a:lstStyle/>
                    <a:p>
                      <a:pPr algn="ctr">
                        <a:lnSpc>
                          <a:spcPct val="100000"/>
                        </a:lnSpc>
                      </a:pPr>
                      <a:r>
                        <a:rPr lang="nl-NL" sz="2100" dirty="0"/>
                        <a:t>Geen insuline(%)</a:t>
                      </a:r>
                      <a:endParaRPr lang="nl-NL" sz="2100" dirty="0">
                        <a:latin typeface="+mn-lt"/>
                        <a:cs typeface="Arial" panose="020B0604020202020204" pitchFamily="34" charset="0"/>
                      </a:endParaRPr>
                    </a:p>
                  </a:txBody>
                  <a:tcPr/>
                </a:tc>
                <a:extLst>
                  <a:ext uri="{0D108BD9-81ED-4DB2-BD59-A6C34878D82A}">
                    <a16:rowId xmlns:a16="http://schemas.microsoft.com/office/drawing/2014/main" val="2918279508"/>
                  </a:ext>
                </a:extLst>
              </a:tr>
              <a:tr h="4920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2400" dirty="0"/>
                        <a:t>PAM-score (gem.)</a:t>
                      </a:r>
                      <a:endParaRPr lang="nl-NL" sz="2400" dirty="0">
                        <a:latin typeface="+mn-lt"/>
                        <a:cs typeface="Arial" panose="020B0604020202020204" pitchFamily="34" charset="0"/>
                      </a:endParaRPr>
                    </a:p>
                  </a:txBody>
                  <a:tcPr/>
                </a:tc>
                <a:tc>
                  <a:txBody>
                    <a:bodyPr/>
                    <a:lstStyle/>
                    <a:p>
                      <a:pPr algn="ctr">
                        <a:lnSpc>
                          <a:spcPct val="100000"/>
                        </a:lnSpc>
                      </a:pPr>
                      <a:r>
                        <a:rPr lang="nl-NL" sz="2400" dirty="0"/>
                        <a:t>59 ± 12</a:t>
                      </a:r>
                      <a:endParaRPr lang="nl-NL" sz="2400" dirty="0">
                        <a:latin typeface="+mn-lt"/>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t>58 </a:t>
                      </a:r>
                      <a:r>
                        <a:rPr kumimoji="0" lang="nl-NL" sz="2400" u="none" strike="noStrike" kern="1200" cap="none" spc="0" normalizeH="0" baseline="0" noProof="0" dirty="0">
                          <a:ln>
                            <a:noFill/>
                          </a:ln>
                          <a:effectLst/>
                          <a:uLnTx/>
                          <a:uFillTx/>
                        </a:rPr>
                        <a:t>± 12</a:t>
                      </a:r>
                      <a:endParaRPr kumimoji="0" lang="nl-NL" sz="2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u="none" strike="noStrike" kern="1200" cap="none" spc="0" normalizeH="0" baseline="0" noProof="0" dirty="0">
                          <a:ln>
                            <a:noFill/>
                          </a:ln>
                          <a:effectLst/>
                          <a:uLnTx/>
                          <a:uFillTx/>
                        </a:rPr>
                        <a:t>59 ± 12</a:t>
                      </a:r>
                      <a:endParaRPr kumimoji="0" lang="nl-NL" sz="2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2485927657"/>
                  </a:ext>
                </a:extLst>
              </a:tr>
              <a:tr h="4920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2400" u="none" strike="noStrike" kern="1200" cap="none" spc="0" normalizeH="0" baseline="0" noProof="0" dirty="0">
                          <a:ln>
                            <a:noFill/>
                          </a:ln>
                          <a:effectLst/>
                          <a:uLnTx/>
                          <a:uFillTx/>
                        </a:rPr>
                        <a:t>PAM-niveau 1</a:t>
                      </a:r>
                      <a:endParaRPr lang="nl-NL" sz="2400" dirty="0">
                        <a:latin typeface="+mn-lt"/>
                        <a:cs typeface="Arial" panose="020B0604020202020204" pitchFamily="34" charset="0"/>
                      </a:endParaRPr>
                    </a:p>
                  </a:txBody>
                  <a:tcPr/>
                </a:tc>
                <a:tc>
                  <a:txBody>
                    <a:bodyPr/>
                    <a:lstStyle/>
                    <a:p>
                      <a:pPr algn="ctr">
                        <a:lnSpc>
                          <a:spcPct val="100000"/>
                        </a:lnSpc>
                      </a:pPr>
                      <a:r>
                        <a:rPr lang="nl-NL" sz="2400" dirty="0"/>
                        <a:t>15</a:t>
                      </a:r>
                      <a:endParaRPr lang="nl-NL" sz="2400" dirty="0">
                        <a:latin typeface="+mn-lt"/>
                        <a:cs typeface="Arial" panose="020B0604020202020204" pitchFamily="34" charset="0"/>
                      </a:endParaRPr>
                    </a:p>
                  </a:txBody>
                  <a:tcPr/>
                </a:tc>
                <a:tc>
                  <a:txBody>
                    <a:bodyPr/>
                    <a:lstStyle/>
                    <a:p>
                      <a:pPr algn="ctr">
                        <a:lnSpc>
                          <a:spcPct val="100000"/>
                        </a:lnSpc>
                      </a:pPr>
                      <a:r>
                        <a:rPr lang="nl-NL" sz="2400" dirty="0"/>
                        <a:t>16</a:t>
                      </a:r>
                      <a:endParaRPr lang="nl-NL" sz="2400" dirty="0">
                        <a:latin typeface="+mn-lt"/>
                        <a:cs typeface="Arial" panose="020B0604020202020204" pitchFamily="34" charset="0"/>
                      </a:endParaRPr>
                    </a:p>
                  </a:txBody>
                  <a:tcPr/>
                </a:tc>
                <a:tc>
                  <a:txBody>
                    <a:bodyPr/>
                    <a:lstStyle/>
                    <a:p>
                      <a:pPr algn="ctr">
                        <a:lnSpc>
                          <a:spcPct val="100000"/>
                        </a:lnSpc>
                      </a:pPr>
                      <a:r>
                        <a:rPr lang="nl-NL" sz="2400" dirty="0"/>
                        <a:t>14</a:t>
                      </a:r>
                      <a:endParaRPr lang="nl-NL" sz="2400" dirty="0">
                        <a:latin typeface="+mn-lt"/>
                        <a:cs typeface="Arial" panose="020B0604020202020204" pitchFamily="34" charset="0"/>
                      </a:endParaRPr>
                    </a:p>
                  </a:txBody>
                  <a:tcPr/>
                </a:tc>
                <a:extLst>
                  <a:ext uri="{0D108BD9-81ED-4DB2-BD59-A6C34878D82A}">
                    <a16:rowId xmlns:a16="http://schemas.microsoft.com/office/drawing/2014/main" val="1029811970"/>
                  </a:ext>
                </a:extLst>
              </a:tr>
              <a:tr h="492055">
                <a:tc>
                  <a:txBody>
                    <a:bodyPr/>
                    <a:lstStyle/>
                    <a:p>
                      <a:pPr algn="r">
                        <a:lnSpc>
                          <a:spcPct val="100000"/>
                        </a:lnSpc>
                      </a:pPr>
                      <a:r>
                        <a:rPr lang="nl-NL" sz="2400" dirty="0"/>
                        <a:t>2</a:t>
                      </a:r>
                      <a:endParaRPr lang="nl-NL" sz="2400" dirty="0">
                        <a:latin typeface="+mn-lt"/>
                        <a:cs typeface="Arial" panose="020B0604020202020204" pitchFamily="34" charset="0"/>
                      </a:endParaRPr>
                    </a:p>
                  </a:txBody>
                  <a:tcPr/>
                </a:tc>
                <a:tc>
                  <a:txBody>
                    <a:bodyPr/>
                    <a:lstStyle/>
                    <a:p>
                      <a:pPr algn="ctr">
                        <a:lnSpc>
                          <a:spcPct val="100000"/>
                        </a:lnSpc>
                      </a:pPr>
                      <a:r>
                        <a:rPr lang="nl-NL" sz="2400" dirty="0"/>
                        <a:t>22</a:t>
                      </a:r>
                      <a:endParaRPr lang="nl-NL" sz="2400" dirty="0">
                        <a:latin typeface="+mn-lt"/>
                        <a:cs typeface="Arial" panose="020B0604020202020204" pitchFamily="34" charset="0"/>
                      </a:endParaRPr>
                    </a:p>
                  </a:txBody>
                  <a:tcPr/>
                </a:tc>
                <a:tc>
                  <a:txBody>
                    <a:bodyPr/>
                    <a:lstStyle/>
                    <a:p>
                      <a:pPr algn="ctr">
                        <a:lnSpc>
                          <a:spcPct val="100000"/>
                        </a:lnSpc>
                      </a:pPr>
                      <a:r>
                        <a:rPr lang="nl-NL" sz="2400" dirty="0"/>
                        <a:t>24</a:t>
                      </a:r>
                      <a:endParaRPr lang="nl-NL" sz="2400" dirty="0">
                        <a:latin typeface="+mn-lt"/>
                        <a:cs typeface="Arial" panose="020B0604020202020204" pitchFamily="34" charset="0"/>
                      </a:endParaRPr>
                    </a:p>
                  </a:txBody>
                  <a:tcPr/>
                </a:tc>
                <a:tc>
                  <a:txBody>
                    <a:bodyPr/>
                    <a:lstStyle/>
                    <a:p>
                      <a:pPr algn="ctr">
                        <a:lnSpc>
                          <a:spcPct val="100000"/>
                        </a:lnSpc>
                      </a:pPr>
                      <a:r>
                        <a:rPr lang="nl-NL" sz="2400" dirty="0"/>
                        <a:t>22</a:t>
                      </a:r>
                      <a:endParaRPr lang="nl-NL" sz="2400" dirty="0">
                        <a:latin typeface="+mn-lt"/>
                        <a:cs typeface="Arial" panose="020B0604020202020204" pitchFamily="34" charset="0"/>
                      </a:endParaRPr>
                    </a:p>
                  </a:txBody>
                  <a:tcPr/>
                </a:tc>
                <a:extLst>
                  <a:ext uri="{0D108BD9-81ED-4DB2-BD59-A6C34878D82A}">
                    <a16:rowId xmlns:a16="http://schemas.microsoft.com/office/drawing/2014/main" val="2847056040"/>
                  </a:ext>
                </a:extLst>
              </a:tr>
              <a:tr h="492055">
                <a:tc>
                  <a:txBody>
                    <a:bodyPr/>
                    <a:lstStyle/>
                    <a:p>
                      <a:pPr algn="r">
                        <a:lnSpc>
                          <a:spcPct val="100000"/>
                        </a:lnSpc>
                      </a:pPr>
                      <a:r>
                        <a:rPr lang="nl-NL" sz="2400" dirty="0"/>
                        <a:t>3</a:t>
                      </a:r>
                      <a:endParaRPr lang="nl-NL" sz="2400" dirty="0">
                        <a:latin typeface="+mn-lt"/>
                        <a:cs typeface="Arial" panose="020B0604020202020204" pitchFamily="34" charset="0"/>
                      </a:endParaRPr>
                    </a:p>
                  </a:txBody>
                  <a:tcPr/>
                </a:tc>
                <a:tc>
                  <a:txBody>
                    <a:bodyPr/>
                    <a:lstStyle/>
                    <a:p>
                      <a:pPr algn="ctr">
                        <a:lnSpc>
                          <a:spcPct val="100000"/>
                        </a:lnSpc>
                      </a:pPr>
                      <a:r>
                        <a:rPr lang="nl-NL" sz="2400" dirty="0"/>
                        <a:t>47</a:t>
                      </a:r>
                      <a:endParaRPr lang="nl-NL" sz="2400" dirty="0">
                        <a:latin typeface="+mn-lt"/>
                        <a:cs typeface="Arial" panose="020B0604020202020204" pitchFamily="34" charset="0"/>
                      </a:endParaRPr>
                    </a:p>
                  </a:txBody>
                  <a:tcPr/>
                </a:tc>
                <a:tc>
                  <a:txBody>
                    <a:bodyPr/>
                    <a:lstStyle/>
                    <a:p>
                      <a:pPr algn="ctr">
                        <a:lnSpc>
                          <a:spcPct val="100000"/>
                        </a:lnSpc>
                      </a:pPr>
                      <a:r>
                        <a:rPr lang="nl-NL" sz="2400" dirty="0"/>
                        <a:t>45</a:t>
                      </a:r>
                      <a:endParaRPr lang="nl-NL" sz="2400" dirty="0">
                        <a:latin typeface="+mn-lt"/>
                        <a:cs typeface="Arial" panose="020B0604020202020204" pitchFamily="34" charset="0"/>
                      </a:endParaRPr>
                    </a:p>
                  </a:txBody>
                  <a:tcPr/>
                </a:tc>
                <a:tc>
                  <a:txBody>
                    <a:bodyPr/>
                    <a:lstStyle/>
                    <a:p>
                      <a:pPr algn="ctr">
                        <a:lnSpc>
                          <a:spcPct val="100000"/>
                        </a:lnSpc>
                      </a:pPr>
                      <a:r>
                        <a:rPr lang="nl-NL" sz="2400" dirty="0"/>
                        <a:t>48</a:t>
                      </a:r>
                      <a:endParaRPr lang="nl-NL" sz="2400" dirty="0">
                        <a:latin typeface="+mn-lt"/>
                        <a:cs typeface="Arial" panose="020B0604020202020204" pitchFamily="34" charset="0"/>
                      </a:endParaRPr>
                    </a:p>
                  </a:txBody>
                  <a:tcPr/>
                </a:tc>
                <a:extLst>
                  <a:ext uri="{0D108BD9-81ED-4DB2-BD59-A6C34878D82A}">
                    <a16:rowId xmlns:a16="http://schemas.microsoft.com/office/drawing/2014/main" val="2314235570"/>
                  </a:ext>
                </a:extLst>
              </a:tr>
              <a:tr h="492055">
                <a:tc>
                  <a:txBody>
                    <a:bodyPr/>
                    <a:lstStyle/>
                    <a:p>
                      <a:pPr algn="r">
                        <a:lnSpc>
                          <a:spcPct val="100000"/>
                        </a:lnSpc>
                      </a:pPr>
                      <a:r>
                        <a:rPr lang="nl-NL" sz="2400" dirty="0"/>
                        <a:t>4</a:t>
                      </a:r>
                      <a:endParaRPr lang="nl-NL" sz="2400" dirty="0">
                        <a:latin typeface="+mn-lt"/>
                        <a:cs typeface="Arial" panose="020B0604020202020204" pitchFamily="34" charset="0"/>
                      </a:endParaRPr>
                    </a:p>
                  </a:txBody>
                  <a:tcPr/>
                </a:tc>
                <a:tc>
                  <a:txBody>
                    <a:bodyPr/>
                    <a:lstStyle/>
                    <a:p>
                      <a:pPr algn="ctr">
                        <a:lnSpc>
                          <a:spcPct val="100000"/>
                        </a:lnSpc>
                      </a:pPr>
                      <a:r>
                        <a:rPr lang="nl-NL" sz="2400" dirty="0"/>
                        <a:t>16</a:t>
                      </a:r>
                      <a:endParaRPr lang="nl-NL" sz="2400" dirty="0">
                        <a:latin typeface="+mn-lt"/>
                        <a:cs typeface="Arial" panose="020B0604020202020204" pitchFamily="34" charset="0"/>
                      </a:endParaRPr>
                    </a:p>
                  </a:txBody>
                  <a:tcPr/>
                </a:tc>
                <a:tc>
                  <a:txBody>
                    <a:bodyPr/>
                    <a:lstStyle/>
                    <a:p>
                      <a:pPr algn="ctr">
                        <a:lnSpc>
                          <a:spcPct val="100000"/>
                        </a:lnSpc>
                      </a:pPr>
                      <a:r>
                        <a:rPr lang="nl-NL" sz="2400" dirty="0"/>
                        <a:t>15</a:t>
                      </a:r>
                      <a:endParaRPr lang="nl-NL" sz="2400" dirty="0">
                        <a:latin typeface="+mn-lt"/>
                        <a:cs typeface="Arial" panose="020B0604020202020204" pitchFamily="34" charset="0"/>
                      </a:endParaRPr>
                    </a:p>
                  </a:txBody>
                  <a:tcPr/>
                </a:tc>
                <a:tc>
                  <a:txBody>
                    <a:bodyPr/>
                    <a:lstStyle/>
                    <a:p>
                      <a:pPr algn="ctr">
                        <a:lnSpc>
                          <a:spcPct val="100000"/>
                        </a:lnSpc>
                      </a:pPr>
                      <a:r>
                        <a:rPr lang="nl-NL" sz="2400" dirty="0"/>
                        <a:t>16</a:t>
                      </a:r>
                      <a:endParaRPr lang="nl-NL" sz="2400" dirty="0">
                        <a:latin typeface="+mn-lt"/>
                        <a:cs typeface="Arial" panose="020B0604020202020204" pitchFamily="34" charset="0"/>
                      </a:endParaRPr>
                    </a:p>
                  </a:txBody>
                  <a:tcPr/>
                </a:tc>
                <a:extLst>
                  <a:ext uri="{0D108BD9-81ED-4DB2-BD59-A6C34878D82A}">
                    <a16:rowId xmlns:a16="http://schemas.microsoft.com/office/drawing/2014/main" val="3116602620"/>
                  </a:ext>
                </a:extLst>
              </a:tr>
            </a:tbl>
          </a:graphicData>
        </a:graphic>
      </p:graphicFrame>
      <p:sp>
        <p:nvSpPr>
          <p:cNvPr id="6" name="Rechthoek 5">
            <a:extLst>
              <a:ext uri="{FF2B5EF4-FFF2-40B4-BE49-F238E27FC236}">
                <a16:creationId xmlns:a16="http://schemas.microsoft.com/office/drawing/2014/main" id="{415B9A4E-AF3C-47BA-884F-84F685C4A6F5}"/>
              </a:ext>
            </a:extLst>
          </p:cNvPr>
          <p:cNvSpPr/>
          <p:nvPr/>
        </p:nvSpPr>
        <p:spPr>
          <a:xfrm>
            <a:off x="911424" y="5996195"/>
            <a:ext cx="9318625" cy="369332"/>
          </a:xfrm>
          <a:prstGeom prst="rect">
            <a:avLst/>
          </a:prstGeom>
        </p:spPr>
        <p:txBody>
          <a:bodyPr wrap="square">
            <a:spAutoFit/>
          </a:bodyPr>
          <a:lstStyle/>
          <a:p>
            <a:r>
              <a:rPr lang="nl-NL" dirty="0">
                <a:latin typeface="+mj-lt"/>
              </a:rPr>
              <a:t>Van Vugt H, Boels AM et al. </a:t>
            </a:r>
            <a:r>
              <a:rPr lang="nl-NL" dirty="0" err="1">
                <a:latin typeface="+mj-lt"/>
              </a:rPr>
              <a:t>Patient</a:t>
            </a:r>
            <a:r>
              <a:rPr lang="nl-NL" dirty="0">
                <a:latin typeface="+mj-lt"/>
              </a:rPr>
              <a:t> </a:t>
            </a:r>
            <a:r>
              <a:rPr lang="nl-NL" dirty="0" err="1">
                <a:latin typeface="+mj-lt"/>
              </a:rPr>
              <a:t>Preferences</a:t>
            </a:r>
            <a:r>
              <a:rPr lang="nl-NL" dirty="0">
                <a:latin typeface="+mj-lt"/>
              </a:rPr>
              <a:t> </a:t>
            </a:r>
            <a:r>
              <a:rPr lang="nl-NL" dirty="0" err="1">
                <a:latin typeface="+mj-lt"/>
              </a:rPr>
              <a:t>and</a:t>
            </a:r>
            <a:r>
              <a:rPr lang="nl-NL" dirty="0">
                <a:latin typeface="+mj-lt"/>
              </a:rPr>
              <a:t> </a:t>
            </a:r>
            <a:r>
              <a:rPr lang="nl-NL" dirty="0" err="1">
                <a:latin typeface="+mj-lt"/>
              </a:rPr>
              <a:t>Adherence</a:t>
            </a:r>
            <a:r>
              <a:rPr lang="nl-NL" dirty="0">
                <a:latin typeface="+mj-lt"/>
              </a:rPr>
              <a:t> 2019;13:73-81</a:t>
            </a:r>
          </a:p>
        </p:txBody>
      </p:sp>
    </p:spTree>
    <p:extLst>
      <p:ext uri="{BB962C8B-B14F-4D97-AF65-F5344CB8AC3E}">
        <p14:creationId xmlns:p14="http://schemas.microsoft.com/office/powerpoint/2010/main" val="40111880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9287FD-3E72-4FC3-9CB6-76A4870BDF80}"/>
              </a:ext>
            </a:extLst>
          </p:cNvPr>
          <p:cNvSpPr>
            <a:spLocks noGrp="1"/>
          </p:cNvSpPr>
          <p:nvPr>
            <p:ph type="title" idx="4294967295"/>
          </p:nvPr>
        </p:nvSpPr>
        <p:spPr>
          <a:xfrm>
            <a:off x="1703513" y="365125"/>
            <a:ext cx="10488488" cy="1325563"/>
          </a:xfrm>
        </p:spPr>
        <p:txBody>
          <a:bodyPr>
            <a:noAutofit/>
          </a:bodyPr>
          <a:lstStyle/>
          <a:p>
            <a:r>
              <a:rPr lang="nl-NL" dirty="0">
                <a:latin typeface="+mn-lt"/>
                <a:cs typeface="Arial" panose="020B0604020202020204" pitchFamily="34" charset="0"/>
              </a:rPr>
              <a:t>Welke factoren hangen onafhankelijk samen </a:t>
            </a:r>
            <a:br>
              <a:rPr lang="nl-NL" dirty="0">
                <a:latin typeface="+mn-lt"/>
                <a:cs typeface="Arial" panose="020B0604020202020204" pitchFamily="34" charset="0"/>
              </a:rPr>
            </a:br>
            <a:r>
              <a:rPr lang="nl-NL" dirty="0">
                <a:latin typeface="+mn-lt"/>
                <a:cs typeface="Arial" panose="020B0604020202020204" pitchFamily="34" charset="0"/>
              </a:rPr>
              <a:t>met betrokkenheid? </a:t>
            </a:r>
          </a:p>
        </p:txBody>
      </p:sp>
      <p:sp>
        <p:nvSpPr>
          <p:cNvPr id="3" name="Tijdelijke aanduiding voor inhoud 2">
            <a:extLst>
              <a:ext uri="{FF2B5EF4-FFF2-40B4-BE49-F238E27FC236}">
                <a16:creationId xmlns:a16="http://schemas.microsoft.com/office/drawing/2014/main" id="{EEFD8AC1-FEA6-4CED-9B3D-5BDDC47DC58A}"/>
              </a:ext>
            </a:extLst>
          </p:cNvPr>
          <p:cNvSpPr>
            <a:spLocks noGrp="1"/>
          </p:cNvSpPr>
          <p:nvPr>
            <p:ph idx="4294967295"/>
          </p:nvPr>
        </p:nvSpPr>
        <p:spPr>
          <a:xfrm>
            <a:off x="1847529" y="1844675"/>
            <a:ext cx="10344472" cy="4351338"/>
          </a:xfrm>
        </p:spPr>
        <p:txBody>
          <a:bodyPr>
            <a:normAutofit/>
          </a:bodyPr>
          <a:lstStyle/>
          <a:p>
            <a:pPr marL="0" indent="0">
              <a:buNone/>
            </a:pPr>
            <a:r>
              <a:rPr lang="nl-NL" sz="2400" b="1" dirty="0">
                <a:solidFill>
                  <a:srgbClr val="C00000"/>
                </a:solidFill>
                <a:cs typeface="Arial" panose="020B0604020202020204" pitchFamily="34" charset="0"/>
              </a:rPr>
              <a:t>Met grotere betrokkenheid:</a:t>
            </a:r>
          </a:p>
          <a:p>
            <a:r>
              <a:rPr lang="nl-NL" sz="2400" dirty="0">
                <a:cs typeface="Arial" panose="020B0604020202020204" pitchFamily="34" charset="0"/>
              </a:rPr>
              <a:t>Betere zelf-gerapporteerde gezondheidstoestand</a:t>
            </a:r>
          </a:p>
          <a:p>
            <a:r>
              <a:rPr lang="nl-NL" sz="2400" dirty="0">
                <a:cs typeface="Arial" panose="020B0604020202020204" pitchFamily="34" charset="0"/>
              </a:rPr>
              <a:t>Veel of juist weinig sociale steun</a:t>
            </a:r>
          </a:p>
          <a:p>
            <a:r>
              <a:rPr lang="nl-NL" sz="2400" dirty="0">
                <a:solidFill>
                  <a:srgbClr val="C00000"/>
                </a:solidFill>
                <a:cs typeface="Arial" panose="020B0604020202020204" pitchFamily="34" charset="0"/>
              </a:rPr>
              <a:t>Gevoel controle te hebben over de diabetes</a:t>
            </a:r>
          </a:p>
          <a:p>
            <a:r>
              <a:rPr lang="nl-NL" sz="2400" dirty="0">
                <a:solidFill>
                  <a:srgbClr val="C00000"/>
                </a:solidFill>
                <a:cs typeface="Arial" panose="020B0604020202020204" pitchFamily="34" charset="0"/>
              </a:rPr>
              <a:t>Subjectief beter begrip over wat diabetes inhoudt</a:t>
            </a:r>
          </a:p>
          <a:p>
            <a:endParaRPr lang="nl-NL" sz="2400" dirty="0">
              <a:cs typeface="Arial" panose="020B0604020202020204" pitchFamily="34" charset="0"/>
            </a:endParaRPr>
          </a:p>
          <a:p>
            <a:pPr marL="0" indent="0">
              <a:buNone/>
            </a:pPr>
            <a:r>
              <a:rPr lang="nl-NL" sz="2400" b="1" dirty="0">
                <a:solidFill>
                  <a:srgbClr val="C00000"/>
                </a:solidFill>
                <a:cs typeface="Arial" panose="020B0604020202020204" pitchFamily="34" charset="0"/>
              </a:rPr>
              <a:t>Met minder betrokkenheid:</a:t>
            </a:r>
          </a:p>
          <a:p>
            <a:r>
              <a:rPr lang="nl-NL" sz="2400" dirty="0">
                <a:cs typeface="Arial" panose="020B0604020202020204" pitchFamily="34" charset="0"/>
              </a:rPr>
              <a:t>Lager opleidingsniveau</a:t>
            </a:r>
          </a:p>
          <a:p>
            <a:r>
              <a:rPr lang="nl-NL" sz="2400" dirty="0">
                <a:cs typeface="Arial" panose="020B0604020202020204" pitchFamily="34" charset="0"/>
              </a:rPr>
              <a:t>Verwachting dat diabetes last zal blijven geven</a:t>
            </a:r>
          </a:p>
        </p:txBody>
      </p:sp>
      <p:sp>
        <p:nvSpPr>
          <p:cNvPr id="4" name="Tekstvak 3">
            <a:extLst>
              <a:ext uri="{FF2B5EF4-FFF2-40B4-BE49-F238E27FC236}">
                <a16:creationId xmlns:a16="http://schemas.microsoft.com/office/drawing/2014/main" id="{08DBB807-124E-4129-9EC0-DBBF3140A90F}"/>
              </a:ext>
            </a:extLst>
          </p:cNvPr>
          <p:cNvSpPr txBox="1"/>
          <p:nvPr/>
        </p:nvSpPr>
        <p:spPr>
          <a:xfrm>
            <a:off x="1955540" y="5846544"/>
            <a:ext cx="8280920" cy="646331"/>
          </a:xfrm>
          <a:prstGeom prst="rect">
            <a:avLst/>
          </a:prstGeom>
          <a:noFill/>
        </p:spPr>
        <p:txBody>
          <a:bodyPr wrap="square" rtlCol="0">
            <a:spAutoFit/>
          </a:bodyPr>
          <a:lstStyle/>
          <a:p>
            <a:endParaRPr lang="nl-NL" dirty="0">
              <a:latin typeface="+mn-lt"/>
            </a:endParaRPr>
          </a:p>
          <a:p>
            <a:r>
              <a:rPr lang="nl-NL" dirty="0">
                <a:latin typeface="+mn-lt"/>
              </a:rPr>
              <a:t>Van Vugt H, Boels AM et al. </a:t>
            </a:r>
            <a:r>
              <a:rPr lang="nl-NL" dirty="0" err="1">
                <a:latin typeface="+mn-lt"/>
              </a:rPr>
              <a:t>Patient</a:t>
            </a:r>
            <a:r>
              <a:rPr lang="nl-NL" dirty="0">
                <a:latin typeface="+mn-lt"/>
              </a:rPr>
              <a:t> </a:t>
            </a:r>
            <a:r>
              <a:rPr lang="nl-NL" dirty="0" err="1">
                <a:latin typeface="+mn-lt"/>
              </a:rPr>
              <a:t>Preferences</a:t>
            </a:r>
            <a:r>
              <a:rPr lang="nl-NL" dirty="0">
                <a:latin typeface="+mn-lt"/>
              </a:rPr>
              <a:t> </a:t>
            </a:r>
            <a:r>
              <a:rPr lang="nl-NL" dirty="0" err="1">
                <a:latin typeface="+mn-lt"/>
              </a:rPr>
              <a:t>and</a:t>
            </a:r>
            <a:r>
              <a:rPr lang="nl-NL" dirty="0">
                <a:latin typeface="+mn-lt"/>
              </a:rPr>
              <a:t> </a:t>
            </a:r>
            <a:r>
              <a:rPr lang="nl-NL" dirty="0" err="1">
                <a:latin typeface="+mn-lt"/>
              </a:rPr>
              <a:t>Adherence</a:t>
            </a:r>
            <a:r>
              <a:rPr lang="nl-NL" dirty="0">
                <a:latin typeface="+mn-lt"/>
              </a:rPr>
              <a:t> 2019;13:73-81</a:t>
            </a:r>
          </a:p>
        </p:txBody>
      </p:sp>
    </p:spTree>
    <p:extLst>
      <p:ext uri="{BB962C8B-B14F-4D97-AF65-F5344CB8AC3E}">
        <p14:creationId xmlns:p14="http://schemas.microsoft.com/office/powerpoint/2010/main" val="3304324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74BFC1-7D03-4194-B81A-449D8C323DCF}"/>
              </a:ext>
            </a:extLst>
          </p:cNvPr>
          <p:cNvSpPr>
            <a:spLocks noGrp="1"/>
          </p:cNvSpPr>
          <p:nvPr>
            <p:ph type="title" idx="4294967295"/>
          </p:nvPr>
        </p:nvSpPr>
        <p:spPr>
          <a:xfrm>
            <a:off x="191344" y="0"/>
            <a:ext cx="12009050" cy="1325563"/>
          </a:xfrm>
        </p:spPr>
        <p:txBody>
          <a:bodyPr>
            <a:normAutofit/>
          </a:bodyPr>
          <a:lstStyle/>
          <a:p>
            <a:pPr algn="l"/>
            <a:r>
              <a:rPr lang="nl-NL" dirty="0">
                <a:latin typeface="+mn-lt"/>
                <a:cs typeface="Arial" panose="020B0604020202020204" pitchFamily="34" charset="0"/>
              </a:rPr>
              <a:t>De geplande zorg na het jaargesprek bij mensen met T2DM (n=1284)</a:t>
            </a:r>
          </a:p>
        </p:txBody>
      </p:sp>
      <p:graphicFrame>
        <p:nvGraphicFramePr>
          <p:cNvPr id="4" name="Tabel 3">
            <a:extLst>
              <a:ext uri="{FF2B5EF4-FFF2-40B4-BE49-F238E27FC236}">
                <a16:creationId xmlns:a16="http://schemas.microsoft.com/office/drawing/2014/main" id="{AF3F3089-DF38-4E91-83C2-2CD9FE858681}"/>
              </a:ext>
            </a:extLst>
          </p:cNvPr>
          <p:cNvGraphicFramePr>
            <a:graphicFrameLocks noGrp="1"/>
          </p:cNvGraphicFramePr>
          <p:nvPr>
            <p:extLst>
              <p:ext uri="{D42A27DB-BD31-4B8C-83A1-F6EECF244321}">
                <p14:modId xmlns:p14="http://schemas.microsoft.com/office/powerpoint/2010/main" val="1032979845"/>
              </p:ext>
            </p:extLst>
          </p:nvPr>
        </p:nvGraphicFramePr>
        <p:xfrm>
          <a:off x="347162" y="908720"/>
          <a:ext cx="11653495" cy="4562148"/>
        </p:xfrm>
        <a:graphic>
          <a:graphicData uri="http://schemas.openxmlformats.org/drawingml/2006/table">
            <a:tbl>
              <a:tblPr firstRow="1" firstCol="1" bandRow="1">
                <a:tableStyleId>{5C22544A-7EE6-4342-B048-85BDC9FD1C3A}</a:tableStyleId>
              </a:tblPr>
              <a:tblGrid>
                <a:gridCol w="4092654">
                  <a:extLst>
                    <a:ext uri="{9D8B030D-6E8A-4147-A177-3AD203B41FA5}">
                      <a16:colId xmlns:a16="http://schemas.microsoft.com/office/drawing/2014/main" val="1067815827"/>
                    </a:ext>
                  </a:extLst>
                </a:gridCol>
                <a:gridCol w="2808312">
                  <a:extLst>
                    <a:ext uri="{9D8B030D-6E8A-4147-A177-3AD203B41FA5}">
                      <a16:colId xmlns:a16="http://schemas.microsoft.com/office/drawing/2014/main" val="1581215490"/>
                    </a:ext>
                  </a:extLst>
                </a:gridCol>
                <a:gridCol w="2658414">
                  <a:extLst>
                    <a:ext uri="{9D8B030D-6E8A-4147-A177-3AD203B41FA5}">
                      <a16:colId xmlns:a16="http://schemas.microsoft.com/office/drawing/2014/main" val="2475120957"/>
                    </a:ext>
                  </a:extLst>
                </a:gridCol>
                <a:gridCol w="2094115">
                  <a:extLst>
                    <a:ext uri="{9D8B030D-6E8A-4147-A177-3AD203B41FA5}">
                      <a16:colId xmlns:a16="http://schemas.microsoft.com/office/drawing/2014/main" val="833234127"/>
                    </a:ext>
                  </a:extLst>
                </a:gridCol>
              </a:tblGrid>
              <a:tr h="789588">
                <a:tc>
                  <a:txBody>
                    <a:bodyPr/>
                    <a:lstStyle/>
                    <a:p>
                      <a:pPr>
                        <a:lnSpc>
                          <a:spcPct val="100000"/>
                        </a:lnSpc>
                        <a:spcAft>
                          <a:spcPts val="0"/>
                        </a:spcAft>
                      </a:pPr>
                      <a:endParaRPr lang="en-GB" sz="2100" dirty="0">
                        <a:effectLst/>
                        <a:latin typeface="+mn-lt"/>
                        <a:cs typeface="Arial" panose="020B0604020202020204" pitchFamily="34" charset="0"/>
                      </a:endParaRPr>
                    </a:p>
                  </a:txBody>
                  <a:tcPr marL="68580" marR="68580" marT="0" marB="0" anchor="b"/>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nl-NL" sz="2400" dirty="0">
                          <a:effectLst/>
                        </a:rPr>
                        <a:t>Intensievere zorg</a:t>
                      </a:r>
                    </a:p>
                    <a:p>
                      <a:pPr marL="0" marR="0" lvl="0" indent="0" algn="ctr" defTabSz="914400" rtl="0" eaLnBrk="1" fontAlgn="auto" latinLnBrk="0" hangingPunct="1">
                        <a:lnSpc>
                          <a:spcPts val="1800"/>
                        </a:lnSpc>
                        <a:spcBef>
                          <a:spcPts val="0"/>
                        </a:spcBef>
                        <a:spcAft>
                          <a:spcPts val="0"/>
                        </a:spcAft>
                        <a:buClrTx/>
                        <a:buSzTx/>
                        <a:buFontTx/>
                        <a:buNone/>
                        <a:tabLst/>
                        <a:defRPr/>
                      </a:pPr>
                      <a:r>
                        <a:rPr lang="nl-NL" sz="2400" dirty="0">
                          <a:effectLst/>
                        </a:rPr>
                        <a:t>(n=293)  23%</a:t>
                      </a:r>
                      <a:endParaRPr lang="nl-NL" sz="2400" b="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nl-NL" sz="2400" dirty="0">
                          <a:effectLst/>
                        </a:rPr>
                        <a:t>Niet of nauwelijks intensiever</a:t>
                      </a:r>
                    </a:p>
                    <a:p>
                      <a:pPr marL="0" marR="0" lvl="0" indent="0" algn="ctr" defTabSz="914400" rtl="0" eaLnBrk="1" fontAlgn="auto" latinLnBrk="0" hangingPunct="1">
                        <a:lnSpc>
                          <a:spcPts val="1800"/>
                        </a:lnSpc>
                        <a:spcBef>
                          <a:spcPts val="0"/>
                        </a:spcBef>
                        <a:spcAft>
                          <a:spcPts val="0"/>
                        </a:spcAft>
                        <a:buClrTx/>
                        <a:buSzTx/>
                        <a:buFontTx/>
                        <a:buNone/>
                        <a:tabLst/>
                        <a:defRPr/>
                      </a:pPr>
                      <a:r>
                        <a:rPr lang="nl-NL" sz="2400" dirty="0">
                          <a:effectLst/>
                        </a:rPr>
                        <a:t>(n=907)  71%</a:t>
                      </a:r>
                      <a:endParaRPr lang="nl-NL" sz="2400" b="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nl-NL" sz="2400" dirty="0">
                          <a:effectLst/>
                        </a:rPr>
                        <a:t>Minder intensief</a:t>
                      </a:r>
                    </a:p>
                    <a:p>
                      <a:pPr marL="0" marR="0" lvl="0" indent="0" algn="ctr" defTabSz="914400" rtl="0" eaLnBrk="1" fontAlgn="auto" latinLnBrk="0" hangingPunct="1">
                        <a:lnSpc>
                          <a:spcPts val="1800"/>
                        </a:lnSpc>
                        <a:spcBef>
                          <a:spcPts val="0"/>
                        </a:spcBef>
                        <a:spcAft>
                          <a:spcPts val="0"/>
                        </a:spcAft>
                        <a:buClrTx/>
                        <a:buSzTx/>
                        <a:buFontTx/>
                        <a:buNone/>
                        <a:tabLst/>
                        <a:defRPr/>
                      </a:pPr>
                      <a:r>
                        <a:rPr lang="nl-NL" sz="2400" dirty="0">
                          <a:effectLst/>
                        </a:rPr>
                        <a:t>(n=84)  6%</a:t>
                      </a:r>
                      <a:endParaRPr lang="nl-NL" sz="2400" b="0" dirty="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569529207"/>
                  </a:ext>
                </a:extLst>
              </a:tr>
              <a:tr h="314380">
                <a:tc>
                  <a:txBody>
                    <a:bodyPr/>
                    <a:lstStyle/>
                    <a:p>
                      <a:pPr>
                        <a:lnSpc>
                          <a:spcPct val="100000"/>
                        </a:lnSpc>
                        <a:spcAft>
                          <a:spcPts val="0"/>
                        </a:spcAft>
                      </a:pPr>
                      <a:r>
                        <a:rPr lang="en-GB" sz="1800" dirty="0" err="1">
                          <a:effectLst/>
                        </a:rPr>
                        <a:t>Controlefrequentie</a:t>
                      </a:r>
                      <a:r>
                        <a:rPr lang="en-GB" sz="1800" dirty="0">
                          <a:effectLst/>
                        </a:rPr>
                        <a:t>  (%)</a:t>
                      </a:r>
                      <a:endParaRPr lang="en-GB" sz="1800" b="1" dirty="0">
                        <a:solidFill>
                          <a:schemeClr val="bg1"/>
                        </a:solidFill>
                        <a:effectLst/>
                        <a:latin typeface="+mn-lt"/>
                        <a:cs typeface="Arial" panose="020B0604020202020204" pitchFamily="34" charset="0"/>
                      </a:endParaRPr>
                    </a:p>
                  </a:txBody>
                  <a:tcPr marL="68580" marR="68580" marT="0" marB="0"/>
                </a:tc>
                <a:tc>
                  <a:txBody>
                    <a:bodyPr/>
                    <a:lstStyle/>
                    <a:p>
                      <a:pPr algn="ctr">
                        <a:lnSpc>
                          <a:spcPct val="100000"/>
                        </a:lnSpc>
                        <a:spcAft>
                          <a:spcPts val="0"/>
                        </a:spcAft>
                      </a:pPr>
                      <a:r>
                        <a:rPr lang="en-GB" sz="1800" dirty="0">
                          <a:effectLst/>
                        </a:rPr>
                        <a:t> </a:t>
                      </a:r>
                      <a:endParaRPr lang="nl-NL"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GB" sz="1800">
                          <a:effectLst/>
                        </a:rPr>
                        <a:t> </a:t>
                      </a:r>
                      <a:endParaRPr lang="nl-NL"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GB" sz="1800" dirty="0">
                          <a:effectLst/>
                        </a:rPr>
                        <a:t> </a:t>
                      </a:r>
                      <a:endParaRPr lang="nl-NL"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7693514"/>
                  </a:ext>
                </a:extLst>
              </a:tr>
              <a:tr h="314380">
                <a:tc>
                  <a:txBody>
                    <a:bodyPr/>
                    <a:lstStyle/>
                    <a:p>
                      <a:pPr marL="342900" indent="-342900">
                        <a:lnSpc>
                          <a:spcPct val="100000"/>
                        </a:lnSpc>
                        <a:spcAft>
                          <a:spcPts val="0"/>
                        </a:spcAft>
                        <a:buFont typeface="Arial" panose="020B0604020202020204" pitchFamily="34" charset="0"/>
                        <a:buChar char="•"/>
                      </a:pPr>
                      <a:r>
                        <a:rPr lang="en-GB" sz="1800" dirty="0">
                          <a:effectLst/>
                        </a:rPr>
                        <a:t>&lt;4 </a:t>
                      </a:r>
                      <a:r>
                        <a:rPr lang="en-GB" sz="1800" dirty="0" err="1">
                          <a:effectLst/>
                        </a:rPr>
                        <a:t>keer</a:t>
                      </a:r>
                      <a:endParaRPr lang="nl-NL"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18</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18</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73</a:t>
                      </a:r>
                      <a:endParaRPr lang="nl-NL"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14443043"/>
                  </a:ext>
                </a:extLst>
              </a:tr>
              <a:tr h="314380">
                <a:tc>
                  <a:txBody>
                    <a:bodyPr/>
                    <a:lstStyle/>
                    <a:p>
                      <a:pPr marL="342900" indent="-342900">
                        <a:lnSpc>
                          <a:spcPct val="100000"/>
                        </a:lnSpc>
                        <a:spcAft>
                          <a:spcPts val="0"/>
                        </a:spcAft>
                        <a:buFont typeface="Arial" panose="020B0604020202020204" pitchFamily="34" charset="0"/>
                        <a:buChar char="•"/>
                      </a:pPr>
                      <a:r>
                        <a:rPr lang="en-GB" sz="1800" dirty="0">
                          <a:effectLst/>
                        </a:rPr>
                        <a:t>4 </a:t>
                      </a:r>
                      <a:r>
                        <a:rPr lang="en-GB" sz="1800" dirty="0" err="1">
                          <a:effectLst/>
                        </a:rPr>
                        <a:t>keer</a:t>
                      </a:r>
                      <a:endParaRPr lang="nl-NL"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63</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80</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27</a:t>
                      </a:r>
                      <a:endParaRPr lang="nl-NL"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16792628"/>
                  </a:ext>
                </a:extLst>
              </a:tr>
              <a:tr h="314380">
                <a:tc>
                  <a:txBody>
                    <a:bodyPr/>
                    <a:lstStyle/>
                    <a:p>
                      <a:pPr marL="342900" indent="-342900">
                        <a:lnSpc>
                          <a:spcPct val="100000"/>
                        </a:lnSpc>
                        <a:spcAft>
                          <a:spcPts val="0"/>
                        </a:spcAft>
                        <a:buFont typeface="Arial" panose="020B0604020202020204" pitchFamily="34" charset="0"/>
                        <a:buChar char="•"/>
                      </a:pPr>
                      <a:r>
                        <a:rPr lang="en-GB" sz="1800" dirty="0">
                          <a:effectLst/>
                        </a:rPr>
                        <a:t>&gt;4 </a:t>
                      </a:r>
                      <a:r>
                        <a:rPr lang="en-GB" sz="1800" dirty="0" err="1">
                          <a:effectLst/>
                        </a:rPr>
                        <a:t>keer</a:t>
                      </a:r>
                      <a:endParaRPr lang="en-GB" sz="1800" b="0" dirty="0">
                        <a:solidFill>
                          <a:schemeClr val="bg1"/>
                        </a:solidFill>
                        <a:effectLst/>
                        <a:latin typeface="+mn-lt"/>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19</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2</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a:effectLst/>
                        </a:rPr>
                        <a:t>-</a:t>
                      </a:r>
                      <a:endParaRPr lang="nl-NL" sz="200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99892462"/>
                  </a:ext>
                </a:extLst>
              </a:tr>
              <a:tr h="314380">
                <a:tc>
                  <a:txBody>
                    <a:bodyPr/>
                    <a:lstStyle/>
                    <a:p>
                      <a:pPr>
                        <a:lnSpc>
                          <a:spcPct val="100000"/>
                        </a:lnSpc>
                        <a:spcAft>
                          <a:spcPts val="0"/>
                        </a:spcAft>
                      </a:pPr>
                      <a:r>
                        <a:rPr lang="en-GB" sz="1800" dirty="0" err="1">
                          <a:effectLst/>
                        </a:rPr>
                        <a:t>Verwijzing</a:t>
                      </a:r>
                      <a:r>
                        <a:rPr lang="en-GB" sz="1800" dirty="0">
                          <a:effectLst/>
                        </a:rPr>
                        <a:t> (%)</a:t>
                      </a:r>
                      <a:endParaRPr lang="nl-NL" sz="18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 </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 </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a:effectLst/>
                        </a:rPr>
                        <a:t> </a:t>
                      </a:r>
                      <a:endParaRPr lang="nl-NL" sz="200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28254686"/>
                  </a:ext>
                </a:extLst>
              </a:tr>
              <a:tr h="314380">
                <a:tc>
                  <a:txBody>
                    <a:bodyPr/>
                    <a:lstStyle/>
                    <a:p>
                      <a:pPr marL="342900" indent="-342900">
                        <a:lnSpc>
                          <a:spcPct val="100000"/>
                        </a:lnSpc>
                        <a:spcAft>
                          <a:spcPts val="0"/>
                        </a:spcAft>
                        <a:buFont typeface="Arial" panose="020B0604020202020204" pitchFamily="34" charset="0"/>
                        <a:buChar char="•"/>
                      </a:pPr>
                      <a:r>
                        <a:rPr lang="en-GB" sz="1800" dirty="0" err="1">
                          <a:effectLst/>
                        </a:rPr>
                        <a:t>Andere</a:t>
                      </a:r>
                      <a:r>
                        <a:rPr lang="en-GB" sz="1800" dirty="0">
                          <a:effectLst/>
                        </a:rPr>
                        <a:t> arts</a:t>
                      </a:r>
                      <a:endParaRPr lang="nl-NL"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17</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14</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12</a:t>
                      </a:r>
                      <a:endParaRPr lang="nl-NL"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84920514"/>
                  </a:ext>
                </a:extLst>
              </a:tr>
              <a:tr h="314380">
                <a:tc>
                  <a:txBody>
                    <a:bodyPr/>
                    <a:lstStyle/>
                    <a:p>
                      <a:pPr marL="342900" indent="-342900">
                        <a:lnSpc>
                          <a:spcPct val="100000"/>
                        </a:lnSpc>
                        <a:spcAft>
                          <a:spcPts val="0"/>
                        </a:spcAft>
                        <a:buFont typeface="Arial" panose="020B0604020202020204" pitchFamily="34" charset="0"/>
                        <a:buChar char="•"/>
                      </a:pPr>
                      <a:r>
                        <a:rPr lang="en-GB" sz="1800" dirty="0" err="1">
                          <a:effectLst/>
                        </a:rPr>
                        <a:t>Fysiotherapeut</a:t>
                      </a:r>
                      <a:r>
                        <a:rPr lang="en-GB" sz="1800" dirty="0">
                          <a:effectLst/>
                        </a:rPr>
                        <a:t>*</a:t>
                      </a:r>
                      <a:endParaRPr lang="nl-NL"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12</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4</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5</a:t>
                      </a:r>
                      <a:endParaRPr lang="nl-NL"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0026292"/>
                  </a:ext>
                </a:extLst>
              </a:tr>
              <a:tr h="314380">
                <a:tc>
                  <a:txBody>
                    <a:bodyPr/>
                    <a:lstStyle/>
                    <a:p>
                      <a:pPr marL="342900" indent="-342900">
                        <a:lnSpc>
                          <a:spcPct val="100000"/>
                        </a:lnSpc>
                        <a:spcAft>
                          <a:spcPts val="0"/>
                        </a:spcAft>
                        <a:buFont typeface="Arial" panose="020B0604020202020204" pitchFamily="34" charset="0"/>
                        <a:buChar char="•"/>
                      </a:pPr>
                      <a:r>
                        <a:rPr lang="en-GB" sz="1800" dirty="0" err="1">
                          <a:effectLst/>
                        </a:rPr>
                        <a:t>Diëtist</a:t>
                      </a:r>
                      <a:r>
                        <a:rPr lang="en-GB" sz="1800" dirty="0">
                          <a:effectLst/>
                        </a:rPr>
                        <a:t>*, **</a:t>
                      </a:r>
                      <a:endParaRPr lang="nl-NL"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35</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15</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11</a:t>
                      </a:r>
                      <a:endParaRPr lang="nl-NL"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34261986"/>
                  </a:ext>
                </a:extLst>
              </a:tr>
              <a:tr h="314380">
                <a:tc>
                  <a:txBody>
                    <a:bodyPr/>
                    <a:lstStyle/>
                    <a:p>
                      <a:pPr marL="342900" indent="-342900">
                        <a:lnSpc>
                          <a:spcPct val="100000"/>
                        </a:lnSpc>
                        <a:spcAft>
                          <a:spcPts val="0"/>
                        </a:spcAft>
                        <a:buFont typeface="Arial" panose="020B0604020202020204" pitchFamily="34" charset="0"/>
                        <a:buChar char="•"/>
                      </a:pPr>
                      <a:r>
                        <a:rPr lang="en-GB" sz="1800" dirty="0" err="1">
                          <a:effectLst/>
                        </a:rPr>
                        <a:t>Psycholoog</a:t>
                      </a:r>
                      <a:r>
                        <a:rPr lang="en-GB" sz="1800" dirty="0">
                          <a:effectLst/>
                        </a:rPr>
                        <a:t>*, ***</a:t>
                      </a:r>
                      <a:endParaRPr lang="nl-NL"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5</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1</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5</a:t>
                      </a:r>
                      <a:endParaRPr lang="nl-NL"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56000833"/>
                  </a:ext>
                </a:extLst>
              </a:tr>
              <a:tr h="314380">
                <a:tc>
                  <a:txBody>
                    <a:bodyPr/>
                    <a:lstStyle/>
                    <a:p>
                      <a:pPr marL="342900" indent="-342900">
                        <a:lnSpc>
                          <a:spcPct val="100000"/>
                        </a:lnSpc>
                        <a:spcAft>
                          <a:spcPts val="0"/>
                        </a:spcAft>
                        <a:buFont typeface="Arial" panose="020B0604020202020204" pitchFamily="34" charset="0"/>
                        <a:buChar char="•"/>
                      </a:pPr>
                      <a:r>
                        <a:rPr lang="en-GB" sz="1800" dirty="0" err="1">
                          <a:effectLst/>
                        </a:rPr>
                        <a:t>Podotherapeut</a:t>
                      </a:r>
                      <a:endParaRPr lang="nl-NL"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4</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5</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6</a:t>
                      </a:r>
                      <a:endParaRPr lang="nl-NL"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5161522"/>
                  </a:ext>
                </a:extLst>
              </a:tr>
              <a:tr h="314380">
                <a:tc>
                  <a:txBody>
                    <a:bodyPr/>
                    <a:lstStyle/>
                    <a:p>
                      <a:pPr marL="342900" indent="-342900">
                        <a:lnSpc>
                          <a:spcPct val="100000"/>
                        </a:lnSpc>
                        <a:spcAft>
                          <a:spcPts val="0"/>
                        </a:spcAft>
                        <a:buFont typeface="Arial" panose="020B0604020202020204" pitchFamily="34" charset="0"/>
                        <a:buChar char="•"/>
                      </a:pPr>
                      <a:r>
                        <a:rPr lang="en-GB" sz="1800" dirty="0">
                          <a:effectLst/>
                        </a:rPr>
                        <a:t>Lifestyle coach*, **</a:t>
                      </a:r>
                      <a:endParaRPr lang="nl-NL"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6</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1</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1</a:t>
                      </a:r>
                      <a:endParaRPr lang="nl-NL"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04601307"/>
                  </a:ext>
                </a:extLst>
              </a:tr>
              <a:tr h="314380">
                <a:tc>
                  <a:txBody>
                    <a:bodyPr/>
                    <a:lstStyle/>
                    <a:p>
                      <a:pPr marL="342900" indent="-342900">
                        <a:lnSpc>
                          <a:spcPct val="100000"/>
                        </a:lnSpc>
                        <a:spcAft>
                          <a:spcPts val="0"/>
                        </a:spcAft>
                        <a:buFont typeface="Arial" panose="020B0604020202020204" pitchFamily="34" charset="0"/>
                        <a:buChar char="•"/>
                      </a:pPr>
                      <a:r>
                        <a:rPr lang="en-GB" sz="1800" dirty="0">
                          <a:effectLst/>
                        </a:rPr>
                        <a:t>Setting (</a:t>
                      </a:r>
                      <a:r>
                        <a:rPr lang="en-GB" sz="1800" dirty="0" err="1">
                          <a:effectLst/>
                        </a:rPr>
                        <a:t>huisartsenpraktijk</a:t>
                      </a:r>
                      <a:r>
                        <a:rPr lang="en-GB" sz="1800" dirty="0">
                          <a:effectLst/>
                        </a:rPr>
                        <a:t>/</a:t>
                      </a:r>
                      <a:r>
                        <a:rPr lang="en-GB" sz="1800" dirty="0" err="1">
                          <a:effectLst/>
                        </a:rPr>
                        <a:t>poli</a:t>
                      </a:r>
                      <a:r>
                        <a:rPr lang="en-GB" sz="1800" dirty="0">
                          <a:effectLst/>
                        </a:rPr>
                        <a:t> ) *</a:t>
                      </a:r>
                      <a:endParaRPr lang="nl-NL" sz="1800" b="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82 / 18</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91 / 9</a:t>
                      </a:r>
                      <a:endParaRPr lang="nl-NL" sz="20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Aft>
                          <a:spcPts val="0"/>
                        </a:spcAft>
                      </a:pPr>
                      <a:r>
                        <a:rPr lang="en-GB" sz="2000" dirty="0">
                          <a:effectLst/>
                        </a:rPr>
                        <a:t>88 / 12</a:t>
                      </a:r>
                      <a:endParaRPr lang="nl-NL" sz="20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97673591"/>
                  </a:ext>
                </a:extLst>
              </a:tr>
            </a:tbl>
          </a:graphicData>
        </a:graphic>
      </p:graphicFrame>
      <p:sp>
        <p:nvSpPr>
          <p:cNvPr id="5" name="Tekstvak 4">
            <a:extLst>
              <a:ext uri="{FF2B5EF4-FFF2-40B4-BE49-F238E27FC236}">
                <a16:creationId xmlns:a16="http://schemas.microsoft.com/office/drawing/2014/main" id="{088C845F-8B0B-4D85-B517-F6808A8762AC}"/>
              </a:ext>
            </a:extLst>
          </p:cNvPr>
          <p:cNvSpPr txBox="1"/>
          <p:nvPr/>
        </p:nvSpPr>
        <p:spPr>
          <a:xfrm>
            <a:off x="365850" y="5733256"/>
            <a:ext cx="10872648" cy="869982"/>
          </a:xfrm>
          <a:prstGeom prst="rect">
            <a:avLst/>
          </a:prstGeom>
          <a:solidFill>
            <a:schemeClr val="bg1"/>
          </a:solidFill>
        </p:spPr>
        <p:txBody>
          <a:bodyPr wrap="square" rtlCol="0">
            <a:spAutoFit/>
          </a:bodyPr>
          <a:lstStyle/>
          <a:p>
            <a:pPr>
              <a:lnSpc>
                <a:spcPts val="1200"/>
              </a:lnSpc>
            </a:pPr>
            <a:r>
              <a:rPr lang="nl-NL" dirty="0"/>
              <a:t> </a:t>
            </a:r>
            <a:r>
              <a:rPr lang="nl-NL" sz="1600" dirty="0">
                <a:cs typeface="Arial" panose="020B0604020202020204" pitchFamily="34" charset="0"/>
              </a:rPr>
              <a:t>* verschil groep 1 en 2 significant</a:t>
            </a:r>
          </a:p>
          <a:p>
            <a:pPr>
              <a:lnSpc>
                <a:spcPts val="1200"/>
              </a:lnSpc>
            </a:pPr>
            <a:r>
              <a:rPr lang="nl-NL" sz="1600" dirty="0">
                <a:cs typeface="Arial" panose="020B0604020202020204" pitchFamily="34" charset="0"/>
              </a:rPr>
              <a:t>			 </a:t>
            </a:r>
          </a:p>
          <a:p>
            <a:pPr>
              <a:lnSpc>
                <a:spcPts val="1200"/>
              </a:lnSpc>
            </a:pPr>
            <a:r>
              <a:rPr lang="nl-NL" sz="1600" dirty="0">
                <a:cs typeface="Arial" panose="020B0604020202020204" pitchFamily="34" charset="0"/>
              </a:rPr>
              <a:t>** groep 1 en 3 verschillen significant  </a:t>
            </a:r>
          </a:p>
          <a:p>
            <a:pPr>
              <a:lnSpc>
                <a:spcPts val="1200"/>
              </a:lnSpc>
            </a:pPr>
            <a:r>
              <a:rPr lang="nl-NL" sz="1600" dirty="0">
                <a:cs typeface="Arial" panose="020B0604020202020204" pitchFamily="34" charset="0"/>
              </a:rPr>
              <a:t>				</a:t>
            </a:r>
          </a:p>
          <a:p>
            <a:pPr>
              <a:lnSpc>
                <a:spcPts val="1200"/>
              </a:lnSpc>
            </a:pPr>
            <a:r>
              <a:rPr lang="nl-NL" sz="1600" dirty="0">
                <a:cs typeface="Arial" panose="020B0604020202020204" pitchFamily="34" charset="0"/>
              </a:rPr>
              <a:t>*** verschil groep 2 -3 significant ( p&lt; 0.05) </a:t>
            </a:r>
          </a:p>
        </p:txBody>
      </p:sp>
    </p:spTree>
    <p:extLst>
      <p:ext uri="{BB962C8B-B14F-4D97-AF65-F5344CB8AC3E}">
        <p14:creationId xmlns:p14="http://schemas.microsoft.com/office/powerpoint/2010/main" val="24821488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r>
              <a:rPr lang="nl-NL" sz="3600" dirty="0">
                <a:solidFill>
                  <a:prstClr val="white"/>
                </a:solidFill>
                <a:latin typeface="Arial" panose="020B0604020202020204" pitchFamily="34" charset="0"/>
                <a:cs typeface="Arial" panose="020B0604020202020204" pitchFamily="34" charset="0"/>
              </a:rPr>
              <a:t>Controlefrequentie komend jaar </a:t>
            </a:r>
            <a:endParaRPr lang="nl-NL" dirty="0">
              <a:latin typeface="Arial" panose="020B0604020202020204" pitchFamily="34" charset="0"/>
              <a:cs typeface="Arial" panose="020B0604020202020204" pitchFamily="34" charset="0"/>
            </a:endParaRPr>
          </a:p>
        </p:txBody>
      </p:sp>
      <p:graphicFrame>
        <p:nvGraphicFramePr>
          <p:cNvPr id="6" name="Tijdelijke aanduiding voor inhoud 3"/>
          <p:cNvGraphicFramePr>
            <a:graphicFrameLocks noGrp="1"/>
          </p:cNvGraphicFramePr>
          <p:nvPr>
            <p:ph idx="1"/>
            <p:extLst>
              <p:ext uri="{D42A27DB-BD31-4B8C-83A1-F6EECF244321}">
                <p14:modId xmlns:p14="http://schemas.microsoft.com/office/powerpoint/2010/main" val="2634315800"/>
              </p:ext>
            </p:extLst>
          </p:nvPr>
        </p:nvGraphicFramePr>
        <p:xfrm>
          <a:off x="2143125" y="2420888"/>
          <a:ext cx="9317784" cy="2811453"/>
        </p:xfrm>
        <a:graphic>
          <a:graphicData uri="http://schemas.openxmlformats.org/drawingml/2006/table">
            <a:tbl>
              <a:tblPr firstRow="1" bandRow="1">
                <a:tableStyleId>{3B4B98B0-60AC-42C2-AFA5-B58CD77FA1E5}</a:tableStyleId>
              </a:tblPr>
              <a:tblGrid>
                <a:gridCol w="3238118">
                  <a:extLst>
                    <a:ext uri="{9D8B030D-6E8A-4147-A177-3AD203B41FA5}">
                      <a16:colId xmlns:a16="http://schemas.microsoft.com/office/drawing/2014/main" val="20000"/>
                    </a:ext>
                  </a:extLst>
                </a:gridCol>
                <a:gridCol w="3079950">
                  <a:extLst>
                    <a:ext uri="{9D8B030D-6E8A-4147-A177-3AD203B41FA5}">
                      <a16:colId xmlns:a16="http://schemas.microsoft.com/office/drawing/2014/main" val="20001"/>
                    </a:ext>
                  </a:extLst>
                </a:gridCol>
                <a:gridCol w="2999716">
                  <a:extLst>
                    <a:ext uri="{9D8B030D-6E8A-4147-A177-3AD203B41FA5}">
                      <a16:colId xmlns:a16="http://schemas.microsoft.com/office/drawing/2014/main" val="20002"/>
                    </a:ext>
                  </a:extLst>
                </a:gridCol>
              </a:tblGrid>
              <a:tr h="621937">
                <a:tc>
                  <a:txBody>
                    <a:bodyPr/>
                    <a:lstStyle/>
                    <a:p>
                      <a:endParaRPr lang="nl-NL" sz="2400" b="0" dirty="0">
                        <a:latin typeface="+mn-lt"/>
                        <a:cs typeface="Arial" panose="020B0604020202020204" pitchFamily="34" charset="0"/>
                      </a:endParaRPr>
                    </a:p>
                  </a:txBody>
                  <a:tcPr marL="110679" marR="110679" anchor="ctr"/>
                </a:tc>
                <a:tc>
                  <a:txBody>
                    <a:bodyPr/>
                    <a:lstStyle/>
                    <a:p>
                      <a:pPr algn="ctr"/>
                      <a:r>
                        <a:rPr lang="nl-NL" sz="2400" b="0" dirty="0"/>
                        <a:t>1ste lijn</a:t>
                      </a:r>
                    </a:p>
                    <a:p>
                      <a:pPr algn="ctr"/>
                      <a:r>
                        <a:rPr lang="nl-NL" sz="2400" b="0" dirty="0"/>
                        <a:t>% patiënten (n=1200)</a:t>
                      </a:r>
                      <a:endParaRPr lang="nl-NL" sz="2400" b="0" dirty="0">
                        <a:latin typeface="+mn-lt"/>
                        <a:cs typeface="Arial" panose="020B0604020202020204" pitchFamily="34" charset="0"/>
                      </a:endParaRPr>
                    </a:p>
                  </a:txBody>
                  <a:tcPr marL="110679" marR="110679" anchor="ctr"/>
                </a:tc>
                <a:tc>
                  <a:txBody>
                    <a:bodyPr/>
                    <a:lstStyle/>
                    <a:p>
                      <a:pPr algn="ctr"/>
                      <a:r>
                        <a:rPr lang="nl-NL" sz="2400" b="0" dirty="0"/>
                        <a:t>2de lijn</a:t>
                      </a:r>
                    </a:p>
                    <a:p>
                      <a:pPr algn="ctr"/>
                      <a:r>
                        <a:rPr lang="nl-NL" sz="2400" b="0" dirty="0"/>
                        <a:t>% patiënten (n=145)</a:t>
                      </a:r>
                      <a:endParaRPr lang="nl-NL" sz="2400" b="0" dirty="0">
                        <a:latin typeface="+mn-lt"/>
                        <a:cs typeface="Arial" panose="020B0604020202020204" pitchFamily="34" charset="0"/>
                      </a:endParaRPr>
                    </a:p>
                  </a:txBody>
                  <a:tcPr marL="110679" marR="110679" anchor="ctr"/>
                </a:tc>
                <a:extLst>
                  <a:ext uri="{0D108BD9-81ED-4DB2-BD59-A6C34878D82A}">
                    <a16:rowId xmlns:a16="http://schemas.microsoft.com/office/drawing/2014/main" val="10000"/>
                  </a:ext>
                </a:extLst>
              </a:tr>
              <a:tr h="662831">
                <a:tc>
                  <a:txBody>
                    <a:bodyPr/>
                    <a:lstStyle/>
                    <a:p>
                      <a:r>
                        <a:rPr lang="nl-NL" sz="2400" b="0" baseline="0" dirty="0"/>
                        <a:t>Meer dan vier  keer</a:t>
                      </a:r>
                      <a:endParaRPr lang="nl-NL" sz="2400" b="0" dirty="0">
                        <a:latin typeface="+mn-lt"/>
                        <a:cs typeface="Arial" panose="020B0604020202020204" pitchFamily="34" charset="0"/>
                      </a:endParaRPr>
                    </a:p>
                  </a:txBody>
                  <a:tcPr marL="110679" marR="110679" anchor="ctr"/>
                </a:tc>
                <a:tc>
                  <a:txBody>
                    <a:bodyPr/>
                    <a:lstStyle/>
                    <a:p>
                      <a:pPr algn="ctr"/>
                      <a:r>
                        <a:rPr lang="nl-NL" sz="2400" b="0" dirty="0"/>
                        <a:t>5</a:t>
                      </a:r>
                      <a:endParaRPr lang="nl-NL" sz="2400" b="0" dirty="0">
                        <a:latin typeface="+mn-lt"/>
                        <a:cs typeface="Arial" panose="020B0604020202020204" pitchFamily="34" charset="0"/>
                      </a:endParaRPr>
                    </a:p>
                  </a:txBody>
                  <a:tcPr marL="110679" marR="110679" anchor="ctr"/>
                </a:tc>
                <a:tc>
                  <a:txBody>
                    <a:bodyPr/>
                    <a:lstStyle/>
                    <a:p>
                      <a:pPr algn="ctr"/>
                      <a:r>
                        <a:rPr lang="nl-NL" sz="2400" b="0" dirty="0"/>
                        <a:t>13</a:t>
                      </a:r>
                      <a:endParaRPr lang="nl-NL" sz="2400" b="0" dirty="0">
                        <a:latin typeface="+mn-lt"/>
                        <a:cs typeface="Arial" panose="020B0604020202020204" pitchFamily="34" charset="0"/>
                      </a:endParaRPr>
                    </a:p>
                  </a:txBody>
                  <a:tcPr marL="110679" marR="110679" anchor="ctr"/>
                </a:tc>
                <a:extLst>
                  <a:ext uri="{0D108BD9-81ED-4DB2-BD59-A6C34878D82A}">
                    <a16:rowId xmlns:a16="http://schemas.microsoft.com/office/drawing/2014/main" val="10001"/>
                  </a:ext>
                </a:extLst>
              </a:tr>
              <a:tr h="662831">
                <a:tc>
                  <a:txBody>
                    <a:bodyPr/>
                    <a:lstStyle/>
                    <a:p>
                      <a:r>
                        <a:rPr lang="nl-NL" sz="2400" b="0" dirty="0"/>
                        <a:t>Vier keer</a:t>
                      </a:r>
                      <a:endParaRPr lang="nl-NL" sz="2400" b="0" dirty="0">
                        <a:latin typeface="+mn-lt"/>
                        <a:cs typeface="Arial" panose="020B0604020202020204" pitchFamily="34" charset="0"/>
                      </a:endParaRPr>
                    </a:p>
                  </a:txBody>
                  <a:tcPr marL="110679" marR="110679" anchor="ctr"/>
                </a:tc>
                <a:tc>
                  <a:txBody>
                    <a:bodyPr/>
                    <a:lstStyle/>
                    <a:p>
                      <a:pPr algn="ctr"/>
                      <a:r>
                        <a:rPr lang="nl-NL" sz="2400" b="0" dirty="0"/>
                        <a:t>76</a:t>
                      </a:r>
                      <a:endParaRPr lang="nl-NL" sz="2400" b="0" dirty="0">
                        <a:latin typeface="+mn-lt"/>
                        <a:cs typeface="Arial" panose="020B0604020202020204" pitchFamily="34" charset="0"/>
                      </a:endParaRPr>
                    </a:p>
                  </a:txBody>
                  <a:tcPr marL="110679" marR="110679" anchor="ctr"/>
                </a:tc>
                <a:tc>
                  <a:txBody>
                    <a:bodyPr/>
                    <a:lstStyle/>
                    <a:p>
                      <a:pPr algn="ctr"/>
                      <a:r>
                        <a:rPr lang="nl-NL" sz="2400" b="0" dirty="0"/>
                        <a:t>47</a:t>
                      </a:r>
                      <a:endParaRPr lang="nl-NL" sz="2400" b="0" dirty="0">
                        <a:latin typeface="+mn-lt"/>
                        <a:cs typeface="Arial" panose="020B0604020202020204" pitchFamily="34" charset="0"/>
                      </a:endParaRPr>
                    </a:p>
                  </a:txBody>
                  <a:tcPr marL="110679" marR="110679" anchor="ctr"/>
                </a:tc>
                <a:extLst>
                  <a:ext uri="{0D108BD9-81ED-4DB2-BD59-A6C34878D82A}">
                    <a16:rowId xmlns:a16="http://schemas.microsoft.com/office/drawing/2014/main" val="10002"/>
                  </a:ext>
                </a:extLst>
              </a:tr>
              <a:tr h="662831">
                <a:tc>
                  <a:txBody>
                    <a:bodyPr/>
                    <a:lstStyle/>
                    <a:p>
                      <a:r>
                        <a:rPr lang="nl-NL" sz="2400" b="0" dirty="0"/>
                        <a:t>Minder dan vier keer </a:t>
                      </a:r>
                      <a:endParaRPr lang="nl-NL" sz="2400" b="0" dirty="0">
                        <a:latin typeface="+mn-lt"/>
                        <a:cs typeface="Arial" panose="020B0604020202020204" pitchFamily="34" charset="0"/>
                      </a:endParaRPr>
                    </a:p>
                  </a:txBody>
                  <a:tcPr marL="110679" marR="110679" anchor="ctr"/>
                </a:tc>
                <a:tc>
                  <a:txBody>
                    <a:bodyPr/>
                    <a:lstStyle/>
                    <a:p>
                      <a:pPr algn="ctr"/>
                      <a:r>
                        <a:rPr lang="nl-NL" sz="2400" b="0" dirty="0"/>
                        <a:t>19</a:t>
                      </a:r>
                      <a:endParaRPr lang="nl-NL" sz="2400" b="0" dirty="0">
                        <a:latin typeface="+mn-lt"/>
                        <a:cs typeface="Arial" panose="020B0604020202020204" pitchFamily="34" charset="0"/>
                      </a:endParaRPr>
                    </a:p>
                  </a:txBody>
                  <a:tcPr marL="110679" marR="110679" anchor="ctr"/>
                </a:tc>
                <a:tc>
                  <a:txBody>
                    <a:bodyPr/>
                    <a:lstStyle/>
                    <a:p>
                      <a:pPr algn="ctr"/>
                      <a:r>
                        <a:rPr lang="nl-NL" sz="2400" b="0" dirty="0"/>
                        <a:t>40</a:t>
                      </a:r>
                      <a:endParaRPr lang="nl-NL" sz="2400" b="0" dirty="0">
                        <a:latin typeface="+mn-lt"/>
                        <a:cs typeface="Arial" panose="020B0604020202020204" pitchFamily="34" charset="0"/>
                      </a:endParaRPr>
                    </a:p>
                  </a:txBody>
                  <a:tcPr marL="110679" marR="110679" anchor="ctr"/>
                </a:tc>
                <a:extLst>
                  <a:ext uri="{0D108BD9-81ED-4DB2-BD59-A6C34878D82A}">
                    <a16:rowId xmlns:a16="http://schemas.microsoft.com/office/drawing/2014/main" val="10003"/>
                  </a:ext>
                </a:extLst>
              </a:tr>
            </a:tbl>
          </a:graphicData>
        </a:graphic>
      </p:graphicFrame>
      <p:sp>
        <p:nvSpPr>
          <p:cNvPr id="3" name="Tekstvak 2"/>
          <p:cNvSpPr txBox="1"/>
          <p:nvPr/>
        </p:nvSpPr>
        <p:spPr>
          <a:xfrm>
            <a:off x="2373855" y="399872"/>
            <a:ext cx="9818145" cy="600164"/>
          </a:xfrm>
          <a:prstGeom prst="rect">
            <a:avLst/>
          </a:prstGeom>
          <a:noFill/>
        </p:spPr>
        <p:txBody>
          <a:bodyPr wrap="square" rtlCol="0">
            <a:spAutoFit/>
          </a:bodyPr>
          <a:lstStyle/>
          <a:p>
            <a:r>
              <a:rPr lang="nl-NL" sz="3300" dirty="0">
                <a:solidFill>
                  <a:schemeClr val="tx2"/>
                </a:solidFill>
                <a:latin typeface="+mn-lt"/>
                <a:cs typeface="Arial" panose="020B0604020202020204" pitchFamily="34" charset="0"/>
              </a:rPr>
              <a:t>Geplande bezoeken voor het jaar na eerste jaargesprek</a:t>
            </a:r>
          </a:p>
        </p:txBody>
      </p:sp>
    </p:spTree>
    <p:extLst>
      <p:ext uri="{BB962C8B-B14F-4D97-AF65-F5344CB8AC3E}">
        <p14:creationId xmlns:p14="http://schemas.microsoft.com/office/powerpoint/2010/main" val="3145801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3F1D7DC-84F8-4262-86E4-3D84EDF739C5}"/>
              </a:ext>
            </a:extLst>
          </p:cNvPr>
          <p:cNvPicPr>
            <a:picLocks noChangeAspect="1"/>
          </p:cNvPicPr>
          <p:nvPr/>
        </p:nvPicPr>
        <p:blipFill>
          <a:blip r:embed="rId3"/>
          <a:stretch>
            <a:fillRect/>
          </a:stretch>
        </p:blipFill>
        <p:spPr>
          <a:xfrm>
            <a:off x="6073575" y="3423400"/>
            <a:ext cx="44850" cy="11200"/>
          </a:xfrm>
          <a:prstGeom prst="rect">
            <a:avLst/>
          </a:prstGeom>
        </p:spPr>
      </p:pic>
      <p:sp>
        <p:nvSpPr>
          <p:cNvPr id="4" name="Titel 3">
            <a:extLst>
              <a:ext uri="{FF2B5EF4-FFF2-40B4-BE49-F238E27FC236}">
                <a16:creationId xmlns:a16="http://schemas.microsoft.com/office/drawing/2014/main" id="{96DA2317-2D90-4CC4-BC99-5799F972CE00}"/>
              </a:ext>
            </a:extLst>
          </p:cNvPr>
          <p:cNvSpPr>
            <a:spLocks noGrp="1"/>
          </p:cNvSpPr>
          <p:nvPr>
            <p:ph type="title"/>
          </p:nvPr>
        </p:nvSpPr>
        <p:spPr/>
        <p:txBody>
          <a:bodyPr>
            <a:noAutofit/>
          </a:bodyPr>
          <a:lstStyle/>
          <a:p>
            <a:pPr algn="l"/>
            <a:r>
              <a:rPr lang="nl-NL" dirty="0">
                <a:latin typeface="Calibri" panose="020F0502020204030204" pitchFamily="34" charset="0"/>
                <a:cs typeface="Calibri" panose="020F0502020204030204" pitchFamily="34" charset="0"/>
              </a:rPr>
              <a:t>Factoren die </a:t>
            </a:r>
            <a:r>
              <a:rPr lang="nl-NL" sz="2000" dirty="0">
                <a:latin typeface="Calibri" panose="020F0502020204030204" pitchFamily="34" charset="0"/>
                <a:cs typeface="Calibri" panose="020F0502020204030204" pitchFamily="34" charset="0"/>
              </a:rPr>
              <a:t>(onafhankelijk van andere factoren) </a:t>
            </a:r>
            <a:r>
              <a:rPr lang="nl-NL" dirty="0">
                <a:latin typeface="Calibri" panose="020F0502020204030204" pitchFamily="34" charset="0"/>
                <a:cs typeface="Calibri" panose="020F0502020204030204" pitchFamily="34" charset="0"/>
              </a:rPr>
              <a:t>bepalen of de zorg intensiever of juist minder intensief wordt, of nauwelijks verandert</a:t>
            </a:r>
          </a:p>
        </p:txBody>
      </p:sp>
      <p:sp>
        <p:nvSpPr>
          <p:cNvPr id="5" name="Tijdelijke aanduiding voor inhoud 4">
            <a:extLst>
              <a:ext uri="{FF2B5EF4-FFF2-40B4-BE49-F238E27FC236}">
                <a16:creationId xmlns:a16="http://schemas.microsoft.com/office/drawing/2014/main" id="{34D98DFB-649F-4EE4-B5F1-38F992CDB8BE}"/>
              </a:ext>
            </a:extLst>
          </p:cNvPr>
          <p:cNvSpPr>
            <a:spLocks noGrp="1"/>
          </p:cNvSpPr>
          <p:nvPr>
            <p:ph idx="1"/>
          </p:nvPr>
        </p:nvSpPr>
        <p:spPr/>
        <p:txBody>
          <a:bodyPr>
            <a:normAutofit/>
          </a:bodyPr>
          <a:lstStyle/>
          <a:p>
            <a:pPr marL="514350" indent="-514350">
              <a:buFont typeface="+mj-lt"/>
              <a:buAutoNum type="arabicPeriod"/>
            </a:pPr>
            <a:r>
              <a:rPr lang="nl-NL" sz="2400" dirty="0">
                <a:cs typeface="Arial" panose="020B0604020202020204" pitchFamily="34" charset="0"/>
              </a:rPr>
              <a:t>De met diabetes samenhangende stress</a:t>
            </a:r>
          </a:p>
          <a:p>
            <a:pPr marL="514350" indent="-514350">
              <a:buFont typeface="+mj-lt"/>
              <a:buAutoNum type="arabicPeriod"/>
            </a:pPr>
            <a:r>
              <a:rPr lang="nl-NL" sz="2400" dirty="0">
                <a:cs typeface="Arial" panose="020B0604020202020204" pitchFamily="34" charset="0"/>
              </a:rPr>
              <a:t>De zorgen van mensen over hun diabetes</a:t>
            </a:r>
          </a:p>
          <a:p>
            <a:pPr marL="514350" indent="-514350">
              <a:buFont typeface="+mj-lt"/>
              <a:buAutoNum type="arabicPeriod"/>
            </a:pPr>
            <a:r>
              <a:rPr lang="nl-NL" sz="2400" dirty="0">
                <a:cs typeface="Arial" panose="020B0604020202020204" pitchFamily="34" charset="0"/>
              </a:rPr>
              <a:t>De mate waarin mensen diabetes begrijpen</a:t>
            </a:r>
          </a:p>
          <a:p>
            <a:pPr marL="514350" indent="-514350">
              <a:buFont typeface="+mj-lt"/>
              <a:buAutoNum type="arabicPeriod"/>
            </a:pPr>
            <a:r>
              <a:rPr lang="nl-NL" sz="2400" dirty="0">
                <a:solidFill>
                  <a:srgbClr val="0070C0"/>
                </a:solidFill>
                <a:cs typeface="Arial" panose="020B0604020202020204" pitchFamily="34" charset="0"/>
              </a:rPr>
              <a:t>Of mensen samen met hun zorgverlener doelen stellen of dat niet doen</a:t>
            </a:r>
          </a:p>
          <a:p>
            <a:pPr marL="514350" indent="-514350">
              <a:buFont typeface="+mj-lt"/>
              <a:buAutoNum type="arabicPeriod"/>
            </a:pPr>
            <a:r>
              <a:rPr lang="nl-NL" sz="2400" dirty="0">
                <a:solidFill>
                  <a:srgbClr val="D50032"/>
                </a:solidFill>
                <a:cs typeface="Arial" panose="020B0604020202020204" pitchFamily="34" charset="0"/>
              </a:rPr>
              <a:t>Andere aanwezige ziekten</a:t>
            </a:r>
          </a:p>
          <a:p>
            <a:pPr marL="514350" indent="-514350">
              <a:buFont typeface="+mj-lt"/>
              <a:buAutoNum type="arabicPeriod"/>
            </a:pPr>
            <a:r>
              <a:rPr lang="nl-NL" sz="2400" dirty="0">
                <a:solidFill>
                  <a:srgbClr val="D50032"/>
                </a:solidFill>
                <a:cs typeface="Arial" panose="020B0604020202020204" pitchFamily="34" charset="0"/>
              </a:rPr>
              <a:t>Het HbA1c</a:t>
            </a:r>
          </a:p>
          <a:p>
            <a:pPr marL="514350" indent="-514350">
              <a:buFont typeface="+mj-lt"/>
              <a:buAutoNum type="arabicPeriod"/>
            </a:pPr>
            <a:r>
              <a:rPr lang="nl-NL" sz="2400" dirty="0">
                <a:solidFill>
                  <a:srgbClr val="D50032"/>
                </a:solidFill>
                <a:cs typeface="Arial" panose="020B0604020202020204" pitchFamily="34" charset="0"/>
              </a:rPr>
              <a:t>De al gebruikte medicatie</a:t>
            </a:r>
          </a:p>
          <a:p>
            <a:pPr marL="0" indent="0">
              <a:buNone/>
            </a:pPr>
            <a:r>
              <a:rPr lang="nl-NL" dirty="0"/>
              <a:t> </a:t>
            </a:r>
          </a:p>
          <a:p>
            <a:endParaRPr lang="nl-NL" dirty="0"/>
          </a:p>
          <a:p>
            <a:endParaRPr lang="nl-NL" dirty="0"/>
          </a:p>
        </p:txBody>
      </p:sp>
      <p:sp>
        <p:nvSpPr>
          <p:cNvPr id="3" name="Tekstvak 2">
            <a:extLst>
              <a:ext uri="{FF2B5EF4-FFF2-40B4-BE49-F238E27FC236}">
                <a16:creationId xmlns:a16="http://schemas.microsoft.com/office/drawing/2014/main" id="{3BD18DE4-B713-4C59-9599-EEDD5F7E768D}"/>
              </a:ext>
            </a:extLst>
          </p:cNvPr>
          <p:cNvSpPr txBox="1"/>
          <p:nvPr/>
        </p:nvSpPr>
        <p:spPr>
          <a:xfrm>
            <a:off x="2168370" y="5589240"/>
            <a:ext cx="5191676" cy="369332"/>
          </a:xfrm>
          <a:prstGeom prst="rect">
            <a:avLst/>
          </a:prstGeom>
          <a:noFill/>
        </p:spPr>
        <p:txBody>
          <a:bodyPr wrap="square" rtlCol="0">
            <a:spAutoFit/>
          </a:bodyPr>
          <a:lstStyle/>
          <a:p>
            <a:r>
              <a:rPr lang="nl-NL" dirty="0">
                <a:latin typeface="+mj-lt"/>
              </a:rPr>
              <a:t>Van Vugt H, Rutten G. et al. </a:t>
            </a:r>
            <a:r>
              <a:rPr lang="nl-NL" dirty="0" err="1">
                <a:latin typeface="+mj-lt"/>
              </a:rPr>
              <a:t>Diab</a:t>
            </a:r>
            <a:r>
              <a:rPr lang="nl-NL" dirty="0">
                <a:latin typeface="+mj-lt"/>
              </a:rPr>
              <a:t> </a:t>
            </a:r>
            <a:r>
              <a:rPr lang="nl-NL" dirty="0" err="1">
                <a:latin typeface="+mj-lt"/>
              </a:rPr>
              <a:t>Med</a:t>
            </a:r>
            <a:r>
              <a:rPr lang="nl-NL" dirty="0">
                <a:latin typeface="+mj-lt"/>
              </a:rPr>
              <a:t> 2019; in revisie </a:t>
            </a:r>
          </a:p>
        </p:txBody>
      </p:sp>
    </p:spTree>
    <p:extLst>
      <p:ext uri="{BB962C8B-B14F-4D97-AF65-F5344CB8AC3E}">
        <p14:creationId xmlns:p14="http://schemas.microsoft.com/office/powerpoint/2010/main" val="3843106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144209-D55F-4913-AFB2-0627C9B113EC}"/>
              </a:ext>
            </a:extLst>
          </p:cNvPr>
          <p:cNvSpPr>
            <a:spLocks noGrp="1"/>
          </p:cNvSpPr>
          <p:nvPr>
            <p:ph type="title"/>
          </p:nvPr>
        </p:nvSpPr>
        <p:spPr/>
        <p:txBody>
          <a:bodyPr>
            <a:noAutofit/>
          </a:bodyPr>
          <a:lstStyle/>
          <a:p>
            <a:r>
              <a:rPr lang="nl-NL" dirty="0">
                <a:latin typeface="Calibri" panose="020F0502020204030204" pitchFamily="34" charset="0"/>
                <a:cs typeface="Calibri" panose="020F0502020204030204" pitchFamily="34" charset="0"/>
              </a:rPr>
              <a:t>Een jaar later, vlak na het tweede jaargesprek (T2DM</a:t>
            </a:r>
            <a:r>
              <a:rPr lang="nl-NL" dirty="0">
                <a:cs typeface="Arial" panose="020B0604020202020204" pitchFamily="34" charset="0"/>
              </a:rPr>
              <a:t>)</a:t>
            </a:r>
          </a:p>
        </p:txBody>
      </p:sp>
      <p:sp>
        <p:nvSpPr>
          <p:cNvPr id="3" name="Tijdelijke aanduiding voor inhoud 2">
            <a:extLst>
              <a:ext uri="{FF2B5EF4-FFF2-40B4-BE49-F238E27FC236}">
                <a16:creationId xmlns:a16="http://schemas.microsoft.com/office/drawing/2014/main" id="{EAD47BD3-05C3-4ED0-AED9-3E2D2410B997}"/>
              </a:ext>
            </a:extLst>
          </p:cNvPr>
          <p:cNvSpPr>
            <a:spLocks noGrp="1"/>
          </p:cNvSpPr>
          <p:nvPr>
            <p:ph idx="1"/>
          </p:nvPr>
        </p:nvSpPr>
        <p:spPr/>
        <p:txBody>
          <a:bodyPr>
            <a:normAutofit/>
          </a:bodyPr>
          <a:lstStyle/>
          <a:p>
            <a:r>
              <a:rPr lang="nl-NL" sz="2400" dirty="0"/>
              <a:t>1366 mensen vulden vragenlijst in voor eerste, 895 vlak na tweede jaargesprek </a:t>
            </a:r>
          </a:p>
          <a:p>
            <a:endParaRPr lang="nl-NL" sz="2400" dirty="0"/>
          </a:p>
          <a:p>
            <a:r>
              <a:rPr lang="nl-NL" sz="2400" dirty="0"/>
              <a:t>We hebben naar verschillen tussen eerste en tweede jaargesprek gekeken, en daarbij gecorrigeerd voor eerste / tweede lijn en voor verschillen tussen mensen die tweede jaargesprek hadden of niet (en naar interactie) </a:t>
            </a:r>
          </a:p>
        </p:txBody>
      </p:sp>
    </p:spTree>
    <p:extLst>
      <p:ext uri="{BB962C8B-B14F-4D97-AF65-F5344CB8AC3E}">
        <p14:creationId xmlns:p14="http://schemas.microsoft.com/office/powerpoint/2010/main" val="27343001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C0B0D-184C-4BB8-BB5F-A64632F514F1}"/>
              </a:ext>
            </a:extLst>
          </p:cNvPr>
          <p:cNvSpPr>
            <a:spLocks noGrp="1"/>
          </p:cNvSpPr>
          <p:nvPr>
            <p:ph type="title"/>
          </p:nvPr>
        </p:nvSpPr>
        <p:spPr/>
        <p:txBody>
          <a:bodyPr>
            <a:normAutofit/>
          </a:bodyPr>
          <a:lstStyle/>
          <a:p>
            <a:r>
              <a:rPr lang="nl-NL" dirty="0">
                <a:latin typeface="Calibri" panose="020F0502020204030204" pitchFamily="34" charset="0"/>
                <a:cs typeface="Calibri" panose="020F0502020204030204" pitchFamily="34" charset="0"/>
              </a:rPr>
              <a:t>De significante verschillen</a:t>
            </a:r>
          </a:p>
        </p:txBody>
      </p:sp>
      <p:graphicFrame>
        <p:nvGraphicFramePr>
          <p:cNvPr id="4" name="Tijdelijke aanduiding voor inhoud 3">
            <a:extLst>
              <a:ext uri="{FF2B5EF4-FFF2-40B4-BE49-F238E27FC236}">
                <a16:creationId xmlns:a16="http://schemas.microsoft.com/office/drawing/2014/main" id="{FBBE28E7-B2E2-4BB9-B271-36012F3809E2}"/>
              </a:ext>
            </a:extLst>
          </p:cNvPr>
          <p:cNvGraphicFramePr>
            <a:graphicFrameLocks noGrp="1"/>
          </p:cNvGraphicFramePr>
          <p:nvPr>
            <p:ph idx="1"/>
            <p:extLst>
              <p:ext uri="{D42A27DB-BD31-4B8C-83A1-F6EECF244321}">
                <p14:modId xmlns:p14="http://schemas.microsoft.com/office/powerpoint/2010/main" val="2804381467"/>
              </p:ext>
            </p:extLst>
          </p:nvPr>
        </p:nvGraphicFramePr>
        <p:xfrm>
          <a:off x="2136744" y="1852610"/>
          <a:ext cx="8784976" cy="3870960"/>
        </p:xfrm>
        <a:graphic>
          <a:graphicData uri="http://schemas.openxmlformats.org/drawingml/2006/table">
            <a:tbl>
              <a:tblPr firstRow="1" bandRow="1">
                <a:tableStyleId>{5C22544A-7EE6-4342-B048-85BDC9FD1C3A}</a:tableStyleId>
              </a:tblPr>
              <a:tblGrid>
                <a:gridCol w="5423236">
                  <a:extLst>
                    <a:ext uri="{9D8B030D-6E8A-4147-A177-3AD203B41FA5}">
                      <a16:colId xmlns:a16="http://schemas.microsoft.com/office/drawing/2014/main" val="4269177533"/>
                    </a:ext>
                  </a:extLst>
                </a:gridCol>
                <a:gridCol w="3361740">
                  <a:extLst>
                    <a:ext uri="{9D8B030D-6E8A-4147-A177-3AD203B41FA5}">
                      <a16:colId xmlns:a16="http://schemas.microsoft.com/office/drawing/2014/main" val="63630090"/>
                    </a:ext>
                  </a:extLst>
                </a:gridCol>
              </a:tblGrid>
              <a:tr h="485333">
                <a:tc>
                  <a:txBody>
                    <a:bodyPr/>
                    <a:lstStyle/>
                    <a:p>
                      <a:pPr>
                        <a:lnSpc>
                          <a:spcPct val="100000"/>
                        </a:lnSpc>
                      </a:pPr>
                      <a:endParaRPr lang="nl-NL" sz="2000" dirty="0">
                        <a:latin typeface="+mn-lt"/>
                      </a:endParaRPr>
                    </a:p>
                  </a:txBody>
                  <a:tcPr marL="132663" marR="132663"/>
                </a:tc>
                <a:tc>
                  <a:txBody>
                    <a:bodyPr/>
                    <a:lstStyle/>
                    <a:p>
                      <a:pPr algn="ctr">
                        <a:lnSpc>
                          <a:spcPct val="100000"/>
                        </a:lnSpc>
                      </a:pPr>
                      <a:r>
                        <a:rPr lang="nl-NL" sz="2000" dirty="0"/>
                        <a:t>Verschil tussen 1</a:t>
                      </a:r>
                      <a:r>
                        <a:rPr lang="nl-NL" sz="2000" baseline="30000" dirty="0"/>
                        <a:t>e</a:t>
                      </a:r>
                      <a:r>
                        <a:rPr lang="nl-NL" sz="2000" dirty="0"/>
                        <a:t> en 2</a:t>
                      </a:r>
                      <a:r>
                        <a:rPr lang="nl-NL" sz="2000" baseline="30000" dirty="0"/>
                        <a:t>e</a:t>
                      </a:r>
                      <a:r>
                        <a:rPr lang="nl-NL" sz="2000" dirty="0"/>
                        <a:t> jaargesprek (n=895)</a:t>
                      </a:r>
                      <a:endParaRPr lang="nl-NL" sz="2000" dirty="0">
                        <a:latin typeface="+mn-lt"/>
                      </a:endParaRPr>
                    </a:p>
                  </a:txBody>
                  <a:tcPr marL="132663" marR="132663"/>
                </a:tc>
                <a:extLst>
                  <a:ext uri="{0D108BD9-81ED-4DB2-BD59-A6C34878D82A}">
                    <a16:rowId xmlns:a16="http://schemas.microsoft.com/office/drawing/2014/main" val="254554258"/>
                  </a:ext>
                </a:extLst>
              </a:tr>
              <a:tr h="273000">
                <a:tc>
                  <a:txBody>
                    <a:bodyPr/>
                    <a:lstStyle/>
                    <a:p>
                      <a:pPr>
                        <a:lnSpc>
                          <a:spcPct val="100000"/>
                        </a:lnSpc>
                      </a:pPr>
                      <a:r>
                        <a:rPr lang="nl-NL" sz="2000" dirty="0"/>
                        <a:t>PAM ( 0-100)</a:t>
                      </a:r>
                      <a:endParaRPr lang="nl-NL" sz="2000" dirty="0">
                        <a:latin typeface="+mn-lt"/>
                      </a:endParaRPr>
                    </a:p>
                  </a:txBody>
                  <a:tcPr marL="132663" marR="132663"/>
                </a:tc>
                <a:tc>
                  <a:txBody>
                    <a:bodyPr/>
                    <a:lstStyle/>
                    <a:p>
                      <a:pPr algn="ctr">
                        <a:lnSpc>
                          <a:spcPct val="100000"/>
                        </a:lnSpc>
                      </a:pPr>
                      <a:r>
                        <a:rPr lang="nl-NL" sz="2000" dirty="0"/>
                        <a:t>+ 1.53</a:t>
                      </a:r>
                      <a:endParaRPr lang="nl-NL" sz="2000" dirty="0">
                        <a:latin typeface="+mn-lt"/>
                      </a:endParaRPr>
                    </a:p>
                  </a:txBody>
                  <a:tcPr marL="132663" marR="132663"/>
                </a:tc>
                <a:extLst>
                  <a:ext uri="{0D108BD9-81ED-4DB2-BD59-A6C34878D82A}">
                    <a16:rowId xmlns:a16="http://schemas.microsoft.com/office/drawing/2014/main" val="3375910052"/>
                  </a:ext>
                </a:extLst>
              </a:tr>
              <a:tr h="273000">
                <a:tc>
                  <a:txBody>
                    <a:bodyPr/>
                    <a:lstStyle/>
                    <a:p>
                      <a:pPr>
                        <a:lnSpc>
                          <a:spcPct val="100000"/>
                        </a:lnSpc>
                      </a:pPr>
                      <a:r>
                        <a:rPr lang="nl-NL" sz="2000" dirty="0"/>
                        <a:t>Idee over consequenties van diabetes (0-10)</a:t>
                      </a:r>
                      <a:endParaRPr lang="nl-NL" sz="2000" dirty="0">
                        <a:latin typeface="+mn-lt"/>
                      </a:endParaRPr>
                    </a:p>
                  </a:txBody>
                  <a:tcPr marL="132663" marR="132663"/>
                </a:tc>
                <a:tc>
                  <a:txBody>
                    <a:bodyPr/>
                    <a:lstStyle/>
                    <a:p>
                      <a:pPr algn="ctr">
                        <a:lnSpc>
                          <a:spcPct val="100000"/>
                        </a:lnSpc>
                      </a:pPr>
                      <a:r>
                        <a:rPr lang="nl-NL" sz="2000" dirty="0"/>
                        <a:t>+ 0.25</a:t>
                      </a:r>
                      <a:endParaRPr lang="nl-NL" sz="2000" dirty="0">
                        <a:latin typeface="+mn-lt"/>
                      </a:endParaRPr>
                    </a:p>
                  </a:txBody>
                  <a:tcPr marL="132663" marR="132663"/>
                </a:tc>
                <a:extLst>
                  <a:ext uri="{0D108BD9-81ED-4DB2-BD59-A6C34878D82A}">
                    <a16:rowId xmlns:a16="http://schemas.microsoft.com/office/drawing/2014/main" val="3872328500"/>
                  </a:ext>
                </a:extLst>
              </a:tr>
              <a:tr h="273000">
                <a:tc>
                  <a:txBody>
                    <a:bodyPr/>
                    <a:lstStyle/>
                    <a:p>
                      <a:pPr>
                        <a:lnSpc>
                          <a:spcPct val="100000"/>
                        </a:lnSpc>
                      </a:pPr>
                      <a:r>
                        <a:rPr lang="nl-NL" sz="2000" dirty="0"/>
                        <a:t>Idee over persoonlijke grip op diabetes (0-10)</a:t>
                      </a:r>
                      <a:endParaRPr lang="nl-NL" sz="2000" dirty="0">
                        <a:latin typeface="+mn-lt"/>
                      </a:endParaRPr>
                    </a:p>
                  </a:txBody>
                  <a:tcPr marL="132663" marR="132663"/>
                </a:tc>
                <a:tc>
                  <a:txBody>
                    <a:bodyPr/>
                    <a:lstStyle/>
                    <a:p>
                      <a:pPr algn="ctr">
                        <a:lnSpc>
                          <a:spcPct val="100000"/>
                        </a:lnSpc>
                      </a:pPr>
                      <a:r>
                        <a:rPr lang="nl-NL" sz="2000" dirty="0"/>
                        <a:t>+ 0.21</a:t>
                      </a:r>
                      <a:endParaRPr lang="nl-NL" sz="2000" dirty="0">
                        <a:latin typeface="+mn-lt"/>
                      </a:endParaRPr>
                    </a:p>
                  </a:txBody>
                  <a:tcPr marL="132663" marR="132663"/>
                </a:tc>
                <a:extLst>
                  <a:ext uri="{0D108BD9-81ED-4DB2-BD59-A6C34878D82A}">
                    <a16:rowId xmlns:a16="http://schemas.microsoft.com/office/drawing/2014/main" val="2257971778"/>
                  </a:ext>
                </a:extLst>
              </a:tr>
              <a:tr h="273000">
                <a:tc>
                  <a:txBody>
                    <a:bodyPr/>
                    <a:lstStyle/>
                    <a:p>
                      <a:pPr>
                        <a:lnSpc>
                          <a:spcPct val="100000"/>
                        </a:lnSpc>
                      </a:pPr>
                      <a:r>
                        <a:rPr lang="nl-NL" sz="2000" dirty="0"/>
                        <a:t>Samenhangend begrip van diabetes (0-10)</a:t>
                      </a:r>
                      <a:endParaRPr lang="nl-NL" sz="2000" dirty="0">
                        <a:latin typeface="+mn-lt"/>
                      </a:endParaRPr>
                    </a:p>
                  </a:txBody>
                  <a:tcPr marL="132663" marR="132663"/>
                </a:tc>
                <a:tc>
                  <a:txBody>
                    <a:bodyPr/>
                    <a:lstStyle/>
                    <a:p>
                      <a:pPr algn="ctr">
                        <a:lnSpc>
                          <a:spcPct val="100000"/>
                        </a:lnSpc>
                      </a:pPr>
                      <a:r>
                        <a:rPr lang="nl-NL" sz="2000" dirty="0"/>
                        <a:t>+ 0.41</a:t>
                      </a:r>
                      <a:endParaRPr lang="nl-NL" sz="2000" dirty="0">
                        <a:latin typeface="+mn-lt"/>
                      </a:endParaRPr>
                    </a:p>
                  </a:txBody>
                  <a:tcPr marL="132663" marR="132663"/>
                </a:tc>
                <a:extLst>
                  <a:ext uri="{0D108BD9-81ED-4DB2-BD59-A6C34878D82A}">
                    <a16:rowId xmlns:a16="http://schemas.microsoft.com/office/drawing/2014/main" val="1148605706"/>
                  </a:ext>
                </a:extLst>
              </a:tr>
              <a:tr h="273000">
                <a:tc>
                  <a:txBody>
                    <a:bodyPr/>
                    <a:lstStyle/>
                    <a:p>
                      <a:pPr>
                        <a:lnSpc>
                          <a:spcPct val="100000"/>
                        </a:lnSpc>
                      </a:pPr>
                      <a:r>
                        <a:rPr lang="nl-NL" sz="2000" dirty="0"/>
                        <a:t>PAID (0-20)</a:t>
                      </a:r>
                      <a:endParaRPr lang="nl-NL" sz="2000" dirty="0">
                        <a:latin typeface="+mn-lt"/>
                      </a:endParaRPr>
                    </a:p>
                  </a:txBody>
                  <a:tcPr marL="132663" marR="132663"/>
                </a:tc>
                <a:tc>
                  <a:txBody>
                    <a:bodyPr/>
                    <a:lstStyle/>
                    <a:p>
                      <a:pPr algn="ctr">
                        <a:lnSpc>
                          <a:spcPct val="100000"/>
                        </a:lnSpc>
                      </a:pPr>
                      <a:r>
                        <a:rPr lang="nl-NL" sz="2000" dirty="0"/>
                        <a:t>- 0.25</a:t>
                      </a:r>
                      <a:endParaRPr lang="nl-NL" sz="2000" dirty="0">
                        <a:latin typeface="+mn-lt"/>
                      </a:endParaRPr>
                    </a:p>
                  </a:txBody>
                  <a:tcPr marL="132663" marR="132663"/>
                </a:tc>
                <a:extLst>
                  <a:ext uri="{0D108BD9-81ED-4DB2-BD59-A6C34878D82A}">
                    <a16:rowId xmlns:a16="http://schemas.microsoft.com/office/drawing/2014/main" val="1695838854"/>
                  </a:ext>
                </a:extLst>
              </a:tr>
              <a:tr h="273000">
                <a:tc>
                  <a:txBody>
                    <a:bodyPr/>
                    <a:lstStyle/>
                    <a:p>
                      <a:pPr>
                        <a:lnSpc>
                          <a:spcPct val="100000"/>
                        </a:lnSpc>
                      </a:pPr>
                      <a:r>
                        <a:rPr lang="nl-NL" sz="2000" dirty="0"/>
                        <a:t>HbA1c (</a:t>
                      </a:r>
                      <a:r>
                        <a:rPr lang="nl-NL" sz="2000" dirty="0" err="1"/>
                        <a:t>mmol</a:t>
                      </a:r>
                      <a:r>
                        <a:rPr lang="nl-NL" sz="2000" dirty="0"/>
                        <a:t>/mol)</a:t>
                      </a:r>
                      <a:endParaRPr lang="nl-NL" sz="2000" dirty="0">
                        <a:latin typeface="+mn-lt"/>
                      </a:endParaRPr>
                    </a:p>
                  </a:txBody>
                  <a:tcPr marL="132663" marR="132663"/>
                </a:tc>
                <a:tc>
                  <a:txBody>
                    <a:bodyPr/>
                    <a:lstStyle/>
                    <a:p>
                      <a:pPr algn="ctr">
                        <a:lnSpc>
                          <a:spcPct val="100000"/>
                        </a:lnSpc>
                      </a:pPr>
                      <a:r>
                        <a:rPr lang="nl-NL" sz="2000" dirty="0"/>
                        <a:t>+ 0.84</a:t>
                      </a:r>
                      <a:endParaRPr lang="nl-NL" sz="2000" dirty="0">
                        <a:latin typeface="+mn-lt"/>
                      </a:endParaRPr>
                    </a:p>
                  </a:txBody>
                  <a:tcPr marL="132663" marR="132663"/>
                </a:tc>
                <a:extLst>
                  <a:ext uri="{0D108BD9-81ED-4DB2-BD59-A6C34878D82A}">
                    <a16:rowId xmlns:a16="http://schemas.microsoft.com/office/drawing/2014/main" val="2094515184"/>
                  </a:ext>
                </a:extLst>
              </a:tr>
              <a:tr h="273000">
                <a:tc>
                  <a:txBody>
                    <a:bodyPr/>
                    <a:lstStyle/>
                    <a:p>
                      <a:pPr>
                        <a:lnSpc>
                          <a:spcPct val="100000"/>
                        </a:lnSpc>
                      </a:pPr>
                      <a:r>
                        <a:rPr lang="nl-NL" sz="2000" dirty="0"/>
                        <a:t>LDL-cholesterol (</a:t>
                      </a:r>
                      <a:r>
                        <a:rPr lang="nl-NL" sz="2000" dirty="0" err="1"/>
                        <a:t>mmol</a:t>
                      </a:r>
                      <a:r>
                        <a:rPr lang="nl-NL" sz="2000" dirty="0"/>
                        <a:t>/l)</a:t>
                      </a:r>
                      <a:endParaRPr lang="nl-NL" sz="2000" dirty="0">
                        <a:latin typeface="+mn-lt"/>
                      </a:endParaRPr>
                    </a:p>
                  </a:txBody>
                  <a:tcPr marL="132663" marR="132663"/>
                </a:tc>
                <a:tc>
                  <a:txBody>
                    <a:bodyPr/>
                    <a:lstStyle/>
                    <a:p>
                      <a:pPr algn="ctr">
                        <a:lnSpc>
                          <a:spcPct val="100000"/>
                        </a:lnSpc>
                      </a:pPr>
                      <a:r>
                        <a:rPr lang="nl-NL" sz="2000" dirty="0"/>
                        <a:t>- 0.07</a:t>
                      </a:r>
                      <a:endParaRPr lang="nl-NL" sz="2000" dirty="0">
                        <a:latin typeface="+mn-lt"/>
                      </a:endParaRPr>
                    </a:p>
                  </a:txBody>
                  <a:tcPr marL="132663" marR="132663"/>
                </a:tc>
                <a:extLst>
                  <a:ext uri="{0D108BD9-81ED-4DB2-BD59-A6C34878D82A}">
                    <a16:rowId xmlns:a16="http://schemas.microsoft.com/office/drawing/2014/main" val="1672708430"/>
                  </a:ext>
                </a:extLst>
              </a:tr>
              <a:tr h="273000">
                <a:tc>
                  <a:txBody>
                    <a:bodyPr/>
                    <a:lstStyle/>
                    <a:p>
                      <a:pPr>
                        <a:lnSpc>
                          <a:spcPct val="100000"/>
                        </a:lnSpc>
                      </a:pPr>
                      <a:r>
                        <a:rPr lang="nl-NL" sz="2000" dirty="0"/>
                        <a:t>BMI </a:t>
                      </a:r>
                      <a:endParaRPr lang="nl-NL" sz="2000" dirty="0">
                        <a:latin typeface="+mn-lt"/>
                      </a:endParaRPr>
                    </a:p>
                  </a:txBody>
                  <a:tcPr marL="132663" marR="132663"/>
                </a:tc>
                <a:tc>
                  <a:txBody>
                    <a:bodyPr/>
                    <a:lstStyle/>
                    <a:p>
                      <a:pPr algn="ctr">
                        <a:lnSpc>
                          <a:spcPct val="100000"/>
                        </a:lnSpc>
                      </a:pPr>
                      <a:r>
                        <a:rPr lang="nl-NL" sz="2000" dirty="0"/>
                        <a:t>- 0.21</a:t>
                      </a:r>
                      <a:endParaRPr lang="nl-NL" sz="2000" dirty="0">
                        <a:latin typeface="+mn-lt"/>
                      </a:endParaRPr>
                    </a:p>
                  </a:txBody>
                  <a:tcPr marL="132663" marR="132663"/>
                </a:tc>
                <a:extLst>
                  <a:ext uri="{0D108BD9-81ED-4DB2-BD59-A6C34878D82A}">
                    <a16:rowId xmlns:a16="http://schemas.microsoft.com/office/drawing/2014/main" val="2706684824"/>
                  </a:ext>
                </a:extLst>
              </a:tr>
            </a:tbl>
          </a:graphicData>
        </a:graphic>
      </p:graphicFrame>
      <p:sp>
        <p:nvSpPr>
          <p:cNvPr id="3" name="Tekstvak 2">
            <a:extLst>
              <a:ext uri="{FF2B5EF4-FFF2-40B4-BE49-F238E27FC236}">
                <a16:creationId xmlns:a16="http://schemas.microsoft.com/office/drawing/2014/main" id="{99727597-60F2-4BC8-ABDE-F11740D22A21}"/>
              </a:ext>
            </a:extLst>
          </p:cNvPr>
          <p:cNvSpPr txBox="1"/>
          <p:nvPr/>
        </p:nvSpPr>
        <p:spPr>
          <a:xfrm>
            <a:off x="2143218" y="5723570"/>
            <a:ext cx="5599755" cy="369332"/>
          </a:xfrm>
          <a:prstGeom prst="rect">
            <a:avLst/>
          </a:prstGeom>
          <a:noFill/>
        </p:spPr>
        <p:txBody>
          <a:bodyPr wrap="square" rtlCol="0">
            <a:spAutoFit/>
          </a:bodyPr>
          <a:lstStyle/>
          <a:p>
            <a:r>
              <a:rPr lang="nl-NL" dirty="0">
                <a:latin typeface="+mj-lt"/>
              </a:rPr>
              <a:t>Van Vugt H, Rutten G. et al. </a:t>
            </a:r>
            <a:r>
              <a:rPr lang="nl-NL" dirty="0" err="1">
                <a:latin typeface="+mj-lt"/>
              </a:rPr>
              <a:t>Publ</a:t>
            </a:r>
            <a:r>
              <a:rPr lang="nl-NL" dirty="0">
                <a:latin typeface="+mj-lt"/>
              </a:rPr>
              <a:t>. in voorbereiding</a:t>
            </a:r>
          </a:p>
        </p:txBody>
      </p:sp>
    </p:spTree>
    <p:extLst>
      <p:ext uri="{BB962C8B-B14F-4D97-AF65-F5344CB8AC3E}">
        <p14:creationId xmlns:p14="http://schemas.microsoft.com/office/powerpoint/2010/main" val="36264637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95401" y="365125"/>
            <a:ext cx="11496600" cy="1325563"/>
          </a:xfrm>
        </p:spPr>
        <p:txBody>
          <a:bodyPr>
            <a:noAutofit/>
          </a:bodyPr>
          <a:lstStyle/>
          <a:p>
            <a:r>
              <a:rPr lang="en-US" sz="4000" dirty="0" err="1">
                <a:latin typeface="+mn-lt"/>
                <a:cs typeface="Arial" panose="020B0604020202020204" pitchFamily="34" charset="0"/>
              </a:rPr>
              <a:t>Conclusies</a:t>
            </a:r>
            <a:endParaRPr lang="nl-NL" sz="4000" dirty="0">
              <a:latin typeface="+mn-lt"/>
            </a:endParaRPr>
          </a:p>
        </p:txBody>
      </p:sp>
      <p:sp>
        <p:nvSpPr>
          <p:cNvPr id="5" name="Tijdelijke aanduiding voor inhoud 1">
            <a:extLst>
              <a:ext uri="{FF2B5EF4-FFF2-40B4-BE49-F238E27FC236}">
                <a16:creationId xmlns:a16="http://schemas.microsoft.com/office/drawing/2014/main" id="{545A404C-BF35-4DC8-AB1B-A987D6829591}"/>
              </a:ext>
            </a:extLst>
          </p:cNvPr>
          <p:cNvSpPr>
            <a:spLocks noGrp="1"/>
          </p:cNvSpPr>
          <p:nvPr>
            <p:ph idx="4294967295"/>
          </p:nvPr>
        </p:nvSpPr>
        <p:spPr>
          <a:xfrm>
            <a:off x="551385" y="1482725"/>
            <a:ext cx="11640616" cy="3892550"/>
          </a:xfrm>
        </p:spPr>
        <p:txBody>
          <a:bodyPr>
            <a:noAutofit/>
          </a:bodyPr>
          <a:lstStyle/>
          <a:p>
            <a:pPr marL="457200" indent="-457200">
              <a:buFont typeface="+mj-lt"/>
              <a:buAutoNum type="arabicPeriod"/>
            </a:pPr>
            <a:r>
              <a:rPr lang="nl-NL" sz="2400" dirty="0">
                <a:cs typeface="Arial" panose="020B0604020202020204" pitchFamily="34" charset="0"/>
              </a:rPr>
              <a:t>Een persoonsgerichte benadering via het diabetesjaargesprek volgens ons model is </a:t>
            </a:r>
            <a:r>
              <a:rPr lang="nl-NL" sz="2400" dirty="0">
                <a:solidFill>
                  <a:srgbClr val="D40032"/>
                </a:solidFill>
                <a:cs typeface="Arial" panose="020B0604020202020204" pitchFamily="34" charset="0"/>
              </a:rPr>
              <a:t>goed toepasbaar </a:t>
            </a:r>
            <a:r>
              <a:rPr lang="nl-NL" sz="2400" dirty="0">
                <a:cs typeface="Arial" panose="020B0604020202020204" pitchFamily="34" charset="0"/>
              </a:rPr>
              <a:t>in de dagelijkse praktijk </a:t>
            </a:r>
            <a:endParaRPr lang="nl-NL" sz="2400" dirty="0">
              <a:solidFill>
                <a:srgbClr val="D40032"/>
              </a:solidFill>
              <a:cs typeface="Arial" panose="020B0604020202020204" pitchFamily="34" charset="0"/>
            </a:endParaRPr>
          </a:p>
          <a:p>
            <a:pPr marL="457200" indent="-457200">
              <a:buFont typeface="+mj-lt"/>
              <a:buAutoNum type="arabicPeriod"/>
            </a:pPr>
            <a:r>
              <a:rPr lang="nl-NL" sz="2400" dirty="0">
                <a:solidFill>
                  <a:srgbClr val="D40032"/>
                </a:solidFill>
                <a:cs typeface="Arial" panose="020B0604020202020204" pitchFamily="34" charset="0"/>
              </a:rPr>
              <a:t>Gedeelde besluitvorming</a:t>
            </a:r>
            <a:r>
              <a:rPr lang="nl-NL" sz="2400" dirty="0">
                <a:cs typeface="Arial" panose="020B0604020202020204" pitchFamily="34" charset="0"/>
              </a:rPr>
              <a:t> lijkt op grote schaal plaats te vinden, naar de mening van zowel de patiënt als de zorgverlener</a:t>
            </a:r>
          </a:p>
          <a:p>
            <a:pPr marL="457200" indent="-457200">
              <a:buFont typeface="+mj-lt"/>
              <a:buAutoNum type="arabicPeriod"/>
            </a:pPr>
            <a:r>
              <a:rPr lang="nl-NL" sz="2400" dirty="0">
                <a:solidFill>
                  <a:srgbClr val="D40032"/>
                </a:solidFill>
                <a:cs typeface="Arial" panose="020B0604020202020204" pitchFamily="34" charset="0"/>
              </a:rPr>
              <a:t>Artsen</a:t>
            </a:r>
            <a:r>
              <a:rPr lang="nl-NL" sz="2400" dirty="0">
                <a:cs typeface="Arial" panose="020B0604020202020204" pitchFamily="34" charset="0"/>
              </a:rPr>
              <a:t> lijken hun </a:t>
            </a:r>
            <a:r>
              <a:rPr lang="nl-NL" sz="2400" dirty="0">
                <a:solidFill>
                  <a:srgbClr val="D40032"/>
                </a:solidFill>
                <a:cs typeface="Arial" panose="020B0604020202020204" pitchFamily="34" charset="0"/>
              </a:rPr>
              <a:t>gesprekstijl </a:t>
            </a:r>
            <a:r>
              <a:rPr lang="nl-NL" sz="2400" dirty="0">
                <a:cs typeface="Arial" panose="020B0604020202020204" pitchFamily="34" charset="0"/>
              </a:rPr>
              <a:t>sterker te hebben </a:t>
            </a:r>
            <a:r>
              <a:rPr lang="nl-NL" sz="2400" dirty="0">
                <a:solidFill>
                  <a:srgbClr val="D40032"/>
                </a:solidFill>
                <a:cs typeface="Arial" panose="020B0604020202020204" pitchFamily="34" charset="0"/>
              </a:rPr>
              <a:t>veranderd / moeten veranderen</a:t>
            </a:r>
            <a:r>
              <a:rPr lang="nl-NL" sz="2400" dirty="0">
                <a:cs typeface="Arial" panose="020B0604020202020204" pitchFamily="34" charset="0"/>
              </a:rPr>
              <a:t> dan verpleegkundigen</a:t>
            </a:r>
          </a:p>
          <a:p>
            <a:pPr marL="457200" indent="-457200">
              <a:buFont typeface="+mj-lt"/>
              <a:buAutoNum type="arabicPeriod"/>
            </a:pPr>
            <a:r>
              <a:rPr lang="nl-NL" sz="2400" dirty="0">
                <a:cs typeface="Arial" panose="020B0604020202020204" pitchFamily="34" charset="0"/>
              </a:rPr>
              <a:t>Patiënten </a:t>
            </a:r>
            <a:r>
              <a:rPr lang="nl-NL" sz="2400" dirty="0">
                <a:solidFill>
                  <a:srgbClr val="D40032"/>
                </a:solidFill>
                <a:cs typeface="Arial" panose="020B0604020202020204" pitchFamily="34" charset="0"/>
              </a:rPr>
              <a:t>zijn of raken actief betrokken </a:t>
            </a:r>
            <a:r>
              <a:rPr lang="nl-NL" sz="2400" dirty="0">
                <a:cs typeface="Arial" panose="020B0604020202020204" pitchFamily="34" charset="0"/>
              </a:rPr>
              <a:t>bij hun diabetes</a:t>
            </a:r>
          </a:p>
          <a:p>
            <a:pPr marL="457200" lvl="1" indent="0">
              <a:buNone/>
            </a:pPr>
            <a:r>
              <a:rPr lang="nl-NL" sz="2400" dirty="0">
                <a:solidFill>
                  <a:srgbClr val="0070C0"/>
                </a:solidFill>
                <a:cs typeface="Arial" panose="020B0604020202020204" pitchFamily="34" charset="0"/>
              </a:rPr>
              <a:t>het gevoel controle te hebben over de diabetes en een subjectief beter begrip over 	wat diabetes inhoudt bleken met die betrokkenheid samen te hangen en juist die percepties verbeterden. </a:t>
            </a:r>
          </a:p>
          <a:p>
            <a:pPr marL="114300" indent="0">
              <a:buNone/>
            </a:pPr>
            <a:r>
              <a:rPr lang="nl-NL" sz="2400" dirty="0">
                <a:cs typeface="Arial" panose="020B0604020202020204" pitchFamily="34" charset="0"/>
              </a:rPr>
              <a:t>5. Duizenden </a:t>
            </a:r>
            <a:r>
              <a:rPr lang="nl-NL" sz="2400" dirty="0">
                <a:solidFill>
                  <a:srgbClr val="C00000"/>
                </a:solidFill>
                <a:cs typeface="Arial" panose="020B0604020202020204" pitchFamily="34" charset="0"/>
              </a:rPr>
              <a:t>controles</a:t>
            </a:r>
            <a:r>
              <a:rPr lang="nl-NL" sz="2400" dirty="0">
                <a:cs typeface="Arial" panose="020B0604020202020204" pitchFamily="34" charset="0"/>
              </a:rPr>
              <a:t> kunnen worden geschrapt</a:t>
            </a:r>
          </a:p>
        </p:txBody>
      </p:sp>
    </p:spTree>
    <p:extLst>
      <p:ext uri="{BB962C8B-B14F-4D97-AF65-F5344CB8AC3E}">
        <p14:creationId xmlns:p14="http://schemas.microsoft.com/office/powerpoint/2010/main" val="38096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F7EDA1E-C166-45D8-A97A-9DA9C79480DB}"/>
              </a:ext>
            </a:extLst>
          </p:cNvPr>
          <p:cNvPicPr>
            <a:picLocks noChangeAspect="1"/>
          </p:cNvPicPr>
          <p:nvPr/>
        </p:nvPicPr>
        <p:blipFill>
          <a:blip r:embed="rId3"/>
          <a:stretch>
            <a:fillRect/>
          </a:stretch>
        </p:blipFill>
        <p:spPr>
          <a:xfrm rot="5400000">
            <a:off x="3307089" y="616294"/>
            <a:ext cx="4679908" cy="7090602"/>
          </a:xfrm>
          <a:prstGeom prst="rect">
            <a:avLst/>
          </a:prstGeom>
        </p:spPr>
      </p:pic>
      <p:sp>
        <p:nvSpPr>
          <p:cNvPr id="4" name="Titel 3">
            <a:extLst>
              <a:ext uri="{FF2B5EF4-FFF2-40B4-BE49-F238E27FC236}">
                <a16:creationId xmlns:a16="http://schemas.microsoft.com/office/drawing/2014/main" id="{DD503315-1D3C-4AF3-BE5A-5E2A2A57D4E2}"/>
              </a:ext>
            </a:extLst>
          </p:cNvPr>
          <p:cNvSpPr>
            <a:spLocks noGrp="1"/>
          </p:cNvSpPr>
          <p:nvPr>
            <p:ph type="title"/>
          </p:nvPr>
        </p:nvSpPr>
        <p:spPr/>
        <p:txBody>
          <a:bodyPr>
            <a:normAutofit/>
          </a:bodyPr>
          <a:lstStyle/>
          <a:p>
            <a:r>
              <a:rPr lang="nl-NL" dirty="0">
                <a:latin typeface="+mn-lt"/>
                <a:cs typeface="Calibri" panose="020F0502020204030204" pitchFamily="34" charset="0"/>
              </a:rPr>
              <a:t>Tenslotte: een jaargesprek is state-of the art</a:t>
            </a:r>
            <a:br>
              <a:rPr lang="nl-NL" dirty="0">
                <a:solidFill>
                  <a:schemeClr val="tx1"/>
                </a:solidFill>
                <a:latin typeface="+mn-lt"/>
                <a:cs typeface="Arial" panose="020B0604020202020204" pitchFamily="34" charset="0"/>
              </a:rPr>
            </a:br>
            <a:endParaRPr lang="nl-NL" dirty="0">
              <a:solidFill>
                <a:schemeClr val="tx1"/>
              </a:solidFill>
              <a:latin typeface="+mn-lt"/>
              <a:cs typeface="Arial" panose="020B0604020202020204" pitchFamily="34" charset="0"/>
            </a:endParaRPr>
          </a:p>
        </p:txBody>
      </p:sp>
      <p:sp>
        <p:nvSpPr>
          <p:cNvPr id="5" name="Ovaal 4">
            <a:extLst>
              <a:ext uri="{FF2B5EF4-FFF2-40B4-BE49-F238E27FC236}">
                <a16:creationId xmlns:a16="http://schemas.microsoft.com/office/drawing/2014/main" id="{B1FA0C9A-0F8F-488B-9B8A-FF288AA957C9}"/>
              </a:ext>
            </a:extLst>
          </p:cNvPr>
          <p:cNvSpPr/>
          <p:nvPr/>
        </p:nvSpPr>
        <p:spPr>
          <a:xfrm>
            <a:off x="6041521" y="1930508"/>
            <a:ext cx="2440134" cy="12010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93"/>
          </a:p>
        </p:txBody>
      </p:sp>
      <p:sp>
        <p:nvSpPr>
          <p:cNvPr id="6" name="Ovaal 5">
            <a:extLst>
              <a:ext uri="{FF2B5EF4-FFF2-40B4-BE49-F238E27FC236}">
                <a16:creationId xmlns:a16="http://schemas.microsoft.com/office/drawing/2014/main" id="{93094E6B-8083-4BCB-A227-B73F80BF63BD}"/>
              </a:ext>
            </a:extLst>
          </p:cNvPr>
          <p:cNvSpPr/>
          <p:nvPr/>
        </p:nvSpPr>
        <p:spPr>
          <a:xfrm>
            <a:off x="6570096" y="5199003"/>
            <a:ext cx="2828267" cy="7081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93"/>
          </a:p>
        </p:txBody>
      </p:sp>
      <p:sp>
        <p:nvSpPr>
          <p:cNvPr id="7" name="Ovaal 6">
            <a:extLst>
              <a:ext uri="{FF2B5EF4-FFF2-40B4-BE49-F238E27FC236}">
                <a16:creationId xmlns:a16="http://schemas.microsoft.com/office/drawing/2014/main" id="{ED454A96-4278-4AD3-ADB7-0A6AB26F3715}"/>
              </a:ext>
            </a:extLst>
          </p:cNvPr>
          <p:cNvSpPr/>
          <p:nvPr/>
        </p:nvSpPr>
        <p:spPr>
          <a:xfrm>
            <a:off x="5114872" y="5805264"/>
            <a:ext cx="972868" cy="5418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93"/>
          </a:p>
        </p:txBody>
      </p:sp>
      <p:sp>
        <p:nvSpPr>
          <p:cNvPr id="8" name="Ovaal 7">
            <a:extLst>
              <a:ext uri="{FF2B5EF4-FFF2-40B4-BE49-F238E27FC236}">
                <a16:creationId xmlns:a16="http://schemas.microsoft.com/office/drawing/2014/main" id="{DC28B3BD-3DDF-470B-A708-847C8C910FF0}"/>
              </a:ext>
            </a:extLst>
          </p:cNvPr>
          <p:cNvSpPr/>
          <p:nvPr/>
        </p:nvSpPr>
        <p:spPr>
          <a:xfrm>
            <a:off x="2693157" y="2442462"/>
            <a:ext cx="2201840" cy="6576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93"/>
          </a:p>
        </p:txBody>
      </p:sp>
      <p:sp>
        <p:nvSpPr>
          <p:cNvPr id="2" name="Ovaal 1">
            <a:extLst>
              <a:ext uri="{FF2B5EF4-FFF2-40B4-BE49-F238E27FC236}">
                <a16:creationId xmlns:a16="http://schemas.microsoft.com/office/drawing/2014/main" id="{2B8E1425-F7A7-4DDD-86AE-BF16B781CD0E}"/>
              </a:ext>
            </a:extLst>
          </p:cNvPr>
          <p:cNvSpPr/>
          <p:nvPr/>
        </p:nvSpPr>
        <p:spPr>
          <a:xfrm>
            <a:off x="6788495" y="3718196"/>
            <a:ext cx="3008469" cy="6757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93"/>
          </a:p>
        </p:txBody>
      </p:sp>
      <p:sp>
        <p:nvSpPr>
          <p:cNvPr id="9" name="Rechthoek 8">
            <a:extLst>
              <a:ext uri="{FF2B5EF4-FFF2-40B4-BE49-F238E27FC236}">
                <a16:creationId xmlns:a16="http://schemas.microsoft.com/office/drawing/2014/main" id="{6FDC9AFE-B850-460E-8595-55A70A712B60}"/>
              </a:ext>
            </a:extLst>
          </p:cNvPr>
          <p:cNvSpPr/>
          <p:nvPr/>
        </p:nvSpPr>
        <p:spPr>
          <a:xfrm>
            <a:off x="7984229" y="968220"/>
            <a:ext cx="3817584" cy="830997"/>
          </a:xfrm>
          <a:prstGeom prst="rect">
            <a:avLst/>
          </a:prstGeom>
        </p:spPr>
        <p:txBody>
          <a:bodyPr wrap="none">
            <a:spAutoFit/>
          </a:bodyPr>
          <a:lstStyle/>
          <a:p>
            <a:pPr algn="ctr"/>
            <a:r>
              <a:rPr lang="nl-NL" sz="2400" b="1" dirty="0">
                <a:solidFill>
                  <a:srgbClr val="C00000"/>
                </a:solidFill>
                <a:latin typeface="+mn-lt"/>
                <a:cs typeface="Arial" panose="020B0604020202020204" pitchFamily="34" charset="0"/>
              </a:rPr>
              <a:t>Recent ADA / EASD rapport, </a:t>
            </a:r>
          </a:p>
          <a:p>
            <a:pPr algn="ctr"/>
            <a:r>
              <a:rPr lang="nl-NL" sz="2400" b="1" dirty="0">
                <a:solidFill>
                  <a:srgbClr val="C00000"/>
                </a:solidFill>
                <a:latin typeface="+mn-lt"/>
                <a:cs typeface="Arial" panose="020B0604020202020204" pitchFamily="34" charset="0"/>
              </a:rPr>
              <a:t>oktober 2018</a:t>
            </a:r>
            <a:endParaRPr lang="nl-NL" sz="2400" b="1" dirty="0">
              <a:solidFill>
                <a:srgbClr val="C00000"/>
              </a:solidFill>
              <a:latin typeface="+mn-lt"/>
            </a:endParaRPr>
          </a:p>
        </p:txBody>
      </p:sp>
    </p:spTree>
    <p:extLst>
      <p:ext uri="{BB962C8B-B14F-4D97-AF65-F5344CB8AC3E}">
        <p14:creationId xmlns:p14="http://schemas.microsoft.com/office/powerpoint/2010/main" val="254924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FC5EB98-BE7F-9E47-A2B8-1E5D6CB5841C}"/>
              </a:ext>
            </a:extLst>
          </p:cNvPr>
          <p:cNvSpPr>
            <a:spLocks noGrp="1"/>
          </p:cNvSpPr>
          <p:nvPr>
            <p:ph type="title"/>
          </p:nvPr>
        </p:nvSpPr>
        <p:spPr/>
        <p:txBody>
          <a:bodyPr/>
          <a:lstStyle/>
          <a:p>
            <a:r>
              <a:rPr lang="nl-NL" dirty="0">
                <a:latin typeface="Calibri" panose="020F0502020204030204" pitchFamily="34" charset="0"/>
                <a:cs typeface="Calibri" panose="020F0502020204030204" pitchFamily="34" charset="0"/>
              </a:rPr>
              <a:t>Overbehandeling, maar niet </a:t>
            </a:r>
            <a:r>
              <a:rPr lang="nl-NL" dirty="0" err="1">
                <a:latin typeface="Calibri" panose="020F0502020204030204" pitchFamily="34" charset="0"/>
                <a:cs typeface="Calibri" panose="020F0502020204030204" pitchFamily="34" charset="0"/>
              </a:rPr>
              <a:t>ziektegebonden</a:t>
            </a:r>
            <a:r>
              <a:rPr lang="nl-NL" dirty="0">
                <a:latin typeface="Calibri" panose="020F0502020204030204" pitchFamily="34" charset="0"/>
                <a:cs typeface="Calibri" panose="020F0502020204030204" pitchFamily="34" charset="0"/>
              </a:rPr>
              <a:t>…</a:t>
            </a:r>
          </a:p>
        </p:txBody>
      </p:sp>
      <p:sp>
        <p:nvSpPr>
          <p:cNvPr id="2" name="Tijdelijke aanduiding voor inhoud 1">
            <a:extLst>
              <a:ext uri="{FF2B5EF4-FFF2-40B4-BE49-F238E27FC236}">
                <a16:creationId xmlns:a16="http://schemas.microsoft.com/office/drawing/2014/main" id="{E5A94164-2E63-4978-8028-3B9FDED4818F}"/>
              </a:ext>
            </a:extLst>
          </p:cNvPr>
          <p:cNvSpPr>
            <a:spLocks noGrp="1"/>
          </p:cNvSpPr>
          <p:nvPr>
            <p:ph idx="1"/>
          </p:nvPr>
        </p:nvSpPr>
        <p:spPr>
          <a:xfrm>
            <a:off x="2144097" y="1847851"/>
            <a:ext cx="9317855" cy="4351338"/>
          </a:xfrm>
        </p:spPr>
        <p:txBody>
          <a:bodyPr>
            <a:normAutofit fontScale="62500" lnSpcReduction="20000"/>
          </a:bodyPr>
          <a:lstStyle/>
          <a:p>
            <a:r>
              <a:rPr lang="nl-NL" sz="3100" dirty="0">
                <a:cs typeface="Arial" panose="020B0604020202020204" pitchFamily="34" charset="0"/>
              </a:rPr>
              <a:t>Observationele studie in 2016, 5 Nederlandse gezondheidscentra </a:t>
            </a:r>
          </a:p>
          <a:p>
            <a:endParaRPr lang="nl-NL" sz="3100" dirty="0">
              <a:cs typeface="Arial" panose="020B0604020202020204" pitchFamily="34" charset="0"/>
            </a:endParaRPr>
          </a:p>
          <a:p>
            <a:r>
              <a:rPr lang="nl-NL" sz="3100" dirty="0">
                <a:cs typeface="Arial" panose="020B0604020202020204" pitchFamily="34" charset="0"/>
              </a:rPr>
              <a:t>319 patiënten ≥ 70 jaar</a:t>
            </a:r>
          </a:p>
          <a:p>
            <a:endParaRPr lang="nl-NL" sz="3100" dirty="0">
              <a:cs typeface="Arial" panose="020B0604020202020204" pitchFamily="34" charset="0"/>
            </a:endParaRPr>
          </a:p>
          <a:p>
            <a:r>
              <a:rPr lang="nl-NL" sz="3100" dirty="0">
                <a:cs typeface="Arial" panose="020B0604020202020204" pitchFamily="34" charset="0"/>
              </a:rPr>
              <a:t>53 hadden streefwaarde ≤ 58 </a:t>
            </a:r>
            <a:r>
              <a:rPr lang="nl-NL" sz="3100" dirty="0" err="1">
                <a:cs typeface="Arial" panose="020B0604020202020204" pitchFamily="34" charset="0"/>
              </a:rPr>
              <a:t>mmol</a:t>
            </a:r>
            <a:r>
              <a:rPr lang="nl-NL" sz="3100" dirty="0">
                <a:cs typeface="Arial" panose="020B0604020202020204" pitchFamily="34" charset="0"/>
              </a:rPr>
              <a:t>/mol: </a:t>
            </a:r>
          </a:p>
          <a:p>
            <a:pPr lvl="1"/>
            <a:r>
              <a:rPr lang="nl-NL" sz="3100" dirty="0">
                <a:cs typeface="Arial" panose="020B0604020202020204" pitchFamily="34" charset="0"/>
              </a:rPr>
              <a:t>25% (n=13) haalde die</a:t>
            </a:r>
          </a:p>
          <a:p>
            <a:pPr lvl="1"/>
            <a:r>
              <a:rPr lang="nl-NL" sz="3100" dirty="0">
                <a:solidFill>
                  <a:srgbClr val="C00000"/>
                </a:solidFill>
                <a:cs typeface="Arial" panose="020B0604020202020204" pitchFamily="34" charset="0"/>
              </a:rPr>
              <a:t>43% (n=23) werd </a:t>
            </a:r>
            <a:r>
              <a:rPr lang="nl-NL" sz="3100" dirty="0" err="1">
                <a:solidFill>
                  <a:srgbClr val="C00000"/>
                </a:solidFill>
                <a:cs typeface="Arial" panose="020B0604020202020204" pitchFamily="34" charset="0"/>
              </a:rPr>
              <a:t>overbehandeld</a:t>
            </a:r>
            <a:r>
              <a:rPr lang="nl-NL" sz="3100" dirty="0">
                <a:solidFill>
                  <a:srgbClr val="C00000"/>
                </a:solidFill>
                <a:cs typeface="Arial" panose="020B0604020202020204" pitchFamily="34" charset="0"/>
              </a:rPr>
              <a:t> ( &lt; 53 </a:t>
            </a:r>
            <a:r>
              <a:rPr lang="nl-NL" sz="3100" dirty="0" err="1">
                <a:solidFill>
                  <a:srgbClr val="C00000"/>
                </a:solidFill>
                <a:cs typeface="Arial" panose="020B0604020202020204" pitchFamily="34" charset="0"/>
              </a:rPr>
              <a:t>mmol</a:t>
            </a:r>
            <a:r>
              <a:rPr lang="nl-NL" sz="3100" dirty="0">
                <a:solidFill>
                  <a:srgbClr val="C00000"/>
                </a:solidFill>
                <a:cs typeface="Arial" panose="020B0604020202020204" pitchFamily="34" charset="0"/>
              </a:rPr>
              <a:t>/mol) </a:t>
            </a:r>
          </a:p>
          <a:p>
            <a:pPr lvl="1"/>
            <a:r>
              <a:rPr lang="nl-NL" sz="3100" dirty="0">
                <a:cs typeface="Arial" panose="020B0604020202020204" pitchFamily="34" charset="0"/>
              </a:rPr>
              <a:t>32% werd </a:t>
            </a:r>
            <a:r>
              <a:rPr lang="nl-NL" sz="3100" dirty="0" err="1">
                <a:cs typeface="Arial" panose="020B0604020202020204" pitchFamily="34" charset="0"/>
              </a:rPr>
              <a:t>onderbehandeld</a:t>
            </a:r>
            <a:endParaRPr lang="nl-NL" sz="3100" dirty="0">
              <a:cs typeface="Arial" panose="020B0604020202020204" pitchFamily="34" charset="0"/>
            </a:endParaRPr>
          </a:p>
          <a:p>
            <a:endParaRPr lang="nl-NL" sz="3100" dirty="0">
              <a:cs typeface="Arial" panose="020B0604020202020204" pitchFamily="34" charset="0"/>
            </a:endParaRPr>
          </a:p>
          <a:p>
            <a:r>
              <a:rPr lang="nl-NL" sz="3100" dirty="0">
                <a:cs typeface="Arial" panose="020B0604020202020204" pitchFamily="34" charset="0"/>
              </a:rPr>
              <a:t>112 hadden streefwaarde ≤ 64 </a:t>
            </a:r>
            <a:r>
              <a:rPr lang="nl-NL" sz="3100" dirty="0" err="1">
                <a:cs typeface="Arial" panose="020B0604020202020204" pitchFamily="34" charset="0"/>
              </a:rPr>
              <a:t>mmol</a:t>
            </a:r>
            <a:r>
              <a:rPr lang="nl-NL" sz="3100" dirty="0">
                <a:cs typeface="Arial" panose="020B0604020202020204" pitchFamily="34" charset="0"/>
              </a:rPr>
              <a:t>/mol</a:t>
            </a:r>
          </a:p>
          <a:p>
            <a:pPr lvl="1"/>
            <a:r>
              <a:rPr lang="nl-NL" sz="3100" dirty="0">
                <a:cs typeface="Arial" panose="020B0604020202020204" pitchFamily="34" charset="0"/>
              </a:rPr>
              <a:t>37% haalde die</a:t>
            </a:r>
          </a:p>
          <a:p>
            <a:pPr lvl="1"/>
            <a:r>
              <a:rPr lang="nl-NL" sz="3100" dirty="0">
                <a:solidFill>
                  <a:srgbClr val="C00000"/>
                </a:solidFill>
                <a:cs typeface="Arial" panose="020B0604020202020204" pitchFamily="34" charset="0"/>
              </a:rPr>
              <a:t>37% werd </a:t>
            </a:r>
            <a:r>
              <a:rPr lang="nl-NL" sz="3100" dirty="0" err="1">
                <a:solidFill>
                  <a:srgbClr val="C00000"/>
                </a:solidFill>
                <a:cs typeface="Arial" panose="020B0604020202020204" pitchFamily="34" charset="0"/>
              </a:rPr>
              <a:t>overbehandeld</a:t>
            </a:r>
            <a:endParaRPr lang="nl-NL" sz="3100" dirty="0">
              <a:solidFill>
                <a:srgbClr val="C00000"/>
              </a:solidFill>
              <a:cs typeface="Arial" panose="020B0604020202020204" pitchFamily="34" charset="0"/>
            </a:endParaRPr>
          </a:p>
          <a:p>
            <a:pPr lvl="1"/>
            <a:r>
              <a:rPr lang="nl-NL" sz="3100" dirty="0">
                <a:cs typeface="Arial" panose="020B0604020202020204" pitchFamily="34" charset="0"/>
              </a:rPr>
              <a:t>27% werd </a:t>
            </a:r>
            <a:r>
              <a:rPr lang="nl-NL" sz="3100" dirty="0" err="1">
                <a:cs typeface="Arial" panose="020B0604020202020204" pitchFamily="34" charset="0"/>
              </a:rPr>
              <a:t>onderbehandeld</a:t>
            </a:r>
            <a:endParaRPr lang="nl-NL" sz="3100" dirty="0">
              <a:cs typeface="Arial" panose="020B0604020202020204" pitchFamily="34" charset="0"/>
            </a:endParaRPr>
          </a:p>
          <a:p>
            <a:endParaRPr lang="nl-NL" dirty="0">
              <a:latin typeface="Arial" panose="020B0604020202020204" pitchFamily="34" charset="0"/>
              <a:cs typeface="Arial" panose="020B0604020202020204" pitchFamily="34" charset="0"/>
            </a:endParaRPr>
          </a:p>
          <a:p>
            <a:pPr marL="0" indent="0">
              <a:buNone/>
            </a:pPr>
            <a:r>
              <a:rPr lang="nl-NL" sz="2900" dirty="0">
                <a:latin typeface="Arial" panose="020B0604020202020204" pitchFamily="34" charset="0"/>
                <a:cs typeface="Arial" panose="020B0604020202020204" pitchFamily="34" charset="0"/>
              </a:rPr>
              <a:t>Hart HE et al, </a:t>
            </a:r>
            <a:r>
              <a:rPr lang="nl-NL" sz="2900" dirty="0" err="1">
                <a:latin typeface="Arial" panose="020B0604020202020204" pitchFamily="34" charset="0"/>
                <a:cs typeface="Arial" panose="020B0604020202020204" pitchFamily="34" charset="0"/>
              </a:rPr>
              <a:t>Diab</a:t>
            </a:r>
            <a:r>
              <a:rPr lang="nl-NL" sz="2900" dirty="0">
                <a:latin typeface="Arial" panose="020B0604020202020204" pitchFamily="34" charset="0"/>
                <a:cs typeface="Arial" panose="020B0604020202020204" pitchFamily="34" charset="0"/>
              </a:rPr>
              <a:t> </a:t>
            </a:r>
            <a:r>
              <a:rPr lang="nl-NL" sz="2900" dirty="0" err="1">
                <a:latin typeface="Arial" panose="020B0604020202020204" pitchFamily="34" charset="0"/>
                <a:cs typeface="Arial" panose="020B0604020202020204" pitchFamily="34" charset="0"/>
              </a:rPr>
              <a:t>Obes</a:t>
            </a:r>
            <a:r>
              <a:rPr lang="nl-NL" sz="2900" dirty="0">
                <a:latin typeface="Arial" panose="020B0604020202020204" pitchFamily="34" charset="0"/>
                <a:cs typeface="Arial" panose="020B0604020202020204" pitchFamily="34" charset="0"/>
              </a:rPr>
              <a:t> </a:t>
            </a:r>
            <a:r>
              <a:rPr lang="nl-NL" sz="2900" dirty="0" err="1">
                <a:latin typeface="Arial" panose="020B0604020202020204" pitchFamily="34" charset="0"/>
                <a:cs typeface="Arial" panose="020B0604020202020204" pitchFamily="34" charset="0"/>
              </a:rPr>
              <a:t>Metab</a:t>
            </a:r>
            <a:r>
              <a:rPr lang="nl-NL" sz="2900" dirty="0">
                <a:latin typeface="Arial" panose="020B0604020202020204" pitchFamily="34" charset="0"/>
                <a:cs typeface="Arial" panose="020B0604020202020204" pitchFamily="34" charset="0"/>
              </a:rPr>
              <a:t> 2018;1-4</a:t>
            </a:r>
          </a:p>
          <a:p>
            <a:pPr marL="0" indent="0">
              <a:buNone/>
            </a:pPr>
            <a:endParaRPr lang="nl-NL" sz="1800" dirty="0">
              <a:latin typeface="Arial" panose="020B0604020202020204" pitchFamily="34" charset="0"/>
              <a:cs typeface="Arial" panose="020B0604020202020204" pitchFamily="34" charset="0"/>
            </a:endParaRPr>
          </a:p>
        </p:txBody>
      </p:sp>
      <p:sp>
        <p:nvSpPr>
          <p:cNvPr id="3" name="Tijdelijke aanduiding voor dianummer 2">
            <a:extLst>
              <a:ext uri="{FF2B5EF4-FFF2-40B4-BE49-F238E27FC236}">
                <a16:creationId xmlns:a16="http://schemas.microsoft.com/office/drawing/2014/main" id="{4D0B02EF-C48D-4B97-B2B4-1F2C2F098491}"/>
              </a:ext>
            </a:extLst>
          </p:cNvPr>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6</a:t>
            </a:fld>
            <a:endParaRPr lang="nl-NL"/>
          </a:p>
        </p:txBody>
      </p:sp>
    </p:spTree>
    <p:extLst>
      <p:ext uri="{BB962C8B-B14F-4D97-AF65-F5344CB8AC3E}">
        <p14:creationId xmlns:p14="http://schemas.microsoft.com/office/powerpoint/2010/main" val="3224308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4ACDA4D-0416-4ADA-948D-9D2BDABDE5C3}"/>
              </a:ext>
            </a:extLst>
          </p:cNvPr>
          <p:cNvSpPr>
            <a:spLocks noGrp="1"/>
          </p:cNvSpPr>
          <p:nvPr>
            <p:ph type="title"/>
          </p:nvPr>
        </p:nvSpPr>
        <p:spPr>
          <a:xfrm>
            <a:off x="1696720" y="274638"/>
            <a:ext cx="8890000" cy="1143000"/>
          </a:xfrm>
        </p:spPr>
        <p:txBody>
          <a:bodyPr>
            <a:normAutofit/>
          </a:bodyPr>
          <a:lstStyle/>
          <a:p>
            <a:pPr algn="l"/>
            <a:r>
              <a:rPr lang="nl-NL" sz="3200" dirty="0">
                <a:latin typeface="Calibri" panose="020F0502020204030204" pitchFamily="34" charset="0"/>
                <a:cs typeface="Calibri" panose="020F0502020204030204" pitchFamily="34" charset="0"/>
              </a:rPr>
              <a:t>Patiënten met behandeldoel ≤ 64 </a:t>
            </a:r>
            <a:r>
              <a:rPr lang="nl-NL" sz="3200" dirty="0" err="1">
                <a:latin typeface="Calibri" panose="020F0502020204030204" pitchFamily="34" charset="0"/>
                <a:cs typeface="Calibri" panose="020F0502020204030204" pitchFamily="34" charset="0"/>
              </a:rPr>
              <a:t>mmol</a:t>
            </a:r>
            <a:r>
              <a:rPr lang="nl-NL" sz="3200" dirty="0">
                <a:latin typeface="Calibri" panose="020F0502020204030204" pitchFamily="34" charset="0"/>
                <a:cs typeface="Calibri" panose="020F0502020204030204" pitchFamily="34" charset="0"/>
              </a:rPr>
              <a:t>/mol</a:t>
            </a:r>
          </a:p>
        </p:txBody>
      </p:sp>
      <p:pic>
        <p:nvPicPr>
          <p:cNvPr id="6" name="Afbeelding 5">
            <a:extLst>
              <a:ext uri="{FF2B5EF4-FFF2-40B4-BE49-F238E27FC236}">
                <a16:creationId xmlns:a16="http://schemas.microsoft.com/office/drawing/2014/main" id="{43361A84-5A30-40F3-9F7B-40C8284A7B66}"/>
              </a:ext>
            </a:extLst>
          </p:cNvPr>
          <p:cNvPicPr>
            <a:picLocks noChangeAspect="1"/>
          </p:cNvPicPr>
          <p:nvPr/>
        </p:nvPicPr>
        <p:blipFill>
          <a:blip r:embed="rId3"/>
          <a:stretch>
            <a:fillRect/>
          </a:stretch>
        </p:blipFill>
        <p:spPr>
          <a:xfrm>
            <a:off x="1524000" y="1617961"/>
            <a:ext cx="9144000" cy="4516159"/>
          </a:xfrm>
          <a:prstGeom prst="rect">
            <a:avLst/>
          </a:prstGeom>
        </p:spPr>
      </p:pic>
      <p:sp>
        <p:nvSpPr>
          <p:cNvPr id="7" name="Ovaal 6">
            <a:extLst>
              <a:ext uri="{FF2B5EF4-FFF2-40B4-BE49-F238E27FC236}">
                <a16:creationId xmlns:a16="http://schemas.microsoft.com/office/drawing/2014/main" id="{106FD9D7-27DA-431D-878F-7202FE6BA3A1}"/>
              </a:ext>
            </a:extLst>
          </p:cNvPr>
          <p:cNvSpPr/>
          <p:nvPr/>
        </p:nvSpPr>
        <p:spPr>
          <a:xfrm>
            <a:off x="1127448" y="3429000"/>
            <a:ext cx="2664584" cy="1391920"/>
          </a:xfrm>
          <a:prstGeom prst="ellipse">
            <a:avLst/>
          </a:prstGeom>
          <a:noFill/>
          <a:ln w="44450">
            <a:solidFill>
              <a:srgbClr val="C00000">
                <a:alpha val="9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42A4C378-DFE0-4AAA-85D5-A432C45996ED}"/>
              </a:ext>
            </a:extLst>
          </p:cNvPr>
          <p:cNvSpPr txBox="1"/>
          <p:nvPr/>
        </p:nvSpPr>
        <p:spPr>
          <a:xfrm>
            <a:off x="1696720" y="6459240"/>
            <a:ext cx="5902960" cy="369332"/>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Hart HE et al. </a:t>
            </a:r>
            <a:r>
              <a:rPr lang="nl-NL" dirty="0" err="1">
                <a:latin typeface="Arial" panose="020B0604020202020204" pitchFamily="34" charset="0"/>
                <a:cs typeface="Arial" panose="020B0604020202020204" pitchFamily="34" charset="0"/>
              </a:rPr>
              <a:t>Ned</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Tijdschr</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Geneeskd</a:t>
            </a:r>
            <a:r>
              <a:rPr lang="nl-NL" dirty="0">
                <a:latin typeface="Arial" panose="020B0604020202020204" pitchFamily="34" charset="0"/>
                <a:cs typeface="Arial" panose="020B0604020202020204" pitchFamily="34" charset="0"/>
              </a:rPr>
              <a:t> 2018;162 D2639</a:t>
            </a:r>
          </a:p>
        </p:txBody>
      </p:sp>
      <p:sp>
        <p:nvSpPr>
          <p:cNvPr id="9" name="Rechthoek 8">
            <a:extLst>
              <a:ext uri="{FF2B5EF4-FFF2-40B4-BE49-F238E27FC236}">
                <a16:creationId xmlns:a16="http://schemas.microsoft.com/office/drawing/2014/main" id="{067B502E-FB93-4709-B015-720ED596D0AC}"/>
              </a:ext>
            </a:extLst>
          </p:cNvPr>
          <p:cNvSpPr/>
          <p:nvPr/>
        </p:nvSpPr>
        <p:spPr>
          <a:xfrm>
            <a:off x="5252720" y="3535680"/>
            <a:ext cx="5242560" cy="965200"/>
          </a:xfrm>
          <a:prstGeom prst="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9682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E0150B0-7B00-CC47-B687-B7EA5DD3AB49}"/>
              </a:ext>
            </a:extLst>
          </p:cNvPr>
          <p:cNvSpPr>
            <a:spLocks noGrp="1"/>
          </p:cNvSpPr>
          <p:nvPr>
            <p:ph type="title"/>
          </p:nvPr>
        </p:nvSpPr>
        <p:spPr/>
        <p:txBody>
          <a:bodyPr/>
          <a:lstStyle/>
          <a:p>
            <a:r>
              <a:rPr lang="nl-NL" altLang="nl-NL" dirty="0">
                <a:latin typeface="Calibri" panose="020F0502020204030204" pitchFamily="34" charset="0"/>
                <a:cs typeface="Calibri" panose="020F0502020204030204" pitchFamily="34" charset="0"/>
              </a:rPr>
              <a:t>Zorg op Maat in controlefrequentie, ziekte-gebonden</a:t>
            </a:r>
            <a:endParaRPr lang="nl-NL" dirty="0">
              <a:latin typeface="Calibri" panose="020F0502020204030204" pitchFamily="34" charset="0"/>
              <a:cs typeface="Calibri" panose="020F0502020204030204" pitchFamily="34" charset="0"/>
            </a:endParaRPr>
          </a:p>
        </p:txBody>
      </p:sp>
      <p:sp>
        <p:nvSpPr>
          <p:cNvPr id="27650" name="Tijdelijke aanduiding voor inhoud 1"/>
          <p:cNvSpPr>
            <a:spLocks noGrp="1"/>
          </p:cNvSpPr>
          <p:nvPr>
            <p:ph idx="1"/>
          </p:nvPr>
        </p:nvSpPr>
        <p:spPr/>
        <p:txBody>
          <a:bodyPr/>
          <a:lstStyle/>
          <a:p>
            <a:pPr eaLnBrk="1" hangingPunct="1">
              <a:buFont typeface="Arial" pitchFamily="34" charset="0"/>
              <a:buNone/>
            </a:pPr>
            <a:endParaRPr lang="nl-NL" altLang="nl-NL" dirty="0"/>
          </a:p>
        </p:txBody>
      </p:sp>
      <p:sp>
        <p:nvSpPr>
          <p:cNvPr id="2" name="Tijdelijke aanduiding voor dianummer 1"/>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8</a:t>
            </a:fld>
            <a:endParaRPr lang="nl-NL"/>
          </a:p>
        </p:txBody>
      </p:sp>
      <p:pic>
        <p:nvPicPr>
          <p:cNvPr id="276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218" y="1929359"/>
            <a:ext cx="8357597" cy="34175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DD18F271-C180-4CCD-9BBB-E130A7E2C084}"/>
              </a:ext>
            </a:extLst>
          </p:cNvPr>
          <p:cNvSpPr txBox="1"/>
          <p:nvPr/>
        </p:nvSpPr>
        <p:spPr>
          <a:xfrm>
            <a:off x="4007768" y="5400927"/>
            <a:ext cx="6408712" cy="369332"/>
          </a:xfrm>
          <a:prstGeom prst="rect">
            <a:avLst/>
          </a:prstGeom>
          <a:noFill/>
        </p:spPr>
        <p:txBody>
          <a:bodyPr wrap="square" rtlCol="0">
            <a:spAutoFit/>
          </a:bodyPr>
          <a:lstStyle/>
          <a:p>
            <a:r>
              <a:rPr lang="nl-NL" dirty="0">
                <a:solidFill>
                  <a:srgbClr val="C00000"/>
                </a:solidFill>
              </a:rPr>
              <a:t>Dubbelpublicatie in Huisarts en Wetenschap sept. 2015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AE6F70E-923F-484F-9556-47018A6CDAB0}"/>
              </a:ext>
            </a:extLst>
          </p:cNvPr>
          <p:cNvSpPr>
            <a:spLocks noGrp="1"/>
          </p:cNvSpPr>
          <p:nvPr>
            <p:ph type="title"/>
          </p:nvPr>
        </p:nvSpPr>
        <p:spPr/>
        <p:txBody>
          <a:bodyPr>
            <a:normAutofit/>
          </a:bodyPr>
          <a:lstStyle/>
          <a:p>
            <a:r>
              <a:rPr lang="nl-NL" sz="3200" dirty="0">
                <a:latin typeface="Calibri" panose="020F0502020204030204" pitchFamily="34" charset="0"/>
                <a:cs typeface="Calibri" panose="020F0502020204030204" pitchFamily="34" charset="0"/>
              </a:rPr>
              <a:t>Samenvatting </a:t>
            </a:r>
            <a:r>
              <a:rPr lang="nl-NL" sz="3200" dirty="0" err="1">
                <a:latin typeface="Calibri" panose="020F0502020204030204" pitchFamily="34" charset="0"/>
                <a:cs typeface="Calibri" panose="020F0502020204030204" pitchFamily="34" charset="0"/>
              </a:rPr>
              <a:t>ziektegebonden</a:t>
            </a:r>
            <a:r>
              <a:rPr lang="nl-NL" sz="3200" dirty="0">
                <a:latin typeface="Calibri" panose="020F0502020204030204" pitchFamily="34" charset="0"/>
                <a:cs typeface="Calibri" panose="020F0502020204030204" pitchFamily="34" charset="0"/>
              </a:rPr>
              <a:t> factoren</a:t>
            </a:r>
            <a:br>
              <a:rPr lang="nl-NL" dirty="0">
                <a:latin typeface="Calibri" panose="020F0502020204030204" pitchFamily="34" charset="0"/>
                <a:cs typeface="Calibri" panose="020F0502020204030204" pitchFamily="34" charset="0"/>
              </a:rPr>
            </a:br>
            <a:endParaRPr lang="nl-NL" dirty="0">
              <a:latin typeface="Calibri" panose="020F0502020204030204" pitchFamily="34" charset="0"/>
              <a:cs typeface="Calibri" panose="020F0502020204030204" pitchFamily="34" charset="0"/>
            </a:endParaRPr>
          </a:p>
        </p:txBody>
      </p:sp>
      <p:sp>
        <p:nvSpPr>
          <p:cNvPr id="29698" name="Tijdelijke aanduiding voor inhoud 1"/>
          <p:cNvSpPr>
            <a:spLocks noGrp="1"/>
          </p:cNvSpPr>
          <p:nvPr>
            <p:ph idx="1"/>
          </p:nvPr>
        </p:nvSpPr>
        <p:spPr/>
        <p:txBody>
          <a:bodyPr>
            <a:normAutofit/>
          </a:bodyPr>
          <a:lstStyle/>
          <a:p>
            <a:r>
              <a:rPr lang="nl-NL" altLang="nl-NL" sz="2400" dirty="0"/>
              <a:t>Diabetesduur</a:t>
            </a:r>
          </a:p>
          <a:p>
            <a:r>
              <a:rPr lang="nl-NL" altLang="nl-NL" sz="2400" dirty="0"/>
              <a:t>Glucoseregulatie</a:t>
            </a:r>
          </a:p>
          <a:p>
            <a:pPr eaLnBrk="1" hangingPunct="1"/>
            <a:r>
              <a:rPr lang="nl-NL" altLang="nl-NL" sz="2400" dirty="0"/>
              <a:t>Cardiovasculaire voorgeschiedenis</a:t>
            </a:r>
          </a:p>
          <a:p>
            <a:pPr eaLnBrk="1" hangingPunct="1"/>
            <a:r>
              <a:rPr lang="nl-NL" altLang="nl-NL" sz="2400" dirty="0"/>
              <a:t>Complicaties als gevolg van diabetes</a:t>
            </a:r>
          </a:p>
          <a:p>
            <a:pPr eaLnBrk="1" hangingPunct="1"/>
            <a:r>
              <a:rPr lang="nl-NL" altLang="nl-NL" sz="2400" dirty="0"/>
              <a:t>Comorbiditeit</a:t>
            </a:r>
          </a:p>
          <a:p>
            <a:pPr eaLnBrk="1" hangingPunct="1"/>
            <a:r>
              <a:rPr lang="nl-NL" altLang="nl-NL" sz="2400" dirty="0"/>
              <a:t>Medicatiegebruik en de daarbij optredende bijwerkingen</a:t>
            </a:r>
          </a:p>
          <a:p>
            <a:pPr eaLnBrk="1" hangingPunct="1"/>
            <a:r>
              <a:rPr lang="nl-NL" altLang="nl-NL" sz="2400" dirty="0"/>
              <a:t>Resultaten voorgaande behandelingen</a:t>
            </a:r>
          </a:p>
        </p:txBody>
      </p:sp>
      <p:sp>
        <p:nvSpPr>
          <p:cNvPr id="2" name="Tijdelijke aanduiding voor dianummer 1"/>
          <p:cNvSpPr>
            <a:spLocks noGrp="1"/>
          </p:cNvSpPr>
          <p:nvPr>
            <p:ph type="sldNum" sz="quarter" idx="4294967295"/>
          </p:nvPr>
        </p:nvSpPr>
        <p:spPr>
          <a:xfrm>
            <a:off x="9448800" y="6356350"/>
            <a:ext cx="2743200" cy="365125"/>
          </a:xfrm>
        </p:spPr>
        <p:txBody>
          <a:bodyPr/>
          <a:lstStyle/>
          <a:p>
            <a:pPr>
              <a:defRPr/>
            </a:pPr>
            <a:fld id="{39CFBB8B-AECF-465E-BFE3-BE1AF1A842BF}" type="slidenum">
              <a:rPr lang="nl-NL" smtClean="0"/>
              <a:pPr>
                <a:defRPr/>
              </a:pPr>
              <a:t>9</a:t>
            </a:fld>
            <a:endParaRPr lang="nl-NL"/>
          </a:p>
        </p:txBody>
      </p:sp>
    </p:spTree>
  </p:cSld>
  <p:clrMapOvr>
    <a:masterClrMapping/>
  </p:clrMapOvr>
</p:sld>
</file>

<file path=ppt/theme/theme1.xml><?xml version="1.0" encoding="utf-8"?>
<a:theme xmlns:a="http://schemas.openxmlformats.org/drawingml/2006/main" name="Office-thema">
  <a:themeElements>
    <a:clrScheme name="Aangepast 14">
      <a:dk1>
        <a:srgbClr val="000000"/>
      </a:dk1>
      <a:lt1>
        <a:srgbClr val="FFFFFF"/>
      </a:lt1>
      <a:dk2>
        <a:srgbClr val="61595D"/>
      </a:dk2>
      <a:lt2>
        <a:srgbClr val="E7E6E6"/>
      </a:lt2>
      <a:accent1>
        <a:srgbClr val="E50051"/>
      </a:accent1>
      <a:accent2>
        <a:srgbClr val="E50051"/>
      </a:accent2>
      <a:accent3>
        <a:srgbClr val="0086CD"/>
      </a:accent3>
      <a:accent4>
        <a:srgbClr val="0086CD"/>
      </a:accent4>
      <a:accent5>
        <a:srgbClr val="0086CD"/>
      </a:accent5>
      <a:accent6>
        <a:srgbClr val="0086CD"/>
      </a:accent6>
      <a:hlink>
        <a:srgbClr val="0086CD"/>
      </a:hlink>
      <a:folHlink>
        <a:srgbClr val="0086C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977FD38-EDA2-AE42-8D65-19FF536B00AB}" vid="{7E01B540-F180-2E40-80AC-CCDE7C996BC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5B209F36091F40B7D8D0243BBA9B2E" ma:contentTypeVersion="10" ma:contentTypeDescription="Een nieuw document maken." ma:contentTypeScope="" ma:versionID="77e660c7ac9089498c7c582d8404d7e6">
  <xsd:schema xmlns:xsd="http://www.w3.org/2001/XMLSchema" xmlns:xs="http://www.w3.org/2001/XMLSchema" xmlns:p="http://schemas.microsoft.com/office/2006/metadata/properties" xmlns:ns2="f6c6fa96-07b8-40fd-bb64-3de6288cda9e" xmlns:ns3="6de18a54-4842-4990-a540-041ae6d8fed4" targetNamespace="http://schemas.microsoft.com/office/2006/metadata/properties" ma:root="true" ma:fieldsID="fb3c63020b9be0071aad282c87b39d35" ns2:_="" ns3:_="">
    <xsd:import namespace="f6c6fa96-07b8-40fd-bb64-3de6288cda9e"/>
    <xsd:import namespace="6de18a54-4842-4990-a540-041ae6d8fed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6fa96-07b8-40fd-bb64-3de6288cda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e18a54-4842-4990-a540-041ae6d8fed4"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743F22-50AA-4220-B02A-A93C72542170}">
  <ds:schemaRefs>
    <ds:schemaRef ds:uri="6de18a54-4842-4990-a540-041ae6d8fed4"/>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f6c6fa96-07b8-40fd-bb64-3de6288cda9e"/>
    <ds:schemaRef ds:uri="http://www.w3.org/XML/1998/namespace"/>
  </ds:schemaRefs>
</ds:datastoreItem>
</file>

<file path=customXml/itemProps2.xml><?xml version="1.0" encoding="utf-8"?>
<ds:datastoreItem xmlns:ds="http://schemas.openxmlformats.org/officeDocument/2006/customXml" ds:itemID="{237D0C83-5CAE-4B9D-B096-3EB0880D23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c6fa96-07b8-40fd-bb64-3de6288cda9e"/>
    <ds:schemaRef ds:uri="6de18a54-4842-4990-a540-041ae6d8f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B9FF60-1529-4D9F-9AF0-75643F5FF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1620</TotalTime>
  <Words>4198</Words>
  <Application>Microsoft Office PowerPoint</Application>
  <PresentationFormat>Breedbeeld</PresentationFormat>
  <Paragraphs>943</Paragraphs>
  <Slides>59</Slides>
  <Notes>47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59</vt:i4>
      </vt:variant>
    </vt:vector>
  </HeadingPairs>
  <TitlesOfParts>
    <vt:vector size="65" baseType="lpstr">
      <vt:lpstr>Arial</vt:lpstr>
      <vt:lpstr>Calibri</vt:lpstr>
      <vt:lpstr>Calibri Light</vt:lpstr>
      <vt:lpstr>Segoe UI</vt:lpstr>
      <vt:lpstr>Wingdings</vt:lpstr>
      <vt:lpstr>Office-thema</vt:lpstr>
      <vt:lpstr>Het Jaargesprek Diabetes  </vt:lpstr>
      <vt:lpstr>Programma</vt:lpstr>
      <vt:lpstr>Inventarisatie huidige jaarcontrole</vt:lpstr>
      <vt:lpstr>Zorg op Maat, ziekte-gebonden factoren </vt:lpstr>
      <vt:lpstr>De Nederlandse benadering volgens de NHG-Standaard  2018 </vt:lpstr>
      <vt:lpstr>Overbehandeling, maar niet ziektegebonden…</vt:lpstr>
      <vt:lpstr>Patiënten met behandeldoel ≤ 64 mmol/mol</vt:lpstr>
      <vt:lpstr>Zorg op Maat in controlefrequentie, ziekte-gebonden</vt:lpstr>
      <vt:lpstr>Samenvatting ziektegebonden factoren </vt:lpstr>
      <vt:lpstr>Persoonsgebonden factoren</vt:lpstr>
      <vt:lpstr>Voorkeuren van mensen met type 2 diabetes</vt:lpstr>
      <vt:lpstr>Voorkeur voor meer bewegen of gezonder eten? </vt:lpstr>
      <vt:lpstr>Behoeften van mensen met type 2 diabetes</vt:lpstr>
      <vt:lpstr>Zelfmanagementmogelijkheden</vt:lpstr>
      <vt:lpstr>Over zelfmanagement gesproken…..</vt:lpstr>
      <vt:lpstr>Zelfmanagement bij diabetes</vt:lpstr>
      <vt:lpstr>Zelfmanagement-educatie</vt:lpstr>
      <vt:lpstr>Factoren die succes zelfmanagement bepalen  </vt:lpstr>
      <vt:lpstr>Conclusie</vt:lpstr>
      <vt:lpstr>Probleem: dokters weten er weinig van</vt:lpstr>
      <vt:lpstr>Ziektepercepties</vt:lpstr>
      <vt:lpstr>Vragen naar ziektepercepties</vt:lpstr>
      <vt:lpstr>Ziekteperceptie van diabetespatiënten</vt:lpstr>
      <vt:lpstr>Voorbeeldvragen ‘Kennis en vaardigheden’:</vt:lpstr>
      <vt:lpstr> Voorbeeldvragen ‘Vertrouwen in eigen kunnen’    </vt:lpstr>
      <vt:lpstr>Voorbeeldvragen ‘Mogelijkheid zelfontplooiing’</vt:lpstr>
      <vt:lpstr>Het Jaargesprek, een vierstappen-plan</vt:lpstr>
      <vt:lpstr>STAP 1  De eindverantwoordelijke arts </vt:lpstr>
      <vt:lpstr>STAP 2  op basis van stap 1 en de huidige richtlijnen: samen bepalen van de doelen</vt:lpstr>
      <vt:lpstr>Stap 3: samen de strategie bespreken</vt:lpstr>
      <vt:lpstr>Stap 4 Samen de benodigde professionele ondersteuning vaststellen en organiseren</vt:lpstr>
      <vt:lpstr>Praktijkoefening Jaargesprek</vt:lpstr>
      <vt:lpstr>Pauze</vt:lpstr>
      <vt:lpstr> Van jaarcontrole naar jaargesprek  Het implementatieproject </vt:lpstr>
      <vt:lpstr>Het project</vt:lpstr>
      <vt:lpstr>Vragen / Meetinstrumenten</vt:lpstr>
      <vt:lpstr>Voorbereiding jaargesprek</vt:lpstr>
      <vt:lpstr>Deelnemers met type 2 diabetes - 1</vt:lpstr>
      <vt:lpstr>Deelnemers  - 2 </vt:lpstr>
      <vt:lpstr>Deelnemers - 3  </vt:lpstr>
      <vt:lpstr>Het doel van de deelnemers</vt:lpstr>
      <vt:lpstr>Is het gesprek haalbaar? Antwoorden van zorgverleners (%)</vt:lpstr>
      <vt:lpstr>Gezamenlijke besluitvorming Antwoorden van zorgverleners (%)</vt:lpstr>
      <vt:lpstr>Wat vonden de patiënten ? </vt:lpstr>
      <vt:lpstr>Patiënten over gezamenlijke besluitvorming </vt:lpstr>
      <vt:lpstr>Deelnemers met type 1 diabetes (n=119)</vt:lpstr>
      <vt:lpstr>Is het gesprek haalbaar? Antwoorden van zorgverleners na 119 gesprekken (%)</vt:lpstr>
      <vt:lpstr>Wat vonden de 119 mensen met type 1 diabetes? (%)</vt:lpstr>
      <vt:lpstr>Gezamenlijke besluitvorming met type 1 diabetespatiënten, volgens internist / DVK</vt:lpstr>
      <vt:lpstr>Patiënten over gezamenlijke besluitvorming  (Percentages, n=119) </vt:lpstr>
      <vt:lpstr>‘Patiënten-betrokkenheid’</vt:lpstr>
      <vt:lpstr>Welke factoren hangen onafhankelijk samen  met betrokkenheid? </vt:lpstr>
      <vt:lpstr>De geplande zorg na het jaargesprek bij mensen met T2DM (n=1284)</vt:lpstr>
      <vt:lpstr>Controlefrequentie komend jaar </vt:lpstr>
      <vt:lpstr>Factoren die (onafhankelijk van andere factoren) bepalen of de zorg intensiever of juist minder intensief wordt, of nauwelijks verandert</vt:lpstr>
      <vt:lpstr>Een jaar later, vlak na het tweede jaargesprek (T2DM)</vt:lpstr>
      <vt:lpstr>De significante verschillen</vt:lpstr>
      <vt:lpstr>Conclusies</vt:lpstr>
      <vt:lpstr>Tenslotte: een jaargesprek is state-of the art </vt:lpstr>
    </vt:vector>
  </TitlesOfParts>
  <Company>Diabetesfonds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Heidi van Vugt</dc:creator>
  <cp:lastModifiedBy>Yvonne Klapdoor</cp:lastModifiedBy>
  <cp:revision>137</cp:revision>
  <cp:lastPrinted>2015-10-01T09:56:03Z</cp:lastPrinted>
  <dcterms:created xsi:type="dcterms:W3CDTF">2015-08-12T15:26:28Z</dcterms:created>
  <dcterms:modified xsi:type="dcterms:W3CDTF">2019-05-02T10:19:57Z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0x010100B15B209F36091F40B7D8D0243BBA9B2E</vt:lpwstr>
  </property>
  <property fmtid="{D5CDD505-2E9C-101B-9397-08002B2CF9AE}" pid="3" name="Order">
    <vt:r8>3375600</vt:r8>
  </property>
</Properties>
</file>