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87"/>
    <a:srgbClr val="0791CC"/>
    <a:srgbClr val="D5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8721" autoAdjust="0"/>
  </p:normalViewPr>
  <p:slideViewPr>
    <p:cSldViewPr snapToGrid="0" showGuides="1">
      <p:cViewPr varScale="1">
        <p:scale>
          <a:sx n="102" d="100"/>
          <a:sy n="102" d="100"/>
        </p:scale>
        <p:origin x="894" y="10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22T13:16:2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1016 0 0,'0'0'496'0'0,"0"0"-364"0"0,0 0-132 0 0,0 0-4 0 0,0 0-440 0 0,0-2-432 0 0,0 2 616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DCEEE-3154-4461-9115-94A74E511143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C9587-79E9-4187-A263-E6902EC984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98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Voorstelronde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Ervaringen </a:t>
            </a:r>
            <a:r>
              <a:rPr lang="nl-NL" dirty="0" err="1" smtClean="0"/>
              <a:t>e-health</a:t>
            </a:r>
            <a:r>
              <a:rPr lang="nl-NL" dirty="0" smtClean="0"/>
              <a:t> ophalen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Wat is de behoefte van de deelnemers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Doel training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9587-79E9-4187-A263-E6902EC9841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66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Inzet</a:t>
            </a:r>
            <a:r>
              <a:rPr lang="nl-NL" baseline="0" dirty="0" smtClean="0"/>
              <a:t> van </a:t>
            </a:r>
            <a:r>
              <a:rPr lang="nl-NL" baseline="0" dirty="0" err="1" smtClean="0"/>
              <a:t>e-health</a:t>
            </a:r>
            <a:r>
              <a:rPr lang="nl-NL" baseline="0" dirty="0" smtClean="0"/>
              <a:t> zorgt voor een dynamische werkdag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Een stuk verantwoordelijkheid bij cliënt neerleggen = activeren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9587-79E9-4187-A263-E6902EC9841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739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Doelgroep bespreken: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Voor welke mensen is het geschikt?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Voor welke doelgroep mogelijk niet geschikt? (verstandelijke beperking,</a:t>
            </a:r>
            <a:r>
              <a:rPr lang="nl-NL" baseline="0" dirty="0" smtClean="0"/>
              <a:t> ouderen soms lastig, mensen zonder computer/telefoon)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9587-79E9-4187-A263-E6902EC9841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94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 de echte</a:t>
            </a:r>
            <a:r>
              <a:rPr lang="nl-NL" baseline="0" dirty="0" smtClean="0"/>
              <a:t> omgeving werk je op een regionaal platform. Hier werken niet alleen POH-GGZ op, maar ook behandelaren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9587-79E9-4187-A263-E6902EC9841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67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Wat past bij jou en hoe past </a:t>
            </a:r>
            <a:r>
              <a:rPr lang="nl-NL" dirty="0" err="1" smtClean="0"/>
              <a:t>e-health</a:t>
            </a:r>
            <a:r>
              <a:rPr lang="nl-NL" baseline="0" dirty="0" smtClean="0"/>
              <a:t> in jouw gesprekken?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Doe het op jouw manier, vindt uit wat voor jou werkt (laagdrempelig starten)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Eigen tempo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Hoe zou jij het doen: leidend of ondersteunend?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Hoe zou je het aanpakken om iemand te motiveren?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Wanneer bied je </a:t>
            </a:r>
            <a:r>
              <a:rPr lang="nl-NL" baseline="0" dirty="0" err="1" smtClean="0"/>
              <a:t>e-health</a:t>
            </a:r>
            <a:r>
              <a:rPr lang="nl-NL" baseline="0" dirty="0" smtClean="0"/>
              <a:t> aan? (na intake in het begin, verder in behandeling?) </a:t>
            </a:r>
            <a:r>
              <a:rPr lang="nl-NL" baseline="0" dirty="0" smtClean="0">
                <a:sym typeface="Wingdings" panose="05000000000000000000" pitchFamily="2" charset="2"/>
              </a:rPr>
              <a:t> eerst probleem in kaart brengen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>
                <a:sym typeface="Wingdings" panose="05000000000000000000" pitchFamily="2" charset="2"/>
              </a:rPr>
              <a:t>Naar </a:t>
            </a:r>
            <a:r>
              <a:rPr lang="nl-NL" baseline="0" dirty="0" err="1" smtClean="0">
                <a:sym typeface="Wingdings" panose="05000000000000000000" pitchFamily="2" charset="2"/>
              </a:rPr>
              <a:t>patient</a:t>
            </a:r>
            <a:r>
              <a:rPr lang="nl-NL" baseline="0" dirty="0" smtClean="0">
                <a:sym typeface="Wingdings" panose="05000000000000000000" pitchFamily="2" charset="2"/>
              </a:rPr>
              <a:t> toe heel laagdrempelig inbrengen: niets moet, alles mag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>
                <a:sym typeface="Wingdings" panose="05000000000000000000" pitchFamily="2" charset="2"/>
              </a:rPr>
              <a:t>Module hoeft niet volledig afgerond worden</a:t>
            </a:r>
            <a:endParaRPr lang="nl-NL" baseline="0" dirty="0" smtClean="0"/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9587-79E9-4187-A263-E6902EC9841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95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E-</a:t>
            </a:r>
            <a:r>
              <a:rPr lang="nl-NL" dirty="0" err="1" smtClean="0"/>
              <a:t>learning</a:t>
            </a:r>
            <a:r>
              <a:rPr lang="nl-NL" baseline="0" dirty="0" smtClean="0"/>
              <a:t> doorlopen kunnen ze ook thuis doen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9587-79E9-4187-A263-E6902EC9841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42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674E-7FD1-4655-A9C1-E37C1BD03044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7807-EA01-4AA6-B221-7A6616C5E8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674E-7FD1-4655-A9C1-E37C1BD03044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7807-EA01-4AA6-B221-7A6616C5E8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64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674E-7FD1-4655-A9C1-E37C1BD03044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7807-EA01-4AA6-B221-7A6616C5E8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03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674E-7FD1-4655-A9C1-E37C1BD03044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7807-EA01-4AA6-B221-7A6616C5E8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21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674E-7FD1-4655-A9C1-E37C1BD03044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7807-EA01-4AA6-B221-7A6616C5E8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2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674E-7FD1-4655-A9C1-E37C1BD03044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7807-EA01-4AA6-B221-7A6616C5E8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84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674E-7FD1-4655-A9C1-E37C1BD03044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7807-EA01-4AA6-B221-7A6616C5E8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0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674E-7FD1-4655-A9C1-E37C1BD03044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7807-EA01-4AA6-B221-7A6616C5E8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42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674E-7FD1-4655-A9C1-E37C1BD03044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7807-EA01-4AA6-B221-7A6616C5E8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20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674E-7FD1-4655-A9C1-E37C1BD03044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7807-EA01-4AA6-B221-7A6616C5E8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63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674E-7FD1-4655-A9C1-E37C1BD03044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7807-EA01-4AA6-B221-7A6616C5E8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2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B674E-7FD1-4655-A9C1-E37C1BD03044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37807-EA01-4AA6-B221-7A6616C5E8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5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ktijksteun.training.minddistric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learning.training.minddistrict.com/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aktijksteun.training.minddistrict.com/" TargetMode="External"/><Relationship Id="rId2" Type="http://schemas.openxmlformats.org/officeDocument/2006/relationships/hyperlink" Target="https://elearning.training.minddistric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nula.com/manuals/minddistrict" TargetMode="External"/><Relationship Id="rId5" Type="http://schemas.openxmlformats.org/officeDocument/2006/relationships/hyperlink" Target="https://provico.e-behandeling.nl/" TargetMode="External"/><Relationship Id="rId4" Type="http://schemas.openxmlformats.org/officeDocument/2006/relationships/hyperlink" Target="https://middenbrabant.e-behandeling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eb3VVr8XCQY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training.minddistric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ovico.e-behandeling.nl/" TargetMode="External"/><Relationship Id="rId5" Type="http://schemas.openxmlformats.org/officeDocument/2006/relationships/hyperlink" Target="https://middenbrabant.e-behandeling.nl/" TargetMode="External"/><Relationship Id="rId4" Type="http://schemas.openxmlformats.org/officeDocument/2006/relationships/hyperlink" Target="https://praktijksteun.training.minddistric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 b="18369"/>
          <a:stretch/>
        </p:blipFill>
        <p:spPr>
          <a:xfrm>
            <a:off x="1910" y="0"/>
            <a:ext cx="12188179" cy="530728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-1" y="3931297"/>
            <a:ext cx="12190089" cy="2926703"/>
          </a:xfrm>
          <a:prstGeom prst="rect">
            <a:avLst/>
          </a:prstGeom>
          <a:solidFill>
            <a:srgbClr val="007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4F5F31-EFB3-4323-BE77-DC490785D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5" y="0"/>
            <a:ext cx="1330036" cy="1330036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2539133" y="3963668"/>
            <a:ext cx="70407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Het e-</a:t>
            </a:r>
            <a:r>
              <a:rPr lang="en-US" sz="5400" b="1" dirty="0" err="1">
                <a:solidFill>
                  <a:schemeClr val="bg1"/>
                </a:solidFill>
                <a:latin typeface="HelveticaNeueLT Pro 55 Roman" panose="020B0604020202020204" pitchFamily="34" charset="0"/>
              </a:rPr>
              <a:t>healthplatform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036864" y="4932008"/>
            <a:ext cx="6045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Hoe </a:t>
            </a:r>
            <a:r>
              <a:rPr lang="en-US" sz="2400" dirty="0" err="1">
                <a:solidFill>
                  <a:schemeClr val="bg1"/>
                </a:solidFill>
                <a:latin typeface="HelveticaNeueLT Pro 55 Roman" panose="020B0604020202020204" pitchFamily="34" charset="0"/>
              </a:rPr>
              <a:t>kan</a:t>
            </a:r>
            <a:r>
              <a:rPr lang="en-US" sz="24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HelveticaNeueLT Pro 55 Roman" panose="020B0604020202020204" pitchFamily="34" charset="0"/>
              </a:rPr>
              <a:t>jij</a:t>
            </a:r>
            <a:r>
              <a:rPr lang="en-US" sz="24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HelveticaNeueLT Pro 55 Roman" panose="020B0604020202020204" pitchFamily="34" charset="0"/>
              </a:rPr>
              <a:t>er</a:t>
            </a:r>
            <a:r>
              <a:rPr lang="en-US" sz="24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 het best </a:t>
            </a:r>
            <a:r>
              <a:rPr lang="en-US" sz="2400" dirty="0" err="1">
                <a:solidFill>
                  <a:schemeClr val="bg1"/>
                </a:solidFill>
                <a:latin typeface="HelveticaNeueLT Pro 55 Roman" panose="020B0604020202020204" pitchFamily="34" charset="0"/>
              </a:rPr>
              <a:t>gebruik</a:t>
            </a:r>
            <a:r>
              <a:rPr lang="en-US" sz="24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 van </a:t>
            </a:r>
            <a:r>
              <a:rPr lang="en-US" sz="2400" dirty="0" err="1">
                <a:solidFill>
                  <a:schemeClr val="bg1"/>
                </a:solidFill>
                <a:latin typeface="HelveticaNeueLT Pro 55 Roman" panose="020B0604020202020204" pitchFamily="34" charset="0"/>
              </a:rPr>
              <a:t>maken</a:t>
            </a:r>
            <a:r>
              <a:rPr lang="en-US" sz="24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70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12191999" cy="294759"/>
          </a:xfrm>
          <a:prstGeom prst="rect">
            <a:avLst/>
          </a:prstGeom>
          <a:solidFill>
            <a:srgbClr val="CA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080000" y="778976"/>
            <a:ext cx="32704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 err="1">
                <a:solidFill>
                  <a:srgbClr val="007587"/>
                </a:solidFill>
                <a:latin typeface="HelveticaNeueLT Pro 55 Roman" panose="020B0604020202020204" pitchFamily="34" charset="0"/>
              </a:rPr>
              <a:t>E-health</a:t>
            </a:r>
            <a:r>
              <a:rPr lang="nl-NL" sz="2200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, hoe werkt het?</a:t>
            </a:r>
            <a:endParaRPr lang="nl-NL" sz="2200" b="1" dirty="0">
              <a:solidFill>
                <a:srgbClr val="007587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720000" y="850404"/>
            <a:ext cx="288032" cy="288032"/>
          </a:xfrm>
          <a:prstGeom prst="rect">
            <a:avLst/>
          </a:prstGeom>
          <a:solidFill>
            <a:srgbClr val="007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B24D4E19-A439-4995-AAB2-A1CDE001D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65222"/>
              </p:ext>
            </p:extLst>
          </p:nvPr>
        </p:nvGraphicFramePr>
        <p:xfrm>
          <a:off x="719999" y="1694080"/>
          <a:ext cx="10751999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751999">
                  <a:extLst>
                    <a:ext uri="{9D8B030D-6E8A-4147-A177-3AD203B41FA5}">
                      <a16:colId xmlns:a16="http://schemas.microsoft.com/office/drawing/2014/main" val="3732563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Introductie in online zorg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7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Het </a:t>
                      </a:r>
                      <a:r>
                        <a:rPr lang="nl-NL" dirty="0" err="1">
                          <a:latin typeface="HelveticaNeueLT Pro 55 Roman" panose="020B0604020202020204" pitchFamily="34" charset="0"/>
                        </a:rPr>
                        <a:t>Minddistrict</a:t>
                      </a: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 platform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5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dirty="0">
                          <a:latin typeface="HelveticaNeueLT Pro 55 Roman" panose="020B0604020202020204" pitchFamily="34" charset="0"/>
                        </a:rPr>
                        <a:t>Het </a:t>
                      </a:r>
                      <a:r>
                        <a:rPr lang="en-US" dirty="0" err="1">
                          <a:latin typeface="HelveticaNeueLT Pro 55 Roman" panose="020B0604020202020204" pitchFamily="34" charset="0"/>
                        </a:rPr>
                        <a:t>Minddistrict</a:t>
                      </a:r>
                      <a:r>
                        <a:rPr lang="en-US" dirty="0">
                          <a:latin typeface="HelveticaNeueLT Pro 55 Roman" panose="020B0604020202020204" pitchFamily="34" charset="0"/>
                        </a:rPr>
                        <a:t> e-health </a:t>
                      </a:r>
                      <a:r>
                        <a:rPr lang="en-US" dirty="0" err="1">
                          <a:latin typeface="HelveticaNeueLT Pro 55 Roman" panose="020B0604020202020204" pitchFamily="34" charset="0"/>
                        </a:rPr>
                        <a:t>aanbod</a:t>
                      </a:r>
                      <a:endParaRPr lang="en-US" dirty="0">
                        <a:latin typeface="HelveticaNeueLT Pro 55 Roman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63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Starten met </a:t>
                      </a:r>
                      <a:r>
                        <a:rPr lang="nl-NL" dirty="0" err="1">
                          <a:latin typeface="HelveticaNeueLT Pro 55 Roman" panose="020B0604020202020204" pitchFamily="34" charset="0"/>
                        </a:rPr>
                        <a:t>e-health</a:t>
                      </a:r>
                      <a:endParaRPr lang="nl-NL" dirty="0">
                        <a:latin typeface="HelveticaNeueLT Pro 55 Roman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350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nl-NL" dirty="0" err="1">
                          <a:latin typeface="HelveticaNeueLT Pro 55 Roman" panose="020B0604020202020204" pitchFamily="34" charset="0"/>
                        </a:rPr>
                        <a:t>E-health</a:t>
                      </a: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 naast je gesprekken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72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Motiveer je cliënten voor </a:t>
                      </a:r>
                      <a:r>
                        <a:rPr lang="nl-NL" dirty="0" err="1">
                          <a:latin typeface="HelveticaNeueLT Pro 55 Roman" panose="020B0604020202020204" pitchFamily="34" charset="0"/>
                        </a:rPr>
                        <a:t>e-health</a:t>
                      </a:r>
                      <a:endParaRPr lang="nl-NL" dirty="0">
                        <a:latin typeface="HelveticaNeueLT Pro 55 Roman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32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nl-NL" dirty="0" smtClean="0">
                          <a:latin typeface="HelveticaNeueLT Pro 55 Roman" panose="020B0604020202020204" pitchFamily="34" charset="0"/>
                        </a:rPr>
                        <a:t>Online communiceren</a:t>
                      </a:r>
                      <a:endParaRPr lang="nl-NL" dirty="0">
                        <a:latin typeface="HelveticaNeueLT Pro 55 Roman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07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nl-NL" dirty="0" smtClean="0">
                          <a:latin typeface="HelveticaNeueLT Pro 55 Roman" panose="020B0604020202020204" pitchFamily="34" charset="0"/>
                        </a:rPr>
                        <a:t>Veilige omgeving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295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724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12191999" cy="294759"/>
          </a:xfrm>
          <a:prstGeom prst="rect">
            <a:avLst/>
          </a:prstGeom>
          <a:solidFill>
            <a:srgbClr val="CA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080000" y="778976"/>
            <a:ext cx="32704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 err="1">
                <a:solidFill>
                  <a:srgbClr val="007587"/>
                </a:solidFill>
                <a:latin typeface="HelveticaNeueLT Pro 55 Roman" panose="020B0604020202020204" pitchFamily="34" charset="0"/>
              </a:rPr>
              <a:t>E-health</a:t>
            </a:r>
            <a:r>
              <a:rPr lang="nl-NL" sz="2200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, hoe werkt het?</a:t>
            </a:r>
            <a:endParaRPr lang="nl-NL" sz="2200" b="1" dirty="0">
              <a:solidFill>
                <a:srgbClr val="007587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720000" y="850404"/>
            <a:ext cx="288032" cy="288032"/>
          </a:xfrm>
          <a:prstGeom prst="rect">
            <a:avLst/>
          </a:prstGeom>
          <a:solidFill>
            <a:srgbClr val="007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A8A8076-286F-41DA-A697-75D2CD7ABEE4}"/>
              </a:ext>
            </a:extLst>
          </p:cNvPr>
          <p:cNvSpPr/>
          <p:nvPr/>
        </p:nvSpPr>
        <p:spPr>
          <a:xfrm>
            <a:off x="650241" y="1642102"/>
            <a:ext cx="530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latin typeface="HelveticaNeueLT Pro 55 Roman" panose="020B0604020202020204" pitchFamily="34" charset="0"/>
              </a:rPr>
              <a:t>Ga naar de e-</a:t>
            </a:r>
            <a:r>
              <a:rPr lang="nl-NL" b="1" dirty="0" err="1">
                <a:latin typeface="HelveticaNeueLT Pro 55 Roman" panose="020B0604020202020204" pitchFamily="34" charset="0"/>
              </a:rPr>
              <a:t>learning</a:t>
            </a:r>
            <a:r>
              <a:rPr lang="nl-NL" b="1" dirty="0">
                <a:latin typeface="HelveticaNeueLT Pro 55 Roman" panose="020B0604020202020204" pitchFamily="34" charset="0"/>
              </a:rPr>
              <a:t> omgeving en </a:t>
            </a:r>
            <a:r>
              <a:rPr lang="nl-NL" b="1" dirty="0" smtClean="0">
                <a:latin typeface="HelveticaNeueLT Pro 55 Roman" panose="020B0604020202020204" pitchFamily="34" charset="0"/>
              </a:rPr>
              <a:t>doorloop (zelfstandig thuis):</a:t>
            </a:r>
            <a:endParaRPr lang="nl-NL" b="1" dirty="0">
              <a:latin typeface="HelveticaNeueLT Pro 55 Roman" panose="020B0604020202020204" pitchFamily="34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1907BC0-0346-4D06-B39A-AD39AF1444D7}"/>
              </a:ext>
            </a:extLst>
          </p:cNvPr>
          <p:cNvSpPr/>
          <p:nvPr/>
        </p:nvSpPr>
        <p:spPr>
          <a:xfrm>
            <a:off x="6372746" y="2313290"/>
            <a:ext cx="530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HelveticaNeueLT Pro 55 Roman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https://praktijksteun.training.minddistrict.com</a:t>
            </a:r>
            <a:endParaRPr lang="nl-NL" dirty="0">
              <a:latin typeface="HelveticaNeueLT Pro 55 Roman" panose="020B0604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95E29C9-21EB-49B9-8324-A4158ECFDF05}"/>
              </a:ext>
            </a:extLst>
          </p:cNvPr>
          <p:cNvSpPr txBox="1"/>
          <p:nvPr/>
        </p:nvSpPr>
        <p:spPr>
          <a:xfrm>
            <a:off x="6372745" y="3288064"/>
            <a:ext cx="5507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HelveticaNeueLT Pro 55 Roman" panose="020B0604020202020204" pitchFamily="34" charset="0"/>
              </a:rPr>
              <a:t>Trainingsaccount voor deelnemers:</a:t>
            </a:r>
          </a:p>
          <a:p>
            <a:endParaRPr lang="nl-NL" dirty="0" smtClean="0">
              <a:latin typeface="HelveticaNeueLT Pro 55 Roman" panose="020B0604020202020204" pitchFamily="34" charset="0"/>
            </a:endParaRPr>
          </a:p>
          <a:p>
            <a:r>
              <a:rPr lang="nl-NL" dirty="0" smtClean="0">
                <a:latin typeface="HelveticaNeueLT Pro 55 Roman" panose="020B0604020202020204" pitchFamily="34" charset="0"/>
              </a:rPr>
              <a:t>E-mailadres + eigen wachtwoord instellen (instructiemail)</a:t>
            </a:r>
            <a:endParaRPr lang="nl-NL" dirty="0">
              <a:latin typeface="HelveticaNeueLT Pro 55 Roman" panose="020B0604020202020204" pitchFamily="34" charset="0"/>
            </a:endParaRPr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62EFE447-7BA3-4E58-B724-0D2988036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433788"/>
              </p:ext>
            </p:extLst>
          </p:nvPr>
        </p:nvGraphicFramePr>
        <p:xfrm>
          <a:off x="720000" y="2313290"/>
          <a:ext cx="4918802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18802">
                  <a:extLst>
                    <a:ext uri="{9D8B030D-6E8A-4147-A177-3AD203B41FA5}">
                      <a16:colId xmlns:a16="http://schemas.microsoft.com/office/drawing/2014/main" val="3732563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Introductie in online zorg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7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Het </a:t>
                      </a:r>
                      <a:r>
                        <a:rPr lang="nl-NL" dirty="0" err="1">
                          <a:latin typeface="HelveticaNeueLT Pro 55 Roman" panose="020B0604020202020204" pitchFamily="34" charset="0"/>
                        </a:rPr>
                        <a:t>Minddistrict</a:t>
                      </a: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 platform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5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dirty="0">
                          <a:latin typeface="HelveticaNeueLT Pro 55 Roman" panose="020B0604020202020204" pitchFamily="34" charset="0"/>
                        </a:rPr>
                        <a:t>Het </a:t>
                      </a:r>
                      <a:r>
                        <a:rPr lang="en-US" dirty="0" err="1">
                          <a:latin typeface="HelveticaNeueLT Pro 55 Roman" panose="020B0604020202020204" pitchFamily="34" charset="0"/>
                        </a:rPr>
                        <a:t>Minddistrict</a:t>
                      </a:r>
                      <a:r>
                        <a:rPr lang="en-US" dirty="0">
                          <a:latin typeface="HelveticaNeueLT Pro 55 Roman" panose="020B0604020202020204" pitchFamily="34" charset="0"/>
                        </a:rPr>
                        <a:t> e-health </a:t>
                      </a:r>
                      <a:r>
                        <a:rPr lang="en-US" dirty="0" err="1">
                          <a:latin typeface="HelveticaNeueLT Pro 55 Roman" panose="020B0604020202020204" pitchFamily="34" charset="0"/>
                        </a:rPr>
                        <a:t>aanbod</a:t>
                      </a:r>
                      <a:endParaRPr lang="en-US" dirty="0">
                        <a:latin typeface="HelveticaNeueLT Pro 55 Roman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63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Starten met </a:t>
                      </a:r>
                      <a:r>
                        <a:rPr lang="nl-NL" dirty="0" err="1">
                          <a:latin typeface="HelveticaNeueLT Pro 55 Roman" panose="020B0604020202020204" pitchFamily="34" charset="0"/>
                        </a:rPr>
                        <a:t>e-health</a:t>
                      </a:r>
                      <a:endParaRPr lang="nl-NL" dirty="0">
                        <a:latin typeface="HelveticaNeueLT Pro 55 Roman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350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nl-NL" dirty="0" err="1">
                          <a:latin typeface="HelveticaNeueLT Pro 55 Roman" panose="020B0604020202020204" pitchFamily="34" charset="0"/>
                        </a:rPr>
                        <a:t>E-health</a:t>
                      </a: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 naast je gesprekken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72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Motiveer je cliënten voor </a:t>
                      </a:r>
                      <a:r>
                        <a:rPr lang="nl-NL" dirty="0" err="1">
                          <a:latin typeface="HelveticaNeueLT Pro 55 Roman" panose="020B0604020202020204" pitchFamily="34" charset="0"/>
                        </a:rPr>
                        <a:t>e-health</a:t>
                      </a:r>
                      <a:endParaRPr lang="nl-NL" dirty="0">
                        <a:latin typeface="HelveticaNeueLT Pro 55 Roman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32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Online communiceren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074149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85AF6418-A608-4C58-BE05-9C9EC6C55130}"/>
              </a:ext>
            </a:extLst>
          </p:cNvPr>
          <p:cNvSpPr/>
          <p:nvPr/>
        </p:nvSpPr>
        <p:spPr>
          <a:xfrm>
            <a:off x="618181" y="5211026"/>
            <a:ext cx="4552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u="sng" dirty="0">
                <a:latin typeface="HelveticaNeueLT Pro 55 Roman" panose="020B0604020202020204" pitchFamily="34" charset="0"/>
                <a:hlinkClick r:id="rId5"/>
              </a:rPr>
              <a:t>https://</a:t>
            </a:r>
            <a:r>
              <a:rPr lang="nl-NL" u="sng" dirty="0" smtClean="0">
                <a:latin typeface="HelveticaNeueLT Pro 55 Roman" panose="020B0604020202020204" pitchFamily="34" charset="0"/>
                <a:hlinkClick r:id="rId5"/>
              </a:rPr>
              <a:t>elearning.training.minddistrict.com</a:t>
            </a:r>
            <a:endParaRPr lang="nl-NL" u="sng" dirty="0">
              <a:latin typeface="HelveticaNeueLT Pro 55 Roman" panose="020B0604020202020204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7F9DBB0-2488-454E-8C54-346F3679DE82}"/>
              </a:ext>
            </a:extLst>
          </p:cNvPr>
          <p:cNvSpPr/>
          <p:nvPr/>
        </p:nvSpPr>
        <p:spPr>
          <a:xfrm>
            <a:off x="6372747" y="1642102"/>
            <a:ext cx="5507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latin typeface="HelveticaNeueLT Pro 55 Roman" panose="020B0604020202020204" pitchFamily="34" charset="0"/>
              </a:rPr>
              <a:t>Opdrachten voer je uit op de trainingsomgeving</a:t>
            </a:r>
          </a:p>
        </p:txBody>
      </p:sp>
    </p:spTree>
    <p:extLst>
      <p:ext uri="{BB962C8B-B14F-4D97-AF65-F5344CB8AC3E}">
        <p14:creationId xmlns:p14="http://schemas.microsoft.com/office/powerpoint/2010/main" val="383845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12191999" cy="294759"/>
          </a:xfrm>
          <a:prstGeom prst="rect">
            <a:avLst/>
          </a:prstGeom>
          <a:solidFill>
            <a:srgbClr val="CA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080000" y="778976"/>
            <a:ext cx="32704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 err="1">
                <a:solidFill>
                  <a:srgbClr val="007587"/>
                </a:solidFill>
                <a:latin typeface="HelveticaNeueLT Pro 55 Roman" panose="020B0604020202020204" pitchFamily="34" charset="0"/>
              </a:rPr>
              <a:t>E-health</a:t>
            </a:r>
            <a:r>
              <a:rPr lang="nl-NL" sz="2200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, hoe werkt het?</a:t>
            </a:r>
            <a:endParaRPr lang="nl-NL" sz="2200" b="1" dirty="0">
              <a:solidFill>
                <a:srgbClr val="007587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720000" y="850404"/>
            <a:ext cx="288032" cy="288032"/>
          </a:xfrm>
          <a:prstGeom prst="rect">
            <a:avLst/>
          </a:prstGeom>
          <a:solidFill>
            <a:srgbClr val="007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6534A125-4B52-4701-ADF0-92C5918E5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97241"/>
              </p:ext>
            </p:extLst>
          </p:nvPr>
        </p:nvGraphicFramePr>
        <p:xfrm>
          <a:off x="2251880" y="1899863"/>
          <a:ext cx="9279835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79835">
                  <a:extLst>
                    <a:ext uri="{9D8B030D-6E8A-4147-A177-3AD203B41FA5}">
                      <a16:colId xmlns:a16="http://schemas.microsoft.com/office/drawing/2014/main" val="3732563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Stuur een bericht naar je cliënt</a:t>
                      </a:r>
                      <a:endParaRPr kumimoji="0" lang="nl-NL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HelveticaNeueLT Pro 55 Roman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7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Reageer op dit bericht als cliënt </a:t>
                      </a:r>
                      <a:r>
                        <a:rPr kumimoji="0" lang="nl-NL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(tip: </a:t>
                      </a:r>
                      <a:r>
                        <a:rPr kumimoji="0" lang="nl-NL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gebruikerswitch</a:t>
                      </a:r>
                      <a:r>
                        <a:rPr kumimoji="0" lang="nl-NL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551735"/>
                  </a:ext>
                </a:extLst>
              </a:tr>
            </a:tbl>
          </a:graphicData>
        </a:graphic>
      </p:graphicFrame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CF3836CA-F2BB-4A8C-9FA5-AEE6B2E35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452154"/>
              </p:ext>
            </p:extLst>
          </p:nvPr>
        </p:nvGraphicFramePr>
        <p:xfrm>
          <a:off x="2251879" y="3075356"/>
          <a:ext cx="9279835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79835">
                  <a:extLst>
                    <a:ext uri="{9D8B030D-6E8A-4147-A177-3AD203B41FA5}">
                      <a16:colId xmlns:a16="http://schemas.microsoft.com/office/drawing/2014/main" val="3732563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Zet een module voor je cliënt klaar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7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Maak een sessie uit de module als cliënt (</a:t>
                      </a:r>
                      <a:r>
                        <a:rPr kumimoji="0" lang="nl-NL" sz="1800" b="1" i="1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gebruikerswitch</a:t>
                      </a:r>
                      <a:r>
                        <a:rPr kumimoji="0" lang="nl-NL" sz="1800" b="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)</a:t>
                      </a:r>
                      <a:endParaRPr kumimoji="0" lang="nl-NL" sz="1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HelveticaNeueLT Pro 55 Roman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5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Geef feedback op de sessie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37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Voeg een sessie toe aan de module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41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Verwijder een sessie uit de module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11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Pas de volgorde van de sessies aan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09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Bekijk hoe de sessie er nu voor de cliënt uitziet en hoe de feedback verwerkt wordt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166824"/>
                  </a:ext>
                </a:extLst>
              </a:tr>
            </a:tbl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3CBA72A0-933B-42FF-98A8-50104B293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99" y="1921195"/>
            <a:ext cx="720348" cy="72034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E203CCD-DB0B-465B-8DA8-EB99123D5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25" y="3095499"/>
            <a:ext cx="739522" cy="7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8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12191999" cy="294759"/>
          </a:xfrm>
          <a:prstGeom prst="rect">
            <a:avLst/>
          </a:prstGeom>
          <a:solidFill>
            <a:srgbClr val="CA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080000" y="778976"/>
            <a:ext cx="32704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 err="1">
                <a:solidFill>
                  <a:srgbClr val="007587"/>
                </a:solidFill>
                <a:latin typeface="HelveticaNeueLT Pro 55 Roman" panose="020B0604020202020204" pitchFamily="34" charset="0"/>
              </a:rPr>
              <a:t>E-health</a:t>
            </a:r>
            <a:r>
              <a:rPr lang="nl-NL" sz="2200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, hoe werkt het?</a:t>
            </a:r>
            <a:endParaRPr lang="nl-NL" sz="2200" b="1" dirty="0">
              <a:solidFill>
                <a:srgbClr val="007587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720000" y="850404"/>
            <a:ext cx="288032" cy="288032"/>
          </a:xfrm>
          <a:prstGeom prst="rect">
            <a:avLst/>
          </a:prstGeom>
          <a:solidFill>
            <a:srgbClr val="007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D2064F5E-B7E7-4387-B62C-C2A6E948A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052146"/>
              </p:ext>
            </p:extLst>
          </p:nvPr>
        </p:nvGraphicFramePr>
        <p:xfrm>
          <a:off x="2251880" y="1725033"/>
          <a:ext cx="9279835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79835">
                  <a:extLst>
                    <a:ext uri="{9D8B030D-6E8A-4147-A177-3AD203B41FA5}">
                      <a16:colId xmlns:a16="http://schemas.microsoft.com/office/drawing/2014/main" val="3732563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Zet een persoonlijke route klaar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7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Doorloop een persoonlijke route als cliënt (</a:t>
                      </a:r>
                      <a:r>
                        <a:rPr kumimoji="0" lang="nl-NL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gebruikerswitch</a:t>
                      </a:r>
                      <a:r>
                        <a:rPr kumimoji="0" lang="nl-NL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)</a:t>
                      </a:r>
                      <a:endParaRPr kumimoji="0" lang="nl-N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HelveticaNeueLT Pro 55 Roman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5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Stuur een bericht vanaf een pagina in de persoonlijke route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68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Sla een pagina op als favoriet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576065"/>
                  </a:ext>
                </a:extLst>
              </a:tr>
            </a:tbl>
          </a:graphicData>
        </a:graphic>
      </p:graphicFrame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C4D2DE01-2BAA-499B-BB58-B4A1DE89A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99647"/>
              </p:ext>
            </p:extLst>
          </p:nvPr>
        </p:nvGraphicFramePr>
        <p:xfrm>
          <a:off x="2251879" y="3610379"/>
          <a:ext cx="9279835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79835">
                  <a:extLst>
                    <a:ext uri="{9D8B030D-6E8A-4147-A177-3AD203B41FA5}">
                      <a16:colId xmlns:a16="http://schemas.microsoft.com/office/drawing/2014/main" val="3732563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Bied een dagboek aan bij je cliënt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7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Vul het dagboek in als cliënt (</a:t>
                      </a:r>
                      <a:r>
                        <a:rPr kumimoji="0" lang="nl-NL" sz="1800" b="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tip: </a:t>
                      </a:r>
                      <a:r>
                        <a:rPr kumimoji="0" lang="nl-NL" sz="1800" b="1" i="1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gebruikerswitch</a:t>
                      </a:r>
                      <a:r>
                        <a:rPr kumimoji="0" lang="nl-NL" sz="1800" b="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)</a:t>
                      </a:r>
                      <a:endParaRPr kumimoji="0" lang="nl-NL" sz="1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HelveticaNeueLT Pro 55 Roman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5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Bekijk hoe het ingevulde dagboek er voor jou als hulpverlener uitziet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757243"/>
                  </a:ext>
                </a:extLst>
              </a:tr>
            </a:tbl>
          </a:graphicData>
        </a:graphic>
      </p:graphicFrame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46E2A24C-4922-4CFD-A26F-B3276C242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54331"/>
              </p:ext>
            </p:extLst>
          </p:nvPr>
        </p:nvGraphicFramePr>
        <p:xfrm>
          <a:off x="2251878" y="5234069"/>
          <a:ext cx="9279835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79835">
                  <a:extLst>
                    <a:ext uri="{9D8B030D-6E8A-4147-A177-3AD203B41FA5}">
                      <a16:colId xmlns:a16="http://schemas.microsoft.com/office/drawing/2014/main" val="3732563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Kijk of een cliënt heeft ingelogd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7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>
                            <a:extLst/>
                          </a:blip>
                        </a:buBlip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NeueLT Pro 55 Roman" panose="020B0604020202020204" pitchFamily="34" charset="0"/>
                        </a:rPr>
                        <a:t>Pas het email adres van de cliënt aan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551735"/>
                  </a:ext>
                </a:extLst>
              </a:tr>
            </a:tbl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0691355B-2A32-46C0-920E-D9CE18B6CA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86" y="1729415"/>
            <a:ext cx="720000" cy="72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D6A565F-3B7C-4454-9828-85121EDF5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86" y="3607079"/>
            <a:ext cx="720000" cy="720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E95E8B6-311B-4562-9444-6DAED42B68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86" y="525574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3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CEB535F-0563-41DE-92F3-6393DD15C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CAA4F9F-BC59-4F7F-83F4-DDF31D0E8095}"/>
              </a:ext>
            </a:extLst>
          </p:cNvPr>
          <p:cNvSpPr/>
          <p:nvPr/>
        </p:nvSpPr>
        <p:spPr>
          <a:xfrm>
            <a:off x="0" y="4869160"/>
            <a:ext cx="12192000" cy="1988840"/>
          </a:xfrm>
          <a:prstGeom prst="rect">
            <a:avLst/>
          </a:prstGeom>
          <a:solidFill>
            <a:srgbClr val="00758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8DDC7FE-776B-4BF5-8661-120C6B8A4DCD}"/>
              </a:ext>
            </a:extLst>
          </p:cNvPr>
          <p:cNvSpPr txBox="1"/>
          <p:nvPr/>
        </p:nvSpPr>
        <p:spPr>
          <a:xfrm>
            <a:off x="1080000" y="5602615"/>
            <a:ext cx="62840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Wat heb je nodig om morgen te kunnen starten?</a:t>
            </a:r>
            <a:endParaRPr lang="nl-NL" sz="2200" b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A7FEC1D-02C5-4F0B-9701-32ECD1AAD46A}"/>
              </a:ext>
            </a:extLst>
          </p:cNvPr>
          <p:cNvSpPr/>
          <p:nvPr/>
        </p:nvSpPr>
        <p:spPr>
          <a:xfrm>
            <a:off x="720000" y="5674043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16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12191999" cy="294759"/>
          </a:xfrm>
          <a:prstGeom prst="rect">
            <a:avLst/>
          </a:prstGeom>
          <a:solidFill>
            <a:srgbClr val="CA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6A7F991-BF06-4842-BAC8-29D2D21A73AA}"/>
              </a:ext>
            </a:extLst>
          </p:cNvPr>
          <p:cNvSpPr txBox="1"/>
          <p:nvPr/>
        </p:nvSpPr>
        <p:spPr>
          <a:xfrm>
            <a:off x="1080000" y="778976"/>
            <a:ext cx="1382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Overzicht</a:t>
            </a:r>
            <a:endParaRPr lang="nl-NL" sz="2200" b="1" dirty="0">
              <a:solidFill>
                <a:srgbClr val="007587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D35D68D-90A0-43C0-B1CD-F007A41E2ED7}"/>
              </a:ext>
            </a:extLst>
          </p:cNvPr>
          <p:cNvSpPr/>
          <p:nvPr/>
        </p:nvSpPr>
        <p:spPr>
          <a:xfrm>
            <a:off x="720000" y="850404"/>
            <a:ext cx="288032" cy="288032"/>
          </a:xfrm>
          <a:prstGeom prst="rect">
            <a:avLst/>
          </a:prstGeom>
          <a:solidFill>
            <a:srgbClr val="007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99B637BC-4034-4081-BCC9-01DBA6C38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945581"/>
              </p:ext>
            </p:extLst>
          </p:nvPr>
        </p:nvGraphicFramePr>
        <p:xfrm>
          <a:off x="719999" y="1694080"/>
          <a:ext cx="10751999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751999">
                  <a:extLst>
                    <a:ext uri="{9D8B030D-6E8A-4147-A177-3AD203B41FA5}">
                      <a16:colId xmlns:a16="http://schemas.microsoft.com/office/drawing/2014/main" val="3732563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E-</a:t>
                      </a:r>
                      <a:r>
                        <a:rPr lang="nl-NL" sz="1800" b="1" dirty="0" err="1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learning</a:t>
                      </a:r>
                      <a:r>
                        <a:rPr lang="nl-NL" sz="1800" b="1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 omgeving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 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lc="http://schemas.openxmlformats.org/drawingml/2006/lockedCanvas"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https://elearning.training.minddistrict.com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 </a:t>
                      </a:r>
                      <a:endParaRPr lang="nl-NL" sz="1800" dirty="0" smtClean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57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Oefen omgeving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 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https://praktijksteun.training.minddistrict.com/</a:t>
                      </a:r>
                      <a:endParaRPr lang="nl-NL" sz="1800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5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Echte</a:t>
                      </a:r>
                      <a:r>
                        <a:rPr lang="nl-NL" sz="1800" b="1" baseline="0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 omgeving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 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  <a:hlinkClick r:id="rId4"/>
                        </a:rPr>
                        <a:t>https://middenbrabant.e-behandeling.nl/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 of 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  <a:hlinkClick r:id="rId5"/>
                        </a:rPr>
                        <a:t>https://provico.e-behandeling.nl/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 of 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63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19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Documentatie (online handleidingen) </a:t>
                      </a:r>
                      <a:r>
                        <a:rPr lang="nl-NL" sz="1800" b="0" baseline="0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www.manula.com/manuals/minddistrict</a:t>
                      </a:r>
                      <a:endParaRPr lang="nl-NL" sz="1800" b="0" baseline="0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4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Helpdesk (bij technische vragen of problemen) </a:t>
                      </a:r>
                      <a:r>
                        <a:rPr lang="nl-NL" sz="1800" b="0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onderaan de webpagina binnen het platform</a:t>
                      </a:r>
                      <a:endParaRPr lang="nl-NL" sz="1800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013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32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21C6915-840E-48F0-B355-641A22354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02F3AE4-D8C5-408A-9543-A192D51D6A1B}"/>
              </a:ext>
            </a:extLst>
          </p:cNvPr>
          <p:cNvSpPr/>
          <p:nvPr/>
        </p:nvSpPr>
        <p:spPr>
          <a:xfrm>
            <a:off x="0" y="4869160"/>
            <a:ext cx="12192000" cy="1988840"/>
          </a:xfrm>
          <a:prstGeom prst="rect">
            <a:avLst/>
          </a:prstGeom>
          <a:solidFill>
            <a:srgbClr val="00758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1080000" y="5602615"/>
            <a:ext cx="4113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Hoe sta jij tegenover </a:t>
            </a:r>
            <a:r>
              <a:rPr lang="nl-NL" sz="2200" dirty="0" err="1">
                <a:solidFill>
                  <a:schemeClr val="bg1"/>
                </a:solidFill>
                <a:latin typeface="HelveticaNeueLT Pro 55 Roman" panose="020B0604020202020204" pitchFamily="34" charset="0"/>
              </a:rPr>
              <a:t>e-health</a:t>
            </a:r>
            <a:r>
              <a:rPr lang="nl-NL" sz="22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?</a:t>
            </a:r>
            <a:endParaRPr lang="nl-NL" sz="2200" b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720000" y="5674043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16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12191999" cy="294759"/>
          </a:xfrm>
          <a:prstGeom prst="rect">
            <a:avLst/>
          </a:prstGeom>
          <a:solidFill>
            <a:srgbClr val="CA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080000" y="778976"/>
            <a:ext cx="13003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Vandaag</a:t>
            </a:r>
            <a:endParaRPr lang="nl-NL" sz="2200" b="1" dirty="0">
              <a:solidFill>
                <a:srgbClr val="007587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720000" y="850404"/>
            <a:ext cx="288032" cy="288032"/>
          </a:xfrm>
          <a:prstGeom prst="rect">
            <a:avLst/>
          </a:prstGeom>
          <a:solidFill>
            <a:srgbClr val="007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D1DAA0C3-CD83-49AB-BACE-037E54DFA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31658"/>
              </p:ext>
            </p:extLst>
          </p:nvPr>
        </p:nvGraphicFramePr>
        <p:xfrm>
          <a:off x="719999" y="1694080"/>
          <a:ext cx="10751999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751999">
                  <a:extLst>
                    <a:ext uri="{9D8B030D-6E8A-4147-A177-3AD203B41FA5}">
                      <a16:colId xmlns:a16="http://schemas.microsoft.com/office/drawing/2014/main" val="3732563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err="1">
                          <a:latin typeface="HelveticaNeueLT Pro 55 Roman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E-health</a:t>
                      </a:r>
                      <a:r>
                        <a:rPr lang="nl-NL" sz="1800" dirty="0">
                          <a:latin typeface="HelveticaNeueLT Pro 55 Roman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waarom?</a:t>
                      </a:r>
                      <a:endParaRPr lang="nl-NL" sz="1800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57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err="1">
                          <a:latin typeface="HelveticaNeueLT Pro 55 Roman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E-health</a:t>
                      </a:r>
                      <a:r>
                        <a:rPr lang="nl-NL" sz="1800" dirty="0">
                          <a:latin typeface="HelveticaNeueLT Pro 55 Roman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waarom niet?</a:t>
                      </a:r>
                      <a:endParaRPr lang="nl-NL" sz="1800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5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err="1">
                          <a:latin typeface="HelveticaNeueLT Pro 55 Roman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E-health</a:t>
                      </a:r>
                      <a:r>
                        <a:rPr lang="nl-NL" sz="1800" dirty="0">
                          <a:latin typeface="HelveticaNeueLT Pro 55 Roman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hoe werkt het?</a:t>
                      </a:r>
                      <a:endParaRPr lang="nl-NL" sz="1800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63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latin typeface="HelveticaNeueLT Pro 55 Roman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Oefeningen</a:t>
                      </a:r>
                      <a:r>
                        <a:rPr lang="nl-NL" sz="1800" dirty="0" smtClean="0">
                          <a:latin typeface="HelveticaNeueLT Pro 55 Roman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nl-NL" sz="1800" dirty="0">
                          <a:latin typeface="HelveticaNeueLT Pro 55 Roman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e-</a:t>
                      </a:r>
                      <a:r>
                        <a:rPr lang="nl-NL" sz="1800" dirty="0" err="1">
                          <a:latin typeface="HelveticaNeueLT Pro 55 Roman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learning</a:t>
                      </a:r>
                      <a:endParaRPr lang="nl-NL" sz="1800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350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latin typeface="HelveticaNeueLT Pro 55 Roman" panose="020B0604020202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Praktische zaken</a:t>
                      </a:r>
                      <a:endParaRPr lang="nl-NL" sz="1800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727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3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12191999" cy="294759"/>
          </a:xfrm>
          <a:prstGeom prst="rect">
            <a:avLst/>
          </a:prstGeom>
          <a:solidFill>
            <a:srgbClr val="CA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080000" y="778976"/>
            <a:ext cx="4055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Waarom online zorg als cliënt?</a:t>
            </a:r>
            <a:endParaRPr lang="nl-NL" sz="2200" b="1" dirty="0">
              <a:solidFill>
                <a:srgbClr val="007587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720000" y="850404"/>
            <a:ext cx="288032" cy="288032"/>
          </a:xfrm>
          <a:prstGeom prst="rect">
            <a:avLst/>
          </a:prstGeom>
          <a:solidFill>
            <a:srgbClr val="007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DD1D562-ECEA-4F30-BDF1-DAB9BA193A61}"/>
              </a:ext>
            </a:extLst>
          </p:cNvPr>
          <p:cNvSpPr/>
          <p:nvPr/>
        </p:nvSpPr>
        <p:spPr>
          <a:xfrm>
            <a:off x="0" y="1788684"/>
            <a:ext cx="12191999" cy="5084064"/>
          </a:xfrm>
          <a:prstGeom prst="rect">
            <a:avLst/>
          </a:prstGeom>
          <a:solidFill>
            <a:srgbClr val="007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4199F20-5A5D-42E5-946A-3832F66441B7}"/>
              </a:ext>
            </a:extLst>
          </p:cNvPr>
          <p:cNvSpPr/>
          <p:nvPr/>
        </p:nvSpPr>
        <p:spPr>
          <a:xfrm>
            <a:off x="3896522" y="2971309"/>
            <a:ext cx="43989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200" dirty="0" err="1">
                <a:solidFill>
                  <a:schemeClr val="bg1"/>
                </a:solidFill>
                <a:latin typeface="HelveticaNeueLT Pro 55 Roman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E-health</a:t>
            </a:r>
            <a:r>
              <a:rPr lang="nl-NL" sz="2200" dirty="0">
                <a:solidFill>
                  <a:schemeClr val="bg1"/>
                </a:solidFill>
                <a:latin typeface="HelveticaNeueLT Pro 55 Roman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ervaringen van de cliënt</a:t>
            </a:r>
          </a:p>
        </p:txBody>
      </p:sp>
      <p:pic>
        <p:nvPicPr>
          <p:cNvPr id="10" name="Afbeelding 9">
            <a:hlinkClick r:id="rId2"/>
            <a:extLst>
              <a:ext uri="{FF2B5EF4-FFF2-40B4-BE49-F238E27FC236}">
                <a16:creationId xmlns:a16="http://schemas.microsoft.com/office/drawing/2014/main" id="{5A1839D5-6423-41E8-92BC-03534D16C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53" y="3719946"/>
            <a:ext cx="1981690" cy="15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0F2CA95D-6BBA-4075-8872-DD36C217CC99}"/>
              </a:ext>
            </a:extLst>
          </p:cNvPr>
          <p:cNvSpPr/>
          <p:nvPr/>
        </p:nvSpPr>
        <p:spPr>
          <a:xfrm>
            <a:off x="720000" y="3359441"/>
            <a:ext cx="3839808" cy="1066758"/>
          </a:xfrm>
          <a:prstGeom prst="rect">
            <a:avLst/>
          </a:prstGeom>
          <a:solidFill>
            <a:schemeClr val="bg1"/>
          </a:solidFill>
          <a:ln w="25400">
            <a:solidFill>
              <a:srgbClr val="007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‘Je kunt van je afschrijven’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0E195FE-E4FA-464A-AFAF-B0C9B75F0CF6}"/>
              </a:ext>
            </a:extLst>
          </p:cNvPr>
          <p:cNvSpPr/>
          <p:nvPr/>
        </p:nvSpPr>
        <p:spPr>
          <a:xfrm>
            <a:off x="4760976" y="3359441"/>
            <a:ext cx="6711024" cy="1066758"/>
          </a:xfrm>
          <a:prstGeom prst="rect">
            <a:avLst/>
          </a:prstGeom>
          <a:solidFill>
            <a:schemeClr val="bg1"/>
          </a:solidFill>
          <a:ln w="25400">
            <a:solidFill>
              <a:srgbClr val="007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‘Het gaf me het gevoel dat ik meer controle had, ik kon wat doen en hoefde niet te wachten tot we weer gingen praten.’</a:t>
            </a:r>
            <a:endParaRPr lang="nl-NL" dirty="0">
              <a:solidFill>
                <a:srgbClr val="007587"/>
              </a:solidFill>
              <a:latin typeface="HelveticaNeueLT Pro 55 Roman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4CBEEBB-E89E-48A9-AE4A-6FDEEAACE2B5}"/>
              </a:ext>
            </a:extLst>
          </p:cNvPr>
          <p:cNvSpPr/>
          <p:nvPr/>
        </p:nvSpPr>
        <p:spPr>
          <a:xfrm>
            <a:off x="720000" y="4718865"/>
            <a:ext cx="6711024" cy="1066758"/>
          </a:xfrm>
          <a:prstGeom prst="rect">
            <a:avLst/>
          </a:prstGeom>
          <a:solidFill>
            <a:schemeClr val="bg1"/>
          </a:solidFill>
          <a:ln w="25400">
            <a:solidFill>
              <a:srgbClr val="007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‘Ik kon nalezen. Daardoor viel soms ineens het kwartje, </a:t>
            </a:r>
          </a:p>
          <a:p>
            <a:pPr lvl="0" algn="ctr">
              <a:defRPr/>
            </a:pPr>
            <a:r>
              <a:rPr lang="nl-NL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dat was wat mijn hulpverlener bedoeld.’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E19FFCE-8B24-4D6F-9F62-EC2457FCA4AD}"/>
              </a:ext>
            </a:extLst>
          </p:cNvPr>
          <p:cNvSpPr/>
          <p:nvPr/>
        </p:nvSpPr>
        <p:spPr>
          <a:xfrm>
            <a:off x="7632192" y="4718865"/>
            <a:ext cx="3839808" cy="1066758"/>
          </a:xfrm>
          <a:prstGeom prst="rect">
            <a:avLst/>
          </a:prstGeom>
          <a:solidFill>
            <a:schemeClr val="bg1"/>
          </a:solidFill>
          <a:ln w="25400">
            <a:solidFill>
              <a:srgbClr val="007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‘De tips gaven me structuur’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78A64D0-9A0F-4750-944A-EA19F166633A}"/>
              </a:ext>
            </a:extLst>
          </p:cNvPr>
          <p:cNvSpPr/>
          <p:nvPr/>
        </p:nvSpPr>
        <p:spPr>
          <a:xfrm>
            <a:off x="720000" y="2007383"/>
            <a:ext cx="6711024" cy="1066758"/>
          </a:xfrm>
          <a:prstGeom prst="rect">
            <a:avLst/>
          </a:prstGeom>
          <a:solidFill>
            <a:schemeClr val="bg1"/>
          </a:solidFill>
          <a:ln w="25400">
            <a:solidFill>
              <a:srgbClr val="007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‘Dan ging ik weg bij de behandelaar en bedacht ik me, </a:t>
            </a:r>
          </a:p>
          <a:p>
            <a:pPr lvl="0" algn="ctr">
              <a:defRPr/>
            </a:pPr>
            <a:r>
              <a:rPr lang="nl-NL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“dat wou ik nog vertellen!”’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3ADFDE63-DEB8-42DB-8673-8138819466FA}"/>
              </a:ext>
            </a:extLst>
          </p:cNvPr>
          <p:cNvSpPr/>
          <p:nvPr/>
        </p:nvSpPr>
        <p:spPr>
          <a:xfrm>
            <a:off x="7632192" y="2007383"/>
            <a:ext cx="3839808" cy="1066758"/>
          </a:xfrm>
          <a:prstGeom prst="rect">
            <a:avLst/>
          </a:prstGeom>
          <a:solidFill>
            <a:schemeClr val="bg1"/>
          </a:solidFill>
          <a:ln w="25400">
            <a:solidFill>
              <a:srgbClr val="007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>
                <a:solidFill>
                  <a:srgbClr val="007587"/>
                </a:solidFill>
                <a:latin typeface="HelveticaNeueLT Pro 55 Roman" panose="020B0604020202020204" pitchFamily="34" charset="0"/>
              </a:rPr>
              <a:t>‘Je kunt er alle dagen even mee aan de slag gaan.’</a:t>
            </a:r>
            <a:endParaRPr lang="nl-NL" dirty="0">
              <a:solidFill>
                <a:srgbClr val="007587"/>
              </a:solidFill>
              <a:latin typeface="HelveticaNeueLT Pro 55 Roman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12191999" cy="294759"/>
          </a:xfrm>
          <a:prstGeom prst="rect">
            <a:avLst/>
          </a:prstGeom>
          <a:solidFill>
            <a:srgbClr val="CA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080000" y="778976"/>
            <a:ext cx="4055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Waarom online zorg als cliënt?</a:t>
            </a:r>
            <a:endParaRPr lang="nl-NL" sz="2200" b="1" dirty="0">
              <a:solidFill>
                <a:srgbClr val="007587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720000" y="850404"/>
            <a:ext cx="288032" cy="288032"/>
          </a:xfrm>
          <a:prstGeom prst="rect">
            <a:avLst/>
          </a:prstGeom>
          <a:solidFill>
            <a:srgbClr val="007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9B994EFA-F068-458E-B80E-653A16CF687F}"/>
                  </a:ext>
                </a:extLst>
              </p14:cNvPr>
              <p14:cNvContentPartPr/>
              <p14:nvPr/>
            </p14:nvContentPartPr>
            <p14:xfrm>
              <a:off x="3886146" y="2208385"/>
              <a:ext cx="360" cy="108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9B994EFA-F068-458E-B80E-653A16CF6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7146" y="2199745"/>
                <a:ext cx="18000" cy="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61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12191999" cy="294759"/>
          </a:xfrm>
          <a:prstGeom prst="rect">
            <a:avLst/>
          </a:prstGeom>
          <a:solidFill>
            <a:srgbClr val="CA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080000" y="778976"/>
            <a:ext cx="49471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Waarom online zorg als behandelaar?</a:t>
            </a:r>
            <a:endParaRPr lang="nl-NL" sz="2200" b="1" dirty="0">
              <a:solidFill>
                <a:srgbClr val="007587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720000" y="850404"/>
            <a:ext cx="288032" cy="288032"/>
          </a:xfrm>
          <a:prstGeom prst="rect">
            <a:avLst/>
          </a:prstGeom>
          <a:solidFill>
            <a:srgbClr val="007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B90213D-FDE1-4097-96AA-EECD120D6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750545"/>
              </p:ext>
            </p:extLst>
          </p:nvPr>
        </p:nvGraphicFramePr>
        <p:xfrm>
          <a:off x="719999" y="1694080"/>
          <a:ext cx="10751999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751999">
                  <a:extLst>
                    <a:ext uri="{9D8B030D-6E8A-4147-A177-3AD203B41FA5}">
                      <a16:colId xmlns:a16="http://schemas.microsoft.com/office/drawing/2014/main" val="3732563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Blip>
                          <a:blip r:embed="rId3"/>
                        </a:buBlip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Ook naast de face-</a:t>
                      </a:r>
                      <a:r>
                        <a:rPr lang="nl-NL" dirty="0" err="1">
                          <a:latin typeface="HelveticaNeueLT Pro 55 Roman" panose="020B0604020202020204" pitchFamily="34" charset="0"/>
                        </a:rPr>
                        <a:t>to</a:t>
                      </a: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-face gesprekken contact met je cliënt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7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Blip>
                          <a:blip r:embed="rId3"/>
                        </a:buBlip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Meer inzage in het dagelijks leven van de cliënt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55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Blip>
                          <a:blip r:embed="rId3"/>
                        </a:buBlip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Minder routine in gesprek, meer ruimte voor verdieping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63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Blip>
                          <a:blip r:embed="rId3"/>
                        </a:buBlip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Verbreding van de beschikbare middelen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350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Blip>
                          <a:blip r:embed="rId3"/>
                        </a:buBlip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Meer focus en structuur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72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Andere vorm van communiceren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32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nl-NL" dirty="0">
                          <a:latin typeface="HelveticaNeueLT Pro 55 Roman" panose="020B0604020202020204" pitchFamily="34" charset="0"/>
                        </a:rPr>
                        <a:t>Na kunnen denken over je antwoord/feedback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7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074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4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3DF92EB-0BEB-47CE-AF4A-C3827056C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4869160"/>
            <a:ext cx="12192000" cy="1988840"/>
          </a:xfrm>
          <a:prstGeom prst="rect">
            <a:avLst/>
          </a:prstGeom>
          <a:solidFill>
            <a:srgbClr val="00758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1080000" y="5602615"/>
            <a:ext cx="31037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 err="1">
                <a:solidFill>
                  <a:schemeClr val="bg1"/>
                </a:solidFill>
                <a:latin typeface="HelveticaNeueLT Pro 55 Roman" panose="020B0604020202020204" pitchFamily="34" charset="0"/>
              </a:rPr>
              <a:t>E-health</a:t>
            </a:r>
            <a:r>
              <a:rPr lang="nl-NL" sz="2200" dirty="0">
                <a:solidFill>
                  <a:schemeClr val="bg1"/>
                </a:solidFill>
                <a:latin typeface="HelveticaNeueLT Pro 55 Roman" panose="020B0604020202020204" pitchFamily="34" charset="0"/>
              </a:rPr>
              <a:t>, waarom niet?</a:t>
            </a:r>
            <a:endParaRPr lang="nl-NL" sz="2200" b="1" dirty="0">
              <a:solidFill>
                <a:schemeClr val="bg1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720000" y="5674043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8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72D49E61-EA63-4E12-A61F-1CFA40CEEC84}"/>
              </a:ext>
            </a:extLst>
          </p:cNvPr>
          <p:cNvSpPr/>
          <p:nvPr/>
        </p:nvSpPr>
        <p:spPr>
          <a:xfrm>
            <a:off x="2398746" y="2477067"/>
            <a:ext cx="7394508" cy="2881761"/>
          </a:xfrm>
          <a:prstGeom prst="rect">
            <a:avLst/>
          </a:prstGeom>
          <a:noFill/>
          <a:ln w="25400">
            <a:solidFill>
              <a:srgbClr val="079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E419CDA-D6AA-4E6F-88C3-63B5276CE422}"/>
              </a:ext>
            </a:extLst>
          </p:cNvPr>
          <p:cNvSpPr/>
          <p:nvPr/>
        </p:nvSpPr>
        <p:spPr>
          <a:xfrm>
            <a:off x="5058275" y="2217908"/>
            <a:ext cx="2079457" cy="505736"/>
          </a:xfrm>
          <a:prstGeom prst="rect">
            <a:avLst/>
          </a:prstGeom>
          <a:solidFill>
            <a:schemeClr val="bg1"/>
          </a:solidFill>
          <a:ln w="25400">
            <a:solidFill>
              <a:srgbClr val="079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rgbClr val="0791CC"/>
                </a:solidFill>
                <a:latin typeface="HelveticaNeueLT Pro 55 Roman" panose="020B0604020202020204" pitchFamily="34" charset="0"/>
              </a:rPr>
              <a:t>3 platformen</a:t>
            </a:r>
            <a:endParaRPr lang="nl-NL" b="1" dirty="0">
              <a:solidFill>
                <a:srgbClr val="0791CC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0" y="0"/>
            <a:ext cx="12191999" cy="294759"/>
          </a:xfrm>
          <a:prstGeom prst="rect">
            <a:avLst/>
          </a:prstGeom>
          <a:solidFill>
            <a:srgbClr val="CA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080000" y="778976"/>
            <a:ext cx="32704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 err="1">
                <a:solidFill>
                  <a:srgbClr val="007587"/>
                </a:solidFill>
                <a:latin typeface="HelveticaNeueLT Pro 55 Roman" panose="020B0604020202020204" pitchFamily="34" charset="0"/>
              </a:rPr>
              <a:t>E-health</a:t>
            </a:r>
            <a:r>
              <a:rPr lang="nl-NL" sz="2200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, hoe werkt het?</a:t>
            </a:r>
            <a:endParaRPr lang="nl-NL" sz="2200" b="1" dirty="0">
              <a:solidFill>
                <a:srgbClr val="007587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720000" y="850404"/>
            <a:ext cx="288032" cy="288032"/>
          </a:xfrm>
          <a:prstGeom prst="rect">
            <a:avLst/>
          </a:prstGeom>
          <a:solidFill>
            <a:srgbClr val="007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13A29B8-8660-4472-BB6F-1CD78B0C6B61}"/>
              </a:ext>
            </a:extLst>
          </p:cNvPr>
          <p:cNvSpPr/>
          <p:nvPr/>
        </p:nvSpPr>
        <p:spPr>
          <a:xfrm>
            <a:off x="2690787" y="2991342"/>
            <a:ext cx="2079457" cy="2079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791CC"/>
                </a:solidFill>
                <a:latin typeface="HelveticaNeueLT Pro 55 Roman" panose="020B0604020202020204" pitchFamily="34" charset="0"/>
              </a:rPr>
              <a:t>E-</a:t>
            </a:r>
            <a:r>
              <a:rPr lang="nl-NL" b="1" dirty="0" err="1">
                <a:solidFill>
                  <a:srgbClr val="0791CC"/>
                </a:solidFill>
                <a:latin typeface="HelveticaNeueLT Pro 55 Roman" panose="020B0604020202020204" pitchFamily="34" charset="0"/>
              </a:rPr>
              <a:t>learning</a:t>
            </a:r>
            <a:r>
              <a:rPr lang="nl-NL" b="1" dirty="0">
                <a:solidFill>
                  <a:srgbClr val="0791CC"/>
                </a:solidFill>
                <a:latin typeface="HelveticaNeueLT Pro 55 Roman" panose="020B0604020202020204" pitchFamily="34" charset="0"/>
              </a:rPr>
              <a:t> omgeving</a:t>
            </a:r>
          </a:p>
          <a:p>
            <a:pPr algn="ctr"/>
            <a:endParaRPr lang="nl-NL" dirty="0">
              <a:solidFill>
                <a:srgbClr val="0791CC"/>
              </a:solidFill>
              <a:latin typeface="HelveticaNeueLT Pro 55 Roman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nl-NL" sz="1400" dirty="0">
                <a:solidFill>
                  <a:srgbClr val="0791CC"/>
                </a:solidFill>
                <a:latin typeface="HelveticaNeueLT Pro 55 Roman" panose="020B0604020202020204" pitchFamily="34" charset="0"/>
                <a:sym typeface="Wingdings" panose="05000000000000000000" pitchFamily="2" charset="2"/>
              </a:rPr>
              <a:t>Aanmeldcode via </a:t>
            </a:r>
          </a:p>
          <a:p>
            <a:pPr algn="ctr"/>
            <a:r>
              <a:rPr lang="nl-NL" sz="1400" dirty="0">
                <a:solidFill>
                  <a:srgbClr val="0791CC"/>
                </a:solidFill>
                <a:latin typeface="HelveticaNeueLT Pro 55 Roman" panose="020B0604020202020204" pitchFamily="34" charset="0"/>
                <a:sym typeface="Wingdings" panose="05000000000000000000" pitchFamily="2" charset="2"/>
              </a:rPr>
              <a:t>PRO Praktijksteun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A7F77AD-914F-4F14-A518-48291954E38C}"/>
              </a:ext>
            </a:extLst>
          </p:cNvPr>
          <p:cNvSpPr/>
          <p:nvPr/>
        </p:nvSpPr>
        <p:spPr>
          <a:xfrm>
            <a:off x="5058276" y="2991341"/>
            <a:ext cx="2079457" cy="2079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791CC"/>
                </a:solidFill>
                <a:latin typeface="HelveticaNeueLT Pro 55 Roman" panose="020B0604020202020204" pitchFamily="34" charset="0"/>
                <a:sym typeface="Wingdings" panose="05000000000000000000" pitchFamily="2" charset="2"/>
              </a:rPr>
              <a:t>Oefen </a:t>
            </a:r>
          </a:p>
          <a:p>
            <a:pPr algn="ctr"/>
            <a:r>
              <a:rPr lang="nl-NL" b="1" dirty="0">
                <a:solidFill>
                  <a:srgbClr val="0791CC"/>
                </a:solidFill>
                <a:latin typeface="HelveticaNeueLT Pro 55 Roman" panose="020B0604020202020204" pitchFamily="34" charset="0"/>
                <a:sym typeface="Wingdings" panose="05000000000000000000" pitchFamily="2" charset="2"/>
              </a:rPr>
              <a:t>omgeving</a:t>
            </a:r>
          </a:p>
          <a:p>
            <a:pPr algn="ctr"/>
            <a:endParaRPr lang="nl-NL" dirty="0">
              <a:solidFill>
                <a:srgbClr val="0791CC"/>
              </a:solidFill>
              <a:latin typeface="HelveticaNeueLT Pro 55 Roman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nl-NL" sz="1400" dirty="0">
                <a:solidFill>
                  <a:srgbClr val="0791CC"/>
                </a:solidFill>
                <a:latin typeface="HelveticaNeueLT Pro 55 Roman" panose="020B0604020202020204" pitchFamily="34" charset="0"/>
                <a:sym typeface="Wingdings" panose="05000000000000000000" pitchFamily="2" charset="2"/>
              </a:rPr>
              <a:t>Account via </a:t>
            </a:r>
          </a:p>
          <a:p>
            <a:pPr algn="ctr"/>
            <a:r>
              <a:rPr lang="nl-NL" sz="1400" dirty="0">
                <a:solidFill>
                  <a:srgbClr val="0791CC"/>
                </a:solidFill>
                <a:latin typeface="HelveticaNeueLT Pro 55 Roman" panose="020B0604020202020204" pitchFamily="34" charset="0"/>
                <a:sym typeface="Wingdings" panose="05000000000000000000" pitchFamily="2" charset="2"/>
              </a:rPr>
              <a:t>PRO Praktijksteun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D2AFB32-784F-4E3F-B390-48833C1240A6}"/>
              </a:ext>
            </a:extLst>
          </p:cNvPr>
          <p:cNvSpPr/>
          <p:nvPr/>
        </p:nvSpPr>
        <p:spPr>
          <a:xfrm>
            <a:off x="7425765" y="2991340"/>
            <a:ext cx="2079457" cy="2079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0791CC"/>
                </a:solidFill>
                <a:latin typeface="HelveticaNeueLT Pro 55 Roman" panose="020B0604020202020204" pitchFamily="34" charset="0"/>
              </a:rPr>
              <a:t>Echte </a:t>
            </a:r>
          </a:p>
          <a:p>
            <a:pPr algn="ctr"/>
            <a:r>
              <a:rPr lang="nl-NL" b="1" dirty="0">
                <a:solidFill>
                  <a:srgbClr val="0791CC"/>
                </a:solidFill>
                <a:latin typeface="HelveticaNeueLT Pro 55 Roman" panose="020B0604020202020204" pitchFamily="34" charset="0"/>
              </a:rPr>
              <a:t>omgeving</a:t>
            </a:r>
            <a:r>
              <a:rPr lang="nl-NL" b="1" dirty="0">
                <a:solidFill>
                  <a:srgbClr val="0791CC"/>
                </a:solidFill>
                <a:latin typeface="HelveticaNeueLT Pro 55 Roman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algn="ctr"/>
            <a:endParaRPr lang="nl-NL" dirty="0">
              <a:solidFill>
                <a:srgbClr val="0791CC"/>
              </a:solidFill>
              <a:latin typeface="HelveticaNeueLT Pro 55 Roman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nl-NL" sz="1400" dirty="0">
                <a:solidFill>
                  <a:srgbClr val="0791CC"/>
                </a:solidFill>
                <a:latin typeface="HelveticaNeueLT Pro 55 Roman" panose="020B0604020202020204" pitchFamily="34" charset="0"/>
                <a:sym typeface="Wingdings" panose="05000000000000000000" pitchFamily="2" charset="2"/>
              </a:rPr>
              <a:t>Account </a:t>
            </a:r>
          </a:p>
          <a:p>
            <a:pPr algn="ctr"/>
            <a:r>
              <a:rPr lang="nl-NL" sz="1400" dirty="0">
                <a:solidFill>
                  <a:srgbClr val="0791CC"/>
                </a:solidFill>
                <a:latin typeface="HelveticaNeueLT Pro 55 Roman" panose="020B0604020202020204" pitchFamily="34" charset="0"/>
                <a:sym typeface="Wingdings" panose="05000000000000000000" pitchFamily="2" charset="2"/>
              </a:rPr>
              <a:t>na vandaag </a:t>
            </a:r>
            <a:endParaRPr lang="nl-NL" sz="1400" dirty="0">
              <a:solidFill>
                <a:srgbClr val="0791CC"/>
              </a:solidFill>
              <a:latin typeface="HelveticaNeueLT Pro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6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12191999" cy="294759"/>
          </a:xfrm>
          <a:prstGeom prst="rect">
            <a:avLst/>
          </a:prstGeom>
          <a:solidFill>
            <a:srgbClr val="CA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080000" y="778976"/>
            <a:ext cx="32704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 err="1">
                <a:solidFill>
                  <a:srgbClr val="007587"/>
                </a:solidFill>
                <a:latin typeface="HelveticaNeueLT Pro 55 Roman" panose="020B0604020202020204" pitchFamily="34" charset="0"/>
              </a:rPr>
              <a:t>E-health</a:t>
            </a:r>
            <a:r>
              <a:rPr lang="nl-NL" sz="2200" dirty="0">
                <a:solidFill>
                  <a:srgbClr val="007587"/>
                </a:solidFill>
                <a:latin typeface="HelveticaNeueLT Pro 55 Roman" panose="020B0604020202020204" pitchFamily="34" charset="0"/>
              </a:rPr>
              <a:t>, hoe werkt het?</a:t>
            </a:r>
            <a:endParaRPr lang="nl-NL" sz="2200" b="1" dirty="0">
              <a:solidFill>
                <a:srgbClr val="007587"/>
              </a:solidFill>
              <a:latin typeface="HelveticaNeueLT Pro 55 Roman" panose="020B0604020202020204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720000" y="850404"/>
            <a:ext cx="288032" cy="288032"/>
          </a:xfrm>
          <a:prstGeom prst="rect">
            <a:avLst/>
          </a:prstGeom>
          <a:solidFill>
            <a:srgbClr val="007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4357F0F6-8223-4DA2-87F3-968AF8822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68127"/>
              </p:ext>
            </p:extLst>
          </p:nvPr>
        </p:nvGraphicFramePr>
        <p:xfrm>
          <a:off x="719999" y="1694080"/>
          <a:ext cx="107520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000">
                  <a:extLst>
                    <a:ext uri="{9D8B030D-6E8A-4147-A177-3AD203B41FA5}">
                      <a16:colId xmlns:a16="http://schemas.microsoft.com/office/drawing/2014/main" val="4009798619"/>
                    </a:ext>
                  </a:extLst>
                </a:gridCol>
                <a:gridCol w="3584000">
                  <a:extLst>
                    <a:ext uri="{9D8B030D-6E8A-4147-A177-3AD203B41FA5}">
                      <a16:colId xmlns:a16="http://schemas.microsoft.com/office/drawing/2014/main" val="499832985"/>
                    </a:ext>
                  </a:extLst>
                </a:gridCol>
                <a:gridCol w="3584000">
                  <a:extLst>
                    <a:ext uri="{9D8B030D-6E8A-4147-A177-3AD203B41FA5}">
                      <a16:colId xmlns:a16="http://schemas.microsoft.com/office/drawing/2014/main" val="3113250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u="none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E-</a:t>
                      </a:r>
                      <a:r>
                        <a:rPr lang="nl-NL" b="1" u="none" dirty="0" err="1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learning</a:t>
                      </a:r>
                      <a:r>
                        <a:rPr lang="nl-NL" b="1" u="none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 omgeving</a:t>
                      </a:r>
                      <a:endParaRPr lang="nl-NL" u="none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</a:endParaRPr>
                    </a:p>
                  </a:txBody>
                  <a:tcPr>
                    <a:solidFill>
                      <a:srgbClr val="0791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u="none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Oefen</a:t>
                      </a:r>
                      <a:r>
                        <a:rPr lang="nl-NL" b="1" u="none" baseline="0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 omgeving</a:t>
                      </a:r>
                      <a:endParaRPr lang="nl-NL" u="none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</a:endParaRPr>
                    </a:p>
                  </a:txBody>
                  <a:tcPr>
                    <a:solidFill>
                      <a:srgbClr val="0791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u="none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Echte omgeving (per regio)</a:t>
                      </a:r>
                      <a:endParaRPr lang="nl-NL" u="none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</a:endParaRPr>
                    </a:p>
                  </a:txBody>
                  <a:tcPr>
                    <a:solidFill>
                      <a:srgbClr val="079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6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  <a:hlinkClick r:id="rId3"/>
                        </a:rPr>
                        <a:t>https://elearning.training.minddistrict.com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  <a:hlinkClick r:id="rId3"/>
                        </a:rPr>
                        <a:t>/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 </a:t>
                      </a:r>
                      <a:endParaRPr lang="nl-NL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  <a:hlinkClick r:id="rId4"/>
                        </a:rPr>
                        <a:t>https://praktijksteun.training.minddistrict.com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  <a:hlinkClick r:id="rId4"/>
                        </a:rPr>
                        <a:t>/</a:t>
                      </a:r>
                      <a:r>
                        <a:rPr lang="nl-NL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 </a:t>
                      </a:r>
                      <a:endParaRPr lang="nl-NL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  <a:hlinkClick r:id="rId5"/>
                        </a:rPr>
                        <a:t>https://middenbrabant.e-behandeling.nl/</a:t>
                      </a:r>
                      <a:endParaRPr lang="nl-NL" dirty="0" smtClean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</a:endParaRPr>
                    </a:p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  <a:hlinkClick r:id="rId6"/>
                        </a:rPr>
                        <a:t>https://provico.e-behandeling.nl/</a:t>
                      </a:r>
                      <a:endParaRPr lang="nl-NL" dirty="0" smtClean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</a:endParaRPr>
                    </a:p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…….</a:t>
                      </a:r>
                      <a:endParaRPr lang="nl-NL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65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Eigen e-mailadres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Eigen e-mailadres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Eigen e-mailadres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17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E-</a:t>
                      </a:r>
                      <a:r>
                        <a:rPr lang="nl-NL" dirty="0" err="1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learning</a:t>
                      </a:r>
                      <a:r>
                        <a:rPr lang="nl-NL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 als cliënt doorlopen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Oefen cliënten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Echte cliënten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61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Basis waarin je de training volgt door trainingen te selecteren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Oefen omgeving dat altijd beschikbaar blijft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824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Eigen wachtwoord </a:t>
                      </a:r>
                      <a:endParaRPr lang="nl-NL" dirty="0" smtClean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(e-mail met instructies om te kunnen inloggen)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Eigen wachtwoord</a:t>
                      </a:r>
                    </a:p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(e-mail met instructies om te kunnen inloggen)</a:t>
                      </a:r>
                      <a:endParaRPr lang="nl-NL" dirty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Eigen wachtwoord </a:t>
                      </a:r>
                      <a:endParaRPr lang="nl-NL" dirty="0" smtClean="0">
                        <a:solidFill>
                          <a:schemeClr val="tx1"/>
                        </a:solidFill>
                        <a:latin typeface="HelveticaNeueLT Pro 55 Roman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chemeClr val="tx1"/>
                          </a:solidFill>
                          <a:latin typeface="HelveticaNeueLT Pro 55 Roman" panose="020B0604020202020204" pitchFamily="34" charset="0"/>
                        </a:rPr>
                        <a:t>(e-mail met instructies om te kunnen inloggen)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252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7583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826</Words>
  <Application>Microsoft Office PowerPoint</Application>
  <PresentationFormat>Breedbeeld</PresentationFormat>
  <Paragraphs>144</Paragraphs>
  <Slides>15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HelveticaNeueLT Pro 55 Roman</vt:lpstr>
      <vt:lpstr>Tahoma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e-healthplatform</dc:title>
  <dc:creator>PRO Groep | Tanya van Keulen</dc:creator>
  <cp:lastModifiedBy>PRO Praktijksteun | Judith van Haare</cp:lastModifiedBy>
  <cp:revision>99</cp:revision>
  <dcterms:created xsi:type="dcterms:W3CDTF">2019-03-19T16:50:58Z</dcterms:created>
  <dcterms:modified xsi:type="dcterms:W3CDTF">2019-03-29T12:07:14Z</dcterms:modified>
</cp:coreProperties>
</file>