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06" r:id="rId6"/>
    <p:sldId id="307" r:id="rId7"/>
    <p:sldId id="361" r:id="rId8"/>
    <p:sldId id="366" r:id="rId9"/>
    <p:sldId id="367" r:id="rId10"/>
    <p:sldId id="368" r:id="rId11"/>
    <p:sldId id="363" r:id="rId12"/>
    <p:sldId id="318" r:id="rId13"/>
    <p:sldId id="369" r:id="rId14"/>
    <p:sldId id="360" r:id="rId15"/>
    <p:sldId id="370" r:id="rId16"/>
    <p:sldId id="371" r:id="rId17"/>
    <p:sldId id="372" r:id="rId18"/>
    <p:sldId id="373" r:id="rId19"/>
    <p:sldId id="374" r:id="rId20"/>
    <p:sldId id="375" r:id="rId21"/>
    <p:sldId id="376" r:id="rId22"/>
    <p:sldId id="377" r:id="rId23"/>
    <p:sldId id="378" r:id="rId24"/>
    <p:sldId id="365" r:id="rId25"/>
    <p:sldId id="326" r:id="rId26"/>
    <p:sldId id="350" r:id="rId27"/>
    <p:sldId id="355" r:id="rId28"/>
    <p:sldId id="358" r:id="rId29"/>
    <p:sldId id="362" r:id="rId30"/>
    <p:sldId id="379" r:id="rId31"/>
    <p:sldId id="328" r:id="rId32"/>
    <p:sldId id="331" r:id="rId33"/>
    <p:sldId id="332" r:id="rId34"/>
    <p:sldId id="333" r:id="rId35"/>
    <p:sldId id="338" r:id="rId36"/>
    <p:sldId id="339" r:id="rId37"/>
    <p:sldId id="340" r:id="rId38"/>
    <p:sldId id="335" r:id="rId39"/>
    <p:sldId id="336" r:id="rId40"/>
    <p:sldId id="337" r:id="rId41"/>
    <p:sldId id="380" r:id="rId42"/>
    <p:sldId id="341" r:id="rId43"/>
    <p:sldId id="342" r:id="rId44"/>
    <p:sldId id="343" r:id="rId45"/>
    <p:sldId id="344" r:id="rId46"/>
    <p:sldId id="381" r:id="rId47"/>
    <p:sldId id="34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656A"/>
    <a:srgbClr val="96C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91298" autoAdjust="0"/>
  </p:normalViewPr>
  <p:slideViewPr>
    <p:cSldViewPr snapToGrid="0">
      <p:cViewPr varScale="1">
        <p:scale>
          <a:sx n="84" d="100"/>
          <a:sy n="84" d="100"/>
        </p:scale>
        <p:origin x="9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8" d="100"/>
          <a:sy n="58" d="100"/>
        </p:scale>
        <p:origin x="-170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350BAE-7370-4DA4-97B1-AF4E7774B5E7}" type="datetimeFigureOut">
              <a:rPr lang="en-US" smtClean="0"/>
              <a:t>3/6/2019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25EDF3-9925-4003-946B-490BE076BA58}" type="slidenum">
              <a:rPr lang="en-US" smtClean="0"/>
              <a:t>‹nr.›</a:t>
            </a:fld>
            <a:endParaRPr lang="en-US"/>
          </a:p>
        </p:txBody>
      </p:sp>
    </p:spTree>
    <p:extLst>
      <p:ext uri="{BB962C8B-B14F-4D97-AF65-F5344CB8AC3E}">
        <p14:creationId xmlns:p14="http://schemas.microsoft.com/office/powerpoint/2010/main" val="4194860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6F2F1-1C8C-46BD-93C4-86D776684EDE}" type="datetimeFigureOut">
              <a:rPr lang="en-US" smtClean="0"/>
              <a:t>3/6/2019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465E7-73FD-4786-AB88-35974F969E6E}" type="slidenum">
              <a:rPr lang="en-US" smtClean="0"/>
              <a:t>‹nr.›</a:t>
            </a:fld>
            <a:endParaRPr lang="en-US"/>
          </a:p>
        </p:txBody>
      </p:sp>
    </p:spTree>
    <p:extLst>
      <p:ext uri="{BB962C8B-B14F-4D97-AF65-F5344CB8AC3E}">
        <p14:creationId xmlns:p14="http://schemas.microsoft.com/office/powerpoint/2010/main" val="828413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9. Chiu, T.W. (2014). Management of secondary lymphedema. Hong Kong Med j, vol. 20,issue 6. pp. 519 –528.</a:t>
            </a:r>
            <a:endParaRPr lang="nl-NL" sz="1200" kern="1200" dirty="0" smtClean="0">
              <a:solidFill>
                <a:schemeClr val="tx1"/>
              </a:solidFill>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4</a:t>
            </a:fld>
            <a:endParaRPr lang="en-US"/>
          </a:p>
        </p:txBody>
      </p:sp>
    </p:spTree>
    <p:extLst>
      <p:ext uri="{BB962C8B-B14F-4D97-AF65-F5344CB8AC3E}">
        <p14:creationId xmlns:p14="http://schemas.microsoft.com/office/powerpoint/2010/main" val="1768766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3. NHG-standaard Ulcus Cruris </a:t>
            </a:r>
            <a:r>
              <a:rPr lang="nl-NL" dirty="0" err="1" smtClean="0"/>
              <a:t>Venosum</a:t>
            </a:r>
            <a:r>
              <a:rPr lang="nl-NL" dirty="0" smtClean="0"/>
              <a:t>. Huisarts Wet 2010; 53: 321-33.</a:t>
            </a:r>
          </a:p>
          <a:p>
            <a:endParaRPr lang="nl-NL" dirty="0"/>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26</a:t>
            </a:fld>
            <a:endParaRPr lang="en-US"/>
          </a:p>
        </p:txBody>
      </p:sp>
    </p:spTree>
    <p:extLst>
      <p:ext uri="{BB962C8B-B14F-4D97-AF65-F5344CB8AC3E}">
        <p14:creationId xmlns:p14="http://schemas.microsoft.com/office/powerpoint/2010/main" val="2466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16. Nederlandse Vereniging voor Dermatologie en Venereologie. (2014a). Richtlijn</a:t>
            </a:r>
            <a:r>
              <a:rPr lang="nl-NL" sz="1200" kern="1200" baseline="0" dirty="0" smtClean="0">
                <a:solidFill>
                  <a:schemeClr val="tx1"/>
                </a:solidFill>
                <a:latin typeface="+mn-lt"/>
                <a:ea typeface="+mn-ea"/>
                <a:cs typeface="+mn-cs"/>
              </a:rPr>
              <a:t> </a:t>
            </a:r>
            <a:r>
              <a:rPr lang="nl-NL" sz="1200" kern="1200" dirty="0" err="1" smtClean="0">
                <a:solidFill>
                  <a:schemeClr val="tx1"/>
                </a:solidFill>
                <a:latin typeface="+mn-lt"/>
                <a:ea typeface="+mn-ea"/>
                <a:cs typeface="+mn-cs"/>
              </a:rPr>
              <a:t>lymfoedeem.Utrecht</a:t>
            </a:r>
            <a:r>
              <a:rPr lang="nl-NL" sz="1200" kern="1200" dirty="0" smtClean="0">
                <a:solidFill>
                  <a:schemeClr val="tx1"/>
                </a:solidFill>
                <a:latin typeface="+mn-lt"/>
                <a:ea typeface="+mn-ea"/>
                <a:cs typeface="+mn-cs"/>
              </a:rPr>
              <a:t>: Nederlandse Vereniging voor Dermatologie en Venereologie.</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28</a:t>
            </a:fld>
            <a:endParaRPr lang="en-US"/>
          </a:p>
        </p:txBody>
      </p:sp>
    </p:spTree>
    <p:extLst>
      <p:ext uri="{BB962C8B-B14F-4D97-AF65-F5344CB8AC3E}">
        <p14:creationId xmlns:p14="http://schemas.microsoft.com/office/powerpoint/2010/main" val="971496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17. Nederlandse Vereniging voor Dermatologie en Venereologie. (2014a). Richtlijn </a:t>
            </a:r>
            <a:r>
              <a:rPr lang="nl-NL" sz="1200" kern="1200" dirty="0" err="1" smtClean="0">
                <a:solidFill>
                  <a:schemeClr val="tx1"/>
                </a:solidFill>
                <a:latin typeface="+mn-lt"/>
                <a:ea typeface="+mn-ea"/>
                <a:cs typeface="+mn-cs"/>
              </a:rPr>
              <a:t>lymfoedeem.Utrecht</a:t>
            </a:r>
            <a:r>
              <a:rPr lang="nl-NL" sz="1200" kern="1200" dirty="0" smtClean="0">
                <a:solidFill>
                  <a:schemeClr val="tx1"/>
                </a:solidFill>
                <a:latin typeface="+mn-lt"/>
                <a:ea typeface="+mn-ea"/>
                <a:cs typeface="+mn-cs"/>
              </a:rPr>
              <a:t>: Nederlandse Vereniging voor Dermatologie en Venereologie. </a:t>
            </a:r>
          </a:p>
          <a:p>
            <a:endParaRPr lang="en-US" dirty="0" smtClean="0"/>
          </a:p>
          <a:p>
            <a:endParaRPr lang="en-US" dirty="0" smtClean="0"/>
          </a:p>
          <a:p>
            <a:endParaRPr lang="en-US" dirty="0" smtClean="0"/>
          </a:p>
          <a:p>
            <a:r>
              <a:rPr lang="en-US" dirty="0" err="1" smtClean="0"/>
              <a:t>Vlakbrei</a:t>
            </a:r>
            <a:r>
              <a:rPr lang="en-US" dirty="0" smtClean="0"/>
              <a:t>:</a:t>
            </a:r>
          </a:p>
          <a:p>
            <a:r>
              <a:rPr lang="en-US" dirty="0" err="1" smtClean="0"/>
              <a:t>Stevig</a:t>
            </a:r>
            <a:r>
              <a:rPr lang="en-US" baseline="0" dirty="0" smtClean="0"/>
              <a:t> </a:t>
            </a:r>
            <a:r>
              <a:rPr lang="en-US" baseline="0" dirty="0" err="1" smtClean="0"/>
              <a:t>materiaal</a:t>
            </a:r>
            <a:r>
              <a:rPr lang="en-US" baseline="0" dirty="0" smtClean="0"/>
              <a:t> met </a:t>
            </a:r>
            <a:r>
              <a:rPr lang="en-US" baseline="0" dirty="0" err="1" smtClean="0"/>
              <a:t>een</a:t>
            </a:r>
            <a:r>
              <a:rPr lang="en-US" baseline="0" dirty="0" smtClean="0"/>
              <a:t> </a:t>
            </a:r>
            <a:r>
              <a:rPr lang="en-US" baseline="0" dirty="0" err="1" smtClean="0"/>
              <a:t>hoge</a:t>
            </a:r>
            <a:r>
              <a:rPr lang="en-US" baseline="0" dirty="0" smtClean="0"/>
              <a:t> stiffness. </a:t>
            </a:r>
            <a:r>
              <a:rPr lang="en-US" baseline="0" dirty="0" err="1" smtClean="0"/>
              <a:t>Wordt</a:t>
            </a:r>
            <a:r>
              <a:rPr lang="en-US" baseline="0" dirty="0" smtClean="0"/>
              <a:t> </a:t>
            </a:r>
            <a:r>
              <a:rPr lang="en-US" baseline="0" dirty="0" err="1" smtClean="0"/>
              <a:t>als</a:t>
            </a:r>
            <a:r>
              <a:rPr lang="en-US" baseline="0" dirty="0" smtClean="0"/>
              <a:t> </a:t>
            </a:r>
            <a:r>
              <a:rPr lang="en-US" baseline="0" dirty="0" err="1" smtClean="0"/>
              <a:t>een</a:t>
            </a:r>
            <a:r>
              <a:rPr lang="en-US" baseline="0" dirty="0" smtClean="0"/>
              <a:t> </a:t>
            </a:r>
            <a:r>
              <a:rPr lang="en-US" baseline="0" dirty="0" err="1" smtClean="0"/>
              <a:t>platte</a:t>
            </a:r>
            <a:r>
              <a:rPr lang="en-US" baseline="0" dirty="0" smtClean="0"/>
              <a:t> lap </a:t>
            </a:r>
            <a:r>
              <a:rPr lang="en-US" baseline="0" dirty="0" err="1" smtClean="0"/>
              <a:t>gebreidt</a:t>
            </a:r>
            <a:r>
              <a:rPr lang="en-US" baseline="0" dirty="0" smtClean="0"/>
              <a:t>, </a:t>
            </a:r>
            <a:r>
              <a:rPr lang="en-US" baseline="0" dirty="0" err="1" smtClean="0"/>
              <a:t>zoals</a:t>
            </a:r>
            <a:r>
              <a:rPr lang="en-US" baseline="0" dirty="0" smtClean="0"/>
              <a:t> </a:t>
            </a:r>
            <a:r>
              <a:rPr lang="en-US" baseline="0" dirty="0" err="1" smtClean="0"/>
              <a:t>een</a:t>
            </a:r>
            <a:r>
              <a:rPr lang="en-US" baseline="0" dirty="0" smtClean="0"/>
              <a:t> </a:t>
            </a:r>
            <a:r>
              <a:rPr lang="en-US" baseline="0" dirty="0" err="1" smtClean="0"/>
              <a:t>mouw</a:t>
            </a:r>
            <a:r>
              <a:rPr lang="en-US" baseline="0" dirty="0" smtClean="0"/>
              <a:t> van </a:t>
            </a:r>
            <a:r>
              <a:rPr lang="en-US" baseline="0" dirty="0" err="1" smtClean="0"/>
              <a:t>een</a:t>
            </a:r>
            <a:r>
              <a:rPr lang="en-US" baseline="0" dirty="0" smtClean="0"/>
              <a:t> </a:t>
            </a:r>
            <a:r>
              <a:rPr lang="en-US" baseline="0" dirty="0" err="1" smtClean="0"/>
              <a:t>trui</a:t>
            </a:r>
            <a:r>
              <a:rPr lang="en-US" baseline="0" dirty="0" smtClean="0"/>
              <a:t>. Door </a:t>
            </a:r>
            <a:r>
              <a:rPr lang="en-US" baseline="0" dirty="0" err="1" smtClean="0"/>
              <a:t>te</a:t>
            </a:r>
            <a:r>
              <a:rPr lang="en-US" baseline="0" dirty="0" smtClean="0"/>
              <a:t> </a:t>
            </a:r>
            <a:r>
              <a:rPr lang="en-US" baseline="0" dirty="0" err="1" smtClean="0"/>
              <a:t>meerderen</a:t>
            </a:r>
            <a:r>
              <a:rPr lang="en-US" baseline="0" dirty="0" smtClean="0"/>
              <a:t> en </a:t>
            </a:r>
            <a:r>
              <a:rPr lang="en-US" baseline="0" dirty="0" err="1" smtClean="0"/>
              <a:t>te</a:t>
            </a:r>
            <a:r>
              <a:rPr lang="en-US" baseline="0" dirty="0" smtClean="0"/>
              <a:t> </a:t>
            </a:r>
            <a:r>
              <a:rPr lang="en-US" baseline="0" dirty="0" err="1" smtClean="0"/>
              <a:t>minderen</a:t>
            </a:r>
            <a:r>
              <a:rPr lang="en-US" baseline="0" dirty="0" smtClean="0"/>
              <a:t> </a:t>
            </a:r>
            <a:r>
              <a:rPr lang="en-US" baseline="0" dirty="0" err="1" smtClean="0"/>
              <a:t>komt</a:t>
            </a:r>
            <a:r>
              <a:rPr lang="en-US" baseline="0" dirty="0" smtClean="0"/>
              <a:t> de </a:t>
            </a:r>
            <a:r>
              <a:rPr lang="en-US" baseline="0" dirty="0" err="1" smtClean="0"/>
              <a:t>vorm</a:t>
            </a:r>
            <a:r>
              <a:rPr lang="en-US" baseline="0" dirty="0" smtClean="0"/>
              <a:t> in de </a:t>
            </a:r>
            <a:r>
              <a:rPr lang="en-US" baseline="0" dirty="0" err="1" smtClean="0"/>
              <a:t>kous</a:t>
            </a:r>
            <a:r>
              <a:rPr lang="en-US" baseline="0" dirty="0" smtClean="0"/>
              <a:t>. Is </a:t>
            </a:r>
            <a:r>
              <a:rPr lang="en-US" baseline="0" dirty="0" err="1" smtClean="0"/>
              <a:t>verkrijgbaar</a:t>
            </a:r>
            <a:r>
              <a:rPr lang="en-US" baseline="0" dirty="0" smtClean="0"/>
              <a:t> in </a:t>
            </a:r>
            <a:r>
              <a:rPr lang="en-US" baseline="0" dirty="0" err="1" smtClean="0"/>
              <a:t>maatwerk</a:t>
            </a:r>
            <a:r>
              <a:rPr lang="en-US" baseline="0" dirty="0" smtClean="0"/>
              <a:t> en </a:t>
            </a:r>
            <a:r>
              <a:rPr lang="en-US" baseline="0" dirty="0" err="1" smtClean="0"/>
              <a:t>confectie</a:t>
            </a:r>
            <a:r>
              <a:rPr lang="en-US" baseline="0" dirty="0" smtClean="0"/>
              <a:t> en </a:t>
            </a:r>
            <a:r>
              <a:rPr lang="en-US" baseline="0" dirty="0" err="1" smtClean="0"/>
              <a:t>wordt</a:t>
            </a:r>
            <a:r>
              <a:rPr lang="en-US" baseline="0" dirty="0" smtClean="0"/>
              <a:t> </a:t>
            </a:r>
            <a:r>
              <a:rPr lang="en-US" baseline="0" dirty="0" err="1" smtClean="0"/>
              <a:t>voornamelijk</a:t>
            </a:r>
            <a:r>
              <a:rPr lang="en-US" baseline="0" dirty="0" smtClean="0"/>
              <a:t> </a:t>
            </a:r>
            <a:r>
              <a:rPr lang="en-US" baseline="0" dirty="0" err="1" smtClean="0"/>
              <a:t>ingezet</a:t>
            </a:r>
            <a:r>
              <a:rPr lang="en-US" baseline="0" dirty="0" smtClean="0"/>
              <a:t> </a:t>
            </a:r>
            <a:r>
              <a:rPr lang="en-US" baseline="0" dirty="0" err="1" smtClean="0"/>
              <a:t>bij</a:t>
            </a:r>
            <a:r>
              <a:rPr lang="en-US" baseline="0" dirty="0" smtClean="0"/>
              <a:t> </a:t>
            </a:r>
            <a:r>
              <a:rPr lang="en-US" baseline="0" dirty="0" err="1" smtClean="0"/>
              <a:t>afwijkende</a:t>
            </a:r>
            <a:r>
              <a:rPr lang="en-US" baseline="0" dirty="0" smtClean="0"/>
              <a:t> </a:t>
            </a:r>
            <a:r>
              <a:rPr lang="en-US" baseline="0" dirty="0" err="1" smtClean="0"/>
              <a:t>anatomische</a:t>
            </a:r>
            <a:r>
              <a:rPr lang="en-US" baseline="0" dirty="0" smtClean="0"/>
              <a:t> </a:t>
            </a:r>
            <a:r>
              <a:rPr lang="en-US" baseline="0" dirty="0" err="1" smtClean="0"/>
              <a:t>vormen</a:t>
            </a:r>
            <a:r>
              <a:rPr lang="en-US" baseline="0" dirty="0" smtClean="0"/>
              <a:t> van </a:t>
            </a:r>
            <a:r>
              <a:rPr lang="en-US" baseline="0" dirty="0" err="1" smtClean="0"/>
              <a:t>armen</a:t>
            </a:r>
            <a:r>
              <a:rPr lang="en-US" baseline="0" dirty="0" smtClean="0"/>
              <a:t> en/of </a:t>
            </a:r>
            <a:r>
              <a:rPr lang="en-US" baseline="0" dirty="0" err="1" smtClean="0"/>
              <a:t>benen</a:t>
            </a:r>
            <a:r>
              <a:rPr lang="en-US" baseline="0" dirty="0" smtClean="0"/>
              <a:t> en </a:t>
            </a:r>
            <a:r>
              <a:rPr lang="en-US" baseline="0" dirty="0" err="1" smtClean="0"/>
              <a:t>bij</a:t>
            </a:r>
            <a:r>
              <a:rPr lang="en-US" baseline="0" dirty="0" smtClean="0"/>
              <a:t> </a:t>
            </a:r>
            <a:r>
              <a:rPr lang="en-US" baseline="0" dirty="0" err="1" smtClean="0"/>
              <a:t>zwaardere</a:t>
            </a:r>
            <a:r>
              <a:rPr lang="en-US" baseline="0" dirty="0" smtClean="0"/>
              <a:t> </a:t>
            </a:r>
            <a:r>
              <a:rPr lang="en-US" baseline="0" dirty="0" err="1" smtClean="0"/>
              <a:t>indicaties</a:t>
            </a:r>
            <a:r>
              <a:rPr lang="en-US" baseline="0" dirty="0" smtClean="0"/>
              <a:t> en </a:t>
            </a:r>
            <a:r>
              <a:rPr lang="en-US" baseline="0" dirty="0" err="1" smtClean="0"/>
              <a:t>oedeem</a:t>
            </a:r>
            <a:r>
              <a:rPr lang="nl-NL" baseline="0" dirty="0" smtClean="0"/>
              <a:t>.</a:t>
            </a:r>
            <a:endParaRPr lang="nl-NL" dirty="0" smtClean="0"/>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29</a:t>
            </a:fld>
            <a:endParaRPr lang="en-US"/>
          </a:p>
        </p:txBody>
      </p:sp>
    </p:spTree>
    <p:extLst>
      <p:ext uri="{BB962C8B-B14F-4D97-AF65-F5344CB8AC3E}">
        <p14:creationId xmlns:p14="http://schemas.microsoft.com/office/powerpoint/2010/main" val="3445464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smtClean="0"/>
              <a:t>Rondbrei</a:t>
            </a:r>
            <a:r>
              <a:rPr lang="en-US" dirty="0" smtClean="0"/>
              <a:t>:</a:t>
            </a:r>
          </a:p>
          <a:p>
            <a:r>
              <a:rPr lang="en-US" dirty="0" err="1" smtClean="0"/>
              <a:t>Voordelen</a:t>
            </a:r>
            <a:r>
              <a:rPr lang="en-US" dirty="0" smtClean="0"/>
              <a:t> van </a:t>
            </a:r>
            <a:r>
              <a:rPr lang="en-US" dirty="0" err="1" smtClean="0"/>
              <a:t>deze</a:t>
            </a:r>
            <a:r>
              <a:rPr lang="en-US" dirty="0" smtClean="0"/>
              <a:t> </a:t>
            </a:r>
            <a:r>
              <a:rPr lang="en-US" dirty="0" err="1" smtClean="0"/>
              <a:t>kousen</a:t>
            </a:r>
            <a:r>
              <a:rPr lang="en-US" baseline="0" dirty="0" smtClean="0"/>
              <a:t> </a:t>
            </a:r>
            <a:r>
              <a:rPr lang="en-US" baseline="0" dirty="0" err="1" smtClean="0"/>
              <a:t>zijn</a:t>
            </a:r>
            <a:r>
              <a:rPr lang="en-US" baseline="0" dirty="0" smtClean="0"/>
              <a:t>:  </a:t>
            </a:r>
            <a:r>
              <a:rPr lang="en-US" baseline="0" dirty="0" err="1" smtClean="0"/>
              <a:t>naadloos</a:t>
            </a:r>
            <a:r>
              <a:rPr lang="en-US" baseline="0" dirty="0" smtClean="0"/>
              <a:t>, </a:t>
            </a:r>
            <a:r>
              <a:rPr lang="en-US" baseline="0" dirty="0" err="1" smtClean="0"/>
              <a:t>materiaal</a:t>
            </a:r>
            <a:r>
              <a:rPr lang="en-US" baseline="0" dirty="0" smtClean="0"/>
              <a:t> is </a:t>
            </a:r>
            <a:r>
              <a:rPr lang="en-US" baseline="0" dirty="0" err="1" smtClean="0"/>
              <a:t>dunner</a:t>
            </a:r>
            <a:r>
              <a:rPr lang="en-US" baseline="0" dirty="0" smtClean="0"/>
              <a:t> en </a:t>
            </a:r>
            <a:r>
              <a:rPr lang="en-US" baseline="0" dirty="0" err="1" smtClean="0"/>
              <a:t>eleganter</a:t>
            </a:r>
            <a:r>
              <a:rPr lang="en-US" baseline="0" dirty="0" smtClean="0"/>
              <a:t> </a:t>
            </a:r>
            <a:r>
              <a:rPr lang="en-US" baseline="0" dirty="0" err="1" smtClean="0"/>
              <a:t>dan</a:t>
            </a:r>
            <a:r>
              <a:rPr lang="en-US" baseline="0" dirty="0" smtClean="0"/>
              <a:t> </a:t>
            </a:r>
            <a:r>
              <a:rPr lang="en-US" baseline="0" dirty="0" err="1" smtClean="0"/>
              <a:t>vlakbrei</a:t>
            </a:r>
            <a:r>
              <a:rPr lang="en-US" baseline="0" dirty="0" smtClean="0"/>
              <a:t> </a:t>
            </a:r>
            <a:r>
              <a:rPr lang="en-US" baseline="0" dirty="0" err="1" smtClean="0"/>
              <a:t>kousen</a:t>
            </a:r>
            <a:r>
              <a:rPr lang="en-US" baseline="0" dirty="0" smtClean="0"/>
              <a:t>. </a:t>
            </a:r>
          </a:p>
          <a:p>
            <a:r>
              <a:rPr lang="en-US" baseline="0" dirty="0" err="1" smtClean="0"/>
              <a:t>Nadeel</a:t>
            </a:r>
            <a:r>
              <a:rPr lang="en-US" baseline="0" dirty="0" smtClean="0"/>
              <a:t> van </a:t>
            </a:r>
            <a:r>
              <a:rPr lang="en-US" baseline="0" dirty="0" err="1" smtClean="0"/>
              <a:t>deze</a:t>
            </a:r>
            <a:r>
              <a:rPr lang="en-US" baseline="0" dirty="0" smtClean="0"/>
              <a:t> </a:t>
            </a:r>
            <a:r>
              <a:rPr lang="en-US" baseline="0" dirty="0" err="1" smtClean="0"/>
              <a:t>kousen</a:t>
            </a:r>
            <a:r>
              <a:rPr lang="en-US" baseline="0" dirty="0" smtClean="0"/>
              <a:t> </a:t>
            </a:r>
            <a:r>
              <a:rPr lang="en-US" baseline="0" dirty="0" err="1" smtClean="0"/>
              <a:t>zijn</a:t>
            </a:r>
            <a:r>
              <a:rPr lang="en-US" baseline="0" dirty="0" smtClean="0"/>
              <a:t>: </a:t>
            </a:r>
            <a:r>
              <a:rPr lang="en-US" baseline="0" dirty="0" err="1" smtClean="0"/>
              <a:t>veel</a:t>
            </a:r>
            <a:r>
              <a:rPr lang="en-US" baseline="0" dirty="0" smtClean="0"/>
              <a:t> </a:t>
            </a:r>
            <a:r>
              <a:rPr lang="en-US" baseline="0" dirty="0" err="1" smtClean="0"/>
              <a:t>lengterek</a:t>
            </a:r>
            <a:r>
              <a:rPr lang="en-US" baseline="0" dirty="0" smtClean="0"/>
              <a:t> en </a:t>
            </a:r>
            <a:r>
              <a:rPr lang="en-US" baseline="0" dirty="0" err="1" smtClean="0"/>
              <a:t>zijn</a:t>
            </a:r>
            <a:r>
              <a:rPr lang="en-US" baseline="0" dirty="0" smtClean="0"/>
              <a:t> </a:t>
            </a:r>
            <a:r>
              <a:rPr lang="en-US" baseline="0" dirty="0" err="1" smtClean="0"/>
              <a:t>daardoor</a:t>
            </a:r>
            <a:r>
              <a:rPr lang="en-US" baseline="0" dirty="0" smtClean="0"/>
              <a:t> </a:t>
            </a:r>
            <a:r>
              <a:rPr lang="en-US" baseline="0" dirty="0" err="1" smtClean="0"/>
              <a:t>moeilijk</a:t>
            </a:r>
            <a:r>
              <a:rPr lang="en-US" baseline="0" dirty="0" smtClean="0"/>
              <a:t> </a:t>
            </a:r>
            <a:r>
              <a:rPr lang="en-US" baseline="0" dirty="0" err="1" smtClean="0"/>
              <a:t>aan</a:t>
            </a:r>
            <a:r>
              <a:rPr lang="en-US" baseline="0" dirty="0" smtClean="0"/>
              <a:t> </a:t>
            </a:r>
            <a:r>
              <a:rPr lang="en-US" baseline="0" dirty="0" err="1" smtClean="0"/>
              <a:t>te</a:t>
            </a:r>
            <a:r>
              <a:rPr lang="en-US" baseline="0" dirty="0" smtClean="0"/>
              <a:t> trekken. </a:t>
            </a:r>
            <a:r>
              <a:rPr lang="en-US" baseline="0" dirty="0" err="1" smtClean="0"/>
              <a:t>Lage</a:t>
            </a:r>
            <a:r>
              <a:rPr lang="en-US" baseline="0" dirty="0" smtClean="0"/>
              <a:t> </a:t>
            </a:r>
            <a:r>
              <a:rPr lang="en-US" baseline="0" dirty="0" err="1" smtClean="0"/>
              <a:t>weerstand</a:t>
            </a:r>
            <a:r>
              <a:rPr lang="en-US" baseline="0" dirty="0" smtClean="0"/>
              <a:t> en </a:t>
            </a:r>
            <a:r>
              <a:rPr lang="en-US" baseline="0" dirty="0" err="1" smtClean="0"/>
              <a:t>kunnen</a:t>
            </a:r>
            <a:r>
              <a:rPr lang="en-US" baseline="0" dirty="0" smtClean="0"/>
              <a:t> </a:t>
            </a:r>
            <a:r>
              <a:rPr lang="en-US" baseline="0" dirty="0" err="1" smtClean="0"/>
              <a:t>daardoor</a:t>
            </a:r>
            <a:r>
              <a:rPr lang="en-US" baseline="0" dirty="0" smtClean="0"/>
              <a:t> </a:t>
            </a:r>
            <a:r>
              <a:rPr lang="en-US" baseline="0" dirty="0" err="1" smtClean="0"/>
              <a:t>extreem</a:t>
            </a:r>
            <a:r>
              <a:rPr lang="en-US" baseline="0" dirty="0" smtClean="0"/>
              <a:t> </a:t>
            </a:r>
            <a:r>
              <a:rPr lang="en-US" baseline="0" dirty="0" err="1" smtClean="0"/>
              <a:t>oedeem</a:t>
            </a:r>
            <a:r>
              <a:rPr lang="en-US" baseline="0" dirty="0" smtClean="0"/>
              <a:t> </a:t>
            </a:r>
            <a:r>
              <a:rPr lang="en-US" baseline="0" dirty="0" err="1" smtClean="0"/>
              <a:t>niet</a:t>
            </a:r>
            <a:r>
              <a:rPr lang="en-US" baseline="0" dirty="0" smtClean="0"/>
              <a:t> </a:t>
            </a:r>
            <a:r>
              <a:rPr lang="en-US" baseline="0" dirty="0" err="1" smtClean="0"/>
              <a:t>tegengaan</a:t>
            </a:r>
            <a:r>
              <a:rPr lang="en-US" baseline="0" dirty="0" smtClean="0"/>
              <a:t>.</a:t>
            </a:r>
            <a:endParaRPr lang="nl-NL" dirty="0" smtClean="0"/>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30</a:t>
            </a:fld>
            <a:endParaRPr lang="en-US"/>
          </a:p>
        </p:txBody>
      </p:sp>
    </p:spTree>
    <p:extLst>
      <p:ext uri="{BB962C8B-B14F-4D97-AF65-F5344CB8AC3E}">
        <p14:creationId xmlns:p14="http://schemas.microsoft.com/office/powerpoint/2010/main" val="2866950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smtClean="0"/>
              <a:t>Alle</a:t>
            </a:r>
            <a:r>
              <a:rPr lang="en-US" baseline="0" dirty="0" smtClean="0"/>
              <a:t> </a:t>
            </a:r>
            <a:r>
              <a:rPr lang="en-US" baseline="0" dirty="0" err="1" smtClean="0"/>
              <a:t>kousen</a:t>
            </a:r>
            <a:r>
              <a:rPr lang="en-US" baseline="0" dirty="0" smtClean="0"/>
              <a:t> </a:t>
            </a:r>
            <a:r>
              <a:rPr lang="en-US" baseline="0" dirty="0" err="1" smtClean="0"/>
              <a:t>zijn</a:t>
            </a:r>
            <a:r>
              <a:rPr lang="en-US" baseline="0" dirty="0" smtClean="0"/>
              <a:t> in </a:t>
            </a:r>
            <a:r>
              <a:rPr lang="en-US" baseline="0" dirty="0" err="1" smtClean="0"/>
              <a:t>confectie</a:t>
            </a:r>
            <a:r>
              <a:rPr lang="en-US" baseline="0" dirty="0" smtClean="0"/>
              <a:t> en </a:t>
            </a:r>
            <a:r>
              <a:rPr lang="en-US" baseline="0" dirty="0" err="1" smtClean="0"/>
              <a:t>maatwerk</a:t>
            </a:r>
            <a:r>
              <a:rPr lang="en-US" baseline="0" dirty="0" smtClean="0"/>
              <a:t> </a:t>
            </a:r>
            <a:r>
              <a:rPr lang="en-US" baseline="0" dirty="0" err="1" smtClean="0"/>
              <a:t>te</a:t>
            </a:r>
            <a:r>
              <a:rPr lang="en-US" baseline="0" dirty="0" smtClean="0"/>
              <a:t> </a:t>
            </a:r>
            <a:r>
              <a:rPr lang="en-US" baseline="0" dirty="0" err="1" smtClean="0"/>
              <a:t>verkrijgen</a:t>
            </a:r>
            <a:r>
              <a:rPr lang="en-US" baseline="0" dirty="0" smtClean="0"/>
              <a:t>. Het </a:t>
            </a:r>
            <a:r>
              <a:rPr lang="en-US" baseline="0" dirty="0" err="1" smtClean="0"/>
              <a:t>begrip</a:t>
            </a:r>
            <a:r>
              <a:rPr lang="en-US" baseline="0" dirty="0" smtClean="0"/>
              <a:t> </a:t>
            </a:r>
            <a:r>
              <a:rPr lang="en-US" baseline="0" dirty="0" err="1" smtClean="0"/>
              <a:t>confectie</a:t>
            </a:r>
            <a:r>
              <a:rPr lang="en-US" baseline="0" dirty="0" smtClean="0"/>
              <a:t> </a:t>
            </a:r>
            <a:r>
              <a:rPr lang="en-US" baseline="0" dirty="0" err="1" smtClean="0"/>
              <a:t>moet</a:t>
            </a:r>
            <a:r>
              <a:rPr lang="en-US" baseline="0" dirty="0" smtClean="0"/>
              <a:t> </a:t>
            </a:r>
            <a:r>
              <a:rPr lang="en-US" baseline="0" dirty="0" err="1" smtClean="0"/>
              <a:t>hierbij</a:t>
            </a:r>
            <a:r>
              <a:rPr lang="en-US" baseline="0" dirty="0" smtClean="0"/>
              <a:t> </a:t>
            </a:r>
            <a:r>
              <a:rPr lang="en-US" baseline="0" dirty="0" err="1" smtClean="0"/>
              <a:t>niet</a:t>
            </a:r>
            <a:r>
              <a:rPr lang="en-US" baseline="0" dirty="0" smtClean="0"/>
              <a:t> </a:t>
            </a:r>
            <a:r>
              <a:rPr lang="en-US" baseline="0" dirty="0" err="1" smtClean="0"/>
              <a:t>gezien</a:t>
            </a:r>
            <a:r>
              <a:rPr lang="en-US" baseline="0" dirty="0" smtClean="0"/>
              <a:t> </a:t>
            </a:r>
            <a:r>
              <a:rPr lang="en-US" baseline="0" dirty="0" err="1" smtClean="0"/>
              <a:t>worden</a:t>
            </a:r>
            <a:r>
              <a:rPr lang="en-US" baseline="0" dirty="0" smtClean="0"/>
              <a:t> </a:t>
            </a:r>
            <a:r>
              <a:rPr lang="en-US" baseline="0" dirty="0" err="1" smtClean="0"/>
              <a:t>als</a:t>
            </a:r>
            <a:r>
              <a:rPr lang="en-US" baseline="0" dirty="0" smtClean="0"/>
              <a:t> </a:t>
            </a:r>
            <a:r>
              <a:rPr lang="en-US" baseline="0" dirty="0" err="1" smtClean="0"/>
              <a:t>confectiemaat</a:t>
            </a:r>
            <a:r>
              <a:rPr lang="en-US" baseline="0" dirty="0" smtClean="0"/>
              <a:t> in </a:t>
            </a:r>
            <a:r>
              <a:rPr lang="en-US" baseline="0" dirty="0" err="1" smtClean="0"/>
              <a:t>kleding</a:t>
            </a:r>
            <a:r>
              <a:rPr lang="en-US" baseline="0" dirty="0" smtClean="0"/>
              <a:t>. </a:t>
            </a:r>
            <a:r>
              <a:rPr lang="en-US" baseline="0" dirty="0" err="1" smtClean="0"/>
              <a:t>Er</a:t>
            </a:r>
            <a:r>
              <a:rPr lang="en-US" baseline="0" dirty="0" smtClean="0"/>
              <a:t> </a:t>
            </a:r>
            <a:r>
              <a:rPr lang="en-US" baseline="0" dirty="0" err="1" smtClean="0"/>
              <a:t>wordt</a:t>
            </a:r>
            <a:r>
              <a:rPr lang="en-US" baseline="0" dirty="0" smtClean="0"/>
              <a:t> op het been op </a:t>
            </a:r>
            <a:r>
              <a:rPr lang="en-US" baseline="0" dirty="0" err="1" smtClean="0"/>
              <a:t>verschillende</a:t>
            </a:r>
            <a:r>
              <a:rPr lang="en-US" baseline="0" dirty="0" smtClean="0"/>
              <a:t> </a:t>
            </a:r>
            <a:r>
              <a:rPr lang="en-US" baseline="0" dirty="0" err="1" smtClean="0"/>
              <a:t>plaatsen</a:t>
            </a:r>
            <a:r>
              <a:rPr lang="en-US" baseline="0" dirty="0" smtClean="0"/>
              <a:t> </a:t>
            </a:r>
            <a:r>
              <a:rPr lang="en-US" baseline="0" dirty="0" err="1" smtClean="0"/>
              <a:t>maatgenomen</a:t>
            </a:r>
            <a:r>
              <a:rPr lang="en-US" baseline="0" dirty="0" smtClean="0"/>
              <a:t>. Al </a:t>
            </a:r>
            <a:r>
              <a:rPr lang="en-US" baseline="0" dirty="0" err="1" smtClean="0"/>
              <a:t>deze</a:t>
            </a:r>
            <a:r>
              <a:rPr lang="en-US" baseline="0" dirty="0" smtClean="0"/>
              <a:t> </a:t>
            </a:r>
            <a:r>
              <a:rPr lang="en-US" baseline="0" dirty="0" err="1" smtClean="0"/>
              <a:t>maten</a:t>
            </a:r>
            <a:r>
              <a:rPr lang="en-US" baseline="0" dirty="0" smtClean="0"/>
              <a:t> </a:t>
            </a:r>
            <a:r>
              <a:rPr lang="en-US" baseline="0" dirty="0" err="1" smtClean="0"/>
              <a:t>moeten</a:t>
            </a:r>
            <a:r>
              <a:rPr lang="en-US" baseline="0" dirty="0" smtClean="0"/>
              <a:t> in </a:t>
            </a:r>
            <a:r>
              <a:rPr lang="en-US" baseline="0" dirty="0" err="1" smtClean="0"/>
              <a:t>een</a:t>
            </a:r>
            <a:r>
              <a:rPr lang="en-US" baseline="0" dirty="0" smtClean="0"/>
              <a:t> </a:t>
            </a:r>
            <a:r>
              <a:rPr lang="en-US" baseline="0" dirty="0" err="1" smtClean="0"/>
              <a:t>maattabel</a:t>
            </a:r>
            <a:r>
              <a:rPr lang="en-US" baseline="0" dirty="0" smtClean="0"/>
              <a:t> </a:t>
            </a:r>
            <a:r>
              <a:rPr lang="en-US" baseline="0" dirty="0" err="1" smtClean="0"/>
              <a:t>passen</a:t>
            </a:r>
            <a:r>
              <a:rPr lang="en-US" baseline="0" dirty="0" smtClean="0"/>
              <a:t>. </a:t>
            </a:r>
            <a:r>
              <a:rPr lang="en-US" baseline="0" dirty="0" err="1" smtClean="0"/>
              <a:t>Lukt</a:t>
            </a:r>
            <a:r>
              <a:rPr lang="en-US" baseline="0" dirty="0" smtClean="0"/>
              <a:t> </a:t>
            </a:r>
            <a:r>
              <a:rPr lang="en-US" baseline="0" dirty="0" err="1" smtClean="0"/>
              <a:t>dit</a:t>
            </a:r>
            <a:r>
              <a:rPr lang="en-US" baseline="0" dirty="0" smtClean="0"/>
              <a:t> </a:t>
            </a:r>
            <a:r>
              <a:rPr lang="en-US" baseline="0" dirty="0" err="1" smtClean="0"/>
              <a:t>niet</a:t>
            </a:r>
            <a:r>
              <a:rPr lang="en-US" baseline="0" dirty="0" smtClean="0"/>
              <a:t>, </a:t>
            </a:r>
            <a:r>
              <a:rPr lang="en-US" baseline="0" dirty="0" err="1" smtClean="0"/>
              <a:t>omdat</a:t>
            </a:r>
            <a:r>
              <a:rPr lang="en-US" baseline="0" dirty="0" smtClean="0"/>
              <a:t> </a:t>
            </a:r>
            <a:r>
              <a:rPr lang="en-US" baseline="0" dirty="0" err="1" smtClean="0"/>
              <a:t>er</a:t>
            </a:r>
            <a:r>
              <a:rPr lang="en-US" baseline="0" dirty="0" smtClean="0"/>
              <a:t> </a:t>
            </a:r>
            <a:r>
              <a:rPr lang="en-US" baseline="0" dirty="0" err="1" smtClean="0"/>
              <a:t>sprake</a:t>
            </a:r>
            <a:r>
              <a:rPr lang="en-US" baseline="0" dirty="0" smtClean="0"/>
              <a:t> is van </a:t>
            </a:r>
            <a:r>
              <a:rPr lang="en-US" baseline="0" dirty="0" err="1" smtClean="0"/>
              <a:t>een</a:t>
            </a:r>
            <a:r>
              <a:rPr lang="en-US" baseline="0" dirty="0" smtClean="0"/>
              <a:t> </a:t>
            </a:r>
            <a:r>
              <a:rPr lang="en-US" baseline="0" dirty="0" err="1" smtClean="0"/>
              <a:t>zeer</a:t>
            </a:r>
            <a:r>
              <a:rPr lang="en-US" baseline="0" dirty="0" smtClean="0"/>
              <a:t> </a:t>
            </a:r>
            <a:r>
              <a:rPr lang="en-US" baseline="0" dirty="0" err="1" smtClean="0"/>
              <a:t>forse</a:t>
            </a:r>
            <a:r>
              <a:rPr lang="en-US" baseline="0" dirty="0" smtClean="0"/>
              <a:t> </a:t>
            </a:r>
            <a:r>
              <a:rPr lang="en-US" baseline="0" dirty="0" err="1" smtClean="0"/>
              <a:t>kuit</a:t>
            </a:r>
            <a:r>
              <a:rPr lang="en-US" baseline="0" dirty="0" smtClean="0"/>
              <a:t>, </a:t>
            </a:r>
            <a:r>
              <a:rPr lang="en-US" baseline="0" dirty="0" err="1" smtClean="0"/>
              <a:t>extreem</a:t>
            </a:r>
            <a:r>
              <a:rPr lang="en-US" baseline="0" dirty="0" smtClean="0"/>
              <a:t> </a:t>
            </a:r>
            <a:r>
              <a:rPr lang="en-US" baseline="0" dirty="0" err="1" smtClean="0"/>
              <a:t>hoge</a:t>
            </a:r>
            <a:r>
              <a:rPr lang="en-US" baseline="0" dirty="0" smtClean="0"/>
              <a:t> </a:t>
            </a:r>
            <a:r>
              <a:rPr lang="en-US" baseline="0" dirty="0" err="1" smtClean="0"/>
              <a:t>wreef</a:t>
            </a:r>
            <a:r>
              <a:rPr lang="en-US" baseline="0" dirty="0" smtClean="0"/>
              <a:t> </a:t>
            </a:r>
            <a:r>
              <a:rPr lang="en-US" baseline="0" dirty="0" err="1" smtClean="0"/>
              <a:t>enz</a:t>
            </a:r>
            <a:r>
              <a:rPr lang="en-US" baseline="0" dirty="0" smtClean="0"/>
              <a:t>. Dan </a:t>
            </a:r>
            <a:r>
              <a:rPr lang="en-US" baseline="0" dirty="0" err="1" smtClean="0"/>
              <a:t>wordt</a:t>
            </a:r>
            <a:r>
              <a:rPr lang="en-US" baseline="0" dirty="0" smtClean="0"/>
              <a:t> de </a:t>
            </a:r>
            <a:r>
              <a:rPr lang="en-US" baseline="0" dirty="0" err="1" smtClean="0"/>
              <a:t>kous</a:t>
            </a:r>
            <a:r>
              <a:rPr lang="en-US" baseline="0" dirty="0" smtClean="0"/>
              <a:t> op </a:t>
            </a:r>
            <a:r>
              <a:rPr lang="en-US" baseline="0" dirty="0" err="1" smtClean="0"/>
              <a:t>maat</a:t>
            </a:r>
            <a:r>
              <a:rPr lang="en-US" baseline="0" dirty="0" smtClean="0"/>
              <a:t> </a:t>
            </a:r>
            <a:r>
              <a:rPr lang="en-US" baseline="0" dirty="0" err="1" smtClean="0"/>
              <a:t>gemaakt</a:t>
            </a:r>
            <a:endParaRPr lang="nl-NL" dirty="0"/>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31</a:t>
            </a:fld>
            <a:endParaRPr lang="en-US"/>
          </a:p>
        </p:txBody>
      </p:sp>
    </p:spTree>
    <p:extLst>
      <p:ext uri="{BB962C8B-B14F-4D97-AF65-F5344CB8AC3E}">
        <p14:creationId xmlns:p14="http://schemas.microsoft.com/office/powerpoint/2010/main" val="65389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latin typeface="+mn-lt"/>
                <a:ea typeface="+mn-ea"/>
                <a:cs typeface="+mn-cs"/>
              </a:rPr>
              <a:t>18. Nederlandse Vereniging voor Dermatologie en Venereologie. (2014b). Richtlijnlymfoedeem Nederlandse Vereniging voor Dermatologie en Venereologie Utrecht: Nederlandse Vereniging voor Dermatologie en Venereologie. (sheet 32-36).</a:t>
            </a:r>
          </a:p>
          <a:p>
            <a:endParaRPr lang="nl-NL"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19. Gunst, S.G., van, </a:t>
            </a:r>
            <a:r>
              <a:rPr lang="nl-NL" sz="1200" kern="1200" dirty="0" err="1" smtClean="0">
                <a:solidFill>
                  <a:schemeClr val="tx1"/>
                </a:solidFill>
                <a:latin typeface="+mn-lt"/>
                <a:ea typeface="+mn-ea"/>
                <a:cs typeface="+mn-cs"/>
              </a:rPr>
              <a:t>Pigmans</a:t>
            </a:r>
            <a:r>
              <a:rPr lang="nl-NL" sz="1200" kern="1200" dirty="0" smtClean="0">
                <a:solidFill>
                  <a:schemeClr val="tx1"/>
                </a:solidFill>
                <a:latin typeface="+mn-lt"/>
                <a:ea typeface="+mn-ea"/>
                <a:cs typeface="+mn-cs"/>
              </a:rPr>
              <a:t>, V.G. (2014) NHG-standaarden voor de praktijkassistente2014. Houten: </a:t>
            </a:r>
            <a:r>
              <a:rPr lang="nl-NL" sz="1200" kern="1200" dirty="0" err="1" smtClean="0">
                <a:solidFill>
                  <a:schemeClr val="tx1"/>
                </a:solidFill>
                <a:latin typeface="+mn-lt"/>
                <a:ea typeface="+mn-ea"/>
                <a:cs typeface="+mn-cs"/>
              </a:rPr>
              <a:t>Bohn</a:t>
            </a:r>
            <a:r>
              <a:rPr lang="nl-NL" sz="1200" kern="1200" dirty="0" smtClean="0">
                <a:solidFill>
                  <a:schemeClr val="tx1"/>
                </a:solidFill>
                <a:latin typeface="+mn-lt"/>
                <a:ea typeface="+mn-ea"/>
                <a:cs typeface="+mn-cs"/>
              </a:rPr>
              <a:t> </a:t>
            </a:r>
            <a:r>
              <a:rPr lang="nl-NL" sz="1200" kern="1200" dirty="0" err="1" smtClean="0">
                <a:solidFill>
                  <a:schemeClr val="tx1"/>
                </a:solidFill>
                <a:latin typeface="+mn-lt"/>
                <a:ea typeface="+mn-ea"/>
                <a:cs typeface="+mn-cs"/>
              </a:rPr>
              <a:t>Stafleu</a:t>
            </a:r>
            <a:r>
              <a:rPr lang="nl-NL" sz="1200" kern="1200" dirty="0" smtClean="0">
                <a:solidFill>
                  <a:schemeClr val="tx1"/>
                </a:solidFill>
                <a:latin typeface="+mn-lt"/>
                <a:ea typeface="+mn-ea"/>
                <a:cs typeface="+mn-cs"/>
              </a:rPr>
              <a:t> van </a:t>
            </a:r>
            <a:r>
              <a:rPr lang="nl-NL" sz="1200" kern="1200" dirty="0" err="1" smtClean="0">
                <a:solidFill>
                  <a:schemeClr val="tx1"/>
                </a:solidFill>
                <a:latin typeface="+mn-lt"/>
                <a:ea typeface="+mn-ea"/>
                <a:cs typeface="+mn-cs"/>
              </a:rPr>
              <a:t>Loghum</a:t>
            </a:r>
            <a:r>
              <a:rPr lang="nl-NL" sz="1200" kern="1200" dirty="0" smtClean="0">
                <a:solidFill>
                  <a:schemeClr val="tx1"/>
                </a:solidFill>
                <a:latin typeface="+mn-lt"/>
                <a:ea typeface="+mn-ea"/>
                <a:cs typeface="+mn-cs"/>
              </a:rPr>
              <a:t>.</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32</a:t>
            </a:fld>
            <a:endParaRPr lang="en-US"/>
          </a:p>
        </p:txBody>
      </p:sp>
    </p:spTree>
    <p:extLst>
      <p:ext uri="{BB962C8B-B14F-4D97-AF65-F5344CB8AC3E}">
        <p14:creationId xmlns:p14="http://schemas.microsoft.com/office/powerpoint/2010/main" val="2594167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Nederlandse Vereniging voor Dermatologie en Venereologie. (2014b). Richtlijn lymfoedeem</a:t>
            </a:r>
            <a:r>
              <a:rPr lang="nl-NL" sz="1200" kern="1200" baseline="0" dirty="0" smtClean="0">
                <a:solidFill>
                  <a:schemeClr val="tx1"/>
                </a:solidFill>
                <a:latin typeface="+mn-lt"/>
                <a:ea typeface="+mn-ea"/>
                <a:cs typeface="+mn-cs"/>
              </a:rPr>
              <a:t> </a:t>
            </a:r>
            <a:r>
              <a:rPr lang="nl-NL" sz="1200" kern="1200" dirty="0" smtClean="0">
                <a:solidFill>
                  <a:schemeClr val="tx1"/>
                </a:solidFill>
                <a:latin typeface="+mn-lt"/>
                <a:ea typeface="+mn-ea"/>
                <a:cs typeface="+mn-cs"/>
              </a:rPr>
              <a:t>Nederlandse Vereniging voor Dermatologie en Venereologie</a:t>
            </a:r>
            <a:r>
              <a:rPr lang="nl-NL" sz="1200" kern="1200" baseline="0" dirty="0" smtClean="0">
                <a:solidFill>
                  <a:schemeClr val="tx1"/>
                </a:solidFill>
                <a:latin typeface="+mn-lt"/>
                <a:ea typeface="+mn-ea"/>
                <a:cs typeface="+mn-cs"/>
              </a:rPr>
              <a:t> </a:t>
            </a:r>
            <a:r>
              <a:rPr lang="nl-NL" sz="1200" kern="1200" dirty="0" smtClean="0">
                <a:solidFill>
                  <a:schemeClr val="tx1"/>
                </a:solidFill>
                <a:latin typeface="+mn-lt"/>
                <a:ea typeface="+mn-ea"/>
                <a:cs typeface="+mn-cs"/>
              </a:rPr>
              <a:t>Utrecht: Nederlandse Vereniging voor Dermatologie en Venereologie.</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33</a:t>
            </a:fld>
            <a:endParaRPr lang="en-US"/>
          </a:p>
        </p:txBody>
      </p:sp>
    </p:spTree>
    <p:extLst>
      <p:ext uri="{BB962C8B-B14F-4D97-AF65-F5344CB8AC3E}">
        <p14:creationId xmlns:p14="http://schemas.microsoft.com/office/powerpoint/2010/main" val="4041003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Nederlandse Vereniging voor Dermatologie en Venereologie. (2014b). Richtlijn lymfoedeem</a:t>
            </a:r>
            <a:r>
              <a:rPr lang="nl-NL" sz="1200" kern="1200" baseline="0" dirty="0" smtClean="0">
                <a:solidFill>
                  <a:schemeClr val="tx1"/>
                </a:solidFill>
                <a:latin typeface="+mn-lt"/>
                <a:ea typeface="+mn-ea"/>
                <a:cs typeface="+mn-cs"/>
              </a:rPr>
              <a:t> </a:t>
            </a:r>
            <a:r>
              <a:rPr lang="nl-NL" sz="1200" kern="1200" dirty="0" smtClean="0">
                <a:solidFill>
                  <a:schemeClr val="tx1"/>
                </a:solidFill>
                <a:latin typeface="+mn-lt"/>
                <a:ea typeface="+mn-ea"/>
                <a:cs typeface="+mn-cs"/>
              </a:rPr>
              <a:t>Nederlandse Vereniging voor Dermatologie en Venereologie</a:t>
            </a:r>
            <a:r>
              <a:rPr lang="nl-NL" sz="1200" kern="1200" baseline="0" dirty="0" smtClean="0">
                <a:solidFill>
                  <a:schemeClr val="tx1"/>
                </a:solidFill>
                <a:latin typeface="+mn-lt"/>
                <a:ea typeface="+mn-ea"/>
                <a:cs typeface="+mn-cs"/>
              </a:rPr>
              <a:t> </a:t>
            </a:r>
            <a:r>
              <a:rPr lang="nl-NL" sz="1200" kern="1200" dirty="0" smtClean="0">
                <a:solidFill>
                  <a:schemeClr val="tx1"/>
                </a:solidFill>
                <a:latin typeface="+mn-lt"/>
                <a:ea typeface="+mn-ea"/>
                <a:cs typeface="+mn-cs"/>
              </a:rPr>
              <a:t>Utrecht: Nederlandse Vereniging voor Dermatologie en Venereologie.</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34</a:t>
            </a:fld>
            <a:endParaRPr lang="en-US"/>
          </a:p>
        </p:txBody>
      </p:sp>
    </p:spTree>
    <p:extLst>
      <p:ext uri="{BB962C8B-B14F-4D97-AF65-F5344CB8AC3E}">
        <p14:creationId xmlns:p14="http://schemas.microsoft.com/office/powerpoint/2010/main" val="2117516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Nederlandse Vereniging voor Dermatologie en Venereologie. (2014b). Richtlijn lymfoedeem</a:t>
            </a:r>
            <a:r>
              <a:rPr lang="nl-NL" sz="1200" kern="1200" baseline="0" dirty="0" smtClean="0">
                <a:solidFill>
                  <a:schemeClr val="tx1"/>
                </a:solidFill>
                <a:latin typeface="+mn-lt"/>
                <a:ea typeface="+mn-ea"/>
                <a:cs typeface="+mn-cs"/>
              </a:rPr>
              <a:t> </a:t>
            </a:r>
            <a:r>
              <a:rPr lang="nl-NL" sz="1200" kern="1200" dirty="0" smtClean="0">
                <a:solidFill>
                  <a:schemeClr val="tx1"/>
                </a:solidFill>
                <a:latin typeface="+mn-lt"/>
                <a:ea typeface="+mn-ea"/>
                <a:cs typeface="+mn-cs"/>
              </a:rPr>
              <a:t>Nederlandse Vereniging voor Dermatologie en Venereologie</a:t>
            </a:r>
            <a:r>
              <a:rPr lang="nl-NL" sz="1200" kern="1200" baseline="0" dirty="0" smtClean="0">
                <a:solidFill>
                  <a:schemeClr val="tx1"/>
                </a:solidFill>
                <a:latin typeface="+mn-lt"/>
                <a:ea typeface="+mn-ea"/>
                <a:cs typeface="+mn-cs"/>
              </a:rPr>
              <a:t> </a:t>
            </a:r>
            <a:r>
              <a:rPr lang="nl-NL" sz="1200" kern="1200" dirty="0" smtClean="0">
                <a:solidFill>
                  <a:schemeClr val="tx1"/>
                </a:solidFill>
                <a:latin typeface="+mn-lt"/>
                <a:ea typeface="+mn-ea"/>
                <a:cs typeface="+mn-cs"/>
              </a:rPr>
              <a:t>Utrecht: Nederlandse Vereniging voor Dermatologie en Venereologie.</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35</a:t>
            </a:fld>
            <a:endParaRPr lang="en-US"/>
          </a:p>
        </p:txBody>
      </p:sp>
    </p:spTree>
    <p:extLst>
      <p:ext uri="{BB962C8B-B14F-4D97-AF65-F5344CB8AC3E}">
        <p14:creationId xmlns:p14="http://schemas.microsoft.com/office/powerpoint/2010/main" val="936179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Nederlandse Vereniging voor Dermatologie en Venereologie. (2014b). Richtlijn lymfoedeem</a:t>
            </a:r>
            <a:r>
              <a:rPr lang="nl-NL" sz="1200" kern="1200" baseline="0" dirty="0" smtClean="0">
                <a:solidFill>
                  <a:schemeClr val="tx1"/>
                </a:solidFill>
                <a:latin typeface="+mn-lt"/>
                <a:ea typeface="+mn-ea"/>
                <a:cs typeface="+mn-cs"/>
              </a:rPr>
              <a:t> </a:t>
            </a:r>
            <a:r>
              <a:rPr lang="nl-NL" sz="1200" kern="1200" dirty="0" smtClean="0">
                <a:solidFill>
                  <a:schemeClr val="tx1"/>
                </a:solidFill>
                <a:latin typeface="+mn-lt"/>
                <a:ea typeface="+mn-ea"/>
                <a:cs typeface="+mn-cs"/>
              </a:rPr>
              <a:t>Nederlandse Vereniging voor Dermatologie en Venereologie</a:t>
            </a:r>
            <a:r>
              <a:rPr lang="nl-NL" sz="1200" kern="1200" baseline="0" dirty="0" smtClean="0">
                <a:solidFill>
                  <a:schemeClr val="tx1"/>
                </a:solidFill>
                <a:latin typeface="+mn-lt"/>
                <a:ea typeface="+mn-ea"/>
                <a:cs typeface="+mn-cs"/>
              </a:rPr>
              <a:t> </a:t>
            </a:r>
            <a:r>
              <a:rPr lang="nl-NL" sz="1200" kern="1200" dirty="0" smtClean="0">
                <a:solidFill>
                  <a:schemeClr val="tx1"/>
                </a:solidFill>
                <a:latin typeface="+mn-lt"/>
                <a:ea typeface="+mn-ea"/>
                <a:cs typeface="+mn-cs"/>
              </a:rPr>
              <a:t>Utrecht: Nederlandse Vereniging voor Dermatologie en Venereologie.</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36</a:t>
            </a:fld>
            <a:endParaRPr lang="en-US"/>
          </a:p>
        </p:txBody>
      </p:sp>
    </p:spTree>
    <p:extLst>
      <p:ext uri="{BB962C8B-B14F-4D97-AF65-F5344CB8AC3E}">
        <p14:creationId xmlns:p14="http://schemas.microsoft.com/office/powerpoint/2010/main" val="222635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5</a:t>
            </a:fld>
            <a:endParaRPr lang="en-US"/>
          </a:p>
        </p:txBody>
      </p:sp>
    </p:spTree>
    <p:extLst>
      <p:ext uri="{BB962C8B-B14F-4D97-AF65-F5344CB8AC3E}">
        <p14:creationId xmlns:p14="http://schemas.microsoft.com/office/powerpoint/2010/main" val="2443501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12% van de bevolking heeft medisch gezien relevante varicosis</a:t>
            </a:r>
          </a:p>
          <a:p>
            <a:r>
              <a:rPr lang="nl-NL" sz="1200" kern="1200" dirty="0" smtClean="0">
                <a:solidFill>
                  <a:schemeClr val="tx1"/>
                </a:solidFill>
                <a:effectLst/>
                <a:latin typeface="+mn-lt"/>
                <a:ea typeface="+mn-ea"/>
                <a:cs typeface="+mn-cs"/>
              </a:rPr>
              <a:t>Kenmerken</a:t>
            </a:r>
          </a:p>
          <a:p>
            <a:pPr lvl="0"/>
            <a:r>
              <a:rPr lang="nl-NL" sz="1200" kern="1200" dirty="0" smtClean="0">
                <a:solidFill>
                  <a:schemeClr val="tx1"/>
                </a:solidFill>
                <a:effectLst/>
                <a:latin typeface="+mn-lt"/>
                <a:ea typeface="+mn-ea"/>
                <a:cs typeface="+mn-cs"/>
              </a:rPr>
              <a:t>Enkeloedeem</a:t>
            </a:r>
          </a:p>
          <a:p>
            <a:pPr lvl="0"/>
            <a:r>
              <a:rPr lang="nl-NL" sz="1200" kern="1200" dirty="0" smtClean="0">
                <a:solidFill>
                  <a:schemeClr val="tx1"/>
                </a:solidFill>
                <a:effectLst/>
                <a:latin typeface="+mn-lt"/>
                <a:ea typeface="+mn-ea"/>
                <a:cs typeface="+mn-cs"/>
              </a:rPr>
              <a:t>Moe zwaar gevoel</a:t>
            </a:r>
          </a:p>
          <a:p>
            <a:pPr lvl="0"/>
            <a:r>
              <a:rPr lang="nl-NL" sz="1200" kern="1200" dirty="0" smtClean="0">
                <a:solidFill>
                  <a:schemeClr val="tx1"/>
                </a:solidFill>
                <a:effectLst/>
                <a:latin typeface="+mn-lt"/>
                <a:ea typeface="+mn-ea"/>
                <a:cs typeface="+mn-cs"/>
              </a:rPr>
              <a:t>Soms een bandgevoel rond de enkels of bij de kuiten</a:t>
            </a:r>
          </a:p>
          <a:p>
            <a:pPr lvl="0"/>
            <a:r>
              <a:rPr lang="nl-NL" sz="1200" kern="1200" dirty="0" smtClean="0">
                <a:solidFill>
                  <a:schemeClr val="tx1"/>
                </a:solidFill>
                <a:effectLst/>
                <a:latin typeface="+mn-lt"/>
                <a:ea typeface="+mn-ea"/>
                <a:cs typeface="+mn-cs"/>
              </a:rPr>
              <a:t>Nachtelijke krampen</a:t>
            </a:r>
          </a:p>
          <a:p>
            <a:pPr lvl="0"/>
            <a:r>
              <a:rPr lang="nl-NL" sz="1200" kern="1200" dirty="0" smtClean="0">
                <a:solidFill>
                  <a:schemeClr val="tx1"/>
                </a:solidFill>
                <a:effectLst/>
                <a:latin typeface="+mn-lt"/>
                <a:ea typeface="+mn-ea"/>
                <a:cs typeface="+mn-cs"/>
              </a:rPr>
              <a:t>Rusteloos gevoel in de benen</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7</a:t>
            </a:fld>
            <a:endParaRPr lang="en-US"/>
          </a:p>
        </p:txBody>
      </p:sp>
    </p:spTree>
    <p:extLst>
      <p:ext uri="{BB962C8B-B14F-4D97-AF65-F5344CB8AC3E}">
        <p14:creationId xmlns:p14="http://schemas.microsoft.com/office/powerpoint/2010/main" val="2480760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10. Verdonk H.P.M. (2011).Oedeem en oedeemtherapie. Houten: </a:t>
            </a:r>
            <a:r>
              <a:rPr lang="nl-NL" sz="1200" kern="1200" dirty="0" err="1" smtClean="0">
                <a:solidFill>
                  <a:schemeClr val="tx1"/>
                </a:solidFill>
                <a:latin typeface="+mn-lt"/>
                <a:ea typeface="+mn-ea"/>
                <a:cs typeface="+mn-cs"/>
              </a:rPr>
              <a:t>Bohn</a:t>
            </a:r>
            <a:r>
              <a:rPr lang="nl-NL" sz="1200" kern="1200" dirty="0" smtClean="0">
                <a:solidFill>
                  <a:schemeClr val="tx1"/>
                </a:solidFill>
                <a:latin typeface="+mn-lt"/>
                <a:ea typeface="+mn-ea"/>
                <a:cs typeface="+mn-cs"/>
              </a:rPr>
              <a:t> </a:t>
            </a:r>
            <a:r>
              <a:rPr lang="nl-NL" sz="1200" kern="1200" dirty="0" err="1" smtClean="0">
                <a:solidFill>
                  <a:schemeClr val="tx1"/>
                </a:solidFill>
                <a:latin typeface="+mn-lt"/>
                <a:ea typeface="+mn-ea"/>
                <a:cs typeface="+mn-cs"/>
              </a:rPr>
              <a:t>Stafleu</a:t>
            </a:r>
            <a:r>
              <a:rPr lang="nl-NL" sz="1200" kern="1200" dirty="0" smtClean="0">
                <a:solidFill>
                  <a:schemeClr val="tx1"/>
                </a:solidFill>
                <a:latin typeface="+mn-lt"/>
                <a:ea typeface="+mn-ea"/>
                <a:cs typeface="+mn-cs"/>
              </a:rPr>
              <a:t> van </a:t>
            </a:r>
            <a:r>
              <a:rPr lang="nl-NL" sz="1200" kern="1200" dirty="0" err="1" smtClean="0">
                <a:solidFill>
                  <a:schemeClr val="tx1"/>
                </a:solidFill>
                <a:latin typeface="+mn-lt"/>
                <a:ea typeface="+mn-ea"/>
                <a:cs typeface="+mn-cs"/>
              </a:rPr>
              <a:t>Loghum</a:t>
            </a:r>
            <a:r>
              <a:rPr lang="nl-NL" sz="1200" kern="1200" dirty="0" smtClean="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Er zijn 2 belangrijke factoren die een rol spelen bij een goede afvoer. </a:t>
            </a:r>
          </a:p>
          <a:p>
            <a:pPr lvl="0"/>
            <a:endParaRPr lang="nl-NL" sz="1200" dirty="0" smtClean="0">
              <a:latin typeface="+mn-lt"/>
            </a:endParaRPr>
          </a:p>
          <a:p>
            <a:pPr lvl="0"/>
            <a:r>
              <a:rPr lang="nl-NL" sz="1200" dirty="0" smtClean="0">
                <a:latin typeface="+mn-lt"/>
              </a:rPr>
              <a:t>1. </a:t>
            </a:r>
            <a:r>
              <a:rPr lang="nl-NL" sz="1200" b="1" dirty="0" smtClean="0">
                <a:latin typeface="+mn-lt"/>
              </a:rPr>
              <a:t>Kuitspierpomp</a:t>
            </a:r>
            <a:r>
              <a:rPr lang="nl-NL" sz="1200" dirty="0" smtClean="0">
                <a:latin typeface="+mn-lt"/>
              </a:rPr>
              <a:t>: tijdens het lopen wordt de kuitspier aangespannen en werkt als een natuurlijke pomp op de aderen</a:t>
            </a:r>
          </a:p>
          <a:p>
            <a:r>
              <a:rPr lang="nl-NL" sz="1200" dirty="0" smtClean="0">
                <a:latin typeface="+mn-lt"/>
              </a:rPr>
              <a:t>2. </a:t>
            </a:r>
            <a:r>
              <a:rPr lang="nl-NL" sz="1200" b="1" dirty="0" smtClean="0">
                <a:latin typeface="+mn-lt"/>
              </a:rPr>
              <a:t>Kleppen</a:t>
            </a:r>
            <a:r>
              <a:rPr lang="nl-NL" sz="1200" dirty="0" smtClean="0">
                <a:latin typeface="+mn-lt"/>
              </a:rPr>
              <a:t>: de kleppen in de aderen zorgen ervoor dat het bloed niet weer terugvalt, maar tegen de zwaartekracht in het bloed naar het hart toe afvoert.</a:t>
            </a:r>
          </a:p>
          <a:p>
            <a:endParaRPr lang="nl-NL" sz="1200" dirty="0" smtClean="0">
              <a:latin typeface="+mn-lt"/>
            </a:endParaRPr>
          </a:p>
          <a:p>
            <a:r>
              <a:rPr lang="nl-NL" sz="1200" dirty="0" smtClean="0">
                <a:latin typeface="+mn-lt"/>
              </a:rPr>
              <a:t>Overige factoren die een</a:t>
            </a:r>
            <a:r>
              <a:rPr lang="nl-NL" sz="1200" baseline="0" dirty="0" smtClean="0">
                <a:latin typeface="+mn-lt"/>
              </a:rPr>
              <a:t> rol spelen </a:t>
            </a:r>
            <a:r>
              <a:rPr lang="nl-NL" sz="1200" dirty="0" smtClean="0">
                <a:latin typeface="+mn-lt"/>
              </a:rPr>
              <a:t>zijn: de arteriële</a:t>
            </a:r>
            <a:r>
              <a:rPr lang="nl-NL" sz="1200" baseline="0" dirty="0" smtClean="0">
                <a:latin typeface="+mn-lt"/>
              </a:rPr>
              <a:t> pulsatie, voetpomp en tonus van de venenwand</a:t>
            </a:r>
            <a:endParaRPr lang="nl-NL"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latin typeface="+mn-lt"/>
              </a:rPr>
              <a:t>Als de kleppen niet goed meer werken of kapot zijn, dan vloeit het bloed minder makkelijk terug naar het hart. Hierdoor raken de vaten gestuwd, ze worden wijder, voller, kronkelig: zo ontstaan spataderen</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9</a:t>
            </a:fld>
            <a:endParaRPr lang="en-US"/>
          </a:p>
        </p:txBody>
      </p:sp>
    </p:spTree>
    <p:extLst>
      <p:ext uri="{BB962C8B-B14F-4D97-AF65-F5344CB8AC3E}">
        <p14:creationId xmlns:p14="http://schemas.microsoft.com/office/powerpoint/2010/main" val="2631576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11. </a:t>
            </a:r>
            <a:r>
              <a:rPr lang="nl-NL" sz="1200" kern="1200" dirty="0" smtClean="0">
                <a:solidFill>
                  <a:schemeClr val="tx1"/>
                </a:solidFill>
                <a:latin typeface="+mn-lt"/>
                <a:ea typeface="+mn-ea"/>
                <a:cs typeface="+mn-cs"/>
              </a:rPr>
              <a:t>Verdonk H.P.M. (2011).Oedeem en oedeemtherapie. Houten: </a:t>
            </a:r>
            <a:r>
              <a:rPr lang="nl-NL" sz="1200" kern="1200" dirty="0" err="1" smtClean="0">
                <a:solidFill>
                  <a:schemeClr val="tx1"/>
                </a:solidFill>
                <a:latin typeface="+mn-lt"/>
                <a:ea typeface="+mn-ea"/>
                <a:cs typeface="+mn-cs"/>
              </a:rPr>
              <a:t>Bohn</a:t>
            </a:r>
            <a:r>
              <a:rPr lang="nl-NL" sz="1200" kern="1200" dirty="0" smtClean="0">
                <a:solidFill>
                  <a:schemeClr val="tx1"/>
                </a:solidFill>
                <a:latin typeface="+mn-lt"/>
                <a:ea typeface="+mn-ea"/>
                <a:cs typeface="+mn-cs"/>
              </a:rPr>
              <a:t> </a:t>
            </a:r>
            <a:r>
              <a:rPr lang="nl-NL" sz="1200" kern="1200" dirty="0" err="1" smtClean="0">
                <a:solidFill>
                  <a:schemeClr val="tx1"/>
                </a:solidFill>
                <a:latin typeface="+mn-lt"/>
                <a:ea typeface="+mn-ea"/>
                <a:cs typeface="+mn-cs"/>
              </a:rPr>
              <a:t>Stafleu</a:t>
            </a:r>
            <a:r>
              <a:rPr lang="nl-NL" sz="1200" kern="1200" dirty="0" smtClean="0">
                <a:solidFill>
                  <a:schemeClr val="tx1"/>
                </a:solidFill>
                <a:latin typeface="+mn-lt"/>
                <a:ea typeface="+mn-ea"/>
                <a:cs typeface="+mn-cs"/>
              </a:rPr>
              <a:t> van </a:t>
            </a:r>
            <a:r>
              <a:rPr lang="nl-NL" sz="1200" kern="1200" dirty="0" err="1" smtClean="0">
                <a:solidFill>
                  <a:schemeClr val="tx1"/>
                </a:solidFill>
                <a:latin typeface="+mn-lt"/>
                <a:ea typeface="+mn-ea"/>
                <a:cs typeface="+mn-cs"/>
              </a:rPr>
              <a:t>Loghum</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latin typeface="+mn-lt"/>
                <a:ea typeface="+mn-ea"/>
                <a:cs typeface="+mn-cs"/>
              </a:rPr>
              <a:t>12. Jansen, P.A.F., van der Laan, J.R., Schols, J.M.G.A. (2013). Het geriatrie formularium. </a:t>
            </a:r>
            <a:r>
              <a:rPr lang="nl-NL" sz="1200" kern="1200" dirty="0" err="1" smtClean="0">
                <a:solidFill>
                  <a:schemeClr val="tx1"/>
                </a:solidFill>
                <a:latin typeface="+mn-lt"/>
                <a:ea typeface="+mn-ea"/>
                <a:cs typeface="+mn-cs"/>
              </a:rPr>
              <a:t>Houten:BohnStafleu</a:t>
            </a:r>
            <a:r>
              <a:rPr lang="nl-NL" sz="1200" kern="1200" dirty="0" smtClean="0">
                <a:solidFill>
                  <a:schemeClr val="tx1"/>
                </a:solidFill>
                <a:latin typeface="+mn-lt"/>
                <a:ea typeface="+mn-ea"/>
                <a:cs typeface="+mn-cs"/>
              </a:rPr>
              <a:t> van </a:t>
            </a:r>
            <a:r>
              <a:rPr lang="nl-NL" sz="1200" kern="1200" dirty="0" err="1" smtClean="0">
                <a:solidFill>
                  <a:schemeClr val="tx1"/>
                </a:solidFill>
                <a:latin typeface="+mn-lt"/>
                <a:ea typeface="+mn-ea"/>
                <a:cs typeface="+mn-cs"/>
              </a:rPr>
              <a:t>Loghum</a:t>
            </a:r>
            <a:r>
              <a:rPr lang="nl-NL" sz="1200" kern="1200" dirty="0" smtClean="0">
                <a:solidFill>
                  <a:schemeClr val="tx1"/>
                </a:solidFill>
                <a:latin typeface="+mn-lt"/>
                <a:ea typeface="+mn-ea"/>
                <a:cs typeface="+mn-cs"/>
              </a:rPr>
              <a:t> </a:t>
            </a:r>
          </a:p>
          <a:p>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Ontstaat wanneer er stoornis is in de veneuze functie. De ernst van de stoornis wordt aangeduid met graad 1,2,3 of 4</a:t>
            </a:r>
          </a:p>
          <a:p>
            <a:r>
              <a:rPr lang="nl-NL" sz="1200" kern="1200" dirty="0" smtClean="0">
                <a:solidFill>
                  <a:schemeClr val="tx1"/>
                </a:solidFill>
                <a:effectLst/>
                <a:latin typeface="+mn-lt"/>
                <a:ea typeface="+mn-ea"/>
                <a:cs typeface="+mn-cs"/>
              </a:rPr>
              <a:t>Graad 1</a:t>
            </a:r>
          </a:p>
          <a:p>
            <a:pPr lvl="0"/>
            <a:r>
              <a:rPr lang="nl-NL" sz="1200" kern="1200" dirty="0" smtClean="0">
                <a:solidFill>
                  <a:schemeClr val="tx1"/>
                </a:solidFill>
                <a:effectLst/>
                <a:latin typeface="+mn-lt"/>
                <a:ea typeface="+mn-ea"/>
                <a:cs typeface="+mn-cs"/>
              </a:rPr>
              <a:t>Corona </a:t>
            </a:r>
            <a:r>
              <a:rPr lang="nl-NL" sz="1200" kern="1200" dirty="0" err="1" smtClean="0">
                <a:solidFill>
                  <a:schemeClr val="tx1"/>
                </a:solidFill>
                <a:effectLst/>
                <a:latin typeface="+mn-lt"/>
                <a:ea typeface="+mn-ea"/>
                <a:cs typeface="+mn-cs"/>
              </a:rPr>
              <a:t>phlebectatica</a:t>
            </a:r>
            <a:r>
              <a:rPr lang="nl-NL" sz="1200" kern="1200" dirty="0" smtClean="0">
                <a:solidFill>
                  <a:schemeClr val="tx1"/>
                </a:solidFill>
                <a:effectLst/>
                <a:latin typeface="+mn-lt"/>
                <a:ea typeface="+mn-ea"/>
                <a:cs typeface="+mn-cs"/>
              </a:rPr>
              <a:t> en subklinisch oedeem</a:t>
            </a:r>
          </a:p>
          <a:p>
            <a:r>
              <a:rPr lang="nl-NL" sz="1200" kern="1200" dirty="0" smtClean="0">
                <a:solidFill>
                  <a:schemeClr val="tx1"/>
                </a:solidFill>
                <a:effectLst/>
                <a:latin typeface="+mn-lt"/>
                <a:ea typeface="+mn-ea"/>
                <a:cs typeface="+mn-cs"/>
              </a:rPr>
              <a:t>Graad 2</a:t>
            </a:r>
          </a:p>
          <a:p>
            <a:pPr lvl="0"/>
            <a:r>
              <a:rPr lang="nl-NL" sz="1200" kern="1200" dirty="0" smtClean="0">
                <a:solidFill>
                  <a:schemeClr val="tx1"/>
                </a:solidFill>
                <a:effectLst/>
                <a:latin typeface="+mn-lt"/>
                <a:ea typeface="+mn-ea"/>
                <a:cs typeface="+mn-cs"/>
              </a:rPr>
              <a:t>Klinisch oedeem en atrofie blanche</a:t>
            </a:r>
          </a:p>
          <a:p>
            <a:r>
              <a:rPr lang="nl-NL" sz="1200" kern="1200" dirty="0" smtClean="0">
                <a:solidFill>
                  <a:schemeClr val="tx1"/>
                </a:solidFill>
                <a:effectLst/>
                <a:latin typeface="+mn-lt"/>
                <a:ea typeface="+mn-ea"/>
                <a:cs typeface="+mn-cs"/>
              </a:rPr>
              <a:t>Graad 3</a:t>
            </a:r>
          </a:p>
          <a:p>
            <a:pPr lvl="0"/>
            <a:r>
              <a:rPr lang="nl-NL" sz="1200" kern="1200" dirty="0" smtClean="0">
                <a:solidFill>
                  <a:schemeClr val="tx1"/>
                </a:solidFill>
                <a:effectLst/>
                <a:latin typeface="+mn-lt"/>
                <a:ea typeface="+mn-ea"/>
                <a:cs typeface="+mn-cs"/>
              </a:rPr>
              <a:t>Gelijk aan 2 , maar nu met een genezen ulcus</a:t>
            </a:r>
          </a:p>
          <a:p>
            <a:r>
              <a:rPr lang="nl-NL" sz="1200" kern="1200" dirty="0" smtClean="0">
                <a:solidFill>
                  <a:schemeClr val="tx1"/>
                </a:solidFill>
                <a:effectLst/>
                <a:latin typeface="+mn-lt"/>
                <a:ea typeface="+mn-ea"/>
                <a:cs typeface="+mn-cs"/>
              </a:rPr>
              <a:t>Graad 4</a:t>
            </a:r>
          </a:p>
          <a:p>
            <a:pPr lvl="0"/>
            <a:r>
              <a:rPr lang="nl-NL" sz="1200" kern="1200" dirty="0" smtClean="0">
                <a:solidFill>
                  <a:schemeClr val="tx1"/>
                </a:solidFill>
                <a:effectLst/>
                <a:latin typeface="+mn-lt"/>
                <a:ea typeface="+mn-ea"/>
                <a:cs typeface="+mn-cs"/>
              </a:rPr>
              <a:t>Gelijk aan 3 maar nu  met </a:t>
            </a:r>
            <a:r>
              <a:rPr lang="nl-NL" sz="1200" kern="1200" dirty="0" err="1" smtClean="0">
                <a:solidFill>
                  <a:schemeClr val="tx1"/>
                </a:solidFill>
                <a:effectLst/>
                <a:latin typeface="+mn-lt"/>
                <a:ea typeface="+mn-ea"/>
                <a:cs typeface="+mn-cs"/>
              </a:rPr>
              <a:t>enkelankylose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verstijvng</a:t>
            </a:r>
            <a:r>
              <a:rPr lang="nl-NL" sz="1200" kern="1200" dirty="0" smtClean="0">
                <a:solidFill>
                  <a:schemeClr val="tx1"/>
                </a:solidFill>
                <a:effectLst/>
                <a:latin typeface="+mn-lt"/>
                <a:ea typeface="+mn-ea"/>
                <a:cs typeface="+mn-cs"/>
              </a:rPr>
              <a:t> van het gewricht)</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10</a:t>
            </a:fld>
            <a:endParaRPr lang="en-US"/>
          </a:p>
        </p:txBody>
      </p:sp>
    </p:spTree>
    <p:extLst>
      <p:ext uri="{BB962C8B-B14F-4D97-AF65-F5344CB8AC3E}">
        <p14:creationId xmlns:p14="http://schemas.microsoft.com/office/powerpoint/2010/main" val="2522318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smtClean="0"/>
              <a:t>13. Lymfoedeem ontstaat vaak aan extremiteiten (</a:t>
            </a:r>
            <a:r>
              <a:rPr lang="nl-NL" sz="1200" dirty="0" err="1" smtClean="0"/>
              <a:t>Moseley</a:t>
            </a:r>
            <a:r>
              <a:rPr lang="nl-NL" sz="1200" dirty="0" smtClean="0"/>
              <a:t>, </a:t>
            </a:r>
            <a:r>
              <a:rPr lang="nl-NL" sz="1200" dirty="0" err="1" smtClean="0"/>
              <a:t>Carati</a:t>
            </a:r>
            <a:r>
              <a:rPr lang="nl-NL" sz="1200" dirty="0" smtClean="0"/>
              <a:t> en Piller 2007).</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Moseley AL, </a:t>
            </a:r>
            <a:r>
              <a:rPr lang="en-US" sz="1200" kern="1200" dirty="0" err="1" smtClean="0">
                <a:solidFill>
                  <a:schemeClr val="tx1"/>
                </a:solidFill>
                <a:latin typeface="+mn-lt"/>
                <a:ea typeface="+mn-ea"/>
                <a:cs typeface="+mn-cs"/>
              </a:rPr>
              <a:t>Carati</a:t>
            </a:r>
            <a:r>
              <a:rPr lang="en-US" sz="1200" kern="1200" dirty="0" smtClean="0">
                <a:solidFill>
                  <a:schemeClr val="tx1"/>
                </a:solidFill>
                <a:latin typeface="+mn-lt"/>
                <a:ea typeface="+mn-ea"/>
                <a:cs typeface="+mn-cs"/>
              </a:rPr>
              <a:t> CJ, </a:t>
            </a:r>
            <a:r>
              <a:rPr lang="en-US" sz="1200" kern="1200" dirty="0" err="1" smtClean="0">
                <a:solidFill>
                  <a:schemeClr val="tx1"/>
                </a:solidFill>
                <a:latin typeface="+mn-lt"/>
                <a:ea typeface="+mn-ea"/>
                <a:cs typeface="+mn-cs"/>
              </a:rPr>
              <a:t>Piller</a:t>
            </a:r>
            <a:r>
              <a:rPr lang="en-US" sz="1200" kern="1200" dirty="0" smtClean="0">
                <a:solidFill>
                  <a:schemeClr val="tx1"/>
                </a:solidFill>
                <a:latin typeface="+mn-lt"/>
                <a:ea typeface="+mn-ea"/>
                <a:cs typeface="+mn-cs"/>
              </a:rPr>
              <a:t> NB. A systematic review of common conservative therapies for arm </a:t>
            </a:r>
            <a:r>
              <a:rPr lang="en-US" sz="1200" kern="1200" dirty="0" err="1" smtClean="0">
                <a:solidFill>
                  <a:schemeClr val="tx1"/>
                </a:solidFill>
                <a:latin typeface="+mn-lt"/>
                <a:ea typeface="+mn-ea"/>
                <a:cs typeface="+mn-cs"/>
              </a:rPr>
              <a:t>lymphoedema</a:t>
            </a:r>
            <a:r>
              <a:rPr lang="en-US" sz="1200" kern="1200" dirty="0" smtClean="0">
                <a:solidFill>
                  <a:schemeClr val="tx1"/>
                </a:solidFill>
                <a:latin typeface="+mn-lt"/>
                <a:ea typeface="+mn-ea"/>
                <a:cs typeface="+mn-cs"/>
              </a:rPr>
              <a:t> secondary to breast cancer treatment. Annals of Oncology 2007; 18: 639-646.</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17</a:t>
            </a:fld>
            <a:endParaRPr lang="en-US"/>
          </a:p>
        </p:txBody>
      </p:sp>
    </p:spTree>
    <p:extLst>
      <p:ext uri="{BB962C8B-B14F-4D97-AF65-F5344CB8AC3E}">
        <p14:creationId xmlns:p14="http://schemas.microsoft.com/office/powerpoint/2010/main" val="2040991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smtClean="0">
                <a:solidFill>
                  <a:schemeClr val="tx1"/>
                </a:solidFill>
                <a:effectLst/>
                <a:latin typeface="+mn-lt"/>
                <a:ea typeface="+mn-ea"/>
                <a:cs typeface="+mn-cs"/>
              </a:rPr>
              <a:t>Reversibel oedeem (omkeerbaar) </a:t>
            </a:r>
            <a:r>
              <a:rPr lang="nl-NL" sz="1200" kern="1200" dirty="0" err="1" smtClean="0">
                <a:solidFill>
                  <a:schemeClr val="tx1"/>
                </a:solidFill>
                <a:effectLst/>
                <a:latin typeface="+mn-lt"/>
                <a:ea typeface="+mn-ea"/>
                <a:cs typeface="+mn-cs"/>
              </a:rPr>
              <a:t>deegbaar</a:t>
            </a:r>
            <a:r>
              <a:rPr lang="nl-NL" sz="1200" kern="1200" dirty="0" smtClean="0">
                <a:solidFill>
                  <a:schemeClr val="tx1"/>
                </a:solidFill>
                <a:effectLst/>
                <a:latin typeface="+mn-lt"/>
                <a:ea typeface="+mn-ea"/>
                <a:cs typeface="+mn-cs"/>
              </a:rPr>
              <a:t> vrij massief </a:t>
            </a:r>
            <a:r>
              <a:rPr lang="nl-NL" sz="1200" kern="1200" dirty="0" err="1" smtClean="0">
                <a:solidFill>
                  <a:schemeClr val="tx1"/>
                </a:solidFill>
                <a:effectLst/>
                <a:latin typeface="+mn-lt"/>
                <a:ea typeface="+mn-ea"/>
                <a:cs typeface="+mn-cs"/>
              </a:rPr>
              <a:t>pitting</a:t>
            </a:r>
            <a:r>
              <a:rPr lang="nl-NL" sz="1200" kern="1200" dirty="0" smtClean="0">
                <a:solidFill>
                  <a:schemeClr val="tx1"/>
                </a:solidFill>
                <a:effectLst/>
                <a:latin typeface="+mn-lt"/>
                <a:ea typeface="+mn-ea"/>
                <a:cs typeface="+mn-cs"/>
              </a:rPr>
              <a:t> oedeem. Is</a:t>
            </a:r>
            <a:r>
              <a:rPr lang="nl-NL" sz="1200" kern="1200" baseline="0" dirty="0" smtClean="0">
                <a:solidFill>
                  <a:schemeClr val="tx1"/>
                </a:solidFill>
                <a:effectLst/>
                <a:latin typeface="+mn-lt"/>
                <a:ea typeface="+mn-ea"/>
                <a:cs typeface="+mn-cs"/>
              </a:rPr>
              <a:t> n</a:t>
            </a:r>
            <a:r>
              <a:rPr lang="nl-NL" sz="1200" kern="1200" dirty="0" smtClean="0">
                <a:solidFill>
                  <a:schemeClr val="tx1"/>
                </a:solidFill>
                <a:effectLst/>
                <a:latin typeface="+mn-lt"/>
                <a:ea typeface="+mn-ea"/>
                <a:cs typeface="+mn-cs"/>
              </a:rPr>
              <a:t>iet drukpijnlijk</a:t>
            </a:r>
          </a:p>
          <a:p>
            <a:pPr lvl="0"/>
            <a:r>
              <a:rPr lang="nl-NL" sz="1200" kern="1200" dirty="0" smtClean="0">
                <a:solidFill>
                  <a:schemeClr val="tx1"/>
                </a:solidFill>
                <a:effectLst/>
                <a:latin typeface="+mn-lt"/>
                <a:ea typeface="+mn-ea"/>
                <a:cs typeface="+mn-cs"/>
              </a:rPr>
              <a:t>Versus </a:t>
            </a:r>
            <a:r>
              <a:rPr lang="nl-NL" sz="1200" kern="1200" dirty="0" err="1" smtClean="0">
                <a:solidFill>
                  <a:schemeClr val="tx1"/>
                </a:solidFill>
                <a:effectLst/>
                <a:latin typeface="+mn-lt"/>
                <a:ea typeface="+mn-ea"/>
                <a:cs typeface="+mn-cs"/>
              </a:rPr>
              <a:t>Irreversible</a:t>
            </a:r>
            <a:r>
              <a:rPr lang="nl-NL" sz="1200" kern="1200" dirty="0" smtClean="0">
                <a:solidFill>
                  <a:schemeClr val="tx1"/>
                </a:solidFill>
                <a:effectLst/>
                <a:latin typeface="+mn-lt"/>
                <a:ea typeface="+mn-ea"/>
                <a:cs typeface="+mn-cs"/>
              </a:rPr>
              <a:t> oedeem non </a:t>
            </a:r>
            <a:r>
              <a:rPr lang="nl-NL" sz="1200" kern="1200" dirty="0" err="1" smtClean="0">
                <a:solidFill>
                  <a:schemeClr val="tx1"/>
                </a:solidFill>
                <a:effectLst/>
                <a:latin typeface="+mn-lt"/>
                <a:ea typeface="+mn-ea"/>
                <a:cs typeface="+mn-cs"/>
              </a:rPr>
              <a:t>pitting</a:t>
            </a:r>
            <a:endParaRPr lang="nl-NL" sz="1200" kern="1200" dirty="0" smtClean="0">
              <a:solidFill>
                <a:schemeClr val="tx1"/>
              </a:solidFill>
              <a:effectLst/>
              <a:latin typeface="+mn-lt"/>
              <a:ea typeface="+mn-ea"/>
              <a:cs typeface="+mn-cs"/>
            </a:endParaRPr>
          </a:p>
          <a:p>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Teken van Stemmer. Huidplooi tussen tweede en derde teen kan niet opgepakt worden</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19</a:t>
            </a:fld>
            <a:endParaRPr lang="en-US"/>
          </a:p>
        </p:txBody>
      </p:sp>
    </p:spTree>
    <p:extLst>
      <p:ext uri="{BB962C8B-B14F-4D97-AF65-F5344CB8AC3E}">
        <p14:creationId xmlns:p14="http://schemas.microsoft.com/office/powerpoint/2010/main" val="946387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smtClean="0"/>
              <a:t>14.</a:t>
            </a:r>
            <a:r>
              <a:rPr lang="nl-NL" sz="1200" baseline="0" dirty="0" smtClean="0"/>
              <a:t> </a:t>
            </a:r>
            <a:r>
              <a:rPr lang="nl-NL" sz="1200" dirty="0" smtClean="0"/>
              <a:t>Richtlijn Lipoedeem 2014.</a:t>
            </a:r>
          </a:p>
          <a:p>
            <a:endParaRPr lang="nl-NL" dirty="0" smtClean="0"/>
          </a:p>
          <a:p>
            <a:r>
              <a:rPr lang="nl-NL" dirty="0" smtClean="0"/>
              <a:t>15. </a:t>
            </a:r>
            <a:r>
              <a:rPr lang="nl-NL" dirty="0" err="1" smtClean="0"/>
              <a:t>Schmeller</a:t>
            </a:r>
            <a:r>
              <a:rPr lang="nl-NL" dirty="0" smtClean="0"/>
              <a:t>, W; Meier-</a:t>
            </a:r>
            <a:r>
              <a:rPr lang="nl-NL" dirty="0" err="1" smtClean="0"/>
              <a:t>Vollrath</a:t>
            </a:r>
            <a:r>
              <a:rPr lang="nl-NL" dirty="0" smtClean="0"/>
              <a:t>, I. In </a:t>
            </a:r>
            <a:r>
              <a:rPr lang="nl-NL" dirty="0" err="1" smtClean="0"/>
              <a:t>Weissleder</a:t>
            </a:r>
            <a:r>
              <a:rPr lang="nl-NL" dirty="0" smtClean="0"/>
              <a:t> </a:t>
            </a:r>
            <a:r>
              <a:rPr lang="nl-NL" dirty="0" err="1" smtClean="0"/>
              <a:t>and</a:t>
            </a:r>
            <a:r>
              <a:rPr lang="nl-NL" dirty="0" smtClean="0"/>
              <a:t> </a:t>
            </a:r>
            <a:r>
              <a:rPr lang="nl-NL" dirty="0" err="1" smtClean="0"/>
              <a:t>Schuchhardt</a:t>
            </a:r>
            <a:r>
              <a:rPr lang="nl-NL" dirty="0" smtClean="0"/>
              <a:t>. </a:t>
            </a:r>
            <a:r>
              <a:rPr lang="nl-NL" dirty="0" err="1" smtClean="0"/>
              <a:t>Lymphedema</a:t>
            </a:r>
            <a:r>
              <a:rPr lang="nl-NL" dirty="0" smtClean="0"/>
              <a:t>. Diagnosis </a:t>
            </a:r>
            <a:r>
              <a:rPr lang="nl-NL" dirty="0" err="1" smtClean="0"/>
              <a:t>and</a:t>
            </a:r>
            <a:r>
              <a:rPr lang="nl-NL" dirty="0" smtClean="0"/>
              <a:t> </a:t>
            </a:r>
            <a:r>
              <a:rPr lang="nl-NL" dirty="0" err="1" smtClean="0"/>
              <a:t>Therapy</a:t>
            </a:r>
            <a:r>
              <a:rPr lang="nl-NL" dirty="0" smtClean="0"/>
              <a:t>, 2007. </a:t>
            </a:r>
            <a:r>
              <a:rPr lang="nl-NL" dirty="0" err="1" smtClean="0"/>
              <a:t>Lipedema</a:t>
            </a:r>
            <a:r>
              <a:rPr lang="nl-NL" dirty="0" smtClean="0"/>
              <a:t> (</a:t>
            </a:r>
            <a:r>
              <a:rPr lang="nl-NL" dirty="0" err="1" smtClean="0"/>
              <a:t>Chapter</a:t>
            </a:r>
            <a:r>
              <a:rPr lang="nl-NL" dirty="0" smtClean="0"/>
              <a:t> 7).</a:t>
            </a:r>
            <a:endParaRPr lang="nl-NL" sz="1200" kern="1200" dirty="0" smtClean="0">
              <a:solidFill>
                <a:schemeClr val="tx1"/>
              </a:solidFill>
              <a:effectLst/>
              <a:latin typeface="+mn-lt"/>
              <a:ea typeface="+mn-ea"/>
              <a:cs typeface="+mn-cs"/>
            </a:endParaRPr>
          </a:p>
          <a:p>
            <a:endParaRPr lang="nl-NL" sz="1200" kern="1200" dirty="0" smtClean="0">
              <a:solidFill>
                <a:schemeClr val="tx1"/>
              </a:solidFill>
              <a:effectLst/>
              <a:latin typeface="+mn-lt"/>
              <a:ea typeface="+mn-ea"/>
              <a:cs typeface="+mn-cs"/>
            </a:endParaRPr>
          </a:p>
          <a:p>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Lipoedeem komt voor op de heupen, bovenbenen en knieën.  Letterlijk betekent het vetzwelling. Lipoedeem is chronisch. Oorzaken  zijn niet bekend. Erfelijke factoren spelen vaak een rol.</a:t>
            </a:r>
          </a:p>
          <a:p>
            <a:r>
              <a:rPr lang="nl-NL" sz="1200" kern="1200" dirty="0" smtClean="0">
                <a:solidFill>
                  <a:schemeClr val="tx1"/>
                </a:solidFill>
                <a:effectLst/>
                <a:latin typeface="+mn-lt"/>
                <a:ea typeface="+mn-ea"/>
                <a:cs typeface="+mn-cs"/>
              </a:rPr>
              <a:t>Kenmerken</a:t>
            </a:r>
          </a:p>
          <a:p>
            <a:pPr lvl="0"/>
            <a:r>
              <a:rPr lang="nl-NL" sz="1200" kern="1200" dirty="0" smtClean="0">
                <a:solidFill>
                  <a:schemeClr val="tx1"/>
                </a:solidFill>
                <a:effectLst/>
                <a:latin typeface="+mn-lt"/>
                <a:ea typeface="+mn-ea"/>
                <a:cs typeface="+mn-cs"/>
              </a:rPr>
              <a:t>Snel blauwe plekken</a:t>
            </a:r>
          </a:p>
          <a:p>
            <a:pPr lvl="0"/>
            <a:r>
              <a:rPr lang="nl-NL" sz="1200" kern="1200" dirty="0" smtClean="0">
                <a:solidFill>
                  <a:schemeClr val="tx1"/>
                </a:solidFill>
                <a:effectLst/>
                <a:latin typeface="+mn-lt"/>
                <a:ea typeface="+mn-ea"/>
                <a:cs typeface="+mn-cs"/>
              </a:rPr>
              <a:t>Sinaasappelhuid</a:t>
            </a:r>
          </a:p>
          <a:p>
            <a:pPr lvl="0"/>
            <a:r>
              <a:rPr lang="nl-NL" sz="1200" kern="1200" dirty="0" smtClean="0">
                <a:solidFill>
                  <a:schemeClr val="tx1"/>
                </a:solidFill>
                <a:effectLst/>
                <a:latin typeface="+mn-lt"/>
                <a:ea typeface="+mn-ea"/>
                <a:cs typeface="+mn-cs"/>
              </a:rPr>
              <a:t>Altijd tweezijdig</a:t>
            </a:r>
          </a:p>
          <a:p>
            <a:pPr lvl="0"/>
            <a:r>
              <a:rPr lang="nl-NL" sz="1200" kern="1200" dirty="0" smtClean="0">
                <a:solidFill>
                  <a:schemeClr val="tx1"/>
                </a:solidFill>
                <a:effectLst/>
                <a:latin typeface="+mn-lt"/>
                <a:ea typeface="+mn-ea"/>
                <a:cs typeface="+mn-cs"/>
              </a:rPr>
              <a:t>Koud gevoel vooral aan de onderbenen</a:t>
            </a:r>
          </a:p>
          <a:p>
            <a:pPr lvl="0"/>
            <a:r>
              <a:rPr lang="nl-NL" sz="1200" kern="1200" dirty="0" smtClean="0">
                <a:solidFill>
                  <a:schemeClr val="tx1"/>
                </a:solidFill>
                <a:effectLst/>
                <a:latin typeface="+mn-lt"/>
                <a:ea typeface="+mn-ea"/>
                <a:cs typeface="+mn-cs"/>
              </a:rPr>
              <a:t>Ontstaan van lymfoedeem </a:t>
            </a:r>
          </a:p>
          <a:p>
            <a:r>
              <a:rPr lang="nl-NL" sz="1200" kern="1200" dirty="0" smtClean="0">
                <a:solidFill>
                  <a:schemeClr val="tx1"/>
                </a:solidFill>
                <a:effectLst/>
                <a:latin typeface="+mn-lt"/>
                <a:ea typeface="+mn-ea"/>
                <a:cs typeface="+mn-cs"/>
              </a:rPr>
              <a:t>Behandeling met kousen alleen als er ook sprake is van lymf of veneus</a:t>
            </a:r>
          </a:p>
          <a:p>
            <a:r>
              <a:rPr lang="nl-NL" sz="1200" kern="1200" dirty="0" smtClean="0">
                <a:solidFill>
                  <a:schemeClr val="tx1"/>
                </a:solidFill>
                <a:effectLst/>
                <a:latin typeface="+mn-lt"/>
                <a:ea typeface="+mn-ea"/>
                <a:cs typeface="+mn-cs"/>
              </a:rPr>
              <a:t>oedeem.  Lipoedeem is vaak zeer pijnlijk, kousen worden daarom vaak niet verdragen.</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20</a:t>
            </a:fld>
            <a:endParaRPr lang="en-US"/>
          </a:p>
        </p:txBody>
      </p:sp>
    </p:spTree>
    <p:extLst>
      <p:ext uri="{BB962C8B-B14F-4D97-AF65-F5344CB8AC3E}">
        <p14:creationId xmlns:p14="http://schemas.microsoft.com/office/powerpoint/2010/main" val="340964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sz="1200" kern="1200" dirty="0" smtClean="0">
                <a:solidFill>
                  <a:schemeClr val="tx1"/>
                </a:solidFill>
                <a:latin typeface="+mn-lt"/>
                <a:ea typeface="+mn-ea"/>
                <a:cs typeface="+mn-cs"/>
              </a:rPr>
              <a:t>Sillevis </a:t>
            </a:r>
            <a:r>
              <a:rPr lang="nl-NL" sz="1200" kern="1200" dirty="0" err="1" smtClean="0">
                <a:solidFill>
                  <a:schemeClr val="tx1"/>
                </a:solidFill>
                <a:latin typeface="+mn-lt"/>
                <a:ea typeface="+mn-ea"/>
                <a:cs typeface="+mn-cs"/>
              </a:rPr>
              <a:t>Smitt</a:t>
            </a:r>
            <a:r>
              <a:rPr lang="nl-NL" sz="1200" kern="1200" dirty="0" smtClean="0">
                <a:solidFill>
                  <a:schemeClr val="tx1"/>
                </a:solidFill>
                <a:latin typeface="+mn-lt"/>
                <a:ea typeface="+mn-ea"/>
                <a:cs typeface="+mn-cs"/>
              </a:rPr>
              <a:t>, J.H., van Everdingen, J.J.E., Starink, </a:t>
            </a:r>
            <a:r>
              <a:rPr lang="nl-NL" sz="1200" kern="1200" dirty="0" err="1" smtClean="0">
                <a:solidFill>
                  <a:schemeClr val="tx1"/>
                </a:solidFill>
                <a:latin typeface="+mn-lt"/>
                <a:ea typeface="+mn-ea"/>
                <a:cs typeface="+mn-cs"/>
              </a:rPr>
              <a:t>Th.M</a:t>
            </a:r>
            <a:r>
              <a:rPr lang="nl-NL" sz="1200" kern="1200" dirty="0" smtClean="0">
                <a:solidFill>
                  <a:schemeClr val="tx1"/>
                </a:solidFill>
                <a:latin typeface="+mn-lt"/>
                <a:ea typeface="+mn-ea"/>
                <a:cs typeface="+mn-cs"/>
              </a:rPr>
              <a:t>., Horst, </a:t>
            </a:r>
            <a:r>
              <a:rPr lang="nl-NL" sz="1200" kern="1200" dirty="0" err="1" smtClean="0">
                <a:solidFill>
                  <a:schemeClr val="tx1"/>
                </a:solidFill>
                <a:latin typeface="+mn-lt"/>
                <a:ea typeface="+mn-ea"/>
                <a:cs typeface="+mn-cs"/>
              </a:rPr>
              <a:t>H.E.van</a:t>
            </a:r>
            <a:r>
              <a:rPr lang="nl-NL" sz="1200" kern="1200" dirty="0" smtClean="0">
                <a:solidFill>
                  <a:schemeClr val="tx1"/>
                </a:solidFill>
                <a:latin typeface="+mn-lt"/>
                <a:ea typeface="+mn-ea"/>
                <a:cs typeface="+mn-cs"/>
              </a:rPr>
              <a:t> der. (2014).</a:t>
            </a:r>
          </a:p>
          <a:p>
            <a:pPr marL="228600" indent="-228600">
              <a:buAutoNum type="arabicPeriod"/>
            </a:pPr>
            <a:endParaRPr lang="nl-NL" sz="1200" kern="1200" dirty="0" smtClean="0">
              <a:solidFill>
                <a:schemeClr val="tx1"/>
              </a:solidFill>
              <a:latin typeface="+mn-lt"/>
              <a:ea typeface="+mn-ea"/>
              <a:cs typeface="+mn-cs"/>
            </a:endParaRPr>
          </a:p>
          <a:p>
            <a:r>
              <a:rPr lang="nl-NL" sz="1200" kern="1200" dirty="0" smtClean="0">
                <a:solidFill>
                  <a:schemeClr val="tx1"/>
                </a:solidFill>
                <a:latin typeface="+mn-lt"/>
                <a:ea typeface="+mn-ea"/>
                <a:cs typeface="+mn-cs"/>
              </a:rPr>
              <a:t>2. Nederlandse Vereniging voor Dermatologie en Venereologie. (2014a). Richtlijnlymfoedeem Nederlandse Vereniging voor Dermatologie en Venereologie Utrecht: Nederlandse Vereniging voor Dermatologie en Venereologie.</a:t>
            </a:r>
          </a:p>
        </p:txBody>
      </p:sp>
      <p:sp>
        <p:nvSpPr>
          <p:cNvPr id="4" name="Tijdelijke aanduiding voor dianummer 3"/>
          <p:cNvSpPr>
            <a:spLocks noGrp="1"/>
          </p:cNvSpPr>
          <p:nvPr>
            <p:ph type="sldNum" sz="quarter" idx="10"/>
          </p:nvPr>
        </p:nvSpPr>
        <p:spPr/>
        <p:txBody>
          <a:bodyPr/>
          <a:lstStyle/>
          <a:p>
            <a:fld id="{3E5465E7-73FD-4786-AB88-35974F969E6E}" type="slidenum">
              <a:rPr lang="en-US" smtClean="0"/>
              <a:t>23</a:t>
            </a:fld>
            <a:endParaRPr lang="en-US"/>
          </a:p>
        </p:txBody>
      </p:sp>
    </p:spTree>
    <p:extLst>
      <p:ext uri="{BB962C8B-B14F-4D97-AF65-F5344CB8AC3E}">
        <p14:creationId xmlns:p14="http://schemas.microsoft.com/office/powerpoint/2010/main" val="2775789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asis slide 1 kolom">
    <p:spTree>
      <p:nvGrpSpPr>
        <p:cNvPr id="1" name=""/>
        <p:cNvGrpSpPr/>
        <p:nvPr/>
      </p:nvGrpSpPr>
      <p:grpSpPr>
        <a:xfrm>
          <a:off x="0" y="0"/>
          <a:ext cx="0" cy="0"/>
          <a:chOff x="0" y="0"/>
          <a:chExt cx="0" cy="0"/>
        </a:xfrm>
      </p:grpSpPr>
      <p:pic>
        <p:nvPicPr>
          <p:cNvPr id="3" name="Picture 2" descr="16336 Livit Powerpoint Openingsslide [1a].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522993" y="3550135"/>
            <a:ext cx="4519323" cy="460391"/>
          </a:xfrm>
        </p:spPr>
        <p:txBody>
          <a:bodyPr anchor="t">
            <a:noAutofit/>
          </a:bodyPr>
          <a:lstStyle>
            <a:lvl1pPr>
              <a:defRPr sz="1800" baseline="0">
                <a:solidFill>
                  <a:schemeClr val="bg1"/>
                </a:solidFill>
              </a:defRPr>
            </a:lvl1pPr>
          </a:lstStyle>
          <a:p>
            <a:r>
              <a:rPr lang="en-US" dirty="0"/>
              <a:t>SUBTITEL VAN DE PRESENTATIE</a:t>
            </a:r>
          </a:p>
        </p:txBody>
      </p:sp>
      <p:sp>
        <p:nvSpPr>
          <p:cNvPr id="10" name="Text Placeholder 10"/>
          <p:cNvSpPr>
            <a:spLocks noGrp="1"/>
          </p:cNvSpPr>
          <p:nvPr>
            <p:ph type="body" sz="quarter" idx="14" hasCustomPrompt="1"/>
          </p:nvPr>
        </p:nvSpPr>
        <p:spPr>
          <a:xfrm>
            <a:off x="6522992" y="3970424"/>
            <a:ext cx="4505955" cy="1577472"/>
          </a:xfrm>
        </p:spPr>
        <p:txBody>
          <a:bodyPr>
            <a:noAutofit/>
          </a:bodyPr>
          <a:lstStyle>
            <a:lvl1pPr marL="0" indent="0">
              <a:lnSpc>
                <a:spcPct val="100000"/>
              </a:lnSpc>
              <a:spcBef>
                <a:spcPts val="0"/>
              </a:spcBef>
              <a:buNone/>
              <a:defRPr sz="3200" b="1" i="0" baseline="0">
                <a:solidFill>
                  <a:schemeClr val="bg1"/>
                </a:solidFill>
                <a:latin typeface="Arial"/>
                <a:cs typeface="Arial"/>
              </a:defRPr>
            </a:lvl1pPr>
          </a:lstStyle>
          <a:p>
            <a:pPr lvl="0"/>
            <a:r>
              <a:rPr lang="en-US" dirty="0"/>
              <a:t>TITEL VAN DE POWERPOINT</a:t>
            </a:r>
          </a:p>
          <a:p>
            <a:pPr lvl="0"/>
            <a:r>
              <a:rPr lang="en-US" dirty="0"/>
              <a:t>PRESENTATIE</a:t>
            </a:r>
          </a:p>
        </p:txBody>
      </p:sp>
    </p:spTree>
    <p:extLst>
      <p:ext uri="{BB962C8B-B14F-4D97-AF65-F5344CB8AC3E}">
        <p14:creationId xmlns:p14="http://schemas.microsoft.com/office/powerpoint/2010/main" val="1155832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Halve plaat wi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725822" y="1677972"/>
            <a:ext cx="4708825" cy="875342"/>
          </a:xfrm>
        </p:spPr>
        <p:txBody>
          <a:bodyPr anchor="t">
            <a:normAutofit/>
          </a:bodyPr>
          <a:lstStyle>
            <a:lvl1pPr>
              <a:defRPr sz="3600">
                <a:solidFill>
                  <a:srgbClr val="96C11E"/>
                </a:solidFill>
              </a:defRPr>
            </a:lvl1pPr>
          </a:lstStyle>
          <a:p>
            <a:r>
              <a:rPr lang="en-US"/>
              <a:t>Heading</a:t>
            </a:r>
          </a:p>
        </p:txBody>
      </p:sp>
      <p:sp>
        <p:nvSpPr>
          <p:cNvPr id="13" name="Text Placeholder 12"/>
          <p:cNvSpPr>
            <a:spLocks noGrp="1"/>
          </p:cNvSpPr>
          <p:nvPr>
            <p:ph type="body" sz="quarter" idx="15"/>
          </p:nvPr>
        </p:nvSpPr>
        <p:spPr>
          <a:xfrm>
            <a:off x="725822" y="3069251"/>
            <a:ext cx="4708825" cy="3141768"/>
          </a:xfrm>
        </p:spPr>
        <p:txBody>
          <a:bodyPr>
            <a:normAutofit/>
          </a:bodyPr>
          <a:lstStyle>
            <a:lvl1pPr marL="0" indent="0">
              <a:lnSpc>
                <a:spcPct val="150000"/>
              </a:lnSpc>
              <a:buNone/>
              <a:defRPr sz="1600">
                <a:solidFill>
                  <a:srgbClr val="65656A"/>
                </a:solidFill>
              </a:defRPr>
            </a:lvl1pPr>
          </a:lstStyle>
          <a:p>
            <a:pPr lvl="0"/>
            <a:r>
              <a:rPr lang="nl-NL" smtClean="0"/>
              <a:t>Klik om de modelstijlen te bewerken</a:t>
            </a:r>
          </a:p>
        </p:txBody>
      </p:sp>
      <p:sp>
        <p:nvSpPr>
          <p:cNvPr id="16" name="Text Placeholder 10"/>
          <p:cNvSpPr>
            <a:spLocks noGrp="1"/>
          </p:cNvSpPr>
          <p:nvPr>
            <p:ph type="body" sz="quarter" idx="14" hasCustomPrompt="1"/>
          </p:nvPr>
        </p:nvSpPr>
        <p:spPr>
          <a:xfrm>
            <a:off x="725822" y="2618401"/>
            <a:ext cx="4708825" cy="385763"/>
          </a:xfrm>
        </p:spPr>
        <p:txBody>
          <a:bodyPr>
            <a:noAutofit/>
          </a:bodyPr>
          <a:lstStyle>
            <a:lvl1pPr marL="0" indent="0">
              <a:buNone/>
              <a:defRPr sz="2200" baseline="0"/>
            </a:lvl1pPr>
          </a:lstStyle>
          <a:p>
            <a:pPr lvl="0"/>
            <a:r>
              <a:rPr lang="en-US"/>
              <a:t>Subheading</a:t>
            </a:r>
          </a:p>
        </p:txBody>
      </p:sp>
      <p:pic>
        <p:nvPicPr>
          <p:cNvPr id="7" name="Picture 6" descr="moeder-en-dochter-bankj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5520" y="0"/>
            <a:ext cx="6136640" cy="6903720"/>
          </a:xfrm>
          <a:prstGeom prst="rect">
            <a:avLst/>
          </a:prstGeom>
        </p:spPr>
      </p:pic>
    </p:spTree>
    <p:extLst>
      <p:ext uri="{BB962C8B-B14F-4D97-AF65-F5344CB8AC3E}">
        <p14:creationId xmlns:p14="http://schemas.microsoft.com/office/powerpoint/2010/main" val="1678622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Halve plaat wi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725822" y="1677972"/>
            <a:ext cx="4708825" cy="875342"/>
          </a:xfrm>
        </p:spPr>
        <p:txBody>
          <a:bodyPr anchor="t">
            <a:normAutofit/>
          </a:bodyPr>
          <a:lstStyle>
            <a:lvl1pPr>
              <a:defRPr sz="3600">
                <a:solidFill>
                  <a:srgbClr val="96C11E"/>
                </a:solidFill>
              </a:defRPr>
            </a:lvl1pPr>
          </a:lstStyle>
          <a:p>
            <a:r>
              <a:rPr lang="en-US"/>
              <a:t>Heading</a:t>
            </a:r>
          </a:p>
        </p:txBody>
      </p:sp>
      <p:sp>
        <p:nvSpPr>
          <p:cNvPr id="13" name="Text Placeholder 12"/>
          <p:cNvSpPr>
            <a:spLocks noGrp="1"/>
          </p:cNvSpPr>
          <p:nvPr>
            <p:ph type="body" sz="quarter" idx="15"/>
          </p:nvPr>
        </p:nvSpPr>
        <p:spPr>
          <a:xfrm>
            <a:off x="725822" y="3069251"/>
            <a:ext cx="4708825" cy="3141768"/>
          </a:xfrm>
        </p:spPr>
        <p:txBody>
          <a:bodyPr>
            <a:normAutofit/>
          </a:bodyPr>
          <a:lstStyle>
            <a:lvl1pPr marL="0" indent="0">
              <a:lnSpc>
                <a:spcPct val="150000"/>
              </a:lnSpc>
              <a:buNone/>
              <a:defRPr sz="1600">
                <a:solidFill>
                  <a:srgbClr val="65656A"/>
                </a:solidFill>
              </a:defRPr>
            </a:lvl1pPr>
          </a:lstStyle>
          <a:p>
            <a:pPr lvl="0"/>
            <a:r>
              <a:rPr lang="nl-NL" smtClean="0"/>
              <a:t>Klik om de modelstijlen te bewerken</a:t>
            </a:r>
          </a:p>
        </p:txBody>
      </p:sp>
      <p:sp>
        <p:nvSpPr>
          <p:cNvPr id="16" name="Text Placeholder 10"/>
          <p:cNvSpPr>
            <a:spLocks noGrp="1"/>
          </p:cNvSpPr>
          <p:nvPr>
            <p:ph type="body" sz="quarter" idx="14" hasCustomPrompt="1"/>
          </p:nvPr>
        </p:nvSpPr>
        <p:spPr>
          <a:xfrm>
            <a:off x="725822" y="2618401"/>
            <a:ext cx="4708825" cy="385763"/>
          </a:xfrm>
        </p:spPr>
        <p:txBody>
          <a:bodyPr>
            <a:noAutofit/>
          </a:bodyPr>
          <a:lstStyle>
            <a:lvl1pPr marL="0" indent="0">
              <a:buNone/>
              <a:defRPr sz="2200" baseline="0"/>
            </a:lvl1pPr>
          </a:lstStyle>
          <a:p>
            <a:pPr lvl="0"/>
            <a:r>
              <a:rPr lang="en-US"/>
              <a:t>Subheading</a:t>
            </a:r>
          </a:p>
        </p:txBody>
      </p:sp>
      <p:pic>
        <p:nvPicPr>
          <p:cNvPr id="3" name="Picture 2" descr="vrouw-in-bo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5520" y="-34290"/>
            <a:ext cx="6156960" cy="6926580"/>
          </a:xfrm>
          <a:prstGeom prst="rect">
            <a:avLst/>
          </a:prstGeom>
        </p:spPr>
      </p:pic>
    </p:spTree>
    <p:extLst>
      <p:ext uri="{BB962C8B-B14F-4D97-AF65-F5344CB8AC3E}">
        <p14:creationId xmlns:p14="http://schemas.microsoft.com/office/powerpoint/2010/main" val="3588623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kwart plaat">
    <p:spTree>
      <p:nvGrpSpPr>
        <p:cNvPr id="1" name=""/>
        <p:cNvGrpSpPr/>
        <p:nvPr/>
      </p:nvGrpSpPr>
      <p:grpSpPr>
        <a:xfrm>
          <a:off x="0" y="0"/>
          <a:ext cx="0" cy="0"/>
          <a:chOff x="0" y="0"/>
          <a:chExt cx="0" cy="0"/>
        </a:xfrm>
      </p:grpSpPr>
      <p:sp>
        <p:nvSpPr>
          <p:cNvPr id="15" name="Picture Placeholder 14"/>
          <p:cNvSpPr>
            <a:spLocks noGrp="1"/>
          </p:cNvSpPr>
          <p:nvPr>
            <p:ph type="pic" sz="quarter" idx="16" hasCustomPrompt="1"/>
          </p:nvPr>
        </p:nvSpPr>
        <p:spPr>
          <a:xfrm>
            <a:off x="4279900" y="0"/>
            <a:ext cx="7912100" cy="6858000"/>
          </a:xfrm>
        </p:spPr>
        <p:txBody>
          <a:bodyPr/>
          <a:lstStyle>
            <a:lvl1pPr>
              <a:defRPr baseline="0"/>
            </a:lvl1pPr>
          </a:lstStyle>
          <a:p>
            <a:r>
              <a:rPr lang="en-US"/>
              <a:t>Plaats hier je afbeelding</a:t>
            </a:r>
          </a:p>
        </p:txBody>
      </p:sp>
      <p:sp>
        <p:nvSpPr>
          <p:cNvPr id="10" name="Title 8"/>
          <p:cNvSpPr>
            <a:spLocks noGrp="1"/>
          </p:cNvSpPr>
          <p:nvPr>
            <p:ph type="title" hasCustomPrompt="1"/>
          </p:nvPr>
        </p:nvSpPr>
        <p:spPr>
          <a:xfrm>
            <a:off x="725823" y="1696064"/>
            <a:ext cx="2974910" cy="650775"/>
          </a:xfrm>
        </p:spPr>
        <p:txBody>
          <a:bodyPr anchor="t">
            <a:normAutofit/>
          </a:bodyPr>
          <a:lstStyle>
            <a:lvl1pPr>
              <a:defRPr sz="3600">
                <a:solidFill>
                  <a:srgbClr val="96C11E"/>
                </a:solidFill>
              </a:defRPr>
            </a:lvl1pPr>
          </a:lstStyle>
          <a:p>
            <a:r>
              <a:rPr lang="en-US"/>
              <a:t>Heading</a:t>
            </a:r>
          </a:p>
        </p:txBody>
      </p:sp>
      <p:sp>
        <p:nvSpPr>
          <p:cNvPr id="11" name="Text Placeholder 12"/>
          <p:cNvSpPr>
            <a:spLocks noGrp="1"/>
          </p:cNvSpPr>
          <p:nvPr>
            <p:ph type="body" sz="quarter" idx="15"/>
          </p:nvPr>
        </p:nvSpPr>
        <p:spPr>
          <a:xfrm>
            <a:off x="725823" y="2909736"/>
            <a:ext cx="2974910" cy="3301283"/>
          </a:xfrm>
        </p:spPr>
        <p:txBody>
          <a:bodyPr>
            <a:normAutofit/>
          </a:bodyPr>
          <a:lstStyle>
            <a:lvl1pPr marL="0" indent="0">
              <a:lnSpc>
                <a:spcPct val="150000"/>
              </a:lnSpc>
              <a:buNone/>
              <a:defRPr sz="1600">
                <a:solidFill>
                  <a:srgbClr val="65656A"/>
                </a:solidFill>
              </a:defRPr>
            </a:lvl1pPr>
          </a:lstStyle>
          <a:p>
            <a:pPr lvl="0"/>
            <a:r>
              <a:rPr lang="nl-NL" smtClean="0"/>
              <a:t>Klik om de modelstijlen te bewerken</a:t>
            </a:r>
          </a:p>
        </p:txBody>
      </p:sp>
      <p:sp>
        <p:nvSpPr>
          <p:cNvPr id="12" name="Text Placeholder 10"/>
          <p:cNvSpPr>
            <a:spLocks noGrp="1"/>
          </p:cNvSpPr>
          <p:nvPr>
            <p:ph type="body" sz="quarter" idx="14" hasCustomPrompt="1"/>
          </p:nvPr>
        </p:nvSpPr>
        <p:spPr>
          <a:xfrm>
            <a:off x="725823" y="2441423"/>
            <a:ext cx="2974910" cy="385763"/>
          </a:xfrm>
        </p:spPr>
        <p:txBody>
          <a:bodyPr>
            <a:noAutofit/>
          </a:bodyPr>
          <a:lstStyle>
            <a:lvl1pPr marL="0" indent="0">
              <a:buNone/>
              <a:defRPr sz="2200" baseline="0"/>
            </a:lvl1pPr>
          </a:lstStyle>
          <a:p>
            <a:pPr lvl="0"/>
            <a:r>
              <a:rPr lang="en-US"/>
              <a:t>Subheading</a:t>
            </a:r>
          </a:p>
        </p:txBody>
      </p:sp>
    </p:spTree>
    <p:extLst>
      <p:ext uri="{BB962C8B-B14F-4D97-AF65-F5344CB8AC3E}">
        <p14:creationId xmlns:p14="http://schemas.microsoft.com/office/powerpoint/2010/main" val="2310153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kwart plaat - optie 2">
    <p:spTree>
      <p:nvGrpSpPr>
        <p:cNvPr id="1" name=""/>
        <p:cNvGrpSpPr/>
        <p:nvPr/>
      </p:nvGrpSpPr>
      <p:grpSpPr>
        <a:xfrm>
          <a:off x="0" y="0"/>
          <a:ext cx="0" cy="0"/>
          <a:chOff x="0" y="0"/>
          <a:chExt cx="0" cy="0"/>
        </a:xfrm>
      </p:grpSpPr>
      <p:sp>
        <p:nvSpPr>
          <p:cNvPr id="15" name="Picture Placeholder 14"/>
          <p:cNvSpPr>
            <a:spLocks noGrp="1"/>
          </p:cNvSpPr>
          <p:nvPr>
            <p:ph type="pic" sz="quarter" idx="16" hasCustomPrompt="1"/>
          </p:nvPr>
        </p:nvSpPr>
        <p:spPr>
          <a:xfrm>
            <a:off x="4267200" y="0"/>
            <a:ext cx="7924800" cy="6324600"/>
          </a:xfrm>
        </p:spPr>
        <p:txBody>
          <a:bodyPr/>
          <a:lstStyle>
            <a:lvl1pPr>
              <a:defRPr baseline="0"/>
            </a:lvl1pPr>
          </a:lstStyle>
          <a:p>
            <a:r>
              <a:rPr lang="en-US"/>
              <a:t>Plaats hier je afbeelding</a:t>
            </a:r>
          </a:p>
        </p:txBody>
      </p:sp>
      <p:sp>
        <p:nvSpPr>
          <p:cNvPr id="7" name="Rectangle 6"/>
          <p:cNvSpPr/>
          <p:nvPr userDrawn="1"/>
        </p:nvSpPr>
        <p:spPr>
          <a:xfrm>
            <a:off x="622300" y="2168013"/>
            <a:ext cx="3644900" cy="38493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hasCustomPrompt="1"/>
          </p:nvPr>
        </p:nvSpPr>
        <p:spPr>
          <a:xfrm>
            <a:off x="988142" y="2536723"/>
            <a:ext cx="2920181" cy="866877"/>
          </a:xfrm>
        </p:spPr>
        <p:txBody>
          <a:bodyPr anchor="t">
            <a:normAutofit/>
          </a:bodyPr>
          <a:lstStyle>
            <a:lvl1pPr>
              <a:defRPr sz="3600">
                <a:solidFill>
                  <a:srgbClr val="96C11E"/>
                </a:solidFill>
              </a:defRPr>
            </a:lvl1pPr>
          </a:lstStyle>
          <a:p>
            <a:r>
              <a:rPr lang="en-US"/>
              <a:t>Heading</a:t>
            </a:r>
          </a:p>
        </p:txBody>
      </p:sp>
      <p:sp>
        <p:nvSpPr>
          <p:cNvPr id="13" name="Text Placeholder 12"/>
          <p:cNvSpPr>
            <a:spLocks noGrp="1"/>
          </p:cNvSpPr>
          <p:nvPr>
            <p:ph type="body" sz="quarter" idx="15"/>
          </p:nvPr>
        </p:nvSpPr>
        <p:spPr>
          <a:xfrm>
            <a:off x="988142" y="3937000"/>
            <a:ext cx="2920181" cy="1695234"/>
          </a:xfrm>
        </p:spPr>
        <p:txBody>
          <a:bodyPr>
            <a:normAutofit/>
          </a:bodyPr>
          <a:lstStyle>
            <a:lvl1pPr marL="0" indent="0">
              <a:lnSpc>
                <a:spcPct val="150000"/>
              </a:lnSpc>
              <a:buNone/>
              <a:defRPr sz="1600">
                <a:solidFill>
                  <a:srgbClr val="65656A"/>
                </a:solidFill>
              </a:defRPr>
            </a:lvl1pPr>
          </a:lstStyle>
          <a:p>
            <a:pPr lvl="0"/>
            <a:r>
              <a:rPr lang="nl-NL" smtClean="0"/>
              <a:t>Klik om de modelstijlen te bewerken</a:t>
            </a:r>
          </a:p>
        </p:txBody>
      </p:sp>
      <p:sp>
        <p:nvSpPr>
          <p:cNvPr id="16" name="Text Placeholder 10"/>
          <p:cNvSpPr>
            <a:spLocks noGrp="1"/>
          </p:cNvSpPr>
          <p:nvPr>
            <p:ph type="body" sz="quarter" idx="14" hasCustomPrompt="1"/>
          </p:nvPr>
        </p:nvSpPr>
        <p:spPr>
          <a:xfrm>
            <a:off x="988142" y="3494087"/>
            <a:ext cx="2920181" cy="442913"/>
          </a:xfrm>
        </p:spPr>
        <p:txBody>
          <a:bodyPr>
            <a:noAutofit/>
          </a:bodyPr>
          <a:lstStyle>
            <a:lvl1pPr marL="0" indent="0">
              <a:buNone/>
              <a:defRPr sz="2200" baseline="0"/>
            </a:lvl1pPr>
          </a:lstStyle>
          <a:p>
            <a:pPr lvl="0"/>
            <a:r>
              <a:rPr lang="en-US"/>
              <a:t>Subheading</a:t>
            </a:r>
          </a:p>
        </p:txBody>
      </p:sp>
    </p:spTree>
    <p:extLst>
      <p:ext uri="{BB962C8B-B14F-4D97-AF65-F5344CB8AC3E}">
        <p14:creationId xmlns:p14="http://schemas.microsoft.com/office/powerpoint/2010/main" val="3866380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fbeelding">
    <p:spTree>
      <p:nvGrpSpPr>
        <p:cNvPr id="1" name=""/>
        <p:cNvGrpSpPr/>
        <p:nvPr/>
      </p:nvGrpSpPr>
      <p:grpSpPr>
        <a:xfrm>
          <a:off x="0" y="0"/>
          <a:ext cx="0" cy="0"/>
          <a:chOff x="0" y="0"/>
          <a:chExt cx="0" cy="0"/>
        </a:xfrm>
      </p:grpSpPr>
      <p:sp>
        <p:nvSpPr>
          <p:cNvPr id="11" name="Rectangle 10"/>
          <p:cNvSpPr/>
          <p:nvPr userDrawn="1"/>
        </p:nvSpPr>
        <p:spPr>
          <a:xfrm>
            <a:off x="516194" y="1769806"/>
            <a:ext cx="8323006" cy="4218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8"/>
          <p:cNvSpPr>
            <a:spLocks noGrp="1"/>
          </p:cNvSpPr>
          <p:nvPr>
            <p:ph type="title" hasCustomPrompt="1"/>
          </p:nvPr>
        </p:nvSpPr>
        <p:spPr>
          <a:xfrm>
            <a:off x="988144" y="2164388"/>
            <a:ext cx="7418439" cy="896145"/>
          </a:xfrm>
        </p:spPr>
        <p:txBody>
          <a:bodyPr anchor="t">
            <a:normAutofit/>
          </a:bodyPr>
          <a:lstStyle>
            <a:lvl1pPr>
              <a:defRPr sz="3600">
                <a:solidFill>
                  <a:srgbClr val="96C11E"/>
                </a:solidFill>
              </a:defRPr>
            </a:lvl1pPr>
          </a:lstStyle>
          <a:p>
            <a:r>
              <a:rPr lang="en-US"/>
              <a:t>Heading</a:t>
            </a:r>
          </a:p>
        </p:txBody>
      </p:sp>
      <p:sp>
        <p:nvSpPr>
          <p:cNvPr id="7" name="Text Placeholder 12"/>
          <p:cNvSpPr>
            <a:spLocks noGrp="1"/>
          </p:cNvSpPr>
          <p:nvPr>
            <p:ph type="body" sz="quarter" idx="15"/>
          </p:nvPr>
        </p:nvSpPr>
        <p:spPr>
          <a:xfrm>
            <a:off x="988142" y="3750030"/>
            <a:ext cx="7418439" cy="1839610"/>
          </a:xfrm>
        </p:spPr>
        <p:txBody>
          <a:bodyPr>
            <a:normAutofit/>
          </a:bodyPr>
          <a:lstStyle>
            <a:lvl1pPr marL="0" indent="0">
              <a:lnSpc>
                <a:spcPct val="150000"/>
              </a:lnSpc>
              <a:buNone/>
              <a:defRPr sz="1600">
                <a:solidFill>
                  <a:srgbClr val="65656A"/>
                </a:solidFill>
              </a:defRPr>
            </a:lvl1pPr>
          </a:lstStyle>
          <a:p>
            <a:pPr lvl="0"/>
            <a:r>
              <a:rPr lang="nl-NL" smtClean="0"/>
              <a:t>Klik om de modelstijlen te bewerken</a:t>
            </a:r>
          </a:p>
        </p:txBody>
      </p:sp>
      <p:sp>
        <p:nvSpPr>
          <p:cNvPr id="8" name="Text Placeholder 10"/>
          <p:cNvSpPr>
            <a:spLocks noGrp="1"/>
          </p:cNvSpPr>
          <p:nvPr>
            <p:ph type="body" sz="quarter" idx="14" hasCustomPrompt="1"/>
          </p:nvPr>
        </p:nvSpPr>
        <p:spPr>
          <a:xfrm>
            <a:off x="988143" y="3187737"/>
            <a:ext cx="7418439" cy="442913"/>
          </a:xfrm>
        </p:spPr>
        <p:txBody>
          <a:bodyPr>
            <a:noAutofit/>
          </a:bodyPr>
          <a:lstStyle>
            <a:lvl1pPr marL="0" indent="0">
              <a:buNone/>
              <a:defRPr sz="2200" baseline="0"/>
            </a:lvl1pPr>
          </a:lstStyle>
          <a:p>
            <a:pPr lvl="0"/>
            <a:r>
              <a:rPr lang="en-US"/>
              <a:t>Subheading</a:t>
            </a:r>
          </a:p>
        </p:txBody>
      </p:sp>
      <p:sp>
        <p:nvSpPr>
          <p:cNvPr id="10" name="Picture Placeholder 14"/>
          <p:cNvSpPr>
            <a:spLocks noGrp="1"/>
          </p:cNvSpPr>
          <p:nvPr>
            <p:ph type="pic" sz="quarter" idx="16" hasCustomPrompt="1"/>
          </p:nvPr>
        </p:nvSpPr>
        <p:spPr>
          <a:xfrm>
            <a:off x="8839200" y="0"/>
            <a:ext cx="3352799" cy="6324600"/>
          </a:xfrm>
        </p:spPr>
        <p:txBody>
          <a:bodyPr/>
          <a:lstStyle>
            <a:lvl1pPr>
              <a:defRPr baseline="0"/>
            </a:lvl1pPr>
          </a:lstStyle>
          <a:p>
            <a:r>
              <a:rPr lang="en-US"/>
              <a:t>Plaats hier je afbeelding</a:t>
            </a:r>
          </a:p>
        </p:txBody>
      </p:sp>
    </p:spTree>
    <p:extLst>
      <p:ext uri="{BB962C8B-B14F-4D97-AF65-F5344CB8AC3E}">
        <p14:creationId xmlns:p14="http://schemas.microsoft.com/office/powerpoint/2010/main" val="3295306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4 afbeelding">
    <p:spTree>
      <p:nvGrpSpPr>
        <p:cNvPr id="1" name=""/>
        <p:cNvGrpSpPr/>
        <p:nvPr/>
      </p:nvGrpSpPr>
      <p:grpSpPr>
        <a:xfrm>
          <a:off x="0" y="0"/>
          <a:ext cx="0" cy="0"/>
          <a:chOff x="0" y="0"/>
          <a:chExt cx="0" cy="0"/>
        </a:xfrm>
      </p:grpSpPr>
      <p:sp>
        <p:nvSpPr>
          <p:cNvPr id="11" name="Rectangle 10"/>
          <p:cNvSpPr/>
          <p:nvPr userDrawn="1"/>
        </p:nvSpPr>
        <p:spPr>
          <a:xfrm>
            <a:off x="516194" y="1769806"/>
            <a:ext cx="8323006" cy="4218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8"/>
          <p:cNvSpPr>
            <a:spLocks noGrp="1"/>
          </p:cNvSpPr>
          <p:nvPr>
            <p:ph type="title" hasCustomPrompt="1"/>
          </p:nvPr>
        </p:nvSpPr>
        <p:spPr>
          <a:xfrm>
            <a:off x="988144" y="2164388"/>
            <a:ext cx="7418439" cy="896145"/>
          </a:xfrm>
        </p:spPr>
        <p:txBody>
          <a:bodyPr anchor="t">
            <a:normAutofit/>
          </a:bodyPr>
          <a:lstStyle>
            <a:lvl1pPr>
              <a:defRPr sz="3600">
                <a:solidFill>
                  <a:srgbClr val="96C11E"/>
                </a:solidFill>
              </a:defRPr>
            </a:lvl1pPr>
          </a:lstStyle>
          <a:p>
            <a:r>
              <a:rPr lang="en-US"/>
              <a:t>Heading</a:t>
            </a:r>
          </a:p>
        </p:txBody>
      </p:sp>
      <p:sp>
        <p:nvSpPr>
          <p:cNvPr id="7" name="Text Placeholder 12"/>
          <p:cNvSpPr>
            <a:spLocks noGrp="1"/>
          </p:cNvSpPr>
          <p:nvPr>
            <p:ph type="body" sz="quarter" idx="15"/>
          </p:nvPr>
        </p:nvSpPr>
        <p:spPr>
          <a:xfrm>
            <a:off x="988142" y="3750030"/>
            <a:ext cx="7418439" cy="1839610"/>
          </a:xfrm>
        </p:spPr>
        <p:txBody>
          <a:bodyPr>
            <a:normAutofit/>
          </a:bodyPr>
          <a:lstStyle>
            <a:lvl1pPr marL="0" indent="0">
              <a:lnSpc>
                <a:spcPct val="150000"/>
              </a:lnSpc>
              <a:buNone/>
              <a:defRPr sz="1600">
                <a:solidFill>
                  <a:srgbClr val="65656A"/>
                </a:solidFill>
              </a:defRPr>
            </a:lvl1pPr>
          </a:lstStyle>
          <a:p>
            <a:pPr lvl="0"/>
            <a:r>
              <a:rPr lang="nl-NL" smtClean="0"/>
              <a:t>Klik om de modelstijlen te bewerken</a:t>
            </a:r>
          </a:p>
        </p:txBody>
      </p:sp>
      <p:sp>
        <p:nvSpPr>
          <p:cNvPr id="8" name="Text Placeholder 10"/>
          <p:cNvSpPr>
            <a:spLocks noGrp="1"/>
          </p:cNvSpPr>
          <p:nvPr>
            <p:ph type="body" sz="quarter" idx="14" hasCustomPrompt="1"/>
          </p:nvPr>
        </p:nvSpPr>
        <p:spPr>
          <a:xfrm>
            <a:off x="988143" y="3187737"/>
            <a:ext cx="7418439" cy="442913"/>
          </a:xfrm>
        </p:spPr>
        <p:txBody>
          <a:bodyPr>
            <a:noAutofit/>
          </a:bodyPr>
          <a:lstStyle>
            <a:lvl1pPr marL="0" indent="0">
              <a:buNone/>
              <a:defRPr sz="2200" baseline="0"/>
            </a:lvl1pPr>
          </a:lstStyle>
          <a:p>
            <a:pPr lvl="0"/>
            <a:r>
              <a:rPr lang="en-US"/>
              <a:t>Subheading</a:t>
            </a:r>
          </a:p>
        </p:txBody>
      </p:sp>
      <p:pic>
        <p:nvPicPr>
          <p:cNvPr id="2" name="Picture 1" descr="sport-vrouw-stra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0900" y="0"/>
            <a:ext cx="3721100" cy="6324600"/>
          </a:xfrm>
          <a:prstGeom prst="rect">
            <a:avLst/>
          </a:prstGeom>
        </p:spPr>
      </p:pic>
    </p:spTree>
    <p:extLst>
      <p:ext uri="{BB962C8B-B14F-4D97-AF65-F5344CB8AC3E}">
        <p14:creationId xmlns:p14="http://schemas.microsoft.com/office/powerpoint/2010/main" val="1923536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1/4 afbeelding">
    <p:spTree>
      <p:nvGrpSpPr>
        <p:cNvPr id="1" name=""/>
        <p:cNvGrpSpPr/>
        <p:nvPr/>
      </p:nvGrpSpPr>
      <p:grpSpPr>
        <a:xfrm>
          <a:off x="0" y="0"/>
          <a:ext cx="0" cy="0"/>
          <a:chOff x="0" y="0"/>
          <a:chExt cx="0" cy="0"/>
        </a:xfrm>
      </p:grpSpPr>
      <p:sp>
        <p:nvSpPr>
          <p:cNvPr id="11" name="Rectangle 10"/>
          <p:cNvSpPr/>
          <p:nvPr userDrawn="1"/>
        </p:nvSpPr>
        <p:spPr>
          <a:xfrm>
            <a:off x="516194" y="1769806"/>
            <a:ext cx="8323006" cy="4218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8"/>
          <p:cNvSpPr>
            <a:spLocks noGrp="1"/>
          </p:cNvSpPr>
          <p:nvPr>
            <p:ph type="title" hasCustomPrompt="1"/>
          </p:nvPr>
        </p:nvSpPr>
        <p:spPr>
          <a:xfrm>
            <a:off x="988144" y="2164388"/>
            <a:ext cx="7418439" cy="896145"/>
          </a:xfrm>
        </p:spPr>
        <p:txBody>
          <a:bodyPr anchor="t">
            <a:normAutofit/>
          </a:bodyPr>
          <a:lstStyle>
            <a:lvl1pPr>
              <a:defRPr sz="3600">
                <a:solidFill>
                  <a:srgbClr val="96C11E"/>
                </a:solidFill>
              </a:defRPr>
            </a:lvl1pPr>
          </a:lstStyle>
          <a:p>
            <a:r>
              <a:rPr lang="en-US"/>
              <a:t>Heading</a:t>
            </a:r>
          </a:p>
        </p:txBody>
      </p:sp>
      <p:sp>
        <p:nvSpPr>
          <p:cNvPr id="7" name="Text Placeholder 12"/>
          <p:cNvSpPr>
            <a:spLocks noGrp="1"/>
          </p:cNvSpPr>
          <p:nvPr>
            <p:ph type="body" sz="quarter" idx="15"/>
          </p:nvPr>
        </p:nvSpPr>
        <p:spPr>
          <a:xfrm>
            <a:off x="988142" y="3750030"/>
            <a:ext cx="7418439" cy="1839610"/>
          </a:xfrm>
        </p:spPr>
        <p:txBody>
          <a:bodyPr>
            <a:normAutofit/>
          </a:bodyPr>
          <a:lstStyle>
            <a:lvl1pPr marL="0" indent="0">
              <a:lnSpc>
                <a:spcPct val="150000"/>
              </a:lnSpc>
              <a:buNone/>
              <a:defRPr sz="1600">
                <a:solidFill>
                  <a:srgbClr val="65656A"/>
                </a:solidFill>
              </a:defRPr>
            </a:lvl1pPr>
          </a:lstStyle>
          <a:p>
            <a:pPr lvl="0"/>
            <a:r>
              <a:rPr lang="nl-NL" smtClean="0"/>
              <a:t>Klik om de modelstijlen te bewerken</a:t>
            </a:r>
          </a:p>
        </p:txBody>
      </p:sp>
      <p:sp>
        <p:nvSpPr>
          <p:cNvPr id="8" name="Text Placeholder 10"/>
          <p:cNvSpPr>
            <a:spLocks noGrp="1"/>
          </p:cNvSpPr>
          <p:nvPr>
            <p:ph type="body" sz="quarter" idx="14" hasCustomPrompt="1"/>
          </p:nvPr>
        </p:nvSpPr>
        <p:spPr>
          <a:xfrm>
            <a:off x="988143" y="3187737"/>
            <a:ext cx="7418439" cy="442913"/>
          </a:xfrm>
        </p:spPr>
        <p:txBody>
          <a:bodyPr>
            <a:noAutofit/>
          </a:bodyPr>
          <a:lstStyle>
            <a:lvl1pPr marL="0" indent="0">
              <a:buNone/>
              <a:defRPr sz="2200" baseline="0"/>
            </a:lvl1pPr>
          </a:lstStyle>
          <a:p>
            <a:pPr lvl="0"/>
            <a:r>
              <a:rPr lang="en-US"/>
              <a:t>Subheading</a:t>
            </a:r>
          </a:p>
        </p:txBody>
      </p:sp>
      <p:pic>
        <p:nvPicPr>
          <p:cNvPr id="3" name="Picture 2" descr="tatum-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1060" y="0"/>
            <a:ext cx="3721100" cy="6324600"/>
          </a:xfrm>
          <a:prstGeom prst="rect">
            <a:avLst/>
          </a:prstGeom>
        </p:spPr>
      </p:pic>
    </p:spTree>
    <p:extLst>
      <p:ext uri="{BB962C8B-B14F-4D97-AF65-F5344CB8AC3E}">
        <p14:creationId xmlns:p14="http://schemas.microsoft.com/office/powerpoint/2010/main" val="1350228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1/4 afbeelding">
    <p:spTree>
      <p:nvGrpSpPr>
        <p:cNvPr id="1" name=""/>
        <p:cNvGrpSpPr/>
        <p:nvPr/>
      </p:nvGrpSpPr>
      <p:grpSpPr>
        <a:xfrm>
          <a:off x="0" y="0"/>
          <a:ext cx="0" cy="0"/>
          <a:chOff x="0" y="0"/>
          <a:chExt cx="0" cy="0"/>
        </a:xfrm>
      </p:grpSpPr>
      <p:sp>
        <p:nvSpPr>
          <p:cNvPr id="11" name="Rectangle 10"/>
          <p:cNvSpPr/>
          <p:nvPr userDrawn="1"/>
        </p:nvSpPr>
        <p:spPr>
          <a:xfrm>
            <a:off x="516194" y="1769806"/>
            <a:ext cx="8323006" cy="4218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8"/>
          <p:cNvSpPr>
            <a:spLocks noGrp="1"/>
          </p:cNvSpPr>
          <p:nvPr>
            <p:ph type="title" hasCustomPrompt="1"/>
          </p:nvPr>
        </p:nvSpPr>
        <p:spPr>
          <a:xfrm>
            <a:off x="988144" y="2164388"/>
            <a:ext cx="7418439" cy="896145"/>
          </a:xfrm>
        </p:spPr>
        <p:txBody>
          <a:bodyPr anchor="t">
            <a:normAutofit/>
          </a:bodyPr>
          <a:lstStyle>
            <a:lvl1pPr>
              <a:defRPr sz="3600">
                <a:solidFill>
                  <a:srgbClr val="96C11E"/>
                </a:solidFill>
              </a:defRPr>
            </a:lvl1pPr>
          </a:lstStyle>
          <a:p>
            <a:r>
              <a:rPr lang="en-US"/>
              <a:t>Heading</a:t>
            </a:r>
          </a:p>
        </p:txBody>
      </p:sp>
      <p:sp>
        <p:nvSpPr>
          <p:cNvPr id="7" name="Text Placeholder 12"/>
          <p:cNvSpPr>
            <a:spLocks noGrp="1"/>
          </p:cNvSpPr>
          <p:nvPr>
            <p:ph type="body" sz="quarter" idx="15"/>
          </p:nvPr>
        </p:nvSpPr>
        <p:spPr>
          <a:xfrm>
            <a:off x="988142" y="3750030"/>
            <a:ext cx="7418439" cy="1839610"/>
          </a:xfrm>
        </p:spPr>
        <p:txBody>
          <a:bodyPr>
            <a:normAutofit/>
          </a:bodyPr>
          <a:lstStyle>
            <a:lvl1pPr marL="0" indent="0">
              <a:lnSpc>
                <a:spcPct val="150000"/>
              </a:lnSpc>
              <a:buNone/>
              <a:defRPr sz="1600">
                <a:solidFill>
                  <a:srgbClr val="65656A"/>
                </a:solidFill>
              </a:defRPr>
            </a:lvl1pPr>
          </a:lstStyle>
          <a:p>
            <a:pPr lvl="0"/>
            <a:r>
              <a:rPr lang="nl-NL" smtClean="0"/>
              <a:t>Klik om de modelstijlen te bewerken</a:t>
            </a:r>
          </a:p>
        </p:txBody>
      </p:sp>
      <p:sp>
        <p:nvSpPr>
          <p:cNvPr id="8" name="Text Placeholder 10"/>
          <p:cNvSpPr>
            <a:spLocks noGrp="1"/>
          </p:cNvSpPr>
          <p:nvPr>
            <p:ph type="body" sz="quarter" idx="14" hasCustomPrompt="1"/>
          </p:nvPr>
        </p:nvSpPr>
        <p:spPr>
          <a:xfrm>
            <a:off x="988143" y="3187737"/>
            <a:ext cx="7418439" cy="442913"/>
          </a:xfrm>
        </p:spPr>
        <p:txBody>
          <a:bodyPr>
            <a:noAutofit/>
          </a:bodyPr>
          <a:lstStyle>
            <a:lvl1pPr marL="0" indent="0">
              <a:buNone/>
              <a:defRPr sz="2200" baseline="0"/>
            </a:lvl1pPr>
          </a:lstStyle>
          <a:p>
            <a:pPr lvl="0"/>
            <a:r>
              <a:rPr lang="en-US"/>
              <a:t>Subheading</a:t>
            </a:r>
          </a:p>
        </p:txBody>
      </p:sp>
      <p:pic>
        <p:nvPicPr>
          <p:cNvPr id="2" name="Picture 1" descr="dame-op-de-k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1060" y="0"/>
            <a:ext cx="3721100" cy="6324600"/>
          </a:xfrm>
          <a:prstGeom prst="rect">
            <a:avLst/>
          </a:prstGeom>
        </p:spPr>
      </p:pic>
    </p:spTree>
    <p:extLst>
      <p:ext uri="{BB962C8B-B14F-4D97-AF65-F5344CB8AC3E}">
        <p14:creationId xmlns:p14="http://schemas.microsoft.com/office/powerpoint/2010/main" val="249697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olle plaat">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22300" y="1604513"/>
            <a:ext cx="10960100" cy="4567687"/>
          </a:xfrm>
        </p:spPr>
        <p:txBody>
          <a:bodyPr>
            <a:normAutofit/>
          </a:bodyPr>
          <a:lstStyle>
            <a:lvl1pPr marL="0" indent="0">
              <a:lnSpc>
                <a:spcPct val="150000"/>
              </a:lnSpc>
              <a:buNone/>
              <a:defRPr sz="1600">
                <a:solidFill>
                  <a:srgbClr val="65656A"/>
                </a:solidFill>
              </a:defRPr>
            </a:lvl1pPr>
          </a:lstStyle>
          <a:p>
            <a:pPr lvl="0"/>
            <a:r>
              <a:rPr lang="en-US"/>
              <a:t>Plaats hier je afbeelding of video.</a:t>
            </a:r>
          </a:p>
        </p:txBody>
      </p:sp>
      <p:sp>
        <p:nvSpPr>
          <p:cNvPr id="7" name="Title 1"/>
          <p:cNvSpPr>
            <a:spLocks noGrp="1"/>
          </p:cNvSpPr>
          <p:nvPr>
            <p:ph type="title" hasCustomPrompt="1"/>
          </p:nvPr>
        </p:nvSpPr>
        <p:spPr>
          <a:xfrm>
            <a:off x="2324100" y="669062"/>
            <a:ext cx="9258300" cy="635000"/>
          </a:xfrm>
        </p:spPr>
        <p:txBody>
          <a:bodyPr anchor="t">
            <a:normAutofit/>
          </a:bodyPr>
          <a:lstStyle>
            <a:lvl1pPr>
              <a:defRPr sz="3600">
                <a:solidFill>
                  <a:srgbClr val="96C11E"/>
                </a:solidFill>
              </a:defRPr>
            </a:lvl1pPr>
          </a:lstStyle>
          <a:p>
            <a:r>
              <a:rPr lang="en-US"/>
              <a:t>Heading</a:t>
            </a:r>
          </a:p>
        </p:txBody>
      </p:sp>
    </p:spTree>
    <p:extLst>
      <p:ext uri="{BB962C8B-B14F-4D97-AF65-F5344CB8AC3E}">
        <p14:creationId xmlns:p14="http://schemas.microsoft.com/office/powerpoint/2010/main" val="1120518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afbeelingen">
    <p:spTree>
      <p:nvGrpSpPr>
        <p:cNvPr id="1" name=""/>
        <p:cNvGrpSpPr/>
        <p:nvPr/>
      </p:nvGrpSpPr>
      <p:grpSpPr>
        <a:xfrm>
          <a:off x="0" y="0"/>
          <a:ext cx="0" cy="0"/>
          <a:chOff x="0" y="0"/>
          <a:chExt cx="0" cy="0"/>
        </a:xfrm>
      </p:grpSpPr>
      <p:sp>
        <p:nvSpPr>
          <p:cNvPr id="14" name="Text Placeholder 10"/>
          <p:cNvSpPr>
            <a:spLocks noGrp="1"/>
          </p:cNvSpPr>
          <p:nvPr>
            <p:ph type="body" sz="quarter" idx="14" hasCustomPrompt="1"/>
          </p:nvPr>
        </p:nvSpPr>
        <p:spPr>
          <a:xfrm>
            <a:off x="622300" y="1410491"/>
            <a:ext cx="10960100" cy="763209"/>
          </a:xfrm>
        </p:spPr>
        <p:txBody>
          <a:bodyPr>
            <a:noAutofit/>
          </a:bodyPr>
          <a:lstStyle>
            <a:lvl1pPr marL="0" indent="0">
              <a:lnSpc>
                <a:spcPct val="150000"/>
              </a:lnSpc>
              <a:buNone/>
              <a:defRPr sz="2200" baseline="0"/>
            </a:lvl1pPr>
          </a:lstStyle>
          <a:p>
            <a:pPr lvl="0"/>
            <a:r>
              <a:rPr lang="en-US"/>
              <a:t>Subheading</a:t>
            </a:r>
          </a:p>
        </p:txBody>
      </p:sp>
      <p:sp>
        <p:nvSpPr>
          <p:cNvPr id="19" name="Picture Placeholder 14"/>
          <p:cNvSpPr>
            <a:spLocks noGrp="1"/>
          </p:cNvSpPr>
          <p:nvPr>
            <p:ph type="pic" sz="quarter" idx="22" hasCustomPrompt="1"/>
          </p:nvPr>
        </p:nvSpPr>
        <p:spPr>
          <a:xfrm>
            <a:off x="622300" y="2346228"/>
            <a:ext cx="5286795" cy="2693988"/>
          </a:xfrm>
        </p:spPr>
        <p:txBody>
          <a:bodyPr/>
          <a:lstStyle>
            <a:lvl1pPr>
              <a:defRPr baseline="0"/>
            </a:lvl1pPr>
          </a:lstStyle>
          <a:p>
            <a:r>
              <a:rPr lang="en-US"/>
              <a:t>afbeelding1</a:t>
            </a:r>
          </a:p>
        </p:txBody>
      </p:sp>
      <p:sp>
        <p:nvSpPr>
          <p:cNvPr id="20" name="Rectangle 19"/>
          <p:cNvSpPr/>
          <p:nvPr userDrawn="1"/>
        </p:nvSpPr>
        <p:spPr>
          <a:xfrm>
            <a:off x="622299" y="5040215"/>
            <a:ext cx="5286795" cy="12921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2"/>
              </a:solidFill>
            </a:endParaRPr>
          </a:p>
        </p:txBody>
      </p:sp>
      <p:sp>
        <p:nvSpPr>
          <p:cNvPr id="22" name="Picture Placeholder 14"/>
          <p:cNvSpPr>
            <a:spLocks noGrp="1"/>
          </p:cNvSpPr>
          <p:nvPr>
            <p:ph type="pic" sz="quarter" idx="24" hasCustomPrompt="1"/>
          </p:nvPr>
        </p:nvSpPr>
        <p:spPr>
          <a:xfrm>
            <a:off x="6295612" y="2346228"/>
            <a:ext cx="5286787" cy="2693988"/>
          </a:xfrm>
        </p:spPr>
        <p:txBody>
          <a:bodyPr/>
          <a:lstStyle>
            <a:lvl1pPr>
              <a:defRPr baseline="0"/>
            </a:lvl1pPr>
          </a:lstStyle>
          <a:p>
            <a:r>
              <a:rPr lang="en-US"/>
              <a:t>afbeelding2</a:t>
            </a:r>
          </a:p>
        </p:txBody>
      </p:sp>
      <p:sp>
        <p:nvSpPr>
          <p:cNvPr id="23" name="Rectangle 22"/>
          <p:cNvSpPr/>
          <p:nvPr userDrawn="1"/>
        </p:nvSpPr>
        <p:spPr>
          <a:xfrm>
            <a:off x="6295612" y="5040216"/>
            <a:ext cx="5286788" cy="1292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2"/>
              </a:solidFill>
            </a:endParaRPr>
          </a:p>
        </p:txBody>
      </p:sp>
      <p:sp>
        <p:nvSpPr>
          <p:cNvPr id="24" name="Text Placeholder 12"/>
          <p:cNvSpPr>
            <a:spLocks noGrp="1"/>
          </p:cNvSpPr>
          <p:nvPr>
            <p:ph type="body" sz="quarter" idx="25" hasCustomPrompt="1"/>
          </p:nvPr>
        </p:nvSpPr>
        <p:spPr>
          <a:xfrm>
            <a:off x="6504039" y="5229960"/>
            <a:ext cx="4915338" cy="929862"/>
          </a:xfrm>
        </p:spPr>
        <p:txBody>
          <a:bodyPr>
            <a:normAutofit/>
          </a:bodyPr>
          <a:lstStyle>
            <a:lvl1pPr marL="0" indent="0">
              <a:lnSpc>
                <a:spcPts val="2200"/>
              </a:lnSpc>
              <a:buNone/>
              <a:defRPr sz="1600">
                <a:solidFill>
                  <a:srgbClr val="65656A"/>
                </a:solidFill>
              </a:defRPr>
            </a:lvl1pPr>
          </a:lstStyle>
          <a:p>
            <a:pPr lvl="0"/>
            <a:r>
              <a:rPr lang="en-US"/>
              <a:t>Tekst onder de afb.</a:t>
            </a:r>
          </a:p>
        </p:txBody>
      </p:sp>
      <p:sp>
        <p:nvSpPr>
          <p:cNvPr id="26" name="Text Placeholder 12"/>
          <p:cNvSpPr>
            <a:spLocks noGrp="1"/>
          </p:cNvSpPr>
          <p:nvPr>
            <p:ph type="body" sz="quarter" idx="26" hasCustomPrompt="1"/>
          </p:nvPr>
        </p:nvSpPr>
        <p:spPr>
          <a:xfrm>
            <a:off x="808027" y="5229960"/>
            <a:ext cx="4915338" cy="929862"/>
          </a:xfrm>
        </p:spPr>
        <p:txBody>
          <a:bodyPr>
            <a:normAutofit/>
          </a:bodyPr>
          <a:lstStyle>
            <a:lvl1pPr marL="0" indent="0">
              <a:lnSpc>
                <a:spcPts val="2200"/>
              </a:lnSpc>
              <a:buNone/>
              <a:defRPr sz="1600">
                <a:solidFill>
                  <a:srgbClr val="65656A"/>
                </a:solidFill>
              </a:defRPr>
            </a:lvl1pPr>
          </a:lstStyle>
          <a:p>
            <a:pPr lvl="0"/>
            <a:r>
              <a:rPr lang="en-US"/>
              <a:t>Tekst onder de afb.</a:t>
            </a:r>
          </a:p>
        </p:txBody>
      </p:sp>
      <p:sp>
        <p:nvSpPr>
          <p:cNvPr id="28" name="Title 1"/>
          <p:cNvSpPr>
            <a:spLocks noGrp="1"/>
          </p:cNvSpPr>
          <p:nvPr>
            <p:ph type="title" hasCustomPrompt="1"/>
          </p:nvPr>
        </p:nvSpPr>
        <p:spPr>
          <a:xfrm>
            <a:off x="2324100" y="669062"/>
            <a:ext cx="9258300" cy="635000"/>
          </a:xfrm>
        </p:spPr>
        <p:txBody>
          <a:bodyPr anchor="t">
            <a:normAutofit/>
          </a:bodyPr>
          <a:lstStyle>
            <a:lvl1pPr>
              <a:defRPr sz="3600">
                <a:solidFill>
                  <a:srgbClr val="96C11E"/>
                </a:solidFill>
              </a:defRPr>
            </a:lvl1pPr>
          </a:lstStyle>
          <a:p>
            <a:r>
              <a:rPr lang="en-US"/>
              <a:t>Heading</a:t>
            </a:r>
          </a:p>
        </p:txBody>
      </p:sp>
    </p:spTree>
    <p:extLst>
      <p:ext uri="{BB962C8B-B14F-4D97-AF65-F5344CB8AC3E}">
        <p14:creationId xmlns:p14="http://schemas.microsoft.com/office/powerpoint/2010/main" val="37619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s slide 1 kol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24100" y="669062"/>
            <a:ext cx="9258300" cy="635000"/>
          </a:xfrm>
        </p:spPr>
        <p:txBody>
          <a:bodyPr anchor="t">
            <a:normAutofit/>
          </a:bodyPr>
          <a:lstStyle>
            <a:lvl1pPr>
              <a:defRPr sz="3600">
                <a:solidFill>
                  <a:srgbClr val="96C11E"/>
                </a:solidFill>
              </a:defRPr>
            </a:lvl1pPr>
          </a:lstStyle>
          <a:p>
            <a:r>
              <a:rPr lang="en-US"/>
              <a:t>Heading</a:t>
            </a:r>
          </a:p>
        </p:txBody>
      </p:sp>
      <p:sp>
        <p:nvSpPr>
          <p:cNvPr id="3" name="Content Placeholder 2"/>
          <p:cNvSpPr>
            <a:spLocks noGrp="1"/>
          </p:cNvSpPr>
          <p:nvPr>
            <p:ph idx="1" hasCustomPrompt="1"/>
          </p:nvPr>
        </p:nvSpPr>
        <p:spPr>
          <a:xfrm>
            <a:off x="622300" y="2540000"/>
            <a:ext cx="10960100" cy="3632200"/>
          </a:xfrm>
        </p:spPr>
        <p:txBody>
          <a:bodyPr>
            <a:normAutofit/>
          </a:bodyPr>
          <a:lstStyle>
            <a:lvl1pPr marL="0" indent="0">
              <a:lnSpc>
                <a:spcPct val="150000"/>
              </a:lnSpc>
              <a:buNone/>
              <a:defRPr sz="1600">
                <a:solidFill>
                  <a:srgbClr val="65656A"/>
                </a:solidFill>
              </a:defRPr>
            </a:lvl1pPr>
          </a:lstStyle>
          <a:p>
            <a:pPr lvl="0"/>
            <a:r>
              <a:rPr lang="en-US"/>
              <a:t>Click to edit Master text styles </a:t>
            </a:r>
          </a:p>
        </p:txBody>
      </p:sp>
      <p:sp>
        <p:nvSpPr>
          <p:cNvPr id="10" name="Text Placeholder 10"/>
          <p:cNvSpPr>
            <a:spLocks noGrp="1"/>
          </p:cNvSpPr>
          <p:nvPr>
            <p:ph type="body" sz="quarter" idx="14" hasCustomPrompt="1"/>
          </p:nvPr>
        </p:nvSpPr>
        <p:spPr>
          <a:xfrm>
            <a:off x="622300" y="1558062"/>
            <a:ext cx="10960100" cy="727938"/>
          </a:xfrm>
        </p:spPr>
        <p:txBody>
          <a:bodyPr>
            <a:noAutofit/>
          </a:bodyPr>
          <a:lstStyle>
            <a:lvl1pPr marL="0" indent="0">
              <a:lnSpc>
                <a:spcPct val="150000"/>
              </a:lnSpc>
              <a:buNone/>
              <a:defRPr sz="2200" baseline="0"/>
            </a:lvl1pPr>
          </a:lstStyle>
          <a:p>
            <a:pPr lvl="0"/>
            <a:r>
              <a:rPr lang="en-US"/>
              <a:t>Subheading</a:t>
            </a:r>
          </a:p>
        </p:txBody>
      </p:sp>
    </p:spTree>
    <p:extLst>
      <p:ext uri="{BB962C8B-B14F-4D97-AF65-F5344CB8AC3E}">
        <p14:creationId xmlns:p14="http://schemas.microsoft.com/office/powerpoint/2010/main" val="3837821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13" name="Picture Placeholder 14"/>
          <p:cNvSpPr>
            <a:spLocks noGrp="1"/>
          </p:cNvSpPr>
          <p:nvPr>
            <p:ph type="pic" sz="quarter" idx="18" hasCustomPrompt="1"/>
          </p:nvPr>
        </p:nvSpPr>
        <p:spPr>
          <a:xfrm>
            <a:off x="8057072" y="2360968"/>
            <a:ext cx="3525328" cy="2693988"/>
          </a:xfrm>
        </p:spPr>
        <p:txBody>
          <a:bodyPr/>
          <a:lstStyle>
            <a:lvl1pPr>
              <a:defRPr baseline="0"/>
            </a:lvl1pPr>
          </a:lstStyle>
          <a:p>
            <a:r>
              <a:rPr lang="en-US"/>
              <a:t>afbeelding3</a:t>
            </a:r>
          </a:p>
        </p:txBody>
      </p:sp>
      <p:sp>
        <p:nvSpPr>
          <p:cNvPr id="17" name="Rectangle 16"/>
          <p:cNvSpPr/>
          <p:nvPr userDrawn="1"/>
        </p:nvSpPr>
        <p:spPr>
          <a:xfrm>
            <a:off x="8057072" y="5054956"/>
            <a:ext cx="3525328" cy="1292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2"/>
              </a:solidFill>
            </a:endParaRPr>
          </a:p>
        </p:txBody>
      </p:sp>
      <p:sp>
        <p:nvSpPr>
          <p:cNvPr id="21" name="Text Placeholder 12"/>
          <p:cNvSpPr>
            <a:spLocks noGrp="1"/>
          </p:cNvSpPr>
          <p:nvPr>
            <p:ph type="body" sz="quarter" idx="21" hasCustomPrompt="1"/>
          </p:nvPr>
        </p:nvSpPr>
        <p:spPr>
          <a:xfrm>
            <a:off x="8272732" y="5244700"/>
            <a:ext cx="3146644" cy="929862"/>
          </a:xfrm>
        </p:spPr>
        <p:txBody>
          <a:bodyPr>
            <a:normAutofit/>
          </a:bodyPr>
          <a:lstStyle>
            <a:lvl1pPr marL="0" indent="0">
              <a:lnSpc>
                <a:spcPts val="2200"/>
              </a:lnSpc>
              <a:buNone/>
              <a:defRPr sz="1600">
                <a:solidFill>
                  <a:srgbClr val="65656A"/>
                </a:solidFill>
              </a:defRPr>
            </a:lvl1pPr>
          </a:lstStyle>
          <a:p>
            <a:pPr lvl="0"/>
            <a:r>
              <a:rPr lang="en-US"/>
              <a:t>Tekst onder de afb.</a:t>
            </a:r>
          </a:p>
        </p:txBody>
      </p:sp>
      <p:sp>
        <p:nvSpPr>
          <p:cNvPr id="23" name="Picture Placeholder 14"/>
          <p:cNvSpPr>
            <a:spLocks noGrp="1"/>
          </p:cNvSpPr>
          <p:nvPr>
            <p:ph type="pic" sz="quarter" idx="22" hasCustomPrompt="1"/>
          </p:nvPr>
        </p:nvSpPr>
        <p:spPr>
          <a:xfrm>
            <a:off x="622300" y="2360968"/>
            <a:ext cx="3525328" cy="2693988"/>
          </a:xfrm>
        </p:spPr>
        <p:txBody>
          <a:bodyPr/>
          <a:lstStyle>
            <a:lvl1pPr>
              <a:defRPr baseline="0"/>
            </a:lvl1pPr>
          </a:lstStyle>
          <a:p>
            <a:r>
              <a:rPr lang="en-US"/>
              <a:t>afbeelding1</a:t>
            </a:r>
          </a:p>
        </p:txBody>
      </p:sp>
      <p:sp>
        <p:nvSpPr>
          <p:cNvPr id="24" name="Rectangle 23"/>
          <p:cNvSpPr/>
          <p:nvPr userDrawn="1"/>
        </p:nvSpPr>
        <p:spPr>
          <a:xfrm>
            <a:off x="622300" y="5054955"/>
            <a:ext cx="3525328" cy="12921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2"/>
              </a:solidFill>
            </a:endParaRPr>
          </a:p>
        </p:txBody>
      </p:sp>
      <p:sp>
        <p:nvSpPr>
          <p:cNvPr id="25" name="Text Placeholder 12"/>
          <p:cNvSpPr>
            <a:spLocks noGrp="1"/>
          </p:cNvSpPr>
          <p:nvPr>
            <p:ph type="body" sz="quarter" idx="23" hasCustomPrompt="1"/>
          </p:nvPr>
        </p:nvSpPr>
        <p:spPr>
          <a:xfrm>
            <a:off x="837960" y="5244700"/>
            <a:ext cx="3146644" cy="929862"/>
          </a:xfrm>
        </p:spPr>
        <p:txBody>
          <a:bodyPr>
            <a:normAutofit/>
          </a:bodyPr>
          <a:lstStyle>
            <a:lvl1pPr marL="0" indent="0">
              <a:lnSpc>
                <a:spcPts val="2200"/>
              </a:lnSpc>
              <a:buNone/>
              <a:defRPr sz="1600">
                <a:solidFill>
                  <a:srgbClr val="65656A"/>
                </a:solidFill>
              </a:defRPr>
            </a:lvl1pPr>
          </a:lstStyle>
          <a:p>
            <a:pPr lvl="0"/>
            <a:r>
              <a:rPr lang="en-US"/>
              <a:t>Tekst onder de afb.</a:t>
            </a:r>
          </a:p>
        </p:txBody>
      </p:sp>
      <p:sp>
        <p:nvSpPr>
          <p:cNvPr id="26" name="Picture Placeholder 14"/>
          <p:cNvSpPr>
            <a:spLocks noGrp="1"/>
          </p:cNvSpPr>
          <p:nvPr>
            <p:ph type="pic" sz="quarter" idx="24" hasCustomPrompt="1"/>
          </p:nvPr>
        </p:nvSpPr>
        <p:spPr>
          <a:xfrm>
            <a:off x="4339686" y="2360968"/>
            <a:ext cx="3525328" cy="2693988"/>
          </a:xfrm>
        </p:spPr>
        <p:txBody>
          <a:bodyPr/>
          <a:lstStyle>
            <a:lvl1pPr>
              <a:defRPr baseline="0"/>
            </a:lvl1pPr>
          </a:lstStyle>
          <a:p>
            <a:r>
              <a:rPr lang="en-US"/>
              <a:t>afbeelding2</a:t>
            </a:r>
          </a:p>
        </p:txBody>
      </p:sp>
      <p:sp>
        <p:nvSpPr>
          <p:cNvPr id="27" name="Rectangle 26"/>
          <p:cNvSpPr/>
          <p:nvPr userDrawn="1"/>
        </p:nvSpPr>
        <p:spPr>
          <a:xfrm>
            <a:off x="4339686" y="5054956"/>
            <a:ext cx="3525328" cy="1292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2"/>
              </a:solidFill>
            </a:endParaRPr>
          </a:p>
        </p:txBody>
      </p:sp>
      <p:sp>
        <p:nvSpPr>
          <p:cNvPr id="28" name="Text Placeholder 12"/>
          <p:cNvSpPr>
            <a:spLocks noGrp="1"/>
          </p:cNvSpPr>
          <p:nvPr>
            <p:ph type="body" sz="quarter" idx="25" hasCustomPrompt="1"/>
          </p:nvPr>
        </p:nvSpPr>
        <p:spPr>
          <a:xfrm>
            <a:off x="4555346" y="5244700"/>
            <a:ext cx="3146644" cy="929862"/>
          </a:xfrm>
        </p:spPr>
        <p:txBody>
          <a:bodyPr>
            <a:normAutofit/>
          </a:bodyPr>
          <a:lstStyle>
            <a:lvl1pPr marL="0" indent="0">
              <a:lnSpc>
                <a:spcPts val="2200"/>
              </a:lnSpc>
              <a:buNone/>
              <a:defRPr sz="1600">
                <a:solidFill>
                  <a:srgbClr val="65656A"/>
                </a:solidFill>
              </a:defRPr>
            </a:lvl1pPr>
          </a:lstStyle>
          <a:p>
            <a:pPr lvl="0"/>
            <a:r>
              <a:rPr lang="en-US"/>
              <a:t>Tekst onder de afb.</a:t>
            </a:r>
          </a:p>
        </p:txBody>
      </p:sp>
      <p:sp>
        <p:nvSpPr>
          <p:cNvPr id="29" name="Text Placeholder 10"/>
          <p:cNvSpPr>
            <a:spLocks noGrp="1"/>
          </p:cNvSpPr>
          <p:nvPr>
            <p:ph type="body" sz="quarter" idx="26" hasCustomPrompt="1"/>
          </p:nvPr>
        </p:nvSpPr>
        <p:spPr>
          <a:xfrm>
            <a:off x="622300" y="1410491"/>
            <a:ext cx="10960100" cy="763209"/>
          </a:xfrm>
        </p:spPr>
        <p:txBody>
          <a:bodyPr>
            <a:noAutofit/>
          </a:bodyPr>
          <a:lstStyle>
            <a:lvl1pPr marL="0" indent="0">
              <a:lnSpc>
                <a:spcPct val="150000"/>
              </a:lnSpc>
              <a:buNone/>
              <a:defRPr sz="2200" baseline="0"/>
            </a:lvl1pPr>
          </a:lstStyle>
          <a:p>
            <a:pPr lvl="0"/>
            <a:r>
              <a:rPr lang="en-US"/>
              <a:t>Subheading</a:t>
            </a:r>
          </a:p>
        </p:txBody>
      </p:sp>
      <p:sp>
        <p:nvSpPr>
          <p:cNvPr id="31" name="Title 1"/>
          <p:cNvSpPr>
            <a:spLocks noGrp="1"/>
          </p:cNvSpPr>
          <p:nvPr>
            <p:ph type="title" hasCustomPrompt="1"/>
          </p:nvPr>
        </p:nvSpPr>
        <p:spPr>
          <a:xfrm>
            <a:off x="2324100" y="669062"/>
            <a:ext cx="9258300" cy="635000"/>
          </a:xfrm>
        </p:spPr>
        <p:txBody>
          <a:bodyPr anchor="t">
            <a:normAutofit/>
          </a:bodyPr>
          <a:lstStyle>
            <a:lvl1pPr>
              <a:defRPr sz="3600">
                <a:solidFill>
                  <a:srgbClr val="96C11E"/>
                </a:solidFill>
              </a:defRPr>
            </a:lvl1pPr>
          </a:lstStyle>
          <a:p>
            <a:r>
              <a:rPr lang="en-US"/>
              <a:t>Heading</a:t>
            </a:r>
          </a:p>
        </p:txBody>
      </p:sp>
    </p:spTree>
    <p:extLst>
      <p:ext uri="{BB962C8B-B14F-4D97-AF65-F5344CB8AC3E}">
        <p14:creationId xmlns:p14="http://schemas.microsoft.com/office/powerpoint/2010/main" val="3990270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afbeeldingen">
    <p:spTree>
      <p:nvGrpSpPr>
        <p:cNvPr id="1" name=""/>
        <p:cNvGrpSpPr/>
        <p:nvPr/>
      </p:nvGrpSpPr>
      <p:grpSpPr>
        <a:xfrm>
          <a:off x="0" y="0"/>
          <a:ext cx="0" cy="0"/>
          <a:chOff x="0" y="0"/>
          <a:chExt cx="0" cy="0"/>
        </a:xfrm>
      </p:grpSpPr>
      <p:sp>
        <p:nvSpPr>
          <p:cNvPr id="12" name="Picture Placeholder 14"/>
          <p:cNvSpPr>
            <a:spLocks noGrp="1"/>
          </p:cNvSpPr>
          <p:nvPr>
            <p:ph type="pic" sz="quarter" idx="16" hasCustomPrompt="1"/>
          </p:nvPr>
        </p:nvSpPr>
        <p:spPr>
          <a:xfrm>
            <a:off x="622300" y="2375724"/>
            <a:ext cx="2578100" cy="2693988"/>
          </a:xfrm>
        </p:spPr>
        <p:txBody>
          <a:bodyPr/>
          <a:lstStyle>
            <a:lvl1pPr>
              <a:defRPr baseline="0"/>
            </a:lvl1pPr>
          </a:lstStyle>
          <a:p>
            <a:r>
              <a:rPr lang="en-US"/>
              <a:t>afbeelding1</a:t>
            </a:r>
          </a:p>
        </p:txBody>
      </p:sp>
      <p:sp>
        <p:nvSpPr>
          <p:cNvPr id="16" name="Picture Placeholder 14"/>
          <p:cNvSpPr>
            <a:spLocks noGrp="1"/>
          </p:cNvSpPr>
          <p:nvPr>
            <p:ph type="pic" sz="quarter" idx="17" hasCustomPrompt="1"/>
          </p:nvPr>
        </p:nvSpPr>
        <p:spPr>
          <a:xfrm>
            <a:off x="3409950" y="2375724"/>
            <a:ext cx="2578100" cy="2693988"/>
          </a:xfrm>
        </p:spPr>
        <p:txBody>
          <a:bodyPr/>
          <a:lstStyle>
            <a:lvl1pPr>
              <a:defRPr baseline="0"/>
            </a:lvl1pPr>
          </a:lstStyle>
          <a:p>
            <a:r>
              <a:rPr lang="en-US"/>
              <a:t>afbeelding2</a:t>
            </a:r>
          </a:p>
        </p:txBody>
      </p:sp>
      <p:sp>
        <p:nvSpPr>
          <p:cNvPr id="17" name="Picture Placeholder 14"/>
          <p:cNvSpPr>
            <a:spLocks noGrp="1"/>
          </p:cNvSpPr>
          <p:nvPr>
            <p:ph type="pic" sz="quarter" idx="18" hasCustomPrompt="1"/>
          </p:nvPr>
        </p:nvSpPr>
        <p:spPr>
          <a:xfrm>
            <a:off x="6248400" y="2375724"/>
            <a:ext cx="2578100" cy="2693988"/>
          </a:xfrm>
        </p:spPr>
        <p:txBody>
          <a:bodyPr/>
          <a:lstStyle>
            <a:lvl1pPr>
              <a:defRPr baseline="0"/>
            </a:lvl1pPr>
          </a:lstStyle>
          <a:p>
            <a:r>
              <a:rPr lang="en-US"/>
              <a:t>afbeelding3</a:t>
            </a:r>
          </a:p>
        </p:txBody>
      </p:sp>
      <p:sp>
        <p:nvSpPr>
          <p:cNvPr id="18" name="Picture Placeholder 14"/>
          <p:cNvSpPr>
            <a:spLocks noGrp="1"/>
          </p:cNvSpPr>
          <p:nvPr>
            <p:ph type="pic" sz="quarter" idx="19" hasCustomPrompt="1"/>
          </p:nvPr>
        </p:nvSpPr>
        <p:spPr>
          <a:xfrm>
            <a:off x="9004300" y="2375724"/>
            <a:ext cx="2578100" cy="2693988"/>
          </a:xfrm>
        </p:spPr>
        <p:txBody>
          <a:bodyPr/>
          <a:lstStyle>
            <a:lvl1pPr>
              <a:defRPr baseline="0"/>
            </a:lvl1pPr>
          </a:lstStyle>
          <a:p>
            <a:r>
              <a:rPr lang="en-US"/>
              <a:t>afbeelding4</a:t>
            </a:r>
          </a:p>
        </p:txBody>
      </p:sp>
      <p:sp>
        <p:nvSpPr>
          <p:cNvPr id="19" name="Rectangle 18"/>
          <p:cNvSpPr/>
          <p:nvPr userDrawn="1"/>
        </p:nvSpPr>
        <p:spPr>
          <a:xfrm>
            <a:off x="622300" y="5069712"/>
            <a:ext cx="2578100" cy="1240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2"/>
              </a:solidFill>
            </a:endParaRPr>
          </a:p>
        </p:txBody>
      </p:sp>
      <p:sp>
        <p:nvSpPr>
          <p:cNvPr id="20" name="Rectangle 19"/>
          <p:cNvSpPr/>
          <p:nvPr userDrawn="1"/>
        </p:nvSpPr>
        <p:spPr>
          <a:xfrm>
            <a:off x="3409950" y="5069712"/>
            <a:ext cx="2578100" cy="1240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2"/>
              </a:solidFill>
            </a:endParaRPr>
          </a:p>
        </p:txBody>
      </p:sp>
      <p:sp>
        <p:nvSpPr>
          <p:cNvPr id="21" name="Rectangle 20"/>
          <p:cNvSpPr/>
          <p:nvPr userDrawn="1"/>
        </p:nvSpPr>
        <p:spPr>
          <a:xfrm>
            <a:off x="6248400" y="5069712"/>
            <a:ext cx="2578100" cy="1240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2"/>
              </a:solidFill>
            </a:endParaRPr>
          </a:p>
        </p:txBody>
      </p:sp>
      <p:sp>
        <p:nvSpPr>
          <p:cNvPr id="22" name="Rectangle 21"/>
          <p:cNvSpPr/>
          <p:nvPr userDrawn="1"/>
        </p:nvSpPr>
        <p:spPr>
          <a:xfrm>
            <a:off x="9004300" y="5069712"/>
            <a:ext cx="2578100" cy="1240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2"/>
              </a:solidFill>
            </a:endParaRPr>
          </a:p>
        </p:txBody>
      </p:sp>
      <p:sp>
        <p:nvSpPr>
          <p:cNvPr id="11" name="Text Placeholder 12"/>
          <p:cNvSpPr>
            <a:spLocks noGrp="1"/>
          </p:cNvSpPr>
          <p:nvPr>
            <p:ph type="body" sz="quarter" idx="15" hasCustomPrompt="1"/>
          </p:nvPr>
        </p:nvSpPr>
        <p:spPr>
          <a:xfrm>
            <a:off x="784225" y="5314385"/>
            <a:ext cx="2252052" cy="805922"/>
          </a:xfrm>
        </p:spPr>
        <p:txBody>
          <a:bodyPr>
            <a:normAutofit/>
          </a:bodyPr>
          <a:lstStyle>
            <a:lvl1pPr marL="0" indent="0">
              <a:lnSpc>
                <a:spcPts val="2200"/>
              </a:lnSpc>
              <a:buNone/>
              <a:defRPr sz="1600">
                <a:solidFill>
                  <a:srgbClr val="65656A"/>
                </a:solidFill>
              </a:defRPr>
            </a:lvl1pPr>
          </a:lstStyle>
          <a:p>
            <a:pPr lvl="0"/>
            <a:r>
              <a:rPr lang="en-US"/>
              <a:t>Tekst onder de afb.</a:t>
            </a:r>
          </a:p>
        </p:txBody>
      </p:sp>
      <p:sp>
        <p:nvSpPr>
          <p:cNvPr id="27" name="Text Placeholder 12"/>
          <p:cNvSpPr>
            <a:spLocks noGrp="1"/>
          </p:cNvSpPr>
          <p:nvPr>
            <p:ph type="body" sz="quarter" idx="20" hasCustomPrompt="1"/>
          </p:nvPr>
        </p:nvSpPr>
        <p:spPr>
          <a:xfrm>
            <a:off x="3572974" y="5314385"/>
            <a:ext cx="2252052" cy="805922"/>
          </a:xfrm>
        </p:spPr>
        <p:txBody>
          <a:bodyPr>
            <a:normAutofit/>
          </a:bodyPr>
          <a:lstStyle>
            <a:lvl1pPr marL="0" indent="0">
              <a:lnSpc>
                <a:spcPts val="2200"/>
              </a:lnSpc>
              <a:buNone/>
              <a:defRPr sz="1600">
                <a:solidFill>
                  <a:srgbClr val="65656A"/>
                </a:solidFill>
              </a:defRPr>
            </a:lvl1pPr>
          </a:lstStyle>
          <a:p>
            <a:pPr lvl="0"/>
            <a:r>
              <a:rPr lang="en-US"/>
              <a:t>Tekst onder de afb.</a:t>
            </a:r>
          </a:p>
        </p:txBody>
      </p:sp>
      <p:sp>
        <p:nvSpPr>
          <p:cNvPr id="28" name="Text Placeholder 12"/>
          <p:cNvSpPr>
            <a:spLocks noGrp="1"/>
          </p:cNvSpPr>
          <p:nvPr>
            <p:ph type="body" sz="quarter" idx="21" hasCustomPrompt="1"/>
          </p:nvPr>
        </p:nvSpPr>
        <p:spPr>
          <a:xfrm>
            <a:off x="6411424" y="5316175"/>
            <a:ext cx="2252052" cy="805922"/>
          </a:xfrm>
        </p:spPr>
        <p:txBody>
          <a:bodyPr>
            <a:normAutofit/>
          </a:bodyPr>
          <a:lstStyle>
            <a:lvl1pPr marL="0" indent="0">
              <a:lnSpc>
                <a:spcPts val="2200"/>
              </a:lnSpc>
              <a:buNone/>
              <a:defRPr sz="1600">
                <a:solidFill>
                  <a:srgbClr val="65656A"/>
                </a:solidFill>
              </a:defRPr>
            </a:lvl1pPr>
          </a:lstStyle>
          <a:p>
            <a:pPr lvl="0"/>
            <a:r>
              <a:rPr lang="en-US"/>
              <a:t>Tekst onder de afb.</a:t>
            </a:r>
          </a:p>
        </p:txBody>
      </p:sp>
      <p:sp>
        <p:nvSpPr>
          <p:cNvPr id="29" name="Text Placeholder 12"/>
          <p:cNvSpPr>
            <a:spLocks noGrp="1"/>
          </p:cNvSpPr>
          <p:nvPr>
            <p:ph type="body" sz="quarter" idx="22" hasCustomPrompt="1"/>
          </p:nvPr>
        </p:nvSpPr>
        <p:spPr>
          <a:xfrm>
            <a:off x="9167324" y="5314385"/>
            <a:ext cx="2252052" cy="805922"/>
          </a:xfrm>
        </p:spPr>
        <p:txBody>
          <a:bodyPr>
            <a:normAutofit/>
          </a:bodyPr>
          <a:lstStyle>
            <a:lvl1pPr marL="0" indent="0">
              <a:lnSpc>
                <a:spcPts val="2200"/>
              </a:lnSpc>
              <a:buNone/>
              <a:defRPr sz="1600">
                <a:solidFill>
                  <a:srgbClr val="65656A"/>
                </a:solidFill>
              </a:defRPr>
            </a:lvl1pPr>
          </a:lstStyle>
          <a:p>
            <a:pPr lvl="0"/>
            <a:r>
              <a:rPr lang="en-US"/>
              <a:t>Tekst onder de afb.</a:t>
            </a:r>
          </a:p>
        </p:txBody>
      </p:sp>
      <p:sp>
        <p:nvSpPr>
          <p:cNvPr id="23" name="Text Placeholder 10"/>
          <p:cNvSpPr>
            <a:spLocks noGrp="1"/>
          </p:cNvSpPr>
          <p:nvPr>
            <p:ph type="body" sz="quarter" idx="23" hasCustomPrompt="1"/>
          </p:nvPr>
        </p:nvSpPr>
        <p:spPr>
          <a:xfrm>
            <a:off x="622300" y="1410491"/>
            <a:ext cx="10960100" cy="763209"/>
          </a:xfrm>
        </p:spPr>
        <p:txBody>
          <a:bodyPr>
            <a:noAutofit/>
          </a:bodyPr>
          <a:lstStyle>
            <a:lvl1pPr marL="0" indent="0">
              <a:lnSpc>
                <a:spcPct val="150000"/>
              </a:lnSpc>
              <a:buNone/>
              <a:defRPr sz="2200" baseline="0"/>
            </a:lvl1pPr>
          </a:lstStyle>
          <a:p>
            <a:pPr lvl="0"/>
            <a:r>
              <a:rPr lang="en-US"/>
              <a:t>Subheading</a:t>
            </a:r>
          </a:p>
        </p:txBody>
      </p:sp>
      <p:sp>
        <p:nvSpPr>
          <p:cNvPr id="25" name="Title 1"/>
          <p:cNvSpPr>
            <a:spLocks noGrp="1"/>
          </p:cNvSpPr>
          <p:nvPr>
            <p:ph type="title" hasCustomPrompt="1"/>
          </p:nvPr>
        </p:nvSpPr>
        <p:spPr>
          <a:xfrm>
            <a:off x="2324100" y="669062"/>
            <a:ext cx="9258300" cy="635000"/>
          </a:xfrm>
        </p:spPr>
        <p:txBody>
          <a:bodyPr anchor="t">
            <a:normAutofit/>
          </a:bodyPr>
          <a:lstStyle>
            <a:lvl1pPr>
              <a:defRPr sz="3600">
                <a:solidFill>
                  <a:srgbClr val="96C11E"/>
                </a:solidFill>
              </a:defRPr>
            </a:lvl1pPr>
          </a:lstStyle>
          <a:p>
            <a:r>
              <a:rPr lang="en-US"/>
              <a:t>Heading</a:t>
            </a:r>
          </a:p>
        </p:txBody>
      </p:sp>
    </p:spTree>
    <p:extLst>
      <p:ext uri="{BB962C8B-B14F-4D97-AF65-F5344CB8AC3E}">
        <p14:creationId xmlns:p14="http://schemas.microsoft.com/office/powerpoint/2010/main" val="2567109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s 2 koloms">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622300" y="2540000"/>
            <a:ext cx="10960100" cy="3632200"/>
          </a:xfrm>
        </p:spPr>
        <p:txBody>
          <a:bodyPr numCol="2" spcCol="457200">
            <a:normAutofit/>
          </a:bodyPr>
          <a:lstStyle>
            <a:lvl1pPr marL="0" indent="0">
              <a:lnSpc>
                <a:spcPct val="150000"/>
              </a:lnSpc>
              <a:buNone/>
              <a:defRPr sz="1600">
                <a:solidFill>
                  <a:srgbClr val="65656A"/>
                </a:solidFill>
              </a:defRPr>
            </a:lvl1pPr>
          </a:lstStyle>
          <a:p>
            <a:pPr lvl="0"/>
            <a:r>
              <a:rPr lang="en-US"/>
              <a:t>Lorem ipsum dolor sit amet, consectetur adipiscing elit. Mauris egestas nisi nec ipsum fermentum rhoncus.</a:t>
            </a:r>
          </a:p>
          <a:p>
            <a:pPr lvl="0"/>
            <a:r>
              <a:rPr lang="en-US"/>
              <a:t>Quisque ut dapibus leo, eget vulputate nisi. Nullam dictum sagittis sagittis. Donec tempus feugiat justo eu euismod. Curabitur velit dolor, rutrum eu enim at, sodales dignissim risus. Integer imperdiet lacus sed tellus </a:t>
            </a:r>
          </a:p>
          <a:p>
            <a:pPr lvl="0"/>
            <a:r>
              <a:rPr lang="en-US"/>
              <a:t>convallis, nec sollicitudin nunc interdum. Etiam nec lorem ut neque dictum lacinia. Fusce consectetur nisi vitae est finibus, quis ultrices Donec porta tellus vel lorem egestas, nec tincidunt enim faucibus.</a:t>
            </a:r>
          </a:p>
          <a:p>
            <a:pPr lvl="0"/>
            <a:r>
              <a:rPr lang="en-US"/>
              <a:t>Etiam nec venenatis urna. Phasellus massa neque, maximus id consequat ac, rhoncus quis ligula. Nulla posuere ligula et nisi porta feugiat. Aliquam erat volutpat. Nam volutpat erat quam, mattis euismod metus </a:t>
            </a:r>
          </a:p>
          <a:p>
            <a:pPr lvl="0"/>
            <a:r>
              <a:rPr lang="en-US"/>
              <a:t>malesuada vel. Nam id nunc tellus. Nulla in dapibus tellus, sed maximus dolor. Quisque et tincidunt ipsum. </a:t>
            </a:r>
          </a:p>
          <a:p>
            <a:pPr lvl="0"/>
            <a:r>
              <a:rPr lang="en-US"/>
              <a:t>Vestibulum ante ipsum primis in faucibus orci luctus et ultrices posuere cubilia Curae; Nulla consequat, est vitae</a:t>
            </a:r>
          </a:p>
        </p:txBody>
      </p:sp>
      <p:sp>
        <p:nvSpPr>
          <p:cNvPr id="13" name="Text Placeholder 10"/>
          <p:cNvSpPr>
            <a:spLocks noGrp="1"/>
          </p:cNvSpPr>
          <p:nvPr>
            <p:ph type="body" sz="quarter" idx="14" hasCustomPrompt="1"/>
          </p:nvPr>
        </p:nvSpPr>
        <p:spPr>
          <a:xfrm>
            <a:off x="622300" y="1558062"/>
            <a:ext cx="10960100" cy="727938"/>
          </a:xfrm>
        </p:spPr>
        <p:txBody>
          <a:bodyPr>
            <a:noAutofit/>
          </a:bodyPr>
          <a:lstStyle>
            <a:lvl1pPr marL="0" indent="0">
              <a:lnSpc>
                <a:spcPct val="150000"/>
              </a:lnSpc>
              <a:buNone/>
              <a:defRPr sz="2200" baseline="0"/>
            </a:lvl1pPr>
          </a:lstStyle>
          <a:p>
            <a:pPr lvl="0"/>
            <a:r>
              <a:rPr lang="en-US"/>
              <a:t>Subheading</a:t>
            </a:r>
          </a:p>
        </p:txBody>
      </p:sp>
      <p:sp>
        <p:nvSpPr>
          <p:cNvPr id="6" name="Title 1"/>
          <p:cNvSpPr>
            <a:spLocks noGrp="1"/>
          </p:cNvSpPr>
          <p:nvPr>
            <p:ph type="title" hasCustomPrompt="1"/>
          </p:nvPr>
        </p:nvSpPr>
        <p:spPr>
          <a:xfrm>
            <a:off x="2324100" y="669062"/>
            <a:ext cx="9258300" cy="635000"/>
          </a:xfrm>
        </p:spPr>
        <p:txBody>
          <a:bodyPr anchor="t">
            <a:normAutofit/>
          </a:bodyPr>
          <a:lstStyle>
            <a:lvl1pPr>
              <a:defRPr sz="3600">
                <a:solidFill>
                  <a:srgbClr val="96C11E"/>
                </a:solidFill>
              </a:defRPr>
            </a:lvl1pPr>
          </a:lstStyle>
          <a:p>
            <a:r>
              <a:rPr lang="en-US"/>
              <a:t>Heading</a:t>
            </a:r>
          </a:p>
        </p:txBody>
      </p:sp>
    </p:spTree>
    <p:extLst>
      <p:ext uri="{BB962C8B-B14F-4D97-AF65-F5344CB8AC3E}">
        <p14:creationId xmlns:p14="http://schemas.microsoft.com/office/powerpoint/2010/main" val="711926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s 3 koloms">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622300" y="2540000"/>
            <a:ext cx="10960100" cy="3632200"/>
          </a:xfrm>
        </p:spPr>
        <p:txBody>
          <a:bodyPr numCol="3" spcCol="274320">
            <a:normAutofit/>
          </a:bodyPr>
          <a:lstStyle>
            <a:lvl1pPr marL="0" indent="0">
              <a:lnSpc>
                <a:spcPct val="150000"/>
              </a:lnSpc>
              <a:buNone/>
              <a:defRPr sz="1600">
                <a:solidFill>
                  <a:srgbClr val="65656A"/>
                </a:solidFill>
              </a:defRPr>
            </a:lvl1pPr>
          </a:lstStyle>
          <a:p>
            <a:pPr lvl="0"/>
            <a:r>
              <a:rPr lang="en-US"/>
              <a:t>Lorem ipsum dolor sit amet, consectetur adipiscing elit. Mauris egestas nisi nec ipsum fermentum rhoncus.</a:t>
            </a:r>
          </a:p>
          <a:p>
            <a:pPr lvl="0"/>
            <a:r>
              <a:rPr lang="en-US"/>
              <a:t>Quisque ut dapibus leo, eget vulputate nisi. Nullam dictum sagittis sagittis. Donec tempus feugiat justo eu euismod. Curabitur velit dolor, rutrum eu enim at, sodales dignissim risus. Integer imperdiet lacus sed tellus </a:t>
            </a:r>
          </a:p>
          <a:p>
            <a:pPr lvl="0"/>
            <a:r>
              <a:rPr lang="en-US"/>
              <a:t>convallis, nec sollicitudin nunc interdum. Etiam nec lorem ut neque dictum lacinia. Fusce consectetur nisi vitae est finibus, quis ultrices Donec porta tellus vel lorem egestas, nec ac, rhoncus quis ligula. Nulla posuere ligula et nisi porta feugiat. Aliquam erat volutpat. Nam volutpat erat quam, mattis euismod metus </a:t>
            </a:r>
          </a:p>
          <a:p>
            <a:pPr lvl="0"/>
            <a:r>
              <a:rPr lang="en-US"/>
              <a:t>malesuada vel. Nam id nunc tellus. Nulla in dapibus tellus, sed maximus dolor. Quisque et tincidunt ipsum. </a:t>
            </a:r>
          </a:p>
          <a:p>
            <a:pPr lvl="0"/>
            <a:r>
              <a:rPr lang="en-US"/>
              <a:t>Vestibulum ante ipsum primis in faucibus orci luctus et ultrices posuere cubilia Curae; Nulla consequat, est vitae</a:t>
            </a:r>
          </a:p>
        </p:txBody>
      </p:sp>
      <p:sp>
        <p:nvSpPr>
          <p:cNvPr id="13" name="Text Placeholder 10"/>
          <p:cNvSpPr>
            <a:spLocks noGrp="1"/>
          </p:cNvSpPr>
          <p:nvPr>
            <p:ph type="body" sz="quarter" idx="14" hasCustomPrompt="1"/>
          </p:nvPr>
        </p:nvSpPr>
        <p:spPr>
          <a:xfrm>
            <a:off x="622300" y="1558062"/>
            <a:ext cx="10960100" cy="727938"/>
          </a:xfrm>
        </p:spPr>
        <p:txBody>
          <a:bodyPr>
            <a:noAutofit/>
          </a:bodyPr>
          <a:lstStyle>
            <a:lvl1pPr marL="0" indent="0">
              <a:lnSpc>
                <a:spcPct val="150000"/>
              </a:lnSpc>
              <a:buNone/>
              <a:defRPr sz="2200" baseline="0"/>
            </a:lvl1pPr>
          </a:lstStyle>
          <a:p>
            <a:pPr lvl="0"/>
            <a:r>
              <a:rPr lang="en-US"/>
              <a:t>Subheading</a:t>
            </a:r>
          </a:p>
        </p:txBody>
      </p:sp>
      <p:sp>
        <p:nvSpPr>
          <p:cNvPr id="6" name="Title 1"/>
          <p:cNvSpPr>
            <a:spLocks noGrp="1"/>
          </p:cNvSpPr>
          <p:nvPr>
            <p:ph type="title" hasCustomPrompt="1"/>
          </p:nvPr>
        </p:nvSpPr>
        <p:spPr>
          <a:xfrm>
            <a:off x="2324100" y="669062"/>
            <a:ext cx="9258300" cy="635000"/>
          </a:xfrm>
        </p:spPr>
        <p:txBody>
          <a:bodyPr anchor="t">
            <a:normAutofit/>
          </a:bodyPr>
          <a:lstStyle>
            <a:lvl1pPr>
              <a:defRPr sz="3600">
                <a:solidFill>
                  <a:srgbClr val="96C11E"/>
                </a:solidFill>
              </a:defRPr>
            </a:lvl1pPr>
          </a:lstStyle>
          <a:p>
            <a:r>
              <a:rPr lang="en-US"/>
              <a:t>Heading</a:t>
            </a:r>
          </a:p>
        </p:txBody>
      </p:sp>
    </p:spTree>
    <p:extLst>
      <p:ext uri="{BB962C8B-B14F-4D97-AF65-F5344CB8AC3E}">
        <p14:creationId xmlns:p14="http://schemas.microsoft.com/office/powerpoint/2010/main" val="438996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s 3 koloms">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622300" y="2540000"/>
            <a:ext cx="5487068" cy="3632200"/>
          </a:xfrm>
        </p:spPr>
        <p:txBody>
          <a:bodyPr numCol="1" spcCol="274320">
            <a:normAutofit/>
          </a:bodyPr>
          <a:lstStyle>
            <a:lvl1pPr marL="0" indent="0">
              <a:lnSpc>
                <a:spcPct val="150000"/>
              </a:lnSpc>
              <a:buNone/>
              <a:defRPr sz="1600">
                <a:solidFill>
                  <a:srgbClr val="65656A"/>
                </a:solidFill>
              </a:defRPr>
            </a:lvl1pPr>
          </a:lstStyle>
          <a:p>
            <a:pPr lvl="0"/>
            <a:r>
              <a:rPr lang="en-US" dirty="0" err="1"/>
              <a:t>Lorem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egestas</a:t>
            </a:r>
            <a:r>
              <a:rPr lang="en-US" dirty="0"/>
              <a:t> nisi </a:t>
            </a:r>
            <a:r>
              <a:rPr lang="en-US" dirty="0" err="1"/>
              <a:t>nec</a:t>
            </a:r>
            <a:r>
              <a:rPr lang="en-US" dirty="0"/>
              <a:t> ipsum </a:t>
            </a:r>
            <a:r>
              <a:rPr lang="en-US" dirty="0" err="1"/>
              <a:t>fermentum</a:t>
            </a:r>
            <a:r>
              <a:rPr lang="en-US" dirty="0"/>
              <a:t> </a:t>
            </a:r>
            <a:r>
              <a:rPr lang="en-US" dirty="0" err="1"/>
              <a:t>rhoncus</a:t>
            </a:r>
            <a:r>
              <a:rPr lang="en-US" dirty="0"/>
              <a:t>.</a:t>
            </a:r>
          </a:p>
          <a:p>
            <a:pPr lvl="0"/>
            <a:r>
              <a:rPr lang="en-US" dirty="0" err="1"/>
              <a:t>Quisque</a:t>
            </a:r>
            <a:r>
              <a:rPr lang="en-US" dirty="0"/>
              <a:t> </a:t>
            </a:r>
            <a:r>
              <a:rPr lang="en-US" dirty="0" err="1"/>
              <a:t>ut</a:t>
            </a:r>
            <a:r>
              <a:rPr lang="en-US" dirty="0"/>
              <a:t> </a:t>
            </a:r>
            <a:r>
              <a:rPr lang="en-US" dirty="0" err="1"/>
              <a:t>dapibus</a:t>
            </a:r>
            <a:r>
              <a:rPr lang="en-US" dirty="0"/>
              <a:t> </a:t>
            </a:r>
            <a:r>
              <a:rPr lang="en-US" dirty="0" err="1"/>
              <a:t>leo</a:t>
            </a:r>
            <a:r>
              <a:rPr lang="en-US" dirty="0"/>
              <a:t>, </a:t>
            </a:r>
            <a:r>
              <a:rPr lang="en-US" dirty="0" err="1"/>
              <a:t>eget</a:t>
            </a:r>
            <a:r>
              <a:rPr lang="en-US" dirty="0"/>
              <a:t> </a:t>
            </a:r>
            <a:r>
              <a:rPr lang="en-US" dirty="0" err="1"/>
              <a:t>vulputate</a:t>
            </a:r>
            <a:r>
              <a:rPr lang="en-US" dirty="0"/>
              <a:t> nisi. </a:t>
            </a:r>
            <a:r>
              <a:rPr lang="en-US" dirty="0" err="1"/>
              <a:t>Nullam</a:t>
            </a:r>
            <a:r>
              <a:rPr lang="en-US" dirty="0"/>
              <a:t> dictum </a:t>
            </a:r>
            <a:r>
              <a:rPr lang="en-US" dirty="0" err="1"/>
              <a:t>sagittis</a:t>
            </a:r>
            <a:r>
              <a:rPr lang="en-US" dirty="0"/>
              <a:t> </a:t>
            </a:r>
            <a:r>
              <a:rPr lang="en-US" dirty="0" err="1"/>
              <a:t>sagittis</a:t>
            </a:r>
            <a:r>
              <a:rPr lang="en-US" dirty="0"/>
              <a:t>. </a:t>
            </a:r>
            <a:r>
              <a:rPr lang="en-US" dirty="0" err="1"/>
              <a:t>Donec</a:t>
            </a:r>
            <a:r>
              <a:rPr lang="en-US" dirty="0"/>
              <a:t> tempus </a:t>
            </a:r>
            <a:r>
              <a:rPr lang="en-US" dirty="0" err="1"/>
              <a:t>feugiat</a:t>
            </a:r>
            <a:r>
              <a:rPr lang="en-US" dirty="0"/>
              <a:t> </a:t>
            </a:r>
            <a:r>
              <a:rPr lang="en-US" dirty="0" err="1"/>
              <a:t>justo</a:t>
            </a:r>
            <a:r>
              <a:rPr lang="en-US" dirty="0"/>
              <a:t> </a:t>
            </a:r>
            <a:r>
              <a:rPr lang="en-US" dirty="0" err="1"/>
              <a:t>eu</a:t>
            </a:r>
            <a:r>
              <a:rPr lang="en-US" dirty="0"/>
              <a:t> </a:t>
            </a:r>
            <a:r>
              <a:rPr lang="en-US" dirty="0" err="1"/>
              <a:t>euismod</a:t>
            </a:r>
            <a:r>
              <a:rPr lang="en-US" dirty="0"/>
              <a:t>. </a:t>
            </a:r>
            <a:r>
              <a:rPr lang="en-US" dirty="0" err="1"/>
              <a:t>Curabitur</a:t>
            </a:r>
            <a:r>
              <a:rPr lang="en-US" dirty="0"/>
              <a:t> </a:t>
            </a:r>
            <a:r>
              <a:rPr lang="en-US" dirty="0" err="1"/>
              <a:t>velit</a:t>
            </a:r>
            <a:r>
              <a:rPr lang="en-US" dirty="0"/>
              <a:t> dolor, </a:t>
            </a:r>
            <a:r>
              <a:rPr lang="en-US" dirty="0" err="1"/>
              <a:t>rutrum</a:t>
            </a:r>
            <a:r>
              <a:rPr lang="en-US" dirty="0"/>
              <a:t> </a:t>
            </a:r>
            <a:r>
              <a:rPr lang="en-US" dirty="0" err="1"/>
              <a:t>eu</a:t>
            </a:r>
            <a:r>
              <a:rPr lang="en-US" dirty="0"/>
              <a:t> </a:t>
            </a:r>
            <a:r>
              <a:rPr lang="en-US" dirty="0" err="1"/>
              <a:t>enim</a:t>
            </a:r>
            <a:r>
              <a:rPr lang="en-US" dirty="0"/>
              <a:t> at, </a:t>
            </a:r>
            <a:r>
              <a:rPr lang="en-US" dirty="0" err="1"/>
              <a:t>sodales</a:t>
            </a:r>
            <a:r>
              <a:rPr lang="en-US" dirty="0"/>
              <a:t> </a:t>
            </a:r>
            <a:r>
              <a:rPr lang="en-US" dirty="0" err="1"/>
              <a:t>dignissim</a:t>
            </a:r>
            <a:r>
              <a:rPr lang="en-US" dirty="0"/>
              <a:t> </a:t>
            </a:r>
            <a:r>
              <a:rPr lang="en-US" dirty="0" err="1"/>
              <a:t>risus</a:t>
            </a:r>
            <a:r>
              <a:rPr lang="en-US" dirty="0"/>
              <a:t>. Integer </a:t>
            </a:r>
            <a:r>
              <a:rPr lang="en-US" dirty="0" err="1"/>
              <a:t>imperdiet</a:t>
            </a:r>
            <a:r>
              <a:rPr lang="en-US" dirty="0"/>
              <a:t> lacus </a:t>
            </a:r>
            <a:r>
              <a:rPr lang="en-US" dirty="0" err="1"/>
              <a:t>sed</a:t>
            </a:r>
            <a:r>
              <a:rPr lang="en-US" dirty="0"/>
              <a:t> </a:t>
            </a:r>
            <a:r>
              <a:rPr lang="en-US" dirty="0" err="1"/>
              <a:t>tellus</a:t>
            </a:r>
            <a:r>
              <a:rPr lang="en-US" dirty="0"/>
              <a:t> </a:t>
            </a:r>
          </a:p>
          <a:p>
            <a:pPr lvl="0"/>
            <a:r>
              <a:rPr lang="en-US" dirty="0" err="1"/>
              <a:t>convallis</a:t>
            </a:r>
            <a:r>
              <a:rPr lang="en-US" dirty="0"/>
              <a:t>, </a:t>
            </a:r>
            <a:r>
              <a:rPr lang="en-US" dirty="0" err="1"/>
              <a:t>nec</a:t>
            </a:r>
            <a:r>
              <a:rPr lang="en-US" dirty="0"/>
              <a:t> </a:t>
            </a:r>
            <a:r>
              <a:rPr lang="en-US" dirty="0" err="1"/>
              <a:t>sollicitudin</a:t>
            </a:r>
            <a:r>
              <a:rPr lang="en-US" dirty="0"/>
              <a:t> </a:t>
            </a:r>
            <a:r>
              <a:rPr lang="en-US" dirty="0" err="1"/>
              <a:t>nunc</a:t>
            </a:r>
            <a:r>
              <a:rPr lang="en-US" dirty="0"/>
              <a:t> </a:t>
            </a:r>
            <a:r>
              <a:rPr lang="en-US" dirty="0" err="1"/>
              <a:t>interdum</a:t>
            </a:r>
            <a:r>
              <a:rPr lang="en-US" dirty="0"/>
              <a:t>. </a:t>
            </a:r>
            <a:r>
              <a:rPr lang="en-US" dirty="0" err="1"/>
              <a:t>Etiam</a:t>
            </a:r>
            <a:r>
              <a:rPr lang="en-US" dirty="0"/>
              <a:t> </a:t>
            </a:r>
            <a:r>
              <a:rPr lang="en-US" dirty="0" err="1"/>
              <a:t>nec</a:t>
            </a:r>
            <a:r>
              <a:rPr lang="en-US" dirty="0"/>
              <a:t> </a:t>
            </a:r>
            <a:r>
              <a:rPr lang="en-US" dirty="0" err="1"/>
              <a:t>lorem</a:t>
            </a:r>
            <a:r>
              <a:rPr lang="en-US" dirty="0"/>
              <a:t> </a:t>
            </a:r>
            <a:r>
              <a:rPr lang="en-US" dirty="0" err="1"/>
              <a:t>ut</a:t>
            </a:r>
            <a:r>
              <a:rPr lang="en-US" dirty="0"/>
              <a:t> </a:t>
            </a:r>
            <a:r>
              <a:rPr lang="en-US" dirty="0" err="1"/>
              <a:t>neque</a:t>
            </a:r>
            <a:r>
              <a:rPr lang="en-US" dirty="0"/>
              <a:t> dictum </a:t>
            </a:r>
            <a:r>
              <a:rPr lang="en-US" dirty="0" err="1"/>
              <a:t>lacinia</a:t>
            </a:r>
            <a:r>
              <a:rPr lang="en-US" dirty="0"/>
              <a:t>. </a:t>
            </a:r>
            <a:r>
              <a:rPr lang="en-US" dirty="0" err="1"/>
              <a:t>Fusce</a:t>
            </a:r>
            <a:r>
              <a:rPr lang="en-US" dirty="0"/>
              <a:t> </a:t>
            </a:r>
            <a:r>
              <a:rPr lang="en-US" dirty="0" err="1"/>
              <a:t>consectetur</a:t>
            </a:r>
            <a:r>
              <a:rPr lang="en-US" dirty="0"/>
              <a:t> nisi vitae </a:t>
            </a:r>
            <a:r>
              <a:rPr lang="en-US" dirty="0" err="1"/>
              <a:t>est</a:t>
            </a:r>
            <a:r>
              <a:rPr lang="en-US" dirty="0"/>
              <a:t> </a:t>
            </a:r>
            <a:r>
              <a:rPr lang="en-US" dirty="0" err="1"/>
              <a:t>finibus</a:t>
            </a:r>
            <a:r>
              <a:rPr lang="en-US" dirty="0"/>
              <a:t>, </a:t>
            </a:r>
            <a:r>
              <a:rPr lang="en-US" dirty="0" err="1"/>
              <a:t>quis</a:t>
            </a:r>
            <a:r>
              <a:rPr lang="en-US" dirty="0"/>
              <a:t> </a:t>
            </a:r>
            <a:r>
              <a:rPr lang="en-US" dirty="0" err="1"/>
              <a:t>ultrices</a:t>
            </a:r>
            <a:r>
              <a:rPr lang="en-US" dirty="0"/>
              <a:t> </a:t>
            </a:r>
            <a:r>
              <a:rPr lang="en-US" dirty="0" err="1"/>
              <a:t>Donec</a:t>
            </a:r>
            <a:r>
              <a:rPr lang="en-US" dirty="0"/>
              <a:t> </a:t>
            </a:r>
            <a:r>
              <a:rPr lang="en-US" dirty="0" err="1"/>
              <a:t>porta</a:t>
            </a:r>
            <a:r>
              <a:rPr lang="en-US" dirty="0"/>
              <a:t> </a:t>
            </a:r>
            <a:r>
              <a:rPr lang="en-US" dirty="0" err="1"/>
              <a:t>tellus</a:t>
            </a:r>
            <a:r>
              <a:rPr lang="en-US" dirty="0"/>
              <a:t> </a:t>
            </a:r>
            <a:r>
              <a:rPr lang="en-US" dirty="0" err="1"/>
              <a:t>vel</a:t>
            </a:r>
            <a:r>
              <a:rPr lang="en-US" dirty="0"/>
              <a:t> </a:t>
            </a:r>
            <a:r>
              <a:rPr lang="en-US" dirty="0" err="1"/>
              <a:t>lorem</a:t>
            </a:r>
            <a:r>
              <a:rPr lang="en-US" dirty="0"/>
              <a:t> </a:t>
            </a:r>
            <a:r>
              <a:rPr lang="en-US" dirty="0" err="1"/>
              <a:t>egestas</a:t>
            </a:r>
            <a:r>
              <a:rPr lang="en-US" dirty="0"/>
              <a:t>, </a:t>
            </a:r>
          </a:p>
        </p:txBody>
      </p:sp>
      <p:sp>
        <p:nvSpPr>
          <p:cNvPr id="13" name="Text Placeholder 10"/>
          <p:cNvSpPr>
            <a:spLocks noGrp="1"/>
          </p:cNvSpPr>
          <p:nvPr>
            <p:ph type="body" sz="quarter" idx="14" hasCustomPrompt="1"/>
          </p:nvPr>
        </p:nvSpPr>
        <p:spPr>
          <a:xfrm>
            <a:off x="622300" y="1558062"/>
            <a:ext cx="10960100" cy="727938"/>
          </a:xfrm>
        </p:spPr>
        <p:txBody>
          <a:bodyPr>
            <a:noAutofit/>
          </a:bodyPr>
          <a:lstStyle>
            <a:lvl1pPr marL="0" indent="0">
              <a:lnSpc>
                <a:spcPct val="150000"/>
              </a:lnSpc>
              <a:buNone/>
              <a:defRPr sz="2200" baseline="0"/>
            </a:lvl1pPr>
          </a:lstStyle>
          <a:p>
            <a:pPr lvl="0"/>
            <a:r>
              <a:rPr lang="en-US"/>
              <a:t>Subheading</a:t>
            </a:r>
          </a:p>
        </p:txBody>
      </p:sp>
      <p:sp>
        <p:nvSpPr>
          <p:cNvPr id="6" name="Title 1"/>
          <p:cNvSpPr>
            <a:spLocks noGrp="1"/>
          </p:cNvSpPr>
          <p:nvPr>
            <p:ph type="title" hasCustomPrompt="1"/>
          </p:nvPr>
        </p:nvSpPr>
        <p:spPr>
          <a:xfrm>
            <a:off x="2324100" y="669062"/>
            <a:ext cx="9258300" cy="635000"/>
          </a:xfrm>
        </p:spPr>
        <p:txBody>
          <a:bodyPr anchor="t">
            <a:normAutofit/>
          </a:bodyPr>
          <a:lstStyle>
            <a:lvl1pPr>
              <a:defRPr sz="3600">
                <a:solidFill>
                  <a:srgbClr val="96C11E"/>
                </a:solidFill>
              </a:defRPr>
            </a:lvl1pPr>
          </a:lstStyle>
          <a:p>
            <a:r>
              <a:rPr lang="en-US"/>
              <a:t>Heading</a:t>
            </a:r>
          </a:p>
        </p:txBody>
      </p:sp>
      <p:pic>
        <p:nvPicPr>
          <p:cNvPr id="4" name="Picture 3" descr="sport-koppel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13044" y="2567405"/>
            <a:ext cx="5473700" cy="3581400"/>
          </a:xfrm>
          <a:prstGeom prst="rect">
            <a:avLst/>
          </a:prstGeom>
        </p:spPr>
      </p:pic>
    </p:spTree>
    <p:extLst>
      <p:ext uri="{BB962C8B-B14F-4D97-AF65-F5344CB8AC3E}">
        <p14:creationId xmlns:p14="http://schemas.microsoft.com/office/powerpoint/2010/main" val="22732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s 3 koloms">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622300" y="2540000"/>
            <a:ext cx="5487068" cy="3632200"/>
          </a:xfrm>
        </p:spPr>
        <p:txBody>
          <a:bodyPr numCol="1" spcCol="274320">
            <a:normAutofit/>
          </a:bodyPr>
          <a:lstStyle>
            <a:lvl1pPr marL="0" indent="0">
              <a:lnSpc>
                <a:spcPct val="150000"/>
              </a:lnSpc>
              <a:buNone/>
              <a:defRPr sz="1600">
                <a:solidFill>
                  <a:srgbClr val="65656A"/>
                </a:solidFill>
              </a:defRPr>
            </a:lvl1pPr>
          </a:lstStyle>
          <a:p>
            <a:pPr lvl="0"/>
            <a:r>
              <a:rPr lang="en-US" dirty="0" err="1"/>
              <a:t>Lorem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egestas</a:t>
            </a:r>
            <a:r>
              <a:rPr lang="en-US" dirty="0"/>
              <a:t> nisi </a:t>
            </a:r>
            <a:r>
              <a:rPr lang="en-US" dirty="0" err="1"/>
              <a:t>nec</a:t>
            </a:r>
            <a:r>
              <a:rPr lang="en-US" dirty="0"/>
              <a:t> ipsum </a:t>
            </a:r>
            <a:r>
              <a:rPr lang="en-US" dirty="0" err="1"/>
              <a:t>fermentum</a:t>
            </a:r>
            <a:r>
              <a:rPr lang="en-US" dirty="0"/>
              <a:t> </a:t>
            </a:r>
            <a:r>
              <a:rPr lang="en-US" dirty="0" err="1"/>
              <a:t>rhoncus</a:t>
            </a:r>
            <a:r>
              <a:rPr lang="en-US" dirty="0"/>
              <a:t>.</a:t>
            </a:r>
          </a:p>
          <a:p>
            <a:pPr lvl="0"/>
            <a:r>
              <a:rPr lang="en-US" dirty="0" err="1"/>
              <a:t>Quisque</a:t>
            </a:r>
            <a:r>
              <a:rPr lang="en-US" dirty="0"/>
              <a:t> </a:t>
            </a:r>
            <a:r>
              <a:rPr lang="en-US" dirty="0" err="1"/>
              <a:t>ut</a:t>
            </a:r>
            <a:r>
              <a:rPr lang="en-US" dirty="0"/>
              <a:t> </a:t>
            </a:r>
            <a:r>
              <a:rPr lang="en-US" dirty="0" err="1"/>
              <a:t>dapibus</a:t>
            </a:r>
            <a:r>
              <a:rPr lang="en-US" dirty="0"/>
              <a:t> </a:t>
            </a:r>
            <a:r>
              <a:rPr lang="en-US" dirty="0" err="1"/>
              <a:t>leo</a:t>
            </a:r>
            <a:r>
              <a:rPr lang="en-US" dirty="0"/>
              <a:t>, </a:t>
            </a:r>
            <a:r>
              <a:rPr lang="en-US" dirty="0" err="1"/>
              <a:t>eget</a:t>
            </a:r>
            <a:r>
              <a:rPr lang="en-US" dirty="0"/>
              <a:t> </a:t>
            </a:r>
            <a:r>
              <a:rPr lang="en-US" dirty="0" err="1"/>
              <a:t>vulputate</a:t>
            </a:r>
            <a:r>
              <a:rPr lang="en-US" dirty="0"/>
              <a:t> nisi. </a:t>
            </a:r>
            <a:r>
              <a:rPr lang="en-US" dirty="0" err="1"/>
              <a:t>Nullam</a:t>
            </a:r>
            <a:r>
              <a:rPr lang="en-US" dirty="0"/>
              <a:t> dictum </a:t>
            </a:r>
            <a:r>
              <a:rPr lang="en-US" dirty="0" err="1"/>
              <a:t>sagittis</a:t>
            </a:r>
            <a:r>
              <a:rPr lang="en-US" dirty="0"/>
              <a:t> </a:t>
            </a:r>
            <a:r>
              <a:rPr lang="en-US" dirty="0" err="1"/>
              <a:t>sagittis</a:t>
            </a:r>
            <a:r>
              <a:rPr lang="en-US" dirty="0"/>
              <a:t>. </a:t>
            </a:r>
            <a:r>
              <a:rPr lang="en-US" dirty="0" err="1"/>
              <a:t>Donec</a:t>
            </a:r>
            <a:r>
              <a:rPr lang="en-US" dirty="0"/>
              <a:t> tempus </a:t>
            </a:r>
            <a:r>
              <a:rPr lang="en-US" dirty="0" err="1"/>
              <a:t>feugiat</a:t>
            </a:r>
            <a:r>
              <a:rPr lang="en-US" dirty="0"/>
              <a:t> </a:t>
            </a:r>
            <a:r>
              <a:rPr lang="en-US" dirty="0" err="1"/>
              <a:t>justo</a:t>
            </a:r>
            <a:r>
              <a:rPr lang="en-US" dirty="0"/>
              <a:t> </a:t>
            </a:r>
            <a:r>
              <a:rPr lang="en-US" dirty="0" err="1"/>
              <a:t>eu</a:t>
            </a:r>
            <a:r>
              <a:rPr lang="en-US" dirty="0"/>
              <a:t> </a:t>
            </a:r>
            <a:r>
              <a:rPr lang="en-US" dirty="0" err="1"/>
              <a:t>euismod</a:t>
            </a:r>
            <a:r>
              <a:rPr lang="en-US" dirty="0"/>
              <a:t>. </a:t>
            </a:r>
            <a:r>
              <a:rPr lang="en-US" dirty="0" err="1"/>
              <a:t>Curabitur</a:t>
            </a:r>
            <a:r>
              <a:rPr lang="en-US" dirty="0"/>
              <a:t> </a:t>
            </a:r>
            <a:r>
              <a:rPr lang="en-US" dirty="0" err="1"/>
              <a:t>velit</a:t>
            </a:r>
            <a:r>
              <a:rPr lang="en-US" dirty="0"/>
              <a:t> dolor, </a:t>
            </a:r>
            <a:r>
              <a:rPr lang="en-US" dirty="0" err="1"/>
              <a:t>rutrum</a:t>
            </a:r>
            <a:r>
              <a:rPr lang="en-US" dirty="0"/>
              <a:t> </a:t>
            </a:r>
            <a:r>
              <a:rPr lang="en-US" dirty="0" err="1"/>
              <a:t>eu</a:t>
            </a:r>
            <a:r>
              <a:rPr lang="en-US" dirty="0"/>
              <a:t> </a:t>
            </a:r>
            <a:r>
              <a:rPr lang="en-US" dirty="0" err="1"/>
              <a:t>enim</a:t>
            </a:r>
            <a:r>
              <a:rPr lang="en-US" dirty="0"/>
              <a:t> at, </a:t>
            </a:r>
            <a:r>
              <a:rPr lang="en-US" dirty="0" err="1"/>
              <a:t>sodales</a:t>
            </a:r>
            <a:r>
              <a:rPr lang="en-US" dirty="0"/>
              <a:t> </a:t>
            </a:r>
            <a:r>
              <a:rPr lang="en-US" dirty="0" err="1"/>
              <a:t>dignissim</a:t>
            </a:r>
            <a:r>
              <a:rPr lang="en-US" dirty="0"/>
              <a:t> </a:t>
            </a:r>
            <a:r>
              <a:rPr lang="en-US" dirty="0" err="1"/>
              <a:t>risus</a:t>
            </a:r>
            <a:r>
              <a:rPr lang="en-US" dirty="0"/>
              <a:t>. Integer </a:t>
            </a:r>
            <a:r>
              <a:rPr lang="en-US" dirty="0" err="1"/>
              <a:t>imperdiet</a:t>
            </a:r>
            <a:r>
              <a:rPr lang="en-US" dirty="0"/>
              <a:t> lacus </a:t>
            </a:r>
            <a:r>
              <a:rPr lang="en-US" dirty="0" err="1"/>
              <a:t>sed</a:t>
            </a:r>
            <a:r>
              <a:rPr lang="en-US" dirty="0"/>
              <a:t> </a:t>
            </a:r>
            <a:r>
              <a:rPr lang="en-US" dirty="0" err="1"/>
              <a:t>tellus</a:t>
            </a:r>
            <a:r>
              <a:rPr lang="en-US" dirty="0"/>
              <a:t> </a:t>
            </a:r>
          </a:p>
          <a:p>
            <a:pPr lvl="0"/>
            <a:r>
              <a:rPr lang="en-US" dirty="0" err="1"/>
              <a:t>convallis</a:t>
            </a:r>
            <a:r>
              <a:rPr lang="en-US" dirty="0"/>
              <a:t>, </a:t>
            </a:r>
            <a:r>
              <a:rPr lang="en-US" dirty="0" err="1"/>
              <a:t>nec</a:t>
            </a:r>
            <a:r>
              <a:rPr lang="en-US" dirty="0"/>
              <a:t> </a:t>
            </a:r>
            <a:r>
              <a:rPr lang="en-US" dirty="0" err="1"/>
              <a:t>sollicitudin</a:t>
            </a:r>
            <a:r>
              <a:rPr lang="en-US" dirty="0"/>
              <a:t> </a:t>
            </a:r>
            <a:r>
              <a:rPr lang="en-US" dirty="0" err="1"/>
              <a:t>nunc</a:t>
            </a:r>
            <a:r>
              <a:rPr lang="en-US" dirty="0"/>
              <a:t> </a:t>
            </a:r>
            <a:r>
              <a:rPr lang="en-US" dirty="0" err="1"/>
              <a:t>interdum</a:t>
            </a:r>
            <a:r>
              <a:rPr lang="en-US" dirty="0"/>
              <a:t>. </a:t>
            </a:r>
            <a:r>
              <a:rPr lang="en-US" dirty="0" err="1"/>
              <a:t>Etiam</a:t>
            </a:r>
            <a:r>
              <a:rPr lang="en-US" dirty="0"/>
              <a:t> </a:t>
            </a:r>
            <a:r>
              <a:rPr lang="en-US" dirty="0" err="1"/>
              <a:t>nec</a:t>
            </a:r>
            <a:r>
              <a:rPr lang="en-US" dirty="0"/>
              <a:t> </a:t>
            </a:r>
            <a:r>
              <a:rPr lang="en-US" dirty="0" err="1"/>
              <a:t>lorem</a:t>
            </a:r>
            <a:r>
              <a:rPr lang="en-US" dirty="0"/>
              <a:t> </a:t>
            </a:r>
            <a:r>
              <a:rPr lang="en-US" dirty="0" err="1"/>
              <a:t>ut</a:t>
            </a:r>
            <a:r>
              <a:rPr lang="en-US" dirty="0"/>
              <a:t> </a:t>
            </a:r>
            <a:r>
              <a:rPr lang="en-US" dirty="0" err="1"/>
              <a:t>neque</a:t>
            </a:r>
            <a:r>
              <a:rPr lang="en-US" dirty="0"/>
              <a:t> dictum </a:t>
            </a:r>
            <a:r>
              <a:rPr lang="en-US" dirty="0" err="1"/>
              <a:t>lacinia</a:t>
            </a:r>
            <a:r>
              <a:rPr lang="en-US" dirty="0"/>
              <a:t>. </a:t>
            </a:r>
            <a:r>
              <a:rPr lang="en-US" dirty="0" err="1"/>
              <a:t>Fusce</a:t>
            </a:r>
            <a:r>
              <a:rPr lang="en-US" dirty="0"/>
              <a:t> </a:t>
            </a:r>
            <a:r>
              <a:rPr lang="en-US" dirty="0" err="1"/>
              <a:t>consectetur</a:t>
            </a:r>
            <a:r>
              <a:rPr lang="en-US" dirty="0"/>
              <a:t> nisi vitae </a:t>
            </a:r>
            <a:r>
              <a:rPr lang="en-US" dirty="0" err="1"/>
              <a:t>est</a:t>
            </a:r>
            <a:r>
              <a:rPr lang="en-US" dirty="0"/>
              <a:t> </a:t>
            </a:r>
            <a:r>
              <a:rPr lang="en-US" dirty="0" err="1"/>
              <a:t>finibus</a:t>
            </a:r>
            <a:r>
              <a:rPr lang="en-US" dirty="0"/>
              <a:t>, </a:t>
            </a:r>
            <a:r>
              <a:rPr lang="en-US" dirty="0" err="1"/>
              <a:t>quis</a:t>
            </a:r>
            <a:r>
              <a:rPr lang="en-US" dirty="0"/>
              <a:t> </a:t>
            </a:r>
            <a:r>
              <a:rPr lang="en-US" dirty="0" err="1"/>
              <a:t>ultrices</a:t>
            </a:r>
            <a:r>
              <a:rPr lang="en-US" dirty="0"/>
              <a:t> </a:t>
            </a:r>
            <a:r>
              <a:rPr lang="en-US" dirty="0" err="1"/>
              <a:t>Donec</a:t>
            </a:r>
            <a:r>
              <a:rPr lang="en-US" dirty="0"/>
              <a:t> </a:t>
            </a:r>
            <a:r>
              <a:rPr lang="en-US" dirty="0" err="1"/>
              <a:t>porta</a:t>
            </a:r>
            <a:r>
              <a:rPr lang="en-US" dirty="0"/>
              <a:t> </a:t>
            </a:r>
            <a:r>
              <a:rPr lang="en-US" dirty="0" err="1"/>
              <a:t>tellus</a:t>
            </a:r>
            <a:r>
              <a:rPr lang="en-US" dirty="0"/>
              <a:t> </a:t>
            </a:r>
            <a:r>
              <a:rPr lang="en-US" dirty="0" err="1"/>
              <a:t>vel</a:t>
            </a:r>
            <a:r>
              <a:rPr lang="en-US" dirty="0"/>
              <a:t> </a:t>
            </a:r>
            <a:r>
              <a:rPr lang="en-US" dirty="0" err="1"/>
              <a:t>lorem</a:t>
            </a:r>
            <a:r>
              <a:rPr lang="en-US" dirty="0"/>
              <a:t> </a:t>
            </a:r>
            <a:r>
              <a:rPr lang="en-US" dirty="0" err="1"/>
              <a:t>egestas</a:t>
            </a:r>
            <a:r>
              <a:rPr lang="en-US" dirty="0"/>
              <a:t>, </a:t>
            </a:r>
          </a:p>
        </p:txBody>
      </p:sp>
      <p:sp>
        <p:nvSpPr>
          <p:cNvPr id="13" name="Text Placeholder 10"/>
          <p:cNvSpPr>
            <a:spLocks noGrp="1"/>
          </p:cNvSpPr>
          <p:nvPr>
            <p:ph type="body" sz="quarter" idx="14" hasCustomPrompt="1"/>
          </p:nvPr>
        </p:nvSpPr>
        <p:spPr>
          <a:xfrm>
            <a:off x="622300" y="1558062"/>
            <a:ext cx="10960100" cy="727938"/>
          </a:xfrm>
        </p:spPr>
        <p:txBody>
          <a:bodyPr>
            <a:noAutofit/>
          </a:bodyPr>
          <a:lstStyle>
            <a:lvl1pPr marL="0" indent="0">
              <a:lnSpc>
                <a:spcPct val="150000"/>
              </a:lnSpc>
              <a:buNone/>
              <a:defRPr sz="2200" baseline="0"/>
            </a:lvl1pPr>
          </a:lstStyle>
          <a:p>
            <a:pPr lvl="0"/>
            <a:r>
              <a:rPr lang="en-US"/>
              <a:t>Subheading</a:t>
            </a:r>
          </a:p>
        </p:txBody>
      </p:sp>
      <p:sp>
        <p:nvSpPr>
          <p:cNvPr id="6" name="Title 1"/>
          <p:cNvSpPr>
            <a:spLocks noGrp="1"/>
          </p:cNvSpPr>
          <p:nvPr>
            <p:ph type="title" hasCustomPrompt="1"/>
          </p:nvPr>
        </p:nvSpPr>
        <p:spPr>
          <a:xfrm>
            <a:off x="2324100" y="669062"/>
            <a:ext cx="9258300" cy="635000"/>
          </a:xfrm>
        </p:spPr>
        <p:txBody>
          <a:bodyPr anchor="t">
            <a:normAutofit/>
          </a:bodyPr>
          <a:lstStyle>
            <a:lvl1pPr>
              <a:defRPr sz="3600">
                <a:solidFill>
                  <a:srgbClr val="96C11E"/>
                </a:solidFill>
              </a:defRPr>
            </a:lvl1pPr>
          </a:lstStyle>
          <a:p>
            <a:r>
              <a:rPr lang="en-US"/>
              <a:t>Heading</a:t>
            </a:r>
          </a:p>
        </p:txBody>
      </p:sp>
      <p:pic>
        <p:nvPicPr>
          <p:cNvPr id="9" name="Picture 8" descr="2dames-koffi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0834" y="2567404"/>
            <a:ext cx="5473700" cy="3581400"/>
          </a:xfrm>
          <a:prstGeom prst="rect">
            <a:avLst/>
          </a:prstGeom>
        </p:spPr>
      </p:pic>
    </p:spTree>
    <p:extLst>
      <p:ext uri="{BB962C8B-B14F-4D97-AF65-F5344CB8AC3E}">
        <p14:creationId xmlns:p14="http://schemas.microsoft.com/office/powerpoint/2010/main" val="1420497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asis 3 koloms">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622300" y="2540000"/>
            <a:ext cx="5487068" cy="3632200"/>
          </a:xfrm>
        </p:spPr>
        <p:txBody>
          <a:bodyPr numCol="1" spcCol="274320">
            <a:normAutofit/>
          </a:bodyPr>
          <a:lstStyle>
            <a:lvl1pPr marL="0" indent="0">
              <a:lnSpc>
                <a:spcPct val="150000"/>
              </a:lnSpc>
              <a:buNone/>
              <a:defRPr sz="1600">
                <a:solidFill>
                  <a:srgbClr val="65656A"/>
                </a:solidFill>
              </a:defRPr>
            </a:lvl1pPr>
          </a:lstStyle>
          <a:p>
            <a:pPr lvl="0"/>
            <a:r>
              <a:rPr lang="en-US" dirty="0" err="1"/>
              <a:t>Lorem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egestas</a:t>
            </a:r>
            <a:r>
              <a:rPr lang="en-US" dirty="0"/>
              <a:t> nisi </a:t>
            </a:r>
            <a:r>
              <a:rPr lang="en-US" dirty="0" err="1"/>
              <a:t>nec</a:t>
            </a:r>
            <a:r>
              <a:rPr lang="en-US" dirty="0"/>
              <a:t> ipsum </a:t>
            </a:r>
            <a:r>
              <a:rPr lang="en-US" dirty="0" err="1"/>
              <a:t>fermentum</a:t>
            </a:r>
            <a:r>
              <a:rPr lang="en-US" dirty="0"/>
              <a:t> </a:t>
            </a:r>
            <a:r>
              <a:rPr lang="en-US" dirty="0" err="1"/>
              <a:t>rhoncus</a:t>
            </a:r>
            <a:r>
              <a:rPr lang="en-US" dirty="0"/>
              <a:t>.</a:t>
            </a:r>
          </a:p>
          <a:p>
            <a:pPr lvl="0"/>
            <a:r>
              <a:rPr lang="en-US" dirty="0" err="1"/>
              <a:t>Quisque</a:t>
            </a:r>
            <a:r>
              <a:rPr lang="en-US" dirty="0"/>
              <a:t> </a:t>
            </a:r>
            <a:r>
              <a:rPr lang="en-US" dirty="0" err="1"/>
              <a:t>ut</a:t>
            </a:r>
            <a:r>
              <a:rPr lang="en-US" dirty="0"/>
              <a:t> </a:t>
            </a:r>
            <a:r>
              <a:rPr lang="en-US" dirty="0" err="1"/>
              <a:t>dapibus</a:t>
            </a:r>
            <a:r>
              <a:rPr lang="en-US" dirty="0"/>
              <a:t> </a:t>
            </a:r>
            <a:r>
              <a:rPr lang="en-US" dirty="0" err="1"/>
              <a:t>leo</a:t>
            </a:r>
            <a:r>
              <a:rPr lang="en-US" dirty="0"/>
              <a:t>, </a:t>
            </a:r>
            <a:r>
              <a:rPr lang="en-US" dirty="0" err="1"/>
              <a:t>eget</a:t>
            </a:r>
            <a:r>
              <a:rPr lang="en-US" dirty="0"/>
              <a:t> </a:t>
            </a:r>
            <a:r>
              <a:rPr lang="en-US" dirty="0" err="1"/>
              <a:t>vulputate</a:t>
            </a:r>
            <a:r>
              <a:rPr lang="en-US" dirty="0"/>
              <a:t> nisi. </a:t>
            </a:r>
            <a:r>
              <a:rPr lang="en-US" dirty="0" err="1"/>
              <a:t>Nullam</a:t>
            </a:r>
            <a:r>
              <a:rPr lang="en-US" dirty="0"/>
              <a:t> dictum </a:t>
            </a:r>
            <a:r>
              <a:rPr lang="en-US" dirty="0" err="1"/>
              <a:t>sagittis</a:t>
            </a:r>
            <a:r>
              <a:rPr lang="en-US" dirty="0"/>
              <a:t> </a:t>
            </a:r>
            <a:r>
              <a:rPr lang="en-US" dirty="0" err="1"/>
              <a:t>sagittis</a:t>
            </a:r>
            <a:r>
              <a:rPr lang="en-US" dirty="0"/>
              <a:t>. </a:t>
            </a:r>
            <a:r>
              <a:rPr lang="en-US" dirty="0" err="1"/>
              <a:t>Donec</a:t>
            </a:r>
            <a:r>
              <a:rPr lang="en-US" dirty="0"/>
              <a:t> tempus </a:t>
            </a:r>
            <a:r>
              <a:rPr lang="en-US" dirty="0" err="1"/>
              <a:t>feugiat</a:t>
            </a:r>
            <a:r>
              <a:rPr lang="en-US" dirty="0"/>
              <a:t> </a:t>
            </a:r>
            <a:r>
              <a:rPr lang="en-US" dirty="0" err="1"/>
              <a:t>justo</a:t>
            </a:r>
            <a:r>
              <a:rPr lang="en-US" dirty="0"/>
              <a:t> </a:t>
            </a:r>
            <a:r>
              <a:rPr lang="en-US" dirty="0" err="1"/>
              <a:t>eu</a:t>
            </a:r>
            <a:r>
              <a:rPr lang="en-US" dirty="0"/>
              <a:t> </a:t>
            </a:r>
            <a:r>
              <a:rPr lang="en-US" dirty="0" err="1"/>
              <a:t>euismod</a:t>
            </a:r>
            <a:r>
              <a:rPr lang="en-US" dirty="0"/>
              <a:t>. </a:t>
            </a:r>
            <a:r>
              <a:rPr lang="en-US" dirty="0" err="1"/>
              <a:t>Curabitur</a:t>
            </a:r>
            <a:r>
              <a:rPr lang="en-US" dirty="0"/>
              <a:t> </a:t>
            </a:r>
            <a:r>
              <a:rPr lang="en-US" dirty="0" err="1"/>
              <a:t>velit</a:t>
            </a:r>
            <a:r>
              <a:rPr lang="en-US" dirty="0"/>
              <a:t> dolor, </a:t>
            </a:r>
            <a:r>
              <a:rPr lang="en-US" dirty="0" err="1"/>
              <a:t>rutrum</a:t>
            </a:r>
            <a:r>
              <a:rPr lang="en-US" dirty="0"/>
              <a:t> </a:t>
            </a:r>
            <a:r>
              <a:rPr lang="en-US" dirty="0" err="1"/>
              <a:t>eu</a:t>
            </a:r>
            <a:r>
              <a:rPr lang="en-US" dirty="0"/>
              <a:t> </a:t>
            </a:r>
            <a:r>
              <a:rPr lang="en-US" dirty="0" err="1"/>
              <a:t>enim</a:t>
            </a:r>
            <a:r>
              <a:rPr lang="en-US" dirty="0"/>
              <a:t> at, </a:t>
            </a:r>
            <a:r>
              <a:rPr lang="en-US" dirty="0" err="1"/>
              <a:t>sodales</a:t>
            </a:r>
            <a:r>
              <a:rPr lang="en-US" dirty="0"/>
              <a:t> </a:t>
            </a:r>
            <a:r>
              <a:rPr lang="en-US" dirty="0" err="1"/>
              <a:t>dignissim</a:t>
            </a:r>
            <a:r>
              <a:rPr lang="en-US" dirty="0"/>
              <a:t> </a:t>
            </a:r>
            <a:r>
              <a:rPr lang="en-US" dirty="0" err="1"/>
              <a:t>risus</a:t>
            </a:r>
            <a:r>
              <a:rPr lang="en-US" dirty="0"/>
              <a:t>. Integer </a:t>
            </a:r>
            <a:r>
              <a:rPr lang="en-US" dirty="0" err="1"/>
              <a:t>imperdiet</a:t>
            </a:r>
            <a:r>
              <a:rPr lang="en-US" dirty="0"/>
              <a:t> lacus </a:t>
            </a:r>
            <a:r>
              <a:rPr lang="en-US" dirty="0" err="1"/>
              <a:t>sed</a:t>
            </a:r>
            <a:r>
              <a:rPr lang="en-US" dirty="0"/>
              <a:t> </a:t>
            </a:r>
            <a:r>
              <a:rPr lang="en-US" dirty="0" err="1"/>
              <a:t>tellus</a:t>
            </a:r>
            <a:r>
              <a:rPr lang="en-US" dirty="0"/>
              <a:t> </a:t>
            </a:r>
          </a:p>
          <a:p>
            <a:pPr lvl="0"/>
            <a:r>
              <a:rPr lang="en-US" dirty="0" err="1"/>
              <a:t>convallis</a:t>
            </a:r>
            <a:r>
              <a:rPr lang="en-US" dirty="0"/>
              <a:t>, </a:t>
            </a:r>
            <a:r>
              <a:rPr lang="en-US" dirty="0" err="1"/>
              <a:t>nec</a:t>
            </a:r>
            <a:r>
              <a:rPr lang="en-US" dirty="0"/>
              <a:t> </a:t>
            </a:r>
            <a:r>
              <a:rPr lang="en-US" dirty="0" err="1"/>
              <a:t>sollicitudin</a:t>
            </a:r>
            <a:r>
              <a:rPr lang="en-US" dirty="0"/>
              <a:t> </a:t>
            </a:r>
            <a:r>
              <a:rPr lang="en-US" dirty="0" err="1"/>
              <a:t>nunc</a:t>
            </a:r>
            <a:r>
              <a:rPr lang="en-US" dirty="0"/>
              <a:t> </a:t>
            </a:r>
            <a:r>
              <a:rPr lang="en-US" dirty="0" err="1"/>
              <a:t>interdum</a:t>
            </a:r>
            <a:r>
              <a:rPr lang="en-US" dirty="0"/>
              <a:t>. </a:t>
            </a:r>
            <a:r>
              <a:rPr lang="en-US" dirty="0" err="1"/>
              <a:t>Etiam</a:t>
            </a:r>
            <a:r>
              <a:rPr lang="en-US" dirty="0"/>
              <a:t> </a:t>
            </a:r>
            <a:r>
              <a:rPr lang="en-US" dirty="0" err="1"/>
              <a:t>nec</a:t>
            </a:r>
            <a:r>
              <a:rPr lang="en-US" dirty="0"/>
              <a:t> </a:t>
            </a:r>
            <a:r>
              <a:rPr lang="en-US" dirty="0" err="1"/>
              <a:t>lorem</a:t>
            </a:r>
            <a:r>
              <a:rPr lang="en-US" dirty="0"/>
              <a:t> </a:t>
            </a:r>
            <a:r>
              <a:rPr lang="en-US" dirty="0" err="1"/>
              <a:t>ut</a:t>
            </a:r>
            <a:r>
              <a:rPr lang="en-US" dirty="0"/>
              <a:t> </a:t>
            </a:r>
            <a:r>
              <a:rPr lang="en-US" dirty="0" err="1"/>
              <a:t>neque</a:t>
            </a:r>
            <a:r>
              <a:rPr lang="en-US" dirty="0"/>
              <a:t> dictum </a:t>
            </a:r>
            <a:r>
              <a:rPr lang="en-US" dirty="0" err="1"/>
              <a:t>lacinia</a:t>
            </a:r>
            <a:r>
              <a:rPr lang="en-US" dirty="0"/>
              <a:t>. </a:t>
            </a:r>
            <a:r>
              <a:rPr lang="en-US" dirty="0" err="1"/>
              <a:t>Fusce</a:t>
            </a:r>
            <a:r>
              <a:rPr lang="en-US" dirty="0"/>
              <a:t> </a:t>
            </a:r>
            <a:r>
              <a:rPr lang="en-US" dirty="0" err="1"/>
              <a:t>consectetur</a:t>
            </a:r>
            <a:r>
              <a:rPr lang="en-US" dirty="0"/>
              <a:t> nisi vitae </a:t>
            </a:r>
            <a:r>
              <a:rPr lang="en-US" dirty="0" err="1"/>
              <a:t>est</a:t>
            </a:r>
            <a:r>
              <a:rPr lang="en-US" dirty="0"/>
              <a:t> </a:t>
            </a:r>
            <a:r>
              <a:rPr lang="en-US" dirty="0" err="1"/>
              <a:t>finibus</a:t>
            </a:r>
            <a:r>
              <a:rPr lang="en-US" dirty="0"/>
              <a:t>, </a:t>
            </a:r>
            <a:r>
              <a:rPr lang="en-US" dirty="0" err="1"/>
              <a:t>quis</a:t>
            </a:r>
            <a:r>
              <a:rPr lang="en-US" dirty="0"/>
              <a:t> </a:t>
            </a:r>
            <a:r>
              <a:rPr lang="en-US" dirty="0" err="1"/>
              <a:t>ultrices</a:t>
            </a:r>
            <a:r>
              <a:rPr lang="en-US" dirty="0"/>
              <a:t> </a:t>
            </a:r>
            <a:r>
              <a:rPr lang="en-US" dirty="0" err="1"/>
              <a:t>Donec</a:t>
            </a:r>
            <a:r>
              <a:rPr lang="en-US" dirty="0"/>
              <a:t> </a:t>
            </a:r>
            <a:r>
              <a:rPr lang="en-US" dirty="0" err="1"/>
              <a:t>porta</a:t>
            </a:r>
            <a:r>
              <a:rPr lang="en-US" dirty="0"/>
              <a:t> </a:t>
            </a:r>
            <a:r>
              <a:rPr lang="en-US" dirty="0" err="1"/>
              <a:t>tellus</a:t>
            </a:r>
            <a:r>
              <a:rPr lang="en-US" dirty="0"/>
              <a:t> </a:t>
            </a:r>
            <a:r>
              <a:rPr lang="en-US" dirty="0" err="1"/>
              <a:t>vel</a:t>
            </a:r>
            <a:r>
              <a:rPr lang="en-US" dirty="0"/>
              <a:t> </a:t>
            </a:r>
            <a:r>
              <a:rPr lang="en-US" dirty="0" err="1"/>
              <a:t>lorem</a:t>
            </a:r>
            <a:r>
              <a:rPr lang="en-US" dirty="0"/>
              <a:t> </a:t>
            </a:r>
            <a:r>
              <a:rPr lang="en-US" dirty="0" err="1"/>
              <a:t>egestas</a:t>
            </a:r>
            <a:r>
              <a:rPr lang="en-US" dirty="0"/>
              <a:t>, </a:t>
            </a:r>
          </a:p>
        </p:txBody>
      </p:sp>
      <p:sp>
        <p:nvSpPr>
          <p:cNvPr id="13" name="Text Placeholder 10"/>
          <p:cNvSpPr>
            <a:spLocks noGrp="1"/>
          </p:cNvSpPr>
          <p:nvPr>
            <p:ph type="body" sz="quarter" idx="14" hasCustomPrompt="1"/>
          </p:nvPr>
        </p:nvSpPr>
        <p:spPr>
          <a:xfrm>
            <a:off x="622300" y="1558062"/>
            <a:ext cx="10960100" cy="727938"/>
          </a:xfrm>
        </p:spPr>
        <p:txBody>
          <a:bodyPr>
            <a:noAutofit/>
          </a:bodyPr>
          <a:lstStyle>
            <a:lvl1pPr marL="0" indent="0">
              <a:lnSpc>
                <a:spcPct val="150000"/>
              </a:lnSpc>
              <a:buNone/>
              <a:defRPr sz="2200" baseline="0"/>
            </a:lvl1pPr>
          </a:lstStyle>
          <a:p>
            <a:pPr lvl="0"/>
            <a:r>
              <a:rPr lang="en-US"/>
              <a:t>Subheading</a:t>
            </a:r>
          </a:p>
        </p:txBody>
      </p:sp>
      <p:sp>
        <p:nvSpPr>
          <p:cNvPr id="6" name="Title 1"/>
          <p:cNvSpPr>
            <a:spLocks noGrp="1"/>
          </p:cNvSpPr>
          <p:nvPr>
            <p:ph type="title" hasCustomPrompt="1"/>
          </p:nvPr>
        </p:nvSpPr>
        <p:spPr>
          <a:xfrm>
            <a:off x="2324100" y="669062"/>
            <a:ext cx="9258300" cy="635000"/>
          </a:xfrm>
        </p:spPr>
        <p:txBody>
          <a:bodyPr anchor="t">
            <a:normAutofit/>
          </a:bodyPr>
          <a:lstStyle>
            <a:lvl1pPr>
              <a:defRPr sz="3600">
                <a:solidFill>
                  <a:srgbClr val="96C11E"/>
                </a:solidFill>
              </a:defRPr>
            </a:lvl1pPr>
          </a:lstStyle>
          <a:p>
            <a:r>
              <a:rPr lang="en-US"/>
              <a:t>Heading</a:t>
            </a:r>
          </a:p>
        </p:txBody>
      </p:sp>
      <p:pic>
        <p:nvPicPr>
          <p:cNvPr id="2" name="Picture 1" descr="man-met-ho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9676" y="2567405"/>
            <a:ext cx="5473700" cy="3581400"/>
          </a:xfrm>
          <a:prstGeom prst="rect">
            <a:avLst/>
          </a:prstGeom>
        </p:spPr>
      </p:pic>
    </p:spTree>
    <p:extLst>
      <p:ext uri="{BB962C8B-B14F-4D97-AF65-F5344CB8AC3E}">
        <p14:creationId xmlns:p14="http://schemas.microsoft.com/office/powerpoint/2010/main" val="3451533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ve plaat wi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725822" y="1677972"/>
            <a:ext cx="4708825" cy="875342"/>
          </a:xfrm>
        </p:spPr>
        <p:txBody>
          <a:bodyPr anchor="t">
            <a:normAutofit/>
          </a:bodyPr>
          <a:lstStyle>
            <a:lvl1pPr>
              <a:defRPr sz="3600">
                <a:solidFill>
                  <a:srgbClr val="96C11E"/>
                </a:solidFill>
              </a:defRPr>
            </a:lvl1pPr>
          </a:lstStyle>
          <a:p>
            <a:r>
              <a:rPr lang="en-US"/>
              <a:t>Heading</a:t>
            </a:r>
          </a:p>
        </p:txBody>
      </p:sp>
      <p:sp>
        <p:nvSpPr>
          <p:cNvPr id="13" name="Text Placeholder 12"/>
          <p:cNvSpPr>
            <a:spLocks noGrp="1"/>
          </p:cNvSpPr>
          <p:nvPr>
            <p:ph type="body" sz="quarter" idx="15"/>
          </p:nvPr>
        </p:nvSpPr>
        <p:spPr>
          <a:xfrm>
            <a:off x="725822" y="3069251"/>
            <a:ext cx="4708825" cy="3141768"/>
          </a:xfrm>
        </p:spPr>
        <p:txBody>
          <a:bodyPr>
            <a:normAutofit/>
          </a:bodyPr>
          <a:lstStyle>
            <a:lvl1pPr marL="0" indent="0">
              <a:lnSpc>
                <a:spcPct val="150000"/>
              </a:lnSpc>
              <a:buNone/>
              <a:defRPr sz="1600">
                <a:solidFill>
                  <a:srgbClr val="65656A"/>
                </a:solidFill>
              </a:defRPr>
            </a:lvl1pPr>
          </a:lstStyle>
          <a:p>
            <a:pPr lvl="0"/>
            <a:r>
              <a:rPr lang="nl-NL" smtClean="0"/>
              <a:t>Klik om de modelstijlen te bewerken</a:t>
            </a:r>
          </a:p>
        </p:txBody>
      </p:sp>
      <p:sp>
        <p:nvSpPr>
          <p:cNvPr id="15" name="Picture Placeholder 14"/>
          <p:cNvSpPr>
            <a:spLocks noGrp="1"/>
          </p:cNvSpPr>
          <p:nvPr>
            <p:ph type="pic" sz="quarter" idx="16" hasCustomPrompt="1"/>
          </p:nvPr>
        </p:nvSpPr>
        <p:spPr>
          <a:xfrm>
            <a:off x="6096000" y="0"/>
            <a:ext cx="6096000" cy="6858000"/>
          </a:xfrm>
        </p:spPr>
        <p:txBody>
          <a:bodyPr/>
          <a:lstStyle>
            <a:lvl1pPr>
              <a:defRPr baseline="0"/>
            </a:lvl1pPr>
          </a:lstStyle>
          <a:p>
            <a:r>
              <a:rPr lang="en-US"/>
              <a:t>Plaats hier je afbeelding</a:t>
            </a:r>
          </a:p>
        </p:txBody>
      </p:sp>
      <p:sp>
        <p:nvSpPr>
          <p:cNvPr id="16" name="Text Placeholder 10"/>
          <p:cNvSpPr>
            <a:spLocks noGrp="1"/>
          </p:cNvSpPr>
          <p:nvPr>
            <p:ph type="body" sz="quarter" idx="14" hasCustomPrompt="1"/>
          </p:nvPr>
        </p:nvSpPr>
        <p:spPr>
          <a:xfrm>
            <a:off x="725822" y="2618401"/>
            <a:ext cx="4708825" cy="385763"/>
          </a:xfrm>
        </p:spPr>
        <p:txBody>
          <a:bodyPr>
            <a:noAutofit/>
          </a:bodyPr>
          <a:lstStyle>
            <a:lvl1pPr marL="0" indent="0">
              <a:buNone/>
              <a:defRPr sz="2200" baseline="0"/>
            </a:lvl1pPr>
          </a:lstStyle>
          <a:p>
            <a:pPr lvl="0"/>
            <a:r>
              <a:rPr lang="en-US"/>
              <a:t>Subheading</a:t>
            </a:r>
          </a:p>
        </p:txBody>
      </p:sp>
    </p:spTree>
    <p:extLst>
      <p:ext uri="{BB962C8B-B14F-4D97-AF65-F5344CB8AC3E}">
        <p14:creationId xmlns:p14="http://schemas.microsoft.com/office/powerpoint/2010/main" val="110890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Halve plaat wi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725822" y="1677972"/>
            <a:ext cx="4708825" cy="875342"/>
          </a:xfrm>
        </p:spPr>
        <p:txBody>
          <a:bodyPr anchor="t">
            <a:normAutofit/>
          </a:bodyPr>
          <a:lstStyle>
            <a:lvl1pPr>
              <a:defRPr sz="3600">
                <a:solidFill>
                  <a:srgbClr val="96C11E"/>
                </a:solidFill>
              </a:defRPr>
            </a:lvl1pPr>
          </a:lstStyle>
          <a:p>
            <a:r>
              <a:rPr lang="en-US"/>
              <a:t>Heading</a:t>
            </a:r>
          </a:p>
        </p:txBody>
      </p:sp>
      <p:sp>
        <p:nvSpPr>
          <p:cNvPr id="13" name="Text Placeholder 12"/>
          <p:cNvSpPr>
            <a:spLocks noGrp="1"/>
          </p:cNvSpPr>
          <p:nvPr>
            <p:ph type="body" sz="quarter" idx="15"/>
          </p:nvPr>
        </p:nvSpPr>
        <p:spPr>
          <a:xfrm>
            <a:off x="725822" y="3069251"/>
            <a:ext cx="4708825" cy="3141768"/>
          </a:xfrm>
        </p:spPr>
        <p:txBody>
          <a:bodyPr>
            <a:normAutofit/>
          </a:bodyPr>
          <a:lstStyle>
            <a:lvl1pPr marL="0" indent="0">
              <a:lnSpc>
                <a:spcPct val="150000"/>
              </a:lnSpc>
              <a:buNone/>
              <a:defRPr sz="1600">
                <a:solidFill>
                  <a:srgbClr val="65656A"/>
                </a:solidFill>
              </a:defRPr>
            </a:lvl1pPr>
          </a:lstStyle>
          <a:p>
            <a:pPr lvl="0"/>
            <a:r>
              <a:rPr lang="nl-NL" smtClean="0"/>
              <a:t>Klik om de modelstijlen te bewerken</a:t>
            </a:r>
          </a:p>
        </p:txBody>
      </p:sp>
      <p:sp>
        <p:nvSpPr>
          <p:cNvPr id="16" name="Text Placeholder 10"/>
          <p:cNvSpPr>
            <a:spLocks noGrp="1"/>
          </p:cNvSpPr>
          <p:nvPr>
            <p:ph type="body" sz="quarter" idx="14" hasCustomPrompt="1"/>
          </p:nvPr>
        </p:nvSpPr>
        <p:spPr>
          <a:xfrm>
            <a:off x="725822" y="2618401"/>
            <a:ext cx="4708825" cy="385763"/>
          </a:xfrm>
        </p:spPr>
        <p:txBody>
          <a:bodyPr>
            <a:noAutofit/>
          </a:bodyPr>
          <a:lstStyle>
            <a:lvl1pPr marL="0" indent="0">
              <a:buNone/>
              <a:defRPr sz="2200" baseline="0"/>
            </a:lvl1pPr>
          </a:lstStyle>
          <a:p>
            <a:pPr lvl="0"/>
            <a:r>
              <a:rPr lang="en-US"/>
              <a:t>Subheading</a:t>
            </a:r>
          </a:p>
        </p:txBody>
      </p:sp>
      <p:pic>
        <p:nvPicPr>
          <p:cNvPr id="2" name="Picture 1" descr="man-op-bankje-zom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9263" y="-18382"/>
            <a:ext cx="6136105" cy="6903118"/>
          </a:xfrm>
          <a:prstGeom prst="rect">
            <a:avLst/>
          </a:prstGeom>
        </p:spPr>
      </p:pic>
    </p:spTree>
    <p:extLst>
      <p:ext uri="{BB962C8B-B14F-4D97-AF65-F5344CB8AC3E}">
        <p14:creationId xmlns:p14="http://schemas.microsoft.com/office/powerpoint/2010/main" val="400950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pic>
        <p:nvPicPr>
          <p:cNvPr id="4" name="Picture 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 y="582806"/>
            <a:ext cx="2085474" cy="740667"/>
          </a:xfrm>
          <a:prstGeom prst="rect">
            <a:avLst/>
          </a:prstGeom>
        </p:spPr>
      </p:pic>
    </p:spTree>
    <p:extLst>
      <p:ext uri="{BB962C8B-B14F-4D97-AF65-F5344CB8AC3E}">
        <p14:creationId xmlns:p14="http://schemas.microsoft.com/office/powerpoint/2010/main" val="2640551311"/>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51" r:id="rId3"/>
    <p:sldLayoutId id="2147483660" r:id="rId4"/>
    <p:sldLayoutId id="2147483664" r:id="rId5"/>
    <p:sldLayoutId id="2147483665" r:id="rId6"/>
    <p:sldLayoutId id="2147483666" r:id="rId7"/>
    <p:sldLayoutId id="2147483649" r:id="rId8"/>
    <p:sldLayoutId id="2147483667" r:id="rId9"/>
    <p:sldLayoutId id="2147483668" r:id="rId10"/>
    <p:sldLayoutId id="2147483669" r:id="rId11"/>
    <p:sldLayoutId id="2147483661" r:id="rId12"/>
    <p:sldLayoutId id="2147483662" r:id="rId13"/>
    <p:sldLayoutId id="2147483654" r:id="rId14"/>
    <p:sldLayoutId id="2147483670" r:id="rId15"/>
    <p:sldLayoutId id="2147483671" r:id="rId16"/>
    <p:sldLayoutId id="2147483672" r:id="rId17"/>
    <p:sldLayoutId id="2147483652" r:id="rId18"/>
    <p:sldLayoutId id="2147483655" r:id="rId19"/>
    <p:sldLayoutId id="2147483656" r:id="rId20"/>
    <p:sldLayoutId id="214748365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google.nl/url?sa=i&amp;source=images&amp;cd=&amp;cad=rja&amp;uact=8&amp;ved=2ahUKEwjD6quN_5vbAhUFUlAKHd6aBN0QjRx6BAgBEAU&amp;url=http://www.huidziekten.nl/zakboek/dermatosen/utxt/ulcus-cruris-venosum.htm&amp;psig=AOvVaw3Pn1vWi0wL3Xa5q1NkdJeA&amp;ust=1527170367004119"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hyperlink" Target="https://www.google.nl/url?sa=i&amp;source=images&amp;cd=&amp;cad=rja&amp;uact=8&amp;ved=2ahUKEwjM0N-Mg5zbAhUPZ1AKHaABB_wQjRx6BAgBEAU&amp;url=https://derma2care.nl/huidproblemen/beenvaten/&amp;psig=AOvVaw2i49chx4NIFIR445-QKjky&amp;ust=1527171441141393" TargetMode="Externa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s://www.google.nl/url?sa=i&amp;source=images&amp;cd=&amp;cad=rja&amp;uact=8&amp;ved=2ahUKEwjRgKz2g5zbAhWKKFAKHY1CA8wQjRx6BAgBEAU&amp;url=https://healthfoxx.com/erysipelas-pictures-treatment-diagnosis-treatment/&amp;psig=AOvVaw0mvWRUuErH3_hjPLwDHRVw&amp;ust=152717163867256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hyperlink" Target="https://www.google.nl/url?sa=i&amp;source=images&amp;cd=&amp;cad=rja&amp;uact=8&amp;ved=2ahUKEwisycOWhJzbAhVQK1AKHdSfBtIQjRx6BAgBEAU&amp;url=http://www.telmeds.org/atlas/dermatologia/e/elefantiasis/&amp;psig=AOvVaw1P0WhAOx_p4xozNzDEraeP&amp;ust=152717171315910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google.nl/url?sa=i&amp;rct=j&amp;q=&amp;esrc=s&amp;source=images&amp;cd=&amp;cad=rja&amp;uact=8&amp;ved=2ahUKEwiDvqDs583bAhUOZlAKHew2BrQQjRx6BAgBEAU&amp;url=https://www.parnassiagroep.nl/wie-we-zijn/nieuws/-/toevoegen-van-bijlage-n-aan-uw-verwijzing-via-zorgdomein-&amp;psig=AOvVaw2DtJPKGrydyGUGCxViPC65&amp;ust=1528882109766834"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google.nl/url?sa=i&amp;rct=j&amp;q=&amp;esrc=s&amp;source=images&amp;cd=&amp;cad=rja&amp;uact=8&amp;ved=2ahUKEwiasNzBue7bAhXNLFAKHeguBggQjRx6BAgBEAU&amp;url=https://www.medipoint.nl/producten/magnide.html&amp;psig=AOvVaw1kvGtgW7LmH5a2ZruIA4W-&amp;ust=1530003545193199" TargetMode="External"/><Relationship Id="rId3" Type="http://schemas.openxmlformats.org/officeDocument/2006/relationships/image" Target="../media/image69.png"/><Relationship Id="rId7" Type="http://schemas.openxmlformats.org/officeDocument/2006/relationships/image" Target="../media/image71.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hyperlink" Target="https://www.google.nl/url?sa=i&amp;rct=j&amp;q=&amp;esrc=s&amp;source=images&amp;cd=&amp;cad=rja&amp;uact=8&amp;ved=2ahUKEwiTjv2Zue7bAhULL1AKHb0QDL0QjRx6BAgBEAU&amp;url=https://www.totalezorgwinkel.nl/doff-ndonner-doff-ndonner-cone.html&amp;psig=AOvVaw2XFSH1pwIaXn-KQsyaSe-g&amp;ust=1530003451559637" TargetMode="External"/><Relationship Id="rId5" Type="http://schemas.openxmlformats.org/officeDocument/2006/relationships/image" Target="../media/image70.jpeg"/><Relationship Id="rId10" Type="http://schemas.openxmlformats.org/officeDocument/2006/relationships/image" Target="../media/image73.jpeg"/><Relationship Id="rId4" Type="http://schemas.openxmlformats.org/officeDocument/2006/relationships/hyperlink" Target="http://www.google.nl/url?sa=i&amp;rct=j&amp;q=&amp;esrc=s&amp;source=images&amp;cd=&amp;cad=rja&amp;uact=8&amp;ved=2ahUKEwje4oSv28XZAhUSLFAKHdxpA84QjRx6BAgAEAY&amp;url=http://www.juzo.com/en/products/productdetails/juzo-special-gloves/&amp;psig=AOvVaw2XZR8IT9JedkBGKs4DXxEt&amp;ust=1519807790634049" TargetMode="External"/><Relationship Id="rId9" Type="http://schemas.openxmlformats.org/officeDocument/2006/relationships/image" Target="../media/image7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2ahUKEwjT_aWru8vbAhUIEVAKHTfVDIsQjRx6BAgBEAU&amp;url=http://www.asystolie.nl/index.php/achtergrond-informatie/circulatie&amp;psig=AOvVaw26mg5uqBLyiz6CDy-Byhvt&amp;ust=152880144372316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2ahUKEwjL7MTh8d_bAhWCPBQKHUm5CUcQjRx6BAgBEAU&amp;url=https://www.venocare.nl/&amp;psig=AOvVaw22vRRH-pzKZpzRfN8y7Cxv&amp;ust=1529503128063941"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www.google.nl/url?sa=i&amp;rct=j&amp;q=&amp;esrc=s&amp;source=images&amp;cd=&amp;cad=rja&amp;uact=8&amp;ved=2ahUKEwi0pZz88d_bAhXIvhQKHcWoCU8QjRx6BAgBEAU&amp;url=https://www.babybytes.nl/encyclopedie/S/Spataderen&amp;psig=AOvVaw22vRRH-pzKZpzRfN8y7Cxv&amp;ust=1529503128063941" TargetMode="Externa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Geaccrediteerde</a:t>
            </a:r>
            <a:r>
              <a:rPr lang="en-US" dirty="0" smtClean="0"/>
              <a:t> training</a:t>
            </a:r>
            <a:endParaRPr lang="en-US" dirty="0"/>
          </a:p>
        </p:txBody>
      </p:sp>
      <p:sp>
        <p:nvSpPr>
          <p:cNvPr id="3" name="Text Placeholder 2"/>
          <p:cNvSpPr>
            <a:spLocks noGrp="1"/>
          </p:cNvSpPr>
          <p:nvPr>
            <p:ph type="body" sz="quarter" idx="14"/>
          </p:nvPr>
        </p:nvSpPr>
        <p:spPr/>
        <p:txBody>
          <a:bodyPr/>
          <a:lstStyle/>
          <a:p>
            <a:r>
              <a:rPr lang="en-US" dirty="0" err="1" smtClean="0"/>
              <a:t>Compressietherapie</a:t>
            </a:r>
            <a:endParaRPr lang="en-US" dirty="0" smtClean="0"/>
          </a:p>
          <a:p>
            <a:r>
              <a:rPr lang="en-US" dirty="0" smtClean="0"/>
              <a:t>2019</a:t>
            </a:r>
          </a:p>
          <a:p>
            <a:endParaRPr lang="en-US" dirty="0"/>
          </a:p>
        </p:txBody>
      </p:sp>
    </p:spTree>
    <p:extLst>
      <p:ext uri="{BB962C8B-B14F-4D97-AF65-F5344CB8AC3E}">
        <p14:creationId xmlns:p14="http://schemas.microsoft.com/office/powerpoint/2010/main" val="4121588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2. Chronische veneuze insufficiëntie (CVI)</a:t>
            </a:r>
            <a:endParaRPr lang="nl-NL" dirty="0"/>
          </a:p>
        </p:txBody>
      </p:sp>
      <p:sp>
        <p:nvSpPr>
          <p:cNvPr id="5" name="Tekstvak 4"/>
          <p:cNvSpPr txBox="1"/>
          <p:nvPr/>
        </p:nvSpPr>
        <p:spPr>
          <a:xfrm>
            <a:off x="963930" y="1453158"/>
            <a:ext cx="4653891" cy="1415772"/>
          </a:xfrm>
          <a:prstGeom prst="rect">
            <a:avLst/>
          </a:prstGeom>
          <a:noFill/>
        </p:spPr>
        <p:txBody>
          <a:bodyPr wrap="square" rtlCol="0">
            <a:spAutoFit/>
          </a:bodyPr>
          <a:lstStyle/>
          <a:p>
            <a:r>
              <a:rPr lang="nl-NL" dirty="0" smtClean="0">
                <a:solidFill>
                  <a:schemeClr val="tx1">
                    <a:lumMod val="75000"/>
                    <a:lumOff val="25000"/>
                  </a:schemeClr>
                </a:solidFill>
              </a:rPr>
              <a:t>CVI, een teken van langdurig gestoorde afvoer van veneus bloed</a:t>
            </a:r>
            <a:r>
              <a:rPr lang="nl-NL" sz="2000" dirty="0" smtClean="0">
                <a:solidFill>
                  <a:schemeClr val="tx1">
                    <a:lumMod val="75000"/>
                    <a:lumOff val="25000"/>
                  </a:schemeClr>
                </a:solidFill>
              </a:rPr>
              <a:t>. </a:t>
            </a:r>
            <a:r>
              <a:rPr lang="nl-NL" sz="1100" dirty="0" smtClean="0">
                <a:solidFill>
                  <a:srgbClr val="FF0000"/>
                </a:solidFill>
              </a:rPr>
              <a:t>11</a:t>
            </a:r>
            <a:r>
              <a:rPr lang="nl-NL" sz="1600" dirty="0" smtClean="0"/>
              <a:t> </a:t>
            </a:r>
          </a:p>
          <a:p>
            <a:endParaRPr lang="nl-NL" sz="1400" dirty="0" smtClean="0">
              <a:solidFill>
                <a:schemeClr val="tx1">
                  <a:lumMod val="75000"/>
                  <a:lumOff val="25000"/>
                </a:schemeClr>
              </a:solidFill>
            </a:endParaRPr>
          </a:p>
          <a:p>
            <a:endParaRPr lang="nl-NL" sz="1400" dirty="0" smtClean="0"/>
          </a:p>
          <a:p>
            <a:endParaRPr lang="nl-NL" sz="2000" dirty="0">
              <a:solidFill>
                <a:schemeClr val="tx1">
                  <a:lumMod val="75000"/>
                  <a:lumOff val="25000"/>
                </a:schemeClr>
              </a:solidFill>
            </a:endParaRPr>
          </a:p>
        </p:txBody>
      </p:sp>
      <p:sp>
        <p:nvSpPr>
          <p:cNvPr id="6" name="Tekstvak 5"/>
          <p:cNvSpPr txBox="1"/>
          <p:nvPr/>
        </p:nvSpPr>
        <p:spPr>
          <a:xfrm>
            <a:off x="691325" y="2356117"/>
            <a:ext cx="5419680" cy="3170099"/>
          </a:xfrm>
          <a:prstGeom prst="rect">
            <a:avLst/>
          </a:prstGeom>
          <a:noFill/>
        </p:spPr>
        <p:txBody>
          <a:bodyPr wrap="square" rtlCol="0">
            <a:spAutoFit/>
          </a:bodyPr>
          <a:lstStyle/>
          <a:p>
            <a:r>
              <a:rPr lang="nl-NL" sz="2000" b="1" dirty="0" smtClean="0">
                <a:solidFill>
                  <a:schemeClr val="tx1">
                    <a:lumMod val="75000"/>
                    <a:lumOff val="25000"/>
                  </a:schemeClr>
                </a:solidFill>
                <a:latin typeface="+mj-lt"/>
              </a:rPr>
              <a:t>Symptomen</a:t>
            </a:r>
            <a:r>
              <a:rPr lang="nl-NL" sz="2000" dirty="0" smtClean="0">
                <a:solidFill>
                  <a:schemeClr val="tx1">
                    <a:lumMod val="75000"/>
                    <a:lumOff val="25000"/>
                  </a:schemeClr>
                </a:solidFill>
                <a:latin typeface="+mj-lt"/>
              </a:rPr>
              <a:t>:</a:t>
            </a:r>
          </a:p>
          <a:p>
            <a:pPr marL="342900" indent="-342900">
              <a:lnSpc>
                <a:spcPct val="150000"/>
              </a:lnSpc>
              <a:buFont typeface="Arial" panose="020B0604020202020204" pitchFamily="34" charset="0"/>
              <a:buChar char="•"/>
            </a:pPr>
            <a:r>
              <a:rPr lang="nl-NL" sz="2000" dirty="0" smtClean="0">
                <a:solidFill>
                  <a:schemeClr val="tx1">
                    <a:lumMod val="75000"/>
                    <a:lumOff val="25000"/>
                  </a:schemeClr>
                </a:solidFill>
                <a:latin typeface="+mj-lt"/>
              </a:rPr>
              <a:t>Oedeem</a:t>
            </a:r>
          </a:p>
          <a:p>
            <a:pPr marL="342900" indent="-342900">
              <a:lnSpc>
                <a:spcPct val="150000"/>
              </a:lnSpc>
              <a:buFont typeface="Arial" panose="020B0604020202020204" pitchFamily="34" charset="0"/>
              <a:buChar char="•"/>
            </a:pPr>
            <a:r>
              <a:rPr lang="nl-NL" sz="2000" dirty="0" smtClean="0">
                <a:solidFill>
                  <a:schemeClr val="tx1">
                    <a:lumMod val="75000"/>
                    <a:lumOff val="25000"/>
                  </a:schemeClr>
                </a:solidFill>
                <a:latin typeface="+mj-lt"/>
              </a:rPr>
              <a:t>Corona </a:t>
            </a:r>
            <a:r>
              <a:rPr lang="nl-NL" sz="2000" dirty="0" err="1" smtClean="0">
                <a:solidFill>
                  <a:schemeClr val="tx1">
                    <a:lumMod val="75000"/>
                    <a:lumOff val="25000"/>
                  </a:schemeClr>
                </a:solidFill>
                <a:latin typeface="+mj-lt"/>
              </a:rPr>
              <a:t>Phlebectatica</a:t>
            </a:r>
            <a:r>
              <a:rPr lang="nl-NL" sz="2000" dirty="0" smtClean="0">
                <a:solidFill>
                  <a:schemeClr val="tx1">
                    <a:lumMod val="75000"/>
                    <a:lumOff val="25000"/>
                  </a:schemeClr>
                </a:solidFill>
                <a:latin typeface="+mj-lt"/>
              </a:rPr>
              <a:t> </a:t>
            </a:r>
            <a:r>
              <a:rPr lang="nl-NL" sz="2000" dirty="0" err="1" smtClean="0">
                <a:solidFill>
                  <a:schemeClr val="tx1">
                    <a:lumMod val="75000"/>
                    <a:lumOff val="25000"/>
                  </a:schemeClr>
                </a:solidFill>
                <a:latin typeface="+mj-lt"/>
              </a:rPr>
              <a:t>paraplantaris</a:t>
            </a:r>
            <a:r>
              <a:rPr lang="nl-NL" sz="2000" dirty="0" smtClean="0">
                <a:solidFill>
                  <a:schemeClr val="tx1">
                    <a:lumMod val="75000"/>
                    <a:lumOff val="25000"/>
                  </a:schemeClr>
                </a:solidFill>
                <a:latin typeface="+mj-lt"/>
              </a:rPr>
              <a:t> (1)</a:t>
            </a:r>
          </a:p>
          <a:p>
            <a:pPr marL="342900" indent="-342900">
              <a:lnSpc>
                <a:spcPct val="150000"/>
              </a:lnSpc>
              <a:buFont typeface="Arial" panose="020B0604020202020204" pitchFamily="34" charset="0"/>
              <a:buChar char="•"/>
            </a:pPr>
            <a:r>
              <a:rPr lang="nl-NL" sz="2000" dirty="0" err="1" smtClean="0">
                <a:solidFill>
                  <a:schemeClr val="tx1">
                    <a:lumMod val="75000"/>
                    <a:lumOff val="25000"/>
                  </a:schemeClr>
                </a:solidFill>
                <a:latin typeface="+mj-lt"/>
              </a:rPr>
              <a:t>Atrophie</a:t>
            </a:r>
            <a:r>
              <a:rPr lang="nl-NL" sz="2000" dirty="0" smtClean="0">
                <a:solidFill>
                  <a:schemeClr val="tx1">
                    <a:lumMod val="75000"/>
                    <a:lumOff val="25000"/>
                  </a:schemeClr>
                </a:solidFill>
                <a:latin typeface="+mj-lt"/>
              </a:rPr>
              <a:t> Blanche (2)</a:t>
            </a:r>
          </a:p>
          <a:p>
            <a:pPr marL="342900" indent="-342900">
              <a:lnSpc>
                <a:spcPct val="150000"/>
              </a:lnSpc>
              <a:buFont typeface="Arial" panose="020B0604020202020204" pitchFamily="34" charset="0"/>
              <a:buChar char="•"/>
            </a:pPr>
            <a:r>
              <a:rPr lang="nl-NL" sz="2000" dirty="0" smtClean="0">
                <a:solidFill>
                  <a:schemeClr val="tx1">
                    <a:lumMod val="75000"/>
                    <a:lumOff val="25000"/>
                  </a:schemeClr>
                </a:solidFill>
                <a:latin typeface="+mj-lt"/>
              </a:rPr>
              <a:t>Hyperpigmentatie (3)</a:t>
            </a:r>
          </a:p>
          <a:p>
            <a:pPr marL="342900" indent="-342900">
              <a:lnSpc>
                <a:spcPct val="150000"/>
              </a:lnSpc>
              <a:buFont typeface="Arial" panose="020B0604020202020204" pitchFamily="34" charset="0"/>
              <a:buChar char="•"/>
            </a:pPr>
            <a:r>
              <a:rPr lang="nl-NL" sz="2000" dirty="0" smtClean="0">
                <a:solidFill>
                  <a:schemeClr val="tx1">
                    <a:lumMod val="75000"/>
                    <a:lumOff val="25000"/>
                  </a:schemeClr>
                </a:solidFill>
                <a:latin typeface="+mj-lt"/>
              </a:rPr>
              <a:t>Ulcus Cruris (4)</a:t>
            </a:r>
          </a:p>
          <a:p>
            <a:pPr marL="342900" indent="-342900">
              <a:lnSpc>
                <a:spcPct val="150000"/>
              </a:lnSpc>
              <a:buFont typeface="Arial" panose="020B0604020202020204" pitchFamily="34" charset="0"/>
              <a:buChar char="•"/>
            </a:pPr>
            <a:r>
              <a:rPr lang="nl-NL" sz="2000" dirty="0" smtClean="0">
                <a:solidFill>
                  <a:schemeClr val="tx1">
                    <a:lumMod val="75000"/>
                    <a:lumOff val="25000"/>
                  </a:schemeClr>
                </a:solidFill>
                <a:latin typeface="+mj-lt"/>
              </a:rPr>
              <a:t>Nagelafwijkingen </a:t>
            </a:r>
            <a:r>
              <a:rPr lang="nl-NL" sz="1100" dirty="0" smtClean="0">
                <a:solidFill>
                  <a:srgbClr val="FF0000"/>
                </a:solidFill>
              </a:rPr>
              <a:t>12</a:t>
            </a:r>
            <a:endParaRPr lang="nl-NL" sz="1600" dirty="0">
              <a:solidFill>
                <a:srgbClr val="FF0000"/>
              </a:solidFill>
            </a:endParaRPr>
          </a:p>
        </p:txBody>
      </p:sp>
      <p:sp>
        <p:nvSpPr>
          <p:cNvPr id="3" name="Rechthoek 2"/>
          <p:cNvSpPr/>
          <p:nvPr/>
        </p:nvSpPr>
        <p:spPr>
          <a:xfrm>
            <a:off x="942706" y="6074767"/>
            <a:ext cx="2383986" cy="261610"/>
          </a:xfrm>
          <a:prstGeom prst="rect">
            <a:avLst/>
          </a:prstGeom>
        </p:spPr>
        <p:txBody>
          <a:bodyPr wrap="none">
            <a:spAutoFit/>
          </a:bodyPr>
          <a:lstStyle/>
          <a:p>
            <a:pPr marL="182563" lvl="0" indent="-182563"/>
            <a:r>
              <a:rPr lang="nl-NL" sz="1100" dirty="0">
                <a:solidFill>
                  <a:schemeClr val="tx2">
                    <a:lumMod val="75000"/>
                  </a:schemeClr>
                </a:solidFill>
              </a:rPr>
              <a:t>12. (Jansen, Laan &amp; Schols, 2013).</a:t>
            </a:r>
          </a:p>
        </p:txBody>
      </p:sp>
      <p:sp>
        <p:nvSpPr>
          <p:cNvPr id="4" name="Rechthoek 3"/>
          <p:cNvSpPr/>
          <p:nvPr/>
        </p:nvSpPr>
        <p:spPr>
          <a:xfrm>
            <a:off x="961756" y="5774394"/>
            <a:ext cx="1459054" cy="261610"/>
          </a:xfrm>
          <a:prstGeom prst="rect">
            <a:avLst/>
          </a:prstGeom>
        </p:spPr>
        <p:txBody>
          <a:bodyPr wrap="none">
            <a:spAutoFit/>
          </a:bodyPr>
          <a:lstStyle/>
          <a:p>
            <a:pPr lvl="0"/>
            <a:r>
              <a:rPr lang="nl-NL" sz="1100" dirty="0">
                <a:solidFill>
                  <a:schemeClr val="tx2">
                    <a:lumMod val="75000"/>
                  </a:schemeClr>
                </a:solidFill>
              </a:rPr>
              <a:t>11. Verdonk, 2011). </a:t>
            </a:r>
          </a:p>
        </p:txBody>
      </p:sp>
      <p:pic>
        <p:nvPicPr>
          <p:cNvPr id="1026" name="Picture 2" descr="Afbeeldingsresultaat voor Corona Phlebectatica paraplanta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821" y="4028458"/>
            <a:ext cx="3109854" cy="23536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ulcus crur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2743" y="1512107"/>
            <a:ext cx="3138260" cy="23536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Atrophie Blanch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2744" y="4028458"/>
            <a:ext cx="3138260" cy="23536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Hyperpigmentatie vo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7821" y="1512107"/>
            <a:ext cx="3109854" cy="2332391"/>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10770415" y="4541331"/>
            <a:ext cx="312906" cy="369332"/>
          </a:xfrm>
          <a:prstGeom prst="rect">
            <a:avLst/>
          </a:prstGeom>
          <a:noFill/>
        </p:spPr>
        <p:txBody>
          <a:bodyPr wrap="none" rtlCol="0">
            <a:spAutoFit/>
          </a:bodyPr>
          <a:lstStyle/>
          <a:p>
            <a:r>
              <a:rPr lang="nl-NL" b="1" dirty="0" smtClean="0"/>
              <a:t>2</a:t>
            </a:r>
            <a:endParaRPr lang="nl-NL" b="1" dirty="0"/>
          </a:p>
        </p:txBody>
      </p:sp>
      <p:sp>
        <p:nvSpPr>
          <p:cNvPr id="13" name="Tekstvak 12"/>
          <p:cNvSpPr txBox="1"/>
          <p:nvPr/>
        </p:nvSpPr>
        <p:spPr>
          <a:xfrm>
            <a:off x="7012980" y="2786435"/>
            <a:ext cx="884602" cy="369332"/>
          </a:xfrm>
          <a:prstGeom prst="rect">
            <a:avLst/>
          </a:prstGeom>
          <a:noFill/>
        </p:spPr>
        <p:txBody>
          <a:bodyPr wrap="square" rtlCol="0">
            <a:spAutoFit/>
          </a:bodyPr>
          <a:lstStyle/>
          <a:p>
            <a:r>
              <a:rPr lang="nl-NL" b="1" dirty="0" smtClean="0"/>
              <a:t>3 (+1)</a:t>
            </a:r>
            <a:endParaRPr lang="nl-NL" b="1" dirty="0"/>
          </a:p>
        </p:txBody>
      </p:sp>
      <p:sp>
        <p:nvSpPr>
          <p:cNvPr id="15" name="Tekstvak 14"/>
          <p:cNvSpPr txBox="1"/>
          <p:nvPr/>
        </p:nvSpPr>
        <p:spPr>
          <a:xfrm>
            <a:off x="9702140" y="2769633"/>
            <a:ext cx="312906" cy="369332"/>
          </a:xfrm>
          <a:prstGeom prst="rect">
            <a:avLst/>
          </a:prstGeom>
          <a:noFill/>
        </p:spPr>
        <p:txBody>
          <a:bodyPr wrap="none" rtlCol="0">
            <a:spAutoFit/>
          </a:bodyPr>
          <a:lstStyle/>
          <a:p>
            <a:r>
              <a:rPr lang="nl-NL" b="1" dirty="0"/>
              <a:t>4</a:t>
            </a:r>
          </a:p>
        </p:txBody>
      </p:sp>
      <p:sp>
        <p:nvSpPr>
          <p:cNvPr id="16" name="Tekstvak 15"/>
          <p:cNvSpPr txBox="1"/>
          <p:nvPr/>
        </p:nvSpPr>
        <p:spPr>
          <a:xfrm>
            <a:off x="5954552" y="4541331"/>
            <a:ext cx="312906" cy="369332"/>
          </a:xfrm>
          <a:prstGeom prst="rect">
            <a:avLst/>
          </a:prstGeom>
          <a:noFill/>
        </p:spPr>
        <p:txBody>
          <a:bodyPr wrap="none" rtlCol="0">
            <a:spAutoFit/>
          </a:bodyPr>
          <a:lstStyle/>
          <a:p>
            <a:r>
              <a:rPr lang="nl-NL" b="1" dirty="0" smtClean="0"/>
              <a:t>1</a:t>
            </a:r>
            <a:endParaRPr lang="nl-NL" b="1" dirty="0"/>
          </a:p>
        </p:txBody>
      </p:sp>
    </p:spTree>
    <p:extLst>
      <p:ext uri="{BB962C8B-B14F-4D97-AF65-F5344CB8AC3E}">
        <p14:creationId xmlns:p14="http://schemas.microsoft.com/office/powerpoint/2010/main" val="26616779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Ulcus Cruris</a:t>
            </a:r>
            <a:endParaRPr lang="nl-NL" dirty="0"/>
          </a:p>
        </p:txBody>
      </p:sp>
      <p:sp>
        <p:nvSpPr>
          <p:cNvPr id="5" name="Tijdelijke aanduiding voor inhoud 1"/>
          <p:cNvSpPr>
            <a:spLocks noGrp="1"/>
          </p:cNvSpPr>
          <p:nvPr>
            <p:ph idx="1"/>
          </p:nvPr>
        </p:nvSpPr>
        <p:spPr>
          <a:xfrm>
            <a:off x="1612816" y="2124854"/>
            <a:ext cx="8872304" cy="2005186"/>
          </a:xfrm>
        </p:spPr>
        <p:txBody>
          <a:bodyPr lIns="0" bIns="0">
            <a:normAutofit/>
          </a:bodyPr>
          <a:lstStyle/>
          <a:p>
            <a:pPr marL="342900" indent="-342900">
              <a:buFont typeface="Arial" panose="020B0604020202020204" pitchFamily="34" charset="0"/>
              <a:buChar char="•"/>
            </a:pPr>
            <a:r>
              <a:rPr lang="nl-NL" sz="2000" dirty="0">
                <a:solidFill>
                  <a:schemeClr val="tx1">
                    <a:lumMod val="75000"/>
                    <a:lumOff val="25000"/>
                  </a:schemeClr>
                </a:solidFill>
              </a:rPr>
              <a:t>Stoornis in de bloedsomloop (CVI) </a:t>
            </a:r>
            <a:endParaRPr lang="nl-NL" sz="2000" dirty="0" smtClean="0">
              <a:solidFill>
                <a:schemeClr val="tx1">
                  <a:lumMod val="75000"/>
                  <a:lumOff val="25000"/>
                </a:schemeClr>
              </a:solidFill>
            </a:endParaRPr>
          </a:p>
          <a:p>
            <a:pPr marL="342900" indent="-342900">
              <a:buFont typeface="Arial" panose="020B0604020202020204" pitchFamily="34" charset="0"/>
              <a:buChar char="•"/>
            </a:pPr>
            <a:r>
              <a:rPr lang="nl-NL" sz="2000" dirty="0" smtClean="0">
                <a:solidFill>
                  <a:schemeClr val="tx1">
                    <a:lumMod val="75000"/>
                    <a:lumOff val="25000"/>
                  </a:schemeClr>
                </a:solidFill>
              </a:rPr>
              <a:t>Aanvoerende </a:t>
            </a:r>
            <a:r>
              <a:rPr lang="nl-NL" sz="2000" dirty="0">
                <a:solidFill>
                  <a:schemeClr val="tx1">
                    <a:lumMod val="75000"/>
                    <a:lumOff val="25000"/>
                  </a:schemeClr>
                </a:solidFill>
              </a:rPr>
              <a:t>(slagaderlijke) systeem </a:t>
            </a:r>
            <a:endParaRPr lang="nl-NL" sz="2000" dirty="0" smtClean="0">
              <a:solidFill>
                <a:schemeClr val="tx1">
                  <a:lumMod val="75000"/>
                  <a:lumOff val="25000"/>
                </a:schemeClr>
              </a:solidFill>
            </a:endParaRPr>
          </a:p>
          <a:p>
            <a:pPr marL="342900" indent="-342900">
              <a:buFont typeface="Arial" panose="020B0604020202020204" pitchFamily="34" charset="0"/>
              <a:buChar char="•"/>
            </a:pPr>
            <a:r>
              <a:rPr lang="nl-NL" sz="2000" dirty="0" smtClean="0">
                <a:solidFill>
                  <a:schemeClr val="tx1">
                    <a:lumMod val="75000"/>
                    <a:lumOff val="25000"/>
                  </a:schemeClr>
                </a:solidFill>
              </a:rPr>
              <a:t>of </a:t>
            </a:r>
            <a:r>
              <a:rPr lang="nl-NL" sz="2000" dirty="0">
                <a:solidFill>
                  <a:schemeClr val="tx1">
                    <a:lumMod val="75000"/>
                    <a:lumOff val="25000"/>
                  </a:schemeClr>
                </a:solidFill>
              </a:rPr>
              <a:t>in het afvoerende (aderlijke) systeem.</a:t>
            </a:r>
          </a:p>
        </p:txBody>
      </p:sp>
      <p:pic>
        <p:nvPicPr>
          <p:cNvPr id="2050" name="Picture 2" descr="Afbeeldingsresultaat voor ulcus cruri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135" y="2719449"/>
            <a:ext cx="5065239" cy="3798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488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3. Trombose</a:t>
            </a:r>
            <a:endParaRPr lang="nl-NL" dirty="0"/>
          </a:p>
        </p:txBody>
      </p:sp>
      <p:sp>
        <p:nvSpPr>
          <p:cNvPr id="3" name="Tijdelijke aanduiding voor inhoud 2"/>
          <p:cNvSpPr>
            <a:spLocks noGrp="1"/>
          </p:cNvSpPr>
          <p:nvPr>
            <p:ph idx="1"/>
          </p:nvPr>
        </p:nvSpPr>
        <p:spPr>
          <a:xfrm>
            <a:off x="622299" y="1943100"/>
            <a:ext cx="5102226" cy="4229100"/>
          </a:xfrm>
        </p:spPr>
        <p:txBody>
          <a:bodyPr/>
          <a:lstStyle/>
          <a:p>
            <a:pPr marL="285750" indent="-285750">
              <a:buFont typeface="Arial" panose="020B0604020202020204" pitchFamily="34" charset="0"/>
              <a:buChar char="•"/>
            </a:pPr>
            <a:r>
              <a:rPr lang="nl-NL" dirty="0" smtClean="0"/>
              <a:t>Pijn</a:t>
            </a:r>
          </a:p>
          <a:p>
            <a:pPr marL="285750" indent="-285750">
              <a:buFont typeface="Arial" panose="020B0604020202020204" pitchFamily="34" charset="0"/>
              <a:buChar char="•"/>
            </a:pPr>
            <a:r>
              <a:rPr lang="nl-NL" dirty="0" smtClean="0"/>
              <a:t>Meestal vorm </a:t>
            </a:r>
            <a:r>
              <a:rPr lang="nl-NL" dirty="0"/>
              <a:t>van een </a:t>
            </a:r>
            <a:r>
              <a:rPr lang="nl-NL" dirty="0" smtClean="0"/>
              <a:t>spatader </a:t>
            </a:r>
          </a:p>
          <a:p>
            <a:pPr marL="285750" indent="-285750">
              <a:buFont typeface="Arial" panose="020B0604020202020204" pitchFamily="34" charset="0"/>
              <a:buChar char="•"/>
            </a:pPr>
            <a:r>
              <a:rPr lang="nl-NL" dirty="0" smtClean="0"/>
              <a:t>Rode huid</a:t>
            </a:r>
          </a:p>
          <a:p>
            <a:pPr marL="285750" indent="-285750">
              <a:buFont typeface="Arial" panose="020B0604020202020204" pitchFamily="34" charset="0"/>
              <a:buChar char="•"/>
            </a:pPr>
            <a:r>
              <a:rPr lang="nl-NL" dirty="0" smtClean="0"/>
              <a:t>Oedeem</a:t>
            </a:r>
          </a:p>
          <a:p>
            <a:pPr marL="285750" indent="-285750">
              <a:buFont typeface="Arial" panose="020B0604020202020204" pitchFamily="34" charset="0"/>
              <a:buChar char="•"/>
            </a:pPr>
            <a:r>
              <a:rPr lang="nl-NL" dirty="0" smtClean="0"/>
              <a:t>Harde plek ter plaatse</a:t>
            </a:r>
          </a:p>
          <a:p>
            <a:pPr marL="285750" indent="-285750">
              <a:buFont typeface="Arial" panose="020B0604020202020204" pitchFamily="34" charset="0"/>
              <a:buChar char="•"/>
            </a:pPr>
            <a:endParaRPr lang="nl-NL" dirty="0"/>
          </a:p>
        </p:txBody>
      </p:sp>
      <p:pic>
        <p:nvPicPr>
          <p:cNvPr id="3076" name="Picture 4" descr="Afbeeldingsresultaat voor trombo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5681" y="852487"/>
            <a:ext cx="3093244" cy="20621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fbeeldingsresultaat voor trombo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96224" y="3752851"/>
            <a:ext cx="3908425" cy="27310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www.huidarts.com/wp-content/uploads/2015/06/Tromboflebitis-200x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1475" y="2181226"/>
            <a:ext cx="314325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795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4. Post trombotisch syndroom</a:t>
            </a:r>
            <a:endParaRPr lang="nl-NL" dirty="0"/>
          </a:p>
        </p:txBody>
      </p:sp>
      <p:sp>
        <p:nvSpPr>
          <p:cNvPr id="3" name="Tijdelijke aanduiding voor inhoud 2"/>
          <p:cNvSpPr>
            <a:spLocks noGrp="1"/>
          </p:cNvSpPr>
          <p:nvPr>
            <p:ph idx="1"/>
          </p:nvPr>
        </p:nvSpPr>
        <p:spPr>
          <a:xfrm>
            <a:off x="622301" y="1800225"/>
            <a:ext cx="5721350" cy="4371975"/>
          </a:xfrm>
        </p:spPr>
        <p:txBody>
          <a:bodyPr>
            <a:normAutofit fontScale="85000" lnSpcReduction="20000"/>
          </a:bodyPr>
          <a:lstStyle/>
          <a:p>
            <a:pPr marL="285750" indent="-285750">
              <a:buFont typeface="Arial" panose="020B0604020202020204" pitchFamily="34" charset="0"/>
              <a:buChar char="•"/>
            </a:pPr>
            <a:r>
              <a:rPr lang="nl-NL" dirty="0" smtClean="0"/>
              <a:t>Combinatie huidverschijnselen aan het been na een diepe veneuze trombose. </a:t>
            </a:r>
          </a:p>
          <a:p>
            <a:pPr marL="285750" indent="-285750">
              <a:buFont typeface="Arial" panose="020B0604020202020204" pitchFamily="34" charset="0"/>
              <a:buChar char="•"/>
            </a:pPr>
            <a:r>
              <a:rPr lang="nl-NL" dirty="0" smtClean="0"/>
              <a:t>25-50% van trombose patiënten</a:t>
            </a:r>
          </a:p>
          <a:p>
            <a:pPr marL="285750" indent="-285750">
              <a:buFont typeface="Arial" panose="020B0604020202020204" pitchFamily="34" charset="0"/>
              <a:buChar char="•"/>
            </a:pPr>
            <a:r>
              <a:rPr lang="nl-NL" dirty="0" smtClean="0"/>
              <a:t>Dunne</a:t>
            </a:r>
            <a:r>
              <a:rPr lang="nl-NL" dirty="0"/>
              <a:t>, glanzende huid, </a:t>
            </a:r>
            <a:endParaRPr lang="nl-NL" dirty="0" smtClean="0"/>
          </a:p>
          <a:p>
            <a:pPr marL="285750" indent="-285750">
              <a:buFont typeface="Arial" panose="020B0604020202020204" pitchFamily="34" charset="0"/>
              <a:buChar char="•"/>
            </a:pPr>
            <a:r>
              <a:rPr lang="nl-NL" dirty="0"/>
              <a:t>Z</a:t>
            </a:r>
            <a:r>
              <a:rPr lang="nl-NL" dirty="0" smtClean="0"/>
              <a:t>waar </a:t>
            </a:r>
            <a:r>
              <a:rPr lang="nl-NL" dirty="0"/>
              <a:t>vermoeide gevoel in het been, </a:t>
            </a:r>
            <a:endParaRPr lang="nl-NL" dirty="0" smtClean="0"/>
          </a:p>
          <a:p>
            <a:pPr marL="285750" indent="-285750">
              <a:buFont typeface="Arial" panose="020B0604020202020204" pitchFamily="34" charset="0"/>
              <a:buChar char="•"/>
            </a:pPr>
            <a:r>
              <a:rPr lang="nl-NL" dirty="0" smtClean="0"/>
              <a:t>Oedeem </a:t>
            </a:r>
          </a:p>
          <a:p>
            <a:pPr marL="285750" indent="-285750">
              <a:buFont typeface="Arial" panose="020B0604020202020204" pitchFamily="34" charset="0"/>
              <a:buChar char="•"/>
            </a:pPr>
            <a:r>
              <a:rPr lang="nl-NL" dirty="0" smtClean="0"/>
              <a:t>Roestbruine verkleuring van </a:t>
            </a:r>
            <a:r>
              <a:rPr lang="nl-NL" dirty="0"/>
              <a:t>de huid </a:t>
            </a:r>
            <a:r>
              <a:rPr lang="nl-NL" dirty="0" smtClean="0"/>
              <a:t>(zoals bij CVI)</a:t>
            </a:r>
          </a:p>
          <a:p>
            <a:pPr marL="285750" indent="-285750">
              <a:buFont typeface="Arial" panose="020B0604020202020204" pitchFamily="34" charset="0"/>
              <a:buChar char="•"/>
            </a:pPr>
            <a:r>
              <a:rPr lang="nl-NL" dirty="0"/>
              <a:t>E</a:t>
            </a:r>
            <a:r>
              <a:rPr lang="nl-NL" dirty="0" smtClean="0"/>
              <a:t>czeem</a:t>
            </a:r>
            <a:r>
              <a:rPr lang="nl-NL" dirty="0"/>
              <a:t>, </a:t>
            </a:r>
            <a:endParaRPr lang="nl-NL" dirty="0" smtClean="0"/>
          </a:p>
          <a:p>
            <a:pPr marL="285750" indent="-285750">
              <a:buFont typeface="Arial" panose="020B0604020202020204" pitchFamily="34" charset="0"/>
              <a:buChar char="•"/>
            </a:pPr>
            <a:r>
              <a:rPr lang="nl-NL" dirty="0"/>
              <a:t>S</a:t>
            </a:r>
            <a:r>
              <a:rPr lang="nl-NL" dirty="0" smtClean="0"/>
              <a:t>pataders</a:t>
            </a:r>
            <a:r>
              <a:rPr lang="nl-NL" dirty="0"/>
              <a:t>, </a:t>
            </a:r>
            <a:endParaRPr lang="nl-NL" dirty="0" smtClean="0"/>
          </a:p>
          <a:p>
            <a:pPr marL="285750" indent="-285750">
              <a:buFont typeface="Arial" panose="020B0604020202020204" pitchFamily="34" charset="0"/>
              <a:buChar char="•"/>
            </a:pPr>
            <a:r>
              <a:rPr lang="nl-NL" dirty="0" smtClean="0"/>
              <a:t>Witte verkleuring (zoals bij CVI)</a:t>
            </a:r>
          </a:p>
          <a:p>
            <a:pPr marL="285750" indent="-285750">
              <a:buFont typeface="Arial" panose="020B0604020202020204" pitchFamily="34" charset="0"/>
              <a:buChar char="•"/>
            </a:pPr>
            <a:r>
              <a:rPr lang="nl-NL" dirty="0" smtClean="0"/>
              <a:t>Op </a:t>
            </a:r>
            <a:r>
              <a:rPr lang="nl-NL" dirty="0"/>
              <a:t>langere termijn </a:t>
            </a:r>
            <a:r>
              <a:rPr lang="nl-NL" dirty="0" smtClean="0"/>
              <a:t>Ulcus Cruris</a:t>
            </a:r>
            <a:endParaRPr lang="nl-NL" dirty="0"/>
          </a:p>
        </p:txBody>
      </p:sp>
      <p:pic>
        <p:nvPicPr>
          <p:cNvPr id="4098" name="Picture 2" descr="Afbeeldingsresultaat voor post trombotisch syndro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0970" y="2076450"/>
            <a:ext cx="3948430" cy="2594053"/>
          </a:xfrm>
          <a:prstGeom prst="rect">
            <a:avLst/>
          </a:prstGeom>
          <a:noFill/>
          <a:extLst>
            <a:ext uri="{909E8E84-426E-40DD-AFC4-6F175D3DCCD1}">
              <a14:hiddenFill xmlns:a14="http://schemas.microsoft.com/office/drawing/2010/main">
                <a:solidFill>
                  <a:srgbClr val="FFFFFF"/>
                </a:solidFill>
              </a14:hiddenFill>
            </a:ext>
          </a:extLst>
        </p:spPr>
      </p:pic>
      <p:pic>
        <p:nvPicPr>
          <p:cNvPr id="5" name="irc_mi" descr="Afbeeldingsresultaat voor post trombotisch syndroom"/>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817744" y="3613228"/>
            <a:ext cx="3268982" cy="2114550"/>
          </a:xfrm>
          <a:prstGeom prst="rect">
            <a:avLst/>
          </a:prstGeom>
          <a:noFill/>
          <a:ln w="28575">
            <a:noFill/>
          </a:ln>
        </p:spPr>
      </p:pic>
    </p:spTree>
    <p:extLst>
      <p:ext uri="{BB962C8B-B14F-4D97-AF65-F5344CB8AC3E}">
        <p14:creationId xmlns:p14="http://schemas.microsoft.com/office/powerpoint/2010/main" val="40443439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a:t>
            </a:r>
            <a:r>
              <a:rPr lang="nl-NL" dirty="0" smtClean="0"/>
              <a:t>. Erysipelas (wondroos)</a:t>
            </a:r>
            <a:endParaRPr lang="nl-NL" dirty="0"/>
          </a:p>
        </p:txBody>
      </p:sp>
      <p:sp>
        <p:nvSpPr>
          <p:cNvPr id="3" name="Tijdelijke aanduiding voor inhoud 2"/>
          <p:cNvSpPr>
            <a:spLocks noGrp="1"/>
          </p:cNvSpPr>
          <p:nvPr>
            <p:ph idx="1"/>
          </p:nvPr>
        </p:nvSpPr>
        <p:spPr>
          <a:xfrm>
            <a:off x="622300" y="1995487"/>
            <a:ext cx="4921250" cy="4176713"/>
          </a:xfrm>
        </p:spPr>
        <p:txBody>
          <a:bodyPr>
            <a:normAutofit fontScale="92500"/>
          </a:bodyPr>
          <a:lstStyle/>
          <a:p>
            <a:pPr marL="285750" indent="-285750">
              <a:buFont typeface="Arial" panose="020B0604020202020204" pitchFamily="34" charset="0"/>
              <a:buChar char="•"/>
            </a:pPr>
            <a:r>
              <a:rPr lang="nl-NL" dirty="0"/>
              <a:t>I</a:t>
            </a:r>
            <a:r>
              <a:rPr lang="nl-NL" dirty="0" smtClean="0"/>
              <a:t>nfectieziekte door </a:t>
            </a:r>
            <a:r>
              <a:rPr lang="nl-NL" dirty="0"/>
              <a:t>een </a:t>
            </a:r>
            <a:r>
              <a:rPr lang="nl-NL" dirty="0" smtClean="0"/>
              <a:t>bacterie</a:t>
            </a:r>
          </a:p>
          <a:p>
            <a:pPr marL="285750" indent="-285750">
              <a:buFont typeface="Arial" panose="020B0604020202020204" pitchFamily="34" charset="0"/>
              <a:buChar char="•"/>
            </a:pPr>
            <a:r>
              <a:rPr lang="nl-NL" dirty="0" smtClean="0"/>
              <a:t>Meestal streptokok </a:t>
            </a:r>
            <a:r>
              <a:rPr lang="nl-NL" dirty="0"/>
              <a:t>of een stafylokok </a:t>
            </a:r>
            <a:endParaRPr lang="nl-NL" dirty="0" smtClean="0"/>
          </a:p>
          <a:p>
            <a:pPr marL="285750" indent="-285750">
              <a:buFont typeface="Arial" panose="020B0604020202020204" pitchFamily="34" charset="0"/>
              <a:buChar char="•"/>
            </a:pPr>
            <a:r>
              <a:rPr lang="nl-NL" dirty="0" smtClean="0"/>
              <a:t>Of een combinat</a:t>
            </a:r>
          </a:p>
          <a:p>
            <a:pPr marL="285750" indent="-285750">
              <a:buFont typeface="Arial" panose="020B0604020202020204" pitchFamily="34" charset="0"/>
              <a:buChar char="•"/>
            </a:pPr>
            <a:r>
              <a:rPr lang="nl-NL" dirty="0" smtClean="0"/>
              <a:t>Acuut. </a:t>
            </a:r>
          </a:p>
          <a:p>
            <a:pPr marL="285750" indent="-285750">
              <a:buFont typeface="Arial" panose="020B0604020202020204" pitchFamily="34" charset="0"/>
              <a:buChar char="•"/>
            </a:pPr>
            <a:r>
              <a:rPr lang="nl-NL" dirty="0" smtClean="0"/>
              <a:t>Koorts </a:t>
            </a:r>
          </a:p>
          <a:p>
            <a:pPr marL="285750" indent="-285750">
              <a:buFont typeface="Arial" panose="020B0604020202020204" pitchFamily="34" charset="0"/>
              <a:buChar char="•"/>
            </a:pPr>
            <a:r>
              <a:rPr lang="nl-NL" dirty="0"/>
              <a:t>K</a:t>
            </a:r>
            <a:r>
              <a:rPr lang="nl-NL" dirty="0" smtClean="0"/>
              <a:t>oude </a:t>
            </a:r>
            <a:r>
              <a:rPr lang="nl-NL" dirty="0"/>
              <a:t>rillingen, algemeen ziekte gevoel, misselijkheid en braken. </a:t>
            </a:r>
            <a:endParaRPr lang="nl-NL" dirty="0" smtClean="0"/>
          </a:p>
          <a:p>
            <a:pPr marL="285750" indent="-285750">
              <a:buFont typeface="Arial" panose="020B0604020202020204" pitchFamily="34" charset="0"/>
              <a:buChar char="•"/>
            </a:pPr>
            <a:r>
              <a:rPr lang="nl-NL" dirty="0" smtClean="0"/>
              <a:t>Warm </a:t>
            </a:r>
            <a:r>
              <a:rPr lang="nl-NL" dirty="0"/>
              <a:t>aanvoelende, drukpijnlijke rode </a:t>
            </a:r>
            <a:r>
              <a:rPr lang="nl-NL" dirty="0" err="1"/>
              <a:t>gewollen</a:t>
            </a:r>
            <a:r>
              <a:rPr lang="nl-NL" dirty="0"/>
              <a:t> </a:t>
            </a:r>
            <a:r>
              <a:rPr lang="nl-NL" dirty="0" smtClean="0"/>
              <a:t>plek</a:t>
            </a:r>
          </a:p>
          <a:p>
            <a:pPr marL="285750" indent="-285750">
              <a:buFont typeface="Arial" panose="020B0604020202020204" pitchFamily="34" charset="0"/>
              <a:buChar char="•"/>
            </a:pPr>
            <a:r>
              <a:rPr lang="nl-NL" dirty="0" smtClean="0"/>
              <a:t>Lymfeklieren zijn </a:t>
            </a:r>
            <a:r>
              <a:rPr lang="nl-NL" dirty="0"/>
              <a:t>pijnlijk en </a:t>
            </a:r>
            <a:r>
              <a:rPr lang="nl-NL" dirty="0" smtClean="0"/>
              <a:t>gezwollen</a:t>
            </a:r>
            <a:endParaRPr lang="nl-NL" dirty="0"/>
          </a:p>
        </p:txBody>
      </p:sp>
      <p:pic>
        <p:nvPicPr>
          <p:cNvPr id="2050" name="Picture 2" descr="Afbeeldingsresultaat voor erysipe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8827" y="1995487"/>
            <a:ext cx="5474323" cy="410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854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6. Lymfoedeem</a:t>
            </a:r>
            <a:endParaRPr lang="nl-NL" dirty="0"/>
          </a:p>
        </p:txBody>
      </p:sp>
      <p:pic>
        <p:nvPicPr>
          <p:cNvPr id="5" name="Picture 2" descr="\\fps01\home$\mmiddendorp\Klinische les\Pitting-Oedeem-cro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23" r="1801" b="5653"/>
          <a:stretch/>
        </p:blipFill>
        <p:spPr bwMode="auto">
          <a:xfrm>
            <a:off x="1543482" y="1609264"/>
            <a:ext cx="9356928" cy="432579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052046" y="6055593"/>
            <a:ext cx="4688541" cy="830997"/>
          </a:xfrm>
          <a:prstGeom prst="rect">
            <a:avLst/>
          </a:prstGeom>
          <a:noFill/>
        </p:spPr>
        <p:txBody>
          <a:bodyPr wrap="square" rtlCol="0">
            <a:spAutoFit/>
          </a:bodyPr>
          <a:lstStyle/>
          <a:p>
            <a:pPr algn="ctr"/>
            <a:r>
              <a:rPr lang="nl-NL" sz="2400" dirty="0" smtClean="0">
                <a:solidFill>
                  <a:srgbClr val="96C11E"/>
                </a:solidFill>
              </a:rPr>
              <a:t>Test van </a:t>
            </a:r>
            <a:r>
              <a:rPr lang="nl-NL" sz="2400" dirty="0" err="1" smtClean="0">
                <a:solidFill>
                  <a:srgbClr val="96C11E"/>
                </a:solidFill>
              </a:rPr>
              <a:t>Godet</a:t>
            </a:r>
            <a:r>
              <a:rPr lang="nl-NL" sz="2400" dirty="0" smtClean="0">
                <a:solidFill>
                  <a:srgbClr val="96C11E"/>
                </a:solidFill>
              </a:rPr>
              <a:t>; moet eigenlijk naast de </a:t>
            </a:r>
            <a:r>
              <a:rPr lang="nl-NL" sz="2400" dirty="0" err="1" smtClean="0">
                <a:solidFill>
                  <a:srgbClr val="96C11E"/>
                </a:solidFill>
              </a:rPr>
              <a:t>tibia</a:t>
            </a:r>
            <a:r>
              <a:rPr lang="nl-NL" sz="2400" dirty="0" smtClean="0">
                <a:solidFill>
                  <a:srgbClr val="96C11E"/>
                </a:solidFill>
              </a:rPr>
              <a:t>…</a:t>
            </a:r>
            <a:endParaRPr lang="nl-NL" sz="2400" dirty="0">
              <a:solidFill>
                <a:srgbClr val="96C11E"/>
              </a:solidFill>
            </a:endParaRPr>
          </a:p>
        </p:txBody>
      </p:sp>
    </p:spTree>
    <p:extLst>
      <p:ext uri="{BB962C8B-B14F-4D97-AF65-F5344CB8AC3E}">
        <p14:creationId xmlns:p14="http://schemas.microsoft.com/office/powerpoint/2010/main" val="4125650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Lymfoedeem</a:t>
            </a:r>
            <a:endParaRPr lang="nl-NL" dirty="0"/>
          </a:p>
        </p:txBody>
      </p:sp>
      <p:grpSp>
        <p:nvGrpSpPr>
          <p:cNvPr id="5" name="Group 2"/>
          <p:cNvGrpSpPr/>
          <p:nvPr/>
        </p:nvGrpSpPr>
        <p:grpSpPr>
          <a:xfrm>
            <a:off x="1828800" y="1471061"/>
            <a:ext cx="8351088" cy="4716379"/>
            <a:chOff x="899592" y="1059582"/>
            <a:chExt cx="6599584" cy="3456384"/>
          </a:xfrm>
        </p:grpSpPr>
        <p:pic>
          <p:nvPicPr>
            <p:cNvPr id="6" name="Picture 4105"/>
            <p:cNvPicPr>
              <a:picLocks noChangeAspect="1" noChangeArrowheads="1"/>
            </p:cNvPicPr>
            <p:nvPr/>
          </p:nvPicPr>
          <p:blipFill>
            <a:blip r:embed="rId2" cstate="print">
              <a:extLst>
                <a:ext uri="{28A0092B-C50C-407E-A947-70E740481C1C}">
                  <a14:useLocalDpi xmlns:a14="http://schemas.microsoft.com/office/drawing/2010/main" val="0"/>
                </a:ext>
              </a:extLst>
            </a:blip>
            <a:srcRect l="6061"/>
            <a:stretch>
              <a:fillRect/>
            </a:stretch>
          </p:blipFill>
          <p:spPr bwMode="auto">
            <a:xfrm>
              <a:off x="4572000" y="1059582"/>
              <a:ext cx="2927176"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7_lymphedema.jpg]"/>
            <p:cNvPicPr>
              <a:picLocks noChangeAspect="1" noChangeArrowheads="1"/>
            </p:cNvPicPr>
            <p:nvPr/>
          </p:nvPicPr>
          <p:blipFill>
            <a:blip r:embed="rId3" cstate="print"/>
            <a:srcRect b="6079"/>
            <a:stretch>
              <a:fillRect/>
            </a:stretch>
          </p:blipFill>
          <p:spPr bwMode="auto">
            <a:xfrm>
              <a:off x="899592" y="1059582"/>
              <a:ext cx="3686648" cy="3456384"/>
            </a:xfrm>
            <a:prstGeom prst="rect">
              <a:avLst/>
            </a:prstGeom>
            <a:noFill/>
            <a:ln w="9525">
              <a:noFill/>
              <a:miter lim="800000"/>
              <a:headEnd/>
              <a:tailEnd/>
            </a:ln>
          </p:spPr>
        </p:pic>
      </p:grpSp>
    </p:spTree>
    <p:extLst>
      <p:ext uri="{BB962C8B-B14F-4D97-AF65-F5344CB8AC3E}">
        <p14:creationId xmlns:p14="http://schemas.microsoft.com/office/powerpoint/2010/main" val="716565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Lymfoedeem</a:t>
            </a:r>
            <a:endParaRPr lang="nl-NL" dirty="0"/>
          </a:p>
        </p:txBody>
      </p:sp>
      <p:pic>
        <p:nvPicPr>
          <p:cNvPr id="5" name="Picture 6" descr="jacksonvillelymphclinic"/>
          <p:cNvPicPr>
            <a:picLocks noChangeAspect="1" noChangeArrowheads="1"/>
          </p:cNvPicPr>
          <p:nvPr/>
        </p:nvPicPr>
        <p:blipFill>
          <a:blip r:embed="rId3" cstate="print"/>
          <a:srcRect/>
          <a:stretch>
            <a:fillRect/>
          </a:stretch>
        </p:blipFill>
        <p:spPr bwMode="auto">
          <a:xfrm>
            <a:off x="2984417" y="1933590"/>
            <a:ext cx="6051970" cy="3796650"/>
          </a:xfrm>
          <a:prstGeom prst="rect">
            <a:avLst/>
          </a:prstGeom>
          <a:noFill/>
          <a:ln w="9525">
            <a:noFill/>
            <a:miter lim="800000"/>
            <a:headEnd/>
            <a:tailEnd/>
          </a:ln>
        </p:spPr>
      </p:pic>
    </p:spTree>
    <p:extLst>
      <p:ext uri="{BB962C8B-B14F-4D97-AF65-F5344CB8AC3E}">
        <p14:creationId xmlns:p14="http://schemas.microsoft.com/office/powerpoint/2010/main" val="3516960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Symptomen lymfoedeem</a:t>
            </a:r>
            <a:endParaRPr lang="nl-NL"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09"/>
          <a:stretch/>
        </p:blipFill>
        <p:spPr bwMode="auto">
          <a:xfrm rot="5400000">
            <a:off x="6297950" y="1093461"/>
            <a:ext cx="4981574" cy="5385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89800" y="1888223"/>
            <a:ext cx="5162548" cy="451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79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Pitting</a:t>
            </a:r>
            <a:r>
              <a:rPr lang="nl-NL" dirty="0" smtClean="0"/>
              <a:t> / non-</a:t>
            </a:r>
            <a:r>
              <a:rPr lang="nl-NL" dirty="0" err="1" smtClean="0"/>
              <a:t>pitting</a:t>
            </a:r>
            <a:r>
              <a:rPr lang="nl-NL" dirty="0" smtClean="0"/>
              <a:t> oedeem</a:t>
            </a:r>
            <a:endParaRPr lang="nl-NL" dirty="0"/>
          </a:p>
        </p:txBody>
      </p:sp>
      <p:sp>
        <p:nvSpPr>
          <p:cNvPr id="4" name="Tijdelijke aanduiding voor tekst 3"/>
          <p:cNvSpPr>
            <a:spLocks noGrp="1"/>
          </p:cNvSpPr>
          <p:nvPr>
            <p:ph type="body" sz="quarter" idx="14"/>
          </p:nvPr>
        </p:nvSpPr>
        <p:spPr>
          <a:xfrm>
            <a:off x="622300" y="1634262"/>
            <a:ext cx="10960100" cy="727938"/>
          </a:xfrm>
        </p:spPr>
        <p:txBody>
          <a:bodyPr/>
          <a:lstStyle/>
          <a:p>
            <a:pPr marL="285750" indent="-285750">
              <a:buFont typeface="Arial" panose="020B0604020202020204" pitchFamily="34" charset="0"/>
              <a:buChar char="•"/>
            </a:pPr>
            <a:r>
              <a:rPr lang="nl-NL" sz="1800" dirty="0"/>
              <a:t>Stilstaand lymfevocht biedt een uitstekend milieu voor bacteriën waardoor patiënten een verhoogde gevoeligheid hebben om infecties (zoals erysipelas) op te </a:t>
            </a:r>
            <a:r>
              <a:rPr lang="nl-NL" sz="1800" dirty="0" smtClean="0"/>
              <a:t>lopen.</a:t>
            </a:r>
            <a:endParaRPr lang="nl-NL" sz="1800" dirty="0"/>
          </a:p>
        </p:txBody>
      </p:sp>
      <p:pic>
        <p:nvPicPr>
          <p:cNvPr id="5" name="Content Placeholder 5" descr="pitting1"/>
          <p:cNvPicPr>
            <a:picLocks noGrp="1" noChangeAspect="1" noChangeArrowheads="1"/>
          </p:cNvPicPr>
          <p:nvPr>
            <p:ph sz="half" idx="1"/>
          </p:nvPr>
        </p:nvPicPr>
        <p:blipFill>
          <a:blip r:embed="rId3" cstate="print"/>
          <a:srcRect/>
          <a:stretch>
            <a:fillRect/>
          </a:stretch>
        </p:blipFill>
        <p:spPr bwMode="auto">
          <a:xfrm>
            <a:off x="2038350" y="2932498"/>
            <a:ext cx="3822386" cy="3539191"/>
          </a:xfrm>
          <a:prstGeom prst="rect">
            <a:avLst/>
          </a:prstGeom>
          <a:noFill/>
          <a:ln w="9525">
            <a:noFill/>
            <a:miter lim="800000"/>
            <a:headEnd/>
            <a:tailEnd/>
          </a:ln>
        </p:spPr>
      </p:pic>
      <p:pic>
        <p:nvPicPr>
          <p:cNvPr id="6" name="Content Placeholder 6" descr="pitting2"/>
          <p:cNvPicPr>
            <a:picLocks noChangeAspect="1" noChangeArrowheads="1"/>
          </p:cNvPicPr>
          <p:nvPr/>
        </p:nvPicPr>
        <p:blipFill rotWithShape="1">
          <a:blip r:embed="rId4" cstate="print"/>
          <a:srcRect t="14629" r="8068"/>
          <a:stretch/>
        </p:blipFill>
        <p:spPr bwMode="auto">
          <a:xfrm>
            <a:off x="6717350" y="2983277"/>
            <a:ext cx="3828729" cy="3472755"/>
          </a:xfrm>
          <a:prstGeom prst="rect">
            <a:avLst/>
          </a:prstGeom>
          <a:noFill/>
          <a:ln>
            <a:noFill/>
          </a:ln>
        </p:spPr>
      </p:pic>
    </p:spTree>
    <p:extLst>
      <p:ext uri="{BB962C8B-B14F-4D97-AF65-F5344CB8AC3E}">
        <p14:creationId xmlns:p14="http://schemas.microsoft.com/office/powerpoint/2010/main" val="1708705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1"/>
          <p:cNvSpPr>
            <a:spLocks noGrp="1"/>
          </p:cNvSpPr>
          <p:nvPr>
            <p:ph idx="1"/>
          </p:nvPr>
        </p:nvSpPr>
        <p:spPr>
          <a:xfrm>
            <a:off x="1132840" y="1564640"/>
            <a:ext cx="7168012" cy="3632200"/>
          </a:xfrm>
        </p:spPr>
        <p:txBody>
          <a:bodyPr>
            <a:noAutofit/>
          </a:bodyPr>
          <a:lstStyle/>
          <a:p>
            <a:pPr marL="457200" indent="-457200">
              <a:lnSpc>
                <a:spcPct val="100000"/>
              </a:lnSpc>
              <a:buFont typeface="+mj-lt"/>
              <a:buAutoNum type="arabicPeriod"/>
            </a:pPr>
            <a:r>
              <a:rPr lang="nl-NL" sz="1800" b="1" dirty="0" smtClean="0">
                <a:solidFill>
                  <a:schemeClr val="tx1">
                    <a:lumMod val="75000"/>
                    <a:lumOff val="25000"/>
                  </a:schemeClr>
                </a:solidFill>
                <a:latin typeface="+mn-lt"/>
                <a:cs typeface="Gill Sans"/>
              </a:rPr>
              <a:t>Medische indicaties TEK (therapeutisch elastische kousen)</a:t>
            </a:r>
          </a:p>
          <a:p>
            <a:pPr marL="457200" indent="-457200">
              <a:lnSpc>
                <a:spcPct val="100000"/>
              </a:lnSpc>
              <a:buFont typeface="+mj-lt"/>
              <a:buAutoNum type="arabicPeriod"/>
            </a:pPr>
            <a:r>
              <a:rPr lang="nl-NL" sz="1800" b="1" dirty="0" smtClean="0">
                <a:solidFill>
                  <a:schemeClr val="tx1">
                    <a:lumMod val="75000"/>
                    <a:lumOff val="25000"/>
                  </a:schemeClr>
                </a:solidFill>
                <a:latin typeface="+mn-lt"/>
                <a:cs typeface="Gill Sans"/>
              </a:rPr>
              <a:t>Contra-indicaties</a:t>
            </a:r>
          </a:p>
          <a:p>
            <a:pPr marL="457200" indent="-457200">
              <a:lnSpc>
                <a:spcPct val="100000"/>
              </a:lnSpc>
              <a:buFont typeface="+mj-lt"/>
              <a:buAutoNum type="arabicPeriod"/>
            </a:pPr>
            <a:r>
              <a:rPr lang="nl-NL" sz="1800" b="1" dirty="0" smtClean="0">
                <a:solidFill>
                  <a:schemeClr val="tx1">
                    <a:lumMod val="75000"/>
                    <a:lumOff val="25000"/>
                  </a:schemeClr>
                </a:solidFill>
                <a:cs typeface="Gill Sans"/>
              </a:rPr>
              <a:t>Ambulante Compressie Therapie (ACT)</a:t>
            </a:r>
          </a:p>
          <a:p>
            <a:pPr marL="457200" indent="-457200">
              <a:lnSpc>
                <a:spcPct val="100000"/>
              </a:lnSpc>
              <a:buFont typeface="+mj-lt"/>
              <a:buAutoNum type="arabicPeriod"/>
            </a:pPr>
            <a:r>
              <a:rPr lang="nl-NL" sz="1800" b="1" dirty="0" smtClean="0">
                <a:solidFill>
                  <a:schemeClr val="tx1">
                    <a:lumMod val="75000"/>
                    <a:lumOff val="25000"/>
                  </a:schemeClr>
                </a:solidFill>
                <a:latin typeface="+mn-lt"/>
                <a:cs typeface="Gill Sans"/>
              </a:rPr>
              <a:t>Basiskennis zwachtelen</a:t>
            </a:r>
          </a:p>
          <a:p>
            <a:pPr marL="457200" indent="-457200">
              <a:lnSpc>
                <a:spcPct val="100000"/>
              </a:lnSpc>
              <a:buFont typeface="+mj-lt"/>
              <a:buAutoNum type="arabicPeriod"/>
            </a:pPr>
            <a:r>
              <a:rPr lang="nl-NL" sz="1800" b="1" dirty="0" smtClean="0">
                <a:solidFill>
                  <a:schemeClr val="tx1">
                    <a:lumMod val="75000"/>
                    <a:lumOff val="25000"/>
                  </a:schemeClr>
                </a:solidFill>
                <a:latin typeface="+mn-lt"/>
                <a:cs typeface="Gill Sans"/>
              </a:rPr>
              <a:t>Beslisboom bij aanmeten			</a:t>
            </a:r>
          </a:p>
          <a:p>
            <a:pPr marL="457200" indent="-457200">
              <a:lnSpc>
                <a:spcPct val="100000"/>
              </a:lnSpc>
              <a:buFont typeface="+mj-lt"/>
              <a:buAutoNum type="arabicPeriod"/>
            </a:pPr>
            <a:r>
              <a:rPr lang="nl-NL" sz="1800" b="1" dirty="0" err="1" smtClean="0">
                <a:solidFill>
                  <a:schemeClr val="tx1">
                    <a:lumMod val="75000"/>
                    <a:lumOff val="25000"/>
                  </a:schemeClr>
                </a:solidFill>
                <a:latin typeface="+mn-lt"/>
                <a:cs typeface="Gill Sans"/>
              </a:rPr>
              <a:t>Vlakbrei</a:t>
            </a:r>
            <a:r>
              <a:rPr lang="nl-NL" sz="1800" b="1" dirty="0" smtClean="0">
                <a:solidFill>
                  <a:schemeClr val="tx1">
                    <a:lumMod val="75000"/>
                    <a:lumOff val="25000"/>
                  </a:schemeClr>
                </a:solidFill>
                <a:latin typeface="+mn-lt"/>
                <a:cs typeface="Gill Sans"/>
              </a:rPr>
              <a:t> of rondbrei kousen?</a:t>
            </a:r>
          </a:p>
          <a:p>
            <a:pPr marL="457200" indent="-457200">
              <a:lnSpc>
                <a:spcPct val="100000"/>
              </a:lnSpc>
              <a:buFont typeface="+mj-lt"/>
              <a:buAutoNum type="arabicPeriod"/>
            </a:pPr>
            <a:r>
              <a:rPr lang="nl-NL" sz="1800" b="1" dirty="0" smtClean="0">
                <a:solidFill>
                  <a:schemeClr val="tx1">
                    <a:lumMod val="75000"/>
                    <a:lumOff val="25000"/>
                  </a:schemeClr>
                </a:solidFill>
                <a:latin typeface="+mn-lt"/>
                <a:cs typeface="Gill Sans"/>
              </a:rPr>
              <a:t>Confectie of maatwerk?</a:t>
            </a:r>
          </a:p>
          <a:p>
            <a:pPr marL="457200" indent="-457200">
              <a:lnSpc>
                <a:spcPct val="100000"/>
              </a:lnSpc>
              <a:buFont typeface="+mj-lt"/>
              <a:buAutoNum type="arabicPeriod"/>
            </a:pPr>
            <a:r>
              <a:rPr lang="nl-NL" sz="1800" b="1" dirty="0" smtClean="0">
                <a:solidFill>
                  <a:schemeClr val="tx1">
                    <a:lumMod val="75000"/>
                    <a:lumOff val="25000"/>
                  </a:schemeClr>
                </a:solidFill>
                <a:latin typeface="+mn-lt"/>
                <a:cs typeface="Gill Sans"/>
              </a:rPr>
              <a:t>Aanmeten therapeutisch elastische kousen</a:t>
            </a:r>
          </a:p>
          <a:p>
            <a:pPr marL="457200" indent="-457200">
              <a:lnSpc>
                <a:spcPct val="100000"/>
              </a:lnSpc>
              <a:buFont typeface="+mj-lt"/>
              <a:buAutoNum type="arabicPeriod"/>
            </a:pPr>
            <a:r>
              <a:rPr lang="nl-NL" sz="1800" b="1" dirty="0" smtClean="0">
                <a:solidFill>
                  <a:schemeClr val="tx1">
                    <a:lumMod val="75000"/>
                    <a:lumOff val="25000"/>
                  </a:schemeClr>
                </a:solidFill>
                <a:latin typeface="+mn-lt"/>
                <a:cs typeface="Gill Sans"/>
              </a:rPr>
              <a:t>Drukklasse</a:t>
            </a:r>
          </a:p>
          <a:p>
            <a:pPr marL="457200" indent="-457200">
              <a:lnSpc>
                <a:spcPct val="100000"/>
              </a:lnSpc>
              <a:buFont typeface="+mj-lt"/>
              <a:buAutoNum type="arabicPeriod"/>
            </a:pPr>
            <a:r>
              <a:rPr lang="nl-NL" sz="1800" b="1" dirty="0" smtClean="0">
                <a:solidFill>
                  <a:schemeClr val="tx1">
                    <a:lumMod val="75000"/>
                    <a:lumOff val="25000"/>
                  </a:schemeClr>
                </a:solidFill>
                <a:latin typeface="+mn-lt"/>
                <a:cs typeface="Gill Sans"/>
              </a:rPr>
              <a:t>Verwijsprocedure en vergoedingen</a:t>
            </a:r>
          </a:p>
          <a:p>
            <a:pPr marL="457200" indent="-457200">
              <a:lnSpc>
                <a:spcPct val="100000"/>
              </a:lnSpc>
              <a:buFont typeface="+mj-lt"/>
              <a:buAutoNum type="arabicPeriod"/>
            </a:pPr>
            <a:r>
              <a:rPr lang="nl-NL" sz="1800" b="1" dirty="0" smtClean="0">
                <a:solidFill>
                  <a:schemeClr val="tx1">
                    <a:lumMod val="75000"/>
                    <a:lumOff val="25000"/>
                  </a:schemeClr>
                </a:solidFill>
                <a:latin typeface="+mn-lt"/>
                <a:cs typeface="Gill Sans"/>
              </a:rPr>
              <a:t>Aan- en uittrekken</a:t>
            </a:r>
          </a:p>
          <a:p>
            <a:pPr marL="457200" indent="-457200">
              <a:lnSpc>
                <a:spcPct val="100000"/>
              </a:lnSpc>
              <a:buFont typeface="+mj-lt"/>
              <a:buAutoNum type="arabicPeriod"/>
            </a:pPr>
            <a:r>
              <a:rPr lang="nl-NL" sz="1800" b="1" dirty="0" smtClean="0">
                <a:solidFill>
                  <a:schemeClr val="tx1">
                    <a:lumMod val="75000"/>
                    <a:lumOff val="25000"/>
                  </a:schemeClr>
                </a:solidFill>
                <a:latin typeface="+mn-lt"/>
                <a:cs typeface="Gill Sans"/>
              </a:rPr>
              <a:t>Zelfmanagement</a:t>
            </a:r>
          </a:p>
          <a:p>
            <a:pPr marL="0" indent="0">
              <a:lnSpc>
                <a:spcPct val="90000"/>
              </a:lnSpc>
              <a:buNone/>
            </a:pPr>
            <a:endParaRPr lang="nl-NL" b="1" i="1" dirty="0" smtClean="0">
              <a:solidFill>
                <a:srgbClr val="8BB511"/>
              </a:solidFill>
              <a:latin typeface="+mn-lt"/>
              <a:cs typeface="Gill Sans"/>
            </a:endParaRPr>
          </a:p>
        </p:txBody>
      </p:sp>
      <p:sp>
        <p:nvSpPr>
          <p:cNvPr id="6" name="Titel 1"/>
          <p:cNvSpPr>
            <a:spLocks noGrp="1"/>
          </p:cNvSpPr>
          <p:nvPr>
            <p:ph type="title"/>
          </p:nvPr>
        </p:nvSpPr>
        <p:spPr>
          <a:xfrm>
            <a:off x="2324100" y="669062"/>
            <a:ext cx="9258300" cy="635000"/>
          </a:xfrm>
        </p:spPr>
        <p:txBody>
          <a:bodyPr/>
          <a:lstStyle/>
          <a:p>
            <a:r>
              <a:rPr lang="nl-NL" dirty="0" smtClean="0"/>
              <a:t>Inhoud</a:t>
            </a:r>
            <a:endParaRPr lang="nl-NL" dirty="0"/>
          </a:p>
        </p:txBody>
      </p:sp>
      <p:sp>
        <p:nvSpPr>
          <p:cNvPr id="2" name="Rechthoek 1"/>
          <p:cNvSpPr/>
          <p:nvPr/>
        </p:nvSpPr>
        <p:spPr>
          <a:xfrm>
            <a:off x="7543799" y="5411626"/>
            <a:ext cx="3009899" cy="523220"/>
          </a:xfrm>
          <a:prstGeom prst="rect">
            <a:avLst/>
          </a:prstGeom>
        </p:spPr>
        <p:txBody>
          <a:bodyPr wrap="square">
            <a:spAutoFit/>
          </a:bodyPr>
          <a:lstStyle/>
          <a:p>
            <a:r>
              <a:rPr lang="nl-NL" sz="2800" b="1" i="1" dirty="0">
                <a:solidFill>
                  <a:srgbClr val="8BB511"/>
                </a:solidFill>
                <a:cs typeface="Gill Sans"/>
              </a:rPr>
              <a:t>Praktijkoefening</a:t>
            </a:r>
            <a:endParaRPr lang="nl-NL" sz="2800" dirty="0"/>
          </a:p>
        </p:txBody>
      </p:sp>
    </p:spTree>
    <p:extLst>
      <p:ext uri="{BB962C8B-B14F-4D97-AF65-F5344CB8AC3E}">
        <p14:creationId xmlns:p14="http://schemas.microsoft.com/office/powerpoint/2010/main" val="3969443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7. Lipoedeem</a:t>
            </a:r>
            <a:endParaRPr lang="nl-NL" dirty="0"/>
          </a:p>
        </p:txBody>
      </p:sp>
      <p:sp>
        <p:nvSpPr>
          <p:cNvPr id="5" name="Rechthoek 4"/>
          <p:cNvSpPr/>
          <p:nvPr/>
        </p:nvSpPr>
        <p:spPr>
          <a:xfrm>
            <a:off x="747929" y="1566744"/>
            <a:ext cx="5662395" cy="2169825"/>
          </a:xfrm>
          <a:prstGeom prst="rect">
            <a:avLst/>
          </a:prstGeom>
        </p:spPr>
        <p:txBody>
          <a:bodyPr wrap="square">
            <a:spAutoFit/>
          </a:bodyPr>
          <a:lstStyle/>
          <a:p>
            <a:pPr marL="285750" indent="-285750">
              <a:buFont typeface="Arial" panose="020B0604020202020204" pitchFamily="34" charset="0"/>
              <a:buChar char="•"/>
            </a:pPr>
            <a:r>
              <a:rPr lang="nl-NL" dirty="0" smtClean="0"/>
              <a:t>Vetverdelingsstoornis</a:t>
            </a:r>
          </a:p>
          <a:p>
            <a:pPr marL="285750" indent="-285750">
              <a:buFont typeface="Arial" panose="020B0604020202020204" pitchFamily="34" charset="0"/>
              <a:buChar char="•"/>
            </a:pPr>
            <a:r>
              <a:rPr lang="nl-NL" dirty="0" smtClean="0"/>
              <a:t>11% van alle vrouwen</a:t>
            </a:r>
          </a:p>
          <a:p>
            <a:pPr marL="285750" indent="-285750">
              <a:buFont typeface="Arial" panose="020B0604020202020204" pitchFamily="34" charset="0"/>
              <a:buChar char="•"/>
            </a:pPr>
            <a:r>
              <a:rPr lang="nl-NL" dirty="0" smtClean="0"/>
              <a:t>Zeldzaam</a:t>
            </a:r>
            <a:r>
              <a:rPr lang="nl-NL" dirty="0"/>
              <a:t>: lipoedeem bij een </a:t>
            </a:r>
            <a:r>
              <a:rPr lang="nl-NL" dirty="0" smtClean="0"/>
              <a:t>man</a:t>
            </a:r>
          </a:p>
          <a:p>
            <a:pPr marL="285750" indent="-285750">
              <a:buFont typeface="Arial" panose="020B0604020202020204" pitchFamily="34" charset="0"/>
              <a:buChar char="•"/>
            </a:pPr>
            <a:r>
              <a:rPr lang="nl-NL" dirty="0" smtClean="0"/>
              <a:t>Genetisch</a:t>
            </a:r>
          </a:p>
          <a:p>
            <a:pPr marL="285750" indent="-285750">
              <a:buFont typeface="Arial" panose="020B0604020202020204" pitchFamily="34" charset="0"/>
              <a:buChar char="•"/>
            </a:pPr>
            <a:r>
              <a:rPr lang="nl-NL" dirty="0" smtClean="0"/>
              <a:t>Uiting; hormoonverandering (verergering)</a:t>
            </a:r>
          </a:p>
          <a:p>
            <a:pPr marL="285750" indent="-285750">
              <a:buFont typeface="Arial" panose="020B0604020202020204" pitchFamily="34" charset="0"/>
              <a:buChar char="•"/>
            </a:pPr>
            <a:r>
              <a:rPr lang="nl-NL" dirty="0" smtClean="0"/>
              <a:t>Vaak ook een lymfatische component aanwezig. </a:t>
            </a:r>
            <a:r>
              <a:rPr lang="nl-NL" sz="1200" dirty="0" smtClean="0">
                <a:solidFill>
                  <a:srgbClr val="FF0000"/>
                </a:solidFill>
              </a:rPr>
              <a:t>14</a:t>
            </a:r>
            <a:endParaRPr lang="nl-NL" sz="1600" dirty="0" smtClean="0">
              <a:solidFill>
                <a:srgbClr val="FF0000"/>
              </a:solidFill>
            </a:endParaRPr>
          </a:p>
          <a:p>
            <a:pPr marL="285750" lvl="0" indent="-285750">
              <a:buFont typeface="Arial" panose="020B0604020202020204" pitchFamily="34" charset="0"/>
              <a:buChar char="•"/>
            </a:pPr>
            <a:r>
              <a:rPr lang="nl-NL" dirty="0">
                <a:solidFill>
                  <a:srgbClr val="65656A"/>
                </a:solidFill>
              </a:rPr>
              <a:t>S</a:t>
            </a:r>
            <a:r>
              <a:rPr lang="nl-NL" dirty="0" smtClean="0">
                <a:solidFill>
                  <a:srgbClr val="65656A"/>
                </a:solidFill>
              </a:rPr>
              <a:t>tadia </a:t>
            </a:r>
            <a:r>
              <a:rPr lang="nl-NL" dirty="0">
                <a:solidFill>
                  <a:srgbClr val="65656A"/>
                </a:solidFill>
              </a:rPr>
              <a:t>van </a:t>
            </a:r>
            <a:r>
              <a:rPr lang="nl-NL" dirty="0" smtClean="0">
                <a:solidFill>
                  <a:srgbClr val="65656A"/>
                </a:solidFill>
              </a:rPr>
              <a:t>lipoedeem </a:t>
            </a:r>
            <a:r>
              <a:rPr lang="nl-NL" sz="1200" dirty="0" smtClean="0">
                <a:solidFill>
                  <a:srgbClr val="FF0000"/>
                </a:solidFill>
              </a:rPr>
              <a:t>15</a:t>
            </a:r>
            <a:endParaRPr lang="nl-NL" sz="1600" dirty="0">
              <a:solidFill>
                <a:srgbClr val="FF0000"/>
              </a:solidFill>
            </a:endParaRPr>
          </a:p>
          <a:p>
            <a:endParaRPr lang="nl-NL" sz="900" dirty="0">
              <a:solidFill>
                <a:schemeClr val="tx1">
                  <a:lumMod val="75000"/>
                  <a:lumOff val="25000"/>
                </a:schemeClr>
              </a:solidFill>
            </a:endParaRPr>
          </a:p>
        </p:txBody>
      </p:sp>
      <p:pic>
        <p:nvPicPr>
          <p:cNvPr id="6" name="Tijdelijke aanduiding voor inhoud 8"/>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552" t="3450" r="1790" b="7641"/>
          <a:stretch/>
        </p:blipFill>
        <p:spPr>
          <a:xfrm>
            <a:off x="2201921" y="3868922"/>
            <a:ext cx="3484504" cy="2633479"/>
          </a:xfrm>
          <a:prstGeom prst="rect">
            <a:avLst/>
          </a:prstGeom>
          <a:noFill/>
          <a:ln>
            <a:noFill/>
          </a:ln>
        </p:spPr>
      </p:pic>
      <p:pic>
        <p:nvPicPr>
          <p:cNvPr id="7" name="Tijdelijke aanduiding voor inhoud 16" descr="Lipoedema-300x239.jpg"/>
          <p:cNvPicPr>
            <a:picLocks noChangeAspect="1"/>
          </p:cNvPicPr>
          <p:nvPr/>
        </p:nvPicPr>
        <p:blipFill>
          <a:blip r:embed="rId4" cstate="print"/>
          <a:stretch>
            <a:fillRect/>
          </a:stretch>
        </p:blipFill>
        <p:spPr>
          <a:xfrm>
            <a:off x="6949286" y="1404018"/>
            <a:ext cx="4567158" cy="3153514"/>
          </a:xfrm>
          <a:prstGeom prst="rect">
            <a:avLst/>
          </a:prstGeom>
        </p:spPr>
      </p:pic>
      <p:sp>
        <p:nvSpPr>
          <p:cNvPr id="3" name="Rechthoek 2"/>
          <p:cNvSpPr/>
          <p:nvPr/>
        </p:nvSpPr>
        <p:spPr>
          <a:xfrm>
            <a:off x="9164488" y="5934096"/>
            <a:ext cx="2351956" cy="430887"/>
          </a:xfrm>
          <a:prstGeom prst="rect">
            <a:avLst/>
          </a:prstGeom>
        </p:spPr>
        <p:txBody>
          <a:bodyPr wrap="square">
            <a:spAutoFit/>
          </a:bodyPr>
          <a:lstStyle/>
          <a:p>
            <a:pPr lvl="0"/>
            <a:r>
              <a:rPr lang="nl-NL" sz="1100" dirty="0">
                <a:solidFill>
                  <a:schemeClr val="tx2">
                    <a:lumMod val="75000"/>
                  </a:schemeClr>
                </a:solidFill>
              </a:rPr>
              <a:t>14. (Richtlijn Lipoedeem 2014).</a:t>
            </a:r>
          </a:p>
          <a:p>
            <a:pPr lvl="0"/>
            <a:r>
              <a:rPr lang="nl-NL" sz="1100" dirty="0" smtClean="0">
                <a:solidFill>
                  <a:schemeClr val="tx2">
                    <a:lumMod val="75000"/>
                  </a:schemeClr>
                </a:solidFill>
              </a:rPr>
              <a:t>15</a:t>
            </a:r>
            <a:r>
              <a:rPr lang="nl-NL" sz="1100" dirty="0">
                <a:solidFill>
                  <a:schemeClr val="tx2">
                    <a:lumMod val="75000"/>
                  </a:schemeClr>
                </a:solidFill>
              </a:rPr>
              <a:t>. (</a:t>
            </a:r>
            <a:r>
              <a:rPr lang="nl-NL" sz="1100" dirty="0" err="1">
                <a:solidFill>
                  <a:schemeClr val="tx2">
                    <a:lumMod val="75000"/>
                  </a:schemeClr>
                </a:solidFill>
              </a:rPr>
              <a:t>Schmeller</a:t>
            </a:r>
            <a:r>
              <a:rPr lang="nl-NL" sz="1100" dirty="0">
                <a:solidFill>
                  <a:schemeClr val="tx2">
                    <a:lumMod val="75000"/>
                  </a:schemeClr>
                </a:solidFill>
              </a:rPr>
              <a:t> et al, 2007).</a:t>
            </a:r>
          </a:p>
        </p:txBody>
      </p:sp>
    </p:spTree>
    <p:extLst>
      <p:ext uri="{BB962C8B-B14F-4D97-AF65-F5344CB8AC3E}">
        <p14:creationId xmlns:p14="http://schemas.microsoft.com/office/powerpoint/2010/main" val="10830249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a:xfrm>
            <a:off x="2324100" y="669062"/>
            <a:ext cx="9258300" cy="635000"/>
          </a:xfrm>
        </p:spPr>
        <p:txBody>
          <a:bodyPr/>
          <a:lstStyle/>
          <a:p>
            <a:r>
              <a:rPr lang="nl-NL" dirty="0" smtClean="0"/>
              <a:t>Symptomen lipoedeem</a:t>
            </a:r>
            <a:endParaRPr lang="nl-NL" dirty="0"/>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296" t="20524" b="9011"/>
          <a:stretch/>
        </p:blipFill>
        <p:spPr bwMode="auto">
          <a:xfrm rot="5400000">
            <a:off x="6646003" y="1933663"/>
            <a:ext cx="5098405" cy="3993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5" r="67132"/>
          <a:stretch/>
        </p:blipFill>
        <p:spPr bwMode="auto">
          <a:xfrm rot="5400000">
            <a:off x="2039659" y="381994"/>
            <a:ext cx="3067052" cy="6570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8193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Contra indicaties TEK</a:t>
            </a:r>
            <a:endParaRPr lang="nl-NL" dirty="0"/>
          </a:p>
        </p:txBody>
      </p:sp>
      <p:sp>
        <p:nvSpPr>
          <p:cNvPr id="5" name="Tijdelijke aanduiding voor inhoud 1"/>
          <p:cNvSpPr>
            <a:spLocks noGrp="1"/>
          </p:cNvSpPr>
          <p:nvPr>
            <p:ph sz="half" idx="1"/>
          </p:nvPr>
        </p:nvSpPr>
        <p:spPr>
          <a:xfrm>
            <a:off x="1346879" y="1551454"/>
            <a:ext cx="8022751" cy="4849346"/>
          </a:xfrm>
        </p:spPr>
        <p:txBody>
          <a:bodyPr>
            <a:normAutofit lnSpcReduction="10000"/>
          </a:bodyPr>
          <a:lstStyle/>
          <a:p>
            <a:pPr marL="182563" lvl="0" indent="-182563">
              <a:buFont typeface="Arial" panose="020B0604020202020204" pitchFamily="34" charset="0"/>
              <a:buChar char="•"/>
            </a:pPr>
            <a:r>
              <a:rPr lang="nl-NL" sz="1800" dirty="0">
                <a:solidFill>
                  <a:schemeClr val="tx1">
                    <a:lumMod val="75000"/>
                    <a:lumOff val="25000"/>
                  </a:schemeClr>
                </a:solidFill>
                <a:latin typeface="+mn-lt"/>
              </a:rPr>
              <a:t>Ernstige </a:t>
            </a:r>
            <a:r>
              <a:rPr lang="nl-NL" sz="1800" dirty="0" smtClean="0">
                <a:solidFill>
                  <a:schemeClr val="tx1">
                    <a:lumMod val="75000"/>
                    <a:lumOff val="25000"/>
                  </a:schemeClr>
                </a:solidFill>
                <a:latin typeface="+mn-lt"/>
              </a:rPr>
              <a:t>arteriële </a:t>
            </a:r>
            <a:r>
              <a:rPr lang="nl-NL" sz="1800" dirty="0">
                <a:solidFill>
                  <a:schemeClr val="tx1">
                    <a:lumMod val="75000"/>
                    <a:lumOff val="25000"/>
                  </a:schemeClr>
                </a:solidFill>
                <a:latin typeface="+mn-lt"/>
              </a:rPr>
              <a:t>insufficiëntie met </a:t>
            </a:r>
            <a:r>
              <a:rPr lang="nl-NL" sz="1800" dirty="0" smtClean="0">
                <a:solidFill>
                  <a:schemeClr val="tx1">
                    <a:lumMod val="75000"/>
                    <a:lumOff val="25000"/>
                  </a:schemeClr>
                </a:solidFill>
                <a:latin typeface="+mn-lt"/>
              </a:rPr>
              <a:t>risico op necrotische arteriële ulcera </a:t>
            </a:r>
            <a:endParaRPr lang="nl-NL" sz="1800" dirty="0">
              <a:solidFill>
                <a:schemeClr val="tx1">
                  <a:lumMod val="75000"/>
                  <a:lumOff val="25000"/>
                </a:schemeClr>
              </a:solidFill>
              <a:latin typeface="+mn-lt"/>
            </a:endParaRPr>
          </a:p>
          <a:p>
            <a:pPr marL="182563" lvl="0" indent="-182563">
              <a:buFont typeface="Arial" panose="020B0604020202020204" pitchFamily="34" charset="0"/>
              <a:buChar char="•"/>
            </a:pPr>
            <a:r>
              <a:rPr lang="nl-NL" sz="1800" dirty="0">
                <a:solidFill>
                  <a:schemeClr val="tx1">
                    <a:lumMod val="75000"/>
                    <a:lumOff val="25000"/>
                  </a:schemeClr>
                </a:solidFill>
                <a:latin typeface="+mn-lt"/>
              </a:rPr>
              <a:t>Huidafwijkingen waarvoor lokale therapie overdag noodzakelijk is</a:t>
            </a:r>
          </a:p>
          <a:p>
            <a:pPr marL="182563" lvl="0" indent="-182563">
              <a:buFont typeface="Arial" panose="020B0604020202020204" pitchFamily="34" charset="0"/>
              <a:buChar char="•"/>
            </a:pPr>
            <a:r>
              <a:rPr lang="nl-NL" sz="1800" dirty="0" smtClean="0">
                <a:solidFill>
                  <a:schemeClr val="tx1">
                    <a:lumMod val="75000"/>
                    <a:lumOff val="25000"/>
                  </a:schemeClr>
                </a:solidFill>
                <a:latin typeface="+mn-lt"/>
              </a:rPr>
              <a:t>Ontstekingen, </a:t>
            </a:r>
            <a:r>
              <a:rPr lang="nl-NL" sz="1800" dirty="0">
                <a:solidFill>
                  <a:schemeClr val="tx1">
                    <a:lumMod val="75000"/>
                    <a:lumOff val="25000"/>
                  </a:schemeClr>
                </a:solidFill>
                <a:latin typeface="+mn-lt"/>
              </a:rPr>
              <a:t>zoals </a:t>
            </a:r>
            <a:r>
              <a:rPr lang="nl-NL" sz="1800" dirty="0" smtClean="0">
                <a:solidFill>
                  <a:schemeClr val="tx1">
                    <a:lumMod val="75000"/>
                    <a:lumOff val="25000"/>
                  </a:schemeClr>
                </a:solidFill>
                <a:latin typeface="+mn-lt"/>
              </a:rPr>
              <a:t>abcessen </a:t>
            </a:r>
            <a:endParaRPr lang="nl-NL" sz="1800" dirty="0">
              <a:solidFill>
                <a:schemeClr val="tx1">
                  <a:lumMod val="75000"/>
                  <a:lumOff val="25000"/>
                </a:schemeClr>
              </a:solidFill>
              <a:latin typeface="+mn-lt"/>
            </a:endParaRPr>
          </a:p>
          <a:p>
            <a:pPr marL="182563" lvl="0" indent="-182563">
              <a:buFont typeface="Arial" panose="020B0604020202020204" pitchFamily="34" charset="0"/>
              <a:buChar char="•"/>
            </a:pPr>
            <a:r>
              <a:rPr lang="nl-NL" sz="1800" dirty="0" smtClean="0">
                <a:solidFill>
                  <a:schemeClr val="tx1">
                    <a:lumMod val="75000"/>
                    <a:lumOff val="25000"/>
                  </a:schemeClr>
                </a:solidFill>
                <a:latin typeface="+mn-lt"/>
              </a:rPr>
              <a:t>Idiopathische ulcera (zonder duidelijke oorzaak)</a:t>
            </a:r>
          </a:p>
          <a:p>
            <a:pPr marL="182563" lvl="0" indent="-182563">
              <a:buFont typeface="Arial" panose="020B0604020202020204" pitchFamily="34" charset="0"/>
              <a:buChar char="•"/>
            </a:pPr>
            <a:r>
              <a:rPr lang="nl-NL" sz="1800" dirty="0" smtClean="0">
                <a:solidFill>
                  <a:schemeClr val="tx1">
                    <a:lumMod val="75000"/>
                    <a:lumOff val="25000"/>
                  </a:schemeClr>
                </a:solidFill>
                <a:latin typeface="+mn-lt"/>
              </a:rPr>
              <a:t>Instabiele decompensatie </a:t>
            </a:r>
            <a:r>
              <a:rPr lang="nl-NL" sz="1800" dirty="0">
                <a:solidFill>
                  <a:schemeClr val="tx1">
                    <a:lumMod val="75000"/>
                    <a:lumOff val="25000"/>
                  </a:schemeClr>
                </a:solidFill>
                <a:latin typeface="+mn-lt"/>
              </a:rPr>
              <a:t>cordis. Bij ernstig oedeem van cardiale oorsprong eerst starten met </a:t>
            </a:r>
            <a:r>
              <a:rPr lang="nl-NL" sz="1800" dirty="0" smtClean="0">
                <a:solidFill>
                  <a:schemeClr val="tx1">
                    <a:lumMod val="75000"/>
                    <a:lumOff val="25000"/>
                  </a:schemeClr>
                </a:solidFill>
                <a:latin typeface="+mn-lt"/>
              </a:rPr>
              <a:t>medicamenteuze </a:t>
            </a:r>
            <a:r>
              <a:rPr lang="nl-NL" sz="1800" dirty="0">
                <a:solidFill>
                  <a:schemeClr val="tx1">
                    <a:lumMod val="75000"/>
                    <a:lumOff val="25000"/>
                  </a:schemeClr>
                </a:solidFill>
                <a:latin typeface="+mn-lt"/>
              </a:rPr>
              <a:t>behandeling vanwege het risico op astma </a:t>
            </a:r>
            <a:r>
              <a:rPr lang="nl-NL" sz="1800" dirty="0" smtClean="0">
                <a:solidFill>
                  <a:schemeClr val="tx1">
                    <a:lumMod val="75000"/>
                    <a:lumOff val="25000"/>
                  </a:schemeClr>
                </a:solidFill>
                <a:latin typeface="+mn-lt"/>
              </a:rPr>
              <a:t>cardiale</a:t>
            </a:r>
            <a:br>
              <a:rPr lang="nl-NL" sz="1800" dirty="0" smtClean="0">
                <a:solidFill>
                  <a:schemeClr val="tx1">
                    <a:lumMod val="75000"/>
                    <a:lumOff val="25000"/>
                  </a:schemeClr>
                </a:solidFill>
                <a:latin typeface="+mn-lt"/>
              </a:rPr>
            </a:br>
            <a:endParaRPr lang="nl-NL" sz="1800" dirty="0" smtClean="0">
              <a:solidFill>
                <a:schemeClr val="tx1">
                  <a:lumMod val="75000"/>
                  <a:lumOff val="25000"/>
                </a:schemeClr>
              </a:solidFill>
              <a:latin typeface="+mn-lt"/>
            </a:endParaRPr>
          </a:p>
          <a:p>
            <a:pPr marL="182563" lvl="0" indent="-182563">
              <a:buFont typeface="Arial" panose="020B0604020202020204" pitchFamily="34" charset="0"/>
              <a:buChar char="•"/>
            </a:pPr>
            <a:r>
              <a:rPr lang="nl-NL" sz="1800" dirty="0" smtClean="0">
                <a:solidFill>
                  <a:schemeClr val="tx1">
                    <a:lumMod val="75000"/>
                    <a:lumOff val="25000"/>
                  </a:schemeClr>
                </a:solidFill>
              </a:rPr>
              <a:t>Open wond, eerst ACT en daarna pas TEK!!</a:t>
            </a:r>
          </a:p>
          <a:p>
            <a:pPr marL="182563" lvl="0" indent="-182563">
              <a:buFont typeface="Arial" panose="020B0604020202020204" pitchFamily="34" charset="0"/>
              <a:buChar char="•"/>
            </a:pPr>
            <a:r>
              <a:rPr lang="nl-NL" sz="1800" dirty="0" smtClean="0">
                <a:solidFill>
                  <a:schemeClr val="tx1">
                    <a:lumMod val="75000"/>
                    <a:lumOff val="25000"/>
                  </a:schemeClr>
                </a:solidFill>
                <a:latin typeface="+mn-lt"/>
              </a:rPr>
              <a:t>Oedeem; eerst ACT en daarna pas TEK.</a:t>
            </a:r>
            <a:endParaRPr lang="nl-NL" sz="1800" dirty="0">
              <a:solidFill>
                <a:schemeClr val="tx1">
                  <a:lumMod val="75000"/>
                  <a:lumOff val="25000"/>
                </a:schemeClr>
              </a:solidFill>
              <a:latin typeface="+mn-lt"/>
            </a:endParaRPr>
          </a:p>
          <a:p>
            <a:pPr marL="182563" indent="-182563">
              <a:buFont typeface="Arial" panose="020B0604020202020204" pitchFamily="34" charset="0"/>
              <a:buChar char="•"/>
            </a:pPr>
            <a:endParaRPr lang="nl-NL" sz="2000" dirty="0" smtClean="0">
              <a:solidFill>
                <a:schemeClr val="tx1">
                  <a:lumMod val="75000"/>
                  <a:lumOff val="25000"/>
                </a:schemeClr>
              </a:solidFill>
            </a:endParaRPr>
          </a:p>
        </p:txBody>
      </p:sp>
    </p:spTree>
    <p:extLst>
      <p:ext uri="{BB962C8B-B14F-4D97-AF65-F5344CB8AC3E}">
        <p14:creationId xmlns:p14="http://schemas.microsoft.com/office/powerpoint/2010/main" val="1434632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Ambulatie</a:t>
            </a:r>
            <a:r>
              <a:rPr lang="nl-NL" dirty="0" smtClean="0"/>
              <a:t> compressie therapie</a:t>
            </a:r>
            <a:endParaRPr lang="nl-NL" dirty="0"/>
          </a:p>
        </p:txBody>
      </p:sp>
      <p:sp>
        <p:nvSpPr>
          <p:cNvPr id="5" name="TextBox 2"/>
          <p:cNvSpPr txBox="1">
            <a:spLocks noGrp="1"/>
          </p:cNvSpPr>
          <p:nvPr>
            <p:ph type="body" sz="quarter" idx="14"/>
          </p:nvPr>
        </p:nvSpPr>
        <p:spPr>
          <a:xfrm>
            <a:off x="2466340" y="1283742"/>
            <a:ext cx="5549900" cy="830997"/>
          </a:xfrm>
          <a:prstGeom prst="rect">
            <a:avLst/>
          </a:prstGeom>
          <a:noFill/>
        </p:spPr>
        <p:txBody>
          <a:bodyPr wrap="square" lIns="0" rIns="0" bIns="0" rtlCol="0">
            <a:spAutoFit/>
          </a:bodyPr>
          <a:lstStyle/>
          <a:p>
            <a:r>
              <a:rPr lang="nl-NL" sz="1800" dirty="0">
                <a:solidFill>
                  <a:schemeClr val="tx1">
                    <a:lumMod val="75000"/>
                    <a:lumOff val="25000"/>
                  </a:schemeClr>
                </a:solidFill>
                <a:cs typeface="Calibri"/>
              </a:rPr>
              <a:t>(ook wel ACT/ </a:t>
            </a:r>
            <a:r>
              <a:rPr lang="nl-NL" sz="1800" dirty="0" smtClean="0">
                <a:solidFill>
                  <a:schemeClr val="tx1">
                    <a:lumMod val="75000"/>
                    <a:lumOff val="25000"/>
                  </a:schemeClr>
                </a:solidFill>
                <a:cs typeface="Calibri"/>
              </a:rPr>
              <a:t>zwachtelen genoemd</a:t>
            </a:r>
            <a:r>
              <a:rPr lang="nl-NL" sz="1800" dirty="0">
                <a:solidFill>
                  <a:schemeClr val="tx1">
                    <a:lumMod val="75000"/>
                    <a:lumOff val="25000"/>
                  </a:schemeClr>
                </a:solidFill>
                <a:cs typeface="Calibri"/>
              </a:rPr>
              <a:t>)</a:t>
            </a:r>
            <a:r>
              <a:rPr lang="nl-NL" sz="1600" dirty="0">
                <a:solidFill>
                  <a:schemeClr val="tx1">
                    <a:lumMod val="75000"/>
                    <a:lumOff val="25000"/>
                  </a:schemeClr>
                </a:solidFill>
                <a:cs typeface="Calibri"/>
              </a:rPr>
              <a:t/>
            </a:r>
            <a:br>
              <a:rPr lang="nl-NL" sz="1600" dirty="0">
                <a:solidFill>
                  <a:schemeClr val="tx1">
                    <a:lumMod val="75000"/>
                    <a:lumOff val="25000"/>
                  </a:schemeClr>
                </a:solidFill>
                <a:cs typeface="Calibri"/>
              </a:rPr>
            </a:br>
            <a:endParaRPr lang="en-US" sz="1600" dirty="0">
              <a:solidFill>
                <a:schemeClr val="tx1">
                  <a:lumMod val="75000"/>
                  <a:lumOff val="25000"/>
                </a:schemeClr>
              </a:solidFill>
              <a:cs typeface="Calibri"/>
            </a:endParaRPr>
          </a:p>
        </p:txBody>
      </p:sp>
      <p:sp>
        <p:nvSpPr>
          <p:cNvPr id="3" name="Rechthoek 2"/>
          <p:cNvSpPr/>
          <p:nvPr/>
        </p:nvSpPr>
        <p:spPr>
          <a:xfrm>
            <a:off x="1276350" y="5904855"/>
            <a:ext cx="4914900" cy="430887"/>
          </a:xfrm>
          <a:prstGeom prst="rect">
            <a:avLst/>
          </a:prstGeom>
        </p:spPr>
        <p:txBody>
          <a:bodyPr wrap="square">
            <a:spAutoFit/>
          </a:bodyPr>
          <a:lstStyle/>
          <a:p>
            <a:pPr marL="228600" lvl="0" indent="-228600">
              <a:buFont typeface="Arial" panose="020B0604020202020204" pitchFamily="34" charset="0"/>
              <a:buAutoNum type="arabicPeriod"/>
            </a:pPr>
            <a:r>
              <a:rPr lang="nb-NO" sz="1100" dirty="0">
                <a:solidFill>
                  <a:srgbClr val="65656A"/>
                </a:solidFill>
              </a:rPr>
              <a:t>(Sillevis Smitt, Everdingen, Starink &amp; Horst, 2014). </a:t>
            </a:r>
          </a:p>
          <a:p>
            <a:pPr marL="228600" lvl="0" indent="-228600">
              <a:buFont typeface="Arial" panose="020B0604020202020204" pitchFamily="34" charset="0"/>
              <a:buAutoNum type="arabicPeriod"/>
            </a:pPr>
            <a:r>
              <a:rPr lang="nl-NL" sz="1100" dirty="0">
                <a:solidFill>
                  <a:srgbClr val="65656A"/>
                </a:solidFill>
              </a:rPr>
              <a:t>(Nederlandse Vereniging voor Dermatologie en Venereologie, 2014).</a:t>
            </a:r>
          </a:p>
        </p:txBody>
      </p:sp>
      <p:pic>
        <p:nvPicPr>
          <p:cNvPr id="8" name="Tijdelijke aanduiding voor inhoud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793" y="3277589"/>
            <a:ext cx="5121728" cy="2890978"/>
          </a:xfrm>
          <a:prstGeom prst="rect">
            <a:avLst/>
          </a:prstGeom>
        </p:spPr>
      </p:pic>
      <p:sp>
        <p:nvSpPr>
          <p:cNvPr id="9" name="Tijdelijke aanduiding voor inhoud 1"/>
          <p:cNvSpPr txBox="1">
            <a:spLocks/>
          </p:cNvSpPr>
          <p:nvPr/>
        </p:nvSpPr>
        <p:spPr>
          <a:xfrm>
            <a:off x="1276349" y="2105514"/>
            <a:ext cx="10168889" cy="1172075"/>
          </a:xfrm>
          <a:prstGeom prst="rect">
            <a:avLst/>
          </a:prstGeom>
        </p:spPr>
        <p:txBody>
          <a:bodyPr vert="horz" lIns="0" tIns="45720" rIns="91440" bIns="0" rtlCol="0">
            <a:normAutofit fontScale="92500" lnSpcReduction="20000"/>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rgbClr val="6565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Font typeface="Arial" panose="020B0604020202020204" pitchFamily="34" charset="0"/>
              <a:buChar char="•"/>
            </a:pPr>
            <a:r>
              <a:rPr lang="nl-NL" sz="1900" dirty="0" smtClean="0">
                <a:solidFill>
                  <a:schemeClr val="tx1">
                    <a:lumMod val="75000"/>
                    <a:lumOff val="25000"/>
                  </a:schemeClr>
                </a:solidFill>
                <a:cs typeface="Calibri"/>
              </a:rPr>
              <a:t>Doel: bloedafvoer vanuit de extremiteiten naar het hart bevorderen d.m.v. compressie.</a:t>
            </a:r>
            <a:r>
              <a:rPr lang="nl-NL" sz="1900" dirty="0" smtClean="0">
                <a:solidFill>
                  <a:srgbClr val="FF0000"/>
                </a:solidFill>
                <a:cs typeface="Calibri"/>
              </a:rPr>
              <a:t>1</a:t>
            </a:r>
          </a:p>
          <a:p>
            <a:pPr marL="285750" indent="-285750">
              <a:spcBef>
                <a:spcPts val="0"/>
              </a:spcBef>
              <a:buFont typeface="Arial" panose="020B0604020202020204" pitchFamily="34" charset="0"/>
              <a:buChar char="•"/>
            </a:pPr>
            <a:r>
              <a:rPr lang="nl-NL" sz="1900" dirty="0">
                <a:solidFill>
                  <a:schemeClr val="tx1">
                    <a:lumMod val="75000"/>
                    <a:lumOff val="25000"/>
                  </a:schemeClr>
                </a:solidFill>
                <a:cs typeface="Calibri"/>
              </a:rPr>
              <a:t>Hierdoor ontstaat een betere celstofwisseling waardoor een verbeterde doorbloeding (genezen van ulcus cruris e.d.) </a:t>
            </a:r>
            <a:r>
              <a:rPr lang="nl-NL" sz="1900" dirty="0">
                <a:solidFill>
                  <a:srgbClr val="FF0000"/>
                </a:solidFill>
                <a:cs typeface="Calibri"/>
              </a:rPr>
              <a:t>2</a:t>
            </a:r>
            <a:endParaRPr lang="nl-NL" sz="1900" dirty="0" smtClean="0">
              <a:solidFill>
                <a:srgbClr val="FF0000"/>
              </a:solidFill>
              <a:cs typeface="Calibri"/>
            </a:endParaRPr>
          </a:p>
          <a:p>
            <a:pPr marL="180000" indent="-180000">
              <a:spcBef>
                <a:spcPts val="0"/>
              </a:spcBef>
              <a:buFont typeface="Arial"/>
              <a:buChar char="•"/>
            </a:pPr>
            <a:endParaRPr lang="nl-NL" sz="1800" dirty="0" smtClean="0">
              <a:solidFill>
                <a:srgbClr val="FF0000"/>
              </a:solidFill>
              <a:cs typeface="Calibri"/>
            </a:endParaRPr>
          </a:p>
          <a:p>
            <a:pPr marL="180000" indent="-180000">
              <a:spcBef>
                <a:spcPts val="0"/>
              </a:spcBef>
              <a:buFont typeface="Arial"/>
              <a:buChar char="•"/>
            </a:pPr>
            <a:endParaRPr lang="nl-NL" sz="1800" dirty="0" smtClean="0">
              <a:solidFill>
                <a:srgbClr val="FF0000"/>
              </a:solidFill>
              <a:cs typeface="Calibri"/>
            </a:endParaRPr>
          </a:p>
        </p:txBody>
      </p:sp>
    </p:spTree>
    <p:extLst>
      <p:ext uri="{BB962C8B-B14F-4D97-AF65-F5344CB8AC3E}">
        <p14:creationId xmlns:p14="http://schemas.microsoft.com/office/powerpoint/2010/main" val="5562218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Wet van </a:t>
            </a:r>
            <a:r>
              <a:rPr lang="nl-NL" dirty="0" err="1" smtClean="0"/>
              <a:t>LaPlace</a:t>
            </a:r>
            <a:endParaRPr lang="nl-NL" dirty="0"/>
          </a:p>
        </p:txBody>
      </p:sp>
      <p:sp>
        <p:nvSpPr>
          <p:cNvPr id="5" name="Tijdelijke aanduiding voor inhoud 1"/>
          <p:cNvSpPr txBox="1">
            <a:spLocks/>
          </p:cNvSpPr>
          <p:nvPr/>
        </p:nvSpPr>
        <p:spPr>
          <a:xfrm>
            <a:off x="1475656" y="1347614"/>
            <a:ext cx="3965024" cy="5007466"/>
          </a:xfrm>
          <a:prstGeom prst="rect">
            <a:avLst/>
          </a:prstGeom>
        </p:spPr>
        <p:txBody>
          <a:bodyPr vert="horz" lIns="0" tIns="45720" rIns="91440" bIns="0" rtlCol="0">
            <a:normAutofit fontScale="92500" lnSpcReduction="20000"/>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rgbClr val="6565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buFont typeface="Arial"/>
              <a:buChar char="•"/>
            </a:pPr>
            <a:r>
              <a:rPr lang="nl-NL" sz="1900" dirty="0" smtClean="0">
                <a:solidFill>
                  <a:schemeClr val="tx1">
                    <a:lumMod val="75000"/>
                    <a:lumOff val="25000"/>
                  </a:schemeClr>
                </a:solidFill>
              </a:rPr>
              <a:t>De druk gaat van distaal (voet) geleidelijk afnemend naar proximaal (knie). </a:t>
            </a:r>
          </a:p>
          <a:p>
            <a:pPr marL="180000" indent="-180000">
              <a:buFont typeface="Arial"/>
              <a:buChar char="•"/>
            </a:pPr>
            <a:r>
              <a:rPr lang="nl-NL" sz="1900" dirty="0" smtClean="0">
                <a:solidFill>
                  <a:schemeClr val="tx1">
                    <a:lumMod val="75000"/>
                    <a:lumOff val="25000"/>
                  </a:schemeClr>
                </a:solidFill>
              </a:rPr>
              <a:t>Volgens de wet van </a:t>
            </a:r>
            <a:r>
              <a:rPr lang="nl-NL" sz="1900" dirty="0" err="1" smtClean="0">
                <a:solidFill>
                  <a:schemeClr val="tx1">
                    <a:lumMod val="75000"/>
                    <a:lumOff val="25000"/>
                  </a:schemeClr>
                </a:solidFill>
              </a:rPr>
              <a:t>LaPlace</a:t>
            </a:r>
            <a:r>
              <a:rPr lang="nl-NL" sz="1900" dirty="0" smtClean="0">
                <a:solidFill>
                  <a:schemeClr val="tx1">
                    <a:lumMod val="75000"/>
                    <a:lumOff val="25000"/>
                  </a:schemeClr>
                </a:solidFill>
              </a:rPr>
              <a:t> staat de druk (op de huid) gelijk aan de uitgeoefende spanning (van het verband), gedeeld door de straal van het oppervlak (het onderbeen).</a:t>
            </a:r>
          </a:p>
          <a:p>
            <a:pPr marL="180000" indent="-180000">
              <a:buFont typeface="Arial"/>
              <a:buChar char="•"/>
            </a:pPr>
            <a:r>
              <a:rPr lang="nl-NL" sz="1900" dirty="0" smtClean="0">
                <a:solidFill>
                  <a:schemeClr val="tx1">
                    <a:lumMod val="75000"/>
                    <a:lumOff val="25000"/>
                  </a:schemeClr>
                </a:solidFill>
              </a:rPr>
              <a:t>Denk aan </a:t>
            </a:r>
            <a:r>
              <a:rPr lang="nl-NL" sz="1900" dirty="0" err="1" smtClean="0">
                <a:solidFill>
                  <a:schemeClr val="tx1">
                    <a:lumMod val="75000"/>
                    <a:lumOff val="25000"/>
                  </a:schemeClr>
                </a:solidFill>
              </a:rPr>
              <a:t>polsteren</a:t>
            </a:r>
            <a:r>
              <a:rPr lang="nl-NL" sz="1900" dirty="0" smtClean="0">
                <a:solidFill>
                  <a:schemeClr val="tx1">
                    <a:lumMod val="75000"/>
                    <a:lumOff val="25000"/>
                  </a:schemeClr>
                </a:solidFill>
              </a:rPr>
              <a:t> van benige delen zoals </a:t>
            </a:r>
            <a:r>
              <a:rPr lang="nl-NL" sz="1900" dirty="0" err="1" smtClean="0">
                <a:solidFill>
                  <a:schemeClr val="tx1">
                    <a:lumMod val="75000"/>
                    <a:lumOff val="25000"/>
                  </a:schemeClr>
                </a:solidFill>
              </a:rPr>
              <a:t>malleoli</a:t>
            </a:r>
            <a:r>
              <a:rPr lang="nl-NL" sz="1900" dirty="0" smtClean="0">
                <a:solidFill>
                  <a:schemeClr val="tx1">
                    <a:lumMod val="75000"/>
                    <a:lumOff val="25000"/>
                  </a:schemeClr>
                </a:solidFill>
              </a:rPr>
              <a:t> en scheenbeen.</a:t>
            </a:r>
          </a:p>
          <a:p>
            <a:pPr marL="180000" indent="-180000">
              <a:buFont typeface="Arial"/>
              <a:buChar char="•"/>
            </a:pPr>
            <a:r>
              <a:rPr lang="nl-NL" sz="1900" dirty="0" smtClean="0">
                <a:solidFill>
                  <a:schemeClr val="tx1">
                    <a:lumMod val="65000"/>
                    <a:lumOff val="35000"/>
                  </a:schemeClr>
                </a:solidFill>
              </a:rPr>
              <a:t>Zwachtelen doe je volgend, </a:t>
            </a:r>
            <a:r>
              <a:rPr lang="nl-NL" sz="1900" dirty="0" smtClean="0">
                <a:solidFill>
                  <a:schemeClr val="tx1">
                    <a:lumMod val="65000"/>
                    <a:lumOff val="35000"/>
                  </a:schemeClr>
                </a:solidFill>
                <a:sym typeface="Wingdings" pitchFamily="2" charset="2"/>
              </a:rPr>
              <a:t>niet </a:t>
            </a:r>
          </a:p>
          <a:p>
            <a:pPr marL="180000" indent="-180000">
              <a:buFont typeface="Arial"/>
              <a:buChar char="•"/>
            </a:pPr>
            <a:r>
              <a:rPr lang="nl-NL" sz="1900" dirty="0" smtClean="0">
                <a:solidFill>
                  <a:schemeClr val="tx1">
                    <a:lumMod val="65000"/>
                    <a:lumOff val="35000"/>
                  </a:schemeClr>
                </a:solidFill>
                <a:sym typeface="Wingdings" pitchFamily="2" charset="2"/>
              </a:rPr>
              <a:t>circulair </a:t>
            </a:r>
            <a:r>
              <a:rPr lang="nl-NL" sz="1200" dirty="0" smtClean="0">
                <a:solidFill>
                  <a:srgbClr val="FF0000"/>
                </a:solidFill>
                <a:sym typeface="Wingdings" pitchFamily="2" charset="2"/>
              </a:rPr>
              <a:t>7</a:t>
            </a:r>
            <a:endParaRPr lang="nl-NL" sz="1500" dirty="0">
              <a:solidFill>
                <a:srgbClr val="FF0000"/>
              </a:solidFill>
              <a:sym typeface="Wingdings" pitchFamily="2" charset="2"/>
            </a:endParaRPr>
          </a:p>
          <a:p>
            <a:pPr marL="180000" indent="-180000">
              <a:buFont typeface="Arial"/>
              <a:buChar char="•"/>
            </a:pPr>
            <a:endParaRPr lang="nl-NL" sz="1400" dirty="0" smtClean="0">
              <a:solidFill>
                <a:schemeClr val="tx1">
                  <a:lumMod val="65000"/>
                  <a:lumOff val="35000"/>
                </a:schemeClr>
              </a:solidFill>
            </a:endParaRPr>
          </a:p>
          <a:p>
            <a:pPr marL="180000" indent="-180000">
              <a:buFont typeface="Arial"/>
              <a:buChar char="•"/>
            </a:pPr>
            <a:endParaRPr lang="nl-NL" sz="1800" dirty="0">
              <a:solidFill>
                <a:schemeClr val="tx1">
                  <a:lumMod val="75000"/>
                  <a:lumOff val="25000"/>
                </a:schemeClr>
              </a:solidFill>
            </a:endParaRPr>
          </a:p>
        </p:txBody>
      </p:sp>
      <p:pic>
        <p:nvPicPr>
          <p:cNvPr id="6"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5948" y="790638"/>
            <a:ext cx="3704233" cy="3838512"/>
          </a:xfrm>
          <a:prstGeom prst="rect">
            <a:avLst/>
          </a:prstGeom>
        </p:spPr>
      </p:pic>
      <p:sp>
        <p:nvSpPr>
          <p:cNvPr id="7" name="Tijdelijke aanduiding voor inhoud 3"/>
          <p:cNvSpPr txBox="1">
            <a:spLocks/>
          </p:cNvSpPr>
          <p:nvPr/>
        </p:nvSpPr>
        <p:spPr>
          <a:xfrm>
            <a:off x="8014017" y="4743033"/>
            <a:ext cx="2588096" cy="97154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dirty="0" smtClean="0">
                <a:solidFill>
                  <a:schemeClr val="tx1">
                    <a:lumMod val="75000"/>
                    <a:lumOff val="25000"/>
                  </a:schemeClr>
                </a:solidFill>
              </a:rPr>
              <a:t>P = druk </a:t>
            </a:r>
          </a:p>
          <a:p>
            <a:pPr marL="0" indent="0">
              <a:buNone/>
            </a:pPr>
            <a:r>
              <a:rPr lang="nl-NL" sz="1600" dirty="0" smtClean="0">
                <a:solidFill>
                  <a:schemeClr val="tx1">
                    <a:lumMod val="75000"/>
                    <a:lumOff val="25000"/>
                  </a:schemeClr>
                </a:solidFill>
              </a:rPr>
              <a:t>T = spanning zwachtel</a:t>
            </a:r>
            <a:br>
              <a:rPr lang="nl-NL" sz="1600" dirty="0" smtClean="0">
                <a:solidFill>
                  <a:schemeClr val="tx1">
                    <a:lumMod val="75000"/>
                    <a:lumOff val="25000"/>
                  </a:schemeClr>
                </a:solidFill>
              </a:rPr>
            </a:br>
            <a:r>
              <a:rPr lang="nl-NL" sz="1600" dirty="0" smtClean="0">
                <a:solidFill>
                  <a:schemeClr val="tx1">
                    <a:lumMod val="75000"/>
                    <a:lumOff val="25000"/>
                  </a:schemeClr>
                </a:solidFill>
              </a:rPr>
              <a:t>R = straal onderbeen</a:t>
            </a:r>
            <a:endParaRPr lang="nl-NL" sz="1600" dirty="0">
              <a:solidFill>
                <a:schemeClr val="tx1">
                  <a:lumMod val="75000"/>
                  <a:lumOff val="25000"/>
                </a:schemeClr>
              </a:solidFill>
            </a:endParaRPr>
          </a:p>
        </p:txBody>
      </p:sp>
      <p:sp>
        <p:nvSpPr>
          <p:cNvPr id="3" name="Rechthoek 2"/>
          <p:cNvSpPr/>
          <p:nvPr/>
        </p:nvSpPr>
        <p:spPr>
          <a:xfrm>
            <a:off x="7342562" y="5985450"/>
            <a:ext cx="4103369" cy="430887"/>
          </a:xfrm>
          <a:prstGeom prst="rect">
            <a:avLst/>
          </a:prstGeom>
        </p:spPr>
        <p:txBody>
          <a:bodyPr wrap="square">
            <a:spAutoFit/>
          </a:bodyPr>
          <a:lstStyle/>
          <a:p>
            <a:pPr lvl="0"/>
            <a:r>
              <a:rPr lang="nl-NL" sz="1100" dirty="0">
                <a:solidFill>
                  <a:schemeClr val="tx2">
                    <a:lumMod val="75000"/>
                  </a:schemeClr>
                </a:solidFill>
              </a:rPr>
              <a:t>7. (Jongh, Buis, </a:t>
            </a:r>
            <a:r>
              <a:rPr lang="nl-NL" sz="1100" dirty="0" err="1">
                <a:solidFill>
                  <a:schemeClr val="tx2">
                    <a:lumMod val="75000"/>
                  </a:schemeClr>
                </a:solidFill>
              </a:rPr>
              <a:t>Daelmans</a:t>
            </a:r>
            <a:r>
              <a:rPr lang="nl-NL" sz="1100" dirty="0">
                <a:solidFill>
                  <a:schemeClr val="tx2">
                    <a:lumMod val="75000"/>
                  </a:schemeClr>
                </a:solidFill>
              </a:rPr>
              <a:t>, Dekker &amp; </a:t>
            </a:r>
            <a:r>
              <a:rPr lang="nl-NL" sz="1100" dirty="0" err="1">
                <a:solidFill>
                  <a:schemeClr val="tx2">
                    <a:lumMod val="75000"/>
                  </a:schemeClr>
                </a:solidFill>
              </a:rPr>
              <a:t>Loor</a:t>
            </a:r>
            <a:r>
              <a:rPr lang="nl-NL" sz="1100" dirty="0">
                <a:solidFill>
                  <a:schemeClr val="tx2">
                    <a:lumMod val="75000"/>
                  </a:schemeClr>
                </a:solidFill>
              </a:rPr>
              <a:t>, 2012).(Jongh, Buis, </a:t>
            </a:r>
            <a:r>
              <a:rPr lang="nl-NL" sz="1100" dirty="0" err="1">
                <a:solidFill>
                  <a:schemeClr val="tx2">
                    <a:lumMod val="75000"/>
                  </a:schemeClr>
                </a:solidFill>
              </a:rPr>
              <a:t>Daelmans</a:t>
            </a:r>
            <a:r>
              <a:rPr lang="nl-NL" sz="1100" dirty="0">
                <a:solidFill>
                  <a:schemeClr val="tx2">
                    <a:lumMod val="75000"/>
                  </a:schemeClr>
                </a:solidFill>
              </a:rPr>
              <a:t>, Dekker &amp; </a:t>
            </a:r>
            <a:r>
              <a:rPr lang="nl-NL" sz="1100" dirty="0" err="1">
                <a:solidFill>
                  <a:schemeClr val="tx2">
                    <a:lumMod val="75000"/>
                  </a:schemeClr>
                </a:solidFill>
              </a:rPr>
              <a:t>Loor</a:t>
            </a:r>
            <a:r>
              <a:rPr lang="nl-NL" sz="1100" dirty="0">
                <a:solidFill>
                  <a:schemeClr val="tx2">
                    <a:lumMod val="75000"/>
                  </a:schemeClr>
                </a:solidFill>
              </a:rPr>
              <a:t>, 2012).</a:t>
            </a:r>
          </a:p>
        </p:txBody>
      </p:sp>
    </p:spTree>
    <p:extLst>
      <p:ext uri="{BB962C8B-B14F-4D97-AF65-F5344CB8AC3E}">
        <p14:creationId xmlns:p14="http://schemas.microsoft.com/office/powerpoint/2010/main" val="5658067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Ambulante Compressie Therapie (ATC)</a:t>
            </a:r>
            <a:endParaRPr lang="nl-NL" dirty="0"/>
          </a:p>
        </p:txBody>
      </p:sp>
      <p:sp>
        <p:nvSpPr>
          <p:cNvPr id="4" name="Tijdelijke aanduiding voor tekst 3"/>
          <p:cNvSpPr>
            <a:spLocks noGrp="1"/>
          </p:cNvSpPr>
          <p:nvPr>
            <p:ph type="body" sz="quarter" idx="14"/>
          </p:nvPr>
        </p:nvSpPr>
        <p:spPr>
          <a:xfrm>
            <a:off x="1777011" y="1577112"/>
            <a:ext cx="9255165" cy="727938"/>
          </a:xfrm>
        </p:spPr>
        <p:txBody>
          <a:bodyPr/>
          <a:lstStyle/>
          <a:p>
            <a:pPr>
              <a:buFont typeface="Arial"/>
              <a:buChar char="•"/>
            </a:pPr>
            <a:r>
              <a:rPr lang="nl-NL" sz="1800" dirty="0">
                <a:solidFill>
                  <a:schemeClr val="tx1">
                    <a:lumMod val="75000"/>
                    <a:lumOff val="25000"/>
                  </a:schemeClr>
                </a:solidFill>
                <a:cs typeface="Gill Sans"/>
                <a:sym typeface="Wingdings" panose="05000000000000000000" pitchFamily="2" charset="2"/>
              </a:rPr>
              <a:t>Belangrijk is om het ledemaat oedeemvrij te </a:t>
            </a:r>
            <a:r>
              <a:rPr lang="nl-NL" sz="1800" dirty="0" smtClean="0">
                <a:solidFill>
                  <a:schemeClr val="tx1">
                    <a:lumMod val="75000"/>
                    <a:lumOff val="25000"/>
                  </a:schemeClr>
                </a:solidFill>
                <a:cs typeface="Gill Sans"/>
                <a:sym typeface="Wingdings" panose="05000000000000000000" pitchFamily="2" charset="2"/>
              </a:rPr>
              <a:t>maken voordat de TEK aangemeten worden</a:t>
            </a:r>
            <a:endParaRPr lang="nl-NL" sz="1800" dirty="0">
              <a:solidFill>
                <a:schemeClr val="tx1">
                  <a:lumMod val="75000"/>
                  <a:lumOff val="25000"/>
                </a:schemeClr>
              </a:solidFill>
              <a:cs typeface="Gill Sans"/>
              <a:sym typeface="Wingdings" panose="05000000000000000000" pitchFamily="2" charset="2"/>
            </a:endParaRPr>
          </a:p>
          <a:p>
            <a:pPr>
              <a:buFont typeface="Arial"/>
              <a:buChar char="•"/>
            </a:pPr>
            <a:r>
              <a:rPr lang="nl-NL" sz="1800" dirty="0">
                <a:solidFill>
                  <a:schemeClr val="tx1">
                    <a:lumMod val="75000"/>
                    <a:lumOff val="25000"/>
                  </a:schemeClr>
                </a:solidFill>
                <a:cs typeface="Gill Sans"/>
              </a:rPr>
              <a:t>Ons doel: </a:t>
            </a:r>
            <a:r>
              <a:rPr lang="nl-NL" sz="1800" b="1" dirty="0">
                <a:solidFill>
                  <a:schemeClr val="tx1">
                    <a:lumMod val="75000"/>
                    <a:lumOff val="25000"/>
                  </a:schemeClr>
                </a:solidFill>
                <a:cs typeface="Gill Sans"/>
              </a:rPr>
              <a:t>meten op oedeemvrije ledematen</a:t>
            </a:r>
          </a:p>
          <a:p>
            <a:endParaRPr lang="nl-NL" dirty="0"/>
          </a:p>
        </p:txBody>
      </p:sp>
      <p:grpSp>
        <p:nvGrpSpPr>
          <p:cNvPr id="5" name="Group 2"/>
          <p:cNvGrpSpPr/>
          <p:nvPr/>
        </p:nvGrpSpPr>
        <p:grpSpPr>
          <a:xfrm>
            <a:off x="1112522" y="2910840"/>
            <a:ext cx="9601197" cy="3122430"/>
            <a:chOff x="1572469" y="2859782"/>
            <a:chExt cx="5807843" cy="1444328"/>
          </a:xfrm>
        </p:grpSpPr>
        <p:pic>
          <p:nvPicPr>
            <p:cNvPr id="6" name="Picture 2" descr="Ambulante compressie therapi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10" t="67891" r="51591" b="1696"/>
            <a:stretch/>
          </p:blipFill>
          <p:spPr bwMode="auto">
            <a:xfrm>
              <a:off x="1572469" y="2859782"/>
              <a:ext cx="2927523" cy="14443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mbulante compressie therapi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132" t="67891" r="2555" b="1696"/>
            <a:stretch/>
          </p:blipFill>
          <p:spPr bwMode="auto">
            <a:xfrm>
              <a:off x="4426416" y="2859782"/>
              <a:ext cx="2953896" cy="14443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2549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93620" y="669062"/>
            <a:ext cx="9258300" cy="635000"/>
          </a:xfrm>
        </p:spPr>
        <p:txBody>
          <a:bodyPr/>
          <a:lstStyle/>
          <a:p>
            <a:r>
              <a:rPr lang="nl-NL" dirty="0" smtClean="0"/>
              <a:t>Indicaties en contra indicaties ACT</a:t>
            </a:r>
            <a:endParaRPr lang="nl-NL" dirty="0"/>
          </a:p>
        </p:txBody>
      </p:sp>
      <p:sp>
        <p:nvSpPr>
          <p:cNvPr id="5" name="Tijdelijke aanduiding voor inhoud 1"/>
          <p:cNvSpPr txBox="1">
            <a:spLocks/>
          </p:cNvSpPr>
          <p:nvPr/>
        </p:nvSpPr>
        <p:spPr>
          <a:xfrm>
            <a:off x="1475656" y="2142296"/>
            <a:ext cx="3168352" cy="3377324"/>
          </a:xfrm>
          <a:prstGeom prst="rect">
            <a:avLst/>
          </a:prstGeom>
        </p:spPr>
        <p:txBody>
          <a:bodyPr vert="horz" lIns="0" tIns="45720" rIns="91440" bIns="0" rtlCol="0">
            <a:normAutofit fontScale="25000" lnSpcReduction="20000"/>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rgbClr val="6565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buFont typeface="Arial"/>
              <a:buChar char="•"/>
            </a:pPr>
            <a:r>
              <a:rPr lang="nl-NL" sz="7200" dirty="0" smtClean="0">
                <a:solidFill>
                  <a:schemeClr val="tx1">
                    <a:lumMod val="75000"/>
                    <a:lumOff val="25000"/>
                  </a:schemeClr>
                </a:solidFill>
              </a:rPr>
              <a:t>Veneuze circulatie stoornissen</a:t>
            </a:r>
          </a:p>
          <a:p>
            <a:pPr marL="180000" indent="-180000">
              <a:buFont typeface="Arial"/>
              <a:buChar char="•"/>
            </a:pPr>
            <a:r>
              <a:rPr lang="nl-NL" sz="7200" dirty="0" smtClean="0">
                <a:solidFill>
                  <a:schemeClr val="tx1">
                    <a:lumMod val="75000"/>
                    <a:lumOff val="25000"/>
                  </a:schemeClr>
                </a:solidFill>
              </a:rPr>
              <a:t>Ulcus cruris </a:t>
            </a:r>
            <a:r>
              <a:rPr lang="nl-NL" sz="4000" dirty="0" smtClean="0">
                <a:solidFill>
                  <a:srgbClr val="FF0000"/>
                </a:solidFill>
              </a:rPr>
              <a:t>3</a:t>
            </a:r>
            <a:endParaRPr lang="nl-NL" sz="4800" dirty="0" smtClean="0">
              <a:solidFill>
                <a:srgbClr val="FF0000"/>
              </a:solidFill>
            </a:endParaRPr>
          </a:p>
          <a:p>
            <a:pPr marL="180000" indent="-180000">
              <a:buFont typeface="Arial"/>
              <a:buChar char="•"/>
            </a:pPr>
            <a:r>
              <a:rPr lang="nl-NL" sz="7200" dirty="0" smtClean="0">
                <a:solidFill>
                  <a:schemeClr val="tx1">
                    <a:lumMod val="75000"/>
                    <a:lumOff val="25000"/>
                  </a:schemeClr>
                </a:solidFill>
              </a:rPr>
              <a:t>(enigszins) ambulante patiënten</a:t>
            </a:r>
          </a:p>
          <a:p>
            <a:pPr marL="180000" indent="-180000">
              <a:buFont typeface="Arial"/>
              <a:buChar char="•"/>
            </a:pPr>
            <a:r>
              <a:rPr lang="nl-NL" sz="7200" dirty="0" smtClean="0">
                <a:solidFill>
                  <a:schemeClr val="tx1">
                    <a:lumMod val="75000"/>
                    <a:lumOff val="25000"/>
                  </a:schemeClr>
                </a:solidFill>
              </a:rPr>
              <a:t>Combinatie van veneuze en arteriële circulatiestoornissen</a:t>
            </a:r>
          </a:p>
          <a:p>
            <a:pPr marL="180000" indent="-180000"/>
            <a:endParaRPr lang="nl-NL" sz="1100" dirty="0" smtClean="0"/>
          </a:p>
          <a:p>
            <a:pPr marL="180000" indent="-180000"/>
            <a:endParaRPr lang="nl-NL" sz="1100" dirty="0" smtClean="0"/>
          </a:p>
          <a:p>
            <a:pPr marL="180000" indent="-180000"/>
            <a:endParaRPr lang="nl-NL" sz="1100" dirty="0" smtClean="0"/>
          </a:p>
          <a:p>
            <a:pPr marL="180000" indent="-180000"/>
            <a:endParaRPr lang="nl-NL" sz="1100" dirty="0" smtClean="0"/>
          </a:p>
          <a:p>
            <a:pPr marL="180000" indent="-180000"/>
            <a:endParaRPr lang="nl-NL" sz="2000" dirty="0" smtClean="0"/>
          </a:p>
          <a:p>
            <a:pPr marL="180000" indent="-180000">
              <a:buFont typeface="Arial"/>
              <a:buChar char="•"/>
            </a:pPr>
            <a:endParaRPr lang="nl-NL" sz="1800" dirty="0">
              <a:solidFill>
                <a:schemeClr val="tx1">
                  <a:lumMod val="75000"/>
                  <a:lumOff val="25000"/>
                </a:schemeClr>
              </a:solidFill>
            </a:endParaRPr>
          </a:p>
        </p:txBody>
      </p:sp>
      <p:sp>
        <p:nvSpPr>
          <p:cNvPr id="6" name="Tijdelijke aanduiding voor inhoud 1"/>
          <p:cNvSpPr txBox="1">
            <a:spLocks/>
          </p:cNvSpPr>
          <p:nvPr/>
        </p:nvSpPr>
        <p:spPr>
          <a:xfrm>
            <a:off x="6310496" y="2212631"/>
            <a:ext cx="4090804" cy="3236653"/>
          </a:xfrm>
          <a:prstGeom prst="rect">
            <a:avLst/>
          </a:prstGeom>
        </p:spPr>
        <p:txBody>
          <a:bodyPr vert="horz" lIns="0" tIns="0" rIns="91440" bIns="0" rtlCol="0">
            <a:normAutofit/>
          </a:bodyPr>
          <a:lstStyle>
            <a:lvl1pPr marL="342900" indent="-342900" algn="l" defTabSz="914400" rtl="0" eaLnBrk="1" latinLnBrk="0" hangingPunct="1">
              <a:spcBef>
                <a:spcPct val="20000"/>
              </a:spcBef>
              <a:buFontTx/>
              <a:buBlip>
                <a:blip r:embed="rId3"/>
              </a:buBlip>
              <a:defRPr sz="24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indent="-180000">
              <a:lnSpc>
                <a:spcPct val="150000"/>
              </a:lnSpc>
              <a:buFont typeface="Arial"/>
              <a:buChar char="•"/>
            </a:pPr>
            <a:r>
              <a:rPr lang="nl-NL" sz="1800" dirty="0">
                <a:solidFill>
                  <a:schemeClr val="tx1">
                    <a:lumMod val="75000"/>
                    <a:lumOff val="25000"/>
                  </a:schemeClr>
                </a:solidFill>
                <a:latin typeface="+mn-lt"/>
              </a:rPr>
              <a:t>Totale afsluiting diepe veneuze systeem</a:t>
            </a:r>
          </a:p>
          <a:p>
            <a:pPr marL="180000" indent="-180000">
              <a:lnSpc>
                <a:spcPct val="150000"/>
              </a:lnSpc>
              <a:buFont typeface="Arial"/>
              <a:buChar char="•"/>
            </a:pPr>
            <a:r>
              <a:rPr lang="nl-NL" sz="1800" dirty="0">
                <a:solidFill>
                  <a:schemeClr val="tx1">
                    <a:lumMod val="75000"/>
                    <a:lumOff val="25000"/>
                  </a:schemeClr>
                </a:solidFill>
                <a:latin typeface="+mn-lt"/>
              </a:rPr>
              <a:t>Arteriële insufficiëntie</a:t>
            </a:r>
          </a:p>
          <a:p>
            <a:pPr marL="180000" indent="-180000">
              <a:lnSpc>
                <a:spcPct val="150000"/>
              </a:lnSpc>
              <a:buFont typeface="Arial"/>
              <a:buChar char="•"/>
            </a:pPr>
            <a:r>
              <a:rPr lang="nl-NL" sz="1800" dirty="0">
                <a:solidFill>
                  <a:schemeClr val="tx1">
                    <a:lumMod val="75000"/>
                    <a:lumOff val="25000"/>
                  </a:schemeClr>
                </a:solidFill>
                <a:latin typeface="+mn-lt"/>
              </a:rPr>
              <a:t>Aanwezige actieve huidaandoeningen</a:t>
            </a:r>
          </a:p>
          <a:p>
            <a:pPr marL="180000" indent="-180000">
              <a:lnSpc>
                <a:spcPct val="150000"/>
              </a:lnSpc>
              <a:buFont typeface="Arial"/>
              <a:buChar char="•"/>
            </a:pPr>
            <a:r>
              <a:rPr lang="nl-NL" sz="1800" dirty="0">
                <a:solidFill>
                  <a:schemeClr val="tx1">
                    <a:lumMod val="75000"/>
                    <a:lumOff val="25000"/>
                  </a:schemeClr>
                </a:solidFill>
                <a:latin typeface="+mn-lt"/>
              </a:rPr>
              <a:t>Allergie </a:t>
            </a:r>
          </a:p>
          <a:p>
            <a:pPr marL="180000" indent="-180000">
              <a:buFont typeface="Arial"/>
              <a:buChar char="•"/>
            </a:pPr>
            <a:endParaRPr lang="nl-NL" sz="1800" dirty="0">
              <a:solidFill>
                <a:schemeClr val="tx1">
                  <a:lumMod val="75000"/>
                  <a:lumOff val="25000"/>
                </a:schemeClr>
              </a:solidFill>
            </a:endParaRPr>
          </a:p>
        </p:txBody>
      </p:sp>
      <p:sp>
        <p:nvSpPr>
          <p:cNvPr id="7" name="Tijdelijke aanduiding voor inhoud 1"/>
          <p:cNvSpPr txBox="1">
            <a:spLocks/>
          </p:cNvSpPr>
          <p:nvPr/>
        </p:nvSpPr>
        <p:spPr>
          <a:xfrm>
            <a:off x="1666156" y="1599642"/>
            <a:ext cx="2736304" cy="360040"/>
          </a:xfrm>
          <a:prstGeom prst="rect">
            <a:avLst/>
          </a:prstGeom>
        </p:spPr>
        <p:txBody>
          <a:bodyPr vert="horz" lIns="0" tIns="45720" rIns="91440" bIns="0" rtlCol="0">
            <a:normAutofit/>
          </a:bodyPr>
          <a:lstStyle>
            <a:lvl1pPr marL="342900" indent="-342900" algn="l" defTabSz="914400" rtl="0" eaLnBrk="1" latinLnBrk="0" hangingPunct="1">
              <a:spcBef>
                <a:spcPct val="20000"/>
              </a:spcBef>
              <a:buFontTx/>
              <a:buBlip>
                <a:blip r:embed="rId3"/>
              </a:buBlip>
              <a:defRPr sz="24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800" b="1" dirty="0" smtClean="0">
                <a:solidFill>
                  <a:schemeClr val="tx1">
                    <a:lumMod val="75000"/>
                    <a:lumOff val="25000"/>
                  </a:schemeClr>
                </a:solidFill>
                <a:latin typeface="+mn-lt"/>
              </a:rPr>
              <a:t>Indicaties ACT</a:t>
            </a:r>
            <a:endParaRPr lang="nl-NL" sz="1800" b="1" dirty="0">
              <a:solidFill>
                <a:schemeClr val="tx1">
                  <a:lumMod val="75000"/>
                  <a:lumOff val="25000"/>
                </a:schemeClr>
              </a:solidFill>
              <a:latin typeface="+mn-lt"/>
            </a:endParaRPr>
          </a:p>
        </p:txBody>
      </p:sp>
      <p:sp>
        <p:nvSpPr>
          <p:cNvPr id="8" name="Tijdelijke aanduiding voor inhoud 1"/>
          <p:cNvSpPr txBox="1">
            <a:spLocks/>
          </p:cNvSpPr>
          <p:nvPr/>
        </p:nvSpPr>
        <p:spPr>
          <a:xfrm>
            <a:off x="6481946" y="1599642"/>
            <a:ext cx="2952328" cy="432048"/>
          </a:xfrm>
          <a:prstGeom prst="rect">
            <a:avLst/>
          </a:prstGeom>
        </p:spPr>
        <p:txBody>
          <a:bodyPr vert="horz" lIns="0" tIns="0" rIns="91440" bIns="0" rtlCol="0">
            <a:normAutofit/>
          </a:bodyPr>
          <a:lstStyle>
            <a:lvl1pPr marL="342900" indent="-342900" algn="l" defTabSz="914400" rtl="0" eaLnBrk="1" latinLnBrk="0" hangingPunct="1">
              <a:spcBef>
                <a:spcPct val="20000"/>
              </a:spcBef>
              <a:buFontTx/>
              <a:buBlip>
                <a:blip r:embed="rId3"/>
              </a:buBlip>
              <a:defRPr sz="2400" kern="1200">
                <a:solidFill>
                  <a:schemeClr val="tx1"/>
                </a:solidFill>
                <a:latin typeface="Gill Sans MT" pitchFamily="34" charset="0"/>
                <a:ea typeface="+mn-ea"/>
                <a:cs typeface="+mn-cs"/>
              </a:defRPr>
            </a:lvl1pPr>
            <a:lvl2pPr marL="742950" indent="-28575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8BB511"/>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800" b="1" dirty="0" smtClean="0">
                <a:solidFill>
                  <a:schemeClr val="tx1">
                    <a:lumMod val="75000"/>
                    <a:lumOff val="25000"/>
                  </a:schemeClr>
                </a:solidFill>
                <a:latin typeface="+mn-lt"/>
              </a:rPr>
              <a:t>Contra Indicaties ACT</a:t>
            </a:r>
            <a:endParaRPr lang="nl-NL" sz="1800" b="1" dirty="0">
              <a:solidFill>
                <a:schemeClr val="tx1">
                  <a:lumMod val="75000"/>
                  <a:lumOff val="25000"/>
                </a:schemeClr>
              </a:solidFill>
              <a:latin typeface="+mn-lt"/>
            </a:endParaRPr>
          </a:p>
        </p:txBody>
      </p:sp>
      <p:sp>
        <p:nvSpPr>
          <p:cNvPr id="9" name="Rechthoek 8"/>
          <p:cNvSpPr/>
          <p:nvPr/>
        </p:nvSpPr>
        <p:spPr>
          <a:xfrm>
            <a:off x="6000997" y="6029716"/>
            <a:ext cx="6096000" cy="261610"/>
          </a:xfrm>
          <a:prstGeom prst="rect">
            <a:avLst/>
          </a:prstGeom>
        </p:spPr>
        <p:txBody>
          <a:bodyPr>
            <a:spAutoFit/>
          </a:bodyPr>
          <a:lstStyle/>
          <a:p>
            <a:pPr marL="180000" indent="-180000"/>
            <a:r>
              <a:rPr lang="nl-NL" sz="1100" dirty="0"/>
              <a:t>3. Ulcus cruris NHG-standaard Ulcus Cruris </a:t>
            </a:r>
            <a:r>
              <a:rPr lang="nl-NL" sz="1100" dirty="0" err="1"/>
              <a:t>Venosum</a:t>
            </a:r>
            <a:r>
              <a:rPr lang="nl-NL" sz="1100" dirty="0"/>
              <a:t>. Huisarts Wet 2010; 53: 321-33.</a:t>
            </a:r>
          </a:p>
        </p:txBody>
      </p:sp>
    </p:spTree>
    <p:extLst>
      <p:ext uri="{BB962C8B-B14F-4D97-AF65-F5344CB8AC3E}">
        <p14:creationId xmlns:p14="http://schemas.microsoft.com/office/powerpoint/2010/main" val="1309587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Beslisboom bij aanmeten TEK</a:t>
            </a:r>
            <a:endParaRPr lang="nl-NL" dirty="0"/>
          </a:p>
        </p:txBody>
      </p:sp>
      <p:sp>
        <p:nvSpPr>
          <p:cNvPr id="5" name="Tekstvak 4"/>
          <p:cNvSpPr txBox="1"/>
          <p:nvPr/>
        </p:nvSpPr>
        <p:spPr>
          <a:xfrm>
            <a:off x="1556048" y="1389147"/>
            <a:ext cx="8243272" cy="5570756"/>
          </a:xfrm>
          <a:prstGeom prst="rect">
            <a:avLst/>
          </a:prstGeom>
          <a:noFill/>
        </p:spPr>
        <p:txBody>
          <a:bodyPr wrap="square" rtlCol="0">
            <a:spAutoFit/>
          </a:bodyPr>
          <a:lstStyle/>
          <a:p>
            <a:r>
              <a:rPr lang="nl-NL" sz="2000" dirty="0" smtClean="0">
                <a:solidFill>
                  <a:schemeClr val="tx1">
                    <a:lumMod val="75000"/>
                    <a:lumOff val="25000"/>
                  </a:schemeClr>
                </a:solidFill>
              </a:rPr>
              <a:t>Aspecten die de uiteindelijke keuze voor type steunkous bepalen:</a:t>
            </a:r>
          </a:p>
          <a:p>
            <a:endParaRPr lang="nl-NL" sz="2400" dirty="0" smtClean="0">
              <a:solidFill>
                <a:schemeClr val="tx1">
                  <a:lumMod val="75000"/>
                  <a:lumOff val="25000"/>
                </a:schemeClr>
              </a:solidFill>
            </a:endParaRPr>
          </a:p>
          <a:p>
            <a:pPr marL="342900" indent="-342900">
              <a:lnSpc>
                <a:spcPct val="120000"/>
              </a:lnSpc>
              <a:buFont typeface="Arial" panose="020B0604020202020204" pitchFamily="34" charset="0"/>
              <a:buChar char="•"/>
            </a:pPr>
            <a:r>
              <a:rPr lang="nl-NL" sz="2000" dirty="0" smtClean="0">
                <a:solidFill>
                  <a:schemeClr val="tx1">
                    <a:lumMod val="75000"/>
                    <a:lumOff val="25000"/>
                  </a:schemeClr>
                </a:solidFill>
              </a:rPr>
              <a:t>Medische indicatie</a:t>
            </a:r>
          </a:p>
          <a:p>
            <a:pPr marL="342900" indent="-342900">
              <a:lnSpc>
                <a:spcPct val="120000"/>
              </a:lnSpc>
              <a:buFont typeface="Arial" panose="020B0604020202020204" pitchFamily="34" charset="0"/>
              <a:buChar char="•"/>
            </a:pPr>
            <a:r>
              <a:rPr lang="nl-NL" sz="2000" dirty="0" smtClean="0">
                <a:solidFill>
                  <a:schemeClr val="tx1">
                    <a:lumMod val="75000"/>
                    <a:lumOff val="25000"/>
                  </a:schemeClr>
                </a:solidFill>
              </a:rPr>
              <a:t>Hulpvraag van cliënt</a:t>
            </a:r>
          </a:p>
          <a:p>
            <a:pPr marL="342900" indent="-342900">
              <a:lnSpc>
                <a:spcPct val="120000"/>
              </a:lnSpc>
              <a:buFont typeface="Arial" panose="020B0604020202020204" pitchFamily="34" charset="0"/>
              <a:buChar char="•"/>
            </a:pPr>
            <a:r>
              <a:rPr lang="nl-NL" sz="2000" dirty="0" smtClean="0">
                <a:solidFill>
                  <a:schemeClr val="tx1">
                    <a:lumMod val="75000"/>
                    <a:lumOff val="25000"/>
                  </a:schemeClr>
                </a:solidFill>
              </a:rPr>
              <a:t>Inspectie en palpatie</a:t>
            </a:r>
            <a:endParaRPr lang="nl-NL" sz="2000" dirty="0">
              <a:solidFill>
                <a:schemeClr val="tx1">
                  <a:lumMod val="75000"/>
                  <a:lumOff val="25000"/>
                </a:schemeClr>
              </a:solidFill>
            </a:endParaRPr>
          </a:p>
          <a:p>
            <a:pPr marL="342900" indent="-342900">
              <a:lnSpc>
                <a:spcPct val="120000"/>
              </a:lnSpc>
              <a:buFont typeface="Arial" panose="020B0604020202020204" pitchFamily="34" charset="0"/>
              <a:buChar char="•"/>
            </a:pPr>
            <a:r>
              <a:rPr lang="nl-NL" sz="2000" dirty="0" smtClean="0">
                <a:solidFill>
                  <a:schemeClr val="tx1">
                    <a:lumMod val="75000"/>
                    <a:lumOff val="25000"/>
                  </a:schemeClr>
                </a:solidFill>
              </a:rPr>
              <a:t>Drukklasse en </a:t>
            </a:r>
            <a:r>
              <a:rPr lang="nl-NL" sz="2000" dirty="0" err="1" smtClean="0">
                <a:solidFill>
                  <a:schemeClr val="tx1">
                    <a:lumMod val="75000"/>
                    <a:lumOff val="25000"/>
                  </a:schemeClr>
                </a:solidFill>
              </a:rPr>
              <a:t>Stiffness</a:t>
            </a:r>
            <a:r>
              <a:rPr lang="nl-NL" sz="2000" dirty="0" smtClean="0">
                <a:solidFill>
                  <a:schemeClr val="tx1">
                    <a:lumMod val="75000"/>
                    <a:lumOff val="25000"/>
                  </a:schemeClr>
                </a:solidFill>
              </a:rPr>
              <a:t>*</a:t>
            </a:r>
          </a:p>
          <a:p>
            <a:pPr marL="342900" indent="-342900">
              <a:lnSpc>
                <a:spcPct val="120000"/>
              </a:lnSpc>
              <a:buFont typeface="Arial" panose="020B0604020202020204" pitchFamily="34" charset="0"/>
              <a:buChar char="•"/>
            </a:pPr>
            <a:r>
              <a:rPr lang="nl-NL" sz="2000" dirty="0" smtClean="0">
                <a:solidFill>
                  <a:schemeClr val="tx1">
                    <a:lumMod val="75000"/>
                    <a:lumOff val="25000"/>
                  </a:schemeClr>
                </a:solidFill>
              </a:rPr>
              <a:t>Maatnemen</a:t>
            </a:r>
          </a:p>
          <a:p>
            <a:pPr marL="342900" indent="-342900">
              <a:lnSpc>
                <a:spcPct val="120000"/>
              </a:lnSpc>
              <a:buFont typeface="Arial" panose="020B0604020202020204" pitchFamily="34" charset="0"/>
              <a:buChar char="•"/>
            </a:pPr>
            <a:r>
              <a:rPr lang="nl-NL" sz="2000" dirty="0" smtClean="0">
                <a:solidFill>
                  <a:schemeClr val="tx1">
                    <a:lumMod val="75000"/>
                    <a:lumOff val="25000"/>
                  </a:schemeClr>
                </a:solidFill>
              </a:rPr>
              <a:t>Rondbrei/</a:t>
            </a:r>
            <a:r>
              <a:rPr lang="nl-NL" sz="2000" dirty="0" err="1" smtClean="0">
                <a:solidFill>
                  <a:schemeClr val="tx1">
                    <a:lumMod val="75000"/>
                    <a:lumOff val="25000"/>
                  </a:schemeClr>
                </a:solidFill>
              </a:rPr>
              <a:t>Vlakbrei</a:t>
            </a:r>
            <a:r>
              <a:rPr lang="nl-NL" sz="2000" dirty="0" smtClean="0">
                <a:solidFill>
                  <a:schemeClr val="tx1">
                    <a:lumMod val="75000"/>
                    <a:lumOff val="25000"/>
                  </a:schemeClr>
                </a:solidFill>
              </a:rPr>
              <a:t> en Confectie/maatwerk</a:t>
            </a:r>
          </a:p>
          <a:p>
            <a:pPr marL="182563" indent="-182563">
              <a:lnSpc>
                <a:spcPct val="120000"/>
              </a:lnSpc>
              <a:buFont typeface="Arial"/>
              <a:buChar char="•"/>
            </a:pPr>
            <a:endParaRPr lang="nl-NL" sz="2000" dirty="0" smtClean="0">
              <a:solidFill>
                <a:schemeClr val="tx1">
                  <a:lumMod val="75000"/>
                  <a:lumOff val="25000"/>
                </a:schemeClr>
              </a:solidFill>
            </a:endParaRPr>
          </a:p>
          <a:p>
            <a:pPr marL="342900" indent="-342900">
              <a:lnSpc>
                <a:spcPct val="120000"/>
              </a:lnSpc>
              <a:buFont typeface="Arial" panose="020B0604020202020204" pitchFamily="34" charset="0"/>
              <a:buChar char="•"/>
            </a:pPr>
            <a:r>
              <a:rPr lang="nl-NL" sz="2000" dirty="0">
                <a:solidFill>
                  <a:schemeClr val="tx1">
                    <a:lumMod val="75000"/>
                    <a:lumOff val="25000"/>
                  </a:schemeClr>
                </a:solidFill>
              </a:rPr>
              <a:t>Mobiel of immobiel (bepaald drukklasse en stiffness)</a:t>
            </a:r>
          </a:p>
          <a:p>
            <a:pPr marL="342900" indent="-342900">
              <a:lnSpc>
                <a:spcPct val="120000"/>
              </a:lnSpc>
              <a:buFont typeface="Arial" panose="020B0604020202020204" pitchFamily="34" charset="0"/>
              <a:buChar char="•"/>
            </a:pPr>
            <a:r>
              <a:rPr lang="nl-NL" sz="2000" dirty="0" smtClean="0">
                <a:solidFill>
                  <a:schemeClr val="tx1">
                    <a:lumMod val="75000"/>
                    <a:lumOff val="25000"/>
                  </a:schemeClr>
                </a:solidFill>
              </a:rPr>
              <a:t>Zelfredzaamheid </a:t>
            </a:r>
            <a:r>
              <a:rPr lang="nl-NL" sz="2000" dirty="0">
                <a:solidFill>
                  <a:schemeClr val="tx1">
                    <a:lumMod val="75000"/>
                    <a:lumOff val="25000"/>
                  </a:schemeClr>
                </a:solidFill>
              </a:rPr>
              <a:t>(voor het aan- en uittrekken)</a:t>
            </a:r>
          </a:p>
          <a:p>
            <a:pPr marL="342900" indent="-342900">
              <a:lnSpc>
                <a:spcPct val="120000"/>
              </a:lnSpc>
              <a:buFont typeface="Arial" panose="020B0604020202020204" pitchFamily="34" charset="0"/>
              <a:buChar char="•"/>
            </a:pPr>
            <a:r>
              <a:rPr lang="nl-NL" sz="2000" dirty="0" smtClean="0">
                <a:solidFill>
                  <a:schemeClr val="tx1">
                    <a:lumMod val="75000"/>
                    <a:lumOff val="25000"/>
                  </a:schemeClr>
                </a:solidFill>
              </a:rPr>
              <a:t>Acceptatie </a:t>
            </a:r>
            <a:r>
              <a:rPr lang="nl-NL" sz="2000" dirty="0">
                <a:solidFill>
                  <a:schemeClr val="tx1">
                    <a:lumMod val="75000"/>
                    <a:lumOff val="25000"/>
                  </a:schemeClr>
                </a:solidFill>
              </a:rPr>
              <a:t>(bepaald therapietrouw)</a:t>
            </a:r>
          </a:p>
          <a:p>
            <a:pPr marL="342900" indent="-342900">
              <a:lnSpc>
                <a:spcPct val="120000"/>
              </a:lnSpc>
              <a:buFont typeface="Arial" panose="020B0604020202020204" pitchFamily="34" charset="0"/>
              <a:buChar char="•"/>
            </a:pPr>
            <a:r>
              <a:rPr lang="nl-NL" sz="2000" dirty="0" smtClean="0">
                <a:solidFill>
                  <a:schemeClr val="tx1">
                    <a:lumMod val="75000"/>
                    <a:lumOff val="25000"/>
                  </a:schemeClr>
                </a:solidFill>
              </a:rPr>
              <a:t>Dagelijks </a:t>
            </a:r>
            <a:r>
              <a:rPr lang="nl-NL" sz="2000" dirty="0">
                <a:solidFill>
                  <a:schemeClr val="tx1">
                    <a:lumMod val="75000"/>
                    <a:lumOff val="25000"/>
                  </a:schemeClr>
                </a:solidFill>
              </a:rPr>
              <a:t>gebruik of incidenteel</a:t>
            </a:r>
          </a:p>
          <a:p>
            <a:pPr marL="342900" indent="-342900">
              <a:lnSpc>
                <a:spcPct val="120000"/>
              </a:lnSpc>
              <a:buFont typeface="Arial" panose="020B0604020202020204" pitchFamily="34" charset="0"/>
              <a:buChar char="•"/>
            </a:pPr>
            <a:r>
              <a:rPr lang="nl-NL" sz="2000" dirty="0" smtClean="0">
                <a:solidFill>
                  <a:schemeClr val="tx1">
                    <a:lumMod val="75000"/>
                    <a:lumOff val="25000"/>
                  </a:schemeClr>
                </a:solidFill>
              </a:rPr>
              <a:t>Cosmetiek</a:t>
            </a:r>
          </a:p>
          <a:p>
            <a:pPr marL="342900" indent="-342900">
              <a:lnSpc>
                <a:spcPct val="120000"/>
              </a:lnSpc>
              <a:buFont typeface="Arial" panose="020B0604020202020204" pitchFamily="34" charset="0"/>
              <a:buChar char="•"/>
            </a:pPr>
            <a:endParaRPr lang="nl-NL" sz="2000" dirty="0" smtClean="0">
              <a:solidFill>
                <a:schemeClr val="tx1">
                  <a:lumMod val="75000"/>
                  <a:lumOff val="25000"/>
                </a:schemeClr>
              </a:solidFill>
            </a:endParaRPr>
          </a:p>
        </p:txBody>
      </p:sp>
      <p:pic>
        <p:nvPicPr>
          <p:cNvPr id="4" name="Picture 2" descr="http://t1.gstatic.com/images?q=tbn:ANd9GcShFfawRvVR-VuJXqZMg3efQqia2IJ3Q8Aa1Xsodp_g1pqXML3l4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31" r="14573"/>
          <a:stretch/>
        </p:blipFill>
        <p:spPr bwMode="auto">
          <a:xfrm>
            <a:off x="8801100" y="2068830"/>
            <a:ext cx="2286000" cy="406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225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is stiffness?</a:t>
            </a:r>
            <a:endParaRPr lang="nl-NL" dirty="0"/>
          </a:p>
        </p:txBody>
      </p:sp>
      <p:sp>
        <p:nvSpPr>
          <p:cNvPr id="5" name="Tijdelijke aanduiding voor inhoud 1"/>
          <p:cNvSpPr txBox="1">
            <a:spLocks/>
          </p:cNvSpPr>
          <p:nvPr/>
        </p:nvSpPr>
        <p:spPr>
          <a:xfrm>
            <a:off x="1061512" y="1642894"/>
            <a:ext cx="4678726" cy="396044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2000" b="1" dirty="0" smtClean="0">
                <a:solidFill>
                  <a:schemeClr val="tx1">
                    <a:lumMod val="75000"/>
                    <a:lumOff val="25000"/>
                  </a:schemeClr>
                </a:solidFill>
                <a:latin typeface="+mj-lt"/>
              </a:rPr>
              <a:t>Betekenis stiffness: </a:t>
            </a:r>
          </a:p>
          <a:p>
            <a:pPr marL="182563" indent="-182563"/>
            <a:r>
              <a:rPr lang="nl-NL" sz="2000" dirty="0" smtClean="0">
                <a:solidFill>
                  <a:schemeClr val="tx1">
                    <a:lumMod val="75000"/>
                    <a:lumOff val="25000"/>
                  </a:schemeClr>
                </a:solidFill>
                <a:latin typeface="+mj-lt"/>
              </a:rPr>
              <a:t>toename van druk bij omvangverandering/ mate van meegeven. </a:t>
            </a:r>
            <a:br>
              <a:rPr lang="nl-NL" sz="2000" dirty="0" smtClean="0">
                <a:solidFill>
                  <a:schemeClr val="tx1">
                    <a:lumMod val="75000"/>
                    <a:lumOff val="25000"/>
                  </a:schemeClr>
                </a:solidFill>
                <a:latin typeface="+mj-lt"/>
              </a:rPr>
            </a:br>
            <a:endParaRPr lang="nl-NL" sz="2000" dirty="0" smtClean="0">
              <a:solidFill>
                <a:schemeClr val="tx1">
                  <a:lumMod val="75000"/>
                  <a:lumOff val="25000"/>
                </a:schemeClr>
              </a:solidFill>
              <a:latin typeface="+mj-lt"/>
            </a:endParaRPr>
          </a:p>
          <a:p>
            <a:pPr marL="182563" indent="-182563"/>
            <a:r>
              <a:rPr lang="nl-NL" sz="2000" b="1" dirty="0" smtClean="0">
                <a:solidFill>
                  <a:schemeClr val="tx1">
                    <a:lumMod val="75000"/>
                    <a:lumOff val="25000"/>
                  </a:schemeClr>
                </a:solidFill>
                <a:latin typeface="+mj-lt"/>
              </a:rPr>
              <a:t>Lage</a:t>
            </a:r>
            <a:r>
              <a:rPr lang="nl-NL" sz="2000" dirty="0" smtClean="0">
                <a:solidFill>
                  <a:schemeClr val="tx1">
                    <a:lumMod val="75000"/>
                    <a:lumOff val="25000"/>
                  </a:schemeClr>
                </a:solidFill>
                <a:latin typeface="+mj-lt"/>
              </a:rPr>
              <a:t> stiffness bijv. bij immobiliteit </a:t>
            </a:r>
          </a:p>
          <a:p>
            <a:pPr marL="182563" indent="-182563"/>
            <a:r>
              <a:rPr lang="nl-NL" sz="2000" b="1" dirty="0" smtClean="0">
                <a:solidFill>
                  <a:schemeClr val="tx1">
                    <a:lumMod val="75000"/>
                    <a:lumOff val="25000"/>
                  </a:schemeClr>
                </a:solidFill>
                <a:latin typeface="+mj-lt"/>
              </a:rPr>
              <a:t>Hoge</a:t>
            </a:r>
            <a:r>
              <a:rPr lang="nl-NL" sz="2000" dirty="0" smtClean="0">
                <a:solidFill>
                  <a:schemeClr val="tx1">
                    <a:lumMod val="75000"/>
                    <a:lumOff val="25000"/>
                  </a:schemeClr>
                </a:solidFill>
                <a:latin typeface="+mj-lt"/>
              </a:rPr>
              <a:t> stiffness bij ambulante patiënt </a:t>
            </a:r>
            <a:br>
              <a:rPr lang="nl-NL" sz="2000" dirty="0" smtClean="0">
                <a:solidFill>
                  <a:schemeClr val="tx1">
                    <a:lumMod val="75000"/>
                    <a:lumOff val="25000"/>
                  </a:schemeClr>
                </a:solidFill>
                <a:latin typeface="+mj-lt"/>
              </a:rPr>
            </a:br>
            <a:endParaRPr lang="nl-NL" sz="2000" dirty="0" smtClean="0">
              <a:solidFill>
                <a:schemeClr val="tx1">
                  <a:lumMod val="75000"/>
                  <a:lumOff val="25000"/>
                </a:schemeClr>
              </a:solidFill>
              <a:latin typeface="+mj-lt"/>
            </a:endParaRPr>
          </a:p>
          <a:p>
            <a:pPr marL="182563" indent="-182563"/>
            <a:r>
              <a:rPr lang="nl-NL" sz="2000" dirty="0" smtClean="0">
                <a:solidFill>
                  <a:schemeClr val="tx1">
                    <a:lumMod val="75000"/>
                    <a:lumOff val="25000"/>
                  </a:schemeClr>
                </a:solidFill>
                <a:latin typeface="+mj-lt"/>
              </a:rPr>
              <a:t>S</a:t>
            </a:r>
            <a:r>
              <a:rPr lang="nl-NL" sz="2000" dirty="0" smtClean="0">
                <a:solidFill>
                  <a:schemeClr val="tx1">
                    <a:lumMod val="75000"/>
                    <a:lumOff val="25000"/>
                  </a:schemeClr>
                </a:solidFill>
              </a:rPr>
              <a:t>tiffness</a:t>
            </a:r>
            <a:r>
              <a:rPr lang="nl-NL" sz="2000" b="1" dirty="0" smtClean="0">
                <a:solidFill>
                  <a:schemeClr val="tx1">
                    <a:lumMod val="75000"/>
                    <a:lumOff val="25000"/>
                  </a:schemeClr>
                </a:solidFill>
              </a:rPr>
              <a:t> </a:t>
            </a:r>
            <a:r>
              <a:rPr lang="nl-NL" sz="2000" dirty="0" smtClean="0">
                <a:solidFill>
                  <a:schemeClr val="tx1">
                    <a:lumMod val="75000"/>
                    <a:lumOff val="25000"/>
                  </a:schemeClr>
                </a:solidFill>
                <a:latin typeface="+mj-lt"/>
              </a:rPr>
              <a:t>bepaald o.a. de oedeem bestrijdende capaciteit. </a:t>
            </a:r>
            <a:r>
              <a:rPr lang="nl-NL" sz="1200" dirty="0" smtClean="0">
                <a:solidFill>
                  <a:srgbClr val="FF0000"/>
                </a:solidFill>
              </a:rPr>
              <a:t>16</a:t>
            </a:r>
            <a:r>
              <a:rPr lang="nl-NL" sz="2000" dirty="0" smtClean="0">
                <a:solidFill>
                  <a:schemeClr val="tx1">
                    <a:lumMod val="75000"/>
                    <a:lumOff val="25000"/>
                  </a:schemeClr>
                </a:solidFill>
                <a:latin typeface="+mj-lt"/>
              </a:rPr>
              <a:t/>
            </a:r>
            <a:br>
              <a:rPr lang="nl-NL" sz="2000" dirty="0" smtClean="0">
                <a:solidFill>
                  <a:schemeClr val="tx1">
                    <a:lumMod val="75000"/>
                    <a:lumOff val="25000"/>
                  </a:schemeClr>
                </a:solidFill>
                <a:latin typeface="+mj-lt"/>
              </a:rPr>
            </a:br>
            <a:endParaRPr lang="nl-NL" sz="2000" dirty="0" smtClean="0">
              <a:solidFill>
                <a:schemeClr val="tx1">
                  <a:lumMod val="75000"/>
                  <a:lumOff val="25000"/>
                </a:schemeClr>
              </a:solidFill>
              <a:latin typeface="+mj-lt"/>
            </a:endParaRPr>
          </a:p>
          <a:p>
            <a:pPr marL="182563" indent="-182563"/>
            <a:r>
              <a:rPr lang="nl-NL" sz="2000" dirty="0" smtClean="0">
                <a:solidFill>
                  <a:schemeClr val="tx1">
                    <a:lumMod val="75000"/>
                    <a:lumOff val="25000"/>
                  </a:schemeClr>
                </a:solidFill>
                <a:latin typeface="+mj-lt"/>
              </a:rPr>
              <a:t>Voorbeeld: een hoge stiffness zorgt ervoor dat oedeem geen kant op kan.</a:t>
            </a:r>
            <a:endParaRPr lang="nl-NL" sz="2000" dirty="0">
              <a:solidFill>
                <a:schemeClr val="tx1">
                  <a:lumMod val="75000"/>
                  <a:lumOff val="25000"/>
                </a:schemeClr>
              </a:solidFill>
              <a:latin typeface="+mj-lt"/>
            </a:endParaRPr>
          </a:p>
        </p:txBody>
      </p:sp>
      <p:pic>
        <p:nvPicPr>
          <p:cNvPr id="6" name="Tijdelijke aanduiding voor inhoud 5" descr="compression-socks"/>
          <p:cNvPicPr>
            <a:picLocks/>
          </p:cNvPicPr>
          <p:nvPr/>
        </p:nvPicPr>
        <p:blipFill rotWithShape="1">
          <a:blip r:embed="rId3" cstate="print"/>
          <a:srcRect l="12479"/>
          <a:stretch/>
        </p:blipFill>
        <p:spPr bwMode="auto">
          <a:xfrm>
            <a:off x="7827132" y="1012220"/>
            <a:ext cx="2677038" cy="4895914"/>
          </a:xfrm>
          <a:prstGeom prst="rect">
            <a:avLst/>
          </a:prstGeom>
          <a:noFill/>
          <a:ln w="9525">
            <a:noFill/>
            <a:miter lim="800000"/>
            <a:headEnd/>
            <a:tailEnd/>
          </a:ln>
        </p:spPr>
      </p:pic>
      <p:sp>
        <p:nvSpPr>
          <p:cNvPr id="3" name="Rechthoek 2"/>
          <p:cNvSpPr/>
          <p:nvPr/>
        </p:nvSpPr>
        <p:spPr>
          <a:xfrm>
            <a:off x="1257300" y="5931064"/>
            <a:ext cx="4895850" cy="430887"/>
          </a:xfrm>
          <a:prstGeom prst="rect">
            <a:avLst/>
          </a:prstGeom>
        </p:spPr>
        <p:txBody>
          <a:bodyPr wrap="square">
            <a:spAutoFit/>
          </a:bodyPr>
          <a:lstStyle/>
          <a:p>
            <a:r>
              <a:rPr lang="nl-NL" sz="1100" dirty="0" smtClean="0">
                <a:solidFill>
                  <a:schemeClr val="tx2">
                    <a:lumMod val="75000"/>
                  </a:schemeClr>
                </a:solidFill>
              </a:rPr>
              <a:t>16 (Nederlandse </a:t>
            </a:r>
            <a:r>
              <a:rPr lang="nl-NL" sz="1100" dirty="0">
                <a:solidFill>
                  <a:schemeClr val="tx2">
                    <a:lumMod val="75000"/>
                  </a:schemeClr>
                </a:solidFill>
              </a:rPr>
              <a:t>Vereniging voor Dermatologie en Venereologie, 2014a).</a:t>
            </a:r>
            <a:br>
              <a:rPr lang="nl-NL" sz="1100" dirty="0">
                <a:solidFill>
                  <a:schemeClr val="tx2">
                    <a:lumMod val="75000"/>
                  </a:schemeClr>
                </a:solidFill>
              </a:rPr>
            </a:br>
            <a:endParaRPr lang="nl-NL" sz="1100" dirty="0">
              <a:solidFill>
                <a:schemeClr val="tx2">
                  <a:lumMod val="75000"/>
                </a:schemeClr>
              </a:solidFill>
            </a:endParaRPr>
          </a:p>
        </p:txBody>
      </p:sp>
    </p:spTree>
    <p:extLst>
      <p:ext uri="{BB962C8B-B14F-4D97-AF65-F5344CB8AC3E}">
        <p14:creationId xmlns:p14="http://schemas.microsoft.com/office/powerpoint/2010/main" val="1993090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Vlakbrei</a:t>
            </a:r>
            <a:r>
              <a:rPr lang="nl-NL" dirty="0" smtClean="0"/>
              <a:t> of rondbrei kousen?</a:t>
            </a:r>
            <a:endParaRPr lang="nl-NL" dirty="0"/>
          </a:p>
        </p:txBody>
      </p:sp>
      <p:sp>
        <p:nvSpPr>
          <p:cNvPr id="7" name="Tijdelijke aanduiding voor inhoud 2"/>
          <p:cNvSpPr>
            <a:spLocks noGrp="1"/>
          </p:cNvSpPr>
          <p:nvPr>
            <p:ph sz="half" idx="1"/>
          </p:nvPr>
        </p:nvSpPr>
        <p:spPr>
          <a:xfrm>
            <a:off x="915844" y="1536304"/>
            <a:ext cx="3600400" cy="4422535"/>
          </a:xfrm>
        </p:spPr>
        <p:txBody>
          <a:bodyPr>
            <a:normAutofit fontScale="92500" lnSpcReduction="20000"/>
          </a:bodyPr>
          <a:lstStyle/>
          <a:p>
            <a:pPr marL="0" indent="0">
              <a:buNone/>
              <a:tabLst>
                <a:tab pos="182563" algn="l"/>
              </a:tabLst>
            </a:pPr>
            <a:r>
              <a:rPr lang="en-US" sz="1900" b="1" dirty="0" err="1">
                <a:solidFill>
                  <a:schemeClr val="tx1">
                    <a:lumMod val="75000"/>
                    <a:lumOff val="25000"/>
                  </a:schemeClr>
                </a:solidFill>
                <a:latin typeface="+mn-lt"/>
              </a:rPr>
              <a:t>Vlakbrei</a:t>
            </a:r>
            <a:endParaRPr lang="en-US" sz="1700" b="1" dirty="0">
              <a:solidFill>
                <a:schemeClr val="tx1">
                  <a:lumMod val="75000"/>
                  <a:lumOff val="25000"/>
                </a:schemeClr>
              </a:solidFill>
              <a:latin typeface="+mn-lt"/>
            </a:endParaRPr>
          </a:p>
          <a:p>
            <a:pPr marL="342900" indent="-342900">
              <a:buFont typeface="Arial" panose="020B0604020202020204" pitchFamily="34" charset="0"/>
              <a:buChar char="•"/>
              <a:tabLst>
                <a:tab pos="182563" algn="l"/>
              </a:tabLst>
            </a:pPr>
            <a:r>
              <a:rPr lang="en-US" sz="1900" dirty="0" err="1">
                <a:solidFill>
                  <a:schemeClr val="tx1">
                    <a:lumMod val="75000"/>
                    <a:lumOff val="25000"/>
                  </a:schemeClr>
                </a:solidFill>
                <a:latin typeface="+mn-lt"/>
              </a:rPr>
              <a:t>Stevig</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materiaal</a:t>
            </a:r>
            <a:r>
              <a:rPr lang="en-US" sz="1900" dirty="0">
                <a:solidFill>
                  <a:schemeClr val="tx1">
                    <a:lumMod val="75000"/>
                    <a:lumOff val="25000"/>
                  </a:schemeClr>
                </a:solidFill>
                <a:latin typeface="+mn-lt"/>
              </a:rPr>
              <a:t> met </a:t>
            </a:r>
            <a:r>
              <a:rPr lang="en-US" sz="1900" dirty="0" err="1">
                <a:solidFill>
                  <a:schemeClr val="tx1">
                    <a:lumMod val="75000"/>
                    <a:lumOff val="25000"/>
                  </a:schemeClr>
                </a:solidFill>
                <a:latin typeface="+mn-lt"/>
              </a:rPr>
              <a:t>naad</a:t>
            </a:r>
            <a:endParaRPr lang="en-US" sz="1900" dirty="0">
              <a:solidFill>
                <a:schemeClr val="tx1">
                  <a:lumMod val="75000"/>
                  <a:lumOff val="25000"/>
                </a:schemeClr>
              </a:solidFill>
              <a:latin typeface="+mn-lt"/>
            </a:endParaRPr>
          </a:p>
          <a:p>
            <a:pPr marL="342900" indent="-342900">
              <a:buFont typeface="Arial" panose="020B0604020202020204" pitchFamily="34" charset="0"/>
              <a:buChar char="•"/>
              <a:tabLst>
                <a:tab pos="182563" algn="l"/>
              </a:tabLst>
            </a:pPr>
            <a:r>
              <a:rPr lang="en-US" sz="1900" dirty="0">
                <a:solidFill>
                  <a:schemeClr val="tx1">
                    <a:lumMod val="75000"/>
                    <a:lumOff val="25000"/>
                  </a:schemeClr>
                </a:solidFill>
                <a:latin typeface="+mn-lt"/>
              </a:rPr>
              <a:t>Is </a:t>
            </a:r>
            <a:r>
              <a:rPr lang="en-US" sz="1900" dirty="0" err="1">
                <a:solidFill>
                  <a:schemeClr val="tx1">
                    <a:lumMod val="75000"/>
                    <a:lumOff val="25000"/>
                  </a:schemeClr>
                </a:solidFill>
                <a:latin typeface="+mn-lt"/>
              </a:rPr>
              <a:t>verkrijgbaar</a:t>
            </a:r>
            <a:r>
              <a:rPr lang="en-US" sz="1900" dirty="0">
                <a:solidFill>
                  <a:schemeClr val="tx1">
                    <a:lumMod val="75000"/>
                    <a:lumOff val="25000"/>
                  </a:schemeClr>
                </a:solidFill>
                <a:latin typeface="+mn-lt"/>
              </a:rPr>
              <a:t> in </a:t>
            </a:r>
            <a:r>
              <a:rPr lang="en-US" sz="1900" dirty="0" err="1">
                <a:solidFill>
                  <a:schemeClr val="tx1">
                    <a:lumMod val="75000"/>
                    <a:lumOff val="25000"/>
                  </a:schemeClr>
                </a:solidFill>
                <a:latin typeface="+mn-lt"/>
              </a:rPr>
              <a:t>maatwerk</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confectie</a:t>
            </a:r>
            <a:r>
              <a:rPr lang="en-US" sz="1900" dirty="0">
                <a:solidFill>
                  <a:schemeClr val="tx1">
                    <a:lumMod val="75000"/>
                    <a:lumOff val="25000"/>
                  </a:schemeClr>
                </a:solidFill>
                <a:latin typeface="+mn-lt"/>
              </a:rPr>
              <a:t> </a:t>
            </a:r>
          </a:p>
          <a:p>
            <a:pPr marL="342900" indent="-342900">
              <a:buFont typeface="Arial" panose="020B0604020202020204" pitchFamily="34" charset="0"/>
              <a:buChar char="•"/>
              <a:tabLst>
                <a:tab pos="182563" algn="l"/>
              </a:tabLst>
            </a:pPr>
            <a:r>
              <a:rPr lang="en-US" sz="1900" dirty="0" err="1">
                <a:solidFill>
                  <a:schemeClr val="tx1">
                    <a:lumMod val="75000"/>
                    <a:lumOff val="25000"/>
                  </a:schemeClr>
                </a:solidFill>
                <a:latin typeface="+mn-lt"/>
              </a:rPr>
              <a:t>Wordt</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voornamelijk</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ingezet</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bij</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afwijkende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anatomische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vormen</a:t>
            </a:r>
            <a:r>
              <a:rPr lang="en-US" sz="1900" dirty="0">
                <a:solidFill>
                  <a:schemeClr val="tx1">
                    <a:lumMod val="75000"/>
                    <a:lumOff val="25000"/>
                  </a:schemeClr>
                </a:solidFill>
                <a:latin typeface="+mn-lt"/>
              </a:rPr>
              <a:t> van </a:t>
            </a:r>
            <a:r>
              <a:rPr lang="en-US" sz="1900" dirty="0" err="1">
                <a:solidFill>
                  <a:schemeClr val="tx1">
                    <a:lumMod val="75000"/>
                    <a:lumOff val="25000"/>
                  </a:schemeClr>
                </a:solidFill>
                <a:latin typeface="+mn-lt"/>
              </a:rPr>
              <a:t>armen</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en</a:t>
            </a:r>
            <a:r>
              <a:rPr lang="en-US" sz="1900" dirty="0">
                <a:solidFill>
                  <a:schemeClr val="tx1">
                    <a:lumMod val="75000"/>
                    <a:lumOff val="25000"/>
                  </a:schemeClr>
                </a:solidFill>
                <a:latin typeface="+mn-lt"/>
              </a:rPr>
              <a:t>/of </a:t>
            </a:r>
            <a:r>
              <a:rPr lang="en-US" sz="1900" dirty="0" err="1">
                <a:solidFill>
                  <a:schemeClr val="tx1">
                    <a:lumMod val="75000"/>
                    <a:lumOff val="25000"/>
                  </a:schemeClr>
                </a:solidFill>
                <a:latin typeface="+mn-lt"/>
              </a:rPr>
              <a:t>benen</a:t>
            </a:r>
            <a:r>
              <a:rPr lang="en-US" sz="1900" dirty="0">
                <a:solidFill>
                  <a:schemeClr val="tx1">
                    <a:lumMod val="75000"/>
                    <a:lumOff val="25000"/>
                  </a:schemeClr>
                </a:solidFill>
                <a:latin typeface="+mn-lt"/>
              </a:rPr>
              <a:t> </a:t>
            </a:r>
          </a:p>
          <a:p>
            <a:pPr marL="342900" indent="-342900">
              <a:buFont typeface="Arial" panose="020B0604020202020204" pitchFamily="34" charset="0"/>
              <a:buChar char="•"/>
              <a:tabLst>
                <a:tab pos="182563" algn="l"/>
              </a:tabLst>
            </a:pPr>
            <a:r>
              <a:rPr lang="en-US" sz="1900" dirty="0" err="1">
                <a:solidFill>
                  <a:schemeClr val="tx1">
                    <a:lumMod val="75000"/>
                    <a:lumOff val="25000"/>
                  </a:schemeClr>
                </a:solidFill>
                <a:latin typeface="+mn-lt"/>
              </a:rPr>
              <a:t>Bij</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zwaardere</a:t>
            </a:r>
            <a:r>
              <a:rPr lang="en-US" sz="1900" dirty="0">
                <a:solidFill>
                  <a:schemeClr val="tx1">
                    <a:lumMod val="75000"/>
                    <a:lumOff val="25000"/>
                  </a:schemeClr>
                </a:solidFill>
                <a:latin typeface="+mn-lt"/>
              </a:rPr>
              <a:t> </a:t>
            </a:r>
            <a:r>
              <a:rPr lang="en-US" sz="1900" dirty="0" err="1">
                <a:solidFill>
                  <a:schemeClr val="tx1">
                    <a:lumMod val="75000"/>
                    <a:lumOff val="25000"/>
                  </a:schemeClr>
                </a:solidFill>
                <a:latin typeface="+mn-lt"/>
              </a:rPr>
              <a:t>indicaties</a:t>
            </a:r>
            <a:r>
              <a:rPr lang="en-US" sz="1900" dirty="0">
                <a:solidFill>
                  <a:schemeClr val="tx1">
                    <a:lumMod val="75000"/>
                    <a:lumOff val="25000"/>
                  </a:schemeClr>
                </a:solidFill>
                <a:latin typeface="+mn-lt"/>
              </a:rPr>
              <a:t> </a:t>
            </a:r>
            <a:r>
              <a:rPr lang="en-US" sz="1900" dirty="0" smtClean="0">
                <a:solidFill>
                  <a:schemeClr val="tx1">
                    <a:lumMod val="75000"/>
                    <a:lumOff val="25000"/>
                  </a:schemeClr>
                </a:solidFill>
                <a:latin typeface="+mn-lt"/>
              </a:rPr>
              <a:t/>
            </a:r>
            <a:br>
              <a:rPr lang="en-US" sz="1900" dirty="0" smtClean="0">
                <a:solidFill>
                  <a:schemeClr val="tx1">
                    <a:lumMod val="75000"/>
                    <a:lumOff val="25000"/>
                  </a:schemeClr>
                </a:solidFill>
                <a:latin typeface="+mn-lt"/>
              </a:rPr>
            </a:br>
            <a:r>
              <a:rPr lang="en-US" sz="1900" dirty="0" smtClean="0">
                <a:solidFill>
                  <a:schemeClr val="tx1">
                    <a:lumMod val="75000"/>
                    <a:lumOff val="25000"/>
                  </a:schemeClr>
                </a:solidFill>
                <a:latin typeface="+mn-lt"/>
              </a:rPr>
              <a:t>en </a:t>
            </a:r>
            <a:r>
              <a:rPr lang="en-US" sz="1900" dirty="0" err="1" smtClean="0">
                <a:solidFill>
                  <a:schemeClr val="tx1">
                    <a:lumMod val="75000"/>
                    <a:lumOff val="25000"/>
                  </a:schemeClr>
                </a:solidFill>
                <a:latin typeface="+mn-lt"/>
              </a:rPr>
              <a:t>oedeem</a:t>
            </a:r>
            <a:r>
              <a:rPr lang="en-US" sz="1900" dirty="0" smtClean="0">
                <a:solidFill>
                  <a:schemeClr val="tx1">
                    <a:lumMod val="75000"/>
                    <a:lumOff val="25000"/>
                  </a:schemeClr>
                </a:solidFill>
                <a:latin typeface="+mn-lt"/>
              </a:rPr>
              <a:t>. </a:t>
            </a:r>
          </a:p>
          <a:p>
            <a:pPr marL="182563" indent="-182563">
              <a:buFont typeface="Arial"/>
              <a:buChar char="•"/>
              <a:tabLst>
                <a:tab pos="182563" algn="l"/>
              </a:tabLst>
            </a:pPr>
            <a:endParaRPr lang="en-US" sz="1700" dirty="0">
              <a:solidFill>
                <a:schemeClr val="tx1">
                  <a:lumMod val="75000"/>
                  <a:lumOff val="25000"/>
                </a:schemeClr>
              </a:solidFill>
            </a:endParaRPr>
          </a:p>
          <a:p>
            <a:pPr marL="182563" indent="-182563">
              <a:buFont typeface="Arial"/>
              <a:buChar char="•"/>
              <a:tabLst>
                <a:tab pos="182563" algn="l"/>
              </a:tabLst>
            </a:pPr>
            <a:endParaRPr lang="nl-NL" dirty="0">
              <a:solidFill>
                <a:schemeClr val="tx1">
                  <a:lumMod val="75000"/>
                  <a:lumOff val="25000"/>
                </a:schemeClr>
              </a:solidFill>
              <a:latin typeface="+mn-lt"/>
            </a:endParaRPr>
          </a:p>
        </p:txBody>
      </p:sp>
      <p:sp>
        <p:nvSpPr>
          <p:cNvPr id="8" name="Tijdelijke aanduiding voor inhoud 5"/>
          <p:cNvSpPr txBox="1">
            <a:spLocks/>
          </p:cNvSpPr>
          <p:nvPr/>
        </p:nvSpPr>
        <p:spPr>
          <a:xfrm>
            <a:off x="6330950" y="1631335"/>
            <a:ext cx="4017010" cy="3074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err="1" smtClean="0">
                <a:solidFill>
                  <a:schemeClr val="tx1">
                    <a:lumMod val="75000"/>
                    <a:lumOff val="25000"/>
                  </a:schemeClr>
                </a:solidFill>
                <a:latin typeface="+mj-lt"/>
              </a:rPr>
              <a:t>Rondbrei</a:t>
            </a:r>
            <a:endParaRPr lang="en-US" sz="2000" b="1" dirty="0" smtClean="0">
              <a:solidFill>
                <a:schemeClr val="tx1">
                  <a:lumMod val="75000"/>
                  <a:lumOff val="25000"/>
                </a:schemeClr>
              </a:solidFill>
              <a:latin typeface="+mj-lt"/>
            </a:endParaRPr>
          </a:p>
          <a:p>
            <a:pPr>
              <a:lnSpc>
                <a:spcPct val="150000"/>
              </a:lnSpc>
            </a:pPr>
            <a:r>
              <a:rPr lang="en-US" sz="1800" dirty="0" err="1" smtClean="0">
                <a:solidFill>
                  <a:schemeClr val="tx1">
                    <a:lumMod val="75000"/>
                    <a:lumOff val="25000"/>
                  </a:schemeClr>
                </a:solidFill>
                <a:latin typeface="+mj-lt"/>
              </a:rPr>
              <a:t>Naadloos</a:t>
            </a:r>
            <a:endParaRPr lang="en-US" sz="1800" dirty="0" smtClean="0">
              <a:solidFill>
                <a:schemeClr val="tx1">
                  <a:lumMod val="75000"/>
                  <a:lumOff val="25000"/>
                </a:schemeClr>
              </a:solidFill>
              <a:latin typeface="+mj-lt"/>
            </a:endParaRPr>
          </a:p>
          <a:p>
            <a:pPr>
              <a:lnSpc>
                <a:spcPct val="150000"/>
              </a:lnSpc>
            </a:pPr>
            <a:r>
              <a:rPr lang="en-US" sz="1800" dirty="0" err="1" smtClean="0">
                <a:solidFill>
                  <a:schemeClr val="tx1">
                    <a:lumMod val="75000"/>
                    <a:lumOff val="25000"/>
                  </a:schemeClr>
                </a:solidFill>
                <a:latin typeface="+mj-lt"/>
              </a:rPr>
              <a:t>Materiaal</a:t>
            </a:r>
            <a:r>
              <a:rPr lang="en-US" sz="1800" dirty="0" smtClean="0">
                <a:solidFill>
                  <a:schemeClr val="tx1">
                    <a:lumMod val="75000"/>
                    <a:lumOff val="25000"/>
                  </a:schemeClr>
                </a:solidFill>
                <a:latin typeface="+mj-lt"/>
              </a:rPr>
              <a:t> is </a:t>
            </a:r>
            <a:r>
              <a:rPr lang="en-US" sz="1800" dirty="0" err="1" smtClean="0">
                <a:solidFill>
                  <a:schemeClr val="tx1">
                    <a:lumMod val="75000"/>
                    <a:lumOff val="25000"/>
                  </a:schemeClr>
                </a:solidFill>
                <a:latin typeface="+mj-lt"/>
              </a:rPr>
              <a:t>dunner</a:t>
            </a:r>
            <a:r>
              <a:rPr lang="en-US" sz="1800" dirty="0" smtClean="0">
                <a:solidFill>
                  <a:schemeClr val="tx1">
                    <a:lumMod val="75000"/>
                    <a:lumOff val="25000"/>
                  </a:schemeClr>
                </a:solidFill>
                <a:latin typeface="+mj-lt"/>
              </a:rPr>
              <a:t> en </a:t>
            </a:r>
            <a:r>
              <a:rPr lang="en-US" sz="1800" dirty="0" err="1" smtClean="0">
                <a:solidFill>
                  <a:schemeClr val="tx1">
                    <a:lumMod val="75000"/>
                    <a:lumOff val="25000"/>
                  </a:schemeClr>
                </a:solidFill>
                <a:latin typeface="+mj-lt"/>
              </a:rPr>
              <a:t>eleganter</a:t>
            </a:r>
            <a:endParaRPr lang="en-US" sz="1800" dirty="0" smtClean="0">
              <a:solidFill>
                <a:schemeClr val="tx1">
                  <a:lumMod val="75000"/>
                  <a:lumOff val="25000"/>
                </a:schemeClr>
              </a:solidFill>
              <a:latin typeface="+mj-lt"/>
            </a:endParaRPr>
          </a:p>
          <a:p>
            <a:pPr>
              <a:lnSpc>
                <a:spcPct val="150000"/>
              </a:lnSpc>
            </a:pPr>
            <a:r>
              <a:rPr lang="en-US" sz="1800" dirty="0" err="1" smtClean="0">
                <a:solidFill>
                  <a:schemeClr val="tx1">
                    <a:lumMod val="75000"/>
                    <a:lumOff val="25000"/>
                  </a:schemeClr>
                </a:solidFill>
                <a:latin typeface="+mj-lt"/>
              </a:rPr>
              <a:t>Nadelen</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veel</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lengte-rek</a:t>
            </a:r>
            <a:r>
              <a:rPr lang="en-US" sz="1800" dirty="0" smtClean="0">
                <a:solidFill>
                  <a:schemeClr val="tx1">
                    <a:lumMod val="75000"/>
                    <a:lumOff val="25000"/>
                  </a:schemeClr>
                </a:solidFill>
                <a:latin typeface="+mj-lt"/>
              </a:rPr>
              <a:t> en </a:t>
            </a:r>
            <a:r>
              <a:rPr lang="en-US" sz="1800" dirty="0" err="1" smtClean="0">
                <a:solidFill>
                  <a:schemeClr val="tx1">
                    <a:lumMod val="75000"/>
                    <a:lumOff val="25000"/>
                  </a:schemeClr>
                </a:solidFill>
                <a:latin typeface="+mj-lt"/>
              </a:rPr>
              <a:t>zijn</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daardoor</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moeilijk</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aan</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te</a:t>
            </a:r>
            <a:r>
              <a:rPr lang="en-US" sz="1800" dirty="0" smtClean="0">
                <a:solidFill>
                  <a:schemeClr val="tx1">
                    <a:lumMod val="75000"/>
                    <a:lumOff val="25000"/>
                  </a:schemeClr>
                </a:solidFill>
                <a:latin typeface="+mj-lt"/>
              </a:rPr>
              <a:t> trekken </a:t>
            </a:r>
            <a:r>
              <a:rPr lang="en-US" sz="1800" dirty="0" err="1" smtClean="0">
                <a:solidFill>
                  <a:schemeClr val="tx1">
                    <a:lumMod val="75000"/>
                    <a:lumOff val="25000"/>
                  </a:schemeClr>
                </a:solidFill>
                <a:latin typeface="+mj-lt"/>
              </a:rPr>
              <a:t>Lage</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weerstand</a:t>
            </a:r>
            <a:r>
              <a:rPr lang="en-US" sz="1800" dirty="0" smtClean="0">
                <a:solidFill>
                  <a:schemeClr val="tx1">
                    <a:lumMod val="75000"/>
                    <a:lumOff val="25000"/>
                  </a:schemeClr>
                </a:solidFill>
                <a:latin typeface="+mj-lt"/>
              </a:rPr>
              <a:t> en </a:t>
            </a:r>
            <a:r>
              <a:rPr lang="en-US" sz="1800" dirty="0" err="1" smtClean="0">
                <a:solidFill>
                  <a:schemeClr val="tx1">
                    <a:lumMod val="75000"/>
                    <a:lumOff val="25000"/>
                  </a:schemeClr>
                </a:solidFill>
                <a:latin typeface="+mj-lt"/>
              </a:rPr>
              <a:t>kunnen</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daardoor</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extreem</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oedeem</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niet</a:t>
            </a:r>
            <a:r>
              <a:rPr lang="en-US" sz="1800" dirty="0" smtClean="0">
                <a:solidFill>
                  <a:schemeClr val="tx1">
                    <a:lumMod val="75000"/>
                    <a:lumOff val="25000"/>
                  </a:schemeClr>
                </a:solidFill>
                <a:latin typeface="+mj-lt"/>
              </a:rPr>
              <a:t> </a:t>
            </a:r>
            <a:r>
              <a:rPr lang="en-US" sz="1800" dirty="0" err="1" smtClean="0">
                <a:solidFill>
                  <a:schemeClr val="tx1">
                    <a:lumMod val="75000"/>
                    <a:lumOff val="25000"/>
                  </a:schemeClr>
                </a:solidFill>
                <a:latin typeface="+mj-lt"/>
              </a:rPr>
              <a:t>tegengaan</a:t>
            </a:r>
            <a:endParaRPr lang="nl-NL" sz="1800" dirty="0" smtClean="0">
              <a:solidFill>
                <a:schemeClr val="tx1">
                  <a:lumMod val="75000"/>
                  <a:lumOff val="25000"/>
                </a:schemeClr>
              </a:solidFill>
              <a:latin typeface="+mj-lt"/>
            </a:endParaRPr>
          </a:p>
          <a:p>
            <a:pPr marL="182563" indent="-182563">
              <a:buFont typeface="Arial"/>
              <a:buChar char="•"/>
            </a:pPr>
            <a:endParaRPr lang="nl-NL" dirty="0">
              <a:solidFill>
                <a:schemeClr val="tx1">
                  <a:lumMod val="75000"/>
                  <a:lumOff val="25000"/>
                </a:schemeClr>
              </a:solidFill>
            </a:endParaRPr>
          </a:p>
        </p:txBody>
      </p:sp>
      <p:pic>
        <p:nvPicPr>
          <p:cNvPr id="9"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077" y="4346502"/>
            <a:ext cx="2380073" cy="1790483"/>
          </a:xfrm>
          <a:prstGeom prst="rect">
            <a:avLst/>
          </a:prstGeom>
        </p:spPr>
      </p:pic>
      <p:pic>
        <p:nvPicPr>
          <p:cNvPr id="10"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2048" y="552666"/>
            <a:ext cx="2491824" cy="1790483"/>
          </a:xfrm>
          <a:prstGeom prst="rect">
            <a:avLst/>
          </a:prstGeom>
        </p:spPr>
      </p:pic>
      <p:sp>
        <p:nvSpPr>
          <p:cNvPr id="11" name="Rechthoek 10"/>
          <p:cNvSpPr/>
          <p:nvPr/>
        </p:nvSpPr>
        <p:spPr>
          <a:xfrm>
            <a:off x="5831114" y="6346535"/>
            <a:ext cx="6096000" cy="261610"/>
          </a:xfrm>
          <a:prstGeom prst="rect">
            <a:avLst/>
          </a:prstGeom>
        </p:spPr>
        <p:txBody>
          <a:bodyPr>
            <a:spAutoFit/>
          </a:bodyPr>
          <a:lstStyle/>
          <a:p>
            <a:pPr>
              <a:tabLst>
                <a:tab pos="182563" algn="l"/>
              </a:tabLst>
            </a:pPr>
            <a:r>
              <a:rPr lang="nl-NL" sz="1100" dirty="0">
                <a:solidFill>
                  <a:schemeClr val="tx2">
                    <a:lumMod val="75000"/>
                  </a:schemeClr>
                </a:solidFill>
              </a:rPr>
              <a:t>17. Nederlandse  Vereniging voor Dermatologie en Venereologie, 2014a).</a:t>
            </a:r>
          </a:p>
        </p:txBody>
      </p:sp>
    </p:spTree>
    <p:extLst>
      <p:ext uri="{BB962C8B-B14F-4D97-AF65-F5344CB8AC3E}">
        <p14:creationId xmlns:p14="http://schemas.microsoft.com/office/powerpoint/2010/main" val="3995709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Leerdoelen</a:t>
            </a:r>
            <a:endParaRPr lang="nl-NL" dirty="0"/>
          </a:p>
        </p:txBody>
      </p:sp>
      <p:sp>
        <p:nvSpPr>
          <p:cNvPr id="3" name="Tijdelijke aanduiding voor inhoud 2"/>
          <p:cNvSpPr>
            <a:spLocks noGrp="1"/>
          </p:cNvSpPr>
          <p:nvPr>
            <p:ph idx="1"/>
          </p:nvPr>
        </p:nvSpPr>
        <p:spPr/>
        <p:txBody>
          <a:bodyPr>
            <a:normAutofit lnSpcReduction="10000"/>
          </a:bodyPr>
          <a:lstStyle/>
          <a:p>
            <a:pPr>
              <a:buFont typeface="Arial" panose="020B0604020202020204" pitchFamily="34" charset="0"/>
              <a:buChar char="•"/>
            </a:pPr>
            <a:r>
              <a:rPr lang="nl-NL" sz="1800" dirty="0">
                <a:solidFill>
                  <a:schemeClr val="tx1">
                    <a:lumMod val="75000"/>
                    <a:lumOff val="25000"/>
                  </a:schemeClr>
                </a:solidFill>
                <a:cs typeface="Gill Sans"/>
              </a:rPr>
              <a:t>Kunt u goed inschatten welke cliënt indicatie voor TEK heeft</a:t>
            </a:r>
          </a:p>
          <a:p>
            <a:pPr>
              <a:buFont typeface="Arial" panose="020B0604020202020204" pitchFamily="34" charset="0"/>
              <a:buChar char="•"/>
            </a:pPr>
            <a:r>
              <a:rPr lang="nl-NL" sz="1800" dirty="0">
                <a:solidFill>
                  <a:schemeClr val="tx1">
                    <a:lumMod val="75000"/>
                    <a:lumOff val="25000"/>
                  </a:schemeClr>
                </a:solidFill>
                <a:cs typeface="Gill Sans"/>
              </a:rPr>
              <a:t>Weet u welke weg u moet volgen bij aanmeten TEK </a:t>
            </a:r>
          </a:p>
          <a:p>
            <a:pPr>
              <a:buFont typeface="Arial" panose="020B0604020202020204" pitchFamily="34" charset="0"/>
              <a:buChar char="•"/>
            </a:pPr>
            <a:r>
              <a:rPr lang="nl-NL" sz="1800" dirty="0">
                <a:solidFill>
                  <a:schemeClr val="tx1">
                    <a:lumMod val="75000"/>
                    <a:lumOff val="25000"/>
                  </a:schemeClr>
                </a:solidFill>
                <a:cs typeface="Gill Sans"/>
              </a:rPr>
              <a:t>Kunt u zonder problemen TEK aan- en uittrekken</a:t>
            </a:r>
          </a:p>
          <a:p>
            <a:pPr>
              <a:buFont typeface="Arial" panose="020B0604020202020204" pitchFamily="34" charset="0"/>
              <a:buChar char="•"/>
            </a:pPr>
            <a:r>
              <a:rPr lang="nl-NL" sz="1800" dirty="0">
                <a:solidFill>
                  <a:schemeClr val="tx1">
                    <a:lumMod val="75000"/>
                    <a:lumOff val="25000"/>
                  </a:schemeClr>
                </a:solidFill>
                <a:cs typeface="Gill Sans"/>
              </a:rPr>
              <a:t>Heeft u basiskennis van zwachtelen</a:t>
            </a:r>
          </a:p>
          <a:p>
            <a:pPr>
              <a:buFont typeface="Arial" panose="020B0604020202020204" pitchFamily="34" charset="0"/>
              <a:buChar char="•"/>
            </a:pPr>
            <a:r>
              <a:rPr lang="nl-NL" sz="1800" dirty="0">
                <a:solidFill>
                  <a:schemeClr val="tx1">
                    <a:lumMod val="75000"/>
                    <a:lumOff val="25000"/>
                  </a:schemeClr>
                </a:solidFill>
                <a:cs typeface="Gill Sans"/>
              </a:rPr>
              <a:t>Weet u wat de verschillen zijn tussen diverse kousen </a:t>
            </a:r>
          </a:p>
          <a:p>
            <a:pPr>
              <a:buFont typeface="Arial" panose="020B0604020202020204" pitchFamily="34" charset="0"/>
              <a:buChar char="•"/>
            </a:pPr>
            <a:r>
              <a:rPr lang="nl-NL" sz="1800" dirty="0">
                <a:solidFill>
                  <a:schemeClr val="tx1">
                    <a:lumMod val="75000"/>
                    <a:lumOff val="25000"/>
                  </a:schemeClr>
                </a:solidFill>
                <a:cs typeface="Gill Sans"/>
              </a:rPr>
              <a:t>Weet u welk advies u kunt geven bij zelfmanagement bij TEK</a:t>
            </a:r>
          </a:p>
          <a:p>
            <a:pPr>
              <a:buFont typeface="Arial" panose="020B0604020202020204" pitchFamily="34" charset="0"/>
              <a:buChar char="•"/>
            </a:pPr>
            <a:r>
              <a:rPr lang="nl-NL" sz="1800" dirty="0">
                <a:solidFill>
                  <a:schemeClr val="tx1">
                    <a:lumMod val="75000"/>
                    <a:lumOff val="25000"/>
                  </a:schemeClr>
                </a:solidFill>
                <a:cs typeface="Gill Sans"/>
              </a:rPr>
              <a:t>Weet u waarom u uw cliënten moet stimuleren om TEK te blijven dragen</a:t>
            </a:r>
          </a:p>
          <a:p>
            <a:endParaRPr lang="nl-NL" dirty="0"/>
          </a:p>
        </p:txBody>
      </p:sp>
      <p:sp>
        <p:nvSpPr>
          <p:cNvPr id="4" name="Tijdelijke aanduiding voor tekst 3"/>
          <p:cNvSpPr>
            <a:spLocks noGrp="1"/>
          </p:cNvSpPr>
          <p:nvPr>
            <p:ph type="body" sz="quarter" idx="14"/>
          </p:nvPr>
        </p:nvSpPr>
        <p:spPr/>
        <p:txBody>
          <a:bodyPr/>
          <a:lstStyle/>
          <a:p>
            <a:r>
              <a:rPr lang="nl-NL" sz="2400" dirty="0">
                <a:solidFill>
                  <a:schemeClr val="tx1">
                    <a:lumMod val="75000"/>
                    <a:lumOff val="25000"/>
                  </a:schemeClr>
                </a:solidFill>
                <a:cs typeface="Gill Sans"/>
              </a:rPr>
              <a:t>Aan het einde van deze workshop:</a:t>
            </a:r>
          </a:p>
          <a:p>
            <a:endParaRPr lang="nl-NL" dirty="0"/>
          </a:p>
        </p:txBody>
      </p:sp>
    </p:spTree>
    <p:extLst>
      <p:ext uri="{BB962C8B-B14F-4D97-AF65-F5344CB8AC3E}">
        <p14:creationId xmlns:p14="http://schemas.microsoft.com/office/powerpoint/2010/main" val="24244278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Verschil in breitechniek</a:t>
            </a:r>
            <a:endParaRPr lang="nl-NL" dirty="0"/>
          </a:p>
        </p:txBody>
      </p:sp>
      <p:pic>
        <p:nvPicPr>
          <p:cNvPr id="5" name="Picture 2"/>
          <p:cNvPicPr>
            <a:picLocks noGrp="1" noChangeAspect="1" noChangeArrowheads="1"/>
          </p:cNvPicPr>
          <p:nvPr>
            <p:ph sz="half" idx="4294967295"/>
          </p:nvPr>
        </p:nvPicPr>
        <p:blipFill rotWithShape="1">
          <a:blip r:embed="rId3" cstate="print">
            <a:extLst>
              <a:ext uri="{28A0092B-C50C-407E-A947-70E740481C1C}">
                <a14:useLocalDpi xmlns:a14="http://schemas.microsoft.com/office/drawing/2010/main" val="0"/>
              </a:ext>
            </a:extLst>
          </a:blip>
          <a:srcRect l="255" r="986"/>
          <a:stretch/>
        </p:blipFill>
        <p:spPr bwMode="auto">
          <a:xfrm>
            <a:off x="6569363" y="1610960"/>
            <a:ext cx="4384040" cy="488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Tijdelijke aanduiding voor inhoud 9"/>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531507" y="1579418"/>
            <a:ext cx="4613687" cy="4892634"/>
          </a:xfrm>
        </p:spPr>
      </p:pic>
    </p:spTree>
    <p:extLst>
      <p:ext uri="{BB962C8B-B14F-4D97-AF65-F5344CB8AC3E}">
        <p14:creationId xmlns:p14="http://schemas.microsoft.com/office/powerpoint/2010/main" val="2938244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Confectie of...		Maatwerk?</a:t>
            </a:r>
            <a:endParaRPr lang="nl-NL" dirty="0"/>
          </a:p>
        </p:txBody>
      </p:sp>
      <p:pic>
        <p:nvPicPr>
          <p:cNvPr id="5" name="Tijdelijke aanduiding voor inhoud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117465" y="1747617"/>
            <a:ext cx="2833417" cy="4526640"/>
          </a:xfrm>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5778" y="1592220"/>
            <a:ext cx="4363232" cy="434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705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Drukklasse</a:t>
            </a:r>
            <a:endParaRPr lang="nl-NL" dirty="0"/>
          </a:p>
        </p:txBody>
      </p:sp>
      <p:sp>
        <p:nvSpPr>
          <p:cNvPr id="5" name="Rechthoek 4"/>
          <p:cNvSpPr/>
          <p:nvPr/>
        </p:nvSpPr>
        <p:spPr>
          <a:xfrm>
            <a:off x="677917" y="1589205"/>
            <a:ext cx="10909738" cy="923330"/>
          </a:xfrm>
          <a:prstGeom prst="rect">
            <a:avLst/>
          </a:prstGeom>
        </p:spPr>
        <p:txBody>
          <a:bodyPr wrap="square">
            <a:spAutoFit/>
          </a:bodyPr>
          <a:lstStyle/>
          <a:p>
            <a:pPr marL="285750" indent="-285750">
              <a:buFont typeface="Arial" panose="020B0604020202020204" pitchFamily="34" charset="0"/>
              <a:buChar char="•"/>
            </a:pPr>
            <a:r>
              <a:rPr lang="nl-NL" dirty="0"/>
              <a:t>TEK worden geclassificeerd naar de mate waarin de kous druk geeft rond de </a:t>
            </a:r>
            <a:r>
              <a:rPr lang="nl-NL" dirty="0" smtClean="0"/>
              <a:t>enkel. </a:t>
            </a:r>
            <a:r>
              <a:rPr lang="nl-NL" dirty="0">
                <a:solidFill>
                  <a:srgbClr val="65656A"/>
                </a:solidFill>
              </a:rPr>
              <a:t>De drukklasse wordt bepaald door de hoeveelheid oedeem, varices en de aanwezigheid van huidveranderingen die kunnen optreden bij CVI. </a:t>
            </a:r>
            <a:endParaRPr lang="nl-NL" dirty="0"/>
          </a:p>
        </p:txBody>
      </p:sp>
      <p:sp>
        <p:nvSpPr>
          <p:cNvPr id="6" name="Rechthoek 5"/>
          <p:cNvSpPr/>
          <p:nvPr/>
        </p:nvSpPr>
        <p:spPr>
          <a:xfrm>
            <a:off x="1196810" y="6188290"/>
            <a:ext cx="9775990" cy="261610"/>
          </a:xfrm>
          <a:prstGeom prst="rect">
            <a:avLst/>
          </a:prstGeom>
        </p:spPr>
        <p:txBody>
          <a:bodyPr wrap="square">
            <a:spAutoFit/>
          </a:bodyPr>
          <a:lstStyle/>
          <a:p>
            <a:pPr lvl="0"/>
            <a:r>
              <a:rPr lang="nl-NL" sz="1100" dirty="0">
                <a:solidFill>
                  <a:schemeClr val="tx2">
                    <a:lumMod val="75000"/>
                  </a:schemeClr>
                </a:solidFill>
              </a:rPr>
              <a:t>18. Nederlandse Vereniging voor Dermatologie en Venereologie (2014b</a:t>
            </a:r>
            <a:r>
              <a:rPr lang="nl-NL" sz="1100" dirty="0" smtClean="0">
                <a:solidFill>
                  <a:schemeClr val="tx2">
                    <a:lumMod val="75000"/>
                  </a:schemeClr>
                </a:solidFill>
              </a:rPr>
              <a:t>). 19</a:t>
            </a:r>
            <a:r>
              <a:rPr lang="nl-NL" sz="1100" dirty="0">
                <a:solidFill>
                  <a:schemeClr val="tx2">
                    <a:lumMod val="75000"/>
                  </a:schemeClr>
                </a:solidFill>
              </a:rPr>
              <a:t>. (Gunst &amp; </a:t>
            </a:r>
            <a:r>
              <a:rPr lang="nl-NL" sz="1100" dirty="0" err="1">
                <a:solidFill>
                  <a:schemeClr val="tx2">
                    <a:lumMod val="75000"/>
                  </a:schemeClr>
                </a:solidFill>
              </a:rPr>
              <a:t>Pigmans</a:t>
            </a:r>
            <a:r>
              <a:rPr lang="nl-NL" sz="1100" dirty="0">
                <a:solidFill>
                  <a:schemeClr val="tx2">
                    <a:lumMod val="75000"/>
                  </a:schemeClr>
                </a:solidFill>
              </a:rPr>
              <a:t>, 2014).</a:t>
            </a:r>
          </a:p>
        </p:txBody>
      </p:sp>
      <p:graphicFrame>
        <p:nvGraphicFramePr>
          <p:cNvPr id="7" name="Tabel 6"/>
          <p:cNvGraphicFramePr>
            <a:graphicFrameLocks noGrp="1"/>
          </p:cNvGraphicFramePr>
          <p:nvPr>
            <p:extLst>
              <p:ext uri="{D42A27DB-BD31-4B8C-83A1-F6EECF244321}">
                <p14:modId xmlns:p14="http://schemas.microsoft.com/office/powerpoint/2010/main" val="1324478881"/>
              </p:ext>
            </p:extLst>
          </p:nvPr>
        </p:nvGraphicFramePr>
        <p:xfrm>
          <a:off x="2232033" y="2733252"/>
          <a:ext cx="8078614" cy="2994210"/>
        </p:xfrm>
        <a:graphic>
          <a:graphicData uri="http://schemas.openxmlformats.org/drawingml/2006/table">
            <a:tbl>
              <a:tblPr/>
              <a:tblGrid>
                <a:gridCol w="4039307"/>
                <a:gridCol w="4039307"/>
              </a:tblGrid>
              <a:tr h="499035">
                <a:tc>
                  <a:txBody>
                    <a:bodyPr/>
                    <a:lstStyle/>
                    <a:p>
                      <a:pPr algn="l"/>
                      <a:r>
                        <a:rPr lang="nl-NL" sz="1400" dirty="0">
                          <a:solidFill>
                            <a:schemeClr val="tx1">
                              <a:lumMod val="75000"/>
                              <a:lumOff val="25000"/>
                            </a:schemeClr>
                          </a:solidFill>
                        </a:rPr>
                        <a:t>Compressieklasse</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nl-NL" sz="1400" dirty="0">
                          <a:solidFill>
                            <a:schemeClr val="tx1">
                              <a:lumMod val="75000"/>
                              <a:lumOff val="25000"/>
                            </a:schemeClr>
                          </a:solidFill>
                        </a:rPr>
                        <a:t>Enkeldruk (</a:t>
                      </a:r>
                      <a:r>
                        <a:rPr lang="nl-NL" sz="1400" dirty="0" err="1" smtClean="0">
                          <a:solidFill>
                            <a:schemeClr val="tx1">
                              <a:lumMod val="75000"/>
                              <a:lumOff val="25000"/>
                            </a:schemeClr>
                          </a:solidFill>
                        </a:rPr>
                        <a:t>mmHg</a:t>
                      </a:r>
                      <a:r>
                        <a:rPr lang="nl-NL" sz="1400" dirty="0">
                          <a:solidFill>
                            <a:schemeClr val="tx1">
                              <a:lumMod val="75000"/>
                              <a:lumOff val="25000"/>
                            </a:schemeClr>
                          </a:solidFill>
                        </a:rPr>
                        <a:t>)</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9035">
                <a:tc>
                  <a:txBody>
                    <a:bodyPr/>
                    <a:lstStyle/>
                    <a:p>
                      <a:pPr algn="l"/>
                      <a:r>
                        <a:rPr lang="nl-NL" sz="1400" dirty="0">
                          <a:solidFill>
                            <a:schemeClr val="tx1">
                              <a:lumMod val="75000"/>
                              <a:lumOff val="25000"/>
                            </a:schemeClr>
                          </a:solidFill>
                        </a:rPr>
                        <a:t>A Licht</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nl-NL" sz="1400" dirty="0">
                          <a:solidFill>
                            <a:schemeClr val="tx1">
                              <a:lumMod val="75000"/>
                              <a:lumOff val="25000"/>
                            </a:schemeClr>
                          </a:solidFill>
                        </a:rPr>
                        <a:t>10 - 14</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9035">
                <a:tc>
                  <a:txBody>
                    <a:bodyPr/>
                    <a:lstStyle/>
                    <a:p>
                      <a:pPr algn="l"/>
                      <a:r>
                        <a:rPr lang="nl-NL" sz="1400" dirty="0">
                          <a:solidFill>
                            <a:schemeClr val="tx1">
                              <a:lumMod val="75000"/>
                              <a:lumOff val="25000"/>
                            </a:schemeClr>
                          </a:solidFill>
                        </a:rPr>
                        <a:t>I mild</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nl-NL" sz="1400" dirty="0">
                          <a:solidFill>
                            <a:schemeClr val="tx1">
                              <a:lumMod val="75000"/>
                              <a:lumOff val="25000"/>
                            </a:schemeClr>
                          </a:solidFill>
                        </a:rPr>
                        <a:t>15 - 21</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9035">
                <a:tc>
                  <a:txBody>
                    <a:bodyPr/>
                    <a:lstStyle/>
                    <a:p>
                      <a:pPr algn="l"/>
                      <a:r>
                        <a:rPr lang="nl-NL" sz="1400" dirty="0">
                          <a:solidFill>
                            <a:schemeClr val="tx1">
                              <a:lumMod val="75000"/>
                              <a:lumOff val="25000"/>
                            </a:schemeClr>
                          </a:solidFill>
                        </a:rPr>
                        <a:t>II normaal</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nl-NL" sz="1400" dirty="0" smtClean="0">
                          <a:solidFill>
                            <a:schemeClr val="tx1">
                              <a:lumMod val="75000"/>
                              <a:lumOff val="25000"/>
                            </a:schemeClr>
                          </a:solidFill>
                        </a:rPr>
                        <a:t>22 </a:t>
                      </a:r>
                      <a:r>
                        <a:rPr lang="nl-NL" sz="1400" dirty="0">
                          <a:solidFill>
                            <a:schemeClr val="tx1">
                              <a:lumMod val="75000"/>
                              <a:lumOff val="25000"/>
                            </a:schemeClr>
                          </a:solidFill>
                        </a:rPr>
                        <a:t>- 32</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9035">
                <a:tc>
                  <a:txBody>
                    <a:bodyPr/>
                    <a:lstStyle/>
                    <a:p>
                      <a:pPr algn="l"/>
                      <a:r>
                        <a:rPr lang="nl-NL" sz="1400">
                          <a:solidFill>
                            <a:schemeClr val="tx1">
                              <a:lumMod val="75000"/>
                              <a:lumOff val="25000"/>
                            </a:schemeClr>
                          </a:solidFill>
                        </a:rPr>
                        <a:t>III sterk</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nl-NL" sz="1400" dirty="0" smtClean="0">
                          <a:solidFill>
                            <a:schemeClr val="tx1">
                              <a:lumMod val="75000"/>
                              <a:lumOff val="25000"/>
                            </a:schemeClr>
                          </a:solidFill>
                        </a:rPr>
                        <a:t>33 </a:t>
                      </a:r>
                      <a:r>
                        <a:rPr lang="nl-NL" sz="1400" dirty="0">
                          <a:solidFill>
                            <a:schemeClr val="tx1">
                              <a:lumMod val="75000"/>
                              <a:lumOff val="25000"/>
                            </a:schemeClr>
                          </a:solidFill>
                        </a:rPr>
                        <a:t>- </a:t>
                      </a:r>
                      <a:r>
                        <a:rPr lang="nl-NL" sz="1400" dirty="0" smtClean="0">
                          <a:solidFill>
                            <a:schemeClr val="tx1">
                              <a:lumMod val="75000"/>
                              <a:lumOff val="25000"/>
                            </a:schemeClr>
                          </a:solidFill>
                        </a:rPr>
                        <a:t>48</a:t>
                      </a:r>
                      <a:endParaRPr lang="nl-NL" sz="1400" dirty="0">
                        <a:solidFill>
                          <a:schemeClr val="tx1">
                            <a:lumMod val="75000"/>
                            <a:lumOff val="25000"/>
                          </a:schemeClr>
                        </a:solidFill>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9035">
                <a:tc>
                  <a:txBody>
                    <a:bodyPr/>
                    <a:lstStyle/>
                    <a:p>
                      <a:pPr algn="l"/>
                      <a:r>
                        <a:rPr lang="nl-NL" sz="1400" dirty="0">
                          <a:solidFill>
                            <a:schemeClr val="tx1">
                              <a:lumMod val="75000"/>
                              <a:lumOff val="25000"/>
                            </a:schemeClr>
                          </a:solidFill>
                        </a:rPr>
                        <a:t>IV extra sterk</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nl-NL" sz="1400" dirty="0" smtClean="0">
                          <a:solidFill>
                            <a:schemeClr val="tx1">
                              <a:lumMod val="75000"/>
                              <a:lumOff val="25000"/>
                            </a:schemeClr>
                          </a:solidFill>
                        </a:rPr>
                        <a:t>49</a:t>
                      </a:r>
                      <a:r>
                        <a:rPr lang="nl-NL" sz="1400" baseline="0" dirty="0" smtClean="0">
                          <a:solidFill>
                            <a:schemeClr val="tx1">
                              <a:lumMod val="75000"/>
                              <a:lumOff val="25000"/>
                            </a:schemeClr>
                          </a:solidFill>
                        </a:rPr>
                        <a:t> -  </a:t>
                      </a:r>
                      <a:r>
                        <a:rPr lang="nl-NL" sz="1400" baseline="0" dirty="0" smtClean="0">
                          <a:solidFill>
                            <a:schemeClr val="tx1"/>
                          </a:solidFill>
                        </a:rPr>
                        <a:t>&gt;</a:t>
                      </a:r>
                      <a:endParaRPr lang="nl-NL" sz="1400" dirty="0">
                        <a:solidFill>
                          <a:schemeClr val="tx1"/>
                        </a:solidFill>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24003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Indicatie per drukklasse</a:t>
            </a:r>
            <a:endParaRPr lang="nl-NL" dirty="0"/>
          </a:p>
        </p:txBody>
      </p:sp>
      <p:pic>
        <p:nvPicPr>
          <p:cNvPr id="5" name="Picture 5" descr="C:\Users\Loesje\Pictures\solidea_front_panty.jp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r="3602"/>
          <a:stretch/>
        </p:blipFill>
        <p:spPr bwMode="auto">
          <a:xfrm>
            <a:off x="8942367" y="926418"/>
            <a:ext cx="2836823" cy="484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049" b="7139"/>
          <a:stretch/>
        </p:blipFill>
        <p:spPr bwMode="auto">
          <a:xfrm>
            <a:off x="6761333" y="4541940"/>
            <a:ext cx="3128683" cy="200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p:cNvSpPr txBox="1"/>
          <p:nvPr/>
        </p:nvSpPr>
        <p:spPr>
          <a:xfrm>
            <a:off x="1207758" y="1962364"/>
            <a:ext cx="5161798" cy="1384995"/>
          </a:xfrm>
          <a:prstGeom prst="rect">
            <a:avLst/>
          </a:prstGeom>
          <a:noFill/>
        </p:spPr>
        <p:txBody>
          <a:bodyPr wrap="none" rtlCol="0">
            <a:spAutoFit/>
          </a:bodyPr>
          <a:lstStyle/>
          <a:p>
            <a:r>
              <a:rPr lang="nl-NL" sz="2400" b="1" dirty="0">
                <a:solidFill>
                  <a:schemeClr val="tx1">
                    <a:lumMod val="75000"/>
                    <a:lumOff val="25000"/>
                  </a:schemeClr>
                </a:solidFill>
              </a:rPr>
              <a:t>Drukklasse I </a:t>
            </a:r>
            <a:r>
              <a:rPr lang="nl-NL" sz="2400" dirty="0">
                <a:solidFill>
                  <a:schemeClr val="tx1">
                    <a:lumMod val="75000"/>
                    <a:lumOff val="25000"/>
                  </a:schemeClr>
                </a:solidFill>
              </a:rPr>
              <a:t>( 15 – 21 </a:t>
            </a:r>
            <a:r>
              <a:rPr lang="nl-NL" sz="2400" dirty="0" err="1">
                <a:solidFill>
                  <a:schemeClr val="tx1">
                    <a:lumMod val="75000"/>
                    <a:lumOff val="25000"/>
                  </a:schemeClr>
                </a:solidFill>
              </a:rPr>
              <a:t>mmHg</a:t>
            </a:r>
            <a:r>
              <a:rPr lang="nl-NL" sz="2400" dirty="0">
                <a:solidFill>
                  <a:schemeClr val="tx1">
                    <a:lumMod val="75000"/>
                    <a:lumOff val="25000"/>
                  </a:schemeClr>
                </a:solidFill>
              </a:rPr>
              <a:t> )</a:t>
            </a:r>
          </a:p>
          <a:p>
            <a:r>
              <a:rPr lang="nl-NL" dirty="0">
                <a:solidFill>
                  <a:schemeClr val="tx1">
                    <a:lumMod val="75000"/>
                    <a:lumOff val="25000"/>
                  </a:schemeClr>
                </a:solidFill>
              </a:rPr>
              <a:t>Licht effect op het oppervlakkige </a:t>
            </a:r>
            <a:r>
              <a:rPr lang="nl-NL" dirty="0" smtClean="0">
                <a:solidFill>
                  <a:schemeClr val="tx1">
                    <a:lumMod val="75000"/>
                    <a:lumOff val="25000"/>
                  </a:schemeClr>
                </a:solidFill>
              </a:rPr>
              <a:t>afvoersysteem</a:t>
            </a:r>
          </a:p>
          <a:p>
            <a:endParaRPr lang="nl-NL" sz="2000" dirty="0">
              <a:solidFill>
                <a:schemeClr val="tx1">
                  <a:lumMod val="75000"/>
                  <a:lumOff val="25000"/>
                </a:schemeClr>
              </a:solidFill>
            </a:endParaRPr>
          </a:p>
          <a:p>
            <a:endParaRPr lang="nl-NL" sz="2000" dirty="0">
              <a:solidFill>
                <a:schemeClr val="tx1">
                  <a:lumMod val="75000"/>
                  <a:lumOff val="25000"/>
                </a:schemeClr>
              </a:solidFill>
            </a:endParaRPr>
          </a:p>
        </p:txBody>
      </p:sp>
      <p:sp>
        <p:nvSpPr>
          <p:cNvPr id="8" name="Tekstvak 7"/>
          <p:cNvSpPr txBox="1"/>
          <p:nvPr/>
        </p:nvSpPr>
        <p:spPr>
          <a:xfrm>
            <a:off x="1207758" y="3347359"/>
            <a:ext cx="5553575" cy="1477328"/>
          </a:xfrm>
          <a:prstGeom prst="rect">
            <a:avLst/>
          </a:prstGeom>
          <a:noFill/>
        </p:spPr>
        <p:txBody>
          <a:bodyPr wrap="square" rtlCol="0">
            <a:spAutoFit/>
          </a:bodyPr>
          <a:lstStyle/>
          <a:p>
            <a:r>
              <a:rPr lang="nl-NL" b="1" dirty="0" smtClean="0">
                <a:solidFill>
                  <a:schemeClr val="tx1">
                    <a:lumMod val="75000"/>
                    <a:lumOff val="25000"/>
                  </a:schemeClr>
                </a:solidFill>
              </a:rPr>
              <a:t>Indicatie</a:t>
            </a:r>
            <a:endParaRPr lang="nl-NL" b="1"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Profylactisch (preventief)</a:t>
            </a:r>
            <a:endParaRPr lang="nl-NL"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Lichte </a:t>
            </a:r>
            <a:r>
              <a:rPr lang="nl-NL" dirty="0" err="1" smtClean="0">
                <a:solidFill>
                  <a:schemeClr val="tx1">
                    <a:lumMod val="75000"/>
                    <a:lumOff val="25000"/>
                  </a:schemeClr>
                </a:solidFill>
              </a:rPr>
              <a:t>varicose</a:t>
            </a:r>
            <a:endParaRPr lang="nl-NL"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Trombose (klinische fase)</a:t>
            </a:r>
            <a:endParaRPr lang="nl-NL"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Na </a:t>
            </a:r>
            <a:r>
              <a:rPr lang="nl-NL" dirty="0">
                <a:solidFill>
                  <a:schemeClr val="tx1">
                    <a:lumMod val="75000"/>
                    <a:lumOff val="25000"/>
                  </a:schemeClr>
                </a:solidFill>
              </a:rPr>
              <a:t>scleroseren of laseren van varices</a:t>
            </a:r>
          </a:p>
        </p:txBody>
      </p:sp>
      <p:pic>
        <p:nvPicPr>
          <p:cNvPr id="3074" name="Picture 2" descr="Afbeeldingsresultaat voor kleine blauwe vaatj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417044" y="1805051"/>
            <a:ext cx="2754311" cy="206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694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Drukklasse 2</a:t>
            </a:r>
            <a:endParaRPr lang="nl-NL" dirty="0"/>
          </a:p>
        </p:txBody>
      </p:sp>
      <p:sp>
        <p:nvSpPr>
          <p:cNvPr id="5" name="Rechthoek 4"/>
          <p:cNvSpPr/>
          <p:nvPr/>
        </p:nvSpPr>
        <p:spPr>
          <a:xfrm>
            <a:off x="1489294" y="1728552"/>
            <a:ext cx="5256585" cy="769441"/>
          </a:xfrm>
          <a:prstGeom prst="rect">
            <a:avLst/>
          </a:prstGeom>
        </p:spPr>
        <p:txBody>
          <a:bodyPr wrap="square">
            <a:spAutoFit/>
          </a:bodyPr>
          <a:lstStyle/>
          <a:p>
            <a:r>
              <a:rPr lang="nl-NL" sz="2400" b="1" dirty="0">
                <a:solidFill>
                  <a:schemeClr val="tx1">
                    <a:lumMod val="75000"/>
                    <a:lumOff val="25000"/>
                  </a:schemeClr>
                </a:solidFill>
              </a:rPr>
              <a:t>Drukklasse II  </a:t>
            </a:r>
            <a:r>
              <a:rPr lang="nl-NL" sz="2400" dirty="0">
                <a:solidFill>
                  <a:schemeClr val="tx1">
                    <a:lumMod val="75000"/>
                    <a:lumOff val="25000"/>
                  </a:schemeClr>
                </a:solidFill>
              </a:rPr>
              <a:t>( 22 – 32 </a:t>
            </a:r>
            <a:r>
              <a:rPr lang="nl-NL" sz="2400" dirty="0" err="1">
                <a:solidFill>
                  <a:schemeClr val="tx1">
                    <a:lumMod val="75000"/>
                    <a:lumOff val="25000"/>
                  </a:schemeClr>
                </a:solidFill>
              </a:rPr>
              <a:t>mmHg</a:t>
            </a:r>
            <a:r>
              <a:rPr lang="nl-NL" sz="2400" dirty="0">
                <a:solidFill>
                  <a:schemeClr val="tx1">
                    <a:lumMod val="75000"/>
                    <a:lumOff val="25000"/>
                  </a:schemeClr>
                </a:solidFill>
              </a:rPr>
              <a:t> )</a:t>
            </a:r>
          </a:p>
          <a:p>
            <a:r>
              <a:rPr lang="nl-NL" dirty="0">
                <a:solidFill>
                  <a:schemeClr val="tx1">
                    <a:lumMod val="75000"/>
                    <a:lumOff val="25000"/>
                  </a:schemeClr>
                </a:solidFill>
              </a:rPr>
              <a:t>matig effect op het oppervlakkige </a:t>
            </a:r>
            <a:r>
              <a:rPr lang="nl-NL" dirty="0" smtClean="0">
                <a:solidFill>
                  <a:schemeClr val="tx1">
                    <a:lumMod val="75000"/>
                    <a:lumOff val="25000"/>
                  </a:schemeClr>
                </a:solidFill>
              </a:rPr>
              <a:t>afvoersysteem</a:t>
            </a:r>
            <a:r>
              <a:rPr lang="nl-NL" sz="2000" dirty="0" smtClean="0">
                <a:solidFill>
                  <a:schemeClr val="tx1">
                    <a:lumMod val="75000"/>
                    <a:lumOff val="25000"/>
                  </a:schemeClr>
                </a:solidFill>
              </a:rPr>
              <a:t>. </a:t>
            </a:r>
            <a:endParaRPr lang="nl-NL" sz="800" dirty="0">
              <a:solidFill>
                <a:schemeClr val="tx1">
                  <a:lumMod val="75000"/>
                  <a:lumOff val="25000"/>
                </a:schemeClr>
              </a:solidFill>
            </a:endParaRPr>
          </a:p>
        </p:txBody>
      </p:sp>
      <p:pic>
        <p:nvPicPr>
          <p:cNvPr id="6" name="Picture 8" descr="C:\Documents and Settings\Administrator\Mijn documenten\LIVIT\Plaatjes\Kousen - spataderen\Maatwerk 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9229" y="760941"/>
            <a:ext cx="3051895" cy="38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p:cNvSpPr txBox="1"/>
          <p:nvPr/>
        </p:nvSpPr>
        <p:spPr>
          <a:xfrm>
            <a:off x="1489295" y="3033487"/>
            <a:ext cx="5256584" cy="2308324"/>
          </a:xfrm>
          <a:prstGeom prst="rect">
            <a:avLst/>
          </a:prstGeom>
          <a:noFill/>
        </p:spPr>
        <p:txBody>
          <a:bodyPr wrap="square" rtlCol="0">
            <a:spAutoFit/>
          </a:bodyPr>
          <a:lstStyle/>
          <a:p>
            <a:r>
              <a:rPr lang="nl-NL" b="1" dirty="0">
                <a:solidFill>
                  <a:schemeClr val="tx1">
                    <a:lumMod val="75000"/>
                    <a:lumOff val="25000"/>
                  </a:schemeClr>
                </a:solidFill>
              </a:rPr>
              <a:t>Indicaties</a:t>
            </a:r>
          </a:p>
          <a:p>
            <a:pPr marL="182563" indent="-182563">
              <a:buFont typeface="Arial"/>
              <a:buChar char="•"/>
            </a:pPr>
            <a:r>
              <a:rPr lang="nl-NL" dirty="0" smtClean="0">
                <a:solidFill>
                  <a:schemeClr val="tx1">
                    <a:lumMod val="75000"/>
                    <a:lumOff val="25000"/>
                  </a:schemeClr>
                </a:solidFill>
              </a:rPr>
              <a:t>Lichte </a:t>
            </a:r>
            <a:r>
              <a:rPr lang="nl-NL" dirty="0">
                <a:solidFill>
                  <a:schemeClr val="tx1">
                    <a:lumMod val="75000"/>
                    <a:lumOff val="25000"/>
                  </a:schemeClr>
                </a:solidFill>
              </a:rPr>
              <a:t>varicosis met </a:t>
            </a:r>
            <a:r>
              <a:rPr lang="nl-NL" dirty="0" smtClean="0">
                <a:solidFill>
                  <a:schemeClr val="tx1">
                    <a:lumMod val="75000"/>
                    <a:lumOff val="25000"/>
                  </a:schemeClr>
                </a:solidFill>
              </a:rPr>
              <a:t>oedeemvorming</a:t>
            </a:r>
          </a:p>
          <a:p>
            <a:pPr marL="182563" indent="-182563">
              <a:buFont typeface="Arial"/>
              <a:buChar char="•"/>
            </a:pPr>
            <a:r>
              <a:rPr lang="nl-NL" dirty="0" smtClean="0">
                <a:solidFill>
                  <a:schemeClr val="tx1">
                    <a:lumMod val="75000"/>
                    <a:lumOff val="25000"/>
                  </a:schemeClr>
                </a:solidFill>
              </a:rPr>
              <a:t>Beginnend post trombotisch </a:t>
            </a:r>
            <a:r>
              <a:rPr lang="nl-NL" dirty="0">
                <a:solidFill>
                  <a:schemeClr val="tx1">
                    <a:lumMod val="75000"/>
                    <a:lumOff val="25000"/>
                  </a:schemeClr>
                </a:solidFill>
              </a:rPr>
              <a:t>syndroom (</a:t>
            </a:r>
            <a:r>
              <a:rPr lang="nl-NL" dirty="0" smtClean="0">
                <a:solidFill>
                  <a:schemeClr val="tx1">
                    <a:lumMod val="75000"/>
                    <a:lumOff val="25000"/>
                  </a:schemeClr>
                </a:solidFill>
              </a:rPr>
              <a:t>PTS)</a:t>
            </a:r>
            <a:endParaRPr lang="nl-NL"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Zwangerschapsvaricosis </a:t>
            </a:r>
            <a:r>
              <a:rPr lang="nl-NL" dirty="0">
                <a:solidFill>
                  <a:schemeClr val="tx1">
                    <a:lumMod val="75000"/>
                    <a:lumOff val="25000"/>
                  </a:schemeClr>
                </a:solidFill>
              </a:rPr>
              <a:t>(</a:t>
            </a:r>
            <a:r>
              <a:rPr lang="nl-NL" dirty="0" smtClean="0">
                <a:solidFill>
                  <a:schemeClr val="tx1">
                    <a:lumMod val="75000"/>
                    <a:lumOff val="25000"/>
                  </a:schemeClr>
                </a:solidFill>
              </a:rPr>
              <a:t>ZWV)</a:t>
            </a:r>
            <a:endParaRPr lang="nl-NL"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Chronische veneuze </a:t>
            </a:r>
            <a:r>
              <a:rPr lang="nl-NL" dirty="0">
                <a:solidFill>
                  <a:schemeClr val="tx1">
                    <a:lumMod val="75000"/>
                    <a:lumOff val="25000"/>
                  </a:schemeClr>
                </a:solidFill>
              </a:rPr>
              <a:t>insufficiëntie (CVI), stadium I </a:t>
            </a:r>
            <a:r>
              <a:rPr lang="nl-NL" dirty="0" smtClean="0">
                <a:solidFill>
                  <a:schemeClr val="tx1">
                    <a:lumMod val="75000"/>
                    <a:lumOff val="25000"/>
                  </a:schemeClr>
                </a:solidFill>
              </a:rPr>
              <a:t> </a:t>
            </a:r>
          </a:p>
          <a:p>
            <a:pPr marL="182563" indent="-182563">
              <a:buFont typeface="Arial"/>
              <a:buChar char="•"/>
            </a:pPr>
            <a:r>
              <a:rPr lang="nl-NL" dirty="0" smtClean="0">
                <a:solidFill>
                  <a:schemeClr val="tx1">
                    <a:lumMod val="75000"/>
                    <a:lumOff val="25000"/>
                  </a:schemeClr>
                </a:solidFill>
              </a:rPr>
              <a:t>Post </a:t>
            </a:r>
            <a:r>
              <a:rPr lang="nl-NL" dirty="0">
                <a:solidFill>
                  <a:schemeClr val="tx1">
                    <a:lumMod val="75000"/>
                    <a:lumOff val="25000"/>
                  </a:schemeClr>
                </a:solidFill>
              </a:rPr>
              <a:t>traumatisch </a:t>
            </a:r>
            <a:r>
              <a:rPr lang="nl-NL" dirty="0" smtClean="0">
                <a:solidFill>
                  <a:schemeClr val="tx1">
                    <a:lumMod val="75000"/>
                    <a:lumOff val="25000"/>
                  </a:schemeClr>
                </a:solidFill>
              </a:rPr>
              <a:t>oedeem</a:t>
            </a:r>
            <a:endParaRPr lang="nl-NL"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Secundair </a:t>
            </a:r>
            <a:r>
              <a:rPr lang="nl-NL" dirty="0">
                <a:solidFill>
                  <a:schemeClr val="tx1">
                    <a:lumMod val="75000"/>
                    <a:lumOff val="25000"/>
                  </a:schemeClr>
                </a:solidFill>
              </a:rPr>
              <a:t>arm en hand lymfoedeem</a:t>
            </a:r>
          </a:p>
          <a:p>
            <a:endParaRPr lang="nl-NL" dirty="0">
              <a:solidFill>
                <a:schemeClr val="tx1">
                  <a:lumMod val="75000"/>
                  <a:lumOff val="25000"/>
                </a:schemeClr>
              </a:solidFill>
            </a:endParaRPr>
          </a:p>
        </p:txBody>
      </p:sp>
    </p:spTree>
    <p:extLst>
      <p:ext uri="{BB962C8B-B14F-4D97-AF65-F5344CB8AC3E}">
        <p14:creationId xmlns:p14="http://schemas.microsoft.com/office/powerpoint/2010/main" val="2380762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Drukklasse 3</a:t>
            </a:r>
            <a:endParaRPr lang="nl-NL" dirty="0"/>
          </a:p>
        </p:txBody>
      </p:sp>
      <p:sp>
        <p:nvSpPr>
          <p:cNvPr id="5" name="Tijdelijke aanduiding voor inhoud 1"/>
          <p:cNvSpPr>
            <a:spLocks noGrp="1"/>
          </p:cNvSpPr>
          <p:nvPr>
            <p:ph sz="half" idx="1"/>
          </p:nvPr>
        </p:nvSpPr>
        <p:spPr>
          <a:xfrm>
            <a:off x="1562101" y="1725968"/>
            <a:ext cx="5924549" cy="617182"/>
          </a:xfrm>
        </p:spPr>
        <p:txBody>
          <a:bodyPr anchor="t">
            <a:normAutofit fontScale="92500" lnSpcReduction="10000"/>
          </a:bodyPr>
          <a:lstStyle/>
          <a:p>
            <a:pPr marL="0" indent="0">
              <a:buNone/>
            </a:pPr>
            <a:r>
              <a:rPr lang="nl-NL" sz="2600" b="1" dirty="0">
                <a:solidFill>
                  <a:schemeClr val="tx1">
                    <a:lumMod val="75000"/>
                    <a:lumOff val="25000"/>
                  </a:schemeClr>
                </a:solidFill>
                <a:latin typeface="+mn-lt"/>
              </a:rPr>
              <a:t>Drukklasse III  </a:t>
            </a:r>
            <a:r>
              <a:rPr lang="nl-NL" sz="2600" dirty="0">
                <a:solidFill>
                  <a:schemeClr val="tx1">
                    <a:lumMod val="75000"/>
                    <a:lumOff val="25000"/>
                  </a:schemeClr>
                </a:solidFill>
                <a:latin typeface="+mn-lt"/>
              </a:rPr>
              <a:t>( 33 – 48 </a:t>
            </a:r>
            <a:r>
              <a:rPr lang="nl-NL" sz="2600" dirty="0" err="1">
                <a:solidFill>
                  <a:schemeClr val="tx1">
                    <a:lumMod val="75000"/>
                    <a:lumOff val="25000"/>
                  </a:schemeClr>
                </a:solidFill>
                <a:latin typeface="+mn-lt"/>
              </a:rPr>
              <a:t>mmHg</a:t>
            </a:r>
            <a:r>
              <a:rPr lang="nl-NL" sz="2600" dirty="0">
                <a:solidFill>
                  <a:schemeClr val="tx1">
                    <a:lumMod val="75000"/>
                    <a:lumOff val="25000"/>
                  </a:schemeClr>
                </a:solidFill>
                <a:latin typeface="+mn-lt"/>
              </a:rPr>
              <a:t> )</a:t>
            </a:r>
          </a:p>
          <a:p>
            <a:pPr marL="0" indent="0">
              <a:buNone/>
            </a:pPr>
            <a:endParaRPr lang="nl-NL" sz="3300" dirty="0">
              <a:solidFill>
                <a:schemeClr val="tx1">
                  <a:lumMod val="75000"/>
                  <a:lumOff val="25000"/>
                </a:schemeClr>
              </a:solidFill>
              <a:latin typeface="+mn-lt"/>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4125" y="552876"/>
            <a:ext cx="3540137" cy="283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hoek 6"/>
          <p:cNvSpPr/>
          <p:nvPr/>
        </p:nvSpPr>
        <p:spPr>
          <a:xfrm>
            <a:off x="1552357" y="3213506"/>
            <a:ext cx="3816424" cy="2308324"/>
          </a:xfrm>
          <a:prstGeom prst="rect">
            <a:avLst/>
          </a:prstGeom>
        </p:spPr>
        <p:txBody>
          <a:bodyPr wrap="square">
            <a:spAutoFit/>
          </a:bodyPr>
          <a:lstStyle/>
          <a:p>
            <a:r>
              <a:rPr lang="nl-NL" b="1" dirty="0" smtClean="0">
                <a:solidFill>
                  <a:schemeClr val="tx1">
                    <a:lumMod val="75000"/>
                    <a:lumOff val="25000"/>
                  </a:schemeClr>
                </a:solidFill>
              </a:rPr>
              <a:t>Indicaties</a:t>
            </a:r>
            <a:endParaRPr lang="nl-NL" b="1"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PTS</a:t>
            </a:r>
            <a:endParaRPr lang="nl-NL"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CVI</a:t>
            </a:r>
            <a:r>
              <a:rPr lang="nl-NL" dirty="0">
                <a:solidFill>
                  <a:schemeClr val="tx1">
                    <a:lumMod val="75000"/>
                    <a:lumOff val="25000"/>
                  </a:schemeClr>
                </a:solidFill>
              </a:rPr>
              <a:t>, stadium </a:t>
            </a:r>
            <a:r>
              <a:rPr lang="nl-NL" dirty="0" smtClean="0">
                <a:solidFill>
                  <a:schemeClr val="tx1">
                    <a:lumMod val="75000"/>
                    <a:lumOff val="25000"/>
                  </a:schemeClr>
                </a:solidFill>
              </a:rPr>
              <a:t>II</a:t>
            </a:r>
            <a:endParaRPr lang="nl-NL"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Na </a:t>
            </a:r>
            <a:r>
              <a:rPr lang="nl-NL" dirty="0">
                <a:solidFill>
                  <a:schemeClr val="tx1">
                    <a:lumMod val="75000"/>
                    <a:lumOff val="25000"/>
                  </a:schemeClr>
                </a:solidFill>
              </a:rPr>
              <a:t>behandeling van ulcus </a:t>
            </a:r>
            <a:r>
              <a:rPr lang="nl-NL" dirty="0" smtClean="0">
                <a:solidFill>
                  <a:schemeClr val="tx1">
                    <a:lumMod val="75000"/>
                    <a:lumOff val="25000"/>
                  </a:schemeClr>
                </a:solidFill>
              </a:rPr>
              <a:t>cruris</a:t>
            </a:r>
            <a:endParaRPr lang="nl-NL"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Varicosis </a:t>
            </a:r>
            <a:r>
              <a:rPr lang="nl-NL" dirty="0">
                <a:solidFill>
                  <a:schemeClr val="tx1">
                    <a:lumMod val="75000"/>
                    <a:lumOff val="25000"/>
                  </a:schemeClr>
                </a:solidFill>
              </a:rPr>
              <a:t>met sterke </a:t>
            </a:r>
            <a:r>
              <a:rPr lang="nl-NL" dirty="0" smtClean="0">
                <a:solidFill>
                  <a:schemeClr val="tx1">
                    <a:lumMod val="75000"/>
                    <a:lumOff val="25000"/>
                  </a:schemeClr>
                </a:solidFill>
              </a:rPr>
              <a:t>oedeemneiging</a:t>
            </a:r>
            <a:endParaRPr lang="nl-NL"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Nabehandeling </a:t>
            </a:r>
            <a:r>
              <a:rPr lang="nl-NL" dirty="0">
                <a:solidFill>
                  <a:schemeClr val="tx1">
                    <a:lumMod val="75000"/>
                    <a:lumOff val="25000"/>
                  </a:schemeClr>
                </a:solidFill>
              </a:rPr>
              <a:t>van recidiverende </a:t>
            </a:r>
            <a:r>
              <a:rPr lang="nl-NL" dirty="0" smtClean="0">
                <a:solidFill>
                  <a:schemeClr val="tx1">
                    <a:lumMod val="75000"/>
                    <a:lumOff val="25000"/>
                  </a:schemeClr>
                </a:solidFill>
              </a:rPr>
              <a:t>erysipelas</a:t>
            </a:r>
            <a:endParaRPr lang="nl-NL" dirty="0">
              <a:solidFill>
                <a:schemeClr val="tx1">
                  <a:lumMod val="75000"/>
                  <a:lumOff val="25000"/>
                </a:schemeClr>
              </a:solidFill>
            </a:endParaRPr>
          </a:p>
          <a:p>
            <a:pPr marL="182563" indent="-182563">
              <a:buFont typeface="Arial"/>
              <a:buChar char="•"/>
            </a:pPr>
            <a:r>
              <a:rPr lang="nl-NL" dirty="0" smtClean="0">
                <a:solidFill>
                  <a:schemeClr val="tx1">
                    <a:lumMod val="75000"/>
                    <a:lumOff val="25000"/>
                  </a:schemeClr>
                </a:solidFill>
              </a:rPr>
              <a:t>Lymfoedeem</a:t>
            </a:r>
            <a:endParaRPr lang="nl-NL" dirty="0">
              <a:solidFill>
                <a:schemeClr val="tx1">
                  <a:lumMod val="75000"/>
                  <a:lumOff val="25000"/>
                </a:schemeClr>
              </a:solidFill>
            </a:endParaRPr>
          </a:p>
        </p:txBody>
      </p:sp>
      <p:sp>
        <p:nvSpPr>
          <p:cNvPr id="8" name="Rechthoek 7"/>
          <p:cNvSpPr/>
          <p:nvPr/>
        </p:nvSpPr>
        <p:spPr>
          <a:xfrm>
            <a:off x="1590457" y="2271047"/>
            <a:ext cx="5505450" cy="707886"/>
          </a:xfrm>
          <a:prstGeom prst="rect">
            <a:avLst/>
          </a:prstGeom>
        </p:spPr>
        <p:txBody>
          <a:bodyPr wrap="square">
            <a:spAutoFit/>
          </a:bodyPr>
          <a:lstStyle/>
          <a:p>
            <a:r>
              <a:rPr lang="nl-NL" sz="2000" dirty="0">
                <a:solidFill>
                  <a:srgbClr val="65656A">
                    <a:lumMod val="75000"/>
                    <a:lumOff val="25000"/>
                  </a:srgbClr>
                </a:solidFill>
              </a:rPr>
              <a:t>zowel effect op het oppervlakkige als het diepe afvoersysteem</a:t>
            </a:r>
            <a:r>
              <a:rPr lang="nl-NL" sz="2000" dirty="0" smtClean="0">
                <a:solidFill>
                  <a:srgbClr val="65656A">
                    <a:lumMod val="75000"/>
                    <a:lumOff val="25000"/>
                  </a:srgbClr>
                </a:solidFill>
              </a:rPr>
              <a:t>.</a:t>
            </a:r>
            <a:endParaRPr lang="nl-NL" sz="1100" dirty="0">
              <a:solidFill>
                <a:srgbClr val="FF0000"/>
              </a:solidFill>
            </a:endParaRPr>
          </a:p>
        </p:txBody>
      </p:sp>
      <p:pic>
        <p:nvPicPr>
          <p:cNvPr id="4098" name="Picture 2" descr="Afbeeldingsresultaat voor erysipelas bee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4125" y="3511705"/>
            <a:ext cx="3540137"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20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Drukklasse 4</a:t>
            </a:r>
            <a:endParaRPr lang="nl-NL" dirty="0"/>
          </a:p>
        </p:txBody>
      </p:sp>
      <p:sp>
        <p:nvSpPr>
          <p:cNvPr id="5" name="Rechthoek 4"/>
          <p:cNvSpPr/>
          <p:nvPr/>
        </p:nvSpPr>
        <p:spPr>
          <a:xfrm>
            <a:off x="1590863" y="1707451"/>
            <a:ext cx="5848350" cy="461665"/>
          </a:xfrm>
          <a:prstGeom prst="rect">
            <a:avLst/>
          </a:prstGeom>
        </p:spPr>
        <p:txBody>
          <a:bodyPr wrap="square">
            <a:spAutoFit/>
          </a:bodyPr>
          <a:lstStyle/>
          <a:p>
            <a:r>
              <a:rPr lang="nl-NL" sz="2400" b="1" dirty="0">
                <a:solidFill>
                  <a:schemeClr val="tx1">
                    <a:lumMod val="75000"/>
                    <a:lumOff val="25000"/>
                  </a:schemeClr>
                </a:solidFill>
              </a:rPr>
              <a:t>Drukklasse IV  </a:t>
            </a:r>
            <a:r>
              <a:rPr lang="nl-NL" sz="2400" dirty="0" smtClean="0">
                <a:solidFill>
                  <a:schemeClr val="tx1">
                    <a:lumMod val="75000"/>
                    <a:lumOff val="25000"/>
                  </a:schemeClr>
                </a:solidFill>
              </a:rPr>
              <a:t>(49 </a:t>
            </a:r>
            <a:r>
              <a:rPr lang="nl-NL" sz="2400" dirty="0" err="1">
                <a:solidFill>
                  <a:schemeClr val="tx1">
                    <a:lumMod val="75000"/>
                    <a:lumOff val="25000"/>
                  </a:schemeClr>
                </a:solidFill>
              </a:rPr>
              <a:t>mmHg</a:t>
            </a:r>
            <a:r>
              <a:rPr lang="nl-NL" sz="2400" dirty="0">
                <a:solidFill>
                  <a:schemeClr val="tx1">
                    <a:lumMod val="75000"/>
                    <a:lumOff val="25000"/>
                  </a:schemeClr>
                </a:solidFill>
              </a:rPr>
              <a:t> en </a:t>
            </a:r>
            <a:r>
              <a:rPr lang="nl-NL" sz="2400" dirty="0" smtClean="0">
                <a:solidFill>
                  <a:schemeClr val="tx1">
                    <a:lumMod val="75000"/>
                    <a:lumOff val="25000"/>
                  </a:schemeClr>
                </a:solidFill>
              </a:rPr>
              <a:t>hoger)</a:t>
            </a:r>
            <a:endParaRPr lang="nl-NL" sz="2400" dirty="0">
              <a:solidFill>
                <a:schemeClr val="tx1">
                  <a:lumMod val="75000"/>
                  <a:lumOff val="25000"/>
                </a:schemeClr>
              </a:solidFill>
            </a:endParaRPr>
          </a:p>
        </p:txBody>
      </p:sp>
      <p:sp>
        <p:nvSpPr>
          <p:cNvPr id="6" name="Rechthoek 5"/>
          <p:cNvSpPr/>
          <p:nvPr/>
        </p:nvSpPr>
        <p:spPr>
          <a:xfrm>
            <a:off x="1600201" y="3152750"/>
            <a:ext cx="3767441" cy="1200329"/>
          </a:xfrm>
          <a:prstGeom prst="rect">
            <a:avLst/>
          </a:prstGeom>
        </p:spPr>
        <p:txBody>
          <a:bodyPr wrap="square">
            <a:spAutoFit/>
          </a:bodyPr>
          <a:lstStyle/>
          <a:p>
            <a:r>
              <a:rPr lang="nl-NL" b="1" dirty="0">
                <a:solidFill>
                  <a:schemeClr val="tx1">
                    <a:lumMod val="75000"/>
                    <a:lumOff val="25000"/>
                  </a:schemeClr>
                </a:solidFill>
              </a:rPr>
              <a:t>Indicaties</a:t>
            </a:r>
          </a:p>
          <a:p>
            <a:pPr marL="285750" indent="-285750">
              <a:buFont typeface="Arial" panose="020B0604020202020204" pitchFamily="34" charset="0"/>
              <a:buChar char="•"/>
            </a:pPr>
            <a:r>
              <a:rPr lang="nl-NL" dirty="0" smtClean="0">
                <a:solidFill>
                  <a:schemeClr val="tx1">
                    <a:lumMod val="75000"/>
                    <a:lumOff val="25000"/>
                  </a:schemeClr>
                </a:solidFill>
              </a:rPr>
              <a:t>Zeer </a:t>
            </a:r>
            <a:r>
              <a:rPr lang="nl-NL" dirty="0">
                <a:solidFill>
                  <a:schemeClr val="tx1">
                    <a:lumMod val="75000"/>
                    <a:lumOff val="25000"/>
                  </a:schemeClr>
                </a:solidFill>
              </a:rPr>
              <a:t>zware lymfoedemen (elefantiasis</a:t>
            </a:r>
            <a:r>
              <a:rPr lang="nl-NL" dirty="0" smtClean="0">
                <a:solidFill>
                  <a:schemeClr val="tx1">
                    <a:lumMod val="75000"/>
                    <a:lumOff val="25000"/>
                  </a:schemeClr>
                </a:solidFill>
              </a:rPr>
              <a:t>)</a:t>
            </a:r>
            <a:endParaRPr lang="nl-NL" dirty="0">
              <a:solidFill>
                <a:schemeClr val="tx1">
                  <a:lumMod val="75000"/>
                  <a:lumOff val="25000"/>
                </a:schemeClr>
              </a:solidFill>
            </a:endParaRPr>
          </a:p>
          <a:p>
            <a:pPr marL="285750" indent="-285750">
              <a:buFont typeface="Arial" panose="020B0604020202020204" pitchFamily="34" charset="0"/>
              <a:buChar char="•"/>
            </a:pPr>
            <a:r>
              <a:rPr lang="nl-NL" dirty="0" smtClean="0">
                <a:solidFill>
                  <a:schemeClr val="tx1">
                    <a:lumMod val="75000"/>
                    <a:lumOff val="25000"/>
                  </a:schemeClr>
                </a:solidFill>
              </a:rPr>
              <a:t>Ernstige </a:t>
            </a:r>
            <a:r>
              <a:rPr lang="nl-NL" dirty="0">
                <a:solidFill>
                  <a:schemeClr val="tx1">
                    <a:lumMod val="75000"/>
                    <a:lumOff val="25000"/>
                  </a:schemeClr>
                </a:solidFill>
              </a:rPr>
              <a:t>CVI, stadium III</a:t>
            </a:r>
          </a:p>
        </p:txBody>
      </p:sp>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4221" y="285689"/>
            <a:ext cx="4239364" cy="2932227"/>
          </a:xfrm>
          <a:prstGeom prst="rect">
            <a:avLst/>
          </a:prstGeom>
        </p:spPr>
      </p:pic>
      <p:sp>
        <p:nvSpPr>
          <p:cNvPr id="8" name="Rechthoek 7"/>
          <p:cNvSpPr/>
          <p:nvPr/>
        </p:nvSpPr>
        <p:spPr>
          <a:xfrm>
            <a:off x="1600201" y="2159661"/>
            <a:ext cx="5257800" cy="400110"/>
          </a:xfrm>
          <a:prstGeom prst="rect">
            <a:avLst/>
          </a:prstGeom>
        </p:spPr>
        <p:txBody>
          <a:bodyPr wrap="square">
            <a:spAutoFit/>
          </a:bodyPr>
          <a:lstStyle/>
          <a:p>
            <a:pPr lvl="0"/>
            <a:r>
              <a:rPr lang="nl-NL" sz="2000" dirty="0">
                <a:solidFill>
                  <a:srgbClr val="65656A">
                    <a:lumMod val="75000"/>
                    <a:lumOff val="25000"/>
                  </a:srgbClr>
                </a:solidFill>
              </a:rPr>
              <a:t>Versterkt effect op het diepe afvoersysteem</a:t>
            </a:r>
          </a:p>
        </p:txBody>
      </p:sp>
      <p:pic>
        <p:nvPicPr>
          <p:cNvPr id="5122" name="Picture 2" descr="Afbeeldingsresultaat voor elefantiasis">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26" b="-1"/>
          <a:stretch/>
        </p:blipFill>
        <p:spPr bwMode="auto">
          <a:xfrm>
            <a:off x="5961333" y="3398171"/>
            <a:ext cx="2955760" cy="326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4027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fbeeldingsresultaat voor zorgdomei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436" y="3764545"/>
            <a:ext cx="2381250" cy="188595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smtClean="0"/>
              <a:t>Verwijsprocedure en vergoedingen</a:t>
            </a:r>
            <a:endParaRPr lang="nl-NL" dirty="0"/>
          </a:p>
        </p:txBody>
      </p:sp>
      <p:sp>
        <p:nvSpPr>
          <p:cNvPr id="5" name="Tijdelijke aanduiding voor inhoud 1"/>
          <p:cNvSpPr>
            <a:spLocks noGrp="1"/>
          </p:cNvSpPr>
          <p:nvPr>
            <p:ph idx="1"/>
          </p:nvPr>
        </p:nvSpPr>
        <p:spPr>
          <a:xfrm>
            <a:off x="530432" y="1711433"/>
            <a:ext cx="11661568" cy="2824941"/>
          </a:xfrm>
        </p:spPr>
        <p:txBody>
          <a:bodyPr numCol="2" spcCol="360000">
            <a:normAutofit fontScale="25000" lnSpcReduction="20000"/>
          </a:bodyPr>
          <a:lstStyle/>
          <a:p>
            <a:pPr marL="182563" indent="-182563">
              <a:lnSpc>
                <a:spcPct val="120000"/>
              </a:lnSpc>
              <a:buSzPct val="90000"/>
              <a:buNone/>
            </a:pPr>
            <a:r>
              <a:rPr lang="nl-NL" sz="7200" b="1" dirty="0" smtClean="0">
                <a:solidFill>
                  <a:schemeClr val="tx1">
                    <a:lumMod val="75000"/>
                    <a:lumOff val="25000"/>
                  </a:schemeClr>
                </a:solidFill>
                <a:latin typeface="+mj-lt"/>
              </a:rPr>
              <a:t> Belangrijk voor patiënt</a:t>
            </a:r>
          </a:p>
          <a:p>
            <a:pPr marL="182563" indent="-182563">
              <a:lnSpc>
                <a:spcPct val="120000"/>
              </a:lnSpc>
              <a:buSzPct val="90000"/>
              <a:buFont typeface="Arial"/>
              <a:buChar char="•"/>
            </a:pPr>
            <a:r>
              <a:rPr lang="nl-NL" sz="7200" dirty="0" smtClean="0">
                <a:solidFill>
                  <a:schemeClr val="tx1">
                    <a:lumMod val="75000"/>
                    <a:lumOff val="25000"/>
                  </a:schemeClr>
                </a:solidFill>
                <a:latin typeface="+mj-lt"/>
              </a:rPr>
              <a:t>Vergoeding uit basisverzekering</a:t>
            </a:r>
          </a:p>
          <a:p>
            <a:pPr marL="182563" indent="-182563">
              <a:lnSpc>
                <a:spcPct val="120000"/>
              </a:lnSpc>
              <a:buSzPct val="90000"/>
              <a:buFont typeface="Arial"/>
              <a:buChar char="•"/>
            </a:pPr>
            <a:r>
              <a:rPr lang="nl-NL" sz="7200" dirty="0" smtClean="0">
                <a:solidFill>
                  <a:schemeClr val="tx1">
                    <a:lumMod val="75000"/>
                    <a:lumOff val="25000"/>
                  </a:schemeClr>
                </a:solidFill>
                <a:latin typeface="+mj-lt"/>
              </a:rPr>
              <a:t>Kosten </a:t>
            </a:r>
            <a:r>
              <a:rPr lang="nl-NL" sz="7200" dirty="0">
                <a:solidFill>
                  <a:schemeClr val="tx1">
                    <a:lumMod val="75000"/>
                    <a:lumOff val="25000"/>
                  </a:schemeClr>
                </a:solidFill>
                <a:latin typeface="+mj-lt"/>
              </a:rPr>
              <a:t>patiënt hooguit jaarlijks EIGEN </a:t>
            </a:r>
            <a:r>
              <a:rPr lang="nl-NL" sz="7200" dirty="0" smtClean="0">
                <a:solidFill>
                  <a:schemeClr val="tx1">
                    <a:lumMod val="75000"/>
                    <a:lumOff val="25000"/>
                  </a:schemeClr>
                </a:solidFill>
                <a:latin typeface="+mj-lt"/>
              </a:rPr>
              <a:t>RISICO</a:t>
            </a:r>
          </a:p>
          <a:p>
            <a:pPr marL="182563" indent="-182563">
              <a:lnSpc>
                <a:spcPct val="120000"/>
              </a:lnSpc>
              <a:buSzPct val="90000"/>
              <a:buFont typeface="Arial"/>
              <a:buChar char="•"/>
            </a:pPr>
            <a:r>
              <a:rPr lang="nl-NL" sz="7200" dirty="0" smtClean="0">
                <a:solidFill>
                  <a:schemeClr val="tx1">
                    <a:lumMod val="75000"/>
                    <a:lumOff val="25000"/>
                  </a:schemeClr>
                </a:solidFill>
                <a:latin typeface="+mj-lt"/>
              </a:rPr>
              <a:t> Vergoedingstermijn: 12-14 maanden (2 stuks / paar)</a:t>
            </a:r>
          </a:p>
          <a:p>
            <a:pPr marL="182563" indent="-182563">
              <a:lnSpc>
                <a:spcPct val="120000"/>
              </a:lnSpc>
              <a:buSzPct val="90000"/>
              <a:buFont typeface="Arial"/>
              <a:buChar char="•"/>
            </a:pPr>
            <a:r>
              <a:rPr lang="nl-NL" sz="7200" dirty="0" smtClean="0">
                <a:solidFill>
                  <a:schemeClr val="tx1">
                    <a:lumMod val="75000"/>
                    <a:lumOff val="25000"/>
                  </a:schemeClr>
                </a:solidFill>
                <a:latin typeface="+mj-lt"/>
              </a:rPr>
              <a:t>Kosten </a:t>
            </a:r>
            <a:r>
              <a:rPr lang="nl-NL" sz="7200" dirty="0">
                <a:solidFill>
                  <a:schemeClr val="tx1">
                    <a:lumMod val="75000"/>
                    <a:lumOff val="25000"/>
                  </a:schemeClr>
                </a:solidFill>
                <a:latin typeface="+mj-lt"/>
              </a:rPr>
              <a:t>eigen rekening of </a:t>
            </a:r>
            <a:r>
              <a:rPr lang="nl-NL" sz="7200" dirty="0" smtClean="0">
                <a:solidFill>
                  <a:schemeClr val="tx1">
                    <a:lumMod val="75000"/>
                    <a:lumOff val="25000"/>
                  </a:schemeClr>
                </a:solidFill>
                <a:latin typeface="+mj-lt"/>
              </a:rPr>
              <a:t>ziekenhuis (tijdelijke aandoening)</a:t>
            </a:r>
            <a:br>
              <a:rPr lang="nl-NL" sz="7200" dirty="0" smtClean="0">
                <a:solidFill>
                  <a:schemeClr val="tx1">
                    <a:lumMod val="75000"/>
                    <a:lumOff val="25000"/>
                  </a:schemeClr>
                </a:solidFill>
                <a:latin typeface="+mj-lt"/>
              </a:rPr>
            </a:br>
            <a:endParaRPr lang="nl-NL" sz="7200" dirty="0" smtClean="0">
              <a:solidFill>
                <a:schemeClr val="tx1">
                  <a:lumMod val="75000"/>
                  <a:lumOff val="25000"/>
                </a:schemeClr>
              </a:solidFill>
              <a:latin typeface="+mj-lt"/>
            </a:endParaRPr>
          </a:p>
          <a:p>
            <a:pPr marL="182563" indent="-182563">
              <a:lnSpc>
                <a:spcPct val="120000"/>
              </a:lnSpc>
              <a:buSzPct val="90000"/>
              <a:buNone/>
            </a:pPr>
            <a:r>
              <a:rPr lang="nl-NL" sz="7200" b="1" dirty="0" smtClean="0">
                <a:solidFill>
                  <a:schemeClr val="tx1">
                    <a:lumMod val="75000"/>
                    <a:lumOff val="25000"/>
                  </a:schemeClr>
                </a:solidFill>
                <a:latin typeface="+mj-lt"/>
              </a:rPr>
              <a:t>1</a:t>
            </a:r>
            <a:r>
              <a:rPr lang="nl-NL" sz="7200" b="1" baseline="30000" dirty="0" smtClean="0">
                <a:solidFill>
                  <a:schemeClr val="tx1">
                    <a:lumMod val="75000"/>
                    <a:lumOff val="25000"/>
                  </a:schemeClr>
                </a:solidFill>
                <a:latin typeface="+mj-lt"/>
              </a:rPr>
              <a:t>e</a:t>
            </a:r>
            <a:r>
              <a:rPr lang="nl-NL" sz="7200" b="1" dirty="0" smtClean="0">
                <a:solidFill>
                  <a:schemeClr val="tx1">
                    <a:lumMod val="75000"/>
                    <a:lumOff val="25000"/>
                  </a:schemeClr>
                </a:solidFill>
                <a:latin typeface="+mj-lt"/>
              </a:rPr>
              <a:t> </a:t>
            </a:r>
            <a:r>
              <a:rPr lang="nl-NL" sz="7200" b="1" dirty="0">
                <a:solidFill>
                  <a:schemeClr val="tx1">
                    <a:lumMod val="75000"/>
                    <a:lumOff val="25000"/>
                  </a:schemeClr>
                </a:solidFill>
                <a:latin typeface="+mj-lt"/>
              </a:rPr>
              <a:t>voorziening  </a:t>
            </a:r>
            <a:r>
              <a:rPr lang="nl-NL" sz="7200" b="1" dirty="0" smtClean="0">
                <a:solidFill>
                  <a:schemeClr val="tx1">
                    <a:lumMod val="75000"/>
                    <a:lumOff val="25000"/>
                  </a:schemeClr>
                </a:solidFill>
                <a:latin typeface="+mj-lt"/>
              </a:rPr>
              <a:t>en Herhaling</a:t>
            </a:r>
          </a:p>
          <a:p>
            <a:pPr marL="182563" indent="-182563">
              <a:lnSpc>
                <a:spcPct val="120000"/>
              </a:lnSpc>
              <a:buSzPct val="90000"/>
              <a:buFont typeface="Arial"/>
              <a:buChar char="•"/>
            </a:pPr>
            <a:r>
              <a:rPr lang="nl-NL" sz="7200" dirty="0" smtClean="0">
                <a:solidFill>
                  <a:schemeClr val="tx1">
                    <a:lumMod val="75000"/>
                    <a:lumOff val="25000"/>
                  </a:schemeClr>
                </a:solidFill>
                <a:latin typeface="+mj-lt"/>
              </a:rPr>
              <a:t>Verwijzing huisarts</a:t>
            </a:r>
          </a:p>
          <a:p>
            <a:pPr marL="182563" indent="-182563">
              <a:lnSpc>
                <a:spcPct val="120000"/>
              </a:lnSpc>
              <a:buSzPct val="90000"/>
              <a:buFont typeface="Arial"/>
              <a:buChar char="•"/>
            </a:pPr>
            <a:r>
              <a:rPr lang="nl-NL" sz="7200" dirty="0" smtClean="0">
                <a:solidFill>
                  <a:schemeClr val="tx1">
                    <a:lumMod val="75000"/>
                    <a:lumOff val="25000"/>
                  </a:schemeClr>
                </a:solidFill>
                <a:latin typeface="+mj-lt"/>
              </a:rPr>
              <a:t>Bij herhaling is verwijzing </a:t>
            </a:r>
            <a:r>
              <a:rPr lang="nl-NL" sz="7200" b="1" i="1" dirty="0" smtClean="0">
                <a:solidFill>
                  <a:schemeClr val="tx1">
                    <a:lumMod val="75000"/>
                    <a:lumOff val="25000"/>
                  </a:schemeClr>
                </a:solidFill>
                <a:latin typeface="+mj-lt"/>
              </a:rPr>
              <a:t>niet</a:t>
            </a:r>
            <a:r>
              <a:rPr lang="nl-NL" sz="7200" dirty="0" smtClean="0">
                <a:solidFill>
                  <a:schemeClr val="tx1">
                    <a:lumMod val="75000"/>
                    <a:lumOff val="25000"/>
                  </a:schemeClr>
                </a:solidFill>
                <a:latin typeface="+mj-lt"/>
              </a:rPr>
              <a:t> nodig indien geen medische verandering</a:t>
            </a:r>
          </a:p>
          <a:p>
            <a:pPr marL="182563" indent="-182563">
              <a:lnSpc>
                <a:spcPct val="120000"/>
              </a:lnSpc>
              <a:buSzPct val="90000"/>
              <a:buFont typeface="Arial"/>
              <a:buChar char="•"/>
            </a:pPr>
            <a:r>
              <a:rPr lang="nl-NL" sz="7200" dirty="0" smtClean="0">
                <a:solidFill>
                  <a:schemeClr val="tx1">
                    <a:lumMod val="75000"/>
                    <a:lumOff val="25000"/>
                  </a:schemeClr>
                </a:solidFill>
                <a:latin typeface="+mj-lt"/>
              </a:rPr>
              <a:t>Bij veranderen van de </a:t>
            </a:r>
            <a:r>
              <a:rPr lang="nl-NL" sz="7200" dirty="0" err="1" smtClean="0">
                <a:solidFill>
                  <a:schemeClr val="tx1">
                    <a:lumMod val="75000"/>
                    <a:lumOff val="25000"/>
                  </a:schemeClr>
                </a:solidFill>
                <a:latin typeface="+mj-lt"/>
              </a:rPr>
              <a:t>aanmeter</a:t>
            </a:r>
            <a:r>
              <a:rPr lang="nl-NL" sz="7200" dirty="0" smtClean="0">
                <a:solidFill>
                  <a:schemeClr val="tx1">
                    <a:lumMod val="75000"/>
                    <a:lumOff val="25000"/>
                  </a:schemeClr>
                </a:solidFill>
                <a:latin typeface="+mj-lt"/>
              </a:rPr>
              <a:t>/leverancier </a:t>
            </a:r>
            <a:r>
              <a:rPr lang="nl-NL" sz="7200" b="1" i="1" dirty="0" smtClean="0">
                <a:solidFill>
                  <a:schemeClr val="tx1">
                    <a:lumMod val="75000"/>
                    <a:lumOff val="25000"/>
                  </a:schemeClr>
                </a:solidFill>
                <a:latin typeface="+mj-lt"/>
              </a:rPr>
              <a:t>wel</a:t>
            </a:r>
            <a:r>
              <a:rPr lang="nl-NL" sz="7200" b="1" dirty="0" smtClean="0">
                <a:solidFill>
                  <a:schemeClr val="tx1">
                    <a:lumMod val="75000"/>
                    <a:lumOff val="25000"/>
                  </a:schemeClr>
                </a:solidFill>
                <a:latin typeface="+mj-lt"/>
              </a:rPr>
              <a:t> </a:t>
            </a:r>
            <a:r>
              <a:rPr lang="nl-NL" sz="7200" dirty="0" smtClean="0">
                <a:solidFill>
                  <a:schemeClr val="tx1">
                    <a:lumMod val="75000"/>
                    <a:lumOff val="25000"/>
                  </a:schemeClr>
                </a:solidFill>
                <a:latin typeface="+mj-lt"/>
              </a:rPr>
              <a:t>nieuwe verwijzing</a:t>
            </a:r>
          </a:p>
          <a:p>
            <a:pPr marL="182563" indent="-182563">
              <a:lnSpc>
                <a:spcPct val="120000"/>
              </a:lnSpc>
              <a:buSzPct val="90000"/>
              <a:buFont typeface="Arial"/>
              <a:buChar char="•"/>
            </a:pPr>
            <a:r>
              <a:rPr lang="nl-NL" sz="7200" dirty="0" smtClean="0">
                <a:solidFill>
                  <a:schemeClr val="tx1">
                    <a:lumMod val="75000"/>
                    <a:lumOff val="25000"/>
                  </a:schemeClr>
                </a:solidFill>
                <a:latin typeface="+mj-lt"/>
              </a:rPr>
              <a:t>Vergoeding aan/uittrekhulpmiddel</a:t>
            </a:r>
          </a:p>
        </p:txBody>
      </p:sp>
      <p:sp>
        <p:nvSpPr>
          <p:cNvPr id="3" name="Tekstvak 2"/>
          <p:cNvSpPr txBox="1"/>
          <p:nvPr/>
        </p:nvSpPr>
        <p:spPr>
          <a:xfrm>
            <a:off x="627414" y="4383621"/>
            <a:ext cx="5925786" cy="210826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182563" indent="-182563">
              <a:buSzPct val="90000"/>
              <a:buNone/>
            </a:pPr>
            <a:r>
              <a:rPr lang="nl-NL" b="1" dirty="0">
                <a:solidFill>
                  <a:schemeClr val="tx1">
                    <a:lumMod val="75000"/>
                    <a:lumOff val="25000"/>
                  </a:schemeClr>
                </a:solidFill>
              </a:rPr>
              <a:t> </a:t>
            </a:r>
            <a:r>
              <a:rPr lang="nl-NL" b="1" dirty="0" smtClean="0">
                <a:solidFill>
                  <a:schemeClr val="tx1">
                    <a:lumMod val="75000"/>
                    <a:lumOff val="25000"/>
                  </a:schemeClr>
                </a:solidFill>
              </a:rPr>
              <a:t>Wat moet er op de verwijzing?</a:t>
            </a:r>
            <a:br>
              <a:rPr lang="nl-NL" b="1" dirty="0" smtClean="0">
                <a:solidFill>
                  <a:schemeClr val="tx1">
                    <a:lumMod val="75000"/>
                    <a:lumOff val="25000"/>
                  </a:schemeClr>
                </a:solidFill>
              </a:rPr>
            </a:br>
            <a:endParaRPr lang="nl-NL" sz="500" b="1" dirty="0">
              <a:solidFill>
                <a:schemeClr val="tx1">
                  <a:lumMod val="75000"/>
                  <a:lumOff val="25000"/>
                </a:schemeClr>
              </a:solidFill>
            </a:endParaRPr>
          </a:p>
          <a:p>
            <a:pPr marL="182563" indent="-182563">
              <a:buSzPct val="90000"/>
              <a:buFont typeface="Arial"/>
              <a:buChar char="•"/>
            </a:pPr>
            <a:r>
              <a:rPr lang="nl-NL" dirty="0">
                <a:solidFill>
                  <a:schemeClr val="tx1">
                    <a:lumMod val="75000"/>
                    <a:lumOff val="25000"/>
                  </a:schemeClr>
                </a:solidFill>
              </a:rPr>
              <a:t>Clientgegevens</a:t>
            </a:r>
          </a:p>
          <a:p>
            <a:pPr marL="182563" indent="-182563">
              <a:buSzPct val="90000"/>
              <a:buFont typeface="Arial"/>
              <a:buChar char="•"/>
            </a:pPr>
            <a:r>
              <a:rPr lang="nl-NL" dirty="0">
                <a:solidFill>
                  <a:schemeClr val="tx1">
                    <a:lumMod val="75000"/>
                    <a:lumOff val="25000"/>
                  </a:schemeClr>
                </a:solidFill>
              </a:rPr>
              <a:t>Benoeming locatie </a:t>
            </a:r>
            <a:r>
              <a:rPr lang="nl-NL" dirty="0" smtClean="0">
                <a:solidFill>
                  <a:schemeClr val="tx1">
                    <a:lumMod val="75000"/>
                    <a:lumOff val="25000"/>
                  </a:schemeClr>
                </a:solidFill>
              </a:rPr>
              <a:t>hulpmiddel</a:t>
            </a:r>
          </a:p>
          <a:p>
            <a:pPr marL="182563" indent="-182563">
              <a:buSzPct val="90000"/>
              <a:buFont typeface="Arial"/>
              <a:buChar char="•"/>
            </a:pPr>
            <a:r>
              <a:rPr lang="nl-NL" dirty="0" smtClean="0">
                <a:solidFill>
                  <a:schemeClr val="tx1">
                    <a:lumMod val="75000"/>
                    <a:lumOff val="25000"/>
                  </a:schemeClr>
                </a:solidFill>
              </a:rPr>
              <a:t>Medische </a:t>
            </a:r>
            <a:r>
              <a:rPr lang="nl-NL" dirty="0">
                <a:solidFill>
                  <a:schemeClr val="tx1">
                    <a:lumMod val="75000"/>
                    <a:lumOff val="25000"/>
                  </a:schemeClr>
                </a:solidFill>
              </a:rPr>
              <a:t>indicatie </a:t>
            </a:r>
          </a:p>
          <a:p>
            <a:pPr marL="182563" indent="-182563">
              <a:buSzPct val="90000"/>
              <a:buFont typeface="Arial"/>
              <a:buChar char="•"/>
            </a:pPr>
            <a:r>
              <a:rPr lang="nl-NL" dirty="0">
                <a:solidFill>
                  <a:schemeClr val="tx1">
                    <a:lumMod val="75000"/>
                    <a:lumOff val="25000"/>
                  </a:schemeClr>
                </a:solidFill>
              </a:rPr>
              <a:t>Drukklasse</a:t>
            </a:r>
          </a:p>
          <a:p>
            <a:pPr marL="182563" indent="-182563">
              <a:buSzPct val="90000"/>
              <a:buFont typeface="Arial"/>
              <a:buChar char="•"/>
            </a:pPr>
            <a:r>
              <a:rPr lang="nl-NL" dirty="0">
                <a:solidFill>
                  <a:schemeClr val="tx1">
                    <a:lumMod val="75000"/>
                    <a:lumOff val="25000"/>
                  </a:schemeClr>
                </a:solidFill>
              </a:rPr>
              <a:t>Stempel en handtekening van de </a:t>
            </a:r>
            <a:r>
              <a:rPr lang="nl-NL" dirty="0" smtClean="0">
                <a:solidFill>
                  <a:schemeClr val="tx1">
                    <a:lumMod val="75000"/>
                    <a:lumOff val="25000"/>
                  </a:schemeClr>
                </a:solidFill>
              </a:rPr>
              <a:t>arts</a:t>
            </a:r>
          </a:p>
          <a:p>
            <a:pPr marL="182563" indent="-182563">
              <a:buSzPct val="90000"/>
              <a:buFont typeface="Arial"/>
              <a:buChar char="•"/>
            </a:pPr>
            <a:r>
              <a:rPr lang="nl-NL" dirty="0" smtClean="0">
                <a:solidFill>
                  <a:schemeClr val="tx1">
                    <a:lumMod val="75000"/>
                    <a:lumOff val="25000"/>
                  </a:schemeClr>
                </a:solidFill>
              </a:rPr>
              <a:t>Aan/uittrek hulpmiddel (indien van toepassing)</a:t>
            </a:r>
            <a:endParaRPr lang="nl-NL" dirty="0">
              <a:solidFill>
                <a:schemeClr val="tx1">
                  <a:lumMod val="75000"/>
                  <a:lumOff val="25000"/>
                </a:schemeClr>
              </a:solidFill>
            </a:endParaRPr>
          </a:p>
        </p:txBody>
      </p:sp>
      <p:sp>
        <p:nvSpPr>
          <p:cNvPr id="7" name="Tekstvak 6"/>
          <p:cNvSpPr txBox="1"/>
          <p:nvPr/>
        </p:nvSpPr>
        <p:spPr>
          <a:xfrm>
            <a:off x="7051180" y="5214617"/>
            <a:ext cx="4531220" cy="1277273"/>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182563" indent="-182563">
              <a:buSzPct val="90000"/>
              <a:buNone/>
            </a:pPr>
            <a:r>
              <a:rPr lang="nl-NL" b="1" dirty="0">
                <a:solidFill>
                  <a:schemeClr val="tx1">
                    <a:lumMod val="75000"/>
                    <a:lumOff val="25000"/>
                  </a:schemeClr>
                </a:solidFill>
              </a:rPr>
              <a:t> </a:t>
            </a:r>
            <a:r>
              <a:rPr lang="nl-NL" b="1" dirty="0" err="1" smtClean="0">
                <a:solidFill>
                  <a:schemeClr val="tx1">
                    <a:lumMod val="75000"/>
                    <a:lumOff val="25000"/>
                  </a:schemeClr>
                </a:solidFill>
              </a:rPr>
              <a:t>ZorgDomein</a:t>
            </a:r>
            <a:r>
              <a:rPr lang="nl-NL" b="1" dirty="0" smtClean="0">
                <a:solidFill>
                  <a:schemeClr val="tx1">
                    <a:lumMod val="75000"/>
                    <a:lumOff val="25000"/>
                  </a:schemeClr>
                </a:solidFill>
              </a:rPr>
              <a:t/>
            </a:r>
            <a:br>
              <a:rPr lang="nl-NL" b="1" dirty="0" smtClean="0">
                <a:solidFill>
                  <a:schemeClr val="tx1">
                    <a:lumMod val="75000"/>
                    <a:lumOff val="25000"/>
                  </a:schemeClr>
                </a:solidFill>
              </a:rPr>
            </a:br>
            <a:endParaRPr lang="nl-NL" sz="500" b="1" dirty="0">
              <a:solidFill>
                <a:schemeClr val="tx1">
                  <a:lumMod val="75000"/>
                  <a:lumOff val="25000"/>
                </a:schemeClr>
              </a:solidFill>
            </a:endParaRPr>
          </a:p>
          <a:p>
            <a:pPr marL="182563" indent="-182563">
              <a:buSzPct val="90000"/>
              <a:buFont typeface="Arial"/>
              <a:buChar char="•"/>
            </a:pPr>
            <a:r>
              <a:rPr lang="nl-NL" dirty="0" smtClean="0">
                <a:solidFill>
                  <a:schemeClr val="tx1">
                    <a:lumMod val="75000"/>
                    <a:lumOff val="25000"/>
                  </a:schemeClr>
                </a:solidFill>
              </a:rPr>
              <a:t>Livit is aangesloten bij </a:t>
            </a:r>
            <a:r>
              <a:rPr lang="nl-NL" dirty="0" err="1" smtClean="0">
                <a:solidFill>
                  <a:schemeClr val="tx1">
                    <a:lumMod val="75000"/>
                    <a:lumOff val="25000"/>
                  </a:schemeClr>
                </a:solidFill>
              </a:rPr>
              <a:t>ZorgDomein</a:t>
            </a:r>
            <a:r>
              <a:rPr lang="nl-NL" smtClean="0">
                <a:solidFill>
                  <a:schemeClr val="tx1">
                    <a:lumMod val="75000"/>
                    <a:lumOff val="25000"/>
                  </a:schemeClr>
                </a:solidFill>
              </a:rPr>
              <a:t>!!</a:t>
            </a:r>
            <a:endParaRPr lang="nl-NL" dirty="0" smtClean="0">
              <a:solidFill>
                <a:schemeClr val="tx1">
                  <a:lumMod val="75000"/>
                  <a:lumOff val="25000"/>
                </a:schemeClr>
              </a:solidFill>
            </a:endParaRPr>
          </a:p>
          <a:p>
            <a:pPr marL="182563" indent="-182563">
              <a:buSzPct val="90000"/>
              <a:buFont typeface="Arial"/>
              <a:buChar char="•"/>
            </a:pPr>
            <a:r>
              <a:rPr lang="nl-NL" dirty="0" smtClean="0">
                <a:solidFill>
                  <a:schemeClr val="tx1">
                    <a:lumMod val="75000"/>
                    <a:lumOff val="25000"/>
                  </a:schemeClr>
                </a:solidFill>
              </a:rPr>
              <a:t>Valt onder hulpmiddelen</a:t>
            </a:r>
          </a:p>
          <a:p>
            <a:pPr marL="182563" indent="-182563">
              <a:buSzPct val="90000"/>
              <a:buFont typeface="Arial"/>
              <a:buChar char="•"/>
            </a:pPr>
            <a:r>
              <a:rPr lang="nl-NL" dirty="0" smtClean="0">
                <a:solidFill>
                  <a:schemeClr val="tx1">
                    <a:lumMod val="75000"/>
                    <a:lumOff val="25000"/>
                  </a:schemeClr>
                </a:solidFill>
              </a:rPr>
              <a:t>TEK en andere orthopedie</a:t>
            </a:r>
            <a:endParaRPr lang="nl-NL" dirty="0">
              <a:solidFill>
                <a:schemeClr val="tx1">
                  <a:lumMod val="75000"/>
                  <a:lumOff val="25000"/>
                </a:schemeClr>
              </a:solidFill>
            </a:endParaRPr>
          </a:p>
        </p:txBody>
      </p:sp>
    </p:spTree>
    <p:extLst>
      <p:ext uri="{BB962C8B-B14F-4D97-AF65-F5344CB8AC3E}">
        <p14:creationId xmlns:p14="http://schemas.microsoft.com/office/powerpoint/2010/main" val="10918261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do’s en </a:t>
            </a:r>
            <a:r>
              <a:rPr lang="nl-NL" dirty="0" err="1"/>
              <a:t>d</a:t>
            </a:r>
            <a:r>
              <a:rPr lang="nl-NL" dirty="0" err="1" smtClean="0"/>
              <a:t>ont’s</a:t>
            </a:r>
            <a:r>
              <a:rPr lang="nl-NL" dirty="0" smtClean="0"/>
              <a:t> van TEK</a:t>
            </a:r>
            <a:endParaRPr lang="nl-NL" dirty="0"/>
          </a:p>
        </p:txBody>
      </p:sp>
      <p:sp>
        <p:nvSpPr>
          <p:cNvPr id="5" name="Rechthoek 4"/>
          <p:cNvSpPr/>
          <p:nvPr/>
        </p:nvSpPr>
        <p:spPr>
          <a:xfrm>
            <a:off x="1536590" y="1998693"/>
            <a:ext cx="8238029" cy="2616101"/>
          </a:xfrm>
          <a:prstGeom prst="rect">
            <a:avLst/>
          </a:prstGeom>
        </p:spPr>
        <p:txBody>
          <a:bodyPr wrap="square">
            <a:spAutoFit/>
          </a:bodyPr>
          <a:lstStyle/>
          <a:p>
            <a:pPr marL="182563" lvl="0" indent="-182563">
              <a:spcBef>
                <a:spcPct val="20000"/>
              </a:spcBef>
              <a:buFont typeface="Arial" panose="020B0604020202020204" pitchFamily="34" charset="0"/>
              <a:buChar char="•"/>
            </a:pPr>
            <a:r>
              <a:rPr lang="nl-NL" sz="2000" dirty="0" smtClean="0">
                <a:solidFill>
                  <a:schemeClr val="tx1">
                    <a:lumMod val="75000"/>
                    <a:lumOff val="25000"/>
                  </a:schemeClr>
                </a:solidFill>
              </a:rPr>
              <a:t>’s </a:t>
            </a:r>
            <a:r>
              <a:rPr lang="nl-NL" sz="2000" dirty="0" err="1" smtClean="0">
                <a:solidFill>
                  <a:schemeClr val="tx1">
                    <a:lumMod val="75000"/>
                    <a:lumOff val="25000"/>
                  </a:schemeClr>
                </a:solidFill>
              </a:rPr>
              <a:t>Ochtends</a:t>
            </a:r>
            <a:r>
              <a:rPr lang="nl-NL" sz="2000" dirty="0" smtClean="0">
                <a:solidFill>
                  <a:schemeClr val="tx1">
                    <a:lumMod val="75000"/>
                    <a:lumOff val="25000"/>
                  </a:schemeClr>
                </a:solidFill>
              </a:rPr>
              <a:t> aantrekken, ‘s avonds uittrekken</a:t>
            </a:r>
          </a:p>
          <a:p>
            <a:pPr marL="182563" lvl="0" indent="-182563">
              <a:spcBef>
                <a:spcPct val="20000"/>
              </a:spcBef>
              <a:buFont typeface="Arial" panose="020B0604020202020204" pitchFamily="34" charset="0"/>
              <a:buChar char="•"/>
            </a:pPr>
            <a:r>
              <a:rPr lang="nl-NL" sz="2000" dirty="0" smtClean="0">
                <a:solidFill>
                  <a:schemeClr val="tx1">
                    <a:lumMod val="75000"/>
                    <a:lumOff val="25000"/>
                  </a:schemeClr>
                </a:solidFill>
              </a:rPr>
              <a:t>Trek </a:t>
            </a:r>
            <a:r>
              <a:rPr lang="nl-NL" sz="2000" dirty="0">
                <a:solidFill>
                  <a:schemeClr val="tx1">
                    <a:lumMod val="75000"/>
                    <a:lumOff val="25000"/>
                  </a:schemeClr>
                </a:solidFill>
              </a:rPr>
              <a:t>niet aan de </a:t>
            </a:r>
            <a:r>
              <a:rPr lang="nl-NL" sz="2000" dirty="0" smtClean="0">
                <a:solidFill>
                  <a:schemeClr val="tx1">
                    <a:lumMod val="75000"/>
                    <a:lumOff val="25000"/>
                  </a:schemeClr>
                </a:solidFill>
              </a:rPr>
              <a:t>boord</a:t>
            </a:r>
          </a:p>
          <a:p>
            <a:pPr marL="182563" indent="-182563">
              <a:spcBef>
                <a:spcPct val="20000"/>
              </a:spcBef>
              <a:buFont typeface="Arial" panose="020B0604020202020204" pitchFamily="34" charset="0"/>
              <a:buChar char="•"/>
            </a:pPr>
            <a:r>
              <a:rPr lang="nl-NL" sz="2000" dirty="0" smtClean="0">
                <a:solidFill>
                  <a:schemeClr val="tx1">
                    <a:lumMod val="75000"/>
                    <a:lumOff val="25000"/>
                  </a:schemeClr>
                </a:solidFill>
              </a:rPr>
              <a:t>Verdeel </a:t>
            </a:r>
            <a:r>
              <a:rPr lang="nl-NL" sz="2000" dirty="0">
                <a:solidFill>
                  <a:schemeClr val="tx1">
                    <a:lumMod val="75000"/>
                    <a:lumOff val="25000"/>
                  </a:schemeClr>
                </a:solidFill>
              </a:rPr>
              <a:t>de kousen over het </a:t>
            </a:r>
            <a:r>
              <a:rPr lang="nl-NL" sz="2000" dirty="0" smtClean="0">
                <a:solidFill>
                  <a:schemeClr val="tx1">
                    <a:lumMod val="75000"/>
                    <a:lumOff val="25000"/>
                  </a:schemeClr>
                </a:solidFill>
              </a:rPr>
              <a:t>been</a:t>
            </a:r>
          </a:p>
          <a:p>
            <a:pPr marL="182563" indent="-182563">
              <a:spcBef>
                <a:spcPct val="20000"/>
              </a:spcBef>
              <a:buFont typeface="Arial" panose="020B0604020202020204" pitchFamily="34" charset="0"/>
              <a:buChar char="•"/>
            </a:pPr>
            <a:r>
              <a:rPr lang="nl-NL" sz="2000" dirty="0" smtClean="0">
                <a:solidFill>
                  <a:schemeClr val="tx1">
                    <a:lumMod val="75000"/>
                    <a:lumOff val="25000"/>
                  </a:schemeClr>
                </a:solidFill>
              </a:rPr>
              <a:t>Sla de boord nooit om</a:t>
            </a:r>
          </a:p>
          <a:p>
            <a:pPr marL="182563" indent="-182563">
              <a:spcBef>
                <a:spcPct val="20000"/>
              </a:spcBef>
              <a:buFont typeface="Arial" panose="020B0604020202020204" pitchFamily="34" charset="0"/>
              <a:buChar char="•"/>
            </a:pPr>
            <a:r>
              <a:rPr lang="nl-NL" sz="2000" dirty="0" smtClean="0">
                <a:solidFill>
                  <a:schemeClr val="tx1">
                    <a:lumMod val="75000"/>
                    <a:lumOff val="25000"/>
                  </a:schemeClr>
                </a:solidFill>
              </a:rPr>
              <a:t>Gebruik aantrekhulpen </a:t>
            </a:r>
          </a:p>
          <a:p>
            <a:pPr marL="182563" indent="-182563">
              <a:spcBef>
                <a:spcPct val="20000"/>
              </a:spcBef>
              <a:buFont typeface="Arial" panose="020B0604020202020204" pitchFamily="34" charset="0"/>
              <a:buChar char="•"/>
            </a:pPr>
            <a:r>
              <a:rPr lang="nl-NL" sz="2000" dirty="0" smtClean="0">
                <a:solidFill>
                  <a:schemeClr val="tx1">
                    <a:lumMod val="75000"/>
                    <a:lumOff val="25000"/>
                  </a:schemeClr>
                </a:solidFill>
              </a:rPr>
              <a:t>Gebruik handschoenen, ook bij uittrekken</a:t>
            </a:r>
          </a:p>
          <a:p>
            <a:pPr marL="182563" indent="-182563">
              <a:spcBef>
                <a:spcPct val="20000"/>
              </a:spcBef>
              <a:buFont typeface="Arial" panose="020B0604020202020204" pitchFamily="34" charset="0"/>
              <a:buChar char="•"/>
            </a:pPr>
            <a:r>
              <a:rPr lang="nl-NL" sz="2000" dirty="0" smtClean="0">
                <a:solidFill>
                  <a:schemeClr val="tx1">
                    <a:lumMod val="75000"/>
                    <a:lumOff val="25000"/>
                  </a:schemeClr>
                </a:solidFill>
              </a:rPr>
              <a:t>Wanneer cliënt het zelf kan trekt hij/zij kousen zelf aan</a:t>
            </a:r>
          </a:p>
        </p:txBody>
      </p:sp>
    </p:spTree>
    <p:extLst>
      <p:ext uri="{BB962C8B-B14F-4D97-AF65-F5344CB8AC3E}">
        <p14:creationId xmlns:p14="http://schemas.microsoft.com/office/powerpoint/2010/main" val="33742576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Procedure aantrekken</a:t>
            </a:r>
            <a:endParaRPr lang="nl-NL" dirty="0"/>
          </a:p>
        </p:txBody>
      </p:sp>
      <p:sp>
        <p:nvSpPr>
          <p:cNvPr id="5" name="Tijdelijke aanduiding voor inhoud 3"/>
          <p:cNvSpPr>
            <a:spLocks noGrp="1"/>
          </p:cNvSpPr>
          <p:nvPr>
            <p:ph idx="1"/>
          </p:nvPr>
        </p:nvSpPr>
        <p:spPr>
          <a:xfrm>
            <a:off x="1599652" y="1593484"/>
            <a:ext cx="9057838" cy="2552848"/>
          </a:xfrm>
        </p:spPr>
        <p:txBody>
          <a:bodyPr>
            <a:noAutofit/>
          </a:bodyPr>
          <a:lstStyle/>
          <a:p>
            <a:pPr marL="285750" indent="-285750">
              <a:lnSpc>
                <a:spcPct val="90000"/>
              </a:lnSpc>
              <a:buFont typeface="Arial" panose="020B0604020202020204" pitchFamily="34" charset="0"/>
              <a:buChar char="•"/>
            </a:pPr>
            <a:r>
              <a:rPr lang="nl-NL" sz="1800" dirty="0" smtClean="0">
                <a:solidFill>
                  <a:schemeClr val="tx1">
                    <a:lumMod val="75000"/>
                    <a:lumOff val="25000"/>
                  </a:schemeClr>
                </a:solidFill>
                <a:latin typeface="+mn-lt"/>
              </a:rPr>
              <a:t>Ga recht voor de klant zitten, liefst niet op de hurken, gebruik evt. een kussentje of handdoek op de knie.</a:t>
            </a:r>
          </a:p>
          <a:p>
            <a:pPr marL="285750" indent="-285750">
              <a:lnSpc>
                <a:spcPct val="90000"/>
              </a:lnSpc>
              <a:buFont typeface="Arial" panose="020B0604020202020204" pitchFamily="34" charset="0"/>
              <a:buChar char="•"/>
            </a:pPr>
            <a:r>
              <a:rPr lang="nl-NL" sz="1800" dirty="0" smtClean="0">
                <a:solidFill>
                  <a:schemeClr val="tx1">
                    <a:lumMod val="75000"/>
                    <a:lumOff val="25000"/>
                  </a:schemeClr>
                </a:solidFill>
                <a:latin typeface="+mn-lt"/>
              </a:rPr>
              <a:t>Gebruik indien aanwezig een aantrekhulpmiddel: kous als een laars aantrekken</a:t>
            </a:r>
          </a:p>
          <a:p>
            <a:pPr marL="285750" indent="-285750">
              <a:lnSpc>
                <a:spcPct val="90000"/>
              </a:lnSpc>
              <a:buFont typeface="Arial" panose="020B0604020202020204" pitchFamily="34" charset="0"/>
              <a:buChar char="•"/>
            </a:pPr>
            <a:r>
              <a:rPr lang="nl-NL" sz="1800" dirty="0" smtClean="0">
                <a:solidFill>
                  <a:schemeClr val="tx1">
                    <a:lumMod val="75000"/>
                    <a:lumOff val="25000"/>
                  </a:schemeClr>
                </a:solidFill>
                <a:latin typeface="+mn-lt"/>
              </a:rPr>
              <a:t>Indien er geen aantrekhulp is dan eerst een voetje maken: kous binnenste buiten keren tot aan de hak</a:t>
            </a:r>
          </a:p>
          <a:p>
            <a:pPr marL="285750" indent="-285750">
              <a:lnSpc>
                <a:spcPct val="90000"/>
              </a:lnSpc>
              <a:buFont typeface="Arial" panose="020B0604020202020204" pitchFamily="34" charset="0"/>
              <a:buChar char="•"/>
            </a:pPr>
            <a:r>
              <a:rPr lang="nl-NL" sz="1800" dirty="0" smtClean="0">
                <a:solidFill>
                  <a:schemeClr val="tx1">
                    <a:lumMod val="75000"/>
                    <a:lumOff val="25000"/>
                  </a:schemeClr>
                </a:solidFill>
                <a:latin typeface="+mn-lt"/>
              </a:rPr>
              <a:t>Gebruik </a:t>
            </a:r>
            <a:r>
              <a:rPr lang="nl-NL" sz="1800" dirty="0" smtClean="0">
                <a:solidFill>
                  <a:schemeClr val="tx2">
                    <a:lumMod val="75000"/>
                  </a:schemeClr>
                </a:solidFill>
                <a:latin typeface="+mn-lt"/>
              </a:rPr>
              <a:t>handschoenen</a:t>
            </a:r>
            <a:r>
              <a:rPr lang="nl-NL" sz="1800" dirty="0" smtClean="0">
                <a:solidFill>
                  <a:schemeClr val="tx1">
                    <a:lumMod val="75000"/>
                    <a:lumOff val="25000"/>
                  </a:schemeClr>
                </a:solidFill>
                <a:latin typeface="+mn-lt"/>
              </a:rPr>
              <a:t> zodat je minder kracht hoeft te zetten en voor het behoud van de kousen</a:t>
            </a:r>
          </a:p>
          <a:p>
            <a:pPr marL="285750" indent="-285750">
              <a:lnSpc>
                <a:spcPct val="90000"/>
              </a:lnSpc>
              <a:buFont typeface="Arial" panose="020B0604020202020204" pitchFamily="34" charset="0"/>
              <a:buChar char="•"/>
            </a:pPr>
            <a:r>
              <a:rPr lang="nl-NL" sz="1800" dirty="0" smtClean="0">
                <a:solidFill>
                  <a:schemeClr val="tx1">
                    <a:lumMod val="75000"/>
                    <a:lumOff val="25000"/>
                  </a:schemeClr>
                </a:solidFill>
                <a:latin typeface="+mn-lt"/>
              </a:rPr>
              <a:t>Ondersteun de kous bij het verwijderen van de aantrekhulp</a:t>
            </a:r>
            <a:endParaRPr lang="nl-NL" sz="1800" dirty="0">
              <a:solidFill>
                <a:schemeClr val="tx1">
                  <a:lumMod val="75000"/>
                  <a:lumOff val="25000"/>
                </a:schemeClr>
              </a:solidFill>
              <a:latin typeface="+mn-lt"/>
            </a:endParaRPr>
          </a:p>
        </p:txBody>
      </p:sp>
      <p:grpSp>
        <p:nvGrpSpPr>
          <p:cNvPr id="6" name="Group 5"/>
          <p:cNvGrpSpPr/>
          <p:nvPr/>
        </p:nvGrpSpPr>
        <p:grpSpPr>
          <a:xfrm>
            <a:off x="2386589" y="4360629"/>
            <a:ext cx="7702001" cy="1875169"/>
            <a:chOff x="1259633" y="3403600"/>
            <a:chExt cx="6759767" cy="1452316"/>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3" y="3459680"/>
              <a:ext cx="2191694" cy="139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4" t="2095" r="1279"/>
            <a:stretch/>
          </p:blipFill>
          <p:spPr bwMode="auto">
            <a:xfrm>
              <a:off x="3563888" y="3413759"/>
              <a:ext cx="2001520" cy="144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8" t="2154" r="2395" b="-1"/>
            <a:stretch/>
          </p:blipFill>
          <p:spPr bwMode="auto">
            <a:xfrm>
              <a:off x="5652120" y="3403600"/>
              <a:ext cx="2367280" cy="145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kstvak 9"/>
          <p:cNvSpPr txBox="1"/>
          <p:nvPr/>
        </p:nvSpPr>
        <p:spPr>
          <a:xfrm rot="849388">
            <a:off x="8780649" y="652861"/>
            <a:ext cx="2543668" cy="646331"/>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182563" indent="-182563">
              <a:buSzPct val="90000"/>
              <a:buNone/>
            </a:pPr>
            <a:r>
              <a:rPr lang="nl-NL" b="1" dirty="0">
                <a:solidFill>
                  <a:schemeClr val="tx1">
                    <a:lumMod val="75000"/>
                    <a:lumOff val="25000"/>
                  </a:schemeClr>
                </a:solidFill>
              </a:rPr>
              <a:t> </a:t>
            </a:r>
            <a:r>
              <a:rPr lang="nl-NL" sz="3600" b="1" dirty="0" smtClean="0">
                <a:solidFill>
                  <a:schemeClr val="tx1">
                    <a:lumMod val="75000"/>
                    <a:lumOff val="25000"/>
                  </a:schemeClr>
                </a:solidFill>
              </a:rPr>
              <a:t>Workshop</a:t>
            </a:r>
            <a:endParaRPr lang="nl-NL" sz="3600" dirty="0">
              <a:solidFill>
                <a:schemeClr val="tx1">
                  <a:lumMod val="75000"/>
                  <a:lumOff val="25000"/>
                </a:schemeClr>
              </a:solidFill>
            </a:endParaRPr>
          </a:p>
        </p:txBody>
      </p:sp>
    </p:spTree>
    <p:extLst>
      <p:ext uri="{BB962C8B-B14F-4D97-AF65-F5344CB8AC3E}">
        <p14:creationId xmlns:p14="http://schemas.microsoft.com/office/powerpoint/2010/main" val="2585452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Werking van compressietherapie</a:t>
            </a:r>
            <a:endParaRPr lang="nl-NL" dirty="0"/>
          </a:p>
        </p:txBody>
      </p:sp>
      <p:sp>
        <p:nvSpPr>
          <p:cNvPr id="4" name="Tijdelijke aanduiding voor tekst 3"/>
          <p:cNvSpPr>
            <a:spLocks noGrp="1"/>
          </p:cNvSpPr>
          <p:nvPr>
            <p:ph type="body" sz="quarter" idx="14"/>
          </p:nvPr>
        </p:nvSpPr>
        <p:spPr>
          <a:xfrm>
            <a:off x="622300" y="1634262"/>
            <a:ext cx="10960100" cy="1451838"/>
          </a:xfrm>
        </p:spPr>
        <p:txBody>
          <a:bodyPr/>
          <a:lstStyle/>
          <a:p>
            <a:pPr marL="285750" indent="-285750">
              <a:buFont typeface="Arial" panose="020B0604020202020204" pitchFamily="34" charset="0"/>
              <a:buChar char="•"/>
            </a:pPr>
            <a:r>
              <a:rPr lang="nl-NL" sz="1800" dirty="0">
                <a:cs typeface="Gill Sans"/>
              </a:rPr>
              <a:t>Compressietherapie betekent letterlijk 'drukbehandeling'. Het bestaat uit een aantal technieken waardoor de veneuze en lymfatische circulatie van de extremiteiten wordt verbeterd. </a:t>
            </a:r>
          </a:p>
          <a:p>
            <a:pPr marL="285750" indent="-285750">
              <a:buFont typeface="Arial" panose="020B0604020202020204" pitchFamily="34" charset="0"/>
              <a:buChar char="•"/>
            </a:pPr>
            <a:r>
              <a:rPr lang="nl-NL" sz="1800" dirty="0"/>
              <a:t>TEK is van essentieel belang om het behaalde resultaat van ACT te behouden</a:t>
            </a:r>
            <a:r>
              <a:rPr lang="nl-NL" sz="2000" dirty="0" smtClean="0"/>
              <a:t>. </a:t>
            </a:r>
            <a:r>
              <a:rPr lang="nl-NL" sz="1100" dirty="0" smtClean="0">
                <a:solidFill>
                  <a:srgbClr val="FF0000"/>
                </a:solidFill>
              </a:rPr>
              <a:t>9</a:t>
            </a:r>
            <a:r>
              <a:rPr lang="nl-NL" sz="2000" dirty="0" smtClean="0"/>
              <a:t> </a:t>
            </a:r>
            <a:endParaRPr lang="nl-NL" dirty="0"/>
          </a:p>
        </p:txBody>
      </p:sp>
      <p:sp>
        <p:nvSpPr>
          <p:cNvPr id="5" name="Rechthoek 4"/>
          <p:cNvSpPr/>
          <p:nvPr/>
        </p:nvSpPr>
        <p:spPr>
          <a:xfrm>
            <a:off x="6172596" y="5101935"/>
            <a:ext cx="4764578" cy="738664"/>
          </a:xfrm>
          <a:prstGeom prst="rect">
            <a:avLst/>
          </a:prstGeom>
        </p:spPr>
        <p:txBody>
          <a:bodyPr wrap="square" anchor="t">
            <a:spAutoFit/>
          </a:bodyPr>
          <a:lstStyle/>
          <a:p>
            <a:r>
              <a:rPr lang="nl-NL" sz="1400" i="1" dirty="0" smtClean="0">
                <a:solidFill>
                  <a:schemeClr val="tx1">
                    <a:lumMod val="75000"/>
                    <a:lumOff val="25000"/>
                  </a:schemeClr>
                </a:solidFill>
                <a:cs typeface="Gill Sans Light"/>
              </a:rPr>
              <a:t>Compressie is het direct uitoefenen van druk op een ledemaat, waardoor oedeem (vochtophoping) vermindert en de bloedtoevoer richting het hart bevordert.</a:t>
            </a:r>
            <a:endParaRPr lang="nl-NL" sz="1400" i="1" dirty="0">
              <a:solidFill>
                <a:schemeClr val="tx1">
                  <a:lumMod val="75000"/>
                  <a:lumOff val="25000"/>
                </a:schemeClr>
              </a:solidFill>
              <a:cs typeface="Gill Sans Light"/>
            </a:endParaRPr>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40375" y="3700646"/>
            <a:ext cx="4817641" cy="215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9549814" y="6114881"/>
            <a:ext cx="1154483" cy="346249"/>
          </a:xfrm>
          <a:prstGeom prst="rect">
            <a:avLst/>
          </a:prstGeom>
        </p:spPr>
        <p:txBody>
          <a:bodyPr wrap="none">
            <a:spAutoFit/>
          </a:bodyPr>
          <a:lstStyle/>
          <a:p>
            <a:pPr lvl="0">
              <a:lnSpc>
                <a:spcPct val="150000"/>
              </a:lnSpc>
              <a:spcBef>
                <a:spcPts val="1000"/>
              </a:spcBef>
            </a:pPr>
            <a:r>
              <a:rPr lang="nl-NL" sz="1100" dirty="0">
                <a:solidFill>
                  <a:srgbClr val="65656A"/>
                </a:solidFill>
              </a:rPr>
              <a:t>(9. </a:t>
            </a:r>
            <a:r>
              <a:rPr lang="nl-NL" sz="1100" dirty="0" err="1">
                <a:solidFill>
                  <a:srgbClr val="65656A"/>
                </a:solidFill>
              </a:rPr>
              <a:t>Chiu</a:t>
            </a:r>
            <a:r>
              <a:rPr lang="nl-NL" sz="1100" dirty="0">
                <a:solidFill>
                  <a:srgbClr val="65656A"/>
                </a:solidFill>
              </a:rPr>
              <a:t>, 2014).</a:t>
            </a:r>
            <a:endParaRPr lang="nl-NL" sz="1100" dirty="0">
              <a:solidFill>
                <a:srgbClr val="65656A"/>
              </a:solidFill>
              <a:cs typeface="Gill Sans"/>
            </a:endParaRPr>
          </a:p>
        </p:txBody>
      </p:sp>
    </p:spTree>
    <p:extLst>
      <p:ext uri="{BB962C8B-B14F-4D97-AF65-F5344CB8AC3E}">
        <p14:creationId xmlns:p14="http://schemas.microsoft.com/office/powerpoint/2010/main" val="2332714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Aan- en uittrekhulpen</a:t>
            </a:r>
            <a:endParaRPr lang="nl-NL" dirty="0"/>
          </a:p>
        </p:txBody>
      </p:sp>
      <p:sp>
        <p:nvSpPr>
          <p:cNvPr id="5" name="Rechthoek 4"/>
          <p:cNvSpPr/>
          <p:nvPr/>
        </p:nvSpPr>
        <p:spPr>
          <a:xfrm>
            <a:off x="937148" y="1952148"/>
            <a:ext cx="2973304" cy="2031325"/>
          </a:xfrm>
          <a:prstGeom prst="rect">
            <a:avLst/>
          </a:prstGeom>
        </p:spPr>
        <p:txBody>
          <a:bodyPr wrap="square">
            <a:spAutoFit/>
          </a:bodyPr>
          <a:lstStyle/>
          <a:p>
            <a:pPr marL="285750" lvl="0" indent="-285750">
              <a:spcBef>
                <a:spcPct val="20000"/>
              </a:spcBef>
              <a:buFont typeface="Arial" panose="020B0604020202020204" pitchFamily="34" charset="0"/>
              <a:buChar char="•"/>
            </a:pPr>
            <a:r>
              <a:rPr lang="nl-NL" dirty="0" smtClean="0">
                <a:solidFill>
                  <a:schemeClr val="tx2">
                    <a:lumMod val="75000"/>
                  </a:schemeClr>
                </a:solidFill>
              </a:rPr>
              <a:t>Easy Slide/Sim Slide</a:t>
            </a:r>
          </a:p>
          <a:p>
            <a:pPr marL="285750" lvl="0" indent="-285750">
              <a:spcBef>
                <a:spcPct val="20000"/>
              </a:spcBef>
              <a:buFont typeface="Arial" panose="020B0604020202020204" pitchFamily="34" charset="0"/>
              <a:buChar char="•"/>
            </a:pPr>
            <a:r>
              <a:rPr lang="nl-NL" dirty="0" err="1" smtClean="0">
                <a:solidFill>
                  <a:schemeClr val="tx2">
                    <a:lumMod val="75000"/>
                  </a:schemeClr>
                </a:solidFill>
              </a:rPr>
              <a:t>Magnide</a:t>
            </a:r>
            <a:endParaRPr lang="nl-NL" dirty="0" smtClean="0">
              <a:solidFill>
                <a:schemeClr val="tx2">
                  <a:lumMod val="75000"/>
                </a:schemeClr>
              </a:solidFill>
            </a:endParaRPr>
          </a:p>
          <a:p>
            <a:pPr marL="285750" lvl="0" indent="-285750">
              <a:spcBef>
                <a:spcPct val="20000"/>
              </a:spcBef>
              <a:buFont typeface="Arial" panose="020B0604020202020204" pitchFamily="34" charset="0"/>
              <a:buChar char="•"/>
            </a:pPr>
            <a:r>
              <a:rPr lang="nl-NL" dirty="0" smtClean="0">
                <a:solidFill>
                  <a:schemeClr val="tx2">
                    <a:lumMod val="75000"/>
                  </a:schemeClr>
                </a:solidFill>
              </a:rPr>
              <a:t>Handschoenen</a:t>
            </a:r>
          </a:p>
          <a:p>
            <a:pPr marL="285750" lvl="0" indent="-285750">
              <a:spcBef>
                <a:spcPct val="20000"/>
              </a:spcBef>
              <a:buFont typeface="Arial" panose="020B0604020202020204" pitchFamily="34" charset="0"/>
              <a:buChar char="•"/>
            </a:pPr>
            <a:r>
              <a:rPr lang="nl-NL" dirty="0" smtClean="0">
                <a:solidFill>
                  <a:schemeClr val="tx2">
                    <a:lumMod val="75000"/>
                  </a:schemeClr>
                </a:solidFill>
              </a:rPr>
              <a:t>Steve</a:t>
            </a:r>
          </a:p>
          <a:p>
            <a:pPr marL="285750" lvl="0" indent="-285750">
              <a:spcBef>
                <a:spcPct val="20000"/>
              </a:spcBef>
              <a:buFont typeface="Arial" panose="020B0604020202020204" pitchFamily="34" charset="0"/>
              <a:buChar char="•"/>
            </a:pPr>
            <a:r>
              <a:rPr lang="nl-NL" dirty="0" err="1" smtClean="0">
                <a:solidFill>
                  <a:schemeClr val="tx2">
                    <a:lumMod val="75000"/>
                  </a:schemeClr>
                </a:solidFill>
              </a:rPr>
              <a:t>Handylegs</a:t>
            </a:r>
            <a:endParaRPr lang="nl-NL" dirty="0" smtClean="0">
              <a:solidFill>
                <a:schemeClr val="tx2">
                  <a:lumMod val="75000"/>
                </a:schemeClr>
              </a:solidFill>
            </a:endParaRPr>
          </a:p>
          <a:p>
            <a:pPr marL="285750" lvl="0" indent="-285750">
              <a:spcBef>
                <a:spcPct val="20000"/>
              </a:spcBef>
              <a:buFont typeface="Arial" panose="020B0604020202020204" pitchFamily="34" charset="0"/>
              <a:buChar char="•"/>
            </a:pPr>
            <a:r>
              <a:rPr lang="nl-NL" dirty="0" err="1" smtClean="0">
                <a:solidFill>
                  <a:schemeClr val="tx2">
                    <a:lumMod val="75000"/>
                  </a:schemeClr>
                </a:solidFill>
              </a:rPr>
              <a:t>Doff</a:t>
            </a:r>
            <a:r>
              <a:rPr lang="nl-NL" dirty="0" smtClean="0">
                <a:solidFill>
                  <a:schemeClr val="tx2">
                    <a:lumMod val="75000"/>
                  </a:schemeClr>
                </a:solidFill>
              </a:rPr>
              <a:t> ‘n Donner</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11" t="10370" r="17829" b="8109"/>
          <a:stretch/>
        </p:blipFill>
        <p:spPr bwMode="auto">
          <a:xfrm>
            <a:off x="8071945" y="724399"/>
            <a:ext cx="2600793" cy="245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H:\DOKUMENTEN\naamloo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07" t="9083" r="17074" b="6936"/>
          <a:stretch/>
        </p:blipFill>
        <p:spPr bwMode="auto">
          <a:xfrm>
            <a:off x="9258645" y="3438737"/>
            <a:ext cx="2493831" cy="28322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juzo glove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0055" y="4478113"/>
            <a:ext cx="1372095" cy="1792871"/>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rot="20926633">
            <a:off x="1265075" y="4715757"/>
            <a:ext cx="2520294" cy="646331"/>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182563" indent="-182563">
              <a:buSzPct val="90000"/>
              <a:buNone/>
            </a:pPr>
            <a:r>
              <a:rPr lang="nl-NL" b="1" dirty="0">
                <a:solidFill>
                  <a:schemeClr val="tx1">
                    <a:lumMod val="75000"/>
                    <a:lumOff val="25000"/>
                  </a:schemeClr>
                </a:solidFill>
              </a:rPr>
              <a:t> </a:t>
            </a:r>
            <a:r>
              <a:rPr lang="nl-NL" sz="3600" b="1" dirty="0" smtClean="0">
                <a:solidFill>
                  <a:schemeClr val="tx1">
                    <a:lumMod val="75000"/>
                    <a:lumOff val="25000"/>
                  </a:schemeClr>
                </a:solidFill>
              </a:rPr>
              <a:t>Workshop</a:t>
            </a:r>
            <a:endParaRPr lang="nl-NL" sz="3600" dirty="0">
              <a:solidFill>
                <a:schemeClr val="tx1">
                  <a:lumMod val="75000"/>
                  <a:lumOff val="25000"/>
                </a:schemeClr>
              </a:solidFill>
            </a:endParaRPr>
          </a:p>
        </p:txBody>
      </p:sp>
      <p:pic>
        <p:nvPicPr>
          <p:cNvPr id="9" name="Picture 2" descr="Afbeeldingsresultaat voor doff n donn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1018" y="1471891"/>
            <a:ext cx="2184464" cy="3280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fbeeldingsresultaat voor magnid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9268" y="1574761"/>
            <a:ext cx="1978025" cy="1978025"/>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91166" y="4607781"/>
            <a:ext cx="1986765" cy="1986765"/>
          </a:xfrm>
          <a:prstGeom prst="rect">
            <a:avLst/>
          </a:prstGeom>
        </p:spPr>
      </p:pic>
    </p:spTree>
    <p:extLst>
      <p:ext uri="{BB962C8B-B14F-4D97-AF65-F5344CB8AC3E}">
        <p14:creationId xmlns:p14="http://schemas.microsoft.com/office/powerpoint/2010/main" val="2031293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Onderhoud</a:t>
            </a:r>
            <a:endParaRPr lang="nl-NL" dirty="0"/>
          </a:p>
        </p:txBody>
      </p:sp>
      <p:sp>
        <p:nvSpPr>
          <p:cNvPr id="5" name="Tijdelijke aanduiding voor inhoud 1"/>
          <p:cNvSpPr>
            <a:spLocks noGrp="1"/>
          </p:cNvSpPr>
          <p:nvPr>
            <p:ph idx="1"/>
          </p:nvPr>
        </p:nvSpPr>
        <p:spPr>
          <a:xfrm>
            <a:off x="1698593" y="2093286"/>
            <a:ext cx="6936311" cy="3456175"/>
          </a:xfrm>
        </p:spPr>
        <p:txBody>
          <a:bodyPr>
            <a:normAutofit/>
          </a:bodyPr>
          <a:lstStyle/>
          <a:p>
            <a:pPr marL="342900" indent="-342900">
              <a:buFont typeface="Arial" panose="020B0604020202020204" pitchFamily="34" charset="0"/>
              <a:buChar char="•"/>
            </a:pPr>
            <a:r>
              <a:rPr lang="nl-NL" sz="2000" dirty="0" smtClean="0">
                <a:solidFill>
                  <a:schemeClr val="tx1">
                    <a:lumMod val="75000"/>
                    <a:lumOff val="25000"/>
                  </a:schemeClr>
                </a:solidFill>
                <a:latin typeface="+mj-lt"/>
              </a:rPr>
              <a:t>Wassen: 30 graden, geen wasverzachter</a:t>
            </a:r>
            <a:endParaRPr lang="nl-NL" sz="2000" dirty="0">
              <a:solidFill>
                <a:schemeClr val="tx1">
                  <a:lumMod val="75000"/>
                  <a:lumOff val="25000"/>
                </a:schemeClr>
              </a:solidFill>
              <a:latin typeface="+mj-lt"/>
            </a:endParaRPr>
          </a:p>
          <a:p>
            <a:pPr marL="342900" indent="-342900">
              <a:buFont typeface="Arial" panose="020B0604020202020204" pitchFamily="34" charset="0"/>
              <a:buChar char="•"/>
            </a:pPr>
            <a:r>
              <a:rPr lang="nl-NL" sz="2000" dirty="0" smtClean="0">
                <a:solidFill>
                  <a:schemeClr val="tx1">
                    <a:lumMod val="75000"/>
                    <a:lumOff val="25000"/>
                  </a:schemeClr>
                </a:solidFill>
                <a:latin typeface="+mj-lt"/>
              </a:rPr>
              <a:t>Drogen: niet met warmte drogen (kachel, zon, droger)	</a:t>
            </a:r>
            <a:endParaRPr lang="nl-NL" sz="2000" dirty="0">
              <a:solidFill>
                <a:schemeClr val="tx1">
                  <a:lumMod val="75000"/>
                  <a:lumOff val="25000"/>
                </a:schemeClr>
              </a:solidFill>
              <a:latin typeface="+mj-lt"/>
            </a:endParaRPr>
          </a:p>
          <a:p>
            <a:pPr marL="342900" indent="-342900">
              <a:buFont typeface="Arial" panose="020B0604020202020204" pitchFamily="34" charset="0"/>
              <a:buChar char="•"/>
            </a:pPr>
            <a:r>
              <a:rPr lang="nl-NL" sz="2000" dirty="0" smtClean="0">
                <a:solidFill>
                  <a:schemeClr val="tx1">
                    <a:lumMod val="75000"/>
                    <a:lumOff val="25000"/>
                  </a:schemeClr>
                </a:solidFill>
                <a:latin typeface="+mj-lt"/>
              </a:rPr>
              <a:t>2 paar of stuks wisselend dragen</a:t>
            </a:r>
            <a:endParaRPr lang="nl-NL" sz="2000" dirty="0">
              <a:solidFill>
                <a:schemeClr val="tx1">
                  <a:lumMod val="75000"/>
                  <a:lumOff val="25000"/>
                </a:schemeClr>
              </a:solidFill>
              <a:latin typeface="+mj-lt"/>
            </a:endParaRPr>
          </a:p>
          <a:p>
            <a:pPr marL="342900" indent="-342900">
              <a:buFont typeface="Arial" panose="020B0604020202020204" pitchFamily="34" charset="0"/>
              <a:buChar char="•"/>
            </a:pPr>
            <a:r>
              <a:rPr lang="nl-NL" sz="2000" dirty="0" smtClean="0">
                <a:solidFill>
                  <a:schemeClr val="tx1">
                    <a:lumMod val="75000"/>
                    <a:lumOff val="25000"/>
                  </a:schemeClr>
                </a:solidFill>
                <a:latin typeface="+mj-lt"/>
              </a:rPr>
              <a:t>Schoenen</a:t>
            </a:r>
            <a:endParaRPr lang="nl-NL" sz="2000" dirty="0">
              <a:solidFill>
                <a:schemeClr val="tx1">
                  <a:lumMod val="75000"/>
                  <a:lumOff val="25000"/>
                </a:schemeClr>
              </a:solidFill>
              <a:latin typeface="+mj-lt"/>
            </a:endParaRPr>
          </a:p>
          <a:p>
            <a:pPr marL="342900" indent="-342900">
              <a:buFont typeface="Arial" panose="020B0604020202020204" pitchFamily="34" charset="0"/>
              <a:buChar char="•"/>
            </a:pPr>
            <a:r>
              <a:rPr lang="nl-NL" sz="2000" dirty="0" smtClean="0">
                <a:solidFill>
                  <a:schemeClr val="tx1">
                    <a:lumMod val="75000"/>
                    <a:lumOff val="25000"/>
                  </a:schemeClr>
                </a:solidFill>
                <a:latin typeface="+mj-lt"/>
              </a:rPr>
              <a:t>Consulente inschakelen</a:t>
            </a:r>
          </a:p>
        </p:txBody>
      </p:sp>
    </p:spTree>
    <p:extLst>
      <p:ext uri="{BB962C8B-B14F-4D97-AF65-F5344CB8AC3E}">
        <p14:creationId xmlns:p14="http://schemas.microsoft.com/office/powerpoint/2010/main" val="2927374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Zelfmanagement</a:t>
            </a:r>
            <a:endParaRPr lang="nl-NL" dirty="0"/>
          </a:p>
        </p:txBody>
      </p:sp>
      <p:sp>
        <p:nvSpPr>
          <p:cNvPr id="5" name="Tijdelijke aanduiding voor inhoud 1"/>
          <p:cNvSpPr>
            <a:spLocks noGrp="1"/>
          </p:cNvSpPr>
          <p:nvPr>
            <p:ph idx="1"/>
          </p:nvPr>
        </p:nvSpPr>
        <p:spPr>
          <a:xfrm>
            <a:off x="677917" y="1665490"/>
            <a:ext cx="10815145" cy="4262343"/>
          </a:xfrm>
        </p:spPr>
        <p:txBody>
          <a:bodyPr>
            <a:normAutofit/>
          </a:bodyPr>
          <a:lstStyle/>
          <a:p>
            <a:pPr marL="182563" indent="-182563">
              <a:buFont typeface="Arial" panose="020B0604020202020204" pitchFamily="34" charset="0"/>
              <a:buChar char="•"/>
            </a:pPr>
            <a:r>
              <a:rPr lang="nl-NL" sz="1800" dirty="0" smtClean="0">
                <a:solidFill>
                  <a:schemeClr val="tx1">
                    <a:lumMod val="75000"/>
                    <a:lumOff val="25000"/>
                  </a:schemeClr>
                </a:solidFill>
                <a:latin typeface="+mj-lt"/>
              </a:rPr>
              <a:t>Bij cliënten die zelf kousen aantrekken zijn er mogelijkheden voor ergotherapeutische begeleiding</a:t>
            </a:r>
          </a:p>
          <a:p>
            <a:pPr marL="182563" indent="-182563">
              <a:buFont typeface="Arial" panose="020B0604020202020204" pitchFamily="34" charset="0"/>
              <a:buChar char="•"/>
            </a:pPr>
            <a:r>
              <a:rPr lang="nl-NL" sz="1800" dirty="0" smtClean="0">
                <a:solidFill>
                  <a:schemeClr val="tx1">
                    <a:lumMod val="75000"/>
                    <a:lumOff val="25000"/>
                  </a:schemeClr>
                </a:solidFill>
                <a:latin typeface="+mj-lt"/>
              </a:rPr>
              <a:t>Client zelf, thuiszorg of huisarts neemt contact met ergotherapeut</a:t>
            </a:r>
          </a:p>
          <a:p>
            <a:pPr marL="182563" indent="-182563">
              <a:buFont typeface="Arial" panose="020B0604020202020204" pitchFamily="34" charset="0"/>
              <a:buChar char="•"/>
            </a:pPr>
            <a:r>
              <a:rPr lang="nl-NL" sz="1800" dirty="0" smtClean="0">
                <a:solidFill>
                  <a:schemeClr val="tx1">
                    <a:lumMod val="75000"/>
                    <a:lumOff val="25000"/>
                  </a:schemeClr>
                </a:solidFill>
                <a:latin typeface="+mj-lt"/>
              </a:rPr>
              <a:t>Ergotherapeut kan behandeltijd declareren en daardoor verschillende hulpmiddelen aanbieden</a:t>
            </a:r>
          </a:p>
          <a:p>
            <a:pPr marL="182563" indent="-182563">
              <a:buFont typeface="Arial" panose="020B0604020202020204" pitchFamily="34" charset="0"/>
              <a:buChar char="•"/>
            </a:pPr>
            <a:r>
              <a:rPr lang="nl-NL" sz="1800" dirty="0" smtClean="0">
                <a:solidFill>
                  <a:schemeClr val="tx1">
                    <a:lumMod val="75000"/>
                    <a:lumOff val="25000"/>
                  </a:schemeClr>
                </a:solidFill>
                <a:latin typeface="+mj-lt"/>
              </a:rPr>
              <a:t>Hieruit volgt advies voor adequaat aan- en/of uitrekhulpmiddel</a:t>
            </a:r>
          </a:p>
          <a:p>
            <a:pPr marL="182563" indent="-182563">
              <a:buFont typeface="Arial" panose="020B0604020202020204" pitchFamily="34" charset="0"/>
              <a:buChar char="•"/>
            </a:pPr>
            <a:r>
              <a:rPr lang="nl-NL" sz="1800" dirty="0" smtClean="0">
                <a:solidFill>
                  <a:schemeClr val="tx1">
                    <a:lumMod val="75000"/>
                    <a:lumOff val="25000"/>
                  </a:schemeClr>
                </a:solidFill>
                <a:latin typeface="+mj-lt"/>
              </a:rPr>
              <a:t>Kousen leverancier bestelt en declareert het hulpmiddel op advies van de ergotherapeut. Mogelijk vergoeding ZKV</a:t>
            </a:r>
          </a:p>
          <a:p>
            <a:pPr marL="182563" indent="-182563">
              <a:buFont typeface="Arial" panose="020B0604020202020204" pitchFamily="34" charset="0"/>
              <a:buChar char="•"/>
            </a:pPr>
            <a:r>
              <a:rPr lang="nl-NL" sz="1800" dirty="0" smtClean="0">
                <a:solidFill>
                  <a:schemeClr val="tx1">
                    <a:lumMod val="75000"/>
                    <a:lumOff val="25000"/>
                  </a:schemeClr>
                </a:solidFill>
                <a:latin typeface="+mj-lt"/>
              </a:rPr>
              <a:t>Indicatie en verwijzing van de arts</a:t>
            </a:r>
            <a:r>
              <a:rPr lang="nl-NL" sz="1800" dirty="0">
                <a:solidFill>
                  <a:schemeClr val="tx1">
                    <a:lumMod val="75000"/>
                    <a:lumOff val="25000"/>
                  </a:schemeClr>
                </a:solidFill>
                <a:latin typeface="+mj-lt"/>
              </a:rPr>
              <a:t> </a:t>
            </a:r>
            <a:r>
              <a:rPr lang="nl-NL" sz="1800" dirty="0" smtClean="0">
                <a:solidFill>
                  <a:schemeClr val="tx1">
                    <a:lumMod val="75000"/>
                    <a:lumOff val="25000"/>
                  </a:schemeClr>
                </a:solidFill>
                <a:latin typeface="+mj-lt"/>
              </a:rPr>
              <a:t>is nodig </a:t>
            </a:r>
            <a:endParaRPr lang="nl-NL" sz="1800" dirty="0">
              <a:solidFill>
                <a:schemeClr val="tx1">
                  <a:lumMod val="75000"/>
                  <a:lumOff val="25000"/>
                </a:schemeClr>
              </a:solidFill>
              <a:latin typeface="+mj-lt"/>
            </a:endParaRPr>
          </a:p>
        </p:txBody>
      </p:sp>
    </p:spTree>
    <p:extLst>
      <p:ext uri="{BB962C8B-B14F-4D97-AF65-F5344CB8AC3E}">
        <p14:creationId xmlns:p14="http://schemas.microsoft.com/office/powerpoint/2010/main" val="588052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Ook een vorm van zelfmanagement</a:t>
            </a:r>
            <a:endParaRPr lang="nl-NL" dirty="0"/>
          </a:p>
        </p:txBody>
      </p:sp>
      <p:sp>
        <p:nvSpPr>
          <p:cNvPr id="9" name="Tijdelijke aanduiding voor inhoud 8"/>
          <p:cNvSpPr>
            <a:spLocks noGrp="1"/>
          </p:cNvSpPr>
          <p:nvPr>
            <p:ph idx="1"/>
          </p:nvPr>
        </p:nvSpPr>
        <p:spPr>
          <a:xfrm>
            <a:off x="1250950" y="2438400"/>
            <a:ext cx="5207000" cy="3028950"/>
          </a:xfrm>
        </p:spPr>
        <p:txBody>
          <a:bodyPr>
            <a:noAutofit/>
          </a:bodyPr>
          <a:lstStyle/>
          <a:p>
            <a:pPr marL="285750" indent="-285750">
              <a:lnSpc>
                <a:spcPct val="100000"/>
              </a:lnSpc>
              <a:buFont typeface="Arial" panose="020B0604020202020204" pitchFamily="34" charset="0"/>
              <a:buChar char="•"/>
            </a:pPr>
            <a:r>
              <a:rPr lang="nl-NL" sz="1800" dirty="0" smtClean="0">
                <a:solidFill>
                  <a:schemeClr val="tx2">
                    <a:lumMod val="75000"/>
                  </a:schemeClr>
                </a:solidFill>
              </a:rPr>
              <a:t>Verschillende varianten</a:t>
            </a:r>
          </a:p>
          <a:p>
            <a:pPr marL="285750" indent="-285750">
              <a:lnSpc>
                <a:spcPct val="100000"/>
              </a:lnSpc>
              <a:buFont typeface="Arial" panose="020B0604020202020204" pitchFamily="34" charset="0"/>
              <a:buChar char="•"/>
            </a:pPr>
            <a:r>
              <a:rPr lang="nl-NL" sz="1800" dirty="0" smtClean="0">
                <a:solidFill>
                  <a:schemeClr val="tx2">
                    <a:lumMod val="75000"/>
                  </a:schemeClr>
                </a:solidFill>
              </a:rPr>
              <a:t>Klittenband systeem</a:t>
            </a:r>
          </a:p>
          <a:p>
            <a:pPr marL="285750" indent="-285750">
              <a:lnSpc>
                <a:spcPct val="100000"/>
              </a:lnSpc>
              <a:buFont typeface="Arial" panose="020B0604020202020204" pitchFamily="34" charset="0"/>
              <a:buChar char="•"/>
            </a:pPr>
            <a:r>
              <a:rPr lang="nl-NL" sz="1800" dirty="0" smtClean="0">
                <a:solidFill>
                  <a:schemeClr val="tx2">
                    <a:lumMod val="75000"/>
                  </a:schemeClr>
                </a:solidFill>
              </a:rPr>
              <a:t>Verbandmiddelen</a:t>
            </a:r>
          </a:p>
          <a:p>
            <a:pPr marL="285750" indent="-285750">
              <a:lnSpc>
                <a:spcPct val="100000"/>
              </a:lnSpc>
              <a:buFont typeface="Arial" panose="020B0604020202020204" pitchFamily="34" charset="0"/>
              <a:buChar char="•"/>
            </a:pPr>
            <a:r>
              <a:rPr lang="nl-NL" sz="1800" dirty="0" smtClean="0">
                <a:solidFill>
                  <a:schemeClr val="tx2">
                    <a:lumMod val="75000"/>
                  </a:schemeClr>
                </a:solidFill>
              </a:rPr>
              <a:t>Bij grote verschillen in omvang</a:t>
            </a:r>
          </a:p>
          <a:p>
            <a:pPr marL="285750" indent="-285750">
              <a:lnSpc>
                <a:spcPct val="100000"/>
              </a:lnSpc>
              <a:buFont typeface="Arial" panose="020B0604020202020204" pitchFamily="34" charset="0"/>
              <a:buChar char="•"/>
            </a:pPr>
            <a:r>
              <a:rPr lang="nl-NL" sz="1800" dirty="0" smtClean="0">
                <a:solidFill>
                  <a:schemeClr val="tx2">
                    <a:lumMod val="75000"/>
                  </a:schemeClr>
                </a:solidFill>
              </a:rPr>
              <a:t>Bij wondzorg</a:t>
            </a:r>
          </a:p>
          <a:p>
            <a:pPr marL="285750" indent="-285750">
              <a:buFont typeface="Arial" panose="020B0604020202020204" pitchFamily="34" charset="0"/>
              <a:buChar char="•"/>
            </a:pPr>
            <a:endParaRPr lang="nl-NL" sz="1800" dirty="0">
              <a:solidFill>
                <a:schemeClr val="tx2">
                  <a:lumMod val="75000"/>
                </a:schemeClr>
              </a:solidFill>
            </a:endParaRPr>
          </a:p>
        </p:txBody>
      </p:sp>
      <p:grpSp>
        <p:nvGrpSpPr>
          <p:cNvPr id="5" name="Group 15"/>
          <p:cNvGrpSpPr/>
          <p:nvPr/>
        </p:nvGrpSpPr>
        <p:grpSpPr>
          <a:xfrm>
            <a:off x="5257800" y="2638425"/>
            <a:ext cx="6530614" cy="2332569"/>
            <a:chOff x="963167" y="1635646"/>
            <a:chExt cx="6345137" cy="2673669"/>
          </a:xfrm>
        </p:grpSpPr>
        <p:pic>
          <p:nvPicPr>
            <p:cNvPr id="6" name="Afbeelding 5" descr="Juxta_Cures-118_10x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167" y="1635646"/>
              <a:ext cx="2168673" cy="2670039"/>
            </a:xfrm>
            <a:prstGeom prst="rect">
              <a:avLst/>
            </a:prstGeom>
          </p:spPr>
        </p:pic>
        <p:pic>
          <p:nvPicPr>
            <p:cNvPr id="7" name="Afbeelding 6" descr="juxta_fit_essentials_upper_200_400x60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1635646"/>
              <a:ext cx="2160240" cy="2673298"/>
            </a:xfrm>
            <a:prstGeom prst="rect">
              <a:avLst/>
            </a:prstGeom>
          </p:spPr>
        </p:pic>
        <p:pic>
          <p:nvPicPr>
            <p:cNvPr id="8" name="Afbeelding 7" descr="Juxta_Fix_Anlegen_096__10x15_30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1635646"/>
              <a:ext cx="2016224" cy="2673669"/>
            </a:xfrm>
            <a:prstGeom prst="rect">
              <a:avLst/>
            </a:prstGeom>
          </p:spPr>
        </p:pic>
      </p:grpSp>
      <p:sp>
        <p:nvSpPr>
          <p:cNvPr id="10" name="Tekstvak 9"/>
          <p:cNvSpPr txBox="1"/>
          <p:nvPr/>
        </p:nvSpPr>
        <p:spPr>
          <a:xfrm rot="20926633">
            <a:off x="1727182" y="5286076"/>
            <a:ext cx="2503792" cy="646331"/>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182563" indent="-182563">
              <a:buSzPct val="90000"/>
              <a:buNone/>
            </a:pPr>
            <a:r>
              <a:rPr lang="nl-NL" b="1" dirty="0">
                <a:solidFill>
                  <a:schemeClr val="tx1">
                    <a:lumMod val="75000"/>
                    <a:lumOff val="25000"/>
                  </a:schemeClr>
                </a:solidFill>
              </a:rPr>
              <a:t> </a:t>
            </a:r>
            <a:r>
              <a:rPr lang="nl-NL" sz="3600" b="1" dirty="0" smtClean="0">
                <a:solidFill>
                  <a:schemeClr val="tx1">
                    <a:lumMod val="75000"/>
                    <a:lumOff val="25000"/>
                  </a:schemeClr>
                </a:solidFill>
              </a:rPr>
              <a:t>Workshop</a:t>
            </a:r>
            <a:endParaRPr lang="nl-NL" sz="3600" dirty="0">
              <a:solidFill>
                <a:schemeClr val="tx1">
                  <a:lumMod val="75000"/>
                  <a:lumOff val="25000"/>
                </a:schemeClr>
              </a:solidFill>
            </a:endParaRPr>
          </a:p>
        </p:txBody>
      </p:sp>
    </p:spTree>
    <p:extLst>
      <p:ext uri="{BB962C8B-B14F-4D97-AF65-F5344CB8AC3E}">
        <p14:creationId xmlns:p14="http://schemas.microsoft.com/office/powerpoint/2010/main" val="7346435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p:nvPr/>
        </p:nvSpPr>
        <p:spPr>
          <a:xfrm>
            <a:off x="2194226" y="1363324"/>
            <a:ext cx="7803549" cy="830997"/>
          </a:xfrm>
          <a:prstGeom prst="rect">
            <a:avLst/>
          </a:prstGeom>
        </p:spPr>
        <p:txBody>
          <a:bodyPr wrap="square">
            <a:spAutoFit/>
          </a:bodyPr>
          <a:lstStyle/>
          <a:p>
            <a:pPr algn="ctr">
              <a:lnSpc>
                <a:spcPct val="80000"/>
              </a:lnSpc>
            </a:pPr>
            <a:r>
              <a:rPr lang="nl-NL" sz="6000" dirty="0" smtClean="0">
                <a:solidFill>
                  <a:srgbClr val="8BB511"/>
                </a:solidFill>
              </a:rPr>
              <a:t>Zijn er nog vragen?</a:t>
            </a:r>
            <a:endParaRPr lang="nl-NL" sz="6000" dirty="0">
              <a:solidFill>
                <a:srgbClr val="8BB511"/>
              </a:solidFill>
              <a:cs typeface="Gill Sans SemiBold"/>
            </a:endParaRPr>
          </a:p>
        </p:txBody>
      </p:sp>
      <p:sp>
        <p:nvSpPr>
          <p:cNvPr id="3" name="Titel 1"/>
          <p:cNvSpPr>
            <a:spLocks noGrp="1"/>
          </p:cNvSpPr>
          <p:nvPr>
            <p:ph type="title"/>
          </p:nvPr>
        </p:nvSpPr>
        <p:spPr>
          <a:xfrm>
            <a:off x="2609850" y="2966492"/>
            <a:ext cx="6972300" cy="1216888"/>
          </a:xfrm>
        </p:spPr>
        <p:txBody>
          <a:bodyPr>
            <a:noAutofit/>
          </a:bodyPr>
          <a:lstStyle/>
          <a:p>
            <a:pPr algn="ctr"/>
            <a:r>
              <a:rPr lang="nl-NL" sz="4400" dirty="0" smtClean="0"/>
              <a:t>Bedankt voor uw aandacht!</a:t>
            </a:r>
            <a:endParaRPr lang="nl-NL" sz="4400" dirty="0"/>
          </a:p>
        </p:txBody>
      </p:sp>
      <p:pic>
        <p:nvPicPr>
          <p:cNvPr id="4" name="Picture 14" descr="Logo LIVIT orthopedie groe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7036" y="4183380"/>
            <a:ext cx="3557928" cy="1762645"/>
          </a:xfrm>
          <a:prstGeom prst="rect">
            <a:avLst/>
          </a:prstGeom>
        </p:spPr>
      </p:pic>
    </p:spTree>
    <p:extLst>
      <p:ext uri="{BB962C8B-B14F-4D97-AF65-F5344CB8AC3E}">
        <p14:creationId xmlns:p14="http://schemas.microsoft.com/office/powerpoint/2010/main" val="2031646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Circulatie en Lymfestelsel</a:t>
            </a:r>
            <a:endParaRPr lang="nl-NL" dirty="0"/>
          </a:p>
        </p:txBody>
      </p:sp>
      <p:pic>
        <p:nvPicPr>
          <p:cNvPr id="1026" name="Picture 2" descr="Afbeeldingsresultaat voor circulatie">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2499" y="1837737"/>
            <a:ext cx="2682875" cy="36889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Afbeeldingsresultaat voor lymfesyste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825" y="1638300"/>
            <a:ext cx="3892550" cy="40878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671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Indicaties TEK</a:t>
            </a:r>
            <a:endParaRPr lang="nl-NL" dirty="0"/>
          </a:p>
        </p:txBody>
      </p:sp>
      <p:sp>
        <p:nvSpPr>
          <p:cNvPr id="3" name="Tijdelijke aanduiding voor inhoud 2"/>
          <p:cNvSpPr>
            <a:spLocks noGrp="1"/>
          </p:cNvSpPr>
          <p:nvPr>
            <p:ph idx="1"/>
          </p:nvPr>
        </p:nvSpPr>
        <p:spPr>
          <a:xfrm>
            <a:off x="641350" y="1968500"/>
            <a:ext cx="10960100" cy="3632200"/>
          </a:xfrm>
        </p:spPr>
        <p:txBody>
          <a:bodyPr/>
          <a:lstStyle/>
          <a:p>
            <a:pPr marL="342900" indent="-342900">
              <a:buAutoNum type="arabicPeriod"/>
            </a:pPr>
            <a:r>
              <a:rPr lang="nl-NL" b="1" dirty="0" smtClean="0">
                <a:solidFill>
                  <a:schemeClr val="tx1">
                    <a:lumMod val="75000"/>
                    <a:lumOff val="25000"/>
                  </a:schemeClr>
                </a:solidFill>
              </a:rPr>
              <a:t>Varices (spataderen)</a:t>
            </a:r>
          </a:p>
          <a:p>
            <a:pPr marL="342900" indent="-342900">
              <a:buAutoNum type="arabicPeriod"/>
            </a:pPr>
            <a:r>
              <a:rPr lang="nl-NL" b="1" dirty="0" smtClean="0">
                <a:solidFill>
                  <a:schemeClr val="tx1">
                    <a:lumMod val="75000"/>
                    <a:lumOff val="25000"/>
                  </a:schemeClr>
                </a:solidFill>
              </a:rPr>
              <a:t>CVI (chronische veneuze insufficiëntie)</a:t>
            </a:r>
          </a:p>
          <a:p>
            <a:pPr marL="342900" indent="-342900">
              <a:buAutoNum type="arabicPeriod"/>
            </a:pPr>
            <a:r>
              <a:rPr lang="nl-NL" b="1" dirty="0" smtClean="0">
                <a:solidFill>
                  <a:schemeClr val="tx1">
                    <a:lumMod val="75000"/>
                    <a:lumOff val="25000"/>
                  </a:schemeClr>
                </a:solidFill>
              </a:rPr>
              <a:t>Trombose</a:t>
            </a:r>
          </a:p>
          <a:p>
            <a:pPr marL="342900" indent="-342900">
              <a:buAutoNum type="arabicPeriod"/>
            </a:pPr>
            <a:r>
              <a:rPr lang="nl-NL" b="1" dirty="0" smtClean="0">
                <a:solidFill>
                  <a:schemeClr val="tx1">
                    <a:lumMod val="75000"/>
                    <a:lumOff val="25000"/>
                  </a:schemeClr>
                </a:solidFill>
              </a:rPr>
              <a:t>Post trombotisch syndroom</a:t>
            </a:r>
          </a:p>
          <a:p>
            <a:pPr marL="342900" indent="-342900">
              <a:buAutoNum type="arabicPeriod"/>
            </a:pPr>
            <a:r>
              <a:rPr lang="nl-NL" b="1" dirty="0" smtClean="0">
                <a:solidFill>
                  <a:schemeClr val="tx1">
                    <a:lumMod val="75000"/>
                    <a:lumOff val="25000"/>
                  </a:schemeClr>
                </a:solidFill>
              </a:rPr>
              <a:t>Erysipelas (wondroos)</a:t>
            </a:r>
          </a:p>
          <a:p>
            <a:pPr marL="342900" indent="-342900">
              <a:buAutoNum type="arabicPeriod"/>
            </a:pPr>
            <a:r>
              <a:rPr lang="nl-NL" b="1" dirty="0" smtClean="0">
                <a:solidFill>
                  <a:schemeClr val="tx1">
                    <a:lumMod val="75000"/>
                    <a:lumOff val="25000"/>
                  </a:schemeClr>
                </a:solidFill>
              </a:rPr>
              <a:t>Lymfoedeem</a:t>
            </a:r>
          </a:p>
          <a:p>
            <a:pPr marL="342900" indent="-342900">
              <a:buAutoNum type="arabicPeriod"/>
            </a:pPr>
            <a:r>
              <a:rPr lang="nl-NL" b="1" dirty="0" smtClean="0">
                <a:solidFill>
                  <a:schemeClr val="tx1">
                    <a:lumMod val="75000"/>
                    <a:lumOff val="25000"/>
                  </a:schemeClr>
                </a:solidFill>
              </a:rPr>
              <a:t>Lipoedeem</a:t>
            </a:r>
          </a:p>
          <a:p>
            <a:pPr marL="342900" indent="-342900">
              <a:buAutoNum type="arabicPeriod"/>
            </a:pPr>
            <a:endParaRPr lang="nl-NL" b="1" dirty="0" smtClean="0">
              <a:solidFill>
                <a:schemeClr val="tx1">
                  <a:lumMod val="75000"/>
                  <a:lumOff val="25000"/>
                </a:schemeClr>
              </a:solidFill>
            </a:endParaRPr>
          </a:p>
          <a:p>
            <a:pPr marL="342900" indent="-342900">
              <a:buAutoNum type="arabicPeriod"/>
            </a:pPr>
            <a:endParaRPr lang="nl-NL" b="1" dirty="0" smtClean="0">
              <a:solidFill>
                <a:schemeClr val="tx1">
                  <a:lumMod val="75000"/>
                  <a:lumOff val="25000"/>
                </a:schemeClr>
              </a:solidFill>
            </a:endParaRPr>
          </a:p>
          <a:p>
            <a:pPr marL="342900" indent="-342900">
              <a:buAutoNum type="arabicPeriod"/>
            </a:pPr>
            <a:endParaRPr lang="nl-NL" dirty="0"/>
          </a:p>
        </p:txBody>
      </p:sp>
    </p:spTree>
    <p:extLst>
      <p:ext uri="{BB962C8B-B14F-4D97-AF65-F5344CB8AC3E}">
        <p14:creationId xmlns:p14="http://schemas.microsoft.com/office/powerpoint/2010/main" val="856840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1. Varices (spataderen)</a:t>
            </a:r>
            <a:endParaRPr lang="nl-NL" dirty="0"/>
          </a:p>
        </p:txBody>
      </p:sp>
      <p:sp>
        <p:nvSpPr>
          <p:cNvPr id="5" name="Tijdelijke aanduiding voor tekst 4"/>
          <p:cNvSpPr txBox="1">
            <a:spLocks noGrp="1"/>
          </p:cNvSpPr>
          <p:nvPr>
            <p:ph type="body" sz="quarter" idx="14"/>
          </p:nvPr>
        </p:nvSpPr>
        <p:spPr>
          <a:xfrm>
            <a:off x="622300" y="1558062"/>
            <a:ext cx="5140325" cy="872034"/>
          </a:xfrm>
          <a:prstGeom prst="rect">
            <a:avLst/>
          </a:prstGeom>
          <a:noFill/>
        </p:spPr>
        <p:txBody>
          <a:bodyPr wrap="square" rtlCol="0">
            <a:spAutoFit/>
          </a:bodyPr>
          <a:lstStyle/>
          <a:p>
            <a:r>
              <a:rPr lang="nl-NL" sz="1800" dirty="0" smtClean="0">
                <a:solidFill>
                  <a:schemeClr val="tx1">
                    <a:lumMod val="75000"/>
                    <a:lumOff val="25000"/>
                  </a:schemeClr>
                </a:solidFill>
                <a:latin typeface="+mj-lt"/>
              </a:rPr>
              <a:t>Varices zijn verwijding van de venen, waarin de kleppen nog slechts gebrekkig functioneren.</a:t>
            </a:r>
          </a:p>
        </p:txBody>
      </p:sp>
      <p:sp>
        <p:nvSpPr>
          <p:cNvPr id="7" name="Tijdelijke aanduiding voor inhoud 1"/>
          <p:cNvSpPr>
            <a:spLocks noGrp="1"/>
          </p:cNvSpPr>
          <p:nvPr>
            <p:ph sz="half" idx="1"/>
          </p:nvPr>
        </p:nvSpPr>
        <p:spPr>
          <a:xfrm>
            <a:off x="935018" y="2760737"/>
            <a:ext cx="3636982" cy="3417177"/>
          </a:xfrm>
        </p:spPr>
        <p:txBody>
          <a:bodyPr>
            <a:normAutofit/>
          </a:bodyPr>
          <a:lstStyle/>
          <a:p>
            <a:pPr marL="0" indent="0">
              <a:buNone/>
            </a:pPr>
            <a:r>
              <a:rPr lang="nl-NL" sz="1800" b="1" dirty="0" smtClean="0">
                <a:solidFill>
                  <a:schemeClr val="tx1">
                    <a:lumMod val="75000"/>
                    <a:lumOff val="25000"/>
                  </a:schemeClr>
                </a:solidFill>
                <a:latin typeface="+mj-lt"/>
              </a:rPr>
              <a:t>Oorzaken:</a:t>
            </a:r>
          </a:p>
          <a:p>
            <a:pPr marL="182563" indent="-182563">
              <a:buFont typeface="Arial"/>
              <a:buChar char="•"/>
            </a:pPr>
            <a:r>
              <a:rPr lang="nl-NL" sz="1800" dirty="0" smtClean="0">
                <a:solidFill>
                  <a:schemeClr val="tx1">
                    <a:lumMod val="75000"/>
                    <a:lumOff val="25000"/>
                  </a:schemeClr>
                </a:solidFill>
                <a:latin typeface="+mj-lt"/>
              </a:rPr>
              <a:t>Erfelijkheid</a:t>
            </a:r>
          </a:p>
          <a:p>
            <a:pPr marL="182563" indent="-182563">
              <a:buFont typeface="Arial"/>
              <a:buChar char="•"/>
            </a:pPr>
            <a:r>
              <a:rPr lang="nl-NL" sz="1800" dirty="0" smtClean="0">
                <a:solidFill>
                  <a:schemeClr val="tx1">
                    <a:lumMod val="75000"/>
                    <a:lumOff val="25000"/>
                  </a:schemeClr>
                </a:solidFill>
                <a:latin typeface="+mj-lt"/>
              </a:rPr>
              <a:t>Hormonen</a:t>
            </a:r>
          </a:p>
          <a:p>
            <a:pPr marL="182563" indent="-182563">
              <a:buFont typeface="Arial"/>
              <a:buChar char="•"/>
            </a:pPr>
            <a:r>
              <a:rPr lang="nl-NL" sz="1800" dirty="0" smtClean="0">
                <a:solidFill>
                  <a:schemeClr val="tx1">
                    <a:lumMod val="75000"/>
                    <a:lumOff val="25000"/>
                  </a:schemeClr>
                </a:solidFill>
                <a:latin typeface="+mj-lt"/>
              </a:rPr>
              <a:t>Levensstijl (roken)</a:t>
            </a:r>
          </a:p>
          <a:p>
            <a:pPr marL="182563" indent="-182563">
              <a:buFont typeface="Arial"/>
              <a:buChar char="•"/>
            </a:pPr>
            <a:r>
              <a:rPr lang="nl-NL" sz="1800" dirty="0" smtClean="0">
                <a:solidFill>
                  <a:schemeClr val="tx1">
                    <a:lumMod val="75000"/>
                    <a:lumOff val="25000"/>
                  </a:schemeClr>
                </a:solidFill>
                <a:latin typeface="+mj-lt"/>
              </a:rPr>
              <a:t>Zittend of staand beroep</a:t>
            </a:r>
          </a:p>
          <a:p>
            <a:pPr marL="182563" indent="-182563">
              <a:buFont typeface="Arial"/>
              <a:buChar char="•"/>
            </a:pPr>
            <a:r>
              <a:rPr lang="nl-NL" sz="1800" dirty="0" smtClean="0">
                <a:solidFill>
                  <a:schemeClr val="tx1">
                    <a:lumMod val="75000"/>
                    <a:lumOff val="25000"/>
                  </a:schemeClr>
                </a:solidFill>
                <a:latin typeface="+mj-lt"/>
              </a:rPr>
              <a:t>Weinig bewegen</a:t>
            </a:r>
          </a:p>
          <a:p>
            <a:pPr marL="0" indent="0">
              <a:buNone/>
            </a:pPr>
            <a:endParaRPr lang="nl-NL" sz="2000" b="1" dirty="0">
              <a:solidFill>
                <a:schemeClr val="tx1">
                  <a:lumMod val="75000"/>
                  <a:lumOff val="25000"/>
                </a:schemeClr>
              </a:solidFill>
              <a:latin typeface="+mj-lt"/>
            </a:endParaRPr>
          </a:p>
          <a:p>
            <a:pPr marL="0" indent="0">
              <a:buNone/>
            </a:pPr>
            <a:endParaRPr lang="nl-NL" sz="2000" b="1" dirty="0">
              <a:solidFill>
                <a:schemeClr val="tx1">
                  <a:lumMod val="75000"/>
                  <a:lumOff val="25000"/>
                </a:schemeClr>
              </a:solidFill>
              <a:latin typeface="+mj-lt"/>
            </a:endParaRPr>
          </a:p>
          <a:p>
            <a:pPr marL="0" indent="0">
              <a:buNone/>
            </a:pPr>
            <a:endParaRPr lang="nl-NL" sz="2000" b="1" dirty="0" smtClean="0">
              <a:solidFill>
                <a:schemeClr val="tx1">
                  <a:lumMod val="75000"/>
                  <a:lumOff val="25000"/>
                </a:schemeClr>
              </a:solidFill>
              <a:latin typeface="+mj-lt"/>
            </a:endParaRPr>
          </a:p>
        </p:txBody>
      </p:sp>
      <p:pic>
        <p:nvPicPr>
          <p:cNvPr id="8" name="Picture 8" descr="C:\Documents and Settings\Administrator\Mijn documenten\LIVIT\Plaatjes\Kousen - spataderen\spataderbeen, matig.jpg"/>
          <p:cNvPicPr>
            <a:picLocks noChangeAspect="1" noChangeArrowheads="1"/>
          </p:cNvPicPr>
          <p:nvPr/>
        </p:nvPicPr>
        <p:blipFill>
          <a:blip r:embed="rId3" cstate="print">
            <a:extLst>
              <a:ext uri="{28A0092B-C50C-407E-A947-70E740481C1C}">
                <a14:useLocalDpi xmlns:a14="http://schemas.microsoft.com/office/drawing/2010/main" val="0"/>
              </a:ext>
            </a:extLst>
          </a:blip>
          <a:srcRect t="7692"/>
          <a:stretch>
            <a:fillRect/>
          </a:stretch>
        </p:blipFill>
        <p:spPr bwMode="auto">
          <a:xfrm>
            <a:off x="9048750" y="2970551"/>
            <a:ext cx="2747941" cy="348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Documents and Settings\Administrator\Mijn documenten\LIVIT\Plaatjes\spataderbenen.gif"/>
          <p:cNvPicPr>
            <a:picLocks noChangeAspect="1" noChangeArrowheads="1"/>
          </p:cNvPicPr>
          <p:nvPr/>
        </p:nvPicPr>
        <p:blipFill>
          <a:blip r:embed="rId4" cstate="print">
            <a:extLst>
              <a:ext uri="{28A0092B-C50C-407E-A947-70E740481C1C}">
                <a14:useLocalDpi xmlns:a14="http://schemas.microsoft.com/office/drawing/2010/main" val="0"/>
              </a:ext>
            </a:extLst>
          </a:blip>
          <a:srcRect t="10477"/>
          <a:stretch>
            <a:fillRect/>
          </a:stretch>
        </p:blipFill>
        <p:spPr bwMode="auto">
          <a:xfrm>
            <a:off x="5953126" y="1434872"/>
            <a:ext cx="2837234" cy="352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12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Symptomen Varices</a:t>
            </a:r>
            <a:endParaRPr lang="nl-NL"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962650" y="1456659"/>
            <a:ext cx="6210300" cy="4401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Afbeeldingsresultaat voor spatad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5" y="1943100"/>
            <a:ext cx="2495550" cy="2495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fbeeldingsresultaat voor spatad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625" y="3657600"/>
            <a:ext cx="249555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241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4"/>
          </p:nvPr>
        </p:nvSpPr>
        <p:spPr/>
        <p:txBody>
          <a:bodyPr/>
          <a:lstStyle/>
          <a:p>
            <a:pPr marL="342900" indent="-342900">
              <a:buFont typeface="Arial" panose="020B0604020202020204" pitchFamily="34" charset="0"/>
              <a:buChar char="•"/>
            </a:pPr>
            <a:r>
              <a:rPr lang="en-US" sz="2400" dirty="0" err="1" smtClean="0">
                <a:solidFill>
                  <a:schemeClr val="tx1">
                    <a:lumMod val="75000"/>
                    <a:lumOff val="25000"/>
                  </a:schemeClr>
                </a:solidFill>
              </a:rPr>
              <a:t>Tegengaan</a:t>
            </a:r>
            <a:r>
              <a:rPr lang="en-US" sz="2400" dirty="0" smtClean="0">
                <a:solidFill>
                  <a:schemeClr val="tx1">
                    <a:lumMod val="75000"/>
                    <a:lumOff val="25000"/>
                  </a:schemeClr>
                </a:solidFill>
              </a:rPr>
              <a:t> </a:t>
            </a:r>
            <a:r>
              <a:rPr lang="en-US" sz="2400" dirty="0">
                <a:solidFill>
                  <a:schemeClr val="tx1">
                    <a:lumMod val="75000"/>
                    <a:lumOff val="25000"/>
                  </a:schemeClr>
                </a:solidFill>
              </a:rPr>
              <a:t>van </a:t>
            </a:r>
            <a:r>
              <a:rPr lang="en-US" sz="2400" dirty="0" err="1">
                <a:solidFill>
                  <a:schemeClr val="tx1">
                    <a:lumMod val="75000"/>
                    <a:lumOff val="25000"/>
                  </a:schemeClr>
                </a:solidFill>
              </a:rPr>
              <a:t>terugstromen</a:t>
            </a:r>
            <a:r>
              <a:rPr lang="en-US" sz="2400" dirty="0">
                <a:solidFill>
                  <a:schemeClr val="tx1">
                    <a:lumMod val="75000"/>
                    <a:lumOff val="25000"/>
                  </a:schemeClr>
                </a:solidFill>
              </a:rPr>
              <a:t> </a:t>
            </a:r>
            <a:r>
              <a:rPr lang="en-US" sz="2400" dirty="0" err="1">
                <a:solidFill>
                  <a:schemeClr val="tx1">
                    <a:lumMod val="75000"/>
                    <a:lumOff val="25000"/>
                  </a:schemeClr>
                </a:solidFill>
              </a:rPr>
              <a:t>bloed</a:t>
            </a:r>
            <a:r>
              <a:rPr lang="nl-NL" sz="2000" dirty="0">
                <a:solidFill>
                  <a:schemeClr val="tx1">
                    <a:lumMod val="75000"/>
                    <a:lumOff val="25000"/>
                  </a:schemeClr>
                </a:solidFill>
              </a:rPr>
              <a:t>. </a:t>
            </a:r>
            <a:r>
              <a:rPr lang="nl-NL" sz="1400" dirty="0">
                <a:solidFill>
                  <a:srgbClr val="FF0000"/>
                </a:solidFill>
              </a:rPr>
              <a:t>10</a:t>
            </a:r>
            <a:endParaRPr lang="nl-NL"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87435" y="3026926"/>
            <a:ext cx="5137453" cy="300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open val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1702" y="2479295"/>
            <a:ext cx="1701223" cy="255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losed val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2926" y="3026926"/>
            <a:ext cx="2001723" cy="25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923149" y="6178156"/>
            <a:ext cx="1467068" cy="244682"/>
          </a:xfrm>
          <a:prstGeom prst="rect">
            <a:avLst/>
          </a:prstGeom>
        </p:spPr>
        <p:txBody>
          <a:bodyPr wrap="none">
            <a:spAutoFit/>
          </a:bodyPr>
          <a:lstStyle/>
          <a:p>
            <a:pPr lvl="0">
              <a:lnSpc>
                <a:spcPct val="90000"/>
              </a:lnSpc>
              <a:spcBef>
                <a:spcPct val="0"/>
              </a:spcBef>
            </a:pPr>
            <a:r>
              <a:rPr lang="nl-NL" sz="1100" dirty="0">
                <a:ea typeface="+mj-ea"/>
                <a:cs typeface="+mj-cs"/>
              </a:rPr>
              <a:t>10. (Verdonk, 2011).</a:t>
            </a:r>
          </a:p>
        </p:txBody>
      </p:sp>
      <p:sp>
        <p:nvSpPr>
          <p:cNvPr id="9" name="Titel 1"/>
          <p:cNvSpPr>
            <a:spLocks noGrp="1"/>
          </p:cNvSpPr>
          <p:nvPr>
            <p:ph type="title"/>
          </p:nvPr>
        </p:nvSpPr>
        <p:spPr>
          <a:xfrm>
            <a:off x="2324100" y="669062"/>
            <a:ext cx="9258300" cy="635000"/>
          </a:xfrm>
        </p:spPr>
        <p:txBody>
          <a:bodyPr/>
          <a:lstStyle/>
          <a:p>
            <a:r>
              <a:rPr lang="nl-NL" dirty="0" smtClean="0"/>
              <a:t>Functie kleppen in de venen</a:t>
            </a:r>
            <a:endParaRPr lang="nl-NL" dirty="0"/>
          </a:p>
        </p:txBody>
      </p:sp>
    </p:spTree>
    <p:extLst>
      <p:ext uri="{BB962C8B-B14F-4D97-AF65-F5344CB8AC3E}">
        <p14:creationId xmlns:p14="http://schemas.microsoft.com/office/powerpoint/2010/main" val="1655681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Geaccrediteerde cursus ACT vernieuwde versie">
  <a:themeElements>
    <a:clrScheme name="Livit">
      <a:dk1>
        <a:srgbClr val="65656A"/>
      </a:dk1>
      <a:lt1>
        <a:sysClr val="window" lastClr="FFFFFF"/>
      </a:lt1>
      <a:dk2>
        <a:srgbClr val="A5A5A5"/>
      </a:dk2>
      <a:lt2>
        <a:srgbClr val="F2F2F2"/>
      </a:lt2>
      <a:accent1>
        <a:srgbClr val="96C11E"/>
      </a:accent1>
      <a:accent2>
        <a:srgbClr val="6E368C"/>
      </a:accent2>
      <a:accent3>
        <a:srgbClr val="009FE3"/>
      </a:accent3>
      <a:accent4>
        <a:srgbClr val="E63312"/>
      </a:accent4>
      <a:accent5>
        <a:srgbClr val="F39200"/>
      </a:accent5>
      <a:accent6>
        <a:srgbClr val="FFD500"/>
      </a:accent6>
      <a:hlink>
        <a:srgbClr val="0563C1"/>
      </a:hlink>
      <a:folHlink>
        <a:srgbClr val="954F7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vit Powerpoint template" id="{D8317B2C-A809-4275-B5B6-30C1D92F4CB6}" vid="{9CBFC114-DAE9-48EE-B959-E7446E7596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00B863483C9948840E8D82943CB77E" ma:contentTypeVersion="0" ma:contentTypeDescription="Een nieuw document maken." ma:contentTypeScope="" ma:versionID="5280186e99ea241f458d598dab14f2d4">
  <xsd:schema xmlns:xsd="http://www.w3.org/2001/XMLSchema" xmlns:xs="http://www.w3.org/2001/XMLSchema" xmlns:p="http://schemas.microsoft.com/office/2006/metadata/properties" targetNamespace="http://schemas.microsoft.com/office/2006/metadata/properties" ma:root="true" ma:fieldsID="a17e5968c79d9fe2fc9f8835eee23f5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B31457-0183-421D-9DB1-E6A5E36B3C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21A2273-2140-4E72-9B77-6B8EA35A59EA}">
  <ds:schemaRefs>
    <ds:schemaRef ds:uri="http://schemas.microsoft.com/sharepoint/v3/contenttype/forms"/>
  </ds:schemaRefs>
</ds:datastoreItem>
</file>

<file path=customXml/itemProps3.xml><?xml version="1.0" encoding="utf-8"?>
<ds:datastoreItem xmlns:ds="http://schemas.openxmlformats.org/officeDocument/2006/customXml" ds:itemID="{95D35A1B-08C0-4645-BFE9-3949554636A5}">
  <ds:schemaRefs>
    <ds:schemaRef ds:uri="http://schemas.openxmlformats.org/package/2006/metadata/core-properties"/>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Geaccrediteerde cursus ACT vernieuwde versie</Template>
  <TotalTime>0</TotalTime>
  <Words>2539</Words>
  <Application>Microsoft Office PowerPoint</Application>
  <PresentationFormat>Breedbeeld</PresentationFormat>
  <Paragraphs>405</Paragraphs>
  <Slides>44</Slides>
  <Notes>19</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44</vt:i4>
      </vt:variant>
    </vt:vector>
  </HeadingPairs>
  <TitlesOfParts>
    <vt:vector size="52" baseType="lpstr">
      <vt:lpstr>Arial</vt:lpstr>
      <vt:lpstr>Calibri</vt:lpstr>
      <vt:lpstr>Gill Sans</vt:lpstr>
      <vt:lpstr>Gill Sans Light</vt:lpstr>
      <vt:lpstr>Gill Sans MT</vt:lpstr>
      <vt:lpstr>Gill Sans SemiBold</vt:lpstr>
      <vt:lpstr>Wingdings</vt:lpstr>
      <vt:lpstr>Geaccrediteerde cursus ACT vernieuwde versie</vt:lpstr>
      <vt:lpstr>Geaccrediteerde training</vt:lpstr>
      <vt:lpstr>Inhoud</vt:lpstr>
      <vt:lpstr>Leerdoelen</vt:lpstr>
      <vt:lpstr>Werking van compressietherapie</vt:lpstr>
      <vt:lpstr>Circulatie en Lymfestelsel</vt:lpstr>
      <vt:lpstr>Indicaties TEK</vt:lpstr>
      <vt:lpstr>1. Varices (spataderen)</vt:lpstr>
      <vt:lpstr>Symptomen Varices</vt:lpstr>
      <vt:lpstr>Functie kleppen in de venen</vt:lpstr>
      <vt:lpstr>2. Chronische veneuze insufficiëntie (CVI)</vt:lpstr>
      <vt:lpstr>Ulcus Cruris</vt:lpstr>
      <vt:lpstr>3. Trombose</vt:lpstr>
      <vt:lpstr>4. Post trombotisch syndroom</vt:lpstr>
      <vt:lpstr>5. Erysipelas (wondroos)</vt:lpstr>
      <vt:lpstr>6. Lymfoedeem</vt:lpstr>
      <vt:lpstr>Lymfoedeem</vt:lpstr>
      <vt:lpstr>Lymfoedeem</vt:lpstr>
      <vt:lpstr>Symptomen lymfoedeem</vt:lpstr>
      <vt:lpstr>Pitting / non-pitting oedeem</vt:lpstr>
      <vt:lpstr>7. Lipoedeem</vt:lpstr>
      <vt:lpstr>Symptomen lipoedeem</vt:lpstr>
      <vt:lpstr>Contra indicaties TEK</vt:lpstr>
      <vt:lpstr>Ambulatie compressie therapie</vt:lpstr>
      <vt:lpstr>Wet van LaPlace</vt:lpstr>
      <vt:lpstr>Ambulante Compressie Therapie (ATC)</vt:lpstr>
      <vt:lpstr>Indicaties en contra indicaties ACT</vt:lpstr>
      <vt:lpstr>Beslisboom bij aanmeten TEK</vt:lpstr>
      <vt:lpstr>Wat is stiffness?</vt:lpstr>
      <vt:lpstr>Vlakbrei of rondbrei kousen?</vt:lpstr>
      <vt:lpstr>Verschil in breitechniek</vt:lpstr>
      <vt:lpstr>Confectie of...  Maatwerk?</vt:lpstr>
      <vt:lpstr>Drukklasse</vt:lpstr>
      <vt:lpstr>Indicatie per drukklasse</vt:lpstr>
      <vt:lpstr>Drukklasse 2</vt:lpstr>
      <vt:lpstr>Drukklasse 3</vt:lpstr>
      <vt:lpstr>Drukklasse 4</vt:lpstr>
      <vt:lpstr>Verwijsprocedure en vergoedingen</vt:lpstr>
      <vt:lpstr>De do’s en dont’s van TEK</vt:lpstr>
      <vt:lpstr>Procedure aantrekken</vt:lpstr>
      <vt:lpstr>Aan- en uittrekhulpen</vt:lpstr>
      <vt:lpstr>Onderhoud</vt:lpstr>
      <vt:lpstr>Zelfmanagement</vt:lpstr>
      <vt:lpstr>Ook een vorm van zelfmanagement</vt:lpstr>
      <vt:lpstr>Bedankt voor uw aandacht!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Geaccrediteerde training</dc:title>
  <dc:creator>jvdgraaf</dc:creator>
  <cp:lastModifiedBy>Sarah Peters</cp:lastModifiedBy>
  <cp:revision>92</cp:revision>
  <dcterms:created xsi:type="dcterms:W3CDTF">2018-02-27T08:29:07Z</dcterms:created>
  <dcterms:modified xsi:type="dcterms:W3CDTF">2019-03-06T12:20:43Z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0x0101007C00B863483C9948840E8D82943CB77E</vt:lpwstr>
  </property>
</Properties>
</file>