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60" r:id="rId4"/>
    <p:sldId id="277" r:id="rId5"/>
    <p:sldId id="329" r:id="rId6"/>
    <p:sldId id="346" r:id="rId7"/>
    <p:sldId id="361" r:id="rId8"/>
    <p:sldId id="362" r:id="rId9"/>
    <p:sldId id="371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290" r:id="rId19"/>
    <p:sldId id="355" r:id="rId20"/>
    <p:sldId id="268" r:id="rId21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09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5EE8A"/>
    <a:srgbClr val="99F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3" autoAdjust="0"/>
    <p:restoredTop sz="82609" autoAdjust="0"/>
  </p:normalViewPr>
  <p:slideViewPr>
    <p:cSldViewPr>
      <p:cViewPr varScale="1">
        <p:scale>
          <a:sx n="80" d="100"/>
          <a:sy n="80" d="100"/>
        </p:scale>
        <p:origin x="-12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54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nl-NL" smtClean="0"/>
              <a:t>Drains en Hechtingen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9E8D5497-D2D3-446C-B7DA-0715A002F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7009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nl-NL" smtClean="0"/>
              <a:t>Drains en Hechtingen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03723054-DEB3-4A14-8514-9362A638B21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58683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4096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B9F045-8039-4844-9561-419004BEC9DE}" type="slidenum">
              <a:rPr lang="nl-NL" smtClean="0"/>
              <a:pPr/>
              <a:t>3</a:t>
            </a:fld>
            <a:endParaRPr lang="nl-NL" smtClean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Drains en Hechtingen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84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smtClean="0"/>
              <a:t>https://www.youtube.com/watch?v=a5UKx4OVuOE</a:t>
            </a:r>
            <a:endParaRPr lang="nl-NL" smtClean="0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04A60-335A-4466-8C56-2E77632365E1}" type="slidenum">
              <a:rPr lang="nl-NL" smtClean="0"/>
              <a:pPr/>
              <a:t>12</a:t>
            </a:fld>
            <a:endParaRPr lang="nl-NL" smtClean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Drains en Hechtingen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8408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dirty="0" smtClean="0"/>
              <a:t>https://www.youtube.com/watch?v=KiNtZw7S6Eg</a:t>
            </a:r>
          </a:p>
          <a:p>
            <a:pPr eaLnBrk="1" hangingPunct="1">
              <a:spcBef>
                <a:spcPct val="0"/>
              </a:spcBef>
            </a:pPr>
            <a:endParaRPr lang="nl-NL" dirty="0" smtClean="0"/>
          </a:p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04A60-335A-4466-8C56-2E77632365E1}" type="slidenum">
              <a:rPr lang="nl-NL" smtClean="0"/>
              <a:pPr/>
              <a:t>13</a:t>
            </a:fld>
            <a:endParaRPr lang="nl-NL" smtClean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Drains en Hechtingen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9095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04A60-335A-4466-8C56-2E77632365E1}" type="slidenum">
              <a:rPr lang="nl-NL" smtClean="0"/>
              <a:pPr/>
              <a:t>14</a:t>
            </a:fld>
            <a:endParaRPr lang="nl-NL" smtClean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Drains en Hechtingen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4558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04A60-335A-4466-8C56-2E77632365E1}" type="slidenum">
              <a:rPr lang="nl-NL" smtClean="0"/>
              <a:pPr/>
              <a:t>15</a:t>
            </a:fld>
            <a:endParaRPr lang="nl-NL" smtClean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Drains en Hechtingen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5453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04A60-335A-4466-8C56-2E77632365E1}" type="slidenum">
              <a:rPr lang="nl-NL" smtClean="0"/>
              <a:pPr/>
              <a:t>16</a:t>
            </a:fld>
            <a:endParaRPr lang="nl-NL" smtClean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Drains en Hechtingen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039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dirty="0" smtClean="0"/>
              <a:t>Verpleegtechniek</a:t>
            </a:r>
            <a:r>
              <a:rPr lang="nl-NL" baseline="0" dirty="0" smtClean="0"/>
              <a:t> in beeld bij wondzorg / </a:t>
            </a:r>
            <a:r>
              <a:rPr lang="nl-NL" baseline="0" dirty="0" smtClean="0"/>
              <a:t>hechtingen</a:t>
            </a:r>
          </a:p>
          <a:p>
            <a:pPr eaLnBrk="1" hangingPunct="1">
              <a:spcBef>
                <a:spcPct val="0"/>
              </a:spcBef>
            </a:pPr>
            <a:endParaRPr lang="nl-NL" baseline="0" dirty="0" smtClean="0"/>
          </a:p>
          <a:p>
            <a:pPr eaLnBrk="1" hangingPunct="1">
              <a:spcBef>
                <a:spcPct val="0"/>
              </a:spcBef>
            </a:pPr>
            <a:r>
              <a:rPr lang="nl-NL" dirty="0" smtClean="0"/>
              <a:t>Agraves Mitchel:  https://www.youtube.com/watch?v=66VbW9eQcew</a:t>
            </a:r>
          </a:p>
          <a:p>
            <a:pPr eaLnBrk="1" hangingPunct="1">
              <a:spcBef>
                <a:spcPct val="0"/>
              </a:spcBef>
            </a:pPr>
            <a:r>
              <a:rPr lang="nl-NL" dirty="0" smtClean="0"/>
              <a:t>Agraves Mitchel dubbel:  https://www.youtube.com/watch?v=2A-qoSO9oSw</a:t>
            </a:r>
            <a:endParaRPr lang="nl-NL" dirty="0" smtClean="0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04A60-335A-4466-8C56-2E77632365E1}" type="slidenum">
              <a:rPr lang="nl-NL" smtClean="0"/>
              <a:pPr/>
              <a:t>17</a:t>
            </a:fld>
            <a:endParaRPr lang="nl-NL" smtClean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Drains en Hechtingen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315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563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B4C5CB-688D-4914-864F-BA9736102831}" type="slidenum">
              <a:rPr lang="nl-NL" smtClean="0"/>
              <a:pPr/>
              <a:t>18</a:t>
            </a:fld>
            <a:endParaRPr lang="nl-NL" smtClean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Drains en Hechtingen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8346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563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B4C5CB-688D-4914-864F-BA9736102831}" type="slidenum">
              <a:rPr lang="nl-NL" smtClean="0"/>
              <a:pPr/>
              <a:t>19</a:t>
            </a:fld>
            <a:endParaRPr lang="nl-NL" smtClean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Drains en Hechtingen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4080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419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655BF4-672C-4FAD-9DE4-2671B0D55B06}" type="slidenum">
              <a:rPr lang="nl-NL" smtClean="0"/>
              <a:pPr/>
              <a:t>4</a:t>
            </a:fld>
            <a:endParaRPr lang="nl-NL" smtClean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Drains en Hechtingen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4696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04A60-335A-4466-8C56-2E77632365E1}" type="slidenum">
              <a:rPr lang="nl-NL" smtClean="0"/>
              <a:pPr/>
              <a:t>5</a:t>
            </a:fld>
            <a:endParaRPr lang="nl-NL" smtClean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Drains en Hechtingen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1931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04A60-335A-4466-8C56-2E77632365E1}" type="slidenum">
              <a:rPr lang="nl-NL" smtClean="0"/>
              <a:pPr/>
              <a:t>6</a:t>
            </a:fld>
            <a:endParaRPr lang="nl-NL" smtClean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Drains en Hechtingen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6905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04A60-335A-4466-8C56-2E77632365E1}" type="slidenum">
              <a:rPr lang="nl-NL" smtClean="0"/>
              <a:pPr/>
              <a:t>7</a:t>
            </a:fld>
            <a:endParaRPr lang="nl-NL" smtClean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Drains en Hechtingen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4582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dirty="0" smtClean="0"/>
              <a:t>Plaatsen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nefrodrain</a:t>
            </a:r>
            <a:r>
              <a:rPr lang="nl-NL" baseline="0" dirty="0" smtClean="0"/>
              <a:t>: https://www.youtube.com/watch?v=sirmXJVsYEg&amp;list=PLrhweNlo5gRmIAEX5Iql1KVB1ce2YqyOv&amp;index=2</a:t>
            </a:r>
          </a:p>
          <a:p>
            <a:pPr eaLnBrk="1" hangingPunct="1">
              <a:spcBef>
                <a:spcPct val="0"/>
              </a:spcBef>
            </a:pPr>
            <a:endParaRPr lang="nl-NL" baseline="0" dirty="0" smtClean="0"/>
          </a:p>
          <a:p>
            <a:pPr eaLnBrk="1" hangingPunct="1">
              <a:spcBef>
                <a:spcPct val="0"/>
              </a:spcBef>
            </a:pPr>
            <a:r>
              <a:rPr lang="nl-NL" baseline="0" dirty="0" smtClean="0"/>
              <a:t>Verzorgen </a:t>
            </a:r>
            <a:r>
              <a:rPr lang="nl-NL" baseline="0" dirty="0" err="1" smtClean="0"/>
              <a:t>nefrodrain</a:t>
            </a:r>
            <a:r>
              <a:rPr lang="nl-NL" baseline="0" dirty="0" smtClean="0"/>
              <a:t>:</a:t>
            </a:r>
          </a:p>
          <a:p>
            <a:pPr eaLnBrk="1" hangingPunct="1">
              <a:spcBef>
                <a:spcPct val="0"/>
              </a:spcBef>
            </a:pPr>
            <a:r>
              <a:rPr lang="nl-NL" dirty="0" smtClean="0"/>
              <a:t>https://www.youtube.com/watch?v=i7F0noBFAHI</a:t>
            </a:r>
          </a:p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04A60-335A-4466-8C56-2E77632365E1}" type="slidenum">
              <a:rPr lang="nl-NL" smtClean="0"/>
              <a:pPr/>
              <a:t>8</a:t>
            </a:fld>
            <a:endParaRPr lang="nl-NL" smtClean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Drains en Hechtingen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364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dirty="0" smtClean="0"/>
              <a:t>Plaatsen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nefrodrain</a:t>
            </a:r>
            <a:r>
              <a:rPr lang="nl-NL" baseline="0" dirty="0" smtClean="0"/>
              <a:t>: https://www.youtube.com/watch?v=sirmXJVsYEg&amp;list=PLrhweNlo5gRmIAEX5Iql1KVB1ce2YqyOv&amp;index=2</a:t>
            </a:r>
          </a:p>
          <a:p>
            <a:pPr eaLnBrk="1" hangingPunct="1">
              <a:spcBef>
                <a:spcPct val="0"/>
              </a:spcBef>
            </a:pPr>
            <a:endParaRPr lang="nl-NL" baseline="0" dirty="0" smtClean="0"/>
          </a:p>
          <a:p>
            <a:pPr eaLnBrk="1" hangingPunct="1">
              <a:spcBef>
                <a:spcPct val="0"/>
              </a:spcBef>
            </a:pPr>
            <a:r>
              <a:rPr lang="nl-NL" baseline="0" dirty="0" smtClean="0"/>
              <a:t>Verzorgen </a:t>
            </a:r>
            <a:r>
              <a:rPr lang="nl-NL" baseline="0" dirty="0" err="1" smtClean="0"/>
              <a:t>nefrodrain</a:t>
            </a:r>
            <a:r>
              <a:rPr lang="nl-NL" baseline="0" dirty="0" smtClean="0"/>
              <a:t>:</a:t>
            </a:r>
          </a:p>
          <a:p>
            <a:pPr eaLnBrk="1" hangingPunct="1">
              <a:spcBef>
                <a:spcPct val="0"/>
              </a:spcBef>
            </a:pPr>
            <a:r>
              <a:rPr lang="nl-NL" dirty="0" smtClean="0"/>
              <a:t>https://www.youtube.com/watch?v=i7F0noBFAHI</a:t>
            </a:r>
          </a:p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04A60-335A-4466-8C56-2E77632365E1}" type="slidenum">
              <a:rPr lang="nl-NL" smtClean="0"/>
              <a:pPr/>
              <a:t>9</a:t>
            </a:fld>
            <a:endParaRPr lang="nl-NL" smtClean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Drains en Hechtingen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364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04A60-335A-4466-8C56-2E77632365E1}" type="slidenum">
              <a:rPr lang="nl-NL" smtClean="0"/>
              <a:pPr/>
              <a:t>10</a:t>
            </a:fld>
            <a:endParaRPr lang="nl-NL" smtClean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Drains en Hechtingen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9147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04A60-335A-4466-8C56-2E77632365E1}" type="slidenum">
              <a:rPr lang="nl-NL" smtClean="0"/>
              <a:pPr/>
              <a:t>11</a:t>
            </a:fld>
            <a:endParaRPr lang="nl-NL" smtClean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Drains en Hechtingen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4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30425"/>
            <a:ext cx="7715304" cy="1470025"/>
          </a:xfrm>
          <a:solidFill>
            <a:schemeClr val="bg1">
              <a:alpha val="49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715304" cy="1042998"/>
          </a:xfrm>
          <a:solidFill>
            <a:schemeClr val="bg1">
              <a:alpha val="50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0007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928670"/>
            <a:ext cx="7329487" cy="4889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596" y="1500174"/>
            <a:ext cx="8229600" cy="4240211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D2C9650-CCD4-4895-87C7-7D47831D1BEF}" type="datetimeFigureOut">
              <a:rPr lang="nl-NL"/>
              <a:pPr>
                <a:defRPr/>
              </a:pPr>
              <a:t>8-6-2016</a:t>
            </a:fld>
            <a:endParaRPr lang="nl-NL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4A93F99-E13C-4CF0-BA41-B58D47BFB59B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0007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58" y="857232"/>
            <a:ext cx="6019800" cy="462598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0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11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28596" y="500042"/>
            <a:ext cx="8715404" cy="550072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5"/>
            <a:ext cx="8229600" cy="44291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0007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0007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576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576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0007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71472" y="1643050"/>
            <a:ext cx="8001056" cy="307183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0007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0007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848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227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0007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464344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5918" y="642918"/>
            <a:ext cx="5486400" cy="379890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5918" y="5357826"/>
            <a:ext cx="5486400" cy="5000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-560935" y="0"/>
            <a:ext cx="9704935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357313" y="928688"/>
            <a:ext cx="73294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pic>
        <p:nvPicPr>
          <p:cNvPr id="9" name="Picture 8" descr="toplogo4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6001314"/>
            <a:ext cx="9144000" cy="8566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5UKx4OVuO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iNtZw7S6E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A-qoSO9oSw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erpleegtechniekinbeeld.nl/secure/vib/wondverzoging3_hectingen_verwijderen_uitvoering.html" TargetMode="External"/><Relationship Id="rId4" Type="http://schemas.openxmlformats.org/officeDocument/2006/relationships/hyperlink" Target="https://www.youtube.com/watch?v=66VbW9eQcew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wL9f0l5MiQ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WyHMmNQABQ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z="2800" dirty="0" smtClean="0"/>
              <a:t>Technische Vaardigheid</a:t>
            </a:r>
            <a:r>
              <a:rPr lang="nl-NL" sz="4800" dirty="0" smtClean="0"/>
              <a:t/>
            </a:r>
            <a:br>
              <a:rPr lang="nl-NL" sz="4800" dirty="0" smtClean="0"/>
            </a:br>
            <a:r>
              <a:rPr lang="nl-NL" sz="4800" dirty="0" smtClean="0"/>
              <a:t>Drains en Hechtingen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1800" i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1800" i="1" dirty="0" smtClean="0">
                <a:solidFill>
                  <a:schemeClr val="tx1"/>
                </a:solidFill>
              </a:rPr>
              <a:t>Bijscholingscentrum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764704"/>
            <a:ext cx="7993063" cy="5143536"/>
          </a:xfrm>
        </p:spPr>
        <p:txBody>
          <a:bodyPr/>
          <a:lstStyle/>
          <a:p>
            <a:pPr marL="57150" indent="0">
              <a:buNone/>
              <a:defRPr/>
            </a:pPr>
            <a:r>
              <a:rPr lang="nl-NL" sz="2800" b="1" dirty="0" smtClean="0">
                <a:solidFill>
                  <a:prstClr val="black"/>
                </a:solidFill>
              </a:rPr>
              <a:t>Verzorging </a:t>
            </a:r>
            <a:r>
              <a:rPr lang="nl-NL" sz="2800" b="1" dirty="0" err="1" smtClean="0">
                <a:solidFill>
                  <a:prstClr val="black"/>
                </a:solidFill>
              </a:rPr>
              <a:t>wonddrains</a:t>
            </a:r>
            <a:endParaRPr lang="nl-NL" sz="2800" b="1" dirty="0">
              <a:solidFill>
                <a:prstClr val="black"/>
              </a:solidFill>
            </a:endParaRPr>
          </a:p>
          <a:p>
            <a:pPr marL="57150" indent="0">
              <a:buNone/>
              <a:defRPr/>
            </a:pPr>
            <a:endParaRPr lang="nl-NL" sz="800" dirty="0">
              <a:solidFill>
                <a:prstClr val="black"/>
              </a:solidFill>
            </a:endParaRP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prstClr val="black"/>
                </a:solidFill>
              </a:rPr>
              <a:t>Verstopping (</a:t>
            </a:r>
            <a:r>
              <a:rPr lang="nl-NL" sz="2000" dirty="0" err="1" smtClean="0">
                <a:solidFill>
                  <a:prstClr val="black"/>
                </a:solidFill>
              </a:rPr>
              <a:t>redon</a:t>
            </a:r>
            <a:r>
              <a:rPr lang="nl-NL" sz="2000" dirty="0" smtClean="0">
                <a:solidFill>
                  <a:prstClr val="black"/>
                </a:solidFill>
              </a:rPr>
              <a:t> verstopt sneller)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prstClr val="black"/>
                </a:solidFill>
              </a:rPr>
              <a:t>Spoelen met </a:t>
            </a:r>
            <a:r>
              <a:rPr lang="nl-NL" sz="2000" dirty="0" err="1" smtClean="0">
                <a:solidFill>
                  <a:prstClr val="black"/>
                </a:solidFill>
              </a:rPr>
              <a:t>NaCl</a:t>
            </a:r>
            <a:r>
              <a:rPr lang="nl-NL" sz="2000" dirty="0" smtClean="0">
                <a:solidFill>
                  <a:prstClr val="black"/>
                </a:solidFill>
              </a:rPr>
              <a:t> 0,9% (niet bij alle systemen)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prstClr val="black"/>
                </a:solidFill>
              </a:rPr>
              <a:t>Dislocatie (markeren)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endParaRPr lang="nl-NL" sz="2000" dirty="0">
              <a:solidFill>
                <a:prstClr val="black"/>
              </a:solidFill>
            </a:endParaRPr>
          </a:p>
          <a:p>
            <a:pPr marL="514350" lvl="1" indent="0">
              <a:buNone/>
              <a:defRPr/>
            </a:pPr>
            <a:r>
              <a:rPr lang="nl-NL" sz="2000" dirty="0" smtClean="0">
                <a:solidFill>
                  <a:prstClr val="black"/>
                </a:solidFill>
              </a:rPr>
              <a:t>Observaties</a:t>
            </a:r>
            <a:endParaRPr lang="nl-NL" sz="2000" dirty="0">
              <a:solidFill>
                <a:prstClr val="black"/>
              </a:solidFill>
            </a:endParaRP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prstClr val="black"/>
                </a:solidFill>
              </a:rPr>
              <a:t>Controle wondsecreet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prstClr val="black"/>
                </a:solidFill>
              </a:rPr>
              <a:t>Bloederige secretie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prstClr val="black"/>
                </a:solidFill>
              </a:rPr>
              <a:t>Observaties secreet (helder, troebel, pussig)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prstClr val="black"/>
                </a:solidFill>
              </a:rPr>
              <a:t>Vacuüm controle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prstClr val="black"/>
                </a:solidFill>
              </a:rPr>
              <a:t>Dagelijkse productie controleren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endParaRPr lang="nl-NL" sz="2000" dirty="0" smtClean="0">
              <a:solidFill>
                <a:prstClr val="black"/>
              </a:solidFill>
            </a:endParaRPr>
          </a:p>
          <a:p>
            <a:pPr>
              <a:buFont typeface="Arial" charset="0"/>
              <a:buNone/>
              <a:defRPr/>
            </a:pPr>
            <a:endParaRPr lang="en-US" sz="2400" dirty="0" smtClean="0"/>
          </a:p>
          <a:p>
            <a:pPr>
              <a:buFont typeface="Arial" charset="0"/>
              <a:buNone/>
              <a:defRPr/>
            </a:pPr>
            <a:endParaRPr lang="en-US" sz="2800" dirty="0" smtClean="0"/>
          </a:p>
          <a:p>
            <a:pPr>
              <a:buFont typeface="Arial" charset="0"/>
              <a:buNone/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873988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764704"/>
            <a:ext cx="7993063" cy="5143536"/>
          </a:xfrm>
        </p:spPr>
        <p:txBody>
          <a:bodyPr/>
          <a:lstStyle/>
          <a:p>
            <a:pPr marL="57150" indent="0">
              <a:buNone/>
              <a:defRPr/>
            </a:pPr>
            <a:r>
              <a:rPr lang="nl-NL" sz="2800" b="1" dirty="0" smtClean="0">
                <a:solidFill>
                  <a:prstClr val="black"/>
                </a:solidFill>
              </a:rPr>
              <a:t>Verzorging insteekopening</a:t>
            </a:r>
            <a:endParaRPr lang="nl-NL" sz="2800" b="1" dirty="0">
              <a:solidFill>
                <a:prstClr val="black"/>
              </a:solidFill>
            </a:endParaRPr>
          </a:p>
          <a:p>
            <a:pPr marL="514350" lvl="1" indent="0">
              <a:buNone/>
              <a:defRPr/>
            </a:pPr>
            <a:endParaRPr lang="nl-NL" sz="2400" dirty="0" smtClean="0">
              <a:solidFill>
                <a:prstClr val="black"/>
              </a:solidFill>
            </a:endParaRP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Controle insteekopening (roodheid, pus, lekkage)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Verbandwisseling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Verzorging wond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nl-NL" sz="2000" dirty="0" err="1" smtClean="0">
                <a:solidFill>
                  <a:prstClr val="black"/>
                </a:solidFill>
              </a:rPr>
              <a:t>NaCl</a:t>
            </a:r>
            <a:r>
              <a:rPr lang="nl-NL" sz="2000" dirty="0" smtClean="0">
                <a:solidFill>
                  <a:prstClr val="black"/>
                </a:solidFill>
              </a:rPr>
              <a:t> 0,9% </a:t>
            </a:r>
            <a:r>
              <a:rPr lang="nl-NL" sz="2000" dirty="0" err="1" smtClean="0">
                <a:solidFill>
                  <a:prstClr val="black"/>
                </a:solidFill>
              </a:rPr>
              <a:t>zonodig</a:t>
            </a:r>
            <a:endParaRPr lang="nl-NL" sz="2000" dirty="0" smtClean="0">
              <a:solidFill>
                <a:prstClr val="black"/>
              </a:solidFill>
            </a:endParaRP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Splitgazen</a:t>
            </a:r>
          </a:p>
          <a:p>
            <a:pPr marL="514350" lvl="1" indent="0">
              <a:buNone/>
              <a:defRPr/>
            </a:pPr>
            <a:endParaRPr lang="nl-NL" sz="2000" dirty="0" smtClean="0">
              <a:solidFill>
                <a:prstClr val="black"/>
              </a:solidFill>
            </a:endParaRPr>
          </a:p>
          <a:p>
            <a:pPr>
              <a:buFont typeface="Arial" charset="0"/>
              <a:buNone/>
              <a:defRPr/>
            </a:pPr>
            <a:endParaRPr lang="en-US" sz="2400" dirty="0" smtClean="0"/>
          </a:p>
          <a:p>
            <a:pPr>
              <a:buFont typeface="Arial" charset="0"/>
              <a:buNone/>
              <a:defRPr/>
            </a:pPr>
            <a:endParaRPr lang="en-US" sz="2800" dirty="0" smtClean="0"/>
          </a:p>
          <a:p>
            <a:pPr>
              <a:buFont typeface="Arial" charset="0"/>
              <a:buNone/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788317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764704"/>
            <a:ext cx="7993063" cy="5143536"/>
          </a:xfrm>
        </p:spPr>
        <p:txBody>
          <a:bodyPr/>
          <a:lstStyle/>
          <a:p>
            <a:pPr marL="57150" indent="0">
              <a:buNone/>
              <a:defRPr/>
            </a:pPr>
            <a:r>
              <a:rPr lang="nl-NL" sz="2800" b="1" dirty="0" smtClean="0">
                <a:solidFill>
                  <a:prstClr val="black"/>
                </a:solidFill>
              </a:rPr>
              <a:t>Wisselen fles of zak</a:t>
            </a:r>
            <a:endParaRPr lang="nl-NL" sz="2800" b="1" dirty="0">
              <a:solidFill>
                <a:prstClr val="black"/>
              </a:solidFill>
            </a:endParaRPr>
          </a:p>
          <a:p>
            <a:pPr marL="57150" indent="0">
              <a:buNone/>
              <a:defRPr/>
            </a:pPr>
            <a:endParaRPr lang="nl-NL" sz="800" dirty="0" smtClean="0">
              <a:solidFill>
                <a:prstClr val="black"/>
              </a:solidFill>
            </a:endParaRPr>
          </a:p>
          <a:p>
            <a:pPr marL="57150" indent="0">
              <a:buNone/>
              <a:defRPr/>
            </a:pPr>
            <a:endParaRPr lang="nl-NL" sz="800" dirty="0">
              <a:solidFill>
                <a:prstClr val="black"/>
              </a:solidFill>
            </a:endParaRPr>
          </a:p>
          <a:p>
            <a:pPr marL="57150" indent="0">
              <a:buNone/>
              <a:defRPr/>
            </a:pPr>
            <a:endParaRPr lang="nl-NL" sz="800" dirty="0">
              <a:solidFill>
                <a:prstClr val="black"/>
              </a:solidFill>
            </a:endParaRP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Opvangsysteem regelmatig wisselen </a:t>
            </a:r>
          </a:p>
          <a:p>
            <a:pPr marL="514350" lvl="1" indent="0">
              <a:buNone/>
              <a:defRPr/>
            </a:pPr>
            <a:r>
              <a:rPr lang="nl-NL" sz="2400" dirty="0">
                <a:solidFill>
                  <a:prstClr val="black"/>
                </a:solidFill>
              </a:rPr>
              <a:t>	</a:t>
            </a:r>
            <a:r>
              <a:rPr lang="nl-NL" sz="2400" dirty="0" smtClean="0">
                <a:solidFill>
                  <a:prstClr val="black"/>
                </a:solidFill>
              </a:rPr>
              <a:t>(bacteriegroei)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err="1" smtClean="0">
                <a:solidFill>
                  <a:prstClr val="black"/>
                </a:solidFill>
              </a:rPr>
              <a:t>A-septisch</a:t>
            </a:r>
            <a:r>
              <a:rPr lang="nl-NL" sz="2400" dirty="0" smtClean="0">
                <a:solidFill>
                  <a:prstClr val="black"/>
                </a:solidFill>
              </a:rPr>
              <a:t> werken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Let op terugvloeien van wondvocht</a:t>
            </a:r>
          </a:p>
          <a:p>
            <a:pPr marL="514350" lvl="1" indent="0">
              <a:buNone/>
              <a:defRPr/>
            </a:pPr>
            <a:r>
              <a:rPr lang="nl-NL" sz="2400" dirty="0">
                <a:solidFill>
                  <a:prstClr val="black"/>
                </a:solidFill>
              </a:rPr>
              <a:t>	</a:t>
            </a:r>
            <a:r>
              <a:rPr lang="nl-NL" sz="2400" dirty="0" smtClean="0">
                <a:solidFill>
                  <a:prstClr val="black"/>
                </a:solidFill>
              </a:rPr>
              <a:t>(gebruik kochers)</a:t>
            </a:r>
            <a:endParaRPr lang="nl-NL" sz="2000" dirty="0" smtClean="0">
              <a:solidFill>
                <a:prstClr val="black"/>
              </a:solidFill>
            </a:endParaRPr>
          </a:p>
          <a:p>
            <a:pPr marL="514350" lvl="1" indent="0">
              <a:buNone/>
              <a:defRPr/>
            </a:pPr>
            <a:endParaRPr lang="nl-NL" sz="2000" dirty="0" smtClean="0">
              <a:solidFill>
                <a:prstClr val="black"/>
              </a:solidFill>
            </a:endParaRPr>
          </a:p>
          <a:p>
            <a:pPr>
              <a:buFont typeface="Arial" charset="0"/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000" dirty="0" err="1" smtClean="0">
                <a:hlinkClick r:id="rId3"/>
              </a:rPr>
              <a:t>Redondrain</a:t>
            </a:r>
            <a:r>
              <a:rPr lang="en-US" sz="2000" dirty="0" smtClean="0">
                <a:hlinkClick r:id="rId3"/>
              </a:rPr>
              <a:t> </a:t>
            </a:r>
            <a:r>
              <a:rPr lang="en-US" sz="2000" dirty="0" err="1" smtClean="0">
                <a:hlinkClick r:id="rId3"/>
              </a:rPr>
              <a:t>fles</a:t>
            </a:r>
            <a:r>
              <a:rPr lang="en-US" sz="2000" dirty="0" smtClean="0">
                <a:hlinkClick r:id="rId3"/>
              </a:rPr>
              <a:t> </a:t>
            </a:r>
            <a:r>
              <a:rPr lang="en-US" sz="2000" dirty="0" err="1" smtClean="0">
                <a:hlinkClick r:id="rId3"/>
              </a:rPr>
              <a:t>wisselen</a:t>
            </a:r>
            <a:endParaRPr lang="en-US" sz="2000" dirty="0" smtClean="0"/>
          </a:p>
          <a:p>
            <a:pPr>
              <a:buFont typeface="Arial" charset="0"/>
              <a:buNone/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5304022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764704"/>
            <a:ext cx="7993063" cy="5143536"/>
          </a:xfrm>
        </p:spPr>
        <p:txBody>
          <a:bodyPr/>
          <a:lstStyle/>
          <a:p>
            <a:pPr marL="57150" indent="0">
              <a:buNone/>
              <a:defRPr/>
            </a:pPr>
            <a:r>
              <a:rPr lang="nl-NL" sz="2800" b="1" dirty="0" smtClean="0">
                <a:solidFill>
                  <a:prstClr val="black"/>
                </a:solidFill>
              </a:rPr>
              <a:t>Verwijderen van een drain</a:t>
            </a:r>
            <a:endParaRPr lang="nl-NL" sz="2800" b="1" dirty="0">
              <a:solidFill>
                <a:prstClr val="black"/>
              </a:solidFill>
            </a:endParaRPr>
          </a:p>
          <a:p>
            <a:pPr marL="57150" indent="0">
              <a:buNone/>
              <a:defRPr/>
            </a:pPr>
            <a:endParaRPr lang="nl-NL" sz="800" dirty="0" smtClean="0">
              <a:solidFill>
                <a:prstClr val="black"/>
              </a:solidFill>
            </a:endParaRPr>
          </a:p>
          <a:p>
            <a:pPr marL="57150" indent="0">
              <a:buNone/>
              <a:defRPr/>
            </a:pPr>
            <a:endParaRPr lang="nl-NL" sz="800" dirty="0">
              <a:solidFill>
                <a:prstClr val="black"/>
              </a:solidFill>
            </a:endParaRPr>
          </a:p>
          <a:p>
            <a:pPr marL="57150" indent="0">
              <a:buNone/>
              <a:defRPr/>
            </a:pPr>
            <a:endParaRPr lang="nl-NL" sz="800" dirty="0">
              <a:solidFill>
                <a:prstClr val="black"/>
              </a:solidFill>
            </a:endParaRP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In opdracht van arts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Afhankelijk van productie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Buikdrain niet in 1 keer verwijderen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T drain door een arts! </a:t>
            </a:r>
          </a:p>
          <a:p>
            <a:pPr>
              <a:buFont typeface="Arial" charset="0"/>
              <a:buNone/>
              <a:defRPr/>
            </a:pPr>
            <a:endParaRPr lang="en-US" sz="2400" dirty="0" smtClean="0"/>
          </a:p>
          <a:p>
            <a:pPr>
              <a:buFont typeface="Arial" charset="0"/>
              <a:buNone/>
              <a:defRPr/>
            </a:pPr>
            <a:endParaRPr lang="en-US" sz="2800" dirty="0" smtClean="0"/>
          </a:p>
          <a:p>
            <a:pPr>
              <a:buFont typeface="Arial" charset="0"/>
              <a:buNone/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5376197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764704"/>
            <a:ext cx="7993063" cy="5143536"/>
          </a:xfrm>
        </p:spPr>
        <p:txBody>
          <a:bodyPr/>
          <a:lstStyle/>
          <a:p>
            <a:pPr marL="57150" indent="0">
              <a:buNone/>
              <a:defRPr/>
            </a:pPr>
            <a:r>
              <a:rPr lang="nl-NL" sz="2800" b="1" dirty="0" smtClean="0">
                <a:solidFill>
                  <a:prstClr val="black"/>
                </a:solidFill>
              </a:rPr>
              <a:t>Verwijderen van een drain</a:t>
            </a:r>
            <a:endParaRPr lang="nl-NL" sz="2800" b="1" dirty="0">
              <a:solidFill>
                <a:prstClr val="black"/>
              </a:solidFill>
            </a:endParaRPr>
          </a:p>
          <a:p>
            <a:pPr marL="57150" indent="0">
              <a:buNone/>
              <a:defRPr/>
            </a:pPr>
            <a:endParaRPr lang="nl-NL" sz="800" dirty="0" smtClean="0">
              <a:solidFill>
                <a:prstClr val="black"/>
              </a:solidFill>
            </a:endParaRPr>
          </a:p>
          <a:p>
            <a:pPr marL="57150" indent="0">
              <a:buNone/>
              <a:defRPr/>
            </a:pPr>
            <a:endParaRPr lang="nl-NL" sz="800" dirty="0">
              <a:solidFill>
                <a:prstClr val="black"/>
              </a:solidFill>
            </a:endParaRPr>
          </a:p>
          <a:p>
            <a:pPr marL="57150" indent="0">
              <a:buNone/>
              <a:defRPr/>
            </a:pPr>
            <a:endParaRPr lang="nl-NL" sz="800" dirty="0">
              <a:solidFill>
                <a:prstClr val="black"/>
              </a:solidFill>
            </a:endParaRP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Controleer hoeveelheid wondvocht voor verwijderen</a:t>
            </a:r>
          </a:p>
          <a:p>
            <a:pPr marL="514350" lvl="1" indent="0">
              <a:buNone/>
              <a:defRPr/>
            </a:pPr>
            <a:r>
              <a:rPr lang="nl-NL" sz="2400" dirty="0">
                <a:solidFill>
                  <a:prstClr val="black"/>
                </a:solidFill>
              </a:rPr>
              <a:t>	</a:t>
            </a:r>
            <a:r>
              <a:rPr lang="nl-NL" sz="2400" dirty="0" smtClean="0">
                <a:solidFill>
                  <a:prstClr val="black"/>
                </a:solidFill>
              </a:rPr>
              <a:t>(minder dan 50 ml)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Verwijderen kan pijnlijk zijn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Verwijderen drain zuigend of niet zuigend</a:t>
            </a:r>
          </a:p>
          <a:p>
            <a:pPr marL="514350" lvl="1" indent="0">
              <a:buNone/>
              <a:defRPr/>
            </a:pPr>
            <a:endParaRPr lang="nl-NL" sz="2400" dirty="0">
              <a:solidFill>
                <a:prstClr val="black"/>
              </a:solidFill>
            </a:endParaRP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Actieve drain meestal niet zuigen verwijderen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Fixatie verwijderen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Controle en Rapportage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hlinkClick r:id="rId3"/>
              </a:rPr>
              <a:t>Redondrain</a:t>
            </a:r>
            <a:r>
              <a:rPr lang="en-US" sz="1600" dirty="0" smtClean="0">
                <a:hlinkClick r:id="rId3"/>
              </a:rPr>
              <a:t> </a:t>
            </a:r>
            <a:r>
              <a:rPr lang="en-US" sz="1600" dirty="0" err="1" smtClean="0">
                <a:hlinkClick r:id="rId3"/>
              </a:rPr>
              <a:t>verwijderen</a:t>
            </a:r>
            <a:endParaRPr lang="en-US" sz="1600" dirty="0" smtClean="0"/>
          </a:p>
          <a:p>
            <a:pPr>
              <a:buFont typeface="Arial" charset="0"/>
              <a:buNone/>
              <a:defRPr/>
            </a:pPr>
            <a:endParaRPr lang="en-US" sz="2800" dirty="0" smtClean="0"/>
          </a:p>
          <a:p>
            <a:pPr>
              <a:buFont typeface="Arial" charset="0"/>
              <a:buNone/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4883503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764704"/>
            <a:ext cx="7993063" cy="5143536"/>
          </a:xfrm>
        </p:spPr>
        <p:txBody>
          <a:bodyPr/>
          <a:lstStyle/>
          <a:p>
            <a:pPr marL="57150" indent="0">
              <a:buNone/>
              <a:defRPr/>
            </a:pPr>
            <a:r>
              <a:rPr lang="nl-NL" sz="2800" b="1" dirty="0" smtClean="0">
                <a:solidFill>
                  <a:prstClr val="black"/>
                </a:solidFill>
              </a:rPr>
              <a:t>Verschillende hechtingen</a:t>
            </a:r>
            <a:endParaRPr lang="nl-NL" sz="2800" b="1" dirty="0">
              <a:solidFill>
                <a:prstClr val="black"/>
              </a:solidFill>
            </a:endParaRPr>
          </a:p>
          <a:p>
            <a:pPr marL="57150" indent="0">
              <a:buNone/>
              <a:defRPr/>
            </a:pPr>
            <a:endParaRPr lang="nl-NL" sz="800" dirty="0" smtClean="0">
              <a:solidFill>
                <a:prstClr val="black"/>
              </a:solidFill>
            </a:endParaRPr>
          </a:p>
          <a:p>
            <a:pPr marL="57150" indent="0">
              <a:buNone/>
              <a:defRPr/>
            </a:pPr>
            <a:endParaRPr lang="nl-NL" sz="800" dirty="0">
              <a:solidFill>
                <a:prstClr val="black"/>
              </a:solidFill>
            </a:endParaRP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Wijze van hechten afhankelijk van: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prstClr val="black"/>
                </a:solidFill>
              </a:rPr>
              <a:t>Soort wond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prstClr val="black"/>
                </a:solidFill>
              </a:rPr>
              <a:t>Plaats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prstClr val="black"/>
                </a:solidFill>
              </a:rPr>
              <a:t>Grootte van de wond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prstClr val="black"/>
                </a:solidFill>
              </a:rPr>
              <a:t>De arts</a:t>
            </a:r>
          </a:p>
          <a:p>
            <a:pPr marL="914400" lvl="2" indent="0">
              <a:buNone/>
              <a:defRPr/>
            </a:pPr>
            <a:endParaRPr lang="nl-NL" sz="2000" dirty="0">
              <a:solidFill>
                <a:prstClr val="black"/>
              </a:solidFill>
            </a:endParaRPr>
          </a:p>
          <a:p>
            <a:pPr marL="971550" lvl="1" indent="-4572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Manieren van hechten: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prstClr val="black"/>
                </a:solidFill>
              </a:rPr>
              <a:t>Lijm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prstClr val="black"/>
                </a:solidFill>
              </a:rPr>
              <a:t>Zwaluwstaartje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prstClr val="black"/>
                </a:solidFill>
              </a:rPr>
              <a:t>Hechtingen</a:t>
            </a:r>
          </a:p>
          <a:p>
            <a:pPr marL="1371600" lvl="2" indent="-457200"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prstClr val="black"/>
                </a:solidFill>
              </a:rPr>
              <a:t>Nieten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endParaRPr lang="nl-NL" sz="2400" dirty="0" smtClean="0">
              <a:solidFill>
                <a:prstClr val="black"/>
              </a:solidFill>
            </a:endParaRPr>
          </a:p>
          <a:p>
            <a:pPr>
              <a:buFont typeface="Arial" charset="0"/>
              <a:buNone/>
              <a:defRPr/>
            </a:pPr>
            <a:endParaRPr lang="en-US" sz="2400" dirty="0" smtClean="0"/>
          </a:p>
          <a:p>
            <a:pPr>
              <a:buFont typeface="Arial" charset="0"/>
              <a:buNone/>
              <a:defRPr/>
            </a:pPr>
            <a:endParaRPr lang="en-US" sz="2800" dirty="0" smtClean="0"/>
          </a:p>
          <a:p>
            <a:pPr>
              <a:buFont typeface="Arial" charset="0"/>
              <a:buNone/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1071915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764704"/>
            <a:ext cx="7993063" cy="5143536"/>
          </a:xfrm>
        </p:spPr>
        <p:txBody>
          <a:bodyPr/>
          <a:lstStyle/>
          <a:p>
            <a:pPr marL="57150" indent="0">
              <a:buNone/>
              <a:defRPr/>
            </a:pPr>
            <a:r>
              <a:rPr lang="nl-NL" sz="2800" b="1" dirty="0" smtClean="0">
                <a:solidFill>
                  <a:prstClr val="black"/>
                </a:solidFill>
              </a:rPr>
              <a:t>Verzorging bij hechtingen</a:t>
            </a:r>
            <a:endParaRPr lang="nl-NL" sz="2800" b="1" dirty="0">
              <a:solidFill>
                <a:prstClr val="black"/>
              </a:solidFill>
            </a:endParaRPr>
          </a:p>
          <a:p>
            <a:pPr marL="57150" indent="0">
              <a:buNone/>
              <a:defRPr/>
            </a:pPr>
            <a:endParaRPr lang="nl-NL" sz="800" dirty="0" smtClean="0">
              <a:solidFill>
                <a:prstClr val="black"/>
              </a:solidFill>
            </a:endParaRPr>
          </a:p>
          <a:p>
            <a:pPr marL="57150" indent="0">
              <a:buNone/>
              <a:defRPr/>
            </a:pPr>
            <a:endParaRPr lang="nl-NL" sz="800" dirty="0">
              <a:solidFill>
                <a:prstClr val="black"/>
              </a:solidFill>
            </a:endParaRP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Wondcontrole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Bij verse wond pas verband wissel na 24 uur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Reinigen wond na 24 uur met lauw water of </a:t>
            </a:r>
            <a:r>
              <a:rPr lang="nl-NL" sz="2400" dirty="0" err="1" smtClean="0">
                <a:solidFill>
                  <a:prstClr val="black"/>
                </a:solidFill>
              </a:rPr>
              <a:t>NaCl</a:t>
            </a:r>
            <a:r>
              <a:rPr lang="nl-NL" sz="2400" dirty="0" smtClean="0">
                <a:solidFill>
                  <a:prstClr val="black"/>
                </a:solidFill>
              </a:rPr>
              <a:t> 0,9%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Kort douchen mag na 24 uur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endParaRPr lang="nl-NL" sz="2400" dirty="0" smtClean="0">
              <a:solidFill>
                <a:prstClr val="black"/>
              </a:solidFill>
            </a:endParaRP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Let op signalen van infectie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Loslaten hechtingen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Vochtlekkage</a:t>
            </a:r>
          </a:p>
          <a:p>
            <a:pPr>
              <a:buFont typeface="Arial" charset="0"/>
              <a:buNone/>
              <a:defRPr/>
            </a:pPr>
            <a:endParaRPr lang="en-US" sz="2400" dirty="0" smtClean="0"/>
          </a:p>
          <a:p>
            <a:pPr>
              <a:buFont typeface="Arial" charset="0"/>
              <a:buNone/>
              <a:defRPr/>
            </a:pPr>
            <a:endParaRPr lang="en-US" sz="2800" dirty="0" smtClean="0"/>
          </a:p>
          <a:p>
            <a:pPr>
              <a:buFont typeface="Arial" charset="0"/>
              <a:buNone/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9093150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764704"/>
            <a:ext cx="7993063" cy="5143536"/>
          </a:xfrm>
        </p:spPr>
        <p:txBody>
          <a:bodyPr/>
          <a:lstStyle/>
          <a:p>
            <a:pPr marL="57150" indent="0">
              <a:buNone/>
              <a:defRPr/>
            </a:pPr>
            <a:r>
              <a:rPr lang="nl-NL" sz="2800" b="1" dirty="0" smtClean="0">
                <a:solidFill>
                  <a:prstClr val="black"/>
                </a:solidFill>
              </a:rPr>
              <a:t>Hechtingen verwijderen</a:t>
            </a:r>
            <a:endParaRPr lang="nl-NL" sz="2800" b="1" dirty="0">
              <a:solidFill>
                <a:prstClr val="black"/>
              </a:solidFill>
            </a:endParaRPr>
          </a:p>
          <a:p>
            <a:pPr marL="57150" indent="0">
              <a:buNone/>
              <a:defRPr/>
            </a:pPr>
            <a:endParaRPr lang="nl-NL" sz="800" dirty="0" smtClean="0">
              <a:solidFill>
                <a:prstClr val="black"/>
              </a:solidFill>
            </a:endParaRPr>
          </a:p>
          <a:p>
            <a:pPr marL="57150" indent="0">
              <a:buNone/>
              <a:defRPr/>
            </a:pPr>
            <a:endParaRPr lang="nl-NL" sz="800" dirty="0">
              <a:solidFill>
                <a:prstClr val="black"/>
              </a:solidFill>
            </a:endParaRP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Verwijderen meestal tussen 5 – 10 dagen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Soms hechtingen om en om verwijderen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Verwijderen volgens protocol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endParaRPr lang="nl-NL" sz="2400" dirty="0" smtClean="0">
              <a:solidFill>
                <a:prstClr val="black"/>
              </a:solidFill>
            </a:endParaRP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Soms spannend voor zorgvrager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Niet pijnlijk, wel jeukend </a:t>
            </a:r>
            <a:r>
              <a:rPr lang="nl-NL" sz="2400" dirty="0" smtClean="0">
                <a:solidFill>
                  <a:prstClr val="black"/>
                </a:solidFill>
              </a:rPr>
              <a:t>gevoel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endParaRPr lang="nl-NL" sz="2400" dirty="0">
              <a:solidFill>
                <a:prstClr val="black"/>
              </a:solidFill>
            </a:endParaRP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1600" dirty="0" smtClean="0">
                <a:solidFill>
                  <a:prstClr val="black"/>
                </a:solidFill>
              </a:rPr>
              <a:t>Agraves: </a:t>
            </a:r>
            <a:r>
              <a:rPr lang="nl-NL" sz="1600" dirty="0" smtClean="0">
                <a:solidFill>
                  <a:prstClr val="black"/>
                </a:solidFill>
                <a:hlinkClick r:id="rId3"/>
              </a:rPr>
              <a:t>Mitchel tang dubbel</a:t>
            </a:r>
            <a:endParaRPr lang="nl-NL" sz="1600" dirty="0" smtClean="0">
              <a:solidFill>
                <a:prstClr val="black"/>
              </a:solidFill>
            </a:endParaRP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1600" dirty="0" smtClean="0">
                <a:solidFill>
                  <a:prstClr val="black"/>
                </a:solidFill>
              </a:rPr>
              <a:t>Agraves: </a:t>
            </a:r>
            <a:r>
              <a:rPr lang="nl-NL" sz="1600" dirty="0" smtClean="0">
                <a:solidFill>
                  <a:prstClr val="black"/>
                </a:solidFill>
                <a:hlinkClick r:id="rId4"/>
              </a:rPr>
              <a:t>Mitchel tang</a:t>
            </a:r>
            <a:endParaRPr lang="nl-NL" sz="1600" dirty="0" smtClean="0">
              <a:solidFill>
                <a:prstClr val="black"/>
              </a:solidFill>
            </a:endParaRP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nl-NL" sz="1600" dirty="0" smtClean="0">
                <a:solidFill>
                  <a:prstClr val="black"/>
                </a:solidFill>
                <a:hlinkClick r:id="rId5"/>
              </a:rPr>
              <a:t>Hechtingen verwijderen</a:t>
            </a:r>
            <a:endParaRPr lang="nl-NL" sz="1600" dirty="0" smtClean="0">
              <a:solidFill>
                <a:prstClr val="black"/>
              </a:solidFill>
            </a:endParaRPr>
          </a:p>
          <a:p>
            <a:pPr marL="514350" lvl="1" indent="0">
              <a:buNone/>
              <a:defRPr/>
            </a:pPr>
            <a:endParaRPr lang="nl-NL" sz="2400" dirty="0" smtClean="0">
              <a:solidFill>
                <a:prstClr val="black"/>
              </a:solidFill>
            </a:endParaRPr>
          </a:p>
          <a:p>
            <a:pPr marL="0" indent="0">
              <a:buNone/>
              <a:defRPr/>
            </a:pPr>
            <a:endParaRPr lang="en-US" sz="2400" dirty="0" smtClean="0"/>
          </a:p>
          <a:p>
            <a:pPr>
              <a:buFont typeface="Arial" charset="0"/>
              <a:buNone/>
              <a:defRPr/>
            </a:pPr>
            <a:endParaRPr lang="en-US" sz="2800" dirty="0" smtClean="0"/>
          </a:p>
          <a:p>
            <a:pPr>
              <a:buFont typeface="Arial" charset="0"/>
              <a:buNone/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1514940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571472" y="2714620"/>
            <a:ext cx="7993063" cy="928681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nl-NL" dirty="0" smtClean="0"/>
              <a:t>Oefenen</a:t>
            </a:r>
            <a:endParaRPr lang="nl-NL" sz="1800" i="1" dirty="0" smtClean="0"/>
          </a:p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endParaRPr lang="en-US" sz="2800" dirty="0" smtClean="0"/>
          </a:p>
          <a:p>
            <a:pPr>
              <a:buFont typeface="Arial" charset="0"/>
              <a:buNone/>
            </a:pPr>
            <a:endParaRPr lang="en-US" sz="3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571472" y="2714620"/>
            <a:ext cx="7993063" cy="928681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nl-NL" dirty="0" smtClean="0"/>
              <a:t>Vragen?</a:t>
            </a:r>
            <a:endParaRPr lang="nl-NL" sz="1800" i="1" dirty="0" smtClean="0"/>
          </a:p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endParaRPr lang="en-US" sz="2800" dirty="0" smtClean="0"/>
          </a:p>
          <a:p>
            <a:pPr>
              <a:buFont typeface="Arial" charset="0"/>
              <a:buNone/>
            </a:pPr>
            <a:endParaRPr lang="en-US" sz="3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844824"/>
            <a:ext cx="6805563" cy="1922314"/>
          </a:xfrm>
        </p:spPr>
        <p:txBody>
          <a:bodyPr/>
          <a:lstStyle/>
          <a:p>
            <a:r>
              <a:rPr lang="nl-NL" dirty="0" smtClean="0"/>
              <a:t>Welkom</a:t>
            </a:r>
          </a:p>
          <a:p>
            <a:r>
              <a:rPr lang="nl-NL" dirty="0" smtClean="0"/>
              <a:t>Voorstellen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/>
          </p:cNvSpPr>
          <p:nvPr>
            <p:ph type="title" idx="4294967295"/>
          </p:nvPr>
        </p:nvSpPr>
        <p:spPr>
          <a:xfrm>
            <a:off x="928662" y="2285992"/>
            <a:ext cx="7329487" cy="1785932"/>
          </a:xfrm>
        </p:spPr>
        <p:txBody>
          <a:bodyPr/>
          <a:lstStyle/>
          <a:p>
            <a:pPr>
              <a:defRPr/>
            </a:pPr>
            <a:r>
              <a:rPr lang="nl-NL" sz="3200" dirty="0" smtClean="0"/>
              <a:t>Bedankt voor de aandacht.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642910" y="714356"/>
            <a:ext cx="7993063" cy="5214974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nl-NL" dirty="0" smtClean="0"/>
              <a:t>Onderwerpen</a:t>
            </a:r>
          </a:p>
          <a:p>
            <a:r>
              <a:rPr lang="nl-NL" sz="2400" dirty="0" smtClean="0"/>
              <a:t>Theorie:</a:t>
            </a:r>
            <a:endParaRPr lang="nl-NL" sz="2000" dirty="0" smtClean="0"/>
          </a:p>
          <a:p>
            <a:pPr lvl="2"/>
            <a:r>
              <a:rPr lang="nl-NL" sz="2000" dirty="0"/>
              <a:t>Anatomie en fysiologie </a:t>
            </a:r>
          </a:p>
          <a:p>
            <a:pPr lvl="2"/>
            <a:r>
              <a:rPr lang="nl-NL" sz="2000" dirty="0"/>
              <a:t>Verzorgen van drains</a:t>
            </a:r>
          </a:p>
          <a:p>
            <a:pPr lvl="2"/>
            <a:r>
              <a:rPr lang="nl-NL" sz="2000" dirty="0"/>
              <a:t>Verwijderen van een actieve of passieve (wond)drain</a:t>
            </a:r>
          </a:p>
          <a:p>
            <a:pPr lvl="2"/>
            <a:r>
              <a:rPr lang="nl-NL" sz="2000" dirty="0"/>
              <a:t>Verwisselen opvang </a:t>
            </a:r>
            <a:r>
              <a:rPr lang="nl-NL" sz="2000" dirty="0" err="1"/>
              <a:t>redon</a:t>
            </a:r>
            <a:r>
              <a:rPr lang="nl-NL" sz="2000" dirty="0"/>
              <a:t>- of </a:t>
            </a:r>
            <a:r>
              <a:rPr lang="nl-NL" sz="2000" dirty="0" err="1"/>
              <a:t>vacuumdrain</a:t>
            </a:r>
            <a:endParaRPr lang="nl-NL" sz="2000" dirty="0"/>
          </a:p>
          <a:p>
            <a:pPr lvl="2"/>
            <a:r>
              <a:rPr lang="nl-NL" sz="2000" dirty="0"/>
              <a:t>Hechtingen of agraves verwijderen</a:t>
            </a:r>
          </a:p>
          <a:p>
            <a:pPr lvl="2"/>
            <a:r>
              <a:rPr lang="nl-NL" sz="2000" dirty="0"/>
              <a:t>Aandachtspunten en complicaties </a:t>
            </a:r>
            <a:endParaRPr lang="nl-NL" sz="2000" dirty="0" smtClean="0"/>
          </a:p>
          <a:p>
            <a:pPr marL="914400" lvl="2" indent="0">
              <a:buNone/>
            </a:pPr>
            <a:endParaRPr lang="nl-NL" sz="1200" dirty="0" smtClean="0"/>
          </a:p>
          <a:p>
            <a:r>
              <a:rPr lang="nl-NL" sz="2400" dirty="0" smtClean="0"/>
              <a:t>Oefenen</a:t>
            </a:r>
          </a:p>
          <a:p>
            <a:pPr marL="914400" lvl="2" indent="0">
              <a:buNone/>
            </a:pPr>
            <a:endParaRPr lang="nl-NL" sz="1200" dirty="0" smtClean="0"/>
          </a:p>
          <a:p>
            <a:r>
              <a:rPr lang="nl-NL" sz="2400" dirty="0" smtClean="0"/>
              <a:t>Vragen</a:t>
            </a:r>
            <a:endParaRPr lang="nl-NL" sz="1600" dirty="0" smtClean="0"/>
          </a:p>
          <a:p>
            <a:pPr lvl="2">
              <a:buNone/>
            </a:pPr>
            <a:endParaRPr lang="en-US" sz="1600" dirty="0" smtClean="0"/>
          </a:p>
          <a:p>
            <a:pPr>
              <a:buFont typeface="Arial" charset="0"/>
              <a:buNone/>
            </a:pPr>
            <a:endParaRPr lang="en-US" sz="2800" dirty="0" smtClean="0"/>
          </a:p>
          <a:p>
            <a:pPr>
              <a:buFont typeface="Arial" charset="0"/>
              <a:buNone/>
            </a:pPr>
            <a:endParaRPr lang="en-US" sz="3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571472" y="2786058"/>
            <a:ext cx="8001056" cy="571504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nl-NL" dirty="0" smtClean="0"/>
              <a:t>Theorie</a:t>
            </a:r>
          </a:p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endParaRPr lang="en-US" sz="2800" dirty="0" smtClean="0"/>
          </a:p>
          <a:p>
            <a:pPr>
              <a:buFont typeface="Arial" charset="0"/>
              <a:buNone/>
            </a:pPr>
            <a:endParaRPr lang="en-US" sz="3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1772815"/>
            <a:ext cx="8388424" cy="415649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nl-NL" dirty="0" smtClean="0"/>
              <a:t>Wet BIG</a:t>
            </a:r>
          </a:p>
          <a:p>
            <a:pPr>
              <a:buFont typeface="Arial" charset="0"/>
              <a:buNone/>
              <a:defRPr/>
            </a:pPr>
            <a:endParaRPr lang="nl-NL" sz="1000" dirty="0" smtClean="0"/>
          </a:p>
          <a:p>
            <a:pPr>
              <a:defRPr/>
            </a:pPr>
            <a:r>
              <a:rPr lang="nl-NL" sz="2400" dirty="0" smtClean="0"/>
              <a:t>Voorbehouden handeling</a:t>
            </a:r>
          </a:p>
          <a:p>
            <a:pPr>
              <a:defRPr/>
            </a:pPr>
            <a:r>
              <a:rPr lang="nl-NL" sz="2400" dirty="0" smtClean="0"/>
              <a:t>Uitvoeringsverzoek van een arts (i.o.v.)</a:t>
            </a:r>
          </a:p>
          <a:p>
            <a:pPr>
              <a:defRPr/>
            </a:pPr>
            <a:r>
              <a:rPr lang="nl-NL" sz="2400" dirty="0" smtClean="0"/>
              <a:t>Bevoegd / bekwaam</a:t>
            </a:r>
            <a:endParaRPr lang="nl-NL" sz="1600" dirty="0" smtClean="0"/>
          </a:p>
          <a:p>
            <a:pPr>
              <a:buNone/>
              <a:defRPr/>
            </a:pPr>
            <a:endParaRPr lang="nl-NL" sz="1800" dirty="0" smtClean="0"/>
          </a:p>
          <a:p>
            <a:pPr>
              <a:buFont typeface="Arial" charset="0"/>
              <a:buNone/>
              <a:defRPr/>
            </a:pPr>
            <a:endParaRPr lang="en-US" sz="2400" dirty="0" smtClean="0"/>
          </a:p>
          <a:p>
            <a:pPr>
              <a:buFont typeface="Arial" charset="0"/>
              <a:buNone/>
              <a:defRPr/>
            </a:pPr>
            <a:endParaRPr lang="en-US" sz="2800" dirty="0" smtClean="0"/>
          </a:p>
          <a:p>
            <a:pPr>
              <a:buFont typeface="Arial" charset="0"/>
              <a:buNone/>
              <a:defRPr/>
            </a:pPr>
            <a:endParaRPr lang="en-US" sz="3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642910" y="785794"/>
            <a:ext cx="7993063" cy="5143536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nl-NL" dirty="0" smtClean="0"/>
              <a:t>Anatomie &amp; Fysiologie</a:t>
            </a:r>
          </a:p>
          <a:p>
            <a:pPr>
              <a:buFont typeface="Arial" charset="0"/>
              <a:buNone/>
              <a:defRPr/>
            </a:pPr>
            <a:endParaRPr lang="nl-NL" sz="1200" dirty="0" smtClean="0">
              <a:solidFill>
                <a:prstClr val="black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Doel van </a:t>
            </a:r>
            <a:r>
              <a:rPr lang="nl-NL" sz="2400" dirty="0" smtClean="0">
                <a:solidFill>
                  <a:prstClr val="black"/>
                </a:solidFill>
              </a:rPr>
              <a:t>(wond)drainage</a:t>
            </a:r>
            <a:endParaRPr lang="nl-NL" sz="2400" dirty="0">
              <a:solidFill>
                <a:prstClr val="black"/>
              </a:solidFill>
            </a:endParaRPr>
          </a:p>
          <a:p>
            <a:pPr lvl="0">
              <a:buNone/>
              <a:defRPr/>
            </a:pPr>
            <a:endParaRPr lang="nl-NL" sz="100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Infecties voorkomen &amp; bevorderen wondgenezing </a:t>
            </a:r>
            <a:endParaRPr lang="nl-NL" sz="2000" dirty="0">
              <a:solidFill>
                <a:prstClr val="black"/>
              </a:solidFill>
            </a:endParaRPr>
          </a:p>
          <a:p>
            <a:pPr marL="457200" lvl="1" indent="0">
              <a:buNone/>
              <a:defRPr/>
            </a:pPr>
            <a:endParaRPr lang="nl-NL" sz="80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Doorbloeding neemt toe</a:t>
            </a:r>
          </a:p>
          <a:p>
            <a:pPr lvl="0">
              <a:defRPr/>
            </a:pPr>
            <a:endParaRPr lang="nl-NL" sz="80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Oedeem geeft </a:t>
            </a:r>
            <a:r>
              <a:rPr lang="nl-NL" sz="2400" dirty="0" smtClean="0">
                <a:solidFill>
                  <a:prstClr val="black"/>
                </a:solidFill>
              </a:rPr>
              <a:t>druk </a:t>
            </a:r>
            <a:r>
              <a:rPr lang="nl-NL" sz="2400" dirty="0">
                <a:solidFill>
                  <a:prstClr val="black"/>
                </a:solidFill>
              </a:rPr>
              <a:t>(pijn)</a:t>
            </a:r>
          </a:p>
          <a:p>
            <a:pPr lvl="0">
              <a:defRPr/>
            </a:pPr>
            <a:endParaRPr lang="nl-NL" sz="80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Operatiewond sluit binnen 36 uur, vochtproductie gaat langer </a:t>
            </a:r>
            <a:r>
              <a:rPr lang="nl-NL" sz="2400" dirty="0" smtClean="0">
                <a:solidFill>
                  <a:prstClr val="black"/>
                </a:solidFill>
              </a:rPr>
              <a:t>door</a:t>
            </a:r>
            <a:endParaRPr lang="nl-NL" sz="24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nl-NL" sz="2400" dirty="0" smtClean="0"/>
              <a:t>Afvoer bij belemmering</a:t>
            </a:r>
            <a:endParaRPr lang="nl-NL" sz="2400" dirty="0" smtClean="0"/>
          </a:p>
          <a:p>
            <a:pPr>
              <a:buFont typeface="Arial" charset="0"/>
              <a:buNone/>
              <a:defRPr/>
            </a:pPr>
            <a:endParaRPr lang="nl-NL" sz="1000" dirty="0" smtClean="0"/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nl-NL" sz="2000" dirty="0"/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nl-NL" sz="2000" dirty="0" smtClean="0"/>
          </a:p>
          <a:p>
            <a:pPr marL="57150" indent="0">
              <a:buNone/>
              <a:defRPr/>
            </a:pPr>
            <a:endParaRPr lang="nl-NL" sz="2000" dirty="0"/>
          </a:p>
          <a:p>
            <a:pPr indent="-285750">
              <a:defRPr/>
            </a:pPr>
            <a:endParaRPr lang="nl-NL" sz="1600" dirty="0" smtClean="0"/>
          </a:p>
          <a:p>
            <a:pPr>
              <a:buNone/>
              <a:defRPr/>
            </a:pPr>
            <a:endParaRPr lang="en-US" sz="1800" dirty="0" smtClean="0"/>
          </a:p>
          <a:p>
            <a:pPr>
              <a:buFont typeface="Arial" charset="0"/>
              <a:buNone/>
              <a:defRPr/>
            </a:pPr>
            <a:endParaRPr lang="en-US" sz="2400" dirty="0" smtClean="0"/>
          </a:p>
          <a:p>
            <a:pPr>
              <a:buFont typeface="Arial" charset="0"/>
              <a:buNone/>
              <a:defRPr/>
            </a:pPr>
            <a:endParaRPr lang="en-US" sz="2800" dirty="0" smtClean="0"/>
          </a:p>
          <a:p>
            <a:pPr>
              <a:buFont typeface="Arial" charset="0"/>
              <a:buNone/>
              <a:defRPr/>
            </a:pPr>
            <a:endParaRPr lang="en-US" sz="3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764704"/>
            <a:ext cx="7993063" cy="5143536"/>
          </a:xfrm>
        </p:spPr>
        <p:txBody>
          <a:bodyPr/>
          <a:lstStyle/>
          <a:p>
            <a:pPr marL="57150" indent="0">
              <a:buNone/>
              <a:defRPr/>
            </a:pPr>
            <a:r>
              <a:rPr lang="nl-NL" sz="2800" b="1" dirty="0" smtClean="0"/>
              <a:t>Drains</a:t>
            </a:r>
          </a:p>
          <a:p>
            <a:pPr marL="57150" indent="0">
              <a:buNone/>
              <a:defRPr/>
            </a:pPr>
            <a:endParaRPr lang="nl-NL" sz="1200" dirty="0" smtClean="0"/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Functie van drainage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nl-NL" sz="2000" dirty="0">
                <a:solidFill>
                  <a:prstClr val="black"/>
                </a:solidFill>
              </a:rPr>
              <a:t>Afvoeren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nl-NL" sz="2000" dirty="0">
                <a:solidFill>
                  <a:prstClr val="black"/>
                </a:solidFill>
              </a:rPr>
              <a:t>Spoelen</a:t>
            </a:r>
          </a:p>
          <a:p>
            <a:pPr marL="457200" lvl="1" indent="0">
              <a:buNone/>
              <a:defRPr/>
            </a:pPr>
            <a:endParaRPr lang="nl-NL" sz="200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Soorten drains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nl-NL" sz="2000" dirty="0" err="1">
                <a:solidFill>
                  <a:prstClr val="black"/>
                </a:solidFill>
              </a:rPr>
              <a:t>Wonddrains</a:t>
            </a:r>
            <a:endParaRPr lang="nl-NL" sz="2000" dirty="0">
              <a:solidFill>
                <a:prstClr val="black"/>
              </a:solidFill>
            </a:endParaRP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nl-NL" sz="2000" dirty="0">
                <a:solidFill>
                  <a:prstClr val="black"/>
                </a:solidFill>
              </a:rPr>
              <a:t>Urologische drains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nl-NL" sz="2000" dirty="0">
                <a:solidFill>
                  <a:prstClr val="black"/>
                </a:solidFill>
              </a:rPr>
              <a:t>Passieve drainage (zwaartekracht)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nl-NL" sz="2000" dirty="0">
                <a:solidFill>
                  <a:prstClr val="black"/>
                </a:solidFill>
              </a:rPr>
              <a:t>Actieve drainage (vacuümwerking)</a:t>
            </a:r>
          </a:p>
          <a:p>
            <a:pPr marL="57150" indent="0">
              <a:buNone/>
              <a:defRPr/>
            </a:pPr>
            <a:endParaRPr lang="nl-NL" sz="2000" dirty="0"/>
          </a:p>
          <a:p>
            <a:pPr indent="-285750">
              <a:defRPr/>
            </a:pPr>
            <a:endParaRPr lang="nl-NL" sz="1600" dirty="0" smtClean="0"/>
          </a:p>
          <a:p>
            <a:pPr>
              <a:buNone/>
              <a:defRPr/>
            </a:pPr>
            <a:endParaRPr lang="en-US" sz="1800" dirty="0" smtClean="0"/>
          </a:p>
          <a:p>
            <a:pPr>
              <a:buFont typeface="Arial" charset="0"/>
              <a:buNone/>
              <a:defRPr/>
            </a:pPr>
            <a:endParaRPr lang="en-US" sz="2400" dirty="0" smtClean="0"/>
          </a:p>
          <a:p>
            <a:pPr>
              <a:buFont typeface="Arial" charset="0"/>
              <a:buNone/>
              <a:defRPr/>
            </a:pPr>
            <a:endParaRPr lang="en-US" sz="2800" dirty="0" smtClean="0"/>
          </a:p>
          <a:p>
            <a:pPr>
              <a:buFont typeface="Arial" charset="0"/>
              <a:buNone/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6609401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764704"/>
            <a:ext cx="7993063" cy="5143536"/>
          </a:xfrm>
        </p:spPr>
        <p:txBody>
          <a:bodyPr/>
          <a:lstStyle/>
          <a:p>
            <a:pPr marL="57150" indent="0">
              <a:buNone/>
              <a:defRPr/>
            </a:pPr>
            <a:r>
              <a:rPr lang="nl-NL" sz="2800" b="1" dirty="0" smtClean="0">
                <a:solidFill>
                  <a:prstClr val="black"/>
                </a:solidFill>
              </a:rPr>
              <a:t>Verschillende drains</a:t>
            </a:r>
          </a:p>
          <a:p>
            <a:pPr marL="57150" indent="0">
              <a:buNone/>
              <a:defRPr/>
            </a:pPr>
            <a:endParaRPr lang="nl-NL" sz="2000" dirty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2400" dirty="0">
                <a:solidFill>
                  <a:prstClr val="black"/>
                </a:solidFill>
              </a:rPr>
              <a:t>Actieve drain (</a:t>
            </a:r>
            <a:r>
              <a:rPr lang="nl-NL" sz="2400" dirty="0" smtClean="0">
                <a:solidFill>
                  <a:prstClr val="black"/>
                </a:solidFill>
              </a:rPr>
              <a:t>onderhuids)</a:t>
            </a:r>
          </a:p>
          <a:p>
            <a:pPr marL="457200" lvl="1" indent="0">
              <a:buNone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	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</a:rPr>
              <a:t>Passieve </a:t>
            </a:r>
            <a:r>
              <a:rPr lang="nl-NL" sz="2400" dirty="0" smtClean="0">
                <a:solidFill>
                  <a:prstClr val="black"/>
                </a:solidFill>
              </a:rPr>
              <a:t>drain</a:t>
            </a:r>
          </a:p>
          <a:p>
            <a:pPr marL="457200" lvl="1" indent="0">
              <a:buNone/>
              <a:defRPr/>
            </a:pPr>
            <a:endParaRPr lang="nl-NL" sz="2400" dirty="0" smtClean="0">
              <a:solidFill>
                <a:prstClr val="black"/>
              </a:solidFill>
            </a:endParaRP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 err="1" smtClean="0"/>
              <a:t>Bellovac</a:t>
            </a:r>
            <a:r>
              <a:rPr lang="en-US" sz="2400" dirty="0" smtClean="0"/>
              <a:t> system (</a:t>
            </a:r>
            <a:r>
              <a:rPr lang="en-US" sz="2400" dirty="0" err="1" smtClean="0"/>
              <a:t>bloed</a:t>
            </a:r>
            <a:r>
              <a:rPr lang="en-US" sz="2400" dirty="0" smtClean="0"/>
              <a:t>)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Seton drain (</a:t>
            </a:r>
            <a:r>
              <a:rPr lang="en-US" sz="2400" dirty="0" err="1" smtClean="0"/>
              <a:t>fistels</a:t>
            </a:r>
            <a:r>
              <a:rPr lang="en-US" sz="2400" dirty="0" smtClean="0"/>
              <a:t>)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T-drain (</a:t>
            </a:r>
            <a:r>
              <a:rPr lang="en-US" sz="2400" dirty="0" err="1" smtClean="0"/>
              <a:t>galwegen</a:t>
            </a:r>
            <a:r>
              <a:rPr lang="en-US" sz="2400" dirty="0" smtClean="0"/>
              <a:t>)</a:t>
            </a:r>
          </a:p>
          <a:p>
            <a:pPr>
              <a:buFont typeface="Arial" charset="0"/>
              <a:buNone/>
              <a:defRPr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 err="1" smtClean="0">
                <a:hlinkClick r:id="rId3"/>
              </a:rPr>
              <a:t>Verzorgen</a:t>
            </a:r>
            <a:r>
              <a:rPr lang="en-US" sz="1600" dirty="0" smtClean="0">
                <a:hlinkClick r:id="rId3"/>
              </a:rPr>
              <a:t> </a:t>
            </a:r>
            <a:r>
              <a:rPr lang="en-US" sz="1600" dirty="0" err="1">
                <a:hlinkClick r:id="rId3"/>
              </a:rPr>
              <a:t>p</a:t>
            </a:r>
            <a:r>
              <a:rPr lang="en-US" sz="1600" dirty="0" err="1" smtClean="0">
                <a:hlinkClick r:id="rId3"/>
              </a:rPr>
              <a:t>assieve</a:t>
            </a:r>
            <a:r>
              <a:rPr lang="en-US" sz="1600" dirty="0" smtClean="0">
                <a:hlinkClick r:id="rId3"/>
              </a:rPr>
              <a:t> drain</a:t>
            </a:r>
            <a:endParaRPr lang="en-US" sz="1600" dirty="0" smtClean="0"/>
          </a:p>
          <a:p>
            <a:pPr>
              <a:buFont typeface="Arial" charset="0"/>
              <a:buNone/>
              <a:defRPr/>
            </a:pPr>
            <a:endParaRPr lang="en-US" sz="3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4586" y="1988840"/>
            <a:ext cx="3389670" cy="5364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6" y="3933056"/>
            <a:ext cx="2211091" cy="16561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764704"/>
            <a:ext cx="3341235" cy="187709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586" y="2901950"/>
            <a:ext cx="13176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8363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764704"/>
            <a:ext cx="7993063" cy="5143536"/>
          </a:xfrm>
        </p:spPr>
        <p:txBody>
          <a:bodyPr/>
          <a:lstStyle/>
          <a:p>
            <a:pPr marL="57150" indent="0">
              <a:buNone/>
              <a:defRPr/>
            </a:pPr>
            <a:r>
              <a:rPr lang="nl-NL" sz="2800" b="1" dirty="0" smtClean="0">
                <a:solidFill>
                  <a:prstClr val="black"/>
                </a:solidFill>
              </a:rPr>
              <a:t>Verschillende drains</a:t>
            </a:r>
          </a:p>
          <a:p>
            <a:pPr marL="57150" indent="0">
              <a:buNone/>
              <a:defRPr/>
            </a:pPr>
            <a:endParaRPr lang="nl-NL" sz="2000" dirty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2400" dirty="0" err="1" smtClean="0">
                <a:solidFill>
                  <a:prstClr val="black"/>
                </a:solidFill>
              </a:rPr>
              <a:t>Nefrodrain</a:t>
            </a:r>
            <a:endParaRPr lang="nl-NL" sz="2400" dirty="0" smtClean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prstClr val="black"/>
                </a:solidFill>
              </a:rPr>
              <a:t>Verzorgen </a:t>
            </a:r>
            <a:r>
              <a:rPr lang="nl-NL" sz="2000" dirty="0" err="1" smtClean="0">
                <a:solidFill>
                  <a:prstClr val="black"/>
                </a:solidFill>
              </a:rPr>
              <a:t>nefrodrain</a:t>
            </a:r>
            <a:endParaRPr lang="nl-NL" sz="2000" dirty="0" smtClean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prstClr val="black"/>
                </a:solidFill>
              </a:rPr>
              <a:t>Wissel 6 – 8 weken</a:t>
            </a:r>
          </a:p>
          <a:p>
            <a:pPr marL="457200" lvl="1" indent="0">
              <a:buNone/>
              <a:defRPr/>
            </a:pPr>
            <a:endParaRPr lang="nl-NL" sz="2400" dirty="0" smtClean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2400" dirty="0" smtClean="0">
                <a:solidFill>
                  <a:prstClr val="black"/>
                </a:solidFill>
                <a:hlinkClick r:id="rId3"/>
              </a:rPr>
              <a:t>Galdrain</a:t>
            </a:r>
            <a:endParaRPr lang="nl-NL" sz="2400" dirty="0" smtClean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2000" dirty="0" smtClean="0">
                <a:solidFill>
                  <a:prstClr val="black"/>
                </a:solidFill>
              </a:rPr>
              <a:t>Spoelen met 10 ml </a:t>
            </a:r>
            <a:r>
              <a:rPr lang="nl-NL" sz="2000" dirty="0" err="1" smtClean="0">
                <a:solidFill>
                  <a:prstClr val="black"/>
                </a:solidFill>
              </a:rPr>
              <a:t>NaCl</a:t>
            </a:r>
            <a:r>
              <a:rPr lang="nl-NL" sz="2000" dirty="0" smtClean="0">
                <a:solidFill>
                  <a:prstClr val="black"/>
                </a:solidFill>
              </a:rPr>
              <a:t> 0,9%</a:t>
            </a:r>
          </a:p>
          <a:p>
            <a:pPr marL="457200" lvl="1" indent="0">
              <a:buNone/>
              <a:defRPr/>
            </a:pPr>
            <a:endParaRPr lang="en-US" sz="1600" dirty="0" smtClean="0"/>
          </a:p>
          <a:p>
            <a:pPr>
              <a:buFont typeface="Arial" charset="0"/>
              <a:buNone/>
              <a:defRPr/>
            </a:pPr>
            <a:endParaRPr lang="en-US" sz="3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196753"/>
            <a:ext cx="2053976" cy="18336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172" y="1196754"/>
            <a:ext cx="1859452" cy="18336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149" y="4005064"/>
            <a:ext cx="265747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484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2529</TotalTime>
  <Words>460</Words>
  <Application>Microsoft Office PowerPoint</Application>
  <PresentationFormat>On-screen Show (4:3)</PresentationFormat>
  <Paragraphs>234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Technische Vaardigheid Drains en Hechtingen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Bedankt voor de aandacht.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</dc:creator>
  <cp:lastModifiedBy>hanneke</cp:lastModifiedBy>
  <cp:revision>227</cp:revision>
  <cp:lastPrinted>2016-06-08T08:10:30Z</cp:lastPrinted>
  <dcterms:created xsi:type="dcterms:W3CDTF">2009-02-19T20:33:34Z</dcterms:created>
  <dcterms:modified xsi:type="dcterms:W3CDTF">2016-06-08T10:24:15Z</dcterms:modified>
</cp:coreProperties>
</file>