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82" r:id="rId3"/>
    <p:sldId id="301" r:id="rId4"/>
    <p:sldId id="283" r:id="rId5"/>
    <p:sldId id="302" r:id="rId6"/>
    <p:sldId id="303" r:id="rId7"/>
    <p:sldId id="304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300" r:id="rId16"/>
    <p:sldId id="294" r:id="rId17"/>
    <p:sldId id="295" r:id="rId18"/>
    <p:sldId id="296" r:id="rId19"/>
    <p:sldId id="297" r:id="rId20"/>
    <p:sldId id="299" r:id="rId21"/>
    <p:sldId id="298" r:id="rId22"/>
    <p:sldId id="277" r:id="rId2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D8A"/>
    <a:srgbClr val="4D4D4D"/>
    <a:srgbClr val="000000"/>
    <a:srgbClr val="AEC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5C2B3CE-BBB7-40AF-B653-2FA4E326E59D}" type="datetimeFigureOut">
              <a:rPr lang="nl-NL"/>
              <a:pPr>
                <a:defRPr/>
              </a:pPr>
              <a:t>11-4-2018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2CE0415-3331-47C0-9358-F7BAE30848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302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nl-NL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nl-NL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 sz="1800" b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9730EA6-88A5-4A47-986D-C86D8D3DFD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9E84-691C-44DD-B1A7-0F4A0FA98B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5F64-5286-46E9-BBD3-5BFA7BC3E1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E003-B30E-49C7-8972-A70ACF24AB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AE83-200F-4090-ADE7-BF9B7B334F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002F-5857-47DE-9B76-EFB87E7590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A3A1-8768-45AB-8510-652FCE2125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9BEE-5894-4371-A0C3-52589BF7D3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1CD6-399F-4EA2-A0B6-0AF97B3D37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DA75-48F4-4B06-89B0-7BA730039A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9866D-A619-468B-BA2E-F367D546B1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45442384-EBC1-425D-8497-8CAB571E32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YkhFXoWAm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dirty="0" err="1" smtClean="0">
                <a:latin typeface="Trebuchet MS" pitchFamily="34" charset="0"/>
              </a:rPr>
              <a:t>Basisscholing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werkbegeleiding</a:t>
            </a:r>
            <a:endParaRPr lang="en-US" dirty="0" smtClean="0">
              <a:latin typeface="Trebuchet MS" pitchFamily="34" charset="0"/>
            </a:endParaRP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1862" y="5589588"/>
            <a:ext cx="995176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13" y="5301208"/>
            <a:ext cx="2025587" cy="1432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85800" y="5373216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Gé</a:t>
            </a:r>
            <a:r>
              <a:rPr lang="en-US" sz="2000" dirty="0" err="1">
                <a:solidFill>
                  <a:schemeClr val="bg1"/>
                </a:solidFill>
              </a:rPr>
              <a:t>janna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smtClean="0">
                <a:solidFill>
                  <a:schemeClr val="bg1"/>
                </a:solidFill>
              </a:rPr>
              <a:t>Haan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Geesje Fokkens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</a:t>
            </a:r>
            <a:r>
              <a:rPr lang="en-US" dirty="0" err="1" smtClean="0"/>
              <a:t>geven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140968"/>
            <a:ext cx="7693025" cy="2945507"/>
          </a:xfrm>
        </p:spPr>
        <p:txBody>
          <a:bodyPr/>
          <a:lstStyle/>
          <a:p>
            <a:pPr marL="0" indent="0" algn="ctr">
              <a:buNone/>
            </a:pPr>
            <a:r>
              <a:rPr lang="nl-NL" sz="2000" u="sng" dirty="0">
                <a:hlinkClick r:id="rId2"/>
              </a:rPr>
              <a:t>https://</a:t>
            </a:r>
            <a:r>
              <a:rPr lang="nl-NL" sz="2000" u="sng" dirty="0" smtClean="0">
                <a:hlinkClick r:id="rId2"/>
              </a:rPr>
              <a:t>www.youtube.com/watch?v=hYkhFXoWAmA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384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66800"/>
          </a:xfrm>
        </p:spPr>
        <p:txBody>
          <a:bodyPr/>
          <a:lstStyle/>
          <a:p>
            <a:r>
              <a:rPr lang="nl-NL" sz="2800" dirty="0"/>
              <a:t>De 4 G’s van effectief FEEDBACK geven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Gedrag</a:t>
            </a:r>
          </a:p>
          <a:p>
            <a:r>
              <a:rPr lang="nl-NL" sz="2000" dirty="0"/>
              <a:t>Gevolg</a:t>
            </a:r>
          </a:p>
          <a:p>
            <a:r>
              <a:rPr lang="nl-NL" sz="2000" dirty="0"/>
              <a:t>Gevoel</a:t>
            </a:r>
          </a:p>
          <a:p>
            <a:r>
              <a:rPr lang="nl-NL" sz="2000" dirty="0"/>
              <a:t>Gewenst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9592" y="980728"/>
            <a:ext cx="8244408" cy="48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5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Foute</a:t>
            </a:r>
            <a:r>
              <a:rPr lang="en-US" dirty="0" smtClean="0"/>
              <a:t> feedback”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‘Nog even de puntje op de i.’</a:t>
            </a:r>
          </a:p>
          <a:p>
            <a:r>
              <a:rPr lang="nl-NL" sz="2000" dirty="0" smtClean="0"/>
              <a:t>‘</a:t>
            </a:r>
            <a:r>
              <a:rPr lang="nl-NL" sz="2000" dirty="0"/>
              <a:t>Je hoeft niet onzeker te zijn, je weet het wel.’</a:t>
            </a:r>
          </a:p>
          <a:p>
            <a:r>
              <a:rPr lang="nl-NL" sz="2000" dirty="0" smtClean="0"/>
              <a:t>‘</a:t>
            </a:r>
            <a:r>
              <a:rPr lang="nl-NL" sz="2000" dirty="0"/>
              <a:t>Nog even wat verdiepen in de kennis’</a:t>
            </a:r>
          </a:p>
          <a:p>
            <a:r>
              <a:rPr lang="nl-NL" sz="2000" dirty="0" smtClean="0"/>
              <a:t>‘</a:t>
            </a:r>
            <a:r>
              <a:rPr lang="nl-NL" sz="2000" dirty="0"/>
              <a:t>Goed op weg met invullen van het zorgplan.’</a:t>
            </a:r>
          </a:p>
          <a:p>
            <a:r>
              <a:rPr lang="nl-NL" sz="2000" dirty="0" smtClean="0"/>
              <a:t>‘</a:t>
            </a:r>
            <a:r>
              <a:rPr lang="nl-NL" sz="2000" dirty="0"/>
              <a:t>GVO gaat goed. Nog wel wat onzeker, vooral aan het begin van de week</a:t>
            </a:r>
            <a:r>
              <a:rPr lang="nl-NL" sz="2000" dirty="0" smtClean="0"/>
              <a:t>.’</a:t>
            </a:r>
          </a:p>
          <a:p>
            <a:endParaRPr lang="nl-NL" sz="2000" dirty="0"/>
          </a:p>
          <a:p>
            <a:pPr marL="0" indent="0" algn="ctr">
              <a:buNone/>
            </a:pPr>
            <a:r>
              <a:rPr lang="nl-NL" sz="2000" dirty="0" smtClean="0"/>
              <a:t>Opdracht!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1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leerstijl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836712"/>
            <a:ext cx="5660578" cy="56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leren wij?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10 </a:t>
            </a:r>
            <a:r>
              <a:rPr lang="nl-NL" sz="2000" dirty="0"/>
              <a:t>% van wat zij lezen </a:t>
            </a:r>
          </a:p>
          <a:p>
            <a:r>
              <a:rPr lang="nl-NL" sz="2000" dirty="0"/>
              <a:t>20 % van wat zij horen </a:t>
            </a:r>
          </a:p>
          <a:p>
            <a:r>
              <a:rPr lang="nl-NL" sz="2000" dirty="0"/>
              <a:t>30 % van wat zij zien </a:t>
            </a:r>
          </a:p>
          <a:p>
            <a:r>
              <a:rPr lang="nl-NL" sz="2000" dirty="0"/>
              <a:t>50 % van wat zij zien en horen </a:t>
            </a:r>
          </a:p>
          <a:p>
            <a:r>
              <a:rPr lang="nl-NL" sz="2000" dirty="0"/>
              <a:t>70 % van waar zij over gediscussieerd hebben </a:t>
            </a:r>
          </a:p>
          <a:p>
            <a:r>
              <a:rPr lang="nl-NL" sz="2000" dirty="0"/>
              <a:t>80 % van wat zij persoonlijk ervaren hebben </a:t>
            </a:r>
          </a:p>
          <a:p>
            <a:r>
              <a:rPr lang="nl-NL" sz="2000" dirty="0"/>
              <a:t>95 % van wat zij uitleggen aan anderen. </a:t>
            </a:r>
          </a:p>
        </p:txBody>
      </p:sp>
    </p:spTree>
    <p:extLst>
      <p:ext uri="{BB962C8B-B14F-4D97-AF65-F5344CB8AC3E}">
        <p14:creationId xmlns:p14="http://schemas.microsoft.com/office/powerpoint/2010/main" val="158004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404664"/>
            <a:ext cx="8085930" cy="60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me op de </a:t>
            </a:r>
            <a:r>
              <a:rPr lang="en-US" dirty="0" err="1" smtClean="0"/>
              <a:t>achtergrond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houden</a:t>
            </a:r>
            <a:r>
              <a:rPr lang="en-US" dirty="0" smtClean="0"/>
              <a:t>,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verantwoordelijk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werk</a:t>
            </a:r>
            <a:r>
              <a:rPr lang="en-US" dirty="0" smtClean="0"/>
              <a:t>!”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67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Vanaf</a:t>
            </a:r>
            <a:r>
              <a:rPr lang="en-US" dirty="0" smtClean="0"/>
              <a:t> dag 1 mag de student de </a:t>
            </a:r>
            <a:r>
              <a:rPr lang="en-US" dirty="0" err="1" smtClean="0"/>
              <a:t>regie</a:t>
            </a:r>
            <a:r>
              <a:rPr lang="en-US" dirty="0" smtClean="0"/>
              <a:t> </a:t>
            </a:r>
            <a:r>
              <a:rPr lang="en-US" dirty="0" err="1" smtClean="0"/>
              <a:t>voeren</a:t>
            </a:r>
            <a:r>
              <a:rPr lang="en-US" dirty="0" smtClean="0"/>
              <a:t> over de </a:t>
            </a:r>
            <a:r>
              <a:rPr lang="en-US" dirty="0" err="1" smtClean="0"/>
              <a:t>werkzaamheden</a:t>
            </a:r>
            <a:r>
              <a:rPr lang="en-US" dirty="0" smtClean="0"/>
              <a:t>”.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8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“Het </a:t>
            </a:r>
            <a:r>
              <a:rPr lang="en-US" dirty="0" err="1" smtClean="0"/>
              <a:t>geven</a:t>
            </a:r>
            <a:r>
              <a:rPr lang="en-US" dirty="0" smtClean="0"/>
              <a:t> en </a:t>
            </a:r>
            <a:r>
              <a:rPr lang="en-US" dirty="0" err="1" smtClean="0"/>
              <a:t>invullen</a:t>
            </a:r>
            <a:r>
              <a:rPr lang="en-US" dirty="0" smtClean="0"/>
              <a:t> van de feedback </a:t>
            </a:r>
            <a:r>
              <a:rPr lang="en-US" dirty="0" err="1" smtClean="0"/>
              <a:t>kost</a:t>
            </a:r>
            <a:r>
              <a:rPr lang="en-US" dirty="0" smtClean="0"/>
              <a:t> </a:t>
            </a:r>
            <a:r>
              <a:rPr lang="en-US" dirty="0" err="1" smtClean="0"/>
              <a:t>mij</a:t>
            </a:r>
            <a:r>
              <a:rPr lang="en-US" dirty="0" smtClean="0"/>
              <a:t> heel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, die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heb</a:t>
            </a:r>
            <a:r>
              <a:rPr lang="en-US" dirty="0" smtClean="0"/>
              <a:t> in de </a:t>
            </a:r>
            <a:r>
              <a:rPr lang="en-US" dirty="0" err="1" smtClean="0"/>
              <a:t>gezinnen</a:t>
            </a:r>
            <a:r>
              <a:rPr lang="en-US" dirty="0" smtClean="0"/>
              <a:t>!”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4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Wat is </a:t>
            </a:r>
            <a:r>
              <a:rPr lang="en-US" sz="2000" dirty="0" err="1" smtClean="0"/>
              <a:t>opgevallen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Was het </a:t>
            </a:r>
            <a:r>
              <a:rPr lang="en-US" sz="2000" dirty="0" err="1" smtClean="0"/>
              <a:t>begrijpbaar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Is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toelichting</a:t>
            </a:r>
            <a:r>
              <a:rPr lang="en-US" sz="2000" dirty="0" smtClean="0"/>
              <a:t> </a:t>
            </a:r>
            <a:r>
              <a:rPr lang="en-US" sz="2000" dirty="0" err="1" smtClean="0"/>
              <a:t>nodig</a:t>
            </a:r>
            <a:r>
              <a:rPr lang="en-US" sz="2000" dirty="0" smtClean="0"/>
              <a:t>?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648273"/>
            <a:ext cx="6228184" cy="31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student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kopie</a:t>
            </a:r>
            <a:r>
              <a:rPr lang="en-US" dirty="0" smtClean="0"/>
              <a:t> van </a:t>
            </a:r>
            <a:r>
              <a:rPr lang="en-US" dirty="0" err="1" smtClean="0"/>
              <a:t>jezelf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562939"/>
            <a:ext cx="6444208" cy="33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620688"/>
            <a:ext cx="4392488" cy="43924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6"/>
            <a:ext cx="4267175" cy="319626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331640" y="5373216"/>
            <a:ext cx="534954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Hoe </a:t>
            </a:r>
            <a:r>
              <a:rPr lang="en-US" dirty="0" err="1" smtClean="0">
                <a:latin typeface="+mn-lt"/>
              </a:rPr>
              <a:t>komen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ze</a:t>
            </a:r>
            <a:r>
              <a:rPr lang="en-US" dirty="0" smtClean="0">
                <a:latin typeface="+mn-lt"/>
              </a:rPr>
              <a:t> tot </a:t>
            </a:r>
            <a:r>
              <a:rPr lang="en-US" dirty="0" err="1" smtClean="0">
                <a:latin typeface="+mn-lt"/>
              </a:rPr>
              <a:t>bloei</a:t>
            </a:r>
            <a:r>
              <a:rPr lang="en-US" dirty="0" smtClean="0">
                <a:latin typeface="+mn-lt"/>
              </a:rPr>
              <a:t>?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6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eaLnBrk="1" hangingPunct="1"/>
            <a:r>
              <a:rPr lang="nl-NL" smtClean="0">
                <a:latin typeface="Trebuchet MS" pitchFamily="34" charset="0"/>
              </a:rPr>
              <a:t>Vragen?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1619250" y="2781300"/>
            <a:ext cx="698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NL" sz="3200" dirty="0">
              <a:solidFill>
                <a:srgbClr val="4D4D4D"/>
              </a:solidFill>
              <a:latin typeface="Trebuchet MS" pitchFamily="34" charset="0"/>
            </a:endParaRPr>
          </a:p>
          <a:p>
            <a:pPr algn="ctr"/>
            <a:r>
              <a:rPr lang="nl-NL" sz="3200" dirty="0">
                <a:solidFill>
                  <a:schemeClr val="accent2"/>
                </a:solidFill>
                <a:latin typeface="Trebuchet MS" pitchFamily="34" charset="0"/>
              </a:rPr>
              <a:t>Bedankt voor jullie aandacht</a:t>
            </a:r>
          </a:p>
        </p:txBody>
      </p:sp>
      <p:pic>
        <p:nvPicPr>
          <p:cNvPr id="3379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762" y="188913"/>
            <a:ext cx="995176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6738"/>
            <a:ext cx="2025587" cy="14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Kerntaken en werkprocessen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140968"/>
            <a:ext cx="7693025" cy="2945507"/>
          </a:xfrm>
        </p:spPr>
        <p:txBody>
          <a:bodyPr/>
          <a:lstStyle/>
          <a:p>
            <a:pPr marL="0" indent="0" algn="ctr">
              <a:buNone/>
            </a:pPr>
            <a:r>
              <a:rPr lang="nl-NL" sz="2000" dirty="0" smtClean="0"/>
              <a:t>Waar denk je dan aan?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4977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Kerntaken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780928"/>
            <a:ext cx="7693025" cy="3305547"/>
          </a:xfrm>
        </p:spPr>
        <p:txBody>
          <a:bodyPr/>
          <a:lstStyle/>
          <a:p>
            <a:r>
              <a:rPr lang="nl-NL" sz="2000" dirty="0" smtClean="0"/>
              <a:t>Bieden </a:t>
            </a:r>
            <a:r>
              <a:rPr lang="nl-NL" sz="2000" dirty="0"/>
              <a:t>van zorg en ondersteuning op basis van het </a:t>
            </a:r>
            <a:r>
              <a:rPr lang="nl-NL" sz="2000" dirty="0" smtClean="0"/>
              <a:t>zorgdossier</a:t>
            </a:r>
          </a:p>
          <a:p>
            <a:r>
              <a:rPr lang="nl-NL" sz="2000" dirty="0" smtClean="0"/>
              <a:t>Werken aan kwaliteit en deskundigheid</a:t>
            </a:r>
          </a:p>
          <a:p>
            <a:r>
              <a:rPr lang="nl-NL" sz="2000" dirty="0" smtClean="0"/>
              <a:t>Bieden van zorg en ondersteuning in de kraamzorg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87" y="4581128"/>
            <a:ext cx="6267414" cy="21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7924800" cy="1068288"/>
          </a:xfrm>
        </p:spPr>
        <p:txBody>
          <a:bodyPr/>
          <a:lstStyle/>
          <a:p>
            <a:r>
              <a:rPr lang="nl-NL" dirty="0"/>
              <a:t>Bieden van zorg en ondersteuning in de </a:t>
            </a:r>
            <a:r>
              <a:rPr lang="nl-NL" dirty="0" smtClean="0"/>
              <a:t>Kraamzorg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000" dirty="0"/>
              <a:t>Verleent vervroegde partusondersteuning en assisteert bij partus</a:t>
            </a:r>
          </a:p>
          <a:p>
            <a:r>
              <a:rPr lang="nl-NL" sz="2000" dirty="0"/>
              <a:t>Biedt zorg aan moeder en kind</a:t>
            </a:r>
          </a:p>
          <a:p>
            <a:r>
              <a:rPr lang="nl-NL" sz="2000" dirty="0"/>
              <a:t>Geeft informatie en voorlichting gericht op het omgaan met de nieuwe gezinssituatie</a:t>
            </a:r>
          </a:p>
        </p:txBody>
      </p:sp>
    </p:spTree>
    <p:extLst>
      <p:ext uri="{BB962C8B-B14F-4D97-AF65-F5344CB8AC3E}">
        <p14:creationId xmlns:p14="http://schemas.microsoft.com/office/powerpoint/2010/main" val="345885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Bieden van zorg en ondersteuning op basis van het </a:t>
            </a:r>
            <a:r>
              <a:rPr lang="nl-NL" dirty="0" smtClean="0"/>
              <a:t>zorgdossier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Ondersteunt </a:t>
            </a:r>
            <a:r>
              <a:rPr lang="nl-NL" sz="2000" dirty="0"/>
              <a:t>bij het voeren van de regie bij wonen en huishouden</a:t>
            </a:r>
          </a:p>
          <a:p>
            <a:r>
              <a:rPr lang="nl-NL" sz="2000" dirty="0"/>
              <a:t>Onderkent de gezondheidstoestand op somatisch en psychosociaal gebied</a:t>
            </a:r>
          </a:p>
          <a:p>
            <a:r>
              <a:rPr lang="nl-NL" sz="2000" dirty="0"/>
              <a:t>Stelt (mede) het zorgplan op</a:t>
            </a:r>
          </a:p>
          <a:p>
            <a:r>
              <a:rPr lang="nl-NL" sz="2000" dirty="0"/>
              <a:t>Biedt persoonlijke verzorging</a:t>
            </a:r>
          </a:p>
          <a:p>
            <a:r>
              <a:rPr lang="nl-NL" sz="2000" dirty="0"/>
              <a:t>Voert verpleegtechnische handelingen uit</a:t>
            </a:r>
          </a:p>
          <a:p>
            <a:r>
              <a:rPr lang="nl-NL" sz="2000" dirty="0"/>
              <a:t>Begeleidt een zorgvrager</a:t>
            </a:r>
          </a:p>
          <a:p>
            <a:r>
              <a:rPr lang="nl-NL" sz="2000" dirty="0"/>
              <a:t>Geeft voorlichting, advies en instructie</a:t>
            </a:r>
          </a:p>
          <a:p>
            <a:r>
              <a:rPr lang="nl-NL" sz="2000" dirty="0"/>
              <a:t>Reageert op onvoorziene en crisissituaties</a:t>
            </a:r>
          </a:p>
          <a:p>
            <a:r>
              <a:rPr lang="nl-NL" sz="2000" dirty="0"/>
              <a:t>Stemt de zorgverlening af met alle betrokkenen</a:t>
            </a:r>
          </a:p>
          <a:p>
            <a:r>
              <a:rPr lang="nl-NL" sz="2000" dirty="0"/>
              <a:t>Evalueert en legt de zorgverlening vast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76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74496" cy="1143000"/>
          </a:xfrm>
        </p:spPr>
        <p:txBody>
          <a:bodyPr/>
          <a:lstStyle/>
          <a:p>
            <a:r>
              <a:rPr lang="nl-NL" dirty="0"/>
              <a:t>Werken aan kwaliteit en </a:t>
            </a:r>
            <a:r>
              <a:rPr lang="nl-NL" dirty="0" smtClean="0"/>
              <a:t>deskundigheid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Werkt </a:t>
            </a:r>
            <a:r>
              <a:rPr lang="nl-NL" sz="2000" dirty="0"/>
              <a:t>aan de eigen deskundigheid</a:t>
            </a:r>
          </a:p>
          <a:p>
            <a:r>
              <a:rPr lang="nl-NL" sz="2000" dirty="0"/>
              <a:t>Werkt samen met andere beroepsgroepen in de zorg</a:t>
            </a:r>
          </a:p>
          <a:p>
            <a:r>
              <a:rPr lang="nl-NL" sz="2000" dirty="0"/>
              <a:t>Werkt aan bevorderen en bewaken van kwaliteitszorg</a:t>
            </a:r>
          </a:p>
          <a:p>
            <a:r>
              <a:rPr lang="nl-NL" sz="2000" dirty="0"/>
              <a:t>Begeleidt nieuwe collega's, stagiaires en/of vrijwilligers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25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 err="1" smtClean="0"/>
              <a:t>groepjes</a:t>
            </a:r>
            <a:r>
              <a:rPr lang="en-US" sz="2000" dirty="0" smtClean="0"/>
              <a:t> van 3</a:t>
            </a:r>
          </a:p>
          <a:p>
            <a:r>
              <a:rPr lang="en-US" sz="2000" dirty="0" smtClean="0"/>
              <a:t>Op </a:t>
            </a:r>
            <a:r>
              <a:rPr lang="en-US" sz="2000" dirty="0" err="1" smtClean="0"/>
              <a:t>een</a:t>
            </a:r>
            <a:r>
              <a:rPr lang="en-US" sz="2000" dirty="0" smtClean="0"/>
              <a:t> flap </a:t>
            </a:r>
            <a:r>
              <a:rPr lang="en-US" sz="2000" dirty="0" err="1" smtClean="0"/>
              <a:t>schrijven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err="1" smtClean="0"/>
              <a:t>Gedragingen</a:t>
            </a:r>
            <a:r>
              <a:rPr lang="en-US" sz="2000" dirty="0" smtClean="0"/>
              <a:t> van de student </a:t>
            </a:r>
            <a:r>
              <a:rPr lang="en-US" sz="2000" dirty="0" err="1" smtClean="0"/>
              <a:t>behorende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de </a:t>
            </a:r>
            <a:r>
              <a:rPr lang="en-US" sz="2000" dirty="0" err="1" smtClean="0"/>
              <a:t>werkprocessen</a:t>
            </a:r>
            <a:endParaRPr lang="en-US" sz="2000" dirty="0" smtClean="0"/>
          </a:p>
          <a:p>
            <a:pPr lvl="2"/>
            <a:r>
              <a:rPr lang="en-US" dirty="0" smtClean="0"/>
              <a:t>Begin stage</a:t>
            </a:r>
          </a:p>
          <a:p>
            <a:pPr lvl="2"/>
            <a:r>
              <a:rPr lang="en-US" dirty="0" err="1" smtClean="0"/>
              <a:t>Halverwege</a:t>
            </a:r>
            <a:r>
              <a:rPr lang="en-US" dirty="0" smtClean="0"/>
              <a:t> stage</a:t>
            </a:r>
          </a:p>
          <a:p>
            <a:pPr lvl="2"/>
            <a:r>
              <a:rPr lang="en-US" dirty="0" err="1" smtClean="0"/>
              <a:t>Einde</a:t>
            </a:r>
            <a:r>
              <a:rPr lang="en-US" dirty="0" smtClean="0"/>
              <a:t> stage</a:t>
            </a:r>
          </a:p>
          <a:p>
            <a:r>
              <a:rPr lang="en-US" sz="2000" dirty="0" err="1" smtClean="0"/>
              <a:t>Plenaire</a:t>
            </a:r>
            <a:r>
              <a:rPr lang="en-US" sz="2000" dirty="0" smtClean="0"/>
              <a:t> </a:t>
            </a:r>
            <a:r>
              <a:rPr lang="en-US" sz="2000" dirty="0" err="1" smtClean="0"/>
              <a:t>terugkoppeling</a:t>
            </a:r>
            <a:endParaRPr lang="en-US" sz="2000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*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56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Oefening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“Concrete </a:t>
            </a:r>
            <a:r>
              <a:rPr lang="en-US" dirty="0" err="1" smtClean="0"/>
              <a:t>observatie</a:t>
            </a:r>
            <a:r>
              <a:rPr lang="en-US" dirty="0" smtClean="0"/>
              <a:t> en </a:t>
            </a:r>
            <a:r>
              <a:rPr lang="en-US" dirty="0" err="1" smtClean="0"/>
              <a:t>interpretatie</a:t>
            </a:r>
            <a:r>
              <a:rPr lang="en-US" dirty="0" smtClean="0"/>
              <a:t>”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15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">
      <a:dk1>
        <a:srgbClr val="E10098"/>
      </a:dk1>
      <a:lt1>
        <a:srgbClr val="FFFFFF"/>
      </a:lt1>
      <a:dk2>
        <a:srgbClr val="E10098"/>
      </a:dk2>
      <a:lt2>
        <a:srgbClr val="E10098"/>
      </a:lt2>
      <a:accent1>
        <a:srgbClr val="E10098"/>
      </a:accent1>
      <a:accent2>
        <a:srgbClr val="108CDE"/>
      </a:accent2>
      <a:accent3>
        <a:srgbClr val="FFFFFF"/>
      </a:accent3>
      <a:accent4>
        <a:srgbClr val="C00081"/>
      </a:accent4>
      <a:accent5>
        <a:srgbClr val="EEAACA"/>
      </a:accent5>
      <a:accent6>
        <a:srgbClr val="0D7EC9"/>
      </a:accent6>
      <a:hlink>
        <a:srgbClr val="E10098"/>
      </a:hlink>
      <a:folHlink>
        <a:srgbClr val="99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E02D8A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EDADC4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AECC52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E02D8A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EDADC4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AECC52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BFD885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ADC478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E7318C"/>
    </a:dk1>
    <a:lt1>
      <a:srgbClr val="FFFFFF"/>
    </a:lt1>
    <a:dk2>
      <a:srgbClr val="E7318C"/>
    </a:dk2>
    <a:lt2>
      <a:srgbClr val="E7318C"/>
    </a:lt2>
    <a:accent1>
      <a:srgbClr val="E7318C"/>
    </a:accent1>
    <a:accent2>
      <a:srgbClr val="108CDE"/>
    </a:accent2>
    <a:accent3>
      <a:srgbClr val="FFFFFF"/>
    </a:accent3>
    <a:accent4>
      <a:srgbClr val="C52877"/>
    </a:accent4>
    <a:accent5>
      <a:srgbClr val="F1ADC5"/>
    </a:accent5>
    <a:accent6>
      <a:srgbClr val="0D7EC9"/>
    </a:accent6>
    <a:hlink>
      <a:srgbClr val="E7318C"/>
    </a:hlink>
    <a:folHlink>
      <a:srgbClr val="99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439</Words>
  <Application>Microsoft Office PowerPoint</Application>
  <PresentationFormat>Diavoorstelling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Palatino Linotype</vt:lpstr>
      <vt:lpstr>Times New Roman</vt:lpstr>
      <vt:lpstr>Trebuchet MS</vt:lpstr>
      <vt:lpstr>Wingdings</vt:lpstr>
      <vt:lpstr>Capsules</vt:lpstr>
      <vt:lpstr>Basisscholing werkbegeleiding</vt:lpstr>
      <vt:lpstr>E-learning</vt:lpstr>
      <vt:lpstr>Kerntaken en werkprocessen</vt:lpstr>
      <vt:lpstr>Kerntaken</vt:lpstr>
      <vt:lpstr>Bieden van zorg en ondersteuning in de Kraamzorg</vt:lpstr>
      <vt:lpstr>Bieden van zorg en ondersteuning op basis van het zorgdossier</vt:lpstr>
      <vt:lpstr>Werken aan kwaliteit en deskundigheid</vt:lpstr>
      <vt:lpstr>Opdracht</vt:lpstr>
      <vt:lpstr>Oefening</vt:lpstr>
      <vt:lpstr>Feedback geven</vt:lpstr>
      <vt:lpstr>De 4 G’s van effectief FEEDBACK geven</vt:lpstr>
      <vt:lpstr>PowerPoint-presentatie</vt:lpstr>
      <vt:lpstr>“Foute feedback”</vt:lpstr>
      <vt:lpstr>PowerPoint-presentatie</vt:lpstr>
      <vt:lpstr>Hoe leren wij?</vt:lpstr>
      <vt:lpstr>PowerPoint-presentatie</vt:lpstr>
      <vt:lpstr>Stelling</vt:lpstr>
      <vt:lpstr>Stelling</vt:lpstr>
      <vt:lpstr>Stelling</vt:lpstr>
      <vt:lpstr>De student een kopie van jezelf?</vt:lpstr>
      <vt:lpstr>PowerPoint-presentatie</vt:lpstr>
      <vt:lpstr>Vragen?</vt:lpstr>
    </vt:vector>
  </TitlesOfParts>
  <Company>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KRAAMZORG</dc:title>
  <dc:creator>adm-stberg</dc:creator>
  <cp:lastModifiedBy>Geesje Fokkens</cp:lastModifiedBy>
  <cp:revision>62</cp:revision>
  <dcterms:created xsi:type="dcterms:W3CDTF">2011-12-08T14:27:06Z</dcterms:created>
  <dcterms:modified xsi:type="dcterms:W3CDTF">2018-04-11T09:18:48Z</dcterms:modified>
</cp:coreProperties>
</file>