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70" r:id="rId2"/>
    <p:sldId id="269" r:id="rId3"/>
    <p:sldId id="271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05CBC-3AFC-4627-94D0-AA38CA4F400F}" type="datetimeFigureOut">
              <a:rPr lang="nl-NL" smtClean="0"/>
              <a:t>13-7-2021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BEE327-6FEB-4840-894D-0C5DF65D4B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9360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16840"/>
            <a:ext cx="12192000" cy="990600"/>
          </a:xfrm>
        </p:spPr>
        <p:txBody>
          <a:bodyPr anchor="t" anchorCtr="0"/>
          <a:lstStyle>
            <a:lvl1pPr algn="ctr">
              <a:defRPr sz="6000">
                <a:solidFill>
                  <a:schemeClr val="accent2"/>
                </a:solidFill>
              </a:defRPr>
            </a:lvl1pPr>
          </a:lstStyle>
          <a:p>
            <a:r>
              <a:rPr lang="nl-NL" dirty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07440"/>
            <a:ext cx="9144000" cy="10668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177" indent="0" algn="ctr">
              <a:buNone/>
              <a:defRPr sz="2000"/>
            </a:lvl2pPr>
            <a:lvl3pPr marL="914355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3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7" indent="0" algn="ctr">
              <a:buNone/>
              <a:defRPr sz="1600"/>
            </a:lvl9pPr>
          </a:lstStyle>
          <a:p>
            <a:r>
              <a:rPr lang="nl-NL" dirty="0"/>
              <a:t>Klik om de ondertitelstijl van het model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72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C6C4B-DA86-4842-B69A-4B5770F73BCE}" type="datetimeFigureOut">
              <a:rPr lang="nl-NL" smtClean="0"/>
              <a:t>13-7-2021</a:t>
            </a:fld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7E93-D24C-504C-8CCF-BDC2B49AD7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9480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101725"/>
            <a:ext cx="2628900" cy="5811838"/>
          </a:xfrm>
        </p:spPr>
        <p:txBody>
          <a:bodyPr vert="eaVert"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101725"/>
            <a:ext cx="7734300" cy="5811838"/>
          </a:xfrm>
        </p:spPr>
        <p:txBody>
          <a:bodyPr vert="eaVert"/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C6C4B-DA86-4842-B69A-4B5770F73BCE}" type="datetimeFigureOut">
              <a:rPr lang="nl-NL" smtClean="0"/>
              <a:t>13-7-2021</a:t>
            </a:fld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7E93-D24C-504C-8CCF-BDC2B49AD7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9447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C6C4B-DA86-4842-B69A-4B5770F73BCE}" type="datetimeFigureOut">
              <a:rPr lang="nl-NL" smtClean="0"/>
              <a:t>13-7-2021</a:t>
            </a:fld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7E93-D24C-504C-8CCF-BDC2B49AD7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1487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C6C4B-DA86-4842-B69A-4B5770F73BCE}" type="datetimeFigureOut">
              <a:rPr lang="nl-NL" smtClean="0"/>
              <a:t>13-7-2021</a:t>
            </a:fld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7E93-D24C-504C-8CCF-BDC2B49AD7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8759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C6C4B-DA86-4842-B69A-4B5770F73BCE}" type="datetimeFigureOut">
              <a:rPr lang="nl-NL" smtClean="0"/>
              <a:t>13-7-2021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7E93-D24C-504C-8CCF-BDC2B49AD7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7300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84226"/>
            <a:ext cx="10515600" cy="1325563"/>
          </a:xfrm>
        </p:spPr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8462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5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9241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8462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5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241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C6C4B-DA86-4842-B69A-4B5770F73BCE}" type="datetimeFigureOut">
              <a:rPr lang="nl-NL" smtClean="0"/>
              <a:t>13-7-2021</a:t>
            </a:fld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7E93-D24C-504C-8CCF-BDC2B49AD7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7104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C6C4B-DA86-4842-B69A-4B5770F73BCE}" type="datetimeFigureOut">
              <a:rPr lang="nl-NL" smtClean="0"/>
              <a:t>13-7-2021</a:t>
            </a:fld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7E93-D24C-504C-8CCF-BDC2B49AD7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0913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C6C4B-DA86-4842-B69A-4B5770F73BCE}" type="datetimeFigureOut">
              <a:rPr lang="nl-NL" smtClean="0"/>
              <a:t>13-7-2021</a:t>
            </a:fld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7E93-D24C-504C-8CCF-BDC2B49AD7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4349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944563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dirty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4827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54476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7" indent="0">
              <a:buNone/>
              <a:defRPr sz="1400"/>
            </a:lvl2pPr>
            <a:lvl3pPr marL="914355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3" indent="0">
              <a:buNone/>
              <a:defRPr sz="1000"/>
            </a:lvl7pPr>
            <a:lvl8pPr marL="3200240" indent="0">
              <a:buNone/>
              <a:defRPr sz="1000"/>
            </a:lvl8pPr>
            <a:lvl9pPr marL="3657417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C6C4B-DA86-4842-B69A-4B5770F73BCE}" type="datetimeFigureOut">
              <a:rPr lang="nl-NL" smtClean="0"/>
              <a:t>13-7-2021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7E93-D24C-504C-8CCF-BDC2B49AD7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9341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944563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474788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5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54476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7" indent="0">
              <a:buNone/>
              <a:defRPr sz="1400"/>
            </a:lvl2pPr>
            <a:lvl3pPr marL="914355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3" indent="0">
              <a:buNone/>
              <a:defRPr sz="1000"/>
            </a:lvl7pPr>
            <a:lvl8pPr marL="3200240" indent="0">
              <a:buNone/>
              <a:defRPr sz="1000"/>
            </a:lvl8pPr>
            <a:lvl9pPr marL="3657417" indent="0">
              <a:buNone/>
              <a:defRPr sz="1000"/>
            </a:lvl9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C6C4B-DA86-4842-B69A-4B5770F73BCE}" type="datetimeFigureOut">
              <a:rPr lang="nl-NL" smtClean="0"/>
              <a:t>13-7-2021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7E93-D24C-504C-8CCF-BDC2B49AD7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1347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118346"/>
            <a:ext cx="10515600" cy="1154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336800"/>
            <a:ext cx="105156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7466" y="6483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AA8C6C4B-DA86-4842-B69A-4B5770F73BCE}" type="datetimeFigureOut">
              <a:rPr lang="nl-NL" smtClean="0"/>
              <a:pPr/>
              <a:t>13-7-2021</a:t>
            </a:fld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94838" y="6483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DD17E93-D24C-504C-8CCF-BDC2B49AD7F2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1012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55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685766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2943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120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2057297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514475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5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Verdieping </a:t>
            </a:r>
            <a:r>
              <a:rPr lang="nl-NL" dirty="0" smtClean="0"/>
              <a:t>Juridische kaders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Client Vertrouwenspersoon </a:t>
            </a:r>
            <a:r>
              <a:rPr lang="nl-NL" dirty="0" smtClean="0"/>
              <a:t>Wzd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85795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Achtergrond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Doelstelling</a:t>
            </a:r>
          </a:p>
          <a:p>
            <a:pPr lvl="1"/>
            <a:r>
              <a:rPr lang="nl-NL" dirty="0" smtClean="0"/>
              <a:t>Verdieping van Juridische kennis; aanvullend op de basisleiding CVP Wzd</a:t>
            </a:r>
            <a:endParaRPr lang="nl-NL" dirty="0" smtClean="0"/>
          </a:p>
          <a:p>
            <a:r>
              <a:rPr lang="nl-NL" dirty="0" smtClean="0"/>
              <a:t>Aan de hand van casuïstiek</a:t>
            </a:r>
            <a:r>
              <a:rPr lang="nl-NL" dirty="0"/>
              <a:t>/ jurisprudentie</a:t>
            </a:r>
            <a:endParaRPr lang="nl-NL" dirty="0" smtClean="0"/>
          </a:p>
          <a:p>
            <a:r>
              <a:rPr lang="nl-NL" dirty="0" smtClean="0"/>
              <a:t>Relevante wijzigingen/ uitbreidingen op de wet worden toegelicht</a:t>
            </a:r>
            <a:endParaRPr lang="nl-NL" dirty="0" smtClean="0"/>
          </a:p>
          <a:p>
            <a:r>
              <a:rPr lang="nl-NL" dirty="0" smtClean="0"/>
              <a:t>Lestijd 6 uur en voorbereiding 2 uur; totaal 8 uur (8 PE punten)</a:t>
            </a:r>
          </a:p>
        </p:txBody>
      </p:sp>
    </p:spTree>
    <p:extLst>
      <p:ext uri="{BB962C8B-B14F-4D97-AF65-F5344CB8AC3E}">
        <p14:creationId xmlns:p14="http://schemas.microsoft.com/office/powerpoint/2010/main" val="1428745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Opzet van de lesdag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 smtClean="0"/>
              <a:t>Actualiteiten </a:t>
            </a:r>
            <a:r>
              <a:rPr lang="nl-NL" dirty="0"/>
              <a:t>(1 uur)</a:t>
            </a:r>
          </a:p>
          <a:p>
            <a:r>
              <a:rPr lang="nl-NL" dirty="0" smtClean="0"/>
              <a:t>Jurisprudentie </a:t>
            </a:r>
            <a:r>
              <a:rPr lang="nl-NL" dirty="0"/>
              <a:t>(1 uur) </a:t>
            </a:r>
          </a:p>
          <a:p>
            <a:r>
              <a:rPr lang="nl-NL" dirty="0" smtClean="0"/>
              <a:t>Verdiepingsonderwerpen </a:t>
            </a:r>
            <a:r>
              <a:rPr lang="nl-NL" dirty="0"/>
              <a:t>(special van 4 uur</a:t>
            </a:r>
            <a:r>
              <a:rPr lang="nl-NL" dirty="0" smtClean="0"/>
              <a:t>); op basis van behoefte deelnemers:</a:t>
            </a:r>
          </a:p>
          <a:p>
            <a:pPr lvl="1"/>
            <a:r>
              <a:rPr lang="nl-NL" dirty="0" smtClean="0"/>
              <a:t>Vormen </a:t>
            </a:r>
            <a:r>
              <a:rPr lang="nl-NL" dirty="0"/>
              <a:t>van onvrijwillige zorg</a:t>
            </a:r>
          </a:p>
          <a:p>
            <a:pPr lvl="1"/>
            <a:r>
              <a:rPr lang="nl-NL" dirty="0" smtClean="0"/>
              <a:t>Wat </a:t>
            </a:r>
            <a:r>
              <a:rPr lang="nl-NL" dirty="0"/>
              <a:t>is ernstig nadeel</a:t>
            </a:r>
          </a:p>
          <a:p>
            <a:pPr lvl="1"/>
            <a:r>
              <a:rPr lang="nl-NL" dirty="0" smtClean="0"/>
              <a:t>Onvrijwillige </a:t>
            </a:r>
            <a:r>
              <a:rPr lang="nl-NL" dirty="0"/>
              <a:t>zorg thuis (buiten instelling)</a:t>
            </a:r>
          </a:p>
          <a:p>
            <a:pPr lvl="1"/>
            <a:r>
              <a:rPr lang="nl-NL" dirty="0" smtClean="0"/>
              <a:t>Wilsonbekwaamheid</a:t>
            </a:r>
            <a:endParaRPr lang="nl-NL" dirty="0"/>
          </a:p>
          <a:p>
            <a:pPr lvl="1"/>
            <a:r>
              <a:rPr lang="nl-NL" dirty="0" smtClean="0"/>
              <a:t>AVG/privacy/geheimhouding </a:t>
            </a:r>
            <a:r>
              <a:rPr lang="nl-NL" dirty="0"/>
              <a:t>voor de CVP</a:t>
            </a:r>
          </a:p>
          <a:p>
            <a:pPr lvl="1"/>
            <a:r>
              <a:rPr lang="nl-NL" dirty="0" smtClean="0"/>
              <a:t>Verstandelijk </a:t>
            </a:r>
            <a:r>
              <a:rPr lang="nl-NL" dirty="0"/>
              <a:t>beperkte doelgroep inclusief minderjarigen</a:t>
            </a:r>
          </a:p>
          <a:p>
            <a:pPr lvl="1"/>
            <a:r>
              <a:rPr lang="nl-NL" dirty="0" smtClean="0"/>
              <a:t>Wzd </a:t>
            </a:r>
            <a:r>
              <a:rPr lang="nl-NL" dirty="0"/>
              <a:t>en forensische zorg</a:t>
            </a:r>
          </a:p>
          <a:p>
            <a:pPr lvl="1"/>
            <a:r>
              <a:rPr lang="nl-NL" dirty="0" smtClean="0"/>
              <a:t>In bewaring </a:t>
            </a:r>
            <a:r>
              <a:rPr lang="nl-NL" dirty="0"/>
              <a:t>stelling </a:t>
            </a:r>
          </a:p>
          <a:p>
            <a:pPr lvl="1"/>
            <a:r>
              <a:rPr lang="nl-NL" dirty="0" smtClean="0"/>
              <a:t>Rechterlijke </a:t>
            </a:r>
            <a:r>
              <a:rPr lang="nl-NL" dirty="0"/>
              <a:t>machtiging </a:t>
            </a:r>
          </a:p>
          <a:p>
            <a:pPr lvl="1"/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69783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Quasir">
      <a:dk1>
        <a:srgbClr val="000000"/>
      </a:dk1>
      <a:lt1>
        <a:srgbClr val="FFFFFF"/>
      </a:lt1>
      <a:dk2>
        <a:srgbClr val="9B9C9C"/>
      </a:dk2>
      <a:lt2>
        <a:srgbClr val="FEFFFF"/>
      </a:lt2>
      <a:accent1>
        <a:srgbClr val="CBCC37"/>
      </a:accent1>
      <a:accent2>
        <a:srgbClr val="68951B"/>
      </a:accent2>
      <a:accent3>
        <a:srgbClr val="B2B903"/>
      </a:accent3>
      <a:accent4>
        <a:srgbClr val="95AB0B"/>
      </a:accent4>
      <a:accent5>
        <a:srgbClr val="BABE00"/>
      </a:accent5>
      <a:accent6>
        <a:srgbClr val="66951B"/>
      </a:accent6>
      <a:hlink>
        <a:srgbClr val="65951B"/>
      </a:hlink>
      <a:folHlink>
        <a:srgbClr val="66951B"/>
      </a:folHlink>
    </a:clrScheme>
    <a:fontScheme name="Trebuchet MS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115</Words>
  <Application>Microsoft Office PowerPoint</Application>
  <PresentationFormat>Breedbeeld</PresentationFormat>
  <Paragraphs>21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Trebuchet MS</vt:lpstr>
      <vt:lpstr>Office-thema</vt:lpstr>
      <vt:lpstr>Verdieping Juridische kaders</vt:lpstr>
      <vt:lpstr>Achtergrond</vt:lpstr>
      <vt:lpstr>Opzet van de lesdag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Ondersteunen bij schriftelijke communicatie</dc:title>
  <dc:creator>Gabrielle Bos</dc:creator>
  <cp:lastModifiedBy>Siberta Hassing</cp:lastModifiedBy>
  <cp:revision>7</cp:revision>
  <dcterms:created xsi:type="dcterms:W3CDTF">2021-06-23T12:51:20Z</dcterms:created>
  <dcterms:modified xsi:type="dcterms:W3CDTF">2021-07-13T10:29:49Z</dcterms:modified>
</cp:coreProperties>
</file>