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s R (Robert)" initials="r" lastIdx="4" clrIdx="0"/>
  <p:cmAuthor id="1" name="Lemmen EFM (Erik)" initials="ef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5" autoAdjust="0"/>
  </p:normalViewPr>
  <p:slideViewPr>
    <p:cSldViewPr>
      <p:cViewPr>
        <p:scale>
          <a:sx n="125" d="100"/>
          <a:sy n="125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772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64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729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017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255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00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144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728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07293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85496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774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My Pictures\Raster-balk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984676"/>
            <a:ext cx="9180512" cy="8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My Pictures\Raster-balk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8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H:\My Pictures\passiebloem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5661248"/>
            <a:ext cx="2520950" cy="12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G:\RvB-BC\Huisstijl\Logo's\GGZ Oost Brabant\Oost Brabant concern\Logo_ggz_wit_bladerbarepdf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312" y="5932884"/>
            <a:ext cx="1905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21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tuurgroepdd@ggzoostbrabant.nl" TargetMode="External"/><Relationship Id="rId2" Type="http://schemas.openxmlformats.org/officeDocument/2006/relationships/hyperlink" Target="mailto:consultatieteamdd@ggzoostbrabant.n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Leiderschap in dubbele diagnose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/>
              <a:t>Masterclass voor regiebehandelaars GGZ Oost Brabant</a:t>
            </a:r>
            <a:endParaRPr lang="nl-NL" sz="2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800" dirty="0" smtClean="0"/>
              <a:t>Implementatie en borging beleid Dubbele Diagnose GGZ Oost Brabant augustus-september 2018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47052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nl-NL" sz="2100" b="1" dirty="0" smtClean="0"/>
              <a:t>Waar </a:t>
            </a:r>
            <a:r>
              <a:rPr lang="nl-NL" sz="2100" b="1" dirty="0"/>
              <a:t>staan we nu?</a:t>
            </a:r>
          </a:p>
          <a:p>
            <a:r>
              <a:rPr lang="nl-NL" sz="2100" dirty="0"/>
              <a:t>Door Raad van Bestuur vastgestelde beleidsvisie;</a:t>
            </a:r>
          </a:p>
          <a:p>
            <a:r>
              <a:rPr lang="nl-NL" sz="2100" dirty="0"/>
              <a:t>40 teamexperts opgeleid &amp; actief: 2 per FACT, 1 per wonen, 1 per ODAC, 1 P1;</a:t>
            </a:r>
          </a:p>
          <a:p>
            <a:r>
              <a:rPr lang="nl-NL" sz="2100" dirty="0"/>
              <a:t>Zomersymposium 2017;</a:t>
            </a:r>
          </a:p>
          <a:p>
            <a:r>
              <a:rPr lang="nl-NL" sz="2100" dirty="0"/>
              <a:t>Consultatieteam Dubbele Diagnose GGZ Oost Brabant actief (sinds april 2017);</a:t>
            </a:r>
          </a:p>
          <a:p>
            <a:r>
              <a:rPr lang="nl-NL" sz="2100" dirty="0"/>
              <a:t>Rondje alle managementteams (voorjaar 2018);</a:t>
            </a:r>
          </a:p>
          <a:p>
            <a:r>
              <a:rPr lang="nl-NL" sz="2100" dirty="0"/>
              <a:t>Cursus verslaving </a:t>
            </a:r>
            <a:r>
              <a:rPr lang="nl-NL" sz="2100" dirty="0" smtClean="0"/>
              <a:t>voor cliënten van </a:t>
            </a:r>
            <a:r>
              <a:rPr lang="nl-NL" sz="2100" dirty="0"/>
              <a:t>FACT-teams;</a:t>
            </a:r>
          </a:p>
          <a:p>
            <a:r>
              <a:rPr lang="nl-NL" sz="2100" dirty="0"/>
              <a:t>Masterclasses regiebehandelaars (aug 2018);</a:t>
            </a:r>
          </a:p>
          <a:p>
            <a:r>
              <a:rPr lang="nl-NL" sz="2100" dirty="0" smtClean="0"/>
              <a:t>Oriëntatie </a:t>
            </a:r>
            <a:r>
              <a:rPr lang="nl-NL" sz="2100" dirty="0" err="1"/>
              <a:t>screeners</a:t>
            </a:r>
            <a:r>
              <a:rPr lang="nl-NL" sz="2100" dirty="0"/>
              <a:t>, </a:t>
            </a:r>
            <a:r>
              <a:rPr lang="nl-NL" sz="2100" dirty="0" smtClean="0"/>
              <a:t>assessment </a:t>
            </a:r>
            <a:r>
              <a:rPr lang="nl-NL" sz="2100" dirty="0"/>
              <a:t>en zorg in alle zorgpaden (sept 2018);</a:t>
            </a:r>
            <a:endParaRPr lang="nl-NL" sz="2100" b="1" dirty="0"/>
          </a:p>
          <a:p>
            <a:r>
              <a:rPr lang="nl-NL" sz="2100" dirty="0"/>
              <a:t>Uitwerking sluitende interne keten (2018</a:t>
            </a:r>
            <a:r>
              <a:rPr lang="nl-NL" sz="2100" dirty="0" smtClean="0"/>
              <a:t>).</a:t>
            </a:r>
          </a:p>
          <a:p>
            <a:r>
              <a:rPr lang="nl-NL" sz="2100" dirty="0" smtClean="0"/>
              <a:t>DD scholing HIC-medewerkers</a:t>
            </a:r>
            <a:endParaRPr lang="nl-NL" sz="2100" dirty="0"/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nl-NL" sz="2800" b="1" dirty="0"/>
              <a:t>Beleidsvisie Dubbele Diagnose GGZ Oost Brabant: </a:t>
            </a:r>
            <a:br>
              <a:rPr lang="nl-NL" sz="2800" b="1" dirty="0"/>
            </a:br>
            <a:r>
              <a:rPr lang="nl-NL" sz="2800" b="1" dirty="0"/>
              <a:t>implementatie en borging</a:t>
            </a:r>
            <a:r>
              <a:rPr lang="nl-NL" b="1" dirty="0"/>
              <a:t/>
            </a:r>
            <a:br>
              <a:rPr lang="nl-NL" b="1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02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08513"/>
          </a:xfrm>
        </p:spPr>
        <p:txBody>
          <a:bodyPr/>
          <a:lstStyle/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smtClean="0"/>
              <a:t>Waar </a:t>
            </a:r>
            <a:r>
              <a:rPr lang="nl-NL" sz="2800" b="1" dirty="0"/>
              <a:t>willen we naar toe?</a:t>
            </a:r>
          </a:p>
          <a:p>
            <a:r>
              <a:rPr lang="nl-NL" sz="2800" dirty="0"/>
              <a:t>Alle cliëntgebonden medewerkers hebben voldoende kennis en ervaring in werken met dubbele diagnose;</a:t>
            </a:r>
          </a:p>
          <a:p>
            <a:r>
              <a:rPr lang="nl-NL" sz="2800" dirty="0"/>
              <a:t>We bieden sluitende ketenzorg;</a:t>
            </a:r>
          </a:p>
          <a:p>
            <a:r>
              <a:rPr lang="nl-NL" sz="2800" dirty="0"/>
              <a:t>De geïntegreerde zorg omvat al onze zorgprogramma’s;</a:t>
            </a:r>
          </a:p>
          <a:p>
            <a:r>
              <a:rPr lang="nl-NL" sz="2800" dirty="0"/>
              <a:t>Verdiepende scholing voor </a:t>
            </a:r>
            <a:r>
              <a:rPr lang="nl-NL" sz="2800" dirty="0" smtClean="0"/>
              <a:t>zo veel mogelijk regiebehandelaars</a:t>
            </a:r>
            <a:r>
              <a:rPr lang="nl-NL" sz="2800" dirty="0"/>
              <a:t>;</a:t>
            </a:r>
          </a:p>
          <a:p>
            <a:r>
              <a:rPr lang="nl-NL" sz="2800" dirty="0"/>
              <a:t>We werken allen volgens de vastgestelde visie.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nl-NL" sz="2800" b="1" dirty="0"/>
              <a:t>Beleidsvisie Dubbele Diagnose GGZ Oost Brabant: </a:t>
            </a:r>
            <a:br>
              <a:rPr lang="nl-NL" sz="2800" b="1" dirty="0"/>
            </a:br>
            <a:r>
              <a:rPr lang="nl-NL" sz="2800" b="1" dirty="0"/>
              <a:t>implementatie en borging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93013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l-NL" dirty="0"/>
              <a:t>Wat hebben we van elkaar nodig?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/>
              <a:t>Vragen?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b="1" dirty="0" err="1"/>
              <a:t>Samen-werken</a:t>
            </a:r>
            <a:r>
              <a:rPr lang="nl-NL" sz="2800" b="1" dirty="0"/>
              <a:t> aan implementatie en borging: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71934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/>
              <a:t>Consultatieteam Dubbele Diagnose:</a:t>
            </a:r>
          </a:p>
          <a:p>
            <a:pPr marL="0" indent="0">
              <a:buNone/>
            </a:pPr>
            <a:r>
              <a:rPr lang="nl-NL" sz="2800" dirty="0"/>
              <a:t>Mail: </a:t>
            </a:r>
            <a:r>
              <a:rPr lang="nl-NL" sz="2800" dirty="0">
                <a:hlinkClick r:id="rId2"/>
              </a:rPr>
              <a:t>consultatieteamdd@ggzoostbrabant.nl</a:t>
            </a:r>
            <a:r>
              <a:rPr lang="nl-NL" sz="2800" dirty="0"/>
              <a:t> </a:t>
            </a:r>
          </a:p>
          <a:p>
            <a:pPr marL="0" indent="0">
              <a:buNone/>
            </a:pPr>
            <a:r>
              <a:rPr lang="nl-NL" sz="2800" dirty="0"/>
              <a:t>Robert Pols, Caspar Arets, Raymond Jeuster, Ton </a:t>
            </a:r>
            <a:r>
              <a:rPr lang="nl-NL" sz="2800" dirty="0" smtClean="0"/>
              <a:t>Dominicus</a:t>
            </a:r>
            <a:r>
              <a:rPr lang="nl-NL" sz="2800" dirty="0"/>
              <a:t>.</a:t>
            </a:r>
            <a:endParaRPr lang="nl-NL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Stuurgroep Dubbele Diagnose:</a:t>
            </a:r>
          </a:p>
          <a:p>
            <a:pPr marL="0" indent="0">
              <a:buNone/>
            </a:pPr>
            <a:r>
              <a:rPr lang="nl-NL" sz="2800" dirty="0"/>
              <a:t>Mail: </a:t>
            </a:r>
            <a:r>
              <a:rPr lang="nl-NL" sz="2800" dirty="0">
                <a:hlinkClick r:id="rId3"/>
              </a:rPr>
              <a:t>stuurgroepdd@ggzoostbrabant.nl</a:t>
            </a:r>
            <a:endParaRPr lang="nl-NL" sz="2800" dirty="0"/>
          </a:p>
          <a:p>
            <a:pPr marL="0" indent="0">
              <a:buNone/>
            </a:pPr>
            <a:r>
              <a:rPr lang="nl-NL" sz="2800" dirty="0"/>
              <a:t>Robert Pols, Caspar Arets, Ton Dominicus, Karin </a:t>
            </a:r>
            <a:r>
              <a:rPr lang="nl-NL" sz="2800" dirty="0" smtClean="0"/>
              <a:t>Janssen, Erik Lemmen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Adviseur: </a:t>
            </a:r>
            <a:r>
              <a:rPr lang="nl-NL" sz="2800" dirty="0" err="1"/>
              <a:t>dhr</a:t>
            </a:r>
            <a:r>
              <a:rPr lang="nl-NL" sz="2800" dirty="0"/>
              <a:t> Cor de Jong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Bereikbaarheid CT-team en stuurgroep DD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071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nl-NL" sz="2800" dirty="0" smtClean="0"/>
              <a:t>Meet the expert: ‘behandeling verslaving en </a:t>
            </a:r>
            <a:r>
              <a:rPr lang="nl-NL" sz="2800" dirty="0" err="1" smtClean="0"/>
              <a:t>comorbide</a:t>
            </a:r>
            <a:r>
              <a:rPr lang="nl-NL" sz="2800" dirty="0" smtClean="0"/>
              <a:t> psychiatrische stoornissen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3281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4800" dirty="0" smtClean="0"/>
          </a:p>
          <a:p>
            <a:pPr marL="0" indent="0">
              <a:buNone/>
            </a:pPr>
            <a:r>
              <a:rPr lang="nl-NL" sz="5400" dirty="0" smtClean="0"/>
              <a:t>PAUZE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661801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nl-NL" sz="2800" dirty="0" smtClean="0"/>
              <a:t>Van algemene scholing tot </a:t>
            </a:r>
            <a:r>
              <a:rPr lang="nl-NL" sz="2800" dirty="0" err="1" smtClean="0"/>
              <a:t>entrustable</a:t>
            </a:r>
            <a:r>
              <a:rPr lang="nl-NL" sz="2800" dirty="0" smtClean="0"/>
              <a:t> professional </a:t>
            </a:r>
            <a:r>
              <a:rPr lang="nl-NL" sz="2800" dirty="0" err="1" smtClean="0"/>
              <a:t>activities</a:t>
            </a:r>
            <a:r>
              <a:rPr lang="nl-NL" sz="2800" dirty="0" smtClean="0"/>
              <a:t> (</a:t>
            </a:r>
            <a:r>
              <a:rPr lang="nl-NL" sz="2800" dirty="0" err="1" smtClean="0"/>
              <a:t>EPA’s</a:t>
            </a:r>
            <a:r>
              <a:rPr lang="nl-NL" sz="2800" dirty="0" smtClean="0"/>
              <a:t>) in dubbele diagnose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1072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Vragen/discussie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5077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Evaluatie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862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Afsluiting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02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80521"/>
          </a:xfrm>
        </p:spPr>
        <p:txBody>
          <a:bodyPr/>
          <a:lstStyle/>
          <a:p>
            <a:r>
              <a:rPr lang="nl-NL" sz="2400" dirty="0" smtClean="0"/>
              <a:t>Van IDDT tot de beleidsvisie van GGZ Oost Brabant </a:t>
            </a:r>
          </a:p>
          <a:p>
            <a:r>
              <a:rPr lang="nl-NL" sz="2400" dirty="0" smtClean="0"/>
              <a:t>Meet the expert: ‘behandeling verslaving en </a:t>
            </a:r>
            <a:r>
              <a:rPr lang="nl-NL" sz="2400" dirty="0" err="1" smtClean="0"/>
              <a:t>comorbide</a:t>
            </a:r>
            <a:r>
              <a:rPr lang="nl-NL" sz="2400" dirty="0" smtClean="0"/>
              <a:t> psychiatrische stoornissen</a:t>
            </a:r>
          </a:p>
          <a:p>
            <a:r>
              <a:rPr lang="nl-NL" sz="2400" dirty="0" smtClean="0"/>
              <a:t>Pauze</a:t>
            </a:r>
          </a:p>
          <a:p>
            <a:r>
              <a:rPr lang="nl-NL" sz="2400" dirty="0" smtClean="0"/>
              <a:t>Van algemene scholing tot </a:t>
            </a:r>
            <a:r>
              <a:rPr lang="nl-NL" sz="2400" dirty="0" err="1" smtClean="0"/>
              <a:t>entrustable</a:t>
            </a:r>
            <a:r>
              <a:rPr lang="nl-NL" sz="2400" dirty="0" smtClean="0"/>
              <a:t> professional </a:t>
            </a:r>
            <a:r>
              <a:rPr lang="nl-NL" sz="2400" dirty="0" err="1" smtClean="0"/>
              <a:t>activities</a:t>
            </a:r>
            <a:r>
              <a:rPr lang="nl-NL" sz="2400" dirty="0" smtClean="0"/>
              <a:t> (EPA’ s) in dubbele diagnose</a:t>
            </a:r>
          </a:p>
          <a:p>
            <a:r>
              <a:rPr lang="nl-NL" sz="2400" dirty="0" smtClean="0"/>
              <a:t>Vragen/discussie</a:t>
            </a:r>
          </a:p>
          <a:p>
            <a:r>
              <a:rPr lang="nl-NL" sz="2400" dirty="0" smtClean="0"/>
              <a:t>Evaluatie</a:t>
            </a:r>
          </a:p>
          <a:p>
            <a:r>
              <a:rPr lang="nl-NL" sz="2400" dirty="0" smtClean="0"/>
              <a:t>Afsluiting </a:t>
            </a:r>
          </a:p>
          <a:p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46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8206680" cy="2190105"/>
          </a:xfrm>
        </p:spPr>
        <p:txBody>
          <a:bodyPr/>
          <a:lstStyle/>
          <a:p>
            <a:pPr algn="l"/>
            <a:r>
              <a:rPr lang="nl-NL" sz="2800" dirty="0" smtClean="0"/>
              <a:t>Hoe leidt IDDT tot de beleidsvisie GGZ Oost Brabant? </a:t>
            </a:r>
            <a:br>
              <a:rPr lang="nl-NL" sz="2800" dirty="0" smtClean="0"/>
            </a:br>
            <a:r>
              <a:rPr lang="nl-NL" sz="2800" dirty="0" smtClean="0"/>
              <a:t>        Beleidsvisie Dubbele Diagnose op hoofdlijnen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8064896" cy="2952328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Definitie dubbele diagnose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Welke cliënten behoren tot onze doelgroep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Uitgangspunten dubbele diagnose zorg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nl-NL" sz="2400" b="1" dirty="0" smtClean="0"/>
              <a:t>Definitie: </a:t>
            </a:r>
            <a:r>
              <a:rPr lang="nl-NL" sz="2400" dirty="0" smtClean="0"/>
              <a:t>psychiatrische aandoening </a:t>
            </a:r>
            <a:r>
              <a:rPr lang="nl-NL" sz="2400" b="1" u="sng" dirty="0" smtClean="0"/>
              <a:t>en</a:t>
            </a:r>
            <a:r>
              <a:rPr lang="nl-NL" sz="2400" dirty="0" smtClean="0"/>
              <a:t> problematisch alcohol en/of middelen-gebruik</a:t>
            </a:r>
          </a:p>
          <a:p>
            <a:pPr marL="0" indent="0">
              <a:buNone/>
            </a:pPr>
            <a:r>
              <a:rPr lang="nl-NL" sz="2400" dirty="0" smtClean="0"/>
              <a:t>Later: gokken, gamen, roken, medicatieverslaving…</a:t>
            </a:r>
          </a:p>
          <a:p>
            <a:pPr marL="0" indent="0">
              <a:buNone/>
            </a:pPr>
            <a:r>
              <a:rPr lang="nl-NL" sz="2400" dirty="0" smtClean="0"/>
              <a:t>Soms dus ook triple diagnoses: bijv. EPA, verslaving, LVBP of…. 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400" b="1" dirty="0" smtClean="0"/>
              <a:t>Doelgroep:</a:t>
            </a:r>
          </a:p>
          <a:p>
            <a:pPr marL="0" indent="0">
              <a:buNone/>
            </a:pPr>
            <a:r>
              <a:rPr lang="nl-NL" sz="2400" b="1" dirty="0" smtClean="0"/>
              <a:t>Geen nieuwe cliënten, maar cliënten die we al zien, want…</a:t>
            </a:r>
          </a:p>
          <a:p>
            <a:r>
              <a:rPr lang="nl-NL" sz="2400" dirty="0" smtClean="0"/>
              <a:t>Meer dan 60% van mensen met EPA  heeft/had ooit middelenmisbruik of afhankelijkheid</a:t>
            </a:r>
          </a:p>
          <a:p>
            <a:r>
              <a:rPr lang="nl-NL" sz="2400" dirty="0" smtClean="0"/>
              <a:t>In GGZ nog te vaak ervaren als ‘complexe’ problematiek </a:t>
            </a:r>
          </a:p>
          <a:p>
            <a:r>
              <a:rPr lang="nl-NL" sz="2400" dirty="0" smtClean="0"/>
              <a:t>We willen voorzien in ketenzorg terwijl verslavingsinstellingen zicht terugtrekken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nl-NL" sz="2800" b="1" dirty="0"/>
              <a:t>Beleidsvisie Dubbele Diagnose GGZ Oost Brabant</a:t>
            </a:r>
            <a:br>
              <a:rPr lang="nl-NL" sz="2800" b="1" dirty="0"/>
            </a:br>
            <a:r>
              <a:rPr lang="nl-NL" sz="2800" b="1" dirty="0"/>
              <a:t>Definitie en doelgroep: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7279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nl-NL" sz="2800" dirty="0" smtClean="0"/>
              <a:t>Beleidsvisie Dubbele Diagnose GGZ Oost Brabant</a:t>
            </a:r>
            <a:br>
              <a:rPr lang="nl-NL" sz="2800" dirty="0" smtClean="0"/>
            </a:br>
            <a:r>
              <a:rPr lang="nl-NL" sz="2800" dirty="0" smtClean="0"/>
              <a:t>Doelgroep: welke doelgroepen bedienen we (niet)</a:t>
            </a:r>
            <a:endParaRPr lang="nl-NL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457325"/>
            <a:ext cx="68294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557338"/>
            <a:ext cx="64198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Cliënten met dubbele diagnose krijgen </a:t>
            </a:r>
            <a:r>
              <a:rPr lang="nl-NL" b="1" dirty="0"/>
              <a:t>geïntegreerde zorg</a:t>
            </a:r>
            <a:r>
              <a:rPr lang="nl-NL" dirty="0"/>
              <a:t>, waarbij gelijktijdig aandacht is voor verslaving en psychiatrische problemen vanuit 1 geïntegreerd, multidisciplinair team.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 doen we dat?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nl-NL" sz="2800" b="1" dirty="0"/>
              <a:t>Beleidsvisie Dubbele Diagnose GGZ Oost Brabant: </a:t>
            </a:r>
            <a:br>
              <a:rPr lang="nl-NL" sz="2800" b="1" dirty="0"/>
            </a:br>
            <a:r>
              <a:rPr lang="nl-NL" sz="2800" b="1" dirty="0"/>
              <a:t>uitgangspunten dubbele diagnose zorg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10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nl-NL" sz="2800" dirty="0" smtClean="0"/>
              <a:t>Beleidsvisie Dubbele Diagnose GGZ Oost Brabant dubbele diagnose zorg: zo doen we dat….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04" y="1072613"/>
            <a:ext cx="4788991" cy="471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980728"/>
            <a:ext cx="7991475" cy="4979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03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Waar </a:t>
            </a:r>
            <a:r>
              <a:rPr lang="nl-NL" b="1" dirty="0"/>
              <a:t>komen we vandaan? </a:t>
            </a:r>
          </a:p>
          <a:p>
            <a:r>
              <a:rPr lang="nl-NL" dirty="0"/>
              <a:t>Afdeling Princepeel 1 (Huize Padua) opgeleid (2012);</a:t>
            </a:r>
          </a:p>
          <a:p>
            <a:r>
              <a:rPr lang="nl-NL" dirty="0"/>
              <a:t>Ontbreken van gezamenlijke beleidsvisie;</a:t>
            </a:r>
          </a:p>
          <a:p>
            <a:r>
              <a:rPr lang="nl-NL" dirty="0"/>
              <a:t>Consultatie en doorverwijzing naar verslavingszorg.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nl-NL" sz="2800" b="1" dirty="0"/>
              <a:t>Beleidsvisie Dubbele Diagnose GGZ Oost Brabant: </a:t>
            </a:r>
            <a:br>
              <a:rPr lang="nl-NL" sz="2800" b="1" dirty="0"/>
            </a:br>
            <a:r>
              <a:rPr lang="nl-NL" sz="2800" b="1" dirty="0"/>
              <a:t>implementatie en borging</a:t>
            </a:r>
            <a:br>
              <a:rPr lang="nl-NL" sz="2800" b="1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766572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505</Words>
  <Application>Microsoft Office PowerPoint</Application>
  <PresentationFormat>Diavoorstelling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Leiderschap in dubbele diagnose Masterclass voor regiebehandelaars GGZ Oost Brabant</vt:lpstr>
      <vt:lpstr>Programma</vt:lpstr>
      <vt:lpstr>Hoe leidt IDDT tot de beleidsvisie GGZ Oost Brabant?          Beleidsvisie Dubbele Diagnose op hoofdlijnen </vt:lpstr>
      <vt:lpstr>Beleidsvisie Dubbele Diagnose GGZ Oost Brabant Definitie en doelgroep:</vt:lpstr>
      <vt:lpstr>Beleidsvisie Dubbele Diagnose GGZ Oost Brabant Doelgroep: welke doelgroepen bedienen we (niet)</vt:lpstr>
      <vt:lpstr>Beleidsvisie Dubbele Diagnose GGZ Oost Brabant:  uitgangspunten dubbele diagnose zorg</vt:lpstr>
      <vt:lpstr>Beleidsvisie Dubbele Diagnose GGZ Oost Brabant dubbele diagnose zorg: zo doen we dat….</vt:lpstr>
      <vt:lpstr>PowerPoint-presentatie</vt:lpstr>
      <vt:lpstr>Beleidsvisie Dubbele Diagnose GGZ Oost Brabant:  implementatie en borging </vt:lpstr>
      <vt:lpstr>Beleidsvisie Dubbele Diagnose GGZ Oost Brabant:  implementatie en borging </vt:lpstr>
      <vt:lpstr>Beleidsvisie Dubbele Diagnose GGZ Oost Brabant:  implementatie en borging</vt:lpstr>
      <vt:lpstr>Samen-werken aan implementatie en borging: </vt:lpstr>
      <vt:lpstr>Bereikbaarheid CT-team en stuurgroep DD</vt:lpstr>
      <vt:lpstr>Meet the expert: ‘behandeling verslaving en comorbide psychiatrische stoornissen</vt:lpstr>
      <vt:lpstr>PowerPoint-presentatie</vt:lpstr>
      <vt:lpstr>Van algemene scholing tot entrustable professional activities (EPA’s) in dubbele diagnose</vt:lpstr>
      <vt:lpstr>PowerPoint-presentatie</vt:lpstr>
      <vt:lpstr>PowerPoint-presentatie</vt:lpstr>
      <vt:lpstr>PowerPoint-presentatie</vt:lpstr>
    </vt:vector>
  </TitlesOfParts>
  <Company>GGZ Oost Brabant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Moerman V (Vincent)</dc:creator>
  <cp:lastModifiedBy>Pols R (Robert)</cp:lastModifiedBy>
  <cp:revision>30</cp:revision>
  <dcterms:created xsi:type="dcterms:W3CDTF">2017-05-30T10:23:59Z</dcterms:created>
  <dcterms:modified xsi:type="dcterms:W3CDTF">2018-08-27T09:24:20Z</dcterms:modified>
</cp:coreProperties>
</file>