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60" r:id="rId2"/>
    <p:sldId id="262" r:id="rId3"/>
    <p:sldId id="263" r:id="rId4"/>
    <p:sldId id="264" r:id="rId5"/>
    <p:sldId id="261" r:id="rId6"/>
    <p:sldId id="267" r:id="rId7"/>
    <p:sldId id="266" r:id="rId8"/>
    <p:sldId id="279" r:id="rId9"/>
    <p:sldId id="265" r:id="rId10"/>
    <p:sldId id="269" r:id="rId11"/>
    <p:sldId id="268" r:id="rId12"/>
    <p:sldId id="280" r:id="rId13"/>
    <p:sldId id="272" r:id="rId14"/>
    <p:sldId id="273" r:id="rId15"/>
    <p:sldId id="271" r:id="rId16"/>
    <p:sldId id="287" r:id="rId17"/>
    <p:sldId id="286" r:id="rId18"/>
    <p:sldId id="284" r:id="rId19"/>
    <p:sldId id="274" r:id="rId20"/>
    <p:sldId id="275" r:id="rId21"/>
    <p:sldId id="276" r:id="rId22"/>
    <p:sldId id="285" r:id="rId23"/>
    <p:sldId id="277" r:id="rId24"/>
    <p:sldId id="288" r:id="rId25"/>
    <p:sldId id="281" r:id="rId26"/>
  </p:sldIdLst>
  <p:sldSz cx="9144000" cy="6858000" type="screen4x3"/>
  <p:notesSz cx="6858000" cy="9144000"/>
  <p:defaultTextStyle>
    <a:defPPr>
      <a:defRPr lang="nl-NL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93" charset="0"/>
        <a:ea typeface="ＭＳ Ｐゴシック" pitchFamily="-93" charset="-128"/>
        <a:cs typeface="ＭＳ Ｐゴシック" pitchFamily="-93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93" charset="0"/>
        <a:ea typeface="ＭＳ Ｐゴシック" pitchFamily="-93" charset="-128"/>
        <a:cs typeface="ＭＳ Ｐゴシック" pitchFamily="-93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93" charset="0"/>
        <a:ea typeface="ＭＳ Ｐゴシック" pitchFamily="-93" charset="-128"/>
        <a:cs typeface="ＭＳ Ｐゴシック" pitchFamily="-93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93" charset="0"/>
        <a:ea typeface="ＭＳ Ｐゴシック" pitchFamily="-93" charset="-128"/>
        <a:cs typeface="ＭＳ Ｐゴシック" pitchFamily="-93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93" charset="0"/>
        <a:ea typeface="ＭＳ Ｐゴシック" pitchFamily="-93" charset="-128"/>
        <a:cs typeface="ＭＳ Ｐゴシック" pitchFamily="-93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93" charset="0"/>
        <a:ea typeface="ＭＳ Ｐゴシック" pitchFamily="-93" charset="-128"/>
        <a:cs typeface="ＭＳ Ｐゴシック" pitchFamily="-93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93" charset="0"/>
        <a:ea typeface="ＭＳ Ｐゴシック" pitchFamily="-93" charset="-128"/>
        <a:cs typeface="ＭＳ Ｐゴシック" pitchFamily="-93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93" charset="0"/>
        <a:ea typeface="ＭＳ Ｐゴシック" pitchFamily="-93" charset="-128"/>
        <a:cs typeface="ＭＳ Ｐゴシック" pitchFamily="-93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93" charset="0"/>
        <a:ea typeface="ＭＳ Ｐゴシック" pitchFamily="-93" charset="-128"/>
        <a:cs typeface="ＭＳ Ｐゴシック" pitchFamily="-93" charset="-128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0047"/>
    <a:srgbClr val="2D5F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>
        <p:scale>
          <a:sx n="110" d="100"/>
          <a:sy n="110" d="100"/>
        </p:scale>
        <p:origin x="-16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3ED6FF-1FCE-491B-8087-21CE0672D723}" type="datetimeFigureOut">
              <a:rPr lang="nl-NL" smtClean="0"/>
              <a:t>30-11-2018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C6564F-80C0-428D-9811-3F3F261629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0252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/>
          </a:p>
        </p:txBody>
      </p:sp>
      <p:sp>
        <p:nvSpPr>
          <p:cNvPr id="4100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232B9B7-3C5E-4817-BD7B-F194D7DF6341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4674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/>
          </a:p>
        </p:txBody>
      </p:sp>
      <p:sp>
        <p:nvSpPr>
          <p:cNvPr id="4100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232B9B7-3C5E-4817-BD7B-F194D7DF6341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46745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dirty="0"/>
          </a:p>
        </p:txBody>
      </p:sp>
      <p:sp>
        <p:nvSpPr>
          <p:cNvPr id="4100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232B9B7-3C5E-4817-BD7B-F194D7DF6341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46745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Trouw aan visie, </a:t>
            </a:r>
            <a:r>
              <a:rPr lang="nl-NL" dirty="0" err="1" smtClean="0"/>
              <a:t>burgelijke</a:t>
            </a:r>
            <a:r>
              <a:rPr lang="nl-NL" dirty="0" smtClean="0"/>
              <a:t> ongehoorzaamheid, gewoon doen,</a:t>
            </a:r>
            <a:r>
              <a:rPr lang="nl-NL" baseline="0" dirty="0" smtClean="0"/>
              <a:t> leiderschap</a:t>
            </a:r>
            <a:r>
              <a:rPr lang="nl-NL" dirty="0" smtClean="0"/>
              <a:t> /Een:</a:t>
            </a:r>
            <a:r>
              <a:rPr lang="nl-NL" baseline="0" dirty="0" smtClean="0"/>
              <a:t> RvB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C6564F-80C0-428D-9811-3F3F26162923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76301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TRIPLE AIM</a:t>
            </a:r>
            <a:r>
              <a:rPr lang="nl-NL" baseline="0" dirty="0" smtClean="0"/>
              <a:t> </a:t>
            </a:r>
            <a:r>
              <a:rPr lang="nl-NL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een lange termijn aanpak, waarbij drie doelstellingen worden nagestreefd met als doel de gezondheidszorg toekomstbestendig te maken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C6564F-80C0-428D-9811-3F3F26162923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95364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Zelfstandig behandelaar: diagnostiek, LO, advies medicatie: multidisciplinair /DBC. Minder kwetsbaar: beïnvloedt de hele organisatie + leren van elkaar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C6564F-80C0-428D-9811-3F3F26162923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24999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ZS in HIX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C6564F-80C0-428D-9811-3F3F26162923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67422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C40A3-DA07-4A64-BB31-F366FAF3113E}" type="slidenum">
              <a:rPr lang="nl-NL" smtClean="0">
                <a:solidFill>
                  <a:prstClr val="black"/>
                </a:solidFill>
              </a:rPr>
              <a:pPr/>
              <a:t>16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015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5672" y="2130425"/>
            <a:ext cx="8314246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835671" y="3791544"/>
            <a:ext cx="8314247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titelstijl van het model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66BBF-40A9-1E46-8191-1D3F34FC37C3}" type="datetime1">
              <a:rPr lang="nl-NL"/>
              <a:pPr>
                <a:defRPr/>
              </a:pPr>
              <a:t>30-11-2018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36F56-46D8-5E40-A136-C11D22997B8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37AD5-4647-4A44-A46A-ECAF5B30923B}" type="datetime1">
              <a:rPr lang="nl-NL"/>
              <a:pPr>
                <a:defRPr/>
              </a:pPr>
              <a:t>30-11-2018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9DAC7-FFE4-634C-B1B8-AFAF44EA2465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en objec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60047"/>
                </a:solidFill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E6E5E-A8B3-CB4B-A786-5EE5C245DA5B}" type="datetime1">
              <a:rPr lang="nl-NL"/>
              <a:pPr>
                <a:defRPr/>
              </a:pPr>
              <a:t>30-11-2018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E6E17-E28A-A447-B934-1B4F6D822C9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el en objec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5520" y="274638"/>
            <a:ext cx="8229600" cy="1143000"/>
          </a:xfrm>
        </p:spPr>
        <p:txBody>
          <a:bodyPr/>
          <a:lstStyle>
            <a:lvl1pPr>
              <a:defRPr>
                <a:solidFill>
                  <a:srgbClr val="760047"/>
                </a:solidFill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75520" y="1600200"/>
            <a:ext cx="8229600" cy="4525963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98DF2-C9E8-EC44-845A-65599266E84A}" type="datetime1">
              <a:rPr lang="nl-NL"/>
              <a:pPr>
                <a:defRPr/>
              </a:pPr>
              <a:t>30-11-2018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0B350-0659-8C4F-8DB2-21570004B58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788988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Titelstijl van model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788988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576263" y="6505575"/>
            <a:ext cx="954087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760047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BC810EB-591C-7240-86F6-49779CBAE8C9}" type="datetime1">
              <a:rPr lang="nl-NL"/>
              <a:pPr>
                <a:defRPr/>
              </a:pPr>
              <a:t>30-11-2018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676400" y="6505575"/>
            <a:ext cx="28956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rgbClr val="760047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4787900" y="6505575"/>
            <a:ext cx="21336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760047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B1F8B4A-76C1-A547-9CAD-BA2D1456854A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5" r:id="rId2"/>
    <p:sldLayoutId id="2147483667" r:id="rId3"/>
    <p:sldLayoutId id="2147483668" r:id="rId4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4400" kern="1200">
          <a:solidFill>
            <a:srgbClr val="2D5F8E"/>
          </a:solidFill>
          <a:latin typeface="+mj-lt"/>
          <a:ea typeface="ＭＳ Ｐゴシック" pitchFamily="-93" charset="-128"/>
          <a:cs typeface="ＭＳ Ｐゴシック" pitchFamily="-93" charset="-128"/>
        </a:defRPr>
      </a:lvl1pPr>
      <a:lvl2pPr algn="l" defTabSz="457200" rtl="0" fontAlgn="base">
        <a:spcBef>
          <a:spcPct val="0"/>
        </a:spcBef>
        <a:spcAft>
          <a:spcPct val="0"/>
        </a:spcAft>
        <a:defRPr sz="4400">
          <a:solidFill>
            <a:srgbClr val="2D5F8E"/>
          </a:solidFill>
          <a:latin typeface="Calibri" pitchFamily="-93" charset="0"/>
          <a:ea typeface="ＭＳ Ｐゴシック" pitchFamily="-93" charset="-128"/>
          <a:cs typeface="ＭＳ Ｐゴシック" pitchFamily="-93" charset="-128"/>
        </a:defRPr>
      </a:lvl2pPr>
      <a:lvl3pPr algn="l" defTabSz="457200" rtl="0" fontAlgn="base">
        <a:spcBef>
          <a:spcPct val="0"/>
        </a:spcBef>
        <a:spcAft>
          <a:spcPct val="0"/>
        </a:spcAft>
        <a:defRPr sz="4400">
          <a:solidFill>
            <a:srgbClr val="2D5F8E"/>
          </a:solidFill>
          <a:latin typeface="Calibri" pitchFamily="-93" charset="0"/>
          <a:ea typeface="ＭＳ Ｐゴシック" pitchFamily="-93" charset="-128"/>
          <a:cs typeface="ＭＳ Ｐゴシック" pitchFamily="-93" charset="-128"/>
        </a:defRPr>
      </a:lvl3pPr>
      <a:lvl4pPr algn="l" defTabSz="457200" rtl="0" fontAlgn="base">
        <a:spcBef>
          <a:spcPct val="0"/>
        </a:spcBef>
        <a:spcAft>
          <a:spcPct val="0"/>
        </a:spcAft>
        <a:defRPr sz="4400">
          <a:solidFill>
            <a:srgbClr val="2D5F8E"/>
          </a:solidFill>
          <a:latin typeface="Calibri" pitchFamily="-93" charset="0"/>
          <a:ea typeface="ＭＳ Ｐゴシック" pitchFamily="-93" charset="-128"/>
          <a:cs typeface="ＭＳ Ｐゴシック" pitchFamily="-93" charset="-128"/>
        </a:defRPr>
      </a:lvl4pPr>
      <a:lvl5pPr algn="l" defTabSz="457200" rtl="0" fontAlgn="base">
        <a:spcBef>
          <a:spcPct val="0"/>
        </a:spcBef>
        <a:spcAft>
          <a:spcPct val="0"/>
        </a:spcAft>
        <a:defRPr sz="4400">
          <a:solidFill>
            <a:srgbClr val="2D5F8E"/>
          </a:solidFill>
          <a:latin typeface="Calibri" pitchFamily="-93" charset="0"/>
          <a:ea typeface="ＭＳ Ｐゴシック" pitchFamily="-93" charset="-128"/>
          <a:cs typeface="ＭＳ Ｐゴシック" pitchFamily="-93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>
          <a:solidFill>
            <a:srgbClr val="2D5F8E"/>
          </a:solidFill>
          <a:latin typeface="Calibri" pitchFamily="-93" charset="0"/>
          <a:ea typeface="ＭＳ Ｐゴシック" pitchFamily="-93" charset="-128"/>
          <a:cs typeface="ＭＳ Ｐゴシック" pitchFamily="-9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>
          <a:solidFill>
            <a:srgbClr val="2D5F8E"/>
          </a:solidFill>
          <a:latin typeface="Calibri" pitchFamily="-93" charset="0"/>
          <a:ea typeface="ＭＳ Ｐゴシック" pitchFamily="-93" charset="-128"/>
          <a:cs typeface="ＭＳ Ｐゴシック" pitchFamily="-9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>
          <a:solidFill>
            <a:srgbClr val="2D5F8E"/>
          </a:solidFill>
          <a:latin typeface="Calibri" pitchFamily="-93" charset="0"/>
          <a:ea typeface="ＭＳ Ｐゴシック" pitchFamily="-93" charset="-128"/>
          <a:cs typeface="ＭＳ Ｐゴシック" pitchFamily="-9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>
          <a:solidFill>
            <a:srgbClr val="2D5F8E"/>
          </a:solidFill>
          <a:latin typeface="Calibri" pitchFamily="-93" charset="0"/>
          <a:ea typeface="ＭＳ Ｐゴシック" pitchFamily="-93" charset="-128"/>
          <a:cs typeface="ＭＳ Ｐゴシック" pitchFamily="-93" charset="-128"/>
        </a:defRPr>
      </a:lvl9pPr>
    </p:titleStyle>
    <p:bodyStyle>
      <a:lvl1pPr marL="342900" indent="-342900" algn="l" defTabSz="457200" rtl="0" fontAlgn="base">
        <a:spcBef>
          <a:spcPts val="500"/>
        </a:spcBef>
        <a:spcAft>
          <a:spcPct val="0"/>
        </a:spcAft>
        <a:buFont typeface="Arial" pitchFamily="-93" charset="0"/>
        <a:buChar char="•"/>
        <a:defRPr sz="2800" kern="1200">
          <a:solidFill>
            <a:schemeClr val="tx1"/>
          </a:solidFill>
          <a:latin typeface="+mn-lt"/>
          <a:ea typeface="ＭＳ Ｐゴシック" pitchFamily="-93" charset="-128"/>
          <a:cs typeface="ＭＳ Ｐゴシック" pitchFamily="-93" charset="-128"/>
        </a:defRPr>
      </a:lvl1pPr>
      <a:lvl2pPr marL="742950" indent="-285750" algn="l" defTabSz="457200" rtl="0" fontAlgn="base">
        <a:spcBef>
          <a:spcPts val="500"/>
        </a:spcBef>
        <a:spcAft>
          <a:spcPct val="0"/>
        </a:spcAft>
        <a:buFont typeface="Arial" pitchFamily="-93" charset="0"/>
        <a:buChar char="–"/>
        <a:defRPr sz="2400" kern="1200">
          <a:solidFill>
            <a:schemeClr val="tx1"/>
          </a:solidFill>
          <a:latin typeface="+mn-lt"/>
          <a:ea typeface="ＭＳ Ｐゴシック" pitchFamily="-93" charset="-128"/>
          <a:cs typeface="+mn-cs"/>
        </a:defRPr>
      </a:lvl2pPr>
      <a:lvl3pPr marL="1143000" indent="-228600" algn="l" defTabSz="457200" rtl="0" fontAlgn="base">
        <a:spcBef>
          <a:spcPts val="500"/>
        </a:spcBef>
        <a:spcAft>
          <a:spcPct val="0"/>
        </a:spcAft>
        <a:buFont typeface="Arial" pitchFamily="-93" charset="0"/>
        <a:buChar char="•"/>
        <a:defRPr sz="2400" kern="1200">
          <a:solidFill>
            <a:schemeClr val="tx1"/>
          </a:solidFill>
          <a:latin typeface="+mn-lt"/>
          <a:ea typeface="ＭＳ Ｐゴシック" pitchFamily="-93" charset="-128"/>
          <a:cs typeface="+mn-cs"/>
        </a:defRPr>
      </a:lvl3pPr>
      <a:lvl4pPr marL="1600200" indent="-228600" algn="l" defTabSz="457200" rtl="0" fontAlgn="base">
        <a:spcBef>
          <a:spcPts val="500"/>
        </a:spcBef>
        <a:spcAft>
          <a:spcPct val="0"/>
        </a:spcAft>
        <a:buFont typeface="Arial" pitchFamily="-93" charset="0"/>
        <a:buChar char="–"/>
        <a:defRPr sz="2000" kern="1200">
          <a:solidFill>
            <a:schemeClr val="tx1"/>
          </a:solidFill>
          <a:latin typeface="+mn-lt"/>
          <a:ea typeface="ＭＳ Ｐゴシック" pitchFamily="-93" charset="-128"/>
          <a:cs typeface="+mn-cs"/>
        </a:defRPr>
      </a:lvl4pPr>
      <a:lvl5pPr marL="2057400" indent="-228600" algn="l" defTabSz="457200" rtl="0" fontAlgn="base">
        <a:spcBef>
          <a:spcPts val="500"/>
        </a:spcBef>
        <a:spcAft>
          <a:spcPct val="0"/>
        </a:spcAft>
        <a:buFont typeface="Arial" pitchFamily="-93" charset="0"/>
        <a:buChar char="»"/>
        <a:defRPr sz="2000" kern="1200">
          <a:solidFill>
            <a:schemeClr val="tx1"/>
          </a:solidFill>
          <a:latin typeface="+mn-lt"/>
          <a:ea typeface="ＭＳ Ｐゴシック" pitchFamily="-93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google.nl/url?sa=i&amp;rct=j&amp;q=&amp;esrc=s&amp;source=images&amp;cd=&amp;cad=rja&amp;uact=8&amp;ved=2ahUKEwinrrDxh-PeAhVHbFAKHc2PCHEQjRx6BAgBEAU&amp;url=https://zorgloketdelfzijl.wordpress.com/2016/07/12/goedzo-in-gesprek-met-machteld-huber/&amp;psig=AOvVaw0kQvz4dtz_fnc6MYCLeN9M&amp;ust=1542806407757639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youtu.be/gtuH6uQkfqw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nl/url?sa=i&amp;rct=j&amp;q=&amp;esrc=s&amp;source=images&amp;cd=&amp;cad=rja&amp;uact=8&amp;ved=2ahUKEwisyPDBpNHeAhWD-aQKHWu_B3YQjRx6BAgBEAU&amp;url=https://nl.wikipedia.org/wiki/De_drie_musketiers&amp;psig=AOvVaw2B_uG5j0oDMDdUbNywF_UM&amp;ust=1542195570383138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hyperlink" Target="https://www.google.nl/url?sa=i&amp;rct=j&amp;q=&amp;esrc=s&amp;source=images&amp;cd=&amp;cad=rja&amp;uact=8&amp;ved=2ahUKEwjI2trwndHeAhWHC-wKHacrAlEQjRx6BAgBEAU&amp;url=https://www.proscoop.nl/wie-we-zijn/werkwijze/triple-aim/&amp;psig=AOvVaw0xURJZla5KzzjmiotKRG0v&amp;ust=154219383669750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nl-NL" b="1" dirty="0" smtClean="0"/>
              <a:t>Triple Aim: de zorg voor ons allen</a:t>
            </a:r>
          </a:p>
        </p:txBody>
      </p:sp>
      <p:sp>
        <p:nvSpPr>
          <p:cNvPr id="6147" name="Subtitel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r>
              <a:rPr lang="nl-NL" sz="2400" dirty="0" smtClean="0"/>
              <a:t>Sylvia Verhage, Tineke Smilde &amp; Eric Smits</a:t>
            </a:r>
          </a:p>
          <a:p>
            <a:r>
              <a:rPr lang="nl-NL" sz="2400" dirty="0" smtClean="0"/>
              <a:t>Jeroen Bosch Ziekenhuis, ‘s-Hertogenbosch</a:t>
            </a:r>
          </a:p>
          <a:p>
            <a:endParaRPr lang="nl-NL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dirty="0" smtClean="0"/>
              <a:t>Keuzes</a:t>
            </a:r>
            <a:endParaRPr lang="nl-NL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Visie: adviserend team</a:t>
            </a:r>
          </a:p>
          <a:p>
            <a:r>
              <a:rPr lang="nl-NL" dirty="0" smtClean="0"/>
              <a:t>Voorwacht </a:t>
            </a:r>
            <a:r>
              <a:rPr lang="nl-NL" dirty="0"/>
              <a:t>verpleegkundig specialist (</a:t>
            </a:r>
            <a:r>
              <a:rPr lang="nl-NL" dirty="0" smtClean="0"/>
              <a:t>VS)</a:t>
            </a:r>
          </a:p>
          <a:p>
            <a:r>
              <a:rPr lang="nl-NL" dirty="0" smtClean="0"/>
              <a:t>VS ziekenhuisbreed en diversiteit</a:t>
            </a:r>
          </a:p>
          <a:p>
            <a:r>
              <a:rPr lang="nl-NL" dirty="0" smtClean="0"/>
              <a:t>Transmuraal</a:t>
            </a:r>
          </a:p>
          <a:p>
            <a:r>
              <a:rPr lang="nl-NL" dirty="0" smtClean="0"/>
              <a:t>Logo</a:t>
            </a:r>
            <a:endParaRPr lang="nl-NL" dirty="0"/>
          </a:p>
          <a:p>
            <a:pPr marL="0" indent="0">
              <a:buNone/>
            </a:pPr>
            <a:endParaRPr lang="nl-NL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056" y="3568510"/>
            <a:ext cx="3157268" cy="2021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008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dirty="0" smtClean="0"/>
              <a:t>Aanpak</a:t>
            </a:r>
            <a:endParaRPr lang="nl-NL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Promotietour</a:t>
            </a:r>
          </a:p>
          <a:p>
            <a:r>
              <a:rPr lang="nl-NL" dirty="0" smtClean="0"/>
              <a:t>Implementatie zorgpad stervensfase</a:t>
            </a:r>
          </a:p>
          <a:p>
            <a:r>
              <a:rPr lang="nl-NL" dirty="0" smtClean="0"/>
              <a:t>Werkgroep aandachtsvelders 1</a:t>
            </a:r>
            <a:r>
              <a:rPr lang="nl-NL" baseline="30000" dirty="0" smtClean="0"/>
              <a:t>ste</a:t>
            </a:r>
            <a:r>
              <a:rPr lang="nl-NL" dirty="0" smtClean="0"/>
              <a:t> , 2</a:t>
            </a:r>
            <a:r>
              <a:rPr lang="nl-NL" baseline="30000" dirty="0" smtClean="0"/>
              <a:t>de</a:t>
            </a:r>
            <a:r>
              <a:rPr lang="nl-NL" dirty="0" smtClean="0"/>
              <a:t> &amp; en 3</a:t>
            </a:r>
            <a:r>
              <a:rPr lang="nl-NL" baseline="30000" dirty="0" smtClean="0"/>
              <a:t>de</a:t>
            </a:r>
            <a:r>
              <a:rPr lang="nl-NL" dirty="0" smtClean="0"/>
              <a:t> lijn</a:t>
            </a:r>
          </a:p>
          <a:p>
            <a:r>
              <a:rPr lang="nl-NL" dirty="0" smtClean="0"/>
              <a:t>Deskundigheidsbevordering</a:t>
            </a:r>
          </a:p>
          <a:p>
            <a:r>
              <a:rPr lang="nl-NL" dirty="0" smtClean="0"/>
              <a:t>Kwaliteitskader </a:t>
            </a:r>
          </a:p>
          <a:p>
            <a:endParaRPr lang="nl-NL" dirty="0"/>
          </a:p>
        </p:txBody>
      </p:sp>
      <p:pic>
        <p:nvPicPr>
          <p:cNvPr id="4" name="Afbeelding 2" descr="http://jbznet/Nieuws/Augustus%202011/20110830%20PAT-team%20gebakje%20de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331" y="3508825"/>
            <a:ext cx="3190875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382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dirty="0" smtClean="0"/>
              <a:t>Samenwerkingsafspraken</a:t>
            </a:r>
            <a:endParaRPr lang="nl-NL" sz="3600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Pijn</a:t>
            </a:r>
          </a:p>
          <a:p>
            <a:r>
              <a:rPr lang="nl-NL" dirty="0" smtClean="0"/>
              <a:t>Palliatieve sedatie</a:t>
            </a:r>
          </a:p>
          <a:p>
            <a:r>
              <a:rPr lang="nl-NL" dirty="0" smtClean="0"/>
              <a:t>Hartfalen</a:t>
            </a:r>
          </a:p>
          <a:p>
            <a:r>
              <a:rPr lang="nl-NL" dirty="0" smtClean="0"/>
              <a:t>COPD</a:t>
            </a:r>
            <a:endParaRPr lang="nl-NL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743" y="1600200"/>
            <a:ext cx="2808287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195" y="3257130"/>
            <a:ext cx="2160587" cy="309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782" y="3257130"/>
            <a:ext cx="2016125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903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sz="3600" b="1" dirty="0" smtClean="0"/>
              <a:t>En dan……..</a:t>
            </a:r>
            <a:endParaRPr lang="nl-NL" sz="3600" b="1" dirty="0"/>
          </a:p>
        </p:txBody>
      </p:sp>
    </p:spTree>
    <p:extLst>
      <p:ext uri="{BB962C8B-B14F-4D97-AF65-F5344CB8AC3E}">
        <p14:creationId xmlns:p14="http://schemas.microsoft.com/office/powerpoint/2010/main" val="426344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dirty="0" smtClean="0"/>
              <a:t>Er is geen geld </a:t>
            </a:r>
            <a:endParaRPr lang="nl-NL" sz="3600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Er </a:t>
            </a:r>
            <a:r>
              <a:rPr lang="nl-NL" dirty="0"/>
              <a:t>is wel </a:t>
            </a:r>
            <a:r>
              <a:rPr lang="nl-NL" dirty="0" smtClean="0"/>
              <a:t>behoefte </a:t>
            </a:r>
          </a:p>
          <a:p>
            <a:r>
              <a:rPr lang="nl-NL" dirty="0" smtClean="0"/>
              <a:t>Kwaliteitskader</a:t>
            </a:r>
          </a:p>
          <a:p>
            <a:r>
              <a:rPr lang="nl-NL" dirty="0" smtClean="0"/>
              <a:t>Eisen pakket VWS</a:t>
            </a:r>
          </a:p>
          <a:p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EN…..</a:t>
            </a:r>
          </a:p>
          <a:p>
            <a:endParaRPr lang="nl-NL" dirty="0"/>
          </a:p>
          <a:p>
            <a:r>
              <a:rPr lang="nl-NL" dirty="0"/>
              <a:t>Koude zorg </a:t>
            </a:r>
          </a:p>
          <a:p>
            <a:r>
              <a:rPr lang="nl-NL" dirty="0" smtClean="0"/>
              <a:t>De specialist behandelt ……</a:t>
            </a:r>
          </a:p>
        </p:txBody>
      </p:sp>
    </p:spTree>
    <p:extLst>
      <p:ext uri="{BB962C8B-B14F-4D97-AF65-F5344CB8AC3E}">
        <p14:creationId xmlns:p14="http://schemas.microsoft.com/office/powerpoint/2010/main" val="160390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dirty="0" smtClean="0"/>
              <a:t>Implementatie </a:t>
            </a:r>
            <a:endParaRPr lang="nl-NL" sz="3600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Na de musketiers fase, professionalisering</a:t>
            </a:r>
            <a:endParaRPr lang="nl-NL" dirty="0"/>
          </a:p>
          <a:p>
            <a:endParaRPr lang="nl-NL" dirty="0" smtClean="0"/>
          </a:p>
          <a:p>
            <a:r>
              <a:rPr lang="nl-NL" dirty="0" smtClean="0"/>
              <a:t>HIX </a:t>
            </a:r>
            <a:r>
              <a:rPr lang="nl-NL" dirty="0"/>
              <a:t>één </a:t>
            </a:r>
            <a:r>
              <a:rPr lang="nl-NL" dirty="0" smtClean="0"/>
              <a:t>dossier, landelijk ontwikkeld</a:t>
            </a:r>
            <a:endParaRPr lang="nl-NL" dirty="0"/>
          </a:p>
          <a:p>
            <a:r>
              <a:rPr lang="nl-NL" dirty="0" smtClean="0"/>
              <a:t>Pro-actieve Zorgplanning</a:t>
            </a:r>
          </a:p>
          <a:p>
            <a:endParaRPr lang="nl-NL" dirty="0"/>
          </a:p>
          <a:p>
            <a:r>
              <a:rPr lang="nl-NL" dirty="0" smtClean="0"/>
              <a:t>We willen dit in de haarvaten van de organisatie</a:t>
            </a:r>
          </a:p>
        </p:txBody>
      </p:sp>
    </p:spTree>
    <p:extLst>
      <p:ext uri="{BB962C8B-B14F-4D97-AF65-F5344CB8AC3E}">
        <p14:creationId xmlns:p14="http://schemas.microsoft.com/office/powerpoint/2010/main" val="248517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dirty="0" smtClean="0"/>
              <a:t>Hoe; formulier proactieve zorgplanning</a:t>
            </a:r>
            <a:r>
              <a:rPr lang="nl-NL" dirty="0" smtClean="0"/>
              <a:t/>
            </a:r>
            <a:br>
              <a:rPr lang="nl-NL" dirty="0" smtClean="0"/>
            </a:br>
            <a:endParaRPr lang="nl-NL" sz="2400" i="1" dirty="0">
              <a:solidFill>
                <a:schemeClr val="tx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400" dirty="0" smtClean="0"/>
              <a:t>Landelijk ontwikkeld</a:t>
            </a:r>
          </a:p>
          <a:p>
            <a:pPr marL="0" indent="0">
              <a:buNone/>
            </a:pPr>
            <a:endParaRPr lang="nl-NL" sz="2400" dirty="0" smtClean="0"/>
          </a:p>
          <a:p>
            <a:r>
              <a:rPr lang="nl-NL" sz="2400" dirty="0" smtClean="0"/>
              <a:t>Kwaliteitskader palliatieve zorg</a:t>
            </a:r>
          </a:p>
          <a:p>
            <a:endParaRPr lang="nl-NL" sz="2400" dirty="0"/>
          </a:p>
          <a:p>
            <a:r>
              <a:rPr lang="nl-NL" sz="2400" dirty="0" smtClean="0"/>
              <a:t>Dimensies positieve gezondheid</a:t>
            </a:r>
          </a:p>
          <a:p>
            <a:pPr marL="0" indent="0">
              <a:buNone/>
            </a:pPr>
            <a:endParaRPr lang="nl-NL" sz="2400" dirty="0" smtClean="0"/>
          </a:p>
          <a:p>
            <a:r>
              <a:rPr lang="nl-NL" sz="2400" dirty="0" smtClean="0"/>
              <a:t>Netwerkpartners</a:t>
            </a:r>
          </a:p>
          <a:p>
            <a:pPr marL="0" indent="0">
              <a:buNone/>
            </a:pPr>
            <a:endParaRPr lang="nl-NL" sz="2400" dirty="0" smtClean="0"/>
          </a:p>
          <a:p>
            <a:r>
              <a:rPr lang="nl-NL" sz="2400" dirty="0" smtClean="0"/>
              <a:t>Registratie aan de bron</a:t>
            </a:r>
          </a:p>
          <a:p>
            <a:endParaRPr lang="nl-NL" dirty="0"/>
          </a:p>
          <a:p>
            <a:pPr marL="0" indent="0">
              <a:buNone/>
            </a:pPr>
            <a:endParaRPr lang="nl-NL" dirty="0" smtClean="0"/>
          </a:p>
        </p:txBody>
      </p:sp>
      <p:sp>
        <p:nvSpPr>
          <p:cNvPr id="4" name="AutoShape 2" descr="Afbeeldingsresultaat voor dialyse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132" y="1941984"/>
            <a:ext cx="3155454" cy="3230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782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dirty="0" smtClean="0"/>
              <a:t>Zingeving- Wat is belangrijk voor u</a:t>
            </a:r>
            <a:endParaRPr lang="nl-NL" sz="3600" dirty="0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156991"/>
              </p:ext>
            </p:extLst>
          </p:nvPr>
        </p:nvGraphicFramePr>
        <p:xfrm>
          <a:off x="3441437" y="1516222"/>
          <a:ext cx="2924701" cy="46159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24701"/>
              </a:tblGrid>
              <a:tr h="484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</a:rPr>
                        <a:t>Wat is voor u in deze fase het belangrijkste?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</a:rPr>
                        <a:t> </a:t>
                      </a:r>
                      <a:endParaRPr lang="nl-NL" sz="1100" dirty="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616" marR="60616" marT="0" marB="0"/>
                </a:tc>
              </a:tr>
              <a:tr h="484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Waar hebt u steun aan?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 </a:t>
                      </a:r>
                      <a:endParaRPr lang="nl-NL" sz="11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616" marR="60616" marT="0" marB="0"/>
                </a:tc>
              </a:tr>
              <a:tr h="484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</a:rPr>
                        <a:t>Wie of wat wil u bij u hebben?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</a:rPr>
                        <a:t> </a:t>
                      </a:r>
                      <a:endParaRPr lang="nl-NL" sz="1100" dirty="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616" marR="60616" marT="0" marB="0"/>
                </a:tc>
              </a:tr>
              <a:tr h="484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</a:rPr>
                        <a:t> </a:t>
                      </a:r>
                      <a:endParaRPr lang="nl-NL" sz="1100" dirty="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616" marR="60616" marT="0" marB="0"/>
                </a:tc>
              </a:tr>
              <a:tr h="48492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100" dirty="0">
                          <a:effectLst/>
                        </a:rPr>
                        <a:t> </a:t>
                      </a:r>
                      <a:endParaRPr lang="nl-NL" sz="1100" dirty="0" smtClean="0">
                        <a:effectLst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100" dirty="0" smtClean="0">
                          <a:effectLst/>
                        </a:rPr>
                        <a:t>Is het leven nog de moeite waard?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nl-NL" sz="1100" dirty="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616" marR="60616" marT="0" marB="0"/>
                </a:tc>
              </a:tr>
              <a:tr h="484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</a:rPr>
                        <a:t> </a:t>
                      </a:r>
                      <a:endParaRPr lang="nl-NL" sz="11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 dirty="0" smtClean="0">
                          <a:effectLst/>
                        </a:rPr>
                        <a:t>Waar maakt u/ uw naasten zich zorgen over?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nl-NL" sz="1100" dirty="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616" marR="60616" marT="0" marB="0"/>
                </a:tc>
              </a:tr>
              <a:tr h="484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</a:rPr>
                        <a:t>  </a:t>
                      </a:r>
                      <a:endParaRPr lang="nl-NL" sz="1100" dirty="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616" marR="60616" marT="0" marB="0"/>
                </a:tc>
              </a:tr>
              <a:tr h="6465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11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 dirty="0" smtClean="0">
                          <a:effectLst/>
                        </a:rPr>
                        <a:t>Wie of wat geeft kracht in deze situatie/ fase?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nl-NL" sz="1100" dirty="0">
                        <a:effectLst/>
                      </a:endParaRPr>
                    </a:p>
                  </a:txBody>
                  <a:tcPr marL="60616" marR="60616" marT="0" marB="0"/>
                </a:tc>
              </a:tr>
              <a:tr h="484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</a:rPr>
                        <a:t>  </a:t>
                      </a:r>
                      <a:endParaRPr lang="nl-NL" sz="1100" dirty="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616" marR="6061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525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is belangrijk voor u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Geeft mensen zelf ook inzicht</a:t>
            </a:r>
          </a:p>
          <a:p>
            <a:r>
              <a:rPr lang="nl-NL" dirty="0" smtClean="0"/>
              <a:t>Maakt keuzes helder</a:t>
            </a:r>
          </a:p>
          <a:p>
            <a:endParaRPr lang="nl-NL" dirty="0" smtClean="0"/>
          </a:p>
          <a:p>
            <a:r>
              <a:rPr lang="nl-NL" dirty="0" smtClean="0"/>
              <a:t>Dit moet ook samen met door de dokter </a:t>
            </a:r>
          </a:p>
          <a:p>
            <a:r>
              <a:rPr lang="nl-NL" dirty="0" smtClean="0"/>
              <a:t>Het kan multidisciplinair 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5907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dirty="0" smtClean="0"/>
              <a:t>Strategie, Gezondheidswelzijn </a:t>
            </a:r>
            <a:endParaRPr lang="nl-NL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/>
              <a:t>Laatste levensjaren </a:t>
            </a:r>
          </a:p>
          <a:p>
            <a:r>
              <a:rPr lang="nl-NL" dirty="0" smtClean="0"/>
              <a:t>Spinnenweb Machteld Huber  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3074" name="Picture 2" descr="Afbeeldingsresultaat voor spinnenweb machteld huber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611" y="2924354"/>
            <a:ext cx="4545174" cy="303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400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1018397"/>
              </p:ext>
            </p:extLst>
          </p:nvPr>
        </p:nvGraphicFramePr>
        <p:xfrm>
          <a:off x="619125" y="1600200"/>
          <a:ext cx="7905750" cy="396240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42736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321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933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900" dirty="0">
                          <a:effectLst/>
                        </a:rPr>
                        <a:t>(potentiële) Belangenverstrengeling</a:t>
                      </a:r>
                      <a:endParaRPr lang="nl-NL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3" marR="605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900" dirty="0">
                          <a:effectLst/>
                        </a:rPr>
                        <a:t>Geen</a:t>
                      </a:r>
                      <a:endParaRPr lang="nl-NL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3" marR="605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171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900" dirty="0">
                          <a:effectLst/>
                        </a:rPr>
                        <a:t>Voor bijeenkomst mogelijk relevante relaties met bedrijven</a:t>
                      </a:r>
                      <a:endParaRPr lang="nl-NL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3" marR="605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nl-NL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3" marR="605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5190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nl-NL" sz="1900" dirty="0">
                          <a:effectLst/>
                        </a:rPr>
                        <a:t>Sponsoring of onderzoeksgeld</a:t>
                      </a:r>
                      <a:endParaRPr lang="nl-NL" sz="100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nl-NL" sz="1900" dirty="0">
                          <a:effectLst/>
                        </a:rPr>
                        <a:t>Honorarium of andere (financiële) vergoeding</a:t>
                      </a:r>
                      <a:endParaRPr lang="nl-NL" sz="1000" baseline="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nl-NL" sz="1900" dirty="0">
                          <a:effectLst/>
                        </a:rPr>
                        <a:t>Aandeelhouder</a:t>
                      </a:r>
                      <a:endParaRPr lang="nl-NL" sz="100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nl-NL" sz="1900" dirty="0">
                          <a:effectLst/>
                        </a:rPr>
                        <a:t>Andere relatie, namelijk …</a:t>
                      </a:r>
                      <a:endParaRPr lang="nl-NL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3" marR="605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nl-NL" sz="2000" dirty="0">
                          <a:effectLst/>
                        </a:rPr>
                        <a:t>Geen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• Honorarium of andere vergoeding: Takeda, MSD, Mundi Pharma</a:t>
                      </a:r>
                    </a:p>
                  </a:txBody>
                  <a:tcPr marL="60563" marR="605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sz="1900" dirty="0">
                <a:solidFill>
                  <a:srgbClr val="000000"/>
                </a:solidFill>
                <a:ea typeface="+mn-ea"/>
                <a:cs typeface="+mn-cs"/>
              </a:rPr>
              <a:t>Disclosure belangen spreker Sylvia Verhage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5538158" y="5562600"/>
            <a:ext cx="224287" cy="254429"/>
          </a:xfrm>
        </p:spPr>
        <p:txBody>
          <a:bodyPr/>
          <a:lstStyle/>
          <a:p>
            <a:pPr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8142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dirty="0" smtClean="0"/>
              <a:t>Plan van aanpak </a:t>
            </a:r>
            <a:endParaRPr lang="nl-NL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Hartfalen</a:t>
            </a:r>
            <a:endParaRPr lang="nl-NL" dirty="0"/>
          </a:p>
          <a:p>
            <a:r>
              <a:rPr lang="nl-NL" dirty="0" smtClean="0"/>
              <a:t>COPD</a:t>
            </a:r>
            <a:endParaRPr lang="nl-NL" dirty="0"/>
          </a:p>
          <a:p>
            <a:r>
              <a:rPr lang="nl-NL" dirty="0" smtClean="0"/>
              <a:t>Nierfalen</a:t>
            </a:r>
            <a:endParaRPr lang="nl-NL" dirty="0"/>
          </a:p>
          <a:p>
            <a:r>
              <a:rPr lang="nl-NL" dirty="0" smtClean="0"/>
              <a:t>Oncologie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663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dirty="0" smtClean="0"/>
              <a:t>Haarvaten van de regio</a:t>
            </a:r>
            <a:endParaRPr lang="nl-NL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Uitwisseling, huisartsen, verpleeghuizen, hospices</a:t>
            </a:r>
            <a:endParaRPr lang="nl-NL" dirty="0"/>
          </a:p>
          <a:p>
            <a:r>
              <a:rPr lang="nl-NL" dirty="0" smtClean="0"/>
              <a:t>Binnen-buiten</a:t>
            </a:r>
            <a:endParaRPr lang="nl-NL" dirty="0"/>
          </a:p>
          <a:p>
            <a:r>
              <a:rPr lang="nl-NL" dirty="0" smtClean="0"/>
              <a:t>Van Koude naar Warme zorg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2295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dirty="0" smtClean="0"/>
              <a:t>Haarvaten van ons zorg stelsel</a:t>
            </a:r>
            <a:endParaRPr lang="nl-NL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Inzicht in kwaliteit</a:t>
            </a:r>
          </a:p>
          <a:p>
            <a:pPr lvl="1"/>
            <a:r>
              <a:rPr lang="nl-NL" dirty="0"/>
              <a:t>G</a:t>
            </a:r>
            <a:r>
              <a:rPr lang="nl-NL" dirty="0" smtClean="0"/>
              <a:t>oede randvoorwaarden </a:t>
            </a:r>
          </a:p>
          <a:p>
            <a:endParaRPr lang="nl-NL" dirty="0"/>
          </a:p>
          <a:p>
            <a:r>
              <a:rPr lang="nl-NL" dirty="0" smtClean="0"/>
              <a:t>Inzicht in </a:t>
            </a:r>
            <a:r>
              <a:rPr lang="nl-NL" dirty="0" smtClean="0"/>
              <a:t>kosten  </a:t>
            </a:r>
            <a:endParaRPr lang="nl-NL" dirty="0"/>
          </a:p>
          <a:p>
            <a:pPr lvl="1"/>
            <a:r>
              <a:rPr lang="nl-NL" dirty="0" smtClean="0"/>
              <a:t>Met een dossier wordt dat makkelijker 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984149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29754" y="2087591"/>
            <a:ext cx="8314246" cy="1889185"/>
          </a:xfrm>
        </p:spPr>
        <p:txBody>
          <a:bodyPr/>
          <a:lstStyle/>
          <a:p>
            <a:r>
              <a:rPr lang="nl-NL" sz="3600" dirty="0" smtClean="0"/>
              <a:t>En wat mag dat kosten? 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33898284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Afbeelding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340" y="2130425"/>
            <a:ext cx="5503652" cy="40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01413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dirty="0" smtClean="0"/>
              <a:t>Visie op financiering</a:t>
            </a:r>
            <a:endParaRPr lang="nl-NL" sz="3600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Eerst kosten dan de revenuen</a:t>
            </a:r>
          </a:p>
          <a:p>
            <a:r>
              <a:rPr lang="nl-NL" dirty="0" smtClean="0"/>
              <a:t>Logisch nadenken</a:t>
            </a:r>
          </a:p>
          <a:p>
            <a:r>
              <a:rPr lang="nl-NL" dirty="0" smtClean="0"/>
              <a:t>Risico durven nemen</a:t>
            </a:r>
          </a:p>
          <a:p>
            <a:r>
              <a:rPr lang="nl-NL" dirty="0" smtClean="0"/>
              <a:t>Intrinsieke motivatie</a:t>
            </a:r>
          </a:p>
          <a:p>
            <a:r>
              <a:rPr lang="nl-NL" dirty="0" smtClean="0"/>
              <a:t>Financiering volgt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61387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2358182"/>
              </p:ext>
            </p:extLst>
          </p:nvPr>
        </p:nvGraphicFramePr>
        <p:xfrm>
          <a:off x="619125" y="1600200"/>
          <a:ext cx="7905750" cy="396240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42736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321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933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900" dirty="0">
                          <a:effectLst/>
                        </a:rPr>
                        <a:t>(potentiële) Belangenverstrengeling</a:t>
                      </a:r>
                      <a:endParaRPr lang="nl-NL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3" marR="605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900" dirty="0">
                          <a:effectLst/>
                        </a:rPr>
                        <a:t>Geen</a:t>
                      </a:r>
                      <a:endParaRPr lang="nl-NL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3" marR="605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171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900" dirty="0">
                          <a:effectLst/>
                        </a:rPr>
                        <a:t>Voor bijeenkomst mogelijk relevante relaties met bedrijven</a:t>
                      </a:r>
                      <a:endParaRPr lang="nl-NL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3" marR="605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nl-NL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3" marR="605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5190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nl-NL" sz="1900" dirty="0">
                          <a:effectLst/>
                        </a:rPr>
                        <a:t>Sponsoring of onderzoeksgeld</a:t>
                      </a:r>
                      <a:endParaRPr lang="nl-NL" sz="100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nl-NL" sz="1900" dirty="0">
                          <a:effectLst/>
                        </a:rPr>
                        <a:t>Honorarium of andere (financiële) vergoeding</a:t>
                      </a:r>
                      <a:endParaRPr lang="nl-NL" sz="1000" baseline="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nl-NL" sz="1900" dirty="0">
                          <a:effectLst/>
                        </a:rPr>
                        <a:t>Aandeelhouder</a:t>
                      </a:r>
                      <a:endParaRPr lang="nl-NL" sz="100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nl-NL" sz="1900" dirty="0">
                          <a:effectLst/>
                        </a:rPr>
                        <a:t>Andere relatie, namelijk …</a:t>
                      </a:r>
                      <a:endParaRPr lang="nl-NL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3" marR="605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nl-NL" sz="2000" dirty="0" smtClean="0">
                          <a:effectLst/>
                        </a:rPr>
                        <a:t>Geen </a:t>
                      </a:r>
                    </a:p>
                    <a:p>
                      <a:pPr marL="171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nl-NL" sz="2000" dirty="0" smtClean="0">
                          <a:effectLst/>
                        </a:rPr>
                        <a:t>MSD </a:t>
                      </a:r>
                      <a:endParaRPr lang="nl-NL" sz="2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nl-NL" sz="1800" dirty="0" smtClean="0">
                        <a:effectLst/>
                      </a:endParaRPr>
                    </a:p>
                    <a:p>
                      <a:pPr marL="0" indent="0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nl-NL" sz="1800" dirty="0">
                        <a:effectLst/>
                      </a:endParaRPr>
                    </a:p>
                  </a:txBody>
                  <a:tcPr marL="60563" marR="605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sz="1900" dirty="0">
                <a:solidFill>
                  <a:srgbClr val="000000"/>
                </a:solidFill>
                <a:ea typeface="+mn-ea"/>
                <a:cs typeface="+mn-cs"/>
              </a:rPr>
              <a:t>Disclosure belangen spreker </a:t>
            </a:r>
            <a:r>
              <a:rPr lang="nl-NL" sz="1900" dirty="0" smtClean="0">
                <a:solidFill>
                  <a:srgbClr val="000000"/>
                </a:solidFill>
                <a:ea typeface="+mn-ea"/>
                <a:cs typeface="+mn-cs"/>
              </a:rPr>
              <a:t>Tineke Smilde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5538158" y="5562600"/>
            <a:ext cx="224287" cy="254429"/>
          </a:xfrm>
        </p:spPr>
        <p:txBody>
          <a:bodyPr/>
          <a:lstStyle/>
          <a:p>
            <a:pPr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670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7532417"/>
              </p:ext>
            </p:extLst>
          </p:nvPr>
        </p:nvGraphicFramePr>
        <p:xfrm>
          <a:off x="619125" y="1600200"/>
          <a:ext cx="7905750" cy="396240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42736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321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933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900" dirty="0">
                          <a:effectLst/>
                        </a:rPr>
                        <a:t>(potentiële) Belangenverstrengeling</a:t>
                      </a:r>
                      <a:endParaRPr lang="nl-NL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3" marR="605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900" dirty="0">
                          <a:effectLst/>
                        </a:rPr>
                        <a:t>Geen</a:t>
                      </a:r>
                      <a:endParaRPr lang="nl-NL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3" marR="605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171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900" dirty="0">
                          <a:effectLst/>
                        </a:rPr>
                        <a:t>Voor bijeenkomst mogelijk relevante relaties met bedrijven</a:t>
                      </a:r>
                      <a:endParaRPr lang="nl-NL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3" marR="605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nl-NL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3" marR="605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5190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nl-NL" sz="1900" dirty="0">
                          <a:effectLst/>
                        </a:rPr>
                        <a:t>Sponsoring of onderzoeksgeld</a:t>
                      </a:r>
                      <a:endParaRPr lang="nl-NL" sz="100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nl-NL" sz="1900" dirty="0">
                          <a:effectLst/>
                        </a:rPr>
                        <a:t>Honorarium of andere (financiële) vergoeding</a:t>
                      </a:r>
                      <a:endParaRPr lang="nl-NL" sz="1000" baseline="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nl-NL" sz="1900" dirty="0">
                          <a:effectLst/>
                        </a:rPr>
                        <a:t>Aandeelhouder</a:t>
                      </a:r>
                      <a:endParaRPr lang="nl-NL" sz="100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nl-NL" sz="1900" dirty="0">
                          <a:effectLst/>
                        </a:rPr>
                        <a:t>Andere relatie, namelijk …</a:t>
                      </a:r>
                      <a:endParaRPr lang="nl-NL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3" marR="605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nl-NL" sz="2000" dirty="0" smtClean="0">
                          <a:effectLst/>
                        </a:rPr>
                        <a:t>Geen</a:t>
                      </a:r>
                      <a:endParaRPr lang="nl-NL" sz="2000" dirty="0">
                        <a:effectLst/>
                      </a:endParaRPr>
                    </a:p>
                  </a:txBody>
                  <a:tcPr marL="60563" marR="605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sz="1900" dirty="0">
                <a:solidFill>
                  <a:srgbClr val="000000"/>
                </a:solidFill>
                <a:ea typeface="+mn-ea"/>
                <a:cs typeface="+mn-cs"/>
              </a:rPr>
              <a:t>Disclosure belangen spreker </a:t>
            </a:r>
            <a:r>
              <a:rPr lang="nl-NL" sz="1900" dirty="0" smtClean="0">
                <a:solidFill>
                  <a:srgbClr val="000000"/>
                </a:solidFill>
                <a:ea typeface="+mn-ea"/>
                <a:cs typeface="+mn-cs"/>
              </a:rPr>
              <a:t>Eric Smits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5538158" y="5562600"/>
            <a:ext cx="224287" cy="254429"/>
          </a:xfrm>
        </p:spPr>
        <p:txBody>
          <a:bodyPr/>
          <a:lstStyle/>
          <a:p>
            <a:pPr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670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dirty="0" smtClean="0"/>
              <a:t>Film</a:t>
            </a:r>
            <a:endParaRPr lang="nl-NL" sz="3600" dirty="0"/>
          </a:p>
        </p:txBody>
      </p:sp>
      <p:pic>
        <p:nvPicPr>
          <p:cNvPr id="4" name="Picture 2" descr="Afbeeldingsresultaat voor tineke smilde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538" y="2434431"/>
            <a:ext cx="4762500" cy="2857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537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Inleiding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Triple Aim</a:t>
            </a:r>
          </a:p>
          <a:p>
            <a:r>
              <a:rPr lang="nl-NL" dirty="0" smtClean="0"/>
              <a:t>Visie + plan van aanpak Palliatief Advies Team (PAT)</a:t>
            </a:r>
          </a:p>
          <a:p>
            <a:r>
              <a:rPr lang="nl-NL" dirty="0" smtClean="0"/>
              <a:t>Implementatie</a:t>
            </a:r>
          </a:p>
          <a:p>
            <a:r>
              <a:rPr lang="nl-NL" dirty="0" smtClean="0"/>
              <a:t>Kosten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3500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dirty="0"/>
              <a:t>E</a:t>
            </a:r>
            <a:r>
              <a:rPr lang="nl-NL" sz="3600" dirty="0" smtClean="0"/>
              <a:t>én voor allen! Allen voor één!</a:t>
            </a:r>
            <a:endParaRPr lang="nl-NL" sz="3600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Drie musketiers + Eén</a:t>
            </a:r>
          </a:p>
        </p:txBody>
      </p:sp>
      <p:pic>
        <p:nvPicPr>
          <p:cNvPr id="2050" name="Picture 2" descr="Afbeeldingsresultaat voor 3 musketiers betekeni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661" y="2333954"/>
            <a:ext cx="3079630" cy="355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106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Picture 5" descr="O:\Palliatief-Advies-Team\Foto's\19-1-2016\AH_38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465" y="2423813"/>
            <a:ext cx="7506072" cy="3416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955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dirty="0" smtClean="0"/>
              <a:t>Triple Aim</a:t>
            </a:r>
            <a:endParaRPr lang="nl-NL" sz="3600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Health, Care &amp; </a:t>
            </a:r>
            <a:r>
              <a:rPr lang="nl-NL" dirty="0" err="1" smtClean="0"/>
              <a:t>Cost</a:t>
            </a:r>
            <a:endParaRPr lang="nl-NL" dirty="0" smtClean="0"/>
          </a:p>
          <a:p>
            <a:r>
              <a:rPr lang="nl-NL" dirty="0" smtClean="0"/>
              <a:t>Aandacht, Aanwezig zijn en Anticiperen</a:t>
            </a:r>
          </a:p>
          <a:p>
            <a:r>
              <a:rPr lang="nl-NL" dirty="0" smtClean="0"/>
              <a:t>Palliatieve Zorg: betere zorg met minder kosten </a:t>
            </a:r>
          </a:p>
          <a:p>
            <a:endParaRPr lang="nl-NL" dirty="0" smtClean="0"/>
          </a:p>
          <a:p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351" y="3268663"/>
            <a:ext cx="3084272" cy="2942356"/>
          </a:xfrm>
          <a:prstGeom prst="rect">
            <a:avLst/>
          </a:prstGeom>
        </p:spPr>
      </p:pic>
      <p:pic>
        <p:nvPicPr>
          <p:cNvPr id="1026" name="Picture 2" descr="Afbeeldingsresultaat voor triple aim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87" y="3302117"/>
            <a:ext cx="1775430" cy="1692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47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nsmuraal Palliatief Advies Team powerpoint template 2017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Transmuraal Palliatief Advies Team powerpoint template 2017.pot</Template>
  <TotalTime>1446</TotalTime>
  <Words>478</Words>
  <Application>Microsoft Office PowerPoint</Application>
  <PresentationFormat>Diavoorstelling (4:3)</PresentationFormat>
  <Paragraphs>162</Paragraphs>
  <Slides>25</Slides>
  <Notes>8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25</vt:i4>
      </vt:variant>
    </vt:vector>
  </HeadingPairs>
  <TitlesOfParts>
    <vt:vector size="26" baseType="lpstr">
      <vt:lpstr>Transmuraal Palliatief Advies Team powerpoint template 2017</vt:lpstr>
      <vt:lpstr>Triple Aim: de zorg voor ons allen</vt:lpstr>
      <vt:lpstr>Disclosure belangen spreker Sylvia Verhage </vt:lpstr>
      <vt:lpstr>Disclosure belangen spreker Tineke Smilde </vt:lpstr>
      <vt:lpstr>Disclosure belangen spreker Eric Smits </vt:lpstr>
      <vt:lpstr>Film</vt:lpstr>
      <vt:lpstr>Inleiding</vt:lpstr>
      <vt:lpstr>Eén voor allen! Allen voor één!</vt:lpstr>
      <vt:lpstr>PowerPoint-presentatie</vt:lpstr>
      <vt:lpstr>Triple Aim</vt:lpstr>
      <vt:lpstr>Keuzes</vt:lpstr>
      <vt:lpstr>Aanpak</vt:lpstr>
      <vt:lpstr>Samenwerkingsafspraken</vt:lpstr>
      <vt:lpstr>En dan……..</vt:lpstr>
      <vt:lpstr>Er is geen geld </vt:lpstr>
      <vt:lpstr>Implementatie </vt:lpstr>
      <vt:lpstr>Hoe; formulier proactieve zorgplanning </vt:lpstr>
      <vt:lpstr>Zingeving- Wat is belangrijk voor u</vt:lpstr>
      <vt:lpstr>Wat is belangrijk voor u</vt:lpstr>
      <vt:lpstr>Strategie, Gezondheidswelzijn </vt:lpstr>
      <vt:lpstr>Plan van aanpak </vt:lpstr>
      <vt:lpstr>Haarvaten van de regio</vt:lpstr>
      <vt:lpstr>Haarvaten van ons zorg stelsel</vt:lpstr>
      <vt:lpstr>En wat mag dat kosten? </vt:lpstr>
      <vt:lpstr>PowerPoint-presentatie</vt:lpstr>
      <vt:lpstr>Visie op financiering</vt:lpstr>
    </vt:vector>
  </TitlesOfParts>
  <Company>ep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5de Lustrum regiosymposium Palliatieve Zorg</dc:title>
  <dc:creator>Emilio Perez</dc:creator>
  <cp:lastModifiedBy>sverhage</cp:lastModifiedBy>
  <cp:revision>84</cp:revision>
  <dcterms:created xsi:type="dcterms:W3CDTF">2017-10-09T21:26:08Z</dcterms:created>
  <dcterms:modified xsi:type="dcterms:W3CDTF">2018-11-30T09:29:25Z</dcterms:modified>
</cp:coreProperties>
</file>