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5"/>
  </p:notesMasterIdLst>
  <p:sldIdLst>
    <p:sldId id="256" r:id="rId2"/>
    <p:sldId id="272" r:id="rId3"/>
    <p:sldId id="273" r:id="rId4"/>
    <p:sldId id="259" r:id="rId5"/>
    <p:sldId id="260" r:id="rId6"/>
    <p:sldId id="261" r:id="rId7"/>
    <p:sldId id="262" r:id="rId8"/>
    <p:sldId id="263" r:id="rId9"/>
    <p:sldId id="277" r:id="rId10"/>
    <p:sldId id="264" r:id="rId11"/>
    <p:sldId id="265" r:id="rId12"/>
    <p:sldId id="279" r:id="rId13"/>
    <p:sldId id="280" r:id="rId14"/>
    <p:sldId id="282" r:id="rId15"/>
    <p:sldId id="283" r:id="rId16"/>
    <p:sldId id="300" r:id="rId17"/>
    <p:sldId id="284" r:id="rId18"/>
    <p:sldId id="285" r:id="rId19"/>
    <p:sldId id="286" r:id="rId20"/>
    <p:sldId id="287" r:id="rId21"/>
    <p:sldId id="301" r:id="rId22"/>
    <p:sldId id="302" r:id="rId23"/>
    <p:sldId id="288" r:id="rId24"/>
    <p:sldId id="289" r:id="rId25"/>
    <p:sldId id="291" r:id="rId26"/>
    <p:sldId id="293" r:id="rId27"/>
    <p:sldId id="294" r:id="rId28"/>
    <p:sldId id="295" r:id="rId29"/>
    <p:sldId id="296" r:id="rId30"/>
    <p:sldId id="297" r:id="rId31"/>
    <p:sldId id="299" r:id="rId32"/>
    <p:sldId id="266" r:id="rId33"/>
    <p:sldId id="267" r:id="rId34"/>
    <p:sldId id="303" r:id="rId35"/>
    <p:sldId id="305" r:id="rId36"/>
    <p:sldId id="306" r:id="rId37"/>
    <p:sldId id="307" r:id="rId38"/>
    <p:sldId id="308" r:id="rId39"/>
    <p:sldId id="268" r:id="rId40"/>
    <p:sldId id="269" r:id="rId41"/>
    <p:sldId id="309" r:id="rId42"/>
    <p:sldId id="270" r:id="rId43"/>
    <p:sldId id="271" r:id="rId44"/>
  </p:sldIdLst>
  <p:sldSz cx="9144000" cy="6858000" type="screen4x3"/>
  <p:notesSz cx="6797675" cy="9928225"/>
  <p:defaultTextStyle>
    <a:defPPr>
      <a:defRPr lang="en-GB"/>
    </a:defPPr>
    <a:lvl1pPr algn="l" rtl="0" fontAlgn="base">
      <a:spcBef>
        <a:spcPct val="0"/>
      </a:spcBef>
      <a:spcAft>
        <a:spcPct val="0"/>
      </a:spcAft>
      <a:defRPr sz="2000" b="1" kern="1200">
        <a:solidFill>
          <a:schemeClr val="tx1"/>
        </a:solidFill>
        <a:latin typeface="Arial" charset="0"/>
        <a:ea typeface="ＭＳ Ｐゴシック" pitchFamily="84" charset="-128"/>
        <a:cs typeface="+mn-cs"/>
      </a:defRPr>
    </a:lvl1pPr>
    <a:lvl2pPr marL="457200" algn="l" rtl="0" fontAlgn="base">
      <a:spcBef>
        <a:spcPct val="0"/>
      </a:spcBef>
      <a:spcAft>
        <a:spcPct val="0"/>
      </a:spcAft>
      <a:defRPr sz="2000" b="1" kern="1200">
        <a:solidFill>
          <a:schemeClr val="tx1"/>
        </a:solidFill>
        <a:latin typeface="Arial" charset="0"/>
        <a:ea typeface="ＭＳ Ｐゴシック" pitchFamily="84" charset="-128"/>
        <a:cs typeface="+mn-cs"/>
      </a:defRPr>
    </a:lvl2pPr>
    <a:lvl3pPr marL="914400" algn="l" rtl="0" fontAlgn="base">
      <a:spcBef>
        <a:spcPct val="0"/>
      </a:spcBef>
      <a:spcAft>
        <a:spcPct val="0"/>
      </a:spcAft>
      <a:defRPr sz="2000" b="1" kern="1200">
        <a:solidFill>
          <a:schemeClr val="tx1"/>
        </a:solidFill>
        <a:latin typeface="Arial" charset="0"/>
        <a:ea typeface="ＭＳ Ｐゴシック" pitchFamily="84" charset="-128"/>
        <a:cs typeface="+mn-cs"/>
      </a:defRPr>
    </a:lvl3pPr>
    <a:lvl4pPr marL="1371600" algn="l" rtl="0" fontAlgn="base">
      <a:spcBef>
        <a:spcPct val="0"/>
      </a:spcBef>
      <a:spcAft>
        <a:spcPct val="0"/>
      </a:spcAft>
      <a:defRPr sz="2000" b="1" kern="1200">
        <a:solidFill>
          <a:schemeClr val="tx1"/>
        </a:solidFill>
        <a:latin typeface="Arial" charset="0"/>
        <a:ea typeface="ＭＳ Ｐゴシック" pitchFamily="84" charset="-128"/>
        <a:cs typeface="+mn-cs"/>
      </a:defRPr>
    </a:lvl4pPr>
    <a:lvl5pPr marL="1828800" algn="l" rtl="0" fontAlgn="base">
      <a:spcBef>
        <a:spcPct val="0"/>
      </a:spcBef>
      <a:spcAft>
        <a:spcPct val="0"/>
      </a:spcAft>
      <a:defRPr sz="2000" b="1" kern="1200">
        <a:solidFill>
          <a:schemeClr val="tx1"/>
        </a:solidFill>
        <a:latin typeface="Arial" charset="0"/>
        <a:ea typeface="ＭＳ Ｐゴシック" pitchFamily="84" charset="-128"/>
        <a:cs typeface="+mn-cs"/>
      </a:defRPr>
    </a:lvl5pPr>
    <a:lvl6pPr marL="2286000" algn="l" defTabSz="914400" rtl="0" eaLnBrk="1" latinLnBrk="0" hangingPunct="1">
      <a:defRPr sz="2000" b="1" kern="1200">
        <a:solidFill>
          <a:schemeClr val="tx1"/>
        </a:solidFill>
        <a:latin typeface="Arial" charset="0"/>
        <a:ea typeface="ＭＳ Ｐゴシック" pitchFamily="84" charset="-128"/>
        <a:cs typeface="+mn-cs"/>
      </a:defRPr>
    </a:lvl6pPr>
    <a:lvl7pPr marL="2743200" algn="l" defTabSz="914400" rtl="0" eaLnBrk="1" latinLnBrk="0" hangingPunct="1">
      <a:defRPr sz="2000" b="1" kern="1200">
        <a:solidFill>
          <a:schemeClr val="tx1"/>
        </a:solidFill>
        <a:latin typeface="Arial" charset="0"/>
        <a:ea typeface="ＭＳ Ｐゴシック" pitchFamily="84" charset="-128"/>
        <a:cs typeface="+mn-cs"/>
      </a:defRPr>
    </a:lvl7pPr>
    <a:lvl8pPr marL="3200400" algn="l" defTabSz="914400" rtl="0" eaLnBrk="1" latinLnBrk="0" hangingPunct="1">
      <a:defRPr sz="2000" b="1" kern="1200">
        <a:solidFill>
          <a:schemeClr val="tx1"/>
        </a:solidFill>
        <a:latin typeface="Arial" charset="0"/>
        <a:ea typeface="ＭＳ Ｐゴシック" pitchFamily="84" charset="-128"/>
        <a:cs typeface="+mn-cs"/>
      </a:defRPr>
    </a:lvl8pPr>
    <a:lvl9pPr marL="3657600" algn="l" defTabSz="914400" rtl="0" eaLnBrk="1" latinLnBrk="0" hangingPunct="1">
      <a:defRPr sz="2000" b="1" kern="1200">
        <a:solidFill>
          <a:schemeClr val="tx1"/>
        </a:solidFill>
        <a:latin typeface="Arial" charset="0"/>
        <a:ea typeface="ＭＳ Ｐゴシック" pitchFamily="8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88380" autoAdjust="0"/>
  </p:normalViewPr>
  <p:slideViewPr>
    <p:cSldViewPr showGuides="1">
      <p:cViewPr>
        <p:scale>
          <a:sx n="50" d="100"/>
          <a:sy n="50" d="100"/>
        </p:scale>
        <p:origin x="-1734"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D34F78C-66B2-4E91-9263-8DC61C558B92}" type="datetimeFigureOut">
              <a:rPr lang="nl-NL" smtClean="0"/>
              <a:pPr/>
              <a:t>3-4-2014</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60E03F5-73D0-489A-AB78-736264C0FDF7}"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knmi.nl/voorl/nader/extremewindchill.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130BC-B43C-4BF9-B65D-B8BFAD423DB9}" type="slidenum">
              <a:rPr lang="nl-NL"/>
              <a:pPr/>
              <a:t>2</a:t>
            </a:fld>
            <a:endParaRPr lang="nl-NL"/>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nl-NL" dirty="0"/>
              <a:t>Ga nu elk groepje langs of stel de vraag aan een individu. </a:t>
            </a:r>
            <a:r>
              <a:rPr lang="nl-NL" dirty="0" smtClean="0"/>
              <a:t>Laat </a:t>
            </a:r>
            <a:r>
              <a:rPr lang="nl-NL" dirty="0"/>
              <a:t>de cursist de fase benoemen</a:t>
            </a:r>
          </a:p>
          <a:p>
            <a:r>
              <a:rPr lang="nl-NL" dirty="0"/>
              <a:t>fase 1: benadering ongeval</a:t>
            </a:r>
          </a:p>
          <a:p>
            <a:r>
              <a:rPr lang="nl-NL" dirty="0"/>
              <a:t>fase 2: risicobeheersing/stabilisatie</a:t>
            </a:r>
          </a:p>
          <a:p>
            <a:r>
              <a:rPr lang="nl-NL" dirty="0"/>
              <a:t>fase 3: toegang verschaffen tot slachtoffer</a:t>
            </a:r>
          </a:p>
          <a:p>
            <a:r>
              <a:rPr lang="nl-NL" dirty="0"/>
              <a:t>fase 4; traumazorg/stabilisatie slachtoffer</a:t>
            </a:r>
          </a:p>
          <a:p>
            <a:r>
              <a:rPr lang="nl-NL" dirty="0"/>
              <a:t>fase 5: ruimte </a:t>
            </a:r>
            <a:r>
              <a:rPr lang="nl-NL" dirty="0" err="1" smtClean="0"/>
              <a:t>creeeren</a:t>
            </a:r>
            <a:r>
              <a:rPr lang="nl-NL" dirty="0"/>
              <a:t>: slachtoffer bevrijden</a:t>
            </a:r>
          </a:p>
          <a:p>
            <a:r>
              <a:rPr lang="nl-NL" dirty="0"/>
              <a:t>fase 6: slachtoffer immobiliseren en verplaatsen uit wrak</a:t>
            </a:r>
          </a:p>
          <a:p>
            <a:r>
              <a:rPr lang="nl-NL" dirty="0"/>
              <a:t>fase 7: evaluatie en oefening</a:t>
            </a:r>
          </a:p>
          <a:p>
            <a:endParaRPr lang="nl-NL" dirty="0"/>
          </a:p>
          <a:p>
            <a:r>
              <a:rPr lang="nl-NL" dirty="0"/>
              <a:t>Dit moet op het ruggenmerg komen van de cursisten. Blijf dit herhalen!!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7D2D449F-87B8-4A9F-A39F-EE5E4546C3E0}" type="slidenum">
              <a:rPr lang="nl-NL" smtClean="0"/>
              <a:pPr/>
              <a:t>13</a:t>
            </a:fld>
            <a:endParaRPr lang="nl-NL"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smtClean="0"/>
              <a:t>Auto’s hadden een losse carroserie en chassis.</a:t>
            </a:r>
          </a:p>
          <a:p>
            <a:pPr eaLnBrk="1" hangingPunct="1"/>
            <a:r>
              <a:rPr lang="en-US" smtClean="0"/>
              <a:t>Dus geen kreukelzones en geen effectiefe bescherming.</a:t>
            </a:r>
            <a:endParaRPr lang="nl-N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CC29397D-5694-4D3D-89A0-E5241C344617}" type="slidenum">
              <a:rPr lang="nl-NL" smtClean="0"/>
              <a:pPr/>
              <a:t>14</a:t>
            </a:fld>
            <a:endParaRPr lang="nl-NL"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r>
              <a:rPr lang="en-US" smtClean="0"/>
              <a:t>Vervorming van het stuurwiel door de borst en buik</a:t>
            </a:r>
            <a:endParaRPr lang="nl-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91BA4EBD-1F1A-40C2-9339-3C73150402F3}" type="slidenum">
              <a:rPr lang="nl-NL" smtClean="0"/>
              <a:pPr/>
              <a:t>15</a:t>
            </a:fld>
            <a:endParaRPr lang="nl-NL"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r>
              <a:rPr lang="nl-NL" dirty="0" smtClean="0"/>
              <a:t>Denk hierbij aan het doorgeven van energie en absorberen hiervan door het lichaam van het slachtoffer.</a:t>
            </a:r>
          </a:p>
          <a:p>
            <a:pPr eaLnBrk="1" hangingPunct="1"/>
            <a:r>
              <a:rPr lang="nl-NL" dirty="0" smtClean="0"/>
              <a:t>Een mooi voorbeeld is dat er bij een rangeerterrein van de NS steeds schade aan de wagons was door het botsen tegen elkaar tijdens het rangeren. De wagens werden verstevigd en de klachten van de klanten kwamen binnen van kapotte spullen.</a:t>
            </a:r>
          </a:p>
          <a:p>
            <a:pPr eaLnBrk="1" hangingPunct="1"/>
            <a:r>
              <a:rPr lang="nl-NL" dirty="0" smtClean="0"/>
              <a:t>De energie werd doorgegeven naar binnen toe.</a:t>
            </a:r>
          </a:p>
          <a:p>
            <a:pPr eaLnBrk="1" hangingPunct="1"/>
            <a:r>
              <a:rPr lang="nl-NL" dirty="0" smtClean="0"/>
              <a:t>Dit gebeurt ook tijdens aanrijdingen.</a:t>
            </a:r>
            <a:r>
              <a:rPr lang="en-US" dirty="0" smtClean="0"/>
              <a:t> I</a:t>
            </a:r>
            <a:r>
              <a:rPr lang="nl-NL" dirty="0" smtClean="0"/>
              <a:t>s een passagierscompartiment vervormd dan moet men rekening houden met ernstig letsel totdat het tegendeel bewezen 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461F3266-BAA0-457F-9D33-ECAE3DE87E50}" type="slidenum">
              <a:rPr lang="nl-NL" smtClean="0"/>
              <a:pPr/>
              <a:t>17</a:t>
            </a:fld>
            <a:endParaRPr lang="nl-NL"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nl-NL" smtClean="0"/>
              <a:t>Wet voor kinetische energie. Massa:2 x snelheid</a:t>
            </a:r>
            <a:r>
              <a:rPr lang="nl-NL" baseline="30000" smtClean="0"/>
              <a:t>2</a:t>
            </a:r>
          </a:p>
          <a:p>
            <a:pPr eaLnBrk="1" hangingPunct="1"/>
            <a:r>
              <a:rPr lang="nl-NL" smtClean="0"/>
              <a:t>Is duidelijk: snelheid gaat boven massa.</a:t>
            </a:r>
          </a:p>
          <a:p>
            <a:pPr eaLnBrk="1" hangingPunct="1"/>
            <a:r>
              <a:rPr lang="nl-NL" smtClean="0"/>
              <a:t>Dus een aanrijding op de snelweg waarbij een personenwagen met een snelheid van 140 km/uur achterop een vrachtwagen die 100 km/uur rijdt geeft 70 % kans op orgaanschade. </a:t>
            </a:r>
          </a:p>
          <a:p>
            <a:pPr eaLnBrk="1" hangingPunct="1"/>
            <a:r>
              <a:rPr lang="nl-NL" smtClean="0"/>
              <a:t>Rijdt de vrachtwagen 80 km/uur geeft dezelfde aanrijding 70 % kans op dodelijk orgaanschade.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A05A81F0-1689-4421-AD59-9B61E10A1ABF}" type="slidenum">
              <a:rPr lang="nl-NL" smtClean="0"/>
              <a:pPr/>
              <a:t>18</a:t>
            </a:fld>
            <a:endParaRPr lang="nl-NL"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nl-NL" smtClean="0"/>
              <a:t>Medisch kantklossen voor gevorderden</a:t>
            </a:r>
          </a:p>
          <a:p>
            <a:pPr eaLnBrk="1" hangingPunct="1"/>
            <a:r>
              <a:rPr lang="nl-NL" smtClean="0"/>
              <a:t>Een trauma slachtoffer heeft recht</a:t>
            </a:r>
            <a:r>
              <a:rPr lang="en-US" smtClean="0"/>
              <a:t> </a:t>
            </a:r>
            <a:r>
              <a:rPr lang="nl-NL" smtClean="0"/>
              <a:t>op:</a:t>
            </a:r>
          </a:p>
          <a:p>
            <a:pPr eaLnBrk="1" hangingPunct="1"/>
            <a:r>
              <a:rPr lang="nl-NL" smtClean="0"/>
              <a:t>1 lijn met zuurstof</a:t>
            </a:r>
          </a:p>
          <a:p>
            <a:pPr eaLnBrk="1" hangingPunct="1"/>
            <a:r>
              <a:rPr lang="nl-NL" smtClean="0"/>
              <a:t>2 infuuslijnen (groot volume)</a:t>
            </a:r>
          </a:p>
          <a:p>
            <a:pPr eaLnBrk="1" hangingPunct="1"/>
            <a:r>
              <a:rPr lang="nl-NL" smtClean="0"/>
              <a:t>1 saturatiemeter</a:t>
            </a:r>
          </a:p>
          <a:p>
            <a:pPr eaLnBrk="1" hangingPunct="1"/>
            <a:r>
              <a:rPr lang="nl-NL" smtClean="0"/>
              <a:t>1 tensiemeter</a:t>
            </a:r>
          </a:p>
          <a:p>
            <a:pPr eaLnBrk="1" hangingPunct="1"/>
            <a:r>
              <a:rPr lang="nl-NL" smtClean="0"/>
              <a:t>1 ecg kabel</a:t>
            </a:r>
          </a:p>
          <a:p>
            <a:pPr eaLnBrk="1" hangingPunct="1"/>
            <a:r>
              <a:rPr lang="en-US" smtClean="0"/>
              <a:t>Er zij in totaal dus </a:t>
            </a:r>
            <a:r>
              <a:rPr lang="nl-NL" smtClean="0"/>
              <a:t>6 lijnen die naar een traumaslachtoffer gaan </a:t>
            </a:r>
          </a:p>
          <a:p>
            <a:pPr eaLnBrk="1" hangingPunct="1"/>
            <a:r>
              <a:rPr lang="nl-NL" smtClean="0"/>
              <a:t>Wie let hierop? De </a:t>
            </a:r>
            <a:r>
              <a:rPr lang="en-US" smtClean="0"/>
              <a:t>Ambulanceverpleegkundige</a:t>
            </a:r>
            <a:r>
              <a:rPr lang="nl-NL" smtClean="0"/>
              <a:t> of nummer 4 van de </a:t>
            </a:r>
            <a:r>
              <a:rPr lang="en-US" smtClean="0"/>
              <a:t>Brandweer</a:t>
            </a:r>
            <a:r>
              <a:rPr lang="nl-NL" smtClean="0"/>
              <a:t>?</a:t>
            </a:r>
          </a:p>
          <a:p>
            <a:pPr eaLnBrk="1" hangingPunct="1"/>
            <a:endParaRPr lang="nl-N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8E7E85A5-603E-4810-999B-7A2F1DD794AC}" type="slidenum">
              <a:rPr lang="nl-NL" smtClean="0"/>
              <a:pPr/>
              <a:t>19</a:t>
            </a:fld>
            <a:endParaRPr lang="nl-NL"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en-US" smtClean="0"/>
              <a:t>De stoelen van de achterbank en de vergrendeling hiervan worden ook al van steviger staalsoort gemaakt. Dit ter voorkoming dat spullen die in de achterbak staan bij een aanrijding door de bank heen gaan.</a:t>
            </a:r>
            <a:endParaRPr lang="nl-N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23BD9F5B-529E-420B-AFE3-F0FCC7BA7D87}" type="slidenum">
              <a:rPr lang="nl-NL" smtClean="0"/>
              <a:pPr/>
              <a:t>20</a:t>
            </a:fld>
            <a:endParaRPr lang="nl-NL"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r>
              <a:rPr lang="en-US" smtClean="0"/>
              <a:t>Dit filmpje geeft aan het verschil met head protecting system (HPS) en zonder HPS.</a:t>
            </a:r>
          </a:p>
          <a:p>
            <a:pPr eaLnBrk="1" hangingPunct="1"/>
            <a:r>
              <a:rPr lang="en-US" smtClean="0"/>
              <a:t>Let ook op de nek van de dummy tijdens het filmpje.</a:t>
            </a:r>
            <a:endParaRPr lang="nl-N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833050A8-E7AF-46A6-8B8E-6D7C1125B717}" type="slidenum">
              <a:rPr lang="nl-NL" smtClean="0"/>
              <a:pPr/>
              <a:t>23</a:t>
            </a:fld>
            <a:endParaRPr lang="nl-NL"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nl-NL" sz="900" dirty="0" smtClean="0"/>
              <a:t>Denk hier bij aan de </a:t>
            </a:r>
            <a:r>
              <a:rPr lang="nl-NL" sz="900" dirty="0" err="1" smtClean="0"/>
              <a:t>windchill</a:t>
            </a:r>
            <a:r>
              <a:rPr lang="nl-NL" sz="900" dirty="0" smtClean="0"/>
              <a:t> factor en </a:t>
            </a:r>
            <a:r>
              <a:rPr lang="en-US" sz="900" dirty="0" smtClean="0"/>
              <a:t>de</a:t>
            </a:r>
            <a:r>
              <a:rPr lang="nl-NL" sz="900" dirty="0" smtClean="0"/>
              <a:t> stof </a:t>
            </a:r>
            <a:r>
              <a:rPr lang="en-US" sz="900" dirty="0" smtClean="0"/>
              <a:t>die</a:t>
            </a:r>
            <a:r>
              <a:rPr lang="nl-NL" sz="900" dirty="0" smtClean="0"/>
              <a:t> vrij komt bij het zagen van gelamineerde ruiten.</a:t>
            </a:r>
          </a:p>
          <a:p>
            <a:pPr eaLnBrk="1" hangingPunct="1"/>
            <a:r>
              <a:rPr lang="nl-NL" sz="900" dirty="0" smtClean="0"/>
              <a:t>Ook het laten springen van ruiten met een </a:t>
            </a:r>
            <a:r>
              <a:rPr lang="nl-NL" sz="900" dirty="0" err="1" smtClean="0"/>
              <a:t>centerpons</a:t>
            </a:r>
            <a:r>
              <a:rPr lang="nl-NL" sz="900" dirty="0" smtClean="0"/>
              <a:t> geeft veel fijn stof dat iedereen (slachtoffer en hulpverlener) inademt tijdens de hulpverlening.</a:t>
            </a:r>
            <a:endParaRPr lang="en-US" sz="900" dirty="0" smtClean="0"/>
          </a:p>
          <a:p>
            <a:pPr eaLnBrk="1" hangingPunct="1"/>
            <a:endParaRPr lang="nl-NL" sz="900" dirty="0" smtClean="0"/>
          </a:p>
          <a:p>
            <a:pPr eaLnBrk="1" hangingPunct="1"/>
            <a:r>
              <a:rPr lang="nl-NL" sz="900" dirty="0" smtClean="0"/>
              <a:t>In de wind kan het een stuk kouder aanvoelen dan uit de wind. Dit verschijnsel staat bekend als "</a:t>
            </a:r>
            <a:r>
              <a:rPr lang="nl-NL" sz="900" dirty="0" err="1" smtClean="0"/>
              <a:t>windchill</a:t>
            </a:r>
            <a:r>
              <a:rPr lang="nl-NL" sz="900" dirty="0" smtClean="0"/>
              <a:t>". Hoe kouder het is en hoe harder het waait des te kouder voelt het aan. We kunnen dat warmteverlies uitdrukken in een soort gevoelswaarde van de temperatuur, ook wel gevoelstemperatuur genoemd. </a:t>
            </a:r>
            <a:br>
              <a:rPr lang="nl-NL" sz="900" dirty="0" smtClean="0"/>
            </a:br>
            <a:r>
              <a:rPr lang="nl-NL" sz="900" dirty="0" smtClean="0"/>
              <a:t/>
            </a:r>
            <a:br>
              <a:rPr lang="nl-NL" sz="900" dirty="0" smtClean="0"/>
            </a:br>
            <a:endParaRPr lang="nl-NL" sz="900" dirty="0" smtClean="0"/>
          </a:p>
          <a:p>
            <a:pPr eaLnBrk="1" hangingPunct="1"/>
            <a:r>
              <a:rPr lang="nl-NL" sz="900" dirty="0" smtClean="0"/>
              <a:t>Voor de berekening daarvan bestaan verschillende methoden, waardoor in de media voor dezelfde dagen uiteenlopende getallen opduiken. Het KNMI maakt gebruik van de formule die de Amerikaanse textielfabrikant Robert </a:t>
            </a:r>
            <a:r>
              <a:rPr lang="nl-NL" sz="900" dirty="0" err="1" smtClean="0"/>
              <a:t>Steadman</a:t>
            </a:r>
            <a:r>
              <a:rPr lang="nl-NL" sz="900" dirty="0" smtClean="0"/>
              <a:t> heeft ontwikkeld. Zijn berekening is gebaseerd op het evenwicht tussen warmteverlies en </a:t>
            </a:r>
            <a:r>
              <a:rPr lang="nl-NL" sz="900" dirty="0" err="1" smtClean="0"/>
              <a:t>warmteprod</a:t>
            </a:r>
            <a:r>
              <a:rPr lang="en-US" sz="900" dirty="0" err="1" smtClean="0"/>
              <a:t>uc</a:t>
            </a:r>
            <a:r>
              <a:rPr lang="nl-NL" sz="900" dirty="0" err="1" smtClean="0"/>
              <a:t>tie</a:t>
            </a:r>
            <a:r>
              <a:rPr lang="nl-NL" sz="900" dirty="0" smtClean="0"/>
              <a:t> van een gezond persoon. Hij gaat ervan uit dat de kleding is aangepast aan de weersomstandigheden en dat de persoon in de buitenlucht wandelt met een snelheid van bijna vijf kilometer per uur. </a:t>
            </a:r>
            <a:br>
              <a:rPr lang="nl-NL" sz="900" dirty="0" smtClean="0"/>
            </a:br>
            <a:r>
              <a:rPr lang="nl-NL" sz="900" dirty="0" smtClean="0"/>
              <a:t/>
            </a:r>
            <a:br>
              <a:rPr lang="nl-NL" sz="900" dirty="0" smtClean="0"/>
            </a:br>
            <a:endParaRPr lang="nl-NL" sz="900" dirty="0" smtClean="0"/>
          </a:p>
          <a:p>
            <a:pPr eaLnBrk="1" hangingPunct="1"/>
            <a:r>
              <a:rPr lang="nl-NL" sz="900" dirty="0" smtClean="0"/>
              <a:t>Bovendien betrekt </a:t>
            </a:r>
            <a:r>
              <a:rPr lang="nl-NL" sz="900" dirty="0" err="1" smtClean="0"/>
              <a:t>Steadman</a:t>
            </a:r>
            <a:r>
              <a:rPr lang="nl-NL" sz="900" dirty="0" smtClean="0"/>
              <a:t> in zijn berekening gegevens van de windsnelheid, luchtvochtigheid en zonnestraling. Een wandelaar zal een paar graden vorst bij een matige wind (windkracht 3) als enkele graden kouder ervaren. Bij een stormachtige wind is het voor zijn gevoel nog zeker 10° kouder. Een fietser zal de kou weer heel anders ervaren, waarbij het natuurlijk ook uitmaakt of hij wind tegen heeft. Onder </a:t>
            </a:r>
            <a:r>
              <a:rPr lang="nl-NL" sz="900" dirty="0" smtClean="0">
                <a:hlinkClick r:id="rId3"/>
              </a:rPr>
              <a:t>extreme weersomstandigheden</a:t>
            </a:r>
            <a:r>
              <a:rPr lang="nl-NL" sz="900" dirty="0" smtClean="0"/>
              <a:t> zijn in Nederland gevoelstemperaturen opgetreden van -20°C tot -25°C. Tijdens windvlagen kan de gevoelstemperatuur dan onder -30°C komen. </a:t>
            </a:r>
            <a:br>
              <a:rPr lang="nl-NL" sz="900" dirty="0" smtClean="0"/>
            </a:br>
            <a:endParaRPr lang="nl-NL" sz="900" dirty="0" smtClean="0"/>
          </a:p>
          <a:p>
            <a:pPr eaLnBrk="1" hangingPunct="1"/>
            <a:endParaRPr lang="nl-NL" sz="90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jdelijke aanduiding voor dia-afbeelding 1"/>
          <p:cNvSpPr>
            <a:spLocks noGrp="1" noRot="1" noChangeAspect="1" noTextEdit="1"/>
          </p:cNvSpPr>
          <p:nvPr>
            <p:ph type="sldImg"/>
          </p:nvPr>
        </p:nvSpPr>
        <p:spPr>
          <a:ln/>
        </p:spPr>
      </p:sp>
      <p:sp>
        <p:nvSpPr>
          <p:cNvPr id="184323" name="Tijdelijke aanduiding voor notities 2"/>
          <p:cNvSpPr>
            <a:spLocks noGrp="1"/>
          </p:cNvSpPr>
          <p:nvPr>
            <p:ph type="body" idx="1"/>
          </p:nvPr>
        </p:nvSpPr>
        <p:spPr>
          <a:noFill/>
          <a:ln/>
        </p:spPr>
        <p:txBody>
          <a:bodyPr/>
          <a:lstStyle/>
          <a:p>
            <a:pPr eaLnBrk="1" hangingPunct="1"/>
            <a:endParaRPr lang="nl-NL" smtClean="0"/>
          </a:p>
        </p:txBody>
      </p:sp>
      <p:sp>
        <p:nvSpPr>
          <p:cNvPr id="184324" name="Tijdelijke aanduiding voor dianummer 3"/>
          <p:cNvSpPr>
            <a:spLocks noGrp="1"/>
          </p:cNvSpPr>
          <p:nvPr>
            <p:ph type="sldNum" sz="quarter" idx="5"/>
          </p:nvPr>
        </p:nvSpPr>
        <p:spPr>
          <a:noFill/>
        </p:spPr>
        <p:txBody>
          <a:bodyPr/>
          <a:lstStyle/>
          <a:p>
            <a:fld id="{699F89DD-E269-4091-A1AE-3D63646EC9BE}" type="slidenum">
              <a:rPr lang="nl-NL" smtClean="0"/>
              <a:pPr/>
              <a:t>24</a:t>
            </a:fld>
            <a:endParaRPr lang="nl-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868E09A5-7454-4186-819F-C92BA4C9E3E9}" type="slidenum">
              <a:rPr lang="nl-NL" smtClean="0"/>
              <a:pPr/>
              <a:t>25</a:t>
            </a:fld>
            <a:endParaRPr lang="nl-NL"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en-US" smtClean="0"/>
              <a:t>Verborgen letsel dat we pas in het ziekenhuis zien.</a:t>
            </a:r>
            <a:endParaRPr lang="nl-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2C3F4-5C1B-4CCF-A2DA-5C789A08FD55}" type="slidenum">
              <a:rPr lang="nl-NL"/>
              <a:pPr/>
              <a:t>4</a:t>
            </a:fld>
            <a:endParaRPr lang="nl-NL"/>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pPr algn="l">
              <a:buFontTx/>
              <a:buNone/>
            </a:pPr>
            <a:r>
              <a:rPr lang="nl-NL" sz="800" dirty="0" smtClean="0"/>
              <a:t>Wat moet er</a:t>
            </a:r>
            <a:r>
              <a:rPr lang="nl-NL" sz="800" baseline="0" dirty="0" smtClean="0"/>
              <a:t> in fase 1 besproken worden?</a:t>
            </a:r>
          </a:p>
          <a:p>
            <a:pPr>
              <a:lnSpc>
                <a:spcPct val="80000"/>
              </a:lnSpc>
            </a:pPr>
            <a:endParaRPr lang="nl-NL" sz="800" dirty="0" smtClean="0"/>
          </a:p>
          <a:p>
            <a:pPr>
              <a:lnSpc>
                <a:spcPct val="80000"/>
              </a:lnSpc>
            </a:pPr>
            <a:r>
              <a:rPr lang="nl-NL" sz="800" dirty="0" smtClean="0"/>
              <a:t>Fase </a:t>
            </a:r>
            <a:r>
              <a:rPr lang="nl-NL" sz="800" dirty="0"/>
              <a:t>1:</a:t>
            </a:r>
          </a:p>
          <a:p>
            <a:pPr>
              <a:lnSpc>
                <a:spcPct val="80000"/>
              </a:lnSpc>
            </a:pPr>
            <a:r>
              <a:rPr lang="nl-NL" sz="800" dirty="0"/>
              <a:t>Tijdens het aanrijden naar een incident:  wat willen we weten van de centrale</a:t>
            </a:r>
            <a:r>
              <a:rPr lang="nl-NL" sz="800" dirty="0" smtClean="0"/>
              <a:t>?</a:t>
            </a:r>
          </a:p>
          <a:p>
            <a:pPr>
              <a:lnSpc>
                <a:spcPct val="80000"/>
              </a:lnSpc>
            </a:pPr>
            <a:endParaRPr lang="nl-NL" sz="800" dirty="0"/>
          </a:p>
          <a:p>
            <a:pPr>
              <a:lnSpc>
                <a:spcPct val="80000"/>
              </a:lnSpc>
            </a:pPr>
            <a:endParaRPr lang="nl-NL" sz="800" dirty="0"/>
          </a:p>
          <a:p>
            <a:pPr>
              <a:lnSpc>
                <a:spcPct val="80000"/>
              </a:lnSpc>
            </a:pPr>
            <a:endParaRPr lang="nl-NL" sz="800" dirty="0"/>
          </a:p>
          <a:p>
            <a:pPr>
              <a:lnSpc>
                <a:spcPct val="80000"/>
              </a:lnSpc>
            </a:pPr>
            <a:endParaRPr lang="nl-NL" sz="900" dirty="0"/>
          </a:p>
          <a:p>
            <a:pPr>
              <a:lnSpc>
                <a:spcPct val="80000"/>
              </a:lnSpc>
            </a:pPr>
            <a:endParaRPr lang="nl-NL" sz="800" dirty="0"/>
          </a:p>
          <a:p>
            <a:pPr>
              <a:lnSpc>
                <a:spcPct val="80000"/>
              </a:lnSpc>
            </a:pPr>
            <a:endParaRPr lang="nl-NL" sz="8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563AE94F-740B-4D2F-A4C6-8F90E9D8942D}" type="slidenum">
              <a:rPr lang="nl-NL" smtClean="0"/>
              <a:pPr/>
              <a:t>26</a:t>
            </a:fld>
            <a:endParaRPr lang="nl-NL"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r>
              <a:rPr lang="en-US" smtClean="0"/>
              <a:t>Het gouden uur komt hier bij kijken, krijgen we niet het slachtoffer tijding naar het ziekenhuis breng dan de deskundigheid naar het slachtoffer!</a:t>
            </a:r>
          </a:p>
          <a:p>
            <a:pPr eaLnBrk="1" hangingPunct="1"/>
            <a:r>
              <a:rPr lang="en-US" smtClean="0"/>
              <a:t>De moderne auto’s gaan de hulpverlener steeds meer tegen werken.</a:t>
            </a:r>
          </a:p>
          <a:p>
            <a:pPr eaLnBrk="1" hangingPunct="1"/>
            <a:r>
              <a:rPr lang="en-US" smtClean="0"/>
              <a:t>Daarom eerst kijken en dan doen. Gebruik GBV (gezond boeren verstand) </a:t>
            </a:r>
          </a:p>
          <a:p>
            <a:pPr eaLnBrk="1" hangingPunct="1"/>
            <a:r>
              <a:rPr lang="en-US" smtClean="0"/>
              <a:t>Blijf op de hoogte van de nieuwste ontwikkelingen door het volgen cusussen en lezen van de vakliteratuur.</a:t>
            </a:r>
            <a:endParaRPr lang="nl-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F57ABD3F-3A5E-4E83-B30E-A89C9E55E5F8}" type="slidenum">
              <a:rPr lang="nl-NL" smtClean="0"/>
              <a:pPr/>
              <a:t>27</a:t>
            </a:fld>
            <a:endParaRPr lang="nl-NL"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r>
              <a:rPr lang="nl-NL" b="1" smtClean="0"/>
              <a:t>Werking van de veiligheidsaccuklem</a:t>
            </a:r>
          </a:p>
          <a:p>
            <a:pPr eaLnBrk="1" hangingPunct="1"/>
            <a:r>
              <a:rPr lang="nl-NL" smtClean="0"/>
              <a:t>De veiligheidsaccuklem is op de pluspool van de accu gemonteerd.</a:t>
            </a:r>
          </a:p>
          <a:p>
            <a:pPr eaLnBrk="1" hangingPunct="1"/>
            <a:r>
              <a:rPr lang="nl-NL" smtClean="0"/>
              <a:t>De ontsteker in de veiligheidsaccuklem wordt door de airbag-regeleenheid resp. door de satelliet</a:t>
            </a:r>
          </a:p>
          <a:p>
            <a:pPr eaLnBrk="1" hangingPunct="1"/>
            <a:r>
              <a:rPr lang="nl-NL" smtClean="0"/>
              <a:t>(regeleenheid) B-stijl rechts overeenkomstig de criteria voor activering van de airbags ontstoken.</a:t>
            </a:r>
          </a:p>
          <a:p>
            <a:pPr eaLnBrk="1" hangingPunct="1"/>
            <a:r>
              <a:rPr lang="nl-NL" smtClean="0"/>
              <a:t>Het ontstane gasvolume schuift de kabelpen uit de houder van de accuklem en verbreekt</a:t>
            </a:r>
          </a:p>
          <a:p>
            <a:pPr eaLnBrk="1" hangingPunct="1"/>
            <a:r>
              <a:rPr lang="nl-NL" smtClean="0"/>
              <a:t>daardoor de kabelverbinding tussen accu en startmotor/dynamo.</a:t>
            </a:r>
          </a:p>
          <a:p>
            <a:pPr eaLnBrk="1" hangingPunct="1"/>
            <a:r>
              <a:rPr lang="nl-NL" smtClean="0"/>
              <a:t>De overige verbruikers worden via de tweede kabelverbinding verder van spanning voorzien.</a:t>
            </a:r>
          </a:p>
          <a:p>
            <a:pPr eaLnBrk="1" hangingPunct="1"/>
            <a:endParaRPr lang="en-US" smtClean="0"/>
          </a:p>
          <a:p>
            <a:pPr eaLnBrk="1" hangingPunct="1"/>
            <a:r>
              <a:rPr lang="nl-NL" smtClean="0"/>
              <a:t>De veiligheidsaccuklem koppelt de accupluskabel tussen accu en startmotor/dynamo los en</a:t>
            </a:r>
          </a:p>
          <a:p>
            <a:pPr eaLnBrk="1" hangingPunct="1"/>
            <a:r>
              <a:rPr lang="nl-NL" smtClean="0"/>
              <a:t>voorkomt kortsluiting. De overige verbruikers worden verder wel van spanning voorzien.</a:t>
            </a:r>
          </a:p>
          <a:p>
            <a:pPr eaLnBrk="1" hangingPunct="1"/>
            <a:r>
              <a:rPr lang="nl-NL" b="1" smtClean="0"/>
              <a:t>Attentie</a:t>
            </a:r>
          </a:p>
          <a:p>
            <a:pPr eaLnBrk="1" hangingPunct="1"/>
            <a:r>
              <a:rPr lang="nl-NL" smtClean="0"/>
              <a:t>De veiligheidsaccuklem koppelt alleen de accupluskabel tussen accu en startmotor/dynamo los.</a:t>
            </a:r>
          </a:p>
          <a:p>
            <a:pPr eaLnBrk="1" hangingPunct="1"/>
            <a:r>
              <a:rPr lang="nl-NL" smtClean="0"/>
              <a:t>Om de beveiligingssystemen stroomloos te maken, moeten beide accukabels (min en plus) van</a:t>
            </a:r>
          </a:p>
          <a:p>
            <a:pPr eaLnBrk="1" hangingPunct="1"/>
            <a:r>
              <a:rPr lang="nl-NL" smtClean="0"/>
              <a:t>de accu worden losgenomen.</a:t>
            </a:r>
          </a:p>
          <a:p>
            <a:pPr eaLnBrk="1" hangingPunct="1"/>
            <a:r>
              <a:rPr lang="nl-NL" b="1" smtClean="0"/>
              <a:t>Veiligheidsvoorschriften voor niet-geactiveerde veiligheidsaccuklem</a:t>
            </a:r>
          </a:p>
          <a:p>
            <a:pPr eaLnBrk="1" hangingPunct="1"/>
            <a:r>
              <a:rPr lang="nl-NL" smtClean="0"/>
              <a:t>Het ontstekingspatroon van de veiligheidsaccuklem mag niet worden samengedrukt,</a:t>
            </a:r>
          </a:p>
          <a:p>
            <a:pPr eaLnBrk="1" hangingPunct="1"/>
            <a:r>
              <a:rPr lang="nl-NL" smtClean="0"/>
              <a:t>doorgesneden of verwarmd.</a:t>
            </a:r>
          </a:p>
          <a:p>
            <a:pPr eaLnBrk="1" hangingPunct="1"/>
            <a:r>
              <a:rPr lang="en-US" smtClean="0"/>
              <a:t>Een instabiele airbagcomputer heeft slechts 0,4 volt nodig om af te gaan. De straling van de GSM telefoon kan dit genereren.</a:t>
            </a:r>
            <a:endParaRPr lang="nl-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A8580EC6-CEF6-4B46-A45C-8F61C163E8B5}" type="slidenum">
              <a:rPr lang="nl-NL" smtClean="0"/>
              <a:pPr/>
              <a:t>28</a:t>
            </a:fld>
            <a:endParaRPr lang="nl-NL"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r>
              <a:rPr lang="nl-NL" sz="900" b="1" dirty="0" smtClean="0"/>
              <a:t>Automatisch </a:t>
            </a:r>
            <a:r>
              <a:rPr lang="nl-NL" sz="900" b="1" dirty="0" err="1" smtClean="0"/>
              <a:t>noodoproepsysteem</a:t>
            </a:r>
            <a:r>
              <a:rPr lang="nl-NL" sz="900" b="1" dirty="0" smtClean="0"/>
              <a:t> "</a:t>
            </a:r>
            <a:r>
              <a:rPr lang="nl-NL" sz="900" b="1" dirty="0" err="1" smtClean="0"/>
              <a:t>Assist</a:t>
            </a:r>
            <a:r>
              <a:rPr lang="nl-NL" sz="900" b="1" dirty="0" smtClean="0"/>
              <a:t>"</a:t>
            </a:r>
          </a:p>
          <a:p>
            <a:pPr eaLnBrk="1" hangingPunct="1"/>
            <a:r>
              <a:rPr lang="nl-NL" sz="900" dirty="0" smtClean="0"/>
              <a:t>Indien een van de gordelsystemen wordt geactiveerd, wordt via de in de fabriek ingebouwde</a:t>
            </a:r>
            <a:r>
              <a:rPr lang="en-US" sz="900" dirty="0" smtClean="0"/>
              <a:t> module</a:t>
            </a:r>
            <a:r>
              <a:rPr lang="nl-NL" sz="900" dirty="0" smtClean="0"/>
              <a:t> </a:t>
            </a:r>
            <a:r>
              <a:rPr lang="en-US" sz="900" dirty="0" smtClean="0"/>
              <a:t>de </a:t>
            </a:r>
            <a:r>
              <a:rPr lang="nl-NL" sz="900" dirty="0" smtClean="0"/>
              <a:t>ingeschakelde</a:t>
            </a:r>
          </a:p>
          <a:p>
            <a:pPr eaLnBrk="1" hangingPunct="1"/>
            <a:r>
              <a:rPr lang="nl-NL" sz="900" dirty="0" smtClean="0"/>
              <a:t>mobiele telefoon in combinatie met het navigatiesysteem automatisch een noodoproep</a:t>
            </a:r>
          </a:p>
          <a:p>
            <a:pPr eaLnBrk="1" hangingPunct="1"/>
            <a:r>
              <a:rPr lang="nl-NL" sz="900" dirty="0" smtClean="0"/>
              <a:t>naar de dienstaanbieder (service provider) gestuurd. Daarbij worden de autogegevens, het telefoonnummer</a:t>
            </a:r>
          </a:p>
          <a:p>
            <a:pPr eaLnBrk="1" hangingPunct="1"/>
            <a:r>
              <a:rPr lang="nl-NL" sz="900" dirty="0" smtClean="0"/>
              <a:t>van de verongelukte auto en de actuele positie als SMS naar het callcenter van de</a:t>
            </a:r>
          </a:p>
          <a:p>
            <a:pPr eaLnBrk="1" hangingPunct="1"/>
            <a:r>
              <a:rPr lang="nl-NL" sz="900" dirty="0" smtClean="0"/>
              <a:t>dienstaanbieder verstuurd.</a:t>
            </a:r>
          </a:p>
          <a:p>
            <a:pPr eaLnBrk="1" hangingPunct="1"/>
            <a:r>
              <a:rPr lang="nl-NL" sz="900" dirty="0" smtClean="0"/>
              <a:t>Deze probeert contact te krijgen met het in de SMS verstuurde telefoonnummer. Indien deze</a:t>
            </a:r>
          </a:p>
          <a:p>
            <a:pPr eaLnBrk="1" hangingPunct="1"/>
            <a:r>
              <a:rPr lang="nl-NL" sz="900" dirty="0" smtClean="0"/>
              <a:t>poging niet slaagt, wordt direct de dichtstbijzijnde reddingsdienst geïnformeerd en een reddingsactie</a:t>
            </a:r>
          </a:p>
          <a:p>
            <a:pPr eaLnBrk="1" hangingPunct="1"/>
            <a:r>
              <a:rPr lang="nl-NL" sz="900" dirty="0" smtClean="0"/>
              <a:t>gestart.</a:t>
            </a:r>
            <a:r>
              <a:rPr lang="en-US" sz="900" dirty="0" smtClean="0"/>
              <a:t> (BMW)</a:t>
            </a:r>
            <a:endParaRPr lang="nl-NL" sz="900" dirty="0" smtClean="0"/>
          </a:p>
          <a:p>
            <a:pPr eaLnBrk="1" hangingPunct="1"/>
            <a:endParaRPr lang="nl-NL" sz="9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000F4E24-286A-4275-8352-C976ED419346}" type="slidenum">
              <a:rPr lang="nl-NL" smtClean="0"/>
              <a:pPr/>
              <a:t>29</a:t>
            </a:fld>
            <a:endParaRPr lang="nl-NL"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r>
              <a:rPr lang="nl-NL" b="1" dirty="0" smtClean="0"/>
              <a:t>Werking van het koprolbeveiligingssysteem</a:t>
            </a:r>
          </a:p>
          <a:p>
            <a:pPr eaLnBrk="1" hangingPunct="1"/>
            <a:r>
              <a:rPr lang="nl-NL" dirty="0" smtClean="0"/>
              <a:t>Het koprolbeveiligingssysteem bestaat bij de modellen van de 3-serie (E36) uit twee </a:t>
            </a:r>
            <a:r>
              <a:rPr lang="nl-NL" dirty="0" err="1" smtClean="0"/>
              <a:t>koprolbeveiligingsbeugels</a:t>
            </a:r>
            <a:endParaRPr lang="nl-NL" dirty="0" smtClean="0"/>
          </a:p>
          <a:p>
            <a:pPr eaLnBrk="1" hangingPunct="1"/>
            <a:r>
              <a:rPr lang="nl-NL" dirty="0" smtClean="0"/>
              <a:t>achter de hoofdsteunen van de achterbank (zichtbaar) en bij de modellen van de</a:t>
            </a:r>
          </a:p>
          <a:p>
            <a:pPr eaLnBrk="1" hangingPunct="1"/>
            <a:r>
              <a:rPr lang="nl-NL" dirty="0" smtClean="0"/>
              <a:t>3-serie (E46) uit twee </a:t>
            </a:r>
            <a:r>
              <a:rPr lang="nl-NL" dirty="0" err="1" smtClean="0"/>
              <a:t>koprolbeveiligingsbeugels</a:t>
            </a:r>
            <a:r>
              <a:rPr lang="nl-NL" dirty="0" smtClean="0"/>
              <a:t> in de hoofdsteunen van de achterbank (onzichtbaar).</a:t>
            </a:r>
          </a:p>
          <a:p>
            <a:pPr eaLnBrk="1" hangingPunct="1"/>
            <a:r>
              <a:rPr lang="nl-NL" dirty="0" smtClean="0"/>
              <a:t>De geïntegreerde koprolsensoren activeren bij het bereiken van de grenswaarden de</a:t>
            </a:r>
          </a:p>
          <a:p>
            <a:pPr eaLnBrk="1" hangingPunct="1"/>
            <a:r>
              <a:rPr lang="nl-NL" dirty="0" smtClean="0"/>
              <a:t>vergrendelingen en de </a:t>
            </a:r>
            <a:r>
              <a:rPr lang="nl-NL" dirty="0" err="1" smtClean="0"/>
              <a:t>koprolbeveiligingsbeugels</a:t>
            </a:r>
            <a:r>
              <a:rPr lang="nl-NL" dirty="0" smtClean="0"/>
              <a:t> worden door veerkracht uitgeschoven.</a:t>
            </a:r>
          </a:p>
          <a:p>
            <a:pPr eaLnBrk="1" hangingPunct="1"/>
            <a:r>
              <a:rPr lang="nl-NL" dirty="0" smtClean="0"/>
              <a:t>In de eindstand zijn de </a:t>
            </a:r>
            <a:r>
              <a:rPr lang="nl-NL" dirty="0" err="1" smtClean="0"/>
              <a:t>koprolbeveiligingsbeugels</a:t>
            </a:r>
            <a:r>
              <a:rPr lang="nl-NL" dirty="0" smtClean="0"/>
              <a:t> mechanisch vergrendeld.</a:t>
            </a:r>
          </a:p>
          <a:p>
            <a:pPr eaLnBrk="1" hangingPunct="1"/>
            <a:r>
              <a:rPr lang="nl-NL" dirty="0" smtClean="0"/>
              <a:t>Het koprolbeveiligingssysteem is een apart systeem en heeft geen verbinding met de</a:t>
            </a:r>
          </a:p>
          <a:p>
            <a:pPr eaLnBrk="1" hangingPunct="1"/>
            <a:r>
              <a:rPr lang="nl-NL" dirty="0" err="1" smtClean="0"/>
              <a:t>airbagre</a:t>
            </a:r>
            <a:r>
              <a:rPr lang="nl-NL" dirty="0" smtClean="0"/>
              <a:t> </a:t>
            </a:r>
            <a:r>
              <a:rPr lang="nl-NL" dirty="0" err="1" smtClean="0"/>
              <a:t>geleenheid</a:t>
            </a:r>
            <a:r>
              <a:rPr lang="nl-NL" dirty="0" smtClean="0"/>
              <a:t>.</a:t>
            </a:r>
          </a:p>
          <a:p>
            <a:pPr eaLnBrk="1" hangingPunct="1"/>
            <a:r>
              <a:rPr lang="nl-NL" b="1" dirty="0" smtClean="0"/>
              <a:t>Koprolbeveiliging</a:t>
            </a:r>
          </a:p>
          <a:p>
            <a:pPr eaLnBrk="1" hangingPunct="1"/>
            <a:r>
              <a:rPr lang="nl-NL" dirty="0" smtClean="0"/>
              <a:t>3-serie</a:t>
            </a:r>
          </a:p>
          <a:p>
            <a:pPr eaLnBrk="1" hangingPunct="1"/>
            <a:r>
              <a:rPr lang="en-US" dirty="0" err="1" smtClean="0"/>
              <a:t>Gaat</a:t>
            </a:r>
            <a:r>
              <a:rPr lang="en-US" dirty="0" smtClean="0"/>
              <a:t> </a:t>
            </a:r>
            <a:r>
              <a:rPr lang="en-US" dirty="0" err="1" smtClean="0"/>
              <a:t>meestal</a:t>
            </a:r>
            <a:r>
              <a:rPr lang="en-US" dirty="0" smtClean="0"/>
              <a:t> </a:t>
            </a:r>
            <a:r>
              <a:rPr lang="en-US" dirty="0" err="1" smtClean="0"/>
              <a:t>af</a:t>
            </a:r>
            <a:r>
              <a:rPr lang="en-US" dirty="0" smtClean="0"/>
              <a:t> </a:t>
            </a:r>
            <a:r>
              <a:rPr lang="en-US" dirty="0" err="1" smtClean="0"/>
              <a:t>als</a:t>
            </a:r>
            <a:r>
              <a:rPr lang="en-US" dirty="0" smtClean="0"/>
              <a:t> de </a:t>
            </a:r>
            <a:r>
              <a:rPr lang="en-US" dirty="0" err="1" smtClean="0"/>
              <a:t>wagen</a:t>
            </a:r>
            <a:r>
              <a:rPr lang="en-US" dirty="0" smtClean="0"/>
              <a:t> </a:t>
            </a:r>
            <a:r>
              <a:rPr lang="en-US" dirty="0" err="1" smtClean="0"/>
              <a:t>een</a:t>
            </a:r>
            <a:r>
              <a:rPr lang="en-US" dirty="0" smtClean="0"/>
              <a:t> </a:t>
            </a:r>
            <a:r>
              <a:rPr lang="en-US" dirty="0" err="1" smtClean="0"/>
              <a:t>snelle</a:t>
            </a:r>
            <a:r>
              <a:rPr lang="en-US" dirty="0" smtClean="0"/>
              <a:t> </a:t>
            </a:r>
            <a:r>
              <a:rPr lang="en-US" dirty="0" err="1" smtClean="0"/>
              <a:t>kanteling</a:t>
            </a:r>
            <a:r>
              <a:rPr lang="en-US" dirty="0" smtClean="0"/>
              <a:t> van </a:t>
            </a:r>
            <a:r>
              <a:rPr lang="en-US" dirty="0" err="1" smtClean="0"/>
              <a:t>meer</a:t>
            </a:r>
            <a:r>
              <a:rPr lang="en-US" dirty="0" smtClean="0"/>
              <a:t> </a:t>
            </a:r>
            <a:r>
              <a:rPr lang="en-US" dirty="0" err="1" smtClean="0"/>
              <a:t>dan</a:t>
            </a:r>
            <a:r>
              <a:rPr lang="en-US" dirty="0" smtClean="0"/>
              <a:t> 35</a:t>
            </a:r>
            <a:r>
              <a:rPr lang="en-US" baseline="30000" dirty="0" smtClean="0"/>
              <a:t> 0 </a:t>
            </a:r>
            <a:r>
              <a:rPr lang="en-US" dirty="0" err="1" smtClean="0"/>
              <a:t>maakt</a:t>
            </a:r>
            <a:r>
              <a:rPr lang="en-US" dirty="0" smtClean="0"/>
              <a:t>.</a:t>
            </a:r>
            <a:endParaRPr lang="nl-NL" baseline="30000" dirty="0" smtClean="0"/>
          </a:p>
          <a:p>
            <a:pPr eaLnBrk="1" hangingPunct="1"/>
            <a:endParaRPr lang="nl-NL"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81A7236B-303B-43A9-B66B-19FD06A8A1C3}" type="slidenum">
              <a:rPr lang="nl-NL" smtClean="0"/>
              <a:pPr/>
              <a:t>30</a:t>
            </a:fld>
            <a:endParaRPr lang="nl-NL" smtClean="0"/>
          </a:p>
        </p:txBody>
      </p:sp>
      <p:sp>
        <p:nvSpPr>
          <p:cNvPr id="192515" name="Rectangle 2"/>
          <p:cNvSpPr>
            <a:spLocks noGrp="1" noRot="1" noChangeAspect="1" noChangeArrowheads="1" noTextEdit="1"/>
          </p:cNvSpPr>
          <p:nvPr>
            <p:ph type="sldImg"/>
          </p:nvPr>
        </p:nvSpPr>
        <p:spPr>
          <a:xfrm>
            <a:off x="920750" y="746125"/>
            <a:ext cx="4959350" cy="3721100"/>
          </a:xfrm>
          <a:ln/>
        </p:spPr>
      </p:sp>
      <p:sp>
        <p:nvSpPr>
          <p:cNvPr id="192516" name="Rectangle 3"/>
          <p:cNvSpPr>
            <a:spLocks noGrp="1" noChangeArrowheads="1"/>
          </p:cNvSpPr>
          <p:nvPr>
            <p:ph type="body" idx="1"/>
          </p:nvPr>
        </p:nvSpPr>
        <p:spPr>
          <a:xfrm>
            <a:off x="905952" y="4715406"/>
            <a:ext cx="4985772" cy="4467471"/>
          </a:xfrm>
          <a:noFill/>
          <a:ln/>
        </p:spPr>
        <p:txBody>
          <a:bodyPr/>
          <a:lstStyle/>
          <a:p>
            <a:pPr eaLnBrk="1" hangingPunct="1"/>
            <a:r>
              <a:rPr lang="en-GB" smtClean="0"/>
              <a:t>Rollover protective systems are a more recent example of other safety systems that also have the risk of causing injury to rescuers. Against the risk must be appreciated as being very small but it is always good to know about potential hazards no matter how small the risk is. </a:t>
            </a: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9BF08FA7-1A64-4D8E-866B-72D7A3D906E8}" type="slidenum">
              <a:rPr lang="nl-NL" smtClean="0"/>
              <a:pPr/>
              <a:t>31</a:t>
            </a:fld>
            <a:endParaRPr lang="nl-NL" smtClean="0"/>
          </a:p>
        </p:txBody>
      </p:sp>
      <p:sp>
        <p:nvSpPr>
          <p:cNvPr id="194563" name="Rectangle 2"/>
          <p:cNvSpPr>
            <a:spLocks noGrp="1" noRot="1" noChangeAspect="1" noChangeArrowheads="1" noTextEdit="1"/>
          </p:cNvSpPr>
          <p:nvPr>
            <p:ph type="sldImg"/>
          </p:nvPr>
        </p:nvSpPr>
        <p:spPr>
          <a:xfrm>
            <a:off x="920750" y="746125"/>
            <a:ext cx="4959350" cy="3721100"/>
          </a:xfrm>
          <a:ln/>
        </p:spPr>
      </p:sp>
      <p:sp>
        <p:nvSpPr>
          <p:cNvPr id="194564" name="Rectangle 3"/>
          <p:cNvSpPr>
            <a:spLocks noGrp="1" noChangeArrowheads="1"/>
          </p:cNvSpPr>
          <p:nvPr>
            <p:ph type="body" idx="1"/>
          </p:nvPr>
        </p:nvSpPr>
        <p:spPr>
          <a:xfrm>
            <a:off x="905952" y="4715406"/>
            <a:ext cx="4985772" cy="4467471"/>
          </a:xfrm>
          <a:noFill/>
          <a:ln/>
        </p:spPr>
        <p:txBody>
          <a:bodyPr/>
          <a:lstStyle/>
          <a:p>
            <a:pPr eaLnBrk="1" hangingPunct="1"/>
            <a:r>
              <a:rPr lang="en-GB" dirty="0" smtClean="0"/>
              <a:t>Another recent trend in extrication training is to make use of the 30 60 90 rule. This is a good approach but must be thought in the correct way. In other words we must be sure to explain that the 30 60 90 rule is a guide to the area a rescuer should avoid as much as possible. Especially in the early stages of a rescue before the battery has been disconnected. It is of course impossible to never go in to this area and that is why it is important that rescuers understand the nature of the rule as a safety guide. </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BF5EEE-E87F-4FD0-AB98-54A8A990AA6B}" type="slidenum">
              <a:rPr lang="nl-NL"/>
              <a:pPr/>
              <a:t>32</a:t>
            </a:fld>
            <a:endParaRPr lang="nl-NL"/>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679768" y="4715907"/>
            <a:ext cx="5438140" cy="4467701"/>
          </a:xfrm>
        </p:spPr>
        <p:txBody>
          <a:bodyPr/>
          <a:lstStyle/>
          <a:p>
            <a:endParaRPr 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76E2DE-EE3C-4194-A4C0-688495EA9934}" type="slidenum">
              <a:rPr lang="nl-NL"/>
              <a:pPr/>
              <a:t>33</a:t>
            </a:fld>
            <a:endParaRPr lang="nl-NL"/>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algn="l">
              <a:buFontTx/>
              <a:buNone/>
            </a:pPr>
            <a:endParaRPr lang="nl-NL"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1000" dirty="0" smtClean="0"/>
              <a:t>Wat moet er</a:t>
            </a:r>
            <a:r>
              <a:rPr lang="nl-NL" sz="1000" baseline="0" dirty="0" smtClean="0"/>
              <a:t> in fase 5 besproken worden?</a:t>
            </a:r>
          </a:p>
          <a:p>
            <a:pPr algn="l">
              <a:buFontTx/>
              <a:buNone/>
            </a:pPr>
            <a:endParaRPr lang="nl-NL" sz="1000" baseline="0" dirty="0" smtClean="0"/>
          </a:p>
          <a:p>
            <a:endParaRPr lang="nl-NL" sz="1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BEA635CC-E6C4-4069-890B-72E237C99794}" type="slidenum">
              <a:rPr lang="nl-NL" smtClean="0"/>
              <a:pPr/>
              <a:t>35</a:t>
            </a:fld>
            <a:endParaRPr lang="nl-NL"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nl-NL" dirty="0" smtClean="0"/>
              <a:t>Saab 95.</a:t>
            </a:r>
          </a:p>
          <a:p>
            <a:pPr eaLnBrk="1" hangingPunct="1">
              <a:buFontTx/>
              <a:buChar char="•"/>
            </a:pPr>
            <a:r>
              <a:rPr lang="nl-NL" dirty="0" smtClean="0"/>
              <a:t> Als hier een brandweerkorps bij komt die </a:t>
            </a:r>
            <a:r>
              <a:rPr lang="en-US" dirty="0" smtClean="0"/>
              <a:t>red</a:t>
            </a:r>
            <a:r>
              <a:rPr lang="nl-NL" dirty="0" smtClean="0"/>
              <a:t>gereedschap bij zich heeft </a:t>
            </a:r>
            <a:r>
              <a:rPr lang="en-US" dirty="0" err="1" smtClean="0"/>
              <a:t>welke</a:t>
            </a:r>
            <a:r>
              <a:rPr lang="nl-NL" dirty="0" smtClean="0"/>
              <a:t> 7 jaar of ouder is dan hoeven ze het niet uit de wagen te halen.</a:t>
            </a:r>
            <a:endParaRPr lang="en-US" dirty="0" smtClean="0"/>
          </a:p>
          <a:p>
            <a:pPr eaLnBrk="1" hangingPunct="1">
              <a:buFontTx/>
              <a:buChar char="•"/>
            </a:pPr>
            <a:r>
              <a:rPr lang="en-US" dirty="0" smtClean="0"/>
              <a:t> </a:t>
            </a:r>
            <a:r>
              <a:rPr lang="en-US" dirty="0" err="1" smtClean="0"/>
              <a:t>Afschrijving</a:t>
            </a:r>
            <a:r>
              <a:rPr lang="en-US" dirty="0" smtClean="0"/>
              <a:t> van </a:t>
            </a:r>
            <a:r>
              <a:rPr lang="en-US" dirty="0" err="1" smtClean="0"/>
              <a:t>hydraulisch</a:t>
            </a:r>
            <a:r>
              <a:rPr lang="en-US" dirty="0" smtClean="0"/>
              <a:t> </a:t>
            </a:r>
            <a:r>
              <a:rPr lang="en-US" dirty="0" err="1" smtClean="0"/>
              <a:t>redgereedschap</a:t>
            </a:r>
            <a:r>
              <a:rPr lang="en-US" dirty="0" smtClean="0"/>
              <a:t> zit </a:t>
            </a:r>
            <a:r>
              <a:rPr lang="en-US" dirty="0" err="1" smtClean="0"/>
              <a:t>tussen</a:t>
            </a:r>
            <a:r>
              <a:rPr lang="en-US" dirty="0" smtClean="0"/>
              <a:t> de 7 en 10 </a:t>
            </a:r>
            <a:r>
              <a:rPr lang="en-US" dirty="0" err="1" smtClean="0"/>
              <a:t>jaar</a:t>
            </a:r>
            <a:r>
              <a:rPr lang="en-US" dirty="0" smtClean="0"/>
              <a:t>.</a:t>
            </a:r>
          </a:p>
          <a:p>
            <a:pPr eaLnBrk="1" hangingPunct="1">
              <a:buFontTx/>
              <a:buChar char="•"/>
            </a:pPr>
            <a:r>
              <a:rPr lang="en-US" dirty="0" smtClean="0"/>
              <a:t> </a:t>
            </a:r>
            <a:r>
              <a:rPr lang="en-US" dirty="0" err="1" smtClean="0"/>
              <a:t>Dit</a:t>
            </a:r>
            <a:r>
              <a:rPr lang="en-US" dirty="0" smtClean="0"/>
              <a:t> is </a:t>
            </a:r>
            <a:r>
              <a:rPr lang="en-US" dirty="0" err="1" smtClean="0"/>
              <a:t>goed</a:t>
            </a:r>
            <a:r>
              <a:rPr lang="en-US" dirty="0" smtClean="0"/>
              <a:t> </a:t>
            </a:r>
            <a:r>
              <a:rPr lang="en-US" dirty="0" err="1" smtClean="0"/>
              <a:t>voor</a:t>
            </a:r>
            <a:r>
              <a:rPr lang="en-US" dirty="0" smtClean="0"/>
              <a:t> 4 tot 6 </a:t>
            </a:r>
            <a:r>
              <a:rPr lang="en-US" dirty="0" err="1" smtClean="0"/>
              <a:t>nieuwe</a:t>
            </a:r>
            <a:r>
              <a:rPr lang="en-US" dirty="0" smtClean="0"/>
              <a:t> </a:t>
            </a:r>
            <a:r>
              <a:rPr lang="en-US" dirty="0" err="1" smtClean="0"/>
              <a:t>generaties</a:t>
            </a:r>
            <a:r>
              <a:rPr lang="en-US" dirty="0" smtClean="0"/>
              <a:t> auto’s</a:t>
            </a:r>
            <a:endParaRPr lang="nl-NL" dirty="0" smtClean="0"/>
          </a:p>
          <a:p>
            <a:pPr eaLnBrk="1" hangingPunct="1"/>
            <a:endParaRPr lang="nl-NL"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85F10AA-CE2D-4DBB-9880-AA18F10D1FB1}" type="slidenum">
              <a:rPr lang="nl-NL" smtClean="0"/>
              <a:pPr/>
              <a:t>36</a:t>
            </a:fld>
            <a:endParaRPr lang="nl-NL"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GB" smtClean="0"/>
              <a:t>Aston Martin Carbon Fibre front with lightweight fibreglass panels. Very hazardous and BA must be worn when using reciprocating saws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E95923-C5A7-42A4-A0BB-7C58274EE8DA}" type="slidenum">
              <a:rPr lang="nl-NL"/>
              <a:pPr/>
              <a:t>5</a:t>
            </a:fld>
            <a:endParaRPr lang="nl-NL"/>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679768" y="4715907"/>
            <a:ext cx="5438140" cy="4467701"/>
          </a:xfrm>
        </p:spPr>
        <p:txBody>
          <a:bodyPr/>
          <a:lstStyle/>
          <a:p>
            <a:endParaRPr lang="nl-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jdelijke aanduiding voor dia-afbeelding 1"/>
          <p:cNvSpPr>
            <a:spLocks noGrp="1" noRot="1" noChangeAspect="1" noTextEdit="1"/>
          </p:cNvSpPr>
          <p:nvPr>
            <p:ph type="sldImg"/>
          </p:nvPr>
        </p:nvSpPr>
        <p:spPr>
          <a:ln/>
        </p:spPr>
      </p:sp>
      <p:sp>
        <p:nvSpPr>
          <p:cNvPr id="140291" name="Tijdelijke aanduiding voor notities 2"/>
          <p:cNvSpPr>
            <a:spLocks noGrp="1"/>
          </p:cNvSpPr>
          <p:nvPr>
            <p:ph type="body" idx="1"/>
          </p:nvPr>
        </p:nvSpPr>
        <p:spPr>
          <a:noFill/>
          <a:ln/>
        </p:spPr>
        <p:txBody>
          <a:bodyPr/>
          <a:lstStyle/>
          <a:p>
            <a:pPr eaLnBrk="1" hangingPunct="1"/>
            <a:endParaRPr lang="nl-NL" smtClean="0"/>
          </a:p>
        </p:txBody>
      </p:sp>
      <p:sp>
        <p:nvSpPr>
          <p:cNvPr id="140292" name="Tijdelijke aanduiding voor dianummer 3"/>
          <p:cNvSpPr>
            <a:spLocks noGrp="1"/>
          </p:cNvSpPr>
          <p:nvPr>
            <p:ph type="sldNum" sz="quarter" idx="5"/>
          </p:nvPr>
        </p:nvSpPr>
        <p:spPr>
          <a:noFill/>
        </p:spPr>
        <p:txBody>
          <a:bodyPr/>
          <a:lstStyle/>
          <a:p>
            <a:fld id="{A6B666D5-5186-4241-A73D-41622C3FDBBF}" type="slidenum">
              <a:rPr lang="nl-NL" smtClean="0"/>
              <a:pPr/>
              <a:t>37</a:t>
            </a:fld>
            <a:endParaRPr lang="nl-NL"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BAD9D8-FB5C-4106-B7EE-3F2F3BAC54A1}" type="slidenum">
              <a:rPr lang="nl-NL"/>
              <a:pPr/>
              <a:t>39</a:t>
            </a:fld>
            <a:endParaRPr lang="nl-NL"/>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679768" y="4715907"/>
            <a:ext cx="5438140" cy="4467701"/>
          </a:xfrm>
        </p:spPr>
        <p:txBody>
          <a:bodyPr/>
          <a:lstStyle/>
          <a:p>
            <a:endParaRPr lang="nl-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8FDAA-6105-4547-BC4D-2388542C99D9}" type="slidenum">
              <a:rPr lang="nl-NL"/>
              <a:pPr/>
              <a:t>40</a:t>
            </a:fld>
            <a:endParaRPr lang="nl-NL"/>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xfrm>
            <a:off x="679768" y="4715907"/>
            <a:ext cx="5438140" cy="4467701"/>
          </a:xfrm>
        </p:spPr>
        <p:txBody>
          <a:bodyPr/>
          <a:lstStyle/>
          <a:p>
            <a:pPr algn="l">
              <a:buFontTx/>
              <a:buNone/>
            </a:pPr>
            <a:r>
              <a:rPr lang="nl-NL" sz="1200" dirty="0" smtClean="0"/>
              <a:t>Wat moet er</a:t>
            </a:r>
            <a:r>
              <a:rPr lang="nl-NL" sz="1200" baseline="0" dirty="0" smtClean="0"/>
              <a:t> in fase 6 besproken worden?</a:t>
            </a:r>
          </a:p>
          <a:p>
            <a:endParaRPr lang="nl-NL"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FFC691-FD17-4E1D-B750-06C9D7F457A0}" type="slidenum">
              <a:rPr lang="nl-NL"/>
              <a:pPr/>
              <a:t>42</a:t>
            </a:fld>
            <a:endParaRPr lang="nl-NL"/>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xfrm>
            <a:off x="679768" y="4715907"/>
            <a:ext cx="5438140" cy="4467701"/>
          </a:xfrm>
        </p:spPr>
        <p:txBody>
          <a:bodyPr/>
          <a:lstStyle/>
          <a:p>
            <a:endParaRPr 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524539-A2F5-4098-B38F-111D2F4C76B3}" type="slidenum">
              <a:rPr lang="nl-NL"/>
              <a:pPr/>
              <a:t>43</a:t>
            </a:fld>
            <a:endParaRPr lang="nl-NL"/>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dirty="0" err="1"/>
              <a:t>Laat</a:t>
            </a:r>
            <a:r>
              <a:rPr lang="en-US" dirty="0"/>
              <a:t> de </a:t>
            </a:r>
            <a:r>
              <a:rPr lang="en-US" dirty="0" err="1"/>
              <a:t>cursisten</a:t>
            </a:r>
            <a:r>
              <a:rPr lang="en-US" dirty="0"/>
              <a:t> </a:t>
            </a:r>
            <a:r>
              <a:rPr lang="en-US" dirty="0" err="1"/>
              <a:t>deze</a:t>
            </a:r>
            <a:r>
              <a:rPr lang="en-US" dirty="0"/>
              <a:t> </a:t>
            </a:r>
            <a:r>
              <a:rPr lang="en-US" dirty="0" err="1"/>
              <a:t>vragen</a:t>
            </a:r>
            <a:r>
              <a:rPr lang="en-US" dirty="0"/>
              <a:t> </a:t>
            </a:r>
            <a:r>
              <a:rPr lang="en-US" dirty="0" err="1" smtClean="0"/>
              <a:t>beantwoorden</a:t>
            </a:r>
            <a:r>
              <a:rPr lang="en-US" dirty="0" smtClean="0"/>
              <a:t>.</a:t>
            </a:r>
            <a:endParaRPr lang="en-US" dirty="0"/>
          </a:p>
          <a:p>
            <a:endParaRPr lang="en-US" dirty="0"/>
          </a:p>
          <a:p>
            <a:r>
              <a:rPr lang="nl-NL" dirty="0"/>
              <a:t>Met alle betrokken hulpverleners</a:t>
            </a:r>
          </a:p>
          <a:p>
            <a:r>
              <a:rPr lang="nl-NL" dirty="0"/>
              <a:t>Zo kort mogelijk na de inzet</a:t>
            </a:r>
          </a:p>
          <a:p>
            <a:r>
              <a:rPr lang="nl-NL" dirty="0"/>
              <a:t>Bespreek:</a:t>
            </a:r>
          </a:p>
          <a:p>
            <a:pPr lvl="1"/>
            <a:r>
              <a:rPr lang="nl-NL" b="1" dirty="0"/>
              <a:t>inzetprocedures</a:t>
            </a:r>
          </a:p>
          <a:p>
            <a:pPr lvl="1"/>
            <a:r>
              <a:rPr lang="nl-NL" b="1" dirty="0"/>
              <a:t>communicatie</a:t>
            </a:r>
          </a:p>
          <a:p>
            <a:pPr lvl="1"/>
            <a:r>
              <a:rPr lang="nl-NL" b="1" dirty="0"/>
              <a:t>wat ging goed</a:t>
            </a:r>
          </a:p>
          <a:p>
            <a:pPr lvl="1"/>
            <a:r>
              <a:rPr lang="nl-NL" b="1" dirty="0"/>
              <a:t>wat kan beter</a:t>
            </a:r>
          </a:p>
          <a:p>
            <a:pPr lvl="1"/>
            <a:r>
              <a:rPr lang="nl-NL" b="1" dirty="0"/>
              <a:t>wie realiseert verbeteringen</a:t>
            </a:r>
            <a:endParaRPr lang="nl-NL" dirty="0"/>
          </a:p>
          <a:p>
            <a:endParaRPr lang="nl-N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20000"/>
          </a:bodyPr>
          <a:lstStyle/>
          <a:p>
            <a:pPr algn="l">
              <a:buFontTx/>
              <a:buNone/>
            </a:pPr>
            <a:r>
              <a:rPr lang="nl-NL" sz="1200" dirty="0" smtClean="0"/>
              <a:t>Wat moet er</a:t>
            </a:r>
            <a:r>
              <a:rPr lang="nl-NL" sz="1200" baseline="0" dirty="0" smtClean="0"/>
              <a:t> in fase 2 besproken worden?</a:t>
            </a:r>
          </a:p>
          <a:p>
            <a:pPr>
              <a:buFontTx/>
              <a:buNone/>
            </a:pPr>
            <a:endParaRPr lang="nl-NL" sz="1200" dirty="0" smtClean="0"/>
          </a:p>
          <a:p>
            <a:endParaRPr lang="nl-NL" dirty="0" smtClean="0"/>
          </a:p>
          <a:p>
            <a:r>
              <a:rPr lang="en-US" sz="1200" b="1" dirty="0" smtClean="0"/>
              <a:t>LET OP: </a:t>
            </a:r>
            <a:r>
              <a:rPr lang="en-US" sz="1200" b="1" dirty="0" err="1" smtClean="0"/>
              <a:t>Dit</a:t>
            </a:r>
            <a:r>
              <a:rPr lang="en-US" sz="1200" b="1" dirty="0" smtClean="0"/>
              <a:t> </a:t>
            </a:r>
            <a:r>
              <a:rPr lang="en-US" sz="1200" b="1" dirty="0" err="1" smtClean="0"/>
              <a:t>onderdeel</a:t>
            </a:r>
            <a:r>
              <a:rPr lang="en-US" sz="1200" b="1" dirty="0" smtClean="0"/>
              <a:t> </a:t>
            </a:r>
            <a:r>
              <a:rPr lang="en-US" sz="1200" b="1" dirty="0" err="1" smtClean="0"/>
              <a:t>wordt</a:t>
            </a:r>
            <a:r>
              <a:rPr lang="en-US" sz="1200" b="1" dirty="0" smtClean="0"/>
              <a:t> in dag 3 </a:t>
            </a:r>
            <a:r>
              <a:rPr lang="en-US" sz="1200" b="1" dirty="0" err="1" smtClean="0"/>
              <a:t>verder</a:t>
            </a:r>
            <a:r>
              <a:rPr lang="en-US" sz="1200" b="1" dirty="0" smtClean="0"/>
              <a:t> in detail </a:t>
            </a:r>
            <a:r>
              <a:rPr lang="en-US" sz="1200" b="1" dirty="0" err="1" smtClean="0"/>
              <a:t>behandeld</a:t>
            </a:r>
            <a:r>
              <a:rPr lang="en-US" sz="1200" b="1" dirty="0" smtClean="0"/>
              <a:t>. </a:t>
            </a:r>
            <a:r>
              <a:rPr lang="en-US" sz="1200" b="1" dirty="0" err="1" smtClean="0"/>
              <a:t>Deze</a:t>
            </a:r>
            <a:r>
              <a:rPr lang="en-US" sz="1200" b="1" dirty="0" smtClean="0"/>
              <a:t> </a:t>
            </a:r>
            <a:r>
              <a:rPr lang="en-US" sz="1200" b="1" dirty="0" err="1" smtClean="0"/>
              <a:t>uitleg</a:t>
            </a:r>
            <a:r>
              <a:rPr lang="en-US" sz="1200" b="1" dirty="0" smtClean="0"/>
              <a:t> </a:t>
            </a:r>
            <a:r>
              <a:rPr lang="en-US" sz="1200" b="1" dirty="0" err="1" smtClean="0"/>
              <a:t>dient</a:t>
            </a:r>
            <a:r>
              <a:rPr lang="en-US" sz="1200" b="1" dirty="0" smtClean="0"/>
              <a:t> voor </a:t>
            </a:r>
            <a:r>
              <a:rPr lang="en-US" sz="1200" b="1" dirty="0" err="1" smtClean="0"/>
              <a:t>bewustwording</a:t>
            </a:r>
            <a:r>
              <a:rPr lang="en-US" sz="1200" b="1" dirty="0" smtClean="0"/>
              <a:t>. </a:t>
            </a:r>
          </a:p>
          <a:p>
            <a:endParaRPr lang="en-US" sz="1200" b="1" dirty="0" smtClean="0"/>
          </a:p>
          <a:p>
            <a:r>
              <a:rPr lang="nl-NL" sz="1200" dirty="0" smtClean="0"/>
              <a:t>Dynamisch:</a:t>
            </a:r>
          </a:p>
          <a:p>
            <a:pPr>
              <a:buFontTx/>
              <a:buChar char="•"/>
            </a:pPr>
            <a:r>
              <a:rPr lang="nl-NL" sz="1200" dirty="0" smtClean="0"/>
              <a:t>Airbags</a:t>
            </a:r>
          </a:p>
          <a:p>
            <a:pPr>
              <a:buFontTx/>
              <a:buChar char="•"/>
            </a:pPr>
            <a:r>
              <a:rPr lang="nl-NL" sz="1200" dirty="0" smtClean="0"/>
              <a:t>Gordelspanners</a:t>
            </a:r>
          </a:p>
          <a:p>
            <a:pPr>
              <a:buFontTx/>
              <a:buChar char="•"/>
            </a:pPr>
            <a:endParaRPr lang="nl-NL" sz="1200" dirty="0" smtClean="0"/>
          </a:p>
          <a:p>
            <a:r>
              <a:rPr lang="nl-NL" sz="1200" dirty="0" smtClean="0"/>
              <a:t>Airbags tref je aan op de meest uiteenlopende plaatsen. Op dit moment zijn rond de 40 posities in een voertuig bekend waar we airbags kunnen verwachten.</a:t>
            </a:r>
          </a:p>
          <a:p>
            <a:endParaRPr lang="nl-NL" sz="1200" dirty="0" smtClean="0"/>
          </a:p>
          <a:p>
            <a:r>
              <a:rPr lang="nl-NL" sz="1200" dirty="0" smtClean="0"/>
              <a:t>Gordelspanner altijd in combinatie met airbags, in de oudere wagens kan ook alleen maar een gordelspanner aanwezig zijn.</a:t>
            </a:r>
          </a:p>
          <a:p>
            <a:r>
              <a:rPr lang="nl-NL" sz="1200" dirty="0" smtClean="0"/>
              <a:t>Gordelspanners kunnen mechanisch werken als wel </a:t>
            </a:r>
            <a:r>
              <a:rPr lang="nl-NL" sz="1200" dirty="0" err="1" smtClean="0"/>
              <a:t>pyrotechnisch</a:t>
            </a:r>
            <a:r>
              <a:rPr lang="nl-NL" sz="1200" dirty="0" smtClean="0"/>
              <a:t>.</a:t>
            </a:r>
          </a:p>
          <a:p>
            <a:r>
              <a:rPr lang="nl-NL" sz="1200" dirty="0" smtClean="0"/>
              <a:t>Daarom  is het belangrijk om de gordel op twee plaatsen door snijden: hoog en laag.</a:t>
            </a:r>
          </a:p>
          <a:p>
            <a:endParaRPr lang="nl-NL" sz="1200" dirty="0" smtClean="0"/>
          </a:p>
          <a:p>
            <a:endParaRPr lang="nl-NL" dirty="0"/>
          </a:p>
        </p:txBody>
      </p:sp>
      <p:sp>
        <p:nvSpPr>
          <p:cNvPr id="4" name="Tijdelijke aanduiding voor dianummer 3"/>
          <p:cNvSpPr>
            <a:spLocks noGrp="1"/>
          </p:cNvSpPr>
          <p:nvPr>
            <p:ph type="sldNum" sz="quarter" idx="10"/>
          </p:nvPr>
        </p:nvSpPr>
        <p:spPr/>
        <p:txBody>
          <a:bodyPr/>
          <a:lstStyle/>
          <a:p>
            <a:fld id="{A845553F-9CBF-45BA-8FC1-72B59B3DABAD}" type="slidenum">
              <a:rPr lang="nl-NL" smtClean="0"/>
              <a:pPr/>
              <a:t>6</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3F029-47E7-4E69-BF63-49BDF402D00C}" type="slidenum">
              <a:rPr lang="nl-NL"/>
              <a:pPr/>
              <a:t>7</a:t>
            </a:fld>
            <a:endParaRPr lang="nl-NL"/>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679768" y="4715907"/>
            <a:ext cx="5438140" cy="4467701"/>
          </a:xfrm>
        </p:spPr>
        <p:txBody>
          <a:bodyPr/>
          <a:lstStyle/>
          <a:p>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93FACC-5076-4F02-B7B2-CB4EFE1A9AAC}" type="slidenum">
              <a:rPr lang="nl-NL"/>
              <a:pPr/>
              <a:t>8</a:t>
            </a:fld>
            <a:endParaRPr lang="nl-NL"/>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algn="l">
              <a:buFontTx/>
              <a:buNone/>
            </a:pPr>
            <a:r>
              <a:rPr lang="nl-NL" sz="1200" dirty="0" smtClean="0"/>
              <a:t>Wat moet er</a:t>
            </a:r>
            <a:r>
              <a:rPr lang="nl-NL" sz="1200" baseline="0" dirty="0" smtClean="0"/>
              <a:t> in fase 3 besproken worden?</a:t>
            </a:r>
          </a:p>
          <a:p>
            <a:endParaRPr lang="nl-NL" dirty="0" smtClean="0"/>
          </a:p>
          <a:p>
            <a:endParaRPr lang="nl-NL"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4CE3A-7CF8-411A-B232-A9A3FF7E504D}" type="slidenum">
              <a:rPr lang="nl-NL"/>
              <a:pPr/>
              <a:t>10</a:t>
            </a:fld>
            <a:endParaRPr lang="nl-NL"/>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679768" y="4715907"/>
            <a:ext cx="5438140" cy="4467701"/>
          </a:xfrm>
        </p:spPr>
        <p:txBody>
          <a:bodyPr/>
          <a:lstStyle/>
          <a:p>
            <a:endParaRPr lang="nl-NL"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99E05-A970-4E8E-AA67-B94E472D6577}" type="slidenum">
              <a:rPr lang="nl-NL"/>
              <a:pPr/>
              <a:t>11</a:t>
            </a:fld>
            <a:endParaRPr lang="nl-NL"/>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algn="l">
              <a:buFontTx/>
              <a:buNone/>
            </a:pPr>
            <a:r>
              <a:rPr lang="nl-NL" sz="1200" dirty="0" smtClean="0"/>
              <a:t>Wat moet er</a:t>
            </a:r>
            <a:r>
              <a:rPr lang="nl-NL" sz="1200" baseline="0" dirty="0" smtClean="0"/>
              <a:t> in fase 4 besproken worden?</a:t>
            </a:r>
          </a:p>
          <a:p>
            <a:endParaRPr lang="nl-NL" baseline="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859CDB1C-66AD-4B1E-B99D-B814AC4D5D6E}" type="slidenum">
              <a:rPr lang="nl-NL" smtClean="0"/>
              <a:pPr/>
              <a:t>12</a:t>
            </a:fld>
            <a:endParaRPr lang="nl-NL"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nl-NL" dirty="0" smtClean="0"/>
              <a:t>Wat heeft dit voor invloed op de inzittenden? De automobielfabrikant verkoop veiligheid tot de klap.</a:t>
            </a:r>
          </a:p>
          <a:p>
            <a:pPr eaLnBrk="1" hangingPunct="1"/>
            <a:r>
              <a:rPr lang="nl-NL" dirty="0" smtClean="0"/>
              <a:t>Alles wat er na komt is voor de hulpverleners</a:t>
            </a:r>
            <a:r>
              <a:rPr lang="en-US" dirty="0" smtClean="0"/>
              <a:t> </a:t>
            </a:r>
          </a:p>
          <a:p>
            <a:pPr eaLnBrk="1" hangingPunct="1"/>
            <a:r>
              <a:rPr lang="en-US" dirty="0" smtClean="0"/>
              <a:t>We </a:t>
            </a:r>
            <a:r>
              <a:rPr lang="en-US" dirty="0" err="1" smtClean="0"/>
              <a:t>zien</a:t>
            </a:r>
            <a:r>
              <a:rPr lang="en-US" dirty="0" smtClean="0"/>
              <a:t> </a:t>
            </a:r>
            <a:r>
              <a:rPr lang="en-US" dirty="0" err="1" smtClean="0"/>
              <a:t>een</a:t>
            </a:r>
            <a:r>
              <a:rPr lang="en-US" dirty="0" smtClean="0"/>
              <a:t> </a:t>
            </a:r>
            <a:r>
              <a:rPr lang="en-US" dirty="0" err="1" smtClean="0"/>
              <a:t>toename</a:t>
            </a:r>
            <a:r>
              <a:rPr lang="en-US" dirty="0" smtClean="0"/>
              <a:t> van </a:t>
            </a:r>
            <a:r>
              <a:rPr lang="en-US" dirty="0" err="1" smtClean="0"/>
              <a:t>mechanische</a:t>
            </a:r>
            <a:r>
              <a:rPr lang="en-US" dirty="0" smtClean="0"/>
              <a:t> </a:t>
            </a:r>
            <a:r>
              <a:rPr lang="en-US" dirty="0" err="1" smtClean="0"/>
              <a:t>beknellingen</a:t>
            </a:r>
            <a:r>
              <a:rPr lang="en-US" dirty="0" smtClean="0"/>
              <a:t> (door de </a:t>
            </a:r>
            <a:r>
              <a:rPr lang="en-US" dirty="0" err="1" smtClean="0"/>
              <a:t>sterkte</a:t>
            </a:r>
            <a:r>
              <a:rPr lang="en-US" dirty="0" smtClean="0"/>
              <a:t> van de </a:t>
            </a:r>
            <a:r>
              <a:rPr lang="en-US" dirty="0" err="1" smtClean="0"/>
              <a:t>materialen</a:t>
            </a:r>
            <a:r>
              <a:rPr lang="en-US" dirty="0" smtClean="0"/>
              <a:t>)</a:t>
            </a:r>
          </a:p>
          <a:p>
            <a:pPr eaLnBrk="1" hangingPunct="1"/>
            <a:r>
              <a:rPr lang="en-US" dirty="0" smtClean="0"/>
              <a:t>En </a:t>
            </a:r>
            <a:r>
              <a:rPr lang="en-US" dirty="0" err="1" smtClean="0"/>
              <a:t>een</a:t>
            </a:r>
            <a:r>
              <a:rPr lang="en-US" dirty="0" smtClean="0"/>
              <a:t> </a:t>
            </a:r>
            <a:r>
              <a:rPr lang="en-US" dirty="0" err="1" smtClean="0"/>
              <a:t>toename</a:t>
            </a:r>
            <a:r>
              <a:rPr lang="en-US" dirty="0" smtClean="0"/>
              <a:t> van de </a:t>
            </a:r>
            <a:r>
              <a:rPr lang="en-US" dirty="0" err="1" smtClean="0"/>
              <a:t>fysieke</a:t>
            </a:r>
            <a:r>
              <a:rPr lang="en-US" dirty="0" smtClean="0"/>
              <a:t> </a:t>
            </a:r>
            <a:r>
              <a:rPr lang="en-US" dirty="0" err="1" smtClean="0"/>
              <a:t>beknelling</a:t>
            </a:r>
            <a:r>
              <a:rPr lang="en-US" dirty="0" smtClean="0"/>
              <a:t> type 1 (door de transfer van </a:t>
            </a:r>
            <a:r>
              <a:rPr lang="en-US" dirty="0" err="1" smtClean="0"/>
              <a:t>van</a:t>
            </a:r>
            <a:r>
              <a:rPr lang="en-US" dirty="0" smtClean="0"/>
              <a:t> </a:t>
            </a:r>
            <a:r>
              <a:rPr lang="en-US" dirty="0" err="1" smtClean="0"/>
              <a:t>energie</a:t>
            </a:r>
            <a:r>
              <a:rPr lang="en-US" dirty="0" smtClean="0"/>
              <a:t> </a:t>
            </a:r>
            <a:r>
              <a:rPr lang="en-US" dirty="0" err="1" smtClean="0"/>
              <a:t>naar</a:t>
            </a:r>
            <a:r>
              <a:rPr lang="en-US" dirty="0" smtClean="0"/>
              <a:t> het </a:t>
            </a:r>
            <a:r>
              <a:rPr lang="en-US" dirty="0" err="1" smtClean="0"/>
              <a:t>lichaam</a:t>
            </a:r>
            <a:r>
              <a:rPr lang="en-US" dirty="0" smtClean="0"/>
              <a:t> van het </a:t>
            </a:r>
            <a:r>
              <a:rPr lang="en-US" dirty="0" err="1" smtClean="0"/>
              <a:t>slachtoffer</a:t>
            </a:r>
            <a:r>
              <a:rPr lang="en-US" dirty="0" smtClean="0"/>
              <a:t>)</a:t>
            </a:r>
            <a:endParaRPr lang="nl-NL"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7" descr="Banner Format PPT SAVER rev002.jpg"/>
          <p:cNvPicPr>
            <a:picLocks noChangeAspect="1"/>
          </p:cNvPicPr>
          <p:nvPr userDrawn="1"/>
        </p:nvPicPr>
        <p:blipFill>
          <a:blip r:embed="rId2" cstate="print"/>
          <a:srcRect/>
          <a:stretch>
            <a:fillRect/>
          </a:stretch>
        </p:blipFill>
        <p:spPr bwMode="auto">
          <a:xfrm>
            <a:off x="0" y="1143000"/>
            <a:ext cx="9144000" cy="1789113"/>
          </a:xfrm>
          <a:prstGeom prst="rect">
            <a:avLst/>
          </a:prstGeom>
          <a:noFill/>
          <a:ln w="9525">
            <a:noFill/>
            <a:miter lim="800000"/>
            <a:headEnd/>
            <a:tailEnd/>
          </a:ln>
        </p:spPr>
      </p:pic>
      <p:cxnSp>
        <p:nvCxnSpPr>
          <p:cNvPr id="5" name="Rechte verbindingslijn 8"/>
          <p:cNvCxnSpPr>
            <a:cxnSpLocks noChangeShapeType="1"/>
          </p:cNvCxnSpPr>
          <p:nvPr userDrawn="1"/>
        </p:nvCxnSpPr>
        <p:spPr bwMode="auto">
          <a:xfrm>
            <a:off x="0" y="1219200"/>
            <a:ext cx="9144000" cy="0"/>
          </a:xfrm>
          <a:prstGeom prst="line">
            <a:avLst/>
          </a:prstGeom>
          <a:noFill/>
          <a:ln w="19050" algn="ctr">
            <a:solidFill>
              <a:srgbClr val="CCD2B9">
                <a:alpha val="20000"/>
              </a:srgbClr>
            </a:solidFill>
            <a:round/>
            <a:headEnd/>
            <a:tailEnd/>
          </a:ln>
        </p:spPr>
      </p:cxnSp>
      <p:cxnSp>
        <p:nvCxnSpPr>
          <p:cNvPr id="6" name="Rechte verbindingslijn 9"/>
          <p:cNvCxnSpPr>
            <a:cxnSpLocks noChangeShapeType="1"/>
          </p:cNvCxnSpPr>
          <p:nvPr userDrawn="1"/>
        </p:nvCxnSpPr>
        <p:spPr bwMode="auto">
          <a:xfrm>
            <a:off x="0" y="2743200"/>
            <a:ext cx="9144000" cy="0"/>
          </a:xfrm>
          <a:prstGeom prst="line">
            <a:avLst/>
          </a:prstGeom>
          <a:noFill/>
          <a:ln w="88900" algn="ctr">
            <a:solidFill>
              <a:srgbClr val="CCD2B9">
                <a:alpha val="20000"/>
              </a:srgbClr>
            </a:solidFill>
            <a:round/>
            <a:headEnd/>
            <a:tailEnd/>
          </a:ln>
        </p:spPr>
      </p:cxnSp>
      <p:sp>
        <p:nvSpPr>
          <p:cNvPr id="2" name="Title 1"/>
          <p:cNvSpPr>
            <a:spLocks noGrp="1"/>
          </p:cNvSpPr>
          <p:nvPr>
            <p:ph type="ctrTitle"/>
          </p:nvPr>
        </p:nvSpPr>
        <p:spPr>
          <a:xfrm>
            <a:off x="1371600" y="3200400"/>
            <a:ext cx="6400800" cy="704850"/>
          </a:xfrm>
        </p:spPr>
        <p:txBody>
          <a:bodyPr/>
          <a:lstStyle>
            <a:lvl1pPr>
              <a:defRPr sz="2000"/>
            </a:lvl1pPr>
          </a:lstStyle>
          <a:p>
            <a:r>
              <a:rPr lang="nl-NL" smtClean="0"/>
              <a:t>Klik om de stijl te bewerken</a:t>
            </a:r>
            <a:endParaRPr lang="en-US" dirty="0"/>
          </a:p>
        </p:txBody>
      </p:sp>
      <p:sp>
        <p:nvSpPr>
          <p:cNvPr id="3" name="Subtitle 2"/>
          <p:cNvSpPr>
            <a:spLocks noGrp="1"/>
          </p:cNvSpPr>
          <p:nvPr>
            <p:ph type="subTitle" idx="1"/>
          </p:nvPr>
        </p:nvSpPr>
        <p:spPr>
          <a:xfrm>
            <a:off x="1371600" y="3886200"/>
            <a:ext cx="6400800" cy="457200"/>
          </a:xfrm>
        </p:spPr>
        <p:txBody>
          <a:bodyPr/>
          <a:lstStyle>
            <a:lvl1pPr marL="0" indent="0" algn="l">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en-US" dirty="0"/>
          </a:p>
        </p:txBody>
      </p:sp>
      <p:sp>
        <p:nvSpPr>
          <p:cNvPr id="7" name="Tijdelijke aanduiding voor voettekst 7"/>
          <p:cNvSpPr>
            <a:spLocks noGrp="1"/>
          </p:cNvSpPr>
          <p:nvPr>
            <p:ph type="ftr" sz="quarter" idx="10"/>
          </p:nvPr>
        </p:nvSpPr>
        <p:spPr/>
        <p:txBody>
          <a:bodyPr/>
          <a:lstStyle>
            <a:lvl1pPr>
              <a:defRPr/>
            </a:lvl1pPr>
          </a:lstStyle>
          <a:p>
            <a:pPr>
              <a:defRPr/>
            </a:pPr>
            <a:r>
              <a:rPr lang="en-GB"/>
              <a:t>Title Course Rev00X 14072011</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GB"/>
              <a:t>Title Course Rev00X 14072011</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323850" y="1303338"/>
            <a:ext cx="4105275" cy="4792662"/>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p:txBody>
      </p:sp>
      <p:sp>
        <p:nvSpPr>
          <p:cNvPr id="4" name="Content Placeholder 3"/>
          <p:cNvSpPr>
            <a:spLocks noGrp="1"/>
          </p:cNvSpPr>
          <p:nvPr>
            <p:ph sz="half" idx="2"/>
          </p:nvPr>
        </p:nvSpPr>
        <p:spPr>
          <a:xfrm>
            <a:off x="4581525" y="1303338"/>
            <a:ext cx="4105275" cy="4792662"/>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p:txBody>
      </p:sp>
      <p:sp>
        <p:nvSpPr>
          <p:cNvPr id="5" name="Rectangle 16"/>
          <p:cNvSpPr>
            <a:spLocks noGrp="1" noChangeArrowheads="1"/>
          </p:cNvSpPr>
          <p:nvPr>
            <p:ph type="ftr" sz="quarter" idx="10"/>
          </p:nvPr>
        </p:nvSpPr>
        <p:spPr>
          <a:ln/>
        </p:spPr>
        <p:txBody>
          <a:bodyPr/>
          <a:lstStyle>
            <a:lvl1pPr>
              <a:defRPr/>
            </a:lvl1pPr>
          </a:lstStyle>
          <a:p>
            <a:pPr>
              <a:defRPr/>
            </a:pPr>
            <a:r>
              <a:rPr lang="en-GB"/>
              <a:t>Title Course Rev00X 14072011</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GB"/>
              <a:t>Title Course Rev00X 14072011</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oettekst 2"/>
          <p:cNvSpPr>
            <a:spLocks noGrp="1"/>
          </p:cNvSpPr>
          <p:nvPr>
            <p:ph type="ftr" sz="quarter" idx="10"/>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5" descr="Falck_ppt_underside_2"/>
          <p:cNvPicPr>
            <a:picLocks noChangeAspect="1" noChangeArrowheads="1"/>
          </p:cNvPicPr>
          <p:nvPr/>
        </p:nvPicPr>
        <p:blipFill>
          <a:blip r:embed="rId7" cstate="print"/>
          <a:srcRect/>
          <a:stretch>
            <a:fillRect/>
          </a:stretch>
        </p:blipFill>
        <p:spPr bwMode="auto">
          <a:xfrm>
            <a:off x="0" y="-1588"/>
            <a:ext cx="9144000" cy="6859588"/>
          </a:xfrm>
          <a:prstGeom prst="rect">
            <a:avLst/>
          </a:prstGeom>
          <a:noFill/>
          <a:ln w="9525">
            <a:noFill/>
            <a:miter lim="800000"/>
            <a:headEnd/>
            <a:tailEnd/>
          </a:ln>
        </p:spPr>
      </p:pic>
      <p:sp>
        <p:nvSpPr>
          <p:cNvPr id="1027" name="Rectangle 14"/>
          <p:cNvSpPr>
            <a:spLocks noGrp="1" noChangeArrowheads="1"/>
          </p:cNvSpPr>
          <p:nvPr>
            <p:ph type="title"/>
          </p:nvPr>
        </p:nvSpPr>
        <p:spPr bwMode="auto">
          <a:xfrm>
            <a:off x="323850" y="246063"/>
            <a:ext cx="7162800" cy="481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de stijl te bewerken</a:t>
            </a:r>
            <a:endParaRPr lang="da-DK" smtClean="0"/>
          </a:p>
        </p:txBody>
      </p:sp>
      <p:sp>
        <p:nvSpPr>
          <p:cNvPr id="1028" name="Rectangle 15"/>
          <p:cNvSpPr>
            <a:spLocks noGrp="1" noChangeArrowheads="1"/>
          </p:cNvSpPr>
          <p:nvPr>
            <p:ph type="body" idx="1"/>
          </p:nvPr>
        </p:nvSpPr>
        <p:spPr bwMode="auto">
          <a:xfrm>
            <a:off x="323850" y="1303338"/>
            <a:ext cx="8362950" cy="4792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smtClean="0"/>
              <a:t>Click to edit Master text styles</a:t>
            </a:r>
          </a:p>
          <a:p>
            <a:pPr lvl="1"/>
            <a:r>
              <a:rPr lang="da-DK" smtClean="0"/>
              <a:t>Second level</a:t>
            </a:r>
          </a:p>
        </p:txBody>
      </p:sp>
      <p:sp>
        <p:nvSpPr>
          <p:cNvPr id="1040" name="Rectangle 16"/>
          <p:cNvSpPr>
            <a:spLocks noGrp="1" noChangeArrowheads="1"/>
          </p:cNvSpPr>
          <p:nvPr>
            <p:ph type="ftr" sz="quarter" idx="3"/>
          </p:nvPr>
        </p:nvSpPr>
        <p:spPr bwMode="auto">
          <a:xfrm>
            <a:off x="304800" y="6248400"/>
            <a:ext cx="5594350" cy="207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CCD2B9"/>
                </a:solidFill>
                <a:latin typeface="+mn-lt"/>
              </a:defRPr>
            </a:lvl1pPr>
          </a:lstStyle>
          <a:p>
            <a:pPr>
              <a:defRPr/>
            </a:pPr>
            <a:r>
              <a:rPr lang="en-GB"/>
              <a:t>Title Course Rev00X 14072011</a:t>
            </a:r>
            <a:endParaRPr lang="en-GB" dirty="0"/>
          </a:p>
        </p:txBody>
      </p:sp>
      <p:pic>
        <p:nvPicPr>
          <p:cNvPr id="1030" name="Afbeelding 6" descr="FalckR_logo_pos.JPG"/>
          <p:cNvPicPr>
            <a:picLocks noChangeAspect="1"/>
          </p:cNvPicPr>
          <p:nvPr/>
        </p:nvPicPr>
        <p:blipFill>
          <a:blip r:embed="rId8" cstate="print"/>
          <a:srcRect/>
          <a:stretch>
            <a:fillRect/>
          </a:stretch>
        </p:blipFill>
        <p:spPr bwMode="auto">
          <a:xfrm>
            <a:off x="7408863" y="6248400"/>
            <a:ext cx="1354137" cy="304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5" r:id="rId1"/>
    <p:sldLayoutId id="2147483692" r:id="rId2"/>
    <p:sldLayoutId id="2147483693" r:id="rId3"/>
    <p:sldLayoutId id="2147483694" r:id="rId4"/>
    <p:sldLayoutId id="2147483696" r:id="rId5"/>
  </p:sldLayoutIdLst>
  <p:hf sldNum="0" hdr="0" dt="0"/>
  <p:txStyles>
    <p:titleStyle>
      <a:lvl1pPr algn="l" rtl="0" eaLnBrk="1" fontAlgn="base" hangingPunct="1">
        <a:spcBef>
          <a:spcPct val="0"/>
        </a:spcBef>
        <a:spcAft>
          <a:spcPct val="0"/>
        </a:spcAft>
        <a:defRPr b="1">
          <a:solidFill>
            <a:srgbClr val="6496CD"/>
          </a:solidFill>
          <a:latin typeface="+mj-lt"/>
          <a:ea typeface="+mj-ea"/>
          <a:cs typeface="+mj-cs"/>
        </a:defRPr>
      </a:lvl1pPr>
      <a:lvl2pPr algn="l" rtl="0" eaLnBrk="1" fontAlgn="base" hangingPunct="1">
        <a:spcBef>
          <a:spcPct val="0"/>
        </a:spcBef>
        <a:spcAft>
          <a:spcPct val="0"/>
        </a:spcAft>
        <a:defRPr b="1">
          <a:solidFill>
            <a:srgbClr val="6496CD"/>
          </a:solidFill>
          <a:latin typeface="Verdana" pitchFamily="34" charset="0"/>
          <a:ea typeface="ＭＳ Ｐゴシック" pitchFamily="84" charset="-128"/>
        </a:defRPr>
      </a:lvl2pPr>
      <a:lvl3pPr algn="l" rtl="0" eaLnBrk="1" fontAlgn="base" hangingPunct="1">
        <a:spcBef>
          <a:spcPct val="0"/>
        </a:spcBef>
        <a:spcAft>
          <a:spcPct val="0"/>
        </a:spcAft>
        <a:defRPr b="1">
          <a:solidFill>
            <a:srgbClr val="6496CD"/>
          </a:solidFill>
          <a:latin typeface="Verdana" pitchFamily="34" charset="0"/>
          <a:ea typeface="ＭＳ Ｐゴシック" pitchFamily="84" charset="-128"/>
        </a:defRPr>
      </a:lvl3pPr>
      <a:lvl4pPr algn="l" rtl="0" eaLnBrk="1" fontAlgn="base" hangingPunct="1">
        <a:spcBef>
          <a:spcPct val="0"/>
        </a:spcBef>
        <a:spcAft>
          <a:spcPct val="0"/>
        </a:spcAft>
        <a:defRPr b="1">
          <a:solidFill>
            <a:srgbClr val="6496CD"/>
          </a:solidFill>
          <a:latin typeface="Verdana" pitchFamily="34" charset="0"/>
          <a:ea typeface="ＭＳ Ｐゴシック" pitchFamily="84" charset="-128"/>
        </a:defRPr>
      </a:lvl4pPr>
      <a:lvl5pPr algn="l" rtl="0" eaLnBrk="1" fontAlgn="base" hangingPunct="1">
        <a:spcBef>
          <a:spcPct val="0"/>
        </a:spcBef>
        <a:spcAft>
          <a:spcPct val="0"/>
        </a:spcAft>
        <a:defRPr b="1">
          <a:solidFill>
            <a:srgbClr val="6496CD"/>
          </a:solidFill>
          <a:latin typeface="Verdana" pitchFamily="34" charset="0"/>
          <a:ea typeface="ＭＳ Ｐゴシック" pitchFamily="84" charset="-128"/>
        </a:defRPr>
      </a:lvl5pPr>
      <a:lvl6pPr marL="457200" algn="l" rtl="0" eaLnBrk="1" fontAlgn="base" hangingPunct="1">
        <a:spcBef>
          <a:spcPct val="0"/>
        </a:spcBef>
        <a:spcAft>
          <a:spcPct val="0"/>
        </a:spcAft>
        <a:defRPr sz="2000" b="1">
          <a:solidFill>
            <a:schemeClr val="bg1"/>
          </a:solidFill>
          <a:latin typeface="Verdana" pitchFamily="34" charset="0"/>
          <a:ea typeface="ＭＳ Ｐゴシック" pitchFamily="84" charset="-128"/>
        </a:defRPr>
      </a:lvl6pPr>
      <a:lvl7pPr marL="914400" algn="l" rtl="0" eaLnBrk="1" fontAlgn="base" hangingPunct="1">
        <a:spcBef>
          <a:spcPct val="0"/>
        </a:spcBef>
        <a:spcAft>
          <a:spcPct val="0"/>
        </a:spcAft>
        <a:defRPr sz="2000" b="1">
          <a:solidFill>
            <a:schemeClr val="bg1"/>
          </a:solidFill>
          <a:latin typeface="Verdana" pitchFamily="34" charset="0"/>
          <a:ea typeface="ＭＳ Ｐゴシック" pitchFamily="84" charset="-128"/>
        </a:defRPr>
      </a:lvl7pPr>
      <a:lvl8pPr marL="1371600" algn="l" rtl="0" eaLnBrk="1" fontAlgn="base" hangingPunct="1">
        <a:spcBef>
          <a:spcPct val="0"/>
        </a:spcBef>
        <a:spcAft>
          <a:spcPct val="0"/>
        </a:spcAft>
        <a:defRPr sz="2000" b="1">
          <a:solidFill>
            <a:schemeClr val="bg1"/>
          </a:solidFill>
          <a:latin typeface="Verdana" pitchFamily="34" charset="0"/>
          <a:ea typeface="ＭＳ Ｐゴシック" pitchFamily="84" charset="-128"/>
        </a:defRPr>
      </a:lvl8pPr>
      <a:lvl9pPr marL="1828800" algn="l" rtl="0" eaLnBrk="1" fontAlgn="base" hangingPunct="1">
        <a:spcBef>
          <a:spcPct val="0"/>
        </a:spcBef>
        <a:spcAft>
          <a:spcPct val="0"/>
        </a:spcAft>
        <a:defRPr sz="2000" b="1">
          <a:solidFill>
            <a:schemeClr val="bg1"/>
          </a:solidFill>
          <a:latin typeface="Verdana" pitchFamily="34" charset="0"/>
          <a:ea typeface="ＭＳ Ｐゴシック" pitchFamily="84" charset="-128"/>
        </a:defRPr>
      </a:lvl9pPr>
    </p:titleStyle>
    <p:bodyStyle>
      <a:lvl1pPr marL="342900" indent="-342900" algn="l" rtl="0" eaLnBrk="1" fontAlgn="base" hangingPunct="1">
        <a:spcBef>
          <a:spcPct val="20000"/>
        </a:spcBef>
        <a:spcAft>
          <a:spcPct val="0"/>
        </a:spcAft>
        <a:buClr>
          <a:srgbClr val="E70000"/>
        </a:buClr>
        <a:buFont typeface="Wingdings" pitchFamily="2" charset="2"/>
        <a:buChar char="§"/>
        <a:defRPr sz="1600">
          <a:solidFill>
            <a:schemeClr val="tx1"/>
          </a:solidFill>
          <a:latin typeface="+mj-lt"/>
          <a:ea typeface="+mn-ea"/>
          <a:cs typeface="+mn-cs"/>
        </a:defRPr>
      </a:lvl1pPr>
      <a:lvl2pPr marL="742950" indent="-285750" algn="l" rtl="0" eaLnBrk="1" fontAlgn="base" hangingPunct="1">
        <a:spcBef>
          <a:spcPct val="20000"/>
        </a:spcBef>
        <a:spcAft>
          <a:spcPct val="0"/>
        </a:spcAft>
        <a:buClr>
          <a:srgbClr val="E70000"/>
        </a:buClr>
        <a:buFont typeface="Wingdings" pitchFamily="2" charset="2"/>
        <a:buChar char="§"/>
        <a:defRPr sz="1600">
          <a:solidFill>
            <a:schemeClr val="tx1"/>
          </a:solidFill>
          <a:latin typeface="+mj-lt"/>
          <a:ea typeface="+mn-ea"/>
        </a:defRPr>
      </a:lvl2pPr>
      <a:lvl3pPr marL="1143000" indent="-228600" algn="l" rtl="0" eaLnBrk="1" fontAlgn="base" hangingPunct="1">
        <a:spcBef>
          <a:spcPct val="20000"/>
        </a:spcBef>
        <a:spcAft>
          <a:spcPct val="0"/>
        </a:spcAft>
        <a:buClr>
          <a:srgbClr val="E70000"/>
        </a:buClr>
        <a:buFont typeface="Wingdings" pitchFamily="2" charset="2"/>
        <a:buChar char="§"/>
        <a:defRPr sz="1600">
          <a:solidFill>
            <a:schemeClr val="tx1"/>
          </a:solidFill>
          <a:latin typeface="+mj-lt"/>
          <a:ea typeface="+mn-ea"/>
        </a:defRPr>
      </a:lvl3pPr>
      <a:lvl4pPr marL="1600200" indent="-228600" algn="l" rtl="0" eaLnBrk="1" fontAlgn="base" hangingPunct="1">
        <a:spcBef>
          <a:spcPct val="20000"/>
        </a:spcBef>
        <a:spcAft>
          <a:spcPct val="0"/>
        </a:spcAft>
        <a:buClr>
          <a:srgbClr val="E70000"/>
        </a:buClr>
        <a:buChar char="–"/>
        <a:defRPr sz="1600">
          <a:solidFill>
            <a:schemeClr val="tx1"/>
          </a:solidFill>
          <a:latin typeface="+mj-lt"/>
          <a:ea typeface="+mn-ea"/>
        </a:defRPr>
      </a:lvl4pPr>
      <a:lvl5pPr marL="2057400" indent="-228600" algn="l" rtl="0" eaLnBrk="1" fontAlgn="base" hangingPunct="1">
        <a:spcBef>
          <a:spcPct val="20000"/>
        </a:spcBef>
        <a:spcAft>
          <a:spcPct val="0"/>
        </a:spcAft>
        <a:buClr>
          <a:srgbClr val="E70000"/>
        </a:buClr>
        <a:buFont typeface="Wingdings" pitchFamily="2" charset="2"/>
        <a:buChar char="§"/>
        <a:defRPr sz="1600">
          <a:solidFill>
            <a:schemeClr val="tx1"/>
          </a:solidFill>
          <a:latin typeface="+mj-lt"/>
          <a:ea typeface="+mn-ea"/>
        </a:defRPr>
      </a:lvl5pPr>
      <a:lvl6pPr marL="2514600" indent="-228600" algn="l" rtl="0" eaLnBrk="1" fontAlgn="base" hangingPunct="1">
        <a:spcBef>
          <a:spcPct val="20000"/>
        </a:spcBef>
        <a:spcAft>
          <a:spcPct val="0"/>
        </a:spcAft>
        <a:buFont typeface="Wingdings" pitchFamily="2" charset="2"/>
        <a:buChar char="§"/>
        <a:defRPr sz="1400">
          <a:solidFill>
            <a:schemeClr val="tx1"/>
          </a:solidFill>
          <a:latin typeface="+mn-lt"/>
          <a:ea typeface="+mn-ea"/>
        </a:defRPr>
      </a:lvl6pPr>
      <a:lvl7pPr marL="2971800" indent="-228600" algn="l" rtl="0" eaLnBrk="1" fontAlgn="base" hangingPunct="1">
        <a:spcBef>
          <a:spcPct val="20000"/>
        </a:spcBef>
        <a:spcAft>
          <a:spcPct val="0"/>
        </a:spcAft>
        <a:buFont typeface="Wingdings" pitchFamily="2" charset="2"/>
        <a:buChar char="§"/>
        <a:defRPr sz="1400">
          <a:solidFill>
            <a:schemeClr val="tx1"/>
          </a:solidFill>
          <a:latin typeface="+mn-lt"/>
          <a:ea typeface="+mn-ea"/>
        </a:defRPr>
      </a:lvl7pPr>
      <a:lvl8pPr marL="3429000" indent="-228600" algn="l" rtl="0" eaLnBrk="1" fontAlgn="base" hangingPunct="1">
        <a:spcBef>
          <a:spcPct val="20000"/>
        </a:spcBef>
        <a:spcAft>
          <a:spcPct val="0"/>
        </a:spcAft>
        <a:buFont typeface="Wingdings" pitchFamily="2" charset="2"/>
        <a:buChar char="§"/>
        <a:defRPr sz="1400">
          <a:solidFill>
            <a:schemeClr val="tx1"/>
          </a:solidFill>
          <a:latin typeface="+mn-lt"/>
          <a:ea typeface="+mn-ea"/>
        </a:defRPr>
      </a:lvl8pPr>
      <a:lvl9pPr marL="3886200" indent="-228600" algn="l" rtl="0" eaLnBrk="1" fontAlgn="base" hangingPunct="1">
        <a:spcBef>
          <a:spcPct val="20000"/>
        </a:spcBef>
        <a:spcAft>
          <a:spcPct val="0"/>
        </a:spcAft>
        <a:buFont typeface="Wingdings" pitchFamily="2" charset="2"/>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SideCrashPoleBMW.mpg" TargetMode="Externa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1.jpe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SAVER methode en nieuwe voertuigen</a:t>
            </a:r>
            <a:endParaRPr lang="nl-NL" dirty="0"/>
          </a:p>
        </p:txBody>
      </p:sp>
      <p:pic>
        <p:nvPicPr>
          <p:cNvPr id="32769" name="Picture 1" descr="G:\Falck-SAVER\foto's\New Car Technology\2008_Audi_A5-S5_Body_Structure_Extrication.png"/>
          <p:cNvPicPr>
            <a:picLocks noChangeAspect="1" noChangeArrowheads="1"/>
          </p:cNvPicPr>
          <p:nvPr/>
        </p:nvPicPr>
        <p:blipFill>
          <a:blip r:embed="rId2" cstate="print"/>
          <a:srcRect/>
          <a:stretch>
            <a:fillRect/>
          </a:stretch>
        </p:blipFill>
        <p:spPr bwMode="auto">
          <a:xfrm>
            <a:off x="2689807" y="3717032"/>
            <a:ext cx="3764386" cy="2953887"/>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22375" y="904875"/>
            <a:ext cx="6677025" cy="5338763"/>
            <a:chOff x="1005" y="3312"/>
            <a:chExt cx="9936" cy="9792"/>
          </a:xfrm>
        </p:grpSpPr>
        <p:sp>
          <p:nvSpPr>
            <p:cNvPr id="79875" name="Line 3"/>
            <p:cNvSpPr>
              <a:spLocks noChangeShapeType="1"/>
            </p:cNvSpPr>
            <p:nvPr/>
          </p:nvSpPr>
          <p:spPr bwMode="auto">
            <a:xfrm>
              <a:off x="5901" y="11088"/>
              <a:ext cx="0" cy="1152"/>
            </a:xfrm>
            <a:prstGeom prst="line">
              <a:avLst/>
            </a:prstGeom>
            <a:noFill/>
            <a:ln w="38100">
              <a:solidFill>
                <a:schemeClr val="tx1"/>
              </a:solidFill>
              <a:round/>
              <a:headEnd/>
              <a:tailEnd/>
            </a:ln>
          </p:spPr>
          <p:txBody>
            <a:bodyPr/>
            <a:lstStyle/>
            <a:p>
              <a:endParaRPr lang="nl-NL"/>
            </a:p>
          </p:txBody>
        </p:sp>
        <p:sp>
          <p:nvSpPr>
            <p:cNvPr id="79876" name="Line 4"/>
            <p:cNvSpPr>
              <a:spLocks noChangeShapeType="1"/>
            </p:cNvSpPr>
            <p:nvPr/>
          </p:nvSpPr>
          <p:spPr bwMode="auto">
            <a:xfrm rot="18237947" flipH="1">
              <a:off x="5180" y="9360"/>
              <a:ext cx="1" cy="1152"/>
            </a:xfrm>
            <a:prstGeom prst="line">
              <a:avLst/>
            </a:prstGeom>
            <a:noFill/>
            <a:ln w="38100">
              <a:solidFill>
                <a:schemeClr val="tx1"/>
              </a:solidFill>
              <a:round/>
              <a:headEnd/>
              <a:tailEnd/>
            </a:ln>
          </p:spPr>
          <p:txBody>
            <a:bodyPr/>
            <a:lstStyle/>
            <a:p>
              <a:endParaRPr lang="nl-NL"/>
            </a:p>
          </p:txBody>
        </p:sp>
        <p:sp>
          <p:nvSpPr>
            <p:cNvPr id="79877" name="Line 5"/>
            <p:cNvSpPr>
              <a:spLocks noChangeShapeType="1"/>
            </p:cNvSpPr>
            <p:nvPr/>
          </p:nvSpPr>
          <p:spPr bwMode="auto">
            <a:xfrm rot="3362053">
              <a:off x="6620" y="9361"/>
              <a:ext cx="1" cy="1152"/>
            </a:xfrm>
            <a:prstGeom prst="line">
              <a:avLst/>
            </a:prstGeom>
            <a:noFill/>
            <a:ln w="38100">
              <a:solidFill>
                <a:schemeClr val="tx1"/>
              </a:solidFill>
              <a:round/>
              <a:headEnd/>
              <a:tailEnd/>
            </a:ln>
          </p:spPr>
          <p:txBody>
            <a:bodyPr/>
            <a:lstStyle/>
            <a:p>
              <a:endParaRPr lang="nl-NL"/>
            </a:p>
          </p:txBody>
        </p:sp>
        <p:sp>
          <p:nvSpPr>
            <p:cNvPr id="79878" name="Line 6"/>
            <p:cNvSpPr>
              <a:spLocks noChangeShapeType="1"/>
            </p:cNvSpPr>
            <p:nvPr/>
          </p:nvSpPr>
          <p:spPr bwMode="auto">
            <a:xfrm rot="18237947" flipH="1">
              <a:off x="6620" y="7633"/>
              <a:ext cx="1" cy="1152"/>
            </a:xfrm>
            <a:prstGeom prst="line">
              <a:avLst/>
            </a:prstGeom>
            <a:noFill/>
            <a:ln w="38100">
              <a:solidFill>
                <a:schemeClr val="tx1"/>
              </a:solidFill>
              <a:round/>
              <a:headEnd/>
              <a:tailEnd/>
            </a:ln>
          </p:spPr>
          <p:txBody>
            <a:bodyPr/>
            <a:lstStyle/>
            <a:p>
              <a:endParaRPr lang="nl-NL"/>
            </a:p>
          </p:txBody>
        </p:sp>
        <p:sp>
          <p:nvSpPr>
            <p:cNvPr id="79879" name="Line 7"/>
            <p:cNvSpPr>
              <a:spLocks noChangeShapeType="1"/>
            </p:cNvSpPr>
            <p:nvPr/>
          </p:nvSpPr>
          <p:spPr bwMode="auto">
            <a:xfrm rot="3362053">
              <a:off x="5180" y="7632"/>
              <a:ext cx="1" cy="1152"/>
            </a:xfrm>
            <a:prstGeom prst="line">
              <a:avLst/>
            </a:prstGeom>
            <a:noFill/>
            <a:ln w="38100">
              <a:solidFill>
                <a:schemeClr val="tx1"/>
              </a:solidFill>
              <a:round/>
              <a:headEnd/>
              <a:tailEnd/>
            </a:ln>
          </p:spPr>
          <p:txBody>
            <a:bodyPr/>
            <a:lstStyle/>
            <a:p>
              <a:endParaRPr lang="nl-NL"/>
            </a:p>
          </p:txBody>
        </p:sp>
        <p:sp>
          <p:nvSpPr>
            <p:cNvPr id="79880" name="Line 8"/>
            <p:cNvSpPr>
              <a:spLocks noChangeShapeType="1"/>
            </p:cNvSpPr>
            <p:nvPr/>
          </p:nvSpPr>
          <p:spPr bwMode="auto">
            <a:xfrm>
              <a:off x="5901" y="6048"/>
              <a:ext cx="0" cy="1152"/>
            </a:xfrm>
            <a:prstGeom prst="line">
              <a:avLst/>
            </a:prstGeom>
            <a:noFill/>
            <a:ln w="38100">
              <a:solidFill>
                <a:schemeClr val="tx1"/>
              </a:solidFill>
              <a:round/>
              <a:headEnd/>
              <a:tailEnd/>
            </a:ln>
          </p:spPr>
          <p:txBody>
            <a:bodyPr/>
            <a:lstStyle/>
            <a:p>
              <a:endParaRPr lang="nl-NL"/>
            </a:p>
          </p:txBody>
        </p:sp>
        <p:sp>
          <p:nvSpPr>
            <p:cNvPr id="79881" name="Line 9"/>
            <p:cNvSpPr>
              <a:spLocks noChangeShapeType="1"/>
            </p:cNvSpPr>
            <p:nvPr/>
          </p:nvSpPr>
          <p:spPr bwMode="auto">
            <a:xfrm>
              <a:off x="5901" y="4464"/>
              <a:ext cx="0" cy="1152"/>
            </a:xfrm>
            <a:prstGeom prst="line">
              <a:avLst/>
            </a:prstGeom>
            <a:noFill/>
            <a:ln w="38100">
              <a:solidFill>
                <a:schemeClr val="tx1"/>
              </a:solidFill>
              <a:round/>
              <a:headEnd/>
              <a:tailEnd/>
            </a:ln>
          </p:spPr>
          <p:txBody>
            <a:bodyPr/>
            <a:lstStyle/>
            <a:p>
              <a:endParaRPr lang="nl-NL"/>
            </a:p>
          </p:txBody>
        </p:sp>
        <p:sp>
          <p:nvSpPr>
            <p:cNvPr id="79882" name="Text Box 10"/>
            <p:cNvSpPr txBox="1">
              <a:spLocks noChangeArrowheads="1"/>
            </p:cNvSpPr>
            <p:nvPr/>
          </p:nvSpPr>
          <p:spPr bwMode="auto">
            <a:xfrm>
              <a:off x="3741" y="3312"/>
              <a:ext cx="4464" cy="1152"/>
            </a:xfrm>
            <a:prstGeom prst="rect">
              <a:avLst/>
            </a:prstGeom>
            <a:solidFill>
              <a:srgbClr val="FF0000"/>
            </a:solidFill>
            <a:ln w="9525">
              <a:solidFill>
                <a:schemeClr val="tx1"/>
              </a:solidFill>
              <a:miter lim="800000"/>
              <a:headEnd/>
              <a:tailEnd/>
            </a:ln>
          </p:spPr>
          <p:txBody>
            <a:bodyPr/>
            <a:lstStyle/>
            <a:p>
              <a:pPr algn="ctr" eaLnBrk="0" hangingPunct="0"/>
              <a:r>
                <a:rPr lang="nl-NL" sz="1800"/>
                <a:t>Benadering</a:t>
              </a:r>
            </a:p>
            <a:p>
              <a:pPr algn="ctr" eaLnBrk="0" hangingPunct="0"/>
              <a:r>
                <a:rPr lang="nl-NL" sz="1800"/>
                <a:t>Ongeval</a:t>
              </a:r>
            </a:p>
          </p:txBody>
        </p:sp>
        <p:sp>
          <p:nvSpPr>
            <p:cNvPr id="79883" name="Text Box 11"/>
            <p:cNvSpPr txBox="1">
              <a:spLocks noChangeArrowheads="1"/>
            </p:cNvSpPr>
            <p:nvPr/>
          </p:nvSpPr>
          <p:spPr bwMode="auto">
            <a:xfrm>
              <a:off x="3741" y="5040"/>
              <a:ext cx="4464" cy="1152"/>
            </a:xfrm>
            <a:prstGeom prst="rect">
              <a:avLst/>
            </a:prstGeom>
            <a:solidFill>
              <a:srgbClr val="FFFF00"/>
            </a:solidFill>
            <a:ln w="9525">
              <a:solidFill>
                <a:schemeClr val="tx1"/>
              </a:solidFill>
              <a:miter lim="800000"/>
              <a:headEnd/>
              <a:tailEnd/>
            </a:ln>
          </p:spPr>
          <p:txBody>
            <a:bodyPr/>
            <a:lstStyle/>
            <a:p>
              <a:pPr algn="ctr" eaLnBrk="0" hangingPunct="0"/>
              <a:r>
                <a:rPr lang="nl-NL" sz="1800"/>
                <a:t>Risicobeheersing /</a:t>
              </a:r>
            </a:p>
            <a:p>
              <a:pPr algn="ctr" eaLnBrk="0" hangingPunct="0"/>
              <a:r>
                <a:rPr lang="nl-NL" sz="1800"/>
                <a:t>Stabilisatie</a:t>
              </a:r>
            </a:p>
          </p:txBody>
        </p:sp>
        <p:sp>
          <p:nvSpPr>
            <p:cNvPr id="79884" name="Text Box 12"/>
            <p:cNvSpPr txBox="1">
              <a:spLocks noChangeArrowheads="1"/>
            </p:cNvSpPr>
            <p:nvPr/>
          </p:nvSpPr>
          <p:spPr bwMode="auto">
            <a:xfrm>
              <a:off x="3741" y="6768"/>
              <a:ext cx="4464" cy="1152"/>
            </a:xfrm>
            <a:prstGeom prst="rect">
              <a:avLst/>
            </a:prstGeom>
            <a:solidFill>
              <a:srgbClr val="99CC00"/>
            </a:solidFill>
            <a:ln w="9525">
              <a:solidFill>
                <a:schemeClr val="tx1"/>
              </a:solidFill>
              <a:miter lim="800000"/>
              <a:headEnd/>
              <a:tailEnd/>
            </a:ln>
          </p:spPr>
          <p:txBody>
            <a:bodyPr/>
            <a:lstStyle/>
            <a:p>
              <a:pPr algn="ctr" eaLnBrk="0" hangingPunct="0"/>
              <a:r>
                <a:rPr lang="nl-NL" sz="1800"/>
                <a:t>Toegang verschaffen</a:t>
              </a:r>
            </a:p>
            <a:p>
              <a:pPr algn="ctr" eaLnBrk="0" hangingPunct="0"/>
              <a:r>
                <a:rPr lang="nl-NL" sz="1800"/>
                <a:t>tot slachtoffer</a:t>
              </a:r>
            </a:p>
          </p:txBody>
        </p:sp>
        <p:sp>
          <p:nvSpPr>
            <p:cNvPr id="79885" name="Text Box 13"/>
            <p:cNvSpPr txBox="1">
              <a:spLocks noChangeArrowheads="1"/>
            </p:cNvSpPr>
            <p:nvPr/>
          </p:nvSpPr>
          <p:spPr bwMode="auto">
            <a:xfrm>
              <a:off x="1005" y="8496"/>
              <a:ext cx="4464" cy="1152"/>
            </a:xfrm>
            <a:prstGeom prst="rect">
              <a:avLst/>
            </a:prstGeom>
            <a:solidFill>
              <a:srgbClr val="993366"/>
            </a:solidFill>
            <a:ln w="9525">
              <a:solidFill>
                <a:schemeClr val="tx1"/>
              </a:solidFill>
              <a:miter lim="800000"/>
              <a:headEnd/>
              <a:tailEnd/>
            </a:ln>
          </p:spPr>
          <p:txBody>
            <a:bodyPr/>
            <a:lstStyle/>
            <a:p>
              <a:pPr algn="ctr" eaLnBrk="0" hangingPunct="0"/>
              <a:r>
                <a:rPr lang="nl-NL" sz="1800"/>
                <a:t>Traumazorg /</a:t>
              </a:r>
            </a:p>
            <a:p>
              <a:pPr algn="ctr" eaLnBrk="0" hangingPunct="0"/>
              <a:r>
                <a:rPr lang="nl-NL" sz="1800"/>
                <a:t>Stabilisatie slachtoffer</a:t>
              </a:r>
            </a:p>
          </p:txBody>
        </p:sp>
        <p:sp>
          <p:nvSpPr>
            <p:cNvPr id="79886" name="Text Box 14"/>
            <p:cNvSpPr txBox="1">
              <a:spLocks noChangeArrowheads="1"/>
            </p:cNvSpPr>
            <p:nvPr/>
          </p:nvSpPr>
          <p:spPr bwMode="auto">
            <a:xfrm>
              <a:off x="6477" y="8496"/>
              <a:ext cx="4464" cy="1152"/>
            </a:xfrm>
            <a:prstGeom prst="rect">
              <a:avLst/>
            </a:prstGeom>
            <a:solidFill>
              <a:srgbClr val="00CCFF"/>
            </a:solidFill>
            <a:ln w="9525">
              <a:solidFill>
                <a:schemeClr val="tx1"/>
              </a:solidFill>
              <a:miter lim="800000"/>
              <a:headEnd/>
              <a:tailEnd/>
            </a:ln>
          </p:spPr>
          <p:txBody>
            <a:bodyPr/>
            <a:lstStyle/>
            <a:p>
              <a:pPr algn="ctr" eaLnBrk="0" hangingPunct="0"/>
              <a:r>
                <a:rPr lang="nl-NL" sz="1800"/>
                <a:t>Ruimte creëren:</a:t>
              </a:r>
            </a:p>
            <a:p>
              <a:pPr algn="ctr" eaLnBrk="0" hangingPunct="0"/>
              <a:r>
                <a:rPr lang="nl-NL" sz="1800"/>
                <a:t>slachtoffer bevrijden</a:t>
              </a:r>
            </a:p>
          </p:txBody>
        </p:sp>
        <p:sp>
          <p:nvSpPr>
            <p:cNvPr id="79887" name="Text Box 15"/>
            <p:cNvSpPr txBox="1">
              <a:spLocks noChangeArrowheads="1"/>
            </p:cNvSpPr>
            <p:nvPr/>
          </p:nvSpPr>
          <p:spPr bwMode="auto">
            <a:xfrm>
              <a:off x="3741" y="10224"/>
              <a:ext cx="4464" cy="1152"/>
            </a:xfrm>
            <a:prstGeom prst="rect">
              <a:avLst/>
            </a:prstGeom>
            <a:solidFill>
              <a:srgbClr val="FF99CC"/>
            </a:solidFill>
            <a:ln w="9525">
              <a:solidFill>
                <a:schemeClr val="tx1"/>
              </a:solidFill>
              <a:miter lim="800000"/>
              <a:headEnd/>
              <a:tailEnd/>
            </a:ln>
          </p:spPr>
          <p:txBody>
            <a:bodyPr/>
            <a:lstStyle/>
            <a:p>
              <a:pPr algn="ctr" eaLnBrk="0" hangingPunct="0"/>
              <a:r>
                <a:rPr lang="nl-NL" sz="1700"/>
                <a:t>Slachtoffer immobiliseren</a:t>
              </a:r>
            </a:p>
            <a:p>
              <a:pPr algn="ctr" eaLnBrk="0" hangingPunct="0"/>
              <a:r>
                <a:rPr lang="nl-NL" sz="1700"/>
                <a:t>en verplaatsen uit wrak</a:t>
              </a:r>
            </a:p>
          </p:txBody>
        </p:sp>
        <p:sp>
          <p:nvSpPr>
            <p:cNvPr id="79888" name="Text Box 16"/>
            <p:cNvSpPr txBox="1">
              <a:spLocks noChangeArrowheads="1"/>
            </p:cNvSpPr>
            <p:nvPr/>
          </p:nvSpPr>
          <p:spPr bwMode="auto">
            <a:xfrm>
              <a:off x="3741" y="11952"/>
              <a:ext cx="4464" cy="1152"/>
            </a:xfrm>
            <a:prstGeom prst="rect">
              <a:avLst/>
            </a:prstGeom>
            <a:solidFill>
              <a:srgbClr val="FFFFFF"/>
            </a:solidFill>
            <a:ln w="9525">
              <a:solidFill>
                <a:schemeClr val="tx1"/>
              </a:solidFill>
              <a:miter lim="800000"/>
              <a:headEnd/>
              <a:tailEnd/>
            </a:ln>
          </p:spPr>
          <p:txBody>
            <a:bodyPr/>
            <a:lstStyle/>
            <a:p>
              <a:pPr algn="ctr" eaLnBrk="0" hangingPunct="0"/>
              <a:r>
                <a:rPr lang="nl-NL" sz="1800"/>
                <a:t>Evaluatie en </a:t>
              </a:r>
            </a:p>
            <a:p>
              <a:pPr algn="ctr" eaLnBrk="0" hangingPunct="0"/>
              <a:r>
                <a:rPr lang="nl-NL" sz="1800"/>
                <a:t>oefening</a:t>
              </a:r>
            </a:p>
          </p:txBody>
        </p:sp>
      </p:grpSp>
      <p:sp>
        <p:nvSpPr>
          <p:cNvPr id="79889" name="Text Box 17"/>
          <p:cNvSpPr txBox="1">
            <a:spLocks noChangeArrowheads="1"/>
          </p:cNvSpPr>
          <p:nvPr/>
        </p:nvSpPr>
        <p:spPr bwMode="auto">
          <a:xfrm>
            <a:off x="6327775" y="981075"/>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1</a:t>
            </a:r>
          </a:p>
        </p:txBody>
      </p:sp>
      <p:sp>
        <p:nvSpPr>
          <p:cNvPr id="79890" name="Text Box 18"/>
          <p:cNvSpPr txBox="1">
            <a:spLocks noChangeArrowheads="1"/>
          </p:cNvSpPr>
          <p:nvPr/>
        </p:nvSpPr>
        <p:spPr bwMode="auto">
          <a:xfrm>
            <a:off x="6327775" y="1909763"/>
            <a:ext cx="16002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2</a:t>
            </a:r>
          </a:p>
        </p:txBody>
      </p:sp>
      <p:sp>
        <p:nvSpPr>
          <p:cNvPr id="79891" name="Text Box 19"/>
          <p:cNvSpPr txBox="1">
            <a:spLocks noChangeArrowheads="1"/>
          </p:cNvSpPr>
          <p:nvPr/>
        </p:nvSpPr>
        <p:spPr bwMode="auto">
          <a:xfrm>
            <a:off x="6327775" y="2824163"/>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3</a:t>
            </a:r>
          </a:p>
        </p:txBody>
      </p:sp>
      <p:sp>
        <p:nvSpPr>
          <p:cNvPr id="79892" name="Text Box 20"/>
          <p:cNvSpPr txBox="1">
            <a:spLocks noChangeArrowheads="1"/>
          </p:cNvSpPr>
          <p:nvPr/>
        </p:nvSpPr>
        <p:spPr bwMode="auto">
          <a:xfrm>
            <a:off x="-73025" y="3800475"/>
            <a:ext cx="1371600" cy="457200"/>
          </a:xfrm>
          <a:prstGeom prst="rect">
            <a:avLst/>
          </a:prstGeom>
          <a:noFill/>
          <a:ln w="9525">
            <a:noFill/>
            <a:miter lim="800000"/>
            <a:headEnd/>
            <a:tailEnd/>
          </a:ln>
          <a:effectLst/>
        </p:spPr>
        <p:txBody>
          <a:bodyPr>
            <a:spAutoFit/>
          </a:bodyPr>
          <a:lstStyle/>
          <a:p>
            <a:pPr eaLnBrk="0" hangingPunct="0">
              <a:spcBef>
                <a:spcPct val="50000"/>
              </a:spcBef>
            </a:pPr>
            <a:r>
              <a:rPr lang="nl-NL" sz="2400">
                <a:solidFill>
                  <a:srgbClr val="FF0000"/>
                </a:solidFill>
              </a:rPr>
              <a:t>Fase 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Titel 12"/>
          <p:cNvSpPr>
            <a:spLocks noGrp="1"/>
          </p:cNvSpPr>
          <p:nvPr>
            <p:ph type="title"/>
          </p:nvPr>
        </p:nvSpPr>
        <p:spPr/>
        <p:txBody>
          <a:bodyPr/>
          <a:lstStyle/>
          <a:p>
            <a:r>
              <a:rPr lang="nl-NL" dirty="0" smtClean="0"/>
              <a:t>Fase 4</a:t>
            </a:r>
            <a:endParaRPr lang="nl-NL" dirty="0"/>
          </a:p>
        </p:txBody>
      </p:sp>
      <p:sp>
        <p:nvSpPr>
          <p:cNvPr id="81924"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81925"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81926"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1927"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81928"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81929"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81930"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pic>
        <p:nvPicPr>
          <p:cNvPr id="14337" name="Picture 1" descr="G:\Falck-SAVER\foto's\New Car Technology\volvo scc interieur1.jpg"/>
          <p:cNvPicPr>
            <a:picLocks noChangeAspect="1" noChangeArrowheads="1"/>
          </p:cNvPicPr>
          <p:nvPr/>
        </p:nvPicPr>
        <p:blipFill>
          <a:blip r:embed="rId3" cstate="print"/>
          <a:srcRect/>
          <a:stretch>
            <a:fillRect/>
          </a:stretch>
        </p:blipFill>
        <p:spPr bwMode="auto">
          <a:xfrm>
            <a:off x="467544" y="1340768"/>
            <a:ext cx="3872681" cy="2904511"/>
          </a:xfrm>
          <a:prstGeom prst="rect">
            <a:avLst/>
          </a:prstGeom>
          <a:noFill/>
        </p:spPr>
      </p:pic>
      <p:pic>
        <p:nvPicPr>
          <p:cNvPr id="14338" name="Picture 2" descr="G:\Falck-SAVER\foto's\New Car Technology\Side_Thorax_anim.gif"/>
          <p:cNvPicPr>
            <a:picLocks noChangeAspect="1" noChangeArrowheads="1" noCrop="1"/>
          </p:cNvPicPr>
          <p:nvPr/>
        </p:nvPicPr>
        <p:blipFill>
          <a:blip r:embed="rId4" cstate="print"/>
          <a:srcRect/>
          <a:stretch>
            <a:fillRect/>
          </a:stretch>
        </p:blipFill>
        <p:spPr bwMode="auto">
          <a:xfrm>
            <a:off x="4860032" y="1412776"/>
            <a:ext cx="3657600" cy="2438400"/>
          </a:xfrm>
          <a:prstGeom prst="rect">
            <a:avLst/>
          </a:prstGeom>
          <a:noFill/>
        </p:spPr>
      </p:pic>
      <p:pic>
        <p:nvPicPr>
          <p:cNvPr id="14339" name="Picture 3" descr="G:\Falck-SAVER\foto's\New Car Technology\autoliv\7125045-0-large.jpg"/>
          <p:cNvPicPr>
            <a:picLocks noChangeAspect="1" noChangeArrowheads="1"/>
          </p:cNvPicPr>
          <p:nvPr/>
        </p:nvPicPr>
        <p:blipFill>
          <a:blip r:embed="rId5" cstate="print"/>
          <a:srcRect/>
          <a:stretch>
            <a:fillRect/>
          </a:stretch>
        </p:blipFill>
        <p:spPr bwMode="auto">
          <a:xfrm>
            <a:off x="4572000" y="4077072"/>
            <a:ext cx="2565748" cy="221847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p:txBody>
          <a:bodyPr/>
          <a:lstStyle/>
          <a:p>
            <a:r>
              <a:rPr lang="nl-NL" smtClean="0"/>
              <a:t>Gevolgen voor inzittenden</a:t>
            </a:r>
          </a:p>
        </p:txBody>
      </p:sp>
      <p:sp>
        <p:nvSpPr>
          <p:cNvPr id="112643" name="Rectangle 3"/>
          <p:cNvSpPr>
            <a:spLocks noGrp="1" noChangeArrowheads="1"/>
          </p:cNvSpPr>
          <p:nvPr>
            <p:ph type="body" idx="1"/>
          </p:nvPr>
        </p:nvSpPr>
        <p:spPr>
          <a:xfrm>
            <a:off x="381000" y="2151063"/>
            <a:ext cx="8382000" cy="2501900"/>
          </a:xfrm>
          <a:noFill/>
        </p:spPr>
        <p:txBody>
          <a:bodyPr/>
          <a:lstStyle/>
          <a:p>
            <a:r>
              <a:rPr lang="nl-NL" smtClean="0"/>
              <a:t>Constructie, materialen en veiligheidsmechanismen leiden tot verandering ongevalmechanisme</a:t>
            </a:r>
          </a:p>
          <a:p>
            <a:endParaRPr lang="nl-NL" smtClean="0"/>
          </a:p>
          <a:p>
            <a:pPr lvl="1"/>
            <a:r>
              <a:rPr lang="nl-NL" smtClean="0"/>
              <a:t> Toename mechanische beknellingen</a:t>
            </a:r>
          </a:p>
          <a:p>
            <a:pPr lvl="1"/>
            <a:r>
              <a:rPr lang="nl-NL" smtClean="0"/>
              <a:t> Toename fysieke beknelling, type I</a:t>
            </a:r>
          </a:p>
        </p:txBody>
      </p:sp>
      <p:sp>
        <p:nvSpPr>
          <p:cNvPr id="5"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additive="base">
                                        <p:cTn id="7" dur="500" fill="hold"/>
                                        <p:tgtEl>
                                          <p:spTgt spid="1126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26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anim calcmode="lin" valueType="num">
                                      <p:cBhvr additive="base">
                                        <p:cTn id="13" dur="500" fill="hold"/>
                                        <p:tgtEl>
                                          <p:spTgt spid="11264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26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2643">
                                            <p:txEl>
                                              <p:pRg st="3" end="3"/>
                                            </p:txEl>
                                          </p:spTgt>
                                        </p:tgtEl>
                                        <p:attrNameLst>
                                          <p:attrName>style.visibility</p:attrName>
                                        </p:attrNameLst>
                                      </p:cBhvr>
                                      <p:to>
                                        <p:strVal val="visible"/>
                                      </p:to>
                                    </p:set>
                                    <p:anim calcmode="lin" valueType="num">
                                      <p:cBhvr additive="base">
                                        <p:cTn id="19" dur="500" fill="hold"/>
                                        <p:tgtEl>
                                          <p:spTgt spid="11264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26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bldLvl="5"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p:txBody>
          <a:bodyPr/>
          <a:lstStyle/>
          <a:p>
            <a:r>
              <a:rPr lang="nl-NL" smtClean="0"/>
              <a:t>Gevolgen voor inzittenden</a:t>
            </a:r>
          </a:p>
        </p:txBody>
      </p:sp>
      <p:sp>
        <p:nvSpPr>
          <p:cNvPr id="114691" name="Rectangle 3"/>
          <p:cNvSpPr>
            <a:spLocks noGrp="1" noChangeArrowheads="1"/>
          </p:cNvSpPr>
          <p:nvPr>
            <p:ph type="body" idx="1"/>
          </p:nvPr>
        </p:nvSpPr>
        <p:spPr>
          <a:xfrm>
            <a:off x="381000" y="1916113"/>
            <a:ext cx="8382000" cy="3013075"/>
          </a:xfrm>
        </p:spPr>
        <p:txBody>
          <a:bodyPr/>
          <a:lstStyle/>
          <a:p>
            <a:r>
              <a:rPr lang="nl-NL" smtClean="0"/>
              <a:t>Vóór 1996: doodsoorzaak vnl. hoofd-, nek en borstkasverwondingen</a:t>
            </a:r>
          </a:p>
          <a:p>
            <a:pPr lvl="1"/>
            <a:r>
              <a:rPr lang="nl-NL" smtClean="0"/>
              <a:t>botsing tegen binnenzijde voertuig</a:t>
            </a:r>
          </a:p>
          <a:p>
            <a:pPr lvl="1"/>
            <a:r>
              <a:rPr lang="nl-NL" smtClean="0"/>
              <a:t>geen gordels</a:t>
            </a:r>
          </a:p>
          <a:p>
            <a:pPr lvl="1"/>
            <a:r>
              <a:rPr lang="nl-NL" smtClean="0"/>
              <a:t>minder effectieve kreukelzones</a:t>
            </a:r>
          </a:p>
          <a:p>
            <a:pPr lvl="1"/>
            <a:r>
              <a:rPr lang="nl-NL" smtClean="0"/>
              <a:t>geen/onvoldoende airbags</a:t>
            </a:r>
          </a:p>
          <a:p>
            <a:pPr lvl="1"/>
            <a:r>
              <a:rPr lang="nl-NL" smtClean="0"/>
              <a:t>geen bescherming zijdelingse aanrijding</a:t>
            </a:r>
          </a:p>
        </p:txBody>
      </p:sp>
      <p:sp>
        <p:nvSpPr>
          <p:cNvPr id="5"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4691">
                                            <p:txEl>
                                              <p:pRg st="3" end="3"/>
                                            </p:txEl>
                                          </p:spTgt>
                                        </p:tgtEl>
                                        <p:attrNameLst>
                                          <p:attrName>style.visibility</p:attrName>
                                        </p:attrNameLst>
                                      </p:cBhvr>
                                      <p:to>
                                        <p:strVal val="visible"/>
                                      </p:to>
                                    </p:set>
                                    <p:anim calcmode="lin" valueType="num">
                                      <p:cBhvr additive="base">
                                        <p:cTn id="25" dur="500" fill="hold"/>
                                        <p:tgtEl>
                                          <p:spTgt spid="11469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146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4691">
                                            <p:txEl>
                                              <p:pRg st="4" end="4"/>
                                            </p:txEl>
                                          </p:spTgt>
                                        </p:tgtEl>
                                        <p:attrNameLst>
                                          <p:attrName>style.visibility</p:attrName>
                                        </p:attrNameLst>
                                      </p:cBhvr>
                                      <p:to>
                                        <p:strVal val="visible"/>
                                      </p:to>
                                    </p:set>
                                    <p:anim calcmode="lin" valueType="num">
                                      <p:cBhvr additive="base">
                                        <p:cTn id="31" dur="500" fill="hold"/>
                                        <p:tgtEl>
                                          <p:spTgt spid="114691">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46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4691">
                                            <p:txEl>
                                              <p:pRg st="5" end="5"/>
                                            </p:txEl>
                                          </p:spTgt>
                                        </p:tgtEl>
                                        <p:attrNameLst>
                                          <p:attrName>style.visibility</p:attrName>
                                        </p:attrNameLst>
                                      </p:cBhvr>
                                      <p:to>
                                        <p:strVal val="visible"/>
                                      </p:to>
                                    </p:set>
                                    <p:anim calcmode="lin" valueType="num">
                                      <p:cBhvr additive="base">
                                        <p:cTn id="37" dur="500" fill="hold"/>
                                        <p:tgtEl>
                                          <p:spTgt spid="114691">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46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bldLvl="5"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DSC00010"/>
          <p:cNvPicPr>
            <a:picLocks noChangeAspect="1" noChangeArrowheads="1"/>
          </p:cNvPicPr>
          <p:nvPr/>
        </p:nvPicPr>
        <p:blipFill>
          <a:blip r:embed="rId3" cstate="print"/>
          <a:srcRect/>
          <a:stretch>
            <a:fillRect/>
          </a:stretch>
        </p:blipFill>
        <p:spPr bwMode="auto">
          <a:xfrm>
            <a:off x="1246188" y="981075"/>
            <a:ext cx="6635750" cy="4976813"/>
          </a:xfrm>
          <a:prstGeom prst="rect">
            <a:avLst/>
          </a:prstGeom>
          <a:noFill/>
          <a:ln w="9525">
            <a:noFill/>
            <a:miter lim="800000"/>
            <a:headEnd/>
            <a:tailEnd/>
          </a:ln>
        </p:spPr>
      </p:pic>
      <p:sp>
        <p:nvSpPr>
          <p:cNvPr id="4"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5"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6"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7"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8"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9"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8786"/>
                                        </p:tgtEl>
                                        <p:attrNameLst>
                                          <p:attrName>style.visibility</p:attrName>
                                        </p:attrNameLst>
                                      </p:cBhvr>
                                      <p:to>
                                        <p:strVal val="visible"/>
                                      </p:to>
                                    </p:set>
                                    <p:anim calcmode="lin" valueType="num">
                                      <p:cBhvr>
                                        <p:cTn id="7" dur="500" fill="hold"/>
                                        <p:tgtEl>
                                          <p:spTgt spid="118786"/>
                                        </p:tgtEl>
                                        <p:attrNameLst>
                                          <p:attrName>ppt_w</p:attrName>
                                        </p:attrNameLst>
                                      </p:cBhvr>
                                      <p:tavLst>
                                        <p:tav tm="0">
                                          <p:val>
                                            <p:fltVal val="0"/>
                                          </p:val>
                                        </p:tav>
                                        <p:tav tm="100000">
                                          <p:val>
                                            <p:strVal val="#ppt_w"/>
                                          </p:val>
                                        </p:tav>
                                      </p:tavLst>
                                    </p:anim>
                                    <p:anim calcmode="lin" valueType="num">
                                      <p:cBhvr>
                                        <p:cTn id="8" dur="500" fill="hold"/>
                                        <p:tgtEl>
                                          <p:spTgt spid="118786"/>
                                        </p:tgtEl>
                                        <p:attrNameLst>
                                          <p:attrName>ppt_h</p:attrName>
                                        </p:attrNameLst>
                                      </p:cBhvr>
                                      <p:tavLst>
                                        <p:tav tm="0">
                                          <p:val>
                                            <p:fltVal val="0"/>
                                          </p:val>
                                        </p:tav>
                                        <p:tav tm="100000">
                                          <p:val>
                                            <p:strVal val="#ppt_h"/>
                                          </p:val>
                                        </p:tav>
                                      </p:tavLst>
                                    </p:anim>
                                    <p:animEffect transition="in" filter="fade">
                                      <p:cBhvr>
                                        <p:cTn id="9" dur="500"/>
                                        <p:tgtEl>
                                          <p:spTgt spid="118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lstStyle/>
          <a:p>
            <a:r>
              <a:rPr lang="nl-NL" smtClean="0"/>
              <a:t>Gevolgen voor inzittenden</a:t>
            </a:r>
          </a:p>
        </p:txBody>
      </p:sp>
      <p:sp>
        <p:nvSpPr>
          <p:cNvPr id="120835" name="Rectangle 3"/>
          <p:cNvSpPr>
            <a:spLocks noGrp="1" noChangeArrowheads="1"/>
          </p:cNvSpPr>
          <p:nvPr>
            <p:ph type="body" idx="1"/>
          </p:nvPr>
        </p:nvSpPr>
        <p:spPr>
          <a:xfrm>
            <a:off x="381000" y="2373313"/>
            <a:ext cx="8382000" cy="2063750"/>
          </a:xfrm>
        </p:spPr>
        <p:txBody>
          <a:bodyPr/>
          <a:lstStyle/>
          <a:p>
            <a:r>
              <a:rPr lang="nl-NL" smtClean="0"/>
              <a:t>Na 1996: doodsoorzaak vooral deceleratietrauma met ernstige beschadiging inwendige organen</a:t>
            </a:r>
          </a:p>
          <a:p>
            <a:endParaRPr lang="nl-NL" smtClean="0"/>
          </a:p>
          <a:p>
            <a:pPr lvl="1"/>
            <a:r>
              <a:rPr lang="nl-NL" smtClean="0"/>
              <a:t>passagiercompartiment biedt bescherming tot 64 km/u (bij dragen van autogordels!)</a:t>
            </a:r>
          </a:p>
        </p:txBody>
      </p:sp>
      <p:sp>
        <p:nvSpPr>
          <p:cNvPr id="5"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 calcmode="lin" valueType="num">
                                      <p:cBhvr additive="base">
                                        <p:cTn id="7" dur="500" fill="hold"/>
                                        <p:tgtEl>
                                          <p:spTgt spid="12083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08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0835">
                                            <p:txEl>
                                              <p:pRg st="2" end="2"/>
                                            </p:txEl>
                                          </p:spTgt>
                                        </p:tgtEl>
                                        <p:attrNameLst>
                                          <p:attrName>style.visibility</p:attrName>
                                        </p:attrNameLst>
                                      </p:cBhvr>
                                      <p:to>
                                        <p:strVal val="visible"/>
                                      </p:to>
                                    </p:set>
                                    <p:anim calcmode="lin" valueType="num">
                                      <p:cBhvr additive="base">
                                        <p:cTn id="13" dur="500" fill="hold"/>
                                        <p:tgtEl>
                                          <p:spTgt spid="12083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08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bldLvl="4"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2050" name="Picture 2" descr="F:\Falck-SAVER\Falck-SAVER\foto's\Holmatro\P1020619.JPG"/>
          <p:cNvPicPr>
            <a:picLocks noChangeAspect="1" noChangeArrowheads="1"/>
          </p:cNvPicPr>
          <p:nvPr/>
        </p:nvPicPr>
        <p:blipFill>
          <a:blip r:embed="rId2" cstate="print"/>
          <a:srcRect/>
          <a:stretch>
            <a:fillRect/>
          </a:stretch>
        </p:blipFill>
        <p:spPr bwMode="auto">
          <a:xfrm>
            <a:off x="1775253" y="1331440"/>
            <a:ext cx="5593493" cy="4195119"/>
          </a:xfrm>
          <a:prstGeom prst="rect">
            <a:avLst/>
          </a:prstGeom>
          <a:noFill/>
        </p:spPr>
      </p:pic>
      <p:sp>
        <p:nvSpPr>
          <p:cNvPr id="4"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5"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6"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7"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8"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9"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454025" y="339725"/>
            <a:ext cx="8229600" cy="519113"/>
          </a:xfrm>
        </p:spPr>
        <p:txBody>
          <a:bodyPr/>
          <a:lstStyle/>
          <a:p>
            <a:r>
              <a:rPr lang="nl-NL" smtClean="0"/>
              <a:t>Deceleratietrauma</a:t>
            </a:r>
          </a:p>
        </p:txBody>
      </p:sp>
      <p:sp>
        <p:nvSpPr>
          <p:cNvPr id="122883" name="Rectangle 3"/>
          <p:cNvSpPr>
            <a:spLocks noGrp="1" noChangeArrowheads="1"/>
          </p:cNvSpPr>
          <p:nvPr>
            <p:ph type="body" idx="1"/>
          </p:nvPr>
        </p:nvSpPr>
        <p:spPr>
          <a:xfrm>
            <a:off x="381000" y="2373313"/>
            <a:ext cx="8382000" cy="2063750"/>
          </a:xfrm>
          <a:noFill/>
        </p:spPr>
        <p:txBody>
          <a:bodyPr/>
          <a:lstStyle/>
          <a:p>
            <a:pPr lvl="1"/>
            <a:r>
              <a:rPr lang="nl-NL" smtClean="0"/>
              <a:t>Een deceleratie van 10 m/s = 36 km/ uur in 0,2 sec geeft 70 % kans op orgaanschade.</a:t>
            </a:r>
          </a:p>
          <a:p>
            <a:pPr lvl="1"/>
            <a:endParaRPr lang="nl-NL" smtClean="0"/>
          </a:p>
          <a:p>
            <a:pPr lvl="1"/>
            <a:r>
              <a:rPr lang="nl-NL" smtClean="0"/>
              <a:t>Een deceleratie van 16 m/s = 52 km/uur in 0,2 sec geeft 70 % kans op dodelijk orgaanschade. </a:t>
            </a:r>
          </a:p>
        </p:txBody>
      </p:sp>
      <p:sp>
        <p:nvSpPr>
          <p:cNvPr id="5"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5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28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288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22883">
                                            <p:txEl>
                                              <p:pRg st="2" end="2"/>
                                            </p:txEl>
                                          </p:spTgt>
                                        </p:tgtEl>
                                        <p:attrNameLst>
                                          <p:attrName>style.visibility</p:attrName>
                                        </p:attrNameLst>
                                      </p:cBhvr>
                                      <p:to>
                                        <p:strVal val="visible"/>
                                      </p:to>
                                    </p:set>
                                    <p:anim calcmode="lin" valueType="num">
                                      <p:cBhvr>
                                        <p:cTn id="14" dur="500" fill="hold"/>
                                        <p:tgtEl>
                                          <p:spTgt spid="12288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2288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228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2"/>
          <p:cNvPicPr>
            <a:picLocks noChangeAspect="1" noChangeArrowheads="1"/>
          </p:cNvPicPr>
          <p:nvPr/>
        </p:nvPicPr>
        <p:blipFill>
          <a:blip r:embed="rId3" cstate="print"/>
          <a:srcRect/>
          <a:stretch>
            <a:fillRect/>
          </a:stretch>
        </p:blipFill>
        <p:spPr bwMode="auto">
          <a:xfrm>
            <a:off x="1510088" y="1273159"/>
            <a:ext cx="6133746" cy="4441857"/>
          </a:xfrm>
          <a:prstGeom prst="rect">
            <a:avLst/>
          </a:prstGeom>
          <a:noFill/>
          <a:ln w="9525">
            <a:noFill/>
            <a:miter lim="800000"/>
            <a:headEnd/>
            <a:tailEnd/>
          </a:ln>
        </p:spPr>
      </p:pic>
      <p:sp>
        <p:nvSpPr>
          <p:cNvPr id="4"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5"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6"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7"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8"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9"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2" descr="constr5"/>
          <p:cNvPicPr>
            <a:picLocks noChangeAspect="1" noChangeArrowheads="1"/>
          </p:cNvPicPr>
          <p:nvPr/>
        </p:nvPicPr>
        <p:blipFill>
          <a:blip r:embed="rId3" cstate="print"/>
          <a:srcRect/>
          <a:stretch>
            <a:fillRect/>
          </a:stretch>
        </p:blipFill>
        <p:spPr bwMode="auto">
          <a:xfrm>
            <a:off x="1173166" y="1443158"/>
            <a:ext cx="6770708" cy="4611567"/>
          </a:xfrm>
          <a:prstGeom prst="rect">
            <a:avLst/>
          </a:prstGeom>
          <a:noFill/>
          <a:ln w="9525">
            <a:noFill/>
            <a:miter lim="800000"/>
            <a:headEnd/>
            <a:tailEnd/>
          </a:ln>
        </p:spPr>
      </p:pic>
      <p:sp>
        <p:nvSpPr>
          <p:cNvPr id="4"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5"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6"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7"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8"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9"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 name="Titel 33"/>
          <p:cNvSpPr>
            <a:spLocks noGrp="1"/>
          </p:cNvSpPr>
          <p:nvPr>
            <p:ph type="title"/>
          </p:nvPr>
        </p:nvSpPr>
        <p:spPr/>
        <p:txBody>
          <a:bodyPr/>
          <a:lstStyle/>
          <a:p>
            <a:r>
              <a:rPr lang="nl-NL" dirty="0" smtClean="0"/>
              <a:t>Benoem de 7 fasen van de SAVER systematiek</a:t>
            </a:r>
            <a:endParaRPr lang="nl-NL" dirty="0"/>
          </a:p>
        </p:txBody>
      </p:sp>
      <p:grpSp>
        <p:nvGrpSpPr>
          <p:cNvPr id="2" name="Group 3"/>
          <p:cNvGrpSpPr>
            <a:grpSpLocks/>
          </p:cNvGrpSpPr>
          <p:nvPr/>
        </p:nvGrpSpPr>
        <p:grpSpPr bwMode="auto">
          <a:xfrm>
            <a:off x="1295400" y="1219200"/>
            <a:ext cx="6677025" cy="5338763"/>
            <a:chOff x="1005" y="3312"/>
            <a:chExt cx="9936" cy="9792"/>
          </a:xfrm>
        </p:grpSpPr>
        <p:sp>
          <p:nvSpPr>
            <p:cNvPr id="19460" name="Line 4"/>
            <p:cNvSpPr>
              <a:spLocks noChangeShapeType="1"/>
            </p:cNvSpPr>
            <p:nvPr/>
          </p:nvSpPr>
          <p:spPr bwMode="auto">
            <a:xfrm>
              <a:off x="5901" y="11088"/>
              <a:ext cx="0" cy="1152"/>
            </a:xfrm>
            <a:prstGeom prst="line">
              <a:avLst/>
            </a:prstGeom>
            <a:noFill/>
            <a:ln w="38100">
              <a:solidFill>
                <a:schemeClr val="tx1"/>
              </a:solidFill>
              <a:round/>
              <a:headEnd/>
              <a:tailEnd/>
            </a:ln>
          </p:spPr>
          <p:txBody>
            <a:bodyPr/>
            <a:lstStyle/>
            <a:p>
              <a:endParaRPr lang="nl-NL"/>
            </a:p>
          </p:txBody>
        </p:sp>
        <p:sp>
          <p:nvSpPr>
            <p:cNvPr id="19461" name="Line 5"/>
            <p:cNvSpPr>
              <a:spLocks noChangeShapeType="1"/>
            </p:cNvSpPr>
            <p:nvPr/>
          </p:nvSpPr>
          <p:spPr bwMode="auto">
            <a:xfrm rot="18237947" flipH="1">
              <a:off x="5180" y="9360"/>
              <a:ext cx="1" cy="1152"/>
            </a:xfrm>
            <a:prstGeom prst="line">
              <a:avLst/>
            </a:prstGeom>
            <a:noFill/>
            <a:ln w="38100">
              <a:solidFill>
                <a:schemeClr val="tx1"/>
              </a:solidFill>
              <a:round/>
              <a:headEnd/>
              <a:tailEnd/>
            </a:ln>
          </p:spPr>
          <p:txBody>
            <a:bodyPr/>
            <a:lstStyle/>
            <a:p>
              <a:endParaRPr lang="nl-NL"/>
            </a:p>
          </p:txBody>
        </p:sp>
        <p:sp>
          <p:nvSpPr>
            <p:cNvPr id="19462" name="Line 6"/>
            <p:cNvSpPr>
              <a:spLocks noChangeShapeType="1"/>
            </p:cNvSpPr>
            <p:nvPr/>
          </p:nvSpPr>
          <p:spPr bwMode="auto">
            <a:xfrm rot="3362053">
              <a:off x="6620" y="9361"/>
              <a:ext cx="1" cy="1152"/>
            </a:xfrm>
            <a:prstGeom prst="line">
              <a:avLst/>
            </a:prstGeom>
            <a:noFill/>
            <a:ln w="38100">
              <a:solidFill>
                <a:schemeClr val="tx1"/>
              </a:solidFill>
              <a:round/>
              <a:headEnd/>
              <a:tailEnd/>
            </a:ln>
          </p:spPr>
          <p:txBody>
            <a:bodyPr/>
            <a:lstStyle/>
            <a:p>
              <a:endParaRPr lang="nl-NL"/>
            </a:p>
          </p:txBody>
        </p:sp>
        <p:sp>
          <p:nvSpPr>
            <p:cNvPr id="19463" name="Line 7"/>
            <p:cNvSpPr>
              <a:spLocks noChangeShapeType="1"/>
            </p:cNvSpPr>
            <p:nvPr/>
          </p:nvSpPr>
          <p:spPr bwMode="auto">
            <a:xfrm rot="18237947" flipH="1">
              <a:off x="6620" y="7633"/>
              <a:ext cx="1" cy="1152"/>
            </a:xfrm>
            <a:prstGeom prst="line">
              <a:avLst/>
            </a:prstGeom>
            <a:noFill/>
            <a:ln w="38100">
              <a:solidFill>
                <a:schemeClr val="tx1"/>
              </a:solidFill>
              <a:round/>
              <a:headEnd/>
              <a:tailEnd/>
            </a:ln>
          </p:spPr>
          <p:txBody>
            <a:bodyPr/>
            <a:lstStyle/>
            <a:p>
              <a:endParaRPr lang="nl-NL"/>
            </a:p>
          </p:txBody>
        </p:sp>
        <p:sp>
          <p:nvSpPr>
            <p:cNvPr id="19464" name="Line 8"/>
            <p:cNvSpPr>
              <a:spLocks noChangeShapeType="1"/>
            </p:cNvSpPr>
            <p:nvPr/>
          </p:nvSpPr>
          <p:spPr bwMode="auto">
            <a:xfrm rot="3362053">
              <a:off x="5180" y="7632"/>
              <a:ext cx="1" cy="1152"/>
            </a:xfrm>
            <a:prstGeom prst="line">
              <a:avLst/>
            </a:prstGeom>
            <a:noFill/>
            <a:ln w="38100">
              <a:solidFill>
                <a:schemeClr val="tx1"/>
              </a:solidFill>
              <a:round/>
              <a:headEnd/>
              <a:tailEnd/>
            </a:ln>
          </p:spPr>
          <p:txBody>
            <a:bodyPr/>
            <a:lstStyle/>
            <a:p>
              <a:endParaRPr lang="nl-NL"/>
            </a:p>
          </p:txBody>
        </p:sp>
        <p:sp>
          <p:nvSpPr>
            <p:cNvPr id="19465" name="Line 9"/>
            <p:cNvSpPr>
              <a:spLocks noChangeShapeType="1"/>
            </p:cNvSpPr>
            <p:nvPr/>
          </p:nvSpPr>
          <p:spPr bwMode="auto">
            <a:xfrm>
              <a:off x="5901" y="6048"/>
              <a:ext cx="0" cy="1152"/>
            </a:xfrm>
            <a:prstGeom prst="line">
              <a:avLst/>
            </a:prstGeom>
            <a:noFill/>
            <a:ln w="38100">
              <a:solidFill>
                <a:schemeClr val="tx1"/>
              </a:solidFill>
              <a:round/>
              <a:headEnd/>
              <a:tailEnd/>
            </a:ln>
          </p:spPr>
          <p:txBody>
            <a:bodyPr/>
            <a:lstStyle/>
            <a:p>
              <a:endParaRPr lang="nl-NL"/>
            </a:p>
          </p:txBody>
        </p:sp>
        <p:sp>
          <p:nvSpPr>
            <p:cNvPr id="19466" name="Line 10"/>
            <p:cNvSpPr>
              <a:spLocks noChangeShapeType="1"/>
            </p:cNvSpPr>
            <p:nvPr/>
          </p:nvSpPr>
          <p:spPr bwMode="auto">
            <a:xfrm>
              <a:off x="5901" y="4464"/>
              <a:ext cx="0" cy="1152"/>
            </a:xfrm>
            <a:prstGeom prst="line">
              <a:avLst/>
            </a:prstGeom>
            <a:noFill/>
            <a:ln w="38100">
              <a:solidFill>
                <a:schemeClr val="tx1"/>
              </a:solidFill>
              <a:round/>
              <a:headEnd/>
              <a:tailEnd/>
            </a:ln>
          </p:spPr>
          <p:txBody>
            <a:bodyPr/>
            <a:lstStyle/>
            <a:p>
              <a:endParaRPr lang="nl-NL"/>
            </a:p>
          </p:txBody>
        </p:sp>
        <p:sp>
          <p:nvSpPr>
            <p:cNvPr id="19467" name="Text Box 11"/>
            <p:cNvSpPr txBox="1">
              <a:spLocks noChangeArrowheads="1"/>
            </p:cNvSpPr>
            <p:nvPr/>
          </p:nvSpPr>
          <p:spPr bwMode="auto">
            <a:xfrm>
              <a:off x="3741" y="3312"/>
              <a:ext cx="4464" cy="1152"/>
            </a:xfrm>
            <a:prstGeom prst="rect">
              <a:avLst/>
            </a:prstGeom>
            <a:solidFill>
              <a:srgbClr val="FF0000"/>
            </a:solidFill>
            <a:ln w="9525">
              <a:solidFill>
                <a:schemeClr val="tx1"/>
              </a:solidFill>
              <a:miter lim="800000"/>
              <a:headEnd/>
              <a:tailEnd/>
            </a:ln>
          </p:spPr>
          <p:txBody>
            <a:bodyPr/>
            <a:lstStyle/>
            <a:p>
              <a:pPr algn="ctr" eaLnBrk="0" hangingPunct="0"/>
              <a:endParaRPr lang="en-US" sz="1800"/>
            </a:p>
          </p:txBody>
        </p:sp>
        <p:sp>
          <p:nvSpPr>
            <p:cNvPr id="19468" name="Text Box 12"/>
            <p:cNvSpPr txBox="1">
              <a:spLocks noChangeArrowheads="1"/>
            </p:cNvSpPr>
            <p:nvPr/>
          </p:nvSpPr>
          <p:spPr bwMode="auto">
            <a:xfrm>
              <a:off x="3741" y="5040"/>
              <a:ext cx="4464" cy="1152"/>
            </a:xfrm>
            <a:prstGeom prst="rect">
              <a:avLst/>
            </a:prstGeom>
            <a:solidFill>
              <a:srgbClr val="FFFF00"/>
            </a:solidFill>
            <a:ln w="9525">
              <a:solidFill>
                <a:schemeClr val="tx1"/>
              </a:solidFill>
              <a:miter lim="800000"/>
              <a:headEnd/>
              <a:tailEnd/>
            </a:ln>
          </p:spPr>
          <p:txBody>
            <a:bodyPr/>
            <a:lstStyle/>
            <a:p>
              <a:pPr algn="ctr" eaLnBrk="0" hangingPunct="0"/>
              <a:endParaRPr lang="en-US" sz="1800"/>
            </a:p>
          </p:txBody>
        </p:sp>
        <p:sp>
          <p:nvSpPr>
            <p:cNvPr id="19469" name="Text Box 13"/>
            <p:cNvSpPr txBox="1">
              <a:spLocks noChangeArrowheads="1"/>
            </p:cNvSpPr>
            <p:nvPr/>
          </p:nvSpPr>
          <p:spPr bwMode="auto">
            <a:xfrm>
              <a:off x="3741" y="6768"/>
              <a:ext cx="4464" cy="1152"/>
            </a:xfrm>
            <a:prstGeom prst="rect">
              <a:avLst/>
            </a:prstGeom>
            <a:solidFill>
              <a:srgbClr val="99CC00"/>
            </a:solidFill>
            <a:ln w="9525">
              <a:solidFill>
                <a:schemeClr val="tx1"/>
              </a:solidFill>
              <a:miter lim="800000"/>
              <a:headEnd/>
              <a:tailEnd/>
            </a:ln>
          </p:spPr>
          <p:txBody>
            <a:bodyPr/>
            <a:lstStyle/>
            <a:p>
              <a:pPr algn="ctr" eaLnBrk="0" hangingPunct="0"/>
              <a:endParaRPr lang="en-US" sz="1800"/>
            </a:p>
          </p:txBody>
        </p:sp>
        <p:sp>
          <p:nvSpPr>
            <p:cNvPr id="19470" name="Text Box 14"/>
            <p:cNvSpPr txBox="1">
              <a:spLocks noChangeArrowheads="1"/>
            </p:cNvSpPr>
            <p:nvPr/>
          </p:nvSpPr>
          <p:spPr bwMode="auto">
            <a:xfrm>
              <a:off x="1005" y="8496"/>
              <a:ext cx="4464" cy="1152"/>
            </a:xfrm>
            <a:prstGeom prst="rect">
              <a:avLst/>
            </a:prstGeom>
            <a:solidFill>
              <a:srgbClr val="993366"/>
            </a:solidFill>
            <a:ln w="9525">
              <a:solidFill>
                <a:schemeClr val="tx1"/>
              </a:solidFill>
              <a:miter lim="800000"/>
              <a:headEnd/>
              <a:tailEnd/>
            </a:ln>
          </p:spPr>
          <p:txBody>
            <a:bodyPr/>
            <a:lstStyle/>
            <a:p>
              <a:pPr algn="ctr" eaLnBrk="0" hangingPunct="0"/>
              <a:endParaRPr lang="en-US" sz="1800"/>
            </a:p>
          </p:txBody>
        </p:sp>
        <p:sp>
          <p:nvSpPr>
            <p:cNvPr id="19471" name="Text Box 15"/>
            <p:cNvSpPr txBox="1">
              <a:spLocks noChangeArrowheads="1"/>
            </p:cNvSpPr>
            <p:nvPr/>
          </p:nvSpPr>
          <p:spPr bwMode="auto">
            <a:xfrm>
              <a:off x="6477" y="8496"/>
              <a:ext cx="4464" cy="1152"/>
            </a:xfrm>
            <a:prstGeom prst="rect">
              <a:avLst/>
            </a:prstGeom>
            <a:solidFill>
              <a:srgbClr val="00CCFF"/>
            </a:solidFill>
            <a:ln w="9525">
              <a:solidFill>
                <a:schemeClr val="tx1"/>
              </a:solidFill>
              <a:miter lim="800000"/>
              <a:headEnd/>
              <a:tailEnd/>
            </a:ln>
          </p:spPr>
          <p:txBody>
            <a:bodyPr/>
            <a:lstStyle/>
            <a:p>
              <a:pPr algn="ctr" eaLnBrk="0" hangingPunct="0"/>
              <a:endParaRPr lang="en-US" sz="1800"/>
            </a:p>
          </p:txBody>
        </p:sp>
        <p:sp>
          <p:nvSpPr>
            <p:cNvPr id="19472" name="Text Box 16"/>
            <p:cNvSpPr txBox="1">
              <a:spLocks noChangeArrowheads="1"/>
            </p:cNvSpPr>
            <p:nvPr/>
          </p:nvSpPr>
          <p:spPr bwMode="auto">
            <a:xfrm>
              <a:off x="3741" y="10224"/>
              <a:ext cx="4464" cy="1152"/>
            </a:xfrm>
            <a:prstGeom prst="rect">
              <a:avLst/>
            </a:prstGeom>
            <a:solidFill>
              <a:srgbClr val="FF99CC"/>
            </a:solidFill>
            <a:ln w="9525">
              <a:solidFill>
                <a:schemeClr val="tx1"/>
              </a:solidFill>
              <a:miter lim="800000"/>
              <a:headEnd/>
              <a:tailEnd/>
            </a:ln>
          </p:spPr>
          <p:txBody>
            <a:bodyPr/>
            <a:lstStyle/>
            <a:p>
              <a:pPr algn="ctr" eaLnBrk="0" hangingPunct="0"/>
              <a:endParaRPr lang="en-US" sz="1700"/>
            </a:p>
          </p:txBody>
        </p:sp>
        <p:sp>
          <p:nvSpPr>
            <p:cNvPr id="19473" name="Text Box 17"/>
            <p:cNvSpPr txBox="1">
              <a:spLocks noChangeArrowheads="1"/>
            </p:cNvSpPr>
            <p:nvPr/>
          </p:nvSpPr>
          <p:spPr bwMode="auto">
            <a:xfrm>
              <a:off x="3741" y="11952"/>
              <a:ext cx="4464" cy="1152"/>
            </a:xfrm>
            <a:prstGeom prst="rect">
              <a:avLst/>
            </a:prstGeom>
            <a:solidFill>
              <a:srgbClr val="FFFFFF"/>
            </a:solidFill>
            <a:ln w="9525">
              <a:solidFill>
                <a:schemeClr val="tx1"/>
              </a:solidFill>
              <a:miter lim="800000"/>
              <a:headEnd/>
              <a:tailEnd/>
            </a:ln>
          </p:spPr>
          <p:txBody>
            <a:bodyPr/>
            <a:lstStyle/>
            <a:p>
              <a:pPr algn="ctr" eaLnBrk="0" hangingPunct="0"/>
              <a:endParaRPr lang="en-US" sz="1800"/>
            </a:p>
          </p:txBody>
        </p:sp>
      </p:grpSp>
      <p:sp>
        <p:nvSpPr>
          <p:cNvPr id="19474" name="Text Box 18"/>
          <p:cNvSpPr txBox="1">
            <a:spLocks noChangeArrowheads="1"/>
          </p:cNvSpPr>
          <p:nvPr/>
        </p:nvSpPr>
        <p:spPr bwMode="auto">
          <a:xfrm>
            <a:off x="6400800" y="1295400"/>
            <a:ext cx="1524000" cy="396875"/>
          </a:xfrm>
          <a:prstGeom prst="rect">
            <a:avLst/>
          </a:prstGeom>
          <a:noFill/>
          <a:ln w="9525">
            <a:noFill/>
            <a:miter lim="800000"/>
            <a:headEnd/>
            <a:tailEnd/>
          </a:ln>
          <a:effectLst/>
        </p:spPr>
        <p:txBody>
          <a:bodyPr>
            <a:spAutoFit/>
          </a:bodyPr>
          <a:lstStyle/>
          <a:p>
            <a:pPr eaLnBrk="0" hangingPunct="0">
              <a:spcBef>
                <a:spcPct val="50000"/>
              </a:spcBef>
            </a:pPr>
            <a:r>
              <a:rPr lang="nl-NL"/>
              <a:t>Fase 1</a:t>
            </a:r>
          </a:p>
        </p:txBody>
      </p:sp>
      <p:sp>
        <p:nvSpPr>
          <p:cNvPr id="19475" name="Text Box 19"/>
          <p:cNvSpPr txBox="1">
            <a:spLocks noChangeArrowheads="1"/>
          </p:cNvSpPr>
          <p:nvPr/>
        </p:nvSpPr>
        <p:spPr bwMode="auto">
          <a:xfrm>
            <a:off x="6400800" y="2224088"/>
            <a:ext cx="1600200" cy="396875"/>
          </a:xfrm>
          <a:prstGeom prst="rect">
            <a:avLst/>
          </a:prstGeom>
          <a:noFill/>
          <a:ln w="9525">
            <a:noFill/>
            <a:miter lim="800000"/>
            <a:headEnd/>
            <a:tailEnd/>
          </a:ln>
          <a:effectLst/>
        </p:spPr>
        <p:txBody>
          <a:bodyPr>
            <a:spAutoFit/>
          </a:bodyPr>
          <a:lstStyle/>
          <a:p>
            <a:pPr eaLnBrk="0" hangingPunct="0">
              <a:spcBef>
                <a:spcPct val="50000"/>
              </a:spcBef>
            </a:pPr>
            <a:r>
              <a:rPr lang="nl-NL"/>
              <a:t>Fase 2</a:t>
            </a:r>
          </a:p>
        </p:txBody>
      </p:sp>
      <p:sp>
        <p:nvSpPr>
          <p:cNvPr id="19476" name="Text Box 20"/>
          <p:cNvSpPr txBox="1">
            <a:spLocks noChangeArrowheads="1"/>
          </p:cNvSpPr>
          <p:nvPr/>
        </p:nvSpPr>
        <p:spPr bwMode="auto">
          <a:xfrm>
            <a:off x="6400800" y="3138488"/>
            <a:ext cx="1524000" cy="396875"/>
          </a:xfrm>
          <a:prstGeom prst="rect">
            <a:avLst/>
          </a:prstGeom>
          <a:noFill/>
          <a:ln w="9525">
            <a:noFill/>
            <a:miter lim="800000"/>
            <a:headEnd/>
            <a:tailEnd/>
          </a:ln>
          <a:effectLst/>
        </p:spPr>
        <p:txBody>
          <a:bodyPr>
            <a:spAutoFit/>
          </a:bodyPr>
          <a:lstStyle/>
          <a:p>
            <a:pPr eaLnBrk="0" hangingPunct="0">
              <a:spcBef>
                <a:spcPct val="50000"/>
              </a:spcBef>
            </a:pPr>
            <a:r>
              <a:rPr lang="nl-NL"/>
              <a:t>Fase 3</a:t>
            </a:r>
          </a:p>
        </p:txBody>
      </p:sp>
      <p:sp>
        <p:nvSpPr>
          <p:cNvPr id="19477" name="Text Box 21"/>
          <p:cNvSpPr txBox="1">
            <a:spLocks noChangeArrowheads="1"/>
          </p:cNvSpPr>
          <p:nvPr/>
        </p:nvSpPr>
        <p:spPr bwMode="auto">
          <a:xfrm>
            <a:off x="8001000" y="4125913"/>
            <a:ext cx="1600200" cy="396875"/>
          </a:xfrm>
          <a:prstGeom prst="rect">
            <a:avLst/>
          </a:prstGeom>
          <a:noFill/>
          <a:ln w="9525">
            <a:noFill/>
            <a:miter lim="800000"/>
            <a:headEnd/>
            <a:tailEnd/>
          </a:ln>
          <a:effectLst/>
        </p:spPr>
        <p:txBody>
          <a:bodyPr>
            <a:spAutoFit/>
          </a:bodyPr>
          <a:lstStyle/>
          <a:p>
            <a:pPr eaLnBrk="0" hangingPunct="0">
              <a:spcBef>
                <a:spcPct val="50000"/>
              </a:spcBef>
            </a:pPr>
            <a:r>
              <a:rPr lang="nl-NL"/>
              <a:t>Fase 5</a:t>
            </a:r>
          </a:p>
        </p:txBody>
      </p:sp>
      <p:sp>
        <p:nvSpPr>
          <p:cNvPr id="19478" name="Text Box 22"/>
          <p:cNvSpPr txBox="1">
            <a:spLocks noChangeArrowheads="1"/>
          </p:cNvSpPr>
          <p:nvPr/>
        </p:nvSpPr>
        <p:spPr bwMode="auto">
          <a:xfrm>
            <a:off x="0" y="4114800"/>
            <a:ext cx="1371600" cy="396875"/>
          </a:xfrm>
          <a:prstGeom prst="rect">
            <a:avLst/>
          </a:prstGeom>
          <a:noFill/>
          <a:ln w="9525">
            <a:noFill/>
            <a:miter lim="800000"/>
            <a:headEnd/>
            <a:tailEnd/>
          </a:ln>
          <a:effectLst/>
        </p:spPr>
        <p:txBody>
          <a:bodyPr>
            <a:spAutoFit/>
          </a:bodyPr>
          <a:lstStyle/>
          <a:p>
            <a:pPr eaLnBrk="0" hangingPunct="0">
              <a:spcBef>
                <a:spcPct val="50000"/>
              </a:spcBef>
            </a:pPr>
            <a:r>
              <a:rPr lang="nl-NL"/>
              <a:t>Fase 4</a:t>
            </a:r>
          </a:p>
        </p:txBody>
      </p:sp>
      <p:sp>
        <p:nvSpPr>
          <p:cNvPr id="19479" name="Text Box 23"/>
          <p:cNvSpPr txBox="1">
            <a:spLocks noChangeArrowheads="1"/>
          </p:cNvSpPr>
          <p:nvPr/>
        </p:nvSpPr>
        <p:spPr bwMode="auto">
          <a:xfrm>
            <a:off x="6324600" y="5029200"/>
            <a:ext cx="1524000" cy="396875"/>
          </a:xfrm>
          <a:prstGeom prst="rect">
            <a:avLst/>
          </a:prstGeom>
          <a:noFill/>
          <a:ln w="9525">
            <a:noFill/>
            <a:miter lim="800000"/>
            <a:headEnd/>
            <a:tailEnd/>
          </a:ln>
          <a:effectLst/>
        </p:spPr>
        <p:txBody>
          <a:bodyPr>
            <a:spAutoFit/>
          </a:bodyPr>
          <a:lstStyle/>
          <a:p>
            <a:pPr eaLnBrk="0" hangingPunct="0">
              <a:spcBef>
                <a:spcPct val="50000"/>
              </a:spcBef>
            </a:pPr>
            <a:r>
              <a:rPr lang="nl-NL"/>
              <a:t>Fase 6</a:t>
            </a:r>
          </a:p>
        </p:txBody>
      </p:sp>
      <p:sp>
        <p:nvSpPr>
          <p:cNvPr id="19480" name="Text Box 24"/>
          <p:cNvSpPr txBox="1">
            <a:spLocks noChangeArrowheads="1"/>
          </p:cNvSpPr>
          <p:nvPr/>
        </p:nvSpPr>
        <p:spPr bwMode="auto">
          <a:xfrm>
            <a:off x="6324600" y="6019800"/>
            <a:ext cx="1447800" cy="396875"/>
          </a:xfrm>
          <a:prstGeom prst="rect">
            <a:avLst/>
          </a:prstGeom>
          <a:noFill/>
          <a:ln w="9525">
            <a:noFill/>
            <a:miter lim="800000"/>
            <a:headEnd/>
            <a:tailEnd/>
          </a:ln>
          <a:effectLst/>
        </p:spPr>
        <p:txBody>
          <a:bodyPr>
            <a:spAutoFit/>
          </a:bodyPr>
          <a:lstStyle/>
          <a:p>
            <a:pPr eaLnBrk="0" hangingPunct="0">
              <a:spcBef>
                <a:spcPct val="50000"/>
              </a:spcBef>
            </a:pPr>
            <a:r>
              <a:rPr lang="nl-NL"/>
              <a:t>Fase 7</a:t>
            </a:r>
          </a:p>
        </p:txBody>
      </p:sp>
      <p:sp>
        <p:nvSpPr>
          <p:cNvPr id="19481" name="Rectangle 25"/>
          <p:cNvSpPr>
            <a:spLocks noChangeArrowheads="1"/>
          </p:cNvSpPr>
          <p:nvPr/>
        </p:nvSpPr>
        <p:spPr bwMode="auto">
          <a:xfrm>
            <a:off x="3140075" y="1196975"/>
            <a:ext cx="2862263" cy="641350"/>
          </a:xfrm>
          <a:prstGeom prst="rect">
            <a:avLst/>
          </a:prstGeom>
          <a:noFill/>
          <a:ln w="9525" algn="ctr">
            <a:noFill/>
            <a:miter lim="800000"/>
            <a:headEnd/>
            <a:tailEnd/>
          </a:ln>
          <a:effectLst/>
        </p:spPr>
        <p:txBody>
          <a:bodyPr>
            <a:spAutoFit/>
          </a:bodyPr>
          <a:lstStyle/>
          <a:p>
            <a:pPr algn="ctr" eaLnBrk="0" hangingPunct="0"/>
            <a:r>
              <a:rPr lang="nl-NL" sz="1800"/>
              <a:t>Benadering</a:t>
            </a:r>
          </a:p>
          <a:p>
            <a:pPr algn="ctr" eaLnBrk="0" hangingPunct="0"/>
            <a:r>
              <a:rPr lang="nl-NL" sz="1800"/>
              <a:t>Ongeval</a:t>
            </a:r>
          </a:p>
        </p:txBody>
      </p:sp>
      <p:sp>
        <p:nvSpPr>
          <p:cNvPr id="19482" name="Rectangle 26"/>
          <p:cNvSpPr>
            <a:spLocks noChangeArrowheads="1"/>
          </p:cNvSpPr>
          <p:nvPr/>
        </p:nvSpPr>
        <p:spPr bwMode="auto">
          <a:xfrm>
            <a:off x="2286000" y="2185988"/>
            <a:ext cx="4572000" cy="641350"/>
          </a:xfrm>
          <a:prstGeom prst="rect">
            <a:avLst/>
          </a:prstGeom>
          <a:noFill/>
          <a:ln w="9525" algn="ctr">
            <a:noFill/>
            <a:miter lim="800000"/>
            <a:headEnd/>
            <a:tailEnd/>
          </a:ln>
          <a:effectLst/>
        </p:spPr>
        <p:txBody>
          <a:bodyPr>
            <a:spAutoFit/>
          </a:bodyPr>
          <a:lstStyle/>
          <a:p>
            <a:pPr algn="ctr" eaLnBrk="0" hangingPunct="0"/>
            <a:r>
              <a:rPr lang="nl-NL" sz="1800"/>
              <a:t>Risicobeheersing /</a:t>
            </a:r>
          </a:p>
          <a:p>
            <a:pPr algn="ctr" eaLnBrk="0" hangingPunct="0"/>
            <a:r>
              <a:rPr lang="nl-NL" sz="1800"/>
              <a:t>Stabilisatie</a:t>
            </a:r>
          </a:p>
        </p:txBody>
      </p:sp>
      <p:sp>
        <p:nvSpPr>
          <p:cNvPr id="19483" name="Rectangle 27"/>
          <p:cNvSpPr>
            <a:spLocks noChangeArrowheads="1"/>
          </p:cNvSpPr>
          <p:nvPr/>
        </p:nvSpPr>
        <p:spPr bwMode="auto">
          <a:xfrm>
            <a:off x="2286000" y="3086100"/>
            <a:ext cx="4572000" cy="641350"/>
          </a:xfrm>
          <a:prstGeom prst="rect">
            <a:avLst/>
          </a:prstGeom>
          <a:noFill/>
          <a:ln w="9525" algn="ctr">
            <a:noFill/>
            <a:miter lim="800000"/>
            <a:headEnd/>
            <a:tailEnd/>
          </a:ln>
          <a:effectLst/>
        </p:spPr>
        <p:txBody>
          <a:bodyPr>
            <a:spAutoFit/>
          </a:bodyPr>
          <a:lstStyle/>
          <a:p>
            <a:pPr algn="ctr" eaLnBrk="0" hangingPunct="0"/>
            <a:r>
              <a:rPr lang="nl-NL" sz="1800"/>
              <a:t>Toegang verschaffen</a:t>
            </a:r>
          </a:p>
          <a:p>
            <a:pPr algn="ctr" eaLnBrk="0" hangingPunct="0"/>
            <a:r>
              <a:rPr lang="nl-NL" sz="1800"/>
              <a:t>tot slachtoffer</a:t>
            </a:r>
          </a:p>
        </p:txBody>
      </p:sp>
      <p:sp>
        <p:nvSpPr>
          <p:cNvPr id="19484" name="Rectangle 28"/>
          <p:cNvSpPr>
            <a:spLocks noChangeArrowheads="1"/>
          </p:cNvSpPr>
          <p:nvPr/>
        </p:nvSpPr>
        <p:spPr bwMode="auto">
          <a:xfrm>
            <a:off x="539750" y="4048125"/>
            <a:ext cx="4572000" cy="641350"/>
          </a:xfrm>
          <a:prstGeom prst="rect">
            <a:avLst/>
          </a:prstGeom>
          <a:noFill/>
          <a:ln w="9525" algn="ctr">
            <a:noFill/>
            <a:miter lim="800000"/>
            <a:headEnd/>
            <a:tailEnd/>
          </a:ln>
          <a:effectLst/>
        </p:spPr>
        <p:txBody>
          <a:bodyPr>
            <a:spAutoFit/>
          </a:bodyPr>
          <a:lstStyle/>
          <a:p>
            <a:pPr algn="ctr" eaLnBrk="0" hangingPunct="0"/>
            <a:r>
              <a:rPr lang="nl-NL" sz="1800"/>
              <a:t>Traumazorg /</a:t>
            </a:r>
          </a:p>
          <a:p>
            <a:pPr algn="ctr" eaLnBrk="0" hangingPunct="0"/>
            <a:r>
              <a:rPr lang="nl-NL" sz="1800"/>
              <a:t>Stabilisatie slachtoffer</a:t>
            </a:r>
          </a:p>
        </p:txBody>
      </p:sp>
      <p:sp>
        <p:nvSpPr>
          <p:cNvPr id="19485" name="Rectangle 29"/>
          <p:cNvSpPr>
            <a:spLocks noChangeArrowheads="1"/>
          </p:cNvSpPr>
          <p:nvPr/>
        </p:nvSpPr>
        <p:spPr bwMode="auto">
          <a:xfrm>
            <a:off x="4262438" y="4048125"/>
            <a:ext cx="4572000" cy="641350"/>
          </a:xfrm>
          <a:prstGeom prst="rect">
            <a:avLst/>
          </a:prstGeom>
          <a:noFill/>
          <a:ln w="9525" algn="ctr">
            <a:noFill/>
            <a:miter lim="800000"/>
            <a:headEnd/>
            <a:tailEnd/>
          </a:ln>
          <a:effectLst/>
        </p:spPr>
        <p:txBody>
          <a:bodyPr>
            <a:spAutoFit/>
          </a:bodyPr>
          <a:lstStyle/>
          <a:p>
            <a:pPr algn="ctr" eaLnBrk="0" hangingPunct="0"/>
            <a:r>
              <a:rPr lang="nl-NL" sz="1800"/>
              <a:t>Ruimte creëren:</a:t>
            </a:r>
          </a:p>
          <a:p>
            <a:pPr algn="ctr" eaLnBrk="0" hangingPunct="0"/>
            <a:r>
              <a:rPr lang="nl-NL" sz="1800"/>
              <a:t>slachtoffer bevrijden</a:t>
            </a:r>
          </a:p>
        </p:txBody>
      </p:sp>
      <p:sp>
        <p:nvSpPr>
          <p:cNvPr id="19486" name="Rectangle 30"/>
          <p:cNvSpPr>
            <a:spLocks noChangeArrowheads="1"/>
          </p:cNvSpPr>
          <p:nvPr/>
        </p:nvSpPr>
        <p:spPr bwMode="auto">
          <a:xfrm>
            <a:off x="2411413" y="5013325"/>
            <a:ext cx="4446587" cy="641350"/>
          </a:xfrm>
          <a:prstGeom prst="rect">
            <a:avLst/>
          </a:prstGeom>
          <a:noFill/>
          <a:ln w="9525" algn="ctr">
            <a:noFill/>
            <a:miter lim="800000"/>
            <a:headEnd/>
            <a:tailEnd/>
          </a:ln>
          <a:effectLst/>
        </p:spPr>
        <p:txBody>
          <a:bodyPr>
            <a:spAutoFit/>
          </a:bodyPr>
          <a:lstStyle/>
          <a:p>
            <a:pPr algn="ctr" eaLnBrk="0" hangingPunct="0"/>
            <a:r>
              <a:rPr lang="nl-NL" sz="1800"/>
              <a:t>Slachtoffer immobiliseren</a:t>
            </a:r>
          </a:p>
          <a:p>
            <a:pPr algn="ctr" eaLnBrk="0" hangingPunct="0"/>
            <a:r>
              <a:rPr lang="nl-NL" sz="1800"/>
              <a:t>en verplaatsen uit wrak</a:t>
            </a:r>
          </a:p>
        </p:txBody>
      </p:sp>
      <p:sp>
        <p:nvSpPr>
          <p:cNvPr id="19487" name="Rectangle 31"/>
          <p:cNvSpPr>
            <a:spLocks noChangeArrowheads="1"/>
          </p:cNvSpPr>
          <p:nvPr/>
        </p:nvSpPr>
        <p:spPr bwMode="auto">
          <a:xfrm>
            <a:off x="2286000" y="5949950"/>
            <a:ext cx="4572000" cy="641350"/>
          </a:xfrm>
          <a:prstGeom prst="rect">
            <a:avLst/>
          </a:prstGeom>
          <a:noFill/>
          <a:ln w="9525" algn="ctr">
            <a:noFill/>
            <a:miter lim="800000"/>
            <a:headEnd/>
            <a:tailEnd/>
          </a:ln>
          <a:effectLst/>
        </p:spPr>
        <p:txBody>
          <a:bodyPr>
            <a:spAutoFit/>
          </a:bodyPr>
          <a:lstStyle/>
          <a:p>
            <a:pPr algn="ctr" eaLnBrk="0" hangingPunct="0"/>
            <a:r>
              <a:rPr lang="nl-NL" sz="1800"/>
              <a:t>Evaluatie en </a:t>
            </a:r>
          </a:p>
          <a:p>
            <a:pPr algn="ctr" eaLnBrk="0" hangingPunct="0"/>
            <a:r>
              <a:rPr lang="nl-NL" sz="1800"/>
              <a:t>oefening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5" presetClass="entr" presetSubtype="0" fill="hold" grpId="0" nodeType="afterEffect">
                                  <p:stCondLst>
                                    <p:cond delay="0"/>
                                  </p:stCondLst>
                                  <p:childTnLst>
                                    <p:set>
                                      <p:cBhvr>
                                        <p:cTn id="11" dur="1" fill="hold">
                                          <p:stCondLst>
                                            <p:cond delay="0"/>
                                          </p:stCondLst>
                                        </p:cTn>
                                        <p:tgtEl>
                                          <p:spTgt spid="19474"/>
                                        </p:tgtEl>
                                        <p:attrNameLst>
                                          <p:attrName>style.visibility</p:attrName>
                                        </p:attrNameLst>
                                      </p:cBhvr>
                                      <p:to>
                                        <p:strVal val="visible"/>
                                      </p:to>
                                    </p:set>
                                    <p:anim calcmode="lin" valueType="num">
                                      <p:cBhvr>
                                        <p:cTn id="12" dur="1000" fill="hold"/>
                                        <p:tgtEl>
                                          <p:spTgt spid="19474"/>
                                        </p:tgtEl>
                                        <p:attrNameLst>
                                          <p:attrName>ppt_w</p:attrName>
                                        </p:attrNameLst>
                                      </p:cBhvr>
                                      <p:tavLst>
                                        <p:tav tm="0">
                                          <p:val>
                                            <p:fltVal val="0"/>
                                          </p:val>
                                        </p:tav>
                                        <p:tav tm="100000">
                                          <p:val>
                                            <p:strVal val="#ppt_w"/>
                                          </p:val>
                                        </p:tav>
                                      </p:tavLst>
                                    </p:anim>
                                    <p:anim calcmode="lin" valueType="num">
                                      <p:cBhvr>
                                        <p:cTn id="13" dur="1000" fill="hold"/>
                                        <p:tgtEl>
                                          <p:spTgt spid="19474"/>
                                        </p:tgtEl>
                                        <p:attrNameLst>
                                          <p:attrName>ppt_h</p:attrName>
                                        </p:attrNameLst>
                                      </p:cBhvr>
                                      <p:tavLst>
                                        <p:tav tm="0">
                                          <p:val>
                                            <p:fltVal val="0"/>
                                          </p:val>
                                        </p:tav>
                                        <p:tav tm="100000">
                                          <p:val>
                                            <p:strVal val="#ppt_h"/>
                                          </p:val>
                                        </p:tav>
                                      </p:tavLst>
                                    </p:anim>
                                    <p:anim calcmode="lin" valueType="num">
                                      <p:cBhvr>
                                        <p:cTn id="14" dur="1000" fill="hold"/>
                                        <p:tgtEl>
                                          <p:spTgt spid="1947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9474"/>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6000"/>
                            </p:stCondLst>
                            <p:childTnLst>
                              <p:par>
                                <p:cTn id="17" presetID="15" presetClass="entr" presetSubtype="0" fill="hold" grpId="0" nodeType="afterEffect">
                                  <p:stCondLst>
                                    <p:cond delay="0"/>
                                  </p:stCondLst>
                                  <p:childTnLst>
                                    <p:set>
                                      <p:cBhvr>
                                        <p:cTn id="18" dur="1" fill="hold">
                                          <p:stCondLst>
                                            <p:cond delay="0"/>
                                          </p:stCondLst>
                                        </p:cTn>
                                        <p:tgtEl>
                                          <p:spTgt spid="19475"/>
                                        </p:tgtEl>
                                        <p:attrNameLst>
                                          <p:attrName>style.visibility</p:attrName>
                                        </p:attrNameLst>
                                      </p:cBhvr>
                                      <p:to>
                                        <p:strVal val="visible"/>
                                      </p:to>
                                    </p:set>
                                    <p:anim calcmode="lin" valueType="num">
                                      <p:cBhvr>
                                        <p:cTn id="19" dur="1000" fill="hold"/>
                                        <p:tgtEl>
                                          <p:spTgt spid="19475"/>
                                        </p:tgtEl>
                                        <p:attrNameLst>
                                          <p:attrName>ppt_w</p:attrName>
                                        </p:attrNameLst>
                                      </p:cBhvr>
                                      <p:tavLst>
                                        <p:tav tm="0">
                                          <p:val>
                                            <p:fltVal val="0"/>
                                          </p:val>
                                        </p:tav>
                                        <p:tav tm="100000">
                                          <p:val>
                                            <p:strVal val="#ppt_w"/>
                                          </p:val>
                                        </p:tav>
                                      </p:tavLst>
                                    </p:anim>
                                    <p:anim calcmode="lin" valueType="num">
                                      <p:cBhvr>
                                        <p:cTn id="20" dur="1000" fill="hold"/>
                                        <p:tgtEl>
                                          <p:spTgt spid="19475"/>
                                        </p:tgtEl>
                                        <p:attrNameLst>
                                          <p:attrName>ppt_h</p:attrName>
                                        </p:attrNameLst>
                                      </p:cBhvr>
                                      <p:tavLst>
                                        <p:tav tm="0">
                                          <p:val>
                                            <p:fltVal val="0"/>
                                          </p:val>
                                        </p:tav>
                                        <p:tav tm="100000">
                                          <p:val>
                                            <p:strVal val="#ppt_h"/>
                                          </p:val>
                                        </p:tav>
                                      </p:tavLst>
                                    </p:anim>
                                    <p:anim calcmode="lin" valueType="num">
                                      <p:cBhvr>
                                        <p:cTn id="21" dur="1000" fill="hold"/>
                                        <p:tgtEl>
                                          <p:spTgt spid="1947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9475"/>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7000"/>
                            </p:stCondLst>
                            <p:childTnLst>
                              <p:par>
                                <p:cTn id="24" presetID="15" presetClass="entr" presetSubtype="0" fill="hold" grpId="0" nodeType="afterEffect">
                                  <p:stCondLst>
                                    <p:cond delay="0"/>
                                  </p:stCondLst>
                                  <p:childTnLst>
                                    <p:set>
                                      <p:cBhvr>
                                        <p:cTn id="25" dur="1" fill="hold">
                                          <p:stCondLst>
                                            <p:cond delay="0"/>
                                          </p:stCondLst>
                                        </p:cTn>
                                        <p:tgtEl>
                                          <p:spTgt spid="19476"/>
                                        </p:tgtEl>
                                        <p:attrNameLst>
                                          <p:attrName>style.visibility</p:attrName>
                                        </p:attrNameLst>
                                      </p:cBhvr>
                                      <p:to>
                                        <p:strVal val="visible"/>
                                      </p:to>
                                    </p:set>
                                    <p:anim calcmode="lin" valueType="num">
                                      <p:cBhvr>
                                        <p:cTn id="26" dur="1000" fill="hold"/>
                                        <p:tgtEl>
                                          <p:spTgt spid="19476"/>
                                        </p:tgtEl>
                                        <p:attrNameLst>
                                          <p:attrName>ppt_w</p:attrName>
                                        </p:attrNameLst>
                                      </p:cBhvr>
                                      <p:tavLst>
                                        <p:tav tm="0">
                                          <p:val>
                                            <p:fltVal val="0"/>
                                          </p:val>
                                        </p:tav>
                                        <p:tav tm="100000">
                                          <p:val>
                                            <p:strVal val="#ppt_w"/>
                                          </p:val>
                                        </p:tav>
                                      </p:tavLst>
                                    </p:anim>
                                    <p:anim calcmode="lin" valueType="num">
                                      <p:cBhvr>
                                        <p:cTn id="27" dur="1000" fill="hold"/>
                                        <p:tgtEl>
                                          <p:spTgt spid="19476"/>
                                        </p:tgtEl>
                                        <p:attrNameLst>
                                          <p:attrName>ppt_h</p:attrName>
                                        </p:attrNameLst>
                                      </p:cBhvr>
                                      <p:tavLst>
                                        <p:tav tm="0">
                                          <p:val>
                                            <p:fltVal val="0"/>
                                          </p:val>
                                        </p:tav>
                                        <p:tav tm="100000">
                                          <p:val>
                                            <p:strVal val="#ppt_h"/>
                                          </p:val>
                                        </p:tav>
                                      </p:tavLst>
                                    </p:anim>
                                    <p:anim calcmode="lin" valueType="num">
                                      <p:cBhvr>
                                        <p:cTn id="28" dur="1000" fill="hold"/>
                                        <p:tgtEl>
                                          <p:spTgt spid="1947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9476"/>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8000"/>
                            </p:stCondLst>
                            <p:childTnLst>
                              <p:par>
                                <p:cTn id="31" presetID="15" presetClass="entr" presetSubtype="0" fill="hold" grpId="0" nodeType="afterEffect">
                                  <p:stCondLst>
                                    <p:cond delay="0"/>
                                  </p:stCondLst>
                                  <p:childTnLst>
                                    <p:set>
                                      <p:cBhvr>
                                        <p:cTn id="32" dur="1" fill="hold">
                                          <p:stCondLst>
                                            <p:cond delay="0"/>
                                          </p:stCondLst>
                                        </p:cTn>
                                        <p:tgtEl>
                                          <p:spTgt spid="19478"/>
                                        </p:tgtEl>
                                        <p:attrNameLst>
                                          <p:attrName>style.visibility</p:attrName>
                                        </p:attrNameLst>
                                      </p:cBhvr>
                                      <p:to>
                                        <p:strVal val="visible"/>
                                      </p:to>
                                    </p:set>
                                    <p:anim calcmode="lin" valueType="num">
                                      <p:cBhvr>
                                        <p:cTn id="33" dur="1000" fill="hold"/>
                                        <p:tgtEl>
                                          <p:spTgt spid="19478"/>
                                        </p:tgtEl>
                                        <p:attrNameLst>
                                          <p:attrName>ppt_w</p:attrName>
                                        </p:attrNameLst>
                                      </p:cBhvr>
                                      <p:tavLst>
                                        <p:tav tm="0">
                                          <p:val>
                                            <p:fltVal val="0"/>
                                          </p:val>
                                        </p:tav>
                                        <p:tav tm="100000">
                                          <p:val>
                                            <p:strVal val="#ppt_w"/>
                                          </p:val>
                                        </p:tav>
                                      </p:tavLst>
                                    </p:anim>
                                    <p:anim calcmode="lin" valueType="num">
                                      <p:cBhvr>
                                        <p:cTn id="34" dur="1000" fill="hold"/>
                                        <p:tgtEl>
                                          <p:spTgt spid="19478"/>
                                        </p:tgtEl>
                                        <p:attrNameLst>
                                          <p:attrName>ppt_h</p:attrName>
                                        </p:attrNameLst>
                                      </p:cBhvr>
                                      <p:tavLst>
                                        <p:tav tm="0">
                                          <p:val>
                                            <p:fltVal val="0"/>
                                          </p:val>
                                        </p:tav>
                                        <p:tav tm="100000">
                                          <p:val>
                                            <p:strVal val="#ppt_h"/>
                                          </p:val>
                                        </p:tav>
                                      </p:tavLst>
                                    </p:anim>
                                    <p:anim calcmode="lin" valueType="num">
                                      <p:cBhvr>
                                        <p:cTn id="35" dur="1000" fill="hold"/>
                                        <p:tgtEl>
                                          <p:spTgt spid="1947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9478"/>
                                        </p:tgtEl>
                                        <p:attrNameLst>
                                          <p:attrName>ppt_y</p:attrName>
                                        </p:attrNameLst>
                                      </p:cBhvr>
                                      <p:tavLst>
                                        <p:tav tm="0" fmla="#ppt_y+(sin(-2*pi*(1-$))*-#ppt_x+cos(-2*pi*(1-$))*(1-#ppt_y))*(1-$)">
                                          <p:val>
                                            <p:fltVal val="0"/>
                                          </p:val>
                                        </p:tav>
                                        <p:tav tm="100000">
                                          <p:val>
                                            <p:fltVal val="1"/>
                                          </p:val>
                                        </p:tav>
                                      </p:tavLst>
                                    </p:anim>
                                  </p:childTnLst>
                                </p:cTn>
                              </p:par>
                            </p:childTnLst>
                          </p:cTn>
                        </p:par>
                        <p:par>
                          <p:cTn id="37" fill="hold">
                            <p:stCondLst>
                              <p:cond delay="9000"/>
                            </p:stCondLst>
                            <p:childTnLst>
                              <p:par>
                                <p:cTn id="38" presetID="15" presetClass="entr" presetSubtype="0" fill="hold" grpId="0" nodeType="afterEffect">
                                  <p:stCondLst>
                                    <p:cond delay="0"/>
                                  </p:stCondLst>
                                  <p:childTnLst>
                                    <p:set>
                                      <p:cBhvr>
                                        <p:cTn id="39" dur="1" fill="hold">
                                          <p:stCondLst>
                                            <p:cond delay="0"/>
                                          </p:stCondLst>
                                        </p:cTn>
                                        <p:tgtEl>
                                          <p:spTgt spid="19477"/>
                                        </p:tgtEl>
                                        <p:attrNameLst>
                                          <p:attrName>style.visibility</p:attrName>
                                        </p:attrNameLst>
                                      </p:cBhvr>
                                      <p:to>
                                        <p:strVal val="visible"/>
                                      </p:to>
                                    </p:set>
                                    <p:anim calcmode="lin" valueType="num">
                                      <p:cBhvr>
                                        <p:cTn id="40" dur="1000" fill="hold"/>
                                        <p:tgtEl>
                                          <p:spTgt spid="19477"/>
                                        </p:tgtEl>
                                        <p:attrNameLst>
                                          <p:attrName>ppt_w</p:attrName>
                                        </p:attrNameLst>
                                      </p:cBhvr>
                                      <p:tavLst>
                                        <p:tav tm="0">
                                          <p:val>
                                            <p:fltVal val="0"/>
                                          </p:val>
                                        </p:tav>
                                        <p:tav tm="100000">
                                          <p:val>
                                            <p:strVal val="#ppt_w"/>
                                          </p:val>
                                        </p:tav>
                                      </p:tavLst>
                                    </p:anim>
                                    <p:anim calcmode="lin" valueType="num">
                                      <p:cBhvr>
                                        <p:cTn id="41" dur="1000" fill="hold"/>
                                        <p:tgtEl>
                                          <p:spTgt spid="19477"/>
                                        </p:tgtEl>
                                        <p:attrNameLst>
                                          <p:attrName>ppt_h</p:attrName>
                                        </p:attrNameLst>
                                      </p:cBhvr>
                                      <p:tavLst>
                                        <p:tav tm="0">
                                          <p:val>
                                            <p:fltVal val="0"/>
                                          </p:val>
                                        </p:tav>
                                        <p:tav tm="100000">
                                          <p:val>
                                            <p:strVal val="#ppt_h"/>
                                          </p:val>
                                        </p:tav>
                                      </p:tavLst>
                                    </p:anim>
                                    <p:anim calcmode="lin" valueType="num">
                                      <p:cBhvr>
                                        <p:cTn id="42" dur="1000" fill="hold"/>
                                        <p:tgtEl>
                                          <p:spTgt spid="1947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9477"/>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10000"/>
                            </p:stCondLst>
                            <p:childTnLst>
                              <p:par>
                                <p:cTn id="45" presetID="15" presetClass="entr" presetSubtype="0" fill="hold" grpId="0" nodeType="afterEffect">
                                  <p:stCondLst>
                                    <p:cond delay="0"/>
                                  </p:stCondLst>
                                  <p:childTnLst>
                                    <p:set>
                                      <p:cBhvr>
                                        <p:cTn id="46" dur="1" fill="hold">
                                          <p:stCondLst>
                                            <p:cond delay="0"/>
                                          </p:stCondLst>
                                        </p:cTn>
                                        <p:tgtEl>
                                          <p:spTgt spid="19479"/>
                                        </p:tgtEl>
                                        <p:attrNameLst>
                                          <p:attrName>style.visibility</p:attrName>
                                        </p:attrNameLst>
                                      </p:cBhvr>
                                      <p:to>
                                        <p:strVal val="visible"/>
                                      </p:to>
                                    </p:set>
                                    <p:anim calcmode="lin" valueType="num">
                                      <p:cBhvr>
                                        <p:cTn id="47" dur="1000" fill="hold"/>
                                        <p:tgtEl>
                                          <p:spTgt spid="19479"/>
                                        </p:tgtEl>
                                        <p:attrNameLst>
                                          <p:attrName>ppt_w</p:attrName>
                                        </p:attrNameLst>
                                      </p:cBhvr>
                                      <p:tavLst>
                                        <p:tav tm="0">
                                          <p:val>
                                            <p:fltVal val="0"/>
                                          </p:val>
                                        </p:tav>
                                        <p:tav tm="100000">
                                          <p:val>
                                            <p:strVal val="#ppt_w"/>
                                          </p:val>
                                        </p:tav>
                                      </p:tavLst>
                                    </p:anim>
                                    <p:anim calcmode="lin" valueType="num">
                                      <p:cBhvr>
                                        <p:cTn id="48" dur="1000" fill="hold"/>
                                        <p:tgtEl>
                                          <p:spTgt spid="19479"/>
                                        </p:tgtEl>
                                        <p:attrNameLst>
                                          <p:attrName>ppt_h</p:attrName>
                                        </p:attrNameLst>
                                      </p:cBhvr>
                                      <p:tavLst>
                                        <p:tav tm="0">
                                          <p:val>
                                            <p:fltVal val="0"/>
                                          </p:val>
                                        </p:tav>
                                        <p:tav tm="100000">
                                          <p:val>
                                            <p:strVal val="#ppt_h"/>
                                          </p:val>
                                        </p:tav>
                                      </p:tavLst>
                                    </p:anim>
                                    <p:anim calcmode="lin" valueType="num">
                                      <p:cBhvr>
                                        <p:cTn id="49" dur="1000" fill="hold"/>
                                        <p:tgtEl>
                                          <p:spTgt spid="1947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479"/>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1000"/>
                            </p:stCondLst>
                            <p:childTnLst>
                              <p:par>
                                <p:cTn id="52" presetID="15" presetClass="entr" presetSubtype="0" fill="hold" grpId="0" nodeType="afterEffect">
                                  <p:stCondLst>
                                    <p:cond delay="0"/>
                                  </p:stCondLst>
                                  <p:childTnLst>
                                    <p:set>
                                      <p:cBhvr>
                                        <p:cTn id="53" dur="1" fill="hold">
                                          <p:stCondLst>
                                            <p:cond delay="0"/>
                                          </p:stCondLst>
                                        </p:cTn>
                                        <p:tgtEl>
                                          <p:spTgt spid="19480"/>
                                        </p:tgtEl>
                                        <p:attrNameLst>
                                          <p:attrName>style.visibility</p:attrName>
                                        </p:attrNameLst>
                                      </p:cBhvr>
                                      <p:to>
                                        <p:strVal val="visible"/>
                                      </p:to>
                                    </p:set>
                                    <p:anim calcmode="lin" valueType="num">
                                      <p:cBhvr>
                                        <p:cTn id="54" dur="1000" fill="hold"/>
                                        <p:tgtEl>
                                          <p:spTgt spid="19480"/>
                                        </p:tgtEl>
                                        <p:attrNameLst>
                                          <p:attrName>ppt_w</p:attrName>
                                        </p:attrNameLst>
                                      </p:cBhvr>
                                      <p:tavLst>
                                        <p:tav tm="0">
                                          <p:val>
                                            <p:fltVal val="0"/>
                                          </p:val>
                                        </p:tav>
                                        <p:tav tm="100000">
                                          <p:val>
                                            <p:strVal val="#ppt_w"/>
                                          </p:val>
                                        </p:tav>
                                      </p:tavLst>
                                    </p:anim>
                                    <p:anim calcmode="lin" valueType="num">
                                      <p:cBhvr>
                                        <p:cTn id="55" dur="1000" fill="hold"/>
                                        <p:tgtEl>
                                          <p:spTgt spid="19480"/>
                                        </p:tgtEl>
                                        <p:attrNameLst>
                                          <p:attrName>ppt_h</p:attrName>
                                        </p:attrNameLst>
                                      </p:cBhvr>
                                      <p:tavLst>
                                        <p:tav tm="0">
                                          <p:val>
                                            <p:fltVal val="0"/>
                                          </p:val>
                                        </p:tav>
                                        <p:tav tm="100000">
                                          <p:val>
                                            <p:strVal val="#ppt_h"/>
                                          </p:val>
                                        </p:tav>
                                      </p:tavLst>
                                    </p:anim>
                                    <p:anim calcmode="lin" valueType="num">
                                      <p:cBhvr>
                                        <p:cTn id="56" dur="1000" fill="hold"/>
                                        <p:tgtEl>
                                          <p:spTgt spid="19480"/>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194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19481"/>
                                        </p:tgtEl>
                                        <p:attrNameLst>
                                          <p:attrName>style.visibility</p:attrName>
                                        </p:attrNameLst>
                                      </p:cBhvr>
                                      <p:to>
                                        <p:strVal val="visible"/>
                                      </p:to>
                                    </p:set>
                                    <p:anim calcmode="lin" valueType="num">
                                      <p:cBhvr>
                                        <p:cTn id="62" dur="500" fill="hold"/>
                                        <p:tgtEl>
                                          <p:spTgt spid="19481"/>
                                        </p:tgtEl>
                                        <p:attrNameLst>
                                          <p:attrName>ppt_w</p:attrName>
                                        </p:attrNameLst>
                                      </p:cBhvr>
                                      <p:tavLst>
                                        <p:tav tm="0">
                                          <p:val>
                                            <p:fltVal val="0"/>
                                          </p:val>
                                        </p:tav>
                                        <p:tav tm="100000">
                                          <p:val>
                                            <p:strVal val="#ppt_w"/>
                                          </p:val>
                                        </p:tav>
                                      </p:tavLst>
                                    </p:anim>
                                    <p:anim calcmode="lin" valueType="num">
                                      <p:cBhvr>
                                        <p:cTn id="63" dur="500" fill="hold"/>
                                        <p:tgtEl>
                                          <p:spTgt spid="19481"/>
                                        </p:tgtEl>
                                        <p:attrNameLst>
                                          <p:attrName>ppt_h</p:attrName>
                                        </p:attrNameLst>
                                      </p:cBhvr>
                                      <p:tavLst>
                                        <p:tav tm="0">
                                          <p:val>
                                            <p:fltVal val="0"/>
                                          </p:val>
                                        </p:tav>
                                        <p:tav tm="100000">
                                          <p:val>
                                            <p:strVal val="#ppt_h"/>
                                          </p:val>
                                        </p:tav>
                                      </p:tavLst>
                                    </p:anim>
                                    <p:animEffect transition="in" filter="fade">
                                      <p:cBhvr>
                                        <p:cTn id="64" dur="500"/>
                                        <p:tgtEl>
                                          <p:spTgt spid="19481"/>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19482"/>
                                        </p:tgtEl>
                                        <p:attrNameLst>
                                          <p:attrName>style.visibility</p:attrName>
                                        </p:attrNameLst>
                                      </p:cBhvr>
                                      <p:to>
                                        <p:strVal val="visible"/>
                                      </p:to>
                                    </p:set>
                                    <p:anim calcmode="lin" valueType="num">
                                      <p:cBhvr>
                                        <p:cTn id="69" dur="500" fill="hold"/>
                                        <p:tgtEl>
                                          <p:spTgt spid="19482"/>
                                        </p:tgtEl>
                                        <p:attrNameLst>
                                          <p:attrName>ppt_w</p:attrName>
                                        </p:attrNameLst>
                                      </p:cBhvr>
                                      <p:tavLst>
                                        <p:tav tm="0">
                                          <p:val>
                                            <p:fltVal val="0"/>
                                          </p:val>
                                        </p:tav>
                                        <p:tav tm="100000">
                                          <p:val>
                                            <p:strVal val="#ppt_w"/>
                                          </p:val>
                                        </p:tav>
                                      </p:tavLst>
                                    </p:anim>
                                    <p:anim calcmode="lin" valueType="num">
                                      <p:cBhvr>
                                        <p:cTn id="70" dur="500" fill="hold"/>
                                        <p:tgtEl>
                                          <p:spTgt spid="19482"/>
                                        </p:tgtEl>
                                        <p:attrNameLst>
                                          <p:attrName>ppt_h</p:attrName>
                                        </p:attrNameLst>
                                      </p:cBhvr>
                                      <p:tavLst>
                                        <p:tav tm="0">
                                          <p:val>
                                            <p:fltVal val="0"/>
                                          </p:val>
                                        </p:tav>
                                        <p:tav tm="100000">
                                          <p:val>
                                            <p:strVal val="#ppt_h"/>
                                          </p:val>
                                        </p:tav>
                                      </p:tavLst>
                                    </p:anim>
                                    <p:animEffect transition="in" filter="fade">
                                      <p:cBhvr>
                                        <p:cTn id="71" dur="500"/>
                                        <p:tgtEl>
                                          <p:spTgt spid="19482"/>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grpId="0" nodeType="clickEffect">
                                  <p:stCondLst>
                                    <p:cond delay="0"/>
                                  </p:stCondLst>
                                  <p:childTnLst>
                                    <p:set>
                                      <p:cBhvr>
                                        <p:cTn id="75" dur="1" fill="hold">
                                          <p:stCondLst>
                                            <p:cond delay="0"/>
                                          </p:stCondLst>
                                        </p:cTn>
                                        <p:tgtEl>
                                          <p:spTgt spid="19483"/>
                                        </p:tgtEl>
                                        <p:attrNameLst>
                                          <p:attrName>style.visibility</p:attrName>
                                        </p:attrNameLst>
                                      </p:cBhvr>
                                      <p:to>
                                        <p:strVal val="visible"/>
                                      </p:to>
                                    </p:set>
                                    <p:anim calcmode="lin" valueType="num">
                                      <p:cBhvr>
                                        <p:cTn id="76" dur="500" fill="hold"/>
                                        <p:tgtEl>
                                          <p:spTgt spid="19483"/>
                                        </p:tgtEl>
                                        <p:attrNameLst>
                                          <p:attrName>ppt_w</p:attrName>
                                        </p:attrNameLst>
                                      </p:cBhvr>
                                      <p:tavLst>
                                        <p:tav tm="0">
                                          <p:val>
                                            <p:fltVal val="0"/>
                                          </p:val>
                                        </p:tav>
                                        <p:tav tm="100000">
                                          <p:val>
                                            <p:strVal val="#ppt_w"/>
                                          </p:val>
                                        </p:tav>
                                      </p:tavLst>
                                    </p:anim>
                                    <p:anim calcmode="lin" valueType="num">
                                      <p:cBhvr>
                                        <p:cTn id="77" dur="500" fill="hold"/>
                                        <p:tgtEl>
                                          <p:spTgt spid="19483"/>
                                        </p:tgtEl>
                                        <p:attrNameLst>
                                          <p:attrName>ppt_h</p:attrName>
                                        </p:attrNameLst>
                                      </p:cBhvr>
                                      <p:tavLst>
                                        <p:tav tm="0">
                                          <p:val>
                                            <p:fltVal val="0"/>
                                          </p:val>
                                        </p:tav>
                                        <p:tav tm="100000">
                                          <p:val>
                                            <p:strVal val="#ppt_h"/>
                                          </p:val>
                                        </p:tav>
                                      </p:tavLst>
                                    </p:anim>
                                    <p:animEffect transition="in" filter="fade">
                                      <p:cBhvr>
                                        <p:cTn id="78" dur="500"/>
                                        <p:tgtEl>
                                          <p:spTgt spid="1948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grpId="0" nodeType="clickEffect">
                                  <p:stCondLst>
                                    <p:cond delay="0"/>
                                  </p:stCondLst>
                                  <p:childTnLst>
                                    <p:set>
                                      <p:cBhvr>
                                        <p:cTn id="82" dur="1" fill="hold">
                                          <p:stCondLst>
                                            <p:cond delay="0"/>
                                          </p:stCondLst>
                                        </p:cTn>
                                        <p:tgtEl>
                                          <p:spTgt spid="19484"/>
                                        </p:tgtEl>
                                        <p:attrNameLst>
                                          <p:attrName>style.visibility</p:attrName>
                                        </p:attrNameLst>
                                      </p:cBhvr>
                                      <p:to>
                                        <p:strVal val="visible"/>
                                      </p:to>
                                    </p:set>
                                    <p:anim calcmode="lin" valueType="num">
                                      <p:cBhvr>
                                        <p:cTn id="83" dur="500" fill="hold"/>
                                        <p:tgtEl>
                                          <p:spTgt spid="19484"/>
                                        </p:tgtEl>
                                        <p:attrNameLst>
                                          <p:attrName>ppt_w</p:attrName>
                                        </p:attrNameLst>
                                      </p:cBhvr>
                                      <p:tavLst>
                                        <p:tav tm="0">
                                          <p:val>
                                            <p:fltVal val="0"/>
                                          </p:val>
                                        </p:tav>
                                        <p:tav tm="100000">
                                          <p:val>
                                            <p:strVal val="#ppt_w"/>
                                          </p:val>
                                        </p:tav>
                                      </p:tavLst>
                                    </p:anim>
                                    <p:anim calcmode="lin" valueType="num">
                                      <p:cBhvr>
                                        <p:cTn id="84" dur="500" fill="hold"/>
                                        <p:tgtEl>
                                          <p:spTgt spid="19484"/>
                                        </p:tgtEl>
                                        <p:attrNameLst>
                                          <p:attrName>ppt_h</p:attrName>
                                        </p:attrNameLst>
                                      </p:cBhvr>
                                      <p:tavLst>
                                        <p:tav tm="0">
                                          <p:val>
                                            <p:fltVal val="0"/>
                                          </p:val>
                                        </p:tav>
                                        <p:tav tm="100000">
                                          <p:val>
                                            <p:strVal val="#ppt_h"/>
                                          </p:val>
                                        </p:tav>
                                      </p:tavLst>
                                    </p:anim>
                                    <p:animEffect transition="in" filter="fade">
                                      <p:cBhvr>
                                        <p:cTn id="85" dur="500"/>
                                        <p:tgtEl>
                                          <p:spTgt spid="19484"/>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0" fill="hold" grpId="0" nodeType="clickEffect">
                                  <p:stCondLst>
                                    <p:cond delay="0"/>
                                  </p:stCondLst>
                                  <p:childTnLst>
                                    <p:set>
                                      <p:cBhvr>
                                        <p:cTn id="89" dur="1" fill="hold">
                                          <p:stCondLst>
                                            <p:cond delay="0"/>
                                          </p:stCondLst>
                                        </p:cTn>
                                        <p:tgtEl>
                                          <p:spTgt spid="19485"/>
                                        </p:tgtEl>
                                        <p:attrNameLst>
                                          <p:attrName>style.visibility</p:attrName>
                                        </p:attrNameLst>
                                      </p:cBhvr>
                                      <p:to>
                                        <p:strVal val="visible"/>
                                      </p:to>
                                    </p:set>
                                    <p:anim calcmode="lin" valueType="num">
                                      <p:cBhvr>
                                        <p:cTn id="90" dur="500" fill="hold"/>
                                        <p:tgtEl>
                                          <p:spTgt spid="19485"/>
                                        </p:tgtEl>
                                        <p:attrNameLst>
                                          <p:attrName>ppt_w</p:attrName>
                                        </p:attrNameLst>
                                      </p:cBhvr>
                                      <p:tavLst>
                                        <p:tav tm="0">
                                          <p:val>
                                            <p:fltVal val="0"/>
                                          </p:val>
                                        </p:tav>
                                        <p:tav tm="100000">
                                          <p:val>
                                            <p:strVal val="#ppt_w"/>
                                          </p:val>
                                        </p:tav>
                                      </p:tavLst>
                                    </p:anim>
                                    <p:anim calcmode="lin" valueType="num">
                                      <p:cBhvr>
                                        <p:cTn id="91" dur="500" fill="hold"/>
                                        <p:tgtEl>
                                          <p:spTgt spid="19485"/>
                                        </p:tgtEl>
                                        <p:attrNameLst>
                                          <p:attrName>ppt_h</p:attrName>
                                        </p:attrNameLst>
                                      </p:cBhvr>
                                      <p:tavLst>
                                        <p:tav tm="0">
                                          <p:val>
                                            <p:fltVal val="0"/>
                                          </p:val>
                                        </p:tav>
                                        <p:tav tm="100000">
                                          <p:val>
                                            <p:strVal val="#ppt_h"/>
                                          </p:val>
                                        </p:tav>
                                      </p:tavLst>
                                    </p:anim>
                                    <p:animEffect transition="in" filter="fade">
                                      <p:cBhvr>
                                        <p:cTn id="92" dur="500"/>
                                        <p:tgtEl>
                                          <p:spTgt spid="19485"/>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grpId="0" nodeType="clickEffect">
                                  <p:stCondLst>
                                    <p:cond delay="0"/>
                                  </p:stCondLst>
                                  <p:childTnLst>
                                    <p:set>
                                      <p:cBhvr>
                                        <p:cTn id="96" dur="1" fill="hold">
                                          <p:stCondLst>
                                            <p:cond delay="0"/>
                                          </p:stCondLst>
                                        </p:cTn>
                                        <p:tgtEl>
                                          <p:spTgt spid="19486"/>
                                        </p:tgtEl>
                                        <p:attrNameLst>
                                          <p:attrName>style.visibility</p:attrName>
                                        </p:attrNameLst>
                                      </p:cBhvr>
                                      <p:to>
                                        <p:strVal val="visible"/>
                                      </p:to>
                                    </p:set>
                                    <p:anim calcmode="lin" valueType="num">
                                      <p:cBhvr>
                                        <p:cTn id="97" dur="500" fill="hold"/>
                                        <p:tgtEl>
                                          <p:spTgt spid="19486"/>
                                        </p:tgtEl>
                                        <p:attrNameLst>
                                          <p:attrName>ppt_w</p:attrName>
                                        </p:attrNameLst>
                                      </p:cBhvr>
                                      <p:tavLst>
                                        <p:tav tm="0">
                                          <p:val>
                                            <p:fltVal val="0"/>
                                          </p:val>
                                        </p:tav>
                                        <p:tav tm="100000">
                                          <p:val>
                                            <p:strVal val="#ppt_w"/>
                                          </p:val>
                                        </p:tav>
                                      </p:tavLst>
                                    </p:anim>
                                    <p:anim calcmode="lin" valueType="num">
                                      <p:cBhvr>
                                        <p:cTn id="98" dur="500" fill="hold"/>
                                        <p:tgtEl>
                                          <p:spTgt spid="19486"/>
                                        </p:tgtEl>
                                        <p:attrNameLst>
                                          <p:attrName>ppt_h</p:attrName>
                                        </p:attrNameLst>
                                      </p:cBhvr>
                                      <p:tavLst>
                                        <p:tav tm="0">
                                          <p:val>
                                            <p:fltVal val="0"/>
                                          </p:val>
                                        </p:tav>
                                        <p:tav tm="100000">
                                          <p:val>
                                            <p:strVal val="#ppt_h"/>
                                          </p:val>
                                        </p:tav>
                                      </p:tavLst>
                                    </p:anim>
                                    <p:animEffect transition="in" filter="fade">
                                      <p:cBhvr>
                                        <p:cTn id="99" dur="500"/>
                                        <p:tgtEl>
                                          <p:spTgt spid="19486"/>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grpId="0" nodeType="clickEffect">
                                  <p:stCondLst>
                                    <p:cond delay="0"/>
                                  </p:stCondLst>
                                  <p:childTnLst>
                                    <p:set>
                                      <p:cBhvr>
                                        <p:cTn id="103" dur="1" fill="hold">
                                          <p:stCondLst>
                                            <p:cond delay="0"/>
                                          </p:stCondLst>
                                        </p:cTn>
                                        <p:tgtEl>
                                          <p:spTgt spid="19487"/>
                                        </p:tgtEl>
                                        <p:attrNameLst>
                                          <p:attrName>style.visibility</p:attrName>
                                        </p:attrNameLst>
                                      </p:cBhvr>
                                      <p:to>
                                        <p:strVal val="visible"/>
                                      </p:to>
                                    </p:set>
                                    <p:anim calcmode="lin" valueType="num">
                                      <p:cBhvr>
                                        <p:cTn id="104" dur="500" fill="hold"/>
                                        <p:tgtEl>
                                          <p:spTgt spid="19487"/>
                                        </p:tgtEl>
                                        <p:attrNameLst>
                                          <p:attrName>ppt_w</p:attrName>
                                        </p:attrNameLst>
                                      </p:cBhvr>
                                      <p:tavLst>
                                        <p:tav tm="0">
                                          <p:val>
                                            <p:fltVal val="0"/>
                                          </p:val>
                                        </p:tav>
                                        <p:tav tm="100000">
                                          <p:val>
                                            <p:strVal val="#ppt_w"/>
                                          </p:val>
                                        </p:tav>
                                      </p:tavLst>
                                    </p:anim>
                                    <p:anim calcmode="lin" valueType="num">
                                      <p:cBhvr>
                                        <p:cTn id="105" dur="500" fill="hold"/>
                                        <p:tgtEl>
                                          <p:spTgt spid="19487"/>
                                        </p:tgtEl>
                                        <p:attrNameLst>
                                          <p:attrName>ppt_h</p:attrName>
                                        </p:attrNameLst>
                                      </p:cBhvr>
                                      <p:tavLst>
                                        <p:tav tm="0">
                                          <p:val>
                                            <p:fltVal val="0"/>
                                          </p:val>
                                        </p:tav>
                                        <p:tav tm="100000">
                                          <p:val>
                                            <p:strVal val="#ppt_h"/>
                                          </p:val>
                                        </p:tav>
                                      </p:tavLst>
                                    </p:anim>
                                    <p:animEffect transition="in" filter="fade">
                                      <p:cBhvr>
                                        <p:cTn id="106" dur="500"/>
                                        <p:tgtEl>
                                          <p:spTgt spid="19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4" grpId="0" autoUpdateAnimBg="0"/>
      <p:bldP spid="19475" grpId="0" autoUpdateAnimBg="0"/>
      <p:bldP spid="19476" grpId="0" autoUpdateAnimBg="0"/>
      <p:bldP spid="19477" grpId="0" autoUpdateAnimBg="0"/>
      <p:bldP spid="19478" grpId="0" autoUpdateAnimBg="0"/>
      <p:bldP spid="19479" grpId="0" autoUpdateAnimBg="0"/>
      <p:bldP spid="19480" grpId="0" autoUpdateAnimBg="0"/>
      <p:bldP spid="19481" grpId="0"/>
      <p:bldP spid="19482" grpId="0"/>
      <p:bldP spid="19483" grpId="0"/>
      <p:bldP spid="19484" grpId="0"/>
      <p:bldP spid="19485" grpId="0"/>
      <p:bldP spid="19486" grpId="0"/>
      <p:bldP spid="1948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r>
              <a:rPr lang="nl-NL" smtClean="0"/>
              <a:t>Gevolgen voor inzittenden</a:t>
            </a:r>
          </a:p>
        </p:txBody>
      </p:sp>
      <p:sp>
        <p:nvSpPr>
          <p:cNvPr id="129027" name="Rectangle 3"/>
          <p:cNvSpPr>
            <a:spLocks noGrp="1" noChangeArrowheads="1"/>
          </p:cNvSpPr>
          <p:nvPr>
            <p:ph type="body" idx="1"/>
          </p:nvPr>
        </p:nvSpPr>
        <p:spPr>
          <a:xfrm>
            <a:off x="457200" y="1341438"/>
            <a:ext cx="8229600" cy="822325"/>
          </a:xfrm>
        </p:spPr>
        <p:txBody>
          <a:bodyPr/>
          <a:lstStyle/>
          <a:p>
            <a:r>
              <a:rPr lang="nl-NL" smtClean="0"/>
              <a:t>Actieve en passieve systemen hebben directe invloeden!</a:t>
            </a:r>
          </a:p>
        </p:txBody>
      </p:sp>
      <p:pic>
        <p:nvPicPr>
          <p:cNvPr id="129028" name="SideCrashPoleBMW.mpg">
            <a:hlinkClick r:id="" action="ppaction://media"/>
          </p:cNvPr>
          <p:cNvPicPr>
            <a:picLocks noRot="1" noChangeAspect="1" noChangeArrowheads="1"/>
          </p:cNvPicPr>
          <p:nvPr>
            <a:videoFile r:link="rId1"/>
          </p:nvPr>
        </p:nvPicPr>
        <p:blipFill>
          <a:blip r:embed="rId4" cstate="print"/>
          <a:srcRect/>
          <a:stretch>
            <a:fillRect/>
          </a:stretch>
        </p:blipFill>
        <p:spPr bwMode="auto">
          <a:xfrm>
            <a:off x="1928813" y="2143116"/>
            <a:ext cx="5257800" cy="3943350"/>
          </a:xfrm>
          <a:prstGeom prst="rect">
            <a:avLst/>
          </a:prstGeom>
          <a:noFill/>
          <a:ln w="9525">
            <a:noFill/>
            <a:miter lim="800000"/>
            <a:headEnd/>
            <a:tailEnd/>
          </a:ln>
        </p:spPr>
      </p:pic>
      <p:sp>
        <p:nvSpPr>
          <p:cNvPr id="6"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7"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8"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9"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10"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2"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90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90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29028"/>
                </p:tgtEl>
              </p:cMediaNode>
            </p:video>
            <p:seq concurrent="1" nextAc="seek">
              <p:cTn id="11" restart="whenNotActive" fill="hold" evtFilter="cancelBubble" nodeType="interactiveSeq">
                <p:stCondLst>
                  <p:cond evt="onClick" delay="0">
                    <p:tgtEl>
                      <p:spTgt spid="12902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9028"/>
                                        </p:tgtEl>
                                      </p:cBhvr>
                                    </p:cmd>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17894" fill="hold"/>
                                        <p:tgtEl>
                                          <p:spTgt spid="129028"/>
                                        </p:tgtEl>
                                      </p:cBhvr>
                                    </p:cmd>
                                  </p:childTnLst>
                                </p:cTn>
                              </p:par>
                            </p:childTnLst>
                          </p:cTn>
                        </p:par>
                      </p:childTnLst>
                    </p:cTn>
                  </p:par>
                </p:childTnLst>
              </p:cTn>
              <p:nextCondLst>
                <p:cond evt="onClick" delay="0">
                  <p:tgtEl>
                    <p:spTgt spid="129028"/>
                  </p:tgtEl>
                </p:cond>
              </p:nextCondLst>
            </p:seq>
          </p:childTnLst>
        </p:cTn>
      </p:par>
    </p:tnLst>
    <p:bldLst>
      <p:bldP spid="12902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Actieve veiligheidsystemen</a:t>
            </a:r>
            <a:endParaRPr lang="nl-NL" dirty="0"/>
          </a:p>
        </p:txBody>
      </p:sp>
      <p:sp>
        <p:nvSpPr>
          <p:cNvPr id="5" name="Rechthoek 4"/>
          <p:cNvSpPr/>
          <p:nvPr/>
        </p:nvSpPr>
        <p:spPr>
          <a:xfrm>
            <a:off x="428596" y="1285860"/>
            <a:ext cx="8286808" cy="1015663"/>
          </a:xfrm>
          <a:prstGeom prst="rect">
            <a:avLst/>
          </a:prstGeom>
        </p:spPr>
        <p:txBody>
          <a:bodyPr wrap="square">
            <a:spAutoFit/>
          </a:bodyPr>
          <a:lstStyle/>
          <a:p>
            <a:r>
              <a:rPr lang="nl-NL" b="0" dirty="0" smtClean="0">
                <a:solidFill>
                  <a:schemeClr val="bg2">
                    <a:lumMod val="75000"/>
                  </a:schemeClr>
                </a:solidFill>
              </a:rPr>
              <a:t>Onder actieve veiligheid wordt verstaan alles wat er op en rond een voertuig of machine wordt gedaan om de kans op een ongeval te beperken.</a:t>
            </a:r>
            <a:endParaRPr lang="nl-NL" b="0" dirty="0">
              <a:solidFill>
                <a:schemeClr val="bg2">
                  <a:lumMod val="75000"/>
                </a:schemeClr>
              </a:solidFill>
            </a:endParaRPr>
          </a:p>
        </p:txBody>
      </p:sp>
      <p:sp>
        <p:nvSpPr>
          <p:cNvPr id="6" name="Text Box 2"/>
          <p:cNvSpPr txBox="1">
            <a:spLocks noChangeArrowheads="1"/>
          </p:cNvSpPr>
          <p:nvPr/>
        </p:nvSpPr>
        <p:spPr bwMode="auto">
          <a:xfrm>
            <a:off x="266700" y="2630503"/>
            <a:ext cx="4305300" cy="1600438"/>
          </a:xfrm>
          <a:prstGeom prst="rect">
            <a:avLst/>
          </a:prstGeom>
          <a:noFill/>
          <a:ln w="9525">
            <a:noFill/>
            <a:miter lim="800000"/>
            <a:headEnd/>
            <a:tailEnd/>
          </a:ln>
        </p:spPr>
        <p:txBody>
          <a:bodyPr wrap="square">
            <a:spAutoFit/>
          </a:bodyPr>
          <a:lstStyle/>
          <a:p>
            <a:pPr eaLnBrk="0" hangingPunct="0">
              <a:spcBef>
                <a:spcPct val="50000"/>
              </a:spcBef>
            </a:pPr>
            <a:r>
              <a:rPr lang="en-US" sz="1400" b="0" dirty="0">
                <a:solidFill>
                  <a:schemeClr val="bg2">
                    <a:lumMod val="75000"/>
                  </a:schemeClr>
                </a:solidFill>
              </a:rPr>
              <a:t>SRS	</a:t>
            </a:r>
            <a:r>
              <a:rPr lang="en-US" sz="1400" b="0" dirty="0" smtClean="0">
                <a:solidFill>
                  <a:schemeClr val="bg2">
                    <a:lumMod val="75000"/>
                  </a:schemeClr>
                </a:solidFill>
              </a:rPr>
              <a:t>= </a:t>
            </a:r>
            <a:r>
              <a:rPr lang="en-US" sz="1400" b="0" dirty="0">
                <a:solidFill>
                  <a:schemeClr val="bg2">
                    <a:lumMod val="75000"/>
                  </a:schemeClr>
                </a:solidFill>
              </a:rPr>
              <a:t>Supplementary Restraint </a:t>
            </a:r>
            <a:r>
              <a:rPr lang="en-US" sz="1400" b="0" dirty="0" smtClean="0">
                <a:solidFill>
                  <a:schemeClr val="bg2">
                    <a:lumMod val="75000"/>
                  </a:schemeClr>
                </a:solidFill>
              </a:rPr>
              <a:t>System</a:t>
            </a:r>
            <a:endParaRPr lang="en-US" sz="1400" b="0" dirty="0">
              <a:solidFill>
                <a:schemeClr val="bg2">
                  <a:lumMod val="75000"/>
                </a:schemeClr>
              </a:solidFill>
            </a:endParaRPr>
          </a:p>
          <a:p>
            <a:pPr eaLnBrk="0" hangingPunct="0">
              <a:spcBef>
                <a:spcPct val="50000"/>
              </a:spcBef>
            </a:pPr>
            <a:r>
              <a:rPr lang="en-US" sz="1400" b="0" dirty="0">
                <a:solidFill>
                  <a:schemeClr val="bg2">
                    <a:lumMod val="75000"/>
                  </a:schemeClr>
                </a:solidFill>
              </a:rPr>
              <a:t>SIPS	</a:t>
            </a:r>
            <a:r>
              <a:rPr lang="en-US" sz="1400" b="0" dirty="0" smtClean="0">
                <a:solidFill>
                  <a:schemeClr val="bg2">
                    <a:lumMod val="75000"/>
                  </a:schemeClr>
                </a:solidFill>
              </a:rPr>
              <a:t>= </a:t>
            </a:r>
            <a:r>
              <a:rPr lang="en-US" sz="1400" b="0" dirty="0">
                <a:solidFill>
                  <a:schemeClr val="bg2">
                    <a:lumMod val="75000"/>
                  </a:schemeClr>
                </a:solidFill>
              </a:rPr>
              <a:t>Side Impact Protecting System</a:t>
            </a:r>
          </a:p>
          <a:p>
            <a:pPr eaLnBrk="0" hangingPunct="0">
              <a:spcBef>
                <a:spcPct val="50000"/>
              </a:spcBef>
            </a:pPr>
            <a:r>
              <a:rPr lang="en-US" sz="1400" b="0" dirty="0">
                <a:solidFill>
                  <a:schemeClr val="bg2">
                    <a:lumMod val="75000"/>
                  </a:schemeClr>
                </a:solidFill>
              </a:rPr>
              <a:t>IPS	</a:t>
            </a:r>
            <a:r>
              <a:rPr lang="en-US" sz="1400" b="0" dirty="0" smtClean="0">
                <a:solidFill>
                  <a:schemeClr val="bg2">
                    <a:lumMod val="75000"/>
                  </a:schemeClr>
                </a:solidFill>
              </a:rPr>
              <a:t>= </a:t>
            </a:r>
            <a:r>
              <a:rPr lang="en-US" sz="1400" b="0" dirty="0">
                <a:solidFill>
                  <a:schemeClr val="bg2">
                    <a:lumMod val="75000"/>
                  </a:schemeClr>
                </a:solidFill>
              </a:rPr>
              <a:t>Intelligent Protecting System</a:t>
            </a:r>
          </a:p>
          <a:p>
            <a:pPr eaLnBrk="0" hangingPunct="0">
              <a:spcBef>
                <a:spcPct val="50000"/>
              </a:spcBef>
            </a:pPr>
            <a:r>
              <a:rPr lang="en-US" sz="1400" b="0" dirty="0">
                <a:solidFill>
                  <a:schemeClr val="bg2">
                    <a:lumMod val="75000"/>
                  </a:schemeClr>
                </a:solidFill>
              </a:rPr>
              <a:t>BLIS	</a:t>
            </a:r>
            <a:r>
              <a:rPr lang="en-US" sz="1400" b="0" dirty="0" smtClean="0">
                <a:solidFill>
                  <a:schemeClr val="bg2">
                    <a:lumMod val="75000"/>
                  </a:schemeClr>
                </a:solidFill>
              </a:rPr>
              <a:t>= </a:t>
            </a:r>
            <a:r>
              <a:rPr lang="en-US" sz="1400" b="0" dirty="0">
                <a:solidFill>
                  <a:schemeClr val="bg2">
                    <a:lumMod val="75000"/>
                  </a:schemeClr>
                </a:solidFill>
              </a:rPr>
              <a:t>Blind Spot Information System</a:t>
            </a:r>
          </a:p>
          <a:p>
            <a:pPr eaLnBrk="0" hangingPunct="0">
              <a:spcBef>
                <a:spcPct val="50000"/>
              </a:spcBef>
            </a:pPr>
            <a:r>
              <a:rPr lang="en-US" sz="1400" b="0" dirty="0">
                <a:solidFill>
                  <a:schemeClr val="bg2">
                    <a:lumMod val="75000"/>
                  </a:schemeClr>
                </a:solidFill>
              </a:rPr>
              <a:t>EDS	</a:t>
            </a:r>
            <a:r>
              <a:rPr lang="en-US" sz="1400" b="0" dirty="0" smtClean="0">
                <a:solidFill>
                  <a:schemeClr val="bg2">
                    <a:lumMod val="75000"/>
                  </a:schemeClr>
                </a:solidFill>
              </a:rPr>
              <a:t>= </a:t>
            </a:r>
            <a:r>
              <a:rPr lang="en-US" sz="1400" b="0" dirty="0">
                <a:solidFill>
                  <a:schemeClr val="bg2">
                    <a:lumMod val="75000"/>
                  </a:schemeClr>
                </a:solidFill>
              </a:rPr>
              <a:t>Energy Deflection System</a:t>
            </a:r>
          </a:p>
        </p:txBody>
      </p:sp>
      <p:sp>
        <p:nvSpPr>
          <p:cNvPr id="7" name="Tekstvak 6"/>
          <p:cNvSpPr txBox="1"/>
          <p:nvPr/>
        </p:nvSpPr>
        <p:spPr>
          <a:xfrm>
            <a:off x="4786314" y="2643182"/>
            <a:ext cx="3857652" cy="2831544"/>
          </a:xfrm>
          <a:prstGeom prst="rect">
            <a:avLst/>
          </a:prstGeom>
          <a:noFill/>
        </p:spPr>
        <p:txBody>
          <a:bodyPr wrap="square" rtlCol="0">
            <a:spAutoFit/>
          </a:bodyPr>
          <a:lstStyle/>
          <a:p>
            <a:pPr>
              <a:buFont typeface="Arial" pitchFamily="34" charset="0"/>
              <a:buChar char="•"/>
            </a:pPr>
            <a:r>
              <a:rPr lang="nl-NL" sz="1800" b="0" dirty="0" smtClean="0">
                <a:solidFill>
                  <a:schemeClr val="bg2">
                    <a:lumMod val="75000"/>
                  </a:schemeClr>
                </a:solidFill>
              </a:rPr>
              <a:t> Antiblokkeersysteem </a:t>
            </a:r>
          </a:p>
          <a:p>
            <a:pPr>
              <a:buFont typeface="Arial" pitchFamily="34" charset="0"/>
              <a:buChar char="•"/>
            </a:pPr>
            <a:r>
              <a:rPr lang="nl-NL" sz="1800" b="0" dirty="0" smtClean="0">
                <a:solidFill>
                  <a:schemeClr val="bg2">
                    <a:lumMod val="75000"/>
                  </a:schemeClr>
                </a:solidFill>
              </a:rPr>
              <a:t> Gescheiden remsysteem </a:t>
            </a:r>
          </a:p>
          <a:p>
            <a:pPr>
              <a:buFont typeface="Arial" pitchFamily="34" charset="0"/>
              <a:buChar char="•"/>
            </a:pPr>
            <a:r>
              <a:rPr lang="nl-NL" sz="1800" b="0" dirty="0" smtClean="0">
                <a:solidFill>
                  <a:schemeClr val="bg2">
                    <a:lumMod val="75000"/>
                  </a:schemeClr>
                </a:solidFill>
              </a:rPr>
              <a:t> Electronic </a:t>
            </a:r>
            <a:r>
              <a:rPr lang="nl-NL" sz="1800" b="0" dirty="0" err="1" smtClean="0">
                <a:solidFill>
                  <a:schemeClr val="bg2">
                    <a:lumMod val="75000"/>
                  </a:schemeClr>
                </a:solidFill>
              </a:rPr>
              <a:t>Stability</a:t>
            </a:r>
            <a:r>
              <a:rPr lang="nl-NL" sz="1800" b="0" dirty="0" smtClean="0">
                <a:solidFill>
                  <a:schemeClr val="bg2">
                    <a:lumMod val="75000"/>
                  </a:schemeClr>
                </a:solidFill>
              </a:rPr>
              <a:t> Program </a:t>
            </a:r>
          </a:p>
          <a:p>
            <a:pPr>
              <a:buFont typeface="Arial" pitchFamily="34" charset="0"/>
              <a:buChar char="•"/>
            </a:pPr>
            <a:r>
              <a:rPr lang="nl-NL" sz="1800" b="0" dirty="0" smtClean="0">
                <a:solidFill>
                  <a:schemeClr val="bg2">
                    <a:lumMod val="75000"/>
                  </a:schemeClr>
                </a:solidFill>
              </a:rPr>
              <a:t> Verlichting rondom</a:t>
            </a:r>
          </a:p>
          <a:p>
            <a:pPr>
              <a:buFont typeface="Arial" pitchFamily="34" charset="0"/>
              <a:buChar char="•"/>
            </a:pPr>
            <a:r>
              <a:rPr lang="nl-NL" sz="1800" b="0" dirty="0" smtClean="0">
                <a:solidFill>
                  <a:schemeClr val="bg2">
                    <a:lumMod val="75000"/>
                  </a:schemeClr>
                </a:solidFill>
              </a:rPr>
              <a:t> Bestuurdersuitzicht </a:t>
            </a:r>
          </a:p>
          <a:p>
            <a:r>
              <a:rPr lang="nl-NL" sz="1800" b="0" dirty="0" smtClean="0">
                <a:solidFill>
                  <a:schemeClr val="bg2">
                    <a:lumMod val="75000"/>
                  </a:schemeClr>
                </a:solidFill>
              </a:rPr>
              <a:t>  (smalle raam- en deurstijlen etc.)</a:t>
            </a:r>
          </a:p>
          <a:p>
            <a:pPr>
              <a:buFont typeface="Arial" pitchFamily="34" charset="0"/>
              <a:buChar char="•"/>
            </a:pPr>
            <a:r>
              <a:rPr lang="nl-NL" sz="1800" b="0" dirty="0" smtClean="0">
                <a:solidFill>
                  <a:schemeClr val="bg2">
                    <a:lumMod val="75000"/>
                  </a:schemeClr>
                </a:solidFill>
              </a:rPr>
              <a:t> Spiegels </a:t>
            </a:r>
          </a:p>
          <a:p>
            <a:pPr>
              <a:buFont typeface="Arial" pitchFamily="34" charset="0"/>
              <a:buChar char="•"/>
            </a:pPr>
            <a:r>
              <a:rPr lang="nl-NL" sz="1800" b="0" dirty="0" smtClean="0">
                <a:solidFill>
                  <a:schemeClr val="bg2">
                    <a:lumMod val="75000"/>
                  </a:schemeClr>
                </a:solidFill>
              </a:rPr>
              <a:t> Claxon </a:t>
            </a:r>
          </a:p>
          <a:p>
            <a:pPr>
              <a:buFont typeface="Arial" pitchFamily="34" charset="0"/>
              <a:buChar char="•"/>
            </a:pPr>
            <a:r>
              <a:rPr lang="nl-NL" sz="1800" b="0" dirty="0" smtClean="0">
                <a:solidFill>
                  <a:schemeClr val="bg2">
                    <a:lumMod val="75000"/>
                  </a:schemeClr>
                </a:solidFill>
              </a:rPr>
              <a:t> Banden </a:t>
            </a:r>
          </a:p>
          <a:p>
            <a:endParaRPr lang="nl-NL" sz="1600" b="0" dirty="0">
              <a:solidFill>
                <a:schemeClr val="bg2">
                  <a:lumMod val="75000"/>
                </a:schemeClr>
              </a:solidFill>
              <a:latin typeface="+mn-lt"/>
            </a:endParaRPr>
          </a:p>
        </p:txBody>
      </p:sp>
      <p:sp>
        <p:nvSpPr>
          <p:cNvPr id="8"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9"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10"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11"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12"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3"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4"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Passieve veiligheidsystemen</a:t>
            </a:r>
            <a:endParaRPr lang="nl-NL" dirty="0"/>
          </a:p>
        </p:txBody>
      </p:sp>
      <p:pic>
        <p:nvPicPr>
          <p:cNvPr id="4" name="Afbeelding 3" descr="ampera 1.jpg"/>
          <p:cNvPicPr>
            <a:picLocks noChangeAspect="1"/>
          </p:cNvPicPr>
          <p:nvPr/>
        </p:nvPicPr>
        <p:blipFill>
          <a:blip r:embed="rId2" cstate="print"/>
          <a:stretch>
            <a:fillRect/>
          </a:stretch>
        </p:blipFill>
        <p:spPr>
          <a:xfrm>
            <a:off x="285720" y="2285992"/>
            <a:ext cx="5285692" cy="3960941"/>
          </a:xfrm>
          <a:prstGeom prst="rect">
            <a:avLst/>
          </a:prstGeom>
        </p:spPr>
      </p:pic>
      <p:sp>
        <p:nvSpPr>
          <p:cNvPr id="5" name="Tekstvak 4"/>
          <p:cNvSpPr txBox="1"/>
          <p:nvPr/>
        </p:nvSpPr>
        <p:spPr>
          <a:xfrm>
            <a:off x="285736" y="1214422"/>
            <a:ext cx="8572528" cy="1323439"/>
          </a:xfrm>
          <a:prstGeom prst="rect">
            <a:avLst/>
          </a:prstGeom>
          <a:noFill/>
        </p:spPr>
        <p:txBody>
          <a:bodyPr wrap="square" rtlCol="0">
            <a:spAutoFit/>
          </a:bodyPr>
          <a:lstStyle/>
          <a:p>
            <a:r>
              <a:rPr lang="nl-NL" b="0" dirty="0" smtClean="0">
                <a:solidFill>
                  <a:schemeClr val="bg2">
                    <a:lumMod val="75000"/>
                  </a:schemeClr>
                </a:solidFill>
              </a:rPr>
              <a:t>Onder passieve veiligheid wordt verstaan alles wat er op en rond een voertuig of machine wordt gedaan om de gevolgen van een ongeval te beperken.</a:t>
            </a:r>
          </a:p>
          <a:p>
            <a:endParaRPr lang="nl-NL" dirty="0"/>
          </a:p>
        </p:txBody>
      </p:sp>
      <p:sp>
        <p:nvSpPr>
          <p:cNvPr id="6" name="Tekstvak 5"/>
          <p:cNvSpPr txBox="1"/>
          <p:nvPr/>
        </p:nvSpPr>
        <p:spPr>
          <a:xfrm>
            <a:off x="5739653" y="2638380"/>
            <a:ext cx="3065519" cy="2862322"/>
          </a:xfrm>
          <a:prstGeom prst="rect">
            <a:avLst/>
          </a:prstGeom>
          <a:noFill/>
        </p:spPr>
        <p:txBody>
          <a:bodyPr wrap="none" rtlCol="0">
            <a:spAutoFit/>
          </a:bodyPr>
          <a:lstStyle/>
          <a:p>
            <a:pPr>
              <a:buFont typeface="Arial" pitchFamily="34" charset="0"/>
              <a:buChar char="•"/>
            </a:pPr>
            <a:r>
              <a:rPr lang="nl-NL" b="0" dirty="0" smtClean="0">
                <a:solidFill>
                  <a:schemeClr val="bg2">
                    <a:lumMod val="75000"/>
                  </a:schemeClr>
                </a:solidFill>
              </a:rPr>
              <a:t>Kooiconstructie</a:t>
            </a:r>
          </a:p>
          <a:p>
            <a:pPr>
              <a:buFont typeface="Arial" pitchFamily="34" charset="0"/>
              <a:buChar char="•"/>
            </a:pPr>
            <a:r>
              <a:rPr lang="nl-NL" b="0" dirty="0" smtClean="0">
                <a:solidFill>
                  <a:schemeClr val="bg2">
                    <a:lumMod val="75000"/>
                  </a:schemeClr>
                </a:solidFill>
              </a:rPr>
              <a:t>Veiligheidsgordels</a:t>
            </a:r>
          </a:p>
          <a:p>
            <a:pPr>
              <a:buFont typeface="Arial" pitchFamily="34" charset="0"/>
              <a:buChar char="•"/>
            </a:pPr>
            <a:r>
              <a:rPr lang="nl-NL" b="0" dirty="0" smtClean="0">
                <a:solidFill>
                  <a:schemeClr val="bg2">
                    <a:lumMod val="75000"/>
                  </a:schemeClr>
                </a:solidFill>
              </a:rPr>
              <a:t>Kreukelzone</a:t>
            </a:r>
          </a:p>
          <a:p>
            <a:pPr>
              <a:buFont typeface="Arial" pitchFamily="34" charset="0"/>
              <a:buChar char="•"/>
            </a:pPr>
            <a:r>
              <a:rPr lang="nl-NL" b="0" dirty="0" smtClean="0">
                <a:solidFill>
                  <a:schemeClr val="bg2">
                    <a:lumMod val="75000"/>
                  </a:schemeClr>
                </a:solidFill>
              </a:rPr>
              <a:t>Airbags</a:t>
            </a:r>
          </a:p>
          <a:p>
            <a:pPr>
              <a:buFont typeface="Arial" pitchFamily="34" charset="0"/>
              <a:buChar char="•"/>
            </a:pPr>
            <a:r>
              <a:rPr lang="nl-NL" b="0" dirty="0" smtClean="0">
                <a:solidFill>
                  <a:schemeClr val="bg2">
                    <a:lumMod val="75000"/>
                  </a:schemeClr>
                </a:solidFill>
              </a:rPr>
              <a:t>Gordelspanners</a:t>
            </a:r>
          </a:p>
          <a:p>
            <a:pPr>
              <a:buFont typeface="Arial" pitchFamily="34" charset="0"/>
              <a:buChar char="•"/>
            </a:pPr>
            <a:r>
              <a:rPr lang="nl-NL" b="0" dirty="0" smtClean="0">
                <a:solidFill>
                  <a:schemeClr val="bg2">
                    <a:lumMod val="75000"/>
                  </a:schemeClr>
                </a:solidFill>
              </a:rPr>
              <a:t>Vervormbare stuurkolom</a:t>
            </a:r>
          </a:p>
          <a:p>
            <a:pPr>
              <a:buFont typeface="Arial" pitchFamily="34" charset="0"/>
              <a:buChar char="•"/>
            </a:pPr>
            <a:r>
              <a:rPr lang="nl-NL" b="0" dirty="0" smtClean="0">
                <a:solidFill>
                  <a:schemeClr val="bg2">
                    <a:lumMod val="75000"/>
                  </a:schemeClr>
                </a:solidFill>
              </a:rPr>
              <a:t>Zacht dashboard</a:t>
            </a:r>
          </a:p>
          <a:p>
            <a:pPr>
              <a:buFont typeface="Arial" pitchFamily="34" charset="0"/>
              <a:buChar char="•"/>
            </a:pPr>
            <a:r>
              <a:rPr lang="nl-NL" b="0" dirty="0" smtClean="0">
                <a:solidFill>
                  <a:schemeClr val="bg2">
                    <a:lumMod val="75000"/>
                  </a:schemeClr>
                </a:solidFill>
              </a:rPr>
              <a:t>ROPS</a:t>
            </a:r>
          </a:p>
          <a:p>
            <a:pPr>
              <a:buFont typeface="Arial" pitchFamily="34" charset="0"/>
              <a:buChar char="•"/>
            </a:pPr>
            <a:r>
              <a:rPr lang="nl-NL" b="0" dirty="0" smtClean="0">
                <a:solidFill>
                  <a:schemeClr val="bg2">
                    <a:lumMod val="75000"/>
                  </a:schemeClr>
                </a:solidFill>
              </a:rPr>
              <a:t>AWS</a:t>
            </a:r>
            <a:endParaRPr lang="nl-NL" b="0" dirty="0">
              <a:solidFill>
                <a:schemeClr val="bg2">
                  <a:lumMod val="75000"/>
                </a:schemeClr>
              </a:solidFill>
            </a:endParaRPr>
          </a:p>
        </p:txBody>
      </p:sp>
      <p:sp>
        <p:nvSpPr>
          <p:cNvPr id="7"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8"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9"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10"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11"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2"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3"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r>
              <a:rPr lang="nl-NL" smtClean="0"/>
              <a:t>Gevolgen voor inzittenden</a:t>
            </a:r>
          </a:p>
        </p:txBody>
      </p:sp>
      <p:sp>
        <p:nvSpPr>
          <p:cNvPr id="131075" name="Rectangle 3"/>
          <p:cNvSpPr>
            <a:spLocks noGrp="1" noChangeArrowheads="1"/>
          </p:cNvSpPr>
          <p:nvPr>
            <p:ph type="body" idx="1"/>
          </p:nvPr>
        </p:nvSpPr>
        <p:spPr>
          <a:xfrm>
            <a:off x="381000" y="1844675"/>
            <a:ext cx="8382000" cy="2574925"/>
          </a:xfrm>
        </p:spPr>
        <p:txBody>
          <a:bodyPr/>
          <a:lstStyle/>
          <a:p>
            <a:r>
              <a:rPr lang="nl-NL" smtClean="0"/>
              <a:t>Glas</a:t>
            </a:r>
          </a:p>
          <a:p>
            <a:endParaRPr lang="nl-NL" smtClean="0"/>
          </a:p>
          <a:p>
            <a:pPr lvl="1"/>
            <a:r>
              <a:rPr lang="nl-NL" smtClean="0"/>
              <a:t>ongezonde materialen bij binnendringing of inademing</a:t>
            </a:r>
          </a:p>
          <a:p>
            <a:pPr lvl="1"/>
            <a:r>
              <a:rPr lang="nl-NL" smtClean="0"/>
              <a:t>meer snijwonden</a:t>
            </a:r>
          </a:p>
          <a:p>
            <a:pPr lvl="1"/>
            <a:r>
              <a:rPr lang="nl-NL" smtClean="0"/>
              <a:t>grotere openingen dus snellere afkoeling</a:t>
            </a:r>
          </a:p>
        </p:txBody>
      </p:sp>
      <p:sp>
        <p:nvSpPr>
          <p:cNvPr id="5"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p:cTn id="7" dur="500" fill="hold"/>
                                        <p:tgtEl>
                                          <p:spTgt spid="131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10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107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1075">
                                            <p:txEl>
                                              <p:pRg st="2" end="2"/>
                                            </p:txEl>
                                          </p:spTgt>
                                        </p:tgtEl>
                                        <p:attrNameLst>
                                          <p:attrName>style.visibility</p:attrName>
                                        </p:attrNameLst>
                                      </p:cBhvr>
                                      <p:to>
                                        <p:strVal val="visible"/>
                                      </p:to>
                                    </p:set>
                                    <p:anim calcmode="lin" valueType="num">
                                      <p:cBhvr>
                                        <p:cTn id="14" dur="500" fill="hold"/>
                                        <p:tgtEl>
                                          <p:spTgt spid="13107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3107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3107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1075">
                                            <p:txEl>
                                              <p:pRg st="3" end="3"/>
                                            </p:txEl>
                                          </p:spTgt>
                                        </p:tgtEl>
                                        <p:attrNameLst>
                                          <p:attrName>style.visibility</p:attrName>
                                        </p:attrNameLst>
                                      </p:cBhvr>
                                      <p:to>
                                        <p:strVal val="visible"/>
                                      </p:to>
                                    </p:set>
                                    <p:anim calcmode="lin" valueType="num">
                                      <p:cBhvr>
                                        <p:cTn id="21" dur="500" fill="hold"/>
                                        <p:tgtEl>
                                          <p:spTgt spid="13107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3107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3107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1075">
                                            <p:txEl>
                                              <p:pRg st="4" end="4"/>
                                            </p:txEl>
                                          </p:spTgt>
                                        </p:tgtEl>
                                        <p:attrNameLst>
                                          <p:attrName>style.visibility</p:attrName>
                                        </p:attrNameLst>
                                      </p:cBhvr>
                                      <p:to>
                                        <p:strVal val="visible"/>
                                      </p:to>
                                    </p:set>
                                    <p:anim calcmode="lin" valueType="num">
                                      <p:cBhvr>
                                        <p:cTn id="28" dur="500" fill="hold"/>
                                        <p:tgtEl>
                                          <p:spTgt spid="13107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3107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31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bldLvl="5"/>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r>
              <a:rPr lang="nl-NL" smtClean="0"/>
              <a:t>Gevolgen voor inzittenden</a:t>
            </a:r>
          </a:p>
        </p:txBody>
      </p:sp>
      <p:sp>
        <p:nvSpPr>
          <p:cNvPr id="133123" name="Rectangle 3"/>
          <p:cNvSpPr>
            <a:spLocks noGrp="1" noChangeArrowheads="1"/>
          </p:cNvSpPr>
          <p:nvPr>
            <p:ph type="body" idx="1"/>
          </p:nvPr>
        </p:nvSpPr>
        <p:spPr>
          <a:xfrm>
            <a:off x="381000" y="1855788"/>
            <a:ext cx="8382000" cy="3086100"/>
          </a:xfrm>
        </p:spPr>
        <p:txBody>
          <a:bodyPr/>
          <a:lstStyle/>
          <a:p>
            <a:r>
              <a:rPr lang="nl-NL" smtClean="0"/>
              <a:t>Airbags</a:t>
            </a:r>
          </a:p>
          <a:p>
            <a:pPr lvl="1"/>
            <a:r>
              <a:rPr lang="nl-NL" smtClean="0"/>
              <a:t>luide knal (140 - 180 dB)</a:t>
            </a:r>
          </a:p>
          <a:p>
            <a:pPr lvl="1"/>
            <a:r>
              <a:rPr lang="nl-NL" smtClean="0"/>
              <a:t>vrijkomen schadelijke stoffen</a:t>
            </a:r>
          </a:p>
          <a:p>
            <a:pPr lvl="1"/>
            <a:r>
              <a:rPr lang="nl-NL" smtClean="0"/>
              <a:t>drukgolf in passagierscompartiment</a:t>
            </a:r>
          </a:p>
          <a:p>
            <a:pPr lvl="1"/>
            <a:r>
              <a:rPr lang="nl-NL" smtClean="0"/>
              <a:t>letsels door wegslaande ledematen</a:t>
            </a:r>
          </a:p>
          <a:p>
            <a:pPr lvl="1"/>
            <a:r>
              <a:rPr lang="nl-NL" smtClean="0"/>
              <a:t>letsels door bril dragen, pijp roken, etc.</a:t>
            </a:r>
          </a:p>
          <a:p>
            <a:pPr lvl="1"/>
            <a:r>
              <a:rPr lang="nl-NL" smtClean="0"/>
              <a:t>brandwonden door wrijving</a:t>
            </a:r>
          </a:p>
        </p:txBody>
      </p:sp>
      <p:sp>
        <p:nvSpPr>
          <p:cNvPr id="5"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p:cTn id="7" dur="500" fill="hold"/>
                                        <p:tgtEl>
                                          <p:spTgt spid="133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2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312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3123">
                                            <p:txEl>
                                              <p:pRg st="1" end="1"/>
                                            </p:txEl>
                                          </p:spTgt>
                                        </p:tgtEl>
                                        <p:attrNameLst>
                                          <p:attrName>style.visibility</p:attrName>
                                        </p:attrNameLst>
                                      </p:cBhvr>
                                      <p:to>
                                        <p:strVal val="visible"/>
                                      </p:to>
                                    </p:set>
                                    <p:anim calcmode="lin" valueType="num">
                                      <p:cBhvr>
                                        <p:cTn id="14" dur="500" fill="hold"/>
                                        <p:tgtEl>
                                          <p:spTgt spid="13312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312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312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3123">
                                            <p:txEl>
                                              <p:pRg st="2" end="2"/>
                                            </p:txEl>
                                          </p:spTgt>
                                        </p:tgtEl>
                                        <p:attrNameLst>
                                          <p:attrName>style.visibility</p:attrName>
                                        </p:attrNameLst>
                                      </p:cBhvr>
                                      <p:to>
                                        <p:strVal val="visible"/>
                                      </p:to>
                                    </p:set>
                                    <p:anim calcmode="lin" valueType="num">
                                      <p:cBhvr>
                                        <p:cTn id="21" dur="500" fill="hold"/>
                                        <p:tgtEl>
                                          <p:spTgt spid="13312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3312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3312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3123">
                                            <p:txEl>
                                              <p:pRg st="3" end="3"/>
                                            </p:txEl>
                                          </p:spTgt>
                                        </p:tgtEl>
                                        <p:attrNameLst>
                                          <p:attrName>style.visibility</p:attrName>
                                        </p:attrNameLst>
                                      </p:cBhvr>
                                      <p:to>
                                        <p:strVal val="visible"/>
                                      </p:to>
                                    </p:set>
                                    <p:anim calcmode="lin" valueType="num">
                                      <p:cBhvr>
                                        <p:cTn id="28" dur="500" fill="hold"/>
                                        <p:tgtEl>
                                          <p:spTgt spid="13312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3312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3312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33123">
                                            <p:txEl>
                                              <p:pRg st="4" end="4"/>
                                            </p:txEl>
                                          </p:spTgt>
                                        </p:tgtEl>
                                        <p:attrNameLst>
                                          <p:attrName>style.visibility</p:attrName>
                                        </p:attrNameLst>
                                      </p:cBhvr>
                                      <p:to>
                                        <p:strVal val="visible"/>
                                      </p:to>
                                    </p:set>
                                    <p:anim calcmode="lin" valueType="num">
                                      <p:cBhvr>
                                        <p:cTn id="35" dur="500" fill="hold"/>
                                        <p:tgtEl>
                                          <p:spTgt spid="13312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3312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3312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33123">
                                            <p:txEl>
                                              <p:pRg st="5" end="5"/>
                                            </p:txEl>
                                          </p:spTgt>
                                        </p:tgtEl>
                                        <p:attrNameLst>
                                          <p:attrName>style.visibility</p:attrName>
                                        </p:attrNameLst>
                                      </p:cBhvr>
                                      <p:to>
                                        <p:strVal val="visible"/>
                                      </p:to>
                                    </p:set>
                                    <p:anim calcmode="lin" valueType="num">
                                      <p:cBhvr>
                                        <p:cTn id="42" dur="500" fill="hold"/>
                                        <p:tgtEl>
                                          <p:spTgt spid="13312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3312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3312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33123">
                                            <p:txEl>
                                              <p:pRg st="6" end="6"/>
                                            </p:txEl>
                                          </p:spTgt>
                                        </p:tgtEl>
                                        <p:attrNameLst>
                                          <p:attrName>style.visibility</p:attrName>
                                        </p:attrNameLst>
                                      </p:cBhvr>
                                      <p:to>
                                        <p:strVal val="visible"/>
                                      </p:to>
                                    </p:set>
                                    <p:anim calcmode="lin" valueType="num">
                                      <p:cBhvr>
                                        <p:cTn id="49" dur="500" fill="hold"/>
                                        <p:tgtEl>
                                          <p:spTgt spid="13312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3312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33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bldLvl="5"/>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p:txBody>
          <a:bodyPr/>
          <a:lstStyle/>
          <a:p>
            <a:r>
              <a:rPr lang="nl-NL" smtClean="0"/>
              <a:t>Gevolgen voor inzittenden</a:t>
            </a:r>
          </a:p>
        </p:txBody>
      </p:sp>
      <p:sp>
        <p:nvSpPr>
          <p:cNvPr id="136195" name="Rectangle 3"/>
          <p:cNvSpPr>
            <a:spLocks noGrp="1" noChangeArrowheads="1"/>
          </p:cNvSpPr>
          <p:nvPr>
            <p:ph type="body" idx="1"/>
          </p:nvPr>
        </p:nvSpPr>
        <p:spPr>
          <a:xfrm>
            <a:off x="381000" y="2076450"/>
            <a:ext cx="8382000" cy="2647950"/>
          </a:xfrm>
        </p:spPr>
        <p:txBody>
          <a:bodyPr/>
          <a:lstStyle/>
          <a:p>
            <a:r>
              <a:rPr lang="nl-NL" smtClean="0"/>
              <a:t>Gordelspaninrichtingen</a:t>
            </a:r>
          </a:p>
          <a:p>
            <a:endParaRPr lang="nl-NL" smtClean="0"/>
          </a:p>
          <a:p>
            <a:pPr lvl="1"/>
            <a:r>
              <a:rPr lang="nl-NL" smtClean="0"/>
              <a:t>claustrofobie</a:t>
            </a:r>
          </a:p>
          <a:p>
            <a:pPr lvl="1"/>
            <a:r>
              <a:rPr lang="nl-NL" smtClean="0"/>
              <a:t>te water geraken</a:t>
            </a:r>
          </a:p>
          <a:p>
            <a:pPr lvl="1"/>
            <a:r>
              <a:rPr lang="nl-NL" smtClean="0"/>
              <a:t>breken sleutelbeen</a:t>
            </a:r>
          </a:p>
          <a:p>
            <a:pPr lvl="1"/>
            <a:endParaRPr lang="nl-NL" smtClean="0"/>
          </a:p>
        </p:txBody>
      </p:sp>
      <p:sp>
        <p:nvSpPr>
          <p:cNvPr id="5"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5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61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619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6195">
                                            <p:txEl>
                                              <p:pRg st="2" end="2"/>
                                            </p:txEl>
                                          </p:spTgt>
                                        </p:tgtEl>
                                        <p:attrNameLst>
                                          <p:attrName>style.visibility</p:attrName>
                                        </p:attrNameLst>
                                      </p:cBhvr>
                                      <p:to>
                                        <p:strVal val="visible"/>
                                      </p:to>
                                    </p:set>
                                    <p:anim calcmode="lin" valueType="num">
                                      <p:cBhvr>
                                        <p:cTn id="14" dur="5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3619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3619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6195">
                                            <p:txEl>
                                              <p:pRg st="3" end="3"/>
                                            </p:txEl>
                                          </p:spTgt>
                                        </p:tgtEl>
                                        <p:attrNameLst>
                                          <p:attrName>style.visibility</p:attrName>
                                        </p:attrNameLst>
                                      </p:cBhvr>
                                      <p:to>
                                        <p:strVal val="visible"/>
                                      </p:to>
                                    </p:set>
                                    <p:anim calcmode="lin" valueType="num">
                                      <p:cBhvr>
                                        <p:cTn id="21" dur="500" fill="hold"/>
                                        <p:tgtEl>
                                          <p:spTgt spid="13619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36195">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3619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6195">
                                            <p:txEl>
                                              <p:pRg st="4" end="4"/>
                                            </p:txEl>
                                          </p:spTgt>
                                        </p:tgtEl>
                                        <p:attrNameLst>
                                          <p:attrName>style.visibility</p:attrName>
                                        </p:attrNameLst>
                                      </p:cBhvr>
                                      <p:to>
                                        <p:strVal val="visible"/>
                                      </p:to>
                                    </p:set>
                                    <p:anim calcmode="lin" valueType="num">
                                      <p:cBhvr>
                                        <p:cTn id="28" dur="500" fill="hold"/>
                                        <p:tgtEl>
                                          <p:spTgt spid="136195">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36195">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36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bldLvl="5"/>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a:xfrm>
            <a:off x="517525" y="317500"/>
            <a:ext cx="8375650" cy="519113"/>
          </a:xfrm>
        </p:spPr>
        <p:txBody>
          <a:bodyPr/>
          <a:lstStyle/>
          <a:p>
            <a:r>
              <a:rPr lang="nl-NL" smtClean="0"/>
              <a:t>Gevolgen voor hulpverlener</a:t>
            </a:r>
          </a:p>
        </p:txBody>
      </p:sp>
      <p:sp>
        <p:nvSpPr>
          <p:cNvPr id="139267" name="Rectangle 3"/>
          <p:cNvSpPr>
            <a:spLocks noGrp="1" noChangeArrowheads="1"/>
          </p:cNvSpPr>
          <p:nvPr>
            <p:ph type="body" idx="1"/>
          </p:nvPr>
        </p:nvSpPr>
        <p:spPr>
          <a:xfrm>
            <a:off x="381000" y="1700213"/>
            <a:ext cx="8382000" cy="3378200"/>
          </a:xfrm>
        </p:spPr>
        <p:txBody>
          <a:bodyPr/>
          <a:lstStyle/>
          <a:p>
            <a:r>
              <a:rPr lang="nl-NL" dirty="0" err="1" smtClean="0"/>
              <a:t>Decelleratietrauma</a:t>
            </a:r>
            <a:r>
              <a:rPr lang="nl-NL" dirty="0" smtClean="0"/>
              <a:t> </a:t>
            </a:r>
            <a:r>
              <a:rPr lang="nl-NL" dirty="0" smtClean="0"/>
              <a:t>maakt snelle behandeling noodzakelijk</a:t>
            </a:r>
          </a:p>
          <a:p>
            <a:endParaRPr lang="nl-NL" dirty="0" smtClean="0"/>
          </a:p>
          <a:p>
            <a:r>
              <a:rPr lang="nl-NL" dirty="0" smtClean="0"/>
              <a:t>Daarvoor is snel toegang verkrijgen tot het slachtoffer van levensbelang</a:t>
            </a:r>
          </a:p>
          <a:p>
            <a:endParaRPr lang="nl-NL" dirty="0" smtClean="0"/>
          </a:p>
          <a:p>
            <a:r>
              <a:rPr lang="nl-NL" dirty="0" smtClean="0"/>
              <a:t>Snel toegang verkrijgen wordt juist bemoeilijkt!</a:t>
            </a:r>
          </a:p>
          <a:p>
            <a:pPr>
              <a:buFontTx/>
              <a:buNone/>
            </a:pPr>
            <a:endParaRPr lang="nl-NL" dirty="0" smtClean="0"/>
          </a:p>
        </p:txBody>
      </p:sp>
      <p:sp>
        <p:nvSpPr>
          <p:cNvPr id="5"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 calcmode="lin" valueType="num">
                                      <p:cBhvr>
                                        <p:cTn id="7" dur="500" fill="hold"/>
                                        <p:tgtEl>
                                          <p:spTgt spid="139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92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926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9267">
                                            <p:txEl>
                                              <p:pRg st="2" end="2"/>
                                            </p:txEl>
                                          </p:spTgt>
                                        </p:tgtEl>
                                        <p:attrNameLst>
                                          <p:attrName>style.visibility</p:attrName>
                                        </p:attrNameLst>
                                      </p:cBhvr>
                                      <p:to>
                                        <p:strVal val="visible"/>
                                      </p:to>
                                    </p:set>
                                    <p:anim calcmode="lin" valueType="num">
                                      <p:cBhvr>
                                        <p:cTn id="14" dur="500" fill="hold"/>
                                        <p:tgtEl>
                                          <p:spTgt spid="139267">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39267">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3926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9267">
                                            <p:txEl>
                                              <p:pRg st="4" end="4"/>
                                            </p:txEl>
                                          </p:spTgt>
                                        </p:tgtEl>
                                        <p:attrNameLst>
                                          <p:attrName>style.visibility</p:attrName>
                                        </p:attrNameLst>
                                      </p:cBhvr>
                                      <p:to>
                                        <p:strVal val="visible"/>
                                      </p:to>
                                    </p:set>
                                    <p:anim calcmode="lin" valueType="num">
                                      <p:cBhvr>
                                        <p:cTn id="21" dur="500" fill="hold"/>
                                        <p:tgtEl>
                                          <p:spTgt spid="139267">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139267">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139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p:txBody>
          <a:bodyPr/>
          <a:lstStyle/>
          <a:p>
            <a:r>
              <a:rPr lang="en-US" smtClean="0"/>
              <a:t>Recent verschenen</a:t>
            </a:r>
            <a:endParaRPr lang="nl-NL" smtClean="0"/>
          </a:p>
        </p:txBody>
      </p:sp>
      <p:sp>
        <p:nvSpPr>
          <p:cNvPr id="141315" name="Rectangle 3"/>
          <p:cNvSpPr>
            <a:spLocks noGrp="1" noChangeArrowheads="1"/>
          </p:cNvSpPr>
          <p:nvPr>
            <p:ph type="body" idx="1"/>
          </p:nvPr>
        </p:nvSpPr>
        <p:spPr>
          <a:xfrm>
            <a:off x="381000" y="1295400"/>
            <a:ext cx="8382000" cy="4400550"/>
          </a:xfrm>
          <a:noFill/>
        </p:spPr>
        <p:txBody>
          <a:bodyPr/>
          <a:lstStyle/>
          <a:p>
            <a:pPr>
              <a:buFontTx/>
              <a:buNone/>
            </a:pPr>
            <a:r>
              <a:rPr lang="en-US" dirty="0" smtClean="0"/>
              <a:t>BMW X5</a:t>
            </a:r>
          </a:p>
          <a:p>
            <a:pPr>
              <a:buFontTx/>
              <a:buNone/>
            </a:pPr>
            <a:r>
              <a:rPr lang="en-US" dirty="0" smtClean="0"/>
              <a:t>Safety Battery Terminal (SBT) </a:t>
            </a:r>
            <a:r>
              <a:rPr lang="en-US" dirty="0" err="1" smtClean="0"/>
              <a:t>bij</a:t>
            </a:r>
            <a:r>
              <a:rPr lang="en-US" dirty="0" smtClean="0"/>
              <a:t> crash:</a:t>
            </a:r>
          </a:p>
          <a:p>
            <a:r>
              <a:rPr lang="nl-NL" dirty="0" smtClean="0"/>
              <a:t>Loskoppelen accupolen/hoofdstroomkabel</a:t>
            </a:r>
          </a:p>
          <a:p>
            <a:r>
              <a:rPr lang="nl-NL" dirty="0" smtClean="0"/>
              <a:t>Openen centrale portiervergrendeling</a:t>
            </a:r>
          </a:p>
          <a:p>
            <a:r>
              <a:rPr lang="nl-NL" dirty="0" smtClean="0"/>
              <a:t>Alarmverlichting aan</a:t>
            </a:r>
          </a:p>
          <a:p>
            <a:r>
              <a:rPr lang="nl-NL" dirty="0" smtClean="0"/>
              <a:t>Interieurverlichting aan</a:t>
            </a:r>
          </a:p>
          <a:p>
            <a:endParaRPr lang="nl-NL" dirty="0" smtClean="0"/>
          </a:p>
          <a:p>
            <a:r>
              <a:rPr lang="nl-NL" i="1" dirty="0" smtClean="0"/>
              <a:t>maar</a:t>
            </a:r>
          </a:p>
          <a:p>
            <a:endParaRPr lang="nl-NL" dirty="0" smtClean="0"/>
          </a:p>
          <a:p>
            <a:r>
              <a:rPr lang="nl-NL" dirty="0" smtClean="0"/>
              <a:t>Airbags en telefoon (GSM) intact</a:t>
            </a:r>
          </a:p>
        </p:txBody>
      </p:sp>
      <p:pic>
        <p:nvPicPr>
          <p:cNvPr id="141316" name="Picture 4" descr="bmw-accu"/>
          <p:cNvPicPr>
            <a:picLocks noChangeAspect="1" noChangeArrowheads="1"/>
          </p:cNvPicPr>
          <p:nvPr/>
        </p:nvPicPr>
        <p:blipFill>
          <a:blip r:embed="rId3" cstate="print"/>
          <a:srcRect/>
          <a:stretch>
            <a:fillRect/>
          </a:stretch>
        </p:blipFill>
        <p:spPr bwMode="auto">
          <a:xfrm>
            <a:off x="6084888" y="4049713"/>
            <a:ext cx="2678112" cy="2065337"/>
          </a:xfrm>
          <a:prstGeom prst="rect">
            <a:avLst/>
          </a:prstGeom>
          <a:noFill/>
          <a:ln w="9525">
            <a:noFill/>
            <a:miter lim="800000"/>
            <a:headEnd/>
            <a:tailEnd/>
          </a:ln>
        </p:spPr>
      </p:pic>
      <p:sp>
        <p:nvSpPr>
          <p:cNvPr id="6"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7"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8"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9"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10"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2"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p:cTn id="7" dur="500" fill="hold"/>
                                        <p:tgtEl>
                                          <p:spTgt spid="141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13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13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41315">
                                            <p:txEl>
                                              <p:pRg st="1" end="1"/>
                                            </p:txEl>
                                          </p:spTgt>
                                        </p:tgtEl>
                                        <p:attrNameLst>
                                          <p:attrName>style.visibility</p:attrName>
                                        </p:attrNameLst>
                                      </p:cBhvr>
                                      <p:to>
                                        <p:strVal val="visible"/>
                                      </p:to>
                                    </p:set>
                                    <p:anim calcmode="lin" valueType="num">
                                      <p:cBhvr>
                                        <p:cTn id="14" dur="500" fill="hold"/>
                                        <p:tgtEl>
                                          <p:spTgt spid="14131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4131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413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41315">
                                            <p:txEl>
                                              <p:pRg st="2" end="2"/>
                                            </p:txEl>
                                          </p:spTgt>
                                        </p:tgtEl>
                                        <p:attrNameLst>
                                          <p:attrName>style.visibility</p:attrName>
                                        </p:attrNameLst>
                                      </p:cBhvr>
                                      <p:to>
                                        <p:strVal val="visible"/>
                                      </p:to>
                                    </p:set>
                                    <p:anim calcmode="lin" valueType="num">
                                      <p:cBhvr>
                                        <p:cTn id="21" dur="500" fill="hold"/>
                                        <p:tgtEl>
                                          <p:spTgt spid="1413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4131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413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41315">
                                            <p:txEl>
                                              <p:pRg st="3" end="3"/>
                                            </p:txEl>
                                          </p:spTgt>
                                        </p:tgtEl>
                                        <p:attrNameLst>
                                          <p:attrName>style.visibility</p:attrName>
                                        </p:attrNameLst>
                                      </p:cBhvr>
                                      <p:to>
                                        <p:strVal val="visible"/>
                                      </p:to>
                                    </p:set>
                                    <p:anim calcmode="lin" valueType="num">
                                      <p:cBhvr>
                                        <p:cTn id="28" dur="500" fill="hold"/>
                                        <p:tgtEl>
                                          <p:spTgt spid="14131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4131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4131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41315">
                                            <p:txEl>
                                              <p:pRg st="4" end="4"/>
                                            </p:txEl>
                                          </p:spTgt>
                                        </p:tgtEl>
                                        <p:attrNameLst>
                                          <p:attrName>style.visibility</p:attrName>
                                        </p:attrNameLst>
                                      </p:cBhvr>
                                      <p:to>
                                        <p:strVal val="visible"/>
                                      </p:to>
                                    </p:set>
                                    <p:anim calcmode="lin" valueType="num">
                                      <p:cBhvr>
                                        <p:cTn id="35" dur="500" fill="hold"/>
                                        <p:tgtEl>
                                          <p:spTgt spid="14131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4131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4131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41315">
                                            <p:txEl>
                                              <p:pRg st="5" end="5"/>
                                            </p:txEl>
                                          </p:spTgt>
                                        </p:tgtEl>
                                        <p:attrNameLst>
                                          <p:attrName>style.visibility</p:attrName>
                                        </p:attrNameLst>
                                      </p:cBhvr>
                                      <p:to>
                                        <p:strVal val="visible"/>
                                      </p:to>
                                    </p:set>
                                    <p:anim calcmode="lin" valueType="num">
                                      <p:cBhvr>
                                        <p:cTn id="42" dur="500" fill="hold"/>
                                        <p:tgtEl>
                                          <p:spTgt spid="14131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4131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4131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41315">
                                            <p:txEl>
                                              <p:pRg st="7" end="7"/>
                                            </p:txEl>
                                          </p:spTgt>
                                        </p:tgtEl>
                                        <p:attrNameLst>
                                          <p:attrName>style.visibility</p:attrName>
                                        </p:attrNameLst>
                                      </p:cBhvr>
                                      <p:to>
                                        <p:strVal val="visible"/>
                                      </p:to>
                                    </p:set>
                                    <p:anim calcmode="lin" valueType="num">
                                      <p:cBhvr>
                                        <p:cTn id="49" dur="500" fill="hold"/>
                                        <p:tgtEl>
                                          <p:spTgt spid="14131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4131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14131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41315">
                                            <p:txEl>
                                              <p:pRg st="9" end="9"/>
                                            </p:txEl>
                                          </p:spTgt>
                                        </p:tgtEl>
                                        <p:attrNameLst>
                                          <p:attrName>style.visibility</p:attrName>
                                        </p:attrNameLst>
                                      </p:cBhvr>
                                      <p:to>
                                        <p:strVal val="visible"/>
                                      </p:to>
                                    </p:set>
                                    <p:anim calcmode="lin" valueType="num">
                                      <p:cBhvr>
                                        <p:cTn id="56" dur="500" fill="hold"/>
                                        <p:tgtEl>
                                          <p:spTgt spid="141315">
                                            <p:txEl>
                                              <p:pRg st="9" end="9"/>
                                            </p:txEl>
                                          </p:spTgt>
                                        </p:tgtEl>
                                        <p:attrNameLst>
                                          <p:attrName>ppt_w</p:attrName>
                                        </p:attrNameLst>
                                      </p:cBhvr>
                                      <p:tavLst>
                                        <p:tav tm="0">
                                          <p:val>
                                            <p:fltVal val="0"/>
                                          </p:val>
                                        </p:tav>
                                        <p:tav tm="100000">
                                          <p:val>
                                            <p:strVal val="#ppt_w"/>
                                          </p:val>
                                        </p:tav>
                                      </p:tavLst>
                                    </p:anim>
                                    <p:anim calcmode="lin" valueType="num">
                                      <p:cBhvr>
                                        <p:cTn id="57" dur="500" fill="hold"/>
                                        <p:tgtEl>
                                          <p:spTgt spid="141315">
                                            <p:txEl>
                                              <p:pRg st="9" end="9"/>
                                            </p:txEl>
                                          </p:spTgt>
                                        </p:tgtEl>
                                        <p:attrNameLst>
                                          <p:attrName>ppt_h</p:attrName>
                                        </p:attrNameLst>
                                      </p:cBhvr>
                                      <p:tavLst>
                                        <p:tav tm="0">
                                          <p:val>
                                            <p:fltVal val="0"/>
                                          </p:val>
                                        </p:tav>
                                        <p:tav tm="100000">
                                          <p:val>
                                            <p:strVal val="#ppt_h"/>
                                          </p:val>
                                        </p:tav>
                                      </p:tavLst>
                                    </p:anim>
                                    <p:animEffect transition="in" filter="fade">
                                      <p:cBhvr>
                                        <p:cTn id="58" dur="500"/>
                                        <p:tgtEl>
                                          <p:spTgt spid="141315">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141316"/>
                                        </p:tgtEl>
                                        <p:attrNameLst>
                                          <p:attrName>style.visibility</p:attrName>
                                        </p:attrNameLst>
                                      </p:cBhvr>
                                      <p:to>
                                        <p:strVal val="visible"/>
                                      </p:to>
                                    </p:set>
                                    <p:anim calcmode="lin" valueType="num">
                                      <p:cBhvr>
                                        <p:cTn id="63" dur="500" fill="hold"/>
                                        <p:tgtEl>
                                          <p:spTgt spid="141316"/>
                                        </p:tgtEl>
                                        <p:attrNameLst>
                                          <p:attrName>ppt_w</p:attrName>
                                        </p:attrNameLst>
                                      </p:cBhvr>
                                      <p:tavLst>
                                        <p:tav tm="0">
                                          <p:val>
                                            <p:fltVal val="0"/>
                                          </p:val>
                                        </p:tav>
                                        <p:tav tm="100000">
                                          <p:val>
                                            <p:strVal val="#ppt_w"/>
                                          </p:val>
                                        </p:tav>
                                      </p:tavLst>
                                    </p:anim>
                                    <p:anim calcmode="lin" valueType="num">
                                      <p:cBhvr>
                                        <p:cTn id="64" dur="500" fill="hold"/>
                                        <p:tgtEl>
                                          <p:spTgt spid="141316"/>
                                        </p:tgtEl>
                                        <p:attrNameLst>
                                          <p:attrName>ppt_h</p:attrName>
                                        </p:attrNameLst>
                                      </p:cBhvr>
                                      <p:tavLst>
                                        <p:tav tm="0">
                                          <p:val>
                                            <p:fltVal val="0"/>
                                          </p:val>
                                        </p:tav>
                                        <p:tav tm="100000">
                                          <p:val>
                                            <p:strVal val="#ppt_h"/>
                                          </p:val>
                                        </p:tav>
                                      </p:tavLst>
                                    </p:anim>
                                    <p:animEffect transition="in" filter="fade">
                                      <p:cBhvr>
                                        <p:cTn id="65"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p:txBody>
          <a:bodyPr/>
          <a:lstStyle/>
          <a:p>
            <a:r>
              <a:rPr lang="en-US" smtClean="0"/>
              <a:t>Recent verschenen</a:t>
            </a:r>
            <a:endParaRPr lang="nl-NL" smtClean="0"/>
          </a:p>
        </p:txBody>
      </p:sp>
      <p:sp>
        <p:nvSpPr>
          <p:cNvPr id="143363" name="Rectangle 3"/>
          <p:cNvSpPr>
            <a:spLocks noGrp="1" noChangeArrowheads="1"/>
          </p:cNvSpPr>
          <p:nvPr>
            <p:ph type="body" idx="1"/>
          </p:nvPr>
        </p:nvSpPr>
        <p:spPr>
          <a:xfrm>
            <a:off x="381000" y="2133600"/>
            <a:ext cx="8382000" cy="2574925"/>
          </a:xfrm>
        </p:spPr>
        <p:txBody>
          <a:bodyPr/>
          <a:lstStyle/>
          <a:p>
            <a:r>
              <a:rPr lang="nl-NL" dirty="0" smtClean="0"/>
              <a:t>Dataverstrekking per satelliet</a:t>
            </a:r>
            <a:endParaRPr lang="en-US" dirty="0" smtClean="0"/>
          </a:p>
          <a:p>
            <a:endParaRPr lang="en-US" dirty="0" smtClean="0"/>
          </a:p>
          <a:p>
            <a:r>
              <a:rPr lang="en-US" dirty="0" err="1" smtClean="0"/>
              <a:t>Voorruit</a:t>
            </a:r>
            <a:r>
              <a:rPr lang="en-US" dirty="0" smtClean="0"/>
              <a:t> met ‘</a:t>
            </a:r>
            <a:r>
              <a:rPr lang="en-US" u="sng" dirty="0" smtClean="0"/>
              <a:t>thermal imaging</a:t>
            </a:r>
            <a:r>
              <a:rPr lang="en-US" dirty="0" smtClean="0"/>
              <a:t>’: </a:t>
            </a:r>
            <a:r>
              <a:rPr lang="en-US" dirty="0" err="1" smtClean="0"/>
              <a:t>nachtkijker</a:t>
            </a:r>
            <a:endParaRPr lang="nl-NL" dirty="0" smtClean="0"/>
          </a:p>
          <a:p>
            <a:endParaRPr lang="nl-NL" dirty="0" smtClean="0"/>
          </a:p>
          <a:p>
            <a:r>
              <a:rPr lang="nl-NL" dirty="0" err="1" smtClean="0"/>
              <a:t>Head</a:t>
            </a:r>
            <a:r>
              <a:rPr lang="nl-NL" dirty="0" smtClean="0"/>
              <a:t> Up Display </a:t>
            </a:r>
            <a:r>
              <a:rPr lang="nl-NL" u="sng" dirty="0" smtClean="0"/>
              <a:t>(HUD): </a:t>
            </a:r>
            <a:r>
              <a:rPr lang="nl-NL" dirty="0" smtClean="0"/>
              <a:t>projecteren van gegevens op de voorruit</a:t>
            </a:r>
          </a:p>
        </p:txBody>
      </p:sp>
      <p:sp>
        <p:nvSpPr>
          <p:cNvPr id="5"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additive="base">
                                        <p:cTn id="7" dur="500" fill="hold"/>
                                        <p:tgtEl>
                                          <p:spTgt spid="1433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3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363">
                                            <p:txEl>
                                              <p:pRg st="2" end="2"/>
                                            </p:txEl>
                                          </p:spTgt>
                                        </p:tgtEl>
                                        <p:attrNameLst>
                                          <p:attrName>style.visibility</p:attrName>
                                        </p:attrNameLst>
                                      </p:cBhvr>
                                      <p:to>
                                        <p:strVal val="visible"/>
                                      </p:to>
                                    </p:set>
                                    <p:anim calcmode="lin" valueType="num">
                                      <p:cBhvr additive="base">
                                        <p:cTn id="13" dur="500" fill="hold"/>
                                        <p:tgtEl>
                                          <p:spTgt spid="14336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33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3363">
                                            <p:txEl>
                                              <p:pRg st="4" end="4"/>
                                            </p:txEl>
                                          </p:spTgt>
                                        </p:tgtEl>
                                        <p:attrNameLst>
                                          <p:attrName>style.visibility</p:attrName>
                                        </p:attrNameLst>
                                      </p:cBhvr>
                                      <p:to>
                                        <p:strVal val="visible"/>
                                      </p:to>
                                    </p:set>
                                    <p:anim calcmode="lin" valueType="num">
                                      <p:cBhvr additive="base">
                                        <p:cTn id="19" dur="500" fill="hold"/>
                                        <p:tgtEl>
                                          <p:spTgt spid="14336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33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r>
              <a:rPr lang="en-US" smtClean="0"/>
              <a:t>Recent verschenen</a:t>
            </a:r>
            <a:endParaRPr lang="nl-NL" smtClean="0"/>
          </a:p>
        </p:txBody>
      </p:sp>
      <p:sp>
        <p:nvSpPr>
          <p:cNvPr id="91140" name="Rectangle 3"/>
          <p:cNvSpPr>
            <a:spLocks noGrp="1" noChangeArrowheads="1"/>
          </p:cNvSpPr>
          <p:nvPr>
            <p:ph type="body" idx="1"/>
          </p:nvPr>
        </p:nvSpPr>
        <p:spPr>
          <a:xfrm>
            <a:off x="457200" y="1658938"/>
            <a:ext cx="8229600" cy="457200"/>
          </a:xfrm>
        </p:spPr>
        <p:txBody>
          <a:bodyPr/>
          <a:lstStyle/>
          <a:p>
            <a:r>
              <a:rPr lang="en-US" smtClean="0"/>
              <a:t>Automatische rollbar systemen</a:t>
            </a:r>
            <a:endParaRPr lang="nl-NL" smtClean="0"/>
          </a:p>
        </p:txBody>
      </p:sp>
      <p:pic>
        <p:nvPicPr>
          <p:cNvPr id="145412" name="Picture 4" descr="79931_09"/>
          <p:cNvPicPr>
            <a:picLocks noChangeAspect="1" noChangeArrowheads="1"/>
          </p:cNvPicPr>
          <p:nvPr/>
        </p:nvPicPr>
        <p:blipFill>
          <a:blip r:embed="rId3" cstate="print"/>
          <a:srcRect/>
          <a:stretch>
            <a:fillRect/>
          </a:stretch>
        </p:blipFill>
        <p:spPr bwMode="auto">
          <a:xfrm>
            <a:off x="1664493" y="2214554"/>
            <a:ext cx="5815013" cy="3987800"/>
          </a:xfrm>
          <a:prstGeom prst="rect">
            <a:avLst/>
          </a:prstGeom>
          <a:noFill/>
          <a:ln w="9525">
            <a:noFill/>
            <a:miter lim="800000"/>
            <a:headEnd/>
            <a:tailEnd/>
          </a:ln>
        </p:spPr>
      </p:pic>
      <p:sp>
        <p:nvSpPr>
          <p:cNvPr id="6"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7"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8"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9"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10"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2"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5412"/>
                                        </p:tgtEl>
                                        <p:attrNameLst>
                                          <p:attrName>style.visibility</p:attrName>
                                        </p:attrNameLst>
                                      </p:cBhvr>
                                      <p:to>
                                        <p:strVal val="visible"/>
                                      </p:to>
                                    </p:set>
                                    <p:anim calcmode="lin" valueType="num">
                                      <p:cBhvr>
                                        <p:cTn id="7" dur="500" fill="hold"/>
                                        <p:tgtEl>
                                          <p:spTgt spid="145412"/>
                                        </p:tgtEl>
                                        <p:attrNameLst>
                                          <p:attrName>ppt_w</p:attrName>
                                        </p:attrNameLst>
                                      </p:cBhvr>
                                      <p:tavLst>
                                        <p:tav tm="0">
                                          <p:val>
                                            <p:fltVal val="0"/>
                                          </p:val>
                                        </p:tav>
                                        <p:tav tm="100000">
                                          <p:val>
                                            <p:strVal val="#ppt_w"/>
                                          </p:val>
                                        </p:tav>
                                      </p:tavLst>
                                    </p:anim>
                                    <p:anim calcmode="lin" valueType="num">
                                      <p:cBhvr>
                                        <p:cTn id="8" dur="500" fill="hold"/>
                                        <p:tgtEl>
                                          <p:spTgt spid="145412"/>
                                        </p:tgtEl>
                                        <p:attrNameLst>
                                          <p:attrName>ppt_h</p:attrName>
                                        </p:attrNameLst>
                                      </p:cBhvr>
                                      <p:tavLst>
                                        <p:tav tm="0">
                                          <p:val>
                                            <p:fltVal val="0"/>
                                          </p:val>
                                        </p:tav>
                                        <p:tav tm="100000">
                                          <p:val>
                                            <p:strVal val="#ppt_h"/>
                                          </p:val>
                                        </p:tav>
                                      </p:tavLst>
                                    </p:anim>
                                    <p:animEffect transition="in" filter="fade">
                                      <p:cBhvr>
                                        <p:cTn id="9" dur="5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Opel </a:t>
            </a:r>
            <a:r>
              <a:rPr lang="nl-NL" dirty="0" err="1" smtClean="0"/>
              <a:t>Ampera</a:t>
            </a:r>
            <a:r>
              <a:rPr lang="nl-NL" dirty="0" smtClean="0"/>
              <a:t> / Chevrolet Volt</a:t>
            </a:r>
            <a:endParaRPr lang="nl-NL" dirty="0"/>
          </a:p>
        </p:txBody>
      </p:sp>
      <p:pic>
        <p:nvPicPr>
          <p:cNvPr id="3" name="Afbeelding 2" descr="DSC02750.JPG"/>
          <p:cNvPicPr>
            <a:picLocks noChangeAspect="1"/>
          </p:cNvPicPr>
          <p:nvPr/>
        </p:nvPicPr>
        <p:blipFill>
          <a:blip r:embed="rId2" cstate="print"/>
          <a:stretch>
            <a:fillRect/>
          </a:stretch>
        </p:blipFill>
        <p:spPr>
          <a:xfrm>
            <a:off x="857224" y="1357298"/>
            <a:ext cx="3347864" cy="2510898"/>
          </a:xfrm>
          <a:prstGeom prst="rect">
            <a:avLst/>
          </a:prstGeom>
        </p:spPr>
      </p:pic>
      <p:pic>
        <p:nvPicPr>
          <p:cNvPr id="4" name="Afbeelding 3" descr="ampera 1.jpg"/>
          <p:cNvPicPr>
            <a:picLocks noChangeAspect="1"/>
          </p:cNvPicPr>
          <p:nvPr/>
        </p:nvPicPr>
        <p:blipFill>
          <a:blip r:embed="rId3" cstate="print"/>
          <a:stretch>
            <a:fillRect/>
          </a:stretch>
        </p:blipFill>
        <p:spPr>
          <a:xfrm>
            <a:off x="1158676" y="3929066"/>
            <a:ext cx="6804248" cy="2113990"/>
          </a:xfrm>
          <a:prstGeom prst="rect">
            <a:avLst/>
          </a:prstGeom>
        </p:spPr>
      </p:pic>
      <p:pic>
        <p:nvPicPr>
          <p:cNvPr id="5" name="Afbeelding 4" descr="DSC02757.JPG"/>
          <p:cNvPicPr>
            <a:picLocks noChangeAspect="1"/>
          </p:cNvPicPr>
          <p:nvPr/>
        </p:nvPicPr>
        <p:blipFill>
          <a:blip r:embed="rId4" cstate="print"/>
          <a:stretch>
            <a:fillRect/>
          </a:stretch>
        </p:blipFill>
        <p:spPr>
          <a:xfrm>
            <a:off x="5429256" y="1500174"/>
            <a:ext cx="2928894" cy="219667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r>
              <a:rPr lang="en-GB" smtClean="0"/>
              <a:t>ROPS</a:t>
            </a:r>
          </a:p>
        </p:txBody>
      </p:sp>
      <p:pic>
        <p:nvPicPr>
          <p:cNvPr id="147459" name="Picture 3" descr="559302a2003f386"/>
          <p:cNvPicPr>
            <a:picLocks noChangeAspect="1" noChangeArrowheads="1"/>
          </p:cNvPicPr>
          <p:nvPr/>
        </p:nvPicPr>
        <p:blipFill>
          <a:blip r:embed="rId3" cstate="print"/>
          <a:srcRect/>
          <a:stretch>
            <a:fillRect/>
          </a:stretch>
        </p:blipFill>
        <p:spPr bwMode="auto">
          <a:xfrm>
            <a:off x="4800600" y="1220788"/>
            <a:ext cx="3810000" cy="2352675"/>
          </a:xfrm>
          <a:prstGeom prst="rect">
            <a:avLst/>
          </a:prstGeom>
          <a:noFill/>
          <a:ln w="9525">
            <a:solidFill>
              <a:srgbClr val="000068"/>
            </a:solidFill>
            <a:miter lim="800000"/>
            <a:headEnd/>
            <a:tailEnd/>
          </a:ln>
        </p:spPr>
      </p:pic>
      <p:pic>
        <p:nvPicPr>
          <p:cNvPr id="147460" name="Picture 4" descr="Resize of Resize of ROPS-USA-Down"/>
          <p:cNvPicPr>
            <a:picLocks noChangeAspect="1" noChangeArrowheads="1"/>
          </p:cNvPicPr>
          <p:nvPr/>
        </p:nvPicPr>
        <p:blipFill>
          <a:blip r:embed="rId4" cstate="print"/>
          <a:srcRect r="21159" b="18221"/>
          <a:stretch>
            <a:fillRect/>
          </a:stretch>
        </p:blipFill>
        <p:spPr bwMode="auto">
          <a:xfrm>
            <a:off x="5029200" y="3962400"/>
            <a:ext cx="3581400" cy="2462213"/>
          </a:xfrm>
          <a:prstGeom prst="rect">
            <a:avLst/>
          </a:prstGeom>
          <a:noFill/>
          <a:ln w="9525">
            <a:solidFill>
              <a:srgbClr val="000068"/>
            </a:solidFill>
            <a:miter lim="800000"/>
            <a:headEnd/>
            <a:tailEnd/>
          </a:ln>
        </p:spPr>
      </p:pic>
      <p:pic>
        <p:nvPicPr>
          <p:cNvPr id="147461" name="Picture 5" descr="Resize of Resize of Rops-USA-UP"/>
          <p:cNvPicPr>
            <a:picLocks noChangeAspect="1" noChangeArrowheads="1"/>
          </p:cNvPicPr>
          <p:nvPr/>
        </p:nvPicPr>
        <p:blipFill>
          <a:blip r:embed="rId5" cstate="print"/>
          <a:srcRect l="13297" r="9142" b="13310"/>
          <a:stretch>
            <a:fillRect/>
          </a:stretch>
        </p:blipFill>
        <p:spPr bwMode="auto">
          <a:xfrm>
            <a:off x="457200" y="3962400"/>
            <a:ext cx="3352800" cy="2482850"/>
          </a:xfrm>
          <a:prstGeom prst="rect">
            <a:avLst/>
          </a:prstGeom>
          <a:noFill/>
          <a:ln w="9525">
            <a:solidFill>
              <a:srgbClr val="000068"/>
            </a:solidFill>
            <a:miter lim="800000"/>
            <a:headEnd/>
            <a:tailEnd/>
          </a:ln>
        </p:spPr>
      </p:pic>
      <p:pic>
        <p:nvPicPr>
          <p:cNvPr id="147462" name="Picture 6" descr="vw - rOPS"/>
          <p:cNvPicPr>
            <a:picLocks noChangeAspect="1" noChangeArrowheads="1"/>
          </p:cNvPicPr>
          <p:nvPr/>
        </p:nvPicPr>
        <p:blipFill>
          <a:blip r:embed="rId6" cstate="print"/>
          <a:srcRect/>
          <a:stretch>
            <a:fillRect/>
          </a:stretch>
        </p:blipFill>
        <p:spPr bwMode="auto">
          <a:xfrm>
            <a:off x="539750" y="1176338"/>
            <a:ext cx="3671888" cy="2613025"/>
          </a:xfrm>
          <a:prstGeom prst="rect">
            <a:avLst/>
          </a:prstGeom>
          <a:noFill/>
          <a:ln w="9525">
            <a:solidFill>
              <a:srgbClr val="000068"/>
            </a:solidFill>
            <a:miter lim="800000"/>
            <a:headEnd/>
            <a:tailEnd/>
          </a:ln>
        </p:spPr>
      </p:pic>
      <p:pic>
        <p:nvPicPr>
          <p:cNvPr id="147463" name="Picture 7" descr="Resize of bmw rops"/>
          <p:cNvPicPr>
            <a:picLocks noChangeAspect="1" noChangeArrowheads="1"/>
          </p:cNvPicPr>
          <p:nvPr/>
        </p:nvPicPr>
        <p:blipFill>
          <a:blip r:embed="rId7" cstate="print"/>
          <a:srcRect/>
          <a:stretch>
            <a:fillRect/>
          </a:stretch>
        </p:blipFill>
        <p:spPr bwMode="auto">
          <a:xfrm>
            <a:off x="3181350" y="2667000"/>
            <a:ext cx="2781300" cy="2082800"/>
          </a:xfrm>
          <a:prstGeom prst="rect">
            <a:avLst/>
          </a:prstGeom>
          <a:noFill/>
          <a:ln w="9525">
            <a:solidFill>
              <a:srgbClr val="000068"/>
            </a:solidFill>
            <a:miter lim="800000"/>
            <a:headEnd/>
            <a:tailEnd/>
          </a:ln>
        </p:spPr>
      </p:pic>
      <p:sp>
        <p:nvSpPr>
          <p:cNvPr id="9"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10"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11"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12"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13"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4"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5"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7462"/>
                                        </p:tgtEl>
                                        <p:attrNameLst>
                                          <p:attrName>style.visibility</p:attrName>
                                        </p:attrNameLst>
                                      </p:cBhvr>
                                      <p:to>
                                        <p:strVal val="visible"/>
                                      </p:to>
                                    </p:set>
                                    <p:anim calcmode="lin" valueType="num">
                                      <p:cBhvr>
                                        <p:cTn id="7" dur="500" fill="hold"/>
                                        <p:tgtEl>
                                          <p:spTgt spid="147462"/>
                                        </p:tgtEl>
                                        <p:attrNameLst>
                                          <p:attrName>ppt_w</p:attrName>
                                        </p:attrNameLst>
                                      </p:cBhvr>
                                      <p:tavLst>
                                        <p:tav tm="0">
                                          <p:val>
                                            <p:fltVal val="0"/>
                                          </p:val>
                                        </p:tav>
                                        <p:tav tm="100000">
                                          <p:val>
                                            <p:strVal val="#ppt_w"/>
                                          </p:val>
                                        </p:tav>
                                      </p:tavLst>
                                    </p:anim>
                                    <p:anim calcmode="lin" valueType="num">
                                      <p:cBhvr>
                                        <p:cTn id="8" dur="500" fill="hold"/>
                                        <p:tgtEl>
                                          <p:spTgt spid="147462"/>
                                        </p:tgtEl>
                                        <p:attrNameLst>
                                          <p:attrName>ppt_h</p:attrName>
                                        </p:attrNameLst>
                                      </p:cBhvr>
                                      <p:tavLst>
                                        <p:tav tm="0">
                                          <p:val>
                                            <p:fltVal val="0"/>
                                          </p:val>
                                        </p:tav>
                                        <p:tav tm="100000">
                                          <p:val>
                                            <p:strVal val="#ppt_h"/>
                                          </p:val>
                                        </p:tav>
                                      </p:tavLst>
                                    </p:anim>
                                    <p:animEffect transition="in" filter="fade">
                                      <p:cBhvr>
                                        <p:cTn id="9" dur="500"/>
                                        <p:tgtEl>
                                          <p:spTgt spid="14746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47459"/>
                                        </p:tgtEl>
                                        <p:attrNameLst>
                                          <p:attrName>style.visibility</p:attrName>
                                        </p:attrNameLst>
                                      </p:cBhvr>
                                      <p:to>
                                        <p:strVal val="visible"/>
                                      </p:to>
                                    </p:set>
                                    <p:anim calcmode="lin" valueType="num">
                                      <p:cBhvr>
                                        <p:cTn id="13" dur="500" fill="hold"/>
                                        <p:tgtEl>
                                          <p:spTgt spid="147459"/>
                                        </p:tgtEl>
                                        <p:attrNameLst>
                                          <p:attrName>ppt_w</p:attrName>
                                        </p:attrNameLst>
                                      </p:cBhvr>
                                      <p:tavLst>
                                        <p:tav tm="0">
                                          <p:val>
                                            <p:fltVal val="0"/>
                                          </p:val>
                                        </p:tav>
                                        <p:tav tm="100000">
                                          <p:val>
                                            <p:strVal val="#ppt_w"/>
                                          </p:val>
                                        </p:tav>
                                      </p:tavLst>
                                    </p:anim>
                                    <p:anim calcmode="lin" valueType="num">
                                      <p:cBhvr>
                                        <p:cTn id="14" dur="500" fill="hold"/>
                                        <p:tgtEl>
                                          <p:spTgt spid="147459"/>
                                        </p:tgtEl>
                                        <p:attrNameLst>
                                          <p:attrName>ppt_h</p:attrName>
                                        </p:attrNameLst>
                                      </p:cBhvr>
                                      <p:tavLst>
                                        <p:tav tm="0">
                                          <p:val>
                                            <p:fltVal val="0"/>
                                          </p:val>
                                        </p:tav>
                                        <p:tav tm="100000">
                                          <p:val>
                                            <p:strVal val="#ppt_h"/>
                                          </p:val>
                                        </p:tav>
                                      </p:tavLst>
                                    </p:anim>
                                    <p:animEffect transition="in" filter="fade">
                                      <p:cBhvr>
                                        <p:cTn id="15" dur="500"/>
                                        <p:tgtEl>
                                          <p:spTgt spid="147459"/>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47461"/>
                                        </p:tgtEl>
                                        <p:attrNameLst>
                                          <p:attrName>style.visibility</p:attrName>
                                        </p:attrNameLst>
                                      </p:cBhvr>
                                      <p:to>
                                        <p:strVal val="visible"/>
                                      </p:to>
                                    </p:set>
                                    <p:anim calcmode="lin" valueType="num">
                                      <p:cBhvr>
                                        <p:cTn id="19" dur="500" fill="hold"/>
                                        <p:tgtEl>
                                          <p:spTgt spid="147461"/>
                                        </p:tgtEl>
                                        <p:attrNameLst>
                                          <p:attrName>ppt_w</p:attrName>
                                        </p:attrNameLst>
                                      </p:cBhvr>
                                      <p:tavLst>
                                        <p:tav tm="0">
                                          <p:val>
                                            <p:fltVal val="0"/>
                                          </p:val>
                                        </p:tav>
                                        <p:tav tm="100000">
                                          <p:val>
                                            <p:strVal val="#ppt_w"/>
                                          </p:val>
                                        </p:tav>
                                      </p:tavLst>
                                    </p:anim>
                                    <p:anim calcmode="lin" valueType="num">
                                      <p:cBhvr>
                                        <p:cTn id="20" dur="500" fill="hold"/>
                                        <p:tgtEl>
                                          <p:spTgt spid="147461"/>
                                        </p:tgtEl>
                                        <p:attrNameLst>
                                          <p:attrName>ppt_h</p:attrName>
                                        </p:attrNameLst>
                                      </p:cBhvr>
                                      <p:tavLst>
                                        <p:tav tm="0">
                                          <p:val>
                                            <p:fltVal val="0"/>
                                          </p:val>
                                        </p:tav>
                                        <p:tav tm="100000">
                                          <p:val>
                                            <p:strVal val="#ppt_h"/>
                                          </p:val>
                                        </p:tav>
                                      </p:tavLst>
                                    </p:anim>
                                    <p:animEffect transition="in" filter="fade">
                                      <p:cBhvr>
                                        <p:cTn id="21" dur="500"/>
                                        <p:tgtEl>
                                          <p:spTgt spid="147461"/>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47460"/>
                                        </p:tgtEl>
                                        <p:attrNameLst>
                                          <p:attrName>style.visibility</p:attrName>
                                        </p:attrNameLst>
                                      </p:cBhvr>
                                      <p:to>
                                        <p:strVal val="visible"/>
                                      </p:to>
                                    </p:set>
                                    <p:anim calcmode="lin" valueType="num">
                                      <p:cBhvr>
                                        <p:cTn id="25" dur="500" fill="hold"/>
                                        <p:tgtEl>
                                          <p:spTgt spid="147460"/>
                                        </p:tgtEl>
                                        <p:attrNameLst>
                                          <p:attrName>ppt_w</p:attrName>
                                        </p:attrNameLst>
                                      </p:cBhvr>
                                      <p:tavLst>
                                        <p:tav tm="0">
                                          <p:val>
                                            <p:fltVal val="0"/>
                                          </p:val>
                                        </p:tav>
                                        <p:tav tm="100000">
                                          <p:val>
                                            <p:strVal val="#ppt_w"/>
                                          </p:val>
                                        </p:tav>
                                      </p:tavLst>
                                    </p:anim>
                                    <p:anim calcmode="lin" valueType="num">
                                      <p:cBhvr>
                                        <p:cTn id="26" dur="500" fill="hold"/>
                                        <p:tgtEl>
                                          <p:spTgt spid="147460"/>
                                        </p:tgtEl>
                                        <p:attrNameLst>
                                          <p:attrName>ppt_h</p:attrName>
                                        </p:attrNameLst>
                                      </p:cBhvr>
                                      <p:tavLst>
                                        <p:tav tm="0">
                                          <p:val>
                                            <p:fltVal val="0"/>
                                          </p:val>
                                        </p:tav>
                                        <p:tav tm="100000">
                                          <p:val>
                                            <p:strVal val="#ppt_h"/>
                                          </p:val>
                                        </p:tav>
                                      </p:tavLst>
                                    </p:anim>
                                    <p:animEffect transition="in" filter="fade">
                                      <p:cBhvr>
                                        <p:cTn id="27" dur="500"/>
                                        <p:tgtEl>
                                          <p:spTgt spid="147460"/>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47463"/>
                                        </p:tgtEl>
                                        <p:attrNameLst>
                                          <p:attrName>style.visibility</p:attrName>
                                        </p:attrNameLst>
                                      </p:cBhvr>
                                      <p:to>
                                        <p:strVal val="visible"/>
                                      </p:to>
                                    </p:set>
                                    <p:anim calcmode="lin" valueType="num">
                                      <p:cBhvr>
                                        <p:cTn id="31" dur="500" fill="hold"/>
                                        <p:tgtEl>
                                          <p:spTgt spid="147463"/>
                                        </p:tgtEl>
                                        <p:attrNameLst>
                                          <p:attrName>ppt_w</p:attrName>
                                        </p:attrNameLst>
                                      </p:cBhvr>
                                      <p:tavLst>
                                        <p:tav tm="0">
                                          <p:val>
                                            <p:fltVal val="0"/>
                                          </p:val>
                                        </p:tav>
                                        <p:tav tm="100000">
                                          <p:val>
                                            <p:strVal val="#ppt_w"/>
                                          </p:val>
                                        </p:tav>
                                      </p:tavLst>
                                    </p:anim>
                                    <p:anim calcmode="lin" valueType="num">
                                      <p:cBhvr>
                                        <p:cTn id="32" dur="500" fill="hold"/>
                                        <p:tgtEl>
                                          <p:spTgt spid="147463"/>
                                        </p:tgtEl>
                                        <p:attrNameLst>
                                          <p:attrName>ppt_h</p:attrName>
                                        </p:attrNameLst>
                                      </p:cBhvr>
                                      <p:tavLst>
                                        <p:tav tm="0">
                                          <p:val>
                                            <p:fltVal val="0"/>
                                          </p:val>
                                        </p:tav>
                                        <p:tav tm="100000">
                                          <p:val>
                                            <p:strVal val="#ppt_h"/>
                                          </p:val>
                                        </p:tav>
                                      </p:tavLst>
                                    </p:anim>
                                    <p:animEffect transition="in" filter="fade">
                                      <p:cBhvr>
                                        <p:cTn id="33" dur="500"/>
                                        <p:tgtEl>
                                          <p:spTgt spid="147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back_sicherheit"/>
          <p:cNvPicPr>
            <a:picLocks noChangeAspect="1" noChangeArrowheads="1"/>
          </p:cNvPicPr>
          <p:nvPr/>
        </p:nvPicPr>
        <p:blipFill>
          <a:blip r:embed="rId3" cstate="print"/>
          <a:srcRect l="24344" t="24377" r="24344" b="24377"/>
          <a:stretch>
            <a:fillRect/>
          </a:stretch>
        </p:blipFill>
        <p:spPr bwMode="auto">
          <a:xfrm>
            <a:off x="1890713" y="1441450"/>
            <a:ext cx="6172200" cy="2568575"/>
          </a:xfrm>
          <a:prstGeom prst="rect">
            <a:avLst/>
          </a:prstGeom>
          <a:noFill/>
          <a:ln w="9525">
            <a:solidFill>
              <a:srgbClr val="000068"/>
            </a:solidFill>
            <a:miter lim="800000"/>
            <a:headEnd/>
            <a:tailEnd/>
          </a:ln>
        </p:spPr>
      </p:pic>
      <p:pic>
        <p:nvPicPr>
          <p:cNvPr id="151555" name="Picture 3" descr="Rops"/>
          <p:cNvPicPr>
            <a:picLocks noChangeAspect="1" noChangeArrowheads="1"/>
          </p:cNvPicPr>
          <p:nvPr/>
        </p:nvPicPr>
        <p:blipFill>
          <a:blip r:embed="rId4" cstate="print"/>
          <a:srcRect l="697" t="1076" r="1395" b="2151"/>
          <a:stretch>
            <a:fillRect/>
          </a:stretch>
        </p:blipFill>
        <p:spPr bwMode="auto">
          <a:xfrm>
            <a:off x="6096000" y="4648200"/>
            <a:ext cx="2173288" cy="1392238"/>
          </a:xfrm>
          <a:prstGeom prst="rect">
            <a:avLst/>
          </a:prstGeom>
          <a:noFill/>
          <a:ln w="9525">
            <a:solidFill>
              <a:srgbClr val="000068"/>
            </a:solidFill>
            <a:miter lim="800000"/>
            <a:headEnd/>
            <a:tailEnd/>
          </a:ln>
        </p:spPr>
      </p:pic>
      <p:grpSp>
        <p:nvGrpSpPr>
          <p:cNvPr id="2" name="Group 4"/>
          <p:cNvGrpSpPr>
            <a:grpSpLocks/>
          </p:cNvGrpSpPr>
          <p:nvPr/>
        </p:nvGrpSpPr>
        <p:grpSpPr bwMode="auto">
          <a:xfrm>
            <a:off x="3895725" y="1500188"/>
            <a:ext cx="2655888" cy="793750"/>
            <a:chOff x="2454" y="945"/>
            <a:chExt cx="1673" cy="500"/>
          </a:xfrm>
        </p:grpSpPr>
        <p:sp>
          <p:nvSpPr>
            <p:cNvPr id="94226" name="AutoShape 5"/>
            <p:cNvSpPr>
              <a:spLocks noChangeArrowheads="1"/>
            </p:cNvSpPr>
            <p:nvPr/>
          </p:nvSpPr>
          <p:spPr bwMode="auto">
            <a:xfrm>
              <a:off x="2454" y="945"/>
              <a:ext cx="1673" cy="500"/>
            </a:xfrm>
            <a:custGeom>
              <a:avLst/>
              <a:gdLst>
                <a:gd name="T0" fmla="*/ 65 w 21600"/>
                <a:gd name="T1" fmla="*/ 0 h 21600"/>
                <a:gd name="T2" fmla="*/ 19 w 21600"/>
                <a:gd name="T3" fmla="*/ 2 h 21600"/>
                <a:gd name="T4" fmla="*/ 0 w 21600"/>
                <a:gd name="T5" fmla="*/ 6 h 21600"/>
                <a:gd name="T6" fmla="*/ 19 w 21600"/>
                <a:gd name="T7" fmla="*/ 10 h 21600"/>
                <a:gd name="T8" fmla="*/ 65 w 21600"/>
                <a:gd name="T9" fmla="*/ 12 h 21600"/>
                <a:gd name="T10" fmla="*/ 111 w 21600"/>
                <a:gd name="T11" fmla="*/ 10 h 21600"/>
                <a:gd name="T12" fmla="*/ 130 w 21600"/>
                <a:gd name="T13" fmla="*/ 6 h 21600"/>
                <a:gd name="T14" fmla="*/ 111 w 21600"/>
                <a:gd name="T15" fmla="*/ 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54 h 21600"/>
                <a:gd name="T26" fmla="*/ 18437 w 21600"/>
                <a:gd name="T27" fmla="*/ 1844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0000"/>
              </a:solidFill>
              <a:miter lim="800000"/>
              <a:headEnd/>
              <a:tailEnd/>
            </a:ln>
          </p:spPr>
          <p:txBody>
            <a:bodyPr wrap="none" anchor="ctr"/>
            <a:lstStyle/>
            <a:p>
              <a:endParaRPr lang="nl-NL"/>
            </a:p>
          </p:txBody>
        </p:sp>
        <p:sp>
          <p:nvSpPr>
            <p:cNvPr id="94227" name="Text Box 6"/>
            <p:cNvSpPr txBox="1">
              <a:spLocks noChangeArrowheads="1"/>
            </p:cNvSpPr>
            <p:nvPr/>
          </p:nvSpPr>
          <p:spPr bwMode="auto">
            <a:xfrm>
              <a:off x="3115" y="1024"/>
              <a:ext cx="413" cy="288"/>
            </a:xfrm>
            <a:prstGeom prst="rect">
              <a:avLst/>
            </a:prstGeom>
            <a:noFill/>
            <a:ln w="9525">
              <a:noFill/>
              <a:miter lim="800000"/>
              <a:headEnd/>
              <a:tailEnd/>
            </a:ln>
          </p:spPr>
          <p:txBody>
            <a:bodyPr>
              <a:spAutoFit/>
            </a:bodyPr>
            <a:lstStyle/>
            <a:p>
              <a:pPr algn="ctr" eaLnBrk="0" hangingPunct="0">
                <a:spcBef>
                  <a:spcPct val="50000"/>
                </a:spcBef>
              </a:pPr>
              <a:r>
                <a:rPr lang="en-US" sz="2400">
                  <a:solidFill>
                    <a:srgbClr val="000068"/>
                  </a:solidFill>
                </a:rPr>
                <a:t>25</a:t>
              </a:r>
            </a:p>
          </p:txBody>
        </p:sp>
      </p:grpSp>
      <p:grpSp>
        <p:nvGrpSpPr>
          <p:cNvPr id="3" name="Group 7"/>
          <p:cNvGrpSpPr>
            <a:grpSpLocks/>
          </p:cNvGrpSpPr>
          <p:nvPr/>
        </p:nvGrpSpPr>
        <p:grpSpPr bwMode="auto">
          <a:xfrm>
            <a:off x="3649663" y="1543050"/>
            <a:ext cx="1290637" cy="1176338"/>
            <a:chOff x="2299" y="972"/>
            <a:chExt cx="813" cy="741"/>
          </a:xfrm>
        </p:grpSpPr>
        <p:sp>
          <p:nvSpPr>
            <p:cNvPr id="94224" name="AutoShape 8"/>
            <p:cNvSpPr>
              <a:spLocks noChangeArrowheads="1"/>
            </p:cNvSpPr>
            <p:nvPr/>
          </p:nvSpPr>
          <p:spPr bwMode="auto">
            <a:xfrm>
              <a:off x="2299" y="972"/>
              <a:ext cx="813" cy="741"/>
            </a:xfrm>
            <a:custGeom>
              <a:avLst/>
              <a:gdLst>
                <a:gd name="T0" fmla="*/ 15 w 21600"/>
                <a:gd name="T1" fmla="*/ 0 h 21600"/>
                <a:gd name="T2" fmla="*/ 4 w 21600"/>
                <a:gd name="T3" fmla="*/ 4 h 21600"/>
                <a:gd name="T4" fmla="*/ 0 w 21600"/>
                <a:gd name="T5" fmla="*/ 13 h 21600"/>
                <a:gd name="T6" fmla="*/ 4 w 21600"/>
                <a:gd name="T7" fmla="*/ 22 h 21600"/>
                <a:gd name="T8" fmla="*/ 15 w 21600"/>
                <a:gd name="T9" fmla="*/ 25 h 21600"/>
                <a:gd name="T10" fmla="*/ 26 w 21600"/>
                <a:gd name="T11" fmla="*/ 22 h 21600"/>
                <a:gd name="T12" fmla="*/ 31 w 21600"/>
                <a:gd name="T13" fmla="*/ 13 h 21600"/>
                <a:gd name="T14" fmla="*/ 26 w 21600"/>
                <a:gd name="T15" fmla="*/ 4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77 h 21600"/>
                <a:gd name="T26" fmla="*/ 18438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289" y="15195"/>
                  </a:moveTo>
                  <a:cubicBezTo>
                    <a:pt x="18168" y="13897"/>
                    <a:pt x="18638" y="12366"/>
                    <a:pt x="18638" y="10800"/>
                  </a:cubicBezTo>
                  <a:cubicBezTo>
                    <a:pt x="18638" y="6471"/>
                    <a:pt x="15128" y="2962"/>
                    <a:pt x="10800" y="2962"/>
                  </a:cubicBezTo>
                  <a:cubicBezTo>
                    <a:pt x="9233" y="2961"/>
                    <a:pt x="7702" y="3431"/>
                    <a:pt x="6404" y="4310"/>
                  </a:cubicBezTo>
                  <a:close/>
                  <a:moveTo>
                    <a:pt x="4310" y="6404"/>
                  </a:moveTo>
                  <a:cubicBezTo>
                    <a:pt x="3431" y="7702"/>
                    <a:pt x="2962" y="9233"/>
                    <a:pt x="2962" y="10799"/>
                  </a:cubicBezTo>
                  <a:cubicBezTo>
                    <a:pt x="2962" y="15128"/>
                    <a:pt x="6471" y="18638"/>
                    <a:pt x="10800" y="18638"/>
                  </a:cubicBezTo>
                  <a:cubicBezTo>
                    <a:pt x="12366" y="18638"/>
                    <a:pt x="13897" y="18168"/>
                    <a:pt x="15195" y="17289"/>
                  </a:cubicBezTo>
                  <a:close/>
                </a:path>
              </a:pathLst>
            </a:custGeom>
            <a:solidFill>
              <a:srgbClr val="FF0000"/>
            </a:solidFill>
            <a:ln w="9525">
              <a:solidFill>
                <a:srgbClr val="FF0000"/>
              </a:solidFill>
              <a:miter lim="800000"/>
              <a:headEnd/>
              <a:tailEnd/>
            </a:ln>
          </p:spPr>
          <p:txBody>
            <a:bodyPr wrap="none" anchor="ctr"/>
            <a:lstStyle/>
            <a:p>
              <a:endParaRPr lang="nl-NL"/>
            </a:p>
          </p:txBody>
        </p:sp>
        <p:sp>
          <p:nvSpPr>
            <p:cNvPr id="94225" name="Text Box 9"/>
            <p:cNvSpPr txBox="1">
              <a:spLocks noChangeArrowheads="1"/>
            </p:cNvSpPr>
            <p:nvPr/>
          </p:nvSpPr>
          <p:spPr bwMode="auto">
            <a:xfrm>
              <a:off x="2485" y="1183"/>
              <a:ext cx="413" cy="288"/>
            </a:xfrm>
            <a:prstGeom prst="rect">
              <a:avLst/>
            </a:prstGeom>
            <a:noFill/>
            <a:ln w="9525">
              <a:noFill/>
              <a:miter lim="800000"/>
              <a:headEnd/>
              <a:tailEnd/>
            </a:ln>
          </p:spPr>
          <p:txBody>
            <a:bodyPr>
              <a:spAutoFit/>
            </a:bodyPr>
            <a:lstStyle/>
            <a:p>
              <a:pPr algn="ctr" eaLnBrk="0" hangingPunct="0">
                <a:spcBef>
                  <a:spcPct val="50000"/>
                </a:spcBef>
              </a:pPr>
              <a:r>
                <a:rPr lang="en-US" sz="2400">
                  <a:solidFill>
                    <a:srgbClr val="000068"/>
                  </a:solidFill>
                </a:rPr>
                <a:t>75</a:t>
              </a:r>
            </a:p>
          </p:txBody>
        </p:sp>
      </p:grpSp>
      <p:grpSp>
        <p:nvGrpSpPr>
          <p:cNvPr id="4" name="Group 10"/>
          <p:cNvGrpSpPr>
            <a:grpSpLocks/>
          </p:cNvGrpSpPr>
          <p:nvPr/>
        </p:nvGrpSpPr>
        <p:grpSpPr bwMode="auto">
          <a:xfrm>
            <a:off x="3894138" y="3163888"/>
            <a:ext cx="2655887" cy="793750"/>
            <a:chOff x="2453" y="1993"/>
            <a:chExt cx="1673" cy="500"/>
          </a:xfrm>
        </p:grpSpPr>
        <p:sp>
          <p:nvSpPr>
            <p:cNvPr id="94222" name="AutoShape 11"/>
            <p:cNvSpPr>
              <a:spLocks noChangeArrowheads="1"/>
            </p:cNvSpPr>
            <p:nvPr/>
          </p:nvSpPr>
          <p:spPr bwMode="auto">
            <a:xfrm>
              <a:off x="2453" y="1993"/>
              <a:ext cx="1673" cy="500"/>
            </a:xfrm>
            <a:custGeom>
              <a:avLst/>
              <a:gdLst>
                <a:gd name="T0" fmla="*/ 65 w 21600"/>
                <a:gd name="T1" fmla="*/ 0 h 21600"/>
                <a:gd name="T2" fmla="*/ 19 w 21600"/>
                <a:gd name="T3" fmla="*/ 2 h 21600"/>
                <a:gd name="T4" fmla="*/ 0 w 21600"/>
                <a:gd name="T5" fmla="*/ 6 h 21600"/>
                <a:gd name="T6" fmla="*/ 19 w 21600"/>
                <a:gd name="T7" fmla="*/ 10 h 21600"/>
                <a:gd name="T8" fmla="*/ 65 w 21600"/>
                <a:gd name="T9" fmla="*/ 12 h 21600"/>
                <a:gd name="T10" fmla="*/ 111 w 21600"/>
                <a:gd name="T11" fmla="*/ 10 h 21600"/>
                <a:gd name="T12" fmla="*/ 130 w 21600"/>
                <a:gd name="T13" fmla="*/ 6 h 21600"/>
                <a:gd name="T14" fmla="*/ 111 w 21600"/>
                <a:gd name="T15" fmla="*/ 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54 h 21600"/>
                <a:gd name="T26" fmla="*/ 18437 w 21600"/>
                <a:gd name="T27" fmla="*/ 1844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0000"/>
              </a:solidFill>
              <a:miter lim="800000"/>
              <a:headEnd/>
              <a:tailEnd/>
            </a:ln>
          </p:spPr>
          <p:txBody>
            <a:bodyPr wrap="none" anchor="ctr"/>
            <a:lstStyle/>
            <a:p>
              <a:endParaRPr lang="nl-NL"/>
            </a:p>
          </p:txBody>
        </p:sp>
        <p:sp>
          <p:nvSpPr>
            <p:cNvPr id="94223" name="Text Box 12"/>
            <p:cNvSpPr txBox="1">
              <a:spLocks noChangeArrowheads="1"/>
            </p:cNvSpPr>
            <p:nvPr/>
          </p:nvSpPr>
          <p:spPr bwMode="auto">
            <a:xfrm>
              <a:off x="3117" y="2092"/>
              <a:ext cx="413" cy="288"/>
            </a:xfrm>
            <a:prstGeom prst="rect">
              <a:avLst/>
            </a:prstGeom>
            <a:noFill/>
            <a:ln w="9525">
              <a:noFill/>
              <a:miter lim="800000"/>
              <a:headEnd/>
              <a:tailEnd/>
            </a:ln>
          </p:spPr>
          <p:txBody>
            <a:bodyPr>
              <a:spAutoFit/>
            </a:bodyPr>
            <a:lstStyle/>
            <a:p>
              <a:pPr algn="ctr" eaLnBrk="0" hangingPunct="0">
                <a:spcBef>
                  <a:spcPct val="50000"/>
                </a:spcBef>
              </a:pPr>
              <a:r>
                <a:rPr lang="en-US" sz="2400">
                  <a:solidFill>
                    <a:srgbClr val="000068"/>
                  </a:solidFill>
                </a:rPr>
                <a:t>25</a:t>
              </a:r>
            </a:p>
          </p:txBody>
        </p:sp>
      </p:grpSp>
      <p:grpSp>
        <p:nvGrpSpPr>
          <p:cNvPr id="5" name="Group 13"/>
          <p:cNvGrpSpPr>
            <a:grpSpLocks/>
          </p:cNvGrpSpPr>
          <p:nvPr/>
        </p:nvGrpSpPr>
        <p:grpSpPr bwMode="auto">
          <a:xfrm>
            <a:off x="3859213" y="2643188"/>
            <a:ext cx="1065212" cy="1039812"/>
            <a:chOff x="2431" y="1665"/>
            <a:chExt cx="671" cy="655"/>
          </a:xfrm>
        </p:grpSpPr>
        <p:sp>
          <p:nvSpPr>
            <p:cNvPr id="94220" name="AutoShape 14"/>
            <p:cNvSpPr>
              <a:spLocks noChangeArrowheads="1"/>
            </p:cNvSpPr>
            <p:nvPr/>
          </p:nvSpPr>
          <p:spPr bwMode="auto">
            <a:xfrm>
              <a:off x="2431" y="1665"/>
              <a:ext cx="671" cy="655"/>
            </a:xfrm>
            <a:custGeom>
              <a:avLst/>
              <a:gdLst>
                <a:gd name="T0" fmla="*/ 10 w 21600"/>
                <a:gd name="T1" fmla="*/ 0 h 21600"/>
                <a:gd name="T2" fmla="*/ 3 w 21600"/>
                <a:gd name="T3" fmla="*/ 3 h 21600"/>
                <a:gd name="T4" fmla="*/ 0 w 21600"/>
                <a:gd name="T5" fmla="*/ 10 h 21600"/>
                <a:gd name="T6" fmla="*/ 3 w 21600"/>
                <a:gd name="T7" fmla="*/ 17 h 21600"/>
                <a:gd name="T8" fmla="*/ 10 w 21600"/>
                <a:gd name="T9" fmla="*/ 20 h 21600"/>
                <a:gd name="T10" fmla="*/ 18 w 21600"/>
                <a:gd name="T11" fmla="*/ 17 h 21600"/>
                <a:gd name="T12" fmla="*/ 21 w 21600"/>
                <a:gd name="T13" fmla="*/ 10 h 21600"/>
                <a:gd name="T14" fmla="*/ 18 w 21600"/>
                <a:gd name="T15" fmla="*/ 3 h 21600"/>
                <a:gd name="T16" fmla="*/ 0 60000 65536"/>
                <a:gd name="T17" fmla="*/ 0 60000 65536"/>
                <a:gd name="T18" fmla="*/ 0 60000 65536"/>
                <a:gd name="T19" fmla="*/ 0 60000 65536"/>
                <a:gd name="T20" fmla="*/ 0 60000 65536"/>
                <a:gd name="T21" fmla="*/ 0 60000 65536"/>
                <a:gd name="T22" fmla="*/ 0 60000 65536"/>
                <a:gd name="T23" fmla="*/ 0 60000 65536"/>
                <a:gd name="T24" fmla="*/ 3155 w 21600"/>
                <a:gd name="T25" fmla="*/ 3166 h 21600"/>
                <a:gd name="T26" fmla="*/ 18445 w 21600"/>
                <a:gd name="T27" fmla="*/ 1843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0000"/>
              </a:solidFill>
              <a:miter lim="800000"/>
              <a:headEnd/>
              <a:tailEnd/>
            </a:ln>
          </p:spPr>
          <p:txBody>
            <a:bodyPr wrap="none" anchor="ctr"/>
            <a:lstStyle/>
            <a:p>
              <a:endParaRPr lang="nl-NL"/>
            </a:p>
          </p:txBody>
        </p:sp>
        <p:sp>
          <p:nvSpPr>
            <p:cNvPr id="94221" name="Text Box 15"/>
            <p:cNvSpPr txBox="1">
              <a:spLocks noChangeArrowheads="1"/>
            </p:cNvSpPr>
            <p:nvPr/>
          </p:nvSpPr>
          <p:spPr bwMode="auto">
            <a:xfrm>
              <a:off x="2591" y="1849"/>
              <a:ext cx="413" cy="288"/>
            </a:xfrm>
            <a:prstGeom prst="rect">
              <a:avLst/>
            </a:prstGeom>
            <a:noFill/>
            <a:ln w="9525">
              <a:noFill/>
              <a:miter lim="800000"/>
              <a:headEnd/>
              <a:tailEnd/>
            </a:ln>
          </p:spPr>
          <p:txBody>
            <a:bodyPr>
              <a:spAutoFit/>
            </a:bodyPr>
            <a:lstStyle/>
            <a:p>
              <a:pPr algn="ctr" eaLnBrk="0" hangingPunct="0">
                <a:spcBef>
                  <a:spcPct val="50000"/>
                </a:spcBef>
              </a:pPr>
              <a:r>
                <a:rPr lang="en-US" sz="2400">
                  <a:solidFill>
                    <a:srgbClr val="000068"/>
                  </a:solidFill>
                </a:rPr>
                <a:t>30</a:t>
              </a:r>
            </a:p>
          </p:txBody>
        </p:sp>
      </p:grpSp>
      <p:pic>
        <p:nvPicPr>
          <p:cNvPr id="151568" name="Picture 16" descr="MINI CUTAWAY"/>
          <p:cNvPicPr>
            <a:picLocks noChangeAspect="1" noChangeArrowheads="1"/>
          </p:cNvPicPr>
          <p:nvPr/>
        </p:nvPicPr>
        <p:blipFill>
          <a:blip r:embed="rId5" cstate="print">
            <a:clrChange>
              <a:clrFrom>
                <a:srgbClr val="FFFFFF"/>
              </a:clrFrom>
              <a:clrTo>
                <a:srgbClr val="FFFFFF">
                  <a:alpha val="0"/>
                </a:srgbClr>
              </a:clrTo>
            </a:clrChange>
          </a:blip>
          <a:srcRect l="2237" t="3978" r="3760" b="9785"/>
          <a:stretch>
            <a:fillRect/>
          </a:stretch>
        </p:blipFill>
        <p:spPr bwMode="auto">
          <a:xfrm>
            <a:off x="250825" y="620713"/>
            <a:ext cx="3135313" cy="2168525"/>
          </a:xfrm>
          <a:prstGeom prst="rect">
            <a:avLst/>
          </a:prstGeom>
          <a:noFill/>
          <a:ln w="9525">
            <a:noFill/>
            <a:miter lim="800000"/>
            <a:headEnd/>
            <a:tailEnd/>
          </a:ln>
        </p:spPr>
      </p:pic>
      <p:pic>
        <p:nvPicPr>
          <p:cNvPr id="151569" name="Picture 17" descr="559302a2003f386"/>
          <p:cNvPicPr>
            <a:picLocks noChangeAspect="1" noChangeArrowheads="1"/>
          </p:cNvPicPr>
          <p:nvPr/>
        </p:nvPicPr>
        <p:blipFill>
          <a:blip r:embed="rId6" cstate="print"/>
          <a:srcRect/>
          <a:stretch>
            <a:fillRect/>
          </a:stretch>
        </p:blipFill>
        <p:spPr bwMode="auto">
          <a:xfrm>
            <a:off x="533400" y="4419600"/>
            <a:ext cx="2590800" cy="1600200"/>
          </a:xfrm>
          <a:prstGeom prst="rect">
            <a:avLst/>
          </a:prstGeom>
          <a:noFill/>
          <a:ln w="9525">
            <a:solidFill>
              <a:srgbClr val="000068"/>
            </a:solidFill>
            <a:miter lim="800000"/>
            <a:headEnd/>
            <a:tailEnd/>
          </a:ln>
        </p:spPr>
      </p:pic>
      <p:sp>
        <p:nvSpPr>
          <p:cNvPr id="151570" name="Text Box 18"/>
          <p:cNvSpPr txBox="1">
            <a:spLocks noChangeArrowheads="1"/>
          </p:cNvSpPr>
          <p:nvPr/>
        </p:nvSpPr>
        <p:spPr bwMode="auto">
          <a:xfrm>
            <a:off x="3684663" y="4381500"/>
            <a:ext cx="1757211" cy="2308324"/>
          </a:xfrm>
          <a:prstGeom prst="rect">
            <a:avLst/>
          </a:prstGeom>
          <a:noFill/>
          <a:ln w="9525">
            <a:noFill/>
            <a:miter lim="800000"/>
            <a:headEnd/>
            <a:tailEnd/>
          </a:ln>
        </p:spPr>
        <p:txBody>
          <a:bodyPr wrap="none">
            <a:spAutoFit/>
          </a:bodyPr>
          <a:lstStyle/>
          <a:p>
            <a:pPr algn="ctr" eaLnBrk="0" hangingPunct="0"/>
            <a:r>
              <a:rPr lang="nl-NL" sz="2400" dirty="0" smtClean="0">
                <a:solidFill>
                  <a:srgbClr val="FF0000"/>
                </a:solidFill>
              </a:rPr>
              <a:t>Blijf </a:t>
            </a:r>
            <a:r>
              <a:rPr lang="nl-NL" sz="2400" dirty="0">
                <a:solidFill>
                  <a:srgbClr val="FF0000"/>
                </a:solidFill>
              </a:rPr>
              <a:t>uit </a:t>
            </a:r>
          </a:p>
          <a:p>
            <a:pPr algn="ctr" eaLnBrk="0" hangingPunct="0"/>
            <a:r>
              <a:rPr lang="nl-NL" sz="2400" dirty="0">
                <a:solidFill>
                  <a:srgbClr val="FF0000"/>
                </a:solidFill>
              </a:rPr>
              <a:t>het pad </a:t>
            </a:r>
          </a:p>
          <a:p>
            <a:pPr algn="ctr" eaLnBrk="0" hangingPunct="0"/>
            <a:r>
              <a:rPr lang="nl-NL" sz="2400" dirty="0">
                <a:solidFill>
                  <a:srgbClr val="FF0000"/>
                </a:solidFill>
              </a:rPr>
              <a:t>van ROPS </a:t>
            </a:r>
          </a:p>
          <a:p>
            <a:pPr algn="ctr" eaLnBrk="0" hangingPunct="0"/>
            <a:r>
              <a:rPr lang="nl-NL" sz="2400" dirty="0">
                <a:solidFill>
                  <a:srgbClr val="FF0000"/>
                </a:solidFill>
              </a:rPr>
              <a:t>en</a:t>
            </a:r>
          </a:p>
          <a:p>
            <a:pPr algn="ctr" eaLnBrk="0" hangingPunct="0"/>
            <a:r>
              <a:rPr lang="nl-NL" sz="2400" dirty="0" smtClean="0">
                <a:solidFill>
                  <a:srgbClr val="FF0000"/>
                </a:solidFill>
              </a:rPr>
              <a:t>Airbags</a:t>
            </a:r>
            <a:endParaRPr lang="nl-NL" sz="2400" dirty="0">
              <a:solidFill>
                <a:srgbClr val="FF0000"/>
              </a:solidFill>
            </a:endParaRPr>
          </a:p>
          <a:p>
            <a:pPr algn="ctr" eaLnBrk="0" hangingPunct="0"/>
            <a:endParaRPr lang="nl-NL" sz="2400" dirty="0">
              <a:solidFill>
                <a:srgbClr val="FF0000"/>
              </a:solidFill>
            </a:endParaRPr>
          </a:p>
        </p:txBody>
      </p:sp>
      <p:sp>
        <p:nvSpPr>
          <p:cNvPr id="20"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21" name="Rectangle 5"/>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22" name="Rectangle 6"/>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23" name="Rectangle 7"/>
          <p:cNvSpPr>
            <a:spLocks noChangeArrowheads="1"/>
          </p:cNvSpPr>
          <p:nvPr/>
        </p:nvSpPr>
        <p:spPr bwMode="auto">
          <a:xfrm>
            <a:off x="3240088" y="6597650"/>
            <a:ext cx="504825" cy="144463"/>
          </a:xfrm>
          <a:prstGeom prst="rect">
            <a:avLst/>
          </a:prstGeom>
          <a:solidFill>
            <a:srgbClr val="CC3399"/>
          </a:solidFill>
          <a:ln w="9525">
            <a:solidFill>
              <a:srgbClr val="868686"/>
            </a:solidFill>
            <a:miter lim="800000"/>
            <a:headEnd/>
            <a:tailEnd/>
          </a:ln>
          <a:effectLst/>
        </p:spPr>
        <p:txBody>
          <a:bodyPr wrap="none" anchor="ctr"/>
          <a:lstStyle/>
          <a:p>
            <a:endParaRPr lang="nl-NL"/>
          </a:p>
        </p:txBody>
      </p:sp>
      <p:sp>
        <p:nvSpPr>
          <p:cNvPr id="24"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25"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26"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box(out)">
                                      <p:cBhvr>
                                        <p:cTn id="7" dur="500"/>
                                        <p:tgtEl>
                                          <p:spTgt spid="1515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51569"/>
                                        </p:tgtEl>
                                        <p:attrNameLst>
                                          <p:attrName>style.visibility</p:attrName>
                                        </p:attrNameLst>
                                      </p:cBhvr>
                                      <p:to>
                                        <p:strVal val="visible"/>
                                      </p:to>
                                    </p:set>
                                    <p:anim calcmode="lin" valueType="num">
                                      <p:cBhvr>
                                        <p:cTn id="31" dur="500" fill="hold"/>
                                        <p:tgtEl>
                                          <p:spTgt spid="151569"/>
                                        </p:tgtEl>
                                        <p:attrNameLst>
                                          <p:attrName>ppt_w</p:attrName>
                                        </p:attrNameLst>
                                      </p:cBhvr>
                                      <p:tavLst>
                                        <p:tav tm="0">
                                          <p:val>
                                            <p:fltVal val="0"/>
                                          </p:val>
                                        </p:tav>
                                        <p:tav tm="100000">
                                          <p:val>
                                            <p:strVal val="#ppt_w"/>
                                          </p:val>
                                        </p:tav>
                                      </p:tavLst>
                                    </p:anim>
                                    <p:anim calcmode="lin" valueType="num">
                                      <p:cBhvr>
                                        <p:cTn id="32" dur="500" fill="hold"/>
                                        <p:tgtEl>
                                          <p:spTgt spid="151569"/>
                                        </p:tgtEl>
                                        <p:attrNameLst>
                                          <p:attrName>ppt_h</p:attrName>
                                        </p:attrNameLst>
                                      </p:cBhvr>
                                      <p:tavLst>
                                        <p:tav tm="0">
                                          <p:val>
                                            <p:fltVal val="0"/>
                                          </p:val>
                                        </p:tav>
                                        <p:tav tm="100000">
                                          <p:val>
                                            <p:strVal val="#ppt_h"/>
                                          </p:val>
                                        </p:tav>
                                      </p:tavLst>
                                    </p:anim>
                                    <p:animEffect transition="in" filter="fade">
                                      <p:cBhvr>
                                        <p:cTn id="33" dur="500"/>
                                        <p:tgtEl>
                                          <p:spTgt spid="15156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499"/>
                                          </p:stCondLst>
                                        </p:cTn>
                                        <p:tgtEl>
                                          <p:spTgt spid="151568"/>
                                        </p:tgtEl>
                                        <p:attrNameLst>
                                          <p:attrName>style.visibility</p:attrName>
                                        </p:attrNameLst>
                                      </p:cBhvr>
                                      <p:to>
                                        <p:strVal val="visible"/>
                                      </p:to>
                                    </p:set>
                                  </p:childTnLst>
                                </p:cTn>
                              </p:par>
                            </p:childTnLst>
                          </p:cTn>
                        </p:par>
                        <p:par>
                          <p:cTn id="38" fill="hold">
                            <p:stCondLst>
                              <p:cond delay="500"/>
                            </p:stCondLst>
                            <p:childTnLst>
                              <p:par>
                                <p:cTn id="39" presetID="4" presetClass="entr" presetSubtype="32" fill="hold" nodeType="afterEffect">
                                  <p:stCondLst>
                                    <p:cond delay="0"/>
                                  </p:stCondLst>
                                  <p:childTnLst>
                                    <p:set>
                                      <p:cBhvr>
                                        <p:cTn id="40" dur="1" fill="hold">
                                          <p:stCondLst>
                                            <p:cond delay="0"/>
                                          </p:stCondLst>
                                        </p:cTn>
                                        <p:tgtEl>
                                          <p:spTgt spid="151555"/>
                                        </p:tgtEl>
                                        <p:attrNameLst>
                                          <p:attrName>style.visibility</p:attrName>
                                        </p:attrNameLst>
                                      </p:cBhvr>
                                      <p:to>
                                        <p:strVal val="visible"/>
                                      </p:to>
                                    </p:set>
                                    <p:animEffect transition="in" filter="box(out)">
                                      <p:cBhvr>
                                        <p:cTn id="41" dur="500"/>
                                        <p:tgtEl>
                                          <p:spTgt spid="151555"/>
                                        </p:tgtEl>
                                      </p:cBhvr>
                                    </p:animEffec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iterate type="lt">
                                    <p:tmPct val="10000"/>
                                  </p:iterate>
                                  <p:childTnLst>
                                    <p:set>
                                      <p:cBhvr>
                                        <p:cTn id="45" dur="1" fill="hold">
                                          <p:stCondLst>
                                            <p:cond delay="0"/>
                                          </p:stCondLst>
                                        </p:cTn>
                                        <p:tgtEl>
                                          <p:spTgt spid="151570"/>
                                        </p:tgtEl>
                                        <p:attrNameLst>
                                          <p:attrName>style.visibility</p:attrName>
                                        </p:attrNameLst>
                                      </p:cBhvr>
                                      <p:to>
                                        <p:strVal val="visible"/>
                                      </p:to>
                                    </p:set>
                                    <p:animEffect transition="in" filter="fade">
                                      <p:cBhvr>
                                        <p:cTn id="46" dur="500"/>
                                        <p:tgtEl>
                                          <p:spTgt spid="151570"/>
                                        </p:tgtEl>
                                      </p:cBhvr>
                                    </p:animEffect>
                                    <p:anim calcmode="lin" valueType="num">
                                      <p:cBhvr>
                                        <p:cTn id="47" dur="500" fill="hold"/>
                                        <p:tgtEl>
                                          <p:spTgt spid="151570"/>
                                        </p:tgtEl>
                                        <p:attrNameLst>
                                          <p:attrName>ppt_w</p:attrName>
                                        </p:attrNameLst>
                                      </p:cBhvr>
                                      <p:tavLst>
                                        <p:tav tm="0" fmla="#ppt_w*sin(2.5*pi*$)">
                                          <p:val>
                                            <p:fltVal val="0"/>
                                          </p:val>
                                        </p:tav>
                                        <p:tav tm="100000">
                                          <p:val>
                                            <p:fltVal val="1"/>
                                          </p:val>
                                        </p:tav>
                                      </p:tavLst>
                                    </p:anim>
                                    <p:anim calcmode="lin" valueType="num">
                                      <p:cBhvr>
                                        <p:cTn id="48" dur="500" fill="hold"/>
                                        <p:tgtEl>
                                          <p:spTgt spid="1515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7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23963" y="887413"/>
            <a:ext cx="6677025" cy="5338762"/>
            <a:chOff x="1005" y="3312"/>
            <a:chExt cx="9936" cy="9792"/>
          </a:xfrm>
        </p:grpSpPr>
        <p:sp>
          <p:nvSpPr>
            <p:cNvPr id="86019" name="Line 3"/>
            <p:cNvSpPr>
              <a:spLocks noChangeShapeType="1"/>
            </p:cNvSpPr>
            <p:nvPr/>
          </p:nvSpPr>
          <p:spPr bwMode="auto">
            <a:xfrm>
              <a:off x="5901" y="11088"/>
              <a:ext cx="0" cy="1152"/>
            </a:xfrm>
            <a:prstGeom prst="line">
              <a:avLst/>
            </a:prstGeom>
            <a:noFill/>
            <a:ln w="38100">
              <a:solidFill>
                <a:schemeClr val="tx1"/>
              </a:solidFill>
              <a:round/>
              <a:headEnd/>
              <a:tailEnd/>
            </a:ln>
          </p:spPr>
          <p:txBody>
            <a:bodyPr/>
            <a:lstStyle/>
            <a:p>
              <a:endParaRPr lang="nl-NL"/>
            </a:p>
          </p:txBody>
        </p:sp>
        <p:sp>
          <p:nvSpPr>
            <p:cNvPr id="86020" name="Line 4"/>
            <p:cNvSpPr>
              <a:spLocks noChangeShapeType="1"/>
            </p:cNvSpPr>
            <p:nvPr/>
          </p:nvSpPr>
          <p:spPr bwMode="auto">
            <a:xfrm rot="18237947" flipH="1">
              <a:off x="5180" y="9360"/>
              <a:ext cx="1" cy="1152"/>
            </a:xfrm>
            <a:prstGeom prst="line">
              <a:avLst/>
            </a:prstGeom>
            <a:noFill/>
            <a:ln w="38100">
              <a:solidFill>
                <a:schemeClr val="tx1"/>
              </a:solidFill>
              <a:round/>
              <a:headEnd/>
              <a:tailEnd/>
            </a:ln>
          </p:spPr>
          <p:txBody>
            <a:bodyPr/>
            <a:lstStyle/>
            <a:p>
              <a:endParaRPr lang="nl-NL"/>
            </a:p>
          </p:txBody>
        </p:sp>
        <p:sp>
          <p:nvSpPr>
            <p:cNvPr id="86021" name="Line 5"/>
            <p:cNvSpPr>
              <a:spLocks noChangeShapeType="1"/>
            </p:cNvSpPr>
            <p:nvPr/>
          </p:nvSpPr>
          <p:spPr bwMode="auto">
            <a:xfrm rot="3362053">
              <a:off x="6620" y="9361"/>
              <a:ext cx="1" cy="1152"/>
            </a:xfrm>
            <a:prstGeom prst="line">
              <a:avLst/>
            </a:prstGeom>
            <a:noFill/>
            <a:ln w="38100">
              <a:solidFill>
                <a:schemeClr val="tx1"/>
              </a:solidFill>
              <a:round/>
              <a:headEnd/>
              <a:tailEnd/>
            </a:ln>
          </p:spPr>
          <p:txBody>
            <a:bodyPr/>
            <a:lstStyle/>
            <a:p>
              <a:endParaRPr lang="nl-NL"/>
            </a:p>
          </p:txBody>
        </p:sp>
        <p:sp>
          <p:nvSpPr>
            <p:cNvPr id="86022" name="Line 6"/>
            <p:cNvSpPr>
              <a:spLocks noChangeShapeType="1"/>
            </p:cNvSpPr>
            <p:nvPr/>
          </p:nvSpPr>
          <p:spPr bwMode="auto">
            <a:xfrm rot="18237947" flipH="1">
              <a:off x="6620" y="7633"/>
              <a:ext cx="1" cy="1152"/>
            </a:xfrm>
            <a:prstGeom prst="line">
              <a:avLst/>
            </a:prstGeom>
            <a:noFill/>
            <a:ln w="38100">
              <a:solidFill>
                <a:schemeClr val="tx1"/>
              </a:solidFill>
              <a:round/>
              <a:headEnd/>
              <a:tailEnd/>
            </a:ln>
          </p:spPr>
          <p:txBody>
            <a:bodyPr/>
            <a:lstStyle/>
            <a:p>
              <a:endParaRPr lang="nl-NL"/>
            </a:p>
          </p:txBody>
        </p:sp>
        <p:sp>
          <p:nvSpPr>
            <p:cNvPr id="86023" name="Line 7"/>
            <p:cNvSpPr>
              <a:spLocks noChangeShapeType="1"/>
            </p:cNvSpPr>
            <p:nvPr/>
          </p:nvSpPr>
          <p:spPr bwMode="auto">
            <a:xfrm rot="3362053">
              <a:off x="5180" y="7632"/>
              <a:ext cx="1" cy="1152"/>
            </a:xfrm>
            <a:prstGeom prst="line">
              <a:avLst/>
            </a:prstGeom>
            <a:noFill/>
            <a:ln w="38100">
              <a:solidFill>
                <a:schemeClr val="tx1"/>
              </a:solidFill>
              <a:round/>
              <a:headEnd/>
              <a:tailEnd/>
            </a:ln>
          </p:spPr>
          <p:txBody>
            <a:bodyPr/>
            <a:lstStyle/>
            <a:p>
              <a:endParaRPr lang="nl-NL"/>
            </a:p>
          </p:txBody>
        </p:sp>
        <p:sp>
          <p:nvSpPr>
            <p:cNvPr id="86024" name="Line 8"/>
            <p:cNvSpPr>
              <a:spLocks noChangeShapeType="1"/>
            </p:cNvSpPr>
            <p:nvPr/>
          </p:nvSpPr>
          <p:spPr bwMode="auto">
            <a:xfrm>
              <a:off x="5901" y="6048"/>
              <a:ext cx="0" cy="1152"/>
            </a:xfrm>
            <a:prstGeom prst="line">
              <a:avLst/>
            </a:prstGeom>
            <a:noFill/>
            <a:ln w="38100">
              <a:solidFill>
                <a:schemeClr val="tx1"/>
              </a:solidFill>
              <a:round/>
              <a:headEnd/>
              <a:tailEnd/>
            </a:ln>
          </p:spPr>
          <p:txBody>
            <a:bodyPr/>
            <a:lstStyle/>
            <a:p>
              <a:endParaRPr lang="nl-NL"/>
            </a:p>
          </p:txBody>
        </p:sp>
        <p:sp>
          <p:nvSpPr>
            <p:cNvPr id="86025" name="Line 9"/>
            <p:cNvSpPr>
              <a:spLocks noChangeShapeType="1"/>
            </p:cNvSpPr>
            <p:nvPr/>
          </p:nvSpPr>
          <p:spPr bwMode="auto">
            <a:xfrm>
              <a:off x="5901" y="4464"/>
              <a:ext cx="0" cy="1152"/>
            </a:xfrm>
            <a:prstGeom prst="line">
              <a:avLst/>
            </a:prstGeom>
            <a:noFill/>
            <a:ln w="38100">
              <a:solidFill>
                <a:schemeClr val="tx1"/>
              </a:solidFill>
              <a:round/>
              <a:headEnd/>
              <a:tailEnd/>
            </a:ln>
          </p:spPr>
          <p:txBody>
            <a:bodyPr/>
            <a:lstStyle/>
            <a:p>
              <a:endParaRPr lang="nl-NL"/>
            </a:p>
          </p:txBody>
        </p:sp>
        <p:sp>
          <p:nvSpPr>
            <p:cNvPr id="86026" name="Text Box 10"/>
            <p:cNvSpPr txBox="1">
              <a:spLocks noChangeArrowheads="1"/>
            </p:cNvSpPr>
            <p:nvPr/>
          </p:nvSpPr>
          <p:spPr bwMode="auto">
            <a:xfrm>
              <a:off x="3741" y="3312"/>
              <a:ext cx="4464" cy="1152"/>
            </a:xfrm>
            <a:prstGeom prst="rect">
              <a:avLst/>
            </a:prstGeom>
            <a:solidFill>
              <a:srgbClr val="FF0000"/>
            </a:solidFill>
            <a:ln w="9525">
              <a:solidFill>
                <a:schemeClr val="tx1"/>
              </a:solidFill>
              <a:miter lim="800000"/>
              <a:headEnd/>
              <a:tailEnd/>
            </a:ln>
          </p:spPr>
          <p:txBody>
            <a:bodyPr/>
            <a:lstStyle/>
            <a:p>
              <a:pPr algn="ctr" eaLnBrk="0" hangingPunct="0"/>
              <a:r>
                <a:rPr lang="nl-NL" sz="1800"/>
                <a:t>Benadering</a:t>
              </a:r>
            </a:p>
            <a:p>
              <a:pPr algn="ctr" eaLnBrk="0" hangingPunct="0"/>
              <a:r>
                <a:rPr lang="nl-NL" sz="1800"/>
                <a:t>Ongeval</a:t>
              </a:r>
            </a:p>
          </p:txBody>
        </p:sp>
        <p:sp>
          <p:nvSpPr>
            <p:cNvPr id="86027" name="Text Box 11"/>
            <p:cNvSpPr txBox="1">
              <a:spLocks noChangeArrowheads="1"/>
            </p:cNvSpPr>
            <p:nvPr/>
          </p:nvSpPr>
          <p:spPr bwMode="auto">
            <a:xfrm>
              <a:off x="3741" y="5040"/>
              <a:ext cx="4464" cy="1152"/>
            </a:xfrm>
            <a:prstGeom prst="rect">
              <a:avLst/>
            </a:prstGeom>
            <a:solidFill>
              <a:srgbClr val="FFFF00"/>
            </a:solidFill>
            <a:ln w="9525">
              <a:solidFill>
                <a:schemeClr val="tx1"/>
              </a:solidFill>
              <a:miter lim="800000"/>
              <a:headEnd/>
              <a:tailEnd/>
            </a:ln>
          </p:spPr>
          <p:txBody>
            <a:bodyPr/>
            <a:lstStyle/>
            <a:p>
              <a:pPr algn="ctr" eaLnBrk="0" hangingPunct="0"/>
              <a:r>
                <a:rPr lang="nl-NL" sz="1800"/>
                <a:t>Risicobeheersing /</a:t>
              </a:r>
            </a:p>
            <a:p>
              <a:pPr algn="ctr" eaLnBrk="0" hangingPunct="0"/>
              <a:r>
                <a:rPr lang="nl-NL" sz="1800"/>
                <a:t>Stabilisatie</a:t>
              </a:r>
            </a:p>
          </p:txBody>
        </p:sp>
        <p:sp>
          <p:nvSpPr>
            <p:cNvPr id="86028" name="Text Box 12"/>
            <p:cNvSpPr txBox="1">
              <a:spLocks noChangeArrowheads="1"/>
            </p:cNvSpPr>
            <p:nvPr/>
          </p:nvSpPr>
          <p:spPr bwMode="auto">
            <a:xfrm>
              <a:off x="3741" y="6768"/>
              <a:ext cx="4464" cy="1152"/>
            </a:xfrm>
            <a:prstGeom prst="rect">
              <a:avLst/>
            </a:prstGeom>
            <a:solidFill>
              <a:srgbClr val="99CC00"/>
            </a:solidFill>
            <a:ln w="9525">
              <a:solidFill>
                <a:schemeClr val="tx1"/>
              </a:solidFill>
              <a:miter lim="800000"/>
              <a:headEnd/>
              <a:tailEnd/>
            </a:ln>
          </p:spPr>
          <p:txBody>
            <a:bodyPr/>
            <a:lstStyle/>
            <a:p>
              <a:pPr algn="ctr" eaLnBrk="0" hangingPunct="0"/>
              <a:r>
                <a:rPr lang="nl-NL" sz="1800"/>
                <a:t>Toegang verschaffen</a:t>
              </a:r>
            </a:p>
            <a:p>
              <a:pPr algn="ctr" eaLnBrk="0" hangingPunct="0"/>
              <a:r>
                <a:rPr lang="nl-NL" sz="1800"/>
                <a:t>tot slachtoffer</a:t>
              </a:r>
            </a:p>
          </p:txBody>
        </p:sp>
        <p:sp>
          <p:nvSpPr>
            <p:cNvPr id="86029" name="Text Box 13"/>
            <p:cNvSpPr txBox="1">
              <a:spLocks noChangeArrowheads="1"/>
            </p:cNvSpPr>
            <p:nvPr/>
          </p:nvSpPr>
          <p:spPr bwMode="auto">
            <a:xfrm>
              <a:off x="1005" y="8496"/>
              <a:ext cx="4464" cy="1152"/>
            </a:xfrm>
            <a:prstGeom prst="rect">
              <a:avLst/>
            </a:prstGeom>
            <a:solidFill>
              <a:srgbClr val="993366"/>
            </a:solidFill>
            <a:ln w="9525">
              <a:solidFill>
                <a:schemeClr val="tx1"/>
              </a:solidFill>
              <a:miter lim="800000"/>
              <a:headEnd/>
              <a:tailEnd/>
            </a:ln>
          </p:spPr>
          <p:txBody>
            <a:bodyPr/>
            <a:lstStyle/>
            <a:p>
              <a:pPr algn="ctr" eaLnBrk="0" hangingPunct="0"/>
              <a:r>
                <a:rPr lang="nl-NL" sz="1800"/>
                <a:t>Traumazorg /</a:t>
              </a:r>
            </a:p>
            <a:p>
              <a:pPr algn="ctr" eaLnBrk="0" hangingPunct="0"/>
              <a:r>
                <a:rPr lang="nl-NL" sz="1800"/>
                <a:t>Stabilisatie slachtoffer</a:t>
              </a:r>
            </a:p>
          </p:txBody>
        </p:sp>
        <p:sp>
          <p:nvSpPr>
            <p:cNvPr id="86030" name="Text Box 14"/>
            <p:cNvSpPr txBox="1">
              <a:spLocks noChangeArrowheads="1"/>
            </p:cNvSpPr>
            <p:nvPr/>
          </p:nvSpPr>
          <p:spPr bwMode="auto">
            <a:xfrm>
              <a:off x="6477" y="8496"/>
              <a:ext cx="4464" cy="1152"/>
            </a:xfrm>
            <a:prstGeom prst="rect">
              <a:avLst/>
            </a:prstGeom>
            <a:solidFill>
              <a:srgbClr val="00CCFF"/>
            </a:solidFill>
            <a:ln w="9525">
              <a:solidFill>
                <a:schemeClr val="tx1"/>
              </a:solidFill>
              <a:miter lim="800000"/>
              <a:headEnd/>
              <a:tailEnd/>
            </a:ln>
          </p:spPr>
          <p:txBody>
            <a:bodyPr/>
            <a:lstStyle/>
            <a:p>
              <a:pPr algn="ctr" eaLnBrk="0" hangingPunct="0"/>
              <a:r>
                <a:rPr lang="nl-NL" sz="1800"/>
                <a:t>Ruimte creëren:</a:t>
              </a:r>
            </a:p>
            <a:p>
              <a:pPr algn="ctr" eaLnBrk="0" hangingPunct="0"/>
              <a:r>
                <a:rPr lang="nl-NL" sz="1800"/>
                <a:t>slachtoffer bevrijden</a:t>
              </a:r>
            </a:p>
          </p:txBody>
        </p:sp>
        <p:sp>
          <p:nvSpPr>
            <p:cNvPr id="86031" name="Text Box 15"/>
            <p:cNvSpPr txBox="1">
              <a:spLocks noChangeArrowheads="1"/>
            </p:cNvSpPr>
            <p:nvPr/>
          </p:nvSpPr>
          <p:spPr bwMode="auto">
            <a:xfrm>
              <a:off x="3741" y="10224"/>
              <a:ext cx="4464" cy="1152"/>
            </a:xfrm>
            <a:prstGeom prst="rect">
              <a:avLst/>
            </a:prstGeom>
            <a:solidFill>
              <a:srgbClr val="FF99CC"/>
            </a:solidFill>
            <a:ln w="9525">
              <a:solidFill>
                <a:schemeClr val="tx1"/>
              </a:solidFill>
              <a:miter lim="800000"/>
              <a:headEnd/>
              <a:tailEnd/>
            </a:ln>
          </p:spPr>
          <p:txBody>
            <a:bodyPr/>
            <a:lstStyle/>
            <a:p>
              <a:pPr algn="ctr" eaLnBrk="0" hangingPunct="0"/>
              <a:r>
                <a:rPr lang="nl-NL" sz="1700"/>
                <a:t>Slachtoffer immobiliseren</a:t>
              </a:r>
            </a:p>
            <a:p>
              <a:pPr algn="ctr" eaLnBrk="0" hangingPunct="0"/>
              <a:r>
                <a:rPr lang="nl-NL" sz="1700"/>
                <a:t>en verplaatsen uit wrak</a:t>
              </a:r>
            </a:p>
          </p:txBody>
        </p:sp>
        <p:sp>
          <p:nvSpPr>
            <p:cNvPr id="86032" name="Text Box 16"/>
            <p:cNvSpPr txBox="1">
              <a:spLocks noChangeArrowheads="1"/>
            </p:cNvSpPr>
            <p:nvPr/>
          </p:nvSpPr>
          <p:spPr bwMode="auto">
            <a:xfrm>
              <a:off x="3741" y="11952"/>
              <a:ext cx="4464" cy="1152"/>
            </a:xfrm>
            <a:prstGeom prst="rect">
              <a:avLst/>
            </a:prstGeom>
            <a:solidFill>
              <a:srgbClr val="FFFFFF"/>
            </a:solidFill>
            <a:ln w="9525">
              <a:solidFill>
                <a:schemeClr val="tx1"/>
              </a:solidFill>
              <a:miter lim="800000"/>
              <a:headEnd/>
              <a:tailEnd/>
            </a:ln>
          </p:spPr>
          <p:txBody>
            <a:bodyPr/>
            <a:lstStyle/>
            <a:p>
              <a:pPr algn="ctr" eaLnBrk="0" hangingPunct="0"/>
              <a:r>
                <a:rPr lang="nl-NL" sz="1800"/>
                <a:t>Evaluatie en </a:t>
              </a:r>
            </a:p>
            <a:p>
              <a:pPr algn="ctr" eaLnBrk="0" hangingPunct="0"/>
              <a:r>
                <a:rPr lang="nl-NL" sz="1800"/>
                <a:t>oefening</a:t>
              </a:r>
            </a:p>
          </p:txBody>
        </p:sp>
      </p:grpSp>
      <p:sp>
        <p:nvSpPr>
          <p:cNvPr id="86033" name="Text Box 17"/>
          <p:cNvSpPr txBox="1">
            <a:spLocks noChangeArrowheads="1"/>
          </p:cNvSpPr>
          <p:nvPr/>
        </p:nvSpPr>
        <p:spPr bwMode="auto">
          <a:xfrm>
            <a:off x="6329363" y="963613"/>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1</a:t>
            </a:r>
          </a:p>
        </p:txBody>
      </p:sp>
      <p:sp>
        <p:nvSpPr>
          <p:cNvPr id="86034" name="Text Box 18"/>
          <p:cNvSpPr txBox="1">
            <a:spLocks noChangeArrowheads="1"/>
          </p:cNvSpPr>
          <p:nvPr/>
        </p:nvSpPr>
        <p:spPr bwMode="auto">
          <a:xfrm>
            <a:off x="6329363" y="1892300"/>
            <a:ext cx="16002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2</a:t>
            </a:r>
          </a:p>
        </p:txBody>
      </p:sp>
      <p:sp>
        <p:nvSpPr>
          <p:cNvPr id="86035" name="Text Box 19"/>
          <p:cNvSpPr txBox="1">
            <a:spLocks noChangeArrowheads="1"/>
          </p:cNvSpPr>
          <p:nvPr/>
        </p:nvSpPr>
        <p:spPr bwMode="auto">
          <a:xfrm>
            <a:off x="6329363" y="2806700"/>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3</a:t>
            </a:r>
          </a:p>
        </p:txBody>
      </p:sp>
      <p:sp>
        <p:nvSpPr>
          <p:cNvPr id="86036" name="Text Box 20"/>
          <p:cNvSpPr txBox="1">
            <a:spLocks noChangeArrowheads="1"/>
          </p:cNvSpPr>
          <p:nvPr/>
        </p:nvSpPr>
        <p:spPr bwMode="auto">
          <a:xfrm>
            <a:off x="7929563" y="3789363"/>
            <a:ext cx="1600200" cy="457200"/>
          </a:xfrm>
          <a:prstGeom prst="rect">
            <a:avLst/>
          </a:prstGeom>
          <a:noFill/>
          <a:ln w="9525">
            <a:noFill/>
            <a:miter lim="800000"/>
            <a:headEnd/>
            <a:tailEnd/>
          </a:ln>
          <a:effectLst/>
        </p:spPr>
        <p:txBody>
          <a:bodyPr>
            <a:spAutoFit/>
          </a:bodyPr>
          <a:lstStyle/>
          <a:p>
            <a:pPr eaLnBrk="0" hangingPunct="0">
              <a:spcBef>
                <a:spcPct val="50000"/>
              </a:spcBef>
            </a:pPr>
            <a:r>
              <a:rPr lang="nl-NL" sz="2400">
                <a:solidFill>
                  <a:srgbClr val="FF0000"/>
                </a:solidFill>
              </a:rPr>
              <a:t>Fase 5</a:t>
            </a:r>
          </a:p>
        </p:txBody>
      </p:sp>
      <p:sp>
        <p:nvSpPr>
          <p:cNvPr id="86037" name="Text Box 21"/>
          <p:cNvSpPr txBox="1">
            <a:spLocks noChangeArrowheads="1"/>
          </p:cNvSpPr>
          <p:nvPr/>
        </p:nvSpPr>
        <p:spPr bwMode="auto">
          <a:xfrm>
            <a:off x="-71438" y="3783013"/>
            <a:ext cx="1371601" cy="457200"/>
          </a:xfrm>
          <a:prstGeom prst="rect">
            <a:avLst/>
          </a:prstGeom>
          <a:noFill/>
          <a:ln w="9525">
            <a:noFill/>
            <a:miter lim="800000"/>
            <a:headEnd/>
            <a:tailEnd/>
          </a:ln>
          <a:effectLst/>
        </p:spPr>
        <p:txBody>
          <a:bodyPr>
            <a:spAutoFit/>
          </a:bodyPr>
          <a:lstStyle/>
          <a:p>
            <a:pPr eaLnBrk="0" hangingPunct="0">
              <a:spcBef>
                <a:spcPct val="50000"/>
              </a:spcBef>
            </a:pPr>
            <a:r>
              <a:rPr lang="nl-NL" sz="2400"/>
              <a:t>Fase 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Fase 5</a:t>
            </a:r>
            <a:endParaRPr lang="nl-NL" dirty="0"/>
          </a:p>
        </p:txBody>
      </p:sp>
      <p:sp>
        <p:nvSpPr>
          <p:cNvPr id="88067" name="Rectangle 3"/>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88068" name="Rectangle 4"/>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88069" name="Rectangle 5"/>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8070" name="Rectangle 6"/>
          <p:cNvSpPr>
            <a:spLocks noChangeArrowheads="1"/>
          </p:cNvSpPr>
          <p:nvPr/>
        </p:nvSpPr>
        <p:spPr bwMode="auto">
          <a:xfrm>
            <a:off x="3240088" y="6597650"/>
            <a:ext cx="504825" cy="144463"/>
          </a:xfrm>
          <a:prstGeom prst="rect">
            <a:avLst/>
          </a:prstGeom>
          <a:solidFill>
            <a:srgbClr val="CC0099"/>
          </a:solidFill>
          <a:ln w="9525">
            <a:solidFill>
              <a:srgbClr val="868686"/>
            </a:solidFill>
            <a:miter lim="800000"/>
            <a:headEnd/>
            <a:tailEnd/>
          </a:ln>
          <a:effectLst/>
        </p:spPr>
        <p:txBody>
          <a:bodyPr wrap="none" anchor="ctr"/>
          <a:lstStyle/>
          <a:p>
            <a:endParaRPr lang="nl-NL"/>
          </a:p>
        </p:txBody>
      </p:sp>
      <p:sp>
        <p:nvSpPr>
          <p:cNvPr id="88071" name="Rectangle 7"/>
          <p:cNvSpPr>
            <a:spLocks noChangeArrowheads="1"/>
          </p:cNvSpPr>
          <p:nvPr/>
        </p:nvSpPr>
        <p:spPr bwMode="auto">
          <a:xfrm>
            <a:off x="4140200" y="6597650"/>
            <a:ext cx="504825" cy="144463"/>
          </a:xfrm>
          <a:prstGeom prst="rect">
            <a:avLst/>
          </a:prstGeom>
          <a:solidFill>
            <a:srgbClr val="0099CC"/>
          </a:solidFill>
          <a:ln w="9525">
            <a:solidFill>
              <a:srgbClr val="868686"/>
            </a:solidFill>
            <a:miter lim="800000"/>
            <a:headEnd/>
            <a:tailEnd/>
          </a:ln>
          <a:effectLst/>
        </p:spPr>
        <p:txBody>
          <a:bodyPr wrap="none" anchor="ctr"/>
          <a:lstStyle/>
          <a:p>
            <a:endParaRPr lang="nl-NL"/>
          </a:p>
        </p:txBody>
      </p:sp>
      <p:sp>
        <p:nvSpPr>
          <p:cNvPr id="88072" name="Rectangle 8"/>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88073" name="Rectangle 9"/>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pic>
        <p:nvPicPr>
          <p:cNvPr id="10241" name="Picture 1" descr="G:\Falck-SAVER\foto's\New Car Technology\saab1.jpg"/>
          <p:cNvPicPr>
            <a:picLocks noChangeAspect="1" noChangeArrowheads="1"/>
          </p:cNvPicPr>
          <p:nvPr/>
        </p:nvPicPr>
        <p:blipFill>
          <a:blip r:embed="rId3" cstate="print"/>
          <a:srcRect/>
          <a:stretch>
            <a:fillRect/>
          </a:stretch>
        </p:blipFill>
        <p:spPr bwMode="auto">
          <a:xfrm>
            <a:off x="5724128" y="1628800"/>
            <a:ext cx="3018160" cy="2699789"/>
          </a:xfrm>
          <a:prstGeom prst="rect">
            <a:avLst/>
          </a:prstGeom>
          <a:noFill/>
        </p:spPr>
      </p:pic>
      <p:pic>
        <p:nvPicPr>
          <p:cNvPr id="10242" name="Picture 2" descr="G:\Falck-SAVER\foto's\New Car Technology\RENAULT_side.jpg"/>
          <p:cNvPicPr>
            <a:picLocks noChangeAspect="1" noChangeArrowheads="1"/>
          </p:cNvPicPr>
          <p:nvPr/>
        </p:nvPicPr>
        <p:blipFill>
          <a:blip r:embed="rId4" cstate="print"/>
          <a:srcRect/>
          <a:stretch>
            <a:fillRect/>
          </a:stretch>
        </p:blipFill>
        <p:spPr bwMode="auto">
          <a:xfrm>
            <a:off x="467544" y="2132856"/>
            <a:ext cx="4869066" cy="348994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3074" name="Picture 2" descr="F:\Falck-SAVER\Falck-SAVER\foto's\Holmatro\DSC01929.JPG"/>
          <p:cNvPicPr>
            <a:picLocks noChangeAspect="1" noChangeArrowheads="1"/>
          </p:cNvPicPr>
          <p:nvPr/>
        </p:nvPicPr>
        <p:blipFill>
          <a:blip r:embed="rId2" cstate="print"/>
          <a:srcRect/>
          <a:stretch>
            <a:fillRect/>
          </a:stretch>
        </p:blipFill>
        <p:spPr bwMode="auto">
          <a:xfrm>
            <a:off x="571472" y="1142985"/>
            <a:ext cx="3048021" cy="2286016"/>
          </a:xfrm>
          <a:prstGeom prst="rect">
            <a:avLst/>
          </a:prstGeom>
          <a:noFill/>
        </p:spPr>
      </p:pic>
      <p:pic>
        <p:nvPicPr>
          <p:cNvPr id="3075" name="Picture 3" descr="F:\Falck-SAVER\Falck-SAVER\foto's\Holmatro\DSC01942.JPG"/>
          <p:cNvPicPr>
            <a:picLocks noChangeAspect="1" noChangeArrowheads="1"/>
          </p:cNvPicPr>
          <p:nvPr/>
        </p:nvPicPr>
        <p:blipFill>
          <a:blip r:embed="rId3" cstate="print"/>
          <a:srcRect/>
          <a:stretch>
            <a:fillRect/>
          </a:stretch>
        </p:blipFill>
        <p:spPr bwMode="auto">
          <a:xfrm>
            <a:off x="4572000" y="1912794"/>
            <a:ext cx="4043216" cy="3032412"/>
          </a:xfrm>
          <a:prstGeom prst="rect">
            <a:avLst/>
          </a:prstGeom>
          <a:noFill/>
        </p:spPr>
      </p:pic>
      <p:sp>
        <p:nvSpPr>
          <p:cNvPr id="6" name="Rectangle 3"/>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7" name="Rectangle 4"/>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8" name="Rectangle 5"/>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9" name="Rectangle 6"/>
          <p:cNvSpPr>
            <a:spLocks noChangeArrowheads="1"/>
          </p:cNvSpPr>
          <p:nvPr/>
        </p:nvSpPr>
        <p:spPr bwMode="auto">
          <a:xfrm>
            <a:off x="3240088" y="6597650"/>
            <a:ext cx="504825" cy="144463"/>
          </a:xfrm>
          <a:prstGeom prst="rect">
            <a:avLst/>
          </a:prstGeom>
          <a:solidFill>
            <a:srgbClr val="CC0099"/>
          </a:solidFill>
          <a:ln w="9525">
            <a:solidFill>
              <a:srgbClr val="868686"/>
            </a:solidFill>
            <a:miter lim="800000"/>
            <a:headEnd/>
            <a:tailEnd/>
          </a:ln>
          <a:effectLst/>
        </p:spPr>
        <p:txBody>
          <a:bodyPr wrap="none" anchor="ctr"/>
          <a:lstStyle/>
          <a:p>
            <a:endParaRPr lang="nl-NL"/>
          </a:p>
        </p:txBody>
      </p:sp>
      <p:sp>
        <p:nvSpPr>
          <p:cNvPr id="10" name="Rectangle 7"/>
          <p:cNvSpPr>
            <a:spLocks noChangeArrowheads="1"/>
          </p:cNvSpPr>
          <p:nvPr/>
        </p:nvSpPr>
        <p:spPr bwMode="auto">
          <a:xfrm>
            <a:off x="4140200" y="6597650"/>
            <a:ext cx="504825" cy="144463"/>
          </a:xfrm>
          <a:prstGeom prst="rect">
            <a:avLst/>
          </a:prstGeom>
          <a:solidFill>
            <a:srgbClr val="0099CC"/>
          </a:solidFill>
          <a:ln w="9525">
            <a:solidFill>
              <a:srgbClr val="868686"/>
            </a:solidFill>
            <a:miter lim="800000"/>
            <a:headEnd/>
            <a:tailEnd/>
          </a:ln>
          <a:effectLst/>
        </p:spPr>
        <p:txBody>
          <a:bodyPr wrap="none" anchor="ctr"/>
          <a:lstStyle/>
          <a:p>
            <a:endParaRPr lang="nl-NL"/>
          </a:p>
        </p:txBody>
      </p:sp>
      <p:sp>
        <p:nvSpPr>
          <p:cNvPr id="11" name="Rectangle 8"/>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2" name="Rectangle 9"/>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flipV="1">
            <a:off x="7010400" y="-469900"/>
            <a:ext cx="1447800" cy="469900"/>
          </a:xfrm>
          <a:prstGeom prst="rect">
            <a:avLst/>
          </a:prstGeom>
          <a:noFill/>
          <a:ln w="9525">
            <a:noFill/>
            <a:miter lim="800000"/>
            <a:headEnd/>
            <a:tailEnd/>
          </a:ln>
        </p:spPr>
        <p:txBody>
          <a:bodyPr rot="10800000" lIns="92075" tIns="46038" rIns="92075" bIns="46038" anchor="ctr"/>
          <a:lstStyle/>
          <a:p>
            <a:pPr eaLnBrk="0" hangingPunct="0"/>
            <a:endParaRPr lang="en-US" sz="2400"/>
          </a:p>
        </p:txBody>
      </p:sp>
      <p:graphicFrame>
        <p:nvGraphicFramePr>
          <p:cNvPr id="2050" name="Object 3"/>
          <p:cNvGraphicFramePr>
            <a:graphicFrameLocks noChangeAspect="1"/>
          </p:cNvGraphicFramePr>
          <p:nvPr/>
        </p:nvGraphicFramePr>
        <p:xfrm>
          <a:off x="3124200" y="1844675"/>
          <a:ext cx="2894013" cy="4064000"/>
        </p:xfrm>
        <a:graphic>
          <a:graphicData uri="http://schemas.openxmlformats.org/presentationml/2006/ole">
            <p:oleObj spid="_x0000_s4098" name="CorelDRAW" r:id="rId4" imgW="7609320" imgH="10713960" progId="">
              <p:embed/>
            </p:oleObj>
          </a:graphicData>
        </a:graphic>
      </p:graphicFrame>
      <p:pic>
        <p:nvPicPr>
          <p:cNvPr id="2053" name="Picture 4" descr="volvointerior1"/>
          <p:cNvPicPr>
            <a:picLocks noChangeAspect="1" noChangeArrowheads="1"/>
          </p:cNvPicPr>
          <p:nvPr/>
        </p:nvPicPr>
        <p:blipFill>
          <a:blip r:embed="rId5" cstate="print"/>
          <a:srcRect/>
          <a:stretch>
            <a:fillRect/>
          </a:stretch>
        </p:blipFill>
        <p:spPr bwMode="auto">
          <a:xfrm>
            <a:off x="1181100" y="1524000"/>
            <a:ext cx="6781800" cy="4754563"/>
          </a:xfrm>
          <a:prstGeom prst="rect">
            <a:avLst/>
          </a:prstGeom>
          <a:noFill/>
          <a:ln w="9525">
            <a:noFill/>
            <a:miter lim="800000"/>
            <a:headEnd/>
            <a:tailEnd/>
          </a:ln>
        </p:spPr>
      </p:pic>
      <p:grpSp>
        <p:nvGrpSpPr>
          <p:cNvPr id="2" name="Group 5"/>
          <p:cNvGrpSpPr>
            <a:grpSpLocks/>
          </p:cNvGrpSpPr>
          <p:nvPr/>
        </p:nvGrpSpPr>
        <p:grpSpPr bwMode="auto">
          <a:xfrm>
            <a:off x="3657600" y="1920875"/>
            <a:ext cx="5486400" cy="835025"/>
            <a:chOff x="1488" y="1488"/>
            <a:chExt cx="4464" cy="633"/>
          </a:xfrm>
        </p:grpSpPr>
        <p:sp>
          <p:nvSpPr>
            <p:cNvPr id="2055" name="Line 6"/>
            <p:cNvSpPr>
              <a:spLocks noChangeShapeType="1"/>
            </p:cNvSpPr>
            <p:nvPr/>
          </p:nvSpPr>
          <p:spPr bwMode="auto">
            <a:xfrm flipH="1">
              <a:off x="1488" y="1728"/>
              <a:ext cx="3120" cy="336"/>
            </a:xfrm>
            <a:prstGeom prst="line">
              <a:avLst/>
            </a:prstGeom>
            <a:noFill/>
            <a:ln w="38100">
              <a:solidFill>
                <a:srgbClr val="FF0000"/>
              </a:solidFill>
              <a:round/>
              <a:headEnd type="none" w="sm" len="sm"/>
              <a:tailEnd type="triangle" w="sm" len="sm"/>
            </a:ln>
          </p:spPr>
          <p:txBody>
            <a:bodyPr wrap="none" anchor="ctr"/>
            <a:lstStyle/>
            <a:p>
              <a:endParaRPr lang="nl-NL"/>
            </a:p>
          </p:txBody>
        </p:sp>
        <p:sp>
          <p:nvSpPr>
            <p:cNvPr id="41991" name="Text Box 7"/>
            <p:cNvSpPr txBox="1">
              <a:spLocks noChangeArrowheads="1"/>
            </p:cNvSpPr>
            <p:nvPr/>
          </p:nvSpPr>
          <p:spPr bwMode="auto">
            <a:xfrm>
              <a:off x="4656" y="1488"/>
              <a:ext cx="1296" cy="633"/>
            </a:xfrm>
            <a:prstGeom prst="rect">
              <a:avLst/>
            </a:prstGeom>
            <a:noFill/>
            <a:ln w="12700">
              <a:solidFill>
                <a:srgbClr val="FF0000"/>
              </a:solidFill>
              <a:miter lim="800000"/>
              <a:headEnd type="none" w="sm" len="sm"/>
              <a:tailEnd type="none" w="sm" len="sm"/>
            </a:ln>
            <a:effectLst/>
          </p:spPr>
          <p:txBody>
            <a:bodyPr>
              <a:spAutoFit/>
            </a:bodyPr>
            <a:lstStyle/>
            <a:p>
              <a:pPr algn="r" eaLnBrk="0" hangingPunct="0">
                <a:spcBef>
                  <a:spcPct val="50000"/>
                </a:spcBef>
                <a:defRPr/>
              </a:pPr>
              <a:r>
                <a:rPr lang="nl-NL" sz="2400">
                  <a:solidFill>
                    <a:srgbClr val="4D4D4D"/>
                  </a:solidFill>
                  <a:effectLst>
                    <a:outerShdw blurRad="38100" dist="38100" dir="2700000" algn="tl">
                      <a:srgbClr val="C0C0C0"/>
                    </a:outerShdw>
                  </a:effectLst>
                </a:rPr>
                <a:t>Boron staal</a:t>
              </a:r>
              <a:endParaRPr lang="nl-NL" sz="2400">
                <a:solidFill>
                  <a:srgbClr val="4D4D4D"/>
                </a:solidFill>
              </a:endParaRPr>
            </a:p>
          </p:txBody>
        </p:sp>
      </p:grpSp>
      <p:sp>
        <p:nvSpPr>
          <p:cNvPr id="9" name="Rectangle 3"/>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10" name="Rectangle 4"/>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11" name="Rectangle 5"/>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12" name="Rectangle 6"/>
          <p:cNvSpPr>
            <a:spLocks noChangeArrowheads="1"/>
          </p:cNvSpPr>
          <p:nvPr/>
        </p:nvSpPr>
        <p:spPr bwMode="auto">
          <a:xfrm>
            <a:off x="3240088" y="6597650"/>
            <a:ext cx="504825" cy="144463"/>
          </a:xfrm>
          <a:prstGeom prst="rect">
            <a:avLst/>
          </a:prstGeom>
          <a:solidFill>
            <a:srgbClr val="CC0099"/>
          </a:solidFill>
          <a:ln w="9525">
            <a:solidFill>
              <a:srgbClr val="868686"/>
            </a:solidFill>
            <a:miter lim="800000"/>
            <a:headEnd/>
            <a:tailEnd/>
          </a:ln>
          <a:effectLst/>
        </p:spPr>
        <p:txBody>
          <a:bodyPr wrap="none" anchor="ctr"/>
          <a:lstStyle/>
          <a:p>
            <a:endParaRPr lang="nl-NL"/>
          </a:p>
        </p:txBody>
      </p:sp>
      <p:sp>
        <p:nvSpPr>
          <p:cNvPr id="13" name="Rectangle 7"/>
          <p:cNvSpPr>
            <a:spLocks noChangeArrowheads="1"/>
          </p:cNvSpPr>
          <p:nvPr/>
        </p:nvSpPr>
        <p:spPr bwMode="auto">
          <a:xfrm>
            <a:off x="4140200" y="6597650"/>
            <a:ext cx="504825" cy="144463"/>
          </a:xfrm>
          <a:prstGeom prst="rect">
            <a:avLst/>
          </a:prstGeom>
          <a:solidFill>
            <a:srgbClr val="0099CC"/>
          </a:solidFill>
          <a:ln w="9525">
            <a:solidFill>
              <a:srgbClr val="868686"/>
            </a:solidFill>
            <a:miter lim="800000"/>
            <a:headEnd/>
            <a:tailEnd/>
          </a:ln>
          <a:effectLst/>
        </p:spPr>
        <p:txBody>
          <a:bodyPr wrap="none" anchor="ctr"/>
          <a:lstStyle/>
          <a:p>
            <a:endParaRPr lang="nl-NL"/>
          </a:p>
        </p:txBody>
      </p:sp>
      <p:sp>
        <p:nvSpPr>
          <p:cNvPr id="14" name="Rectangle 8"/>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5" name="Rectangle 9"/>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r>
              <a:rPr lang="en-GB" smtClean="0"/>
              <a:t>Aston Martin - carbon fibre</a:t>
            </a:r>
          </a:p>
        </p:txBody>
      </p:sp>
      <p:pic>
        <p:nvPicPr>
          <p:cNvPr id="39940" name="Picture 3" descr="carbon fibre aston"/>
          <p:cNvPicPr>
            <a:picLocks noChangeAspect="1" noChangeArrowheads="1"/>
          </p:cNvPicPr>
          <p:nvPr/>
        </p:nvPicPr>
        <p:blipFill>
          <a:blip r:embed="rId3" cstate="print"/>
          <a:srcRect/>
          <a:stretch>
            <a:fillRect/>
          </a:stretch>
        </p:blipFill>
        <p:spPr bwMode="auto">
          <a:xfrm>
            <a:off x="928662" y="1268414"/>
            <a:ext cx="7296173" cy="4885714"/>
          </a:xfrm>
          <a:prstGeom prst="rect">
            <a:avLst/>
          </a:prstGeom>
          <a:noFill/>
          <a:ln w="9525">
            <a:noFill/>
            <a:miter lim="800000"/>
            <a:headEnd/>
            <a:tailEnd/>
          </a:ln>
        </p:spPr>
      </p:pic>
      <p:sp>
        <p:nvSpPr>
          <p:cNvPr id="5" name="Rectangle 3"/>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4"/>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5"/>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6"/>
          <p:cNvSpPr>
            <a:spLocks noChangeArrowheads="1"/>
          </p:cNvSpPr>
          <p:nvPr/>
        </p:nvSpPr>
        <p:spPr bwMode="auto">
          <a:xfrm>
            <a:off x="3240088" y="6597650"/>
            <a:ext cx="504825" cy="144463"/>
          </a:xfrm>
          <a:prstGeom prst="rect">
            <a:avLst/>
          </a:prstGeom>
          <a:solidFill>
            <a:srgbClr val="CC0099"/>
          </a:solidFill>
          <a:ln w="9525">
            <a:solidFill>
              <a:srgbClr val="868686"/>
            </a:solidFill>
            <a:miter lim="800000"/>
            <a:headEnd/>
            <a:tailEnd/>
          </a:ln>
          <a:effectLst/>
        </p:spPr>
        <p:txBody>
          <a:bodyPr wrap="none" anchor="ctr"/>
          <a:lstStyle/>
          <a:p>
            <a:endParaRPr lang="nl-NL"/>
          </a:p>
        </p:txBody>
      </p:sp>
      <p:sp>
        <p:nvSpPr>
          <p:cNvPr id="9" name="Rectangle 7"/>
          <p:cNvSpPr>
            <a:spLocks noChangeArrowheads="1"/>
          </p:cNvSpPr>
          <p:nvPr/>
        </p:nvSpPr>
        <p:spPr bwMode="auto">
          <a:xfrm>
            <a:off x="4140200" y="6597650"/>
            <a:ext cx="504825" cy="144463"/>
          </a:xfrm>
          <a:prstGeom prst="rect">
            <a:avLst/>
          </a:prstGeom>
          <a:solidFill>
            <a:srgbClr val="0099CC"/>
          </a:solidFill>
          <a:ln w="9525">
            <a:solidFill>
              <a:srgbClr val="868686"/>
            </a:solidFill>
            <a:miter lim="800000"/>
            <a:headEnd/>
            <a:tailEnd/>
          </a:ln>
          <a:effectLst/>
        </p:spPr>
        <p:txBody>
          <a:bodyPr wrap="none" anchor="ctr"/>
          <a:lstStyle/>
          <a:p>
            <a:endParaRPr lang="nl-NL"/>
          </a:p>
        </p:txBody>
      </p:sp>
      <p:sp>
        <p:nvSpPr>
          <p:cNvPr id="10" name="Rectangle 8"/>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9"/>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3" name="Picture 2" descr="B-pos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4278" y="1317310"/>
            <a:ext cx="6745308" cy="5059698"/>
          </a:xfrm>
          <a:prstGeom prst="rect">
            <a:avLst/>
          </a:prstGeom>
          <a:noFill/>
          <a:ln w="9525">
            <a:noFill/>
            <a:miter lim="800000"/>
            <a:headEnd/>
            <a:tailEnd/>
          </a:ln>
        </p:spPr>
      </p:pic>
      <p:sp>
        <p:nvSpPr>
          <p:cNvPr id="4" name="Rectangle 3"/>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5" name="Rectangle 4"/>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6" name="Rectangle 5"/>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7" name="Rectangle 6"/>
          <p:cNvSpPr>
            <a:spLocks noChangeArrowheads="1"/>
          </p:cNvSpPr>
          <p:nvPr/>
        </p:nvSpPr>
        <p:spPr bwMode="auto">
          <a:xfrm>
            <a:off x="3240088" y="6597650"/>
            <a:ext cx="504825" cy="144463"/>
          </a:xfrm>
          <a:prstGeom prst="rect">
            <a:avLst/>
          </a:prstGeom>
          <a:solidFill>
            <a:srgbClr val="CC0099"/>
          </a:solidFill>
          <a:ln w="9525">
            <a:solidFill>
              <a:srgbClr val="868686"/>
            </a:solidFill>
            <a:miter lim="800000"/>
            <a:headEnd/>
            <a:tailEnd/>
          </a:ln>
          <a:effectLst/>
        </p:spPr>
        <p:txBody>
          <a:bodyPr wrap="none" anchor="ctr"/>
          <a:lstStyle/>
          <a:p>
            <a:endParaRPr lang="nl-NL"/>
          </a:p>
        </p:txBody>
      </p:sp>
      <p:sp>
        <p:nvSpPr>
          <p:cNvPr id="8" name="Rectangle 7"/>
          <p:cNvSpPr>
            <a:spLocks noChangeArrowheads="1"/>
          </p:cNvSpPr>
          <p:nvPr/>
        </p:nvSpPr>
        <p:spPr bwMode="auto">
          <a:xfrm>
            <a:off x="4140200" y="6597650"/>
            <a:ext cx="504825" cy="144463"/>
          </a:xfrm>
          <a:prstGeom prst="rect">
            <a:avLst/>
          </a:prstGeom>
          <a:solidFill>
            <a:srgbClr val="0099CC"/>
          </a:solidFill>
          <a:ln w="9525">
            <a:solidFill>
              <a:srgbClr val="868686"/>
            </a:solidFill>
            <a:miter lim="800000"/>
            <a:headEnd/>
            <a:tailEnd/>
          </a:ln>
          <a:effectLst/>
        </p:spPr>
        <p:txBody>
          <a:bodyPr wrap="none" anchor="ctr"/>
          <a:lstStyle/>
          <a:p>
            <a:endParaRPr lang="nl-NL"/>
          </a:p>
        </p:txBody>
      </p:sp>
      <p:sp>
        <p:nvSpPr>
          <p:cNvPr id="9" name="Rectangle 8"/>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9"/>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122" name="Picture 2" descr="F:\Falck-SAVER\Falck-SAVER\foto's\New Car Technology\Thatcham\D0208-04-028_Copyright WYFRS.JPG"/>
          <p:cNvPicPr>
            <a:picLocks noChangeAspect="1" noChangeArrowheads="1"/>
          </p:cNvPicPr>
          <p:nvPr/>
        </p:nvPicPr>
        <p:blipFill>
          <a:blip r:embed="rId2" cstate="print"/>
          <a:srcRect/>
          <a:stretch>
            <a:fillRect/>
          </a:stretch>
        </p:blipFill>
        <p:spPr bwMode="auto">
          <a:xfrm>
            <a:off x="285720" y="1214422"/>
            <a:ext cx="4374899" cy="2928958"/>
          </a:xfrm>
          <a:prstGeom prst="rect">
            <a:avLst/>
          </a:prstGeom>
          <a:noFill/>
        </p:spPr>
      </p:pic>
      <p:pic>
        <p:nvPicPr>
          <p:cNvPr id="5123" name="Picture 3" descr="F:\Falck-SAVER\Falck-SAVER\foto's\New Car Technology\Volvo veiligheid\volvo9.jpg"/>
          <p:cNvPicPr>
            <a:picLocks noChangeAspect="1" noChangeArrowheads="1"/>
          </p:cNvPicPr>
          <p:nvPr/>
        </p:nvPicPr>
        <p:blipFill>
          <a:blip r:embed="rId3" cstate="print"/>
          <a:srcRect/>
          <a:stretch>
            <a:fillRect/>
          </a:stretch>
        </p:blipFill>
        <p:spPr bwMode="auto">
          <a:xfrm>
            <a:off x="4929190" y="3429000"/>
            <a:ext cx="3608388" cy="2163762"/>
          </a:xfrm>
          <a:prstGeom prst="rect">
            <a:avLst/>
          </a:prstGeom>
          <a:noFill/>
        </p:spPr>
      </p:pic>
      <p:sp>
        <p:nvSpPr>
          <p:cNvPr id="7" name="Rectangle 3"/>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8" name="Rectangle 4"/>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9" name="Rectangle 5"/>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10" name="Rectangle 6"/>
          <p:cNvSpPr>
            <a:spLocks noChangeArrowheads="1"/>
          </p:cNvSpPr>
          <p:nvPr/>
        </p:nvSpPr>
        <p:spPr bwMode="auto">
          <a:xfrm>
            <a:off x="3240088" y="6597650"/>
            <a:ext cx="504825" cy="144463"/>
          </a:xfrm>
          <a:prstGeom prst="rect">
            <a:avLst/>
          </a:prstGeom>
          <a:solidFill>
            <a:srgbClr val="CC0099"/>
          </a:solidFill>
          <a:ln w="9525">
            <a:solidFill>
              <a:srgbClr val="868686"/>
            </a:solidFill>
            <a:miter lim="800000"/>
            <a:headEnd/>
            <a:tailEnd/>
          </a:ln>
          <a:effectLst/>
        </p:spPr>
        <p:txBody>
          <a:bodyPr wrap="none" anchor="ctr"/>
          <a:lstStyle/>
          <a:p>
            <a:endParaRPr lang="nl-NL"/>
          </a:p>
        </p:txBody>
      </p:sp>
      <p:sp>
        <p:nvSpPr>
          <p:cNvPr id="11" name="Rectangle 7"/>
          <p:cNvSpPr>
            <a:spLocks noChangeArrowheads="1"/>
          </p:cNvSpPr>
          <p:nvPr/>
        </p:nvSpPr>
        <p:spPr bwMode="auto">
          <a:xfrm>
            <a:off x="4140200" y="6597650"/>
            <a:ext cx="504825" cy="144463"/>
          </a:xfrm>
          <a:prstGeom prst="rect">
            <a:avLst/>
          </a:prstGeom>
          <a:solidFill>
            <a:srgbClr val="0099CC"/>
          </a:solidFill>
          <a:ln w="9525">
            <a:solidFill>
              <a:srgbClr val="868686"/>
            </a:solidFill>
            <a:miter lim="800000"/>
            <a:headEnd/>
            <a:tailEnd/>
          </a:ln>
          <a:effectLst/>
        </p:spPr>
        <p:txBody>
          <a:bodyPr wrap="none" anchor="ctr"/>
          <a:lstStyle/>
          <a:p>
            <a:endParaRPr lang="nl-NL"/>
          </a:p>
        </p:txBody>
      </p:sp>
      <p:sp>
        <p:nvSpPr>
          <p:cNvPr id="12" name="Rectangle 8"/>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3" name="Rectangle 9"/>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35075" y="908050"/>
            <a:ext cx="6677025" cy="5338763"/>
            <a:chOff x="1005" y="3312"/>
            <a:chExt cx="9936" cy="9792"/>
          </a:xfrm>
        </p:grpSpPr>
        <p:sp>
          <p:nvSpPr>
            <p:cNvPr id="98307" name="Line 3"/>
            <p:cNvSpPr>
              <a:spLocks noChangeShapeType="1"/>
            </p:cNvSpPr>
            <p:nvPr/>
          </p:nvSpPr>
          <p:spPr bwMode="auto">
            <a:xfrm>
              <a:off x="5901" y="11088"/>
              <a:ext cx="0" cy="1152"/>
            </a:xfrm>
            <a:prstGeom prst="line">
              <a:avLst/>
            </a:prstGeom>
            <a:noFill/>
            <a:ln w="38100">
              <a:solidFill>
                <a:schemeClr val="tx1"/>
              </a:solidFill>
              <a:round/>
              <a:headEnd/>
              <a:tailEnd/>
            </a:ln>
          </p:spPr>
          <p:txBody>
            <a:bodyPr/>
            <a:lstStyle/>
            <a:p>
              <a:endParaRPr lang="nl-NL"/>
            </a:p>
          </p:txBody>
        </p:sp>
        <p:sp>
          <p:nvSpPr>
            <p:cNvPr id="98308" name="Line 4"/>
            <p:cNvSpPr>
              <a:spLocks noChangeShapeType="1"/>
            </p:cNvSpPr>
            <p:nvPr/>
          </p:nvSpPr>
          <p:spPr bwMode="auto">
            <a:xfrm rot="18237947" flipH="1">
              <a:off x="5180" y="9360"/>
              <a:ext cx="1" cy="1152"/>
            </a:xfrm>
            <a:prstGeom prst="line">
              <a:avLst/>
            </a:prstGeom>
            <a:noFill/>
            <a:ln w="38100">
              <a:solidFill>
                <a:schemeClr val="tx1"/>
              </a:solidFill>
              <a:round/>
              <a:headEnd/>
              <a:tailEnd/>
            </a:ln>
          </p:spPr>
          <p:txBody>
            <a:bodyPr/>
            <a:lstStyle/>
            <a:p>
              <a:endParaRPr lang="nl-NL"/>
            </a:p>
          </p:txBody>
        </p:sp>
        <p:sp>
          <p:nvSpPr>
            <p:cNvPr id="98309" name="Line 5"/>
            <p:cNvSpPr>
              <a:spLocks noChangeShapeType="1"/>
            </p:cNvSpPr>
            <p:nvPr/>
          </p:nvSpPr>
          <p:spPr bwMode="auto">
            <a:xfrm rot="3362053">
              <a:off x="6620" y="9361"/>
              <a:ext cx="1" cy="1152"/>
            </a:xfrm>
            <a:prstGeom prst="line">
              <a:avLst/>
            </a:prstGeom>
            <a:noFill/>
            <a:ln w="38100">
              <a:solidFill>
                <a:schemeClr val="tx1"/>
              </a:solidFill>
              <a:round/>
              <a:headEnd/>
              <a:tailEnd/>
            </a:ln>
          </p:spPr>
          <p:txBody>
            <a:bodyPr/>
            <a:lstStyle/>
            <a:p>
              <a:endParaRPr lang="nl-NL"/>
            </a:p>
          </p:txBody>
        </p:sp>
        <p:sp>
          <p:nvSpPr>
            <p:cNvPr id="98310" name="Line 6"/>
            <p:cNvSpPr>
              <a:spLocks noChangeShapeType="1"/>
            </p:cNvSpPr>
            <p:nvPr/>
          </p:nvSpPr>
          <p:spPr bwMode="auto">
            <a:xfrm rot="18237947" flipH="1">
              <a:off x="6620" y="7633"/>
              <a:ext cx="1" cy="1152"/>
            </a:xfrm>
            <a:prstGeom prst="line">
              <a:avLst/>
            </a:prstGeom>
            <a:noFill/>
            <a:ln w="38100">
              <a:solidFill>
                <a:schemeClr val="tx1"/>
              </a:solidFill>
              <a:round/>
              <a:headEnd/>
              <a:tailEnd/>
            </a:ln>
          </p:spPr>
          <p:txBody>
            <a:bodyPr/>
            <a:lstStyle/>
            <a:p>
              <a:endParaRPr lang="nl-NL"/>
            </a:p>
          </p:txBody>
        </p:sp>
        <p:sp>
          <p:nvSpPr>
            <p:cNvPr id="98311" name="Line 7"/>
            <p:cNvSpPr>
              <a:spLocks noChangeShapeType="1"/>
            </p:cNvSpPr>
            <p:nvPr/>
          </p:nvSpPr>
          <p:spPr bwMode="auto">
            <a:xfrm rot="3362053">
              <a:off x="5180" y="7632"/>
              <a:ext cx="1" cy="1152"/>
            </a:xfrm>
            <a:prstGeom prst="line">
              <a:avLst/>
            </a:prstGeom>
            <a:noFill/>
            <a:ln w="38100">
              <a:solidFill>
                <a:schemeClr val="tx1"/>
              </a:solidFill>
              <a:round/>
              <a:headEnd/>
              <a:tailEnd/>
            </a:ln>
          </p:spPr>
          <p:txBody>
            <a:bodyPr/>
            <a:lstStyle/>
            <a:p>
              <a:endParaRPr lang="nl-NL"/>
            </a:p>
          </p:txBody>
        </p:sp>
        <p:sp>
          <p:nvSpPr>
            <p:cNvPr id="98312" name="Line 8"/>
            <p:cNvSpPr>
              <a:spLocks noChangeShapeType="1"/>
            </p:cNvSpPr>
            <p:nvPr/>
          </p:nvSpPr>
          <p:spPr bwMode="auto">
            <a:xfrm>
              <a:off x="5901" y="6048"/>
              <a:ext cx="0" cy="1152"/>
            </a:xfrm>
            <a:prstGeom prst="line">
              <a:avLst/>
            </a:prstGeom>
            <a:noFill/>
            <a:ln w="38100">
              <a:solidFill>
                <a:schemeClr val="tx1"/>
              </a:solidFill>
              <a:round/>
              <a:headEnd/>
              <a:tailEnd/>
            </a:ln>
          </p:spPr>
          <p:txBody>
            <a:bodyPr/>
            <a:lstStyle/>
            <a:p>
              <a:endParaRPr lang="nl-NL"/>
            </a:p>
          </p:txBody>
        </p:sp>
        <p:sp>
          <p:nvSpPr>
            <p:cNvPr id="98313" name="Line 9"/>
            <p:cNvSpPr>
              <a:spLocks noChangeShapeType="1"/>
            </p:cNvSpPr>
            <p:nvPr/>
          </p:nvSpPr>
          <p:spPr bwMode="auto">
            <a:xfrm>
              <a:off x="5901" y="4464"/>
              <a:ext cx="0" cy="1152"/>
            </a:xfrm>
            <a:prstGeom prst="line">
              <a:avLst/>
            </a:prstGeom>
            <a:noFill/>
            <a:ln w="38100">
              <a:solidFill>
                <a:schemeClr val="tx1"/>
              </a:solidFill>
              <a:round/>
              <a:headEnd/>
              <a:tailEnd/>
            </a:ln>
          </p:spPr>
          <p:txBody>
            <a:bodyPr/>
            <a:lstStyle/>
            <a:p>
              <a:endParaRPr lang="nl-NL"/>
            </a:p>
          </p:txBody>
        </p:sp>
        <p:sp>
          <p:nvSpPr>
            <p:cNvPr id="98314" name="Text Box 10"/>
            <p:cNvSpPr txBox="1">
              <a:spLocks noChangeArrowheads="1"/>
            </p:cNvSpPr>
            <p:nvPr/>
          </p:nvSpPr>
          <p:spPr bwMode="auto">
            <a:xfrm>
              <a:off x="3741" y="3312"/>
              <a:ext cx="4464" cy="1152"/>
            </a:xfrm>
            <a:prstGeom prst="rect">
              <a:avLst/>
            </a:prstGeom>
            <a:solidFill>
              <a:srgbClr val="FF0000"/>
            </a:solidFill>
            <a:ln w="9525">
              <a:solidFill>
                <a:schemeClr val="tx1"/>
              </a:solidFill>
              <a:miter lim="800000"/>
              <a:headEnd/>
              <a:tailEnd/>
            </a:ln>
          </p:spPr>
          <p:txBody>
            <a:bodyPr/>
            <a:lstStyle/>
            <a:p>
              <a:pPr algn="ctr" eaLnBrk="0" hangingPunct="0"/>
              <a:r>
                <a:rPr lang="nl-NL" sz="1800"/>
                <a:t>Benadering</a:t>
              </a:r>
            </a:p>
            <a:p>
              <a:pPr algn="ctr" eaLnBrk="0" hangingPunct="0"/>
              <a:r>
                <a:rPr lang="nl-NL" sz="1800"/>
                <a:t>Ongeval</a:t>
              </a:r>
            </a:p>
          </p:txBody>
        </p:sp>
        <p:sp>
          <p:nvSpPr>
            <p:cNvPr id="98315" name="Text Box 11"/>
            <p:cNvSpPr txBox="1">
              <a:spLocks noChangeArrowheads="1"/>
            </p:cNvSpPr>
            <p:nvPr/>
          </p:nvSpPr>
          <p:spPr bwMode="auto">
            <a:xfrm>
              <a:off x="3741" y="5040"/>
              <a:ext cx="4464" cy="1152"/>
            </a:xfrm>
            <a:prstGeom prst="rect">
              <a:avLst/>
            </a:prstGeom>
            <a:solidFill>
              <a:srgbClr val="FFFF00"/>
            </a:solidFill>
            <a:ln w="9525">
              <a:solidFill>
                <a:schemeClr val="tx1"/>
              </a:solidFill>
              <a:miter lim="800000"/>
              <a:headEnd/>
              <a:tailEnd/>
            </a:ln>
          </p:spPr>
          <p:txBody>
            <a:bodyPr/>
            <a:lstStyle/>
            <a:p>
              <a:pPr algn="ctr" eaLnBrk="0" hangingPunct="0"/>
              <a:r>
                <a:rPr lang="nl-NL" sz="1800"/>
                <a:t>Risicobeheersing /</a:t>
              </a:r>
            </a:p>
            <a:p>
              <a:pPr algn="ctr" eaLnBrk="0" hangingPunct="0"/>
              <a:r>
                <a:rPr lang="nl-NL" sz="1800"/>
                <a:t>Stabilisatie</a:t>
              </a:r>
            </a:p>
          </p:txBody>
        </p:sp>
        <p:sp>
          <p:nvSpPr>
            <p:cNvPr id="98316" name="Text Box 12"/>
            <p:cNvSpPr txBox="1">
              <a:spLocks noChangeArrowheads="1"/>
            </p:cNvSpPr>
            <p:nvPr/>
          </p:nvSpPr>
          <p:spPr bwMode="auto">
            <a:xfrm>
              <a:off x="3741" y="6768"/>
              <a:ext cx="4464" cy="1152"/>
            </a:xfrm>
            <a:prstGeom prst="rect">
              <a:avLst/>
            </a:prstGeom>
            <a:solidFill>
              <a:srgbClr val="99CC00"/>
            </a:solidFill>
            <a:ln w="9525">
              <a:solidFill>
                <a:schemeClr val="tx1"/>
              </a:solidFill>
              <a:miter lim="800000"/>
              <a:headEnd/>
              <a:tailEnd/>
            </a:ln>
          </p:spPr>
          <p:txBody>
            <a:bodyPr/>
            <a:lstStyle/>
            <a:p>
              <a:pPr algn="ctr" eaLnBrk="0" hangingPunct="0"/>
              <a:r>
                <a:rPr lang="nl-NL" sz="1800"/>
                <a:t>Toegang verschaffen</a:t>
              </a:r>
            </a:p>
            <a:p>
              <a:pPr algn="ctr" eaLnBrk="0" hangingPunct="0"/>
              <a:r>
                <a:rPr lang="nl-NL" sz="1800"/>
                <a:t>tot slachtoffer</a:t>
              </a:r>
            </a:p>
          </p:txBody>
        </p:sp>
        <p:sp>
          <p:nvSpPr>
            <p:cNvPr id="98317" name="Text Box 13"/>
            <p:cNvSpPr txBox="1">
              <a:spLocks noChangeArrowheads="1"/>
            </p:cNvSpPr>
            <p:nvPr/>
          </p:nvSpPr>
          <p:spPr bwMode="auto">
            <a:xfrm>
              <a:off x="1005" y="8496"/>
              <a:ext cx="4464" cy="1152"/>
            </a:xfrm>
            <a:prstGeom prst="rect">
              <a:avLst/>
            </a:prstGeom>
            <a:solidFill>
              <a:srgbClr val="993366"/>
            </a:solidFill>
            <a:ln w="9525">
              <a:solidFill>
                <a:schemeClr val="tx1"/>
              </a:solidFill>
              <a:miter lim="800000"/>
              <a:headEnd/>
              <a:tailEnd/>
            </a:ln>
          </p:spPr>
          <p:txBody>
            <a:bodyPr/>
            <a:lstStyle/>
            <a:p>
              <a:pPr algn="ctr" eaLnBrk="0" hangingPunct="0"/>
              <a:r>
                <a:rPr lang="nl-NL" sz="1800"/>
                <a:t>Traumazorg /</a:t>
              </a:r>
            </a:p>
            <a:p>
              <a:pPr algn="ctr" eaLnBrk="0" hangingPunct="0"/>
              <a:r>
                <a:rPr lang="nl-NL" sz="1800"/>
                <a:t>Stabilisatie slachtoffer</a:t>
              </a:r>
            </a:p>
          </p:txBody>
        </p:sp>
        <p:sp>
          <p:nvSpPr>
            <p:cNvPr id="98318" name="Text Box 14"/>
            <p:cNvSpPr txBox="1">
              <a:spLocks noChangeArrowheads="1"/>
            </p:cNvSpPr>
            <p:nvPr/>
          </p:nvSpPr>
          <p:spPr bwMode="auto">
            <a:xfrm>
              <a:off x="6477" y="8496"/>
              <a:ext cx="4464" cy="1152"/>
            </a:xfrm>
            <a:prstGeom prst="rect">
              <a:avLst/>
            </a:prstGeom>
            <a:solidFill>
              <a:srgbClr val="00CCFF"/>
            </a:solidFill>
            <a:ln w="9525">
              <a:solidFill>
                <a:schemeClr val="tx1"/>
              </a:solidFill>
              <a:miter lim="800000"/>
              <a:headEnd/>
              <a:tailEnd/>
            </a:ln>
          </p:spPr>
          <p:txBody>
            <a:bodyPr/>
            <a:lstStyle/>
            <a:p>
              <a:pPr algn="ctr" eaLnBrk="0" hangingPunct="0"/>
              <a:r>
                <a:rPr lang="nl-NL" sz="1800"/>
                <a:t>Ruimte creëren:</a:t>
              </a:r>
            </a:p>
            <a:p>
              <a:pPr algn="ctr" eaLnBrk="0" hangingPunct="0"/>
              <a:r>
                <a:rPr lang="nl-NL" sz="1800"/>
                <a:t>slachtoffer bevrijden</a:t>
              </a:r>
            </a:p>
          </p:txBody>
        </p:sp>
        <p:sp>
          <p:nvSpPr>
            <p:cNvPr id="98319" name="Text Box 15"/>
            <p:cNvSpPr txBox="1">
              <a:spLocks noChangeArrowheads="1"/>
            </p:cNvSpPr>
            <p:nvPr/>
          </p:nvSpPr>
          <p:spPr bwMode="auto">
            <a:xfrm>
              <a:off x="3741" y="10224"/>
              <a:ext cx="4464" cy="1152"/>
            </a:xfrm>
            <a:prstGeom prst="rect">
              <a:avLst/>
            </a:prstGeom>
            <a:solidFill>
              <a:srgbClr val="FF99CC"/>
            </a:solidFill>
            <a:ln w="9525">
              <a:solidFill>
                <a:schemeClr val="tx1"/>
              </a:solidFill>
              <a:miter lim="800000"/>
              <a:headEnd/>
              <a:tailEnd/>
            </a:ln>
          </p:spPr>
          <p:txBody>
            <a:bodyPr/>
            <a:lstStyle/>
            <a:p>
              <a:pPr algn="ctr" eaLnBrk="0" hangingPunct="0"/>
              <a:r>
                <a:rPr lang="nl-NL" sz="1700"/>
                <a:t>Slachtoffer immobiliseren</a:t>
              </a:r>
            </a:p>
            <a:p>
              <a:pPr algn="ctr" eaLnBrk="0" hangingPunct="0"/>
              <a:r>
                <a:rPr lang="nl-NL" sz="1700"/>
                <a:t>en verplaatsen uit wrak</a:t>
              </a:r>
            </a:p>
          </p:txBody>
        </p:sp>
        <p:sp>
          <p:nvSpPr>
            <p:cNvPr id="98320" name="Text Box 16"/>
            <p:cNvSpPr txBox="1">
              <a:spLocks noChangeArrowheads="1"/>
            </p:cNvSpPr>
            <p:nvPr/>
          </p:nvSpPr>
          <p:spPr bwMode="auto">
            <a:xfrm>
              <a:off x="3741" y="11952"/>
              <a:ext cx="4464" cy="1152"/>
            </a:xfrm>
            <a:prstGeom prst="rect">
              <a:avLst/>
            </a:prstGeom>
            <a:solidFill>
              <a:srgbClr val="FFFFFF"/>
            </a:solidFill>
            <a:ln w="9525">
              <a:solidFill>
                <a:schemeClr val="tx1"/>
              </a:solidFill>
              <a:miter lim="800000"/>
              <a:headEnd/>
              <a:tailEnd/>
            </a:ln>
          </p:spPr>
          <p:txBody>
            <a:bodyPr/>
            <a:lstStyle/>
            <a:p>
              <a:pPr algn="ctr" eaLnBrk="0" hangingPunct="0"/>
              <a:r>
                <a:rPr lang="nl-NL" sz="1800"/>
                <a:t>Evaluatie en </a:t>
              </a:r>
            </a:p>
            <a:p>
              <a:pPr algn="ctr" eaLnBrk="0" hangingPunct="0"/>
              <a:r>
                <a:rPr lang="nl-NL" sz="1800"/>
                <a:t>oefening</a:t>
              </a:r>
            </a:p>
          </p:txBody>
        </p:sp>
      </p:grpSp>
      <p:sp>
        <p:nvSpPr>
          <p:cNvPr id="98321" name="Text Box 17"/>
          <p:cNvSpPr txBox="1">
            <a:spLocks noChangeArrowheads="1"/>
          </p:cNvSpPr>
          <p:nvPr/>
        </p:nvSpPr>
        <p:spPr bwMode="auto">
          <a:xfrm>
            <a:off x="6340475" y="984250"/>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1</a:t>
            </a:r>
          </a:p>
        </p:txBody>
      </p:sp>
      <p:sp>
        <p:nvSpPr>
          <p:cNvPr id="98322" name="Text Box 18"/>
          <p:cNvSpPr txBox="1">
            <a:spLocks noChangeArrowheads="1"/>
          </p:cNvSpPr>
          <p:nvPr/>
        </p:nvSpPr>
        <p:spPr bwMode="auto">
          <a:xfrm>
            <a:off x="6340475" y="1912938"/>
            <a:ext cx="16002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2</a:t>
            </a:r>
          </a:p>
        </p:txBody>
      </p:sp>
      <p:sp>
        <p:nvSpPr>
          <p:cNvPr id="98323" name="Text Box 19"/>
          <p:cNvSpPr txBox="1">
            <a:spLocks noChangeArrowheads="1"/>
          </p:cNvSpPr>
          <p:nvPr/>
        </p:nvSpPr>
        <p:spPr bwMode="auto">
          <a:xfrm>
            <a:off x="6340475" y="2827338"/>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3</a:t>
            </a:r>
          </a:p>
        </p:txBody>
      </p:sp>
      <p:sp>
        <p:nvSpPr>
          <p:cNvPr id="98324" name="Text Box 20"/>
          <p:cNvSpPr txBox="1">
            <a:spLocks noChangeArrowheads="1"/>
          </p:cNvSpPr>
          <p:nvPr/>
        </p:nvSpPr>
        <p:spPr bwMode="auto">
          <a:xfrm>
            <a:off x="7940675" y="3806825"/>
            <a:ext cx="16002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5</a:t>
            </a:r>
          </a:p>
        </p:txBody>
      </p:sp>
      <p:sp>
        <p:nvSpPr>
          <p:cNvPr id="98325" name="Text Box 21"/>
          <p:cNvSpPr txBox="1">
            <a:spLocks noChangeArrowheads="1"/>
          </p:cNvSpPr>
          <p:nvPr/>
        </p:nvSpPr>
        <p:spPr bwMode="auto">
          <a:xfrm>
            <a:off x="-60325" y="3803650"/>
            <a:ext cx="13716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4</a:t>
            </a:r>
          </a:p>
        </p:txBody>
      </p:sp>
      <p:sp>
        <p:nvSpPr>
          <p:cNvPr id="98326" name="Text Box 22"/>
          <p:cNvSpPr txBox="1">
            <a:spLocks noChangeArrowheads="1"/>
          </p:cNvSpPr>
          <p:nvPr/>
        </p:nvSpPr>
        <p:spPr bwMode="auto">
          <a:xfrm>
            <a:off x="6264275" y="4718050"/>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solidFill>
                  <a:srgbClr val="FF0000"/>
                </a:solidFill>
              </a:rPr>
              <a:t>Fase 6</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6"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8" name="Rectangle 4"/>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41989" name="Rectangle 5"/>
          <p:cNvSpPr>
            <a:spLocks noChangeArrowheads="1"/>
          </p:cNvSpPr>
          <p:nvPr/>
        </p:nvSpPr>
        <p:spPr bwMode="auto">
          <a:xfrm>
            <a:off x="1439863" y="6597650"/>
            <a:ext cx="504825" cy="144463"/>
          </a:xfrm>
          <a:prstGeom prst="rect">
            <a:avLst/>
          </a:prstGeom>
          <a:solidFill>
            <a:schemeClr val="bg1"/>
          </a:solidFill>
          <a:ln w="9525">
            <a:solidFill>
              <a:srgbClr val="868686"/>
            </a:solidFill>
            <a:miter lim="800000"/>
            <a:headEnd/>
            <a:tailEnd/>
          </a:ln>
          <a:effectLst/>
        </p:spPr>
        <p:txBody>
          <a:bodyPr wrap="none" anchor="ctr"/>
          <a:lstStyle/>
          <a:p>
            <a:endParaRPr lang="nl-NL"/>
          </a:p>
        </p:txBody>
      </p:sp>
      <p:sp>
        <p:nvSpPr>
          <p:cNvPr id="41990" name="Rectangle 6"/>
          <p:cNvSpPr>
            <a:spLocks noChangeArrowheads="1"/>
          </p:cNvSpPr>
          <p:nvPr/>
        </p:nvSpPr>
        <p:spPr bwMode="auto">
          <a:xfrm>
            <a:off x="2339975"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41991" name="Rectangle 7"/>
          <p:cNvSpPr>
            <a:spLocks noChangeArrowheads="1"/>
          </p:cNvSpPr>
          <p:nvPr/>
        </p:nvSpPr>
        <p:spPr bwMode="auto">
          <a:xfrm>
            <a:off x="3240088"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41992" name="Rectangle 8"/>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41993" name="Rectangle 9"/>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41994" name="Rectangle 10"/>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6" name="Titel 15"/>
          <p:cNvSpPr>
            <a:spLocks noGrp="1"/>
          </p:cNvSpPr>
          <p:nvPr>
            <p:ph type="title"/>
          </p:nvPr>
        </p:nvSpPr>
        <p:spPr/>
        <p:txBody>
          <a:bodyPr/>
          <a:lstStyle/>
          <a:p>
            <a:r>
              <a:rPr lang="nl-NL" dirty="0" smtClean="0"/>
              <a:t>Melding</a:t>
            </a:r>
            <a:endParaRPr lang="nl-NL" dirty="0"/>
          </a:p>
        </p:txBody>
      </p:sp>
      <p:pic>
        <p:nvPicPr>
          <p:cNvPr id="26626" name="Picture 2" descr="G:\Falck-SAVER\foto's\New Car Technology\beetle.jpg"/>
          <p:cNvPicPr>
            <a:picLocks noChangeAspect="1" noChangeArrowheads="1"/>
          </p:cNvPicPr>
          <p:nvPr/>
        </p:nvPicPr>
        <p:blipFill>
          <a:blip r:embed="rId3" cstate="print"/>
          <a:srcRect/>
          <a:stretch>
            <a:fillRect/>
          </a:stretch>
        </p:blipFill>
        <p:spPr bwMode="auto">
          <a:xfrm>
            <a:off x="323528" y="1340768"/>
            <a:ext cx="4982700" cy="2952328"/>
          </a:xfrm>
          <a:prstGeom prst="rect">
            <a:avLst/>
          </a:prstGeom>
          <a:noFill/>
        </p:spPr>
      </p:pic>
      <p:pic>
        <p:nvPicPr>
          <p:cNvPr id="26627" name="Picture 3" descr="G:\Falck-SAVER\foto's\New Car Technology\autoliv\01.jpg"/>
          <p:cNvPicPr>
            <a:picLocks noChangeAspect="1" noChangeArrowheads="1"/>
          </p:cNvPicPr>
          <p:nvPr/>
        </p:nvPicPr>
        <p:blipFill>
          <a:blip r:embed="rId4" cstate="print"/>
          <a:srcRect/>
          <a:stretch>
            <a:fillRect/>
          </a:stretch>
        </p:blipFill>
        <p:spPr bwMode="auto">
          <a:xfrm>
            <a:off x="5652120" y="3140968"/>
            <a:ext cx="2737098" cy="2339777"/>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5"/>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100358" name="Rectangle 6"/>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100359" name="Rectangle 7"/>
          <p:cNvSpPr>
            <a:spLocks noChangeArrowheads="1"/>
          </p:cNvSpPr>
          <p:nvPr/>
        </p:nvSpPr>
        <p:spPr bwMode="auto">
          <a:xfrm>
            <a:off x="2339975" y="6597650"/>
            <a:ext cx="504825" cy="144463"/>
          </a:xfrm>
          <a:prstGeom prst="rect">
            <a:avLst/>
          </a:prstGeom>
          <a:solidFill>
            <a:srgbClr val="33CC33"/>
          </a:solidFill>
          <a:ln w="9525">
            <a:solidFill>
              <a:srgbClr val="868686"/>
            </a:solidFill>
            <a:miter lim="800000"/>
            <a:headEnd/>
            <a:tailEnd/>
          </a:ln>
          <a:effectLst/>
        </p:spPr>
        <p:txBody>
          <a:bodyPr wrap="none" anchor="ctr"/>
          <a:lstStyle/>
          <a:p>
            <a:endParaRPr lang="nl-NL"/>
          </a:p>
        </p:txBody>
      </p:sp>
      <p:sp>
        <p:nvSpPr>
          <p:cNvPr id="100360" name="Rectangle 8"/>
          <p:cNvSpPr>
            <a:spLocks noChangeArrowheads="1"/>
          </p:cNvSpPr>
          <p:nvPr/>
        </p:nvSpPr>
        <p:spPr bwMode="auto">
          <a:xfrm>
            <a:off x="3240088" y="6597650"/>
            <a:ext cx="504825" cy="144463"/>
          </a:xfrm>
          <a:prstGeom prst="rect">
            <a:avLst/>
          </a:prstGeom>
          <a:solidFill>
            <a:srgbClr val="D60093"/>
          </a:solidFill>
          <a:ln w="9525">
            <a:solidFill>
              <a:srgbClr val="868686"/>
            </a:solidFill>
            <a:miter lim="800000"/>
            <a:headEnd/>
            <a:tailEnd/>
          </a:ln>
          <a:effectLst/>
        </p:spPr>
        <p:txBody>
          <a:bodyPr wrap="none" anchor="ctr"/>
          <a:lstStyle/>
          <a:p>
            <a:endParaRPr lang="nl-NL"/>
          </a:p>
        </p:txBody>
      </p:sp>
      <p:sp>
        <p:nvSpPr>
          <p:cNvPr id="100361" name="Rectangle 9"/>
          <p:cNvSpPr>
            <a:spLocks noChangeArrowheads="1"/>
          </p:cNvSpPr>
          <p:nvPr/>
        </p:nvSpPr>
        <p:spPr bwMode="auto">
          <a:xfrm>
            <a:off x="4140200" y="6597650"/>
            <a:ext cx="504825" cy="144463"/>
          </a:xfrm>
          <a:prstGeom prst="rect">
            <a:avLst/>
          </a:prstGeom>
          <a:solidFill>
            <a:srgbClr val="0066FF"/>
          </a:solidFill>
          <a:ln w="9525">
            <a:solidFill>
              <a:srgbClr val="868686"/>
            </a:solidFill>
            <a:miter lim="800000"/>
            <a:headEnd/>
            <a:tailEnd/>
          </a:ln>
          <a:effectLst/>
        </p:spPr>
        <p:txBody>
          <a:bodyPr wrap="none" anchor="ctr"/>
          <a:lstStyle/>
          <a:p>
            <a:endParaRPr lang="nl-NL"/>
          </a:p>
        </p:txBody>
      </p:sp>
      <p:sp>
        <p:nvSpPr>
          <p:cNvPr id="100362" name="Rectangle 10"/>
          <p:cNvSpPr>
            <a:spLocks noChangeArrowheads="1"/>
          </p:cNvSpPr>
          <p:nvPr/>
        </p:nvSpPr>
        <p:spPr bwMode="auto">
          <a:xfrm>
            <a:off x="5040313" y="6597650"/>
            <a:ext cx="504825" cy="144463"/>
          </a:xfrm>
          <a:prstGeom prst="rect">
            <a:avLst/>
          </a:prstGeom>
          <a:solidFill>
            <a:srgbClr val="FF99FF"/>
          </a:solidFill>
          <a:ln w="9525">
            <a:solidFill>
              <a:srgbClr val="868686"/>
            </a:solidFill>
            <a:miter lim="800000"/>
            <a:headEnd/>
            <a:tailEnd/>
          </a:ln>
          <a:effectLst/>
        </p:spPr>
        <p:txBody>
          <a:bodyPr wrap="none" anchor="ctr"/>
          <a:lstStyle/>
          <a:p>
            <a:endParaRPr lang="nl-NL"/>
          </a:p>
        </p:txBody>
      </p:sp>
      <p:sp>
        <p:nvSpPr>
          <p:cNvPr id="100363" name="Rectangle 11"/>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pic>
        <p:nvPicPr>
          <p:cNvPr id="6145" name="Picture 1" descr="G:\Falck-SAVER\foto's\New Car Technology\1\Airbag.gif"/>
          <p:cNvPicPr>
            <a:picLocks noChangeAspect="1" noChangeArrowheads="1"/>
          </p:cNvPicPr>
          <p:nvPr/>
        </p:nvPicPr>
        <p:blipFill>
          <a:blip r:embed="rId3" cstate="print"/>
          <a:srcRect/>
          <a:stretch>
            <a:fillRect/>
          </a:stretch>
        </p:blipFill>
        <p:spPr bwMode="auto">
          <a:xfrm>
            <a:off x="4572000" y="1885950"/>
            <a:ext cx="3962400" cy="3086100"/>
          </a:xfrm>
          <a:prstGeom prst="rect">
            <a:avLst/>
          </a:prstGeom>
          <a:noFill/>
        </p:spPr>
      </p:pic>
      <p:pic>
        <p:nvPicPr>
          <p:cNvPr id="6146" name="Picture 2" descr="G:\Falck-SAVER\foto's\New Car Technology\Constructie\new honda civic cutaway.jpg"/>
          <p:cNvPicPr>
            <a:picLocks noChangeAspect="1" noChangeArrowheads="1"/>
          </p:cNvPicPr>
          <p:nvPr/>
        </p:nvPicPr>
        <p:blipFill>
          <a:blip r:embed="rId4" cstate="print"/>
          <a:srcRect/>
          <a:stretch>
            <a:fillRect/>
          </a:stretch>
        </p:blipFill>
        <p:spPr bwMode="auto">
          <a:xfrm>
            <a:off x="467544" y="2126430"/>
            <a:ext cx="3919959" cy="2605139"/>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Ruimte om te knippen</a:t>
            </a:r>
            <a:endParaRPr lang="nl-NL" dirty="0"/>
          </a:p>
        </p:txBody>
      </p:sp>
      <p:pic>
        <p:nvPicPr>
          <p:cNvPr id="6146" name="Picture 2" descr="F:\Falck-SAVER\Falck-SAVER\foto's\New Car Technology\Constructie\saab crash cutaway.JPG"/>
          <p:cNvPicPr>
            <a:picLocks noChangeAspect="1" noChangeArrowheads="1"/>
          </p:cNvPicPr>
          <p:nvPr/>
        </p:nvPicPr>
        <p:blipFill>
          <a:blip r:embed="rId2" cstate="print"/>
          <a:srcRect/>
          <a:stretch>
            <a:fillRect/>
          </a:stretch>
        </p:blipFill>
        <p:spPr bwMode="auto">
          <a:xfrm>
            <a:off x="714348" y="1571612"/>
            <a:ext cx="4143404" cy="1882276"/>
          </a:xfrm>
          <a:prstGeom prst="rect">
            <a:avLst/>
          </a:prstGeom>
          <a:noFill/>
        </p:spPr>
      </p:pic>
      <p:pic>
        <p:nvPicPr>
          <p:cNvPr id="6147" name="Picture 3" descr="F:\Falck-SAVER\Falck-SAVER\foto's\New Car Technology\Constructie\saab cutaway front.jpg"/>
          <p:cNvPicPr>
            <a:picLocks noChangeAspect="1" noChangeArrowheads="1"/>
          </p:cNvPicPr>
          <p:nvPr/>
        </p:nvPicPr>
        <p:blipFill>
          <a:blip r:embed="rId3" cstate="print"/>
          <a:srcRect/>
          <a:stretch>
            <a:fillRect/>
          </a:stretch>
        </p:blipFill>
        <p:spPr bwMode="auto">
          <a:xfrm>
            <a:off x="928662" y="3786190"/>
            <a:ext cx="1463675" cy="1951038"/>
          </a:xfrm>
          <a:prstGeom prst="rect">
            <a:avLst/>
          </a:prstGeom>
          <a:noFill/>
        </p:spPr>
      </p:pic>
      <p:pic>
        <p:nvPicPr>
          <p:cNvPr id="6148" name="Picture 4" descr="F:\Falck-SAVER\Falck-SAVER\foto's\New Car Technology\Constructie\saab cutaway pillar.jpg"/>
          <p:cNvPicPr>
            <a:picLocks noChangeAspect="1" noChangeArrowheads="1"/>
          </p:cNvPicPr>
          <p:nvPr/>
        </p:nvPicPr>
        <p:blipFill>
          <a:blip r:embed="rId4" cstate="print"/>
          <a:srcRect/>
          <a:stretch>
            <a:fillRect/>
          </a:stretch>
        </p:blipFill>
        <p:spPr bwMode="auto">
          <a:xfrm>
            <a:off x="5929322" y="1965325"/>
            <a:ext cx="1951038" cy="1463675"/>
          </a:xfrm>
          <a:prstGeom prst="rect">
            <a:avLst/>
          </a:prstGeom>
          <a:noFill/>
        </p:spPr>
      </p:pic>
      <p:pic>
        <p:nvPicPr>
          <p:cNvPr id="6149" name="Picture 5" descr="F:\Falck-SAVER\Falck-SAVER\foto's\New Car Technology\Constructie\saab side cutaway rear.jpg"/>
          <p:cNvPicPr>
            <a:picLocks noChangeAspect="1" noChangeArrowheads="1"/>
          </p:cNvPicPr>
          <p:nvPr/>
        </p:nvPicPr>
        <p:blipFill>
          <a:blip r:embed="rId5" cstate="print"/>
          <a:srcRect/>
          <a:stretch>
            <a:fillRect/>
          </a:stretch>
        </p:blipFill>
        <p:spPr bwMode="auto">
          <a:xfrm>
            <a:off x="6858016" y="3857628"/>
            <a:ext cx="1463675" cy="1951038"/>
          </a:xfrm>
          <a:prstGeom prst="rect">
            <a:avLst/>
          </a:prstGeom>
          <a:noFill/>
        </p:spPr>
      </p:pic>
      <p:pic>
        <p:nvPicPr>
          <p:cNvPr id="6150" name="Picture 6" descr="F:\Falck-SAVER\Falck-SAVER\foto's\New Car Technology\Constructie\roofreenforcemnt.jpg"/>
          <p:cNvPicPr>
            <a:picLocks noChangeAspect="1" noChangeArrowheads="1"/>
          </p:cNvPicPr>
          <p:nvPr/>
        </p:nvPicPr>
        <p:blipFill>
          <a:blip r:embed="rId6" cstate="print"/>
          <a:srcRect/>
          <a:stretch>
            <a:fillRect/>
          </a:stretch>
        </p:blipFill>
        <p:spPr bwMode="auto">
          <a:xfrm>
            <a:off x="3596481" y="4071942"/>
            <a:ext cx="1951038" cy="1463675"/>
          </a:xfrm>
          <a:prstGeom prst="rect">
            <a:avLst/>
          </a:prstGeom>
          <a:noFill/>
        </p:spPr>
      </p:pic>
      <p:sp>
        <p:nvSpPr>
          <p:cNvPr id="10" name="Rectangle 5"/>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11" name="Rectangle 6"/>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12" name="Rectangle 7"/>
          <p:cNvSpPr>
            <a:spLocks noChangeArrowheads="1"/>
          </p:cNvSpPr>
          <p:nvPr/>
        </p:nvSpPr>
        <p:spPr bwMode="auto">
          <a:xfrm>
            <a:off x="2339975" y="6597650"/>
            <a:ext cx="504825" cy="144463"/>
          </a:xfrm>
          <a:prstGeom prst="rect">
            <a:avLst/>
          </a:prstGeom>
          <a:solidFill>
            <a:srgbClr val="33CC33"/>
          </a:solidFill>
          <a:ln w="9525">
            <a:solidFill>
              <a:srgbClr val="868686"/>
            </a:solidFill>
            <a:miter lim="800000"/>
            <a:headEnd/>
            <a:tailEnd/>
          </a:ln>
          <a:effectLst/>
        </p:spPr>
        <p:txBody>
          <a:bodyPr wrap="none" anchor="ctr"/>
          <a:lstStyle/>
          <a:p>
            <a:endParaRPr lang="nl-NL"/>
          </a:p>
        </p:txBody>
      </p:sp>
      <p:sp>
        <p:nvSpPr>
          <p:cNvPr id="13" name="Rectangle 8"/>
          <p:cNvSpPr>
            <a:spLocks noChangeArrowheads="1"/>
          </p:cNvSpPr>
          <p:nvPr/>
        </p:nvSpPr>
        <p:spPr bwMode="auto">
          <a:xfrm>
            <a:off x="3240088" y="6597650"/>
            <a:ext cx="504825" cy="144463"/>
          </a:xfrm>
          <a:prstGeom prst="rect">
            <a:avLst/>
          </a:prstGeom>
          <a:solidFill>
            <a:srgbClr val="D60093"/>
          </a:solidFill>
          <a:ln w="9525">
            <a:solidFill>
              <a:srgbClr val="868686"/>
            </a:solidFill>
            <a:miter lim="800000"/>
            <a:headEnd/>
            <a:tailEnd/>
          </a:ln>
          <a:effectLst/>
        </p:spPr>
        <p:txBody>
          <a:bodyPr wrap="none" anchor="ctr"/>
          <a:lstStyle/>
          <a:p>
            <a:endParaRPr lang="nl-NL"/>
          </a:p>
        </p:txBody>
      </p:sp>
      <p:sp>
        <p:nvSpPr>
          <p:cNvPr id="14" name="Rectangle 9"/>
          <p:cNvSpPr>
            <a:spLocks noChangeArrowheads="1"/>
          </p:cNvSpPr>
          <p:nvPr/>
        </p:nvSpPr>
        <p:spPr bwMode="auto">
          <a:xfrm>
            <a:off x="4140200" y="6597650"/>
            <a:ext cx="504825" cy="144463"/>
          </a:xfrm>
          <a:prstGeom prst="rect">
            <a:avLst/>
          </a:prstGeom>
          <a:solidFill>
            <a:srgbClr val="0066FF"/>
          </a:solidFill>
          <a:ln w="9525">
            <a:solidFill>
              <a:srgbClr val="868686"/>
            </a:solidFill>
            <a:miter lim="800000"/>
            <a:headEnd/>
            <a:tailEnd/>
          </a:ln>
          <a:effectLst/>
        </p:spPr>
        <p:txBody>
          <a:bodyPr wrap="none" anchor="ctr"/>
          <a:lstStyle/>
          <a:p>
            <a:endParaRPr lang="nl-NL"/>
          </a:p>
        </p:txBody>
      </p:sp>
      <p:sp>
        <p:nvSpPr>
          <p:cNvPr id="15" name="Rectangle 10"/>
          <p:cNvSpPr>
            <a:spLocks noChangeArrowheads="1"/>
          </p:cNvSpPr>
          <p:nvPr/>
        </p:nvSpPr>
        <p:spPr bwMode="auto">
          <a:xfrm>
            <a:off x="5040313" y="6597650"/>
            <a:ext cx="504825" cy="144463"/>
          </a:xfrm>
          <a:prstGeom prst="rect">
            <a:avLst/>
          </a:prstGeom>
          <a:solidFill>
            <a:srgbClr val="FF99FF"/>
          </a:solidFill>
          <a:ln w="9525">
            <a:solidFill>
              <a:srgbClr val="868686"/>
            </a:solidFill>
            <a:miter lim="800000"/>
            <a:headEnd/>
            <a:tailEnd/>
          </a:ln>
          <a:effectLst/>
        </p:spPr>
        <p:txBody>
          <a:bodyPr wrap="none" anchor="ctr"/>
          <a:lstStyle/>
          <a:p>
            <a:endParaRPr lang="nl-NL"/>
          </a:p>
        </p:txBody>
      </p:sp>
      <p:sp>
        <p:nvSpPr>
          <p:cNvPr id="16" name="Rectangle 11"/>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35075" y="908050"/>
            <a:ext cx="6677025" cy="5338763"/>
            <a:chOff x="1005" y="3312"/>
            <a:chExt cx="9936" cy="9792"/>
          </a:xfrm>
        </p:grpSpPr>
        <p:sp>
          <p:nvSpPr>
            <p:cNvPr id="104451" name="Line 3"/>
            <p:cNvSpPr>
              <a:spLocks noChangeShapeType="1"/>
            </p:cNvSpPr>
            <p:nvPr/>
          </p:nvSpPr>
          <p:spPr bwMode="auto">
            <a:xfrm>
              <a:off x="5901" y="11088"/>
              <a:ext cx="0" cy="1152"/>
            </a:xfrm>
            <a:prstGeom prst="line">
              <a:avLst/>
            </a:prstGeom>
            <a:noFill/>
            <a:ln w="38100">
              <a:solidFill>
                <a:schemeClr val="tx1"/>
              </a:solidFill>
              <a:round/>
              <a:headEnd/>
              <a:tailEnd/>
            </a:ln>
          </p:spPr>
          <p:txBody>
            <a:bodyPr/>
            <a:lstStyle/>
            <a:p>
              <a:endParaRPr lang="nl-NL"/>
            </a:p>
          </p:txBody>
        </p:sp>
        <p:sp>
          <p:nvSpPr>
            <p:cNvPr id="104452" name="Line 4"/>
            <p:cNvSpPr>
              <a:spLocks noChangeShapeType="1"/>
            </p:cNvSpPr>
            <p:nvPr/>
          </p:nvSpPr>
          <p:spPr bwMode="auto">
            <a:xfrm rot="18237947" flipH="1">
              <a:off x="5180" y="9360"/>
              <a:ext cx="1" cy="1152"/>
            </a:xfrm>
            <a:prstGeom prst="line">
              <a:avLst/>
            </a:prstGeom>
            <a:noFill/>
            <a:ln w="38100">
              <a:solidFill>
                <a:schemeClr val="tx1"/>
              </a:solidFill>
              <a:round/>
              <a:headEnd/>
              <a:tailEnd/>
            </a:ln>
          </p:spPr>
          <p:txBody>
            <a:bodyPr/>
            <a:lstStyle/>
            <a:p>
              <a:endParaRPr lang="nl-NL"/>
            </a:p>
          </p:txBody>
        </p:sp>
        <p:sp>
          <p:nvSpPr>
            <p:cNvPr id="104453" name="Line 5"/>
            <p:cNvSpPr>
              <a:spLocks noChangeShapeType="1"/>
            </p:cNvSpPr>
            <p:nvPr/>
          </p:nvSpPr>
          <p:spPr bwMode="auto">
            <a:xfrm rot="3362053">
              <a:off x="6620" y="9361"/>
              <a:ext cx="1" cy="1152"/>
            </a:xfrm>
            <a:prstGeom prst="line">
              <a:avLst/>
            </a:prstGeom>
            <a:noFill/>
            <a:ln w="38100">
              <a:solidFill>
                <a:schemeClr val="tx1"/>
              </a:solidFill>
              <a:round/>
              <a:headEnd/>
              <a:tailEnd/>
            </a:ln>
          </p:spPr>
          <p:txBody>
            <a:bodyPr/>
            <a:lstStyle/>
            <a:p>
              <a:endParaRPr lang="nl-NL"/>
            </a:p>
          </p:txBody>
        </p:sp>
        <p:sp>
          <p:nvSpPr>
            <p:cNvPr id="104454" name="Line 6"/>
            <p:cNvSpPr>
              <a:spLocks noChangeShapeType="1"/>
            </p:cNvSpPr>
            <p:nvPr/>
          </p:nvSpPr>
          <p:spPr bwMode="auto">
            <a:xfrm rot="18237947" flipH="1">
              <a:off x="6620" y="7633"/>
              <a:ext cx="1" cy="1152"/>
            </a:xfrm>
            <a:prstGeom prst="line">
              <a:avLst/>
            </a:prstGeom>
            <a:noFill/>
            <a:ln w="38100">
              <a:solidFill>
                <a:schemeClr val="tx1"/>
              </a:solidFill>
              <a:round/>
              <a:headEnd/>
              <a:tailEnd/>
            </a:ln>
          </p:spPr>
          <p:txBody>
            <a:bodyPr/>
            <a:lstStyle/>
            <a:p>
              <a:endParaRPr lang="nl-NL"/>
            </a:p>
          </p:txBody>
        </p:sp>
        <p:sp>
          <p:nvSpPr>
            <p:cNvPr id="104455" name="Line 7"/>
            <p:cNvSpPr>
              <a:spLocks noChangeShapeType="1"/>
            </p:cNvSpPr>
            <p:nvPr/>
          </p:nvSpPr>
          <p:spPr bwMode="auto">
            <a:xfrm rot="3362053">
              <a:off x="5180" y="7632"/>
              <a:ext cx="1" cy="1152"/>
            </a:xfrm>
            <a:prstGeom prst="line">
              <a:avLst/>
            </a:prstGeom>
            <a:noFill/>
            <a:ln w="38100">
              <a:solidFill>
                <a:schemeClr val="tx1"/>
              </a:solidFill>
              <a:round/>
              <a:headEnd/>
              <a:tailEnd/>
            </a:ln>
          </p:spPr>
          <p:txBody>
            <a:bodyPr/>
            <a:lstStyle/>
            <a:p>
              <a:endParaRPr lang="nl-NL"/>
            </a:p>
          </p:txBody>
        </p:sp>
        <p:sp>
          <p:nvSpPr>
            <p:cNvPr id="104456" name="Line 8"/>
            <p:cNvSpPr>
              <a:spLocks noChangeShapeType="1"/>
            </p:cNvSpPr>
            <p:nvPr/>
          </p:nvSpPr>
          <p:spPr bwMode="auto">
            <a:xfrm>
              <a:off x="5901" y="6048"/>
              <a:ext cx="0" cy="1152"/>
            </a:xfrm>
            <a:prstGeom prst="line">
              <a:avLst/>
            </a:prstGeom>
            <a:noFill/>
            <a:ln w="38100">
              <a:solidFill>
                <a:schemeClr val="tx1"/>
              </a:solidFill>
              <a:round/>
              <a:headEnd/>
              <a:tailEnd/>
            </a:ln>
          </p:spPr>
          <p:txBody>
            <a:bodyPr/>
            <a:lstStyle/>
            <a:p>
              <a:endParaRPr lang="nl-NL"/>
            </a:p>
          </p:txBody>
        </p:sp>
        <p:sp>
          <p:nvSpPr>
            <p:cNvPr id="104457" name="Line 9"/>
            <p:cNvSpPr>
              <a:spLocks noChangeShapeType="1"/>
            </p:cNvSpPr>
            <p:nvPr/>
          </p:nvSpPr>
          <p:spPr bwMode="auto">
            <a:xfrm>
              <a:off x="5901" y="4464"/>
              <a:ext cx="0" cy="1152"/>
            </a:xfrm>
            <a:prstGeom prst="line">
              <a:avLst/>
            </a:prstGeom>
            <a:noFill/>
            <a:ln w="38100">
              <a:solidFill>
                <a:schemeClr val="tx1"/>
              </a:solidFill>
              <a:round/>
              <a:headEnd/>
              <a:tailEnd/>
            </a:ln>
          </p:spPr>
          <p:txBody>
            <a:bodyPr/>
            <a:lstStyle/>
            <a:p>
              <a:endParaRPr lang="nl-NL"/>
            </a:p>
          </p:txBody>
        </p:sp>
        <p:sp>
          <p:nvSpPr>
            <p:cNvPr id="104458" name="Text Box 10"/>
            <p:cNvSpPr txBox="1">
              <a:spLocks noChangeArrowheads="1"/>
            </p:cNvSpPr>
            <p:nvPr/>
          </p:nvSpPr>
          <p:spPr bwMode="auto">
            <a:xfrm>
              <a:off x="3741" y="3312"/>
              <a:ext cx="4464" cy="1152"/>
            </a:xfrm>
            <a:prstGeom prst="rect">
              <a:avLst/>
            </a:prstGeom>
            <a:solidFill>
              <a:srgbClr val="FF0000"/>
            </a:solidFill>
            <a:ln w="9525">
              <a:solidFill>
                <a:schemeClr val="tx1"/>
              </a:solidFill>
              <a:miter lim="800000"/>
              <a:headEnd/>
              <a:tailEnd/>
            </a:ln>
          </p:spPr>
          <p:txBody>
            <a:bodyPr/>
            <a:lstStyle/>
            <a:p>
              <a:pPr algn="ctr" eaLnBrk="0" hangingPunct="0"/>
              <a:r>
                <a:rPr lang="nl-NL" sz="1800"/>
                <a:t>Benadering</a:t>
              </a:r>
            </a:p>
            <a:p>
              <a:pPr algn="ctr" eaLnBrk="0" hangingPunct="0"/>
              <a:r>
                <a:rPr lang="nl-NL" sz="1800"/>
                <a:t>Ongeval</a:t>
              </a:r>
            </a:p>
          </p:txBody>
        </p:sp>
        <p:sp>
          <p:nvSpPr>
            <p:cNvPr id="104459" name="Text Box 11"/>
            <p:cNvSpPr txBox="1">
              <a:spLocks noChangeArrowheads="1"/>
            </p:cNvSpPr>
            <p:nvPr/>
          </p:nvSpPr>
          <p:spPr bwMode="auto">
            <a:xfrm>
              <a:off x="3741" y="5040"/>
              <a:ext cx="4464" cy="1152"/>
            </a:xfrm>
            <a:prstGeom prst="rect">
              <a:avLst/>
            </a:prstGeom>
            <a:solidFill>
              <a:srgbClr val="FFFF00"/>
            </a:solidFill>
            <a:ln w="9525">
              <a:solidFill>
                <a:schemeClr val="tx1"/>
              </a:solidFill>
              <a:miter lim="800000"/>
              <a:headEnd/>
              <a:tailEnd/>
            </a:ln>
          </p:spPr>
          <p:txBody>
            <a:bodyPr/>
            <a:lstStyle/>
            <a:p>
              <a:pPr algn="ctr" eaLnBrk="0" hangingPunct="0"/>
              <a:r>
                <a:rPr lang="nl-NL" sz="1800"/>
                <a:t>Risicobeheersing /</a:t>
              </a:r>
            </a:p>
            <a:p>
              <a:pPr algn="ctr" eaLnBrk="0" hangingPunct="0"/>
              <a:r>
                <a:rPr lang="nl-NL" sz="1800"/>
                <a:t>Stabilisatie</a:t>
              </a:r>
            </a:p>
          </p:txBody>
        </p:sp>
        <p:sp>
          <p:nvSpPr>
            <p:cNvPr id="104460" name="Text Box 12"/>
            <p:cNvSpPr txBox="1">
              <a:spLocks noChangeArrowheads="1"/>
            </p:cNvSpPr>
            <p:nvPr/>
          </p:nvSpPr>
          <p:spPr bwMode="auto">
            <a:xfrm>
              <a:off x="3741" y="6768"/>
              <a:ext cx="4464" cy="1152"/>
            </a:xfrm>
            <a:prstGeom prst="rect">
              <a:avLst/>
            </a:prstGeom>
            <a:solidFill>
              <a:srgbClr val="99CC00"/>
            </a:solidFill>
            <a:ln w="9525">
              <a:solidFill>
                <a:schemeClr val="tx1"/>
              </a:solidFill>
              <a:miter lim="800000"/>
              <a:headEnd/>
              <a:tailEnd/>
            </a:ln>
          </p:spPr>
          <p:txBody>
            <a:bodyPr/>
            <a:lstStyle/>
            <a:p>
              <a:pPr algn="ctr" eaLnBrk="0" hangingPunct="0"/>
              <a:r>
                <a:rPr lang="nl-NL" sz="1800"/>
                <a:t>Toegang verschaffen</a:t>
              </a:r>
            </a:p>
            <a:p>
              <a:pPr algn="ctr" eaLnBrk="0" hangingPunct="0"/>
              <a:r>
                <a:rPr lang="nl-NL" sz="1800"/>
                <a:t>tot slachtoffer</a:t>
              </a:r>
            </a:p>
          </p:txBody>
        </p:sp>
        <p:sp>
          <p:nvSpPr>
            <p:cNvPr id="104461" name="Text Box 13"/>
            <p:cNvSpPr txBox="1">
              <a:spLocks noChangeArrowheads="1"/>
            </p:cNvSpPr>
            <p:nvPr/>
          </p:nvSpPr>
          <p:spPr bwMode="auto">
            <a:xfrm>
              <a:off x="1005" y="8496"/>
              <a:ext cx="4464" cy="1152"/>
            </a:xfrm>
            <a:prstGeom prst="rect">
              <a:avLst/>
            </a:prstGeom>
            <a:solidFill>
              <a:srgbClr val="993366"/>
            </a:solidFill>
            <a:ln w="9525">
              <a:solidFill>
                <a:schemeClr val="tx1"/>
              </a:solidFill>
              <a:miter lim="800000"/>
              <a:headEnd/>
              <a:tailEnd/>
            </a:ln>
          </p:spPr>
          <p:txBody>
            <a:bodyPr/>
            <a:lstStyle/>
            <a:p>
              <a:pPr algn="ctr" eaLnBrk="0" hangingPunct="0"/>
              <a:r>
                <a:rPr lang="nl-NL" sz="1800"/>
                <a:t>Traumazorg /</a:t>
              </a:r>
            </a:p>
            <a:p>
              <a:pPr algn="ctr" eaLnBrk="0" hangingPunct="0"/>
              <a:r>
                <a:rPr lang="nl-NL" sz="1800"/>
                <a:t>Stabilisatie slachtoffer</a:t>
              </a:r>
            </a:p>
          </p:txBody>
        </p:sp>
        <p:sp>
          <p:nvSpPr>
            <p:cNvPr id="104462" name="Text Box 14"/>
            <p:cNvSpPr txBox="1">
              <a:spLocks noChangeArrowheads="1"/>
            </p:cNvSpPr>
            <p:nvPr/>
          </p:nvSpPr>
          <p:spPr bwMode="auto">
            <a:xfrm>
              <a:off x="6477" y="8496"/>
              <a:ext cx="4464" cy="1152"/>
            </a:xfrm>
            <a:prstGeom prst="rect">
              <a:avLst/>
            </a:prstGeom>
            <a:solidFill>
              <a:srgbClr val="00CCFF"/>
            </a:solidFill>
            <a:ln w="9525">
              <a:solidFill>
                <a:schemeClr val="tx1"/>
              </a:solidFill>
              <a:miter lim="800000"/>
              <a:headEnd/>
              <a:tailEnd/>
            </a:ln>
          </p:spPr>
          <p:txBody>
            <a:bodyPr/>
            <a:lstStyle/>
            <a:p>
              <a:pPr algn="ctr" eaLnBrk="0" hangingPunct="0"/>
              <a:r>
                <a:rPr lang="nl-NL" sz="1800"/>
                <a:t>Ruimte creëren:</a:t>
              </a:r>
            </a:p>
            <a:p>
              <a:pPr algn="ctr" eaLnBrk="0" hangingPunct="0"/>
              <a:r>
                <a:rPr lang="nl-NL" sz="1800"/>
                <a:t>slachtoffer bevrijden</a:t>
              </a:r>
            </a:p>
          </p:txBody>
        </p:sp>
        <p:sp>
          <p:nvSpPr>
            <p:cNvPr id="104463" name="Text Box 15"/>
            <p:cNvSpPr txBox="1">
              <a:spLocks noChangeArrowheads="1"/>
            </p:cNvSpPr>
            <p:nvPr/>
          </p:nvSpPr>
          <p:spPr bwMode="auto">
            <a:xfrm>
              <a:off x="3741" y="10224"/>
              <a:ext cx="4464" cy="1152"/>
            </a:xfrm>
            <a:prstGeom prst="rect">
              <a:avLst/>
            </a:prstGeom>
            <a:solidFill>
              <a:srgbClr val="FF99CC"/>
            </a:solidFill>
            <a:ln w="9525">
              <a:solidFill>
                <a:schemeClr val="tx1"/>
              </a:solidFill>
              <a:miter lim="800000"/>
              <a:headEnd/>
              <a:tailEnd/>
            </a:ln>
          </p:spPr>
          <p:txBody>
            <a:bodyPr/>
            <a:lstStyle/>
            <a:p>
              <a:pPr algn="ctr" eaLnBrk="0" hangingPunct="0"/>
              <a:r>
                <a:rPr lang="nl-NL" sz="1700"/>
                <a:t>Slachtoffer immobiliseren</a:t>
              </a:r>
            </a:p>
            <a:p>
              <a:pPr algn="ctr" eaLnBrk="0" hangingPunct="0"/>
              <a:r>
                <a:rPr lang="nl-NL" sz="1700"/>
                <a:t>en verplaatsen uit wrak</a:t>
              </a:r>
            </a:p>
          </p:txBody>
        </p:sp>
        <p:sp>
          <p:nvSpPr>
            <p:cNvPr id="104464" name="Text Box 16"/>
            <p:cNvSpPr txBox="1">
              <a:spLocks noChangeArrowheads="1"/>
            </p:cNvSpPr>
            <p:nvPr/>
          </p:nvSpPr>
          <p:spPr bwMode="auto">
            <a:xfrm>
              <a:off x="3741" y="11952"/>
              <a:ext cx="4464" cy="1152"/>
            </a:xfrm>
            <a:prstGeom prst="rect">
              <a:avLst/>
            </a:prstGeom>
            <a:solidFill>
              <a:srgbClr val="FFFFFF"/>
            </a:solidFill>
            <a:ln w="9525">
              <a:solidFill>
                <a:schemeClr val="tx1"/>
              </a:solidFill>
              <a:miter lim="800000"/>
              <a:headEnd/>
              <a:tailEnd/>
            </a:ln>
          </p:spPr>
          <p:txBody>
            <a:bodyPr/>
            <a:lstStyle/>
            <a:p>
              <a:pPr algn="ctr" eaLnBrk="0" hangingPunct="0"/>
              <a:r>
                <a:rPr lang="nl-NL" sz="1800"/>
                <a:t>Evaluatie en </a:t>
              </a:r>
            </a:p>
            <a:p>
              <a:pPr algn="ctr" eaLnBrk="0" hangingPunct="0"/>
              <a:r>
                <a:rPr lang="nl-NL" sz="1800"/>
                <a:t>oefening</a:t>
              </a:r>
            </a:p>
          </p:txBody>
        </p:sp>
      </p:grpSp>
      <p:sp>
        <p:nvSpPr>
          <p:cNvPr id="104465" name="Text Box 17"/>
          <p:cNvSpPr txBox="1">
            <a:spLocks noChangeArrowheads="1"/>
          </p:cNvSpPr>
          <p:nvPr/>
        </p:nvSpPr>
        <p:spPr bwMode="auto">
          <a:xfrm>
            <a:off x="6340475" y="984250"/>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1</a:t>
            </a:r>
          </a:p>
        </p:txBody>
      </p:sp>
      <p:sp>
        <p:nvSpPr>
          <p:cNvPr id="104466" name="Text Box 18"/>
          <p:cNvSpPr txBox="1">
            <a:spLocks noChangeArrowheads="1"/>
          </p:cNvSpPr>
          <p:nvPr/>
        </p:nvSpPr>
        <p:spPr bwMode="auto">
          <a:xfrm>
            <a:off x="6340475" y="1912938"/>
            <a:ext cx="16002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2</a:t>
            </a:r>
          </a:p>
        </p:txBody>
      </p:sp>
      <p:sp>
        <p:nvSpPr>
          <p:cNvPr id="104467" name="Text Box 19"/>
          <p:cNvSpPr txBox="1">
            <a:spLocks noChangeArrowheads="1"/>
          </p:cNvSpPr>
          <p:nvPr/>
        </p:nvSpPr>
        <p:spPr bwMode="auto">
          <a:xfrm>
            <a:off x="6340475" y="2827338"/>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3</a:t>
            </a:r>
          </a:p>
        </p:txBody>
      </p:sp>
      <p:sp>
        <p:nvSpPr>
          <p:cNvPr id="104468" name="Text Box 20"/>
          <p:cNvSpPr txBox="1">
            <a:spLocks noChangeArrowheads="1"/>
          </p:cNvSpPr>
          <p:nvPr/>
        </p:nvSpPr>
        <p:spPr bwMode="auto">
          <a:xfrm>
            <a:off x="7940675" y="3741738"/>
            <a:ext cx="16002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5</a:t>
            </a:r>
          </a:p>
        </p:txBody>
      </p:sp>
      <p:sp>
        <p:nvSpPr>
          <p:cNvPr id="104469" name="Text Box 21"/>
          <p:cNvSpPr txBox="1">
            <a:spLocks noChangeArrowheads="1"/>
          </p:cNvSpPr>
          <p:nvPr/>
        </p:nvSpPr>
        <p:spPr bwMode="auto">
          <a:xfrm>
            <a:off x="-60325" y="3803650"/>
            <a:ext cx="13716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4</a:t>
            </a:r>
          </a:p>
        </p:txBody>
      </p:sp>
      <p:sp>
        <p:nvSpPr>
          <p:cNvPr id="104470" name="Text Box 22"/>
          <p:cNvSpPr txBox="1">
            <a:spLocks noChangeArrowheads="1"/>
          </p:cNvSpPr>
          <p:nvPr/>
        </p:nvSpPr>
        <p:spPr bwMode="auto">
          <a:xfrm>
            <a:off x="6264275" y="4718050"/>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6</a:t>
            </a:r>
          </a:p>
        </p:txBody>
      </p:sp>
      <p:sp>
        <p:nvSpPr>
          <p:cNvPr id="104471" name="Text Box 23"/>
          <p:cNvSpPr txBox="1">
            <a:spLocks noChangeArrowheads="1"/>
          </p:cNvSpPr>
          <p:nvPr/>
        </p:nvSpPr>
        <p:spPr bwMode="auto">
          <a:xfrm>
            <a:off x="6264275" y="5708650"/>
            <a:ext cx="1447800" cy="457200"/>
          </a:xfrm>
          <a:prstGeom prst="rect">
            <a:avLst/>
          </a:prstGeom>
          <a:noFill/>
          <a:ln w="9525">
            <a:noFill/>
            <a:miter lim="800000"/>
            <a:headEnd/>
            <a:tailEnd/>
          </a:ln>
          <a:effectLst/>
        </p:spPr>
        <p:txBody>
          <a:bodyPr>
            <a:spAutoFit/>
          </a:bodyPr>
          <a:lstStyle/>
          <a:p>
            <a:pPr eaLnBrk="0" hangingPunct="0">
              <a:spcBef>
                <a:spcPct val="50000"/>
              </a:spcBef>
            </a:pPr>
            <a:r>
              <a:rPr lang="nl-NL" sz="2400">
                <a:solidFill>
                  <a:srgbClr val="FF0000"/>
                </a:solidFill>
              </a:rPr>
              <a:t>Fase 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7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2119619" y="2249488"/>
            <a:ext cx="4881273" cy="2308324"/>
          </a:xfrm>
          <a:prstGeom prst="rect">
            <a:avLst/>
          </a:prstGeom>
          <a:noFill/>
          <a:ln w="9525" algn="ctr">
            <a:noFill/>
            <a:miter lim="800000"/>
            <a:headEnd/>
            <a:tailEnd/>
          </a:ln>
          <a:effectLst/>
        </p:spPr>
        <p:txBody>
          <a:bodyPr wrap="none">
            <a:spAutoFit/>
          </a:bodyPr>
          <a:lstStyle/>
          <a:p>
            <a:pPr algn="ctr" eaLnBrk="0" hangingPunct="0"/>
            <a:r>
              <a:rPr lang="nl-NL" sz="2400" b="0" dirty="0">
                <a:solidFill>
                  <a:srgbClr val="4D4D4D"/>
                </a:solidFill>
              </a:rPr>
              <a:t>Wat is het doel van een evaluatie?</a:t>
            </a:r>
          </a:p>
          <a:p>
            <a:pPr algn="ctr" eaLnBrk="0" hangingPunct="0"/>
            <a:endParaRPr lang="nl-NL" sz="2400" b="0" dirty="0">
              <a:solidFill>
                <a:srgbClr val="4D4D4D"/>
              </a:solidFill>
            </a:endParaRPr>
          </a:p>
          <a:p>
            <a:pPr algn="ctr" eaLnBrk="0" hangingPunct="0"/>
            <a:r>
              <a:rPr lang="nl-NL" sz="2400" b="0" dirty="0">
                <a:solidFill>
                  <a:srgbClr val="4D4D4D"/>
                </a:solidFill>
              </a:rPr>
              <a:t>Wanneer doe</a:t>
            </a:r>
            <a:r>
              <a:rPr lang="en-US" sz="2400" b="0" dirty="0">
                <a:solidFill>
                  <a:srgbClr val="4D4D4D"/>
                </a:solidFill>
              </a:rPr>
              <a:t>t u </a:t>
            </a:r>
            <a:r>
              <a:rPr lang="nl-NL" sz="2400" b="0" dirty="0">
                <a:solidFill>
                  <a:srgbClr val="4D4D4D"/>
                </a:solidFill>
              </a:rPr>
              <a:t>een evaluatie?</a:t>
            </a:r>
          </a:p>
          <a:p>
            <a:pPr algn="ctr" eaLnBrk="0" hangingPunct="0"/>
            <a:r>
              <a:rPr lang="nl-NL" sz="2400" b="0" dirty="0">
                <a:solidFill>
                  <a:srgbClr val="4D4D4D"/>
                </a:solidFill>
              </a:rPr>
              <a:t>En met wie?</a:t>
            </a:r>
          </a:p>
          <a:p>
            <a:pPr algn="ctr" eaLnBrk="0" hangingPunct="0"/>
            <a:endParaRPr lang="nl-NL" sz="2400" b="0" dirty="0">
              <a:solidFill>
                <a:srgbClr val="4D4D4D"/>
              </a:solidFill>
            </a:endParaRPr>
          </a:p>
          <a:p>
            <a:pPr algn="ctr" eaLnBrk="0" hangingPunct="0"/>
            <a:r>
              <a:rPr lang="nl-NL" sz="2400" b="0" dirty="0">
                <a:solidFill>
                  <a:srgbClr val="4D4D4D"/>
                </a:solidFill>
              </a:rPr>
              <a:t>Wat wordt er geëvalueerd?</a:t>
            </a:r>
          </a:p>
        </p:txBody>
      </p:sp>
      <p:sp>
        <p:nvSpPr>
          <p:cNvPr id="106499" name="Rectangle 3"/>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106500" name="Rectangle 4"/>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106501" name="Rectangle 5"/>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106502" name="Rectangle 6"/>
          <p:cNvSpPr>
            <a:spLocks noChangeArrowheads="1"/>
          </p:cNvSpPr>
          <p:nvPr/>
        </p:nvSpPr>
        <p:spPr bwMode="auto">
          <a:xfrm>
            <a:off x="3240088" y="6597650"/>
            <a:ext cx="504825" cy="144463"/>
          </a:xfrm>
          <a:prstGeom prst="rect">
            <a:avLst/>
          </a:prstGeom>
          <a:solidFill>
            <a:srgbClr val="CC0099"/>
          </a:solidFill>
          <a:ln w="9525">
            <a:solidFill>
              <a:srgbClr val="868686"/>
            </a:solidFill>
            <a:miter lim="800000"/>
            <a:headEnd/>
            <a:tailEnd/>
          </a:ln>
          <a:effectLst/>
        </p:spPr>
        <p:txBody>
          <a:bodyPr wrap="none" anchor="ctr"/>
          <a:lstStyle/>
          <a:p>
            <a:endParaRPr lang="nl-NL"/>
          </a:p>
        </p:txBody>
      </p:sp>
      <p:sp>
        <p:nvSpPr>
          <p:cNvPr id="106503" name="Rectangle 7"/>
          <p:cNvSpPr>
            <a:spLocks noChangeArrowheads="1"/>
          </p:cNvSpPr>
          <p:nvPr/>
        </p:nvSpPr>
        <p:spPr bwMode="auto">
          <a:xfrm>
            <a:off x="4140200" y="6597650"/>
            <a:ext cx="504825" cy="144463"/>
          </a:xfrm>
          <a:prstGeom prst="rect">
            <a:avLst/>
          </a:prstGeom>
          <a:solidFill>
            <a:srgbClr val="0099CC"/>
          </a:solidFill>
          <a:ln w="9525">
            <a:solidFill>
              <a:srgbClr val="868686"/>
            </a:solidFill>
            <a:miter lim="800000"/>
            <a:headEnd/>
            <a:tailEnd/>
          </a:ln>
          <a:effectLst/>
        </p:spPr>
        <p:txBody>
          <a:bodyPr wrap="none" anchor="ctr"/>
          <a:lstStyle/>
          <a:p>
            <a:endParaRPr lang="nl-NL"/>
          </a:p>
        </p:txBody>
      </p:sp>
      <p:sp>
        <p:nvSpPr>
          <p:cNvPr id="106504" name="Rectangle 8"/>
          <p:cNvSpPr>
            <a:spLocks noChangeArrowheads="1"/>
          </p:cNvSpPr>
          <p:nvPr/>
        </p:nvSpPr>
        <p:spPr bwMode="auto">
          <a:xfrm>
            <a:off x="5040313" y="6597650"/>
            <a:ext cx="504825" cy="144463"/>
          </a:xfrm>
          <a:prstGeom prst="rect">
            <a:avLst/>
          </a:prstGeom>
          <a:solidFill>
            <a:srgbClr val="FF99FF"/>
          </a:solidFill>
          <a:ln w="9525">
            <a:solidFill>
              <a:srgbClr val="868686"/>
            </a:solidFill>
            <a:miter lim="800000"/>
            <a:headEnd/>
            <a:tailEnd/>
          </a:ln>
          <a:effectLst/>
        </p:spPr>
        <p:txBody>
          <a:bodyPr wrap="none" anchor="ctr"/>
          <a:lstStyle/>
          <a:p>
            <a:endParaRPr lang="nl-NL"/>
          </a:p>
        </p:txBody>
      </p:sp>
      <p:sp>
        <p:nvSpPr>
          <p:cNvPr id="106505" name="Rectangle 9"/>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6498">
                                            <p:txEl>
                                              <p:pRg st="0" end="0"/>
                                            </p:txEl>
                                          </p:spTgt>
                                        </p:tgtEl>
                                        <p:attrNameLst>
                                          <p:attrName>style.visibility</p:attrName>
                                        </p:attrNameLst>
                                      </p:cBhvr>
                                      <p:to>
                                        <p:strVal val="visible"/>
                                      </p:to>
                                    </p:set>
                                    <p:anim calcmode="lin" valueType="num">
                                      <p:cBhvr>
                                        <p:cTn id="7" dur="1000" fill="hold"/>
                                        <p:tgtEl>
                                          <p:spTgt spid="10649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6498">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0649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6498">
                                            <p:txEl>
                                              <p:pRg st="2" end="2"/>
                                            </p:txEl>
                                          </p:spTgt>
                                        </p:tgtEl>
                                        <p:attrNameLst>
                                          <p:attrName>style.visibility</p:attrName>
                                        </p:attrNameLst>
                                      </p:cBhvr>
                                      <p:to>
                                        <p:strVal val="visible"/>
                                      </p:to>
                                    </p:set>
                                    <p:anim calcmode="lin" valueType="num">
                                      <p:cBhvr>
                                        <p:cTn id="14" dur="1000" fill="hold"/>
                                        <p:tgtEl>
                                          <p:spTgt spid="106498">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106498">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10649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6498">
                                            <p:txEl>
                                              <p:pRg st="3" end="3"/>
                                            </p:txEl>
                                          </p:spTgt>
                                        </p:tgtEl>
                                        <p:attrNameLst>
                                          <p:attrName>style.visibility</p:attrName>
                                        </p:attrNameLst>
                                      </p:cBhvr>
                                      <p:to>
                                        <p:strVal val="visible"/>
                                      </p:to>
                                    </p:set>
                                    <p:anim calcmode="lin" valueType="num">
                                      <p:cBhvr>
                                        <p:cTn id="21" dur="1000" fill="hold"/>
                                        <p:tgtEl>
                                          <p:spTgt spid="106498">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106498">
                                            <p:txEl>
                                              <p:pRg st="3" end="3"/>
                                            </p:txEl>
                                          </p:spTgt>
                                        </p:tgtEl>
                                        <p:attrNameLst>
                                          <p:attrName>ppt_h</p:attrName>
                                        </p:attrNameLst>
                                      </p:cBhvr>
                                      <p:tavLst>
                                        <p:tav tm="0">
                                          <p:val>
                                            <p:fltVal val="0"/>
                                          </p:val>
                                        </p:tav>
                                        <p:tav tm="100000">
                                          <p:val>
                                            <p:strVal val="#ppt_h"/>
                                          </p:val>
                                        </p:tav>
                                      </p:tavLst>
                                    </p:anim>
                                    <p:animEffect transition="in" filter="fade">
                                      <p:cBhvr>
                                        <p:cTn id="23" dur="1000"/>
                                        <p:tgtEl>
                                          <p:spTgt spid="10649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06498">
                                            <p:txEl>
                                              <p:pRg st="5" end="5"/>
                                            </p:txEl>
                                          </p:spTgt>
                                        </p:tgtEl>
                                        <p:attrNameLst>
                                          <p:attrName>style.visibility</p:attrName>
                                        </p:attrNameLst>
                                      </p:cBhvr>
                                      <p:to>
                                        <p:strVal val="visible"/>
                                      </p:to>
                                    </p:set>
                                    <p:anim calcmode="lin" valueType="num">
                                      <p:cBhvr>
                                        <p:cTn id="28" dur="1000" fill="hold"/>
                                        <p:tgtEl>
                                          <p:spTgt spid="106498">
                                            <p:txEl>
                                              <p:pRg st="5" end="5"/>
                                            </p:txEl>
                                          </p:spTgt>
                                        </p:tgtEl>
                                        <p:attrNameLst>
                                          <p:attrName>ppt_w</p:attrName>
                                        </p:attrNameLst>
                                      </p:cBhvr>
                                      <p:tavLst>
                                        <p:tav tm="0">
                                          <p:val>
                                            <p:fltVal val="0"/>
                                          </p:val>
                                        </p:tav>
                                        <p:tav tm="100000">
                                          <p:val>
                                            <p:strVal val="#ppt_w"/>
                                          </p:val>
                                        </p:tav>
                                      </p:tavLst>
                                    </p:anim>
                                    <p:anim calcmode="lin" valueType="num">
                                      <p:cBhvr>
                                        <p:cTn id="29" dur="1000" fill="hold"/>
                                        <p:tgtEl>
                                          <p:spTgt spid="106498">
                                            <p:txEl>
                                              <p:pRg st="5" end="5"/>
                                            </p:txEl>
                                          </p:spTgt>
                                        </p:tgtEl>
                                        <p:attrNameLst>
                                          <p:attrName>ppt_h</p:attrName>
                                        </p:attrNameLst>
                                      </p:cBhvr>
                                      <p:tavLst>
                                        <p:tav tm="0">
                                          <p:val>
                                            <p:fltVal val="0"/>
                                          </p:val>
                                        </p:tav>
                                        <p:tav tm="100000">
                                          <p:val>
                                            <p:strVal val="#ppt_h"/>
                                          </p:val>
                                        </p:tav>
                                      </p:tavLst>
                                    </p:anim>
                                    <p:animEffect transition="in" filter="fade">
                                      <p:cBhvr>
                                        <p:cTn id="30" dur="10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33488" y="908050"/>
            <a:ext cx="6677025" cy="5338763"/>
            <a:chOff x="1005" y="3312"/>
            <a:chExt cx="9936" cy="9792"/>
          </a:xfrm>
        </p:grpSpPr>
        <p:sp>
          <p:nvSpPr>
            <p:cNvPr id="44035" name="Line 3"/>
            <p:cNvSpPr>
              <a:spLocks noChangeShapeType="1"/>
            </p:cNvSpPr>
            <p:nvPr/>
          </p:nvSpPr>
          <p:spPr bwMode="auto">
            <a:xfrm>
              <a:off x="5901" y="11088"/>
              <a:ext cx="0" cy="1152"/>
            </a:xfrm>
            <a:prstGeom prst="line">
              <a:avLst/>
            </a:prstGeom>
            <a:noFill/>
            <a:ln w="38100">
              <a:solidFill>
                <a:schemeClr val="tx1"/>
              </a:solidFill>
              <a:round/>
              <a:headEnd/>
              <a:tailEnd/>
            </a:ln>
          </p:spPr>
          <p:txBody>
            <a:bodyPr/>
            <a:lstStyle/>
            <a:p>
              <a:endParaRPr lang="nl-NL"/>
            </a:p>
          </p:txBody>
        </p:sp>
        <p:sp>
          <p:nvSpPr>
            <p:cNvPr id="44036" name="Line 4"/>
            <p:cNvSpPr>
              <a:spLocks noChangeShapeType="1"/>
            </p:cNvSpPr>
            <p:nvPr/>
          </p:nvSpPr>
          <p:spPr bwMode="auto">
            <a:xfrm rot="18237947" flipH="1">
              <a:off x="5180" y="9360"/>
              <a:ext cx="1" cy="1152"/>
            </a:xfrm>
            <a:prstGeom prst="line">
              <a:avLst/>
            </a:prstGeom>
            <a:noFill/>
            <a:ln w="38100">
              <a:solidFill>
                <a:schemeClr val="tx1"/>
              </a:solidFill>
              <a:round/>
              <a:headEnd/>
              <a:tailEnd/>
            </a:ln>
          </p:spPr>
          <p:txBody>
            <a:bodyPr/>
            <a:lstStyle/>
            <a:p>
              <a:endParaRPr lang="nl-NL"/>
            </a:p>
          </p:txBody>
        </p:sp>
        <p:sp>
          <p:nvSpPr>
            <p:cNvPr id="44037" name="Line 5"/>
            <p:cNvSpPr>
              <a:spLocks noChangeShapeType="1"/>
            </p:cNvSpPr>
            <p:nvPr/>
          </p:nvSpPr>
          <p:spPr bwMode="auto">
            <a:xfrm rot="3362053">
              <a:off x="6620" y="9361"/>
              <a:ext cx="1" cy="1152"/>
            </a:xfrm>
            <a:prstGeom prst="line">
              <a:avLst/>
            </a:prstGeom>
            <a:noFill/>
            <a:ln w="38100">
              <a:solidFill>
                <a:schemeClr val="tx1"/>
              </a:solidFill>
              <a:round/>
              <a:headEnd/>
              <a:tailEnd/>
            </a:ln>
          </p:spPr>
          <p:txBody>
            <a:bodyPr/>
            <a:lstStyle/>
            <a:p>
              <a:endParaRPr lang="nl-NL"/>
            </a:p>
          </p:txBody>
        </p:sp>
        <p:sp>
          <p:nvSpPr>
            <p:cNvPr id="44038" name="Line 6"/>
            <p:cNvSpPr>
              <a:spLocks noChangeShapeType="1"/>
            </p:cNvSpPr>
            <p:nvPr/>
          </p:nvSpPr>
          <p:spPr bwMode="auto">
            <a:xfrm rot="18237947" flipH="1">
              <a:off x="6620" y="7633"/>
              <a:ext cx="1" cy="1152"/>
            </a:xfrm>
            <a:prstGeom prst="line">
              <a:avLst/>
            </a:prstGeom>
            <a:noFill/>
            <a:ln w="38100">
              <a:solidFill>
                <a:schemeClr val="tx1"/>
              </a:solidFill>
              <a:round/>
              <a:headEnd/>
              <a:tailEnd/>
            </a:ln>
          </p:spPr>
          <p:txBody>
            <a:bodyPr/>
            <a:lstStyle/>
            <a:p>
              <a:endParaRPr lang="nl-NL"/>
            </a:p>
          </p:txBody>
        </p:sp>
        <p:sp>
          <p:nvSpPr>
            <p:cNvPr id="44039" name="Line 7"/>
            <p:cNvSpPr>
              <a:spLocks noChangeShapeType="1"/>
            </p:cNvSpPr>
            <p:nvPr/>
          </p:nvSpPr>
          <p:spPr bwMode="auto">
            <a:xfrm rot="3362053">
              <a:off x="5180" y="7632"/>
              <a:ext cx="1" cy="1152"/>
            </a:xfrm>
            <a:prstGeom prst="line">
              <a:avLst/>
            </a:prstGeom>
            <a:noFill/>
            <a:ln w="38100">
              <a:solidFill>
                <a:schemeClr val="tx1"/>
              </a:solidFill>
              <a:round/>
              <a:headEnd/>
              <a:tailEnd/>
            </a:ln>
          </p:spPr>
          <p:txBody>
            <a:bodyPr/>
            <a:lstStyle/>
            <a:p>
              <a:endParaRPr lang="nl-NL"/>
            </a:p>
          </p:txBody>
        </p:sp>
        <p:sp>
          <p:nvSpPr>
            <p:cNvPr id="44040" name="Line 8"/>
            <p:cNvSpPr>
              <a:spLocks noChangeShapeType="1"/>
            </p:cNvSpPr>
            <p:nvPr/>
          </p:nvSpPr>
          <p:spPr bwMode="auto">
            <a:xfrm>
              <a:off x="5901" y="6048"/>
              <a:ext cx="0" cy="1152"/>
            </a:xfrm>
            <a:prstGeom prst="line">
              <a:avLst/>
            </a:prstGeom>
            <a:noFill/>
            <a:ln w="38100">
              <a:solidFill>
                <a:schemeClr val="tx1"/>
              </a:solidFill>
              <a:round/>
              <a:headEnd/>
              <a:tailEnd/>
            </a:ln>
          </p:spPr>
          <p:txBody>
            <a:bodyPr/>
            <a:lstStyle/>
            <a:p>
              <a:endParaRPr lang="nl-NL"/>
            </a:p>
          </p:txBody>
        </p:sp>
        <p:sp>
          <p:nvSpPr>
            <p:cNvPr id="44041" name="Line 9"/>
            <p:cNvSpPr>
              <a:spLocks noChangeShapeType="1"/>
            </p:cNvSpPr>
            <p:nvPr/>
          </p:nvSpPr>
          <p:spPr bwMode="auto">
            <a:xfrm>
              <a:off x="5901" y="4464"/>
              <a:ext cx="0" cy="1152"/>
            </a:xfrm>
            <a:prstGeom prst="line">
              <a:avLst/>
            </a:prstGeom>
            <a:noFill/>
            <a:ln w="38100">
              <a:solidFill>
                <a:schemeClr val="tx1"/>
              </a:solidFill>
              <a:round/>
              <a:headEnd/>
              <a:tailEnd/>
            </a:ln>
          </p:spPr>
          <p:txBody>
            <a:bodyPr/>
            <a:lstStyle/>
            <a:p>
              <a:endParaRPr lang="nl-NL"/>
            </a:p>
          </p:txBody>
        </p:sp>
        <p:sp>
          <p:nvSpPr>
            <p:cNvPr id="44042" name="Text Box 10"/>
            <p:cNvSpPr txBox="1">
              <a:spLocks noChangeArrowheads="1"/>
            </p:cNvSpPr>
            <p:nvPr/>
          </p:nvSpPr>
          <p:spPr bwMode="auto">
            <a:xfrm>
              <a:off x="3741" y="3312"/>
              <a:ext cx="4464" cy="1152"/>
            </a:xfrm>
            <a:prstGeom prst="rect">
              <a:avLst/>
            </a:prstGeom>
            <a:solidFill>
              <a:srgbClr val="FF0000"/>
            </a:solidFill>
            <a:ln w="9525">
              <a:solidFill>
                <a:schemeClr val="tx1"/>
              </a:solidFill>
              <a:miter lim="800000"/>
              <a:headEnd/>
              <a:tailEnd/>
            </a:ln>
          </p:spPr>
          <p:txBody>
            <a:bodyPr/>
            <a:lstStyle/>
            <a:p>
              <a:pPr algn="ctr" eaLnBrk="0" hangingPunct="0"/>
              <a:r>
                <a:rPr lang="nl-NL" sz="1800"/>
                <a:t>Benadering</a:t>
              </a:r>
            </a:p>
            <a:p>
              <a:pPr algn="ctr" eaLnBrk="0" hangingPunct="0"/>
              <a:r>
                <a:rPr lang="nl-NL" sz="1800"/>
                <a:t>Ongeval</a:t>
              </a:r>
            </a:p>
          </p:txBody>
        </p:sp>
        <p:sp>
          <p:nvSpPr>
            <p:cNvPr id="44043" name="Text Box 11"/>
            <p:cNvSpPr txBox="1">
              <a:spLocks noChangeArrowheads="1"/>
            </p:cNvSpPr>
            <p:nvPr/>
          </p:nvSpPr>
          <p:spPr bwMode="auto">
            <a:xfrm>
              <a:off x="3741" y="5040"/>
              <a:ext cx="4464" cy="1152"/>
            </a:xfrm>
            <a:prstGeom prst="rect">
              <a:avLst/>
            </a:prstGeom>
            <a:solidFill>
              <a:srgbClr val="FFFF00"/>
            </a:solidFill>
            <a:ln w="9525">
              <a:solidFill>
                <a:schemeClr val="tx1"/>
              </a:solidFill>
              <a:miter lim="800000"/>
              <a:headEnd/>
              <a:tailEnd/>
            </a:ln>
          </p:spPr>
          <p:txBody>
            <a:bodyPr/>
            <a:lstStyle/>
            <a:p>
              <a:pPr algn="ctr" eaLnBrk="0" hangingPunct="0"/>
              <a:r>
                <a:rPr lang="nl-NL" sz="1800"/>
                <a:t>Risicobeheersing /</a:t>
              </a:r>
            </a:p>
            <a:p>
              <a:pPr algn="ctr" eaLnBrk="0" hangingPunct="0"/>
              <a:r>
                <a:rPr lang="nl-NL" sz="1800"/>
                <a:t>Stabilisatie</a:t>
              </a:r>
            </a:p>
          </p:txBody>
        </p:sp>
        <p:sp>
          <p:nvSpPr>
            <p:cNvPr id="44044" name="Text Box 12"/>
            <p:cNvSpPr txBox="1">
              <a:spLocks noChangeArrowheads="1"/>
            </p:cNvSpPr>
            <p:nvPr/>
          </p:nvSpPr>
          <p:spPr bwMode="auto">
            <a:xfrm>
              <a:off x="3741" y="6768"/>
              <a:ext cx="4464" cy="1152"/>
            </a:xfrm>
            <a:prstGeom prst="rect">
              <a:avLst/>
            </a:prstGeom>
            <a:solidFill>
              <a:srgbClr val="99CC00"/>
            </a:solidFill>
            <a:ln w="9525">
              <a:solidFill>
                <a:schemeClr val="tx1"/>
              </a:solidFill>
              <a:miter lim="800000"/>
              <a:headEnd/>
              <a:tailEnd/>
            </a:ln>
          </p:spPr>
          <p:txBody>
            <a:bodyPr/>
            <a:lstStyle/>
            <a:p>
              <a:pPr algn="ctr" eaLnBrk="0" hangingPunct="0"/>
              <a:r>
                <a:rPr lang="nl-NL" sz="1800"/>
                <a:t>Toegang verschaffen</a:t>
              </a:r>
            </a:p>
            <a:p>
              <a:pPr algn="ctr" eaLnBrk="0" hangingPunct="0"/>
              <a:r>
                <a:rPr lang="nl-NL" sz="1800"/>
                <a:t>tot slachtoffer</a:t>
              </a:r>
            </a:p>
          </p:txBody>
        </p:sp>
        <p:sp>
          <p:nvSpPr>
            <p:cNvPr id="44045" name="Text Box 13"/>
            <p:cNvSpPr txBox="1">
              <a:spLocks noChangeArrowheads="1"/>
            </p:cNvSpPr>
            <p:nvPr/>
          </p:nvSpPr>
          <p:spPr bwMode="auto">
            <a:xfrm>
              <a:off x="1005" y="8496"/>
              <a:ext cx="4464" cy="1152"/>
            </a:xfrm>
            <a:prstGeom prst="rect">
              <a:avLst/>
            </a:prstGeom>
            <a:solidFill>
              <a:srgbClr val="993366"/>
            </a:solidFill>
            <a:ln w="9525">
              <a:solidFill>
                <a:schemeClr val="tx1"/>
              </a:solidFill>
              <a:miter lim="800000"/>
              <a:headEnd/>
              <a:tailEnd/>
            </a:ln>
          </p:spPr>
          <p:txBody>
            <a:bodyPr/>
            <a:lstStyle/>
            <a:p>
              <a:pPr algn="ctr" eaLnBrk="0" hangingPunct="0"/>
              <a:r>
                <a:rPr lang="nl-NL" sz="1800"/>
                <a:t>Traumazorg /</a:t>
              </a:r>
            </a:p>
            <a:p>
              <a:pPr algn="ctr" eaLnBrk="0" hangingPunct="0"/>
              <a:r>
                <a:rPr lang="nl-NL" sz="1800"/>
                <a:t>Stabilisatie slachtoffer</a:t>
              </a:r>
            </a:p>
          </p:txBody>
        </p:sp>
        <p:sp>
          <p:nvSpPr>
            <p:cNvPr id="44046" name="Text Box 14"/>
            <p:cNvSpPr txBox="1">
              <a:spLocks noChangeArrowheads="1"/>
            </p:cNvSpPr>
            <p:nvPr/>
          </p:nvSpPr>
          <p:spPr bwMode="auto">
            <a:xfrm>
              <a:off x="6477" y="8496"/>
              <a:ext cx="4464" cy="1152"/>
            </a:xfrm>
            <a:prstGeom prst="rect">
              <a:avLst/>
            </a:prstGeom>
            <a:solidFill>
              <a:srgbClr val="00CCFF"/>
            </a:solidFill>
            <a:ln w="9525">
              <a:solidFill>
                <a:schemeClr val="tx1"/>
              </a:solidFill>
              <a:miter lim="800000"/>
              <a:headEnd/>
              <a:tailEnd/>
            </a:ln>
          </p:spPr>
          <p:txBody>
            <a:bodyPr/>
            <a:lstStyle/>
            <a:p>
              <a:pPr algn="ctr" eaLnBrk="0" hangingPunct="0"/>
              <a:r>
                <a:rPr lang="nl-NL" sz="1800"/>
                <a:t>Ruimte creëren:</a:t>
              </a:r>
            </a:p>
            <a:p>
              <a:pPr algn="ctr" eaLnBrk="0" hangingPunct="0"/>
              <a:r>
                <a:rPr lang="nl-NL" sz="1800"/>
                <a:t>slachtoffer bevrijden</a:t>
              </a:r>
            </a:p>
          </p:txBody>
        </p:sp>
        <p:sp>
          <p:nvSpPr>
            <p:cNvPr id="44047" name="Text Box 15"/>
            <p:cNvSpPr txBox="1">
              <a:spLocks noChangeArrowheads="1"/>
            </p:cNvSpPr>
            <p:nvPr/>
          </p:nvSpPr>
          <p:spPr bwMode="auto">
            <a:xfrm>
              <a:off x="3741" y="10224"/>
              <a:ext cx="4464" cy="1152"/>
            </a:xfrm>
            <a:prstGeom prst="rect">
              <a:avLst/>
            </a:prstGeom>
            <a:solidFill>
              <a:srgbClr val="FF99CC"/>
            </a:solidFill>
            <a:ln w="9525">
              <a:solidFill>
                <a:schemeClr val="tx1"/>
              </a:solidFill>
              <a:miter lim="800000"/>
              <a:headEnd/>
              <a:tailEnd/>
            </a:ln>
          </p:spPr>
          <p:txBody>
            <a:bodyPr/>
            <a:lstStyle/>
            <a:p>
              <a:pPr algn="ctr" eaLnBrk="0" hangingPunct="0"/>
              <a:r>
                <a:rPr lang="nl-NL" sz="1700"/>
                <a:t>Slachtoffer immobiliseren</a:t>
              </a:r>
            </a:p>
            <a:p>
              <a:pPr algn="ctr" eaLnBrk="0" hangingPunct="0"/>
              <a:r>
                <a:rPr lang="nl-NL" sz="1700"/>
                <a:t>en verplaatsen uit wrak</a:t>
              </a:r>
            </a:p>
          </p:txBody>
        </p:sp>
        <p:sp>
          <p:nvSpPr>
            <p:cNvPr id="44048" name="Text Box 16"/>
            <p:cNvSpPr txBox="1">
              <a:spLocks noChangeArrowheads="1"/>
            </p:cNvSpPr>
            <p:nvPr/>
          </p:nvSpPr>
          <p:spPr bwMode="auto">
            <a:xfrm>
              <a:off x="3741" y="11952"/>
              <a:ext cx="4464" cy="1152"/>
            </a:xfrm>
            <a:prstGeom prst="rect">
              <a:avLst/>
            </a:prstGeom>
            <a:solidFill>
              <a:srgbClr val="FFFFFF"/>
            </a:solidFill>
            <a:ln w="9525">
              <a:solidFill>
                <a:schemeClr val="tx1"/>
              </a:solidFill>
              <a:miter lim="800000"/>
              <a:headEnd/>
              <a:tailEnd/>
            </a:ln>
          </p:spPr>
          <p:txBody>
            <a:bodyPr/>
            <a:lstStyle/>
            <a:p>
              <a:pPr algn="ctr" eaLnBrk="0" hangingPunct="0"/>
              <a:r>
                <a:rPr lang="nl-NL" sz="1800"/>
                <a:t>Evaluatie en </a:t>
              </a:r>
            </a:p>
            <a:p>
              <a:pPr algn="ctr" eaLnBrk="0" hangingPunct="0"/>
              <a:r>
                <a:rPr lang="nl-NL" sz="1800"/>
                <a:t>oefening</a:t>
              </a:r>
            </a:p>
          </p:txBody>
        </p:sp>
      </p:grpSp>
      <p:sp>
        <p:nvSpPr>
          <p:cNvPr id="44049" name="Text Box 17"/>
          <p:cNvSpPr txBox="1">
            <a:spLocks noChangeArrowheads="1"/>
          </p:cNvSpPr>
          <p:nvPr/>
        </p:nvSpPr>
        <p:spPr bwMode="auto">
          <a:xfrm>
            <a:off x="6321425" y="1038225"/>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1</a:t>
            </a:r>
          </a:p>
        </p:txBody>
      </p:sp>
      <p:sp>
        <p:nvSpPr>
          <p:cNvPr id="44050" name="Text Box 18"/>
          <p:cNvSpPr txBox="1">
            <a:spLocks noChangeArrowheads="1"/>
          </p:cNvSpPr>
          <p:nvPr/>
        </p:nvSpPr>
        <p:spPr bwMode="auto">
          <a:xfrm>
            <a:off x="6321425" y="1966913"/>
            <a:ext cx="1600200" cy="457200"/>
          </a:xfrm>
          <a:prstGeom prst="rect">
            <a:avLst/>
          </a:prstGeom>
          <a:noFill/>
          <a:ln w="9525">
            <a:noFill/>
            <a:miter lim="800000"/>
            <a:headEnd/>
            <a:tailEnd/>
          </a:ln>
          <a:effectLst/>
        </p:spPr>
        <p:txBody>
          <a:bodyPr>
            <a:spAutoFit/>
          </a:bodyPr>
          <a:lstStyle/>
          <a:p>
            <a:pPr eaLnBrk="0" hangingPunct="0">
              <a:spcBef>
                <a:spcPct val="50000"/>
              </a:spcBef>
            </a:pPr>
            <a:r>
              <a:rPr lang="nl-NL" sz="2400">
                <a:solidFill>
                  <a:srgbClr val="FF0000"/>
                </a:solidFill>
              </a:rPr>
              <a:t>Fase 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p:txBody>
          <a:bodyPr/>
          <a:lstStyle/>
          <a:p>
            <a:r>
              <a:rPr lang="nl-NL" dirty="0" smtClean="0"/>
              <a:t>Fase 2</a:t>
            </a:r>
            <a:endParaRPr lang="nl-NL" dirty="0"/>
          </a:p>
        </p:txBody>
      </p:sp>
      <p:sp>
        <p:nvSpPr>
          <p:cNvPr id="46083" name="Rectangle 3"/>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46084" name="Rectangle 4"/>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46085" name="Rectangle 5"/>
          <p:cNvSpPr>
            <a:spLocks noChangeArrowheads="1"/>
          </p:cNvSpPr>
          <p:nvPr/>
        </p:nvSpPr>
        <p:spPr bwMode="auto">
          <a:xfrm>
            <a:off x="2339975"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46086" name="Rectangle 6"/>
          <p:cNvSpPr>
            <a:spLocks noChangeArrowheads="1"/>
          </p:cNvSpPr>
          <p:nvPr/>
        </p:nvSpPr>
        <p:spPr bwMode="auto">
          <a:xfrm>
            <a:off x="3240088"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46087" name="Rectangle 7"/>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46088" name="Rectangle 8"/>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46089" name="Rectangle 9"/>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pic>
        <p:nvPicPr>
          <p:cNvPr id="22529" name="Picture 1" descr="G:\Falck-SAVER\foto's\New Car Technology\C5airbags.jpg"/>
          <p:cNvPicPr>
            <a:picLocks noChangeAspect="1" noChangeArrowheads="1"/>
          </p:cNvPicPr>
          <p:nvPr/>
        </p:nvPicPr>
        <p:blipFill>
          <a:blip r:embed="rId3" cstate="print"/>
          <a:srcRect/>
          <a:stretch>
            <a:fillRect/>
          </a:stretch>
        </p:blipFill>
        <p:spPr bwMode="auto">
          <a:xfrm>
            <a:off x="251520" y="1196752"/>
            <a:ext cx="3783013" cy="2538412"/>
          </a:xfrm>
          <a:prstGeom prst="rect">
            <a:avLst/>
          </a:prstGeom>
          <a:noFill/>
        </p:spPr>
      </p:pic>
      <p:pic>
        <p:nvPicPr>
          <p:cNvPr id="22530" name="Picture 2" descr="G:\Falck-SAVER\foto's\New Car Technology\Citroën_securite_active_title.jpg"/>
          <p:cNvPicPr>
            <a:picLocks noChangeAspect="1" noChangeArrowheads="1"/>
          </p:cNvPicPr>
          <p:nvPr/>
        </p:nvPicPr>
        <p:blipFill>
          <a:blip r:embed="rId4" cstate="print"/>
          <a:srcRect/>
          <a:stretch>
            <a:fillRect/>
          </a:stretch>
        </p:blipFill>
        <p:spPr bwMode="auto">
          <a:xfrm>
            <a:off x="2175606" y="4005064"/>
            <a:ext cx="4792787" cy="2212056"/>
          </a:xfrm>
          <a:prstGeom prst="rect">
            <a:avLst/>
          </a:prstGeom>
          <a:noFill/>
        </p:spPr>
      </p:pic>
      <p:pic>
        <p:nvPicPr>
          <p:cNvPr id="22531" name="Picture 3" descr="G:\Falck-SAVER\foto's\New Car Technology\DSC00828.JPG"/>
          <p:cNvPicPr>
            <a:picLocks noChangeAspect="1" noChangeArrowheads="1"/>
          </p:cNvPicPr>
          <p:nvPr/>
        </p:nvPicPr>
        <p:blipFill>
          <a:blip r:embed="rId5" cstate="print"/>
          <a:srcRect/>
          <a:stretch>
            <a:fillRect/>
          </a:stretch>
        </p:blipFill>
        <p:spPr bwMode="auto">
          <a:xfrm>
            <a:off x="4932040" y="1196752"/>
            <a:ext cx="3447723" cy="258579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22375" y="890588"/>
            <a:ext cx="6677025" cy="5338762"/>
            <a:chOff x="1005" y="3312"/>
            <a:chExt cx="9936" cy="9792"/>
          </a:xfrm>
        </p:grpSpPr>
        <p:sp>
          <p:nvSpPr>
            <p:cNvPr id="65539" name="Line 3"/>
            <p:cNvSpPr>
              <a:spLocks noChangeShapeType="1"/>
            </p:cNvSpPr>
            <p:nvPr/>
          </p:nvSpPr>
          <p:spPr bwMode="auto">
            <a:xfrm>
              <a:off x="5901" y="11088"/>
              <a:ext cx="0" cy="1152"/>
            </a:xfrm>
            <a:prstGeom prst="line">
              <a:avLst/>
            </a:prstGeom>
            <a:noFill/>
            <a:ln w="38100">
              <a:solidFill>
                <a:schemeClr val="tx1"/>
              </a:solidFill>
              <a:round/>
              <a:headEnd/>
              <a:tailEnd/>
            </a:ln>
          </p:spPr>
          <p:txBody>
            <a:bodyPr/>
            <a:lstStyle/>
            <a:p>
              <a:endParaRPr lang="nl-NL"/>
            </a:p>
          </p:txBody>
        </p:sp>
        <p:sp>
          <p:nvSpPr>
            <p:cNvPr id="65540" name="Line 4"/>
            <p:cNvSpPr>
              <a:spLocks noChangeShapeType="1"/>
            </p:cNvSpPr>
            <p:nvPr/>
          </p:nvSpPr>
          <p:spPr bwMode="auto">
            <a:xfrm rot="18237947" flipH="1">
              <a:off x="5180" y="9360"/>
              <a:ext cx="1" cy="1152"/>
            </a:xfrm>
            <a:prstGeom prst="line">
              <a:avLst/>
            </a:prstGeom>
            <a:noFill/>
            <a:ln w="38100">
              <a:solidFill>
                <a:schemeClr val="tx1"/>
              </a:solidFill>
              <a:round/>
              <a:headEnd/>
              <a:tailEnd/>
            </a:ln>
          </p:spPr>
          <p:txBody>
            <a:bodyPr/>
            <a:lstStyle/>
            <a:p>
              <a:endParaRPr lang="nl-NL"/>
            </a:p>
          </p:txBody>
        </p:sp>
        <p:sp>
          <p:nvSpPr>
            <p:cNvPr id="65541" name="Line 5"/>
            <p:cNvSpPr>
              <a:spLocks noChangeShapeType="1"/>
            </p:cNvSpPr>
            <p:nvPr/>
          </p:nvSpPr>
          <p:spPr bwMode="auto">
            <a:xfrm rot="3362053">
              <a:off x="6620" y="9361"/>
              <a:ext cx="1" cy="1152"/>
            </a:xfrm>
            <a:prstGeom prst="line">
              <a:avLst/>
            </a:prstGeom>
            <a:noFill/>
            <a:ln w="38100">
              <a:solidFill>
                <a:schemeClr val="tx1"/>
              </a:solidFill>
              <a:round/>
              <a:headEnd/>
              <a:tailEnd/>
            </a:ln>
          </p:spPr>
          <p:txBody>
            <a:bodyPr/>
            <a:lstStyle/>
            <a:p>
              <a:endParaRPr lang="nl-NL"/>
            </a:p>
          </p:txBody>
        </p:sp>
        <p:sp>
          <p:nvSpPr>
            <p:cNvPr id="65542" name="Line 6"/>
            <p:cNvSpPr>
              <a:spLocks noChangeShapeType="1"/>
            </p:cNvSpPr>
            <p:nvPr/>
          </p:nvSpPr>
          <p:spPr bwMode="auto">
            <a:xfrm rot="18237947" flipH="1">
              <a:off x="6620" y="7633"/>
              <a:ext cx="1" cy="1152"/>
            </a:xfrm>
            <a:prstGeom prst="line">
              <a:avLst/>
            </a:prstGeom>
            <a:noFill/>
            <a:ln w="38100">
              <a:solidFill>
                <a:schemeClr val="tx1"/>
              </a:solidFill>
              <a:round/>
              <a:headEnd/>
              <a:tailEnd/>
            </a:ln>
          </p:spPr>
          <p:txBody>
            <a:bodyPr/>
            <a:lstStyle/>
            <a:p>
              <a:endParaRPr lang="nl-NL"/>
            </a:p>
          </p:txBody>
        </p:sp>
        <p:sp>
          <p:nvSpPr>
            <p:cNvPr id="65543" name="Line 7"/>
            <p:cNvSpPr>
              <a:spLocks noChangeShapeType="1"/>
            </p:cNvSpPr>
            <p:nvPr/>
          </p:nvSpPr>
          <p:spPr bwMode="auto">
            <a:xfrm rot="3362053">
              <a:off x="5180" y="7632"/>
              <a:ext cx="1" cy="1152"/>
            </a:xfrm>
            <a:prstGeom prst="line">
              <a:avLst/>
            </a:prstGeom>
            <a:noFill/>
            <a:ln w="38100">
              <a:solidFill>
                <a:schemeClr val="tx1"/>
              </a:solidFill>
              <a:round/>
              <a:headEnd/>
              <a:tailEnd/>
            </a:ln>
          </p:spPr>
          <p:txBody>
            <a:bodyPr/>
            <a:lstStyle/>
            <a:p>
              <a:endParaRPr lang="nl-NL"/>
            </a:p>
          </p:txBody>
        </p:sp>
        <p:sp>
          <p:nvSpPr>
            <p:cNvPr id="65544" name="Line 8"/>
            <p:cNvSpPr>
              <a:spLocks noChangeShapeType="1"/>
            </p:cNvSpPr>
            <p:nvPr/>
          </p:nvSpPr>
          <p:spPr bwMode="auto">
            <a:xfrm>
              <a:off x="5901" y="6048"/>
              <a:ext cx="0" cy="1152"/>
            </a:xfrm>
            <a:prstGeom prst="line">
              <a:avLst/>
            </a:prstGeom>
            <a:noFill/>
            <a:ln w="38100">
              <a:solidFill>
                <a:schemeClr val="tx1"/>
              </a:solidFill>
              <a:round/>
              <a:headEnd/>
              <a:tailEnd/>
            </a:ln>
          </p:spPr>
          <p:txBody>
            <a:bodyPr/>
            <a:lstStyle/>
            <a:p>
              <a:endParaRPr lang="nl-NL"/>
            </a:p>
          </p:txBody>
        </p:sp>
        <p:sp>
          <p:nvSpPr>
            <p:cNvPr id="65545" name="Line 9"/>
            <p:cNvSpPr>
              <a:spLocks noChangeShapeType="1"/>
            </p:cNvSpPr>
            <p:nvPr/>
          </p:nvSpPr>
          <p:spPr bwMode="auto">
            <a:xfrm>
              <a:off x="5901" y="4464"/>
              <a:ext cx="0" cy="1152"/>
            </a:xfrm>
            <a:prstGeom prst="line">
              <a:avLst/>
            </a:prstGeom>
            <a:noFill/>
            <a:ln w="38100">
              <a:solidFill>
                <a:schemeClr val="tx1"/>
              </a:solidFill>
              <a:round/>
              <a:headEnd/>
              <a:tailEnd/>
            </a:ln>
          </p:spPr>
          <p:txBody>
            <a:bodyPr/>
            <a:lstStyle/>
            <a:p>
              <a:endParaRPr lang="nl-NL"/>
            </a:p>
          </p:txBody>
        </p:sp>
        <p:sp>
          <p:nvSpPr>
            <p:cNvPr id="65546" name="Text Box 10"/>
            <p:cNvSpPr txBox="1">
              <a:spLocks noChangeArrowheads="1"/>
            </p:cNvSpPr>
            <p:nvPr/>
          </p:nvSpPr>
          <p:spPr bwMode="auto">
            <a:xfrm>
              <a:off x="3741" y="3312"/>
              <a:ext cx="4464" cy="1152"/>
            </a:xfrm>
            <a:prstGeom prst="rect">
              <a:avLst/>
            </a:prstGeom>
            <a:solidFill>
              <a:srgbClr val="FF0000"/>
            </a:solidFill>
            <a:ln w="9525">
              <a:solidFill>
                <a:schemeClr val="tx1"/>
              </a:solidFill>
              <a:miter lim="800000"/>
              <a:headEnd/>
              <a:tailEnd/>
            </a:ln>
          </p:spPr>
          <p:txBody>
            <a:bodyPr/>
            <a:lstStyle/>
            <a:p>
              <a:pPr algn="ctr" eaLnBrk="0" hangingPunct="0"/>
              <a:r>
                <a:rPr lang="nl-NL" sz="1800"/>
                <a:t>Benadering</a:t>
              </a:r>
            </a:p>
            <a:p>
              <a:pPr algn="ctr" eaLnBrk="0" hangingPunct="0"/>
              <a:r>
                <a:rPr lang="nl-NL" sz="1800"/>
                <a:t>Ongeval</a:t>
              </a:r>
            </a:p>
          </p:txBody>
        </p:sp>
        <p:sp>
          <p:nvSpPr>
            <p:cNvPr id="65547" name="Text Box 11"/>
            <p:cNvSpPr txBox="1">
              <a:spLocks noChangeArrowheads="1"/>
            </p:cNvSpPr>
            <p:nvPr/>
          </p:nvSpPr>
          <p:spPr bwMode="auto">
            <a:xfrm>
              <a:off x="3741" y="5040"/>
              <a:ext cx="4464" cy="1152"/>
            </a:xfrm>
            <a:prstGeom prst="rect">
              <a:avLst/>
            </a:prstGeom>
            <a:solidFill>
              <a:srgbClr val="FFFF00"/>
            </a:solidFill>
            <a:ln w="9525">
              <a:solidFill>
                <a:schemeClr val="tx1"/>
              </a:solidFill>
              <a:miter lim="800000"/>
              <a:headEnd/>
              <a:tailEnd/>
            </a:ln>
          </p:spPr>
          <p:txBody>
            <a:bodyPr/>
            <a:lstStyle/>
            <a:p>
              <a:pPr algn="ctr" eaLnBrk="0" hangingPunct="0"/>
              <a:r>
                <a:rPr lang="nl-NL" sz="1800"/>
                <a:t>Risicobeheersing /</a:t>
              </a:r>
            </a:p>
            <a:p>
              <a:pPr algn="ctr" eaLnBrk="0" hangingPunct="0"/>
              <a:r>
                <a:rPr lang="nl-NL" sz="1800"/>
                <a:t>Stabilisatie</a:t>
              </a:r>
            </a:p>
          </p:txBody>
        </p:sp>
        <p:sp>
          <p:nvSpPr>
            <p:cNvPr id="65548" name="Text Box 12"/>
            <p:cNvSpPr txBox="1">
              <a:spLocks noChangeArrowheads="1"/>
            </p:cNvSpPr>
            <p:nvPr/>
          </p:nvSpPr>
          <p:spPr bwMode="auto">
            <a:xfrm>
              <a:off x="3741" y="6768"/>
              <a:ext cx="4464" cy="1152"/>
            </a:xfrm>
            <a:prstGeom prst="rect">
              <a:avLst/>
            </a:prstGeom>
            <a:solidFill>
              <a:srgbClr val="99CC00"/>
            </a:solidFill>
            <a:ln w="9525">
              <a:solidFill>
                <a:schemeClr val="tx1"/>
              </a:solidFill>
              <a:miter lim="800000"/>
              <a:headEnd/>
              <a:tailEnd/>
            </a:ln>
          </p:spPr>
          <p:txBody>
            <a:bodyPr/>
            <a:lstStyle/>
            <a:p>
              <a:pPr algn="ctr" eaLnBrk="0" hangingPunct="0"/>
              <a:r>
                <a:rPr lang="nl-NL" sz="1800"/>
                <a:t>Toegang verschaffen</a:t>
              </a:r>
            </a:p>
            <a:p>
              <a:pPr algn="ctr" eaLnBrk="0" hangingPunct="0"/>
              <a:r>
                <a:rPr lang="nl-NL" sz="1800"/>
                <a:t>tot slachtoffer</a:t>
              </a:r>
            </a:p>
          </p:txBody>
        </p:sp>
        <p:sp>
          <p:nvSpPr>
            <p:cNvPr id="65549" name="Text Box 13"/>
            <p:cNvSpPr txBox="1">
              <a:spLocks noChangeArrowheads="1"/>
            </p:cNvSpPr>
            <p:nvPr/>
          </p:nvSpPr>
          <p:spPr bwMode="auto">
            <a:xfrm>
              <a:off x="1005" y="8496"/>
              <a:ext cx="4464" cy="1152"/>
            </a:xfrm>
            <a:prstGeom prst="rect">
              <a:avLst/>
            </a:prstGeom>
            <a:solidFill>
              <a:srgbClr val="993366"/>
            </a:solidFill>
            <a:ln w="9525">
              <a:solidFill>
                <a:schemeClr val="tx1"/>
              </a:solidFill>
              <a:miter lim="800000"/>
              <a:headEnd/>
              <a:tailEnd/>
            </a:ln>
          </p:spPr>
          <p:txBody>
            <a:bodyPr/>
            <a:lstStyle/>
            <a:p>
              <a:pPr algn="ctr" eaLnBrk="0" hangingPunct="0"/>
              <a:r>
                <a:rPr lang="nl-NL" sz="1800"/>
                <a:t>Traumazorg /</a:t>
              </a:r>
            </a:p>
            <a:p>
              <a:pPr algn="ctr" eaLnBrk="0" hangingPunct="0"/>
              <a:r>
                <a:rPr lang="nl-NL" sz="1800"/>
                <a:t>Stabilisatie slachtoffer</a:t>
              </a:r>
            </a:p>
          </p:txBody>
        </p:sp>
        <p:sp>
          <p:nvSpPr>
            <p:cNvPr id="65550" name="Text Box 14"/>
            <p:cNvSpPr txBox="1">
              <a:spLocks noChangeArrowheads="1"/>
            </p:cNvSpPr>
            <p:nvPr/>
          </p:nvSpPr>
          <p:spPr bwMode="auto">
            <a:xfrm>
              <a:off x="6477" y="8496"/>
              <a:ext cx="4464" cy="1152"/>
            </a:xfrm>
            <a:prstGeom prst="rect">
              <a:avLst/>
            </a:prstGeom>
            <a:solidFill>
              <a:srgbClr val="00CCFF"/>
            </a:solidFill>
            <a:ln w="9525">
              <a:solidFill>
                <a:schemeClr val="tx1"/>
              </a:solidFill>
              <a:miter lim="800000"/>
              <a:headEnd/>
              <a:tailEnd/>
            </a:ln>
          </p:spPr>
          <p:txBody>
            <a:bodyPr/>
            <a:lstStyle/>
            <a:p>
              <a:pPr algn="ctr" eaLnBrk="0" hangingPunct="0"/>
              <a:r>
                <a:rPr lang="nl-NL" sz="1800"/>
                <a:t>Ruimte creëren:</a:t>
              </a:r>
            </a:p>
            <a:p>
              <a:pPr algn="ctr" eaLnBrk="0" hangingPunct="0"/>
              <a:r>
                <a:rPr lang="nl-NL" sz="1800"/>
                <a:t>slachtoffer bevrijden</a:t>
              </a:r>
            </a:p>
          </p:txBody>
        </p:sp>
        <p:sp>
          <p:nvSpPr>
            <p:cNvPr id="65551" name="Text Box 15"/>
            <p:cNvSpPr txBox="1">
              <a:spLocks noChangeArrowheads="1"/>
            </p:cNvSpPr>
            <p:nvPr/>
          </p:nvSpPr>
          <p:spPr bwMode="auto">
            <a:xfrm>
              <a:off x="3741" y="10224"/>
              <a:ext cx="4464" cy="1152"/>
            </a:xfrm>
            <a:prstGeom prst="rect">
              <a:avLst/>
            </a:prstGeom>
            <a:solidFill>
              <a:srgbClr val="FF99CC"/>
            </a:solidFill>
            <a:ln w="9525">
              <a:solidFill>
                <a:schemeClr val="tx1"/>
              </a:solidFill>
              <a:miter lim="800000"/>
              <a:headEnd/>
              <a:tailEnd/>
            </a:ln>
          </p:spPr>
          <p:txBody>
            <a:bodyPr/>
            <a:lstStyle/>
            <a:p>
              <a:pPr algn="ctr" eaLnBrk="0" hangingPunct="0"/>
              <a:r>
                <a:rPr lang="nl-NL" sz="1700"/>
                <a:t>Slachtoffer immobiliseren</a:t>
              </a:r>
            </a:p>
            <a:p>
              <a:pPr algn="ctr" eaLnBrk="0" hangingPunct="0"/>
              <a:r>
                <a:rPr lang="nl-NL" sz="1700"/>
                <a:t>en verplaatsen uit wrak</a:t>
              </a:r>
            </a:p>
          </p:txBody>
        </p:sp>
        <p:sp>
          <p:nvSpPr>
            <p:cNvPr id="65552" name="Text Box 16"/>
            <p:cNvSpPr txBox="1">
              <a:spLocks noChangeArrowheads="1"/>
            </p:cNvSpPr>
            <p:nvPr/>
          </p:nvSpPr>
          <p:spPr bwMode="auto">
            <a:xfrm>
              <a:off x="3741" y="11952"/>
              <a:ext cx="4464" cy="1152"/>
            </a:xfrm>
            <a:prstGeom prst="rect">
              <a:avLst/>
            </a:prstGeom>
            <a:solidFill>
              <a:srgbClr val="FFFFFF"/>
            </a:solidFill>
            <a:ln w="9525">
              <a:solidFill>
                <a:schemeClr val="tx1"/>
              </a:solidFill>
              <a:miter lim="800000"/>
              <a:headEnd/>
              <a:tailEnd/>
            </a:ln>
          </p:spPr>
          <p:txBody>
            <a:bodyPr/>
            <a:lstStyle/>
            <a:p>
              <a:pPr algn="ctr" eaLnBrk="0" hangingPunct="0"/>
              <a:r>
                <a:rPr lang="nl-NL" sz="1800"/>
                <a:t>Evaluatie en </a:t>
              </a:r>
            </a:p>
            <a:p>
              <a:pPr algn="ctr" eaLnBrk="0" hangingPunct="0"/>
              <a:r>
                <a:rPr lang="nl-NL" sz="1800"/>
                <a:t>oefening</a:t>
              </a:r>
            </a:p>
          </p:txBody>
        </p:sp>
      </p:grpSp>
      <p:sp>
        <p:nvSpPr>
          <p:cNvPr id="65553" name="Text Box 17"/>
          <p:cNvSpPr txBox="1">
            <a:spLocks noChangeArrowheads="1"/>
          </p:cNvSpPr>
          <p:nvPr/>
        </p:nvSpPr>
        <p:spPr bwMode="auto">
          <a:xfrm>
            <a:off x="6327775" y="966788"/>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1</a:t>
            </a:r>
          </a:p>
        </p:txBody>
      </p:sp>
      <p:sp>
        <p:nvSpPr>
          <p:cNvPr id="65554" name="Text Box 18"/>
          <p:cNvSpPr txBox="1">
            <a:spLocks noChangeArrowheads="1"/>
          </p:cNvSpPr>
          <p:nvPr/>
        </p:nvSpPr>
        <p:spPr bwMode="auto">
          <a:xfrm>
            <a:off x="6327775" y="1895475"/>
            <a:ext cx="1600200" cy="457200"/>
          </a:xfrm>
          <a:prstGeom prst="rect">
            <a:avLst/>
          </a:prstGeom>
          <a:noFill/>
          <a:ln w="9525">
            <a:noFill/>
            <a:miter lim="800000"/>
            <a:headEnd/>
            <a:tailEnd/>
          </a:ln>
          <a:effectLst/>
        </p:spPr>
        <p:txBody>
          <a:bodyPr>
            <a:spAutoFit/>
          </a:bodyPr>
          <a:lstStyle/>
          <a:p>
            <a:pPr eaLnBrk="0" hangingPunct="0">
              <a:spcBef>
                <a:spcPct val="50000"/>
              </a:spcBef>
            </a:pPr>
            <a:r>
              <a:rPr lang="nl-NL" sz="2400"/>
              <a:t>Fase 2</a:t>
            </a:r>
          </a:p>
        </p:txBody>
      </p:sp>
      <p:sp>
        <p:nvSpPr>
          <p:cNvPr id="65555" name="Text Box 19"/>
          <p:cNvSpPr txBox="1">
            <a:spLocks noChangeArrowheads="1"/>
          </p:cNvSpPr>
          <p:nvPr/>
        </p:nvSpPr>
        <p:spPr bwMode="auto">
          <a:xfrm>
            <a:off x="6327775" y="2809875"/>
            <a:ext cx="1524000" cy="457200"/>
          </a:xfrm>
          <a:prstGeom prst="rect">
            <a:avLst/>
          </a:prstGeom>
          <a:noFill/>
          <a:ln w="9525">
            <a:noFill/>
            <a:miter lim="800000"/>
            <a:headEnd/>
            <a:tailEnd/>
          </a:ln>
          <a:effectLst/>
        </p:spPr>
        <p:txBody>
          <a:bodyPr>
            <a:spAutoFit/>
          </a:bodyPr>
          <a:lstStyle/>
          <a:p>
            <a:pPr eaLnBrk="0" hangingPunct="0">
              <a:spcBef>
                <a:spcPct val="50000"/>
              </a:spcBef>
            </a:pPr>
            <a:r>
              <a:rPr lang="nl-NL" sz="2400">
                <a:solidFill>
                  <a:srgbClr val="FF0000"/>
                </a:solidFill>
              </a:rPr>
              <a:t>Fase 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5"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 name="Titel 29"/>
          <p:cNvSpPr>
            <a:spLocks noGrp="1"/>
          </p:cNvSpPr>
          <p:nvPr>
            <p:ph type="title"/>
          </p:nvPr>
        </p:nvSpPr>
        <p:spPr/>
        <p:txBody>
          <a:bodyPr/>
          <a:lstStyle/>
          <a:p>
            <a:r>
              <a:rPr lang="nl-NL" dirty="0" smtClean="0"/>
              <a:t>Fase 3</a:t>
            </a:r>
            <a:endParaRPr lang="nl-NL" dirty="0"/>
          </a:p>
        </p:txBody>
      </p:sp>
      <p:sp>
        <p:nvSpPr>
          <p:cNvPr id="67604" name="Rectangle 20"/>
          <p:cNvSpPr>
            <a:spLocks noChangeArrowheads="1"/>
          </p:cNvSpPr>
          <p:nvPr/>
        </p:nvSpPr>
        <p:spPr bwMode="auto">
          <a:xfrm>
            <a:off x="539750" y="6597650"/>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7605" name="Rectangle 21"/>
          <p:cNvSpPr>
            <a:spLocks noChangeArrowheads="1"/>
          </p:cNvSpPr>
          <p:nvPr/>
        </p:nvSpPr>
        <p:spPr bwMode="auto">
          <a:xfrm>
            <a:off x="1439863" y="6597650"/>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67606" name="Rectangle 22"/>
          <p:cNvSpPr>
            <a:spLocks noChangeArrowheads="1"/>
          </p:cNvSpPr>
          <p:nvPr/>
        </p:nvSpPr>
        <p:spPr bwMode="auto">
          <a:xfrm>
            <a:off x="2339975" y="6597650"/>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67607" name="Rectangle 23"/>
          <p:cNvSpPr>
            <a:spLocks noChangeArrowheads="1"/>
          </p:cNvSpPr>
          <p:nvPr/>
        </p:nvSpPr>
        <p:spPr bwMode="auto">
          <a:xfrm>
            <a:off x="3240088"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67608" name="Rectangle 24"/>
          <p:cNvSpPr>
            <a:spLocks noChangeArrowheads="1"/>
          </p:cNvSpPr>
          <p:nvPr/>
        </p:nvSpPr>
        <p:spPr bwMode="auto">
          <a:xfrm>
            <a:off x="4140200"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67609" name="Rectangle 25"/>
          <p:cNvSpPr>
            <a:spLocks noChangeArrowheads="1"/>
          </p:cNvSpPr>
          <p:nvPr/>
        </p:nvSpPr>
        <p:spPr bwMode="auto">
          <a:xfrm>
            <a:off x="5040313" y="6597650"/>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67610" name="Rectangle 26"/>
          <p:cNvSpPr>
            <a:spLocks noChangeArrowheads="1"/>
          </p:cNvSpPr>
          <p:nvPr/>
        </p:nvSpPr>
        <p:spPr bwMode="auto">
          <a:xfrm>
            <a:off x="5940425" y="6597650"/>
            <a:ext cx="504825" cy="144463"/>
          </a:xfrm>
          <a:prstGeom prst="rect">
            <a:avLst/>
          </a:prstGeom>
          <a:noFill/>
          <a:ln w="9525">
            <a:solidFill>
              <a:srgbClr val="868686"/>
            </a:solidFill>
            <a:miter lim="800000"/>
            <a:headEnd/>
            <a:tailEnd/>
          </a:ln>
          <a:effectLst/>
        </p:spPr>
        <p:txBody>
          <a:bodyPr wrap="none" anchor="ctr"/>
          <a:lstStyle/>
          <a:p>
            <a:endParaRPr lang="nl-NL"/>
          </a:p>
        </p:txBody>
      </p:sp>
      <p:pic>
        <p:nvPicPr>
          <p:cNvPr id="18433" name="Picture 1" descr="G:\Falck-SAVER\foto's\New Car Technology\DSCN0563.JPG"/>
          <p:cNvPicPr>
            <a:picLocks noChangeAspect="1" noChangeArrowheads="1"/>
          </p:cNvPicPr>
          <p:nvPr/>
        </p:nvPicPr>
        <p:blipFill>
          <a:blip r:embed="rId3" cstate="print"/>
          <a:srcRect/>
          <a:stretch>
            <a:fillRect/>
          </a:stretch>
        </p:blipFill>
        <p:spPr bwMode="auto">
          <a:xfrm>
            <a:off x="683568" y="1700808"/>
            <a:ext cx="2624138" cy="1967999"/>
          </a:xfrm>
          <a:prstGeom prst="rect">
            <a:avLst/>
          </a:prstGeom>
          <a:noFill/>
        </p:spPr>
      </p:pic>
      <p:pic>
        <p:nvPicPr>
          <p:cNvPr id="18434" name="Picture 2" descr="G:\Falck-SAVER\foto's\New Car Technology\Holmatro 067.jpg"/>
          <p:cNvPicPr>
            <a:picLocks noChangeAspect="1" noChangeArrowheads="1"/>
          </p:cNvPicPr>
          <p:nvPr/>
        </p:nvPicPr>
        <p:blipFill>
          <a:blip r:embed="rId4" cstate="print"/>
          <a:srcRect/>
          <a:stretch>
            <a:fillRect/>
          </a:stretch>
        </p:blipFill>
        <p:spPr bwMode="auto">
          <a:xfrm>
            <a:off x="5004048" y="1700808"/>
            <a:ext cx="2808312" cy="1872208"/>
          </a:xfrm>
          <a:prstGeom prst="rect">
            <a:avLst/>
          </a:prstGeom>
          <a:noFill/>
        </p:spPr>
      </p:pic>
      <p:pic>
        <p:nvPicPr>
          <p:cNvPr id="18435" name="Picture 3" descr="G:\Falck-SAVER\foto's\New Car Technology\XC90.jpg"/>
          <p:cNvPicPr>
            <a:picLocks noChangeAspect="1" noChangeArrowheads="1"/>
          </p:cNvPicPr>
          <p:nvPr/>
        </p:nvPicPr>
        <p:blipFill>
          <a:blip r:embed="rId5" cstate="print"/>
          <a:srcRect/>
          <a:stretch>
            <a:fillRect/>
          </a:stretch>
        </p:blipFill>
        <p:spPr bwMode="auto">
          <a:xfrm>
            <a:off x="2771800" y="4077072"/>
            <a:ext cx="2845023" cy="190985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descr="2006_volvo-safety-structure_body_BIW_Extrication.jpg"/>
          <p:cNvPicPr>
            <a:picLocks noChangeAspect="1"/>
          </p:cNvPicPr>
          <p:nvPr/>
        </p:nvPicPr>
        <p:blipFill>
          <a:blip r:embed="rId2" cstate="print"/>
          <a:stretch>
            <a:fillRect/>
          </a:stretch>
        </p:blipFill>
        <p:spPr>
          <a:xfrm>
            <a:off x="557212" y="1271587"/>
            <a:ext cx="8029575" cy="4314825"/>
          </a:xfrm>
          <a:prstGeom prst="rect">
            <a:avLst/>
          </a:prstGeom>
        </p:spPr>
      </p:pic>
      <p:sp>
        <p:nvSpPr>
          <p:cNvPr id="5" name="Rectangle 20"/>
          <p:cNvSpPr>
            <a:spLocks noChangeArrowheads="1"/>
          </p:cNvSpPr>
          <p:nvPr/>
        </p:nvSpPr>
        <p:spPr bwMode="auto">
          <a:xfrm>
            <a:off x="539750" y="6572272"/>
            <a:ext cx="504825" cy="144463"/>
          </a:xfrm>
          <a:prstGeom prst="rect">
            <a:avLst/>
          </a:prstGeom>
          <a:solidFill>
            <a:srgbClr val="FF0000"/>
          </a:solidFill>
          <a:ln w="9525">
            <a:solidFill>
              <a:srgbClr val="868686"/>
            </a:solidFill>
            <a:miter lim="800000"/>
            <a:headEnd/>
            <a:tailEnd/>
          </a:ln>
          <a:effectLst/>
        </p:spPr>
        <p:txBody>
          <a:bodyPr wrap="none" anchor="ctr"/>
          <a:lstStyle/>
          <a:p>
            <a:endParaRPr lang="nl-NL"/>
          </a:p>
        </p:txBody>
      </p:sp>
      <p:sp>
        <p:nvSpPr>
          <p:cNvPr id="6" name="Rectangle 21"/>
          <p:cNvSpPr>
            <a:spLocks noChangeArrowheads="1"/>
          </p:cNvSpPr>
          <p:nvPr/>
        </p:nvSpPr>
        <p:spPr bwMode="auto">
          <a:xfrm>
            <a:off x="1439863" y="6572272"/>
            <a:ext cx="504825" cy="144463"/>
          </a:xfrm>
          <a:prstGeom prst="rect">
            <a:avLst/>
          </a:prstGeom>
          <a:solidFill>
            <a:srgbClr val="FFFF00"/>
          </a:solidFill>
          <a:ln w="9525">
            <a:solidFill>
              <a:srgbClr val="868686"/>
            </a:solidFill>
            <a:miter lim="800000"/>
            <a:headEnd/>
            <a:tailEnd/>
          </a:ln>
          <a:effectLst/>
        </p:spPr>
        <p:txBody>
          <a:bodyPr wrap="none" anchor="ctr"/>
          <a:lstStyle/>
          <a:p>
            <a:endParaRPr lang="nl-NL"/>
          </a:p>
        </p:txBody>
      </p:sp>
      <p:sp>
        <p:nvSpPr>
          <p:cNvPr id="7" name="Rectangle 22"/>
          <p:cNvSpPr>
            <a:spLocks noChangeArrowheads="1"/>
          </p:cNvSpPr>
          <p:nvPr/>
        </p:nvSpPr>
        <p:spPr bwMode="auto">
          <a:xfrm>
            <a:off x="2339975" y="6572272"/>
            <a:ext cx="504825" cy="144463"/>
          </a:xfrm>
          <a:prstGeom prst="rect">
            <a:avLst/>
          </a:prstGeom>
          <a:solidFill>
            <a:schemeClr val="folHlink"/>
          </a:solidFill>
          <a:ln w="9525">
            <a:solidFill>
              <a:srgbClr val="868686"/>
            </a:solidFill>
            <a:miter lim="800000"/>
            <a:headEnd/>
            <a:tailEnd/>
          </a:ln>
          <a:effectLst/>
        </p:spPr>
        <p:txBody>
          <a:bodyPr wrap="none" anchor="ctr"/>
          <a:lstStyle/>
          <a:p>
            <a:endParaRPr lang="nl-NL"/>
          </a:p>
        </p:txBody>
      </p:sp>
      <p:sp>
        <p:nvSpPr>
          <p:cNvPr id="8" name="Rectangle 23"/>
          <p:cNvSpPr>
            <a:spLocks noChangeArrowheads="1"/>
          </p:cNvSpPr>
          <p:nvPr/>
        </p:nvSpPr>
        <p:spPr bwMode="auto">
          <a:xfrm>
            <a:off x="3240088" y="6572272"/>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9" name="Rectangle 24"/>
          <p:cNvSpPr>
            <a:spLocks noChangeArrowheads="1"/>
          </p:cNvSpPr>
          <p:nvPr/>
        </p:nvSpPr>
        <p:spPr bwMode="auto">
          <a:xfrm>
            <a:off x="4140200" y="6572272"/>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0" name="Rectangle 25"/>
          <p:cNvSpPr>
            <a:spLocks noChangeArrowheads="1"/>
          </p:cNvSpPr>
          <p:nvPr/>
        </p:nvSpPr>
        <p:spPr bwMode="auto">
          <a:xfrm>
            <a:off x="5040313" y="6572272"/>
            <a:ext cx="504825" cy="144463"/>
          </a:xfrm>
          <a:prstGeom prst="rect">
            <a:avLst/>
          </a:prstGeom>
          <a:noFill/>
          <a:ln w="9525">
            <a:solidFill>
              <a:srgbClr val="868686"/>
            </a:solidFill>
            <a:miter lim="800000"/>
            <a:headEnd/>
            <a:tailEnd/>
          </a:ln>
          <a:effectLst/>
        </p:spPr>
        <p:txBody>
          <a:bodyPr wrap="none" anchor="ctr"/>
          <a:lstStyle/>
          <a:p>
            <a:endParaRPr lang="nl-NL"/>
          </a:p>
        </p:txBody>
      </p:sp>
      <p:sp>
        <p:nvSpPr>
          <p:cNvPr id="11" name="Rectangle 26"/>
          <p:cNvSpPr>
            <a:spLocks noChangeArrowheads="1"/>
          </p:cNvSpPr>
          <p:nvPr/>
        </p:nvSpPr>
        <p:spPr bwMode="auto">
          <a:xfrm>
            <a:off x="5940425" y="6572272"/>
            <a:ext cx="504825" cy="144463"/>
          </a:xfrm>
          <a:prstGeom prst="rect">
            <a:avLst/>
          </a:prstGeom>
          <a:noFill/>
          <a:ln w="9525">
            <a:solidFill>
              <a:srgbClr val="868686"/>
            </a:solidFill>
            <a:miter lim="800000"/>
            <a:headEnd/>
            <a:tailEnd/>
          </a:ln>
          <a:effectLst/>
        </p:spPr>
        <p:txBody>
          <a:bodyPr wrap="none" anchor="ctr"/>
          <a:lstStyle/>
          <a:p>
            <a:endParaRPr lang="nl-NL"/>
          </a:p>
        </p:txBody>
      </p:sp>
    </p:spTree>
  </p:cSld>
  <p:clrMapOvr>
    <a:masterClrMapping/>
  </p:clrMapOvr>
</p:sld>
</file>

<file path=ppt/theme/theme1.xml><?xml version="1.0" encoding="utf-8"?>
<a:theme xmlns:a="http://schemas.openxmlformats.org/drawingml/2006/main" name="SAVER - Falck">
  <a:themeElements>
    <a:clrScheme name="Falck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lck_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000" b="1"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Falck_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lck_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lck_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lck_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lck_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lck_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lck_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lck_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lck_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lck_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lck_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lck_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SAVER - Falck</Template>
  <TotalTime>308</TotalTime>
  <Words>2112</Words>
  <Application>Microsoft Office PowerPoint</Application>
  <PresentationFormat>Diavoorstelling (4:3)</PresentationFormat>
  <Paragraphs>418</Paragraphs>
  <Slides>43</Slides>
  <Notes>34</Notes>
  <HiddenSlides>2</HiddenSlides>
  <MMClips>1</MMClips>
  <ScaleCrop>false</ScaleCrop>
  <HeadingPairs>
    <vt:vector size="6" baseType="variant">
      <vt:variant>
        <vt:lpstr>Thema</vt:lpstr>
      </vt:variant>
      <vt:variant>
        <vt:i4>1</vt:i4>
      </vt:variant>
      <vt:variant>
        <vt:lpstr>Ingesloten OLE-bronprogramma's</vt:lpstr>
      </vt:variant>
      <vt:variant>
        <vt:i4>1</vt:i4>
      </vt:variant>
      <vt:variant>
        <vt:lpstr>Diatitels</vt:lpstr>
      </vt:variant>
      <vt:variant>
        <vt:i4>43</vt:i4>
      </vt:variant>
    </vt:vector>
  </HeadingPairs>
  <TitlesOfParts>
    <vt:vector size="45" baseType="lpstr">
      <vt:lpstr>SAVER - Falck</vt:lpstr>
      <vt:lpstr>CorelDRAW</vt:lpstr>
      <vt:lpstr>SAVER methode en nieuwe voertuigen</vt:lpstr>
      <vt:lpstr>Benoem de 7 fasen van de SAVER systematiek</vt:lpstr>
      <vt:lpstr>Opel Ampera / Chevrolet Volt</vt:lpstr>
      <vt:lpstr>Melding</vt:lpstr>
      <vt:lpstr>Dia 5</vt:lpstr>
      <vt:lpstr>Fase 2</vt:lpstr>
      <vt:lpstr>Dia 7</vt:lpstr>
      <vt:lpstr>Fase 3</vt:lpstr>
      <vt:lpstr>Dia 9</vt:lpstr>
      <vt:lpstr>Dia 10</vt:lpstr>
      <vt:lpstr>Fase 4</vt:lpstr>
      <vt:lpstr>Gevolgen voor inzittenden</vt:lpstr>
      <vt:lpstr>Gevolgen voor inzittenden</vt:lpstr>
      <vt:lpstr>Dia 14</vt:lpstr>
      <vt:lpstr>Gevolgen voor inzittenden</vt:lpstr>
      <vt:lpstr>Dia 16</vt:lpstr>
      <vt:lpstr>Deceleratietrauma</vt:lpstr>
      <vt:lpstr>Dia 18</vt:lpstr>
      <vt:lpstr>Dia 19</vt:lpstr>
      <vt:lpstr>Gevolgen voor inzittenden</vt:lpstr>
      <vt:lpstr>Actieve veiligheidsystemen</vt:lpstr>
      <vt:lpstr>Passieve veiligheidsystemen</vt:lpstr>
      <vt:lpstr>Gevolgen voor inzittenden</vt:lpstr>
      <vt:lpstr>Gevolgen voor inzittenden</vt:lpstr>
      <vt:lpstr>Gevolgen voor inzittenden</vt:lpstr>
      <vt:lpstr>Gevolgen voor hulpverlener</vt:lpstr>
      <vt:lpstr>Recent verschenen</vt:lpstr>
      <vt:lpstr>Recent verschenen</vt:lpstr>
      <vt:lpstr>Recent verschenen</vt:lpstr>
      <vt:lpstr>ROPS</vt:lpstr>
      <vt:lpstr>Dia 31</vt:lpstr>
      <vt:lpstr>Dia 32</vt:lpstr>
      <vt:lpstr>Fase 5</vt:lpstr>
      <vt:lpstr>Dia 34</vt:lpstr>
      <vt:lpstr>Dia 35</vt:lpstr>
      <vt:lpstr>Aston Martin - carbon fibre</vt:lpstr>
      <vt:lpstr>Dia 37</vt:lpstr>
      <vt:lpstr>Dia 38</vt:lpstr>
      <vt:lpstr>Dia 39</vt:lpstr>
      <vt:lpstr>Dia 40</vt:lpstr>
      <vt:lpstr>Ruimte om te knippen</vt:lpstr>
      <vt:lpstr>Dia 42</vt:lpstr>
      <vt:lpstr>Dia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Jaap de Geus</dc:creator>
  <cp:lastModifiedBy>NL1327</cp:lastModifiedBy>
  <cp:revision>45</cp:revision>
  <dcterms:created xsi:type="dcterms:W3CDTF">2012-09-23T17:24:04Z</dcterms:created>
  <dcterms:modified xsi:type="dcterms:W3CDTF">2014-04-03T08:16:08Z</dcterms:modified>
</cp:coreProperties>
</file>