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2" r:id="rId3"/>
  </p:sldMasterIdLst>
  <p:notesMasterIdLst>
    <p:notesMasterId r:id="rId26"/>
  </p:notesMasterIdLst>
  <p:sldIdLst>
    <p:sldId id="257" r:id="rId4"/>
    <p:sldId id="326" r:id="rId5"/>
    <p:sldId id="316" r:id="rId6"/>
    <p:sldId id="271" r:id="rId7"/>
    <p:sldId id="325" r:id="rId8"/>
    <p:sldId id="329" r:id="rId9"/>
    <p:sldId id="330" r:id="rId10"/>
    <p:sldId id="327" r:id="rId11"/>
    <p:sldId id="328" r:id="rId12"/>
    <p:sldId id="284" r:id="rId13"/>
    <p:sldId id="290" r:id="rId14"/>
    <p:sldId id="291" r:id="rId15"/>
    <p:sldId id="295" r:id="rId16"/>
    <p:sldId id="323" r:id="rId17"/>
    <p:sldId id="317" r:id="rId18"/>
    <p:sldId id="318" r:id="rId19"/>
    <p:sldId id="319" r:id="rId20"/>
    <p:sldId id="320" r:id="rId21"/>
    <p:sldId id="321" r:id="rId22"/>
    <p:sldId id="322" r:id="rId23"/>
    <p:sldId id="324" r:id="rId24"/>
    <p:sldId id="313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526-EF9D-40E5-8257-2FF9842127A6}" type="datetimeFigureOut">
              <a:rPr lang="nl-NL" smtClean="0"/>
              <a:t>27-10-2017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FD258-7EE5-423A-A2FA-35B67F9557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27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63494" name="Tijdelijke aanduiding voor koptekst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buClr>
                <a:srgbClr val="EEECE1"/>
              </a:buClr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buClr>
                <a:srgbClr val="EEECE1"/>
              </a:buClr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1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9813" y="754063"/>
            <a:ext cx="4822825" cy="36179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 bwMode="auto">
          <a:xfrm>
            <a:off x="941388" y="4597400"/>
            <a:ext cx="5019675" cy="43735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3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563" y="1341438"/>
            <a:ext cx="22685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32" descr="Logo-CKMZ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05263"/>
            <a:ext cx="12239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4581525"/>
            <a:ext cx="1116013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2420888"/>
            <a:ext cx="6019800" cy="1617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het opmaakprofiel te bewerken</a:t>
            </a:r>
          </a:p>
        </p:txBody>
      </p:sp>
      <p:sp>
        <p:nvSpPr>
          <p:cNvPr id="27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18E2E5DE-ADFA-4943-B708-92EFA0DCD3F4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1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1E2B513F-18A8-40E1-B3D4-E2E691562B8A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4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3A9960E8-9111-4446-8C57-245C483A405A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75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9EB09F83-7081-431C-B518-A8B7F463D922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7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6AB22562-E53B-48F8-9499-E1891739F384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55687A15-4CBE-4C04-97A3-BEF6A80BBAB7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13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0C14300C-C0DD-4F56-A56A-EAF882A7C6FB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4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kst en media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media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56567465-2690-46B2-B9FC-2E4885D8AA56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18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 sz="2800" i="0">
              <a:solidFill>
                <a:srgbClr val="00007D"/>
              </a:solidFill>
              <a:ea typeface="MS PGothic" pitchFamily="34" charset="-128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nl-NL" altLang="nl-NL" sz="2400" i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4977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851C4-09E2-43FC-BC87-CBC43C207410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74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B74C-4031-4439-A833-A8BFD0B6B848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3048FD67-05AC-4FFE-8931-B9C9B1B54180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11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4F819-32CC-4F77-9EE4-20621F2CC69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38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CD7F-4BD3-436A-BBEF-1BB162773677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91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E192-E36D-47CA-948B-7EA0647E2196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27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EE02B-4F9D-4E58-BCC6-07679A191628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40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AA6D7-993A-4E60-9991-A1E4C7D77EA9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29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74471-B163-46FA-BF1B-CC7BB154C899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3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F94FB-D71C-42F8-8285-C37ECD5BC791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5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3CC3-12EB-4360-BA94-38996A267A3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9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EA1D8-2FA8-4CF9-B88A-058EC58AAF6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17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7820E-EE67-4636-A8B7-DBD504316E35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3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6A3E3374-A75C-4CEE-A48E-AA280C42FC65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69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563" y="1341438"/>
            <a:ext cx="22685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32" descr="Logo-CKMZ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05263"/>
            <a:ext cx="12239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4581525"/>
            <a:ext cx="1116013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2420888"/>
            <a:ext cx="6019800" cy="1617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het opmaakprofiel te bewerken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2F1C-EFCA-425A-8647-9001DFA2BD81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47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9688-1763-4535-B090-6D6ABAE7F765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205C5-F28C-4FED-8788-95998DC7E4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554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tx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D321-2A4B-4482-8697-8F6D6933A3F3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7F34F-3F4B-4341-9F2A-473B18F678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355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368E-FFFA-475B-823A-28DC1253AE18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63C5-39F1-4700-816A-57CDEBE560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188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9F888-9EA3-49A7-907F-6C1E69A9870C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A1166-E3A7-4DA1-8F06-30A18DB3E4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863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45DA-7159-4BA6-93E3-1E1B55FD622A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B391-FE6E-4DF8-917D-B2D46BCA72C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136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3261-B9AA-4547-B98F-487B75EC6FFA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1C77-B0DB-4AE0-9FB8-1A24BCD36F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290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18C7-692F-4FEA-A0F7-2254A573B8A1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5498B-E997-47FA-92DB-7BB2493E06F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848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14FF-A45F-4488-ABCC-630DCDEEC9B3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53AE-06B5-402C-9302-1A6F336928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1658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6EDB-6A37-4E56-B7B1-6422881C58FE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AF87-14AE-4106-80AB-7A9DA3BE12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68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5922F0E1-C92C-4009-8056-FA33A3C6371F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81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38175-37B2-4957-9603-2A23B19DFEB4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AC0B-06E7-462D-9760-29DD9058A7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347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3C878-A2C7-4D15-8A1B-5A06492EA9F7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6C0E-5D9D-4E3A-B531-BB3A7E10F9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080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noProof="0"/>
              <a:t>Klik op het pictogram als u een grafiek wilt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0AFE6-D1EC-4C48-8815-9CD451F4220C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3B2C-55F1-49F9-8EE6-D08D05795F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237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ECA9A-C991-4DC6-B9FC-C256AF089279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5329-1755-4F4E-8C77-142D8539D3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333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A964-C181-479D-9A92-CD093FB458D9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B3F7-0D15-42A1-873A-D9D3DCB7FE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083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E36CE-452C-454D-AF91-D29EFB0140F7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496B-61C7-42E4-AB31-AB227126BE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1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243B0983-8735-4316-A5BD-07B003368F6D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684798E5-F17D-4C17-B61D-5A4979CB1D59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1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9117D9B0-32C8-472D-9CEF-85A91610A263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BC6150DF-5512-4C4B-8520-1FB0EDD0EE21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5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fld id="{80A999F2-82FE-4A59-90F9-5548C4CFE84F}" type="slidenum">
              <a:rPr lang="nl-NL" altLang="nl-NL">
                <a:solidFill>
                  <a:srgbClr val="000000"/>
                </a:solidFill>
              </a:rPr>
              <a:pPr>
                <a:buClr>
                  <a:srgbClr val="00007D"/>
                </a:buCl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6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0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ctr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 Black" pitchFamily="34" charset="0"/>
                <a:ea typeface="ＭＳ Ｐゴシック" pitchFamily="34" charset="-128"/>
              </a:defRPr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fld id="{92F2A9DE-3F7B-4096-ABB9-C146914D9960}" type="slidenum">
              <a:rPr lang="nl-NL" altLang="nl-NL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7D"/>
                </a:buClr>
                <a:buSzPct val="75000"/>
                <a:buFont typeface="Wingdings" pitchFamily="2" charset="2"/>
                <a:buChar char="n"/>
                <a:defRPr/>
              </a:pPr>
              <a:t>‹nr.›</a:t>
            </a:fld>
            <a:endParaRPr lang="nl-NL" altLang="nl-N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3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nl-NL">
              <a:solidFill>
                <a:srgbClr val="000000"/>
              </a:solidFill>
            </a:endParaRPr>
          </a:p>
        </p:txBody>
      </p:sp>
      <p:pic>
        <p:nvPicPr>
          <p:cNvPr id="6152" name="Afbeelding 32" descr="Logo-CKMZ.gif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113"/>
            <a:ext cx="936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Afbeelding 3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686550"/>
            <a:ext cx="22685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Afbeelding 3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0080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Afbeelding 3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691313"/>
            <a:ext cx="680402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Afbeelding 3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5463" y="0"/>
            <a:ext cx="226853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6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5pPr>
      <a:lvl6pPr marL="457146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6pPr>
      <a:lvl7pPr marL="914293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7pPr>
      <a:lvl8pPr marL="137144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8pPr>
      <a:lvl9pPr marL="1828586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0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 Black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DF0722-2B37-436C-82C4-FE906A260122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pic>
        <p:nvPicPr>
          <p:cNvPr id="1032" name="Afbeelding 32" descr="Logo-CKMZ.gif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113"/>
            <a:ext cx="936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Afbeelding 3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686550"/>
            <a:ext cx="226853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Afbeelding 3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0080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Afbeelding 3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691313"/>
            <a:ext cx="680402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Afbeelding 3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5463" y="0"/>
            <a:ext cx="226853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2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9B9260-DE4D-44B8-B378-97A9B5F016A5}" type="datetimeFigureOut">
              <a:rPr lang="en-US"/>
              <a:pPr>
                <a:defRPr/>
              </a:pPr>
              <a:t>10/27/2017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367008-2400-4F25-88E6-5AA85F0138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1" name="Picture 4" descr="kopbrie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499225"/>
            <a:ext cx="27336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226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2924943"/>
            <a:ext cx="6019800" cy="114223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altLang="nl-NL" b="1" dirty="0"/>
              <a:t>Training PRISMA drieluik </a:t>
            </a:r>
            <a:br>
              <a:rPr lang="nl-NL" altLang="nl-NL" b="1" dirty="0"/>
            </a:br>
            <a:r>
              <a:rPr lang="nl-NL" altLang="nl-NL" b="1" dirty="0"/>
              <a:t>dag 3</a:t>
            </a:r>
            <a:br>
              <a:rPr lang="nl-NL" altLang="nl-NL" b="1" dirty="0"/>
            </a:b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Verantwoorden en verbeteren en dilemma’s</a:t>
            </a:r>
            <a:b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altLang="nl-NL" sz="2400" dirty="0"/>
          </a:p>
        </p:txBody>
      </p:sp>
    </p:spTree>
    <p:extLst>
      <p:ext uri="{BB962C8B-B14F-4D97-AF65-F5344CB8AC3E}">
        <p14:creationId xmlns:p14="http://schemas.microsoft.com/office/powerpoint/2010/main" val="56748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Gespreks- en vraagtechnieken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Open en gesloten vragen</a:t>
            </a:r>
          </a:p>
          <a:p>
            <a:r>
              <a:rPr lang="nl-NL" dirty="0"/>
              <a:t>Luisteren, samenvatten en doorvragen</a:t>
            </a:r>
          </a:p>
          <a:p>
            <a:r>
              <a:rPr lang="nl-NL" dirty="0"/>
              <a:t>Binnen onderwerp en referentiekader blijven</a:t>
            </a:r>
          </a:p>
          <a:p>
            <a:r>
              <a:rPr lang="nl-NL" dirty="0"/>
              <a:t>Gevoelsreflecties spiegelen</a:t>
            </a:r>
          </a:p>
          <a:p>
            <a:r>
              <a:rPr lang="nl-NL" dirty="0"/>
              <a:t>Gebruik functionele stiltes</a:t>
            </a:r>
          </a:p>
          <a:p>
            <a:r>
              <a:rPr lang="nl-NL" dirty="0"/>
              <a:t>Confronteren  “Ik hoor u dit zeggen…..,uit documentatie is me opgevallen dat…”</a:t>
            </a:r>
          </a:p>
          <a:p>
            <a:r>
              <a:rPr lang="nl-NL" dirty="0"/>
              <a:t>Concretiseren “klopt het dat…?”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97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Steeds concretere vragen 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Functie:</a:t>
            </a:r>
          </a:p>
          <a:p>
            <a:r>
              <a:rPr lang="nl-NL" sz="2000" dirty="0"/>
              <a:t>Achterhalen van de ontbrekende informatie</a:t>
            </a:r>
          </a:p>
          <a:p>
            <a:r>
              <a:rPr lang="nl-NL" sz="2000" dirty="0"/>
              <a:t>Stimuleren tot verdere verkenning</a:t>
            </a:r>
          </a:p>
          <a:p>
            <a:r>
              <a:rPr lang="nl-NL" sz="2000" dirty="0"/>
              <a:t>Bedoeling nagaan van (non-verbaal) gedrag </a:t>
            </a:r>
          </a:p>
          <a:p>
            <a:r>
              <a:rPr lang="nl-NL" sz="2000" dirty="0"/>
              <a:t>Vergroten van betrouwbaarheid en duidelijkheid</a:t>
            </a:r>
          </a:p>
          <a:p>
            <a:r>
              <a:rPr lang="nl-NL" sz="2000" dirty="0"/>
              <a:t>Verantwoord tot een conclusie komen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Hoe: </a:t>
            </a:r>
          </a:p>
          <a:p>
            <a:r>
              <a:rPr lang="nl-NL" sz="2000" dirty="0"/>
              <a:t>Welke bedoel je precies? </a:t>
            </a:r>
          </a:p>
          <a:p>
            <a:r>
              <a:rPr lang="nl-NL" sz="2000" dirty="0"/>
              <a:t>Wat zou er gebeuren als…</a:t>
            </a:r>
          </a:p>
          <a:p>
            <a:r>
              <a:rPr lang="nl-NL" sz="2000" dirty="0"/>
              <a:t>Geef eens stap voor stap aan hoe dat in de praktijk gaat: wie doet wat wanneer? </a:t>
            </a:r>
          </a:p>
          <a:p>
            <a:r>
              <a:rPr lang="nl-NL" sz="2000" dirty="0"/>
              <a:t>Alle? Altijd? Gaat het ook wel eens niet zo? </a:t>
            </a:r>
          </a:p>
          <a:p>
            <a:r>
              <a:rPr lang="nl-NL" sz="2000" dirty="0"/>
              <a:t>Iedereen? Niemand?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085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Doorvragen op gedragsniveau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bevragen van managers en professionals of ze zich bewust zijn van hun eigen gedrag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Vraag naar relevant gedrag (trefwoorden):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Leiding geven (aanspreken, motiveren en stimuleren)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Open communiceren (geven feedback, waardering en erkenning geven)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Proactief zijn, verantwoording nemen en tonen, betrokken zijn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Reflecteren op (leer)activiteiten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9783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 lastige situaties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00007D"/>
              </a:buClr>
              <a:buNone/>
              <a:defRPr/>
            </a:pPr>
            <a:r>
              <a:rPr lang="nl-NL" sz="2000" dirty="0">
                <a:solidFill>
                  <a:srgbClr val="000000"/>
                </a:solidFill>
              </a:rPr>
              <a:t>-Verdeel de rollen</a:t>
            </a:r>
          </a:p>
          <a:p>
            <a:pPr marL="0" lvl="0" indent="0">
              <a:buClr>
                <a:srgbClr val="00007D"/>
              </a:buClr>
              <a:buNone/>
              <a:defRPr/>
            </a:pPr>
            <a:r>
              <a:rPr lang="nl-NL" sz="2000" dirty="0">
                <a:solidFill>
                  <a:srgbClr val="000000"/>
                </a:solidFill>
              </a:rPr>
              <a:t>-Lees de casus</a:t>
            </a:r>
          </a:p>
          <a:p>
            <a:pPr marL="0" lvl="0" indent="0">
              <a:buClr>
                <a:srgbClr val="00007D"/>
              </a:buClr>
              <a:buNone/>
              <a:defRPr/>
            </a:pPr>
            <a:r>
              <a:rPr lang="nl-NL" sz="2000" dirty="0">
                <a:solidFill>
                  <a:srgbClr val="000000"/>
                </a:solidFill>
              </a:rPr>
              <a:t>-Bedenk een aantal vragen die wilt stellen in een interview.</a:t>
            </a:r>
          </a:p>
          <a:p>
            <a:pPr marL="0" lvl="0" indent="0">
              <a:buClr>
                <a:srgbClr val="00007D"/>
              </a:buClr>
              <a:buNone/>
              <a:defRPr/>
            </a:pPr>
            <a:endParaRPr lang="nl-NL" sz="2000" dirty="0">
              <a:solidFill>
                <a:srgbClr val="000000"/>
              </a:solidFill>
            </a:endParaRPr>
          </a:p>
          <a:p>
            <a:pPr marL="0" lvl="0" indent="0">
              <a:buClr>
                <a:srgbClr val="00007D"/>
              </a:buClr>
              <a:buNone/>
              <a:defRPr/>
            </a:pPr>
            <a:r>
              <a:rPr lang="nl-NL" sz="2000" dirty="0">
                <a:solidFill>
                  <a:srgbClr val="000000"/>
                </a:solidFill>
              </a:rPr>
              <a:t>Voer het gesprek</a:t>
            </a:r>
          </a:p>
          <a:p>
            <a:pPr marL="0" lvl="0" indent="0">
              <a:buClr>
                <a:srgbClr val="00007D"/>
              </a:buClr>
              <a:buNone/>
              <a:defRPr/>
            </a:pPr>
            <a:r>
              <a:rPr lang="nl-NL" sz="2000" dirty="0">
                <a:solidFill>
                  <a:srgbClr val="000000"/>
                </a:solidFill>
              </a:rPr>
              <a:t>Vorm: in drietal / 1 medewerker, 1 interviewer, 1 observator </a:t>
            </a:r>
          </a:p>
          <a:p>
            <a:pPr marL="0" lvl="0" indent="0">
              <a:buClr>
                <a:srgbClr val="00007D"/>
              </a:buClr>
              <a:buNone/>
              <a:defRPr/>
            </a:pPr>
            <a:r>
              <a:rPr lang="nl-NL" sz="2000" dirty="0">
                <a:solidFill>
                  <a:srgbClr val="000000"/>
                </a:solidFill>
              </a:rPr>
              <a:t>Duur: 10 minuten gesprek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800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0322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2813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73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Balans opmaken van 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Uitwerken analyseproces:</a:t>
            </a:r>
            <a:br>
              <a:rPr lang="nl-NL" dirty="0"/>
            </a:br>
            <a:r>
              <a:rPr lang="nl-NL" dirty="0"/>
              <a:t>- beschrijven reconstructie</a:t>
            </a:r>
            <a:br>
              <a:rPr lang="nl-NL" dirty="0"/>
            </a:br>
            <a:r>
              <a:rPr lang="nl-NL" dirty="0"/>
              <a:t>- beschrijven bevindingen</a:t>
            </a:r>
            <a:br>
              <a:rPr lang="nl-NL" dirty="0"/>
            </a:br>
            <a:r>
              <a:rPr lang="nl-NL" dirty="0"/>
              <a:t>- opstellen definitieve oorzakenboom</a:t>
            </a:r>
            <a:br>
              <a:rPr lang="nl-NL" dirty="0"/>
            </a:br>
            <a:r>
              <a:rPr lang="nl-NL" dirty="0"/>
              <a:t>- beschrijven faalwijzen / oorzaken / classificatie</a:t>
            </a:r>
          </a:p>
          <a:p>
            <a:endParaRPr lang="nl-NL" dirty="0"/>
          </a:p>
          <a:p>
            <a:r>
              <a:rPr lang="nl-NL" dirty="0"/>
              <a:t>Vindt plaats nadat dossieronderzoek en interviews zijn afgerond</a:t>
            </a:r>
          </a:p>
          <a:p>
            <a:endParaRPr lang="nl-NL" dirty="0"/>
          </a:p>
          <a:p>
            <a:r>
              <a:rPr lang="nl-NL" dirty="0"/>
              <a:t>Daarna wordt een rapportage opgesteld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2292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Rapportage geeft inzicht in: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analyseproces</a:t>
            </a:r>
          </a:p>
          <a:p>
            <a:r>
              <a:rPr lang="nl-NL" dirty="0"/>
              <a:t>De bevindingen en conclusies (feitenrelaas en constateringen)</a:t>
            </a:r>
          </a:p>
          <a:p>
            <a:r>
              <a:rPr lang="nl-NL" dirty="0"/>
              <a:t>De conclusie en analyse van de bevindingen</a:t>
            </a:r>
          </a:p>
          <a:p>
            <a:r>
              <a:rPr lang="nl-NL" dirty="0"/>
              <a:t>Aanbevelingen en/of voorgestelde maatregelen</a:t>
            </a:r>
          </a:p>
          <a:p>
            <a:r>
              <a:rPr lang="nl-NL" dirty="0"/>
              <a:t>Een toelichting op de nazorg aan betrokkenen</a:t>
            </a:r>
          </a:p>
          <a:p>
            <a:r>
              <a:rPr lang="nl-NL" dirty="0"/>
              <a:t>De reactie van de Raad van Bestuur met betrekking tot de voorgestelde verbetermaatregelen en de borging daarvan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9744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van bevindingen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Scherp: geen ruimte voor interpretatie</a:t>
            </a:r>
          </a:p>
          <a:p>
            <a:r>
              <a:rPr lang="nl-NL" dirty="0"/>
              <a:t>Volledig: bestaan uit volledige zinnen (geen kreten)</a:t>
            </a:r>
          </a:p>
          <a:p>
            <a:r>
              <a:rPr lang="nl-NL" dirty="0"/>
              <a:t>Geen:</a:t>
            </a:r>
          </a:p>
          <a:p>
            <a:r>
              <a:rPr lang="nl-NL" dirty="0"/>
              <a:t>Adviezen of oplossingen</a:t>
            </a:r>
          </a:p>
          <a:p>
            <a:r>
              <a:rPr lang="nl-NL" dirty="0"/>
              <a:t>Meningen van individuele personen erin</a:t>
            </a:r>
          </a:p>
          <a:p>
            <a:r>
              <a:rPr lang="nl-NL" dirty="0"/>
              <a:t>Woorden als: lijken, schijnen, heten, dunken en voorkomen</a:t>
            </a:r>
          </a:p>
          <a:p>
            <a:r>
              <a:rPr lang="nl-NL" dirty="0"/>
              <a:t>Samengestelde zinnen</a:t>
            </a:r>
          </a:p>
          <a:p>
            <a:r>
              <a:rPr lang="nl-NL" dirty="0"/>
              <a:t>Afkortingen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251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rapporteren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basis van informatie die is verkregen is uit de interviews en de reconstructie wordt een verslag gemaakt van de bevindingen</a:t>
            </a:r>
          </a:p>
          <a:p>
            <a:r>
              <a:rPr lang="nl-NL" dirty="0"/>
              <a:t>Houd hierbij de door u bepaalde thema(’s) (relevante contextvariabelen) aan</a:t>
            </a:r>
          </a:p>
          <a:p>
            <a:r>
              <a:rPr lang="nl-NL" dirty="0"/>
              <a:t>Werk in de subgroepen </a:t>
            </a:r>
          </a:p>
          <a:p>
            <a:r>
              <a:rPr lang="nl-NL" dirty="0"/>
              <a:t>Koppel (een paar) bevindingen terug op een flip-over vel</a:t>
            </a:r>
          </a:p>
          <a:p>
            <a:r>
              <a:rPr lang="nl-NL" dirty="0"/>
              <a:t>Beoordeel elkaars bevindingen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585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Criteria IGJ voor calamiteitenrapportage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000" dirty="0"/>
              <a:t>De beschrijving van de calamiteit is helder, een niet-betrokkene kan de gebeurtenis als het ware voor ogen zien.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De relevante interne informatiebronnen zijn geraadpleegd.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De relevante, vigerende normen, richtlijnen en werkafspraken zijn benoemd.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Alle betrokkenen zijn geïnterviewd.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De analyse is uitgevoerd door een multidisciplinair team dat is samengesteld uit vertegenwoordigers van alle betrokken beroepsgroepen.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39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D481-5337-431E-9C95-D97397126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3587AE-3863-4498-B52B-CB55AFBA9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Classificeren van basisoorzaken</a:t>
            </a:r>
          </a:p>
          <a:p>
            <a:r>
              <a:rPr lang="nl-NL" dirty="0"/>
              <a:t>Het formuleren van verbetermaatregelen</a:t>
            </a:r>
          </a:p>
          <a:p>
            <a:r>
              <a:rPr lang="nl-NL" dirty="0"/>
              <a:t>Het kennisnemen van inhoud en structuur van een rapportage </a:t>
            </a:r>
            <a:r>
              <a:rPr lang="nl-NL" dirty="0" err="1"/>
              <a:t>obv</a:t>
            </a:r>
            <a:r>
              <a:rPr lang="nl-NL" dirty="0"/>
              <a:t> IGJ normen</a:t>
            </a:r>
          </a:p>
          <a:p>
            <a:r>
              <a:rPr lang="nl-NL" dirty="0"/>
              <a:t>Het kunnen opstellen van een bevindingenverslag, dan wel hierbij ondersteuning kunnen bieden</a:t>
            </a:r>
          </a:p>
          <a:p>
            <a:r>
              <a:rPr lang="nl-NL" dirty="0"/>
              <a:t>Het kunnen opstellen van een feitelijke calamiteitenrapportage overeenkomstig de eisen die de IGJ daaraan stelt, dan wel hierbij ondersteuning kunnen bieden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676C87-E8B1-4A8F-9EE9-A933257FC7F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buClr>
                <a:srgbClr val="00007D"/>
              </a:buCl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0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Criteria IGJ voor calamiteitenrapportage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nl-NL" sz="2000" dirty="0"/>
              <a:t>Voor het opstellen van uw calamiteitenrapportage hebt u gebruik gemaakt van een systematische analysemethode.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nl-NL" sz="2000" dirty="0"/>
              <a:t>In uw calamiteitenrapportage hebt u de basisoorzaken die ten grondslag liggen aan de voorgevallen calamiteit geformuleerd. De analyse is compleet, voldoende diep uitgevoerd en de basisoorzaken zijn logisch en navolgbaar tot stand gekomen.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nl-NL" sz="2000" dirty="0"/>
              <a:t>In uw calamiteitenrapportage is beschreven welke resultaten uw organisatie beoogt.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nl-NL" sz="2000" dirty="0"/>
              <a:t>De door u geformuleerde verbetermaatregelen sluiten aan bij de door u geformuleerde beoogde resultaten.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nl-NL" sz="2000" dirty="0"/>
              <a:t>De door u geformuleerde verbetermaatregelen zijn SMART geformuleerd en geborgd in een kwaliteitscyclus.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1449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37312-C74F-406A-954D-B7BEF4103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67F64A-2CD0-4E09-9D66-03E29C15F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Nog vragen</a:t>
            </a:r>
          </a:p>
          <a:p>
            <a:endParaRPr lang="nl-NL" dirty="0"/>
          </a:p>
          <a:p>
            <a:r>
              <a:rPr lang="nl-NL" dirty="0"/>
              <a:t>Voldeed de training aan uw verwachtingen?</a:t>
            </a:r>
          </a:p>
        </p:txBody>
      </p:sp>
    </p:spTree>
    <p:extLst>
      <p:ext uri="{BB962C8B-B14F-4D97-AF65-F5344CB8AC3E}">
        <p14:creationId xmlns:p14="http://schemas.microsoft.com/office/powerpoint/2010/main" val="188722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ubtitel 2"/>
          <p:cNvSpPr>
            <a:spLocks noGrp="1"/>
          </p:cNvSpPr>
          <p:nvPr>
            <p:ph type="subTitle" idx="1"/>
          </p:nvPr>
        </p:nvSpPr>
        <p:spPr>
          <a:xfrm>
            <a:off x="2987675" y="2684463"/>
            <a:ext cx="6121400" cy="1320800"/>
          </a:xfrm>
        </p:spPr>
        <p:txBody>
          <a:bodyPr/>
          <a:lstStyle/>
          <a:p>
            <a:r>
              <a:rPr lang="nl-NL" altLang="nl-NL" sz="3200" b="1">
                <a:solidFill>
                  <a:srgbClr val="FFFFFF"/>
                </a:solidFill>
              </a:rPr>
              <a:t>Bedankt voor jullie aandacht</a:t>
            </a:r>
          </a:p>
        </p:txBody>
      </p:sp>
    </p:spTree>
    <p:extLst>
      <p:ext uri="{BB962C8B-B14F-4D97-AF65-F5344CB8AC3E}">
        <p14:creationId xmlns:p14="http://schemas.microsoft.com/office/powerpoint/2010/main" val="220451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Training Onderdeel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Bespreken huiswerkopdracht</a:t>
            </a:r>
          </a:p>
          <a:p>
            <a:endParaRPr lang="nl-NL" dirty="0"/>
          </a:p>
          <a:p>
            <a:r>
              <a:rPr lang="nl-NL" dirty="0"/>
              <a:t>Interviews: lastige </a:t>
            </a:r>
            <a:r>
              <a:rPr lang="nl-NL" dirty="0" err="1"/>
              <a:t>sitiaties</a:t>
            </a:r>
            <a:endParaRPr lang="nl-NL" dirty="0"/>
          </a:p>
          <a:p>
            <a:endParaRPr lang="nl-NL" dirty="0"/>
          </a:p>
          <a:p>
            <a:r>
              <a:rPr lang="nl-NL" dirty="0"/>
              <a:t>Rapporteren</a:t>
            </a:r>
          </a:p>
        </p:txBody>
      </p:sp>
    </p:spTree>
    <p:extLst>
      <p:ext uri="{BB962C8B-B14F-4D97-AF65-F5344CB8AC3E}">
        <p14:creationId xmlns:p14="http://schemas.microsoft.com/office/powerpoint/2010/main" val="341013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Bespreken huiswerkopdracht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Casus 1: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Casus 2: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Casus 3: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Casus 4:</a:t>
            </a:r>
          </a:p>
        </p:txBody>
      </p:sp>
    </p:spTree>
    <p:extLst>
      <p:ext uri="{BB962C8B-B14F-4D97-AF65-F5344CB8AC3E}">
        <p14:creationId xmlns:p14="http://schemas.microsoft.com/office/powerpoint/2010/main" val="76137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0DC11-2B42-4CC7-9538-C8128EA6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52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marL="609600" indent="-609600" algn="l">
              <a:defRPr/>
            </a:pPr>
            <a:r>
              <a:rPr lang="nl-NL" b="1" dirty="0"/>
              <a:t> 	</a:t>
            </a:r>
          </a:p>
          <a:p>
            <a:pPr marL="609600" indent="-609600" algn="l">
              <a:defRPr/>
            </a:pPr>
            <a:r>
              <a:rPr lang="nl-NL" b="1" dirty="0">
                <a:solidFill>
                  <a:schemeClr val="tx2"/>
                </a:solidFill>
              </a:rPr>
              <a:t>Verbetermaatregelen van sterk naar zwak</a:t>
            </a:r>
            <a:endParaRPr lang="nl-NL" sz="2000" b="1" dirty="0">
              <a:solidFill>
                <a:schemeClr val="tx2"/>
              </a:solidFill>
            </a:endParaRPr>
          </a:p>
          <a:p>
            <a:pPr marL="609600" indent="-609600" algn="l">
              <a:defRPr/>
            </a:pPr>
            <a:endParaRPr lang="nl-NL" sz="2000" b="1" dirty="0">
              <a:solidFill>
                <a:schemeClr val="tx2"/>
              </a:solidFill>
            </a:endParaRPr>
          </a:p>
          <a:p>
            <a:pPr marL="609600" indent="-609600" algn="l">
              <a:defRPr/>
            </a:pPr>
            <a:r>
              <a:rPr lang="nl-NL" sz="2400" b="1" i="1" dirty="0">
                <a:solidFill>
                  <a:schemeClr val="tx2"/>
                </a:solidFill>
              </a:rPr>
              <a:t>STERKST</a:t>
            </a:r>
            <a:r>
              <a:rPr lang="nl-NL" sz="2400" b="1" dirty="0">
                <a:solidFill>
                  <a:schemeClr val="tx2"/>
                </a:solidFill>
              </a:rPr>
              <a:t>	Technische / fysieke vangnetten</a:t>
            </a:r>
          </a:p>
          <a:p>
            <a:pPr marL="609600" indent="-609600" algn="l">
              <a:defRPr/>
            </a:pPr>
            <a:r>
              <a:rPr lang="nl-NL" sz="2000" dirty="0">
                <a:solidFill>
                  <a:schemeClr val="tx2"/>
                </a:solidFill>
              </a:rPr>
              <a:t>			Bv. fouten fysiek onmogelijk / moeilijk maken</a:t>
            </a:r>
            <a:br>
              <a:rPr lang="nl-NL" sz="2000" dirty="0">
                <a:solidFill>
                  <a:schemeClr val="tx2"/>
                </a:solidFill>
              </a:rPr>
            </a:br>
            <a:endParaRPr lang="nl-NL" sz="2000" dirty="0">
              <a:solidFill>
                <a:schemeClr val="tx2"/>
              </a:solidFill>
            </a:endParaRPr>
          </a:p>
          <a:p>
            <a:pPr marL="609600" indent="-609600" algn="l">
              <a:defRPr/>
            </a:pPr>
            <a:r>
              <a:rPr lang="nl-NL" sz="2400" b="1" dirty="0">
                <a:solidFill>
                  <a:schemeClr val="tx2"/>
                </a:solidFill>
              </a:rPr>
              <a:t>			Organisatorische vangnetten</a:t>
            </a:r>
          </a:p>
          <a:p>
            <a:pPr marL="609600" indent="-609600" algn="l">
              <a:defRPr/>
            </a:pPr>
            <a:r>
              <a:rPr lang="nl-NL" sz="2000" dirty="0">
                <a:solidFill>
                  <a:schemeClr val="tx2"/>
                </a:solidFill>
              </a:rPr>
              <a:t>			Bv. standaardiseren/vereenvoudigen van processen</a:t>
            </a:r>
          </a:p>
          <a:p>
            <a:pPr marL="609600" indent="-609600" algn="l">
              <a:defRPr/>
            </a:pPr>
            <a:r>
              <a:rPr lang="nl-NL" sz="2000" dirty="0">
                <a:solidFill>
                  <a:schemeClr val="tx2"/>
                </a:solidFill>
              </a:rPr>
              <a:t>			scheiding in tijd/plaats/persoon, instellen overleg 			samenwerking</a:t>
            </a:r>
          </a:p>
          <a:p>
            <a:pPr marL="609600" indent="-609600" algn="l">
              <a:defRPr/>
            </a:pPr>
            <a:endParaRPr lang="nl-NL" sz="2000" dirty="0">
              <a:solidFill>
                <a:schemeClr val="tx2"/>
              </a:solidFill>
            </a:endParaRPr>
          </a:p>
          <a:p>
            <a:pPr marL="609600" indent="-609600" algn="l">
              <a:defRPr/>
            </a:pPr>
            <a:r>
              <a:rPr lang="nl-NL" sz="2400" b="1" dirty="0">
                <a:solidFill>
                  <a:schemeClr val="tx2"/>
                </a:solidFill>
              </a:rPr>
              <a:t>			</a:t>
            </a:r>
            <a:endParaRPr lang="nl-NL" sz="2000" b="1" dirty="0">
              <a:solidFill>
                <a:schemeClr val="tx2"/>
              </a:solidFill>
            </a:endParaRPr>
          </a:p>
          <a:p>
            <a:pPr marL="609600" indent="-609600" algn="l">
              <a:defRPr/>
            </a:pPr>
            <a:r>
              <a:rPr lang="nl-NL" sz="2400" b="1" i="1" dirty="0">
                <a:solidFill>
                  <a:schemeClr val="tx2"/>
                </a:solidFill>
              </a:rPr>
              <a:t>ZWAKST</a:t>
            </a:r>
            <a:r>
              <a:rPr lang="nl-NL" sz="2400" b="1" dirty="0">
                <a:solidFill>
                  <a:schemeClr val="tx2"/>
                </a:solidFill>
              </a:rPr>
              <a:t>	Menselijke vangnetten</a:t>
            </a:r>
          </a:p>
          <a:p>
            <a:pPr marL="609600" indent="-609600" algn="l">
              <a:defRPr/>
            </a:pPr>
            <a:r>
              <a:rPr lang="nl-NL" sz="2000" dirty="0">
                <a:solidFill>
                  <a:schemeClr val="tx2"/>
                </a:solidFill>
              </a:rPr>
              <a:t>			Bv. trainen professionele vaardigheden </a:t>
            </a:r>
            <a:endParaRPr lang="nl-NL" sz="2000" dirty="0">
              <a:solidFill>
                <a:schemeClr val="bg2"/>
              </a:solidFill>
            </a:endParaRPr>
          </a:p>
          <a:p>
            <a:pPr marL="609600" indent="-609600" algn="l">
              <a:defRPr/>
            </a:pPr>
            <a:endParaRPr lang="nl-NL" sz="2000" b="1" dirty="0">
              <a:solidFill>
                <a:schemeClr val="bg2"/>
              </a:solidFill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39750" y="2349500"/>
            <a:ext cx="504825" cy="2592388"/>
          </a:xfrm>
          <a:prstGeom prst="upDownArrow">
            <a:avLst>
              <a:gd name="adj1" fmla="val 50000"/>
              <a:gd name="adj2" fmla="val 1255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" y="6415088"/>
            <a:ext cx="2819400" cy="442912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19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2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3175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773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6BF94-76A7-4929-B121-8E9D830B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39B74C-A526-4617-9283-91A685886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8B3C48DC-E766-412E-8847-E81BD6207548}"/>
              </a:ext>
            </a:extLst>
          </p:cNvPr>
          <p:cNvSpPr/>
          <p:nvPr/>
        </p:nvSpPr>
        <p:spPr>
          <a:xfrm>
            <a:off x="2627784" y="2492896"/>
            <a:ext cx="4248472" cy="3096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tx2"/>
                </a:solidFill>
              </a:rPr>
              <a:t>Dilemma’s</a:t>
            </a:r>
          </a:p>
        </p:txBody>
      </p:sp>
    </p:spTree>
    <p:extLst>
      <p:ext uri="{BB962C8B-B14F-4D97-AF65-F5344CB8AC3E}">
        <p14:creationId xmlns:p14="http://schemas.microsoft.com/office/powerpoint/2010/main" val="175243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812932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83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Fases waarin betrokkenen bij een incident kunnen verkeren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48" y="2415409"/>
            <a:ext cx="3328704" cy="301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15315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jabloon MedInsight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2"/>
          </a:solidFill>
        </a:ln>
      </a:spPr>
      <a:bodyPr rtlCol="0" anchor="ctr"/>
      <a:lstStyle>
        <a:defPPr algn="ctr">
          <a:defRPr dirty="0" smtClean="0">
            <a:solidFill>
              <a:schemeClr val="tx2"/>
            </a:solidFill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txDef>
      <a:spPr>
        <a:noFill/>
        <a:ln>
          <a:solidFill>
            <a:schemeClr val="tx2"/>
          </a:solidFill>
          <a:prstDash val="solid"/>
        </a:ln>
      </a:spPr>
      <a:bodyPr wrap="square" lIns="36000" tIns="36000" rIns="36000" bIns="36000" rtlCol="0">
        <a:spAutoFit/>
      </a:bodyPr>
      <a:lstStyle>
        <a:defPPr>
          <a:defRPr sz="120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655</Words>
  <Application>Microsoft Office PowerPoint</Application>
  <PresentationFormat>Diavoorstelling (4:3)</PresentationFormat>
  <Paragraphs>119</Paragraphs>
  <Slides>22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22</vt:i4>
      </vt:variant>
    </vt:vector>
  </HeadingPairs>
  <TitlesOfParts>
    <vt:vector size="32" baseType="lpstr">
      <vt:lpstr>MS PGothic</vt:lpstr>
      <vt:lpstr>MS PGothic</vt:lpstr>
      <vt:lpstr>Arial</vt:lpstr>
      <vt:lpstr>Arial Black</vt:lpstr>
      <vt:lpstr>Calibri</vt:lpstr>
      <vt:lpstr>Times New Roman</vt:lpstr>
      <vt:lpstr>Wingdings</vt:lpstr>
      <vt:lpstr>Pixel</vt:lpstr>
      <vt:lpstr>1_Pixel</vt:lpstr>
      <vt:lpstr>Sjabloon MedInsight3</vt:lpstr>
      <vt:lpstr>Training PRISMA drieluik  dag 3 Verantwoorden en verbeteren en dilemma’s </vt:lpstr>
      <vt:lpstr>Leerdoelen</vt:lpstr>
      <vt:lpstr>Programma Training Onderdeel 3</vt:lpstr>
      <vt:lpstr>Bespreken huiswerkopdracht</vt:lpstr>
      <vt:lpstr>PowerPoint-presentatie</vt:lpstr>
      <vt:lpstr>PowerPoint-presentatie</vt:lpstr>
      <vt:lpstr>PowerPoint-presentatie</vt:lpstr>
      <vt:lpstr>PowerPoint-presentatie</vt:lpstr>
      <vt:lpstr>Fases waarin betrokkenen bij een incident kunnen verkeren</vt:lpstr>
      <vt:lpstr>Gespreks- en vraagtechnieken</vt:lpstr>
      <vt:lpstr>Steeds concretere vragen stellen</vt:lpstr>
      <vt:lpstr>Doorvragen op gedragsniveau </vt:lpstr>
      <vt:lpstr>Oefening lastige situaties</vt:lpstr>
      <vt:lpstr>PowerPoint-presentatie</vt:lpstr>
      <vt:lpstr>Balans opmaken van onderzoek</vt:lpstr>
      <vt:lpstr>Rapportage geeft inzicht in:</vt:lpstr>
      <vt:lpstr>Kenmerken van bevindingen</vt:lpstr>
      <vt:lpstr>Opdracht rapporteren</vt:lpstr>
      <vt:lpstr>Criteria IGJ voor calamiteitenrapportage</vt:lpstr>
      <vt:lpstr>Criteria IGJ voor calamiteitenrapportage</vt:lpstr>
      <vt:lpstr>Afronding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Pameijer opfristraining Prisma 16 mei 2017</dc:title>
  <dc:creator>Kjell Jacobs</dc:creator>
  <cp:lastModifiedBy>Antonet Adolfs</cp:lastModifiedBy>
  <cp:revision>76</cp:revision>
  <dcterms:created xsi:type="dcterms:W3CDTF">2017-04-28T08:54:43Z</dcterms:created>
  <dcterms:modified xsi:type="dcterms:W3CDTF">2017-10-27T05:42:19Z</dcterms:modified>
</cp:coreProperties>
</file>