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0" r:id="rId3"/>
    <p:sldId id="283" r:id="rId4"/>
    <p:sldId id="285" r:id="rId5"/>
    <p:sldId id="261" r:id="rId6"/>
    <p:sldId id="262" r:id="rId7"/>
    <p:sldId id="264" r:id="rId8"/>
    <p:sldId id="265" r:id="rId9"/>
    <p:sldId id="313" r:id="rId10"/>
    <p:sldId id="266" r:id="rId11"/>
    <p:sldId id="267" r:id="rId12"/>
    <p:sldId id="268" r:id="rId13"/>
    <p:sldId id="269" r:id="rId14"/>
    <p:sldId id="272" r:id="rId15"/>
    <p:sldId id="270" r:id="rId16"/>
    <p:sldId id="273" r:id="rId17"/>
    <p:sldId id="274" r:id="rId18"/>
    <p:sldId id="275" r:id="rId19"/>
    <p:sldId id="276" r:id="rId20"/>
    <p:sldId id="278" r:id="rId21"/>
    <p:sldId id="277" r:id="rId22"/>
    <p:sldId id="279" r:id="rId23"/>
    <p:sldId id="280" r:id="rId24"/>
    <p:sldId id="314" r:id="rId25"/>
    <p:sldId id="281" r:id="rId26"/>
    <p:sldId id="287" r:id="rId27"/>
    <p:sldId id="316" r:id="rId28"/>
    <p:sldId id="288" r:id="rId29"/>
    <p:sldId id="289" r:id="rId30"/>
    <p:sldId id="315" r:id="rId31"/>
    <p:sldId id="291" r:id="rId32"/>
    <p:sldId id="292" r:id="rId33"/>
    <p:sldId id="293" r:id="rId34"/>
    <p:sldId id="294" r:id="rId35"/>
    <p:sldId id="295" r:id="rId36"/>
    <p:sldId id="296" r:id="rId37"/>
    <p:sldId id="297" r:id="rId38"/>
    <p:sldId id="298" r:id="rId39"/>
    <p:sldId id="299" r:id="rId40"/>
    <p:sldId id="317" r:id="rId41"/>
    <p:sldId id="300" r:id="rId42"/>
    <p:sldId id="301" r:id="rId43"/>
    <p:sldId id="302" r:id="rId44"/>
    <p:sldId id="303" r:id="rId45"/>
    <p:sldId id="304" r:id="rId46"/>
    <p:sldId id="305" r:id="rId47"/>
    <p:sldId id="306" r:id="rId48"/>
    <p:sldId id="307" r:id="rId49"/>
    <p:sldId id="311" r:id="rId50"/>
    <p:sldId id="308" r:id="rId51"/>
    <p:sldId id="309" r:id="rId52"/>
  </p:sldIdLst>
  <p:sldSz cx="13003213" cy="9752013"/>
  <p:notesSz cx="6797675" cy="9926638"/>
  <p:defaultTextStyle>
    <a:defPPr>
      <a:defRPr lang="nl-NL"/>
    </a:defPPr>
    <a:lvl1pPr marL="0" algn="l" defTabSz="1092251" rtl="0" eaLnBrk="1" latinLnBrk="0" hangingPunct="1">
      <a:defRPr sz="2150" kern="1200">
        <a:solidFill>
          <a:schemeClr val="tx1"/>
        </a:solidFill>
        <a:latin typeface="+mn-lt"/>
        <a:ea typeface="+mn-ea"/>
        <a:cs typeface="+mn-cs"/>
      </a:defRPr>
    </a:lvl1pPr>
    <a:lvl2pPr marL="546125" algn="l" defTabSz="1092251" rtl="0" eaLnBrk="1" latinLnBrk="0" hangingPunct="1">
      <a:defRPr sz="2150" kern="1200">
        <a:solidFill>
          <a:schemeClr val="tx1"/>
        </a:solidFill>
        <a:latin typeface="+mn-lt"/>
        <a:ea typeface="+mn-ea"/>
        <a:cs typeface="+mn-cs"/>
      </a:defRPr>
    </a:lvl2pPr>
    <a:lvl3pPr marL="1092251" algn="l" defTabSz="1092251" rtl="0" eaLnBrk="1" latinLnBrk="0" hangingPunct="1">
      <a:defRPr sz="2150" kern="1200">
        <a:solidFill>
          <a:schemeClr val="tx1"/>
        </a:solidFill>
        <a:latin typeface="+mn-lt"/>
        <a:ea typeface="+mn-ea"/>
        <a:cs typeface="+mn-cs"/>
      </a:defRPr>
    </a:lvl3pPr>
    <a:lvl4pPr marL="1638376" algn="l" defTabSz="1092251" rtl="0" eaLnBrk="1" latinLnBrk="0" hangingPunct="1">
      <a:defRPr sz="2150" kern="1200">
        <a:solidFill>
          <a:schemeClr val="tx1"/>
        </a:solidFill>
        <a:latin typeface="+mn-lt"/>
        <a:ea typeface="+mn-ea"/>
        <a:cs typeface="+mn-cs"/>
      </a:defRPr>
    </a:lvl4pPr>
    <a:lvl5pPr marL="2184502" algn="l" defTabSz="1092251" rtl="0" eaLnBrk="1" latinLnBrk="0" hangingPunct="1">
      <a:defRPr sz="2150" kern="1200">
        <a:solidFill>
          <a:schemeClr val="tx1"/>
        </a:solidFill>
        <a:latin typeface="+mn-lt"/>
        <a:ea typeface="+mn-ea"/>
        <a:cs typeface="+mn-cs"/>
      </a:defRPr>
    </a:lvl5pPr>
    <a:lvl6pPr marL="2730627" algn="l" defTabSz="1092251" rtl="0" eaLnBrk="1" latinLnBrk="0" hangingPunct="1">
      <a:defRPr sz="2150" kern="1200">
        <a:solidFill>
          <a:schemeClr val="tx1"/>
        </a:solidFill>
        <a:latin typeface="+mn-lt"/>
        <a:ea typeface="+mn-ea"/>
        <a:cs typeface="+mn-cs"/>
      </a:defRPr>
    </a:lvl6pPr>
    <a:lvl7pPr marL="3276752" algn="l" defTabSz="1092251" rtl="0" eaLnBrk="1" latinLnBrk="0" hangingPunct="1">
      <a:defRPr sz="2150" kern="1200">
        <a:solidFill>
          <a:schemeClr val="tx1"/>
        </a:solidFill>
        <a:latin typeface="+mn-lt"/>
        <a:ea typeface="+mn-ea"/>
        <a:cs typeface="+mn-cs"/>
      </a:defRPr>
    </a:lvl7pPr>
    <a:lvl8pPr marL="3822878" algn="l" defTabSz="1092251" rtl="0" eaLnBrk="1" latinLnBrk="0" hangingPunct="1">
      <a:defRPr sz="2150" kern="1200">
        <a:solidFill>
          <a:schemeClr val="tx1"/>
        </a:solidFill>
        <a:latin typeface="+mn-lt"/>
        <a:ea typeface="+mn-ea"/>
        <a:cs typeface="+mn-cs"/>
      </a:defRPr>
    </a:lvl8pPr>
    <a:lvl9pPr marL="4369003" algn="l" defTabSz="1092251" rtl="0" eaLnBrk="1" latinLnBrk="0" hangingPunct="1">
      <a:defRPr sz="21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1">
          <p15:clr>
            <a:srgbClr val="A4A3A4"/>
          </p15:clr>
        </p15:guide>
        <p15:guide id="2" pos="40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A1C"/>
    <a:srgbClr val="FFFFFF"/>
    <a:srgbClr val="474747"/>
    <a:srgbClr val="33333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9" autoAdjust="0"/>
    <p:restoredTop sz="94660"/>
  </p:normalViewPr>
  <p:slideViewPr>
    <p:cSldViewPr snapToGrid="0">
      <p:cViewPr varScale="1">
        <p:scale>
          <a:sx n="72" d="100"/>
          <a:sy n="72" d="100"/>
        </p:scale>
        <p:origin x="72" y="186"/>
      </p:cViewPr>
      <p:guideLst>
        <p:guide orient="horz" pos="3071"/>
        <p:guide pos="40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FD2A00-52B9-40FD-BC53-4B64DF47AF9C}" type="datetimeFigureOut">
              <a:rPr lang="nl-NL" smtClean="0"/>
              <a:t>13-4-2017</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EE633EB-9A4E-4A51-AB8E-70CACD504E52}" type="slidenum">
              <a:rPr lang="nl-NL" smtClean="0"/>
              <a:t>‹nr.›</a:t>
            </a:fld>
            <a:endParaRPr lang="nl-NL"/>
          </a:p>
        </p:txBody>
      </p:sp>
    </p:spTree>
    <p:extLst>
      <p:ext uri="{BB962C8B-B14F-4D97-AF65-F5344CB8AC3E}">
        <p14:creationId xmlns:p14="http://schemas.microsoft.com/office/powerpoint/2010/main" val="323575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FC7D89F-39C2-4C4B-A7FE-67A3A46B6128}" type="datetimeFigureOut">
              <a:rPr lang="nl-NL" smtClean="0"/>
              <a:t>13-4-2017</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A2EA4F-DE98-4136-B81B-F1A82AE7D75B}" type="slidenum">
              <a:rPr lang="nl-NL" smtClean="0"/>
              <a:t>‹nr.›</a:t>
            </a:fld>
            <a:endParaRPr lang="nl-NL"/>
          </a:p>
        </p:txBody>
      </p:sp>
    </p:spTree>
    <p:extLst>
      <p:ext uri="{BB962C8B-B14F-4D97-AF65-F5344CB8AC3E}">
        <p14:creationId xmlns:p14="http://schemas.microsoft.com/office/powerpoint/2010/main" val="29913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06357" y="4715153"/>
            <a:ext cx="4984962" cy="4466987"/>
          </a:xfrm>
          <a:noFill/>
        </p:spPr>
        <p:txBody>
          <a:bodyPr/>
          <a:lstStyle/>
          <a:p>
            <a:endParaRPr lang="nl-NL" altLang="nl-NL">
              <a:latin typeface="Times" panose="02020603050405020304" pitchFamily="18" charset="0"/>
            </a:endParaRPr>
          </a:p>
        </p:txBody>
      </p:sp>
    </p:spTree>
    <p:extLst>
      <p:ext uri="{BB962C8B-B14F-4D97-AF65-F5344CB8AC3E}">
        <p14:creationId xmlns:p14="http://schemas.microsoft.com/office/powerpoint/2010/main" val="99309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52016" y="9430306"/>
            <a:ext cx="2945659" cy="496332"/>
          </a:xfrm>
          <a:prstGeom prst="rect">
            <a:avLst/>
          </a:prstGeom>
          <a:noFill/>
          <a:ln w="9525">
            <a:noFill/>
            <a:miter lim="800000"/>
            <a:headEnd/>
            <a:tailEnd/>
          </a:ln>
        </p:spPr>
        <p:txBody>
          <a:bodyPr anchor="b"/>
          <a:lstStyle/>
          <a:p>
            <a:pPr algn="r" eaLnBrk="0" hangingPunct="0"/>
            <a:fld id="{C7C63001-D5F6-416F-BBF8-864BBFA36165}" type="slidenum">
              <a:rPr lang="nl-NL" sz="1200">
                <a:solidFill>
                  <a:srgbClr val="000000"/>
                </a:solidFill>
              </a:rPr>
              <a:pPr algn="r" eaLnBrk="0" hangingPunct="0"/>
              <a:t>20</a:t>
            </a:fld>
            <a:endParaRPr lang="nl-NL" sz="1200">
              <a:solidFill>
                <a:srgbClr val="000000"/>
              </a:solidFill>
            </a:endParaRPr>
          </a:p>
        </p:txBody>
      </p:sp>
      <p:sp>
        <p:nvSpPr>
          <p:cNvPr id="87043" name="Rectangle 2"/>
          <p:cNvSpPr>
            <a:spLocks noChangeArrowheads="1"/>
          </p:cNvSpPr>
          <p:nvPr/>
        </p:nvSpPr>
        <p:spPr bwMode="auto">
          <a:xfrm>
            <a:off x="4127386" y="0"/>
            <a:ext cx="3154939" cy="496332"/>
          </a:xfrm>
          <a:prstGeom prst="rect">
            <a:avLst/>
          </a:prstGeom>
          <a:noFill/>
          <a:ln w="12700">
            <a:noFill/>
            <a:miter lim="800000"/>
            <a:headEnd/>
            <a:tailEnd/>
          </a:ln>
        </p:spPr>
        <p:txBody>
          <a:bodyPr/>
          <a:lstStyle/>
          <a:p>
            <a:pPr eaLnBrk="0" hangingPunct="0"/>
            <a:endParaRPr lang="nl-NL" sz="2400">
              <a:solidFill>
                <a:srgbClr val="000000"/>
              </a:solidFill>
            </a:endParaRPr>
          </a:p>
        </p:txBody>
      </p:sp>
      <p:sp>
        <p:nvSpPr>
          <p:cNvPr id="87044" name="Rectangle 3"/>
          <p:cNvSpPr>
            <a:spLocks noChangeArrowheads="1"/>
          </p:cNvSpPr>
          <p:nvPr/>
        </p:nvSpPr>
        <p:spPr bwMode="auto">
          <a:xfrm>
            <a:off x="4127386" y="9430306"/>
            <a:ext cx="3154939" cy="496332"/>
          </a:xfrm>
          <a:prstGeom prst="rect">
            <a:avLst/>
          </a:prstGeom>
          <a:noFill/>
          <a:ln w="12700">
            <a:noFill/>
            <a:miter lim="800000"/>
            <a:headEnd/>
            <a:tailEnd/>
          </a:ln>
        </p:spPr>
        <p:txBody>
          <a:bodyPr lIns="90488" tIns="44450" rIns="90488" bIns="44450" anchor="b"/>
          <a:lstStyle/>
          <a:p>
            <a:pPr algn="r" eaLnBrk="0" hangingPunct="0"/>
            <a:r>
              <a:rPr lang="nl-NL" sz="1200">
                <a:solidFill>
                  <a:srgbClr val="000000"/>
                </a:solidFill>
                <a:latin typeface="Times"/>
              </a:rPr>
              <a:t>1</a:t>
            </a:r>
          </a:p>
        </p:txBody>
      </p:sp>
      <p:sp>
        <p:nvSpPr>
          <p:cNvPr id="87045" name="Rectangle 4"/>
          <p:cNvSpPr>
            <a:spLocks noChangeArrowheads="1"/>
          </p:cNvSpPr>
          <p:nvPr/>
        </p:nvSpPr>
        <p:spPr bwMode="auto">
          <a:xfrm>
            <a:off x="0" y="9430306"/>
            <a:ext cx="3156513" cy="496332"/>
          </a:xfrm>
          <a:prstGeom prst="rect">
            <a:avLst/>
          </a:prstGeom>
          <a:noFill/>
          <a:ln w="12700">
            <a:noFill/>
            <a:miter lim="800000"/>
            <a:headEnd/>
            <a:tailEnd/>
          </a:ln>
        </p:spPr>
        <p:txBody>
          <a:bodyPr/>
          <a:lstStyle/>
          <a:p>
            <a:pPr eaLnBrk="0" hangingPunct="0"/>
            <a:endParaRPr lang="nl-NL" sz="2400">
              <a:solidFill>
                <a:srgbClr val="000000"/>
              </a:solidFill>
            </a:endParaRPr>
          </a:p>
        </p:txBody>
      </p:sp>
      <p:sp>
        <p:nvSpPr>
          <p:cNvPr id="87046" name="Rectangle 5"/>
          <p:cNvSpPr>
            <a:spLocks noChangeArrowheads="1"/>
          </p:cNvSpPr>
          <p:nvPr/>
        </p:nvSpPr>
        <p:spPr bwMode="auto">
          <a:xfrm>
            <a:off x="0" y="0"/>
            <a:ext cx="3156513" cy="496332"/>
          </a:xfrm>
          <a:prstGeom prst="rect">
            <a:avLst/>
          </a:prstGeom>
          <a:noFill/>
          <a:ln w="12700">
            <a:noFill/>
            <a:miter lim="800000"/>
            <a:headEnd/>
            <a:tailEnd/>
          </a:ln>
        </p:spPr>
        <p:txBody>
          <a:bodyPr/>
          <a:lstStyle/>
          <a:p>
            <a:pPr eaLnBrk="0" hangingPunct="0"/>
            <a:endParaRPr lang="nl-NL" sz="2400">
              <a:solidFill>
                <a:srgbClr val="000000"/>
              </a:solidFill>
            </a:endParaRPr>
          </a:p>
        </p:txBody>
      </p:sp>
      <p:sp>
        <p:nvSpPr>
          <p:cNvPr id="87047" name="Rectangle 6"/>
          <p:cNvSpPr>
            <a:spLocks noGrp="1" noRot="1" noChangeAspect="1" noChangeArrowheads="1" noTextEdit="1"/>
          </p:cNvSpPr>
          <p:nvPr>
            <p:ph type="sldImg"/>
          </p:nvPr>
        </p:nvSpPr>
        <p:spPr>
          <a:ln w="12700" cap="flat"/>
        </p:spPr>
      </p:sp>
      <p:sp>
        <p:nvSpPr>
          <p:cNvPr id="87048" name="Rectangle 7"/>
          <p:cNvSpPr>
            <a:spLocks noGrp="1" noChangeArrowheads="1"/>
          </p:cNvSpPr>
          <p:nvPr>
            <p:ph type="body" idx="1"/>
          </p:nvPr>
        </p:nvSpPr>
        <p:spPr>
          <a:xfrm>
            <a:off x="977166" y="4715153"/>
            <a:ext cx="4984962" cy="4466987"/>
          </a:xfrm>
          <a:noFill/>
          <a:ln/>
        </p:spPr>
        <p:txBody>
          <a:bodyPr lIns="90488" tIns="44450" rIns="90488" bIns="44450"/>
          <a:lstStyle/>
          <a:p>
            <a:pPr eaLnBrk="1" hangingPunct="1"/>
            <a:endParaRPr lang="nl-NL">
              <a:latin typeface="Arial" charset="0"/>
            </a:endParaRPr>
          </a:p>
        </p:txBody>
      </p:sp>
    </p:spTree>
    <p:extLst>
      <p:ext uri="{BB962C8B-B14F-4D97-AF65-F5344CB8AC3E}">
        <p14:creationId xmlns:p14="http://schemas.microsoft.com/office/powerpoint/2010/main" val="2453049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p>
        </p:txBody>
      </p:sp>
      <p:sp>
        <p:nvSpPr>
          <p:cNvPr id="2" name="Tijdelijke aanduiding voor voettekst 4"/>
          <p:cNvSpPr txBox="1">
            <a:spLocks noGrp="1"/>
          </p:cNvSpPr>
          <p:nvPr/>
        </p:nvSpPr>
        <p:spPr bwMode="auto">
          <a:xfrm>
            <a:off x="0" y="10248910"/>
            <a:ext cx="2923630" cy="539416"/>
          </a:xfrm>
          <a:prstGeom prst="rect">
            <a:avLst/>
          </a:prstGeom>
          <a:noFill/>
          <a:ln>
            <a:miter lim="800000"/>
            <a:headEnd/>
            <a:tailEnd/>
          </a:ln>
        </p:spPr>
        <p:txBody>
          <a:bodyPr anchor="b"/>
          <a:lstStyle/>
          <a:p>
            <a:pPr>
              <a:defRPr/>
            </a:pPr>
            <a:r>
              <a:rPr lang="nl-NL" sz="1200">
                <a:latin typeface="+mn-lt"/>
                <a:ea typeface="ＭＳ Ｐゴシック" charset="-128"/>
              </a:rPr>
              <a:t>Titel Onderwerp</a:t>
            </a:r>
          </a:p>
        </p:txBody>
      </p:sp>
    </p:spTree>
    <p:extLst>
      <p:ext uri="{BB962C8B-B14F-4D97-AF65-F5344CB8AC3E}">
        <p14:creationId xmlns:p14="http://schemas.microsoft.com/office/powerpoint/2010/main" val="243419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70289" y="4789321"/>
            <a:ext cx="10435078" cy="1328712"/>
          </a:xfrm>
          <a:prstGeom prst="rect">
            <a:avLst/>
          </a:prstGeom>
        </p:spPr>
        <p:txBody>
          <a:bodyPr anchor="b">
            <a:normAutofit/>
          </a:bodyPr>
          <a:lstStyle>
            <a:lvl1pPr algn="l">
              <a:defRPr sz="4500"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170289" y="6248964"/>
            <a:ext cx="10435078" cy="1704344"/>
          </a:xfrm>
          <a:prstGeom prst="rect">
            <a:avLst/>
          </a:prstGeom>
        </p:spPr>
        <p:txBody>
          <a:bodyPr>
            <a:normAutofit/>
          </a:bodyPr>
          <a:lstStyle>
            <a:lvl1pPr marL="0" indent="0" algn="l">
              <a:buNone/>
              <a:defRPr sz="3000" b="1">
                <a:solidFill>
                  <a:srgbClr val="47474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313225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Leeg">
    <p:bg>
      <p:bgPr>
        <a:solidFill>
          <a:srgbClr val="FFFFFF"/>
        </a:solid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Tree>
    <p:extLst>
      <p:ext uri="{BB962C8B-B14F-4D97-AF65-F5344CB8AC3E}">
        <p14:creationId xmlns:p14="http://schemas.microsoft.com/office/powerpoint/2010/main" val="282852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0266" y="390533"/>
            <a:ext cx="11967020" cy="726922"/>
          </a:xfrm>
          <a:prstGeom prst="rect">
            <a:avLst/>
          </a:prstGeom>
        </p:spPr>
        <p:txBody>
          <a:bodyPr/>
          <a:lstStyle/>
          <a:p>
            <a:r>
              <a:rPr lang="en-US"/>
              <a:t>Click to edit Master title style</a:t>
            </a:r>
            <a:endParaRPr lang="nl-NL"/>
          </a:p>
        </p:txBody>
      </p:sp>
      <p:sp>
        <p:nvSpPr>
          <p:cNvPr id="3" name="Rectangle 4"/>
          <p:cNvSpPr>
            <a:spLocks noGrp="1" noChangeArrowheads="1"/>
          </p:cNvSpPr>
          <p:nvPr>
            <p:ph type="dt" sz="half" idx="10"/>
          </p:nvPr>
        </p:nvSpPr>
        <p:spPr>
          <a:xfrm>
            <a:off x="870294" y="9035330"/>
            <a:ext cx="4709825" cy="348103"/>
          </a:xfrm>
          <a:prstGeom prst="rect">
            <a:avLst/>
          </a:prstGeom>
          <a:ln/>
        </p:spPr>
        <p:txBody>
          <a:bodyPr/>
          <a:lstStyle>
            <a:lvl1pPr>
              <a:defRPr/>
            </a:lvl1pPr>
          </a:lstStyle>
          <a:p>
            <a:endParaRPr lang="nl-NL"/>
          </a:p>
        </p:txBody>
      </p:sp>
      <p:sp>
        <p:nvSpPr>
          <p:cNvPr id="4" name="Rectangle 5"/>
          <p:cNvSpPr>
            <a:spLocks noGrp="1" noChangeArrowheads="1"/>
          </p:cNvSpPr>
          <p:nvPr>
            <p:ph type="ftr" sz="quarter" idx="11"/>
          </p:nvPr>
        </p:nvSpPr>
        <p:spPr>
          <a:ln/>
        </p:spPr>
        <p:txBody>
          <a:bodyPr/>
          <a:lstStyle>
            <a:lvl1pPr>
              <a:defRPr/>
            </a:lvl1pPr>
          </a:lstStyle>
          <a:p>
            <a:endParaRPr lang="nl-NL"/>
          </a:p>
        </p:txBody>
      </p:sp>
      <p:sp>
        <p:nvSpPr>
          <p:cNvPr id="5" name="Rectangle 6"/>
          <p:cNvSpPr>
            <a:spLocks noGrp="1" noChangeArrowheads="1"/>
          </p:cNvSpPr>
          <p:nvPr>
            <p:ph type="sldNum" sz="quarter" idx="12"/>
          </p:nvPr>
        </p:nvSpPr>
        <p:spPr>
          <a:ln/>
        </p:spPr>
        <p:txBody>
          <a:bodyPr/>
          <a:lstStyle>
            <a:lvl1pPr>
              <a:defRPr/>
            </a:lvl1pPr>
          </a:lstStyle>
          <a:p>
            <a:fld id="{B74EDE87-6F65-4D06-A2EA-524CDCDAAD82}" type="slidenum">
              <a:rPr lang="nl-NL"/>
              <a:pPr/>
              <a:t>‹nr.›</a:t>
            </a:fld>
            <a:endParaRPr lang="nl-NL"/>
          </a:p>
        </p:txBody>
      </p:sp>
    </p:spTree>
    <p:extLst>
      <p:ext uri="{BB962C8B-B14F-4D97-AF65-F5344CB8AC3E}">
        <p14:creationId xmlns:p14="http://schemas.microsoft.com/office/powerpoint/2010/main" val="424115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klein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28000" y="576000"/>
            <a:ext cx="11215271" cy="1332000"/>
          </a:xfrm>
          <a:prstGeom prst="rect">
            <a:avLst/>
          </a:prstGeom>
        </p:spPr>
        <p:txBody>
          <a:bodyPr>
            <a:normAutofit/>
          </a:bodyPr>
          <a:lstStyle>
            <a:lvl1pPr>
              <a:lnSpc>
                <a:spcPct val="100000"/>
              </a:lnSpc>
              <a:defRPr sz="4000" b="1">
                <a:solidFill>
                  <a:schemeClr val="accent3"/>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828000" y="2088000"/>
            <a:ext cx="11215271" cy="6516000"/>
          </a:xfrm>
          <a:prstGeom prst="rect">
            <a:avLst/>
          </a:prstGeom>
        </p:spPr>
        <p:txBody>
          <a:bodyPr/>
          <a:lstStyle>
            <a:lvl1pPr marL="432000" indent="-432000">
              <a:lnSpc>
                <a:spcPct val="100000"/>
              </a:lnSpc>
              <a:buFontTx/>
              <a:buBlip>
                <a:blip r:embed="rId3"/>
              </a:buBlip>
              <a:defRPr sz="3000">
                <a:solidFill>
                  <a:schemeClr val="tx1"/>
                </a:solidFill>
                <a:latin typeface="Arial" panose="020B0604020202020204" pitchFamily="34" charset="0"/>
                <a:cs typeface="Arial" panose="020B0604020202020204" pitchFamily="34" charset="0"/>
              </a:defRPr>
            </a:lvl1pPr>
            <a:lvl2pPr marL="864000" indent="-396000">
              <a:lnSpc>
                <a:spcPct val="100000"/>
              </a:lnSpc>
              <a:buFontTx/>
              <a:buBlip>
                <a:blip r:embed="rId3"/>
              </a:buBlip>
              <a:defRPr sz="2600">
                <a:solidFill>
                  <a:schemeClr val="tx1"/>
                </a:solidFill>
                <a:latin typeface="Arial" panose="020B0604020202020204" pitchFamily="34" charset="0"/>
                <a:cs typeface="Arial" panose="020B0604020202020204" pitchFamily="34" charset="0"/>
              </a:defRPr>
            </a:lvl2pPr>
            <a:lvl3pPr marL="1260000" indent="-360000">
              <a:lnSpc>
                <a:spcPct val="100000"/>
              </a:lnSpc>
              <a:buFontTx/>
              <a:buBlip>
                <a:blip r:embed="rId3"/>
              </a:buBlip>
              <a:defRPr sz="2400">
                <a:solidFill>
                  <a:schemeClr val="tx1"/>
                </a:solidFill>
                <a:latin typeface="Arial" panose="020B0604020202020204" pitchFamily="34" charset="0"/>
                <a:cs typeface="Arial" panose="020B0604020202020204" pitchFamily="34" charset="0"/>
              </a:defRPr>
            </a:lvl3pPr>
            <a:lvl4pPr marL="1296000" indent="-288000">
              <a:buFontTx/>
              <a:buBlip>
                <a:blip r:embed="rId4"/>
              </a:buBlip>
              <a:defRPr sz="1600">
                <a:solidFill>
                  <a:schemeClr val="tx1"/>
                </a:solidFill>
                <a:latin typeface="Arial" panose="020B0604020202020204" pitchFamily="34" charset="0"/>
                <a:cs typeface="Arial" panose="020B0604020202020204" pitchFamily="34" charset="0"/>
              </a:defRPr>
            </a:lvl4pPr>
            <a:lvl5pPr marL="1620000" indent="-288000">
              <a:buFontTx/>
              <a:buBlip>
                <a:blip r:embed="rId4"/>
              </a:buBlip>
              <a:defRPr sz="1400">
                <a:solidFill>
                  <a:schemeClr val="tx1"/>
                </a:solidFill>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p:txBody>
      </p:sp>
      <p:sp>
        <p:nvSpPr>
          <p:cNvPr id="5"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Tree>
    <p:extLst>
      <p:ext uri="{BB962C8B-B14F-4D97-AF65-F5344CB8AC3E}">
        <p14:creationId xmlns:p14="http://schemas.microsoft.com/office/powerpoint/2010/main" val="382517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28000" y="576000"/>
            <a:ext cx="11215271" cy="1332000"/>
          </a:xfrm>
          <a:prstGeom prst="rect">
            <a:avLst/>
          </a:prstGeom>
        </p:spPr>
        <p:txBody>
          <a:bodyPr>
            <a:normAutofit/>
          </a:bodyPr>
          <a:lstStyle>
            <a:lvl1pPr>
              <a:lnSpc>
                <a:spcPct val="100000"/>
              </a:lnSpc>
              <a:defRPr sz="4000" b="1">
                <a:solidFill>
                  <a:schemeClr val="accent3"/>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828000" y="2088000"/>
            <a:ext cx="11215271" cy="6516000"/>
          </a:xfrm>
          <a:prstGeom prst="rect">
            <a:avLst/>
          </a:prstGeom>
        </p:spPr>
        <p:txBody>
          <a:bodyPr/>
          <a:lstStyle>
            <a:lvl1pPr marL="432000" indent="-432000">
              <a:lnSpc>
                <a:spcPct val="100000"/>
              </a:lnSpc>
              <a:buFontTx/>
              <a:buBlip>
                <a:blip r:embed="rId3"/>
              </a:buBlip>
              <a:defRPr sz="3000">
                <a:solidFill>
                  <a:schemeClr val="tx1"/>
                </a:solidFill>
                <a:latin typeface="Arial" panose="020B0604020202020204" pitchFamily="34" charset="0"/>
                <a:cs typeface="Arial" panose="020B0604020202020204" pitchFamily="34" charset="0"/>
              </a:defRPr>
            </a:lvl1pPr>
            <a:lvl2pPr marL="864000" indent="-396000">
              <a:lnSpc>
                <a:spcPct val="100000"/>
              </a:lnSpc>
              <a:buFontTx/>
              <a:buBlip>
                <a:blip r:embed="rId3"/>
              </a:buBlip>
              <a:defRPr sz="2600">
                <a:solidFill>
                  <a:schemeClr val="tx1"/>
                </a:solidFill>
                <a:latin typeface="Arial" panose="020B0604020202020204" pitchFamily="34" charset="0"/>
                <a:cs typeface="Arial" panose="020B0604020202020204" pitchFamily="34" charset="0"/>
              </a:defRPr>
            </a:lvl2pPr>
            <a:lvl3pPr marL="1260000" indent="-360000">
              <a:lnSpc>
                <a:spcPct val="100000"/>
              </a:lnSpc>
              <a:buFontTx/>
              <a:buBlip>
                <a:blip r:embed="rId3"/>
              </a:buBlip>
              <a:defRPr sz="2400">
                <a:solidFill>
                  <a:schemeClr val="tx1"/>
                </a:solidFill>
                <a:latin typeface="Arial" panose="020B0604020202020204" pitchFamily="34" charset="0"/>
                <a:cs typeface="Arial" panose="020B0604020202020204" pitchFamily="34" charset="0"/>
              </a:defRPr>
            </a:lvl3pPr>
            <a:lvl4pPr marL="1296000" indent="-288000">
              <a:buFontTx/>
              <a:buBlip>
                <a:blip r:embed="rId4"/>
              </a:buBlip>
              <a:defRPr sz="1600">
                <a:solidFill>
                  <a:schemeClr val="tx1"/>
                </a:solidFill>
                <a:latin typeface="Arial" panose="020B0604020202020204" pitchFamily="34" charset="0"/>
                <a:cs typeface="Arial" panose="020B0604020202020204" pitchFamily="34" charset="0"/>
              </a:defRPr>
            </a:lvl4pPr>
            <a:lvl5pPr marL="1620000" indent="-288000">
              <a:buFontTx/>
              <a:buBlip>
                <a:blip r:embed="rId4"/>
              </a:buBlip>
              <a:defRPr sz="1400">
                <a:solidFill>
                  <a:schemeClr val="tx1"/>
                </a:solidFill>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p:txBody>
      </p:sp>
      <p:sp>
        <p:nvSpPr>
          <p:cNvPr id="5"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Tree>
    <p:extLst>
      <p:ext uri="{BB962C8B-B14F-4D97-AF65-F5344CB8AC3E}">
        <p14:creationId xmlns:p14="http://schemas.microsoft.com/office/powerpoint/2010/main" val="145805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bl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1199" y="2431232"/>
            <a:ext cx="10695202" cy="3343035"/>
          </a:xfrm>
          <a:prstGeom prst="rect">
            <a:avLst/>
          </a:prstGeom>
        </p:spPr>
        <p:txBody>
          <a:bodyPr anchor="b">
            <a:normAutofit/>
          </a:bodyPr>
          <a:lstStyle>
            <a:lvl1pPr>
              <a:defRPr sz="4500">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5" name="Tijdelijke aanduiding voor voettekst 4"/>
          <p:cNvSpPr>
            <a:spLocks noGrp="1"/>
          </p:cNvSpPr>
          <p:nvPr>
            <p:ph type="ftr" sz="quarter" idx="11"/>
          </p:nvPr>
        </p:nvSpPr>
        <p:spPr>
          <a:xfrm>
            <a:off x="4859951" y="9144000"/>
            <a:ext cx="7702996"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Tree>
    <p:extLst>
      <p:ext uri="{BB962C8B-B14F-4D97-AF65-F5344CB8AC3E}">
        <p14:creationId xmlns:p14="http://schemas.microsoft.com/office/powerpoint/2010/main" val="17126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828000" y="2088000"/>
            <a:ext cx="5526366" cy="6516000"/>
          </a:xfrm>
          <a:prstGeom prst="rect">
            <a:avLst/>
          </a:prstGeom>
        </p:spPr>
        <p:txBody>
          <a:bodyPr/>
          <a:lstStyle>
            <a:lvl1pPr marL="432000" indent="-432000">
              <a:lnSpc>
                <a:spcPct val="100000"/>
              </a:lnSpc>
              <a:buFontTx/>
              <a:buBlip>
                <a:blip r:embed="rId3"/>
              </a:buBlip>
              <a:defRPr sz="3000">
                <a:latin typeface="Arial" panose="020B0604020202020204" pitchFamily="34" charset="0"/>
                <a:cs typeface="Arial" panose="020B0604020202020204" pitchFamily="34" charset="0"/>
              </a:defRPr>
            </a:lvl1pPr>
            <a:lvl2pPr marL="864000" indent="-396000">
              <a:lnSpc>
                <a:spcPct val="100000"/>
              </a:lnSpc>
              <a:buFontTx/>
              <a:buBlip>
                <a:blip r:embed="rId3"/>
              </a:buBlip>
              <a:defRPr sz="2600">
                <a:latin typeface="Arial" panose="020B0604020202020204" pitchFamily="34" charset="0"/>
                <a:cs typeface="Arial" panose="020B0604020202020204" pitchFamily="34" charset="0"/>
              </a:defRPr>
            </a:lvl2pPr>
            <a:lvl3pPr marL="1260000" indent="-360000">
              <a:lnSpc>
                <a:spcPct val="100000"/>
              </a:lnSpc>
              <a:buFontTx/>
              <a:buBlip>
                <a:blip r:embed="rId3"/>
              </a:buBlip>
              <a:defRPr sz="2400">
                <a:latin typeface="Arial" panose="020B0604020202020204" pitchFamily="34" charset="0"/>
                <a:cs typeface="Arial" panose="020B0604020202020204" pitchFamily="34" charset="0"/>
              </a:defRPr>
            </a:lvl3pPr>
            <a:lvl4pPr marL="1296000" indent="-288000">
              <a:buFontTx/>
              <a:buBlip>
                <a:blip r:embed="rId4"/>
              </a:buBlip>
              <a:defRPr sz="1600">
                <a:latin typeface="Arial" panose="020B0604020202020204" pitchFamily="34" charset="0"/>
                <a:cs typeface="Arial" panose="020B0604020202020204" pitchFamily="34" charset="0"/>
              </a:defRPr>
            </a:lvl4pPr>
            <a:lvl5pPr marL="1620000" indent="-288000">
              <a:buFontTx/>
              <a:buBlip>
                <a:blip r:embed="rId4"/>
              </a:buBlip>
              <a:defRPr sz="1400">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p:txBody>
      </p:sp>
      <p:sp>
        <p:nvSpPr>
          <p:cNvPr id="4" name="Tijdelijke aanduiding voor inhoud 3"/>
          <p:cNvSpPr>
            <a:spLocks noGrp="1"/>
          </p:cNvSpPr>
          <p:nvPr>
            <p:ph sz="half" idx="2"/>
          </p:nvPr>
        </p:nvSpPr>
        <p:spPr>
          <a:xfrm>
            <a:off x="6516000" y="2087999"/>
            <a:ext cx="5526366" cy="6516000"/>
          </a:xfrm>
          <a:prstGeom prst="rect">
            <a:avLst/>
          </a:prstGeom>
        </p:spPr>
        <p:txBody>
          <a:bodyPr/>
          <a:lstStyle>
            <a:lvl1pPr marL="432000" indent="-432000">
              <a:lnSpc>
                <a:spcPct val="100000"/>
              </a:lnSpc>
              <a:buFontTx/>
              <a:buBlip>
                <a:blip r:embed="rId3"/>
              </a:buBlip>
              <a:defRPr sz="3000">
                <a:latin typeface="Arial" panose="020B0604020202020204" pitchFamily="34" charset="0"/>
                <a:cs typeface="Arial" panose="020B0604020202020204" pitchFamily="34" charset="0"/>
              </a:defRPr>
            </a:lvl1pPr>
            <a:lvl2pPr marL="864000" indent="-396000">
              <a:lnSpc>
                <a:spcPct val="100000"/>
              </a:lnSpc>
              <a:buFontTx/>
              <a:buBlip>
                <a:blip r:embed="rId3"/>
              </a:buBlip>
              <a:defRPr sz="2600">
                <a:latin typeface="Arial" panose="020B0604020202020204" pitchFamily="34" charset="0"/>
                <a:cs typeface="Arial" panose="020B0604020202020204" pitchFamily="34" charset="0"/>
              </a:defRPr>
            </a:lvl2pPr>
            <a:lvl3pPr marL="1260000" indent="-360000">
              <a:lnSpc>
                <a:spcPct val="100000"/>
              </a:lnSpc>
              <a:buFontTx/>
              <a:buBlip>
                <a:blip r:embed="rId3"/>
              </a:buBlip>
              <a:defRPr sz="2400">
                <a:latin typeface="Arial" panose="020B0604020202020204" pitchFamily="34" charset="0"/>
                <a:cs typeface="Arial" panose="020B0604020202020204" pitchFamily="34" charset="0"/>
              </a:defRPr>
            </a:lvl3pPr>
            <a:lvl4pPr marL="1296000" indent="-288000">
              <a:buFontTx/>
              <a:buBlip>
                <a:blip r:embed="rId4"/>
              </a:buBlip>
              <a:defRPr sz="1600">
                <a:latin typeface="Arial" panose="020B0604020202020204" pitchFamily="34" charset="0"/>
                <a:cs typeface="Arial" panose="020B0604020202020204" pitchFamily="34" charset="0"/>
              </a:defRPr>
            </a:lvl4pPr>
            <a:lvl5pPr marL="1620000" indent="-288000">
              <a:buFontTx/>
              <a:buBlip>
                <a:blip r:embed="rId4"/>
              </a:buBlip>
              <a:defRPr sz="1400">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p:txBody>
      </p:sp>
      <p:sp>
        <p:nvSpPr>
          <p:cNvPr id="8"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9"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
        <p:nvSpPr>
          <p:cNvPr id="10" name="Titel 1"/>
          <p:cNvSpPr>
            <a:spLocks noGrp="1"/>
          </p:cNvSpPr>
          <p:nvPr>
            <p:ph type="title"/>
          </p:nvPr>
        </p:nvSpPr>
        <p:spPr>
          <a:xfrm>
            <a:off x="828000" y="576000"/>
            <a:ext cx="11215271" cy="1332000"/>
          </a:xfrm>
          <a:prstGeom prst="rect">
            <a:avLst/>
          </a:prstGeom>
        </p:spPr>
        <p:txBody>
          <a:bodyPr>
            <a:normAutofit/>
          </a:bodyPr>
          <a:lstStyle>
            <a:lvl1pPr>
              <a:lnSpc>
                <a:spcPct val="100000"/>
              </a:lnSpc>
              <a:defRPr sz="4000" b="1">
                <a:solidFill>
                  <a:schemeClr val="accent3"/>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200842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7"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
        <p:nvSpPr>
          <p:cNvPr id="8" name="Titel 1"/>
          <p:cNvSpPr>
            <a:spLocks noGrp="1"/>
          </p:cNvSpPr>
          <p:nvPr>
            <p:ph type="title"/>
          </p:nvPr>
        </p:nvSpPr>
        <p:spPr>
          <a:xfrm>
            <a:off x="828000" y="576000"/>
            <a:ext cx="11215271" cy="1332000"/>
          </a:xfrm>
          <a:prstGeom prst="rect">
            <a:avLst/>
          </a:prstGeom>
        </p:spPr>
        <p:txBody>
          <a:bodyPr>
            <a:normAutofit/>
          </a:bodyPr>
          <a:lstStyle>
            <a:lvl1pPr>
              <a:lnSpc>
                <a:spcPct val="100000"/>
              </a:lnSpc>
              <a:defRPr sz="4000" b="1">
                <a:solidFill>
                  <a:srgbClr val="CC2A1C"/>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117389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Tree>
    <p:extLst>
      <p:ext uri="{BB962C8B-B14F-4D97-AF65-F5344CB8AC3E}">
        <p14:creationId xmlns:p14="http://schemas.microsoft.com/office/powerpoint/2010/main" val="37258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28000" y="576000"/>
            <a:ext cx="11214000" cy="1332000"/>
          </a:xfrm>
          <a:prstGeom prst="rect">
            <a:avLst/>
          </a:prstGeom>
        </p:spPr>
        <p:txBody>
          <a:bodyPr anchor="t" anchorCtr="0">
            <a:normAutofit/>
          </a:bodyPr>
          <a:lstStyle>
            <a:lvl1pPr>
              <a:lnSpc>
                <a:spcPct val="100000"/>
              </a:lnSpc>
              <a:defRPr sz="4000" b="1">
                <a:solidFill>
                  <a:schemeClr val="accent3"/>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5183999" y="2088000"/>
            <a:ext cx="6876000" cy="65160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828000" y="2088000"/>
            <a:ext cx="4193874" cy="6516000"/>
          </a:xfrm>
          <a:prstGeom prst="rect">
            <a:avLst/>
          </a:prstGeom>
        </p:spPr>
        <p:txBody>
          <a:bodyPr>
            <a:normAutofit/>
          </a:bodyPr>
          <a:lstStyle>
            <a:lvl1pPr marL="0" indent="0">
              <a:lnSpc>
                <a:spcPct val="100000"/>
              </a:lnSpc>
              <a:buNone/>
              <a:defRPr sz="3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8"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9"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Tree>
    <p:extLst>
      <p:ext uri="{BB962C8B-B14F-4D97-AF65-F5344CB8AC3E}">
        <p14:creationId xmlns:p14="http://schemas.microsoft.com/office/powerpoint/2010/main" val="80471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voettekst 4"/>
          <p:cNvSpPr>
            <a:spLocks noGrp="1"/>
          </p:cNvSpPr>
          <p:nvPr>
            <p:ph type="ftr" sz="quarter" idx="11"/>
          </p:nvPr>
        </p:nvSpPr>
        <p:spPr>
          <a:xfrm>
            <a:off x="8424000" y="9144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8" name="Tijdelijke aanduiding voor dianummer 5"/>
          <p:cNvSpPr>
            <a:spLocks noGrp="1"/>
          </p:cNvSpPr>
          <p:nvPr>
            <p:ph type="sldNum" sz="quarter" idx="12"/>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
        <p:nvSpPr>
          <p:cNvPr id="9" name="Titel 1"/>
          <p:cNvSpPr>
            <a:spLocks noGrp="1"/>
          </p:cNvSpPr>
          <p:nvPr>
            <p:ph type="title"/>
          </p:nvPr>
        </p:nvSpPr>
        <p:spPr>
          <a:xfrm>
            <a:off x="828000" y="576000"/>
            <a:ext cx="11215271" cy="1332000"/>
          </a:xfrm>
          <a:prstGeom prst="rect">
            <a:avLst/>
          </a:prstGeom>
        </p:spPr>
        <p:txBody>
          <a:bodyPr>
            <a:normAutofit/>
          </a:bodyPr>
          <a:lstStyle>
            <a:lvl1pPr>
              <a:lnSpc>
                <a:spcPct val="100000"/>
              </a:lnSpc>
              <a:defRPr sz="4000" b="1">
                <a:solidFill>
                  <a:schemeClr val="accent3"/>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10" name="Tijdelijke aanduiding voor inhoud 2"/>
          <p:cNvSpPr>
            <a:spLocks noGrp="1"/>
          </p:cNvSpPr>
          <p:nvPr>
            <p:ph sz="half" idx="1"/>
          </p:nvPr>
        </p:nvSpPr>
        <p:spPr>
          <a:xfrm>
            <a:off x="828000" y="2088000"/>
            <a:ext cx="6773100" cy="6516000"/>
          </a:xfrm>
          <a:prstGeom prst="rect">
            <a:avLst/>
          </a:prstGeom>
        </p:spPr>
        <p:txBody>
          <a:bodyPr/>
          <a:lstStyle>
            <a:lvl1pPr marL="0" indent="0">
              <a:lnSpc>
                <a:spcPct val="100000"/>
              </a:lnSpc>
              <a:buFontTx/>
              <a:buNone/>
              <a:defRPr sz="3000" b="0">
                <a:latin typeface="Arial" panose="020B0604020202020204" pitchFamily="34" charset="0"/>
                <a:cs typeface="Arial" panose="020B0604020202020204" pitchFamily="34" charset="0"/>
              </a:defRPr>
            </a:lvl1pPr>
            <a:lvl2pPr marL="432000" indent="-432000">
              <a:lnSpc>
                <a:spcPct val="100000"/>
              </a:lnSpc>
              <a:buFontTx/>
              <a:buBlip>
                <a:blip r:embed="rId3"/>
              </a:buBlip>
              <a:defRPr sz="2600">
                <a:latin typeface="Arial" panose="020B0604020202020204" pitchFamily="34" charset="0"/>
                <a:cs typeface="Arial" panose="020B0604020202020204" pitchFamily="34" charset="0"/>
              </a:defRPr>
            </a:lvl2pPr>
            <a:lvl3pPr marL="684000" indent="0">
              <a:buFontTx/>
              <a:buNone/>
              <a:defRPr sz="1800">
                <a:latin typeface="Arial" panose="020B0604020202020204" pitchFamily="34" charset="0"/>
                <a:cs typeface="Arial" panose="020B0604020202020204" pitchFamily="34" charset="0"/>
              </a:defRPr>
            </a:lvl3pPr>
            <a:lvl4pPr marL="1008000" indent="0">
              <a:buFontTx/>
              <a:buNone/>
              <a:defRPr sz="1600">
                <a:latin typeface="Arial" panose="020B0604020202020204" pitchFamily="34" charset="0"/>
                <a:cs typeface="Arial" panose="020B0604020202020204" pitchFamily="34" charset="0"/>
              </a:defRPr>
            </a:lvl4pPr>
            <a:lvl5pPr marL="1332000" indent="0">
              <a:buFontTx/>
              <a:buNone/>
              <a:defRPr sz="1400">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p:txBody>
      </p:sp>
    </p:spTree>
    <p:extLst>
      <p:ext uri="{BB962C8B-B14F-4D97-AF65-F5344CB8AC3E}">
        <p14:creationId xmlns:p14="http://schemas.microsoft.com/office/powerpoint/2010/main" val="111632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4"/>
          <p:cNvSpPr>
            <a:spLocks noGrp="1"/>
          </p:cNvSpPr>
          <p:nvPr>
            <p:ph type="ftr" sz="quarter" idx="3"/>
          </p:nvPr>
        </p:nvSpPr>
        <p:spPr>
          <a:xfrm>
            <a:off x="8424000" y="9162000"/>
            <a:ext cx="4388584" cy="432000"/>
          </a:xfrm>
          <a:prstGeom prst="rect">
            <a:avLst/>
          </a:prstGeom>
        </p:spPr>
        <p:txBody>
          <a:bodyPr/>
          <a:lstStyle>
            <a:lvl1pPr algn="r">
              <a:defRPr sz="1400">
                <a:solidFill>
                  <a:schemeClr val="accent2"/>
                </a:solidFill>
                <a:latin typeface="Arial" panose="020B0604020202020204" pitchFamily="34" charset="0"/>
                <a:cs typeface="Arial" panose="020B0604020202020204" pitchFamily="34" charset="0"/>
              </a:defRPr>
            </a:lvl1pPr>
          </a:lstStyle>
          <a:p>
            <a:endParaRPr lang="nl-NL" dirty="0"/>
          </a:p>
        </p:txBody>
      </p:sp>
      <p:sp>
        <p:nvSpPr>
          <p:cNvPr id="10" name="Tijdelijke aanduiding voor dianummer 5"/>
          <p:cNvSpPr>
            <a:spLocks noGrp="1"/>
          </p:cNvSpPr>
          <p:nvPr>
            <p:ph type="sldNum" sz="quarter" idx="4"/>
          </p:nvPr>
        </p:nvSpPr>
        <p:spPr>
          <a:xfrm>
            <a:off x="6192000" y="9144000"/>
            <a:ext cx="546256" cy="432000"/>
          </a:xfrm>
          <a:prstGeom prst="rect">
            <a:avLst/>
          </a:prstGeom>
        </p:spPr>
        <p:txBody>
          <a:bodyPr/>
          <a:lstStyle>
            <a:lvl1pPr>
              <a:defRPr sz="1400">
                <a:solidFill>
                  <a:schemeClr val="accent2"/>
                </a:solidFill>
                <a:latin typeface="Arial" panose="020B0604020202020204" pitchFamily="34" charset="0"/>
                <a:cs typeface="Arial" panose="020B0604020202020204" pitchFamily="34" charset="0"/>
              </a:defRPr>
            </a:lvl1pPr>
          </a:lstStyle>
          <a:p>
            <a:fld id="{39FC5415-1AF2-419B-9CAA-12574101733E}" type="slidenum">
              <a:rPr lang="nl-NL" smtClean="0"/>
              <a:pPr/>
              <a:t>‹nr.›</a:t>
            </a:fld>
            <a:endParaRPr lang="nl-NL" dirty="0"/>
          </a:p>
        </p:txBody>
      </p:sp>
    </p:spTree>
    <p:extLst>
      <p:ext uri="{BB962C8B-B14F-4D97-AF65-F5344CB8AC3E}">
        <p14:creationId xmlns:p14="http://schemas.microsoft.com/office/powerpoint/2010/main" val="30655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57" r:id="rId8"/>
    <p:sldLayoutId id="2147483658" r:id="rId9"/>
    <p:sldLayoutId id="2147483659"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ongalliantie.n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hg.org/standaarden/volledig/nhg-standaard-astma-bij-volwassenen" TargetMode="External"/><Relationship Id="rId2" Type="http://schemas.openxmlformats.org/officeDocument/2006/relationships/hyperlink" Target="http://www.inhalatorgebruik.nl/" TargetMode="Externa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hyperlink" Target="http://www.rchmbr.nl/"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0046" y="3464104"/>
            <a:ext cx="10435078" cy="1328712"/>
          </a:xfrm>
        </p:spPr>
        <p:txBody>
          <a:bodyPr>
            <a:normAutofit/>
          </a:bodyPr>
          <a:lstStyle/>
          <a:p>
            <a:r>
              <a:rPr lang="nl-NL" sz="5000" dirty="0"/>
              <a:t>Startbijeenkomst DBC Astma</a:t>
            </a:r>
          </a:p>
        </p:txBody>
      </p:sp>
      <p:sp>
        <p:nvSpPr>
          <p:cNvPr id="3" name="Ondertitel 2"/>
          <p:cNvSpPr>
            <a:spLocks noGrp="1"/>
          </p:cNvSpPr>
          <p:nvPr>
            <p:ph type="subTitle" idx="1"/>
          </p:nvPr>
        </p:nvSpPr>
        <p:spPr>
          <a:xfrm>
            <a:off x="600446" y="7799468"/>
            <a:ext cx="10435078" cy="1704344"/>
          </a:xfrm>
        </p:spPr>
        <p:txBody>
          <a:bodyPr>
            <a:normAutofit/>
          </a:bodyPr>
          <a:lstStyle/>
          <a:p>
            <a:endParaRPr lang="nl-NL" dirty="0"/>
          </a:p>
          <a:p>
            <a:r>
              <a:rPr lang="nl-NL" sz="2600" b="0" dirty="0">
                <a:solidFill>
                  <a:schemeClr val="tx1"/>
                </a:solidFill>
              </a:rPr>
              <a:t>Frans Blessing / Gerrit v </a:t>
            </a:r>
            <a:r>
              <a:rPr lang="nl-NL" sz="2600" b="0" dirty="0" err="1">
                <a:solidFill>
                  <a:schemeClr val="tx1"/>
                </a:solidFill>
              </a:rPr>
              <a:t>Roekel</a:t>
            </a:r>
            <a:r>
              <a:rPr lang="nl-NL" sz="2600" b="0" dirty="0">
                <a:solidFill>
                  <a:schemeClr val="tx1"/>
                </a:solidFill>
              </a:rPr>
              <a:t>, kaderarts astma / COPD</a:t>
            </a:r>
          </a:p>
          <a:p>
            <a:r>
              <a:rPr lang="nl-NL" sz="2600" b="0" dirty="0">
                <a:solidFill>
                  <a:schemeClr val="tx1"/>
                </a:solidFill>
              </a:rPr>
              <a:t>Moniek Gordijn, Zorgprogrammacoördinator astma / COPD</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880" y="5160953"/>
            <a:ext cx="5844209" cy="2638515"/>
          </a:xfrm>
          <a:prstGeom prst="rect">
            <a:avLst/>
          </a:prstGeom>
        </p:spPr>
      </p:pic>
    </p:spTree>
    <p:extLst>
      <p:ext uri="{BB962C8B-B14F-4D97-AF65-F5344CB8AC3E}">
        <p14:creationId xmlns:p14="http://schemas.microsoft.com/office/powerpoint/2010/main" val="23413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Niet medicamenteuze adviezen</a:t>
            </a:r>
          </a:p>
        </p:txBody>
      </p:sp>
      <p:graphicFrame>
        <p:nvGraphicFramePr>
          <p:cNvPr id="4" name="Table 2"/>
          <p:cNvGraphicFramePr>
            <a:graphicFrameLocks noGrp="1"/>
          </p:cNvGraphicFramePr>
          <p:nvPr>
            <p:extLst>
              <p:ext uri="{D42A27DB-BD31-4B8C-83A1-F6EECF244321}">
                <p14:modId xmlns:p14="http://schemas.microsoft.com/office/powerpoint/2010/main" val="1463530722"/>
              </p:ext>
            </p:extLst>
          </p:nvPr>
        </p:nvGraphicFramePr>
        <p:xfrm>
          <a:off x="828000" y="1777981"/>
          <a:ext cx="11045948" cy="6494806"/>
        </p:xfrm>
        <a:graphic>
          <a:graphicData uri="http://schemas.openxmlformats.org/drawingml/2006/table">
            <a:tbl>
              <a:tblPr firstRow="1" firstCol="1" bandRow="1"/>
              <a:tblGrid>
                <a:gridCol w="2398182">
                  <a:extLst>
                    <a:ext uri="{9D8B030D-6E8A-4147-A177-3AD203B41FA5}">
                      <a16:colId xmlns:a16="http://schemas.microsoft.com/office/drawing/2014/main" val="20000"/>
                    </a:ext>
                  </a:extLst>
                </a:gridCol>
                <a:gridCol w="8647766">
                  <a:extLst>
                    <a:ext uri="{9D8B030D-6E8A-4147-A177-3AD203B41FA5}">
                      <a16:colId xmlns:a16="http://schemas.microsoft.com/office/drawing/2014/main" val="20001"/>
                    </a:ext>
                  </a:extLst>
                </a:gridCol>
              </a:tblGrid>
              <a:tr h="2460942">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Niet- roken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Roken kan leiden tot versnelde afname FEV</a:t>
                      </a:r>
                      <a:r>
                        <a:rPr lang="nl-NL" sz="3000" baseline="-25000" dirty="0">
                          <a:effectLst/>
                          <a:latin typeface="Arial" panose="020B0604020202020204" pitchFamily="34" charset="0"/>
                          <a:ea typeface="PMingLiU" panose="02020500000000000000" pitchFamily="18" charset="-120"/>
                          <a:cs typeface="Arial" panose="020B0604020202020204" pitchFamily="34" charset="0"/>
                        </a:rPr>
                        <a:t>1</a:t>
                      </a:r>
                      <a:r>
                        <a:rPr lang="nl-NL" sz="3000" dirty="0">
                          <a:effectLst/>
                          <a:latin typeface="Arial" panose="020B0604020202020204" pitchFamily="34" charset="0"/>
                          <a:ea typeface="PMingLiU" panose="02020500000000000000" pitchFamily="18" charset="-120"/>
                          <a:cs typeface="Arial" panose="020B0604020202020204" pitchFamily="34" charset="0"/>
                        </a:rPr>
                        <a:t> en verkorting van de levensduur. Het verergert het beloop van astma en maakt inhalatiecorticosteroïden (ICS) minder effectief. </a:t>
                      </a:r>
                    </a:p>
                    <a:p>
                      <a:pPr marL="0" indent="0">
                        <a:lnSpc>
                          <a:spcPct val="107000"/>
                        </a:lnSpc>
                        <a:spcBef>
                          <a:spcPts val="600"/>
                        </a:spcBef>
                        <a:spcAft>
                          <a:spcPts val="0"/>
                        </a:spcAft>
                        <a:buFont typeface="Wingdings" panose="05000000000000000000" pitchFamily="2" charset="2"/>
                        <a:buNone/>
                      </a:pPr>
                      <a:r>
                        <a:rPr lang="nl-NL" sz="3000" dirty="0">
                          <a:effectLst/>
                          <a:latin typeface="Arial" panose="020B0604020202020204" pitchFamily="34" charset="0"/>
                          <a:ea typeface="PMingLiU" panose="02020500000000000000" pitchFamily="18" charset="-120"/>
                          <a:cs typeface="Arial" panose="020B0604020202020204" pitchFamily="34" charset="0"/>
                        </a:rPr>
                        <a:t>Geef een krachtig ‘stoppen met roken’ advies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158">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Bewegen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Adviseer dagelijks 30 min. matig intensief te bewegen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2565">
                <a:tc>
                  <a:txBody>
                    <a:bodyPr/>
                    <a:lstStyle/>
                    <a:p>
                      <a:pPr>
                        <a:lnSpc>
                          <a:spcPct val="107000"/>
                        </a:lnSpc>
                        <a:spcAft>
                          <a:spcPts val="0"/>
                        </a:spcAft>
                      </a:pPr>
                      <a:r>
                        <a:rPr lang="nl-NL" sz="3000">
                          <a:effectLst/>
                          <a:latin typeface="Arial" panose="020B0604020202020204" pitchFamily="34" charset="0"/>
                          <a:ea typeface="PMingLiU" panose="02020500000000000000" pitchFamily="18" charset="-120"/>
                          <a:cs typeface="Arial" panose="020B0604020202020204" pitchFamily="34" charset="0"/>
                        </a:rPr>
                        <a:t>Obesitas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Bespreek gewichtsreductie en evenwichtige voeding, verwijs desgewenst naar diëtist.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1376">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Prikkel-reductie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Bij bewezen inhalatie allergie (huisstofmijt, kat, hond) of niet-allergische prikkels (parfumlucht, overgang warme-koude lucht, inspanning)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8158">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Werk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3000" dirty="0">
                          <a:effectLst/>
                          <a:latin typeface="Arial" panose="020B0604020202020204" pitchFamily="34" charset="0"/>
                          <a:ea typeface="PMingLiU" panose="02020500000000000000" pitchFamily="18" charset="-120"/>
                          <a:cs typeface="Arial" panose="020B0604020202020204" pitchFamily="34" charset="0"/>
                        </a:rPr>
                        <a:t>Bij problemen contact bedrijfsarts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945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Medicamenteuze behandeling volgens NHG </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756" y="1480540"/>
            <a:ext cx="9475304" cy="7251507"/>
          </a:xfrm>
          <a:prstGeom prst="rect">
            <a:avLst/>
          </a:prstGeom>
        </p:spPr>
      </p:pic>
    </p:spTree>
    <p:extLst>
      <p:ext uri="{BB962C8B-B14F-4D97-AF65-F5344CB8AC3E}">
        <p14:creationId xmlns:p14="http://schemas.microsoft.com/office/powerpoint/2010/main" val="175240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Medicamenteuze behandeling volgens NHG</a:t>
            </a:r>
          </a:p>
        </p:txBody>
      </p:sp>
      <p:sp>
        <p:nvSpPr>
          <p:cNvPr id="3" name="Tijdelijke aanduiding voor inhoud 2"/>
          <p:cNvSpPr>
            <a:spLocks noGrp="1"/>
          </p:cNvSpPr>
          <p:nvPr>
            <p:ph idx="1"/>
          </p:nvPr>
        </p:nvSpPr>
        <p:spPr>
          <a:xfrm>
            <a:off x="828000" y="2101252"/>
            <a:ext cx="11215271" cy="1768383"/>
          </a:xfrm>
        </p:spPr>
        <p:txBody>
          <a:bodyPr/>
          <a:lstStyle/>
          <a:p>
            <a:r>
              <a:rPr lang="nl-NL" sz="3600" b="1" dirty="0">
                <a:solidFill>
                  <a:srgbClr val="CC2A1C"/>
                </a:solidFill>
              </a:rPr>
              <a:t>Geneesmiddelen stap 1</a:t>
            </a:r>
          </a:p>
          <a:p>
            <a:pPr marL="0" indent="0">
              <a:buNone/>
            </a:pPr>
            <a:endParaRPr lang="nl-NL" sz="3200" b="1" dirty="0"/>
          </a:p>
          <a:p>
            <a:pPr marL="0" indent="0">
              <a:buNone/>
            </a:pPr>
            <a:r>
              <a:rPr lang="nl-NL" b="1" dirty="0"/>
              <a:t>Kortwerkende luchtwegverwijders</a:t>
            </a:r>
          </a:p>
        </p:txBody>
      </p:sp>
      <p:graphicFrame>
        <p:nvGraphicFramePr>
          <p:cNvPr id="5" name="Table 4"/>
          <p:cNvGraphicFramePr>
            <a:graphicFrameLocks noGrp="1"/>
          </p:cNvGraphicFramePr>
          <p:nvPr>
            <p:extLst>
              <p:ext uri="{D42A27DB-BD31-4B8C-83A1-F6EECF244321}">
                <p14:modId xmlns:p14="http://schemas.microsoft.com/office/powerpoint/2010/main" val="1964902211"/>
              </p:ext>
            </p:extLst>
          </p:nvPr>
        </p:nvGraphicFramePr>
        <p:xfrm>
          <a:off x="530087" y="4036382"/>
          <a:ext cx="11608904" cy="3080035"/>
        </p:xfrm>
        <a:graphic>
          <a:graphicData uri="http://schemas.openxmlformats.org/drawingml/2006/table">
            <a:tbl>
              <a:tblPr firstRow="1" firstCol="1" bandRow="1"/>
              <a:tblGrid>
                <a:gridCol w="1813154">
                  <a:extLst>
                    <a:ext uri="{9D8B030D-6E8A-4147-A177-3AD203B41FA5}">
                      <a16:colId xmlns:a16="http://schemas.microsoft.com/office/drawing/2014/main" val="20000"/>
                    </a:ext>
                  </a:extLst>
                </a:gridCol>
                <a:gridCol w="3019292">
                  <a:extLst>
                    <a:ext uri="{9D8B030D-6E8A-4147-A177-3AD203B41FA5}">
                      <a16:colId xmlns:a16="http://schemas.microsoft.com/office/drawing/2014/main" val="20001"/>
                    </a:ext>
                  </a:extLst>
                </a:gridCol>
                <a:gridCol w="3090241">
                  <a:extLst>
                    <a:ext uri="{9D8B030D-6E8A-4147-A177-3AD203B41FA5}">
                      <a16:colId xmlns:a16="http://schemas.microsoft.com/office/drawing/2014/main" val="20002"/>
                    </a:ext>
                  </a:extLst>
                </a:gridCol>
                <a:gridCol w="3686217">
                  <a:extLst>
                    <a:ext uri="{9D8B030D-6E8A-4147-A177-3AD203B41FA5}">
                      <a16:colId xmlns:a16="http://schemas.microsoft.com/office/drawing/2014/main" val="20003"/>
                    </a:ext>
                  </a:extLst>
                </a:gridCol>
              </a:tblGrid>
              <a:tr h="684453">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Middel</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Inhalatiepoeder</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Dosisaerosol</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a:solidFill>
                            <a:srgbClr val="FFFFFF"/>
                          </a:solidFill>
                          <a:effectLst/>
                          <a:latin typeface="Arial" panose="020B0604020202020204" pitchFamily="34" charset="0"/>
                          <a:ea typeface="FedraSansPro-Book"/>
                          <a:cs typeface="Times New Roman" panose="02020603050405020304" pitchFamily="18" charset="0"/>
                        </a:rPr>
                        <a:t>Maximum/dag</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368904">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Salbutamol</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1-4 dd 100-400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1-4 dd 100-200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800-1600 microg, afhankelijk van de toedieningsvorm</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1026678">
                <a:tc>
                  <a:txBody>
                    <a:bodyPr/>
                    <a:lstStyle/>
                    <a:p>
                      <a:pPr>
                        <a:lnSpc>
                          <a:spcPct val="107000"/>
                        </a:lnSpc>
                        <a:spcAft>
                          <a:spcPts val="0"/>
                        </a:spcAft>
                      </a:pPr>
                      <a:r>
                        <a:rPr lang="nl-NL" sz="2600">
                          <a:effectLst/>
                          <a:latin typeface="Arial" panose="020B0604020202020204" pitchFamily="34" charset="0"/>
                          <a:ea typeface="FedraSansPro-Book"/>
                          <a:cs typeface="Times New Roman" panose="02020603050405020304" pitchFamily="18" charset="0"/>
                        </a:rPr>
                        <a:t>Terbutaline </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1-4 dd 500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a:effectLst/>
                          <a:latin typeface="Arial" panose="020B0604020202020204" pitchFamily="34" charset="0"/>
                          <a:ea typeface="FedraSansPro-Book"/>
                          <a:cs typeface="Times New Roman" panose="02020603050405020304" pitchFamily="18" charset="0"/>
                        </a:rPr>
                        <a:t>– </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4000 microg </a:t>
                      </a:r>
                      <a:br>
                        <a:rPr lang="nl-NL" sz="2600" dirty="0">
                          <a:effectLst/>
                          <a:latin typeface="Arial" panose="020B0604020202020204" pitchFamily="34" charset="0"/>
                          <a:ea typeface="FedraSansPro-Book"/>
                          <a:cs typeface="Times New Roman" panose="02020603050405020304" pitchFamily="18" charset="0"/>
                        </a:rPr>
                      </a:br>
                      <a:r>
                        <a:rPr lang="nl-NL" sz="2600" dirty="0">
                          <a:effectLst/>
                          <a:latin typeface="Arial" panose="020B0604020202020204" pitchFamily="34" charset="0"/>
                          <a:ea typeface="FedraSansPro-Book"/>
                          <a:cs typeface="Times New Roman" panose="02020603050405020304" pitchFamily="18" charset="0"/>
                        </a:rPr>
                        <a:t>(1000 microg/keer)</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944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Medicamenteuze behandeling volgens NHG</a:t>
            </a:r>
          </a:p>
        </p:txBody>
      </p:sp>
      <p:sp>
        <p:nvSpPr>
          <p:cNvPr id="4" name="Tijdelijke aanduiding voor inhoud 2"/>
          <p:cNvSpPr>
            <a:spLocks noGrp="1"/>
          </p:cNvSpPr>
          <p:nvPr>
            <p:ph idx="1"/>
          </p:nvPr>
        </p:nvSpPr>
        <p:spPr>
          <a:xfrm>
            <a:off x="828000" y="2088000"/>
            <a:ext cx="11215271" cy="2338226"/>
          </a:xfrm>
        </p:spPr>
        <p:txBody>
          <a:bodyPr/>
          <a:lstStyle/>
          <a:p>
            <a:r>
              <a:rPr lang="nl-NL" sz="3600" b="1" dirty="0">
                <a:solidFill>
                  <a:srgbClr val="CC2A1C"/>
                </a:solidFill>
              </a:rPr>
              <a:t>Geneesmiddelen stap 2</a:t>
            </a:r>
          </a:p>
          <a:p>
            <a:pPr marL="0" indent="0">
              <a:buNone/>
            </a:pPr>
            <a:endParaRPr lang="en-US" sz="3200" b="1" dirty="0"/>
          </a:p>
          <a:p>
            <a:pPr marL="0" indent="0">
              <a:buNone/>
            </a:pPr>
            <a:r>
              <a:rPr lang="en-US" sz="3200" b="1" dirty="0"/>
              <a:t>Toevoegen van </a:t>
            </a:r>
            <a:r>
              <a:rPr lang="en-US" sz="3200" b="1" dirty="0" err="1"/>
              <a:t>inhalatiecorticosteroïden</a:t>
            </a:r>
            <a:r>
              <a:rPr lang="en-US" sz="3200" b="1" dirty="0"/>
              <a:t> (ICS; </a:t>
            </a:r>
            <a:r>
              <a:rPr lang="en-US" sz="3200" b="1" dirty="0" err="1"/>
              <a:t>startdosis</a:t>
            </a:r>
            <a:r>
              <a:rPr lang="en-US" sz="3200" b="1" dirty="0"/>
              <a:t>)</a:t>
            </a:r>
          </a:p>
          <a:p>
            <a:pPr marL="0" indent="0">
              <a:buNone/>
            </a:pPr>
            <a:endParaRPr lang="nl-NL" sz="3200" b="1" dirty="0"/>
          </a:p>
        </p:txBody>
      </p:sp>
      <p:graphicFrame>
        <p:nvGraphicFramePr>
          <p:cNvPr id="5" name="Table 2"/>
          <p:cNvGraphicFramePr>
            <a:graphicFrameLocks noGrp="1"/>
          </p:cNvGraphicFramePr>
          <p:nvPr>
            <p:extLst>
              <p:ext uri="{D42A27DB-BD31-4B8C-83A1-F6EECF244321}">
                <p14:modId xmlns:p14="http://schemas.microsoft.com/office/powerpoint/2010/main" val="2158117556"/>
              </p:ext>
            </p:extLst>
          </p:nvPr>
        </p:nvGraphicFramePr>
        <p:xfrm>
          <a:off x="689111" y="4982817"/>
          <a:ext cx="11582400" cy="2473665"/>
        </p:xfrm>
        <a:graphic>
          <a:graphicData uri="http://schemas.openxmlformats.org/drawingml/2006/table">
            <a:tbl>
              <a:tblPr firstRow="1" firstCol="1" bandRow="1"/>
              <a:tblGrid>
                <a:gridCol w="2894981">
                  <a:extLst>
                    <a:ext uri="{9D8B030D-6E8A-4147-A177-3AD203B41FA5}">
                      <a16:colId xmlns:a16="http://schemas.microsoft.com/office/drawing/2014/main" val="20000"/>
                    </a:ext>
                  </a:extLst>
                </a:gridCol>
                <a:gridCol w="2894981">
                  <a:extLst>
                    <a:ext uri="{9D8B030D-6E8A-4147-A177-3AD203B41FA5}">
                      <a16:colId xmlns:a16="http://schemas.microsoft.com/office/drawing/2014/main" val="20001"/>
                    </a:ext>
                  </a:extLst>
                </a:gridCol>
                <a:gridCol w="2896219">
                  <a:extLst>
                    <a:ext uri="{9D8B030D-6E8A-4147-A177-3AD203B41FA5}">
                      <a16:colId xmlns:a16="http://schemas.microsoft.com/office/drawing/2014/main" val="20002"/>
                    </a:ext>
                  </a:extLst>
                </a:gridCol>
                <a:gridCol w="2896219">
                  <a:extLst>
                    <a:ext uri="{9D8B030D-6E8A-4147-A177-3AD203B41FA5}">
                      <a16:colId xmlns:a16="http://schemas.microsoft.com/office/drawing/2014/main" val="20003"/>
                    </a:ext>
                  </a:extLst>
                </a:gridCol>
              </a:tblGrid>
              <a:tr h="387089">
                <a:tc>
                  <a:txBody>
                    <a:bodyPr/>
                    <a:lstStyle/>
                    <a:p>
                      <a:pPr>
                        <a:lnSpc>
                          <a:spcPct val="107000"/>
                        </a:lnSpc>
                        <a:spcAft>
                          <a:spcPts val="0"/>
                        </a:spcAft>
                      </a:pPr>
                      <a:r>
                        <a:rPr lang="nl-NL" sz="2400" b="1" dirty="0">
                          <a:solidFill>
                            <a:srgbClr val="FFFFFF"/>
                          </a:solidFill>
                          <a:effectLst/>
                          <a:latin typeface="Arial" panose="020B0604020202020204" pitchFamily="34" charset="0"/>
                          <a:ea typeface="FedraSansPro-Book"/>
                          <a:cs typeface="Times New Roman" panose="02020603050405020304" pitchFamily="18" charset="0"/>
                        </a:rPr>
                        <a:t>Middel</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400" b="1">
                          <a:solidFill>
                            <a:srgbClr val="FFFFFF"/>
                          </a:solidFill>
                          <a:effectLst/>
                          <a:latin typeface="Arial" panose="020B0604020202020204" pitchFamily="34" charset="0"/>
                          <a:ea typeface="FedraSansPro-Book"/>
                          <a:cs typeface="Times New Roman" panose="02020603050405020304" pitchFamily="18" charset="0"/>
                        </a:rPr>
                        <a:t>Inhalatiepoeder</a:t>
                      </a:r>
                      <a:endParaRPr lang="nl-NL" sz="24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400" b="1">
                          <a:solidFill>
                            <a:srgbClr val="FFFFFF"/>
                          </a:solidFill>
                          <a:effectLst/>
                          <a:latin typeface="Arial" panose="020B0604020202020204" pitchFamily="34" charset="0"/>
                          <a:ea typeface="FedraSansPro-Book"/>
                          <a:cs typeface="Times New Roman" panose="02020603050405020304" pitchFamily="18" charset="0"/>
                        </a:rPr>
                        <a:t>Dosisaerosol</a:t>
                      </a:r>
                      <a:endParaRPr lang="nl-NL" sz="24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400" b="1">
                          <a:solidFill>
                            <a:srgbClr val="FFFFFF"/>
                          </a:solidFill>
                          <a:effectLst/>
                          <a:latin typeface="Arial" panose="020B0604020202020204" pitchFamily="34" charset="0"/>
                          <a:ea typeface="FedraSansPro-Book"/>
                          <a:cs typeface="Times New Roman" panose="02020603050405020304" pitchFamily="18" charset="0"/>
                        </a:rPr>
                        <a:t>Maximum/dag</a:t>
                      </a:r>
                      <a:endParaRPr lang="nl-NL" sz="24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473407">
                <a:tc>
                  <a:txBody>
                    <a:bodyPr/>
                    <a:lstStyle/>
                    <a:p>
                      <a:pPr>
                        <a:lnSpc>
                          <a:spcPct val="107000"/>
                        </a:lnSpc>
                        <a:spcAft>
                          <a:spcPts val="0"/>
                        </a:spcAft>
                      </a:pPr>
                      <a:r>
                        <a:rPr lang="nl-NL" sz="2400" b="0" dirty="0">
                          <a:effectLst/>
                          <a:latin typeface="Arial" panose="020B0604020202020204" pitchFamily="34" charset="0"/>
                          <a:ea typeface="FedraSansPro-Book"/>
                          <a:cs typeface="Times New Roman" panose="02020603050405020304" pitchFamily="18" charset="0"/>
                        </a:rPr>
                        <a:t>beclometason* </a:t>
                      </a:r>
                      <a:endParaRPr lang="nl-NL" sz="24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2 dd 200 microg </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2 dd 250 microg </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1600 microg</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405853">
                <a:tc>
                  <a:txBody>
                    <a:bodyPr/>
                    <a:lstStyle/>
                    <a:p>
                      <a:pPr>
                        <a:lnSpc>
                          <a:spcPct val="107000"/>
                        </a:lnSpc>
                        <a:spcAft>
                          <a:spcPts val="0"/>
                        </a:spcAft>
                      </a:pPr>
                      <a:r>
                        <a:rPr lang="nl-NL" sz="2400" b="0" dirty="0">
                          <a:effectLst/>
                          <a:latin typeface="Arial" panose="020B0604020202020204" pitchFamily="34" charset="0"/>
                          <a:ea typeface="FedraSansPro-Book"/>
                          <a:cs typeface="Times New Roman" panose="02020603050405020304" pitchFamily="18" charset="0"/>
                        </a:rPr>
                        <a:t>budesonide </a:t>
                      </a:r>
                      <a:endParaRPr lang="nl-NL" sz="24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2 dd 200 microg </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2 dd 200 microg </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1600 microg</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377764">
                <a:tc>
                  <a:txBody>
                    <a:bodyPr/>
                    <a:lstStyle/>
                    <a:p>
                      <a:pPr>
                        <a:lnSpc>
                          <a:spcPct val="107000"/>
                        </a:lnSpc>
                        <a:spcAft>
                          <a:spcPts val="0"/>
                        </a:spcAft>
                      </a:pPr>
                      <a:r>
                        <a:rPr lang="nl-NL" sz="2400" b="0" dirty="0" err="1">
                          <a:effectLst/>
                          <a:latin typeface="Arial" panose="020B0604020202020204" pitchFamily="34" charset="0"/>
                          <a:ea typeface="FedraSansPro-Book"/>
                          <a:cs typeface="Times New Roman" panose="02020603050405020304" pitchFamily="18" charset="0"/>
                        </a:rPr>
                        <a:t>fluticasonpropionaat</a:t>
                      </a:r>
                      <a:endParaRPr lang="nl-NL" sz="24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2 dd 100 microg</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2 dd 125 microg</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1000 microg</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811703">
                <a:tc>
                  <a:txBody>
                    <a:bodyPr/>
                    <a:lstStyle/>
                    <a:p>
                      <a:pPr>
                        <a:lnSpc>
                          <a:spcPct val="107000"/>
                        </a:lnSpc>
                        <a:spcAft>
                          <a:spcPts val="0"/>
                        </a:spcAft>
                      </a:pPr>
                      <a:r>
                        <a:rPr lang="nl-NL" sz="2400" b="0" dirty="0" err="1">
                          <a:effectLst/>
                          <a:latin typeface="Arial" panose="020B0604020202020204" pitchFamily="34" charset="0"/>
                          <a:ea typeface="FedraSansPro-Book"/>
                          <a:cs typeface="Times New Roman" panose="02020603050405020304" pitchFamily="18" charset="0"/>
                        </a:rPr>
                        <a:t>ciclesonide</a:t>
                      </a:r>
                      <a:r>
                        <a:rPr lang="nl-NL" sz="2400" b="0" dirty="0">
                          <a:effectLst/>
                          <a:latin typeface="Arial" panose="020B0604020202020204" pitchFamily="34" charset="0"/>
                          <a:ea typeface="FedraSansPro-Book"/>
                          <a:cs typeface="Times New Roman" panose="02020603050405020304" pitchFamily="18" charset="0"/>
                        </a:rPr>
                        <a:t> </a:t>
                      </a:r>
                      <a:endParaRPr lang="nl-NL" sz="2400" b="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 </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1 dd 160 microg </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400" dirty="0">
                          <a:effectLst/>
                          <a:latin typeface="Arial" panose="020B0604020202020204" pitchFamily="34" charset="0"/>
                          <a:ea typeface="FedraSansPro-Book"/>
                          <a:cs typeface="Times New Roman" panose="02020603050405020304" pitchFamily="18" charset="0"/>
                        </a:rPr>
                        <a:t>640 microg </a:t>
                      </a:r>
                      <a:br>
                        <a:rPr lang="nl-NL" sz="2400" dirty="0">
                          <a:effectLst/>
                          <a:latin typeface="Arial" panose="020B0604020202020204" pitchFamily="34" charset="0"/>
                          <a:ea typeface="FedraSansPro-Book"/>
                          <a:cs typeface="Times New Roman" panose="02020603050405020304" pitchFamily="18" charset="0"/>
                        </a:rPr>
                      </a:br>
                      <a:r>
                        <a:rPr lang="nl-NL" sz="2400" dirty="0">
                          <a:effectLst/>
                          <a:latin typeface="Arial" panose="020B0604020202020204" pitchFamily="34" charset="0"/>
                          <a:ea typeface="FedraSansPro-Book"/>
                          <a:cs typeface="Times New Roman" panose="02020603050405020304" pitchFamily="18" charset="0"/>
                        </a:rPr>
                        <a:t>(max. 12 weken)</a:t>
                      </a:r>
                      <a:endParaRPr lang="nl-NL" sz="24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chthoek 5"/>
          <p:cNvSpPr/>
          <p:nvPr/>
        </p:nvSpPr>
        <p:spPr>
          <a:xfrm>
            <a:off x="587514" y="7522926"/>
            <a:ext cx="10981635" cy="830997"/>
          </a:xfrm>
          <a:prstGeom prst="rect">
            <a:avLst/>
          </a:prstGeom>
        </p:spPr>
        <p:txBody>
          <a:bodyPr wrap="square">
            <a:spAutoFit/>
          </a:bodyPr>
          <a:lstStyle/>
          <a:p>
            <a:pPr marL="0" lvl="1" indent="0">
              <a:lnSpc>
                <a:spcPct val="120000"/>
              </a:lnSpc>
              <a:spcBef>
                <a:spcPts val="1200"/>
              </a:spcBef>
              <a:buClr>
                <a:srgbClr val="000099"/>
              </a:buClr>
              <a:buNone/>
            </a:pPr>
            <a:r>
              <a:rPr lang="nl-NL" sz="2000" dirty="0"/>
              <a:t>Bij beclometason extrafijn gelden lagere doseringen (max. 1000 </a:t>
            </a:r>
            <a:r>
              <a:rPr lang="nl-NL" sz="2000" dirty="0" err="1"/>
              <a:t>microg</a:t>
            </a:r>
            <a:r>
              <a:rPr lang="nl-NL" sz="2000" dirty="0"/>
              <a:t>/dag); dit middel is anno 2015 relatief duur.</a:t>
            </a:r>
            <a:endParaRPr lang="en-US" sz="2000" i="1" dirty="0">
              <a:latin typeface="Arial" charset="0"/>
              <a:cs typeface="Arial" charset="0"/>
            </a:endParaRPr>
          </a:p>
        </p:txBody>
      </p:sp>
    </p:spTree>
    <p:extLst>
      <p:ext uri="{BB962C8B-B14F-4D97-AF65-F5344CB8AC3E}">
        <p14:creationId xmlns:p14="http://schemas.microsoft.com/office/powerpoint/2010/main" val="49178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8974" y="318679"/>
            <a:ext cx="11215271" cy="1332000"/>
          </a:xfrm>
        </p:spPr>
        <p:txBody>
          <a:bodyPr/>
          <a:lstStyle/>
          <a:p>
            <a:r>
              <a:rPr lang="nl-NL" dirty="0"/>
              <a:t>Medicamenteuze behandeling volgens NHG</a:t>
            </a:r>
          </a:p>
        </p:txBody>
      </p:sp>
      <p:sp>
        <p:nvSpPr>
          <p:cNvPr id="4" name="Tijdelijke aanduiding voor inhoud 2"/>
          <p:cNvSpPr>
            <a:spLocks noGrp="1"/>
          </p:cNvSpPr>
          <p:nvPr>
            <p:ph idx="1"/>
          </p:nvPr>
        </p:nvSpPr>
        <p:spPr>
          <a:xfrm>
            <a:off x="668974" y="1862714"/>
            <a:ext cx="11215271" cy="1980417"/>
          </a:xfrm>
        </p:spPr>
        <p:txBody>
          <a:bodyPr/>
          <a:lstStyle/>
          <a:p>
            <a:r>
              <a:rPr lang="nl-NL" sz="3600" b="1" dirty="0">
                <a:solidFill>
                  <a:srgbClr val="CC2A1C"/>
                </a:solidFill>
              </a:rPr>
              <a:t>Geneesmiddelen stap 3</a:t>
            </a:r>
          </a:p>
          <a:p>
            <a:pPr marL="0" indent="0">
              <a:buNone/>
            </a:pPr>
            <a:endParaRPr lang="en-US" sz="3200" b="1" dirty="0"/>
          </a:p>
          <a:p>
            <a:pPr marL="0" indent="0">
              <a:buNone/>
            </a:pPr>
            <a:r>
              <a:rPr lang="en-US" sz="3200" b="1" dirty="0"/>
              <a:t>Toevoegen van langwerkende luchtwegverwijders</a:t>
            </a:r>
          </a:p>
          <a:p>
            <a:pPr marL="0" indent="0">
              <a:buNone/>
            </a:pPr>
            <a:endParaRPr lang="nl-NL" sz="2600" dirty="0">
              <a:latin typeface="Arial" charset="0"/>
              <a:cs typeface="Arial" charset="0"/>
            </a:endParaRPr>
          </a:p>
          <a:p>
            <a:pPr marL="0" indent="0">
              <a:buNone/>
            </a:pPr>
            <a:r>
              <a:rPr lang="nl-NL" sz="2600" dirty="0">
                <a:latin typeface="Arial" charset="0"/>
                <a:cs typeface="Arial" charset="0"/>
              </a:rPr>
              <a:t>Long </a:t>
            </a:r>
            <a:r>
              <a:rPr lang="nl-NL" sz="2600" dirty="0" err="1">
                <a:latin typeface="Arial" charset="0"/>
                <a:cs typeface="Arial" charset="0"/>
              </a:rPr>
              <a:t>Acting</a:t>
            </a:r>
            <a:r>
              <a:rPr lang="nl-NL" sz="2600" dirty="0">
                <a:latin typeface="Arial" charset="0"/>
                <a:cs typeface="Arial" charset="0"/>
              </a:rPr>
              <a:t> Beta-2-agonists; LABA) (niet gebruiken zonder ICS)</a:t>
            </a:r>
          </a:p>
          <a:p>
            <a:pPr marL="0" indent="0">
              <a:buNone/>
            </a:pPr>
            <a:endParaRPr lang="nl-NL" sz="2600" dirty="0">
              <a:latin typeface="Arial" charset="0"/>
              <a:cs typeface="Arial" charset="0"/>
            </a:endParaRPr>
          </a:p>
          <a:p>
            <a:pPr marL="0" indent="0">
              <a:buNone/>
            </a:pPr>
            <a:endParaRPr lang="nl-NL" sz="3200" b="1" dirty="0"/>
          </a:p>
        </p:txBody>
      </p:sp>
      <p:graphicFrame>
        <p:nvGraphicFramePr>
          <p:cNvPr id="5" name="Table 2"/>
          <p:cNvGraphicFramePr>
            <a:graphicFrameLocks noGrp="1"/>
          </p:cNvGraphicFramePr>
          <p:nvPr>
            <p:extLst>
              <p:ext uri="{D42A27DB-BD31-4B8C-83A1-F6EECF244321}">
                <p14:modId xmlns:p14="http://schemas.microsoft.com/office/powerpoint/2010/main" val="3352648126"/>
              </p:ext>
            </p:extLst>
          </p:nvPr>
        </p:nvGraphicFramePr>
        <p:xfrm>
          <a:off x="668974" y="4931296"/>
          <a:ext cx="10044957" cy="2119948"/>
        </p:xfrm>
        <a:graphic>
          <a:graphicData uri="http://schemas.openxmlformats.org/drawingml/2006/table">
            <a:tbl>
              <a:tblPr firstRow="1" firstCol="1" bandRow="1"/>
              <a:tblGrid>
                <a:gridCol w="1908108">
                  <a:extLst>
                    <a:ext uri="{9D8B030D-6E8A-4147-A177-3AD203B41FA5}">
                      <a16:colId xmlns:a16="http://schemas.microsoft.com/office/drawing/2014/main" val="20000"/>
                    </a:ext>
                  </a:extLst>
                </a:gridCol>
                <a:gridCol w="3336364">
                  <a:extLst>
                    <a:ext uri="{9D8B030D-6E8A-4147-A177-3AD203B41FA5}">
                      <a16:colId xmlns:a16="http://schemas.microsoft.com/office/drawing/2014/main" val="20001"/>
                    </a:ext>
                  </a:extLst>
                </a:gridCol>
                <a:gridCol w="2574559">
                  <a:extLst>
                    <a:ext uri="{9D8B030D-6E8A-4147-A177-3AD203B41FA5}">
                      <a16:colId xmlns:a16="http://schemas.microsoft.com/office/drawing/2014/main" val="20002"/>
                    </a:ext>
                  </a:extLst>
                </a:gridCol>
                <a:gridCol w="2225926">
                  <a:extLst>
                    <a:ext uri="{9D8B030D-6E8A-4147-A177-3AD203B41FA5}">
                      <a16:colId xmlns:a16="http://schemas.microsoft.com/office/drawing/2014/main" val="20003"/>
                    </a:ext>
                  </a:extLst>
                </a:gridCol>
              </a:tblGrid>
              <a:tr h="263391">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Middel</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a:solidFill>
                            <a:srgbClr val="FFFFFF"/>
                          </a:solidFill>
                          <a:effectLst/>
                          <a:latin typeface="Arial" panose="020B0604020202020204" pitchFamily="34" charset="0"/>
                          <a:ea typeface="FedraSansPro-Book"/>
                          <a:cs typeface="Times New Roman" panose="02020603050405020304" pitchFamily="18" charset="0"/>
                        </a:rPr>
                        <a:t>Inhalatiepoeder</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Dosisaerosol</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a:solidFill>
                            <a:srgbClr val="FFFFFF"/>
                          </a:solidFill>
                          <a:effectLst/>
                          <a:latin typeface="Arial" panose="020B0604020202020204" pitchFamily="34" charset="0"/>
                          <a:ea typeface="FedraSansPro-Book"/>
                          <a:cs typeface="Times New Roman" panose="02020603050405020304" pitchFamily="18" charset="0"/>
                        </a:rPr>
                        <a:t>Maximum/dag</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57891">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Formoterol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1-2 dd 6-12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12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48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57891">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Salmeterol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50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2 maal 25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100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85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8974" y="318679"/>
            <a:ext cx="11215271" cy="1332000"/>
          </a:xfrm>
        </p:spPr>
        <p:txBody>
          <a:bodyPr/>
          <a:lstStyle/>
          <a:p>
            <a:r>
              <a:rPr lang="nl-NL" dirty="0"/>
              <a:t>Medicamenteuze behandeling volgens NHG</a:t>
            </a:r>
          </a:p>
        </p:txBody>
      </p:sp>
      <p:sp>
        <p:nvSpPr>
          <p:cNvPr id="4" name="Tijdelijke aanduiding voor inhoud 2"/>
          <p:cNvSpPr>
            <a:spLocks noGrp="1"/>
          </p:cNvSpPr>
          <p:nvPr>
            <p:ph idx="1"/>
          </p:nvPr>
        </p:nvSpPr>
        <p:spPr>
          <a:xfrm>
            <a:off x="668974" y="1557913"/>
            <a:ext cx="11215271" cy="1980417"/>
          </a:xfrm>
        </p:spPr>
        <p:txBody>
          <a:bodyPr/>
          <a:lstStyle/>
          <a:p>
            <a:r>
              <a:rPr lang="nl-NL" sz="3600" b="1" dirty="0">
                <a:solidFill>
                  <a:srgbClr val="CC2A1C"/>
                </a:solidFill>
              </a:rPr>
              <a:t>Geneesmiddelen stap 3 (vervolg)</a:t>
            </a:r>
          </a:p>
          <a:p>
            <a:pPr marL="0" indent="0">
              <a:buNone/>
            </a:pPr>
            <a:endParaRPr lang="en-US" sz="3200" b="1" dirty="0"/>
          </a:p>
          <a:p>
            <a:pPr marL="0" indent="0">
              <a:buNone/>
            </a:pPr>
            <a:r>
              <a:rPr lang="en-US" sz="3200" b="1" dirty="0"/>
              <a:t>Toevoegen van langwerkende luchtwegverwijders</a:t>
            </a:r>
          </a:p>
          <a:p>
            <a:pPr marL="0" indent="0">
              <a:buNone/>
            </a:pPr>
            <a:endParaRPr lang="nl-NL" sz="3200" b="1" dirty="0"/>
          </a:p>
        </p:txBody>
      </p:sp>
      <p:graphicFrame>
        <p:nvGraphicFramePr>
          <p:cNvPr id="6" name="Table 7"/>
          <p:cNvGraphicFramePr>
            <a:graphicFrameLocks noGrp="1"/>
          </p:cNvGraphicFramePr>
          <p:nvPr>
            <p:extLst>
              <p:ext uri="{D42A27DB-BD31-4B8C-83A1-F6EECF244321}">
                <p14:modId xmlns:p14="http://schemas.microsoft.com/office/powerpoint/2010/main" val="3946795231"/>
              </p:ext>
            </p:extLst>
          </p:nvPr>
        </p:nvGraphicFramePr>
        <p:xfrm>
          <a:off x="668974" y="4777678"/>
          <a:ext cx="11215272" cy="2967927"/>
        </p:xfrm>
        <a:graphic>
          <a:graphicData uri="http://schemas.openxmlformats.org/drawingml/2006/table">
            <a:tbl>
              <a:tblPr firstRow="1" firstCol="1" bandRow="1"/>
              <a:tblGrid>
                <a:gridCol w="2235734">
                  <a:extLst>
                    <a:ext uri="{9D8B030D-6E8A-4147-A177-3AD203B41FA5}">
                      <a16:colId xmlns:a16="http://schemas.microsoft.com/office/drawing/2014/main" val="20000"/>
                    </a:ext>
                  </a:extLst>
                </a:gridCol>
                <a:gridCol w="3619760">
                  <a:extLst>
                    <a:ext uri="{9D8B030D-6E8A-4147-A177-3AD203B41FA5}">
                      <a16:colId xmlns:a16="http://schemas.microsoft.com/office/drawing/2014/main" val="20001"/>
                    </a:ext>
                  </a:extLst>
                </a:gridCol>
                <a:gridCol w="2980979">
                  <a:extLst>
                    <a:ext uri="{9D8B030D-6E8A-4147-A177-3AD203B41FA5}">
                      <a16:colId xmlns:a16="http://schemas.microsoft.com/office/drawing/2014/main" val="20002"/>
                    </a:ext>
                  </a:extLst>
                </a:gridCol>
                <a:gridCol w="2378799">
                  <a:extLst>
                    <a:ext uri="{9D8B030D-6E8A-4147-A177-3AD203B41FA5}">
                      <a16:colId xmlns:a16="http://schemas.microsoft.com/office/drawing/2014/main" val="20003"/>
                    </a:ext>
                  </a:extLst>
                </a:gridCol>
              </a:tblGrid>
              <a:tr h="369880">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Middel</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dirty="0">
                          <a:solidFill>
                            <a:srgbClr val="FFFFFF"/>
                          </a:solidFill>
                          <a:effectLst/>
                          <a:latin typeface="Arial" panose="020B0604020202020204" pitchFamily="34" charset="0"/>
                          <a:ea typeface="FedraSansPro-Book"/>
                          <a:cs typeface="Times New Roman" panose="02020603050405020304" pitchFamily="18" charset="0"/>
                        </a:rPr>
                        <a:t>Inhalatiepoeder</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a:solidFill>
                            <a:srgbClr val="FFFFFF"/>
                          </a:solidFill>
                          <a:effectLst/>
                          <a:latin typeface="Arial" panose="020B0604020202020204" pitchFamily="34" charset="0"/>
                          <a:ea typeface="FedraSansPro-Book"/>
                          <a:cs typeface="Times New Roman" panose="02020603050405020304" pitchFamily="18" charset="0"/>
                        </a:rPr>
                        <a:t>Dosisaerosol</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NL" sz="2600" b="1">
                          <a:solidFill>
                            <a:srgbClr val="FFFFFF"/>
                          </a:solidFill>
                          <a:effectLst/>
                          <a:latin typeface="Arial" panose="020B0604020202020204" pitchFamily="34" charset="0"/>
                          <a:ea typeface="FedraSansPro-Book"/>
                          <a:cs typeface="Times New Roman" panose="02020603050405020304" pitchFamily="18" charset="0"/>
                        </a:rPr>
                        <a:t>Maximum/dag</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558712">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beclometason / formoterol‡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1-2 ‘100/6’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1-2 ‘100/6’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800/48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558712">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budesonide / formoterol‡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‘100/6’-‘400/12’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a:effectLst/>
                          <a:latin typeface="Arial" panose="020B0604020202020204" pitchFamily="34" charset="0"/>
                          <a:ea typeface="FedraSansPro-Book"/>
                          <a:cs typeface="Times New Roman" panose="02020603050405020304" pitchFamily="18" charset="0"/>
                        </a:rPr>
                        <a:t>– </a:t>
                      </a:r>
                      <a:endParaRPr lang="nl-NL" sz="26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1600/48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573139">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salmeterol / fluticason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‘50/250’-‘50/500’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2 dd 2 ‘25/125’ – ‘25/250’ microg </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nl-NL" sz="2600" dirty="0">
                          <a:effectLst/>
                          <a:latin typeface="Arial" panose="020B0604020202020204" pitchFamily="34" charset="0"/>
                          <a:ea typeface="FedraSansPro-Book"/>
                          <a:cs typeface="Times New Roman" panose="02020603050405020304" pitchFamily="18" charset="0"/>
                        </a:rPr>
                        <a:t>100/1000 microg</a:t>
                      </a:r>
                      <a:endParaRPr lang="nl-NL" sz="2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bl>
          </a:graphicData>
        </a:graphic>
      </p:graphicFrame>
      <p:sp>
        <p:nvSpPr>
          <p:cNvPr id="7" name="Rechthoek 6"/>
          <p:cNvSpPr/>
          <p:nvPr/>
        </p:nvSpPr>
        <p:spPr>
          <a:xfrm>
            <a:off x="-497219" y="4116431"/>
            <a:ext cx="7560627" cy="498342"/>
          </a:xfrm>
          <a:prstGeom prst="rect">
            <a:avLst/>
          </a:prstGeom>
        </p:spPr>
        <p:txBody>
          <a:bodyPr wrap="square">
            <a:spAutoFit/>
          </a:bodyPr>
          <a:lstStyle/>
          <a:p>
            <a:pPr marL="0" lvl="1">
              <a:lnSpc>
                <a:spcPct val="110000"/>
              </a:lnSpc>
              <a:buClr>
                <a:srgbClr val="000099"/>
              </a:buClr>
            </a:pPr>
            <a:r>
              <a:rPr lang="en-US" sz="2000" dirty="0">
                <a:latin typeface="Arial" charset="0"/>
                <a:cs typeface="Arial" charset="0"/>
              </a:rPr>
              <a:t>	</a:t>
            </a:r>
            <a:r>
              <a:rPr lang="en-US" sz="2600" dirty="0">
                <a:latin typeface="Arial" charset="0"/>
                <a:cs typeface="Arial" charset="0"/>
              </a:rPr>
              <a:t>Combinatiepreparaten (ICS/LABA)</a:t>
            </a:r>
          </a:p>
        </p:txBody>
      </p:sp>
      <p:sp>
        <p:nvSpPr>
          <p:cNvPr id="8" name="Rechthoek 7"/>
          <p:cNvSpPr/>
          <p:nvPr/>
        </p:nvSpPr>
        <p:spPr>
          <a:xfrm>
            <a:off x="269461" y="7885618"/>
            <a:ext cx="11614784" cy="1015663"/>
          </a:xfrm>
          <a:prstGeom prst="rect">
            <a:avLst/>
          </a:prstGeom>
        </p:spPr>
        <p:txBody>
          <a:bodyPr wrap="square">
            <a:spAutoFit/>
          </a:bodyPr>
          <a:lstStyle/>
          <a:p>
            <a:pPr marL="400050" lvl="1" indent="0">
              <a:spcBef>
                <a:spcPts val="1200"/>
              </a:spcBef>
              <a:buNone/>
            </a:pPr>
            <a:r>
              <a:rPr lang="nl-NL" sz="2400" dirty="0">
                <a:latin typeface="Arial" panose="020B0604020202020204" pitchFamily="34" charset="0"/>
                <a:ea typeface="FedraSansPro-Book"/>
                <a:cs typeface="Times New Roman" panose="02020603050405020304" pitchFamily="18" charset="0"/>
              </a:rPr>
              <a:t>‡ </a:t>
            </a:r>
            <a:r>
              <a:rPr lang="nl-NL" sz="2400" dirty="0"/>
              <a:t>Bij onderhoudsdosis beclometason/</a:t>
            </a:r>
            <a:r>
              <a:rPr lang="nl-NL" sz="2400" dirty="0" err="1"/>
              <a:t>formoterol</a:t>
            </a:r>
            <a:r>
              <a:rPr lang="nl-NL" sz="2400" dirty="0"/>
              <a:t> ‘100/6’ of budesonide/</a:t>
            </a:r>
            <a:r>
              <a:rPr lang="nl-NL" sz="2400" dirty="0" err="1"/>
              <a:t>formoterol</a:t>
            </a:r>
            <a:r>
              <a:rPr lang="nl-NL" sz="2400" dirty="0"/>
              <a:t> ‘100/6’: zo nodig extra inhalaties daarvan, maximaal 8 inhalaties per dag.</a:t>
            </a:r>
            <a:endParaRPr lang="nl-NL" sz="2400" dirty="0">
              <a:latin typeface="Calibri" panose="020F0502020204030204" pitchFamily="34" charset="0"/>
              <a:ea typeface="PMingLiU" panose="02020500000000000000" pitchFamily="18" charset="-120"/>
              <a:cs typeface="Times New Roman" panose="02020603050405020304" pitchFamily="18" charset="0"/>
            </a:endParaRPr>
          </a:p>
          <a:p>
            <a:pPr marL="261938" indent="-255588">
              <a:lnSpc>
                <a:spcPct val="60000"/>
              </a:lnSpc>
            </a:pPr>
            <a:endParaRPr lang="nl-NL" sz="2000" dirty="0">
              <a:effectLst>
                <a:outerShdw blurRad="38100" dist="38100" dir="2700000" algn="tl">
                  <a:srgbClr val="C0C0C0"/>
                </a:outerShdw>
              </a:effectLst>
            </a:endParaRPr>
          </a:p>
        </p:txBody>
      </p:sp>
    </p:spTree>
    <p:extLst>
      <p:ext uri="{BB962C8B-B14F-4D97-AF65-F5344CB8AC3E}">
        <p14:creationId xmlns:p14="http://schemas.microsoft.com/office/powerpoint/2010/main" val="105160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Medicamenteuze behandeling volgens NHG</a:t>
            </a:r>
          </a:p>
        </p:txBody>
      </p:sp>
      <p:sp>
        <p:nvSpPr>
          <p:cNvPr id="3" name="Tijdelijke aanduiding voor inhoud 2"/>
          <p:cNvSpPr>
            <a:spLocks noGrp="1"/>
          </p:cNvSpPr>
          <p:nvPr>
            <p:ph idx="1"/>
          </p:nvPr>
        </p:nvSpPr>
        <p:spPr>
          <a:xfrm>
            <a:off x="397565" y="1677182"/>
            <a:ext cx="11993218" cy="7135513"/>
          </a:xfrm>
        </p:spPr>
        <p:txBody>
          <a:bodyPr/>
          <a:lstStyle/>
          <a:p>
            <a:r>
              <a:rPr lang="nl-NL" sz="3600" dirty="0"/>
              <a:t>Overige medicatie:</a:t>
            </a:r>
          </a:p>
          <a:p>
            <a:pPr marL="365125" indent="-255588">
              <a:lnSpc>
                <a:spcPct val="110000"/>
              </a:lnSpc>
            </a:pPr>
            <a:r>
              <a:rPr lang="en-US" b="1" dirty="0"/>
              <a:t> </a:t>
            </a:r>
            <a:r>
              <a:rPr lang="en-US" b="1" dirty="0" err="1"/>
              <a:t>Leukotriëenreceptorantagonist</a:t>
            </a:r>
            <a:r>
              <a:rPr lang="en-US" dirty="0"/>
              <a:t>: wordt gebruikt in combinatie met ICS (tablet 1 dd 10 mg)</a:t>
            </a:r>
          </a:p>
          <a:p>
            <a:pPr marL="365125" indent="-255588">
              <a:lnSpc>
                <a:spcPct val="110000"/>
              </a:lnSpc>
            </a:pPr>
            <a:r>
              <a:rPr lang="en-US" b="1" dirty="0"/>
              <a:t> Ipratropium</a:t>
            </a:r>
            <a:r>
              <a:rPr lang="en-US" dirty="0"/>
              <a:t>: kortwerkend anticholinergicum, heeft geen plaats in de standaardbehandeling van volwassenen met astma</a:t>
            </a:r>
          </a:p>
          <a:p>
            <a:pPr marL="365125" indent="-255588">
              <a:lnSpc>
                <a:spcPct val="110000"/>
              </a:lnSpc>
            </a:pPr>
            <a:r>
              <a:rPr lang="en-US" b="1" dirty="0"/>
              <a:t> </a:t>
            </a:r>
            <a:r>
              <a:rPr lang="en-US" b="1" dirty="0" err="1"/>
              <a:t>Tiotropium</a:t>
            </a:r>
            <a:r>
              <a:rPr lang="en-US" dirty="0"/>
              <a:t>: langwerkend anticholinergicum, toevoegen aan ICS niet aanbevolen in eerste lijn.</a:t>
            </a:r>
            <a:endParaRPr lang="en-US" b="1" dirty="0"/>
          </a:p>
          <a:p>
            <a:pPr marL="365125" indent="-255588">
              <a:lnSpc>
                <a:spcPct val="110000"/>
              </a:lnSpc>
            </a:pPr>
            <a:r>
              <a:rPr lang="en-US" b="1" dirty="0"/>
              <a:t> </a:t>
            </a:r>
            <a:r>
              <a:rPr lang="en-US" b="1" dirty="0" err="1"/>
              <a:t>Omalizumab</a:t>
            </a:r>
            <a:r>
              <a:rPr lang="en-US" dirty="0"/>
              <a:t>: monoklonaal antilichaam tegen IgE (12 </a:t>
            </a:r>
            <a:r>
              <a:rPr lang="en-US" dirty="0" err="1"/>
              <a:t>jaar</a:t>
            </a:r>
            <a:r>
              <a:rPr lang="en-US" dirty="0"/>
              <a:t> en ouder en bij verhoogd totaal IgE &gt; 76 IE/ml). Behandeling van ernstig allergisch astma in de tweede lijn</a:t>
            </a:r>
          </a:p>
          <a:p>
            <a:pPr marL="365125" indent="-255588">
              <a:lnSpc>
                <a:spcPct val="110000"/>
              </a:lnSpc>
            </a:pPr>
            <a:r>
              <a:rPr lang="en-US" b="1" dirty="0"/>
              <a:t> </a:t>
            </a:r>
            <a:r>
              <a:rPr lang="en-US" b="1" dirty="0" err="1"/>
              <a:t>Immunotherapie</a:t>
            </a:r>
            <a:r>
              <a:rPr lang="en-US" dirty="0"/>
              <a:t>: (subcutaan). Behandelingsmogelijkheid  bij patiënten met (voornamelijk) een mono-</a:t>
            </a:r>
            <a:r>
              <a:rPr lang="en-US" dirty="0" err="1"/>
              <a:t>allergie</a:t>
            </a:r>
            <a:r>
              <a:rPr lang="en-US" dirty="0"/>
              <a:t> in de tweede lijn</a:t>
            </a:r>
          </a:p>
          <a:p>
            <a:endParaRPr lang="nl-NL" dirty="0"/>
          </a:p>
        </p:txBody>
      </p:sp>
    </p:spTree>
    <p:extLst>
      <p:ext uri="{BB962C8B-B14F-4D97-AF65-F5344CB8AC3E}">
        <p14:creationId xmlns:p14="http://schemas.microsoft.com/office/powerpoint/2010/main" val="174428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CC2A1C"/>
                </a:solidFill>
              </a:rPr>
              <a:t>Kernboodschappen NHG-Standaard Astma </a:t>
            </a:r>
          </a:p>
        </p:txBody>
      </p:sp>
      <p:sp>
        <p:nvSpPr>
          <p:cNvPr id="3" name="Tijdelijke aanduiding voor inhoud 2"/>
          <p:cNvSpPr>
            <a:spLocks noGrp="1"/>
          </p:cNvSpPr>
          <p:nvPr>
            <p:ph idx="1"/>
          </p:nvPr>
        </p:nvSpPr>
        <p:spPr>
          <a:xfrm>
            <a:off x="827999" y="1908000"/>
            <a:ext cx="11215271" cy="6516000"/>
          </a:xfrm>
        </p:spPr>
        <p:txBody>
          <a:bodyPr/>
          <a:lstStyle/>
          <a:p>
            <a:pPr lvl="0"/>
            <a:r>
              <a:rPr lang="nl-NL" sz="3200" dirty="0"/>
              <a:t>De diagnose astma wordt gesteld op basis van anamnese en lichamelijk onderzoek en wordt ondersteund door spirometrie. Bij patiënten met periodiek hoesten zonder dyspneu of expiratoir piepen is het aantonen van reversibiliteit met spirometrie obligaat.</a:t>
            </a:r>
          </a:p>
          <a:p>
            <a:pPr marL="0" lvl="0" indent="0">
              <a:buNone/>
            </a:pPr>
            <a:endParaRPr lang="nl-NL" sz="3200" dirty="0"/>
          </a:p>
          <a:p>
            <a:pPr lvl="0"/>
            <a:r>
              <a:rPr lang="nl-NL" sz="3200" dirty="0"/>
              <a:t>Aanbevolen wordt niet te starten met onderhoudsmedicatie (inhalatiecorticosteroïden) voordat de diagnose astma voldoende zeker is gesteld.</a:t>
            </a:r>
          </a:p>
          <a:p>
            <a:pPr marL="0" lvl="0" indent="0">
              <a:buNone/>
            </a:pPr>
            <a:endParaRPr lang="nl-NL" sz="3200" dirty="0"/>
          </a:p>
          <a:p>
            <a:pPr lvl="0"/>
            <a:r>
              <a:rPr lang="nl-NL" sz="3200" dirty="0"/>
              <a:t>Het streven naar een rookvrije omgeving is de belangrijkste niet-medicamenteuze maatregel.</a:t>
            </a:r>
          </a:p>
          <a:p>
            <a:pPr marL="0" indent="0">
              <a:buNone/>
            </a:pPr>
            <a:endParaRPr lang="nl-NL" dirty="0"/>
          </a:p>
        </p:txBody>
      </p:sp>
    </p:spTree>
    <p:extLst>
      <p:ext uri="{BB962C8B-B14F-4D97-AF65-F5344CB8AC3E}">
        <p14:creationId xmlns:p14="http://schemas.microsoft.com/office/powerpoint/2010/main" val="204467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CC2A1C"/>
                </a:solidFill>
              </a:rPr>
              <a:t>Kernboodschappen NHG-Standaard Astma </a:t>
            </a:r>
            <a:endParaRPr lang="nl-NL" dirty="0"/>
          </a:p>
        </p:txBody>
      </p:sp>
      <p:sp>
        <p:nvSpPr>
          <p:cNvPr id="3" name="Tijdelijke aanduiding voor inhoud 2"/>
          <p:cNvSpPr>
            <a:spLocks noGrp="1"/>
          </p:cNvSpPr>
          <p:nvPr>
            <p:ph idx="1"/>
          </p:nvPr>
        </p:nvSpPr>
        <p:spPr>
          <a:xfrm>
            <a:off x="827999" y="1908000"/>
            <a:ext cx="11215271" cy="6516000"/>
          </a:xfrm>
        </p:spPr>
        <p:txBody>
          <a:bodyPr/>
          <a:lstStyle/>
          <a:p>
            <a:r>
              <a:rPr lang="nl-NL" sz="3200" dirty="0"/>
              <a:t>Voordat medicatie wordt verhoogd of uitgebreid, moeten onder andere de therapietrouw, de inhalatietechniek en het vermijden van prikkels (‘TIP-aandachtspunten’) worden geëvalueerd.</a:t>
            </a:r>
          </a:p>
          <a:p>
            <a:pPr marL="0" indent="0">
              <a:buNone/>
            </a:pPr>
            <a:endParaRPr lang="nl-NL" sz="3200" dirty="0"/>
          </a:p>
          <a:p>
            <a:r>
              <a:rPr lang="nl-NL" sz="3200" dirty="0"/>
              <a:t>Inhalatiecorticosteroïden (ICS) zijn de hoeksteen van de medicamenteuze behandeling van astma.</a:t>
            </a:r>
          </a:p>
          <a:p>
            <a:pPr marL="0" indent="0">
              <a:buNone/>
            </a:pPr>
            <a:endParaRPr lang="nl-NL" sz="3200" dirty="0"/>
          </a:p>
          <a:p>
            <a:r>
              <a:rPr lang="nl-NL" sz="3200" dirty="0"/>
              <a:t>Bij het niet bereiken van optimale astmacontrole met een ICS wordt een langwerkend bèta-2-sympathicomimeticum (LABA) toegevoegd.</a:t>
            </a:r>
          </a:p>
          <a:p>
            <a:pPr marL="0" indent="0">
              <a:buNone/>
            </a:pPr>
            <a:endParaRPr lang="nl-NL" dirty="0"/>
          </a:p>
        </p:txBody>
      </p:sp>
    </p:spTree>
    <p:extLst>
      <p:ext uri="{BB962C8B-B14F-4D97-AF65-F5344CB8AC3E}">
        <p14:creationId xmlns:p14="http://schemas.microsoft.com/office/powerpoint/2010/main" val="43519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800" dirty="0"/>
              <a:t>Zorgstandaard astma</a:t>
            </a:r>
            <a:br>
              <a:rPr lang="nl-NL" sz="5400" dirty="0"/>
            </a:br>
            <a:r>
              <a:rPr lang="nl-NL" dirty="0"/>
              <a:t>Long Alliantie Nederland</a:t>
            </a:r>
          </a:p>
        </p:txBody>
      </p:sp>
      <p:pic>
        <p:nvPicPr>
          <p:cNvPr id="4" name="Picture 2"/>
          <p:cNvPicPr>
            <a:picLocks noGrp="1" noChangeAspect="1" noChangeArrowheads="1"/>
          </p:cNvPicPr>
          <p:nvPr>
            <p:ph idx="1"/>
          </p:nvPr>
        </p:nvPicPr>
        <p:blipFill>
          <a:blip r:embed="rId2" cstate="print"/>
          <a:srcRect/>
          <a:stretch>
            <a:fillRect/>
          </a:stretch>
        </p:blipFill>
        <p:spPr bwMode="auto">
          <a:xfrm>
            <a:off x="828000" y="1908000"/>
            <a:ext cx="5408762" cy="6516687"/>
          </a:xfrm>
          <a:prstGeom prst="rect">
            <a:avLst/>
          </a:prstGeom>
          <a:noFill/>
          <a:ln w="9525">
            <a:noFill/>
            <a:miter lim="800000"/>
            <a:headEnd/>
            <a:tailEnd/>
          </a:ln>
        </p:spPr>
      </p:pic>
      <p:sp>
        <p:nvSpPr>
          <p:cNvPr id="5" name="Rectangle 13"/>
          <p:cNvSpPr txBox="1">
            <a:spLocks noChangeArrowheads="1"/>
          </p:cNvSpPr>
          <p:nvPr/>
        </p:nvSpPr>
        <p:spPr>
          <a:xfrm>
            <a:off x="6435635" y="1987199"/>
            <a:ext cx="5041900" cy="6437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dirty="0"/>
              <a:t>Gebruiksdoelen:</a:t>
            </a:r>
          </a:p>
          <a:p>
            <a:pPr lvl="1"/>
            <a:r>
              <a:rPr lang="nl-NL" sz="3000" dirty="0"/>
              <a:t>opstellen van een individueel zorgplan</a:t>
            </a:r>
          </a:p>
          <a:p>
            <a:pPr lvl="1"/>
            <a:r>
              <a:rPr lang="nl-NL" sz="3000" dirty="0"/>
              <a:t>transparante communicatie tussen patiënten en zorgverleners</a:t>
            </a:r>
          </a:p>
          <a:p>
            <a:pPr lvl="1"/>
            <a:r>
              <a:rPr lang="nl-NL" sz="3000" dirty="0"/>
              <a:t>informatievoorziening</a:t>
            </a:r>
          </a:p>
          <a:p>
            <a:pPr lvl="1"/>
            <a:r>
              <a:rPr lang="nl-NL" sz="3000" dirty="0"/>
              <a:t>voeren van een adequaat kwaliteitsbeleid</a:t>
            </a:r>
          </a:p>
          <a:p>
            <a:pPr lvl="1"/>
            <a:r>
              <a:rPr lang="nl-NL" sz="3000" dirty="0"/>
              <a:t>leidraad bij het contracteren van ketenzorg en bij het bepalen van aanspraak op verzekerde zorg</a:t>
            </a:r>
          </a:p>
        </p:txBody>
      </p:sp>
    </p:spTree>
    <p:extLst>
      <p:ext uri="{BB962C8B-B14F-4D97-AF65-F5344CB8AC3E}">
        <p14:creationId xmlns:p14="http://schemas.microsoft.com/office/powerpoint/2010/main" val="282274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r>
              <a:rPr lang="nl-NL" dirty="0"/>
              <a:t>1. Opening en welkom</a:t>
            </a:r>
          </a:p>
          <a:p>
            <a:r>
              <a:rPr lang="nl-NL" dirty="0"/>
              <a:t>2. Epidemiologie Astma</a:t>
            </a:r>
          </a:p>
          <a:p>
            <a:r>
              <a:rPr lang="nl-NL" dirty="0"/>
              <a:t>3. Astma diagnostiek volgens NHG</a:t>
            </a:r>
          </a:p>
          <a:p>
            <a:r>
              <a:rPr lang="nl-NL" dirty="0"/>
              <a:t>4. Behandeldoelen en Follow-up</a:t>
            </a:r>
          </a:p>
          <a:p>
            <a:r>
              <a:rPr lang="nl-NL" dirty="0"/>
              <a:t>5. Pauze</a:t>
            </a:r>
          </a:p>
          <a:p>
            <a:r>
              <a:rPr lang="nl-NL" dirty="0"/>
              <a:t>6. DBC Astma</a:t>
            </a:r>
          </a:p>
          <a:p>
            <a:r>
              <a:rPr lang="nl-NL" dirty="0"/>
              <a:t>7. Spreekuur HA en POH</a:t>
            </a:r>
          </a:p>
          <a:p>
            <a:r>
              <a:rPr lang="nl-NL" dirty="0"/>
              <a:t>8. registratie en Care2u</a:t>
            </a:r>
          </a:p>
          <a:p>
            <a:r>
              <a:rPr lang="nl-NL" dirty="0"/>
              <a:t>9. Vragen en afsluiting</a:t>
            </a:r>
          </a:p>
          <a:p>
            <a:endParaRPr lang="nl-NL" dirty="0"/>
          </a:p>
        </p:txBody>
      </p:sp>
    </p:spTree>
    <p:extLst>
      <p:ext uri="{BB962C8B-B14F-4D97-AF65-F5344CB8AC3E}">
        <p14:creationId xmlns:p14="http://schemas.microsoft.com/office/powerpoint/2010/main" val="377654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6"/>
          <p:cNvSpPr>
            <a:spLocks noGrp="1" noChangeArrowheads="1"/>
          </p:cNvSpPr>
          <p:nvPr>
            <p:ph type="title"/>
          </p:nvPr>
        </p:nvSpPr>
        <p:spPr/>
        <p:txBody>
          <a:bodyPr/>
          <a:lstStyle/>
          <a:p>
            <a:r>
              <a:rPr lang="nl-NL" sz="4000" b="1" dirty="0">
                <a:solidFill>
                  <a:srgbClr val="CC2A1C"/>
                </a:solidFill>
                <a:latin typeface="Arial" panose="020B0604020202020204" pitchFamily="34" charset="0"/>
                <a:cs typeface="Arial" panose="020B0604020202020204" pitchFamily="34" charset="0"/>
              </a:rPr>
              <a:t>Astmacontrole</a:t>
            </a:r>
            <a:br>
              <a:rPr lang="nl-NL" sz="4000" b="1" dirty="0">
                <a:solidFill>
                  <a:srgbClr val="CC2A1C"/>
                </a:solidFill>
                <a:latin typeface="Arial" panose="020B0604020202020204" pitchFamily="34" charset="0"/>
                <a:cs typeface="Arial" panose="020B0604020202020204" pitchFamily="34" charset="0"/>
              </a:rPr>
            </a:br>
            <a:r>
              <a:rPr lang="nl-NL" sz="3200" b="1" dirty="0">
                <a:solidFill>
                  <a:srgbClr val="CC2A1C"/>
                </a:solidFill>
                <a:latin typeface="Arial" panose="020B0604020202020204" pitchFamily="34" charset="0"/>
                <a:cs typeface="Arial" panose="020B0604020202020204" pitchFamily="34" charset="0"/>
              </a:rPr>
              <a:t>meer dan FEV</a:t>
            </a:r>
            <a:r>
              <a:rPr lang="nl-NL" sz="3200" b="1" baseline="-25000" dirty="0">
                <a:solidFill>
                  <a:srgbClr val="CC2A1C"/>
                </a:solidFill>
                <a:latin typeface="Arial" panose="020B0604020202020204" pitchFamily="34" charset="0"/>
                <a:cs typeface="Arial" panose="020B0604020202020204" pitchFamily="34" charset="0"/>
              </a:rPr>
              <a:t>1</a:t>
            </a:r>
          </a:p>
        </p:txBody>
      </p:sp>
      <p:sp>
        <p:nvSpPr>
          <p:cNvPr id="6" name="Rechthoek 33"/>
          <p:cNvSpPr/>
          <p:nvPr/>
        </p:nvSpPr>
        <p:spPr>
          <a:xfrm>
            <a:off x="650399" y="9297764"/>
            <a:ext cx="7270024" cy="4542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r>
              <a:rPr lang="en-US" sz="1564" dirty="0" err="1">
                <a:solidFill>
                  <a:schemeClr val="tx1"/>
                </a:solidFill>
                <a:cs typeface="Arial" charset="0"/>
              </a:rPr>
              <a:t>Zorgstandaard</a:t>
            </a:r>
            <a:r>
              <a:rPr lang="en-US" sz="1564" dirty="0">
                <a:solidFill>
                  <a:schemeClr val="tx1"/>
                </a:solidFill>
                <a:cs typeface="Arial" charset="0"/>
              </a:rPr>
              <a:t> astma Volwassenen 2012, </a:t>
            </a:r>
            <a:r>
              <a:rPr lang="en-US" sz="1564" dirty="0">
                <a:solidFill>
                  <a:schemeClr val="tx1"/>
                </a:solidFill>
                <a:cs typeface="Arial" charset="0"/>
                <a:hlinkClick r:id="rId3"/>
              </a:rPr>
              <a:t>www.longalliantie.nl</a:t>
            </a:r>
            <a:endParaRPr lang="en-US" sz="1564" dirty="0">
              <a:solidFill>
                <a:schemeClr val="tx1"/>
              </a:solidFill>
              <a:cs typeface="Arial" charset="0"/>
            </a:endParaRPr>
          </a:p>
        </p:txBody>
      </p:sp>
      <p:graphicFrame>
        <p:nvGraphicFramePr>
          <p:cNvPr id="7" name="Group 48"/>
          <p:cNvGraphicFramePr>
            <a:graphicFrameLocks noGrp="1"/>
          </p:cNvGraphicFramePr>
          <p:nvPr>
            <p:extLst>
              <p:ext uri="{D42A27DB-BD31-4B8C-83A1-F6EECF244321}">
                <p14:modId xmlns:p14="http://schemas.microsoft.com/office/powerpoint/2010/main" val="2014461678"/>
              </p:ext>
            </p:extLst>
          </p:nvPr>
        </p:nvGraphicFramePr>
        <p:xfrm>
          <a:off x="440266" y="2372138"/>
          <a:ext cx="11367421" cy="5698435"/>
        </p:xfrm>
        <a:graphic>
          <a:graphicData uri="http://schemas.openxmlformats.org/drawingml/2006/table">
            <a:tbl>
              <a:tblPr/>
              <a:tblGrid>
                <a:gridCol w="2929029">
                  <a:extLst>
                    <a:ext uri="{9D8B030D-6E8A-4147-A177-3AD203B41FA5}">
                      <a16:colId xmlns:a16="http://schemas.microsoft.com/office/drawing/2014/main" val="20000"/>
                    </a:ext>
                  </a:extLst>
                </a:gridCol>
                <a:gridCol w="2804806">
                  <a:extLst>
                    <a:ext uri="{9D8B030D-6E8A-4147-A177-3AD203B41FA5}">
                      <a16:colId xmlns:a16="http://schemas.microsoft.com/office/drawing/2014/main" val="20001"/>
                    </a:ext>
                  </a:extLst>
                </a:gridCol>
                <a:gridCol w="2911594">
                  <a:extLst>
                    <a:ext uri="{9D8B030D-6E8A-4147-A177-3AD203B41FA5}">
                      <a16:colId xmlns:a16="http://schemas.microsoft.com/office/drawing/2014/main" val="20002"/>
                    </a:ext>
                  </a:extLst>
                </a:gridCol>
                <a:gridCol w="2721992">
                  <a:extLst>
                    <a:ext uri="{9D8B030D-6E8A-4147-A177-3AD203B41FA5}">
                      <a16:colId xmlns:a16="http://schemas.microsoft.com/office/drawing/2014/main" val="20003"/>
                    </a:ext>
                  </a:extLst>
                </a:gridCol>
              </a:tblGrid>
              <a:tr h="1068457">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rgbClr val="CC2A1C"/>
                          </a:solidFill>
                          <a:effectLst/>
                          <a:latin typeface="Arial" panose="020B0604020202020204" pitchFamily="34" charset="0"/>
                          <a:cs typeface="Arial" panose="020B0604020202020204" pitchFamily="34" charset="0"/>
                        </a:rPr>
                        <a:t>Volledige controle</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rgbClr val="CC2A1C"/>
                          </a:solidFill>
                          <a:effectLst/>
                          <a:latin typeface="Arial" panose="020B0604020202020204" pitchFamily="34" charset="0"/>
                          <a:cs typeface="Arial" panose="020B0604020202020204" pitchFamily="34" charset="0"/>
                        </a:rPr>
                        <a:t>(alle items)</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rgbClr val="CC2A1C"/>
                          </a:solidFill>
                          <a:effectLst/>
                          <a:latin typeface="Arial" panose="020B0604020202020204" pitchFamily="34" charset="0"/>
                          <a:cs typeface="Arial" panose="020B0604020202020204" pitchFamily="34" charset="0"/>
                        </a:rPr>
                        <a:t>Gedeeltelijke controle</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rgbClr val="CC2A1C"/>
                          </a:solidFill>
                          <a:effectLst/>
                          <a:latin typeface="Arial" panose="020B0604020202020204" pitchFamily="34" charset="0"/>
                          <a:cs typeface="Arial" panose="020B0604020202020204" pitchFamily="34" charset="0"/>
                        </a:rPr>
                        <a:t>(1 item in willekeurige week)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rgbClr val="CC2A1C"/>
                          </a:solidFill>
                          <a:effectLst/>
                          <a:latin typeface="Arial" panose="020B0604020202020204" pitchFamily="34" charset="0"/>
                          <a:cs typeface="Arial" panose="020B0604020202020204" pitchFamily="34" charset="0"/>
                        </a:rPr>
                        <a:t>Onvoldoende controle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extLst>
                  <a:ext uri="{0D108BD9-81ED-4DB2-BD59-A6C34878D82A}">
                    <a16:rowId xmlns:a16="http://schemas.microsoft.com/office/drawing/2014/main" val="10000"/>
                  </a:ext>
                </a:extLst>
              </a:tr>
              <a:tr h="712304">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Symptomen </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overdag</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Geen (Tweemaal of minder/week)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Driemaal of meer/week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rowSpan="4">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 of meer items</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van gedeeltelijke</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controle in een</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willekeurige week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extLst>
                  <a:ext uri="{0D108BD9-81ED-4DB2-BD59-A6C34878D82A}">
                    <a16:rowId xmlns:a16="http://schemas.microsoft.com/office/drawing/2014/main" val="10001"/>
                  </a:ext>
                </a:extLst>
              </a:tr>
              <a:tr h="356152">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Beperking activiteiten</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Geen</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Ja</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vMerge="1">
                  <a:txBody>
                    <a:bodyPr/>
                    <a:lstStyle/>
                    <a:p>
                      <a:endParaRPr lang="nl-NL"/>
                    </a:p>
                  </a:txBody>
                  <a:tcPr/>
                </a:tc>
                <a:extLst>
                  <a:ext uri="{0D108BD9-81ED-4DB2-BD59-A6C34878D82A}">
                    <a16:rowId xmlns:a16="http://schemas.microsoft.com/office/drawing/2014/main" val="10002"/>
                  </a:ext>
                </a:extLst>
              </a:tr>
              <a:tr h="356152">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Nachtelijke symptomen</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Geen</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Ja</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vMerge="1">
                  <a:txBody>
                    <a:bodyPr/>
                    <a:lstStyle/>
                    <a:p>
                      <a:endParaRPr lang="nl-NL"/>
                    </a:p>
                  </a:txBody>
                  <a:tcPr/>
                </a:tc>
                <a:extLst>
                  <a:ext uri="{0D108BD9-81ED-4DB2-BD59-A6C34878D82A}">
                    <a16:rowId xmlns:a16="http://schemas.microsoft.com/office/drawing/2014/main" val="10003"/>
                  </a:ext>
                </a:extLst>
              </a:tr>
              <a:tr h="712304">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Gebruik rescue</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medicatie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Geen (Tweemaal of minder/week)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Driemaal of meer/week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vMerge="1">
                  <a:txBody>
                    <a:bodyPr/>
                    <a:lstStyle/>
                    <a:p>
                      <a:endParaRPr lang="nl-NL"/>
                    </a:p>
                  </a:txBody>
                  <a:tcPr/>
                </a:tc>
                <a:extLst>
                  <a:ext uri="{0D108BD9-81ED-4DB2-BD59-A6C34878D82A}">
                    <a16:rowId xmlns:a16="http://schemas.microsoft.com/office/drawing/2014/main" val="10004"/>
                  </a:ext>
                </a:extLst>
              </a:tr>
              <a:tr h="1068457">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FEV</a:t>
                      </a:r>
                      <a:r>
                        <a:rPr kumimoji="0" lang="nl-NL" altLang="nl-NL" sz="2000" b="0" i="0" u="none" strike="noStrike" cap="none" normalizeH="0" baseline="-25000">
                          <a:ln>
                            <a:noFill/>
                          </a:ln>
                          <a:solidFill>
                            <a:schemeClr val="tx1"/>
                          </a:solidFill>
                          <a:effectLst/>
                          <a:latin typeface="Arial" panose="020B0604020202020204" pitchFamily="34" charset="0"/>
                          <a:cs typeface="Arial" panose="020B0604020202020204" pitchFamily="34" charset="0"/>
                        </a:rPr>
                        <a:t>1 </a:t>
                      </a:r>
                      <a:endPar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a:ln>
                            <a:noFill/>
                          </a:ln>
                          <a:solidFill>
                            <a:schemeClr val="tx1"/>
                          </a:solidFill>
                          <a:effectLst/>
                          <a:latin typeface="Arial" panose="020B0604020202020204" pitchFamily="34" charset="0"/>
                          <a:cs typeface="Arial" panose="020B0604020202020204" pitchFamily="34" charset="0"/>
                        </a:rPr>
                        <a:t>Normaal</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&lt; 80% voorspeld of van personal best (voor zover bekend)</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DC7FF"/>
                    </a:solidFill>
                  </a:tcPr>
                </a:tc>
                <a:extLst>
                  <a:ext uri="{0D108BD9-81ED-4DB2-BD59-A6C34878D82A}">
                    <a16:rowId xmlns:a16="http://schemas.microsoft.com/office/drawing/2014/main" val="10005"/>
                  </a:ext>
                </a:extLst>
              </a:tr>
              <a:tr h="1424609">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Beoordeling van toekomstige risico’s</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Astma-aanvallen,</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verlies van longfunctie,</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tc>
                  <a:txBody>
                    <a:bodyPr/>
                    <a:lstStyle>
                      <a:lvl1pPr>
                        <a:spcBef>
                          <a:spcPct val="20000"/>
                        </a:spcBef>
                        <a:buClr>
                          <a:schemeClr val="tx1"/>
                        </a:buClr>
                        <a:buSzPct val="100000"/>
                        <a:defRPr sz="2800">
                          <a:solidFill>
                            <a:schemeClr val="tx1"/>
                          </a:solidFill>
                          <a:latin typeface="Times" charset="0"/>
                        </a:defRPr>
                      </a:lvl1pPr>
                      <a:lvl2pPr marL="742950" indent="-285750">
                        <a:spcBef>
                          <a:spcPct val="20000"/>
                        </a:spcBef>
                        <a:buClr>
                          <a:schemeClr val="tx1"/>
                        </a:buClr>
                        <a:buSzPct val="100000"/>
                        <a:defRPr sz="2400">
                          <a:solidFill>
                            <a:schemeClr val="tx1"/>
                          </a:solidFill>
                          <a:latin typeface="Times" charset="0"/>
                        </a:defRPr>
                      </a:lvl2pPr>
                      <a:lvl3pPr marL="1143000" indent="-228600">
                        <a:spcBef>
                          <a:spcPct val="20000"/>
                        </a:spcBef>
                        <a:buClr>
                          <a:schemeClr val="tx1"/>
                        </a:buClr>
                        <a:buSzPct val="100000"/>
                        <a:defRPr sz="2000">
                          <a:solidFill>
                            <a:schemeClr val="tx1"/>
                          </a:solidFill>
                          <a:latin typeface="Times" charset="0"/>
                        </a:defRPr>
                      </a:lvl3pPr>
                      <a:lvl4pPr marL="1600200" indent="-228600">
                        <a:spcBef>
                          <a:spcPct val="20000"/>
                        </a:spcBef>
                        <a:buClr>
                          <a:schemeClr val="tx1"/>
                        </a:buClr>
                        <a:buSzPct val="100000"/>
                        <a:defRPr>
                          <a:solidFill>
                            <a:schemeClr val="tx1"/>
                          </a:solidFill>
                          <a:latin typeface="Times" charset="0"/>
                        </a:defRPr>
                      </a:lvl4pPr>
                      <a:lvl5pPr marL="2057400" indent="-228600">
                        <a:spcBef>
                          <a:spcPct val="20000"/>
                        </a:spcBef>
                        <a:buClr>
                          <a:schemeClr val="tx1"/>
                        </a:buClr>
                        <a:buSzPct val="100000"/>
                        <a:defRPr>
                          <a:solidFill>
                            <a:schemeClr val="tx1"/>
                          </a:solidFill>
                          <a:latin typeface="Times" charset="0"/>
                        </a:defRPr>
                      </a:lvl5pPr>
                      <a:lvl6pPr marL="2514600" indent="-228600" eaLnBrk="0" fontAlgn="base" hangingPunct="0">
                        <a:spcBef>
                          <a:spcPct val="20000"/>
                        </a:spcBef>
                        <a:spcAft>
                          <a:spcPct val="0"/>
                        </a:spcAft>
                        <a:buClr>
                          <a:schemeClr val="tx1"/>
                        </a:buClr>
                        <a:buSzPct val="100000"/>
                        <a:defRPr>
                          <a:solidFill>
                            <a:schemeClr val="tx1"/>
                          </a:solidFill>
                          <a:latin typeface="Times" charset="0"/>
                        </a:defRPr>
                      </a:lvl6pPr>
                      <a:lvl7pPr marL="2971800" indent="-228600" eaLnBrk="0" fontAlgn="base" hangingPunct="0">
                        <a:spcBef>
                          <a:spcPct val="20000"/>
                        </a:spcBef>
                        <a:spcAft>
                          <a:spcPct val="0"/>
                        </a:spcAft>
                        <a:buClr>
                          <a:schemeClr val="tx1"/>
                        </a:buClr>
                        <a:buSzPct val="100000"/>
                        <a:defRPr>
                          <a:solidFill>
                            <a:schemeClr val="tx1"/>
                          </a:solidFill>
                          <a:latin typeface="Times" charset="0"/>
                        </a:defRPr>
                      </a:lvl7pPr>
                      <a:lvl8pPr marL="3429000" indent="-228600" eaLnBrk="0" fontAlgn="base" hangingPunct="0">
                        <a:spcBef>
                          <a:spcPct val="20000"/>
                        </a:spcBef>
                        <a:spcAft>
                          <a:spcPct val="0"/>
                        </a:spcAft>
                        <a:buClr>
                          <a:schemeClr val="tx1"/>
                        </a:buClr>
                        <a:buSzPct val="100000"/>
                        <a:defRPr>
                          <a:solidFill>
                            <a:schemeClr val="tx1"/>
                          </a:solidFill>
                          <a:latin typeface="Times" charset="0"/>
                        </a:defRPr>
                      </a:lvl8pPr>
                      <a:lvl9pPr marL="3886200" indent="-228600" eaLnBrk="0" fontAlgn="base" hangingPunct="0">
                        <a:spcBef>
                          <a:spcPct val="20000"/>
                        </a:spcBef>
                        <a:spcAft>
                          <a:spcPct val="0"/>
                        </a:spcAft>
                        <a:buClr>
                          <a:schemeClr val="tx1"/>
                        </a:buClr>
                        <a:buSzPct val="100000"/>
                        <a:defRPr>
                          <a:solidFill>
                            <a:schemeClr val="tx1"/>
                          </a:solidFill>
                          <a:latin typeface="Times" charset="0"/>
                        </a:defRPr>
                      </a:lvl9pPr>
                    </a:lstStyle>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
                          <a:schemeClr val="tx1"/>
                        </a:buClr>
                        <a:buSzPct val="100000"/>
                        <a:buFontTx/>
                        <a:buNone/>
                        <a:tabLst/>
                      </a:pPr>
                      <a:r>
                        <a:rPr kumimoji="0" lang="nl-NL" altLang="nl-NL"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instabiliteit, etc.</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DC7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545374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Astmacontrole (</a:t>
            </a:r>
            <a:r>
              <a:rPr lang="nl-NL" sz="3600" dirty="0"/>
              <a:t>monitoring)</a:t>
            </a:r>
            <a:endParaRPr lang="nl-NL" dirty="0"/>
          </a:p>
        </p:txBody>
      </p:sp>
      <p:sp>
        <p:nvSpPr>
          <p:cNvPr id="4" name="Rectangle 2"/>
          <p:cNvSpPr>
            <a:spLocks noGrp="1" noChangeArrowheads="1"/>
          </p:cNvSpPr>
          <p:nvPr>
            <p:ph idx="1"/>
          </p:nvPr>
        </p:nvSpPr>
        <p:spPr bwMode="auto">
          <a:xfrm>
            <a:off x="828000" y="1650116"/>
            <a:ext cx="11215271" cy="7391767"/>
          </a:xfrm>
          <a:prstGeom prst="rect">
            <a:avLst/>
          </a:prstGeom>
          <a:noFill/>
          <a:ln w="12700">
            <a:noFill/>
            <a:miter lim="800000"/>
            <a:headEnd/>
            <a:tailEnd/>
          </a:ln>
        </p:spPr>
        <p:txBody>
          <a:bodyPr anchor="ctr">
            <a:spAutoFit/>
          </a:bodyPr>
          <a:lstStyle/>
          <a:p>
            <a:pPr marL="0" indent="0" defTabSz="762000" eaLnBrk="0" hangingPunct="0">
              <a:buNone/>
            </a:pPr>
            <a:r>
              <a:rPr lang="nl-NL" sz="2600" b="1" i="1" dirty="0">
                <a:solidFill>
                  <a:srgbClr val="000000"/>
                </a:solidFill>
              </a:rPr>
              <a:t>Volledig onder controle:</a:t>
            </a:r>
            <a:endParaRPr lang="nl-NL" sz="2600" b="1" dirty="0">
              <a:solidFill>
                <a:srgbClr val="000000"/>
              </a:solidFill>
            </a:endParaRPr>
          </a:p>
          <a:p>
            <a:pPr defTabSz="762000"/>
            <a:r>
              <a:rPr lang="nl-NL" sz="2600" dirty="0">
                <a:solidFill>
                  <a:srgbClr val="000000"/>
                </a:solidFill>
              </a:rPr>
              <a:t>1x per jaar integrale beoordeling door huisarts (basis individueel zorgplan en ervaren klachten).</a:t>
            </a:r>
          </a:p>
          <a:p>
            <a:pPr defTabSz="762000"/>
            <a:r>
              <a:rPr lang="nl-NL" sz="2600" dirty="0">
                <a:solidFill>
                  <a:srgbClr val="000000"/>
                </a:solidFill>
              </a:rPr>
              <a:t>Bij uitsluitend astmatische klachten gedurende een relatief korte periode, b.v. pollenallergie, is jaarlijkse integrale beoordeling niet noodzakelijk.</a:t>
            </a:r>
          </a:p>
          <a:p>
            <a:pPr marL="0" indent="0" defTabSz="762000" eaLnBrk="0" hangingPunct="0">
              <a:buNone/>
            </a:pPr>
            <a:r>
              <a:rPr lang="nl-NL" sz="2600" b="1" dirty="0">
                <a:solidFill>
                  <a:srgbClr val="000000"/>
                </a:solidFill>
              </a:rPr>
              <a:t>Gedeeltelijk onder controle:</a:t>
            </a:r>
          </a:p>
          <a:p>
            <a:pPr defTabSz="762000" eaLnBrk="0" hangingPunct="0"/>
            <a:r>
              <a:rPr lang="nl-NL" sz="2600" dirty="0">
                <a:solidFill>
                  <a:srgbClr val="000000"/>
                </a:solidFill>
              </a:rPr>
              <a:t>Indien behandeldoelen of optimale medicamenteuze behandeling bereikt minstens 2x per jaar integrale beoordeling. Indien behandeldoelen niet bereikt: frequente controle tot behandeldoelen of optimale medicamenteuze behandeling wel bereikt.</a:t>
            </a:r>
            <a:endParaRPr lang="nl-NL" sz="2600" i="1" dirty="0">
              <a:solidFill>
                <a:srgbClr val="000000"/>
              </a:solidFill>
            </a:endParaRPr>
          </a:p>
          <a:p>
            <a:pPr marL="0" indent="0" defTabSz="762000" eaLnBrk="0" hangingPunct="0">
              <a:buNone/>
            </a:pPr>
            <a:r>
              <a:rPr lang="en-US" sz="2600" b="1" dirty="0" err="1">
                <a:solidFill>
                  <a:srgbClr val="000000"/>
                </a:solidFill>
              </a:rPr>
              <a:t>Niet</a:t>
            </a:r>
            <a:r>
              <a:rPr lang="en-US" sz="2600" b="1" dirty="0">
                <a:solidFill>
                  <a:srgbClr val="000000"/>
                </a:solidFill>
              </a:rPr>
              <a:t>/</a:t>
            </a:r>
            <a:r>
              <a:rPr lang="en-US" sz="2600" b="1" dirty="0" err="1">
                <a:solidFill>
                  <a:srgbClr val="000000"/>
                </a:solidFill>
              </a:rPr>
              <a:t>onvoldoende</a:t>
            </a:r>
            <a:r>
              <a:rPr lang="en-US" sz="2600" b="1" dirty="0">
                <a:solidFill>
                  <a:srgbClr val="000000"/>
                </a:solidFill>
              </a:rPr>
              <a:t> </a:t>
            </a:r>
            <a:r>
              <a:rPr lang="en-US" sz="2600" b="1" dirty="0" err="1">
                <a:solidFill>
                  <a:srgbClr val="000000"/>
                </a:solidFill>
              </a:rPr>
              <a:t>onder</a:t>
            </a:r>
            <a:r>
              <a:rPr lang="en-US" sz="2600" b="1" dirty="0">
                <a:solidFill>
                  <a:srgbClr val="000000"/>
                </a:solidFill>
              </a:rPr>
              <a:t> </a:t>
            </a:r>
            <a:r>
              <a:rPr lang="en-US" sz="2600" b="1" dirty="0" err="1">
                <a:solidFill>
                  <a:srgbClr val="000000"/>
                </a:solidFill>
              </a:rPr>
              <a:t>controle</a:t>
            </a:r>
            <a:r>
              <a:rPr lang="nl-NL" sz="2600" b="1" dirty="0">
                <a:solidFill>
                  <a:srgbClr val="000000"/>
                </a:solidFill>
              </a:rPr>
              <a:t>:</a:t>
            </a:r>
          </a:p>
          <a:p>
            <a:pPr defTabSz="762000" eaLnBrk="0" hangingPunct="0"/>
            <a:r>
              <a:rPr lang="nl-NL" sz="2600" dirty="0">
                <a:solidFill>
                  <a:srgbClr val="000000"/>
                </a:solidFill>
              </a:rPr>
              <a:t>Frequente integrale beoordeling minstens 1x in de 3 maanden (basis individueel zorgplan en ervaren klachten). Op indicatie gespecialiseerde integrale beoordeling of hernieuwde intensieve integrale analyse.</a:t>
            </a:r>
            <a:endParaRPr lang="en-US" sz="2600" dirty="0">
              <a:solidFill>
                <a:srgbClr val="830051"/>
              </a:solidFill>
            </a:endParaRPr>
          </a:p>
          <a:p>
            <a:pPr defTabSz="762000" eaLnBrk="0" hangingPunct="0">
              <a:buFont typeface="Arial" charset="0"/>
              <a:buChar char="•"/>
            </a:pPr>
            <a:endParaRPr lang="nl-NL" sz="2600" dirty="0">
              <a:solidFill>
                <a:srgbClr val="000000"/>
              </a:solidFill>
            </a:endParaRPr>
          </a:p>
        </p:txBody>
      </p:sp>
    </p:spTree>
    <p:extLst>
      <p:ext uri="{BB962C8B-B14F-4D97-AF65-F5344CB8AC3E}">
        <p14:creationId xmlns:p14="http://schemas.microsoft.com/office/powerpoint/2010/main" val="1312875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NHG standaard over zelfmanagement</a:t>
            </a:r>
          </a:p>
        </p:txBody>
      </p:sp>
      <p:sp>
        <p:nvSpPr>
          <p:cNvPr id="3" name="Tijdelijke aanduiding voor inhoud 2"/>
          <p:cNvSpPr>
            <a:spLocks noGrp="1"/>
          </p:cNvSpPr>
          <p:nvPr>
            <p:ph idx="1"/>
          </p:nvPr>
        </p:nvSpPr>
        <p:spPr>
          <a:xfrm>
            <a:off x="828000" y="1481328"/>
            <a:ext cx="11215271" cy="7122672"/>
          </a:xfrm>
        </p:spPr>
        <p:txBody>
          <a:bodyPr/>
          <a:lstStyle/>
          <a:p>
            <a:r>
              <a:rPr lang="nl-NL" b="1" dirty="0"/>
              <a:t>Zelfmanagement</a:t>
            </a:r>
          </a:p>
          <a:p>
            <a:pPr indent="22225">
              <a:lnSpc>
                <a:spcPct val="80000"/>
              </a:lnSpc>
              <a:buNone/>
            </a:pPr>
            <a:r>
              <a:rPr lang="nl-NL" sz="2800" u="sng" dirty="0"/>
              <a:t>Patiënt</a:t>
            </a:r>
            <a:r>
              <a:rPr lang="nl-NL" sz="2800" dirty="0"/>
              <a:t>: maakt zelfstandig keuzes maakt over dagelijkse bezigheden die mogelijk beïnvloed worden door astma en participeert actief in de behandeling van astma. </a:t>
            </a:r>
          </a:p>
          <a:p>
            <a:pPr indent="22225">
              <a:lnSpc>
                <a:spcPct val="80000"/>
              </a:lnSpc>
              <a:buNone/>
            </a:pPr>
            <a:endParaRPr lang="nl-NL" sz="2800" dirty="0"/>
          </a:p>
          <a:p>
            <a:pPr indent="22225">
              <a:lnSpc>
                <a:spcPct val="80000"/>
              </a:lnSpc>
              <a:buNone/>
            </a:pPr>
            <a:r>
              <a:rPr lang="nl-NL" sz="2800" u="sng" dirty="0"/>
              <a:t>Huisarts</a:t>
            </a:r>
            <a:r>
              <a:rPr lang="nl-NL" sz="2800" dirty="0"/>
              <a:t>: kan adequaat zelfmanagement bevorderen met een combinatie van patiëntenvoorlichting, instructie voor zelfcontrole, regelmatig geplande controles en een individueel zorgplan.</a:t>
            </a:r>
          </a:p>
          <a:p>
            <a:pPr indent="22225">
              <a:lnSpc>
                <a:spcPct val="80000"/>
              </a:lnSpc>
              <a:buNone/>
            </a:pPr>
            <a:endParaRPr lang="nl-NL" sz="2800" dirty="0"/>
          </a:p>
          <a:p>
            <a:r>
              <a:rPr lang="nl-NL" b="1" dirty="0"/>
              <a:t>Het individueel zorgplan beschrijft:</a:t>
            </a:r>
          </a:p>
          <a:p>
            <a:pPr marL="996950" lvl="1">
              <a:lnSpc>
                <a:spcPct val="80000"/>
              </a:lnSpc>
            </a:pPr>
            <a:r>
              <a:rPr lang="nl-NL" sz="2800" dirty="0"/>
              <a:t>Persoonlijke behandeldoelen</a:t>
            </a:r>
          </a:p>
          <a:p>
            <a:pPr marL="996950" lvl="1">
              <a:lnSpc>
                <a:spcPct val="80000"/>
              </a:lnSpc>
            </a:pPr>
            <a:r>
              <a:rPr lang="nl-NL" sz="2800" dirty="0"/>
              <a:t>Afspraken over: </a:t>
            </a:r>
          </a:p>
          <a:p>
            <a:pPr marL="1397000" lvl="2">
              <a:lnSpc>
                <a:spcPct val="80000"/>
              </a:lnSpc>
            </a:pPr>
            <a:r>
              <a:rPr lang="nl-NL" sz="2800" dirty="0"/>
              <a:t>Frequentie van controles</a:t>
            </a:r>
          </a:p>
          <a:p>
            <a:pPr marL="1397000" lvl="2">
              <a:lnSpc>
                <a:spcPct val="80000"/>
              </a:lnSpc>
            </a:pPr>
            <a:r>
              <a:rPr lang="nl-NL" sz="2800" dirty="0"/>
              <a:t>Leefstijlverandering</a:t>
            </a:r>
          </a:p>
          <a:p>
            <a:pPr marL="1397000" lvl="2">
              <a:lnSpc>
                <a:spcPct val="80000"/>
              </a:lnSpc>
            </a:pPr>
            <a:r>
              <a:rPr lang="nl-NL" sz="2800" dirty="0"/>
              <a:t>Medicatie</a:t>
            </a:r>
          </a:p>
          <a:p>
            <a:pPr marL="1397000" lvl="2">
              <a:lnSpc>
                <a:spcPct val="80000"/>
              </a:lnSpc>
            </a:pPr>
            <a:r>
              <a:rPr lang="nl-NL" sz="2800" dirty="0"/>
              <a:t>Het beleid bij exacerbaties</a:t>
            </a:r>
          </a:p>
          <a:p>
            <a:pPr marL="996950" lvl="1">
              <a:lnSpc>
                <a:spcPct val="80000"/>
              </a:lnSpc>
            </a:pPr>
            <a:r>
              <a:rPr lang="nl-NL" sz="2800" dirty="0"/>
              <a:t>Eventuele afspraken met andere zorgverleners</a:t>
            </a:r>
          </a:p>
          <a:p>
            <a:endParaRPr lang="nl-NL" dirty="0"/>
          </a:p>
        </p:txBody>
      </p:sp>
    </p:spTree>
    <p:extLst>
      <p:ext uri="{BB962C8B-B14F-4D97-AF65-F5344CB8AC3E}">
        <p14:creationId xmlns:p14="http://schemas.microsoft.com/office/powerpoint/2010/main" val="50373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Belangrijke aandachtspunten bij zelfmanagement</a:t>
            </a:r>
            <a:br>
              <a:rPr lang="nl-NL" dirty="0"/>
            </a:br>
            <a:endParaRPr lang="nl-NL" dirty="0"/>
          </a:p>
        </p:txBody>
      </p:sp>
      <p:sp>
        <p:nvSpPr>
          <p:cNvPr id="3" name="Tijdelijke aanduiding voor inhoud 2"/>
          <p:cNvSpPr>
            <a:spLocks noGrp="1"/>
          </p:cNvSpPr>
          <p:nvPr>
            <p:ph idx="1"/>
          </p:nvPr>
        </p:nvSpPr>
        <p:spPr/>
        <p:txBody>
          <a:bodyPr/>
          <a:lstStyle/>
          <a:p>
            <a:pPr marL="596900">
              <a:lnSpc>
                <a:spcPct val="80000"/>
              </a:lnSpc>
            </a:pPr>
            <a:r>
              <a:rPr lang="nl-NL" dirty="0"/>
              <a:t>gezonde leefstijl (niet roken, voldoende bewegen, evenwichtige voeding en zo nodig gewichtsreductie)</a:t>
            </a:r>
          </a:p>
          <a:p>
            <a:pPr marL="164900" indent="0">
              <a:lnSpc>
                <a:spcPct val="80000"/>
              </a:lnSpc>
              <a:buNone/>
            </a:pPr>
            <a:endParaRPr lang="nl-NL" dirty="0"/>
          </a:p>
          <a:p>
            <a:pPr marL="596900">
              <a:lnSpc>
                <a:spcPct val="80000"/>
              </a:lnSpc>
            </a:pPr>
            <a:r>
              <a:rPr lang="nl-NL" dirty="0"/>
              <a:t>TIP-aandachtspunten </a:t>
            </a:r>
          </a:p>
          <a:p>
            <a:pPr marL="996950" lvl="1">
              <a:lnSpc>
                <a:spcPct val="80000"/>
              </a:lnSpc>
            </a:pPr>
            <a:r>
              <a:rPr lang="nl-NL" sz="3000" dirty="0"/>
              <a:t>Therapietrouw</a:t>
            </a:r>
          </a:p>
          <a:p>
            <a:pPr marL="996950" lvl="1">
              <a:lnSpc>
                <a:spcPct val="80000"/>
              </a:lnSpc>
            </a:pPr>
            <a:r>
              <a:rPr lang="nl-NL" sz="3000" dirty="0"/>
              <a:t>Inhalatietechniek</a:t>
            </a:r>
          </a:p>
          <a:p>
            <a:pPr marL="996950" lvl="1">
              <a:lnSpc>
                <a:spcPct val="80000"/>
              </a:lnSpc>
            </a:pPr>
            <a:r>
              <a:rPr lang="nl-NL" sz="3000" dirty="0"/>
              <a:t>Prikkels vermijden die klachten uitlokken of verergeren</a:t>
            </a:r>
          </a:p>
          <a:p>
            <a:pPr marL="600950" lvl="1" indent="0">
              <a:lnSpc>
                <a:spcPct val="80000"/>
              </a:lnSpc>
              <a:buNone/>
            </a:pPr>
            <a:endParaRPr lang="nl-NL" sz="3000" dirty="0"/>
          </a:p>
          <a:p>
            <a:pPr marL="596900">
              <a:lnSpc>
                <a:spcPct val="80000"/>
              </a:lnSpc>
            </a:pPr>
            <a:r>
              <a:rPr lang="nl-NL" dirty="0"/>
              <a:t>doseringsaanpassingen in medicatie bij een exacerbatie;</a:t>
            </a:r>
          </a:p>
          <a:p>
            <a:pPr marL="164900" indent="0">
              <a:lnSpc>
                <a:spcPct val="80000"/>
              </a:lnSpc>
              <a:buNone/>
            </a:pPr>
            <a:endParaRPr lang="nl-NL" dirty="0"/>
          </a:p>
          <a:p>
            <a:pPr marL="596900">
              <a:lnSpc>
                <a:spcPct val="80000"/>
              </a:lnSpc>
            </a:pPr>
            <a:r>
              <a:rPr lang="nl-NL" dirty="0"/>
              <a:t>omgaan met symptomen en lichamelijke, sociale en psychische gevolgen van de aandoening.</a:t>
            </a:r>
          </a:p>
          <a:p>
            <a:endParaRPr lang="nl-NL" dirty="0"/>
          </a:p>
        </p:txBody>
      </p:sp>
    </p:spTree>
    <p:extLst>
      <p:ext uri="{BB962C8B-B14F-4D97-AF65-F5344CB8AC3E}">
        <p14:creationId xmlns:p14="http://schemas.microsoft.com/office/powerpoint/2010/main" val="3423924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IS HET ZO SIMPEL?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695" y="2026900"/>
            <a:ext cx="8114729" cy="643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8348472" y="8041392"/>
            <a:ext cx="4288536" cy="423193"/>
          </a:xfrm>
          <a:prstGeom prst="rect">
            <a:avLst/>
          </a:prstGeom>
          <a:noFill/>
        </p:spPr>
        <p:txBody>
          <a:bodyPr wrap="square" rtlCol="0">
            <a:spAutoFit/>
          </a:bodyPr>
          <a:lstStyle/>
          <a:p>
            <a:r>
              <a:rPr lang="nl-NL" i="1" dirty="0"/>
              <a:t>Nature, 2012</a:t>
            </a:r>
          </a:p>
        </p:txBody>
      </p:sp>
    </p:spTree>
    <p:extLst>
      <p:ext uri="{BB962C8B-B14F-4D97-AF65-F5344CB8AC3E}">
        <p14:creationId xmlns:p14="http://schemas.microsoft.com/office/powerpoint/2010/main" val="389375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DBC Astma</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204" y="3785616"/>
            <a:ext cx="5200821" cy="2897600"/>
          </a:xfrm>
          <a:prstGeom prst="rect">
            <a:avLst/>
          </a:prstGeom>
        </p:spPr>
      </p:pic>
    </p:spTree>
    <p:extLst>
      <p:ext uri="{BB962C8B-B14F-4D97-AF65-F5344CB8AC3E}">
        <p14:creationId xmlns:p14="http://schemas.microsoft.com/office/powerpoint/2010/main" val="260501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Prevalentie</a:t>
            </a:r>
          </a:p>
        </p:txBody>
      </p:sp>
      <p:sp>
        <p:nvSpPr>
          <p:cNvPr id="3" name="Tijdelijke aanduiding voor inhoud 2"/>
          <p:cNvSpPr>
            <a:spLocks noGrp="1"/>
          </p:cNvSpPr>
          <p:nvPr>
            <p:ph idx="1"/>
          </p:nvPr>
        </p:nvSpPr>
        <p:spPr>
          <a:xfrm>
            <a:off x="827999" y="2289168"/>
            <a:ext cx="11215271" cy="6516000"/>
          </a:xfrm>
        </p:spPr>
        <p:txBody>
          <a:bodyPr/>
          <a:lstStyle/>
          <a:p>
            <a:r>
              <a:rPr lang="nl-NL" dirty="0"/>
              <a:t>De prevalentie van de astmapatiënten binnen het DBC is  landelijk gemiddeld 3 %     (30 :1000).</a:t>
            </a:r>
          </a:p>
          <a:p>
            <a:pPr marL="0" indent="0">
              <a:buNone/>
            </a:pPr>
            <a:endParaRPr lang="nl-NL" dirty="0"/>
          </a:p>
          <a:p>
            <a:r>
              <a:rPr lang="nl-NL" dirty="0"/>
              <a:t>Uit ervaring van zorggroepen leert dat uiteindelijk 1,5-2,0 % van de populatie in dit zorgprogramma is geïncludeerd.</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3108" y="5633343"/>
            <a:ext cx="3238500" cy="3171825"/>
          </a:xfrm>
          <a:prstGeom prst="rect">
            <a:avLst/>
          </a:prstGeom>
        </p:spPr>
      </p:pic>
    </p:spTree>
    <p:extLst>
      <p:ext uri="{BB962C8B-B14F-4D97-AF65-F5344CB8AC3E}">
        <p14:creationId xmlns:p14="http://schemas.microsoft.com/office/powerpoint/2010/main" val="3313476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561906" y="268244"/>
            <a:ext cx="11703210" cy="1625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t" anchorCtr="0" compatLnSpc="1">
            <a:prstTxWarp prst="textNoShape">
              <a:avLst/>
            </a:prstTxWarp>
          </a:bodyPr>
          <a:lstStyle/>
          <a:p>
            <a:pPr algn="l"/>
            <a:r>
              <a:rPr lang="nl-NL" altLang="nl-NL" sz="5400"/>
              <a:t>Inclusie in de DBC astma ?</a:t>
            </a:r>
          </a:p>
        </p:txBody>
      </p:sp>
      <p:sp>
        <p:nvSpPr>
          <p:cNvPr id="3" name="Rectangle 2"/>
          <p:cNvSpPr/>
          <p:nvPr/>
        </p:nvSpPr>
        <p:spPr>
          <a:xfrm>
            <a:off x="4965094" y="1804695"/>
            <a:ext cx="2049213" cy="10237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err="1">
                <a:solidFill>
                  <a:schemeClr val="tx1"/>
                </a:solidFill>
              </a:rPr>
              <a:t>Potentiele</a:t>
            </a:r>
            <a:endParaRPr lang="nl-NL" sz="2000" dirty="0">
              <a:solidFill>
                <a:schemeClr val="tx1"/>
              </a:solidFill>
            </a:endParaRPr>
          </a:p>
          <a:p>
            <a:pPr algn="ctr">
              <a:defRPr/>
            </a:pPr>
            <a:r>
              <a:rPr lang="nl-NL" sz="2000" dirty="0">
                <a:solidFill>
                  <a:schemeClr val="tx1"/>
                </a:solidFill>
              </a:rPr>
              <a:t>astmapatiënt</a:t>
            </a:r>
          </a:p>
        </p:txBody>
      </p:sp>
      <p:sp>
        <p:nvSpPr>
          <p:cNvPr id="4" name="Rectangle 3"/>
          <p:cNvSpPr/>
          <p:nvPr/>
        </p:nvSpPr>
        <p:spPr>
          <a:xfrm>
            <a:off x="4453982" y="6002948"/>
            <a:ext cx="2047625" cy="920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solidFill>
                  <a:schemeClr val="tx1"/>
                </a:solidFill>
              </a:rPr>
              <a:t>Mogelijke</a:t>
            </a:r>
          </a:p>
          <a:p>
            <a:pPr algn="ctr">
              <a:defRPr/>
            </a:pPr>
            <a:r>
              <a:rPr lang="nl-NL" sz="2000" dirty="0">
                <a:solidFill>
                  <a:schemeClr val="tx1"/>
                </a:solidFill>
              </a:rPr>
              <a:t>astmapatiënt</a:t>
            </a:r>
          </a:p>
        </p:txBody>
      </p:sp>
      <p:sp>
        <p:nvSpPr>
          <p:cNvPr id="6" name="Flowchart: Decision 5"/>
          <p:cNvSpPr/>
          <p:nvPr/>
        </p:nvSpPr>
        <p:spPr>
          <a:xfrm>
            <a:off x="4555569" y="3544311"/>
            <a:ext cx="2969851" cy="1331695"/>
          </a:xfrm>
          <a:prstGeom prst="flowChartDecis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1200" dirty="0">
                <a:solidFill>
                  <a:schemeClr val="tx1"/>
                </a:solidFill>
                <a:cs typeface="Arial" pitchFamily="34" charset="0"/>
              </a:rPr>
              <a:t>Dossier</a:t>
            </a:r>
          </a:p>
          <a:p>
            <a:pPr algn="ctr">
              <a:defRPr/>
            </a:pPr>
            <a:r>
              <a:rPr lang="nl-NL" sz="1200" dirty="0">
                <a:solidFill>
                  <a:schemeClr val="tx1"/>
                </a:solidFill>
                <a:cs typeface="Arial" pitchFamily="34" charset="0"/>
              </a:rPr>
              <a:t>onderzoek</a:t>
            </a:r>
          </a:p>
        </p:txBody>
      </p:sp>
      <p:sp>
        <p:nvSpPr>
          <p:cNvPr id="7" name="Flowchart: Decision 6"/>
          <p:cNvSpPr/>
          <p:nvPr/>
        </p:nvSpPr>
        <p:spPr>
          <a:xfrm>
            <a:off x="460319" y="5695024"/>
            <a:ext cx="2560326" cy="1331696"/>
          </a:xfrm>
          <a:prstGeom prst="flowChartDecis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solidFill>
                  <a:schemeClr val="tx1"/>
                </a:solidFill>
              </a:rPr>
              <a:t>Inclusie</a:t>
            </a:r>
          </a:p>
          <a:p>
            <a:pPr algn="ctr">
              <a:defRPr/>
            </a:pPr>
            <a:r>
              <a:rPr lang="nl-NL" sz="2000" dirty="0">
                <a:solidFill>
                  <a:schemeClr val="tx1"/>
                </a:solidFill>
              </a:rPr>
              <a:t>DBC?</a:t>
            </a:r>
          </a:p>
        </p:txBody>
      </p:sp>
      <p:sp>
        <p:nvSpPr>
          <p:cNvPr id="10" name="Pentagon 9"/>
          <p:cNvSpPr/>
          <p:nvPr/>
        </p:nvSpPr>
        <p:spPr>
          <a:xfrm>
            <a:off x="561906" y="3544312"/>
            <a:ext cx="2458738" cy="112694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t>Terechte </a:t>
            </a:r>
          </a:p>
          <a:p>
            <a:pPr algn="ctr">
              <a:defRPr/>
            </a:pPr>
            <a:r>
              <a:rPr lang="nl-NL" sz="2000" dirty="0"/>
              <a:t>astmapatiënt</a:t>
            </a:r>
          </a:p>
        </p:txBody>
      </p:sp>
      <p:sp>
        <p:nvSpPr>
          <p:cNvPr id="11" name="Pentagon 10"/>
          <p:cNvSpPr/>
          <p:nvPr/>
        </p:nvSpPr>
        <p:spPr>
          <a:xfrm>
            <a:off x="9471457" y="3442728"/>
            <a:ext cx="2457150" cy="1125354"/>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t>Geen</a:t>
            </a:r>
          </a:p>
          <a:p>
            <a:pPr algn="ctr">
              <a:defRPr/>
            </a:pPr>
            <a:r>
              <a:rPr lang="nl-NL" sz="2000" dirty="0"/>
              <a:t>astmapatiënt</a:t>
            </a:r>
          </a:p>
        </p:txBody>
      </p:sp>
      <p:sp>
        <p:nvSpPr>
          <p:cNvPr id="12" name="Pentagon 11"/>
          <p:cNvSpPr/>
          <p:nvPr/>
        </p:nvSpPr>
        <p:spPr>
          <a:xfrm>
            <a:off x="255557" y="8356829"/>
            <a:ext cx="2047625" cy="1023770"/>
          </a:xfrm>
          <a:prstGeom prst="homePlate">
            <a:avLst/>
          </a:prstGeom>
          <a:solidFill>
            <a:srgbClr val="F3197C"/>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err="1"/>
              <a:t>Persist</a:t>
            </a:r>
            <a:r>
              <a:rPr lang="nl-NL" sz="2000" dirty="0"/>
              <a:t>.</a:t>
            </a:r>
          </a:p>
          <a:p>
            <a:pPr algn="ctr">
              <a:defRPr/>
            </a:pPr>
            <a:r>
              <a:rPr lang="nl-NL" sz="2000" dirty="0"/>
              <a:t>astma</a:t>
            </a:r>
          </a:p>
        </p:txBody>
      </p:sp>
      <p:sp>
        <p:nvSpPr>
          <p:cNvPr id="13" name="Pentagon 12"/>
          <p:cNvSpPr/>
          <p:nvPr/>
        </p:nvSpPr>
        <p:spPr>
          <a:xfrm>
            <a:off x="2507945" y="8356829"/>
            <a:ext cx="1946037" cy="10237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err="1"/>
              <a:t>Intermit</a:t>
            </a:r>
            <a:r>
              <a:rPr lang="nl-NL" sz="2000" dirty="0"/>
              <a:t>.</a:t>
            </a:r>
          </a:p>
          <a:p>
            <a:pPr algn="ctr">
              <a:defRPr/>
            </a:pPr>
            <a:r>
              <a:rPr lang="nl-NL" sz="2000" dirty="0"/>
              <a:t>astma</a:t>
            </a:r>
          </a:p>
        </p:txBody>
      </p:sp>
      <p:sp>
        <p:nvSpPr>
          <p:cNvPr id="15" name="Pentagon 14"/>
          <p:cNvSpPr/>
          <p:nvPr/>
        </p:nvSpPr>
        <p:spPr>
          <a:xfrm>
            <a:off x="4965094" y="8255245"/>
            <a:ext cx="2355563" cy="102377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t>Geen astmapatiënt</a:t>
            </a:r>
          </a:p>
        </p:txBody>
      </p:sp>
      <p:sp>
        <p:nvSpPr>
          <p:cNvPr id="18" name="Down Arrow 17"/>
          <p:cNvSpPr/>
          <p:nvPr/>
        </p:nvSpPr>
        <p:spPr>
          <a:xfrm>
            <a:off x="5887320" y="3033220"/>
            <a:ext cx="409525" cy="409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19" name="Down Arrow 18"/>
          <p:cNvSpPr/>
          <p:nvPr/>
        </p:nvSpPr>
        <p:spPr>
          <a:xfrm>
            <a:off x="5784145" y="5080761"/>
            <a:ext cx="409525" cy="71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20" name="Down Arrow 19"/>
          <p:cNvSpPr/>
          <p:nvPr/>
        </p:nvSpPr>
        <p:spPr>
          <a:xfrm>
            <a:off x="5887320" y="7231473"/>
            <a:ext cx="409525" cy="715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22" name="Down Arrow 21"/>
          <p:cNvSpPr/>
          <p:nvPr/>
        </p:nvSpPr>
        <p:spPr>
          <a:xfrm>
            <a:off x="869844" y="7231473"/>
            <a:ext cx="715876" cy="92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t>ja</a:t>
            </a:r>
          </a:p>
        </p:txBody>
      </p:sp>
      <p:sp>
        <p:nvSpPr>
          <p:cNvPr id="23" name="Down Arrow 22"/>
          <p:cNvSpPr/>
          <p:nvPr/>
        </p:nvSpPr>
        <p:spPr>
          <a:xfrm>
            <a:off x="2712707" y="7231473"/>
            <a:ext cx="409525" cy="715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26" name="Pentagon 25"/>
          <p:cNvSpPr/>
          <p:nvPr/>
        </p:nvSpPr>
        <p:spPr>
          <a:xfrm>
            <a:off x="7320657" y="6002948"/>
            <a:ext cx="2252388" cy="9206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t>Terechte </a:t>
            </a:r>
          </a:p>
          <a:p>
            <a:pPr algn="ctr">
              <a:defRPr/>
            </a:pPr>
            <a:r>
              <a:rPr lang="nl-NL" sz="2000" dirty="0"/>
              <a:t>astmapatiënt</a:t>
            </a:r>
          </a:p>
        </p:txBody>
      </p:sp>
      <p:sp>
        <p:nvSpPr>
          <p:cNvPr id="28" name="Flowchart: Decision 27"/>
          <p:cNvSpPr/>
          <p:nvPr/>
        </p:nvSpPr>
        <p:spPr>
          <a:xfrm>
            <a:off x="10187331" y="5695024"/>
            <a:ext cx="2560326" cy="1331696"/>
          </a:xfrm>
          <a:prstGeom prst="flowChartDecis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solidFill>
                  <a:schemeClr val="tx1"/>
                </a:solidFill>
              </a:rPr>
              <a:t>Inclusie</a:t>
            </a:r>
          </a:p>
          <a:p>
            <a:pPr algn="ctr">
              <a:defRPr/>
            </a:pPr>
            <a:r>
              <a:rPr lang="nl-NL" sz="2000" dirty="0">
                <a:solidFill>
                  <a:schemeClr val="tx1"/>
                </a:solidFill>
              </a:rPr>
              <a:t>DBC?</a:t>
            </a:r>
          </a:p>
        </p:txBody>
      </p:sp>
      <p:sp>
        <p:nvSpPr>
          <p:cNvPr id="29" name="Left Arrow 28"/>
          <p:cNvSpPr/>
          <p:nvPr/>
        </p:nvSpPr>
        <p:spPr>
          <a:xfrm>
            <a:off x="3326994" y="4056990"/>
            <a:ext cx="819050" cy="306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30" name="Left Arrow 29"/>
          <p:cNvSpPr/>
          <p:nvPr/>
        </p:nvSpPr>
        <p:spPr>
          <a:xfrm rot="10800000">
            <a:off x="8038119" y="3953820"/>
            <a:ext cx="819050" cy="307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31" name="Left Arrow 30"/>
          <p:cNvSpPr/>
          <p:nvPr/>
        </p:nvSpPr>
        <p:spPr>
          <a:xfrm>
            <a:off x="3326994" y="6207703"/>
            <a:ext cx="819050" cy="306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32" name="Left Arrow 31"/>
          <p:cNvSpPr/>
          <p:nvPr/>
        </p:nvSpPr>
        <p:spPr>
          <a:xfrm rot="10800000">
            <a:off x="6706370" y="6309287"/>
            <a:ext cx="512699" cy="307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33" name="Left Arrow 32"/>
          <p:cNvSpPr/>
          <p:nvPr/>
        </p:nvSpPr>
        <p:spPr>
          <a:xfrm rot="10800000">
            <a:off x="9676220" y="6207703"/>
            <a:ext cx="409525" cy="306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34" name="Down Arrow 33"/>
          <p:cNvSpPr/>
          <p:nvPr/>
        </p:nvSpPr>
        <p:spPr>
          <a:xfrm>
            <a:off x="11622257" y="7128304"/>
            <a:ext cx="511113" cy="1023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
        <p:nvSpPr>
          <p:cNvPr id="35" name="Down Arrow 34"/>
          <p:cNvSpPr/>
          <p:nvPr/>
        </p:nvSpPr>
        <p:spPr>
          <a:xfrm>
            <a:off x="9880982" y="7231473"/>
            <a:ext cx="715875" cy="92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a:t>ja</a:t>
            </a:r>
          </a:p>
        </p:txBody>
      </p:sp>
      <p:sp>
        <p:nvSpPr>
          <p:cNvPr id="36" name="Pentagon 35"/>
          <p:cNvSpPr/>
          <p:nvPr/>
        </p:nvSpPr>
        <p:spPr>
          <a:xfrm>
            <a:off x="8753995" y="8255245"/>
            <a:ext cx="2047625" cy="1023770"/>
          </a:xfrm>
          <a:prstGeom prst="homePlate">
            <a:avLst/>
          </a:prstGeom>
          <a:solidFill>
            <a:srgbClr val="F3197C"/>
          </a:solidFill>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err="1"/>
              <a:t>Persist</a:t>
            </a:r>
            <a:r>
              <a:rPr lang="nl-NL" sz="2000" dirty="0"/>
              <a:t>.</a:t>
            </a:r>
          </a:p>
          <a:p>
            <a:pPr algn="ctr">
              <a:defRPr/>
            </a:pPr>
            <a:r>
              <a:rPr lang="nl-NL" sz="2000" dirty="0"/>
              <a:t>astma</a:t>
            </a:r>
          </a:p>
        </p:txBody>
      </p:sp>
      <p:sp>
        <p:nvSpPr>
          <p:cNvPr id="37" name="Pentagon 36"/>
          <p:cNvSpPr/>
          <p:nvPr/>
        </p:nvSpPr>
        <p:spPr>
          <a:xfrm>
            <a:off x="11057176" y="8255245"/>
            <a:ext cx="1946037" cy="10237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r>
              <a:rPr lang="nl-NL" sz="2000" dirty="0" err="1"/>
              <a:t>Intermit</a:t>
            </a:r>
            <a:r>
              <a:rPr lang="nl-NL" sz="2000" dirty="0"/>
              <a:t>.</a:t>
            </a:r>
          </a:p>
          <a:p>
            <a:pPr algn="ctr">
              <a:defRPr/>
            </a:pPr>
            <a:r>
              <a:rPr lang="nl-NL" sz="2000" dirty="0"/>
              <a:t>astma</a:t>
            </a:r>
          </a:p>
        </p:txBody>
      </p:sp>
      <p:sp>
        <p:nvSpPr>
          <p:cNvPr id="38" name="Down Arrow 37"/>
          <p:cNvSpPr/>
          <p:nvPr/>
        </p:nvSpPr>
        <p:spPr>
          <a:xfrm>
            <a:off x="1484132" y="4772836"/>
            <a:ext cx="409525" cy="71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20" tIns="65010" rIns="130020" bIns="65010" anchor="ctr"/>
          <a:lstStyle/>
          <a:p>
            <a:pPr algn="ctr">
              <a:defRPr/>
            </a:pPr>
            <a:endParaRPr lang="nl-NL" sz="2000"/>
          </a:p>
        </p:txBody>
      </p:sp>
    </p:spTree>
    <p:extLst>
      <p:ext uri="{BB962C8B-B14F-4D97-AF65-F5344CB8AC3E}">
        <p14:creationId xmlns:p14="http://schemas.microsoft.com/office/powerpoint/2010/main" val="32170629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Inclusie – en exclusiecriteria</a:t>
            </a:r>
          </a:p>
        </p:txBody>
      </p:sp>
      <p:sp>
        <p:nvSpPr>
          <p:cNvPr id="3" name="Tijdelijke aanduiding voor inhoud 2"/>
          <p:cNvSpPr>
            <a:spLocks noGrp="1"/>
          </p:cNvSpPr>
          <p:nvPr>
            <p:ph idx="1"/>
          </p:nvPr>
        </p:nvSpPr>
        <p:spPr>
          <a:xfrm>
            <a:off x="493776" y="1591056"/>
            <a:ext cx="11887200" cy="7232400"/>
          </a:xfrm>
        </p:spPr>
        <p:txBody>
          <a:bodyPr/>
          <a:lstStyle/>
          <a:p>
            <a:pPr lvl="0"/>
            <a:r>
              <a:rPr lang="nl-NL" sz="3200" b="1" dirty="0"/>
              <a:t>Inclusie DBC programma</a:t>
            </a:r>
          </a:p>
          <a:p>
            <a:pPr lvl="0"/>
            <a:r>
              <a:rPr lang="nl-NL" sz="2800" b="1" dirty="0"/>
              <a:t>Patiënt met Astma (</a:t>
            </a:r>
            <a:r>
              <a:rPr lang="nl-NL" sz="2800" b="1"/>
              <a:t>R96)</a:t>
            </a:r>
          </a:p>
          <a:p>
            <a:pPr marL="0" lvl="0" indent="0">
              <a:buNone/>
            </a:pPr>
            <a:endParaRPr lang="nl-NL" sz="2800" b="1" dirty="0"/>
          </a:p>
          <a:p>
            <a:pPr marL="0" lvl="0" indent="0">
              <a:buNone/>
            </a:pPr>
            <a:r>
              <a:rPr lang="nl-NL" sz="3200" b="1" dirty="0"/>
              <a:t>    </a:t>
            </a:r>
            <a:r>
              <a:rPr lang="nl-NL" u="sng" dirty="0"/>
              <a:t>En</a:t>
            </a:r>
            <a:r>
              <a:rPr lang="nl-NL" sz="3200" b="1" dirty="0"/>
              <a:t>	</a:t>
            </a:r>
          </a:p>
          <a:p>
            <a:pPr marL="0" lvl="0" indent="0">
              <a:buNone/>
            </a:pPr>
            <a:endParaRPr lang="nl-NL" sz="3200" b="1" dirty="0"/>
          </a:p>
          <a:p>
            <a:pPr lvl="0"/>
            <a:r>
              <a:rPr lang="nl-NL" dirty="0"/>
              <a:t>Leeftijd 16 jaar en ouder  </a:t>
            </a:r>
            <a:r>
              <a:rPr lang="nl-NL" b="1" dirty="0"/>
              <a:t> </a:t>
            </a:r>
            <a:endParaRPr lang="nl-NL" dirty="0"/>
          </a:p>
          <a:p>
            <a:pPr lvl="0"/>
            <a:r>
              <a:rPr lang="nl-NL" dirty="0"/>
              <a:t>Patiënt stemt in met deelname ketenzorg</a:t>
            </a:r>
          </a:p>
          <a:p>
            <a:pPr marL="0" lvl="0" indent="0">
              <a:buNone/>
            </a:pPr>
            <a:r>
              <a:rPr lang="nl-NL" dirty="0"/>
              <a:t> </a:t>
            </a:r>
          </a:p>
          <a:p>
            <a:pPr marL="432000" lvl="1" indent="0">
              <a:buNone/>
            </a:pPr>
            <a:r>
              <a:rPr lang="nl-NL" sz="3000" u="sng" dirty="0"/>
              <a:t>En</a:t>
            </a:r>
          </a:p>
          <a:p>
            <a:pPr marL="432000" lvl="1" indent="0">
              <a:buNone/>
            </a:pPr>
            <a:endParaRPr lang="nl-NL" sz="3000" dirty="0"/>
          </a:p>
          <a:p>
            <a:pPr lvl="0"/>
            <a:r>
              <a:rPr lang="nl-NL" dirty="0"/>
              <a:t>Patiënten met astma die inhalatiesteroïden gebruiken of geïndiceerd zijn conform de NHG-standaard (astma stap 2 en 3).</a:t>
            </a:r>
          </a:p>
          <a:p>
            <a:pPr marL="0" indent="0">
              <a:buNone/>
            </a:pPr>
            <a:r>
              <a:rPr lang="nl-NL" sz="2800" b="1" dirty="0"/>
              <a:t> </a:t>
            </a:r>
            <a:endParaRPr lang="nl-NL" sz="2800" dirty="0"/>
          </a:p>
          <a:p>
            <a:pPr marL="0" indent="0">
              <a:buNone/>
            </a:pPr>
            <a:endParaRPr lang="nl-NL" dirty="0"/>
          </a:p>
        </p:txBody>
      </p:sp>
    </p:spTree>
    <p:extLst>
      <p:ext uri="{BB962C8B-B14F-4D97-AF65-F5344CB8AC3E}">
        <p14:creationId xmlns:p14="http://schemas.microsoft.com/office/powerpoint/2010/main" val="149201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Inclusie – en exclusiecriteria</a:t>
            </a:r>
          </a:p>
        </p:txBody>
      </p:sp>
      <p:sp>
        <p:nvSpPr>
          <p:cNvPr id="3" name="Tijdelijke aanduiding voor inhoud 2"/>
          <p:cNvSpPr>
            <a:spLocks noGrp="1"/>
          </p:cNvSpPr>
          <p:nvPr>
            <p:ph idx="1"/>
          </p:nvPr>
        </p:nvSpPr>
        <p:spPr>
          <a:xfrm>
            <a:off x="493776" y="1591056"/>
            <a:ext cx="12148798" cy="7232400"/>
          </a:xfrm>
        </p:spPr>
        <p:txBody>
          <a:bodyPr/>
          <a:lstStyle/>
          <a:p>
            <a:pPr lvl="0"/>
            <a:r>
              <a:rPr lang="nl-NL" sz="3200" b="1" dirty="0"/>
              <a:t>Exclusie DBC programma</a:t>
            </a:r>
          </a:p>
          <a:p>
            <a:pPr marL="0" indent="0">
              <a:buNone/>
            </a:pPr>
            <a:r>
              <a:rPr lang="nl-NL" sz="2800" b="1" dirty="0"/>
              <a:t> </a:t>
            </a:r>
            <a:endParaRPr lang="nl-NL" sz="2800" dirty="0"/>
          </a:p>
          <a:p>
            <a:pPr lvl="0"/>
            <a:r>
              <a:rPr lang="nl-NL" dirty="0"/>
              <a:t>Patiënt is onder behandeling van een longarts.</a:t>
            </a:r>
          </a:p>
          <a:p>
            <a:pPr lvl="0"/>
            <a:endParaRPr lang="nl-NL" dirty="0"/>
          </a:p>
          <a:p>
            <a:r>
              <a:rPr lang="nl-NL" dirty="0"/>
              <a:t>Patiënt met astma verzekert bij zorgverzekeraar DSW (</a:t>
            </a:r>
            <a:r>
              <a:rPr lang="nl-NL" dirty="0" err="1"/>
              <a:t>uzovi</a:t>
            </a:r>
            <a:r>
              <a:rPr lang="nl-NL"/>
              <a:t> 7029) of </a:t>
            </a:r>
            <a:r>
              <a:rPr lang="nl-NL" dirty="0"/>
              <a:t>Stad Holland (</a:t>
            </a:r>
            <a:r>
              <a:rPr lang="nl-NL" dirty="0" err="1"/>
              <a:t>uzovi</a:t>
            </a:r>
            <a:r>
              <a:rPr lang="nl-NL" dirty="0"/>
              <a:t> 7037)</a:t>
            </a:r>
          </a:p>
          <a:p>
            <a:pPr marL="0" lvl="0" indent="0">
              <a:buNone/>
            </a:pPr>
            <a:endParaRPr lang="nl-NL" dirty="0"/>
          </a:p>
          <a:p>
            <a:pPr lvl="0"/>
            <a:r>
              <a:rPr lang="nl-NL" dirty="0"/>
              <a:t>Patiënt had volledige controle over zijn astma zonder gebruik van inhalatiesteroïden gedurende minimaal de afgelopen 12 maanden (astma stap 1).</a:t>
            </a:r>
          </a:p>
          <a:p>
            <a:pPr marL="0" lvl="0" indent="0">
              <a:buNone/>
            </a:pPr>
            <a:endParaRPr lang="nl-NL" dirty="0"/>
          </a:p>
          <a:p>
            <a:pPr lvl="0"/>
            <a:r>
              <a:rPr lang="nl-NL" dirty="0"/>
              <a:t>Ernstige co morbiditeit waardoor ketenzorg niet zinvol is</a:t>
            </a:r>
          </a:p>
          <a:p>
            <a:pPr marL="0" indent="0">
              <a:buNone/>
            </a:pPr>
            <a:endParaRPr lang="nl-NL" dirty="0"/>
          </a:p>
        </p:txBody>
      </p:sp>
    </p:spTree>
    <p:extLst>
      <p:ext uri="{BB962C8B-B14F-4D97-AF65-F5344CB8AC3E}">
        <p14:creationId xmlns:p14="http://schemas.microsoft.com/office/powerpoint/2010/main" val="247000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66986" y="280431"/>
            <a:ext cx="11052281" cy="1625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27" tIns="65013" rIns="130027" bIns="65013" numCol="1" anchor="t" anchorCtr="0" compatLnSpc="1">
            <a:prstTxWarp prst="textNoShape">
              <a:avLst/>
            </a:prstTxWarp>
            <a:normAutofit fontScale="90000"/>
          </a:bodyPr>
          <a:lstStyle/>
          <a:p>
            <a:r>
              <a:rPr lang="nl-NL" altLang="nl-NL" sz="5119" dirty="0">
                <a:latin typeface="Verdana" panose="020B0604030504040204" pitchFamily="34" charset="0"/>
              </a:rPr>
              <a:t>Epidemiologie Astma</a:t>
            </a:r>
            <a:br>
              <a:rPr lang="nl-NL" altLang="nl-NL" sz="5119" dirty="0">
                <a:latin typeface="Verdana" panose="020B0604030504040204" pitchFamily="34" charset="0"/>
              </a:rPr>
            </a:br>
            <a:endParaRPr lang="nl-NL" altLang="nl-NL" sz="5119" dirty="0">
              <a:latin typeface="Verdana" panose="020B0604030504040204" pitchFamily="34" charset="0"/>
            </a:endParaRPr>
          </a:p>
        </p:txBody>
      </p:sp>
      <p:sp>
        <p:nvSpPr>
          <p:cNvPr id="14341" name="Rectangle 5"/>
          <p:cNvSpPr>
            <a:spLocks noChangeArrowheads="1"/>
          </p:cNvSpPr>
          <p:nvPr/>
        </p:nvSpPr>
        <p:spPr bwMode="auto">
          <a:xfrm>
            <a:off x="731736" y="1954069"/>
            <a:ext cx="11880751" cy="617541"/>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a:solidFill>
                  <a:schemeClr val="tx1"/>
                </a:solidFill>
                <a:latin typeface="Geneva" charset="0"/>
              </a:defRPr>
            </a:lvl1pPr>
            <a:lvl2pPr marL="742950" indent="-28575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r>
              <a:rPr lang="nl-NL" altLang="nl-NL" sz="3413" dirty="0">
                <a:solidFill>
                  <a:srgbClr val="840000"/>
                </a:solidFill>
                <a:latin typeface="Arial Unicode MS" panose="020B0604020202020204" pitchFamily="34" charset="-128"/>
              </a:rPr>
              <a:t>1 : 10 Nederlanders heeft astma (13% kind; 8% volwassen)</a:t>
            </a:r>
          </a:p>
        </p:txBody>
      </p:sp>
      <p:sp>
        <p:nvSpPr>
          <p:cNvPr id="14342" name="Rectangle 6"/>
          <p:cNvSpPr>
            <a:spLocks noChangeArrowheads="1"/>
          </p:cNvSpPr>
          <p:nvPr/>
        </p:nvSpPr>
        <p:spPr bwMode="auto">
          <a:xfrm>
            <a:off x="5718950" y="3276440"/>
            <a:ext cx="5634496" cy="657419"/>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930" tIns="65466" rIns="130930" bIns="65466">
            <a:spAutoFit/>
          </a:bodyPr>
          <a:lstStyle>
            <a:lvl1pPr indent="190500">
              <a:defRPr sz="800">
                <a:solidFill>
                  <a:schemeClr val="tx1"/>
                </a:solidFill>
                <a:latin typeface="Geneva" charset="0"/>
              </a:defRPr>
            </a:lvl1pPr>
            <a:lvl2pPr marL="863600" indent="-29210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r>
              <a:rPr lang="nl-NL" altLang="nl-NL" sz="3413">
                <a:solidFill>
                  <a:srgbClr val="840000"/>
                </a:solidFill>
                <a:latin typeface="Arial Unicode MS" panose="020B0604020202020204" pitchFamily="34" charset="-128"/>
              </a:rPr>
              <a:t>1.600.000 astmapatiënten</a:t>
            </a:r>
          </a:p>
        </p:txBody>
      </p:sp>
      <p:sp>
        <p:nvSpPr>
          <p:cNvPr id="14343" name="Rectangle 7"/>
          <p:cNvSpPr>
            <a:spLocks noChangeArrowheads="1"/>
          </p:cNvSpPr>
          <p:nvPr/>
        </p:nvSpPr>
        <p:spPr bwMode="auto">
          <a:xfrm>
            <a:off x="5038803" y="5874023"/>
            <a:ext cx="5309429" cy="657419"/>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930" tIns="65466" rIns="130930" bIns="65466">
            <a:spAutoFit/>
          </a:bodyPr>
          <a:lstStyle>
            <a:lvl1pPr indent="190500">
              <a:defRPr sz="800">
                <a:solidFill>
                  <a:schemeClr val="tx1"/>
                </a:solidFill>
                <a:latin typeface="Geneva" charset="0"/>
              </a:defRPr>
            </a:lvl1pPr>
            <a:lvl2pPr marL="863600" indent="-29210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r>
              <a:rPr lang="nl-NL" altLang="nl-NL" sz="3413">
                <a:solidFill>
                  <a:srgbClr val="840000"/>
                </a:solidFill>
                <a:latin typeface="Arial Unicode MS" panose="020B0604020202020204" pitchFamily="34" charset="-128"/>
              </a:rPr>
              <a:t>89 patiënten / huisarts</a:t>
            </a:r>
            <a:endParaRPr lang="nl-NL" altLang="nl-NL" sz="3413" b="1">
              <a:solidFill>
                <a:srgbClr val="840000"/>
              </a:solidFill>
              <a:latin typeface="Arial Unicode MS" panose="020B0604020202020204" pitchFamily="34" charset="-128"/>
            </a:endParaRPr>
          </a:p>
        </p:txBody>
      </p:sp>
      <p:sp>
        <p:nvSpPr>
          <p:cNvPr id="14344" name="Rectangle 8"/>
          <p:cNvSpPr>
            <a:spLocks noChangeArrowheads="1"/>
          </p:cNvSpPr>
          <p:nvPr/>
        </p:nvSpPr>
        <p:spPr bwMode="auto">
          <a:xfrm>
            <a:off x="767456" y="7172512"/>
            <a:ext cx="6392986" cy="657419"/>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930" tIns="65466" rIns="130930" bIns="65466">
            <a:spAutoFit/>
          </a:bodyPr>
          <a:lstStyle>
            <a:lvl1pPr indent="190500">
              <a:defRPr sz="800">
                <a:solidFill>
                  <a:schemeClr val="tx1"/>
                </a:solidFill>
                <a:latin typeface="Geneva" charset="0"/>
              </a:defRPr>
            </a:lvl1pPr>
            <a:lvl2pPr marL="863600" indent="-29210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r>
              <a:rPr lang="nl-NL" altLang="nl-NL" sz="3413">
                <a:solidFill>
                  <a:srgbClr val="840000"/>
                </a:solidFill>
                <a:latin typeface="Arial Unicode MS" panose="020B0604020202020204" pitchFamily="34" charset="-128"/>
              </a:rPr>
              <a:t>1 : 26 patiënten heeft astma</a:t>
            </a:r>
          </a:p>
        </p:txBody>
      </p:sp>
      <p:sp>
        <p:nvSpPr>
          <p:cNvPr id="14345" name="Rectangle 9"/>
          <p:cNvSpPr>
            <a:spLocks noChangeArrowheads="1"/>
          </p:cNvSpPr>
          <p:nvPr/>
        </p:nvSpPr>
        <p:spPr bwMode="auto">
          <a:xfrm>
            <a:off x="731736" y="4660767"/>
            <a:ext cx="6392986" cy="657419"/>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930" tIns="65466" rIns="130930" bIns="65466">
            <a:spAutoFit/>
          </a:bodyPr>
          <a:lstStyle>
            <a:lvl1pPr indent="190500">
              <a:defRPr sz="800">
                <a:solidFill>
                  <a:schemeClr val="tx1"/>
                </a:solidFill>
                <a:latin typeface="Geneva" charset="0"/>
              </a:defRPr>
            </a:lvl1pPr>
            <a:lvl2pPr marL="863600" indent="-29210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r>
              <a:rPr lang="en-US" altLang="nl-NL" sz="3413">
                <a:solidFill>
                  <a:srgbClr val="840000"/>
                </a:solidFill>
                <a:latin typeface="Arial Unicode MS" panose="020B0604020202020204" pitchFamily="34" charset="-128"/>
              </a:rPr>
              <a:t>640.000</a:t>
            </a:r>
            <a:r>
              <a:rPr lang="nl-NL" altLang="nl-NL" sz="3413">
                <a:solidFill>
                  <a:srgbClr val="840000"/>
                </a:solidFill>
                <a:latin typeface="Arial Unicode MS" panose="020B0604020202020204" pitchFamily="34" charset="-128"/>
              </a:rPr>
              <a:t> patiënten</a:t>
            </a:r>
            <a:r>
              <a:rPr lang="en-US" altLang="nl-NL" sz="3413">
                <a:solidFill>
                  <a:srgbClr val="840000"/>
                </a:solidFill>
                <a:latin typeface="Arial Unicode MS" panose="020B0604020202020204" pitchFamily="34" charset="-128"/>
              </a:rPr>
              <a:t> behandeld</a:t>
            </a:r>
            <a:endParaRPr lang="nl-NL" altLang="nl-NL" sz="3413">
              <a:solidFill>
                <a:srgbClr val="840000"/>
              </a:solidFill>
              <a:latin typeface="Arial Unicode MS" panose="020B0604020202020204" pitchFamily="34" charset="-128"/>
            </a:endParaRPr>
          </a:p>
        </p:txBody>
      </p:sp>
      <p:sp>
        <p:nvSpPr>
          <p:cNvPr id="14346" name="AutoShape 10"/>
          <p:cNvSpPr>
            <a:spLocks noChangeArrowheads="1"/>
          </p:cNvSpPr>
          <p:nvPr/>
        </p:nvSpPr>
        <p:spPr bwMode="auto">
          <a:xfrm rot="5400000">
            <a:off x="4551203" y="2990150"/>
            <a:ext cx="1083557" cy="650134"/>
          </a:xfrm>
          <a:custGeom>
            <a:avLst/>
            <a:gdLst>
              <a:gd name="T0" fmla="*/ 19201730 w 21600"/>
              <a:gd name="T1" fmla="*/ 0 h 21600"/>
              <a:gd name="T2" fmla="*/ 11520523 w 21600"/>
              <a:gd name="T3" fmla="*/ 3225800 h 21600"/>
              <a:gd name="T4" fmla="*/ 0 w 21600"/>
              <a:gd name="T5" fmla="*/ 8064945 h 21600"/>
              <a:gd name="T6" fmla="*/ 11520523 w 21600"/>
              <a:gd name="T7" fmla="*/ 9677400 h 21600"/>
              <a:gd name="T8" fmla="*/ 23041081 w 21600"/>
              <a:gd name="T9" fmla="*/ 6720417 h 21600"/>
              <a:gd name="T10" fmla="*/ 26881667 w 21600"/>
              <a:gd name="T11" fmla="*/ 3225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3057"/>
          </a:p>
        </p:txBody>
      </p:sp>
      <p:sp>
        <p:nvSpPr>
          <p:cNvPr id="14347" name="AutoShape 11"/>
          <p:cNvSpPr>
            <a:spLocks noChangeArrowheads="1"/>
          </p:cNvSpPr>
          <p:nvPr/>
        </p:nvSpPr>
        <p:spPr bwMode="auto">
          <a:xfrm rot="16200000" flipH="1">
            <a:off x="7205768" y="4313622"/>
            <a:ext cx="1083557" cy="650134"/>
          </a:xfrm>
          <a:custGeom>
            <a:avLst/>
            <a:gdLst>
              <a:gd name="T0" fmla="*/ 19201730 w 21600"/>
              <a:gd name="T1" fmla="*/ 0 h 21600"/>
              <a:gd name="T2" fmla="*/ 11520523 w 21600"/>
              <a:gd name="T3" fmla="*/ 3225800 h 21600"/>
              <a:gd name="T4" fmla="*/ 0 w 21600"/>
              <a:gd name="T5" fmla="*/ 8064945 h 21600"/>
              <a:gd name="T6" fmla="*/ 11520523 w 21600"/>
              <a:gd name="T7" fmla="*/ 9677400 h 21600"/>
              <a:gd name="T8" fmla="*/ 23041081 w 21600"/>
              <a:gd name="T9" fmla="*/ 6720417 h 21600"/>
              <a:gd name="T10" fmla="*/ 26881667 w 21600"/>
              <a:gd name="T11" fmla="*/ 3225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3057"/>
          </a:p>
        </p:txBody>
      </p:sp>
      <p:sp>
        <p:nvSpPr>
          <p:cNvPr id="14348" name="AutoShape 12"/>
          <p:cNvSpPr>
            <a:spLocks noChangeArrowheads="1"/>
          </p:cNvSpPr>
          <p:nvPr/>
        </p:nvSpPr>
        <p:spPr bwMode="auto">
          <a:xfrm rot="5400000">
            <a:off x="3846891" y="5650025"/>
            <a:ext cx="1083557" cy="650134"/>
          </a:xfrm>
          <a:custGeom>
            <a:avLst/>
            <a:gdLst>
              <a:gd name="T0" fmla="*/ 19201730 w 21600"/>
              <a:gd name="T1" fmla="*/ 0 h 21600"/>
              <a:gd name="T2" fmla="*/ 11520523 w 21600"/>
              <a:gd name="T3" fmla="*/ 3225800 h 21600"/>
              <a:gd name="T4" fmla="*/ 0 w 21600"/>
              <a:gd name="T5" fmla="*/ 8064945 h 21600"/>
              <a:gd name="T6" fmla="*/ 11520523 w 21600"/>
              <a:gd name="T7" fmla="*/ 9677400 h 21600"/>
              <a:gd name="T8" fmla="*/ 23041081 w 21600"/>
              <a:gd name="T9" fmla="*/ 6720417 h 21600"/>
              <a:gd name="T10" fmla="*/ 26881667 w 21600"/>
              <a:gd name="T11" fmla="*/ 3225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3057"/>
          </a:p>
        </p:txBody>
      </p:sp>
      <p:sp>
        <p:nvSpPr>
          <p:cNvPr id="14349" name="AutoShape 13"/>
          <p:cNvSpPr>
            <a:spLocks noChangeArrowheads="1"/>
          </p:cNvSpPr>
          <p:nvPr/>
        </p:nvSpPr>
        <p:spPr bwMode="auto">
          <a:xfrm rot="16200000" flipH="1">
            <a:off x="7331036" y="6862904"/>
            <a:ext cx="1083557" cy="650134"/>
          </a:xfrm>
          <a:custGeom>
            <a:avLst/>
            <a:gdLst>
              <a:gd name="T0" fmla="*/ 19201730 w 21600"/>
              <a:gd name="T1" fmla="*/ 0 h 21600"/>
              <a:gd name="T2" fmla="*/ 11520523 w 21600"/>
              <a:gd name="T3" fmla="*/ 3225800 h 21600"/>
              <a:gd name="T4" fmla="*/ 0 w 21600"/>
              <a:gd name="T5" fmla="*/ 8064945 h 21600"/>
              <a:gd name="T6" fmla="*/ 11520523 w 21600"/>
              <a:gd name="T7" fmla="*/ 9677400 h 21600"/>
              <a:gd name="T8" fmla="*/ 23041081 w 21600"/>
              <a:gd name="T9" fmla="*/ 6720417 h 21600"/>
              <a:gd name="T10" fmla="*/ 26881667 w 21600"/>
              <a:gd name="T11" fmla="*/ 3225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sz="3057"/>
          </a:p>
        </p:txBody>
      </p:sp>
      <p:sp>
        <p:nvSpPr>
          <p:cNvPr id="7182" name="Text Box 14"/>
          <p:cNvSpPr txBox="1">
            <a:spLocks noChangeArrowheads="1"/>
          </p:cNvSpPr>
          <p:nvPr/>
        </p:nvSpPr>
        <p:spPr bwMode="auto">
          <a:xfrm>
            <a:off x="6025149" y="7605963"/>
            <a:ext cx="6330836" cy="131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800">
                <a:solidFill>
                  <a:schemeClr val="tx1"/>
                </a:solidFill>
                <a:latin typeface="Geneva" charset="0"/>
              </a:defRPr>
            </a:lvl1pPr>
            <a:lvl2pPr marL="742950" indent="-28575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pPr algn="r" eaLnBrk="1" hangingPunct="1"/>
            <a:r>
              <a:rPr lang="en-US" altLang="nl-NL" sz="1991" dirty="0" err="1">
                <a:solidFill>
                  <a:srgbClr val="333399"/>
                </a:solidFill>
                <a:latin typeface="Arial" panose="020B0604020202020204" pitchFamily="34" charset="0"/>
              </a:rPr>
              <a:t>naar</a:t>
            </a:r>
            <a:r>
              <a:rPr lang="en-US" altLang="nl-NL" sz="1991" dirty="0">
                <a:solidFill>
                  <a:srgbClr val="333399"/>
                </a:solidFill>
                <a:latin typeface="Arial" panose="020B0604020202020204" pitchFamily="34" charset="0"/>
              </a:rPr>
              <a:t> </a:t>
            </a:r>
            <a:r>
              <a:rPr lang="en-US" altLang="nl-NL" sz="1991" dirty="0" err="1">
                <a:solidFill>
                  <a:srgbClr val="333399"/>
                </a:solidFill>
                <a:latin typeface="Arial" panose="020B0604020202020204" pitchFamily="34" charset="0"/>
              </a:rPr>
              <a:t>Rijcken</a:t>
            </a:r>
            <a:r>
              <a:rPr lang="en-US" altLang="nl-NL" sz="1991" dirty="0">
                <a:solidFill>
                  <a:srgbClr val="333399"/>
                </a:solidFill>
                <a:latin typeface="Arial" panose="020B0604020202020204" pitchFamily="34" charset="0"/>
              </a:rPr>
              <a:t> et al, 1996</a:t>
            </a:r>
          </a:p>
          <a:p>
            <a:pPr algn="r"/>
            <a:r>
              <a:rPr lang="en-US" altLang="nl-NL" sz="1991" dirty="0">
                <a:solidFill>
                  <a:srgbClr val="333399"/>
                </a:solidFill>
              </a:rPr>
              <a:t>Global Initiative for Asthma. 2011</a:t>
            </a:r>
          </a:p>
          <a:p>
            <a:pPr algn="r"/>
            <a:r>
              <a:rPr lang="en-US" altLang="nl-NL" sz="1991" dirty="0" err="1">
                <a:solidFill>
                  <a:srgbClr val="333399"/>
                </a:solidFill>
              </a:rPr>
              <a:t>Rabe</a:t>
            </a:r>
            <a:r>
              <a:rPr lang="en-US" altLang="nl-NL" sz="1991" dirty="0">
                <a:solidFill>
                  <a:srgbClr val="333399"/>
                </a:solidFill>
              </a:rPr>
              <a:t>, et al. </a:t>
            </a:r>
            <a:r>
              <a:rPr lang="en-US" altLang="nl-NL" sz="1991" i="1" dirty="0" err="1">
                <a:solidFill>
                  <a:srgbClr val="333399"/>
                </a:solidFill>
              </a:rPr>
              <a:t>Eur</a:t>
            </a:r>
            <a:r>
              <a:rPr lang="en-US" altLang="nl-NL" sz="1991" i="1" dirty="0">
                <a:solidFill>
                  <a:srgbClr val="333399"/>
                </a:solidFill>
              </a:rPr>
              <a:t> </a:t>
            </a:r>
            <a:r>
              <a:rPr lang="en-US" altLang="nl-NL" sz="1991" i="1" dirty="0" err="1">
                <a:solidFill>
                  <a:srgbClr val="333399"/>
                </a:solidFill>
              </a:rPr>
              <a:t>Respir</a:t>
            </a:r>
            <a:r>
              <a:rPr lang="en-US" altLang="nl-NL" sz="1991" i="1" dirty="0">
                <a:solidFill>
                  <a:srgbClr val="333399"/>
                </a:solidFill>
              </a:rPr>
              <a:t> J </a:t>
            </a:r>
            <a:r>
              <a:rPr lang="en-US" altLang="nl-NL" sz="1991" dirty="0">
                <a:solidFill>
                  <a:srgbClr val="333399"/>
                </a:solidFill>
              </a:rPr>
              <a:t>2000;16:802 </a:t>
            </a:r>
          </a:p>
          <a:p>
            <a:pPr algn="r"/>
            <a:r>
              <a:rPr lang="en-US" altLang="nl-NL" sz="1991" dirty="0" err="1">
                <a:solidFill>
                  <a:srgbClr val="333399"/>
                </a:solidFill>
              </a:rPr>
              <a:t>Cazzoletti</a:t>
            </a:r>
            <a:r>
              <a:rPr lang="en-US" altLang="nl-NL" sz="1991" dirty="0">
                <a:solidFill>
                  <a:srgbClr val="333399"/>
                </a:solidFill>
              </a:rPr>
              <a:t>, et al. </a:t>
            </a:r>
            <a:r>
              <a:rPr lang="en-US" altLang="nl-NL" sz="1991" i="1" dirty="0" err="1">
                <a:solidFill>
                  <a:srgbClr val="333399"/>
                </a:solidFill>
              </a:rPr>
              <a:t>Int</a:t>
            </a:r>
            <a:r>
              <a:rPr lang="en-US" altLang="nl-NL" sz="1991" i="1" dirty="0">
                <a:solidFill>
                  <a:srgbClr val="333399"/>
                </a:solidFill>
              </a:rPr>
              <a:t> Arch Allergy </a:t>
            </a:r>
            <a:r>
              <a:rPr lang="en-US" altLang="nl-NL" sz="1991" i="1" dirty="0" err="1">
                <a:solidFill>
                  <a:srgbClr val="333399"/>
                </a:solidFill>
              </a:rPr>
              <a:t>Immunol</a:t>
            </a:r>
            <a:r>
              <a:rPr lang="en-US" altLang="nl-NL" sz="1991" i="1" dirty="0">
                <a:solidFill>
                  <a:srgbClr val="333399"/>
                </a:solidFill>
              </a:rPr>
              <a:t> </a:t>
            </a:r>
            <a:r>
              <a:rPr lang="en-US" altLang="nl-NL" sz="1991" dirty="0">
                <a:solidFill>
                  <a:srgbClr val="333399"/>
                </a:solidFill>
              </a:rPr>
              <a:t>2010;151:70</a:t>
            </a:r>
            <a:endParaRPr lang="nl-NL" altLang="nl-NL" sz="1991" dirty="0">
              <a:solidFill>
                <a:srgbClr val="333399"/>
              </a:solidFill>
            </a:endParaRPr>
          </a:p>
        </p:txBody>
      </p:sp>
    </p:spTree>
    <p:extLst>
      <p:ext uri="{BB962C8B-B14F-4D97-AF65-F5344CB8AC3E}">
        <p14:creationId xmlns:p14="http://schemas.microsoft.com/office/powerpoint/2010/main" val="3375439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434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4347"/>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1434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48"/>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1434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4349"/>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2" grpId="0" animBg="1" autoUpdateAnimBg="0"/>
      <p:bldP spid="14343" grpId="0" animBg="1" autoUpdateAnimBg="0"/>
      <p:bldP spid="14344" grpId="0" animBg="1" autoUpdateAnimBg="0"/>
      <p:bldP spid="14345" grpId="0" animBg="1" autoUpdateAnimBg="0"/>
      <p:bldP spid="14346" grpId="0" animBg="1"/>
      <p:bldP spid="14347" grpId="0" animBg="1"/>
      <p:bldP spid="14348" grpId="0" animBg="1"/>
      <p:bldP spid="1434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fases (Modules)</a:t>
            </a:r>
          </a:p>
        </p:txBody>
      </p:sp>
      <p:sp>
        <p:nvSpPr>
          <p:cNvPr id="3" name="Tijdelijke aanduiding voor inhoud 2"/>
          <p:cNvSpPr>
            <a:spLocks noGrp="1"/>
          </p:cNvSpPr>
          <p:nvPr>
            <p:ph idx="1"/>
          </p:nvPr>
        </p:nvSpPr>
        <p:spPr/>
        <p:txBody>
          <a:bodyPr/>
          <a:lstStyle/>
          <a:p>
            <a:r>
              <a:rPr lang="nl-NL" dirty="0"/>
              <a:t>Diagnostische fase (buiten DBC)</a:t>
            </a:r>
          </a:p>
          <a:p>
            <a:endParaRPr lang="nl-NL" dirty="0"/>
          </a:p>
          <a:p>
            <a:r>
              <a:rPr lang="nl-NL" dirty="0"/>
              <a:t>Instabiele fase (module 1)</a:t>
            </a:r>
          </a:p>
          <a:p>
            <a:endParaRPr lang="nl-NL" dirty="0"/>
          </a:p>
          <a:p>
            <a:r>
              <a:rPr lang="nl-NL" dirty="0"/>
              <a:t>Stabiele fase (module 2)</a:t>
            </a:r>
          </a:p>
          <a:p>
            <a:endParaRPr lang="nl-NL" dirty="0"/>
          </a:p>
          <a:p>
            <a:r>
              <a:rPr lang="nl-NL" dirty="0"/>
              <a:t>Exacerbaties (module 3)</a:t>
            </a:r>
          </a:p>
          <a:p>
            <a:pPr marL="0" indent="0">
              <a:buNone/>
            </a:pPr>
            <a:endParaRPr lang="nl-NL" dirty="0"/>
          </a:p>
          <a:p>
            <a:r>
              <a:rPr lang="nl-NL" dirty="0"/>
              <a:t>Stoppen met roken (module 4)</a:t>
            </a:r>
          </a:p>
          <a:p>
            <a:pPr marL="0" indent="0">
              <a:buNone/>
            </a:pPr>
            <a:endParaRPr lang="nl-NL" dirty="0"/>
          </a:p>
          <a:p>
            <a:endParaRPr lang="nl-NL" dirty="0"/>
          </a:p>
        </p:txBody>
      </p:sp>
    </p:spTree>
    <p:extLst>
      <p:ext uri="{BB962C8B-B14F-4D97-AF65-F5344CB8AC3E}">
        <p14:creationId xmlns:p14="http://schemas.microsoft.com/office/powerpoint/2010/main" val="95994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Diagnostische Fase (niet in DBC)</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504" y="1508919"/>
            <a:ext cx="6639339" cy="7264020"/>
          </a:xfrm>
          <a:prstGeom prst="rect">
            <a:avLst/>
          </a:prstGeom>
        </p:spPr>
      </p:pic>
    </p:spTree>
    <p:extLst>
      <p:ext uri="{BB962C8B-B14F-4D97-AF65-F5344CB8AC3E}">
        <p14:creationId xmlns:p14="http://schemas.microsoft.com/office/powerpoint/2010/main" val="222203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Diagnostische fase (niet in DBC)</a:t>
            </a:r>
          </a:p>
        </p:txBody>
      </p:sp>
      <p:sp>
        <p:nvSpPr>
          <p:cNvPr id="3" name="Tijdelijke aanduiding voor inhoud 2"/>
          <p:cNvSpPr>
            <a:spLocks noGrp="1"/>
          </p:cNvSpPr>
          <p:nvPr>
            <p:ph idx="1"/>
          </p:nvPr>
        </p:nvSpPr>
        <p:spPr>
          <a:xfrm>
            <a:off x="828000" y="1591056"/>
            <a:ext cx="11215271" cy="7232400"/>
          </a:xfrm>
        </p:spPr>
        <p:txBody>
          <a:bodyPr/>
          <a:lstStyle/>
          <a:p>
            <a:r>
              <a:rPr lang="nl-NL" dirty="0"/>
              <a:t>Intake consult Huisarts</a:t>
            </a:r>
          </a:p>
          <a:p>
            <a:pPr lvl="1"/>
            <a:r>
              <a:rPr lang="nl-NL" dirty="0"/>
              <a:t>Anamnese</a:t>
            </a:r>
          </a:p>
          <a:p>
            <a:pPr lvl="1"/>
            <a:r>
              <a:rPr lang="nl-NL" dirty="0"/>
              <a:t>Lichamelijk onderzoek</a:t>
            </a:r>
          </a:p>
          <a:p>
            <a:pPr lvl="1"/>
            <a:r>
              <a:rPr lang="nl-NL" dirty="0"/>
              <a:t>Aanvullend onderzoek</a:t>
            </a:r>
          </a:p>
          <a:p>
            <a:pPr marL="0" indent="0">
              <a:buNone/>
            </a:pPr>
            <a:endParaRPr lang="nl-NL" dirty="0"/>
          </a:p>
          <a:p>
            <a:r>
              <a:rPr lang="nl-NL" dirty="0"/>
              <a:t>Vervolgintake consult Praktijkondersteuner</a:t>
            </a:r>
          </a:p>
          <a:p>
            <a:pPr lvl="1"/>
            <a:r>
              <a:rPr lang="nl-NL" dirty="0"/>
              <a:t>Spirometrie met reversibiliteitstest</a:t>
            </a:r>
          </a:p>
          <a:p>
            <a:pPr lvl="1"/>
            <a:r>
              <a:rPr lang="nl-NL" dirty="0"/>
              <a:t>Anamnese</a:t>
            </a:r>
          </a:p>
          <a:p>
            <a:pPr marL="468000" lvl="1" indent="0">
              <a:buNone/>
            </a:pPr>
            <a:endParaRPr lang="nl-NL" dirty="0"/>
          </a:p>
          <a:p>
            <a:r>
              <a:rPr lang="nl-NL" dirty="0"/>
              <a:t>Overleg intakeconsult Huisarts en Praktijkondersteuner</a:t>
            </a:r>
          </a:p>
          <a:p>
            <a:pPr lvl="1"/>
            <a:r>
              <a:rPr lang="nl-NL" dirty="0"/>
              <a:t>Astma JA -&gt; zorgprogramma Astma, instabiele fase</a:t>
            </a:r>
          </a:p>
          <a:p>
            <a:pPr lvl="1"/>
            <a:r>
              <a:rPr lang="nl-NL" dirty="0"/>
              <a:t>Astma NEE -&gt; ander traject</a:t>
            </a:r>
          </a:p>
          <a:p>
            <a:pPr lvl="1"/>
            <a:r>
              <a:rPr lang="nl-NL" dirty="0"/>
              <a:t>Astma twijfel -&gt; Herhaling spirometrie of bij herhaaldelijke diagnostische problemen verwijzing longarts</a:t>
            </a:r>
          </a:p>
          <a:p>
            <a:pPr marL="0" indent="0">
              <a:buNone/>
            </a:pPr>
            <a:endParaRPr lang="nl-NL" dirty="0"/>
          </a:p>
          <a:p>
            <a:endParaRPr lang="nl-NL" dirty="0"/>
          </a:p>
          <a:p>
            <a:pPr marL="468000" lvl="1" indent="0">
              <a:buNone/>
            </a:pPr>
            <a:endParaRPr lang="nl-NL" dirty="0"/>
          </a:p>
        </p:txBody>
      </p:sp>
    </p:spTree>
    <p:extLst>
      <p:ext uri="{BB962C8B-B14F-4D97-AF65-F5344CB8AC3E}">
        <p14:creationId xmlns:p14="http://schemas.microsoft.com/office/powerpoint/2010/main" val="8432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Nieuwe astma </a:t>
            </a:r>
            <a:r>
              <a:rPr lang="nl-NL" dirty="0" err="1"/>
              <a:t>patient</a:t>
            </a:r>
            <a:r>
              <a:rPr lang="nl-NL" dirty="0"/>
              <a:t> / Instabiele Fase </a:t>
            </a:r>
            <a:br>
              <a:rPr lang="nl-NL" dirty="0"/>
            </a:br>
            <a:r>
              <a:rPr lang="nl-NL" sz="3000" dirty="0"/>
              <a:t>(declaratie via DBC)</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17" y="1770235"/>
            <a:ext cx="8282609" cy="7161730"/>
          </a:xfrm>
          <a:prstGeom prst="rect">
            <a:avLst/>
          </a:prstGeom>
        </p:spPr>
      </p:pic>
    </p:spTree>
    <p:extLst>
      <p:ext uri="{BB962C8B-B14F-4D97-AF65-F5344CB8AC3E}">
        <p14:creationId xmlns:p14="http://schemas.microsoft.com/office/powerpoint/2010/main" val="1015853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Nieuwe astma patiënt / Instabiele fase</a:t>
            </a:r>
          </a:p>
        </p:txBody>
      </p:sp>
      <p:sp>
        <p:nvSpPr>
          <p:cNvPr id="3" name="Tijdelijke aanduiding voor inhoud 2"/>
          <p:cNvSpPr>
            <a:spLocks noGrp="1"/>
          </p:cNvSpPr>
          <p:nvPr>
            <p:ph idx="1"/>
          </p:nvPr>
        </p:nvSpPr>
        <p:spPr>
          <a:xfrm>
            <a:off x="828000" y="1444752"/>
            <a:ext cx="11215271" cy="7232400"/>
          </a:xfrm>
        </p:spPr>
        <p:txBody>
          <a:bodyPr/>
          <a:lstStyle/>
          <a:p>
            <a:pPr lvl="0"/>
            <a:r>
              <a:rPr lang="nl-NL" dirty="0"/>
              <a:t>Voor patiënten met (nieuwe) diagnose astma en/of  Astma-controle is slecht.</a:t>
            </a:r>
          </a:p>
          <a:p>
            <a:pPr marL="0" lvl="0" indent="0">
              <a:buNone/>
            </a:pPr>
            <a:endParaRPr lang="nl-NL" dirty="0"/>
          </a:p>
          <a:p>
            <a:r>
              <a:rPr lang="nl-NL" sz="3200" b="1" dirty="0"/>
              <a:t>Scharnierconsult huisarts</a:t>
            </a:r>
          </a:p>
          <a:p>
            <a:pPr lvl="1"/>
            <a:r>
              <a:rPr lang="nl-NL" sz="3000" dirty="0"/>
              <a:t>Uitleg diagnose</a:t>
            </a:r>
          </a:p>
          <a:p>
            <a:pPr lvl="1"/>
            <a:r>
              <a:rPr lang="nl-NL" sz="3000" dirty="0"/>
              <a:t>Medicamenteuze behandeling (conform NHG standaard)</a:t>
            </a:r>
          </a:p>
          <a:p>
            <a:pPr lvl="1"/>
            <a:r>
              <a:rPr lang="nl-NL" sz="3000" dirty="0"/>
              <a:t>Uitleg medicatie /  belang therapietrouw</a:t>
            </a:r>
          </a:p>
          <a:p>
            <a:pPr lvl="1"/>
            <a:r>
              <a:rPr lang="nl-NL" sz="3000" dirty="0"/>
              <a:t>Aandacht co-en Multi morbiditeit (evt. uitslag X-thorax, pro-BNP)</a:t>
            </a:r>
          </a:p>
          <a:p>
            <a:pPr lvl="1"/>
            <a:r>
              <a:rPr lang="nl-NL" sz="3000" dirty="0"/>
              <a:t>Registratie ICPC en Hoofdbehandelaar = huisarts</a:t>
            </a:r>
          </a:p>
          <a:p>
            <a:pPr lvl="1"/>
            <a:r>
              <a:rPr lang="nl-NL" sz="3000" dirty="0"/>
              <a:t>Vervolgconsult POH</a:t>
            </a:r>
          </a:p>
          <a:p>
            <a:pPr marL="0" indent="0">
              <a:buNone/>
            </a:pPr>
            <a:endParaRPr lang="nl-NL" dirty="0"/>
          </a:p>
          <a:p>
            <a:pPr marL="468000" lvl="1" indent="0">
              <a:buNone/>
            </a:pPr>
            <a:endParaRPr lang="nl-NL" dirty="0"/>
          </a:p>
        </p:txBody>
      </p:sp>
    </p:spTree>
    <p:extLst>
      <p:ext uri="{BB962C8B-B14F-4D97-AF65-F5344CB8AC3E}">
        <p14:creationId xmlns:p14="http://schemas.microsoft.com/office/powerpoint/2010/main" val="2147073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Nieuwe astma patiënt / Instabiele fase</a:t>
            </a:r>
          </a:p>
        </p:txBody>
      </p:sp>
      <p:sp>
        <p:nvSpPr>
          <p:cNvPr id="3" name="Tijdelijke aanduiding voor inhoud 2"/>
          <p:cNvSpPr>
            <a:spLocks noGrp="1"/>
          </p:cNvSpPr>
          <p:nvPr>
            <p:ph idx="1"/>
          </p:nvPr>
        </p:nvSpPr>
        <p:spPr>
          <a:xfrm>
            <a:off x="682225" y="963704"/>
            <a:ext cx="11215271" cy="7232400"/>
          </a:xfrm>
        </p:spPr>
        <p:txBody>
          <a:bodyPr/>
          <a:lstStyle/>
          <a:p>
            <a:pPr marL="0" lvl="0" indent="0">
              <a:buNone/>
            </a:pPr>
            <a:endParaRPr lang="nl-NL" dirty="0"/>
          </a:p>
          <a:p>
            <a:r>
              <a:rPr lang="nl-NL" sz="3200" b="1" dirty="0"/>
              <a:t>(Vervolg)consult POH (gemiddeld 3 in deze fase)</a:t>
            </a:r>
          </a:p>
          <a:p>
            <a:pPr marL="0" indent="0">
              <a:buNone/>
            </a:pPr>
            <a:endParaRPr lang="nl-NL" sz="3200" b="1" dirty="0"/>
          </a:p>
          <a:p>
            <a:pPr lvl="1"/>
            <a:r>
              <a:rPr lang="nl-NL" sz="3000" dirty="0"/>
              <a:t>Uitleg ziektebeeld / voorlichting</a:t>
            </a:r>
          </a:p>
          <a:p>
            <a:pPr lvl="1"/>
            <a:r>
              <a:rPr lang="nl-NL" sz="3000" dirty="0"/>
              <a:t>Leefstijladviezen; SMR, saneringsadviezen, beweging etc.</a:t>
            </a:r>
          </a:p>
          <a:p>
            <a:pPr lvl="1"/>
            <a:r>
              <a:rPr lang="nl-NL" sz="3000" dirty="0"/>
              <a:t>TIP aandachtspunten:</a:t>
            </a:r>
          </a:p>
          <a:p>
            <a:pPr marL="1392950" lvl="2">
              <a:lnSpc>
                <a:spcPct val="80000"/>
              </a:lnSpc>
            </a:pPr>
            <a:r>
              <a:rPr lang="nl-NL" sz="3000" dirty="0"/>
              <a:t>Therapietrouw</a:t>
            </a:r>
          </a:p>
          <a:p>
            <a:pPr marL="1392950" lvl="2">
              <a:lnSpc>
                <a:spcPct val="80000"/>
              </a:lnSpc>
            </a:pPr>
            <a:r>
              <a:rPr lang="nl-NL" sz="3000" dirty="0"/>
              <a:t>Inhalatietechniek</a:t>
            </a:r>
          </a:p>
          <a:p>
            <a:pPr marL="1392950" lvl="2">
              <a:lnSpc>
                <a:spcPct val="80000"/>
              </a:lnSpc>
            </a:pPr>
            <a:r>
              <a:rPr lang="nl-NL" sz="3000" dirty="0"/>
              <a:t>Prikkels vermijden die klachten uitlokken of verergeren</a:t>
            </a:r>
          </a:p>
          <a:p>
            <a:pPr lvl="1"/>
            <a:r>
              <a:rPr lang="nl-NL" sz="3000" dirty="0"/>
              <a:t>Medicatie; bijwerkingen, aanpassingen</a:t>
            </a:r>
          </a:p>
          <a:p>
            <a:pPr lvl="1"/>
            <a:r>
              <a:rPr lang="nl-NL" sz="3000" dirty="0"/>
              <a:t>Herhaal eventueel bij onvoldoende of matige controle  longfunctieonderzoek (met eigen medicatie)</a:t>
            </a:r>
          </a:p>
          <a:p>
            <a:pPr lvl="1"/>
            <a:r>
              <a:rPr lang="nl-NL" sz="3000" dirty="0"/>
              <a:t>Leg de afspraken gemaakt met de patiënt vast in het Individueel Zorgplan</a:t>
            </a:r>
          </a:p>
          <a:p>
            <a:pPr lvl="1"/>
            <a:r>
              <a:rPr lang="nl-NL" sz="3000" dirty="0"/>
              <a:t>Follow-up vanaf 4-6 weken</a:t>
            </a:r>
          </a:p>
          <a:p>
            <a:pPr marL="468000" lvl="1" indent="0">
              <a:buNone/>
            </a:pPr>
            <a:endParaRPr lang="nl-NL" dirty="0"/>
          </a:p>
        </p:txBody>
      </p:sp>
    </p:spTree>
    <p:extLst>
      <p:ext uri="{BB962C8B-B14F-4D97-AF65-F5344CB8AC3E}">
        <p14:creationId xmlns:p14="http://schemas.microsoft.com/office/powerpoint/2010/main" val="3473755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Stabiele Fase </a:t>
            </a:r>
            <a:r>
              <a:rPr lang="nl-NL" sz="3000" dirty="0"/>
              <a:t>(declaratie via DBC)</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696" y="1470819"/>
            <a:ext cx="5936973" cy="7381633"/>
          </a:xfrm>
          <a:prstGeom prst="rect">
            <a:avLst/>
          </a:prstGeom>
        </p:spPr>
      </p:pic>
    </p:spTree>
    <p:extLst>
      <p:ext uri="{BB962C8B-B14F-4D97-AF65-F5344CB8AC3E}">
        <p14:creationId xmlns:p14="http://schemas.microsoft.com/office/powerpoint/2010/main" val="2047639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Stabiele fase</a:t>
            </a:r>
          </a:p>
        </p:txBody>
      </p:sp>
      <p:sp>
        <p:nvSpPr>
          <p:cNvPr id="3" name="Tijdelijke aanduiding voor inhoud 2"/>
          <p:cNvSpPr>
            <a:spLocks noGrp="1"/>
          </p:cNvSpPr>
          <p:nvPr>
            <p:ph idx="1"/>
          </p:nvPr>
        </p:nvSpPr>
        <p:spPr>
          <a:xfrm>
            <a:off x="828000" y="1591056"/>
            <a:ext cx="11215271" cy="7232400"/>
          </a:xfrm>
        </p:spPr>
        <p:txBody>
          <a:bodyPr/>
          <a:lstStyle/>
          <a:p>
            <a:pPr marL="0" lvl="0" indent="0">
              <a:buNone/>
            </a:pPr>
            <a:endParaRPr lang="nl-NL" dirty="0"/>
          </a:p>
          <a:p>
            <a:pPr marL="468000" lvl="1" indent="0">
              <a:buNone/>
            </a:pPr>
            <a:endParaRPr lang="nl-NL" dirty="0"/>
          </a:p>
          <a:p>
            <a:pPr marL="468000" lvl="1" indent="0">
              <a:buNone/>
            </a:pPr>
            <a:endParaRPr lang="nl-NL" dirty="0"/>
          </a:p>
        </p:txBody>
      </p:sp>
      <p:sp>
        <p:nvSpPr>
          <p:cNvPr id="4" name="Tijdelijke aanduiding voor inhoud 2"/>
          <p:cNvSpPr txBox="1">
            <a:spLocks/>
          </p:cNvSpPr>
          <p:nvPr/>
        </p:nvSpPr>
        <p:spPr>
          <a:xfrm>
            <a:off x="828000" y="1242000"/>
            <a:ext cx="11215271" cy="7581456"/>
          </a:xfrm>
          <a:prstGeom prst="rect">
            <a:avLst/>
          </a:prstGeom>
        </p:spPr>
        <p:txBody>
          <a:bodyPr/>
          <a:lstStyle>
            <a:lvl1pPr marL="432000" indent="-432000" algn="l" defTabSz="914400" rtl="0" eaLnBrk="1" latinLnBrk="0" hangingPunct="1">
              <a:lnSpc>
                <a:spcPct val="100000"/>
              </a:lnSpc>
              <a:spcBef>
                <a:spcPts val="1000"/>
              </a:spcBef>
              <a:buFontTx/>
              <a:buBlip>
                <a:blip r:embed="rId2"/>
              </a:buBlip>
              <a:defRPr sz="3000" kern="1200">
                <a:solidFill>
                  <a:schemeClr val="tx1"/>
                </a:solidFill>
                <a:latin typeface="Arial" panose="020B0604020202020204" pitchFamily="34" charset="0"/>
                <a:ea typeface="+mn-ea"/>
                <a:cs typeface="Arial" panose="020B0604020202020204" pitchFamily="34" charset="0"/>
              </a:defRPr>
            </a:lvl1pPr>
            <a:lvl2pPr marL="864000" indent="-396000" algn="l" defTabSz="914400" rtl="0" eaLnBrk="1" latinLnBrk="0" hangingPunct="1">
              <a:lnSpc>
                <a:spcPct val="100000"/>
              </a:lnSpc>
              <a:spcBef>
                <a:spcPts val="500"/>
              </a:spcBef>
              <a:buFontTx/>
              <a:buBlip>
                <a:blip r:embed="rId2"/>
              </a:buBlip>
              <a:defRPr sz="2600" kern="1200">
                <a:solidFill>
                  <a:schemeClr val="tx1"/>
                </a:solidFill>
                <a:latin typeface="Arial" panose="020B0604020202020204" pitchFamily="34" charset="0"/>
                <a:ea typeface="+mn-ea"/>
                <a:cs typeface="Arial" panose="020B0604020202020204" pitchFamily="34" charset="0"/>
              </a:defRPr>
            </a:lvl2pPr>
            <a:lvl3pPr marL="1260000" indent="-360000" algn="l" defTabSz="914400" rtl="0" eaLnBrk="1" latinLnBrk="0" hangingPunct="1">
              <a:lnSpc>
                <a:spcPct val="100000"/>
              </a:lnSpc>
              <a:spcBef>
                <a:spcPts val="500"/>
              </a:spcBef>
              <a:buFontTx/>
              <a:buBlip>
                <a:blip r:embed="rId2"/>
              </a:buBlip>
              <a:defRPr sz="2400" kern="1200">
                <a:solidFill>
                  <a:schemeClr val="tx1"/>
                </a:solidFill>
                <a:latin typeface="Arial" panose="020B0604020202020204" pitchFamily="34" charset="0"/>
                <a:ea typeface="+mn-ea"/>
                <a:cs typeface="Arial" panose="020B0604020202020204" pitchFamily="34" charset="0"/>
              </a:defRPr>
            </a:lvl3pPr>
            <a:lvl4pPr marL="1296000" indent="-288000" algn="l" defTabSz="914400" rtl="0" eaLnBrk="1" latinLnBrk="0" hangingPunct="1">
              <a:lnSpc>
                <a:spcPct val="90000"/>
              </a:lnSpc>
              <a:spcBef>
                <a:spcPts val="500"/>
              </a:spcBef>
              <a:buFontTx/>
              <a:buBlip>
                <a:blip r:embed="rId3"/>
              </a:buBlip>
              <a:defRPr sz="1600" kern="1200">
                <a:solidFill>
                  <a:schemeClr val="tx1"/>
                </a:solidFill>
                <a:latin typeface="Arial" panose="020B0604020202020204" pitchFamily="34" charset="0"/>
                <a:ea typeface="+mn-ea"/>
                <a:cs typeface="Arial" panose="020B0604020202020204" pitchFamily="34" charset="0"/>
              </a:defRPr>
            </a:lvl4pPr>
            <a:lvl5pPr marL="1620000" indent="-288000" algn="l" defTabSz="914400" rtl="0" eaLnBrk="1" latinLnBrk="0" hangingPunct="1">
              <a:lnSpc>
                <a:spcPct val="90000"/>
              </a:lnSpc>
              <a:spcBef>
                <a:spcPts val="500"/>
              </a:spcBef>
              <a:buFontTx/>
              <a:buBlip>
                <a:blip r:embed="rId3"/>
              </a:buBlip>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nl-NL" dirty="0"/>
          </a:p>
          <a:p>
            <a:pPr lvl="0"/>
            <a:r>
              <a:rPr lang="nl-NL" sz="3200" dirty="0"/>
              <a:t>Patiënt is langer dan een jaar bekend met diagnose astma</a:t>
            </a:r>
          </a:p>
          <a:p>
            <a:pPr marL="0" lvl="0" indent="0">
              <a:buNone/>
            </a:pPr>
            <a:endParaRPr lang="nl-NL" sz="3200" dirty="0"/>
          </a:p>
          <a:p>
            <a:pPr lvl="0"/>
            <a:r>
              <a:rPr lang="nl-NL" sz="3200" dirty="0"/>
              <a:t>Astma-controle is matig of goed</a:t>
            </a:r>
          </a:p>
          <a:p>
            <a:pPr marL="0" lvl="0" indent="0">
              <a:buNone/>
            </a:pPr>
            <a:endParaRPr lang="nl-NL" sz="3200" dirty="0"/>
          </a:p>
          <a:p>
            <a:pPr lvl="0"/>
            <a:r>
              <a:rPr lang="nl-NL" sz="3200" dirty="0"/>
              <a:t>De patiënten binnen het DBC zullen minimaal 1x per jaar komen voor controle. </a:t>
            </a:r>
            <a:endParaRPr lang="nl-NL" sz="3000" dirty="0"/>
          </a:p>
          <a:p>
            <a:pPr marL="468000" lvl="1" indent="0">
              <a:buNone/>
            </a:pPr>
            <a:endParaRPr lang="nl-NL" sz="3000" dirty="0"/>
          </a:p>
          <a:p>
            <a:pPr lvl="1"/>
            <a:endParaRPr lang="nl-NL" sz="3000" dirty="0"/>
          </a:p>
          <a:p>
            <a:pPr marL="0" indent="0">
              <a:buFontTx/>
              <a:buNone/>
            </a:pPr>
            <a:endParaRPr lang="nl-NL" dirty="0"/>
          </a:p>
          <a:p>
            <a:pPr marL="468000" lvl="1" indent="0">
              <a:buFontTx/>
              <a:buNone/>
            </a:pPr>
            <a:endParaRPr lang="nl-NL" dirty="0"/>
          </a:p>
        </p:txBody>
      </p:sp>
    </p:spTree>
    <p:extLst>
      <p:ext uri="{BB962C8B-B14F-4D97-AF65-F5344CB8AC3E}">
        <p14:creationId xmlns:p14="http://schemas.microsoft.com/office/powerpoint/2010/main" val="1650464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Stabiele Fase	</a:t>
            </a:r>
          </a:p>
        </p:txBody>
      </p:sp>
      <p:sp>
        <p:nvSpPr>
          <p:cNvPr id="3" name="Tijdelijke aanduiding voor inhoud 2"/>
          <p:cNvSpPr>
            <a:spLocks noGrp="1"/>
          </p:cNvSpPr>
          <p:nvPr>
            <p:ph idx="1"/>
          </p:nvPr>
        </p:nvSpPr>
        <p:spPr>
          <a:xfrm>
            <a:off x="537755" y="1241999"/>
            <a:ext cx="11795760" cy="7636957"/>
          </a:xfrm>
        </p:spPr>
        <p:txBody>
          <a:bodyPr/>
          <a:lstStyle/>
          <a:p>
            <a:r>
              <a:rPr lang="nl-NL" sz="3200" b="1" dirty="0"/>
              <a:t>Jaarcontrole POH  ± 1-2 x per jaar</a:t>
            </a:r>
          </a:p>
          <a:p>
            <a:pPr marL="0" indent="0">
              <a:buNone/>
            </a:pPr>
            <a:endParaRPr lang="nl-NL" dirty="0"/>
          </a:p>
          <a:p>
            <a:pPr lvl="1"/>
            <a:r>
              <a:rPr lang="nl-NL" sz="2800" dirty="0"/>
              <a:t>Controle en inventarisatie van  klachten en beperkingen middels ACQ </a:t>
            </a:r>
          </a:p>
          <a:p>
            <a:pPr lvl="1"/>
            <a:r>
              <a:rPr lang="nl-NL" sz="2800" dirty="0"/>
              <a:t>Longfunctieonderzoek (met behoud medicatie); zn.  reversibiliteitstest (jaarlijks bij stap 3 medicatie, alleen eerste drie jaar bij stap 2 medicatie)</a:t>
            </a:r>
          </a:p>
          <a:p>
            <a:pPr lvl="1"/>
            <a:r>
              <a:rPr lang="nl-NL" sz="2800" dirty="0"/>
              <a:t>Leefstijladviezen; SMR, saneringsadviezen, beweging etc.</a:t>
            </a:r>
          </a:p>
          <a:p>
            <a:pPr lvl="1"/>
            <a:r>
              <a:rPr lang="nl-NL" sz="2800" dirty="0"/>
              <a:t>TIP aandachtspunten:</a:t>
            </a:r>
          </a:p>
          <a:p>
            <a:pPr marL="1392950" lvl="2">
              <a:lnSpc>
                <a:spcPct val="80000"/>
              </a:lnSpc>
            </a:pPr>
            <a:r>
              <a:rPr lang="nl-NL" sz="2800" dirty="0"/>
              <a:t>Therapietrouw</a:t>
            </a:r>
          </a:p>
          <a:p>
            <a:pPr marL="1392950" lvl="2">
              <a:lnSpc>
                <a:spcPct val="80000"/>
              </a:lnSpc>
            </a:pPr>
            <a:r>
              <a:rPr lang="nl-NL" sz="2800" dirty="0"/>
              <a:t>Inhalatietechniek</a:t>
            </a:r>
          </a:p>
          <a:p>
            <a:pPr marL="1392950" lvl="2">
              <a:lnSpc>
                <a:spcPct val="80000"/>
              </a:lnSpc>
            </a:pPr>
            <a:r>
              <a:rPr lang="nl-NL" sz="2800" dirty="0"/>
              <a:t>Prikkels vermijden die klachten uitlokken of verergeren</a:t>
            </a:r>
          </a:p>
          <a:p>
            <a:pPr lvl="1"/>
            <a:r>
              <a:rPr lang="nl-NL" sz="2800" dirty="0"/>
              <a:t>Medicatie; bijwerkingen, aanpassingen</a:t>
            </a:r>
          </a:p>
          <a:p>
            <a:pPr lvl="1"/>
            <a:r>
              <a:rPr lang="nl-NL" sz="2800" dirty="0"/>
              <a:t>Doelen en afspraken worden vastgelegd in IZP</a:t>
            </a:r>
          </a:p>
          <a:p>
            <a:pPr lvl="1"/>
            <a:r>
              <a:rPr lang="nl-NL" sz="2800" dirty="0"/>
              <a:t>Bij aanpassing medicatie in overleg met huisarts:  vervolg afspraak over 3-4 weken (Instabiele fase)</a:t>
            </a:r>
          </a:p>
          <a:p>
            <a:endParaRPr lang="nl-NL" dirty="0"/>
          </a:p>
        </p:txBody>
      </p:sp>
    </p:spTree>
    <p:extLst>
      <p:ext uri="{BB962C8B-B14F-4D97-AF65-F5344CB8AC3E}">
        <p14:creationId xmlns:p14="http://schemas.microsoft.com/office/powerpoint/2010/main" val="184922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Stabiele Fase	</a:t>
            </a:r>
          </a:p>
        </p:txBody>
      </p:sp>
      <p:sp>
        <p:nvSpPr>
          <p:cNvPr id="3" name="Tijdelijke aanduiding voor inhoud 2"/>
          <p:cNvSpPr>
            <a:spLocks noGrp="1"/>
          </p:cNvSpPr>
          <p:nvPr>
            <p:ph idx="1"/>
          </p:nvPr>
        </p:nvSpPr>
        <p:spPr>
          <a:xfrm>
            <a:off x="537755" y="1426464"/>
            <a:ext cx="11795760" cy="7232400"/>
          </a:xfrm>
        </p:spPr>
        <p:txBody>
          <a:bodyPr/>
          <a:lstStyle/>
          <a:p>
            <a:pPr marL="0" indent="0">
              <a:buNone/>
            </a:pPr>
            <a:endParaRPr lang="nl-NL" dirty="0"/>
          </a:p>
          <a:p>
            <a:r>
              <a:rPr lang="nl-NL" sz="3200" b="1" dirty="0"/>
              <a:t>Jaarcontrole huisarts 1x per jaar</a:t>
            </a:r>
          </a:p>
          <a:p>
            <a:pPr lvl="1"/>
            <a:r>
              <a:rPr lang="nl-NL" sz="3000" dirty="0"/>
              <a:t>Inspectie patiënt</a:t>
            </a:r>
          </a:p>
          <a:p>
            <a:pPr lvl="1"/>
            <a:r>
              <a:rPr lang="nl-NL" sz="3000" dirty="0"/>
              <a:t>Bespreking co morbiditeit</a:t>
            </a:r>
          </a:p>
          <a:p>
            <a:pPr lvl="1"/>
            <a:r>
              <a:rPr lang="nl-NL" sz="3000" dirty="0"/>
              <a:t>Psychosociale begeleiding;</a:t>
            </a:r>
          </a:p>
          <a:p>
            <a:pPr lvl="1"/>
            <a:r>
              <a:rPr lang="nl-NL" sz="3000" dirty="0"/>
              <a:t>Sluit aan op de problemen die de patiënt op psychosociaal gebied ondervindt en die  naar voren komen uit vragenlijsten en anamnese of vanuit het consult</a:t>
            </a:r>
          </a:p>
          <a:p>
            <a:pPr lvl="1"/>
            <a:r>
              <a:rPr lang="nl-NL" sz="3000" dirty="0"/>
              <a:t>Bespreking medicatiegebruik en mogelijk medicatieverandering.</a:t>
            </a:r>
          </a:p>
          <a:p>
            <a:pPr lvl="1"/>
            <a:r>
              <a:rPr lang="nl-NL" sz="3000" dirty="0"/>
              <a:t>Bespreking mogelijke exacerbaties.</a:t>
            </a:r>
          </a:p>
          <a:p>
            <a:pPr lvl="1"/>
            <a:endParaRPr lang="nl-NL" sz="3000" dirty="0"/>
          </a:p>
          <a:p>
            <a:pPr lvl="1"/>
            <a:endParaRPr lang="nl-NL" dirty="0"/>
          </a:p>
        </p:txBody>
      </p:sp>
    </p:spTree>
    <p:extLst>
      <p:ext uri="{BB962C8B-B14F-4D97-AF65-F5344CB8AC3E}">
        <p14:creationId xmlns:p14="http://schemas.microsoft.com/office/powerpoint/2010/main" val="403350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24203" y="510313"/>
            <a:ext cx="130026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Geneva" charset="0"/>
              </a:defRPr>
            </a:lvl1pPr>
            <a:lvl2pPr marL="742950" indent="-28575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pPr algn="ctr">
              <a:spcBef>
                <a:spcPct val="50000"/>
              </a:spcBef>
            </a:pPr>
            <a:r>
              <a:rPr lang="nl-NL" altLang="nl-NL" sz="4000" b="1" dirty="0">
                <a:solidFill>
                  <a:srgbClr val="CC2A1C"/>
                </a:solidFill>
                <a:latin typeface="Arial" panose="020B0604020202020204" pitchFamily="34" charset="0"/>
                <a:cs typeface="Arial" panose="020B0604020202020204" pitchFamily="34" charset="0"/>
              </a:rPr>
              <a:t>Epidemiologie: prevalentie astma</a:t>
            </a:r>
          </a:p>
        </p:txBody>
      </p:sp>
      <p:sp>
        <p:nvSpPr>
          <p:cNvPr id="9219" name="Rectangle 3"/>
          <p:cNvSpPr>
            <a:spLocks noChangeArrowheads="1"/>
          </p:cNvSpPr>
          <p:nvPr/>
        </p:nvSpPr>
        <p:spPr bwMode="auto">
          <a:xfrm>
            <a:off x="680555" y="8173450"/>
            <a:ext cx="11262219" cy="7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800">
                <a:solidFill>
                  <a:schemeClr val="tx1"/>
                </a:solidFill>
                <a:latin typeface="Geneva" charset="0"/>
              </a:defRPr>
            </a:lvl1pPr>
            <a:lvl2pPr marL="742950" indent="-285750">
              <a:defRPr sz="800">
                <a:solidFill>
                  <a:schemeClr val="tx1"/>
                </a:solidFill>
                <a:latin typeface="Geneva" charset="0"/>
              </a:defRPr>
            </a:lvl2pPr>
            <a:lvl3pPr marL="1143000" indent="-228600">
              <a:defRPr sz="800">
                <a:solidFill>
                  <a:schemeClr val="tx1"/>
                </a:solidFill>
                <a:latin typeface="Geneva" charset="0"/>
              </a:defRPr>
            </a:lvl3pPr>
            <a:lvl4pPr marL="1600200" indent="-228600">
              <a:defRPr sz="800">
                <a:solidFill>
                  <a:schemeClr val="tx1"/>
                </a:solidFill>
                <a:latin typeface="Geneva" charset="0"/>
              </a:defRPr>
            </a:lvl4pPr>
            <a:lvl5pPr marL="2057400" indent="-228600">
              <a:defRPr sz="800">
                <a:solidFill>
                  <a:schemeClr val="tx1"/>
                </a:solidFill>
                <a:latin typeface="Geneva" charset="0"/>
              </a:defRPr>
            </a:lvl5pPr>
            <a:lvl6pPr marL="2514600" indent="-228600" eaLnBrk="0" fontAlgn="base" hangingPunct="0">
              <a:spcBef>
                <a:spcPct val="0"/>
              </a:spcBef>
              <a:spcAft>
                <a:spcPct val="0"/>
              </a:spcAft>
              <a:defRPr sz="800">
                <a:solidFill>
                  <a:schemeClr val="tx1"/>
                </a:solidFill>
                <a:latin typeface="Geneva" charset="0"/>
              </a:defRPr>
            </a:lvl6pPr>
            <a:lvl7pPr marL="2971800" indent="-228600" eaLnBrk="0" fontAlgn="base" hangingPunct="0">
              <a:spcBef>
                <a:spcPct val="0"/>
              </a:spcBef>
              <a:spcAft>
                <a:spcPct val="0"/>
              </a:spcAft>
              <a:defRPr sz="800">
                <a:solidFill>
                  <a:schemeClr val="tx1"/>
                </a:solidFill>
                <a:latin typeface="Geneva" charset="0"/>
              </a:defRPr>
            </a:lvl7pPr>
            <a:lvl8pPr marL="3429000" indent="-228600" eaLnBrk="0" fontAlgn="base" hangingPunct="0">
              <a:spcBef>
                <a:spcPct val="0"/>
              </a:spcBef>
              <a:spcAft>
                <a:spcPct val="0"/>
              </a:spcAft>
              <a:defRPr sz="800">
                <a:solidFill>
                  <a:schemeClr val="tx1"/>
                </a:solidFill>
                <a:latin typeface="Geneva" charset="0"/>
              </a:defRPr>
            </a:lvl8pPr>
            <a:lvl9pPr marL="3886200" indent="-228600" eaLnBrk="0" fontAlgn="base" hangingPunct="0">
              <a:spcBef>
                <a:spcPct val="0"/>
              </a:spcBef>
              <a:spcAft>
                <a:spcPct val="0"/>
              </a:spcAft>
              <a:defRPr sz="800">
                <a:solidFill>
                  <a:schemeClr val="tx1"/>
                </a:solidFill>
                <a:latin typeface="Geneva" charset="0"/>
              </a:defRPr>
            </a:lvl9pPr>
          </a:lstStyle>
          <a:p>
            <a:pPr algn="r"/>
            <a:r>
              <a:rPr lang="en-US" altLang="nl-NL" sz="2275" dirty="0">
                <a:solidFill>
                  <a:srgbClr val="333399"/>
                </a:solidFill>
              </a:rPr>
              <a:t> </a:t>
            </a:r>
          </a:p>
          <a:p>
            <a:pPr algn="r"/>
            <a:r>
              <a:rPr lang="en-US" altLang="nl-NL" sz="2275" dirty="0">
                <a:solidFill>
                  <a:srgbClr val="333399"/>
                </a:solidFill>
              </a:rPr>
              <a:t>Isaac, Lancet 1998</a:t>
            </a:r>
            <a:endParaRPr lang="nl-NL" altLang="nl-NL" sz="2275" dirty="0">
              <a:solidFill>
                <a:srgbClr val="333399"/>
              </a:solidFill>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57" y="1227199"/>
            <a:ext cx="9886093" cy="72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0656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Follow - up</a:t>
            </a:r>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98713" y="1775791"/>
            <a:ext cx="10084903" cy="6427304"/>
          </a:xfrm>
          <a:prstGeom prst="rect">
            <a:avLst/>
          </a:prstGeom>
        </p:spPr>
      </p:pic>
    </p:spTree>
    <p:extLst>
      <p:ext uri="{BB962C8B-B14F-4D97-AF65-F5344CB8AC3E}">
        <p14:creationId xmlns:p14="http://schemas.microsoft.com/office/powerpoint/2010/main" val="236199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05" y="403722"/>
            <a:ext cx="11215271" cy="1332000"/>
          </a:xfrm>
        </p:spPr>
        <p:txBody>
          <a:bodyPr/>
          <a:lstStyle/>
          <a:p>
            <a:r>
              <a:rPr lang="nl-NL" dirty="0"/>
              <a:t>				Exacerbaties </a:t>
            </a:r>
            <a:r>
              <a:rPr lang="nl-NL" sz="3000" dirty="0"/>
              <a:t>(declaratie via DBC)</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6052" y="1417983"/>
            <a:ext cx="5671931" cy="7354956"/>
          </a:xfrm>
        </p:spPr>
      </p:pic>
    </p:spTree>
    <p:extLst>
      <p:ext uri="{BB962C8B-B14F-4D97-AF65-F5344CB8AC3E}">
        <p14:creationId xmlns:p14="http://schemas.microsoft.com/office/powerpoint/2010/main" val="3988553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Exacerbatie</a:t>
            </a:r>
          </a:p>
        </p:txBody>
      </p:sp>
      <p:sp>
        <p:nvSpPr>
          <p:cNvPr id="3" name="Tijdelijke aanduiding voor inhoud 2"/>
          <p:cNvSpPr>
            <a:spLocks noGrp="1"/>
          </p:cNvSpPr>
          <p:nvPr>
            <p:ph idx="1"/>
          </p:nvPr>
        </p:nvSpPr>
        <p:spPr>
          <a:xfrm>
            <a:off x="828000" y="1591056"/>
            <a:ext cx="11215271" cy="7232400"/>
          </a:xfrm>
        </p:spPr>
        <p:txBody>
          <a:bodyPr/>
          <a:lstStyle/>
          <a:p>
            <a:pPr lvl="0"/>
            <a:r>
              <a:rPr lang="nl-NL" b="1" dirty="0"/>
              <a:t>Consult spreekuur huisarts</a:t>
            </a:r>
          </a:p>
          <a:p>
            <a:pPr lvl="1"/>
            <a:r>
              <a:rPr lang="nl-NL" sz="2800" dirty="0"/>
              <a:t>Bij het vermoeden van een exacerbatie wordt de patiënt altijd door de HA gezien.</a:t>
            </a:r>
          </a:p>
          <a:p>
            <a:pPr lvl="1"/>
            <a:r>
              <a:rPr lang="nl-NL" sz="2800" dirty="0"/>
              <a:t>Start medicamenteuze behandeling conform de NHG richtlijnen.</a:t>
            </a:r>
          </a:p>
          <a:p>
            <a:pPr lvl="1"/>
            <a:r>
              <a:rPr lang="nl-NL" sz="2800" dirty="0"/>
              <a:t>Vervolgafspraak 1-2 weken om effect behandeling te controleren </a:t>
            </a:r>
          </a:p>
          <a:p>
            <a:pPr marL="468000" lvl="1" indent="0">
              <a:buNone/>
            </a:pPr>
            <a:endParaRPr lang="nl-NL" sz="3000" dirty="0"/>
          </a:p>
          <a:p>
            <a:r>
              <a:rPr lang="nl-NL" b="1" dirty="0"/>
              <a:t>Vervolgafspraak POH (follow-up)</a:t>
            </a:r>
          </a:p>
          <a:p>
            <a:pPr lvl="1"/>
            <a:r>
              <a:rPr lang="nl-NL" sz="2800" dirty="0"/>
              <a:t>Ga na of er aanwijsbare factoren zijn die de exacerbatie hebben uitgelokt.</a:t>
            </a:r>
          </a:p>
          <a:p>
            <a:pPr lvl="1"/>
            <a:r>
              <a:rPr lang="nl-NL" sz="2800" dirty="0"/>
              <a:t>TIP aandachtspunten: evaluatie Therapietrouw/ inhalatie techniek en vermijden prikkels</a:t>
            </a:r>
          </a:p>
          <a:p>
            <a:pPr lvl="1"/>
            <a:r>
              <a:rPr lang="nl-NL" sz="2800" dirty="0"/>
              <a:t>Zelfmanagement bespreken</a:t>
            </a:r>
          </a:p>
          <a:p>
            <a:pPr lvl="1"/>
            <a:r>
              <a:rPr lang="nl-NL" sz="2800" dirty="0"/>
              <a:t>Begeleiding volgens instabiele fase</a:t>
            </a:r>
          </a:p>
          <a:p>
            <a:pPr marL="0" indent="0">
              <a:buNone/>
            </a:pPr>
            <a:endParaRPr lang="nl-NL" sz="3200" b="1" dirty="0"/>
          </a:p>
          <a:p>
            <a:pPr marL="468000" lvl="1" indent="0">
              <a:buNone/>
            </a:pPr>
            <a:endParaRPr lang="nl-NL" sz="3200" b="1" dirty="0"/>
          </a:p>
        </p:txBody>
      </p:sp>
    </p:spTree>
    <p:extLst>
      <p:ext uri="{BB962C8B-B14F-4D97-AF65-F5344CB8AC3E}">
        <p14:creationId xmlns:p14="http://schemas.microsoft.com/office/powerpoint/2010/main" val="3379982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Stoppen met Roken </a:t>
            </a:r>
            <a:r>
              <a:rPr lang="nl-NL" sz="3000" dirty="0"/>
              <a:t>(declaratie via DBC)</a:t>
            </a:r>
          </a:p>
        </p:txBody>
      </p:sp>
      <p:sp>
        <p:nvSpPr>
          <p:cNvPr id="3" name="Tijdelijke aanduiding voor inhoud 2"/>
          <p:cNvSpPr>
            <a:spLocks noGrp="1"/>
          </p:cNvSpPr>
          <p:nvPr>
            <p:ph idx="1"/>
          </p:nvPr>
        </p:nvSpPr>
        <p:spPr>
          <a:xfrm>
            <a:off x="828000" y="1591056"/>
            <a:ext cx="11215271" cy="7232400"/>
          </a:xfrm>
        </p:spPr>
        <p:txBody>
          <a:bodyPr/>
          <a:lstStyle/>
          <a:p>
            <a:r>
              <a:rPr lang="nl-NL" dirty="0"/>
              <a:t>Stoppen met roken is veruit het meest effectieve behandeloptie om achteruitgang van de longfunctie te voorkomen.</a:t>
            </a:r>
          </a:p>
          <a:p>
            <a:pPr marL="0" indent="0">
              <a:buNone/>
            </a:pPr>
            <a:endParaRPr lang="nl-NL" dirty="0"/>
          </a:p>
          <a:p>
            <a:r>
              <a:rPr lang="nl-NL" dirty="0"/>
              <a:t>Het effect van inhalatie steroïden op de ontstekingsreactie in de luchtwegen is minder bij rokende astmapatiënten dan bij niet-rokende-astma-patiënten. </a:t>
            </a:r>
          </a:p>
          <a:p>
            <a:endParaRPr lang="nl-NL" dirty="0"/>
          </a:p>
          <a:p>
            <a:r>
              <a:rPr lang="nl-NL" dirty="0"/>
              <a:t>Begeleiding via POH in DBC</a:t>
            </a:r>
          </a:p>
          <a:p>
            <a:r>
              <a:rPr lang="nl-NL" dirty="0"/>
              <a:t>Gemiddeld aantal consulten: ??</a:t>
            </a:r>
          </a:p>
          <a:p>
            <a:r>
              <a:rPr lang="nl-NL" dirty="0"/>
              <a:t>Groepsinterventie / </a:t>
            </a:r>
            <a:r>
              <a:rPr lang="nl-NL" dirty="0" err="1"/>
              <a:t>Sinefuma</a:t>
            </a:r>
            <a:r>
              <a:rPr lang="nl-NL" dirty="0"/>
              <a:t> niet in DBC</a:t>
            </a:r>
          </a:p>
          <a:p>
            <a:pPr marL="0" indent="0">
              <a:buNone/>
            </a:pPr>
            <a:endParaRPr lang="nl-NL" dirty="0"/>
          </a:p>
        </p:txBody>
      </p:sp>
    </p:spTree>
    <p:extLst>
      <p:ext uri="{BB962C8B-B14F-4D97-AF65-F5344CB8AC3E}">
        <p14:creationId xmlns:p14="http://schemas.microsoft.com/office/powerpoint/2010/main" val="1324585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Registratie Astma</a:t>
            </a:r>
          </a:p>
        </p:txBody>
      </p:sp>
      <p:sp>
        <p:nvSpPr>
          <p:cNvPr id="3" name="Tijdelijke aanduiding voor inhoud 2"/>
          <p:cNvSpPr>
            <a:spLocks noGrp="1"/>
          </p:cNvSpPr>
          <p:nvPr>
            <p:ph idx="1"/>
          </p:nvPr>
        </p:nvSpPr>
        <p:spPr>
          <a:xfrm>
            <a:off x="615965" y="2338214"/>
            <a:ext cx="11215271" cy="6994656"/>
          </a:xfrm>
        </p:spPr>
        <p:txBody>
          <a:bodyPr/>
          <a:lstStyle/>
          <a:p>
            <a:pPr lvl="1"/>
            <a:r>
              <a:rPr lang="nl-NL" sz="3000" dirty="0"/>
              <a:t>Zorg ervoor dat er een protocol in het HIS aanwezig is die de procesindicatoren bevat volgens de NHG richtlijnen.</a:t>
            </a:r>
          </a:p>
          <a:p>
            <a:pPr marL="468000" lvl="1" indent="0">
              <a:buNone/>
            </a:pPr>
            <a:r>
              <a:rPr lang="nl-NL" sz="3000" dirty="0"/>
              <a:t>	(zie indicatoren set Astma www.rchmbr.nl)</a:t>
            </a:r>
          </a:p>
          <a:p>
            <a:pPr marL="468000" lvl="1" indent="0">
              <a:buNone/>
            </a:pPr>
            <a:endParaRPr lang="nl-NL" sz="3000" dirty="0"/>
          </a:p>
          <a:p>
            <a:pPr lvl="1"/>
            <a:r>
              <a:rPr lang="nl-NL" sz="3000" dirty="0"/>
              <a:t>Consultverslagen  en meetwaarden worden geregistreerd via het protocol / risicoprofiel in het HIS</a:t>
            </a:r>
          </a:p>
          <a:p>
            <a:pPr marL="468000" lvl="1" indent="0">
              <a:buNone/>
            </a:pPr>
            <a:endParaRPr lang="nl-NL" sz="3000" dirty="0"/>
          </a:p>
          <a:p>
            <a:pPr lvl="1"/>
            <a:r>
              <a:rPr lang="nl-NL" sz="3000" dirty="0"/>
              <a:t>In DBC: consultverslagen en meetwaarden worden geregistreerd via het KIS</a:t>
            </a:r>
          </a:p>
          <a:p>
            <a:pPr marL="468000" lvl="1" indent="0">
              <a:buNone/>
            </a:pPr>
            <a:endParaRPr lang="nl-NL" dirty="0"/>
          </a:p>
        </p:txBody>
      </p:sp>
    </p:spTree>
    <p:extLst>
      <p:ext uri="{BB962C8B-B14F-4D97-AF65-F5344CB8AC3E}">
        <p14:creationId xmlns:p14="http://schemas.microsoft.com/office/powerpoint/2010/main" val="4003464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Registratie Astma</a:t>
            </a:r>
          </a:p>
        </p:txBody>
      </p:sp>
      <p:sp>
        <p:nvSpPr>
          <p:cNvPr id="3" name="Tijdelijke aanduiding voor inhoud 2"/>
          <p:cNvSpPr>
            <a:spLocks noGrp="1"/>
          </p:cNvSpPr>
          <p:nvPr>
            <p:ph idx="1"/>
          </p:nvPr>
        </p:nvSpPr>
        <p:spPr>
          <a:xfrm>
            <a:off x="828000" y="1609344"/>
            <a:ext cx="11215271" cy="6994656"/>
          </a:xfrm>
        </p:spPr>
        <p:txBody>
          <a:bodyPr/>
          <a:lstStyle/>
          <a:p>
            <a:r>
              <a:rPr lang="nl-NL" dirty="0"/>
              <a:t>ICPC </a:t>
            </a:r>
          </a:p>
          <a:p>
            <a:pPr lvl="1"/>
            <a:r>
              <a:rPr lang="nl-NL" sz="2800" dirty="0"/>
              <a:t>R96 = Astma</a:t>
            </a:r>
          </a:p>
          <a:p>
            <a:pPr lvl="1"/>
            <a:r>
              <a:rPr lang="nl-NL" sz="2800" dirty="0"/>
              <a:t>R96.01 = Hyperreactiviteit luchtwegen</a:t>
            </a:r>
          </a:p>
          <a:p>
            <a:pPr lvl="1"/>
            <a:r>
              <a:rPr lang="nl-NL" sz="2800" dirty="0"/>
              <a:t>R96.02 = Allergisch Astma</a:t>
            </a:r>
          </a:p>
          <a:p>
            <a:pPr marL="468000" lvl="1" indent="0">
              <a:buNone/>
            </a:pPr>
            <a:endParaRPr lang="nl-NL" dirty="0"/>
          </a:p>
          <a:p>
            <a:r>
              <a:rPr lang="nl-NL" dirty="0"/>
              <a:t>Hoofdbehandelaar Astma = huisarts </a:t>
            </a:r>
            <a:r>
              <a:rPr lang="nl-NL" sz="2600" dirty="0"/>
              <a:t>(ASHB RZ)</a:t>
            </a:r>
          </a:p>
          <a:p>
            <a:pPr marL="0" indent="0">
              <a:buNone/>
            </a:pPr>
            <a:endParaRPr lang="nl-NL" sz="2600" dirty="0"/>
          </a:p>
          <a:p>
            <a:r>
              <a:rPr lang="nl-NL" dirty="0"/>
              <a:t>Bij ICS gebruik: patiënt komt in DBC (KIS)</a:t>
            </a:r>
          </a:p>
          <a:p>
            <a:pPr lvl="1"/>
            <a:r>
              <a:rPr lang="nl-NL" sz="2800" dirty="0"/>
              <a:t>Geen acties</a:t>
            </a:r>
          </a:p>
          <a:p>
            <a:r>
              <a:rPr lang="nl-NL" dirty="0"/>
              <a:t>Bij niet structureel of geen ICS gebruik: patiënt komt niet in DBC</a:t>
            </a:r>
          </a:p>
          <a:p>
            <a:pPr lvl="1"/>
            <a:r>
              <a:rPr lang="nl-NL" sz="2800" dirty="0"/>
              <a:t>Maak meting aan: Controlebeleid astma: Geen programmatische zorg (ASCB RZ)</a:t>
            </a:r>
          </a:p>
          <a:p>
            <a:pPr lvl="1"/>
            <a:endParaRPr lang="nl-NL" dirty="0"/>
          </a:p>
        </p:txBody>
      </p:sp>
    </p:spTree>
    <p:extLst>
      <p:ext uri="{BB962C8B-B14F-4D97-AF65-F5344CB8AC3E}">
        <p14:creationId xmlns:p14="http://schemas.microsoft.com/office/powerpoint/2010/main" val="798367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Dubbeldiagnose Astma en COPD</a:t>
            </a:r>
          </a:p>
        </p:txBody>
      </p:sp>
      <p:sp>
        <p:nvSpPr>
          <p:cNvPr id="3" name="Tijdelijke aanduiding voor inhoud 2"/>
          <p:cNvSpPr>
            <a:spLocks noGrp="1"/>
          </p:cNvSpPr>
          <p:nvPr>
            <p:ph idx="1"/>
          </p:nvPr>
        </p:nvSpPr>
        <p:spPr/>
        <p:txBody>
          <a:bodyPr/>
          <a:lstStyle/>
          <a:p>
            <a:r>
              <a:rPr lang="nl-NL" dirty="0"/>
              <a:t>Bij patiënten met de dubbeldiagnose Astma/COPD wordt een keuze gemaakt in welk zorgprogramma zij geïncludeerd worden. </a:t>
            </a:r>
          </a:p>
          <a:p>
            <a:pPr marL="0" indent="0">
              <a:buNone/>
            </a:pPr>
            <a:r>
              <a:rPr lang="nl-NL" dirty="0"/>
              <a:t>    Criteria hierbij zijn: </a:t>
            </a:r>
          </a:p>
          <a:p>
            <a:pPr marL="0" indent="0">
              <a:buNone/>
            </a:pPr>
            <a:endParaRPr lang="nl-NL" dirty="0"/>
          </a:p>
          <a:p>
            <a:pPr lvl="0"/>
            <a:r>
              <a:rPr lang="nl-NL" dirty="0"/>
              <a:t>bij een relevante rookhistorie (&gt;20 jaar roken of &gt;15 pakjaren ) wordt gekozen voor zorgprogramma COPD</a:t>
            </a:r>
          </a:p>
          <a:p>
            <a:pPr lvl="0"/>
            <a:r>
              <a:rPr lang="nl-NL" dirty="0"/>
              <a:t>bij het ontbreken daarvan en de aanwezigheid van een Astmavoorgeschiedenis (of allergie) voor zorgprogramma Astma.</a:t>
            </a:r>
          </a:p>
          <a:p>
            <a:pPr marL="0" indent="0">
              <a:buNone/>
            </a:pPr>
            <a:endParaRPr lang="nl-NL" dirty="0"/>
          </a:p>
        </p:txBody>
      </p:sp>
    </p:spTree>
    <p:extLst>
      <p:ext uri="{BB962C8B-B14F-4D97-AF65-F5344CB8AC3E}">
        <p14:creationId xmlns:p14="http://schemas.microsoft.com/office/powerpoint/2010/main" val="2022848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Registratie Dubbeldiagnose</a:t>
            </a:r>
          </a:p>
        </p:txBody>
      </p:sp>
      <p:sp>
        <p:nvSpPr>
          <p:cNvPr id="3" name="Tijdelijke aanduiding voor inhoud 2"/>
          <p:cNvSpPr>
            <a:spLocks noGrp="1"/>
          </p:cNvSpPr>
          <p:nvPr>
            <p:ph idx="1"/>
          </p:nvPr>
        </p:nvSpPr>
        <p:spPr/>
        <p:txBody>
          <a:bodyPr/>
          <a:lstStyle/>
          <a:p>
            <a:r>
              <a:rPr lang="nl-NL" dirty="0"/>
              <a:t>ICPC R96 en R95</a:t>
            </a:r>
          </a:p>
          <a:p>
            <a:pPr marL="0" indent="0">
              <a:buNone/>
            </a:pPr>
            <a:endParaRPr lang="nl-NL" dirty="0"/>
          </a:p>
          <a:p>
            <a:r>
              <a:rPr lang="nl-NL" dirty="0"/>
              <a:t>Voor DBC COPD: </a:t>
            </a:r>
          </a:p>
          <a:p>
            <a:pPr lvl="1"/>
            <a:r>
              <a:rPr lang="nl-NL" dirty="0"/>
              <a:t>Hoofdbehandelaar COPD = huisarts</a:t>
            </a:r>
          </a:p>
          <a:p>
            <a:pPr lvl="1"/>
            <a:r>
              <a:rPr lang="nl-NL" dirty="0"/>
              <a:t>Controlebeleid Astma = geen programmatische zorg</a:t>
            </a:r>
          </a:p>
          <a:p>
            <a:pPr marL="0" indent="0">
              <a:buNone/>
            </a:pPr>
            <a:endParaRPr lang="nl-NL" dirty="0"/>
          </a:p>
          <a:p>
            <a:r>
              <a:rPr lang="nl-NL" dirty="0"/>
              <a:t>Voor DBC Astma:</a:t>
            </a:r>
          </a:p>
          <a:p>
            <a:pPr lvl="1"/>
            <a:r>
              <a:rPr lang="nl-NL" dirty="0"/>
              <a:t>Hoofdbehandelaar Astma = huisarts</a:t>
            </a:r>
          </a:p>
          <a:p>
            <a:pPr lvl="1"/>
            <a:r>
              <a:rPr lang="nl-NL" dirty="0"/>
              <a:t>Controlebeleid COPD = geen programmatische zorg</a:t>
            </a:r>
          </a:p>
          <a:p>
            <a:pPr marL="468000" lvl="1" indent="0">
              <a:buNone/>
            </a:pPr>
            <a:endParaRPr lang="nl-NL" dirty="0"/>
          </a:p>
        </p:txBody>
      </p:sp>
    </p:spTree>
    <p:extLst>
      <p:ext uri="{BB962C8B-B14F-4D97-AF65-F5344CB8AC3E}">
        <p14:creationId xmlns:p14="http://schemas.microsoft.com/office/powerpoint/2010/main" val="3281837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Care2U</a:t>
            </a:r>
          </a:p>
        </p:txBody>
      </p:sp>
      <p:sp>
        <p:nvSpPr>
          <p:cNvPr id="3" name="Tijdelijke aanduiding voor inhoud 2"/>
          <p:cNvSpPr>
            <a:spLocks noGrp="1"/>
          </p:cNvSpPr>
          <p:nvPr>
            <p:ph idx="1"/>
          </p:nvPr>
        </p:nvSpPr>
        <p:spPr>
          <a:xfrm>
            <a:off x="828000" y="2359152"/>
            <a:ext cx="11215271" cy="7232400"/>
          </a:xfrm>
        </p:spPr>
        <p:txBody>
          <a:bodyPr/>
          <a:lstStyle/>
          <a:p>
            <a:r>
              <a:rPr lang="nl-NL" dirty="0"/>
              <a:t>Alle consultverslagen in KIS registreren + IZP</a:t>
            </a:r>
          </a:p>
          <a:p>
            <a:pPr marL="0" indent="0">
              <a:buNone/>
            </a:pPr>
            <a:endParaRPr lang="nl-NL" dirty="0"/>
          </a:p>
          <a:p>
            <a:r>
              <a:rPr lang="nl-NL" dirty="0"/>
              <a:t>Mogelijkheid voor uploaden spirometriecurve aan dossier patiënt</a:t>
            </a:r>
          </a:p>
          <a:p>
            <a:endParaRPr lang="nl-NL" dirty="0"/>
          </a:p>
          <a:p>
            <a:r>
              <a:rPr lang="nl-NL" dirty="0"/>
              <a:t>E-consult</a:t>
            </a:r>
          </a:p>
          <a:p>
            <a:pPr lvl="1"/>
            <a:r>
              <a:rPr lang="nl-NL" dirty="0"/>
              <a:t>Expertarts A/C = Frans Blessing, kaderarts Astma COPD</a:t>
            </a:r>
          </a:p>
          <a:p>
            <a:pPr lvl="1"/>
            <a:r>
              <a:rPr lang="nl-NL" dirty="0"/>
              <a:t>Longarts = Jeroen Retera, longarts</a:t>
            </a:r>
          </a:p>
          <a:p>
            <a:endParaRPr lang="nl-NL" dirty="0"/>
          </a:p>
        </p:txBody>
      </p:sp>
    </p:spTree>
    <p:extLst>
      <p:ext uri="{BB962C8B-B14F-4D97-AF65-F5344CB8AC3E}">
        <p14:creationId xmlns:p14="http://schemas.microsoft.com/office/powerpoint/2010/main" val="693012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txBox="1">
            <a:spLocks/>
          </p:cNvSpPr>
          <p:nvPr/>
        </p:nvSpPr>
        <p:spPr bwMode="auto">
          <a:xfrm>
            <a:off x="1266673" y="593340"/>
            <a:ext cx="11467644" cy="92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ea typeface="MS PGothic" panose="020B0600070205080204" pitchFamily="34" charset="-128"/>
              </a:defRPr>
            </a:lvl9pPr>
          </a:lstStyle>
          <a:p>
            <a:pPr eaLnBrk="1" hangingPunct="1"/>
            <a:r>
              <a:rPr lang="nl-NL" sz="4000" b="1" dirty="0">
                <a:solidFill>
                  <a:srgbClr val="CB3927"/>
                </a:solidFill>
                <a:latin typeface="Arial" panose="020B0604020202020204" pitchFamily="34" charset="0"/>
                <a:cs typeface="Arial" panose="020B0604020202020204" pitchFamily="34" charset="0"/>
              </a:rPr>
              <a:t>DBC Astma 2016-2017 financieel </a:t>
            </a:r>
            <a:r>
              <a:rPr lang="nl-NL" sz="4550" b="1" dirty="0">
                <a:solidFill>
                  <a:srgbClr val="CB3927"/>
                </a:solidFill>
              </a:rPr>
              <a:t>		</a:t>
            </a:r>
          </a:p>
        </p:txBody>
      </p:sp>
      <p:graphicFrame>
        <p:nvGraphicFramePr>
          <p:cNvPr id="7" name="Tabel 6"/>
          <p:cNvGraphicFramePr>
            <a:graphicFrameLocks noGrp="1"/>
          </p:cNvGraphicFramePr>
          <p:nvPr>
            <p:extLst>
              <p:ext uri="{D42A27DB-BD31-4B8C-83A1-F6EECF244321}">
                <p14:modId xmlns:p14="http://schemas.microsoft.com/office/powerpoint/2010/main" val="3154605195"/>
              </p:ext>
            </p:extLst>
          </p:nvPr>
        </p:nvGraphicFramePr>
        <p:xfrm>
          <a:off x="1192695" y="2230304"/>
          <a:ext cx="10435360" cy="4774416"/>
        </p:xfrm>
        <a:graphic>
          <a:graphicData uri="http://schemas.openxmlformats.org/drawingml/2006/table">
            <a:tbl>
              <a:tblPr/>
              <a:tblGrid>
                <a:gridCol w="8285078">
                  <a:extLst>
                    <a:ext uri="{9D8B030D-6E8A-4147-A177-3AD203B41FA5}">
                      <a16:colId xmlns:a16="http://schemas.microsoft.com/office/drawing/2014/main" val="20000"/>
                    </a:ext>
                  </a:extLst>
                </a:gridCol>
                <a:gridCol w="2150282">
                  <a:extLst>
                    <a:ext uri="{9D8B030D-6E8A-4147-A177-3AD203B41FA5}">
                      <a16:colId xmlns:a16="http://schemas.microsoft.com/office/drawing/2014/main" val="20001"/>
                    </a:ext>
                  </a:extLst>
                </a:gridCol>
              </a:tblGrid>
              <a:tr h="596802">
                <a:tc>
                  <a:txBody>
                    <a:bodyPr/>
                    <a:lstStyle/>
                    <a:p>
                      <a:pPr>
                        <a:spcAft>
                          <a:spcPts val="0"/>
                        </a:spcAft>
                      </a:pPr>
                      <a:r>
                        <a:rPr lang="nl-NL" sz="2800" dirty="0">
                          <a:solidFill>
                            <a:srgbClr val="4D4D4D"/>
                          </a:solidFill>
                          <a:latin typeface="+mn-lt"/>
                          <a:ea typeface="Calibri"/>
                          <a:cs typeface="Times New Roman"/>
                        </a:rPr>
                        <a:t>   Tarief per jaar per patiënt</a:t>
                      </a:r>
                    </a:p>
                  </a:txBody>
                  <a:tcPr marL="13544" marR="13544" marT="13544" marB="13544" anchor="ctr">
                    <a:lnL>
                      <a:noFill/>
                    </a:lnL>
                    <a:lnR>
                      <a:noFill/>
                    </a:lnR>
                    <a:lnT>
                      <a:noFill/>
                    </a:lnT>
                    <a:lnB>
                      <a:noFill/>
                    </a:lnB>
                  </a:tcPr>
                </a:tc>
                <a:tc>
                  <a:txBody>
                    <a:bodyPr/>
                    <a:lstStyle/>
                    <a:p>
                      <a:pPr>
                        <a:spcAft>
                          <a:spcPts val="0"/>
                        </a:spcAft>
                      </a:pPr>
                      <a:r>
                        <a:rPr lang="nl-NL" sz="2800" b="1" dirty="0">
                          <a:solidFill>
                            <a:srgbClr val="4D4D4D"/>
                          </a:solidFill>
                          <a:latin typeface="+mn-lt"/>
                          <a:ea typeface="Calibri"/>
                          <a:cs typeface="Times New Roman"/>
                        </a:rPr>
                        <a:t>€</a:t>
                      </a:r>
                      <a:r>
                        <a:rPr lang="nl-NL" sz="2800" b="1" baseline="0" dirty="0">
                          <a:solidFill>
                            <a:schemeClr val="tx1"/>
                          </a:solidFill>
                          <a:latin typeface="+mn-lt"/>
                          <a:ea typeface="Calibri"/>
                          <a:cs typeface="Times New Roman"/>
                        </a:rPr>
                        <a:t> 175,00</a:t>
                      </a:r>
                      <a:endParaRPr lang="nl-NL" sz="2800" dirty="0">
                        <a:latin typeface="+mn-lt"/>
                        <a:ea typeface="Calibri"/>
                        <a:cs typeface="Times New Roman"/>
                      </a:endParaRPr>
                    </a:p>
                  </a:txBody>
                  <a:tcPr marL="13544" marR="13544" marT="13544" marB="13544" anchor="ctr">
                    <a:lnL>
                      <a:noFill/>
                    </a:lnL>
                    <a:lnR>
                      <a:noFill/>
                    </a:lnR>
                    <a:lnT>
                      <a:noFill/>
                    </a:lnT>
                    <a:lnB>
                      <a:noFill/>
                    </a:lnB>
                  </a:tcPr>
                </a:tc>
                <a:extLst>
                  <a:ext uri="{0D108BD9-81ED-4DB2-BD59-A6C34878D82A}">
                    <a16:rowId xmlns:a16="http://schemas.microsoft.com/office/drawing/2014/main" val="10000"/>
                  </a:ext>
                </a:extLst>
              </a:tr>
              <a:tr h="596802">
                <a:tc>
                  <a:txBody>
                    <a:bodyPr/>
                    <a:lstStyle/>
                    <a:p>
                      <a:pPr>
                        <a:spcAft>
                          <a:spcPts val="0"/>
                        </a:spcAft>
                      </a:pPr>
                      <a:r>
                        <a:rPr lang="nl-NL" sz="2800" dirty="0">
                          <a:solidFill>
                            <a:srgbClr val="4D4D4D"/>
                          </a:solidFill>
                          <a:latin typeface="+mn-lt"/>
                          <a:ea typeface="Calibri"/>
                          <a:cs typeface="Times New Roman"/>
                        </a:rPr>
                        <a:t>    Uitkering per kwartaal</a:t>
                      </a:r>
                    </a:p>
                  </a:txBody>
                  <a:tcPr marL="13544" marR="13544" marT="13544" marB="13544" anchor="ctr">
                    <a:lnL>
                      <a:noFill/>
                    </a:lnL>
                    <a:lnR>
                      <a:noFill/>
                    </a:lnR>
                    <a:lnT>
                      <a:noFill/>
                    </a:lnT>
                    <a:lnB>
                      <a:noFill/>
                    </a:lnB>
                  </a:tcPr>
                </a:tc>
                <a:tc>
                  <a:txBody>
                    <a:bodyPr/>
                    <a:lstStyle/>
                    <a:p>
                      <a:pPr>
                        <a:spcAft>
                          <a:spcPts val="0"/>
                        </a:spcAft>
                      </a:pPr>
                      <a:r>
                        <a:rPr lang="nl-NL" sz="2800" b="1" dirty="0">
                          <a:solidFill>
                            <a:srgbClr val="4D4D4D"/>
                          </a:solidFill>
                          <a:latin typeface="+mn-lt"/>
                          <a:ea typeface="Calibri"/>
                          <a:cs typeface="Times New Roman"/>
                        </a:rPr>
                        <a:t>€</a:t>
                      </a:r>
                      <a:r>
                        <a:rPr lang="nl-NL" sz="2800" b="1" dirty="0">
                          <a:latin typeface="+mn-lt"/>
                          <a:ea typeface="Calibri"/>
                          <a:cs typeface="Times New Roman"/>
                        </a:rPr>
                        <a:t> 43,75</a:t>
                      </a:r>
                      <a:endParaRPr lang="nl-NL" sz="2800" dirty="0">
                        <a:latin typeface="+mn-lt"/>
                        <a:ea typeface="Calibri"/>
                        <a:cs typeface="Times New Roman"/>
                      </a:endParaRPr>
                    </a:p>
                  </a:txBody>
                  <a:tcPr marL="13544" marR="13544" marT="13544" marB="13544" anchor="ctr">
                    <a:lnL>
                      <a:noFill/>
                    </a:lnL>
                    <a:lnR>
                      <a:noFill/>
                    </a:lnR>
                    <a:lnT>
                      <a:noFill/>
                    </a:lnT>
                    <a:lnB>
                      <a:noFill/>
                    </a:lnB>
                  </a:tcPr>
                </a:tc>
                <a:extLst>
                  <a:ext uri="{0D108BD9-81ED-4DB2-BD59-A6C34878D82A}">
                    <a16:rowId xmlns:a16="http://schemas.microsoft.com/office/drawing/2014/main" val="10001"/>
                  </a:ext>
                </a:extLst>
              </a:tr>
              <a:tr h="596802">
                <a:tc>
                  <a:txBody>
                    <a:bodyPr/>
                    <a:lstStyle/>
                    <a:p>
                      <a:pPr>
                        <a:spcAft>
                          <a:spcPts val="0"/>
                        </a:spcAft>
                      </a:pPr>
                      <a:r>
                        <a:rPr lang="nl-NL" sz="2800" i="1" dirty="0">
                          <a:solidFill>
                            <a:srgbClr val="4D4D4D"/>
                          </a:solidFill>
                          <a:latin typeface="+mn-lt"/>
                          <a:ea typeface="Calibri"/>
                          <a:cs typeface="Times New Roman"/>
                        </a:rPr>
                        <a:t>     </a:t>
                      </a:r>
                      <a:r>
                        <a:rPr lang="nl-NL" sz="2800" b="1" i="1" dirty="0">
                          <a:solidFill>
                            <a:srgbClr val="4D4D4D"/>
                          </a:solidFill>
                          <a:latin typeface="+mn-lt"/>
                          <a:ea typeface="Calibri"/>
                          <a:cs typeface="Times New Roman"/>
                        </a:rPr>
                        <a:t>Inzet Huisarts</a:t>
                      </a:r>
                      <a:endParaRPr lang="nl-NL" sz="2800" b="1" dirty="0">
                        <a:solidFill>
                          <a:srgbClr val="4D4D4D"/>
                        </a:solidFill>
                        <a:latin typeface="+mn-lt"/>
                        <a:ea typeface="Calibri"/>
                        <a:cs typeface="Times New Roman"/>
                      </a:endParaRPr>
                    </a:p>
                  </a:txBody>
                  <a:tcPr marL="13544" marR="13544" marT="13544" marB="13544" anchor="ctr">
                    <a:lnL>
                      <a:noFill/>
                    </a:lnL>
                    <a:lnR>
                      <a:noFill/>
                    </a:lnR>
                    <a:lnT>
                      <a:noFill/>
                    </a:lnT>
                    <a:lnB>
                      <a:noFill/>
                    </a:lnB>
                  </a:tcPr>
                </a:tc>
                <a:tc>
                  <a:txBody>
                    <a:bodyPr/>
                    <a:lstStyle/>
                    <a:p>
                      <a:pPr>
                        <a:spcAft>
                          <a:spcPts val="0"/>
                        </a:spcAft>
                      </a:pPr>
                      <a:r>
                        <a:rPr lang="nl-NL" sz="2800" dirty="0">
                          <a:latin typeface="+mn-lt"/>
                          <a:ea typeface="Calibri"/>
                          <a:cs typeface="Times New Roman"/>
                        </a:rPr>
                        <a:t> </a:t>
                      </a:r>
                    </a:p>
                  </a:txBody>
                  <a:tcPr marL="13544" marR="13544" marT="13544" marB="13544" anchor="ctr">
                    <a:lnL>
                      <a:noFill/>
                    </a:lnL>
                    <a:lnR>
                      <a:noFill/>
                    </a:lnR>
                    <a:lnT>
                      <a:noFill/>
                    </a:lnT>
                    <a:lnB>
                      <a:noFill/>
                    </a:lnB>
                  </a:tcPr>
                </a:tc>
                <a:extLst>
                  <a:ext uri="{0D108BD9-81ED-4DB2-BD59-A6C34878D82A}">
                    <a16:rowId xmlns:a16="http://schemas.microsoft.com/office/drawing/2014/main" val="10002"/>
                  </a:ext>
                </a:extLst>
              </a:tr>
              <a:tr h="596802">
                <a:tc>
                  <a:txBody>
                    <a:bodyPr/>
                    <a:lstStyle/>
                    <a:p>
                      <a:pPr>
                        <a:spcAft>
                          <a:spcPts val="0"/>
                        </a:spcAft>
                      </a:pPr>
                      <a:r>
                        <a:rPr lang="nl-NL" sz="2800" dirty="0">
                          <a:solidFill>
                            <a:srgbClr val="4D4D4D"/>
                          </a:solidFill>
                          <a:latin typeface="+mn-lt"/>
                          <a:ea typeface="Calibri"/>
                          <a:cs typeface="Times New Roman"/>
                        </a:rPr>
                        <a:t>     Aantal minuten per patiënt</a:t>
                      </a:r>
                      <a:r>
                        <a:rPr lang="nl-NL" sz="2800" baseline="0" dirty="0">
                          <a:solidFill>
                            <a:srgbClr val="4D4D4D"/>
                          </a:solidFill>
                          <a:latin typeface="+mn-lt"/>
                          <a:ea typeface="Calibri"/>
                          <a:cs typeface="Times New Roman"/>
                        </a:rPr>
                        <a:t> </a:t>
                      </a:r>
                      <a:r>
                        <a:rPr lang="nl-NL" sz="2800" dirty="0">
                          <a:solidFill>
                            <a:srgbClr val="4D4D4D"/>
                          </a:solidFill>
                          <a:latin typeface="+mn-lt"/>
                          <a:ea typeface="Calibri"/>
                          <a:cs typeface="Times New Roman"/>
                        </a:rPr>
                        <a:t>per jaar</a:t>
                      </a:r>
                    </a:p>
                  </a:txBody>
                  <a:tcPr marL="13544" marR="13544" marT="13544" marB="13544" anchor="ctr">
                    <a:lnL>
                      <a:noFill/>
                    </a:lnL>
                    <a:lnR>
                      <a:noFill/>
                    </a:lnR>
                    <a:lnT>
                      <a:noFill/>
                    </a:lnT>
                    <a:lnB>
                      <a:noFill/>
                    </a:lnB>
                  </a:tcPr>
                </a:tc>
                <a:tc>
                  <a:txBody>
                    <a:bodyPr/>
                    <a:lstStyle/>
                    <a:p>
                      <a:pPr>
                        <a:spcAft>
                          <a:spcPts val="0"/>
                        </a:spcAft>
                      </a:pPr>
                      <a:r>
                        <a:rPr lang="nl-NL" sz="2800" b="1" baseline="0" dirty="0">
                          <a:solidFill>
                            <a:schemeClr val="tx1"/>
                          </a:solidFill>
                          <a:latin typeface="+mn-lt"/>
                          <a:ea typeface="Calibri"/>
                          <a:cs typeface="Times New Roman"/>
                        </a:rPr>
                        <a:t>35 minuten</a:t>
                      </a:r>
                      <a:endParaRPr lang="nl-NL" sz="2800" dirty="0">
                        <a:latin typeface="+mn-lt"/>
                        <a:ea typeface="Calibri"/>
                        <a:cs typeface="Times New Roman"/>
                      </a:endParaRPr>
                    </a:p>
                  </a:txBody>
                  <a:tcPr marL="13544" marR="13544" marT="13544" marB="13544" anchor="ctr">
                    <a:lnL>
                      <a:noFill/>
                    </a:lnL>
                    <a:lnR>
                      <a:noFill/>
                    </a:lnR>
                    <a:lnT>
                      <a:noFill/>
                    </a:lnT>
                    <a:lnB>
                      <a:noFill/>
                    </a:lnB>
                  </a:tcPr>
                </a:tc>
                <a:extLst>
                  <a:ext uri="{0D108BD9-81ED-4DB2-BD59-A6C34878D82A}">
                    <a16:rowId xmlns:a16="http://schemas.microsoft.com/office/drawing/2014/main" val="10003"/>
                  </a:ext>
                </a:extLst>
              </a:tr>
              <a:tr h="596802">
                <a:tc>
                  <a:txBody>
                    <a:bodyPr/>
                    <a:lstStyle/>
                    <a:p>
                      <a:pPr>
                        <a:spcAft>
                          <a:spcPts val="0"/>
                        </a:spcAft>
                      </a:pPr>
                      <a:endParaRPr lang="nl-NL" sz="2800" dirty="0">
                        <a:solidFill>
                          <a:srgbClr val="4D4D4D"/>
                        </a:solidFill>
                        <a:latin typeface="+mn-lt"/>
                        <a:ea typeface="Calibri"/>
                        <a:cs typeface="Times New Roman"/>
                      </a:endParaRPr>
                    </a:p>
                  </a:txBody>
                  <a:tcPr marL="13544" marR="13544" marT="13544" marB="13544" anchor="ctr">
                    <a:lnL>
                      <a:noFill/>
                    </a:lnL>
                    <a:lnR>
                      <a:noFill/>
                    </a:lnR>
                    <a:lnT>
                      <a:noFill/>
                    </a:lnT>
                    <a:lnB>
                      <a:noFill/>
                    </a:lnB>
                  </a:tcPr>
                </a:tc>
                <a:tc>
                  <a:txBody>
                    <a:bodyPr/>
                    <a:lstStyle/>
                    <a:p>
                      <a:pPr>
                        <a:spcAft>
                          <a:spcPts val="0"/>
                        </a:spcAft>
                      </a:pPr>
                      <a:endParaRPr lang="nl-NL" sz="2800" b="1" dirty="0">
                        <a:solidFill>
                          <a:srgbClr val="C00000"/>
                        </a:solidFill>
                        <a:latin typeface="+mn-lt"/>
                        <a:ea typeface="Calibri"/>
                        <a:cs typeface="Times New Roman"/>
                      </a:endParaRPr>
                    </a:p>
                  </a:txBody>
                  <a:tcPr marL="13544" marR="13544" marT="13544" marB="13544" anchor="ctr">
                    <a:lnL>
                      <a:noFill/>
                    </a:lnL>
                    <a:lnR>
                      <a:noFill/>
                    </a:lnR>
                    <a:lnT>
                      <a:noFill/>
                    </a:lnT>
                    <a:lnB>
                      <a:noFill/>
                    </a:lnB>
                  </a:tcPr>
                </a:tc>
                <a:extLst>
                  <a:ext uri="{0D108BD9-81ED-4DB2-BD59-A6C34878D82A}">
                    <a16:rowId xmlns:a16="http://schemas.microsoft.com/office/drawing/2014/main" val="10004"/>
                  </a:ext>
                </a:extLst>
              </a:tr>
              <a:tr h="596802">
                <a:tc>
                  <a:txBody>
                    <a:bodyPr/>
                    <a:lstStyle/>
                    <a:p>
                      <a:pPr>
                        <a:spcAft>
                          <a:spcPts val="0"/>
                        </a:spcAft>
                      </a:pPr>
                      <a:r>
                        <a:rPr lang="nl-NL" sz="2800" i="1" dirty="0">
                          <a:solidFill>
                            <a:srgbClr val="4D4D4D"/>
                          </a:solidFill>
                          <a:latin typeface="+mn-lt"/>
                          <a:ea typeface="Calibri"/>
                          <a:cs typeface="Times New Roman"/>
                        </a:rPr>
                        <a:t>     </a:t>
                      </a:r>
                      <a:r>
                        <a:rPr lang="nl-NL" sz="2800" b="1" i="1" dirty="0">
                          <a:solidFill>
                            <a:srgbClr val="4D4D4D"/>
                          </a:solidFill>
                          <a:latin typeface="+mn-lt"/>
                          <a:ea typeface="Calibri"/>
                          <a:cs typeface="Times New Roman"/>
                        </a:rPr>
                        <a:t>Inzet Praktijkondersteuner</a:t>
                      </a:r>
                      <a:endParaRPr lang="nl-NL" sz="2800" b="1" dirty="0">
                        <a:solidFill>
                          <a:srgbClr val="4D4D4D"/>
                        </a:solidFill>
                        <a:latin typeface="+mn-lt"/>
                        <a:ea typeface="Calibri"/>
                        <a:cs typeface="Times New Roman"/>
                      </a:endParaRPr>
                    </a:p>
                  </a:txBody>
                  <a:tcPr marL="13544" marR="13544" marT="13544" marB="13544" anchor="ctr">
                    <a:lnL>
                      <a:noFill/>
                    </a:lnL>
                    <a:lnR>
                      <a:noFill/>
                    </a:lnR>
                    <a:lnT>
                      <a:noFill/>
                    </a:lnT>
                    <a:lnB>
                      <a:noFill/>
                    </a:lnB>
                  </a:tcPr>
                </a:tc>
                <a:tc>
                  <a:txBody>
                    <a:bodyPr/>
                    <a:lstStyle/>
                    <a:p>
                      <a:pPr>
                        <a:spcAft>
                          <a:spcPts val="0"/>
                        </a:spcAft>
                      </a:pPr>
                      <a:r>
                        <a:rPr lang="nl-NL" sz="2800" dirty="0">
                          <a:latin typeface="+mn-lt"/>
                          <a:ea typeface="Calibri"/>
                          <a:cs typeface="Times New Roman"/>
                        </a:rPr>
                        <a:t> </a:t>
                      </a:r>
                    </a:p>
                  </a:txBody>
                  <a:tcPr marL="13544" marR="13544" marT="13544" marB="13544" anchor="ctr">
                    <a:lnL>
                      <a:noFill/>
                    </a:lnL>
                    <a:lnR>
                      <a:noFill/>
                    </a:lnR>
                    <a:lnT>
                      <a:noFill/>
                    </a:lnT>
                    <a:lnB>
                      <a:noFill/>
                    </a:lnB>
                  </a:tcPr>
                </a:tc>
                <a:extLst>
                  <a:ext uri="{0D108BD9-81ED-4DB2-BD59-A6C34878D82A}">
                    <a16:rowId xmlns:a16="http://schemas.microsoft.com/office/drawing/2014/main" val="10005"/>
                  </a:ext>
                </a:extLst>
              </a:tr>
              <a:tr h="596802">
                <a:tc>
                  <a:txBody>
                    <a:bodyPr/>
                    <a:lstStyle/>
                    <a:p>
                      <a:pPr>
                        <a:spcAft>
                          <a:spcPts val="0"/>
                        </a:spcAft>
                      </a:pPr>
                      <a:r>
                        <a:rPr lang="nl-NL" sz="2800" dirty="0">
                          <a:solidFill>
                            <a:srgbClr val="4D4D4D"/>
                          </a:solidFill>
                          <a:latin typeface="+mn-lt"/>
                          <a:ea typeface="Calibri"/>
                          <a:cs typeface="Times New Roman"/>
                        </a:rPr>
                        <a:t>     Aantal minuten per patiënt </a:t>
                      </a:r>
                      <a:r>
                        <a:rPr lang="nl-NL" sz="2800" baseline="0" dirty="0">
                          <a:solidFill>
                            <a:srgbClr val="4D4D4D"/>
                          </a:solidFill>
                          <a:latin typeface="+mn-lt"/>
                          <a:ea typeface="Calibri"/>
                          <a:cs typeface="Times New Roman"/>
                        </a:rPr>
                        <a:t> </a:t>
                      </a:r>
                      <a:r>
                        <a:rPr lang="nl-NL" sz="2800" dirty="0">
                          <a:solidFill>
                            <a:srgbClr val="4D4D4D"/>
                          </a:solidFill>
                          <a:latin typeface="+mn-lt"/>
                          <a:ea typeface="Calibri"/>
                          <a:cs typeface="Times New Roman"/>
                        </a:rPr>
                        <a:t>per jaar</a:t>
                      </a:r>
                    </a:p>
                  </a:txBody>
                  <a:tcPr marL="13544" marR="13544" marT="13544" marB="13544" anchor="ctr">
                    <a:lnL>
                      <a:noFill/>
                    </a:lnL>
                    <a:lnR>
                      <a:noFill/>
                    </a:lnR>
                    <a:lnT>
                      <a:noFill/>
                    </a:lnT>
                    <a:lnB>
                      <a:noFill/>
                    </a:lnB>
                  </a:tcPr>
                </a:tc>
                <a:tc>
                  <a:txBody>
                    <a:bodyPr/>
                    <a:lstStyle/>
                    <a:p>
                      <a:pPr>
                        <a:spcAft>
                          <a:spcPts val="0"/>
                        </a:spcAft>
                      </a:pPr>
                      <a:r>
                        <a:rPr lang="nl-NL" sz="2800" b="1" baseline="0">
                          <a:solidFill>
                            <a:schemeClr val="tx1"/>
                          </a:solidFill>
                          <a:latin typeface="+mn-lt"/>
                          <a:ea typeface="Calibri"/>
                          <a:cs typeface="Times New Roman"/>
                        </a:rPr>
                        <a:t> 71 </a:t>
                      </a:r>
                      <a:r>
                        <a:rPr lang="nl-NL" sz="2800" b="1" baseline="0" dirty="0">
                          <a:solidFill>
                            <a:schemeClr val="tx1"/>
                          </a:solidFill>
                          <a:latin typeface="+mn-lt"/>
                          <a:ea typeface="Calibri"/>
                          <a:cs typeface="Times New Roman"/>
                        </a:rPr>
                        <a:t>minuten</a:t>
                      </a:r>
                      <a:endParaRPr lang="nl-NL" sz="2800" dirty="0">
                        <a:latin typeface="+mn-lt"/>
                        <a:ea typeface="Calibri"/>
                        <a:cs typeface="Times New Roman"/>
                      </a:endParaRPr>
                    </a:p>
                  </a:txBody>
                  <a:tcPr marL="13544" marR="13544" marT="13544" marB="13544" anchor="ctr">
                    <a:lnL>
                      <a:noFill/>
                    </a:lnL>
                    <a:lnR>
                      <a:noFill/>
                    </a:lnR>
                    <a:lnT>
                      <a:noFill/>
                    </a:lnT>
                    <a:lnB>
                      <a:noFill/>
                    </a:lnB>
                  </a:tcPr>
                </a:tc>
                <a:extLst>
                  <a:ext uri="{0D108BD9-81ED-4DB2-BD59-A6C34878D82A}">
                    <a16:rowId xmlns:a16="http://schemas.microsoft.com/office/drawing/2014/main" val="10006"/>
                  </a:ext>
                </a:extLst>
              </a:tr>
              <a:tr h="596802">
                <a:tc>
                  <a:txBody>
                    <a:bodyPr/>
                    <a:lstStyle/>
                    <a:p>
                      <a:pPr>
                        <a:spcAft>
                          <a:spcPts val="0"/>
                        </a:spcAft>
                      </a:pPr>
                      <a:r>
                        <a:rPr lang="nl-NL" sz="2800" dirty="0">
                          <a:solidFill>
                            <a:srgbClr val="4D4D4D"/>
                          </a:solidFill>
                          <a:latin typeface="+mn-lt"/>
                          <a:ea typeface="Calibri"/>
                          <a:cs typeface="Times New Roman"/>
                        </a:rPr>
                        <a:t>     Inclusief</a:t>
                      </a:r>
                      <a:r>
                        <a:rPr lang="nl-NL" sz="2800" baseline="0" dirty="0">
                          <a:solidFill>
                            <a:srgbClr val="4D4D4D"/>
                          </a:solidFill>
                          <a:latin typeface="+mn-lt"/>
                          <a:ea typeface="Calibri"/>
                          <a:cs typeface="Times New Roman"/>
                        </a:rPr>
                        <a:t> spirometrie</a:t>
                      </a:r>
                      <a:endParaRPr lang="nl-NL" sz="2800" dirty="0">
                        <a:solidFill>
                          <a:srgbClr val="4D4D4D"/>
                        </a:solidFill>
                        <a:latin typeface="+mn-lt"/>
                        <a:ea typeface="Calibri"/>
                        <a:cs typeface="Times New Roman"/>
                      </a:endParaRPr>
                    </a:p>
                  </a:txBody>
                  <a:tcPr marL="13544" marR="13544" marT="13544" marB="13544" anchor="ctr">
                    <a:lnL>
                      <a:noFill/>
                    </a:lnL>
                    <a:lnR>
                      <a:noFill/>
                    </a:lnR>
                    <a:lnT>
                      <a:noFill/>
                    </a:lnT>
                    <a:lnB>
                      <a:noFill/>
                    </a:lnB>
                  </a:tcPr>
                </a:tc>
                <a:tc>
                  <a:txBody>
                    <a:bodyPr/>
                    <a:lstStyle/>
                    <a:p>
                      <a:pPr>
                        <a:spcAft>
                          <a:spcPts val="0"/>
                        </a:spcAft>
                      </a:pPr>
                      <a:r>
                        <a:rPr lang="nl-NL" sz="2800" b="1" dirty="0">
                          <a:solidFill>
                            <a:schemeClr val="tx1"/>
                          </a:solidFill>
                          <a:latin typeface="+mn-lt"/>
                          <a:ea typeface="Calibri"/>
                          <a:cs typeface="Times New Roman"/>
                        </a:rPr>
                        <a:t>100 minuten</a:t>
                      </a:r>
                    </a:p>
                  </a:txBody>
                  <a:tcPr marL="13544" marR="13544" marT="13544" marB="13544" anchor="ctr">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8" name="Tijdelijke aanduiding voor voettekst 7"/>
          <p:cNvSpPr>
            <a:spLocks noGrp="1"/>
          </p:cNvSpPr>
          <p:nvPr>
            <p:ph type="ftr" sz="quarter" idx="4294967295"/>
          </p:nvPr>
        </p:nvSpPr>
        <p:spPr>
          <a:xfrm>
            <a:off x="1266673" y="9038672"/>
            <a:ext cx="11379605" cy="548551"/>
          </a:xfrm>
          <a:prstGeom prst="rect">
            <a:avLst/>
          </a:prstGeom>
        </p:spPr>
        <p:txBody>
          <a:bodyPr/>
          <a:lstStyle/>
          <a:p>
            <a:pPr>
              <a:defRPr/>
            </a:pPr>
            <a:r>
              <a:rPr lang="nl-NL"/>
              <a:t>DBC CVRM Startbijeenkomst 5 juni 2012    </a:t>
            </a:r>
          </a:p>
        </p:txBody>
      </p:sp>
    </p:spTree>
    <p:extLst>
      <p:ext uri="{BB962C8B-B14F-4D97-AF65-F5344CB8AC3E}">
        <p14:creationId xmlns:p14="http://schemas.microsoft.com/office/powerpoint/2010/main" val="305896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Astma diagnostiek volgens NHG</a:t>
            </a:r>
          </a:p>
        </p:txBody>
      </p:sp>
      <p:sp>
        <p:nvSpPr>
          <p:cNvPr id="4" name="Rectangle 3"/>
          <p:cNvSpPr txBox="1">
            <a:spLocks/>
          </p:cNvSpPr>
          <p:nvPr/>
        </p:nvSpPr>
        <p:spPr>
          <a:xfrm>
            <a:off x="619124" y="2088000"/>
            <a:ext cx="9266997" cy="1870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463">
              <a:buFontTx/>
              <a:buNone/>
            </a:pPr>
            <a:r>
              <a:rPr lang="nl-NL" b="1" dirty="0">
                <a:ea typeface="ＭＳ Ｐゴシック" pitchFamily="34" charset="-128"/>
              </a:rPr>
              <a:t>Volwassen</a:t>
            </a:r>
            <a:r>
              <a:rPr lang="nl-NL" dirty="0">
                <a:ea typeface="ＭＳ Ｐゴシック" pitchFamily="34" charset="-128"/>
              </a:rPr>
              <a:t> patiënt (na middelbare school).</a:t>
            </a:r>
          </a:p>
          <a:p>
            <a:pPr indent="17463">
              <a:buFontTx/>
              <a:buNone/>
            </a:pPr>
            <a:r>
              <a:rPr lang="nl-NL" dirty="0">
                <a:ea typeface="ＭＳ Ｐゴシック" pitchFamily="34" charset="-128"/>
              </a:rPr>
              <a:t>Klachten: </a:t>
            </a:r>
            <a:r>
              <a:rPr lang="nl-NL" b="1" dirty="0">
                <a:ea typeface="ＭＳ Ｐゴシック" pitchFamily="34" charset="-128"/>
              </a:rPr>
              <a:t>dyspnoe</a:t>
            </a:r>
            <a:r>
              <a:rPr lang="nl-NL" dirty="0">
                <a:ea typeface="ＭＳ Ｐゴシック" pitchFamily="34" charset="-128"/>
              </a:rPr>
              <a:t>, een </a:t>
            </a:r>
            <a:r>
              <a:rPr lang="nl-NL" b="1" dirty="0">
                <a:ea typeface="ＭＳ Ｐゴシック" pitchFamily="34" charset="-128"/>
              </a:rPr>
              <a:t>piepende ademhaling</a:t>
            </a:r>
            <a:r>
              <a:rPr lang="nl-NL" dirty="0">
                <a:ea typeface="ＭＳ Ｐゴシック" pitchFamily="34" charset="-128"/>
              </a:rPr>
              <a:t> of &gt; 3 weken bestaande </a:t>
            </a:r>
            <a:r>
              <a:rPr lang="nl-NL" b="1" dirty="0">
                <a:ea typeface="ＭＳ Ｐゴシック" pitchFamily="34" charset="-128"/>
              </a:rPr>
              <a:t>hoestklachten. </a:t>
            </a:r>
            <a:r>
              <a:rPr lang="nl-NL" dirty="0">
                <a:ea typeface="ＭＳ Ｐゴシック" pitchFamily="34" charset="-128"/>
              </a:rPr>
              <a:t>Minder specifiek: snelle vermoeidheid of conditievermindering.</a:t>
            </a:r>
          </a:p>
          <a:p>
            <a:pPr indent="17463">
              <a:buFontTx/>
              <a:buNone/>
            </a:pPr>
            <a:r>
              <a:rPr lang="nl-NL" dirty="0">
                <a:ea typeface="ＭＳ Ｐゴシック" pitchFamily="34" charset="-128"/>
              </a:rPr>
              <a:t>De diagnose astma wordt veelal gesteld na meerdere consulten.</a:t>
            </a:r>
          </a:p>
          <a:p>
            <a:pPr indent="17463">
              <a:buFontTx/>
              <a:buNone/>
            </a:pPr>
            <a:endParaRPr lang="nl-NL" sz="2000" dirty="0">
              <a:effectLst>
                <a:outerShdw blurRad="38100" dist="38100" dir="2700000" algn="tl">
                  <a:srgbClr val="C0C0C0"/>
                </a:outerShdw>
              </a:effectLst>
              <a:ea typeface="ＭＳ Ｐゴシック" pitchFamily="34" charset="-128"/>
            </a:endParaRPr>
          </a:p>
          <a:p>
            <a:pPr indent="0">
              <a:buFont typeface="Arial" panose="020B0604020202020204" pitchFamily="34" charset="0"/>
              <a:buNone/>
            </a:pPr>
            <a:endParaRPr lang="nl-NL" sz="2000" dirty="0">
              <a:ea typeface="ＭＳ Ｐゴシック" pitchFamily="34" charset="-128"/>
            </a:endParaRPr>
          </a:p>
          <a:p>
            <a:pPr indent="17463">
              <a:buFontTx/>
              <a:buNone/>
            </a:pPr>
            <a:endParaRPr lang="nl-NL" sz="1800" dirty="0">
              <a:effectLst>
                <a:outerShdw blurRad="38100" dist="38100" dir="2700000" algn="tl">
                  <a:srgbClr val="C0C0C0"/>
                </a:outerShdw>
              </a:effectLst>
              <a:ea typeface="ＭＳ Ｐゴシック" pitchFamily="34" charset="-128"/>
            </a:endParaRPr>
          </a:p>
        </p:txBody>
      </p:sp>
      <p:graphicFrame>
        <p:nvGraphicFramePr>
          <p:cNvPr id="5" name="Table 2"/>
          <p:cNvGraphicFramePr>
            <a:graphicFrameLocks noGrp="1"/>
          </p:cNvGraphicFramePr>
          <p:nvPr>
            <p:extLst>
              <p:ext uri="{D42A27DB-BD31-4B8C-83A1-F6EECF244321}">
                <p14:modId xmlns:p14="http://schemas.microsoft.com/office/powerpoint/2010/main" val="3648768761"/>
              </p:ext>
            </p:extLst>
          </p:nvPr>
        </p:nvGraphicFramePr>
        <p:xfrm>
          <a:off x="972920" y="5088834"/>
          <a:ext cx="10013132" cy="3041597"/>
        </p:xfrm>
        <a:graphic>
          <a:graphicData uri="http://schemas.openxmlformats.org/drawingml/2006/table">
            <a:tbl>
              <a:tblPr firstRow="1" firstCol="1" bandRow="1"/>
              <a:tblGrid>
                <a:gridCol w="2268603">
                  <a:extLst>
                    <a:ext uri="{9D8B030D-6E8A-4147-A177-3AD203B41FA5}">
                      <a16:colId xmlns:a16="http://schemas.microsoft.com/office/drawing/2014/main" val="20000"/>
                    </a:ext>
                  </a:extLst>
                </a:gridCol>
                <a:gridCol w="7744529">
                  <a:extLst>
                    <a:ext uri="{9D8B030D-6E8A-4147-A177-3AD203B41FA5}">
                      <a16:colId xmlns:a16="http://schemas.microsoft.com/office/drawing/2014/main" val="20001"/>
                    </a:ext>
                  </a:extLst>
                </a:gridCol>
              </a:tblGrid>
              <a:tr h="1129230">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Anamnese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aard en ernst luchtwegklachten; voorgeschiedenis; familie; aanwijzingen (niet)- allergische prikkels; roken; werk en vrije tijd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90299">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Lichamelijk onderzoek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Inspecteren; ausculteren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1034">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Aanvullend onderzoek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5000"/>
                        </a:lnSpc>
                        <a:spcAft>
                          <a:spcPts val="800"/>
                        </a:spcAft>
                      </a:pPr>
                      <a:r>
                        <a:rPr lang="nl-NL" sz="2000" dirty="0">
                          <a:effectLst/>
                          <a:latin typeface="Arial" panose="020B0604020202020204" pitchFamily="34" charset="0"/>
                          <a:ea typeface="PMingLiU" panose="02020500000000000000" pitchFamily="18" charset="-120"/>
                          <a:cs typeface="Arial" panose="020B0604020202020204" pitchFamily="34" charset="0"/>
                        </a:rPr>
                        <a:t>longfunctieonderzoek (</a:t>
                      </a:r>
                      <a:r>
                        <a:rPr lang="nl-NL" sz="2000" dirty="0" err="1">
                          <a:effectLst/>
                          <a:latin typeface="Arial" panose="020B0604020202020204" pitchFamily="34" charset="0"/>
                          <a:ea typeface="PMingLiU" panose="02020500000000000000" pitchFamily="18" charset="-120"/>
                          <a:cs typeface="Arial" panose="020B0604020202020204" pitchFamily="34" charset="0"/>
                        </a:rPr>
                        <a:t>m.b.v</a:t>
                      </a:r>
                      <a:r>
                        <a:rPr lang="nl-NL" sz="2000" dirty="0">
                          <a:effectLst/>
                          <a:latin typeface="Arial" panose="020B0604020202020204" pitchFamily="34" charset="0"/>
                          <a:ea typeface="PMingLiU" panose="02020500000000000000" pitchFamily="18" charset="-120"/>
                          <a:cs typeface="Arial" panose="020B0604020202020204" pitchFamily="34" charset="0"/>
                        </a:rPr>
                        <a:t> spirometer); </a:t>
                      </a:r>
                      <a:br>
                        <a:rPr lang="nl-NL" sz="2000" dirty="0">
                          <a:effectLst/>
                          <a:latin typeface="Arial" panose="020B0604020202020204" pitchFamily="34" charset="0"/>
                          <a:ea typeface="PMingLiU" panose="02020500000000000000" pitchFamily="18" charset="-120"/>
                          <a:cs typeface="Arial" panose="020B0604020202020204" pitchFamily="34" charset="0"/>
                        </a:rPr>
                      </a:br>
                      <a:r>
                        <a:rPr lang="nl-NL" sz="2000" dirty="0">
                          <a:effectLst/>
                          <a:latin typeface="Arial" panose="020B0604020202020204" pitchFamily="34" charset="0"/>
                          <a:ea typeface="PMingLiU" panose="02020500000000000000" pitchFamily="18" charset="-120"/>
                          <a:cs typeface="Arial" panose="020B0604020202020204" pitchFamily="34" charset="0"/>
                        </a:rPr>
                        <a:t>allergologisch onderzoek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1034">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Overig aanvullend onderzoek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95000"/>
                        </a:lnSpc>
                        <a:spcAft>
                          <a:spcPts val="0"/>
                        </a:spcAft>
                      </a:pPr>
                      <a:r>
                        <a:rPr lang="nl-NL" sz="2000" dirty="0">
                          <a:effectLst/>
                          <a:latin typeface="Arial" panose="020B0604020202020204" pitchFamily="34" charset="0"/>
                          <a:ea typeface="PMingLiU" panose="02020500000000000000" pitchFamily="18" charset="-120"/>
                          <a:cs typeface="Arial" panose="020B0604020202020204" pitchFamily="34" charset="0"/>
                        </a:rPr>
                        <a:t>X-thorax bij discrepantie tussen klachten en </a:t>
                      </a:r>
                      <a:r>
                        <a:rPr lang="nl-NL" sz="2000" dirty="0" err="1">
                          <a:effectLst/>
                          <a:latin typeface="Arial" panose="020B0604020202020204" pitchFamily="34" charset="0"/>
                          <a:ea typeface="PMingLiU" panose="02020500000000000000" pitchFamily="18" charset="-120"/>
                          <a:cs typeface="Arial" panose="020B0604020202020204" pitchFamily="34" charset="0"/>
                        </a:rPr>
                        <a:t>spirometrische</a:t>
                      </a:r>
                      <a:r>
                        <a:rPr lang="nl-NL" sz="2000" dirty="0">
                          <a:effectLst/>
                          <a:latin typeface="Arial" panose="020B0604020202020204" pitchFamily="34" charset="0"/>
                          <a:ea typeface="PMingLiU" panose="02020500000000000000" pitchFamily="18" charset="-120"/>
                          <a:cs typeface="Arial" panose="020B0604020202020204" pitchFamily="34" charset="0"/>
                        </a:rPr>
                        <a:t> afwijkingen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9487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Belangrijke sites</a:t>
            </a:r>
          </a:p>
        </p:txBody>
      </p:sp>
      <p:sp>
        <p:nvSpPr>
          <p:cNvPr id="3" name="Tijdelijke aanduiding voor inhoud 2"/>
          <p:cNvSpPr>
            <a:spLocks noGrp="1"/>
          </p:cNvSpPr>
          <p:nvPr>
            <p:ph idx="1"/>
          </p:nvPr>
        </p:nvSpPr>
        <p:spPr>
          <a:xfrm>
            <a:off x="828000" y="1591056"/>
            <a:ext cx="11215271" cy="7232400"/>
          </a:xfrm>
        </p:spPr>
        <p:txBody>
          <a:bodyPr/>
          <a:lstStyle/>
          <a:p>
            <a:r>
              <a:rPr lang="nl-NL" dirty="0">
                <a:hlinkClick r:id="rId2"/>
              </a:rPr>
              <a:t>www.inhalatorgebruik.nl</a:t>
            </a:r>
            <a:endParaRPr lang="nl-NL" dirty="0"/>
          </a:p>
          <a:p>
            <a:pPr marL="0" indent="0">
              <a:buNone/>
            </a:pPr>
            <a:endParaRPr lang="nl-NL" dirty="0"/>
          </a:p>
          <a:p>
            <a:r>
              <a:rPr lang="nl-NL" dirty="0">
                <a:hlinkClick r:id="rId3"/>
              </a:rPr>
              <a:t>NHG standaard Astma bij volwassenen</a:t>
            </a:r>
            <a:endParaRPr lang="nl-NL" dirty="0"/>
          </a:p>
          <a:p>
            <a:pPr marL="0" indent="0">
              <a:buNone/>
            </a:pPr>
            <a:endParaRPr lang="nl-NL" dirty="0"/>
          </a:p>
          <a:p>
            <a:r>
              <a:rPr lang="nl-NL" dirty="0">
                <a:hlinkClick r:id="rId4"/>
              </a:rPr>
              <a:t>www.rchmbr.nl</a:t>
            </a:r>
            <a:r>
              <a:rPr lang="nl-NL" dirty="0"/>
              <a:t>	</a:t>
            </a:r>
          </a:p>
          <a:p>
            <a:pPr marL="0" indent="0">
              <a:buNone/>
            </a:pPr>
            <a:endParaRPr lang="nl-NL" dirty="0"/>
          </a:p>
          <a:p>
            <a:pPr marL="0" indent="0">
              <a:buNone/>
            </a:pPr>
            <a:endParaRPr lang="nl-NL" dirty="0"/>
          </a:p>
          <a:p>
            <a:r>
              <a:rPr lang="nl-NL" dirty="0"/>
              <a:t>Boek: Protocollaire Astma / COPD zorg</a:t>
            </a:r>
          </a:p>
          <a:p>
            <a:endParaRPr lang="nl-NL" dirty="0"/>
          </a:p>
          <a:p>
            <a:r>
              <a:rPr lang="nl-NL"/>
              <a:t>Folder Astma </a:t>
            </a:r>
            <a:endParaRPr lang="nl-NL" dirty="0"/>
          </a:p>
          <a:p>
            <a:pPr marL="0" indent="0">
              <a:buNone/>
            </a:pPr>
            <a:endParaRPr lang="nl-NL" dirty="0"/>
          </a:p>
          <a:p>
            <a:pPr marL="0" indent="0">
              <a:buNone/>
            </a:pPr>
            <a:endParaRPr lang="nl-NL" dirty="0"/>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458" y="4247701"/>
            <a:ext cx="2134394" cy="3020168"/>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935" y="6537064"/>
            <a:ext cx="1600856" cy="2292839"/>
          </a:xfrm>
          <a:prstGeom prst="rect">
            <a:avLst/>
          </a:prstGeom>
        </p:spPr>
      </p:pic>
    </p:spTree>
    <p:extLst>
      <p:ext uri="{BB962C8B-B14F-4D97-AF65-F5344CB8AC3E}">
        <p14:creationId xmlns:p14="http://schemas.microsoft.com/office/powerpoint/2010/main" val="3727228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Vragen????</a:t>
            </a:r>
          </a:p>
        </p:txBody>
      </p:sp>
      <p:sp>
        <p:nvSpPr>
          <p:cNvPr id="3" name="Tijdelijke aanduiding voor inhoud 2"/>
          <p:cNvSpPr>
            <a:spLocks noGrp="1"/>
          </p:cNvSpPr>
          <p:nvPr>
            <p:ph idx="1"/>
          </p:nvPr>
        </p:nvSpPr>
        <p:spPr/>
        <p:txBody>
          <a:bodyPr/>
          <a:lstStyle/>
          <a:p>
            <a:pPr marL="0" indent="0">
              <a:buNone/>
            </a:pPr>
            <a:r>
              <a:rPr lang="nl-NL" sz="4000" b="1" dirty="0">
                <a:solidFill>
                  <a:srgbClr val="CC2A1C"/>
                </a:solidFill>
              </a:rPr>
              <a:t>				</a:t>
            </a:r>
          </a:p>
          <a:p>
            <a:pPr marL="0" indent="0">
              <a:buNone/>
            </a:pPr>
            <a:r>
              <a:rPr lang="nl-NL" sz="4000" b="1" dirty="0">
                <a:solidFill>
                  <a:srgbClr val="CC2A1C"/>
                </a:solidFill>
              </a:rPr>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5616" y="2160182"/>
            <a:ext cx="5650991" cy="5534647"/>
          </a:xfrm>
          <a:prstGeom prst="rect">
            <a:avLst/>
          </a:prstGeom>
        </p:spPr>
      </p:pic>
    </p:spTree>
    <p:extLst>
      <p:ext uri="{BB962C8B-B14F-4D97-AF65-F5344CB8AC3E}">
        <p14:creationId xmlns:p14="http://schemas.microsoft.com/office/powerpoint/2010/main" val="231186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ea typeface="MS PGothic" pitchFamily="34" charset="-128"/>
              </a:rPr>
              <a:t>Astma Diagnostiek volgens NHG</a:t>
            </a:r>
            <a:r>
              <a:rPr lang="nl-NL" dirty="0">
                <a:effectLst>
                  <a:outerShdw blurRad="38100" dist="38100" dir="2700000" algn="tl">
                    <a:srgbClr val="C0C0C0"/>
                  </a:outerShdw>
                </a:effectLst>
                <a:ea typeface="MS PGothic" pitchFamily="34" charset="-128"/>
              </a:rPr>
              <a:t> </a:t>
            </a:r>
            <a:endParaRPr lang="nl-NL" dirty="0"/>
          </a:p>
        </p:txBody>
      </p:sp>
      <p:sp>
        <p:nvSpPr>
          <p:cNvPr id="3" name="Tijdelijke aanduiding voor inhoud 2"/>
          <p:cNvSpPr>
            <a:spLocks noGrp="1"/>
          </p:cNvSpPr>
          <p:nvPr>
            <p:ph idx="1"/>
          </p:nvPr>
        </p:nvSpPr>
        <p:spPr/>
        <p:txBody>
          <a:bodyPr/>
          <a:lstStyle/>
          <a:p>
            <a:pPr marL="0">
              <a:spcBef>
                <a:spcPts val="600"/>
              </a:spcBef>
              <a:buNone/>
            </a:pPr>
            <a:r>
              <a:rPr lang="nl-NL" dirty="0">
                <a:ea typeface="ＭＳ Ｐゴシック" pitchFamily="34" charset="-128"/>
              </a:rPr>
              <a:t>De diagnose astma wordt gesteld bij patiënten die periodiek klachten hebben van </a:t>
            </a:r>
            <a:r>
              <a:rPr lang="nl-NL" dirty="0" err="1">
                <a:ea typeface="ＭＳ Ｐゴシック" pitchFamily="34" charset="-128"/>
              </a:rPr>
              <a:t>dyspnoe</a:t>
            </a:r>
            <a:r>
              <a:rPr lang="nl-NL" dirty="0">
                <a:ea typeface="ＭＳ Ｐゴシック" pitchFamily="34" charset="-128"/>
              </a:rPr>
              <a:t> en expiratoir piepen, al dan niet met hoesten. Reversibiliteit na bronchusverwijding bij spirometrie ondersteunt de diagnose</a:t>
            </a:r>
          </a:p>
          <a:p>
            <a:pPr>
              <a:buNone/>
            </a:pPr>
            <a:endParaRPr lang="nl-NL" dirty="0">
              <a:ea typeface="ＭＳ Ｐゴシック" pitchFamily="34" charset="-128"/>
            </a:endParaRPr>
          </a:p>
          <a:p>
            <a:pPr>
              <a:buNone/>
            </a:pPr>
            <a:r>
              <a:rPr lang="nl-NL" u="sng" dirty="0">
                <a:ea typeface="ＭＳ Ｐゴシック" pitchFamily="34" charset="-128"/>
              </a:rPr>
              <a:t>Reversibiliteit</a:t>
            </a:r>
          </a:p>
          <a:p>
            <a:r>
              <a:rPr lang="nl-NL" dirty="0">
                <a:ea typeface="ＭＳ Ｐゴシック" pitchFamily="34" charset="-128"/>
              </a:rPr>
              <a:t>een toename van de FEV</a:t>
            </a:r>
            <a:r>
              <a:rPr lang="nl-NL" baseline="-25000" dirty="0">
                <a:ea typeface="ＭＳ Ｐゴシック" pitchFamily="34" charset="-128"/>
              </a:rPr>
              <a:t>1 </a:t>
            </a:r>
            <a:r>
              <a:rPr lang="nl-NL" dirty="0">
                <a:ea typeface="ＭＳ Ｐゴシック" pitchFamily="34" charset="-128"/>
              </a:rPr>
              <a:t>≥ 12% én ≥ 200 ml, ten opzichte van de pre bronchodilatatoire waarde, na gestandaardiseerde bronchusverwijding</a:t>
            </a:r>
          </a:p>
          <a:p>
            <a:r>
              <a:rPr lang="nl-NL" dirty="0">
                <a:ea typeface="ＭＳ Ｐゴシック" pitchFamily="34" charset="-128"/>
              </a:rPr>
              <a:t>afwezigheid van reversibiliteit sluit de diagnose astma (naast COPD) niet uit</a:t>
            </a:r>
          </a:p>
          <a:p>
            <a:endParaRPr lang="nl-NL" dirty="0"/>
          </a:p>
        </p:txBody>
      </p:sp>
    </p:spTree>
    <p:extLst>
      <p:ext uri="{BB962C8B-B14F-4D97-AF65-F5344CB8AC3E}">
        <p14:creationId xmlns:p14="http://schemas.microsoft.com/office/powerpoint/2010/main" val="336230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ea typeface="ＭＳ Ｐゴシック" pitchFamily="34" charset="-128"/>
              </a:rPr>
              <a:t>COPD Differentiaal Diagnostiek volgens NHG</a:t>
            </a:r>
            <a:r>
              <a:rPr lang="nl-NL" sz="4800" dirty="0">
                <a:ea typeface="ＭＳ Ｐゴシック" pitchFamily="34" charset="-128"/>
              </a:rPr>
              <a:t> </a:t>
            </a:r>
            <a:endParaRPr lang="nl-NL" dirty="0"/>
          </a:p>
        </p:txBody>
      </p:sp>
      <p:sp>
        <p:nvSpPr>
          <p:cNvPr id="4" name="Rectangle 5"/>
          <p:cNvSpPr>
            <a:spLocks noGrp="1"/>
          </p:cNvSpPr>
          <p:nvPr>
            <p:ph idx="1"/>
          </p:nvPr>
        </p:nvSpPr>
        <p:spPr>
          <a:xfrm>
            <a:off x="828000" y="1908000"/>
            <a:ext cx="11470017" cy="6695999"/>
          </a:xfrm>
        </p:spPr>
        <p:txBody>
          <a:bodyPr lIns="0" tIns="0" rIns="0" bIns="0">
            <a:normAutofit fontScale="92500" lnSpcReduction="20000"/>
          </a:bodyPr>
          <a:lstStyle/>
          <a:p>
            <a:pPr marL="288925" indent="-288925" defTabSz="881063" eaLnBrk="1" hangingPunct="1"/>
            <a:r>
              <a:rPr lang="nl-NL" dirty="0">
                <a:ea typeface="ＭＳ Ｐゴシック" pitchFamily="34" charset="-128"/>
              </a:rPr>
              <a:t> Bij patiënten &gt; 40 jaar kan het onderscheid tussen astma en COPD lastig zijn, vooral bij rokers. Door roken of onder behandeling kan er irreversibele luchtwegobstructie optreden.</a:t>
            </a:r>
          </a:p>
          <a:p>
            <a:pPr marL="288925" indent="-288925" defTabSz="881063" eaLnBrk="1" hangingPunct="1"/>
            <a:r>
              <a:rPr lang="nl-NL" dirty="0">
                <a:ea typeface="ＭＳ Ｐゴシック" pitchFamily="34" charset="-128"/>
              </a:rPr>
              <a:t> Bij kenmerken van beide aandoeningen wordt de dubbeldiagnose astma én COPD gesteld.</a:t>
            </a:r>
          </a:p>
          <a:p>
            <a:pPr marL="288925" indent="-288925" defTabSz="881063"/>
            <a:r>
              <a:rPr lang="nl-NL" dirty="0">
                <a:ea typeface="ＭＳ Ｐゴシック" pitchFamily="34" charset="-128"/>
              </a:rPr>
              <a:t> De aandoening die in de behandeling het meest op de voorgrond staat, wordt gehanteerd als hoofddiagnose.</a:t>
            </a:r>
          </a:p>
          <a:p>
            <a:pPr marL="0" indent="0" defTabSz="881063">
              <a:buNone/>
            </a:pPr>
            <a:endParaRPr lang="nl-NL" dirty="0">
              <a:latin typeface="Arial" charset="0"/>
              <a:ea typeface="ＭＳ Ｐゴシック" pitchFamily="34" charset="-128"/>
            </a:endParaRPr>
          </a:p>
          <a:p>
            <a:pPr marL="0" indent="0" defTabSz="881063">
              <a:buNone/>
            </a:pPr>
            <a:r>
              <a:rPr lang="nl-NL" dirty="0">
                <a:latin typeface="Arial" charset="0"/>
                <a:ea typeface="ＭＳ Ｐゴシック" pitchFamily="34" charset="-128"/>
              </a:rPr>
              <a:t>Patiënten met astma én COPD worden </a:t>
            </a:r>
          </a:p>
          <a:p>
            <a:pPr marL="0" indent="0" defTabSz="881063">
              <a:buNone/>
            </a:pPr>
            <a:endParaRPr lang="nl-NL" dirty="0">
              <a:latin typeface="Arial" charset="0"/>
              <a:ea typeface="ＭＳ Ｐゴシック" pitchFamily="34" charset="-128"/>
            </a:endParaRPr>
          </a:p>
          <a:p>
            <a:pPr marL="288925" indent="-288925" defTabSz="881063"/>
            <a:r>
              <a:rPr lang="nl-NL" dirty="0">
                <a:latin typeface="Arial" charset="0"/>
                <a:ea typeface="ＭＳ Ｐゴシック" pitchFamily="34" charset="-128"/>
              </a:rPr>
              <a:t> medicamenteus behandeld volgens de NHG-Standaard Astma bij volwassenen, </a:t>
            </a:r>
          </a:p>
          <a:p>
            <a:pPr marL="0" indent="0" defTabSz="881063">
              <a:buNone/>
            </a:pPr>
            <a:endParaRPr lang="nl-NL" dirty="0">
              <a:ea typeface="ＭＳ Ｐゴシック" pitchFamily="34" charset="-128"/>
            </a:endParaRPr>
          </a:p>
          <a:p>
            <a:pPr marL="288925" indent="-288925" defTabSz="881063"/>
            <a:r>
              <a:rPr lang="nl-NL" dirty="0">
                <a:latin typeface="Arial" charset="0"/>
                <a:ea typeface="ＭＳ Ｐゴシック" pitchFamily="34" charset="-128"/>
              </a:rPr>
              <a:t> niet-medicamenteus (bijvoorbeeld middels leefstijladviezen) behandeld volgens de NHG-Standaard COPD.</a:t>
            </a:r>
          </a:p>
          <a:p>
            <a:pPr marL="0" indent="0" defTabSz="881063" eaLnBrk="1" hangingPunct="1">
              <a:buNone/>
            </a:pPr>
            <a:endParaRPr lang="nl-NL" sz="2000" dirty="0">
              <a:ea typeface="ＭＳ Ｐゴシック" pitchFamily="34" charset="-128"/>
            </a:endParaRPr>
          </a:p>
        </p:txBody>
      </p:sp>
    </p:spTree>
    <p:extLst>
      <p:ext uri="{BB962C8B-B14F-4D97-AF65-F5344CB8AC3E}">
        <p14:creationId xmlns:p14="http://schemas.microsoft.com/office/powerpoint/2010/main" val="146990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Behandeldoelen volgens de NHG-Standaard</a:t>
            </a:r>
            <a:br>
              <a:rPr lang="nl-NL" dirty="0"/>
            </a:br>
            <a:endParaRPr lang="nl-NL" dirty="0"/>
          </a:p>
        </p:txBody>
      </p:sp>
      <p:sp>
        <p:nvSpPr>
          <p:cNvPr id="3" name="Tijdelijke aanduiding voor inhoud 2"/>
          <p:cNvSpPr>
            <a:spLocks noGrp="1"/>
          </p:cNvSpPr>
          <p:nvPr>
            <p:ph idx="1"/>
          </p:nvPr>
        </p:nvSpPr>
        <p:spPr>
          <a:xfrm>
            <a:off x="828000" y="2088000"/>
            <a:ext cx="11215271" cy="1900904"/>
          </a:xfrm>
        </p:spPr>
        <p:txBody>
          <a:bodyPr/>
          <a:lstStyle/>
          <a:p>
            <a:r>
              <a:rPr lang="nl-NL" dirty="0"/>
              <a:t>Bereiken van optimale Astma controle</a:t>
            </a:r>
          </a:p>
          <a:p>
            <a:r>
              <a:rPr lang="nl-NL" dirty="0"/>
              <a:t>Dat betekent: bij beoordeling actuele controle (bij voorkeur gedurende een periode van 4 weken)</a:t>
            </a:r>
          </a:p>
          <a:p>
            <a:endParaRPr lang="nl-NL" dirty="0"/>
          </a:p>
          <a:p>
            <a:endParaRPr lang="nl-NL" dirty="0"/>
          </a:p>
          <a:p>
            <a:endParaRPr lang="nl-NL" dirty="0"/>
          </a:p>
          <a:p>
            <a:endParaRPr lang="nl-NL" dirty="0"/>
          </a:p>
          <a:p>
            <a:pPr marL="0" indent="0">
              <a:buNone/>
            </a:pPr>
            <a:endParaRPr lang="nl-NL" dirty="0"/>
          </a:p>
          <a:p>
            <a:r>
              <a:rPr lang="nl-NL" dirty="0"/>
              <a:t>Elke exacerbatie wordt gezien als slechte controle</a:t>
            </a:r>
          </a:p>
          <a:p>
            <a:pPr marL="0" indent="0">
              <a:buNone/>
            </a:pPr>
            <a:br>
              <a:rPr lang="nl-NL" dirty="0"/>
            </a:b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969581517"/>
              </p:ext>
            </p:extLst>
          </p:nvPr>
        </p:nvGraphicFramePr>
        <p:xfrm>
          <a:off x="1364974" y="4009878"/>
          <a:ext cx="8574156" cy="2119950"/>
        </p:xfrm>
        <a:graphic>
          <a:graphicData uri="http://schemas.openxmlformats.org/drawingml/2006/table">
            <a:tbl>
              <a:tblPr firstRow="1" firstCol="1" bandRow="1"/>
              <a:tblGrid>
                <a:gridCol w="4135769">
                  <a:extLst>
                    <a:ext uri="{9D8B030D-6E8A-4147-A177-3AD203B41FA5}">
                      <a16:colId xmlns:a16="http://schemas.microsoft.com/office/drawing/2014/main" val="20000"/>
                    </a:ext>
                  </a:extLst>
                </a:gridCol>
                <a:gridCol w="4438387">
                  <a:extLst>
                    <a:ext uri="{9D8B030D-6E8A-4147-A177-3AD203B41FA5}">
                      <a16:colId xmlns:a16="http://schemas.microsoft.com/office/drawing/2014/main" val="20001"/>
                    </a:ext>
                  </a:extLst>
                </a:gridCol>
              </a:tblGrid>
              <a:tr h="388070">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Symptomen overdag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 2 maal per week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8070">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Beperking activiteiten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Nee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070">
                <a:tc>
                  <a:txBody>
                    <a:bodyPr/>
                    <a:lstStyle/>
                    <a:p>
                      <a:pPr>
                        <a:lnSpc>
                          <a:spcPct val="107000"/>
                        </a:lnSpc>
                        <a:spcAft>
                          <a:spcPts val="0"/>
                        </a:spcAft>
                      </a:pPr>
                      <a:r>
                        <a:rPr lang="nl-NL" sz="2600">
                          <a:effectLst/>
                          <a:latin typeface="Arial" panose="020B0604020202020204" pitchFamily="34" charset="0"/>
                          <a:ea typeface="PMingLiU" panose="02020500000000000000" pitchFamily="18" charset="-120"/>
                          <a:cs typeface="Arial" panose="020B0604020202020204" pitchFamily="34" charset="0"/>
                        </a:rPr>
                        <a:t>Nachtelijke symptomen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Nee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8070">
                <a:tc>
                  <a:txBody>
                    <a:bodyPr/>
                    <a:lstStyle/>
                    <a:p>
                      <a:pPr>
                        <a:lnSpc>
                          <a:spcPct val="107000"/>
                        </a:lnSpc>
                        <a:spcAft>
                          <a:spcPts val="0"/>
                        </a:spcAft>
                      </a:pPr>
                      <a:r>
                        <a:rPr lang="nl-NL" sz="2600">
                          <a:effectLst/>
                          <a:latin typeface="Arial" panose="020B0604020202020204" pitchFamily="34" charset="0"/>
                          <a:ea typeface="PMingLiU" panose="02020500000000000000" pitchFamily="18" charset="-120"/>
                          <a:cs typeface="Arial" panose="020B0604020202020204" pitchFamily="34" charset="0"/>
                        </a:rPr>
                        <a:t>Gebruik noodmedicatie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 2 maal per week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070">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Spirometrie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2600" dirty="0">
                          <a:effectLst/>
                          <a:latin typeface="Arial" panose="020B0604020202020204" pitchFamily="34" charset="0"/>
                          <a:ea typeface="PMingLiU" panose="02020500000000000000" pitchFamily="18" charset="-120"/>
                          <a:cs typeface="Arial" panose="020B0604020202020204" pitchFamily="34" charset="0"/>
                        </a:rPr>
                        <a:t>Normaal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292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sz="half" idx="1"/>
          </p:nvPr>
        </p:nvSpPr>
        <p:spPr/>
        <p:txBody>
          <a:bodyPr/>
          <a:lstStyle/>
          <a:p>
            <a:r>
              <a:rPr lang="nl-NL" dirty="0"/>
              <a:t>ASTMA	</a:t>
            </a:r>
          </a:p>
          <a:p>
            <a:pPr lvl="1"/>
            <a:r>
              <a:rPr lang="nl-NL" dirty="0"/>
              <a:t>Inflammatie bronchuswand</a:t>
            </a:r>
          </a:p>
          <a:p>
            <a:pPr lvl="1"/>
            <a:endParaRPr lang="nl-NL" dirty="0"/>
          </a:p>
          <a:p>
            <a:pPr lvl="1"/>
            <a:endParaRPr lang="nl-NL" dirty="0"/>
          </a:p>
          <a:p>
            <a:pPr lvl="1"/>
            <a:r>
              <a:rPr lang="nl-NL" dirty="0"/>
              <a:t>Overwegend eosinofiel en mestcellen	</a:t>
            </a:r>
          </a:p>
          <a:p>
            <a:pPr lvl="1"/>
            <a:endParaRPr lang="nl-NL" dirty="0"/>
          </a:p>
          <a:p>
            <a:pPr lvl="1"/>
            <a:endParaRPr lang="nl-NL" dirty="0"/>
          </a:p>
          <a:p>
            <a:pPr lvl="1"/>
            <a:r>
              <a:rPr lang="nl-NL" dirty="0"/>
              <a:t>Alle leeftijden</a:t>
            </a:r>
          </a:p>
          <a:p>
            <a:pPr lvl="1"/>
            <a:endParaRPr lang="nl-NL" dirty="0"/>
          </a:p>
          <a:p>
            <a:pPr lvl="1"/>
            <a:endParaRPr lang="nl-NL" dirty="0"/>
          </a:p>
          <a:p>
            <a:pPr lvl="1"/>
            <a:r>
              <a:rPr lang="nl-NL" dirty="0"/>
              <a:t>Meestal gevoelig voor ICS</a:t>
            </a:r>
          </a:p>
          <a:p>
            <a:pPr lvl="1"/>
            <a:endParaRPr lang="nl-NL" dirty="0"/>
          </a:p>
        </p:txBody>
      </p:sp>
      <p:sp>
        <p:nvSpPr>
          <p:cNvPr id="5" name="Tijdelijke aanduiding voor inhoud 4"/>
          <p:cNvSpPr>
            <a:spLocks noGrp="1"/>
          </p:cNvSpPr>
          <p:nvPr>
            <p:ph sz="half" idx="2"/>
          </p:nvPr>
        </p:nvSpPr>
        <p:spPr/>
        <p:txBody>
          <a:bodyPr/>
          <a:lstStyle/>
          <a:p>
            <a:r>
              <a:rPr lang="nl-NL" dirty="0"/>
              <a:t>COPD</a:t>
            </a:r>
          </a:p>
          <a:p>
            <a:pPr lvl="1"/>
            <a:r>
              <a:rPr lang="nl-NL" dirty="0"/>
              <a:t>Complex</a:t>
            </a:r>
          </a:p>
          <a:p>
            <a:pPr lvl="2"/>
            <a:r>
              <a:rPr lang="nl-NL" dirty="0"/>
              <a:t>Luchtwegobstructie</a:t>
            </a:r>
          </a:p>
          <a:p>
            <a:pPr lvl="2"/>
            <a:r>
              <a:rPr lang="nl-NL" dirty="0" err="1"/>
              <a:t>Direkt</a:t>
            </a:r>
            <a:r>
              <a:rPr lang="nl-NL" dirty="0"/>
              <a:t> schade longparenchym</a:t>
            </a:r>
          </a:p>
          <a:p>
            <a:pPr lvl="1"/>
            <a:r>
              <a:rPr lang="nl-NL" dirty="0"/>
              <a:t>Overwegend neutrofiel en </a:t>
            </a:r>
            <a:r>
              <a:rPr lang="nl-NL" dirty="0" err="1"/>
              <a:t>direkte</a:t>
            </a:r>
            <a:r>
              <a:rPr lang="nl-NL" dirty="0"/>
              <a:t> schade </a:t>
            </a:r>
          </a:p>
          <a:p>
            <a:pPr lvl="1"/>
            <a:endParaRPr lang="nl-NL" dirty="0"/>
          </a:p>
          <a:p>
            <a:pPr lvl="1"/>
            <a:endParaRPr lang="nl-NL" dirty="0"/>
          </a:p>
          <a:p>
            <a:pPr lvl="1"/>
            <a:r>
              <a:rPr lang="nl-NL" dirty="0"/>
              <a:t>Meestal &gt; 40 jaar</a:t>
            </a:r>
          </a:p>
          <a:p>
            <a:pPr lvl="1"/>
            <a:endParaRPr lang="nl-NL" dirty="0"/>
          </a:p>
          <a:p>
            <a:pPr lvl="1"/>
            <a:endParaRPr lang="nl-NL" dirty="0"/>
          </a:p>
          <a:p>
            <a:pPr lvl="1"/>
            <a:r>
              <a:rPr lang="nl-NL" dirty="0"/>
              <a:t>Meestal niet gevoelig ICS</a:t>
            </a:r>
          </a:p>
        </p:txBody>
      </p:sp>
      <p:sp>
        <p:nvSpPr>
          <p:cNvPr id="2" name="Titel 1"/>
          <p:cNvSpPr>
            <a:spLocks noGrp="1"/>
          </p:cNvSpPr>
          <p:nvPr>
            <p:ph type="title"/>
          </p:nvPr>
        </p:nvSpPr>
        <p:spPr/>
        <p:txBody>
          <a:bodyPr/>
          <a:lstStyle/>
          <a:p>
            <a:r>
              <a:rPr lang="nl-NL" dirty="0"/>
              <a:t>ASTMA VERSUS COPD</a:t>
            </a:r>
          </a:p>
        </p:txBody>
      </p:sp>
    </p:spTree>
    <p:extLst>
      <p:ext uri="{BB962C8B-B14F-4D97-AF65-F5344CB8AC3E}">
        <p14:creationId xmlns:p14="http://schemas.microsoft.com/office/powerpoint/2010/main" val="3501092355"/>
      </p:ext>
    </p:extLst>
  </p:cSld>
  <p:clrMapOvr>
    <a:masterClrMapping/>
  </p:clrMapOvr>
</p:sld>
</file>

<file path=ppt/theme/theme1.xml><?xml version="1.0" encoding="utf-8"?>
<a:theme xmlns:a="http://schemas.openxmlformats.org/drawingml/2006/main" name="Kantoorthema">
  <a:themeElements>
    <a:clrScheme name="RCH ADJ">
      <a:dk1>
        <a:srgbClr val="474747"/>
      </a:dk1>
      <a:lt1>
        <a:srgbClr val="FFFFFF"/>
      </a:lt1>
      <a:dk2>
        <a:srgbClr val="7F7F7F"/>
      </a:dk2>
      <a:lt2>
        <a:srgbClr val="FFFFFF"/>
      </a:lt2>
      <a:accent1>
        <a:srgbClr val="474747"/>
      </a:accent1>
      <a:accent2>
        <a:srgbClr val="7F7F7F"/>
      </a:accent2>
      <a:accent3>
        <a:srgbClr val="CC2A1C"/>
      </a:accent3>
      <a:accent4>
        <a:srgbClr val="801B12"/>
      </a:accent4>
      <a:accent5>
        <a:srgbClr val="E5948D"/>
      </a:accent5>
      <a:accent6>
        <a:srgbClr val="330033"/>
      </a:accent6>
      <a:hlink>
        <a:srgbClr val="CC2A1C"/>
      </a:hlink>
      <a:folHlink>
        <a:srgbClr val="FFFFFF"/>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H PPT 2015 def" id="{67729C3F-90BB-48AD-A9EA-D57038D08267}" vid="{08CBCAB4-998C-4D93-9DF9-49ABDAFE2595}"/>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RCH PPT 2015 def</Template>
  <TotalTime>348</TotalTime>
  <Words>2345</Words>
  <Application>Microsoft Office PowerPoint</Application>
  <PresentationFormat>Aangepast</PresentationFormat>
  <Paragraphs>532</Paragraphs>
  <Slides>51</Slides>
  <Notes>3</Notes>
  <HiddenSlides>0</HiddenSlides>
  <MMClips>0</MMClips>
  <ScaleCrop>false</ScaleCrop>
  <HeadingPairs>
    <vt:vector size="6" baseType="variant">
      <vt:variant>
        <vt:lpstr>Gebruikte lettertypen</vt:lpstr>
      </vt:variant>
      <vt:variant>
        <vt:i4>14</vt:i4>
      </vt:variant>
      <vt:variant>
        <vt:lpstr>Thema</vt:lpstr>
      </vt:variant>
      <vt:variant>
        <vt:i4>1</vt:i4>
      </vt:variant>
      <vt:variant>
        <vt:lpstr>Diatitels</vt:lpstr>
      </vt:variant>
      <vt:variant>
        <vt:i4>51</vt:i4>
      </vt:variant>
    </vt:vector>
  </HeadingPairs>
  <TitlesOfParts>
    <vt:vector size="66" baseType="lpstr">
      <vt:lpstr>Arial Unicode MS</vt:lpstr>
      <vt:lpstr>MS PGothic</vt:lpstr>
      <vt:lpstr>MS PGothic</vt:lpstr>
      <vt:lpstr>Arial</vt:lpstr>
      <vt:lpstr>Calibri</vt:lpstr>
      <vt:lpstr>Calibri Light</vt:lpstr>
      <vt:lpstr>FedraSansPro-Book</vt:lpstr>
      <vt:lpstr>Franklin Gothic Book</vt:lpstr>
      <vt:lpstr>Geneva</vt:lpstr>
      <vt:lpstr>PMingLiU</vt:lpstr>
      <vt:lpstr>Times</vt:lpstr>
      <vt:lpstr>Times New Roman</vt:lpstr>
      <vt:lpstr>Verdana</vt:lpstr>
      <vt:lpstr>Wingdings</vt:lpstr>
      <vt:lpstr>Kantoorthema</vt:lpstr>
      <vt:lpstr>Startbijeenkomst DBC Astma</vt:lpstr>
      <vt:lpstr>Inhoud</vt:lpstr>
      <vt:lpstr>Epidemiologie Astma </vt:lpstr>
      <vt:lpstr>PowerPoint-presentatie</vt:lpstr>
      <vt:lpstr>Astma diagnostiek volgens NHG</vt:lpstr>
      <vt:lpstr>Astma Diagnostiek volgens NHG </vt:lpstr>
      <vt:lpstr>COPD Differentiaal Diagnostiek volgens NHG </vt:lpstr>
      <vt:lpstr>Behandeldoelen volgens de NHG-Standaard </vt:lpstr>
      <vt:lpstr>ASTMA VERSUS COPD</vt:lpstr>
      <vt:lpstr>Niet medicamenteuze adviezen</vt:lpstr>
      <vt:lpstr>Medicamenteuze behandeling volgens NHG </vt:lpstr>
      <vt:lpstr>Medicamenteuze behandeling volgens NHG</vt:lpstr>
      <vt:lpstr>Medicamenteuze behandeling volgens NHG</vt:lpstr>
      <vt:lpstr>Medicamenteuze behandeling volgens NHG</vt:lpstr>
      <vt:lpstr>Medicamenteuze behandeling volgens NHG</vt:lpstr>
      <vt:lpstr>Medicamenteuze behandeling volgens NHG</vt:lpstr>
      <vt:lpstr>Kernboodschappen NHG-Standaard Astma </vt:lpstr>
      <vt:lpstr>Kernboodschappen NHG-Standaard Astma </vt:lpstr>
      <vt:lpstr>Zorgstandaard astma Long Alliantie Nederland</vt:lpstr>
      <vt:lpstr>Astmacontrole meer dan FEV1</vt:lpstr>
      <vt:lpstr>Astmacontrole (monitoring)</vt:lpstr>
      <vt:lpstr>De NHG standaard over zelfmanagement</vt:lpstr>
      <vt:lpstr>Belangrijke aandachtspunten bij zelfmanagement </vt:lpstr>
      <vt:lpstr>IS HET ZO SIMPEL?</vt:lpstr>
      <vt:lpstr>DBC Astma</vt:lpstr>
      <vt:lpstr>    Prevalentie</vt:lpstr>
      <vt:lpstr>Inclusie in de DBC astma ?</vt:lpstr>
      <vt:lpstr>   Inclusie – en exclusiecriteria</vt:lpstr>
      <vt:lpstr>   Inclusie – en exclusiecriteria</vt:lpstr>
      <vt:lpstr>Verschillende fases (Modules)</vt:lpstr>
      <vt:lpstr>Diagnostische Fase (niet in DBC)</vt:lpstr>
      <vt:lpstr>  Diagnostische fase (niet in DBC)</vt:lpstr>
      <vt:lpstr>Nieuwe astma patient / Instabiele Fase  (declaratie via DBC)</vt:lpstr>
      <vt:lpstr> Nieuwe astma patiënt / Instabiele fase</vt:lpstr>
      <vt:lpstr> Nieuwe astma patiënt / Instabiele fase</vt:lpstr>
      <vt:lpstr>Stabiele Fase (declaratie via DBC)</vt:lpstr>
      <vt:lpstr>    Stabiele fase</vt:lpstr>
      <vt:lpstr>   Stabiele Fase </vt:lpstr>
      <vt:lpstr>   Stabiele Fase </vt:lpstr>
      <vt:lpstr>Follow - up</vt:lpstr>
      <vt:lpstr>    Exacerbaties (declaratie via DBC)</vt:lpstr>
      <vt:lpstr>    Exacerbatie</vt:lpstr>
      <vt:lpstr>  Stoppen met Roken (declaratie via DBC)</vt:lpstr>
      <vt:lpstr>Registratie Astma</vt:lpstr>
      <vt:lpstr>Registratie Astma</vt:lpstr>
      <vt:lpstr>Dubbeldiagnose Astma en COPD</vt:lpstr>
      <vt:lpstr>Registratie Dubbeldiagnose</vt:lpstr>
      <vt:lpstr>    Care2U</vt:lpstr>
      <vt:lpstr>PowerPoint-presentatie</vt:lpstr>
      <vt:lpstr>    Belangrijke sites</vt:lpstr>
      <vt:lpstr>Vragen????</vt:lpstr>
    </vt:vector>
  </TitlesOfParts>
  <Company>Zorggroep RCH Midden-Brabant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Startbijeenkomst DBC Astma</dc:title>
  <dc:creator>moniek.gordijn</dc:creator>
  <cp:lastModifiedBy>Liety Schoenmakers | Zorggroep RCH Midden-Brabant</cp:lastModifiedBy>
  <cp:revision>38</cp:revision>
  <cp:lastPrinted>2016-07-25T11:41:02Z</cp:lastPrinted>
  <dcterms:created xsi:type="dcterms:W3CDTF">2015-06-25T11:15:14Z</dcterms:created>
  <dcterms:modified xsi:type="dcterms:W3CDTF">2017-04-13T08:23:18Z</dcterms:modified>
</cp:coreProperties>
</file>