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sldIdLst>
    <p:sldId id="259" r:id="rId5"/>
    <p:sldId id="260" r:id="rId6"/>
    <p:sldId id="263" r:id="rId7"/>
    <p:sldId id="261"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567" userDrawn="1">
          <p15:clr>
            <a:srgbClr val="A4A3A4"/>
          </p15:clr>
        </p15:guide>
        <p15:guide id="3" orient="horz" pos="41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6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68"/>
    <p:restoredTop sz="84680" autoAdjust="0"/>
  </p:normalViewPr>
  <p:slideViewPr>
    <p:cSldViewPr snapToGrid="0" snapToObjects="1">
      <p:cViewPr varScale="1">
        <p:scale>
          <a:sx n="69" d="100"/>
          <a:sy n="69" d="100"/>
        </p:scale>
        <p:origin x="1997" y="67"/>
      </p:cViewPr>
      <p:guideLst>
        <p:guide orient="horz" pos="1139"/>
        <p:guide pos="567"/>
        <p:guide orient="horz" pos="41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77884-E12B-449B-B1B5-05EF38C8125D}" type="datetimeFigureOut">
              <a:rPr lang="nl-NL" smtClean="0"/>
              <a:t>14-10-2019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128EC-A43B-4A00-BCA9-D4B00101B585}" type="slidenum">
              <a:rPr lang="nl-NL" smtClean="0"/>
              <a:t>‹#›</a:t>
            </a:fld>
            <a:endParaRPr lang="nl-NL"/>
          </a:p>
        </p:txBody>
      </p:sp>
    </p:spTree>
    <p:extLst>
      <p:ext uri="{BB962C8B-B14F-4D97-AF65-F5344CB8AC3E}">
        <p14:creationId xmlns:p14="http://schemas.microsoft.com/office/powerpoint/2010/main" val="147174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ge-bu.nl/artikel/bortezomib-velcade-behandeling-recidiverend-en-refractair-multipel-myeloom" TargetMode="External"/><Relationship Id="rId3" Type="http://schemas.openxmlformats.org/officeDocument/2006/relationships/hyperlink" Target="http://geneesmiddelenbulletin.com/artikel/geneesmiddelengeinduceerde-perifere-neuropathie#literatuurreferenties" TargetMode="External"/><Relationship Id="rId7" Type="http://schemas.openxmlformats.org/officeDocument/2006/relationships/hyperlink" Target="http://geneesmiddelenbulletin.com/artikel/bortezomib-velcade-geregistreerd"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ge-bu.nl/artikel/behandeling-van-castratieresistent-gemetastaseerd-prostaatcarcinoom" TargetMode="External"/><Relationship Id="rId5" Type="http://schemas.openxmlformats.org/officeDocument/2006/relationships/hyperlink" Target="http://geneesmiddelenbulletin.com/artikel/nieuw-oncolyticum-geregistreerd" TargetMode="External"/><Relationship Id="rId4" Type="http://schemas.openxmlformats.org/officeDocument/2006/relationships/hyperlink" Target="http://geneesmiddelenbulletin.com/artikel/cisplatin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https://www.kanker.nl/algemene-onderwerpen/wat-is-kanker/wat-is/wat-is-kanker</a:t>
            </a:r>
          </a:p>
          <a:p>
            <a:r>
              <a:rPr lang="nl-NL" dirty="0"/>
              <a:t>https://www.kanker.nl/algemene-onderwerpen/wat-is-kanker/wat-is/typen-kanker</a:t>
            </a:r>
          </a:p>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5</a:t>
            </a:fld>
            <a:endParaRPr lang="nl-NL"/>
          </a:p>
        </p:txBody>
      </p:sp>
    </p:spTree>
    <p:extLst>
      <p:ext uri="{BB962C8B-B14F-4D97-AF65-F5344CB8AC3E}">
        <p14:creationId xmlns:p14="http://schemas.microsoft.com/office/powerpoint/2010/main" val="76553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nl-NL" dirty="0">
                <a:latin typeface="Arial" panose="020B0604020202020204" pitchFamily="34" charset="0"/>
                <a:ea typeface="ＭＳ Ｐゴシック" panose="020B0600070205080204" pitchFamily="34" charset="-128"/>
              </a:rPr>
              <a:t>hypogonadism may have significant physical and quality of life implications in long-term male survivors of myeloma</a:t>
            </a:r>
            <a:endParaRPr lang="nl-NL" altLang="nl-NL" dirty="0">
              <a:latin typeface="Arial" panose="020B0604020202020204" pitchFamily="34" charset="0"/>
              <a:ea typeface="ＭＳ Ｐゴシック" panose="020B0600070205080204" pitchFamily="34" charset="-128"/>
            </a:endParaRPr>
          </a:p>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25</a:t>
            </a:fld>
            <a:endParaRPr lang="nl-NL"/>
          </a:p>
        </p:txBody>
      </p:sp>
    </p:spTree>
    <p:extLst>
      <p:ext uri="{BB962C8B-B14F-4D97-AF65-F5344CB8AC3E}">
        <p14:creationId xmlns:p14="http://schemas.microsoft.com/office/powerpoint/2010/main" val="1135205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zijn ernstige vormen? pijn en/of beperkingen in functioneren</a:t>
            </a:r>
          </a:p>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28</a:t>
            </a:fld>
            <a:endParaRPr lang="nl-NL"/>
          </a:p>
        </p:txBody>
      </p:sp>
    </p:spTree>
    <p:extLst>
      <p:ext uri="{BB962C8B-B14F-4D97-AF65-F5344CB8AC3E}">
        <p14:creationId xmlns:p14="http://schemas.microsoft.com/office/powerpoint/2010/main" val="3596174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zijn ernstige vormen? pijn en/of beperkingen in functioneren</a:t>
            </a:r>
          </a:p>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29</a:t>
            </a:fld>
            <a:endParaRPr lang="nl-NL"/>
          </a:p>
        </p:txBody>
      </p:sp>
    </p:spTree>
    <p:extLst>
      <p:ext uri="{BB962C8B-B14F-4D97-AF65-F5344CB8AC3E}">
        <p14:creationId xmlns:p14="http://schemas.microsoft.com/office/powerpoint/2010/main" val="119081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Mannen sterven vaker aan kanker dan vrouwen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https://www.cijfersoverkanker.nl/selecties/incidentie_kanker_totaal/img5c597a7436f2d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https://www.kanker.nl/algemene-onderwerpen/wat-is-kanker/wat-is/cijfers-over-kanker-0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https://www.cbs.nl/nl-nl/nieuws/2019/27/kanker-oorzaak-van-3-op-de-10-sterfgevallen</a:t>
            </a:r>
          </a:p>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6</a:t>
            </a:fld>
            <a:endParaRPr lang="nl-NL"/>
          </a:p>
        </p:txBody>
      </p:sp>
    </p:spTree>
    <p:extLst>
      <p:ext uri="{BB962C8B-B14F-4D97-AF65-F5344CB8AC3E}">
        <p14:creationId xmlns:p14="http://schemas.microsoft.com/office/powerpoint/2010/main" val="252723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dirty="0">
                <a:solidFill>
                  <a:schemeClr val="tx1"/>
                </a:solidFill>
                <a:effectLst/>
                <a:latin typeface="+mn-lt"/>
                <a:ea typeface="+mn-ea"/>
                <a:cs typeface="+mn-cs"/>
              </a:rPr>
              <a:t>Types van kanker</a:t>
            </a:r>
          </a:p>
          <a:p>
            <a:r>
              <a:rPr lang="nl-NL" sz="1200" b="0" i="0" u="none" strike="noStrike" kern="1200" dirty="0">
                <a:solidFill>
                  <a:schemeClr val="tx1"/>
                </a:solidFill>
                <a:effectLst/>
                <a:latin typeface="+mn-lt"/>
                <a:ea typeface="+mn-ea"/>
                <a:cs typeface="+mn-cs"/>
              </a:rPr>
              <a:t>Er bestaan maar liefst 200 types kanker. Ze zijn onderverdeeld in vier grote categorieën:</a:t>
            </a:r>
          </a:p>
          <a:p>
            <a:r>
              <a:rPr lang="nl-NL" sz="1200" b="0" i="0" u="none" strike="noStrike" kern="1200" dirty="0">
                <a:solidFill>
                  <a:schemeClr val="tx1"/>
                </a:solidFill>
                <a:effectLst/>
                <a:latin typeface="+mn-lt"/>
                <a:ea typeface="+mn-ea"/>
                <a:cs typeface="+mn-cs"/>
              </a:rPr>
              <a:t>Solide kanker</a:t>
            </a:r>
          </a:p>
          <a:p>
            <a:r>
              <a:rPr lang="nl-NL" sz="1200" b="0" i="0" u="none" strike="noStrike" kern="1200" dirty="0">
                <a:solidFill>
                  <a:schemeClr val="tx1"/>
                </a:solidFill>
                <a:effectLst/>
                <a:latin typeface="+mn-lt"/>
                <a:ea typeface="+mn-ea"/>
                <a:cs typeface="+mn-cs"/>
              </a:rPr>
              <a:t>Solide tumoren kunnen zich in elk weefsel ontwikkelen: de huid, de slijmvliezen, het bot, de organen enz. Het zijn de meest voorkomende tumoren. Ze zijn goed voor 90% van het aantal gevallen van kanker bij de mens. Er wordt een onderscheid gemaakt tussen twee types tumoren:</a:t>
            </a:r>
          </a:p>
          <a:p>
            <a:r>
              <a:rPr lang="nl-NL" sz="1200" b="1" i="1" u="none" strike="noStrike" kern="1200" dirty="0">
                <a:solidFill>
                  <a:schemeClr val="tx1"/>
                </a:solidFill>
                <a:effectLst/>
                <a:latin typeface="+mn-lt"/>
                <a:ea typeface="+mn-ea"/>
                <a:cs typeface="+mn-cs"/>
              </a:rPr>
              <a:t>carcinomen</a:t>
            </a:r>
            <a:r>
              <a:rPr lang="nl-NL" sz="1200" b="0" i="0" u="none" strike="noStrike" kern="1200" dirty="0">
                <a:solidFill>
                  <a:schemeClr val="tx1"/>
                </a:solidFill>
                <a:effectLst/>
                <a:latin typeface="+mn-lt"/>
                <a:ea typeface="+mn-ea"/>
                <a:cs typeface="+mn-cs"/>
              </a:rPr>
              <a:t> ontstaan uit epitheliale cellen, zoals de huid, de slijmvliezen of de klieren. Voorbeelden hiervan zijn borstkanker, longkanker, prostaatkanker en darmkanker.</a:t>
            </a:r>
          </a:p>
          <a:p>
            <a:r>
              <a:rPr lang="nl-NL" sz="1200" b="1" i="1" u="none" strike="noStrike" kern="1200" dirty="0">
                <a:solidFill>
                  <a:schemeClr val="tx1"/>
                </a:solidFill>
                <a:effectLst/>
                <a:latin typeface="+mn-lt"/>
                <a:ea typeface="+mn-ea"/>
                <a:cs typeface="+mn-cs"/>
              </a:rPr>
              <a:t>sarcomen</a:t>
            </a:r>
            <a:r>
              <a:rPr lang="nl-NL" sz="1200" b="0" i="0" u="none" strike="noStrike" kern="1200" dirty="0">
                <a:solidFill>
                  <a:schemeClr val="tx1"/>
                </a:solidFill>
                <a:effectLst/>
                <a:latin typeface="+mn-lt"/>
                <a:ea typeface="+mn-ea"/>
                <a:cs typeface="+mn-cs"/>
              </a:rPr>
              <a:t> komen minder vaak voor en beginnen in bindweefselcellen, het ‘ondersteunend’ weefsel. Dat zijn bijvoorbeeld bot- en kraakbeenkanker.</a:t>
            </a:r>
          </a:p>
          <a:p>
            <a:r>
              <a:rPr lang="nl-NL" sz="1200" b="0" i="0" u="none" strike="noStrike" kern="1200" dirty="0">
                <a:solidFill>
                  <a:schemeClr val="tx1"/>
                </a:solidFill>
                <a:effectLst/>
                <a:latin typeface="+mn-lt"/>
                <a:ea typeface="+mn-ea"/>
                <a:cs typeface="+mn-cs"/>
              </a:rPr>
              <a:t>‘Vloeibare’ kanker of bloedkanker</a:t>
            </a:r>
          </a:p>
          <a:p>
            <a:r>
              <a:rPr lang="nl-NL" sz="1200" b="0" i="0" u="none" strike="noStrike" kern="1200" dirty="0">
                <a:solidFill>
                  <a:schemeClr val="tx1"/>
                </a:solidFill>
                <a:effectLst/>
                <a:latin typeface="+mn-lt"/>
                <a:ea typeface="+mn-ea"/>
                <a:cs typeface="+mn-cs"/>
              </a:rPr>
              <a:t>Er zijn twee types van vloeibare kanker:</a:t>
            </a:r>
          </a:p>
          <a:p>
            <a:r>
              <a:rPr lang="nl-NL" sz="1200" b="1" i="1" u="none" strike="noStrike" kern="1200" dirty="0">
                <a:solidFill>
                  <a:schemeClr val="tx1"/>
                </a:solidFill>
                <a:effectLst/>
                <a:latin typeface="+mn-lt"/>
                <a:ea typeface="+mn-ea"/>
                <a:cs typeface="+mn-cs"/>
              </a:rPr>
              <a:t>leukemie</a:t>
            </a:r>
            <a:r>
              <a:rPr lang="nl-NL" sz="1200" b="0" i="0" u="none" strike="noStrike" kern="1200" dirty="0">
                <a:solidFill>
                  <a:schemeClr val="tx1"/>
                </a:solidFill>
                <a:effectLst/>
                <a:latin typeface="+mn-lt"/>
                <a:ea typeface="+mn-ea"/>
                <a:cs typeface="+mn-cs"/>
              </a:rPr>
              <a:t> is een bloedkanker die in het beenmerg ontstaat. De kanker is het gevolg van het ongeremd vermenigvuldigen van precursor- of voorlopercellen (onrijpe cellen die normaal uitgroeien tot volgroeide cellen) van witte bloedcellen in het beenmerg. Die cellen verspreiden zich dan in het bloed.</a:t>
            </a:r>
          </a:p>
          <a:p>
            <a:r>
              <a:rPr lang="nl-NL" sz="1200" b="1" i="1" u="none" strike="noStrike" kern="1200" dirty="0">
                <a:solidFill>
                  <a:schemeClr val="tx1"/>
                </a:solidFill>
                <a:effectLst/>
                <a:latin typeface="+mn-lt"/>
                <a:ea typeface="+mn-ea"/>
                <a:cs typeface="+mn-cs"/>
              </a:rPr>
              <a:t>lymfoom</a:t>
            </a:r>
            <a:r>
              <a:rPr lang="nl-NL" sz="1200" b="0" i="0" u="none" strike="noStrike" kern="1200" dirty="0">
                <a:solidFill>
                  <a:schemeClr val="tx1"/>
                </a:solidFill>
                <a:effectLst/>
                <a:latin typeface="+mn-lt"/>
                <a:ea typeface="+mn-ea"/>
                <a:cs typeface="+mn-cs"/>
              </a:rPr>
              <a:t> is een kanker van het lymfestelsel waarbij onder meer de lymfeklieren, maar ook de milt of de lever kunnen worden aangetast. Lymfomen ontstaan in de lymfocyten, dat is een bepaald type van witte bloedcellen. Lymfomen worden onderverdeeld in twee groepen: het </a:t>
            </a:r>
            <a:r>
              <a:rPr lang="nl-NL" sz="1200" b="0" i="0" u="none" strike="noStrike" kern="1200" dirty="0" err="1">
                <a:solidFill>
                  <a:schemeClr val="tx1"/>
                </a:solidFill>
                <a:effectLst/>
                <a:latin typeface="+mn-lt"/>
                <a:ea typeface="+mn-ea"/>
                <a:cs typeface="+mn-cs"/>
              </a:rPr>
              <a:t>hodgkinlymfoon</a:t>
            </a:r>
            <a:r>
              <a:rPr lang="nl-NL" sz="1200" b="0" i="0" u="none" strike="noStrike" kern="1200" dirty="0">
                <a:solidFill>
                  <a:schemeClr val="tx1"/>
                </a:solidFill>
                <a:effectLst/>
                <a:latin typeface="+mn-lt"/>
                <a:ea typeface="+mn-ea"/>
                <a:cs typeface="+mn-cs"/>
              </a:rPr>
              <a:t> (of de ziekte van Hodgkin) en het non-hodgkinlymfoom. De behandeling en de prognose zijn voor elk type anders.</a:t>
            </a:r>
          </a:p>
          <a:p>
            <a:r>
              <a:rPr lang="nl-NL" sz="1200" b="0" i="0" u="none" strike="noStrike" kern="1200" dirty="0">
                <a:solidFill>
                  <a:schemeClr val="tx1"/>
                </a:solidFill>
                <a:effectLst/>
                <a:latin typeface="+mn-lt"/>
                <a:ea typeface="+mn-ea"/>
                <a:cs typeface="+mn-cs"/>
              </a:rPr>
              <a:t>Gemetastaseerde of uitgezaaide kanker</a:t>
            </a:r>
          </a:p>
          <a:p>
            <a:r>
              <a:rPr lang="nl-NL" sz="1200" b="0" i="0" u="none" strike="noStrike" kern="1200" dirty="0">
                <a:solidFill>
                  <a:schemeClr val="tx1"/>
                </a:solidFill>
                <a:effectLst/>
                <a:latin typeface="+mn-lt"/>
                <a:ea typeface="+mn-ea"/>
                <a:cs typeface="+mn-cs"/>
              </a:rPr>
              <a:t>Bij een gemetastaseerde of uitgezaaide kanker hebben de kankercellen van een bestaande tumor zich via het bloedvaten- of lymfestelsel verspreid naar een of meerdere andere weefsels verderop. Zo’n uitzaaiing kan allerlei organen koloniseren, zoals het bot, de lever, de hersenen, de longen enz. Maar de aard van de kanker blijft bepaald door de plek waar hij is ontstaan</a:t>
            </a:r>
          </a:p>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7</a:t>
            </a:fld>
            <a:endParaRPr lang="nl-NL"/>
          </a:p>
        </p:txBody>
      </p:sp>
    </p:spTree>
    <p:extLst>
      <p:ext uri="{BB962C8B-B14F-4D97-AF65-F5344CB8AC3E}">
        <p14:creationId xmlns:p14="http://schemas.microsoft.com/office/powerpoint/2010/main" val="307712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Tevens vertellen dat bij </a:t>
            </a:r>
            <a:r>
              <a:rPr lang="nl-NL" dirty="0" err="1"/>
              <a:t>hema</a:t>
            </a:r>
            <a:r>
              <a:rPr lang="nl-NL" dirty="0"/>
              <a:t> </a:t>
            </a:r>
            <a:r>
              <a:rPr lang="nl-NL" dirty="0" err="1"/>
              <a:t>patient</a:t>
            </a:r>
            <a:r>
              <a:rPr lang="nl-NL" dirty="0"/>
              <a:t> jarenlang maandelijkse behandelingen krijgen</a:t>
            </a:r>
          </a:p>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8</a:t>
            </a:fld>
            <a:endParaRPr lang="nl-NL"/>
          </a:p>
        </p:txBody>
      </p:sp>
    </p:spTree>
    <p:extLst>
      <p:ext uri="{BB962C8B-B14F-4D97-AF65-F5344CB8AC3E}">
        <p14:creationId xmlns:p14="http://schemas.microsoft.com/office/powerpoint/2010/main" val="50269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zijn de meest voorkomende bijwerkingen die patiënten ervaren na kanker en de behandeling ervan.</a:t>
            </a:r>
          </a:p>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9</a:t>
            </a:fld>
            <a:endParaRPr lang="nl-NL"/>
          </a:p>
        </p:txBody>
      </p:sp>
    </p:spTree>
    <p:extLst>
      <p:ext uri="{BB962C8B-B14F-4D97-AF65-F5344CB8AC3E}">
        <p14:creationId xmlns:p14="http://schemas.microsoft.com/office/powerpoint/2010/main" val="248260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Door een stijging in de overleving en het groeiende aantal mensen dat kanker krijgt, is het aantal mensen dat leeft met of na kanker ook groeiend</a:t>
            </a:r>
          </a:p>
          <a:p>
            <a:r>
              <a:rPr lang="nl-NL" dirty="0"/>
              <a:t>RIVM: De afgelopen decennia is de behandeling van kanker steeds effectiever geworden waardoor er steeds minder mensen aan overlijden. </a:t>
            </a:r>
          </a:p>
          <a:p>
            <a:endParaRPr lang="nl-NL" dirty="0"/>
          </a:p>
          <a:p>
            <a:r>
              <a:rPr lang="nl-NL" dirty="0"/>
              <a:t>Er is echter te weinig inzicht in langetermijneffecten van de ziekte en de behandeling op de kwaliteit van leven</a:t>
            </a:r>
          </a:p>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10</a:t>
            </a:fld>
            <a:endParaRPr lang="nl-NL"/>
          </a:p>
        </p:txBody>
      </p:sp>
    </p:spTree>
    <p:extLst>
      <p:ext uri="{BB962C8B-B14F-4D97-AF65-F5344CB8AC3E}">
        <p14:creationId xmlns:p14="http://schemas.microsoft.com/office/powerpoint/2010/main" val="697918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a:t>
            </a:r>
            <a:r>
              <a:rPr lang="nl-NL" dirty="0" err="1"/>
              <a:t>zg</a:t>
            </a:r>
            <a:r>
              <a:rPr lang="nl-NL" dirty="0"/>
              <a:t> onwillekeurige ZS</a:t>
            </a:r>
          </a:p>
          <a:p>
            <a:endParaRPr lang="nl-NL" dirty="0"/>
          </a:p>
          <a:p>
            <a:r>
              <a:rPr lang="nl-NL" dirty="0"/>
              <a:t>Schade aan de autonome zenuwen is moeilijker vast te stellen, maar autonome neuropathie en perifere neuropathie gaan vaak samen.</a:t>
            </a:r>
          </a:p>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15</a:t>
            </a:fld>
            <a:endParaRPr lang="nl-NL"/>
          </a:p>
        </p:txBody>
      </p:sp>
    </p:spTree>
    <p:extLst>
      <p:ext uri="{BB962C8B-B14F-4D97-AF65-F5344CB8AC3E}">
        <p14:creationId xmlns:p14="http://schemas.microsoft.com/office/powerpoint/2010/main" val="412870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dirty="0">
                <a:solidFill>
                  <a:schemeClr val="tx1"/>
                </a:solidFill>
                <a:effectLst/>
                <a:latin typeface="+mn-lt"/>
                <a:ea typeface="+mn-ea"/>
                <a:cs typeface="+mn-cs"/>
              </a:rPr>
              <a:t>Diverse oncolytica kunnen perifere neuropathie veroorzaken.</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5 6</a:t>
            </a:r>
            <a:r>
              <a:rPr lang="nl-NL" sz="1200" b="0" i="0" u="none" strike="noStrike" kern="1200" dirty="0">
                <a:solidFill>
                  <a:schemeClr val="tx1"/>
                </a:solidFill>
                <a:effectLst/>
                <a:latin typeface="+mn-lt"/>
                <a:ea typeface="+mn-ea"/>
                <a:cs typeface="+mn-cs"/>
              </a:rPr>
              <a:t> Hier zullen de middelen worden besproken waarvan in de wetenschappelijke literatuur het beste bewijs is voor deze bijwerking.</a:t>
            </a:r>
            <a:br>
              <a:rPr lang="nl-NL" dirty="0"/>
            </a:br>
            <a:r>
              <a:rPr lang="nl-NL" sz="1200" b="0" i="0" u="none" strike="noStrike" kern="1200" dirty="0">
                <a:solidFill>
                  <a:schemeClr val="tx1"/>
                </a:solidFill>
                <a:effectLst/>
                <a:latin typeface="+mn-lt"/>
                <a:ea typeface="+mn-ea"/>
                <a:cs typeface="+mn-cs"/>
              </a:rPr>
              <a:t>Platinaverbindingen. Platinaverbindingen (</a:t>
            </a:r>
            <a:r>
              <a:rPr lang="nl-NL" sz="1200" b="0" i="1" u="none" strike="noStrike" kern="1200" dirty="0">
                <a:solidFill>
                  <a:schemeClr val="tx1"/>
                </a:solidFill>
                <a:effectLst/>
                <a:latin typeface="+mn-lt"/>
                <a:ea typeface="+mn-ea"/>
                <a:cs typeface="+mn-cs"/>
              </a:rPr>
              <a:t>carboplatine, cisplatine</a:t>
            </a:r>
            <a:r>
              <a:rPr lang="nl-NL" sz="1200" b="0" i="0" u="none" strike="noStrike" kern="1200" dirty="0">
                <a:solidFill>
                  <a:schemeClr val="tx1"/>
                </a:solidFill>
                <a:effectLst/>
                <a:latin typeface="+mn-lt"/>
                <a:ea typeface="+mn-ea"/>
                <a:cs typeface="+mn-cs"/>
              </a:rPr>
              <a:t> en </a:t>
            </a:r>
            <a:r>
              <a:rPr lang="nl-NL" sz="1200" b="0" i="1" u="none" strike="noStrike" kern="1200" dirty="0" err="1">
                <a:solidFill>
                  <a:schemeClr val="tx1"/>
                </a:solidFill>
                <a:effectLst/>
                <a:latin typeface="+mn-lt"/>
                <a:ea typeface="+mn-ea"/>
                <a:cs typeface="+mn-cs"/>
              </a:rPr>
              <a:t>oxaliplatine</a:t>
            </a:r>
            <a:r>
              <a:rPr lang="nl-NL" sz="1200" b="0" i="0" u="none" strike="noStrike" kern="1200" dirty="0">
                <a:solidFill>
                  <a:schemeClr val="tx1"/>
                </a:solidFill>
                <a:effectLst/>
                <a:latin typeface="+mn-lt"/>
                <a:ea typeface="+mn-ea"/>
                <a:cs typeface="+mn-cs"/>
              </a:rPr>
              <a:t>) zijn middelen die een cytotoxische werking hebben door kruis- en dwarsverbindingen binnen en tussen het DNA te maken waardoor de synthese van het DNA wordt verstoord.</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7 8</a:t>
            </a:r>
            <a:r>
              <a:rPr lang="nl-NL" sz="1200" b="0" i="0" u="none" strike="noStrike" kern="1200" dirty="0">
                <a:solidFill>
                  <a:schemeClr val="tx1"/>
                </a:solidFill>
                <a:effectLst/>
                <a:latin typeface="+mn-lt"/>
                <a:ea typeface="+mn-ea"/>
                <a:cs typeface="+mn-cs"/>
              </a:rPr>
              <a:t> Ze kunnen op deze manier ook zenuwcellen beschadigen (type I/A-bijwerking).</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6</a:t>
            </a:r>
            <a:r>
              <a:rPr lang="nl-NL" sz="1200" b="0" i="0" u="none" strike="noStrike" kern="1200" dirty="0">
                <a:solidFill>
                  <a:schemeClr val="tx1"/>
                </a:solidFill>
                <a:effectLst/>
                <a:latin typeface="+mn-lt"/>
                <a:ea typeface="+mn-ea"/>
                <a:cs typeface="+mn-cs"/>
              </a:rPr>
              <a:t> Platinaverbindingen zijn geregistreerd voor de behandeling van verschillende soorten kanker, zoals gemetastaseerd testis- en blaascarcinoom en colorectaal carcinoom.</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9-11</a:t>
            </a:r>
            <a:br>
              <a:rPr lang="nl-NL" dirty="0"/>
            </a:br>
            <a:r>
              <a:rPr lang="nl-NL" sz="1200" b="0" i="0" u="none" strike="noStrike" kern="1200" dirty="0">
                <a:solidFill>
                  <a:schemeClr val="tx1"/>
                </a:solidFill>
                <a:effectLst/>
                <a:latin typeface="+mn-lt"/>
                <a:ea typeface="+mn-ea"/>
                <a:cs typeface="+mn-cs"/>
              </a:rPr>
              <a:t>In </a:t>
            </a:r>
            <a:r>
              <a:rPr lang="nl-NL" sz="1200" b="0" i="1" u="none" strike="noStrike" kern="1200" dirty="0" err="1">
                <a:solidFill>
                  <a:schemeClr val="tx1"/>
                </a:solidFill>
                <a:effectLst/>
                <a:latin typeface="+mn-lt"/>
                <a:ea typeface="+mn-ea"/>
                <a:cs typeface="+mn-cs"/>
                <a:hlinkClick r:id="rId4" tooltip="Cisplatine"/>
              </a:rPr>
              <a:t>Gebu</a:t>
            </a:r>
            <a:r>
              <a:rPr lang="nl-NL" sz="1200" b="0" i="1" u="none" strike="noStrike" kern="1200" dirty="0">
                <a:solidFill>
                  <a:schemeClr val="tx1"/>
                </a:solidFill>
                <a:effectLst/>
                <a:latin typeface="+mn-lt"/>
                <a:ea typeface="+mn-ea"/>
                <a:cs typeface="+mn-cs"/>
                <a:hlinkClick r:id="rId4" tooltip="Cisplatine"/>
              </a:rPr>
              <a:t> 1990; 24; 19-22</a:t>
            </a:r>
            <a:r>
              <a:rPr lang="nl-NL" sz="1200" b="0" i="0" u="none" strike="noStrike" kern="1200" dirty="0">
                <a:solidFill>
                  <a:schemeClr val="tx1"/>
                </a:solidFill>
                <a:effectLst/>
                <a:latin typeface="+mn-lt"/>
                <a:ea typeface="+mn-ea"/>
                <a:cs typeface="+mn-cs"/>
              </a:rPr>
              <a:t> is aangegeven dat sensibele neuropathie een kenmerkende bijwerking is van cisplatine, met name in de onderste extremiteiten. In series van patiënten met verschillende soorten kanker zijn nadien aanwijzingen gevonden dat deze bijwerking dosisafhankelijk en reversibel is (categorie B-E).</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12-15</a:t>
            </a:r>
            <a:r>
              <a:rPr lang="nl-NL" sz="1200" b="0" i="0" u="none" strike="noStrike" kern="1200" dirty="0">
                <a:solidFill>
                  <a:schemeClr val="tx1"/>
                </a:solidFill>
                <a:effectLst/>
                <a:latin typeface="+mn-lt"/>
                <a:ea typeface="+mn-ea"/>
                <a:cs typeface="+mn-cs"/>
              </a:rPr>
              <a:t> Ook van </a:t>
            </a:r>
            <a:r>
              <a:rPr lang="nl-NL" sz="1200" b="0" i="0" u="none" strike="noStrike" kern="1200" dirty="0" err="1">
                <a:solidFill>
                  <a:schemeClr val="tx1"/>
                </a:solidFill>
                <a:effectLst/>
                <a:latin typeface="+mn-lt"/>
                <a:ea typeface="+mn-ea"/>
                <a:cs typeface="+mn-cs"/>
              </a:rPr>
              <a:t>oxaliplatine</a:t>
            </a:r>
            <a:r>
              <a:rPr lang="nl-NL" sz="1200" b="0" i="0" u="none" strike="noStrike" kern="1200" dirty="0">
                <a:solidFill>
                  <a:schemeClr val="tx1"/>
                </a:solidFill>
                <a:effectLst/>
                <a:latin typeface="+mn-lt"/>
                <a:ea typeface="+mn-ea"/>
                <a:cs typeface="+mn-cs"/>
              </a:rPr>
              <a:t> werd ten tijde van de registratie aangegeven dat een cumulatieve, </a:t>
            </a:r>
            <a:r>
              <a:rPr lang="nl-NL" sz="1200" b="0" i="0" u="none" strike="noStrike" kern="1200" dirty="0" err="1">
                <a:solidFill>
                  <a:schemeClr val="tx1"/>
                </a:solidFill>
                <a:effectLst/>
                <a:latin typeface="+mn-lt"/>
                <a:ea typeface="+mn-ea"/>
                <a:cs typeface="+mn-cs"/>
              </a:rPr>
              <a:t>dosislimiterende</a:t>
            </a:r>
            <a:r>
              <a:rPr lang="nl-NL" sz="1200" b="0" i="0" u="none" strike="noStrike" kern="1200" dirty="0">
                <a:solidFill>
                  <a:schemeClr val="tx1"/>
                </a:solidFill>
                <a:effectLst/>
                <a:latin typeface="+mn-lt"/>
                <a:ea typeface="+mn-ea"/>
                <a:cs typeface="+mn-cs"/>
              </a:rPr>
              <a:t> en reversibele neurotoxiciteit de frequentst voorkomende bijwerking was </a:t>
            </a:r>
            <a:r>
              <a:rPr lang="nl-NL" sz="1200" b="0" i="1" u="none" strike="noStrike" kern="1200" dirty="0">
                <a:solidFill>
                  <a:schemeClr val="tx1"/>
                </a:solidFill>
                <a:effectLst/>
                <a:latin typeface="+mn-lt"/>
                <a:ea typeface="+mn-ea"/>
                <a:cs typeface="+mn-cs"/>
              </a:rPr>
              <a:t>(</a:t>
            </a:r>
            <a:r>
              <a:rPr lang="nl-NL" sz="1200" b="0" i="1" u="none" strike="noStrike" kern="1200" dirty="0" err="1">
                <a:solidFill>
                  <a:schemeClr val="tx1"/>
                </a:solidFill>
                <a:effectLst/>
                <a:latin typeface="+mn-lt"/>
                <a:ea typeface="+mn-ea"/>
                <a:cs typeface="+mn-cs"/>
                <a:hlinkClick r:id="rId5" tooltip="Nieuw oncolyticum geregistreerd"/>
              </a:rPr>
              <a:t>Gebu</a:t>
            </a:r>
            <a:r>
              <a:rPr lang="nl-NL" sz="1200" b="0" i="1" u="none" strike="noStrike" kern="1200" dirty="0">
                <a:solidFill>
                  <a:schemeClr val="tx1"/>
                </a:solidFill>
                <a:effectLst/>
                <a:latin typeface="+mn-lt"/>
                <a:ea typeface="+mn-ea"/>
                <a:cs typeface="+mn-cs"/>
                <a:hlinkClick r:id="rId5" tooltip="Nieuw oncolyticum geregistreerd"/>
              </a:rPr>
              <a:t> 2000; 34: 51</a:t>
            </a:r>
            <a:r>
              <a:rPr lang="nl-NL" sz="1200" b="0" i="1" u="none" strike="noStrike" kern="1200" dirty="0">
                <a:solidFill>
                  <a:schemeClr val="tx1"/>
                </a:solidFill>
                <a:effectLst/>
                <a:latin typeface="+mn-lt"/>
                <a:ea typeface="+mn-ea"/>
                <a:cs typeface="+mn-cs"/>
              </a:rPr>
              <a:t>).</a:t>
            </a:r>
            <a:br>
              <a:rPr lang="nl-NL" dirty="0"/>
            </a:br>
            <a:r>
              <a:rPr lang="nl-NL" sz="1200" b="0" i="0" u="none" strike="noStrike" kern="1200" dirty="0">
                <a:solidFill>
                  <a:schemeClr val="tx1"/>
                </a:solidFill>
                <a:effectLst/>
                <a:latin typeface="+mn-lt"/>
                <a:ea typeface="+mn-ea"/>
                <a:cs typeface="+mn-cs"/>
              </a:rPr>
              <a:t>Inmiddels is bewijs uit de hoogste categorie beschikbaar. In twee meta-analysen werden de werkzaamheid en bijwerkingen van chemotherapie met en zonder platinaverbindingen bij patiënten met niet-kleincellig longcarcinoom vergeleken.</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16 17</a:t>
            </a:r>
            <a:r>
              <a:rPr lang="nl-NL" sz="1200" b="0" i="0" u="none" strike="noStrike" kern="1200" dirty="0">
                <a:solidFill>
                  <a:schemeClr val="tx1"/>
                </a:solidFill>
                <a:effectLst/>
                <a:latin typeface="+mn-lt"/>
                <a:ea typeface="+mn-ea"/>
                <a:cs typeface="+mn-cs"/>
              </a:rPr>
              <a:t> In de eerste meta-analyse uit 2005 met 37 fase II- en III-onderzoeken (7.633 pat., 25 </a:t>
            </a:r>
            <a:r>
              <a:rPr lang="nl-NL" sz="1200" b="0" i="0" u="none" strike="noStrike" kern="1200" dirty="0" err="1">
                <a:solidFill>
                  <a:schemeClr val="tx1"/>
                </a:solidFill>
                <a:effectLst/>
                <a:latin typeface="+mn-lt"/>
                <a:ea typeface="+mn-ea"/>
                <a:cs typeface="+mn-cs"/>
              </a:rPr>
              <a:t>ond</a:t>
            </a:r>
            <a:r>
              <a:rPr lang="nl-NL" sz="1200" b="0" i="0" u="none" strike="noStrike" kern="1200" dirty="0">
                <a:solidFill>
                  <a:schemeClr val="tx1"/>
                </a:solidFill>
                <a:effectLst/>
                <a:latin typeface="+mn-lt"/>
                <a:ea typeface="+mn-ea"/>
                <a:cs typeface="+mn-cs"/>
              </a:rPr>
              <a:t>. met cisplatine, 10 met carboplatine, 2 met beide middelen) werd geen verschil gevonden in neurotoxiciteit tussen chemotherapie met of zonder platinaverbinding. De auteurs vermeldden geen details over het aantal onderzoeken en patiënten in deze analyse (categorie A).</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16</a:t>
            </a:r>
            <a:r>
              <a:rPr lang="nl-NL" sz="1200" b="0" i="0" u="none" strike="noStrike" kern="1200" dirty="0">
                <a:solidFill>
                  <a:schemeClr val="tx1"/>
                </a:solidFill>
                <a:effectLst/>
                <a:latin typeface="+mn-lt"/>
                <a:ea typeface="+mn-ea"/>
                <a:cs typeface="+mn-cs"/>
              </a:rPr>
              <a:t> De resultaten van een andere meta-analyse uit 2007 tonen op basis van tien onderzoeken (aantal pat. niet vermeld) dat neurotoxiciteit significant vaker voorkomt als een platinaverbinding (relatief risico RR 1,99 [95%BI=1,07-3,71]) of cisplatine (RR 2,09 [1,22-3,57]) maar niet als carboplatine onderdeel is van de behandeling (categorie A).</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17</a:t>
            </a:r>
            <a:r>
              <a:rPr lang="nl-NL" sz="1200" b="0" i="0" u="none" strike="noStrike" kern="1200" dirty="0">
                <a:solidFill>
                  <a:schemeClr val="tx1"/>
                </a:solidFill>
                <a:effectLst/>
                <a:latin typeface="+mn-lt"/>
                <a:ea typeface="+mn-ea"/>
                <a:cs typeface="+mn-cs"/>
              </a:rPr>
              <a:t> Voor beide meta-analysen geldt dat de ingesloten onderzoeken niet primair waren opgezet om verschillen in bijwerkingen te onderzoeken. In een recent gepubliceerde meta-analyse die in de </a:t>
            </a:r>
            <a:r>
              <a:rPr lang="nl-NL" sz="1200" b="0" i="0" u="none" strike="noStrike" kern="1200" dirty="0" err="1">
                <a:solidFill>
                  <a:schemeClr val="tx1"/>
                </a:solidFill>
                <a:effectLst/>
                <a:latin typeface="+mn-lt"/>
                <a:ea typeface="+mn-ea"/>
                <a:cs typeface="+mn-cs"/>
              </a:rPr>
              <a:t>Cochrane</a:t>
            </a:r>
            <a:r>
              <a:rPr lang="nl-NL" sz="1200" b="0" i="0" u="none" strike="noStrike" kern="1200" dirty="0">
                <a:solidFill>
                  <a:schemeClr val="tx1"/>
                </a:solidFill>
                <a:effectLst/>
                <a:latin typeface="+mn-lt"/>
                <a:ea typeface="+mn-ea"/>
                <a:cs typeface="+mn-cs"/>
              </a:rPr>
              <a:t>-bibliotheek verscheen, zijn de werkzaamheid en bijwerkingen van cisplatine en carboplatine bij patiënten met niet-kleincellig longcarcinoom vergeleken.</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18</a:t>
            </a:r>
            <a:r>
              <a:rPr lang="nl-NL" sz="1200" b="0" i="0" u="none" strike="noStrike" kern="1200" dirty="0">
                <a:solidFill>
                  <a:schemeClr val="tx1"/>
                </a:solidFill>
                <a:effectLst/>
                <a:latin typeface="+mn-lt"/>
                <a:ea typeface="+mn-ea"/>
                <a:cs typeface="+mn-cs"/>
              </a:rPr>
              <a:t> Op basis van gegevens van vijf gerandomiseerde onderzoeken met in totaal 1.489 patiënten werd gevonden dat het risico op neurotoxiciteit (graad 3 en 4 volgens de indeling van Common </a:t>
            </a:r>
            <a:r>
              <a:rPr lang="nl-NL" sz="1200" b="0" i="0" u="none" strike="noStrike" kern="1200" dirty="0" err="1">
                <a:solidFill>
                  <a:schemeClr val="tx1"/>
                </a:solidFill>
                <a:effectLst/>
                <a:latin typeface="+mn-lt"/>
                <a:ea typeface="+mn-ea"/>
                <a:cs typeface="+mn-cs"/>
              </a:rPr>
              <a:t>Terminology</a:t>
            </a:r>
            <a:r>
              <a:rPr lang="nl-NL" sz="1200" b="0" i="0" u="none" strike="noStrike" kern="1200" dirty="0">
                <a:solidFill>
                  <a:schemeClr val="tx1"/>
                </a:solidFill>
                <a:effectLst/>
                <a:latin typeface="+mn-lt"/>
                <a:ea typeface="+mn-ea"/>
                <a:cs typeface="+mn-cs"/>
              </a:rPr>
              <a:t> Criteria </a:t>
            </a:r>
            <a:r>
              <a:rPr lang="nl-NL" sz="1200" b="0" i="0" u="none" strike="noStrike" kern="1200" dirty="0" err="1">
                <a:solidFill>
                  <a:schemeClr val="tx1"/>
                </a:solidFill>
                <a:effectLst/>
                <a:latin typeface="+mn-lt"/>
                <a:ea typeface="+mn-ea"/>
                <a:cs typeface="+mn-cs"/>
              </a:rPr>
              <a:t>for</a:t>
            </a:r>
            <a:r>
              <a:rPr lang="nl-NL" sz="1200" b="0" i="0" u="none" strike="noStrike" kern="1200" dirty="0">
                <a:solidFill>
                  <a:schemeClr val="tx1"/>
                </a:solidFill>
                <a:effectLst/>
                <a:latin typeface="+mn-lt"/>
                <a:ea typeface="+mn-ea"/>
                <a:cs typeface="+mn-cs"/>
              </a:rPr>
              <a:t> Adverse Events (CTCAE), zie begrippenlijst) significant hoger was bij het gebruik van carboplatine dan bij cisplatine (RR 1,55 [1,06-2,27]) (categorie A).</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18</a:t>
            </a:r>
            <a:r>
              <a:rPr lang="nl-NL" sz="1200" b="0" i="0" u="none" strike="noStrike" kern="1200" dirty="0">
                <a:solidFill>
                  <a:schemeClr val="tx1"/>
                </a:solidFill>
                <a:effectLst/>
                <a:latin typeface="+mn-lt"/>
                <a:ea typeface="+mn-ea"/>
                <a:cs typeface="+mn-cs"/>
              </a:rPr>
              <a:t> De auteurs geven aan dat slechts in één van de vijf onderzoeken neurotoxiciteit vaker voorkwam in de carboplatinegroep en dat dit mogelijk is toe te wijzen aan het gebruik van een hogere dosering </a:t>
            </a:r>
            <a:r>
              <a:rPr lang="nl-NL" sz="1200" b="0" i="1" u="none" strike="noStrike" kern="1200" dirty="0" err="1">
                <a:solidFill>
                  <a:schemeClr val="tx1"/>
                </a:solidFill>
                <a:effectLst/>
                <a:latin typeface="+mn-lt"/>
                <a:ea typeface="+mn-ea"/>
                <a:cs typeface="+mn-cs"/>
              </a:rPr>
              <a:t>paclitaxel</a:t>
            </a:r>
            <a:r>
              <a:rPr lang="nl-NL" sz="1200" b="0" i="0" u="none" strike="noStrike" kern="1200" dirty="0">
                <a:solidFill>
                  <a:schemeClr val="tx1"/>
                </a:solidFill>
                <a:effectLst/>
                <a:latin typeface="+mn-lt"/>
                <a:ea typeface="+mn-ea"/>
                <a:cs typeface="+mn-cs"/>
              </a:rPr>
              <a:t> in de carboplatinegroep dan in de controlegroep (225 vs. 135 mg/m2). Aangezien </a:t>
            </a:r>
            <a:r>
              <a:rPr lang="nl-NL" sz="1200" b="0" i="0" u="none" strike="noStrike" kern="1200" dirty="0" err="1">
                <a:solidFill>
                  <a:schemeClr val="tx1"/>
                </a:solidFill>
                <a:effectLst/>
                <a:latin typeface="+mn-lt"/>
                <a:ea typeface="+mn-ea"/>
                <a:cs typeface="+mn-cs"/>
              </a:rPr>
              <a:t>paclitaxel</a:t>
            </a:r>
            <a:r>
              <a:rPr lang="nl-NL" sz="1200" b="0" i="0" u="none" strike="noStrike" kern="1200" dirty="0">
                <a:solidFill>
                  <a:schemeClr val="tx1"/>
                </a:solidFill>
                <a:effectLst/>
                <a:latin typeface="+mn-lt"/>
                <a:ea typeface="+mn-ea"/>
                <a:cs typeface="+mn-cs"/>
              </a:rPr>
              <a:t> ook perifere neuropathie kan veroorzaken (zie hieronder), heeft dit het resultaat van de meta-analyse mogelijk vertekend.</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18</a:t>
            </a:r>
            <a:br>
              <a:rPr lang="nl-NL" dirty="0"/>
            </a:br>
            <a:r>
              <a:rPr lang="nl-NL" sz="1200" b="0" i="0" u="none" strike="noStrike" kern="1200" dirty="0">
                <a:solidFill>
                  <a:schemeClr val="tx1"/>
                </a:solidFill>
                <a:effectLst/>
                <a:latin typeface="+mn-lt"/>
                <a:ea typeface="+mn-ea"/>
                <a:cs typeface="+mn-cs"/>
              </a:rPr>
              <a:t>In een meta-analyse van twee fase II-onderzoeken en één fase III-onderzoek met 1.294 patiënten met vergevorderde of gemetastaseerde maag- en slokdarmkanker werden onder meer de bijwerkingen van cisplatine en </a:t>
            </a:r>
            <a:r>
              <a:rPr lang="nl-NL" sz="1200" b="0" i="0" u="none" strike="noStrike" kern="1200" dirty="0" err="1">
                <a:solidFill>
                  <a:schemeClr val="tx1"/>
                </a:solidFill>
                <a:effectLst/>
                <a:latin typeface="+mn-lt"/>
                <a:ea typeface="+mn-ea"/>
                <a:cs typeface="+mn-cs"/>
              </a:rPr>
              <a:t>oxaliplatine</a:t>
            </a:r>
            <a:r>
              <a:rPr lang="nl-NL" sz="1200" b="0" i="0" u="none" strike="noStrike" kern="1200" dirty="0">
                <a:solidFill>
                  <a:schemeClr val="tx1"/>
                </a:solidFill>
                <a:effectLst/>
                <a:latin typeface="+mn-lt"/>
                <a:ea typeface="+mn-ea"/>
                <a:cs typeface="+mn-cs"/>
              </a:rPr>
              <a:t> vergeleken.</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19</a:t>
            </a:r>
            <a:r>
              <a:rPr lang="nl-NL" sz="1200" b="0" i="0" u="none" strike="noStrike" kern="1200" dirty="0">
                <a:solidFill>
                  <a:schemeClr val="tx1"/>
                </a:solidFill>
                <a:effectLst/>
                <a:latin typeface="+mn-lt"/>
                <a:ea typeface="+mn-ea"/>
                <a:cs typeface="+mn-cs"/>
              </a:rPr>
              <a:t> Het risico op neurotoxiciteit was significant hoger bij het gebruik van </a:t>
            </a:r>
            <a:r>
              <a:rPr lang="nl-NL" sz="1200" b="0" i="0" u="none" strike="noStrike" kern="1200" dirty="0" err="1">
                <a:solidFill>
                  <a:schemeClr val="tx1"/>
                </a:solidFill>
                <a:effectLst/>
                <a:latin typeface="+mn-lt"/>
                <a:ea typeface="+mn-ea"/>
                <a:cs typeface="+mn-cs"/>
              </a:rPr>
              <a:t>oxaliplatine</a:t>
            </a:r>
            <a:r>
              <a:rPr lang="nl-NL" sz="1200" b="0" i="0" u="none" strike="noStrike" kern="1200" dirty="0">
                <a:solidFill>
                  <a:schemeClr val="tx1"/>
                </a:solidFill>
                <a:effectLst/>
                <a:latin typeface="+mn-lt"/>
                <a:ea typeface="+mn-ea"/>
                <a:cs typeface="+mn-cs"/>
              </a:rPr>
              <a:t> dan bij cisplatine (</a:t>
            </a:r>
            <a:r>
              <a:rPr lang="nl-NL" sz="1200" b="0" i="0" u="none" strike="noStrike" kern="1200" dirty="0" err="1">
                <a:solidFill>
                  <a:schemeClr val="tx1"/>
                </a:solidFill>
                <a:effectLst/>
                <a:latin typeface="+mn-lt"/>
                <a:ea typeface="+mn-ea"/>
                <a:cs typeface="+mn-cs"/>
              </a:rPr>
              <a:t>odds</a:t>
            </a:r>
            <a:r>
              <a:rPr lang="nl-NL" sz="1200" b="0" i="0" u="none" strike="noStrike" kern="1200" dirty="0">
                <a:solidFill>
                  <a:schemeClr val="tx1"/>
                </a:solidFill>
                <a:effectLst/>
                <a:latin typeface="+mn-lt"/>
                <a:ea typeface="+mn-ea"/>
                <a:cs typeface="+mn-cs"/>
              </a:rPr>
              <a:t> ratio OR 8,29 [6,31-10,89]) (categorie A).</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19</a:t>
            </a:r>
            <a:br>
              <a:rPr lang="nl-NL" sz="1200" b="0" i="0" u="none" strike="noStrike" kern="1200" dirty="0">
                <a:solidFill>
                  <a:schemeClr val="tx1"/>
                </a:solidFill>
                <a:effectLst/>
                <a:latin typeface="+mn-lt"/>
                <a:ea typeface="+mn-ea"/>
                <a:cs typeface="+mn-cs"/>
              </a:rPr>
            </a:br>
            <a:r>
              <a:rPr lang="nl-NL" sz="1200" b="0" i="0" u="none" strike="noStrike" kern="1200" dirty="0" err="1">
                <a:solidFill>
                  <a:schemeClr val="tx1"/>
                </a:solidFill>
                <a:effectLst/>
                <a:latin typeface="+mn-lt"/>
                <a:ea typeface="+mn-ea"/>
                <a:cs typeface="+mn-cs"/>
              </a:rPr>
              <a:t>Taxanen</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Taxanen</a:t>
            </a:r>
            <a:r>
              <a:rPr lang="nl-NL" sz="1200" b="0" i="0" u="none" strike="noStrike" kern="1200" dirty="0">
                <a:solidFill>
                  <a:schemeClr val="tx1"/>
                </a:solidFill>
                <a:effectLst/>
                <a:latin typeface="+mn-lt"/>
                <a:ea typeface="+mn-ea"/>
                <a:cs typeface="+mn-cs"/>
              </a:rPr>
              <a:t> (</a:t>
            </a:r>
            <a:r>
              <a:rPr lang="nl-NL" sz="1200" b="0" i="1" u="none" strike="noStrike" kern="1200" dirty="0" err="1">
                <a:solidFill>
                  <a:schemeClr val="tx1"/>
                </a:solidFill>
                <a:effectLst/>
                <a:latin typeface="+mn-lt"/>
                <a:ea typeface="+mn-ea"/>
                <a:cs typeface="+mn-cs"/>
              </a:rPr>
              <a:t>cabazitaxel</a:t>
            </a:r>
            <a:r>
              <a:rPr lang="nl-NL" sz="1200" b="0" i="1" u="none" strike="noStrike" kern="1200" dirty="0">
                <a:solidFill>
                  <a:schemeClr val="tx1"/>
                </a:solidFill>
                <a:effectLst/>
                <a:latin typeface="+mn-lt"/>
                <a:ea typeface="+mn-ea"/>
                <a:cs typeface="+mn-cs"/>
              </a:rPr>
              <a:t>, </a:t>
            </a:r>
            <a:r>
              <a:rPr lang="nl-NL" sz="1200" b="0" i="1" u="none" strike="noStrike" kern="1200" dirty="0" err="1">
                <a:solidFill>
                  <a:schemeClr val="tx1"/>
                </a:solidFill>
                <a:effectLst/>
                <a:latin typeface="+mn-lt"/>
                <a:ea typeface="+mn-ea"/>
                <a:cs typeface="+mn-cs"/>
              </a:rPr>
              <a:t>docetaxel</a:t>
            </a:r>
            <a:r>
              <a:rPr lang="nl-NL" sz="1200" b="0" i="0" u="none" strike="noStrike" kern="1200" dirty="0">
                <a:solidFill>
                  <a:schemeClr val="tx1"/>
                </a:solidFill>
                <a:effectLst/>
                <a:latin typeface="+mn-lt"/>
                <a:ea typeface="+mn-ea"/>
                <a:cs typeface="+mn-cs"/>
              </a:rPr>
              <a:t> en </a:t>
            </a:r>
            <a:r>
              <a:rPr lang="nl-NL" sz="1200" b="0" i="0" u="none" strike="noStrike" kern="1200" dirty="0" err="1">
                <a:solidFill>
                  <a:schemeClr val="tx1"/>
                </a:solidFill>
                <a:effectLst/>
                <a:latin typeface="+mn-lt"/>
                <a:ea typeface="+mn-ea"/>
                <a:cs typeface="+mn-cs"/>
              </a:rPr>
              <a:t>paclitaxel</a:t>
            </a:r>
            <a:r>
              <a:rPr lang="nl-NL" sz="1200" b="0" i="0" u="none" strike="noStrike" kern="1200" dirty="0">
                <a:solidFill>
                  <a:schemeClr val="tx1"/>
                </a:solidFill>
                <a:effectLst/>
                <a:latin typeface="+mn-lt"/>
                <a:ea typeface="+mn-ea"/>
                <a:cs typeface="+mn-cs"/>
              </a:rPr>
              <a:t>) zijn oncolytica die behoren tot de groep van antimitotische stoffen. Deze middelen worden toegepast bij verschillende vormen van kanker, zoals gemetastaseerd ovarium-, mamma- en prostaatcarcinoom.</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20-22</a:t>
            </a:r>
            <a:r>
              <a:rPr lang="nl-NL" sz="1200" b="0" i="0" u="none" strike="noStrike" kern="1200" dirty="0">
                <a:solidFill>
                  <a:schemeClr val="tx1"/>
                </a:solidFill>
                <a:effectLst/>
                <a:latin typeface="+mn-lt"/>
                <a:ea typeface="+mn-ea"/>
                <a:cs typeface="+mn-cs"/>
              </a:rPr>
              <a:t> Ze hebben een cytotoxische werking door de celdeling (mitose) te remmen via beïnvloeding van de microtubuli,</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7 8</a:t>
            </a:r>
            <a:r>
              <a:rPr lang="nl-NL" sz="1200" b="0" i="0" u="none" strike="noStrike" kern="1200" dirty="0">
                <a:solidFill>
                  <a:schemeClr val="tx1"/>
                </a:solidFill>
                <a:effectLst/>
                <a:latin typeface="+mn-lt"/>
                <a:ea typeface="+mn-ea"/>
                <a:cs typeface="+mn-cs"/>
              </a:rPr>
              <a:t> een effect dat ze ook </a:t>
            </a:r>
            <a:r>
              <a:rPr lang="nl-NL" sz="1200" b="0" i="0" u="none" strike="noStrike" kern="1200" dirty="0" err="1">
                <a:solidFill>
                  <a:schemeClr val="tx1"/>
                </a:solidFill>
                <a:effectLst/>
                <a:latin typeface="+mn-lt"/>
                <a:ea typeface="+mn-ea"/>
                <a:cs typeface="+mn-cs"/>
              </a:rPr>
              <a:t>ook</a:t>
            </a:r>
            <a:r>
              <a:rPr lang="nl-NL" sz="1200" b="0" i="0" u="none" strike="noStrike" kern="1200" dirty="0">
                <a:solidFill>
                  <a:schemeClr val="tx1"/>
                </a:solidFill>
                <a:effectLst/>
                <a:latin typeface="+mn-lt"/>
                <a:ea typeface="+mn-ea"/>
                <a:cs typeface="+mn-cs"/>
              </a:rPr>
              <a:t> op zenuwcellen kunnen hebben (type I/A-bijwerking).</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6</a:t>
            </a:r>
            <a:br>
              <a:rPr lang="nl-NL" dirty="0"/>
            </a:br>
            <a:r>
              <a:rPr lang="nl-NL" sz="1200" b="0" i="0" u="none" strike="noStrike" kern="1200" dirty="0">
                <a:solidFill>
                  <a:schemeClr val="tx1"/>
                </a:solidFill>
                <a:effectLst/>
                <a:latin typeface="+mn-lt"/>
                <a:ea typeface="+mn-ea"/>
                <a:cs typeface="+mn-cs"/>
              </a:rPr>
              <a:t>In series van patiënten met verschillende soorten kanker kwamen aanwijzingen dat </a:t>
            </a:r>
            <a:r>
              <a:rPr lang="nl-NL" sz="1200" b="0" i="0" u="none" strike="noStrike" kern="1200" dirty="0" err="1">
                <a:solidFill>
                  <a:schemeClr val="tx1"/>
                </a:solidFill>
                <a:effectLst/>
                <a:latin typeface="+mn-lt"/>
                <a:ea typeface="+mn-ea"/>
                <a:cs typeface="+mn-cs"/>
              </a:rPr>
              <a:t>paclitaxel</a:t>
            </a:r>
            <a:r>
              <a:rPr lang="nl-NL" sz="1200" b="0" i="0" u="none" strike="noStrike" kern="1200" dirty="0">
                <a:solidFill>
                  <a:schemeClr val="tx1"/>
                </a:solidFill>
                <a:effectLst/>
                <a:latin typeface="+mn-lt"/>
                <a:ea typeface="+mn-ea"/>
                <a:cs typeface="+mn-cs"/>
              </a:rPr>
              <a:t> een dosisafhankelijke sensibele perifere neuropathie kan veroorzaken (categorie B-E).</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23-25</a:t>
            </a:r>
            <a:r>
              <a:rPr lang="nl-NL" sz="1200" b="0" i="0" u="none" strike="noStrike" kern="1200" dirty="0">
                <a:solidFill>
                  <a:schemeClr val="tx1"/>
                </a:solidFill>
                <a:effectLst/>
                <a:latin typeface="+mn-lt"/>
                <a:ea typeface="+mn-ea"/>
                <a:cs typeface="+mn-cs"/>
              </a:rPr>
              <a:t> Deze dosis-effectrelatie werd ook gevonden in een gerandomiseerd onderzoek met 474 vrouwen met gemetastaseerd mammacarcinoom (categorie A).</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26</a:t>
            </a:r>
            <a:r>
              <a:rPr lang="nl-NL" sz="1200" b="0" i="0" u="none" strike="noStrike" kern="1200" dirty="0">
                <a:solidFill>
                  <a:schemeClr val="tx1"/>
                </a:solidFill>
                <a:effectLst/>
                <a:latin typeface="+mn-lt"/>
                <a:ea typeface="+mn-ea"/>
                <a:cs typeface="+mn-cs"/>
              </a:rPr>
              <a:t> Ook in onderzoeken met </a:t>
            </a:r>
            <a:r>
              <a:rPr lang="nl-NL" sz="1200" b="0" i="0" u="none" strike="noStrike" kern="1200" dirty="0" err="1">
                <a:solidFill>
                  <a:schemeClr val="tx1"/>
                </a:solidFill>
                <a:effectLst/>
                <a:latin typeface="+mn-lt"/>
                <a:ea typeface="+mn-ea"/>
                <a:cs typeface="+mn-cs"/>
              </a:rPr>
              <a:t>docetaxel</a:t>
            </a:r>
            <a:r>
              <a:rPr lang="nl-NL" sz="1200" b="0" i="0" u="none" strike="noStrike" kern="1200" dirty="0">
                <a:solidFill>
                  <a:schemeClr val="tx1"/>
                </a:solidFill>
                <a:effectLst/>
                <a:latin typeface="+mn-lt"/>
                <a:ea typeface="+mn-ea"/>
                <a:cs typeface="+mn-cs"/>
              </a:rPr>
              <a:t> waarin primair de werkzaamheid bij patiënten met gemetastaseerd prostaatcarcinoom is onderzocht, werden in vergelijking met controlebehandelingen significant vaker sensibele neuropathie of neurologische bijwerkingen gemeld (categorie A) </a:t>
            </a:r>
            <a:r>
              <a:rPr lang="nl-NL" sz="1200" b="0" i="1" u="none" strike="noStrike" kern="1200" dirty="0">
                <a:solidFill>
                  <a:schemeClr val="tx1"/>
                </a:solidFill>
                <a:effectLst/>
                <a:latin typeface="+mn-lt"/>
                <a:ea typeface="+mn-ea"/>
                <a:cs typeface="+mn-cs"/>
              </a:rPr>
              <a:t>(</a:t>
            </a:r>
            <a:r>
              <a:rPr lang="nl-NL" sz="1200" b="0" i="1" u="none" strike="noStrike" kern="1200" dirty="0" err="1">
                <a:solidFill>
                  <a:schemeClr val="tx1"/>
                </a:solidFill>
                <a:effectLst/>
                <a:latin typeface="+mn-lt"/>
                <a:ea typeface="+mn-ea"/>
                <a:cs typeface="+mn-cs"/>
                <a:hlinkClick r:id="rId6"/>
              </a:rPr>
              <a:t>Gebu</a:t>
            </a:r>
            <a:r>
              <a:rPr lang="nl-NL" sz="1200" b="0" i="1" u="none" strike="noStrike" kern="1200" dirty="0">
                <a:solidFill>
                  <a:schemeClr val="tx1"/>
                </a:solidFill>
                <a:effectLst/>
                <a:latin typeface="+mn-lt"/>
                <a:ea typeface="+mn-ea"/>
                <a:cs typeface="+mn-cs"/>
                <a:hlinkClick r:id="rId6"/>
              </a:rPr>
              <a:t> 2014; 48: 15-21</a:t>
            </a:r>
            <a:r>
              <a:rPr lang="nl-NL" sz="1200" b="0" i="1" u="none" strike="noStrike" kern="1200" dirty="0">
                <a:solidFill>
                  <a:schemeClr val="tx1"/>
                </a:solidFill>
                <a:effectLst/>
                <a:latin typeface="+mn-lt"/>
                <a:ea typeface="+mn-ea"/>
                <a:cs typeface="+mn-cs"/>
              </a:rPr>
              <a:t>).</a:t>
            </a:r>
            <a:r>
              <a:rPr lang="nl-NL" sz="1200" b="0" i="0" u="none" strike="noStrike" kern="1200" dirty="0">
                <a:solidFill>
                  <a:schemeClr val="tx1"/>
                </a:solidFill>
                <a:effectLst/>
                <a:latin typeface="+mn-lt"/>
                <a:ea typeface="+mn-ea"/>
                <a:cs typeface="+mn-cs"/>
              </a:rPr>
              <a:t> Van het laatst beschikbaar gekomen </a:t>
            </a:r>
            <a:r>
              <a:rPr lang="nl-NL" sz="1200" b="0" i="0" u="none" strike="noStrike" kern="1200" dirty="0" err="1">
                <a:solidFill>
                  <a:schemeClr val="tx1"/>
                </a:solidFill>
                <a:effectLst/>
                <a:latin typeface="+mn-lt"/>
                <a:ea typeface="+mn-ea"/>
                <a:cs typeface="+mn-cs"/>
              </a:rPr>
              <a:t>taxaan</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cabazitaxel</a:t>
            </a:r>
            <a:r>
              <a:rPr lang="nl-NL" sz="1200" b="0" i="0" u="none" strike="noStrike" kern="1200" dirty="0">
                <a:solidFill>
                  <a:schemeClr val="tx1"/>
                </a:solidFill>
                <a:effectLst/>
                <a:latin typeface="+mn-lt"/>
                <a:ea typeface="+mn-ea"/>
                <a:cs typeface="+mn-cs"/>
              </a:rPr>
              <a:t> is de werkzaamheid bij patiënten met een castratieresistent gemetastaseerd prostaatcarcinoom in één gerandomiseerd fase III-onderzoek onderzocht.</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27</a:t>
            </a:r>
            <a:r>
              <a:rPr lang="nl-NL" sz="1200" b="0" i="0" u="none" strike="noStrike" kern="1200" dirty="0">
                <a:solidFill>
                  <a:schemeClr val="tx1"/>
                </a:solidFill>
                <a:effectLst/>
                <a:latin typeface="+mn-lt"/>
                <a:ea typeface="+mn-ea"/>
                <a:cs typeface="+mn-cs"/>
              </a:rPr>
              <a:t> De resultaten toonden dat </a:t>
            </a:r>
            <a:r>
              <a:rPr lang="nl-NL" sz="1200" b="0" i="0" u="none" strike="noStrike" kern="1200" dirty="0" err="1">
                <a:solidFill>
                  <a:schemeClr val="tx1"/>
                </a:solidFill>
                <a:effectLst/>
                <a:latin typeface="+mn-lt"/>
                <a:ea typeface="+mn-ea"/>
                <a:cs typeface="+mn-cs"/>
              </a:rPr>
              <a:t>cabazitaxel</a:t>
            </a:r>
            <a:r>
              <a:rPr lang="nl-NL" sz="1200" b="0" i="0" u="none" strike="noStrike" kern="1200" dirty="0">
                <a:solidFill>
                  <a:schemeClr val="tx1"/>
                </a:solidFill>
                <a:effectLst/>
                <a:latin typeface="+mn-lt"/>
                <a:ea typeface="+mn-ea"/>
                <a:cs typeface="+mn-cs"/>
              </a:rPr>
              <a:t>/</a:t>
            </a:r>
            <a:r>
              <a:rPr lang="nl-NL" sz="1200" b="0" i="1" u="none" strike="noStrike" kern="1200" dirty="0">
                <a:solidFill>
                  <a:schemeClr val="tx1"/>
                </a:solidFill>
                <a:effectLst/>
                <a:latin typeface="+mn-lt"/>
                <a:ea typeface="+mn-ea"/>
                <a:cs typeface="+mn-cs"/>
              </a:rPr>
              <a:t>prednison</a:t>
            </a:r>
            <a:r>
              <a:rPr lang="nl-NL" sz="1200" b="0" i="0" u="none" strike="noStrike" kern="1200" dirty="0">
                <a:solidFill>
                  <a:schemeClr val="tx1"/>
                </a:solidFill>
                <a:effectLst/>
                <a:latin typeface="+mn-lt"/>
                <a:ea typeface="+mn-ea"/>
                <a:cs typeface="+mn-cs"/>
              </a:rPr>
              <a:t> in vergelijking met </a:t>
            </a:r>
            <a:r>
              <a:rPr lang="nl-NL" sz="1200" b="0" i="1" u="none" strike="noStrike" kern="1200" dirty="0" err="1">
                <a:solidFill>
                  <a:schemeClr val="tx1"/>
                </a:solidFill>
                <a:effectLst/>
                <a:latin typeface="+mn-lt"/>
                <a:ea typeface="+mn-ea"/>
                <a:cs typeface="+mn-cs"/>
              </a:rPr>
              <a:t>mitoxantron</a:t>
            </a:r>
            <a:r>
              <a:rPr lang="nl-NL" sz="1200" b="0" i="0" u="none" strike="noStrike" kern="1200" dirty="0">
                <a:solidFill>
                  <a:schemeClr val="tx1"/>
                </a:solidFill>
                <a:effectLst/>
                <a:latin typeface="+mn-lt"/>
                <a:ea typeface="+mn-ea"/>
                <a:cs typeface="+mn-cs"/>
              </a:rPr>
              <a:t> vaker perifere neuropathie veroorzaakte (52/371 (14%) vs. 12/371 (3%)) (categorie A).</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27</a:t>
            </a:r>
            <a:br>
              <a:rPr lang="nl-NL" dirty="0"/>
            </a:br>
            <a:r>
              <a:rPr lang="nl-NL" sz="1200" b="0" i="0" u="none" strike="noStrike" kern="1200" dirty="0">
                <a:solidFill>
                  <a:schemeClr val="tx1"/>
                </a:solidFill>
                <a:effectLst/>
                <a:latin typeface="+mn-lt"/>
                <a:ea typeface="+mn-ea"/>
                <a:cs typeface="+mn-cs"/>
              </a:rPr>
              <a:t>In een meta-analyse uit 2012 werden de verschillen in bijwerkingen tussen chemotherapie met een </a:t>
            </a:r>
            <a:r>
              <a:rPr lang="nl-NL" sz="1200" b="0" i="0" u="none" strike="noStrike" kern="1200" dirty="0" err="1">
                <a:solidFill>
                  <a:schemeClr val="tx1"/>
                </a:solidFill>
                <a:effectLst/>
                <a:latin typeface="+mn-lt"/>
                <a:ea typeface="+mn-ea"/>
                <a:cs typeface="+mn-cs"/>
              </a:rPr>
              <a:t>antracyclinederivaat</a:t>
            </a:r>
            <a:r>
              <a:rPr lang="nl-NL" sz="1200" b="0" i="0" u="none" strike="noStrike" kern="1200" dirty="0">
                <a:solidFill>
                  <a:schemeClr val="tx1"/>
                </a:solidFill>
                <a:effectLst/>
                <a:latin typeface="+mn-lt"/>
                <a:ea typeface="+mn-ea"/>
                <a:cs typeface="+mn-cs"/>
              </a:rPr>
              <a:t> met en zonder een </a:t>
            </a:r>
            <a:r>
              <a:rPr lang="nl-NL" sz="1200" b="0" i="0" u="none" strike="noStrike" kern="1200" dirty="0" err="1">
                <a:solidFill>
                  <a:schemeClr val="tx1"/>
                </a:solidFill>
                <a:effectLst/>
                <a:latin typeface="+mn-lt"/>
                <a:ea typeface="+mn-ea"/>
                <a:cs typeface="+mn-cs"/>
              </a:rPr>
              <a:t>taxaan</a:t>
            </a:r>
            <a:r>
              <a:rPr lang="nl-NL" sz="1200" b="0" i="0" u="none" strike="noStrike" kern="1200" dirty="0">
                <a:solidFill>
                  <a:schemeClr val="tx1"/>
                </a:solidFill>
                <a:effectLst/>
                <a:latin typeface="+mn-lt"/>
                <a:ea typeface="+mn-ea"/>
                <a:cs typeface="+mn-cs"/>
              </a:rPr>
              <a:t> vergeleken bij patiënten met mammacarcinoom.</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28</a:t>
            </a:r>
            <a:r>
              <a:rPr lang="nl-NL" sz="1200" b="0" i="0" u="none" strike="noStrike" kern="1200" dirty="0">
                <a:solidFill>
                  <a:schemeClr val="tx1"/>
                </a:solidFill>
                <a:effectLst/>
                <a:latin typeface="+mn-lt"/>
                <a:ea typeface="+mn-ea"/>
                <a:cs typeface="+mn-cs"/>
              </a:rPr>
              <a:t> Neurotoxiciteit (graad 3-5) was één van de secundaire eindpunten. Er werden 13 onderzoeken (7 met </a:t>
            </a:r>
            <a:r>
              <a:rPr lang="nl-NL" sz="1200" b="0" i="0" u="none" strike="noStrike" kern="1200" dirty="0" err="1">
                <a:solidFill>
                  <a:schemeClr val="tx1"/>
                </a:solidFill>
                <a:effectLst/>
                <a:latin typeface="+mn-lt"/>
                <a:ea typeface="+mn-ea"/>
                <a:cs typeface="+mn-cs"/>
              </a:rPr>
              <a:t>paclitaxel</a:t>
            </a:r>
            <a:r>
              <a:rPr lang="nl-NL" sz="1200" b="0" i="0" u="none" strike="noStrike" kern="1200" dirty="0">
                <a:solidFill>
                  <a:schemeClr val="tx1"/>
                </a:solidFill>
                <a:effectLst/>
                <a:latin typeface="+mn-lt"/>
                <a:ea typeface="+mn-ea"/>
                <a:cs typeface="+mn-cs"/>
              </a:rPr>
              <a:t>, 6 met </a:t>
            </a:r>
            <a:r>
              <a:rPr lang="nl-NL" sz="1200" b="0" i="0" u="none" strike="noStrike" kern="1200" dirty="0" err="1">
                <a:solidFill>
                  <a:schemeClr val="tx1"/>
                </a:solidFill>
                <a:effectLst/>
                <a:latin typeface="+mn-lt"/>
                <a:ea typeface="+mn-ea"/>
                <a:cs typeface="+mn-cs"/>
              </a:rPr>
              <a:t>docetaxel</a:t>
            </a:r>
            <a:r>
              <a:rPr lang="nl-NL" sz="1200" b="0" i="0" u="none" strike="noStrike" kern="1200" dirty="0">
                <a:solidFill>
                  <a:schemeClr val="tx1"/>
                </a:solidFill>
                <a:effectLst/>
                <a:latin typeface="+mn-lt"/>
                <a:ea typeface="+mn-ea"/>
                <a:cs typeface="+mn-cs"/>
              </a:rPr>
              <a:t>) ingesloten. Motorische en sensibele perifere neuropathie kwam significant vaker voor bij patiënten met chemotherapie met een </a:t>
            </a:r>
            <a:r>
              <a:rPr lang="nl-NL" sz="1200" b="0" i="0" u="none" strike="noStrike" kern="1200" dirty="0" err="1">
                <a:solidFill>
                  <a:schemeClr val="tx1"/>
                </a:solidFill>
                <a:effectLst/>
                <a:latin typeface="+mn-lt"/>
                <a:ea typeface="+mn-ea"/>
                <a:cs typeface="+mn-cs"/>
              </a:rPr>
              <a:t>taxaan</a:t>
            </a:r>
            <a:r>
              <a:rPr lang="nl-NL" sz="1200" b="0" i="0" u="none" strike="noStrike" kern="1200" dirty="0">
                <a:solidFill>
                  <a:schemeClr val="tx1"/>
                </a:solidFill>
                <a:effectLst/>
                <a:latin typeface="+mn-lt"/>
                <a:ea typeface="+mn-ea"/>
                <a:cs typeface="+mn-cs"/>
              </a:rPr>
              <a:t> (620/11.408 (5,4%) vs. 38/9.309 (0,4%), </a:t>
            </a:r>
            <a:r>
              <a:rPr lang="nl-NL" sz="1200" b="0" i="0" u="none" strike="noStrike" kern="1200" dirty="0" err="1">
                <a:solidFill>
                  <a:schemeClr val="tx1"/>
                </a:solidFill>
                <a:effectLst/>
                <a:latin typeface="+mn-lt"/>
                <a:ea typeface="+mn-ea"/>
                <a:cs typeface="+mn-cs"/>
              </a:rPr>
              <a:t>Number</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Needed</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to</a:t>
            </a:r>
            <a:r>
              <a:rPr lang="nl-NL" sz="1200" b="0" i="0" u="none" strike="noStrike" kern="1200" dirty="0">
                <a:solidFill>
                  <a:schemeClr val="tx1"/>
                </a:solidFill>
                <a:effectLst/>
                <a:latin typeface="+mn-lt"/>
                <a:ea typeface="+mn-ea"/>
                <a:cs typeface="+mn-cs"/>
              </a:rPr>
              <a:t> Harm (NNH) 20) (categorie A).</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28</a:t>
            </a:r>
            <a:br>
              <a:rPr lang="nl-NL" dirty="0"/>
            </a:br>
            <a:r>
              <a:rPr lang="nl-NL" sz="1200" b="0" i="0" u="none" strike="noStrike" kern="1200" dirty="0" err="1">
                <a:solidFill>
                  <a:schemeClr val="tx1"/>
                </a:solidFill>
                <a:effectLst/>
                <a:latin typeface="+mn-lt"/>
                <a:ea typeface="+mn-ea"/>
                <a:cs typeface="+mn-cs"/>
              </a:rPr>
              <a:t>Vinca</a:t>
            </a:r>
            <a:r>
              <a:rPr lang="nl-NL" sz="1200" b="0" i="0" u="none" strike="noStrike" kern="1200" dirty="0">
                <a:solidFill>
                  <a:schemeClr val="tx1"/>
                </a:solidFill>
                <a:effectLst/>
                <a:latin typeface="+mn-lt"/>
                <a:ea typeface="+mn-ea"/>
                <a:cs typeface="+mn-cs"/>
              </a:rPr>
              <a:t>-alkaloïden. </a:t>
            </a:r>
            <a:r>
              <a:rPr lang="nl-NL" sz="1200" b="0" i="0" u="none" strike="noStrike" kern="1200" dirty="0" err="1">
                <a:solidFill>
                  <a:schemeClr val="tx1"/>
                </a:solidFill>
                <a:effectLst/>
                <a:latin typeface="+mn-lt"/>
                <a:ea typeface="+mn-ea"/>
                <a:cs typeface="+mn-cs"/>
              </a:rPr>
              <a:t>Vinca</a:t>
            </a:r>
            <a:r>
              <a:rPr lang="nl-NL" sz="1200" b="0" i="0" u="none" strike="noStrike" kern="1200" dirty="0">
                <a:solidFill>
                  <a:schemeClr val="tx1"/>
                </a:solidFill>
                <a:effectLst/>
                <a:latin typeface="+mn-lt"/>
                <a:ea typeface="+mn-ea"/>
                <a:cs typeface="+mn-cs"/>
              </a:rPr>
              <a:t>-alkaloïden zijn middelen die zich binden aan intracellulaire </a:t>
            </a:r>
            <a:r>
              <a:rPr lang="nl-NL" sz="1200" b="0" i="0" u="none" strike="noStrike" kern="1200" dirty="0" err="1">
                <a:solidFill>
                  <a:schemeClr val="tx1"/>
                </a:solidFill>
                <a:effectLst/>
                <a:latin typeface="+mn-lt"/>
                <a:ea typeface="+mn-ea"/>
                <a:cs typeface="+mn-cs"/>
              </a:rPr>
              <a:t>tubuline</a:t>
            </a:r>
            <a:r>
              <a:rPr lang="nl-NL" sz="1200" b="0" i="0" u="none" strike="noStrike" kern="1200" dirty="0">
                <a:solidFill>
                  <a:schemeClr val="tx1"/>
                </a:solidFill>
                <a:effectLst/>
                <a:latin typeface="+mn-lt"/>
                <a:ea typeface="+mn-ea"/>
                <a:cs typeface="+mn-cs"/>
              </a:rPr>
              <a:t>-eiwitten, waardoor de vorming van </a:t>
            </a:r>
            <a:r>
              <a:rPr lang="nl-NL" sz="1200" b="0" i="0" u="none" strike="noStrike" kern="1200" dirty="0" err="1">
                <a:solidFill>
                  <a:schemeClr val="tx1"/>
                </a:solidFill>
                <a:effectLst/>
                <a:latin typeface="+mn-lt"/>
                <a:ea typeface="+mn-ea"/>
                <a:cs typeface="+mn-cs"/>
              </a:rPr>
              <a:t>microtubuli</a:t>
            </a:r>
            <a:r>
              <a:rPr lang="nl-NL" sz="1200" b="0" i="0" u="none" strike="noStrike" kern="1200" dirty="0">
                <a:solidFill>
                  <a:schemeClr val="tx1"/>
                </a:solidFill>
                <a:effectLst/>
                <a:latin typeface="+mn-lt"/>
                <a:ea typeface="+mn-ea"/>
                <a:cs typeface="+mn-cs"/>
              </a:rPr>
              <a:t> en van de mitosespoel bij de celdeling wordt geremd.</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7 8</a:t>
            </a:r>
            <a:r>
              <a:rPr lang="nl-NL" sz="1200" b="0" i="0" u="none" strike="noStrike" kern="1200" dirty="0">
                <a:solidFill>
                  <a:schemeClr val="tx1"/>
                </a:solidFill>
                <a:effectLst/>
                <a:latin typeface="+mn-lt"/>
                <a:ea typeface="+mn-ea"/>
                <a:cs typeface="+mn-cs"/>
              </a:rPr>
              <a:t> Dit mechanisme is tevens de oorzaak van neurotoxiciteit (type I/A-bijwerking).</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6</a:t>
            </a:r>
            <a:r>
              <a:rPr lang="nl-NL" sz="1200" b="0" i="0" u="none" strike="noStrike" kern="1200" dirty="0">
                <a:solidFill>
                  <a:schemeClr val="tx1"/>
                </a:solidFill>
                <a:effectLst/>
                <a:latin typeface="+mn-lt"/>
                <a:ea typeface="+mn-ea"/>
                <a:cs typeface="+mn-cs"/>
              </a:rPr>
              <a:t> Van de </a:t>
            </a:r>
            <a:r>
              <a:rPr lang="nl-NL" sz="1200" b="0" i="0" u="none" strike="noStrike" kern="1200" dirty="0" err="1">
                <a:solidFill>
                  <a:schemeClr val="tx1"/>
                </a:solidFill>
                <a:effectLst/>
                <a:latin typeface="+mn-lt"/>
                <a:ea typeface="+mn-ea"/>
                <a:cs typeface="+mn-cs"/>
              </a:rPr>
              <a:t>vinca</a:t>
            </a:r>
            <a:r>
              <a:rPr lang="nl-NL" sz="1200" b="0" i="0" u="none" strike="noStrike" kern="1200" dirty="0">
                <a:solidFill>
                  <a:schemeClr val="tx1"/>
                </a:solidFill>
                <a:effectLst/>
                <a:latin typeface="+mn-lt"/>
                <a:ea typeface="+mn-ea"/>
                <a:cs typeface="+mn-cs"/>
              </a:rPr>
              <a:t>-alkaloïden is </a:t>
            </a:r>
            <a:r>
              <a:rPr lang="nl-NL" sz="1200" b="0" i="1" u="none" strike="noStrike" kern="1200" dirty="0" err="1">
                <a:solidFill>
                  <a:schemeClr val="tx1"/>
                </a:solidFill>
                <a:effectLst/>
                <a:latin typeface="+mn-lt"/>
                <a:ea typeface="+mn-ea"/>
                <a:cs typeface="+mn-cs"/>
              </a:rPr>
              <a:t>vincristine</a:t>
            </a:r>
            <a:r>
              <a:rPr lang="nl-NL" sz="1200" b="0" i="0" u="none" strike="noStrike" kern="1200" dirty="0">
                <a:solidFill>
                  <a:schemeClr val="tx1"/>
                </a:solidFill>
                <a:effectLst/>
                <a:latin typeface="+mn-lt"/>
                <a:ea typeface="+mn-ea"/>
                <a:cs typeface="+mn-cs"/>
              </a:rPr>
              <a:t> het frequentst in verband gebracht met perifere neuropathie. Dit middel is onder meer geregistreerd voor de behandeling van acute lymfatische leukemie en solide tumoren, zoals (gemetastaseerd) mammacarcinoom en </a:t>
            </a:r>
            <a:r>
              <a:rPr lang="nl-NL" sz="1200" b="0" i="0" u="none" strike="noStrike" kern="1200" dirty="0" err="1">
                <a:solidFill>
                  <a:schemeClr val="tx1"/>
                </a:solidFill>
                <a:effectLst/>
                <a:latin typeface="+mn-lt"/>
                <a:ea typeface="+mn-ea"/>
                <a:cs typeface="+mn-cs"/>
              </a:rPr>
              <a:t>kleincellig</a:t>
            </a:r>
            <a:r>
              <a:rPr lang="nl-NL" sz="1200" b="0" i="0" u="none" strike="noStrike" kern="1200" dirty="0">
                <a:solidFill>
                  <a:schemeClr val="tx1"/>
                </a:solidFill>
                <a:effectLst/>
                <a:latin typeface="+mn-lt"/>
                <a:ea typeface="+mn-ea"/>
                <a:cs typeface="+mn-cs"/>
              </a:rPr>
              <a:t> longcarcinoom.</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29</a:t>
            </a:r>
            <a:br>
              <a:rPr lang="nl-NL" dirty="0"/>
            </a:br>
            <a:r>
              <a:rPr lang="nl-NL" sz="1200" b="0" i="0" u="none" strike="noStrike" kern="1200" dirty="0">
                <a:solidFill>
                  <a:schemeClr val="tx1"/>
                </a:solidFill>
                <a:effectLst/>
                <a:latin typeface="+mn-lt"/>
                <a:ea typeface="+mn-ea"/>
                <a:cs typeface="+mn-cs"/>
              </a:rPr>
              <a:t>In een aantal </a:t>
            </a:r>
            <a:r>
              <a:rPr lang="nl-NL" sz="1200" b="0" i="0" u="none" strike="noStrike" kern="1200" dirty="0" err="1">
                <a:solidFill>
                  <a:schemeClr val="tx1"/>
                </a:solidFill>
                <a:effectLst/>
                <a:latin typeface="+mn-lt"/>
                <a:ea typeface="+mn-ea"/>
                <a:cs typeface="+mn-cs"/>
              </a:rPr>
              <a:t>patiëntenseries</a:t>
            </a:r>
            <a:r>
              <a:rPr lang="nl-NL" sz="1200" b="0" i="0" u="none" strike="noStrike" kern="1200" dirty="0">
                <a:solidFill>
                  <a:schemeClr val="tx1"/>
                </a:solidFill>
                <a:effectLst/>
                <a:latin typeface="+mn-lt"/>
                <a:ea typeface="+mn-ea"/>
                <a:cs typeface="+mn-cs"/>
              </a:rPr>
              <a:t> werden aanwijzingen gevonden dat </a:t>
            </a:r>
            <a:r>
              <a:rPr lang="nl-NL" sz="1200" b="0" i="0" u="none" strike="noStrike" kern="1200" dirty="0" err="1">
                <a:solidFill>
                  <a:schemeClr val="tx1"/>
                </a:solidFill>
                <a:effectLst/>
                <a:latin typeface="+mn-lt"/>
                <a:ea typeface="+mn-ea"/>
                <a:cs typeface="+mn-cs"/>
              </a:rPr>
              <a:t>vincristine</a:t>
            </a:r>
            <a:r>
              <a:rPr lang="nl-NL" sz="1200" b="0" i="0" u="none" strike="noStrike" kern="1200" dirty="0">
                <a:solidFill>
                  <a:schemeClr val="tx1"/>
                </a:solidFill>
                <a:effectLst/>
                <a:latin typeface="+mn-lt"/>
                <a:ea typeface="+mn-ea"/>
                <a:cs typeface="+mn-cs"/>
              </a:rPr>
              <a:t> een dosisafhankelijke perifere neuropathie kan veroorzaken. Behalve sensomotorische neuropathie kan het middel ook autonome perifere neuropathie veroorzaken (bv. orthostatische hypotensie). De bijwerking is voor het grootste deel reversibel maar kan in sommige gevallen ook verergeren als het gebruik al is gestaakt (categorie B-E).</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30-32</a:t>
            </a:r>
            <a:br>
              <a:rPr lang="nl-NL" dirty="0"/>
            </a:br>
            <a:r>
              <a:rPr lang="nl-NL" sz="1200" b="0" i="0" u="none" strike="noStrike" kern="1200" dirty="0">
                <a:solidFill>
                  <a:schemeClr val="tx1"/>
                </a:solidFill>
                <a:effectLst/>
                <a:latin typeface="+mn-lt"/>
                <a:ea typeface="+mn-ea"/>
                <a:cs typeface="+mn-cs"/>
              </a:rPr>
              <a:t>Overige oncolytica. </a:t>
            </a:r>
            <a:r>
              <a:rPr lang="nl-NL" sz="1200" b="0" i="0"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a:t>
            </a:r>
            <a:r>
              <a:rPr lang="nl-NL" sz="1200" b="0" i="1"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is een </a:t>
            </a:r>
            <a:r>
              <a:rPr lang="nl-NL" sz="1200" b="0" i="0" u="none" strike="noStrike" kern="1200" dirty="0" err="1">
                <a:solidFill>
                  <a:schemeClr val="tx1"/>
                </a:solidFill>
                <a:effectLst/>
                <a:latin typeface="+mn-lt"/>
                <a:ea typeface="+mn-ea"/>
                <a:cs typeface="+mn-cs"/>
              </a:rPr>
              <a:t>proteasoomremmer</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Proteasomen</a:t>
            </a:r>
            <a:r>
              <a:rPr lang="nl-NL" sz="1200" b="0" i="0" u="none" strike="noStrike" kern="1200" dirty="0">
                <a:solidFill>
                  <a:schemeClr val="tx1"/>
                </a:solidFill>
                <a:effectLst/>
                <a:latin typeface="+mn-lt"/>
                <a:ea typeface="+mn-ea"/>
                <a:cs typeface="+mn-cs"/>
              </a:rPr>
              <a:t> hebben een belangrijke rol bij het tot stand komen van de ombouw van bepaalde eiwitten, waarbij de homeostase in de cellen gehandhaafd blijft. Door remming van </a:t>
            </a:r>
            <a:r>
              <a:rPr lang="nl-NL" sz="1200" b="0" i="0" u="none" strike="noStrike" kern="1200" dirty="0" err="1">
                <a:solidFill>
                  <a:schemeClr val="tx1"/>
                </a:solidFill>
                <a:effectLst/>
                <a:latin typeface="+mn-lt"/>
                <a:ea typeface="+mn-ea"/>
                <a:cs typeface="+mn-cs"/>
              </a:rPr>
              <a:t>proteasomen</a:t>
            </a:r>
            <a:r>
              <a:rPr lang="nl-NL" sz="1200" b="0" i="0" u="none" strike="noStrike" kern="1200" dirty="0">
                <a:solidFill>
                  <a:schemeClr val="tx1"/>
                </a:solidFill>
                <a:effectLst/>
                <a:latin typeface="+mn-lt"/>
                <a:ea typeface="+mn-ea"/>
                <a:cs typeface="+mn-cs"/>
              </a:rPr>
              <a:t> wordt apoptose geïnduceerd </a:t>
            </a:r>
            <a:r>
              <a:rPr lang="nl-NL" sz="1200" b="0" i="1" u="none" strike="noStrike" kern="1200" dirty="0">
                <a:solidFill>
                  <a:schemeClr val="tx1"/>
                </a:solidFill>
                <a:effectLst/>
                <a:latin typeface="+mn-lt"/>
                <a:ea typeface="+mn-ea"/>
                <a:cs typeface="+mn-cs"/>
              </a:rPr>
              <a:t>(</a:t>
            </a:r>
            <a:r>
              <a:rPr lang="nl-NL" sz="1200" b="0" i="1" u="none" strike="noStrike" kern="1200" dirty="0" err="1">
                <a:solidFill>
                  <a:schemeClr val="tx1"/>
                </a:solidFill>
                <a:effectLst/>
                <a:latin typeface="+mn-lt"/>
                <a:ea typeface="+mn-ea"/>
                <a:cs typeface="+mn-cs"/>
                <a:hlinkClick r:id="rId7" tooltip="Bortezomib (Velcade?), geregistreerd"/>
              </a:rPr>
              <a:t>Gebu</a:t>
            </a:r>
            <a:r>
              <a:rPr lang="nl-NL" sz="1200" b="0" i="1" u="none" strike="noStrike" kern="1200" dirty="0">
                <a:solidFill>
                  <a:schemeClr val="tx1"/>
                </a:solidFill>
                <a:effectLst/>
                <a:latin typeface="+mn-lt"/>
                <a:ea typeface="+mn-ea"/>
                <a:cs typeface="+mn-cs"/>
                <a:hlinkClick r:id="rId7" tooltip="Bortezomib (Velcade?), geregistreerd"/>
              </a:rPr>
              <a:t> 2004; 38: 95-96</a:t>
            </a:r>
            <a:r>
              <a:rPr lang="nl-NL" sz="1200" b="0" i="1" u="none" strike="noStrike" kern="1200" dirty="0">
                <a:solidFill>
                  <a:schemeClr val="tx1"/>
                </a:solidFill>
                <a:effectLst/>
                <a:latin typeface="+mn-lt"/>
                <a:ea typeface="+mn-ea"/>
                <a:cs typeface="+mn-cs"/>
              </a:rPr>
              <a:t>)</a:t>
            </a:r>
            <a:r>
              <a:rPr lang="nl-NL" sz="1200" b="0" i="0" u="none" strike="noStrike" kern="1200" dirty="0">
                <a:solidFill>
                  <a:schemeClr val="tx1"/>
                </a:solidFill>
                <a:effectLst/>
                <a:latin typeface="+mn-lt"/>
                <a:ea typeface="+mn-ea"/>
                <a:cs typeface="+mn-cs"/>
              </a:rPr>
              <a:t>.</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7</a:t>
            </a:r>
            <a:r>
              <a:rPr lang="nl-NL" sz="1200" b="0" i="0" u="none" strike="noStrike" kern="1200" dirty="0">
                <a:solidFill>
                  <a:schemeClr val="tx1"/>
                </a:solidFill>
                <a:effectLst/>
                <a:latin typeface="+mn-lt"/>
                <a:ea typeface="+mn-ea"/>
                <a:cs typeface="+mn-cs"/>
              </a:rPr>
              <a:t> Het middel kan mogelijk op deze manier de zenuwcel beschadigen (type I/A-bijwerking).</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6</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is onder meer geregistreerd voor de behandeling van multipel myeloom </a:t>
            </a:r>
            <a:r>
              <a:rPr lang="nl-NL" sz="1200" b="0" i="1" u="none" strike="noStrike" kern="1200" dirty="0">
                <a:solidFill>
                  <a:schemeClr val="tx1"/>
                </a:solidFill>
                <a:effectLst/>
                <a:latin typeface="+mn-lt"/>
                <a:ea typeface="+mn-ea"/>
                <a:cs typeface="+mn-cs"/>
              </a:rPr>
              <a:t>(</a:t>
            </a:r>
            <a:r>
              <a:rPr lang="nl-NL" sz="1200" b="0" i="1" u="none" strike="noStrike" kern="1200" dirty="0" err="1">
                <a:solidFill>
                  <a:schemeClr val="tx1"/>
                </a:solidFill>
                <a:effectLst/>
                <a:latin typeface="+mn-lt"/>
                <a:ea typeface="+mn-ea"/>
                <a:cs typeface="+mn-cs"/>
                <a:hlinkClick r:id="rId8"/>
              </a:rPr>
              <a:t>Gebu</a:t>
            </a:r>
            <a:r>
              <a:rPr lang="nl-NL" sz="1200" b="0" i="1" u="none" strike="noStrike" kern="1200" dirty="0">
                <a:solidFill>
                  <a:schemeClr val="tx1"/>
                </a:solidFill>
                <a:effectLst/>
                <a:latin typeface="+mn-lt"/>
                <a:ea typeface="+mn-ea"/>
                <a:cs typeface="+mn-cs"/>
                <a:hlinkClick r:id="rId8"/>
              </a:rPr>
              <a:t> 2008; 42: 84-85</a:t>
            </a:r>
            <a:r>
              <a:rPr lang="nl-NL" sz="1200" b="0" i="1" u="none" strike="noStrike" kern="1200" dirty="0">
                <a:solidFill>
                  <a:schemeClr val="tx1"/>
                </a:solidFill>
                <a:effectLst/>
                <a:latin typeface="+mn-lt"/>
                <a:ea typeface="+mn-ea"/>
                <a:cs typeface="+mn-cs"/>
              </a:rPr>
              <a:t>),</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33</a:t>
            </a:r>
            <a:r>
              <a:rPr lang="nl-NL" sz="1200" b="0" i="0" u="none" strike="noStrike" kern="1200" dirty="0">
                <a:solidFill>
                  <a:schemeClr val="tx1"/>
                </a:solidFill>
                <a:effectLst/>
                <a:latin typeface="+mn-lt"/>
                <a:ea typeface="+mn-ea"/>
                <a:cs typeface="+mn-cs"/>
              </a:rPr>
              <a:t> een aandoening waarbij perifere neuropathie als complicatie kan voorkomen (zie paragraaf Oorzaken).</a:t>
            </a:r>
            <a:br>
              <a:rPr lang="nl-NL" dirty="0"/>
            </a:br>
            <a:r>
              <a:rPr lang="nl-NL" sz="1200" b="0" i="0" u="none" strike="noStrike" kern="1200" dirty="0">
                <a:solidFill>
                  <a:schemeClr val="tx1"/>
                </a:solidFill>
                <a:effectLst/>
                <a:latin typeface="+mn-lt"/>
                <a:ea typeface="+mn-ea"/>
                <a:cs typeface="+mn-cs"/>
              </a:rPr>
              <a:t>Uit fase II-onderzoeken kwamen al aanwijzingen dat </a:t>
            </a:r>
            <a:r>
              <a:rPr lang="nl-NL" sz="1200" b="0" i="0"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met name sensibele neuropathie veroorzaakt met </a:t>
            </a:r>
            <a:r>
              <a:rPr lang="nl-NL" sz="1200" b="0" i="0" u="none" strike="noStrike" kern="1200" dirty="0" err="1">
                <a:solidFill>
                  <a:schemeClr val="tx1"/>
                </a:solidFill>
                <a:effectLst/>
                <a:latin typeface="+mn-lt"/>
                <a:ea typeface="+mn-ea"/>
                <a:cs typeface="+mn-cs"/>
              </a:rPr>
              <a:t>paresthesieën</a:t>
            </a:r>
            <a:r>
              <a:rPr lang="nl-NL" sz="1200" b="0" i="0" u="none" strike="noStrike" kern="1200" dirty="0">
                <a:solidFill>
                  <a:schemeClr val="tx1"/>
                </a:solidFill>
                <a:effectLst/>
                <a:latin typeface="+mn-lt"/>
                <a:ea typeface="+mn-ea"/>
                <a:cs typeface="+mn-cs"/>
              </a:rPr>
              <a:t> en een doof gevoel in de onderste ledematen </a:t>
            </a:r>
            <a:r>
              <a:rPr lang="nl-NL" sz="1200" b="0" i="1" u="none" strike="noStrike" kern="1200" dirty="0">
                <a:solidFill>
                  <a:schemeClr val="tx1"/>
                </a:solidFill>
                <a:effectLst/>
                <a:latin typeface="+mn-lt"/>
                <a:ea typeface="+mn-ea"/>
                <a:cs typeface="+mn-cs"/>
              </a:rPr>
              <a:t>(</a:t>
            </a:r>
            <a:r>
              <a:rPr lang="nl-NL" sz="1200" b="0" i="1" u="none" strike="noStrike" kern="1200" dirty="0" err="1">
                <a:solidFill>
                  <a:schemeClr val="tx1"/>
                </a:solidFill>
                <a:effectLst/>
                <a:latin typeface="+mn-lt"/>
                <a:ea typeface="+mn-ea"/>
                <a:cs typeface="+mn-cs"/>
                <a:hlinkClick r:id="rId7" tooltip="Bortezomib (Velcade?), geregistreerd"/>
              </a:rPr>
              <a:t>Gebu</a:t>
            </a:r>
            <a:r>
              <a:rPr lang="nl-NL" sz="1200" b="0" i="1" u="none" strike="noStrike" kern="1200" dirty="0">
                <a:solidFill>
                  <a:schemeClr val="tx1"/>
                </a:solidFill>
                <a:effectLst/>
                <a:latin typeface="+mn-lt"/>
                <a:ea typeface="+mn-ea"/>
                <a:cs typeface="+mn-cs"/>
                <a:hlinkClick r:id="rId7" tooltip="Bortezomib (Velcade?), geregistreerd"/>
              </a:rPr>
              <a:t> 2004; 38: 95-96</a:t>
            </a:r>
            <a:r>
              <a:rPr lang="nl-NL" sz="1200" b="0" i="1" u="none" strike="noStrike" kern="1200" dirty="0">
                <a:solidFill>
                  <a:schemeClr val="tx1"/>
                </a:solidFill>
                <a:effectLst/>
                <a:latin typeface="+mn-lt"/>
                <a:ea typeface="+mn-ea"/>
                <a:cs typeface="+mn-cs"/>
              </a:rPr>
              <a:t>)</a:t>
            </a:r>
            <a:r>
              <a:rPr lang="nl-NL" sz="1200" b="0" i="0" u="none" strike="noStrike" kern="1200" dirty="0">
                <a:solidFill>
                  <a:schemeClr val="tx1"/>
                </a:solidFill>
                <a:effectLst/>
                <a:latin typeface="+mn-lt"/>
                <a:ea typeface="+mn-ea"/>
                <a:cs typeface="+mn-cs"/>
              </a:rPr>
              <a:t>. In een open fase III-onderzoek werd nadien gevonden dat perifere neuropathie significant vaker voorkwam in de </a:t>
            </a:r>
            <a:r>
              <a:rPr lang="nl-NL" sz="1200" b="0" i="0"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dan in de </a:t>
            </a:r>
            <a:r>
              <a:rPr lang="nl-NL" sz="1200" b="0" i="1" u="none" strike="noStrike" kern="1200" dirty="0">
                <a:solidFill>
                  <a:schemeClr val="tx1"/>
                </a:solidFill>
                <a:effectLst/>
                <a:latin typeface="+mn-lt"/>
                <a:ea typeface="+mn-ea"/>
                <a:cs typeface="+mn-cs"/>
              </a:rPr>
              <a:t>dexamethason</a:t>
            </a:r>
            <a:r>
              <a:rPr lang="nl-NL" sz="1200" b="0" i="0" u="none" strike="noStrike" kern="1200" dirty="0">
                <a:solidFill>
                  <a:schemeClr val="tx1"/>
                </a:solidFill>
                <a:effectLst/>
                <a:latin typeface="+mn-lt"/>
                <a:ea typeface="+mn-ea"/>
                <a:cs typeface="+mn-cs"/>
              </a:rPr>
              <a:t>groep (120/331 (36%) vs. 29/332 (9%)) (categorie A).</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34</a:t>
            </a:r>
            <a:br>
              <a:rPr lang="nl-NL" dirty="0"/>
            </a:br>
            <a:r>
              <a:rPr lang="nl-NL" sz="1200" b="0" i="0" u="none" strike="noStrike" kern="1200" dirty="0">
                <a:solidFill>
                  <a:schemeClr val="tx1"/>
                </a:solidFill>
                <a:effectLst/>
                <a:latin typeface="+mn-lt"/>
                <a:ea typeface="+mn-ea"/>
                <a:cs typeface="+mn-cs"/>
              </a:rPr>
              <a:t>Er is inmiddels een aantal meta-analysen gepubliceerd waarin de bijwerkingen van </a:t>
            </a:r>
            <a:r>
              <a:rPr lang="nl-NL" sz="1200" b="0" i="0"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zijn onderzocht bij patiënten met niet eerder behandeld multipel myeloom.</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35-38</a:t>
            </a:r>
            <a:r>
              <a:rPr lang="nl-NL" sz="1200" b="0" i="0" u="none" strike="noStrike" kern="1200" dirty="0">
                <a:solidFill>
                  <a:schemeClr val="tx1"/>
                </a:solidFill>
                <a:effectLst/>
                <a:latin typeface="+mn-lt"/>
                <a:ea typeface="+mn-ea"/>
                <a:cs typeface="+mn-cs"/>
              </a:rPr>
              <a:t> In de eerste meta-analyse werden vijf gerandomiseerde onderzoeken ingesloten met in totaal 1.477 patiënten.</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35</a:t>
            </a:r>
            <a:r>
              <a:rPr lang="nl-NL" sz="1200" b="0" i="0" u="none" strike="noStrike" kern="1200" dirty="0">
                <a:solidFill>
                  <a:schemeClr val="tx1"/>
                </a:solidFill>
                <a:effectLst/>
                <a:latin typeface="+mn-lt"/>
                <a:ea typeface="+mn-ea"/>
                <a:cs typeface="+mn-cs"/>
              </a:rPr>
              <a:t> 728 patiënten werden behandeld met </a:t>
            </a:r>
            <a:r>
              <a:rPr lang="nl-NL" sz="1200" b="0" i="0"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en </a:t>
            </a:r>
            <a:r>
              <a:rPr lang="nl-NL" sz="1200" b="0" i="1" u="none" strike="noStrike" kern="1200" dirty="0" err="1">
                <a:solidFill>
                  <a:schemeClr val="tx1"/>
                </a:solidFill>
                <a:effectLst/>
                <a:latin typeface="+mn-lt"/>
                <a:ea typeface="+mn-ea"/>
                <a:cs typeface="+mn-cs"/>
              </a:rPr>
              <a:t>lenalidomide</a:t>
            </a:r>
            <a:r>
              <a:rPr lang="nl-NL" sz="1200" b="0" i="0" u="none" strike="noStrike" kern="1200" dirty="0">
                <a:solidFill>
                  <a:schemeClr val="tx1"/>
                </a:solidFill>
                <a:effectLst/>
                <a:latin typeface="+mn-lt"/>
                <a:ea typeface="+mn-ea"/>
                <a:cs typeface="+mn-cs"/>
              </a:rPr>
              <a:t> of </a:t>
            </a:r>
            <a:r>
              <a:rPr lang="nl-NL" sz="1200" b="0" i="1" u="none" strike="noStrike" kern="1200" dirty="0">
                <a:solidFill>
                  <a:schemeClr val="tx1"/>
                </a:solidFill>
                <a:effectLst/>
                <a:latin typeface="+mn-lt"/>
                <a:ea typeface="+mn-ea"/>
                <a:cs typeface="+mn-cs"/>
              </a:rPr>
              <a:t>thalidomide</a:t>
            </a:r>
            <a:r>
              <a:rPr lang="nl-NL" sz="1200" b="0" i="0" u="none" strike="noStrike" kern="1200" dirty="0">
                <a:solidFill>
                  <a:schemeClr val="tx1"/>
                </a:solidFill>
                <a:effectLst/>
                <a:latin typeface="+mn-lt"/>
                <a:ea typeface="+mn-ea"/>
                <a:cs typeface="+mn-cs"/>
              </a:rPr>
              <a:t> (in Nederland alleen met een artsenverklaring verkrijgbaar) en 726 met </a:t>
            </a:r>
            <a:r>
              <a:rPr lang="nl-NL" sz="1200" b="0" i="0"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of </a:t>
            </a:r>
            <a:r>
              <a:rPr lang="nl-NL" sz="1200" b="0" i="0" u="none" strike="noStrike" kern="1200" dirty="0" err="1">
                <a:solidFill>
                  <a:schemeClr val="tx1"/>
                </a:solidFill>
                <a:effectLst/>
                <a:latin typeface="+mn-lt"/>
                <a:ea typeface="+mn-ea"/>
                <a:cs typeface="+mn-cs"/>
              </a:rPr>
              <a:t>lenalidomide</a:t>
            </a:r>
            <a:r>
              <a:rPr lang="nl-NL" sz="1200" b="0" i="0" u="none" strike="noStrike" kern="1200" dirty="0">
                <a:solidFill>
                  <a:schemeClr val="tx1"/>
                </a:solidFill>
                <a:effectLst/>
                <a:latin typeface="+mn-lt"/>
                <a:ea typeface="+mn-ea"/>
                <a:cs typeface="+mn-cs"/>
              </a:rPr>
              <a:t> of thalidomide. Het aantal patiënten met perifere neuropathie verschilde niet-significant tussen beide groepen.</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35</a:t>
            </a:r>
            <a:r>
              <a:rPr lang="nl-NL" sz="1200" b="0" i="0" u="none" strike="noStrike" kern="1200" dirty="0">
                <a:solidFill>
                  <a:schemeClr val="tx1"/>
                </a:solidFill>
                <a:effectLst/>
                <a:latin typeface="+mn-lt"/>
                <a:ea typeface="+mn-ea"/>
                <a:cs typeface="+mn-cs"/>
              </a:rPr>
              <a:t> In de andere meta-analysen, waarin voor een deel dezelfde gerandomiseerde onderzoeken waren ingesloten, werd wel een statistisch significant verschil gevonden.</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36-38</a:t>
            </a:r>
            <a:r>
              <a:rPr lang="nl-NL" sz="1200" b="0" i="0" u="none" strike="noStrike" kern="1200" dirty="0">
                <a:solidFill>
                  <a:schemeClr val="tx1"/>
                </a:solidFill>
                <a:effectLst/>
                <a:latin typeface="+mn-lt"/>
                <a:ea typeface="+mn-ea"/>
                <a:cs typeface="+mn-cs"/>
              </a:rPr>
              <a:t> In één meta-analyse (3 </a:t>
            </a:r>
            <a:r>
              <a:rPr lang="nl-NL" sz="1200" b="0" i="0" u="none" strike="noStrike" kern="1200" dirty="0" err="1">
                <a:solidFill>
                  <a:schemeClr val="tx1"/>
                </a:solidFill>
                <a:effectLst/>
                <a:latin typeface="+mn-lt"/>
                <a:ea typeface="+mn-ea"/>
                <a:cs typeface="+mn-cs"/>
              </a:rPr>
              <a:t>ond</a:t>
            </a:r>
            <a:r>
              <a:rPr lang="nl-NL" sz="1200" b="0" i="0" u="none" strike="noStrike" kern="1200" dirty="0">
                <a:solidFill>
                  <a:schemeClr val="tx1"/>
                </a:solidFill>
                <a:effectLst/>
                <a:latin typeface="+mn-lt"/>
                <a:ea typeface="+mn-ea"/>
                <a:cs typeface="+mn-cs"/>
              </a:rPr>
              <a:t>., 1419 pat.) werd gevonden dat ernstige (graad 3 en 4) neuropathie voorkwam bij respectievelijk 84 van de 715 (11,7%) en 11 van de 704 (1,6%) patiënten, een significant verschil.</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36</a:t>
            </a:r>
            <a:r>
              <a:rPr lang="nl-NL" sz="1200" b="0" i="0" u="none" strike="noStrike" kern="1200" dirty="0">
                <a:solidFill>
                  <a:schemeClr val="tx1"/>
                </a:solidFill>
                <a:effectLst/>
                <a:latin typeface="+mn-lt"/>
                <a:ea typeface="+mn-ea"/>
                <a:cs typeface="+mn-cs"/>
              </a:rPr>
              <a:t> In een andere meta-analyse (3 </a:t>
            </a:r>
            <a:r>
              <a:rPr lang="nl-NL" sz="1200" b="0" i="0" u="none" strike="noStrike" kern="1200" dirty="0" err="1">
                <a:solidFill>
                  <a:schemeClr val="tx1"/>
                </a:solidFill>
                <a:effectLst/>
                <a:latin typeface="+mn-lt"/>
                <a:ea typeface="+mn-ea"/>
                <a:cs typeface="+mn-cs"/>
              </a:rPr>
              <a:t>ond</a:t>
            </a:r>
            <a:r>
              <a:rPr lang="nl-NL" sz="1200" b="0" i="0" u="none" strike="noStrike" kern="1200" dirty="0">
                <a:solidFill>
                  <a:schemeClr val="tx1"/>
                </a:solidFill>
                <a:effectLst/>
                <a:latin typeface="+mn-lt"/>
                <a:ea typeface="+mn-ea"/>
                <a:cs typeface="+mn-cs"/>
              </a:rPr>
              <a:t>. 1.572 pat.) kwam perifere sensibele of motorische neuropathie ongeacht de ernst voor bij respectievelijk 34 en 17% van de patiënten die met en zonder </a:t>
            </a:r>
            <a:r>
              <a:rPr lang="nl-NL" sz="1200" b="0" i="0"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waren behandeld.</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37</a:t>
            </a:r>
            <a:r>
              <a:rPr lang="nl-NL" sz="1200" b="0" i="0" u="none" strike="noStrike" kern="1200" dirty="0">
                <a:solidFill>
                  <a:schemeClr val="tx1"/>
                </a:solidFill>
                <a:effectLst/>
                <a:latin typeface="+mn-lt"/>
                <a:ea typeface="+mn-ea"/>
                <a:cs typeface="+mn-cs"/>
              </a:rPr>
              <a:t> In de laatste en meest recent gepubliceerde meta-analyse (4 </a:t>
            </a:r>
            <a:r>
              <a:rPr lang="nl-NL" sz="1200" b="0" i="0" u="none" strike="noStrike" kern="1200" dirty="0" err="1">
                <a:solidFill>
                  <a:schemeClr val="tx1"/>
                </a:solidFill>
                <a:effectLst/>
                <a:latin typeface="+mn-lt"/>
                <a:ea typeface="+mn-ea"/>
                <a:cs typeface="+mn-cs"/>
              </a:rPr>
              <a:t>ond</a:t>
            </a:r>
            <a:r>
              <a:rPr lang="nl-NL" sz="1200" b="0" i="0" u="none" strike="noStrike" kern="1200" dirty="0">
                <a:solidFill>
                  <a:schemeClr val="tx1"/>
                </a:solidFill>
                <a:effectLst/>
                <a:latin typeface="+mn-lt"/>
                <a:ea typeface="+mn-ea"/>
                <a:cs typeface="+mn-cs"/>
              </a:rPr>
              <a:t>., 2.169 pat.) kwam perifere neuropathie (graad ≥3) significant vaker voor als </a:t>
            </a:r>
            <a:r>
              <a:rPr lang="nl-NL" sz="1200" b="0" i="0"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onderdeel uitmaakte van de behandeling (OR 3,03 [1,97-4,32]) (categorie A).</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38</a:t>
            </a:r>
            <a:br>
              <a:rPr lang="nl-NL" dirty="0"/>
            </a:br>
            <a:r>
              <a:rPr lang="nl-NL" sz="1200" b="0" i="0" u="none" strike="noStrike" kern="1200" dirty="0">
                <a:solidFill>
                  <a:schemeClr val="tx1"/>
                </a:solidFill>
                <a:effectLst/>
                <a:latin typeface="+mn-lt"/>
                <a:ea typeface="+mn-ea"/>
                <a:cs typeface="+mn-cs"/>
              </a:rPr>
              <a:t>In de gerandomiseerde onderzoeken in de hierboven beschreven meta-analysen werd </a:t>
            </a:r>
            <a:r>
              <a:rPr lang="nl-NL" sz="1200" b="0" i="0"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intraveneus toegediend. Thans is één niet-geblindeerd fase III-onderzoek gepubliceerd waarin 222 patiënten met multipel myeloom werden gerandomiseerd (verhouding 2:1) naar de subcutane of intraveneuze toedieningsvorm.</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39</a:t>
            </a:r>
            <a:r>
              <a:rPr lang="nl-NL" sz="1200" b="0" i="0" u="none" strike="noStrike" kern="1200" dirty="0">
                <a:solidFill>
                  <a:schemeClr val="tx1"/>
                </a:solidFill>
                <a:effectLst/>
                <a:latin typeface="+mn-lt"/>
                <a:ea typeface="+mn-ea"/>
                <a:cs typeface="+mn-cs"/>
              </a:rPr>
              <a:t> Patiënten met perifere neuropathie van graad 2 of hoger werden van deelname uitgesloten. Perifere neuropathie kwam voor bij 56 van de 147 patiënten (38%) die </a:t>
            </a:r>
            <a:r>
              <a:rPr lang="nl-NL" sz="1200" b="0" i="0" u="none" strike="noStrike" kern="1200" dirty="0" err="1">
                <a:solidFill>
                  <a:schemeClr val="tx1"/>
                </a:solidFill>
                <a:effectLst/>
                <a:latin typeface="+mn-lt"/>
                <a:ea typeface="+mn-ea"/>
                <a:cs typeface="+mn-cs"/>
              </a:rPr>
              <a:t>bortezomib</a:t>
            </a:r>
            <a:r>
              <a:rPr lang="nl-NL" sz="1200" b="0" i="0" u="none" strike="noStrike" kern="1200" dirty="0">
                <a:solidFill>
                  <a:schemeClr val="tx1"/>
                </a:solidFill>
                <a:effectLst/>
                <a:latin typeface="+mn-lt"/>
                <a:ea typeface="+mn-ea"/>
                <a:cs typeface="+mn-cs"/>
              </a:rPr>
              <a:t> subcutaan kregen en bij 33 van de 74 patiënten (53%) die dit middel intraveneus kregen, een significant verschil (categorie A).</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39</a:t>
            </a:r>
            <a:br>
              <a:rPr lang="nl-NL" dirty="0"/>
            </a:br>
            <a:r>
              <a:rPr lang="nl-NL" sz="1200" b="0" i="0" u="none" strike="noStrike" kern="1200" dirty="0" err="1">
                <a:solidFill>
                  <a:schemeClr val="tx1"/>
                </a:solidFill>
                <a:effectLst/>
                <a:latin typeface="+mn-lt"/>
                <a:ea typeface="+mn-ea"/>
                <a:cs typeface="+mn-cs"/>
              </a:rPr>
              <a:t>Eribuline</a:t>
            </a:r>
            <a:r>
              <a:rPr lang="nl-NL" sz="1200" b="0" i="0" u="none" strike="noStrike" kern="1200" dirty="0">
                <a:solidFill>
                  <a:schemeClr val="tx1"/>
                </a:solidFill>
                <a:effectLst/>
                <a:latin typeface="+mn-lt"/>
                <a:ea typeface="+mn-ea"/>
                <a:cs typeface="+mn-cs"/>
              </a:rPr>
              <a:t>. </a:t>
            </a:r>
            <a:r>
              <a:rPr lang="nl-NL" sz="1200" b="0" i="1" u="none" strike="noStrike" kern="1200" dirty="0" err="1">
                <a:solidFill>
                  <a:schemeClr val="tx1"/>
                </a:solidFill>
                <a:effectLst/>
                <a:latin typeface="+mn-lt"/>
                <a:ea typeface="+mn-ea"/>
                <a:cs typeface="+mn-cs"/>
              </a:rPr>
              <a:t>Eribuline</a:t>
            </a:r>
            <a:r>
              <a:rPr lang="nl-NL" sz="1200" b="0" i="0" u="none" strike="noStrike" kern="1200" dirty="0">
                <a:solidFill>
                  <a:schemeClr val="tx1"/>
                </a:solidFill>
                <a:effectLst/>
                <a:latin typeface="+mn-lt"/>
                <a:ea typeface="+mn-ea"/>
                <a:cs typeface="+mn-cs"/>
              </a:rPr>
              <a:t> is een middel dat soortgelijke farmacologische eigenschappen heeft als de </a:t>
            </a:r>
            <a:r>
              <a:rPr lang="nl-NL" sz="1200" b="0" i="0" u="none" strike="noStrike" kern="1200" dirty="0" err="1">
                <a:solidFill>
                  <a:schemeClr val="tx1"/>
                </a:solidFill>
                <a:effectLst/>
                <a:latin typeface="+mn-lt"/>
                <a:ea typeface="+mn-ea"/>
                <a:cs typeface="+mn-cs"/>
              </a:rPr>
              <a:t>taxanen</a:t>
            </a:r>
            <a:r>
              <a:rPr lang="nl-NL" sz="1200" b="0" i="0" u="none" strike="noStrike" kern="1200" dirty="0">
                <a:solidFill>
                  <a:schemeClr val="tx1"/>
                </a:solidFill>
                <a:effectLst/>
                <a:latin typeface="+mn-lt"/>
                <a:ea typeface="+mn-ea"/>
                <a:cs typeface="+mn-cs"/>
              </a:rPr>
              <a:t>, namelijk een cytotoxische werking door de mitose te remmen (type I/A-bijwerking).</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7</a:t>
            </a:r>
            <a:r>
              <a:rPr lang="nl-NL" sz="1200" b="0" i="0" u="none" strike="noStrike" kern="1200" dirty="0">
                <a:solidFill>
                  <a:schemeClr val="tx1"/>
                </a:solidFill>
                <a:effectLst/>
                <a:latin typeface="+mn-lt"/>
                <a:ea typeface="+mn-ea"/>
                <a:cs typeface="+mn-cs"/>
              </a:rPr>
              <a:t> Het middel is geregistreerd voor de behandeling van lokaal gevorderd of gemetastaseerd mammacarcinoom bij patiënten die eerder zijn behandeld met een </a:t>
            </a:r>
            <a:r>
              <a:rPr lang="nl-NL" sz="1200" b="0" i="0" u="none" strike="noStrike" kern="1200" dirty="0" err="1">
                <a:solidFill>
                  <a:schemeClr val="tx1"/>
                </a:solidFill>
                <a:effectLst/>
                <a:latin typeface="+mn-lt"/>
                <a:ea typeface="+mn-ea"/>
                <a:cs typeface="+mn-cs"/>
              </a:rPr>
              <a:t>antracyclinederivaat</a:t>
            </a:r>
            <a:r>
              <a:rPr lang="nl-NL" sz="1200" b="0" i="0" u="none" strike="noStrike" kern="1200" dirty="0">
                <a:solidFill>
                  <a:schemeClr val="tx1"/>
                </a:solidFill>
                <a:effectLst/>
                <a:latin typeface="+mn-lt"/>
                <a:ea typeface="+mn-ea"/>
                <a:cs typeface="+mn-cs"/>
              </a:rPr>
              <a:t> of een taxaan.40 Er is thans één gerandomiseerd open fase III-onderzoek met dit middel gepubliceerd.41 Daarin werd </a:t>
            </a:r>
            <a:r>
              <a:rPr lang="nl-NL" sz="1200" b="0" i="0" u="none" strike="noStrike" kern="1200" dirty="0" err="1">
                <a:solidFill>
                  <a:schemeClr val="tx1"/>
                </a:solidFill>
                <a:effectLst/>
                <a:latin typeface="+mn-lt"/>
                <a:ea typeface="+mn-ea"/>
                <a:cs typeface="+mn-cs"/>
              </a:rPr>
              <a:t>eribuline</a:t>
            </a:r>
            <a:r>
              <a:rPr lang="nl-NL" sz="1200" b="0" i="0" u="none" strike="noStrike" kern="1200" dirty="0">
                <a:solidFill>
                  <a:schemeClr val="tx1"/>
                </a:solidFill>
                <a:effectLst/>
                <a:latin typeface="+mn-lt"/>
                <a:ea typeface="+mn-ea"/>
                <a:cs typeface="+mn-cs"/>
              </a:rPr>
              <a:t> vergeleken met een behandeling naar keuze van de arts (bv. </a:t>
            </a:r>
            <a:r>
              <a:rPr lang="nl-NL" sz="1200" b="0" i="0" u="none" strike="noStrike" kern="1200" dirty="0" err="1">
                <a:solidFill>
                  <a:schemeClr val="tx1"/>
                </a:solidFill>
                <a:effectLst/>
                <a:latin typeface="+mn-lt"/>
                <a:ea typeface="+mn-ea"/>
                <a:cs typeface="+mn-cs"/>
              </a:rPr>
              <a:t>taxanen</a:t>
            </a:r>
            <a:r>
              <a:rPr lang="nl-NL" sz="1200" b="0" i="0" u="none" strike="noStrike" kern="1200" dirty="0">
                <a:solidFill>
                  <a:schemeClr val="tx1"/>
                </a:solidFill>
                <a:effectLst/>
                <a:latin typeface="+mn-lt"/>
                <a:ea typeface="+mn-ea"/>
                <a:cs typeface="+mn-cs"/>
              </a:rPr>
              <a:t> (15%)) bij patiënten met gemetastaseerd mammacarcinoom. Patiënten met perifere neuropathie (graad &gt;2) waren van deelname uitgesloten. Perifere neuropathie kwam significant vaker voor bij het gebruik van </a:t>
            </a:r>
            <a:r>
              <a:rPr lang="nl-NL" sz="1200" b="0" i="0" u="none" strike="noStrike" kern="1200" dirty="0" err="1">
                <a:solidFill>
                  <a:schemeClr val="tx1"/>
                </a:solidFill>
                <a:effectLst/>
                <a:latin typeface="+mn-lt"/>
                <a:ea typeface="+mn-ea"/>
                <a:cs typeface="+mn-cs"/>
              </a:rPr>
              <a:t>eribuline</a:t>
            </a:r>
            <a:r>
              <a:rPr lang="nl-NL" sz="1200" b="0" i="0" u="none" strike="noStrike" kern="1200" dirty="0">
                <a:solidFill>
                  <a:schemeClr val="tx1"/>
                </a:solidFill>
                <a:effectLst/>
                <a:latin typeface="+mn-lt"/>
                <a:ea typeface="+mn-ea"/>
                <a:cs typeface="+mn-cs"/>
              </a:rPr>
              <a:t> (174/503 (35%)) dan bij de controlebehandeling (40/247 (16%)).41</a:t>
            </a:r>
            <a:br>
              <a:rPr lang="nl-NL" dirty="0"/>
            </a:br>
            <a:r>
              <a:rPr lang="nl-NL" sz="1200" b="0" i="0" u="none" strike="noStrike" kern="1200" dirty="0">
                <a:solidFill>
                  <a:schemeClr val="tx1"/>
                </a:solidFill>
                <a:effectLst/>
                <a:latin typeface="+mn-lt"/>
                <a:ea typeface="+mn-ea"/>
                <a:cs typeface="+mn-cs"/>
              </a:rPr>
              <a:t>Thalidomide en </a:t>
            </a:r>
            <a:r>
              <a:rPr lang="nl-NL" sz="1200" b="0" i="0" u="none" strike="noStrike" kern="1200" dirty="0" err="1">
                <a:solidFill>
                  <a:schemeClr val="tx1"/>
                </a:solidFill>
                <a:effectLst/>
                <a:latin typeface="+mn-lt"/>
                <a:ea typeface="+mn-ea"/>
                <a:cs typeface="+mn-cs"/>
              </a:rPr>
              <a:t>lenalidomide</a:t>
            </a:r>
            <a:r>
              <a:rPr lang="nl-NL" sz="1200" b="0" i="0" u="none" strike="noStrike" kern="1200" dirty="0">
                <a:solidFill>
                  <a:schemeClr val="tx1"/>
                </a:solidFill>
                <a:effectLst/>
                <a:latin typeface="+mn-lt"/>
                <a:ea typeface="+mn-ea"/>
                <a:cs typeface="+mn-cs"/>
              </a:rPr>
              <a:t>. Thalidomide heeft onder meer een immunosuppressieve en </a:t>
            </a:r>
            <a:r>
              <a:rPr lang="nl-NL" sz="1200" b="0" i="0" u="none" strike="noStrike" kern="1200" dirty="0" err="1">
                <a:solidFill>
                  <a:schemeClr val="tx1"/>
                </a:solidFill>
                <a:effectLst/>
                <a:latin typeface="+mn-lt"/>
                <a:ea typeface="+mn-ea"/>
                <a:cs typeface="+mn-cs"/>
              </a:rPr>
              <a:t>immunomodulerende</a:t>
            </a:r>
            <a:r>
              <a:rPr lang="nl-NL" sz="1200" b="0" i="0" u="none" strike="noStrike" kern="1200" dirty="0">
                <a:solidFill>
                  <a:schemeClr val="tx1"/>
                </a:solidFill>
                <a:effectLst/>
                <a:latin typeface="+mn-lt"/>
                <a:ea typeface="+mn-ea"/>
                <a:cs typeface="+mn-cs"/>
              </a:rPr>
              <a:t> werking.</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7</a:t>
            </a:r>
            <a:r>
              <a:rPr lang="nl-NL" sz="1200" b="0" i="0" u="none" strike="noStrike" kern="1200" dirty="0">
                <a:solidFill>
                  <a:schemeClr val="tx1"/>
                </a:solidFill>
                <a:effectLst/>
                <a:latin typeface="+mn-lt"/>
                <a:ea typeface="+mn-ea"/>
                <a:cs typeface="+mn-cs"/>
              </a:rPr>
              <a:t> Er zijn aanwijzingen dat het middel schade aan zenuwcellen kan veroorzaken (type I/A-bijwerking).</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6</a:t>
            </a:r>
            <a:r>
              <a:rPr lang="nl-NL" sz="1200" b="0" i="0" u="none" strike="noStrike" kern="1200" dirty="0">
                <a:solidFill>
                  <a:schemeClr val="tx1"/>
                </a:solidFill>
                <a:effectLst/>
                <a:latin typeface="+mn-lt"/>
                <a:ea typeface="+mn-ea"/>
                <a:cs typeface="+mn-cs"/>
              </a:rPr>
              <a:t> Thalidomide is geregistreerd voor de behandeling van patiënten met multipel myeloom.</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42</a:t>
            </a:r>
            <a:r>
              <a:rPr lang="nl-NL" sz="1200" b="0" i="0" u="none" strike="noStrike" kern="1200" dirty="0">
                <a:solidFill>
                  <a:schemeClr val="tx1"/>
                </a:solidFill>
                <a:effectLst/>
                <a:latin typeface="+mn-lt"/>
                <a:ea typeface="+mn-ea"/>
                <a:cs typeface="+mn-cs"/>
              </a:rPr>
              <a:t> Het is tevens een lepramiddel.</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7</a:t>
            </a:r>
            <a:r>
              <a:rPr lang="nl-NL" sz="1200" b="0" i="0" u="none" strike="noStrike" kern="1200" dirty="0">
                <a:solidFill>
                  <a:schemeClr val="tx1"/>
                </a:solidFill>
                <a:effectLst/>
                <a:latin typeface="+mn-lt"/>
                <a:ea typeface="+mn-ea"/>
                <a:cs typeface="+mn-cs"/>
              </a:rPr>
              <a:t> In fase II-onderzoeken werd de incidentie bij patiënten met multipel myeloom die met thalidomide werden behandeld, geschat op negen tot 44%.</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43</a:t>
            </a:r>
            <a:br>
              <a:rPr lang="nl-NL" dirty="0"/>
            </a:br>
            <a:r>
              <a:rPr lang="nl-NL" sz="1200" b="0" i="0" u="none" strike="noStrike" kern="1200" dirty="0">
                <a:solidFill>
                  <a:schemeClr val="tx1"/>
                </a:solidFill>
                <a:effectLst/>
                <a:latin typeface="+mn-lt"/>
                <a:ea typeface="+mn-ea"/>
                <a:cs typeface="+mn-cs"/>
              </a:rPr>
              <a:t>In 2012 werd een meta-analyse van gerandomiseerde onderzoeken gepubliceerd waarin onder meer de bijwerkingen van een behandeling met thalidomide werden vergeleken met een behandeling zonder thalidomide of geen behandeling.</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44</a:t>
            </a:r>
            <a:r>
              <a:rPr lang="nl-NL" sz="1200" b="0" i="0" u="none" strike="noStrike" kern="1200" dirty="0">
                <a:solidFill>
                  <a:schemeClr val="tx1"/>
                </a:solidFill>
                <a:effectLst/>
                <a:latin typeface="+mn-lt"/>
                <a:ea typeface="+mn-ea"/>
                <a:cs typeface="+mn-cs"/>
              </a:rPr>
              <a:t> De risicoverschillen van vier gerandomiseerde onderzoeken (1.636 pat.) werden gepoold ofwel statistisch samengevat, waarbij een risicoverschil groter dan 0 duidt op een verhoogd risico in de thalidomidegroep. Het risicoverschil voor perifere neuropathie was 0,072 (0,049-0,095), hetgeen aangaf dat het risico groter was bij het gebruik van thalidomide (categorie A).</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44</a:t>
            </a:r>
            <a:br>
              <a:rPr lang="nl-NL" dirty="0"/>
            </a:br>
            <a:r>
              <a:rPr lang="nl-NL" sz="1200" b="0" i="0" u="none" strike="noStrike" kern="1200" dirty="0">
                <a:solidFill>
                  <a:schemeClr val="tx1"/>
                </a:solidFill>
                <a:effectLst/>
                <a:latin typeface="+mn-lt"/>
                <a:ea typeface="+mn-ea"/>
                <a:cs typeface="+mn-cs"/>
              </a:rPr>
              <a:t>In een observationeel onderzoek werden 411 patiënten met een nieuw gediagnosticeerd multipel myeloom geselecteerd uit hetzelfde ziekenhuis en behandeld met thalidomide (183 pat.) of </a:t>
            </a:r>
            <a:r>
              <a:rPr lang="nl-NL" sz="1200" b="0" i="0" u="none" strike="noStrike" kern="1200" dirty="0" err="1">
                <a:solidFill>
                  <a:schemeClr val="tx1"/>
                </a:solidFill>
                <a:effectLst/>
                <a:latin typeface="+mn-lt"/>
                <a:ea typeface="+mn-ea"/>
                <a:cs typeface="+mn-cs"/>
              </a:rPr>
              <a:t>lenalidomide</a:t>
            </a:r>
            <a:r>
              <a:rPr lang="nl-NL" sz="1200" b="0" i="0" u="none" strike="noStrike" kern="1200" dirty="0">
                <a:solidFill>
                  <a:schemeClr val="tx1"/>
                </a:solidFill>
                <a:effectLst/>
                <a:latin typeface="+mn-lt"/>
                <a:ea typeface="+mn-ea"/>
                <a:cs typeface="+mn-cs"/>
              </a:rPr>
              <a:t> (228 pat.), beide in combinatie met dexamethason.</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45</a:t>
            </a:r>
            <a:r>
              <a:rPr lang="nl-NL" sz="1200" b="0" i="0" u="none" strike="noStrike" kern="1200" dirty="0">
                <a:solidFill>
                  <a:schemeClr val="tx1"/>
                </a:solidFill>
                <a:effectLst/>
                <a:latin typeface="+mn-lt"/>
                <a:ea typeface="+mn-ea"/>
                <a:cs typeface="+mn-cs"/>
              </a:rPr>
              <a:t> In de analyse werd gecorrigeerd voor leeftijd, geslacht, of patiënten een beenmergtransplantatie hadden ondergaan, en de dosering dexamethason. Perifere neuropathie kwam significant vaker voor bij gebruikers van thalidomide dan bij </a:t>
            </a:r>
            <a:r>
              <a:rPr lang="nl-NL" sz="1200" b="0" i="0" u="none" strike="noStrike" kern="1200" dirty="0" err="1">
                <a:solidFill>
                  <a:schemeClr val="tx1"/>
                </a:solidFill>
                <a:effectLst/>
                <a:latin typeface="+mn-lt"/>
                <a:ea typeface="+mn-ea"/>
                <a:cs typeface="+mn-cs"/>
              </a:rPr>
              <a:t>lenalidomide</a:t>
            </a:r>
            <a:r>
              <a:rPr lang="nl-NL" sz="1200" b="0" i="0" u="none" strike="noStrike" kern="1200" dirty="0">
                <a:solidFill>
                  <a:schemeClr val="tx1"/>
                </a:solidFill>
                <a:effectLst/>
                <a:latin typeface="+mn-lt"/>
                <a:ea typeface="+mn-ea"/>
                <a:cs typeface="+mn-cs"/>
              </a:rPr>
              <a:t> (10,4 vs. 0,9%) (categorie B).</a:t>
            </a:r>
            <a:r>
              <a:rPr lang="nl-NL" sz="1200" b="0" i="0" u="none" strike="noStrike" kern="1200" dirty="0">
                <a:solidFill>
                  <a:schemeClr val="tx1"/>
                </a:solidFill>
                <a:effectLst/>
                <a:latin typeface="+mn-lt"/>
                <a:ea typeface="+mn-ea"/>
                <a:cs typeface="+mn-cs"/>
                <a:hlinkClick r:id="rId3" tooltip="http://gebu.artsennet.nl/Archief/Tijdschriftartikel/Geneesmiddelengeinduceerde-perifere-neuropathie.htm#literatuurreferenties"/>
              </a:rPr>
              <a:t>45</a:t>
            </a:r>
            <a:endParaRPr lang="nl-NL" dirty="0"/>
          </a:p>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20</a:t>
            </a:fld>
            <a:endParaRPr lang="nl-NL"/>
          </a:p>
        </p:txBody>
      </p:sp>
    </p:spTree>
    <p:extLst>
      <p:ext uri="{BB962C8B-B14F-4D97-AF65-F5344CB8AC3E}">
        <p14:creationId xmlns:p14="http://schemas.microsoft.com/office/powerpoint/2010/main" val="236452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A128EC-A43B-4A00-BCA9-D4B00101B585}" type="slidenum">
              <a:rPr lang="nl-NL" smtClean="0"/>
              <a:t>24</a:t>
            </a:fld>
            <a:endParaRPr lang="nl-NL"/>
          </a:p>
        </p:txBody>
      </p:sp>
    </p:spTree>
    <p:extLst>
      <p:ext uri="{BB962C8B-B14F-4D97-AF65-F5344CB8AC3E}">
        <p14:creationId xmlns:p14="http://schemas.microsoft.com/office/powerpoint/2010/main" val="1922205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94344" y="4305929"/>
            <a:ext cx="3777656" cy="1193628"/>
          </a:xfrm>
        </p:spPr>
        <p:txBody>
          <a:bodyPr vert="horz">
            <a:norm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Datum</a:t>
            </a:r>
            <a:endParaRPr lang="en-US" dirty="0"/>
          </a:p>
        </p:txBody>
      </p:sp>
    </p:spTree>
    <p:extLst>
      <p:ext uri="{BB962C8B-B14F-4D97-AF65-F5344CB8AC3E}">
        <p14:creationId xmlns:p14="http://schemas.microsoft.com/office/powerpoint/2010/main" val="397677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4080" y="2516987"/>
            <a:ext cx="7772400" cy="2387600"/>
          </a:xfrm>
        </p:spPr>
        <p:txBody>
          <a:bodyPr anchor="t" anchorCtr="0">
            <a:normAutofit/>
          </a:bodyPr>
          <a:lstStyle>
            <a:lvl1pPr algn="l">
              <a:defRPr sz="5000" baseline="0">
                <a:solidFill>
                  <a:schemeClr val="tx1"/>
                </a:solidFill>
              </a:defRPr>
            </a:lvl1pPr>
          </a:lstStyle>
          <a:p>
            <a:r>
              <a:rPr lang="nl-NL" dirty="0"/>
              <a:t>Klik om stijl te bewerken</a:t>
            </a:r>
            <a:endParaRPr lang="en-US" dirty="0"/>
          </a:p>
        </p:txBody>
      </p:sp>
      <p:sp>
        <p:nvSpPr>
          <p:cNvPr id="3" name="Subtitle 2"/>
          <p:cNvSpPr>
            <a:spLocks noGrp="1"/>
          </p:cNvSpPr>
          <p:nvPr>
            <p:ph type="subTitle" idx="1" hasCustomPrompt="1"/>
          </p:nvPr>
        </p:nvSpPr>
        <p:spPr>
          <a:xfrm>
            <a:off x="814080" y="320400"/>
            <a:ext cx="6586640" cy="647620"/>
          </a:xfrm>
        </p:spPr>
        <p:txBody>
          <a:bodyPr>
            <a:normAutofit/>
          </a:bodyPr>
          <a:lstStyle>
            <a:lvl1pPr marL="0" indent="0" algn="l">
              <a:buNone/>
              <a:defRPr sz="2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Hoofdstuktitel</a:t>
            </a:r>
            <a:endParaRPr lang="en-US" dirty="0"/>
          </a:p>
        </p:txBody>
      </p:sp>
    </p:spTree>
    <p:extLst>
      <p:ext uri="{BB962C8B-B14F-4D97-AF65-F5344CB8AC3E}">
        <p14:creationId xmlns:p14="http://schemas.microsoft.com/office/powerpoint/2010/main" val="337899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Tekststijl van het model bewerken
Tweede niveau
Derde niveau
Vierde niveau
Vijfde niveau</a:t>
            </a:r>
            <a:endParaRPr lang="en-US" dirty="0"/>
          </a:p>
        </p:txBody>
      </p:sp>
    </p:spTree>
    <p:extLst>
      <p:ext uri="{BB962C8B-B14F-4D97-AF65-F5344CB8AC3E}">
        <p14:creationId xmlns:p14="http://schemas.microsoft.com/office/powerpoint/2010/main" val="328595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9424" y="320400"/>
            <a:ext cx="7107569" cy="542694"/>
          </a:xfrm>
          <a:prstGeom prst="rect">
            <a:avLst/>
          </a:prstGeom>
        </p:spPr>
        <p:txBody>
          <a:bodyPr vert="horz" lIns="91440" tIns="45720" rIns="91440" bIns="45720" rtlCol="0" anchor="t" anchorCtr="0">
            <a:normAutofit/>
          </a:bodyPr>
          <a:lstStyle/>
          <a:p>
            <a:r>
              <a:rPr lang="nl-NL" dirty="0"/>
              <a:t>Klik om stijl te bewerken</a:t>
            </a:r>
            <a:endParaRPr lang="en-US" dirty="0"/>
          </a:p>
        </p:txBody>
      </p:sp>
      <p:sp>
        <p:nvSpPr>
          <p:cNvPr id="3" name="Text Placeholder 2"/>
          <p:cNvSpPr>
            <a:spLocks noGrp="1"/>
          </p:cNvSpPr>
          <p:nvPr>
            <p:ph type="body" idx="1"/>
          </p:nvPr>
        </p:nvSpPr>
        <p:spPr>
          <a:xfrm>
            <a:off x="819424" y="2230083"/>
            <a:ext cx="7886700" cy="3401042"/>
          </a:xfrm>
          <a:prstGeom prst="rect">
            <a:avLst/>
          </a:prstGeom>
        </p:spPr>
        <p:txBody>
          <a:bodyPr vert="horz" lIns="91440" tIns="45720" rIns="91440" bIns="45720" rtlCol="0">
            <a:normAutofit/>
          </a:bodyPr>
          <a:lstStyle/>
          <a:p>
            <a:pPr lvl="0"/>
            <a:r>
              <a:rPr lang="nl-NL" dirty="0"/>
              <a:t>Tekststijl van het model bewerken
Tweede niveau
Derde niveau
Vierde niveau
Vijfde niveau</a:t>
            </a:r>
            <a:endParaRPr lang="en-US" dirty="0"/>
          </a:p>
        </p:txBody>
      </p:sp>
    </p:spTree>
    <p:extLst>
      <p:ext uri="{BB962C8B-B14F-4D97-AF65-F5344CB8AC3E}">
        <p14:creationId xmlns:p14="http://schemas.microsoft.com/office/powerpoint/2010/main" val="199936305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60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SzPct val="130000"/>
        <a:buFont typeface="Arial" panose="020B0604020202020204" pitchFamily="34" charset="0"/>
        <a:buChar char="•"/>
        <a:defRPr sz="1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EEFB5404-B0AA-B94B-AF51-AE809D9F05C1}"/>
              </a:ext>
            </a:extLst>
          </p:cNvPr>
          <p:cNvSpPr>
            <a:spLocks noGrp="1"/>
          </p:cNvSpPr>
          <p:nvPr>
            <p:ph type="subTitle" idx="1"/>
          </p:nvPr>
        </p:nvSpPr>
        <p:spPr/>
        <p:txBody>
          <a:bodyPr/>
          <a:lstStyle/>
          <a:p>
            <a:r>
              <a:rPr lang="nl-NL" dirty="0"/>
              <a:t>10 oktober 2019</a:t>
            </a:r>
          </a:p>
        </p:txBody>
      </p:sp>
    </p:spTree>
    <p:extLst>
      <p:ext uri="{BB962C8B-B14F-4D97-AF65-F5344CB8AC3E}">
        <p14:creationId xmlns:p14="http://schemas.microsoft.com/office/powerpoint/2010/main" val="262691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sz="2800" dirty="0"/>
              <a:t>Langetermijneffecten van kanker</a:t>
            </a:r>
            <a:endParaRPr lang="nl-NL" dirty="0"/>
          </a:p>
        </p:txBody>
      </p:sp>
      <p:sp>
        <p:nvSpPr>
          <p:cNvPr id="4" name="Rechthoek 3">
            <a:extLst>
              <a:ext uri="{FF2B5EF4-FFF2-40B4-BE49-F238E27FC236}">
                <a16:creationId xmlns:a16="http://schemas.microsoft.com/office/drawing/2014/main" id="{C84A4F8B-E49F-4A48-8F6A-95BDFE8B2DEB}"/>
              </a:ext>
            </a:extLst>
          </p:cNvPr>
          <p:cNvSpPr/>
          <p:nvPr/>
        </p:nvSpPr>
        <p:spPr>
          <a:xfrm>
            <a:off x="819424" y="6407594"/>
            <a:ext cx="5962261" cy="307087"/>
          </a:xfrm>
          <a:prstGeom prst="rect">
            <a:avLst/>
          </a:prstGeom>
        </p:spPr>
        <p:txBody>
          <a:bodyPr wrap="square">
            <a:noAutofit/>
          </a:bodyPr>
          <a:lstStyle/>
          <a:p>
            <a:r>
              <a:rPr lang="nl-NL" sz="800" dirty="0">
                <a:solidFill>
                  <a:schemeClr val="bg1"/>
                </a:solidFill>
                <a:ea typeface="Calibri" panose="020F0502020204030204" pitchFamily="34" charset="0"/>
                <a:cs typeface="Arial Narrow" panose="020B0604020202020204" pitchFamily="34" charset="0"/>
              </a:rPr>
              <a:t>https://nfk.nl/resultaten/welke-ervaringen-zijn-er-met-de-late-gevolgen-van-kanker geraadpleegd op 25 sept 2019</a:t>
            </a:r>
          </a:p>
        </p:txBody>
      </p:sp>
      <p:pic>
        <p:nvPicPr>
          <p:cNvPr id="6" name="Afbeelding 5">
            <a:extLst>
              <a:ext uri="{FF2B5EF4-FFF2-40B4-BE49-F238E27FC236}">
                <a16:creationId xmlns:a16="http://schemas.microsoft.com/office/drawing/2014/main" id="{ED4F139C-7247-FC45-A62A-D7540DC283DC}"/>
              </a:ext>
            </a:extLst>
          </p:cNvPr>
          <p:cNvPicPr>
            <a:picLocks noChangeAspect="1"/>
          </p:cNvPicPr>
          <p:nvPr/>
        </p:nvPicPr>
        <p:blipFill>
          <a:blip r:embed="rId3"/>
          <a:stretch>
            <a:fillRect/>
          </a:stretch>
        </p:blipFill>
        <p:spPr>
          <a:xfrm>
            <a:off x="862775" y="1784413"/>
            <a:ext cx="7442200" cy="4013200"/>
          </a:xfrm>
          <a:prstGeom prst="rect">
            <a:avLst/>
          </a:prstGeom>
        </p:spPr>
      </p:pic>
    </p:spTree>
    <p:extLst>
      <p:ext uri="{BB962C8B-B14F-4D97-AF65-F5344CB8AC3E}">
        <p14:creationId xmlns:p14="http://schemas.microsoft.com/office/powerpoint/2010/main" val="351961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Agenda</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3401042"/>
          </a:xfrm>
        </p:spPr>
        <p:txBody>
          <a:bodyPr>
            <a:normAutofit/>
          </a:bodyPr>
          <a:lstStyle/>
          <a:p>
            <a:r>
              <a:rPr lang="nl-NL" sz="2300" dirty="0"/>
              <a:t>Wat is kanker?</a:t>
            </a:r>
          </a:p>
          <a:p>
            <a:r>
              <a:rPr lang="nl-NL" sz="2300" b="1" dirty="0">
                <a:solidFill>
                  <a:schemeClr val="tx1"/>
                </a:solidFill>
              </a:rPr>
              <a:t>Wat is </a:t>
            </a:r>
            <a:r>
              <a:rPr lang="nl-NL" sz="2300" b="1" dirty="0" err="1">
                <a:solidFill>
                  <a:schemeClr val="tx1"/>
                </a:solidFill>
              </a:rPr>
              <a:t>kankergerelateerde</a:t>
            </a:r>
            <a:r>
              <a:rPr lang="nl-NL" sz="2300" b="1" dirty="0">
                <a:solidFill>
                  <a:schemeClr val="tx1"/>
                </a:solidFill>
              </a:rPr>
              <a:t> neuropathie?</a:t>
            </a:r>
          </a:p>
          <a:p>
            <a:r>
              <a:rPr lang="nl-NL" sz="2300" dirty="0"/>
              <a:t>Wat is de impact van neuropathie voor de patiënt?</a:t>
            </a:r>
          </a:p>
          <a:p>
            <a:r>
              <a:rPr lang="nl-NL" sz="2300" dirty="0"/>
              <a:t>Hoe kunnen we neuropathieën het beste screenen?</a:t>
            </a:r>
          </a:p>
        </p:txBody>
      </p:sp>
    </p:spTree>
    <p:extLst>
      <p:ext uri="{BB962C8B-B14F-4D97-AF65-F5344CB8AC3E}">
        <p14:creationId xmlns:p14="http://schemas.microsoft.com/office/powerpoint/2010/main" val="382461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Risicofactoren ontwikkeling neuropathie:</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3401042"/>
          </a:xfrm>
        </p:spPr>
        <p:txBody>
          <a:bodyPr>
            <a:normAutofit/>
          </a:bodyPr>
          <a:lstStyle/>
          <a:p>
            <a:r>
              <a:rPr lang="nl-NL" dirty="0"/>
              <a:t>Hogere doseringen chemotherapie</a:t>
            </a:r>
          </a:p>
          <a:p>
            <a:r>
              <a:rPr lang="nl-NL" dirty="0"/>
              <a:t>Perifeer vasculair ziekte</a:t>
            </a:r>
          </a:p>
          <a:p>
            <a:r>
              <a:rPr lang="nl-NL" dirty="0"/>
              <a:t>Gebruik meerdere neurotoxische middelen</a:t>
            </a:r>
          </a:p>
          <a:p>
            <a:r>
              <a:rPr lang="nl-NL" dirty="0"/>
              <a:t>Diabetes</a:t>
            </a:r>
          </a:p>
          <a:p>
            <a:r>
              <a:rPr lang="nl-NL" dirty="0" err="1"/>
              <a:t>HIV-infectie</a:t>
            </a:r>
            <a:endParaRPr lang="nl-NL" dirty="0"/>
          </a:p>
          <a:p>
            <a:r>
              <a:rPr lang="nl-NL" dirty="0"/>
              <a:t>Auto-immuunziekten</a:t>
            </a:r>
          </a:p>
          <a:p>
            <a:r>
              <a:rPr lang="nl-NL" dirty="0"/>
              <a:t>Vitamine B12-tekort</a:t>
            </a:r>
          </a:p>
          <a:p>
            <a:r>
              <a:rPr lang="nl-NL" dirty="0"/>
              <a:t>Chronisch alcoholmisbruik </a:t>
            </a:r>
          </a:p>
        </p:txBody>
      </p:sp>
      <p:sp>
        <p:nvSpPr>
          <p:cNvPr id="4" name="Rechthoek 3">
            <a:extLst>
              <a:ext uri="{FF2B5EF4-FFF2-40B4-BE49-F238E27FC236}">
                <a16:creationId xmlns:a16="http://schemas.microsoft.com/office/drawing/2014/main" id="{C84A4F8B-E49F-4A48-8F6A-95BDFE8B2DEB}"/>
              </a:ext>
            </a:extLst>
          </p:cNvPr>
          <p:cNvSpPr/>
          <p:nvPr/>
        </p:nvSpPr>
        <p:spPr>
          <a:xfrm>
            <a:off x="819425" y="6287323"/>
            <a:ext cx="3892275" cy="456378"/>
          </a:xfrm>
          <a:prstGeom prst="rect">
            <a:avLst/>
          </a:prstGeom>
        </p:spPr>
        <p:txBody>
          <a:bodyPr wrap="square">
            <a:noAutofit/>
          </a:bodyPr>
          <a:lstStyle/>
          <a:p>
            <a:r>
              <a:rPr lang="fr-FR" sz="800" dirty="0" err="1">
                <a:solidFill>
                  <a:schemeClr val="bg1"/>
                </a:solidFill>
                <a:ea typeface="Calibri" panose="020F0502020204030204" pitchFamily="34" charset="0"/>
                <a:cs typeface="Arial Narrow" panose="020B0604020202020204" pitchFamily="34" charset="0"/>
              </a:rPr>
              <a:t>Wickham</a:t>
            </a:r>
            <a:r>
              <a:rPr lang="fr-FR" sz="800" dirty="0">
                <a:solidFill>
                  <a:schemeClr val="bg1"/>
                </a:solidFill>
                <a:ea typeface="Calibri" panose="020F0502020204030204" pitchFamily="34" charset="0"/>
                <a:cs typeface="Arial Narrow" panose="020B0604020202020204" pitchFamily="34" charset="0"/>
              </a:rPr>
              <a:t> R. </a:t>
            </a:r>
            <a:r>
              <a:rPr lang="fr-FR" sz="800" dirty="0" err="1">
                <a:solidFill>
                  <a:schemeClr val="bg1"/>
                </a:solidFill>
                <a:ea typeface="Calibri" panose="020F0502020204030204" pitchFamily="34" charset="0"/>
                <a:cs typeface="Arial Narrow" panose="020B0604020202020204" pitchFamily="34" charset="0"/>
              </a:rPr>
              <a:t>Chemotherapy-induced</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peripheral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neuropathy</a:t>
            </a:r>
            <a:r>
              <a:rPr lang="fr-FR" sz="800" dirty="0">
                <a:solidFill>
                  <a:schemeClr val="bg1"/>
                </a:solidFill>
                <a:ea typeface="Calibri" panose="020F0502020204030204" pitchFamily="34" charset="0"/>
                <a:cs typeface="Arial Narrow" panose="020B0604020202020204" pitchFamily="34" charset="0"/>
              </a:rPr>
              <a:t>: a </a:t>
            </a:r>
            <a:r>
              <a:rPr lang="fr-FR" sz="800" dirty="0" err="1">
                <a:solidFill>
                  <a:schemeClr val="bg1"/>
                </a:solidFill>
                <a:ea typeface="Calibri" panose="020F0502020204030204" pitchFamily="34" charset="0"/>
                <a:cs typeface="Arial Narrow" panose="020B0604020202020204" pitchFamily="34" charset="0"/>
              </a:rPr>
              <a:t>review</a:t>
            </a:r>
            <a:r>
              <a:rPr lang="fr-FR" sz="800" dirty="0">
                <a:solidFill>
                  <a:schemeClr val="bg1"/>
                </a:solidFill>
                <a:ea typeface="Calibri" panose="020F0502020204030204" pitchFamily="34" charset="0"/>
                <a:cs typeface="Arial Narrow" panose="020B0604020202020204" pitchFamily="34" charset="0"/>
              </a:rPr>
              <a:t> and implications for </a:t>
            </a:r>
            <a:r>
              <a:rPr lang="fr-FR" sz="800" dirty="0" err="1">
                <a:solidFill>
                  <a:schemeClr val="bg1"/>
                </a:solidFill>
                <a:ea typeface="Calibri" panose="020F0502020204030204" pitchFamily="34" charset="0"/>
                <a:cs typeface="Arial Narrow" panose="020B0604020202020204" pitchFamily="34" charset="0"/>
              </a:rPr>
              <a:t>oncology</a:t>
            </a:r>
            <a:r>
              <a:rPr lang="fr-FR" sz="800" dirty="0">
                <a:solidFill>
                  <a:schemeClr val="bg1"/>
                </a:solidFill>
                <a:ea typeface="Calibri" panose="020F0502020204030204" pitchFamily="34" charset="0"/>
                <a:cs typeface="Arial Narrow" panose="020B0604020202020204" pitchFamily="34" charset="0"/>
              </a:rPr>
              <a:t> nursing practice. Clin J </a:t>
            </a:r>
            <a:r>
              <a:rPr lang="fr-FR" sz="800" dirty="0" err="1">
                <a:solidFill>
                  <a:schemeClr val="bg1"/>
                </a:solidFill>
                <a:ea typeface="Calibri" panose="020F0502020204030204" pitchFamily="34" charset="0"/>
                <a:cs typeface="Arial Narrow" panose="020B0604020202020204" pitchFamily="34" charset="0"/>
              </a:rPr>
              <a:t>Oncol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Nurs</a:t>
            </a:r>
            <a:r>
              <a:rPr lang="fr-FR" sz="800" dirty="0">
                <a:solidFill>
                  <a:schemeClr val="bg1"/>
                </a:solidFill>
                <a:ea typeface="Calibri" panose="020F0502020204030204" pitchFamily="34" charset="0"/>
                <a:cs typeface="Arial Narrow" panose="020B0604020202020204" pitchFamily="34" charset="0"/>
              </a:rPr>
              <a:t> 2007;11(3): 361-76.</a:t>
            </a:r>
            <a:r>
              <a:rPr lang="fr-FR" sz="800" dirty="0">
                <a:solidFill>
                  <a:schemeClr val="bg1"/>
                </a:solidFill>
                <a:cs typeface="Arial Narrow" panose="020B0604020202020204" pitchFamily="34" charset="0"/>
              </a:rPr>
              <a:t> </a:t>
            </a:r>
          </a:p>
        </p:txBody>
      </p:sp>
    </p:spTree>
    <p:extLst>
      <p:ext uri="{BB962C8B-B14F-4D97-AF65-F5344CB8AC3E}">
        <p14:creationId xmlns:p14="http://schemas.microsoft.com/office/powerpoint/2010/main" val="142594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Wat is polyneuropathie?</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5" y="1808163"/>
            <a:ext cx="3824060" cy="3401042"/>
          </a:xfrm>
        </p:spPr>
        <p:txBody>
          <a:bodyPr>
            <a:normAutofit/>
          </a:bodyPr>
          <a:lstStyle/>
          <a:p>
            <a:r>
              <a:rPr lang="nl-NL" dirty="0"/>
              <a:t>Symmetrische aandoening van de perifere zenuwen, kenmerkend door sensibele en/of motorische afwijkingen en meer aan de benen dan aan de armen aanwezig is. Dit leidt tot (soms pijnlijke) gevoelsveranderingen en verlies van functie </a:t>
            </a:r>
          </a:p>
          <a:p>
            <a:r>
              <a:rPr lang="nl-NL" dirty="0"/>
              <a:t>Autonome neuropathie</a:t>
            </a:r>
          </a:p>
        </p:txBody>
      </p:sp>
      <p:sp>
        <p:nvSpPr>
          <p:cNvPr id="4" name="Rechthoek 3">
            <a:extLst>
              <a:ext uri="{FF2B5EF4-FFF2-40B4-BE49-F238E27FC236}">
                <a16:creationId xmlns:a16="http://schemas.microsoft.com/office/drawing/2014/main" id="{C84A4F8B-E49F-4A48-8F6A-95BDFE8B2DEB}"/>
              </a:ext>
            </a:extLst>
          </p:cNvPr>
          <p:cNvSpPr/>
          <p:nvPr/>
        </p:nvSpPr>
        <p:spPr>
          <a:xfrm>
            <a:off x="819424" y="6287323"/>
            <a:ext cx="3968476" cy="456378"/>
          </a:xfrm>
          <a:prstGeom prst="rect">
            <a:avLst/>
          </a:prstGeom>
        </p:spPr>
        <p:txBody>
          <a:bodyPr wrap="square">
            <a:noAutofit/>
          </a:bodyPr>
          <a:lstStyle/>
          <a:p>
            <a:r>
              <a:rPr lang="fr-FR" sz="800" dirty="0" err="1">
                <a:solidFill>
                  <a:schemeClr val="bg1"/>
                </a:solidFill>
                <a:ea typeface="Calibri" panose="020F0502020204030204" pitchFamily="34" charset="0"/>
                <a:cs typeface="Arial Narrow" panose="020B0604020202020204" pitchFamily="34" charset="0"/>
              </a:rPr>
              <a:t>Wickham</a:t>
            </a:r>
            <a:r>
              <a:rPr lang="fr-FR" sz="800" dirty="0">
                <a:solidFill>
                  <a:schemeClr val="bg1"/>
                </a:solidFill>
                <a:ea typeface="Calibri" panose="020F0502020204030204" pitchFamily="34" charset="0"/>
                <a:cs typeface="Arial Narrow" panose="020B0604020202020204" pitchFamily="34" charset="0"/>
              </a:rPr>
              <a:t> R. </a:t>
            </a:r>
            <a:r>
              <a:rPr lang="fr-FR" sz="800" dirty="0" err="1">
                <a:solidFill>
                  <a:schemeClr val="bg1"/>
                </a:solidFill>
                <a:ea typeface="Calibri" panose="020F0502020204030204" pitchFamily="34" charset="0"/>
                <a:cs typeface="Arial Narrow" panose="020B0604020202020204" pitchFamily="34" charset="0"/>
              </a:rPr>
              <a:t>Chemotherapy-induced</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peripheral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neuropathy</a:t>
            </a:r>
            <a:r>
              <a:rPr lang="fr-FR" sz="800" dirty="0">
                <a:solidFill>
                  <a:schemeClr val="bg1"/>
                </a:solidFill>
                <a:ea typeface="Calibri" panose="020F0502020204030204" pitchFamily="34" charset="0"/>
                <a:cs typeface="Arial Narrow" panose="020B0604020202020204" pitchFamily="34" charset="0"/>
              </a:rPr>
              <a:t>: a </a:t>
            </a:r>
            <a:r>
              <a:rPr lang="fr-FR" sz="800" dirty="0" err="1">
                <a:solidFill>
                  <a:schemeClr val="bg1"/>
                </a:solidFill>
                <a:ea typeface="Calibri" panose="020F0502020204030204" pitchFamily="34" charset="0"/>
                <a:cs typeface="Arial Narrow" panose="020B0604020202020204" pitchFamily="34" charset="0"/>
              </a:rPr>
              <a:t>review</a:t>
            </a:r>
            <a:r>
              <a:rPr lang="fr-FR" sz="800" dirty="0">
                <a:solidFill>
                  <a:schemeClr val="bg1"/>
                </a:solidFill>
                <a:ea typeface="Calibri" panose="020F0502020204030204" pitchFamily="34" charset="0"/>
                <a:cs typeface="Arial Narrow" panose="020B0604020202020204" pitchFamily="34" charset="0"/>
              </a:rPr>
              <a:t> and implications for </a:t>
            </a:r>
            <a:r>
              <a:rPr lang="fr-FR" sz="800" dirty="0" err="1">
                <a:solidFill>
                  <a:schemeClr val="bg1"/>
                </a:solidFill>
                <a:ea typeface="Calibri" panose="020F0502020204030204" pitchFamily="34" charset="0"/>
                <a:cs typeface="Arial Narrow" panose="020B0604020202020204" pitchFamily="34" charset="0"/>
              </a:rPr>
              <a:t>oncology</a:t>
            </a:r>
            <a:r>
              <a:rPr lang="fr-FR" sz="800" dirty="0">
                <a:solidFill>
                  <a:schemeClr val="bg1"/>
                </a:solidFill>
                <a:ea typeface="Calibri" panose="020F0502020204030204" pitchFamily="34" charset="0"/>
                <a:cs typeface="Arial Narrow" panose="020B0604020202020204" pitchFamily="34" charset="0"/>
              </a:rPr>
              <a:t> nursing practice. Clin J </a:t>
            </a:r>
            <a:r>
              <a:rPr lang="fr-FR" sz="800" dirty="0" err="1">
                <a:solidFill>
                  <a:schemeClr val="bg1"/>
                </a:solidFill>
                <a:ea typeface="Calibri" panose="020F0502020204030204" pitchFamily="34" charset="0"/>
                <a:cs typeface="Arial Narrow" panose="020B0604020202020204" pitchFamily="34" charset="0"/>
              </a:rPr>
              <a:t>Oncol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Nurs</a:t>
            </a:r>
            <a:r>
              <a:rPr lang="fr-FR" sz="800" dirty="0">
                <a:solidFill>
                  <a:schemeClr val="bg1"/>
                </a:solidFill>
                <a:ea typeface="Calibri" panose="020F0502020204030204" pitchFamily="34" charset="0"/>
                <a:cs typeface="Arial Narrow" panose="020B0604020202020204" pitchFamily="34" charset="0"/>
              </a:rPr>
              <a:t> 2007;11(3): 361-76.</a:t>
            </a:r>
            <a:r>
              <a:rPr lang="fr-FR" sz="800" dirty="0">
                <a:solidFill>
                  <a:schemeClr val="bg1"/>
                </a:solidFill>
                <a:cs typeface="Arial Narrow" panose="020B0604020202020204" pitchFamily="34" charset="0"/>
              </a:rPr>
              <a:t> </a:t>
            </a:r>
          </a:p>
        </p:txBody>
      </p:sp>
      <p:pic>
        <p:nvPicPr>
          <p:cNvPr id="5" name="Picture 2" descr="Frau hält schmerzenden Fuß mit Händen © PORNCHAI SODA">
            <a:extLst>
              <a:ext uri="{FF2B5EF4-FFF2-40B4-BE49-F238E27FC236}">
                <a16:creationId xmlns:a16="http://schemas.microsoft.com/office/drawing/2014/main" id="{050B3223-6525-314C-B96C-927FD5599A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85780" y="1808163"/>
            <a:ext cx="3824060" cy="255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77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CIPN en CINP</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608466"/>
          </a:xfrm>
        </p:spPr>
        <p:txBody>
          <a:bodyPr>
            <a:normAutofit/>
          </a:bodyPr>
          <a:lstStyle/>
          <a:p>
            <a:r>
              <a:rPr lang="nl-NL" sz="2000" dirty="0" err="1"/>
              <a:t>Chemotherapiegeïnduceerde</a:t>
            </a:r>
            <a:r>
              <a:rPr lang="nl-NL" sz="2000" dirty="0"/>
              <a:t> perifere neuropathie (CIPN)</a:t>
            </a:r>
          </a:p>
        </p:txBody>
      </p:sp>
      <p:sp>
        <p:nvSpPr>
          <p:cNvPr id="4" name="Rechthoek 3">
            <a:extLst>
              <a:ext uri="{FF2B5EF4-FFF2-40B4-BE49-F238E27FC236}">
                <a16:creationId xmlns:a16="http://schemas.microsoft.com/office/drawing/2014/main" id="{C84A4F8B-E49F-4A48-8F6A-95BDFE8B2DEB}"/>
              </a:ext>
            </a:extLst>
          </p:cNvPr>
          <p:cNvSpPr/>
          <p:nvPr/>
        </p:nvSpPr>
        <p:spPr>
          <a:xfrm>
            <a:off x="819424" y="6293673"/>
            <a:ext cx="3962126" cy="456378"/>
          </a:xfrm>
          <a:prstGeom prst="rect">
            <a:avLst/>
          </a:prstGeom>
        </p:spPr>
        <p:txBody>
          <a:bodyPr wrap="square">
            <a:noAutofit/>
          </a:bodyPr>
          <a:lstStyle/>
          <a:p>
            <a:r>
              <a:rPr lang="fr-FR" sz="800" dirty="0" err="1">
                <a:solidFill>
                  <a:schemeClr val="bg1"/>
                </a:solidFill>
                <a:ea typeface="Calibri" panose="020F0502020204030204" pitchFamily="34" charset="0"/>
                <a:cs typeface="Arial Narrow" panose="020B0604020202020204" pitchFamily="34" charset="0"/>
              </a:rPr>
              <a:t>Wickham</a:t>
            </a:r>
            <a:r>
              <a:rPr lang="fr-FR" sz="800" dirty="0">
                <a:solidFill>
                  <a:schemeClr val="bg1"/>
                </a:solidFill>
                <a:ea typeface="Calibri" panose="020F0502020204030204" pitchFamily="34" charset="0"/>
                <a:cs typeface="Arial Narrow" panose="020B0604020202020204" pitchFamily="34" charset="0"/>
              </a:rPr>
              <a:t> R. </a:t>
            </a:r>
            <a:r>
              <a:rPr lang="fr-FR" sz="800" dirty="0" err="1">
                <a:solidFill>
                  <a:schemeClr val="bg1"/>
                </a:solidFill>
                <a:ea typeface="Calibri" panose="020F0502020204030204" pitchFamily="34" charset="0"/>
                <a:cs typeface="Arial Narrow" panose="020B0604020202020204" pitchFamily="34" charset="0"/>
              </a:rPr>
              <a:t>Chemotherapy-induced</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peripheral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neuropathy</a:t>
            </a:r>
            <a:r>
              <a:rPr lang="fr-FR" sz="800" dirty="0">
                <a:solidFill>
                  <a:schemeClr val="bg1"/>
                </a:solidFill>
                <a:ea typeface="Calibri" panose="020F0502020204030204" pitchFamily="34" charset="0"/>
                <a:cs typeface="Arial Narrow" panose="020B0604020202020204" pitchFamily="34" charset="0"/>
              </a:rPr>
              <a:t>: a </a:t>
            </a:r>
            <a:r>
              <a:rPr lang="fr-FR" sz="800" dirty="0" err="1">
                <a:solidFill>
                  <a:schemeClr val="bg1"/>
                </a:solidFill>
                <a:ea typeface="Calibri" panose="020F0502020204030204" pitchFamily="34" charset="0"/>
                <a:cs typeface="Arial Narrow" panose="020B0604020202020204" pitchFamily="34" charset="0"/>
              </a:rPr>
              <a:t>review</a:t>
            </a:r>
            <a:r>
              <a:rPr lang="fr-FR" sz="800" dirty="0">
                <a:solidFill>
                  <a:schemeClr val="bg1"/>
                </a:solidFill>
                <a:ea typeface="Calibri" panose="020F0502020204030204" pitchFamily="34" charset="0"/>
                <a:cs typeface="Arial Narrow" panose="020B0604020202020204" pitchFamily="34" charset="0"/>
              </a:rPr>
              <a:t> and implications for </a:t>
            </a:r>
            <a:r>
              <a:rPr lang="fr-FR" sz="800" dirty="0" err="1">
                <a:solidFill>
                  <a:schemeClr val="bg1"/>
                </a:solidFill>
                <a:ea typeface="Calibri" panose="020F0502020204030204" pitchFamily="34" charset="0"/>
                <a:cs typeface="Arial Narrow" panose="020B0604020202020204" pitchFamily="34" charset="0"/>
              </a:rPr>
              <a:t>oncology</a:t>
            </a:r>
            <a:r>
              <a:rPr lang="fr-FR" sz="800" dirty="0">
                <a:solidFill>
                  <a:schemeClr val="bg1"/>
                </a:solidFill>
                <a:ea typeface="Calibri" panose="020F0502020204030204" pitchFamily="34" charset="0"/>
                <a:cs typeface="Arial Narrow" panose="020B0604020202020204" pitchFamily="34" charset="0"/>
              </a:rPr>
              <a:t> nursing practice. Clin J </a:t>
            </a:r>
            <a:r>
              <a:rPr lang="fr-FR" sz="800" dirty="0" err="1">
                <a:solidFill>
                  <a:schemeClr val="bg1"/>
                </a:solidFill>
                <a:ea typeface="Calibri" panose="020F0502020204030204" pitchFamily="34" charset="0"/>
                <a:cs typeface="Arial Narrow" panose="020B0604020202020204" pitchFamily="34" charset="0"/>
              </a:rPr>
              <a:t>Oncol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Nurs</a:t>
            </a:r>
            <a:r>
              <a:rPr lang="fr-FR" sz="800" dirty="0">
                <a:solidFill>
                  <a:schemeClr val="bg1"/>
                </a:solidFill>
                <a:ea typeface="Calibri" panose="020F0502020204030204" pitchFamily="34" charset="0"/>
                <a:cs typeface="Arial Narrow" panose="020B0604020202020204" pitchFamily="34" charset="0"/>
              </a:rPr>
              <a:t> 2007;11(3): 361-76.</a:t>
            </a:r>
            <a:r>
              <a:rPr lang="fr-FR" sz="800" dirty="0">
                <a:solidFill>
                  <a:schemeClr val="bg1"/>
                </a:solidFill>
                <a:cs typeface="Arial Narrow" panose="020B0604020202020204" pitchFamily="34" charset="0"/>
              </a:rPr>
              <a:t> </a:t>
            </a:r>
          </a:p>
        </p:txBody>
      </p:sp>
      <p:sp>
        <p:nvSpPr>
          <p:cNvPr id="6" name="Rechthoek 5">
            <a:extLst>
              <a:ext uri="{FF2B5EF4-FFF2-40B4-BE49-F238E27FC236}">
                <a16:creationId xmlns:a16="http://schemas.microsoft.com/office/drawing/2014/main" id="{8F23D16D-AF6A-AD47-AC4F-3AF12DAFBA50}"/>
              </a:ext>
            </a:extLst>
          </p:cNvPr>
          <p:cNvSpPr/>
          <p:nvPr/>
        </p:nvSpPr>
        <p:spPr>
          <a:xfrm>
            <a:off x="349607" y="2416629"/>
            <a:ext cx="7504453" cy="369332"/>
          </a:xfrm>
          <a:prstGeom prst="rect">
            <a:avLst/>
          </a:prstGeom>
        </p:spPr>
        <p:txBody>
          <a:bodyPr wrap="square">
            <a:spAutoFit/>
          </a:bodyPr>
          <a:lstStyle/>
          <a:p>
            <a:pPr lvl="2">
              <a:buFont typeface="Wingdings" panose="05000000000000000000" pitchFamily="2" charset="2"/>
              <a:buChar char="Ø"/>
            </a:pPr>
            <a:r>
              <a:rPr lang="nl-NL" dirty="0" err="1">
                <a:solidFill>
                  <a:schemeClr val="bg1"/>
                </a:solidFill>
              </a:rPr>
              <a:t> Chemotherapiegeïnduceerde</a:t>
            </a:r>
            <a:r>
              <a:rPr lang="nl-NL" dirty="0">
                <a:solidFill>
                  <a:schemeClr val="bg1"/>
                </a:solidFill>
              </a:rPr>
              <a:t> </a:t>
            </a:r>
            <a:r>
              <a:rPr lang="nl-NL" dirty="0" err="1">
                <a:solidFill>
                  <a:schemeClr val="bg1"/>
                </a:solidFill>
              </a:rPr>
              <a:t>neuropathische</a:t>
            </a:r>
            <a:r>
              <a:rPr lang="nl-NL" dirty="0">
                <a:solidFill>
                  <a:schemeClr val="bg1"/>
                </a:solidFill>
              </a:rPr>
              <a:t> pijn (CINP) </a:t>
            </a:r>
          </a:p>
        </p:txBody>
      </p:sp>
    </p:spTree>
    <p:extLst>
      <p:ext uri="{BB962C8B-B14F-4D97-AF65-F5344CB8AC3E}">
        <p14:creationId xmlns:p14="http://schemas.microsoft.com/office/powerpoint/2010/main" val="21891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CIPN en CINP</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4245362"/>
          </a:xfrm>
        </p:spPr>
        <p:txBody>
          <a:bodyPr>
            <a:noAutofit/>
          </a:bodyPr>
          <a:lstStyle/>
          <a:p>
            <a:pPr marL="0" indent="0">
              <a:buNone/>
            </a:pPr>
            <a:r>
              <a:rPr lang="nl-NL" sz="1700" b="1" dirty="0">
                <a:solidFill>
                  <a:schemeClr val="tx1"/>
                </a:solidFill>
              </a:rPr>
              <a:t>Komt voor bij 20% tot bijna 100% van de patiënten die chemotherapie ondergaan</a:t>
            </a:r>
          </a:p>
          <a:p>
            <a:r>
              <a:rPr lang="nl-NL" sz="1700" dirty="0"/>
              <a:t>De incidentie van ernstige neuropathie wordt geschat tussen 3% -7% bij patiënten die met één enkel middel worden behandeld</a:t>
            </a:r>
          </a:p>
          <a:p>
            <a:pPr marL="0" indent="0">
              <a:buNone/>
            </a:pPr>
            <a:r>
              <a:rPr lang="nl-NL" sz="1700" b="1" dirty="0">
                <a:solidFill>
                  <a:schemeClr val="tx1"/>
                </a:solidFill>
              </a:rPr>
              <a:t>De incidentie van CIPN neemt toe</a:t>
            </a:r>
          </a:p>
          <a:p>
            <a:r>
              <a:rPr lang="nl-NL" sz="1700" dirty="0"/>
              <a:t>Er zijn meer neurotoxische geneesmiddelen ontwikkeld</a:t>
            </a:r>
          </a:p>
          <a:p>
            <a:r>
              <a:rPr lang="nl-NL" sz="1700" dirty="0"/>
              <a:t>Patiënten leven langer, meerdere behandelingsregimes</a:t>
            </a:r>
          </a:p>
          <a:p>
            <a:pPr marL="0" lvl="0" indent="0">
              <a:buNone/>
            </a:pPr>
            <a:r>
              <a:rPr lang="nl-NL" sz="1700" b="1" dirty="0">
                <a:solidFill>
                  <a:schemeClr val="tx1"/>
                </a:solidFill>
              </a:rPr>
              <a:t>Afhankelijk van </a:t>
            </a:r>
          </a:p>
          <a:p>
            <a:r>
              <a:rPr lang="nl-NL" sz="1700" dirty="0"/>
              <a:t>Stadium van de kanker</a:t>
            </a:r>
          </a:p>
          <a:p>
            <a:r>
              <a:rPr lang="nl-NL" sz="1700" dirty="0"/>
              <a:t>Dosering</a:t>
            </a:r>
          </a:p>
          <a:p>
            <a:r>
              <a:rPr lang="nl-NL" sz="1700" dirty="0"/>
              <a:t>Route van administratie</a:t>
            </a:r>
          </a:p>
        </p:txBody>
      </p:sp>
      <p:sp>
        <p:nvSpPr>
          <p:cNvPr id="4" name="Rechthoek 3">
            <a:extLst>
              <a:ext uri="{FF2B5EF4-FFF2-40B4-BE49-F238E27FC236}">
                <a16:creationId xmlns:a16="http://schemas.microsoft.com/office/drawing/2014/main" id="{C84A4F8B-E49F-4A48-8F6A-95BDFE8B2DEB}"/>
              </a:ext>
            </a:extLst>
          </p:cNvPr>
          <p:cNvSpPr/>
          <p:nvPr/>
        </p:nvSpPr>
        <p:spPr>
          <a:xfrm>
            <a:off x="819425" y="6293673"/>
            <a:ext cx="4463776" cy="456378"/>
          </a:xfrm>
          <a:prstGeom prst="rect">
            <a:avLst/>
          </a:prstGeom>
        </p:spPr>
        <p:txBody>
          <a:bodyPr wrap="square">
            <a:noAutofit/>
          </a:bodyPr>
          <a:lstStyle/>
          <a:p>
            <a:pPr>
              <a:spcAft>
                <a:spcPts val="0"/>
              </a:spcAft>
            </a:pPr>
            <a:r>
              <a:rPr lang="en-US" sz="800" dirty="0" err="1">
                <a:solidFill>
                  <a:schemeClr val="bg1"/>
                </a:solidFill>
                <a:ea typeface="Calibri" panose="020F0502020204030204" pitchFamily="34" charset="0"/>
                <a:cs typeface="Arial Narrow" panose="020B0604020202020204" pitchFamily="34" charset="0"/>
              </a:rPr>
              <a:t>Visovsky</a:t>
            </a:r>
            <a:r>
              <a:rPr lang="en-US" sz="800" dirty="0">
                <a:solidFill>
                  <a:schemeClr val="bg1"/>
                </a:solidFill>
                <a:ea typeface="Calibri" panose="020F0502020204030204" pitchFamily="34" charset="0"/>
                <a:cs typeface="Arial Narrow" panose="020B0604020202020204" pitchFamily="34" charset="0"/>
              </a:rPr>
              <a:t> C, et al. Putting evidence into practice: evidence-based interventions for chemotherapy-induced peripheral neuropathy. Clin J Oncol </a:t>
            </a:r>
            <a:r>
              <a:rPr lang="en-US" sz="800" dirty="0" err="1">
                <a:solidFill>
                  <a:schemeClr val="bg1"/>
                </a:solidFill>
                <a:ea typeface="Calibri" panose="020F0502020204030204" pitchFamily="34" charset="0"/>
                <a:cs typeface="Arial Narrow" panose="020B0604020202020204" pitchFamily="34" charset="0"/>
              </a:rPr>
              <a:t>Nurs</a:t>
            </a:r>
            <a:r>
              <a:rPr lang="en-US" sz="800" dirty="0">
                <a:solidFill>
                  <a:schemeClr val="bg1"/>
                </a:solidFill>
                <a:ea typeface="Calibri" panose="020F0502020204030204" pitchFamily="34" charset="0"/>
                <a:cs typeface="Arial Narrow" panose="020B0604020202020204" pitchFamily="34" charset="0"/>
              </a:rPr>
              <a:t> 2007;11(6): 901-13.</a:t>
            </a:r>
            <a:endParaRPr lang="fr-FR" sz="800" dirty="0">
              <a:solidFill>
                <a:schemeClr val="bg1"/>
              </a:solidFill>
              <a:ea typeface="Calibri" panose="020F0502020204030204" pitchFamily="34" charset="0"/>
              <a:cs typeface="Arial Narrow" panose="020B0604020202020204" pitchFamily="34" charset="0"/>
            </a:endParaRPr>
          </a:p>
        </p:txBody>
      </p:sp>
      <p:sp>
        <p:nvSpPr>
          <p:cNvPr id="5" name="Tijdelijke aanduiding voor inhoud 2">
            <a:extLst>
              <a:ext uri="{FF2B5EF4-FFF2-40B4-BE49-F238E27FC236}">
                <a16:creationId xmlns:a16="http://schemas.microsoft.com/office/drawing/2014/main" id="{1ED2186E-0F00-E741-AEDD-366EEFA66F6C}"/>
              </a:ext>
            </a:extLst>
          </p:cNvPr>
          <p:cNvSpPr txBox="1">
            <a:spLocks/>
          </p:cNvSpPr>
          <p:nvPr/>
        </p:nvSpPr>
        <p:spPr>
          <a:xfrm>
            <a:off x="3486239" y="4637904"/>
            <a:ext cx="6917068" cy="981908"/>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1000"/>
              </a:spcBef>
              <a:buClr>
                <a:schemeClr val="accent1"/>
              </a:buClr>
              <a:buSzPct val="130000"/>
            </a:pPr>
            <a:r>
              <a:rPr lang="nl-NL" sz="1700" dirty="0">
                <a:solidFill>
                  <a:schemeClr val="bg1"/>
                </a:solidFill>
              </a:rPr>
              <a:t>Infusiesnelheid</a:t>
            </a:r>
          </a:p>
          <a:p>
            <a:pPr lvl="1">
              <a:lnSpc>
                <a:spcPct val="100000"/>
              </a:lnSpc>
              <a:spcBef>
                <a:spcPts val="1000"/>
              </a:spcBef>
              <a:buClr>
                <a:schemeClr val="accent1"/>
              </a:buClr>
              <a:buSzPct val="130000"/>
            </a:pPr>
            <a:r>
              <a:rPr lang="nl-NL" sz="1700" dirty="0">
                <a:solidFill>
                  <a:schemeClr val="bg1"/>
                </a:solidFill>
              </a:rPr>
              <a:t>Duur van de blootstelling</a:t>
            </a:r>
          </a:p>
          <a:p>
            <a:pPr lvl="1">
              <a:lnSpc>
                <a:spcPct val="100000"/>
              </a:lnSpc>
              <a:spcBef>
                <a:spcPts val="1000"/>
              </a:spcBef>
              <a:buClr>
                <a:schemeClr val="accent1"/>
              </a:buClr>
              <a:buSzPct val="130000"/>
            </a:pPr>
            <a:r>
              <a:rPr lang="nl-NL" sz="1700" dirty="0">
                <a:solidFill>
                  <a:schemeClr val="bg1"/>
                </a:solidFill>
              </a:rPr>
              <a:t>Genetische factoren</a:t>
            </a:r>
          </a:p>
        </p:txBody>
      </p:sp>
    </p:spTree>
    <p:extLst>
      <p:ext uri="{BB962C8B-B14F-4D97-AF65-F5344CB8AC3E}">
        <p14:creationId xmlns:p14="http://schemas.microsoft.com/office/powerpoint/2010/main" val="177268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Hoe ontstaat CIPN?</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4245362"/>
          </a:xfrm>
        </p:spPr>
        <p:txBody>
          <a:bodyPr>
            <a:noAutofit/>
          </a:bodyPr>
          <a:lstStyle/>
          <a:p>
            <a:r>
              <a:rPr lang="nl-NL" dirty="0"/>
              <a:t>De pathogenese van CIPN wordt niet volledig begrepen</a:t>
            </a:r>
          </a:p>
          <a:p>
            <a:r>
              <a:rPr lang="nl-NL" dirty="0"/>
              <a:t>Perifere neuropathie is het gevolg van schade aan het axon, de myelineschede of het cellichaam</a:t>
            </a:r>
          </a:p>
          <a:p>
            <a:r>
              <a:rPr lang="nl-NL" dirty="0"/>
              <a:t>Gekenmerkt als letsel, ontsteking of degeneratie van perifere zenuwvezels</a:t>
            </a:r>
          </a:p>
        </p:txBody>
      </p:sp>
      <p:sp>
        <p:nvSpPr>
          <p:cNvPr id="4" name="Rechthoek 3">
            <a:extLst>
              <a:ext uri="{FF2B5EF4-FFF2-40B4-BE49-F238E27FC236}">
                <a16:creationId xmlns:a16="http://schemas.microsoft.com/office/drawing/2014/main" id="{C84A4F8B-E49F-4A48-8F6A-95BDFE8B2DEB}"/>
              </a:ext>
            </a:extLst>
          </p:cNvPr>
          <p:cNvSpPr/>
          <p:nvPr/>
        </p:nvSpPr>
        <p:spPr>
          <a:xfrm>
            <a:off x="819425" y="6294849"/>
            <a:ext cx="3847826" cy="456378"/>
          </a:xfrm>
          <a:prstGeom prst="rect">
            <a:avLst/>
          </a:prstGeom>
        </p:spPr>
        <p:txBody>
          <a:bodyPr wrap="square">
            <a:noAutofit/>
          </a:bodyPr>
          <a:lstStyle/>
          <a:p>
            <a:r>
              <a:rPr lang="fr-FR" sz="800" dirty="0" err="1">
                <a:solidFill>
                  <a:schemeClr val="bg1"/>
                </a:solidFill>
                <a:ea typeface="Calibri" panose="020F0502020204030204" pitchFamily="34" charset="0"/>
                <a:cs typeface="Arial Narrow" panose="020B0604020202020204" pitchFamily="34" charset="0"/>
              </a:rPr>
              <a:t>Wickham</a:t>
            </a:r>
            <a:r>
              <a:rPr lang="fr-FR" sz="800" dirty="0">
                <a:solidFill>
                  <a:schemeClr val="bg1"/>
                </a:solidFill>
                <a:ea typeface="Calibri" panose="020F0502020204030204" pitchFamily="34" charset="0"/>
                <a:cs typeface="Arial Narrow" panose="020B0604020202020204" pitchFamily="34" charset="0"/>
              </a:rPr>
              <a:t> R. </a:t>
            </a:r>
            <a:r>
              <a:rPr lang="fr-FR" sz="800" dirty="0" err="1">
                <a:solidFill>
                  <a:schemeClr val="bg1"/>
                </a:solidFill>
                <a:ea typeface="Calibri" panose="020F0502020204030204" pitchFamily="34" charset="0"/>
                <a:cs typeface="Arial Narrow" panose="020B0604020202020204" pitchFamily="34" charset="0"/>
              </a:rPr>
              <a:t>Chemotherapy-induced</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peripheral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neuropathy</a:t>
            </a:r>
            <a:r>
              <a:rPr lang="fr-FR" sz="800" dirty="0">
                <a:solidFill>
                  <a:schemeClr val="bg1"/>
                </a:solidFill>
                <a:ea typeface="Calibri" panose="020F0502020204030204" pitchFamily="34" charset="0"/>
                <a:cs typeface="Arial Narrow" panose="020B0604020202020204" pitchFamily="34" charset="0"/>
              </a:rPr>
              <a:t>: a </a:t>
            </a:r>
            <a:r>
              <a:rPr lang="fr-FR" sz="800" dirty="0" err="1">
                <a:solidFill>
                  <a:schemeClr val="bg1"/>
                </a:solidFill>
                <a:ea typeface="Calibri" panose="020F0502020204030204" pitchFamily="34" charset="0"/>
                <a:cs typeface="Arial Narrow" panose="020B0604020202020204" pitchFamily="34" charset="0"/>
              </a:rPr>
              <a:t>review</a:t>
            </a:r>
            <a:r>
              <a:rPr lang="fr-FR" sz="800" dirty="0">
                <a:solidFill>
                  <a:schemeClr val="bg1"/>
                </a:solidFill>
                <a:ea typeface="Calibri" panose="020F0502020204030204" pitchFamily="34" charset="0"/>
                <a:cs typeface="Arial Narrow" panose="020B0604020202020204" pitchFamily="34" charset="0"/>
              </a:rPr>
              <a:t> and implications for </a:t>
            </a:r>
            <a:r>
              <a:rPr lang="fr-FR" sz="800" dirty="0" err="1">
                <a:solidFill>
                  <a:schemeClr val="bg1"/>
                </a:solidFill>
                <a:ea typeface="Calibri" panose="020F0502020204030204" pitchFamily="34" charset="0"/>
                <a:cs typeface="Arial Narrow" panose="020B0604020202020204" pitchFamily="34" charset="0"/>
              </a:rPr>
              <a:t>oncology</a:t>
            </a:r>
            <a:r>
              <a:rPr lang="fr-FR" sz="800" dirty="0">
                <a:solidFill>
                  <a:schemeClr val="bg1"/>
                </a:solidFill>
                <a:ea typeface="Calibri" panose="020F0502020204030204" pitchFamily="34" charset="0"/>
                <a:cs typeface="Arial Narrow" panose="020B0604020202020204" pitchFamily="34" charset="0"/>
              </a:rPr>
              <a:t> nursing practice. Clin J </a:t>
            </a:r>
            <a:r>
              <a:rPr lang="fr-FR" sz="800" dirty="0" err="1">
                <a:solidFill>
                  <a:schemeClr val="bg1"/>
                </a:solidFill>
                <a:ea typeface="Calibri" panose="020F0502020204030204" pitchFamily="34" charset="0"/>
                <a:cs typeface="Arial Narrow" panose="020B0604020202020204" pitchFamily="34" charset="0"/>
              </a:rPr>
              <a:t>Oncol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Nurs</a:t>
            </a:r>
            <a:r>
              <a:rPr lang="fr-FR" sz="800" dirty="0">
                <a:solidFill>
                  <a:schemeClr val="bg1"/>
                </a:solidFill>
                <a:ea typeface="Calibri" panose="020F0502020204030204" pitchFamily="34" charset="0"/>
                <a:cs typeface="Arial Narrow" panose="020B0604020202020204" pitchFamily="34" charset="0"/>
              </a:rPr>
              <a:t> 2007;11(3): 361-76.</a:t>
            </a:r>
            <a:r>
              <a:rPr lang="fr-FR" sz="800" dirty="0">
                <a:solidFill>
                  <a:schemeClr val="bg1"/>
                </a:solidFill>
                <a:cs typeface="Arial Narrow" panose="020B0604020202020204" pitchFamily="34" charset="0"/>
              </a:rPr>
              <a:t> </a:t>
            </a:r>
          </a:p>
        </p:txBody>
      </p:sp>
    </p:spTree>
    <p:extLst>
      <p:ext uri="{BB962C8B-B14F-4D97-AF65-F5344CB8AC3E}">
        <p14:creationId xmlns:p14="http://schemas.microsoft.com/office/powerpoint/2010/main" val="394314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Kenmerken van CIPN</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359376" cy="4245362"/>
          </a:xfrm>
        </p:spPr>
        <p:txBody>
          <a:bodyPr>
            <a:noAutofit/>
          </a:bodyPr>
          <a:lstStyle/>
          <a:p>
            <a:r>
              <a:rPr lang="nl-NL" dirty="0"/>
              <a:t>CIPN is primair een polyneuropathie</a:t>
            </a:r>
          </a:p>
          <a:p>
            <a:r>
              <a:rPr lang="nl-NL" dirty="0"/>
              <a:t>Symmetrische ‘hand-voet’ distributie</a:t>
            </a:r>
          </a:p>
          <a:p>
            <a:r>
              <a:rPr lang="nl-NL" dirty="0"/>
              <a:t>De eerste symptomen ontwikkelen zich bij de langste zenuwcellen: de tenen en vingertoppen</a:t>
            </a:r>
            <a:endParaRPr lang="nl-NL" strike="sngStrike" dirty="0"/>
          </a:p>
          <a:p>
            <a:r>
              <a:rPr lang="nl-NL" dirty="0" err="1"/>
              <a:t>Neuropathische</a:t>
            </a:r>
            <a:r>
              <a:rPr lang="nl-NL" dirty="0"/>
              <a:t> pijn, tintelingen, doof gevoel, evenwichtsstoornissen, spierzwakte</a:t>
            </a:r>
          </a:p>
          <a:p>
            <a:r>
              <a:rPr lang="nl-NL" dirty="0"/>
              <a:t>Heeft effect op de kwaliteit van leven</a:t>
            </a:r>
          </a:p>
          <a:p>
            <a:r>
              <a:rPr lang="nl-NL" dirty="0"/>
              <a:t>Beïnvloedt optimale behandelingen (dosis reductie - chemotherapie)</a:t>
            </a:r>
          </a:p>
        </p:txBody>
      </p:sp>
      <p:sp>
        <p:nvSpPr>
          <p:cNvPr id="4" name="Rechthoek 3">
            <a:extLst>
              <a:ext uri="{FF2B5EF4-FFF2-40B4-BE49-F238E27FC236}">
                <a16:creationId xmlns:a16="http://schemas.microsoft.com/office/drawing/2014/main" id="{C84A4F8B-E49F-4A48-8F6A-95BDFE8B2DEB}"/>
              </a:ext>
            </a:extLst>
          </p:cNvPr>
          <p:cNvSpPr/>
          <p:nvPr/>
        </p:nvSpPr>
        <p:spPr>
          <a:xfrm>
            <a:off x="819425" y="6293673"/>
            <a:ext cx="3993876" cy="456378"/>
          </a:xfrm>
          <a:prstGeom prst="rect">
            <a:avLst/>
          </a:prstGeom>
        </p:spPr>
        <p:txBody>
          <a:bodyPr wrap="square">
            <a:noAutofit/>
          </a:bodyPr>
          <a:lstStyle/>
          <a:p>
            <a:r>
              <a:rPr lang="fr-FR" sz="800" dirty="0" err="1">
                <a:solidFill>
                  <a:schemeClr val="bg1"/>
                </a:solidFill>
                <a:ea typeface="Calibri" panose="020F0502020204030204" pitchFamily="34" charset="0"/>
                <a:cs typeface="Arial Narrow" panose="020B0604020202020204" pitchFamily="34" charset="0"/>
              </a:rPr>
              <a:t>Wickham</a:t>
            </a:r>
            <a:r>
              <a:rPr lang="fr-FR" sz="800" dirty="0">
                <a:solidFill>
                  <a:schemeClr val="bg1"/>
                </a:solidFill>
                <a:ea typeface="Calibri" panose="020F0502020204030204" pitchFamily="34" charset="0"/>
                <a:cs typeface="Arial Narrow" panose="020B0604020202020204" pitchFamily="34" charset="0"/>
              </a:rPr>
              <a:t> R. </a:t>
            </a:r>
            <a:r>
              <a:rPr lang="fr-FR" sz="800" dirty="0" err="1">
                <a:solidFill>
                  <a:schemeClr val="bg1"/>
                </a:solidFill>
                <a:ea typeface="Calibri" panose="020F0502020204030204" pitchFamily="34" charset="0"/>
                <a:cs typeface="Arial Narrow" panose="020B0604020202020204" pitchFamily="34" charset="0"/>
              </a:rPr>
              <a:t>Chemotherapy-induced</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peripheral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neuropathy</a:t>
            </a:r>
            <a:r>
              <a:rPr lang="fr-FR" sz="800" dirty="0">
                <a:solidFill>
                  <a:schemeClr val="bg1"/>
                </a:solidFill>
                <a:ea typeface="Calibri" panose="020F0502020204030204" pitchFamily="34" charset="0"/>
                <a:cs typeface="Arial Narrow" panose="020B0604020202020204" pitchFamily="34" charset="0"/>
              </a:rPr>
              <a:t>: a </a:t>
            </a:r>
            <a:r>
              <a:rPr lang="fr-FR" sz="800" dirty="0" err="1">
                <a:solidFill>
                  <a:schemeClr val="bg1"/>
                </a:solidFill>
                <a:ea typeface="Calibri" panose="020F0502020204030204" pitchFamily="34" charset="0"/>
                <a:cs typeface="Arial Narrow" panose="020B0604020202020204" pitchFamily="34" charset="0"/>
              </a:rPr>
              <a:t>review</a:t>
            </a:r>
            <a:r>
              <a:rPr lang="fr-FR" sz="800" dirty="0">
                <a:solidFill>
                  <a:schemeClr val="bg1"/>
                </a:solidFill>
                <a:ea typeface="Calibri" panose="020F0502020204030204" pitchFamily="34" charset="0"/>
                <a:cs typeface="Arial Narrow" panose="020B0604020202020204" pitchFamily="34" charset="0"/>
              </a:rPr>
              <a:t> and implications for </a:t>
            </a:r>
            <a:r>
              <a:rPr lang="fr-FR" sz="800" dirty="0" err="1">
                <a:solidFill>
                  <a:schemeClr val="bg1"/>
                </a:solidFill>
                <a:ea typeface="Calibri" panose="020F0502020204030204" pitchFamily="34" charset="0"/>
                <a:cs typeface="Arial Narrow" panose="020B0604020202020204" pitchFamily="34" charset="0"/>
              </a:rPr>
              <a:t>oncology</a:t>
            </a:r>
            <a:r>
              <a:rPr lang="fr-FR" sz="800" dirty="0">
                <a:solidFill>
                  <a:schemeClr val="bg1"/>
                </a:solidFill>
                <a:ea typeface="Calibri" panose="020F0502020204030204" pitchFamily="34" charset="0"/>
                <a:cs typeface="Arial Narrow" panose="020B0604020202020204" pitchFamily="34" charset="0"/>
              </a:rPr>
              <a:t> nursing practice. Clin J </a:t>
            </a:r>
            <a:r>
              <a:rPr lang="fr-FR" sz="800" dirty="0" err="1">
                <a:solidFill>
                  <a:schemeClr val="bg1"/>
                </a:solidFill>
                <a:ea typeface="Calibri" panose="020F0502020204030204" pitchFamily="34" charset="0"/>
                <a:cs typeface="Arial Narrow" panose="020B0604020202020204" pitchFamily="34" charset="0"/>
              </a:rPr>
              <a:t>Oncol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Nurs</a:t>
            </a:r>
            <a:r>
              <a:rPr lang="fr-FR" sz="800" dirty="0">
                <a:solidFill>
                  <a:schemeClr val="bg1"/>
                </a:solidFill>
                <a:ea typeface="Calibri" panose="020F0502020204030204" pitchFamily="34" charset="0"/>
                <a:cs typeface="Arial Narrow" panose="020B0604020202020204" pitchFamily="34" charset="0"/>
              </a:rPr>
              <a:t> 2007;11(3): 361-76.</a:t>
            </a:r>
            <a:r>
              <a:rPr lang="fr-FR" sz="800" dirty="0">
                <a:solidFill>
                  <a:schemeClr val="bg1"/>
                </a:solidFill>
                <a:cs typeface="Arial Narrow" panose="020B0604020202020204" pitchFamily="34" charset="0"/>
              </a:rPr>
              <a:t> </a:t>
            </a:r>
          </a:p>
        </p:txBody>
      </p:sp>
    </p:spTree>
    <p:extLst>
      <p:ext uri="{BB962C8B-B14F-4D97-AF65-F5344CB8AC3E}">
        <p14:creationId xmlns:p14="http://schemas.microsoft.com/office/powerpoint/2010/main" val="285717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Sensorische symptomen</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558656"/>
            <a:ext cx="4396812" cy="4245362"/>
          </a:xfrm>
        </p:spPr>
        <p:txBody>
          <a:bodyPr>
            <a:noAutofit/>
          </a:bodyPr>
          <a:lstStyle/>
          <a:p>
            <a:r>
              <a:rPr lang="nl-NL" b="1" dirty="0"/>
              <a:t>Paresthesie:</a:t>
            </a:r>
            <a:r>
              <a:rPr lang="nl-NL" dirty="0"/>
              <a:t> gevoel van warmte, branderig gevoel, tintelingen, koud gevoel, pin-</a:t>
            </a:r>
            <a:r>
              <a:rPr lang="nl-NL" dirty="0" err="1"/>
              <a:t>prick</a:t>
            </a:r>
            <a:r>
              <a:rPr lang="nl-NL" dirty="0"/>
              <a:t>, gevoelloosheid</a:t>
            </a:r>
          </a:p>
          <a:p>
            <a:r>
              <a:rPr lang="nl-NL" b="1" dirty="0"/>
              <a:t>Hyperesthesie: </a:t>
            </a:r>
            <a:r>
              <a:rPr lang="nl-NL" dirty="0"/>
              <a:t>verhoogde gevoeligheid voor sensorische prikkels, niet pijnlijk, maar kan krampen veroorzaken, meestal 's nachts erger</a:t>
            </a:r>
          </a:p>
          <a:p>
            <a:r>
              <a:rPr lang="nl-NL" b="1" dirty="0" err="1"/>
              <a:t>Hypoesthesie</a:t>
            </a:r>
            <a:r>
              <a:rPr lang="nl-NL" b="1" dirty="0"/>
              <a:t>: </a:t>
            </a:r>
            <a:r>
              <a:rPr lang="nl-NL" dirty="0"/>
              <a:t>verminderd gevoel</a:t>
            </a:r>
          </a:p>
          <a:p>
            <a:r>
              <a:rPr lang="nl-NL" b="1" dirty="0" err="1"/>
              <a:t>Dysesthesie</a:t>
            </a:r>
            <a:r>
              <a:rPr lang="nl-NL" b="1" dirty="0"/>
              <a:t>: </a:t>
            </a:r>
            <a:r>
              <a:rPr lang="nl-NL" dirty="0"/>
              <a:t>abnormaal gevoel in de huid dat aanvoelt als elektrisch gevoel, tintelingen, prikkeling van de huid</a:t>
            </a:r>
          </a:p>
          <a:p>
            <a:r>
              <a:rPr lang="nl-NL" b="1" dirty="0" err="1"/>
              <a:t>Hyporeflexie</a:t>
            </a:r>
            <a:r>
              <a:rPr lang="nl-NL" b="1" dirty="0"/>
              <a:t>: </a:t>
            </a:r>
            <a:r>
              <a:rPr lang="nl-NL" dirty="0"/>
              <a:t>verminderde diepe peesreflexen</a:t>
            </a:r>
          </a:p>
        </p:txBody>
      </p:sp>
      <p:sp>
        <p:nvSpPr>
          <p:cNvPr id="4" name="Rechthoek 3">
            <a:extLst>
              <a:ext uri="{FF2B5EF4-FFF2-40B4-BE49-F238E27FC236}">
                <a16:creationId xmlns:a16="http://schemas.microsoft.com/office/drawing/2014/main" id="{C84A4F8B-E49F-4A48-8F6A-95BDFE8B2DEB}"/>
              </a:ext>
            </a:extLst>
          </p:cNvPr>
          <p:cNvSpPr/>
          <p:nvPr/>
        </p:nvSpPr>
        <p:spPr>
          <a:xfrm>
            <a:off x="819425" y="6293673"/>
            <a:ext cx="4285976" cy="456378"/>
          </a:xfrm>
          <a:prstGeom prst="rect">
            <a:avLst/>
          </a:prstGeom>
        </p:spPr>
        <p:txBody>
          <a:bodyPr wrap="square">
            <a:noAutofit/>
          </a:bodyPr>
          <a:lstStyle/>
          <a:p>
            <a:pPr>
              <a:spcAft>
                <a:spcPts val="0"/>
              </a:spcAft>
            </a:pPr>
            <a:r>
              <a:rPr lang="en-US" sz="800" dirty="0" err="1">
                <a:solidFill>
                  <a:schemeClr val="bg1"/>
                </a:solidFill>
                <a:ea typeface="Calibri" panose="020F0502020204030204" pitchFamily="34" charset="0"/>
                <a:cs typeface="Arial Narrow" panose="020B0604020202020204" pitchFamily="34" charset="0"/>
              </a:rPr>
              <a:t>Visovsky</a:t>
            </a:r>
            <a:r>
              <a:rPr lang="en-US" sz="800" dirty="0">
                <a:solidFill>
                  <a:schemeClr val="bg1"/>
                </a:solidFill>
                <a:ea typeface="Calibri" panose="020F0502020204030204" pitchFamily="34" charset="0"/>
                <a:cs typeface="Arial Narrow" panose="020B0604020202020204" pitchFamily="34" charset="0"/>
              </a:rPr>
              <a:t> C, et al. Putting evidence into practice: evidence-based interventions for chemotherapy-induced peripheral neuropathy. Clin J Oncol </a:t>
            </a:r>
            <a:r>
              <a:rPr lang="en-US" sz="800" dirty="0" err="1">
                <a:solidFill>
                  <a:schemeClr val="bg1"/>
                </a:solidFill>
                <a:ea typeface="Calibri" panose="020F0502020204030204" pitchFamily="34" charset="0"/>
                <a:cs typeface="Arial Narrow" panose="020B0604020202020204" pitchFamily="34" charset="0"/>
              </a:rPr>
              <a:t>Nurs</a:t>
            </a:r>
            <a:r>
              <a:rPr lang="en-US" sz="800" dirty="0">
                <a:solidFill>
                  <a:schemeClr val="bg1"/>
                </a:solidFill>
                <a:ea typeface="Calibri" panose="020F0502020204030204" pitchFamily="34" charset="0"/>
                <a:cs typeface="Arial Narrow" panose="020B0604020202020204" pitchFamily="34" charset="0"/>
              </a:rPr>
              <a:t> 2007;11(6): 901-13.</a:t>
            </a:r>
            <a:endParaRPr lang="fr-FR" sz="800" dirty="0">
              <a:solidFill>
                <a:schemeClr val="bg1"/>
              </a:solidFill>
              <a:ea typeface="Calibri" panose="020F0502020204030204" pitchFamily="34" charset="0"/>
              <a:cs typeface="Arial Narrow" panose="020B0604020202020204" pitchFamily="34" charset="0"/>
            </a:endParaRPr>
          </a:p>
        </p:txBody>
      </p:sp>
      <p:pic>
        <p:nvPicPr>
          <p:cNvPr id="5" name="Afbeelding 4">
            <a:extLst>
              <a:ext uri="{FF2B5EF4-FFF2-40B4-BE49-F238E27FC236}">
                <a16:creationId xmlns:a16="http://schemas.microsoft.com/office/drawing/2014/main" id="{E3E43B34-1C8B-A343-B6BD-C1E466C1623B}"/>
              </a:ext>
            </a:extLst>
          </p:cNvPr>
          <p:cNvPicPr>
            <a:picLocks noChangeAspect="1"/>
          </p:cNvPicPr>
          <p:nvPr/>
        </p:nvPicPr>
        <p:blipFill rotWithShape="1">
          <a:blip r:embed="rId2"/>
          <a:srcRect l="4865" t="1869" r="3671" b="2525"/>
          <a:stretch/>
        </p:blipFill>
        <p:spPr>
          <a:xfrm>
            <a:off x="5375564" y="1302327"/>
            <a:ext cx="3325091" cy="4640238"/>
          </a:xfrm>
          <a:prstGeom prst="rect">
            <a:avLst/>
          </a:prstGeom>
        </p:spPr>
      </p:pic>
    </p:spTree>
    <p:extLst>
      <p:ext uri="{BB962C8B-B14F-4D97-AF65-F5344CB8AC3E}">
        <p14:creationId xmlns:p14="http://schemas.microsoft.com/office/powerpoint/2010/main" val="320368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Motorische en Autonome symptomen</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3" y="1558656"/>
            <a:ext cx="4013833" cy="4245362"/>
          </a:xfrm>
        </p:spPr>
        <p:txBody>
          <a:bodyPr>
            <a:noAutofit/>
          </a:bodyPr>
          <a:lstStyle/>
          <a:p>
            <a:r>
              <a:rPr lang="nl-NL" sz="2000" b="1" dirty="0">
                <a:solidFill>
                  <a:schemeClr val="tx1"/>
                </a:solidFill>
              </a:rPr>
              <a:t>Motorische symptomen</a:t>
            </a:r>
          </a:p>
          <a:p>
            <a:pPr lvl="1"/>
            <a:r>
              <a:rPr lang="nl-NL" sz="2000" dirty="0">
                <a:solidFill>
                  <a:schemeClr val="bg1"/>
                </a:solidFill>
              </a:rPr>
              <a:t>Zwakheid</a:t>
            </a:r>
          </a:p>
          <a:p>
            <a:pPr lvl="1"/>
            <a:r>
              <a:rPr lang="nl-NL" sz="2000" dirty="0">
                <a:solidFill>
                  <a:schemeClr val="bg1"/>
                </a:solidFill>
              </a:rPr>
              <a:t>Loopstoornissen</a:t>
            </a:r>
          </a:p>
          <a:p>
            <a:pPr lvl="1"/>
            <a:r>
              <a:rPr lang="nl-NL" sz="2000" dirty="0">
                <a:solidFill>
                  <a:schemeClr val="bg1"/>
                </a:solidFill>
              </a:rPr>
              <a:t>Balansstoornissen</a:t>
            </a:r>
          </a:p>
          <a:p>
            <a:pPr lvl="1"/>
            <a:r>
              <a:rPr lang="nl-NL" sz="2000" dirty="0">
                <a:solidFill>
                  <a:schemeClr val="bg1"/>
                </a:solidFill>
              </a:rPr>
              <a:t>Spierkrampen</a:t>
            </a:r>
          </a:p>
          <a:p>
            <a:pPr lvl="1"/>
            <a:r>
              <a:rPr lang="nl-NL" sz="2000" dirty="0">
                <a:solidFill>
                  <a:schemeClr val="bg1"/>
                </a:solidFill>
              </a:rPr>
              <a:t>Fijne motoriek beperkingen</a:t>
            </a:r>
          </a:p>
          <a:p>
            <a:pPr lvl="1"/>
            <a:endParaRPr lang="nl-NL" sz="2000" dirty="0"/>
          </a:p>
          <a:p>
            <a:r>
              <a:rPr lang="nl-NL" sz="2000" b="1" dirty="0">
                <a:solidFill>
                  <a:schemeClr val="tx1"/>
                </a:solidFill>
              </a:rPr>
              <a:t>Autonome symptomen</a:t>
            </a:r>
          </a:p>
          <a:p>
            <a:pPr lvl="1"/>
            <a:r>
              <a:rPr lang="nl-NL" sz="2000" dirty="0">
                <a:solidFill>
                  <a:schemeClr val="bg1"/>
                </a:solidFill>
              </a:rPr>
              <a:t>Constipatie</a:t>
            </a:r>
          </a:p>
          <a:p>
            <a:pPr lvl="1"/>
            <a:r>
              <a:rPr lang="nl-NL" sz="2000" dirty="0">
                <a:solidFill>
                  <a:schemeClr val="bg1"/>
                </a:solidFill>
              </a:rPr>
              <a:t>Urineretentie</a:t>
            </a:r>
          </a:p>
          <a:p>
            <a:pPr lvl="1"/>
            <a:r>
              <a:rPr lang="nl-NL" sz="2000" dirty="0">
                <a:solidFill>
                  <a:schemeClr val="bg1"/>
                </a:solidFill>
              </a:rPr>
              <a:t>Seksueel dysfunctie</a:t>
            </a:r>
          </a:p>
          <a:p>
            <a:pPr lvl="1"/>
            <a:r>
              <a:rPr lang="nl-NL" sz="2000" dirty="0">
                <a:solidFill>
                  <a:schemeClr val="bg1"/>
                </a:solidFill>
              </a:rPr>
              <a:t>Veranderingen in bloeddruk</a:t>
            </a:r>
          </a:p>
        </p:txBody>
      </p:sp>
      <p:pic>
        <p:nvPicPr>
          <p:cNvPr id="6" name="Afbeelding 5">
            <a:extLst>
              <a:ext uri="{FF2B5EF4-FFF2-40B4-BE49-F238E27FC236}">
                <a16:creationId xmlns:a16="http://schemas.microsoft.com/office/drawing/2014/main" id="{78885AF0-E90A-C645-B189-6ECB848E4058}"/>
              </a:ext>
            </a:extLst>
          </p:cNvPr>
          <p:cNvPicPr>
            <a:picLocks noChangeAspect="1"/>
          </p:cNvPicPr>
          <p:nvPr/>
        </p:nvPicPr>
        <p:blipFill>
          <a:blip r:embed="rId2"/>
          <a:stretch>
            <a:fillRect/>
          </a:stretch>
        </p:blipFill>
        <p:spPr>
          <a:xfrm>
            <a:off x="5672587" y="1558656"/>
            <a:ext cx="2651990" cy="4145639"/>
          </a:xfrm>
          <a:prstGeom prst="rect">
            <a:avLst/>
          </a:prstGeom>
        </p:spPr>
      </p:pic>
      <p:sp>
        <p:nvSpPr>
          <p:cNvPr id="8" name="Rechthoek 7">
            <a:extLst>
              <a:ext uri="{FF2B5EF4-FFF2-40B4-BE49-F238E27FC236}">
                <a16:creationId xmlns:a16="http://schemas.microsoft.com/office/drawing/2014/main" id="{E9B0561A-3CF3-5240-B7A3-8BC808389EF1}"/>
              </a:ext>
            </a:extLst>
          </p:cNvPr>
          <p:cNvSpPr/>
          <p:nvPr/>
        </p:nvSpPr>
        <p:spPr>
          <a:xfrm>
            <a:off x="819425" y="6293673"/>
            <a:ext cx="4285976" cy="456378"/>
          </a:xfrm>
          <a:prstGeom prst="rect">
            <a:avLst/>
          </a:prstGeom>
        </p:spPr>
        <p:txBody>
          <a:bodyPr wrap="square">
            <a:noAutofit/>
          </a:bodyPr>
          <a:lstStyle/>
          <a:p>
            <a:pPr>
              <a:spcAft>
                <a:spcPts val="0"/>
              </a:spcAft>
            </a:pPr>
            <a:r>
              <a:rPr lang="en-US" sz="800" dirty="0" err="1">
                <a:solidFill>
                  <a:schemeClr val="bg1"/>
                </a:solidFill>
                <a:ea typeface="Calibri" panose="020F0502020204030204" pitchFamily="34" charset="0"/>
                <a:cs typeface="Arial Narrow" panose="020B0604020202020204" pitchFamily="34" charset="0"/>
              </a:rPr>
              <a:t>Visovsky</a:t>
            </a:r>
            <a:r>
              <a:rPr lang="en-US" sz="800" dirty="0">
                <a:solidFill>
                  <a:schemeClr val="bg1"/>
                </a:solidFill>
                <a:ea typeface="Calibri" panose="020F0502020204030204" pitchFamily="34" charset="0"/>
                <a:cs typeface="Arial Narrow" panose="020B0604020202020204" pitchFamily="34" charset="0"/>
              </a:rPr>
              <a:t> C, et al. Putting evidence into practice: evidence-based interventions for chemotherapy-induced peripheral neuropathy. Clin J Oncol </a:t>
            </a:r>
            <a:r>
              <a:rPr lang="en-US" sz="800" dirty="0" err="1">
                <a:solidFill>
                  <a:schemeClr val="bg1"/>
                </a:solidFill>
                <a:ea typeface="Calibri" panose="020F0502020204030204" pitchFamily="34" charset="0"/>
                <a:cs typeface="Arial Narrow" panose="020B0604020202020204" pitchFamily="34" charset="0"/>
              </a:rPr>
              <a:t>Nurs</a:t>
            </a:r>
            <a:r>
              <a:rPr lang="en-US" sz="800" dirty="0">
                <a:solidFill>
                  <a:schemeClr val="bg1"/>
                </a:solidFill>
                <a:ea typeface="Calibri" panose="020F0502020204030204" pitchFamily="34" charset="0"/>
                <a:cs typeface="Arial Narrow" panose="020B0604020202020204" pitchFamily="34" charset="0"/>
              </a:rPr>
              <a:t> 2007;11(6): 901-13.</a:t>
            </a:r>
            <a:endParaRPr lang="fr-FR" sz="800" dirty="0">
              <a:solidFill>
                <a:schemeClr val="bg1"/>
              </a:solidFill>
              <a:ea typeface="Calibri" panose="020F0502020204030204" pitchFamily="34" charset="0"/>
              <a:cs typeface="Arial Narrow" panose="020B0604020202020204" pitchFamily="34" charset="0"/>
            </a:endParaRPr>
          </a:p>
        </p:txBody>
      </p:sp>
    </p:spTree>
    <p:extLst>
      <p:ext uri="{BB962C8B-B14F-4D97-AF65-F5344CB8AC3E}">
        <p14:creationId xmlns:p14="http://schemas.microsoft.com/office/powerpoint/2010/main" val="26048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699C3-5DFD-9F4A-BA74-CE3EE8B67C3A}"/>
              </a:ext>
            </a:extLst>
          </p:cNvPr>
          <p:cNvSpPr>
            <a:spLocks noGrp="1"/>
          </p:cNvSpPr>
          <p:nvPr>
            <p:ph type="ctrTitle"/>
          </p:nvPr>
        </p:nvSpPr>
        <p:spPr>
          <a:xfrm>
            <a:off x="814080" y="3808296"/>
            <a:ext cx="5313670" cy="1544754"/>
          </a:xfrm>
        </p:spPr>
        <p:txBody>
          <a:bodyPr>
            <a:normAutofit/>
          </a:bodyPr>
          <a:lstStyle/>
          <a:p>
            <a:r>
              <a:rPr lang="nl-NL" sz="2000" dirty="0">
                <a:solidFill>
                  <a:schemeClr val="bg1"/>
                </a:solidFill>
              </a:rPr>
              <a:t>Corien </a:t>
            </a:r>
            <a:r>
              <a:rPr lang="nl-NL" sz="2000" dirty="0" err="1">
                <a:solidFill>
                  <a:schemeClr val="bg1"/>
                </a:solidFill>
              </a:rPr>
              <a:t>Eeltink</a:t>
            </a:r>
            <a:r>
              <a:rPr lang="nl-NL" sz="2000" dirty="0">
                <a:solidFill>
                  <a:schemeClr val="bg1"/>
                </a:solidFill>
              </a:rPr>
              <a:t> </a:t>
            </a:r>
            <a:br>
              <a:rPr lang="nl-NL" sz="2000" dirty="0">
                <a:solidFill>
                  <a:schemeClr val="bg1"/>
                </a:solidFill>
              </a:rPr>
            </a:br>
            <a:r>
              <a:rPr lang="nl-NL" sz="2000" dirty="0">
                <a:solidFill>
                  <a:schemeClr val="bg1"/>
                </a:solidFill>
              </a:rPr>
              <a:t>verpleegkundig specialist</a:t>
            </a:r>
            <a:br>
              <a:rPr lang="nl-NL" sz="2000" dirty="0">
                <a:solidFill>
                  <a:schemeClr val="bg1"/>
                </a:solidFill>
              </a:rPr>
            </a:br>
            <a:r>
              <a:rPr lang="nl-NL" sz="2000" dirty="0">
                <a:solidFill>
                  <a:schemeClr val="bg1"/>
                </a:solidFill>
              </a:rPr>
              <a:t>afd. hematologie </a:t>
            </a:r>
            <a:r>
              <a:rPr lang="nl-NL" sz="2000" dirty="0" err="1">
                <a:solidFill>
                  <a:schemeClr val="bg1"/>
                </a:solidFill>
              </a:rPr>
              <a:t>VUmc</a:t>
            </a:r>
            <a:endParaRPr lang="nl-NL" sz="2000" dirty="0">
              <a:solidFill>
                <a:schemeClr val="bg1"/>
              </a:solidFill>
            </a:endParaRPr>
          </a:p>
        </p:txBody>
      </p:sp>
      <p:sp>
        <p:nvSpPr>
          <p:cNvPr id="3" name="Ondertitel 2">
            <a:extLst>
              <a:ext uri="{FF2B5EF4-FFF2-40B4-BE49-F238E27FC236}">
                <a16:creationId xmlns:a16="http://schemas.microsoft.com/office/drawing/2014/main" id="{75EE8A38-8D74-A242-ABAF-873BD55E4DCA}"/>
              </a:ext>
            </a:extLst>
          </p:cNvPr>
          <p:cNvSpPr>
            <a:spLocks noGrp="1"/>
          </p:cNvSpPr>
          <p:nvPr>
            <p:ph type="subTitle" idx="1"/>
          </p:nvPr>
        </p:nvSpPr>
        <p:spPr>
          <a:xfrm>
            <a:off x="814080" y="0"/>
            <a:ext cx="6586640" cy="968020"/>
          </a:xfrm>
        </p:spPr>
        <p:txBody>
          <a:bodyPr anchor="ctr"/>
          <a:lstStyle/>
          <a:p>
            <a:r>
              <a:rPr lang="nl-NL" dirty="0"/>
              <a:t>Kanker en Neuropathieën</a:t>
            </a:r>
          </a:p>
        </p:txBody>
      </p:sp>
      <p:pic>
        <p:nvPicPr>
          <p:cNvPr id="5" name="Afbeelding 4">
            <a:extLst>
              <a:ext uri="{FF2B5EF4-FFF2-40B4-BE49-F238E27FC236}">
                <a16:creationId xmlns:a16="http://schemas.microsoft.com/office/drawing/2014/main" id="{7F5C1FEE-B52D-544B-AF85-07B383B9B67A}"/>
              </a:ext>
            </a:extLst>
          </p:cNvPr>
          <p:cNvPicPr>
            <a:picLocks noChangeAspect="1"/>
          </p:cNvPicPr>
          <p:nvPr/>
        </p:nvPicPr>
        <p:blipFill>
          <a:blip r:embed="rId2"/>
          <a:stretch>
            <a:fillRect/>
          </a:stretch>
        </p:blipFill>
        <p:spPr>
          <a:xfrm>
            <a:off x="608550" y="5969000"/>
            <a:ext cx="2763109" cy="766984"/>
          </a:xfrm>
          <a:prstGeom prst="rect">
            <a:avLst/>
          </a:prstGeom>
        </p:spPr>
      </p:pic>
      <p:pic>
        <p:nvPicPr>
          <p:cNvPr id="6" name="Afbeelding 5">
            <a:extLst>
              <a:ext uri="{FF2B5EF4-FFF2-40B4-BE49-F238E27FC236}">
                <a16:creationId xmlns:a16="http://schemas.microsoft.com/office/drawing/2014/main" id="{2CCCBF53-44E1-E045-8E7B-6519470CAB21}"/>
              </a:ext>
            </a:extLst>
          </p:cNvPr>
          <p:cNvPicPr>
            <a:picLocks noChangeAspect="1"/>
          </p:cNvPicPr>
          <p:nvPr/>
        </p:nvPicPr>
        <p:blipFill>
          <a:blip r:embed="rId3"/>
          <a:stretch>
            <a:fillRect/>
          </a:stretch>
        </p:blipFill>
        <p:spPr>
          <a:xfrm>
            <a:off x="9331" y="958689"/>
            <a:ext cx="9144000" cy="2564897"/>
          </a:xfrm>
          <a:prstGeom prst="rect">
            <a:avLst/>
          </a:prstGeom>
        </p:spPr>
      </p:pic>
    </p:spTree>
    <p:extLst>
      <p:ext uri="{BB962C8B-B14F-4D97-AF65-F5344CB8AC3E}">
        <p14:creationId xmlns:p14="http://schemas.microsoft.com/office/powerpoint/2010/main" val="373991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Voorbeelden chemotherapie/oncolytica</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3" y="1558656"/>
            <a:ext cx="4013833" cy="4245362"/>
          </a:xfrm>
        </p:spPr>
        <p:txBody>
          <a:bodyPr>
            <a:noAutofit/>
          </a:bodyPr>
          <a:lstStyle/>
          <a:p>
            <a:r>
              <a:rPr lang="nl-NL" sz="2000" b="1" dirty="0">
                <a:solidFill>
                  <a:schemeClr val="tx1"/>
                </a:solidFill>
              </a:rPr>
              <a:t>Platinaverbindingen</a:t>
            </a:r>
            <a:r>
              <a:rPr lang="nl-NL" sz="2000" dirty="0"/>
              <a:t> (</a:t>
            </a:r>
            <a:r>
              <a:rPr lang="nl-NL" sz="2000" i="1" dirty="0"/>
              <a:t>carboplatine, cisplatine</a:t>
            </a:r>
            <a:r>
              <a:rPr lang="nl-NL" sz="2000" dirty="0"/>
              <a:t> en </a:t>
            </a:r>
            <a:r>
              <a:rPr lang="nl-NL" sz="2000" i="1" dirty="0" err="1"/>
              <a:t>oxaliplatine</a:t>
            </a:r>
            <a:r>
              <a:rPr lang="nl-NL" sz="2000" dirty="0"/>
              <a:t>) voor de behandeling van verschillende soorten kanker, zoals gemetastaseerd testis- en blaascarcinoom en colorectaal carcinoom</a:t>
            </a:r>
          </a:p>
          <a:p>
            <a:r>
              <a:rPr lang="nl-NL" sz="2000" b="1" dirty="0" err="1">
                <a:solidFill>
                  <a:schemeClr val="tx1"/>
                </a:solidFill>
              </a:rPr>
              <a:t>Taxanen</a:t>
            </a:r>
            <a:r>
              <a:rPr lang="nl-NL" sz="2000" dirty="0"/>
              <a:t> (</a:t>
            </a:r>
            <a:r>
              <a:rPr lang="nl-NL" sz="2000" i="1" dirty="0" err="1"/>
              <a:t>cabazitaxel</a:t>
            </a:r>
            <a:r>
              <a:rPr lang="nl-NL" sz="2000" i="1" dirty="0"/>
              <a:t>, </a:t>
            </a:r>
            <a:r>
              <a:rPr lang="nl-NL" sz="2000" i="1" dirty="0" err="1"/>
              <a:t>docetaxel</a:t>
            </a:r>
            <a:r>
              <a:rPr lang="nl-NL" sz="2000" dirty="0"/>
              <a:t> en </a:t>
            </a:r>
            <a:r>
              <a:rPr lang="nl-NL" sz="2000" dirty="0" err="1"/>
              <a:t>paclitaxel</a:t>
            </a:r>
            <a:r>
              <a:rPr lang="nl-NL" sz="2000" dirty="0"/>
              <a:t>) gemetastaseerd ovarium-, mamma- en prostaatcarcinoom</a:t>
            </a:r>
          </a:p>
        </p:txBody>
      </p:sp>
      <p:sp>
        <p:nvSpPr>
          <p:cNvPr id="7" name="Tijdelijke aanduiding voor inhoud 2">
            <a:extLst>
              <a:ext uri="{FF2B5EF4-FFF2-40B4-BE49-F238E27FC236}">
                <a16:creationId xmlns:a16="http://schemas.microsoft.com/office/drawing/2014/main" id="{257202AD-B553-0946-BDB8-EEDE8ABBDFF2}"/>
              </a:ext>
            </a:extLst>
          </p:cNvPr>
          <p:cNvSpPr txBox="1">
            <a:spLocks/>
          </p:cNvSpPr>
          <p:nvPr/>
        </p:nvSpPr>
        <p:spPr>
          <a:xfrm>
            <a:off x="4812925" y="1558656"/>
            <a:ext cx="4013833" cy="42453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SzPct val="130000"/>
              <a:buFont typeface="Arial" panose="020B0604020202020204" pitchFamily="34" charset="0"/>
              <a:buChar char="•"/>
              <a:defRPr sz="1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b="1" dirty="0" err="1">
                <a:solidFill>
                  <a:schemeClr val="tx1"/>
                </a:solidFill>
              </a:rPr>
              <a:t>Vinca</a:t>
            </a:r>
            <a:r>
              <a:rPr lang="nl-NL" sz="2000" b="1" dirty="0">
                <a:solidFill>
                  <a:schemeClr val="tx1"/>
                </a:solidFill>
              </a:rPr>
              <a:t>-alkaloïden</a:t>
            </a:r>
            <a:r>
              <a:rPr lang="nl-NL" sz="2000" dirty="0"/>
              <a:t> (</a:t>
            </a:r>
            <a:r>
              <a:rPr lang="nl-NL" sz="2000" i="1" dirty="0" err="1"/>
              <a:t>vincristine</a:t>
            </a:r>
            <a:r>
              <a:rPr lang="nl-NL" sz="2000" i="1" dirty="0"/>
              <a:t>)</a:t>
            </a:r>
            <a:r>
              <a:rPr lang="nl-NL" sz="2000" dirty="0"/>
              <a:t> acute lymfatische leukemie en solide tumoren, zoals (gemetastaseerd) mammacarcinoom en </a:t>
            </a:r>
            <a:r>
              <a:rPr lang="nl-NL" sz="2000" dirty="0" err="1"/>
              <a:t>kleincellig</a:t>
            </a:r>
            <a:r>
              <a:rPr lang="nl-NL" sz="2000" dirty="0"/>
              <a:t> longcarcinoom</a:t>
            </a:r>
          </a:p>
          <a:p>
            <a:r>
              <a:rPr lang="nl-NL" sz="2000" b="1" dirty="0">
                <a:solidFill>
                  <a:schemeClr val="tx1"/>
                </a:solidFill>
              </a:rPr>
              <a:t>Proteaseremmers</a:t>
            </a:r>
            <a:r>
              <a:rPr lang="nl-NL" sz="2000" b="1" dirty="0"/>
              <a:t> </a:t>
            </a:r>
            <a:r>
              <a:rPr lang="nl-NL" sz="2000" dirty="0"/>
              <a:t>(</a:t>
            </a:r>
            <a:r>
              <a:rPr lang="nl-NL" sz="2000" i="1" dirty="0" err="1"/>
              <a:t>bortezomib</a:t>
            </a:r>
            <a:r>
              <a:rPr lang="nl-NL" sz="2000" i="1" dirty="0"/>
              <a:t>, </a:t>
            </a:r>
            <a:r>
              <a:rPr lang="nl-NL" sz="2000" i="1" dirty="0" err="1"/>
              <a:t>carfilzomib</a:t>
            </a:r>
            <a:r>
              <a:rPr lang="nl-NL" sz="2000" dirty="0"/>
              <a:t>) multipel myeloom</a:t>
            </a:r>
          </a:p>
          <a:p>
            <a:r>
              <a:rPr lang="nl-NL" sz="2000" b="1" dirty="0" err="1">
                <a:solidFill>
                  <a:schemeClr val="tx1"/>
                </a:solidFill>
              </a:rPr>
              <a:t>Immunomodulerende</a:t>
            </a:r>
            <a:r>
              <a:rPr lang="nl-NL" sz="2000" b="1" dirty="0">
                <a:solidFill>
                  <a:schemeClr val="tx1"/>
                </a:solidFill>
              </a:rPr>
              <a:t> middelen </a:t>
            </a:r>
            <a:r>
              <a:rPr lang="nl-NL" sz="2000" dirty="0"/>
              <a:t>(</a:t>
            </a:r>
            <a:r>
              <a:rPr lang="nl-NL" sz="2000" i="1" dirty="0"/>
              <a:t>thalidomide, </a:t>
            </a:r>
            <a:r>
              <a:rPr lang="nl-NL" sz="2000" i="1" dirty="0" err="1"/>
              <a:t>lenalidomide</a:t>
            </a:r>
            <a:r>
              <a:rPr lang="nl-NL" sz="2000" i="1" dirty="0"/>
              <a:t>, </a:t>
            </a:r>
            <a:r>
              <a:rPr lang="nl-NL" sz="2000" i="1" dirty="0" err="1"/>
              <a:t>pomalidomide</a:t>
            </a:r>
            <a:r>
              <a:rPr lang="nl-NL" sz="2000" i="1" dirty="0"/>
              <a:t>) </a:t>
            </a:r>
            <a:r>
              <a:rPr lang="nl-NL" sz="2000" dirty="0"/>
              <a:t>multipel myeloom</a:t>
            </a:r>
          </a:p>
        </p:txBody>
      </p:sp>
      <p:sp>
        <p:nvSpPr>
          <p:cNvPr id="8" name="Rechthoek 7">
            <a:extLst>
              <a:ext uri="{FF2B5EF4-FFF2-40B4-BE49-F238E27FC236}">
                <a16:creationId xmlns:a16="http://schemas.microsoft.com/office/drawing/2014/main" id="{83BA565D-F0ED-7B45-B4A8-EBEEDC6CEDC7}"/>
              </a:ext>
            </a:extLst>
          </p:cNvPr>
          <p:cNvSpPr/>
          <p:nvPr/>
        </p:nvSpPr>
        <p:spPr>
          <a:xfrm>
            <a:off x="819425" y="6293673"/>
            <a:ext cx="4285976" cy="456378"/>
          </a:xfrm>
          <a:prstGeom prst="rect">
            <a:avLst/>
          </a:prstGeom>
        </p:spPr>
        <p:txBody>
          <a:bodyPr wrap="square">
            <a:noAutofit/>
          </a:bodyPr>
          <a:lstStyle/>
          <a:p>
            <a:pPr>
              <a:spcAft>
                <a:spcPts val="0"/>
              </a:spcAft>
            </a:pPr>
            <a:r>
              <a:rPr lang="en-US" sz="800" dirty="0" err="1">
                <a:solidFill>
                  <a:schemeClr val="bg1"/>
                </a:solidFill>
                <a:ea typeface="Calibri" panose="020F0502020204030204" pitchFamily="34" charset="0"/>
                <a:cs typeface="Arial Narrow" panose="020B0604020202020204" pitchFamily="34" charset="0"/>
              </a:rPr>
              <a:t>Visovsky</a:t>
            </a:r>
            <a:r>
              <a:rPr lang="en-US" sz="800" dirty="0">
                <a:solidFill>
                  <a:schemeClr val="bg1"/>
                </a:solidFill>
                <a:ea typeface="Calibri" panose="020F0502020204030204" pitchFamily="34" charset="0"/>
                <a:cs typeface="Arial Narrow" panose="020B0604020202020204" pitchFamily="34" charset="0"/>
              </a:rPr>
              <a:t> C, et al. Putting evidence into practice: evidence-based interventions for chemotherapy-induced peripheral neuropathy. Clin J Oncol </a:t>
            </a:r>
            <a:r>
              <a:rPr lang="en-US" sz="800" dirty="0" err="1">
                <a:solidFill>
                  <a:schemeClr val="bg1"/>
                </a:solidFill>
                <a:ea typeface="Calibri" panose="020F0502020204030204" pitchFamily="34" charset="0"/>
                <a:cs typeface="Arial Narrow" panose="020B0604020202020204" pitchFamily="34" charset="0"/>
              </a:rPr>
              <a:t>Nurs</a:t>
            </a:r>
            <a:r>
              <a:rPr lang="en-US" sz="800" dirty="0">
                <a:solidFill>
                  <a:schemeClr val="bg1"/>
                </a:solidFill>
                <a:ea typeface="Calibri" panose="020F0502020204030204" pitchFamily="34" charset="0"/>
                <a:cs typeface="Arial Narrow" panose="020B0604020202020204" pitchFamily="34" charset="0"/>
              </a:rPr>
              <a:t> 2007;11(6): 901-13.</a:t>
            </a:r>
            <a:endParaRPr lang="fr-FR" sz="800" dirty="0">
              <a:solidFill>
                <a:schemeClr val="bg1"/>
              </a:solidFill>
              <a:ea typeface="Calibri" panose="020F0502020204030204" pitchFamily="34" charset="0"/>
              <a:cs typeface="Arial Narrow" panose="020B0604020202020204" pitchFamily="34" charset="0"/>
            </a:endParaRPr>
          </a:p>
        </p:txBody>
      </p:sp>
    </p:spTree>
    <p:extLst>
      <p:ext uri="{BB962C8B-B14F-4D97-AF65-F5344CB8AC3E}">
        <p14:creationId xmlns:p14="http://schemas.microsoft.com/office/powerpoint/2010/main" val="13245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Toxiciteit chemotherapie</a:t>
            </a:r>
          </a:p>
        </p:txBody>
      </p:sp>
      <p:pic>
        <p:nvPicPr>
          <p:cNvPr id="8" name="Afbeelding 7">
            <a:extLst>
              <a:ext uri="{FF2B5EF4-FFF2-40B4-BE49-F238E27FC236}">
                <a16:creationId xmlns:a16="http://schemas.microsoft.com/office/drawing/2014/main" id="{2EA13588-CE95-A04E-94B6-DF9BF4C9C3DF}"/>
              </a:ext>
            </a:extLst>
          </p:cNvPr>
          <p:cNvPicPr>
            <a:picLocks noChangeAspect="1"/>
          </p:cNvPicPr>
          <p:nvPr/>
        </p:nvPicPr>
        <p:blipFill>
          <a:blip r:embed="rId2"/>
          <a:stretch>
            <a:fillRect/>
          </a:stretch>
        </p:blipFill>
        <p:spPr>
          <a:xfrm>
            <a:off x="900113" y="1808164"/>
            <a:ext cx="7691437" cy="2692421"/>
          </a:xfrm>
          <a:prstGeom prst="rect">
            <a:avLst/>
          </a:prstGeom>
        </p:spPr>
      </p:pic>
      <p:sp>
        <p:nvSpPr>
          <p:cNvPr id="6" name="Rechthoek 5">
            <a:extLst>
              <a:ext uri="{FF2B5EF4-FFF2-40B4-BE49-F238E27FC236}">
                <a16:creationId xmlns:a16="http://schemas.microsoft.com/office/drawing/2014/main" id="{AA2DDD71-F581-7541-AE93-999AF3776CFF}"/>
              </a:ext>
            </a:extLst>
          </p:cNvPr>
          <p:cNvSpPr/>
          <p:nvPr/>
        </p:nvSpPr>
        <p:spPr>
          <a:xfrm>
            <a:off x="819425" y="6293673"/>
            <a:ext cx="3936725" cy="456378"/>
          </a:xfrm>
          <a:prstGeom prst="rect">
            <a:avLst/>
          </a:prstGeom>
        </p:spPr>
        <p:txBody>
          <a:bodyPr wrap="square">
            <a:noAutofit/>
          </a:bodyPr>
          <a:lstStyle/>
          <a:p>
            <a:r>
              <a:rPr lang="fr-FR" sz="800" dirty="0" err="1">
                <a:solidFill>
                  <a:schemeClr val="bg1"/>
                </a:solidFill>
                <a:ea typeface="Calibri" panose="020F0502020204030204" pitchFamily="34" charset="0"/>
                <a:cs typeface="Arial Narrow" panose="020B0604020202020204" pitchFamily="34" charset="0"/>
              </a:rPr>
              <a:t>Wickham</a:t>
            </a:r>
            <a:r>
              <a:rPr lang="fr-FR" sz="800" dirty="0">
                <a:solidFill>
                  <a:schemeClr val="bg1"/>
                </a:solidFill>
                <a:ea typeface="Calibri" panose="020F0502020204030204" pitchFamily="34" charset="0"/>
                <a:cs typeface="Arial Narrow" panose="020B0604020202020204" pitchFamily="34" charset="0"/>
              </a:rPr>
              <a:t> R. </a:t>
            </a:r>
            <a:r>
              <a:rPr lang="fr-FR" sz="800" dirty="0" err="1">
                <a:solidFill>
                  <a:schemeClr val="bg1"/>
                </a:solidFill>
                <a:ea typeface="Calibri" panose="020F0502020204030204" pitchFamily="34" charset="0"/>
                <a:cs typeface="Arial Narrow" panose="020B0604020202020204" pitchFamily="34" charset="0"/>
              </a:rPr>
              <a:t>Chemotherapy-induced</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peripheral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neuropathy</a:t>
            </a:r>
            <a:r>
              <a:rPr lang="fr-FR" sz="800" dirty="0">
                <a:solidFill>
                  <a:schemeClr val="bg1"/>
                </a:solidFill>
                <a:ea typeface="Calibri" panose="020F0502020204030204" pitchFamily="34" charset="0"/>
                <a:cs typeface="Arial Narrow" panose="020B0604020202020204" pitchFamily="34" charset="0"/>
              </a:rPr>
              <a:t>: a </a:t>
            </a:r>
            <a:r>
              <a:rPr lang="fr-FR" sz="800" dirty="0" err="1">
                <a:solidFill>
                  <a:schemeClr val="bg1"/>
                </a:solidFill>
                <a:ea typeface="Calibri" panose="020F0502020204030204" pitchFamily="34" charset="0"/>
                <a:cs typeface="Arial Narrow" panose="020B0604020202020204" pitchFamily="34" charset="0"/>
              </a:rPr>
              <a:t>review</a:t>
            </a:r>
            <a:r>
              <a:rPr lang="fr-FR" sz="800" dirty="0">
                <a:solidFill>
                  <a:schemeClr val="bg1"/>
                </a:solidFill>
                <a:ea typeface="Calibri" panose="020F0502020204030204" pitchFamily="34" charset="0"/>
                <a:cs typeface="Arial Narrow" panose="020B0604020202020204" pitchFamily="34" charset="0"/>
              </a:rPr>
              <a:t> and implications for </a:t>
            </a:r>
            <a:r>
              <a:rPr lang="fr-FR" sz="800" dirty="0" err="1">
                <a:solidFill>
                  <a:schemeClr val="bg1"/>
                </a:solidFill>
                <a:ea typeface="Calibri" panose="020F0502020204030204" pitchFamily="34" charset="0"/>
                <a:cs typeface="Arial Narrow" panose="020B0604020202020204" pitchFamily="34" charset="0"/>
              </a:rPr>
              <a:t>oncology</a:t>
            </a:r>
            <a:r>
              <a:rPr lang="fr-FR" sz="800" dirty="0">
                <a:solidFill>
                  <a:schemeClr val="bg1"/>
                </a:solidFill>
                <a:ea typeface="Calibri" panose="020F0502020204030204" pitchFamily="34" charset="0"/>
                <a:cs typeface="Arial Narrow" panose="020B0604020202020204" pitchFamily="34" charset="0"/>
              </a:rPr>
              <a:t> nursing practice. Clin J </a:t>
            </a:r>
            <a:r>
              <a:rPr lang="fr-FR" sz="800" dirty="0" err="1">
                <a:solidFill>
                  <a:schemeClr val="bg1"/>
                </a:solidFill>
                <a:ea typeface="Calibri" panose="020F0502020204030204" pitchFamily="34" charset="0"/>
                <a:cs typeface="Arial Narrow" panose="020B0604020202020204" pitchFamily="34" charset="0"/>
              </a:rPr>
              <a:t>Oncol</a:t>
            </a:r>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Nurs</a:t>
            </a:r>
            <a:r>
              <a:rPr lang="fr-FR" sz="800" dirty="0">
                <a:solidFill>
                  <a:schemeClr val="bg1"/>
                </a:solidFill>
                <a:ea typeface="Calibri" panose="020F0502020204030204" pitchFamily="34" charset="0"/>
                <a:cs typeface="Arial Narrow" panose="020B0604020202020204" pitchFamily="34" charset="0"/>
              </a:rPr>
              <a:t> 2007;11(3): 361-76.</a:t>
            </a:r>
            <a:r>
              <a:rPr lang="fr-FR" sz="800" dirty="0">
                <a:solidFill>
                  <a:schemeClr val="bg1"/>
                </a:solidFill>
                <a:cs typeface="Arial Narrow" panose="020B0604020202020204" pitchFamily="34" charset="0"/>
              </a:rPr>
              <a:t> </a:t>
            </a:r>
          </a:p>
        </p:txBody>
      </p:sp>
    </p:spTree>
    <p:extLst>
      <p:ext uri="{BB962C8B-B14F-4D97-AF65-F5344CB8AC3E}">
        <p14:creationId xmlns:p14="http://schemas.microsoft.com/office/powerpoint/2010/main" val="329497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Agenda</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3401042"/>
          </a:xfrm>
        </p:spPr>
        <p:txBody>
          <a:bodyPr>
            <a:normAutofit/>
          </a:bodyPr>
          <a:lstStyle/>
          <a:p>
            <a:r>
              <a:rPr lang="nl-NL" sz="2300" dirty="0"/>
              <a:t>Wat is kanker?</a:t>
            </a:r>
          </a:p>
          <a:p>
            <a:r>
              <a:rPr lang="nl-NL" sz="2300" dirty="0"/>
              <a:t>Wat is </a:t>
            </a:r>
            <a:r>
              <a:rPr lang="nl-NL" sz="2300" dirty="0" err="1"/>
              <a:t>kankergerelateerde</a:t>
            </a:r>
            <a:r>
              <a:rPr lang="nl-NL" sz="2300" dirty="0"/>
              <a:t> neuropathie?</a:t>
            </a:r>
          </a:p>
          <a:p>
            <a:r>
              <a:rPr lang="nl-NL" sz="2300" b="1" dirty="0">
                <a:solidFill>
                  <a:schemeClr val="tx1"/>
                </a:solidFill>
              </a:rPr>
              <a:t>Wat is de impact van neuropathie voor de patiënt?</a:t>
            </a:r>
          </a:p>
          <a:p>
            <a:r>
              <a:rPr lang="nl-NL" sz="2300" dirty="0"/>
              <a:t>Hoe kunnen we neuropathieën het beste screenen?</a:t>
            </a:r>
          </a:p>
        </p:txBody>
      </p:sp>
    </p:spTree>
    <p:extLst>
      <p:ext uri="{BB962C8B-B14F-4D97-AF65-F5344CB8AC3E}">
        <p14:creationId xmlns:p14="http://schemas.microsoft.com/office/powerpoint/2010/main" val="24801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664176" cy="961053"/>
          </a:xfrm>
        </p:spPr>
        <p:txBody>
          <a:bodyPr anchor="ctr">
            <a:normAutofit/>
          </a:bodyPr>
          <a:lstStyle/>
          <a:p>
            <a:r>
              <a:rPr lang="nl-NL" sz="2400" dirty="0"/>
              <a:t>Wat is de impact van neuropathie voor de patiënt?</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4443041" cy="3025094"/>
          </a:xfrm>
        </p:spPr>
        <p:txBody>
          <a:bodyPr>
            <a:noAutofit/>
          </a:bodyPr>
          <a:lstStyle/>
          <a:p>
            <a:pPr marL="0" indent="0">
              <a:buNone/>
            </a:pPr>
            <a:r>
              <a:rPr lang="nl-NL" b="1" dirty="0">
                <a:solidFill>
                  <a:schemeClr val="tx1"/>
                </a:solidFill>
              </a:rPr>
              <a:t>Chronische neuropathische pijn</a:t>
            </a:r>
          </a:p>
          <a:p>
            <a:pPr marL="0" indent="0">
              <a:buNone/>
            </a:pPr>
            <a:r>
              <a:rPr lang="nl-NL" b="1" dirty="0">
                <a:solidFill>
                  <a:schemeClr val="tx1"/>
                </a:solidFill>
              </a:rPr>
              <a:t>Functiebeperkingen dagelijkse activiteiten</a:t>
            </a:r>
          </a:p>
          <a:p>
            <a:pPr marL="800100" lvl="1" indent="-342900"/>
            <a:r>
              <a:rPr lang="nl-NL" sz="1800" dirty="0">
                <a:solidFill>
                  <a:schemeClr val="bg1"/>
                </a:solidFill>
              </a:rPr>
              <a:t>Zelfstandig lopen</a:t>
            </a:r>
          </a:p>
          <a:p>
            <a:pPr marL="800100" lvl="1" indent="-342900"/>
            <a:r>
              <a:rPr lang="nl-NL" sz="1800" dirty="0">
                <a:solidFill>
                  <a:schemeClr val="bg1"/>
                </a:solidFill>
              </a:rPr>
              <a:t>Zelfstandig autorijden </a:t>
            </a:r>
          </a:p>
          <a:p>
            <a:pPr marL="800100" lvl="1" indent="-342900"/>
            <a:r>
              <a:rPr lang="nl-NL" sz="1800" dirty="0">
                <a:solidFill>
                  <a:schemeClr val="bg1"/>
                </a:solidFill>
              </a:rPr>
              <a:t>Veters strikken</a:t>
            </a:r>
          </a:p>
          <a:p>
            <a:pPr marL="800100" lvl="1" indent="-342900"/>
            <a:r>
              <a:rPr lang="nl-NL" sz="1800" dirty="0">
                <a:solidFill>
                  <a:schemeClr val="bg1"/>
                </a:solidFill>
              </a:rPr>
              <a:t>Zelfstandig aankleden</a:t>
            </a:r>
          </a:p>
          <a:p>
            <a:pPr marL="800100" lvl="1" indent="-342900"/>
            <a:r>
              <a:rPr lang="nl-NL" sz="1800" dirty="0">
                <a:solidFill>
                  <a:schemeClr val="bg1"/>
                </a:solidFill>
              </a:rPr>
              <a:t>Zelfstandig wassen en kammen</a:t>
            </a:r>
          </a:p>
          <a:p>
            <a:pPr marL="800100" lvl="1" indent="-342900"/>
            <a:r>
              <a:rPr lang="nl-NL" sz="1800" dirty="0">
                <a:solidFill>
                  <a:schemeClr val="bg1"/>
                </a:solidFill>
              </a:rPr>
              <a:t>Knoopjes open en dichtdoen</a:t>
            </a:r>
          </a:p>
        </p:txBody>
      </p:sp>
      <p:sp>
        <p:nvSpPr>
          <p:cNvPr id="4" name="Tijdelijke aanduiding voor inhoud 2">
            <a:extLst>
              <a:ext uri="{FF2B5EF4-FFF2-40B4-BE49-F238E27FC236}">
                <a16:creationId xmlns:a16="http://schemas.microsoft.com/office/drawing/2014/main" id="{E1E7BF27-13F3-024F-9A82-D8442023C8DC}"/>
              </a:ext>
            </a:extLst>
          </p:cNvPr>
          <p:cNvSpPr txBox="1">
            <a:spLocks/>
          </p:cNvSpPr>
          <p:nvPr/>
        </p:nvSpPr>
        <p:spPr>
          <a:xfrm>
            <a:off x="4962216" y="2806538"/>
            <a:ext cx="3766148" cy="28830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SzPct val="130000"/>
              <a:buFont typeface="Arial" panose="020B0604020202020204" pitchFamily="34" charset="0"/>
              <a:buChar char="•"/>
              <a:defRPr sz="1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nl-NL" sz="1800" dirty="0">
                <a:solidFill>
                  <a:schemeClr val="bg1"/>
                </a:solidFill>
              </a:rPr>
              <a:t>Schrijven</a:t>
            </a:r>
          </a:p>
          <a:p>
            <a:pPr lvl="1"/>
            <a:r>
              <a:rPr lang="nl-NL" sz="1800" dirty="0">
                <a:solidFill>
                  <a:schemeClr val="bg1"/>
                </a:solidFill>
              </a:rPr>
              <a:t>Deuren open/dicht doen </a:t>
            </a:r>
          </a:p>
          <a:p>
            <a:pPr lvl="1"/>
            <a:r>
              <a:rPr lang="nl-NL" sz="1800" dirty="0">
                <a:solidFill>
                  <a:schemeClr val="bg1"/>
                </a:solidFill>
              </a:rPr>
              <a:t>Zelfstandig bestek vasthouden en eten </a:t>
            </a:r>
          </a:p>
          <a:p>
            <a:pPr lvl="1"/>
            <a:r>
              <a:rPr lang="nl-NL" sz="1800" dirty="0">
                <a:solidFill>
                  <a:schemeClr val="bg1"/>
                </a:solidFill>
              </a:rPr>
              <a:t>Toetsenbord computer/telefoon bedienen </a:t>
            </a:r>
          </a:p>
          <a:p>
            <a:pPr lvl="1"/>
            <a:r>
              <a:rPr lang="nl-NL" sz="1800" dirty="0">
                <a:solidFill>
                  <a:schemeClr val="bg1"/>
                </a:solidFill>
              </a:rPr>
              <a:t>Eten klaarmaken</a:t>
            </a:r>
          </a:p>
        </p:txBody>
      </p:sp>
      <p:sp>
        <p:nvSpPr>
          <p:cNvPr id="5" name="Rechthoek 4">
            <a:extLst>
              <a:ext uri="{FF2B5EF4-FFF2-40B4-BE49-F238E27FC236}">
                <a16:creationId xmlns:a16="http://schemas.microsoft.com/office/drawing/2014/main" id="{42C7D0C1-FF37-9046-A20E-C35ED2894FD6}"/>
              </a:ext>
            </a:extLst>
          </p:cNvPr>
          <p:cNvSpPr/>
          <p:nvPr/>
        </p:nvSpPr>
        <p:spPr>
          <a:xfrm>
            <a:off x="834388" y="5171780"/>
            <a:ext cx="4596130" cy="369332"/>
          </a:xfrm>
          <a:prstGeom prst="rect">
            <a:avLst/>
          </a:prstGeom>
        </p:spPr>
        <p:txBody>
          <a:bodyPr wrap="none">
            <a:spAutoFit/>
          </a:bodyPr>
          <a:lstStyle/>
          <a:p>
            <a:r>
              <a:rPr lang="nl-NL" b="1" dirty="0"/>
              <a:t>Meer afhankelijk van familie en vrienden</a:t>
            </a:r>
          </a:p>
        </p:txBody>
      </p:sp>
    </p:spTree>
    <p:extLst>
      <p:ext uri="{BB962C8B-B14F-4D97-AF65-F5344CB8AC3E}">
        <p14:creationId xmlns:p14="http://schemas.microsoft.com/office/powerpoint/2010/main" val="29123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422876" cy="961053"/>
          </a:xfrm>
        </p:spPr>
        <p:txBody>
          <a:bodyPr anchor="ctr">
            <a:normAutofit/>
          </a:bodyPr>
          <a:lstStyle/>
          <a:p>
            <a:r>
              <a:rPr lang="nl-NL" sz="2400" dirty="0"/>
              <a:t>Wat is de impact van neuropathie voor de patiënt?</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643441" cy="3881468"/>
          </a:xfrm>
        </p:spPr>
        <p:txBody>
          <a:bodyPr>
            <a:noAutofit/>
          </a:bodyPr>
          <a:lstStyle/>
          <a:p>
            <a:r>
              <a:rPr lang="nl-NL" dirty="0"/>
              <a:t>Behandelbeperkingen (bijv. dosisreductie bij ontstaan neuropathieën)</a:t>
            </a:r>
          </a:p>
          <a:p>
            <a:r>
              <a:rPr lang="nl-NL" dirty="0"/>
              <a:t>Lange termijn effecten (fysiek en </a:t>
            </a:r>
            <a:r>
              <a:rPr lang="nl-NL" dirty="0" err="1"/>
              <a:t>psycho-sociaal</a:t>
            </a:r>
            <a:r>
              <a:rPr lang="nl-NL" dirty="0"/>
              <a:t>)</a:t>
            </a:r>
          </a:p>
          <a:p>
            <a:pPr marL="0" indent="0">
              <a:buNone/>
            </a:pPr>
            <a:endParaRPr lang="nl-NL" dirty="0"/>
          </a:p>
          <a:p>
            <a:pPr marL="457200" lvl="1" indent="0">
              <a:buNone/>
            </a:pPr>
            <a:r>
              <a:rPr lang="nl-NL" sz="1800" dirty="0"/>
              <a:t>Mensen die leven met en na kanker geven aan te weinig informatie te hebben gekregen over ondersteunende zorg voor de gevolgen van kanker en de behandeling</a:t>
            </a:r>
          </a:p>
        </p:txBody>
      </p:sp>
    </p:spTree>
    <p:extLst>
      <p:ext uri="{BB962C8B-B14F-4D97-AF65-F5344CB8AC3E}">
        <p14:creationId xmlns:p14="http://schemas.microsoft.com/office/powerpoint/2010/main" val="145149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altLang="nl-NL" dirty="0"/>
              <a:t>Problemen met seksualiteit</a:t>
            </a:r>
            <a:endParaRPr lang="nl-NL" dirty="0"/>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643441" cy="3881468"/>
          </a:xfrm>
        </p:spPr>
        <p:txBody>
          <a:bodyPr>
            <a:noAutofit/>
          </a:bodyPr>
          <a:lstStyle/>
          <a:p>
            <a:pPr marL="0" indent="0">
              <a:buNone/>
            </a:pPr>
            <a:r>
              <a:rPr lang="nl-NL" altLang="nl-NL" b="1" dirty="0">
                <a:solidFill>
                  <a:schemeClr val="tx1"/>
                </a:solidFill>
              </a:rPr>
              <a:t>Autonome neuropathie in verband met kanker</a:t>
            </a:r>
          </a:p>
          <a:p>
            <a:r>
              <a:rPr lang="nl-NL" altLang="nl-NL" dirty="0"/>
              <a:t>Bij de mannen ervaren 32-36 % erectiestoornissen</a:t>
            </a:r>
            <a:r>
              <a:rPr lang="nl-NL" altLang="nl-NL" baseline="30000" dirty="0"/>
              <a:t>1,2</a:t>
            </a:r>
          </a:p>
          <a:p>
            <a:r>
              <a:rPr lang="nl-NL" altLang="nl-NL" dirty="0"/>
              <a:t>Bij de vrouwen ervaren 22-46% vaginale droogheid</a:t>
            </a:r>
            <a:r>
              <a:rPr lang="nl-NL" altLang="nl-NL" baseline="30000" dirty="0"/>
              <a:t>1,2</a:t>
            </a:r>
          </a:p>
          <a:p>
            <a:pPr marL="0" indent="0">
              <a:buNone/>
            </a:pPr>
            <a:endParaRPr lang="en-US" altLang="nl-NL" dirty="0"/>
          </a:p>
          <a:p>
            <a:endParaRPr lang="nl-NL" altLang="nl-NL" baseline="30000" dirty="0"/>
          </a:p>
        </p:txBody>
      </p:sp>
      <p:sp>
        <p:nvSpPr>
          <p:cNvPr id="4" name="Rechthoek 3">
            <a:extLst>
              <a:ext uri="{FF2B5EF4-FFF2-40B4-BE49-F238E27FC236}">
                <a16:creationId xmlns:a16="http://schemas.microsoft.com/office/drawing/2014/main" id="{B8599D10-983C-4AA4-BAFA-FF9FEE3EC10C}"/>
              </a:ext>
            </a:extLst>
          </p:cNvPr>
          <p:cNvSpPr/>
          <p:nvPr/>
        </p:nvSpPr>
        <p:spPr>
          <a:xfrm>
            <a:off x="819425" y="6293673"/>
            <a:ext cx="3936725" cy="456378"/>
          </a:xfrm>
          <a:prstGeom prst="rect">
            <a:avLst/>
          </a:prstGeom>
        </p:spPr>
        <p:txBody>
          <a:bodyPr wrap="square">
            <a:noAutofit/>
          </a:bodyPr>
          <a:lstStyle/>
          <a:p>
            <a:r>
              <a:rPr lang="fr-FR" sz="800" dirty="0">
                <a:solidFill>
                  <a:schemeClr val="bg1"/>
                </a:solidFill>
                <a:ea typeface="Calibri" panose="020F0502020204030204" pitchFamily="34" charset="0"/>
                <a:cs typeface="Arial Narrow" panose="020B0604020202020204" pitchFamily="34" charset="0"/>
              </a:rPr>
              <a:t>1.Beijers et al. J </a:t>
            </a:r>
            <a:r>
              <a:rPr lang="fr-FR" sz="800" dirty="0" err="1">
                <a:solidFill>
                  <a:schemeClr val="bg1"/>
                </a:solidFill>
                <a:ea typeface="Calibri" panose="020F0502020204030204" pitchFamily="34" charset="0"/>
                <a:cs typeface="Arial Narrow" panose="020B0604020202020204" pitchFamily="34" charset="0"/>
              </a:rPr>
              <a:t>Comm</a:t>
            </a:r>
            <a:r>
              <a:rPr lang="fr-FR" sz="800" dirty="0">
                <a:solidFill>
                  <a:schemeClr val="bg1"/>
                </a:solidFill>
                <a:ea typeface="Calibri" panose="020F0502020204030204" pitchFamily="34" charset="0"/>
                <a:cs typeface="Arial Narrow" panose="020B0604020202020204" pitchFamily="34" charset="0"/>
              </a:rPr>
              <a:t> Supp </a:t>
            </a:r>
            <a:r>
              <a:rPr lang="fr-FR" sz="800" dirty="0" err="1">
                <a:solidFill>
                  <a:schemeClr val="bg1"/>
                </a:solidFill>
                <a:ea typeface="Calibri" panose="020F0502020204030204" pitchFamily="34" charset="0"/>
                <a:cs typeface="Arial Narrow" panose="020B0604020202020204" pitchFamily="34" charset="0"/>
              </a:rPr>
              <a:t>Oncol</a:t>
            </a:r>
            <a:r>
              <a:rPr lang="fr-FR" sz="800" dirty="0">
                <a:solidFill>
                  <a:schemeClr val="bg1"/>
                </a:solidFill>
                <a:ea typeface="Calibri" panose="020F0502020204030204" pitchFamily="34" charset="0"/>
                <a:cs typeface="Arial Narrow" panose="020B0604020202020204" pitchFamily="34" charset="0"/>
              </a:rPr>
              <a:t>. 2014,12(11):401-6.</a:t>
            </a:r>
          </a:p>
          <a:p>
            <a:r>
              <a:rPr lang="fr-FR" sz="800" dirty="0">
                <a:solidFill>
                  <a:schemeClr val="bg1"/>
                </a:solidFill>
                <a:ea typeface="Calibri" panose="020F0502020204030204" pitchFamily="34" charset="0"/>
                <a:cs typeface="Arial Narrow" panose="020B0604020202020204" pitchFamily="34" charset="0"/>
              </a:rPr>
              <a:t>2. </a:t>
            </a:r>
            <a:r>
              <a:rPr lang="fr-FR" sz="800" dirty="0" err="1">
                <a:solidFill>
                  <a:schemeClr val="bg1"/>
                </a:solidFill>
                <a:ea typeface="Calibri" panose="020F0502020204030204" pitchFamily="34" charset="0"/>
                <a:cs typeface="Arial Narrow" panose="020B0604020202020204" pitchFamily="34" charset="0"/>
              </a:rPr>
              <a:t>Beijers</a:t>
            </a:r>
            <a:r>
              <a:rPr lang="fr-FR" sz="800" dirty="0">
                <a:solidFill>
                  <a:schemeClr val="bg1"/>
                </a:solidFill>
                <a:ea typeface="Calibri" panose="020F0502020204030204" pitchFamily="34" charset="0"/>
                <a:cs typeface="Arial Narrow" panose="020B0604020202020204" pitchFamily="34" charset="0"/>
              </a:rPr>
              <a:t> AJ, et al. Support Care Cancer, 2916;24(6):2411-20.</a:t>
            </a:r>
          </a:p>
        </p:txBody>
      </p:sp>
    </p:spTree>
    <p:extLst>
      <p:ext uri="{BB962C8B-B14F-4D97-AF65-F5344CB8AC3E}">
        <p14:creationId xmlns:p14="http://schemas.microsoft.com/office/powerpoint/2010/main" val="190551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Agenda</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3401042"/>
          </a:xfrm>
        </p:spPr>
        <p:txBody>
          <a:bodyPr>
            <a:normAutofit/>
          </a:bodyPr>
          <a:lstStyle/>
          <a:p>
            <a:r>
              <a:rPr lang="nl-NL" sz="2300" dirty="0"/>
              <a:t>Wat is kanker?</a:t>
            </a:r>
          </a:p>
          <a:p>
            <a:r>
              <a:rPr lang="nl-NL" sz="2300" dirty="0"/>
              <a:t>Wat is </a:t>
            </a:r>
            <a:r>
              <a:rPr lang="nl-NL" sz="2300" dirty="0" err="1"/>
              <a:t>kankergerelateerde</a:t>
            </a:r>
            <a:r>
              <a:rPr lang="nl-NL" sz="2300" dirty="0"/>
              <a:t> neuropathie?</a:t>
            </a:r>
          </a:p>
          <a:p>
            <a:r>
              <a:rPr lang="nl-NL" sz="2300" dirty="0"/>
              <a:t>Wat is de impact van neuropathie voor de patiënt?</a:t>
            </a:r>
          </a:p>
          <a:p>
            <a:r>
              <a:rPr lang="nl-NL" sz="2300" b="1" dirty="0">
                <a:solidFill>
                  <a:schemeClr val="tx1"/>
                </a:solidFill>
              </a:rPr>
              <a:t>Hoe kunnen we neuropathieën het beste screenen?</a:t>
            </a:r>
          </a:p>
        </p:txBody>
      </p:sp>
    </p:spTree>
    <p:extLst>
      <p:ext uri="{BB962C8B-B14F-4D97-AF65-F5344CB8AC3E}">
        <p14:creationId xmlns:p14="http://schemas.microsoft.com/office/powerpoint/2010/main" val="22030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Beoordeling van perifere neuropathie</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14522"/>
            <a:ext cx="7886700" cy="3401042"/>
          </a:xfrm>
        </p:spPr>
        <p:txBody>
          <a:bodyPr/>
          <a:lstStyle/>
          <a:p>
            <a:pPr marL="342900" indent="-342900"/>
            <a:r>
              <a:rPr lang="nl-NL" dirty="0"/>
              <a:t>Vragenlijst ontwikkeld </a:t>
            </a:r>
          </a:p>
          <a:p>
            <a:pPr marL="342900" indent="-342900"/>
            <a:r>
              <a:rPr lang="nl-NL" dirty="0"/>
              <a:t>Meten van de klachten</a:t>
            </a:r>
          </a:p>
          <a:p>
            <a:pPr marL="342900" indent="-342900"/>
            <a:r>
              <a:rPr lang="nl-NL" dirty="0"/>
              <a:t>Eenvoudige vragen</a:t>
            </a:r>
          </a:p>
        </p:txBody>
      </p:sp>
      <p:pic>
        <p:nvPicPr>
          <p:cNvPr id="4" name="Afbeelding 3">
            <a:extLst>
              <a:ext uri="{FF2B5EF4-FFF2-40B4-BE49-F238E27FC236}">
                <a16:creationId xmlns:a16="http://schemas.microsoft.com/office/drawing/2014/main" id="{79EEE190-71B6-0543-8F8B-214C08C09AF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53903" y="4044561"/>
            <a:ext cx="1361482" cy="771473"/>
          </a:xfrm>
          <a:prstGeom prst="rect">
            <a:avLst/>
          </a:prstGeom>
        </p:spPr>
      </p:pic>
      <p:pic>
        <p:nvPicPr>
          <p:cNvPr id="5" name="Afbeelding 4">
            <a:extLst>
              <a:ext uri="{FF2B5EF4-FFF2-40B4-BE49-F238E27FC236}">
                <a16:creationId xmlns:a16="http://schemas.microsoft.com/office/drawing/2014/main" id="{821F068D-A7A7-A649-862B-76D689B2DC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01444" y="4084857"/>
            <a:ext cx="1079376" cy="604239"/>
          </a:xfrm>
          <a:prstGeom prst="rect">
            <a:avLst/>
          </a:prstGeom>
        </p:spPr>
      </p:pic>
      <p:grpSp>
        <p:nvGrpSpPr>
          <p:cNvPr id="6" name="Groep 5">
            <a:extLst>
              <a:ext uri="{FF2B5EF4-FFF2-40B4-BE49-F238E27FC236}">
                <a16:creationId xmlns:a16="http://schemas.microsoft.com/office/drawing/2014/main" id="{19489914-10E3-3E45-9436-2D4B3A98F1BD}"/>
              </a:ext>
            </a:extLst>
          </p:cNvPr>
          <p:cNvGrpSpPr/>
          <p:nvPr/>
        </p:nvGrpSpPr>
        <p:grpSpPr>
          <a:xfrm>
            <a:off x="4790042" y="4084857"/>
            <a:ext cx="1231778" cy="635634"/>
            <a:chOff x="5608629" y="3220337"/>
            <a:chExt cx="2374228" cy="1247119"/>
          </a:xfrm>
        </p:grpSpPr>
        <p:pic>
          <p:nvPicPr>
            <p:cNvPr id="8" name="Afbeelding 7">
              <a:extLst>
                <a:ext uri="{FF2B5EF4-FFF2-40B4-BE49-F238E27FC236}">
                  <a16:creationId xmlns:a16="http://schemas.microsoft.com/office/drawing/2014/main" id="{E88CF5C2-E912-8348-BFF2-CABE9C1B1C1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608629" y="3220337"/>
              <a:ext cx="2374228" cy="865261"/>
            </a:xfrm>
            <a:prstGeom prst="rect">
              <a:avLst/>
            </a:prstGeom>
          </p:spPr>
        </p:pic>
        <p:pic>
          <p:nvPicPr>
            <p:cNvPr id="9" name="Afbeelding 8">
              <a:extLst>
                <a:ext uri="{FF2B5EF4-FFF2-40B4-BE49-F238E27FC236}">
                  <a16:creationId xmlns:a16="http://schemas.microsoft.com/office/drawing/2014/main" id="{7A7FC783-E8BA-BC45-9806-15ADBCC23287}"/>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2"/>
            <a:stretch/>
          </p:blipFill>
          <p:spPr>
            <a:xfrm>
              <a:off x="5741259" y="4068866"/>
              <a:ext cx="2241598" cy="398590"/>
            </a:xfrm>
            <a:prstGeom prst="rect">
              <a:avLst/>
            </a:prstGeom>
          </p:spPr>
        </p:pic>
      </p:grpSp>
      <p:pic>
        <p:nvPicPr>
          <p:cNvPr id="7" name="Afbeelding 6">
            <a:extLst>
              <a:ext uri="{FF2B5EF4-FFF2-40B4-BE49-F238E27FC236}">
                <a16:creationId xmlns:a16="http://schemas.microsoft.com/office/drawing/2014/main" id="{6E661052-0FE8-2D41-BA36-3A45D27D1B3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31042" y="4087402"/>
            <a:ext cx="1195951" cy="575937"/>
          </a:xfrm>
          <a:prstGeom prst="rect">
            <a:avLst/>
          </a:prstGeom>
        </p:spPr>
      </p:pic>
    </p:spTree>
    <p:extLst>
      <p:ext uri="{BB962C8B-B14F-4D97-AF65-F5344CB8AC3E}">
        <p14:creationId xmlns:p14="http://schemas.microsoft.com/office/powerpoint/2010/main" val="227291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Begin met screenen</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567543"/>
            <a:ext cx="3556633" cy="4180114"/>
          </a:xfrm>
        </p:spPr>
        <p:txBody>
          <a:bodyPr>
            <a:noAutofit/>
          </a:bodyPr>
          <a:lstStyle/>
          <a:p>
            <a:pPr marL="0" indent="0">
              <a:buNone/>
            </a:pPr>
            <a:r>
              <a:rPr lang="nl-NL" sz="1700" dirty="0"/>
              <a:t>Screenen en tijdig diagnosticeren kan schade voorkomen (i.e. dosis reductie)</a:t>
            </a:r>
          </a:p>
          <a:p>
            <a:pPr marL="342900" indent="-342900"/>
            <a:r>
              <a:rPr lang="nl-NL" sz="1700" dirty="0"/>
              <a:t>Duur: 15 a 20 minuten </a:t>
            </a:r>
            <a:br>
              <a:rPr lang="nl-NL" sz="1700" dirty="0"/>
            </a:br>
            <a:r>
              <a:rPr lang="nl-NL" sz="1700" dirty="0"/>
              <a:t>(1e keer)</a:t>
            </a:r>
          </a:p>
          <a:p>
            <a:pPr marL="342900" indent="-342900"/>
            <a:r>
              <a:rPr lang="nl-NL" sz="1700" dirty="0"/>
              <a:t>Thuis of (poli) klinisch </a:t>
            </a:r>
          </a:p>
          <a:p>
            <a:pPr marL="342900" indent="-342900"/>
            <a:r>
              <a:rPr lang="nl-NL" sz="1700" dirty="0"/>
              <a:t>Vergeet geen nulmeting voorafgaand aan de behandeling. </a:t>
            </a:r>
          </a:p>
          <a:p>
            <a:pPr marL="342900" indent="-342900"/>
            <a:r>
              <a:rPr lang="nl-NL" sz="1700" dirty="0"/>
              <a:t>Afhankelijk van behandeling/ patiënt</a:t>
            </a:r>
          </a:p>
          <a:p>
            <a:pPr marL="0" indent="0">
              <a:buNone/>
            </a:pPr>
            <a:r>
              <a:rPr lang="nl-NL" sz="1700" dirty="0"/>
              <a:t>Indien mogelijk: dosis aanpassen voor neuropathie ernstige vormen aanneemt</a:t>
            </a:r>
          </a:p>
        </p:txBody>
      </p:sp>
      <p:pic>
        <p:nvPicPr>
          <p:cNvPr id="4" name="Tijdelijke aanduiding voor inhoud 5">
            <a:extLst>
              <a:ext uri="{FF2B5EF4-FFF2-40B4-BE49-F238E27FC236}">
                <a16:creationId xmlns:a16="http://schemas.microsoft.com/office/drawing/2014/main" id="{313D4A49-710E-5E4B-A1B3-0C4B63148077}"/>
              </a:ext>
            </a:extLst>
          </p:cNvPr>
          <p:cNvPicPr>
            <a:picLocks noChangeAspect="1"/>
          </p:cNvPicPr>
          <p:nvPr/>
        </p:nvPicPr>
        <p:blipFill>
          <a:blip r:embed="rId3"/>
          <a:stretch>
            <a:fillRect/>
          </a:stretch>
        </p:blipFill>
        <p:spPr>
          <a:xfrm>
            <a:off x="4342144" y="867508"/>
            <a:ext cx="4691174" cy="5737305"/>
          </a:xfrm>
          <a:prstGeom prst="rect">
            <a:avLst/>
          </a:prstGeom>
        </p:spPr>
      </p:pic>
    </p:spTree>
    <p:extLst>
      <p:ext uri="{BB962C8B-B14F-4D97-AF65-F5344CB8AC3E}">
        <p14:creationId xmlns:p14="http://schemas.microsoft.com/office/powerpoint/2010/main" val="532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47CC39B6-1CD4-9A45-88D3-808916FDEB6E}"/>
              </a:ext>
            </a:extLst>
          </p:cNvPr>
          <p:cNvSpPr/>
          <p:nvPr/>
        </p:nvSpPr>
        <p:spPr>
          <a:xfrm>
            <a:off x="6494106" y="5626359"/>
            <a:ext cx="2435290" cy="11010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a:t>Begin met screenen</a:t>
            </a:r>
            <a:endParaRPr lang="nl-NL" dirty="0"/>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5" y="1808163"/>
            <a:ext cx="1839800" cy="4180114"/>
          </a:xfrm>
        </p:spPr>
        <p:txBody>
          <a:bodyPr>
            <a:noAutofit/>
          </a:bodyPr>
          <a:lstStyle/>
          <a:p>
            <a:pPr marL="0" indent="0">
              <a:buNone/>
            </a:pPr>
            <a:r>
              <a:rPr lang="nl-NL" dirty="0"/>
              <a:t>DN4 voor het screenen van pijnlijke neuropathieën</a:t>
            </a:r>
          </a:p>
        </p:txBody>
      </p:sp>
      <p:pic>
        <p:nvPicPr>
          <p:cNvPr id="5" name="Afbeelding 4">
            <a:extLst>
              <a:ext uri="{FF2B5EF4-FFF2-40B4-BE49-F238E27FC236}">
                <a16:creationId xmlns:a16="http://schemas.microsoft.com/office/drawing/2014/main" id="{3BC29EF6-9195-BF49-80F6-8C26BCA1D913}"/>
              </a:ext>
            </a:extLst>
          </p:cNvPr>
          <p:cNvPicPr>
            <a:picLocks noChangeAspect="1"/>
          </p:cNvPicPr>
          <p:nvPr/>
        </p:nvPicPr>
        <p:blipFill rotWithShape="1">
          <a:blip r:embed="rId3"/>
          <a:srcRect l="25208" t="25492" r="25740" b="857"/>
          <a:stretch/>
        </p:blipFill>
        <p:spPr>
          <a:xfrm>
            <a:off x="3163711" y="1230307"/>
            <a:ext cx="5980289" cy="4910668"/>
          </a:xfrm>
          <a:prstGeom prst="rect">
            <a:avLst/>
          </a:prstGeom>
        </p:spPr>
      </p:pic>
      <p:sp>
        <p:nvSpPr>
          <p:cNvPr id="7" name="Rechthoek 6">
            <a:extLst>
              <a:ext uri="{FF2B5EF4-FFF2-40B4-BE49-F238E27FC236}">
                <a16:creationId xmlns:a16="http://schemas.microsoft.com/office/drawing/2014/main" id="{73AF8323-0D00-41E9-A3A6-3D616AFFE700}"/>
              </a:ext>
            </a:extLst>
          </p:cNvPr>
          <p:cNvSpPr/>
          <p:nvPr/>
        </p:nvSpPr>
        <p:spPr>
          <a:xfrm>
            <a:off x="819425" y="6293673"/>
            <a:ext cx="3936725" cy="456378"/>
          </a:xfrm>
          <a:prstGeom prst="rect">
            <a:avLst/>
          </a:prstGeom>
        </p:spPr>
        <p:txBody>
          <a:bodyPr wrap="square">
            <a:noAutofit/>
          </a:bodyPr>
          <a:lstStyle/>
          <a:p>
            <a:r>
              <a:rPr lang="fr-FR" sz="800" dirty="0">
                <a:solidFill>
                  <a:schemeClr val="bg1"/>
                </a:solidFill>
                <a:ea typeface="Calibri" panose="020F0502020204030204" pitchFamily="34" charset="0"/>
                <a:cs typeface="Arial Narrow" panose="020B0604020202020204" pitchFamily="34" charset="0"/>
              </a:rPr>
              <a:t> </a:t>
            </a:r>
            <a:r>
              <a:rPr lang="fr-FR" sz="800" dirty="0" err="1">
                <a:solidFill>
                  <a:schemeClr val="bg1"/>
                </a:solidFill>
                <a:ea typeface="Calibri" panose="020F0502020204030204" pitchFamily="34" charset="0"/>
                <a:cs typeface="Arial Narrow" panose="020B0604020202020204" pitchFamily="34" charset="0"/>
              </a:rPr>
              <a:t>Bouhassira</a:t>
            </a:r>
            <a:r>
              <a:rPr lang="fr-FR" sz="800" dirty="0">
                <a:solidFill>
                  <a:schemeClr val="bg1"/>
                </a:solidFill>
                <a:ea typeface="Calibri" panose="020F0502020204030204" pitchFamily="34" charset="0"/>
                <a:cs typeface="Arial Narrow" panose="020B0604020202020204" pitchFamily="34" charset="0"/>
              </a:rPr>
              <a:t> D, et al. Pain. 2005; 114(1-2):29-36. </a:t>
            </a:r>
          </a:p>
        </p:txBody>
      </p:sp>
    </p:spTree>
    <p:extLst>
      <p:ext uri="{BB962C8B-B14F-4D97-AF65-F5344CB8AC3E}">
        <p14:creationId xmlns:p14="http://schemas.microsoft.com/office/powerpoint/2010/main" val="190605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75EE8A38-8D74-A242-ABAF-873BD55E4DCA}"/>
              </a:ext>
            </a:extLst>
          </p:cNvPr>
          <p:cNvSpPr>
            <a:spLocks noGrp="1"/>
          </p:cNvSpPr>
          <p:nvPr>
            <p:ph type="subTitle" idx="1"/>
          </p:nvPr>
        </p:nvSpPr>
        <p:spPr>
          <a:xfrm>
            <a:off x="814080" y="0"/>
            <a:ext cx="6586640" cy="968020"/>
          </a:xfrm>
        </p:spPr>
        <p:txBody>
          <a:bodyPr anchor="ctr">
            <a:normAutofit/>
          </a:bodyPr>
          <a:lstStyle/>
          <a:p>
            <a:r>
              <a:rPr lang="nl-NL" spc="-5" dirty="0" err="1">
                <a:cs typeface="Arial" panose="020B0604020202020204" pitchFamily="34" charset="0"/>
              </a:rPr>
              <a:t>Disclosure</a:t>
            </a:r>
            <a:r>
              <a:rPr lang="nl-NL" spc="-5" dirty="0">
                <a:cs typeface="Arial" panose="020B0604020202020204" pitchFamily="34" charset="0"/>
              </a:rPr>
              <a:t> Corien </a:t>
            </a:r>
            <a:r>
              <a:rPr lang="nl-NL" spc="-5" dirty="0" err="1">
                <a:cs typeface="Arial" panose="020B0604020202020204" pitchFamily="34" charset="0"/>
              </a:rPr>
              <a:t>Eeltink</a:t>
            </a:r>
            <a:endParaRPr lang="nl-NL" dirty="0"/>
          </a:p>
        </p:txBody>
      </p:sp>
      <p:graphicFrame>
        <p:nvGraphicFramePr>
          <p:cNvPr id="6" name="Tabel 5">
            <a:extLst>
              <a:ext uri="{FF2B5EF4-FFF2-40B4-BE49-F238E27FC236}">
                <a16:creationId xmlns:a16="http://schemas.microsoft.com/office/drawing/2014/main" id="{2CA9F49E-4651-FB43-BDD3-27DAC5B7EC9D}"/>
              </a:ext>
            </a:extLst>
          </p:cNvPr>
          <p:cNvGraphicFramePr>
            <a:graphicFrameLocks noGrp="1"/>
          </p:cNvGraphicFramePr>
          <p:nvPr>
            <p:extLst>
              <p:ext uri="{D42A27DB-BD31-4B8C-83A1-F6EECF244321}">
                <p14:modId xmlns:p14="http://schemas.microsoft.com/office/powerpoint/2010/main" val="3957533795"/>
              </p:ext>
            </p:extLst>
          </p:nvPr>
        </p:nvGraphicFramePr>
        <p:xfrm>
          <a:off x="900113" y="1825626"/>
          <a:ext cx="7151627" cy="2267753"/>
        </p:xfrm>
        <a:graphic>
          <a:graphicData uri="http://schemas.openxmlformats.org/drawingml/2006/table">
            <a:tbl>
              <a:tblPr firstRow="1" bandRow="1">
                <a:tableStyleId>{69012ECD-51FC-41F1-AA8D-1B2483CD663E}</a:tableStyleId>
              </a:tblPr>
              <a:tblGrid>
                <a:gridCol w="3556676">
                  <a:extLst>
                    <a:ext uri="{9D8B030D-6E8A-4147-A177-3AD203B41FA5}">
                      <a16:colId xmlns:a16="http://schemas.microsoft.com/office/drawing/2014/main" val="1617930685"/>
                    </a:ext>
                  </a:extLst>
                </a:gridCol>
                <a:gridCol w="3594951">
                  <a:extLst>
                    <a:ext uri="{9D8B030D-6E8A-4147-A177-3AD203B41FA5}">
                      <a16:colId xmlns:a16="http://schemas.microsoft.com/office/drawing/2014/main" val="446989471"/>
                    </a:ext>
                  </a:extLst>
                </a:gridCol>
              </a:tblGrid>
              <a:tr h="434559">
                <a:tc gridSpan="2">
                  <a:txBody>
                    <a:bodyPr/>
                    <a:lstStyle>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0" marR="0" lvl="0" indent="0" algn="l" defTabSz="914235" rtl="0" eaLnBrk="1" fontAlgn="auto" latinLnBrk="0" hangingPunct="1">
                        <a:lnSpc>
                          <a:spcPct val="100000"/>
                        </a:lnSpc>
                        <a:spcBef>
                          <a:spcPts val="0"/>
                        </a:spcBef>
                        <a:spcAft>
                          <a:spcPts val="0"/>
                        </a:spcAft>
                        <a:buClrTx/>
                        <a:buSzTx/>
                        <a:buFontTx/>
                        <a:buNone/>
                        <a:tabLst/>
                        <a:defRPr/>
                      </a:pPr>
                      <a:r>
                        <a:rPr lang="nl-NL" sz="1200" dirty="0">
                          <a:solidFill>
                            <a:schemeClr val="bg2"/>
                          </a:solidFill>
                        </a:rPr>
                        <a:t>(Potentiële) belangenverstrengeling </a:t>
                      </a:r>
                      <a:endParaRPr lang="nl-NL" sz="1200" dirty="0">
                        <a:solidFill>
                          <a:schemeClr val="bg2"/>
                        </a:solidFill>
                        <a:latin typeface="Arial" panose="020B0604020202020204" pitchFamily="34" charset="0"/>
                        <a:cs typeface="Arial" panose="020B0604020202020204" pitchFamily="34" charset="0"/>
                      </a:endParaRPr>
                    </a:p>
                  </a:txBody>
                  <a:tcPr marL="79142" marR="79142" marT="39569" marB="3956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endParaRPr lang="nl-NL" sz="1200" dirty="0">
                        <a:solidFill>
                          <a:schemeClr val="bg1"/>
                        </a:solidFill>
                        <a:latin typeface="Arial" panose="020B0604020202020204" pitchFamily="34" charset="0"/>
                        <a:cs typeface="Arial" panose="020B0604020202020204" pitchFamily="34" charset="0"/>
                      </a:endParaRPr>
                    </a:p>
                  </a:txBody>
                  <a:tcPr marL="79142" marR="79142" marT="39569" marB="39569" anchor="b">
                    <a:lnL w="12700" cmpd="sng">
                      <a:solidFill>
                        <a:sysClr val="window" lastClr="FFFFFF"/>
                      </a:solidFill>
                    </a:lnL>
                    <a:lnR w="12700" cap="flat" cmpd="sng" algn="ctr">
                      <a:solidFill>
                        <a:srgbClr val="282828"/>
                      </a:solidFill>
                      <a:prstDash val="solid"/>
                      <a:round/>
                      <a:headEnd type="none" w="med" len="med"/>
                      <a:tailEnd type="none" w="med" len="med"/>
                    </a:lnR>
                    <a:lnT w="12700" cap="flat" cmpd="sng" algn="ctr">
                      <a:solidFill>
                        <a:srgbClr val="282828"/>
                      </a:solidFill>
                      <a:prstDash val="solid"/>
                      <a:round/>
                      <a:headEnd type="none" w="med" len="med"/>
                      <a:tailEnd type="none" w="med" len="med"/>
                    </a:lnT>
                    <a:lnB w="12700" cap="flat" cmpd="sng" algn="ctr">
                      <a:solidFill>
                        <a:srgbClr val="282828"/>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2000"/>
                      </a:schemeClr>
                    </a:solidFill>
                  </a:tcPr>
                </a:tc>
                <a:extLst>
                  <a:ext uri="{0D108BD9-81ED-4DB2-BD59-A6C34878D82A}">
                    <a16:rowId xmlns:a16="http://schemas.microsoft.com/office/drawing/2014/main" val="3560866637"/>
                  </a:ext>
                </a:extLst>
              </a:tr>
              <a:tr h="428106">
                <a:tc>
                  <a:txBody>
                    <a:bodyPr/>
                    <a:lstStyle>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96837" marR="0" lvl="0" indent="0" algn="l" defTabSz="912813" rtl="0" eaLnBrk="1" fontAlgn="base" latinLnBrk="0" hangingPunct="1">
                        <a:lnSpc>
                          <a:spcPct val="100000"/>
                        </a:lnSpc>
                        <a:spcBef>
                          <a:spcPts val="625"/>
                        </a:spcBef>
                        <a:spcAft>
                          <a:spcPct val="0"/>
                        </a:spcAft>
                        <a:buClrTx/>
                        <a:buSzTx/>
                        <a:buFont typeface="Wingdings" panose="05000000000000000000" pitchFamily="2" charset="2"/>
                        <a:buNone/>
                        <a:tabLst>
                          <a:tab pos="377825" algn="l"/>
                        </a:tabLst>
                      </a:pPr>
                      <a:r>
                        <a:rPr kumimoji="0" lang="nl-NL" altLang="nl-NL" sz="12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rPr>
                        <a:t>Sponsoring of onderzoeksgeld</a:t>
                      </a:r>
                    </a:p>
                  </a:txBody>
                  <a:tcPr marL="79142" marR="79142" marT="39569" marB="3956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235" rtl="0" eaLnBrk="1" fontAlgn="auto" latinLnBrk="0" hangingPunct="1">
                        <a:lnSpc>
                          <a:spcPct val="100000"/>
                        </a:lnSpc>
                        <a:spcBef>
                          <a:spcPts val="0"/>
                        </a:spcBef>
                        <a:spcAft>
                          <a:spcPts val="0"/>
                        </a:spcAft>
                        <a:buClrTx/>
                        <a:buSzTx/>
                        <a:buFontTx/>
                        <a:buNone/>
                        <a:tabLst/>
                        <a:defRPr/>
                      </a:pPr>
                      <a:r>
                        <a:rPr lang="nl-NL" sz="1200" dirty="0">
                          <a:solidFill>
                            <a:schemeClr val="bg1"/>
                          </a:solidFill>
                          <a:latin typeface="+mn-lt"/>
                        </a:rPr>
                        <a:t>Geen</a:t>
                      </a:r>
                      <a:endParaRPr lang="nl-NL" sz="1200" dirty="0">
                        <a:solidFill>
                          <a:schemeClr val="bg1"/>
                        </a:solidFill>
                        <a:latin typeface="+mn-lt"/>
                        <a:cs typeface="Arial" panose="020B0604020202020204" pitchFamily="34" charset="0"/>
                      </a:endParaRPr>
                    </a:p>
                  </a:txBody>
                  <a:tcPr marL="79142" marR="79142" marT="39569" marB="3956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8331880"/>
                  </a:ext>
                </a:extLst>
              </a:tr>
              <a:tr h="1405088">
                <a:tc>
                  <a:txBody>
                    <a:bodyPr/>
                    <a:lstStyle>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96837" marR="0" lvl="0" indent="0" algn="l" defTabSz="912813" rtl="0" eaLnBrk="1" fontAlgn="base" latinLnBrk="0" hangingPunct="1">
                        <a:lnSpc>
                          <a:spcPct val="100000"/>
                        </a:lnSpc>
                        <a:spcBef>
                          <a:spcPts val="1550"/>
                        </a:spcBef>
                        <a:spcAft>
                          <a:spcPct val="0"/>
                        </a:spcAft>
                        <a:buClrTx/>
                        <a:buSzTx/>
                        <a:buFont typeface="Wingdings" panose="05000000000000000000" pitchFamily="2" charset="2"/>
                        <a:buNone/>
                        <a:tabLst>
                          <a:tab pos="377825" algn="l"/>
                        </a:tabLst>
                      </a:pPr>
                      <a:r>
                        <a:rPr kumimoji="0" lang="nl-NL" altLang="nl-NL" sz="12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rPr>
                        <a:t>Honorarium of andere</a:t>
                      </a:r>
                    </a:p>
                    <a:p>
                      <a:pPr marL="377825" marR="0" lvl="0" indent="-280988" algn="l" defTabSz="912813" rtl="0" eaLnBrk="1" fontAlgn="base" latinLnBrk="0" hangingPunct="1">
                        <a:lnSpc>
                          <a:spcPct val="100000"/>
                        </a:lnSpc>
                        <a:spcBef>
                          <a:spcPts val="475"/>
                        </a:spcBef>
                        <a:spcAft>
                          <a:spcPct val="0"/>
                        </a:spcAft>
                        <a:buClrTx/>
                        <a:buSzTx/>
                        <a:buFontTx/>
                        <a:buNone/>
                        <a:tabLst>
                          <a:tab pos="377825" algn="l"/>
                        </a:tabLst>
                      </a:pPr>
                      <a:r>
                        <a:rPr kumimoji="0" lang="nl-NL" altLang="nl-NL" sz="12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rPr>
                        <a:t>(financiële) vergoeding</a:t>
                      </a:r>
                    </a:p>
                  </a:txBody>
                  <a:tcPr marL="79142" marR="79142" marT="39569" marB="39569">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7938" marR="0" lvl="0" indent="0" algn="l" defTabSz="912813" rtl="0" eaLnBrk="1" fontAlgn="base" latinLnBrk="0" hangingPunct="1">
                        <a:lnSpc>
                          <a:spcPct val="100000"/>
                        </a:lnSpc>
                        <a:spcBef>
                          <a:spcPts val="1550"/>
                        </a:spcBef>
                        <a:spcAft>
                          <a:spcPct val="0"/>
                        </a:spcAft>
                        <a:buClrTx/>
                        <a:buSzTx/>
                        <a:buFont typeface="Wingdings" panose="05000000000000000000" pitchFamily="2" charset="2"/>
                        <a:buNone/>
                        <a:tabLst>
                          <a:tab pos="36513" algn="l"/>
                        </a:tabLst>
                      </a:pPr>
                      <a:r>
                        <a:rPr kumimoji="0" lang="nl-NL" altLang="nl-NL" sz="1200" b="0" i="0" u="none" strike="noStrike" cap="none" normalizeH="0" baseline="0" dirty="0">
                          <a:ln>
                            <a:noFill/>
                          </a:ln>
                          <a:solidFill>
                            <a:schemeClr val="bg1"/>
                          </a:solidFill>
                          <a:effectLst/>
                          <a:latin typeface="+mn-lt"/>
                          <a:ea typeface="MS PGothic" panose="020B0600070205080204" pitchFamily="34" charset="-128"/>
                          <a:cs typeface="Arial" panose="020B0604020202020204" pitchFamily="34" charset="0"/>
                        </a:rPr>
                        <a:t>Sprekersvergoeding Grünenthal B.V.</a:t>
                      </a:r>
                    </a:p>
                  </a:txBody>
                  <a:tcPr marL="79142" marR="79142" marT="39569" marB="39569">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5175742"/>
                  </a:ext>
                </a:extLst>
              </a:tr>
            </a:tbl>
          </a:graphicData>
        </a:graphic>
      </p:graphicFrame>
    </p:spTree>
    <p:extLst>
      <p:ext uri="{BB962C8B-B14F-4D97-AF65-F5344CB8AC3E}">
        <p14:creationId xmlns:p14="http://schemas.microsoft.com/office/powerpoint/2010/main" val="241984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altLang="nl-NL" dirty="0"/>
              <a:t>Neuropathie, tips en trucs</a:t>
            </a:r>
            <a:endParaRPr lang="nl-NL" dirty="0"/>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4007598"/>
          </a:xfrm>
        </p:spPr>
        <p:txBody>
          <a:bodyPr>
            <a:normAutofit/>
          </a:bodyPr>
          <a:lstStyle/>
          <a:p>
            <a:pPr marL="285750" lvl="1" indent="-285750">
              <a:buClr>
                <a:schemeClr val="accent1"/>
              </a:buClr>
              <a:buSzPct val="130000"/>
              <a:defRPr/>
            </a:pPr>
            <a:r>
              <a:rPr lang="nl-NL" sz="1700" dirty="0">
                <a:solidFill>
                  <a:schemeClr val="bg1"/>
                </a:solidFill>
              </a:rPr>
              <a:t>Handen en voeten zoveel mogelijk bewegen</a:t>
            </a:r>
          </a:p>
          <a:p>
            <a:pPr marL="285750" lvl="1" indent="-285750">
              <a:buClr>
                <a:schemeClr val="accent1"/>
              </a:buClr>
              <a:buSzPct val="130000"/>
              <a:defRPr/>
            </a:pPr>
            <a:r>
              <a:rPr lang="nl-NL" sz="1700" dirty="0">
                <a:solidFill>
                  <a:schemeClr val="bg1"/>
                </a:solidFill>
              </a:rPr>
              <a:t>Acupunctuur</a:t>
            </a:r>
          </a:p>
          <a:p>
            <a:pPr marL="285750" lvl="1" indent="-285750">
              <a:buClr>
                <a:schemeClr val="accent1"/>
              </a:buClr>
              <a:buSzPct val="130000"/>
              <a:defRPr/>
            </a:pPr>
            <a:r>
              <a:rPr lang="nl-NL" sz="1700" dirty="0">
                <a:solidFill>
                  <a:schemeClr val="bg1"/>
                </a:solidFill>
              </a:rPr>
              <a:t>Reflexzone therapie</a:t>
            </a:r>
          </a:p>
          <a:p>
            <a:pPr marL="285750" lvl="1" indent="-285750">
              <a:buClr>
                <a:schemeClr val="accent1"/>
              </a:buClr>
              <a:buSzPct val="130000"/>
              <a:defRPr/>
            </a:pPr>
            <a:r>
              <a:rPr lang="nl-NL" sz="1700" dirty="0">
                <a:solidFill>
                  <a:schemeClr val="bg1"/>
                </a:solidFill>
              </a:rPr>
              <a:t>Fysiotherapie</a:t>
            </a:r>
          </a:p>
          <a:p>
            <a:pPr marL="285750" lvl="1" indent="-285750">
              <a:buClr>
                <a:schemeClr val="accent1"/>
              </a:buClr>
              <a:buSzPct val="130000"/>
              <a:defRPr/>
            </a:pPr>
            <a:r>
              <a:rPr lang="nl-NL" sz="1700" dirty="0">
                <a:solidFill>
                  <a:schemeClr val="bg1"/>
                </a:solidFill>
              </a:rPr>
              <a:t>Ergotherapie</a:t>
            </a:r>
          </a:p>
          <a:p>
            <a:pPr marL="285750" lvl="1" indent="-285750">
              <a:buClr>
                <a:schemeClr val="accent1"/>
              </a:buClr>
              <a:buSzPct val="130000"/>
              <a:defRPr/>
            </a:pPr>
            <a:r>
              <a:rPr lang="nl-NL" sz="1700" dirty="0">
                <a:solidFill>
                  <a:schemeClr val="bg1"/>
                </a:solidFill>
              </a:rPr>
              <a:t>Revalidatie arts</a:t>
            </a:r>
          </a:p>
          <a:p>
            <a:pPr marL="285750" lvl="1" indent="-285750">
              <a:buClr>
                <a:schemeClr val="accent1"/>
              </a:buClr>
              <a:buSzPct val="130000"/>
              <a:defRPr/>
            </a:pPr>
            <a:r>
              <a:rPr lang="nl-NL" sz="1700" dirty="0">
                <a:solidFill>
                  <a:schemeClr val="bg1"/>
                </a:solidFill>
              </a:rPr>
              <a:t>Seksuoloog</a:t>
            </a:r>
          </a:p>
          <a:p>
            <a:pPr marL="285750" lvl="1" indent="-285750">
              <a:buClr>
                <a:schemeClr val="accent1"/>
              </a:buClr>
              <a:buSzPct val="130000"/>
              <a:defRPr/>
            </a:pPr>
            <a:r>
              <a:rPr lang="nl-NL" sz="1700" dirty="0">
                <a:solidFill>
                  <a:schemeClr val="bg1"/>
                </a:solidFill>
              </a:rPr>
              <a:t>Sensorische neuropathie</a:t>
            </a:r>
          </a:p>
          <a:p>
            <a:pPr lvl="1">
              <a:buClr>
                <a:schemeClr val="accent1"/>
              </a:buClr>
              <a:buSzPct val="130000"/>
              <a:defRPr/>
            </a:pPr>
            <a:r>
              <a:rPr lang="nl-NL" sz="1700" dirty="0">
                <a:solidFill>
                  <a:schemeClr val="bg1"/>
                </a:solidFill>
              </a:rPr>
              <a:t>Podotherapeut</a:t>
            </a:r>
          </a:p>
          <a:p>
            <a:pPr lvl="1">
              <a:buClr>
                <a:schemeClr val="accent1"/>
              </a:buClr>
              <a:buSzPct val="130000"/>
              <a:defRPr/>
            </a:pPr>
            <a:r>
              <a:rPr lang="nl-NL" sz="1700" dirty="0">
                <a:solidFill>
                  <a:schemeClr val="bg1"/>
                </a:solidFill>
              </a:rPr>
              <a:t>Wandelstok</a:t>
            </a:r>
          </a:p>
          <a:p>
            <a:pPr lvl="1">
              <a:buClr>
                <a:schemeClr val="accent1"/>
              </a:buClr>
              <a:buSzPct val="130000"/>
              <a:defRPr/>
            </a:pPr>
            <a:r>
              <a:rPr lang="nl-NL" sz="1700" dirty="0">
                <a:solidFill>
                  <a:schemeClr val="bg1"/>
                </a:solidFill>
              </a:rPr>
              <a:t>Vermijd kleding met knoopjes</a:t>
            </a:r>
          </a:p>
        </p:txBody>
      </p:sp>
    </p:spTree>
    <p:extLst>
      <p:ext uri="{BB962C8B-B14F-4D97-AF65-F5344CB8AC3E}">
        <p14:creationId xmlns:p14="http://schemas.microsoft.com/office/powerpoint/2010/main" val="19150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altLang="nl-NL" dirty="0"/>
              <a:t>Samenvatting</a:t>
            </a:r>
            <a:endParaRPr lang="nl-NL" dirty="0"/>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4007598"/>
          </a:xfrm>
        </p:spPr>
        <p:txBody>
          <a:bodyPr>
            <a:normAutofit/>
          </a:bodyPr>
          <a:lstStyle/>
          <a:p>
            <a:r>
              <a:rPr lang="nl-NL" dirty="0"/>
              <a:t>CIPN komt vaak voor</a:t>
            </a:r>
          </a:p>
          <a:p>
            <a:r>
              <a:rPr lang="nl-NL" dirty="0"/>
              <a:t>CIPN heeft grote impact op de kwaliteit van leven</a:t>
            </a:r>
          </a:p>
          <a:p>
            <a:r>
              <a:rPr lang="nl-NL" dirty="0"/>
              <a:t>Voorkomen is beter dan genezen</a:t>
            </a:r>
          </a:p>
          <a:p>
            <a:r>
              <a:rPr lang="nl-NL" dirty="0"/>
              <a:t>Actief samenwerken met pijnteam</a:t>
            </a:r>
          </a:p>
        </p:txBody>
      </p:sp>
      <p:sp>
        <p:nvSpPr>
          <p:cNvPr id="4" name="Rechthoek 3">
            <a:extLst>
              <a:ext uri="{FF2B5EF4-FFF2-40B4-BE49-F238E27FC236}">
                <a16:creationId xmlns:a16="http://schemas.microsoft.com/office/drawing/2014/main" id="{6971D1A6-4169-4B46-A948-B08B24E11847}"/>
              </a:ext>
            </a:extLst>
          </p:cNvPr>
          <p:cNvSpPr/>
          <p:nvPr/>
        </p:nvSpPr>
        <p:spPr>
          <a:xfrm>
            <a:off x="819424" y="6412207"/>
            <a:ext cx="1202573" cy="215444"/>
          </a:xfrm>
          <a:prstGeom prst="rect">
            <a:avLst/>
          </a:prstGeom>
        </p:spPr>
        <p:txBody>
          <a:bodyPr wrap="none">
            <a:spAutoFit/>
          </a:bodyPr>
          <a:lstStyle/>
          <a:p>
            <a:r>
              <a:rPr lang="nl-NL" sz="800" dirty="0">
                <a:solidFill>
                  <a:schemeClr val="bg1"/>
                </a:solidFill>
                <a:cs typeface="Arial Narrow" panose="020B0604020202020204" pitchFamily="34" charset="0"/>
              </a:rPr>
              <a:t>M-N/A-NL-10-19-0002</a:t>
            </a:r>
          </a:p>
        </p:txBody>
      </p:sp>
    </p:spTree>
    <p:extLst>
      <p:ext uri="{BB962C8B-B14F-4D97-AF65-F5344CB8AC3E}">
        <p14:creationId xmlns:p14="http://schemas.microsoft.com/office/powerpoint/2010/main" val="259508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Agenda</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3401042"/>
          </a:xfrm>
        </p:spPr>
        <p:txBody>
          <a:bodyPr>
            <a:normAutofit/>
          </a:bodyPr>
          <a:lstStyle/>
          <a:p>
            <a:r>
              <a:rPr lang="nl-NL" sz="2300" b="1" dirty="0">
                <a:solidFill>
                  <a:schemeClr val="tx1"/>
                </a:solidFill>
              </a:rPr>
              <a:t>Wat is kanker?</a:t>
            </a:r>
          </a:p>
          <a:p>
            <a:r>
              <a:rPr lang="nl-NL" sz="2300" dirty="0"/>
              <a:t>Wat is </a:t>
            </a:r>
            <a:r>
              <a:rPr lang="nl-NL" sz="2300" dirty="0" err="1"/>
              <a:t>kankergerelateerde</a:t>
            </a:r>
            <a:r>
              <a:rPr lang="nl-NL" sz="2300" dirty="0"/>
              <a:t> neuropathie?</a:t>
            </a:r>
          </a:p>
          <a:p>
            <a:r>
              <a:rPr lang="nl-NL" sz="2300" dirty="0"/>
              <a:t>Wat is de impact van neuropathie voor de patiënt?</a:t>
            </a:r>
          </a:p>
          <a:p>
            <a:r>
              <a:rPr lang="nl-NL" sz="2300" dirty="0"/>
              <a:t>Hoe kunnen we neuropathieën het beste screenen?</a:t>
            </a:r>
          </a:p>
        </p:txBody>
      </p:sp>
    </p:spTree>
    <p:extLst>
      <p:ext uri="{BB962C8B-B14F-4D97-AF65-F5344CB8AC3E}">
        <p14:creationId xmlns:p14="http://schemas.microsoft.com/office/powerpoint/2010/main" val="34384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Wat is kanker</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6654526" cy="3401042"/>
          </a:xfrm>
        </p:spPr>
        <p:txBody>
          <a:bodyPr/>
          <a:lstStyle/>
          <a:p>
            <a:r>
              <a:rPr lang="nl-NL" dirty="0"/>
              <a:t>Een ongeremde deling van lichaamscellen, de cellen kunnen niet meer stoppen met delen en groeien in omliggende weefselen, en/of zaaien uit</a:t>
            </a:r>
          </a:p>
          <a:p>
            <a:r>
              <a:rPr lang="nl-NL" dirty="0"/>
              <a:t>Er zijn meer dan 200 soorten kanker</a:t>
            </a:r>
          </a:p>
          <a:p>
            <a:r>
              <a:rPr lang="nl-NL" dirty="0"/>
              <a:t>Uitgezaaide kanker heeft effect op de overleving en is slechter dan niet-uitgezaaide kanker</a:t>
            </a:r>
          </a:p>
          <a:p>
            <a:r>
              <a:rPr lang="nl-NL" dirty="0"/>
              <a:t>Kanker kan overal in het lichaam ontstaan</a:t>
            </a:r>
          </a:p>
          <a:p>
            <a:r>
              <a:rPr lang="nl-NL" dirty="0"/>
              <a:t>Iemand die leeft met of na kanker, heeft een hoger risico op een tweede tumor</a:t>
            </a:r>
          </a:p>
        </p:txBody>
      </p:sp>
      <p:sp>
        <p:nvSpPr>
          <p:cNvPr id="4" name="Rechthoek 3">
            <a:extLst>
              <a:ext uri="{FF2B5EF4-FFF2-40B4-BE49-F238E27FC236}">
                <a16:creationId xmlns:a16="http://schemas.microsoft.com/office/drawing/2014/main" id="{C84A4F8B-E49F-4A48-8F6A-95BDFE8B2DEB}"/>
              </a:ext>
            </a:extLst>
          </p:cNvPr>
          <p:cNvSpPr/>
          <p:nvPr/>
        </p:nvSpPr>
        <p:spPr>
          <a:xfrm>
            <a:off x="819424" y="6412438"/>
            <a:ext cx="5282795" cy="215444"/>
          </a:xfrm>
          <a:prstGeom prst="rect">
            <a:avLst/>
          </a:prstGeom>
        </p:spPr>
        <p:txBody>
          <a:bodyPr wrap="square">
            <a:spAutoFit/>
          </a:bodyPr>
          <a:lstStyle/>
          <a:p>
            <a:r>
              <a:rPr lang="fr-FR" sz="800" dirty="0">
                <a:solidFill>
                  <a:schemeClr val="bg1"/>
                </a:solidFill>
                <a:ea typeface="Calibri" panose="020F0502020204030204" pitchFamily="34" charset="0"/>
                <a:cs typeface="Arial Narrow" panose="020B0604020202020204" pitchFamily="34" charset="0"/>
              </a:rPr>
              <a:t>Data te </a:t>
            </a:r>
            <a:r>
              <a:rPr lang="fr-FR" sz="800" dirty="0" err="1">
                <a:solidFill>
                  <a:schemeClr val="bg1"/>
                </a:solidFill>
                <a:ea typeface="Calibri" panose="020F0502020204030204" pitchFamily="34" charset="0"/>
                <a:cs typeface="Arial Narrow" panose="020B0604020202020204" pitchFamily="34" charset="0"/>
              </a:rPr>
              <a:t>vinden</a:t>
            </a:r>
            <a:r>
              <a:rPr lang="fr-FR" sz="800" dirty="0">
                <a:solidFill>
                  <a:schemeClr val="bg1"/>
                </a:solidFill>
                <a:ea typeface="Calibri" panose="020F0502020204030204" pitchFamily="34" charset="0"/>
                <a:cs typeface="Arial Narrow" panose="020B0604020202020204" pitchFamily="34" charset="0"/>
              </a:rPr>
              <a:t> via: https://www.kanker.nl/algemene-onderwerpen/wat-is-kanker/ </a:t>
            </a:r>
            <a:r>
              <a:rPr lang="fr-FR" sz="800" dirty="0" err="1">
                <a:solidFill>
                  <a:schemeClr val="bg1"/>
                </a:solidFill>
                <a:ea typeface="Calibri" panose="020F0502020204030204" pitchFamily="34" charset="0"/>
                <a:cs typeface="Arial Narrow" panose="020B0604020202020204" pitchFamily="34" charset="0"/>
              </a:rPr>
              <a:t>Geraadpleegd</a:t>
            </a:r>
            <a:r>
              <a:rPr lang="fr-FR" sz="800" dirty="0">
                <a:solidFill>
                  <a:schemeClr val="bg1"/>
                </a:solidFill>
                <a:ea typeface="Calibri" panose="020F0502020204030204" pitchFamily="34" charset="0"/>
                <a:cs typeface="Arial Narrow" panose="020B0604020202020204" pitchFamily="34" charset="0"/>
              </a:rPr>
              <a:t> op 20 sept 2019</a:t>
            </a:r>
            <a:endParaRPr lang="fr-FR" sz="800" dirty="0">
              <a:solidFill>
                <a:schemeClr val="bg1"/>
              </a:solidFill>
              <a:cs typeface="Arial Narrow" panose="020B0604020202020204" pitchFamily="34" charset="0"/>
            </a:endParaRPr>
          </a:p>
        </p:txBody>
      </p:sp>
    </p:spTree>
    <p:extLst>
      <p:ext uri="{BB962C8B-B14F-4D97-AF65-F5344CB8AC3E}">
        <p14:creationId xmlns:p14="http://schemas.microsoft.com/office/powerpoint/2010/main" val="238752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Prevalentie</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981676" cy="3401042"/>
          </a:xfrm>
        </p:spPr>
        <p:txBody>
          <a:bodyPr>
            <a:normAutofit/>
          </a:bodyPr>
          <a:lstStyle/>
          <a:p>
            <a:r>
              <a:rPr lang="nl-NL" dirty="0"/>
              <a:t>In 2018 kregen in Nederland &gt;110.000 mensen de diagnose kanker</a:t>
            </a:r>
            <a:r>
              <a:rPr lang="nl-NL" baseline="30000" dirty="0"/>
              <a:t>1</a:t>
            </a:r>
          </a:p>
          <a:p>
            <a:r>
              <a:rPr lang="nl-NL" dirty="0"/>
              <a:t>In 2010, was 5 jaar na kanker nog 60% van de patiënten in leven</a:t>
            </a:r>
            <a:r>
              <a:rPr lang="nl-NL" baseline="30000" dirty="0"/>
              <a:t>2</a:t>
            </a:r>
            <a:endParaRPr lang="nl-NL" dirty="0"/>
          </a:p>
          <a:p>
            <a:r>
              <a:rPr lang="nl-NL" dirty="0"/>
              <a:t>In 2019, meer dan 800.000 mensen in Nederland hebben kanker (gehad)</a:t>
            </a:r>
            <a:r>
              <a:rPr lang="nl-NL" baseline="30000" dirty="0"/>
              <a:t>2</a:t>
            </a:r>
            <a:endParaRPr lang="nl-NL" dirty="0"/>
          </a:p>
          <a:p>
            <a:r>
              <a:rPr lang="nl-NL" dirty="0"/>
              <a:t>Kanker meest voorkomende doodsoorzaak in NL</a:t>
            </a:r>
            <a:r>
              <a:rPr lang="nl-NL" baseline="30000" dirty="0"/>
              <a:t>3</a:t>
            </a:r>
            <a:endParaRPr lang="nl-NL" dirty="0"/>
          </a:p>
          <a:p>
            <a:r>
              <a:rPr lang="nl-NL" dirty="0"/>
              <a:t>Tussen de 40-80 jaar is kanker in 45% de doodsoorzaak</a:t>
            </a:r>
            <a:r>
              <a:rPr lang="nl-NL" baseline="30000" dirty="0"/>
              <a:t>3</a:t>
            </a:r>
            <a:endParaRPr lang="nl-NL" dirty="0"/>
          </a:p>
        </p:txBody>
      </p:sp>
      <p:sp>
        <p:nvSpPr>
          <p:cNvPr id="4" name="Rechthoek 3">
            <a:extLst>
              <a:ext uri="{FF2B5EF4-FFF2-40B4-BE49-F238E27FC236}">
                <a16:creationId xmlns:a16="http://schemas.microsoft.com/office/drawing/2014/main" id="{C84A4F8B-E49F-4A48-8F6A-95BDFE8B2DEB}"/>
              </a:ext>
            </a:extLst>
          </p:cNvPr>
          <p:cNvSpPr/>
          <p:nvPr/>
        </p:nvSpPr>
        <p:spPr>
          <a:xfrm>
            <a:off x="819424" y="6296725"/>
            <a:ext cx="5933068" cy="561276"/>
          </a:xfrm>
          <a:prstGeom prst="rect">
            <a:avLst/>
          </a:prstGeom>
        </p:spPr>
        <p:txBody>
          <a:bodyPr wrap="square">
            <a:noAutofit/>
          </a:bodyPr>
          <a:lstStyle/>
          <a:p>
            <a:r>
              <a:rPr lang="fr-FR" sz="800" dirty="0">
                <a:solidFill>
                  <a:schemeClr val="bg1"/>
                </a:solidFill>
                <a:latin typeface="Arial" panose="020B0604020202020204" pitchFamily="34" charset="0"/>
                <a:ea typeface="Calibri" panose="020F0502020204030204" pitchFamily="34" charset="0"/>
                <a:cs typeface="Arial" panose="020B0604020202020204" pitchFamily="34" charset="0"/>
              </a:rPr>
              <a:t>Data te </a:t>
            </a:r>
            <a:r>
              <a:rPr lang="fr-FR" sz="800" dirty="0" err="1">
                <a:solidFill>
                  <a:schemeClr val="bg1"/>
                </a:solidFill>
                <a:latin typeface="Arial" panose="020B0604020202020204" pitchFamily="34" charset="0"/>
                <a:ea typeface="Calibri" panose="020F0502020204030204" pitchFamily="34" charset="0"/>
                <a:cs typeface="Arial" panose="020B0604020202020204" pitchFamily="34" charset="0"/>
              </a:rPr>
              <a:t>vinden</a:t>
            </a:r>
            <a:r>
              <a:rPr lang="fr-FR" sz="800" dirty="0">
                <a:solidFill>
                  <a:schemeClr val="bg1"/>
                </a:solidFill>
                <a:latin typeface="Arial" panose="020B0604020202020204" pitchFamily="34" charset="0"/>
                <a:ea typeface="Calibri" panose="020F0502020204030204" pitchFamily="34" charset="0"/>
                <a:cs typeface="Arial" panose="020B0604020202020204" pitchFamily="34" charset="0"/>
              </a:rPr>
              <a:t> via: </a:t>
            </a:r>
            <a:r>
              <a:rPr lang="nl-NL" sz="800" dirty="0">
                <a:solidFill>
                  <a:schemeClr val="bg1"/>
                </a:solidFill>
                <a:latin typeface="Arial" panose="020B0604020202020204" pitchFamily="34" charset="0"/>
                <a:ea typeface="Calibri" panose="020F0502020204030204" pitchFamily="34" charset="0"/>
                <a:cs typeface="Arial" panose="020B0604020202020204" pitchFamily="34" charset="0"/>
              </a:rPr>
              <a:t>1) www.cijfersoverkanker.nl geraadpleegd op 25 sept 2019  </a:t>
            </a:r>
          </a:p>
          <a:p>
            <a:r>
              <a:rPr lang="nl-NL" sz="800" dirty="0">
                <a:solidFill>
                  <a:schemeClr val="bg1"/>
                </a:solidFill>
                <a:latin typeface="Arial" panose="020B0604020202020204" pitchFamily="34" charset="0"/>
                <a:ea typeface="Calibri" panose="020F0502020204030204" pitchFamily="34" charset="0"/>
                <a:cs typeface="Arial" panose="020B0604020202020204" pitchFamily="34" charset="0"/>
              </a:rPr>
              <a:t>2) www.kanker.nl/algemene-onderwerpen Geraadpleegd op 25 sept 2019 3) www.cbs.nl geraadpleegd op 25 sept 2019</a:t>
            </a:r>
            <a:endParaRPr lang="nl-NL"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71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De verschillende typen kanker</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3927619"/>
          </a:xfrm>
        </p:spPr>
        <p:txBody>
          <a:bodyPr>
            <a:normAutofit/>
          </a:bodyPr>
          <a:lstStyle/>
          <a:p>
            <a:pPr marL="0" indent="0">
              <a:buNone/>
            </a:pPr>
            <a:r>
              <a:rPr lang="nl-NL" b="1" dirty="0">
                <a:solidFill>
                  <a:schemeClr val="tx1"/>
                </a:solidFill>
                <a:latin typeface="Arial" panose="020B0604020202020204" pitchFamily="34" charset="0"/>
                <a:cs typeface="Arial" panose="020B0604020202020204" pitchFamily="34" charset="0"/>
              </a:rPr>
              <a:t>4 categorieën totaal 200 verschillende soorten</a:t>
            </a:r>
          </a:p>
          <a:p>
            <a:pPr marL="0" indent="0">
              <a:buNone/>
            </a:pPr>
            <a:endParaRPr lang="nl-NL" dirty="0"/>
          </a:p>
          <a:p>
            <a:r>
              <a:rPr lang="nl-NL" dirty="0"/>
              <a:t>Solide kanker</a:t>
            </a:r>
          </a:p>
          <a:p>
            <a:pPr lvl="2"/>
            <a:r>
              <a:rPr lang="nl-NL" sz="1800" dirty="0">
                <a:solidFill>
                  <a:schemeClr val="bg1"/>
                </a:solidFill>
              </a:rPr>
              <a:t>carcinomen: borst, long, prostaat, darm; </a:t>
            </a:r>
          </a:p>
          <a:p>
            <a:pPr lvl="2"/>
            <a:r>
              <a:rPr lang="nl-NL" sz="1800" dirty="0">
                <a:solidFill>
                  <a:schemeClr val="bg1"/>
                </a:solidFill>
              </a:rPr>
              <a:t>sarcomen: bot, kraakbeen</a:t>
            </a:r>
          </a:p>
          <a:p>
            <a:r>
              <a:rPr lang="nl-NL" dirty="0"/>
              <a:t>Hematologische kanker: 	</a:t>
            </a:r>
          </a:p>
          <a:p>
            <a:pPr lvl="2"/>
            <a:r>
              <a:rPr lang="nl-NL" sz="1800" dirty="0">
                <a:solidFill>
                  <a:schemeClr val="bg1"/>
                </a:solidFill>
              </a:rPr>
              <a:t>Leukemie</a:t>
            </a:r>
          </a:p>
          <a:p>
            <a:pPr lvl="2"/>
            <a:r>
              <a:rPr lang="nl-NL" sz="1800" dirty="0">
                <a:solidFill>
                  <a:schemeClr val="bg1"/>
                </a:solidFill>
              </a:rPr>
              <a:t>Lymfoom</a:t>
            </a:r>
          </a:p>
          <a:p>
            <a:pPr lvl="2"/>
            <a:r>
              <a:rPr lang="nl-NL" sz="1800" dirty="0">
                <a:solidFill>
                  <a:schemeClr val="bg1"/>
                </a:solidFill>
              </a:rPr>
              <a:t>Multipel Myeloom</a:t>
            </a:r>
          </a:p>
          <a:p>
            <a:r>
              <a:rPr lang="nl-NL" dirty="0"/>
              <a:t>Gemetastaseerde (uitgezaaide) kanker</a:t>
            </a:r>
          </a:p>
          <a:p>
            <a:r>
              <a:rPr lang="nl-NL" dirty="0"/>
              <a:t>Secundaire kanker: als gevolg van therapie</a:t>
            </a:r>
          </a:p>
        </p:txBody>
      </p:sp>
      <p:sp>
        <p:nvSpPr>
          <p:cNvPr id="4" name="Rechthoek 3">
            <a:extLst>
              <a:ext uri="{FF2B5EF4-FFF2-40B4-BE49-F238E27FC236}">
                <a16:creationId xmlns:a16="http://schemas.microsoft.com/office/drawing/2014/main" id="{C84A4F8B-E49F-4A48-8F6A-95BDFE8B2DEB}"/>
              </a:ext>
            </a:extLst>
          </p:cNvPr>
          <p:cNvSpPr/>
          <p:nvPr/>
        </p:nvSpPr>
        <p:spPr>
          <a:xfrm>
            <a:off x="819424" y="6291716"/>
            <a:ext cx="4933692" cy="326572"/>
          </a:xfrm>
          <a:prstGeom prst="rect">
            <a:avLst/>
          </a:prstGeom>
        </p:spPr>
        <p:txBody>
          <a:bodyPr wrap="square">
            <a:noAutofit/>
          </a:bodyPr>
          <a:lstStyle/>
          <a:p>
            <a:r>
              <a:rPr lang="nl-NL" sz="800" dirty="0">
                <a:solidFill>
                  <a:schemeClr val="bg1"/>
                </a:solidFill>
                <a:ea typeface="Calibri" panose="020F0502020204030204" pitchFamily="34" charset="0"/>
                <a:cs typeface="Arial Narrow" panose="020B0604020202020204" pitchFamily="34" charset="0"/>
              </a:rPr>
              <a:t>Data te vinden via: www.kanker.be/alles-over-kanker/jongeren-en-kanker/kankers/types-van-kanker geraadpleegd op 25 sept 2019</a:t>
            </a:r>
          </a:p>
        </p:txBody>
      </p:sp>
    </p:spTree>
    <p:extLst>
      <p:ext uri="{BB962C8B-B14F-4D97-AF65-F5344CB8AC3E}">
        <p14:creationId xmlns:p14="http://schemas.microsoft.com/office/powerpoint/2010/main" val="123128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nl-NL" dirty="0"/>
              <a:t>Behandelopties:</a:t>
            </a:r>
          </a:p>
        </p:txBody>
      </p:sp>
      <p:sp>
        <p:nvSpPr>
          <p:cNvPr id="3" name="Tijdelijke aanduiding voor inhoud 2">
            <a:extLst>
              <a:ext uri="{FF2B5EF4-FFF2-40B4-BE49-F238E27FC236}">
                <a16:creationId xmlns:a16="http://schemas.microsoft.com/office/drawing/2014/main" id="{099EE7B4-F792-834B-AB72-6CDCAEAE5966}"/>
              </a:ext>
            </a:extLst>
          </p:cNvPr>
          <p:cNvSpPr>
            <a:spLocks noGrp="1"/>
          </p:cNvSpPr>
          <p:nvPr>
            <p:ph idx="1"/>
          </p:nvPr>
        </p:nvSpPr>
        <p:spPr>
          <a:xfrm>
            <a:off x="819424" y="1808163"/>
            <a:ext cx="7886700" cy="3401042"/>
          </a:xfrm>
        </p:spPr>
        <p:txBody>
          <a:bodyPr>
            <a:normAutofit/>
          </a:bodyPr>
          <a:lstStyle/>
          <a:p>
            <a:r>
              <a:rPr lang="nl-NL" dirty="0"/>
              <a:t>Chirurgie</a:t>
            </a:r>
          </a:p>
          <a:p>
            <a:r>
              <a:rPr lang="nl-NL" dirty="0"/>
              <a:t>Radiotherapie</a:t>
            </a:r>
          </a:p>
          <a:p>
            <a:r>
              <a:rPr lang="nl-NL" dirty="0"/>
              <a:t>Chemotherapie</a:t>
            </a:r>
          </a:p>
          <a:p>
            <a:r>
              <a:rPr lang="nl-NL" dirty="0" err="1"/>
              <a:t>Targeted</a:t>
            </a:r>
            <a:r>
              <a:rPr lang="nl-NL" dirty="0"/>
              <a:t> therapie</a:t>
            </a:r>
          </a:p>
          <a:p>
            <a:r>
              <a:rPr lang="nl-NL" dirty="0"/>
              <a:t>Immunotherapie</a:t>
            </a:r>
          </a:p>
        </p:txBody>
      </p:sp>
      <p:sp>
        <p:nvSpPr>
          <p:cNvPr id="4" name="Rechthoek 3">
            <a:extLst>
              <a:ext uri="{FF2B5EF4-FFF2-40B4-BE49-F238E27FC236}">
                <a16:creationId xmlns:a16="http://schemas.microsoft.com/office/drawing/2014/main" id="{C84A4F8B-E49F-4A48-8F6A-95BDFE8B2DEB}"/>
              </a:ext>
            </a:extLst>
          </p:cNvPr>
          <p:cNvSpPr/>
          <p:nvPr/>
        </p:nvSpPr>
        <p:spPr>
          <a:xfrm>
            <a:off x="819424" y="6293673"/>
            <a:ext cx="5962261" cy="456378"/>
          </a:xfrm>
          <a:prstGeom prst="rect">
            <a:avLst/>
          </a:prstGeom>
        </p:spPr>
        <p:txBody>
          <a:bodyPr wrap="square">
            <a:noAutofit/>
          </a:bodyPr>
          <a:lstStyle/>
          <a:p>
            <a:r>
              <a:rPr lang="fr-FR" sz="800" dirty="0">
                <a:solidFill>
                  <a:schemeClr val="bg1"/>
                </a:solidFill>
                <a:ea typeface="Calibri" panose="020F0502020204030204" pitchFamily="34" charset="0"/>
                <a:cs typeface="Arial Narrow" panose="020B0604020202020204" pitchFamily="34" charset="0"/>
              </a:rPr>
              <a:t>Data te </a:t>
            </a:r>
            <a:r>
              <a:rPr lang="fr-FR" sz="800" dirty="0" err="1">
                <a:solidFill>
                  <a:schemeClr val="bg1"/>
                </a:solidFill>
                <a:ea typeface="Calibri" panose="020F0502020204030204" pitchFamily="34" charset="0"/>
                <a:cs typeface="Arial Narrow" panose="020B0604020202020204" pitchFamily="34" charset="0"/>
              </a:rPr>
              <a:t>vinden</a:t>
            </a:r>
            <a:r>
              <a:rPr lang="fr-FR" sz="800" dirty="0">
                <a:solidFill>
                  <a:schemeClr val="bg1"/>
                </a:solidFill>
                <a:ea typeface="Calibri" panose="020F0502020204030204" pitchFamily="34" charset="0"/>
                <a:cs typeface="Arial Narrow" panose="020B0604020202020204" pitchFamily="34" charset="0"/>
              </a:rPr>
              <a:t> via: </a:t>
            </a:r>
            <a:r>
              <a:rPr lang="nl-NL" sz="800" dirty="0">
                <a:solidFill>
                  <a:schemeClr val="bg1"/>
                </a:solidFill>
                <a:ea typeface="Calibri" panose="020F0502020204030204" pitchFamily="34" charset="0"/>
                <a:cs typeface="Arial Narrow" panose="020B0604020202020204" pitchFamily="34" charset="0"/>
              </a:rPr>
              <a:t>1) www.cijfersoverkanker.nl geraadpleegd op 25 sept 2019 2) www.kanker.nl/algemene-onderwerpen Geraadpleegd op 25 sept 2019 3) www.cbs.nl geraadpleegd op 25 sept 2019</a:t>
            </a:r>
            <a:endParaRPr lang="nl-NL" sz="800" dirty="0">
              <a:solidFill>
                <a:schemeClr val="bg1"/>
              </a:solidFill>
              <a:cs typeface="Arial Narrow" panose="020B0604020202020204" pitchFamily="34" charset="0"/>
            </a:endParaRPr>
          </a:p>
        </p:txBody>
      </p:sp>
    </p:spTree>
    <p:extLst>
      <p:ext uri="{BB962C8B-B14F-4D97-AF65-F5344CB8AC3E}">
        <p14:creationId xmlns:p14="http://schemas.microsoft.com/office/powerpoint/2010/main" val="329633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47292-EA3D-FF49-9E33-CF2B3E3A7323}"/>
              </a:ext>
            </a:extLst>
          </p:cNvPr>
          <p:cNvSpPr>
            <a:spLocks noGrp="1"/>
          </p:cNvSpPr>
          <p:nvPr>
            <p:ph type="title"/>
          </p:nvPr>
        </p:nvSpPr>
        <p:spPr>
          <a:xfrm>
            <a:off x="819424" y="-1"/>
            <a:ext cx="7107569" cy="961053"/>
          </a:xfrm>
        </p:spPr>
        <p:txBody>
          <a:bodyPr anchor="ctr"/>
          <a:lstStyle/>
          <a:p>
            <a:r>
              <a:rPr lang="en-US" sz="2800" dirty="0" err="1"/>
              <a:t>Kankergerelateerde</a:t>
            </a:r>
            <a:r>
              <a:rPr lang="en-US" sz="2800" dirty="0"/>
              <a:t> </a:t>
            </a:r>
            <a:r>
              <a:rPr lang="en-US" sz="2800" dirty="0" err="1"/>
              <a:t>bijwerkingen</a:t>
            </a:r>
            <a:endParaRPr lang="nl-NL" dirty="0"/>
          </a:p>
        </p:txBody>
      </p:sp>
      <p:sp>
        <p:nvSpPr>
          <p:cNvPr id="4" name="Rechthoek 3">
            <a:extLst>
              <a:ext uri="{FF2B5EF4-FFF2-40B4-BE49-F238E27FC236}">
                <a16:creationId xmlns:a16="http://schemas.microsoft.com/office/drawing/2014/main" id="{C84A4F8B-E49F-4A48-8F6A-95BDFE8B2DEB}"/>
              </a:ext>
            </a:extLst>
          </p:cNvPr>
          <p:cNvSpPr/>
          <p:nvPr/>
        </p:nvSpPr>
        <p:spPr>
          <a:xfrm>
            <a:off x="819424" y="6407594"/>
            <a:ext cx="5962261" cy="307087"/>
          </a:xfrm>
          <a:prstGeom prst="rect">
            <a:avLst/>
          </a:prstGeom>
        </p:spPr>
        <p:txBody>
          <a:bodyPr wrap="square">
            <a:noAutofit/>
          </a:bodyPr>
          <a:lstStyle/>
          <a:p>
            <a:r>
              <a:rPr lang="nl-NL" sz="800" dirty="0">
                <a:solidFill>
                  <a:schemeClr val="bg1"/>
                </a:solidFill>
                <a:ea typeface="Calibri" panose="020F0502020204030204" pitchFamily="34" charset="0"/>
                <a:cs typeface="Arial Narrow" panose="020B0604020202020204" pitchFamily="34" charset="0"/>
              </a:rPr>
              <a:t>https://nfk.nl/resultaten/welke-ervaringen-zijn-er-met-de-late-gevolgen-van-kanker geraadpleegd op 25 sept 2019</a:t>
            </a:r>
          </a:p>
        </p:txBody>
      </p:sp>
      <p:pic>
        <p:nvPicPr>
          <p:cNvPr id="9" name="Afbeelding 8">
            <a:extLst>
              <a:ext uri="{FF2B5EF4-FFF2-40B4-BE49-F238E27FC236}">
                <a16:creationId xmlns:a16="http://schemas.microsoft.com/office/drawing/2014/main" id="{0D17FF25-5A18-6B4B-90F1-0A6593FE5116}"/>
              </a:ext>
            </a:extLst>
          </p:cNvPr>
          <p:cNvPicPr>
            <a:picLocks noChangeAspect="1"/>
          </p:cNvPicPr>
          <p:nvPr/>
        </p:nvPicPr>
        <p:blipFill>
          <a:blip r:embed="rId3"/>
          <a:stretch>
            <a:fillRect/>
          </a:stretch>
        </p:blipFill>
        <p:spPr>
          <a:xfrm>
            <a:off x="798513" y="1628072"/>
            <a:ext cx="7614743" cy="4297715"/>
          </a:xfrm>
          <a:prstGeom prst="rect">
            <a:avLst/>
          </a:prstGeom>
        </p:spPr>
      </p:pic>
    </p:spTree>
    <p:extLst>
      <p:ext uri="{BB962C8B-B14F-4D97-AF65-F5344CB8AC3E}">
        <p14:creationId xmlns:p14="http://schemas.microsoft.com/office/powerpoint/2010/main" val="33180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ot en Happening">
  <a:themeElements>
    <a:clrScheme name="Hot en Happening">
      <a:dk1>
        <a:srgbClr val="008337"/>
      </a:dk1>
      <a:lt1>
        <a:srgbClr val="7C7A7A"/>
      </a:lt1>
      <a:dk2>
        <a:srgbClr val="000000"/>
      </a:dk2>
      <a:lt2>
        <a:srgbClr val="FEFFFF"/>
      </a:lt2>
      <a:accent1>
        <a:srgbClr val="6CB434"/>
      </a:accent1>
      <a:accent2>
        <a:srgbClr val="D99900"/>
      </a:accent2>
      <a:accent3>
        <a:srgbClr val="5D2365"/>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BD140BCFA09F747AADD3DE0013F3BD3" ma:contentTypeVersion="10" ma:contentTypeDescription="Ein neues Dokument erstellen." ma:contentTypeScope="" ma:versionID="3ac36748e9f23a3c161777c24c6f8c6d">
  <xsd:schema xmlns:xsd="http://www.w3.org/2001/XMLSchema" xmlns:xs="http://www.w3.org/2001/XMLSchema" xmlns:p="http://schemas.microsoft.com/office/2006/metadata/properties" xmlns:ns3="a47c5f5b-2b64-4ab5-a03c-e531b93e3dca" xmlns:ns4="18d5802c-a5af-4007-82ed-95a2de54ffd5" targetNamespace="http://schemas.microsoft.com/office/2006/metadata/properties" ma:root="true" ma:fieldsID="95e181f5e022e325f2a477c1daa554b0" ns3:_="" ns4:_="">
    <xsd:import namespace="a47c5f5b-2b64-4ab5-a03c-e531b93e3dca"/>
    <xsd:import namespace="18d5802c-a5af-4007-82ed-95a2de54ffd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7c5f5b-2b64-4ab5-a03c-e531b93e3dc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d5802c-a5af-4007-82ed-95a2de54ffd5"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SharingHintHash" ma:index="14"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5156C1-BFF7-4869-8398-B76FA06BE881}">
  <ds:schemaRefs>
    <ds:schemaRef ds:uri="http://schemas.microsoft.com/sharepoint/v3/contenttype/forms"/>
  </ds:schemaRefs>
</ds:datastoreItem>
</file>

<file path=customXml/itemProps2.xml><?xml version="1.0" encoding="utf-8"?>
<ds:datastoreItem xmlns:ds="http://schemas.openxmlformats.org/officeDocument/2006/customXml" ds:itemID="{320AE982-D58F-4636-AC84-10B8EE3BD6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7c5f5b-2b64-4ab5-a03c-e531b93e3dca"/>
    <ds:schemaRef ds:uri="18d5802c-a5af-4007-82ed-95a2de54f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D0DC70-F53F-46F8-9AE5-469E81DC0BF0}">
  <ds:schemaRefs>
    <ds:schemaRef ds:uri="a47c5f5b-2b64-4ab5-a03c-e531b93e3dca"/>
    <ds:schemaRef ds:uri="http://purl.org/dc/elements/1.1/"/>
    <ds:schemaRef ds:uri="http://schemas.microsoft.com/office/2006/documentManagement/types"/>
    <ds:schemaRef ds:uri="18d5802c-a5af-4007-82ed-95a2de54ffd5"/>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2032</Words>
  <Application>Microsoft Office PowerPoint</Application>
  <PresentationFormat>On-screen Show (4:3)</PresentationFormat>
  <Paragraphs>245</Paragraphs>
  <Slides>31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Hot en Happening</vt:lpstr>
      <vt:lpstr>PowerPoint Presentation</vt:lpstr>
      <vt:lpstr>Corien Eeltink  verpleegkundig specialist afd. hematologie VUmc</vt:lpstr>
      <vt:lpstr>PowerPoint Presentation</vt:lpstr>
      <vt:lpstr>Agenda</vt:lpstr>
      <vt:lpstr>Wat is kanker</vt:lpstr>
      <vt:lpstr>Prevalentie</vt:lpstr>
      <vt:lpstr>De verschillende typen kanker</vt:lpstr>
      <vt:lpstr>Behandelopties:</vt:lpstr>
      <vt:lpstr>Kankergerelateerde bijwerkingen</vt:lpstr>
      <vt:lpstr>Langetermijneffecten van kanker</vt:lpstr>
      <vt:lpstr>Agenda</vt:lpstr>
      <vt:lpstr>Risicofactoren ontwikkeling neuropathie:</vt:lpstr>
      <vt:lpstr>Wat is polyneuropathie?</vt:lpstr>
      <vt:lpstr>CIPN en CINP</vt:lpstr>
      <vt:lpstr>CIPN en CINP</vt:lpstr>
      <vt:lpstr>Hoe ontstaat CIPN?</vt:lpstr>
      <vt:lpstr>Kenmerken van CIPN</vt:lpstr>
      <vt:lpstr>Sensorische symptomen</vt:lpstr>
      <vt:lpstr>Motorische en Autonome symptomen</vt:lpstr>
      <vt:lpstr>Voorbeelden chemotherapie/oncolytica</vt:lpstr>
      <vt:lpstr>Toxiciteit chemotherapie</vt:lpstr>
      <vt:lpstr>Agenda</vt:lpstr>
      <vt:lpstr>Wat is de impact van neuropathie voor de patiënt?</vt:lpstr>
      <vt:lpstr>Wat is de impact van neuropathie voor de patiënt?</vt:lpstr>
      <vt:lpstr>Problemen met seksualiteit</vt:lpstr>
      <vt:lpstr>Agenda</vt:lpstr>
      <vt:lpstr>Beoordeling van perifere neuropathie</vt:lpstr>
      <vt:lpstr>Begin met screenen</vt:lpstr>
      <vt:lpstr>Begin met screenen</vt:lpstr>
      <vt:lpstr>Neuropathie, tips en trucs</vt:lpstr>
      <vt:lpstr>Samenvatting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Groos, Saskia</cp:lastModifiedBy>
  <cp:revision>47</cp:revision>
  <cp:lastPrinted>2019-10-09T09:18:25Z</cp:lastPrinted>
  <dcterms:created xsi:type="dcterms:W3CDTF">2019-01-31T08:27:11Z</dcterms:created>
  <dcterms:modified xsi:type="dcterms:W3CDTF">2019-10-14T09:36:24Z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22b0d6-cb08-48e4-b81e-c118f64f4880_Enabled">
    <vt:lpwstr>True</vt:lpwstr>
  </property>
  <property fmtid="{D5CDD505-2E9C-101B-9397-08002B2CF9AE}" pid="3" name="MSIP_Label_1f22b0d6-cb08-48e4-b81e-c118f64f4880_SiteId">
    <vt:lpwstr>1aa3f197-39d5-4269-bcea-93372aa086d9</vt:lpwstr>
  </property>
  <property fmtid="{D5CDD505-2E9C-101B-9397-08002B2CF9AE}" pid="4" name="MSIP_Label_1f22b0d6-cb08-48e4-b81e-c118f64f4880_Owner">
    <vt:lpwstr>Henrik.Gold@grunenthal.com</vt:lpwstr>
  </property>
  <property fmtid="{D5CDD505-2E9C-101B-9397-08002B2CF9AE}" pid="5" name="MSIP_Label_1f22b0d6-cb08-48e4-b81e-c118f64f4880_SetDate">
    <vt:lpwstr>2019-10-14T03:56:41.3141601Z</vt:lpwstr>
  </property>
  <property fmtid="{D5CDD505-2E9C-101B-9397-08002B2CF9AE}" pid="6" name="MSIP_Label_1f22b0d6-cb08-48e4-b81e-c118f64f4880_Name">
    <vt:lpwstr>Business Use</vt:lpwstr>
  </property>
  <property fmtid="{D5CDD505-2E9C-101B-9397-08002B2CF9AE}" pid="7" name="MSIP_Label_1f22b0d6-cb08-48e4-b81e-c118f64f4880_Application">
    <vt:lpwstr>Microsoft Azure Information Protection</vt:lpwstr>
  </property>
  <property fmtid="{D5CDD505-2E9C-101B-9397-08002B2CF9AE}" pid="8" name="MSIP_Label_1f22b0d6-cb08-48e4-b81e-c118f64f4880_ActionId">
    <vt:lpwstr>d23db67f-1a62-4550-8e14-637bfb8d5512</vt:lpwstr>
  </property>
  <property fmtid="{D5CDD505-2E9C-101B-9397-08002B2CF9AE}" pid="9" name="MSIP_Label_1f22b0d6-cb08-48e4-b81e-c118f64f4880_Extended_MSFT_Method">
    <vt:lpwstr>Automatic</vt:lpwstr>
  </property>
  <property fmtid="{D5CDD505-2E9C-101B-9397-08002B2CF9AE}" pid="10" name="Sensitivity">
    <vt:lpwstr>Business Use</vt:lpwstr>
  </property>
  <property fmtid="{D5CDD505-2E9C-101B-9397-08002B2CF9AE}" pid="11" name="ContentTypeId">
    <vt:lpwstr>0x0101001BD140BCFA09F747AADD3DE0013F3BD3</vt:lpwstr>
  </property>
</Properties>
</file>