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319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33" r:id="rId16"/>
    <p:sldId id="340" r:id="rId17"/>
    <p:sldId id="341" r:id="rId18"/>
    <p:sldId id="342" r:id="rId19"/>
    <p:sldId id="343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07" autoAdjust="0"/>
  </p:normalViewPr>
  <p:slideViewPr>
    <p:cSldViewPr>
      <p:cViewPr>
        <p:scale>
          <a:sx n="70" d="100"/>
          <a:sy n="70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40FEF-8B18-4EAA-84E1-3754BCCB3EC0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827BC-C7D1-4A4C-A7F8-01AF7240D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35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827BC-C7D1-4A4C-A7F8-01AF7240D34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18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Pitting</a:t>
            </a:r>
            <a:r>
              <a:rPr lang="nl-NL" dirty="0" smtClean="0"/>
              <a:t> oedeem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827BC-C7D1-4A4C-A7F8-01AF7240D34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10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" y="2503725"/>
            <a:ext cx="9143608" cy="43542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268251" cy="106993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17" y="2218077"/>
            <a:ext cx="1517151" cy="27230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7258" y="2506109"/>
            <a:ext cx="5009078" cy="1296144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27218" y="4011670"/>
            <a:ext cx="4928592" cy="792088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417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Afbeelding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0333"/>
            <a:ext cx="9144000" cy="1305232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419056" cy="792088"/>
          </a:xfrm>
        </p:spPr>
        <p:txBody>
          <a:bodyPr>
            <a:normAutofit/>
          </a:bodyPr>
          <a:lstStyle>
            <a:lvl1pPr algn="l">
              <a:defRPr sz="3200" b="1">
                <a:latin typeface="Gill Sans MT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1"/>
            <a:ext cx="1627771" cy="767816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 userDrawn="1"/>
        </p:nvCxnSpPr>
        <p:spPr>
          <a:xfrm>
            <a:off x="467544" y="1052736"/>
            <a:ext cx="8252508" cy="0"/>
          </a:xfrm>
          <a:prstGeom prst="line">
            <a:avLst/>
          </a:prstGeom>
          <a:ln w="12700">
            <a:solidFill>
              <a:srgbClr val="C2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758880" y="6376243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D6E8832-7B81-4DA1-B2CA-FBCD6FE4CBE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3348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419056" cy="792088"/>
          </a:xfrm>
        </p:spPr>
        <p:txBody>
          <a:bodyPr>
            <a:normAutofit/>
          </a:bodyPr>
          <a:lstStyle>
            <a:lvl1pPr algn="l">
              <a:defRPr sz="3200" b="1">
                <a:latin typeface="Gill Sans MT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1"/>
            <a:ext cx="1627771" cy="767816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 userDrawn="1"/>
        </p:nvCxnSpPr>
        <p:spPr>
          <a:xfrm>
            <a:off x="467544" y="1052736"/>
            <a:ext cx="8252508" cy="0"/>
          </a:xfrm>
          <a:prstGeom prst="line">
            <a:avLst/>
          </a:prstGeom>
          <a:ln w="12700">
            <a:solidFill>
              <a:srgbClr val="C2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758880" y="6376243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D6E8832-7B81-4DA1-B2CA-FBCD6FE4CBE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6808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8998" y="1196752"/>
            <a:ext cx="8229600" cy="4752528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400">
                <a:latin typeface="Gill Sans MT" pitchFamily="34" charset="0"/>
              </a:defRPr>
            </a:lvl1pPr>
            <a:lvl2pPr>
              <a:buClr>
                <a:srgbClr val="8BB511"/>
              </a:buClr>
              <a:defRPr sz="1800"/>
            </a:lvl2pPr>
            <a:lvl3pPr>
              <a:buClr>
                <a:srgbClr val="8BB511"/>
              </a:buClr>
              <a:defRPr sz="1800"/>
            </a:lvl3pPr>
            <a:lvl4pPr>
              <a:buClr>
                <a:srgbClr val="8BB511"/>
              </a:buClr>
              <a:defRPr sz="1800"/>
            </a:lvl4pPr>
            <a:lvl5pPr>
              <a:buClr>
                <a:srgbClr val="8BB511"/>
              </a:buCl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419056" cy="792088"/>
          </a:xfrm>
        </p:spPr>
        <p:txBody>
          <a:bodyPr>
            <a:normAutofit/>
          </a:bodyPr>
          <a:lstStyle>
            <a:lvl1pPr algn="l">
              <a:defRPr sz="3200" b="1">
                <a:latin typeface="Gill Sans MT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cxnSp>
        <p:nvCxnSpPr>
          <p:cNvPr id="13" name="Rechte verbindingslijn 12"/>
          <p:cNvCxnSpPr/>
          <p:nvPr userDrawn="1"/>
        </p:nvCxnSpPr>
        <p:spPr>
          <a:xfrm>
            <a:off x="467544" y="1052736"/>
            <a:ext cx="8252508" cy="0"/>
          </a:xfrm>
          <a:prstGeom prst="line">
            <a:avLst/>
          </a:prstGeom>
          <a:ln w="12700">
            <a:solidFill>
              <a:srgbClr val="C2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0333"/>
            <a:ext cx="9144000" cy="1305232"/>
          </a:xfrm>
          <a:prstGeom prst="rect">
            <a:avLst/>
          </a:prstGeom>
        </p:spPr>
      </p:pic>
      <p:sp>
        <p:nvSpPr>
          <p:cNvPr id="15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758880" y="6376243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D6E8832-7B81-4DA1-B2CA-FBCD6FE4CBE8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1"/>
            <a:ext cx="1627771" cy="76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56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0333"/>
            <a:ext cx="9144000" cy="130523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824536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1800">
                <a:latin typeface="Gill Sans MT" pitchFamily="34" charset="0"/>
              </a:defRPr>
            </a:lvl1pPr>
            <a:lvl2pPr marL="742950" indent="-285750">
              <a:buClr>
                <a:srgbClr val="8BB511"/>
              </a:buClr>
              <a:buFont typeface="Arial" pitchFamily="34" charset="0"/>
              <a:buChar char="–"/>
              <a:defRPr sz="1800"/>
            </a:lvl2pPr>
            <a:lvl3pPr>
              <a:buClr>
                <a:srgbClr val="8BB511"/>
              </a:buClr>
              <a:defRPr sz="1800"/>
            </a:lvl3pPr>
            <a:lvl4pPr>
              <a:buClr>
                <a:srgbClr val="8BB511"/>
              </a:buClr>
              <a:defRPr sz="1800"/>
            </a:lvl4pPr>
            <a:lvl5pPr>
              <a:buClr>
                <a:srgbClr val="8BB51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824536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4"/>
              </a:buBlip>
              <a:defRPr sz="1800">
                <a:latin typeface="Gill Sans MT" pitchFamily="34" charset="0"/>
              </a:defRPr>
            </a:lvl1pPr>
            <a:lvl2pPr>
              <a:buClr>
                <a:srgbClr val="8BB511"/>
              </a:buClr>
              <a:defRPr sz="1800"/>
            </a:lvl2pPr>
            <a:lvl3pPr>
              <a:buClr>
                <a:srgbClr val="8BB511"/>
              </a:buClr>
              <a:defRPr sz="1800"/>
            </a:lvl3pPr>
            <a:lvl4pPr>
              <a:buClr>
                <a:srgbClr val="8BB511"/>
              </a:buClr>
              <a:defRPr sz="1800"/>
            </a:lvl4pPr>
            <a:lvl5pPr>
              <a:buClr>
                <a:srgbClr val="8BB51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3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758880" y="6376243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D6E8832-7B81-4DA1-B2CA-FBCD6FE4CBE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419056" cy="792088"/>
          </a:xfrm>
        </p:spPr>
        <p:txBody>
          <a:bodyPr>
            <a:normAutofit/>
          </a:bodyPr>
          <a:lstStyle>
            <a:lvl1pPr algn="l">
              <a:defRPr sz="3200" b="1">
                <a:latin typeface="Gill Sans MT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cxnSp>
        <p:nvCxnSpPr>
          <p:cNvPr id="16" name="Rechte verbindingslijn 15"/>
          <p:cNvCxnSpPr/>
          <p:nvPr userDrawn="1"/>
        </p:nvCxnSpPr>
        <p:spPr>
          <a:xfrm>
            <a:off x="467544" y="1052736"/>
            <a:ext cx="8252508" cy="0"/>
          </a:xfrm>
          <a:prstGeom prst="line">
            <a:avLst/>
          </a:prstGeom>
          <a:ln w="12700">
            <a:solidFill>
              <a:srgbClr val="C2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1"/>
            <a:ext cx="1627771" cy="76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9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D8507-1E03-43AE-B5EA-4257FD0196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88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0" r:id="rId4"/>
    <p:sldLayoutId id="214748365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5013176"/>
            <a:ext cx="5009078" cy="1296144"/>
          </a:xfrm>
        </p:spPr>
        <p:txBody>
          <a:bodyPr>
            <a:normAutofit/>
          </a:bodyPr>
          <a:lstStyle/>
          <a:p>
            <a:r>
              <a:rPr lang="nl-NL" sz="2400" smtClean="0"/>
              <a:t>Emmeloord 24-11-2015</a:t>
            </a:r>
            <a:endParaRPr lang="nl-NL" sz="24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987824" y="1412776"/>
            <a:ext cx="500907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</a:lstStyle>
          <a:p>
            <a:r>
              <a:rPr lang="nl-NL" sz="3600" dirty="0" smtClean="0"/>
              <a:t>Eindtest TEK </a:t>
            </a:r>
            <a:endParaRPr lang="nl-NL" sz="3600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42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Wanneer </a:t>
            </a:r>
            <a:r>
              <a:rPr lang="nl-NL" dirty="0"/>
              <a:t>werkt TEK optimaal?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8832-7B81-4DA1-B2CA-FBCD6FE4CBE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12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TEK </a:t>
            </a:r>
            <a:r>
              <a:rPr lang="nl-NL" dirty="0"/>
              <a:t>is onderdeel van ambulante compressietherapie. Een kous heeft zijn optimale werking wanneer klant blijft bewegen. – ondersteuning kuitspierpomp.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8832-7B81-4DA1-B2CA-FBCD6FE4CBE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88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800" dirty="0" smtClean="0">
              <a:latin typeface="+mn-lt"/>
            </a:endParaRPr>
          </a:p>
          <a:p>
            <a:endParaRPr lang="nl-NL" sz="2800" dirty="0">
              <a:latin typeface="+mn-lt"/>
            </a:endParaRPr>
          </a:p>
          <a:p>
            <a:endParaRPr lang="nl-NL" sz="2800" dirty="0" smtClean="0">
              <a:latin typeface="+mn-lt"/>
            </a:endParaRPr>
          </a:p>
          <a:p>
            <a:r>
              <a:rPr lang="nl-NL" sz="2800" dirty="0" smtClean="0">
                <a:latin typeface="+mn-lt"/>
              </a:rPr>
              <a:t>Hierbij voorbeelden van benen voor compressie therapie.</a:t>
            </a:r>
          </a:p>
          <a:p>
            <a:pPr lvl="1"/>
            <a:endParaRPr lang="nl-NL" sz="1600" dirty="0" smtClean="0"/>
          </a:p>
          <a:p>
            <a:pPr lvl="1"/>
            <a:endParaRPr lang="nl-NL" sz="1600" dirty="0" smtClean="0"/>
          </a:p>
          <a:p>
            <a:pPr marL="0" indent="0">
              <a:buNone/>
            </a:pPr>
            <a:endParaRPr lang="nl-NL" sz="2200" dirty="0" smtClean="0"/>
          </a:p>
          <a:p>
            <a:pPr marL="0" indent="0">
              <a:buNone/>
            </a:pPr>
            <a:endParaRPr lang="nl-NL" sz="2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8832-7B81-4DA1-B2CA-FBCD6FE4CBE8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631398" y="1349152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BB51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BB51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BB51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BB511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b="1" u="sng" dirty="0" smtClean="0"/>
          </a:p>
          <a:p>
            <a:pPr marL="0" indent="0">
              <a:buNone/>
            </a:pPr>
            <a:endParaRPr lang="nl-NL" b="1" u="sng" dirty="0" smtClean="0"/>
          </a:p>
          <a:p>
            <a:pPr marL="0" indent="0">
              <a:buNone/>
            </a:pPr>
            <a:endParaRPr lang="nl-NL" b="1" u="sng" dirty="0" smtClean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755576" y="1876425"/>
            <a:ext cx="7180262" cy="4981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BB51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BB51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BB51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BB511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 3" pitchFamily="18" charset="2"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6341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8832-7B81-4DA1-B2CA-FBCD6FE4CBE8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004048" y="1700808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1600" dirty="0"/>
              <a:t>Wat zien we</a:t>
            </a:r>
            <a:r>
              <a:rPr lang="nl-NL" sz="1600" dirty="0" smtClean="0"/>
              <a:t>?</a:t>
            </a:r>
          </a:p>
          <a:p>
            <a:pPr lvl="1"/>
            <a:endParaRPr lang="nl-NL" sz="1600" dirty="0"/>
          </a:p>
          <a:p>
            <a:pPr lvl="1"/>
            <a:r>
              <a:rPr lang="nl-NL" sz="1600" dirty="0"/>
              <a:t>Wat zijn de behandelstappen</a:t>
            </a:r>
            <a:r>
              <a:rPr lang="nl-NL" sz="1600" dirty="0" smtClean="0"/>
              <a:t>?</a:t>
            </a:r>
          </a:p>
          <a:p>
            <a:pPr lvl="1"/>
            <a:endParaRPr lang="nl-NL" sz="1600" dirty="0"/>
          </a:p>
          <a:p>
            <a:pPr lvl="1"/>
            <a:r>
              <a:rPr lang="nl-NL" sz="1600" dirty="0"/>
              <a:t>Wat is ons doel</a:t>
            </a:r>
            <a:r>
              <a:rPr lang="nl-NL" sz="1600" dirty="0" smtClean="0"/>
              <a:t>?</a:t>
            </a:r>
          </a:p>
          <a:p>
            <a:pPr lvl="1"/>
            <a:endParaRPr lang="nl-NL" sz="1600" dirty="0"/>
          </a:p>
        </p:txBody>
      </p:sp>
      <p:pic>
        <p:nvPicPr>
          <p:cNvPr id="5" name="Picture 5" descr="C:\Documents and Settings\Administrator\Mijn documenten\LIVIT\Plaatjes\Kousen - spataderen\Tromboseb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69962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0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8832-7B81-4DA1-B2CA-FBCD6FE4CBE8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004048" y="1700808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1600" dirty="0"/>
              <a:t>Wat zien we</a:t>
            </a:r>
            <a:r>
              <a:rPr lang="nl-NL" sz="1600" dirty="0" smtClean="0"/>
              <a:t>?</a:t>
            </a:r>
          </a:p>
          <a:p>
            <a:pPr lvl="1"/>
            <a:endParaRPr lang="nl-NL" sz="1600" dirty="0"/>
          </a:p>
          <a:p>
            <a:pPr lvl="1"/>
            <a:r>
              <a:rPr lang="nl-NL" sz="1600" dirty="0"/>
              <a:t>Wat zijn de behandelstappen</a:t>
            </a:r>
            <a:r>
              <a:rPr lang="nl-NL" sz="1600" dirty="0" smtClean="0"/>
              <a:t>?</a:t>
            </a:r>
          </a:p>
          <a:p>
            <a:pPr lvl="1"/>
            <a:endParaRPr lang="nl-NL" sz="1600" dirty="0"/>
          </a:p>
          <a:p>
            <a:pPr lvl="1"/>
            <a:endParaRPr lang="nl-NL" sz="1600" dirty="0"/>
          </a:p>
        </p:txBody>
      </p:sp>
      <p:pic>
        <p:nvPicPr>
          <p:cNvPr id="3074" name="Picture 2" descr="H:\persoonlijk\presentaties ppt\been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4176464" cy="313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persoonlijk\presentaties ppt\been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429000"/>
            <a:ext cx="4176463" cy="313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5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8832-7B81-4DA1-B2CA-FBCD6FE4CBE8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004048" y="1700808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1600" dirty="0"/>
              <a:t>Wat zien we</a:t>
            </a:r>
            <a:r>
              <a:rPr lang="nl-NL" sz="1600" dirty="0" smtClean="0"/>
              <a:t>?</a:t>
            </a:r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r>
              <a:rPr lang="nl-NL" sz="1600" dirty="0"/>
              <a:t>Wat is ons doel</a:t>
            </a:r>
            <a:r>
              <a:rPr lang="nl-NL" sz="1600" dirty="0" smtClean="0"/>
              <a:t>?</a:t>
            </a:r>
          </a:p>
          <a:p>
            <a:pPr lvl="1"/>
            <a:endParaRPr lang="nl-NL" sz="1600" dirty="0"/>
          </a:p>
          <a:p>
            <a:pPr lvl="1"/>
            <a:endParaRPr lang="nl-NL" sz="1600" dirty="0"/>
          </a:p>
        </p:txBody>
      </p:sp>
      <p:pic>
        <p:nvPicPr>
          <p:cNvPr id="4098" name="Picture 2" descr="H:\persoonlijk\presentaties ppt\been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812211" cy="36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8832-7B81-4DA1-B2CA-FBCD6FE4CBE8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004048" y="1700808"/>
            <a:ext cx="3816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1600" dirty="0"/>
              <a:t>Wat zien we</a:t>
            </a:r>
            <a:r>
              <a:rPr lang="nl-NL" sz="1600" dirty="0" smtClean="0"/>
              <a:t>?</a:t>
            </a:r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r>
              <a:rPr lang="nl-NL" sz="1600" dirty="0"/>
              <a:t>Wat is ons doel</a:t>
            </a:r>
            <a:r>
              <a:rPr lang="nl-NL" sz="1600" dirty="0" smtClean="0"/>
              <a:t>?</a:t>
            </a:r>
          </a:p>
          <a:p>
            <a:pPr lvl="1"/>
            <a:endParaRPr lang="nl-NL" sz="1600" dirty="0"/>
          </a:p>
          <a:p>
            <a:pPr lvl="1"/>
            <a:r>
              <a:rPr lang="nl-NL" sz="1600" dirty="0"/>
              <a:t>Wat is een reële verwachting van de </a:t>
            </a:r>
            <a:r>
              <a:rPr lang="nl-NL" sz="1600" dirty="0" smtClean="0"/>
              <a:t>resultaat van de therapie? </a:t>
            </a:r>
          </a:p>
          <a:p>
            <a:pPr lvl="1"/>
            <a:endParaRPr lang="nl-NL" sz="1600" dirty="0"/>
          </a:p>
        </p:txBody>
      </p:sp>
      <p:pic>
        <p:nvPicPr>
          <p:cNvPr id="5" name="Picture 41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124745"/>
            <a:ext cx="236919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78080"/>
            <a:ext cx="2440949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6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Wat </a:t>
            </a:r>
            <a:r>
              <a:rPr lang="nl-NL" dirty="0"/>
              <a:t>zijn meest voorkomende indicaties voor de TEK?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8832-7B81-4DA1-B2CA-FBCD6FE4CBE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98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Varices</a:t>
            </a:r>
            <a:r>
              <a:rPr lang="nl-NL" dirty="0"/>
              <a:t>, CVI in verschillende stadia, trombose,  lymfoedeem, veneus oedeem. 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8832-7B81-4DA1-B2CA-FBCD6FE4CBE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82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Wanneer </a:t>
            </a:r>
            <a:r>
              <a:rPr lang="nl-NL" dirty="0"/>
              <a:t>kan er ergotherapeut ingeschakeld worden bij de TEK cliënt?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8832-7B81-4DA1-B2CA-FBCD6FE4CBE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74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Ergotherapeut </a:t>
            </a:r>
            <a:r>
              <a:rPr lang="nl-NL" dirty="0"/>
              <a:t>kan ingeschakeld worden om samen  met cliënt adequaat aantrek/uittrekhulpmiddel te kiezen</a:t>
            </a:r>
            <a:r>
              <a:rPr lang="nl-NL" dirty="0">
                <a:solidFill>
                  <a:srgbClr val="FF0000"/>
                </a:solidFill>
              </a:rPr>
              <a:t>. </a:t>
            </a:r>
            <a:r>
              <a:rPr lang="nl-NL" dirty="0"/>
              <a:t>Wordt vergoed vanuit basisverzekering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8832-7B81-4DA1-B2CA-FBCD6FE4CBE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1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Wat </a:t>
            </a:r>
            <a:r>
              <a:rPr lang="nl-NL" dirty="0"/>
              <a:t>is de belangrijkste verschil in werking van de vlakbreikous en rondbrei kous?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8832-7B81-4DA1-B2CA-FBCD6FE4CBE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03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err="1" smtClean="0"/>
              <a:t>Vlakbrei</a:t>
            </a:r>
            <a:r>
              <a:rPr lang="nl-NL" dirty="0" smtClean="0"/>
              <a:t> </a:t>
            </a:r>
            <a:r>
              <a:rPr lang="nl-NL" dirty="0"/>
              <a:t>TEK kan in zeer veel mogelijke vormen en met veel opties gebreid worden,  </a:t>
            </a:r>
            <a:r>
              <a:rPr lang="nl-NL" dirty="0" err="1"/>
              <a:t>vlakbrei</a:t>
            </a:r>
            <a:r>
              <a:rPr lang="nl-NL" dirty="0"/>
              <a:t> kous is vlak gebreid en aan de achterkant aan elkaar vast gezet. Hierdoor minder kans op insnoeren. 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8832-7B81-4DA1-B2CA-FBCD6FE4CBE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69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Hoe </a:t>
            </a:r>
            <a:r>
              <a:rPr lang="nl-NL" dirty="0"/>
              <a:t>kan je zien dat TEK zijn werk niet meer doet?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8832-7B81-4DA1-B2CA-FBCD6FE4CBE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86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Als </a:t>
            </a:r>
            <a:r>
              <a:rPr lang="nl-NL" dirty="0"/>
              <a:t>cliënt weer oedeem of klachten weer terug krijgt, als de kous “lubbert” en hiermee de rek uit de kous is, wanneer deze beschadigd is door zalftherapie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8832-7B81-4DA1-B2CA-FBCD6FE4CBE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08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vit powerpoint sjabloon (2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8BB805A6EB84284F42502BADFE60F" ma:contentTypeVersion="1" ma:contentTypeDescription="Een nieuw document maken." ma:contentTypeScope="" ma:versionID="f2ad492afa352ab627b90602912cbbf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006e98299f7278f1b16452afcf7c56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71D06D-BE19-461D-80E7-D0423A3B1941}">
  <ds:schemaRefs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D7A207-19AB-4ED3-BB10-980E7D32E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A9EFF7D-40CC-49AD-A3EE-29E5CAC949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Livit powerpoint sjabloon (2)</Template>
  <TotalTime>0</TotalTime>
  <Words>254</Words>
  <Application>Microsoft Office PowerPoint</Application>
  <PresentationFormat>Diavoorstelling (4:3)</PresentationFormat>
  <Paragraphs>85</Paragraphs>
  <Slides>16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Livit powerpoint sjabloon (2)</vt:lpstr>
      <vt:lpstr>Emmeloord 24-11-2015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Livit Orthopedie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Wij begrijpen wat u beweegt</dc:title>
  <dc:creator>rassema</dc:creator>
  <cp:lastModifiedBy>dkooij</cp:lastModifiedBy>
  <cp:revision>106</cp:revision>
  <cp:lastPrinted>2012-09-20T09:33:01Z</cp:lastPrinted>
  <dcterms:created xsi:type="dcterms:W3CDTF">2011-03-03T11:51:42Z</dcterms:created>
  <dcterms:modified xsi:type="dcterms:W3CDTF">2015-10-14T11:56:33Z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0x010100A148BB805A6EB84284F42502BADFE60F</vt:lpwstr>
  </property>
</Properties>
</file>