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slides/slide34.xml" ContentType="application/vnd.openxmlformats-officedocument.presentationml.slide+xml"/>
  <Override PartName="/ppt/theme/theme2.xml" ContentType="application/vnd.openxmlformats-officedocument.theme+xml"/>
  <Override PartName="/ppt/slideLayouts/slideLayout1.xml" ContentType="application/vnd.openxmlformats-officedocument.presentationml.slideLayout+xml"/>
  <Default Extension="jpeg" ContentType="image/jpeg"/>
  <Override PartName="/ppt/slides/slide22.xml" ContentType="application/vnd.openxmlformats-officedocument.presentationml.slide+xml"/>
  <Override PartName="/ppt/slides/slide30.xml" ContentType="application/vnd.openxmlformats-officedocument.presentationml.slide+xml"/>
  <Override PartName="/ppt/notesSlides/notesSlide12.xml" ContentType="application/vnd.openxmlformats-officedocument.presentationml.notesSlide+xml"/>
  <Override PartName="/docProps/app.xml" ContentType="application/vnd.openxmlformats-officedocument.extended-properties+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notesSlides/notesSlide17.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Override PartName="/ppt/slides/slide23.xml" ContentType="application/vnd.openxmlformats-officedocument.presentationml.slide+xml"/>
  <Override PartName="/ppt/slides/slide31.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notesSlides/notesSlide19.xml" ContentType="application/vnd.openxmlformats-officedocument.presentationml.notes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notesSlides/notesSlide15.xml" ContentType="application/vnd.openxmlformats-officedocument.presentationml.notesSlide+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9"/>
  </p:notesMasterIdLst>
  <p:handoutMasterIdLst>
    <p:handoutMasterId r:id="rId40"/>
  </p:handoutMasterIdLst>
  <p:sldIdLst>
    <p:sldId id="256" r:id="rId2"/>
    <p:sldId id="372" r:id="rId3"/>
    <p:sldId id="380" r:id="rId4"/>
    <p:sldId id="400" r:id="rId5"/>
    <p:sldId id="407" r:id="rId6"/>
    <p:sldId id="375" r:id="rId7"/>
    <p:sldId id="412" r:id="rId8"/>
    <p:sldId id="376" r:id="rId9"/>
    <p:sldId id="411" r:id="rId10"/>
    <p:sldId id="389" r:id="rId11"/>
    <p:sldId id="381" r:id="rId12"/>
    <p:sldId id="410" r:id="rId13"/>
    <p:sldId id="402" r:id="rId14"/>
    <p:sldId id="385" r:id="rId15"/>
    <p:sldId id="382" r:id="rId16"/>
    <p:sldId id="384" r:id="rId17"/>
    <p:sldId id="388" r:id="rId18"/>
    <p:sldId id="377" r:id="rId19"/>
    <p:sldId id="378" r:id="rId20"/>
    <p:sldId id="379" r:id="rId21"/>
    <p:sldId id="406" r:id="rId22"/>
    <p:sldId id="405" r:id="rId23"/>
    <p:sldId id="387" r:id="rId24"/>
    <p:sldId id="386" r:id="rId25"/>
    <p:sldId id="409" r:id="rId26"/>
    <p:sldId id="390" r:id="rId27"/>
    <p:sldId id="413" r:id="rId28"/>
    <p:sldId id="414" r:id="rId29"/>
    <p:sldId id="415" r:id="rId30"/>
    <p:sldId id="416" r:id="rId31"/>
    <p:sldId id="408" r:id="rId32"/>
    <p:sldId id="383" r:id="rId33"/>
    <p:sldId id="399" r:id="rId34"/>
    <p:sldId id="397" r:id="rId35"/>
    <p:sldId id="403" r:id="rId36"/>
    <p:sldId id="398" r:id="rId37"/>
    <p:sldId id="417" r:id="rId38"/>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BC296C"/>
    <a:srgbClr val="0A593B"/>
    <a:srgbClr val="0C6643"/>
    <a:srgbClr val="00A647"/>
    <a:srgbClr val="00008C"/>
    <a:srgbClr val="FF0000"/>
    <a:srgbClr val="FFE130"/>
    <a:srgbClr val="EF7140"/>
    <a:srgbClr val="EB5127"/>
    <a:srgbClr val="F5F5F5"/>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84385" autoAdjust="0"/>
  </p:normalViewPr>
  <p:slideViewPr>
    <p:cSldViewPr snapToGrid="0" snapToObjects="1">
      <p:cViewPr varScale="1">
        <p:scale>
          <a:sx n="96" d="100"/>
          <a:sy n="96" d="100"/>
        </p:scale>
        <p:origin x="-12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notesMaster" Target="notesMasters/notesMaster1.xml"/><Relationship Id="rId40" Type="http://schemas.openxmlformats.org/officeDocument/2006/relationships/handoutMaster" Target="handoutMasters/handoutMaster1.xml"/><Relationship Id="rId41" Type="http://schemas.openxmlformats.org/officeDocument/2006/relationships/printerSettings" Target="printerSettings/printerSettings1.bin"/><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7242A1-10D0-FC43-8103-FF7FB6B44622}" type="datetimeFigureOut">
              <a:rPr lang="nl-NL" smtClean="0"/>
              <a:pPr/>
              <a:t>6/9/17</a:t>
            </a:fld>
            <a:endParaRPr lang="nl-NL" dirty="0"/>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CC5336-27CD-CB45-9381-A22585325895}"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5456773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9C25A2-9A7B-EA43-8CE9-20EBD2237470}" type="datetimeFigureOut">
              <a:rPr lang="nl-NL" smtClean="0"/>
              <a:pPr/>
              <a:t>6/9/17</a:t>
            </a:fld>
            <a:endParaRPr lang="nl-NL" dirty="0"/>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62FE09-7C40-3549-80DA-E9BACCAC088E}"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7187396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err="1" smtClean="0"/>
              <a:t>Mindmap</a:t>
            </a:r>
            <a:r>
              <a:rPr lang="nl-NL" dirty="0" smtClean="0"/>
              <a:t>: 5 minuten opschrijven, 5 minuten feedback</a:t>
            </a:r>
            <a:r>
              <a:rPr lang="nl-NL" baseline="0" dirty="0" smtClean="0"/>
              <a:t> op je </a:t>
            </a:r>
            <a:r>
              <a:rPr lang="nl-NL" baseline="0" dirty="0" err="1" smtClean="0"/>
              <a:t>mindmap</a:t>
            </a:r>
            <a:r>
              <a:rPr lang="nl-NL" baseline="0" dirty="0" smtClean="0"/>
              <a:t>, in tweetallen bespreken, plenair resultaat naar voren halen, belangrijkste of beste advies noteren. Eventueel laten kiezen als er meer </a:t>
            </a:r>
            <a:r>
              <a:rPr lang="nl-NL" baseline="0" smtClean="0"/>
              <a:t>tijd is.</a:t>
            </a:r>
            <a:endParaRPr lang="nl-NL"/>
          </a:p>
        </p:txBody>
      </p:sp>
      <p:sp>
        <p:nvSpPr>
          <p:cNvPr id="4" name="Slide Number Placeholder 3"/>
          <p:cNvSpPr>
            <a:spLocks noGrp="1"/>
          </p:cNvSpPr>
          <p:nvPr>
            <p:ph type="sldNum" sz="quarter" idx="10"/>
          </p:nvPr>
        </p:nvSpPr>
        <p:spPr/>
        <p:txBody>
          <a:bodyPr/>
          <a:lstStyle/>
          <a:p>
            <a:fld id="{3962FE09-7C40-3549-80DA-E9BACCAC088E}" type="slidenum">
              <a:rPr lang="nl-NL" smtClean="0"/>
              <a:pPr/>
              <a:t>2</a:t>
            </a:fld>
            <a:endParaRPr lang="nl-NL"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t>Welke gebeurtenissen zijn voor je belangrijk in je leven</a:t>
            </a:r>
          </a:p>
          <a:p>
            <a:pPr marL="0" marR="0" indent="0" algn="l" defTabSz="457200" rtl="0" eaLnBrk="1" fontAlgn="auto" latinLnBrk="0" hangingPunct="1">
              <a:lnSpc>
                <a:spcPct val="100000"/>
              </a:lnSpc>
              <a:spcBef>
                <a:spcPts val="0"/>
              </a:spcBef>
              <a:spcAft>
                <a:spcPts val="0"/>
              </a:spcAft>
              <a:buClrTx/>
              <a:buSzTx/>
              <a:buFontTx/>
              <a:buNone/>
              <a:tabLst/>
              <a:defRPr/>
            </a:pPr>
            <a:r>
              <a:rPr lang="nl-NL" dirty="0" smtClean="0"/>
              <a:t>Wat zijn de gevolgen van de gebeurtenissen voor jou</a:t>
            </a:r>
            <a:r>
              <a:rPr lang="nl-NL" baseline="0" dirty="0" smtClean="0"/>
              <a:t> seksualiteit?</a:t>
            </a:r>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smtClean="0"/>
          </a:p>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16</a:t>
            </a:fld>
            <a:endParaRPr lang="nl-NL"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19</a:t>
            </a:fld>
            <a:endParaRPr lang="nl-NL"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Dit houdt in dat dit wat vraagt van de begeleiders. </a:t>
            </a:r>
          </a:p>
          <a:p>
            <a:r>
              <a:rPr lang="nl-NL" dirty="0" smtClean="0"/>
              <a:t>Door uitwisseling met een medecursist wordt het bewustzijn van de impact van de eigen socialisatie versterkt en verscherpt. Tegelijkertijd wordt de cursist zich bewust van mogelijke (soms grote) verschillen in perspectief, onder andere als gevolg van de persoonlijke achtergrond en levensgeschiedenis. </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20</a:t>
            </a:fld>
            <a:endParaRPr lang="nl-NL"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21</a:t>
            </a:fld>
            <a:endParaRPr lang="nl-NL"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Aansluitend volgt de introductie van het vlaggensysteem, met duidelijke richtlijnen per leeftijdsfase en zes criteria waarop je kunt beoordelen of gedrag gezond of ongezond is. Hiermee wordt de cursist basiskennis geboden, plus een referentiekader dat nodig is om beleid te maken en interventies te sturen. </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22</a:t>
            </a:fld>
            <a:endParaRPr lang="nl-NL"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PAUZE 12.30 uur tot 13.15</a:t>
            </a:r>
            <a:r>
              <a:rPr lang="nl-NL" baseline="0" dirty="0" smtClean="0"/>
              <a:t> uur</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23</a:t>
            </a:fld>
            <a:endParaRPr lang="nl-NL"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baseline="0" dirty="0" smtClean="0"/>
              <a:t>Welke gebeurtenissen zijn voor je belangrijk in je leven</a:t>
            </a:r>
          </a:p>
          <a:p>
            <a:pPr marL="0" marR="0" indent="0" algn="l" defTabSz="457200" rtl="0" eaLnBrk="1" fontAlgn="auto" latinLnBrk="0" hangingPunct="1">
              <a:lnSpc>
                <a:spcPct val="100000"/>
              </a:lnSpc>
              <a:spcBef>
                <a:spcPts val="0"/>
              </a:spcBef>
              <a:spcAft>
                <a:spcPts val="0"/>
              </a:spcAft>
              <a:buClrTx/>
              <a:buSzTx/>
              <a:buFontTx/>
              <a:buNone/>
              <a:tabLst/>
              <a:defRPr/>
            </a:pPr>
            <a:r>
              <a:rPr lang="nl-NL" dirty="0" smtClean="0"/>
              <a:t>Wat zijn de gevolgen van de gebeurtenissen voor jou</a:t>
            </a:r>
            <a:r>
              <a:rPr lang="nl-NL" baseline="0" dirty="0" smtClean="0"/>
              <a:t> seksualiteit?</a:t>
            </a:r>
          </a:p>
          <a:p>
            <a:pPr marL="0" marR="0" indent="0" algn="l" defTabSz="457200" rtl="0" eaLnBrk="1" fontAlgn="auto" latinLnBrk="0" hangingPunct="1">
              <a:lnSpc>
                <a:spcPct val="100000"/>
              </a:lnSpc>
              <a:spcBef>
                <a:spcPts val="0"/>
              </a:spcBef>
              <a:spcAft>
                <a:spcPts val="0"/>
              </a:spcAft>
              <a:buClrTx/>
              <a:buSzTx/>
              <a:buFontTx/>
              <a:buNone/>
              <a:tabLst/>
              <a:defRPr/>
            </a:pPr>
            <a:endParaRPr lang="nl-NL" baseline="0" dirty="0" smtClean="0"/>
          </a:p>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24</a:t>
            </a:fld>
            <a:endParaRPr lang="nl-NL"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De deelnemers vullen de </a:t>
            </a:r>
            <a:r>
              <a:rPr lang="nl-NL" dirty="0" err="1" smtClean="0"/>
              <a:t>nul-meting</a:t>
            </a:r>
            <a:r>
              <a:rPr lang="nl-NL" dirty="0" smtClean="0"/>
              <a:t> in </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31</a:t>
            </a:fld>
            <a:endParaRPr lang="nl-NL"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Pauze 10.15 uur</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32</a:t>
            </a:fld>
            <a:endParaRPr lang="nl-NL"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nl-NL" sz="1200" kern="1200" dirty="0" smtClean="0">
                <a:solidFill>
                  <a:schemeClr val="tx1"/>
                </a:solidFill>
                <a:latin typeface="+mn-lt"/>
                <a:ea typeface="+mn-ea"/>
                <a:cs typeface="+mn-cs"/>
              </a:rPr>
              <a:t>De eerste ervaringen met de </a:t>
            </a:r>
            <a:r>
              <a:rPr lang="nl-NL" sz="1200" kern="1200" dirty="0" err="1" smtClean="0">
                <a:solidFill>
                  <a:schemeClr val="tx1"/>
                </a:solidFill>
                <a:latin typeface="+mn-lt"/>
                <a:ea typeface="+mn-ea"/>
                <a:cs typeface="+mn-cs"/>
              </a:rPr>
              <a:t>online-training</a:t>
            </a:r>
            <a:r>
              <a:rPr lang="nl-NL" sz="1200" kern="1200" dirty="0" smtClean="0">
                <a:solidFill>
                  <a:schemeClr val="tx1"/>
                </a:solidFill>
                <a:latin typeface="+mn-lt"/>
                <a:ea typeface="+mn-ea"/>
                <a:cs typeface="+mn-cs"/>
              </a:rPr>
              <a:t> door medewerkers.</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Resultaten van de beleidsscan? </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Welke informatie in de beleidsscan is relevant voor deze organisatie? </a:t>
            </a:r>
            <a:endParaRPr lang="en-GB" sz="1200" kern="1200" dirty="0" smtClean="0">
              <a:solidFill>
                <a:schemeClr val="tx1"/>
              </a:solidFill>
              <a:latin typeface="+mn-lt"/>
              <a:ea typeface="+mn-ea"/>
              <a:cs typeface="+mn-cs"/>
            </a:endParaRPr>
          </a:p>
          <a:p>
            <a:pPr lvl="0"/>
            <a:r>
              <a:rPr lang="nl-NL" sz="1200" i="1" kern="1200" dirty="0" smtClean="0">
                <a:solidFill>
                  <a:schemeClr val="tx1"/>
                </a:solidFill>
                <a:latin typeface="+mn-lt"/>
                <a:ea typeface="+mn-ea"/>
                <a:cs typeface="+mn-cs"/>
              </a:rPr>
              <a:t>Optioneel: bespreken van de opbrengst van de beleidscan met leidinggevende.</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Het begeleiden van medewerkers bij de beleidsscan? </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Veranderen &amp; omgaan met weerstand.</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De hoofdstukken: ‘een gezond opvoedingsklimaat’, ‘handelingsverlegenheid’ &amp; ‘open gesprekscultuur’ en ‘derden inschakelen &amp; verantwoordelijkheid nemen’.</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Oefening: het begeleiden van vragenlijsten en opdrachten?</a:t>
            </a:r>
            <a:endParaRPr lang="en-GB" sz="1200" kern="1200" dirty="0" smtClean="0">
              <a:solidFill>
                <a:schemeClr val="tx1"/>
              </a:solidFill>
              <a:latin typeface="+mn-lt"/>
              <a:ea typeface="+mn-ea"/>
              <a:cs typeface="+mn-cs"/>
            </a:endParaRPr>
          </a:p>
          <a:p>
            <a:pPr lvl="0"/>
            <a:r>
              <a:rPr lang="nl-NL" sz="1200" kern="1200" dirty="0" smtClean="0">
                <a:solidFill>
                  <a:schemeClr val="tx1"/>
                </a:solidFill>
                <a:latin typeface="+mn-lt"/>
                <a:ea typeface="+mn-ea"/>
                <a:cs typeface="+mn-cs"/>
              </a:rPr>
              <a:t>Reiskoffer: welke leervraag staat nog open? </a:t>
            </a:r>
            <a:endParaRPr lang="en-GB" sz="1200" kern="1200" smtClean="0">
              <a:solidFill>
                <a:schemeClr val="tx1"/>
              </a:solidFill>
              <a:latin typeface="+mn-lt"/>
              <a:ea typeface="+mn-ea"/>
              <a:cs typeface="+mn-cs"/>
            </a:endParaRPr>
          </a:p>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36</a:t>
            </a:fld>
            <a:endParaRPr lang="nl-NL"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sz="1200" dirty="0" smtClean="0"/>
              <a:t>Voorstelrondje</a:t>
            </a:r>
          </a:p>
          <a:p>
            <a:r>
              <a:rPr lang="nl-NL" sz="1200" dirty="0" smtClean="0"/>
              <a:t>Wat is je doelstelling voor vandaag? (Flip-over)</a:t>
            </a:r>
          </a:p>
          <a:p>
            <a:r>
              <a:rPr lang="nl-NL" dirty="0" smtClean="0"/>
              <a:t>Bij veel deelnemers:</a:t>
            </a:r>
            <a:r>
              <a:rPr lang="nl-NL" baseline="0" dirty="0" smtClean="0"/>
              <a:t> </a:t>
            </a:r>
            <a:r>
              <a:rPr lang="nl-NL" dirty="0" smtClean="0"/>
              <a:t>Naamkaartje met functie. </a:t>
            </a:r>
          </a:p>
          <a:p>
            <a:r>
              <a:rPr lang="nl-NL" dirty="0" smtClean="0"/>
              <a:t>Wat is je naam? </a:t>
            </a:r>
          </a:p>
          <a:p>
            <a:r>
              <a:rPr lang="nl-NL" dirty="0" smtClean="0"/>
              <a:t>Waar komt je naam vandaan? </a:t>
            </a:r>
          </a:p>
          <a:p>
            <a:r>
              <a:rPr lang="nl-NL" dirty="0" smtClean="0"/>
              <a:t>Wat betekent deze naam voor je?</a:t>
            </a:r>
          </a:p>
          <a:p>
            <a:r>
              <a:rPr lang="nl-NL" dirty="0" smtClean="0"/>
              <a:t>Welke associatie heb je bij je naam? </a:t>
            </a:r>
          </a:p>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3</a:t>
            </a:fld>
            <a:endParaRPr lang="nl-NL"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Willen: vertrouwen</a:t>
            </a:r>
          </a:p>
          <a:p>
            <a:r>
              <a:rPr lang="nl-NL" dirty="0" smtClean="0"/>
              <a:t>Kunnen: vermogen</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4</a:t>
            </a:fld>
            <a:endParaRPr lang="nl-NL"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b="1" dirty="0" smtClean="0"/>
              <a:t>Het is geen training omgaan</a:t>
            </a:r>
            <a:r>
              <a:rPr lang="nl-NL" b="1" baseline="0" dirty="0" smtClean="0"/>
              <a:t> met seksualiteit.</a:t>
            </a:r>
            <a:endParaRPr lang="nl-NL" b="1"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5</a:t>
            </a:fld>
            <a:endParaRPr lang="nl-NL"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noProof="0" dirty="0" err="1" smtClean="0"/>
              <a:t>Abdi</a:t>
            </a:r>
            <a:r>
              <a:rPr lang="nl-NL" noProof="0" dirty="0" smtClean="0"/>
              <a:t>,</a:t>
            </a:r>
            <a:r>
              <a:rPr lang="nl-NL" baseline="0" noProof="0" dirty="0" smtClean="0"/>
              <a:t> Willem en Marco</a:t>
            </a:r>
          </a:p>
          <a:p>
            <a:r>
              <a:rPr lang="nl-NL" baseline="0" noProof="0" dirty="0" err="1" smtClean="0"/>
              <a:t>Aafke</a:t>
            </a:r>
            <a:r>
              <a:rPr lang="nl-NL" baseline="0" noProof="0" dirty="0" smtClean="0"/>
              <a:t>, Judith, </a:t>
            </a:r>
          </a:p>
          <a:p>
            <a:r>
              <a:rPr lang="nl-NL" baseline="0" noProof="0" dirty="0" err="1" smtClean="0"/>
              <a:t>Jacomien</a:t>
            </a:r>
            <a:r>
              <a:rPr lang="nl-NL" noProof="0" dirty="0" smtClean="0"/>
              <a:t> </a:t>
            </a:r>
          </a:p>
          <a:p>
            <a:r>
              <a:rPr lang="nl-NL" noProof="0" dirty="0" err="1" smtClean="0"/>
              <a:t>MarjaNathalie</a:t>
            </a:r>
            <a:r>
              <a:rPr lang="nl-NL" noProof="0" dirty="0" smtClean="0"/>
              <a:t> en Eric</a:t>
            </a:r>
          </a:p>
          <a:p>
            <a:r>
              <a:rPr lang="nl-NL" noProof="0" dirty="0" smtClean="0"/>
              <a:t>Isabel, </a:t>
            </a:r>
          </a:p>
          <a:p>
            <a:endParaRPr lang="nl-NL" noProof="0"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6</a:t>
            </a:fld>
            <a:endParaRPr lang="nl-NL"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10</a:t>
            </a:fld>
            <a:endParaRPr lang="nl-NL"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Pauze 10.15 uur</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12</a:t>
            </a:fld>
            <a:endParaRPr lang="nl-NL"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Twee fases:</a:t>
            </a:r>
          </a:p>
          <a:p>
            <a:r>
              <a:rPr lang="nl-NL" dirty="0" smtClean="0"/>
              <a:t>Zet in het centrum Seksualiteit &amp;intimiteit</a:t>
            </a:r>
          </a:p>
          <a:p>
            <a:r>
              <a:rPr lang="nl-NL" dirty="0" smtClean="0"/>
              <a:t>Maken 5 minuten</a:t>
            </a:r>
          </a:p>
          <a:p>
            <a:r>
              <a:rPr lang="nl-NL" dirty="0" smtClean="0"/>
              <a:t>Feedback 5 minuten</a:t>
            </a:r>
          </a:p>
          <a:p>
            <a:r>
              <a:rPr lang="nl-NL" dirty="0" smtClean="0"/>
              <a:t>Bespreken 5 minuten </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14</a:t>
            </a:fld>
            <a:endParaRPr lang="nl-NL"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nl-NL" dirty="0" smtClean="0"/>
              <a:t>Zie lijst van symbolen</a:t>
            </a:r>
            <a:endParaRPr lang="nl-NL" dirty="0"/>
          </a:p>
        </p:txBody>
      </p:sp>
      <p:sp>
        <p:nvSpPr>
          <p:cNvPr id="4" name="Slide Number Placeholder 3"/>
          <p:cNvSpPr>
            <a:spLocks noGrp="1"/>
          </p:cNvSpPr>
          <p:nvPr>
            <p:ph type="sldNum" sz="quarter" idx="10"/>
          </p:nvPr>
        </p:nvSpPr>
        <p:spPr/>
        <p:txBody>
          <a:bodyPr/>
          <a:lstStyle/>
          <a:p>
            <a:fld id="{3962FE09-7C40-3549-80DA-E9BACCAC088E}" type="slidenum">
              <a:rPr lang="nl-NL" smtClean="0"/>
              <a:pPr/>
              <a:t>15</a:t>
            </a:fld>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dirty="0" smtClean="0"/>
              <a:t>Titelstijl van model bewerken</a:t>
            </a:r>
            <a:endParaRPr lang="nl-NL" dirty="0"/>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Klik om de titelstijl van het model te bewerken</a:t>
            </a:r>
            <a:endParaRPr lang="nl-NL" dirty="0"/>
          </a:p>
        </p:txBody>
      </p:sp>
      <p:sp>
        <p:nvSpPr>
          <p:cNvPr id="4" name="Tijdelijke aanduiding voor datum 3"/>
          <p:cNvSpPr>
            <a:spLocks noGrp="1"/>
          </p:cNvSpPr>
          <p:nvPr>
            <p:ph type="dt" sz="half" idx="10"/>
          </p:nvPr>
        </p:nvSpPr>
        <p:spPr/>
        <p:txBody>
          <a:bodyPr/>
          <a:lstStyle/>
          <a:p>
            <a:fld id="{A7CCA679-382C-244A-9865-DDC4D35C25A4}" type="datetime1">
              <a:rPr lang="nl-NL" smtClean="0"/>
              <a:pPr/>
              <a:t>6/9/17</a:t>
            </a:fld>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3008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E6C9D927-2CBD-8940-9088-2CC526633520}" type="datetime1">
              <a:rPr lang="nl-NL" smtClean="0"/>
              <a:pPr/>
              <a:t>6/9/17</a:t>
            </a:fld>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513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27B2D2C-63F3-8E48-90FC-0FC131B58D45}" type="datetime1">
              <a:rPr lang="nl-NL" smtClean="0"/>
              <a:pPr/>
              <a:t>6/9/17</a:t>
            </a:fld>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3039702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7072948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p>
            <a:fld id="{4196A1D2-02F6-224B-85BC-35760084B1DB}" type="datetime1">
              <a:rPr lang="nl-NL" smtClean="0"/>
              <a:pPr/>
              <a:t>6/9/17</a:t>
            </a:fld>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58388898"/>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179FBB35-A9EC-3347-92C1-B8E5B48F6E68}" type="datetime1">
              <a:rPr lang="nl-NL" smtClean="0"/>
              <a:pPr/>
              <a:t>6/9/17</a:t>
            </a:fld>
            <a:endParaRPr lang="nl-NL" dirty="0"/>
          </a:p>
        </p:txBody>
      </p:sp>
      <p:sp>
        <p:nvSpPr>
          <p:cNvPr id="6" name="Tijdelijke aanduiding voor voettekst 5"/>
          <p:cNvSpPr>
            <a:spLocks noGrp="1"/>
          </p:cNvSpPr>
          <p:nvPr>
            <p:ph type="ftr" sz="quarter" idx="11"/>
          </p:nvPr>
        </p:nvSpPr>
        <p:spPr/>
        <p:txBody>
          <a:bodyPr/>
          <a:lstStyle/>
          <a:p>
            <a:r>
              <a:rPr lang="nl-NL" dirty="0" smtClean="0"/>
              <a:t>Enjoy Your Talent</a:t>
            </a:r>
            <a:endParaRPr lang="nl-NL" dirty="0"/>
          </a:p>
        </p:txBody>
      </p:sp>
      <p:sp>
        <p:nvSpPr>
          <p:cNvPr id="7" name="Tijdelijke aanduiding voor dianummer 6"/>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8022723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81730F80-D219-AD42-B708-2D7357887CBA}" type="datetime1">
              <a:rPr lang="nl-NL" smtClean="0"/>
              <a:pPr/>
              <a:t>6/9/17</a:t>
            </a:fld>
            <a:endParaRPr lang="nl-NL" dirty="0"/>
          </a:p>
        </p:txBody>
      </p:sp>
      <p:sp>
        <p:nvSpPr>
          <p:cNvPr id="8" name="Tijdelijke aanduiding voor voettekst 7"/>
          <p:cNvSpPr>
            <a:spLocks noGrp="1"/>
          </p:cNvSpPr>
          <p:nvPr>
            <p:ph type="ftr" sz="quarter" idx="11"/>
          </p:nvPr>
        </p:nvSpPr>
        <p:spPr/>
        <p:txBody>
          <a:bodyPr/>
          <a:lstStyle/>
          <a:p>
            <a:r>
              <a:rPr lang="nl-NL" dirty="0" smtClean="0"/>
              <a:t>Enjoy Your Talent</a:t>
            </a:r>
            <a:endParaRPr lang="nl-NL" dirty="0"/>
          </a:p>
        </p:txBody>
      </p:sp>
      <p:sp>
        <p:nvSpPr>
          <p:cNvPr id="9" name="Tijdelijke aanduiding voor dianummer 8"/>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8297380"/>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2"/>
          <p:cNvSpPr>
            <a:spLocks noGrp="1"/>
          </p:cNvSpPr>
          <p:nvPr>
            <p:ph type="dt" sz="half" idx="10"/>
          </p:nvPr>
        </p:nvSpPr>
        <p:spPr/>
        <p:txBody>
          <a:bodyPr/>
          <a:lstStyle/>
          <a:p>
            <a:fld id="{A2406471-6881-304E-B89B-4C7CA2DD4D18}" type="datetime1">
              <a:rPr lang="nl-NL" smtClean="0"/>
              <a:pPr/>
              <a:t>6/9/17</a:t>
            </a:fld>
            <a:endParaRPr lang="nl-NL" dirty="0"/>
          </a:p>
        </p:txBody>
      </p:sp>
      <p:sp>
        <p:nvSpPr>
          <p:cNvPr id="4" name="Tijdelijke aanduiding voor voettekst 3"/>
          <p:cNvSpPr>
            <a:spLocks noGrp="1"/>
          </p:cNvSpPr>
          <p:nvPr>
            <p:ph type="ftr" sz="quarter" idx="11"/>
          </p:nvPr>
        </p:nvSpPr>
        <p:spPr/>
        <p:txBody>
          <a:bodyPr/>
          <a:lstStyle/>
          <a:p>
            <a:r>
              <a:rPr lang="nl-NL" dirty="0" smtClean="0"/>
              <a:t>Enjoy Your Talent</a:t>
            </a:r>
            <a:endParaRPr lang="nl-NL" dirty="0"/>
          </a:p>
        </p:txBody>
      </p:sp>
      <p:sp>
        <p:nvSpPr>
          <p:cNvPr id="5" name="Tijdelijke aanduiding voor dianummer 4"/>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4841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2597530-87CF-E841-B8E3-8CE823B91F22}" type="datetime1">
              <a:rPr lang="nl-NL" smtClean="0"/>
              <a:pPr/>
              <a:t>6/9/17</a:t>
            </a:fld>
            <a:endParaRPr lang="nl-NL" dirty="0"/>
          </a:p>
        </p:txBody>
      </p:sp>
      <p:sp>
        <p:nvSpPr>
          <p:cNvPr id="3" name="Tijdelijke aanduiding voor voettekst 2"/>
          <p:cNvSpPr>
            <a:spLocks noGrp="1"/>
          </p:cNvSpPr>
          <p:nvPr>
            <p:ph type="ftr" sz="quarter" idx="11"/>
          </p:nvPr>
        </p:nvSpPr>
        <p:spPr/>
        <p:txBody>
          <a:bodyPr/>
          <a:lstStyle/>
          <a:p>
            <a:r>
              <a:rPr lang="nl-NL" dirty="0" smtClean="0"/>
              <a:t>Enjoy Your Talent</a:t>
            </a:r>
            <a:endParaRPr lang="nl-NL" dirty="0"/>
          </a:p>
        </p:txBody>
      </p:sp>
      <p:sp>
        <p:nvSpPr>
          <p:cNvPr id="4" name="Tijdelijke aanduiding voor dianummer 3"/>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9185042"/>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F6FF6917-29F6-E54C-B6EE-9D2258653962}" type="datetime1">
              <a:rPr lang="nl-NL" smtClean="0"/>
              <a:pPr/>
              <a:t>6/9/17</a:t>
            </a:fld>
            <a:endParaRPr lang="nl-NL" dirty="0"/>
          </a:p>
        </p:txBody>
      </p:sp>
      <p:sp>
        <p:nvSpPr>
          <p:cNvPr id="6" name="Tijdelijke aanduiding voor voettekst 5"/>
          <p:cNvSpPr>
            <a:spLocks noGrp="1"/>
          </p:cNvSpPr>
          <p:nvPr>
            <p:ph type="ftr" sz="quarter" idx="11"/>
          </p:nvPr>
        </p:nvSpPr>
        <p:spPr/>
        <p:txBody>
          <a:bodyPr/>
          <a:lstStyle/>
          <a:p>
            <a:r>
              <a:rPr lang="nl-NL" dirty="0" smtClean="0"/>
              <a:t>Enjoy Your Talent</a:t>
            </a:r>
            <a:endParaRPr lang="nl-NL" dirty="0"/>
          </a:p>
        </p:txBody>
      </p:sp>
      <p:sp>
        <p:nvSpPr>
          <p:cNvPr id="7" name="Tijdelijke aanduiding voor dianummer 6"/>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15435002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4"/>
          <p:cNvSpPr>
            <a:spLocks noGrp="1"/>
          </p:cNvSpPr>
          <p:nvPr>
            <p:ph type="dt" sz="half" idx="10"/>
          </p:nvPr>
        </p:nvSpPr>
        <p:spPr/>
        <p:txBody>
          <a:bodyPr/>
          <a:lstStyle/>
          <a:p>
            <a:fld id="{3D0A785A-C780-214B-AB3C-946A1DC2381C}" type="datetime1">
              <a:rPr lang="nl-NL" smtClean="0"/>
              <a:pPr/>
              <a:t>6/9/17</a:t>
            </a:fld>
            <a:endParaRPr lang="nl-NL" dirty="0"/>
          </a:p>
        </p:txBody>
      </p:sp>
      <p:sp>
        <p:nvSpPr>
          <p:cNvPr id="6" name="Tijdelijke aanduiding voor voettekst 5"/>
          <p:cNvSpPr>
            <a:spLocks noGrp="1"/>
          </p:cNvSpPr>
          <p:nvPr>
            <p:ph type="ftr" sz="quarter" idx="11"/>
          </p:nvPr>
        </p:nvSpPr>
        <p:spPr/>
        <p:txBody>
          <a:bodyPr/>
          <a:lstStyle/>
          <a:p>
            <a:r>
              <a:rPr lang="nl-NL" dirty="0" smtClean="0"/>
              <a:t>Enjoy Your Talent</a:t>
            </a:r>
            <a:endParaRPr lang="nl-NL" dirty="0"/>
          </a:p>
        </p:txBody>
      </p:sp>
      <p:sp>
        <p:nvSpPr>
          <p:cNvPr id="7" name="Tijdelijke aanduiding voor dianummer 6"/>
          <p:cNvSpPr>
            <a:spLocks noGrp="1"/>
          </p:cNvSpPr>
          <p:nvPr>
            <p:ph type="sldNum" sz="quarter" idx="12"/>
          </p:nvPr>
        </p:nvSpPr>
        <p:spPr/>
        <p:txBody>
          <a:bodyPr/>
          <a:lstStyle/>
          <a:p>
            <a:fld id="{F54E55F9-4AA5-A241-BE22-B420816BC106}" type="slidenum">
              <a:rPr lang="nl-NL" smtClean="0"/>
              <a:pPr/>
              <a:t>‹#›</a:t>
            </a:fld>
            <a:endParaRPr lang="nl-NL"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4899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1">
          <a:blip r:embed="rId13">
            <a:alphaModFix amt="50000"/>
          </a:blip>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1206708"/>
            <a:ext cx="8229600" cy="972007"/>
          </a:xfrm>
          <a:prstGeom prst="rect">
            <a:avLst/>
          </a:prstGeom>
        </p:spPr>
        <p:txBody>
          <a:bodyPr vert="horz" lIns="91440" tIns="45720" rIns="91440" bIns="45720" rtlCol="0" anchor="ctr">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7200" y="2349708"/>
            <a:ext cx="8229600" cy="3776455"/>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D4B0C-A37C-D44E-9BBB-1E822712C1F3}" type="datetime1">
              <a:rPr lang="nl-NL" smtClean="0"/>
              <a:pPr/>
              <a:t>6/9/17</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EF7140"/>
                </a:solidFill>
              </a:defRPr>
            </a:lvl1pPr>
          </a:lstStyle>
          <a:p>
            <a:r>
              <a:rPr lang="nl-NL" dirty="0" smtClean="0"/>
              <a:t>Enjoy Your Talent</a:t>
            </a:r>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4E55F9-4AA5-A241-BE22-B420816BC106}" type="slidenum">
              <a:rPr lang="nl-NL" smtClean="0"/>
              <a:pPr/>
              <a:t>‹#›</a:t>
            </a:fld>
            <a:endParaRPr lang="nl-NL" dirty="0"/>
          </a:p>
        </p:txBody>
      </p:sp>
      <p:sp>
        <p:nvSpPr>
          <p:cNvPr id="10" name="Rechthoek 9"/>
          <p:cNvSpPr/>
          <p:nvPr userDrawn="1"/>
        </p:nvSpPr>
        <p:spPr>
          <a:xfrm>
            <a:off x="0" y="0"/>
            <a:ext cx="9144000" cy="1027089"/>
          </a:xfrm>
          <a:prstGeom prst="rect">
            <a:avLst/>
          </a:prstGeom>
          <a:solidFill>
            <a:srgbClr val="F5F5F5"/>
          </a:solidFill>
          <a:ln>
            <a:solidFill>
              <a:srgbClr val="F5F6F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cxnSp>
        <p:nvCxnSpPr>
          <p:cNvPr id="12" name="Rechte verbindingslijn 11"/>
          <p:cNvCxnSpPr/>
          <p:nvPr userDrawn="1"/>
        </p:nvCxnSpPr>
        <p:spPr>
          <a:xfrm>
            <a:off x="0" y="1027089"/>
            <a:ext cx="9144000" cy="0"/>
          </a:xfrm>
          <a:prstGeom prst="line">
            <a:avLst/>
          </a:prstGeom>
          <a:ln w="3175"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14" name="Rechthoek 13"/>
          <p:cNvSpPr/>
          <p:nvPr userDrawn="1"/>
        </p:nvSpPr>
        <p:spPr>
          <a:xfrm>
            <a:off x="0" y="6237100"/>
            <a:ext cx="9144000" cy="632794"/>
          </a:xfrm>
          <a:prstGeom prst="rect">
            <a:avLst/>
          </a:prstGeom>
          <a:solidFill>
            <a:srgbClr val="F5F5F5"/>
          </a:solidFill>
          <a:ln>
            <a:solidFill>
              <a:srgbClr val="F5F6F6"/>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cxnSp>
        <p:nvCxnSpPr>
          <p:cNvPr id="17" name="Rechte verbindingslijn 16"/>
          <p:cNvCxnSpPr/>
          <p:nvPr userDrawn="1"/>
        </p:nvCxnSpPr>
        <p:spPr>
          <a:xfrm>
            <a:off x="0" y="6238543"/>
            <a:ext cx="9144000" cy="0"/>
          </a:xfrm>
          <a:prstGeom prst="line">
            <a:avLst/>
          </a:prstGeom>
          <a:ln w="3175" cmpd="sng">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pic>
        <p:nvPicPr>
          <p:cNvPr id="13" name="Afbeelding 12" descr="HTG-RGB.png"/>
          <p:cNvPicPr>
            <a:picLocks noChangeAspect="1"/>
          </p:cNvPicPr>
          <p:nvPr userDrawn="1"/>
        </p:nvPicPr>
        <p:blipFill>
          <a:blip r:embed="rId14" cstate="print">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ext>
            </a:extLst>
          </a:blip>
          <a:stretch>
            <a:fillRect/>
          </a:stretch>
        </p:blipFill>
        <p:spPr>
          <a:xfrm>
            <a:off x="103908" y="111511"/>
            <a:ext cx="2064477" cy="837910"/>
          </a:xfrm>
          <a:prstGeom prst="rect">
            <a:avLst/>
          </a:prstGeom>
          <a:noFill/>
          <a:ln>
            <a:noFill/>
          </a:ln>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311112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457200" rtl="0" eaLnBrk="1" latinLnBrk="0" hangingPunct="1">
        <a:spcBef>
          <a:spcPct val="0"/>
        </a:spcBef>
        <a:buNone/>
        <a:defRPr sz="3200" kern="1200">
          <a:solidFill>
            <a:srgbClr val="FF6600"/>
          </a:solidFill>
          <a:latin typeface="+mj-lt"/>
          <a:ea typeface="+mj-ea"/>
          <a:cs typeface="+mj-cs"/>
        </a:defRPr>
      </a:lvl1pPr>
    </p:titleStyle>
    <p:bodyStyle>
      <a:lvl1pPr marL="342900" indent="-342900" algn="l" defTabSz="457200" rtl="0" eaLnBrk="1" latinLnBrk="0" hangingPunct="1">
        <a:spcBef>
          <a:spcPct val="20000"/>
        </a:spcBef>
        <a:buFont typeface="Arial"/>
        <a:buChar char="•"/>
        <a:defRPr sz="24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buFont typeface="Arial"/>
        <a:buChar char="–"/>
        <a:defRPr sz="20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buFont typeface="Arial"/>
        <a:buChar char="•"/>
        <a:defRPr sz="18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buFont typeface="Arial"/>
        <a:buChar char="–"/>
        <a:defRPr sz="18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buFont typeface="Arial"/>
        <a:buChar char="»"/>
        <a:defRPr sz="18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ctrTitle"/>
          </p:nvPr>
        </p:nvSpPr>
        <p:spPr>
          <a:xfrm>
            <a:off x="635024" y="4181806"/>
            <a:ext cx="6971459" cy="1470025"/>
          </a:xfrm>
          <a:noFill/>
        </p:spPr>
        <p:txBody>
          <a:bodyPr>
            <a:normAutofit/>
          </a:bodyPr>
          <a:lstStyle/>
          <a:p>
            <a:r>
              <a:rPr lang="nl-NL" sz="1700" b="1" dirty="0" smtClean="0">
                <a:solidFill>
                  <a:schemeClr val="tx1"/>
                </a:solidFill>
              </a:rPr>
              <a:t>Trainingsdag 1</a:t>
            </a:r>
            <a:br>
              <a:rPr lang="nl-NL" sz="1700" b="1" dirty="0" smtClean="0">
                <a:solidFill>
                  <a:schemeClr val="tx1"/>
                </a:solidFill>
              </a:rPr>
            </a:br>
            <a:r>
              <a:rPr lang="nl-NL" sz="4000" b="1" dirty="0" smtClean="0">
                <a:solidFill>
                  <a:schemeClr val="tx1"/>
                </a:solidFill>
              </a:rPr>
              <a:t>Dagdelen 1&amp;</a:t>
            </a:r>
            <a:r>
              <a:rPr lang="nl-NL" sz="4000" b="1" dirty="0" smtClean="0">
                <a:solidFill>
                  <a:schemeClr val="tx1"/>
                </a:solidFill>
              </a:rPr>
              <a:t>2</a:t>
            </a:r>
            <a:endParaRPr lang="nl-NL" sz="4000" b="1" dirty="0">
              <a:solidFill>
                <a:schemeClr val="tx1"/>
              </a:solidFill>
            </a:endParaRPr>
          </a:p>
        </p:txBody>
      </p:sp>
      <p:sp>
        <p:nvSpPr>
          <p:cNvPr id="4" name="Tijdelijke aanduiding voor datum 3"/>
          <p:cNvSpPr>
            <a:spLocks noGrp="1"/>
          </p:cNvSpPr>
          <p:nvPr>
            <p:ph type="dt" sz="half" idx="10"/>
          </p:nvPr>
        </p:nvSpPr>
        <p:spPr/>
        <p:txBody>
          <a:bodyPr/>
          <a:lstStyle/>
          <a:p>
            <a:r>
              <a:rPr lang="nl-NL" dirty="0" smtClean="0"/>
              <a:t>2017</a:t>
            </a:r>
            <a:endParaRPr lang="nl-NL" dirty="0"/>
          </a:p>
        </p:txBody>
      </p:sp>
      <p:sp>
        <p:nvSpPr>
          <p:cNvPr id="5" name="Tijdelijke aanduiding voor voettekst 4"/>
          <p:cNvSpPr>
            <a:spLocks noGrp="1"/>
          </p:cNvSpPr>
          <p:nvPr>
            <p:ph type="ftr" sz="quarter" idx="11"/>
          </p:nvPr>
        </p:nvSpPr>
        <p:spPr/>
        <p:txBody>
          <a:bodyPr/>
          <a:lstStyle/>
          <a:p>
            <a:r>
              <a:rPr lang="nl-NL" dirty="0" smtClean="0"/>
              <a:t>Enjoy Your Talent</a:t>
            </a:r>
            <a:endParaRPr lang="nl-NL" dirty="0"/>
          </a:p>
        </p:txBody>
      </p:sp>
      <p:sp>
        <p:nvSpPr>
          <p:cNvPr id="6" name="Tijdelijke aanduiding voor dianummer 5"/>
          <p:cNvSpPr>
            <a:spLocks noGrp="1"/>
          </p:cNvSpPr>
          <p:nvPr>
            <p:ph type="sldNum" sz="quarter" idx="12"/>
          </p:nvPr>
        </p:nvSpPr>
        <p:spPr/>
        <p:txBody>
          <a:bodyPr/>
          <a:lstStyle/>
          <a:p>
            <a:fld id="{F54E55F9-4AA5-A241-BE22-B420816BC106}" type="slidenum">
              <a:rPr lang="nl-NL" smtClean="0"/>
              <a:pPr/>
              <a:t>1</a:t>
            </a:fld>
            <a:endParaRPr lang="nl-NL" dirty="0"/>
          </a:p>
        </p:txBody>
      </p:sp>
      <p:sp>
        <p:nvSpPr>
          <p:cNvPr id="3" name="Tekstvak 2"/>
          <p:cNvSpPr txBox="1"/>
          <p:nvPr/>
        </p:nvSpPr>
        <p:spPr>
          <a:xfrm>
            <a:off x="635024" y="5662563"/>
            <a:ext cx="2783946" cy="369332"/>
          </a:xfrm>
          <a:prstGeom prst="rect">
            <a:avLst/>
          </a:prstGeom>
          <a:noFill/>
        </p:spPr>
        <p:txBody>
          <a:bodyPr wrap="square" rtlCol="0">
            <a:spAutoFit/>
          </a:bodyPr>
          <a:lstStyle/>
          <a:p>
            <a:r>
              <a:rPr lang="nl-NL" dirty="0" smtClean="0">
                <a:solidFill>
                  <a:schemeClr val="tx1">
                    <a:lumMod val="65000"/>
                    <a:lumOff val="35000"/>
                  </a:schemeClr>
                </a:solidFill>
              </a:rPr>
              <a:t>30</a:t>
            </a:r>
            <a:r>
              <a:rPr lang="nl-NL" dirty="0" smtClean="0">
                <a:solidFill>
                  <a:schemeClr val="tx1">
                    <a:lumMod val="65000"/>
                    <a:lumOff val="35000"/>
                  </a:schemeClr>
                </a:solidFill>
              </a:rPr>
              <a:t> juni 2017</a:t>
            </a:r>
            <a:endParaRPr lang="nl-NL" dirty="0">
              <a:solidFill>
                <a:schemeClr val="tx1">
                  <a:lumMod val="65000"/>
                  <a:lumOff val="35000"/>
                </a:schemeClr>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41909194"/>
      </p:ext>
    </p:extLst>
  </p:cSld>
  <p:clrMapOvr>
    <a:masterClrMapping/>
  </p:clrMapOvr>
  <mc:AlternateContent>
    <mc:Choice xmlns="" xmlns:a="http://schemas.openxmlformats.org/drawingml/2006/main" xmlns:r="http://schemas.openxmlformats.org/officeDocument/2006/relationships" xmlns:p="http://schemas.openxmlformats.org/presentationml/2006/main" xmlns:p14="http://schemas.microsoft.com/office/powerpoint/2010/main" xmlns:mc="http://schemas.openxmlformats.org/markup-compatibility/2006" xmlns:mv="urn:schemas-microsoft-com:mac:vml" Requires="p14">
      <p:transition spd="slow" p14:dur="2000">
        <p14:prism isContent="1"/>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didactische middelen</a:t>
            </a:r>
            <a:endParaRPr lang="nl-NL" dirty="0"/>
          </a:p>
        </p:txBody>
      </p:sp>
      <p:sp>
        <p:nvSpPr>
          <p:cNvPr id="3" name="Content Placeholder 2"/>
          <p:cNvSpPr>
            <a:spLocks noGrp="1"/>
          </p:cNvSpPr>
          <p:nvPr>
            <p:ph idx="1"/>
          </p:nvPr>
        </p:nvSpPr>
        <p:spPr/>
        <p:txBody>
          <a:bodyPr/>
          <a:lstStyle/>
          <a:p>
            <a:r>
              <a:rPr lang="nl-NL" dirty="0" smtClean="0"/>
              <a:t>Film </a:t>
            </a:r>
            <a:r>
              <a:rPr lang="nl-NL" dirty="0" err="1" smtClean="0"/>
              <a:t>youtube</a:t>
            </a:r>
            <a:endParaRPr lang="nl-NL" dirty="0" smtClean="0"/>
          </a:p>
          <a:p>
            <a:r>
              <a:rPr lang="nl-NL" dirty="0" smtClean="0"/>
              <a:t>Video</a:t>
            </a:r>
          </a:p>
          <a:p>
            <a:r>
              <a:rPr lang="nl-NL" dirty="0" smtClean="0"/>
              <a:t>Stellingen</a:t>
            </a:r>
          </a:p>
          <a:p>
            <a:r>
              <a:rPr lang="nl-NL" dirty="0" smtClean="0"/>
              <a:t>Opdracht</a:t>
            </a:r>
          </a:p>
          <a:p>
            <a:r>
              <a:rPr lang="nl-NL" dirty="0" smtClean="0"/>
              <a:t>Het gebruik van pdf</a:t>
            </a:r>
          </a:p>
          <a:p>
            <a:r>
              <a:rPr lang="nl-NL" dirty="0" smtClean="0"/>
              <a:t>De reiskoffer</a:t>
            </a:r>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10</a:t>
            </a:fld>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Technische specificaties</a:t>
            </a:r>
            <a:endParaRPr lang="nl-NL" dirty="0"/>
          </a:p>
        </p:txBody>
      </p:sp>
      <p:sp>
        <p:nvSpPr>
          <p:cNvPr id="3" name="Content Placeholder 2"/>
          <p:cNvSpPr>
            <a:spLocks noGrp="1"/>
          </p:cNvSpPr>
          <p:nvPr>
            <p:ph idx="1"/>
          </p:nvPr>
        </p:nvSpPr>
        <p:spPr/>
        <p:txBody>
          <a:bodyPr/>
          <a:lstStyle/>
          <a:p>
            <a:r>
              <a:rPr lang="nl-NL" dirty="0" smtClean="0"/>
              <a:t>Mobile first</a:t>
            </a:r>
          </a:p>
          <a:p>
            <a:r>
              <a:rPr lang="nl-NL" dirty="0" smtClean="0"/>
              <a:t>Toegankelijke website versie</a:t>
            </a:r>
          </a:p>
          <a:p>
            <a:pPr>
              <a:buNone/>
            </a:pPr>
            <a:endParaRPr lang="nl-NL" dirty="0" smtClean="0"/>
          </a:p>
          <a:p>
            <a:endParaRPr lang="nl-NL" dirty="0" smtClean="0"/>
          </a:p>
          <a:p>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11</a:t>
            </a:fld>
            <a:endParaRPr lang="nl-N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p>
        </p:txBody>
      </p:sp>
      <p:pic>
        <p:nvPicPr>
          <p:cNvPr id="26627" name="Picture 3" descr="pauze"/>
          <p:cNvPicPr>
            <a:picLocks noGrp="1" noChangeAspect="1" noChangeArrowheads="1"/>
          </p:cNvPicPr>
          <p:nvPr>
            <p:ph idx="1"/>
          </p:nvPr>
        </p:nvPicPr>
        <p:blipFill>
          <a:blip r:embed="rId3"/>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Aan de slag!</a:t>
            </a:r>
            <a:endParaRPr lang="nl-NL" dirty="0"/>
          </a:p>
        </p:txBody>
      </p:sp>
      <p:sp>
        <p:nvSpPr>
          <p:cNvPr id="3" name="Content Placeholder 2"/>
          <p:cNvSpPr>
            <a:spLocks noGrp="1"/>
          </p:cNvSpPr>
          <p:nvPr>
            <p:ph idx="1"/>
          </p:nvPr>
        </p:nvSpPr>
        <p:spPr/>
        <p:txBody>
          <a:bodyPr/>
          <a:lstStyle/>
          <a:p>
            <a:r>
              <a:rPr lang="nl-NL" dirty="0" smtClean="0"/>
              <a:t>Opdracht hoofdstuk 1 en 2</a:t>
            </a:r>
            <a:endParaRPr lang="nl-NL" dirty="0"/>
          </a:p>
        </p:txBody>
      </p:sp>
      <p:sp>
        <p:nvSpPr>
          <p:cNvPr id="4" name="Date Placeholder 3"/>
          <p:cNvSpPr>
            <a:spLocks noGrp="1"/>
          </p:cNvSpPr>
          <p:nvPr>
            <p:ph type="dt" sz="half" idx="10"/>
          </p:nvPr>
        </p:nvSpPr>
        <p:spPr/>
        <p:txBody>
          <a:bodyPr/>
          <a:lstStyle/>
          <a:p>
            <a:r>
              <a:rPr lang="nl-NL" smtClean="0"/>
              <a:t>Deel 2</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13</a:t>
            </a:fld>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smtClean="0"/>
              <a:t>Mindmap ‘seksualiteit &amp; intimiteit’ in ‘het grote plaatje’</a:t>
            </a:r>
            <a:endParaRPr lang="nl-NL" dirty="0"/>
          </a:p>
        </p:txBody>
      </p:sp>
      <p:sp>
        <p:nvSpPr>
          <p:cNvPr id="3" name="Content Placeholder 2"/>
          <p:cNvSpPr>
            <a:spLocks noGrp="1"/>
          </p:cNvSpPr>
          <p:nvPr>
            <p:ph idx="1"/>
          </p:nvPr>
        </p:nvSpPr>
        <p:spPr/>
        <p:txBody>
          <a:bodyPr/>
          <a:lstStyle/>
          <a:p>
            <a:r>
              <a:rPr lang="nl-NL" dirty="0" smtClean="0">
                <a:solidFill>
                  <a:srgbClr val="000000"/>
                </a:solidFill>
              </a:rPr>
              <a:t>Maak gebruik van zowel de informatie in dit hoofdstuk als van eigen informatie/associaties.</a:t>
            </a:r>
          </a:p>
          <a:p>
            <a:r>
              <a:rPr lang="nl-NL" dirty="0" smtClean="0">
                <a:solidFill>
                  <a:srgbClr val="000000"/>
                </a:solidFill>
              </a:rPr>
              <a:t>Kies wat of wie je centraal zet.</a:t>
            </a:r>
          </a:p>
          <a:p>
            <a:r>
              <a:rPr lang="nl-NL" dirty="0" smtClean="0">
                <a:solidFill>
                  <a:srgbClr val="000000"/>
                </a:solidFill>
              </a:rPr>
              <a:t>Geef de belangrijkste thema’s die bij je opkomen een plek.</a:t>
            </a:r>
          </a:p>
          <a:p>
            <a:r>
              <a:rPr lang="nl-NL" dirty="0" smtClean="0">
                <a:solidFill>
                  <a:srgbClr val="000000"/>
                </a:solidFill>
              </a:rPr>
              <a:t>Gebruik eventueel onderstaand hulpmiddel.</a:t>
            </a:r>
          </a:p>
          <a:p>
            <a:endParaRPr lang="nl-NL" dirty="0" smtClean="0">
              <a:solidFill>
                <a:srgbClr val="000000"/>
              </a:solidFill>
            </a:endParaRPr>
          </a:p>
          <a:p>
            <a:endParaRPr lang="nl-NL" dirty="0" smtClean="0">
              <a:solidFill>
                <a:srgbClr val="000000"/>
              </a:solidFill>
            </a:endParaRPr>
          </a:p>
          <a:p>
            <a:r>
              <a:rPr lang="nl-NL" dirty="0" smtClean="0">
                <a:solidFill>
                  <a:srgbClr val="000000"/>
                </a:solidFill>
              </a:rPr>
              <a:t>Opdracht: bespreek met elkaar de verschillen.</a:t>
            </a:r>
            <a:endParaRPr lang="nl-NL" dirty="0">
              <a:solidFill>
                <a:srgbClr val="000000"/>
              </a:solidFill>
            </a:endParaRPr>
          </a:p>
        </p:txBody>
      </p:sp>
      <p:sp>
        <p:nvSpPr>
          <p:cNvPr id="4" name="Date Placeholder 3"/>
          <p:cNvSpPr>
            <a:spLocks noGrp="1"/>
          </p:cNvSpPr>
          <p:nvPr>
            <p:ph type="dt" sz="half" idx="10"/>
          </p:nvPr>
        </p:nvSpPr>
        <p:spPr/>
        <p:txBody>
          <a:bodyPr/>
          <a:lstStyle/>
          <a:p>
            <a:r>
              <a:rPr lang="nl-NL" dirty="0" smtClean="0"/>
              <a:t>Deel 2</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14</a:t>
            </a:fld>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Genogram maken: ‘Jij’ (als werker)</a:t>
            </a:r>
            <a:endParaRPr lang="nl-NL" dirty="0"/>
          </a:p>
        </p:txBody>
      </p:sp>
      <p:sp>
        <p:nvSpPr>
          <p:cNvPr id="3" name="Content Placeholder 2"/>
          <p:cNvSpPr>
            <a:spLocks noGrp="1"/>
          </p:cNvSpPr>
          <p:nvPr>
            <p:ph idx="1"/>
          </p:nvPr>
        </p:nvSpPr>
        <p:spPr/>
        <p:txBody>
          <a:bodyPr/>
          <a:lstStyle/>
          <a:p>
            <a:r>
              <a:rPr lang="nl-NL" dirty="0" smtClean="0"/>
              <a:t>Ga uit van drie generaties: jij en eventuele broer(s), zus(sen) als jongste, je ouders en grootouders.</a:t>
            </a:r>
          </a:p>
          <a:p>
            <a:r>
              <a:rPr lang="nl-NL" dirty="0" smtClean="0"/>
              <a:t>Zet de namen erbij, geboortedata, eventuele overlijdensdata</a:t>
            </a:r>
          </a:p>
          <a:p>
            <a:r>
              <a:rPr lang="nl-NL" dirty="0" smtClean="0"/>
              <a:t>Vermeld bijzondere voorvallen (echtscheidingen, verbroken contacten, ziekte, verslavingen </a:t>
            </a:r>
            <a:r>
              <a:rPr lang="nl-NL" dirty="0" err="1" smtClean="0"/>
              <a:t>etc.</a:t>
            </a:r>
            <a:r>
              <a:rPr lang="nl-NL" dirty="0" smtClean="0"/>
              <a:t>) omschrijf met symbolen of in trefwoorden de onderlinge relaties (hecht, afstandelijk, harmonieus, in conflict, enzovoort)</a:t>
            </a:r>
          </a:p>
          <a:p>
            <a:r>
              <a:rPr lang="nl-NL" dirty="0" smtClean="0"/>
              <a:t>Vermeld kerkelijke en/of culturele gegevens en/of opvattingen.</a:t>
            </a:r>
            <a:endParaRPr lang="nl-NL" dirty="0"/>
          </a:p>
        </p:txBody>
      </p:sp>
      <p:sp>
        <p:nvSpPr>
          <p:cNvPr id="4" name="Date Placeholder 3"/>
          <p:cNvSpPr>
            <a:spLocks noGrp="1"/>
          </p:cNvSpPr>
          <p:nvPr>
            <p:ph type="dt" sz="half" idx="10"/>
          </p:nvPr>
        </p:nvSpPr>
        <p:spPr/>
        <p:txBody>
          <a:bodyPr/>
          <a:lstStyle/>
          <a:p>
            <a:r>
              <a:rPr lang="nl-NL" dirty="0" smtClean="0"/>
              <a:t>Deel 2</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15</a:t>
            </a:fld>
            <a:endParaRPr lang="nl-N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Betekenis symbolen</a:t>
            </a:r>
            <a:endParaRPr lang="nl-NL" dirty="0"/>
          </a:p>
        </p:txBody>
      </p:sp>
      <p:sp>
        <p:nvSpPr>
          <p:cNvPr id="3" name="Content Placeholder 2"/>
          <p:cNvSpPr>
            <a:spLocks noGrp="1"/>
          </p:cNvSpPr>
          <p:nvPr>
            <p:ph idx="1"/>
          </p:nvPr>
        </p:nvSpPr>
        <p:spPr/>
        <p:txBody>
          <a:bodyPr/>
          <a:lstStyle/>
          <a:p>
            <a:r>
              <a:rPr lang="nl-NL" dirty="0" smtClean="0"/>
              <a:t>Hoe begeleid je collega’s? Vorm?</a:t>
            </a:r>
          </a:p>
          <a:p>
            <a:r>
              <a:rPr lang="nl-NL" dirty="0" smtClean="0"/>
              <a:t>Welke vragen stel je bij het maken van het genogram?</a:t>
            </a:r>
          </a:p>
          <a:p>
            <a:r>
              <a:rPr lang="nl-NL" dirty="0" smtClean="0"/>
              <a:t>Hoe bewaak je voortgang?</a:t>
            </a:r>
          </a:p>
          <a:p>
            <a:pPr lvl="1"/>
            <a:r>
              <a:rPr lang="nl-NL" dirty="0" smtClean="0"/>
              <a:t>*</a:t>
            </a:r>
          </a:p>
          <a:p>
            <a:pPr lvl="1"/>
            <a:r>
              <a:rPr lang="nl-NL" dirty="0" smtClean="0"/>
              <a:t>*</a:t>
            </a:r>
          </a:p>
          <a:p>
            <a:pPr lvl="1"/>
            <a:r>
              <a:rPr lang="nl-NL" dirty="0" smtClean="0"/>
              <a:t>*</a:t>
            </a:r>
          </a:p>
          <a:p>
            <a:pPr lvl="1"/>
            <a:r>
              <a:rPr lang="nl-NL" dirty="0" smtClean="0"/>
              <a:t>*</a:t>
            </a:r>
          </a:p>
          <a:p>
            <a:pPr lvl="1"/>
            <a:r>
              <a:rPr lang="nl-NL" dirty="0" smtClean="0"/>
              <a:t>*</a:t>
            </a:r>
          </a:p>
          <a:p>
            <a:endParaRPr lang="nl-NL" dirty="0" smtClean="0"/>
          </a:p>
        </p:txBody>
      </p:sp>
      <p:sp>
        <p:nvSpPr>
          <p:cNvPr id="4" name="Date Placeholder 3"/>
          <p:cNvSpPr>
            <a:spLocks noGrp="1"/>
          </p:cNvSpPr>
          <p:nvPr>
            <p:ph type="dt" sz="half" idx="10"/>
          </p:nvPr>
        </p:nvSpPr>
        <p:spPr/>
        <p:txBody>
          <a:bodyPr/>
          <a:lstStyle/>
          <a:p>
            <a:r>
              <a:rPr lang="nl-NL" dirty="0" smtClean="0"/>
              <a:t>Deel 2 </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16</a:t>
            </a:fld>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p>
        </p:txBody>
      </p:sp>
      <p:pic>
        <p:nvPicPr>
          <p:cNvPr id="26627" name="Picture 3" descr="pauze"/>
          <p:cNvPicPr>
            <a:picLocks noGrp="1" noChangeAspect="1" noChangeArrowheads="1"/>
          </p:cNvPicPr>
          <p:nvPr>
            <p:ph idx="1"/>
          </p:nvPr>
        </p:nvPicPr>
        <p:blipFill>
          <a:blip r:embed="rId2"/>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Hoofdstuk: ‘Voorspel’</a:t>
            </a:r>
            <a:endParaRPr lang="nl-NL" dirty="0"/>
          </a:p>
        </p:txBody>
      </p:sp>
      <p:sp>
        <p:nvSpPr>
          <p:cNvPr id="3" name="Content Placeholder 2"/>
          <p:cNvSpPr>
            <a:spLocks noGrp="1"/>
          </p:cNvSpPr>
          <p:nvPr>
            <p:ph idx="1"/>
          </p:nvPr>
        </p:nvSpPr>
        <p:spPr/>
        <p:txBody>
          <a:bodyPr/>
          <a:lstStyle/>
          <a:p>
            <a:r>
              <a:rPr lang="nl-NL" dirty="0" smtClean="0"/>
              <a:t>Wat wordt bedoeld met de stelling: ‘houd me vast, laat me los’ </a:t>
            </a:r>
          </a:p>
          <a:p>
            <a:r>
              <a:rPr lang="nl-NL" dirty="0" smtClean="0"/>
              <a:t>De opbouw van de cursus en de leerdoelen worden uitgelegd. </a:t>
            </a:r>
            <a:endParaRPr lang="nl-NL" dirty="0"/>
          </a:p>
        </p:txBody>
      </p:sp>
      <p:sp>
        <p:nvSpPr>
          <p:cNvPr id="4" name="Date Placeholder 3"/>
          <p:cNvSpPr>
            <a:spLocks noGrp="1"/>
          </p:cNvSpPr>
          <p:nvPr>
            <p:ph type="dt" sz="half" idx="10"/>
          </p:nvPr>
        </p:nvSpPr>
        <p:spPr/>
        <p:txBody>
          <a:bodyPr/>
          <a:lstStyle/>
          <a:p>
            <a:r>
              <a:rPr lang="nl-NL" dirty="0" smtClean="0"/>
              <a:t>Deel 2</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18</a:t>
            </a:fld>
            <a:endParaRPr lang="nl-NL"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Hoofdstuk 1:  het grote plaatje </a:t>
            </a:r>
            <a:endParaRPr lang="nl-NL" dirty="0"/>
          </a:p>
        </p:txBody>
      </p:sp>
      <p:sp>
        <p:nvSpPr>
          <p:cNvPr id="3" name="Content Placeholder 2"/>
          <p:cNvSpPr>
            <a:spLocks noGrp="1"/>
          </p:cNvSpPr>
          <p:nvPr>
            <p:ph idx="1"/>
          </p:nvPr>
        </p:nvSpPr>
        <p:spPr/>
        <p:txBody>
          <a:bodyPr>
            <a:normAutofit fontScale="70000" lnSpcReduction="20000"/>
          </a:bodyPr>
          <a:lstStyle/>
          <a:p>
            <a:pPr>
              <a:buClr>
                <a:schemeClr val="tx1"/>
              </a:buClr>
            </a:pPr>
            <a:r>
              <a:rPr lang="nl-NL" dirty="0" smtClean="0">
                <a:solidFill>
                  <a:srgbClr val="000000"/>
                </a:solidFill>
              </a:rPr>
              <a:t>Aan het eind van het hoofdstuk een indruk van de impact van de problematiek</a:t>
            </a:r>
          </a:p>
          <a:p>
            <a:pPr>
              <a:buClr>
                <a:schemeClr val="tx1"/>
              </a:buClr>
            </a:pPr>
            <a:r>
              <a:rPr lang="nl-NL" dirty="0" smtClean="0">
                <a:solidFill>
                  <a:srgbClr val="000000"/>
                </a:solidFill>
              </a:rPr>
              <a:t>Beperkt weerbaar</a:t>
            </a:r>
          </a:p>
          <a:p>
            <a:pPr>
              <a:buClr>
                <a:schemeClr val="tx1"/>
              </a:buClr>
            </a:pPr>
            <a:r>
              <a:rPr lang="nl-NL" dirty="0" smtClean="0">
                <a:solidFill>
                  <a:srgbClr val="000000"/>
                </a:solidFill>
              </a:rPr>
              <a:t>De cijfers</a:t>
            </a:r>
          </a:p>
          <a:p>
            <a:pPr>
              <a:buClr>
                <a:schemeClr val="tx1"/>
              </a:buClr>
            </a:pPr>
            <a:r>
              <a:rPr lang="nl-NL" dirty="0" err="1" smtClean="0">
                <a:solidFill>
                  <a:srgbClr val="000000"/>
                </a:solidFill>
              </a:rPr>
              <a:t>Aafke</a:t>
            </a:r>
            <a:r>
              <a:rPr lang="nl-NL" dirty="0" smtClean="0">
                <a:solidFill>
                  <a:srgbClr val="000000"/>
                </a:solidFill>
              </a:rPr>
              <a:t> </a:t>
            </a:r>
            <a:r>
              <a:rPr lang="nl-NL" dirty="0" err="1" smtClean="0">
                <a:solidFill>
                  <a:srgbClr val="000000"/>
                </a:solidFill>
              </a:rPr>
              <a:t>Scharloo</a:t>
            </a:r>
            <a:r>
              <a:rPr lang="nl-NL" dirty="0" smtClean="0">
                <a:solidFill>
                  <a:srgbClr val="000000"/>
                </a:solidFill>
              </a:rPr>
              <a:t>: seksueel misbruik is een vorm van machtsmisbruik</a:t>
            </a:r>
          </a:p>
          <a:p>
            <a:pPr>
              <a:buClr>
                <a:schemeClr val="tx1"/>
              </a:buClr>
            </a:pPr>
            <a:r>
              <a:rPr lang="nl-NL" dirty="0" smtClean="0">
                <a:solidFill>
                  <a:srgbClr val="000000"/>
                </a:solidFill>
              </a:rPr>
              <a:t>Judith </a:t>
            </a:r>
            <a:r>
              <a:rPr lang="nl-NL" dirty="0" err="1" smtClean="0">
                <a:solidFill>
                  <a:srgbClr val="000000"/>
                </a:solidFill>
              </a:rPr>
              <a:t>Kreijne</a:t>
            </a:r>
            <a:r>
              <a:rPr lang="nl-NL" dirty="0" smtClean="0">
                <a:solidFill>
                  <a:srgbClr val="000000"/>
                </a:solidFill>
              </a:rPr>
              <a:t>: hard werken om het thema dagelijks aan de orde te laten komen</a:t>
            </a:r>
          </a:p>
          <a:p>
            <a:r>
              <a:rPr lang="nl-NL" dirty="0" smtClean="0">
                <a:solidFill>
                  <a:srgbClr val="000000"/>
                </a:solidFill>
              </a:rPr>
              <a:t>Wat vinden mensen met een verstandelijke beperking zelf</a:t>
            </a:r>
            <a:r>
              <a:rPr lang="nl-NL" dirty="0" smtClean="0"/>
              <a:t> </a:t>
            </a:r>
          </a:p>
          <a:p>
            <a:pPr lvl="2">
              <a:buNone/>
            </a:pPr>
            <a:r>
              <a:rPr lang="nl-NL" dirty="0" smtClean="0"/>
              <a:t>Mensen met een verstandelijke beperking vinden dat er beter opgelet moet worden. </a:t>
            </a:r>
          </a:p>
          <a:p>
            <a:pPr lvl="2">
              <a:buNone/>
            </a:pPr>
            <a:r>
              <a:rPr lang="nl-NL" dirty="0" smtClean="0"/>
              <a:t>Zodat er geen seksueel misbruik meer kan gebeuren.</a:t>
            </a:r>
          </a:p>
          <a:p>
            <a:pPr lvl="2">
              <a:buNone/>
            </a:pPr>
            <a:r>
              <a:rPr lang="nl-NL" dirty="0" smtClean="0"/>
              <a:t>Ze vinden dat je erover moet praten met iemand als je </a:t>
            </a:r>
          </a:p>
          <a:p>
            <a:pPr lvl="2">
              <a:buNone/>
            </a:pPr>
            <a:r>
              <a:rPr lang="nl-NL" dirty="0" smtClean="0"/>
              <a:t>seksueel misbruik hebt meegemaakt.</a:t>
            </a:r>
          </a:p>
          <a:p>
            <a:pPr lvl="2">
              <a:buNone/>
            </a:pPr>
            <a:r>
              <a:rPr lang="nl-NL" dirty="0" smtClean="0"/>
              <a:t>En dan moet die persoon je geloven.</a:t>
            </a:r>
          </a:p>
          <a:p>
            <a:pPr lvl="2">
              <a:buNone/>
            </a:pPr>
            <a:r>
              <a:rPr lang="nl-NL" dirty="0" smtClean="0"/>
              <a:t>Ze vinden dat je voor jezelf moet opkomen. Dat je NEE  kunt zeggen als je geen seks wil.</a:t>
            </a:r>
          </a:p>
          <a:p>
            <a:pPr lvl="2">
              <a:buNone/>
            </a:pPr>
            <a:r>
              <a:rPr lang="nl-NL" dirty="0" smtClean="0"/>
              <a:t>Ze vinden dat je soms ook later nog hulp nodig hebt. </a:t>
            </a:r>
          </a:p>
          <a:p>
            <a:r>
              <a:rPr lang="nl-NL" dirty="0" smtClean="0">
                <a:solidFill>
                  <a:srgbClr val="000000"/>
                </a:solidFill>
              </a:rPr>
              <a:t>Een mindmap</a:t>
            </a:r>
            <a:r>
              <a:rPr lang="nl-NL" dirty="0" smtClean="0"/>
              <a:t>. </a:t>
            </a:r>
          </a:p>
          <a:p>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19</a:t>
            </a:fld>
            <a:endParaRPr lang="nl-N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Agenda</a:t>
            </a:r>
            <a:endParaRPr lang="nl-NL" dirty="0"/>
          </a:p>
        </p:txBody>
      </p:sp>
      <p:sp>
        <p:nvSpPr>
          <p:cNvPr id="3" name="Content Placeholder 2"/>
          <p:cNvSpPr>
            <a:spLocks noGrp="1"/>
          </p:cNvSpPr>
          <p:nvPr>
            <p:ph idx="1"/>
          </p:nvPr>
        </p:nvSpPr>
        <p:spPr>
          <a:xfrm>
            <a:off x="457200" y="2178716"/>
            <a:ext cx="8229600" cy="3947448"/>
          </a:xfrm>
        </p:spPr>
        <p:txBody>
          <a:bodyPr>
            <a:normAutofit fontScale="70000" lnSpcReduction="20000"/>
          </a:bodyPr>
          <a:lstStyle/>
          <a:p>
            <a:pPr lvl="0">
              <a:buNone/>
            </a:pPr>
            <a:r>
              <a:rPr lang="nl-NL" dirty="0" smtClean="0"/>
              <a:t>9.00		Voorstellen en kennismaken (doelstelling individueel formuleren)</a:t>
            </a:r>
          </a:p>
          <a:p>
            <a:pPr lvl="0">
              <a:buNone/>
            </a:pPr>
            <a:r>
              <a:rPr lang="nl-NL" dirty="0" smtClean="0"/>
              <a:t>9.30 		De didactische achtergrond van de training.</a:t>
            </a:r>
            <a:endParaRPr lang="en-GB" dirty="0" smtClean="0"/>
          </a:p>
          <a:p>
            <a:pPr lvl="0">
              <a:buNone/>
            </a:pPr>
            <a:r>
              <a:rPr lang="en-GB" dirty="0" smtClean="0"/>
              <a:t>10.00	</a:t>
            </a:r>
            <a:r>
              <a:rPr lang="nl-NL" dirty="0" smtClean="0"/>
              <a:t>Ervaren van de opdrachten (</a:t>
            </a:r>
            <a:r>
              <a:rPr lang="nl-NL" dirty="0" err="1" smtClean="0"/>
              <a:t>mindmap</a:t>
            </a:r>
            <a:r>
              <a:rPr lang="nl-NL" dirty="0" smtClean="0"/>
              <a:t>: welke smoes heb jij, de medewerker, de</a:t>
            </a:r>
            <a:r>
              <a:rPr lang="nl-NL" dirty="0" smtClean="0"/>
              <a:t> 		cliënt</a:t>
            </a:r>
            <a:r>
              <a:rPr lang="nl-NL" dirty="0" smtClean="0"/>
              <a:t>, de manager)</a:t>
            </a:r>
            <a:endParaRPr lang="en-GB" dirty="0" smtClean="0"/>
          </a:p>
          <a:p>
            <a:pPr lvl="0">
              <a:buNone/>
            </a:pPr>
            <a:r>
              <a:rPr lang="nl-NL" dirty="0" smtClean="0"/>
              <a:t>10.45 	Pauze</a:t>
            </a:r>
          </a:p>
          <a:p>
            <a:pPr lvl="0">
              <a:buNone/>
            </a:pPr>
            <a:r>
              <a:rPr lang="nl-NL" dirty="0" smtClean="0"/>
              <a:t>11.00	De hoofdstukken ‘voorspel’, ‘het grote plaatje’, ‘jij als werker”, ‘een 		een</a:t>
            </a:r>
            <a:r>
              <a:rPr lang="nl-NL" dirty="0" smtClean="0"/>
              <a:t> 			gezond </a:t>
            </a:r>
            <a:r>
              <a:rPr lang="nl-NL" dirty="0" smtClean="0"/>
              <a:t>opvoedingsklimaat en risico’s’.</a:t>
            </a:r>
            <a:endParaRPr lang="en-GB" dirty="0" smtClean="0"/>
          </a:p>
          <a:p>
            <a:pPr lvl="0">
              <a:buNone/>
            </a:pPr>
            <a:r>
              <a:rPr lang="nl-NL" dirty="0" smtClean="0"/>
              <a:t>12.30 	Pauze</a:t>
            </a:r>
          </a:p>
          <a:p>
            <a:pPr lvl="0">
              <a:buNone/>
            </a:pPr>
            <a:r>
              <a:rPr lang="nl-NL" dirty="0" smtClean="0"/>
              <a:t>13.15	Definitie van seksualiteit/lustbeleving/intimiteit (</a:t>
            </a:r>
            <a:r>
              <a:rPr lang="nl-NL" dirty="0" err="1" smtClean="0"/>
              <a:t>Sjon</a:t>
            </a:r>
            <a:r>
              <a:rPr lang="nl-NL" dirty="0" smtClean="0"/>
              <a:t>)</a:t>
            </a:r>
          </a:p>
          <a:p>
            <a:pPr lvl="0">
              <a:buNone/>
            </a:pPr>
            <a:r>
              <a:rPr lang="nl-NL" dirty="0" smtClean="0"/>
              <a:t>14.00	Afspraken </a:t>
            </a:r>
            <a:r>
              <a:rPr lang="nl-NL" dirty="0" err="1" smtClean="0"/>
              <a:t>m.b.t.</a:t>
            </a:r>
            <a:r>
              <a:rPr lang="nl-NL" dirty="0" smtClean="0"/>
              <a:t> de begeleiding van de medewerkers. </a:t>
            </a:r>
            <a:endParaRPr lang="en-GB" dirty="0" smtClean="0"/>
          </a:p>
          <a:p>
            <a:pPr lvl="0">
              <a:buNone/>
            </a:pPr>
            <a:r>
              <a:rPr lang="nl-NL" dirty="0" smtClean="0"/>
              <a:t>14.30	Pauze</a:t>
            </a:r>
          </a:p>
          <a:p>
            <a:pPr lvl="0">
              <a:buNone/>
            </a:pPr>
            <a:r>
              <a:rPr lang="nl-NL" dirty="0" smtClean="0"/>
              <a:t>14.45	2 casussen besproken </a:t>
            </a:r>
            <a:r>
              <a:rPr lang="nl-NL" dirty="0" err="1" smtClean="0"/>
              <a:t>mbt</a:t>
            </a:r>
            <a:r>
              <a:rPr lang="nl-NL" dirty="0" smtClean="0"/>
              <a:t> weerstand. Groep in tweeën (battle)</a:t>
            </a:r>
          </a:p>
          <a:p>
            <a:pPr lvl="0">
              <a:buNone/>
            </a:pPr>
            <a:r>
              <a:rPr lang="nl-NL" dirty="0" smtClean="0"/>
              <a:t>15.30</a:t>
            </a:r>
            <a:r>
              <a:rPr lang="en-GB" dirty="0" smtClean="0"/>
              <a:t>	</a:t>
            </a:r>
            <a:r>
              <a:rPr lang="nl-NL" dirty="0" smtClean="0"/>
              <a:t>Reiskoffer: welke leervraag staat nog open?</a:t>
            </a:r>
          </a:p>
          <a:p>
            <a:pPr lvl="0">
              <a:buNone/>
            </a:pPr>
            <a:r>
              <a:rPr lang="nl-NL" dirty="0" smtClean="0"/>
              <a:t>16.15	Evaluatie en einde dag 1</a:t>
            </a:r>
          </a:p>
          <a:p>
            <a:pPr lvl="0">
              <a:buNone/>
            </a:pPr>
            <a:endParaRPr lang="en-GB"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a:t>
            </a:fld>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Hoofdstuk 2: Jij als werker</a:t>
            </a:r>
            <a:endParaRPr lang="nl-NL" dirty="0"/>
          </a:p>
        </p:txBody>
      </p:sp>
      <p:sp>
        <p:nvSpPr>
          <p:cNvPr id="3" name="Content Placeholder 2"/>
          <p:cNvSpPr>
            <a:spLocks noGrp="1"/>
          </p:cNvSpPr>
          <p:nvPr>
            <p:ph idx="1"/>
          </p:nvPr>
        </p:nvSpPr>
        <p:spPr/>
        <p:txBody>
          <a:bodyPr>
            <a:normAutofit fontScale="92500" lnSpcReduction="10000"/>
          </a:bodyPr>
          <a:lstStyle/>
          <a:p>
            <a:r>
              <a:rPr lang="nl-NL" dirty="0" smtClean="0"/>
              <a:t>hoe culturele achtergrond, identiteit, persoonlijke ervaringen, </a:t>
            </a:r>
            <a:r>
              <a:rPr lang="nl-NL" b="1" dirty="0" smtClean="0">
                <a:solidFill>
                  <a:srgbClr val="000000"/>
                </a:solidFill>
              </a:rPr>
              <a:t>de beleving en het handelen van mensen rondom seksualiteit beïnvloeden</a:t>
            </a:r>
            <a:r>
              <a:rPr lang="nl-NL" b="1" dirty="0" smtClean="0"/>
              <a:t>.</a:t>
            </a:r>
            <a:r>
              <a:rPr lang="nl-NL" dirty="0" smtClean="0"/>
              <a:t> </a:t>
            </a:r>
          </a:p>
          <a:p>
            <a:r>
              <a:rPr lang="nl-NL" b="1" dirty="0" smtClean="0">
                <a:solidFill>
                  <a:schemeClr val="tx1"/>
                </a:solidFill>
              </a:rPr>
              <a:t>Genogram</a:t>
            </a:r>
            <a:r>
              <a:rPr lang="nl-NL" b="1" dirty="0" smtClean="0"/>
              <a:t> </a:t>
            </a:r>
            <a:r>
              <a:rPr lang="nl-NL" dirty="0" smtClean="0"/>
              <a:t>te maken met betrekking tot seksualiteit, intimiteit en relaties. </a:t>
            </a:r>
          </a:p>
          <a:p>
            <a:r>
              <a:rPr lang="nl-NL" dirty="0" smtClean="0"/>
              <a:t>Welke seksuele ervaring heeft jou gevormd? </a:t>
            </a:r>
          </a:p>
          <a:p>
            <a:r>
              <a:rPr lang="nl-NL" b="1" dirty="0" smtClean="0">
                <a:solidFill>
                  <a:srgbClr val="000000"/>
                </a:solidFill>
              </a:rPr>
              <a:t>Naast de uitkomsten van het zelfonderzoek is het onderzoeksproces zelf en zeker ook de uitwisseling met de collega’s van belang. </a:t>
            </a:r>
            <a:r>
              <a:rPr lang="nl-NL" dirty="0" smtClean="0"/>
              <a:t>Waarom? Omdat het de cursist confronteert met de relevantie van de thema’s ‘Handelingsverlegenheid’ en ‘Open gesprekscultuur’ die verderop aan de orde komen.     </a:t>
            </a:r>
          </a:p>
          <a:p>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20</a:t>
            </a:fld>
            <a:endParaRPr lang="nl-N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smtClean="0"/>
              <a:t>Hoofdstuk 3:  Een gezond opvoedingsklimaat</a:t>
            </a:r>
            <a:endParaRPr lang="nl-NL" dirty="0"/>
          </a:p>
        </p:txBody>
      </p:sp>
      <p:sp>
        <p:nvSpPr>
          <p:cNvPr id="3" name="Content Placeholder 2"/>
          <p:cNvSpPr>
            <a:spLocks noGrp="1"/>
          </p:cNvSpPr>
          <p:nvPr>
            <p:ph idx="1"/>
          </p:nvPr>
        </p:nvSpPr>
        <p:spPr/>
        <p:txBody>
          <a:bodyPr>
            <a:normAutofit/>
          </a:bodyPr>
          <a:lstStyle/>
          <a:p>
            <a:r>
              <a:rPr lang="nl-NL" dirty="0" smtClean="0"/>
              <a:t>Definitie seksuele gezondheid</a:t>
            </a:r>
          </a:p>
          <a:p>
            <a:r>
              <a:rPr lang="nl-NL" dirty="0" smtClean="0"/>
              <a:t>Basale behoeften</a:t>
            </a:r>
          </a:p>
          <a:p>
            <a:r>
              <a:rPr lang="nl-NL" dirty="0" smtClean="0"/>
              <a:t>Ontwikkelingsleeftijd</a:t>
            </a:r>
          </a:p>
          <a:p>
            <a:r>
              <a:rPr lang="nl-NL" dirty="0" smtClean="0"/>
              <a:t>Maar ook praktisch? Betekenis van knuffelen of omgaan met erectie van cliënt of gevoelens kunnen altijd ontstaan</a:t>
            </a:r>
          </a:p>
          <a:p>
            <a:r>
              <a:rPr lang="nl-NL" dirty="0" smtClean="0"/>
              <a:t>Tips voor een gezond klimaat: ontwijk niet, straf niet, praat erover</a:t>
            </a:r>
          </a:p>
          <a:p>
            <a:r>
              <a:rPr lang="nl-NL" dirty="0" smtClean="0"/>
              <a:t>Opdracht: regels op de groep; in hoeverre dragen ze bij aan open klimaat?</a:t>
            </a:r>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21</a:t>
            </a:fld>
            <a:endParaRPr lang="nl-NL"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Hoofdstuk 4: Risico’s</a:t>
            </a:r>
            <a:endParaRPr lang="nl-NL" dirty="0"/>
          </a:p>
        </p:txBody>
      </p:sp>
      <p:sp>
        <p:nvSpPr>
          <p:cNvPr id="3" name="Content Placeholder 2"/>
          <p:cNvSpPr>
            <a:spLocks noGrp="1"/>
          </p:cNvSpPr>
          <p:nvPr>
            <p:ph idx="1"/>
          </p:nvPr>
        </p:nvSpPr>
        <p:spPr/>
        <p:txBody>
          <a:bodyPr>
            <a:normAutofit/>
          </a:bodyPr>
          <a:lstStyle/>
          <a:p>
            <a:r>
              <a:rPr lang="nl-NL" b="1" dirty="0" smtClean="0"/>
              <a:t>“We maken cliënten kwetsbaar, door de manier waarop we zorg bedrijven.”</a:t>
            </a:r>
          </a:p>
          <a:p>
            <a:r>
              <a:rPr lang="nl-NL" b="1" dirty="0" smtClean="0"/>
              <a:t>Opsomming vanuit verschillende perspectieven, zoals beleid, opvoeding, begeleiding, woonsituatie, werk </a:t>
            </a:r>
            <a:r>
              <a:rPr lang="nl-NL" b="1" dirty="0" err="1" smtClean="0"/>
              <a:t>etc.</a:t>
            </a:r>
            <a:r>
              <a:rPr lang="nl-NL" b="1" dirty="0" smtClean="0"/>
              <a:t> </a:t>
            </a:r>
          </a:p>
          <a:p>
            <a:r>
              <a:rPr lang="nl-NL" b="1" dirty="0" smtClean="0"/>
              <a:t>Dick </a:t>
            </a:r>
            <a:r>
              <a:rPr lang="nl-NL" b="1" dirty="0" err="1" smtClean="0"/>
              <a:t>Sosbey</a:t>
            </a:r>
            <a:r>
              <a:rPr lang="nl-NL" b="1" dirty="0" smtClean="0"/>
              <a:t> (over afhankelijkheid en macht)</a:t>
            </a:r>
          </a:p>
          <a:p>
            <a:r>
              <a:rPr lang="nl-NL" b="1" dirty="0" smtClean="0"/>
              <a:t>Analyse van risico’s in de begeleiding: lichamelijk contact, intieme relatie, we werken 1 op 1, kennis ontbreekt,  </a:t>
            </a:r>
            <a:r>
              <a:rPr lang="nl-NL" b="1" dirty="0" err="1" smtClean="0"/>
              <a:t>etc.</a:t>
            </a:r>
            <a:endParaRPr lang="nl-NL" b="1" dirty="0" smtClean="0"/>
          </a:p>
          <a:p>
            <a:r>
              <a:rPr lang="nl-NL" b="1" dirty="0" smtClean="0"/>
              <a:t>Internet en sociale media</a:t>
            </a:r>
          </a:p>
          <a:p>
            <a:r>
              <a:rPr lang="nl-NL" b="1" dirty="0" smtClean="0"/>
              <a:t>Opdracht Kies een cliënt: welke risico’s herken je? </a:t>
            </a:r>
            <a:endParaRPr lang="en-GB"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22</a:t>
            </a:fld>
            <a:endParaRPr lang="nl-NL"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p>
        </p:txBody>
      </p:sp>
      <p:pic>
        <p:nvPicPr>
          <p:cNvPr id="26627" name="Picture 3" descr="pauze"/>
          <p:cNvPicPr>
            <a:picLocks noGrp="1" noChangeAspect="1" noChangeArrowheads="1"/>
          </p:cNvPicPr>
          <p:nvPr>
            <p:ph idx="1"/>
          </p:nvPr>
        </p:nvPicPr>
        <p:blipFill>
          <a:blip r:embed="rId3"/>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Begeleiding: bespreek met elkaar verschillen.</a:t>
            </a:r>
            <a:endParaRPr lang="nl-NL" dirty="0"/>
          </a:p>
        </p:txBody>
      </p:sp>
      <p:sp>
        <p:nvSpPr>
          <p:cNvPr id="3" name="Content Placeholder 2"/>
          <p:cNvSpPr>
            <a:spLocks noGrp="1"/>
          </p:cNvSpPr>
          <p:nvPr>
            <p:ph idx="1"/>
          </p:nvPr>
        </p:nvSpPr>
        <p:spPr/>
        <p:txBody>
          <a:bodyPr/>
          <a:lstStyle/>
          <a:p>
            <a:r>
              <a:rPr lang="nl-NL" dirty="0" smtClean="0">
                <a:solidFill>
                  <a:srgbClr val="000000"/>
                </a:solidFill>
              </a:rPr>
              <a:t>Hoe begeleid je collega’s? Overlegvorm?</a:t>
            </a:r>
          </a:p>
          <a:p>
            <a:r>
              <a:rPr lang="nl-NL" dirty="0" smtClean="0">
                <a:solidFill>
                  <a:srgbClr val="000000"/>
                </a:solidFill>
              </a:rPr>
              <a:t>Welke vragen stel jij aan collega’s? </a:t>
            </a:r>
          </a:p>
          <a:p>
            <a:r>
              <a:rPr lang="nl-NL" dirty="0" smtClean="0">
                <a:solidFill>
                  <a:srgbClr val="000000"/>
                </a:solidFill>
              </a:rPr>
              <a:t>Welke vragen stellen collega’s elkaar?</a:t>
            </a:r>
          </a:p>
          <a:p>
            <a:pPr lvl="1"/>
            <a:r>
              <a:rPr lang="nl-NL" dirty="0" smtClean="0"/>
              <a:t>*</a:t>
            </a:r>
          </a:p>
          <a:p>
            <a:pPr lvl="1"/>
            <a:r>
              <a:rPr lang="nl-NL" dirty="0" smtClean="0"/>
              <a:t>*</a:t>
            </a:r>
          </a:p>
          <a:p>
            <a:pPr lvl="1"/>
            <a:r>
              <a:rPr lang="nl-NL" dirty="0" smtClean="0"/>
              <a:t>*</a:t>
            </a:r>
          </a:p>
          <a:p>
            <a:pPr lvl="1"/>
            <a:r>
              <a:rPr lang="nl-NL" dirty="0" smtClean="0"/>
              <a:t>*</a:t>
            </a:r>
          </a:p>
          <a:p>
            <a:pPr lvl="1"/>
            <a:r>
              <a:rPr lang="nl-NL" dirty="0" smtClean="0"/>
              <a:t>*</a:t>
            </a:r>
          </a:p>
          <a:p>
            <a:endParaRPr lang="nl-NL" dirty="0" smtClean="0"/>
          </a:p>
        </p:txBody>
      </p:sp>
      <p:sp>
        <p:nvSpPr>
          <p:cNvPr id="4" name="Date Placeholder 3"/>
          <p:cNvSpPr>
            <a:spLocks noGrp="1"/>
          </p:cNvSpPr>
          <p:nvPr>
            <p:ph type="dt" sz="half" idx="10"/>
          </p:nvPr>
        </p:nvSpPr>
        <p:spPr/>
        <p:txBody>
          <a:bodyPr/>
          <a:lstStyle/>
          <a:p>
            <a:r>
              <a:rPr lang="nl-NL" dirty="0" smtClean="0"/>
              <a:t>Deel 2</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24</a:t>
            </a:fld>
            <a:endParaRPr lang="nl-NL"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De begeleiding van de hoofdstukken</a:t>
            </a:r>
            <a:endParaRPr lang="nl-NL" dirty="0"/>
          </a:p>
        </p:txBody>
      </p:sp>
      <p:sp>
        <p:nvSpPr>
          <p:cNvPr id="3" name="Content Placeholder 2"/>
          <p:cNvSpPr>
            <a:spLocks noGrp="1"/>
          </p:cNvSpPr>
          <p:nvPr>
            <p:ph idx="1"/>
          </p:nvPr>
        </p:nvSpPr>
        <p:spPr/>
        <p:txBody>
          <a:bodyPr/>
          <a:lstStyle/>
          <a:p>
            <a:pPr>
              <a:buNone/>
            </a:pPr>
            <a:r>
              <a:rPr lang="nl-NL" dirty="0" smtClean="0"/>
              <a:t>Maak een keuze?</a:t>
            </a:r>
          </a:p>
          <a:p>
            <a:r>
              <a:rPr lang="nl-NL" dirty="0" smtClean="0"/>
              <a:t>Introductie</a:t>
            </a:r>
          </a:p>
          <a:p>
            <a:r>
              <a:rPr lang="nl-NL" dirty="0" smtClean="0"/>
              <a:t>Het grote plaatje</a:t>
            </a:r>
          </a:p>
          <a:p>
            <a:r>
              <a:rPr lang="nl-NL" dirty="0" smtClean="0"/>
              <a:t>Jij als werker</a:t>
            </a:r>
          </a:p>
          <a:p>
            <a:r>
              <a:rPr lang="nl-NL" dirty="0" smtClean="0"/>
              <a:t>Risico’s</a:t>
            </a:r>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25</a:t>
            </a:fld>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Begeleidingsstructuur ‘s </a:t>
            </a:r>
            <a:r>
              <a:rPr lang="nl-NL" dirty="0" err="1" smtClean="0"/>
              <a:t>Heeren</a:t>
            </a:r>
            <a:r>
              <a:rPr lang="nl-NL" dirty="0" smtClean="0"/>
              <a:t> </a:t>
            </a:r>
            <a:r>
              <a:rPr lang="nl-NL" dirty="0" err="1" smtClean="0"/>
              <a:t>Loo</a:t>
            </a:r>
            <a:endParaRPr lang="nl-NL" dirty="0"/>
          </a:p>
        </p:txBody>
      </p:sp>
      <p:sp>
        <p:nvSpPr>
          <p:cNvPr id="3" name="Content Placeholder 2"/>
          <p:cNvSpPr>
            <a:spLocks noGrp="1"/>
          </p:cNvSpPr>
          <p:nvPr>
            <p:ph idx="1"/>
          </p:nvPr>
        </p:nvSpPr>
        <p:spPr/>
        <p:txBody>
          <a:bodyPr/>
          <a:lstStyle/>
          <a:p>
            <a:pPr>
              <a:buNone/>
            </a:pPr>
            <a:endParaRPr lang="nl-NL" dirty="0" smtClean="0"/>
          </a:p>
          <a:p>
            <a:pPr>
              <a:buNone/>
            </a:pPr>
            <a:r>
              <a:rPr lang="nl-NL" dirty="0" smtClean="0"/>
              <a:t>Afspraken maken over: </a:t>
            </a:r>
          </a:p>
          <a:p>
            <a:r>
              <a:rPr lang="nl-NL" dirty="0" smtClean="0"/>
              <a:t>Het volgen van deelnemers bij de verschillende opdrachten.</a:t>
            </a:r>
          </a:p>
          <a:p>
            <a:r>
              <a:rPr lang="nl-NL" dirty="0" smtClean="0"/>
              <a:t>Binnen of buiten eigen team leren </a:t>
            </a:r>
          </a:p>
          <a:p>
            <a:r>
              <a:rPr lang="nl-NL" dirty="0" smtClean="0"/>
              <a:t>Vastleggen resultaten van opdrachten.</a:t>
            </a:r>
            <a:endParaRPr lang="nl-NL" dirty="0"/>
          </a:p>
        </p:txBody>
      </p:sp>
      <p:sp>
        <p:nvSpPr>
          <p:cNvPr id="4" name="Date Placeholder 3"/>
          <p:cNvSpPr>
            <a:spLocks noGrp="1"/>
          </p:cNvSpPr>
          <p:nvPr>
            <p:ph type="dt" sz="half" idx="10"/>
          </p:nvPr>
        </p:nvSpPr>
        <p:spPr/>
        <p:txBody>
          <a:bodyPr/>
          <a:lstStyle/>
          <a:p>
            <a:r>
              <a:rPr lang="nl-NL" dirty="0" smtClean="0"/>
              <a:t>Deel 3</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26</a:t>
            </a:fld>
            <a:endParaRPr lang="nl-NL"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Veranderen: het begeleiden van collega’s</a:t>
            </a:r>
            <a:endParaRPr lang="nl-NL" dirty="0"/>
          </a:p>
        </p:txBody>
      </p:sp>
      <p:sp>
        <p:nvSpPr>
          <p:cNvPr id="3" name="Content Placeholder 2"/>
          <p:cNvSpPr>
            <a:spLocks noGrp="1"/>
          </p:cNvSpPr>
          <p:nvPr>
            <p:ph idx="1"/>
          </p:nvPr>
        </p:nvSpPr>
        <p:spPr/>
        <p:txBody>
          <a:bodyPr/>
          <a:lstStyle/>
          <a:p>
            <a:pPr>
              <a:buNone/>
            </a:pPr>
            <a:r>
              <a:rPr lang="nl-NL" b="1" i="1" u="sng" dirty="0" smtClean="0"/>
              <a:t>Casus 1</a:t>
            </a:r>
            <a:endParaRPr lang="en-GB" dirty="0" smtClean="0"/>
          </a:p>
          <a:p>
            <a:pPr>
              <a:buNone/>
            </a:pPr>
            <a:r>
              <a:rPr lang="nl-NL" b="1" i="1" dirty="0" smtClean="0"/>
              <a:t> </a:t>
            </a:r>
            <a:endParaRPr lang="en-GB" dirty="0" smtClean="0"/>
          </a:p>
          <a:p>
            <a:pPr>
              <a:buNone/>
            </a:pPr>
            <a:r>
              <a:rPr lang="nl-NL" b="1" i="1" dirty="0" smtClean="0"/>
              <a:t>Uitspraak: “Ik vind het een hartstikke leuke training. Het kost me wel heel veel moeite om mijn aandacht hierop te richten. Er komt zoveel informatie op me af in deze nieuwe baan! Ik wil er wat langer over doen.” </a:t>
            </a:r>
            <a:endParaRPr lang="en-GB" dirty="0" smtClean="0"/>
          </a:p>
          <a:p>
            <a:pPr>
              <a:buNone/>
            </a:pPr>
            <a:r>
              <a:rPr lang="nl-NL" b="1" i="1" dirty="0" smtClean="0"/>
              <a:t> </a:t>
            </a:r>
            <a:endParaRPr lang="en-GB" dirty="0" smtClean="0"/>
          </a:p>
          <a:p>
            <a:pPr>
              <a:buNone/>
            </a:pPr>
            <a:r>
              <a:rPr lang="nl-NL" b="1" i="1" dirty="0" smtClean="0"/>
              <a:t>•Hoe reageer jij?</a:t>
            </a:r>
            <a:endParaRPr lang="en-GB" dirty="0" smtClean="0"/>
          </a:p>
          <a:p>
            <a:pPr>
              <a:buNone/>
            </a:pPr>
            <a:r>
              <a:rPr lang="nl-NL" b="1" i="1" dirty="0" smtClean="0"/>
              <a:t>•Wat zijn do’s en </a:t>
            </a:r>
            <a:r>
              <a:rPr lang="nl-NL" b="1" i="1" dirty="0" err="1" smtClean="0"/>
              <a:t>don’ts</a:t>
            </a:r>
            <a:r>
              <a:rPr lang="nl-NL" b="1" i="1" dirty="0" smtClean="0"/>
              <a:t>?</a:t>
            </a:r>
            <a:endParaRPr lang="en-GB"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27</a:t>
            </a:fld>
            <a:endParaRPr lang="nl-NL"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Veranderen: het begeleiden </a:t>
            </a:r>
            <a:r>
              <a:rPr lang="nl-NL" smtClean="0"/>
              <a:t>van collega’s</a:t>
            </a:r>
            <a:endParaRPr lang="nl-NL" dirty="0"/>
          </a:p>
        </p:txBody>
      </p:sp>
      <p:sp>
        <p:nvSpPr>
          <p:cNvPr id="3" name="Content Placeholder 2"/>
          <p:cNvSpPr>
            <a:spLocks noGrp="1"/>
          </p:cNvSpPr>
          <p:nvPr>
            <p:ph idx="1"/>
          </p:nvPr>
        </p:nvSpPr>
        <p:spPr/>
        <p:txBody>
          <a:bodyPr>
            <a:normAutofit fontScale="92500" lnSpcReduction="10000"/>
          </a:bodyPr>
          <a:lstStyle/>
          <a:p>
            <a:pPr>
              <a:buNone/>
            </a:pPr>
            <a:endParaRPr lang="en-GB" dirty="0" smtClean="0"/>
          </a:p>
          <a:p>
            <a:pPr>
              <a:buNone/>
            </a:pPr>
            <a:r>
              <a:rPr lang="nl-NL" b="1" i="1" u="sng" dirty="0" smtClean="0"/>
              <a:t>Casus 2</a:t>
            </a:r>
            <a:endParaRPr lang="en-GB" dirty="0" smtClean="0"/>
          </a:p>
          <a:p>
            <a:pPr>
              <a:buNone/>
            </a:pPr>
            <a:r>
              <a:rPr lang="nl-NL" b="1" i="1" dirty="0" smtClean="0"/>
              <a:t> </a:t>
            </a:r>
            <a:endParaRPr lang="en-GB" dirty="0" smtClean="0"/>
          </a:p>
          <a:p>
            <a:pPr>
              <a:buNone/>
            </a:pPr>
            <a:r>
              <a:rPr lang="nl-NL" b="1" i="1" dirty="0" smtClean="0"/>
              <a:t>Uitspraak: “Voor mij is er niets nieuw aan de cursus. Ik wil bepaalde delen overslaan. Lijkt me veel beter! Ik neem aan dat je daar geen bezwaar tegen hebt!” </a:t>
            </a:r>
            <a:endParaRPr lang="en-GB" dirty="0" smtClean="0"/>
          </a:p>
          <a:p>
            <a:pPr>
              <a:buNone/>
            </a:pPr>
            <a:r>
              <a:rPr lang="nl-NL" b="1" i="1" dirty="0" smtClean="0"/>
              <a:t> </a:t>
            </a:r>
            <a:endParaRPr lang="en-GB" dirty="0" smtClean="0"/>
          </a:p>
          <a:p>
            <a:pPr>
              <a:buNone/>
            </a:pPr>
            <a:r>
              <a:rPr lang="nl-NL" b="1" i="1" dirty="0" smtClean="0"/>
              <a:t>•Hoe reageer jij?</a:t>
            </a:r>
            <a:endParaRPr lang="en-GB" dirty="0" smtClean="0"/>
          </a:p>
          <a:p>
            <a:pPr>
              <a:buNone/>
            </a:pPr>
            <a:r>
              <a:rPr lang="nl-NL" b="1" i="1" dirty="0" smtClean="0"/>
              <a:t>•Wat zijn do’s en </a:t>
            </a:r>
            <a:r>
              <a:rPr lang="nl-NL" b="1" i="1" dirty="0" err="1" smtClean="0"/>
              <a:t>don’ts</a:t>
            </a:r>
            <a:r>
              <a:rPr lang="nl-NL" b="1" i="1" dirty="0" smtClean="0"/>
              <a:t>?</a:t>
            </a:r>
            <a:endParaRPr lang="en-GB" dirty="0" smtClean="0"/>
          </a:p>
          <a:p>
            <a:pPr>
              <a:buNone/>
            </a:pPr>
            <a:r>
              <a:rPr lang="nl-NL" b="1" i="1" dirty="0" smtClean="0"/>
              <a:t> </a:t>
            </a:r>
            <a:endParaRPr lang="en-GB"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28</a:t>
            </a:fld>
            <a:endParaRPr lang="nl-NL"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Veranderen: het begeleiden </a:t>
            </a:r>
            <a:r>
              <a:rPr lang="nl-NL" smtClean="0"/>
              <a:t>van collega’s</a:t>
            </a:r>
            <a:endParaRPr lang="nl-NL" dirty="0"/>
          </a:p>
        </p:txBody>
      </p:sp>
      <p:sp>
        <p:nvSpPr>
          <p:cNvPr id="3" name="Content Placeholder 2"/>
          <p:cNvSpPr>
            <a:spLocks noGrp="1"/>
          </p:cNvSpPr>
          <p:nvPr>
            <p:ph idx="1"/>
          </p:nvPr>
        </p:nvSpPr>
        <p:spPr/>
        <p:txBody>
          <a:bodyPr>
            <a:normAutofit fontScale="85000" lnSpcReduction="20000"/>
          </a:bodyPr>
          <a:lstStyle/>
          <a:p>
            <a:pPr>
              <a:buNone/>
            </a:pPr>
            <a:endParaRPr lang="en-GB" dirty="0" smtClean="0"/>
          </a:p>
          <a:p>
            <a:pPr>
              <a:buNone/>
            </a:pPr>
            <a:r>
              <a:rPr lang="nl-NL" b="1" i="1" dirty="0" smtClean="0"/>
              <a:t> </a:t>
            </a:r>
            <a:r>
              <a:rPr lang="nl-NL" b="1" i="1" u="sng" dirty="0" smtClean="0"/>
              <a:t>Casus 3</a:t>
            </a:r>
            <a:endParaRPr lang="en-GB" dirty="0" smtClean="0"/>
          </a:p>
          <a:p>
            <a:pPr>
              <a:buNone/>
            </a:pPr>
            <a:r>
              <a:rPr lang="nl-NL" b="1" i="1" dirty="0" smtClean="0"/>
              <a:t> </a:t>
            </a:r>
            <a:endParaRPr lang="en-GB" dirty="0" smtClean="0"/>
          </a:p>
          <a:p>
            <a:pPr>
              <a:buNone/>
            </a:pPr>
            <a:r>
              <a:rPr lang="nl-NL" b="1" i="1" dirty="0" smtClean="0"/>
              <a:t>Je constateert dat je collega de opdrachten met cliënten en collega’s nauwelijks uitvoert. </a:t>
            </a:r>
            <a:endParaRPr lang="en-GB" dirty="0" smtClean="0"/>
          </a:p>
          <a:p>
            <a:pPr>
              <a:buNone/>
            </a:pPr>
            <a:r>
              <a:rPr lang="nl-NL" b="1" i="1" dirty="0" smtClean="0"/>
              <a:t> </a:t>
            </a:r>
            <a:endParaRPr lang="en-GB" dirty="0" smtClean="0"/>
          </a:p>
          <a:p>
            <a:pPr>
              <a:buNone/>
            </a:pPr>
            <a:r>
              <a:rPr lang="nl-NL" b="1" i="1" dirty="0" smtClean="0"/>
              <a:t>Uitspraak medewerker: “Ik heb alles goed gelezen en begrijp alles. Leuke opdrachten overigens. Maar jij weet ook wel dat als puntje bij paaltje komt moet je vooral de beleidsregels volgen?”</a:t>
            </a:r>
            <a:endParaRPr lang="en-GB" dirty="0" smtClean="0"/>
          </a:p>
          <a:p>
            <a:pPr>
              <a:buNone/>
            </a:pPr>
            <a:r>
              <a:rPr lang="nl-NL" b="1" i="1" dirty="0" smtClean="0"/>
              <a:t> </a:t>
            </a:r>
            <a:endParaRPr lang="en-GB" dirty="0" smtClean="0"/>
          </a:p>
          <a:p>
            <a:pPr>
              <a:buNone/>
            </a:pPr>
            <a:r>
              <a:rPr lang="nl-NL" b="1" i="1" dirty="0" smtClean="0"/>
              <a:t>•Hoe reageer jij?</a:t>
            </a:r>
            <a:endParaRPr lang="en-GB" dirty="0" smtClean="0"/>
          </a:p>
          <a:p>
            <a:pPr>
              <a:buNone/>
            </a:pPr>
            <a:r>
              <a:rPr lang="nl-NL" b="1" i="1" dirty="0" smtClean="0"/>
              <a:t>•Wat zijn do’s en </a:t>
            </a:r>
            <a:r>
              <a:rPr lang="nl-NL" b="1" i="1" dirty="0" err="1" smtClean="0"/>
              <a:t>don’ts</a:t>
            </a:r>
            <a:r>
              <a:rPr lang="nl-NL" b="1" i="1" dirty="0" smtClean="0"/>
              <a:t>?</a:t>
            </a:r>
            <a:endParaRPr lang="en-GB" dirty="0" smtClean="0"/>
          </a:p>
          <a:p>
            <a:pPr>
              <a:buNone/>
            </a:pPr>
            <a:endParaRPr lang="en-GB"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29</a:t>
            </a:fld>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Title 10"/>
          <p:cNvSpPr>
            <a:spLocks noGrp="1"/>
          </p:cNvSpPr>
          <p:nvPr>
            <p:ph type="title"/>
          </p:nvPr>
        </p:nvSpPr>
        <p:spPr>
          <a:xfrm>
            <a:off x="457200" y="1206709"/>
            <a:ext cx="8229600" cy="652038"/>
          </a:xfrm>
        </p:spPr>
        <p:txBody>
          <a:bodyPr/>
          <a:lstStyle/>
          <a:p>
            <a:r>
              <a:rPr lang="nl-NL" dirty="0" smtClean="0"/>
              <a:t>			Kennismaken &amp; introductie</a:t>
            </a:r>
            <a:endParaRPr lang="nl-NL" dirty="0"/>
          </a:p>
        </p:txBody>
      </p:sp>
      <p:sp>
        <p:nvSpPr>
          <p:cNvPr id="12" name="Content Placeholder 11"/>
          <p:cNvSpPr>
            <a:spLocks noGrp="1"/>
          </p:cNvSpPr>
          <p:nvPr>
            <p:ph sz="half" idx="1"/>
          </p:nvPr>
        </p:nvSpPr>
        <p:spPr>
          <a:xfrm>
            <a:off x="457200" y="1858747"/>
            <a:ext cx="4038600" cy="4267416"/>
          </a:xfrm>
        </p:spPr>
        <p:txBody>
          <a:bodyPr>
            <a:normAutofit lnSpcReduction="10000"/>
          </a:bodyPr>
          <a:lstStyle/>
          <a:p>
            <a:r>
              <a:rPr lang="nl-NL" dirty="0" smtClean="0"/>
              <a:t>Docent</a:t>
            </a:r>
          </a:p>
          <a:p>
            <a:r>
              <a:rPr lang="nl-NL" dirty="0" smtClean="0"/>
              <a:t>Functie</a:t>
            </a:r>
          </a:p>
          <a:p>
            <a:r>
              <a:rPr lang="nl-NL" dirty="0" smtClean="0"/>
              <a:t>Docent 2008</a:t>
            </a:r>
          </a:p>
          <a:p>
            <a:r>
              <a:rPr lang="nl-NL" dirty="0" smtClean="0"/>
              <a:t>Trainer/ coach SOVM vanaf 2000- heden</a:t>
            </a:r>
          </a:p>
          <a:p>
            <a:r>
              <a:rPr lang="nl-NL" dirty="0" smtClean="0"/>
              <a:t>De Bolster 2000-2010</a:t>
            </a:r>
          </a:p>
          <a:p>
            <a:r>
              <a:rPr lang="nl-NL" dirty="0" smtClean="0"/>
              <a:t>De </a:t>
            </a:r>
            <a:r>
              <a:rPr lang="nl-NL" dirty="0" err="1" smtClean="0"/>
              <a:t>Beele</a:t>
            </a:r>
            <a:r>
              <a:rPr lang="nl-NL" dirty="0" smtClean="0"/>
              <a:t> vanaf 1986</a:t>
            </a:r>
          </a:p>
          <a:p>
            <a:endParaRPr lang="nl-NL" dirty="0" smtClean="0"/>
          </a:p>
          <a:p>
            <a:endParaRPr lang="nl-NL" dirty="0"/>
          </a:p>
        </p:txBody>
      </p:sp>
      <p:sp>
        <p:nvSpPr>
          <p:cNvPr id="13" name="Content Placeholder 12"/>
          <p:cNvSpPr>
            <a:spLocks noGrp="1"/>
          </p:cNvSpPr>
          <p:nvPr>
            <p:ph sz="half" idx="2"/>
          </p:nvPr>
        </p:nvSpPr>
        <p:spPr>
          <a:xfrm>
            <a:off x="4648200" y="1858747"/>
            <a:ext cx="4038600" cy="4267416"/>
          </a:xfrm>
        </p:spPr>
        <p:txBody>
          <a:bodyPr>
            <a:normAutofit lnSpcReduction="10000"/>
          </a:bodyPr>
          <a:lstStyle/>
          <a:p>
            <a:r>
              <a:rPr lang="nl-NL" dirty="0" smtClean="0"/>
              <a:t>D</a:t>
            </a:r>
            <a:r>
              <a:rPr lang="nl-NL" dirty="0" smtClean="0"/>
              <a:t>ocent</a:t>
            </a:r>
          </a:p>
          <a:p>
            <a:r>
              <a:rPr lang="nl-NL" dirty="0" smtClean="0"/>
              <a:t>‘Zelfstandig’ docent en trainer.</a:t>
            </a:r>
          </a:p>
          <a:p>
            <a:r>
              <a:rPr lang="nl-NL" dirty="0" smtClean="0"/>
              <a:t>HBO - onderwijs 2011 tot heden.</a:t>
            </a:r>
          </a:p>
          <a:p>
            <a:r>
              <a:rPr lang="nl-NL" dirty="0" smtClean="0"/>
              <a:t>Interim management tot 2011</a:t>
            </a:r>
          </a:p>
          <a:p>
            <a:r>
              <a:rPr lang="nl-NL" dirty="0" smtClean="0"/>
              <a:t>Jeugdzorg tot 2009. </a:t>
            </a:r>
          </a:p>
          <a:p>
            <a:r>
              <a:rPr lang="nl-NL" dirty="0" smtClean="0"/>
              <a:t>Onderzoeker MSW</a:t>
            </a:r>
          </a:p>
          <a:p>
            <a:endParaRPr lang="nl-NL" dirty="0"/>
          </a:p>
        </p:txBody>
      </p:sp>
      <p:sp>
        <p:nvSpPr>
          <p:cNvPr id="4" name="Date Placeholder 3"/>
          <p:cNvSpPr>
            <a:spLocks noGrp="1"/>
          </p:cNvSpPr>
          <p:nvPr>
            <p:ph type="dt" sz="half" idx="10"/>
          </p:nvPr>
        </p:nvSpPr>
        <p:spPr/>
        <p:txBody>
          <a:bodyPr/>
          <a:lstStyle/>
          <a:p>
            <a:r>
              <a:rPr lang="nl-NL" smtClean="0"/>
              <a:t>Deel 1 </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a:t>
            </a:fld>
            <a:endParaRPr lang="nl-N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Veranderen: het begeleiden </a:t>
            </a:r>
            <a:r>
              <a:rPr lang="nl-NL" smtClean="0"/>
              <a:t>van collega’s</a:t>
            </a:r>
            <a:endParaRPr lang="nl-NL" dirty="0"/>
          </a:p>
        </p:txBody>
      </p:sp>
      <p:sp>
        <p:nvSpPr>
          <p:cNvPr id="3" name="Content Placeholder 2"/>
          <p:cNvSpPr>
            <a:spLocks noGrp="1"/>
          </p:cNvSpPr>
          <p:nvPr>
            <p:ph idx="1"/>
          </p:nvPr>
        </p:nvSpPr>
        <p:spPr/>
        <p:txBody>
          <a:bodyPr>
            <a:normAutofit lnSpcReduction="10000"/>
          </a:bodyPr>
          <a:lstStyle/>
          <a:p>
            <a:pPr>
              <a:buNone/>
            </a:pPr>
            <a:endParaRPr lang="en-GB" dirty="0" smtClean="0"/>
          </a:p>
          <a:p>
            <a:pPr>
              <a:buNone/>
            </a:pPr>
            <a:r>
              <a:rPr lang="nl-NL" b="1" i="1" dirty="0" smtClean="0"/>
              <a:t> </a:t>
            </a:r>
            <a:r>
              <a:rPr lang="nl-NL" b="1" i="1" u="sng" dirty="0" smtClean="0"/>
              <a:t>Casus 4</a:t>
            </a:r>
            <a:endParaRPr lang="en-GB" dirty="0" smtClean="0"/>
          </a:p>
          <a:p>
            <a:pPr>
              <a:buNone/>
            </a:pPr>
            <a:r>
              <a:rPr lang="nl-NL" b="1" i="1" dirty="0" smtClean="0"/>
              <a:t> </a:t>
            </a:r>
            <a:endParaRPr lang="en-GB" dirty="0" smtClean="0"/>
          </a:p>
          <a:p>
            <a:pPr>
              <a:buNone/>
            </a:pPr>
            <a:r>
              <a:rPr lang="nl-NL" b="1" i="1" dirty="0" smtClean="0"/>
              <a:t>Je constateert dat je collega seksualiteit nooit ter sprake brengt. De cliënten worden als het ware als seksloze wezens behandeld. Seksueel gedrag wordt pathologisch verklaard. </a:t>
            </a:r>
            <a:endParaRPr lang="en-GB" dirty="0" smtClean="0"/>
          </a:p>
          <a:p>
            <a:pPr>
              <a:buNone/>
            </a:pPr>
            <a:r>
              <a:rPr lang="nl-NL" b="1" i="1" dirty="0" smtClean="0"/>
              <a:t> </a:t>
            </a:r>
            <a:endParaRPr lang="en-GB" dirty="0" smtClean="0"/>
          </a:p>
          <a:p>
            <a:pPr>
              <a:buNone/>
            </a:pPr>
            <a:r>
              <a:rPr lang="nl-NL" b="1" i="1" dirty="0" smtClean="0"/>
              <a:t>•Hoe reageer jij?</a:t>
            </a:r>
            <a:endParaRPr lang="en-GB" dirty="0" smtClean="0"/>
          </a:p>
          <a:p>
            <a:pPr>
              <a:buNone/>
            </a:pPr>
            <a:r>
              <a:rPr lang="nl-NL" b="1" i="1" dirty="0" smtClean="0"/>
              <a:t>•Wat zijn do’s en </a:t>
            </a:r>
            <a:r>
              <a:rPr lang="nl-NL" b="1" i="1" dirty="0" err="1" smtClean="0"/>
              <a:t>don’ts</a:t>
            </a:r>
            <a:r>
              <a:rPr lang="nl-NL" b="1" i="1" dirty="0" smtClean="0"/>
              <a:t>?</a:t>
            </a:r>
            <a:endParaRPr lang="en-GB" dirty="0" smtClean="0"/>
          </a:p>
          <a:p>
            <a:pPr>
              <a:buNone/>
            </a:pPr>
            <a:endParaRPr lang="en-GB"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30</a:t>
            </a:fld>
            <a:endParaRPr lang="nl-NL"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0-meting</a:t>
            </a:r>
            <a:endParaRPr lang="nl-NL" dirty="0"/>
          </a:p>
        </p:txBody>
      </p:sp>
      <p:sp>
        <p:nvSpPr>
          <p:cNvPr id="3" name="Content Placeholder 2"/>
          <p:cNvSpPr>
            <a:spLocks noGrp="1"/>
          </p:cNvSpPr>
          <p:nvPr>
            <p:ph idx="1"/>
          </p:nvPr>
        </p:nvSpPr>
        <p:spPr/>
        <p:txBody>
          <a:bodyPr>
            <a:normAutofit lnSpcReduction="10000"/>
          </a:bodyPr>
          <a:lstStyle/>
          <a:p>
            <a:r>
              <a:rPr lang="nl-NL" dirty="0" smtClean="0"/>
              <a:t>Waar richten we ons op?</a:t>
            </a:r>
          </a:p>
          <a:p>
            <a:r>
              <a:rPr lang="nl-NL" dirty="0" smtClean="0"/>
              <a:t>Wat is er geregeld?</a:t>
            </a:r>
          </a:p>
          <a:p>
            <a:r>
              <a:rPr lang="nl-NL" dirty="0" smtClean="0"/>
              <a:t>Taken begeleiders?</a:t>
            </a:r>
          </a:p>
          <a:p>
            <a:r>
              <a:rPr lang="nl-NL" dirty="0" smtClean="0"/>
              <a:t>Samenvatting beperkt weerbaar</a:t>
            </a:r>
            <a:endParaRPr lang="nl-NL" i="1" dirty="0" smtClean="0"/>
          </a:p>
          <a:p>
            <a:r>
              <a:rPr lang="nl-NL" dirty="0" smtClean="0"/>
              <a:t>Begeleiding</a:t>
            </a:r>
          </a:p>
          <a:p>
            <a:r>
              <a:rPr lang="nl-NL" dirty="0" smtClean="0"/>
              <a:t>Herkennen en stimuleren seksuele ontwikkeling</a:t>
            </a:r>
          </a:p>
          <a:p>
            <a:r>
              <a:rPr lang="nl-NL" dirty="0" smtClean="0"/>
              <a:t>Herkennen en aanpakken seksueel misbruik</a:t>
            </a:r>
          </a:p>
          <a:p>
            <a:r>
              <a:rPr lang="nl-NL" dirty="0" smtClean="0"/>
              <a:t>Herkennen cliënten met ….. beperking</a:t>
            </a:r>
          </a:p>
          <a:p>
            <a:r>
              <a:rPr lang="nl-NL" dirty="0" smtClean="0"/>
              <a:t>Waar richten we ons op/</a:t>
            </a:r>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31</a:t>
            </a:fld>
            <a:endParaRPr lang="nl-NL"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endParaRPr lang="en-US"/>
          </a:p>
        </p:txBody>
      </p:sp>
      <p:pic>
        <p:nvPicPr>
          <p:cNvPr id="26627" name="Picture 3" descr="pauze"/>
          <p:cNvPicPr>
            <a:picLocks noGrp="1" noChangeAspect="1" noChangeArrowheads="1"/>
          </p:cNvPicPr>
          <p:nvPr>
            <p:ph idx="1"/>
          </p:nvPr>
        </p:nvPicPr>
        <p:blipFill>
          <a:blip r:embed="rId3"/>
          <a:srcRect/>
          <a:stretch>
            <a:fillRect/>
          </a:stretch>
        </p:blipFill>
        <p:spPr>
          <a:xfrm>
            <a:off x="0" y="0"/>
            <a:ext cx="9144000" cy="6858000"/>
          </a:xfrm>
          <a:noFill/>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Reiskoffer</a:t>
            </a:r>
            <a:endParaRPr lang="nl-NL" dirty="0"/>
          </a:p>
        </p:txBody>
      </p:sp>
      <p:sp>
        <p:nvSpPr>
          <p:cNvPr id="3" name="Content Placeholder 2"/>
          <p:cNvSpPr>
            <a:spLocks noGrp="1"/>
          </p:cNvSpPr>
          <p:nvPr>
            <p:ph idx="1"/>
          </p:nvPr>
        </p:nvSpPr>
        <p:spPr/>
        <p:txBody>
          <a:bodyPr>
            <a:normAutofit lnSpcReduction="10000"/>
          </a:bodyPr>
          <a:lstStyle/>
          <a:p>
            <a:pPr>
              <a:buNone/>
            </a:pPr>
            <a:r>
              <a:rPr lang="nl-NL" dirty="0" smtClean="0"/>
              <a:t>	Vul de reiskoffer met de opbrengst van deze dag. </a:t>
            </a:r>
          </a:p>
          <a:p>
            <a:pPr>
              <a:buNone/>
            </a:pPr>
            <a:endParaRPr lang="nl-NL" dirty="0" smtClean="0"/>
          </a:p>
          <a:p>
            <a:pPr>
              <a:buFont typeface="Courier New"/>
              <a:buChar char="o"/>
            </a:pPr>
            <a:r>
              <a:rPr lang="nl-NL" dirty="0" smtClean="0"/>
              <a:t>Wat neem ik meteen mee?</a:t>
            </a:r>
          </a:p>
          <a:p>
            <a:pPr>
              <a:buFont typeface="Courier New"/>
              <a:buChar char="o"/>
            </a:pPr>
            <a:r>
              <a:rPr lang="nl-NL" dirty="0" smtClean="0"/>
              <a:t>Waar weet ik al wat van?</a:t>
            </a:r>
          </a:p>
          <a:p>
            <a:pPr>
              <a:buFont typeface="Courier New"/>
              <a:buChar char="o"/>
            </a:pPr>
            <a:r>
              <a:rPr lang="nl-NL" dirty="0" smtClean="0"/>
              <a:t>Waar wil ik nog meer van weten?</a:t>
            </a:r>
          </a:p>
          <a:p>
            <a:pPr>
              <a:buFont typeface="Courier New"/>
              <a:buChar char="o"/>
            </a:pPr>
            <a:r>
              <a:rPr lang="nl-NL" dirty="0" smtClean="0"/>
              <a:t>Waar kan ik dat halen?</a:t>
            </a:r>
          </a:p>
          <a:p>
            <a:pPr>
              <a:buFont typeface="Courier New"/>
              <a:buChar char="o"/>
            </a:pPr>
            <a:r>
              <a:rPr lang="nl-NL" dirty="0" smtClean="0"/>
              <a:t>Wat wil ik oppakken op korte termijn?</a:t>
            </a:r>
          </a:p>
          <a:p>
            <a:pPr>
              <a:buFont typeface="Courier New"/>
              <a:buChar char="o"/>
            </a:pPr>
            <a:r>
              <a:rPr lang="nl-NL" dirty="0" smtClean="0"/>
              <a:t>Wat wil ik oppakken op langere termijn?</a:t>
            </a:r>
          </a:p>
          <a:p>
            <a:pPr>
              <a:buFont typeface="Courier New"/>
              <a:buChar char="o"/>
            </a:pPr>
            <a:r>
              <a:rPr lang="nl-NL" dirty="0" smtClean="0"/>
              <a:t>Hoe wordt dat zichtbaar voor anderen?</a:t>
            </a:r>
            <a:endParaRPr lang="nl-NL" dirty="0"/>
          </a:p>
        </p:txBody>
      </p:sp>
      <p:sp>
        <p:nvSpPr>
          <p:cNvPr id="4" name="Date Placeholder 3"/>
          <p:cNvSpPr>
            <a:spLocks noGrp="1"/>
          </p:cNvSpPr>
          <p:nvPr>
            <p:ph type="dt" sz="half" idx="10"/>
          </p:nvPr>
        </p:nvSpPr>
        <p:spPr/>
        <p:txBody>
          <a:bodyPr/>
          <a:lstStyle/>
          <a:p>
            <a:r>
              <a:rPr lang="nl-NL" dirty="0" err="1" smtClean="0"/>
              <a:t>Varanderen</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33</a:t>
            </a:fld>
            <a:endParaRPr lang="nl-NL"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Opbrengst</a:t>
            </a:r>
            <a:endParaRPr lang="nl-NL" dirty="0"/>
          </a:p>
        </p:txBody>
      </p:sp>
      <p:sp>
        <p:nvSpPr>
          <p:cNvPr id="3" name="Content Placeholder 2"/>
          <p:cNvSpPr>
            <a:spLocks noGrp="1"/>
          </p:cNvSpPr>
          <p:nvPr>
            <p:ph idx="1"/>
          </p:nvPr>
        </p:nvSpPr>
        <p:spPr/>
        <p:txBody>
          <a:bodyPr/>
          <a:lstStyle/>
          <a:p>
            <a:r>
              <a:rPr lang="nl-NL" dirty="0" smtClean="0"/>
              <a:t>Voor de volgende keer.</a:t>
            </a:r>
          </a:p>
          <a:p>
            <a:r>
              <a:rPr lang="nl-NL" dirty="0" smtClean="0"/>
              <a:t>Aanpassingen in het online programma.</a:t>
            </a:r>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34</a:t>
            </a:fld>
            <a:endParaRPr lang="nl-NL"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Werkwijze reiskoffer</a:t>
            </a:r>
            <a:endParaRPr lang="nl-NL" dirty="0"/>
          </a:p>
        </p:txBody>
      </p:sp>
      <p:sp>
        <p:nvSpPr>
          <p:cNvPr id="3" name="Content Placeholder 2"/>
          <p:cNvSpPr>
            <a:spLocks noGrp="1"/>
          </p:cNvSpPr>
          <p:nvPr>
            <p:ph idx="1"/>
          </p:nvPr>
        </p:nvSpPr>
        <p:spPr/>
        <p:txBody>
          <a:bodyPr/>
          <a:lstStyle/>
          <a:p>
            <a:r>
              <a:rPr lang="nl-NL" dirty="0" smtClean="0"/>
              <a:t>Vul de reiskoffer in over de dag van vandaag</a:t>
            </a:r>
          </a:p>
          <a:p>
            <a:r>
              <a:rPr lang="nl-NL" dirty="0" smtClean="0"/>
              <a:t>Vorm tweetallen</a:t>
            </a:r>
          </a:p>
          <a:p>
            <a:r>
              <a:rPr lang="nl-NL" dirty="0" smtClean="0"/>
              <a:t>Geef elkaar feedback.</a:t>
            </a:r>
          </a:p>
          <a:p>
            <a:r>
              <a:rPr lang="nl-NL" dirty="0" smtClean="0"/>
              <a:t>Presenteer highlight?</a:t>
            </a:r>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35</a:t>
            </a:fld>
            <a:endParaRPr lang="nl-NL"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Programma</a:t>
            </a:r>
            <a:r>
              <a:rPr lang="nl-NL" dirty="0" smtClean="0"/>
              <a:t> </a:t>
            </a:r>
            <a:r>
              <a:rPr lang="nl-NL" dirty="0" smtClean="0"/>
              <a:t>volgende keer</a:t>
            </a:r>
            <a:endParaRPr lang="nl-NL" dirty="0"/>
          </a:p>
        </p:txBody>
      </p:sp>
      <p:sp>
        <p:nvSpPr>
          <p:cNvPr id="3" name="Content Placeholder 2"/>
          <p:cNvSpPr>
            <a:spLocks noGrp="1"/>
          </p:cNvSpPr>
          <p:nvPr>
            <p:ph idx="1"/>
          </p:nvPr>
        </p:nvSpPr>
        <p:spPr/>
        <p:txBody>
          <a:bodyPr>
            <a:normAutofit fontScale="77500" lnSpcReduction="20000"/>
          </a:bodyPr>
          <a:lstStyle/>
          <a:p>
            <a:pPr>
              <a:buNone/>
            </a:pPr>
            <a:endParaRPr lang="nl-NL" dirty="0" smtClean="0"/>
          </a:p>
          <a:p>
            <a:pPr lvl="0"/>
            <a:r>
              <a:rPr lang="nl-NL" dirty="0" smtClean="0"/>
              <a:t>De eerste ervaringen met de </a:t>
            </a:r>
            <a:r>
              <a:rPr lang="nl-NL" dirty="0" err="1" smtClean="0"/>
              <a:t>onlinetraining</a:t>
            </a:r>
            <a:r>
              <a:rPr lang="nl-NL" dirty="0" smtClean="0"/>
              <a:t> door medewerkers.</a:t>
            </a:r>
            <a:endParaRPr lang="en-GB" dirty="0" smtClean="0"/>
          </a:p>
          <a:p>
            <a:pPr lvl="0"/>
            <a:r>
              <a:rPr lang="nl-NL" dirty="0" smtClean="0"/>
              <a:t>Resultaten van de beleidsscan? </a:t>
            </a:r>
            <a:endParaRPr lang="en-GB" dirty="0" smtClean="0"/>
          </a:p>
          <a:p>
            <a:pPr lvl="0"/>
            <a:r>
              <a:rPr lang="nl-NL" dirty="0" smtClean="0"/>
              <a:t>Welke resultaten uit de beleidsscan zijn relevant? </a:t>
            </a:r>
            <a:endParaRPr lang="en-GB" dirty="0" smtClean="0"/>
          </a:p>
          <a:p>
            <a:pPr lvl="0"/>
            <a:r>
              <a:rPr lang="nl-NL" i="1" dirty="0" smtClean="0"/>
              <a:t>Optioneel: bespreken van de opbrengst van de beleidscan met leidinggevende.</a:t>
            </a:r>
            <a:endParaRPr lang="en-GB" dirty="0" smtClean="0"/>
          </a:p>
          <a:p>
            <a:pPr lvl="0"/>
            <a:r>
              <a:rPr lang="nl-NL" dirty="0" smtClean="0"/>
              <a:t>Het begeleiden van medewerkers bij de beleidsscan? </a:t>
            </a:r>
            <a:endParaRPr lang="en-GB" dirty="0" smtClean="0"/>
          </a:p>
          <a:p>
            <a:pPr lvl="0"/>
            <a:r>
              <a:rPr lang="nl-NL" dirty="0" smtClean="0"/>
              <a:t>Veranderen &amp; omgaan met weerstand.</a:t>
            </a:r>
            <a:endParaRPr lang="en-GB" dirty="0" smtClean="0"/>
          </a:p>
          <a:p>
            <a:pPr lvl="0"/>
            <a:r>
              <a:rPr lang="nl-NL" dirty="0" smtClean="0"/>
              <a:t>De hoofdstukken: ‘werkpraktijk residentieel’, ‘een gezond opvoedingsklimaat’, ‘handelingsverlegenheid’ &amp; ‘open zijn en bespreekbaar maken’.</a:t>
            </a:r>
            <a:endParaRPr lang="en-GB" dirty="0" smtClean="0"/>
          </a:p>
          <a:p>
            <a:pPr lvl="0"/>
            <a:r>
              <a:rPr lang="nl-NL" dirty="0" smtClean="0"/>
              <a:t>Oefening: het begeleiden van vragenlijsten en opdrachten?</a:t>
            </a:r>
            <a:endParaRPr lang="en-GB" dirty="0" smtClean="0"/>
          </a:p>
          <a:p>
            <a:pPr lvl="0"/>
            <a:r>
              <a:rPr lang="nl-NL" dirty="0" smtClean="0"/>
              <a:t>Reiskoffer: welke leervraag staat nog open? </a:t>
            </a:r>
            <a:endParaRPr lang="en-GB" dirty="0" smtClean="0"/>
          </a:p>
          <a:p>
            <a:endParaRPr lang="nl-NL"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36</a:t>
            </a:fld>
            <a:endParaRPr lang="nl-NL"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Einde dagdeel 1 en 2 </a:t>
            </a:r>
            <a:endParaRPr lang="nl-NL" dirty="0"/>
          </a:p>
        </p:txBody>
      </p:sp>
      <p:sp>
        <p:nvSpPr>
          <p:cNvPr id="3" name="Content Placeholder 2"/>
          <p:cNvSpPr>
            <a:spLocks noGrp="1"/>
          </p:cNvSpPr>
          <p:nvPr>
            <p:ph idx="1"/>
          </p:nvPr>
        </p:nvSpPr>
        <p:spPr/>
        <p:txBody>
          <a:bodyPr/>
          <a:lstStyle/>
          <a:p>
            <a:r>
              <a:rPr lang="nl-NL" dirty="0" smtClean="0"/>
              <a:t>Dank </a:t>
            </a:r>
            <a:r>
              <a:rPr lang="nl-NL" smtClean="0"/>
              <a:t>voor aandacht!</a:t>
            </a:r>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37</a:t>
            </a:fld>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Verwachtingen over de samenwerking</a:t>
            </a:r>
            <a:endParaRPr lang="nl-NL" dirty="0"/>
          </a:p>
        </p:txBody>
      </p:sp>
      <p:sp>
        <p:nvSpPr>
          <p:cNvPr id="3" name="Content Placeholder 2"/>
          <p:cNvSpPr>
            <a:spLocks noGrp="1"/>
          </p:cNvSpPr>
          <p:nvPr>
            <p:ph idx="1"/>
          </p:nvPr>
        </p:nvSpPr>
        <p:spPr/>
        <p:txBody>
          <a:bodyPr/>
          <a:lstStyle/>
          <a:p>
            <a:r>
              <a:rPr lang="nl-NL" dirty="0" smtClean="0">
                <a:solidFill>
                  <a:srgbClr val="000000"/>
                </a:solidFill>
              </a:rPr>
              <a:t>Niets is fout!</a:t>
            </a:r>
          </a:p>
          <a:p>
            <a:r>
              <a:rPr lang="nl-NL" dirty="0" smtClean="0">
                <a:solidFill>
                  <a:srgbClr val="000000"/>
                </a:solidFill>
              </a:rPr>
              <a:t>Niets is goed!</a:t>
            </a:r>
          </a:p>
          <a:p>
            <a:r>
              <a:rPr lang="nl-NL" dirty="0" smtClean="0">
                <a:solidFill>
                  <a:srgbClr val="000000"/>
                </a:solidFill>
              </a:rPr>
              <a:t>Wat we bespreken blijft in deze ruimte.</a:t>
            </a:r>
          </a:p>
          <a:p>
            <a:r>
              <a:rPr lang="nl-NL" dirty="0" smtClean="0">
                <a:solidFill>
                  <a:srgbClr val="000000"/>
                </a:solidFill>
              </a:rPr>
              <a:t>We bepalen met elkaar wat de waarde is en hoe we dit in de praktijk willen of kunnen realiseren.</a:t>
            </a:r>
          </a:p>
          <a:p>
            <a:endParaRPr lang="nl-NL" dirty="0">
              <a:solidFill>
                <a:srgbClr val="000000"/>
              </a:solidFill>
            </a:endParaRPr>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4</a:t>
            </a:fld>
            <a:endParaRPr lang="nl-N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Na afloop van de training</a:t>
            </a:r>
            <a:endParaRPr lang="nl-NL" dirty="0"/>
          </a:p>
        </p:txBody>
      </p:sp>
      <p:sp>
        <p:nvSpPr>
          <p:cNvPr id="3" name="Content Placeholder 2"/>
          <p:cNvSpPr>
            <a:spLocks noGrp="1"/>
          </p:cNvSpPr>
          <p:nvPr>
            <p:ph idx="1"/>
          </p:nvPr>
        </p:nvSpPr>
        <p:spPr/>
        <p:txBody>
          <a:bodyPr/>
          <a:lstStyle/>
          <a:p>
            <a:pPr>
              <a:buNone/>
            </a:pPr>
            <a:endParaRPr lang="nl-NL" dirty="0" smtClean="0"/>
          </a:p>
          <a:p>
            <a:r>
              <a:rPr lang="nl-NL" dirty="0" smtClean="0"/>
              <a:t>De deelnemers hebben kennis van het online programma.</a:t>
            </a:r>
          </a:p>
          <a:p>
            <a:r>
              <a:rPr lang="nl-NL" dirty="0" smtClean="0"/>
              <a:t>Zijn met de deelnemers afspraken gemaakt over toepassingen van het online programma in de praktijk.</a:t>
            </a:r>
          </a:p>
          <a:p>
            <a:r>
              <a:rPr lang="nl-NL" dirty="0" smtClean="0"/>
              <a:t>Hebben de deelnemers inzicht in de succesfactoren.</a:t>
            </a:r>
          </a:p>
          <a:p>
            <a:r>
              <a:rPr lang="nl-NL" dirty="0" smtClean="0"/>
              <a:t>Hebben de deelnemers inzicht in de begeleidingsfactoren.</a:t>
            </a:r>
          </a:p>
          <a:p>
            <a:r>
              <a:rPr lang="nl-NL" dirty="0" smtClean="0"/>
              <a:t>Heb je keuzes gemaakt in de relevantie van opdrachten.</a:t>
            </a:r>
          </a:p>
          <a:p>
            <a:endParaRPr lang="nl-NL" dirty="0" smtClean="0"/>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5</a:t>
            </a:fld>
            <a:endParaRPr lang="nl-N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Didactische keuzes</a:t>
            </a:r>
            <a:endParaRPr lang="nl-NL" dirty="0"/>
          </a:p>
        </p:txBody>
      </p:sp>
      <p:sp>
        <p:nvSpPr>
          <p:cNvPr id="3" name="Content Placeholder 2"/>
          <p:cNvSpPr>
            <a:spLocks noGrp="1"/>
          </p:cNvSpPr>
          <p:nvPr>
            <p:ph idx="1"/>
          </p:nvPr>
        </p:nvSpPr>
        <p:spPr/>
        <p:txBody>
          <a:bodyPr>
            <a:normAutofit fontScale="92500" lnSpcReduction="20000"/>
          </a:bodyPr>
          <a:lstStyle/>
          <a:p>
            <a:r>
              <a:rPr lang="nl-NL" i="1" dirty="0" smtClean="0"/>
              <a:t>aandacht voor de problematiek door een voortdurende focus en nadruk op de gezonde kant van seksualiteit.</a:t>
            </a:r>
            <a:r>
              <a:rPr lang="nl-NL" dirty="0" smtClean="0"/>
              <a:t> </a:t>
            </a:r>
          </a:p>
          <a:p>
            <a:pPr>
              <a:buNone/>
            </a:pPr>
            <a:endParaRPr lang="nl-NL" dirty="0" smtClean="0"/>
          </a:p>
          <a:p>
            <a:r>
              <a:rPr lang="nl-NL" i="1" dirty="0" smtClean="0"/>
              <a:t>bewust van kracht en beperkingen van online leren.</a:t>
            </a:r>
            <a:r>
              <a:rPr lang="nl-NL" dirty="0" smtClean="0"/>
              <a:t> </a:t>
            </a:r>
          </a:p>
          <a:p>
            <a:endParaRPr lang="nl-NL" dirty="0" smtClean="0"/>
          </a:p>
          <a:p>
            <a:r>
              <a:rPr lang="nl-NL" i="1" dirty="0" smtClean="0"/>
              <a:t>Inzet van experts en cliëntdeskundigheid</a:t>
            </a:r>
          </a:p>
          <a:p>
            <a:endParaRPr lang="nl-NL" i="1" dirty="0" smtClean="0"/>
          </a:p>
          <a:p>
            <a:r>
              <a:rPr lang="nl-NL" i="1" dirty="0" smtClean="0"/>
              <a:t>Aansluiten op de praktijk (normatief kader) van de organisatie</a:t>
            </a:r>
            <a:br>
              <a:rPr lang="nl-NL" i="1" dirty="0" smtClean="0"/>
            </a:br>
            <a:endParaRPr lang="nl-NL" i="1" dirty="0" smtClean="0"/>
          </a:p>
          <a:p>
            <a:pPr>
              <a:buNone/>
            </a:pPr>
            <a:r>
              <a:rPr lang="nl-NL" dirty="0" smtClean="0"/>
              <a:t/>
            </a:r>
            <a:br>
              <a:rPr lang="nl-NL" dirty="0" smtClean="0"/>
            </a:br>
            <a:endParaRPr lang="nl-NL"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6</a:t>
            </a:fld>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dirty="0" smtClean="0"/>
              <a:t>Perspectief train de trainers</a:t>
            </a:r>
            <a:endParaRPr lang="nl-NL" dirty="0"/>
          </a:p>
        </p:txBody>
      </p:sp>
      <p:sp>
        <p:nvSpPr>
          <p:cNvPr id="9" name="Content Placeholder 8"/>
          <p:cNvSpPr>
            <a:spLocks noGrp="1"/>
          </p:cNvSpPr>
          <p:nvPr>
            <p:ph idx="1"/>
          </p:nvPr>
        </p:nvSpPr>
        <p:spPr/>
        <p:txBody>
          <a:bodyPr/>
          <a:lstStyle/>
          <a:p>
            <a:r>
              <a:rPr lang="nl-NL" dirty="0" smtClean="0"/>
              <a:t>Ervaren</a:t>
            </a:r>
          </a:p>
          <a:p>
            <a:r>
              <a:rPr lang="nl-NL" dirty="0" smtClean="0"/>
              <a:t>Ervaren van begeleiden</a:t>
            </a:r>
          </a:p>
          <a:p>
            <a:r>
              <a:rPr lang="nl-NL" dirty="0" smtClean="0"/>
              <a:t>Afstemmen met elkaar!</a:t>
            </a:r>
          </a:p>
          <a:p>
            <a:endParaRPr lang="nl-NL" dirty="0" smtClean="0"/>
          </a:p>
          <a:p>
            <a:r>
              <a:rPr lang="nl-NL" dirty="0" smtClean="0"/>
              <a:t>Doelstelling formuleren: wat wil je leren vandaag?</a:t>
            </a:r>
            <a:endParaRPr lang="nl-NL" dirty="0"/>
          </a:p>
        </p:txBody>
      </p:sp>
      <p:sp>
        <p:nvSpPr>
          <p:cNvPr id="5" name="Date Placeholder 4"/>
          <p:cNvSpPr>
            <a:spLocks noGrp="1"/>
          </p:cNvSpPr>
          <p:nvPr>
            <p:ph type="dt" sz="half" idx="10"/>
          </p:nvPr>
        </p:nvSpPr>
        <p:spPr/>
        <p:txBody>
          <a:bodyPr/>
          <a:lstStyle/>
          <a:p>
            <a:fld id="{179FBB35-A9EC-3347-92C1-B8E5B48F6E68}" type="datetime1">
              <a:rPr lang="nl-NL" smtClean="0"/>
              <a:pPr/>
              <a:t>6/9/17</a:t>
            </a:fld>
            <a:endParaRPr lang="nl-NL" dirty="0"/>
          </a:p>
        </p:txBody>
      </p:sp>
      <p:sp>
        <p:nvSpPr>
          <p:cNvPr id="6" name="Footer Placeholder 5"/>
          <p:cNvSpPr>
            <a:spLocks noGrp="1"/>
          </p:cNvSpPr>
          <p:nvPr>
            <p:ph type="ftr" sz="quarter" idx="11"/>
          </p:nvPr>
        </p:nvSpPr>
        <p:spPr/>
        <p:txBody>
          <a:bodyPr/>
          <a:lstStyle/>
          <a:p>
            <a:r>
              <a:rPr lang="nl-NL" smtClean="0"/>
              <a:t>Enjoy Your Talent</a:t>
            </a:r>
            <a:endParaRPr lang="nl-NL" dirty="0"/>
          </a:p>
        </p:txBody>
      </p:sp>
      <p:sp>
        <p:nvSpPr>
          <p:cNvPr id="7" name="Slide Number Placeholder 6"/>
          <p:cNvSpPr>
            <a:spLocks noGrp="1"/>
          </p:cNvSpPr>
          <p:nvPr>
            <p:ph type="sldNum" sz="quarter" idx="12"/>
          </p:nvPr>
        </p:nvSpPr>
        <p:spPr/>
        <p:txBody>
          <a:bodyPr/>
          <a:lstStyle/>
          <a:p>
            <a:fld id="{F54E55F9-4AA5-A241-BE22-B420816BC106}" type="slidenum">
              <a:rPr lang="nl-NL" smtClean="0"/>
              <a:pPr/>
              <a:t>7</a:t>
            </a:fld>
            <a:endParaRPr lang="nl-NL"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Competenties (1)</a:t>
            </a:r>
            <a:endParaRPr lang="nl-NL" dirty="0"/>
          </a:p>
        </p:txBody>
      </p:sp>
      <p:sp>
        <p:nvSpPr>
          <p:cNvPr id="3" name="Content Placeholder 2"/>
          <p:cNvSpPr>
            <a:spLocks noGrp="1"/>
          </p:cNvSpPr>
          <p:nvPr>
            <p:ph idx="1"/>
          </p:nvPr>
        </p:nvSpPr>
        <p:spPr>
          <a:xfrm>
            <a:off x="457200" y="2178716"/>
            <a:ext cx="8229600" cy="3947448"/>
          </a:xfrm>
        </p:spPr>
        <p:txBody>
          <a:bodyPr>
            <a:normAutofit fontScale="32500" lnSpcReduction="20000"/>
          </a:bodyPr>
          <a:lstStyle/>
          <a:p>
            <a:pPr lvl="0">
              <a:buNone/>
            </a:pPr>
            <a:r>
              <a:rPr lang="nl-NL" sz="6400" b="1" dirty="0" smtClean="0"/>
              <a:t>De medewerker</a:t>
            </a:r>
          </a:p>
          <a:p>
            <a:pPr lvl="0"/>
            <a:r>
              <a:rPr lang="nl-NL" sz="5600" b="1" dirty="0" smtClean="0">
                <a:solidFill>
                  <a:srgbClr val="000000"/>
                </a:solidFill>
              </a:rPr>
              <a:t>…. heeft kennis van/inzicht in de belangrijkste thema’s, aan de hand van de rapporten  </a:t>
            </a:r>
          </a:p>
          <a:p>
            <a:pPr lvl="0"/>
            <a:r>
              <a:rPr lang="nl-NL" sz="5600" b="1" dirty="0" smtClean="0">
                <a:solidFill>
                  <a:srgbClr val="000000"/>
                </a:solidFill>
              </a:rPr>
              <a:t>…. heeft kennis over seksualiteit en seksuele ontwikkeling bij cliënten, onder andere met hulp van het vlaggensysteem, diverse sites waarin beleving van cliënten centraal staat. De cursist ‘grasduint’ hier in; wil hij meer, dan zijn er verwijzingen  </a:t>
            </a:r>
          </a:p>
          <a:p>
            <a:pPr lvl="0"/>
            <a:r>
              <a:rPr lang="nl-NL" sz="5600" b="1" dirty="0" smtClean="0">
                <a:solidFill>
                  <a:srgbClr val="000000"/>
                </a:solidFill>
              </a:rPr>
              <a:t>….. heeft kennis van instrumenten en protocollen die kunnen ondersteunen bij het scheppen van randvoorwaarden voor een gezond seksualiteitsbeleid en voor het omgaan met concrete situaties waarbij sprake is van grensoverschrijdend gedrag of het vermoeden daarvan   </a:t>
            </a:r>
          </a:p>
          <a:p>
            <a:pPr lvl="0"/>
            <a:r>
              <a:rPr lang="nl-NL" sz="5600" b="1" dirty="0" smtClean="0">
                <a:solidFill>
                  <a:srgbClr val="000000"/>
                </a:solidFill>
              </a:rPr>
              <a:t>….. heeft  inzicht in de eigen persoonlijke beleving (socialisatie) van vraagstukken op het gebied van seksualiteit, seksuele vorming en grensoverschrijdend gedrag/misbruik </a:t>
            </a:r>
          </a:p>
          <a:p>
            <a:endParaRPr lang="nl-NL" sz="5600" dirty="0"/>
          </a:p>
        </p:txBody>
      </p:sp>
      <p:sp>
        <p:nvSpPr>
          <p:cNvPr id="4" name="Date Placeholder 3"/>
          <p:cNvSpPr>
            <a:spLocks noGrp="1"/>
          </p:cNvSpPr>
          <p:nvPr>
            <p:ph type="dt" sz="half" idx="10"/>
          </p:nvPr>
        </p:nvSpPr>
        <p:spPr/>
        <p:txBody>
          <a:bodyPr/>
          <a:lstStyle/>
          <a:p>
            <a:r>
              <a:rPr lang="nl-NL" dirty="0" smtClean="0"/>
              <a:t>Deel 1</a:t>
            </a:r>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8</a:t>
            </a:fld>
            <a:endParaRPr lang="nl-N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Competenties (2)</a:t>
            </a:r>
            <a:endParaRPr lang="nl-NL" dirty="0"/>
          </a:p>
        </p:txBody>
      </p:sp>
      <p:sp>
        <p:nvSpPr>
          <p:cNvPr id="3" name="Content Placeholder 2"/>
          <p:cNvSpPr>
            <a:spLocks noGrp="1"/>
          </p:cNvSpPr>
          <p:nvPr>
            <p:ph idx="1"/>
          </p:nvPr>
        </p:nvSpPr>
        <p:spPr/>
        <p:txBody>
          <a:bodyPr>
            <a:normAutofit fontScale="85000" lnSpcReduction="10000"/>
          </a:bodyPr>
          <a:lstStyle/>
          <a:p>
            <a:pPr lvl="0"/>
            <a:r>
              <a:rPr lang="nl-NL" b="1" dirty="0" smtClean="0">
                <a:solidFill>
                  <a:srgbClr val="000000"/>
                </a:solidFill>
              </a:rPr>
              <a:t>….. is vaardiger in het hanteren van instrumenten die behulpzaam zijn om </a:t>
            </a:r>
            <a:r>
              <a:rPr lang="nl-NL" b="1" dirty="0" err="1" smtClean="0">
                <a:solidFill>
                  <a:srgbClr val="000000"/>
                </a:solidFill>
              </a:rPr>
              <a:t>o.a.</a:t>
            </a:r>
            <a:r>
              <a:rPr lang="nl-NL" b="1" dirty="0" smtClean="0">
                <a:solidFill>
                  <a:srgbClr val="000000"/>
                </a:solidFill>
              </a:rPr>
              <a:t> risico’s in te schatten, de cultuurkenmerken van een organisatie/team op te sporen en te benoemen</a:t>
            </a:r>
          </a:p>
          <a:p>
            <a:pPr lvl="0"/>
            <a:r>
              <a:rPr lang="nl-NL" b="1" dirty="0" smtClean="0">
                <a:solidFill>
                  <a:srgbClr val="000000"/>
                </a:solidFill>
              </a:rPr>
              <a:t>….. is vaardiger in het aangaan van gesprekken met medewerkers over seksuele ontwikkeling van jeugdigen en grensoverschrijdend gedrag  </a:t>
            </a:r>
          </a:p>
          <a:p>
            <a:pPr lvl="0"/>
            <a:r>
              <a:rPr lang="nl-NL" b="1" dirty="0" smtClean="0">
                <a:solidFill>
                  <a:srgbClr val="000000"/>
                </a:solidFill>
              </a:rPr>
              <a:t>…… is bewust van de eigen attitude met betrekking tot vraagstukken seksualiteit, seksuele vorming en grensoverschrijdend gedrag/misbruik</a:t>
            </a:r>
          </a:p>
          <a:p>
            <a:pPr lvl="0"/>
            <a:r>
              <a:rPr lang="nl-NL" b="1" dirty="0" smtClean="0">
                <a:solidFill>
                  <a:srgbClr val="000000"/>
                </a:solidFill>
              </a:rPr>
              <a:t>…… ontwikkelt voorbeeldgedrag in het bespreekbaar maken van en handelen met betrekking tot seksualiteit, seksuele vorming en grensoverschrijdend gedrag/misbruik; dit vanuit het besef cultuurdrager en –vernieuwer voor de eigen organisatie en de VG in het algemeen te zijn.  </a:t>
            </a:r>
          </a:p>
          <a:p>
            <a:endParaRPr lang="nl-NL" dirty="0"/>
          </a:p>
        </p:txBody>
      </p:sp>
      <p:sp>
        <p:nvSpPr>
          <p:cNvPr id="4" name="Date Placeholder 3"/>
          <p:cNvSpPr>
            <a:spLocks noGrp="1"/>
          </p:cNvSpPr>
          <p:nvPr>
            <p:ph type="dt" sz="half" idx="10"/>
          </p:nvPr>
        </p:nvSpPr>
        <p:spPr/>
        <p:txBody>
          <a:bodyPr/>
          <a:lstStyle/>
          <a:p>
            <a:fld id="{8AEDC122-C610-A941-9086-2D7F881F76D6}" type="datetime1">
              <a:rPr lang="nl-NL" smtClean="0"/>
              <a:pPr/>
              <a:t>6/9/17</a:t>
            </a:fld>
            <a:endParaRPr lang="nl-NL" dirty="0"/>
          </a:p>
        </p:txBody>
      </p:sp>
      <p:sp>
        <p:nvSpPr>
          <p:cNvPr id="5" name="Footer Placeholder 4"/>
          <p:cNvSpPr>
            <a:spLocks noGrp="1"/>
          </p:cNvSpPr>
          <p:nvPr>
            <p:ph type="ftr" sz="quarter" idx="11"/>
          </p:nvPr>
        </p:nvSpPr>
        <p:spPr/>
        <p:txBody>
          <a:bodyPr/>
          <a:lstStyle/>
          <a:p>
            <a:r>
              <a:rPr lang="nl-NL" smtClean="0"/>
              <a:t>Enjoy Your Talent</a:t>
            </a:r>
            <a:endParaRPr lang="nl-NL" dirty="0"/>
          </a:p>
        </p:txBody>
      </p:sp>
      <p:sp>
        <p:nvSpPr>
          <p:cNvPr id="6" name="Slide Number Placeholder 5"/>
          <p:cNvSpPr>
            <a:spLocks noGrp="1"/>
          </p:cNvSpPr>
          <p:nvPr>
            <p:ph type="sldNum" sz="quarter" idx="12"/>
          </p:nvPr>
        </p:nvSpPr>
        <p:spPr/>
        <p:txBody>
          <a:bodyPr/>
          <a:lstStyle/>
          <a:p>
            <a:fld id="{F54E55F9-4AA5-A241-BE22-B420816BC106}" type="slidenum">
              <a:rPr lang="nl-NL" smtClean="0"/>
              <a:pPr/>
              <a:t>9</a:t>
            </a:fld>
            <a:endParaRPr lang="nl-NL" dirty="0"/>
          </a:p>
        </p:txBody>
      </p:sp>
    </p:spTree>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40202</TotalTime>
  <Words>2419</Words>
  <Application>Microsoft Macintosh PowerPoint</Application>
  <PresentationFormat>On-screen Show (4:3)</PresentationFormat>
  <Paragraphs>394</Paragraphs>
  <Slides>37</Slides>
  <Notes>19</Notes>
  <HiddenSlides>0</HiddenSlides>
  <MMClips>0</MMClips>
  <ScaleCrop>false</ScaleCrop>
  <HeadingPairs>
    <vt:vector size="4" baseType="variant">
      <vt:variant>
        <vt:lpstr>Design Template</vt:lpstr>
      </vt:variant>
      <vt:variant>
        <vt:i4>1</vt:i4>
      </vt:variant>
      <vt:variant>
        <vt:lpstr>Slide Titles</vt:lpstr>
      </vt:variant>
      <vt:variant>
        <vt:i4>37</vt:i4>
      </vt:variant>
    </vt:vector>
  </HeadingPairs>
  <TitlesOfParts>
    <vt:vector size="38" baseType="lpstr">
      <vt:lpstr>Office-thema</vt:lpstr>
      <vt:lpstr>Trainingsdag 1 Dagdelen 1&amp;2</vt:lpstr>
      <vt:lpstr>Agenda</vt:lpstr>
      <vt:lpstr>   Kennismaken &amp; introductie</vt:lpstr>
      <vt:lpstr>Verwachtingen over de samenwerking</vt:lpstr>
      <vt:lpstr>Na afloop van de training</vt:lpstr>
      <vt:lpstr>Didactische keuzes</vt:lpstr>
      <vt:lpstr>Perspectief train de trainers</vt:lpstr>
      <vt:lpstr>Competenties (1)</vt:lpstr>
      <vt:lpstr>Competenties (2)</vt:lpstr>
      <vt:lpstr>De didactische middelen</vt:lpstr>
      <vt:lpstr>Technische specificaties</vt:lpstr>
      <vt:lpstr>Slide 12</vt:lpstr>
      <vt:lpstr>Aan de slag!</vt:lpstr>
      <vt:lpstr>Mindmap ‘seksualiteit &amp; intimiteit’ in ‘het grote plaatje’</vt:lpstr>
      <vt:lpstr>Genogram maken: ‘Jij’ (als werker)</vt:lpstr>
      <vt:lpstr>Betekenis symbolen</vt:lpstr>
      <vt:lpstr>Slide 17</vt:lpstr>
      <vt:lpstr>Hoofdstuk: ‘Voorspel’</vt:lpstr>
      <vt:lpstr>Hoofdstuk 1:  het grote plaatje </vt:lpstr>
      <vt:lpstr>Hoofdstuk 2: Jij als werker</vt:lpstr>
      <vt:lpstr>Hoofdstuk 3:  Een gezond opvoedingsklimaat</vt:lpstr>
      <vt:lpstr>Hoofdstuk 4: Risico’s</vt:lpstr>
      <vt:lpstr>Slide 23</vt:lpstr>
      <vt:lpstr>Begeleiding: bespreek met elkaar verschillen.</vt:lpstr>
      <vt:lpstr>De begeleiding van de hoofdstukken</vt:lpstr>
      <vt:lpstr>Begeleidingsstructuur ‘s Heeren Loo</vt:lpstr>
      <vt:lpstr>Veranderen: het begeleiden van collega’s</vt:lpstr>
      <vt:lpstr>Veranderen: het begeleiden van collega’s</vt:lpstr>
      <vt:lpstr>Veranderen: het begeleiden van collega’s</vt:lpstr>
      <vt:lpstr>Veranderen: het begeleiden van collega’s</vt:lpstr>
      <vt:lpstr>0-meting</vt:lpstr>
      <vt:lpstr>Slide 32</vt:lpstr>
      <vt:lpstr>Reiskoffer</vt:lpstr>
      <vt:lpstr>Opbrengst</vt:lpstr>
      <vt:lpstr>Werkwijze reiskoffer</vt:lpstr>
      <vt:lpstr>Programma volgende keer</vt:lpstr>
      <vt:lpstr>Einde dagdeel 1 en 2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Henk Ouwens</dc:creator>
  <cp:lastModifiedBy>Hans Deten</cp:lastModifiedBy>
  <cp:revision>207</cp:revision>
  <cp:lastPrinted>2016-09-07T08:00:53Z</cp:lastPrinted>
  <dcterms:created xsi:type="dcterms:W3CDTF">2017-06-09T12:40:04Z</dcterms:created>
  <dcterms:modified xsi:type="dcterms:W3CDTF">2017-06-09T12:43:12Z</dcterms:modified>
</cp:coreProperties>
</file>