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9" r:id="rId2"/>
  </p:sldMasterIdLst>
  <p:notesMasterIdLst>
    <p:notesMasterId r:id="rId111"/>
  </p:notesMasterIdLst>
  <p:handoutMasterIdLst>
    <p:handoutMasterId r:id="rId112"/>
  </p:handoutMasterIdLst>
  <p:sldIdLst>
    <p:sldId id="256" r:id="rId3"/>
    <p:sldId id="574" r:id="rId4"/>
    <p:sldId id="689" r:id="rId5"/>
    <p:sldId id="594" r:id="rId6"/>
    <p:sldId id="393" r:id="rId7"/>
    <p:sldId id="390" r:id="rId8"/>
    <p:sldId id="656" r:id="rId9"/>
    <p:sldId id="657" r:id="rId10"/>
    <p:sldId id="826" r:id="rId11"/>
    <p:sldId id="595" r:id="rId12"/>
    <p:sldId id="356" r:id="rId13"/>
    <p:sldId id="827" r:id="rId14"/>
    <p:sldId id="851" r:id="rId15"/>
    <p:sldId id="852" r:id="rId16"/>
    <p:sldId id="833" r:id="rId17"/>
    <p:sldId id="834" r:id="rId18"/>
    <p:sldId id="835" r:id="rId19"/>
    <p:sldId id="836" r:id="rId20"/>
    <p:sldId id="837" r:id="rId21"/>
    <p:sldId id="843" r:id="rId22"/>
    <p:sldId id="844" r:id="rId23"/>
    <p:sldId id="976" r:id="rId24"/>
    <p:sldId id="846" r:id="rId25"/>
    <p:sldId id="838" r:id="rId26"/>
    <p:sldId id="839" r:id="rId27"/>
    <p:sldId id="840" r:id="rId28"/>
    <p:sldId id="841" r:id="rId29"/>
    <p:sldId id="842" r:id="rId30"/>
    <p:sldId id="845" r:id="rId31"/>
    <p:sldId id="847" r:id="rId32"/>
    <p:sldId id="853" r:id="rId33"/>
    <p:sldId id="950" r:id="rId34"/>
    <p:sldId id="980" r:id="rId35"/>
    <p:sldId id="981" r:id="rId36"/>
    <p:sldId id="420" r:id="rId37"/>
    <p:sldId id="961" r:id="rId38"/>
    <p:sldId id="716" r:id="rId39"/>
    <p:sldId id="962" r:id="rId40"/>
    <p:sldId id="963" r:id="rId41"/>
    <p:sldId id="964" r:id="rId42"/>
    <p:sldId id="979" r:id="rId43"/>
    <p:sldId id="642" r:id="rId44"/>
    <p:sldId id="966" r:id="rId45"/>
    <p:sldId id="850" r:id="rId46"/>
    <p:sldId id="829" r:id="rId47"/>
    <p:sldId id="855" r:id="rId48"/>
    <p:sldId id="831" r:id="rId49"/>
    <p:sldId id="967" r:id="rId50"/>
    <p:sldId id="968" r:id="rId51"/>
    <p:sldId id="856" r:id="rId52"/>
    <p:sldId id="857" r:id="rId53"/>
    <p:sldId id="725" r:id="rId54"/>
    <p:sldId id="779" r:id="rId55"/>
    <p:sldId id="858" r:id="rId56"/>
    <p:sldId id="859" r:id="rId57"/>
    <p:sldId id="734" r:id="rId58"/>
    <p:sldId id="801" r:id="rId59"/>
    <p:sldId id="823" r:id="rId60"/>
    <p:sldId id="732" r:id="rId61"/>
    <p:sldId id="822" r:id="rId62"/>
    <p:sldId id="830" r:id="rId63"/>
    <p:sldId id="860" r:id="rId64"/>
    <p:sldId id="969" r:id="rId65"/>
    <p:sldId id="971" r:id="rId66"/>
    <p:sldId id="861" r:id="rId67"/>
    <p:sldId id="945" r:id="rId68"/>
    <p:sldId id="862" r:id="rId69"/>
    <p:sldId id="760" r:id="rId70"/>
    <p:sldId id="972" r:id="rId71"/>
    <p:sldId id="973" r:id="rId72"/>
    <p:sldId id="863" r:id="rId73"/>
    <p:sldId id="864" r:id="rId74"/>
    <p:sldId id="865" r:id="rId75"/>
    <p:sldId id="866" r:id="rId76"/>
    <p:sldId id="982" r:id="rId77"/>
    <p:sldId id="974" r:id="rId78"/>
    <p:sldId id="953" r:id="rId79"/>
    <p:sldId id="954" r:id="rId80"/>
    <p:sldId id="977" r:id="rId81"/>
    <p:sldId id="978" r:id="rId82"/>
    <p:sldId id="868" r:id="rId83"/>
    <p:sldId id="870" r:id="rId84"/>
    <p:sldId id="869" r:id="rId85"/>
    <p:sldId id="871" r:id="rId86"/>
    <p:sldId id="872" r:id="rId87"/>
    <p:sldId id="873" r:id="rId88"/>
    <p:sldId id="921" r:id="rId89"/>
    <p:sldId id="937" r:id="rId90"/>
    <p:sldId id="299" r:id="rId91"/>
    <p:sldId id="939" r:id="rId92"/>
    <p:sldId id="940" r:id="rId93"/>
    <p:sldId id="931" r:id="rId94"/>
    <p:sldId id="941" r:id="rId95"/>
    <p:sldId id="942" r:id="rId96"/>
    <p:sldId id="956" r:id="rId97"/>
    <p:sldId id="957" r:id="rId98"/>
    <p:sldId id="955" r:id="rId99"/>
    <p:sldId id="943" r:id="rId100"/>
    <p:sldId id="958" r:id="rId101"/>
    <p:sldId id="959" r:id="rId102"/>
    <p:sldId id="944" r:id="rId103"/>
    <p:sldId id="947" r:id="rId104"/>
    <p:sldId id="948" r:id="rId105"/>
    <p:sldId id="960" r:id="rId106"/>
    <p:sldId id="949" r:id="rId107"/>
    <p:sldId id="824" r:id="rId108"/>
    <p:sldId id="825" r:id="rId109"/>
    <p:sldId id="643" r:id="rId110"/>
  </p:sldIdLst>
  <p:sldSz cx="9144000" cy="6858000" type="screen4x3"/>
  <p:notesSz cx="6797675" cy="99298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9356889-3A0F-49BE-A834-106F974721E2}">
          <p14:sldIdLst>
            <p14:sldId id="256"/>
            <p14:sldId id="574"/>
            <p14:sldId id="689"/>
            <p14:sldId id="594"/>
            <p14:sldId id="393"/>
            <p14:sldId id="390"/>
            <p14:sldId id="656"/>
            <p14:sldId id="657"/>
            <p14:sldId id="826"/>
            <p14:sldId id="595"/>
            <p14:sldId id="356"/>
            <p14:sldId id="827"/>
            <p14:sldId id="851"/>
            <p14:sldId id="852"/>
            <p14:sldId id="833"/>
            <p14:sldId id="834"/>
            <p14:sldId id="835"/>
            <p14:sldId id="836"/>
            <p14:sldId id="837"/>
            <p14:sldId id="843"/>
            <p14:sldId id="844"/>
            <p14:sldId id="976"/>
            <p14:sldId id="846"/>
            <p14:sldId id="838"/>
            <p14:sldId id="839"/>
            <p14:sldId id="840"/>
            <p14:sldId id="841"/>
            <p14:sldId id="842"/>
            <p14:sldId id="845"/>
            <p14:sldId id="847"/>
            <p14:sldId id="853"/>
            <p14:sldId id="950"/>
            <p14:sldId id="980"/>
            <p14:sldId id="981"/>
            <p14:sldId id="420"/>
            <p14:sldId id="961"/>
            <p14:sldId id="716"/>
            <p14:sldId id="962"/>
            <p14:sldId id="963"/>
            <p14:sldId id="964"/>
            <p14:sldId id="979"/>
            <p14:sldId id="642"/>
            <p14:sldId id="966"/>
            <p14:sldId id="850"/>
            <p14:sldId id="829"/>
          </p14:sldIdLst>
        </p14:section>
        <p14:section name="Naamloze sectie" id="{0104CFC4-DA36-448C-ADC1-20CA2C25CE08}">
          <p14:sldIdLst>
            <p14:sldId id="855"/>
            <p14:sldId id="831"/>
            <p14:sldId id="967"/>
            <p14:sldId id="968"/>
            <p14:sldId id="856"/>
            <p14:sldId id="857"/>
            <p14:sldId id="725"/>
            <p14:sldId id="779"/>
            <p14:sldId id="858"/>
            <p14:sldId id="859"/>
            <p14:sldId id="734"/>
            <p14:sldId id="801"/>
            <p14:sldId id="823"/>
            <p14:sldId id="732"/>
            <p14:sldId id="822"/>
            <p14:sldId id="830"/>
            <p14:sldId id="860"/>
            <p14:sldId id="969"/>
            <p14:sldId id="971"/>
            <p14:sldId id="861"/>
            <p14:sldId id="945"/>
            <p14:sldId id="862"/>
            <p14:sldId id="760"/>
            <p14:sldId id="972"/>
            <p14:sldId id="973"/>
            <p14:sldId id="863"/>
            <p14:sldId id="864"/>
            <p14:sldId id="865"/>
            <p14:sldId id="866"/>
            <p14:sldId id="982"/>
            <p14:sldId id="974"/>
            <p14:sldId id="953"/>
            <p14:sldId id="954"/>
            <p14:sldId id="977"/>
            <p14:sldId id="978"/>
            <p14:sldId id="868"/>
            <p14:sldId id="870"/>
            <p14:sldId id="869"/>
            <p14:sldId id="871"/>
            <p14:sldId id="872"/>
            <p14:sldId id="873"/>
            <p14:sldId id="921"/>
            <p14:sldId id="937"/>
            <p14:sldId id="299"/>
            <p14:sldId id="939"/>
            <p14:sldId id="940"/>
            <p14:sldId id="931"/>
            <p14:sldId id="941"/>
            <p14:sldId id="942"/>
            <p14:sldId id="956"/>
            <p14:sldId id="957"/>
            <p14:sldId id="955"/>
            <p14:sldId id="943"/>
            <p14:sldId id="958"/>
            <p14:sldId id="959"/>
            <p14:sldId id="944"/>
            <p14:sldId id="947"/>
            <p14:sldId id="948"/>
            <p14:sldId id="960"/>
            <p14:sldId id="949"/>
            <p14:sldId id="824"/>
            <p14:sldId id="825"/>
            <p14:sldId id="643"/>
          </p14:sldIdLst>
        </p14:section>
      </p14:sectionLst>
    </p:ex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tien" initials="B" lastIdx="4" clrIdx="0"/>
  <p:cmAuthor id="1" name="Daniel Tavenier" initials="" lastIdx="0" clrIdx="1"/>
  <p:cmAuthor id="2" name="ST Houweling"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8000"/>
    <a:srgbClr val="FFC02A"/>
    <a:srgbClr val="FFC000"/>
    <a:srgbClr val="FAC090"/>
    <a:srgbClr val="FF1900"/>
    <a:srgbClr val="FF0E0A"/>
    <a:srgbClr val="FF1F21"/>
    <a:srgbClr val="910A3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9E7B0-72D0-423A-877E-BD804E15CCA0}" v="148" dt="2019-02-27T12:38:20.6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3" autoAdjust="0"/>
    <p:restoredTop sz="45372" autoAdjust="0"/>
  </p:normalViewPr>
  <p:slideViewPr>
    <p:cSldViewPr snapToGrid="0" snapToObjects="1">
      <p:cViewPr varScale="1">
        <p:scale>
          <a:sx n="47" d="100"/>
          <a:sy n="47" d="100"/>
        </p:scale>
        <p:origin x="3176" y="200"/>
      </p:cViewPr>
      <p:guideLst>
        <p:guide orient="horz" pos="2205"/>
        <p:guide pos="2880"/>
      </p:guideLst>
    </p:cSldViewPr>
  </p:slideViewPr>
  <p:outlineViewPr>
    <p:cViewPr>
      <p:scale>
        <a:sx n="33" d="100"/>
        <a:sy n="33" d="100"/>
      </p:scale>
      <p:origin x="0" y="-24762"/>
    </p:cViewPr>
  </p:outlineViewPr>
  <p:notesTextViewPr>
    <p:cViewPr>
      <p:scale>
        <a:sx n="125" d="100"/>
        <a:sy n="125" d="100"/>
      </p:scale>
      <p:origin x="0" y="0"/>
    </p:cViewPr>
  </p:notesTextViewPr>
  <p:sorterViewPr>
    <p:cViewPr>
      <p:scale>
        <a:sx n="150" d="100"/>
        <a:sy n="150" d="100"/>
      </p:scale>
      <p:origin x="0" y="13664"/>
    </p:cViewPr>
  </p:sorterViewPr>
  <p:notesViewPr>
    <p:cSldViewPr snapToGrid="0" snapToObjects="1" showGuides="1">
      <p:cViewPr varScale="1">
        <p:scale>
          <a:sx n="81" d="100"/>
          <a:sy n="81" d="100"/>
        </p:scale>
        <p:origin x="3996"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commentAuthors" Target="commentAuthors.xml"/><Relationship Id="rId118" Type="http://schemas.microsoft.com/office/2015/10/relationships/revisionInfo" Target="revisionInfo.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C35F6703-FA6A-8947-8538-D8A900F9FA27}" type="datetime1">
              <a:rPr lang="nl-NL" smtClean="0"/>
              <a:pPr/>
              <a:t>12-03-19</a:t>
            </a:fld>
            <a:endParaRPr lang="nl-NL"/>
          </a:p>
        </p:txBody>
      </p:sp>
      <p:sp>
        <p:nvSpPr>
          <p:cNvPr id="4" name="Tijdelijke aanduiding voor voettekst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r>
              <a:rPr lang="nl-NL"/>
              <a:t>DiHAG-Langerhans</a:t>
            </a:r>
          </a:p>
        </p:txBody>
      </p:sp>
      <p:sp>
        <p:nvSpPr>
          <p:cNvPr id="5" name="Tijdelijke aanduiding voor dianummer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C6F842CE-9E9C-E249-A200-6EA7235C6714}" type="slidenum">
              <a:rPr lang="nl-NL" smtClean="0"/>
              <a:pPr/>
              <a:t>‹nr.›</a:t>
            </a:fld>
            <a:endParaRPr lang="nl-NL"/>
          </a:p>
        </p:txBody>
      </p:sp>
    </p:spTree>
    <p:extLst>
      <p:ext uri="{BB962C8B-B14F-4D97-AF65-F5344CB8AC3E}">
        <p14:creationId xmlns:p14="http://schemas.microsoft.com/office/powerpoint/2010/main" val="9353858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8944C133-8FF2-7B43-9186-59322DF33102}" type="datetime1">
              <a:rPr lang="nl-NL" smtClean="0"/>
              <a:pPr/>
              <a:t>12-03-19</a:t>
            </a:fld>
            <a:endParaRPr lang="nl-NL"/>
          </a:p>
        </p:txBody>
      </p:sp>
      <p:sp>
        <p:nvSpPr>
          <p:cNvPr id="4" name="Tijdelijke aanduiding voor dia-afbeelding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r>
              <a:rPr lang="nl-NL"/>
              <a:t>DiHAG-Langerhans</a:t>
            </a:r>
          </a:p>
        </p:txBody>
      </p:sp>
      <p:sp>
        <p:nvSpPr>
          <p:cNvPr id="7" name="Tijdelijke aanduiding voor dianumm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E441BC16-ECC4-6449-A0E2-C8B5493BDFBE}" type="slidenum">
              <a:rPr lang="nl-NL" smtClean="0"/>
              <a:pPr/>
              <a:t>‹nr.›</a:t>
            </a:fld>
            <a:endParaRPr lang="nl-NL"/>
          </a:p>
        </p:txBody>
      </p:sp>
    </p:spTree>
    <p:extLst>
      <p:ext uri="{BB962C8B-B14F-4D97-AF65-F5344CB8AC3E}">
        <p14:creationId xmlns:p14="http://schemas.microsoft.com/office/powerpoint/2010/main" val="19201438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nejm.org/doi/10.1056/NEJMc1204792?url_ver=Z39.88-2003&amp;rfr_id=ori:rid:crossref.org&amp;rfr_dat=cr_pub=www.ncbi.nlm.nih.gov"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nejm.org/doi/suppl/10.1056/NEJMc1204792/suppl_file/nejmc1204792_appendix.pdf"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henw.org/artikelen/cholesterolverlaging-door-pcsk9-remmer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nw.org/artikelen/met-hydrochloorthiazide-meer-kans-op-huidkank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8" Type="http://schemas.openxmlformats.org/officeDocument/2006/relationships/hyperlink" Target="https://www.ncbi.nlm.nih.gov/pubmed/?term=Dees%20MK%5bAuthor%5d&amp;cauthor=true&amp;cauthor_uid=29986983" TargetMode="External"/><Relationship Id="rId3" Type="http://schemas.openxmlformats.org/officeDocument/2006/relationships/hyperlink" Target="https://www.ncbi.nlm.nih.gov/pubmed/?term=van%20Dipten%20C%5bAuthor%5d&amp;cauthor=true&amp;cauthor_uid=29986983" TargetMode="External"/><Relationship Id="rId7" Type="http://schemas.openxmlformats.org/officeDocument/2006/relationships/hyperlink" Target="https://www.ncbi.nlm.nih.gov/pubmed/?term=Scherpbier-de%20Haan%20ND%5bAuthor%5d&amp;cauthor=true&amp;cauthor_uid=29986983" TargetMode="External"/><Relationship Id="rId2" Type="http://schemas.openxmlformats.org/officeDocument/2006/relationships/slide" Target="../slides/slide88.xml"/><Relationship Id="rId1" Type="http://schemas.openxmlformats.org/officeDocument/2006/relationships/notesMaster" Target="../notesMasters/notesMaster1.xml"/><Relationship Id="rId6" Type="http://schemas.openxmlformats.org/officeDocument/2006/relationships/hyperlink" Target="https://www.ncbi.nlm.nih.gov/pubmed/?term=Assendelft%20WJJ%5bAuthor%5d&amp;cauthor=true&amp;cauthor_uid=29986983" TargetMode="External"/><Relationship Id="rId5" Type="http://schemas.openxmlformats.org/officeDocument/2006/relationships/hyperlink" Target="https://www.ncbi.nlm.nih.gov/pubmed/?term=Wetzels%20JFM%5bAuthor%5d&amp;cauthor=true&amp;cauthor_uid=29986983" TargetMode="External"/><Relationship Id="rId4" Type="http://schemas.openxmlformats.org/officeDocument/2006/relationships/hyperlink" Target="https://www.ncbi.nlm.nih.gov/pubmed/?term=de%20Grauw%20WJC%5bAuthor%5d&amp;cauthor=true&amp;cauthor_uid=29986983" TargetMode="External"/><Relationship Id="rId9" Type="http://schemas.openxmlformats.org/officeDocument/2006/relationships/hyperlink" Target="https://www.ncbi.nlm.nih.gov/pubmed/29986983" TargetMode="Externa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a:t>
            </a:fld>
            <a:endParaRPr lang="nl-NL"/>
          </a:p>
        </p:txBody>
      </p:sp>
      <p:sp>
        <p:nvSpPr>
          <p:cNvPr id="5" name="Tijdelijke aanduiding voor voettekst 4">
            <a:extLst>
              <a:ext uri="{FF2B5EF4-FFF2-40B4-BE49-F238E27FC236}">
                <a16:creationId xmlns:a16="http://schemas.microsoft.com/office/drawing/2014/main" id="{E7794F0D-AD87-2740-B618-F92F174A4888}"/>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2</a:t>
            </a:r>
          </a:p>
          <a:p>
            <a:endParaRPr lang="nl-NL" dirty="0"/>
          </a:p>
          <a:p>
            <a:r>
              <a:rPr lang="nl-NL" dirty="0"/>
              <a:t>Doel: duidelijk maken dat T2DM</a:t>
            </a:r>
            <a:r>
              <a:rPr lang="nl-NL" baseline="0" dirty="0"/>
              <a:t> meer is dan een glucose probleem.</a:t>
            </a:r>
            <a:endParaRPr lang="nl-NL" dirty="0"/>
          </a:p>
          <a:p>
            <a:r>
              <a:rPr lang="nl-NL" dirty="0"/>
              <a:t>T2DM is vooral ook</a:t>
            </a:r>
            <a:r>
              <a:rPr lang="nl-NL" baseline="0" dirty="0"/>
              <a:t> een probleem van een verhoogd risico op hart-vaat ziekten: metabool syndroom. </a:t>
            </a:r>
          </a:p>
          <a:p>
            <a:r>
              <a:rPr lang="nl-NL" baseline="0" dirty="0"/>
              <a:t>Dat begint al voordat er sprake is van hyperglykemie.</a:t>
            </a:r>
          </a:p>
          <a:p>
            <a:r>
              <a:rPr lang="nl-NL" baseline="0" dirty="0"/>
              <a:t>Zodra de bètacel minder insuline produceert dan nodig is om de resistentie te overwinnen, treedt hyperglykemie op. </a:t>
            </a:r>
          </a:p>
          <a:p>
            <a:r>
              <a:rPr lang="nl-NL" baseline="0" dirty="0"/>
              <a:t>De bètacel faalt dus in relatieve zin.</a:t>
            </a:r>
          </a:p>
          <a:p>
            <a:r>
              <a:rPr lang="nl-NL" baseline="0" dirty="0" err="1"/>
              <a:t>Microvasculaire</a:t>
            </a:r>
            <a:r>
              <a:rPr lang="nl-NL" baseline="0" dirty="0"/>
              <a:t> complicaties zijn het gevolg van de  hyperglykemie.</a:t>
            </a:r>
          </a:p>
          <a:p>
            <a:r>
              <a:rPr lang="nl-NL" baseline="0" dirty="0"/>
              <a:t>De cardiovasculaire risicofactoren dragen met name negatief bij aan de ontwikkeling van de </a:t>
            </a:r>
            <a:r>
              <a:rPr lang="nl-NL" baseline="0" dirty="0" err="1"/>
              <a:t>macrovasculaire</a:t>
            </a:r>
            <a:r>
              <a:rPr lang="nl-NL" baseline="0" dirty="0"/>
              <a:t> </a:t>
            </a:r>
            <a:r>
              <a:rPr lang="nl-NL" baseline="0" dirty="0" err="1"/>
              <a:t>complicties</a:t>
            </a:r>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10</a:t>
            </a:fld>
            <a:endParaRPr lang="nl-NL"/>
          </a:p>
        </p:txBody>
      </p:sp>
      <p:sp>
        <p:nvSpPr>
          <p:cNvPr id="5" name="Tijdelijke aanduiding voor voettekst 4">
            <a:extLst>
              <a:ext uri="{FF2B5EF4-FFF2-40B4-BE49-F238E27FC236}">
                <a16:creationId xmlns:a16="http://schemas.microsoft.com/office/drawing/2014/main" id="{F0E9E530-6847-654C-B0B6-5582CDB5B77E}"/>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12480424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15594414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Meerdere disciplines zijn betrokken bij de zorg. Dit vereist afstemming!</a:t>
            </a:r>
          </a:p>
          <a:p>
            <a:endParaRPr lang="nl-NL" dirty="0"/>
          </a:p>
          <a:p>
            <a:r>
              <a:rPr lang="nl-NL" dirty="0"/>
              <a:t>Verlies geen informatie bij overdracht van 1</a:t>
            </a:r>
            <a:r>
              <a:rPr lang="nl-NL" baseline="30000" dirty="0"/>
              <a:t>e</a:t>
            </a:r>
            <a:r>
              <a:rPr lang="nl-NL" dirty="0"/>
              <a:t> naar 2</a:t>
            </a:r>
            <a:r>
              <a:rPr lang="nl-NL" baseline="30000" dirty="0"/>
              <a:t>e</a:t>
            </a:r>
            <a:r>
              <a:rPr lang="nl-NL" dirty="0"/>
              <a:t> lijn en </a:t>
            </a:r>
            <a:r>
              <a:rPr lang="nl-NL" dirty="0" err="1"/>
              <a:t>vice</a:t>
            </a:r>
            <a:r>
              <a:rPr lang="nl-NL" dirty="0"/>
              <a:t> versa.</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104</a:t>
            </a:fld>
            <a:endParaRPr lang="nl-NL"/>
          </a:p>
        </p:txBody>
      </p:sp>
    </p:spTree>
    <p:extLst>
      <p:ext uri="{BB962C8B-B14F-4D97-AF65-F5344CB8AC3E}">
        <p14:creationId xmlns:p14="http://schemas.microsoft.com/office/powerpoint/2010/main" val="40721701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Blijft maatwerk</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105</a:t>
            </a:fld>
            <a:endParaRPr lang="nl-NL"/>
          </a:p>
        </p:txBody>
      </p:sp>
    </p:spTree>
    <p:extLst>
      <p:ext uri="{BB962C8B-B14F-4D97-AF65-F5344CB8AC3E}">
        <p14:creationId xmlns:p14="http://schemas.microsoft.com/office/powerpoint/2010/main" val="12256812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Docent</a:t>
            </a:r>
            <a:r>
              <a:rPr lang="nl-NL" baseline="0"/>
              <a:t> 1 of 2 begint met de eerste drie vragen. Vraag ze een voor een en laat de deelnemers de antwoorden noteren.</a:t>
            </a:r>
            <a:endParaRPr lang="nl-NL"/>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FA80EE13-48D4-8244-9C52-884A63923B6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5590102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1 of 2</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41064849-B0E0-7D47-97DE-E65426FD61A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20066585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Docent 1 besluit</a:t>
            </a:r>
            <a:r>
              <a:rPr lang="nl-NL" baseline="0"/>
              <a:t> de avond.</a:t>
            </a:r>
            <a:endParaRPr lang="nl-NL"/>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108</a:t>
            </a:fld>
            <a:endParaRPr lang="nl-NL"/>
          </a:p>
        </p:txBody>
      </p:sp>
      <p:sp>
        <p:nvSpPr>
          <p:cNvPr id="5" name="Tijdelijke aanduiding voor voettekst 4">
            <a:extLst>
              <a:ext uri="{FF2B5EF4-FFF2-40B4-BE49-F238E27FC236}">
                <a16:creationId xmlns:a16="http://schemas.microsoft.com/office/drawing/2014/main" id="{B7947E3D-4945-4449-8C2F-C532B8B61C0B}"/>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420383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a:extLst>
              <a:ext uri="{FF2B5EF4-FFF2-40B4-BE49-F238E27FC236}">
                <a16:creationId xmlns:a16="http://schemas.microsoft.com/office/drawing/2014/main" id="{A37C07D1-B049-4D85-BCF2-8DB890C2E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Tijdelijke aanduiding voor notities 2">
            <a:extLst>
              <a:ext uri="{FF2B5EF4-FFF2-40B4-BE49-F238E27FC236}">
                <a16:creationId xmlns:a16="http://schemas.microsoft.com/office/drawing/2014/main" id="{F108D1DE-F1B0-460A-B611-8C6E2A60C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dirty="0"/>
              <a:t>Niet alleen de eilandjesdysfunctie speelt een belangrijke rol bij het ontstaan van DM2 en de uiteindelijke cardiovasculaire problematiek.</a:t>
            </a:r>
          </a:p>
          <a:p>
            <a:r>
              <a:rPr lang="nl-NL" altLang="nl-NL" dirty="0"/>
              <a:t>Het blijkt dat er veel meer obesitas gerelateerde factoren een rol spelen bij het ontstaan van de cardiovasculaire problematiek.</a:t>
            </a:r>
          </a:p>
          <a:p>
            <a:r>
              <a:rPr lang="nl-NL" altLang="nl-NL" dirty="0"/>
              <a:t>Naast </a:t>
            </a:r>
            <a:r>
              <a:rPr lang="nl-NL" altLang="nl-NL" b="1" dirty="0"/>
              <a:t>hyperglykemie</a:t>
            </a:r>
            <a:r>
              <a:rPr lang="nl-NL" altLang="nl-NL" dirty="0"/>
              <a:t> en </a:t>
            </a:r>
            <a:r>
              <a:rPr lang="nl-NL" altLang="nl-NL" b="1" dirty="0" err="1"/>
              <a:t>dyslipidemie</a:t>
            </a:r>
            <a:r>
              <a:rPr lang="nl-NL" altLang="nl-NL" b="1" dirty="0"/>
              <a:t> (LDL, TG)</a:t>
            </a:r>
            <a:r>
              <a:rPr lang="nl-NL" altLang="nl-NL" dirty="0"/>
              <a:t> spelen </a:t>
            </a:r>
            <a:r>
              <a:rPr lang="nl-NL" altLang="nl-NL" b="1" dirty="0"/>
              <a:t>inflammatoire processen</a:t>
            </a:r>
            <a:r>
              <a:rPr lang="nl-NL" altLang="nl-NL" dirty="0"/>
              <a:t> (CRP) een rol. </a:t>
            </a:r>
          </a:p>
          <a:p>
            <a:r>
              <a:rPr lang="nl-NL" altLang="nl-NL" dirty="0"/>
              <a:t>Vetweefsel blijkt voorts verschillende peptiden te kunnen produceren die de insuline gevoeligheid negatief beïnvloeden;</a:t>
            </a:r>
            <a:r>
              <a:rPr lang="nl-NL" altLang="nl-NL" b="1" dirty="0"/>
              <a:t> </a:t>
            </a:r>
            <a:r>
              <a:rPr lang="nl-NL" altLang="nl-NL" b="1" dirty="0" err="1"/>
              <a:t>adipokinen</a:t>
            </a:r>
            <a:r>
              <a:rPr lang="nl-NL" altLang="nl-NL" b="1" dirty="0"/>
              <a:t> (</a:t>
            </a:r>
            <a:r>
              <a:rPr lang="nl-NL" altLang="nl-NL" dirty="0"/>
              <a:t>zoals TNF-a, </a:t>
            </a:r>
            <a:r>
              <a:rPr lang="nl-NL" altLang="nl-NL" dirty="0" err="1"/>
              <a:t>leptine</a:t>
            </a:r>
            <a:r>
              <a:rPr lang="nl-NL" altLang="nl-NL" dirty="0"/>
              <a:t>, </a:t>
            </a:r>
            <a:r>
              <a:rPr lang="nl-NL" altLang="nl-NL" dirty="0" err="1"/>
              <a:t>adiponectine</a:t>
            </a:r>
            <a:r>
              <a:rPr lang="nl-NL" altLang="nl-NL" dirty="0"/>
              <a:t>). </a:t>
            </a:r>
          </a:p>
          <a:p>
            <a:r>
              <a:rPr lang="nl-NL" altLang="nl-NL" dirty="0"/>
              <a:t>Ook </a:t>
            </a:r>
            <a:r>
              <a:rPr lang="nl-NL" altLang="nl-NL" b="1" dirty="0"/>
              <a:t>PAI-1</a:t>
            </a:r>
            <a:r>
              <a:rPr lang="nl-NL" altLang="nl-NL" dirty="0"/>
              <a:t> (plasminogen activator inhibitor 1, verhoogd aanwezig bij obesitas en metabool syndroom, is trombose bevorderend) en </a:t>
            </a:r>
            <a:r>
              <a:rPr lang="nl-NL" altLang="nl-NL" b="1" dirty="0"/>
              <a:t>IL-6</a:t>
            </a:r>
            <a:r>
              <a:rPr lang="nl-NL" altLang="nl-NL" dirty="0"/>
              <a:t> (</a:t>
            </a:r>
            <a:r>
              <a:rPr lang="nl-NL" altLang="nl-NL" dirty="0" err="1"/>
              <a:t>interleukine</a:t>
            </a:r>
            <a:r>
              <a:rPr lang="nl-NL" altLang="nl-NL" dirty="0"/>
              <a:t>, product van de </a:t>
            </a:r>
            <a:r>
              <a:rPr lang="nl-NL" altLang="nl-NL" dirty="0" err="1"/>
              <a:t>adipocyten</a:t>
            </a:r>
            <a:r>
              <a:rPr lang="nl-NL" altLang="nl-NL" dirty="0"/>
              <a:t>, meer aanwezig bij </a:t>
            </a:r>
            <a:r>
              <a:rPr lang="nl-NL" altLang="nl-NL" dirty="0" err="1"/>
              <a:t>obese</a:t>
            </a:r>
            <a:r>
              <a:rPr lang="nl-NL" altLang="nl-NL" dirty="0"/>
              <a:t> personen, inflammatoire rol) blijken hierbij een rol te spelen.</a:t>
            </a:r>
          </a:p>
          <a:p>
            <a:endParaRPr lang="nl-NL" altLang="nl-NL" dirty="0"/>
          </a:p>
          <a:p>
            <a:r>
              <a:rPr lang="nl-NL" altLang="nl-NL" dirty="0"/>
              <a:t>TNF-</a:t>
            </a:r>
            <a:r>
              <a:rPr lang="nl-NL" altLang="nl-NL" dirty="0" err="1"/>
              <a:t>alpha</a:t>
            </a:r>
            <a:r>
              <a:rPr lang="nl-NL" altLang="nl-NL" dirty="0"/>
              <a:t> = tumor necrosefactor </a:t>
            </a:r>
            <a:r>
              <a:rPr lang="nl-NL" altLang="nl-NL" dirty="0" err="1"/>
              <a:t>alpha</a:t>
            </a:r>
            <a:endParaRPr lang="nl-NL" altLang="nl-NL" dirty="0"/>
          </a:p>
          <a:p>
            <a:r>
              <a:rPr lang="nl-NL" altLang="nl-NL" dirty="0"/>
              <a:t>Verhoogde concentraties vrije vetzuren (FFA), met name komend uit (vergrote) intra-abdominaal (viscerale) vetdepots, effect op pathogenese T2DM, de insuline resistentie neemt toe.</a:t>
            </a:r>
          </a:p>
          <a:p>
            <a:endParaRPr lang="nl-NL" altLang="nl-NL" dirty="0"/>
          </a:p>
          <a:p>
            <a:r>
              <a:rPr lang="nl-NL" altLang="nl-NL" dirty="0"/>
              <a:t>Doel van deze slide is de blik iets te verruimen, niet om alles in detail te bespreken. </a:t>
            </a:r>
          </a:p>
        </p:txBody>
      </p:sp>
      <p:sp>
        <p:nvSpPr>
          <p:cNvPr id="64516" name="Tijdelijke aanduiding voor dianummer 3">
            <a:extLst>
              <a:ext uri="{FF2B5EF4-FFF2-40B4-BE49-F238E27FC236}">
                <a16:creationId xmlns:a16="http://schemas.microsoft.com/office/drawing/2014/main" id="{415E128D-ED96-49D0-9DA1-30B5AADA24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4947A5-1DF9-4689-975F-C6612C5B9352}" type="slidenum">
              <a:rPr lang="nl-NL" altLang="nl-NL"/>
              <a:pPr eaLnBrk="1" hangingPunct="1"/>
              <a:t>11</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225164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overzicht van het opstellen van het cardiovasculair risicoprofiel aan de hand van anamnese, lichamelijk onderzoek en lab.</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13</a:t>
            </a:fld>
            <a:endParaRPr lang="nl-NL"/>
          </a:p>
        </p:txBody>
      </p:sp>
    </p:spTree>
    <p:extLst>
      <p:ext uri="{BB962C8B-B14F-4D97-AF65-F5344CB8AC3E}">
        <p14:creationId xmlns:p14="http://schemas.microsoft.com/office/powerpoint/2010/main" val="382036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deze kenmerken alert zijn op familie hypercholesterolemie</a:t>
            </a:r>
          </a:p>
          <a:p>
            <a:endParaRPr lang="nl-NL" dirty="0"/>
          </a:p>
          <a:p>
            <a:r>
              <a:rPr lang="nl-NL" dirty="0"/>
              <a:t>Er is heel veel extra informatie te vinden, over vervolg beleid op:</a:t>
            </a:r>
          </a:p>
          <a:p>
            <a:endParaRPr lang="nl-NL" dirty="0"/>
          </a:p>
          <a:p>
            <a:r>
              <a:rPr lang="nl-NL" dirty="0"/>
              <a:t>http://www.leefh.nl/zorgprofessionals/familiaire-hypercholesterolemie/</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14</a:t>
            </a:fld>
            <a:endParaRPr lang="nl-NL"/>
          </a:p>
        </p:txBody>
      </p:sp>
    </p:spTree>
    <p:extLst>
      <p:ext uri="{BB962C8B-B14F-4D97-AF65-F5344CB8AC3E}">
        <p14:creationId xmlns:p14="http://schemas.microsoft.com/office/powerpoint/2010/main" val="215858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veel patiënten is een risicoschatting aan te wijzen zonder dat hun risico kwantitatief geschat hoeft te worden met een risicoschatting. Denk aan patiënten met bestaande hart- en vaatziekten, diabetes mellitus en daarmee gepaard gaan orgaanschade, ernstige chronische </a:t>
            </a:r>
            <a:r>
              <a:rPr lang="nl-NL" dirty="0" err="1"/>
              <a:t>nierschade</a:t>
            </a:r>
            <a:r>
              <a:rPr lang="nl-NL" dirty="0"/>
              <a:t> en extreem verhoogde risicofactoren (zie tabel 1)</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15</a:t>
            </a:fld>
            <a:endParaRPr lang="nl-NL"/>
          </a:p>
        </p:txBody>
      </p:sp>
    </p:spTree>
    <p:extLst>
      <p:ext uri="{BB962C8B-B14F-4D97-AF65-F5344CB8AC3E}">
        <p14:creationId xmlns:p14="http://schemas.microsoft.com/office/powerpoint/2010/main" val="403614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Tabel 1 uit de richtlijn geeft aan dat veel mensen met T2DM, zo niet bijna alle patiënten met T2DM al in de categorie ‘zeer hoog risico’ en ‘hoog risico’ vallen.</a:t>
            </a:r>
          </a:p>
          <a:p>
            <a:r>
              <a:rPr lang="nl-NL" dirty="0"/>
              <a:t>Nadere precisering ontbreekt in de richtlijn, maar is in de volgende slides door de ontwikkelaars van deze scholing naar beste weten uitgewerkt.  </a:t>
            </a:r>
          </a:p>
          <a:p>
            <a:endParaRPr lang="nl-NL" dirty="0"/>
          </a:p>
          <a:p>
            <a:r>
              <a:rPr lang="nl-NL" dirty="0"/>
              <a:t>Tabel is hier niet in detail te lezen, maar wordt in latere slides in detail besproken.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16</a:t>
            </a:fld>
            <a:endParaRPr lang="nl-NL"/>
          </a:p>
        </p:txBody>
      </p:sp>
    </p:spTree>
    <p:extLst>
      <p:ext uri="{BB962C8B-B14F-4D97-AF65-F5344CB8AC3E}">
        <p14:creationId xmlns:p14="http://schemas.microsoft.com/office/powerpoint/2010/main" val="181453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Bekend met hart- en vaatziekte, waaronder acuut coronair syndroom, angina pectoris, coronaire </a:t>
            </a:r>
            <a:r>
              <a:rPr lang="nl-NL" dirty="0" err="1"/>
              <a:t>revascularisatie</a:t>
            </a:r>
            <a:r>
              <a:rPr lang="nl-NL" dirty="0"/>
              <a:t>, TIA of beroerte, symptomatische aorta-</a:t>
            </a:r>
            <a:r>
              <a:rPr lang="nl-NL" dirty="0" err="1"/>
              <a:t>iliofemorale</a:t>
            </a:r>
            <a:r>
              <a:rPr lang="nl-NL" dirty="0"/>
              <a:t> atherosclerose, aorta-aneurysma, claudicatio </a:t>
            </a:r>
            <a:r>
              <a:rPr lang="nl-NL" dirty="0" err="1"/>
              <a:t>intermittens</a:t>
            </a:r>
            <a:r>
              <a:rPr lang="nl-NL" dirty="0"/>
              <a:t> of perifere </a:t>
            </a:r>
            <a:r>
              <a:rPr lang="nl-NL" dirty="0" err="1"/>
              <a:t>revascularisatie</a:t>
            </a:r>
            <a:r>
              <a:rPr lang="nl-NL" dirty="0"/>
              <a:t>. Ten aanzien van beeldvorming geldt alleen een aangetoonde atherosclerotische stenose of aangetoonde ischemie als een ‘vastgestelde hart- en vaatziekte’.</a:t>
            </a:r>
          </a:p>
          <a:p>
            <a:endParaRPr lang="nl-NL" dirty="0"/>
          </a:p>
          <a:p>
            <a:endParaRPr lang="nl-NL" dirty="0"/>
          </a:p>
          <a:p>
            <a:r>
              <a:rPr lang="nl-NL" i="0" dirty="0"/>
              <a:t>Proteïnurie is eiwituitscheiding &gt; 500 mg/ dag, corresponderend met </a:t>
            </a:r>
            <a:r>
              <a:rPr lang="nl-NL" i="0" dirty="0" err="1"/>
              <a:t>albuminurie</a:t>
            </a:r>
            <a:r>
              <a:rPr lang="nl-NL" i="0" dirty="0"/>
              <a:t> &gt; 300 mg/ dag.</a:t>
            </a:r>
          </a:p>
          <a:p>
            <a:r>
              <a:rPr lang="nl-NL" i="0" dirty="0"/>
              <a:t>Dit heette voorheen </a:t>
            </a:r>
            <a:r>
              <a:rPr lang="nl-NL" i="0" dirty="0" err="1"/>
              <a:t>macroalbuminurie</a:t>
            </a:r>
            <a:r>
              <a:rPr lang="nl-NL" i="0" dirty="0"/>
              <a:t>. </a:t>
            </a:r>
          </a:p>
          <a:p>
            <a:endParaRPr lang="nl-NL" i="0" dirty="0"/>
          </a:p>
          <a:p>
            <a:r>
              <a:rPr lang="nl-NL" i="0" dirty="0"/>
              <a:t>Bij </a:t>
            </a:r>
            <a:r>
              <a:rPr lang="nl-NL" i="0" dirty="0" err="1"/>
              <a:t>macroalbuminurie</a:t>
            </a:r>
            <a:r>
              <a:rPr lang="nl-NL" i="0" dirty="0"/>
              <a:t> &gt; 300 mg/ dag is er door verlies van andere eiwitten dan albumine, ten minste een totale eiwituitscheiding van &gt; 500 mg/ dag We spreken dan van proteïnurie (Uit de LTA Chronische </a:t>
            </a:r>
            <a:r>
              <a:rPr lang="nl-NL" i="0" dirty="0" err="1"/>
              <a:t>nierschade</a:t>
            </a:r>
            <a:r>
              <a:rPr lang="nl-NL" i="0" dirty="0"/>
              <a:t>).</a:t>
            </a:r>
          </a:p>
          <a:p>
            <a:endParaRPr lang="nl-NL" i="0" dirty="0"/>
          </a:p>
          <a:p>
            <a:r>
              <a:rPr lang="nl-NL" i="0" dirty="0"/>
              <a:t>In de nieuwe NHG standaard CNS worden de begrippen micro- en </a:t>
            </a:r>
            <a:r>
              <a:rPr lang="nl-NL" i="0" dirty="0" err="1"/>
              <a:t>macroalbuminurie</a:t>
            </a:r>
            <a:r>
              <a:rPr lang="nl-NL" i="0" dirty="0"/>
              <a:t> losgelaten, maar spreekt men over verlies van albumine in de urine die normaal, matig verhoogd en ernstig verhoogd kan zijn. Dit wordt niet uitgedrukt in mg/ dag, maar in de albumine-creatinine ratio mg/ </a:t>
            </a:r>
            <a:r>
              <a:rPr lang="nl-NL" i="0" dirty="0" err="1"/>
              <a:t>mmol</a:t>
            </a:r>
            <a:r>
              <a:rPr lang="nl-NL" i="0" dirty="0"/>
              <a:t>.</a:t>
            </a:r>
          </a:p>
          <a:p>
            <a:r>
              <a:rPr lang="nl-NL" i="0" dirty="0"/>
              <a:t>Normaal &lt; 3 mg/ </a:t>
            </a:r>
            <a:r>
              <a:rPr lang="nl-NL" i="0" dirty="0" err="1"/>
              <a:t>mmol</a:t>
            </a:r>
            <a:br>
              <a:rPr lang="nl-NL" i="0" dirty="0"/>
            </a:br>
            <a:r>
              <a:rPr lang="nl-NL" i="0" dirty="0"/>
              <a:t>Matig verhoogd 3-30 mg/</a:t>
            </a:r>
            <a:r>
              <a:rPr lang="nl-NL" i="0" dirty="0" err="1"/>
              <a:t>mmol</a:t>
            </a:r>
            <a:endParaRPr lang="nl-NL" i="0" dirty="0"/>
          </a:p>
          <a:p>
            <a:r>
              <a:rPr lang="nl-NL" i="0" dirty="0"/>
              <a:t>Ernstig verhoogd: &gt; 30 mg </a:t>
            </a:r>
            <a:r>
              <a:rPr lang="nl-NL" i="0" dirty="0" err="1"/>
              <a:t>mmol</a:t>
            </a:r>
            <a:endParaRPr lang="nl-NL" i="0" dirty="0"/>
          </a:p>
          <a:p>
            <a:endParaRPr lang="nl-NL" i="0" dirty="0"/>
          </a:p>
          <a:p>
            <a:r>
              <a:rPr lang="nl-NL" i="0" dirty="0"/>
              <a:t>Bij ernstig verhoogde ACR-urine, &gt; 30 mg/</a:t>
            </a:r>
            <a:r>
              <a:rPr lang="nl-NL" i="0" dirty="0" err="1"/>
              <a:t>mmol</a:t>
            </a:r>
            <a:r>
              <a:rPr lang="nl-NL" i="0" dirty="0"/>
              <a:t>, is er dus sprake van </a:t>
            </a:r>
            <a:r>
              <a:rPr lang="nl-NL" i="0" dirty="0" err="1"/>
              <a:t>macroalbuminurie</a:t>
            </a:r>
            <a:r>
              <a:rPr lang="nl-NL" i="0" dirty="0"/>
              <a:t>/ proteïnurie.  </a:t>
            </a:r>
          </a:p>
          <a:p>
            <a:endParaRPr lang="nl-NL" i="0" dirty="0"/>
          </a:p>
          <a:p>
            <a:endParaRPr lang="nl-NL" i="0" dirty="0"/>
          </a:p>
          <a:p>
            <a:r>
              <a:rPr lang="nl-NL" i="0" dirty="0"/>
              <a:t>De orgaanschade bij diabetes betreft dus, conform de richtlijnmakers, de aanwezigheid van hart- en vaatziekte en proteïnurie (ACR &gt; 30 m/</a:t>
            </a:r>
            <a:r>
              <a:rPr lang="nl-NL" i="0" dirty="0" err="1"/>
              <a:t>mmol</a:t>
            </a:r>
            <a:r>
              <a:rPr lang="nl-NL" i="0" dirty="0"/>
              <a:t>).</a:t>
            </a:r>
          </a:p>
          <a:p>
            <a:endParaRPr lang="nl-NL" i="0" dirty="0"/>
          </a:p>
          <a:p>
            <a:r>
              <a:rPr lang="nl-NL" i="0" dirty="0"/>
              <a:t>Voor diabetische proteïnurie is er bewijs dat dit het cardiovasculaire risico verhoogt. Die aanwijzingen zijn er minder voor retinopathie en nog minder voor neuropathie. Er is ook geen bewijs wat het effect is van behandeling. Hiervoor zal de tekst in de richtlijn nog wat worden aangepast (persoonlijke uitspraak deelnemer richtlijn commissie).</a:t>
            </a:r>
          </a:p>
          <a:p>
            <a:endParaRPr lang="nl-NL" i="0" dirty="0"/>
          </a:p>
          <a:p>
            <a:r>
              <a:rPr lang="nl-NL" i="0" dirty="0"/>
              <a:t>Diabetische retinopathie gaat gepaard met een verhoogd risico op hart- en vaatziekte; bij diabetische neuropathie is minder bekend (p. 65 richtlijn).</a:t>
            </a:r>
          </a:p>
          <a:p>
            <a:endParaRPr lang="nl-NL" i="0" dirty="0"/>
          </a:p>
          <a:p>
            <a:r>
              <a:rPr lang="nl-NL" i="0" dirty="0"/>
              <a:t>In de ADVANCE riskscore wordt de aanwezigheid van retinopathie wel meegenomen als risicofactor voor hart- en vaatziekten. Mijn persoonlijke (HH) idee zou dan ook zijn om de aanwezigheid van diabetische retinopathie in één of beide ogen, mee te tellen als orgaanschade, en deze mensen categoriseren in de risicoschatting ‘zeer hoog’. </a:t>
            </a:r>
          </a:p>
          <a:p>
            <a:endParaRPr lang="nl-NL" i="1" dirty="0"/>
          </a:p>
          <a:p>
            <a:endParaRPr lang="nl-NL" i="1" dirty="0"/>
          </a:p>
          <a:p>
            <a:endParaRPr lang="nl-NL" i="1"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17</a:t>
            </a:fld>
            <a:endParaRPr lang="nl-NL"/>
          </a:p>
        </p:txBody>
      </p:sp>
    </p:spTree>
    <p:extLst>
      <p:ext uri="{BB962C8B-B14F-4D97-AF65-F5344CB8AC3E}">
        <p14:creationId xmlns:p14="http://schemas.microsoft.com/office/powerpoint/2010/main" val="109536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tabel 1 en de bijbehorende tekst wordt niet aangegeven aan welke mensen met DM2 je dan nog zou moeten denken die niet in de categorie zeer of hoog risico vallen.</a:t>
            </a:r>
          </a:p>
          <a:p>
            <a:endParaRPr lang="nl-NL" dirty="0"/>
          </a:p>
          <a:p>
            <a:r>
              <a:rPr lang="nl-NL" dirty="0"/>
              <a:t>Dat is in ieder geval iemand met niet verhoogde bloeddruk (&lt; 140 mm Hg), en een niet verstoord lipidenspectrum, zonder micro- en/ of </a:t>
            </a:r>
            <a:r>
              <a:rPr lang="nl-NL" dirty="0" err="1"/>
              <a:t>macrovasculaire</a:t>
            </a:r>
            <a:r>
              <a:rPr lang="nl-NL" dirty="0"/>
              <a:t> risicofactoren, normale nierfunctie en normale ACR-urine. Dat zal niet vaak voorkomen</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18</a:t>
            </a:fld>
            <a:endParaRPr lang="nl-NL"/>
          </a:p>
        </p:txBody>
      </p:sp>
    </p:spTree>
    <p:extLst>
      <p:ext uri="{BB962C8B-B14F-4D97-AF65-F5344CB8AC3E}">
        <p14:creationId xmlns:p14="http://schemas.microsoft.com/office/powerpoint/2010/main" val="213349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welke patiënten met diabetes zou je hier dan kunnen denken?</a:t>
            </a:r>
          </a:p>
          <a:p>
            <a:endParaRPr lang="nl-NL" dirty="0"/>
          </a:p>
          <a:p>
            <a:endParaRPr lang="nl-NL" dirty="0"/>
          </a:p>
          <a:p>
            <a:r>
              <a:rPr lang="nl-NL" dirty="0"/>
              <a:t>Een aantal diabetespatiënten &lt; 50 jaar heeft zelfs een laag 10-jarig risico op HVZ omdat ze een normale bloeddruk en lipidenspiegels hebben en niet roken.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Het risiconiveau begint het risicoprofiel van ischemische hartziekten te benaderen na ongeveer tien jaar diabetes mellitus of bij personen met eindorgaanschade zoals proteïnurie of een afnemende </a:t>
            </a:r>
            <a:r>
              <a:rPr lang="nl-NL" dirty="0" err="1"/>
              <a:t>eGFR</a:t>
            </a:r>
            <a:r>
              <a:rPr lang="nl-NL" dirty="0"/>
              <a:t> (p. 65).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Bij personen met diabetes mellitus met bestaande ischemische hartziekten is het vasculair risico ruim hoger dan voor patiënten met ischemische hartziekten zonder diabetes mellitus; zijn hebben een aanzienlijk slechtere levensverwachting (p.65)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r>
              <a:rPr lang="nl-NL" dirty="0"/>
              <a:t>De ADVANCE risicofunctie wordt in latere slides besproken</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19</a:t>
            </a:fld>
            <a:endParaRPr lang="nl-NL"/>
          </a:p>
        </p:txBody>
      </p:sp>
    </p:spTree>
    <p:extLst>
      <p:ext uri="{BB962C8B-B14F-4D97-AF65-F5344CB8AC3E}">
        <p14:creationId xmlns:p14="http://schemas.microsoft.com/office/powerpoint/2010/main" val="34203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baseline="0" dirty="0"/>
          </a:p>
          <a:p>
            <a:r>
              <a:rPr lang="nl-NL" sz="1100" baseline="0" dirty="0"/>
              <a:t>Er is geen strikte scheiding tussen de docenten, zij kunnen elkaar aanvullen en zeker in de interactie met de zaal hierop inspelen.</a:t>
            </a:r>
          </a:p>
          <a:p>
            <a:r>
              <a:rPr lang="nl-NL" sz="1100" baseline="0" dirty="0"/>
              <a:t>De docent indeling is een suggestie, en bedoelt taken te verdelen maar niet te limiteren, dus vul elkaar vooral aan!</a:t>
            </a:r>
          </a:p>
          <a:p>
            <a:endParaRPr lang="nl-NL" sz="1100" baseline="0" dirty="0"/>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2</a:t>
            </a:fld>
            <a:endParaRPr lang="nl-NL"/>
          </a:p>
        </p:txBody>
      </p:sp>
      <p:sp>
        <p:nvSpPr>
          <p:cNvPr id="5" name="Tijdelijke aanduiding voor voettekst 4">
            <a:extLst>
              <a:ext uri="{FF2B5EF4-FFF2-40B4-BE49-F238E27FC236}">
                <a16:creationId xmlns:a16="http://schemas.microsoft.com/office/drawing/2014/main" id="{01C563A4-0279-D04B-ACB9-986C261CFAEF}"/>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181037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Score functie is nooit gevalideerd voor mensen met diabetes mellitus. Om dit te ondervangen werd destijds 15 jaar opgeteld bij de kalenderleeftijd. Op dit moment wordt geadviseerd voor mensen die buiten tabel 1 vallen de ADVANCE risicofunctie te gebruiken, die speciaal is ontwikkeld voor mensen met T2DM.</a:t>
            </a:r>
          </a:p>
          <a:p>
            <a:r>
              <a:rPr lang="nl-NL" dirty="0"/>
              <a:t>Zie tabel 3, pagina 10. Zie ook pagina 65. </a:t>
            </a:r>
          </a:p>
          <a:p>
            <a:endParaRPr lang="nl-NL" dirty="0"/>
          </a:p>
          <a:p>
            <a:r>
              <a:rPr lang="nl-NL" dirty="0"/>
              <a:t>De SCORE functie mag ook niet gebruikt worden voor mensen die al medicatie gebruiken. Bovendien is de SCORE functie natuurlijk niet van toepassing op mensen die al HVZ hebben!</a:t>
            </a:r>
          </a:p>
          <a:p>
            <a:endParaRPr lang="nl-NL" dirty="0"/>
          </a:p>
          <a:p>
            <a:r>
              <a:rPr lang="nl-NL" dirty="0"/>
              <a:t>Nieuw in deze SCORE functie is dat zowel de risico’s op sterfte als ziekte </a:t>
            </a:r>
            <a:r>
              <a:rPr lang="nl-NL" dirty="0" err="1"/>
              <a:t>èn</a:t>
            </a:r>
            <a:r>
              <a:rPr lang="nl-NL" dirty="0"/>
              <a:t> sterfte vermeld staan.</a:t>
            </a:r>
          </a:p>
          <a:p>
            <a:r>
              <a:rPr lang="nl-NL" dirty="0"/>
              <a:t>Belangrijk om te weten is dat de sterfterisico’s leidend zijn voor de risico categorieën. De risico’s op ziekte plus sterfte staan er indicatief bij. Deze laatste risico’s zijn niet primair bedoeld om aanbevelingen aan te koppelen, maar vooral nuttig in de communicatie met patiënten, bijvoorbeeld om de wenselijkheid en potentiele winst van behandeling te bespreken (pagina 10).</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20</a:t>
            </a:fld>
            <a:endParaRPr lang="nl-NL"/>
          </a:p>
        </p:txBody>
      </p:sp>
    </p:spTree>
    <p:extLst>
      <p:ext uri="{BB962C8B-B14F-4D97-AF65-F5344CB8AC3E}">
        <p14:creationId xmlns:p14="http://schemas.microsoft.com/office/powerpoint/2010/main" val="4285752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SCORE functie dus niet gebruiken bij mensen met T2DM.</a:t>
            </a:r>
          </a:p>
          <a:p>
            <a:endParaRPr lang="nl-NL" dirty="0"/>
          </a:p>
          <a:p>
            <a:r>
              <a:rPr lang="nl-NL" dirty="0"/>
              <a:t>Bij jonge mensen (zonder diabetes) met een wat verhoogd risico, maar die door hun jongere leeftijd nog niet oranje of rood zijn wordt wel eens gesproken over het </a:t>
            </a:r>
            <a:r>
              <a:rPr lang="nl-NL" b="1" u="sng" dirty="0"/>
              <a:t>life-time risico</a:t>
            </a:r>
            <a:r>
              <a:rPr lang="nl-NL" dirty="0"/>
              <a:t>. Gezien hun lange levensverwachting ontstaat natuurlijk de kans dat ze uiteindelijk wel behandeld moeten worden.</a:t>
            </a:r>
          </a:p>
          <a:p>
            <a:r>
              <a:rPr lang="nl-NL" dirty="0"/>
              <a:t>Zie hiervoor pagina 10, 54 en 55. </a:t>
            </a:r>
          </a:p>
          <a:p>
            <a:r>
              <a:rPr lang="nl-NL" dirty="0"/>
              <a:t>Je kunt het begrip wel gebruiken om het risico te verduidelijken, bij dit lage 10-jaars-risico. </a:t>
            </a:r>
          </a:p>
          <a:p>
            <a:r>
              <a:rPr lang="nl-NL" dirty="0"/>
              <a:t>Er is weinig bewijs voor het nut van het gebruik van </a:t>
            </a:r>
            <a:r>
              <a:rPr lang="nl-NL" dirty="0" err="1"/>
              <a:t>lifetime</a:t>
            </a:r>
            <a:r>
              <a:rPr lang="nl-NL" dirty="0"/>
              <a:t> risico bij behandelbeslissingen. Ook is er onvoldoende bewijs voor hoe goed de </a:t>
            </a:r>
            <a:r>
              <a:rPr lang="nl-NL" dirty="0" err="1"/>
              <a:t>lifetime</a:t>
            </a:r>
            <a:r>
              <a:rPr lang="nl-NL" dirty="0"/>
              <a:t> risicoschattingen zijn. Tenslotte is er geen duidelijke beslisdrempel voor </a:t>
            </a:r>
            <a:r>
              <a:rPr lang="nl-NL" dirty="0" err="1"/>
              <a:t>lifetime</a:t>
            </a:r>
            <a:r>
              <a:rPr lang="nl-NL" dirty="0"/>
              <a:t>-risico (p.54).</a:t>
            </a:r>
          </a:p>
          <a:p>
            <a:endParaRPr lang="nl-NL" dirty="0"/>
          </a:p>
          <a:p>
            <a:r>
              <a:rPr lang="nl-NL" dirty="0"/>
              <a:t>Belangrijk is verder dat er geen bewijs is voor de voordelen van levenslange preventieve behandeling van bijvoorbeeld bloeddruk, dan wel lipiden, bij jonge personen met een laag risico op de korte termijn, maar een hoog risico op de lange termijn.  De richtlijn raadt daarom niet aan een </a:t>
            </a:r>
            <a:r>
              <a:rPr lang="nl-NL" dirty="0" err="1"/>
              <a:t>lifetime</a:t>
            </a:r>
            <a:r>
              <a:rPr lang="nl-NL" dirty="0"/>
              <a:t> risicoschatting te gebruiken voor besluiten over behandeling.</a:t>
            </a:r>
          </a:p>
          <a:p>
            <a:endParaRPr lang="nl-NL" dirty="0"/>
          </a:p>
          <a:p>
            <a:r>
              <a:rPr lang="nl-NL" dirty="0"/>
              <a:t>Leefstijl adviezen blijven het meest belangrijk, en bij ouder worden moet het gebruik van medicatie heroverwogen worden.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21</a:t>
            </a:fld>
            <a:endParaRPr lang="nl-NL"/>
          </a:p>
        </p:txBody>
      </p:sp>
    </p:spTree>
    <p:extLst>
      <p:ext uri="{BB962C8B-B14F-4D97-AF65-F5344CB8AC3E}">
        <p14:creationId xmlns:p14="http://schemas.microsoft.com/office/powerpoint/2010/main" val="171476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Notities: </a:t>
            </a:r>
          </a:p>
          <a:p>
            <a:r>
              <a:rPr lang="nl-NL" sz="1200" kern="1200" dirty="0">
                <a:solidFill>
                  <a:schemeClr val="tx1"/>
                </a:solidFill>
                <a:effectLst/>
                <a:latin typeface="+mn-lt"/>
                <a:ea typeface="+mn-ea"/>
                <a:cs typeface="+mn-cs"/>
              </a:rPr>
              <a:t>De aanwezigheid van COPD lijkt een onafhankelijke voorspeller te zijn voor het krijgen van een hart- en vaatziekte. Het risico op hart- en vaatziekten is bijna 2,5 keer zo hoog. Stel bij personen met COPD een risicoprofiel voor hart – en vaatziekten op.</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Overweeg bij twijfel over behandelindicatie eerder over te gaan tot behandeling van het risico op hart – en vaatziekten bij personen met COPD. Pagina 144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Reumatoïde artritis is geassocieerd met een verhoogd risico op hart- en vaatziekten onafhankelijk van de klassieke risicofactoren. Dit verhoogde risico lijkt onafhankelijk van de duur van de ziekte, maar is mogelijk wel afhankelijk van ziekteactiviteit. Het risico op hart- en vaatziekten neemt af bij adequate behandeling van de ziekte. Pagina 166</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Overweeg bij artritis </a:t>
            </a:r>
            <a:r>
              <a:rPr lang="nl-NL" sz="1200" kern="1200" dirty="0" err="1">
                <a:solidFill>
                  <a:schemeClr val="tx1"/>
                </a:solidFill>
                <a:effectLst/>
                <a:latin typeface="+mn-lt"/>
                <a:ea typeface="+mn-ea"/>
                <a:cs typeface="+mn-cs"/>
              </a:rPr>
              <a:t>psoriatica</a:t>
            </a:r>
            <a:r>
              <a:rPr lang="nl-NL" sz="1200" kern="1200" dirty="0">
                <a:solidFill>
                  <a:schemeClr val="tx1"/>
                </a:solidFill>
                <a:effectLst/>
                <a:latin typeface="+mn-lt"/>
                <a:ea typeface="+mn-ea"/>
                <a:cs typeface="+mn-cs"/>
              </a:rPr>
              <a:t> en jicht een cardiovasculair risicoprofiel op te stellen. Overweeg bij twijfel over de behandelindicatie (eerder) over te gaan tot behandeling. Pagina 14</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22</a:t>
            </a:fld>
            <a:endParaRPr lang="nl-NL"/>
          </a:p>
        </p:txBody>
      </p:sp>
    </p:spTree>
    <p:extLst>
      <p:ext uri="{BB962C8B-B14F-4D97-AF65-F5344CB8AC3E}">
        <p14:creationId xmlns:p14="http://schemas.microsoft.com/office/powerpoint/2010/main" val="27612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Invoeren:</a:t>
            </a:r>
          </a:p>
          <a:p>
            <a:pPr marL="228600" indent="-228600">
              <a:buAutoNum type="arabicPeriod"/>
            </a:pPr>
            <a:r>
              <a:rPr lang="nl-NL" dirty="0"/>
              <a:t>Geslacht</a:t>
            </a:r>
          </a:p>
          <a:p>
            <a:pPr marL="228600" indent="-228600">
              <a:buAutoNum type="arabicPeriod"/>
            </a:pPr>
            <a:r>
              <a:rPr lang="nl-NL" dirty="0"/>
              <a:t>Leeftijd</a:t>
            </a:r>
          </a:p>
          <a:p>
            <a:pPr marL="228600" indent="-228600">
              <a:buAutoNum type="arabicPeriod"/>
            </a:pPr>
            <a:r>
              <a:rPr lang="nl-NL" dirty="0"/>
              <a:t>Duur van de diabetes</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24</a:t>
            </a:fld>
            <a:endParaRPr lang="nl-NL"/>
          </a:p>
        </p:txBody>
      </p:sp>
    </p:spTree>
    <p:extLst>
      <p:ext uri="{BB962C8B-B14F-4D97-AF65-F5344CB8AC3E}">
        <p14:creationId xmlns:p14="http://schemas.microsoft.com/office/powerpoint/2010/main" val="427281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te voeren:</a:t>
            </a:r>
          </a:p>
          <a:p>
            <a:endParaRPr lang="nl-NL" dirty="0"/>
          </a:p>
          <a:p>
            <a:pPr marL="228600" indent="-228600">
              <a:buAutoNum type="arabicPeriod"/>
            </a:pPr>
            <a:r>
              <a:rPr lang="nl-NL" dirty="0"/>
              <a:t>Roken</a:t>
            </a:r>
          </a:p>
          <a:p>
            <a:pPr marL="228600" indent="-228600">
              <a:buAutoNum type="arabicPeriod"/>
            </a:pPr>
            <a:r>
              <a:rPr lang="nl-NL" dirty="0"/>
              <a:t>Atriumfibrilleren</a:t>
            </a:r>
          </a:p>
          <a:p>
            <a:pPr marL="228600" indent="-228600">
              <a:buAutoNum type="arabicPeriod"/>
            </a:pPr>
            <a:r>
              <a:rPr lang="nl-NL" dirty="0"/>
              <a:t>Retinopathie</a:t>
            </a:r>
          </a:p>
          <a:p>
            <a:pPr marL="228600" indent="-228600">
              <a:buAutoNum type="arabicPeriod"/>
            </a:pPr>
            <a:r>
              <a:rPr lang="nl-NL" dirty="0"/>
              <a:t>Behandeling hypertensie</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25</a:t>
            </a:fld>
            <a:endParaRPr lang="nl-NL"/>
          </a:p>
        </p:txBody>
      </p:sp>
    </p:spTree>
    <p:extLst>
      <p:ext uri="{BB962C8B-B14F-4D97-AF65-F5344CB8AC3E}">
        <p14:creationId xmlns:p14="http://schemas.microsoft.com/office/powerpoint/2010/main" val="2991145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Invoeren:</a:t>
            </a:r>
          </a:p>
          <a:p>
            <a:pPr marL="228600" indent="-228600">
              <a:buAutoNum type="arabicPeriod"/>
            </a:pPr>
            <a:r>
              <a:rPr lang="nl-NL" dirty="0"/>
              <a:t>Systolische bloeddruk</a:t>
            </a:r>
          </a:p>
          <a:p>
            <a:pPr marL="228600" indent="-228600">
              <a:buAutoNum type="arabicPeriod"/>
            </a:pPr>
            <a:r>
              <a:rPr lang="nl-NL" dirty="0"/>
              <a:t>Diastolische bloeddruk</a:t>
            </a:r>
          </a:p>
          <a:p>
            <a:pPr marL="228600" indent="-228600">
              <a:buAutoNum type="arabicPeriod"/>
            </a:pPr>
            <a:r>
              <a:rPr lang="nl-NL" dirty="0"/>
              <a:t>HbA1c</a:t>
            </a:r>
          </a:p>
          <a:p>
            <a:pPr marL="228600" indent="-228600">
              <a:buAutoNum type="arabicPeriod"/>
            </a:pPr>
            <a:r>
              <a:rPr lang="nl-NL" dirty="0"/>
              <a:t>Albumine-creatinine ratio urine</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26</a:t>
            </a:fld>
            <a:endParaRPr lang="nl-NL"/>
          </a:p>
        </p:txBody>
      </p:sp>
    </p:spTree>
    <p:extLst>
      <p:ext uri="{BB962C8B-B14F-4D97-AF65-F5344CB8AC3E}">
        <p14:creationId xmlns:p14="http://schemas.microsoft.com/office/powerpoint/2010/main" val="985915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Invoeren:</a:t>
            </a:r>
          </a:p>
          <a:p>
            <a:pPr marL="228600" indent="-228600">
              <a:buAutoNum type="arabicPeriod"/>
            </a:pPr>
            <a:r>
              <a:rPr lang="nl-NL" dirty="0"/>
              <a:t>Totaal cholesterol</a:t>
            </a:r>
          </a:p>
          <a:p>
            <a:pPr marL="228600" indent="-228600">
              <a:buAutoNum type="arabicPeriod"/>
            </a:pPr>
            <a:r>
              <a:rPr lang="nl-NL" dirty="0"/>
              <a:t>HDL-cholesterol</a:t>
            </a:r>
          </a:p>
          <a:p>
            <a:pPr marL="228600" indent="-228600">
              <a:buAutoNum type="arabicPeriod"/>
            </a:pPr>
            <a:r>
              <a:rPr lang="nl-NL" dirty="0"/>
              <a:t>LDL-cholesterol</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27</a:t>
            </a:fld>
            <a:endParaRPr lang="nl-NL"/>
          </a:p>
        </p:txBody>
      </p:sp>
    </p:spTree>
    <p:extLst>
      <p:ext uri="{BB962C8B-B14F-4D97-AF65-F5344CB8AC3E}">
        <p14:creationId xmlns:p14="http://schemas.microsoft.com/office/powerpoint/2010/main" val="3204343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Eindslide met risicoschatting en af te leiden acties</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28</a:t>
            </a:fld>
            <a:endParaRPr lang="nl-NL"/>
          </a:p>
        </p:txBody>
      </p:sp>
    </p:spTree>
    <p:extLst>
      <p:ext uri="{BB962C8B-B14F-4D97-AF65-F5344CB8AC3E}">
        <p14:creationId xmlns:p14="http://schemas.microsoft.com/office/powerpoint/2010/main" val="2505336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vooral nuttige aanvullende informatie bij mensen die niet al in tabel 1 vallen, of die je wilt overtuigen van het nut van behandeling omdat ook deze extra risicofactoren aanwezig zijn. Het zijn geen zaken die altijd moeten worden afgevinkt door de POH&gt; </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30</a:t>
            </a:fld>
            <a:endParaRPr lang="nl-NL"/>
          </a:p>
        </p:txBody>
      </p:sp>
    </p:spTree>
    <p:extLst>
      <p:ext uri="{BB962C8B-B14F-4D97-AF65-F5344CB8AC3E}">
        <p14:creationId xmlns:p14="http://schemas.microsoft.com/office/powerpoint/2010/main" val="319073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aanvullende factoren worden regelmatig genoemd in de literatuur, maar er is onvoldoende bewijs dat ze de risicoschatting doen veranderen.</a:t>
            </a:r>
          </a:p>
          <a:p>
            <a:r>
              <a:rPr lang="nl-NL" dirty="0"/>
              <a:t>Ook voor de </a:t>
            </a:r>
            <a:r>
              <a:rPr lang="nl-NL" dirty="0" err="1"/>
              <a:t>bmi</a:t>
            </a:r>
            <a:r>
              <a:rPr lang="nl-NL" dirty="0"/>
              <a:t> is er onvoldoende bewijs voor </a:t>
            </a:r>
            <a:r>
              <a:rPr lang="nl-NL" dirty="0" err="1"/>
              <a:t>reclassificatie</a:t>
            </a:r>
            <a:r>
              <a:rPr lang="nl-NL" dirty="0"/>
              <a:t>. Vanwege het vaker voorkomen van klassieke risicofactoren bij een hoge BMI kan het wel een reden zijn een risicoprofiel op te stellen (pagina 13). </a:t>
            </a:r>
          </a:p>
          <a:p>
            <a:endParaRPr lang="nl-NL" dirty="0"/>
          </a:p>
          <a:p>
            <a:r>
              <a:rPr lang="nl-NL" dirty="0"/>
              <a:t>Het blijkt dus dat etniciteit geen aanvullende risico-informatie geeft i.i.t. wat eerder werd gezegd over de </a:t>
            </a:r>
            <a:r>
              <a:rPr lang="nl-NL" dirty="0" err="1"/>
              <a:t>Hindoestaande</a:t>
            </a:r>
            <a:r>
              <a:rPr lang="nl-NL" dirty="0"/>
              <a:t> etniciteit.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31</a:t>
            </a:fld>
            <a:endParaRPr lang="nl-NL"/>
          </a:p>
        </p:txBody>
      </p:sp>
    </p:spTree>
    <p:extLst>
      <p:ext uri="{BB962C8B-B14F-4D97-AF65-F5344CB8AC3E}">
        <p14:creationId xmlns:p14="http://schemas.microsoft.com/office/powerpoint/2010/main" val="57475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Docent</a:t>
            </a:r>
            <a:r>
              <a:rPr lang="nl-NL" baseline="0"/>
              <a:t> 1 geeft aan dat er geen disclosures zijn voor beide sprekers.</a:t>
            </a:r>
            <a:endParaRPr lang="nl-NL"/>
          </a:p>
        </p:txBody>
      </p:sp>
      <p:sp>
        <p:nvSpPr>
          <p:cNvPr id="4" name="Tijdelijke aanduiding voor dianummer 3"/>
          <p:cNvSpPr>
            <a:spLocks noGrp="1"/>
          </p:cNvSpPr>
          <p:nvPr>
            <p:ph type="sldNum" sz="quarter" idx="10"/>
          </p:nvPr>
        </p:nvSpPr>
        <p:spPr/>
        <p:txBody>
          <a:bodyPr/>
          <a:lstStyle/>
          <a:p>
            <a:fld id="{C5C69898-B931-4B3A-9AC7-D463FD39B509}" type="slidenum">
              <a:rPr lang="nl-NL" smtClean="0"/>
              <a:pPr/>
              <a:t>3</a:t>
            </a:fld>
            <a:endParaRPr lang="nl-NL"/>
          </a:p>
        </p:txBody>
      </p:sp>
      <p:sp>
        <p:nvSpPr>
          <p:cNvPr id="5" name="Tijdelijke aanduiding voor voettekst 4">
            <a:extLst>
              <a:ext uri="{FF2B5EF4-FFF2-40B4-BE49-F238E27FC236}">
                <a16:creationId xmlns:a16="http://schemas.microsoft.com/office/drawing/2014/main" id="{B3848FC7-D315-8544-9DE4-8E86A39A33B6}"/>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140687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pagina 29 en 30 van de richtlijn is een mooie opsomming van de verschillen tussen jongeren en ouderen, aspecten waar we rekening mee moeten houden. </a:t>
            </a:r>
          </a:p>
          <a:p>
            <a:r>
              <a:rPr lang="nl-NL" dirty="0"/>
              <a:t>Zo kunnen ouderen minder goed hun bloeddruk stabiel houden en zijn daarnaast vatbaarder voor lagere bloeddrukken door veranderde autoregulatie van vitale organen. Uit observationele onderzoeken lijkt bovendien dat bij (kwetsbare) ouderen andere optimale waarden bestaan dan voor een jongere populatie en er zelfde een omgekeerde effectrelatie bestaat wat betreft hoge bloeddruk en hoog cholesterol op het mortaliteits- en morbiditeitsrisico. Met andere woorden; hoge bloeddruk en een hoog cholesterol lijken een beschermend effect te hebben in de kwetsbare ouderen (p. 20).</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32</a:t>
            </a:fld>
            <a:endParaRPr lang="nl-NL"/>
          </a:p>
        </p:txBody>
      </p:sp>
    </p:spTree>
    <p:extLst>
      <p:ext uri="{BB962C8B-B14F-4D97-AF65-F5344CB8AC3E}">
        <p14:creationId xmlns:p14="http://schemas.microsoft.com/office/powerpoint/2010/main" val="142452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Bovenstaande factoren leiden tot dit plaatje, middelste deelverzameling dus de meest kwetsbare mensen.</a:t>
            </a:r>
          </a:p>
          <a:p>
            <a:endParaRPr lang="nl-NL" dirty="0"/>
          </a:p>
          <a:p>
            <a:r>
              <a:rPr lang="nl-NL" dirty="0"/>
              <a:t>Het nut en de wenselijkheid van behandeling van risicofactoren bij ouderen hangt af van hun vitaliteit, levensverwachting en het geschatte risico op HVZ. (p.55)</a:t>
            </a:r>
          </a:p>
          <a:p>
            <a:endParaRPr lang="nl-NL" dirty="0"/>
          </a:p>
          <a:p>
            <a:r>
              <a:rPr lang="nl-NL" dirty="0"/>
              <a:t>Bij personen </a:t>
            </a:r>
            <a:r>
              <a:rPr lang="nl-NL" b="1" dirty="0"/>
              <a:t>zonder HVZ </a:t>
            </a:r>
            <a:r>
              <a:rPr lang="nl-NL" dirty="0"/>
              <a:t>wordt het bewijs dat medicamenteuze interventie effectief is minder overtuigend naarmate zij ouder/ en of kwetsbaarder worden. Dit geldt vooral voor de  behandeling met statines, waarvan het gunstig effect bij ouderen zonder HVZ als onzeker moet worden beschouwd. Voor </a:t>
            </a:r>
            <a:r>
              <a:rPr lang="nl-NL" dirty="0" err="1"/>
              <a:t>antihypertensieve</a:t>
            </a:r>
            <a:r>
              <a:rPr lang="nl-NL" dirty="0"/>
              <a:t> therapie is het bewijs voor effectiviteit sterker dan voor statines. Maar ook hier geldt dat kwetsbare ouderen grotendeels ontbraken in de grote klinische trials, zodat terughoudendheid bij hen is aangewezen (p.55).</a:t>
            </a:r>
          </a:p>
          <a:p>
            <a:endParaRPr lang="nl-NL" dirty="0"/>
          </a:p>
          <a:p>
            <a:r>
              <a:rPr lang="nl-NL" dirty="0"/>
              <a:t>Stoppen met preventieve medicatie is aangewezen bij ernstige bijwerkingen. In overige gevallen zal per patiënt een afweging moeten worden gemaakt, waarbij het vermijden van polyfarmacie en de wens van de patiënt belangrijke componenten zijn.</a:t>
            </a:r>
          </a:p>
          <a:p>
            <a:endParaRPr lang="nl-NL" dirty="0"/>
          </a:p>
          <a:p>
            <a:r>
              <a:rPr lang="nl-NL" dirty="0"/>
              <a:t>Echter, medicamenteuze preventie </a:t>
            </a:r>
            <a:r>
              <a:rPr lang="nl-NL" b="1" dirty="0"/>
              <a:t>bij ouderen met  HVZ </a:t>
            </a:r>
            <a:r>
              <a:rPr lang="nl-NL" dirty="0"/>
              <a:t>wordt door onderzoek gesteund en i.h.a. dus aanbevolen, tenzij kwetsbaarheid en bijwerkingen dit niet toelaten of de verwachtte levensverwachting onvoldoende is. Het stimuleren van gezonde levensgewoonten, zoals voldoende lichaamsbeweging en goede voeding, geldt uiteraard eveneens voor hen (p.55-56).</a:t>
            </a:r>
          </a:p>
          <a:p>
            <a:endParaRPr lang="nl-NL" dirty="0"/>
          </a:p>
          <a:p>
            <a:r>
              <a:rPr lang="nl-NL" dirty="0"/>
              <a:t>Time </a:t>
            </a:r>
            <a:r>
              <a:rPr lang="nl-NL" dirty="0" err="1"/>
              <a:t>to</a:t>
            </a:r>
            <a:r>
              <a:rPr lang="nl-NL" dirty="0"/>
              <a:t> benefit van een statine is 2-3 jaar, dus die levensverwachting moet je nog wel hebben als ouderen.</a:t>
            </a:r>
          </a:p>
          <a:p>
            <a:r>
              <a:rPr lang="nl-NL" dirty="0"/>
              <a:t>Ouderen: denk aan bijwerkingen als spierpijnen door statine, valrisico en interactie met andere medicatie. Ouderen hebben immers vaak ook polyfarmacie.</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33</a:t>
            </a:fld>
            <a:endParaRPr lang="nl-NL"/>
          </a:p>
        </p:txBody>
      </p:sp>
    </p:spTree>
    <p:extLst>
      <p:ext uri="{BB962C8B-B14F-4D97-AF65-F5344CB8AC3E}">
        <p14:creationId xmlns:p14="http://schemas.microsoft.com/office/powerpoint/2010/main" val="2601334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Pagina 29 t/m 31 richtlijn</a:t>
            </a:r>
          </a:p>
          <a:p>
            <a:r>
              <a:rPr lang="nl-NL" dirty="0"/>
              <a:t>Dit zijn handige handvatten om meer de vitaliteit van de (kwetsbare) ouderen in te schatten. </a:t>
            </a:r>
          </a:p>
          <a:p>
            <a:endParaRPr lang="nl-NL" dirty="0"/>
          </a:p>
          <a:p>
            <a:r>
              <a:rPr lang="nl-NL" dirty="0"/>
              <a:t>Tabel ontleend aan richtlijn (</a:t>
            </a:r>
            <a:r>
              <a:rPr lang="nl-NL" dirty="0" err="1"/>
              <a:t>Campman</a:t>
            </a:r>
            <a:r>
              <a:rPr lang="nl-NL" dirty="0"/>
              <a:t> 2011, </a:t>
            </a:r>
            <a:r>
              <a:rPr lang="nl-NL" dirty="0" err="1"/>
              <a:t>Dory</a:t>
            </a:r>
            <a:r>
              <a:rPr lang="nl-NL" dirty="0"/>
              <a:t> 2016)</a:t>
            </a:r>
          </a:p>
          <a:p>
            <a:endParaRPr lang="nl-NL" dirty="0"/>
          </a:p>
          <a:p>
            <a:r>
              <a:rPr lang="nl-NL" sz="1200" kern="1200" dirty="0">
                <a:solidFill>
                  <a:schemeClr val="tx1"/>
                </a:solidFill>
                <a:effectLst/>
                <a:latin typeface="+mn-lt"/>
                <a:ea typeface="+mn-ea"/>
                <a:cs typeface="+mn-cs"/>
              </a:rPr>
              <a:t>Kwetsbaarheid is een heel lastig te definiëren begrip. De definitie van het Sociaal Cultureel Planbureau (SCP 2011) zou aangehaald kunnen worden:  ‘kwetsbaarheid bij ouderen is een proces van het opeenstapelen van lichamelijke, psychische en of sociale tekorten in het functioneren dat de kans vergroot op een negatieve gezondheidsuitkomst. (functiebeperkingen, opname, overlijden)</a:t>
            </a:r>
          </a:p>
          <a:p>
            <a:r>
              <a:rPr lang="nl-NL" sz="1200" kern="1200" dirty="0">
                <a:solidFill>
                  <a:schemeClr val="tx1"/>
                </a:solidFill>
                <a:effectLst/>
                <a:latin typeface="+mn-lt"/>
                <a:ea typeface="+mn-ea"/>
                <a:cs typeface="+mn-cs"/>
              </a:rPr>
              <a:t>De tabel sluit ook aan op de definitie van het SCP. </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34</a:t>
            </a:fld>
            <a:endParaRPr lang="nl-NL"/>
          </a:p>
        </p:txBody>
      </p:sp>
    </p:spTree>
    <p:extLst>
      <p:ext uri="{BB962C8B-B14F-4D97-AF65-F5344CB8AC3E}">
        <p14:creationId xmlns:p14="http://schemas.microsoft.com/office/powerpoint/2010/main" val="2581735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Bij</a:t>
            </a:r>
            <a:r>
              <a:rPr lang="nl-NL" baseline="0" dirty="0"/>
              <a:t> deze vitale zeventiger lijkt het er nog aardig rooskleurig uit te zijn, met mooie bloeddruk en met LDL.</a:t>
            </a:r>
          </a:p>
          <a:p>
            <a:r>
              <a:rPr lang="nl-NL" baseline="0" dirty="0"/>
              <a:t>Maar door dit verhoogde ACR heeft hij hoog cardiovasculair risico, en moet er zeker wat gedaan worden aan zijn ACR</a:t>
            </a:r>
            <a:endParaRPr lang="nl-NL" dirty="0"/>
          </a:p>
        </p:txBody>
      </p:sp>
      <p:sp>
        <p:nvSpPr>
          <p:cNvPr id="4" name="Tijdelijke aanduiding voor dianummer 3"/>
          <p:cNvSpPr>
            <a:spLocks noGrp="1"/>
          </p:cNvSpPr>
          <p:nvPr>
            <p:ph type="sldNum" sz="quarter" idx="10"/>
          </p:nvPr>
        </p:nvSpPr>
        <p:spPr/>
        <p:txBody>
          <a:bodyPr/>
          <a:lstStyle/>
          <a:p>
            <a:fld id="{FBCFF1C0-4F92-4171-AC3F-80C433EC4C1E}" type="slidenum">
              <a:rPr lang="nl-NL" smtClean="0"/>
              <a:pPr/>
              <a:t>35</a:t>
            </a:fld>
            <a:endParaRPr lang="nl-NL" dirty="0"/>
          </a:p>
        </p:txBody>
      </p:sp>
      <p:sp>
        <p:nvSpPr>
          <p:cNvPr id="5" name="Tijdelijke aanduiding voor voettekst 4">
            <a:extLst>
              <a:ext uri="{FF2B5EF4-FFF2-40B4-BE49-F238E27FC236}">
                <a16:creationId xmlns:a16="http://schemas.microsoft.com/office/drawing/2014/main" id="{F94E8A20-D23F-A544-B4EF-B9FC13A82636}"/>
              </a:ext>
            </a:extLst>
          </p:cNvPr>
          <p:cNvSpPr>
            <a:spLocks noGrp="1"/>
          </p:cNvSpPr>
          <p:nvPr>
            <p:ph type="ftr" sz="quarter" idx="11"/>
          </p:nvPr>
        </p:nvSpPr>
        <p:spPr/>
        <p:txBody>
          <a:bodyPr/>
          <a:lstStyle/>
          <a:p>
            <a:r>
              <a:rPr lang="nl-NL" dirty="0"/>
              <a:t>DiHAG-Langerhans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Tabel 1 uit de richtlijn geeft aan dat veel mensen met T2DM, zo niet bijna alle patiënten met T2DM al in de categorie ‘zeer hoog risico’ en ‘hoog risico’ vallen.</a:t>
            </a:r>
          </a:p>
          <a:p>
            <a:r>
              <a:rPr lang="nl-NL" dirty="0"/>
              <a:t>Nadere precisering ontbreekt in de richtlijn, maar is in de volgende slides door de ontwikkelaars van deze scholing naar beste weten uitgewerkt. </a:t>
            </a:r>
          </a:p>
          <a:p>
            <a:endParaRPr lang="nl-NL" dirty="0"/>
          </a:p>
          <a:p>
            <a:r>
              <a:rPr lang="nl-NL" dirty="0"/>
              <a:t>Proteïnurie hebben we hier zelf geïnterpreteerd als ACR in de urine &gt; 30, zie toelichting en onderbouwing op notitiepagina 17</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36</a:t>
            </a:fld>
            <a:endParaRPr lang="nl-NL"/>
          </a:p>
        </p:txBody>
      </p:sp>
    </p:spTree>
    <p:extLst>
      <p:ext uri="{BB962C8B-B14F-4D97-AF65-F5344CB8AC3E}">
        <p14:creationId xmlns:p14="http://schemas.microsoft.com/office/powerpoint/2010/main" val="958080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Zij komt door de verhoogde ACR en verlaagde </a:t>
            </a:r>
            <a:r>
              <a:rPr lang="nl-NL" baseline="0" dirty="0" err="1"/>
              <a:t>eGFR</a:t>
            </a:r>
            <a:r>
              <a:rPr lang="nl-NL" baseline="0" dirty="0"/>
              <a:t> in de hoog risico categorie.</a:t>
            </a:r>
          </a:p>
          <a:p>
            <a:endParaRPr lang="nl-NL" baseline="0"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37</a:t>
            </a:fld>
            <a:endParaRPr lang="nl-NL" dirty="0"/>
          </a:p>
        </p:txBody>
      </p:sp>
      <p:sp>
        <p:nvSpPr>
          <p:cNvPr id="5" name="Tijdelijke aanduiding voor voettekst 4">
            <a:extLst>
              <a:ext uri="{FF2B5EF4-FFF2-40B4-BE49-F238E27FC236}">
                <a16:creationId xmlns:a16="http://schemas.microsoft.com/office/drawing/2014/main" id="{F003B3AE-704C-B041-95FD-23F5B70AA62A}"/>
              </a:ext>
            </a:extLst>
          </p:cNvPr>
          <p:cNvSpPr>
            <a:spLocks noGrp="1"/>
          </p:cNvSpPr>
          <p:nvPr>
            <p:ph type="ftr" sz="quarter" idx="11"/>
          </p:nvPr>
        </p:nvSpPr>
        <p:spPr/>
        <p:txBody>
          <a:bodyPr/>
          <a:lstStyle/>
          <a:p>
            <a:r>
              <a:rPr lang="nl-NL" dirty="0"/>
              <a:t>DiHAG-Langerhans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Tabel 1 uit de richtlijn geeft aan dat veel mensen met T2DM, zo niet bijna alle patiënten met T2DM al in de categorie ‘zeer hoog risico’ en ‘hoog risico’ vallen.</a:t>
            </a:r>
          </a:p>
          <a:p>
            <a:r>
              <a:rPr lang="nl-NL" dirty="0"/>
              <a:t>Nadere precisering ontbreekt in de richtlijn, maar is in de volgende slides door de ontwikkelaars van deze scholing naar beste weten uitgewerkt.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38</a:t>
            </a:fld>
            <a:endParaRPr lang="nl-NL"/>
          </a:p>
        </p:txBody>
      </p:sp>
    </p:spTree>
    <p:extLst>
      <p:ext uri="{BB962C8B-B14F-4D97-AF65-F5344CB8AC3E}">
        <p14:creationId xmlns:p14="http://schemas.microsoft.com/office/powerpoint/2010/main" val="704638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Onder de 55 jaar is de ADVANCE risicoschatting niet te gebruiken.</a:t>
            </a:r>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39</a:t>
            </a:fld>
            <a:endParaRPr lang="nl-NL" dirty="0"/>
          </a:p>
        </p:txBody>
      </p:sp>
      <p:sp>
        <p:nvSpPr>
          <p:cNvPr id="5" name="Tijdelijke aanduiding voor voettekst 4">
            <a:extLst>
              <a:ext uri="{FF2B5EF4-FFF2-40B4-BE49-F238E27FC236}">
                <a16:creationId xmlns:a16="http://schemas.microsoft.com/office/drawing/2014/main" id="{F003B3AE-704C-B041-95FD-23F5B70AA62A}"/>
              </a:ext>
            </a:extLst>
          </p:cNvPr>
          <p:cNvSpPr>
            <a:spLocks noGrp="1"/>
          </p:cNvSpPr>
          <p:nvPr>
            <p:ph type="ftr" sz="quarter" idx="11"/>
          </p:nvPr>
        </p:nvSpPr>
        <p:spPr/>
        <p:txBody>
          <a:bodyPr/>
          <a:lstStyle/>
          <a:p>
            <a:r>
              <a:rPr lang="nl-NL" dirty="0"/>
              <a:t>DiHAG-Langerhans</a:t>
            </a:r>
          </a:p>
        </p:txBody>
      </p:sp>
    </p:spTree>
    <p:extLst>
      <p:ext uri="{BB962C8B-B14F-4D97-AF65-F5344CB8AC3E}">
        <p14:creationId xmlns:p14="http://schemas.microsoft.com/office/powerpoint/2010/main" val="3969891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Tabel 1 uit de richtlijn geeft aan dat veel mensen met T2DM, zo niet bijna alle patiënten met T2DM al in de categorie ‘zeer hoog risico’ en ‘hoog risico’ vallen.</a:t>
            </a:r>
          </a:p>
          <a:p>
            <a:endParaRPr lang="nl-NL" dirty="0"/>
          </a:p>
          <a:p>
            <a:r>
              <a:rPr lang="nl-NL" dirty="0"/>
              <a:t>Deze dame, niet roken, goede metabole instelling, zonder complicaties en met name zonder </a:t>
            </a:r>
            <a:r>
              <a:rPr lang="nl-NL" dirty="0" err="1"/>
              <a:t>nierschade</a:t>
            </a:r>
            <a:r>
              <a:rPr lang="nl-NL" dirty="0"/>
              <a:t> is niet in een categorie onder te brengen. </a:t>
            </a:r>
          </a:p>
          <a:p>
            <a:r>
              <a:rPr lang="nl-NL" dirty="0"/>
              <a:t>Bij haar doen we de ADVANCE risicoscore</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40</a:t>
            </a:fld>
            <a:endParaRPr lang="nl-NL"/>
          </a:p>
        </p:txBody>
      </p:sp>
    </p:spTree>
    <p:extLst>
      <p:ext uri="{BB962C8B-B14F-4D97-AF65-F5344CB8AC3E}">
        <p14:creationId xmlns:p14="http://schemas.microsoft.com/office/powerpoint/2010/main" val="1474292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Risicoprofiel is op te maken vanaf de leeftijd 55 jaar.</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41</a:t>
            </a:fld>
            <a:endParaRPr lang="nl-NL"/>
          </a:p>
        </p:txBody>
      </p:sp>
    </p:spTree>
    <p:extLst>
      <p:ext uri="{BB962C8B-B14F-4D97-AF65-F5344CB8AC3E}">
        <p14:creationId xmlns:p14="http://schemas.microsoft.com/office/powerpoint/2010/main" val="140539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1 vertelt iets over</a:t>
            </a:r>
          </a:p>
          <a:p>
            <a:pPr marL="171450" indent="-171450">
              <a:buFontTx/>
              <a:buChar char="-"/>
            </a:pPr>
            <a:r>
              <a:rPr lang="nl-NL" dirty="0"/>
              <a:t>Achtergrond</a:t>
            </a:r>
            <a:r>
              <a:rPr lang="nl-NL" baseline="0" dirty="0"/>
              <a:t> </a:t>
            </a:r>
            <a:r>
              <a:rPr lang="nl-NL" baseline="0" dirty="0" err="1"/>
              <a:t>DiHAG</a:t>
            </a:r>
            <a:r>
              <a:rPr lang="nl-NL" baseline="0" dirty="0"/>
              <a:t> en </a:t>
            </a:r>
            <a:r>
              <a:rPr lang="nl-NL" baseline="0" dirty="0" err="1"/>
              <a:t>Langerhans</a:t>
            </a:r>
            <a:endParaRPr lang="nl-NL" baseline="0" dirty="0"/>
          </a:p>
          <a:p>
            <a:pPr marL="171450" indent="-171450">
              <a:buFontTx/>
              <a:buChar char="-"/>
            </a:pPr>
            <a:r>
              <a:rPr lang="nl-NL" baseline="0" dirty="0"/>
              <a:t>Gesponsorde scholing</a:t>
            </a:r>
          </a:p>
          <a:p>
            <a:pPr marL="171450" indent="-171450">
              <a:buFontTx/>
              <a:buChar char="-"/>
            </a:pPr>
            <a:r>
              <a:rPr lang="nl-NL" baseline="0" dirty="0"/>
              <a:t>Onafhankelijkheid daardoor</a:t>
            </a:r>
          </a:p>
          <a:p>
            <a:pPr marL="171450" indent="-171450">
              <a:buFontTx/>
              <a:buChar char="-"/>
            </a:pPr>
            <a:r>
              <a:rPr lang="nl-NL" baseline="0" dirty="0"/>
              <a:t>Belang van deze scholing in tijden dat industrie met grote budgetten de onafhankelijk scholing dreigt te verdringen.</a:t>
            </a:r>
          </a:p>
          <a:p>
            <a:pPr marL="171450" indent="-171450">
              <a:buFontTx/>
              <a:buChar char="-"/>
            </a:pPr>
            <a:endParaRPr lang="nl-NL" baseline="0" dirty="0"/>
          </a:p>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4</a:t>
            </a:fld>
            <a:endParaRPr lang="nl-NL"/>
          </a:p>
        </p:txBody>
      </p:sp>
      <p:sp>
        <p:nvSpPr>
          <p:cNvPr id="5" name="Tijdelijke aanduiding voor voettekst 4">
            <a:extLst>
              <a:ext uri="{FF2B5EF4-FFF2-40B4-BE49-F238E27FC236}">
                <a16:creationId xmlns:a16="http://schemas.microsoft.com/office/drawing/2014/main" id="{71A598C7-93FF-FE48-BF41-5F9F47ECB705}"/>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293066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42</a:t>
            </a:fld>
            <a:endParaRPr lang="nl-NL" dirty="0"/>
          </a:p>
        </p:txBody>
      </p:sp>
      <p:sp>
        <p:nvSpPr>
          <p:cNvPr id="5" name="Tijdelijke aanduiding voor voettekst 4">
            <a:extLst>
              <a:ext uri="{FF2B5EF4-FFF2-40B4-BE49-F238E27FC236}">
                <a16:creationId xmlns:a16="http://schemas.microsoft.com/office/drawing/2014/main" id="{9DC245C5-A95F-C341-AEFB-ADED2BCB00C4}"/>
              </a:ext>
            </a:extLst>
          </p:cNvPr>
          <p:cNvSpPr>
            <a:spLocks noGrp="1"/>
          </p:cNvSpPr>
          <p:nvPr>
            <p:ph type="ftr" sz="quarter" idx="11"/>
          </p:nvPr>
        </p:nvSpPr>
        <p:spPr/>
        <p:txBody>
          <a:bodyPr/>
          <a:lstStyle/>
          <a:p>
            <a:r>
              <a:rPr lang="nl-NL" dirty="0"/>
              <a:t>DiHAG-Langerhans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Tabel 1 uit de richtlijn geeft aan dat veel mensen met T2DM, zo niet bijna alle patiënten met T2DM al in de categorie ‘zeer hoog risico’ en ‘hoog risico’ vallen.</a:t>
            </a:r>
          </a:p>
          <a:p>
            <a:r>
              <a:rPr lang="nl-NL" dirty="0"/>
              <a:t>Nadere precisering ontbreekt in de richtlijn, maar is in de volgende slides door de ontwikkelaars van deze scholing naar beste weten uitgewerkt.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43</a:t>
            </a:fld>
            <a:endParaRPr lang="nl-NL"/>
          </a:p>
        </p:txBody>
      </p:sp>
    </p:spTree>
    <p:extLst>
      <p:ext uri="{BB962C8B-B14F-4D97-AF65-F5344CB8AC3E}">
        <p14:creationId xmlns:p14="http://schemas.microsoft.com/office/powerpoint/2010/main" val="367090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Pagina 8</a:t>
            </a:r>
          </a:p>
          <a:p>
            <a:r>
              <a:rPr lang="nl-NL" dirty="0"/>
              <a:t>Het overwegen van medicamenteuze therapie hangt onder andere af van:</a:t>
            </a:r>
            <a:br>
              <a:rPr lang="nl-NL" dirty="0"/>
            </a:br>
            <a:r>
              <a:rPr lang="nl-NL" dirty="0"/>
              <a:t>1. Het risico op ziekte als gevolg van HVZ, dat fors kan variëren bij vergelijkbare sterfterisico’s</a:t>
            </a:r>
          </a:p>
          <a:p>
            <a:r>
              <a:rPr lang="nl-NL" dirty="0"/>
              <a:t>2. De mate waarin effect van leefstijlveranderingen te verwachten is.</a:t>
            </a:r>
          </a:p>
          <a:p>
            <a:endParaRPr lang="nl-NL" dirty="0"/>
          </a:p>
          <a:p>
            <a:endParaRPr lang="nl-NL" dirty="0"/>
          </a:p>
          <a:p>
            <a:r>
              <a:rPr lang="nl-NL" dirty="0"/>
              <a:t>In de komende slides wordt nader ingegaan op de leefstijladviezen en de medicamenteuze therapie</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44</a:t>
            </a:fld>
            <a:endParaRPr lang="nl-NL"/>
          </a:p>
        </p:txBody>
      </p:sp>
    </p:spTree>
    <p:extLst>
      <p:ext uri="{BB962C8B-B14F-4D97-AF65-F5344CB8AC3E}">
        <p14:creationId xmlns:p14="http://schemas.microsoft.com/office/powerpoint/2010/main" val="3370849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2427062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M.b.t. het lichaamsgewicht:</a:t>
            </a:r>
          </a:p>
          <a:p>
            <a:endParaRPr lang="nl-NL" dirty="0"/>
          </a:p>
          <a:p>
            <a:r>
              <a:rPr lang="nl-NL" dirty="0"/>
              <a:t>Een toename van het lichaamsvet kan leiden tot verhoging van de bloeddruk, </a:t>
            </a:r>
            <a:r>
              <a:rPr lang="nl-NL" dirty="0" err="1"/>
              <a:t>dyslipidemie</a:t>
            </a:r>
            <a:r>
              <a:rPr lang="nl-NL" dirty="0"/>
              <a:t>, insulineresistentie, </a:t>
            </a:r>
            <a:r>
              <a:rPr lang="nl-NL" dirty="0" err="1"/>
              <a:t>albuminurie</a:t>
            </a:r>
            <a:r>
              <a:rPr lang="nl-NL" dirty="0"/>
              <a:t> en ontwikkeling van diabetes mellitus. Dit kan weer leiden tot HVZ. Voor het monitoren van het lichaamsvet zijn zowel de BMI als de middelomtrek geschikte methodes. </a:t>
            </a:r>
          </a:p>
          <a:p>
            <a:endParaRPr lang="nl-NL" dirty="0"/>
          </a:p>
          <a:p>
            <a:r>
              <a:rPr lang="nl-NL" dirty="0"/>
              <a:t>Voor alle personen met overgewicht is het zinvol om af te vallen. Dit verlaagt het risico op HVZ. Hierbij is de fitheid belangrijker dan het exacte gewicht. Verlaging van het gewicht kan het beste worden bereikt door voldoende te bewegen en te eten volgende de ‘Richtlijnen goede voeding 2015’. Meer informatie over de behandeling van overgewicht staat in de Richtlijn Diagnostiek en behandeling van obesitas bij volwassenen en kinderen en de NHG Zorgmodule Leefstijl </a:t>
            </a:r>
          </a:p>
          <a:p>
            <a:endParaRPr lang="nl-NL" dirty="0"/>
          </a:p>
          <a:p>
            <a:r>
              <a:rPr lang="nl-NL" dirty="0"/>
              <a:t>Adviseer bij gezond gewicht een gewichtsbehoud en gezond te eten conform de richtlijnen en te bewegen.  </a:t>
            </a:r>
          </a:p>
          <a:p>
            <a:endParaRPr lang="nl-NL" dirty="0"/>
          </a:p>
          <a:p>
            <a:r>
              <a:rPr lang="nl-NL" dirty="0"/>
              <a:t>Adviseer bij overgewicht en obesitas om voldoende te bewegen en op gezonde wijze af te vallen. </a:t>
            </a:r>
          </a:p>
          <a:p>
            <a:endParaRPr lang="nl-NL" dirty="0"/>
          </a:p>
          <a:p>
            <a:r>
              <a:rPr lang="nl-NL" dirty="0"/>
              <a:t>Pagina 18 richtlijn </a:t>
            </a:r>
            <a:r>
              <a:rPr lang="nl-NL" dirty="0" err="1"/>
              <a:t>cvrm</a:t>
            </a:r>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46</a:t>
            </a:fld>
            <a:endParaRPr lang="nl-NL"/>
          </a:p>
        </p:txBody>
      </p:sp>
    </p:spTree>
    <p:extLst>
      <p:ext uri="{BB962C8B-B14F-4D97-AF65-F5344CB8AC3E}">
        <p14:creationId xmlns:p14="http://schemas.microsoft.com/office/powerpoint/2010/main" val="1845044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3486518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Deze meneer heeft een zeer hoog risico.</a:t>
            </a:r>
          </a:p>
          <a:p>
            <a:r>
              <a:rPr lang="nl-NL" baseline="0" dirty="0"/>
              <a:t>Wat zijn de persoonlijke streefwaarden? </a:t>
            </a:r>
            <a:br>
              <a:rPr lang="nl-NL" baseline="0" dirty="0"/>
            </a:br>
            <a:endParaRPr lang="nl-NL" baseline="0" dirty="0"/>
          </a:p>
          <a:p>
            <a:r>
              <a:rPr lang="nl-NL" baseline="0" dirty="0"/>
              <a:t>Hoe pakt u dit aan? </a:t>
            </a:r>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48</a:t>
            </a:fld>
            <a:endParaRPr lang="nl-NL" dirty="0"/>
          </a:p>
        </p:txBody>
      </p:sp>
      <p:sp>
        <p:nvSpPr>
          <p:cNvPr id="5" name="Tijdelijke aanduiding voor voettekst 4">
            <a:extLst>
              <a:ext uri="{FF2B5EF4-FFF2-40B4-BE49-F238E27FC236}">
                <a16:creationId xmlns:a16="http://schemas.microsoft.com/office/drawing/2014/main" id="{9DC245C5-A95F-C341-AEFB-ADED2BCB00C4}"/>
              </a:ext>
            </a:extLst>
          </p:cNvPr>
          <p:cNvSpPr>
            <a:spLocks noGrp="1"/>
          </p:cNvSpPr>
          <p:nvPr>
            <p:ph type="ftr" sz="quarter" idx="11"/>
          </p:nvPr>
        </p:nvSpPr>
        <p:spPr/>
        <p:txBody>
          <a:bodyPr/>
          <a:lstStyle/>
          <a:p>
            <a:r>
              <a:rPr lang="nl-NL" dirty="0"/>
              <a:t>DiHAG-Langerhans</a:t>
            </a:r>
          </a:p>
        </p:txBody>
      </p:sp>
    </p:spTree>
    <p:extLst>
      <p:ext uri="{BB962C8B-B14F-4D97-AF65-F5344CB8AC3E}">
        <p14:creationId xmlns:p14="http://schemas.microsoft.com/office/powerpoint/2010/main" val="3455046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49</a:t>
            </a:fld>
            <a:endParaRPr lang="nl-NL"/>
          </a:p>
        </p:txBody>
      </p:sp>
    </p:spTree>
    <p:extLst>
      <p:ext uri="{BB962C8B-B14F-4D97-AF65-F5344CB8AC3E}">
        <p14:creationId xmlns:p14="http://schemas.microsoft.com/office/powerpoint/2010/main" val="3835525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Leefstijl is gebaseerd op langdurige gedragspatronen die in stand worden gehouden door de omgeving. Dit geeft al aan dat blijvende aanpassingen lastig te bewerkstelligen zijn. Het effect van een gedragsverandering kan soms groot zijn, bijvoorbeeld het stoppen met roken.</a:t>
            </a:r>
          </a:p>
          <a:p>
            <a:endParaRPr lang="nl-NL" dirty="0"/>
          </a:p>
          <a:p>
            <a:r>
              <a:rPr lang="nl-NL" dirty="0"/>
              <a:t>Gedragsverandering begint bij exploratie van de achterliggende gedachtes over motivatie voor eventuele veranderingen. Hierbij kan met gebruikmaken van cognitieve gedragsstrategieën , zoals motiverende gesprekvoering. Samen met de patiënt worden de doelen bepaald. De doelen moeten haalbaar zijn en in kleine stappen kunnen worden bereikt. Het betrekken van een multidisciplinair team helpt bij het halen van de doelen. Langdurige begeleiding van gedragsverandering is effectiever dan kortdurende.</a:t>
            </a:r>
            <a:br>
              <a:rPr lang="nl-NL" dirty="0"/>
            </a:br>
            <a:br>
              <a:rPr lang="nl-NL" dirty="0"/>
            </a:br>
            <a:r>
              <a:rPr lang="nl-NL" dirty="0"/>
              <a:t>Uit richtlijn CVRM, pagina 15</a:t>
            </a:r>
          </a:p>
          <a:p>
            <a:endParaRPr lang="nl-NL" dirty="0"/>
          </a:p>
          <a:p>
            <a:r>
              <a:rPr lang="nl-NL" dirty="0"/>
              <a:t>Bij ouderen is het nuttig om de partner of mantelzorger er in te betrekken. </a:t>
            </a:r>
            <a:r>
              <a:rPr lang="nl-NL" dirty="0" err="1"/>
              <a:t>Rer</a:t>
            </a:r>
            <a:r>
              <a:rPr lang="nl-NL" dirty="0"/>
              <a:t> is een website ‘Beter oud’ om ouderen te betrekken in de shared </a:t>
            </a:r>
            <a:r>
              <a:rPr lang="nl-NL" dirty="0" err="1"/>
              <a:t>decision</a:t>
            </a:r>
            <a:r>
              <a:rPr lang="nl-NL" dirty="0"/>
              <a:t> making: https://www.beteroud.nl/</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50</a:t>
            </a:fld>
            <a:endParaRPr lang="nl-NL"/>
          </a:p>
        </p:txBody>
      </p:sp>
    </p:spTree>
    <p:extLst>
      <p:ext uri="{BB962C8B-B14F-4D97-AF65-F5344CB8AC3E}">
        <p14:creationId xmlns:p14="http://schemas.microsoft.com/office/powerpoint/2010/main" val="1285027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Reductie van psychosociale stress, depressie en angststoornissen kan een positieve gedragsverandering stimuleren en zowel de kwaliteit van leven als de prognose verbeteren. Daarom wordt psychosociale ondersteuning aanbevolen bij personen met een hoog of zeer hoog risico op hart- en vaatziekten. </a:t>
            </a:r>
            <a:br>
              <a:rPr lang="nl-NL" dirty="0"/>
            </a:br>
            <a:r>
              <a:rPr lang="nl-NL" dirty="0"/>
              <a:t>Behandel dit volgens de bestaande richtlijnen (pagina 15)</a:t>
            </a:r>
          </a:p>
          <a:p>
            <a:endParaRPr lang="nl-NL" dirty="0"/>
          </a:p>
          <a:p>
            <a:r>
              <a:rPr lang="nl-NL" dirty="0"/>
              <a:t>Overweeg ook psychosociale ondersteuning bij patiënten met HVZ die moeite hebben om te gaan met hun ziekte, of die weerstand ervaren om hun leefstijl te veranderen (pagina 16)</a:t>
            </a:r>
          </a:p>
          <a:p>
            <a:endParaRPr lang="nl-NL" dirty="0"/>
          </a:p>
          <a:p>
            <a:r>
              <a:rPr lang="nl-NL" dirty="0"/>
              <a:t>Overweeg ook behandeling van psychosociale risicofactoren die klassieke risicofactoren negatief beïnvloeden, zoals bijvoorbeeld toename van roken bij stress (pagina 16)</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51</a:t>
            </a:fld>
            <a:endParaRPr lang="nl-NL"/>
          </a:p>
        </p:txBody>
      </p:sp>
    </p:spTree>
    <p:extLst>
      <p:ext uri="{BB962C8B-B14F-4D97-AF65-F5344CB8AC3E}">
        <p14:creationId xmlns:p14="http://schemas.microsoft.com/office/powerpoint/2010/main" val="73603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presenteert kort het programma, onderling afstemmen.</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5</a:t>
            </a:fld>
            <a:endParaRPr lang="nl-NL"/>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xfrm>
            <a:off x="915988" y="744538"/>
            <a:ext cx="4965700" cy="3724275"/>
          </a:xfrm>
          <a:ln/>
        </p:spPr>
      </p:sp>
      <p:sp>
        <p:nvSpPr>
          <p:cNvPr id="90115" name="Tijdelijke aanduiding voor notities 2"/>
          <p:cNvSpPr>
            <a:spLocks noGrp="1"/>
          </p:cNvSpPr>
          <p:nvPr>
            <p:ph type="body" idx="1"/>
          </p:nvPr>
        </p:nvSpPr>
        <p:spPr>
          <a:noFill/>
          <a:ln/>
        </p:spPr>
        <p:txBody>
          <a:bodyPr/>
          <a:lstStyle/>
          <a:p>
            <a:r>
              <a:rPr lang="nl-NL" dirty="0"/>
              <a:t>Bewegen verlaagt het risico op HVZ. Uit onderzoek blijkt dat de gunstige effecten toenemen naarmate de hoeveelheid beweging toeneemt. Bij volwassenen levert 75 minuten per week bewegen bij matige intensiteit al gezondheidswinst op, 150 minuten per week levert meer op en (meer dan dubbele) is nog beter voor de gezondheid. Pagina 16 richtlijn CVRM en Beweegrichtlijn 2017</a:t>
            </a:r>
          </a:p>
        </p:txBody>
      </p:sp>
      <p:sp>
        <p:nvSpPr>
          <p:cNvPr id="90116" name="Tijdelijke aanduiding voor dianumm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B18351-06D1-4574-945B-FB3DFD67A6A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Tijdelijke aanduiding voor voettekst 1">
            <a:extLst>
              <a:ext uri="{FF2B5EF4-FFF2-40B4-BE49-F238E27FC236}">
                <a16:creationId xmlns:a16="http://schemas.microsoft.com/office/drawing/2014/main" id="{114FE3F0-7F40-5344-A7E9-CEAFABF68E7C}"/>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815991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Relatief is de grootste winst te behalen door van lichamelijk inactief (geen activiteit met matige of zware intensiteit), actief te worden met matige of zware intensiteit. Dus: vooral het</a:t>
            </a:r>
            <a:r>
              <a:rPr lang="nl-NL" baseline="0" dirty="0"/>
              <a:t> eerste begin van bewegen heeft het meeste effect en leg de lat voor de patiënt niet te hoog.</a:t>
            </a:r>
          </a:p>
          <a:p>
            <a:r>
              <a:rPr lang="nl-NL" baseline="0" dirty="0"/>
              <a:t>Wandelen! Pagina 16 Richtlijn CVRM</a:t>
            </a:r>
          </a:p>
          <a:p>
            <a:endParaRPr lang="nl-NL" baseline="0" dirty="0"/>
          </a:p>
          <a:p>
            <a:r>
              <a:rPr lang="nl-NL" baseline="0" dirty="0"/>
              <a:t>Komt uit </a:t>
            </a:r>
            <a:r>
              <a:rPr lang="nl-NL" sz="1200" kern="1200" dirty="0">
                <a:solidFill>
                  <a:schemeClr val="tx1"/>
                </a:solidFill>
                <a:effectLst/>
                <a:latin typeface="+mn-lt"/>
                <a:ea typeface="+mn-ea"/>
                <a:cs typeface="+mn-cs"/>
              </a:rPr>
              <a:t>de </a:t>
            </a:r>
            <a:r>
              <a:rPr lang="nl-NL" sz="1200" i="1" kern="1200" dirty="0">
                <a:solidFill>
                  <a:schemeClr val="tx1"/>
                </a:solidFill>
                <a:effectLst/>
                <a:latin typeface="+mn-lt"/>
                <a:ea typeface="+mn-ea"/>
                <a:cs typeface="+mn-cs"/>
              </a:rPr>
              <a:t>beweegrichtlijn 2017 van de gezondheidsraad</a:t>
            </a:r>
            <a:r>
              <a:rPr lang="nl-NL"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Al een beetje bewegen geeft grootste gezondheidsvoordeel, dus effect op gezondheid. Zie conclusie op pagina 16 en de tekst daarvoor.</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C09CF41D-180B-4945-9F26-3465041A355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595486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Roken is een dodelijke verslaving. Het is de belangrijkste risicofactor voor hart- en vaatziekten. Een roker heeft een twee tot zes keer verhoogd risico op coronaire aandoeningen of een beroerte en twee tot vier keer verhoogd risico op hartfalen of perifeer arterieel vaatlijden dan een niet-roker. Zelfs een lichte of matige roker heeft al een verhoogd risico op HVZ. Het percentage rokers in Nederland neemt gestaag af, maar is nog steeds 23% van de volwassen populatie. Ook meeroken verhoogt het risico op HVZ met tot wel 30%.</a:t>
            </a:r>
          </a:p>
          <a:p>
            <a:endParaRPr lang="nl-NL" dirty="0"/>
          </a:p>
          <a:p>
            <a:r>
              <a:rPr lang="nl-NL" dirty="0"/>
              <a:t>Het belang om te stoppen met roken kan, ongeacht de leeftijd, niet vaak genoeg herhaald worden. Stoppen met roken geeft een zeer effectieve verlaging van het risico op HVZ, Er zijn meerdere effectieve behandeling voor het stoppen met roken. Die staan beschreven in de richtlijn Behandeling van Tabaksverslaving en de NHG zorgmodule leefstijl roken. </a:t>
            </a:r>
          </a:p>
          <a:p>
            <a:endParaRPr lang="nl-NL" dirty="0"/>
          </a:p>
          <a:p>
            <a:r>
              <a:rPr lang="nl-NL" dirty="0"/>
              <a:t>Stoppen met roken: ongeacht de leeftijd, echter…. Er is geen bruikbare literatuur bij stoppen met roken effect voor alleroudsten op cardiovasculair risico. Effect wordt wel verondersteld. Er schijnt ook een negatieve relatie met kwetsbaarheid te zijn. SMR ook op hoge leeftijd effectief.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54</a:t>
            </a:fld>
            <a:endParaRPr lang="nl-NL"/>
          </a:p>
        </p:txBody>
      </p:sp>
    </p:spTree>
    <p:extLst>
      <p:ext uri="{BB962C8B-B14F-4D97-AF65-F5344CB8AC3E}">
        <p14:creationId xmlns:p14="http://schemas.microsoft.com/office/powerpoint/2010/main" val="4181645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Uit: </a:t>
            </a:r>
            <a:r>
              <a:rPr lang="nl-NL" i="1" dirty="0" err="1"/>
              <a:t>Fletcher</a:t>
            </a:r>
            <a:r>
              <a:rPr lang="nl-NL" i="1" dirty="0"/>
              <a:t> C. </a:t>
            </a:r>
            <a:r>
              <a:rPr lang="nl-NL" i="1" dirty="0" err="1"/>
              <a:t>and</a:t>
            </a:r>
            <a:r>
              <a:rPr lang="nl-NL" i="1" dirty="0"/>
              <a:t> </a:t>
            </a:r>
            <a:r>
              <a:rPr lang="nl-NL" i="1" dirty="0" err="1"/>
              <a:t>Peto</a:t>
            </a:r>
            <a:r>
              <a:rPr lang="nl-NL" i="1" dirty="0"/>
              <a:t> R. The </a:t>
            </a:r>
            <a:r>
              <a:rPr lang="nl-NL" i="1" dirty="0" err="1"/>
              <a:t>natural</a:t>
            </a:r>
            <a:r>
              <a:rPr lang="nl-NL" i="1" dirty="0"/>
              <a:t> </a:t>
            </a:r>
            <a:r>
              <a:rPr lang="nl-NL" i="1" dirty="0" err="1"/>
              <a:t>history</a:t>
            </a:r>
            <a:r>
              <a:rPr lang="nl-NL" i="1" dirty="0"/>
              <a:t> of </a:t>
            </a:r>
            <a:r>
              <a:rPr lang="nl-NL" i="1" dirty="0" err="1"/>
              <a:t>chronic</a:t>
            </a:r>
            <a:r>
              <a:rPr lang="nl-NL" i="1" dirty="0"/>
              <a:t> </a:t>
            </a:r>
            <a:r>
              <a:rPr lang="nl-NL" i="1" dirty="0" err="1"/>
              <a:t>airway</a:t>
            </a:r>
            <a:r>
              <a:rPr lang="nl-NL" i="1" dirty="0"/>
              <a:t> </a:t>
            </a:r>
            <a:r>
              <a:rPr lang="nl-NL" i="1" dirty="0" err="1"/>
              <a:t>obstruction</a:t>
            </a:r>
            <a:r>
              <a:rPr lang="nl-NL" i="1" dirty="0"/>
              <a:t>. British </a:t>
            </a:r>
            <a:r>
              <a:rPr lang="nl-NL" i="1" dirty="0" err="1"/>
              <a:t>Medical</a:t>
            </a:r>
            <a:r>
              <a:rPr lang="nl-NL" i="1" dirty="0"/>
              <a:t> Journal, 1977, 1, 1645-1648</a:t>
            </a:r>
            <a:endParaRPr lang="nl-NL" dirty="0"/>
          </a:p>
          <a:p>
            <a:r>
              <a:rPr lang="nl-NL" dirty="0"/>
              <a:t>Op elk moment van het leven dat mensen stoppen met roken, wordt die versnelde achteruitgang omgebogen in een normale veroudering. </a:t>
            </a:r>
            <a:r>
              <a:rPr lang="nl-NL" b="1" dirty="0"/>
              <a:t>Het is dus nooit te laat om te stoppen</a:t>
            </a:r>
            <a:r>
              <a:rPr lang="nl-NL" dirty="0"/>
              <a:t>. Stoppen met roken heeft directe voordelen. Symptomen zoals de rokershoest verminderen al vaak na een paar dagen tot twee weken. Na zes maanden voelen mensen zich vaak veel beter. Ook de vermoeidheid vermindert.</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55</a:t>
            </a:fld>
            <a:endParaRPr lang="nl-NL"/>
          </a:p>
        </p:txBody>
      </p:sp>
    </p:spTree>
    <p:extLst>
      <p:ext uri="{BB962C8B-B14F-4D97-AF65-F5344CB8AC3E}">
        <p14:creationId xmlns:p14="http://schemas.microsoft.com/office/powerpoint/2010/main" val="2949039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voedingspatroon beïnvloedt risicofactoren voor HVZ zoals het cholesterol, de bloeddruk, het lichaamsgewicht en diabetes mellitus. </a:t>
            </a:r>
            <a:br>
              <a:rPr lang="nl-NL" dirty="0"/>
            </a:br>
            <a:r>
              <a:rPr lang="nl-NL" dirty="0"/>
              <a:t>De belangrijkste voedingsstoffen met effect op dit risico zijn:</a:t>
            </a:r>
          </a:p>
          <a:p>
            <a:br>
              <a:rPr lang="nl-NL" dirty="0"/>
            </a:br>
            <a:r>
              <a:rPr lang="nl-NL" dirty="0"/>
              <a:t>1. Verzadigde vetzuren; verhogen LDL-cholesterol t.o.v. onverzadigde vetzuren</a:t>
            </a:r>
            <a:br>
              <a:rPr lang="nl-NL" dirty="0"/>
            </a:br>
            <a:r>
              <a:rPr lang="nl-NL" dirty="0"/>
              <a:t>2. Zout: verhoogt de bloeddruk</a:t>
            </a:r>
            <a:br>
              <a:rPr lang="nl-NL" dirty="0"/>
            </a:br>
            <a:r>
              <a:rPr lang="nl-NL" dirty="0"/>
              <a:t>3. Vezels: verlagen risico op HVZ</a:t>
            </a:r>
          </a:p>
          <a:p>
            <a:r>
              <a:rPr lang="nl-NL" dirty="0"/>
              <a:t>4. Groente, fruit, vis en ongezouten noten verlagen ook het risico op HVZ. </a:t>
            </a:r>
          </a:p>
          <a:p>
            <a:endParaRPr lang="nl-NL" dirty="0"/>
          </a:p>
          <a:p>
            <a:r>
              <a:rPr lang="nl-NL" dirty="0"/>
              <a:t>Adviezen over goede voeding zijn een standaardonderdeel van de maatregelen om het risico op HVZ te verlagen</a:t>
            </a:r>
            <a:br>
              <a:rPr lang="nl-NL" dirty="0"/>
            </a:br>
            <a:endParaRPr lang="nl-NL" dirty="0"/>
          </a:p>
          <a:p>
            <a:r>
              <a:rPr lang="nl-NL" dirty="0"/>
              <a:t>Pagina 17 richtlijn CVRM</a:t>
            </a:r>
          </a:p>
          <a:p>
            <a:endParaRPr lang="nl-NL" dirty="0"/>
          </a:p>
          <a:p>
            <a:r>
              <a:rPr lang="nl-NL" dirty="0"/>
              <a:t>Richtlijn Goede Voeding 2015, met de daaruit gedestilleerde Richtlijn Schijf van Vijf, geeft aanbevelingen voor een gezond voedingspatroon om het risico op HVZ te verminderen. Uit onderzoek blijkt dat in Nederland veel personen de aanbevelingen uit de richtlijn echter niet halen. De zorgverlener kan helpen met het bewerkstelligen van een goed voedingspatroon door adviezen te geven, gedragsverandering te stimuleren of te verwijzen naar een diëtist.  </a:t>
            </a:r>
          </a:p>
          <a:p>
            <a:endParaRPr lang="nl-NL" dirty="0"/>
          </a:p>
          <a:p>
            <a:r>
              <a:rPr lang="nl-NL" dirty="0"/>
              <a:t>Voedingsmiddelen met plantensterolen en – </a:t>
            </a:r>
            <a:r>
              <a:rPr lang="nl-NL" dirty="0" err="1"/>
              <a:t>stanolen</a:t>
            </a:r>
            <a:r>
              <a:rPr lang="nl-NL" dirty="0"/>
              <a:t> verlagen het LDL-cholesterol enigszins. Rode rijst gist lijkt geassocieerd met een verlaging van het LDL cholesterol, maar een bewijs van lange termijn-effectiviteit ontbreekt. Daarnaast zijn er mogelijk wel allerlei bijwerkingen van rode gist rijst, variaties in de hoeveelheid </a:t>
            </a:r>
            <a:r>
              <a:rPr lang="nl-NL" dirty="0" err="1"/>
              <a:t>monacoline</a:t>
            </a:r>
            <a:r>
              <a:rPr lang="nl-NL" dirty="0"/>
              <a:t> K (de werkzame stof) in supplementen met rode gist rijst en de mogelijkheid dat door het gistingsproces ook de giftige stof </a:t>
            </a:r>
            <a:r>
              <a:rPr lang="nl-NL" dirty="0" err="1"/>
              <a:t>citrinine</a:t>
            </a:r>
            <a:r>
              <a:rPr lang="nl-NL" dirty="0"/>
              <a:t> (een </a:t>
            </a:r>
            <a:r>
              <a:rPr lang="nl-NL" dirty="0" err="1"/>
              <a:t>myotoxine</a:t>
            </a:r>
            <a:r>
              <a:rPr lang="nl-NL" dirty="0"/>
              <a:t>) ontstaat. </a:t>
            </a:r>
          </a:p>
          <a:p>
            <a:endParaRPr lang="nl-NL" dirty="0"/>
          </a:p>
          <a:p>
            <a:r>
              <a:rPr lang="nl-NL" dirty="0"/>
              <a:t>Grootschalige onderzoeken naar de effecten van visolie supplementen lieten geen gunstig effect zien op het risico HVZ zien</a:t>
            </a:r>
          </a:p>
          <a:p>
            <a:endParaRPr lang="nl-NL" dirty="0"/>
          </a:p>
          <a:p>
            <a:r>
              <a:rPr lang="nl-NL" dirty="0"/>
              <a:t>Dus: ontraad gebruik rode gist rijst en visolie supplementen</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56</a:t>
            </a:fld>
            <a:endParaRPr lang="nl-NL"/>
          </a:p>
        </p:txBody>
      </p:sp>
      <p:sp>
        <p:nvSpPr>
          <p:cNvPr id="5" name="Tijdelijke aanduiding voor voettekst 4">
            <a:extLst>
              <a:ext uri="{FF2B5EF4-FFF2-40B4-BE49-F238E27FC236}">
                <a16:creationId xmlns:a16="http://schemas.microsoft.com/office/drawing/2014/main" id="{E679396E-672D-6B4D-8C02-81E9FDF98BE3}"/>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39159257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p>
          <a:p>
            <a:r>
              <a:rPr lang="nl-NL" sz="1100" dirty="0"/>
              <a:t>De tekst komt letterlijk uit de NDF voedingsrichtlijn</a:t>
            </a:r>
          </a:p>
          <a:p>
            <a:endParaRPr lang="nl-NL" sz="1100" dirty="0"/>
          </a:p>
          <a:p>
            <a:r>
              <a:rPr lang="nl-NL" sz="1100" kern="1200" dirty="0">
                <a:solidFill>
                  <a:schemeClr val="tx1"/>
                </a:solidFill>
                <a:effectLst/>
                <a:latin typeface="+mn-lt"/>
                <a:ea typeface="+mn-ea"/>
                <a:cs typeface="+mn-cs"/>
              </a:rPr>
              <a:t>De kwaliteit van de geconsumeerde vetten en koolhydraten is belangrijker dan de hoeveelheid van deze macronutriënten. Het is bewezen dat een voedingspatroon </a:t>
            </a:r>
            <a:endParaRPr lang="nl-NL" sz="1100" dirty="0"/>
          </a:p>
          <a:p>
            <a:r>
              <a:rPr lang="nl-NL" sz="1100" kern="1200" dirty="0">
                <a:solidFill>
                  <a:schemeClr val="tx1"/>
                </a:solidFill>
                <a:effectLst/>
                <a:latin typeface="+mn-lt"/>
                <a:ea typeface="+mn-ea"/>
                <a:cs typeface="+mn-cs"/>
              </a:rPr>
              <a:t>- rijk aan volkorenproducten, fruit, groenten, peulvruchten en noten </a:t>
            </a:r>
            <a:endParaRPr lang="nl-NL" sz="1100" dirty="0">
              <a:effectLst/>
            </a:endParaRPr>
          </a:p>
          <a:p>
            <a:r>
              <a:rPr lang="nl-NL" sz="1100" kern="1200" dirty="0">
                <a:solidFill>
                  <a:schemeClr val="tx1"/>
                </a:solidFill>
                <a:effectLst/>
                <a:latin typeface="+mn-lt"/>
                <a:ea typeface="+mn-ea"/>
                <a:cs typeface="+mn-cs"/>
              </a:rPr>
              <a:t>- met matige alcoholconsumptie </a:t>
            </a:r>
            <a:endParaRPr lang="nl-NL" sz="1100" dirty="0">
              <a:effectLst/>
            </a:endParaRPr>
          </a:p>
          <a:p>
            <a:r>
              <a:rPr lang="nl-NL" sz="1100" kern="1200" dirty="0">
                <a:solidFill>
                  <a:schemeClr val="tx1"/>
                </a:solidFill>
                <a:effectLst/>
                <a:latin typeface="+mn-lt"/>
                <a:ea typeface="+mn-ea"/>
                <a:cs typeface="+mn-cs"/>
              </a:rPr>
              <a:t>- met weinig geraffineerde graanproducten, rood of bewerkt vlees en een lage inname van suiker bevattende dranken,</a:t>
            </a:r>
            <a:br>
              <a:rPr lang="nl-NL" sz="1100" kern="1200" dirty="0">
                <a:solidFill>
                  <a:schemeClr val="tx1"/>
                </a:solidFill>
                <a:effectLst/>
                <a:latin typeface="+mn-lt"/>
                <a:ea typeface="+mn-ea"/>
                <a:cs typeface="+mn-cs"/>
              </a:rPr>
            </a:br>
            <a:r>
              <a:rPr lang="nl-NL" sz="1100" kern="1200" dirty="0">
                <a:solidFill>
                  <a:schemeClr val="tx1"/>
                </a:solidFill>
                <a:effectLst/>
                <a:latin typeface="+mn-lt"/>
                <a:ea typeface="+mn-ea"/>
                <a:cs typeface="+mn-cs"/>
              </a:rPr>
              <a:t>is geassocieerd met een relatief lage kans op diabetes type 2 en een relatief gunstig risicoprofiel bij mensen met diabetes type 2. Er zijn verschillende voedingspatronen die geschikt zijn als preventie van diabetes en bij diabetesmanagement. De nadruk ligt daarbij op de kwaliteit van de voeding, waarbij de voeding persoonlijk wordt aangepast en rekening wordt gehouden met persoonlijke wensen, culturele voedselvoorkeuren en juiste hoeveelheid energie. Diverse voedingspatronen kunnen hiervoor als uitgangspunt dienen, zoals het mediterrane, laag </a:t>
            </a:r>
            <a:r>
              <a:rPr lang="nl-NL" sz="1100" kern="1200" dirty="0" err="1">
                <a:solidFill>
                  <a:schemeClr val="tx1"/>
                </a:solidFill>
                <a:effectLst/>
                <a:latin typeface="+mn-lt"/>
                <a:ea typeface="+mn-ea"/>
                <a:cs typeface="+mn-cs"/>
              </a:rPr>
              <a:t>glykemische</a:t>
            </a:r>
            <a:r>
              <a:rPr lang="nl-NL" sz="1100" kern="1200" dirty="0">
                <a:solidFill>
                  <a:schemeClr val="tx1"/>
                </a:solidFill>
                <a:effectLst/>
                <a:latin typeface="+mn-lt"/>
                <a:ea typeface="+mn-ea"/>
                <a:cs typeface="+mn-cs"/>
              </a:rPr>
              <a:t> index, gematigd koolhydraatbeperkte en vegetarische voedingspatroon. </a:t>
            </a:r>
            <a:endParaRPr lang="nl-NL" sz="1100" dirty="0">
              <a:effectLst/>
            </a:endParaRPr>
          </a:p>
          <a:p>
            <a:endParaRPr lang="nl-NL" sz="1100" dirty="0"/>
          </a:p>
          <a:p>
            <a:r>
              <a:rPr lang="nl-NL" sz="1100" dirty="0"/>
              <a:t>NB: de voedingsrichtlijn gaat nog uit van matige alcoholconsumptie terwijl dit inmiddels is bijgesteld tot geen of maximaal 1.</a:t>
            </a:r>
          </a:p>
          <a:p>
            <a:endParaRPr lang="nl-NL" sz="1100" dirty="0"/>
          </a:p>
          <a:p>
            <a:r>
              <a:rPr lang="nl-NL" sz="1100" dirty="0"/>
              <a:t>Benoem de rol van de diëtiste bij de kwetsbare oudere. Bij verlies van spiermassa een aangepast dieetadvies geven. </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57</a:t>
            </a:fld>
            <a:endParaRPr lang="nl-NL"/>
          </a:p>
        </p:txBody>
      </p:sp>
      <p:sp>
        <p:nvSpPr>
          <p:cNvPr id="5" name="Tijdelijke aanduiding voor voettekst 4">
            <a:extLst>
              <a:ext uri="{FF2B5EF4-FFF2-40B4-BE49-F238E27FC236}">
                <a16:creationId xmlns:a16="http://schemas.microsoft.com/office/drawing/2014/main" id="{B91883E5-C607-854D-9095-7E4040E32D11}"/>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2916934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sz="1100" dirty="0"/>
              <a:t>Doel: duidelijk maken wat de opties zijn in de NDF voedingsrichtlijn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Nadruk op de kwaliteit van de voeding afgestemd op de persoon.</a:t>
            </a:r>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58</a:t>
            </a:fld>
            <a:endParaRPr lang="nl-NL"/>
          </a:p>
        </p:txBody>
      </p:sp>
      <p:sp>
        <p:nvSpPr>
          <p:cNvPr id="5" name="Tijdelijke aanduiding voor voettekst 4">
            <a:extLst>
              <a:ext uri="{FF2B5EF4-FFF2-40B4-BE49-F238E27FC236}">
                <a16:creationId xmlns:a16="http://schemas.microsoft.com/office/drawing/2014/main" id="{B91883E5-C607-854D-9095-7E4040E32D11}"/>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1806949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Doel: wat is er aan </a:t>
            </a:r>
            <a:r>
              <a:rPr lang="nl-NL" dirty="0" err="1"/>
              <a:t>evidence</a:t>
            </a:r>
            <a:r>
              <a:rPr lang="nl-NL" dirty="0"/>
              <a:t> voor KH beperkt?</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59</a:t>
            </a:fld>
            <a:endParaRPr lang="nl-NL"/>
          </a:p>
        </p:txBody>
      </p:sp>
      <p:sp>
        <p:nvSpPr>
          <p:cNvPr id="5" name="Tijdelijke aanduiding voor voettekst 4">
            <a:extLst>
              <a:ext uri="{FF2B5EF4-FFF2-40B4-BE49-F238E27FC236}">
                <a16:creationId xmlns:a16="http://schemas.microsoft.com/office/drawing/2014/main" id="{26F70C8E-5A0B-8641-9FC1-96BF9E2BF64A}"/>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11560272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Mediterraan voedingspatroon </a:t>
            </a:r>
            <a:endParaRPr lang="nl-NL" dirty="0"/>
          </a:p>
          <a:p>
            <a:r>
              <a:rPr lang="nl-NL" sz="1200" kern="1200" dirty="0">
                <a:solidFill>
                  <a:schemeClr val="tx1"/>
                </a:solidFill>
                <a:effectLst/>
                <a:latin typeface="+mn-lt"/>
                <a:ea typeface="+mn-ea"/>
                <a:cs typeface="+mn-cs"/>
              </a:rPr>
              <a:t>Het mediterrane voedingspatroon – het meest bestudeerd in de mediterrane landen – heeft een beschermende werking op hart en bloedvaten bij mensen met diabetes. Kenmerken van mediterrane voeding zijn een ruim gebruik van groenten en fruit, noten, olijfolie, peulvruchten, volkoren producten, vis en gevogelte en een matig gebruik van zuivelproducten, rood vlees en wijn [77]. Zie bijlage 4 voor een uitgebreidere omschrijving van het mediterrane voedingspatroon. Een energiebeperking gecombineerd met het mediterrane dieet geeft verbetering en behoud van normale glucosespiegels [34]. Vergeleken met een </a:t>
            </a:r>
            <a:r>
              <a:rPr lang="nl-NL" sz="1200" kern="1200" dirty="0" err="1">
                <a:solidFill>
                  <a:schemeClr val="tx1"/>
                </a:solidFill>
                <a:effectLst/>
                <a:latin typeface="+mn-lt"/>
                <a:ea typeface="+mn-ea"/>
                <a:cs typeface="+mn-cs"/>
              </a:rPr>
              <a:t>laagvet</a:t>
            </a:r>
            <a:r>
              <a:rPr lang="nl-NL" sz="1200" kern="1200" dirty="0">
                <a:solidFill>
                  <a:schemeClr val="tx1"/>
                </a:solidFill>
                <a:effectLst/>
                <a:latin typeface="+mn-lt"/>
                <a:ea typeface="+mn-ea"/>
                <a:cs typeface="+mn-cs"/>
              </a:rPr>
              <a:t> voedingspatroon zorgt een laagkoolhydraat mediterraan voedingspatroon voor een verlaging van Hba1c-waarden en uitstel van medicatiegebruik bij mensen met recent gediagnostiseerde diabetes type 2 [109]. Uit een andere studie blijkt dat een mediterraan dieet zonder koolhydraatbeperking ook verbetering in glucoseregulatie oplevert [35]. </a:t>
            </a:r>
          </a:p>
          <a:p>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a:t>
            </a:r>
          </a:p>
          <a:p>
            <a:pPr fontAlgn="base"/>
            <a:r>
              <a:rPr lang="nl-NL" sz="1200" kern="1200" dirty="0">
                <a:solidFill>
                  <a:schemeClr val="tx1"/>
                </a:solidFill>
                <a:effectLst/>
                <a:latin typeface="+mn-lt"/>
                <a:ea typeface="+mn-ea"/>
                <a:cs typeface="+mn-cs"/>
              </a:rPr>
              <a:t>Hieronder ook een artikel die de </a:t>
            </a:r>
            <a:r>
              <a:rPr lang="nl-NL" sz="1200" b="1" kern="1200" dirty="0">
                <a:solidFill>
                  <a:schemeClr val="tx1"/>
                </a:solidFill>
                <a:effectLst/>
                <a:latin typeface="+mn-lt"/>
                <a:ea typeface="+mn-ea"/>
                <a:cs typeface="+mn-cs"/>
              </a:rPr>
              <a:t>DIRECT studie </a:t>
            </a:r>
            <a:r>
              <a:rPr lang="nl-NL" sz="1200" kern="1200" dirty="0">
                <a:solidFill>
                  <a:schemeClr val="tx1"/>
                </a:solidFill>
                <a:effectLst/>
                <a:latin typeface="+mn-lt"/>
                <a:ea typeface="+mn-ea"/>
                <a:cs typeface="+mn-cs"/>
              </a:rPr>
              <a:t>heeft bekeken 4 jaar na de 2 jaar durende interventie. Waar aanvankelijk na 2 jaar het gewicht verlies voor de</a:t>
            </a:r>
          </a:p>
          <a:p>
            <a:pPr fontAlgn="base"/>
            <a:r>
              <a:rPr lang="nl-NL" sz="1200" kern="1200" dirty="0">
                <a:solidFill>
                  <a:schemeClr val="tx1"/>
                </a:solidFill>
                <a:effectLst/>
                <a:latin typeface="+mn-lt"/>
                <a:ea typeface="+mn-ea"/>
                <a:cs typeface="+mn-cs"/>
              </a:rPr>
              <a:t>-lage vet calorie restrictie groep; 2.9 kg</a:t>
            </a:r>
          </a:p>
          <a:p>
            <a:pPr fontAlgn="base"/>
            <a:r>
              <a:rPr lang="nl-NL" sz="1200" kern="1200" dirty="0">
                <a:solidFill>
                  <a:schemeClr val="tx1"/>
                </a:solidFill>
                <a:effectLst/>
                <a:latin typeface="+mn-lt"/>
                <a:ea typeface="+mn-ea"/>
                <a:cs typeface="+mn-cs"/>
              </a:rPr>
              <a:t>-mediterrane groep; 4,4kg</a:t>
            </a:r>
          </a:p>
          <a:p>
            <a:pPr fontAlgn="base"/>
            <a:r>
              <a:rPr lang="nl-NL" sz="1200" kern="1200" dirty="0">
                <a:solidFill>
                  <a:schemeClr val="tx1"/>
                </a:solidFill>
                <a:effectLst/>
                <a:latin typeface="+mn-lt"/>
                <a:ea typeface="+mn-ea"/>
                <a:cs typeface="+mn-cs"/>
              </a:rPr>
              <a:t>-koolhydraat beperkte groep; 4,7 kg</a:t>
            </a:r>
          </a:p>
          <a:p>
            <a:pPr fontAlgn="base"/>
            <a:r>
              <a:rPr lang="nl-NL"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Dus korte termijn effect </a:t>
            </a:r>
            <a:r>
              <a:rPr lang="nl-NL" sz="1200" kern="1200" dirty="0" err="1">
                <a:solidFill>
                  <a:schemeClr val="tx1"/>
                </a:solidFill>
                <a:effectLst/>
                <a:latin typeface="+mn-lt"/>
                <a:ea typeface="+mn-ea"/>
                <a:cs typeface="+mn-cs"/>
              </a:rPr>
              <a:t>kH</a:t>
            </a:r>
            <a:r>
              <a:rPr lang="nl-NL" sz="1200" kern="1200" dirty="0">
                <a:solidFill>
                  <a:schemeClr val="tx1"/>
                </a:solidFill>
                <a:effectLst/>
                <a:latin typeface="+mn-lt"/>
                <a:ea typeface="+mn-ea"/>
                <a:cs typeface="+mn-cs"/>
              </a:rPr>
              <a:t> beperking hier goed te zien! </a:t>
            </a:r>
          </a:p>
          <a:p>
            <a:pPr fontAlgn="base"/>
            <a:r>
              <a:rPr lang="nl-NL"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Maar na een extra 4 jaar follow up (dus na 6 jaar)</a:t>
            </a:r>
          </a:p>
          <a:p>
            <a:pPr fontAlgn="base"/>
            <a:r>
              <a:rPr lang="nl-NL" sz="1200" kern="1200" dirty="0">
                <a:solidFill>
                  <a:schemeClr val="tx1"/>
                </a:solidFill>
                <a:effectLst/>
                <a:latin typeface="+mn-lt"/>
                <a:ea typeface="+mn-ea"/>
                <a:cs typeface="+mn-cs"/>
              </a:rPr>
              <a:t>-laag vet groep 2.7 kg weer aangekomen</a:t>
            </a:r>
          </a:p>
          <a:p>
            <a:pPr fontAlgn="base"/>
            <a:r>
              <a:rPr lang="nl-NL" sz="1200" kern="1200" dirty="0">
                <a:solidFill>
                  <a:schemeClr val="tx1"/>
                </a:solidFill>
                <a:effectLst/>
                <a:latin typeface="+mn-lt"/>
                <a:ea typeface="+mn-ea"/>
                <a:cs typeface="+mn-cs"/>
              </a:rPr>
              <a:t>-mediterrane groep weer 1.4 kg aangekomen</a:t>
            </a:r>
          </a:p>
          <a:p>
            <a:pPr fontAlgn="base"/>
            <a:r>
              <a:rPr lang="nl-NL" sz="1200" kern="1200" dirty="0">
                <a:solidFill>
                  <a:schemeClr val="tx1"/>
                </a:solidFill>
                <a:effectLst/>
                <a:latin typeface="+mn-lt"/>
                <a:ea typeface="+mn-ea"/>
                <a:cs typeface="+mn-cs"/>
              </a:rPr>
              <a:t>-koolhydraat beperkte groep weer 4.1 kg aangekomen</a:t>
            </a:r>
          </a:p>
          <a:p>
            <a:pPr fontAlgn="base"/>
            <a:r>
              <a:rPr lang="nl-NL"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Dus na 6 jaar </a:t>
            </a:r>
          </a:p>
          <a:p>
            <a:pPr fontAlgn="base"/>
            <a:r>
              <a:rPr lang="nl-NL" sz="1200" kern="1200" dirty="0">
                <a:solidFill>
                  <a:schemeClr val="tx1"/>
                </a:solidFill>
                <a:effectLst/>
                <a:latin typeface="+mn-lt"/>
                <a:ea typeface="+mn-ea"/>
                <a:cs typeface="+mn-cs"/>
              </a:rPr>
              <a:t>-laag vet 0.6kg afgevallen</a:t>
            </a:r>
          </a:p>
          <a:p>
            <a:pPr fontAlgn="base"/>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med</a:t>
            </a:r>
            <a:r>
              <a:rPr lang="nl-NL" sz="1200" kern="1200" dirty="0">
                <a:solidFill>
                  <a:schemeClr val="tx1"/>
                </a:solidFill>
                <a:effectLst/>
                <a:latin typeface="+mn-lt"/>
                <a:ea typeface="+mn-ea"/>
                <a:cs typeface="+mn-cs"/>
              </a:rPr>
              <a:t>. 3.1 kg afgevallen</a:t>
            </a:r>
          </a:p>
          <a:p>
            <a:pPr fontAlgn="base"/>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kh</a:t>
            </a:r>
            <a:r>
              <a:rPr lang="nl-NL" sz="1200" kern="1200" dirty="0">
                <a:solidFill>
                  <a:schemeClr val="tx1"/>
                </a:solidFill>
                <a:effectLst/>
                <a:latin typeface="+mn-lt"/>
                <a:ea typeface="+mn-ea"/>
                <a:cs typeface="+mn-cs"/>
              </a:rPr>
              <a:t> beperkte groep 1.7kg</a:t>
            </a:r>
          </a:p>
          <a:p>
            <a:pPr fontAlgn="base"/>
            <a:r>
              <a:rPr lang="nl-NL"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De  </a:t>
            </a:r>
            <a:r>
              <a:rPr lang="nl-NL" sz="1200" b="1" kern="1200" dirty="0" err="1">
                <a:solidFill>
                  <a:schemeClr val="tx1"/>
                </a:solidFill>
                <a:effectLst/>
                <a:latin typeface="+mn-lt"/>
                <a:ea typeface="+mn-ea"/>
                <a:cs typeface="+mn-cs"/>
              </a:rPr>
              <a:t>Predimed</a:t>
            </a:r>
            <a:r>
              <a:rPr lang="nl-NL" sz="1200" b="1" kern="1200" dirty="0">
                <a:solidFill>
                  <a:schemeClr val="tx1"/>
                </a:solidFill>
                <a:effectLst/>
                <a:latin typeface="+mn-lt"/>
                <a:ea typeface="+mn-ea"/>
                <a:cs typeface="+mn-cs"/>
              </a:rPr>
              <a:t> studie </a:t>
            </a:r>
            <a:r>
              <a:rPr lang="nl-NL" sz="1200" kern="1200" dirty="0">
                <a:solidFill>
                  <a:schemeClr val="tx1"/>
                </a:solidFill>
                <a:effectLst/>
                <a:latin typeface="+mn-lt"/>
                <a:ea typeface="+mn-ea"/>
                <a:cs typeface="+mn-cs"/>
              </a:rPr>
              <a:t>(studie over mediterraan eten) . </a:t>
            </a:r>
          </a:p>
          <a:p>
            <a:pPr fontAlgn="base"/>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Dit is een studie gedaan in  </a:t>
            </a:r>
            <a:r>
              <a:rPr lang="nl-NL" sz="1200" kern="1200" dirty="0" err="1">
                <a:solidFill>
                  <a:schemeClr val="tx1"/>
                </a:solidFill>
                <a:effectLst/>
                <a:latin typeface="+mn-lt"/>
                <a:ea typeface="+mn-ea"/>
                <a:cs typeface="+mn-cs"/>
              </a:rPr>
              <a:t>spanje</a:t>
            </a:r>
            <a:r>
              <a:rPr lang="nl-NL" sz="1200" kern="1200" dirty="0">
                <a:solidFill>
                  <a:schemeClr val="tx1"/>
                </a:solidFill>
                <a:effectLst/>
                <a:latin typeface="+mn-lt"/>
                <a:ea typeface="+mn-ea"/>
                <a:cs typeface="+mn-cs"/>
              </a:rPr>
              <a:t> met 7450 vrijwilligers. (</a:t>
            </a:r>
            <a:r>
              <a:rPr lang="nl-NL" sz="1200" kern="1200" dirty="0" err="1">
                <a:solidFill>
                  <a:schemeClr val="tx1"/>
                </a:solidFill>
                <a:effectLst/>
                <a:latin typeface="+mn-lt"/>
                <a:ea typeface="+mn-ea"/>
                <a:cs typeface="+mn-cs"/>
              </a:rPr>
              <a:t>Predimed</a:t>
            </a:r>
            <a:r>
              <a:rPr lang="nl-NL" sz="1200" kern="1200" dirty="0">
                <a:solidFill>
                  <a:schemeClr val="tx1"/>
                </a:solidFill>
                <a:effectLst/>
                <a:latin typeface="+mn-lt"/>
                <a:ea typeface="+mn-ea"/>
                <a:cs typeface="+mn-cs"/>
              </a:rPr>
              <a:t>, 24)</a:t>
            </a:r>
          </a:p>
          <a:p>
            <a:r>
              <a:rPr lang="nl-NL" sz="1200" kern="1200" dirty="0">
                <a:solidFill>
                  <a:schemeClr val="tx1"/>
                </a:solidFill>
                <a:effectLst/>
                <a:latin typeface="+mn-lt"/>
                <a:ea typeface="+mn-ea"/>
                <a:cs typeface="+mn-cs"/>
              </a:rPr>
              <a:t>De participanten hadden allemaal verhoogd risico op hart en vaatziekten of diabetes type II, maar hadden geen klachten bij de start van de studie. Ze werden verdeeld in 3 groepen en bijna 5 jaar vervolgd.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*Een groep die het mediterrane dieet kreeg voorgeschreven, rijk in verse groente, fruit, vis en schelpdieren, volkoren graanproducten en mono onverzadigde vetten, zeer matig vlees en zuivel en rijk in noten</a:t>
            </a:r>
          </a:p>
          <a:p>
            <a:r>
              <a:rPr lang="nl-NL" sz="1200" kern="1200" dirty="0">
                <a:solidFill>
                  <a:schemeClr val="tx1"/>
                </a:solidFill>
                <a:effectLst/>
                <a:latin typeface="+mn-lt"/>
                <a:ea typeface="+mn-ea"/>
                <a:cs typeface="+mn-cs"/>
              </a:rPr>
              <a:t>*Een groep idem als boven dan maar zonder noten maar met extra olijfolie</a:t>
            </a:r>
          </a:p>
          <a:p>
            <a:r>
              <a:rPr lang="nl-NL" sz="1200" kern="1200" dirty="0">
                <a:solidFill>
                  <a:schemeClr val="tx1"/>
                </a:solidFill>
                <a:effectLst/>
                <a:latin typeface="+mn-lt"/>
                <a:ea typeface="+mn-ea"/>
                <a:cs typeface="+mn-cs"/>
              </a:rPr>
              <a:t>*een groep met een vetarm dieet</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Men kon eten hoeveel of weinig men wilde en er was ook geen beweeg of sportadvies.</a:t>
            </a:r>
          </a:p>
          <a:p>
            <a:r>
              <a:rPr lang="nl-NL" sz="1200" kern="1200" dirty="0">
                <a:solidFill>
                  <a:schemeClr val="tx1"/>
                </a:solidFill>
                <a:effectLst/>
                <a:latin typeface="+mn-lt"/>
                <a:ea typeface="+mn-ea"/>
                <a:cs typeface="+mn-cs"/>
              </a:rPr>
              <a:t>In minder dan 5 jaar hadden de 2 mediterrane groepen 30%-50% minder kans op hartvaatziektes (inclusief beroertes).</a:t>
            </a:r>
          </a:p>
          <a:p>
            <a:r>
              <a:rPr lang="nl-NL" dirty="0"/>
              <a:t>--------------------</a:t>
            </a:r>
          </a:p>
          <a:p>
            <a:pPr fontAlgn="base"/>
            <a:r>
              <a:rPr lang="en-US" sz="1200" kern="1200" dirty="0">
                <a:solidFill>
                  <a:schemeClr val="tx1"/>
                </a:solidFill>
                <a:effectLst/>
                <a:latin typeface="+mn-lt"/>
                <a:ea typeface="+mn-ea"/>
                <a:cs typeface="+mn-cs"/>
              </a:rPr>
              <a:t>Four-Year Follow-up after Two-Year Dietary Interventions</a:t>
            </a:r>
            <a:endParaRPr lang="nl-NL" sz="1200" kern="1200" dirty="0">
              <a:solidFill>
                <a:schemeClr val="tx1"/>
              </a:solidFill>
              <a:effectLst/>
              <a:latin typeface="+mn-lt"/>
              <a:ea typeface="+mn-ea"/>
              <a:cs typeface="+mn-cs"/>
            </a:endParaRPr>
          </a:p>
          <a:p>
            <a:pPr fontAlgn="base"/>
            <a:r>
              <a:rPr lang="nl-NL" sz="1200" b="1" kern="1200" cap="all" dirty="0">
                <a:solidFill>
                  <a:schemeClr val="tx1"/>
                </a:solidFill>
                <a:effectLst/>
                <a:latin typeface="+mn-lt"/>
                <a:ea typeface="+mn-ea"/>
                <a:cs typeface="+mn-cs"/>
              </a:rPr>
              <a:t>TO THE EDITOR:</a:t>
            </a:r>
            <a:endParaRPr lang="nl-NL"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Data from trials that compare the effectiveness of weight-loss diets are frequently limited to the intervention period. In our 2-year workplace-based study, called the Dietary Intervention Randomized Controlled Trial (DIRECT), we randomly assigned 322 moderately obese participants to one of three weight-loss plans: a low-fat, restricted-calorie diet; a Mediterranean, restricted-calorie diet; or a low-carbohydrate diet without calorie restriction. The mean age of the participants was 52 years, and the mean body-mass index (the weight in kilograms divided by the square of the height in meters) was 31; 86% of the participants were men. We provided nutrition labeling and diet-group color coding daily in the workplace cafeteria. </a:t>
            </a:r>
            <a:r>
              <a:rPr lang="nl-NL" sz="1200" kern="1200" dirty="0">
                <a:solidFill>
                  <a:schemeClr val="tx1"/>
                </a:solidFill>
                <a:effectLst/>
                <a:latin typeface="+mn-lt"/>
                <a:ea typeface="+mn-ea"/>
                <a:cs typeface="+mn-cs"/>
              </a:rPr>
              <a:t>We </a:t>
            </a:r>
            <a:r>
              <a:rPr lang="nl-NL" sz="1200" kern="1200" dirty="0" err="1">
                <a:solidFill>
                  <a:schemeClr val="tx1"/>
                </a:solidFill>
                <a:effectLst/>
                <a:latin typeface="+mn-lt"/>
                <a:ea typeface="+mn-ea"/>
                <a:cs typeface="+mn-cs"/>
              </a:rPr>
              <a:t>also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performed</a:t>
            </a:r>
            <a:r>
              <a:rPr lang="nl-NL" sz="1200" kern="1200" dirty="0">
                <a:solidFill>
                  <a:schemeClr val="tx1"/>
                </a:solidFill>
                <a:effectLst/>
                <a:latin typeface="+mn-lt"/>
                <a:ea typeface="+mn-ea"/>
                <a:cs typeface="+mn-cs"/>
              </a:rPr>
              <a:t> a </a:t>
            </a:r>
            <a:r>
              <a:rPr lang="nl-NL" sz="1200" kern="1200" dirty="0" err="1">
                <a:solidFill>
                  <a:schemeClr val="tx1"/>
                </a:solidFill>
                <a:effectLst/>
                <a:latin typeface="+mn-lt"/>
                <a:ea typeface="+mn-ea"/>
                <a:cs typeface="+mn-cs"/>
              </a:rPr>
              <a:t>spousal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program.</a:t>
            </a:r>
          </a:p>
          <a:p>
            <a:pPr fontAlgn="base"/>
            <a:r>
              <a:rPr lang="en-US" sz="1200" kern="1200" dirty="0">
                <a:solidFill>
                  <a:schemeClr val="tx1"/>
                </a:solidFill>
                <a:effectLst/>
                <a:latin typeface="+mn-lt"/>
                <a:ea typeface="+mn-ea"/>
                <a:cs typeface="+mn-cs"/>
              </a:rPr>
              <a:t>At 2 years, the adherence rate was 85%, with evidence of distinct dietary patterns in the three diet groups. </a:t>
            </a:r>
            <a:r>
              <a:rPr lang="en-US" sz="1200" b="1" kern="1200" dirty="0">
                <a:solidFill>
                  <a:schemeClr val="tx1"/>
                </a:solidFill>
                <a:effectLst/>
                <a:latin typeface="+mn-lt"/>
                <a:ea typeface="+mn-ea"/>
                <a:cs typeface="+mn-cs"/>
              </a:rPr>
              <a:t>After 2 years,</a:t>
            </a:r>
            <a:r>
              <a:rPr lang="en-US" sz="1200" b="1"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mean weight loss was 2.9 kg in the low-fat group, 4.4 kg in the Mediterranean group, and 4.7 kg in the low-carbohydrate group. I</a:t>
            </a:r>
            <a:r>
              <a:rPr lang="en-US" sz="1200" kern="1200" dirty="0">
                <a:solidFill>
                  <a:schemeClr val="tx1"/>
                </a:solidFill>
                <a:effectLst/>
                <a:latin typeface="+mn-lt"/>
                <a:ea typeface="+mn-ea"/>
                <a:cs typeface="+mn-cs"/>
              </a:rPr>
              <a:t>n addition, we found that there was a significant diet-induced regression in volume in the carotid-vessel wall.</a:t>
            </a:r>
            <a:r>
              <a:rPr lang="nl-NL" sz="1200" kern="1200" baseline="30000" dirty="0">
                <a:solidFill>
                  <a:schemeClr val="tx1"/>
                </a:solidFill>
                <a:effectLst/>
                <a:latin typeface="+mn-lt"/>
                <a:ea typeface="+mn-ea"/>
                <a:cs typeface="+mn-cs"/>
                <a:hlinkClick r:id="rId3"/>
              </a:rPr>
              <a:t>4</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After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2-year </a:t>
            </a:r>
            <a:r>
              <a:rPr lang="nl-NL" sz="1200" kern="1200" dirty="0" err="1">
                <a:solidFill>
                  <a:schemeClr val="tx1"/>
                </a:solidFill>
                <a:effectLst/>
                <a:latin typeface="+mn-lt"/>
                <a:ea typeface="+mn-ea"/>
                <a:cs typeface="+mn-cs"/>
              </a:rPr>
              <a:t>intervention</a:t>
            </a:r>
            <a:r>
              <a:rPr lang="nl-NL" sz="1200" kern="1200" dirty="0">
                <a:solidFill>
                  <a:schemeClr val="tx1"/>
                </a:solidFill>
                <a:effectLst/>
                <a:latin typeface="+mn-lt"/>
                <a:ea typeface="+mn-ea"/>
                <a:cs typeface="+mn-cs"/>
              </a:rPr>
              <a:t> was </a:t>
            </a:r>
            <a:r>
              <a:rPr lang="nl-NL" sz="1200" kern="1200" dirty="0" err="1">
                <a:solidFill>
                  <a:schemeClr val="tx1"/>
                </a:solidFill>
                <a:effectLst/>
                <a:latin typeface="+mn-lt"/>
                <a:ea typeface="+mn-ea"/>
                <a:cs typeface="+mn-cs"/>
              </a:rPr>
              <a:t>completed</a:t>
            </a:r>
            <a:r>
              <a:rPr lang="nl-NL" sz="1200" kern="1200" dirty="0">
                <a:solidFill>
                  <a:schemeClr val="tx1"/>
                </a:solidFill>
                <a:effectLst/>
                <a:latin typeface="+mn-lt"/>
                <a:ea typeface="+mn-ea"/>
                <a:cs typeface="+mn-cs"/>
              </a:rPr>
              <a:t>, we </a:t>
            </a:r>
            <a:r>
              <a:rPr lang="nl-NL" sz="1200" kern="1200" dirty="0" err="1">
                <a:solidFill>
                  <a:schemeClr val="tx1"/>
                </a:solidFill>
                <a:effectLst/>
                <a:latin typeface="+mn-lt"/>
                <a:ea typeface="+mn-ea"/>
                <a:cs typeface="+mn-cs"/>
              </a:rPr>
              <a:t>followed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participants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for</a:t>
            </a:r>
            <a:r>
              <a:rPr lang="nl-NL" sz="1200" kern="1200" dirty="0">
                <a:solidFill>
                  <a:schemeClr val="tx1"/>
                </a:solidFill>
                <a:effectLst/>
                <a:latin typeface="+mn-lt"/>
                <a:ea typeface="+mn-ea"/>
                <a:cs typeface="+mn-cs"/>
              </a:rPr>
              <a:t> 4 more </a:t>
            </a:r>
            <a:r>
              <a:rPr lang="nl-NL" sz="1200" kern="1200" dirty="0" err="1">
                <a:solidFill>
                  <a:schemeClr val="tx1"/>
                </a:solidFill>
                <a:effectLst/>
                <a:latin typeface="+mn-lt"/>
                <a:ea typeface="+mn-ea"/>
                <a:cs typeface="+mn-cs"/>
              </a:rPr>
              <a:t>years</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(Details are provided in the </a:t>
            </a:r>
            <a:r>
              <a:rPr lang="en-US" sz="1200" kern="1200" dirty="0">
                <a:solidFill>
                  <a:schemeClr val="tx1"/>
                </a:solidFill>
                <a:effectLst/>
                <a:latin typeface="+mn-lt"/>
                <a:ea typeface="+mn-ea"/>
                <a:cs typeface="+mn-cs"/>
                <a:hlinkClick r:id="rId4"/>
              </a:rPr>
              <a:t>Supplementary Appendix</a:t>
            </a:r>
            <a:r>
              <a:rPr lang="en-US" sz="1200" kern="1200" dirty="0">
                <a:solidFill>
                  <a:schemeClr val="tx1"/>
                </a:solidFill>
                <a:effectLst/>
                <a:latin typeface="+mn-lt"/>
                <a:ea typeface="+mn-ea"/>
                <a:cs typeface="+mn-cs"/>
              </a:rPr>
              <a:t>, available with the full text of this letter at NEJM.org.)</a:t>
            </a:r>
            <a:endParaRPr lang="nl-NL"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We next performed an intention-to-treat analysis across the assigned diets, with 4-year follow-up among 259 participants (80.4% of the original group and 95.2% of those who had completed the 2-year trial). At 6 years after study initiation, 67% of the participants had continued with their originally assigned diet, 11% had switched to another diet, and 22% were not dieting (P=0.36 for all comparisons). During this follow-up period, participants had regained 2.7 kg of weight lost in the low-fat group, 1.4 kg in the Mediterranean group, and 4.1 kg in the low-carbohydrate group (P=0.004 for all comparisons).</a:t>
            </a:r>
            <a:endParaRPr lang="nl-NL" sz="1200" kern="1200" dirty="0">
              <a:solidFill>
                <a:schemeClr val="tx1"/>
              </a:solidFill>
              <a:effectLst/>
              <a:latin typeface="+mn-lt"/>
              <a:ea typeface="+mn-ea"/>
              <a:cs typeface="+mn-cs"/>
            </a:endParaRPr>
          </a:p>
          <a:p>
            <a:pPr fontAlgn="base"/>
            <a:r>
              <a:rPr lang="nl-NL" sz="1200" b="1" kern="1200" dirty="0" err="1">
                <a:solidFill>
                  <a:schemeClr val="tx1"/>
                </a:solidFill>
                <a:effectLst/>
                <a:latin typeface="+mn-lt"/>
                <a:ea typeface="+mn-ea"/>
                <a:cs typeface="+mn-cs"/>
              </a:rPr>
              <a:t>Figure</a:t>
            </a:r>
            <a:r>
              <a:rPr lang="nl-NL" sz="1200" b="1" kern="1200" dirty="0">
                <a:solidFill>
                  <a:schemeClr val="tx1"/>
                </a:solidFill>
                <a:effectLst/>
                <a:latin typeface="+mn-lt"/>
                <a:ea typeface="+mn-ea"/>
                <a:cs typeface="+mn-cs"/>
              </a:rPr>
              <a:t> 1.</a:t>
            </a:r>
            <a:r>
              <a:rPr lang="nl-NL" sz="1200" kern="1200" dirty="0">
                <a:solidFill>
                  <a:schemeClr val="tx1"/>
                </a:solidFill>
                <a:effectLst/>
                <a:latin typeface="+mn-lt"/>
                <a:ea typeface="+mn-ea"/>
                <a:cs typeface="+mn-cs"/>
              </a:rPr>
              <a:t> Changes </a:t>
            </a:r>
            <a:r>
              <a:rPr lang="nl-NL" sz="1200" kern="1200" dirty="0" err="1">
                <a:solidFill>
                  <a:schemeClr val="tx1"/>
                </a:solidFill>
                <a:effectLst/>
                <a:latin typeface="+mn-lt"/>
                <a:ea typeface="+mn-ea"/>
                <a:cs typeface="+mn-cs"/>
              </a:rPr>
              <a:t>from</a:t>
            </a:r>
            <a:r>
              <a:rPr lang="nl-NL" sz="1200" kern="1200" dirty="0">
                <a:solidFill>
                  <a:schemeClr val="tx1"/>
                </a:solidFill>
                <a:effectLst/>
                <a:latin typeface="+mn-lt"/>
                <a:ea typeface="+mn-ea"/>
                <a:cs typeface="+mn-cs"/>
              </a:rPr>
              <a:t> Baseline in </a:t>
            </a:r>
            <a:r>
              <a:rPr lang="nl-NL" sz="1200" kern="1200" dirty="0" err="1">
                <a:solidFill>
                  <a:schemeClr val="tx1"/>
                </a:solidFill>
                <a:effectLst/>
                <a:latin typeface="+mn-lt"/>
                <a:ea typeface="+mn-ea"/>
                <a:cs typeface="+mn-cs"/>
              </a:rPr>
              <a:t>Diet-Related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Measures</a:t>
            </a:r>
            <a:r>
              <a:rPr lang="nl-NL" sz="1200" kern="1200" dirty="0">
                <a:solidFill>
                  <a:schemeClr val="tx1"/>
                </a:solidFill>
                <a:effectLst/>
                <a:latin typeface="+mn-lt"/>
                <a:ea typeface="+mn-ea"/>
                <a:cs typeface="+mn-cs"/>
              </a:rPr>
              <a:t>.</a:t>
            </a:r>
          </a:p>
          <a:p>
            <a:pPr fontAlgn="base"/>
            <a:r>
              <a:rPr lang="en-US" sz="1200" b="1" kern="1200" dirty="0">
                <a:solidFill>
                  <a:schemeClr val="tx1"/>
                </a:solidFill>
                <a:effectLst/>
                <a:latin typeface="+mn-lt"/>
                <a:ea typeface="+mn-ea"/>
                <a:cs typeface="+mn-cs"/>
              </a:rPr>
              <a:t>For the entire 6-year period, the total weight loss was 0.6 kg in the low-fat group, 3.1 kg in the Mediterranean group, and 1.7 kg in the low-carbohydrate group (</a:t>
            </a:r>
            <a:r>
              <a:rPr lang="en-US" sz="1200" kern="1200" dirty="0">
                <a:solidFill>
                  <a:schemeClr val="tx1"/>
                </a:solidFill>
                <a:effectLst/>
                <a:latin typeface="+mn-lt"/>
                <a:ea typeface="+mn-ea"/>
                <a:cs typeface="+mn-cs"/>
              </a:rPr>
              <a:t>P=0.01 for all comparisons) (</a:t>
            </a:r>
            <a:r>
              <a:rPr lang="en-US" sz="1200" kern="1200" dirty="0">
                <a:solidFill>
                  <a:schemeClr val="tx1"/>
                </a:solidFill>
                <a:effectLst/>
                <a:latin typeface="+mn-lt"/>
                <a:ea typeface="+mn-ea"/>
                <a:cs typeface="+mn-cs"/>
                <a:hlinkClick r:id="rId3" tooltip="View full size"/>
              </a:rPr>
              <a:t>Figure 1A</a:t>
            </a:r>
            <a:r>
              <a:rPr lang="en-US" sz="1200" kern="1200" dirty="0">
                <a:solidFill>
                  <a:schemeClr val="tx1"/>
                </a:solidFill>
                <a:effectLst/>
                <a:latin typeface="+mn-lt"/>
                <a:ea typeface="+mn-ea"/>
                <a:cs typeface="+mn-cs"/>
              </a:rPr>
              <a:t>). There was a significant difference in total weight loss between the low-fat group and the Mediterranean group (P=0.01) but not between the low-fat group and the low-carbohydrate group (P=0.44) or between the Mediterranean group and the low-carbohydrate group (P=0.22). Overall, as compared with the weight at baseline, the 6-year weight loss was significant for the Mediterranean group (P&lt;0.001) and the low-carbohydrate group (P=0.02) but not for the low-fat group (P=0.28).</a:t>
            </a:r>
            <a:endParaRPr lang="nl-NL"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At 6 years, changes from baseline in the ratio of low-density lipoprotein cholesterol to high-density lipoprotein cholesterol were similar in the three groups (P=0.62 for all comparisons), although the change in the ratio was significant in the low-carbohydrate group (a reduction of 0.16, P=0.04) (</a:t>
            </a:r>
            <a:r>
              <a:rPr lang="en-US" sz="1200" kern="1200" dirty="0">
                <a:solidFill>
                  <a:schemeClr val="tx1"/>
                </a:solidFill>
                <a:effectLst/>
                <a:latin typeface="+mn-lt"/>
                <a:ea typeface="+mn-ea"/>
                <a:cs typeface="+mn-cs"/>
                <a:hlinkClick r:id="rId3" tooltip="View full size"/>
              </a:rPr>
              <a:t>Figure 1B</a:t>
            </a:r>
            <a:r>
              <a:rPr lang="en-US" sz="1200" kern="1200" dirty="0">
                <a:solidFill>
                  <a:schemeClr val="tx1"/>
                </a:solidFill>
                <a:effectLst/>
                <a:latin typeface="+mn-lt"/>
                <a:ea typeface="+mn-ea"/>
                <a:cs typeface="+mn-cs"/>
              </a:rPr>
              <a:t>). Reductions in triglyceride levels from baseline were significant in the Mediterranean group (21.4 mg per deciliter [0.24 mmol per liter], P=0.03) and the low-carbohydrate group (11.3 mg per deciliter (0.13 mmol per liter], P=0.02), with no significant difference among the three groups (P=0.12) (</a:t>
            </a:r>
            <a:r>
              <a:rPr lang="en-US" sz="1200" kern="1200" dirty="0">
                <a:solidFill>
                  <a:schemeClr val="tx1"/>
                </a:solidFill>
                <a:effectLst/>
                <a:latin typeface="+mn-lt"/>
                <a:ea typeface="+mn-ea"/>
                <a:cs typeface="+mn-cs"/>
                <a:hlinkClick r:id="rId3" tooltip="View full size"/>
              </a:rPr>
              <a:t>Figure 1C</a:t>
            </a:r>
            <a:r>
              <a:rPr lang="en-US" sz="1200" kern="1200" dirty="0">
                <a:solidFill>
                  <a:schemeClr val="tx1"/>
                </a:solidFill>
                <a:effectLst/>
                <a:latin typeface="+mn-lt"/>
                <a:ea typeface="+mn-ea"/>
                <a:cs typeface="+mn-cs"/>
              </a:rPr>
              <a:t>). Overall, there were persistent and significant reductions from baseline in total cholesterol levels in all three study groups, with reductions of 7.4 mg per deciliter (0.19 mmol per liter) in the low-fat group (P=0.03), 13.9 mg per deciliter (0.36 mmol per liter) in the Mediterranean group (P=0.001), and 10.4 mg per deciliter (0.27 mmol per liter) in the low-carbohydrate group (P=0.02; P=0.71 for all comparisons) (</a:t>
            </a:r>
            <a:r>
              <a:rPr lang="en-US" sz="1200" kern="1200" dirty="0">
                <a:solidFill>
                  <a:schemeClr val="tx1"/>
                </a:solidFill>
                <a:effectLst/>
                <a:latin typeface="+mn-lt"/>
                <a:ea typeface="+mn-ea"/>
                <a:cs typeface="+mn-cs"/>
                <a:hlinkClick r:id="rId3" tooltip="View full size"/>
              </a:rPr>
              <a:t>Figure 1D</a:t>
            </a:r>
            <a:r>
              <a:rPr lang="en-US" sz="120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conclusion, a 2-year workplace intervention trial involving healthy dietary changes had long-lasting, favorable postintervention effects, particularly among participants receiving the Mediterranean and low-carbohydrate diets, despite a partial regain of weight.</a:t>
            </a:r>
            <a:endParaRPr lang="nl-NL" sz="1200" kern="1200" dirty="0">
              <a:solidFill>
                <a:schemeClr val="tx1"/>
              </a:solidFill>
              <a:effectLst/>
              <a:latin typeface="+mn-lt"/>
              <a:ea typeface="+mn-ea"/>
              <a:cs typeface="+mn-cs"/>
            </a:endParaRPr>
          </a:p>
          <a:p>
            <a:pPr fontAlgn="base"/>
            <a:r>
              <a:rPr lang="nl-NL" sz="1200" b="0" i="0" u="none" strike="noStrike" kern="1200" dirty="0">
                <a:solidFill>
                  <a:schemeClr val="tx1"/>
                </a:solidFill>
                <a:effectLst/>
                <a:latin typeface="+mn-lt"/>
                <a:ea typeface="+mn-ea"/>
                <a:cs typeface="+mn-cs"/>
              </a:rPr>
              <a:t>N </a:t>
            </a:r>
            <a:r>
              <a:rPr lang="nl-NL" sz="1200" b="0" i="0" u="none" strike="noStrike" kern="1200" dirty="0" err="1">
                <a:solidFill>
                  <a:schemeClr val="tx1"/>
                </a:solidFill>
                <a:effectLst/>
                <a:latin typeface="+mn-lt"/>
                <a:ea typeface="+mn-ea"/>
                <a:cs typeface="+mn-cs"/>
              </a:rPr>
              <a:t>Engl</a:t>
            </a:r>
            <a:r>
              <a:rPr lang="nl-NL" sz="1200" b="0" i="0" u="none" strike="noStrike" kern="1200" dirty="0">
                <a:solidFill>
                  <a:schemeClr val="tx1"/>
                </a:solidFill>
                <a:effectLst/>
                <a:latin typeface="+mn-lt"/>
                <a:ea typeface="+mn-ea"/>
                <a:cs typeface="+mn-cs"/>
              </a:rPr>
              <a:t> J </a:t>
            </a:r>
            <a:r>
              <a:rPr lang="nl-NL" sz="1200" b="0" i="0" u="none" strike="noStrike" kern="1200" dirty="0" err="1">
                <a:solidFill>
                  <a:schemeClr val="tx1"/>
                </a:solidFill>
                <a:effectLst/>
                <a:latin typeface="+mn-lt"/>
                <a:ea typeface="+mn-ea"/>
                <a:cs typeface="+mn-cs"/>
              </a:rPr>
              <a:t>Med</a:t>
            </a:r>
            <a:r>
              <a:rPr lang="nl-NL" sz="1200" b="0" i="0" u="none" strike="noStrike" kern="1200" dirty="0">
                <a:solidFill>
                  <a:schemeClr val="tx1"/>
                </a:solidFill>
                <a:effectLst/>
                <a:latin typeface="+mn-lt"/>
                <a:ea typeface="+mn-ea"/>
                <a:cs typeface="+mn-cs"/>
              </a:rPr>
              <a:t> 2012; 367:1373-1374</a:t>
            </a:r>
            <a:br>
              <a:rPr lang="nl-NL" dirty="0"/>
            </a:br>
            <a:r>
              <a:rPr lang="nl-NL" sz="1200" b="0" i="0" u="none" strike="noStrike" kern="1200" dirty="0">
                <a:solidFill>
                  <a:schemeClr val="tx1"/>
                </a:solidFill>
                <a:effectLst/>
                <a:latin typeface="+mn-lt"/>
                <a:ea typeface="+mn-ea"/>
                <a:cs typeface="+mn-cs"/>
              </a:rPr>
              <a:t>DOI: 10.1056/NEJMc1204792</a:t>
            </a:r>
            <a:endParaRPr lang="nl-NL" sz="1200" kern="1200" dirty="0">
              <a:solidFill>
                <a:schemeClr val="tx1"/>
              </a:solidFill>
              <a:effectLst/>
              <a:latin typeface="+mn-lt"/>
              <a:ea typeface="+mn-ea"/>
              <a:cs typeface="+mn-cs"/>
            </a:endParaRPr>
          </a:p>
          <a:p>
            <a:r>
              <a:rPr lang="nl-NL" dirty="0"/>
              <a:t>Voor figuren zie internet</a:t>
            </a:r>
          </a:p>
          <a:p>
            <a:endParaRPr lang="nl-NL" dirty="0"/>
          </a:p>
        </p:txBody>
      </p:sp>
      <p:sp>
        <p:nvSpPr>
          <p:cNvPr id="4" name="Tijdelijke aanduiding voor voettekst 3"/>
          <p:cNvSpPr>
            <a:spLocks noGrp="1"/>
          </p:cNvSpPr>
          <p:nvPr>
            <p:ph type="ftr" sz="quarter" idx="10"/>
          </p:nvPr>
        </p:nvSpPr>
        <p:spPr/>
        <p:txBody>
          <a:bodyPr/>
          <a:lstStyle/>
          <a:p>
            <a:r>
              <a:rPr lang="nl-NL"/>
              <a:t>DiHAG-Langerhans</a:t>
            </a:r>
          </a:p>
        </p:txBody>
      </p:sp>
      <p:sp>
        <p:nvSpPr>
          <p:cNvPr id="5" name="Tijdelijke aanduiding voor dianummer 4"/>
          <p:cNvSpPr>
            <a:spLocks noGrp="1"/>
          </p:cNvSpPr>
          <p:nvPr>
            <p:ph type="sldNum" sz="quarter" idx="11"/>
          </p:nvPr>
        </p:nvSpPr>
        <p:spPr/>
        <p:txBody>
          <a:bodyPr/>
          <a:lstStyle/>
          <a:p>
            <a:fld id="{E441BC16-ECC4-6449-A0E2-C8B5493BDFBE}" type="slidenum">
              <a:rPr lang="nl-NL" smtClean="0"/>
              <a:pPr/>
              <a:t>60</a:t>
            </a:fld>
            <a:endParaRPr lang="nl-NL"/>
          </a:p>
        </p:txBody>
      </p:sp>
    </p:spTree>
    <p:extLst>
      <p:ext uri="{BB962C8B-B14F-4D97-AF65-F5344CB8AC3E}">
        <p14:creationId xmlns:p14="http://schemas.microsoft.com/office/powerpoint/2010/main" val="10414563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425065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introduceert de post </a:t>
            </a:r>
            <a:r>
              <a:rPr lang="nl-NL" dirty="0" err="1"/>
              <a:t>it</a:t>
            </a:r>
            <a:r>
              <a:rPr lang="nl-NL" dirty="0"/>
              <a:t> en de functie daarvan, onderling afstemmen.</a:t>
            </a:r>
          </a:p>
          <a:p>
            <a:endParaRPr lang="nl-NL" dirty="0"/>
          </a:p>
          <a:p>
            <a:r>
              <a:rPr lang="nl-NL" dirty="0"/>
              <a:t>Op de post-it</a:t>
            </a:r>
            <a:r>
              <a:rPr lang="nl-NL" baseline="0" dirty="0"/>
              <a:t> mag de deelnemer een diabetes gerelateerde vraag stellen. Dat mag over de standaard gaan, maar is niet verplicht, zolang het maar over diabetes gaat.</a:t>
            </a:r>
          </a:p>
          <a:p>
            <a:r>
              <a:rPr lang="nl-NL" baseline="0" dirty="0"/>
              <a:t>Gedurende de cursus  komen de vragen aan de orde of direct na de pauze als het onderwerpen betreft die in de cursus niet terugkomen.</a:t>
            </a:r>
          </a:p>
          <a:p>
            <a:endParaRPr lang="nl-NL" baseline="0" dirty="0"/>
          </a:p>
          <a:p>
            <a:r>
              <a:rPr lang="nl-NL" baseline="0" dirty="0"/>
              <a:t>Geef de cursisten de tijd om een vraag op te schrijven en haal ze vervolgens op.</a:t>
            </a:r>
            <a:endParaRPr lang="nl-NL" dirty="0"/>
          </a:p>
        </p:txBody>
      </p:sp>
      <p:sp>
        <p:nvSpPr>
          <p:cNvPr id="4" name="Tijdelijke aanduiding voor dianummer 3"/>
          <p:cNvSpPr>
            <a:spLocks noGrp="1"/>
          </p:cNvSpPr>
          <p:nvPr>
            <p:ph type="sldNum" sz="quarter" idx="10"/>
          </p:nvPr>
        </p:nvSpPr>
        <p:spPr/>
        <p:txBody>
          <a:bodyPr/>
          <a:lstStyle/>
          <a:p>
            <a:fld id="{FBCFF1C0-4F92-4171-AC3F-80C433EC4C1E}" type="slidenum">
              <a:rPr lang="nl-NL" smtClean="0"/>
              <a:pPr/>
              <a:t>6</a:t>
            </a:fld>
            <a:endParaRPr lang="nl-NL"/>
          </a:p>
        </p:txBody>
      </p:sp>
      <p:sp>
        <p:nvSpPr>
          <p:cNvPr id="5" name="Tijdelijke aanduiding voor voettekst 4">
            <a:extLst>
              <a:ext uri="{FF2B5EF4-FFF2-40B4-BE49-F238E27FC236}">
                <a16:creationId xmlns:a16="http://schemas.microsoft.com/office/drawing/2014/main" id="{594DEADC-B82C-CC44-821E-8CF74CA53C07}"/>
              </a:ext>
            </a:extLst>
          </p:cNvPr>
          <p:cNvSpPr>
            <a:spLocks noGrp="1"/>
          </p:cNvSpPr>
          <p:nvPr>
            <p:ph type="ftr" sz="quarter" idx="11"/>
          </p:nvPr>
        </p:nvSpPr>
        <p:spPr/>
        <p:txBody>
          <a:bodyPr/>
          <a:lstStyle/>
          <a:p>
            <a:r>
              <a:rPr lang="nl-NL"/>
              <a:t>DiHAG-Langerhans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 LDL-cholesterol (LDL-C) is een belangrijke risicofactor voor HVZ. Cholesterolverlagende therapie verlaagt het cardiovasculaire risico. Dit is vooral aangetoond voor statines en in mindere mate voor andere </a:t>
            </a:r>
            <a:r>
              <a:rPr lang="nl-NL" dirty="0" err="1"/>
              <a:t>lipidenverlagers</a:t>
            </a:r>
            <a:r>
              <a:rPr lang="nl-NL" dirty="0"/>
              <a:t>. De drempel om te starten met statines is afhankelijk van uitgangsrisico alsmede of het LDL-C zich boven de streefwaarde bevindt. Bij ouderen &gt; 70 jaar geldt een restrictiever voorschrijfadvies.</a:t>
            </a:r>
          </a:p>
          <a:p>
            <a:endParaRPr lang="nl-NL" dirty="0"/>
          </a:p>
          <a:p>
            <a:r>
              <a:rPr lang="nl-NL" dirty="0"/>
              <a:t>Het effect van cholesterolverlager kan worden afgemeten aan het bereikte LDL-C, maar ook non-HDL-cholesterol (= totaal cholesterol – HDL cholesterol) is een goede parameter hiervoor. Bij doorgemaakt HVZ wordt intensievere behadeling geadviseerd dan bij patiënten zonder HVZ.</a:t>
            </a:r>
          </a:p>
          <a:p>
            <a:endParaRPr lang="nl-NL" dirty="0"/>
          </a:p>
          <a:p>
            <a:r>
              <a:rPr lang="nl-NL" dirty="0"/>
              <a:t>De overige lipidenfracties (met name triglyceriden en HDL-C) zijn geen behandeldoelen, m.u.v. sterk verhoogde triglyceriden.</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62</a:t>
            </a:fld>
            <a:endParaRPr lang="nl-NL"/>
          </a:p>
        </p:txBody>
      </p:sp>
    </p:spTree>
    <p:extLst>
      <p:ext uri="{BB962C8B-B14F-4D97-AF65-F5344CB8AC3E}">
        <p14:creationId xmlns:p14="http://schemas.microsoft.com/office/powerpoint/2010/main" val="30134620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63</a:t>
            </a:fld>
            <a:endParaRPr lang="nl-NL"/>
          </a:p>
        </p:txBody>
      </p:sp>
    </p:spTree>
    <p:extLst>
      <p:ext uri="{BB962C8B-B14F-4D97-AF65-F5344CB8AC3E}">
        <p14:creationId xmlns:p14="http://schemas.microsoft.com/office/powerpoint/2010/main" val="32002163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geen </a:t>
            </a:r>
            <a:r>
              <a:rPr lang="nl-NL" dirty="0" err="1"/>
              <a:t>evidence</a:t>
            </a:r>
            <a:r>
              <a:rPr lang="nl-NL" dirty="0"/>
              <a:t> dat visolie en rode gist rijst een positieve invloed hebben op het LDL De werkgroep ontraadt het gebruik hiervan i.v.m. geen/ onvoldoende effect.</a:t>
            </a:r>
          </a:p>
          <a:p>
            <a:r>
              <a:rPr lang="nl-NL" dirty="0"/>
              <a:t>Pagina 231</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64</a:t>
            </a:fld>
            <a:endParaRPr lang="nl-NL"/>
          </a:p>
        </p:txBody>
      </p:sp>
    </p:spTree>
    <p:extLst>
      <p:ext uri="{BB962C8B-B14F-4D97-AF65-F5344CB8AC3E}">
        <p14:creationId xmlns:p14="http://schemas.microsoft.com/office/powerpoint/2010/main" val="39475807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Statines zijn verreweg de best onderzochte cholesterolverlagers. Simvastatine kent een standaarddosering van 40 mg. Andere statines zoals </a:t>
            </a:r>
            <a:r>
              <a:rPr lang="nl-NL" dirty="0" err="1"/>
              <a:t>rosuvastatine</a:t>
            </a:r>
            <a:r>
              <a:rPr lang="nl-NL" dirty="0"/>
              <a:t>, </a:t>
            </a:r>
            <a:r>
              <a:rPr lang="nl-NL" dirty="0" err="1"/>
              <a:t>pravastatine</a:t>
            </a:r>
            <a:r>
              <a:rPr lang="nl-NL" dirty="0"/>
              <a:t>, zijn in een </a:t>
            </a:r>
            <a:r>
              <a:rPr lang="nl-NL" dirty="0" err="1"/>
              <a:t>equipotente</a:t>
            </a:r>
            <a:r>
              <a:rPr lang="nl-NL" dirty="0"/>
              <a:t> dosering waarschijnlijk even effectief in het verlagen van het risico op HVZ als 40 mg simvastatine. </a:t>
            </a:r>
          </a:p>
          <a:p>
            <a:endParaRPr lang="nl-NL" dirty="0"/>
          </a:p>
          <a:p>
            <a:r>
              <a:rPr lang="nl-NL" dirty="0"/>
              <a:t>Intensieve cholesterolverhoging behelst een hoge dosis </a:t>
            </a:r>
            <a:r>
              <a:rPr lang="nl-NL" dirty="0" err="1"/>
              <a:t>atorvastatine</a:t>
            </a:r>
            <a:r>
              <a:rPr lang="nl-NL" dirty="0"/>
              <a:t> (40 of 80 mg) of </a:t>
            </a:r>
            <a:r>
              <a:rPr lang="nl-NL" dirty="0" err="1"/>
              <a:t>rosuvastatine</a:t>
            </a:r>
            <a:r>
              <a:rPr lang="nl-NL" dirty="0"/>
              <a:t> (20-40mg) of combinatie gemiddelde dosis statine en </a:t>
            </a:r>
            <a:r>
              <a:rPr lang="nl-NL" dirty="0" err="1"/>
              <a:t>ezetimibe</a:t>
            </a:r>
            <a:r>
              <a:rPr lang="nl-NL" dirty="0"/>
              <a:t> of PCSK9 antilichamen. </a:t>
            </a:r>
          </a:p>
          <a:p>
            <a:endParaRPr lang="nl-NL" dirty="0"/>
          </a:p>
          <a:p>
            <a:r>
              <a:rPr lang="nl-NL" dirty="0"/>
              <a:t>De nieuwste klasse cholesterolverlagers, PCSK9-antilichamen, verlaagt het LDL-cholesterol zeer sterk, maar is qua effectiviteit t.a.v. risicoreductie en veiligheid nog beperkt onderzocht. Mede hierom en vanwege de hoge prijs is de vergoeding van PCSK9-antilichamen aan sterke criteria gebonden. P 18-19 richtlijn </a:t>
            </a:r>
            <a:r>
              <a:rPr lang="nl-NL" dirty="0" err="1"/>
              <a:t>cvrm</a:t>
            </a:r>
            <a:r>
              <a:rPr lang="nl-NL" dirty="0"/>
              <a:t>.</a:t>
            </a:r>
          </a:p>
          <a:p>
            <a:endParaRPr lang="nl-NL" dirty="0"/>
          </a:p>
          <a:p>
            <a:r>
              <a:rPr lang="nl-NL" dirty="0"/>
              <a:t>Zie ook recent artikel in Huisarts en Wetenschap: </a:t>
            </a:r>
            <a:r>
              <a:rPr lang="nl-NL" dirty="0">
                <a:hlinkClick r:id="rId3"/>
              </a:rPr>
              <a:t>https://www.henw.org/artikelen/cholesterolverlaging-door-pcsk9-remmers</a:t>
            </a:r>
            <a:endParaRPr lang="nl-NL" dirty="0"/>
          </a:p>
          <a:p>
            <a:endParaRPr lang="nl-NL" dirty="0"/>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65</a:t>
            </a:fld>
            <a:endParaRPr lang="nl-NL"/>
          </a:p>
        </p:txBody>
      </p:sp>
    </p:spTree>
    <p:extLst>
      <p:ext uri="{BB962C8B-B14F-4D97-AF65-F5344CB8AC3E}">
        <p14:creationId xmlns:p14="http://schemas.microsoft.com/office/powerpoint/2010/main" val="4251186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66</a:t>
            </a:fld>
            <a:endParaRPr lang="nl-NL"/>
          </a:p>
        </p:txBody>
      </p:sp>
    </p:spTree>
    <p:extLst>
      <p:ext uri="{BB962C8B-B14F-4D97-AF65-F5344CB8AC3E}">
        <p14:creationId xmlns:p14="http://schemas.microsoft.com/office/powerpoint/2010/main" val="31706223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67</a:t>
            </a:fld>
            <a:endParaRPr lang="nl-NL"/>
          </a:p>
        </p:txBody>
      </p:sp>
    </p:spTree>
    <p:extLst>
      <p:ext uri="{BB962C8B-B14F-4D97-AF65-F5344CB8AC3E}">
        <p14:creationId xmlns:p14="http://schemas.microsoft.com/office/powerpoint/2010/main" val="27694720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Wingdings" pitchFamily="2" charset="2"/>
              <a:buNone/>
            </a:pPr>
            <a:endParaRPr lang="nl-NL" sz="1100" b="0" dirty="0"/>
          </a:p>
          <a:p>
            <a:pPr>
              <a:buFont typeface="Wingdings" pitchFamily="2" charset="2"/>
              <a:buNone/>
            </a:pPr>
            <a:endParaRPr lang="nl-NL" sz="1200" dirty="0"/>
          </a:p>
          <a:p>
            <a:r>
              <a:rPr lang="nl-NL" sz="1200" kern="1200" dirty="0">
                <a:solidFill>
                  <a:schemeClr val="tx1"/>
                </a:solidFill>
                <a:effectLst/>
                <a:latin typeface="+mn-lt"/>
                <a:ea typeface="+mn-ea"/>
                <a:cs typeface="+mn-cs"/>
              </a:rPr>
              <a:t>Laten nadenken: en als ze geen perifeer arterieel vaatlijden had?</a:t>
            </a:r>
          </a:p>
          <a:p>
            <a:r>
              <a:rPr lang="nl-NL" sz="1200" kern="1200" dirty="0">
                <a:solidFill>
                  <a:schemeClr val="tx1"/>
                </a:solidFill>
                <a:effectLst/>
                <a:latin typeface="+mn-lt"/>
                <a:ea typeface="+mn-ea"/>
                <a:cs typeface="+mn-cs"/>
              </a:rPr>
              <a:t>Time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benefit wordt geschat op 3 jaar (uit richtlijn </a:t>
            </a:r>
            <a:r>
              <a:rPr lang="nl-NL" sz="1200" kern="1200" dirty="0" err="1">
                <a:solidFill>
                  <a:schemeClr val="tx1"/>
                </a:solidFill>
                <a:effectLst/>
                <a:latin typeface="+mn-lt"/>
                <a:ea typeface="+mn-ea"/>
                <a:cs typeface="+mn-cs"/>
              </a:rPr>
              <a:t>dyslipidemie</a:t>
            </a:r>
            <a:r>
              <a:rPr lang="nl-NL" sz="1200" kern="1200" dirty="0">
                <a:solidFill>
                  <a:schemeClr val="tx1"/>
                </a:solidFill>
                <a:effectLst/>
                <a:latin typeface="+mn-lt"/>
                <a:ea typeface="+mn-ea"/>
                <a:cs typeface="+mn-cs"/>
              </a:rPr>
              <a:t> kwetsbare ouderen)(Prosper)</a:t>
            </a:r>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68</a:t>
            </a:fld>
            <a:endParaRPr lang="nl-NL" dirty="0"/>
          </a:p>
        </p:txBody>
      </p:sp>
      <p:sp>
        <p:nvSpPr>
          <p:cNvPr id="5" name="Tijdelijke aanduiding voor voettekst 4">
            <a:extLst>
              <a:ext uri="{FF2B5EF4-FFF2-40B4-BE49-F238E27FC236}">
                <a16:creationId xmlns:a16="http://schemas.microsoft.com/office/drawing/2014/main" id="{6285F574-BBD7-8148-8F1B-1DA2B12BA17D}"/>
              </a:ext>
            </a:extLst>
          </p:cNvPr>
          <p:cNvSpPr>
            <a:spLocks noGrp="1"/>
          </p:cNvSpPr>
          <p:nvPr>
            <p:ph type="ftr" sz="quarter" idx="11"/>
          </p:nvPr>
        </p:nvSpPr>
        <p:spPr/>
        <p:txBody>
          <a:bodyPr/>
          <a:lstStyle/>
          <a:p>
            <a:r>
              <a:rPr lang="nl-NL" dirty="0"/>
              <a:t>DiHAG-Langerhans</a:t>
            </a:r>
          </a:p>
        </p:txBody>
      </p:sp>
    </p:spTree>
    <p:extLst>
      <p:ext uri="{BB962C8B-B14F-4D97-AF65-F5344CB8AC3E}">
        <p14:creationId xmlns:p14="http://schemas.microsoft.com/office/powerpoint/2010/main" val="2012568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69</a:t>
            </a:fld>
            <a:endParaRPr lang="nl-NL"/>
          </a:p>
        </p:txBody>
      </p:sp>
    </p:spTree>
    <p:extLst>
      <p:ext uri="{BB962C8B-B14F-4D97-AF65-F5344CB8AC3E}">
        <p14:creationId xmlns:p14="http://schemas.microsoft.com/office/powerpoint/2010/main" val="30118724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mevrouw lijkt toch een wel kwetsbare, maar wel opgewekte dame, met HVZ (perifeer arterieel vaatlijden)</a:t>
            </a:r>
          </a:p>
          <a:p>
            <a:r>
              <a:rPr lang="nl-NL" dirty="0"/>
              <a:t>Het valt te overwegen voorzichtig een statine te starten en streven naar LDL &lt; 2.6 bij voldoende levensverwachting.</a:t>
            </a:r>
          </a:p>
          <a:p>
            <a:r>
              <a:rPr lang="nl-NL" dirty="0"/>
              <a:t>Indien goed verdragen prima, indien bijwerkingen staken.</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70</a:t>
            </a:fld>
            <a:endParaRPr lang="nl-NL"/>
          </a:p>
        </p:txBody>
      </p:sp>
    </p:spTree>
    <p:extLst>
      <p:ext uri="{BB962C8B-B14F-4D97-AF65-F5344CB8AC3E}">
        <p14:creationId xmlns:p14="http://schemas.microsoft.com/office/powerpoint/2010/main" val="3445315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Pagina 20-21 richtlijn</a:t>
            </a:r>
          </a:p>
          <a:p>
            <a:endParaRPr lang="nl-NL" dirty="0"/>
          </a:p>
          <a:p>
            <a:pPr lvl="0"/>
            <a:r>
              <a:rPr lang="nl-NL" sz="1200" kern="1200" dirty="0">
                <a:solidFill>
                  <a:schemeClr val="tx1"/>
                </a:solidFill>
                <a:effectLst/>
                <a:latin typeface="+mn-lt"/>
                <a:ea typeface="+mn-ea"/>
                <a:cs typeface="+mn-cs"/>
              </a:rPr>
              <a:t>Ouderen zonder </a:t>
            </a:r>
            <a:r>
              <a:rPr lang="nl-NL" sz="1200" kern="1200" dirty="0" err="1">
                <a:solidFill>
                  <a:schemeClr val="tx1"/>
                </a:solidFill>
                <a:effectLst/>
                <a:latin typeface="+mn-lt"/>
                <a:ea typeface="+mn-ea"/>
                <a:cs typeface="+mn-cs"/>
              </a:rPr>
              <a:t>hvz</a:t>
            </a:r>
            <a:r>
              <a:rPr lang="nl-NL" sz="1200" kern="1200" dirty="0">
                <a:solidFill>
                  <a:schemeClr val="tx1"/>
                </a:solidFill>
                <a:effectLst/>
                <a:latin typeface="+mn-lt"/>
                <a:ea typeface="+mn-ea"/>
                <a:cs typeface="+mn-cs"/>
              </a:rPr>
              <a:t> alleen bij hoog risico op cardiovasculair event en een voldoende hoog geschatte levensverwachting</a:t>
            </a:r>
          </a:p>
          <a:p>
            <a:pPr lvl="0"/>
            <a:r>
              <a:rPr lang="nl-NL" sz="1200" kern="1200" dirty="0">
                <a:solidFill>
                  <a:schemeClr val="tx1"/>
                </a:solidFill>
                <a:effectLst/>
                <a:latin typeface="+mn-lt"/>
                <a:ea typeface="+mn-ea"/>
                <a:cs typeface="+mn-cs"/>
              </a:rPr>
              <a:t>Start statine bij niet kwetsbare oudere met </a:t>
            </a:r>
            <a:r>
              <a:rPr lang="nl-NL" sz="1200" kern="1200" dirty="0" err="1">
                <a:solidFill>
                  <a:schemeClr val="tx1"/>
                </a:solidFill>
                <a:effectLst/>
                <a:latin typeface="+mn-lt"/>
                <a:ea typeface="+mn-ea"/>
                <a:cs typeface="+mn-cs"/>
              </a:rPr>
              <a:t>hvz</a:t>
            </a:r>
            <a:r>
              <a:rPr lang="nl-NL" sz="1200" kern="1200" dirty="0">
                <a:solidFill>
                  <a:schemeClr val="tx1"/>
                </a:solidFill>
                <a:effectLst/>
                <a:latin typeface="+mn-lt"/>
                <a:ea typeface="+mn-ea"/>
                <a:cs typeface="+mn-cs"/>
              </a:rPr>
              <a:t> en evalueer bijwerkingen. Bij bijwerkingen switch naar andere statine of </a:t>
            </a:r>
            <a:r>
              <a:rPr lang="nl-NL" sz="1200" kern="1200" dirty="0" err="1">
                <a:solidFill>
                  <a:schemeClr val="tx1"/>
                </a:solidFill>
                <a:effectLst/>
                <a:latin typeface="+mn-lt"/>
                <a:ea typeface="+mn-ea"/>
                <a:cs typeface="+mn-cs"/>
              </a:rPr>
              <a:t>evt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ezetimibe</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Kwetsbare ouderen: alleen starten na recente </a:t>
            </a:r>
            <a:r>
              <a:rPr lang="nl-NL" sz="1200" kern="1200" dirty="0" err="1">
                <a:solidFill>
                  <a:schemeClr val="tx1"/>
                </a:solidFill>
                <a:effectLst/>
                <a:latin typeface="+mn-lt"/>
                <a:ea typeface="+mn-ea"/>
                <a:cs typeface="+mn-cs"/>
              </a:rPr>
              <a:t>hvz</a:t>
            </a:r>
            <a:r>
              <a:rPr lang="nl-NL" sz="1200" kern="1200" dirty="0">
                <a:solidFill>
                  <a:schemeClr val="tx1"/>
                </a:solidFill>
                <a:effectLst/>
                <a:latin typeface="+mn-lt"/>
                <a:ea typeface="+mn-ea"/>
                <a:cs typeface="+mn-cs"/>
              </a:rPr>
              <a:t>, met voldoende hoog geschatte levensverwachting. Nauwkeurig bijwerkingen monitoren. </a:t>
            </a:r>
          </a:p>
          <a:p>
            <a:pPr lvl="0"/>
            <a:r>
              <a:rPr lang="nl-NL" sz="1200" kern="1200" dirty="0">
                <a:solidFill>
                  <a:schemeClr val="tx1"/>
                </a:solidFill>
                <a:effectLst/>
                <a:latin typeface="+mn-lt"/>
                <a:ea typeface="+mn-ea"/>
                <a:cs typeface="+mn-cs"/>
              </a:rPr>
              <a:t>Stop statine bij kwetsbare oudere zonder </a:t>
            </a:r>
            <a:r>
              <a:rPr lang="nl-NL" sz="1200" kern="1200" dirty="0" err="1">
                <a:solidFill>
                  <a:schemeClr val="tx1"/>
                </a:solidFill>
                <a:effectLst/>
                <a:latin typeface="+mn-lt"/>
                <a:ea typeface="+mn-ea"/>
                <a:cs typeface="+mn-cs"/>
              </a:rPr>
              <a:t>hvz</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Overweeg bij kwetsbare ouderen stoppen statine bij korte levensverwachting of bijwerkingen</a:t>
            </a:r>
          </a:p>
          <a:p>
            <a:pPr lvl="0"/>
            <a:r>
              <a:rPr lang="nl-NL" sz="1200" kern="1200" dirty="0">
                <a:solidFill>
                  <a:schemeClr val="tx1"/>
                </a:solidFill>
                <a:effectLst/>
                <a:latin typeface="+mn-lt"/>
                <a:ea typeface="+mn-ea"/>
                <a:cs typeface="+mn-cs"/>
              </a:rPr>
              <a:t>Verder wordt er in de richtlijn bij ouderen geen specifieke keuze gemaakt in de aanbevelingen. In enkele artikelen lijkt </a:t>
            </a:r>
            <a:r>
              <a:rPr lang="nl-NL" sz="1200" kern="1200" dirty="0" err="1">
                <a:solidFill>
                  <a:schemeClr val="tx1"/>
                </a:solidFill>
                <a:effectLst/>
                <a:latin typeface="+mn-lt"/>
                <a:ea typeface="+mn-ea"/>
                <a:cs typeface="+mn-cs"/>
              </a:rPr>
              <a:t>pravastatine</a:t>
            </a:r>
            <a:r>
              <a:rPr lang="nl-NL" sz="1200" kern="1200" dirty="0">
                <a:solidFill>
                  <a:schemeClr val="tx1"/>
                </a:solidFill>
                <a:effectLst/>
                <a:latin typeface="+mn-lt"/>
                <a:ea typeface="+mn-ea"/>
                <a:cs typeface="+mn-cs"/>
              </a:rPr>
              <a:t> een theoretisch  voordeel te hebben boven andere statines omdat het niet aangrijpt op cytochroom P450 3A4</a:t>
            </a:r>
          </a:p>
          <a:p>
            <a:r>
              <a:rPr lang="nl-NL" sz="1200" kern="1200" dirty="0">
                <a:solidFill>
                  <a:schemeClr val="tx1"/>
                </a:solidFill>
                <a:effectLst/>
                <a:latin typeface="+mn-lt"/>
                <a:ea typeface="+mn-ea"/>
                <a:cs typeface="+mn-cs"/>
              </a:rPr>
              <a:t> </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71</a:t>
            </a:fld>
            <a:endParaRPr lang="nl-NL"/>
          </a:p>
        </p:txBody>
      </p:sp>
    </p:spTree>
    <p:extLst>
      <p:ext uri="{BB962C8B-B14F-4D97-AF65-F5344CB8AC3E}">
        <p14:creationId xmlns:p14="http://schemas.microsoft.com/office/powerpoint/2010/main" val="193407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a:t>
            </a:r>
            <a:r>
              <a:rPr lang="nl-NL" baseline="0" dirty="0"/>
              <a:t> 1 of 2 begint met de eerste drie vragen. Vraag ze een voor een en laat de deelnemers de antwoorden noteren.</a:t>
            </a:r>
          </a:p>
          <a:p>
            <a:endParaRPr lang="nl-NL" baseline="0" dirty="0"/>
          </a:p>
          <a:p>
            <a:r>
              <a:rPr lang="nl-NL" dirty="0"/>
              <a:t>1. Onjuist, maar gros van de mensen met T2DM zal uiteindelijk in aanmerking komen voor een statine.</a:t>
            </a:r>
          </a:p>
          <a:p>
            <a:endParaRPr lang="nl-NL" dirty="0"/>
          </a:p>
          <a:p>
            <a:r>
              <a:rPr lang="nl-NL" dirty="0"/>
              <a:t>2. Onjuist, p. 289 richtlijn CVRM</a:t>
            </a:r>
          </a:p>
          <a:p>
            <a:endParaRPr lang="nl-NL" dirty="0"/>
          </a:p>
          <a:p>
            <a:r>
              <a:rPr lang="nl-NL" dirty="0"/>
              <a:t>3. Onjuist </a:t>
            </a:r>
          </a:p>
          <a:p>
            <a:r>
              <a:rPr lang="nl-NL" dirty="0"/>
              <a:t>Hydrochloorthiazide blijkt meer </a:t>
            </a:r>
            <a:r>
              <a:rPr lang="nl-NL" dirty="0" err="1"/>
              <a:t>basaalcelcarcinoom</a:t>
            </a:r>
            <a:r>
              <a:rPr lang="nl-NL" dirty="0"/>
              <a:t> en plaveiselcelcarcinoom te geven, geen extra melanomen. </a:t>
            </a:r>
          </a:p>
          <a:p>
            <a:endParaRPr lang="nl-NL" dirty="0"/>
          </a:p>
          <a:p>
            <a:pPr rtl="0"/>
            <a:r>
              <a:rPr lang="nl-NL" sz="1200" kern="1200" dirty="0">
                <a:solidFill>
                  <a:schemeClr val="tx1"/>
                </a:solidFill>
                <a:effectLst/>
                <a:latin typeface="+mn-lt"/>
                <a:ea typeface="+mn-ea"/>
                <a:cs typeface="+mn-cs"/>
              </a:rPr>
              <a:t>Dit is de link naar het H&amp;W stukje waarin de publicatie besproken wordt: </a:t>
            </a:r>
          </a:p>
          <a:p>
            <a:pPr rtl="0"/>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a:t>
            </a:r>
            <a:r>
              <a:rPr lang="nl-NL" sz="1200" kern="1200" dirty="0">
                <a:solidFill>
                  <a:schemeClr val="tx1"/>
                </a:solidFill>
                <a:effectLst/>
                <a:latin typeface="+mn-lt"/>
                <a:ea typeface="+mn-ea"/>
                <a:cs typeface="+mn-cs"/>
                <a:hlinkClick r:id="rId3"/>
              </a:rPr>
              <a:t>ttps://www.henw.org/artikelen/met-hydrochloorthiazide-meer-kans-op-huidkanker</a:t>
            </a:r>
            <a:r>
              <a:rPr lang="nl-NL" sz="1200" kern="1200" dirty="0">
                <a:solidFill>
                  <a:schemeClr val="tx1"/>
                </a:solidFill>
                <a:effectLst/>
                <a:latin typeface="+mn-lt"/>
                <a:ea typeface="+mn-ea"/>
                <a:cs typeface="+mn-cs"/>
              </a:rPr>
              <a:t>​</a:t>
            </a:r>
          </a:p>
          <a:p>
            <a:br>
              <a:rPr lang="nl-NL" dirty="0"/>
            </a:br>
            <a:r>
              <a:rPr lang="nl-NL" dirty="0"/>
              <a:t>Beleid: </a:t>
            </a:r>
          </a:p>
          <a:p>
            <a:r>
              <a:rPr lang="nl-NL" dirty="0"/>
              <a:t>a. HCT is gewoon voor te schrijven, maar adviseer goede zonprotectie</a:t>
            </a:r>
            <a:br>
              <a:rPr lang="nl-NL" dirty="0"/>
            </a:br>
            <a:r>
              <a:rPr lang="nl-NL" dirty="0"/>
              <a:t>b HCT niet voorschrijven bij mensen met een BSC of PSC in de voorgeschiedenis, melanoom in voorgeschiedenis is geen probleem</a:t>
            </a:r>
            <a:br>
              <a:rPr lang="nl-NL" dirty="0"/>
            </a:br>
            <a:r>
              <a:rPr lang="nl-NL" dirty="0"/>
              <a:t>c. Deze diuretica, dus ook chloortalidon zijn </a:t>
            </a:r>
            <a:r>
              <a:rPr lang="nl-NL" dirty="0" err="1"/>
              <a:t>fototoxisch</a:t>
            </a:r>
            <a:r>
              <a:rPr lang="nl-NL" dirty="0"/>
              <a:t> wat de verklaring is</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7</a:t>
            </a:fld>
            <a:endParaRPr lang="nl-NL"/>
          </a:p>
        </p:txBody>
      </p:sp>
      <p:sp>
        <p:nvSpPr>
          <p:cNvPr id="5" name="Tijdelijke aanduiding voor voettekst 4">
            <a:extLst>
              <a:ext uri="{FF2B5EF4-FFF2-40B4-BE49-F238E27FC236}">
                <a16:creationId xmlns:a16="http://schemas.microsoft.com/office/drawing/2014/main" id="{FA80EE13-48D4-8244-9C52-884A63923B67}"/>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7171038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72</a:t>
            </a:fld>
            <a:endParaRPr lang="nl-NL"/>
          </a:p>
        </p:txBody>
      </p:sp>
    </p:spTree>
    <p:extLst>
      <p:ext uri="{BB962C8B-B14F-4D97-AF65-F5344CB8AC3E}">
        <p14:creationId xmlns:p14="http://schemas.microsoft.com/office/powerpoint/2010/main" val="623923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15778169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spreekkamerbloeddruk ≥ 180 mm Hg systolisch geldt als sterk verhoogd en is in principe altijd een behandelindicatie ongeacht het risico op HVZ.</a:t>
            </a:r>
          </a:p>
          <a:p>
            <a:r>
              <a:rPr lang="nl-NL" dirty="0"/>
              <a:t>De richtlijn gebruikt de systolische bloeddruk voor risicostratificatie en streefwaarden. </a:t>
            </a:r>
          </a:p>
          <a:p>
            <a:r>
              <a:rPr lang="nl-NL" dirty="0"/>
              <a:t>De indicatie voor behandeling wordt vooral bepaald door het absolute cardiovasculaire risico. Behandeling kan overwogen worden bij met name relatief jonge personen met een laag 10-jaarsrisico, maar moet worden afgewogen tegen onzekerheden over de effectiviteit van de behandeling, alsmede de voorkeur van de patiënt.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74</a:t>
            </a:fld>
            <a:endParaRPr lang="nl-NL"/>
          </a:p>
        </p:txBody>
      </p:sp>
    </p:spTree>
    <p:extLst>
      <p:ext uri="{BB962C8B-B14F-4D97-AF65-F5344CB8AC3E}">
        <p14:creationId xmlns:p14="http://schemas.microsoft.com/office/powerpoint/2010/main" val="4651214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De BP30-meting is minder goed onderzocht: schatting is daarom indicatief</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Deze tabel geeft een schatting van corresponderende bloeddrukwaardes bij verschillende andere meetmethodes bij spreekkamer metingen van 140 en 180 mm HG</a:t>
            </a:r>
          </a:p>
          <a:p>
            <a:r>
              <a:rPr lang="nl-NL" dirty="0"/>
              <a:t>Naast de routine bloeddrukmeting in de spreekkamer zijn er diverse geautomatiseerde methoden beschikbaar, zie tabel. Deze zijn geschikt om een witte-jassen effect aan te tonen. Geen van de geautomatiseerde metingen zijn gevalideerd bij atriumfibrilleren. Controleer daarom altijd de polsregulariteit. </a:t>
            </a:r>
          </a:p>
          <a:p>
            <a:r>
              <a:rPr lang="nl-NL" dirty="0"/>
              <a:t>De tabel geeft een overzicht van de structurele verschillen bij de diverse meetmethoden (pagina 22).</a:t>
            </a:r>
          </a:p>
          <a:p>
            <a:endParaRPr lang="nl-NL" dirty="0"/>
          </a:p>
          <a:p>
            <a:r>
              <a:rPr lang="nl-NL" dirty="0"/>
              <a:t>Voor je overgaat op behandeling altijd je afvragen of er sprake is van een vorm van secundaire hypertensie.</a:t>
            </a:r>
          </a:p>
          <a:p>
            <a:r>
              <a:rPr lang="nl-NL" dirty="0"/>
              <a:t>Denk dan o.a. een jonge beginleeftijd, gebruik van specifieke medicamenten of genotsmiddelen, tekenen van schildklierdysfunctie, een (bij)nierziekte of het </a:t>
            </a:r>
            <a:r>
              <a:rPr lang="nl-NL" dirty="0" err="1"/>
              <a:t>Cushingsyndroom</a:t>
            </a:r>
            <a:r>
              <a:rPr lang="nl-NL" dirty="0"/>
              <a:t>, </a:t>
            </a:r>
            <a:r>
              <a:rPr lang="nl-NL" dirty="0" err="1"/>
              <a:t>hypokaliemie</a:t>
            </a:r>
            <a:r>
              <a:rPr lang="nl-NL" dirty="0"/>
              <a:t> (≤ 3.5 </a:t>
            </a:r>
            <a:r>
              <a:rPr lang="nl-NL" dirty="0" err="1"/>
              <a:t>mmol</a:t>
            </a:r>
            <a:r>
              <a:rPr lang="nl-NL" dirty="0"/>
              <a:t>/l), aanwijzingen voor obstructief slaapapneu en therapieresistente hypertensie. </a:t>
            </a:r>
          </a:p>
          <a:p>
            <a:endParaRPr lang="nl-NL" dirty="0"/>
          </a:p>
          <a:p>
            <a:r>
              <a:rPr lang="nl-NL" dirty="0"/>
              <a:t>Bij een zeer sterk verhoogde bloeddruk (systolisch &gt; 200 mg Hg of een recente sterke stijging) of klachten van hoofdpijn misselijkheid of braken, kortademigheid of visusstoornissen, kan er sprake zijn van een </a:t>
            </a:r>
            <a:r>
              <a:rPr lang="nl-NL" dirty="0" err="1"/>
              <a:t>hypertensieve</a:t>
            </a:r>
            <a:r>
              <a:rPr lang="nl-NL" dirty="0"/>
              <a:t> crisis. P. 23</a:t>
            </a:r>
          </a:p>
          <a:p>
            <a:pPr marL="171450" indent="-171450">
              <a:buFont typeface="Arial" panose="020B0604020202020204" pitchFamily="34" charset="0"/>
              <a:buChar char="•"/>
            </a:pPr>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75</a:t>
            </a:fld>
            <a:endParaRPr lang="nl-NL"/>
          </a:p>
        </p:txBody>
      </p:sp>
    </p:spTree>
    <p:extLst>
      <p:ext uri="{BB962C8B-B14F-4D97-AF65-F5344CB8AC3E}">
        <p14:creationId xmlns:p14="http://schemas.microsoft.com/office/powerpoint/2010/main" val="3945346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Relatie hoofdpijn en bloeddruk.</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Om aandacht te schenken aan </a:t>
            </a:r>
            <a:r>
              <a:rPr lang="nl-NL" dirty="0" err="1"/>
              <a:t>hypertensieve</a:t>
            </a:r>
            <a:r>
              <a:rPr lang="nl-NL" dirty="0"/>
              <a:t> crisis.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Bij een zeer sterk verhoogde bloeddruk (systolisch &gt; 200 mg Hg of een recente sterke stijging) of klachten van hoofdpijn misselijkheid of braken, kortademigheid of visusstoornissen, kan er sprake zijn van een </a:t>
            </a:r>
            <a:r>
              <a:rPr lang="nl-NL" dirty="0" err="1"/>
              <a:t>hypertensieve</a:t>
            </a:r>
            <a:r>
              <a:rPr lang="nl-NL" dirty="0"/>
              <a:t> crisis. P. 23</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76</a:t>
            </a:fld>
            <a:endParaRPr lang="nl-NL"/>
          </a:p>
        </p:txBody>
      </p:sp>
    </p:spTree>
    <p:extLst>
      <p:ext uri="{BB962C8B-B14F-4D97-AF65-F5344CB8AC3E}">
        <p14:creationId xmlns:p14="http://schemas.microsoft.com/office/powerpoint/2010/main" val="25974555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Flowchart</a:t>
            </a:r>
            <a:r>
              <a:rPr lang="nl-NL" baseline="0" dirty="0"/>
              <a:t> voor stellen diagnose hypertensie, p. 331 richtlijn</a:t>
            </a:r>
          </a:p>
          <a:p>
            <a:r>
              <a:rPr lang="nl-NL" dirty="0"/>
              <a:t>De werkgroep  adviseert</a:t>
            </a:r>
            <a:r>
              <a:rPr lang="nl-NL" baseline="0" dirty="0"/>
              <a:t> de bloeddruk te bepalen aan de hand van meerdere metingen volgende bovenstaand stroomschema. Indien de bloeddruk slechts licht verhoogd is, kan deze rustig geëvalueerd worden over een periode van weken tot maanden. Indien de bloeddruk duidelijk verhoogd is of vergezeld gaat met orgaanschade, andere risicofactoren voor HVZ of aanwezigheid van HVZ of CNS, zijn herhaalde bloeddrukmetingen binnen een kortere periode vereist om beslissingen te nemen over behandeling.  (p.330)</a:t>
            </a:r>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77</a:t>
            </a:fld>
            <a:endParaRPr lang="nl-NL"/>
          </a:p>
        </p:txBody>
      </p:sp>
    </p:spTree>
    <p:extLst>
      <p:ext uri="{BB962C8B-B14F-4D97-AF65-F5344CB8AC3E}">
        <p14:creationId xmlns:p14="http://schemas.microsoft.com/office/powerpoint/2010/main" val="4229812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Pagina 342 en 343 bevatten grote opsomming van kenmerken uit anamnese, lichamelijk en aanvullend onderzoek, waarbij je hier aan moet denken</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78</a:t>
            </a:fld>
            <a:endParaRPr lang="nl-NL"/>
          </a:p>
        </p:txBody>
      </p:sp>
    </p:spTree>
    <p:extLst>
      <p:ext uri="{BB962C8B-B14F-4D97-AF65-F5344CB8AC3E}">
        <p14:creationId xmlns:p14="http://schemas.microsoft.com/office/powerpoint/2010/main" val="21317347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aseline="0" dirty="0"/>
              <a:t>Gaan we haar bloeddruk, lipiden en ACR behandelen?</a:t>
            </a:r>
          </a:p>
          <a:p>
            <a:r>
              <a:rPr lang="nl-NL" baseline="0" dirty="0"/>
              <a:t>Zij is jonger dan 70 jaar en lijkt zeker vitaal; behandelen.</a:t>
            </a:r>
          </a:p>
          <a:p>
            <a:endParaRPr lang="nl-NL" baseline="0" dirty="0"/>
          </a:p>
          <a:p>
            <a:endParaRPr lang="nl-NL" baseline="0" dirty="0"/>
          </a:p>
          <a:p>
            <a:r>
              <a:rPr lang="nl-NL" sz="1200" kern="1200" dirty="0">
                <a:solidFill>
                  <a:schemeClr val="tx1"/>
                </a:solidFill>
                <a:effectLst/>
                <a:latin typeface="+mn-lt"/>
                <a:ea typeface="+mn-ea"/>
                <a:cs typeface="+mn-cs"/>
              </a:rPr>
              <a:t>Mevrouw is &lt;70 jaar dus nog geen ‘oudere’, dus:</a:t>
            </a:r>
          </a:p>
          <a:p>
            <a:r>
              <a:rPr lang="nl-NL" sz="1200" kern="1200" dirty="0">
                <a:solidFill>
                  <a:schemeClr val="tx1"/>
                </a:solidFill>
                <a:effectLst/>
                <a:latin typeface="+mn-lt"/>
                <a:ea typeface="+mn-ea"/>
                <a:cs typeface="+mn-cs"/>
              </a:rPr>
              <a:t>- Patiënten zonder eerdere hart- en vaatziekten ≤70 jaar, maar met een zeer hoog of hoog cardiovasculair risico en/of met diabetes mellitus en/of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 Start met een statine indien het risico op hart- en vaatziekten zeer hoog is en het LDLC ≥2,6 </a:t>
            </a:r>
            <a:r>
              <a:rPr lang="nl-NL" sz="1200" kern="1200" dirty="0" err="1">
                <a:solidFill>
                  <a:schemeClr val="tx1"/>
                </a:solidFill>
                <a:effectLst/>
                <a:latin typeface="+mn-lt"/>
                <a:ea typeface="+mn-ea"/>
                <a:cs typeface="+mn-cs"/>
              </a:rPr>
              <a:t>mmol</a:t>
            </a:r>
            <a:r>
              <a:rPr lang="nl-NL" sz="1200" kern="1200" dirty="0">
                <a:solidFill>
                  <a:schemeClr val="tx1"/>
                </a:solidFill>
                <a:effectLst/>
                <a:latin typeface="+mn-lt"/>
                <a:ea typeface="+mn-ea"/>
                <a:cs typeface="+mn-cs"/>
              </a:rPr>
              <a:t>/l is.</a:t>
            </a:r>
          </a:p>
          <a:p>
            <a:pPr lvl="0"/>
            <a:r>
              <a:rPr lang="nl-NL" sz="1200" kern="1200" dirty="0">
                <a:solidFill>
                  <a:schemeClr val="tx1"/>
                </a:solidFill>
                <a:effectLst/>
                <a:latin typeface="+mn-lt"/>
                <a:ea typeface="+mn-ea"/>
                <a:cs typeface="+mn-cs"/>
              </a:rPr>
              <a:t>- Overweeg te starten met een statine indien het risico op hart- en vaatziekten hoog is en het LDL-C ≥2,6 </a:t>
            </a:r>
            <a:r>
              <a:rPr lang="nl-NL" sz="1200" kern="1200" dirty="0" err="1">
                <a:solidFill>
                  <a:schemeClr val="tx1"/>
                </a:solidFill>
                <a:effectLst/>
                <a:latin typeface="+mn-lt"/>
                <a:ea typeface="+mn-ea"/>
                <a:cs typeface="+mn-cs"/>
              </a:rPr>
              <a:t>mmol</a:t>
            </a:r>
            <a:r>
              <a:rPr lang="nl-NL" sz="1200" kern="1200" dirty="0">
                <a:solidFill>
                  <a:schemeClr val="tx1"/>
                </a:solidFill>
                <a:effectLst/>
                <a:latin typeface="+mn-lt"/>
                <a:ea typeface="+mn-ea"/>
                <a:cs typeface="+mn-cs"/>
              </a:rPr>
              <a:t>/l is.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risico is bij </a:t>
            </a:r>
            <a:r>
              <a:rPr lang="nl-NL" sz="1200" kern="1200" dirty="0" err="1">
                <a:solidFill>
                  <a:schemeClr val="tx1"/>
                </a:solidFill>
                <a:effectLst/>
                <a:latin typeface="+mn-lt"/>
                <a:ea typeface="+mn-ea"/>
                <a:cs typeface="+mn-cs"/>
              </a:rPr>
              <a:t>mw</a:t>
            </a:r>
            <a:r>
              <a:rPr lang="nl-NL" sz="1200" kern="1200" dirty="0">
                <a:solidFill>
                  <a:schemeClr val="tx1"/>
                </a:solidFill>
                <a:effectLst/>
                <a:latin typeface="+mn-lt"/>
                <a:ea typeface="+mn-ea"/>
                <a:cs typeface="+mn-cs"/>
              </a:rPr>
              <a:t> Klarenbeek hoog dus overweeg te starten met een statine. </a:t>
            </a:r>
          </a:p>
          <a:p>
            <a:endParaRPr lang="nl-NL" baseline="0"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79</a:t>
            </a:fld>
            <a:endParaRPr lang="nl-NL" dirty="0"/>
          </a:p>
        </p:txBody>
      </p:sp>
      <p:sp>
        <p:nvSpPr>
          <p:cNvPr id="5" name="Tijdelijke aanduiding voor voettekst 4">
            <a:extLst>
              <a:ext uri="{FF2B5EF4-FFF2-40B4-BE49-F238E27FC236}">
                <a16:creationId xmlns:a16="http://schemas.microsoft.com/office/drawing/2014/main" id="{F003B3AE-704C-B041-95FD-23F5B70AA62A}"/>
              </a:ext>
            </a:extLst>
          </p:cNvPr>
          <p:cNvSpPr>
            <a:spLocks noGrp="1"/>
          </p:cNvSpPr>
          <p:nvPr>
            <p:ph type="ftr" sz="quarter" idx="11"/>
          </p:nvPr>
        </p:nvSpPr>
        <p:spPr/>
        <p:txBody>
          <a:bodyPr/>
          <a:lstStyle/>
          <a:p>
            <a:r>
              <a:rPr lang="nl-NL" dirty="0"/>
              <a:t>DiHAG-Langerhans</a:t>
            </a:r>
          </a:p>
        </p:txBody>
      </p:sp>
    </p:spTree>
    <p:extLst>
      <p:ext uri="{BB962C8B-B14F-4D97-AF65-F5344CB8AC3E}">
        <p14:creationId xmlns:p14="http://schemas.microsoft.com/office/powerpoint/2010/main" val="35964945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Lijkt een niet kwetsbare dame en zelfs jonger dan 70 jaar</a:t>
            </a:r>
          </a:p>
          <a:p>
            <a:endParaRPr lang="nl-NL" dirty="0"/>
          </a:p>
          <a:p>
            <a:r>
              <a:rPr lang="nl-NL" dirty="0"/>
              <a:t>Bloeddruk &lt; 70 jaar, hoort &lt; 140, en indien mogelijk &lt; 130  --&gt; ace remmer starten mede </a:t>
            </a:r>
            <a:r>
              <a:rPr lang="nl-NL" dirty="0" err="1"/>
              <a:t>ivm</a:t>
            </a:r>
            <a:r>
              <a:rPr lang="nl-NL" dirty="0"/>
              <a:t> </a:t>
            </a:r>
            <a:r>
              <a:rPr lang="nl-NL" dirty="0" err="1"/>
              <a:t>acr</a:t>
            </a:r>
            <a:r>
              <a:rPr lang="nl-NL" dirty="0"/>
              <a:t>&gt; 3</a:t>
            </a:r>
          </a:p>
          <a:p>
            <a:endParaRPr lang="nl-NL" dirty="0"/>
          </a:p>
          <a:p>
            <a:endParaRPr lang="nl-NL" dirty="0"/>
          </a:p>
          <a:p>
            <a:pPr marL="0" indent="0">
              <a:buNone/>
            </a:pPr>
            <a:r>
              <a:rPr lang="nl-NL" dirty="0">
                <a:solidFill>
                  <a:srgbClr val="FF8000"/>
                </a:solidFill>
              </a:rPr>
              <a:t>Niet kwetsbare ouderen en statines:</a:t>
            </a:r>
          </a:p>
          <a:p>
            <a:pPr marL="0" indent="0">
              <a:buNone/>
            </a:pPr>
            <a:r>
              <a:rPr lang="nl-NL" u="sng" dirty="0"/>
              <a:t>Zonder HVZ</a:t>
            </a:r>
            <a:r>
              <a:rPr lang="nl-NL" dirty="0"/>
              <a:t>: statine bij hoog geschat risico:</a:t>
            </a:r>
            <a:br>
              <a:rPr lang="nl-NL" dirty="0"/>
            </a:br>
            <a:r>
              <a:rPr lang="nl-NL" dirty="0"/>
              <a:t>- ernstige risicofactoren als </a:t>
            </a:r>
            <a:r>
              <a:rPr lang="nl-NL" u="sng" dirty="0"/>
              <a:t>T2DM</a:t>
            </a:r>
            <a:r>
              <a:rPr lang="nl-NL" dirty="0"/>
              <a:t>, TC &gt; 8 en</a:t>
            </a:r>
            <a:br>
              <a:rPr lang="nl-NL" dirty="0"/>
            </a:br>
            <a:r>
              <a:rPr lang="nl-NL" dirty="0"/>
              <a:t>  RR&gt; 180/110 en LDL-c &lt; 2.6 </a:t>
            </a:r>
            <a:r>
              <a:rPr lang="nl-NL" dirty="0" err="1"/>
              <a:t>mmol</a:t>
            </a:r>
            <a:r>
              <a:rPr lang="nl-NL" dirty="0"/>
              <a:t>/l  </a:t>
            </a:r>
            <a:br>
              <a:rPr lang="nl-NL" dirty="0"/>
            </a:br>
            <a:br>
              <a:rPr lang="nl-NL" dirty="0"/>
            </a:br>
            <a:r>
              <a:rPr lang="nl-NL" u="sng" dirty="0"/>
              <a:t>Met HVZ</a:t>
            </a:r>
            <a:r>
              <a:rPr lang="nl-NL" dirty="0"/>
              <a:t>; </a:t>
            </a:r>
            <a:br>
              <a:rPr lang="nl-NL" dirty="0"/>
            </a:br>
            <a:r>
              <a:rPr lang="nl-NL" dirty="0"/>
              <a:t>- start statine en streef naar LDL &lt; 2.6 </a:t>
            </a:r>
            <a:r>
              <a:rPr lang="nl-NL" dirty="0" err="1"/>
              <a:t>mmol</a:t>
            </a:r>
            <a:r>
              <a:rPr lang="nl-NL" dirty="0"/>
              <a:t>/l</a:t>
            </a:r>
            <a:br>
              <a:rPr lang="nl-NL" dirty="0"/>
            </a:br>
            <a:r>
              <a:rPr lang="nl-NL" dirty="0"/>
              <a:t>- evalueer bijwerkingen</a:t>
            </a:r>
          </a:p>
          <a:p>
            <a:endParaRPr lang="nl-NL" dirty="0"/>
          </a:p>
          <a:p>
            <a:endParaRPr lang="nl-NL" dirty="0"/>
          </a:p>
          <a:p>
            <a:r>
              <a:rPr lang="nl-NL" dirty="0"/>
              <a:t>Dus je zou een statine kunnen starten en een ace remmer voor haar verhoogde ACR.</a:t>
            </a:r>
          </a:p>
          <a:p>
            <a:endParaRPr lang="nl-NL" dirty="0"/>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80</a:t>
            </a:fld>
            <a:endParaRPr lang="nl-NL"/>
          </a:p>
        </p:txBody>
      </p:sp>
    </p:spTree>
    <p:extLst>
      <p:ext uri="{BB962C8B-B14F-4D97-AF65-F5344CB8AC3E}">
        <p14:creationId xmlns:p14="http://schemas.microsoft.com/office/powerpoint/2010/main" val="31716317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veel bewijs dat streven naar een waarde &lt; 140 mm Hg bij de meeste patiënten veilig en effectief is. Vervolgens kunnen er argumenten zijn om de bloeddruk verder te verlagen naar &lt; 130 mm Hg, dan wel de streefwaarde te verhogen naar &lt; 150 mg.</a:t>
            </a:r>
          </a:p>
          <a:p>
            <a:endParaRPr lang="nl-NL" dirty="0"/>
          </a:p>
          <a:p>
            <a:r>
              <a:rPr lang="nl-NL" dirty="0"/>
              <a:t>Verlaging van de streefwaarde &lt; 130 mm Hg kan worden overwogen indien de behandeling tot &lt; 140 </a:t>
            </a:r>
            <a:r>
              <a:rPr lang="nl-NL" dirty="0" err="1"/>
              <a:t>mmHg</a:t>
            </a:r>
            <a:r>
              <a:rPr lang="nl-NL" dirty="0"/>
              <a:t> goed wordt verdragen, met name in aanwezigheid van extra risico verhogende factoren zoals diabetes mellitus en chronische </a:t>
            </a:r>
            <a:r>
              <a:rPr lang="nl-NL" dirty="0" err="1"/>
              <a:t>nierschade</a:t>
            </a:r>
            <a:r>
              <a:rPr lang="nl-NL" dirty="0"/>
              <a:t>.</a:t>
            </a:r>
          </a:p>
          <a:p>
            <a:endParaRPr lang="nl-NL" dirty="0"/>
          </a:p>
          <a:p>
            <a:endParaRPr lang="nl-NL" dirty="0"/>
          </a:p>
          <a:p>
            <a:r>
              <a:rPr lang="nl-NL" sz="1200" kern="1200" dirty="0">
                <a:solidFill>
                  <a:schemeClr val="tx1"/>
                </a:solidFill>
                <a:effectLst/>
                <a:latin typeface="+mn-lt"/>
                <a:ea typeface="+mn-ea"/>
                <a:cs typeface="+mn-cs"/>
              </a:rPr>
              <a:t>NHG standaard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Patiënten met chronische </a:t>
            </a:r>
            <a:r>
              <a:rPr lang="nl-NL" sz="1200" i="1" kern="1200" dirty="0" err="1">
                <a:solidFill>
                  <a:schemeClr val="tx1"/>
                </a:solidFill>
                <a:effectLst/>
                <a:latin typeface="+mn-lt"/>
                <a:ea typeface="+mn-ea"/>
                <a:cs typeface="+mn-cs"/>
              </a:rPr>
              <a:t>nierschade</a:t>
            </a:r>
            <a:r>
              <a:rPr lang="nl-NL" sz="1200" i="1" kern="1200" dirty="0">
                <a:solidFill>
                  <a:schemeClr val="tx1"/>
                </a:solidFill>
                <a:effectLst/>
                <a:latin typeface="+mn-lt"/>
                <a:ea typeface="+mn-ea"/>
                <a:cs typeface="+mn-cs"/>
              </a:rPr>
              <a:t> en verhoogde bloeddruk.</a:t>
            </a:r>
            <a:r>
              <a:rPr lang="nl-NL" sz="1200" kern="1200" dirty="0">
                <a:solidFill>
                  <a:schemeClr val="tx1"/>
                </a:solidFill>
                <a:effectLst/>
                <a:latin typeface="+mn-lt"/>
                <a:ea typeface="+mn-ea"/>
                <a:cs typeface="+mn-cs"/>
              </a:rPr>
              <a:t> Behandel patiënten met een bloeddruk &gt; 130/80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 met bloeddrukverlagende therapie. Geef alle patiënten leefstijladviezen. Medicamenteuze behandeling wordt aanbevolen bij patiënten uit risicocategorie oranje en rood (</a:t>
            </a:r>
            <a:r>
              <a:rPr lang="nl-NL" sz="1200" i="1" kern="1200" dirty="0">
                <a:solidFill>
                  <a:schemeClr val="tx1"/>
                </a:solidFill>
                <a:effectLst/>
                <a:latin typeface="+mn-lt"/>
                <a:ea typeface="+mn-ea"/>
                <a:cs typeface="+mn-cs"/>
              </a:rPr>
              <a:t>tabel 1 uit de standaard chronische </a:t>
            </a:r>
            <a:r>
              <a:rPr lang="nl-NL" sz="1200" i="1"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Overweeg medicamenteuze behandeling bij patiënten met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risicocategorie geel (</a:t>
            </a:r>
            <a:r>
              <a:rPr lang="nl-NL" sz="1200" i="1" kern="1200" dirty="0">
                <a:solidFill>
                  <a:schemeClr val="tx1"/>
                </a:solidFill>
                <a:effectLst/>
                <a:latin typeface="+mn-lt"/>
                <a:ea typeface="+mn-ea"/>
                <a:cs typeface="+mn-cs"/>
              </a:rPr>
              <a:t>tabel 1 uit de standaard chronische </a:t>
            </a:r>
            <a:r>
              <a:rPr lang="nl-NL" sz="1200" i="1"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afhankelijk van de schatting van het cardiovasculaire risico, waarbij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als additionele risicofactor moet worden meegenomen. De streefwaarde van de bloeddruk is ≤ 130/80 </a:t>
            </a:r>
            <a:r>
              <a:rPr lang="nl-NL" sz="1200" kern="1200" dirty="0" err="1">
                <a:solidFill>
                  <a:schemeClr val="tx1"/>
                </a:solidFill>
                <a:effectLst/>
                <a:latin typeface="+mn-lt"/>
                <a:ea typeface="+mn-ea"/>
                <a:cs typeface="+mn-cs"/>
              </a:rPr>
              <a:t>mmHg</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Individualiseren van de streefwaarden voor de bloeddruk wordt aanbevolen samen met de patiënt, met name op basis van leeftijd, aard van de nierziekte en </a:t>
            </a:r>
            <a:r>
              <a:rPr lang="nl-NL" sz="1200" kern="1200" dirty="0" err="1">
                <a:solidFill>
                  <a:schemeClr val="tx1"/>
                </a:solidFill>
                <a:effectLst/>
                <a:latin typeface="+mn-lt"/>
                <a:ea typeface="+mn-ea"/>
                <a:cs typeface="+mn-cs"/>
              </a:rPr>
              <a:t>comorbiditeit</a:t>
            </a:r>
            <a:r>
              <a:rPr lang="nl-NL" sz="1200" kern="1200" dirty="0">
                <a:solidFill>
                  <a:schemeClr val="tx1"/>
                </a:solidFill>
                <a:effectLst/>
                <a:latin typeface="+mn-lt"/>
                <a:ea typeface="+mn-ea"/>
                <a:cs typeface="+mn-cs"/>
              </a:rPr>
              <a:t>. Zo kan bijvoorbeeld voor patiënten met een levensverwachting &lt; 10 jaar en voor patiënten met een laag cardiovasculair risico een minder strikt beleid en voor jonge patiënten met ernstig verhoogde </a:t>
            </a:r>
            <a:r>
              <a:rPr lang="nl-NL" sz="1200" kern="1200" dirty="0" err="1">
                <a:solidFill>
                  <a:schemeClr val="tx1"/>
                </a:solidFill>
                <a:effectLst/>
                <a:latin typeface="+mn-lt"/>
                <a:ea typeface="+mn-ea"/>
                <a:cs typeface="+mn-cs"/>
              </a:rPr>
              <a:t>albuminurie</a:t>
            </a:r>
            <a:r>
              <a:rPr lang="nl-NL" sz="1200" kern="1200" dirty="0">
                <a:solidFill>
                  <a:schemeClr val="tx1"/>
                </a:solidFill>
                <a:effectLst/>
                <a:latin typeface="+mn-lt"/>
                <a:ea typeface="+mn-ea"/>
                <a:cs typeface="+mn-cs"/>
              </a:rPr>
              <a:t> of een specifieke nierziekte juist een strikter beleid worden nagestreefd.</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81</a:t>
            </a:fld>
            <a:endParaRPr lang="nl-NL"/>
          </a:p>
        </p:txBody>
      </p:sp>
    </p:spTree>
    <p:extLst>
      <p:ext uri="{BB962C8B-B14F-4D97-AF65-F5344CB8AC3E}">
        <p14:creationId xmlns:p14="http://schemas.microsoft.com/office/powerpoint/2010/main" val="109323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Docent 1 of 2</a:t>
            </a:r>
          </a:p>
          <a:p>
            <a:endParaRPr lang="nl-NL" dirty="0"/>
          </a:p>
          <a:p>
            <a:r>
              <a:rPr lang="nl-NL" dirty="0"/>
              <a:t>4. Onjuist – de SCORE risicoschatting is niet gevalideerd voor mensen met diabetes mellitus. Voorheen werd er om een betere schatting te maken 15 kalenderjaren opgeteld bij de leeftijd, om hier enigszins voor te corrigeren. SCORE functie niet gebruiken bij mensen met diabetes</a:t>
            </a:r>
          </a:p>
          <a:p>
            <a:endParaRPr lang="nl-NL" dirty="0"/>
          </a:p>
          <a:p>
            <a:r>
              <a:rPr lang="nl-NL" dirty="0"/>
              <a:t>5. Onjuist</a:t>
            </a:r>
            <a:br>
              <a:rPr lang="nl-NL" dirty="0"/>
            </a:br>
            <a:r>
              <a:rPr lang="nl-NL" dirty="0"/>
              <a:t>    p. 8 (versie oktober 2018)  Het SCORE systeem is alleen te gebruiken bij personen die nog niet medicamenteus behandeld worden</a:t>
            </a:r>
          </a:p>
          <a:p>
            <a:endParaRPr lang="nl-NL" dirty="0"/>
          </a:p>
          <a:p>
            <a:r>
              <a:rPr lang="nl-NL" dirty="0"/>
              <a:t>6. Onjuist</a:t>
            </a:r>
            <a:br>
              <a:rPr lang="nl-NL" dirty="0"/>
            </a:br>
            <a:r>
              <a:rPr lang="nl-NL" dirty="0"/>
              <a:t>  p. 245 richtlijn CVRM</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8</a:t>
            </a:fld>
            <a:endParaRPr lang="nl-NL"/>
          </a:p>
        </p:txBody>
      </p:sp>
      <p:sp>
        <p:nvSpPr>
          <p:cNvPr id="5" name="Tijdelijke aanduiding voor voettekst 4">
            <a:extLst>
              <a:ext uri="{FF2B5EF4-FFF2-40B4-BE49-F238E27FC236}">
                <a16:creationId xmlns:a16="http://schemas.microsoft.com/office/drawing/2014/main" id="{41064849-B0E0-7D47-97DE-E65426FD61AD}"/>
              </a:ext>
            </a:extLst>
          </p:cNvPr>
          <p:cNvSpPr>
            <a:spLocks noGrp="1"/>
          </p:cNvSpPr>
          <p:nvPr>
            <p:ph type="ftr" sz="quarter" idx="11"/>
          </p:nvPr>
        </p:nvSpPr>
        <p:spPr/>
        <p:txBody>
          <a:bodyPr/>
          <a:lstStyle/>
          <a:p>
            <a:r>
              <a:rPr lang="nl-NL"/>
              <a:t>DiHAG-Langerhans</a:t>
            </a:r>
          </a:p>
        </p:txBody>
      </p:sp>
    </p:spTree>
    <p:extLst>
      <p:ext uri="{BB962C8B-B14F-4D97-AF65-F5344CB8AC3E}">
        <p14:creationId xmlns:p14="http://schemas.microsoft.com/office/powerpoint/2010/main" val="33565277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M.b.t. ouderen: liever niet meer dan 2 middelen bij kwetsbare ouderen &gt; 80 jaar.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voorschrijven zorgvuldig monitoren.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Bedacht zijn op bijwerkingen.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Te lage diastolische bloeddruk geassocieerd hoger sterfte risico en risico op cardiale events. Daarom advies niet  diastole &lt; 70 .</a:t>
            </a:r>
          </a:p>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82</a:t>
            </a:fld>
            <a:endParaRPr lang="nl-NL"/>
          </a:p>
        </p:txBody>
      </p:sp>
    </p:spTree>
    <p:extLst>
      <p:ext uri="{BB962C8B-B14F-4D97-AF65-F5344CB8AC3E}">
        <p14:creationId xmlns:p14="http://schemas.microsoft.com/office/powerpoint/2010/main" val="35439306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principe worden alle vier de groepen aanbevolen. </a:t>
            </a:r>
          </a:p>
          <a:p>
            <a:endParaRPr lang="nl-NL" dirty="0"/>
          </a:p>
          <a:p>
            <a:r>
              <a:rPr lang="nl-NL" dirty="0"/>
              <a:t>Bij verhoogd risico op diabetes liever geen bètablokker. </a:t>
            </a:r>
          </a:p>
          <a:p>
            <a:endParaRPr lang="nl-NL" dirty="0"/>
          </a:p>
          <a:p>
            <a:r>
              <a:rPr lang="nl-NL" dirty="0"/>
              <a:t>Er zijn aanwijzingen dat bètablokkers minder effectief zijn dan diuretica, ACE-remmers, </a:t>
            </a:r>
            <a:r>
              <a:rPr lang="nl-NL" dirty="0" err="1"/>
              <a:t>ARB’s</a:t>
            </a:r>
            <a:r>
              <a:rPr lang="nl-NL" dirty="0"/>
              <a:t> en calciumantagonisten.</a:t>
            </a:r>
          </a:p>
          <a:p>
            <a:r>
              <a:rPr lang="nl-NL" dirty="0"/>
              <a:t>Met combinatiemiddelen kan eventueel worden gestart bij een sterk verhoogde aanvangsbloeddruk en/ of risico.</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83</a:t>
            </a:fld>
            <a:endParaRPr lang="nl-NL"/>
          </a:p>
        </p:txBody>
      </p:sp>
    </p:spTree>
    <p:extLst>
      <p:ext uri="{BB962C8B-B14F-4D97-AF65-F5344CB8AC3E}">
        <p14:creationId xmlns:p14="http://schemas.microsoft.com/office/powerpoint/2010/main" val="7705509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84</a:t>
            </a:fld>
            <a:endParaRPr lang="nl-NL"/>
          </a:p>
        </p:txBody>
      </p:sp>
    </p:spTree>
    <p:extLst>
      <p:ext uri="{BB962C8B-B14F-4D97-AF65-F5344CB8AC3E}">
        <p14:creationId xmlns:p14="http://schemas.microsoft.com/office/powerpoint/2010/main" val="86896944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spironolacton 25-50 mg toe wanneer de bloeddrukstreefwaarde niet wordt gehaald na initiële behandeling met een ACE-remmer of ARB, calciumantagonist en </a:t>
            </a:r>
            <a:r>
              <a:rPr lang="nl-NL" dirty="0" err="1"/>
              <a:t>thiazidediureticum</a:t>
            </a:r>
            <a:r>
              <a:rPr lang="nl-NL" dirty="0"/>
              <a:t>. Bij niet verdragen van spironolacton kan amiloride 10-20 mg als alternatief worden overwogen </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85</a:t>
            </a:fld>
            <a:endParaRPr lang="nl-NL"/>
          </a:p>
        </p:txBody>
      </p:sp>
    </p:spTree>
    <p:extLst>
      <p:ext uri="{BB962C8B-B14F-4D97-AF65-F5344CB8AC3E}">
        <p14:creationId xmlns:p14="http://schemas.microsoft.com/office/powerpoint/2010/main" val="10846126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42022868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Tabel uit de NHG standaard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(2018). Duidelijk benoemen dat de kleuren iets anders aanduiden dan in de LTA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(2009). Het gaat hier niet om verwijs/overleg indicaties maar om de stadiëring van het cardiovasculaire risico.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Denk aan de epidemiologie: het zijn Nederlandse cijfers. Groen lijkt klein oppervlak maar is de doorsnee patiënt (88%), rood is slechts &lt; 1%.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Dit verhoogde risico betekent voor een dame van 50 jaar met een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van 87 ml/min en een ACR 5.3 dat zij 5-6 jaar inlevert (zie onderstaande tabel). Door adequate begeleiding kan dat reduceren tot de helft (door RAAS-remmers optimaal in te zetten).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035"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035" rtl="0" eaLnBrk="1" fontAlgn="auto" latinLnBrk="0" hangingPunct="1">
                <a:lnSpc>
                  <a:spcPct val="100000"/>
                </a:lnSpc>
                <a:spcBef>
                  <a:spcPts val="0"/>
                </a:spcBef>
                <a:spcAft>
                  <a:spcPts val="0"/>
                </a:spcAft>
                <a:buClrTx/>
                <a:buSzTx/>
                <a:buFontTx/>
                <a:buNone/>
                <a:tabLst/>
                <a:defRPr/>
              </a:pPr>
              <a:t>87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7305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nl-NL" sz="1200" kern="1200" dirty="0">
                <a:solidFill>
                  <a:schemeClr val="tx1"/>
                </a:solidFill>
                <a:effectLst/>
                <a:latin typeface="+mn-lt"/>
                <a:ea typeface="+mn-ea"/>
                <a:cs typeface="+mn-cs"/>
              </a:rPr>
              <a:t>Verken wat patiënten weten over nieren, anders is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ook moeilijk uit te leggen.</a:t>
            </a:r>
          </a:p>
          <a:p>
            <a:r>
              <a:rPr lang="nl-NL" sz="1200" kern="1200" dirty="0">
                <a:solidFill>
                  <a:schemeClr val="tx1"/>
                </a:solidFill>
                <a:effectLst/>
                <a:latin typeface="+mn-lt"/>
                <a:ea typeface="+mn-ea"/>
                <a:cs typeface="+mn-cs"/>
              </a:rPr>
              <a:t>Laat informatie aansluiten aan wat de patiënt weet/ haal misverstanden uit de wereld (bijv. mijn nieren werken goed, want ik plas veel).</a:t>
            </a:r>
          </a:p>
          <a:p>
            <a:r>
              <a:rPr lang="nl-NL" sz="1200" kern="1200" dirty="0">
                <a:solidFill>
                  <a:schemeClr val="tx1"/>
                </a:solidFill>
                <a:effectLst/>
                <a:latin typeface="+mn-lt"/>
                <a:ea typeface="+mn-ea"/>
                <a:cs typeface="+mn-cs"/>
              </a:rPr>
              <a:t>Leg het verband uit tussen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en het risico op HVZ: dat weten mensen vaak niet en zijn dan ook niet geneigd daarvoor hun leefstijl aan te passen.</a:t>
            </a:r>
          </a:p>
          <a:p>
            <a:r>
              <a:rPr lang="nl-NL" sz="1200" kern="1200" dirty="0">
                <a:solidFill>
                  <a:schemeClr val="tx1"/>
                </a:solidFill>
                <a:effectLst/>
                <a:latin typeface="+mn-lt"/>
                <a:ea typeface="+mn-ea"/>
                <a:cs typeface="+mn-cs"/>
              </a:rPr>
              <a:t>Herhaal de informatie: als we er nooit meer iets van zeggen denken mensen ‘zo belangrijk was het blijkbaar niet’. </a:t>
            </a:r>
          </a:p>
          <a:p>
            <a:r>
              <a:rPr lang="nl-NL" sz="1200" kern="1200" dirty="0">
                <a:solidFill>
                  <a:schemeClr val="tx1"/>
                </a:solidFill>
                <a:effectLst/>
                <a:latin typeface="+mn-lt"/>
                <a:ea typeface="+mn-ea"/>
                <a:cs typeface="+mn-cs"/>
              </a:rPr>
              <a:t>Obesitas is een belangrijke factor bij (ernstige) CNS. ROKEN is ook vaak vergeten factor.</a:t>
            </a:r>
          </a:p>
          <a:p>
            <a:r>
              <a:rPr lang="nl-NL" sz="1200" kern="1200" dirty="0">
                <a:solidFill>
                  <a:schemeClr val="tx1"/>
                </a:solidFill>
                <a:effectLst/>
                <a:latin typeface="+mn-lt"/>
                <a:ea typeface="+mn-ea"/>
                <a:cs typeface="+mn-cs"/>
              </a:rPr>
              <a:t>Verder standaard adviezen, tast af of dit haalbaar is. </a:t>
            </a:r>
          </a:p>
          <a:p>
            <a:endParaRPr lang="en-US" b="1" dirty="0"/>
          </a:p>
          <a:p>
            <a:endParaRPr lang="en-US" b="1" dirty="0"/>
          </a:p>
          <a:p>
            <a:r>
              <a:rPr lang="en-US" b="1" dirty="0"/>
              <a:t>==============================</a:t>
            </a:r>
          </a:p>
          <a:p>
            <a:r>
              <a:rPr lang="en-US" b="1" dirty="0"/>
              <a:t>What Patients with Mild-to-Moderate Kidney Disease Know, Think, and Feel about Their Disease: An In-Depth Interview Study.</a:t>
            </a:r>
          </a:p>
          <a:p>
            <a:r>
              <a:rPr lang="en-US" dirty="0">
                <a:hlinkClick r:id="rId3"/>
              </a:rPr>
              <a:t>van Dipten C</a:t>
            </a:r>
            <a:r>
              <a:rPr lang="en-US" baseline="30000" dirty="0"/>
              <a:t>1</a:t>
            </a:r>
            <a:r>
              <a:rPr lang="en-US" dirty="0"/>
              <a:t>, </a:t>
            </a:r>
            <a:r>
              <a:rPr lang="en-US" dirty="0">
                <a:hlinkClick r:id="rId4"/>
              </a:rPr>
              <a:t>de Grauw WJC</a:t>
            </a:r>
            <a:r>
              <a:rPr lang="en-US" baseline="30000" dirty="0"/>
              <a:t>2</a:t>
            </a:r>
            <a:r>
              <a:rPr lang="en-US" dirty="0"/>
              <a:t>, </a:t>
            </a:r>
            <a:r>
              <a:rPr lang="en-US" dirty="0">
                <a:hlinkClick r:id="rId5"/>
              </a:rPr>
              <a:t>Wetzels JFM</a:t>
            </a:r>
            <a:r>
              <a:rPr lang="en-US" baseline="30000" dirty="0"/>
              <a:t>2</a:t>
            </a:r>
            <a:r>
              <a:rPr lang="en-US" dirty="0"/>
              <a:t>, </a:t>
            </a:r>
            <a:r>
              <a:rPr lang="en-US" dirty="0">
                <a:hlinkClick r:id="rId6"/>
              </a:rPr>
              <a:t>Assendelft WJJ</a:t>
            </a:r>
            <a:r>
              <a:rPr lang="en-US" baseline="30000" dirty="0"/>
              <a:t>2</a:t>
            </a:r>
            <a:r>
              <a:rPr lang="en-US" dirty="0"/>
              <a:t>, </a:t>
            </a:r>
            <a:r>
              <a:rPr lang="en-US" dirty="0">
                <a:hlinkClick r:id="rId7"/>
              </a:rPr>
              <a:t>Scherpbier-de </a:t>
            </a:r>
            <a:r>
              <a:rPr lang="en-US" dirty="0" err="1">
                <a:hlinkClick r:id="rId7"/>
              </a:rPr>
              <a:t>Haan</a:t>
            </a:r>
            <a:r>
              <a:rPr lang="en-US" dirty="0">
                <a:hlinkClick r:id="rId7"/>
              </a:rPr>
              <a:t> ND</a:t>
            </a:r>
            <a:r>
              <a:rPr lang="en-US" baseline="30000" dirty="0"/>
              <a:t>2</a:t>
            </a:r>
            <a:r>
              <a:rPr lang="en-US" dirty="0"/>
              <a:t>, </a:t>
            </a:r>
            <a:r>
              <a:rPr lang="en-US" dirty="0">
                <a:hlinkClick r:id="rId8"/>
              </a:rPr>
              <a:t>Dees MK</a:t>
            </a:r>
            <a:r>
              <a:rPr lang="en-US" baseline="30000" dirty="0"/>
              <a:t>2</a:t>
            </a:r>
            <a:r>
              <a:rPr lang="en-US" dirty="0"/>
              <a:t>.</a:t>
            </a:r>
          </a:p>
          <a:p>
            <a:r>
              <a:rPr lang="en-US" b="1" dirty="0">
                <a:hlinkClick r:id="rId9" tooltip="Open/close author information list"/>
              </a:rPr>
              <a:t>Author information</a:t>
            </a:r>
            <a:endParaRPr lang="en-US" b="1" dirty="0"/>
          </a:p>
          <a:p>
            <a:r>
              <a:rPr lang="en-US" dirty="0"/>
              <a:t>1From </a:t>
            </a:r>
            <a:r>
              <a:rPr lang="en-US" dirty="0" err="1"/>
              <a:t>Radboud</a:t>
            </a:r>
            <a:r>
              <a:rPr lang="en-US" dirty="0"/>
              <a:t> Institute for Health Sciences, Department of Primary and Community Care, </a:t>
            </a:r>
            <a:r>
              <a:rPr lang="en-US" dirty="0" err="1"/>
              <a:t>Radboud</a:t>
            </a:r>
            <a:r>
              <a:rPr lang="en-US" dirty="0"/>
              <a:t> University Medical Center, Nijmegen, the Netherlands (</a:t>
            </a:r>
            <a:r>
              <a:rPr lang="en-US" dirty="0" err="1"/>
              <a:t>CvD</a:t>
            </a:r>
            <a:r>
              <a:rPr lang="en-US" dirty="0"/>
              <a:t>, </a:t>
            </a:r>
            <a:r>
              <a:rPr lang="en-US" dirty="0" err="1"/>
              <a:t>WdG</a:t>
            </a:r>
            <a:r>
              <a:rPr lang="en-US" dirty="0"/>
              <a:t>, WA, NS, MD); </a:t>
            </a:r>
            <a:r>
              <a:rPr lang="en-US" dirty="0" err="1"/>
              <a:t>Radboud</a:t>
            </a:r>
            <a:r>
              <a:rPr lang="en-US" dirty="0"/>
              <a:t> Institute for Health Sciences, Department of Nephrology, </a:t>
            </a:r>
            <a:r>
              <a:rPr lang="en-US" dirty="0" err="1"/>
              <a:t>Radboud</a:t>
            </a:r>
            <a:r>
              <a:rPr lang="en-US" dirty="0"/>
              <a:t> University Medical Center, Nijmegen, the Netherlands (JW). Carola.vanDipten@radboudumc.nl.2From </a:t>
            </a:r>
            <a:r>
              <a:rPr lang="en-US" dirty="0" err="1"/>
              <a:t>Radboud</a:t>
            </a:r>
            <a:r>
              <a:rPr lang="en-US" dirty="0"/>
              <a:t> Institute for Health Sciences, Department of Primary and Community Care, </a:t>
            </a:r>
            <a:r>
              <a:rPr lang="en-US" dirty="0" err="1"/>
              <a:t>Radboud</a:t>
            </a:r>
            <a:r>
              <a:rPr lang="en-US" dirty="0"/>
              <a:t> University Medical Center, Nijmegen, the Netherlands (</a:t>
            </a:r>
            <a:r>
              <a:rPr lang="en-US" dirty="0" err="1"/>
              <a:t>CvD</a:t>
            </a:r>
            <a:r>
              <a:rPr lang="en-US" dirty="0"/>
              <a:t>, </a:t>
            </a:r>
            <a:r>
              <a:rPr lang="en-US" dirty="0" err="1"/>
              <a:t>WdG</a:t>
            </a:r>
            <a:r>
              <a:rPr lang="en-US" dirty="0"/>
              <a:t>, WA, NS, MD); </a:t>
            </a:r>
            <a:r>
              <a:rPr lang="en-US" dirty="0" err="1"/>
              <a:t>Radboud</a:t>
            </a:r>
            <a:r>
              <a:rPr lang="en-US" dirty="0"/>
              <a:t> Institute for Health Sciences, Department of Nephrology, </a:t>
            </a:r>
            <a:r>
              <a:rPr lang="en-US" dirty="0" err="1"/>
              <a:t>Radboud</a:t>
            </a:r>
            <a:r>
              <a:rPr lang="en-US" dirty="0"/>
              <a:t> University Medical Center, Nijmegen, the Netherlands (JW).</a:t>
            </a:r>
          </a:p>
          <a:p>
            <a:r>
              <a:rPr lang="en-US" b="1" dirty="0"/>
              <a:t>Abstract</a:t>
            </a:r>
          </a:p>
          <a:p>
            <a:r>
              <a:rPr lang="en-US" b="1" dirty="0"/>
              <a:t>INTRODUCTION: </a:t>
            </a:r>
          </a:p>
          <a:p>
            <a:r>
              <a:rPr lang="en-US" dirty="0"/>
              <a:t>It is unknown what patients in primary care with mild-to-moderate chronic kidney disease (CKD) know, think, and feel about their diagnoses and how they value the information provided. The aim of the study was to explore their knowledge, thoughts, and experiences concerning their CKD and the information given to them.</a:t>
            </a:r>
          </a:p>
          <a:p>
            <a:r>
              <a:rPr lang="en-US" b="1" dirty="0"/>
              <a:t>METHOD: </a:t>
            </a:r>
          </a:p>
          <a:p>
            <a:r>
              <a:rPr lang="en-US" dirty="0"/>
              <a:t>Qualitative interview study with patients with mild-to-moderate CKD who know their diagnoses and are treated mainly by family physicians.</a:t>
            </a:r>
          </a:p>
          <a:p>
            <a:r>
              <a:rPr lang="en-US" b="1" dirty="0"/>
              <a:t>RESULTS: </a:t>
            </a:r>
          </a:p>
          <a:p>
            <a:r>
              <a:rPr lang="en-US" dirty="0"/>
              <a:t>Four themes arose: CKD literacy, coping with anxiety, prerequisites for self-management, and reciprocity in information provision. The participants filled deficiencies in their CKD knowledge with misconceptions and half-truth about causes, symptoms, and treatment. The anxiety about CKD at the time of diagnosis versus the feeling of irrelevance later on was due to the absence of CKD symptoms and their physicians' minimization of the seriousness of CKD. Participants failed to connect lifestyle and cardiovascular disease with CKD. Not all participants were well informed about the consequences that CKD might have. CKD literacy and willingness to change were both necessary to accept lifestyle changes. Further, the participants felt that it would be helpful when information comes with empathy and is tailored to patients' personal needs.</a:t>
            </a:r>
          </a:p>
          <a:p>
            <a:r>
              <a:rPr lang="en-US" b="1" dirty="0"/>
              <a:t>CONCLUSIONS: </a:t>
            </a:r>
          </a:p>
          <a:p>
            <a:r>
              <a:rPr lang="en-US" dirty="0"/>
              <a:t>Patients have various perceptions about their CKD. Exploring these perceptions could help match their needs with better-tailored information. Doctors should be aware that they can deliver inaccurate signals about CKD severity, so that patients fail to realize the potential impact of CKD. This makes them less open to lifestyle changes and improving their self-management.</a:t>
            </a:r>
          </a:p>
          <a:p>
            <a:r>
              <a:rPr lang="en-US" dirty="0"/>
              <a:t>© Copyright 2018 by the American Board of Family Medicine.</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88</a:t>
            </a:fld>
            <a:endParaRPr lang="nl-NL"/>
          </a:p>
        </p:txBody>
      </p:sp>
    </p:spTree>
    <p:extLst>
      <p:ext uri="{BB962C8B-B14F-4D97-AF65-F5344CB8AC3E}">
        <p14:creationId xmlns:p14="http://schemas.microsoft.com/office/powerpoint/2010/main" val="12105122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Coderen betekent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zichtbaar maken/ in medisch dossier herkenbare plek geven (en dus bespreken met patiënt).</a:t>
            </a:r>
          </a:p>
          <a:p>
            <a:r>
              <a:rPr lang="nl-NL" sz="1200" kern="1200" dirty="0">
                <a:solidFill>
                  <a:schemeClr val="tx1"/>
                </a:solidFill>
                <a:effectLst/>
                <a:latin typeface="+mn-lt"/>
                <a:ea typeface="+mn-ea"/>
                <a:cs typeface="+mn-cs"/>
              </a:rPr>
              <a:t>Zowel code U99.01 als U98.03 kennen geen ernstgraad, dat kun je wel in episode titel doen.</a:t>
            </a:r>
          </a:p>
          <a:p>
            <a:r>
              <a:rPr lang="nl-NL" sz="1200" kern="1200" dirty="0">
                <a:solidFill>
                  <a:schemeClr val="tx1"/>
                </a:solidFill>
                <a:effectLst/>
                <a:latin typeface="+mn-lt"/>
                <a:ea typeface="+mn-ea"/>
                <a:cs typeface="+mn-cs"/>
              </a:rPr>
              <a:t>Als beiden aanwezig zijn BEIDEN CODEREN, maar het kan handig zijn één van beide leeg te laten. Bijvoorbeeld Episode titel matige </a:t>
            </a:r>
            <a:r>
              <a:rPr lang="nl-NL" sz="1200" kern="1200" dirty="0" err="1">
                <a:solidFill>
                  <a:schemeClr val="tx1"/>
                </a:solidFill>
                <a:effectLst/>
                <a:latin typeface="+mn-lt"/>
                <a:ea typeface="+mn-ea"/>
                <a:cs typeface="+mn-cs"/>
              </a:rPr>
              <a:t>albuminurie</a:t>
            </a:r>
            <a:r>
              <a:rPr lang="nl-NL" sz="1200" kern="1200" dirty="0">
                <a:solidFill>
                  <a:schemeClr val="tx1"/>
                </a:solidFill>
                <a:effectLst/>
                <a:latin typeface="+mn-lt"/>
                <a:ea typeface="+mn-ea"/>
                <a:cs typeface="+mn-cs"/>
              </a:rPr>
              <a:t> (leeglaten notities onder verminderde nierfunctie). Wanneer je de ernst van de </a:t>
            </a:r>
            <a:r>
              <a:rPr lang="nl-NL" sz="1200" kern="1200" dirty="0" err="1">
                <a:solidFill>
                  <a:schemeClr val="tx1"/>
                </a:solidFill>
                <a:effectLst/>
                <a:latin typeface="+mn-lt"/>
                <a:ea typeface="+mn-ea"/>
                <a:cs typeface="+mn-cs"/>
              </a:rPr>
              <a:t>nierinsufficientie</a:t>
            </a:r>
            <a:r>
              <a:rPr lang="nl-NL" sz="1200" kern="1200" dirty="0">
                <a:solidFill>
                  <a:schemeClr val="tx1"/>
                </a:solidFill>
                <a:effectLst/>
                <a:latin typeface="+mn-lt"/>
                <a:ea typeface="+mn-ea"/>
                <a:cs typeface="+mn-cs"/>
              </a:rPr>
              <a:t> in de episodetitel vastlegt is het nuttig een datum toe te voegen. Het risico bestaat dat je niet naar de meest recente waarde kijkt en deze kan (bijvoorbeeld na een opname of bij een cardio renaal syndroom) snel veranderen.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Denk aan het beoordelen van de bestaande medicatie: dient die te worden aangepast; die is voorgeschreven zonder bewaking/ zal wel zichtbaar worden bij herhaling van medicatie.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CED6FBDE-4C98-43DF-8C33-D66E6B3C3819}" type="slidenum">
              <a:rPr lang="nl-NL" smtClean="0"/>
              <a:t>89</a:t>
            </a:fld>
            <a:endParaRPr lang="nl-NL"/>
          </a:p>
        </p:txBody>
      </p:sp>
    </p:spTree>
    <p:extLst>
      <p:ext uri="{BB962C8B-B14F-4D97-AF65-F5344CB8AC3E}">
        <p14:creationId xmlns:p14="http://schemas.microsoft.com/office/powerpoint/2010/main" val="25658797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Coderen betekent </a:t>
            </a:r>
            <a:r>
              <a:rPr lang="nl-NL" dirty="0" err="1"/>
              <a:t>nierschade</a:t>
            </a:r>
            <a:r>
              <a:rPr lang="nl-NL" dirty="0"/>
              <a:t> zichtbaar maken / in medisch dossier herkenbare plek geven (en dus bespreken met patiënt)</a:t>
            </a:r>
          </a:p>
          <a:p>
            <a:r>
              <a:rPr lang="nl-NL" dirty="0"/>
              <a:t>Zowel code U99.01 als U 98.03 kennen geen ernstgraad, dat kun je wel in episode titel doen</a:t>
            </a:r>
          </a:p>
          <a:p>
            <a:r>
              <a:rPr lang="nl-NL" dirty="0"/>
              <a:t>Als beiden aanwezig zijn BEIDEN CODEREN, maar kan handig zijn één van beide leeg te laten</a:t>
            </a:r>
          </a:p>
          <a:p>
            <a:r>
              <a:rPr lang="nl-NL" dirty="0"/>
              <a:t>Bijvoorbeeld Episode titel matige </a:t>
            </a:r>
            <a:r>
              <a:rPr lang="nl-NL" dirty="0" err="1"/>
              <a:t>albuminurie</a:t>
            </a:r>
            <a:r>
              <a:rPr lang="nl-NL" dirty="0"/>
              <a:t> (Leeglaten notities onder verminderde nierfunctie)</a:t>
            </a:r>
          </a:p>
          <a:p>
            <a:r>
              <a:rPr lang="nl-NL" dirty="0"/>
              <a:t>-</a:t>
            </a:r>
          </a:p>
          <a:p>
            <a:r>
              <a:rPr lang="nl-NL" dirty="0"/>
              <a:t>Denk aan blik op bestaande medicatie: dient die te worden aangepast; die is voorgeschreven zonder bewaking / zal wel zichtbaar worden bij herhaling van medicatie   </a:t>
            </a:r>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90</a:t>
            </a:fld>
            <a:endParaRPr lang="nl-NL"/>
          </a:p>
        </p:txBody>
      </p:sp>
    </p:spTree>
    <p:extLst>
      <p:ext uri="{BB962C8B-B14F-4D97-AF65-F5344CB8AC3E}">
        <p14:creationId xmlns:p14="http://schemas.microsoft.com/office/powerpoint/2010/main" val="30172825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Uitgebreid aan bod geweest / alleen nog noemen. Let op maat</a:t>
            </a:r>
            <a:r>
              <a:rPr lang="nl-NL" baseline="0" dirty="0"/>
              <a:t> bij ouderen!</a:t>
            </a:r>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91</a:t>
            </a:fld>
            <a:endParaRPr lang="nl-NL"/>
          </a:p>
        </p:txBody>
      </p:sp>
    </p:spTree>
    <p:extLst>
      <p:ext uri="{BB962C8B-B14F-4D97-AF65-F5344CB8AC3E}">
        <p14:creationId xmlns:p14="http://schemas.microsoft.com/office/powerpoint/2010/main" val="275042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24444024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Noot CNS 31</a:t>
            </a:r>
            <a:r>
              <a:rPr lang="nl-NL" b="1" baseline="0" dirty="0"/>
              <a:t> </a:t>
            </a:r>
            <a:r>
              <a:rPr lang="nl-NL" dirty="0"/>
              <a:t>Alleen bij </a:t>
            </a:r>
            <a:r>
              <a:rPr lang="nl-NL" dirty="0" err="1"/>
              <a:t>eGFR</a:t>
            </a:r>
            <a:r>
              <a:rPr lang="nl-NL" dirty="0"/>
              <a:t> &lt; 60 wordt controle </a:t>
            </a:r>
            <a:r>
              <a:rPr lang="nl-NL" dirty="0" err="1"/>
              <a:t>eGFR</a:t>
            </a:r>
            <a:r>
              <a:rPr lang="nl-NL" dirty="0"/>
              <a:t> aanbevolen na start van ACE. Moet dus wel bekend zijn vooraf!   </a:t>
            </a:r>
            <a:r>
              <a:rPr lang="nl-NL" dirty="0">
                <a:solidFill>
                  <a:srgbClr val="FFFF66"/>
                </a:solidFill>
              </a:rPr>
              <a:t>HENK AANVULLEN</a:t>
            </a:r>
          </a:p>
          <a:p>
            <a:r>
              <a:rPr lang="nl-NL" dirty="0"/>
              <a:t>-</a:t>
            </a:r>
          </a:p>
          <a:p>
            <a:r>
              <a:rPr lang="nl-NL" i="1" dirty="0"/>
              <a:t>Keuze bloeddrukverlagend middel </a:t>
            </a:r>
            <a:endParaRPr lang="nl-NL" dirty="0"/>
          </a:p>
          <a:p>
            <a:r>
              <a:rPr lang="nl-NL" dirty="0"/>
              <a:t>Bij patiënten zonder verhoogde </a:t>
            </a:r>
            <a:r>
              <a:rPr lang="nl-NL" dirty="0" err="1"/>
              <a:t>albuminurie</a:t>
            </a:r>
            <a:r>
              <a:rPr lang="nl-NL" dirty="0"/>
              <a:t> wordt geen specifiek advies gegeven over het middel van keuze voor de behandeling van de hypertensie. Voor patiënten met matig verhoogde </a:t>
            </a:r>
            <a:r>
              <a:rPr lang="nl-NL" dirty="0" err="1"/>
              <a:t>albuminurie</a:t>
            </a:r>
            <a:r>
              <a:rPr lang="nl-NL" dirty="0"/>
              <a:t> (ACR 3 tot 30 mg/</a:t>
            </a:r>
            <a:r>
              <a:rPr lang="nl-NL" dirty="0" err="1"/>
              <a:t>mmol</a:t>
            </a:r>
            <a:r>
              <a:rPr lang="nl-NL" dirty="0"/>
              <a:t>) wordt als </a:t>
            </a:r>
            <a:r>
              <a:rPr lang="nl-NL" dirty="0" err="1"/>
              <a:t>antihypertensieve</a:t>
            </a:r>
            <a:r>
              <a:rPr lang="nl-NL" dirty="0"/>
              <a:t> behandeling een </a:t>
            </a:r>
            <a:r>
              <a:rPr lang="nl-NL" dirty="0" err="1"/>
              <a:t>ACE-remmer</a:t>
            </a:r>
            <a:r>
              <a:rPr lang="nl-NL" dirty="0"/>
              <a:t> of ARB gesuggereerd, en voor mensen met een ernstig verhoogde </a:t>
            </a:r>
            <a:r>
              <a:rPr lang="nl-NL" dirty="0" err="1"/>
              <a:t>albuminurie</a:t>
            </a:r>
            <a:r>
              <a:rPr lang="nl-NL" dirty="0"/>
              <a:t> (ACR &gt; 30 mg/ </a:t>
            </a:r>
            <a:r>
              <a:rPr lang="nl-NL" dirty="0" err="1"/>
              <a:t>mmol</a:t>
            </a:r>
            <a:r>
              <a:rPr lang="nl-NL" dirty="0"/>
              <a:t>) wordt een </a:t>
            </a:r>
            <a:r>
              <a:rPr lang="nl-NL" dirty="0" err="1"/>
              <a:t>ACE-remmer</a:t>
            </a:r>
            <a:r>
              <a:rPr lang="nl-NL" dirty="0"/>
              <a:t> of ARB aanbevolen. Voorkeursbehandeling met </a:t>
            </a:r>
            <a:r>
              <a:rPr lang="nl-NL" dirty="0" err="1"/>
              <a:t>ACE-remmers</a:t>
            </a:r>
            <a:r>
              <a:rPr lang="nl-NL" dirty="0"/>
              <a:t> en </a:t>
            </a:r>
            <a:r>
              <a:rPr lang="nl-NL" dirty="0" err="1"/>
              <a:t>ARB’s</a:t>
            </a:r>
            <a:r>
              <a:rPr lang="nl-NL" dirty="0"/>
              <a:t> bij matig tot ernstig verhoogde </a:t>
            </a:r>
            <a:r>
              <a:rPr lang="nl-NL" dirty="0" err="1"/>
              <a:t>albuminurie</a:t>
            </a:r>
            <a:r>
              <a:rPr lang="nl-NL" dirty="0"/>
              <a:t> is gebaseerd op het feit dat gerandomiseerde studies hebben laten zien dat </a:t>
            </a:r>
            <a:r>
              <a:rPr lang="nl-NL" dirty="0" err="1"/>
              <a:t>ACE-remmers</a:t>
            </a:r>
            <a:r>
              <a:rPr lang="nl-NL" dirty="0"/>
              <a:t> en </a:t>
            </a:r>
            <a:r>
              <a:rPr lang="nl-NL" dirty="0" err="1"/>
              <a:t>ARB’s</a:t>
            </a:r>
            <a:r>
              <a:rPr lang="nl-NL" dirty="0"/>
              <a:t> progressie van chronische nierschade tegengaan, en wellicht ook een verbetering geven van cardiovasculaire uitkomstmaten. Wel gaat het in de meeste studies om subanalyses van de groep patiënten met chronische nierschade uit de algemene populatie, dus niet om studies die primair bij chronische nierschade verricht zijn [Matsushita 2010, </a:t>
            </a:r>
            <a:r>
              <a:rPr lang="nl-NL" dirty="0" err="1"/>
              <a:t>Hallan</a:t>
            </a:r>
            <a:r>
              <a:rPr lang="nl-NL" dirty="0"/>
              <a:t> 2009, </a:t>
            </a:r>
            <a:r>
              <a:rPr lang="nl-NL" dirty="0" err="1"/>
              <a:t>Wachtell</a:t>
            </a:r>
            <a:r>
              <a:rPr lang="nl-NL" dirty="0"/>
              <a:t> 2003, Mann 2001, Mann 2003, </a:t>
            </a:r>
            <a:r>
              <a:rPr lang="nl-NL" dirty="0" err="1"/>
              <a:t>Rahman</a:t>
            </a:r>
            <a:r>
              <a:rPr lang="nl-NL" dirty="0"/>
              <a:t> 2005, </a:t>
            </a:r>
            <a:r>
              <a:rPr lang="nl-NL" dirty="0" err="1"/>
              <a:t>Rahman</a:t>
            </a:r>
            <a:r>
              <a:rPr lang="nl-NL" dirty="0"/>
              <a:t> 2006].</a:t>
            </a:r>
          </a:p>
          <a:p>
            <a:endParaRPr lang="nl-NL" dirty="0"/>
          </a:p>
          <a:p>
            <a:endParaRPr lang="nl-NL" dirty="0"/>
          </a:p>
          <a:p>
            <a:endParaRPr lang="nl-NL" dirty="0"/>
          </a:p>
          <a:p>
            <a:r>
              <a:rPr lang="nl-NL" sz="1200" kern="1200" dirty="0">
                <a:solidFill>
                  <a:schemeClr val="tx1"/>
                </a:solidFill>
                <a:effectLst/>
                <a:latin typeface="+mn-lt"/>
                <a:ea typeface="+mn-ea"/>
                <a:cs typeface="+mn-cs"/>
              </a:rPr>
              <a:t>De NHG standaard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wijkt iets af van de CVRM richtlijn. Hierin wordt namelijk wel jaarlijks controle van het natrium, kalium en de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geadviseerd maar bij controle na start van een RAS-remmer alleen het kalium en de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 CVRM richtlijn wordt op dit moment het natrium, kalium en de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geadviseerd. </a:t>
            </a:r>
          </a:p>
          <a:p>
            <a:r>
              <a:rPr lang="nl-NL" sz="1200" kern="1200" dirty="0">
                <a:solidFill>
                  <a:schemeClr val="tx1"/>
                </a:solidFill>
                <a:effectLst/>
                <a:latin typeface="+mn-lt"/>
                <a:ea typeface="+mn-ea"/>
                <a:cs typeface="+mn-cs"/>
              </a:rPr>
              <a:t>Pagina 24: Bepaal nierfunctie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natrium en kalium voor aanvang van RAS-remmer en/of diuretica. Bepaal nierfunctie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natrium en kalium (opnieuw) 2 weken na aanvang van de medicatie bij: </a:t>
            </a:r>
          </a:p>
          <a:p>
            <a:r>
              <a:rPr lang="nl-NL" sz="1200" kern="1200" dirty="0">
                <a:solidFill>
                  <a:schemeClr val="tx1"/>
                </a:solidFill>
                <a:effectLst/>
                <a:latin typeface="+mn-lt"/>
                <a:ea typeface="+mn-ea"/>
                <a:cs typeface="+mn-cs"/>
              </a:rPr>
              <a:t>•  een afwijkende laboratoriumuitslag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&lt;60 ml/min/1,73 m,  kalium  &lt;3,8 </a:t>
            </a:r>
            <a:r>
              <a:rPr lang="nl-NL" sz="1200" kern="1200" dirty="0" err="1">
                <a:solidFill>
                  <a:schemeClr val="tx1"/>
                </a:solidFill>
                <a:effectLst/>
                <a:latin typeface="+mn-lt"/>
                <a:ea typeface="+mn-ea"/>
                <a:cs typeface="+mn-cs"/>
              </a:rPr>
              <a:t>mmol</a:t>
            </a:r>
            <a:r>
              <a:rPr lang="nl-NL" sz="1200" kern="1200" dirty="0">
                <a:solidFill>
                  <a:schemeClr val="tx1"/>
                </a:solidFill>
                <a:effectLst/>
                <a:latin typeface="+mn-lt"/>
                <a:ea typeface="+mn-ea"/>
                <a:cs typeface="+mn-cs"/>
              </a:rPr>
              <a:t>/l of kalium &gt;4,5 </a:t>
            </a:r>
            <a:r>
              <a:rPr lang="nl-NL" sz="1200" kern="1200" dirty="0" err="1">
                <a:solidFill>
                  <a:schemeClr val="tx1"/>
                </a:solidFill>
                <a:effectLst/>
                <a:latin typeface="+mn-lt"/>
                <a:ea typeface="+mn-ea"/>
                <a:cs typeface="+mn-cs"/>
              </a:rPr>
              <a:t>mmol</a:t>
            </a:r>
            <a:r>
              <a:rPr lang="nl-NL" sz="1200" kern="1200" dirty="0">
                <a:solidFill>
                  <a:schemeClr val="tx1"/>
                </a:solidFill>
                <a:effectLst/>
                <a:latin typeface="+mn-lt"/>
                <a:ea typeface="+mn-ea"/>
                <a:cs typeface="+mn-cs"/>
              </a:rPr>
              <a:t>/l);</a:t>
            </a:r>
          </a:p>
          <a:p>
            <a:r>
              <a:rPr lang="nl-NL" sz="1200" kern="1200" dirty="0">
                <a:solidFill>
                  <a:schemeClr val="tx1"/>
                </a:solidFill>
                <a:effectLst/>
                <a:latin typeface="+mn-lt"/>
                <a:ea typeface="+mn-ea"/>
                <a:cs typeface="+mn-cs"/>
              </a:rPr>
              <a:t>•  een combinatie van een RAS-remmer en een diureticum.</a:t>
            </a:r>
          </a:p>
          <a:p>
            <a:r>
              <a:rPr lang="nl-NL" sz="1200" kern="1200" dirty="0">
                <a:solidFill>
                  <a:schemeClr val="tx1"/>
                </a:solidFill>
                <a:effectLst/>
                <a:latin typeface="+mn-lt"/>
                <a:ea typeface="+mn-ea"/>
                <a:cs typeface="+mn-cs"/>
              </a:rPr>
              <a:t>Herhaal de controle elke drie maanden op indicatie, bijvoorbeeld bij een ernstige nierfunctiestoornis (&lt;30 ml/min/1,73 m), instabiel hartfalen, kwetsbare ouderen of in het verleden nierfunctie- of elektrolytenafwijkingen bij gebruik van deze medicatie. Overweeg ook controle van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natrium en kalium in geval van (dreigende) dehydratie bij intercurrente aandoeningen (hoge koorts, fors braken of forse diarree). Komt terug in Dia 97.</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NHG standaard CNS:</a:t>
            </a:r>
          </a:p>
          <a:p>
            <a:r>
              <a:rPr lang="nl-NL" sz="1200" kern="1200" dirty="0">
                <a:solidFill>
                  <a:schemeClr val="tx1"/>
                </a:solidFill>
                <a:effectLst/>
                <a:latin typeface="+mn-lt"/>
                <a:ea typeface="+mn-ea"/>
                <a:cs typeface="+mn-cs"/>
              </a:rPr>
              <a:t>Bij matig/sterk verhoogde </a:t>
            </a:r>
            <a:r>
              <a:rPr lang="nl-NL" sz="1200" kern="1200" dirty="0" err="1">
                <a:solidFill>
                  <a:schemeClr val="tx1"/>
                </a:solidFill>
                <a:effectLst/>
                <a:latin typeface="+mn-lt"/>
                <a:ea typeface="+mn-ea"/>
                <a:cs typeface="+mn-cs"/>
              </a:rPr>
              <a:t>albuminurie</a:t>
            </a:r>
            <a:r>
              <a:rPr lang="nl-NL" sz="1200" kern="1200" dirty="0">
                <a:solidFill>
                  <a:schemeClr val="tx1"/>
                </a:solidFill>
                <a:effectLst/>
                <a:latin typeface="+mn-lt"/>
                <a:ea typeface="+mn-ea"/>
                <a:cs typeface="+mn-cs"/>
              </a:rPr>
              <a:t>: voorkeur RAS-remmer, controle kalium en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na 1-2 weken</a:t>
            </a:r>
          </a:p>
          <a:p>
            <a:r>
              <a:rPr lang="nl-NL" sz="1200" kern="1200" dirty="0">
                <a:solidFill>
                  <a:schemeClr val="tx1"/>
                </a:solidFill>
                <a:effectLst/>
                <a:latin typeface="+mn-lt"/>
                <a:ea typeface="+mn-ea"/>
                <a:cs typeface="+mn-cs"/>
              </a:rPr>
              <a:t>Noot 31 NHG standaard chronische </a:t>
            </a:r>
            <a:r>
              <a:rPr lang="nl-NL" sz="1200" kern="1200" dirty="0" err="1">
                <a:solidFill>
                  <a:schemeClr val="tx1"/>
                </a:solidFill>
                <a:effectLst/>
                <a:latin typeface="+mn-lt"/>
                <a:ea typeface="+mn-ea"/>
                <a:cs typeface="+mn-cs"/>
              </a:rPr>
              <a:t>nierschade</a:t>
            </a:r>
            <a:r>
              <a:rPr lang="nl-NL" sz="1200" kern="1200" dirty="0">
                <a:solidFill>
                  <a:schemeClr val="tx1"/>
                </a:solidFill>
                <a:effectLst/>
                <a:latin typeface="+mn-lt"/>
                <a:ea typeface="+mn-ea"/>
                <a:cs typeface="+mn-cs"/>
              </a:rPr>
              <a:t>: Een daling van de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van maximaal 20% na start van de behandeling wordt geaccepteerd. Bij een daling van de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van meer dan 20% na start van de behandeling wordt de behandeling gestaakt en de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na een tot twee weken opnieuw gemeten. Verwijzen naar de tweede lijn wordt aanbevolen ter diagnostiek en advies over de behandeling. Bij tussentijdse doseringsverhoging of bij langdurig gebruik van al ingestelde RAAS-blokkade is geen extra controle van </a:t>
            </a:r>
            <a:r>
              <a:rPr lang="nl-NL" sz="1200" kern="1200" dirty="0" err="1">
                <a:solidFill>
                  <a:schemeClr val="tx1"/>
                </a:solidFill>
                <a:effectLst/>
                <a:latin typeface="+mn-lt"/>
                <a:ea typeface="+mn-ea"/>
                <a:cs typeface="+mn-cs"/>
              </a:rPr>
              <a:t>eGFR</a:t>
            </a:r>
            <a:r>
              <a:rPr lang="nl-NL" sz="1200" kern="1200" dirty="0">
                <a:solidFill>
                  <a:schemeClr val="tx1"/>
                </a:solidFill>
                <a:effectLst/>
                <a:latin typeface="+mn-lt"/>
                <a:ea typeface="+mn-ea"/>
                <a:cs typeface="+mn-cs"/>
              </a:rPr>
              <a:t> of kalium nodig.</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92</a:t>
            </a:fld>
            <a:endParaRPr lang="nl-NL"/>
          </a:p>
        </p:txBody>
      </p:sp>
    </p:spTree>
    <p:extLst>
      <p:ext uri="{BB962C8B-B14F-4D97-AF65-F5344CB8AC3E}">
        <p14:creationId xmlns:p14="http://schemas.microsoft.com/office/powerpoint/2010/main" val="38178380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Docent 1 of 2 presenteert kort het programma, onderling afstemmen.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1BC16-ECC4-6449-A0E2-C8B5493BDFB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15092A26-49BF-6943-BBA8-2F72926E78F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DiHAG-Langerhans</a:t>
            </a:r>
          </a:p>
        </p:txBody>
      </p:sp>
    </p:spTree>
    <p:extLst>
      <p:ext uri="{BB962C8B-B14F-4D97-AF65-F5344CB8AC3E}">
        <p14:creationId xmlns:p14="http://schemas.microsoft.com/office/powerpoint/2010/main" val="11818637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van belang vóór aanvang van het gebruik van bloeddrukverlagende medicatie bloedonderzoek te laten plaatsvinden. Niet alleen ter beoordeling van aanwijzingen van secundaire hypertensie, maar tevens om een uitgangswaarde te krijgen voor waarden die door het gebruikt van medicatie kunnen worden beïnvloed.</a:t>
            </a:r>
          </a:p>
          <a:p>
            <a:endParaRPr lang="nl-NL" dirty="0"/>
          </a:p>
          <a:p>
            <a:r>
              <a:rPr lang="nl-NL" dirty="0"/>
              <a:t>Pagina 245 beschrijft de niet nuchtere afkapwaarden</a:t>
            </a:r>
          </a:p>
          <a:p>
            <a:endParaRPr lang="nl-NL" dirty="0"/>
          </a:p>
          <a:p>
            <a:r>
              <a:rPr lang="nl-NL" dirty="0"/>
              <a:t>Laboratoriumcontroles bij RAS-remmers en/ of diuretica:</a:t>
            </a:r>
            <a:br>
              <a:rPr lang="nl-NL" dirty="0"/>
            </a:br>
            <a:r>
              <a:rPr lang="nl-NL" dirty="0"/>
              <a:t>Het gebruik van een RAS-remmer en/ of diuretica kan leiden tot (exacerbatie van ) nierfunctiestoornissen en/ of </a:t>
            </a:r>
            <a:r>
              <a:rPr lang="nl-NL" dirty="0" err="1"/>
              <a:t>electrolytstoornissen</a:t>
            </a:r>
            <a:r>
              <a:rPr lang="nl-NL" dirty="0"/>
              <a:t>. Controleer in principe bij iedereen voor aanvang van een RAS-remmer of diuretica en daarna jaarlijks op nierfunctie, natrium en kalium. De controle bij aanvang van de medicatie kan vervallen als de </a:t>
            </a:r>
            <a:r>
              <a:rPr lang="nl-NL" dirty="0" err="1"/>
              <a:t>eGFR</a:t>
            </a:r>
            <a:r>
              <a:rPr lang="nl-NL" dirty="0"/>
              <a:t>, het natrium- en kaliumgehalte recent bepaald zijn en niet afwijkend waren. Herhaling van de bepaling twee weken na starten of een driemaandelijkse controle is alleen nodig op indicatie, zie aanbevelingen. P. 23 richtlijn </a:t>
            </a:r>
            <a:r>
              <a:rPr lang="nl-NL" dirty="0" err="1"/>
              <a:t>cvrm</a:t>
            </a:r>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94</a:t>
            </a:fld>
            <a:endParaRPr lang="nl-NL"/>
          </a:p>
        </p:txBody>
      </p:sp>
    </p:spTree>
    <p:extLst>
      <p:ext uri="{BB962C8B-B14F-4D97-AF65-F5344CB8AC3E}">
        <p14:creationId xmlns:p14="http://schemas.microsoft.com/office/powerpoint/2010/main" val="31661193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Notities: pagina 289 Bij een behandeling met statines treden soms verhoogde leverwaarden of creatinekinase (CK) in plasma op; in de meeste gevallen is dit omkeerbaar. Routinecontrole van lever- of CK-waarden is niet geïndiceerd. Daarnaast klagen 5 tot 10% van patiënten die statines gebruiken over myalgie, maar </a:t>
            </a:r>
            <a:r>
              <a:rPr lang="nl-NL" sz="1200" kern="1200" dirty="0" err="1">
                <a:solidFill>
                  <a:schemeClr val="tx1"/>
                </a:solidFill>
                <a:effectLst/>
                <a:latin typeface="+mn-lt"/>
                <a:ea typeface="+mn-ea"/>
                <a:cs typeface="+mn-cs"/>
              </a:rPr>
              <a:t>rhabdomyolyse</a:t>
            </a:r>
            <a:r>
              <a:rPr lang="nl-NL" sz="1200" kern="1200" dirty="0">
                <a:solidFill>
                  <a:schemeClr val="tx1"/>
                </a:solidFill>
                <a:effectLst/>
                <a:latin typeface="+mn-lt"/>
                <a:ea typeface="+mn-ea"/>
                <a:cs typeface="+mn-cs"/>
              </a:rPr>
              <a:t> is zeer zeldzaam. </a:t>
            </a:r>
            <a:endParaRPr lang="nl-NL" dirty="0"/>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95</a:t>
            </a:fld>
            <a:endParaRPr lang="nl-NL"/>
          </a:p>
        </p:txBody>
      </p:sp>
    </p:spTree>
    <p:extLst>
      <p:ext uri="{BB962C8B-B14F-4D97-AF65-F5344CB8AC3E}">
        <p14:creationId xmlns:p14="http://schemas.microsoft.com/office/powerpoint/2010/main" val="39603865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uitgebreidere tekst p.289</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96</a:t>
            </a:fld>
            <a:endParaRPr lang="nl-NL"/>
          </a:p>
        </p:txBody>
      </p:sp>
    </p:spTree>
    <p:extLst>
      <p:ext uri="{BB962C8B-B14F-4D97-AF65-F5344CB8AC3E}">
        <p14:creationId xmlns:p14="http://schemas.microsoft.com/office/powerpoint/2010/main" val="373007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Eenduidige instructies aan de patiënt geven.</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97</a:t>
            </a:fld>
            <a:endParaRPr lang="nl-NL"/>
          </a:p>
        </p:txBody>
      </p:sp>
    </p:spTree>
    <p:extLst>
      <p:ext uri="{BB962C8B-B14F-4D97-AF65-F5344CB8AC3E}">
        <p14:creationId xmlns:p14="http://schemas.microsoft.com/office/powerpoint/2010/main" val="755959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Instrueer patiënt/ partner/ mantelzorger t.a.v. ziekte/ dreigende dehydratie. Wat te doen met medicatie.</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98</a:t>
            </a:fld>
            <a:endParaRPr lang="nl-NL"/>
          </a:p>
        </p:txBody>
      </p:sp>
    </p:spTree>
    <p:extLst>
      <p:ext uri="{BB962C8B-B14F-4D97-AF65-F5344CB8AC3E}">
        <p14:creationId xmlns:p14="http://schemas.microsoft.com/office/powerpoint/2010/main" val="31996681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P. 349</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99</a:t>
            </a:fld>
            <a:endParaRPr lang="nl-NL"/>
          </a:p>
        </p:txBody>
      </p:sp>
    </p:spTree>
    <p:extLst>
      <p:ext uri="{BB962C8B-B14F-4D97-AF65-F5344CB8AC3E}">
        <p14:creationId xmlns:p14="http://schemas.microsoft.com/office/powerpoint/2010/main" val="28080225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Slide weglaten misschien? P. 349</a:t>
            </a:r>
          </a:p>
        </p:txBody>
      </p:sp>
      <p:sp>
        <p:nvSpPr>
          <p:cNvPr id="4" name="Tijdelijke aanduiding voor voettekst 3"/>
          <p:cNvSpPr>
            <a:spLocks noGrp="1"/>
          </p:cNvSpPr>
          <p:nvPr>
            <p:ph type="ftr" sz="quarter" idx="4"/>
          </p:nvPr>
        </p:nvSpPr>
        <p:spPr/>
        <p:txBody>
          <a:bodyPr/>
          <a:lstStyle/>
          <a:p>
            <a:r>
              <a:rPr lang="nl-NL"/>
              <a:t>DiHAG-Langerhans</a:t>
            </a:r>
          </a:p>
        </p:txBody>
      </p:sp>
      <p:sp>
        <p:nvSpPr>
          <p:cNvPr id="5" name="Tijdelijke aanduiding voor dianummer 4"/>
          <p:cNvSpPr>
            <a:spLocks noGrp="1"/>
          </p:cNvSpPr>
          <p:nvPr>
            <p:ph type="sldNum" sz="quarter" idx="5"/>
          </p:nvPr>
        </p:nvSpPr>
        <p:spPr/>
        <p:txBody>
          <a:bodyPr/>
          <a:lstStyle/>
          <a:p>
            <a:fld id="{E441BC16-ECC4-6449-A0E2-C8B5493BDFBE}" type="slidenum">
              <a:rPr lang="nl-NL" smtClean="0"/>
              <a:pPr/>
              <a:t>100</a:t>
            </a:fld>
            <a:endParaRPr lang="nl-NL"/>
          </a:p>
        </p:txBody>
      </p:sp>
    </p:spTree>
    <p:extLst>
      <p:ext uri="{BB962C8B-B14F-4D97-AF65-F5344CB8AC3E}">
        <p14:creationId xmlns:p14="http://schemas.microsoft.com/office/powerpoint/2010/main" val="12137353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Let op patiënten zonder ketenzorg: hoe bewaken we afspraken</a:t>
            </a:r>
            <a:r>
              <a:rPr lang="nl-NL" dirty="0"/>
              <a:t>.</a:t>
            </a:r>
            <a:r>
              <a:rPr lang="nl-NL" baseline="0" dirty="0"/>
              <a:t> De cijfers in de vakjes staan voor de frequentie/jaar controles</a:t>
            </a:r>
            <a:endParaRPr lang="nl-NL" dirty="0"/>
          </a:p>
        </p:txBody>
      </p:sp>
      <p:sp>
        <p:nvSpPr>
          <p:cNvPr id="4" name="Tijdelijke aanduiding voor dianummer 3"/>
          <p:cNvSpPr>
            <a:spLocks noGrp="1"/>
          </p:cNvSpPr>
          <p:nvPr>
            <p:ph type="sldNum" sz="quarter" idx="10"/>
          </p:nvPr>
        </p:nvSpPr>
        <p:spPr/>
        <p:txBody>
          <a:bodyPr/>
          <a:lstStyle/>
          <a:p>
            <a:fld id="{E441BC16-ECC4-6449-A0E2-C8B5493BDFBE}" type="slidenum">
              <a:rPr lang="nl-NL" smtClean="0"/>
              <a:pPr/>
              <a:t>101</a:t>
            </a:fld>
            <a:endParaRPr lang="nl-NL"/>
          </a:p>
        </p:txBody>
      </p:sp>
    </p:spTree>
    <p:extLst>
      <p:ext uri="{BB962C8B-B14F-4D97-AF65-F5344CB8AC3E}">
        <p14:creationId xmlns:p14="http://schemas.microsoft.com/office/powerpoint/2010/main" val="184195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628369"/>
            <a:ext cx="7772400" cy="1470025"/>
          </a:xfrm>
        </p:spPr>
        <p:txBody>
          <a:bodyPr/>
          <a:lstStyle>
            <a:lvl1pPr>
              <a:defRPr>
                <a:solidFill>
                  <a:srgbClr val="E46C0A"/>
                </a:solidFill>
                <a:latin typeface="Century Gothic"/>
                <a:cs typeface="Century Gothic"/>
              </a:defRPr>
            </a:lvl1pPr>
          </a:lstStyle>
          <a:p>
            <a:r>
              <a:rPr lang="nl-NL" dirty="0"/>
              <a:t>Titelstijl van model bewerken</a:t>
            </a:r>
          </a:p>
        </p:txBody>
      </p:sp>
      <p:sp>
        <p:nvSpPr>
          <p:cNvPr id="3" name="Subtitel 2"/>
          <p:cNvSpPr>
            <a:spLocks noGrp="1"/>
          </p:cNvSpPr>
          <p:nvPr>
            <p:ph type="subTitle" idx="1"/>
          </p:nvPr>
        </p:nvSpPr>
        <p:spPr>
          <a:xfrm>
            <a:off x="1371600" y="5671960"/>
            <a:ext cx="6400800" cy="721438"/>
          </a:xfrm>
        </p:spPr>
        <p:txBody>
          <a:bodyPr>
            <a:normAutofit/>
          </a:bodyPr>
          <a:lstStyle>
            <a:lvl1pPr marL="0" indent="0" algn="ctr">
              <a:buNone/>
              <a:defRPr sz="2000">
                <a:solidFill>
                  <a:schemeClr val="tx1">
                    <a:lumMod val="75000"/>
                    <a:lumOff val="2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94998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DiHAG-Langerhans</a:t>
            </a:r>
          </a:p>
        </p:txBody>
      </p:sp>
      <p:sp>
        <p:nvSpPr>
          <p:cNvPr id="6" name="Tijdelijke aanduiding voor dianummer 5"/>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246902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DiHAG-Langerhans</a:t>
            </a:r>
          </a:p>
        </p:txBody>
      </p:sp>
      <p:sp>
        <p:nvSpPr>
          <p:cNvPr id="6" name="Tijdelijke aanduiding voor dianummer 5"/>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330502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Tree>
    <p:extLst>
      <p:ext uri="{BB962C8B-B14F-4D97-AF65-F5344CB8AC3E}">
        <p14:creationId xmlns:p14="http://schemas.microsoft.com/office/powerpoint/2010/main" val="8047489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r>
              <a:rPr lang="nl-NL"/>
              <a:t>DiHAG-Langerhans</a:t>
            </a:r>
          </a:p>
        </p:txBody>
      </p:sp>
      <p:sp>
        <p:nvSpPr>
          <p:cNvPr id="6" name="Tijdelijke aanduiding voor dianummer 5"/>
          <p:cNvSpPr>
            <a:spLocks noGrp="1"/>
          </p:cNvSpPr>
          <p:nvPr>
            <p:ph type="sldNum" sz="quarter" idx="12"/>
          </p:nvPr>
        </p:nvSpPr>
        <p:spPr/>
        <p:txBody>
          <a:bodyPr/>
          <a:lstStyle>
            <a:lvl1pPr>
              <a:defRPr/>
            </a:lvl1pPr>
          </a:lstStyle>
          <a:p>
            <a:fld id="{0092F559-FEA1-46F1-8656-2AD0B54F276D}" type="slidenum">
              <a:rPr lang="nl-NL"/>
              <a:pPr/>
              <a:t>‹nr.›</a:t>
            </a:fld>
            <a:endParaRPr lang="nl-NL"/>
          </a:p>
        </p:txBody>
      </p:sp>
    </p:spTree>
    <p:extLst>
      <p:ext uri="{BB962C8B-B14F-4D97-AF65-F5344CB8AC3E}">
        <p14:creationId xmlns:p14="http://schemas.microsoft.com/office/powerpoint/2010/main" val="336697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628388"/>
            <a:ext cx="7772400" cy="1470025"/>
          </a:xfrm>
        </p:spPr>
        <p:txBody>
          <a:bodyPr/>
          <a:lstStyle>
            <a:lvl1pPr>
              <a:defRPr>
                <a:solidFill>
                  <a:srgbClr val="E46C0A"/>
                </a:solidFill>
                <a:latin typeface="Century Gothic"/>
                <a:cs typeface="Century Gothic"/>
              </a:defRPr>
            </a:lvl1pPr>
          </a:lstStyle>
          <a:p>
            <a:r>
              <a:rPr lang="nl-NL" dirty="0"/>
              <a:t>Titelstijl van model bewerken</a:t>
            </a:r>
          </a:p>
        </p:txBody>
      </p:sp>
      <p:sp>
        <p:nvSpPr>
          <p:cNvPr id="3" name="Subtitel 2"/>
          <p:cNvSpPr>
            <a:spLocks noGrp="1"/>
          </p:cNvSpPr>
          <p:nvPr>
            <p:ph type="subTitle" idx="1"/>
          </p:nvPr>
        </p:nvSpPr>
        <p:spPr>
          <a:xfrm>
            <a:off x="1371600" y="5671978"/>
            <a:ext cx="6400800" cy="721439"/>
          </a:xfrm>
        </p:spPr>
        <p:txBody>
          <a:bodyPr>
            <a:normAutofit/>
          </a:bodyPr>
          <a:lstStyle>
            <a:lvl1pPr marL="0" indent="0" algn="ctr">
              <a:buNone/>
              <a:defRPr sz="2000">
                <a:solidFill>
                  <a:schemeClr val="tx1">
                    <a:lumMod val="75000"/>
                    <a:lumOff val="25000"/>
                  </a:schemeClr>
                </a:solidFill>
                <a:latin typeface="Century Gothic"/>
                <a:cs typeface="Century Gothic"/>
              </a:defRPr>
            </a:lvl1pPr>
            <a:lvl2pPr marL="457035" indent="0" algn="ctr">
              <a:buNone/>
              <a:defRPr>
                <a:solidFill>
                  <a:schemeClr val="tx1">
                    <a:tint val="75000"/>
                  </a:schemeClr>
                </a:solidFill>
              </a:defRPr>
            </a:lvl2pPr>
            <a:lvl3pPr marL="914082" indent="0" algn="ctr">
              <a:buNone/>
              <a:defRPr>
                <a:solidFill>
                  <a:schemeClr val="tx1">
                    <a:tint val="75000"/>
                  </a:schemeClr>
                </a:solidFill>
              </a:defRPr>
            </a:lvl3pPr>
            <a:lvl4pPr marL="1371124" indent="0" algn="ctr">
              <a:buNone/>
              <a:defRPr>
                <a:solidFill>
                  <a:schemeClr val="tx1">
                    <a:tint val="75000"/>
                  </a:schemeClr>
                </a:solidFill>
              </a:defRPr>
            </a:lvl4pPr>
            <a:lvl5pPr marL="1828165" indent="0" algn="ctr">
              <a:buNone/>
              <a:defRPr>
                <a:solidFill>
                  <a:schemeClr val="tx1">
                    <a:tint val="75000"/>
                  </a:schemeClr>
                </a:solidFill>
              </a:defRPr>
            </a:lvl5pPr>
            <a:lvl6pPr marL="2285214" indent="0" algn="ctr">
              <a:buNone/>
              <a:defRPr>
                <a:solidFill>
                  <a:schemeClr val="tx1">
                    <a:tint val="75000"/>
                  </a:schemeClr>
                </a:solidFill>
              </a:defRPr>
            </a:lvl6pPr>
            <a:lvl7pPr marL="2742246" indent="0" algn="ctr">
              <a:buNone/>
              <a:defRPr>
                <a:solidFill>
                  <a:schemeClr val="tx1">
                    <a:tint val="75000"/>
                  </a:schemeClr>
                </a:solidFill>
              </a:defRPr>
            </a:lvl7pPr>
            <a:lvl8pPr marL="3199280" indent="0" algn="ctr">
              <a:buNone/>
              <a:defRPr>
                <a:solidFill>
                  <a:schemeClr val="tx1">
                    <a:tint val="75000"/>
                  </a:schemeClr>
                </a:solidFill>
              </a:defRPr>
            </a:lvl8pPr>
            <a:lvl9pPr marL="3656315"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267507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4000">
                <a:solidFill>
                  <a:srgbClr val="FF8000"/>
                </a:solidFill>
                <a:latin typeface="Century Gothic"/>
                <a:cs typeface="Century Gothic"/>
              </a:defRPr>
            </a:lvl1pPr>
          </a:lstStyle>
          <a:p>
            <a:r>
              <a:rPr lang="nl-NL" dirty="0"/>
              <a:t>Titelstijl van model bewerken</a:t>
            </a:r>
          </a:p>
        </p:txBody>
      </p:sp>
      <p:sp>
        <p:nvSpPr>
          <p:cNvPr id="3" name="Tijdelijke aanduiding voor inhoud 2"/>
          <p:cNvSpPr>
            <a:spLocks noGrp="1"/>
          </p:cNvSpPr>
          <p:nvPr>
            <p:ph idx="1"/>
          </p:nvPr>
        </p:nvSpPr>
        <p:spPr>
          <a:xfrm>
            <a:off x="457200" y="1896915"/>
            <a:ext cx="8229600" cy="4575392"/>
          </a:xfrm>
        </p:spPr>
        <p:txBody>
          <a:bodyPr/>
          <a:lstStyle>
            <a:lvl1pPr>
              <a:defRPr sz="2800">
                <a:solidFill>
                  <a:schemeClr val="tx1">
                    <a:lumMod val="75000"/>
                    <a:lumOff val="25000"/>
                  </a:schemeClr>
                </a:solidFill>
                <a:latin typeface="Century Gothic"/>
                <a:cs typeface="Century Gothic"/>
              </a:defRPr>
            </a:lvl1pPr>
            <a:lvl2pPr>
              <a:defRPr sz="2400">
                <a:solidFill>
                  <a:schemeClr val="tx1">
                    <a:lumMod val="75000"/>
                    <a:lumOff val="25000"/>
                  </a:schemeClr>
                </a:solidFill>
                <a:latin typeface="Century Gothic"/>
                <a:cs typeface="Century Gothic"/>
              </a:defRPr>
            </a:lvl2pPr>
            <a:lvl3pPr>
              <a:defRPr sz="2000">
                <a:solidFill>
                  <a:schemeClr val="tx1">
                    <a:lumMod val="75000"/>
                    <a:lumOff val="25000"/>
                  </a:schemeClr>
                </a:solidFill>
                <a:latin typeface="Century Gothic"/>
                <a:cs typeface="Century Gothic"/>
              </a:defRPr>
            </a:lvl3pPr>
            <a:lvl4pPr>
              <a:defRPr sz="1900">
                <a:solidFill>
                  <a:schemeClr val="tx1">
                    <a:lumMod val="75000"/>
                    <a:lumOff val="25000"/>
                  </a:schemeClr>
                </a:solidFill>
                <a:latin typeface="Century Gothic"/>
                <a:cs typeface="Century Gothic"/>
              </a:defRPr>
            </a:lvl4pPr>
            <a:lvl5pPr>
              <a:defRPr sz="1900">
                <a:solidFill>
                  <a:schemeClr val="tx1">
                    <a:lumMod val="75000"/>
                    <a:lumOff val="25000"/>
                  </a:schemeClr>
                </a:solidFill>
                <a:latin typeface="Century Gothic"/>
                <a:cs typeface="Century Gothic"/>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a:xfrm>
            <a:off x="6553200" y="6472307"/>
            <a:ext cx="2133600" cy="249168"/>
          </a:xfrm>
        </p:spPr>
        <p:txBody>
          <a:bodyPr/>
          <a:lstStyle>
            <a:lvl1pPr>
              <a:defRPr sz="1100">
                <a:solidFill>
                  <a:schemeClr val="tx1"/>
                </a:solidFill>
                <a:latin typeface="Century Gothic"/>
                <a:cs typeface="Century Gothic"/>
              </a:defRPr>
            </a:lvl1pPr>
          </a:lstStyle>
          <a:p>
            <a:fld id="{9163240C-9BE7-EF40-AC41-228CBD415431}" type="slidenum">
              <a:rPr lang="nl-NL" smtClean="0"/>
              <a:pPr/>
              <a:t>‹nr.›</a:t>
            </a:fld>
            <a:endParaRPr lang="nl-NL" dirty="0"/>
          </a:p>
        </p:txBody>
      </p:sp>
    </p:spTree>
    <p:extLst>
      <p:ext uri="{BB962C8B-B14F-4D97-AF65-F5344CB8AC3E}">
        <p14:creationId xmlns:p14="http://schemas.microsoft.com/office/powerpoint/2010/main" val="189100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ekop">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el 11"/>
          <p:cNvSpPr>
            <a:spLocks noGrp="1"/>
          </p:cNvSpPr>
          <p:nvPr>
            <p:ph type="title"/>
          </p:nvPr>
        </p:nvSpPr>
        <p:spPr>
          <a:xfrm>
            <a:off x="457200" y="2904268"/>
            <a:ext cx="8229600" cy="1143000"/>
          </a:xfrm>
        </p:spPr>
        <p:txBody>
          <a:bodyPr>
            <a:normAutofit/>
          </a:bodyPr>
          <a:lstStyle>
            <a:lvl1pPr>
              <a:defRPr sz="4000">
                <a:solidFill>
                  <a:srgbClr val="E46C0A"/>
                </a:solidFill>
                <a:latin typeface="Century Gothic"/>
                <a:cs typeface="Century Gothic"/>
              </a:defRPr>
            </a:lvl1pPr>
          </a:lstStyle>
          <a:p>
            <a:r>
              <a:rPr lang="nl-NL" dirty="0"/>
              <a:t>Titelstijl van model bewerken</a:t>
            </a:r>
          </a:p>
        </p:txBody>
      </p:sp>
    </p:spTree>
    <p:extLst>
      <p:ext uri="{BB962C8B-B14F-4D97-AF65-F5344CB8AC3E}">
        <p14:creationId xmlns:p14="http://schemas.microsoft.com/office/powerpoint/2010/main" val="332922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VOHA dec 2017</a:t>
            </a:r>
          </a:p>
        </p:txBody>
      </p:sp>
      <p:sp>
        <p:nvSpPr>
          <p:cNvPr id="7" name="Tijdelijke aanduiding voor dianummer 6"/>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277850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3" y="1535113"/>
            <a:ext cx="4040188"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3"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43" y="1535113"/>
            <a:ext cx="4041775"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43"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VOHA dec 2017</a:t>
            </a:r>
          </a:p>
        </p:txBody>
      </p:sp>
      <p:sp>
        <p:nvSpPr>
          <p:cNvPr id="9" name="Tijdelijke aanduiding voor dianummer 8"/>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865564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49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4000">
                <a:solidFill>
                  <a:srgbClr val="FF8000"/>
                </a:solidFill>
                <a:latin typeface="Century Gothic"/>
                <a:cs typeface="Century Gothic"/>
              </a:defRPr>
            </a:lvl1pPr>
          </a:lstStyle>
          <a:p>
            <a:r>
              <a:rPr lang="nl-NL" dirty="0"/>
              <a:t>Titelstijl van model bewerken</a:t>
            </a:r>
          </a:p>
        </p:txBody>
      </p:sp>
      <p:sp>
        <p:nvSpPr>
          <p:cNvPr id="3" name="Tijdelijke aanduiding voor inhoud 2"/>
          <p:cNvSpPr>
            <a:spLocks noGrp="1"/>
          </p:cNvSpPr>
          <p:nvPr>
            <p:ph idx="1"/>
          </p:nvPr>
        </p:nvSpPr>
        <p:spPr>
          <a:xfrm>
            <a:off x="457200" y="1896915"/>
            <a:ext cx="8229600" cy="4575392"/>
          </a:xfrm>
        </p:spPr>
        <p:txBody>
          <a:bodyPr/>
          <a:lstStyle>
            <a:lvl1pPr>
              <a:defRPr sz="2800">
                <a:solidFill>
                  <a:schemeClr val="tx1">
                    <a:lumMod val="75000"/>
                    <a:lumOff val="25000"/>
                  </a:schemeClr>
                </a:solidFill>
                <a:latin typeface="Century Gothic"/>
                <a:cs typeface="Century Gothic"/>
              </a:defRPr>
            </a:lvl1pPr>
            <a:lvl2pPr>
              <a:defRPr sz="2400">
                <a:solidFill>
                  <a:schemeClr val="tx1">
                    <a:lumMod val="75000"/>
                    <a:lumOff val="25000"/>
                  </a:schemeClr>
                </a:solidFill>
                <a:latin typeface="Century Gothic"/>
                <a:cs typeface="Century Gothic"/>
              </a:defRPr>
            </a:lvl2pPr>
            <a:lvl3pPr>
              <a:defRPr sz="2000">
                <a:solidFill>
                  <a:schemeClr val="tx1">
                    <a:lumMod val="75000"/>
                    <a:lumOff val="25000"/>
                  </a:schemeClr>
                </a:solidFill>
                <a:latin typeface="Century Gothic"/>
                <a:cs typeface="Century Gothic"/>
              </a:defRPr>
            </a:lvl3pPr>
            <a:lvl4pPr>
              <a:defRPr sz="1800">
                <a:solidFill>
                  <a:schemeClr val="tx1">
                    <a:lumMod val="75000"/>
                    <a:lumOff val="25000"/>
                  </a:schemeClr>
                </a:solidFill>
                <a:latin typeface="Century Gothic"/>
                <a:cs typeface="Century Gothic"/>
              </a:defRPr>
            </a:lvl4pPr>
            <a:lvl5pPr>
              <a:defRPr sz="1800">
                <a:solidFill>
                  <a:schemeClr val="tx1">
                    <a:lumMod val="75000"/>
                    <a:lumOff val="25000"/>
                  </a:schemeClr>
                </a:solidFill>
                <a:latin typeface="Century Gothic"/>
                <a:cs typeface="Century Gothic"/>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a:xfrm>
            <a:off x="6553200" y="6472307"/>
            <a:ext cx="2133600" cy="249168"/>
          </a:xfrm>
        </p:spPr>
        <p:txBody>
          <a:bodyPr/>
          <a:lstStyle>
            <a:lvl1pPr>
              <a:defRPr sz="1000">
                <a:solidFill>
                  <a:schemeClr val="tx1"/>
                </a:solidFill>
                <a:latin typeface="Century Gothic"/>
                <a:cs typeface="Century Gothic"/>
              </a:defRPr>
            </a:lvl1pPr>
          </a:lstStyle>
          <a:p>
            <a:fld id="{9163240C-9BE7-EF40-AC41-228CBD415431}" type="slidenum">
              <a:rPr lang="nl-NL" smtClean="0"/>
              <a:pPr/>
              <a:t>‹nr.›</a:t>
            </a:fld>
            <a:endParaRPr lang="nl-NL"/>
          </a:p>
        </p:txBody>
      </p:sp>
    </p:spTree>
    <p:extLst>
      <p:ext uri="{BB962C8B-B14F-4D97-AF65-F5344CB8AC3E}">
        <p14:creationId xmlns:p14="http://schemas.microsoft.com/office/powerpoint/2010/main" val="244183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VOHA dec 2017</a:t>
            </a:r>
          </a:p>
        </p:txBody>
      </p:sp>
      <p:sp>
        <p:nvSpPr>
          <p:cNvPr id="4" name="Tijdelijke aanduiding voor dianummer 3"/>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072190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8" y="273049"/>
            <a:ext cx="3008313" cy="1162051"/>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67" y="27306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18" y="1435104"/>
            <a:ext cx="3008313" cy="46910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VOHA dec 2017</a:t>
            </a:r>
          </a:p>
        </p:txBody>
      </p:sp>
      <p:sp>
        <p:nvSpPr>
          <p:cNvPr id="7" name="Tijdelijke aanduiding voor dianummer 6"/>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254738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9"/>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035" indent="0">
              <a:buNone/>
              <a:defRPr sz="2800"/>
            </a:lvl2pPr>
            <a:lvl3pPr marL="914082" indent="0">
              <a:buNone/>
              <a:defRPr sz="2400"/>
            </a:lvl3pPr>
            <a:lvl4pPr marL="1371124" indent="0">
              <a:buNone/>
              <a:defRPr sz="2000"/>
            </a:lvl4pPr>
            <a:lvl5pPr marL="1828165" indent="0">
              <a:buNone/>
              <a:defRPr sz="2000"/>
            </a:lvl5pPr>
            <a:lvl6pPr marL="2285214" indent="0">
              <a:buNone/>
              <a:defRPr sz="2000"/>
            </a:lvl6pPr>
            <a:lvl7pPr marL="2742246" indent="0">
              <a:buNone/>
              <a:defRPr sz="2000"/>
            </a:lvl7pPr>
            <a:lvl8pPr marL="3199280" indent="0">
              <a:buNone/>
              <a:defRPr sz="2000"/>
            </a:lvl8pPr>
            <a:lvl9pPr marL="3656315" indent="0">
              <a:buNone/>
              <a:defRPr sz="2000"/>
            </a:lvl9pPr>
          </a:lstStyle>
          <a:p>
            <a:endParaRPr lang="nl-NL"/>
          </a:p>
        </p:txBody>
      </p:sp>
      <p:sp>
        <p:nvSpPr>
          <p:cNvPr id="4" name="Tijdelijke aanduiding voor tekst 3"/>
          <p:cNvSpPr>
            <a:spLocks noGrp="1"/>
          </p:cNvSpPr>
          <p:nvPr>
            <p:ph type="body" sz="half" idx="2"/>
          </p:nvPr>
        </p:nvSpPr>
        <p:spPr>
          <a:xfrm>
            <a:off x="1792288" y="5367355"/>
            <a:ext cx="5486400" cy="8048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VOHA dec 2017</a:t>
            </a:r>
          </a:p>
        </p:txBody>
      </p:sp>
      <p:sp>
        <p:nvSpPr>
          <p:cNvPr id="7" name="Tijdelijke aanduiding voor dianummer 6"/>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2129039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VOHA dec 2017</a:t>
            </a:r>
          </a:p>
        </p:txBody>
      </p:sp>
      <p:sp>
        <p:nvSpPr>
          <p:cNvPr id="6" name="Tijdelijke aanduiding voor dianummer 5"/>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49523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VOHA dec 2017</a:t>
            </a:r>
          </a:p>
        </p:txBody>
      </p:sp>
      <p:sp>
        <p:nvSpPr>
          <p:cNvPr id="6" name="Tijdelijke aanduiding voor dianummer 5"/>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566553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Tree>
    <p:extLst>
      <p:ext uri="{BB962C8B-B14F-4D97-AF65-F5344CB8AC3E}">
        <p14:creationId xmlns:p14="http://schemas.microsoft.com/office/powerpoint/2010/main" val="27327528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r>
              <a:rPr lang="nl-NL"/>
              <a:t>&lt;datum&gt;</a:t>
            </a:r>
          </a:p>
        </p:txBody>
      </p:sp>
      <p:sp>
        <p:nvSpPr>
          <p:cNvPr id="4" name="Tijdelijke aanduiding voor voettekst 3"/>
          <p:cNvSpPr>
            <a:spLocks noGrp="1"/>
          </p:cNvSpPr>
          <p:nvPr>
            <p:ph type="ftr" sz="quarter" idx="11"/>
          </p:nvPr>
        </p:nvSpPr>
        <p:spPr/>
        <p:txBody>
          <a:bodyPr/>
          <a:lstStyle/>
          <a:p>
            <a:r>
              <a:rPr lang="nl-NL"/>
              <a:t>Masteclass Workshop CNS2012</a:t>
            </a:r>
          </a:p>
        </p:txBody>
      </p:sp>
      <p:sp>
        <p:nvSpPr>
          <p:cNvPr id="5" name="Tijdelijke aanduiding voor dianummer 4"/>
          <p:cNvSpPr>
            <a:spLocks noGrp="1"/>
          </p:cNvSpPr>
          <p:nvPr>
            <p:ph type="sldNum" sz="quarter" idx="12"/>
          </p:nvPr>
        </p:nvSpPr>
        <p:spPr/>
        <p:txBody>
          <a:bodyPr/>
          <a:lstStyle/>
          <a:p>
            <a:fld id="{9163240C-9BE7-EF40-AC41-228CBD415431}" type="slidenum">
              <a:rPr lang="nl-NL" smtClean="0"/>
              <a:pPr/>
              <a:t>‹nr.›</a:t>
            </a:fld>
            <a:endParaRPr lang="nl-NL"/>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extLst>
      <p:ext uri="{BB962C8B-B14F-4D97-AF65-F5344CB8AC3E}">
        <p14:creationId xmlns:p14="http://schemas.microsoft.com/office/powerpoint/2010/main" val="1144472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Masteclass Workshop CNS2012</a:t>
            </a:r>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a:lstStyle>
            <a:lvl1pPr marL="0" indent="0">
              <a:buNone/>
              <a:defRPr/>
            </a:lvl1pPr>
          </a:lstStyle>
          <a:p>
            <a:r>
              <a:rPr lang="nl-NL"/>
              <a:t>Klik op het pictogram als u een afbeelding wilt toevoegen</a:t>
            </a:r>
            <a:endParaRPr lang="nl-NL" dirty="0"/>
          </a:p>
        </p:txBody>
      </p:sp>
      <p:sp>
        <p:nvSpPr>
          <p:cNvPr id="10"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fld id="{9163240C-9BE7-EF40-AC41-228CBD415431}" type="slidenum">
              <a:rPr lang="nl-NL" smtClean="0"/>
              <a:pPr/>
              <a:t>‹nr.›</a:t>
            </a:fld>
            <a:endParaRPr lang="nl-NL"/>
          </a:p>
        </p:txBody>
      </p:sp>
    </p:spTree>
    <p:extLst>
      <p:ext uri="{BB962C8B-B14F-4D97-AF65-F5344CB8AC3E}">
        <p14:creationId xmlns:p14="http://schemas.microsoft.com/office/powerpoint/2010/main" val="1457740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Afsluitende dia">
    <p:spTree>
      <p:nvGrpSpPr>
        <p:cNvPr id="1" name=""/>
        <p:cNvGrpSpPr/>
        <p:nvPr/>
      </p:nvGrpSpPr>
      <p:grpSpPr>
        <a:xfrm>
          <a:off x="0" y="0"/>
          <a:ext cx="0" cy="0"/>
          <a:chOff x="0" y="0"/>
          <a:chExt cx="0" cy="0"/>
        </a:xfrm>
      </p:grpSpPr>
      <p:sp>
        <p:nvSpPr>
          <p:cNvPr id="7" name="Rechthoek 6"/>
          <p:cNvSpPr/>
          <p:nvPr/>
        </p:nvSpPr>
        <p:spPr>
          <a:xfrm>
            <a:off x="359480" y="6183340"/>
            <a:ext cx="826302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0000" y="5940000"/>
            <a:ext cx="648000" cy="929244"/>
          </a:xfrm>
          <a:prstGeom prst="rect">
            <a:avLst/>
          </a:prstGeom>
        </p:spPr>
      </p:pic>
      <p:sp>
        <p:nvSpPr>
          <p:cNvPr id="3" name="Titel 2"/>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99914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Titel 11"/>
          <p:cNvSpPr>
            <a:spLocks noGrp="1"/>
          </p:cNvSpPr>
          <p:nvPr>
            <p:ph type="title"/>
          </p:nvPr>
        </p:nvSpPr>
        <p:spPr>
          <a:xfrm>
            <a:off x="457200" y="2904268"/>
            <a:ext cx="8229600" cy="1143000"/>
          </a:xfrm>
        </p:spPr>
        <p:txBody>
          <a:bodyPr>
            <a:normAutofit/>
          </a:bodyPr>
          <a:lstStyle>
            <a:lvl1pPr>
              <a:defRPr sz="4000">
                <a:solidFill>
                  <a:srgbClr val="E46C0A"/>
                </a:solidFill>
                <a:latin typeface="Century Gothic"/>
                <a:cs typeface="Century Gothic"/>
              </a:defRPr>
            </a:lvl1pPr>
          </a:lstStyle>
          <a:p>
            <a:r>
              <a:rPr lang="nl-NL" dirty="0"/>
              <a:t>Titelstijl van model bewerken</a:t>
            </a:r>
          </a:p>
        </p:txBody>
      </p:sp>
    </p:spTree>
    <p:extLst>
      <p:ext uri="{BB962C8B-B14F-4D97-AF65-F5344CB8AC3E}">
        <p14:creationId xmlns:p14="http://schemas.microsoft.com/office/powerpoint/2010/main" val="316385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DiHAG-Langerhans</a:t>
            </a:r>
          </a:p>
        </p:txBody>
      </p:sp>
      <p:sp>
        <p:nvSpPr>
          <p:cNvPr id="7" name="Tijdelijke aanduiding voor dianummer 6"/>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54281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DiHAG-Langerhans</a:t>
            </a:r>
          </a:p>
        </p:txBody>
      </p:sp>
      <p:sp>
        <p:nvSpPr>
          <p:cNvPr id="9" name="Tijdelijke aanduiding voor dianummer 8"/>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95369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65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DiHAG-Langerhans</a:t>
            </a:r>
          </a:p>
        </p:txBody>
      </p:sp>
      <p:sp>
        <p:nvSpPr>
          <p:cNvPr id="4" name="Tijdelijke aanduiding voor dianummer 3"/>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102915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DiHAG-Langerhans</a:t>
            </a:r>
          </a:p>
        </p:txBody>
      </p:sp>
      <p:sp>
        <p:nvSpPr>
          <p:cNvPr id="7" name="Tijdelijke aanduiding voor dianummer 6"/>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400865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DiHAG-Langerhans</a:t>
            </a:r>
          </a:p>
        </p:txBody>
      </p:sp>
      <p:sp>
        <p:nvSpPr>
          <p:cNvPr id="7" name="Tijdelijke aanduiding voor dianummer 6"/>
          <p:cNvSpPr>
            <a:spLocks noGrp="1"/>
          </p:cNvSpPr>
          <p:nvPr>
            <p:ph type="sldNum" sz="quarter" idx="12"/>
          </p:nvPr>
        </p:nvSpPr>
        <p:spPr/>
        <p:txBody>
          <a:bodyPr/>
          <a:lstStyle/>
          <a:p>
            <a:fld id="{9163240C-9BE7-EF40-AC41-228CBD415431}" type="slidenum">
              <a:rPr lang="nl-NL" smtClean="0"/>
              <a:pPr/>
              <a:t>‹nr.›</a:t>
            </a:fld>
            <a:endParaRPr lang="nl-NL"/>
          </a:p>
        </p:txBody>
      </p:sp>
    </p:spTree>
    <p:extLst>
      <p:ext uri="{BB962C8B-B14F-4D97-AF65-F5344CB8AC3E}">
        <p14:creationId xmlns:p14="http://schemas.microsoft.com/office/powerpoint/2010/main" val="371918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DiHAG-Langerhans</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3240C-9BE7-EF40-AC41-228CBD415431}" type="slidenum">
              <a:rPr lang="nl-NL" smtClean="0"/>
              <a:pPr/>
              <a:t>‹nr.›</a:t>
            </a:fld>
            <a:endParaRPr lang="nl-NL"/>
          </a:p>
        </p:txBody>
      </p:sp>
    </p:spTree>
    <p:extLst>
      <p:ext uri="{BB962C8B-B14F-4D97-AF65-F5344CB8AC3E}">
        <p14:creationId xmlns:p14="http://schemas.microsoft.com/office/powerpoint/2010/main" val="417647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 id="2147483698"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9"/>
            <a:ext cx="8229600" cy="1143000"/>
          </a:xfrm>
          <a:prstGeom prst="rect">
            <a:avLst/>
          </a:prstGeom>
        </p:spPr>
        <p:txBody>
          <a:bodyPr vert="horz" lIns="91412" tIns="45718" rIns="91412" bIns="45718"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12" tIns="45718" rIns="91412" bIns="45718"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12" tIns="45718" rIns="91412" bIns="45718"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12" tIns="45718" rIns="91412" bIns="45718" rtlCol="0" anchor="ctr"/>
          <a:lstStyle>
            <a:lvl1pPr algn="ctr">
              <a:defRPr sz="1200">
                <a:solidFill>
                  <a:schemeClr val="tx1">
                    <a:tint val="75000"/>
                  </a:schemeClr>
                </a:solidFill>
              </a:defRPr>
            </a:lvl1pPr>
          </a:lstStyle>
          <a:p>
            <a:r>
              <a:rPr lang="nl-NL"/>
              <a:t>VOHA dec 2017</a:t>
            </a: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12" tIns="45718" rIns="91412" bIns="45718" rtlCol="0" anchor="ctr"/>
          <a:lstStyle>
            <a:lvl1pPr algn="r">
              <a:defRPr sz="1200">
                <a:solidFill>
                  <a:schemeClr val="tx1">
                    <a:tint val="75000"/>
                  </a:schemeClr>
                </a:solidFill>
              </a:defRPr>
            </a:lvl1pPr>
          </a:lstStyle>
          <a:p>
            <a:fld id="{9163240C-9BE7-EF40-AC41-228CBD415431}" type="slidenum">
              <a:rPr lang="nl-NL" smtClean="0"/>
              <a:pPr/>
              <a:t>‹nr.›</a:t>
            </a:fld>
            <a:endParaRPr lang="nl-NL"/>
          </a:p>
        </p:txBody>
      </p:sp>
    </p:spTree>
    <p:extLst>
      <p:ext uri="{BB962C8B-B14F-4D97-AF65-F5344CB8AC3E}">
        <p14:creationId xmlns:p14="http://schemas.microsoft.com/office/powerpoint/2010/main" val="30478457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hf sldNum="0" hdr="0" ftr="0" dt="0"/>
  <p:txStyles>
    <p:titleStyle>
      <a:lvl1pPr algn="ctr" defTabSz="457035" rtl="0" eaLnBrk="1" latinLnBrk="0" hangingPunct="1">
        <a:spcBef>
          <a:spcPct val="0"/>
        </a:spcBef>
        <a:buNone/>
        <a:defRPr sz="4400" kern="1200">
          <a:solidFill>
            <a:schemeClr val="tx1"/>
          </a:solidFill>
          <a:latin typeface="+mj-lt"/>
          <a:ea typeface="+mj-ea"/>
          <a:cs typeface="+mj-cs"/>
        </a:defRPr>
      </a:lvl1pPr>
    </p:titleStyle>
    <p:bodyStyle>
      <a:lvl1pPr marL="342786" indent="-342786" algn="l" defTabSz="457035" rtl="0" eaLnBrk="1" latinLnBrk="0" hangingPunct="1">
        <a:spcBef>
          <a:spcPct val="20000"/>
        </a:spcBef>
        <a:buFont typeface="Arial"/>
        <a:buChar char="•"/>
        <a:defRPr sz="3200" kern="1200">
          <a:solidFill>
            <a:schemeClr val="tx1"/>
          </a:solidFill>
          <a:latin typeface="+mn-lt"/>
          <a:ea typeface="+mn-ea"/>
          <a:cs typeface="+mn-cs"/>
        </a:defRPr>
      </a:lvl1pPr>
      <a:lvl2pPr marL="742689" indent="-285657" algn="l" defTabSz="457035" rtl="0" eaLnBrk="1" latinLnBrk="0" hangingPunct="1">
        <a:spcBef>
          <a:spcPct val="20000"/>
        </a:spcBef>
        <a:buFont typeface="Arial"/>
        <a:buChar char="–"/>
        <a:defRPr sz="2800" kern="1200">
          <a:solidFill>
            <a:schemeClr val="tx1"/>
          </a:solidFill>
          <a:latin typeface="+mn-lt"/>
          <a:ea typeface="+mn-ea"/>
          <a:cs typeface="+mn-cs"/>
        </a:defRPr>
      </a:lvl2pPr>
      <a:lvl3pPr marL="1142606" indent="-228525" algn="l" defTabSz="457035" rtl="0" eaLnBrk="1" latinLnBrk="0" hangingPunct="1">
        <a:spcBef>
          <a:spcPct val="20000"/>
        </a:spcBef>
        <a:buFont typeface="Arial"/>
        <a:buChar char="•"/>
        <a:defRPr sz="2400" kern="1200">
          <a:solidFill>
            <a:schemeClr val="tx1"/>
          </a:solidFill>
          <a:latin typeface="+mn-lt"/>
          <a:ea typeface="+mn-ea"/>
          <a:cs typeface="+mn-cs"/>
        </a:defRPr>
      </a:lvl3pPr>
      <a:lvl4pPr marL="1599640" indent="-228525" algn="l" defTabSz="457035" rtl="0" eaLnBrk="1" latinLnBrk="0" hangingPunct="1">
        <a:spcBef>
          <a:spcPct val="20000"/>
        </a:spcBef>
        <a:buFont typeface="Arial"/>
        <a:buChar char="–"/>
        <a:defRPr sz="2000" kern="1200">
          <a:solidFill>
            <a:schemeClr val="tx1"/>
          </a:solidFill>
          <a:latin typeface="+mn-lt"/>
          <a:ea typeface="+mn-ea"/>
          <a:cs typeface="+mn-cs"/>
        </a:defRPr>
      </a:lvl4pPr>
      <a:lvl5pPr marL="2056675" indent="-228525" algn="l" defTabSz="457035" rtl="0" eaLnBrk="1" latinLnBrk="0" hangingPunct="1">
        <a:spcBef>
          <a:spcPct val="20000"/>
        </a:spcBef>
        <a:buFont typeface="Arial"/>
        <a:buChar char="»"/>
        <a:defRPr sz="2000" kern="1200">
          <a:solidFill>
            <a:schemeClr val="tx1"/>
          </a:solidFill>
          <a:latin typeface="+mn-lt"/>
          <a:ea typeface="+mn-ea"/>
          <a:cs typeface="+mn-cs"/>
        </a:defRPr>
      </a:lvl5pPr>
      <a:lvl6pPr marL="2513722" indent="-228525" algn="l" defTabSz="457035" rtl="0" eaLnBrk="1" latinLnBrk="0" hangingPunct="1">
        <a:spcBef>
          <a:spcPct val="20000"/>
        </a:spcBef>
        <a:buFont typeface="Arial"/>
        <a:buChar char="•"/>
        <a:defRPr sz="2000" kern="1200">
          <a:solidFill>
            <a:schemeClr val="tx1"/>
          </a:solidFill>
          <a:latin typeface="+mn-lt"/>
          <a:ea typeface="+mn-ea"/>
          <a:cs typeface="+mn-cs"/>
        </a:defRPr>
      </a:lvl6pPr>
      <a:lvl7pPr marL="2970764" indent="-228525" algn="l" defTabSz="457035" rtl="0" eaLnBrk="1" latinLnBrk="0" hangingPunct="1">
        <a:spcBef>
          <a:spcPct val="20000"/>
        </a:spcBef>
        <a:buFont typeface="Arial"/>
        <a:buChar char="•"/>
        <a:defRPr sz="2000" kern="1200">
          <a:solidFill>
            <a:schemeClr val="tx1"/>
          </a:solidFill>
          <a:latin typeface="+mn-lt"/>
          <a:ea typeface="+mn-ea"/>
          <a:cs typeface="+mn-cs"/>
        </a:defRPr>
      </a:lvl7pPr>
      <a:lvl8pPr marL="3427805" indent="-228525" algn="l" defTabSz="457035" rtl="0" eaLnBrk="1" latinLnBrk="0" hangingPunct="1">
        <a:spcBef>
          <a:spcPct val="20000"/>
        </a:spcBef>
        <a:buFont typeface="Arial"/>
        <a:buChar char="•"/>
        <a:defRPr sz="2000" kern="1200">
          <a:solidFill>
            <a:schemeClr val="tx1"/>
          </a:solidFill>
          <a:latin typeface="+mn-lt"/>
          <a:ea typeface="+mn-ea"/>
          <a:cs typeface="+mn-cs"/>
        </a:defRPr>
      </a:lvl8pPr>
      <a:lvl9pPr marL="3884854" indent="-228525" algn="l" defTabSz="4570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035" rtl="0" eaLnBrk="1" latinLnBrk="0" hangingPunct="1">
        <a:defRPr sz="1900" kern="1200">
          <a:solidFill>
            <a:schemeClr val="tx1"/>
          </a:solidFill>
          <a:latin typeface="+mn-lt"/>
          <a:ea typeface="+mn-ea"/>
          <a:cs typeface="+mn-cs"/>
        </a:defRPr>
      </a:lvl1pPr>
      <a:lvl2pPr marL="457035" algn="l" defTabSz="457035" rtl="0" eaLnBrk="1" latinLnBrk="0" hangingPunct="1">
        <a:defRPr sz="1900" kern="1200">
          <a:solidFill>
            <a:schemeClr val="tx1"/>
          </a:solidFill>
          <a:latin typeface="+mn-lt"/>
          <a:ea typeface="+mn-ea"/>
          <a:cs typeface="+mn-cs"/>
        </a:defRPr>
      </a:lvl2pPr>
      <a:lvl3pPr marL="914082" algn="l" defTabSz="457035" rtl="0" eaLnBrk="1" latinLnBrk="0" hangingPunct="1">
        <a:defRPr sz="1900" kern="1200">
          <a:solidFill>
            <a:schemeClr val="tx1"/>
          </a:solidFill>
          <a:latin typeface="+mn-lt"/>
          <a:ea typeface="+mn-ea"/>
          <a:cs typeface="+mn-cs"/>
        </a:defRPr>
      </a:lvl3pPr>
      <a:lvl4pPr marL="1371124" algn="l" defTabSz="457035" rtl="0" eaLnBrk="1" latinLnBrk="0" hangingPunct="1">
        <a:defRPr sz="1900" kern="1200">
          <a:solidFill>
            <a:schemeClr val="tx1"/>
          </a:solidFill>
          <a:latin typeface="+mn-lt"/>
          <a:ea typeface="+mn-ea"/>
          <a:cs typeface="+mn-cs"/>
        </a:defRPr>
      </a:lvl4pPr>
      <a:lvl5pPr marL="1828165" algn="l" defTabSz="457035" rtl="0" eaLnBrk="1" latinLnBrk="0" hangingPunct="1">
        <a:defRPr sz="1900" kern="1200">
          <a:solidFill>
            <a:schemeClr val="tx1"/>
          </a:solidFill>
          <a:latin typeface="+mn-lt"/>
          <a:ea typeface="+mn-ea"/>
          <a:cs typeface="+mn-cs"/>
        </a:defRPr>
      </a:lvl5pPr>
      <a:lvl6pPr marL="2285214" algn="l" defTabSz="457035" rtl="0" eaLnBrk="1" latinLnBrk="0" hangingPunct="1">
        <a:defRPr sz="1900" kern="1200">
          <a:solidFill>
            <a:schemeClr val="tx1"/>
          </a:solidFill>
          <a:latin typeface="+mn-lt"/>
          <a:ea typeface="+mn-ea"/>
          <a:cs typeface="+mn-cs"/>
        </a:defRPr>
      </a:lvl6pPr>
      <a:lvl7pPr marL="2742246" algn="l" defTabSz="457035" rtl="0" eaLnBrk="1" latinLnBrk="0" hangingPunct="1">
        <a:defRPr sz="1900" kern="1200">
          <a:solidFill>
            <a:schemeClr val="tx1"/>
          </a:solidFill>
          <a:latin typeface="+mn-lt"/>
          <a:ea typeface="+mn-ea"/>
          <a:cs typeface="+mn-cs"/>
        </a:defRPr>
      </a:lvl7pPr>
      <a:lvl8pPr marL="3199280" algn="l" defTabSz="457035" rtl="0" eaLnBrk="1" latinLnBrk="0" hangingPunct="1">
        <a:defRPr sz="1900" kern="1200">
          <a:solidFill>
            <a:schemeClr val="tx1"/>
          </a:solidFill>
          <a:latin typeface="+mn-lt"/>
          <a:ea typeface="+mn-ea"/>
          <a:cs typeface="+mn-cs"/>
        </a:defRPr>
      </a:lvl8pPr>
      <a:lvl9pPr marL="3656315" algn="l" defTabSz="45703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prevent.n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15.xml"/><Relationship Id="rId4" Type="http://schemas.openxmlformats.org/officeDocument/2006/relationships/image" Target="../media/image38.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02759"/>
            <a:ext cx="7772400" cy="2369202"/>
          </a:xfrm>
        </p:spPr>
        <p:txBody>
          <a:bodyPr>
            <a:noAutofit/>
          </a:bodyPr>
          <a:lstStyle/>
          <a:p>
            <a:r>
              <a:rPr lang="nl-NL" sz="3200" dirty="0">
                <a:solidFill>
                  <a:srgbClr val="FFFF00"/>
                </a:solidFill>
              </a:rPr>
              <a:t>Nieuwe Multidisciplinaire Richtlijn Cardiovasculair Risicomanagement</a:t>
            </a:r>
            <a:br>
              <a:rPr lang="nl-NL" sz="3200" dirty="0">
                <a:solidFill>
                  <a:srgbClr val="FFFF00"/>
                </a:solidFill>
              </a:rPr>
            </a:br>
            <a:r>
              <a:rPr lang="nl-NL" sz="3200" dirty="0">
                <a:solidFill>
                  <a:srgbClr val="FFFF00"/>
                </a:solidFill>
              </a:rPr>
              <a:t>- i.h.b. bij diabetes mellitus type 2 -</a:t>
            </a:r>
          </a:p>
        </p:txBody>
      </p:sp>
      <p:sp>
        <p:nvSpPr>
          <p:cNvPr id="3" name="Subtitel 2"/>
          <p:cNvSpPr>
            <a:spLocks noGrp="1"/>
          </p:cNvSpPr>
          <p:nvPr>
            <p:ph type="subTitle" idx="1"/>
          </p:nvPr>
        </p:nvSpPr>
        <p:spPr/>
        <p:txBody>
          <a:bodyPr>
            <a:normAutofit/>
          </a:bodyPr>
          <a:lstStyle/>
          <a:p>
            <a:r>
              <a:rPr lang="nl-NL" sz="2800" dirty="0">
                <a:solidFill>
                  <a:schemeClr val="bg1"/>
                </a:solidFill>
              </a:rPr>
              <a:t>Herziening 2019</a:t>
            </a:r>
          </a:p>
        </p:txBody>
      </p:sp>
      <p:sp>
        <p:nvSpPr>
          <p:cNvPr id="4" name="Tekstvak 3"/>
          <p:cNvSpPr txBox="1"/>
          <p:nvPr/>
        </p:nvSpPr>
        <p:spPr>
          <a:xfrm>
            <a:off x="3441700" y="6457434"/>
            <a:ext cx="2176814" cy="369332"/>
          </a:xfrm>
          <a:prstGeom prst="rect">
            <a:avLst/>
          </a:prstGeom>
          <a:noFill/>
        </p:spPr>
        <p:txBody>
          <a:bodyPr wrap="none" rtlCol="0">
            <a:spAutoFit/>
          </a:bodyPr>
          <a:lstStyle/>
          <a:p>
            <a:r>
              <a:rPr lang="nl-NL" dirty="0">
                <a:solidFill>
                  <a:srgbClr val="FFFF00"/>
                </a:solidFill>
              </a:rPr>
              <a:t>© </a:t>
            </a:r>
            <a:r>
              <a:rPr lang="nl-NL" dirty="0" err="1">
                <a:solidFill>
                  <a:srgbClr val="FFFF00"/>
                </a:solidFill>
              </a:rPr>
              <a:t>DiHAG</a:t>
            </a:r>
            <a:r>
              <a:rPr lang="nl-NL">
                <a:solidFill>
                  <a:srgbClr val="FFFF00"/>
                </a:solidFill>
              </a:rPr>
              <a:t> Langerhans</a:t>
            </a:r>
          </a:p>
        </p:txBody>
      </p:sp>
      <p:sp>
        <p:nvSpPr>
          <p:cNvPr id="5" name="Tekstvak 4">
            <a:extLst>
              <a:ext uri="{FF2B5EF4-FFF2-40B4-BE49-F238E27FC236}">
                <a16:creationId xmlns:a16="http://schemas.microsoft.com/office/drawing/2014/main" id="{9EDF30F0-8329-1B47-96FF-1E3A2D6EE4AF}"/>
              </a:ext>
            </a:extLst>
          </p:cNvPr>
          <p:cNvSpPr txBox="1"/>
          <p:nvPr/>
        </p:nvSpPr>
        <p:spPr>
          <a:xfrm>
            <a:off x="7800362" y="6565156"/>
            <a:ext cx="1269899" cy="261610"/>
          </a:xfrm>
          <a:prstGeom prst="rect">
            <a:avLst/>
          </a:prstGeom>
          <a:noFill/>
        </p:spPr>
        <p:txBody>
          <a:bodyPr wrap="none" rtlCol="0">
            <a:spAutoFit/>
          </a:bodyPr>
          <a:lstStyle/>
          <a:p>
            <a:r>
              <a:rPr lang="nl-NL" sz="1100" dirty="0"/>
              <a:t>Versie 17-09-2018 </a:t>
            </a:r>
          </a:p>
        </p:txBody>
      </p:sp>
    </p:spTree>
    <p:extLst>
      <p:ext uri="{BB962C8B-B14F-4D97-AF65-F5344CB8AC3E}">
        <p14:creationId xmlns:p14="http://schemas.microsoft.com/office/powerpoint/2010/main" val="424307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noAutofit/>
          </a:bodyPr>
          <a:lstStyle/>
          <a:p>
            <a:r>
              <a:rPr lang="en-GB" sz="3600" b="0" dirty="0"/>
              <a:t>Diabetes mellitus type 2: </a:t>
            </a:r>
            <a:br>
              <a:rPr lang="en-GB" sz="3600" b="0" dirty="0"/>
            </a:br>
            <a:r>
              <a:rPr lang="en-GB" sz="3600" b="0" dirty="0" err="1"/>
              <a:t>een</a:t>
            </a:r>
            <a:r>
              <a:rPr lang="en-GB" sz="3600" b="0" dirty="0"/>
              <a:t> </a:t>
            </a:r>
            <a:r>
              <a:rPr lang="en-GB" sz="3600" b="0" dirty="0" err="1"/>
              <a:t>heterogene</a:t>
            </a:r>
            <a:r>
              <a:rPr lang="en-GB" sz="3600" b="0" dirty="0"/>
              <a:t> </a:t>
            </a:r>
            <a:r>
              <a:rPr lang="en-GB" sz="3600" b="0" dirty="0" err="1"/>
              <a:t>aandoening</a:t>
            </a:r>
            <a:endParaRPr lang="en-GB" sz="3600" b="0" dirty="0"/>
          </a:p>
        </p:txBody>
      </p:sp>
      <p:pic>
        <p:nvPicPr>
          <p:cNvPr id="1113091" name="Picture 3" descr="Model"/>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047" r="-13026"/>
          <a:stretch/>
        </p:blipFill>
        <p:spPr>
          <a:xfrm>
            <a:off x="638175" y="4570413"/>
            <a:ext cx="1064239" cy="18578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 name="Tijdelijke aanduiding voor dianummer 2">
            <a:extLst>
              <a:ext uri="{FF2B5EF4-FFF2-40B4-BE49-F238E27FC236}">
                <a16:creationId xmlns:a16="http://schemas.microsoft.com/office/drawing/2014/main" id="{DF088D83-4049-9146-A23A-4E618FD73CB2}"/>
              </a:ext>
            </a:extLst>
          </p:cNvPr>
          <p:cNvSpPr>
            <a:spLocks noGrp="1"/>
          </p:cNvSpPr>
          <p:nvPr>
            <p:ph type="sldNum" sz="quarter" idx="12"/>
          </p:nvPr>
        </p:nvSpPr>
        <p:spPr/>
        <p:txBody>
          <a:bodyPr/>
          <a:lstStyle/>
          <a:p>
            <a:fld id="{9163240C-9BE7-EF40-AC41-228CBD415431}" type="slidenum">
              <a:rPr lang="nl-NL" smtClean="0"/>
              <a:pPr/>
              <a:t>10</a:t>
            </a:fld>
            <a:endParaRPr lang="nl-NL"/>
          </a:p>
        </p:txBody>
      </p:sp>
      <p:pic>
        <p:nvPicPr>
          <p:cNvPr id="1113094" name="Picture 6" descr="DMHeine01"/>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4458" t="20731" r="16264" b="8214"/>
          <a:stretch>
            <a:fillRect/>
          </a:stretch>
        </p:blipFill>
        <p:spPr>
          <a:xfrm>
            <a:off x="3697650" y="1897300"/>
            <a:ext cx="1733550" cy="2282825"/>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113096" name="Picture 8" descr="std2a"/>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929186" y="4690491"/>
            <a:ext cx="2044700" cy="1617662"/>
          </a:xfrm>
          <a:noFill/>
          <a:ln w="38100">
            <a:solidFill>
              <a:schemeClr val="tx1"/>
            </a:solidFill>
            <a:miter lim="800000"/>
            <a:headEnd/>
            <a:tailEnd/>
          </a:ln>
        </p:spPr>
      </p:pic>
      <p:sp>
        <p:nvSpPr>
          <p:cNvPr id="1113092" name="AutoShape 4"/>
          <p:cNvSpPr>
            <a:spLocks noChangeArrowheads="1"/>
          </p:cNvSpPr>
          <p:nvPr/>
        </p:nvSpPr>
        <p:spPr bwMode="auto">
          <a:xfrm>
            <a:off x="4067175" y="3933825"/>
            <a:ext cx="1214438" cy="852488"/>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l-NL"/>
          </a:p>
        </p:txBody>
      </p:sp>
      <p:sp>
        <p:nvSpPr>
          <p:cNvPr id="1113093" name="Text Box 5"/>
          <p:cNvSpPr txBox="1">
            <a:spLocks noChangeArrowheads="1"/>
          </p:cNvSpPr>
          <p:nvPr/>
        </p:nvSpPr>
        <p:spPr bwMode="auto">
          <a:xfrm>
            <a:off x="308393" y="3722925"/>
            <a:ext cx="2738851" cy="46166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spcBef>
                <a:spcPct val="20000"/>
              </a:spcBef>
            </a:pPr>
            <a:r>
              <a:rPr lang="nl-NL" sz="2400" b="0"/>
              <a:t>Metabool</a:t>
            </a:r>
            <a:r>
              <a:rPr lang="en-GB" sz="2400" b="0"/>
              <a:t> syndroom</a:t>
            </a:r>
          </a:p>
        </p:txBody>
      </p:sp>
      <p:sp>
        <p:nvSpPr>
          <p:cNvPr id="1113095" name="Text Box 7"/>
          <p:cNvSpPr txBox="1">
            <a:spLocks noChangeArrowheads="1"/>
          </p:cNvSpPr>
          <p:nvPr/>
        </p:nvSpPr>
        <p:spPr bwMode="auto">
          <a:xfrm>
            <a:off x="6446991" y="3649663"/>
            <a:ext cx="2055370" cy="46166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spcBef>
                <a:spcPct val="20000"/>
              </a:spcBef>
            </a:pPr>
            <a:r>
              <a:rPr lang="en-GB" sz="2400" b="0"/>
              <a:t>Hyperglykemie</a:t>
            </a:r>
          </a:p>
        </p:txBody>
      </p:sp>
      <p:sp>
        <p:nvSpPr>
          <p:cNvPr id="1113099" name="Text Box 11"/>
          <p:cNvSpPr txBox="1">
            <a:spLocks noChangeArrowheads="1"/>
          </p:cNvSpPr>
          <p:nvPr/>
        </p:nvSpPr>
        <p:spPr bwMode="auto">
          <a:xfrm>
            <a:off x="308393" y="6504654"/>
            <a:ext cx="2504064" cy="27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3379" tIns="46689" rIns="93379" bIns="46689" anchor="b">
            <a:spAutoFit/>
          </a:bodyPr>
          <a:lstStyle/>
          <a:p>
            <a:pPr algn="l"/>
            <a:r>
              <a:rPr lang="en-US" sz="1200" b="0" i="1"/>
              <a:t>Heine RJ, Spijkerman AM. 2006.</a:t>
            </a:r>
          </a:p>
        </p:txBody>
      </p:sp>
      <p:cxnSp>
        <p:nvCxnSpPr>
          <p:cNvPr id="1113100" name="AutoShape 12"/>
          <p:cNvCxnSpPr>
            <a:cxnSpLocks noChangeShapeType="1"/>
            <a:stCxn id="1113094" idx="1"/>
            <a:endCxn id="1113093" idx="0"/>
          </p:cNvCxnSpPr>
          <p:nvPr/>
        </p:nvCxnSpPr>
        <p:spPr bwMode="auto">
          <a:xfrm rot="10800000" flipV="1">
            <a:off x="1677820" y="3038713"/>
            <a:ext cx="2019831" cy="684212"/>
          </a:xfrm>
          <a:prstGeom prst="bentConnector2">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3101" name="AutoShape 13"/>
          <p:cNvCxnSpPr>
            <a:cxnSpLocks noChangeShapeType="1"/>
            <a:stCxn id="1113094" idx="3"/>
            <a:endCxn id="1113095" idx="0"/>
          </p:cNvCxnSpPr>
          <p:nvPr/>
        </p:nvCxnSpPr>
        <p:spPr bwMode="auto">
          <a:xfrm>
            <a:off x="5431200" y="3038713"/>
            <a:ext cx="2043476" cy="610950"/>
          </a:xfrm>
          <a:prstGeom prst="bentConnector2">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Tekstvak 16">
            <a:extLst>
              <a:ext uri="{FF2B5EF4-FFF2-40B4-BE49-F238E27FC236}">
                <a16:creationId xmlns:a16="http://schemas.microsoft.com/office/drawing/2014/main" id="{AED3C912-3CA0-9645-98A9-6054C83F9C95}"/>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2215405303"/>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36966-F679-4EA9-BF8A-E1ED31B0BFA2}"/>
              </a:ext>
            </a:extLst>
          </p:cNvPr>
          <p:cNvSpPr>
            <a:spLocks noGrp="1"/>
          </p:cNvSpPr>
          <p:nvPr>
            <p:ph type="title"/>
          </p:nvPr>
        </p:nvSpPr>
        <p:spPr/>
        <p:txBody>
          <a:bodyPr/>
          <a:lstStyle/>
          <a:p>
            <a:r>
              <a:rPr lang="nl-NL" dirty="0"/>
              <a:t>Controle beleid (7)</a:t>
            </a:r>
          </a:p>
        </p:txBody>
      </p:sp>
      <p:sp>
        <p:nvSpPr>
          <p:cNvPr id="3" name="Tijdelijke aanduiding voor inhoud 2">
            <a:extLst>
              <a:ext uri="{FF2B5EF4-FFF2-40B4-BE49-F238E27FC236}">
                <a16:creationId xmlns:a16="http://schemas.microsoft.com/office/drawing/2014/main" id="{3A674DF2-5106-490D-ADBE-C5E92415B082}"/>
              </a:ext>
            </a:extLst>
          </p:cNvPr>
          <p:cNvSpPr>
            <a:spLocks noGrp="1"/>
          </p:cNvSpPr>
          <p:nvPr>
            <p:ph idx="1"/>
          </p:nvPr>
        </p:nvSpPr>
        <p:spPr/>
        <p:txBody>
          <a:bodyPr/>
          <a:lstStyle/>
          <a:p>
            <a:pPr marL="0" indent="0">
              <a:buNone/>
            </a:pPr>
            <a:r>
              <a:rPr lang="nl-NL" u="sng" dirty="0" err="1"/>
              <a:t>Hypokaliëmie</a:t>
            </a:r>
            <a:r>
              <a:rPr lang="nl-NL" u="sng" dirty="0"/>
              <a:t>:</a:t>
            </a:r>
          </a:p>
          <a:p>
            <a:pPr marL="0" indent="0">
              <a:buNone/>
            </a:pPr>
            <a:endParaRPr lang="nl-NL" dirty="0"/>
          </a:p>
          <a:p>
            <a:pPr marL="0" indent="0">
              <a:buNone/>
            </a:pPr>
            <a:r>
              <a:rPr lang="nl-NL" dirty="0"/>
              <a:t>Verhoog de dosis van eventuele RAS-remmer en/ of voeg </a:t>
            </a:r>
            <a:r>
              <a:rPr lang="nl-NL" dirty="0" err="1"/>
              <a:t>aldosteronantagonist</a:t>
            </a:r>
            <a:r>
              <a:rPr lang="nl-NL" dirty="0"/>
              <a:t> toe (evt. kalium- en magnesium)</a:t>
            </a:r>
          </a:p>
          <a:p>
            <a:pPr marL="0" indent="0">
              <a:buNone/>
            </a:pPr>
            <a:endParaRPr lang="nl-NL" dirty="0"/>
          </a:p>
          <a:p>
            <a:pPr marL="0" indent="0">
              <a:buNone/>
            </a:pPr>
            <a:r>
              <a:rPr lang="nl-NL" u="sng" dirty="0" err="1"/>
              <a:t>Normo</a:t>
            </a:r>
            <a:r>
              <a:rPr lang="nl-NL" u="sng" dirty="0"/>
              <a:t>- of hypovolemische </a:t>
            </a:r>
            <a:r>
              <a:rPr lang="nl-NL" u="sng" dirty="0" err="1"/>
              <a:t>hyponatriëmie</a:t>
            </a:r>
            <a:r>
              <a:rPr lang="nl-NL" dirty="0"/>
              <a:t>:</a:t>
            </a:r>
            <a:br>
              <a:rPr lang="nl-NL" dirty="0"/>
            </a:br>
            <a:r>
              <a:rPr lang="nl-NL" dirty="0"/>
              <a:t>stop </a:t>
            </a:r>
            <a:r>
              <a:rPr lang="nl-NL" dirty="0" err="1"/>
              <a:t>thiazide</a:t>
            </a:r>
            <a:r>
              <a:rPr lang="nl-NL" dirty="0"/>
              <a:t>-achtige diuretica en overleg met internist of cardioloog</a:t>
            </a:r>
          </a:p>
        </p:txBody>
      </p:sp>
    </p:spTree>
    <p:extLst>
      <p:ext uri="{BB962C8B-B14F-4D97-AF65-F5344CB8AC3E}">
        <p14:creationId xmlns:p14="http://schemas.microsoft.com/office/powerpoint/2010/main" val="19388391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
            <a:ext cx="7620227" cy="1617784"/>
          </a:xfrm>
        </p:spPr>
        <p:txBody>
          <a:bodyPr>
            <a:normAutofit/>
          </a:bodyPr>
          <a:lstStyle/>
          <a:p>
            <a:r>
              <a:rPr lang="nl-NL" sz="3600" dirty="0"/>
              <a:t>Controle beleid (8):</a:t>
            </a:r>
            <a:br>
              <a:rPr lang="nl-NL" sz="3600" dirty="0"/>
            </a:br>
            <a:endParaRPr lang="nl-NL" sz="3600" b="1" dirty="0"/>
          </a:p>
        </p:txBody>
      </p:sp>
      <p:pic>
        <p:nvPicPr>
          <p:cNvPr id="4" name="Picture 7"/>
          <p:cNvPicPr>
            <a:picLocks noChangeAspect="1" noChangeArrowheads="1"/>
          </p:cNvPicPr>
          <p:nvPr/>
        </p:nvPicPr>
        <p:blipFill>
          <a:blip r:embed="rId3" cstate="print"/>
          <a:srcRect/>
          <a:stretch>
            <a:fillRect/>
          </a:stretch>
        </p:blipFill>
        <p:spPr bwMode="auto">
          <a:xfrm>
            <a:off x="0" y="1617785"/>
            <a:ext cx="9144000" cy="5240214"/>
          </a:xfrm>
          <a:prstGeom prst="rect">
            <a:avLst/>
          </a:prstGeom>
          <a:noFill/>
          <a:ln w="9525">
            <a:noFill/>
            <a:miter lim="800000"/>
            <a:headEnd/>
            <a:tailEnd/>
          </a:ln>
        </p:spPr>
      </p:pic>
      <p:sp>
        <p:nvSpPr>
          <p:cNvPr id="5" name="Tijdelijke aanduiding voor dianummer 4"/>
          <p:cNvSpPr>
            <a:spLocks noGrp="1"/>
          </p:cNvSpPr>
          <p:nvPr>
            <p:ph type="sldNum" sz="quarter" idx="4294967295"/>
          </p:nvPr>
        </p:nvSpPr>
        <p:spPr>
          <a:xfrm>
            <a:off x="522000" y="6414409"/>
            <a:ext cx="810000" cy="152400"/>
          </a:xfrm>
          <a:prstGeom prst="rect">
            <a:avLst/>
          </a:prstGeom>
        </p:spPr>
        <p:txBody>
          <a:bodyPr/>
          <a:lstStyle/>
          <a:p>
            <a:fld id="{9163240C-9BE7-EF40-AC41-228CBD415431}" type="slidenum">
              <a:rPr lang="nl-NL" smtClean="0"/>
              <a:pPr/>
              <a:t>101</a:t>
            </a:fld>
            <a:endParaRPr lang="nl-NL" dirty="0"/>
          </a:p>
        </p:txBody>
      </p:sp>
      <p:sp>
        <p:nvSpPr>
          <p:cNvPr id="3" name="Tekstvak 2">
            <a:extLst>
              <a:ext uri="{FF2B5EF4-FFF2-40B4-BE49-F238E27FC236}">
                <a16:creationId xmlns:a16="http://schemas.microsoft.com/office/drawing/2014/main" id="{D8653043-4438-46F1-99CA-9EB9EF2BC0C8}"/>
              </a:ext>
            </a:extLst>
          </p:cNvPr>
          <p:cNvSpPr txBox="1"/>
          <p:nvPr/>
        </p:nvSpPr>
        <p:spPr>
          <a:xfrm>
            <a:off x="282848" y="1645920"/>
            <a:ext cx="3909323" cy="1384995"/>
          </a:xfrm>
          <a:prstGeom prst="rect">
            <a:avLst/>
          </a:prstGeom>
          <a:noFill/>
        </p:spPr>
        <p:txBody>
          <a:bodyPr wrap="square" rtlCol="0">
            <a:spAutoFit/>
          </a:bodyPr>
          <a:lstStyle/>
          <a:p>
            <a:r>
              <a:rPr lang="nl-NL" sz="2800" b="1" dirty="0">
                <a:solidFill>
                  <a:srgbClr val="FFC000"/>
                </a:solidFill>
              </a:rPr>
              <a:t>Advies controlefrequentie laboratorium!</a:t>
            </a:r>
          </a:p>
        </p:txBody>
      </p:sp>
    </p:spTree>
    <p:extLst>
      <p:ext uri="{BB962C8B-B14F-4D97-AF65-F5344CB8AC3E}">
        <p14:creationId xmlns:p14="http://schemas.microsoft.com/office/powerpoint/2010/main" val="4113511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chemeClr val="tx1"/>
                </a:solidFill>
              </a:rPr>
              <a:t>Beïnvloeding risicofactoren: </a:t>
            </a:r>
          </a:p>
          <a:p>
            <a:pPr lvl="0">
              <a:lnSpc>
                <a:spcPct val="120000"/>
              </a:lnSpc>
            </a:pPr>
            <a:r>
              <a:rPr lang="nl-NL" dirty="0">
                <a:solidFill>
                  <a:schemeClr val="tx1"/>
                </a:solidFill>
              </a:rPr>
              <a:t>Controle beleid bij de behandeling</a:t>
            </a:r>
          </a:p>
          <a:p>
            <a:pPr lvl="0">
              <a:lnSpc>
                <a:spcPct val="120000"/>
              </a:lnSpc>
            </a:pPr>
            <a:r>
              <a:rPr lang="nl-NL" dirty="0">
                <a:solidFill>
                  <a:srgbClr val="FF8000"/>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36634333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04B26-53ED-4988-9907-8AD1F9F69515}"/>
              </a:ext>
            </a:extLst>
          </p:cNvPr>
          <p:cNvSpPr>
            <a:spLocks noGrp="1"/>
          </p:cNvSpPr>
          <p:nvPr>
            <p:ph type="title"/>
          </p:nvPr>
        </p:nvSpPr>
        <p:spPr/>
        <p:txBody>
          <a:bodyPr/>
          <a:lstStyle/>
          <a:p>
            <a:r>
              <a:rPr lang="nl-NL" dirty="0"/>
              <a:t>Organisatie van de zorg (1)</a:t>
            </a:r>
          </a:p>
        </p:txBody>
      </p:sp>
      <p:sp>
        <p:nvSpPr>
          <p:cNvPr id="3" name="Tijdelijke aanduiding voor inhoud 2">
            <a:extLst>
              <a:ext uri="{FF2B5EF4-FFF2-40B4-BE49-F238E27FC236}">
                <a16:creationId xmlns:a16="http://schemas.microsoft.com/office/drawing/2014/main" id="{E38DEC11-4CE2-4ACB-98DB-19E9B84E9248}"/>
              </a:ext>
            </a:extLst>
          </p:cNvPr>
          <p:cNvSpPr>
            <a:spLocks noGrp="1"/>
          </p:cNvSpPr>
          <p:nvPr>
            <p:ph idx="1"/>
          </p:nvPr>
        </p:nvSpPr>
        <p:spPr>
          <a:xfrm>
            <a:off x="98474" y="1896914"/>
            <a:ext cx="9045526" cy="4961085"/>
          </a:xfrm>
        </p:spPr>
        <p:txBody>
          <a:bodyPr/>
          <a:lstStyle/>
          <a:p>
            <a:pPr marL="0" indent="0">
              <a:buNone/>
            </a:pPr>
            <a:r>
              <a:rPr lang="nl-NL" dirty="0"/>
              <a:t>Gros van de patiënten met verhoogd risico in ketenzorg:</a:t>
            </a:r>
          </a:p>
          <a:p>
            <a:pPr marL="0" indent="0">
              <a:buNone/>
            </a:pPr>
            <a:endParaRPr lang="nl-NL" dirty="0"/>
          </a:p>
          <a:p>
            <a:pPr marL="514350" indent="-514350">
              <a:buAutoNum type="arabicPeriod"/>
            </a:pPr>
            <a:r>
              <a:rPr lang="nl-NL" dirty="0"/>
              <a:t>T2DM</a:t>
            </a:r>
          </a:p>
          <a:p>
            <a:pPr marL="514350" indent="-514350">
              <a:buAutoNum type="arabicPeriod"/>
            </a:pPr>
            <a:r>
              <a:rPr lang="nl-NL" dirty="0"/>
              <a:t>VRM/ HVZ</a:t>
            </a:r>
          </a:p>
          <a:p>
            <a:pPr marL="514350" indent="-514350">
              <a:buAutoNum type="arabicPeriod"/>
            </a:pPr>
            <a:r>
              <a:rPr lang="nl-NL" dirty="0"/>
              <a:t>Overweeg patiënten met COPD en Reumatoïde Artritis in VRM keten op te nemen</a:t>
            </a:r>
          </a:p>
          <a:p>
            <a:pPr marL="514350" indent="-514350">
              <a:buAutoNum type="arabicPeriod"/>
            </a:pPr>
            <a:r>
              <a:rPr lang="nl-NL" dirty="0"/>
              <a:t>Maak regionaal afspraken over consultatie en verwijs indicaties</a:t>
            </a:r>
          </a:p>
          <a:p>
            <a:pPr marL="514350" indent="-514350">
              <a:buAutoNum type="arabicPeriod"/>
            </a:pPr>
            <a:r>
              <a:rPr lang="nl-NL" dirty="0"/>
              <a:t>Cave mensen met </a:t>
            </a:r>
            <a:r>
              <a:rPr lang="nl-NL"/>
              <a:t>CNS en niet </a:t>
            </a:r>
            <a:r>
              <a:rPr lang="nl-NL" dirty="0"/>
              <a:t>in ketenzorg!</a:t>
            </a:r>
          </a:p>
          <a:p>
            <a:pPr marL="0" indent="0">
              <a:buNone/>
            </a:pPr>
            <a:endParaRPr lang="nl-NL" dirty="0"/>
          </a:p>
        </p:txBody>
      </p:sp>
    </p:spTree>
    <p:extLst>
      <p:ext uri="{BB962C8B-B14F-4D97-AF65-F5344CB8AC3E}">
        <p14:creationId xmlns:p14="http://schemas.microsoft.com/office/powerpoint/2010/main" val="5707702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D0746-B5F0-40BD-8093-E54B6A1328AB}"/>
              </a:ext>
            </a:extLst>
          </p:cNvPr>
          <p:cNvSpPr>
            <a:spLocks noGrp="1"/>
          </p:cNvSpPr>
          <p:nvPr>
            <p:ph type="title"/>
          </p:nvPr>
        </p:nvSpPr>
        <p:spPr/>
        <p:txBody>
          <a:bodyPr/>
          <a:lstStyle/>
          <a:p>
            <a:r>
              <a:rPr lang="nl-NL" dirty="0"/>
              <a:t>Organisatie van de zorg (2)</a:t>
            </a:r>
          </a:p>
        </p:txBody>
      </p:sp>
      <p:sp>
        <p:nvSpPr>
          <p:cNvPr id="3" name="Tijdelijke aanduiding voor inhoud 2">
            <a:extLst>
              <a:ext uri="{FF2B5EF4-FFF2-40B4-BE49-F238E27FC236}">
                <a16:creationId xmlns:a16="http://schemas.microsoft.com/office/drawing/2014/main" id="{6DAEA2C3-535A-4A31-890D-897237D346C7}"/>
              </a:ext>
            </a:extLst>
          </p:cNvPr>
          <p:cNvSpPr>
            <a:spLocks noGrp="1"/>
          </p:cNvSpPr>
          <p:nvPr>
            <p:ph idx="1"/>
          </p:nvPr>
        </p:nvSpPr>
        <p:spPr/>
        <p:txBody>
          <a:bodyPr/>
          <a:lstStyle/>
          <a:p>
            <a:pPr marL="0" indent="0">
              <a:buNone/>
            </a:pPr>
            <a:r>
              <a:rPr lang="nl-NL" u="sng" dirty="0"/>
              <a:t>Werk multidisciplinair:</a:t>
            </a:r>
          </a:p>
          <a:p>
            <a:pPr marL="0" indent="0">
              <a:buNone/>
            </a:pPr>
            <a:r>
              <a:rPr lang="nl-NL" dirty="0"/>
              <a:t>(Kader)huisarts</a:t>
            </a:r>
          </a:p>
          <a:p>
            <a:pPr marL="0" indent="0">
              <a:buNone/>
            </a:pPr>
            <a:r>
              <a:rPr lang="nl-NL" dirty="0"/>
              <a:t>POH</a:t>
            </a:r>
          </a:p>
          <a:p>
            <a:pPr marL="0" indent="0">
              <a:buNone/>
            </a:pPr>
            <a:r>
              <a:rPr lang="nl-NL" dirty="0"/>
              <a:t>Psychosociale ondersteuning</a:t>
            </a:r>
          </a:p>
          <a:p>
            <a:pPr marL="0" indent="0">
              <a:buNone/>
            </a:pPr>
            <a:r>
              <a:rPr lang="nl-NL" dirty="0"/>
              <a:t>Fysiotherapeut</a:t>
            </a:r>
          </a:p>
          <a:p>
            <a:pPr marL="0" indent="0">
              <a:buNone/>
            </a:pPr>
            <a:r>
              <a:rPr lang="nl-NL" dirty="0"/>
              <a:t>Diëtiste</a:t>
            </a:r>
          </a:p>
          <a:p>
            <a:pPr marL="0" indent="0">
              <a:buNone/>
            </a:pPr>
            <a:r>
              <a:rPr lang="nl-NL" dirty="0"/>
              <a:t>Apotheker</a:t>
            </a:r>
          </a:p>
          <a:p>
            <a:pPr marL="0" indent="0">
              <a:buNone/>
            </a:pPr>
            <a:r>
              <a:rPr lang="nl-NL" dirty="0"/>
              <a:t>Thuiszorg/ Mantelzorger</a:t>
            </a:r>
            <a:br>
              <a:rPr lang="nl-NL" dirty="0"/>
            </a:br>
            <a:r>
              <a:rPr lang="nl-NL" dirty="0"/>
              <a:t>SOG/ 2</a:t>
            </a:r>
            <a:r>
              <a:rPr lang="nl-NL" baseline="30000" dirty="0"/>
              <a:t>e</a:t>
            </a:r>
            <a:r>
              <a:rPr lang="nl-NL" dirty="0"/>
              <a:t> lijn</a:t>
            </a:r>
          </a:p>
        </p:txBody>
      </p:sp>
    </p:spTree>
    <p:extLst>
      <p:ext uri="{BB962C8B-B14F-4D97-AF65-F5344CB8AC3E}">
        <p14:creationId xmlns:p14="http://schemas.microsoft.com/office/powerpoint/2010/main" val="18757189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a:t>Organisatie van de zorg (3)</a:t>
            </a:r>
          </a:p>
        </p:txBody>
      </p:sp>
      <p:sp>
        <p:nvSpPr>
          <p:cNvPr id="23" name="Tijdelijke aanduiding voor inhoud 22"/>
          <p:cNvSpPr>
            <a:spLocks noGrp="1"/>
          </p:cNvSpPr>
          <p:nvPr>
            <p:ph idx="1"/>
          </p:nvPr>
        </p:nvSpPr>
        <p:spPr/>
        <p:txBody>
          <a:bodyPr/>
          <a:lstStyle/>
          <a:p>
            <a:pPr marL="0" indent="0">
              <a:buNone/>
            </a:pPr>
            <a:r>
              <a:rPr lang="nl-NL" dirty="0"/>
              <a:t>Let op mensen met CNS die niet in ketenzorg zitten; behandeling 1</a:t>
            </a:r>
            <a:r>
              <a:rPr lang="nl-NL" baseline="30000" dirty="0"/>
              <a:t>e</a:t>
            </a:r>
            <a:r>
              <a:rPr lang="nl-NL" dirty="0"/>
              <a:t>/ 2</a:t>
            </a:r>
            <a:r>
              <a:rPr lang="nl-NL" baseline="30000" dirty="0"/>
              <a:t>e</a:t>
            </a:r>
            <a:r>
              <a:rPr lang="nl-NL" dirty="0"/>
              <a:t> lijn</a:t>
            </a:r>
          </a:p>
        </p:txBody>
      </p:sp>
      <p:sp>
        <p:nvSpPr>
          <p:cNvPr id="22" name="Tijdelijke aanduiding voor dianummer 21"/>
          <p:cNvSpPr>
            <a:spLocks noGrp="1"/>
          </p:cNvSpPr>
          <p:nvPr>
            <p:ph type="sldNum" sz="quarter" idx="12"/>
          </p:nvPr>
        </p:nvSpPr>
        <p:spPr/>
        <p:txBody>
          <a:bodyPr/>
          <a:lstStyle/>
          <a:p>
            <a:fld id="{9163240C-9BE7-EF40-AC41-228CBD415431}" type="slidenum">
              <a:rPr lang="nl-NL" smtClean="0"/>
              <a:pPr/>
              <a:t>105</a:t>
            </a:fld>
            <a:endParaRPr lang="nl-NL"/>
          </a:p>
        </p:txBody>
      </p:sp>
      <p:pic>
        <p:nvPicPr>
          <p:cNvPr id="3" name="Afbeelding 2"/>
          <p:cNvPicPr>
            <a:picLocks noChangeAspect="1"/>
          </p:cNvPicPr>
          <p:nvPr/>
        </p:nvPicPr>
        <p:blipFill>
          <a:blip r:embed="rId3"/>
          <a:stretch>
            <a:fillRect/>
          </a:stretch>
        </p:blipFill>
        <p:spPr>
          <a:xfrm>
            <a:off x="582139" y="3072551"/>
            <a:ext cx="7979722" cy="3784062"/>
          </a:xfrm>
          <a:prstGeom prst="rect">
            <a:avLst/>
          </a:prstGeom>
        </p:spPr>
      </p:pic>
      <p:grpSp>
        <p:nvGrpSpPr>
          <p:cNvPr id="20" name="Groeperen 20"/>
          <p:cNvGrpSpPr/>
          <p:nvPr/>
        </p:nvGrpSpPr>
        <p:grpSpPr>
          <a:xfrm>
            <a:off x="4597818" y="3072551"/>
            <a:ext cx="3361599" cy="2512082"/>
            <a:chOff x="4374237" y="3180957"/>
            <a:chExt cx="3902313" cy="2928332"/>
          </a:xfrm>
        </p:grpSpPr>
        <p:sp>
          <p:nvSpPr>
            <p:cNvPr id="4" name="Tekstvak 3"/>
            <p:cNvSpPr txBox="1"/>
            <p:nvPr/>
          </p:nvSpPr>
          <p:spPr>
            <a:xfrm>
              <a:off x="6263499" y="3224300"/>
              <a:ext cx="378229" cy="646331"/>
            </a:xfrm>
            <a:prstGeom prst="rect">
              <a:avLst/>
            </a:prstGeom>
            <a:noFill/>
          </p:spPr>
          <p:txBody>
            <a:bodyPr wrap="none" rtlCol="0">
              <a:spAutoFit/>
            </a:bodyPr>
            <a:lstStyle/>
            <a:p>
              <a:r>
                <a:rPr lang="nl-NL" dirty="0"/>
                <a:t>1</a:t>
              </a:r>
              <a:r>
                <a:rPr lang="nl-NL" baseline="30000" dirty="0"/>
                <a:t>e</a:t>
              </a:r>
              <a:endParaRPr lang="nl-NL" dirty="0"/>
            </a:p>
            <a:p>
              <a:endParaRPr lang="nl-NL" dirty="0"/>
            </a:p>
          </p:txBody>
        </p:sp>
        <p:sp>
          <p:nvSpPr>
            <p:cNvPr id="5" name="Tekstvak 4"/>
            <p:cNvSpPr txBox="1"/>
            <p:nvPr/>
          </p:nvSpPr>
          <p:spPr>
            <a:xfrm>
              <a:off x="6263499" y="3729381"/>
              <a:ext cx="378229" cy="369332"/>
            </a:xfrm>
            <a:prstGeom prst="rect">
              <a:avLst/>
            </a:prstGeom>
            <a:noFill/>
          </p:spPr>
          <p:txBody>
            <a:bodyPr wrap="none" rtlCol="0">
              <a:spAutoFit/>
            </a:bodyPr>
            <a:lstStyle/>
            <a:p>
              <a:r>
                <a:rPr lang="nl-NL" dirty="0"/>
                <a:t>1</a:t>
              </a:r>
              <a:r>
                <a:rPr lang="nl-NL" baseline="30000" dirty="0"/>
                <a:t>e</a:t>
              </a:r>
              <a:r>
                <a:rPr lang="nl-NL" dirty="0"/>
                <a:t> </a:t>
              </a:r>
            </a:p>
          </p:txBody>
        </p:sp>
        <p:sp>
          <p:nvSpPr>
            <p:cNvPr id="6" name="Tekstvak 5"/>
            <p:cNvSpPr txBox="1"/>
            <p:nvPr/>
          </p:nvSpPr>
          <p:spPr>
            <a:xfrm>
              <a:off x="7837483" y="3668183"/>
              <a:ext cx="439067" cy="430530"/>
            </a:xfrm>
            <a:prstGeom prst="rect">
              <a:avLst/>
            </a:prstGeom>
            <a:noFill/>
          </p:spPr>
          <p:txBody>
            <a:bodyPr wrap="none" rtlCol="0">
              <a:spAutoFit/>
            </a:bodyPr>
            <a:lstStyle/>
            <a:p>
              <a:r>
                <a:rPr lang="nl-NL" dirty="0"/>
                <a:t>2</a:t>
              </a:r>
              <a:r>
                <a:rPr lang="nl-NL" baseline="30000" dirty="0"/>
                <a:t>e</a:t>
              </a:r>
              <a:r>
                <a:rPr lang="nl-NL" dirty="0"/>
                <a:t> </a:t>
              </a:r>
            </a:p>
          </p:txBody>
        </p:sp>
        <p:sp>
          <p:nvSpPr>
            <p:cNvPr id="7" name="Tekstvak 6"/>
            <p:cNvSpPr txBox="1"/>
            <p:nvPr/>
          </p:nvSpPr>
          <p:spPr>
            <a:xfrm>
              <a:off x="7797129" y="3180957"/>
              <a:ext cx="439067" cy="430530"/>
            </a:xfrm>
            <a:prstGeom prst="rect">
              <a:avLst/>
            </a:prstGeom>
            <a:noFill/>
          </p:spPr>
          <p:txBody>
            <a:bodyPr wrap="none" rtlCol="0">
              <a:spAutoFit/>
            </a:bodyPr>
            <a:lstStyle/>
            <a:p>
              <a:r>
                <a:rPr lang="nl-NL" dirty="0"/>
                <a:t>2</a:t>
              </a:r>
              <a:r>
                <a:rPr lang="nl-NL" baseline="30000" dirty="0"/>
                <a:t>e</a:t>
              </a:r>
              <a:r>
                <a:rPr lang="nl-NL" dirty="0"/>
                <a:t> </a:t>
              </a:r>
            </a:p>
          </p:txBody>
        </p:sp>
        <p:sp>
          <p:nvSpPr>
            <p:cNvPr id="8" name="Tekstvak 7"/>
            <p:cNvSpPr txBox="1"/>
            <p:nvPr/>
          </p:nvSpPr>
          <p:spPr>
            <a:xfrm>
              <a:off x="6263499" y="4155703"/>
              <a:ext cx="378229" cy="646331"/>
            </a:xfrm>
            <a:prstGeom prst="rect">
              <a:avLst/>
            </a:prstGeom>
            <a:noFill/>
          </p:spPr>
          <p:txBody>
            <a:bodyPr wrap="none" rtlCol="0">
              <a:spAutoFit/>
            </a:bodyPr>
            <a:lstStyle/>
            <a:p>
              <a:r>
                <a:rPr lang="nl-NL" dirty="0"/>
                <a:t>1</a:t>
              </a:r>
              <a:r>
                <a:rPr lang="nl-NL" baseline="30000" dirty="0"/>
                <a:t>e</a:t>
              </a:r>
              <a:endParaRPr lang="nl-NL" dirty="0"/>
            </a:p>
            <a:p>
              <a:endParaRPr lang="nl-NL" dirty="0"/>
            </a:p>
          </p:txBody>
        </p:sp>
        <p:sp>
          <p:nvSpPr>
            <p:cNvPr id="9" name="Tekstvak 8"/>
            <p:cNvSpPr txBox="1"/>
            <p:nvPr/>
          </p:nvSpPr>
          <p:spPr>
            <a:xfrm>
              <a:off x="4383598" y="4201869"/>
              <a:ext cx="378229" cy="646331"/>
            </a:xfrm>
            <a:prstGeom prst="rect">
              <a:avLst/>
            </a:prstGeom>
            <a:noFill/>
          </p:spPr>
          <p:txBody>
            <a:bodyPr wrap="none" rtlCol="0">
              <a:spAutoFit/>
            </a:bodyPr>
            <a:lstStyle/>
            <a:p>
              <a:r>
                <a:rPr lang="nl-NL" dirty="0"/>
                <a:t>1</a:t>
              </a:r>
              <a:r>
                <a:rPr lang="nl-NL" baseline="30000" dirty="0"/>
                <a:t>e</a:t>
              </a:r>
              <a:endParaRPr lang="nl-NL" dirty="0"/>
            </a:p>
            <a:p>
              <a:endParaRPr lang="nl-NL" dirty="0"/>
            </a:p>
          </p:txBody>
        </p:sp>
        <p:sp>
          <p:nvSpPr>
            <p:cNvPr id="10" name="Tekstvak 9"/>
            <p:cNvSpPr txBox="1"/>
            <p:nvPr/>
          </p:nvSpPr>
          <p:spPr>
            <a:xfrm>
              <a:off x="4374237" y="4663535"/>
              <a:ext cx="378229" cy="646331"/>
            </a:xfrm>
            <a:prstGeom prst="rect">
              <a:avLst/>
            </a:prstGeom>
            <a:noFill/>
          </p:spPr>
          <p:txBody>
            <a:bodyPr wrap="none" rtlCol="0">
              <a:spAutoFit/>
            </a:bodyPr>
            <a:lstStyle/>
            <a:p>
              <a:r>
                <a:rPr lang="nl-NL" dirty="0"/>
                <a:t>1</a:t>
              </a:r>
              <a:r>
                <a:rPr lang="nl-NL" baseline="30000" dirty="0"/>
                <a:t>e</a:t>
              </a:r>
              <a:endParaRPr lang="nl-NL" dirty="0"/>
            </a:p>
            <a:p>
              <a:endParaRPr lang="nl-NL" dirty="0"/>
            </a:p>
          </p:txBody>
        </p:sp>
        <p:sp>
          <p:nvSpPr>
            <p:cNvPr id="11" name="Tekstvak 10"/>
            <p:cNvSpPr txBox="1"/>
            <p:nvPr/>
          </p:nvSpPr>
          <p:spPr>
            <a:xfrm>
              <a:off x="7837483" y="4294203"/>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2" name="Tekstvak 11"/>
            <p:cNvSpPr txBox="1"/>
            <p:nvPr/>
          </p:nvSpPr>
          <p:spPr>
            <a:xfrm>
              <a:off x="6263499" y="4668365"/>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3" name="Tekstvak 12"/>
            <p:cNvSpPr txBox="1"/>
            <p:nvPr/>
          </p:nvSpPr>
          <p:spPr>
            <a:xfrm>
              <a:off x="7797129" y="4663535"/>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4" name="Tekstvak 13"/>
            <p:cNvSpPr txBox="1"/>
            <p:nvPr/>
          </p:nvSpPr>
          <p:spPr>
            <a:xfrm>
              <a:off x="7797129" y="5220582"/>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5" name="Tekstvak 14"/>
            <p:cNvSpPr txBox="1"/>
            <p:nvPr/>
          </p:nvSpPr>
          <p:spPr>
            <a:xfrm>
              <a:off x="7797129" y="5724048"/>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6" name="Tekstvak 15"/>
            <p:cNvSpPr txBox="1"/>
            <p:nvPr/>
          </p:nvSpPr>
          <p:spPr>
            <a:xfrm>
              <a:off x="6263499" y="5220582"/>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7" name="Tekstvak 16"/>
            <p:cNvSpPr txBox="1"/>
            <p:nvPr/>
          </p:nvSpPr>
          <p:spPr>
            <a:xfrm>
              <a:off x="6263499" y="5739957"/>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8" name="Tekstvak 17"/>
            <p:cNvSpPr txBox="1"/>
            <p:nvPr/>
          </p:nvSpPr>
          <p:spPr>
            <a:xfrm>
              <a:off x="4426834" y="5220582"/>
              <a:ext cx="378229" cy="369332"/>
            </a:xfrm>
            <a:prstGeom prst="rect">
              <a:avLst/>
            </a:prstGeom>
            <a:noFill/>
          </p:spPr>
          <p:txBody>
            <a:bodyPr wrap="none" rtlCol="0">
              <a:spAutoFit/>
            </a:bodyPr>
            <a:lstStyle/>
            <a:p>
              <a:r>
                <a:rPr lang="nl-NL" dirty="0"/>
                <a:t>2</a:t>
              </a:r>
              <a:r>
                <a:rPr lang="nl-NL" baseline="30000" dirty="0"/>
                <a:t>e</a:t>
              </a:r>
              <a:r>
                <a:rPr lang="nl-NL" dirty="0"/>
                <a:t> </a:t>
              </a:r>
            </a:p>
          </p:txBody>
        </p:sp>
        <p:sp>
          <p:nvSpPr>
            <p:cNvPr id="19" name="Tekstvak 18"/>
            <p:cNvSpPr txBox="1"/>
            <p:nvPr/>
          </p:nvSpPr>
          <p:spPr>
            <a:xfrm>
              <a:off x="4374237" y="5738936"/>
              <a:ext cx="378229" cy="369332"/>
            </a:xfrm>
            <a:prstGeom prst="rect">
              <a:avLst/>
            </a:prstGeom>
            <a:noFill/>
          </p:spPr>
          <p:txBody>
            <a:bodyPr wrap="none" rtlCol="0">
              <a:spAutoFit/>
            </a:bodyPr>
            <a:lstStyle/>
            <a:p>
              <a:r>
                <a:rPr lang="nl-NL" dirty="0"/>
                <a:t>2</a:t>
              </a:r>
              <a:r>
                <a:rPr lang="nl-NL" baseline="30000" dirty="0"/>
                <a:t>e</a:t>
              </a:r>
              <a:r>
                <a:rPr lang="nl-NL" dirty="0"/>
                <a:t> </a:t>
              </a:r>
            </a:p>
          </p:txBody>
        </p:sp>
      </p:grpSp>
    </p:spTree>
    <p:extLst>
      <p:ext uri="{BB962C8B-B14F-4D97-AF65-F5344CB8AC3E}">
        <p14:creationId xmlns:p14="http://schemas.microsoft.com/office/powerpoint/2010/main" val="40360372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a:solidFill>
                  <a:srgbClr val="FF0000"/>
                </a:solidFill>
              </a:rPr>
              <a:t>Juist/onjuist? (1)</a:t>
            </a:r>
          </a:p>
        </p:txBody>
      </p:sp>
      <p:sp>
        <p:nvSpPr>
          <p:cNvPr id="3" name="Tijdelijke aanduiding voor inhoud 2"/>
          <p:cNvSpPr>
            <a:spLocks noGrp="1"/>
          </p:cNvSpPr>
          <p:nvPr>
            <p:ph idx="1"/>
          </p:nvPr>
        </p:nvSpPr>
        <p:spPr/>
        <p:txBody>
          <a:bodyPr/>
          <a:lstStyle/>
          <a:p>
            <a:pPr marL="514350" indent="-514350">
              <a:buFont typeface="+mj-lt"/>
              <a:buAutoNum type="arabicPeriod"/>
            </a:pPr>
            <a:r>
              <a:rPr lang="nl-NL" dirty="0"/>
              <a:t>Iedere patiënt met type 2 diabetes mellitus moet direct starten met een statine</a:t>
            </a:r>
            <a:br>
              <a:rPr lang="nl-NL" dirty="0"/>
            </a:br>
            <a:endParaRPr lang="nl-NL" dirty="0"/>
          </a:p>
          <a:p>
            <a:pPr marL="514350" indent="-514350">
              <a:buFont typeface="+mj-lt"/>
              <a:buAutoNum type="arabicPeriod"/>
            </a:pPr>
            <a:r>
              <a:rPr lang="nl-NL" dirty="0">
                <a:solidFill>
                  <a:srgbClr val="000000"/>
                </a:solidFill>
              </a:rPr>
              <a:t>Bepaal voor aanvang en ook tijdens statine therapie het ALAT en CK</a:t>
            </a:r>
            <a:br>
              <a:rPr lang="nl-NL" dirty="0">
                <a:solidFill>
                  <a:srgbClr val="000000"/>
                </a:solidFill>
              </a:rPr>
            </a:br>
            <a:endParaRPr lang="nl-NL" dirty="0">
              <a:solidFill>
                <a:srgbClr val="000000"/>
              </a:solidFill>
            </a:endParaRPr>
          </a:p>
          <a:p>
            <a:pPr marL="514350" indent="-514350">
              <a:buFont typeface="+mj-lt"/>
              <a:buAutoNum type="arabicPeriod"/>
            </a:pPr>
            <a:r>
              <a:rPr lang="nl-NL" dirty="0">
                <a:solidFill>
                  <a:srgbClr val="000000"/>
                </a:solidFill>
              </a:rPr>
              <a:t>Schrijft geen hydrochloorthiazide meer voor omdat dit een verhoogde kans op </a:t>
            </a:r>
            <a:r>
              <a:rPr lang="nl-NL" dirty="0" err="1">
                <a:solidFill>
                  <a:srgbClr val="000000"/>
                </a:solidFill>
              </a:rPr>
              <a:t>basaalcel</a:t>
            </a:r>
            <a:r>
              <a:rPr lang="nl-NL" dirty="0">
                <a:solidFill>
                  <a:srgbClr val="000000"/>
                </a:solidFill>
              </a:rPr>
              <a:t>- en plaveiselcelcarcinoom geeft</a:t>
            </a:r>
          </a:p>
          <a:p>
            <a:pPr marL="514350" indent="-514350">
              <a:buFont typeface="+mj-lt"/>
              <a:buAutoNum type="arabicPeriod"/>
            </a:pPr>
            <a:endParaRPr lang="nl-NL" dirty="0">
              <a:solidFill>
                <a:srgbClr val="000000"/>
              </a:solidFill>
            </a:endParaRPr>
          </a:p>
          <a:p>
            <a:pPr marL="514350" indent="-514350">
              <a:buFont typeface="+mj-lt"/>
              <a:buAutoNum type="arabicPeriod"/>
            </a:pPr>
            <a:endParaRPr lang="nl-NL" dirty="0">
              <a:solidFill>
                <a:srgbClr val="000000"/>
              </a:solidFill>
            </a:endParaRPr>
          </a:p>
          <a:p>
            <a:pPr marL="514350" indent="-514350">
              <a:buFont typeface="+mj-lt"/>
              <a:buAutoNum type="arabicPeriod"/>
            </a:pPr>
            <a:endParaRPr lang="nl-NL" dirty="0">
              <a:solidFill>
                <a:srgbClr val="000000"/>
              </a:solidFill>
            </a:endParaRPr>
          </a:p>
          <a:p>
            <a:pPr marL="0" indent="0">
              <a:buNone/>
            </a:pPr>
            <a:endParaRPr lang="nl-NL" dirty="0"/>
          </a:p>
        </p:txBody>
      </p:sp>
      <p:sp>
        <p:nvSpPr>
          <p:cNvPr id="5" name="Tijdelijke aanduiding voor dianummer 4">
            <a:extLst>
              <a:ext uri="{FF2B5EF4-FFF2-40B4-BE49-F238E27FC236}">
                <a16:creationId xmlns:a16="http://schemas.microsoft.com/office/drawing/2014/main" id="{DDA9631C-9941-C74F-9C7E-EA1BBF9C83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06797D8A-36DC-2B4D-ABA6-FDD28CF6F071}"/>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35396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a:solidFill>
                  <a:srgbClr val="FF0000"/>
                </a:solidFill>
              </a:rPr>
              <a:t>Juist/onjuist? (2)</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startAt="4"/>
            </a:pPr>
            <a:endParaRPr lang="nl-NL" sz="1300" dirty="0"/>
          </a:p>
          <a:p>
            <a:pPr marL="514350" indent="-514350">
              <a:buFont typeface="+mj-lt"/>
              <a:buAutoNum type="arabicPeriod" startAt="4"/>
            </a:pPr>
            <a:r>
              <a:rPr lang="nl-NL" dirty="0"/>
              <a:t>Tel bij de SCORE risicoschatting bij mensen met diabetes 15 jaar op bij de kalenderleeftijd.</a:t>
            </a:r>
          </a:p>
          <a:p>
            <a:pPr marL="514350" indent="-514350">
              <a:buFont typeface="+mj-lt"/>
              <a:buAutoNum type="arabicPeriod" startAt="4"/>
            </a:pPr>
            <a:endParaRPr lang="nl-NL" sz="1200" dirty="0"/>
          </a:p>
          <a:p>
            <a:pPr marL="514350" indent="-514350">
              <a:buFont typeface="+mj-lt"/>
              <a:buAutoNum type="arabicPeriod" startAt="4"/>
            </a:pPr>
            <a:r>
              <a:rPr lang="nl-NL" dirty="0"/>
              <a:t>Het SCORE – systeem is ook te gebruiken bij mensen die al medicamenteus behandeld worden.</a:t>
            </a:r>
          </a:p>
          <a:p>
            <a:pPr marL="514350" indent="-514350">
              <a:buFont typeface="+mj-lt"/>
              <a:buAutoNum type="arabicPeriod" startAt="4"/>
            </a:pPr>
            <a:r>
              <a:rPr lang="nl-NL" dirty="0"/>
              <a:t>Bepaald altijd nuchter het lipiden profiel</a:t>
            </a:r>
          </a:p>
        </p:txBody>
      </p:sp>
      <p:sp>
        <p:nvSpPr>
          <p:cNvPr id="5" name="Tijdelijke aanduiding voor dianummer 4">
            <a:extLst>
              <a:ext uri="{FF2B5EF4-FFF2-40B4-BE49-F238E27FC236}">
                <a16:creationId xmlns:a16="http://schemas.microsoft.com/office/drawing/2014/main" id="{7DEA536D-90D5-7C4D-AA4B-A67C3E4355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360DF2EA-C9BD-2244-870E-826B295C2E0C}"/>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3852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a:solidFill>
                  <a:srgbClr val="FF0000"/>
                </a:solidFill>
              </a:rPr>
              <a:t>Bedankjes</a:t>
            </a:r>
          </a:p>
        </p:txBody>
      </p:sp>
      <p:sp>
        <p:nvSpPr>
          <p:cNvPr id="3" name="Tijdelijke aanduiding voor inhoud 2"/>
          <p:cNvSpPr>
            <a:spLocks noGrp="1"/>
          </p:cNvSpPr>
          <p:nvPr>
            <p:ph idx="1"/>
          </p:nvPr>
        </p:nvSpPr>
        <p:spPr>
          <a:xfrm>
            <a:off x="457199" y="1879600"/>
            <a:ext cx="8398701" cy="4592707"/>
          </a:xfrm>
        </p:spPr>
        <p:txBody>
          <a:bodyPr>
            <a:normAutofit/>
          </a:bodyPr>
          <a:lstStyle/>
          <a:p>
            <a:pPr marL="0" indent="0">
              <a:buNone/>
            </a:pPr>
            <a:r>
              <a:rPr lang="nl-NL" sz="2000" dirty="0"/>
              <a:t>Deze cursus is ontworpen door </a:t>
            </a:r>
            <a:r>
              <a:rPr lang="nl-NL" sz="2000" dirty="0" err="1"/>
              <a:t>DiHAG-Langerhans</a:t>
            </a:r>
            <a:r>
              <a:rPr lang="nl-NL" sz="2000" dirty="0"/>
              <a:t> met medewerking van:</a:t>
            </a:r>
          </a:p>
          <a:p>
            <a:pPr marL="0" indent="0">
              <a:buNone/>
            </a:pPr>
            <a:endParaRPr lang="nl-NL" sz="1200" dirty="0"/>
          </a:p>
          <a:p>
            <a:r>
              <a:rPr lang="nl-NL" sz="2000" dirty="0"/>
              <a:t>Dr. Bertien Hart, kaderhuisarts diabetes en voorzitter </a:t>
            </a:r>
            <a:r>
              <a:rPr lang="nl-NL" sz="2000" dirty="0" err="1"/>
              <a:t>DiHAG</a:t>
            </a:r>
            <a:endParaRPr lang="nl-NL" sz="2000" dirty="0"/>
          </a:p>
          <a:p>
            <a:r>
              <a:rPr lang="nl-NL" sz="2000" dirty="0"/>
              <a:t>Ilse Herfst, kaderhuisarts diabetes</a:t>
            </a:r>
          </a:p>
          <a:p>
            <a:r>
              <a:rPr lang="nl-NL" sz="2000" dirty="0"/>
              <a:t>Dr. Anneloes </a:t>
            </a:r>
            <a:r>
              <a:rPr lang="nl-NL" sz="2000" dirty="0" err="1"/>
              <a:t>Kerssen</a:t>
            </a:r>
            <a:r>
              <a:rPr lang="nl-NL" sz="2000" dirty="0"/>
              <a:t>, kaderhuisarts diabetes</a:t>
            </a:r>
          </a:p>
          <a:p>
            <a:r>
              <a:rPr lang="nl-NL" sz="2000" dirty="0"/>
              <a:t>Daniel </a:t>
            </a:r>
            <a:r>
              <a:rPr lang="nl-NL" sz="2000" dirty="0" err="1"/>
              <a:t>Tavenier</a:t>
            </a:r>
            <a:r>
              <a:rPr lang="nl-NL" sz="2000" dirty="0"/>
              <a:t>, kaderhuisarts diabetes</a:t>
            </a:r>
          </a:p>
          <a:p>
            <a:r>
              <a:rPr lang="nl-NL" sz="2000" dirty="0"/>
              <a:t>Mirjam Timmerman, kaderhuisarts diabetes</a:t>
            </a:r>
          </a:p>
          <a:p>
            <a:r>
              <a:rPr lang="nl-NL" sz="2000" dirty="0"/>
              <a:t>Dr. Simon Verhoeven, huisarts niet praktiseren</a:t>
            </a:r>
          </a:p>
          <a:p>
            <a:r>
              <a:rPr lang="nl-NL" sz="2000" dirty="0"/>
              <a:t>Dr. Jan </a:t>
            </a:r>
            <a:r>
              <a:rPr lang="nl-NL" sz="2000" dirty="0" err="1"/>
              <a:t>Westerink</a:t>
            </a:r>
            <a:r>
              <a:rPr lang="nl-NL" sz="2000" dirty="0"/>
              <a:t>, vasculair internist UMCU</a:t>
            </a:r>
          </a:p>
          <a:p>
            <a:pPr marL="0" indent="0">
              <a:buNone/>
            </a:pPr>
            <a:endParaRPr lang="nl-NL" sz="1200" dirty="0"/>
          </a:p>
          <a:p>
            <a:pPr marL="0" indent="0">
              <a:buNone/>
            </a:pPr>
            <a:r>
              <a:rPr lang="nl-NL" sz="2000" i="1" dirty="0"/>
              <a:t>De </a:t>
            </a:r>
            <a:r>
              <a:rPr lang="nl-NL" sz="2000" i="1" dirty="0" err="1"/>
              <a:t>DiHAG-Langerhans</a:t>
            </a:r>
            <a:r>
              <a:rPr lang="nl-NL" sz="2000" i="1" dirty="0"/>
              <a:t> docentengroep leverde commentaar op het concept.</a:t>
            </a:r>
          </a:p>
          <a:p>
            <a:pPr marL="0" indent="0">
              <a:buNone/>
            </a:pPr>
            <a:endParaRPr lang="nl-NL" sz="2000" i="1" dirty="0"/>
          </a:p>
        </p:txBody>
      </p:sp>
      <p:sp>
        <p:nvSpPr>
          <p:cNvPr id="6" name="Tijdelijke aanduiding voor dianummer 5">
            <a:extLst>
              <a:ext uri="{FF2B5EF4-FFF2-40B4-BE49-F238E27FC236}">
                <a16:creationId xmlns:a16="http://schemas.microsoft.com/office/drawing/2014/main" id="{3306E3BA-F9FE-294A-8031-37DC632D10C1}"/>
              </a:ext>
            </a:extLst>
          </p:cNvPr>
          <p:cNvSpPr>
            <a:spLocks noGrp="1"/>
          </p:cNvSpPr>
          <p:nvPr>
            <p:ph type="sldNum" sz="quarter" idx="12"/>
          </p:nvPr>
        </p:nvSpPr>
        <p:spPr/>
        <p:txBody>
          <a:bodyPr/>
          <a:lstStyle/>
          <a:p>
            <a:fld id="{9163240C-9BE7-EF40-AC41-228CBD415431}" type="slidenum">
              <a:rPr lang="nl-NL" sz="1200" smtClean="0"/>
              <a:pPr/>
              <a:t>108</a:t>
            </a:fld>
            <a:endParaRPr lang="nl-NL" sz="1200"/>
          </a:p>
        </p:txBody>
      </p:sp>
      <p:sp>
        <p:nvSpPr>
          <p:cNvPr id="5" name="Tekstvak 4"/>
          <p:cNvSpPr txBox="1"/>
          <p:nvPr/>
        </p:nvSpPr>
        <p:spPr>
          <a:xfrm>
            <a:off x="3329116" y="6412225"/>
            <a:ext cx="2300245" cy="369332"/>
          </a:xfrm>
          <a:prstGeom prst="rect">
            <a:avLst/>
          </a:prstGeom>
          <a:noFill/>
        </p:spPr>
        <p:txBody>
          <a:bodyPr wrap="none" rtlCol="0">
            <a:spAutoFit/>
          </a:bodyPr>
          <a:lstStyle/>
          <a:p>
            <a:r>
              <a:rPr lang="nl-NL">
                <a:solidFill>
                  <a:srgbClr val="000090"/>
                </a:solidFill>
              </a:rPr>
              <a:t>© DiHAG - Langerhans</a:t>
            </a:r>
          </a:p>
        </p:txBody>
      </p:sp>
    </p:spTree>
    <p:extLst>
      <p:ext uri="{BB962C8B-B14F-4D97-AF65-F5344CB8AC3E}">
        <p14:creationId xmlns:p14="http://schemas.microsoft.com/office/powerpoint/2010/main" val="421610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A3E499-D181-4928-B85C-C4DB55776F30}"/>
              </a:ext>
            </a:extLst>
          </p:cNvPr>
          <p:cNvSpPr>
            <a:spLocks noGrp="1" noChangeArrowheads="1"/>
          </p:cNvSpPr>
          <p:nvPr>
            <p:ph type="title"/>
          </p:nvPr>
        </p:nvSpPr>
        <p:spPr>
          <a:xfrm>
            <a:off x="563563" y="268288"/>
            <a:ext cx="8002587" cy="1143000"/>
          </a:xfrm>
          <a:noFill/>
        </p:spPr>
        <p:txBody>
          <a:bodyPr/>
          <a:lstStyle/>
          <a:p>
            <a:pPr defTabSz="881063"/>
            <a:r>
              <a:rPr lang="en-GB" altLang="nl-NL" sz="3200" dirty="0"/>
              <a:t>Rol adipositas bij verhoogd risico HVZ</a:t>
            </a:r>
            <a:endParaRPr lang="en-US" altLang="nl-NL" sz="3200" dirty="0"/>
          </a:p>
        </p:txBody>
      </p:sp>
      <p:grpSp>
        <p:nvGrpSpPr>
          <p:cNvPr id="14339" name="Groep 4">
            <a:extLst>
              <a:ext uri="{FF2B5EF4-FFF2-40B4-BE49-F238E27FC236}">
                <a16:creationId xmlns:a16="http://schemas.microsoft.com/office/drawing/2014/main" id="{96BE85DB-B19A-4D0C-AA91-9949CB5AC428}"/>
              </a:ext>
            </a:extLst>
          </p:cNvPr>
          <p:cNvGrpSpPr>
            <a:grpSpLocks/>
          </p:cNvGrpSpPr>
          <p:nvPr/>
        </p:nvGrpSpPr>
        <p:grpSpPr bwMode="auto">
          <a:xfrm>
            <a:off x="633413" y="1885162"/>
            <a:ext cx="8143875" cy="4392612"/>
            <a:chOff x="776288" y="1760538"/>
            <a:chExt cx="8143875" cy="4392612"/>
          </a:xfrm>
        </p:grpSpPr>
        <p:sp>
          <p:nvSpPr>
            <p:cNvPr id="14340" name="Rectangle 3">
              <a:extLst>
                <a:ext uri="{FF2B5EF4-FFF2-40B4-BE49-F238E27FC236}">
                  <a16:creationId xmlns:a16="http://schemas.microsoft.com/office/drawing/2014/main" id="{B26E55BB-D5B9-4989-AAA4-22E9BC63808C}"/>
                </a:ext>
              </a:extLst>
            </p:cNvPr>
            <p:cNvSpPr>
              <a:spLocks noChangeArrowheads="1"/>
            </p:cNvSpPr>
            <p:nvPr/>
          </p:nvSpPr>
          <p:spPr bwMode="auto">
            <a:xfrm>
              <a:off x="776288" y="5656263"/>
              <a:ext cx="8001000" cy="49688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2800" b="1"/>
                <a:t>CARDIOVASCULAIRE ZIEKTEN</a:t>
              </a:r>
            </a:p>
          </p:txBody>
        </p:sp>
        <p:sp>
          <p:nvSpPr>
            <p:cNvPr id="14341" name="Rectangle 4">
              <a:extLst>
                <a:ext uri="{FF2B5EF4-FFF2-40B4-BE49-F238E27FC236}">
                  <a16:creationId xmlns:a16="http://schemas.microsoft.com/office/drawing/2014/main" id="{AC600D22-10CA-4613-938B-2707F5B276F1}"/>
                </a:ext>
              </a:extLst>
            </p:cNvPr>
            <p:cNvSpPr>
              <a:spLocks noChangeArrowheads="1"/>
            </p:cNvSpPr>
            <p:nvPr/>
          </p:nvSpPr>
          <p:spPr bwMode="auto">
            <a:xfrm>
              <a:off x="860425" y="1773238"/>
              <a:ext cx="3463925" cy="376237"/>
            </a:xfrm>
            <a:prstGeom prst="rect">
              <a:avLst/>
            </a:prstGeom>
            <a:solidFill>
              <a:srgbClr val="99CC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b="1"/>
                <a:t>“Klassieke” Risicofactoren</a:t>
              </a:r>
            </a:p>
          </p:txBody>
        </p:sp>
        <p:sp>
          <p:nvSpPr>
            <p:cNvPr id="14342" name="Rectangle 5">
              <a:extLst>
                <a:ext uri="{FF2B5EF4-FFF2-40B4-BE49-F238E27FC236}">
                  <a16:creationId xmlns:a16="http://schemas.microsoft.com/office/drawing/2014/main" id="{62CBA5CD-5330-4B0D-8931-73BE6518DE00}"/>
                </a:ext>
              </a:extLst>
            </p:cNvPr>
            <p:cNvSpPr>
              <a:spLocks noChangeArrowheads="1"/>
            </p:cNvSpPr>
            <p:nvPr/>
          </p:nvSpPr>
          <p:spPr bwMode="auto">
            <a:xfrm>
              <a:off x="4418013" y="1760538"/>
              <a:ext cx="3355975" cy="350837"/>
            </a:xfrm>
            <a:prstGeom prst="rect">
              <a:avLst/>
            </a:prstGeom>
            <a:solidFill>
              <a:srgbClr val="3366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b="1"/>
                <a:t>“</a:t>
              </a:r>
              <a:r>
                <a:rPr lang="en-US" altLang="nl-NL" b="1">
                  <a:solidFill>
                    <a:schemeClr val="bg1"/>
                  </a:solidFill>
                </a:rPr>
                <a:t>Nieuwe” Risicofactoren</a:t>
              </a:r>
            </a:p>
          </p:txBody>
        </p:sp>
        <p:sp>
          <p:nvSpPr>
            <p:cNvPr id="14343" name="Line 6">
              <a:extLst>
                <a:ext uri="{FF2B5EF4-FFF2-40B4-BE49-F238E27FC236}">
                  <a16:creationId xmlns:a16="http://schemas.microsoft.com/office/drawing/2014/main" id="{B6AC7B13-2C3B-4FE2-851F-E58BFD1494A7}"/>
                </a:ext>
              </a:extLst>
            </p:cNvPr>
            <p:cNvSpPr>
              <a:spLocks noChangeShapeType="1"/>
            </p:cNvSpPr>
            <p:nvPr/>
          </p:nvSpPr>
          <p:spPr bwMode="auto">
            <a:xfrm flipH="1">
              <a:off x="5927725" y="4648200"/>
              <a:ext cx="3175" cy="985838"/>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nvGrpSpPr>
            <p:cNvPr id="14344" name="Group 7">
              <a:extLst>
                <a:ext uri="{FF2B5EF4-FFF2-40B4-BE49-F238E27FC236}">
                  <a16:creationId xmlns:a16="http://schemas.microsoft.com/office/drawing/2014/main" id="{8FB9E873-FC1A-49AA-899A-8C8C4DAE293C}"/>
                </a:ext>
              </a:extLst>
            </p:cNvPr>
            <p:cNvGrpSpPr>
              <a:grpSpLocks/>
            </p:cNvGrpSpPr>
            <p:nvPr/>
          </p:nvGrpSpPr>
          <p:grpSpPr bwMode="auto">
            <a:xfrm>
              <a:off x="4459288" y="2303467"/>
              <a:ext cx="2801936" cy="2295526"/>
              <a:chOff x="3062" y="1601"/>
              <a:chExt cx="1765" cy="1446"/>
            </a:xfrm>
          </p:grpSpPr>
          <p:sp>
            <p:nvSpPr>
              <p:cNvPr id="14358" name="Oval 8">
                <a:extLst>
                  <a:ext uri="{FF2B5EF4-FFF2-40B4-BE49-F238E27FC236}">
                    <a16:creationId xmlns:a16="http://schemas.microsoft.com/office/drawing/2014/main" id="{8656A002-7516-411D-95C5-5C09CF699E11}"/>
                  </a:ext>
                </a:extLst>
              </p:cNvPr>
              <p:cNvSpPr>
                <a:spLocks noChangeArrowheads="1"/>
              </p:cNvSpPr>
              <p:nvPr/>
            </p:nvSpPr>
            <p:spPr bwMode="auto">
              <a:xfrm>
                <a:off x="3466" y="2102"/>
                <a:ext cx="819" cy="530"/>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a:solidFill>
                      <a:schemeClr val="bg1"/>
                    </a:solidFill>
                  </a:rPr>
                  <a:t>Abdominale</a:t>
                </a:r>
                <a:br>
                  <a:rPr lang="en-US" altLang="nl-NL" sz="1600" b="1">
                    <a:solidFill>
                      <a:schemeClr val="bg1"/>
                    </a:solidFill>
                  </a:rPr>
                </a:br>
                <a:r>
                  <a:rPr lang="en-US" altLang="nl-NL" sz="1600" b="1">
                    <a:solidFill>
                      <a:schemeClr val="bg1"/>
                    </a:solidFill>
                  </a:rPr>
                  <a:t>adipositas</a:t>
                </a:r>
              </a:p>
            </p:txBody>
          </p:sp>
          <p:sp>
            <p:nvSpPr>
              <p:cNvPr id="14359" name="Oval 9">
                <a:extLst>
                  <a:ext uri="{FF2B5EF4-FFF2-40B4-BE49-F238E27FC236}">
                    <a16:creationId xmlns:a16="http://schemas.microsoft.com/office/drawing/2014/main" id="{DAE8D206-9978-41DD-841B-A884A7EE6FD0}"/>
                  </a:ext>
                </a:extLst>
              </p:cNvPr>
              <p:cNvSpPr>
                <a:spLocks noChangeArrowheads="1"/>
              </p:cNvSpPr>
              <p:nvPr/>
            </p:nvSpPr>
            <p:spPr bwMode="auto">
              <a:xfrm>
                <a:off x="3699" y="1601"/>
                <a:ext cx="545" cy="319"/>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a:solidFill>
                      <a:schemeClr val="bg1"/>
                    </a:solidFill>
                    <a:sym typeface="Symbol" panose="05050102010706020507" pitchFamily="18" charset="2"/>
                  </a:rPr>
                  <a:t></a:t>
                </a:r>
                <a:r>
                  <a:rPr lang="en-US" altLang="nl-NL" sz="1600" b="1">
                    <a:solidFill>
                      <a:schemeClr val="bg1"/>
                    </a:solidFill>
                  </a:rPr>
                  <a:t>HDL-C</a:t>
                </a:r>
              </a:p>
            </p:txBody>
          </p:sp>
          <p:sp>
            <p:nvSpPr>
              <p:cNvPr id="14360" name="Oval 10">
                <a:extLst>
                  <a:ext uri="{FF2B5EF4-FFF2-40B4-BE49-F238E27FC236}">
                    <a16:creationId xmlns:a16="http://schemas.microsoft.com/office/drawing/2014/main" id="{D5547FB0-399A-4D97-AE1B-66F05D8E0603}"/>
                  </a:ext>
                </a:extLst>
              </p:cNvPr>
              <p:cNvSpPr>
                <a:spLocks noChangeArrowheads="1"/>
              </p:cNvSpPr>
              <p:nvPr/>
            </p:nvSpPr>
            <p:spPr bwMode="auto">
              <a:xfrm>
                <a:off x="4127" y="2721"/>
                <a:ext cx="457" cy="259"/>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a:solidFill>
                      <a:schemeClr val="bg1"/>
                    </a:solidFill>
                    <a:sym typeface="Symbol" panose="05050102010706020507" pitchFamily="18" charset="2"/>
                  </a:rPr>
                  <a:t></a:t>
                </a:r>
                <a:r>
                  <a:rPr lang="en-US" altLang="nl-NL" sz="1600" b="1">
                    <a:solidFill>
                      <a:schemeClr val="bg1"/>
                    </a:solidFill>
                  </a:rPr>
                  <a:t>TG</a:t>
                </a:r>
              </a:p>
            </p:txBody>
          </p:sp>
          <p:sp>
            <p:nvSpPr>
              <p:cNvPr id="14361" name="Oval 11">
                <a:extLst>
                  <a:ext uri="{FF2B5EF4-FFF2-40B4-BE49-F238E27FC236}">
                    <a16:creationId xmlns:a16="http://schemas.microsoft.com/office/drawing/2014/main" id="{34346CBD-88E6-4CDE-9FD1-C9DDE7179111}"/>
                  </a:ext>
                </a:extLst>
              </p:cNvPr>
              <p:cNvSpPr>
                <a:spLocks noChangeArrowheads="1"/>
              </p:cNvSpPr>
              <p:nvPr/>
            </p:nvSpPr>
            <p:spPr bwMode="auto">
              <a:xfrm>
                <a:off x="4163" y="1839"/>
                <a:ext cx="664" cy="366"/>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a:solidFill>
                      <a:schemeClr val="bg1"/>
                    </a:solidFill>
                    <a:sym typeface="Symbol" panose="05050102010706020507" pitchFamily="18" charset="2"/>
                  </a:rPr>
                  <a:t></a:t>
                </a:r>
                <a:r>
                  <a:rPr lang="en-US" altLang="nl-NL" sz="1600" b="1">
                    <a:solidFill>
                      <a:schemeClr val="bg1"/>
                    </a:solidFill>
                  </a:rPr>
                  <a:t>TNF</a:t>
                </a:r>
                <a:r>
                  <a:rPr lang="en-US" altLang="nl-NL" sz="1600" b="1">
                    <a:solidFill>
                      <a:schemeClr val="bg1"/>
                    </a:solidFill>
                    <a:sym typeface="Symbol" panose="05050102010706020507" pitchFamily="18" charset="2"/>
                  </a:rPr>
                  <a:t></a:t>
                </a:r>
                <a:r>
                  <a:rPr lang="en-US" altLang="nl-NL" sz="1600" b="1">
                    <a:solidFill>
                      <a:schemeClr val="bg1"/>
                    </a:solidFill>
                  </a:rPr>
                  <a:t> IL-6</a:t>
                </a:r>
              </a:p>
            </p:txBody>
          </p:sp>
          <p:sp>
            <p:nvSpPr>
              <p:cNvPr id="14362" name="Oval 12">
                <a:extLst>
                  <a:ext uri="{FF2B5EF4-FFF2-40B4-BE49-F238E27FC236}">
                    <a16:creationId xmlns:a16="http://schemas.microsoft.com/office/drawing/2014/main" id="{89FC7341-A250-4559-825B-3CB436ADD24F}"/>
                  </a:ext>
                </a:extLst>
              </p:cNvPr>
              <p:cNvSpPr>
                <a:spLocks noChangeArrowheads="1"/>
              </p:cNvSpPr>
              <p:nvPr/>
            </p:nvSpPr>
            <p:spPr bwMode="auto">
              <a:xfrm>
                <a:off x="3493" y="2788"/>
                <a:ext cx="457" cy="259"/>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a:solidFill>
                      <a:schemeClr val="bg1"/>
                    </a:solidFill>
                    <a:sym typeface="Symbol" panose="05050102010706020507" pitchFamily="18" charset="2"/>
                  </a:rPr>
                  <a:t></a:t>
                </a:r>
                <a:r>
                  <a:rPr lang="en-US" altLang="nl-NL" sz="1600" b="1">
                    <a:solidFill>
                      <a:schemeClr val="bg1"/>
                    </a:solidFill>
                  </a:rPr>
                  <a:t>PAI-1</a:t>
                </a:r>
              </a:p>
            </p:txBody>
          </p:sp>
          <p:sp>
            <p:nvSpPr>
              <p:cNvPr id="14363" name="Oval 13">
                <a:extLst>
                  <a:ext uri="{FF2B5EF4-FFF2-40B4-BE49-F238E27FC236}">
                    <a16:creationId xmlns:a16="http://schemas.microsoft.com/office/drawing/2014/main" id="{702F5BB8-61C0-4698-888F-302ED15D32A2}"/>
                  </a:ext>
                </a:extLst>
              </p:cNvPr>
              <p:cNvSpPr>
                <a:spLocks noChangeArrowheads="1"/>
              </p:cNvSpPr>
              <p:nvPr/>
            </p:nvSpPr>
            <p:spPr bwMode="auto">
              <a:xfrm>
                <a:off x="3062" y="2482"/>
                <a:ext cx="457" cy="259"/>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a:solidFill>
                      <a:schemeClr val="bg1"/>
                    </a:solidFill>
                    <a:sym typeface="Symbol" panose="05050102010706020507" pitchFamily="18" charset="2"/>
                  </a:rPr>
                  <a:t></a:t>
                </a:r>
                <a:r>
                  <a:rPr lang="en-US" altLang="nl-NL" sz="1600" b="1">
                    <a:solidFill>
                      <a:schemeClr val="bg1"/>
                    </a:solidFill>
                  </a:rPr>
                  <a:t>Glu</a:t>
                </a:r>
              </a:p>
            </p:txBody>
          </p:sp>
          <p:sp>
            <p:nvSpPr>
              <p:cNvPr id="14364" name="Oval 14">
                <a:extLst>
                  <a:ext uri="{FF2B5EF4-FFF2-40B4-BE49-F238E27FC236}">
                    <a16:creationId xmlns:a16="http://schemas.microsoft.com/office/drawing/2014/main" id="{1B2C3CD1-EF40-4E93-BAB0-C58B1FAE3369}"/>
                  </a:ext>
                </a:extLst>
              </p:cNvPr>
              <p:cNvSpPr>
                <a:spLocks noChangeArrowheads="1"/>
              </p:cNvSpPr>
              <p:nvPr/>
            </p:nvSpPr>
            <p:spPr bwMode="auto">
              <a:xfrm>
                <a:off x="3135" y="1893"/>
                <a:ext cx="564" cy="322"/>
              </a:xfrm>
              <a:prstGeom prst="ellipse">
                <a:avLst/>
              </a:prstGeom>
              <a:solidFill>
                <a:srgbClr val="3366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sz="1600" b="1" dirty="0">
                    <a:solidFill>
                      <a:schemeClr val="bg1"/>
                    </a:solidFill>
                    <a:sym typeface="Symbol" panose="05050102010706020507" pitchFamily="18" charset="2"/>
                  </a:rPr>
                  <a:t></a:t>
                </a:r>
                <a:r>
                  <a:rPr lang="en-US" altLang="nl-NL" sz="1600" b="1" dirty="0" err="1">
                    <a:solidFill>
                      <a:schemeClr val="bg1"/>
                    </a:solidFill>
                  </a:rPr>
                  <a:t>Insuline</a:t>
                </a:r>
                <a:endParaRPr lang="en-US" altLang="nl-NL" sz="1600" b="1" dirty="0">
                  <a:solidFill>
                    <a:schemeClr val="bg1"/>
                  </a:solidFill>
                </a:endParaRPr>
              </a:p>
            </p:txBody>
          </p:sp>
        </p:grpSp>
        <p:sp>
          <p:nvSpPr>
            <p:cNvPr id="14345" name="Line 15">
              <a:extLst>
                <a:ext uri="{FF2B5EF4-FFF2-40B4-BE49-F238E27FC236}">
                  <a16:creationId xmlns:a16="http://schemas.microsoft.com/office/drawing/2014/main" id="{EEEF5702-572E-4AF7-8BDF-BF9938AD80F7}"/>
                </a:ext>
              </a:extLst>
            </p:cNvPr>
            <p:cNvSpPr>
              <a:spLocks noChangeShapeType="1"/>
            </p:cNvSpPr>
            <p:nvPr/>
          </p:nvSpPr>
          <p:spPr bwMode="auto">
            <a:xfrm>
              <a:off x="7467600" y="3048000"/>
              <a:ext cx="685800" cy="3571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4346" name="Oval 16">
              <a:extLst>
                <a:ext uri="{FF2B5EF4-FFF2-40B4-BE49-F238E27FC236}">
                  <a16:creationId xmlns:a16="http://schemas.microsoft.com/office/drawing/2014/main" id="{C26B9553-4060-41DB-A0AB-F7C3D3B8EF4D}"/>
                </a:ext>
              </a:extLst>
            </p:cNvPr>
            <p:cNvSpPr>
              <a:spLocks noChangeArrowheads="1"/>
            </p:cNvSpPr>
            <p:nvPr/>
          </p:nvSpPr>
          <p:spPr bwMode="auto">
            <a:xfrm>
              <a:off x="7558088" y="3548063"/>
              <a:ext cx="1362075" cy="684212"/>
            </a:xfrm>
            <a:prstGeom prst="ellipse">
              <a:avLst/>
            </a:prstGeom>
            <a:solidFill>
              <a:srgbClr val="FF00FF"/>
            </a:solidFill>
            <a:ln w="3810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nl-NL" sz="2800" b="1">
                  <a:sym typeface="Wingdings" panose="05000000000000000000" pitchFamily="2" charset="2"/>
                </a:rPr>
                <a:t>T2DM</a:t>
              </a:r>
              <a:endParaRPr lang="en-US" altLang="nl-NL" sz="2800" b="1"/>
            </a:p>
          </p:txBody>
        </p:sp>
        <p:sp>
          <p:nvSpPr>
            <p:cNvPr id="14347" name="AutoShape 17">
              <a:extLst>
                <a:ext uri="{FF2B5EF4-FFF2-40B4-BE49-F238E27FC236}">
                  <a16:creationId xmlns:a16="http://schemas.microsoft.com/office/drawing/2014/main" id="{155EA402-780A-4FD7-AE10-299ECAE1D435}"/>
                </a:ext>
              </a:extLst>
            </p:cNvPr>
            <p:cNvSpPr>
              <a:spLocks noChangeArrowheads="1"/>
            </p:cNvSpPr>
            <p:nvPr/>
          </p:nvSpPr>
          <p:spPr bwMode="auto">
            <a:xfrm>
              <a:off x="8093075" y="4311650"/>
              <a:ext cx="349250" cy="1314450"/>
            </a:xfrm>
            <a:prstGeom prst="downArrow">
              <a:avLst>
                <a:gd name="adj1" fmla="val 50000"/>
                <a:gd name="adj2" fmla="val 94091"/>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4348" name="Line 18">
              <a:extLst>
                <a:ext uri="{FF2B5EF4-FFF2-40B4-BE49-F238E27FC236}">
                  <a16:creationId xmlns:a16="http://schemas.microsoft.com/office/drawing/2014/main" id="{7D6D9513-2890-4B4B-A5B9-E771ACD4BB43}"/>
                </a:ext>
              </a:extLst>
            </p:cNvPr>
            <p:cNvSpPr>
              <a:spLocks noChangeShapeType="1"/>
            </p:cNvSpPr>
            <p:nvPr/>
          </p:nvSpPr>
          <p:spPr bwMode="auto">
            <a:xfrm>
              <a:off x="3681413" y="3438525"/>
              <a:ext cx="0" cy="2170113"/>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4349" name="Oval 19">
              <a:extLst>
                <a:ext uri="{FF2B5EF4-FFF2-40B4-BE49-F238E27FC236}">
                  <a16:creationId xmlns:a16="http://schemas.microsoft.com/office/drawing/2014/main" id="{88635B74-B1DC-4DA9-9A8A-A5453FCBEB55}"/>
                </a:ext>
              </a:extLst>
            </p:cNvPr>
            <p:cNvSpPr>
              <a:spLocks noChangeArrowheads="1"/>
            </p:cNvSpPr>
            <p:nvPr/>
          </p:nvSpPr>
          <p:spPr bwMode="auto">
            <a:xfrm>
              <a:off x="3111500" y="3055938"/>
              <a:ext cx="1155700" cy="841375"/>
            </a:xfrm>
            <a:prstGeom prst="ellipse">
              <a:avLst/>
            </a:prstGeom>
            <a:solidFill>
              <a:srgbClr val="99CC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b="1"/>
                <a:t> </a:t>
              </a:r>
              <a:r>
                <a:rPr lang="en-US" altLang="nl-NL" b="1">
                  <a:sym typeface="Symbol" panose="05050102010706020507" pitchFamily="18" charset="2"/>
                </a:rPr>
                <a:t></a:t>
              </a:r>
              <a:r>
                <a:rPr lang="en-US" altLang="nl-NL" b="1"/>
                <a:t>Roken</a:t>
              </a:r>
            </a:p>
          </p:txBody>
        </p:sp>
        <p:sp>
          <p:nvSpPr>
            <p:cNvPr id="14350" name="Line 20">
              <a:extLst>
                <a:ext uri="{FF2B5EF4-FFF2-40B4-BE49-F238E27FC236}">
                  <a16:creationId xmlns:a16="http://schemas.microsoft.com/office/drawing/2014/main" id="{DE91E757-E5B6-4494-B5D4-8D789F79D5C0}"/>
                </a:ext>
              </a:extLst>
            </p:cNvPr>
            <p:cNvSpPr>
              <a:spLocks noChangeShapeType="1"/>
            </p:cNvSpPr>
            <p:nvPr/>
          </p:nvSpPr>
          <p:spPr bwMode="auto">
            <a:xfrm>
              <a:off x="1379538" y="3465513"/>
              <a:ext cx="0" cy="2170112"/>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4351" name="Line 21">
              <a:extLst>
                <a:ext uri="{FF2B5EF4-FFF2-40B4-BE49-F238E27FC236}">
                  <a16:creationId xmlns:a16="http://schemas.microsoft.com/office/drawing/2014/main" id="{FA1A9BC3-9C53-40FD-9CD0-EA60E8B63371}"/>
                </a:ext>
              </a:extLst>
            </p:cNvPr>
            <p:cNvSpPr>
              <a:spLocks noChangeShapeType="1"/>
            </p:cNvSpPr>
            <p:nvPr/>
          </p:nvSpPr>
          <p:spPr bwMode="auto">
            <a:xfrm>
              <a:off x="2533650" y="3468688"/>
              <a:ext cx="0" cy="2170112"/>
            </a:xfrm>
            <a:prstGeom prst="line">
              <a:avLst/>
            </a:prstGeom>
            <a:noFill/>
            <a:ln w="889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4352" name="Oval 22">
              <a:extLst>
                <a:ext uri="{FF2B5EF4-FFF2-40B4-BE49-F238E27FC236}">
                  <a16:creationId xmlns:a16="http://schemas.microsoft.com/office/drawing/2014/main" id="{EF19AF2A-35EF-4F12-B2D0-AC55B21B18AA}"/>
                </a:ext>
              </a:extLst>
            </p:cNvPr>
            <p:cNvSpPr>
              <a:spLocks noChangeArrowheads="1"/>
            </p:cNvSpPr>
            <p:nvPr/>
          </p:nvSpPr>
          <p:spPr bwMode="auto">
            <a:xfrm>
              <a:off x="800100" y="3055938"/>
              <a:ext cx="1155700" cy="841375"/>
            </a:xfrm>
            <a:prstGeom prst="ellipse">
              <a:avLst/>
            </a:prstGeom>
            <a:solidFill>
              <a:srgbClr val="99CC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b="1">
                  <a:sym typeface="Symbol" panose="05050102010706020507" pitchFamily="18" charset="2"/>
                </a:rPr>
                <a:t></a:t>
              </a:r>
              <a:r>
                <a:rPr lang="en-US" altLang="nl-NL" b="1"/>
                <a:t> LDL-C</a:t>
              </a:r>
            </a:p>
          </p:txBody>
        </p:sp>
        <p:sp>
          <p:nvSpPr>
            <p:cNvPr id="14353" name="Oval 23">
              <a:extLst>
                <a:ext uri="{FF2B5EF4-FFF2-40B4-BE49-F238E27FC236}">
                  <a16:creationId xmlns:a16="http://schemas.microsoft.com/office/drawing/2014/main" id="{82B15E6E-1775-4369-8BD2-74FDF87F2FFC}"/>
                </a:ext>
              </a:extLst>
            </p:cNvPr>
            <p:cNvSpPr>
              <a:spLocks noChangeArrowheads="1"/>
            </p:cNvSpPr>
            <p:nvPr/>
          </p:nvSpPr>
          <p:spPr bwMode="auto">
            <a:xfrm>
              <a:off x="1949450" y="3055938"/>
              <a:ext cx="1155700" cy="841375"/>
            </a:xfrm>
            <a:prstGeom prst="ellipse">
              <a:avLst/>
            </a:prstGeom>
            <a:solidFill>
              <a:srgbClr val="99CCFF"/>
            </a:solidFill>
            <a:ln w="19050">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nl-NL" b="1" dirty="0">
                  <a:sym typeface="Symbol" panose="05050102010706020507" pitchFamily="18" charset="2"/>
                </a:rPr>
                <a:t></a:t>
              </a:r>
              <a:r>
                <a:rPr lang="en-US" altLang="nl-NL" b="1" dirty="0"/>
                <a:t> BD</a:t>
              </a:r>
            </a:p>
          </p:txBody>
        </p:sp>
        <p:sp>
          <p:nvSpPr>
            <p:cNvPr id="14354" name="Oval 24">
              <a:extLst>
                <a:ext uri="{FF2B5EF4-FFF2-40B4-BE49-F238E27FC236}">
                  <a16:creationId xmlns:a16="http://schemas.microsoft.com/office/drawing/2014/main" id="{54E4E7C0-659E-4FB4-8F05-332CE88C483B}"/>
                </a:ext>
              </a:extLst>
            </p:cNvPr>
            <p:cNvSpPr>
              <a:spLocks noChangeArrowheads="1"/>
            </p:cNvSpPr>
            <p:nvPr/>
          </p:nvSpPr>
          <p:spPr bwMode="auto">
            <a:xfrm>
              <a:off x="4321175" y="2281238"/>
              <a:ext cx="3119438" cy="2365375"/>
            </a:xfrm>
            <a:prstGeom prst="ellipse">
              <a:avLst/>
            </a:pr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4355" name="Oval 25">
              <a:extLst>
                <a:ext uri="{FF2B5EF4-FFF2-40B4-BE49-F238E27FC236}">
                  <a16:creationId xmlns:a16="http://schemas.microsoft.com/office/drawing/2014/main" id="{FA4D8345-8536-4F85-83A6-17BA2A481D41}"/>
                </a:ext>
              </a:extLst>
            </p:cNvPr>
            <p:cNvSpPr>
              <a:spLocks noChangeArrowheads="1"/>
            </p:cNvSpPr>
            <p:nvPr/>
          </p:nvSpPr>
          <p:spPr bwMode="auto">
            <a:xfrm>
              <a:off x="6438900" y="3476625"/>
              <a:ext cx="936625" cy="433388"/>
            </a:xfrm>
            <a:prstGeom prst="ellipse">
              <a:avLst/>
            </a:prstGeom>
            <a:solidFill>
              <a:srgbClr val="33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sp>
          <p:nvSpPr>
            <p:cNvPr id="14356" name="Text Box 26">
              <a:extLst>
                <a:ext uri="{FF2B5EF4-FFF2-40B4-BE49-F238E27FC236}">
                  <a16:creationId xmlns:a16="http://schemas.microsoft.com/office/drawing/2014/main" id="{CE7B62C3-AD6D-48AA-AFFD-DDB71BDC77FD}"/>
                </a:ext>
              </a:extLst>
            </p:cNvPr>
            <p:cNvSpPr txBox="1">
              <a:spLocks noChangeArrowheads="1"/>
            </p:cNvSpPr>
            <p:nvPr/>
          </p:nvSpPr>
          <p:spPr bwMode="auto">
            <a:xfrm>
              <a:off x="6443663" y="3500438"/>
              <a:ext cx="792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nl-NL" sz="1600" b="1">
                  <a:solidFill>
                    <a:schemeClr val="bg1"/>
                  </a:solidFill>
                  <a:sym typeface="Symbol" panose="05050102010706020507" pitchFamily="18" charset="2"/>
                </a:rPr>
                <a:t> CRP</a:t>
              </a:r>
            </a:p>
          </p:txBody>
        </p:sp>
        <p:sp>
          <p:nvSpPr>
            <p:cNvPr id="14357" name="Oval 27">
              <a:extLst>
                <a:ext uri="{FF2B5EF4-FFF2-40B4-BE49-F238E27FC236}">
                  <a16:creationId xmlns:a16="http://schemas.microsoft.com/office/drawing/2014/main" id="{27ECC092-020F-4315-B2DF-C06F04459D41}"/>
                </a:ext>
              </a:extLst>
            </p:cNvPr>
            <p:cNvSpPr>
              <a:spLocks noChangeArrowheads="1"/>
            </p:cNvSpPr>
            <p:nvPr/>
          </p:nvSpPr>
          <p:spPr bwMode="auto">
            <a:xfrm>
              <a:off x="5032375" y="3054350"/>
              <a:ext cx="1439863" cy="936625"/>
            </a:xfrm>
            <a:prstGeom prst="ellipse">
              <a:avLst/>
            </a:prstGeom>
            <a:noFill/>
            <a:ln w="28575" algn="ctr">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rgbClr val="FF8000"/>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chemeClr val="tx1">
                    <a:lumMod val="95000"/>
                    <a:lumOff val="5000"/>
                  </a:schemeClr>
                </a:solidFill>
              </a:rPr>
              <a:t>Beïnvloeding risicofactoren</a:t>
            </a: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248941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226CB-744F-4C64-90ED-4632E4586B4E}"/>
              </a:ext>
            </a:extLst>
          </p:cNvPr>
          <p:cNvSpPr>
            <a:spLocks noGrp="1"/>
          </p:cNvSpPr>
          <p:nvPr>
            <p:ph type="title"/>
          </p:nvPr>
        </p:nvSpPr>
        <p:spPr/>
        <p:txBody>
          <a:bodyPr>
            <a:normAutofit/>
          </a:bodyPr>
          <a:lstStyle/>
          <a:p>
            <a:r>
              <a:rPr lang="nl-NL" dirty="0"/>
              <a:t>Cardiovasculair risicoprofiel</a:t>
            </a:r>
          </a:p>
        </p:txBody>
      </p:sp>
      <p:sp>
        <p:nvSpPr>
          <p:cNvPr id="3" name="Tijdelijke aanduiding voor inhoud 2">
            <a:extLst>
              <a:ext uri="{FF2B5EF4-FFF2-40B4-BE49-F238E27FC236}">
                <a16:creationId xmlns:a16="http://schemas.microsoft.com/office/drawing/2014/main" id="{9F960873-B4A0-4187-8964-2A4DB5A4FE45}"/>
              </a:ext>
            </a:extLst>
          </p:cNvPr>
          <p:cNvSpPr>
            <a:spLocks noGrp="1"/>
          </p:cNvSpPr>
          <p:nvPr>
            <p:ph idx="1"/>
          </p:nvPr>
        </p:nvSpPr>
        <p:spPr/>
        <p:txBody>
          <a:bodyPr/>
          <a:lstStyle/>
          <a:p>
            <a:endParaRPr lang="nl-NL" u="sng" dirty="0"/>
          </a:p>
          <a:p>
            <a:r>
              <a:rPr lang="nl-NL" u="sng" dirty="0"/>
              <a:t>Anamnese</a:t>
            </a:r>
            <a:r>
              <a:rPr lang="nl-NL" dirty="0"/>
              <a:t>; leeftijd, geslacht, roken, familieanamnese, voeding, psychosociale factoren, alcohol, lichamelijke activiteit</a:t>
            </a:r>
          </a:p>
          <a:p>
            <a:r>
              <a:rPr lang="nl-NL" u="sng" dirty="0"/>
              <a:t>Lichamelijk onderzoek</a:t>
            </a:r>
            <a:r>
              <a:rPr lang="nl-NL" dirty="0"/>
              <a:t>: bloeddruk, </a:t>
            </a:r>
            <a:r>
              <a:rPr lang="nl-NL" dirty="0" err="1"/>
              <a:t>bmi</a:t>
            </a:r>
            <a:r>
              <a:rPr lang="nl-NL" dirty="0"/>
              <a:t>, eventueel middelomtrek</a:t>
            </a:r>
          </a:p>
          <a:p>
            <a:r>
              <a:rPr lang="nl-NL" u="sng" dirty="0"/>
              <a:t>Laboratorium onderzoek</a:t>
            </a:r>
            <a:r>
              <a:rPr lang="nl-NL" dirty="0"/>
              <a:t>: lipidenspectrum, nuchter glucose, </a:t>
            </a:r>
            <a:r>
              <a:rPr lang="nl-NL" dirty="0" err="1"/>
              <a:t>eGFR</a:t>
            </a:r>
            <a:r>
              <a:rPr lang="nl-NL" dirty="0"/>
              <a:t> en ACR-urine</a:t>
            </a:r>
          </a:p>
        </p:txBody>
      </p:sp>
      <p:sp>
        <p:nvSpPr>
          <p:cNvPr id="4" name="Tijdelijke aanduiding voor dianummer 3">
            <a:extLst>
              <a:ext uri="{FF2B5EF4-FFF2-40B4-BE49-F238E27FC236}">
                <a16:creationId xmlns:a16="http://schemas.microsoft.com/office/drawing/2014/main" id="{624A7F04-E4FC-45CD-88E3-D333B034A89B}"/>
              </a:ext>
            </a:extLst>
          </p:cNvPr>
          <p:cNvSpPr>
            <a:spLocks noGrp="1"/>
          </p:cNvSpPr>
          <p:nvPr>
            <p:ph type="sldNum" sz="quarter" idx="12"/>
          </p:nvPr>
        </p:nvSpPr>
        <p:spPr/>
        <p:txBody>
          <a:bodyPr/>
          <a:lstStyle/>
          <a:p>
            <a:fld id="{9163240C-9BE7-EF40-AC41-228CBD415431}" type="slidenum">
              <a:rPr lang="nl-NL" smtClean="0"/>
              <a:pPr/>
              <a:t>13</a:t>
            </a:fld>
            <a:endParaRPr lang="nl-NL"/>
          </a:p>
        </p:txBody>
      </p:sp>
    </p:spTree>
    <p:extLst>
      <p:ext uri="{BB962C8B-B14F-4D97-AF65-F5344CB8AC3E}">
        <p14:creationId xmlns:p14="http://schemas.microsoft.com/office/powerpoint/2010/main" val="240181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CED3E-E318-4610-BBB3-9F62332EE9B8}"/>
              </a:ext>
            </a:extLst>
          </p:cNvPr>
          <p:cNvSpPr>
            <a:spLocks noGrp="1"/>
          </p:cNvSpPr>
          <p:nvPr>
            <p:ph type="title"/>
          </p:nvPr>
        </p:nvSpPr>
        <p:spPr/>
        <p:txBody>
          <a:bodyPr/>
          <a:lstStyle/>
          <a:p>
            <a:r>
              <a:rPr lang="nl-NL" dirty="0"/>
              <a:t>Familiaire hypercholesterolemie</a:t>
            </a:r>
          </a:p>
        </p:txBody>
      </p:sp>
      <p:sp>
        <p:nvSpPr>
          <p:cNvPr id="3" name="Tijdelijke aanduiding voor inhoud 2">
            <a:extLst>
              <a:ext uri="{FF2B5EF4-FFF2-40B4-BE49-F238E27FC236}">
                <a16:creationId xmlns:a16="http://schemas.microsoft.com/office/drawing/2014/main" id="{718694B2-08B9-4770-AEB1-46EAE5A03847}"/>
              </a:ext>
            </a:extLst>
          </p:cNvPr>
          <p:cNvSpPr>
            <a:spLocks noGrp="1"/>
          </p:cNvSpPr>
          <p:nvPr>
            <p:ph idx="1"/>
          </p:nvPr>
        </p:nvSpPr>
        <p:spPr/>
        <p:txBody>
          <a:bodyPr>
            <a:normAutofit/>
          </a:bodyPr>
          <a:lstStyle/>
          <a:p>
            <a:pPr marL="0" indent="0">
              <a:buNone/>
            </a:pPr>
            <a:r>
              <a:rPr lang="nl-NL" dirty="0"/>
              <a:t>Wees alert hierop bij:</a:t>
            </a:r>
          </a:p>
          <a:p>
            <a:pPr marL="0" indent="0">
              <a:buNone/>
            </a:pPr>
            <a:endParaRPr lang="nl-NL" dirty="0"/>
          </a:p>
          <a:p>
            <a:pPr marL="514350" indent="-514350">
              <a:buAutoNum type="arabicPeriod"/>
            </a:pPr>
            <a:r>
              <a:rPr lang="nl-NL" dirty="0"/>
              <a:t>Zeer hoog LDL-cholesterol</a:t>
            </a:r>
          </a:p>
          <a:p>
            <a:pPr marL="514350" indent="-514350">
              <a:buAutoNum type="arabicPeriod"/>
            </a:pPr>
            <a:r>
              <a:rPr lang="nl-NL" dirty="0"/>
              <a:t>Vroegtijdige HVZ in de familie en/ of verhoogd cholesterol</a:t>
            </a:r>
          </a:p>
          <a:p>
            <a:pPr marL="514350" indent="-514350">
              <a:buAutoNum type="arabicPeriod"/>
            </a:pPr>
            <a:r>
              <a:rPr lang="nl-NL" dirty="0"/>
              <a:t>Peesxanthomen of </a:t>
            </a:r>
            <a:r>
              <a:rPr lang="nl-NL" dirty="0" err="1"/>
              <a:t>arcus</a:t>
            </a:r>
            <a:r>
              <a:rPr lang="nl-NL" dirty="0"/>
              <a:t> </a:t>
            </a:r>
            <a:r>
              <a:rPr lang="nl-NL" dirty="0" err="1"/>
              <a:t>lipoides</a:t>
            </a:r>
            <a:r>
              <a:rPr lang="nl-NL" dirty="0"/>
              <a:t> &lt; 40 jaar</a:t>
            </a:r>
          </a:p>
          <a:p>
            <a:pPr marL="0" indent="0">
              <a:buNone/>
            </a:pPr>
            <a:endParaRPr lang="nl-NL" dirty="0"/>
          </a:p>
          <a:p>
            <a:pPr marL="0" indent="0">
              <a:buNone/>
            </a:pPr>
            <a:r>
              <a:rPr lang="nl-NL" dirty="0"/>
              <a:t>Zie ook: www.leefh.nl</a:t>
            </a:r>
          </a:p>
        </p:txBody>
      </p:sp>
      <p:sp>
        <p:nvSpPr>
          <p:cNvPr id="4" name="Tijdelijke aanduiding voor dianummer 3">
            <a:extLst>
              <a:ext uri="{FF2B5EF4-FFF2-40B4-BE49-F238E27FC236}">
                <a16:creationId xmlns:a16="http://schemas.microsoft.com/office/drawing/2014/main" id="{C92A68CC-3A30-46AF-8A07-0E6FFD94C916}"/>
              </a:ext>
            </a:extLst>
          </p:cNvPr>
          <p:cNvSpPr>
            <a:spLocks noGrp="1"/>
          </p:cNvSpPr>
          <p:nvPr>
            <p:ph type="sldNum" sz="quarter" idx="12"/>
          </p:nvPr>
        </p:nvSpPr>
        <p:spPr/>
        <p:txBody>
          <a:bodyPr/>
          <a:lstStyle/>
          <a:p>
            <a:fld id="{9163240C-9BE7-EF40-AC41-228CBD415431}" type="slidenum">
              <a:rPr lang="nl-NL" smtClean="0"/>
              <a:pPr/>
              <a:t>14</a:t>
            </a:fld>
            <a:endParaRPr lang="nl-NL"/>
          </a:p>
        </p:txBody>
      </p:sp>
    </p:spTree>
    <p:extLst>
      <p:ext uri="{BB962C8B-B14F-4D97-AF65-F5344CB8AC3E}">
        <p14:creationId xmlns:p14="http://schemas.microsoft.com/office/powerpoint/2010/main" val="10546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14DA9-7B46-4E0E-AFFE-52EFFE3C7D84}"/>
              </a:ext>
            </a:extLst>
          </p:cNvPr>
          <p:cNvSpPr>
            <a:spLocks noGrp="1"/>
          </p:cNvSpPr>
          <p:nvPr>
            <p:ph type="title"/>
          </p:nvPr>
        </p:nvSpPr>
        <p:spPr/>
        <p:txBody>
          <a:bodyPr/>
          <a:lstStyle/>
          <a:p>
            <a:r>
              <a:rPr lang="nl-NL" dirty="0"/>
              <a:t>Cardiovasculair risico bij DM2</a:t>
            </a:r>
          </a:p>
        </p:txBody>
      </p:sp>
      <p:sp>
        <p:nvSpPr>
          <p:cNvPr id="3" name="Tijdelijke aanduiding voor inhoud 2">
            <a:extLst>
              <a:ext uri="{FF2B5EF4-FFF2-40B4-BE49-F238E27FC236}">
                <a16:creationId xmlns:a16="http://schemas.microsoft.com/office/drawing/2014/main" id="{32751417-7C30-4B70-8C2F-11224BD8C697}"/>
              </a:ext>
            </a:extLst>
          </p:cNvPr>
          <p:cNvSpPr>
            <a:spLocks noGrp="1"/>
          </p:cNvSpPr>
          <p:nvPr>
            <p:ph idx="1"/>
          </p:nvPr>
        </p:nvSpPr>
        <p:spPr/>
        <p:txBody>
          <a:bodyPr/>
          <a:lstStyle/>
          <a:p>
            <a:r>
              <a:rPr lang="nl-NL" dirty="0"/>
              <a:t>Bij veel patiënten bekende risicocategorie zonder kwantitatieve schatting</a:t>
            </a:r>
            <a:br>
              <a:rPr lang="nl-NL" dirty="0"/>
            </a:br>
            <a:endParaRPr lang="nl-NL" dirty="0"/>
          </a:p>
          <a:p>
            <a:r>
              <a:rPr lang="nl-NL" dirty="0"/>
              <a:t>Bijvoorbeeld:</a:t>
            </a:r>
            <a:br>
              <a:rPr lang="nl-NL" dirty="0"/>
            </a:br>
            <a:r>
              <a:rPr lang="nl-NL" dirty="0"/>
              <a:t>- bij bestaande hart- en vaatziekten</a:t>
            </a:r>
            <a:br>
              <a:rPr lang="nl-NL" dirty="0"/>
            </a:br>
            <a:r>
              <a:rPr lang="nl-NL" dirty="0"/>
              <a:t>- bekend met diabetes mellitus en</a:t>
            </a:r>
            <a:br>
              <a:rPr lang="nl-NL" dirty="0"/>
            </a:br>
            <a:r>
              <a:rPr lang="nl-NL" dirty="0"/>
              <a:t>  orgaanschade</a:t>
            </a:r>
            <a:br>
              <a:rPr lang="nl-NL" dirty="0"/>
            </a:br>
            <a:r>
              <a:rPr lang="nl-NL" dirty="0"/>
              <a:t>- ernstige chronische </a:t>
            </a:r>
            <a:r>
              <a:rPr lang="nl-NL" dirty="0" err="1"/>
              <a:t>nierschade</a:t>
            </a:r>
            <a:br>
              <a:rPr lang="nl-NL" dirty="0"/>
            </a:br>
            <a:r>
              <a:rPr lang="nl-NL" dirty="0"/>
              <a:t>- extreem verhoogde risicofactoren</a:t>
            </a:r>
          </a:p>
          <a:p>
            <a:pPr marL="0" indent="0">
              <a:buNone/>
            </a:pPr>
            <a:endParaRPr lang="nl-NL" dirty="0"/>
          </a:p>
        </p:txBody>
      </p:sp>
      <p:sp>
        <p:nvSpPr>
          <p:cNvPr id="4" name="Tijdelijke aanduiding voor dianummer 3">
            <a:extLst>
              <a:ext uri="{FF2B5EF4-FFF2-40B4-BE49-F238E27FC236}">
                <a16:creationId xmlns:a16="http://schemas.microsoft.com/office/drawing/2014/main" id="{D3307BAC-FD9A-42C2-B802-A22F987E7AF1}"/>
              </a:ext>
            </a:extLst>
          </p:cNvPr>
          <p:cNvSpPr>
            <a:spLocks noGrp="1"/>
          </p:cNvSpPr>
          <p:nvPr>
            <p:ph type="sldNum" sz="quarter" idx="12"/>
          </p:nvPr>
        </p:nvSpPr>
        <p:spPr/>
        <p:txBody>
          <a:bodyPr/>
          <a:lstStyle/>
          <a:p>
            <a:fld id="{9163240C-9BE7-EF40-AC41-228CBD415431}" type="slidenum">
              <a:rPr lang="nl-NL" smtClean="0"/>
              <a:pPr/>
              <a:t>15</a:t>
            </a:fld>
            <a:endParaRPr lang="nl-NL"/>
          </a:p>
        </p:txBody>
      </p:sp>
    </p:spTree>
    <p:extLst>
      <p:ext uri="{BB962C8B-B14F-4D97-AF65-F5344CB8AC3E}">
        <p14:creationId xmlns:p14="http://schemas.microsoft.com/office/powerpoint/2010/main" val="142257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07F7-5C7A-407B-9CB1-1220F3CED852}"/>
              </a:ext>
            </a:extLst>
          </p:cNvPr>
          <p:cNvSpPr>
            <a:spLocks noGrp="1"/>
          </p:cNvSpPr>
          <p:nvPr>
            <p:ph type="title"/>
          </p:nvPr>
        </p:nvSpPr>
        <p:spPr>
          <a:xfrm>
            <a:off x="457200" y="274638"/>
            <a:ext cx="8229600" cy="571500"/>
          </a:xfrm>
        </p:spPr>
        <p:txBody>
          <a:bodyPr>
            <a:noAutofit/>
          </a:bodyPr>
          <a:lstStyle/>
          <a:p>
            <a:r>
              <a:rPr lang="nl-NL" dirty="0"/>
              <a:t>Risicoschatting</a:t>
            </a:r>
          </a:p>
        </p:txBody>
      </p:sp>
      <p:sp>
        <p:nvSpPr>
          <p:cNvPr id="3" name="Tijdelijke aanduiding voor inhoud 2">
            <a:extLst>
              <a:ext uri="{FF2B5EF4-FFF2-40B4-BE49-F238E27FC236}">
                <a16:creationId xmlns:a16="http://schemas.microsoft.com/office/drawing/2014/main" id="{B3F7B238-24B2-4E08-B3D4-9B0B9E5D6862}"/>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EBB1ED1-D0E2-453A-B418-7AABC078FA47}"/>
              </a:ext>
            </a:extLst>
          </p:cNvPr>
          <p:cNvSpPr>
            <a:spLocks noGrp="1"/>
          </p:cNvSpPr>
          <p:nvPr>
            <p:ph type="sldNum" sz="quarter" idx="12"/>
          </p:nvPr>
        </p:nvSpPr>
        <p:spPr/>
        <p:txBody>
          <a:bodyPr/>
          <a:lstStyle/>
          <a:p>
            <a:fld id="{9163240C-9BE7-EF40-AC41-228CBD415431}" type="slidenum">
              <a:rPr lang="nl-NL" smtClean="0"/>
              <a:pPr/>
              <a:t>16</a:t>
            </a:fld>
            <a:endParaRPr lang="nl-NL"/>
          </a:p>
        </p:txBody>
      </p:sp>
      <p:pic>
        <p:nvPicPr>
          <p:cNvPr id="5" name="Afbeelding 4">
            <a:extLst>
              <a:ext uri="{FF2B5EF4-FFF2-40B4-BE49-F238E27FC236}">
                <a16:creationId xmlns:a16="http://schemas.microsoft.com/office/drawing/2014/main" id="{7F348325-AB6B-4439-AA02-8FC356CD7D7B}"/>
              </a:ext>
            </a:extLst>
          </p:cNvPr>
          <p:cNvPicPr>
            <a:picLocks noChangeAspect="1"/>
          </p:cNvPicPr>
          <p:nvPr/>
        </p:nvPicPr>
        <p:blipFill>
          <a:blip r:embed="rId3"/>
          <a:stretch>
            <a:fillRect/>
          </a:stretch>
        </p:blipFill>
        <p:spPr>
          <a:xfrm>
            <a:off x="-136477" y="846138"/>
            <a:ext cx="9144000" cy="5912559"/>
          </a:xfrm>
          <a:prstGeom prst="rect">
            <a:avLst/>
          </a:prstGeom>
        </p:spPr>
      </p:pic>
    </p:spTree>
    <p:extLst>
      <p:ext uri="{BB962C8B-B14F-4D97-AF65-F5344CB8AC3E}">
        <p14:creationId xmlns:p14="http://schemas.microsoft.com/office/powerpoint/2010/main" val="315501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E0634-31BF-4D01-901C-6FEF53C0A05D}"/>
              </a:ext>
            </a:extLst>
          </p:cNvPr>
          <p:cNvSpPr>
            <a:spLocks noGrp="1"/>
          </p:cNvSpPr>
          <p:nvPr>
            <p:ph type="title"/>
          </p:nvPr>
        </p:nvSpPr>
        <p:spPr/>
        <p:txBody>
          <a:bodyPr/>
          <a:lstStyle/>
          <a:p>
            <a:r>
              <a:rPr lang="nl-NL" dirty="0"/>
              <a:t>Risicoschatting </a:t>
            </a:r>
            <a:r>
              <a:rPr lang="nl-NL" b="1" dirty="0"/>
              <a:t>zeer hoog</a:t>
            </a:r>
          </a:p>
        </p:txBody>
      </p:sp>
      <p:sp>
        <p:nvSpPr>
          <p:cNvPr id="3" name="Tijdelijke aanduiding voor inhoud 2">
            <a:extLst>
              <a:ext uri="{FF2B5EF4-FFF2-40B4-BE49-F238E27FC236}">
                <a16:creationId xmlns:a16="http://schemas.microsoft.com/office/drawing/2014/main" id="{8D691468-54D0-40E4-8977-F86B6DACCE9B}"/>
              </a:ext>
            </a:extLst>
          </p:cNvPr>
          <p:cNvSpPr>
            <a:spLocks noGrp="1"/>
          </p:cNvSpPr>
          <p:nvPr>
            <p:ph idx="1"/>
          </p:nvPr>
        </p:nvSpPr>
        <p:spPr>
          <a:xfrm>
            <a:off x="457200" y="1896914"/>
            <a:ext cx="8229600" cy="4961085"/>
          </a:xfrm>
        </p:spPr>
        <p:txBody>
          <a:bodyPr>
            <a:normAutofit fontScale="25000" lnSpcReduction="20000"/>
          </a:bodyPr>
          <a:lstStyle/>
          <a:p>
            <a:r>
              <a:rPr lang="nl-NL" sz="9600" u="sng" dirty="0"/>
              <a:t>Bekend met hart- en vaatziekte</a:t>
            </a:r>
            <a:br>
              <a:rPr lang="nl-NL" sz="9600" dirty="0"/>
            </a:br>
            <a:endParaRPr lang="nl-NL" sz="9600" dirty="0"/>
          </a:p>
          <a:p>
            <a:r>
              <a:rPr lang="nl-NL" sz="9600" u="sng" dirty="0"/>
              <a:t>Diabetes mellitus met orgaanschade </a:t>
            </a:r>
            <a:r>
              <a:rPr lang="nl-NL" sz="9600" dirty="0"/>
              <a:t>zoals:</a:t>
            </a:r>
            <a:br>
              <a:rPr lang="nl-NL" sz="9600" dirty="0"/>
            </a:br>
            <a:r>
              <a:rPr lang="nl-NL" sz="9600" dirty="0"/>
              <a:t>- proteïnurie: ACR &gt; 30 mg/ </a:t>
            </a:r>
            <a:r>
              <a:rPr lang="nl-NL" sz="9600" dirty="0" err="1"/>
              <a:t>mmol</a:t>
            </a:r>
            <a:br>
              <a:rPr lang="nl-NL" sz="9600" dirty="0">
                <a:solidFill>
                  <a:srgbClr val="7030A0"/>
                </a:solidFill>
              </a:rPr>
            </a:br>
            <a:r>
              <a:rPr lang="nl-NL" sz="9600" dirty="0">
                <a:solidFill>
                  <a:schemeClr val="tx1"/>
                </a:solidFill>
              </a:rPr>
              <a:t>- totaal cholesterol &gt; 8mmol/l</a:t>
            </a:r>
            <a:br>
              <a:rPr lang="nl-NL" sz="9600" dirty="0">
                <a:solidFill>
                  <a:schemeClr val="tx1"/>
                </a:solidFill>
              </a:rPr>
            </a:br>
            <a:r>
              <a:rPr lang="nl-NL" sz="9600" dirty="0">
                <a:solidFill>
                  <a:schemeClr val="tx1"/>
                </a:solidFill>
              </a:rPr>
              <a:t>- systolische bloeddruk ≥ 180 mm Hg</a:t>
            </a:r>
            <a:br>
              <a:rPr lang="nl-NL" sz="9600" dirty="0">
                <a:solidFill>
                  <a:schemeClr val="tx1"/>
                </a:solidFill>
              </a:rPr>
            </a:br>
            <a:r>
              <a:rPr lang="nl-NL" sz="9600" dirty="0">
                <a:solidFill>
                  <a:schemeClr val="tx1"/>
                </a:solidFill>
              </a:rPr>
              <a:t>- roker</a:t>
            </a:r>
            <a:br>
              <a:rPr lang="nl-NL" sz="9600" dirty="0">
                <a:solidFill>
                  <a:schemeClr val="tx1"/>
                </a:solidFill>
              </a:rPr>
            </a:br>
            <a:endParaRPr lang="nl-NL" sz="9600" dirty="0">
              <a:solidFill>
                <a:schemeClr val="tx1"/>
              </a:solidFill>
            </a:endParaRPr>
          </a:p>
          <a:p>
            <a:r>
              <a:rPr lang="nl-NL" sz="9600" u="sng" dirty="0">
                <a:solidFill>
                  <a:schemeClr val="tx1"/>
                </a:solidFill>
              </a:rPr>
              <a:t>Ernstige CNS:</a:t>
            </a:r>
            <a:br>
              <a:rPr lang="nl-NL" sz="9600" dirty="0">
                <a:solidFill>
                  <a:schemeClr val="tx1"/>
                </a:solidFill>
              </a:rPr>
            </a:br>
            <a:r>
              <a:rPr lang="nl-NL" sz="9600" dirty="0">
                <a:solidFill>
                  <a:schemeClr val="tx1"/>
                </a:solidFill>
              </a:rPr>
              <a:t>- </a:t>
            </a:r>
            <a:r>
              <a:rPr lang="nl-NL" sz="9600" dirty="0" err="1">
                <a:solidFill>
                  <a:schemeClr val="tx1"/>
                </a:solidFill>
              </a:rPr>
              <a:t>eGFR</a:t>
            </a:r>
            <a:r>
              <a:rPr lang="nl-NL" sz="9600" dirty="0">
                <a:solidFill>
                  <a:schemeClr val="tx1"/>
                </a:solidFill>
              </a:rPr>
              <a:t> &lt; 29 ml/min/1,73 m</a:t>
            </a:r>
            <a:r>
              <a:rPr lang="nl-NL" sz="9600" baseline="30000" dirty="0">
                <a:solidFill>
                  <a:schemeClr val="tx1"/>
                </a:solidFill>
              </a:rPr>
              <a:t>2</a:t>
            </a:r>
            <a:r>
              <a:rPr lang="nl-NL" sz="9600" dirty="0">
                <a:solidFill>
                  <a:schemeClr val="tx1"/>
                </a:solidFill>
              </a:rPr>
              <a:t> </a:t>
            </a:r>
            <a:br>
              <a:rPr lang="nl-NL" sz="9600" dirty="0">
                <a:solidFill>
                  <a:schemeClr val="tx1"/>
                </a:solidFill>
              </a:rPr>
            </a:br>
            <a:r>
              <a:rPr lang="nl-NL" sz="9600" dirty="0">
                <a:solidFill>
                  <a:schemeClr val="tx1"/>
                </a:solidFill>
              </a:rPr>
              <a:t>- </a:t>
            </a:r>
            <a:r>
              <a:rPr lang="nl-NL" sz="9600" dirty="0" err="1">
                <a:solidFill>
                  <a:schemeClr val="tx1"/>
                </a:solidFill>
              </a:rPr>
              <a:t>eGFR</a:t>
            </a:r>
            <a:r>
              <a:rPr lang="nl-NL" sz="9600" dirty="0">
                <a:solidFill>
                  <a:schemeClr val="tx1"/>
                </a:solidFill>
              </a:rPr>
              <a:t> 30-44 ml/min/1,73 m</a:t>
            </a:r>
            <a:r>
              <a:rPr lang="nl-NL" sz="9600" baseline="30000" dirty="0">
                <a:solidFill>
                  <a:schemeClr val="tx1"/>
                </a:solidFill>
              </a:rPr>
              <a:t>2</a:t>
            </a:r>
            <a:r>
              <a:rPr lang="nl-NL" sz="9600" dirty="0">
                <a:solidFill>
                  <a:schemeClr val="tx1"/>
                </a:solidFill>
              </a:rPr>
              <a:t> met ACR 3-30</a:t>
            </a:r>
            <a:br>
              <a:rPr lang="nl-NL" sz="9600" dirty="0">
                <a:solidFill>
                  <a:schemeClr val="tx1"/>
                </a:solidFill>
              </a:rPr>
            </a:br>
            <a:r>
              <a:rPr lang="nl-NL" sz="9600" dirty="0">
                <a:solidFill>
                  <a:schemeClr val="tx1"/>
                </a:solidFill>
              </a:rPr>
              <a:t>  mg/</a:t>
            </a:r>
            <a:r>
              <a:rPr lang="nl-NL" sz="9600" dirty="0" err="1">
                <a:solidFill>
                  <a:schemeClr val="tx1"/>
                </a:solidFill>
              </a:rPr>
              <a:t>mmol</a:t>
            </a:r>
            <a:br>
              <a:rPr lang="nl-NL" sz="9600" dirty="0">
                <a:solidFill>
                  <a:schemeClr val="tx1"/>
                </a:solidFill>
              </a:rPr>
            </a:br>
            <a:r>
              <a:rPr lang="nl-NL" sz="9600" dirty="0">
                <a:solidFill>
                  <a:schemeClr val="tx1"/>
                </a:solidFill>
              </a:rPr>
              <a:t>- </a:t>
            </a:r>
            <a:r>
              <a:rPr lang="nl-NL" sz="9600" dirty="0" err="1">
                <a:solidFill>
                  <a:schemeClr val="tx1"/>
                </a:solidFill>
              </a:rPr>
              <a:t>eGR</a:t>
            </a:r>
            <a:r>
              <a:rPr lang="nl-NL" sz="9600" dirty="0">
                <a:solidFill>
                  <a:schemeClr val="tx1"/>
                </a:solidFill>
              </a:rPr>
              <a:t> 45-59 ml/min/1,73 m</a:t>
            </a:r>
            <a:r>
              <a:rPr lang="nl-NL" sz="9600" baseline="30000" dirty="0">
                <a:solidFill>
                  <a:schemeClr val="tx1"/>
                </a:solidFill>
              </a:rPr>
              <a:t>2</a:t>
            </a:r>
            <a:r>
              <a:rPr lang="nl-NL" sz="9600" dirty="0">
                <a:solidFill>
                  <a:schemeClr val="tx1"/>
                </a:solidFill>
              </a:rPr>
              <a:t> met ACR &gt; 30 mg/  </a:t>
            </a:r>
            <a:br>
              <a:rPr lang="nl-NL" sz="9600" dirty="0">
                <a:solidFill>
                  <a:schemeClr val="tx1"/>
                </a:solidFill>
              </a:rPr>
            </a:br>
            <a:r>
              <a:rPr lang="nl-NL" sz="9600" dirty="0">
                <a:solidFill>
                  <a:schemeClr val="tx1"/>
                </a:solidFill>
              </a:rPr>
              <a:t>   </a:t>
            </a:r>
            <a:r>
              <a:rPr lang="nl-NL" sz="9600" dirty="0" err="1">
                <a:solidFill>
                  <a:schemeClr val="tx1"/>
                </a:solidFill>
              </a:rPr>
              <a:t>mmol</a:t>
            </a:r>
            <a:br>
              <a:rPr lang="nl-NL" sz="9600" dirty="0">
                <a:solidFill>
                  <a:schemeClr val="tx1"/>
                </a:solidFill>
              </a:rPr>
            </a:br>
            <a:endParaRPr lang="nl-NL" sz="9600" dirty="0">
              <a:solidFill>
                <a:schemeClr val="tx1"/>
              </a:solidFill>
            </a:endParaRPr>
          </a:p>
          <a:p>
            <a:r>
              <a:rPr lang="nl-NL" sz="9600" dirty="0">
                <a:solidFill>
                  <a:schemeClr val="tx1"/>
                </a:solidFill>
              </a:rPr>
              <a:t>Een berekende SCORE ≥ 10%</a:t>
            </a:r>
          </a:p>
          <a:p>
            <a:pPr marL="0" indent="0">
              <a:buNone/>
            </a:pPr>
            <a:endParaRPr lang="nl-NL" dirty="0">
              <a:solidFill>
                <a:schemeClr val="tx1"/>
              </a:solidFill>
            </a:endParaRPr>
          </a:p>
          <a:p>
            <a:pPr marL="0" indent="0">
              <a:buNone/>
            </a:pPr>
            <a:r>
              <a:rPr lang="nl-NL" dirty="0">
                <a:solidFill>
                  <a:schemeClr val="tx1"/>
                </a:solidFill>
              </a:rPr>
              <a:t>   </a:t>
            </a:r>
            <a:endParaRPr lang="nl-NL" dirty="0">
              <a:solidFill>
                <a:srgbClr val="7030A0"/>
              </a:solidFill>
            </a:endParaRPr>
          </a:p>
          <a:p>
            <a:pPr marL="0" indent="0">
              <a:buNone/>
            </a:pPr>
            <a:r>
              <a:rPr lang="nl-NL" dirty="0">
                <a:solidFill>
                  <a:srgbClr val="7030A0"/>
                </a:solidFill>
              </a:rPr>
              <a:t>    </a:t>
            </a:r>
            <a:endParaRPr lang="nl-NL" dirty="0"/>
          </a:p>
        </p:txBody>
      </p:sp>
      <p:sp>
        <p:nvSpPr>
          <p:cNvPr id="4" name="Tijdelijke aanduiding voor dianummer 3">
            <a:extLst>
              <a:ext uri="{FF2B5EF4-FFF2-40B4-BE49-F238E27FC236}">
                <a16:creationId xmlns:a16="http://schemas.microsoft.com/office/drawing/2014/main" id="{49A15423-56F3-4909-96C7-0650BEFD93B7}"/>
              </a:ext>
            </a:extLst>
          </p:cNvPr>
          <p:cNvSpPr>
            <a:spLocks noGrp="1"/>
          </p:cNvSpPr>
          <p:nvPr>
            <p:ph type="sldNum" sz="quarter" idx="12"/>
          </p:nvPr>
        </p:nvSpPr>
        <p:spPr/>
        <p:txBody>
          <a:bodyPr/>
          <a:lstStyle/>
          <a:p>
            <a:fld id="{9163240C-9BE7-EF40-AC41-228CBD415431}" type="slidenum">
              <a:rPr lang="nl-NL" smtClean="0"/>
              <a:pPr/>
              <a:t>17</a:t>
            </a:fld>
            <a:endParaRPr lang="nl-NL"/>
          </a:p>
        </p:txBody>
      </p:sp>
    </p:spTree>
    <p:extLst>
      <p:ext uri="{BB962C8B-B14F-4D97-AF65-F5344CB8AC3E}">
        <p14:creationId xmlns:p14="http://schemas.microsoft.com/office/powerpoint/2010/main" val="298407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69B1A-D405-4DA1-80F2-A41AC564C5F6}"/>
              </a:ext>
            </a:extLst>
          </p:cNvPr>
          <p:cNvSpPr>
            <a:spLocks noGrp="1"/>
          </p:cNvSpPr>
          <p:nvPr>
            <p:ph type="title"/>
          </p:nvPr>
        </p:nvSpPr>
        <p:spPr/>
        <p:txBody>
          <a:bodyPr/>
          <a:lstStyle/>
          <a:p>
            <a:r>
              <a:rPr lang="nl-NL" dirty="0"/>
              <a:t>Risicoschatting </a:t>
            </a:r>
            <a:r>
              <a:rPr lang="nl-NL" b="1" dirty="0"/>
              <a:t>hoog</a:t>
            </a:r>
          </a:p>
        </p:txBody>
      </p:sp>
      <p:sp>
        <p:nvSpPr>
          <p:cNvPr id="3" name="Tijdelijke aanduiding voor inhoud 2">
            <a:extLst>
              <a:ext uri="{FF2B5EF4-FFF2-40B4-BE49-F238E27FC236}">
                <a16:creationId xmlns:a16="http://schemas.microsoft.com/office/drawing/2014/main" id="{7C4A3F3A-C813-418E-A397-EE07F7CBE660}"/>
              </a:ext>
            </a:extLst>
          </p:cNvPr>
          <p:cNvSpPr>
            <a:spLocks noGrp="1"/>
          </p:cNvSpPr>
          <p:nvPr>
            <p:ph idx="1"/>
          </p:nvPr>
        </p:nvSpPr>
        <p:spPr>
          <a:xfrm>
            <a:off x="457200" y="1896915"/>
            <a:ext cx="8229600" cy="5158978"/>
          </a:xfrm>
        </p:spPr>
        <p:txBody>
          <a:bodyPr>
            <a:normAutofit/>
          </a:bodyPr>
          <a:lstStyle/>
          <a:p>
            <a:r>
              <a:rPr lang="nl-NL" u="sng" dirty="0"/>
              <a:t>Ernstig verhoogde enkele risicofactor</a:t>
            </a:r>
            <a:r>
              <a:rPr lang="nl-NL" dirty="0"/>
              <a:t>, zoals totaal cholesterol &gt; 8 mmo/l of</a:t>
            </a:r>
            <a:br>
              <a:rPr lang="nl-NL" dirty="0"/>
            </a:br>
            <a:r>
              <a:rPr lang="nl-NL" dirty="0"/>
              <a:t>systolische bloeddruk ≥ 180 </a:t>
            </a:r>
            <a:r>
              <a:rPr lang="nl-NL" dirty="0" err="1"/>
              <a:t>mmHg</a:t>
            </a:r>
            <a:endParaRPr lang="nl-NL" dirty="0"/>
          </a:p>
          <a:p>
            <a:r>
              <a:rPr lang="nl-NL" u="sng" dirty="0"/>
              <a:t>De meeste andere personen met DM</a:t>
            </a:r>
          </a:p>
          <a:p>
            <a:pPr marL="0" indent="0">
              <a:buNone/>
            </a:pPr>
            <a:r>
              <a:rPr lang="nl-NL" dirty="0"/>
              <a:t>    (tenzij zonder klassieke risicofactoren)</a:t>
            </a:r>
          </a:p>
          <a:p>
            <a:r>
              <a:rPr lang="nl-NL" u="sng" dirty="0"/>
              <a:t>Matige CNS:</a:t>
            </a:r>
            <a:br>
              <a:rPr lang="nl-NL" dirty="0"/>
            </a:br>
            <a:r>
              <a:rPr lang="nl-NL" dirty="0" err="1"/>
              <a:t>eGFR</a:t>
            </a:r>
            <a:r>
              <a:rPr lang="nl-NL" dirty="0"/>
              <a:t> 30 - 44 met ACR  &lt; 3</a:t>
            </a:r>
            <a:br>
              <a:rPr lang="nl-NL" dirty="0"/>
            </a:br>
            <a:r>
              <a:rPr lang="nl-NL" dirty="0" err="1"/>
              <a:t>eGFR</a:t>
            </a:r>
            <a:r>
              <a:rPr lang="nl-NL" dirty="0"/>
              <a:t> 45 - 59 met ACR  3-30</a:t>
            </a:r>
            <a:br>
              <a:rPr lang="nl-NL" dirty="0"/>
            </a:br>
            <a:r>
              <a:rPr lang="nl-NL" dirty="0" err="1"/>
              <a:t>eGFR</a:t>
            </a:r>
            <a:r>
              <a:rPr lang="nl-NL" dirty="0"/>
              <a:t>     ≥ 60 met ACR  &gt; 30</a:t>
            </a:r>
          </a:p>
          <a:p>
            <a:r>
              <a:rPr lang="nl-NL" dirty="0"/>
              <a:t>Een berekende SCORE ≥ 5% en &lt; 10%</a:t>
            </a:r>
            <a:br>
              <a:rPr lang="nl-NL" dirty="0"/>
            </a:br>
            <a:endParaRPr lang="nl-NL" dirty="0"/>
          </a:p>
        </p:txBody>
      </p:sp>
      <p:sp>
        <p:nvSpPr>
          <p:cNvPr id="4" name="Tijdelijke aanduiding voor dianummer 3">
            <a:extLst>
              <a:ext uri="{FF2B5EF4-FFF2-40B4-BE49-F238E27FC236}">
                <a16:creationId xmlns:a16="http://schemas.microsoft.com/office/drawing/2014/main" id="{042012DF-2B8D-4CCD-81DC-23267E4D1734}"/>
              </a:ext>
            </a:extLst>
          </p:cNvPr>
          <p:cNvSpPr>
            <a:spLocks noGrp="1"/>
          </p:cNvSpPr>
          <p:nvPr>
            <p:ph type="sldNum" sz="quarter" idx="12"/>
          </p:nvPr>
        </p:nvSpPr>
        <p:spPr/>
        <p:txBody>
          <a:bodyPr/>
          <a:lstStyle/>
          <a:p>
            <a:fld id="{9163240C-9BE7-EF40-AC41-228CBD415431}" type="slidenum">
              <a:rPr lang="nl-NL" smtClean="0"/>
              <a:pPr/>
              <a:t>18</a:t>
            </a:fld>
            <a:endParaRPr lang="nl-NL"/>
          </a:p>
        </p:txBody>
      </p:sp>
    </p:spTree>
    <p:extLst>
      <p:ext uri="{BB962C8B-B14F-4D97-AF65-F5344CB8AC3E}">
        <p14:creationId xmlns:p14="http://schemas.microsoft.com/office/powerpoint/2010/main" val="35349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69B1A-D405-4DA1-80F2-A41AC564C5F6}"/>
              </a:ext>
            </a:extLst>
          </p:cNvPr>
          <p:cNvSpPr>
            <a:spLocks noGrp="1"/>
          </p:cNvSpPr>
          <p:nvPr>
            <p:ph type="title"/>
          </p:nvPr>
        </p:nvSpPr>
        <p:spPr/>
        <p:txBody>
          <a:bodyPr>
            <a:normAutofit fontScale="90000"/>
          </a:bodyPr>
          <a:lstStyle/>
          <a:p>
            <a:r>
              <a:rPr lang="nl-NL" dirty="0"/>
              <a:t>Risicoschatting </a:t>
            </a:r>
            <a:r>
              <a:rPr lang="nl-NL" b="1" dirty="0"/>
              <a:t>laag tot matig verhoogd</a:t>
            </a:r>
          </a:p>
        </p:txBody>
      </p:sp>
      <p:sp>
        <p:nvSpPr>
          <p:cNvPr id="3" name="Tijdelijke aanduiding voor inhoud 2">
            <a:extLst>
              <a:ext uri="{FF2B5EF4-FFF2-40B4-BE49-F238E27FC236}">
                <a16:creationId xmlns:a16="http://schemas.microsoft.com/office/drawing/2014/main" id="{7C4A3F3A-C813-418E-A397-EE07F7CBE660}"/>
              </a:ext>
            </a:extLst>
          </p:cNvPr>
          <p:cNvSpPr>
            <a:spLocks noGrp="1"/>
          </p:cNvSpPr>
          <p:nvPr>
            <p:ph idx="1"/>
          </p:nvPr>
        </p:nvSpPr>
        <p:spPr>
          <a:xfrm>
            <a:off x="457200" y="1896915"/>
            <a:ext cx="8229600" cy="5158978"/>
          </a:xfrm>
        </p:spPr>
        <p:txBody>
          <a:bodyPr>
            <a:normAutofit/>
          </a:bodyPr>
          <a:lstStyle/>
          <a:p>
            <a:r>
              <a:rPr lang="nl-NL" dirty="0"/>
              <a:t>Een berekende SCORE &lt; 5% voor 10 jaar</a:t>
            </a:r>
          </a:p>
          <a:p>
            <a:r>
              <a:rPr lang="nl-NL" dirty="0"/>
              <a:t>Veel personen van middelbare leeftijd vallen in deze categorie</a:t>
            </a:r>
          </a:p>
          <a:p>
            <a:r>
              <a:rPr lang="nl-NL" dirty="0"/>
              <a:t>Bij personen met diabetes mellitus (&gt; 55 </a:t>
            </a:r>
            <a:r>
              <a:rPr lang="nl-NL" dirty="0" err="1"/>
              <a:t>jr</a:t>
            </a:r>
            <a:r>
              <a:rPr lang="nl-NL" dirty="0"/>
              <a:t>) is zo nodig gebruik te maken van:</a:t>
            </a:r>
            <a:br>
              <a:rPr lang="nl-NL" dirty="0"/>
            </a:br>
            <a:r>
              <a:rPr lang="nl-NL" u="sng" dirty="0">
                <a:solidFill>
                  <a:srgbClr val="FF8000"/>
                </a:solidFill>
              </a:rPr>
              <a:t>ADVANCE risicofunctie</a:t>
            </a:r>
            <a:br>
              <a:rPr lang="nl-NL" dirty="0"/>
            </a:br>
            <a:endParaRPr lang="nl-NL" dirty="0"/>
          </a:p>
        </p:txBody>
      </p:sp>
      <p:sp>
        <p:nvSpPr>
          <p:cNvPr id="4" name="Tijdelijke aanduiding voor dianummer 3">
            <a:extLst>
              <a:ext uri="{FF2B5EF4-FFF2-40B4-BE49-F238E27FC236}">
                <a16:creationId xmlns:a16="http://schemas.microsoft.com/office/drawing/2014/main" id="{042012DF-2B8D-4CCD-81DC-23267E4D17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9574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42689"/>
            <a:ext cx="8229600" cy="1143000"/>
          </a:xfrm>
        </p:spPr>
        <p:txBody>
          <a:bodyPr>
            <a:normAutofit/>
          </a:bodyPr>
          <a:lstStyle/>
          <a:p>
            <a:r>
              <a:rPr lang="nl-NL" sz="4400" dirty="0">
                <a:solidFill>
                  <a:srgbClr val="FF8000"/>
                </a:solidFill>
              </a:rPr>
              <a:t>Uw docenten vanavond</a:t>
            </a:r>
          </a:p>
        </p:txBody>
      </p:sp>
      <p:sp>
        <p:nvSpPr>
          <p:cNvPr id="5" name="Titel 3"/>
          <p:cNvSpPr txBox="1">
            <a:spLocks/>
          </p:cNvSpPr>
          <p:nvPr/>
        </p:nvSpPr>
        <p:spPr>
          <a:xfrm>
            <a:off x="106879" y="2644589"/>
            <a:ext cx="8938510" cy="161364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a:solidFill>
                  <a:srgbClr val="E46C0A"/>
                </a:solidFill>
                <a:latin typeface="Century Gothic"/>
                <a:ea typeface="+mj-ea"/>
                <a:cs typeface="Century Gothic"/>
              </a:defRPr>
            </a:lvl1pPr>
          </a:lstStyle>
          <a:p>
            <a:pPr>
              <a:lnSpc>
                <a:spcPct val="160000"/>
              </a:lnSpc>
            </a:pPr>
            <a:r>
              <a:rPr lang="nl-NL" dirty="0"/>
              <a:t>Spreker 1, kaderhuisarts diabetes</a:t>
            </a:r>
          </a:p>
          <a:p>
            <a:pPr>
              <a:lnSpc>
                <a:spcPct val="160000"/>
              </a:lnSpc>
            </a:pPr>
            <a:r>
              <a:rPr lang="nl-NL" dirty="0"/>
              <a:t>Spreker 2, kaderhuisarts diabetes</a:t>
            </a:r>
          </a:p>
        </p:txBody>
      </p:sp>
      <p:sp>
        <p:nvSpPr>
          <p:cNvPr id="6" name="Tekstvak 5">
            <a:extLst>
              <a:ext uri="{FF2B5EF4-FFF2-40B4-BE49-F238E27FC236}">
                <a16:creationId xmlns:a16="http://schemas.microsoft.com/office/drawing/2014/main" id="{19263A71-F602-F747-B424-4C9AA3B83BC1}"/>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152990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F63C8-B9FF-402F-9B8A-783D9E67775F}"/>
              </a:ext>
            </a:extLst>
          </p:cNvPr>
          <p:cNvSpPr>
            <a:spLocks noGrp="1"/>
          </p:cNvSpPr>
          <p:nvPr>
            <p:ph type="title"/>
          </p:nvPr>
        </p:nvSpPr>
        <p:spPr/>
        <p:txBody>
          <a:bodyPr/>
          <a:lstStyle/>
          <a:p>
            <a:r>
              <a:rPr lang="nl-NL" dirty="0"/>
              <a:t>SCORE risicofunctie</a:t>
            </a:r>
          </a:p>
        </p:txBody>
      </p:sp>
      <p:pic>
        <p:nvPicPr>
          <p:cNvPr id="5" name="Tijdelijke aanduiding voor inhoud 4">
            <a:extLst>
              <a:ext uri="{FF2B5EF4-FFF2-40B4-BE49-F238E27FC236}">
                <a16:creationId xmlns:a16="http://schemas.microsoft.com/office/drawing/2014/main" id="{E5C7A5D6-2C1D-41CF-8C71-698DDE78CD99}"/>
              </a:ext>
            </a:extLst>
          </p:cNvPr>
          <p:cNvPicPr>
            <a:picLocks noGrp="1" noChangeAspect="1"/>
          </p:cNvPicPr>
          <p:nvPr>
            <p:ph idx="1"/>
          </p:nvPr>
        </p:nvPicPr>
        <p:blipFill>
          <a:blip r:embed="rId3"/>
          <a:stretch>
            <a:fillRect/>
          </a:stretch>
        </p:blipFill>
        <p:spPr>
          <a:xfrm>
            <a:off x="150125" y="1403991"/>
            <a:ext cx="8720920" cy="5355063"/>
          </a:xfrm>
          <a:prstGeom prst="rect">
            <a:avLst/>
          </a:prstGeom>
        </p:spPr>
      </p:pic>
      <p:sp>
        <p:nvSpPr>
          <p:cNvPr id="4" name="Tijdelijke aanduiding voor dianummer 3">
            <a:extLst>
              <a:ext uri="{FF2B5EF4-FFF2-40B4-BE49-F238E27FC236}">
                <a16:creationId xmlns:a16="http://schemas.microsoft.com/office/drawing/2014/main" id="{F2285DDB-BFBA-4A4A-8F95-5040EB2D0EE6}"/>
              </a:ext>
            </a:extLst>
          </p:cNvPr>
          <p:cNvSpPr>
            <a:spLocks noGrp="1"/>
          </p:cNvSpPr>
          <p:nvPr>
            <p:ph type="sldNum" sz="quarter" idx="12"/>
          </p:nvPr>
        </p:nvSpPr>
        <p:spPr/>
        <p:txBody>
          <a:bodyPr/>
          <a:lstStyle/>
          <a:p>
            <a:fld id="{9163240C-9BE7-EF40-AC41-228CBD415431}" type="slidenum">
              <a:rPr lang="nl-NL" smtClean="0"/>
              <a:pPr/>
              <a:t>20</a:t>
            </a:fld>
            <a:endParaRPr lang="nl-NL"/>
          </a:p>
        </p:txBody>
      </p:sp>
      <p:sp>
        <p:nvSpPr>
          <p:cNvPr id="3" name="Vermenigvuldigingsteken 2">
            <a:extLst>
              <a:ext uri="{FF2B5EF4-FFF2-40B4-BE49-F238E27FC236}">
                <a16:creationId xmlns:a16="http://schemas.microsoft.com/office/drawing/2014/main" id="{CD762AD5-FF9D-4445-81CB-4DD6E0C05DDC}"/>
              </a:ext>
            </a:extLst>
          </p:cNvPr>
          <p:cNvSpPr/>
          <p:nvPr/>
        </p:nvSpPr>
        <p:spPr>
          <a:xfrm>
            <a:off x="2270077" y="2197290"/>
            <a:ext cx="4585648" cy="339829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429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9567B-E17E-4F8C-AD9E-29663F7F2861}"/>
              </a:ext>
            </a:extLst>
          </p:cNvPr>
          <p:cNvSpPr>
            <a:spLocks noGrp="1"/>
          </p:cNvSpPr>
          <p:nvPr>
            <p:ph type="title"/>
          </p:nvPr>
        </p:nvSpPr>
        <p:spPr/>
        <p:txBody>
          <a:bodyPr/>
          <a:lstStyle/>
          <a:p>
            <a:r>
              <a:rPr lang="nl-NL" dirty="0"/>
              <a:t>SCORE functie</a:t>
            </a:r>
          </a:p>
        </p:txBody>
      </p:sp>
      <p:sp>
        <p:nvSpPr>
          <p:cNvPr id="3" name="Tijdelijke aanduiding voor inhoud 2">
            <a:extLst>
              <a:ext uri="{FF2B5EF4-FFF2-40B4-BE49-F238E27FC236}">
                <a16:creationId xmlns:a16="http://schemas.microsoft.com/office/drawing/2014/main" id="{B65C71F1-873F-4FB1-B48B-1CBA23D519E1}"/>
              </a:ext>
            </a:extLst>
          </p:cNvPr>
          <p:cNvSpPr>
            <a:spLocks noGrp="1"/>
          </p:cNvSpPr>
          <p:nvPr>
            <p:ph idx="1"/>
          </p:nvPr>
        </p:nvSpPr>
        <p:spPr/>
        <p:txBody>
          <a:bodyPr>
            <a:normAutofit lnSpcReduction="10000"/>
          </a:bodyPr>
          <a:lstStyle/>
          <a:p>
            <a:r>
              <a:rPr lang="nl-NL" dirty="0"/>
              <a:t>Alleen te gebruiken zonder medicatie</a:t>
            </a:r>
          </a:p>
          <a:p>
            <a:r>
              <a:rPr lang="nl-NL" dirty="0"/>
              <a:t>Risico wordt geschat op basis van:</a:t>
            </a:r>
            <a:br>
              <a:rPr lang="nl-NL" dirty="0"/>
            </a:br>
            <a:r>
              <a:rPr lang="nl-NL" dirty="0"/>
              <a:t>- geslacht</a:t>
            </a:r>
            <a:br>
              <a:rPr lang="nl-NL" dirty="0"/>
            </a:br>
            <a:r>
              <a:rPr lang="nl-NL" dirty="0"/>
              <a:t>- leeftijd</a:t>
            </a:r>
          </a:p>
          <a:p>
            <a:pPr marL="0" indent="0">
              <a:buNone/>
            </a:pPr>
            <a:r>
              <a:rPr lang="nl-NL" dirty="0"/>
              <a:t>    - roken</a:t>
            </a:r>
            <a:br>
              <a:rPr lang="nl-NL" dirty="0"/>
            </a:br>
            <a:r>
              <a:rPr lang="nl-NL" dirty="0"/>
              <a:t>    - systolische bloeddruk</a:t>
            </a:r>
            <a:br>
              <a:rPr lang="nl-NL" dirty="0"/>
            </a:br>
            <a:r>
              <a:rPr lang="nl-NL" dirty="0"/>
              <a:t>    - totaal cholesterol/ HDL cholesterol</a:t>
            </a:r>
          </a:p>
          <a:p>
            <a:pPr marL="0" indent="0">
              <a:buNone/>
            </a:pPr>
            <a:r>
              <a:rPr lang="nl-NL" dirty="0"/>
              <a:t>Bepaalt:</a:t>
            </a:r>
            <a:br>
              <a:rPr lang="nl-NL" dirty="0"/>
            </a:br>
            <a:r>
              <a:rPr lang="nl-NL" dirty="0"/>
              <a:t>- risico op sterfte HVZ na 10 jaar</a:t>
            </a:r>
            <a:br>
              <a:rPr lang="nl-NL" dirty="0"/>
            </a:br>
            <a:r>
              <a:rPr lang="nl-NL" dirty="0"/>
              <a:t>- ook zichtbaar: sterfte </a:t>
            </a:r>
            <a:r>
              <a:rPr lang="nl-NL" dirty="0" err="1"/>
              <a:t>èn</a:t>
            </a:r>
            <a:r>
              <a:rPr lang="nl-NL" dirty="0"/>
              <a:t> morbiditeit HVZ na</a:t>
            </a:r>
            <a:br>
              <a:rPr lang="nl-NL" dirty="0"/>
            </a:br>
            <a:r>
              <a:rPr lang="nl-NL" dirty="0"/>
              <a:t>  10 jaar</a:t>
            </a:r>
          </a:p>
          <a:p>
            <a:pPr marL="0" indent="0">
              <a:buNone/>
            </a:pPr>
            <a:endParaRPr lang="nl-NL" dirty="0"/>
          </a:p>
        </p:txBody>
      </p:sp>
      <p:sp>
        <p:nvSpPr>
          <p:cNvPr id="4" name="Tijdelijke aanduiding voor dianummer 3">
            <a:extLst>
              <a:ext uri="{FF2B5EF4-FFF2-40B4-BE49-F238E27FC236}">
                <a16:creationId xmlns:a16="http://schemas.microsoft.com/office/drawing/2014/main" id="{5777FFCC-F472-4641-B299-9533ED5B8138}"/>
              </a:ext>
            </a:extLst>
          </p:cNvPr>
          <p:cNvSpPr>
            <a:spLocks noGrp="1"/>
          </p:cNvSpPr>
          <p:nvPr>
            <p:ph type="sldNum" sz="quarter" idx="12"/>
          </p:nvPr>
        </p:nvSpPr>
        <p:spPr/>
        <p:txBody>
          <a:bodyPr/>
          <a:lstStyle/>
          <a:p>
            <a:fld id="{9163240C-9BE7-EF40-AC41-228CBD415431}" type="slidenum">
              <a:rPr lang="nl-NL" smtClean="0"/>
              <a:pPr/>
              <a:t>21</a:t>
            </a:fld>
            <a:endParaRPr lang="nl-NL"/>
          </a:p>
        </p:txBody>
      </p:sp>
      <p:sp>
        <p:nvSpPr>
          <p:cNvPr id="5" name="Vermenigvuldigingsteken 4">
            <a:extLst>
              <a:ext uri="{FF2B5EF4-FFF2-40B4-BE49-F238E27FC236}">
                <a16:creationId xmlns:a16="http://schemas.microsoft.com/office/drawing/2014/main" id="{170DBD8B-272C-498A-858C-AD33E83B9382}"/>
              </a:ext>
            </a:extLst>
          </p:cNvPr>
          <p:cNvSpPr/>
          <p:nvPr/>
        </p:nvSpPr>
        <p:spPr>
          <a:xfrm>
            <a:off x="2270077" y="2197290"/>
            <a:ext cx="4585648" cy="339829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27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1B168-DC12-45D1-8DB0-B41F51E5F671}"/>
              </a:ext>
            </a:extLst>
          </p:cNvPr>
          <p:cNvSpPr>
            <a:spLocks noGrp="1"/>
          </p:cNvSpPr>
          <p:nvPr>
            <p:ph type="title"/>
          </p:nvPr>
        </p:nvSpPr>
        <p:spPr/>
        <p:txBody>
          <a:bodyPr/>
          <a:lstStyle/>
          <a:p>
            <a:r>
              <a:rPr lang="nl-NL" dirty="0"/>
              <a:t>Een ‘weetje’</a:t>
            </a:r>
          </a:p>
        </p:txBody>
      </p:sp>
      <p:sp>
        <p:nvSpPr>
          <p:cNvPr id="3" name="Tijdelijke aanduiding voor inhoud 2">
            <a:extLst>
              <a:ext uri="{FF2B5EF4-FFF2-40B4-BE49-F238E27FC236}">
                <a16:creationId xmlns:a16="http://schemas.microsoft.com/office/drawing/2014/main" id="{FB31161C-F966-4D13-8627-9C224539F8A6}"/>
              </a:ext>
            </a:extLst>
          </p:cNvPr>
          <p:cNvSpPr>
            <a:spLocks noGrp="1"/>
          </p:cNvSpPr>
          <p:nvPr>
            <p:ph idx="1"/>
          </p:nvPr>
        </p:nvSpPr>
        <p:spPr/>
        <p:txBody>
          <a:bodyPr>
            <a:normAutofit lnSpcReduction="10000"/>
          </a:bodyPr>
          <a:lstStyle/>
          <a:p>
            <a:endParaRPr lang="nl-NL" dirty="0"/>
          </a:p>
          <a:p>
            <a:endParaRPr lang="nl-NL" dirty="0"/>
          </a:p>
          <a:p>
            <a:pPr marL="0" indent="0">
              <a:buNone/>
            </a:pPr>
            <a:endParaRPr lang="nl-NL" dirty="0"/>
          </a:p>
          <a:p>
            <a:endParaRPr lang="nl-NL" dirty="0"/>
          </a:p>
          <a:p>
            <a:r>
              <a:rPr lang="nl-NL" dirty="0"/>
              <a:t>Mensen met COPD en Reumatoïde artritis hebben een verhoogd cardiovasculair risico.</a:t>
            </a:r>
          </a:p>
          <a:p>
            <a:r>
              <a:rPr lang="nl-NL" dirty="0"/>
              <a:t>Stel bij hen een cardiovasculair risicoprofiel op aan de hand van de SCORE functie</a:t>
            </a:r>
          </a:p>
          <a:p>
            <a:r>
              <a:rPr lang="nl-NL" dirty="0"/>
              <a:t>RA: vermenigvuldig de uitkomst met 1.5</a:t>
            </a:r>
          </a:p>
        </p:txBody>
      </p:sp>
      <p:sp>
        <p:nvSpPr>
          <p:cNvPr id="4" name="Tijdelijke aanduiding voor dianummer 3">
            <a:extLst>
              <a:ext uri="{FF2B5EF4-FFF2-40B4-BE49-F238E27FC236}">
                <a16:creationId xmlns:a16="http://schemas.microsoft.com/office/drawing/2014/main" id="{50E7E6D6-60DC-4495-A671-9E2EA30E9B83}"/>
              </a:ext>
            </a:extLst>
          </p:cNvPr>
          <p:cNvSpPr>
            <a:spLocks noGrp="1"/>
          </p:cNvSpPr>
          <p:nvPr>
            <p:ph type="sldNum" sz="quarter" idx="12"/>
          </p:nvPr>
        </p:nvSpPr>
        <p:spPr/>
        <p:txBody>
          <a:bodyPr/>
          <a:lstStyle/>
          <a:p>
            <a:fld id="{9163240C-9BE7-EF40-AC41-228CBD415431}" type="slidenum">
              <a:rPr lang="nl-NL" smtClean="0"/>
              <a:pPr/>
              <a:t>22</a:t>
            </a:fld>
            <a:endParaRPr lang="nl-NL"/>
          </a:p>
        </p:txBody>
      </p:sp>
      <p:pic>
        <p:nvPicPr>
          <p:cNvPr id="6" name="Afbeelding 5">
            <a:extLst>
              <a:ext uri="{FF2B5EF4-FFF2-40B4-BE49-F238E27FC236}">
                <a16:creationId xmlns:a16="http://schemas.microsoft.com/office/drawing/2014/main" id="{F254830E-B5E3-48D2-89FF-9BFD48B37C8E}"/>
              </a:ext>
            </a:extLst>
          </p:cNvPr>
          <p:cNvPicPr>
            <a:picLocks noChangeAspect="1"/>
          </p:cNvPicPr>
          <p:nvPr/>
        </p:nvPicPr>
        <p:blipFill>
          <a:blip r:embed="rId3"/>
          <a:stretch>
            <a:fillRect/>
          </a:stretch>
        </p:blipFill>
        <p:spPr>
          <a:xfrm>
            <a:off x="1313411" y="1889068"/>
            <a:ext cx="1735528" cy="1843999"/>
          </a:xfrm>
          <a:prstGeom prst="rect">
            <a:avLst/>
          </a:prstGeom>
        </p:spPr>
      </p:pic>
    </p:spTree>
    <p:extLst>
      <p:ext uri="{BB962C8B-B14F-4D97-AF65-F5344CB8AC3E}">
        <p14:creationId xmlns:p14="http://schemas.microsoft.com/office/powerpoint/2010/main" val="1239896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5363B-00F5-490C-8354-DF8991A0DD6F}"/>
              </a:ext>
            </a:extLst>
          </p:cNvPr>
          <p:cNvSpPr>
            <a:spLocks noGrp="1"/>
          </p:cNvSpPr>
          <p:nvPr>
            <p:ph type="title"/>
          </p:nvPr>
        </p:nvSpPr>
        <p:spPr/>
        <p:txBody>
          <a:bodyPr>
            <a:normAutofit fontScale="90000"/>
          </a:bodyPr>
          <a:lstStyle/>
          <a:p>
            <a:r>
              <a:rPr lang="nl-NL" dirty="0"/>
              <a:t>Risicoschatting diabetes</a:t>
            </a:r>
            <a:br>
              <a:rPr lang="nl-NL" dirty="0"/>
            </a:br>
            <a:endParaRPr lang="nl-NL" dirty="0"/>
          </a:p>
        </p:txBody>
      </p:sp>
      <p:sp>
        <p:nvSpPr>
          <p:cNvPr id="3" name="Tijdelijke aanduiding voor inhoud 2">
            <a:extLst>
              <a:ext uri="{FF2B5EF4-FFF2-40B4-BE49-F238E27FC236}">
                <a16:creationId xmlns:a16="http://schemas.microsoft.com/office/drawing/2014/main" id="{73897EF8-8373-4FAA-97EA-F63589E3F385}"/>
              </a:ext>
            </a:extLst>
          </p:cNvPr>
          <p:cNvSpPr>
            <a:spLocks noGrp="1"/>
          </p:cNvSpPr>
          <p:nvPr>
            <p:ph idx="1"/>
          </p:nvPr>
        </p:nvSpPr>
        <p:spPr/>
        <p:txBody>
          <a:bodyPr/>
          <a:lstStyle/>
          <a:p>
            <a:endParaRPr lang="nl-NL" dirty="0"/>
          </a:p>
          <a:p>
            <a:r>
              <a:rPr lang="nl-NL" dirty="0"/>
              <a:t>Patiënt valt niet in risicocategorie tabel 1</a:t>
            </a:r>
          </a:p>
          <a:p>
            <a:r>
              <a:rPr lang="nl-NL" dirty="0"/>
              <a:t>Gebruik dan ADVANCE risicofunctie</a:t>
            </a:r>
          </a:p>
          <a:p>
            <a:r>
              <a:rPr lang="nl-NL" dirty="0"/>
              <a:t>Te vinden op:</a:t>
            </a:r>
            <a:br>
              <a:rPr lang="nl-NL" dirty="0"/>
            </a:br>
            <a:br>
              <a:rPr lang="nl-NL" dirty="0"/>
            </a:br>
            <a:r>
              <a:rPr lang="nl-NL" dirty="0">
                <a:hlinkClick r:id="rId2"/>
              </a:rPr>
              <a:t>https://www.u-prevent.nl</a:t>
            </a: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60BBD0D9-B31A-4C13-B3DB-306669EBA97E}"/>
              </a:ext>
            </a:extLst>
          </p:cNvPr>
          <p:cNvSpPr>
            <a:spLocks noGrp="1"/>
          </p:cNvSpPr>
          <p:nvPr>
            <p:ph type="sldNum" sz="quarter" idx="12"/>
          </p:nvPr>
        </p:nvSpPr>
        <p:spPr/>
        <p:txBody>
          <a:bodyPr/>
          <a:lstStyle/>
          <a:p>
            <a:fld id="{9163240C-9BE7-EF40-AC41-228CBD415431}" type="slidenum">
              <a:rPr lang="nl-NL" smtClean="0"/>
              <a:pPr/>
              <a:t>23</a:t>
            </a:fld>
            <a:endParaRPr lang="nl-NL"/>
          </a:p>
        </p:txBody>
      </p:sp>
    </p:spTree>
    <p:extLst>
      <p:ext uri="{BB962C8B-B14F-4D97-AF65-F5344CB8AC3E}">
        <p14:creationId xmlns:p14="http://schemas.microsoft.com/office/powerpoint/2010/main" val="80313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B6E38-EAE3-4F04-B611-C2F336065BD3}"/>
              </a:ext>
            </a:extLst>
          </p:cNvPr>
          <p:cNvSpPr>
            <a:spLocks noGrp="1"/>
          </p:cNvSpPr>
          <p:nvPr>
            <p:ph type="title"/>
          </p:nvPr>
        </p:nvSpPr>
        <p:spPr/>
        <p:txBody>
          <a:bodyPr/>
          <a:lstStyle/>
          <a:p>
            <a:r>
              <a:rPr lang="nl-NL" dirty="0"/>
              <a:t>ADVANCE risicofunctie (1)</a:t>
            </a:r>
          </a:p>
        </p:txBody>
      </p:sp>
      <p:pic>
        <p:nvPicPr>
          <p:cNvPr id="5" name="Tijdelijke aanduiding voor inhoud 4">
            <a:extLst>
              <a:ext uri="{FF2B5EF4-FFF2-40B4-BE49-F238E27FC236}">
                <a16:creationId xmlns:a16="http://schemas.microsoft.com/office/drawing/2014/main" id="{98CBF8A2-1A4E-4CE3-BCAD-A877FF1AAB74}"/>
              </a:ext>
            </a:extLst>
          </p:cNvPr>
          <p:cNvPicPr>
            <a:picLocks noGrp="1" noChangeAspect="1"/>
          </p:cNvPicPr>
          <p:nvPr>
            <p:ph idx="1"/>
          </p:nvPr>
        </p:nvPicPr>
        <p:blipFill rotWithShape="1">
          <a:blip r:embed="rId3"/>
          <a:srcRect l="35893" t="20283" r="28738" b="10001"/>
          <a:stretch/>
        </p:blipFill>
        <p:spPr>
          <a:xfrm>
            <a:off x="745588" y="1786597"/>
            <a:ext cx="7737230" cy="4934877"/>
          </a:xfrm>
          <a:prstGeom prst="rect">
            <a:avLst/>
          </a:prstGeom>
        </p:spPr>
      </p:pic>
      <p:sp>
        <p:nvSpPr>
          <p:cNvPr id="4" name="Tijdelijke aanduiding voor dianummer 3">
            <a:extLst>
              <a:ext uri="{FF2B5EF4-FFF2-40B4-BE49-F238E27FC236}">
                <a16:creationId xmlns:a16="http://schemas.microsoft.com/office/drawing/2014/main" id="{6747AF47-C846-4F0B-9213-C66D7DE02042}"/>
              </a:ext>
            </a:extLst>
          </p:cNvPr>
          <p:cNvSpPr>
            <a:spLocks noGrp="1"/>
          </p:cNvSpPr>
          <p:nvPr>
            <p:ph type="sldNum" sz="quarter" idx="12"/>
          </p:nvPr>
        </p:nvSpPr>
        <p:spPr/>
        <p:txBody>
          <a:bodyPr/>
          <a:lstStyle/>
          <a:p>
            <a:fld id="{9163240C-9BE7-EF40-AC41-228CBD415431}" type="slidenum">
              <a:rPr lang="nl-NL" smtClean="0"/>
              <a:pPr/>
              <a:t>24</a:t>
            </a:fld>
            <a:endParaRPr lang="nl-NL"/>
          </a:p>
        </p:txBody>
      </p:sp>
    </p:spTree>
    <p:extLst>
      <p:ext uri="{BB962C8B-B14F-4D97-AF65-F5344CB8AC3E}">
        <p14:creationId xmlns:p14="http://schemas.microsoft.com/office/powerpoint/2010/main" val="3609217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94431-B63B-4D57-9936-D27E2981A5BB}"/>
              </a:ext>
            </a:extLst>
          </p:cNvPr>
          <p:cNvSpPr>
            <a:spLocks noGrp="1"/>
          </p:cNvSpPr>
          <p:nvPr>
            <p:ph type="title"/>
          </p:nvPr>
        </p:nvSpPr>
        <p:spPr/>
        <p:txBody>
          <a:bodyPr/>
          <a:lstStyle/>
          <a:p>
            <a:r>
              <a:rPr lang="nl-NL" dirty="0"/>
              <a:t>ADVANCE risicofunctie (2)</a:t>
            </a:r>
          </a:p>
        </p:txBody>
      </p:sp>
      <p:pic>
        <p:nvPicPr>
          <p:cNvPr id="5" name="Tijdelijke aanduiding voor inhoud 4">
            <a:extLst>
              <a:ext uri="{FF2B5EF4-FFF2-40B4-BE49-F238E27FC236}">
                <a16:creationId xmlns:a16="http://schemas.microsoft.com/office/drawing/2014/main" id="{666ACFA0-B85E-450E-9639-BB8BB3DAAB20}"/>
              </a:ext>
            </a:extLst>
          </p:cNvPr>
          <p:cNvPicPr>
            <a:picLocks noGrp="1" noChangeAspect="1"/>
          </p:cNvPicPr>
          <p:nvPr>
            <p:ph idx="1"/>
          </p:nvPr>
        </p:nvPicPr>
        <p:blipFill rotWithShape="1">
          <a:blip r:embed="rId3"/>
          <a:srcRect l="19077" t="14117" r="28333" b="14004"/>
          <a:stretch/>
        </p:blipFill>
        <p:spPr>
          <a:xfrm>
            <a:off x="604911" y="1800665"/>
            <a:ext cx="8356209" cy="4920810"/>
          </a:xfrm>
          <a:prstGeom prst="rect">
            <a:avLst/>
          </a:prstGeom>
        </p:spPr>
      </p:pic>
      <p:sp>
        <p:nvSpPr>
          <p:cNvPr id="4" name="Tijdelijke aanduiding voor dianummer 3">
            <a:extLst>
              <a:ext uri="{FF2B5EF4-FFF2-40B4-BE49-F238E27FC236}">
                <a16:creationId xmlns:a16="http://schemas.microsoft.com/office/drawing/2014/main" id="{2D10C300-AE33-4C88-A135-D96AD759EB11}"/>
              </a:ext>
            </a:extLst>
          </p:cNvPr>
          <p:cNvSpPr>
            <a:spLocks noGrp="1"/>
          </p:cNvSpPr>
          <p:nvPr>
            <p:ph type="sldNum" sz="quarter" idx="12"/>
          </p:nvPr>
        </p:nvSpPr>
        <p:spPr/>
        <p:txBody>
          <a:bodyPr/>
          <a:lstStyle/>
          <a:p>
            <a:fld id="{9163240C-9BE7-EF40-AC41-228CBD415431}" type="slidenum">
              <a:rPr lang="nl-NL" smtClean="0"/>
              <a:pPr/>
              <a:t>25</a:t>
            </a:fld>
            <a:endParaRPr lang="nl-NL"/>
          </a:p>
        </p:txBody>
      </p:sp>
    </p:spTree>
    <p:extLst>
      <p:ext uri="{BB962C8B-B14F-4D97-AF65-F5344CB8AC3E}">
        <p14:creationId xmlns:p14="http://schemas.microsoft.com/office/powerpoint/2010/main" val="240582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E4EF9-A659-4244-B191-76EA30EF1F5A}"/>
              </a:ext>
            </a:extLst>
          </p:cNvPr>
          <p:cNvSpPr>
            <a:spLocks noGrp="1"/>
          </p:cNvSpPr>
          <p:nvPr>
            <p:ph type="title"/>
          </p:nvPr>
        </p:nvSpPr>
        <p:spPr/>
        <p:txBody>
          <a:bodyPr/>
          <a:lstStyle/>
          <a:p>
            <a:r>
              <a:rPr lang="nl-NL" dirty="0"/>
              <a:t>ADVANCE risicofunctie (3)</a:t>
            </a:r>
          </a:p>
        </p:txBody>
      </p:sp>
      <p:sp>
        <p:nvSpPr>
          <p:cNvPr id="3" name="Tijdelijke aanduiding voor inhoud 2">
            <a:extLst>
              <a:ext uri="{FF2B5EF4-FFF2-40B4-BE49-F238E27FC236}">
                <a16:creationId xmlns:a16="http://schemas.microsoft.com/office/drawing/2014/main" id="{CDB2CDC7-36A6-419E-893E-3FC8200BDA9C}"/>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753F2AF8-4432-4695-BF44-CD752A3F83D4}"/>
              </a:ext>
            </a:extLst>
          </p:cNvPr>
          <p:cNvSpPr>
            <a:spLocks noGrp="1"/>
          </p:cNvSpPr>
          <p:nvPr>
            <p:ph type="sldNum" sz="quarter" idx="12"/>
          </p:nvPr>
        </p:nvSpPr>
        <p:spPr/>
        <p:txBody>
          <a:bodyPr/>
          <a:lstStyle/>
          <a:p>
            <a:fld id="{9163240C-9BE7-EF40-AC41-228CBD415431}" type="slidenum">
              <a:rPr lang="nl-NL" smtClean="0"/>
              <a:pPr/>
              <a:t>26</a:t>
            </a:fld>
            <a:endParaRPr lang="nl-NL"/>
          </a:p>
        </p:txBody>
      </p:sp>
      <p:pic>
        <p:nvPicPr>
          <p:cNvPr id="5" name="Afbeelding 4">
            <a:extLst>
              <a:ext uri="{FF2B5EF4-FFF2-40B4-BE49-F238E27FC236}">
                <a16:creationId xmlns:a16="http://schemas.microsoft.com/office/drawing/2014/main" id="{7D013ECE-AD12-4921-BF32-3AB8B1BD5AC8}"/>
              </a:ext>
            </a:extLst>
          </p:cNvPr>
          <p:cNvPicPr>
            <a:picLocks noChangeAspect="1"/>
          </p:cNvPicPr>
          <p:nvPr/>
        </p:nvPicPr>
        <p:blipFill rotWithShape="1">
          <a:blip r:embed="rId3"/>
          <a:srcRect l="20616" t="14386" r="28333" b="13611"/>
          <a:stretch/>
        </p:blipFill>
        <p:spPr>
          <a:xfrm>
            <a:off x="457200" y="1896915"/>
            <a:ext cx="8229600" cy="4824560"/>
          </a:xfrm>
          <a:prstGeom prst="rect">
            <a:avLst/>
          </a:prstGeom>
        </p:spPr>
      </p:pic>
    </p:spTree>
    <p:extLst>
      <p:ext uri="{BB962C8B-B14F-4D97-AF65-F5344CB8AC3E}">
        <p14:creationId xmlns:p14="http://schemas.microsoft.com/office/powerpoint/2010/main" val="263814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A4723-0CDB-4889-A085-AE6D9590BDC1}"/>
              </a:ext>
            </a:extLst>
          </p:cNvPr>
          <p:cNvSpPr>
            <a:spLocks noGrp="1"/>
          </p:cNvSpPr>
          <p:nvPr>
            <p:ph type="title"/>
          </p:nvPr>
        </p:nvSpPr>
        <p:spPr/>
        <p:txBody>
          <a:bodyPr/>
          <a:lstStyle/>
          <a:p>
            <a:r>
              <a:rPr lang="nl-NL" dirty="0"/>
              <a:t>ADVANCE risicofunctie (4)</a:t>
            </a:r>
          </a:p>
        </p:txBody>
      </p:sp>
      <p:sp>
        <p:nvSpPr>
          <p:cNvPr id="3" name="Tijdelijke aanduiding voor inhoud 2">
            <a:extLst>
              <a:ext uri="{FF2B5EF4-FFF2-40B4-BE49-F238E27FC236}">
                <a16:creationId xmlns:a16="http://schemas.microsoft.com/office/drawing/2014/main" id="{D54002CC-BA95-4A25-A7F1-9294D898454B}"/>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527EA039-A480-4BDB-A6F5-14FF40347964}"/>
              </a:ext>
            </a:extLst>
          </p:cNvPr>
          <p:cNvSpPr>
            <a:spLocks noGrp="1"/>
          </p:cNvSpPr>
          <p:nvPr>
            <p:ph type="sldNum" sz="quarter" idx="12"/>
          </p:nvPr>
        </p:nvSpPr>
        <p:spPr/>
        <p:txBody>
          <a:bodyPr/>
          <a:lstStyle/>
          <a:p>
            <a:fld id="{9163240C-9BE7-EF40-AC41-228CBD415431}" type="slidenum">
              <a:rPr lang="nl-NL" smtClean="0"/>
              <a:pPr/>
              <a:t>27</a:t>
            </a:fld>
            <a:endParaRPr lang="nl-NL"/>
          </a:p>
        </p:txBody>
      </p:sp>
      <p:pic>
        <p:nvPicPr>
          <p:cNvPr id="5" name="Afbeelding 4">
            <a:extLst>
              <a:ext uri="{FF2B5EF4-FFF2-40B4-BE49-F238E27FC236}">
                <a16:creationId xmlns:a16="http://schemas.microsoft.com/office/drawing/2014/main" id="{63988769-A238-49A8-BE5B-D1CD758AF33B}"/>
              </a:ext>
            </a:extLst>
          </p:cNvPr>
          <p:cNvPicPr>
            <a:picLocks noChangeAspect="1"/>
          </p:cNvPicPr>
          <p:nvPr/>
        </p:nvPicPr>
        <p:blipFill rotWithShape="1">
          <a:blip r:embed="rId3"/>
          <a:srcRect l="19846" t="13696" r="28333" b="13938"/>
          <a:stretch/>
        </p:blipFill>
        <p:spPr>
          <a:xfrm>
            <a:off x="457200" y="1896915"/>
            <a:ext cx="8229600" cy="4575392"/>
          </a:xfrm>
          <a:prstGeom prst="rect">
            <a:avLst/>
          </a:prstGeom>
        </p:spPr>
      </p:pic>
    </p:spTree>
    <p:extLst>
      <p:ext uri="{BB962C8B-B14F-4D97-AF65-F5344CB8AC3E}">
        <p14:creationId xmlns:p14="http://schemas.microsoft.com/office/powerpoint/2010/main" val="266084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D8378-9DE3-4C36-8166-C7512F5A600E}"/>
              </a:ext>
            </a:extLst>
          </p:cNvPr>
          <p:cNvSpPr>
            <a:spLocks noGrp="1"/>
          </p:cNvSpPr>
          <p:nvPr>
            <p:ph type="title"/>
          </p:nvPr>
        </p:nvSpPr>
        <p:spPr/>
        <p:txBody>
          <a:bodyPr/>
          <a:lstStyle/>
          <a:p>
            <a:r>
              <a:rPr lang="nl-NL" dirty="0"/>
              <a:t>ADVANCE risicofunctie (5)</a:t>
            </a:r>
          </a:p>
        </p:txBody>
      </p:sp>
      <p:pic>
        <p:nvPicPr>
          <p:cNvPr id="5" name="Tijdelijke aanduiding voor inhoud 4">
            <a:extLst>
              <a:ext uri="{FF2B5EF4-FFF2-40B4-BE49-F238E27FC236}">
                <a16:creationId xmlns:a16="http://schemas.microsoft.com/office/drawing/2014/main" id="{5D0EDB2F-A51D-42AE-BEB4-E4DABD294165}"/>
              </a:ext>
            </a:extLst>
          </p:cNvPr>
          <p:cNvPicPr>
            <a:picLocks noGrp="1" noChangeAspect="1"/>
          </p:cNvPicPr>
          <p:nvPr>
            <p:ph idx="1"/>
          </p:nvPr>
        </p:nvPicPr>
        <p:blipFill rotWithShape="1">
          <a:blip r:embed="rId3"/>
          <a:srcRect l="17723" t="14040" r="27576" b="13353"/>
          <a:stretch/>
        </p:blipFill>
        <p:spPr>
          <a:xfrm>
            <a:off x="0" y="1899137"/>
            <a:ext cx="8686800" cy="4822337"/>
          </a:xfrm>
          <a:prstGeom prst="rect">
            <a:avLst/>
          </a:prstGeom>
        </p:spPr>
      </p:pic>
      <p:sp>
        <p:nvSpPr>
          <p:cNvPr id="4" name="Tijdelijke aanduiding voor dianummer 3">
            <a:extLst>
              <a:ext uri="{FF2B5EF4-FFF2-40B4-BE49-F238E27FC236}">
                <a16:creationId xmlns:a16="http://schemas.microsoft.com/office/drawing/2014/main" id="{2AFCAFF3-715D-46CB-B68A-0F2EB51C72A0}"/>
              </a:ext>
            </a:extLst>
          </p:cNvPr>
          <p:cNvSpPr>
            <a:spLocks noGrp="1"/>
          </p:cNvSpPr>
          <p:nvPr>
            <p:ph type="sldNum" sz="quarter" idx="12"/>
          </p:nvPr>
        </p:nvSpPr>
        <p:spPr/>
        <p:txBody>
          <a:bodyPr/>
          <a:lstStyle/>
          <a:p>
            <a:fld id="{9163240C-9BE7-EF40-AC41-228CBD415431}" type="slidenum">
              <a:rPr lang="nl-NL" smtClean="0"/>
              <a:pPr/>
              <a:t>28</a:t>
            </a:fld>
            <a:endParaRPr lang="nl-NL"/>
          </a:p>
        </p:txBody>
      </p:sp>
    </p:spTree>
    <p:extLst>
      <p:ext uri="{BB962C8B-B14F-4D97-AF65-F5344CB8AC3E}">
        <p14:creationId xmlns:p14="http://schemas.microsoft.com/office/powerpoint/2010/main" val="303576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2C261-827C-491D-88FC-1613C76E6615}"/>
              </a:ext>
            </a:extLst>
          </p:cNvPr>
          <p:cNvSpPr>
            <a:spLocks noGrp="1"/>
          </p:cNvSpPr>
          <p:nvPr>
            <p:ph type="title"/>
          </p:nvPr>
        </p:nvSpPr>
        <p:spPr/>
        <p:txBody>
          <a:bodyPr>
            <a:normAutofit fontScale="90000"/>
          </a:bodyPr>
          <a:lstStyle/>
          <a:p>
            <a:r>
              <a:rPr lang="nl-NL" dirty="0"/>
              <a:t>Vervolg risicoschatting</a:t>
            </a:r>
            <a:br>
              <a:rPr lang="nl-NL" dirty="0"/>
            </a:br>
            <a:endParaRPr lang="nl-NL" dirty="0"/>
          </a:p>
        </p:txBody>
      </p:sp>
      <p:sp>
        <p:nvSpPr>
          <p:cNvPr id="3" name="Tijdelijke aanduiding voor inhoud 2">
            <a:extLst>
              <a:ext uri="{FF2B5EF4-FFF2-40B4-BE49-F238E27FC236}">
                <a16:creationId xmlns:a16="http://schemas.microsoft.com/office/drawing/2014/main" id="{28819366-56DF-47D6-B2E6-BA7E5B1B4CC3}"/>
              </a:ext>
            </a:extLst>
          </p:cNvPr>
          <p:cNvSpPr>
            <a:spLocks noGrp="1"/>
          </p:cNvSpPr>
          <p:nvPr>
            <p:ph idx="1"/>
          </p:nvPr>
        </p:nvSpPr>
        <p:spPr/>
        <p:txBody>
          <a:bodyPr/>
          <a:lstStyle/>
          <a:p>
            <a:pPr marL="0" indent="0">
              <a:buNone/>
            </a:pPr>
            <a:r>
              <a:rPr lang="nl-NL" dirty="0"/>
              <a:t>Samenvattend:</a:t>
            </a:r>
          </a:p>
          <a:p>
            <a:pPr marL="0" indent="0">
              <a:buNone/>
            </a:pPr>
            <a:endParaRPr lang="nl-NL" dirty="0"/>
          </a:p>
          <a:p>
            <a:pPr marL="514350" indent="-514350">
              <a:buAutoNum type="arabicPeriod"/>
            </a:pPr>
            <a:r>
              <a:rPr lang="nl-NL" dirty="0"/>
              <a:t>Risicoschatting aan de hand van tabel 1</a:t>
            </a:r>
          </a:p>
          <a:p>
            <a:pPr marL="514350" indent="-514350">
              <a:buAutoNum type="arabicPeriod"/>
            </a:pPr>
            <a:r>
              <a:rPr lang="nl-NL" dirty="0"/>
              <a:t>Valt patiënt niet in categorie tabel 1:</a:t>
            </a:r>
            <a:br>
              <a:rPr lang="nl-NL" dirty="0"/>
            </a:br>
            <a:r>
              <a:rPr lang="nl-NL" dirty="0"/>
              <a:t> Dan </a:t>
            </a:r>
            <a:r>
              <a:rPr lang="nl-NL" b="1" dirty="0">
                <a:solidFill>
                  <a:srgbClr val="FF8000"/>
                </a:solidFill>
              </a:rPr>
              <a:t>ADVANCE functie  </a:t>
            </a:r>
          </a:p>
        </p:txBody>
      </p:sp>
      <p:sp>
        <p:nvSpPr>
          <p:cNvPr id="4" name="Tijdelijke aanduiding voor dianummer 3">
            <a:extLst>
              <a:ext uri="{FF2B5EF4-FFF2-40B4-BE49-F238E27FC236}">
                <a16:creationId xmlns:a16="http://schemas.microsoft.com/office/drawing/2014/main" id="{06E7A4CD-CD83-42DD-AC16-F31C57805974}"/>
              </a:ext>
            </a:extLst>
          </p:cNvPr>
          <p:cNvSpPr>
            <a:spLocks noGrp="1"/>
          </p:cNvSpPr>
          <p:nvPr>
            <p:ph type="sldNum" sz="quarter" idx="12"/>
          </p:nvPr>
        </p:nvSpPr>
        <p:spPr/>
        <p:txBody>
          <a:bodyPr/>
          <a:lstStyle/>
          <a:p>
            <a:fld id="{9163240C-9BE7-EF40-AC41-228CBD415431}" type="slidenum">
              <a:rPr lang="nl-NL" smtClean="0"/>
              <a:pPr/>
              <a:t>29</a:t>
            </a:fld>
            <a:endParaRPr lang="nl-NL"/>
          </a:p>
        </p:txBody>
      </p:sp>
    </p:spTree>
    <p:extLst>
      <p:ext uri="{BB962C8B-B14F-4D97-AF65-F5344CB8AC3E}">
        <p14:creationId xmlns:p14="http://schemas.microsoft.com/office/powerpoint/2010/main" val="102042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nvPr>
        </p:nvGraphicFramePr>
        <p:xfrm>
          <a:off x="190500" y="1892300"/>
          <a:ext cx="8715375" cy="4445748"/>
        </p:xfrm>
        <a:graphic>
          <a:graphicData uri="http://schemas.openxmlformats.org/drawingml/2006/table">
            <a:tbl>
              <a:tblPr/>
              <a:tblGrid>
                <a:gridCol w="4712149">
                  <a:extLst>
                    <a:ext uri="{9D8B030D-6E8A-4147-A177-3AD203B41FA5}">
                      <a16:colId xmlns:a16="http://schemas.microsoft.com/office/drawing/2014/main" val="20000"/>
                    </a:ext>
                  </a:extLst>
                </a:gridCol>
                <a:gridCol w="4003226">
                  <a:extLst>
                    <a:ext uri="{9D8B030D-6E8A-4147-A177-3AD203B41FA5}">
                      <a16:colId xmlns:a16="http://schemas.microsoft.com/office/drawing/2014/main" val="20001"/>
                    </a:ext>
                  </a:extLst>
                </a:gridCol>
              </a:tblGrid>
              <a:tr h="8902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a:ln>
                            <a:noFill/>
                          </a:ln>
                          <a:solidFill>
                            <a:srgbClr val="000090"/>
                          </a:solidFill>
                          <a:effectLst/>
                          <a:latin typeface="Calibri" charset="0"/>
                          <a:ea typeface="ＭＳ Ｐゴシック" charset="0"/>
                          <a:cs typeface="Arial" charset="0"/>
                        </a:rPr>
                        <a:t>(potentiële) belangenverstrengeling</a:t>
                      </a:r>
                      <a:endParaRPr kumimoji="0" lang="nl-NL" sz="2400" b="0" i="0" u="none" strike="noStrike" cap="none" normalizeH="0" baseline="0">
                        <a:ln>
                          <a:noFill/>
                        </a:ln>
                        <a:solidFill>
                          <a:srgbClr val="000090"/>
                        </a:solidFill>
                        <a:effectLst/>
                        <a:latin typeface="Calibri" charset="0"/>
                        <a:ea typeface="Calibri" charset="0"/>
                        <a:cs typeface="Times New Roman" charset="0"/>
                      </a:endParaRPr>
                    </a:p>
                  </a:txBody>
                  <a:tcPr marL="60555" marR="605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nl-NL" sz="2400" b="0" i="0" u="none" strike="noStrike" cap="none" normalizeH="0" baseline="0">
                          <a:ln>
                            <a:noFill/>
                          </a:ln>
                          <a:solidFill>
                            <a:srgbClr val="000090"/>
                          </a:solidFill>
                          <a:effectLst/>
                          <a:latin typeface="Calibri" charset="0"/>
                          <a:ea typeface="ＭＳ Ｐゴシック" charset="0"/>
                          <a:cs typeface="Arial" charset="0"/>
                        </a:rPr>
                        <a:t>Geen </a:t>
                      </a:r>
                      <a:endParaRPr kumimoji="0" lang="nl-NL" sz="2400" b="0" i="0" u="none" strike="noStrike" cap="none" normalizeH="0" baseline="0">
                        <a:ln>
                          <a:noFill/>
                        </a:ln>
                        <a:solidFill>
                          <a:srgbClr val="000090"/>
                        </a:solidFill>
                        <a:effectLst/>
                        <a:latin typeface="Calibri" charset="0"/>
                        <a:ea typeface="Calibri" charset="0"/>
                        <a:cs typeface="Times New Roman" charset="0"/>
                      </a:endParaRPr>
                    </a:p>
                  </a:txBody>
                  <a:tcPr marL="60555" marR="605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7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a:ln>
                            <a:noFill/>
                          </a:ln>
                          <a:solidFill>
                            <a:srgbClr val="000090"/>
                          </a:solidFill>
                          <a:effectLst/>
                          <a:latin typeface="Calibri" charset="0"/>
                          <a:ea typeface="ＭＳ Ｐゴシック" charset="0"/>
                          <a:cs typeface="Arial" charset="0"/>
                        </a:rPr>
                        <a:t>Voor bijeenkomst mogelijk relevante relaties met bedrijven</a:t>
                      </a:r>
                      <a:endParaRPr kumimoji="0" lang="nl-NL" sz="2400" b="0" i="0" u="none" strike="noStrike" cap="none" normalizeH="0" baseline="0">
                        <a:ln>
                          <a:noFill/>
                        </a:ln>
                        <a:solidFill>
                          <a:srgbClr val="000090"/>
                        </a:solidFill>
                        <a:effectLst/>
                        <a:latin typeface="Calibri" charset="0"/>
                        <a:ea typeface="Calibri" charset="0"/>
                        <a:cs typeface="Times New Roman" charset="0"/>
                      </a:endParaRPr>
                    </a:p>
                  </a:txBody>
                  <a:tcPr marL="60555" marR="605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nl-NL" sz="2400" b="0" i="0" u="none" strike="noStrike" cap="none" normalizeH="0" baseline="0">
                          <a:ln>
                            <a:noFill/>
                          </a:ln>
                          <a:solidFill>
                            <a:srgbClr val="000090"/>
                          </a:solidFill>
                          <a:effectLst/>
                          <a:latin typeface="Calibri" charset="0"/>
                          <a:ea typeface="ＭＳ Ｐゴシック" charset="0"/>
                          <a:cs typeface="Arial" charset="0"/>
                        </a:rPr>
                        <a:t>N.v.t.</a:t>
                      </a:r>
                      <a:endParaRPr kumimoji="0" lang="nl-NL" sz="2400" b="0" i="0" u="none" strike="noStrike" cap="none" normalizeH="0" baseline="0">
                        <a:ln>
                          <a:noFill/>
                        </a:ln>
                        <a:solidFill>
                          <a:srgbClr val="000090"/>
                        </a:solidFill>
                        <a:effectLst/>
                        <a:latin typeface="Calibri" charset="0"/>
                        <a:ea typeface="Calibri" charset="0"/>
                        <a:cs typeface="Times New Roman" charset="0"/>
                      </a:endParaRPr>
                    </a:p>
                  </a:txBody>
                  <a:tcPr marL="60555" marR="6055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0773">
                <a:tc>
                  <a:txBody>
                    <a:bodyPr/>
                    <a:lstStyle/>
                    <a:p>
                      <a:pPr marL="342900" marR="0" lvl="0" indent="-342900" algn="l" defTabSz="914400" rtl="0" eaLnBrk="1" fontAlgn="base" latinLnBrk="0" hangingPunct="1">
                        <a:lnSpc>
                          <a:spcPct val="100000"/>
                        </a:lnSpc>
                        <a:spcBef>
                          <a:spcPct val="0"/>
                        </a:spcBef>
                        <a:spcAft>
                          <a:spcPct val="0"/>
                        </a:spcAft>
                        <a:buClrTx/>
                        <a:buSzTx/>
                        <a:buFont typeface="Symbol" charset="0"/>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rPr>
                        <a:t>Sponsoring of onderzoeksgeld</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rPr>
                        <a:t>Honorarium of andere (financiële) vergoeding</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rPr>
                        <a:t>Aandeelhouder</a:t>
                      </a:r>
                    </a:p>
                    <a:p>
                      <a:pPr marL="342900" marR="0" lvl="0" indent="-342900" algn="l" defTabSz="914400" rtl="0" eaLnBrk="1" fontAlgn="base" latinLnBrk="0" hangingPunct="1">
                        <a:lnSpc>
                          <a:spcPct val="100000"/>
                        </a:lnSpc>
                        <a:spcBef>
                          <a:spcPct val="0"/>
                        </a:spcBef>
                        <a:spcAft>
                          <a:spcPct val="0"/>
                        </a:spcAft>
                        <a:buClrTx/>
                        <a:buSzTx/>
                        <a:buFont typeface="Symbol" charset="0"/>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rPr>
                        <a:t>Andere relatie, namelijk …</a:t>
                      </a:r>
                      <a:endParaRPr kumimoji="0" lang="nl-NL" sz="2400" b="0" i="0" u="none" strike="noStrike" cap="none" normalizeH="0" baseline="0" dirty="0">
                        <a:ln>
                          <a:noFill/>
                        </a:ln>
                        <a:solidFill>
                          <a:srgbClr val="000090"/>
                        </a:solidFill>
                        <a:effectLst/>
                        <a:latin typeface="Calibri" charset="0"/>
                        <a:ea typeface="Calibri" charset="0"/>
                        <a:cs typeface="Times New Roman" charset="0"/>
                      </a:endParaRPr>
                    </a:p>
                  </a:txBody>
                  <a:tcPr marL="60555" marR="605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sym typeface="Symbol" charset="0"/>
                        </a:rPr>
                        <a:t>Geen</a:t>
                      </a:r>
                      <a:endParaRPr kumimoji="0" lang="nl-NL" sz="2400" b="0" i="0" u="none" strike="noStrike" cap="none" normalizeH="0" baseline="0" dirty="0">
                        <a:ln>
                          <a:noFill/>
                        </a:ln>
                        <a:solidFill>
                          <a:srgbClr val="000090"/>
                        </a:solidFill>
                        <a:effectLst/>
                        <a:latin typeface="Calibri"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sym typeface="Symbol" charset="0"/>
                        </a:rPr>
                        <a:t>geen</a:t>
                      </a:r>
                      <a:endParaRPr kumimoji="0" lang="nl-NL" sz="2400" b="0" i="0" u="none" strike="noStrike" cap="none" normalizeH="0" baseline="0" dirty="0">
                        <a:ln>
                          <a:noFill/>
                        </a:ln>
                        <a:solidFill>
                          <a:srgbClr val="000090"/>
                        </a:solidFill>
                        <a:effectLst/>
                        <a:latin typeface="Calibri"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sym typeface="Symbol" charset="0"/>
                        </a:rPr>
                        <a:t>n.v.t.</a:t>
                      </a:r>
                      <a:endParaRPr kumimoji="0" lang="nl-NL" sz="2400" b="0" i="0" u="none" strike="noStrike" cap="none" normalizeH="0" baseline="0" dirty="0">
                        <a:ln>
                          <a:noFill/>
                        </a:ln>
                        <a:solidFill>
                          <a:srgbClr val="000090"/>
                        </a:solidFill>
                        <a:effectLst/>
                        <a:latin typeface="Calibri" charset="0"/>
                        <a:ea typeface="ＭＳ Ｐゴシック"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nl-NL" sz="2400" b="0" i="0" u="none" strike="noStrike" cap="none" normalizeH="0" baseline="0" dirty="0">
                          <a:ln>
                            <a:noFill/>
                          </a:ln>
                          <a:solidFill>
                            <a:srgbClr val="000090"/>
                          </a:solidFill>
                          <a:effectLst/>
                          <a:latin typeface="Calibri" charset="0"/>
                          <a:ea typeface="ＭＳ Ｐゴシック" charset="0"/>
                          <a:cs typeface="Arial" charset="0"/>
                          <a:sym typeface="Symbol" charset="0"/>
                        </a:rPr>
                        <a:t>n.v.t.</a:t>
                      </a:r>
                      <a:endParaRPr kumimoji="0" lang="nl-NL" sz="2400" b="0" i="0" u="none" strike="noStrike" cap="none" normalizeH="0" baseline="0" dirty="0">
                        <a:ln>
                          <a:noFill/>
                        </a:ln>
                        <a:solidFill>
                          <a:srgbClr val="000090"/>
                        </a:solidFill>
                        <a:effectLst/>
                        <a:latin typeface="Calibri" charset="0"/>
                        <a:ea typeface="Calibri" charset="0"/>
                        <a:cs typeface="Times New Roman" charset="0"/>
                      </a:endParaRPr>
                    </a:p>
                  </a:txBody>
                  <a:tcPr marL="60555" marR="6055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Titel 6"/>
          <p:cNvSpPr>
            <a:spLocks noGrp="1"/>
          </p:cNvSpPr>
          <p:nvPr>
            <p:ph type="title"/>
          </p:nvPr>
        </p:nvSpPr>
        <p:spPr/>
        <p:txBody>
          <a:bodyPr>
            <a:noAutofit/>
          </a:bodyPr>
          <a:lstStyle/>
          <a:p>
            <a:pPr eaLnBrk="1" hangingPunct="1"/>
            <a:r>
              <a:rPr lang="nl-NL" sz="4400" dirty="0" err="1"/>
              <a:t>Disclosure</a:t>
            </a:r>
            <a:r>
              <a:rPr lang="nl-NL" sz="4400" dirty="0"/>
              <a:t> belangen sprekers</a:t>
            </a:r>
          </a:p>
        </p:txBody>
      </p:sp>
      <p:sp>
        <p:nvSpPr>
          <p:cNvPr id="2" name="Tijdelijke aanduiding voor dianummer 1">
            <a:extLst>
              <a:ext uri="{FF2B5EF4-FFF2-40B4-BE49-F238E27FC236}">
                <a16:creationId xmlns:a16="http://schemas.microsoft.com/office/drawing/2014/main" id="{3A6CB2C4-56D1-454F-8E2A-C5798E2D87C8}"/>
              </a:ext>
            </a:extLst>
          </p:cNvPr>
          <p:cNvSpPr>
            <a:spLocks noGrp="1"/>
          </p:cNvSpPr>
          <p:nvPr>
            <p:ph type="sldNum" sz="quarter" idx="12"/>
          </p:nvPr>
        </p:nvSpPr>
        <p:spPr/>
        <p:txBody>
          <a:bodyPr/>
          <a:lstStyle/>
          <a:p>
            <a:fld id="{9163240C-9BE7-EF40-AC41-228CBD415431}" type="slidenum">
              <a:rPr lang="nl-NL" smtClean="0"/>
              <a:pPr/>
              <a:t>3</a:t>
            </a:fld>
            <a:endParaRPr lang="nl-NL"/>
          </a:p>
        </p:txBody>
      </p:sp>
      <p:sp>
        <p:nvSpPr>
          <p:cNvPr id="5" name="Tekstvak 4">
            <a:extLst>
              <a:ext uri="{FF2B5EF4-FFF2-40B4-BE49-F238E27FC236}">
                <a16:creationId xmlns:a16="http://schemas.microsoft.com/office/drawing/2014/main" id="{DC547E21-A43D-6D45-9000-A72E2CBF0F79}"/>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1041742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64D55-E367-461E-B51C-2D06DF3FD42D}"/>
              </a:ext>
            </a:extLst>
          </p:cNvPr>
          <p:cNvSpPr>
            <a:spLocks noGrp="1"/>
          </p:cNvSpPr>
          <p:nvPr>
            <p:ph type="title"/>
          </p:nvPr>
        </p:nvSpPr>
        <p:spPr/>
        <p:txBody>
          <a:bodyPr/>
          <a:lstStyle/>
          <a:p>
            <a:r>
              <a:rPr lang="nl-NL" dirty="0"/>
              <a:t>Aanvullende risico-informatie</a:t>
            </a:r>
          </a:p>
        </p:txBody>
      </p:sp>
      <p:sp>
        <p:nvSpPr>
          <p:cNvPr id="3" name="Tijdelijke aanduiding voor inhoud 2">
            <a:extLst>
              <a:ext uri="{FF2B5EF4-FFF2-40B4-BE49-F238E27FC236}">
                <a16:creationId xmlns:a16="http://schemas.microsoft.com/office/drawing/2014/main" id="{31660EB6-DFCB-45A0-AED2-75B83738FF10}"/>
              </a:ext>
            </a:extLst>
          </p:cNvPr>
          <p:cNvSpPr>
            <a:spLocks noGrp="1"/>
          </p:cNvSpPr>
          <p:nvPr>
            <p:ph idx="1"/>
          </p:nvPr>
        </p:nvSpPr>
        <p:spPr/>
        <p:txBody>
          <a:bodyPr/>
          <a:lstStyle/>
          <a:p>
            <a:r>
              <a:rPr lang="nl-NL" u="sng" dirty="0"/>
              <a:t>Familieanamnese</a:t>
            </a:r>
            <a:r>
              <a:rPr lang="nl-NL" dirty="0"/>
              <a:t>: (niet)fatale HVZ bij:</a:t>
            </a:r>
            <a:br>
              <a:rPr lang="nl-NL" dirty="0"/>
            </a:br>
            <a:r>
              <a:rPr lang="nl-NL" dirty="0"/>
              <a:t>- 1</a:t>
            </a:r>
            <a:r>
              <a:rPr lang="nl-NL" baseline="30000" dirty="0"/>
              <a:t>e</a:t>
            </a:r>
            <a:r>
              <a:rPr lang="nl-NL" dirty="0"/>
              <a:t> graads mannelijk familielid ≤ 55 jaar</a:t>
            </a:r>
            <a:br>
              <a:rPr lang="nl-NL" dirty="0"/>
            </a:br>
            <a:r>
              <a:rPr lang="nl-NL" dirty="0"/>
              <a:t>- 1</a:t>
            </a:r>
            <a:r>
              <a:rPr lang="nl-NL" baseline="30000" dirty="0"/>
              <a:t>e</a:t>
            </a:r>
            <a:r>
              <a:rPr lang="nl-NL" dirty="0"/>
              <a:t> graads vrouwelijk familielid ≤ 65 jaar</a:t>
            </a:r>
            <a:br>
              <a:rPr lang="nl-NL" dirty="0"/>
            </a:br>
            <a:endParaRPr lang="nl-NL" dirty="0"/>
          </a:p>
          <a:p>
            <a:r>
              <a:rPr lang="nl-NL" u="sng" dirty="0"/>
              <a:t>Psychosociale factoren</a:t>
            </a:r>
            <a:r>
              <a:rPr lang="nl-NL" dirty="0"/>
              <a:t>: sociale klasse, stressniveau, persoonlijkheidskenmerken (b.v. type D) en angst/ depressie</a:t>
            </a:r>
            <a:br>
              <a:rPr lang="nl-NL" dirty="0"/>
            </a:br>
            <a:endParaRPr lang="nl-NL" dirty="0"/>
          </a:p>
          <a:p>
            <a:r>
              <a:rPr lang="nl-NL" dirty="0"/>
              <a:t>Indien beschikbaar: coronaire kalkscore (CAC-score)</a:t>
            </a:r>
          </a:p>
        </p:txBody>
      </p:sp>
      <p:sp>
        <p:nvSpPr>
          <p:cNvPr id="4" name="Tijdelijke aanduiding voor dianummer 3">
            <a:extLst>
              <a:ext uri="{FF2B5EF4-FFF2-40B4-BE49-F238E27FC236}">
                <a16:creationId xmlns:a16="http://schemas.microsoft.com/office/drawing/2014/main" id="{C8FC02DE-8F0F-455B-BB61-74F7A197AEB5}"/>
              </a:ext>
            </a:extLst>
          </p:cNvPr>
          <p:cNvSpPr>
            <a:spLocks noGrp="1"/>
          </p:cNvSpPr>
          <p:nvPr>
            <p:ph type="sldNum" sz="quarter" idx="12"/>
          </p:nvPr>
        </p:nvSpPr>
        <p:spPr/>
        <p:txBody>
          <a:bodyPr/>
          <a:lstStyle/>
          <a:p>
            <a:fld id="{9163240C-9BE7-EF40-AC41-228CBD415431}" type="slidenum">
              <a:rPr lang="nl-NL" smtClean="0"/>
              <a:pPr/>
              <a:t>30</a:t>
            </a:fld>
            <a:endParaRPr lang="nl-NL"/>
          </a:p>
        </p:txBody>
      </p:sp>
    </p:spTree>
    <p:extLst>
      <p:ext uri="{BB962C8B-B14F-4D97-AF65-F5344CB8AC3E}">
        <p14:creationId xmlns:p14="http://schemas.microsoft.com/office/powerpoint/2010/main" val="4002516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59264-1D53-4378-BB90-669E94866D17}"/>
              </a:ext>
            </a:extLst>
          </p:cNvPr>
          <p:cNvSpPr>
            <a:spLocks noGrp="1"/>
          </p:cNvSpPr>
          <p:nvPr>
            <p:ph type="title"/>
          </p:nvPr>
        </p:nvSpPr>
        <p:spPr/>
        <p:txBody>
          <a:bodyPr/>
          <a:lstStyle/>
          <a:p>
            <a:r>
              <a:rPr lang="nl-NL" dirty="0"/>
              <a:t>Aanvullende risico-informatie</a:t>
            </a:r>
          </a:p>
        </p:txBody>
      </p:sp>
      <p:sp>
        <p:nvSpPr>
          <p:cNvPr id="3" name="Tijdelijke aanduiding voor inhoud 2">
            <a:extLst>
              <a:ext uri="{FF2B5EF4-FFF2-40B4-BE49-F238E27FC236}">
                <a16:creationId xmlns:a16="http://schemas.microsoft.com/office/drawing/2014/main" id="{C42C744C-BE32-4FA6-803E-882AF7533B01}"/>
              </a:ext>
            </a:extLst>
          </p:cNvPr>
          <p:cNvSpPr>
            <a:spLocks noGrp="1"/>
          </p:cNvSpPr>
          <p:nvPr>
            <p:ph idx="1"/>
          </p:nvPr>
        </p:nvSpPr>
        <p:spPr/>
        <p:txBody>
          <a:bodyPr/>
          <a:lstStyle/>
          <a:p>
            <a:r>
              <a:rPr lang="nl-NL" dirty="0"/>
              <a:t>BMI: nee</a:t>
            </a:r>
          </a:p>
          <a:p>
            <a:r>
              <a:rPr lang="nl-NL" dirty="0"/>
              <a:t>ECG: nee</a:t>
            </a:r>
          </a:p>
          <a:p>
            <a:r>
              <a:rPr lang="nl-NL" dirty="0" err="1"/>
              <a:t>Biomarkers</a:t>
            </a:r>
            <a:r>
              <a:rPr lang="nl-NL" dirty="0"/>
              <a:t>, zoals CRP: nee</a:t>
            </a:r>
          </a:p>
          <a:p>
            <a:r>
              <a:rPr lang="nl-NL" dirty="0"/>
              <a:t>EAI: nee</a:t>
            </a:r>
          </a:p>
          <a:p>
            <a:r>
              <a:rPr lang="nl-NL" dirty="0"/>
              <a:t>Etniciteit: nee</a:t>
            </a:r>
          </a:p>
          <a:p>
            <a:r>
              <a:rPr lang="nl-NL" dirty="0"/>
              <a:t>Urinezuurgehalte: nee</a:t>
            </a:r>
          </a:p>
        </p:txBody>
      </p:sp>
      <p:sp>
        <p:nvSpPr>
          <p:cNvPr id="4" name="Tijdelijke aanduiding voor dianummer 3">
            <a:extLst>
              <a:ext uri="{FF2B5EF4-FFF2-40B4-BE49-F238E27FC236}">
                <a16:creationId xmlns:a16="http://schemas.microsoft.com/office/drawing/2014/main" id="{8BD5E496-FD8E-4435-A5BD-045A48A40A04}"/>
              </a:ext>
            </a:extLst>
          </p:cNvPr>
          <p:cNvSpPr>
            <a:spLocks noGrp="1"/>
          </p:cNvSpPr>
          <p:nvPr>
            <p:ph type="sldNum" sz="quarter" idx="12"/>
          </p:nvPr>
        </p:nvSpPr>
        <p:spPr/>
        <p:txBody>
          <a:bodyPr/>
          <a:lstStyle/>
          <a:p>
            <a:fld id="{9163240C-9BE7-EF40-AC41-228CBD415431}" type="slidenum">
              <a:rPr lang="nl-NL" smtClean="0"/>
              <a:pPr/>
              <a:t>31</a:t>
            </a:fld>
            <a:endParaRPr lang="nl-NL"/>
          </a:p>
        </p:txBody>
      </p:sp>
    </p:spTree>
    <p:extLst>
      <p:ext uri="{BB962C8B-B14F-4D97-AF65-F5344CB8AC3E}">
        <p14:creationId xmlns:p14="http://schemas.microsoft.com/office/powerpoint/2010/main" val="15289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0AF5B-540C-4A97-9941-558BD83D0761}"/>
              </a:ext>
            </a:extLst>
          </p:cNvPr>
          <p:cNvSpPr>
            <a:spLocks noGrp="1"/>
          </p:cNvSpPr>
          <p:nvPr>
            <p:ph type="title"/>
          </p:nvPr>
        </p:nvSpPr>
        <p:spPr/>
        <p:txBody>
          <a:bodyPr/>
          <a:lstStyle/>
          <a:p>
            <a:r>
              <a:rPr lang="nl-NL" dirty="0"/>
              <a:t>Risicoschatting bij ouderen</a:t>
            </a:r>
          </a:p>
        </p:txBody>
      </p:sp>
      <p:sp>
        <p:nvSpPr>
          <p:cNvPr id="3" name="Tijdelijke aanduiding voor inhoud 2">
            <a:extLst>
              <a:ext uri="{FF2B5EF4-FFF2-40B4-BE49-F238E27FC236}">
                <a16:creationId xmlns:a16="http://schemas.microsoft.com/office/drawing/2014/main" id="{617E44F9-5467-47F3-B7E4-8176F6C7938B}"/>
              </a:ext>
            </a:extLst>
          </p:cNvPr>
          <p:cNvSpPr>
            <a:spLocks noGrp="1"/>
          </p:cNvSpPr>
          <p:nvPr>
            <p:ph idx="1"/>
          </p:nvPr>
        </p:nvSpPr>
        <p:spPr/>
        <p:txBody>
          <a:bodyPr/>
          <a:lstStyle/>
          <a:p>
            <a:r>
              <a:rPr lang="nl-NL" dirty="0"/>
              <a:t>Iedereen hoog risico alleen al door leeftijd</a:t>
            </a:r>
          </a:p>
          <a:p>
            <a:r>
              <a:rPr lang="nl-NL" dirty="0"/>
              <a:t>Beperkte </a:t>
            </a:r>
            <a:r>
              <a:rPr lang="nl-NL" dirty="0" err="1"/>
              <a:t>evidence</a:t>
            </a:r>
            <a:r>
              <a:rPr lang="nl-NL" dirty="0"/>
              <a:t> behandeling ouderen</a:t>
            </a:r>
            <a:br>
              <a:rPr lang="nl-NL" dirty="0"/>
            </a:br>
            <a:endParaRPr lang="nl-NL" dirty="0"/>
          </a:p>
          <a:p>
            <a:pPr marL="0" indent="0">
              <a:buNone/>
            </a:pPr>
            <a:r>
              <a:rPr lang="nl-NL" dirty="0"/>
              <a:t>Houdt daarom o.a. rekening met:</a:t>
            </a:r>
          </a:p>
          <a:p>
            <a:pPr>
              <a:buFontTx/>
              <a:buChar char="-"/>
            </a:pPr>
            <a:r>
              <a:rPr lang="nl-NL" dirty="0"/>
              <a:t>Levensverwachting</a:t>
            </a:r>
          </a:p>
          <a:p>
            <a:pPr>
              <a:buFontTx/>
              <a:buChar char="-"/>
            </a:pPr>
            <a:r>
              <a:rPr lang="nl-NL" dirty="0"/>
              <a:t>Veranderde fysiologie</a:t>
            </a:r>
          </a:p>
          <a:p>
            <a:pPr>
              <a:buFontTx/>
              <a:buChar char="-"/>
            </a:pPr>
            <a:r>
              <a:rPr lang="nl-NL" dirty="0"/>
              <a:t>Multimorbiditeit/ functionele beperkingen</a:t>
            </a:r>
          </a:p>
          <a:p>
            <a:pPr>
              <a:buFontTx/>
              <a:buChar char="-"/>
            </a:pPr>
            <a:r>
              <a:rPr lang="nl-NL" dirty="0"/>
              <a:t>Polyfarmacie/ bijwerkingen</a:t>
            </a:r>
          </a:p>
          <a:p>
            <a:pPr>
              <a:buFontTx/>
              <a:buChar char="-"/>
            </a:pPr>
            <a:r>
              <a:rPr lang="nl-NL" dirty="0"/>
              <a:t>Wensen patiënt   </a:t>
            </a:r>
          </a:p>
        </p:txBody>
      </p:sp>
      <p:sp>
        <p:nvSpPr>
          <p:cNvPr id="4" name="Tijdelijke aanduiding voor dianummer 3">
            <a:extLst>
              <a:ext uri="{FF2B5EF4-FFF2-40B4-BE49-F238E27FC236}">
                <a16:creationId xmlns:a16="http://schemas.microsoft.com/office/drawing/2014/main" id="{218ACCFB-1D35-4F05-8B29-E812F509840E}"/>
              </a:ext>
            </a:extLst>
          </p:cNvPr>
          <p:cNvSpPr>
            <a:spLocks noGrp="1"/>
          </p:cNvSpPr>
          <p:nvPr>
            <p:ph type="sldNum" sz="quarter" idx="12"/>
          </p:nvPr>
        </p:nvSpPr>
        <p:spPr/>
        <p:txBody>
          <a:bodyPr/>
          <a:lstStyle/>
          <a:p>
            <a:fld id="{9163240C-9BE7-EF40-AC41-228CBD415431}" type="slidenum">
              <a:rPr lang="nl-NL" smtClean="0"/>
              <a:pPr/>
              <a:t>32</a:t>
            </a:fld>
            <a:endParaRPr lang="nl-NL"/>
          </a:p>
        </p:txBody>
      </p:sp>
    </p:spTree>
    <p:extLst>
      <p:ext uri="{BB962C8B-B14F-4D97-AF65-F5344CB8AC3E}">
        <p14:creationId xmlns:p14="http://schemas.microsoft.com/office/powerpoint/2010/main" val="2400952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82FA6-8BA2-49C0-BC86-4A5F6A7C4D95}"/>
              </a:ext>
            </a:extLst>
          </p:cNvPr>
          <p:cNvSpPr>
            <a:spLocks noGrp="1"/>
          </p:cNvSpPr>
          <p:nvPr>
            <p:ph type="title"/>
          </p:nvPr>
        </p:nvSpPr>
        <p:spPr/>
        <p:txBody>
          <a:bodyPr/>
          <a:lstStyle/>
          <a:p>
            <a:r>
              <a:rPr lang="nl-NL" dirty="0"/>
              <a:t>Profiel ouderen</a:t>
            </a:r>
          </a:p>
        </p:txBody>
      </p:sp>
      <p:sp>
        <p:nvSpPr>
          <p:cNvPr id="3" name="Tijdelijke aanduiding voor inhoud 2">
            <a:extLst>
              <a:ext uri="{FF2B5EF4-FFF2-40B4-BE49-F238E27FC236}">
                <a16:creationId xmlns:a16="http://schemas.microsoft.com/office/drawing/2014/main" id="{BD725918-454A-4250-9B81-BAAED7214545}"/>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7C6D1DF-12FB-46E4-B08B-374C330C3287}"/>
              </a:ext>
            </a:extLst>
          </p:cNvPr>
          <p:cNvSpPr>
            <a:spLocks noGrp="1"/>
          </p:cNvSpPr>
          <p:nvPr>
            <p:ph type="sldNum" sz="quarter" idx="12"/>
          </p:nvPr>
        </p:nvSpPr>
        <p:spPr/>
        <p:txBody>
          <a:bodyPr/>
          <a:lstStyle/>
          <a:p>
            <a:fld id="{9163240C-9BE7-EF40-AC41-228CBD415431}" type="slidenum">
              <a:rPr lang="nl-NL" smtClean="0"/>
              <a:pPr/>
              <a:t>33</a:t>
            </a:fld>
            <a:endParaRPr lang="nl-NL"/>
          </a:p>
        </p:txBody>
      </p:sp>
      <p:sp>
        <p:nvSpPr>
          <p:cNvPr id="5" name="Stroomdiagram: Verbindingslijn 4">
            <a:extLst>
              <a:ext uri="{FF2B5EF4-FFF2-40B4-BE49-F238E27FC236}">
                <a16:creationId xmlns:a16="http://schemas.microsoft.com/office/drawing/2014/main" id="{CAED7DEC-B61D-4DB3-80E9-46FCAC49EB54}"/>
              </a:ext>
            </a:extLst>
          </p:cNvPr>
          <p:cNvSpPr/>
          <p:nvPr/>
        </p:nvSpPr>
        <p:spPr>
          <a:xfrm>
            <a:off x="2975955" y="3615251"/>
            <a:ext cx="3025834" cy="3106224"/>
          </a:xfrm>
          <a:prstGeom prst="flowChartConnector">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000" b="1" dirty="0">
              <a:solidFill>
                <a:schemeClr val="tx1"/>
              </a:solidFill>
            </a:endParaRPr>
          </a:p>
          <a:p>
            <a:pPr algn="ctr"/>
            <a:endParaRPr lang="nl-NL" sz="2000" b="1" dirty="0">
              <a:solidFill>
                <a:schemeClr val="tx1"/>
              </a:solidFill>
            </a:endParaRPr>
          </a:p>
          <a:p>
            <a:pPr algn="ctr"/>
            <a:endParaRPr lang="nl-NL" sz="2000" b="1" dirty="0">
              <a:solidFill>
                <a:schemeClr val="tx1"/>
              </a:solidFill>
            </a:endParaRPr>
          </a:p>
          <a:p>
            <a:pPr algn="ctr"/>
            <a:r>
              <a:rPr lang="nl-NL" sz="2000" b="1" dirty="0">
                <a:solidFill>
                  <a:schemeClr val="tx1"/>
                </a:solidFill>
              </a:rPr>
              <a:t>Kwetsbaarheid</a:t>
            </a:r>
          </a:p>
        </p:txBody>
      </p:sp>
      <p:sp>
        <p:nvSpPr>
          <p:cNvPr id="7" name="Stroomdiagram: Verbindingslijn 6">
            <a:extLst>
              <a:ext uri="{FF2B5EF4-FFF2-40B4-BE49-F238E27FC236}">
                <a16:creationId xmlns:a16="http://schemas.microsoft.com/office/drawing/2014/main" id="{D6774B51-2CF2-4C84-9706-7D67F17CFFC1}"/>
              </a:ext>
            </a:extLst>
          </p:cNvPr>
          <p:cNvSpPr/>
          <p:nvPr/>
        </p:nvSpPr>
        <p:spPr>
          <a:xfrm>
            <a:off x="4062151" y="1896915"/>
            <a:ext cx="3635433" cy="3279442"/>
          </a:xfrm>
          <a:prstGeom prst="flowChartConnector">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b="1" dirty="0">
                <a:solidFill>
                  <a:schemeClr val="tx1"/>
                </a:solidFill>
              </a:rPr>
              <a:t>Functionele beperkingen</a:t>
            </a:r>
          </a:p>
        </p:txBody>
      </p:sp>
      <p:sp>
        <p:nvSpPr>
          <p:cNvPr id="8" name="Stroomdiagram: Verbindingslijn 7">
            <a:extLst>
              <a:ext uri="{FF2B5EF4-FFF2-40B4-BE49-F238E27FC236}">
                <a16:creationId xmlns:a16="http://schemas.microsoft.com/office/drawing/2014/main" id="{0CAF3DD5-4FB8-4382-950D-E585C95E3347}"/>
              </a:ext>
            </a:extLst>
          </p:cNvPr>
          <p:cNvSpPr/>
          <p:nvPr/>
        </p:nvSpPr>
        <p:spPr>
          <a:xfrm>
            <a:off x="1280161" y="2054145"/>
            <a:ext cx="3291840" cy="3122212"/>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b="1" dirty="0" err="1">
                <a:solidFill>
                  <a:schemeClr val="tx1"/>
                </a:solidFill>
              </a:rPr>
              <a:t>Comorbiditeit</a:t>
            </a:r>
            <a:r>
              <a:rPr lang="nl-NL" dirty="0"/>
              <a:t> </a:t>
            </a:r>
          </a:p>
          <a:p>
            <a:pPr algn="ctr"/>
            <a:r>
              <a:rPr lang="nl-NL" sz="2000" b="1" dirty="0">
                <a:solidFill>
                  <a:schemeClr val="tx1"/>
                </a:solidFill>
              </a:rPr>
              <a:t>Polyfarmacie</a:t>
            </a:r>
          </a:p>
        </p:txBody>
      </p:sp>
    </p:spTree>
    <p:extLst>
      <p:ext uri="{BB962C8B-B14F-4D97-AF65-F5344CB8AC3E}">
        <p14:creationId xmlns:p14="http://schemas.microsoft.com/office/powerpoint/2010/main" val="8490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93403-1197-4DF7-87F7-058E791D7334}"/>
              </a:ext>
            </a:extLst>
          </p:cNvPr>
          <p:cNvSpPr>
            <a:spLocks noGrp="1"/>
          </p:cNvSpPr>
          <p:nvPr>
            <p:ph type="title"/>
          </p:nvPr>
        </p:nvSpPr>
        <p:spPr/>
        <p:txBody>
          <a:bodyPr/>
          <a:lstStyle/>
          <a:p>
            <a:r>
              <a:rPr lang="nl-NL" dirty="0"/>
              <a:t>Bepalen van kwetsbaarheid</a:t>
            </a:r>
          </a:p>
        </p:txBody>
      </p:sp>
      <p:graphicFrame>
        <p:nvGraphicFramePr>
          <p:cNvPr id="5" name="Tijdelijke aanduiding voor inhoud 4">
            <a:extLst>
              <a:ext uri="{FF2B5EF4-FFF2-40B4-BE49-F238E27FC236}">
                <a16:creationId xmlns:a16="http://schemas.microsoft.com/office/drawing/2014/main" id="{39B0696C-9182-4BE1-BB5B-0DDAC0EA4E11}"/>
              </a:ext>
            </a:extLst>
          </p:cNvPr>
          <p:cNvGraphicFramePr>
            <a:graphicFrameLocks noGrp="1"/>
          </p:cNvGraphicFramePr>
          <p:nvPr>
            <p:ph idx="1"/>
            <p:extLst>
              <p:ext uri="{D42A27DB-BD31-4B8C-83A1-F6EECF244321}">
                <p14:modId xmlns:p14="http://schemas.microsoft.com/office/powerpoint/2010/main" val="1498828310"/>
              </p:ext>
            </p:extLst>
          </p:nvPr>
        </p:nvGraphicFramePr>
        <p:xfrm>
          <a:off x="1" y="1762298"/>
          <a:ext cx="9144001" cy="5289165"/>
        </p:xfrm>
        <a:graphic>
          <a:graphicData uri="http://schemas.openxmlformats.org/drawingml/2006/table">
            <a:tbl>
              <a:tblPr firstRow="1" bandRow="1">
                <a:tableStyleId>{5C22544A-7EE6-4342-B048-85BDC9FD1C3A}</a:tableStyleId>
              </a:tblPr>
              <a:tblGrid>
                <a:gridCol w="3288327">
                  <a:extLst>
                    <a:ext uri="{9D8B030D-6E8A-4147-A177-3AD203B41FA5}">
                      <a16:colId xmlns:a16="http://schemas.microsoft.com/office/drawing/2014/main" val="565536872"/>
                    </a:ext>
                  </a:extLst>
                </a:gridCol>
                <a:gridCol w="2927837">
                  <a:extLst>
                    <a:ext uri="{9D8B030D-6E8A-4147-A177-3AD203B41FA5}">
                      <a16:colId xmlns:a16="http://schemas.microsoft.com/office/drawing/2014/main" val="2790125010"/>
                    </a:ext>
                  </a:extLst>
                </a:gridCol>
                <a:gridCol w="2927837">
                  <a:extLst>
                    <a:ext uri="{9D8B030D-6E8A-4147-A177-3AD203B41FA5}">
                      <a16:colId xmlns:a16="http://schemas.microsoft.com/office/drawing/2014/main" val="313424822"/>
                    </a:ext>
                  </a:extLst>
                </a:gridCol>
              </a:tblGrid>
              <a:tr h="550061">
                <a:tc>
                  <a:txBody>
                    <a:bodyPr/>
                    <a:lstStyle/>
                    <a:p>
                      <a:r>
                        <a:rPr lang="nl-NL" sz="2000" b="0" dirty="0"/>
                        <a:t>Fysieke factoren</a:t>
                      </a:r>
                    </a:p>
                  </a:txBody>
                  <a:tcPr/>
                </a:tc>
                <a:tc>
                  <a:txBody>
                    <a:bodyPr/>
                    <a:lstStyle/>
                    <a:p>
                      <a:r>
                        <a:rPr lang="nl-NL" dirty="0"/>
                        <a:t>Psychische factoren</a:t>
                      </a:r>
                    </a:p>
                  </a:txBody>
                  <a:tcPr/>
                </a:tc>
                <a:tc>
                  <a:txBody>
                    <a:bodyPr/>
                    <a:lstStyle/>
                    <a:p>
                      <a:r>
                        <a:rPr lang="nl-NL" dirty="0"/>
                        <a:t>Sociale factoren</a:t>
                      </a:r>
                    </a:p>
                  </a:txBody>
                  <a:tcPr/>
                </a:tc>
                <a:extLst>
                  <a:ext uri="{0D108BD9-81ED-4DB2-BD59-A6C34878D82A}">
                    <a16:rowId xmlns:a16="http://schemas.microsoft.com/office/drawing/2014/main" val="2660679782"/>
                  </a:ext>
                </a:extLst>
              </a:tr>
              <a:tr h="550061">
                <a:tc>
                  <a:txBody>
                    <a:bodyPr/>
                    <a:lstStyle/>
                    <a:p>
                      <a:r>
                        <a:rPr lang="nl-NL" sz="2000" dirty="0"/>
                        <a:t>Slecht lopen</a:t>
                      </a:r>
                    </a:p>
                  </a:txBody>
                  <a:tcPr/>
                </a:tc>
                <a:tc>
                  <a:txBody>
                    <a:bodyPr/>
                    <a:lstStyle/>
                    <a:p>
                      <a:r>
                        <a:rPr lang="nl-NL" sz="2000" dirty="0"/>
                        <a:t>Geheugenklachten</a:t>
                      </a:r>
                    </a:p>
                  </a:txBody>
                  <a:tcPr/>
                </a:tc>
                <a:tc>
                  <a:txBody>
                    <a:bodyPr/>
                    <a:lstStyle/>
                    <a:p>
                      <a:r>
                        <a:rPr lang="nl-NL" sz="2000" dirty="0"/>
                        <a:t>Alleen wonen</a:t>
                      </a:r>
                    </a:p>
                  </a:txBody>
                  <a:tcPr/>
                </a:tc>
                <a:extLst>
                  <a:ext uri="{0D108BD9-81ED-4DB2-BD59-A6C34878D82A}">
                    <a16:rowId xmlns:a16="http://schemas.microsoft.com/office/drawing/2014/main" val="1405656211"/>
                  </a:ext>
                </a:extLst>
              </a:tr>
              <a:tr h="719369">
                <a:tc>
                  <a:txBody>
                    <a:bodyPr/>
                    <a:lstStyle/>
                    <a:p>
                      <a:r>
                        <a:rPr lang="nl-NL" sz="2000" dirty="0"/>
                        <a:t>Slecht evenwicht kunnen bewaren</a:t>
                      </a:r>
                    </a:p>
                  </a:txBody>
                  <a:tcPr/>
                </a:tc>
                <a:tc>
                  <a:txBody>
                    <a:bodyPr/>
                    <a:lstStyle/>
                    <a:p>
                      <a:r>
                        <a:rPr lang="nl-NL" sz="2000" dirty="0"/>
                        <a:t>Sombere gevoelens</a:t>
                      </a:r>
                    </a:p>
                  </a:txBody>
                  <a:tcPr/>
                </a:tc>
                <a:tc>
                  <a:txBody>
                    <a:bodyPr/>
                    <a:lstStyle/>
                    <a:p>
                      <a:r>
                        <a:rPr lang="nl-NL" sz="2000" dirty="0"/>
                        <a:t>Gemis aan contacten</a:t>
                      </a:r>
                    </a:p>
                  </a:txBody>
                  <a:tcPr/>
                </a:tc>
                <a:extLst>
                  <a:ext uri="{0D108BD9-81ED-4DB2-BD59-A6C34878D82A}">
                    <a16:rowId xmlns:a16="http://schemas.microsoft.com/office/drawing/2014/main" val="1244619652"/>
                  </a:ext>
                </a:extLst>
              </a:tr>
              <a:tr h="719369">
                <a:tc>
                  <a:txBody>
                    <a:bodyPr/>
                    <a:lstStyle/>
                    <a:p>
                      <a:r>
                        <a:rPr lang="nl-NL" sz="2000" dirty="0"/>
                        <a:t>Lichamelijk moe zijn</a:t>
                      </a:r>
                    </a:p>
                  </a:txBody>
                  <a:tcPr/>
                </a:tc>
                <a:tc>
                  <a:txBody>
                    <a:bodyPr/>
                    <a:lstStyle/>
                    <a:p>
                      <a:r>
                        <a:rPr lang="nl-NL" sz="2000" dirty="0"/>
                        <a:t>Angstige gevoelens/ nervositeit</a:t>
                      </a:r>
                    </a:p>
                  </a:txBody>
                  <a:tcPr/>
                </a:tc>
                <a:tc>
                  <a:txBody>
                    <a:bodyPr/>
                    <a:lstStyle/>
                    <a:p>
                      <a:r>
                        <a:rPr lang="nl-NL" sz="2000" dirty="0"/>
                        <a:t>Gemis aan steun</a:t>
                      </a:r>
                    </a:p>
                  </a:txBody>
                  <a:tcPr/>
                </a:tc>
                <a:extLst>
                  <a:ext uri="{0D108BD9-81ED-4DB2-BD59-A6C34878D82A}">
                    <a16:rowId xmlns:a16="http://schemas.microsoft.com/office/drawing/2014/main" val="4232541681"/>
                  </a:ext>
                </a:extLst>
              </a:tr>
              <a:tr h="550061">
                <a:tc>
                  <a:txBody>
                    <a:bodyPr/>
                    <a:lstStyle/>
                    <a:p>
                      <a:r>
                        <a:rPr lang="nl-NL" sz="2000" dirty="0"/>
                        <a:t>Slecht horen</a:t>
                      </a:r>
                    </a:p>
                  </a:txBody>
                  <a:tcPr/>
                </a:tc>
                <a:tc>
                  <a:txBody>
                    <a:bodyPr/>
                    <a:lstStyle/>
                    <a:p>
                      <a:endParaRPr lang="nl-NL" sz="2000"/>
                    </a:p>
                  </a:txBody>
                  <a:tcPr/>
                </a:tc>
                <a:tc>
                  <a:txBody>
                    <a:bodyPr/>
                    <a:lstStyle/>
                    <a:p>
                      <a:r>
                        <a:rPr lang="nl-NL" sz="2000" dirty="0"/>
                        <a:t>Financiële problemen</a:t>
                      </a:r>
                    </a:p>
                  </a:txBody>
                  <a:tcPr/>
                </a:tc>
                <a:extLst>
                  <a:ext uri="{0D108BD9-81ED-4DB2-BD59-A6C34878D82A}">
                    <a16:rowId xmlns:a16="http://schemas.microsoft.com/office/drawing/2014/main" val="2880595316"/>
                  </a:ext>
                </a:extLst>
              </a:tr>
              <a:tr h="550061">
                <a:tc>
                  <a:txBody>
                    <a:bodyPr/>
                    <a:lstStyle/>
                    <a:p>
                      <a:r>
                        <a:rPr lang="nl-NL" sz="2000" dirty="0"/>
                        <a:t>Slecht zien</a:t>
                      </a:r>
                    </a:p>
                  </a:txBody>
                  <a:tcPr/>
                </a:tc>
                <a:tc>
                  <a:txBody>
                    <a:bodyPr/>
                    <a:lstStyle/>
                    <a:p>
                      <a:endParaRPr lang="nl-NL" sz="2000"/>
                    </a:p>
                  </a:txBody>
                  <a:tcPr/>
                </a:tc>
                <a:tc>
                  <a:txBody>
                    <a:bodyPr/>
                    <a:lstStyle/>
                    <a:p>
                      <a:r>
                        <a:rPr lang="nl-NL" sz="2000" dirty="0"/>
                        <a:t>Laag </a:t>
                      </a:r>
                      <a:r>
                        <a:rPr lang="nl-NL" sz="2000" dirty="0" err="1"/>
                        <a:t>opleidingsnieveau</a:t>
                      </a:r>
                      <a:endParaRPr lang="nl-NL" sz="2000" dirty="0"/>
                    </a:p>
                  </a:txBody>
                  <a:tcPr/>
                </a:tc>
                <a:extLst>
                  <a:ext uri="{0D108BD9-81ED-4DB2-BD59-A6C34878D82A}">
                    <a16:rowId xmlns:a16="http://schemas.microsoft.com/office/drawing/2014/main" val="1726911940"/>
                  </a:ext>
                </a:extLst>
              </a:tr>
              <a:tr h="550061">
                <a:tc>
                  <a:txBody>
                    <a:bodyPr/>
                    <a:lstStyle/>
                    <a:p>
                      <a:r>
                        <a:rPr lang="nl-NL" sz="2000" dirty="0"/>
                        <a:t>Weinig tot niet wandelen</a:t>
                      </a:r>
                    </a:p>
                  </a:txBody>
                  <a:tcPr/>
                </a:tc>
                <a:tc>
                  <a:txBody>
                    <a:bodyPr/>
                    <a:lstStyle/>
                    <a:p>
                      <a:endParaRPr lang="nl-NL" sz="2000"/>
                    </a:p>
                  </a:txBody>
                  <a:tcPr/>
                </a:tc>
                <a:tc>
                  <a:txBody>
                    <a:bodyPr/>
                    <a:lstStyle/>
                    <a:p>
                      <a:endParaRPr lang="nl-NL" sz="2000" dirty="0"/>
                    </a:p>
                  </a:txBody>
                  <a:tcPr/>
                </a:tc>
                <a:extLst>
                  <a:ext uri="{0D108BD9-81ED-4DB2-BD59-A6C34878D82A}">
                    <a16:rowId xmlns:a16="http://schemas.microsoft.com/office/drawing/2014/main" val="3136652742"/>
                  </a:ext>
                </a:extLst>
              </a:tr>
              <a:tr h="550061">
                <a:tc>
                  <a:txBody>
                    <a:bodyPr/>
                    <a:lstStyle/>
                    <a:p>
                      <a:r>
                        <a:rPr lang="nl-NL" sz="2000" dirty="0"/>
                        <a:t>Ongewenst gewichtsverlies</a:t>
                      </a:r>
                    </a:p>
                  </a:txBody>
                  <a:tcPr/>
                </a:tc>
                <a:tc>
                  <a:txBody>
                    <a:bodyPr/>
                    <a:lstStyle/>
                    <a:p>
                      <a:endParaRPr lang="nl-NL" sz="2000"/>
                    </a:p>
                  </a:txBody>
                  <a:tcPr/>
                </a:tc>
                <a:tc>
                  <a:txBody>
                    <a:bodyPr/>
                    <a:lstStyle/>
                    <a:p>
                      <a:endParaRPr lang="nl-NL" sz="2000" dirty="0"/>
                    </a:p>
                  </a:txBody>
                  <a:tcPr/>
                </a:tc>
                <a:extLst>
                  <a:ext uri="{0D108BD9-81ED-4DB2-BD59-A6C34878D82A}">
                    <a16:rowId xmlns:a16="http://schemas.microsoft.com/office/drawing/2014/main" val="554205307"/>
                  </a:ext>
                </a:extLst>
              </a:tr>
              <a:tr h="550061">
                <a:tc>
                  <a:txBody>
                    <a:bodyPr/>
                    <a:lstStyle/>
                    <a:p>
                      <a:r>
                        <a:rPr lang="nl-NL" sz="2000" dirty="0"/>
                        <a:t>Weinig handkracht hebben</a:t>
                      </a:r>
                    </a:p>
                  </a:txBody>
                  <a:tcPr/>
                </a:tc>
                <a:tc>
                  <a:txBody>
                    <a:bodyPr/>
                    <a:lstStyle/>
                    <a:p>
                      <a:endParaRPr lang="nl-NL" sz="2000"/>
                    </a:p>
                  </a:txBody>
                  <a:tcPr/>
                </a:tc>
                <a:tc>
                  <a:txBody>
                    <a:bodyPr/>
                    <a:lstStyle/>
                    <a:p>
                      <a:endParaRPr lang="nl-NL" sz="2000" dirty="0"/>
                    </a:p>
                  </a:txBody>
                  <a:tcPr/>
                </a:tc>
                <a:extLst>
                  <a:ext uri="{0D108BD9-81ED-4DB2-BD59-A6C34878D82A}">
                    <a16:rowId xmlns:a16="http://schemas.microsoft.com/office/drawing/2014/main" val="2194225102"/>
                  </a:ext>
                </a:extLst>
              </a:tr>
            </a:tbl>
          </a:graphicData>
        </a:graphic>
      </p:graphicFrame>
      <p:sp>
        <p:nvSpPr>
          <p:cNvPr id="4" name="Tijdelijke aanduiding voor dianummer 3">
            <a:extLst>
              <a:ext uri="{FF2B5EF4-FFF2-40B4-BE49-F238E27FC236}">
                <a16:creationId xmlns:a16="http://schemas.microsoft.com/office/drawing/2014/main" id="{ADBC0EC1-6428-4ECC-9991-3EB181F0470D}"/>
              </a:ext>
            </a:extLst>
          </p:cNvPr>
          <p:cNvSpPr>
            <a:spLocks noGrp="1"/>
          </p:cNvSpPr>
          <p:nvPr>
            <p:ph type="sldNum" sz="quarter" idx="12"/>
          </p:nvPr>
        </p:nvSpPr>
        <p:spPr/>
        <p:txBody>
          <a:bodyPr/>
          <a:lstStyle/>
          <a:p>
            <a:fld id="{9163240C-9BE7-EF40-AC41-228CBD415431}" type="slidenum">
              <a:rPr lang="nl-NL" smtClean="0"/>
              <a:pPr/>
              <a:t>34</a:t>
            </a:fld>
            <a:endParaRPr lang="nl-NL"/>
          </a:p>
        </p:txBody>
      </p:sp>
    </p:spTree>
    <p:extLst>
      <p:ext uri="{BB962C8B-B14F-4D97-AF65-F5344CB8AC3E}">
        <p14:creationId xmlns:p14="http://schemas.microsoft.com/office/powerpoint/2010/main" val="1734981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31-dreamstime_8520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85410"/>
            <a:ext cx="1895302" cy="2558213"/>
          </a:xfrm>
          <a:prstGeom prst="rect">
            <a:avLst/>
          </a:prstGeom>
        </p:spPr>
      </p:pic>
      <p:sp>
        <p:nvSpPr>
          <p:cNvPr id="2" name="Titel 1"/>
          <p:cNvSpPr>
            <a:spLocks noGrp="1"/>
          </p:cNvSpPr>
          <p:nvPr>
            <p:ph type="title"/>
          </p:nvPr>
        </p:nvSpPr>
        <p:spPr>
          <a:xfrm>
            <a:off x="323528" y="408372"/>
            <a:ext cx="8496944" cy="1039427"/>
          </a:xfrm>
        </p:spPr>
        <p:txBody>
          <a:bodyPr>
            <a:normAutofit/>
          </a:bodyPr>
          <a:lstStyle/>
          <a:p>
            <a:r>
              <a:rPr lang="nl-NL" sz="4400" dirty="0"/>
              <a:t>Kent u hem nog?</a:t>
            </a:r>
          </a:p>
        </p:txBody>
      </p:sp>
      <p:sp>
        <p:nvSpPr>
          <p:cNvPr id="3" name="Tijdelijke aanduiding voor inhoud 2"/>
          <p:cNvSpPr>
            <a:spLocks noGrp="1"/>
          </p:cNvSpPr>
          <p:nvPr>
            <p:ph idx="1"/>
          </p:nvPr>
        </p:nvSpPr>
        <p:spPr>
          <a:xfrm>
            <a:off x="2540125" y="1985410"/>
            <a:ext cx="6709716" cy="4872590"/>
          </a:xfrm>
        </p:spPr>
        <p:txBody>
          <a:bodyPr>
            <a:normAutofit/>
          </a:bodyPr>
          <a:lstStyle/>
          <a:p>
            <a:r>
              <a:rPr lang="nl-NL" sz="2400" dirty="0">
                <a:solidFill>
                  <a:schemeClr val="tx1"/>
                </a:solidFill>
              </a:rPr>
              <a:t>Dhr. Hoekman, 75 jaar, 2 jaar DM2 </a:t>
            </a:r>
          </a:p>
          <a:p>
            <a:r>
              <a:rPr lang="nl-NL" sz="2400" dirty="0">
                <a:solidFill>
                  <a:schemeClr val="tx1"/>
                </a:solidFill>
              </a:rPr>
              <a:t>Vitaal, BMI 27</a:t>
            </a:r>
          </a:p>
          <a:p>
            <a:r>
              <a:rPr lang="nl-NL" sz="2400" dirty="0">
                <a:solidFill>
                  <a:schemeClr val="tx1"/>
                </a:solidFill>
              </a:rPr>
              <a:t>Geen medicatie </a:t>
            </a:r>
          </a:p>
          <a:p>
            <a:r>
              <a:rPr lang="nl-NL" sz="2400" dirty="0">
                <a:solidFill>
                  <a:schemeClr val="tx1"/>
                </a:solidFill>
              </a:rPr>
              <a:t>Voeding aangepast, 3 kg afgevallen</a:t>
            </a:r>
          </a:p>
          <a:p>
            <a:r>
              <a:rPr lang="nl-NL" sz="2400" dirty="0">
                <a:solidFill>
                  <a:schemeClr val="tx1"/>
                </a:solidFill>
              </a:rPr>
              <a:t>Wandelt elke dag bij droog weer</a:t>
            </a:r>
          </a:p>
          <a:p>
            <a:pPr>
              <a:buFont typeface="Arial" panose="020B0604020202020204" pitchFamily="34" charset="0"/>
              <a:buChar char="•"/>
            </a:pPr>
            <a:r>
              <a:rPr lang="nl-NL" sz="2400" dirty="0">
                <a:latin typeface="Century Gothic" panose="020B0502020202020204" pitchFamily="34" charset="0"/>
              </a:rPr>
              <a:t>Bloeddruk 125/85 en LDL-c 2.4</a:t>
            </a:r>
          </a:p>
          <a:p>
            <a:pPr>
              <a:buFont typeface="Arial" panose="020B0604020202020204" pitchFamily="34" charset="0"/>
              <a:buChar char="•"/>
            </a:pPr>
            <a:r>
              <a:rPr lang="nl-NL" sz="2400" dirty="0">
                <a:latin typeface="Century Gothic" panose="020B0502020202020204" pitchFamily="34" charset="0"/>
              </a:rPr>
              <a:t>Geen </a:t>
            </a:r>
            <a:r>
              <a:rPr lang="nl-NL" sz="2400" dirty="0" err="1">
                <a:latin typeface="Century Gothic" panose="020B0502020202020204" pitchFamily="34" charset="0"/>
              </a:rPr>
              <a:t>macrovasculaire</a:t>
            </a:r>
            <a:r>
              <a:rPr lang="nl-NL" sz="2400" dirty="0">
                <a:latin typeface="Century Gothic" panose="020B0502020202020204" pitchFamily="34" charset="0"/>
              </a:rPr>
              <a:t> complicaties</a:t>
            </a:r>
          </a:p>
          <a:p>
            <a:pPr>
              <a:buFont typeface="Arial" panose="020B0604020202020204" pitchFamily="34" charset="0"/>
              <a:buChar char="•"/>
            </a:pPr>
            <a:r>
              <a:rPr lang="nl-NL" sz="2400" dirty="0">
                <a:latin typeface="Century Gothic" panose="020B0502020202020204" pitchFamily="34" charset="0"/>
              </a:rPr>
              <a:t>ACR-urine 32 mg/</a:t>
            </a:r>
            <a:r>
              <a:rPr lang="nl-NL" sz="2400" dirty="0" err="1">
                <a:latin typeface="Century Gothic" panose="020B0502020202020204" pitchFamily="34" charset="0"/>
              </a:rPr>
              <a:t>mmol</a:t>
            </a:r>
            <a:r>
              <a:rPr lang="nl-NL" sz="2400" dirty="0">
                <a:latin typeface="Century Gothic" panose="020B0502020202020204" pitchFamily="34" charset="0"/>
              </a:rPr>
              <a:t>, </a:t>
            </a:r>
            <a:r>
              <a:rPr lang="nl-NL" sz="2400" dirty="0" err="1">
                <a:latin typeface="Century Gothic" panose="020B0502020202020204" pitchFamily="34" charset="0"/>
              </a:rPr>
              <a:t>eGFR</a:t>
            </a:r>
            <a:r>
              <a:rPr lang="nl-NL" sz="2400" dirty="0">
                <a:latin typeface="Century Gothic" panose="020B0502020202020204" pitchFamily="34" charset="0"/>
              </a:rPr>
              <a:t> 74</a:t>
            </a:r>
          </a:p>
          <a:p>
            <a:pPr marL="0" indent="0">
              <a:buNone/>
            </a:pPr>
            <a:br>
              <a:rPr lang="nl-NL" sz="2400" dirty="0">
                <a:latin typeface="Century Gothic" panose="020B0502020202020204" pitchFamily="34" charset="0"/>
              </a:rPr>
            </a:br>
            <a:r>
              <a:rPr lang="nl-NL" sz="2400" b="1" dirty="0">
                <a:solidFill>
                  <a:srgbClr val="FF8000"/>
                </a:solidFill>
                <a:latin typeface="Century Gothic" panose="020B0502020202020204" pitchFamily="34" charset="0"/>
              </a:rPr>
              <a:t>Wat is zijn cardiovasculaire risico?</a:t>
            </a: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a:p>
            <a:endParaRPr lang="nl-NL" sz="2400" dirty="0">
              <a:solidFill>
                <a:schemeClr val="tx1"/>
              </a:solidFill>
            </a:endParaRPr>
          </a:p>
        </p:txBody>
      </p:sp>
      <p:sp>
        <p:nvSpPr>
          <p:cNvPr id="5" name="Tijdelijke aanduiding voor dianummer 4">
            <a:extLst>
              <a:ext uri="{FF2B5EF4-FFF2-40B4-BE49-F238E27FC236}">
                <a16:creationId xmlns:a16="http://schemas.microsoft.com/office/drawing/2014/main" id="{58FCAF1D-717C-474E-BEC7-3884DCDB61A9}"/>
              </a:ext>
            </a:extLst>
          </p:cNvPr>
          <p:cNvSpPr>
            <a:spLocks noGrp="1"/>
          </p:cNvSpPr>
          <p:nvPr>
            <p:ph type="sldNum" sz="quarter" idx="12"/>
          </p:nvPr>
        </p:nvSpPr>
        <p:spPr/>
        <p:txBody>
          <a:bodyPr/>
          <a:lstStyle/>
          <a:p>
            <a:fld id="{9163240C-9BE7-EF40-AC41-228CBD415431}" type="slidenum">
              <a:rPr lang="nl-NL" smtClean="0"/>
              <a:pPr/>
              <a:t>35</a:t>
            </a:fld>
            <a:endParaRPr lang="nl-NL" dirty="0"/>
          </a:p>
        </p:txBody>
      </p:sp>
      <p:sp>
        <p:nvSpPr>
          <p:cNvPr id="8" name="Tekstvak 7">
            <a:extLst>
              <a:ext uri="{FF2B5EF4-FFF2-40B4-BE49-F238E27FC236}">
                <a16:creationId xmlns:a16="http://schemas.microsoft.com/office/drawing/2014/main" id="{A9196247-ED78-394C-8F4A-18019D232416}"/>
              </a:ext>
            </a:extLst>
          </p:cNvPr>
          <p:cNvSpPr txBox="1"/>
          <p:nvPr/>
        </p:nvSpPr>
        <p:spPr>
          <a:xfrm>
            <a:off x="3639757" y="6423981"/>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spTree>
    <p:extLst>
      <p:ext uri="{BB962C8B-B14F-4D97-AF65-F5344CB8AC3E}">
        <p14:creationId xmlns:p14="http://schemas.microsoft.com/office/powerpoint/2010/main" val="2247944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07F7-5C7A-407B-9CB1-1220F3CED852}"/>
              </a:ext>
            </a:extLst>
          </p:cNvPr>
          <p:cNvSpPr>
            <a:spLocks noGrp="1"/>
          </p:cNvSpPr>
          <p:nvPr>
            <p:ph type="title"/>
          </p:nvPr>
        </p:nvSpPr>
        <p:spPr>
          <a:xfrm>
            <a:off x="457200" y="274638"/>
            <a:ext cx="8229600" cy="571500"/>
          </a:xfrm>
        </p:spPr>
        <p:txBody>
          <a:bodyPr>
            <a:noAutofit/>
          </a:bodyPr>
          <a:lstStyle/>
          <a:p>
            <a:r>
              <a:rPr lang="nl-NL" dirty="0"/>
              <a:t>Risicoschatting</a:t>
            </a:r>
          </a:p>
        </p:txBody>
      </p:sp>
      <p:sp>
        <p:nvSpPr>
          <p:cNvPr id="3" name="Tijdelijke aanduiding voor inhoud 2">
            <a:extLst>
              <a:ext uri="{FF2B5EF4-FFF2-40B4-BE49-F238E27FC236}">
                <a16:creationId xmlns:a16="http://schemas.microsoft.com/office/drawing/2014/main" id="{B3F7B238-24B2-4E08-B3D4-9B0B9E5D6862}"/>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EBB1ED1-D0E2-453A-B418-7AABC078FA47}"/>
              </a:ext>
            </a:extLst>
          </p:cNvPr>
          <p:cNvSpPr>
            <a:spLocks noGrp="1"/>
          </p:cNvSpPr>
          <p:nvPr>
            <p:ph type="sldNum" sz="quarter" idx="12"/>
          </p:nvPr>
        </p:nvSpPr>
        <p:spPr/>
        <p:txBody>
          <a:bodyPr/>
          <a:lstStyle/>
          <a:p>
            <a:fld id="{9163240C-9BE7-EF40-AC41-228CBD415431}" type="slidenum">
              <a:rPr lang="nl-NL" smtClean="0"/>
              <a:pPr/>
              <a:t>36</a:t>
            </a:fld>
            <a:endParaRPr lang="nl-NL"/>
          </a:p>
        </p:txBody>
      </p:sp>
      <p:pic>
        <p:nvPicPr>
          <p:cNvPr id="5" name="Afbeelding 4">
            <a:extLst>
              <a:ext uri="{FF2B5EF4-FFF2-40B4-BE49-F238E27FC236}">
                <a16:creationId xmlns:a16="http://schemas.microsoft.com/office/drawing/2014/main" id="{7F348325-AB6B-4439-AA02-8FC356CD7D7B}"/>
              </a:ext>
            </a:extLst>
          </p:cNvPr>
          <p:cNvPicPr>
            <a:picLocks noChangeAspect="1"/>
          </p:cNvPicPr>
          <p:nvPr/>
        </p:nvPicPr>
        <p:blipFill>
          <a:blip r:embed="rId3"/>
          <a:stretch>
            <a:fillRect/>
          </a:stretch>
        </p:blipFill>
        <p:spPr>
          <a:xfrm>
            <a:off x="-136477" y="846138"/>
            <a:ext cx="9144000" cy="5912559"/>
          </a:xfrm>
          <a:prstGeom prst="rect">
            <a:avLst/>
          </a:prstGeom>
        </p:spPr>
      </p:pic>
      <p:pic>
        <p:nvPicPr>
          <p:cNvPr id="6" name="Afbeelding 5" descr="31-dreamstime_852078.jpg">
            <a:extLst>
              <a:ext uri="{FF2B5EF4-FFF2-40B4-BE49-F238E27FC236}">
                <a16:creationId xmlns:a16="http://schemas.microsoft.com/office/drawing/2014/main" id="{866C9274-97B7-4EF4-AA65-C194EDF0C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612" y="2469662"/>
            <a:ext cx="920484" cy="1242438"/>
          </a:xfrm>
          <a:prstGeom prst="rect">
            <a:avLst/>
          </a:prstGeom>
        </p:spPr>
      </p:pic>
    </p:spTree>
    <p:extLst>
      <p:ext uri="{BB962C8B-B14F-4D97-AF65-F5344CB8AC3E}">
        <p14:creationId xmlns:p14="http://schemas.microsoft.com/office/powerpoint/2010/main" val="1551683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825" y="274638"/>
            <a:ext cx="8814782" cy="1143000"/>
          </a:xfrm>
        </p:spPr>
        <p:txBody>
          <a:bodyPr>
            <a:normAutofit fontScale="90000"/>
          </a:bodyPr>
          <a:lstStyle/>
          <a:p>
            <a:r>
              <a:rPr lang="nl-NL" dirty="0"/>
              <a:t>En kent u haar nog?</a:t>
            </a:r>
            <a:br>
              <a:rPr lang="nl-NL" dirty="0"/>
            </a:br>
            <a:endParaRPr lang="nl-NL" dirty="0"/>
          </a:p>
        </p:txBody>
      </p:sp>
      <p:sp>
        <p:nvSpPr>
          <p:cNvPr id="3" name="Tijdelijke aanduiding voor inhoud 2"/>
          <p:cNvSpPr>
            <a:spLocks noGrp="1"/>
          </p:cNvSpPr>
          <p:nvPr>
            <p:ph idx="1"/>
          </p:nvPr>
        </p:nvSpPr>
        <p:spPr>
          <a:xfrm>
            <a:off x="3581400" y="2000250"/>
            <a:ext cx="5357207" cy="4472057"/>
          </a:xfrm>
        </p:spPr>
        <p:txBody>
          <a:bodyPr>
            <a:normAutofit fontScale="92500"/>
          </a:bodyPr>
          <a:lstStyle/>
          <a:p>
            <a:r>
              <a:rPr lang="nl-NL" dirty="0">
                <a:solidFill>
                  <a:schemeClr val="tx1"/>
                </a:solidFill>
              </a:rPr>
              <a:t>Leeftijd 68 jaar/ BMI 29</a:t>
            </a:r>
          </a:p>
          <a:p>
            <a:r>
              <a:rPr lang="nl-NL" dirty="0">
                <a:solidFill>
                  <a:schemeClr val="tx1"/>
                </a:solidFill>
              </a:rPr>
              <a:t>DM2 duur &lt; 1 jaar</a:t>
            </a:r>
          </a:p>
          <a:p>
            <a:r>
              <a:rPr lang="nl-NL" dirty="0">
                <a:solidFill>
                  <a:schemeClr val="tx1"/>
                </a:solidFill>
              </a:rPr>
              <a:t>HbA1c 62 mmol/mol</a:t>
            </a:r>
          </a:p>
          <a:p>
            <a:r>
              <a:rPr lang="nl-NL" dirty="0">
                <a:solidFill>
                  <a:schemeClr val="tx1"/>
                </a:solidFill>
              </a:rPr>
              <a:t>eGFR 55 ml/min</a:t>
            </a:r>
          </a:p>
          <a:p>
            <a:r>
              <a:rPr lang="nl-NL" dirty="0">
                <a:solidFill>
                  <a:schemeClr val="tx1"/>
                </a:solidFill>
              </a:rPr>
              <a:t>ACR-u 28</a:t>
            </a:r>
          </a:p>
          <a:p>
            <a:r>
              <a:rPr lang="nl-NL" dirty="0">
                <a:solidFill>
                  <a:schemeClr val="tx1"/>
                </a:solidFill>
              </a:rPr>
              <a:t>RR 145/90 en LDL-c 3.2 </a:t>
            </a:r>
            <a:r>
              <a:rPr lang="nl-NL" dirty="0" err="1">
                <a:solidFill>
                  <a:schemeClr val="tx1"/>
                </a:solidFill>
              </a:rPr>
              <a:t>mmol</a:t>
            </a:r>
            <a:endParaRPr lang="nl-NL" dirty="0">
              <a:solidFill>
                <a:schemeClr val="tx1"/>
              </a:solidFill>
            </a:endParaRPr>
          </a:p>
          <a:p>
            <a:r>
              <a:rPr lang="nl-NL" dirty="0">
                <a:solidFill>
                  <a:schemeClr val="tx1"/>
                </a:solidFill>
              </a:rPr>
              <a:t>Geen complicaties</a:t>
            </a:r>
          </a:p>
          <a:p>
            <a:pPr marL="0" indent="0">
              <a:buNone/>
            </a:pPr>
            <a:r>
              <a:rPr lang="nl-NL" dirty="0">
                <a:solidFill>
                  <a:schemeClr val="tx1"/>
                </a:solidFill>
              </a:rPr>
              <a:t>	</a:t>
            </a:r>
            <a:r>
              <a:rPr lang="nl-NL" dirty="0">
                <a:solidFill>
                  <a:srgbClr val="FF8000"/>
                </a:solidFill>
              </a:rPr>
              <a:t>Wat is haar CV risico?</a:t>
            </a:r>
          </a:p>
          <a:p>
            <a:pPr marL="0" indent="0">
              <a:buNone/>
            </a:pPr>
            <a:r>
              <a:rPr lang="nl-NL" dirty="0">
                <a:solidFill>
                  <a:srgbClr val="FF8000"/>
                </a:solidFill>
              </a:rPr>
              <a:t>     </a:t>
            </a:r>
          </a:p>
        </p:txBody>
      </p:sp>
      <p:sp>
        <p:nvSpPr>
          <p:cNvPr id="8" name="Tekstvak 7"/>
          <p:cNvSpPr txBox="1"/>
          <p:nvPr/>
        </p:nvSpPr>
        <p:spPr>
          <a:xfrm>
            <a:off x="-1185333" y="4318000"/>
            <a:ext cx="184666" cy="369332"/>
          </a:xfrm>
          <a:prstGeom prst="rect">
            <a:avLst/>
          </a:prstGeom>
          <a:noFill/>
        </p:spPr>
        <p:txBody>
          <a:bodyPr wrap="none" rtlCol="0">
            <a:spAutoFit/>
          </a:bodyPr>
          <a:lstStyle/>
          <a:p>
            <a:endParaRPr lang="nl-NL" dirty="0"/>
          </a:p>
        </p:txBody>
      </p:sp>
      <p:sp>
        <p:nvSpPr>
          <p:cNvPr id="4" name="Tijdelijke aanduiding voor dianummer 3">
            <a:extLst>
              <a:ext uri="{FF2B5EF4-FFF2-40B4-BE49-F238E27FC236}">
                <a16:creationId xmlns:a16="http://schemas.microsoft.com/office/drawing/2014/main" id="{F698CBC6-DD3B-2540-875B-F720ACFF9D28}"/>
              </a:ext>
            </a:extLst>
          </p:cNvPr>
          <p:cNvSpPr>
            <a:spLocks noGrp="1"/>
          </p:cNvSpPr>
          <p:nvPr>
            <p:ph type="sldNum" sz="quarter" idx="12"/>
          </p:nvPr>
        </p:nvSpPr>
        <p:spPr/>
        <p:txBody>
          <a:bodyPr/>
          <a:lstStyle/>
          <a:p>
            <a:fld id="{9163240C-9BE7-EF40-AC41-228CBD415431}" type="slidenum">
              <a:rPr lang="nl-NL" sz="1200" smtClean="0">
                <a:solidFill>
                  <a:schemeClr val="tx1"/>
                </a:solidFill>
              </a:rPr>
              <a:pPr/>
              <a:t>37</a:t>
            </a:fld>
            <a:endParaRPr lang="nl-NL" sz="1200" dirty="0">
              <a:solidFill>
                <a:schemeClr val="tx1"/>
              </a:solidFill>
            </a:endParaRPr>
          </a:p>
        </p:txBody>
      </p:sp>
      <p:sp>
        <p:nvSpPr>
          <p:cNvPr id="7" name="Tekstvak 6">
            <a:extLst>
              <a:ext uri="{FF2B5EF4-FFF2-40B4-BE49-F238E27FC236}">
                <a16:creationId xmlns:a16="http://schemas.microsoft.com/office/drawing/2014/main" id="{74BC2E55-A2F5-0A45-A78B-374A09C0F2C8}"/>
              </a:ext>
            </a:extLst>
          </p:cNvPr>
          <p:cNvSpPr txBox="1"/>
          <p:nvPr/>
        </p:nvSpPr>
        <p:spPr>
          <a:xfrm>
            <a:off x="3639757" y="6423981"/>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pic>
        <p:nvPicPr>
          <p:cNvPr id="5" name="Afbeelding 4">
            <a:extLst>
              <a:ext uri="{FF2B5EF4-FFF2-40B4-BE49-F238E27FC236}">
                <a16:creationId xmlns:a16="http://schemas.microsoft.com/office/drawing/2014/main" id="{4E5774F8-74D2-4248-970A-DA6D8D4409EB}"/>
              </a:ext>
            </a:extLst>
          </p:cNvPr>
          <p:cNvPicPr>
            <a:picLocks noChangeAspect="1"/>
          </p:cNvPicPr>
          <p:nvPr/>
        </p:nvPicPr>
        <p:blipFill>
          <a:blip r:embed="rId3"/>
          <a:stretch>
            <a:fillRect/>
          </a:stretch>
        </p:blipFill>
        <p:spPr>
          <a:xfrm>
            <a:off x="323238" y="2227688"/>
            <a:ext cx="2944623" cy="2834886"/>
          </a:xfrm>
          <a:prstGeom prst="rect">
            <a:avLst/>
          </a:prstGeom>
        </p:spPr>
      </p:pic>
    </p:spTree>
    <p:extLst>
      <p:ext uri="{BB962C8B-B14F-4D97-AF65-F5344CB8AC3E}">
        <p14:creationId xmlns:p14="http://schemas.microsoft.com/office/powerpoint/2010/main" val="1806804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07F7-5C7A-407B-9CB1-1220F3CED852}"/>
              </a:ext>
            </a:extLst>
          </p:cNvPr>
          <p:cNvSpPr>
            <a:spLocks noGrp="1"/>
          </p:cNvSpPr>
          <p:nvPr>
            <p:ph type="title"/>
          </p:nvPr>
        </p:nvSpPr>
        <p:spPr>
          <a:xfrm>
            <a:off x="457200" y="274638"/>
            <a:ext cx="8229600" cy="571500"/>
          </a:xfrm>
        </p:spPr>
        <p:txBody>
          <a:bodyPr>
            <a:noAutofit/>
          </a:bodyPr>
          <a:lstStyle/>
          <a:p>
            <a:r>
              <a:rPr lang="nl-NL" dirty="0"/>
              <a:t>Risicoschatting</a:t>
            </a:r>
          </a:p>
        </p:txBody>
      </p:sp>
      <p:sp>
        <p:nvSpPr>
          <p:cNvPr id="3" name="Tijdelijke aanduiding voor inhoud 2">
            <a:extLst>
              <a:ext uri="{FF2B5EF4-FFF2-40B4-BE49-F238E27FC236}">
                <a16:creationId xmlns:a16="http://schemas.microsoft.com/office/drawing/2014/main" id="{B3F7B238-24B2-4E08-B3D4-9B0B9E5D6862}"/>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EBB1ED1-D0E2-453A-B418-7AABC078FA47}"/>
              </a:ext>
            </a:extLst>
          </p:cNvPr>
          <p:cNvSpPr>
            <a:spLocks noGrp="1"/>
          </p:cNvSpPr>
          <p:nvPr>
            <p:ph type="sldNum" sz="quarter" idx="12"/>
          </p:nvPr>
        </p:nvSpPr>
        <p:spPr/>
        <p:txBody>
          <a:bodyPr/>
          <a:lstStyle/>
          <a:p>
            <a:fld id="{9163240C-9BE7-EF40-AC41-228CBD415431}" type="slidenum">
              <a:rPr lang="nl-NL" smtClean="0"/>
              <a:pPr/>
              <a:t>38</a:t>
            </a:fld>
            <a:endParaRPr lang="nl-NL"/>
          </a:p>
        </p:txBody>
      </p:sp>
      <p:pic>
        <p:nvPicPr>
          <p:cNvPr id="5" name="Afbeelding 4">
            <a:extLst>
              <a:ext uri="{FF2B5EF4-FFF2-40B4-BE49-F238E27FC236}">
                <a16:creationId xmlns:a16="http://schemas.microsoft.com/office/drawing/2014/main" id="{7F348325-AB6B-4439-AA02-8FC356CD7D7B}"/>
              </a:ext>
            </a:extLst>
          </p:cNvPr>
          <p:cNvPicPr>
            <a:picLocks noChangeAspect="1"/>
          </p:cNvPicPr>
          <p:nvPr/>
        </p:nvPicPr>
        <p:blipFill>
          <a:blip r:embed="rId3"/>
          <a:stretch>
            <a:fillRect/>
          </a:stretch>
        </p:blipFill>
        <p:spPr>
          <a:xfrm>
            <a:off x="-136477" y="846138"/>
            <a:ext cx="9144000" cy="5912559"/>
          </a:xfrm>
          <a:prstGeom prst="rect">
            <a:avLst/>
          </a:prstGeom>
        </p:spPr>
      </p:pic>
      <p:pic>
        <p:nvPicPr>
          <p:cNvPr id="8" name="Afbeelding 7">
            <a:extLst>
              <a:ext uri="{FF2B5EF4-FFF2-40B4-BE49-F238E27FC236}">
                <a16:creationId xmlns:a16="http://schemas.microsoft.com/office/drawing/2014/main" id="{D0B7446C-F9C2-4BFA-850A-A7A517F5B1DC}"/>
              </a:ext>
            </a:extLst>
          </p:cNvPr>
          <p:cNvPicPr>
            <a:picLocks noChangeAspect="1"/>
          </p:cNvPicPr>
          <p:nvPr/>
        </p:nvPicPr>
        <p:blipFill>
          <a:blip r:embed="rId4"/>
          <a:stretch>
            <a:fillRect/>
          </a:stretch>
        </p:blipFill>
        <p:spPr>
          <a:xfrm>
            <a:off x="1197032" y="4738470"/>
            <a:ext cx="1322683" cy="1273391"/>
          </a:xfrm>
          <a:prstGeom prst="rect">
            <a:avLst/>
          </a:prstGeom>
        </p:spPr>
      </p:pic>
    </p:spTree>
    <p:extLst>
      <p:ext uri="{BB962C8B-B14F-4D97-AF65-F5344CB8AC3E}">
        <p14:creationId xmlns:p14="http://schemas.microsoft.com/office/powerpoint/2010/main" val="3546907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825" y="274638"/>
            <a:ext cx="8814782" cy="1143000"/>
          </a:xfrm>
        </p:spPr>
        <p:txBody>
          <a:bodyPr>
            <a:normAutofit/>
          </a:bodyPr>
          <a:lstStyle/>
          <a:p>
            <a:r>
              <a:rPr lang="nl-NL" dirty="0"/>
              <a:t>En wat is haar risico?</a:t>
            </a:r>
          </a:p>
        </p:txBody>
      </p:sp>
      <p:sp>
        <p:nvSpPr>
          <p:cNvPr id="3" name="Tijdelijke aanduiding voor inhoud 2"/>
          <p:cNvSpPr>
            <a:spLocks noGrp="1"/>
          </p:cNvSpPr>
          <p:nvPr>
            <p:ph idx="1"/>
          </p:nvPr>
        </p:nvSpPr>
        <p:spPr>
          <a:xfrm>
            <a:off x="3581400" y="2000250"/>
            <a:ext cx="5357207" cy="4472057"/>
          </a:xfrm>
        </p:spPr>
        <p:txBody>
          <a:bodyPr>
            <a:normAutofit fontScale="92500" lnSpcReduction="20000"/>
          </a:bodyPr>
          <a:lstStyle/>
          <a:p>
            <a:r>
              <a:rPr lang="nl-NL" dirty="0">
                <a:solidFill>
                  <a:schemeClr val="tx1"/>
                </a:solidFill>
              </a:rPr>
              <a:t>Leeftijd 55 jaar/ BMI 27.8</a:t>
            </a:r>
          </a:p>
          <a:p>
            <a:r>
              <a:rPr lang="nl-NL" dirty="0">
                <a:solidFill>
                  <a:schemeClr val="tx1"/>
                </a:solidFill>
              </a:rPr>
              <a:t>DM2 duur 2 jaar</a:t>
            </a:r>
          </a:p>
          <a:p>
            <a:r>
              <a:rPr lang="nl-NL" dirty="0">
                <a:solidFill>
                  <a:schemeClr val="tx1"/>
                </a:solidFill>
              </a:rPr>
              <a:t>HbA1c 52 mmol/mol</a:t>
            </a:r>
          </a:p>
          <a:p>
            <a:r>
              <a:rPr lang="nl-NL" dirty="0" err="1">
                <a:solidFill>
                  <a:schemeClr val="tx1"/>
                </a:solidFill>
              </a:rPr>
              <a:t>eGFR</a:t>
            </a:r>
            <a:r>
              <a:rPr lang="nl-NL" dirty="0">
                <a:solidFill>
                  <a:schemeClr val="tx1"/>
                </a:solidFill>
              </a:rPr>
              <a:t> 70 ml/min</a:t>
            </a:r>
          </a:p>
          <a:p>
            <a:r>
              <a:rPr lang="nl-NL" dirty="0">
                <a:solidFill>
                  <a:schemeClr val="tx1"/>
                </a:solidFill>
              </a:rPr>
              <a:t>ACR-u &lt; 3</a:t>
            </a:r>
          </a:p>
          <a:p>
            <a:r>
              <a:rPr lang="nl-NL" dirty="0">
                <a:solidFill>
                  <a:schemeClr val="tx1"/>
                </a:solidFill>
              </a:rPr>
              <a:t>RR 130/80 en LDL-c 2.4 </a:t>
            </a:r>
            <a:r>
              <a:rPr lang="nl-NL" dirty="0" err="1">
                <a:solidFill>
                  <a:schemeClr val="tx1"/>
                </a:solidFill>
              </a:rPr>
              <a:t>mmol</a:t>
            </a:r>
            <a:r>
              <a:rPr lang="nl-NL" dirty="0">
                <a:solidFill>
                  <a:schemeClr val="tx1"/>
                </a:solidFill>
              </a:rPr>
              <a:t> zonder medicatie</a:t>
            </a:r>
          </a:p>
          <a:p>
            <a:r>
              <a:rPr lang="nl-NL" dirty="0">
                <a:solidFill>
                  <a:schemeClr val="tx1"/>
                </a:solidFill>
              </a:rPr>
              <a:t>Geen complicaties</a:t>
            </a:r>
          </a:p>
          <a:p>
            <a:endParaRPr lang="nl-NL" dirty="0">
              <a:solidFill>
                <a:schemeClr val="tx1"/>
              </a:solidFill>
            </a:endParaRPr>
          </a:p>
          <a:p>
            <a:pPr marL="0" indent="0">
              <a:buNone/>
            </a:pPr>
            <a:r>
              <a:rPr lang="nl-NL" dirty="0">
                <a:solidFill>
                  <a:schemeClr val="tx1"/>
                </a:solidFill>
              </a:rPr>
              <a:t>	</a:t>
            </a:r>
            <a:r>
              <a:rPr lang="nl-NL" dirty="0">
                <a:solidFill>
                  <a:srgbClr val="FF8000"/>
                </a:solidFill>
              </a:rPr>
              <a:t>Wat is haar CV risico?</a:t>
            </a:r>
          </a:p>
          <a:p>
            <a:pPr marL="0" indent="0">
              <a:buNone/>
            </a:pPr>
            <a:r>
              <a:rPr lang="nl-NL" dirty="0">
                <a:solidFill>
                  <a:srgbClr val="FF8000"/>
                </a:solidFill>
              </a:rPr>
              <a:t>    </a:t>
            </a:r>
          </a:p>
        </p:txBody>
      </p:sp>
      <p:sp>
        <p:nvSpPr>
          <p:cNvPr id="8" name="Tekstvak 7"/>
          <p:cNvSpPr txBox="1"/>
          <p:nvPr/>
        </p:nvSpPr>
        <p:spPr>
          <a:xfrm>
            <a:off x="-1185333" y="4318000"/>
            <a:ext cx="184666" cy="369332"/>
          </a:xfrm>
          <a:prstGeom prst="rect">
            <a:avLst/>
          </a:prstGeom>
          <a:noFill/>
        </p:spPr>
        <p:txBody>
          <a:bodyPr wrap="none" rtlCol="0">
            <a:spAutoFit/>
          </a:bodyPr>
          <a:lstStyle/>
          <a:p>
            <a:endParaRPr lang="nl-NL" dirty="0"/>
          </a:p>
        </p:txBody>
      </p:sp>
      <p:sp>
        <p:nvSpPr>
          <p:cNvPr id="4" name="Tijdelijke aanduiding voor dianummer 3">
            <a:extLst>
              <a:ext uri="{FF2B5EF4-FFF2-40B4-BE49-F238E27FC236}">
                <a16:creationId xmlns:a16="http://schemas.microsoft.com/office/drawing/2014/main" id="{F698CBC6-DD3B-2540-875B-F720ACFF9D28}"/>
              </a:ext>
            </a:extLst>
          </p:cNvPr>
          <p:cNvSpPr>
            <a:spLocks noGrp="1"/>
          </p:cNvSpPr>
          <p:nvPr>
            <p:ph type="sldNum" sz="quarter" idx="12"/>
          </p:nvPr>
        </p:nvSpPr>
        <p:spPr/>
        <p:txBody>
          <a:bodyPr/>
          <a:lstStyle/>
          <a:p>
            <a:fld id="{9163240C-9BE7-EF40-AC41-228CBD415431}" type="slidenum">
              <a:rPr lang="nl-NL" sz="1200" smtClean="0">
                <a:solidFill>
                  <a:schemeClr val="tx1"/>
                </a:solidFill>
              </a:rPr>
              <a:pPr/>
              <a:t>39</a:t>
            </a:fld>
            <a:endParaRPr lang="nl-NL" sz="1200" dirty="0">
              <a:solidFill>
                <a:schemeClr val="tx1"/>
              </a:solidFill>
            </a:endParaRPr>
          </a:p>
        </p:txBody>
      </p:sp>
      <p:sp>
        <p:nvSpPr>
          <p:cNvPr id="7" name="Tekstvak 6">
            <a:extLst>
              <a:ext uri="{FF2B5EF4-FFF2-40B4-BE49-F238E27FC236}">
                <a16:creationId xmlns:a16="http://schemas.microsoft.com/office/drawing/2014/main" id="{74BC2E55-A2F5-0A45-A78B-374A09C0F2C8}"/>
              </a:ext>
            </a:extLst>
          </p:cNvPr>
          <p:cNvSpPr txBox="1"/>
          <p:nvPr/>
        </p:nvSpPr>
        <p:spPr>
          <a:xfrm>
            <a:off x="3639757" y="6423981"/>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pic>
        <p:nvPicPr>
          <p:cNvPr id="6" name="Afbeelding 5">
            <a:extLst>
              <a:ext uri="{FF2B5EF4-FFF2-40B4-BE49-F238E27FC236}">
                <a16:creationId xmlns:a16="http://schemas.microsoft.com/office/drawing/2014/main" id="{7B29C503-D3FB-4E92-92C9-0C6178E284DD}"/>
              </a:ext>
            </a:extLst>
          </p:cNvPr>
          <p:cNvPicPr>
            <a:picLocks noChangeAspect="1"/>
          </p:cNvPicPr>
          <p:nvPr/>
        </p:nvPicPr>
        <p:blipFill>
          <a:blip r:embed="rId3"/>
          <a:stretch>
            <a:fillRect/>
          </a:stretch>
        </p:blipFill>
        <p:spPr>
          <a:xfrm>
            <a:off x="683029" y="2299331"/>
            <a:ext cx="2209800" cy="2203335"/>
          </a:xfrm>
          <a:prstGeom prst="rect">
            <a:avLst/>
          </a:prstGeom>
        </p:spPr>
      </p:pic>
    </p:spTree>
    <p:extLst>
      <p:ext uri="{BB962C8B-B14F-4D97-AF65-F5344CB8AC3E}">
        <p14:creationId xmlns:p14="http://schemas.microsoft.com/office/powerpoint/2010/main" val="5773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err="1"/>
              <a:t>Ongesponsorde</a:t>
            </a:r>
            <a:r>
              <a:rPr lang="nl-NL" sz="4400" dirty="0"/>
              <a:t> cursus</a:t>
            </a:r>
          </a:p>
        </p:txBody>
      </p:sp>
      <p:sp>
        <p:nvSpPr>
          <p:cNvPr id="3" name="Tijdelijke aanduiding voor inhoud 2"/>
          <p:cNvSpPr>
            <a:spLocks noGrp="1"/>
          </p:cNvSpPr>
          <p:nvPr>
            <p:ph idx="1"/>
          </p:nvPr>
        </p:nvSpPr>
        <p:spPr>
          <a:xfrm>
            <a:off x="457200" y="1896915"/>
            <a:ext cx="8420100" cy="4575392"/>
          </a:xfrm>
        </p:spPr>
        <p:txBody>
          <a:bodyPr>
            <a:normAutofit/>
          </a:bodyPr>
          <a:lstStyle/>
          <a:p>
            <a:r>
              <a:rPr lang="nl-NL" sz="2600" dirty="0"/>
              <a:t>In tijdperk waarin veel reclame wordt gemaakt voor nieuwe diabetesmiddelen is neutrale informatie belangrijk.</a:t>
            </a:r>
          </a:p>
          <a:p>
            <a:endParaRPr lang="nl-NL" sz="2600" dirty="0"/>
          </a:p>
          <a:p>
            <a:r>
              <a:rPr lang="nl-NL" sz="2600" dirty="0" err="1"/>
              <a:t>DiHAG-Langerhans</a:t>
            </a:r>
            <a:r>
              <a:rPr lang="nl-NL" sz="2600" dirty="0"/>
              <a:t> voorziet in </a:t>
            </a:r>
            <a:r>
              <a:rPr lang="nl-NL" sz="2600" dirty="0" err="1"/>
              <a:t>ongesponsorde</a:t>
            </a:r>
            <a:r>
              <a:rPr lang="nl-NL" sz="2600" dirty="0"/>
              <a:t> diabetesnascholing namens NHG.</a:t>
            </a:r>
          </a:p>
          <a:p>
            <a:pPr marL="0" indent="0">
              <a:buNone/>
            </a:pPr>
            <a:endParaRPr lang="nl-NL" sz="2600" dirty="0"/>
          </a:p>
          <a:p>
            <a:r>
              <a:rPr lang="nl-NL" sz="2600" dirty="0"/>
              <a:t>De docenten van vanavond zijn door de zorggroep zelf ingehuurd.</a:t>
            </a:r>
          </a:p>
        </p:txBody>
      </p:sp>
      <p:sp>
        <p:nvSpPr>
          <p:cNvPr id="5" name="Tijdelijke aanduiding voor dianummer 4">
            <a:extLst>
              <a:ext uri="{FF2B5EF4-FFF2-40B4-BE49-F238E27FC236}">
                <a16:creationId xmlns:a16="http://schemas.microsoft.com/office/drawing/2014/main" id="{4B79D63B-9291-3149-A283-8ABF036EEC87}"/>
              </a:ext>
            </a:extLst>
          </p:cNvPr>
          <p:cNvSpPr>
            <a:spLocks noGrp="1"/>
          </p:cNvSpPr>
          <p:nvPr>
            <p:ph type="sldNum" sz="quarter" idx="12"/>
          </p:nvPr>
        </p:nvSpPr>
        <p:spPr/>
        <p:txBody>
          <a:bodyPr/>
          <a:lstStyle/>
          <a:p>
            <a:fld id="{9163240C-9BE7-EF40-AC41-228CBD415431}" type="slidenum">
              <a:rPr lang="nl-NL" sz="1200" smtClean="0"/>
              <a:pPr/>
              <a:t>4</a:t>
            </a:fld>
            <a:endParaRPr lang="nl-NL" sz="1200"/>
          </a:p>
        </p:txBody>
      </p:sp>
      <p:sp>
        <p:nvSpPr>
          <p:cNvPr id="4" name="Tekstvak 3">
            <a:extLst>
              <a:ext uri="{FF2B5EF4-FFF2-40B4-BE49-F238E27FC236}">
                <a16:creationId xmlns:a16="http://schemas.microsoft.com/office/drawing/2014/main" id="{7EB2002E-C8A3-724C-86BA-352583925DB5}"/>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2876317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07F7-5C7A-407B-9CB1-1220F3CED852}"/>
              </a:ext>
            </a:extLst>
          </p:cNvPr>
          <p:cNvSpPr>
            <a:spLocks noGrp="1"/>
          </p:cNvSpPr>
          <p:nvPr>
            <p:ph type="title"/>
          </p:nvPr>
        </p:nvSpPr>
        <p:spPr>
          <a:xfrm>
            <a:off x="457200" y="274638"/>
            <a:ext cx="8229600" cy="571500"/>
          </a:xfrm>
        </p:spPr>
        <p:txBody>
          <a:bodyPr>
            <a:noAutofit/>
          </a:bodyPr>
          <a:lstStyle/>
          <a:p>
            <a:r>
              <a:rPr lang="nl-NL" dirty="0"/>
              <a:t>Risicoschatting</a:t>
            </a:r>
          </a:p>
        </p:txBody>
      </p:sp>
      <p:pic>
        <p:nvPicPr>
          <p:cNvPr id="10" name="Tijdelijke aanduiding voor inhoud 9">
            <a:extLst>
              <a:ext uri="{FF2B5EF4-FFF2-40B4-BE49-F238E27FC236}">
                <a16:creationId xmlns:a16="http://schemas.microsoft.com/office/drawing/2014/main" id="{F6C57EEB-802B-4581-B13D-21B1C850AA00}"/>
              </a:ext>
            </a:extLst>
          </p:cNvPr>
          <p:cNvPicPr>
            <a:picLocks noGrp="1" noChangeAspect="1"/>
          </p:cNvPicPr>
          <p:nvPr>
            <p:ph idx="1"/>
          </p:nvPr>
        </p:nvPicPr>
        <p:blipFill>
          <a:blip r:embed="rId3"/>
          <a:stretch>
            <a:fillRect/>
          </a:stretch>
        </p:blipFill>
        <p:spPr>
          <a:xfrm>
            <a:off x="2284412" y="1897063"/>
            <a:ext cx="4575175" cy="4575175"/>
          </a:xfrm>
        </p:spPr>
      </p:pic>
      <p:sp>
        <p:nvSpPr>
          <p:cNvPr id="4" name="Tijdelijke aanduiding voor dianummer 3">
            <a:extLst>
              <a:ext uri="{FF2B5EF4-FFF2-40B4-BE49-F238E27FC236}">
                <a16:creationId xmlns:a16="http://schemas.microsoft.com/office/drawing/2014/main" id="{1EBB1ED1-D0E2-453A-B418-7AABC078FA47}"/>
              </a:ext>
            </a:extLst>
          </p:cNvPr>
          <p:cNvSpPr>
            <a:spLocks noGrp="1"/>
          </p:cNvSpPr>
          <p:nvPr>
            <p:ph type="sldNum" sz="quarter" idx="12"/>
          </p:nvPr>
        </p:nvSpPr>
        <p:spPr/>
        <p:txBody>
          <a:bodyPr/>
          <a:lstStyle/>
          <a:p>
            <a:fld id="{9163240C-9BE7-EF40-AC41-228CBD415431}" type="slidenum">
              <a:rPr lang="nl-NL" smtClean="0"/>
              <a:pPr/>
              <a:t>40</a:t>
            </a:fld>
            <a:endParaRPr lang="nl-NL"/>
          </a:p>
        </p:txBody>
      </p:sp>
      <p:pic>
        <p:nvPicPr>
          <p:cNvPr id="5" name="Afbeelding 4">
            <a:extLst>
              <a:ext uri="{FF2B5EF4-FFF2-40B4-BE49-F238E27FC236}">
                <a16:creationId xmlns:a16="http://schemas.microsoft.com/office/drawing/2014/main" id="{7F348325-AB6B-4439-AA02-8FC356CD7D7B}"/>
              </a:ext>
            </a:extLst>
          </p:cNvPr>
          <p:cNvPicPr>
            <a:picLocks noChangeAspect="1"/>
          </p:cNvPicPr>
          <p:nvPr/>
        </p:nvPicPr>
        <p:blipFill>
          <a:blip r:embed="rId4"/>
          <a:stretch>
            <a:fillRect/>
          </a:stretch>
        </p:blipFill>
        <p:spPr>
          <a:xfrm>
            <a:off x="-136477" y="846138"/>
            <a:ext cx="9144000" cy="5912559"/>
          </a:xfrm>
          <a:prstGeom prst="rect">
            <a:avLst/>
          </a:prstGeom>
        </p:spPr>
      </p:pic>
      <p:pic>
        <p:nvPicPr>
          <p:cNvPr id="12" name="Afbeelding 11">
            <a:extLst>
              <a:ext uri="{FF2B5EF4-FFF2-40B4-BE49-F238E27FC236}">
                <a16:creationId xmlns:a16="http://schemas.microsoft.com/office/drawing/2014/main" id="{722FEF3C-BBF6-44C0-904D-3854A2BC94C8}"/>
              </a:ext>
            </a:extLst>
          </p:cNvPr>
          <p:cNvPicPr>
            <a:picLocks noChangeAspect="1"/>
          </p:cNvPicPr>
          <p:nvPr/>
        </p:nvPicPr>
        <p:blipFill>
          <a:blip r:embed="rId3"/>
          <a:stretch>
            <a:fillRect/>
          </a:stretch>
        </p:blipFill>
        <p:spPr>
          <a:xfrm>
            <a:off x="1414585" y="2663703"/>
            <a:ext cx="1359877" cy="2783621"/>
          </a:xfrm>
          <a:prstGeom prst="rect">
            <a:avLst/>
          </a:prstGeom>
        </p:spPr>
      </p:pic>
    </p:spTree>
    <p:extLst>
      <p:ext uri="{BB962C8B-B14F-4D97-AF65-F5344CB8AC3E}">
        <p14:creationId xmlns:p14="http://schemas.microsoft.com/office/powerpoint/2010/main" val="3041874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3521B-6CE2-4F80-8B2D-862471D077D6}"/>
              </a:ext>
            </a:extLst>
          </p:cNvPr>
          <p:cNvSpPr>
            <a:spLocks noGrp="1"/>
          </p:cNvSpPr>
          <p:nvPr>
            <p:ph type="title"/>
          </p:nvPr>
        </p:nvSpPr>
        <p:spPr/>
        <p:txBody>
          <a:bodyPr/>
          <a:lstStyle/>
          <a:p>
            <a:r>
              <a:rPr lang="nl-NL" dirty="0"/>
              <a:t>ADVANCE risk score</a:t>
            </a:r>
          </a:p>
        </p:txBody>
      </p:sp>
      <p:sp>
        <p:nvSpPr>
          <p:cNvPr id="4" name="Tijdelijke aanduiding voor dianummer 3">
            <a:extLst>
              <a:ext uri="{FF2B5EF4-FFF2-40B4-BE49-F238E27FC236}">
                <a16:creationId xmlns:a16="http://schemas.microsoft.com/office/drawing/2014/main" id="{EEF5E08C-8616-4035-80C8-D33AF4D7AF40}"/>
              </a:ext>
            </a:extLst>
          </p:cNvPr>
          <p:cNvSpPr>
            <a:spLocks noGrp="1"/>
          </p:cNvSpPr>
          <p:nvPr>
            <p:ph type="sldNum" sz="quarter" idx="12"/>
          </p:nvPr>
        </p:nvSpPr>
        <p:spPr/>
        <p:txBody>
          <a:bodyPr/>
          <a:lstStyle/>
          <a:p>
            <a:fld id="{9163240C-9BE7-EF40-AC41-228CBD415431}" type="slidenum">
              <a:rPr lang="nl-NL" smtClean="0"/>
              <a:pPr/>
              <a:t>41</a:t>
            </a:fld>
            <a:endParaRPr lang="nl-NL"/>
          </a:p>
        </p:txBody>
      </p:sp>
      <p:pic>
        <p:nvPicPr>
          <p:cNvPr id="5" name="Tijdelijke aanduiding voor inhoud 4">
            <a:extLst>
              <a:ext uri="{FF2B5EF4-FFF2-40B4-BE49-F238E27FC236}">
                <a16:creationId xmlns:a16="http://schemas.microsoft.com/office/drawing/2014/main" id="{756AAC3B-8FF1-4758-B855-964CE08ECA0C}"/>
              </a:ext>
            </a:extLst>
          </p:cNvPr>
          <p:cNvPicPr>
            <a:picLocks noGrp="1"/>
          </p:cNvPicPr>
          <p:nvPr>
            <p:ph idx="1"/>
          </p:nvPr>
        </p:nvPicPr>
        <p:blipFill rotWithShape="1">
          <a:blip r:embed="rId3"/>
          <a:srcRect l="18522" t="14497" r="27925" b="12827"/>
          <a:stretch/>
        </p:blipFill>
        <p:spPr>
          <a:xfrm>
            <a:off x="0" y="1878676"/>
            <a:ext cx="9144000" cy="4842799"/>
          </a:xfrm>
          <a:prstGeom prst="rect">
            <a:avLst/>
          </a:prstGeom>
        </p:spPr>
      </p:pic>
    </p:spTree>
    <p:extLst>
      <p:ext uri="{BB962C8B-B14F-4D97-AF65-F5344CB8AC3E}">
        <p14:creationId xmlns:p14="http://schemas.microsoft.com/office/powerpoint/2010/main" val="1068974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400" dirty="0"/>
              <a:t>En herinnert u zich hem?</a:t>
            </a:r>
          </a:p>
        </p:txBody>
      </p:sp>
      <p:sp>
        <p:nvSpPr>
          <p:cNvPr id="23555" name="Tijdelijke aanduiding voor inhoud 4"/>
          <p:cNvSpPr>
            <a:spLocks noGrp="1"/>
          </p:cNvSpPr>
          <p:nvPr>
            <p:ph idx="1"/>
          </p:nvPr>
        </p:nvSpPr>
        <p:spPr>
          <a:xfrm>
            <a:off x="-149629" y="1896914"/>
            <a:ext cx="7148945" cy="4909225"/>
          </a:xfrm>
        </p:spPr>
        <p:txBody>
          <a:bodyPr>
            <a:normAutofit lnSpcReduction="10000"/>
          </a:bodyPr>
          <a:lstStyle/>
          <a:p>
            <a:pPr marL="514350" indent="-457200"/>
            <a:r>
              <a:rPr lang="nl-NL" sz="2600" dirty="0">
                <a:solidFill>
                  <a:schemeClr val="tx1"/>
                </a:solidFill>
                <a:latin typeface="Century Gothic" pitchFamily="34" charset="0"/>
                <a:ea typeface="MS PGothic" charset="0"/>
              </a:rPr>
              <a:t>62 jaar, 9 jaar DM2</a:t>
            </a:r>
          </a:p>
          <a:p>
            <a:pPr marL="514350" indent="-457200"/>
            <a:r>
              <a:rPr lang="nl-NL" sz="2600" dirty="0">
                <a:solidFill>
                  <a:schemeClr val="tx1"/>
                </a:solidFill>
                <a:latin typeface="Century Gothic" pitchFamily="34" charset="0"/>
                <a:ea typeface="MS PGothic" charset="0"/>
              </a:rPr>
              <a:t>BMI: 27</a:t>
            </a:r>
          </a:p>
          <a:p>
            <a:pPr marL="514350" indent="-457200"/>
            <a:r>
              <a:rPr lang="nl-NL" sz="2600" dirty="0">
                <a:solidFill>
                  <a:schemeClr val="tx1"/>
                </a:solidFill>
                <a:latin typeface="Century Gothic" pitchFamily="34" charset="0"/>
                <a:ea typeface="MS PGothic" charset="0"/>
              </a:rPr>
              <a:t>Is vertegenwoordiger</a:t>
            </a:r>
          </a:p>
          <a:p>
            <a:pPr marL="514350" indent="-457200"/>
            <a:r>
              <a:rPr lang="nl-NL" sz="2600" dirty="0">
                <a:solidFill>
                  <a:schemeClr val="tx1"/>
                </a:solidFill>
                <a:latin typeface="Century Gothic" pitchFamily="34" charset="0"/>
                <a:ea typeface="MS PGothic" charset="0"/>
              </a:rPr>
              <a:t>Metformine, gliclazide en NPH </a:t>
            </a:r>
          </a:p>
          <a:p>
            <a:pPr marL="514350" indent="-457200"/>
            <a:r>
              <a:rPr lang="nl-NL" sz="2600" dirty="0">
                <a:solidFill>
                  <a:schemeClr val="tx1"/>
                </a:solidFill>
                <a:latin typeface="Century Gothic" pitchFamily="34" charset="0"/>
                <a:ea typeface="MS PGothic" charset="0"/>
              </a:rPr>
              <a:t>HbA1c 63 mmol/mol</a:t>
            </a:r>
          </a:p>
          <a:p>
            <a:pPr marL="514350" indent="-457200"/>
            <a:r>
              <a:rPr lang="nl-NL" sz="2600" dirty="0">
                <a:solidFill>
                  <a:schemeClr val="tx1"/>
                </a:solidFill>
                <a:latin typeface="Century Gothic" pitchFamily="34" charset="0"/>
                <a:ea typeface="MS PGothic" charset="0"/>
              </a:rPr>
              <a:t>Nuchter glucose 5,4</a:t>
            </a:r>
          </a:p>
          <a:p>
            <a:pPr marL="514350" indent="-457200"/>
            <a:r>
              <a:rPr lang="nl-NL" sz="2600" dirty="0">
                <a:solidFill>
                  <a:schemeClr val="tx1"/>
                </a:solidFill>
                <a:latin typeface="Century Gothic" pitchFamily="34" charset="0"/>
                <a:ea typeface="MS PGothic" charset="0"/>
              </a:rPr>
              <a:t>Bekend met angina pectoris</a:t>
            </a:r>
          </a:p>
          <a:p>
            <a:pPr marL="514350" indent="-457200"/>
            <a:r>
              <a:rPr lang="nl-NL" sz="2600" dirty="0">
                <a:solidFill>
                  <a:schemeClr val="tx1"/>
                </a:solidFill>
                <a:latin typeface="Century Gothic" pitchFamily="34" charset="0"/>
                <a:ea typeface="MS PGothic" charset="0"/>
              </a:rPr>
              <a:t>Geen statine: ‘niet nodig’</a:t>
            </a:r>
            <a:br>
              <a:rPr lang="nl-NL" sz="2600" dirty="0">
                <a:solidFill>
                  <a:schemeClr val="tx1"/>
                </a:solidFill>
                <a:latin typeface="Century Gothic" pitchFamily="34" charset="0"/>
                <a:ea typeface="MS PGothic" charset="0"/>
              </a:rPr>
            </a:br>
            <a:br>
              <a:rPr lang="nl-NL" sz="2600" dirty="0">
                <a:solidFill>
                  <a:schemeClr val="tx1"/>
                </a:solidFill>
                <a:latin typeface="Century Gothic" pitchFamily="34" charset="0"/>
                <a:ea typeface="MS PGothic" charset="0"/>
              </a:rPr>
            </a:br>
            <a:endParaRPr lang="nl-NL" sz="2600" dirty="0">
              <a:solidFill>
                <a:schemeClr val="tx1"/>
              </a:solidFill>
              <a:latin typeface="Century Gothic" pitchFamily="34" charset="0"/>
              <a:ea typeface="MS PGothic" charset="0"/>
            </a:endParaRPr>
          </a:p>
          <a:p>
            <a:pPr marL="514350" indent="-457200"/>
            <a:r>
              <a:rPr lang="nl-NL" sz="2600" dirty="0">
                <a:solidFill>
                  <a:srgbClr val="FF8000"/>
                </a:solidFill>
                <a:latin typeface="Century Gothic" pitchFamily="34" charset="0"/>
                <a:ea typeface="MS PGothic" charset="0"/>
              </a:rPr>
              <a:t>Risico??</a:t>
            </a:r>
            <a:endParaRPr lang="nl-NL" sz="2600" dirty="0">
              <a:solidFill>
                <a:schemeClr val="tx1"/>
              </a:solidFill>
              <a:latin typeface="Century Gothic" pitchFamily="34" charset="0"/>
              <a:ea typeface="MS PGothic" charset="0"/>
            </a:endParaRPr>
          </a:p>
        </p:txBody>
      </p:sp>
      <p:sp>
        <p:nvSpPr>
          <p:cNvPr id="5" name="Tijdelijke aanduiding voor dianummer 4">
            <a:extLst>
              <a:ext uri="{FF2B5EF4-FFF2-40B4-BE49-F238E27FC236}">
                <a16:creationId xmlns:a16="http://schemas.microsoft.com/office/drawing/2014/main" id="{B11BE53C-3BE3-3D44-9F9B-6D28E67B0AD7}"/>
              </a:ext>
            </a:extLst>
          </p:cNvPr>
          <p:cNvSpPr>
            <a:spLocks noGrp="1"/>
          </p:cNvSpPr>
          <p:nvPr>
            <p:ph type="sldNum" sz="quarter" idx="12"/>
          </p:nvPr>
        </p:nvSpPr>
        <p:spPr/>
        <p:txBody>
          <a:bodyPr/>
          <a:lstStyle/>
          <a:p>
            <a:fld id="{9163240C-9BE7-EF40-AC41-228CBD415431}" type="slidenum">
              <a:rPr lang="nl-NL" smtClean="0"/>
              <a:pPr/>
              <a:t>42</a:t>
            </a:fld>
            <a:endParaRPr lang="nl-NL" dirty="0"/>
          </a:p>
        </p:txBody>
      </p:sp>
      <p:pic>
        <p:nvPicPr>
          <p:cNvPr id="3" name="Afbeelding 2" descr="6-dreamstime_106465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933" y="2459970"/>
            <a:ext cx="3218556" cy="4346170"/>
          </a:xfrm>
          <a:prstGeom prst="rect">
            <a:avLst/>
          </a:prstGeom>
        </p:spPr>
      </p:pic>
      <p:sp>
        <p:nvSpPr>
          <p:cNvPr id="6" name="Tekstvak 5">
            <a:extLst>
              <a:ext uri="{FF2B5EF4-FFF2-40B4-BE49-F238E27FC236}">
                <a16:creationId xmlns:a16="http://schemas.microsoft.com/office/drawing/2014/main" id="{2987B72C-89A5-1546-B183-D912B9B29052}"/>
              </a:ext>
            </a:extLst>
          </p:cNvPr>
          <p:cNvSpPr txBox="1"/>
          <p:nvPr/>
        </p:nvSpPr>
        <p:spPr>
          <a:xfrm>
            <a:off x="3639757" y="6423981"/>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spTree>
    <p:extLst>
      <p:ext uri="{BB962C8B-B14F-4D97-AF65-F5344CB8AC3E}">
        <p14:creationId xmlns:p14="http://schemas.microsoft.com/office/powerpoint/2010/main" val="1635884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07F7-5C7A-407B-9CB1-1220F3CED852}"/>
              </a:ext>
            </a:extLst>
          </p:cNvPr>
          <p:cNvSpPr>
            <a:spLocks noGrp="1"/>
          </p:cNvSpPr>
          <p:nvPr>
            <p:ph type="title"/>
          </p:nvPr>
        </p:nvSpPr>
        <p:spPr>
          <a:xfrm>
            <a:off x="457200" y="274638"/>
            <a:ext cx="8229600" cy="571500"/>
          </a:xfrm>
        </p:spPr>
        <p:txBody>
          <a:bodyPr>
            <a:noAutofit/>
          </a:bodyPr>
          <a:lstStyle/>
          <a:p>
            <a:r>
              <a:rPr lang="nl-NL" dirty="0"/>
              <a:t>Risicoschatting</a:t>
            </a:r>
          </a:p>
        </p:txBody>
      </p:sp>
      <p:pic>
        <p:nvPicPr>
          <p:cNvPr id="10" name="Tijdelijke aanduiding voor inhoud 9">
            <a:extLst>
              <a:ext uri="{FF2B5EF4-FFF2-40B4-BE49-F238E27FC236}">
                <a16:creationId xmlns:a16="http://schemas.microsoft.com/office/drawing/2014/main" id="{F6C57EEB-802B-4581-B13D-21B1C850AA00}"/>
              </a:ext>
            </a:extLst>
          </p:cNvPr>
          <p:cNvPicPr>
            <a:picLocks noGrp="1" noChangeAspect="1"/>
          </p:cNvPicPr>
          <p:nvPr>
            <p:ph idx="1"/>
          </p:nvPr>
        </p:nvPicPr>
        <p:blipFill>
          <a:blip r:embed="rId3"/>
          <a:stretch>
            <a:fillRect/>
          </a:stretch>
        </p:blipFill>
        <p:spPr>
          <a:xfrm>
            <a:off x="2284412" y="1897063"/>
            <a:ext cx="4575175" cy="4575175"/>
          </a:xfrm>
        </p:spPr>
      </p:pic>
      <p:sp>
        <p:nvSpPr>
          <p:cNvPr id="4" name="Tijdelijke aanduiding voor dianummer 3">
            <a:extLst>
              <a:ext uri="{FF2B5EF4-FFF2-40B4-BE49-F238E27FC236}">
                <a16:creationId xmlns:a16="http://schemas.microsoft.com/office/drawing/2014/main" id="{1EBB1ED1-D0E2-453A-B418-7AABC078FA47}"/>
              </a:ext>
            </a:extLst>
          </p:cNvPr>
          <p:cNvSpPr>
            <a:spLocks noGrp="1"/>
          </p:cNvSpPr>
          <p:nvPr>
            <p:ph type="sldNum" sz="quarter" idx="12"/>
          </p:nvPr>
        </p:nvSpPr>
        <p:spPr/>
        <p:txBody>
          <a:bodyPr/>
          <a:lstStyle/>
          <a:p>
            <a:fld id="{9163240C-9BE7-EF40-AC41-228CBD415431}" type="slidenum">
              <a:rPr lang="nl-NL" smtClean="0"/>
              <a:pPr/>
              <a:t>43</a:t>
            </a:fld>
            <a:endParaRPr lang="nl-NL"/>
          </a:p>
        </p:txBody>
      </p:sp>
      <p:pic>
        <p:nvPicPr>
          <p:cNvPr id="5" name="Afbeelding 4">
            <a:extLst>
              <a:ext uri="{FF2B5EF4-FFF2-40B4-BE49-F238E27FC236}">
                <a16:creationId xmlns:a16="http://schemas.microsoft.com/office/drawing/2014/main" id="{7F348325-AB6B-4439-AA02-8FC356CD7D7B}"/>
              </a:ext>
            </a:extLst>
          </p:cNvPr>
          <p:cNvPicPr>
            <a:picLocks noChangeAspect="1"/>
          </p:cNvPicPr>
          <p:nvPr/>
        </p:nvPicPr>
        <p:blipFill>
          <a:blip r:embed="rId4"/>
          <a:stretch>
            <a:fillRect/>
          </a:stretch>
        </p:blipFill>
        <p:spPr>
          <a:xfrm>
            <a:off x="-136477" y="846138"/>
            <a:ext cx="9144000" cy="5912559"/>
          </a:xfrm>
          <a:prstGeom prst="rect">
            <a:avLst/>
          </a:prstGeom>
        </p:spPr>
      </p:pic>
      <p:pic>
        <p:nvPicPr>
          <p:cNvPr id="7" name="Afbeelding 6" descr="6-dreamstime_10646516.jpg">
            <a:extLst>
              <a:ext uri="{FF2B5EF4-FFF2-40B4-BE49-F238E27FC236}">
                <a16:creationId xmlns:a16="http://schemas.microsoft.com/office/drawing/2014/main" id="{4B7D4B8D-347D-4AB7-90C1-306B13C480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6719" y="2321168"/>
            <a:ext cx="1104303" cy="1491193"/>
          </a:xfrm>
          <a:prstGeom prst="rect">
            <a:avLst/>
          </a:prstGeom>
        </p:spPr>
      </p:pic>
    </p:spTree>
    <p:extLst>
      <p:ext uri="{BB962C8B-B14F-4D97-AF65-F5344CB8AC3E}">
        <p14:creationId xmlns:p14="http://schemas.microsoft.com/office/powerpoint/2010/main" val="2122811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3FF78-6822-4D6C-A914-100617B074D0}"/>
              </a:ext>
            </a:extLst>
          </p:cNvPr>
          <p:cNvSpPr>
            <a:spLocks noGrp="1"/>
          </p:cNvSpPr>
          <p:nvPr>
            <p:ph type="title"/>
          </p:nvPr>
        </p:nvSpPr>
        <p:spPr/>
        <p:txBody>
          <a:bodyPr/>
          <a:lstStyle/>
          <a:p>
            <a:r>
              <a:rPr lang="nl-NL" dirty="0"/>
              <a:t>Beleid bij iedere risicocategorie</a:t>
            </a:r>
          </a:p>
        </p:txBody>
      </p:sp>
      <p:graphicFrame>
        <p:nvGraphicFramePr>
          <p:cNvPr id="5" name="Tijdelijke aanduiding voor inhoud 4">
            <a:extLst>
              <a:ext uri="{FF2B5EF4-FFF2-40B4-BE49-F238E27FC236}">
                <a16:creationId xmlns:a16="http://schemas.microsoft.com/office/drawing/2014/main" id="{2869D13D-394C-4693-96D1-461D84198272}"/>
              </a:ext>
            </a:extLst>
          </p:cNvPr>
          <p:cNvGraphicFramePr>
            <a:graphicFrameLocks noGrp="1"/>
          </p:cNvGraphicFramePr>
          <p:nvPr>
            <p:ph idx="1"/>
            <p:extLst>
              <p:ext uri="{D42A27DB-BD31-4B8C-83A1-F6EECF244321}">
                <p14:modId xmlns:p14="http://schemas.microsoft.com/office/powerpoint/2010/main" val="2234299272"/>
              </p:ext>
            </p:extLst>
          </p:nvPr>
        </p:nvGraphicFramePr>
        <p:xfrm>
          <a:off x="109182" y="1897063"/>
          <a:ext cx="8939284" cy="4770119"/>
        </p:xfrm>
        <a:graphic>
          <a:graphicData uri="http://schemas.openxmlformats.org/drawingml/2006/table">
            <a:tbl>
              <a:tblPr firstRow="1" bandRow="1">
                <a:tableStyleId>{5C22544A-7EE6-4342-B048-85BDC9FD1C3A}</a:tableStyleId>
              </a:tblPr>
              <a:tblGrid>
                <a:gridCol w="3117628">
                  <a:extLst>
                    <a:ext uri="{9D8B030D-6E8A-4147-A177-3AD203B41FA5}">
                      <a16:colId xmlns:a16="http://schemas.microsoft.com/office/drawing/2014/main" val="3925818364"/>
                    </a:ext>
                  </a:extLst>
                </a:gridCol>
                <a:gridCol w="5821656">
                  <a:extLst>
                    <a:ext uri="{9D8B030D-6E8A-4147-A177-3AD203B41FA5}">
                      <a16:colId xmlns:a16="http://schemas.microsoft.com/office/drawing/2014/main" val="760059684"/>
                    </a:ext>
                  </a:extLst>
                </a:gridCol>
              </a:tblGrid>
              <a:tr h="1922584">
                <a:tc>
                  <a:txBody>
                    <a:bodyPr/>
                    <a:lstStyle/>
                    <a:p>
                      <a:r>
                        <a:rPr lang="nl-NL" sz="2400" b="0" dirty="0">
                          <a:solidFill>
                            <a:schemeClr val="tx1"/>
                          </a:solidFill>
                        </a:rPr>
                        <a:t>Zeer hoog risico</a:t>
                      </a:r>
                    </a:p>
                    <a:p>
                      <a:endParaRPr lang="nl-NL" dirty="0"/>
                    </a:p>
                    <a:p>
                      <a:endParaRPr lang="nl-NL" dirty="0"/>
                    </a:p>
                    <a:p>
                      <a:endParaRPr lang="nl-NL" dirty="0"/>
                    </a:p>
                    <a:p>
                      <a:endParaRPr lang="nl-NL" dirty="0"/>
                    </a:p>
                  </a:txBody>
                  <a:tcPr>
                    <a:solidFill>
                      <a:srgbClr val="C00000">
                        <a:alpha val="64000"/>
                      </a:srgbClr>
                    </a:solidFill>
                  </a:tcPr>
                </a:tc>
                <a:tc>
                  <a:txBody>
                    <a:bodyPr/>
                    <a:lstStyle/>
                    <a:p>
                      <a:r>
                        <a:rPr lang="nl-NL" sz="2400" b="0" dirty="0">
                          <a:solidFill>
                            <a:schemeClr val="tx1"/>
                          </a:solidFill>
                        </a:rPr>
                        <a:t>Leefstijladvies aangewezen</a:t>
                      </a:r>
                    </a:p>
                    <a:p>
                      <a:r>
                        <a:rPr lang="nl-NL" sz="2400" b="0" dirty="0">
                          <a:solidFill>
                            <a:schemeClr val="tx1"/>
                          </a:solidFill>
                        </a:rPr>
                        <a:t>Medicamenteuze therapie meestal aangewezen</a:t>
                      </a:r>
                    </a:p>
                  </a:txBody>
                  <a:tcPr>
                    <a:solidFill>
                      <a:srgbClr val="C00000">
                        <a:alpha val="63000"/>
                      </a:srgbClr>
                    </a:solidFill>
                  </a:tcPr>
                </a:tc>
                <a:extLst>
                  <a:ext uri="{0D108BD9-81ED-4DB2-BD59-A6C34878D82A}">
                    <a16:rowId xmlns:a16="http://schemas.microsoft.com/office/drawing/2014/main" val="363815779"/>
                  </a:ext>
                </a:extLst>
              </a:tr>
              <a:tr h="1201615">
                <a:tc>
                  <a:txBody>
                    <a:bodyPr/>
                    <a:lstStyle/>
                    <a:p>
                      <a:r>
                        <a:rPr lang="nl-NL" sz="2400" dirty="0"/>
                        <a:t>Hoog risico</a:t>
                      </a:r>
                    </a:p>
                    <a:p>
                      <a:endParaRPr lang="nl-NL" dirty="0"/>
                    </a:p>
                    <a:p>
                      <a:endParaRPr lang="nl-NL" dirty="0"/>
                    </a:p>
                  </a:txBody>
                  <a:tcPr>
                    <a:solidFill>
                      <a:srgbClr val="FFC000"/>
                    </a:solidFill>
                  </a:tcPr>
                </a:tc>
                <a:tc>
                  <a:txBody>
                    <a:bodyPr/>
                    <a:lstStyle/>
                    <a:p>
                      <a:r>
                        <a:rPr lang="nl-NL" sz="2400" dirty="0"/>
                        <a:t>Leefstijladvies aangewezen</a:t>
                      </a:r>
                    </a:p>
                    <a:p>
                      <a:r>
                        <a:rPr lang="nl-NL" sz="2400" dirty="0"/>
                        <a:t>Overweeg medicamenteuze therapie</a:t>
                      </a:r>
                    </a:p>
                  </a:txBody>
                  <a:tcPr>
                    <a:solidFill>
                      <a:srgbClr val="FFC000"/>
                    </a:solidFill>
                  </a:tcPr>
                </a:tc>
                <a:extLst>
                  <a:ext uri="{0D108BD9-81ED-4DB2-BD59-A6C34878D82A}">
                    <a16:rowId xmlns:a16="http://schemas.microsoft.com/office/drawing/2014/main" val="1294160278"/>
                  </a:ext>
                </a:extLst>
              </a:tr>
              <a:tr h="1562100">
                <a:tc>
                  <a:txBody>
                    <a:bodyPr/>
                    <a:lstStyle/>
                    <a:p>
                      <a:r>
                        <a:rPr lang="nl-NL" sz="2400" dirty="0"/>
                        <a:t>Laag tot matig verhoogd risico</a:t>
                      </a:r>
                    </a:p>
                    <a:p>
                      <a:endParaRPr lang="nl-NL" dirty="0"/>
                    </a:p>
                    <a:p>
                      <a:endParaRPr lang="nl-NL" dirty="0"/>
                    </a:p>
                    <a:p>
                      <a:endParaRPr lang="nl-NL" dirty="0"/>
                    </a:p>
                  </a:txBody>
                  <a:tcPr>
                    <a:solidFill>
                      <a:srgbClr val="92D050"/>
                    </a:solidFill>
                  </a:tcPr>
                </a:tc>
                <a:tc>
                  <a:txBody>
                    <a:bodyPr/>
                    <a:lstStyle/>
                    <a:p>
                      <a:r>
                        <a:rPr lang="nl-NL" sz="2400" dirty="0"/>
                        <a:t>Leefstijladvies aanbevolen</a:t>
                      </a:r>
                    </a:p>
                    <a:p>
                      <a:r>
                        <a:rPr lang="nl-NL" sz="2400" dirty="0"/>
                        <a:t>Medicamenteuze therapie zelden aangewezen</a:t>
                      </a:r>
                    </a:p>
                  </a:txBody>
                  <a:tcPr>
                    <a:solidFill>
                      <a:srgbClr val="92D050"/>
                    </a:solidFill>
                  </a:tcPr>
                </a:tc>
                <a:extLst>
                  <a:ext uri="{0D108BD9-81ED-4DB2-BD59-A6C34878D82A}">
                    <a16:rowId xmlns:a16="http://schemas.microsoft.com/office/drawing/2014/main" val="468659206"/>
                  </a:ext>
                </a:extLst>
              </a:tr>
            </a:tbl>
          </a:graphicData>
        </a:graphic>
      </p:graphicFrame>
      <p:sp>
        <p:nvSpPr>
          <p:cNvPr id="4" name="Tijdelijke aanduiding voor dianummer 3">
            <a:extLst>
              <a:ext uri="{FF2B5EF4-FFF2-40B4-BE49-F238E27FC236}">
                <a16:creationId xmlns:a16="http://schemas.microsoft.com/office/drawing/2014/main" id="{CDB4B14F-5DCA-48E8-A78F-1182E359E70F}"/>
              </a:ext>
            </a:extLst>
          </p:cNvPr>
          <p:cNvSpPr>
            <a:spLocks noGrp="1"/>
          </p:cNvSpPr>
          <p:nvPr>
            <p:ph type="sldNum" sz="quarter" idx="12"/>
          </p:nvPr>
        </p:nvSpPr>
        <p:spPr/>
        <p:txBody>
          <a:bodyPr/>
          <a:lstStyle/>
          <a:p>
            <a:fld id="{9163240C-9BE7-EF40-AC41-228CBD415431}" type="slidenum">
              <a:rPr lang="nl-NL" smtClean="0"/>
              <a:pPr/>
              <a:t>44</a:t>
            </a:fld>
            <a:endParaRPr lang="nl-NL"/>
          </a:p>
        </p:txBody>
      </p:sp>
    </p:spTree>
    <p:extLst>
      <p:ext uri="{BB962C8B-B14F-4D97-AF65-F5344CB8AC3E}">
        <p14:creationId xmlns:p14="http://schemas.microsoft.com/office/powerpoint/2010/main" val="911535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rgbClr val="FF8000"/>
                </a:solidFill>
              </a:rPr>
              <a:t>Streefwaarden risicofactoren</a:t>
            </a:r>
          </a:p>
          <a:p>
            <a:pPr lvl="0">
              <a:lnSpc>
                <a:spcPct val="120000"/>
              </a:lnSpc>
            </a:pPr>
            <a:r>
              <a:rPr lang="nl-NL" dirty="0">
                <a:solidFill>
                  <a:schemeClr val="tx1">
                    <a:lumMod val="95000"/>
                    <a:lumOff val="5000"/>
                  </a:schemeClr>
                </a:solidFill>
              </a:rPr>
              <a:t>Beïnvloeding risicofactoren: </a:t>
            </a: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2002726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F4E8-8011-44FA-B10E-0500B1AC280E}"/>
              </a:ext>
            </a:extLst>
          </p:cNvPr>
          <p:cNvSpPr>
            <a:spLocks noGrp="1"/>
          </p:cNvSpPr>
          <p:nvPr>
            <p:ph type="title"/>
          </p:nvPr>
        </p:nvSpPr>
        <p:spPr>
          <a:xfrm>
            <a:off x="457200" y="-51132"/>
            <a:ext cx="8229600" cy="1143000"/>
          </a:xfrm>
        </p:spPr>
        <p:txBody>
          <a:bodyPr/>
          <a:lstStyle/>
          <a:p>
            <a:r>
              <a:rPr lang="nl-NL" dirty="0"/>
              <a:t>Streefwaarden risicofactoren</a:t>
            </a:r>
          </a:p>
        </p:txBody>
      </p:sp>
      <p:graphicFrame>
        <p:nvGraphicFramePr>
          <p:cNvPr id="5" name="Tijdelijke aanduiding voor inhoud 4">
            <a:extLst>
              <a:ext uri="{FF2B5EF4-FFF2-40B4-BE49-F238E27FC236}">
                <a16:creationId xmlns:a16="http://schemas.microsoft.com/office/drawing/2014/main" id="{D80E445A-5586-4A52-B972-680C2307238F}"/>
              </a:ext>
            </a:extLst>
          </p:cNvPr>
          <p:cNvGraphicFramePr>
            <a:graphicFrameLocks noGrp="1"/>
          </p:cNvGraphicFramePr>
          <p:nvPr>
            <p:ph idx="1"/>
            <p:extLst>
              <p:ext uri="{D42A27DB-BD31-4B8C-83A1-F6EECF244321}">
                <p14:modId xmlns:p14="http://schemas.microsoft.com/office/powerpoint/2010/main" val="778186"/>
              </p:ext>
            </p:extLst>
          </p:nvPr>
        </p:nvGraphicFramePr>
        <p:xfrm>
          <a:off x="0" y="930754"/>
          <a:ext cx="9130352" cy="5927246"/>
        </p:xfrm>
        <a:graphic>
          <a:graphicData uri="http://schemas.openxmlformats.org/drawingml/2006/table">
            <a:tbl>
              <a:tblPr firstRow="1" bandRow="1">
                <a:tableStyleId>{5C22544A-7EE6-4342-B048-85BDC9FD1C3A}</a:tableStyleId>
              </a:tblPr>
              <a:tblGrid>
                <a:gridCol w="2040921">
                  <a:extLst>
                    <a:ext uri="{9D8B030D-6E8A-4147-A177-3AD203B41FA5}">
                      <a16:colId xmlns:a16="http://schemas.microsoft.com/office/drawing/2014/main" val="3626642182"/>
                    </a:ext>
                  </a:extLst>
                </a:gridCol>
                <a:gridCol w="7089431">
                  <a:extLst>
                    <a:ext uri="{9D8B030D-6E8A-4147-A177-3AD203B41FA5}">
                      <a16:colId xmlns:a16="http://schemas.microsoft.com/office/drawing/2014/main" val="3284396951"/>
                    </a:ext>
                  </a:extLst>
                </a:gridCol>
              </a:tblGrid>
              <a:tr h="706923">
                <a:tc>
                  <a:txBody>
                    <a:bodyPr/>
                    <a:lstStyle/>
                    <a:p>
                      <a:r>
                        <a:rPr lang="nl-NL" sz="2400" b="0" dirty="0">
                          <a:solidFill>
                            <a:schemeClr val="tx1"/>
                          </a:solidFill>
                        </a:rPr>
                        <a:t>Roken</a:t>
                      </a:r>
                    </a:p>
                  </a:txBody>
                  <a:tcPr>
                    <a:solidFill>
                      <a:srgbClr val="FAC090"/>
                    </a:solidFill>
                  </a:tcPr>
                </a:tc>
                <a:tc>
                  <a:txBody>
                    <a:bodyPr/>
                    <a:lstStyle/>
                    <a:p>
                      <a:r>
                        <a:rPr lang="nl-NL" sz="2400" b="0" dirty="0">
                          <a:solidFill>
                            <a:schemeClr val="tx1"/>
                          </a:solidFill>
                        </a:rPr>
                        <a:t>Staak het roken en vermijd meeroken</a:t>
                      </a:r>
                    </a:p>
                  </a:txBody>
                  <a:tcPr>
                    <a:solidFill>
                      <a:srgbClr val="FAC090"/>
                    </a:solidFill>
                  </a:tcPr>
                </a:tc>
                <a:extLst>
                  <a:ext uri="{0D108BD9-81ED-4DB2-BD59-A6C34878D82A}">
                    <a16:rowId xmlns:a16="http://schemas.microsoft.com/office/drawing/2014/main" val="4099669379"/>
                  </a:ext>
                </a:extLst>
              </a:tr>
              <a:tr h="748914">
                <a:tc>
                  <a:txBody>
                    <a:bodyPr/>
                    <a:lstStyle/>
                    <a:p>
                      <a:r>
                        <a:rPr lang="nl-NL" sz="2400" dirty="0"/>
                        <a:t>Alcohol</a:t>
                      </a:r>
                    </a:p>
                  </a:txBody>
                  <a:tcPr>
                    <a:solidFill>
                      <a:srgbClr val="FAC090"/>
                    </a:solidFill>
                  </a:tcPr>
                </a:tc>
                <a:tc>
                  <a:txBody>
                    <a:bodyPr/>
                    <a:lstStyle/>
                    <a:p>
                      <a:r>
                        <a:rPr lang="nl-NL" sz="2400" b="0" dirty="0">
                          <a:solidFill>
                            <a:schemeClr val="tx1"/>
                          </a:solidFill>
                        </a:rPr>
                        <a:t>Géén alcohol, dan wel maximaal 1 glas/ dag</a:t>
                      </a:r>
                    </a:p>
                  </a:txBody>
                  <a:tcPr>
                    <a:solidFill>
                      <a:srgbClr val="FAC090"/>
                    </a:solidFill>
                  </a:tcPr>
                </a:tc>
                <a:extLst>
                  <a:ext uri="{0D108BD9-81ED-4DB2-BD59-A6C34878D82A}">
                    <a16:rowId xmlns:a16="http://schemas.microsoft.com/office/drawing/2014/main" val="2477581494"/>
                  </a:ext>
                </a:extLst>
              </a:tr>
              <a:tr h="750329">
                <a:tc>
                  <a:txBody>
                    <a:bodyPr/>
                    <a:lstStyle/>
                    <a:p>
                      <a:r>
                        <a:rPr lang="nl-NL" sz="2400" dirty="0"/>
                        <a:t>Bewegen</a:t>
                      </a:r>
                    </a:p>
                    <a:p>
                      <a:endParaRPr lang="nl-NL" dirty="0"/>
                    </a:p>
                  </a:txBody>
                  <a:tcPr>
                    <a:solidFill>
                      <a:srgbClr val="FAC090"/>
                    </a:solidFill>
                  </a:tcPr>
                </a:tc>
                <a:tc>
                  <a:txBody>
                    <a:bodyPr/>
                    <a:lstStyle/>
                    <a:p>
                      <a:r>
                        <a:rPr lang="nl-NL" sz="2400" b="0" dirty="0">
                          <a:solidFill>
                            <a:schemeClr val="tx1"/>
                          </a:solidFill>
                        </a:rPr>
                        <a:t>Minimaal 150 min/ week</a:t>
                      </a:r>
                    </a:p>
                  </a:txBody>
                  <a:tcPr>
                    <a:solidFill>
                      <a:srgbClr val="FAC090"/>
                    </a:solidFill>
                  </a:tcPr>
                </a:tc>
                <a:extLst>
                  <a:ext uri="{0D108BD9-81ED-4DB2-BD59-A6C34878D82A}">
                    <a16:rowId xmlns:a16="http://schemas.microsoft.com/office/drawing/2014/main" val="3768353487"/>
                  </a:ext>
                </a:extLst>
              </a:tr>
              <a:tr h="844120">
                <a:tc>
                  <a:txBody>
                    <a:bodyPr/>
                    <a:lstStyle/>
                    <a:p>
                      <a:r>
                        <a:rPr lang="nl-NL" sz="2400" dirty="0"/>
                        <a:t>Voeding</a:t>
                      </a:r>
                    </a:p>
                  </a:txBody>
                  <a:tcPr>
                    <a:solidFill>
                      <a:srgbClr val="FAC090"/>
                    </a:solidFill>
                  </a:tcPr>
                </a:tc>
                <a:tc>
                  <a:txBody>
                    <a:bodyPr/>
                    <a:lstStyle/>
                    <a:p>
                      <a:r>
                        <a:rPr lang="nl-NL" sz="2400" b="0" dirty="0">
                          <a:solidFill>
                            <a:schemeClr val="tx1"/>
                          </a:solidFill>
                        </a:rPr>
                        <a:t>Richtlijn goede voeding 2015; schijf van vijf</a:t>
                      </a:r>
                    </a:p>
                    <a:p>
                      <a:r>
                        <a:rPr lang="nl-NL" sz="2400" b="0" dirty="0">
                          <a:solidFill>
                            <a:schemeClr val="tx1"/>
                          </a:solidFill>
                        </a:rPr>
                        <a:t>NDF voedingsrichtlijn 2015</a:t>
                      </a:r>
                    </a:p>
                  </a:txBody>
                  <a:tcPr>
                    <a:solidFill>
                      <a:srgbClr val="FAC090"/>
                    </a:solidFill>
                  </a:tcPr>
                </a:tc>
                <a:extLst>
                  <a:ext uri="{0D108BD9-81ED-4DB2-BD59-A6C34878D82A}">
                    <a16:rowId xmlns:a16="http://schemas.microsoft.com/office/drawing/2014/main" val="3941476020"/>
                  </a:ext>
                </a:extLst>
              </a:tr>
              <a:tr h="844120">
                <a:tc>
                  <a:txBody>
                    <a:bodyPr/>
                    <a:lstStyle/>
                    <a:p>
                      <a:r>
                        <a:rPr lang="nl-NL" sz="2400" b="0" dirty="0"/>
                        <a:t>BMI</a:t>
                      </a:r>
                    </a:p>
                  </a:txBody>
                  <a:tcPr>
                    <a:solidFill>
                      <a:srgbClr val="FAC090"/>
                    </a:solidFill>
                  </a:tcPr>
                </a:tc>
                <a:tc>
                  <a:txBody>
                    <a:bodyPr/>
                    <a:lstStyle/>
                    <a:p>
                      <a:r>
                        <a:rPr lang="nl-NL" sz="2400" b="0" dirty="0">
                          <a:solidFill>
                            <a:schemeClr val="tx1"/>
                          </a:solidFill>
                        </a:rPr>
                        <a:t>&lt; 70 jaar:  20-25 kg/ m</a:t>
                      </a:r>
                      <a:r>
                        <a:rPr lang="nl-NL" sz="2400" b="0" baseline="30000" dirty="0">
                          <a:solidFill>
                            <a:schemeClr val="tx1"/>
                          </a:solidFill>
                        </a:rPr>
                        <a:t>2</a:t>
                      </a:r>
                      <a:br>
                        <a:rPr lang="nl-NL" sz="2400" b="0" baseline="30000" dirty="0">
                          <a:solidFill>
                            <a:schemeClr val="tx1"/>
                          </a:solidFill>
                        </a:rPr>
                      </a:br>
                      <a:r>
                        <a:rPr lang="nl-NL" sz="2400" b="0" baseline="0" dirty="0">
                          <a:solidFill>
                            <a:schemeClr val="tx1"/>
                          </a:solidFill>
                        </a:rPr>
                        <a:t>≥ 70 jaar:  22-28 kg/ m</a:t>
                      </a:r>
                      <a:r>
                        <a:rPr lang="nl-NL" sz="2400" b="0" baseline="30000" dirty="0">
                          <a:solidFill>
                            <a:schemeClr val="tx1"/>
                          </a:solidFill>
                        </a:rPr>
                        <a:t>2</a:t>
                      </a:r>
                      <a:endParaRPr lang="nl-NL" sz="2400" b="0" dirty="0">
                        <a:solidFill>
                          <a:schemeClr val="tx1"/>
                        </a:solidFill>
                      </a:endParaRPr>
                    </a:p>
                  </a:txBody>
                  <a:tcPr>
                    <a:solidFill>
                      <a:srgbClr val="FAC090"/>
                    </a:solidFill>
                  </a:tcPr>
                </a:tc>
                <a:extLst>
                  <a:ext uri="{0D108BD9-81ED-4DB2-BD59-A6C34878D82A}">
                    <a16:rowId xmlns:a16="http://schemas.microsoft.com/office/drawing/2014/main" val="3400919986"/>
                  </a:ext>
                </a:extLst>
              </a:tr>
              <a:tr h="844120">
                <a:tc>
                  <a:txBody>
                    <a:bodyPr/>
                    <a:lstStyle/>
                    <a:p>
                      <a:r>
                        <a:rPr lang="nl-NL" sz="2400" dirty="0"/>
                        <a:t>Lipiden</a:t>
                      </a:r>
                    </a:p>
                  </a:txBody>
                  <a:tcPr>
                    <a:solidFill>
                      <a:srgbClr val="FAC090"/>
                    </a:solidFill>
                  </a:tcPr>
                </a:tc>
                <a:tc>
                  <a:txBody>
                    <a:bodyPr/>
                    <a:lstStyle/>
                    <a:p>
                      <a:r>
                        <a:rPr lang="nl-NL" sz="2400" b="0" dirty="0">
                          <a:solidFill>
                            <a:schemeClr val="tx1"/>
                          </a:solidFill>
                        </a:rPr>
                        <a:t>HVZ en &lt; 70 jaar -&gt; LDL-C &lt; 1.8 </a:t>
                      </a:r>
                      <a:r>
                        <a:rPr lang="nl-NL" sz="2400" b="0" dirty="0" err="1">
                          <a:solidFill>
                            <a:schemeClr val="tx1"/>
                          </a:solidFill>
                        </a:rPr>
                        <a:t>mmol</a:t>
                      </a:r>
                      <a:r>
                        <a:rPr lang="nl-NL" sz="2400" b="0" dirty="0">
                          <a:solidFill>
                            <a:schemeClr val="tx1"/>
                          </a:solidFill>
                        </a:rPr>
                        <a:t>/l</a:t>
                      </a:r>
                      <a:br>
                        <a:rPr lang="nl-NL" sz="2400" b="0" dirty="0">
                          <a:solidFill>
                            <a:schemeClr val="tx1"/>
                          </a:solidFill>
                        </a:rPr>
                      </a:br>
                      <a:r>
                        <a:rPr lang="nl-NL" sz="2400" b="0" dirty="0">
                          <a:solidFill>
                            <a:schemeClr val="tx1"/>
                          </a:solidFill>
                        </a:rPr>
                        <a:t>DM2: LDL &lt; 2.6 </a:t>
                      </a:r>
                      <a:r>
                        <a:rPr lang="nl-NL" sz="2400" b="0" dirty="0" err="1">
                          <a:solidFill>
                            <a:schemeClr val="tx1"/>
                          </a:solidFill>
                        </a:rPr>
                        <a:t>mmol</a:t>
                      </a:r>
                      <a:r>
                        <a:rPr lang="nl-NL" sz="2400" b="0" dirty="0">
                          <a:solidFill>
                            <a:schemeClr val="tx1"/>
                          </a:solidFill>
                        </a:rPr>
                        <a:t>/l</a:t>
                      </a:r>
                    </a:p>
                  </a:txBody>
                  <a:tcPr>
                    <a:solidFill>
                      <a:srgbClr val="FAC090"/>
                    </a:solidFill>
                  </a:tcPr>
                </a:tc>
                <a:extLst>
                  <a:ext uri="{0D108BD9-81ED-4DB2-BD59-A6C34878D82A}">
                    <a16:rowId xmlns:a16="http://schemas.microsoft.com/office/drawing/2014/main" val="4090706257"/>
                  </a:ext>
                </a:extLst>
              </a:tr>
              <a:tr h="706923">
                <a:tc>
                  <a:txBody>
                    <a:bodyPr/>
                    <a:lstStyle/>
                    <a:p>
                      <a:r>
                        <a:rPr lang="nl-NL" sz="2400" dirty="0"/>
                        <a:t>Bloeddruk</a:t>
                      </a:r>
                    </a:p>
                  </a:txBody>
                  <a:tcPr>
                    <a:solidFill>
                      <a:srgbClr val="FAC090"/>
                    </a:solidFill>
                  </a:tcPr>
                </a:tc>
                <a:tc>
                  <a:txBody>
                    <a:bodyPr/>
                    <a:lstStyle/>
                    <a:p>
                      <a:r>
                        <a:rPr lang="nl-NL" sz="2400" b="0" dirty="0">
                          <a:solidFill>
                            <a:schemeClr val="tx1"/>
                          </a:solidFill>
                        </a:rPr>
                        <a:t>≤ 70 jaar: &lt; 140 </a:t>
                      </a:r>
                      <a:r>
                        <a:rPr lang="nl-NL" sz="2400" b="0" dirty="0" err="1">
                          <a:solidFill>
                            <a:schemeClr val="tx1"/>
                          </a:solidFill>
                        </a:rPr>
                        <a:t>mmHg</a:t>
                      </a:r>
                      <a:r>
                        <a:rPr lang="nl-NL" sz="2400" b="0" dirty="0">
                          <a:solidFill>
                            <a:schemeClr val="tx1"/>
                          </a:solidFill>
                        </a:rPr>
                        <a:t>, indien mogelijk &lt; 130 </a:t>
                      </a:r>
                      <a:r>
                        <a:rPr lang="nl-NL" sz="2400" b="0" dirty="0" err="1">
                          <a:solidFill>
                            <a:schemeClr val="tx1"/>
                          </a:solidFill>
                        </a:rPr>
                        <a:t>mmHg</a:t>
                      </a:r>
                      <a:endParaRPr lang="nl-NL" sz="2400" b="0" dirty="0">
                        <a:solidFill>
                          <a:schemeClr val="tx1"/>
                        </a:solidFill>
                      </a:endParaRPr>
                    </a:p>
                    <a:p>
                      <a:r>
                        <a:rPr lang="nl-NL" sz="2400" b="0" dirty="0">
                          <a:solidFill>
                            <a:schemeClr val="tx1"/>
                          </a:solidFill>
                        </a:rPr>
                        <a:t>Niet-kwetsbare oudere: &lt; 150 </a:t>
                      </a:r>
                      <a:r>
                        <a:rPr lang="nl-NL" sz="2400" b="0" dirty="0" err="1">
                          <a:solidFill>
                            <a:schemeClr val="tx1"/>
                          </a:solidFill>
                        </a:rPr>
                        <a:t>mmHg</a:t>
                      </a:r>
                      <a:r>
                        <a:rPr lang="nl-NL" sz="2400" b="0" dirty="0">
                          <a:solidFill>
                            <a:schemeClr val="tx1"/>
                          </a:solidFill>
                        </a:rPr>
                        <a:t> (of: 140)</a:t>
                      </a:r>
                    </a:p>
                    <a:p>
                      <a:r>
                        <a:rPr lang="nl-NL" sz="2400" b="0" dirty="0">
                          <a:solidFill>
                            <a:schemeClr val="tx1"/>
                          </a:solidFill>
                        </a:rPr>
                        <a:t>Kwetsbare oudere: &lt; 150, DBD nooit &lt; 70 </a:t>
                      </a:r>
                      <a:r>
                        <a:rPr lang="nl-NL" sz="2400" b="0" dirty="0" err="1">
                          <a:solidFill>
                            <a:schemeClr val="tx1"/>
                          </a:solidFill>
                        </a:rPr>
                        <a:t>mmHg</a:t>
                      </a:r>
                      <a:endParaRPr lang="nl-NL" sz="2400" b="0" dirty="0">
                        <a:solidFill>
                          <a:schemeClr val="tx1"/>
                        </a:solidFill>
                      </a:endParaRPr>
                    </a:p>
                  </a:txBody>
                  <a:tcPr>
                    <a:solidFill>
                      <a:srgbClr val="FAC090"/>
                    </a:solidFill>
                  </a:tcPr>
                </a:tc>
                <a:extLst>
                  <a:ext uri="{0D108BD9-81ED-4DB2-BD59-A6C34878D82A}">
                    <a16:rowId xmlns:a16="http://schemas.microsoft.com/office/drawing/2014/main" val="1668517982"/>
                  </a:ext>
                </a:extLst>
              </a:tr>
            </a:tbl>
          </a:graphicData>
        </a:graphic>
      </p:graphicFrame>
      <p:sp>
        <p:nvSpPr>
          <p:cNvPr id="4" name="Tijdelijke aanduiding voor dianummer 3">
            <a:extLst>
              <a:ext uri="{FF2B5EF4-FFF2-40B4-BE49-F238E27FC236}">
                <a16:creationId xmlns:a16="http://schemas.microsoft.com/office/drawing/2014/main" id="{27E64889-6DFE-435A-8FC2-06919582FAF1}"/>
              </a:ext>
            </a:extLst>
          </p:cNvPr>
          <p:cNvSpPr>
            <a:spLocks noGrp="1"/>
          </p:cNvSpPr>
          <p:nvPr>
            <p:ph type="sldNum" sz="quarter" idx="12"/>
          </p:nvPr>
        </p:nvSpPr>
        <p:spPr/>
        <p:txBody>
          <a:bodyPr/>
          <a:lstStyle/>
          <a:p>
            <a:fld id="{9163240C-9BE7-EF40-AC41-228CBD415431}" type="slidenum">
              <a:rPr lang="nl-NL" smtClean="0"/>
              <a:pPr/>
              <a:t>46</a:t>
            </a:fld>
            <a:endParaRPr lang="nl-NL"/>
          </a:p>
        </p:txBody>
      </p:sp>
    </p:spTree>
    <p:extLst>
      <p:ext uri="{BB962C8B-B14F-4D97-AF65-F5344CB8AC3E}">
        <p14:creationId xmlns:p14="http://schemas.microsoft.com/office/powerpoint/2010/main" val="3802153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rgbClr val="FF8000"/>
                </a:solidFill>
              </a:rPr>
              <a:t>Beïnvloeding risicofactoren: leefstijl (1), </a:t>
            </a: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2635948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400" dirty="0"/>
              <a:t>Hoe pakt u dit aan?</a:t>
            </a:r>
          </a:p>
        </p:txBody>
      </p:sp>
      <p:sp>
        <p:nvSpPr>
          <p:cNvPr id="23555" name="Tijdelijke aanduiding voor inhoud 4"/>
          <p:cNvSpPr>
            <a:spLocks noGrp="1"/>
          </p:cNvSpPr>
          <p:nvPr>
            <p:ph idx="1"/>
          </p:nvPr>
        </p:nvSpPr>
        <p:spPr>
          <a:xfrm>
            <a:off x="66512" y="1811257"/>
            <a:ext cx="8794854" cy="5966926"/>
          </a:xfrm>
        </p:spPr>
        <p:txBody>
          <a:bodyPr>
            <a:normAutofit fontScale="92500" lnSpcReduction="10000"/>
          </a:bodyPr>
          <a:lstStyle/>
          <a:p>
            <a:pPr marL="514350" indent="-457200">
              <a:lnSpc>
                <a:spcPct val="120000"/>
              </a:lnSpc>
            </a:pPr>
            <a:r>
              <a:rPr lang="nl-NL" sz="4400" dirty="0">
                <a:solidFill>
                  <a:schemeClr val="tx1"/>
                </a:solidFill>
                <a:latin typeface="Century Gothic" pitchFamily="34" charset="0"/>
                <a:ea typeface="MS PGothic" charset="0"/>
              </a:rPr>
              <a:t>62 jaar - 9 jaar DM2 - BMI 27</a:t>
            </a:r>
          </a:p>
          <a:p>
            <a:pPr marL="514350" indent="-457200">
              <a:lnSpc>
                <a:spcPct val="120000"/>
              </a:lnSpc>
            </a:pPr>
            <a:r>
              <a:rPr lang="nl-NL" sz="4400" dirty="0">
                <a:solidFill>
                  <a:schemeClr val="tx1"/>
                </a:solidFill>
                <a:latin typeface="Century Gothic" pitchFamily="34" charset="0"/>
                <a:ea typeface="MS PGothic" charset="0"/>
              </a:rPr>
              <a:t>HbA1c 63 mmol/mol</a:t>
            </a:r>
          </a:p>
          <a:p>
            <a:pPr marL="514350" indent="-457200">
              <a:lnSpc>
                <a:spcPct val="120000"/>
              </a:lnSpc>
            </a:pPr>
            <a:r>
              <a:rPr lang="nl-NL" sz="4400" dirty="0">
                <a:solidFill>
                  <a:schemeClr val="tx1"/>
                </a:solidFill>
                <a:latin typeface="Century Gothic" pitchFamily="34" charset="0"/>
                <a:ea typeface="MS PGothic" charset="0"/>
              </a:rPr>
              <a:t>Rookt incidenteel</a:t>
            </a:r>
          </a:p>
          <a:p>
            <a:pPr marL="514350" indent="-457200">
              <a:lnSpc>
                <a:spcPct val="120000"/>
              </a:lnSpc>
            </a:pPr>
            <a:r>
              <a:rPr lang="nl-NL" sz="4400" dirty="0">
                <a:solidFill>
                  <a:schemeClr val="tx1"/>
                </a:solidFill>
                <a:latin typeface="Century Gothic" pitchFamily="34" charset="0"/>
                <a:ea typeface="MS PGothic" charset="0"/>
              </a:rPr>
              <a:t>RR 150/90 en LDL-c 4.5</a:t>
            </a:r>
          </a:p>
          <a:p>
            <a:pPr marL="57150" indent="0">
              <a:lnSpc>
                <a:spcPct val="120000"/>
              </a:lnSpc>
              <a:buNone/>
            </a:pPr>
            <a:r>
              <a:rPr lang="nl-NL" sz="4400" dirty="0">
                <a:solidFill>
                  <a:srgbClr val="FF8000"/>
                </a:solidFill>
                <a:latin typeface="Century Gothic" pitchFamily="34" charset="0"/>
                <a:ea typeface="MS PGothic" charset="0"/>
              </a:rPr>
              <a:t>Wat zijn z’n streefwaarden?</a:t>
            </a:r>
          </a:p>
          <a:p>
            <a:pPr marL="57150" indent="0">
              <a:lnSpc>
                <a:spcPct val="120000"/>
              </a:lnSpc>
              <a:buNone/>
            </a:pPr>
            <a:r>
              <a:rPr lang="nl-NL" sz="4400" dirty="0">
                <a:solidFill>
                  <a:srgbClr val="FF8000"/>
                </a:solidFill>
                <a:latin typeface="Century Gothic" pitchFamily="34" charset="0"/>
                <a:ea typeface="MS PGothic" charset="0"/>
              </a:rPr>
              <a:t>Hoe pakt u dit aan?</a:t>
            </a:r>
            <a:br>
              <a:rPr lang="nl-NL" sz="5100" dirty="0">
                <a:solidFill>
                  <a:srgbClr val="FF8000"/>
                </a:solidFill>
                <a:latin typeface="Century Gothic" pitchFamily="34" charset="0"/>
                <a:ea typeface="MS PGothic" charset="0"/>
              </a:rPr>
            </a:br>
            <a:br>
              <a:rPr lang="nl-NL" sz="2600" dirty="0">
                <a:solidFill>
                  <a:schemeClr val="tx1"/>
                </a:solidFill>
                <a:latin typeface="Century Gothic" pitchFamily="34" charset="0"/>
                <a:ea typeface="MS PGothic" charset="0"/>
              </a:rPr>
            </a:br>
            <a:endParaRPr lang="nl-NL" sz="2600" dirty="0">
              <a:solidFill>
                <a:schemeClr val="tx1"/>
              </a:solidFill>
              <a:latin typeface="Century Gothic" pitchFamily="34" charset="0"/>
              <a:ea typeface="MS PGothic" charset="0"/>
            </a:endParaRPr>
          </a:p>
        </p:txBody>
      </p:sp>
      <p:sp>
        <p:nvSpPr>
          <p:cNvPr id="5" name="Tijdelijke aanduiding voor dianummer 4">
            <a:extLst>
              <a:ext uri="{FF2B5EF4-FFF2-40B4-BE49-F238E27FC236}">
                <a16:creationId xmlns:a16="http://schemas.microsoft.com/office/drawing/2014/main" id="{B11BE53C-3BE3-3D44-9F9B-6D28E67B0AD7}"/>
              </a:ext>
            </a:extLst>
          </p:cNvPr>
          <p:cNvSpPr>
            <a:spLocks noGrp="1"/>
          </p:cNvSpPr>
          <p:nvPr>
            <p:ph type="sldNum" sz="quarter" idx="12"/>
          </p:nvPr>
        </p:nvSpPr>
        <p:spPr/>
        <p:txBody>
          <a:bodyPr/>
          <a:lstStyle/>
          <a:p>
            <a:fld id="{9163240C-9BE7-EF40-AC41-228CBD415431}" type="slidenum">
              <a:rPr lang="nl-NL" smtClean="0"/>
              <a:pPr/>
              <a:t>48</a:t>
            </a:fld>
            <a:endParaRPr lang="nl-NL" dirty="0"/>
          </a:p>
        </p:txBody>
      </p:sp>
      <p:pic>
        <p:nvPicPr>
          <p:cNvPr id="3" name="Afbeelding 2" descr="6-dreamstime_106465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202" y="3044453"/>
            <a:ext cx="1812164" cy="1594049"/>
          </a:xfrm>
          <a:prstGeom prst="rect">
            <a:avLst/>
          </a:prstGeom>
        </p:spPr>
      </p:pic>
      <p:sp>
        <p:nvSpPr>
          <p:cNvPr id="6" name="Tekstvak 5">
            <a:extLst>
              <a:ext uri="{FF2B5EF4-FFF2-40B4-BE49-F238E27FC236}">
                <a16:creationId xmlns:a16="http://schemas.microsoft.com/office/drawing/2014/main" id="{2987B72C-89A5-1546-B183-D912B9B29052}"/>
              </a:ext>
            </a:extLst>
          </p:cNvPr>
          <p:cNvSpPr txBox="1"/>
          <p:nvPr/>
        </p:nvSpPr>
        <p:spPr>
          <a:xfrm>
            <a:off x="5019071" y="6472307"/>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spTree>
    <p:extLst>
      <p:ext uri="{BB962C8B-B14F-4D97-AF65-F5344CB8AC3E}">
        <p14:creationId xmlns:p14="http://schemas.microsoft.com/office/powerpoint/2010/main" val="627493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F4E8-8011-44FA-B10E-0500B1AC280E}"/>
              </a:ext>
            </a:extLst>
          </p:cNvPr>
          <p:cNvSpPr>
            <a:spLocks noGrp="1"/>
          </p:cNvSpPr>
          <p:nvPr>
            <p:ph type="title"/>
          </p:nvPr>
        </p:nvSpPr>
        <p:spPr>
          <a:xfrm>
            <a:off x="457200" y="-51132"/>
            <a:ext cx="8229600" cy="1143000"/>
          </a:xfrm>
        </p:spPr>
        <p:txBody>
          <a:bodyPr/>
          <a:lstStyle/>
          <a:p>
            <a:r>
              <a:rPr lang="nl-NL" dirty="0"/>
              <a:t>Streefwaarden risicofactoren</a:t>
            </a:r>
          </a:p>
        </p:txBody>
      </p:sp>
      <p:graphicFrame>
        <p:nvGraphicFramePr>
          <p:cNvPr id="5" name="Tijdelijke aanduiding voor inhoud 4">
            <a:extLst>
              <a:ext uri="{FF2B5EF4-FFF2-40B4-BE49-F238E27FC236}">
                <a16:creationId xmlns:a16="http://schemas.microsoft.com/office/drawing/2014/main" id="{D80E445A-5586-4A52-B972-680C2307238F}"/>
              </a:ext>
            </a:extLst>
          </p:cNvPr>
          <p:cNvGraphicFramePr>
            <a:graphicFrameLocks noGrp="1"/>
          </p:cNvGraphicFramePr>
          <p:nvPr>
            <p:ph idx="1"/>
            <p:extLst>
              <p:ext uri="{D42A27DB-BD31-4B8C-83A1-F6EECF244321}">
                <p14:modId xmlns:p14="http://schemas.microsoft.com/office/powerpoint/2010/main" val="3972656639"/>
              </p:ext>
            </p:extLst>
          </p:nvPr>
        </p:nvGraphicFramePr>
        <p:xfrm>
          <a:off x="13648" y="1276026"/>
          <a:ext cx="9130352" cy="5445449"/>
        </p:xfrm>
        <a:graphic>
          <a:graphicData uri="http://schemas.openxmlformats.org/drawingml/2006/table">
            <a:tbl>
              <a:tblPr firstRow="1" bandRow="1">
                <a:tableStyleId>{5C22544A-7EE6-4342-B048-85BDC9FD1C3A}</a:tableStyleId>
              </a:tblPr>
              <a:tblGrid>
                <a:gridCol w="2040921">
                  <a:extLst>
                    <a:ext uri="{9D8B030D-6E8A-4147-A177-3AD203B41FA5}">
                      <a16:colId xmlns:a16="http://schemas.microsoft.com/office/drawing/2014/main" val="3626642182"/>
                    </a:ext>
                  </a:extLst>
                </a:gridCol>
                <a:gridCol w="7089431">
                  <a:extLst>
                    <a:ext uri="{9D8B030D-6E8A-4147-A177-3AD203B41FA5}">
                      <a16:colId xmlns:a16="http://schemas.microsoft.com/office/drawing/2014/main" val="3284396951"/>
                    </a:ext>
                  </a:extLst>
                </a:gridCol>
              </a:tblGrid>
              <a:tr h="706923">
                <a:tc>
                  <a:txBody>
                    <a:bodyPr/>
                    <a:lstStyle/>
                    <a:p>
                      <a:r>
                        <a:rPr lang="nl-NL" sz="2400" b="0" dirty="0">
                          <a:solidFill>
                            <a:schemeClr val="tx1"/>
                          </a:solidFill>
                        </a:rPr>
                        <a:t>Roken</a:t>
                      </a:r>
                    </a:p>
                  </a:txBody>
                  <a:tcPr>
                    <a:solidFill>
                      <a:srgbClr val="FAC090"/>
                    </a:solidFill>
                  </a:tcPr>
                </a:tc>
                <a:tc>
                  <a:txBody>
                    <a:bodyPr/>
                    <a:lstStyle/>
                    <a:p>
                      <a:r>
                        <a:rPr lang="nl-NL" sz="2400" b="0" dirty="0">
                          <a:solidFill>
                            <a:schemeClr val="tx1"/>
                          </a:solidFill>
                        </a:rPr>
                        <a:t>Staak het roken en vermijd meeroken</a:t>
                      </a:r>
                    </a:p>
                  </a:txBody>
                  <a:tcPr>
                    <a:solidFill>
                      <a:srgbClr val="FAC090"/>
                    </a:solidFill>
                  </a:tcPr>
                </a:tc>
                <a:extLst>
                  <a:ext uri="{0D108BD9-81ED-4DB2-BD59-A6C34878D82A}">
                    <a16:rowId xmlns:a16="http://schemas.microsoft.com/office/drawing/2014/main" val="4099669379"/>
                  </a:ext>
                </a:extLst>
              </a:tr>
              <a:tr h="748914">
                <a:tc>
                  <a:txBody>
                    <a:bodyPr/>
                    <a:lstStyle/>
                    <a:p>
                      <a:r>
                        <a:rPr lang="nl-NL" sz="2400" dirty="0"/>
                        <a:t>Alcohol</a:t>
                      </a:r>
                    </a:p>
                  </a:txBody>
                  <a:tcPr>
                    <a:solidFill>
                      <a:srgbClr val="FAC090"/>
                    </a:solidFill>
                  </a:tcPr>
                </a:tc>
                <a:tc>
                  <a:txBody>
                    <a:bodyPr/>
                    <a:lstStyle/>
                    <a:p>
                      <a:r>
                        <a:rPr lang="nl-NL" sz="2400" b="0" dirty="0">
                          <a:solidFill>
                            <a:schemeClr val="tx1"/>
                          </a:solidFill>
                        </a:rPr>
                        <a:t>Géén alcohol, dan wel maximaal 1 glas/ dag</a:t>
                      </a:r>
                    </a:p>
                  </a:txBody>
                  <a:tcPr>
                    <a:solidFill>
                      <a:srgbClr val="FAC090"/>
                    </a:solidFill>
                  </a:tcPr>
                </a:tc>
                <a:extLst>
                  <a:ext uri="{0D108BD9-81ED-4DB2-BD59-A6C34878D82A}">
                    <a16:rowId xmlns:a16="http://schemas.microsoft.com/office/drawing/2014/main" val="2477581494"/>
                  </a:ext>
                </a:extLst>
              </a:tr>
              <a:tr h="750329">
                <a:tc>
                  <a:txBody>
                    <a:bodyPr/>
                    <a:lstStyle/>
                    <a:p>
                      <a:r>
                        <a:rPr lang="nl-NL" sz="2400" dirty="0"/>
                        <a:t>Bewegen</a:t>
                      </a:r>
                    </a:p>
                    <a:p>
                      <a:endParaRPr lang="nl-NL" dirty="0"/>
                    </a:p>
                  </a:txBody>
                  <a:tcPr>
                    <a:solidFill>
                      <a:srgbClr val="FAC090"/>
                    </a:solidFill>
                  </a:tcPr>
                </a:tc>
                <a:tc>
                  <a:txBody>
                    <a:bodyPr/>
                    <a:lstStyle/>
                    <a:p>
                      <a:r>
                        <a:rPr lang="nl-NL" sz="2400" b="0" dirty="0">
                          <a:solidFill>
                            <a:schemeClr val="tx1"/>
                          </a:solidFill>
                        </a:rPr>
                        <a:t>Minimaal 150 min/ week</a:t>
                      </a:r>
                    </a:p>
                  </a:txBody>
                  <a:tcPr>
                    <a:solidFill>
                      <a:srgbClr val="FAC090"/>
                    </a:solidFill>
                  </a:tcPr>
                </a:tc>
                <a:extLst>
                  <a:ext uri="{0D108BD9-81ED-4DB2-BD59-A6C34878D82A}">
                    <a16:rowId xmlns:a16="http://schemas.microsoft.com/office/drawing/2014/main" val="3768353487"/>
                  </a:ext>
                </a:extLst>
              </a:tr>
              <a:tr h="844120">
                <a:tc>
                  <a:txBody>
                    <a:bodyPr/>
                    <a:lstStyle/>
                    <a:p>
                      <a:r>
                        <a:rPr lang="nl-NL" sz="2400" dirty="0"/>
                        <a:t>Voeding</a:t>
                      </a:r>
                    </a:p>
                  </a:txBody>
                  <a:tcPr>
                    <a:solidFill>
                      <a:srgbClr val="FAC090"/>
                    </a:solidFill>
                  </a:tcPr>
                </a:tc>
                <a:tc>
                  <a:txBody>
                    <a:bodyPr/>
                    <a:lstStyle/>
                    <a:p>
                      <a:r>
                        <a:rPr lang="nl-NL" sz="2400" b="0" dirty="0">
                          <a:solidFill>
                            <a:schemeClr val="tx1"/>
                          </a:solidFill>
                        </a:rPr>
                        <a:t>Richtlijn goede voeding 2015; schijf van vijf</a:t>
                      </a:r>
                    </a:p>
                  </a:txBody>
                  <a:tcPr>
                    <a:solidFill>
                      <a:srgbClr val="FAC090"/>
                    </a:solidFill>
                  </a:tcPr>
                </a:tc>
                <a:extLst>
                  <a:ext uri="{0D108BD9-81ED-4DB2-BD59-A6C34878D82A}">
                    <a16:rowId xmlns:a16="http://schemas.microsoft.com/office/drawing/2014/main" val="3941476020"/>
                  </a:ext>
                </a:extLst>
              </a:tr>
              <a:tr h="844120">
                <a:tc>
                  <a:txBody>
                    <a:bodyPr/>
                    <a:lstStyle/>
                    <a:p>
                      <a:r>
                        <a:rPr lang="nl-NL" sz="2400" dirty="0"/>
                        <a:t>Gewicht</a:t>
                      </a:r>
                    </a:p>
                  </a:txBody>
                  <a:tcPr>
                    <a:solidFill>
                      <a:srgbClr val="FAC090"/>
                    </a:solidFill>
                  </a:tcPr>
                </a:tc>
                <a:tc>
                  <a:txBody>
                    <a:bodyPr/>
                    <a:lstStyle/>
                    <a:p>
                      <a:r>
                        <a:rPr lang="nl-NL" sz="2400" b="0" dirty="0">
                          <a:solidFill>
                            <a:schemeClr val="tx1"/>
                          </a:solidFill>
                        </a:rPr>
                        <a:t>&lt; 70 jaar:  20-25 kg/ m</a:t>
                      </a:r>
                      <a:r>
                        <a:rPr lang="nl-NL" sz="2400" b="0" baseline="30000" dirty="0">
                          <a:solidFill>
                            <a:schemeClr val="tx1"/>
                          </a:solidFill>
                        </a:rPr>
                        <a:t>2</a:t>
                      </a:r>
                      <a:br>
                        <a:rPr lang="nl-NL" sz="2400" b="0" baseline="30000" dirty="0">
                          <a:solidFill>
                            <a:schemeClr val="tx1"/>
                          </a:solidFill>
                        </a:rPr>
                      </a:br>
                      <a:endParaRPr lang="nl-NL" sz="2400" b="0" dirty="0">
                        <a:solidFill>
                          <a:schemeClr val="tx1"/>
                        </a:solidFill>
                      </a:endParaRPr>
                    </a:p>
                  </a:txBody>
                  <a:tcPr>
                    <a:solidFill>
                      <a:srgbClr val="FAC090"/>
                    </a:solidFill>
                  </a:tcPr>
                </a:tc>
                <a:extLst>
                  <a:ext uri="{0D108BD9-81ED-4DB2-BD59-A6C34878D82A}">
                    <a16:rowId xmlns:a16="http://schemas.microsoft.com/office/drawing/2014/main" val="3400919986"/>
                  </a:ext>
                </a:extLst>
              </a:tr>
              <a:tr h="844120">
                <a:tc>
                  <a:txBody>
                    <a:bodyPr/>
                    <a:lstStyle/>
                    <a:p>
                      <a:r>
                        <a:rPr lang="nl-NL" sz="2400" dirty="0"/>
                        <a:t>Lipiden</a:t>
                      </a:r>
                    </a:p>
                  </a:txBody>
                  <a:tcPr>
                    <a:solidFill>
                      <a:srgbClr val="FAC090"/>
                    </a:solidFill>
                  </a:tcPr>
                </a:tc>
                <a:tc>
                  <a:txBody>
                    <a:bodyPr/>
                    <a:lstStyle/>
                    <a:p>
                      <a:r>
                        <a:rPr lang="nl-NL" sz="2400" b="0" dirty="0">
                          <a:solidFill>
                            <a:schemeClr val="tx1"/>
                          </a:solidFill>
                        </a:rPr>
                        <a:t>HVZ en &lt; 70 jaar&gt;LDL-C &lt; 1.8 </a:t>
                      </a:r>
                      <a:r>
                        <a:rPr lang="nl-NL" sz="2400" b="0" dirty="0" err="1">
                          <a:solidFill>
                            <a:schemeClr val="tx1"/>
                          </a:solidFill>
                        </a:rPr>
                        <a:t>mmol</a:t>
                      </a:r>
                      <a:r>
                        <a:rPr lang="nl-NL" sz="2400" b="0" dirty="0">
                          <a:solidFill>
                            <a:schemeClr val="tx1"/>
                          </a:solidFill>
                        </a:rPr>
                        <a:t>/l</a:t>
                      </a:r>
                      <a:br>
                        <a:rPr lang="nl-NL" sz="2400" b="0" dirty="0">
                          <a:solidFill>
                            <a:schemeClr val="tx1"/>
                          </a:solidFill>
                        </a:rPr>
                      </a:br>
                      <a:endParaRPr lang="nl-NL" sz="2400" b="0" dirty="0">
                        <a:solidFill>
                          <a:schemeClr val="tx1"/>
                        </a:solidFill>
                      </a:endParaRPr>
                    </a:p>
                  </a:txBody>
                  <a:tcPr>
                    <a:solidFill>
                      <a:srgbClr val="FAC090"/>
                    </a:solidFill>
                  </a:tcPr>
                </a:tc>
                <a:extLst>
                  <a:ext uri="{0D108BD9-81ED-4DB2-BD59-A6C34878D82A}">
                    <a16:rowId xmlns:a16="http://schemas.microsoft.com/office/drawing/2014/main" val="4090706257"/>
                  </a:ext>
                </a:extLst>
              </a:tr>
              <a:tr h="706923">
                <a:tc>
                  <a:txBody>
                    <a:bodyPr/>
                    <a:lstStyle/>
                    <a:p>
                      <a:r>
                        <a:rPr lang="nl-NL" sz="2400" dirty="0"/>
                        <a:t>Bloeddruk</a:t>
                      </a:r>
                    </a:p>
                  </a:txBody>
                  <a:tcPr>
                    <a:solidFill>
                      <a:srgbClr val="FAC090"/>
                    </a:solidFill>
                  </a:tcPr>
                </a:tc>
                <a:tc>
                  <a:txBody>
                    <a:bodyPr/>
                    <a:lstStyle/>
                    <a:p>
                      <a:r>
                        <a:rPr lang="nl-NL" sz="2400" b="0" dirty="0">
                          <a:solidFill>
                            <a:schemeClr val="tx1"/>
                          </a:solidFill>
                        </a:rPr>
                        <a:t>≤ 70 jaar: &lt; 140 </a:t>
                      </a:r>
                      <a:r>
                        <a:rPr lang="nl-NL" sz="2400" b="0" dirty="0" err="1">
                          <a:solidFill>
                            <a:schemeClr val="tx1"/>
                          </a:solidFill>
                        </a:rPr>
                        <a:t>mmHg</a:t>
                      </a:r>
                      <a:r>
                        <a:rPr lang="nl-NL" sz="2400" b="0" dirty="0">
                          <a:solidFill>
                            <a:schemeClr val="tx1"/>
                          </a:solidFill>
                        </a:rPr>
                        <a:t>, indien mogelijk &lt; 130 </a:t>
                      </a:r>
                      <a:r>
                        <a:rPr lang="nl-NL" sz="2400" b="0" dirty="0" err="1">
                          <a:solidFill>
                            <a:schemeClr val="tx1"/>
                          </a:solidFill>
                        </a:rPr>
                        <a:t>mmHg</a:t>
                      </a:r>
                      <a:endParaRPr lang="nl-NL" sz="2400" b="0" dirty="0">
                        <a:solidFill>
                          <a:schemeClr val="tx1"/>
                        </a:solidFill>
                      </a:endParaRPr>
                    </a:p>
                  </a:txBody>
                  <a:tcPr>
                    <a:solidFill>
                      <a:srgbClr val="FAC090"/>
                    </a:solidFill>
                  </a:tcPr>
                </a:tc>
                <a:extLst>
                  <a:ext uri="{0D108BD9-81ED-4DB2-BD59-A6C34878D82A}">
                    <a16:rowId xmlns:a16="http://schemas.microsoft.com/office/drawing/2014/main" val="1668517982"/>
                  </a:ext>
                </a:extLst>
              </a:tr>
            </a:tbl>
          </a:graphicData>
        </a:graphic>
      </p:graphicFrame>
      <p:sp>
        <p:nvSpPr>
          <p:cNvPr id="4" name="Tijdelijke aanduiding voor dianummer 3">
            <a:extLst>
              <a:ext uri="{FF2B5EF4-FFF2-40B4-BE49-F238E27FC236}">
                <a16:creationId xmlns:a16="http://schemas.microsoft.com/office/drawing/2014/main" id="{27E64889-6DFE-435A-8FC2-06919582FAF1}"/>
              </a:ext>
            </a:extLst>
          </p:cNvPr>
          <p:cNvSpPr>
            <a:spLocks noGrp="1"/>
          </p:cNvSpPr>
          <p:nvPr>
            <p:ph type="sldNum" sz="quarter" idx="12"/>
          </p:nvPr>
        </p:nvSpPr>
        <p:spPr/>
        <p:txBody>
          <a:bodyPr/>
          <a:lstStyle/>
          <a:p>
            <a:fld id="{9163240C-9BE7-EF40-AC41-228CBD415431}" type="slidenum">
              <a:rPr lang="nl-NL" smtClean="0"/>
              <a:pPr/>
              <a:t>49</a:t>
            </a:fld>
            <a:endParaRPr lang="nl-NL"/>
          </a:p>
        </p:txBody>
      </p:sp>
      <p:pic>
        <p:nvPicPr>
          <p:cNvPr id="6" name="Afbeelding 5" descr="6-dreamstime_10646516.jpg">
            <a:extLst>
              <a:ext uri="{FF2B5EF4-FFF2-40B4-BE49-F238E27FC236}">
                <a16:creationId xmlns:a16="http://schemas.microsoft.com/office/drawing/2014/main" id="{8F530EE3-AD8F-47C8-A939-B6741F4E3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2" y="1319874"/>
            <a:ext cx="398586" cy="634226"/>
          </a:xfrm>
          <a:prstGeom prst="rect">
            <a:avLst/>
          </a:prstGeom>
        </p:spPr>
      </p:pic>
      <p:pic>
        <p:nvPicPr>
          <p:cNvPr id="7" name="Afbeelding 6" descr="6-dreamstime_10646516.jpg">
            <a:extLst>
              <a:ext uri="{FF2B5EF4-FFF2-40B4-BE49-F238E27FC236}">
                <a16:creationId xmlns:a16="http://schemas.microsoft.com/office/drawing/2014/main" id="{A87363EB-8C18-420F-90F3-87CA71D12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39" y="2790015"/>
            <a:ext cx="398586" cy="634226"/>
          </a:xfrm>
          <a:prstGeom prst="rect">
            <a:avLst/>
          </a:prstGeom>
        </p:spPr>
      </p:pic>
      <p:pic>
        <p:nvPicPr>
          <p:cNvPr id="8" name="Afbeelding 7" descr="6-dreamstime_10646516.jpg">
            <a:extLst>
              <a:ext uri="{FF2B5EF4-FFF2-40B4-BE49-F238E27FC236}">
                <a16:creationId xmlns:a16="http://schemas.microsoft.com/office/drawing/2014/main" id="{772F5219-DB34-4F11-BD81-A6DC4EB00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39" y="3555499"/>
            <a:ext cx="398586" cy="634226"/>
          </a:xfrm>
          <a:prstGeom prst="rect">
            <a:avLst/>
          </a:prstGeom>
        </p:spPr>
      </p:pic>
      <p:pic>
        <p:nvPicPr>
          <p:cNvPr id="9" name="Afbeelding 8" descr="6-dreamstime_10646516.jpg">
            <a:extLst>
              <a:ext uri="{FF2B5EF4-FFF2-40B4-BE49-F238E27FC236}">
                <a16:creationId xmlns:a16="http://schemas.microsoft.com/office/drawing/2014/main" id="{3A754A65-96ED-4F14-BA0A-1B56A9C56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939" y="4373003"/>
            <a:ext cx="398586" cy="634226"/>
          </a:xfrm>
          <a:prstGeom prst="rect">
            <a:avLst/>
          </a:prstGeom>
        </p:spPr>
      </p:pic>
      <p:pic>
        <p:nvPicPr>
          <p:cNvPr id="10" name="Afbeelding 9" descr="6-dreamstime_10646516.jpg">
            <a:extLst>
              <a:ext uri="{FF2B5EF4-FFF2-40B4-BE49-F238E27FC236}">
                <a16:creationId xmlns:a16="http://schemas.microsoft.com/office/drawing/2014/main" id="{74743C3C-27AF-4403-A24F-AC790BCFB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2" y="5302178"/>
            <a:ext cx="398586" cy="634226"/>
          </a:xfrm>
          <a:prstGeom prst="rect">
            <a:avLst/>
          </a:prstGeom>
        </p:spPr>
      </p:pic>
      <p:pic>
        <p:nvPicPr>
          <p:cNvPr id="11" name="Afbeelding 10" descr="6-dreamstime_10646516.jpg">
            <a:extLst>
              <a:ext uri="{FF2B5EF4-FFF2-40B4-BE49-F238E27FC236}">
                <a16:creationId xmlns:a16="http://schemas.microsoft.com/office/drawing/2014/main" id="{51FAB8F3-5DA6-4DE5-AD1D-CDBF96168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8450">
            <a:off x="1473202" y="6038030"/>
            <a:ext cx="398586" cy="634226"/>
          </a:xfrm>
          <a:prstGeom prst="rect">
            <a:avLst/>
          </a:prstGeom>
        </p:spPr>
      </p:pic>
      <p:pic>
        <p:nvPicPr>
          <p:cNvPr id="12" name="Afbeelding 11" descr="6-dreamstime_10646516.jpg">
            <a:extLst>
              <a:ext uri="{FF2B5EF4-FFF2-40B4-BE49-F238E27FC236}">
                <a16:creationId xmlns:a16="http://schemas.microsoft.com/office/drawing/2014/main" id="{073EC27A-5311-462B-9058-E3EA63573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091" y="1997948"/>
            <a:ext cx="398586" cy="634226"/>
          </a:xfrm>
          <a:prstGeom prst="rect">
            <a:avLst/>
          </a:prstGeom>
        </p:spPr>
      </p:pic>
    </p:spTree>
    <p:extLst>
      <p:ext uri="{BB962C8B-B14F-4D97-AF65-F5344CB8AC3E}">
        <p14:creationId xmlns:p14="http://schemas.microsoft.com/office/powerpoint/2010/main" val="34882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lumMod val="95000"/>
                    <a:lumOff val="5000"/>
                  </a:schemeClr>
                </a:solidFill>
              </a:rPr>
              <a:t>Appetizer met stellingen</a:t>
            </a:r>
          </a:p>
          <a:p>
            <a:pPr lvl="0">
              <a:lnSpc>
                <a:spcPct val="120000"/>
              </a:lnSpc>
            </a:pPr>
            <a:r>
              <a:rPr lang="nl-NL" dirty="0">
                <a:solidFill>
                  <a:schemeClr val="tx1">
                    <a:lumMod val="95000"/>
                    <a:lumOff val="5000"/>
                  </a:schemeClr>
                </a:solidFill>
              </a:rPr>
              <a:t>Pathofysiologie (pre)diabetes</a:t>
            </a:r>
          </a:p>
          <a:p>
            <a:pPr lvl="0">
              <a:lnSpc>
                <a:spcPct val="120000"/>
              </a:lnSpc>
            </a:pPr>
            <a:r>
              <a:rPr lang="nl-NL" dirty="0">
                <a:solidFill>
                  <a:schemeClr val="tx1">
                    <a:lumMod val="95000"/>
                    <a:lumOff val="5000"/>
                  </a:schemeClr>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chemeClr val="tx1">
                    <a:lumMod val="95000"/>
                    <a:lumOff val="5000"/>
                  </a:schemeClr>
                </a:solidFill>
              </a:rPr>
              <a:t>Beïnvloeding risicofactoren</a:t>
            </a: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fld id="{9163240C-9BE7-EF40-AC41-228CBD415431}" type="slidenum">
              <a:rPr lang="nl-NL" smtClean="0"/>
              <a:pPr/>
              <a:t>5</a:t>
            </a:fld>
            <a:endParaRPr lang="nl-NL"/>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766131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6F437-021F-41CB-BA22-6C0BE17A0162}"/>
              </a:ext>
            </a:extLst>
          </p:cNvPr>
          <p:cNvSpPr>
            <a:spLocks noGrp="1"/>
          </p:cNvSpPr>
          <p:nvPr>
            <p:ph type="title"/>
          </p:nvPr>
        </p:nvSpPr>
        <p:spPr/>
        <p:txBody>
          <a:bodyPr>
            <a:normAutofit fontScale="90000"/>
          </a:bodyPr>
          <a:lstStyle/>
          <a:p>
            <a:r>
              <a:rPr lang="nl-NL" dirty="0"/>
              <a:t>Beïnvloeding risicofactoren; leefstijl</a:t>
            </a:r>
          </a:p>
        </p:txBody>
      </p:sp>
      <p:sp>
        <p:nvSpPr>
          <p:cNvPr id="3" name="Tijdelijke aanduiding voor inhoud 2">
            <a:extLst>
              <a:ext uri="{FF2B5EF4-FFF2-40B4-BE49-F238E27FC236}">
                <a16:creationId xmlns:a16="http://schemas.microsoft.com/office/drawing/2014/main" id="{4133600D-8F02-418E-995E-2E28AC49A578}"/>
              </a:ext>
            </a:extLst>
          </p:cNvPr>
          <p:cNvSpPr>
            <a:spLocks noGrp="1"/>
          </p:cNvSpPr>
          <p:nvPr>
            <p:ph idx="1"/>
          </p:nvPr>
        </p:nvSpPr>
        <p:spPr/>
        <p:txBody>
          <a:bodyPr/>
          <a:lstStyle/>
          <a:p>
            <a:pPr marL="0" indent="0">
              <a:buNone/>
            </a:pPr>
            <a:r>
              <a:rPr lang="nl-NL" u="sng" dirty="0"/>
              <a:t>Gedragsverandering</a:t>
            </a:r>
            <a:r>
              <a:rPr lang="nl-NL" dirty="0"/>
              <a:t>…. Moeilijk!!</a:t>
            </a:r>
          </a:p>
          <a:p>
            <a:pPr marL="0" indent="0">
              <a:buNone/>
            </a:pPr>
            <a:endParaRPr lang="nl-NL" dirty="0"/>
          </a:p>
          <a:p>
            <a:pPr marL="514350" indent="-514350">
              <a:buAutoNum type="arabicPeriod"/>
            </a:pPr>
            <a:r>
              <a:rPr lang="nl-NL" dirty="0"/>
              <a:t>Gebruik cognitieve gedragsstrategieën </a:t>
            </a:r>
          </a:p>
          <a:p>
            <a:pPr marL="514350" indent="-514350">
              <a:buAutoNum type="arabicPeriod"/>
            </a:pPr>
            <a:r>
              <a:rPr lang="nl-NL" dirty="0"/>
              <a:t>Bevorder zelfmanagement; </a:t>
            </a:r>
          </a:p>
          <a:p>
            <a:pPr marL="514350" indent="-514350">
              <a:buAutoNum type="arabicPeriod"/>
            </a:pPr>
            <a:r>
              <a:rPr lang="nl-NL" dirty="0"/>
              <a:t>Definieer </a:t>
            </a:r>
            <a:r>
              <a:rPr lang="nl-NL" u="sng" dirty="0"/>
              <a:t>samen</a:t>
            </a:r>
            <a:r>
              <a:rPr lang="nl-NL" dirty="0"/>
              <a:t> haalbare doelen</a:t>
            </a:r>
          </a:p>
          <a:p>
            <a:pPr marL="514350" indent="-514350">
              <a:buAutoNum type="arabicPeriod"/>
            </a:pPr>
            <a:r>
              <a:rPr lang="nl-NL" dirty="0"/>
              <a:t>Neem kleine stapjes</a:t>
            </a:r>
          </a:p>
          <a:p>
            <a:pPr marL="514350" indent="-514350">
              <a:buAutoNum type="arabicPeriod"/>
            </a:pPr>
            <a:endParaRPr lang="nl-NL" dirty="0"/>
          </a:p>
          <a:p>
            <a:pPr marL="514350" indent="-514350">
              <a:buAutoNum type="arabicPeriod"/>
            </a:pPr>
            <a:r>
              <a:rPr lang="nl-NL" dirty="0"/>
              <a:t>Zet multimodale interventies in bij zeer hoog risico! GLI?</a:t>
            </a:r>
          </a:p>
        </p:txBody>
      </p:sp>
      <p:sp>
        <p:nvSpPr>
          <p:cNvPr id="4" name="Tijdelijke aanduiding voor dianummer 3">
            <a:extLst>
              <a:ext uri="{FF2B5EF4-FFF2-40B4-BE49-F238E27FC236}">
                <a16:creationId xmlns:a16="http://schemas.microsoft.com/office/drawing/2014/main" id="{BC307800-62B9-4603-A24D-281994413FB1}"/>
              </a:ext>
            </a:extLst>
          </p:cNvPr>
          <p:cNvSpPr>
            <a:spLocks noGrp="1"/>
          </p:cNvSpPr>
          <p:nvPr>
            <p:ph type="sldNum" sz="quarter" idx="12"/>
          </p:nvPr>
        </p:nvSpPr>
        <p:spPr/>
        <p:txBody>
          <a:bodyPr/>
          <a:lstStyle/>
          <a:p>
            <a:fld id="{9163240C-9BE7-EF40-AC41-228CBD415431}" type="slidenum">
              <a:rPr lang="nl-NL" smtClean="0"/>
              <a:pPr/>
              <a:t>50</a:t>
            </a:fld>
            <a:endParaRPr lang="nl-NL"/>
          </a:p>
        </p:txBody>
      </p:sp>
    </p:spTree>
    <p:extLst>
      <p:ext uri="{BB962C8B-B14F-4D97-AF65-F5344CB8AC3E}">
        <p14:creationId xmlns:p14="http://schemas.microsoft.com/office/powerpoint/2010/main" val="1729418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692A6-1E31-4859-A603-590C41E92CDA}"/>
              </a:ext>
            </a:extLst>
          </p:cNvPr>
          <p:cNvSpPr>
            <a:spLocks noGrp="1"/>
          </p:cNvSpPr>
          <p:nvPr>
            <p:ph type="title"/>
          </p:nvPr>
        </p:nvSpPr>
        <p:spPr/>
        <p:txBody>
          <a:bodyPr/>
          <a:lstStyle/>
          <a:p>
            <a:r>
              <a:rPr lang="nl-NL" dirty="0"/>
              <a:t>Leefstijl: stress</a:t>
            </a:r>
          </a:p>
        </p:txBody>
      </p:sp>
      <p:sp>
        <p:nvSpPr>
          <p:cNvPr id="3" name="Tijdelijke aanduiding voor inhoud 2">
            <a:extLst>
              <a:ext uri="{FF2B5EF4-FFF2-40B4-BE49-F238E27FC236}">
                <a16:creationId xmlns:a16="http://schemas.microsoft.com/office/drawing/2014/main" id="{2DBF2B0E-FA7B-4328-9EBD-114CF683A009}"/>
              </a:ext>
            </a:extLst>
          </p:cNvPr>
          <p:cNvSpPr>
            <a:spLocks noGrp="1"/>
          </p:cNvSpPr>
          <p:nvPr>
            <p:ph idx="1"/>
          </p:nvPr>
        </p:nvSpPr>
        <p:spPr/>
        <p:txBody>
          <a:bodyPr/>
          <a:lstStyle/>
          <a:p>
            <a:pPr marL="0" indent="0">
              <a:buNone/>
            </a:pPr>
            <a:r>
              <a:rPr lang="nl-NL" u="sng" dirty="0"/>
              <a:t>Reductie van</a:t>
            </a:r>
            <a:r>
              <a:rPr lang="nl-NL" dirty="0"/>
              <a:t>:</a:t>
            </a:r>
          </a:p>
          <a:p>
            <a:pPr>
              <a:buFontTx/>
              <a:buChar char="-"/>
            </a:pPr>
            <a:r>
              <a:rPr lang="nl-NL" dirty="0"/>
              <a:t>Psychosociale stress</a:t>
            </a:r>
          </a:p>
          <a:p>
            <a:pPr>
              <a:buFontTx/>
              <a:buChar char="-"/>
            </a:pPr>
            <a:r>
              <a:rPr lang="nl-NL" dirty="0"/>
              <a:t>Depressie</a:t>
            </a:r>
          </a:p>
          <a:p>
            <a:pPr>
              <a:buFontTx/>
              <a:buChar char="-"/>
            </a:pPr>
            <a:r>
              <a:rPr lang="nl-NL" dirty="0"/>
              <a:t>Angst</a:t>
            </a:r>
          </a:p>
          <a:p>
            <a:pPr>
              <a:buFontTx/>
              <a:buChar char="-"/>
            </a:pPr>
            <a:endParaRPr lang="nl-NL" dirty="0"/>
          </a:p>
          <a:p>
            <a:pPr marL="0" indent="0">
              <a:buNone/>
            </a:pPr>
            <a:r>
              <a:rPr lang="nl-NL" dirty="0"/>
              <a:t>Biedt </a:t>
            </a:r>
            <a:r>
              <a:rPr lang="nl-NL" u="sng" dirty="0"/>
              <a:t>psychosociale ondersteuning </a:t>
            </a:r>
            <a:r>
              <a:rPr lang="nl-NL" dirty="0"/>
              <a:t>aan!</a:t>
            </a:r>
          </a:p>
        </p:txBody>
      </p:sp>
      <p:sp>
        <p:nvSpPr>
          <p:cNvPr id="4" name="Tijdelijke aanduiding voor dianummer 3">
            <a:extLst>
              <a:ext uri="{FF2B5EF4-FFF2-40B4-BE49-F238E27FC236}">
                <a16:creationId xmlns:a16="http://schemas.microsoft.com/office/drawing/2014/main" id="{F73FCADF-E8E6-46ED-B8A1-0C2A54A63495}"/>
              </a:ext>
            </a:extLst>
          </p:cNvPr>
          <p:cNvSpPr>
            <a:spLocks noGrp="1"/>
          </p:cNvSpPr>
          <p:nvPr>
            <p:ph type="sldNum" sz="quarter" idx="12"/>
          </p:nvPr>
        </p:nvSpPr>
        <p:spPr/>
        <p:txBody>
          <a:bodyPr/>
          <a:lstStyle/>
          <a:p>
            <a:fld id="{9163240C-9BE7-EF40-AC41-228CBD415431}" type="slidenum">
              <a:rPr lang="nl-NL" smtClean="0"/>
              <a:pPr/>
              <a:t>51</a:t>
            </a:fld>
            <a:endParaRPr lang="nl-NL"/>
          </a:p>
        </p:txBody>
      </p:sp>
    </p:spTree>
    <p:extLst>
      <p:ext uri="{BB962C8B-B14F-4D97-AF65-F5344CB8AC3E}">
        <p14:creationId xmlns:p14="http://schemas.microsoft.com/office/powerpoint/2010/main" val="485998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normAutofit/>
          </a:bodyPr>
          <a:lstStyle/>
          <a:p>
            <a:r>
              <a:rPr lang="nl-NL" sz="4400" dirty="0">
                <a:cs typeface="Arial" charset="0"/>
              </a:rPr>
              <a:t>Leefstijl: bewegen</a:t>
            </a:r>
          </a:p>
        </p:txBody>
      </p:sp>
      <p:sp>
        <p:nvSpPr>
          <p:cNvPr id="4" name="Tijdelijke aanduiding voor inhoud 3"/>
          <p:cNvSpPr>
            <a:spLocks noGrp="1"/>
          </p:cNvSpPr>
          <p:nvPr>
            <p:ph idx="1"/>
          </p:nvPr>
        </p:nvSpPr>
        <p:spPr>
          <a:xfrm>
            <a:off x="457200" y="1896914"/>
            <a:ext cx="8432800" cy="4783285"/>
          </a:xfrm>
        </p:spPr>
        <p:txBody>
          <a:bodyPr>
            <a:normAutofit fontScale="85000" lnSpcReduction="10000"/>
          </a:bodyPr>
          <a:lstStyle/>
          <a:p>
            <a:pPr>
              <a:buFont typeface="Wingdings" pitchFamily="2" charset="2"/>
              <a:buChar char="§"/>
              <a:defRPr/>
            </a:pPr>
            <a:r>
              <a:rPr lang="nl-NL" sz="2800" dirty="0">
                <a:cs typeface="Arial" pitchFamily="34" charset="0"/>
              </a:rPr>
              <a:t>Bewegen is goed, meer bewegen is beter.</a:t>
            </a:r>
          </a:p>
          <a:p>
            <a:pPr>
              <a:buFont typeface="Wingdings" pitchFamily="2" charset="2"/>
              <a:buChar char="§"/>
              <a:defRPr/>
            </a:pPr>
            <a:endParaRPr lang="nl-NL" sz="2800" dirty="0">
              <a:cs typeface="Arial" pitchFamily="34" charset="0"/>
            </a:endParaRPr>
          </a:p>
          <a:p>
            <a:pPr>
              <a:buFont typeface="Wingdings" pitchFamily="2" charset="2"/>
              <a:buChar char="§"/>
              <a:defRPr/>
            </a:pPr>
            <a:r>
              <a:rPr lang="nl-NL" sz="2800" dirty="0">
                <a:cs typeface="Arial" pitchFamily="34" charset="0"/>
              </a:rPr>
              <a:t>Minstens </a:t>
            </a:r>
            <a:r>
              <a:rPr lang="nl-NL" sz="2800" b="1" dirty="0">
                <a:solidFill>
                  <a:srgbClr val="FF8000"/>
                </a:solidFill>
                <a:cs typeface="Arial" pitchFamily="34" charset="0"/>
              </a:rPr>
              <a:t>150 min/week </a:t>
            </a:r>
            <a:r>
              <a:rPr lang="nl-NL" sz="2800" dirty="0">
                <a:cs typeface="Arial" pitchFamily="34" charset="0"/>
              </a:rPr>
              <a:t>matig intensieve inspanning</a:t>
            </a:r>
            <a:br>
              <a:rPr lang="nl-NL" sz="2800" dirty="0">
                <a:cs typeface="Arial" pitchFamily="34" charset="0"/>
              </a:rPr>
            </a:br>
            <a:r>
              <a:rPr lang="nl-NL" sz="2800" dirty="0">
                <a:cs typeface="Arial" pitchFamily="34" charset="0"/>
              </a:rPr>
              <a:t>(wandelen/fietsen) verspreid over diverse dagen.</a:t>
            </a:r>
          </a:p>
          <a:p>
            <a:pPr marL="0" indent="0">
              <a:buNone/>
              <a:defRPr/>
            </a:pPr>
            <a:r>
              <a:rPr lang="nl-NL" sz="2800" dirty="0">
                <a:cs typeface="Arial" pitchFamily="34" charset="0"/>
              </a:rPr>
              <a:t> </a:t>
            </a:r>
          </a:p>
          <a:p>
            <a:pPr>
              <a:buFont typeface="Wingdings" pitchFamily="2" charset="2"/>
              <a:buChar char="§"/>
              <a:defRPr/>
            </a:pPr>
            <a:r>
              <a:rPr lang="nl-NL" sz="2800" dirty="0">
                <a:cs typeface="Arial" pitchFamily="34" charset="0"/>
              </a:rPr>
              <a:t>Langer, vaker en/of intensiever bewegen</a:t>
            </a:r>
            <a:br>
              <a:rPr lang="nl-NL" sz="2800" dirty="0">
                <a:cs typeface="Arial" pitchFamily="34" charset="0"/>
              </a:rPr>
            </a:br>
            <a:r>
              <a:rPr lang="nl-NL" sz="2800" dirty="0">
                <a:cs typeface="Arial" pitchFamily="34" charset="0"/>
              </a:rPr>
              <a:t> </a:t>
            </a:r>
            <a:r>
              <a:rPr lang="nl-NL" sz="2800" dirty="0">
                <a:cs typeface="Arial" pitchFamily="34" charset="0"/>
                <a:sym typeface="Wingdings" pitchFamily="2" charset="2"/>
              </a:rPr>
              <a:t> </a:t>
            </a:r>
            <a:r>
              <a:rPr lang="nl-NL" sz="2800" dirty="0">
                <a:cs typeface="Arial" pitchFamily="34" charset="0"/>
              </a:rPr>
              <a:t>extra gezondheidsvoordeel.</a:t>
            </a:r>
          </a:p>
          <a:p>
            <a:pPr marL="0" indent="0">
              <a:buNone/>
              <a:defRPr/>
            </a:pPr>
            <a:endParaRPr lang="nl-NL" sz="2800" dirty="0">
              <a:cs typeface="Arial" pitchFamily="34" charset="0"/>
            </a:endParaRPr>
          </a:p>
          <a:p>
            <a:pPr>
              <a:buFont typeface="Wingdings" pitchFamily="2" charset="2"/>
              <a:buChar char="§"/>
              <a:defRPr/>
            </a:pPr>
            <a:r>
              <a:rPr lang="nl-NL" sz="2800" dirty="0">
                <a:cs typeface="Arial" pitchFamily="34" charset="0"/>
              </a:rPr>
              <a:t>Minstens 2x/week </a:t>
            </a:r>
            <a:r>
              <a:rPr lang="nl-NL" sz="2800" b="1" dirty="0">
                <a:solidFill>
                  <a:srgbClr val="FF8000"/>
                </a:solidFill>
                <a:cs typeface="Arial" pitchFamily="34" charset="0"/>
              </a:rPr>
              <a:t>spier- en botversterkende activiteiten</a:t>
            </a:r>
            <a:r>
              <a:rPr lang="nl-NL" sz="2800" b="1" dirty="0">
                <a:solidFill>
                  <a:srgbClr val="FF0000"/>
                </a:solidFill>
                <a:cs typeface="Arial" pitchFamily="34" charset="0"/>
              </a:rPr>
              <a:t> </a:t>
            </a:r>
            <a:r>
              <a:rPr lang="nl-NL" sz="2800" dirty="0">
                <a:cs typeface="Arial" pitchFamily="34" charset="0"/>
              </a:rPr>
              <a:t>(ouderen: balansoefeningen)</a:t>
            </a:r>
          </a:p>
          <a:p>
            <a:pPr>
              <a:buFont typeface="Wingdings" pitchFamily="2" charset="2"/>
              <a:buNone/>
              <a:defRPr/>
            </a:pPr>
            <a:endParaRPr lang="nl-NL" sz="1900" b="1" dirty="0">
              <a:solidFill>
                <a:srgbClr val="FF0000"/>
              </a:solidFill>
              <a:cs typeface="Arial" pitchFamily="34" charset="0"/>
            </a:endParaRPr>
          </a:p>
          <a:p>
            <a:pPr algn="ctr">
              <a:buFont typeface="Wingdings" pitchFamily="2" charset="2"/>
              <a:buNone/>
              <a:defRPr/>
            </a:pPr>
            <a:r>
              <a:rPr lang="nl-NL" sz="3600" b="1" dirty="0">
                <a:solidFill>
                  <a:srgbClr val="FF8000"/>
                </a:solidFill>
                <a:cs typeface="Arial" pitchFamily="34" charset="0"/>
              </a:rPr>
              <a:t>Voorkom veel stilzitten!</a:t>
            </a:r>
          </a:p>
          <a:p>
            <a:pPr>
              <a:defRPr/>
            </a:pPr>
            <a:endParaRPr lang="nl-NL" dirty="0"/>
          </a:p>
        </p:txBody>
      </p:sp>
      <p:sp>
        <p:nvSpPr>
          <p:cNvPr id="3" name="Tijdelijke aanduiding voor dianummer 2">
            <a:extLst>
              <a:ext uri="{FF2B5EF4-FFF2-40B4-BE49-F238E27FC236}">
                <a16:creationId xmlns:a16="http://schemas.microsoft.com/office/drawing/2014/main" id="{0F4B2FDA-62C2-624D-9490-FCBAD912E46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5" name="Tekstvak 4">
            <a:extLst>
              <a:ext uri="{FF2B5EF4-FFF2-40B4-BE49-F238E27FC236}">
                <a16:creationId xmlns:a16="http://schemas.microsoft.com/office/drawing/2014/main" id="{F822291C-D707-9649-8121-17F81F6C14AF}"/>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277695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62062"/>
          </a:xfrm>
        </p:spPr>
        <p:txBody>
          <a:bodyPr>
            <a:noAutofit/>
          </a:bodyPr>
          <a:lstStyle/>
          <a:p>
            <a:r>
              <a:rPr lang="nl-NL" dirty="0"/>
              <a:t>Beginnen met bewegen geeft grootste voordeel</a:t>
            </a:r>
          </a:p>
        </p:txBody>
      </p:sp>
      <p:pic>
        <p:nvPicPr>
          <p:cNvPr id="5" name="Tijdelijke aanduiding voor inhoud 4"/>
          <p:cNvPicPr>
            <a:picLocks noGrp="1"/>
          </p:cNvPicPr>
          <p:nvPr>
            <p:ph idx="1"/>
          </p:nvPr>
        </p:nvPicPr>
        <p:blipFill>
          <a:blip r:embed="rId3">
            <a:extLst>
              <a:ext uri="{28A0092B-C50C-407E-A947-70E740481C1C}">
                <a14:useLocalDpi xmlns:a14="http://schemas.microsoft.com/office/drawing/2010/main" val="0"/>
              </a:ext>
            </a:extLst>
          </a:blip>
          <a:srcRect l="-46054" r="-46054"/>
          <a:stretch>
            <a:fillRect/>
          </a:stretch>
        </p:blipFill>
        <p:spPr bwMode="auto">
          <a:xfrm>
            <a:off x="139700" y="1897063"/>
            <a:ext cx="8788400" cy="4824412"/>
          </a:xfrm>
          <a:prstGeom prst="rect">
            <a:avLst/>
          </a:prstGeom>
          <a:noFill/>
          <a:ln>
            <a:noFill/>
          </a:ln>
        </p:spPr>
      </p:pic>
      <p:sp>
        <p:nvSpPr>
          <p:cNvPr id="3" name="Tijdelijke aanduiding voor dianummer 2">
            <a:extLst>
              <a:ext uri="{FF2B5EF4-FFF2-40B4-BE49-F238E27FC236}">
                <a16:creationId xmlns:a16="http://schemas.microsoft.com/office/drawing/2014/main" id="{02379039-9919-8E47-AD77-C1A721C332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12188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48368-5D05-4765-89EB-D930D221486C}"/>
              </a:ext>
            </a:extLst>
          </p:cNvPr>
          <p:cNvSpPr>
            <a:spLocks noGrp="1"/>
          </p:cNvSpPr>
          <p:nvPr>
            <p:ph type="title"/>
          </p:nvPr>
        </p:nvSpPr>
        <p:spPr/>
        <p:txBody>
          <a:bodyPr/>
          <a:lstStyle/>
          <a:p>
            <a:r>
              <a:rPr lang="nl-NL" dirty="0"/>
              <a:t>Leefstijl: roken</a:t>
            </a:r>
          </a:p>
        </p:txBody>
      </p:sp>
      <p:sp>
        <p:nvSpPr>
          <p:cNvPr id="3" name="Tijdelijke aanduiding voor inhoud 2">
            <a:extLst>
              <a:ext uri="{FF2B5EF4-FFF2-40B4-BE49-F238E27FC236}">
                <a16:creationId xmlns:a16="http://schemas.microsoft.com/office/drawing/2014/main" id="{0CEF0E01-C721-496A-85B6-0229CEA463A3}"/>
              </a:ext>
            </a:extLst>
          </p:cNvPr>
          <p:cNvSpPr>
            <a:spLocks noGrp="1"/>
          </p:cNvSpPr>
          <p:nvPr>
            <p:ph idx="1"/>
          </p:nvPr>
        </p:nvSpPr>
        <p:spPr/>
        <p:txBody>
          <a:bodyPr/>
          <a:lstStyle/>
          <a:p>
            <a:r>
              <a:rPr lang="nl-NL" dirty="0"/>
              <a:t>Belangrijkste risicofactor voor HVZ:</a:t>
            </a:r>
            <a:br>
              <a:rPr lang="nl-NL" dirty="0"/>
            </a:br>
            <a:r>
              <a:rPr lang="nl-NL" dirty="0"/>
              <a:t>- 2-6 verhoogd risico op coronaire ziekte of</a:t>
            </a:r>
            <a:br>
              <a:rPr lang="nl-NL" dirty="0"/>
            </a:br>
            <a:r>
              <a:rPr lang="nl-NL" dirty="0"/>
              <a:t>  beroerte</a:t>
            </a:r>
            <a:br>
              <a:rPr lang="nl-NL" dirty="0"/>
            </a:br>
            <a:r>
              <a:rPr lang="nl-NL" dirty="0"/>
              <a:t>- 2-4 verhoogd risico op hartfalen of PAV</a:t>
            </a:r>
          </a:p>
          <a:p>
            <a:endParaRPr lang="nl-NL" dirty="0"/>
          </a:p>
          <a:p>
            <a:r>
              <a:rPr lang="nl-NL" dirty="0"/>
              <a:t>Ook lichte of matige roker verhoogd risico</a:t>
            </a:r>
          </a:p>
          <a:p>
            <a:endParaRPr lang="nl-NL" dirty="0"/>
          </a:p>
          <a:p>
            <a:r>
              <a:rPr lang="nl-NL" dirty="0"/>
              <a:t>Cave meeroken! </a:t>
            </a:r>
          </a:p>
        </p:txBody>
      </p:sp>
      <p:sp>
        <p:nvSpPr>
          <p:cNvPr id="4" name="Tijdelijke aanduiding voor dianummer 3">
            <a:extLst>
              <a:ext uri="{FF2B5EF4-FFF2-40B4-BE49-F238E27FC236}">
                <a16:creationId xmlns:a16="http://schemas.microsoft.com/office/drawing/2014/main" id="{AD88D0D3-02EC-46DF-BE37-9C03722693A2}"/>
              </a:ext>
            </a:extLst>
          </p:cNvPr>
          <p:cNvSpPr>
            <a:spLocks noGrp="1"/>
          </p:cNvSpPr>
          <p:nvPr>
            <p:ph type="sldNum" sz="quarter" idx="12"/>
          </p:nvPr>
        </p:nvSpPr>
        <p:spPr/>
        <p:txBody>
          <a:bodyPr/>
          <a:lstStyle/>
          <a:p>
            <a:fld id="{9163240C-9BE7-EF40-AC41-228CBD415431}" type="slidenum">
              <a:rPr lang="nl-NL" smtClean="0"/>
              <a:pPr/>
              <a:t>54</a:t>
            </a:fld>
            <a:endParaRPr lang="nl-NL"/>
          </a:p>
        </p:txBody>
      </p:sp>
    </p:spTree>
    <p:extLst>
      <p:ext uri="{BB962C8B-B14F-4D97-AF65-F5344CB8AC3E}">
        <p14:creationId xmlns:p14="http://schemas.microsoft.com/office/powerpoint/2010/main" val="2851026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52D68-AD8D-462B-BB0A-F95426B2655A}"/>
              </a:ext>
            </a:extLst>
          </p:cNvPr>
          <p:cNvSpPr>
            <a:spLocks noGrp="1"/>
          </p:cNvSpPr>
          <p:nvPr>
            <p:ph type="title"/>
          </p:nvPr>
        </p:nvSpPr>
        <p:spPr/>
        <p:txBody>
          <a:bodyPr/>
          <a:lstStyle/>
          <a:p>
            <a:r>
              <a:rPr lang="nl-NL" dirty="0"/>
              <a:t>Leefstijl: roken</a:t>
            </a:r>
          </a:p>
        </p:txBody>
      </p:sp>
      <p:pic>
        <p:nvPicPr>
          <p:cNvPr id="5" name="Tijdelijke aanduiding voor inhoud 4">
            <a:extLst>
              <a:ext uri="{FF2B5EF4-FFF2-40B4-BE49-F238E27FC236}">
                <a16:creationId xmlns:a16="http://schemas.microsoft.com/office/drawing/2014/main" id="{E4A043EC-5B33-4528-A031-76B19548B56B}"/>
              </a:ext>
            </a:extLst>
          </p:cNvPr>
          <p:cNvPicPr>
            <a:picLocks noGrp="1" noChangeAspect="1"/>
          </p:cNvPicPr>
          <p:nvPr>
            <p:ph idx="1"/>
          </p:nvPr>
        </p:nvPicPr>
        <p:blipFill>
          <a:blip r:embed="rId3"/>
          <a:stretch>
            <a:fillRect/>
          </a:stretch>
        </p:blipFill>
        <p:spPr>
          <a:xfrm>
            <a:off x="1734291" y="1897063"/>
            <a:ext cx="5675417" cy="4575175"/>
          </a:xfrm>
          <a:prstGeom prst="rect">
            <a:avLst/>
          </a:prstGeom>
        </p:spPr>
      </p:pic>
      <p:sp>
        <p:nvSpPr>
          <p:cNvPr id="4" name="Tijdelijke aanduiding voor dianummer 3">
            <a:extLst>
              <a:ext uri="{FF2B5EF4-FFF2-40B4-BE49-F238E27FC236}">
                <a16:creationId xmlns:a16="http://schemas.microsoft.com/office/drawing/2014/main" id="{FEE48D6A-27AA-4DF3-B5A5-39C81B33FE8A}"/>
              </a:ext>
            </a:extLst>
          </p:cNvPr>
          <p:cNvSpPr>
            <a:spLocks noGrp="1"/>
          </p:cNvSpPr>
          <p:nvPr>
            <p:ph type="sldNum" sz="quarter" idx="12"/>
          </p:nvPr>
        </p:nvSpPr>
        <p:spPr/>
        <p:txBody>
          <a:bodyPr/>
          <a:lstStyle/>
          <a:p>
            <a:fld id="{9163240C-9BE7-EF40-AC41-228CBD415431}" type="slidenum">
              <a:rPr lang="nl-NL" smtClean="0"/>
              <a:pPr/>
              <a:t>55</a:t>
            </a:fld>
            <a:endParaRPr lang="nl-NL"/>
          </a:p>
        </p:txBody>
      </p:sp>
    </p:spTree>
    <p:extLst>
      <p:ext uri="{BB962C8B-B14F-4D97-AF65-F5344CB8AC3E}">
        <p14:creationId xmlns:p14="http://schemas.microsoft.com/office/powerpoint/2010/main" val="3347350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Leefstijl: voeding</a:t>
            </a:r>
          </a:p>
        </p:txBody>
      </p:sp>
      <p:sp>
        <p:nvSpPr>
          <p:cNvPr id="3" name="Tijdelijke aanduiding voor inhoud 2"/>
          <p:cNvSpPr>
            <a:spLocks noGrp="1"/>
          </p:cNvSpPr>
          <p:nvPr>
            <p:ph idx="1"/>
          </p:nvPr>
        </p:nvSpPr>
        <p:spPr>
          <a:xfrm>
            <a:off x="308758" y="1896914"/>
            <a:ext cx="5636492" cy="4694385"/>
          </a:xfrm>
        </p:spPr>
        <p:txBody>
          <a:bodyPr>
            <a:normAutofit/>
          </a:bodyPr>
          <a:lstStyle/>
          <a:p>
            <a:pPr marL="0" indent="0">
              <a:buNone/>
            </a:pPr>
            <a:r>
              <a:rPr lang="nl-NL" sz="2600" dirty="0"/>
              <a:t>Belangrijkste voedingstoffen:</a:t>
            </a:r>
            <a:br>
              <a:rPr lang="nl-NL" sz="2600" dirty="0"/>
            </a:br>
            <a:br>
              <a:rPr lang="nl-NL" sz="2600" dirty="0"/>
            </a:br>
            <a:r>
              <a:rPr lang="nl-NL" sz="2600" dirty="0"/>
              <a:t>1. </a:t>
            </a:r>
            <a:r>
              <a:rPr lang="nl-NL" sz="2600" dirty="0">
                <a:solidFill>
                  <a:srgbClr val="FF0000"/>
                </a:solidFill>
              </a:rPr>
              <a:t>Verzadigde vetzuren</a:t>
            </a:r>
          </a:p>
          <a:p>
            <a:pPr marL="0" indent="0">
              <a:buNone/>
            </a:pPr>
            <a:r>
              <a:rPr lang="nl-NL" sz="2600" dirty="0">
                <a:solidFill>
                  <a:schemeClr val="tx1"/>
                </a:solidFill>
              </a:rPr>
              <a:t>2.</a:t>
            </a:r>
            <a:r>
              <a:rPr lang="nl-NL" sz="2600" dirty="0">
                <a:solidFill>
                  <a:srgbClr val="FF0000"/>
                </a:solidFill>
              </a:rPr>
              <a:t> Zout</a:t>
            </a:r>
          </a:p>
          <a:p>
            <a:pPr marL="0" indent="0">
              <a:buNone/>
            </a:pPr>
            <a:r>
              <a:rPr lang="nl-NL" sz="2600" dirty="0"/>
              <a:t>3. </a:t>
            </a:r>
            <a:r>
              <a:rPr lang="nl-NL" sz="2600" dirty="0">
                <a:solidFill>
                  <a:srgbClr val="00B050"/>
                </a:solidFill>
              </a:rPr>
              <a:t>Vezels</a:t>
            </a:r>
          </a:p>
          <a:p>
            <a:pPr marL="0" indent="0">
              <a:buNone/>
            </a:pPr>
            <a:r>
              <a:rPr lang="nl-NL" sz="2600" dirty="0">
                <a:solidFill>
                  <a:schemeClr val="tx1"/>
                </a:solidFill>
              </a:rPr>
              <a:t>4. </a:t>
            </a:r>
            <a:r>
              <a:rPr lang="nl-NL" sz="2600" dirty="0">
                <a:solidFill>
                  <a:srgbClr val="00B050"/>
                </a:solidFill>
              </a:rPr>
              <a:t>Groente (200gr)/ fruit (200gr)</a:t>
            </a:r>
          </a:p>
          <a:p>
            <a:pPr marL="0" indent="0">
              <a:buNone/>
            </a:pPr>
            <a:r>
              <a:rPr lang="nl-NL" sz="2600" dirty="0">
                <a:solidFill>
                  <a:schemeClr val="tx1"/>
                </a:solidFill>
              </a:rPr>
              <a:t>5. </a:t>
            </a:r>
            <a:r>
              <a:rPr lang="nl-NL" sz="2600" dirty="0">
                <a:solidFill>
                  <a:srgbClr val="00B050"/>
                </a:solidFill>
              </a:rPr>
              <a:t>Vis</a:t>
            </a:r>
            <a:br>
              <a:rPr lang="nl-NL" sz="2600" dirty="0">
                <a:solidFill>
                  <a:srgbClr val="00B050"/>
                </a:solidFill>
              </a:rPr>
            </a:br>
            <a:r>
              <a:rPr lang="nl-NL" sz="2600" dirty="0">
                <a:solidFill>
                  <a:schemeClr val="tx1"/>
                </a:solidFill>
              </a:rPr>
              <a:t>6. </a:t>
            </a:r>
            <a:r>
              <a:rPr lang="nl-NL" sz="2600" dirty="0">
                <a:solidFill>
                  <a:srgbClr val="00B050"/>
                </a:solidFill>
              </a:rPr>
              <a:t>Ongezouten noten (15 gr/ dag)</a:t>
            </a:r>
          </a:p>
          <a:p>
            <a:endParaRPr lang="nl-NL" dirty="0"/>
          </a:p>
        </p:txBody>
      </p:sp>
      <p:sp>
        <p:nvSpPr>
          <p:cNvPr id="5" name="Tijdelijke aanduiding voor dianummer 4">
            <a:extLst>
              <a:ext uri="{FF2B5EF4-FFF2-40B4-BE49-F238E27FC236}">
                <a16:creationId xmlns:a16="http://schemas.microsoft.com/office/drawing/2014/main" id="{6FABE475-76FC-E34F-BEA6-C45AB6D8285B}"/>
              </a:ext>
            </a:extLst>
          </p:cNvPr>
          <p:cNvSpPr>
            <a:spLocks noGrp="1"/>
          </p:cNvSpPr>
          <p:nvPr>
            <p:ph type="sldNum" sz="quarter" idx="12"/>
          </p:nvPr>
        </p:nvSpPr>
        <p:spPr/>
        <p:txBody>
          <a:bodyPr/>
          <a:lstStyle/>
          <a:p>
            <a:fld id="{9163240C-9BE7-EF40-AC41-228CBD415431}" type="slidenum">
              <a:rPr lang="nl-NL" sz="1200" smtClean="0"/>
              <a:pPr/>
              <a:t>56</a:t>
            </a:fld>
            <a:endParaRPr lang="nl-NL" sz="1200"/>
          </a:p>
        </p:txBody>
      </p:sp>
      <p:sp>
        <p:nvSpPr>
          <p:cNvPr id="6" name="Tekstvak 5">
            <a:extLst>
              <a:ext uri="{FF2B5EF4-FFF2-40B4-BE49-F238E27FC236}">
                <a16:creationId xmlns:a16="http://schemas.microsoft.com/office/drawing/2014/main" id="{2ACE93DE-AF3F-EF42-9D33-D3A688E5EBA5}"/>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pic>
        <p:nvPicPr>
          <p:cNvPr id="7" name="Afbeelding 6" descr="f843e792-efc5-4fe5-b455-dcbbfba1075c 1.JPG">
            <a:extLst>
              <a:ext uri="{FF2B5EF4-FFF2-40B4-BE49-F238E27FC236}">
                <a16:creationId xmlns:a16="http://schemas.microsoft.com/office/drawing/2014/main" id="{5BC7FE83-3B6C-0946-A1F8-865947C76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250" y="1930458"/>
            <a:ext cx="3099270" cy="2324453"/>
          </a:xfrm>
          <a:prstGeom prst="rect">
            <a:avLst/>
          </a:prstGeom>
        </p:spPr>
      </p:pic>
      <p:pic>
        <p:nvPicPr>
          <p:cNvPr id="8" name="Afbeelding 7" descr="25bfa0fd-6b0d-4c35-af07-d5554cc08c6e.JPG">
            <a:extLst>
              <a:ext uri="{FF2B5EF4-FFF2-40B4-BE49-F238E27FC236}">
                <a16:creationId xmlns:a16="http://schemas.microsoft.com/office/drawing/2014/main" id="{16096016-F386-164F-AE50-BDA6F7289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99" y="4429496"/>
            <a:ext cx="3055972" cy="2291979"/>
          </a:xfrm>
          <a:prstGeom prst="rect">
            <a:avLst/>
          </a:prstGeom>
        </p:spPr>
      </p:pic>
    </p:spTree>
    <p:extLst>
      <p:ext uri="{BB962C8B-B14F-4D97-AF65-F5344CB8AC3E}">
        <p14:creationId xmlns:p14="http://schemas.microsoft.com/office/powerpoint/2010/main" val="3407276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Uit de NDF voedingsrichtlijn</a:t>
            </a:r>
          </a:p>
        </p:txBody>
      </p:sp>
      <p:sp>
        <p:nvSpPr>
          <p:cNvPr id="3" name="Tijdelijke aanduiding voor inhoud 2"/>
          <p:cNvSpPr>
            <a:spLocks noGrp="1"/>
          </p:cNvSpPr>
          <p:nvPr>
            <p:ph idx="1"/>
          </p:nvPr>
        </p:nvSpPr>
        <p:spPr>
          <a:xfrm>
            <a:off x="342900" y="1896914"/>
            <a:ext cx="8674100" cy="4668985"/>
          </a:xfrm>
        </p:spPr>
        <p:txBody>
          <a:bodyPr>
            <a:normAutofit/>
          </a:bodyPr>
          <a:lstStyle/>
          <a:p>
            <a:r>
              <a:rPr lang="nl-NL" dirty="0"/>
              <a:t>Een </a:t>
            </a:r>
            <a:r>
              <a:rPr lang="nl-NL" dirty="0">
                <a:solidFill>
                  <a:srgbClr val="FF8000"/>
                </a:solidFill>
              </a:rPr>
              <a:t>voedingspatroon</a:t>
            </a:r>
            <a:r>
              <a:rPr lang="nl-NL" dirty="0"/>
              <a:t>: </a:t>
            </a:r>
            <a:br>
              <a:rPr lang="nl-NL" dirty="0"/>
            </a:br>
            <a:r>
              <a:rPr lang="nl-NL" dirty="0"/>
              <a:t> </a:t>
            </a:r>
          </a:p>
          <a:p>
            <a:pPr marL="927100" indent="-457200">
              <a:buFont typeface="Lucida Grande"/>
              <a:buChar char="-"/>
            </a:pPr>
            <a:r>
              <a:rPr lang="nl-NL" dirty="0"/>
              <a:t>rijk aan volkorenproducten, fruit, groenten, peulvruchten en noten </a:t>
            </a:r>
          </a:p>
          <a:p>
            <a:pPr marL="927100" indent="-457200">
              <a:buFont typeface="Lucida Grande"/>
              <a:buChar char="-"/>
            </a:pPr>
            <a:r>
              <a:rPr lang="nl-NL" dirty="0"/>
              <a:t>weinig geraffineerde graanproducten</a:t>
            </a:r>
          </a:p>
          <a:p>
            <a:pPr marL="927100" indent="-457200">
              <a:buFont typeface="Lucida Grande"/>
              <a:buChar char="-"/>
            </a:pPr>
            <a:r>
              <a:rPr lang="nl-NL" dirty="0"/>
              <a:t>geen of matige alcoholconsumptie</a:t>
            </a:r>
          </a:p>
          <a:p>
            <a:pPr marL="927100" indent="-457200">
              <a:buFont typeface="Lucida Grande"/>
              <a:buChar char="-"/>
            </a:pPr>
            <a:r>
              <a:rPr lang="nl-NL" dirty="0"/>
              <a:t>weinig rood of bewerkt vlees</a:t>
            </a:r>
          </a:p>
          <a:p>
            <a:pPr marL="927100" indent="-457200">
              <a:buFont typeface="Lucida Grande"/>
              <a:buChar char="-"/>
            </a:pPr>
            <a:r>
              <a:rPr lang="nl-NL" dirty="0"/>
              <a:t>lage inname van suiker bevattende dranken</a:t>
            </a:r>
          </a:p>
        </p:txBody>
      </p:sp>
      <p:sp>
        <p:nvSpPr>
          <p:cNvPr id="5" name="Tijdelijke aanduiding voor dianummer 4">
            <a:extLst>
              <a:ext uri="{FF2B5EF4-FFF2-40B4-BE49-F238E27FC236}">
                <a16:creationId xmlns:a16="http://schemas.microsoft.com/office/drawing/2014/main" id="{C84FF2F7-A3F1-4B44-9A38-6C3D57DA8FD4}"/>
              </a:ext>
            </a:extLst>
          </p:cNvPr>
          <p:cNvSpPr>
            <a:spLocks noGrp="1"/>
          </p:cNvSpPr>
          <p:nvPr>
            <p:ph type="sldNum" sz="quarter" idx="12"/>
          </p:nvPr>
        </p:nvSpPr>
        <p:spPr/>
        <p:txBody>
          <a:bodyPr/>
          <a:lstStyle/>
          <a:p>
            <a:fld id="{9163240C-9BE7-EF40-AC41-228CBD415431}" type="slidenum">
              <a:rPr lang="nl-NL" smtClean="0"/>
              <a:pPr/>
              <a:t>57</a:t>
            </a:fld>
            <a:endParaRPr lang="nl-NL"/>
          </a:p>
        </p:txBody>
      </p:sp>
      <p:sp>
        <p:nvSpPr>
          <p:cNvPr id="6" name="Tekstvak 5">
            <a:extLst>
              <a:ext uri="{FF2B5EF4-FFF2-40B4-BE49-F238E27FC236}">
                <a16:creationId xmlns:a16="http://schemas.microsoft.com/office/drawing/2014/main" id="{0672F728-AE0D-974F-B6DF-D89EEAE727CE}"/>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
        <p:nvSpPr>
          <p:cNvPr id="4" name="Tekstvak 3">
            <a:extLst>
              <a:ext uri="{FF2B5EF4-FFF2-40B4-BE49-F238E27FC236}">
                <a16:creationId xmlns:a16="http://schemas.microsoft.com/office/drawing/2014/main" id="{3E1F22B4-7705-4D40-8A7D-9456CE033532}"/>
              </a:ext>
            </a:extLst>
          </p:cNvPr>
          <p:cNvSpPr txBox="1"/>
          <p:nvPr/>
        </p:nvSpPr>
        <p:spPr>
          <a:xfrm>
            <a:off x="142875" y="6540255"/>
            <a:ext cx="2221506" cy="276999"/>
          </a:xfrm>
          <a:prstGeom prst="rect">
            <a:avLst/>
          </a:prstGeom>
          <a:noFill/>
        </p:spPr>
        <p:txBody>
          <a:bodyPr wrap="none" rtlCol="0">
            <a:spAutoFit/>
          </a:bodyPr>
          <a:lstStyle/>
          <a:p>
            <a:r>
              <a:rPr lang="nl-NL" sz="1200" i="1"/>
              <a:t>Bron: NDF voedingsrichtlijn 2015</a:t>
            </a:r>
          </a:p>
        </p:txBody>
      </p:sp>
    </p:spTree>
    <p:extLst>
      <p:ext uri="{BB962C8B-B14F-4D97-AF65-F5344CB8AC3E}">
        <p14:creationId xmlns:p14="http://schemas.microsoft.com/office/powerpoint/2010/main" val="34625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Geschikte voedingspatronen</a:t>
            </a:r>
          </a:p>
        </p:txBody>
      </p:sp>
      <p:sp>
        <p:nvSpPr>
          <p:cNvPr id="3" name="Tijdelijke aanduiding voor inhoud 2"/>
          <p:cNvSpPr>
            <a:spLocks noGrp="1"/>
          </p:cNvSpPr>
          <p:nvPr>
            <p:ph idx="1"/>
          </p:nvPr>
        </p:nvSpPr>
        <p:spPr>
          <a:xfrm>
            <a:off x="342900" y="1896914"/>
            <a:ext cx="8674100" cy="4668985"/>
          </a:xfrm>
        </p:spPr>
        <p:txBody>
          <a:bodyPr>
            <a:normAutofit/>
          </a:bodyPr>
          <a:lstStyle/>
          <a:p>
            <a:pPr marL="0" indent="0">
              <a:buNone/>
            </a:pPr>
            <a:r>
              <a:rPr lang="nl-NL" dirty="0"/>
              <a:t>Diverse voedingspatronen zoals: </a:t>
            </a:r>
          </a:p>
          <a:p>
            <a:pPr marL="0" indent="0">
              <a:buNone/>
            </a:pPr>
            <a:endParaRPr lang="nl-NL" sz="1600" dirty="0"/>
          </a:p>
          <a:p>
            <a:pPr marL="889000" indent="-331788">
              <a:lnSpc>
                <a:spcPct val="150000"/>
              </a:lnSpc>
              <a:buFont typeface="Arial" panose="020B0604020202020204" pitchFamily="34" charset="0"/>
              <a:buChar char="•"/>
            </a:pPr>
            <a:r>
              <a:rPr lang="nl-NL" dirty="0"/>
              <a:t>het mediterrane </a:t>
            </a:r>
          </a:p>
          <a:p>
            <a:pPr marL="889000" indent="-331788">
              <a:lnSpc>
                <a:spcPct val="150000"/>
              </a:lnSpc>
              <a:buFont typeface="Arial" panose="020B0604020202020204" pitchFamily="34" charset="0"/>
              <a:buChar char="•"/>
            </a:pPr>
            <a:r>
              <a:rPr lang="nl-NL" dirty="0"/>
              <a:t>laag </a:t>
            </a:r>
            <a:r>
              <a:rPr lang="nl-NL" dirty="0" err="1"/>
              <a:t>glykemische</a:t>
            </a:r>
            <a:r>
              <a:rPr lang="nl-NL" dirty="0"/>
              <a:t> index </a:t>
            </a:r>
          </a:p>
          <a:p>
            <a:pPr marL="889000" indent="-331788">
              <a:lnSpc>
                <a:spcPct val="150000"/>
              </a:lnSpc>
              <a:buFont typeface="Arial" panose="020B0604020202020204" pitchFamily="34" charset="0"/>
              <a:buChar char="•"/>
            </a:pPr>
            <a:r>
              <a:rPr lang="nl-NL" dirty="0"/>
              <a:t>gematigd koolhydraatbeperkte</a:t>
            </a:r>
          </a:p>
          <a:p>
            <a:pPr marL="889000" indent="-331788">
              <a:lnSpc>
                <a:spcPct val="150000"/>
              </a:lnSpc>
              <a:buFont typeface="Arial" panose="020B0604020202020204" pitchFamily="34" charset="0"/>
              <a:buChar char="•"/>
            </a:pPr>
            <a:r>
              <a:rPr lang="nl-NL" dirty="0"/>
              <a:t>vegetarische voedingspatroon </a:t>
            </a:r>
          </a:p>
          <a:p>
            <a:endParaRPr lang="nl-NL" dirty="0"/>
          </a:p>
        </p:txBody>
      </p:sp>
      <p:sp>
        <p:nvSpPr>
          <p:cNvPr id="5" name="Tijdelijke aanduiding voor dianummer 4">
            <a:extLst>
              <a:ext uri="{FF2B5EF4-FFF2-40B4-BE49-F238E27FC236}">
                <a16:creationId xmlns:a16="http://schemas.microsoft.com/office/drawing/2014/main" id="{C84FF2F7-A3F1-4B44-9A38-6C3D57DA8FD4}"/>
              </a:ext>
            </a:extLst>
          </p:cNvPr>
          <p:cNvSpPr>
            <a:spLocks noGrp="1"/>
          </p:cNvSpPr>
          <p:nvPr>
            <p:ph type="sldNum" sz="quarter" idx="12"/>
          </p:nvPr>
        </p:nvSpPr>
        <p:spPr/>
        <p:txBody>
          <a:bodyPr/>
          <a:lstStyle/>
          <a:p>
            <a:fld id="{9163240C-9BE7-EF40-AC41-228CBD415431}" type="slidenum">
              <a:rPr lang="nl-NL" smtClean="0"/>
              <a:pPr/>
              <a:t>58</a:t>
            </a:fld>
            <a:endParaRPr lang="nl-NL"/>
          </a:p>
        </p:txBody>
      </p:sp>
      <p:sp>
        <p:nvSpPr>
          <p:cNvPr id="6" name="Tekstvak 5">
            <a:extLst>
              <a:ext uri="{FF2B5EF4-FFF2-40B4-BE49-F238E27FC236}">
                <a16:creationId xmlns:a16="http://schemas.microsoft.com/office/drawing/2014/main" id="{0672F728-AE0D-974F-B6DF-D89EEAE727CE}"/>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
        <p:nvSpPr>
          <p:cNvPr id="4" name="Tekstvak 3">
            <a:extLst>
              <a:ext uri="{FF2B5EF4-FFF2-40B4-BE49-F238E27FC236}">
                <a16:creationId xmlns:a16="http://schemas.microsoft.com/office/drawing/2014/main" id="{3E1F22B4-7705-4D40-8A7D-9456CE033532}"/>
              </a:ext>
            </a:extLst>
          </p:cNvPr>
          <p:cNvSpPr txBox="1"/>
          <p:nvPr/>
        </p:nvSpPr>
        <p:spPr>
          <a:xfrm>
            <a:off x="142875" y="6540255"/>
            <a:ext cx="2220480" cy="276999"/>
          </a:xfrm>
          <a:prstGeom prst="rect">
            <a:avLst/>
          </a:prstGeom>
          <a:noFill/>
        </p:spPr>
        <p:txBody>
          <a:bodyPr wrap="none" rtlCol="0">
            <a:spAutoFit/>
          </a:bodyPr>
          <a:lstStyle/>
          <a:p>
            <a:r>
              <a:rPr lang="nl-NL" sz="1200" i="1"/>
              <a:t>Bron: NDF voedingsrichtlijn 2015</a:t>
            </a:r>
          </a:p>
        </p:txBody>
      </p:sp>
    </p:spTree>
    <p:extLst>
      <p:ext uri="{BB962C8B-B14F-4D97-AF65-F5344CB8AC3E}">
        <p14:creationId xmlns:p14="http://schemas.microsoft.com/office/powerpoint/2010/main" val="3689502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249" y="274638"/>
            <a:ext cx="8867775" cy="1143000"/>
          </a:xfrm>
        </p:spPr>
        <p:txBody>
          <a:bodyPr>
            <a:normAutofit/>
          </a:bodyPr>
          <a:lstStyle/>
          <a:p>
            <a:r>
              <a:rPr lang="nl-NL" sz="4400" dirty="0"/>
              <a:t>Koolhydraat beperking</a:t>
            </a:r>
          </a:p>
        </p:txBody>
      </p:sp>
      <p:sp>
        <p:nvSpPr>
          <p:cNvPr id="15362" name="Tijdelijke aanduiding voor tekst 1"/>
          <p:cNvSpPr>
            <a:spLocks noGrp="1"/>
          </p:cNvSpPr>
          <p:nvPr>
            <p:ph idx="1"/>
          </p:nvPr>
        </p:nvSpPr>
        <p:spPr>
          <a:xfrm>
            <a:off x="368300" y="2019300"/>
            <a:ext cx="5080000" cy="4444922"/>
          </a:xfrm>
        </p:spPr>
        <p:txBody>
          <a:bodyPr>
            <a:normAutofit/>
          </a:bodyPr>
          <a:lstStyle/>
          <a:p>
            <a:pPr eaLnBrk="1" hangingPunct="1"/>
            <a:r>
              <a:rPr lang="nl-NL" altLang="nl-NL" dirty="0">
                <a:solidFill>
                  <a:schemeClr val="tx1"/>
                </a:solidFill>
              </a:rPr>
              <a:t>Korte termijn (&lt; 1 jaar): koolhydraatbeperking gunstiger wat betreft lichaamsgewicht, lipiden en CV risico dan vetbeperking.</a:t>
            </a:r>
          </a:p>
          <a:p>
            <a:pPr marL="0" indent="0" eaLnBrk="1" hangingPunct="1">
              <a:buNone/>
            </a:pPr>
            <a:r>
              <a:rPr lang="nl-NL" altLang="nl-NL" dirty="0">
                <a:solidFill>
                  <a:schemeClr val="tx1"/>
                </a:solidFill>
              </a:rPr>
              <a:t> </a:t>
            </a:r>
          </a:p>
          <a:p>
            <a:pPr eaLnBrk="1" hangingPunct="1"/>
            <a:r>
              <a:rPr lang="nl-NL" altLang="nl-NL" dirty="0">
                <a:solidFill>
                  <a:schemeClr val="tx1"/>
                </a:solidFill>
              </a:rPr>
              <a:t>Lange termijn: geen onderzoeksgegevens.</a:t>
            </a:r>
          </a:p>
          <a:p>
            <a:pPr eaLnBrk="1" hangingPunct="1"/>
            <a:endParaRPr lang="nl-NL" altLang="nl-NL" sz="3200" dirty="0">
              <a:solidFill>
                <a:srgbClr val="0E7BBB"/>
              </a:solidFill>
            </a:endParaRPr>
          </a:p>
          <a:p>
            <a:pPr eaLnBrk="1" hangingPunct="1"/>
            <a:endParaRPr lang="nl-NL" altLang="nl-NL" sz="2400" dirty="0">
              <a:solidFill>
                <a:srgbClr val="0E7BBB"/>
              </a:solidFill>
            </a:endParaRPr>
          </a:p>
          <a:p>
            <a:pPr eaLnBrk="1" hangingPunct="1"/>
            <a:endParaRPr lang="nl-NL" altLang="nl-NL" sz="2400" dirty="0">
              <a:solidFill>
                <a:srgbClr val="0E7BBB"/>
              </a:solidFill>
            </a:endParaRPr>
          </a:p>
        </p:txBody>
      </p:sp>
      <p:sp>
        <p:nvSpPr>
          <p:cNvPr id="3" name="Tijdelijke aanduiding voor dianummer 2">
            <a:extLst>
              <a:ext uri="{FF2B5EF4-FFF2-40B4-BE49-F238E27FC236}">
                <a16:creationId xmlns:a16="http://schemas.microsoft.com/office/drawing/2014/main" id="{0846001C-4B56-1F4D-9768-66F0CE6648FF}"/>
              </a:ext>
            </a:extLst>
          </p:cNvPr>
          <p:cNvSpPr>
            <a:spLocks noGrp="1"/>
          </p:cNvSpPr>
          <p:nvPr>
            <p:ph type="sldNum" sz="quarter" idx="12"/>
          </p:nvPr>
        </p:nvSpPr>
        <p:spPr/>
        <p:txBody>
          <a:bodyPr/>
          <a:lstStyle/>
          <a:p>
            <a:fld id="{9163240C-9BE7-EF40-AC41-228CBD415431}" type="slidenum">
              <a:rPr lang="nl-NL" smtClean="0"/>
              <a:pPr/>
              <a:t>59</a:t>
            </a:fld>
            <a:endParaRPr lang="nl-NL"/>
          </a:p>
        </p:txBody>
      </p:sp>
      <p:pic>
        <p:nvPicPr>
          <p:cNvPr id="15364"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5906051"/>
            <a:ext cx="1968500" cy="81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4"/>
          <a:stretch>
            <a:fillRect/>
          </a:stretch>
        </p:blipFill>
        <p:spPr>
          <a:xfrm>
            <a:off x="5567717" y="1812487"/>
            <a:ext cx="3322283" cy="3864413"/>
          </a:xfrm>
          <a:prstGeom prst="rect">
            <a:avLst/>
          </a:prstGeom>
        </p:spPr>
      </p:pic>
      <p:sp>
        <p:nvSpPr>
          <p:cNvPr id="8" name="Tekstvak 7">
            <a:extLst>
              <a:ext uri="{FF2B5EF4-FFF2-40B4-BE49-F238E27FC236}">
                <a16:creationId xmlns:a16="http://schemas.microsoft.com/office/drawing/2014/main" id="{7DFA5455-F1FC-0A44-8D25-045371A889DC}"/>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374891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Vragen?</a:t>
            </a:r>
          </a:p>
        </p:txBody>
      </p:sp>
      <p:pic>
        <p:nvPicPr>
          <p:cNvPr id="5" name="Tijdelijke aanduiding voor inhoud 4" descr="Memoblaadje.jpg"/>
          <p:cNvPicPr>
            <a:picLocks noGrp="1" noChangeAspect="1"/>
          </p:cNvPicPr>
          <p:nvPr>
            <p:ph idx="1"/>
          </p:nvPr>
        </p:nvPicPr>
        <p:blipFill>
          <a:blip r:embed="rId3">
            <a:extLst>
              <a:ext uri="{28A0092B-C50C-407E-A947-70E740481C1C}">
                <a14:useLocalDpi xmlns:a14="http://schemas.microsoft.com/office/drawing/2010/main" val="0"/>
              </a:ext>
            </a:extLst>
          </a:blip>
          <a:srcRect l="-39933" r="-39933"/>
          <a:stretch>
            <a:fillRect/>
          </a:stretch>
        </p:blipFill>
        <p:spPr>
          <a:xfrm>
            <a:off x="1207300" y="1848072"/>
            <a:ext cx="6737803" cy="3746001"/>
          </a:xfrm>
        </p:spPr>
      </p:pic>
      <p:sp>
        <p:nvSpPr>
          <p:cNvPr id="3" name="Tijdelijke aanduiding voor dianummer 2">
            <a:extLst>
              <a:ext uri="{FF2B5EF4-FFF2-40B4-BE49-F238E27FC236}">
                <a16:creationId xmlns:a16="http://schemas.microsoft.com/office/drawing/2014/main" id="{4B585C57-3638-2547-9CAD-36E0421578E7}"/>
              </a:ext>
            </a:extLst>
          </p:cNvPr>
          <p:cNvSpPr>
            <a:spLocks noGrp="1"/>
          </p:cNvSpPr>
          <p:nvPr>
            <p:ph type="sldNum" sz="quarter" idx="12"/>
          </p:nvPr>
        </p:nvSpPr>
        <p:spPr/>
        <p:txBody>
          <a:bodyPr/>
          <a:lstStyle/>
          <a:p>
            <a:fld id="{9163240C-9BE7-EF40-AC41-228CBD415431}" type="slidenum">
              <a:rPr lang="nl-NL" smtClean="0"/>
              <a:pPr/>
              <a:t>6</a:t>
            </a:fld>
            <a:endParaRPr lang="nl-NL"/>
          </a:p>
        </p:txBody>
      </p:sp>
      <p:sp>
        <p:nvSpPr>
          <p:cNvPr id="6" name="Tekstvak 5">
            <a:extLst>
              <a:ext uri="{FF2B5EF4-FFF2-40B4-BE49-F238E27FC236}">
                <a16:creationId xmlns:a16="http://schemas.microsoft.com/office/drawing/2014/main" id="{38753E05-24CE-9942-9CCF-25122CF9B250}"/>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390017007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A27F7-A101-734A-A925-E560E4169DF0}"/>
              </a:ext>
            </a:extLst>
          </p:cNvPr>
          <p:cNvSpPr>
            <a:spLocks noGrp="1"/>
          </p:cNvSpPr>
          <p:nvPr>
            <p:ph type="title"/>
          </p:nvPr>
        </p:nvSpPr>
        <p:spPr/>
        <p:txBody>
          <a:bodyPr/>
          <a:lstStyle/>
          <a:p>
            <a:r>
              <a:rPr lang="nl-NL" dirty="0"/>
              <a:t>Mediterrane voeding</a:t>
            </a:r>
          </a:p>
        </p:txBody>
      </p:sp>
      <p:sp>
        <p:nvSpPr>
          <p:cNvPr id="3" name="Tijdelijke aanduiding voor inhoud 2">
            <a:extLst>
              <a:ext uri="{FF2B5EF4-FFF2-40B4-BE49-F238E27FC236}">
                <a16:creationId xmlns:a16="http://schemas.microsoft.com/office/drawing/2014/main" id="{1AC6C0A9-042B-3C4E-A109-EBE47E20F206}"/>
              </a:ext>
            </a:extLst>
          </p:cNvPr>
          <p:cNvSpPr>
            <a:spLocks noGrp="1"/>
          </p:cNvSpPr>
          <p:nvPr>
            <p:ph idx="1"/>
          </p:nvPr>
        </p:nvSpPr>
        <p:spPr/>
        <p:txBody>
          <a:bodyPr>
            <a:normAutofit lnSpcReduction="10000"/>
          </a:bodyPr>
          <a:lstStyle/>
          <a:p>
            <a:pPr marL="0" indent="0">
              <a:buNone/>
            </a:pPr>
            <a:r>
              <a:rPr lang="nl-NL" dirty="0">
                <a:solidFill>
                  <a:schemeClr val="tx1"/>
                </a:solidFill>
              </a:rPr>
              <a:t>Kenmerken van mediterrane voeding:</a:t>
            </a:r>
          </a:p>
          <a:p>
            <a:pPr marL="0" indent="0">
              <a:buNone/>
            </a:pPr>
            <a:endParaRPr lang="nl-NL" sz="1200" dirty="0">
              <a:solidFill>
                <a:schemeClr val="tx1"/>
              </a:solidFill>
            </a:endParaRPr>
          </a:p>
          <a:p>
            <a:r>
              <a:rPr lang="nl-NL" dirty="0">
                <a:solidFill>
                  <a:schemeClr val="tx1"/>
                </a:solidFill>
              </a:rPr>
              <a:t>Ruim gebruik van groenten en fruit, noten, olijfolie, peulvruchten, volkoren producten, vis en gevogelte</a:t>
            </a:r>
          </a:p>
          <a:p>
            <a:r>
              <a:rPr lang="nl-NL" dirty="0">
                <a:solidFill>
                  <a:schemeClr val="tx1"/>
                </a:solidFill>
              </a:rPr>
              <a:t>Matig gebruik van zuivelproducten, rood vlees en wijn </a:t>
            </a:r>
          </a:p>
          <a:p>
            <a:pPr marL="0" indent="0">
              <a:buNone/>
            </a:pPr>
            <a:endParaRPr lang="nl-NL" dirty="0">
              <a:solidFill>
                <a:schemeClr val="tx1"/>
              </a:solidFill>
            </a:endParaRPr>
          </a:p>
          <a:p>
            <a:r>
              <a:rPr lang="nl-NL" dirty="0">
                <a:solidFill>
                  <a:schemeClr val="tx1"/>
                </a:solidFill>
              </a:rPr>
              <a:t>Beschermend effect op hart- en bloedvaten</a:t>
            </a:r>
          </a:p>
          <a:p>
            <a:r>
              <a:rPr lang="nl-NL" dirty="0">
                <a:solidFill>
                  <a:schemeClr val="tx1"/>
                </a:solidFill>
              </a:rPr>
              <a:t>Positief effect op glucoseregulatie</a:t>
            </a:r>
            <a:endParaRPr lang="nl-NL" dirty="0"/>
          </a:p>
        </p:txBody>
      </p:sp>
      <p:sp>
        <p:nvSpPr>
          <p:cNvPr id="4" name="Tijdelijke aanduiding voor dianummer 3">
            <a:extLst>
              <a:ext uri="{FF2B5EF4-FFF2-40B4-BE49-F238E27FC236}">
                <a16:creationId xmlns:a16="http://schemas.microsoft.com/office/drawing/2014/main" id="{3DADCD63-D374-F047-ACF8-45B86A4C66A9}"/>
              </a:ext>
            </a:extLst>
          </p:cNvPr>
          <p:cNvSpPr>
            <a:spLocks noGrp="1"/>
          </p:cNvSpPr>
          <p:nvPr>
            <p:ph type="sldNum" sz="quarter" idx="12"/>
          </p:nvPr>
        </p:nvSpPr>
        <p:spPr/>
        <p:txBody>
          <a:bodyPr/>
          <a:lstStyle/>
          <a:p>
            <a:fld id="{9163240C-9BE7-EF40-AC41-228CBD415431}" type="slidenum">
              <a:rPr lang="nl-NL" smtClean="0"/>
              <a:pPr/>
              <a:t>60</a:t>
            </a:fld>
            <a:endParaRPr lang="nl-NL"/>
          </a:p>
        </p:txBody>
      </p:sp>
      <p:sp>
        <p:nvSpPr>
          <p:cNvPr id="6" name="Tekstvak 5">
            <a:extLst>
              <a:ext uri="{FF2B5EF4-FFF2-40B4-BE49-F238E27FC236}">
                <a16:creationId xmlns:a16="http://schemas.microsoft.com/office/drawing/2014/main" id="{FE8B7EFE-9E49-8440-8FC1-661412C437CD}"/>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
        <p:nvSpPr>
          <p:cNvPr id="7" name="Tekstvak 6">
            <a:extLst>
              <a:ext uri="{FF2B5EF4-FFF2-40B4-BE49-F238E27FC236}">
                <a16:creationId xmlns:a16="http://schemas.microsoft.com/office/drawing/2014/main" id="{9789C68A-CFB7-8941-8DE6-298590E7D8FE}"/>
              </a:ext>
            </a:extLst>
          </p:cNvPr>
          <p:cNvSpPr txBox="1"/>
          <p:nvPr/>
        </p:nvSpPr>
        <p:spPr>
          <a:xfrm>
            <a:off x="111150" y="6444476"/>
            <a:ext cx="2221506" cy="276999"/>
          </a:xfrm>
          <a:prstGeom prst="rect">
            <a:avLst/>
          </a:prstGeom>
          <a:noFill/>
        </p:spPr>
        <p:txBody>
          <a:bodyPr wrap="none" rtlCol="0">
            <a:spAutoFit/>
          </a:bodyPr>
          <a:lstStyle/>
          <a:p>
            <a:r>
              <a:rPr lang="nl-NL" sz="1200" i="1"/>
              <a:t>Bron: NDF voedingsrichtlijn 2015</a:t>
            </a:r>
          </a:p>
        </p:txBody>
      </p:sp>
    </p:spTree>
    <p:extLst>
      <p:ext uri="{BB962C8B-B14F-4D97-AF65-F5344CB8AC3E}">
        <p14:creationId xmlns:p14="http://schemas.microsoft.com/office/powerpoint/2010/main" val="453424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rgbClr val="FF8000"/>
                </a:solidFill>
              </a:rPr>
              <a:t>Beïnvloeding risicofactoren</a:t>
            </a:r>
            <a:r>
              <a:rPr lang="nl-NL" dirty="0">
                <a:solidFill>
                  <a:schemeClr val="tx1">
                    <a:lumMod val="95000"/>
                    <a:lumOff val="5000"/>
                  </a:schemeClr>
                </a:solidFill>
              </a:rPr>
              <a:t>: </a:t>
            </a:r>
            <a:r>
              <a:rPr lang="nl-NL" dirty="0">
                <a:solidFill>
                  <a:srgbClr val="FF8000"/>
                </a:solidFill>
              </a:rPr>
              <a:t>Lipiden</a:t>
            </a: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1723480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6A635-5D74-4CED-9184-412A835F235B}"/>
              </a:ext>
            </a:extLst>
          </p:cNvPr>
          <p:cNvSpPr>
            <a:spLocks noGrp="1"/>
          </p:cNvSpPr>
          <p:nvPr>
            <p:ph type="title"/>
          </p:nvPr>
        </p:nvSpPr>
        <p:spPr/>
        <p:txBody>
          <a:bodyPr/>
          <a:lstStyle/>
          <a:p>
            <a:r>
              <a:rPr lang="nl-NL" dirty="0"/>
              <a:t>Lipiden (1)</a:t>
            </a:r>
          </a:p>
        </p:txBody>
      </p:sp>
      <p:pic>
        <p:nvPicPr>
          <p:cNvPr id="5" name="Tijdelijke aanduiding voor inhoud 4">
            <a:extLst>
              <a:ext uri="{FF2B5EF4-FFF2-40B4-BE49-F238E27FC236}">
                <a16:creationId xmlns:a16="http://schemas.microsoft.com/office/drawing/2014/main" id="{199CCDB2-D8EA-488D-B379-A9F4F43123AC}"/>
              </a:ext>
            </a:extLst>
          </p:cNvPr>
          <p:cNvPicPr>
            <a:picLocks noGrp="1" noChangeAspect="1"/>
          </p:cNvPicPr>
          <p:nvPr>
            <p:ph idx="1"/>
          </p:nvPr>
        </p:nvPicPr>
        <p:blipFill>
          <a:blip r:embed="rId3"/>
          <a:stretch>
            <a:fillRect/>
          </a:stretch>
        </p:blipFill>
        <p:spPr>
          <a:xfrm>
            <a:off x="122830" y="1746913"/>
            <a:ext cx="9144000" cy="4974562"/>
          </a:xfrm>
          <a:prstGeom prst="rect">
            <a:avLst/>
          </a:prstGeom>
        </p:spPr>
      </p:pic>
      <p:sp>
        <p:nvSpPr>
          <p:cNvPr id="4" name="Tijdelijke aanduiding voor dianummer 3">
            <a:extLst>
              <a:ext uri="{FF2B5EF4-FFF2-40B4-BE49-F238E27FC236}">
                <a16:creationId xmlns:a16="http://schemas.microsoft.com/office/drawing/2014/main" id="{5F422A87-2997-4219-9D64-C8BB64E36866}"/>
              </a:ext>
            </a:extLst>
          </p:cNvPr>
          <p:cNvSpPr>
            <a:spLocks noGrp="1"/>
          </p:cNvSpPr>
          <p:nvPr>
            <p:ph type="sldNum" sz="quarter" idx="12"/>
          </p:nvPr>
        </p:nvSpPr>
        <p:spPr/>
        <p:txBody>
          <a:bodyPr/>
          <a:lstStyle/>
          <a:p>
            <a:fld id="{9163240C-9BE7-EF40-AC41-228CBD415431}" type="slidenum">
              <a:rPr lang="nl-NL" smtClean="0"/>
              <a:pPr/>
              <a:t>62</a:t>
            </a:fld>
            <a:endParaRPr lang="nl-NL"/>
          </a:p>
        </p:txBody>
      </p:sp>
    </p:spTree>
    <p:extLst>
      <p:ext uri="{BB962C8B-B14F-4D97-AF65-F5344CB8AC3E}">
        <p14:creationId xmlns:p14="http://schemas.microsoft.com/office/powerpoint/2010/main" val="2051801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F4E8-8011-44FA-B10E-0500B1AC280E}"/>
              </a:ext>
            </a:extLst>
          </p:cNvPr>
          <p:cNvSpPr>
            <a:spLocks noGrp="1"/>
          </p:cNvSpPr>
          <p:nvPr>
            <p:ph type="title"/>
          </p:nvPr>
        </p:nvSpPr>
        <p:spPr>
          <a:xfrm>
            <a:off x="457200" y="-51132"/>
            <a:ext cx="8229600" cy="1143000"/>
          </a:xfrm>
        </p:spPr>
        <p:txBody>
          <a:bodyPr/>
          <a:lstStyle/>
          <a:p>
            <a:r>
              <a:rPr lang="nl-NL" dirty="0"/>
              <a:t>Streefwaarden risicofactoren</a:t>
            </a:r>
          </a:p>
        </p:txBody>
      </p:sp>
      <p:graphicFrame>
        <p:nvGraphicFramePr>
          <p:cNvPr id="5" name="Tijdelijke aanduiding voor inhoud 4">
            <a:extLst>
              <a:ext uri="{FF2B5EF4-FFF2-40B4-BE49-F238E27FC236}">
                <a16:creationId xmlns:a16="http://schemas.microsoft.com/office/drawing/2014/main" id="{D80E445A-5586-4A52-B972-680C2307238F}"/>
              </a:ext>
            </a:extLst>
          </p:cNvPr>
          <p:cNvGraphicFramePr>
            <a:graphicFrameLocks noGrp="1"/>
          </p:cNvGraphicFramePr>
          <p:nvPr>
            <p:ph idx="1"/>
            <p:extLst>
              <p:ext uri="{D42A27DB-BD31-4B8C-83A1-F6EECF244321}">
                <p14:modId xmlns:p14="http://schemas.microsoft.com/office/powerpoint/2010/main" val="3795617260"/>
              </p:ext>
            </p:extLst>
          </p:nvPr>
        </p:nvGraphicFramePr>
        <p:xfrm>
          <a:off x="0" y="930754"/>
          <a:ext cx="9130352" cy="5927246"/>
        </p:xfrm>
        <a:graphic>
          <a:graphicData uri="http://schemas.openxmlformats.org/drawingml/2006/table">
            <a:tbl>
              <a:tblPr firstRow="1" bandRow="1">
                <a:tableStyleId>{5C22544A-7EE6-4342-B048-85BDC9FD1C3A}</a:tableStyleId>
              </a:tblPr>
              <a:tblGrid>
                <a:gridCol w="2040921">
                  <a:extLst>
                    <a:ext uri="{9D8B030D-6E8A-4147-A177-3AD203B41FA5}">
                      <a16:colId xmlns:a16="http://schemas.microsoft.com/office/drawing/2014/main" val="3626642182"/>
                    </a:ext>
                  </a:extLst>
                </a:gridCol>
                <a:gridCol w="7089431">
                  <a:extLst>
                    <a:ext uri="{9D8B030D-6E8A-4147-A177-3AD203B41FA5}">
                      <a16:colId xmlns:a16="http://schemas.microsoft.com/office/drawing/2014/main" val="3284396951"/>
                    </a:ext>
                  </a:extLst>
                </a:gridCol>
              </a:tblGrid>
              <a:tr h="706923">
                <a:tc>
                  <a:txBody>
                    <a:bodyPr/>
                    <a:lstStyle/>
                    <a:p>
                      <a:r>
                        <a:rPr lang="nl-NL" sz="2400" b="0" dirty="0">
                          <a:solidFill>
                            <a:schemeClr val="tx1"/>
                          </a:solidFill>
                        </a:rPr>
                        <a:t>Roken</a:t>
                      </a:r>
                    </a:p>
                  </a:txBody>
                  <a:tcPr>
                    <a:solidFill>
                      <a:srgbClr val="FAC090"/>
                    </a:solidFill>
                  </a:tcPr>
                </a:tc>
                <a:tc>
                  <a:txBody>
                    <a:bodyPr/>
                    <a:lstStyle/>
                    <a:p>
                      <a:r>
                        <a:rPr lang="nl-NL" sz="2400" b="0" dirty="0">
                          <a:solidFill>
                            <a:schemeClr val="tx1"/>
                          </a:solidFill>
                        </a:rPr>
                        <a:t>Staak het roken en vermijd meeroken</a:t>
                      </a:r>
                    </a:p>
                  </a:txBody>
                  <a:tcPr>
                    <a:solidFill>
                      <a:srgbClr val="FAC090"/>
                    </a:solidFill>
                  </a:tcPr>
                </a:tc>
                <a:extLst>
                  <a:ext uri="{0D108BD9-81ED-4DB2-BD59-A6C34878D82A}">
                    <a16:rowId xmlns:a16="http://schemas.microsoft.com/office/drawing/2014/main" val="4099669379"/>
                  </a:ext>
                </a:extLst>
              </a:tr>
              <a:tr h="748914">
                <a:tc>
                  <a:txBody>
                    <a:bodyPr/>
                    <a:lstStyle/>
                    <a:p>
                      <a:r>
                        <a:rPr lang="nl-NL" sz="2400" dirty="0"/>
                        <a:t>Alcohol</a:t>
                      </a:r>
                    </a:p>
                  </a:txBody>
                  <a:tcPr>
                    <a:solidFill>
                      <a:srgbClr val="FAC090"/>
                    </a:solidFill>
                  </a:tcPr>
                </a:tc>
                <a:tc>
                  <a:txBody>
                    <a:bodyPr/>
                    <a:lstStyle/>
                    <a:p>
                      <a:r>
                        <a:rPr lang="nl-NL" sz="2400" b="0" dirty="0">
                          <a:solidFill>
                            <a:schemeClr val="tx1"/>
                          </a:solidFill>
                        </a:rPr>
                        <a:t>Géén alcohol, dan wel maximaal 1 glas/ dag</a:t>
                      </a:r>
                    </a:p>
                  </a:txBody>
                  <a:tcPr>
                    <a:solidFill>
                      <a:srgbClr val="FAC090"/>
                    </a:solidFill>
                  </a:tcPr>
                </a:tc>
                <a:extLst>
                  <a:ext uri="{0D108BD9-81ED-4DB2-BD59-A6C34878D82A}">
                    <a16:rowId xmlns:a16="http://schemas.microsoft.com/office/drawing/2014/main" val="2477581494"/>
                  </a:ext>
                </a:extLst>
              </a:tr>
              <a:tr h="750329">
                <a:tc>
                  <a:txBody>
                    <a:bodyPr/>
                    <a:lstStyle/>
                    <a:p>
                      <a:r>
                        <a:rPr lang="nl-NL" sz="2400" dirty="0"/>
                        <a:t>Bewegen</a:t>
                      </a:r>
                    </a:p>
                    <a:p>
                      <a:endParaRPr lang="nl-NL" dirty="0"/>
                    </a:p>
                  </a:txBody>
                  <a:tcPr>
                    <a:solidFill>
                      <a:srgbClr val="FAC090"/>
                    </a:solidFill>
                  </a:tcPr>
                </a:tc>
                <a:tc>
                  <a:txBody>
                    <a:bodyPr/>
                    <a:lstStyle/>
                    <a:p>
                      <a:r>
                        <a:rPr lang="nl-NL" sz="2400" b="0" dirty="0">
                          <a:solidFill>
                            <a:schemeClr val="tx1"/>
                          </a:solidFill>
                        </a:rPr>
                        <a:t>Minimaal 150 min/ week</a:t>
                      </a:r>
                    </a:p>
                  </a:txBody>
                  <a:tcPr>
                    <a:solidFill>
                      <a:srgbClr val="FAC090"/>
                    </a:solidFill>
                  </a:tcPr>
                </a:tc>
                <a:extLst>
                  <a:ext uri="{0D108BD9-81ED-4DB2-BD59-A6C34878D82A}">
                    <a16:rowId xmlns:a16="http://schemas.microsoft.com/office/drawing/2014/main" val="3768353487"/>
                  </a:ext>
                </a:extLst>
              </a:tr>
              <a:tr h="844120">
                <a:tc>
                  <a:txBody>
                    <a:bodyPr/>
                    <a:lstStyle/>
                    <a:p>
                      <a:r>
                        <a:rPr lang="nl-NL" sz="2400" dirty="0"/>
                        <a:t>Voeding</a:t>
                      </a:r>
                    </a:p>
                  </a:txBody>
                  <a:tcPr>
                    <a:solidFill>
                      <a:srgbClr val="FAC090"/>
                    </a:solidFill>
                  </a:tcPr>
                </a:tc>
                <a:tc>
                  <a:txBody>
                    <a:bodyPr/>
                    <a:lstStyle/>
                    <a:p>
                      <a:r>
                        <a:rPr lang="nl-NL" sz="2400" b="0" dirty="0">
                          <a:solidFill>
                            <a:schemeClr val="tx1"/>
                          </a:solidFill>
                        </a:rPr>
                        <a:t>Richtlijn goede voeding 2015; schijf van vijf</a:t>
                      </a:r>
                    </a:p>
                    <a:p>
                      <a:r>
                        <a:rPr lang="nl-NL" sz="2400" b="0" dirty="0">
                          <a:solidFill>
                            <a:schemeClr val="tx1"/>
                          </a:solidFill>
                        </a:rPr>
                        <a:t>NDF voedingsrichtlijn 2015</a:t>
                      </a:r>
                    </a:p>
                  </a:txBody>
                  <a:tcPr>
                    <a:solidFill>
                      <a:srgbClr val="FAC090"/>
                    </a:solidFill>
                  </a:tcPr>
                </a:tc>
                <a:extLst>
                  <a:ext uri="{0D108BD9-81ED-4DB2-BD59-A6C34878D82A}">
                    <a16:rowId xmlns:a16="http://schemas.microsoft.com/office/drawing/2014/main" val="3941476020"/>
                  </a:ext>
                </a:extLst>
              </a:tr>
              <a:tr h="844120">
                <a:tc>
                  <a:txBody>
                    <a:bodyPr/>
                    <a:lstStyle/>
                    <a:p>
                      <a:r>
                        <a:rPr lang="nl-NL" sz="2400" dirty="0"/>
                        <a:t>Gewicht</a:t>
                      </a:r>
                    </a:p>
                  </a:txBody>
                  <a:tcPr>
                    <a:solidFill>
                      <a:srgbClr val="FAC090"/>
                    </a:solidFill>
                  </a:tcPr>
                </a:tc>
                <a:tc>
                  <a:txBody>
                    <a:bodyPr/>
                    <a:lstStyle/>
                    <a:p>
                      <a:r>
                        <a:rPr lang="nl-NL" sz="2400" b="0" dirty="0">
                          <a:solidFill>
                            <a:schemeClr val="tx1"/>
                          </a:solidFill>
                        </a:rPr>
                        <a:t>&lt; 70 jaar:  20-25 kg/ m</a:t>
                      </a:r>
                      <a:r>
                        <a:rPr lang="nl-NL" sz="2400" b="0" baseline="30000" dirty="0">
                          <a:solidFill>
                            <a:schemeClr val="tx1"/>
                          </a:solidFill>
                        </a:rPr>
                        <a:t>2</a:t>
                      </a:r>
                      <a:br>
                        <a:rPr lang="nl-NL" sz="2400" b="0" baseline="30000" dirty="0">
                          <a:solidFill>
                            <a:schemeClr val="tx1"/>
                          </a:solidFill>
                        </a:rPr>
                      </a:br>
                      <a:r>
                        <a:rPr lang="nl-NL" sz="2400" b="0" baseline="0" dirty="0">
                          <a:solidFill>
                            <a:schemeClr val="tx1"/>
                          </a:solidFill>
                        </a:rPr>
                        <a:t>≥ 70 jaar:  22-28 kg/ m</a:t>
                      </a:r>
                      <a:r>
                        <a:rPr lang="nl-NL" sz="2400" b="0" baseline="30000" dirty="0">
                          <a:solidFill>
                            <a:schemeClr val="tx1"/>
                          </a:solidFill>
                        </a:rPr>
                        <a:t>2</a:t>
                      </a:r>
                      <a:endParaRPr lang="nl-NL" sz="2400" b="0" dirty="0">
                        <a:solidFill>
                          <a:schemeClr val="tx1"/>
                        </a:solidFill>
                      </a:endParaRPr>
                    </a:p>
                  </a:txBody>
                  <a:tcPr>
                    <a:solidFill>
                      <a:srgbClr val="FAC090"/>
                    </a:solidFill>
                  </a:tcPr>
                </a:tc>
                <a:extLst>
                  <a:ext uri="{0D108BD9-81ED-4DB2-BD59-A6C34878D82A}">
                    <a16:rowId xmlns:a16="http://schemas.microsoft.com/office/drawing/2014/main" val="3400919986"/>
                  </a:ext>
                </a:extLst>
              </a:tr>
              <a:tr h="844120">
                <a:tc>
                  <a:txBody>
                    <a:bodyPr/>
                    <a:lstStyle/>
                    <a:p>
                      <a:r>
                        <a:rPr lang="nl-NL" sz="2400" dirty="0"/>
                        <a:t>Lipiden</a:t>
                      </a:r>
                    </a:p>
                  </a:txBody>
                  <a:tcPr>
                    <a:solidFill>
                      <a:srgbClr val="FAC090"/>
                    </a:solidFill>
                  </a:tcPr>
                </a:tc>
                <a:tc>
                  <a:txBody>
                    <a:bodyPr/>
                    <a:lstStyle/>
                    <a:p>
                      <a:r>
                        <a:rPr lang="nl-NL" sz="2400" b="0" dirty="0">
                          <a:solidFill>
                            <a:schemeClr val="tx1"/>
                          </a:solidFill>
                        </a:rPr>
                        <a:t>HVZ en &lt; 70 jaar -&gt;LDL-C &lt; 1.8 </a:t>
                      </a:r>
                      <a:r>
                        <a:rPr lang="nl-NL" sz="2400" b="0" dirty="0" err="1">
                          <a:solidFill>
                            <a:schemeClr val="tx1"/>
                          </a:solidFill>
                        </a:rPr>
                        <a:t>mmol</a:t>
                      </a:r>
                      <a:r>
                        <a:rPr lang="nl-NL" sz="2400" b="0" dirty="0">
                          <a:solidFill>
                            <a:schemeClr val="tx1"/>
                          </a:solidFill>
                        </a:rPr>
                        <a:t>/l</a:t>
                      </a:r>
                      <a:br>
                        <a:rPr lang="nl-NL" sz="2400" b="0" dirty="0">
                          <a:solidFill>
                            <a:schemeClr val="tx1"/>
                          </a:solidFill>
                        </a:rPr>
                      </a:br>
                      <a:r>
                        <a:rPr lang="nl-NL" sz="2400" b="0" dirty="0">
                          <a:solidFill>
                            <a:schemeClr val="tx1"/>
                          </a:solidFill>
                        </a:rPr>
                        <a:t>DM2: LDL &lt; 2.6 </a:t>
                      </a:r>
                      <a:r>
                        <a:rPr lang="nl-NL" sz="2400" b="0" dirty="0" err="1">
                          <a:solidFill>
                            <a:schemeClr val="tx1"/>
                          </a:solidFill>
                        </a:rPr>
                        <a:t>mmol</a:t>
                      </a:r>
                      <a:r>
                        <a:rPr lang="nl-NL" sz="2400" b="0" dirty="0">
                          <a:solidFill>
                            <a:schemeClr val="tx1"/>
                          </a:solidFill>
                        </a:rPr>
                        <a:t>/l</a:t>
                      </a:r>
                    </a:p>
                  </a:txBody>
                  <a:tcPr>
                    <a:solidFill>
                      <a:srgbClr val="FAC090"/>
                    </a:solidFill>
                  </a:tcPr>
                </a:tc>
                <a:extLst>
                  <a:ext uri="{0D108BD9-81ED-4DB2-BD59-A6C34878D82A}">
                    <a16:rowId xmlns:a16="http://schemas.microsoft.com/office/drawing/2014/main" val="4090706257"/>
                  </a:ext>
                </a:extLst>
              </a:tr>
              <a:tr h="706923">
                <a:tc>
                  <a:txBody>
                    <a:bodyPr/>
                    <a:lstStyle/>
                    <a:p>
                      <a:r>
                        <a:rPr lang="nl-NL" sz="2400" dirty="0"/>
                        <a:t>Bloeddruk</a:t>
                      </a:r>
                    </a:p>
                  </a:txBody>
                  <a:tcPr>
                    <a:solidFill>
                      <a:srgbClr val="FAC090"/>
                    </a:solidFill>
                  </a:tcPr>
                </a:tc>
                <a:tc>
                  <a:txBody>
                    <a:bodyPr/>
                    <a:lstStyle/>
                    <a:p>
                      <a:r>
                        <a:rPr lang="nl-NL" sz="2400" b="0" dirty="0">
                          <a:solidFill>
                            <a:schemeClr val="tx1"/>
                          </a:solidFill>
                        </a:rPr>
                        <a:t>≤ 70 jaar: &lt; 140 </a:t>
                      </a:r>
                      <a:r>
                        <a:rPr lang="nl-NL" sz="2400" b="0" dirty="0" err="1">
                          <a:solidFill>
                            <a:schemeClr val="tx1"/>
                          </a:solidFill>
                        </a:rPr>
                        <a:t>mmHg</a:t>
                      </a:r>
                      <a:r>
                        <a:rPr lang="nl-NL" sz="2400" b="0" dirty="0">
                          <a:solidFill>
                            <a:schemeClr val="tx1"/>
                          </a:solidFill>
                        </a:rPr>
                        <a:t>, indien mogelijk &lt; 130 </a:t>
                      </a:r>
                      <a:r>
                        <a:rPr lang="nl-NL" sz="2400" b="0" dirty="0" err="1">
                          <a:solidFill>
                            <a:schemeClr val="tx1"/>
                          </a:solidFill>
                        </a:rPr>
                        <a:t>mmHg</a:t>
                      </a:r>
                      <a:endParaRPr lang="nl-NL" sz="2400" b="0" dirty="0">
                        <a:solidFill>
                          <a:schemeClr val="tx1"/>
                        </a:solidFill>
                      </a:endParaRPr>
                    </a:p>
                    <a:p>
                      <a:r>
                        <a:rPr lang="nl-NL" sz="2400" b="0" dirty="0">
                          <a:solidFill>
                            <a:schemeClr val="tx1"/>
                          </a:solidFill>
                        </a:rPr>
                        <a:t>Niet-kwetsbare oudere: &lt; 150 </a:t>
                      </a:r>
                      <a:r>
                        <a:rPr lang="nl-NL" sz="2400" b="0" dirty="0" err="1">
                          <a:solidFill>
                            <a:schemeClr val="tx1"/>
                          </a:solidFill>
                        </a:rPr>
                        <a:t>mmHg</a:t>
                      </a:r>
                      <a:r>
                        <a:rPr lang="nl-NL" sz="2400" b="0" dirty="0">
                          <a:solidFill>
                            <a:schemeClr val="tx1"/>
                          </a:solidFill>
                        </a:rPr>
                        <a:t> (of: 140)</a:t>
                      </a:r>
                    </a:p>
                    <a:p>
                      <a:r>
                        <a:rPr lang="nl-NL" sz="2400" b="0" dirty="0">
                          <a:solidFill>
                            <a:schemeClr val="tx1"/>
                          </a:solidFill>
                        </a:rPr>
                        <a:t>Kwetsbare oudere: &lt; 150, DBD nooit &lt; 70 </a:t>
                      </a:r>
                      <a:r>
                        <a:rPr lang="nl-NL" sz="2400" b="0" dirty="0" err="1">
                          <a:solidFill>
                            <a:schemeClr val="tx1"/>
                          </a:solidFill>
                        </a:rPr>
                        <a:t>mmHg</a:t>
                      </a:r>
                      <a:endParaRPr lang="nl-NL" sz="2400" b="0" dirty="0">
                        <a:solidFill>
                          <a:schemeClr val="tx1"/>
                        </a:solidFill>
                      </a:endParaRPr>
                    </a:p>
                  </a:txBody>
                  <a:tcPr>
                    <a:solidFill>
                      <a:srgbClr val="FAC090"/>
                    </a:solidFill>
                  </a:tcPr>
                </a:tc>
                <a:extLst>
                  <a:ext uri="{0D108BD9-81ED-4DB2-BD59-A6C34878D82A}">
                    <a16:rowId xmlns:a16="http://schemas.microsoft.com/office/drawing/2014/main" val="1668517982"/>
                  </a:ext>
                </a:extLst>
              </a:tr>
            </a:tbl>
          </a:graphicData>
        </a:graphic>
      </p:graphicFrame>
      <p:sp>
        <p:nvSpPr>
          <p:cNvPr id="4" name="Tijdelijke aanduiding voor dianummer 3">
            <a:extLst>
              <a:ext uri="{FF2B5EF4-FFF2-40B4-BE49-F238E27FC236}">
                <a16:creationId xmlns:a16="http://schemas.microsoft.com/office/drawing/2014/main" id="{27E64889-6DFE-435A-8FC2-06919582FAF1}"/>
              </a:ext>
            </a:extLst>
          </p:cNvPr>
          <p:cNvSpPr>
            <a:spLocks noGrp="1"/>
          </p:cNvSpPr>
          <p:nvPr>
            <p:ph type="sldNum" sz="quarter" idx="12"/>
          </p:nvPr>
        </p:nvSpPr>
        <p:spPr/>
        <p:txBody>
          <a:bodyPr/>
          <a:lstStyle/>
          <a:p>
            <a:fld id="{9163240C-9BE7-EF40-AC41-228CBD415431}" type="slidenum">
              <a:rPr lang="nl-NL" smtClean="0"/>
              <a:pPr/>
              <a:t>63</a:t>
            </a:fld>
            <a:endParaRPr lang="nl-NL"/>
          </a:p>
        </p:txBody>
      </p:sp>
      <p:pic>
        <p:nvPicPr>
          <p:cNvPr id="10" name="Afbeelding 9" descr="6-dreamstime_10646516.jpg">
            <a:extLst>
              <a:ext uri="{FF2B5EF4-FFF2-40B4-BE49-F238E27FC236}">
                <a16:creationId xmlns:a16="http://schemas.microsoft.com/office/drawing/2014/main" id="{74743C3C-27AF-4403-A24F-AC790BCFB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2" y="4952176"/>
            <a:ext cx="398586" cy="634226"/>
          </a:xfrm>
          <a:prstGeom prst="rect">
            <a:avLst/>
          </a:prstGeom>
        </p:spPr>
      </p:pic>
      <p:sp>
        <p:nvSpPr>
          <p:cNvPr id="3" name="Rechthoek 2">
            <a:extLst>
              <a:ext uri="{FF2B5EF4-FFF2-40B4-BE49-F238E27FC236}">
                <a16:creationId xmlns:a16="http://schemas.microsoft.com/office/drawing/2014/main" id="{5FD66B85-1DF6-4ADB-9749-1CDB6886A2D3}"/>
              </a:ext>
            </a:extLst>
          </p:cNvPr>
          <p:cNvSpPr/>
          <p:nvPr/>
        </p:nvSpPr>
        <p:spPr>
          <a:xfrm>
            <a:off x="0" y="4848208"/>
            <a:ext cx="9116704" cy="808056"/>
          </a:xfrm>
          <a:prstGeom prst="rect">
            <a:avLst/>
          </a:prstGeom>
          <a:noFill/>
          <a:ln w="762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438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5C248-D6AB-4654-B90A-33390143EE24}"/>
              </a:ext>
            </a:extLst>
          </p:cNvPr>
          <p:cNvSpPr>
            <a:spLocks noGrp="1"/>
          </p:cNvSpPr>
          <p:nvPr>
            <p:ph type="title"/>
          </p:nvPr>
        </p:nvSpPr>
        <p:spPr/>
        <p:txBody>
          <a:bodyPr/>
          <a:lstStyle/>
          <a:p>
            <a:r>
              <a:rPr lang="nl-NL" dirty="0"/>
              <a:t>Beïnvloeding risicofactoren </a:t>
            </a:r>
          </a:p>
        </p:txBody>
      </p:sp>
      <p:sp>
        <p:nvSpPr>
          <p:cNvPr id="3" name="Tijdelijke aanduiding voor inhoud 2">
            <a:extLst>
              <a:ext uri="{FF2B5EF4-FFF2-40B4-BE49-F238E27FC236}">
                <a16:creationId xmlns:a16="http://schemas.microsoft.com/office/drawing/2014/main" id="{D75053C6-CFC5-4F77-A755-9F0C64A49923}"/>
              </a:ext>
            </a:extLst>
          </p:cNvPr>
          <p:cNvSpPr>
            <a:spLocks noGrp="1"/>
          </p:cNvSpPr>
          <p:nvPr>
            <p:ph idx="1"/>
          </p:nvPr>
        </p:nvSpPr>
        <p:spPr>
          <a:xfrm>
            <a:off x="116378" y="1896915"/>
            <a:ext cx="8570422" cy="4575392"/>
          </a:xfrm>
        </p:spPr>
        <p:txBody>
          <a:bodyPr>
            <a:normAutofit fontScale="92500" lnSpcReduction="10000"/>
          </a:bodyPr>
          <a:lstStyle/>
          <a:p>
            <a:pPr marL="0" indent="0">
              <a:buNone/>
            </a:pPr>
            <a:r>
              <a:rPr lang="nl-NL" dirty="0"/>
              <a:t>Meneer den Oudsten belooft beterschap:</a:t>
            </a:r>
            <a:br>
              <a:rPr lang="nl-NL" dirty="0"/>
            </a:br>
            <a:br>
              <a:rPr lang="nl-NL" dirty="0"/>
            </a:br>
            <a:r>
              <a:rPr lang="nl-NL" dirty="0"/>
              <a:t>- Meer bewegen (parkeert auto verder)</a:t>
            </a:r>
          </a:p>
          <a:p>
            <a:pPr marL="0" indent="0">
              <a:buNone/>
            </a:pPr>
            <a:r>
              <a:rPr lang="nl-NL" dirty="0"/>
              <a:t>- Rookt alleen in weekend en staakt alcohol</a:t>
            </a:r>
          </a:p>
          <a:p>
            <a:pPr marL="0" indent="0">
              <a:buNone/>
            </a:pPr>
            <a:r>
              <a:rPr lang="nl-NL" dirty="0"/>
              <a:t>- Snackt niet meer bij benzine stations</a:t>
            </a:r>
          </a:p>
          <a:p>
            <a:pPr marL="0" indent="0">
              <a:buNone/>
            </a:pPr>
            <a:r>
              <a:rPr lang="nl-NL" dirty="0"/>
              <a:t>- Pakt ook zijn LDL-c aan: koopt bij</a:t>
            </a:r>
            <a:br>
              <a:rPr lang="nl-NL" dirty="0"/>
            </a:br>
            <a:r>
              <a:rPr lang="nl-NL" dirty="0"/>
              <a:t>  het Kruidvat rode gist rijsttabletten en visolie</a:t>
            </a:r>
            <a:br>
              <a:rPr lang="nl-NL" dirty="0"/>
            </a:br>
            <a:r>
              <a:rPr lang="nl-NL" dirty="0"/>
              <a:t>  supplement.</a:t>
            </a:r>
          </a:p>
          <a:p>
            <a:pPr marL="0" indent="0">
              <a:buNone/>
            </a:pPr>
            <a:endParaRPr lang="nl-NL" dirty="0"/>
          </a:p>
          <a:p>
            <a:pPr marL="0" indent="0">
              <a:buNone/>
            </a:pPr>
            <a:r>
              <a:rPr lang="nl-NL" dirty="0">
                <a:solidFill>
                  <a:srgbClr val="FF8000"/>
                </a:solidFill>
              </a:rPr>
              <a:t>Wat vindt u hiervan? </a:t>
            </a:r>
            <a:br>
              <a:rPr lang="nl-NL" dirty="0"/>
            </a:br>
            <a:endParaRPr lang="nl-NL" dirty="0"/>
          </a:p>
        </p:txBody>
      </p:sp>
      <p:sp>
        <p:nvSpPr>
          <p:cNvPr id="4" name="Tijdelijke aanduiding voor dianummer 3">
            <a:extLst>
              <a:ext uri="{FF2B5EF4-FFF2-40B4-BE49-F238E27FC236}">
                <a16:creationId xmlns:a16="http://schemas.microsoft.com/office/drawing/2014/main" id="{BB06E10D-F589-43A3-9E61-5CC91430E7AB}"/>
              </a:ext>
            </a:extLst>
          </p:cNvPr>
          <p:cNvSpPr>
            <a:spLocks noGrp="1"/>
          </p:cNvSpPr>
          <p:nvPr>
            <p:ph type="sldNum" sz="quarter" idx="12"/>
          </p:nvPr>
        </p:nvSpPr>
        <p:spPr/>
        <p:txBody>
          <a:bodyPr/>
          <a:lstStyle/>
          <a:p>
            <a:fld id="{9163240C-9BE7-EF40-AC41-228CBD415431}" type="slidenum">
              <a:rPr lang="nl-NL" smtClean="0"/>
              <a:pPr/>
              <a:t>64</a:t>
            </a:fld>
            <a:endParaRPr lang="nl-NL"/>
          </a:p>
        </p:txBody>
      </p:sp>
      <p:pic>
        <p:nvPicPr>
          <p:cNvPr id="5" name="Tijdelijke aanduiding voor inhoud 4" descr="6-dreamstime_10646516.jpg">
            <a:extLst>
              <a:ext uri="{FF2B5EF4-FFF2-40B4-BE49-F238E27FC236}">
                <a16:creationId xmlns:a16="http://schemas.microsoft.com/office/drawing/2014/main" id="{B21F6DB7-B2B5-48F0-A8D2-180EF172D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942" y="4701198"/>
            <a:ext cx="1496116" cy="2020277"/>
          </a:xfrm>
          <a:prstGeom prst="rect">
            <a:avLst/>
          </a:prstGeom>
        </p:spPr>
      </p:pic>
    </p:spTree>
    <p:extLst>
      <p:ext uri="{BB962C8B-B14F-4D97-AF65-F5344CB8AC3E}">
        <p14:creationId xmlns:p14="http://schemas.microsoft.com/office/powerpoint/2010/main" val="59815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65BD7-5A6A-406A-886E-3E7CB4C242DE}"/>
              </a:ext>
            </a:extLst>
          </p:cNvPr>
          <p:cNvSpPr>
            <a:spLocks noGrp="1"/>
          </p:cNvSpPr>
          <p:nvPr>
            <p:ph type="title"/>
          </p:nvPr>
        </p:nvSpPr>
        <p:spPr/>
        <p:txBody>
          <a:bodyPr/>
          <a:lstStyle/>
          <a:p>
            <a:r>
              <a:rPr lang="nl-NL" dirty="0"/>
              <a:t>Lipiden (2)</a:t>
            </a:r>
          </a:p>
        </p:txBody>
      </p:sp>
      <p:sp>
        <p:nvSpPr>
          <p:cNvPr id="3" name="Tijdelijke aanduiding voor inhoud 2">
            <a:extLst>
              <a:ext uri="{FF2B5EF4-FFF2-40B4-BE49-F238E27FC236}">
                <a16:creationId xmlns:a16="http://schemas.microsoft.com/office/drawing/2014/main" id="{1C3B36A8-49CA-4278-B8D0-C0D4FE132FBA}"/>
              </a:ext>
            </a:extLst>
          </p:cNvPr>
          <p:cNvSpPr>
            <a:spLocks noGrp="1"/>
          </p:cNvSpPr>
          <p:nvPr>
            <p:ph idx="1"/>
          </p:nvPr>
        </p:nvSpPr>
        <p:spPr/>
        <p:txBody>
          <a:bodyPr/>
          <a:lstStyle/>
          <a:p>
            <a:pPr marL="0" indent="0">
              <a:buNone/>
            </a:pPr>
            <a:r>
              <a:rPr lang="nl-NL" dirty="0">
                <a:solidFill>
                  <a:srgbClr val="FF8000"/>
                </a:solidFill>
              </a:rPr>
              <a:t>Intensieve behandeling (HVZ en ≤ 70 jaar):</a:t>
            </a:r>
          </a:p>
          <a:p>
            <a:pPr marL="0" indent="0">
              <a:buNone/>
            </a:pPr>
            <a:r>
              <a:rPr lang="nl-NL" dirty="0"/>
              <a:t>- Start bij voorkeur hoge dosis statine, of</a:t>
            </a:r>
            <a:br>
              <a:rPr lang="nl-NL" dirty="0"/>
            </a:br>
            <a:r>
              <a:rPr lang="nl-NL" dirty="0"/>
              <a:t>  anders in combinatie met </a:t>
            </a:r>
            <a:r>
              <a:rPr lang="nl-NL" dirty="0" err="1"/>
              <a:t>ezetimibe</a:t>
            </a:r>
            <a:br>
              <a:rPr lang="nl-NL" dirty="0"/>
            </a:br>
            <a:r>
              <a:rPr lang="nl-NL" dirty="0"/>
              <a:t>- Intensiveer na 3 </a:t>
            </a:r>
            <a:r>
              <a:rPr lang="nl-NL" dirty="0" err="1"/>
              <a:t>mndn</a:t>
            </a:r>
            <a:r>
              <a:rPr lang="nl-NL" dirty="0"/>
              <a:t> indien LDL-c ≥ 1.8</a:t>
            </a:r>
            <a:br>
              <a:rPr lang="nl-NL" dirty="0"/>
            </a:br>
            <a:r>
              <a:rPr lang="nl-NL" dirty="0"/>
              <a:t>   - dosis verhogen</a:t>
            </a:r>
            <a:br>
              <a:rPr lang="nl-NL" dirty="0"/>
            </a:br>
            <a:r>
              <a:rPr lang="nl-NL" dirty="0"/>
              <a:t>   - sterker statine </a:t>
            </a:r>
            <a:br>
              <a:rPr lang="nl-NL" dirty="0"/>
            </a:br>
            <a:r>
              <a:rPr lang="nl-NL" dirty="0"/>
              <a:t>   - combineren met </a:t>
            </a:r>
            <a:r>
              <a:rPr lang="nl-NL" dirty="0" err="1"/>
              <a:t>ezetimibe</a:t>
            </a:r>
            <a:br>
              <a:rPr lang="nl-NL" dirty="0"/>
            </a:br>
            <a:r>
              <a:rPr lang="nl-NL" dirty="0"/>
              <a:t>- PCSK9- antilichamen toevoegen bij zeer</a:t>
            </a:r>
            <a:br>
              <a:rPr lang="nl-NL" dirty="0"/>
            </a:br>
            <a:r>
              <a:rPr lang="nl-NL" dirty="0"/>
              <a:t>  hoog risico en niet behalen streefwaarde</a:t>
            </a:r>
          </a:p>
        </p:txBody>
      </p:sp>
      <p:sp>
        <p:nvSpPr>
          <p:cNvPr id="4" name="Tijdelijke aanduiding voor dianummer 3">
            <a:extLst>
              <a:ext uri="{FF2B5EF4-FFF2-40B4-BE49-F238E27FC236}">
                <a16:creationId xmlns:a16="http://schemas.microsoft.com/office/drawing/2014/main" id="{079ECAB3-3ED3-4CEB-8DE6-2E5D14BB8518}"/>
              </a:ext>
            </a:extLst>
          </p:cNvPr>
          <p:cNvSpPr>
            <a:spLocks noGrp="1"/>
          </p:cNvSpPr>
          <p:nvPr>
            <p:ph type="sldNum" sz="quarter" idx="12"/>
          </p:nvPr>
        </p:nvSpPr>
        <p:spPr/>
        <p:txBody>
          <a:bodyPr/>
          <a:lstStyle/>
          <a:p>
            <a:fld id="{9163240C-9BE7-EF40-AC41-228CBD415431}" type="slidenum">
              <a:rPr lang="nl-NL" smtClean="0"/>
              <a:pPr/>
              <a:t>65</a:t>
            </a:fld>
            <a:endParaRPr lang="nl-NL"/>
          </a:p>
        </p:txBody>
      </p:sp>
    </p:spTree>
    <p:extLst>
      <p:ext uri="{BB962C8B-B14F-4D97-AF65-F5344CB8AC3E}">
        <p14:creationId xmlns:p14="http://schemas.microsoft.com/office/powerpoint/2010/main" val="2910386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BE7920-64A2-4BFA-B3B1-13735AC8FE1F}"/>
              </a:ext>
            </a:extLst>
          </p:cNvPr>
          <p:cNvSpPr>
            <a:spLocks noGrp="1"/>
          </p:cNvSpPr>
          <p:nvPr>
            <p:ph type="title"/>
          </p:nvPr>
        </p:nvSpPr>
        <p:spPr>
          <a:xfrm>
            <a:off x="457200" y="-20784"/>
            <a:ext cx="8229600" cy="513153"/>
          </a:xfrm>
        </p:spPr>
        <p:txBody>
          <a:bodyPr>
            <a:normAutofit/>
          </a:bodyPr>
          <a:lstStyle/>
          <a:p>
            <a:r>
              <a:rPr lang="nl-NL" sz="1800" dirty="0"/>
              <a:t>Lipiden (3); equivalentie statines</a:t>
            </a:r>
          </a:p>
        </p:txBody>
      </p:sp>
      <p:graphicFrame>
        <p:nvGraphicFramePr>
          <p:cNvPr id="5" name="Tijdelijke aanduiding voor inhoud 4">
            <a:extLst>
              <a:ext uri="{FF2B5EF4-FFF2-40B4-BE49-F238E27FC236}">
                <a16:creationId xmlns:a16="http://schemas.microsoft.com/office/drawing/2014/main" id="{C999F6C3-AAE5-44BC-80CE-1F057AB07085}"/>
              </a:ext>
            </a:extLst>
          </p:cNvPr>
          <p:cNvGraphicFramePr>
            <a:graphicFrameLocks noGrp="1"/>
          </p:cNvGraphicFramePr>
          <p:nvPr>
            <p:ph idx="1"/>
            <p:extLst>
              <p:ext uri="{D42A27DB-BD31-4B8C-83A1-F6EECF244321}">
                <p14:modId xmlns:p14="http://schemas.microsoft.com/office/powerpoint/2010/main" val="2564593652"/>
              </p:ext>
            </p:extLst>
          </p:nvPr>
        </p:nvGraphicFramePr>
        <p:xfrm>
          <a:off x="56271" y="354892"/>
          <a:ext cx="9031457" cy="6679375"/>
        </p:xfrm>
        <a:graphic>
          <a:graphicData uri="http://schemas.openxmlformats.org/drawingml/2006/table">
            <a:tbl>
              <a:tblPr firstRow="1" firstCol="1" bandRow="1">
                <a:tableStyleId>{5C22544A-7EE6-4342-B048-85BDC9FD1C3A}</a:tableStyleId>
              </a:tblPr>
              <a:tblGrid>
                <a:gridCol w="1547987">
                  <a:extLst>
                    <a:ext uri="{9D8B030D-6E8A-4147-A177-3AD203B41FA5}">
                      <a16:colId xmlns:a16="http://schemas.microsoft.com/office/drawing/2014/main" val="3306412948"/>
                    </a:ext>
                  </a:extLst>
                </a:gridCol>
                <a:gridCol w="1496694">
                  <a:extLst>
                    <a:ext uri="{9D8B030D-6E8A-4147-A177-3AD203B41FA5}">
                      <a16:colId xmlns:a16="http://schemas.microsoft.com/office/drawing/2014/main" val="2618224948"/>
                    </a:ext>
                  </a:extLst>
                </a:gridCol>
                <a:gridCol w="1496694">
                  <a:extLst>
                    <a:ext uri="{9D8B030D-6E8A-4147-A177-3AD203B41FA5}">
                      <a16:colId xmlns:a16="http://schemas.microsoft.com/office/drawing/2014/main" val="4141473326"/>
                    </a:ext>
                  </a:extLst>
                </a:gridCol>
                <a:gridCol w="1496694">
                  <a:extLst>
                    <a:ext uri="{9D8B030D-6E8A-4147-A177-3AD203B41FA5}">
                      <a16:colId xmlns:a16="http://schemas.microsoft.com/office/drawing/2014/main" val="1990939928"/>
                    </a:ext>
                  </a:extLst>
                </a:gridCol>
                <a:gridCol w="1496694">
                  <a:extLst>
                    <a:ext uri="{9D8B030D-6E8A-4147-A177-3AD203B41FA5}">
                      <a16:colId xmlns:a16="http://schemas.microsoft.com/office/drawing/2014/main" val="1144175582"/>
                    </a:ext>
                  </a:extLst>
                </a:gridCol>
                <a:gridCol w="1496694">
                  <a:extLst>
                    <a:ext uri="{9D8B030D-6E8A-4147-A177-3AD203B41FA5}">
                      <a16:colId xmlns:a16="http://schemas.microsoft.com/office/drawing/2014/main" val="3150252517"/>
                    </a:ext>
                  </a:extLst>
                </a:gridCol>
              </a:tblGrid>
              <a:tr h="486329">
                <a:tc>
                  <a:txBody>
                    <a:bodyPr/>
                    <a:lstStyle/>
                    <a:p>
                      <a:pPr algn="l">
                        <a:lnSpc>
                          <a:spcPct val="107000"/>
                        </a:lnSpc>
                        <a:spcAft>
                          <a:spcPts val="0"/>
                        </a:spcAft>
                      </a:pPr>
                      <a:r>
                        <a:rPr lang="nl-NL" sz="1600" dirty="0">
                          <a:effectLst/>
                        </a:rPr>
                        <a:t>Verlaging</a:t>
                      </a:r>
                    </a:p>
                    <a:p>
                      <a:pPr algn="l">
                        <a:lnSpc>
                          <a:spcPct val="107000"/>
                        </a:lnSpc>
                        <a:spcAft>
                          <a:spcPts val="0"/>
                        </a:spcAft>
                      </a:pPr>
                      <a:r>
                        <a:rPr lang="nl-NL" sz="1600" dirty="0">
                          <a:effectLst/>
                        </a:rPr>
                        <a:t>LDL-cholesterol</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err="1">
                          <a:effectLst/>
                        </a:rPr>
                        <a:t>Fluvastatine</a:t>
                      </a: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err="1">
                          <a:effectLst/>
                        </a:rPr>
                        <a:t>Pravastatine</a:t>
                      </a: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Simvastatine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err="1">
                          <a:effectLst/>
                        </a:rPr>
                        <a:t>Atorvastatine</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err="1">
                          <a:effectLst/>
                        </a:rPr>
                        <a:t>Rosuvastatine</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3699855192"/>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10-20%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5mg (10%)</a:t>
                      </a:r>
                    </a:p>
                    <a:p>
                      <a:pPr algn="l">
                        <a:lnSpc>
                          <a:spcPct val="107000"/>
                        </a:lnSpc>
                        <a:spcAft>
                          <a:spcPts val="0"/>
                        </a:spcAft>
                      </a:pPr>
                      <a:r>
                        <a:rPr lang="nl-NL" sz="1600" dirty="0">
                          <a:effectLst/>
                        </a:rPr>
                        <a:t>10mg (15%)</a:t>
                      </a:r>
                    </a:p>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5mg (15%)</a:t>
                      </a:r>
                    </a:p>
                    <a:p>
                      <a:pPr algn="l">
                        <a:lnSpc>
                          <a:spcPct val="107000"/>
                        </a:lnSpc>
                        <a:spcAft>
                          <a:spcPts val="0"/>
                        </a:spcAft>
                      </a:pPr>
                      <a:r>
                        <a:rPr lang="nl-NL" sz="1600" dirty="0">
                          <a:effectLst/>
                        </a:rPr>
                        <a:t>10mg (20%)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3436457389"/>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21-25%</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20mg (21%)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20mg (24%)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5mg (23%)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2655670510"/>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26-30%</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p>
                    <a:p>
                      <a:pPr algn="l">
                        <a:lnSpc>
                          <a:spcPct val="107000"/>
                        </a:lnSpc>
                        <a:spcAft>
                          <a:spcPts val="0"/>
                        </a:spcAft>
                      </a:pPr>
                      <a:r>
                        <a:rPr lang="nl-NL" sz="1600" dirty="0">
                          <a:effectLst/>
                        </a:rPr>
                        <a:t>40mg (27%)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40mg (29%)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10mg (27%)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3911936023"/>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31-35%</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80mg (33%)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20mg (32%)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5mg (31%)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1940229175"/>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36-40%</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p>
                    <a:p>
                      <a:pPr algn="l">
                        <a:lnSpc>
                          <a:spcPct val="107000"/>
                        </a:lnSpc>
                        <a:spcAft>
                          <a:spcPts val="0"/>
                        </a:spcAft>
                      </a:pPr>
                      <a:r>
                        <a:rPr lang="nl-NL" sz="1600" dirty="0">
                          <a:effectLst/>
                        </a:rPr>
                        <a:t>40mg (37%)</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10mg (37%)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p>
                    <a:p>
                      <a:pPr algn="l">
                        <a:lnSpc>
                          <a:spcPct val="107000"/>
                        </a:lnSpc>
                        <a:spcAft>
                          <a:spcPts val="0"/>
                        </a:spcAft>
                      </a:pPr>
                      <a:r>
                        <a:rPr lang="nl-NL" sz="1600" dirty="0">
                          <a:effectLst/>
                        </a:rPr>
                        <a:t>5mg (38%)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4142736709"/>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41-45%</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80mg (42%)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20mg (43%)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p>
                    <a:p>
                      <a:pPr algn="l">
                        <a:lnSpc>
                          <a:spcPct val="107000"/>
                        </a:lnSpc>
                        <a:spcAft>
                          <a:spcPts val="0"/>
                        </a:spcAft>
                      </a:pPr>
                      <a:r>
                        <a:rPr lang="nl-NL" sz="1600" dirty="0">
                          <a:effectLst/>
                        </a:rPr>
                        <a:t>10mg (43%)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2831957793"/>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46-50%</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40mg (49%)</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p>
                    <a:p>
                      <a:pPr algn="l">
                        <a:lnSpc>
                          <a:spcPct val="107000"/>
                        </a:lnSpc>
                        <a:spcAft>
                          <a:spcPts val="0"/>
                        </a:spcAft>
                      </a:pPr>
                      <a:r>
                        <a:rPr lang="nl-NL" sz="1600" dirty="0">
                          <a:effectLst/>
                        </a:rPr>
                        <a:t>20mg (48%)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1618085908"/>
                  </a:ext>
                </a:extLst>
              </a:tr>
              <a:tr h="735032">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51-55%</a:t>
                      </a:r>
                    </a:p>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a:effectLst/>
                        </a:rPr>
                        <a:t> </a:t>
                      </a:r>
                    </a:p>
                    <a:p>
                      <a:pPr algn="l">
                        <a:lnSpc>
                          <a:spcPct val="107000"/>
                        </a:lnSpc>
                        <a:spcAft>
                          <a:spcPts val="0"/>
                        </a:spcAft>
                      </a:pPr>
                      <a:r>
                        <a:rPr lang="nl-NL" sz="1600">
                          <a:effectLst/>
                        </a:rPr>
                        <a:t>80mg (55%)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tc>
                  <a:txBody>
                    <a:bodyPr/>
                    <a:lstStyle/>
                    <a:p>
                      <a:pPr algn="l">
                        <a:lnSpc>
                          <a:spcPct val="107000"/>
                        </a:lnSpc>
                        <a:spcAft>
                          <a:spcPts val="0"/>
                        </a:spcAft>
                      </a:pPr>
                      <a:r>
                        <a:rPr lang="nl-NL" sz="1600" dirty="0">
                          <a:effectLst/>
                        </a:rPr>
                        <a:t> </a:t>
                      </a:r>
                    </a:p>
                    <a:p>
                      <a:pPr algn="l">
                        <a:lnSpc>
                          <a:spcPct val="107000"/>
                        </a:lnSpc>
                        <a:spcAft>
                          <a:spcPts val="0"/>
                        </a:spcAft>
                      </a:pPr>
                      <a:r>
                        <a:rPr lang="nl-NL" sz="1600" dirty="0">
                          <a:effectLst/>
                        </a:rPr>
                        <a:t>40mg (53%)</a:t>
                      </a:r>
                    </a:p>
                    <a:p>
                      <a:pPr algn="l">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319" marR="68319" marT="0" marB="0"/>
                </a:tc>
                <a:extLst>
                  <a:ext uri="{0D108BD9-81ED-4DB2-BD59-A6C34878D82A}">
                    <a16:rowId xmlns:a16="http://schemas.microsoft.com/office/drawing/2014/main" val="2501152850"/>
                  </a:ext>
                </a:extLst>
              </a:tr>
            </a:tbl>
          </a:graphicData>
        </a:graphic>
      </p:graphicFrame>
      <p:sp>
        <p:nvSpPr>
          <p:cNvPr id="4" name="Tijdelijke aanduiding voor dianummer 3">
            <a:extLst>
              <a:ext uri="{FF2B5EF4-FFF2-40B4-BE49-F238E27FC236}">
                <a16:creationId xmlns:a16="http://schemas.microsoft.com/office/drawing/2014/main" id="{3C226484-C4F0-4D49-9432-2F70EEF83D71}"/>
              </a:ext>
            </a:extLst>
          </p:cNvPr>
          <p:cNvSpPr>
            <a:spLocks noGrp="1"/>
          </p:cNvSpPr>
          <p:nvPr>
            <p:ph type="sldNum" sz="quarter" idx="12"/>
          </p:nvPr>
        </p:nvSpPr>
        <p:spPr/>
        <p:txBody>
          <a:bodyPr/>
          <a:lstStyle/>
          <a:p>
            <a:fld id="{9163240C-9BE7-EF40-AC41-228CBD415431}" type="slidenum">
              <a:rPr lang="nl-NL" smtClean="0"/>
              <a:pPr/>
              <a:t>66</a:t>
            </a:fld>
            <a:endParaRPr lang="nl-NL"/>
          </a:p>
        </p:txBody>
      </p:sp>
      <p:sp>
        <p:nvSpPr>
          <p:cNvPr id="3" name="Rechthoek 2">
            <a:extLst>
              <a:ext uri="{FF2B5EF4-FFF2-40B4-BE49-F238E27FC236}">
                <a16:creationId xmlns:a16="http://schemas.microsoft.com/office/drawing/2014/main" id="{127A2885-2125-4C6D-B440-0D6601567ACD}"/>
              </a:ext>
            </a:extLst>
          </p:cNvPr>
          <p:cNvSpPr/>
          <p:nvPr/>
        </p:nvSpPr>
        <p:spPr>
          <a:xfrm>
            <a:off x="4572000" y="3923607"/>
            <a:ext cx="1579417" cy="764771"/>
          </a:xfrm>
          <a:prstGeom prst="rect">
            <a:avLst/>
          </a:prstGeom>
          <a:noFill/>
          <a:ln w="381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741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09B97-3516-4D28-940B-E7C67D567C3A}"/>
              </a:ext>
            </a:extLst>
          </p:cNvPr>
          <p:cNvSpPr>
            <a:spLocks noGrp="1"/>
          </p:cNvSpPr>
          <p:nvPr>
            <p:ph type="title"/>
          </p:nvPr>
        </p:nvSpPr>
        <p:spPr/>
        <p:txBody>
          <a:bodyPr/>
          <a:lstStyle/>
          <a:p>
            <a:r>
              <a:rPr lang="nl-NL" dirty="0"/>
              <a:t>Lipiden (4)</a:t>
            </a:r>
          </a:p>
        </p:txBody>
      </p:sp>
      <p:sp>
        <p:nvSpPr>
          <p:cNvPr id="3" name="Tijdelijke aanduiding voor inhoud 2">
            <a:extLst>
              <a:ext uri="{FF2B5EF4-FFF2-40B4-BE49-F238E27FC236}">
                <a16:creationId xmlns:a16="http://schemas.microsoft.com/office/drawing/2014/main" id="{4A00B804-9D19-41E2-A56C-D1B51C88A19C}"/>
              </a:ext>
            </a:extLst>
          </p:cNvPr>
          <p:cNvSpPr>
            <a:spLocks noGrp="1"/>
          </p:cNvSpPr>
          <p:nvPr>
            <p:ph idx="1"/>
          </p:nvPr>
        </p:nvSpPr>
        <p:spPr/>
        <p:txBody>
          <a:bodyPr/>
          <a:lstStyle/>
          <a:p>
            <a:pPr marL="0" indent="0">
              <a:buNone/>
            </a:pPr>
            <a:r>
              <a:rPr lang="nl-NL" dirty="0">
                <a:solidFill>
                  <a:srgbClr val="FF8000"/>
                </a:solidFill>
              </a:rPr>
              <a:t>Patiënten ≤ 70 jaar zonder HVZ</a:t>
            </a:r>
            <a:r>
              <a:rPr lang="nl-NL" dirty="0"/>
              <a:t>, maar met:</a:t>
            </a:r>
            <a:br>
              <a:rPr lang="nl-NL" dirty="0"/>
            </a:br>
            <a:r>
              <a:rPr lang="nl-NL" dirty="0"/>
              <a:t>- zeer hoog of hoog risico en/ of</a:t>
            </a:r>
            <a:br>
              <a:rPr lang="nl-NL" dirty="0"/>
            </a:br>
            <a:r>
              <a:rPr lang="nl-NL" dirty="0"/>
              <a:t>- met diabetes mellitus en/ of</a:t>
            </a:r>
            <a:br>
              <a:rPr lang="nl-NL" dirty="0"/>
            </a:br>
            <a:r>
              <a:rPr lang="nl-NL" dirty="0"/>
              <a:t>- chronische </a:t>
            </a:r>
            <a:r>
              <a:rPr lang="nl-NL" dirty="0" err="1"/>
              <a:t>nierschade</a:t>
            </a:r>
            <a:endParaRPr lang="nl-NL" dirty="0"/>
          </a:p>
          <a:p>
            <a:pPr marL="0" indent="0">
              <a:buNone/>
            </a:pPr>
            <a:endParaRPr lang="nl-NL" dirty="0"/>
          </a:p>
          <a:p>
            <a:pPr marL="0" indent="0">
              <a:buNone/>
            </a:pPr>
            <a:r>
              <a:rPr lang="nl-NL" dirty="0"/>
              <a:t>Behandel indien LDL-C ≥ 2.6 </a:t>
            </a:r>
            <a:r>
              <a:rPr lang="nl-NL" dirty="0" err="1"/>
              <a:t>mmol</a:t>
            </a:r>
            <a:r>
              <a:rPr lang="nl-NL" dirty="0"/>
              <a:t>/l</a:t>
            </a:r>
          </a:p>
          <a:p>
            <a:pPr marL="0" indent="0">
              <a:buNone/>
            </a:pPr>
            <a:r>
              <a:rPr lang="nl-NL" dirty="0"/>
              <a:t>(zie voorgaande slide)</a:t>
            </a:r>
          </a:p>
        </p:txBody>
      </p:sp>
      <p:sp>
        <p:nvSpPr>
          <p:cNvPr id="4" name="Tijdelijke aanduiding voor dianummer 3">
            <a:extLst>
              <a:ext uri="{FF2B5EF4-FFF2-40B4-BE49-F238E27FC236}">
                <a16:creationId xmlns:a16="http://schemas.microsoft.com/office/drawing/2014/main" id="{C74D1FB6-AF03-402C-ACA6-E9A6CA9C034D}"/>
              </a:ext>
            </a:extLst>
          </p:cNvPr>
          <p:cNvSpPr>
            <a:spLocks noGrp="1"/>
          </p:cNvSpPr>
          <p:nvPr>
            <p:ph type="sldNum" sz="quarter" idx="12"/>
          </p:nvPr>
        </p:nvSpPr>
        <p:spPr/>
        <p:txBody>
          <a:bodyPr/>
          <a:lstStyle/>
          <a:p>
            <a:fld id="{9163240C-9BE7-EF40-AC41-228CBD415431}" type="slidenum">
              <a:rPr lang="nl-NL" smtClean="0"/>
              <a:pPr/>
              <a:t>67</a:t>
            </a:fld>
            <a:endParaRPr lang="nl-NL"/>
          </a:p>
        </p:txBody>
      </p:sp>
    </p:spTree>
    <p:extLst>
      <p:ext uri="{BB962C8B-B14F-4D97-AF65-F5344CB8AC3E}">
        <p14:creationId xmlns:p14="http://schemas.microsoft.com/office/powerpoint/2010/main" val="2458052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13-dreamstime_27631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796" y="2047659"/>
            <a:ext cx="2778837" cy="3758515"/>
          </a:xfrm>
          <a:prstGeom prst="rect">
            <a:avLst/>
          </a:prstGeom>
        </p:spPr>
      </p:pic>
      <p:sp>
        <p:nvSpPr>
          <p:cNvPr id="2" name="Titel 1"/>
          <p:cNvSpPr>
            <a:spLocks noGrp="1"/>
          </p:cNvSpPr>
          <p:nvPr>
            <p:ph type="title"/>
          </p:nvPr>
        </p:nvSpPr>
        <p:spPr/>
        <p:txBody>
          <a:bodyPr>
            <a:noAutofit/>
          </a:bodyPr>
          <a:lstStyle/>
          <a:p>
            <a:r>
              <a:rPr lang="nl-NL" sz="4400" dirty="0"/>
              <a:t>Hoge leeftijd en hoog LDL</a:t>
            </a:r>
          </a:p>
        </p:txBody>
      </p:sp>
      <p:sp>
        <p:nvSpPr>
          <p:cNvPr id="23555" name="Tijdelijke aanduiding voor inhoud 4"/>
          <p:cNvSpPr>
            <a:spLocks noGrp="1"/>
          </p:cNvSpPr>
          <p:nvPr>
            <p:ph idx="1"/>
          </p:nvPr>
        </p:nvSpPr>
        <p:spPr>
          <a:xfrm>
            <a:off x="279401" y="2047659"/>
            <a:ext cx="5689599" cy="4673816"/>
          </a:xfrm>
        </p:spPr>
        <p:txBody>
          <a:bodyPr>
            <a:normAutofit/>
          </a:bodyPr>
          <a:lstStyle/>
          <a:p>
            <a:pPr marL="514350" indent="-457200"/>
            <a:r>
              <a:rPr lang="nl-NL" sz="2600" dirty="0">
                <a:solidFill>
                  <a:schemeClr val="tx1"/>
                </a:solidFill>
                <a:latin typeface="Century Gothic" pitchFamily="34" charset="0"/>
                <a:ea typeface="MS PGothic" charset="0"/>
              </a:rPr>
              <a:t>Mevrouw van Leusden, 92 jaar</a:t>
            </a:r>
          </a:p>
          <a:p>
            <a:pPr marL="514350" indent="-457200"/>
            <a:r>
              <a:rPr lang="nl-NL" sz="2600" dirty="0">
                <a:solidFill>
                  <a:schemeClr val="tx1"/>
                </a:solidFill>
                <a:latin typeface="Century Gothic" pitchFamily="34" charset="0"/>
                <a:ea typeface="MS PGothic" charset="0"/>
              </a:rPr>
              <a:t>DM2 sinds 14 jaar</a:t>
            </a:r>
          </a:p>
          <a:p>
            <a:pPr marL="514350" indent="-457200"/>
            <a:r>
              <a:rPr lang="nl-NL" sz="2600" dirty="0">
                <a:solidFill>
                  <a:schemeClr val="tx1"/>
                </a:solidFill>
                <a:latin typeface="Century Gothic" pitchFamily="34" charset="0"/>
                <a:ea typeface="MS PGothic" charset="0"/>
              </a:rPr>
              <a:t>BMI: 27</a:t>
            </a:r>
          </a:p>
          <a:p>
            <a:pPr marL="514350" indent="-457200"/>
            <a:r>
              <a:rPr lang="nl-NL" sz="2600" dirty="0">
                <a:solidFill>
                  <a:schemeClr val="tx1"/>
                </a:solidFill>
                <a:latin typeface="Century Gothic" pitchFamily="34" charset="0"/>
                <a:ea typeface="MS PGothic" charset="0"/>
              </a:rPr>
              <a:t>HbA1c: 48 mmol/mol</a:t>
            </a:r>
          </a:p>
          <a:p>
            <a:pPr marL="514350" indent="-457200"/>
            <a:r>
              <a:rPr lang="nl-NL" sz="2600" dirty="0">
                <a:solidFill>
                  <a:schemeClr val="tx1"/>
                </a:solidFill>
                <a:latin typeface="Century Gothic" pitchFamily="34" charset="0"/>
                <a:ea typeface="MS PGothic" charset="0"/>
              </a:rPr>
              <a:t>RR 114/67</a:t>
            </a:r>
          </a:p>
          <a:p>
            <a:pPr marL="514350" indent="-457200"/>
            <a:r>
              <a:rPr lang="nl-NL" dirty="0">
                <a:solidFill>
                  <a:schemeClr val="tx1"/>
                </a:solidFill>
                <a:latin typeface="Century Gothic" pitchFamily="34" charset="0"/>
                <a:ea typeface="MS PGothic" charset="0"/>
              </a:rPr>
              <a:t>Perifeer arterieel vaatlijden</a:t>
            </a:r>
          </a:p>
          <a:p>
            <a:pPr marL="514350" indent="-457200"/>
            <a:r>
              <a:rPr lang="nl-NL" dirty="0">
                <a:solidFill>
                  <a:schemeClr val="tx1"/>
                </a:solidFill>
                <a:latin typeface="Century Gothic" pitchFamily="34" charset="0"/>
                <a:ea typeface="MS PGothic" charset="0"/>
              </a:rPr>
              <a:t>LDL-c 3.9</a:t>
            </a:r>
            <a:br>
              <a:rPr lang="nl-NL" dirty="0">
                <a:solidFill>
                  <a:schemeClr val="tx1"/>
                </a:solidFill>
                <a:latin typeface="Century Gothic" pitchFamily="34" charset="0"/>
                <a:ea typeface="MS PGothic" charset="0"/>
              </a:rPr>
            </a:br>
            <a:endParaRPr lang="nl-NL" dirty="0">
              <a:solidFill>
                <a:schemeClr val="tx1"/>
              </a:solidFill>
              <a:latin typeface="Century Gothic" pitchFamily="34" charset="0"/>
              <a:ea typeface="MS PGothic" charset="0"/>
            </a:endParaRPr>
          </a:p>
          <a:p>
            <a:pPr marL="57150" indent="0">
              <a:buNone/>
            </a:pPr>
            <a:r>
              <a:rPr lang="nl-NL" dirty="0">
                <a:solidFill>
                  <a:srgbClr val="FF8000"/>
                </a:solidFill>
                <a:latin typeface="Century Gothic" pitchFamily="34" charset="0"/>
                <a:ea typeface="MS PGothic" charset="0"/>
              </a:rPr>
              <a:t>En nu? Streefwaarde? Beleid?</a:t>
            </a:r>
          </a:p>
        </p:txBody>
      </p:sp>
      <p:sp>
        <p:nvSpPr>
          <p:cNvPr id="3" name="Tijdelijke aanduiding voor dianummer 2">
            <a:extLst>
              <a:ext uri="{FF2B5EF4-FFF2-40B4-BE49-F238E27FC236}">
                <a16:creationId xmlns:a16="http://schemas.microsoft.com/office/drawing/2014/main" id="{ABBD72D2-F950-0649-94F4-0DD34CF65013}"/>
              </a:ext>
            </a:extLst>
          </p:cNvPr>
          <p:cNvSpPr>
            <a:spLocks noGrp="1"/>
          </p:cNvSpPr>
          <p:nvPr>
            <p:ph type="sldNum" sz="quarter" idx="12"/>
          </p:nvPr>
        </p:nvSpPr>
        <p:spPr/>
        <p:txBody>
          <a:bodyPr/>
          <a:lstStyle/>
          <a:p>
            <a:fld id="{9163240C-9BE7-EF40-AC41-228CBD415431}" type="slidenum">
              <a:rPr lang="nl-NL" sz="1200" smtClean="0"/>
              <a:pPr/>
              <a:t>68</a:t>
            </a:fld>
            <a:endParaRPr lang="nl-NL" sz="1200" dirty="0"/>
          </a:p>
        </p:txBody>
      </p:sp>
      <p:sp>
        <p:nvSpPr>
          <p:cNvPr id="7" name="Tekstvak 6">
            <a:extLst>
              <a:ext uri="{FF2B5EF4-FFF2-40B4-BE49-F238E27FC236}">
                <a16:creationId xmlns:a16="http://schemas.microsoft.com/office/drawing/2014/main" id="{769F15C8-BAA7-694D-8C99-EC790F6081CD}"/>
              </a:ext>
            </a:extLst>
          </p:cNvPr>
          <p:cNvSpPr txBox="1"/>
          <p:nvPr/>
        </p:nvSpPr>
        <p:spPr>
          <a:xfrm>
            <a:off x="3639757" y="6423981"/>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spTree>
    <p:extLst>
      <p:ext uri="{BB962C8B-B14F-4D97-AF65-F5344CB8AC3E}">
        <p14:creationId xmlns:p14="http://schemas.microsoft.com/office/powerpoint/2010/main" val="3655760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C07F7-5C7A-407B-9CB1-1220F3CED852}"/>
              </a:ext>
            </a:extLst>
          </p:cNvPr>
          <p:cNvSpPr>
            <a:spLocks noGrp="1"/>
          </p:cNvSpPr>
          <p:nvPr>
            <p:ph type="title"/>
          </p:nvPr>
        </p:nvSpPr>
        <p:spPr>
          <a:xfrm>
            <a:off x="457200" y="274638"/>
            <a:ext cx="8229600" cy="571500"/>
          </a:xfrm>
        </p:spPr>
        <p:txBody>
          <a:bodyPr>
            <a:noAutofit/>
          </a:bodyPr>
          <a:lstStyle/>
          <a:p>
            <a:r>
              <a:rPr lang="nl-NL" dirty="0"/>
              <a:t>Risicoschatting</a:t>
            </a:r>
          </a:p>
        </p:txBody>
      </p:sp>
      <p:sp>
        <p:nvSpPr>
          <p:cNvPr id="3" name="Tijdelijke aanduiding voor inhoud 2">
            <a:extLst>
              <a:ext uri="{FF2B5EF4-FFF2-40B4-BE49-F238E27FC236}">
                <a16:creationId xmlns:a16="http://schemas.microsoft.com/office/drawing/2014/main" id="{B3F7B238-24B2-4E08-B3D4-9B0B9E5D6862}"/>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1EBB1ED1-D0E2-453A-B418-7AABC078FA47}"/>
              </a:ext>
            </a:extLst>
          </p:cNvPr>
          <p:cNvSpPr>
            <a:spLocks noGrp="1"/>
          </p:cNvSpPr>
          <p:nvPr>
            <p:ph type="sldNum" sz="quarter" idx="12"/>
          </p:nvPr>
        </p:nvSpPr>
        <p:spPr/>
        <p:txBody>
          <a:bodyPr/>
          <a:lstStyle/>
          <a:p>
            <a:fld id="{9163240C-9BE7-EF40-AC41-228CBD415431}" type="slidenum">
              <a:rPr lang="nl-NL" smtClean="0"/>
              <a:pPr/>
              <a:t>69</a:t>
            </a:fld>
            <a:endParaRPr lang="nl-NL"/>
          </a:p>
        </p:txBody>
      </p:sp>
      <p:pic>
        <p:nvPicPr>
          <p:cNvPr id="5" name="Afbeelding 4">
            <a:extLst>
              <a:ext uri="{FF2B5EF4-FFF2-40B4-BE49-F238E27FC236}">
                <a16:creationId xmlns:a16="http://schemas.microsoft.com/office/drawing/2014/main" id="{7F348325-AB6B-4439-AA02-8FC356CD7D7B}"/>
              </a:ext>
            </a:extLst>
          </p:cNvPr>
          <p:cNvPicPr>
            <a:picLocks noChangeAspect="1"/>
          </p:cNvPicPr>
          <p:nvPr/>
        </p:nvPicPr>
        <p:blipFill>
          <a:blip r:embed="rId3"/>
          <a:stretch>
            <a:fillRect/>
          </a:stretch>
        </p:blipFill>
        <p:spPr>
          <a:xfrm>
            <a:off x="-136477" y="846138"/>
            <a:ext cx="9144000" cy="5912559"/>
          </a:xfrm>
          <a:prstGeom prst="rect">
            <a:avLst/>
          </a:prstGeom>
        </p:spPr>
      </p:pic>
      <p:pic>
        <p:nvPicPr>
          <p:cNvPr id="7" name="Afbeelding 6" descr="13-dreamstime_2763163.jpg">
            <a:extLst>
              <a:ext uri="{FF2B5EF4-FFF2-40B4-BE49-F238E27FC236}">
                <a16:creationId xmlns:a16="http://schemas.microsoft.com/office/drawing/2014/main" id="{D5807127-D91F-4BA8-A743-45C07C1F2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6536" y="2024184"/>
            <a:ext cx="1439651" cy="1947199"/>
          </a:xfrm>
          <a:prstGeom prst="rect">
            <a:avLst/>
          </a:prstGeom>
        </p:spPr>
      </p:pic>
    </p:spTree>
    <p:extLst>
      <p:ext uri="{BB962C8B-B14F-4D97-AF65-F5344CB8AC3E}">
        <p14:creationId xmlns:p14="http://schemas.microsoft.com/office/powerpoint/2010/main" val="245341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Juist/onjuist? (1)</a:t>
            </a:r>
          </a:p>
        </p:txBody>
      </p:sp>
      <p:sp>
        <p:nvSpPr>
          <p:cNvPr id="3" name="Tijdelijke aanduiding voor inhoud 2"/>
          <p:cNvSpPr>
            <a:spLocks noGrp="1"/>
          </p:cNvSpPr>
          <p:nvPr>
            <p:ph idx="1"/>
          </p:nvPr>
        </p:nvSpPr>
        <p:spPr/>
        <p:txBody>
          <a:bodyPr/>
          <a:lstStyle/>
          <a:p>
            <a:pPr marL="514350" indent="-514350">
              <a:buFont typeface="+mj-lt"/>
              <a:buAutoNum type="arabicPeriod"/>
            </a:pPr>
            <a:r>
              <a:rPr lang="nl-NL" dirty="0"/>
              <a:t>Iedere patiënt met type 2 diabetes mellitus moet direct starten met een statine</a:t>
            </a:r>
            <a:br>
              <a:rPr lang="nl-NL" dirty="0"/>
            </a:br>
            <a:endParaRPr lang="nl-NL" dirty="0"/>
          </a:p>
          <a:p>
            <a:pPr marL="514350" indent="-514350">
              <a:buFont typeface="+mj-lt"/>
              <a:buAutoNum type="arabicPeriod"/>
            </a:pPr>
            <a:r>
              <a:rPr lang="nl-NL" dirty="0">
                <a:solidFill>
                  <a:srgbClr val="000000"/>
                </a:solidFill>
              </a:rPr>
              <a:t>Bepaal voor aanvang en ook tijdens  statine therapie het ALAT en CK</a:t>
            </a:r>
            <a:br>
              <a:rPr lang="nl-NL" dirty="0">
                <a:solidFill>
                  <a:srgbClr val="000000"/>
                </a:solidFill>
              </a:rPr>
            </a:br>
            <a:endParaRPr lang="nl-NL" dirty="0">
              <a:solidFill>
                <a:srgbClr val="000000"/>
              </a:solidFill>
            </a:endParaRPr>
          </a:p>
          <a:p>
            <a:pPr marL="514350" indent="-514350">
              <a:buFont typeface="+mj-lt"/>
              <a:buAutoNum type="arabicPeriod"/>
            </a:pPr>
            <a:r>
              <a:rPr lang="nl-NL" dirty="0">
                <a:solidFill>
                  <a:srgbClr val="000000"/>
                </a:solidFill>
              </a:rPr>
              <a:t>Schrijf geen hydrochloorthiazide meer voor omdat dit een verhoogde kans op </a:t>
            </a:r>
            <a:r>
              <a:rPr lang="nl-NL" dirty="0" err="1">
                <a:solidFill>
                  <a:srgbClr val="000000"/>
                </a:solidFill>
              </a:rPr>
              <a:t>basaalcel</a:t>
            </a:r>
            <a:r>
              <a:rPr lang="nl-NL" dirty="0">
                <a:solidFill>
                  <a:srgbClr val="000000"/>
                </a:solidFill>
              </a:rPr>
              <a:t>- en plaveiselcelcarcinoom geeft</a:t>
            </a:r>
          </a:p>
          <a:p>
            <a:pPr marL="514350" indent="-514350">
              <a:buFont typeface="+mj-lt"/>
              <a:buAutoNum type="arabicPeriod"/>
            </a:pPr>
            <a:endParaRPr lang="nl-NL" dirty="0">
              <a:solidFill>
                <a:srgbClr val="000000"/>
              </a:solidFill>
            </a:endParaRPr>
          </a:p>
          <a:p>
            <a:pPr marL="514350" indent="-514350">
              <a:buFont typeface="+mj-lt"/>
              <a:buAutoNum type="arabicPeriod"/>
            </a:pPr>
            <a:endParaRPr lang="nl-NL" dirty="0">
              <a:solidFill>
                <a:srgbClr val="000000"/>
              </a:solidFill>
            </a:endParaRPr>
          </a:p>
          <a:p>
            <a:pPr marL="514350" indent="-514350">
              <a:buFont typeface="+mj-lt"/>
              <a:buAutoNum type="arabicPeriod"/>
            </a:pPr>
            <a:endParaRPr lang="nl-NL" dirty="0">
              <a:solidFill>
                <a:srgbClr val="000000"/>
              </a:solidFill>
            </a:endParaRPr>
          </a:p>
          <a:p>
            <a:pPr marL="0" indent="0">
              <a:buNone/>
            </a:pPr>
            <a:endParaRPr lang="nl-NL" dirty="0"/>
          </a:p>
        </p:txBody>
      </p:sp>
      <p:sp>
        <p:nvSpPr>
          <p:cNvPr id="5" name="Tijdelijke aanduiding voor dianummer 4">
            <a:extLst>
              <a:ext uri="{FF2B5EF4-FFF2-40B4-BE49-F238E27FC236}">
                <a16:creationId xmlns:a16="http://schemas.microsoft.com/office/drawing/2014/main" id="{DDA9631C-9941-C74F-9C7E-EA1BBF9C839B}"/>
              </a:ext>
            </a:extLst>
          </p:cNvPr>
          <p:cNvSpPr>
            <a:spLocks noGrp="1"/>
          </p:cNvSpPr>
          <p:nvPr>
            <p:ph type="sldNum" sz="quarter" idx="12"/>
          </p:nvPr>
        </p:nvSpPr>
        <p:spPr/>
        <p:txBody>
          <a:bodyPr/>
          <a:lstStyle/>
          <a:p>
            <a:fld id="{9163240C-9BE7-EF40-AC41-228CBD415431}" type="slidenum">
              <a:rPr lang="nl-NL" smtClean="0"/>
              <a:pPr/>
              <a:t>7</a:t>
            </a:fld>
            <a:endParaRPr lang="nl-NL"/>
          </a:p>
        </p:txBody>
      </p:sp>
      <p:sp>
        <p:nvSpPr>
          <p:cNvPr id="6" name="Tekstvak 5">
            <a:extLst>
              <a:ext uri="{FF2B5EF4-FFF2-40B4-BE49-F238E27FC236}">
                <a16:creationId xmlns:a16="http://schemas.microsoft.com/office/drawing/2014/main" id="{06797D8A-36DC-2B4D-ABA6-FDD28CF6F071}"/>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6266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F4E8-8011-44FA-B10E-0500B1AC280E}"/>
              </a:ext>
            </a:extLst>
          </p:cNvPr>
          <p:cNvSpPr>
            <a:spLocks noGrp="1"/>
          </p:cNvSpPr>
          <p:nvPr>
            <p:ph type="title"/>
          </p:nvPr>
        </p:nvSpPr>
        <p:spPr>
          <a:xfrm>
            <a:off x="457200" y="-51132"/>
            <a:ext cx="8229600" cy="1143000"/>
          </a:xfrm>
        </p:spPr>
        <p:txBody>
          <a:bodyPr/>
          <a:lstStyle/>
          <a:p>
            <a:r>
              <a:rPr lang="nl-NL" dirty="0"/>
              <a:t>Streefwaarden risicofactoren</a:t>
            </a:r>
          </a:p>
        </p:txBody>
      </p:sp>
      <p:graphicFrame>
        <p:nvGraphicFramePr>
          <p:cNvPr id="5" name="Tijdelijke aanduiding voor inhoud 4">
            <a:extLst>
              <a:ext uri="{FF2B5EF4-FFF2-40B4-BE49-F238E27FC236}">
                <a16:creationId xmlns:a16="http://schemas.microsoft.com/office/drawing/2014/main" id="{D80E445A-5586-4A52-B972-680C2307238F}"/>
              </a:ext>
            </a:extLst>
          </p:cNvPr>
          <p:cNvGraphicFramePr>
            <a:graphicFrameLocks noGrp="1"/>
          </p:cNvGraphicFramePr>
          <p:nvPr>
            <p:ph idx="1"/>
            <p:extLst>
              <p:ext uri="{D42A27DB-BD31-4B8C-83A1-F6EECF244321}">
                <p14:modId xmlns:p14="http://schemas.microsoft.com/office/powerpoint/2010/main" val="4136449114"/>
              </p:ext>
            </p:extLst>
          </p:nvPr>
        </p:nvGraphicFramePr>
        <p:xfrm>
          <a:off x="27296" y="930753"/>
          <a:ext cx="9130352" cy="5790720"/>
        </p:xfrm>
        <a:graphic>
          <a:graphicData uri="http://schemas.openxmlformats.org/drawingml/2006/table">
            <a:tbl>
              <a:tblPr firstRow="1" bandRow="1">
                <a:tableStyleId>{5C22544A-7EE6-4342-B048-85BDC9FD1C3A}</a:tableStyleId>
              </a:tblPr>
              <a:tblGrid>
                <a:gridCol w="2040921">
                  <a:extLst>
                    <a:ext uri="{9D8B030D-6E8A-4147-A177-3AD203B41FA5}">
                      <a16:colId xmlns:a16="http://schemas.microsoft.com/office/drawing/2014/main" val="3626642182"/>
                    </a:ext>
                  </a:extLst>
                </a:gridCol>
                <a:gridCol w="7089431">
                  <a:extLst>
                    <a:ext uri="{9D8B030D-6E8A-4147-A177-3AD203B41FA5}">
                      <a16:colId xmlns:a16="http://schemas.microsoft.com/office/drawing/2014/main" val="3284396951"/>
                    </a:ext>
                  </a:extLst>
                </a:gridCol>
              </a:tblGrid>
              <a:tr h="736061">
                <a:tc>
                  <a:txBody>
                    <a:bodyPr/>
                    <a:lstStyle/>
                    <a:p>
                      <a:r>
                        <a:rPr lang="nl-NL" sz="2400" b="0" dirty="0">
                          <a:solidFill>
                            <a:schemeClr val="tx1"/>
                          </a:solidFill>
                        </a:rPr>
                        <a:t>Roken</a:t>
                      </a:r>
                    </a:p>
                  </a:txBody>
                  <a:tcPr>
                    <a:solidFill>
                      <a:srgbClr val="FAC090"/>
                    </a:solidFill>
                  </a:tcPr>
                </a:tc>
                <a:tc>
                  <a:txBody>
                    <a:bodyPr/>
                    <a:lstStyle/>
                    <a:p>
                      <a:r>
                        <a:rPr lang="nl-NL" sz="2400" b="0" dirty="0">
                          <a:solidFill>
                            <a:schemeClr val="tx1"/>
                          </a:solidFill>
                        </a:rPr>
                        <a:t>Staak het roken en vermijd meeroken</a:t>
                      </a:r>
                    </a:p>
                  </a:txBody>
                  <a:tcPr>
                    <a:solidFill>
                      <a:srgbClr val="FAC090"/>
                    </a:solidFill>
                  </a:tcPr>
                </a:tc>
                <a:extLst>
                  <a:ext uri="{0D108BD9-81ED-4DB2-BD59-A6C34878D82A}">
                    <a16:rowId xmlns:a16="http://schemas.microsoft.com/office/drawing/2014/main" val="4099669379"/>
                  </a:ext>
                </a:extLst>
              </a:tr>
              <a:tr h="779783">
                <a:tc>
                  <a:txBody>
                    <a:bodyPr/>
                    <a:lstStyle/>
                    <a:p>
                      <a:r>
                        <a:rPr lang="nl-NL" sz="2400" dirty="0"/>
                        <a:t>Alcohol</a:t>
                      </a:r>
                    </a:p>
                  </a:txBody>
                  <a:tcPr>
                    <a:solidFill>
                      <a:srgbClr val="FAC090"/>
                    </a:solidFill>
                  </a:tcPr>
                </a:tc>
                <a:tc>
                  <a:txBody>
                    <a:bodyPr/>
                    <a:lstStyle/>
                    <a:p>
                      <a:r>
                        <a:rPr lang="nl-NL" sz="2400" b="0" dirty="0">
                          <a:solidFill>
                            <a:schemeClr val="tx1"/>
                          </a:solidFill>
                        </a:rPr>
                        <a:t>Géén alcohol, dan wel maximaal 1 glas/ dag</a:t>
                      </a:r>
                    </a:p>
                  </a:txBody>
                  <a:tcPr>
                    <a:solidFill>
                      <a:srgbClr val="FAC090"/>
                    </a:solidFill>
                  </a:tcPr>
                </a:tc>
                <a:extLst>
                  <a:ext uri="{0D108BD9-81ED-4DB2-BD59-A6C34878D82A}">
                    <a16:rowId xmlns:a16="http://schemas.microsoft.com/office/drawing/2014/main" val="2477581494"/>
                  </a:ext>
                </a:extLst>
              </a:tr>
              <a:tr h="781256">
                <a:tc>
                  <a:txBody>
                    <a:bodyPr/>
                    <a:lstStyle/>
                    <a:p>
                      <a:r>
                        <a:rPr lang="nl-NL" sz="2400" dirty="0"/>
                        <a:t>Bewegen</a:t>
                      </a:r>
                    </a:p>
                    <a:p>
                      <a:endParaRPr lang="nl-NL" dirty="0"/>
                    </a:p>
                  </a:txBody>
                  <a:tcPr>
                    <a:solidFill>
                      <a:srgbClr val="FAC090"/>
                    </a:solidFill>
                  </a:tcPr>
                </a:tc>
                <a:tc>
                  <a:txBody>
                    <a:bodyPr/>
                    <a:lstStyle/>
                    <a:p>
                      <a:r>
                        <a:rPr lang="nl-NL" sz="2400" b="0" dirty="0">
                          <a:solidFill>
                            <a:schemeClr val="tx1"/>
                          </a:solidFill>
                        </a:rPr>
                        <a:t>Minimaal 150 min/ week</a:t>
                      </a:r>
                    </a:p>
                  </a:txBody>
                  <a:tcPr>
                    <a:solidFill>
                      <a:srgbClr val="FAC090"/>
                    </a:solidFill>
                  </a:tcPr>
                </a:tc>
                <a:extLst>
                  <a:ext uri="{0D108BD9-81ED-4DB2-BD59-A6C34878D82A}">
                    <a16:rowId xmlns:a16="http://schemas.microsoft.com/office/drawing/2014/main" val="3768353487"/>
                  </a:ext>
                </a:extLst>
              </a:tr>
              <a:tr h="878913">
                <a:tc>
                  <a:txBody>
                    <a:bodyPr/>
                    <a:lstStyle/>
                    <a:p>
                      <a:r>
                        <a:rPr lang="nl-NL" sz="2400" dirty="0"/>
                        <a:t>Voeding</a:t>
                      </a:r>
                    </a:p>
                  </a:txBody>
                  <a:tcPr>
                    <a:solidFill>
                      <a:srgbClr val="FAC090"/>
                    </a:solidFill>
                  </a:tcPr>
                </a:tc>
                <a:tc>
                  <a:txBody>
                    <a:bodyPr/>
                    <a:lstStyle/>
                    <a:p>
                      <a:r>
                        <a:rPr lang="nl-NL" sz="2400" b="0" dirty="0">
                          <a:solidFill>
                            <a:schemeClr val="tx1"/>
                          </a:solidFill>
                        </a:rPr>
                        <a:t>Richtlijn goede voeding 2015; schijf van vijf</a:t>
                      </a:r>
                    </a:p>
                    <a:p>
                      <a:r>
                        <a:rPr lang="nl-NL" sz="2400" b="0" dirty="0">
                          <a:solidFill>
                            <a:schemeClr val="tx1"/>
                          </a:solidFill>
                        </a:rPr>
                        <a:t>NDF voedingsrichtlijn 2015</a:t>
                      </a:r>
                    </a:p>
                  </a:txBody>
                  <a:tcPr>
                    <a:solidFill>
                      <a:srgbClr val="FAC090"/>
                    </a:solidFill>
                  </a:tcPr>
                </a:tc>
                <a:extLst>
                  <a:ext uri="{0D108BD9-81ED-4DB2-BD59-A6C34878D82A}">
                    <a16:rowId xmlns:a16="http://schemas.microsoft.com/office/drawing/2014/main" val="3941476020"/>
                  </a:ext>
                </a:extLst>
              </a:tr>
              <a:tr h="878913">
                <a:tc>
                  <a:txBody>
                    <a:bodyPr/>
                    <a:lstStyle/>
                    <a:p>
                      <a:r>
                        <a:rPr lang="nl-NL" sz="2400" dirty="0"/>
                        <a:t>Gewicht</a:t>
                      </a:r>
                    </a:p>
                  </a:txBody>
                  <a:tcPr>
                    <a:solidFill>
                      <a:srgbClr val="FAC090"/>
                    </a:solidFill>
                  </a:tcPr>
                </a:tc>
                <a:tc>
                  <a:txBody>
                    <a:bodyPr/>
                    <a:lstStyle/>
                    <a:p>
                      <a:r>
                        <a:rPr lang="nl-NL" sz="2400" b="0" baseline="0" dirty="0">
                          <a:solidFill>
                            <a:schemeClr val="tx1"/>
                          </a:solidFill>
                        </a:rPr>
                        <a:t>≥ 70 jaar:  22-28 kg/ m</a:t>
                      </a:r>
                      <a:r>
                        <a:rPr lang="nl-NL" sz="2400" b="0" baseline="30000" dirty="0">
                          <a:solidFill>
                            <a:schemeClr val="tx1"/>
                          </a:solidFill>
                        </a:rPr>
                        <a:t>2</a:t>
                      </a:r>
                      <a:endParaRPr lang="nl-NL" sz="2400" b="0" dirty="0">
                        <a:solidFill>
                          <a:schemeClr val="tx1"/>
                        </a:solidFill>
                      </a:endParaRPr>
                    </a:p>
                  </a:txBody>
                  <a:tcPr>
                    <a:solidFill>
                      <a:srgbClr val="FAC090"/>
                    </a:solidFill>
                  </a:tcPr>
                </a:tc>
                <a:extLst>
                  <a:ext uri="{0D108BD9-81ED-4DB2-BD59-A6C34878D82A}">
                    <a16:rowId xmlns:a16="http://schemas.microsoft.com/office/drawing/2014/main" val="3400919986"/>
                  </a:ext>
                </a:extLst>
              </a:tr>
              <a:tr h="878913">
                <a:tc>
                  <a:txBody>
                    <a:bodyPr/>
                    <a:lstStyle/>
                    <a:p>
                      <a:r>
                        <a:rPr lang="nl-NL" sz="2400" dirty="0"/>
                        <a:t>Lipiden</a:t>
                      </a:r>
                    </a:p>
                  </a:txBody>
                  <a:tcPr>
                    <a:solidFill>
                      <a:srgbClr val="FAC090"/>
                    </a:solidFill>
                  </a:tcPr>
                </a:tc>
                <a:tc>
                  <a:txBody>
                    <a:bodyPr/>
                    <a:lstStyle/>
                    <a:p>
                      <a:r>
                        <a:rPr lang="nl-NL" sz="2400" b="0" dirty="0">
                          <a:solidFill>
                            <a:schemeClr val="tx1"/>
                          </a:solidFill>
                        </a:rPr>
                        <a:t>DM2: LDL &lt; 2.6 </a:t>
                      </a:r>
                      <a:r>
                        <a:rPr lang="nl-NL" sz="2400" b="0" dirty="0" err="1">
                          <a:solidFill>
                            <a:schemeClr val="tx1"/>
                          </a:solidFill>
                        </a:rPr>
                        <a:t>mmol</a:t>
                      </a:r>
                      <a:r>
                        <a:rPr lang="nl-NL" sz="2400" b="0" dirty="0">
                          <a:solidFill>
                            <a:schemeClr val="tx1"/>
                          </a:solidFill>
                        </a:rPr>
                        <a:t>/l</a:t>
                      </a:r>
                    </a:p>
                  </a:txBody>
                  <a:tcPr>
                    <a:solidFill>
                      <a:srgbClr val="FAC090"/>
                    </a:solidFill>
                  </a:tcPr>
                </a:tc>
                <a:extLst>
                  <a:ext uri="{0D108BD9-81ED-4DB2-BD59-A6C34878D82A}">
                    <a16:rowId xmlns:a16="http://schemas.microsoft.com/office/drawing/2014/main" val="4090706257"/>
                  </a:ext>
                </a:extLst>
              </a:tr>
              <a:tr h="856881">
                <a:tc>
                  <a:txBody>
                    <a:bodyPr/>
                    <a:lstStyle/>
                    <a:p>
                      <a:r>
                        <a:rPr lang="nl-NL" sz="2400" dirty="0"/>
                        <a:t>Bloeddruk</a:t>
                      </a:r>
                    </a:p>
                  </a:txBody>
                  <a:tcPr>
                    <a:solidFill>
                      <a:srgbClr val="FAC090"/>
                    </a:solidFill>
                  </a:tcPr>
                </a:tc>
                <a:tc>
                  <a:txBody>
                    <a:bodyPr/>
                    <a:lstStyle/>
                    <a:p>
                      <a:r>
                        <a:rPr lang="nl-NL" sz="2400" b="0" dirty="0">
                          <a:solidFill>
                            <a:schemeClr val="tx1"/>
                          </a:solidFill>
                        </a:rPr>
                        <a:t>Niet-kwetsbare oudere: &lt; 150 </a:t>
                      </a:r>
                      <a:r>
                        <a:rPr lang="nl-NL" sz="2400" b="0" dirty="0" err="1">
                          <a:solidFill>
                            <a:schemeClr val="tx1"/>
                          </a:solidFill>
                        </a:rPr>
                        <a:t>mmHg</a:t>
                      </a:r>
                      <a:r>
                        <a:rPr lang="nl-NL" sz="2400" b="0" dirty="0">
                          <a:solidFill>
                            <a:schemeClr val="tx1"/>
                          </a:solidFill>
                        </a:rPr>
                        <a:t> (of: 140)</a:t>
                      </a:r>
                    </a:p>
                    <a:p>
                      <a:r>
                        <a:rPr lang="nl-NL" sz="2400" b="0" dirty="0">
                          <a:solidFill>
                            <a:schemeClr val="tx1"/>
                          </a:solidFill>
                        </a:rPr>
                        <a:t>Kwetsbare oudere: &lt; 150, DBD nooit &lt; 70 </a:t>
                      </a:r>
                      <a:r>
                        <a:rPr lang="nl-NL" sz="2400" b="0" dirty="0" err="1">
                          <a:solidFill>
                            <a:schemeClr val="tx1"/>
                          </a:solidFill>
                        </a:rPr>
                        <a:t>mmHg</a:t>
                      </a:r>
                      <a:endParaRPr lang="nl-NL" sz="2400" b="0" dirty="0">
                        <a:solidFill>
                          <a:schemeClr val="tx1"/>
                        </a:solidFill>
                      </a:endParaRPr>
                    </a:p>
                  </a:txBody>
                  <a:tcPr>
                    <a:solidFill>
                      <a:srgbClr val="FAC090"/>
                    </a:solidFill>
                  </a:tcPr>
                </a:tc>
                <a:extLst>
                  <a:ext uri="{0D108BD9-81ED-4DB2-BD59-A6C34878D82A}">
                    <a16:rowId xmlns:a16="http://schemas.microsoft.com/office/drawing/2014/main" val="1668517982"/>
                  </a:ext>
                </a:extLst>
              </a:tr>
            </a:tbl>
          </a:graphicData>
        </a:graphic>
      </p:graphicFrame>
      <p:sp>
        <p:nvSpPr>
          <p:cNvPr id="4" name="Tijdelijke aanduiding voor dianummer 3">
            <a:extLst>
              <a:ext uri="{FF2B5EF4-FFF2-40B4-BE49-F238E27FC236}">
                <a16:creationId xmlns:a16="http://schemas.microsoft.com/office/drawing/2014/main" id="{27E64889-6DFE-435A-8FC2-06919582FAF1}"/>
              </a:ext>
            </a:extLst>
          </p:cNvPr>
          <p:cNvSpPr>
            <a:spLocks noGrp="1"/>
          </p:cNvSpPr>
          <p:nvPr>
            <p:ph type="sldNum" sz="quarter" idx="12"/>
          </p:nvPr>
        </p:nvSpPr>
        <p:spPr/>
        <p:txBody>
          <a:bodyPr/>
          <a:lstStyle/>
          <a:p>
            <a:fld id="{9163240C-9BE7-EF40-AC41-228CBD415431}" type="slidenum">
              <a:rPr lang="nl-NL" smtClean="0"/>
              <a:pPr/>
              <a:t>70</a:t>
            </a:fld>
            <a:endParaRPr lang="nl-NL"/>
          </a:p>
        </p:txBody>
      </p:sp>
      <p:sp>
        <p:nvSpPr>
          <p:cNvPr id="3" name="Rechthoek 2">
            <a:extLst>
              <a:ext uri="{FF2B5EF4-FFF2-40B4-BE49-F238E27FC236}">
                <a16:creationId xmlns:a16="http://schemas.microsoft.com/office/drawing/2014/main" id="{5FD66B85-1DF6-4ADB-9749-1CDB6886A2D3}"/>
              </a:ext>
            </a:extLst>
          </p:cNvPr>
          <p:cNvSpPr/>
          <p:nvPr/>
        </p:nvSpPr>
        <p:spPr>
          <a:xfrm>
            <a:off x="40944" y="5009322"/>
            <a:ext cx="9116704" cy="808056"/>
          </a:xfrm>
          <a:prstGeom prst="rect">
            <a:avLst/>
          </a:prstGeom>
          <a:noFill/>
          <a:ln w="762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 name="Afbeelding 6" descr="13-dreamstime_2763163.jpg">
            <a:extLst>
              <a:ext uri="{FF2B5EF4-FFF2-40B4-BE49-F238E27FC236}">
                <a16:creationId xmlns:a16="http://schemas.microsoft.com/office/drawing/2014/main" id="{D48AD945-8BFA-4A6A-82FA-49FCEBA78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34" y="5009322"/>
            <a:ext cx="451776" cy="611049"/>
          </a:xfrm>
          <a:prstGeom prst="rect">
            <a:avLst/>
          </a:prstGeom>
        </p:spPr>
      </p:pic>
    </p:spTree>
    <p:extLst>
      <p:ext uri="{BB962C8B-B14F-4D97-AF65-F5344CB8AC3E}">
        <p14:creationId xmlns:p14="http://schemas.microsoft.com/office/powerpoint/2010/main" val="27357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E7FC1-91BA-468B-BE62-CDFFDAFFBA16}"/>
              </a:ext>
            </a:extLst>
          </p:cNvPr>
          <p:cNvSpPr>
            <a:spLocks noGrp="1"/>
          </p:cNvSpPr>
          <p:nvPr>
            <p:ph type="title"/>
          </p:nvPr>
        </p:nvSpPr>
        <p:spPr/>
        <p:txBody>
          <a:bodyPr/>
          <a:lstStyle/>
          <a:p>
            <a:r>
              <a:rPr lang="nl-NL" dirty="0"/>
              <a:t>Lipiden (5)</a:t>
            </a:r>
          </a:p>
        </p:txBody>
      </p:sp>
      <p:sp>
        <p:nvSpPr>
          <p:cNvPr id="3" name="Tijdelijke aanduiding voor inhoud 2">
            <a:extLst>
              <a:ext uri="{FF2B5EF4-FFF2-40B4-BE49-F238E27FC236}">
                <a16:creationId xmlns:a16="http://schemas.microsoft.com/office/drawing/2014/main" id="{00C489D1-9B28-41DC-8841-C1E4D3B7BBA6}"/>
              </a:ext>
            </a:extLst>
          </p:cNvPr>
          <p:cNvSpPr>
            <a:spLocks noGrp="1"/>
          </p:cNvSpPr>
          <p:nvPr>
            <p:ph idx="1"/>
          </p:nvPr>
        </p:nvSpPr>
        <p:spPr/>
        <p:txBody>
          <a:bodyPr/>
          <a:lstStyle/>
          <a:p>
            <a:pPr marL="0" indent="0">
              <a:buNone/>
            </a:pPr>
            <a:r>
              <a:rPr lang="nl-NL" dirty="0">
                <a:solidFill>
                  <a:srgbClr val="FF8000"/>
                </a:solidFill>
              </a:rPr>
              <a:t>Niet kwetsbare ouderen en statines:</a:t>
            </a:r>
          </a:p>
          <a:p>
            <a:pPr marL="0" indent="0">
              <a:buNone/>
            </a:pPr>
            <a:r>
              <a:rPr lang="nl-NL" u="sng" dirty="0"/>
              <a:t>Zonder HVZ</a:t>
            </a:r>
            <a:r>
              <a:rPr lang="nl-NL" dirty="0"/>
              <a:t>: statine bij hoog geschat risico:</a:t>
            </a:r>
            <a:br>
              <a:rPr lang="nl-NL" dirty="0"/>
            </a:br>
            <a:r>
              <a:rPr lang="nl-NL" dirty="0"/>
              <a:t>- ernstige risicofactoren als </a:t>
            </a:r>
            <a:r>
              <a:rPr lang="nl-NL" u="sng" dirty="0"/>
              <a:t>DM2</a:t>
            </a:r>
            <a:r>
              <a:rPr lang="nl-NL" dirty="0"/>
              <a:t>, TC &gt; 8 en</a:t>
            </a:r>
            <a:br>
              <a:rPr lang="nl-NL" dirty="0"/>
            </a:br>
            <a:r>
              <a:rPr lang="nl-NL" dirty="0"/>
              <a:t>  RR&gt; 180/110</a:t>
            </a:r>
            <a:br>
              <a:rPr lang="nl-NL" dirty="0"/>
            </a:br>
            <a:r>
              <a:rPr lang="nl-NL" dirty="0"/>
              <a:t>- streef naar LDL &lt; 2.6 </a:t>
            </a:r>
            <a:r>
              <a:rPr lang="nl-NL" dirty="0" err="1"/>
              <a:t>mmol</a:t>
            </a:r>
            <a:r>
              <a:rPr lang="nl-NL" dirty="0"/>
              <a:t>/l  </a:t>
            </a:r>
            <a:br>
              <a:rPr lang="nl-NL" dirty="0"/>
            </a:br>
            <a:br>
              <a:rPr lang="nl-NL" dirty="0"/>
            </a:br>
            <a:r>
              <a:rPr lang="nl-NL" u="sng" dirty="0"/>
              <a:t>Met HVZ</a:t>
            </a:r>
            <a:r>
              <a:rPr lang="nl-NL" dirty="0"/>
              <a:t>; </a:t>
            </a:r>
            <a:br>
              <a:rPr lang="nl-NL" dirty="0"/>
            </a:br>
            <a:r>
              <a:rPr lang="nl-NL" dirty="0"/>
              <a:t>- start statine en streef naar LDL &lt; 2.6 </a:t>
            </a:r>
            <a:r>
              <a:rPr lang="nl-NL" dirty="0" err="1"/>
              <a:t>mmol</a:t>
            </a:r>
            <a:r>
              <a:rPr lang="nl-NL" dirty="0"/>
              <a:t>/l</a:t>
            </a:r>
            <a:br>
              <a:rPr lang="nl-NL" dirty="0"/>
            </a:br>
            <a:r>
              <a:rPr lang="nl-NL" dirty="0"/>
              <a:t>- evalueer bijwerkingen</a:t>
            </a:r>
          </a:p>
        </p:txBody>
      </p:sp>
      <p:sp>
        <p:nvSpPr>
          <p:cNvPr id="4" name="Tijdelijke aanduiding voor dianummer 3">
            <a:extLst>
              <a:ext uri="{FF2B5EF4-FFF2-40B4-BE49-F238E27FC236}">
                <a16:creationId xmlns:a16="http://schemas.microsoft.com/office/drawing/2014/main" id="{5FC04CA9-0A81-42EC-B18E-D74450B711CB}"/>
              </a:ext>
            </a:extLst>
          </p:cNvPr>
          <p:cNvSpPr>
            <a:spLocks noGrp="1"/>
          </p:cNvSpPr>
          <p:nvPr>
            <p:ph type="sldNum" sz="quarter" idx="12"/>
          </p:nvPr>
        </p:nvSpPr>
        <p:spPr/>
        <p:txBody>
          <a:bodyPr/>
          <a:lstStyle/>
          <a:p>
            <a:fld id="{9163240C-9BE7-EF40-AC41-228CBD415431}" type="slidenum">
              <a:rPr lang="nl-NL" smtClean="0"/>
              <a:pPr/>
              <a:t>71</a:t>
            </a:fld>
            <a:endParaRPr lang="nl-NL"/>
          </a:p>
        </p:txBody>
      </p:sp>
    </p:spTree>
    <p:extLst>
      <p:ext uri="{BB962C8B-B14F-4D97-AF65-F5344CB8AC3E}">
        <p14:creationId xmlns:p14="http://schemas.microsoft.com/office/powerpoint/2010/main" val="2620138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E7FC1-91BA-468B-BE62-CDFFDAFFBA16}"/>
              </a:ext>
            </a:extLst>
          </p:cNvPr>
          <p:cNvSpPr>
            <a:spLocks noGrp="1"/>
          </p:cNvSpPr>
          <p:nvPr>
            <p:ph type="title"/>
          </p:nvPr>
        </p:nvSpPr>
        <p:spPr/>
        <p:txBody>
          <a:bodyPr/>
          <a:lstStyle/>
          <a:p>
            <a:r>
              <a:rPr lang="nl-NL" dirty="0"/>
              <a:t>Lipiden (6)</a:t>
            </a:r>
          </a:p>
        </p:txBody>
      </p:sp>
      <p:sp>
        <p:nvSpPr>
          <p:cNvPr id="3" name="Tijdelijke aanduiding voor inhoud 2">
            <a:extLst>
              <a:ext uri="{FF2B5EF4-FFF2-40B4-BE49-F238E27FC236}">
                <a16:creationId xmlns:a16="http://schemas.microsoft.com/office/drawing/2014/main" id="{00C489D1-9B28-41DC-8841-C1E4D3B7BBA6}"/>
              </a:ext>
            </a:extLst>
          </p:cNvPr>
          <p:cNvSpPr>
            <a:spLocks noGrp="1"/>
          </p:cNvSpPr>
          <p:nvPr>
            <p:ph idx="1"/>
          </p:nvPr>
        </p:nvSpPr>
        <p:spPr/>
        <p:txBody>
          <a:bodyPr>
            <a:normAutofit lnSpcReduction="10000"/>
          </a:bodyPr>
          <a:lstStyle/>
          <a:p>
            <a:pPr marL="0" indent="0">
              <a:buNone/>
            </a:pPr>
            <a:r>
              <a:rPr lang="nl-NL" dirty="0">
                <a:solidFill>
                  <a:srgbClr val="FF8000"/>
                </a:solidFill>
              </a:rPr>
              <a:t>Kwetsbare ouderen en statines:</a:t>
            </a:r>
          </a:p>
          <a:p>
            <a:pPr marL="0" indent="0">
              <a:buNone/>
            </a:pPr>
            <a:r>
              <a:rPr lang="nl-NL" u="sng" dirty="0"/>
              <a:t>Zonder HVZ</a:t>
            </a:r>
            <a:r>
              <a:rPr lang="nl-NL" dirty="0"/>
              <a:t>: </a:t>
            </a:r>
            <a:br>
              <a:rPr lang="nl-NL" dirty="0"/>
            </a:br>
            <a:r>
              <a:rPr lang="nl-NL" dirty="0"/>
              <a:t>- geen statine starten </a:t>
            </a:r>
          </a:p>
          <a:p>
            <a:pPr marL="0" indent="0">
              <a:buNone/>
            </a:pPr>
            <a:r>
              <a:rPr lang="nl-NL" dirty="0"/>
              <a:t>- statine stoppen</a:t>
            </a:r>
            <a:br>
              <a:rPr lang="nl-NL" dirty="0"/>
            </a:br>
            <a:br>
              <a:rPr lang="nl-NL" dirty="0"/>
            </a:br>
            <a:r>
              <a:rPr lang="nl-NL" u="sng" dirty="0"/>
              <a:t>Met HVZ</a:t>
            </a:r>
            <a:r>
              <a:rPr lang="nl-NL" dirty="0"/>
              <a:t>; </a:t>
            </a:r>
            <a:br>
              <a:rPr lang="nl-NL" dirty="0"/>
            </a:br>
            <a:r>
              <a:rPr lang="nl-NL" dirty="0"/>
              <a:t>- overweeg start statine bij voldoende</a:t>
            </a:r>
            <a:br>
              <a:rPr lang="nl-NL" dirty="0"/>
            </a:br>
            <a:r>
              <a:rPr lang="nl-NL" dirty="0"/>
              <a:t>  levensverwachting</a:t>
            </a:r>
          </a:p>
          <a:p>
            <a:pPr marL="0" indent="0">
              <a:buNone/>
            </a:pPr>
            <a:r>
              <a:rPr lang="nl-NL" dirty="0"/>
              <a:t>- evalueer bijwerkingen; waak voor myopathie</a:t>
            </a:r>
            <a:br>
              <a:rPr lang="nl-NL" dirty="0"/>
            </a:br>
            <a:r>
              <a:rPr lang="nl-NL" dirty="0"/>
              <a:t>  en bewaak kwaliteit van leven</a:t>
            </a:r>
          </a:p>
        </p:txBody>
      </p:sp>
      <p:sp>
        <p:nvSpPr>
          <p:cNvPr id="4" name="Tijdelijke aanduiding voor dianummer 3">
            <a:extLst>
              <a:ext uri="{FF2B5EF4-FFF2-40B4-BE49-F238E27FC236}">
                <a16:creationId xmlns:a16="http://schemas.microsoft.com/office/drawing/2014/main" id="{5FC04CA9-0A81-42EC-B18E-D74450B711CB}"/>
              </a:ext>
            </a:extLst>
          </p:cNvPr>
          <p:cNvSpPr>
            <a:spLocks noGrp="1"/>
          </p:cNvSpPr>
          <p:nvPr>
            <p:ph type="sldNum" sz="quarter" idx="12"/>
          </p:nvPr>
        </p:nvSpPr>
        <p:spPr/>
        <p:txBody>
          <a:bodyPr/>
          <a:lstStyle/>
          <a:p>
            <a:fld id="{9163240C-9BE7-EF40-AC41-228CBD415431}" type="slidenum">
              <a:rPr lang="nl-NL" smtClean="0"/>
              <a:pPr/>
              <a:t>72</a:t>
            </a:fld>
            <a:endParaRPr lang="nl-NL"/>
          </a:p>
        </p:txBody>
      </p:sp>
    </p:spTree>
    <p:extLst>
      <p:ext uri="{BB962C8B-B14F-4D97-AF65-F5344CB8AC3E}">
        <p14:creationId xmlns:p14="http://schemas.microsoft.com/office/powerpoint/2010/main" val="215886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rgbClr val="FF8000"/>
                </a:solidFill>
              </a:rPr>
              <a:t>Beïnvloeding risicofactoren</a:t>
            </a:r>
            <a:r>
              <a:rPr lang="nl-NL" dirty="0">
                <a:solidFill>
                  <a:schemeClr val="tx1">
                    <a:lumMod val="95000"/>
                    <a:lumOff val="5000"/>
                  </a:schemeClr>
                </a:solidFill>
              </a:rPr>
              <a:t>: </a:t>
            </a:r>
            <a:r>
              <a:rPr lang="nl-NL" dirty="0">
                <a:solidFill>
                  <a:srgbClr val="FF8000"/>
                </a:solidFill>
              </a:rPr>
              <a:t>bloeddruk </a:t>
            </a:r>
            <a:endParaRPr lang="nl-NL" dirty="0">
              <a:solidFill>
                <a:schemeClr val="tx1">
                  <a:lumMod val="95000"/>
                  <a:lumOff val="5000"/>
                </a:schemeClr>
              </a:solidFill>
            </a:endParaRP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3526941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7F9E5-F978-4995-8180-2CEC7743EE4F}"/>
              </a:ext>
            </a:extLst>
          </p:cNvPr>
          <p:cNvSpPr>
            <a:spLocks noGrp="1"/>
          </p:cNvSpPr>
          <p:nvPr>
            <p:ph type="title"/>
          </p:nvPr>
        </p:nvSpPr>
        <p:spPr/>
        <p:txBody>
          <a:bodyPr/>
          <a:lstStyle/>
          <a:p>
            <a:r>
              <a:rPr lang="nl-NL" dirty="0"/>
              <a:t>Bloeddruk (1)</a:t>
            </a:r>
          </a:p>
        </p:txBody>
      </p:sp>
      <p:pic>
        <p:nvPicPr>
          <p:cNvPr id="5" name="Tijdelijke aanduiding voor inhoud 4">
            <a:extLst>
              <a:ext uri="{FF2B5EF4-FFF2-40B4-BE49-F238E27FC236}">
                <a16:creationId xmlns:a16="http://schemas.microsoft.com/office/drawing/2014/main" id="{F253FFA5-FC18-45EC-9293-8E61906F6C24}"/>
              </a:ext>
            </a:extLst>
          </p:cNvPr>
          <p:cNvPicPr>
            <a:picLocks noGrp="1" noChangeAspect="1"/>
          </p:cNvPicPr>
          <p:nvPr>
            <p:ph idx="1"/>
          </p:nvPr>
        </p:nvPicPr>
        <p:blipFill>
          <a:blip r:embed="rId3"/>
          <a:stretch>
            <a:fillRect/>
          </a:stretch>
        </p:blipFill>
        <p:spPr>
          <a:xfrm>
            <a:off x="0" y="1678675"/>
            <a:ext cx="9144000" cy="5179325"/>
          </a:xfrm>
          <a:prstGeom prst="rect">
            <a:avLst/>
          </a:prstGeom>
        </p:spPr>
      </p:pic>
      <p:sp>
        <p:nvSpPr>
          <p:cNvPr id="4" name="Tijdelijke aanduiding voor dianummer 3">
            <a:extLst>
              <a:ext uri="{FF2B5EF4-FFF2-40B4-BE49-F238E27FC236}">
                <a16:creationId xmlns:a16="http://schemas.microsoft.com/office/drawing/2014/main" id="{886A93B1-7084-4A15-8C7A-EE11A8E4626F}"/>
              </a:ext>
            </a:extLst>
          </p:cNvPr>
          <p:cNvSpPr>
            <a:spLocks noGrp="1"/>
          </p:cNvSpPr>
          <p:nvPr>
            <p:ph type="sldNum" sz="quarter" idx="12"/>
          </p:nvPr>
        </p:nvSpPr>
        <p:spPr/>
        <p:txBody>
          <a:bodyPr/>
          <a:lstStyle/>
          <a:p>
            <a:fld id="{9163240C-9BE7-EF40-AC41-228CBD415431}" type="slidenum">
              <a:rPr lang="nl-NL" smtClean="0"/>
              <a:pPr/>
              <a:t>74</a:t>
            </a:fld>
            <a:endParaRPr lang="nl-NL"/>
          </a:p>
        </p:txBody>
      </p:sp>
    </p:spTree>
    <p:extLst>
      <p:ext uri="{BB962C8B-B14F-4D97-AF65-F5344CB8AC3E}">
        <p14:creationId xmlns:p14="http://schemas.microsoft.com/office/powerpoint/2010/main" val="205629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50F2B-4CC5-49B9-BA7B-4E186AF527E0}"/>
              </a:ext>
            </a:extLst>
          </p:cNvPr>
          <p:cNvSpPr>
            <a:spLocks noGrp="1"/>
          </p:cNvSpPr>
          <p:nvPr>
            <p:ph type="title"/>
          </p:nvPr>
        </p:nvSpPr>
        <p:spPr/>
        <p:txBody>
          <a:bodyPr>
            <a:normAutofit/>
          </a:bodyPr>
          <a:lstStyle/>
          <a:p>
            <a:r>
              <a:rPr lang="nl-NL" dirty="0"/>
              <a:t>Bloeddruk (2)</a:t>
            </a:r>
          </a:p>
        </p:txBody>
      </p:sp>
      <mc:AlternateContent xmlns:mc="http://schemas.openxmlformats.org/markup-compatibility/2006" xmlns:a14="http://schemas.microsoft.com/office/drawing/2010/main">
        <mc:Choice Requires="a14">
          <p:graphicFrame>
            <p:nvGraphicFramePr>
              <p:cNvPr id="5" name="Tijdelijke aanduiding voor inhoud 4">
                <a:extLst>
                  <a:ext uri="{FF2B5EF4-FFF2-40B4-BE49-F238E27FC236}">
                    <a16:creationId xmlns:a16="http://schemas.microsoft.com/office/drawing/2014/main" id="{B4151FA5-FB80-495F-B007-73A93B5B829A}"/>
                  </a:ext>
                </a:extLst>
              </p:cNvPr>
              <p:cNvGraphicFramePr>
                <a:graphicFrameLocks noGrp="1"/>
              </p:cNvGraphicFramePr>
              <p:nvPr>
                <p:ph idx="1"/>
              </p:nvPr>
            </p:nvGraphicFramePr>
            <p:xfrm>
              <a:off x="0" y="1863794"/>
              <a:ext cx="9143999" cy="4857680"/>
            </p:xfrm>
            <a:graphic>
              <a:graphicData uri="http://schemas.openxmlformats.org/drawingml/2006/table">
                <a:tbl>
                  <a:tblPr firstRow="1" firstCol="1" bandRow="1">
                    <a:tableStyleId>{5C22544A-7EE6-4342-B048-85BDC9FD1C3A}</a:tableStyleId>
                  </a:tblPr>
                  <a:tblGrid>
                    <a:gridCol w="3827720">
                      <a:extLst>
                        <a:ext uri="{9D8B030D-6E8A-4147-A177-3AD203B41FA5}">
                          <a16:colId xmlns:a16="http://schemas.microsoft.com/office/drawing/2014/main" val="1928483218"/>
                        </a:ext>
                      </a:extLst>
                    </a:gridCol>
                    <a:gridCol w="2711303">
                      <a:extLst>
                        <a:ext uri="{9D8B030D-6E8A-4147-A177-3AD203B41FA5}">
                          <a16:colId xmlns:a16="http://schemas.microsoft.com/office/drawing/2014/main" val="2941161424"/>
                        </a:ext>
                      </a:extLst>
                    </a:gridCol>
                    <a:gridCol w="2604976">
                      <a:extLst>
                        <a:ext uri="{9D8B030D-6E8A-4147-A177-3AD203B41FA5}">
                          <a16:colId xmlns:a16="http://schemas.microsoft.com/office/drawing/2014/main" val="3820086306"/>
                        </a:ext>
                      </a:extLst>
                    </a:gridCol>
                  </a:tblGrid>
                  <a:tr h="1302207">
                    <a:tc>
                      <a:txBody>
                        <a:bodyPr/>
                        <a:lstStyle/>
                        <a:p>
                          <a:pPr>
                            <a:lnSpc>
                              <a:spcPct val="107000"/>
                            </a:lnSpc>
                            <a:spcAft>
                              <a:spcPts val="0"/>
                            </a:spcAft>
                          </a:pPr>
                          <a:r>
                            <a:rPr lang="nl-NL" sz="2400" kern="1200" dirty="0">
                              <a:solidFill>
                                <a:schemeClr val="tx1"/>
                              </a:solidFill>
                              <a:effectLst/>
                            </a:rPr>
                            <a:t>Spreekkamermetingen</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solidFill>
                                <a:schemeClr val="tx1"/>
                              </a:solidFill>
                              <a:effectLst/>
                            </a:rPr>
                            <a:t>140 </a:t>
                          </a:r>
                          <a:r>
                            <a:rPr lang="nl-NL" sz="2400" kern="1200" dirty="0" err="1">
                              <a:solidFill>
                                <a:schemeClr val="tx1"/>
                              </a:solidFill>
                              <a:effectLst/>
                            </a:rPr>
                            <a:t>mmHg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solidFill>
                                <a:schemeClr val="tx1"/>
                              </a:solidFill>
                              <a:effectLst/>
                            </a:rPr>
                            <a:t>180 </a:t>
                          </a:r>
                          <a:r>
                            <a:rPr lang="nl-NL" sz="2400" kern="1200" dirty="0" err="1">
                              <a:solidFill>
                                <a:schemeClr val="tx1"/>
                              </a:solidFill>
                              <a:effectLst/>
                            </a:rPr>
                            <a:t>mmHg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171214"/>
                      </a:ext>
                    </a:extLst>
                  </a:tr>
                  <a:tr h="1124193">
                    <a:tc>
                      <a:txBody>
                        <a:bodyPr/>
                        <a:lstStyle/>
                        <a:p>
                          <a:pPr>
                            <a:lnSpc>
                              <a:spcPct val="107000"/>
                            </a:lnSpc>
                            <a:spcAft>
                              <a:spcPts val="0"/>
                            </a:spcAft>
                          </a:pPr>
                          <a:r>
                            <a:rPr lang="nl-NL" sz="2400" kern="1200" dirty="0">
                              <a:solidFill>
                                <a:schemeClr val="tx1"/>
                              </a:solidFill>
                              <a:effectLst/>
                            </a:rPr>
                            <a:t>24 uursbloeddrukmeting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130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165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7515279"/>
                      </a:ext>
                    </a:extLst>
                  </a:tr>
                  <a:tr h="1307087">
                    <a:tc>
                      <a:txBody>
                        <a:bodyPr/>
                        <a:lstStyle/>
                        <a:p>
                          <a:pPr>
                            <a:lnSpc>
                              <a:spcPct val="107000"/>
                            </a:lnSpc>
                            <a:spcAft>
                              <a:spcPts val="0"/>
                            </a:spcAft>
                          </a:pPr>
                          <a:r>
                            <a:rPr lang="nl-NL" sz="2400" kern="1200" dirty="0">
                              <a:solidFill>
                                <a:schemeClr val="tx1"/>
                              </a:solidFill>
                              <a:effectLst/>
                            </a:rPr>
                            <a:t>Geprotocolleerde thuismeting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135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170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3317589"/>
                      </a:ext>
                    </a:extLst>
                  </a:tr>
                  <a:tr h="1124193">
                    <a:tc>
                      <a:txBody>
                        <a:bodyPr/>
                        <a:lstStyle/>
                        <a:p>
                          <a:pPr>
                            <a:lnSpc>
                              <a:spcPct val="107000"/>
                            </a:lnSpc>
                            <a:spcAft>
                              <a:spcPts val="0"/>
                            </a:spcAft>
                          </a:pPr>
                          <a:r>
                            <a:rPr lang="nl-NL" sz="2400" kern="1200" dirty="0">
                              <a:solidFill>
                                <a:schemeClr val="tx1"/>
                              </a:solidFill>
                              <a:effectLst/>
                            </a:rPr>
                            <a:t>BP30-meting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135 </a:t>
                          </a:r>
                          <a:r>
                            <a:rPr lang="nl-NL" sz="2400" kern="1200" dirty="0" err="1">
                              <a:effectLst/>
                            </a:rPr>
                            <a:t>mmHg</a:t>
                          </a:r>
                          <a:r>
                            <a:rPr lang="nl-NL" sz="2400" kern="1200" dirty="0">
                              <a:effectLst/>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170 </a:t>
                          </a:r>
                          <a:r>
                            <a:rPr lang="nl-NL" sz="2400" kern="1200" dirty="0" err="1">
                              <a:effectLst/>
                            </a:rPr>
                            <a:t>mmHg</a:t>
                          </a:r>
                          <a14:m>
                            <m:oMath xmlns:m="http://schemas.openxmlformats.org/officeDocument/2006/math">
                              <m:r>
                                <a:rPr lang="nl-NL" sz="2400" kern="1200">
                                  <a:effectLst/>
                                  <a:latin typeface="Cambria Math" panose="02040503050406030204" pitchFamily="18" charset="0"/>
                                </a:rPr>
                                <m:t>∗</m:t>
                              </m:r>
                            </m:oMath>
                          </a14:m>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544045"/>
                      </a:ext>
                    </a:extLst>
                  </a:tr>
                </a:tbl>
              </a:graphicData>
            </a:graphic>
          </p:graphicFrame>
        </mc:Choice>
        <mc:Fallback xmlns="">
          <p:graphicFrame>
            <p:nvGraphicFramePr>
              <p:cNvPr id="5" name="Tijdelijke aanduiding voor inhoud 4">
                <a:extLst>
                  <a:ext uri="{FF2B5EF4-FFF2-40B4-BE49-F238E27FC236}">
                    <a16:creationId xmlns:a16="http://schemas.microsoft.com/office/drawing/2014/main" id="{B4151FA5-FB80-495F-B007-73A93B5B829A}"/>
                  </a:ext>
                </a:extLst>
              </p:cNvPr>
              <p:cNvGraphicFramePr>
                <a:graphicFrameLocks noGrp="1"/>
              </p:cNvGraphicFramePr>
              <p:nvPr>
                <p:ph idx="1"/>
              </p:nvPr>
            </p:nvGraphicFramePr>
            <p:xfrm>
              <a:off x="0" y="1863794"/>
              <a:ext cx="9143999" cy="4857680"/>
            </p:xfrm>
            <a:graphic>
              <a:graphicData uri="http://schemas.openxmlformats.org/drawingml/2006/table">
                <a:tbl>
                  <a:tblPr firstRow="1" firstCol="1" bandRow="1">
                    <a:tableStyleId>{5C22544A-7EE6-4342-B048-85BDC9FD1C3A}</a:tableStyleId>
                  </a:tblPr>
                  <a:tblGrid>
                    <a:gridCol w="3827720">
                      <a:extLst>
                        <a:ext uri="{9D8B030D-6E8A-4147-A177-3AD203B41FA5}">
                          <a16:colId xmlns:a16="http://schemas.microsoft.com/office/drawing/2014/main" val="1928483218"/>
                        </a:ext>
                      </a:extLst>
                    </a:gridCol>
                    <a:gridCol w="2711303">
                      <a:extLst>
                        <a:ext uri="{9D8B030D-6E8A-4147-A177-3AD203B41FA5}">
                          <a16:colId xmlns:a16="http://schemas.microsoft.com/office/drawing/2014/main" val="2941161424"/>
                        </a:ext>
                      </a:extLst>
                    </a:gridCol>
                    <a:gridCol w="2604976">
                      <a:extLst>
                        <a:ext uri="{9D8B030D-6E8A-4147-A177-3AD203B41FA5}">
                          <a16:colId xmlns:a16="http://schemas.microsoft.com/office/drawing/2014/main" val="3820086306"/>
                        </a:ext>
                      </a:extLst>
                    </a:gridCol>
                  </a:tblGrid>
                  <a:tr h="1302207">
                    <a:tc>
                      <a:txBody>
                        <a:bodyPr/>
                        <a:lstStyle/>
                        <a:p>
                          <a:pPr>
                            <a:lnSpc>
                              <a:spcPct val="107000"/>
                            </a:lnSpc>
                            <a:spcAft>
                              <a:spcPts val="0"/>
                            </a:spcAft>
                          </a:pPr>
                          <a:r>
                            <a:rPr lang="nl-NL" sz="2400" kern="1200" dirty="0">
                              <a:solidFill>
                                <a:schemeClr val="tx1"/>
                              </a:solidFill>
                              <a:effectLst/>
                            </a:rPr>
                            <a:t>Spreekkamermetingen</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solidFill>
                                <a:schemeClr val="tx1"/>
                              </a:solidFill>
                              <a:effectLst/>
                            </a:rPr>
                            <a:t>140 </a:t>
                          </a:r>
                          <a:r>
                            <a:rPr lang="nl-NL" sz="2400" kern="1200" dirty="0" err="1">
                              <a:solidFill>
                                <a:schemeClr val="tx1"/>
                              </a:solidFill>
                              <a:effectLst/>
                            </a:rPr>
                            <a:t>mmHg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solidFill>
                                <a:schemeClr val="tx1"/>
                              </a:solidFill>
                              <a:effectLst/>
                            </a:rPr>
                            <a:t>180 </a:t>
                          </a:r>
                          <a:r>
                            <a:rPr lang="nl-NL" sz="2400" kern="1200" dirty="0" err="1">
                              <a:solidFill>
                                <a:schemeClr val="tx1"/>
                              </a:solidFill>
                              <a:effectLst/>
                            </a:rPr>
                            <a:t>mmHg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171214"/>
                      </a:ext>
                    </a:extLst>
                  </a:tr>
                  <a:tr h="1124193">
                    <a:tc>
                      <a:txBody>
                        <a:bodyPr/>
                        <a:lstStyle/>
                        <a:p>
                          <a:pPr>
                            <a:lnSpc>
                              <a:spcPct val="107000"/>
                            </a:lnSpc>
                            <a:spcAft>
                              <a:spcPts val="0"/>
                            </a:spcAft>
                          </a:pPr>
                          <a:r>
                            <a:rPr lang="nl-NL" sz="2400" kern="1200" dirty="0">
                              <a:solidFill>
                                <a:schemeClr val="tx1"/>
                              </a:solidFill>
                              <a:effectLst/>
                            </a:rPr>
                            <a:t>24 uursbloeddrukmeting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130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165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7515279"/>
                      </a:ext>
                    </a:extLst>
                  </a:tr>
                  <a:tr h="1307087">
                    <a:tc>
                      <a:txBody>
                        <a:bodyPr/>
                        <a:lstStyle/>
                        <a:p>
                          <a:pPr>
                            <a:lnSpc>
                              <a:spcPct val="107000"/>
                            </a:lnSpc>
                            <a:spcAft>
                              <a:spcPts val="0"/>
                            </a:spcAft>
                          </a:pPr>
                          <a:r>
                            <a:rPr lang="nl-NL" sz="2400" kern="1200" dirty="0">
                              <a:solidFill>
                                <a:schemeClr val="tx1"/>
                              </a:solidFill>
                              <a:effectLst/>
                            </a:rPr>
                            <a:t>Geprotocolleerde thuismeting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135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170 </a:t>
                          </a:r>
                          <a:r>
                            <a:rPr lang="nl-NL" sz="2400" kern="1200" dirty="0" err="1">
                              <a:effectLst/>
                            </a:rPr>
                            <a:t>mmHg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3317589"/>
                      </a:ext>
                    </a:extLst>
                  </a:tr>
                  <a:tr h="1124193">
                    <a:tc>
                      <a:txBody>
                        <a:bodyPr/>
                        <a:lstStyle/>
                        <a:p>
                          <a:pPr>
                            <a:lnSpc>
                              <a:spcPct val="107000"/>
                            </a:lnSpc>
                            <a:spcAft>
                              <a:spcPts val="0"/>
                            </a:spcAft>
                          </a:pPr>
                          <a:r>
                            <a:rPr lang="nl-NL" sz="2400" kern="1200" dirty="0">
                              <a:solidFill>
                                <a:schemeClr val="tx1"/>
                              </a:solidFill>
                              <a:effectLst/>
                            </a:rPr>
                            <a:t>BP30-meting</a:t>
                          </a:r>
                          <a:endPar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kern="1200" dirty="0">
                              <a:effectLst/>
                            </a:rPr>
                            <a:t>135 </a:t>
                          </a:r>
                          <a:r>
                            <a:rPr lang="nl-NL" sz="2400" kern="1200" dirty="0" err="1">
                              <a:effectLst/>
                            </a:rPr>
                            <a:t>mmHg</a:t>
                          </a:r>
                          <a:r>
                            <a:rPr lang="nl-NL" sz="2400" kern="1200" dirty="0">
                              <a:effectLst/>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nl-NL"/>
                        </a:p>
                      </a:txBody>
                      <a:tcPr marL="68580" marR="68580" marT="0" marB="0">
                        <a:blipFill>
                          <a:blip r:embed="rId3"/>
                          <a:stretch>
                            <a:fillRect l="-251756" t="-338919" r="-1171" b="-1081"/>
                          </a:stretch>
                        </a:blipFill>
                      </a:tcPr>
                    </a:tc>
                    <a:extLst>
                      <a:ext uri="{0D108BD9-81ED-4DB2-BD59-A6C34878D82A}">
                        <a16:rowId xmlns:a16="http://schemas.microsoft.com/office/drawing/2014/main" val="1210544045"/>
                      </a:ext>
                    </a:extLst>
                  </a:tr>
                </a:tbl>
              </a:graphicData>
            </a:graphic>
          </p:graphicFrame>
        </mc:Fallback>
      </mc:AlternateContent>
      <p:sp>
        <p:nvSpPr>
          <p:cNvPr id="4" name="Tijdelijke aanduiding voor dianummer 3">
            <a:extLst>
              <a:ext uri="{FF2B5EF4-FFF2-40B4-BE49-F238E27FC236}">
                <a16:creationId xmlns:a16="http://schemas.microsoft.com/office/drawing/2014/main" id="{BA7A9174-28E0-418A-A78E-8E9C434E1BFE}"/>
              </a:ext>
            </a:extLst>
          </p:cNvPr>
          <p:cNvSpPr>
            <a:spLocks noGrp="1"/>
          </p:cNvSpPr>
          <p:nvPr>
            <p:ph type="sldNum" sz="quarter" idx="12"/>
          </p:nvPr>
        </p:nvSpPr>
        <p:spPr/>
        <p:txBody>
          <a:bodyPr/>
          <a:lstStyle/>
          <a:p>
            <a:fld id="{9163240C-9BE7-EF40-AC41-228CBD415431}" type="slidenum">
              <a:rPr lang="nl-NL" smtClean="0"/>
              <a:pPr/>
              <a:t>75</a:t>
            </a:fld>
            <a:endParaRPr lang="nl-NL"/>
          </a:p>
        </p:txBody>
      </p:sp>
    </p:spTree>
    <p:extLst>
      <p:ext uri="{BB962C8B-B14F-4D97-AF65-F5344CB8AC3E}">
        <p14:creationId xmlns:p14="http://schemas.microsoft.com/office/powerpoint/2010/main" val="911421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18A79-5FBF-4E6F-AD69-2BE18AC686F0}"/>
              </a:ext>
            </a:extLst>
          </p:cNvPr>
          <p:cNvSpPr>
            <a:spLocks noGrp="1"/>
          </p:cNvSpPr>
          <p:nvPr>
            <p:ph type="title"/>
          </p:nvPr>
        </p:nvSpPr>
        <p:spPr/>
        <p:txBody>
          <a:bodyPr/>
          <a:lstStyle/>
          <a:p>
            <a:r>
              <a:rPr lang="nl-NL" dirty="0"/>
              <a:t>Sonja heeft hoofdpijn</a:t>
            </a:r>
          </a:p>
        </p:txBody>
      </p:sp>
      <p:sp>
        <p:nvSpPr>
          <p:cNvPr id="3" name="Tijdelijke aanduiding voor inhoud 2">
            <a:extLst>
              <a:ext uri="{FF2B5EF4-FFF2-40B4-BE49-F238E27FC236}">
                <a16:creationId xmlns:a16="http://schemas.microsoft.com/office/drawing/2014/main" id="{F4CB30F2-0853-4353-A855-5F7C32D2457A}"/>
              </a:ext>
            </a:extLst>
          </p:cNvPr>
          <p:cNvSpPr>
            <a:spLocks noGrp="1"/>
          </p:cNvSpPr>
          <p:nvPr>
            <p:ph idx="1"/>
          </p:nvPr>
        </p:nvSpPr>
        <p:spPr/>
        <p:txBody>
          <a:bodyPr/>
          <a:lstStyle/>
          <a:p>
            <a:pPr marL="0" indent="0">
              <a:buNone/>
            </a:pPr>
            <a:r>
              <a:rPr lang="nl-NL" dirty="0"/>
              <a:t>Sonja, sinds twee jaar diabetes, komt bij u om haar bloeddruk te laten meten. Ze heeft enorme hoofdpijn en wijt dit aan haar bloeddruk.</a:t>
            </a:r>
          </a:p>
          <a:p>
            <a:pPr marL="0" indent="0">
              <a:buNone/>
            </a:pPr>
            <a:endParaRPr lang="nl-NL" dirty="0"/>
          </a:p>
          <a:p>
            <a:pPr marL="0" indent="0">
              <a:buNone/>
            </a:pPr>
            <a:r>
              <a:rPr lang="nl-NL" dirty="0"/>
              <a:t>Wat doet u?</a:t>
            </a:r>
          </a:p>
        </p:txBody>
      </p:sp>
      <p:sp>
        <p:nvSpPr>
          <p:cNvPr id="4" name="Tijdelijke aanduiding voor dianummer 3">
            <a:extLst>
              <a:ext uri="{FF2B5EF4-FFF2-40B4-BE49-F238E27FC236}">
                <a16:creationId xmlns:a16="http://schemas.microsoft.com/office/drawing/2014/main" id="{B89C3282-2B13-4FD1-AAF2-07AFD11CEE10}"/>
              </a:ext>
            </a:extLst>
          </p:cNvPr>
          <p:cNvSpPr>
            <a:spLocks noGrp="1"/>
          </p:cNvSpPr>
          <p:nvPr>
            <p:ph type="sldNum" sz="quarter" idx="12"/>
          </p:nvPr>
        </p:nvSpPr>
        <p:spPr/>
        <p:txBody>
          <a:bodyPr/>
          <a:lstStyle/>
          <a:p>
            <a:fld id="{9163240C-9BE7-EF40-AC41-228CBD415431}" type="slidenum">
              <a:rPr lang="nl-NL" smtClean="0"/>
              <a:pPr/>
              <a:t>76</a:t>
            </a:fld>
            <a:endParaRPr lang="nl-NL"/>
          </a:p>
        </p:txBody>
      </p:sp>
      <p:pic>
        <p:nvPicPr>
          <p:cNvPr id="8" name="Afbeelding 7">
            <a:extLst>
              <a:ext uri="{FF2B5EF4-FFF2-40B4-BE49-F238E27FC236}">
                <a16:creationId xmlns:a16="http://schemas.microsoft.com/office/drawing/2014/main" id="{A2D0DF24-2339-466C-8786-075557517E34}"/>
              </a:ext>
            </a:extLst>
          </p:cNvPr>
          <p:cNvPicPr>
            <a:picLocks noChangeAspect="1"/>
          </p:cNvPicPr>
          <p:nvPr/>
        </p:nvPicPr>
        <p:blipFill>
          <a:blip r:embed="rId3"/>
          <a:stretch>
            <a:fillRect/>
          </a:stretch>
        </p:blipFill>
        <p:spPr>
          <a:xfrm>
            <a:off x="3740727" y="3428925"/>
            <a:ext cx="4565073" cy="3043382"/>
          </a:xfrm>
          <a:prstGeom prst="rect">
            <a:avLst/>
          </a:prstGeom>
        </p:spPr>
      </p:pic>
    </p:spTree>
    <p:extLst>
      <p:ext uri="{BB962C8B-B14F-4D97-AF65-F5344CB8AC3E}">
        <p14:creationId xmlns:p14="http://schemas.microsoft.com/office/powerpoint/2010/main" val="59587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6490A-A00A-4B71-A91B-600DBE41386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8D414897-85FD-445D-8ED1-96492DF9E3DC}"/>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E1EF15BA-3546-4E77-A517-77D156C27107}"/>
              </a:ext>
            </a:extLst>
          </p:cNvPr>
          <p:cNvSpPr>
            <a:spLocks noGrp="1"/>
          </p:cNvSpPr>
          <p:nvPr>
            <p:ph type="sldNum" sz="quarter" idx="12"/>
          </p:nvPr>
        </p:nvSpPr>
        <p:spPr/>
        <p:txBody>
          <a:bodyPr/>
          <a:lstStyle/>
          <a:p>
            <a:fld id="{9163240C-9BE7-EF40-AC41-228CBD415431}" type="slidenum">
              <a:rPr lang="nl-NL" smtClean="0"/>
              <a:pPr/>
              <a:t>77</a:t>
            </a:fld>
            <a:endParaRPr lang="nl-NL"/>
          </a:p>
        </p:txBody>
      </p:sp>
      <p:pic>
        <p:nvPicPr>
          <p:cNvPr id="5" name="Afbeelding 4">
            <a:extLst>
              <a:ext uri="{FF2B5EF4-FFF2-40B4-BE49-F238E27FC236}">
                <a16:creationId xmlns:a16="http://schemas.microsoft.com/office/drawing/2014/main" id="{1E589038-666F-41E5-B864-3EF836D58D01}"/>
              </a:ext>
            </a:extLst>
          </p:cNvPr>
          <p:cNvPicPr>
            <a:picLocks noChangeAspect="1"/>
          </p:cNvPicPr>
          <p:nvPr/>
        </p:nvPicPr>
        <p:blipFill rotWithShape="1">
          <a:blip r:embed="rId3"/>
          <a:srcRect l="6750" t="2391" r="4923"/>
          <a:stretch/>
        </p:blipFill>
        <p:spPr>
          <a:xfrm>
            <a:off x="0" y="0"/>
            <a:ext cx="9144000" cy="6721475"/>
          </a:xfrm>
          <a:prstGeom prst="rect">
            <a:avLst/>
          </a:prstGeom>
        </p:spPr>
      </p:pic>
    </p:spTree>
    <p:extLst>
      <p:ext uri="{BB962C8B-B14F-4D97-AF65-F5344CB8AC3E}">
        <p14:creationId xmlns:p14="http://schemas.microsoft.com/office/powerpoint/2010/main" val="11025906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1F7B3-47FB-470F-8635-991091D722C6}"/>
              </a:ext>
            </a:extLst>
          </p:cNvPr>
          <p:cNvSpPr>
            <a:spLocks noGrp="1"/>
          </p:cNvSpPr>
          <p:nvPr>
            <p:ph type="title"/>
          </p:nvPr>
        </p:nvSpPr>
        <p:spPr/>
        <p:txBody>
          <a:bodyPr/>
          <a:lstStyle/>
          <a:p>
            <a:r>
              <a:rPr lang="nl-NL" dirty="0"/>
              <a:t>Secundaire hypertensie?</a:t>
            </a:r>
          </a:p>
        </p:txBody>
      </p:sp>
      <p:sp>
        <p:nvSpPr>
          <p:cNvPr id="3" name="Tijdelijke aanduiding voor inhoud 2">
            <a:extLst>
              <a:ext uri="{FF2B5EF4-FFF2-40B4-BE49-F238E27FC236}">
                <a16:creationId xmlns:a16="http://schemas.microsoft.com/office/drawing/2014/main" id="{FE4D3F9C-F137-471E-9443-2E773368619F}"/>
              </a:ext>
            </a:extLst>
          </p:cNvPr>
          <p:cNvSpPr>
            <a:spLocks noGrp="1"/>
          </p:cNvSpPr>
          <p:nvPr>
            <p:ph idx="1"/>
          </p:nvPr>
        </p:nvSpPr>
        <p:spPr/>
        <p:txBody>
          <a:bodyPr>
            <a:normAutofit fontScale="92500" lnSpcReduction="20000"/>
          </a:bodyPr>
          <a:lstStyle/>
          <a:p>
            <a:pPr marL="0" indent="0">
              <a:buNone/>
            </a:pPr>
            <a:r>
              <a:rPr lang="nl-NL" u="sng" dirty="0"/>
              <a:t>Denk hier aan indien b.v.</a:t>
            </a:r>
            <a:r>
              <a:rPr lang="nl-NL" dirty="0"/>
              <a:t>:</a:t>
            </a:r>
            <a:br>
              <a:rPr lang="nl-NL" dirty="0"/>
            </a:br>
            <a:endParaRPr lang="nl-NL" dirty="0"/>
          </a:p>
          <a:p>
            <a:pPr>
              <a:buFont typeface="Arial" panose="020B0604020202020204" pitchFamily="34" charset="0"/>
              <a:buChar char="•"/>
            </a:pPr>
            <a:endParaRPr lang="nl-NL" dirty="0"/>
          </a:p>
          <a:p>
            <a:pPr>
              <a:buFont typeface="Arial" panose="020B0604020202020204" pitchFamily="34" charset="0"/>
              <a:buChar char="•"/>
            </a:pPr>
            <a:r>
              <a:rPr lang="nl-NL" dirty="0"/>
              <a:t>Leeftijd &lt; 30 jaar</a:t>
            </a:r>
          </a:p>
          <a:p>
            <a:pPr>
              <a:buFont typeface="Arial" panose="020B0604020202020204" pitchFamily="34" charset="0"/>
              <a:buChar char="•"/>
            </a:pPr>
            <a:r>
              <a:rPr lang="nl-NL" dirty="0"/>
              <a:t>VGZ met nierziekte/ familie met nierziekte</a:t>
            </a:r>
          </a:p>
          <a:p>
            <a:pPr>
              <a:buFont typeface="Arial" panose="020B0604020202020204" pitchFamily="34" charset="0"/>
              <a:buChar char="•"/>
            </a:pPr>
            <a:r>
              <a:rPr lang="nl-NL" dirty="0"/>
              <a:t>Gebruik NSAID, drop, drugs</a:t>
            </a:r>
          </a:p>
          <a:p>
            <a:pPr>
              <a:buFont typeface="Arial" panose="020B0604020202020204" pitchFamily="34" charset="0"/>
              <a:buChar char="•"/>
            </a:pPr>
            <a:r>
              <a:rPr lang="nl-NL" dirty="0" err="1"/>
              <a:t>Cushing</a:t>
            </a:r>
            <a:r>
              <a:rPr lang="nl-NL" dirty="0"/>
              <a:t> syndroom</a:t>
            </a:r>
          </a:p>
          <a:p>
            <a:pPr>
              <a:buFont typeface="Arial" panose="020B0604020202020204" pitchFamily="34" charset="0"/>
              <a:buChar char="•"/>
            </a:pPr>
            <a:r>
              <a:rPr lang="nl-NL" dirty="0"/>
              <a:t>Non-</a:t>
            </a:r>
            <a:r>
              <a:rPr lang="nl-NL" dirty="0" err="1"/>
              <a:t>dipping</a:t>
            </a:r>
            <a:r>
              <a:rPr lang="nl-NL" dirty="0"/>
              <a:t> of reverse </a:t>
            </a:r>
            <a:r>
              <a:rPr lang="nl-NL" dirty="0" err="1"/>
              <a:t>dipping</a:t>
            </a:r>
            <a:r>
              <a:rPr lang="nl-NL" dirty="0"/>
              <a:t> 24 uurs meting</a:t>
            </a:r>
          </a:p>
          <a:p>
            <a:pPr>
              <a:buFont typeface="Arial" panose="020B0604020202020204" pitchFamily="34" charset="0"/>
              <a:buChar char="•"/>
            </a:pPr>
            <a:r>
              <a:rPr lang="nl-NL" dirty="0"/>
              <a:t>Aanwezigheid orgaanschade, bv LVH, retinopathie</a:t>
            </a:r>
          </a:p>
          <a:p>
            <a:pPr marL="0" indent="0">
              <a:buNone/>
            </a:pPr>
            <a:r>
              <a:rPr lang="nl-NL" dirty="0"/>
              <a:t> </a:t>
            </a:r>
          </a:p>
        </p:txBody>
      </p:sp>
      <p:sp>
        <p:nvSpPr>
          <p:cNvPr id="4" name="Tijdelijke aanduiding voor dianummer 3">
            <a:extLst>
              <a:ext uri="{FF2B5EF4-FFF2-40B4-BE49-F238E27FC236}">
                <a16:creationId xmlns:a16="http://schemas.microsoft.com/office/drawing/2014/main" id="{FB26F534-A8B0-4ADC-8538-7C95065097FA}"/>
              </a:ext>
            </a:extLst>
          </p:cNvPr>
          <p:cNvSpPr>
            <a:spLocks noGrp="1"/>
          </p:cNvSpPr>
          <p:nvPr>
            <p:ph type="sldNum" sz="quarter" idx="12"/>
          </p:nvPr>
        </p:nvSpPr>
        <p:spPr/>
        <p:txBody>
          <a:bodyPr/>
          <a:lstStyle/>
          <a:p>
            <a:fld id="{9163240C-9BE7-EF40-AC41-228CBD415431}" type="slidenum">
              <a:rPr lang="nl-NL" smtClean="0"/>
              <a:pPr/>
              <a:t>78</a:t>
            </a:fld>
            <a:endParaRPr lang="nl-NL"/>
          </a:p>
        </p:txBody>
      </p:sp>
    </p:spTree>
    <p:extLst>
      <p:ext uri="{BB962C8B-B14F-4D97-AF65-F5344CB8AC3E}">
        <p14:creationId xmlns:p14="http://schemas.microsoft.com/office/powerpoint/2010/main" val="42031534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825" y="274638"/>
            <a:ext cx="8814782" cy="1143000"/>
          </a:xfrm>
        </p:spPr>
        <p:txBody>
          <a:bodyPr>
            <a:normAutofit fontScale="90000"/>
          </a:bodyPr>
          <a:lstStyle/>
          <a:p>
            <a:r>
              <a:rPr lang="nl-NL" dirty="0"/>
              <a:t>Wat doen we met bloeddruk en LDL van Mevrouw Klarenbeek?</a:t>
            </a:r>
          </a:p>
        </p:txBody>
      </p:sp>
      <p:sp>
        <p:nvSpPr>
          <p:cNvPr id="3" name="Tijdelijke aanduiding voor inhoud 2"/>
          <p:cNvSpPr>
            <a:spLocks noGrp="1"/>
          </p:cNvSpPr>
          <p:nvPr>
            <p:ph idx="1"/>
          </p:nvPr>
        </p:nvSpPr>
        <p:spPr>
          <a:xfrm>
            <a:off x="3581400" y="2000250"/>
            <a:ext cx="5357207" cy="4472057"/>
          </a:xfrm>
        </p:spPr>
        <p:txBody>
          <a:bodyPr>
            <a:normAutofit fontScale="92500" lnSpcReduction="10000"/>
          </a:bodyPr>
          <a:lstStyle/>
          <a:p>
            <a:r>
              <a:rPr lang="nl-NL" dirty="0">
                <a:solidFill>
                  <a:schemeClr val="tx1"/>
                </a:solidFill>
              </a:rPr>
              <a:t>Leeftijd 68 jaar/ BMI 29</a:t>
            </a:r>
          </a:p>
          <a:p>
            <a:r>
              <a:rPr lang="nl-NL" dirty="0">
                <a:solidFill>
                  <a:schemeClr val="tx1"/>
                </a:solidFill>
              </a:rPr>
              <a:t>DM2 duur &lt; 1 jaar</a:t>
            </a:r>
          </a:p>
          <a:p>
            <a:r>
              <a:rPr lang="nl-NL" dirty="0">
                <a:solidFill>
                  <a:schemeClr val="tx1"/>
                </a:solidFill>
              </a:rPr>
              <a:t>HbA1c 62 mmol/mol</a:t>
            </a:r>
          </a:p>
          <a:p>
            <a:r>
              <a:rPr lang="nl-NL" dirty="0" err="1">
                <a:solidFill>
                  <a:schemeClr val="tx1"/>
                </a:solidFill>
              </a:rPr>
              <a:t>Bmi</a:t>
            </a:r>
            <a:r>
              <a:rPr lang="nl-NL" dirty="0">
                <a:solidFill>
                  <a:schemeClr val="tx1"/>
                </a:solidFill>
              </a:rPr>
              <a:t> 26</a:t>
            </a:r>
          </a:p>
          <a:p>
            <a:r>
              <a:rPr lang="nl-NL" dirty="0">
                <a:solidFill>
                  <a:schemeClr val="tx1"/>
                </a:solidFill>
              </a:rPr>
              <a:t>eGFR 55 ml/min</a:t>
            </a:r>
          </a:p>
          <a:p>
            <a:r>
              <a:rPr lang="nl-NL" dirty="0">
                <a:solidFill>
                  <a:schemeClr val="tx1"/>
                </a:solidFill>
              </a:rPr>
              <a:t>ACR-u 4.5</a:t>
            </a:r>
          </a:p>
          <a:p>
            <a:r>
              <a:rPr lang="nl-NL" dirty="0">
                <a:solidFill>
                  <a:schemeClr val="tx1"/>
                </a:solidFill>
              </a:rPr>
              <a:t>RR 145/90 en LDL 3.2 </a:t>
            </a:r>
            <a:r>
              <a:rPr lang="nl-NL" dirty="0" err="1">
                <a:solidFill>
                  <a:schemeClr val="tx1"/>
                </a:solidFill>
              </a:rPr>
              <a:t>mmol</a:t>
            </a:r>
            <a:endParaRPr lang="nl-NL" dirty="0">
              <a:solidFill>
                <a:schemeClr val="tx1"/>
              </a:solidFill>
            </a:endParaRPr>
          </a:p>
          <a:p>
            <a:r>
              <a:rPr lang="nl-NL" dirty="0">
                <a:solidFill>
                  <a:schemeClr val="tx1"/>
                </a:solidFill>
              </a:rPr>
              <a:t>Geen complicaties</a:t>
            </a:r>
          </a:p>
          <a:p>
            <a:r>
              <a:rPr lang="nl-NL" dirty="0">
                <a:solidFill>
                  <a:schemeClr val="tx1"/>
                </a:solidFill>
              </a:rPr>
              <a:t>Rookt niet</a:t>
            </a:r>
          </a:p>
          <a:p>
            <a:pPr marL="0" indent="0">
              <a:buNone/>
            </a:pPr>
            <a:r>
              <a:rPr lang="nl-NL" dirty="0">
                <a:solidFill>
                  <a:schemeClr val="tx1"/>
                </a:solidFill>
              </a:rPr>
              <a:t>	</a:t>
            </a:r>
            <a:endParaRPr lang="nl-NL" dirty="0">
              <a:solidFill>
                <a:srgbClr val="FF8000"/>
              </a:solidFill>
            </a:endParaRPr>
          </a:p>
        </p:txBody>
      </p:sp>
      <p:sp>
        <p:nvSpPr>
          <p:cNvPr id="8" name="Tekstvak 7"/>
          <p:cNvSpPr txBox="1"/>
          <p:nvPr/>
        </p:nvSpPr>
        <p:spPr>
          <a:xfrm>
            <a:off x="-1185333" y="4318000"/>
            <a:ext cx="184666" cy="369332"/>
          </a:xfrm>
          <a:prstGeom prst="rect">
            <a:avLst/>
          </a:prstGeom>
          <a:noFill/>
        </p:spPr>
        <p:txBody>
          <a:bodyPr wrap="none" rtlCol="0">
            <a:spAutoFit/>
          </a:bodyPr>
          <a:lstStyle/>
          <a:p>
            <a:endParaRPr lang="nl-NL" dirty="0"/>
          </a:p>
        </p:txBody>
      </p:sp>
      <p:sp>
        <p:nvSpPr>
          <p:cNvPr id="4" name="Tijdelijke aanduiding voor dianummer 3">
            <a:extLst>
              <a:ext uri="{FF2B5EF4-FFF2-40B4-BE49-F238E27FC236}">
                <a16:creationId xmlns:a16="http://schemas.microsoft.com/office/drawing/2014/main" id="{F698CBC6-DD3B-2540-875B-F720ACFF9D28}"/>
              </a:ext>
            </a:extLst>
          </p:cNvPr>
          <p:cNvSpPr>
            <a:spLocks noGrp="1"/>
          </p:cNvSpPr>
          <p:nvPr>
            <p:ph type="sldNum" sz="quarter" idx="12"/>
          </p:nvPr>
        </p:nvSpPr>
        <p:spPr/>
        <p:txBody>
          <a:bodyPr/>
          <a:lstStyle/>
          <a:p>
            <a:fld id="{9163240C-9BE7-EF40-AC41-228CBD415431}" type="slidenum">
              <a:rPr lang="nl-NL" sz="1200" smtClean="0">
                <a:solidFill>
                  <a:schemeClr val="tx1"/>
                </a:solidFill>
              </a:rPr>
              <a:pPr/>
              <a:t>79</a:t>
            </a:fld>
            <a:endParaRPr lang="nl-NL" sz="1200" dirty="0">
              <a:solidFill>
                <a:schemeClr val="tx1"/>
              </a:solidFill>
            </a:endParaRPr>
          </a:p>
        </p:txBody>
      </p:sp>
      <p:sp>
        <p:nvSpPr>
          <p:cNvPr id="7" name="Tekstvak 6">
            <a:extLst>
              <a:ext uri="{FF2B5EF4-FFF2-40B4-BE49-F238E27FC236}">
                <a16:creationId xmlns:a16="http://schemas.microsoft.com/office/drawing/2014/main" id="{74BC2E55-A2F5-0A45-A78B-374A09C0F2C8}"/>
              </a:ext>
            </a:extLst>
          </p:cNvPr>
          <p:cNvSpPr txBox="1"/>
          <p:nvPr/>
        </p:nvSpPr>
        <p:spPr>
          <a:xfrm>
            <a:off x="3639757" y="6423981"/>
            <a:ext cx="1696298" cy="276999"/>
          </a:xfrm>
          <a:prstGeom prst="rect">
            <a:avLst/>
          </a:prstGeom>
          <a:noFill/>
        </p:spPr>
        <p:txBody>
          <a:bodyPr wrap="none" rtlCol="0">
            <a:spAutoFit/>
          </a:bodyPr>
          <a:lstStyle/>
          <a:p>
            <a:r>
              <a:rPr lang="nl-NL" sz="1200" dirty="0">
                <a:latin typeface="Century Gothic" panose="020B0502020202020204" pitchFamily="34" charset="0"/>
              </a:rPr>
              <a:t>DiHAG - Langerhans</a:t>
            </a:r>
          </a:p>
        </p:txBody>
      </p:sp>
      <p:pic>
        <p:nvPicPr>
          <p:cNvPr id="5" name="Afbeelding 4">
            <a:extLst>
              <a:ext uri="{FF2B5EF4-FFF2-40B4-BE49-F238E27FC236}">
                <a16:creationId xmlns:a16="http://schemas.microsoft.com/office/drawing/2014/main" id="{FFD5F6F8-CA76-484E-AB7A-FE0428B49D7D}"/>
              </a:ext>
            </a:extLst>
          </p:cNvPr>
          <p:cNvPicPr>
            <a:picLocks noChangeAspect="1"/>
          </p:cNvPicPr>
          <p:nvPr/>
        </p:nvPicPr>
        <p:blipFill>
          <a:blip r:embed="rId3"/>
          <a:stretch>
            <a:fillRect/>
          </a:stretch>
        </p:blipFill>
        <p:spPr>
          <a:xfrm>
            <a:off x="205393" y="2244313"/>
            <a:ext cx="2944623" cy="2834886"/>
          </a:xfrm>
          <a:prstGeom prst="rect">
            <a:avLst/>
          </a:prstGeom>
        </p:spPr>
      </p:pic>
    </p:spTree>
    <p:extLst>
      <p:ext uri="{BB962C8B-B14F-4D97-AF65-F5344CB8AC3E}">
        <p14:creationId xmlns:p14="http://schemas.microsoft.com/office/powerpoint/2010/main" val="21204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Juist/onjuist? (2)</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startAt="4"/>
            </a:pPr>
            <a:endParaRPr lang="nl-NL" sz="1300" dirty="0"/>
          </a:p>
          <a:p>
            <a:pPr marL="514350" indent="-514350">
              <a:buFont typeface="+mj-lt"/>
              <a:buAutoNum type="arabicPeriod" startAt="4"/>
            </a:pPr>
            <a:r>
              <a:rPr lang="nl-NL" dirty="0"/>
              <a:t>Tel bij de SCORE risicoschatting bij mensen met diabetes 15 jaar op bij de kalenderleeftijd.</a:t>
            </a:r>
          </a:p>
          <a:p>
            <a:pPr marL="514350" indent="-514350">
              <a:buFont typeface="+mj-lt"/>
              <a:buAutoNum type="arabicPeriod" startAt="4"/>
            </a:pPr>
            <a:endParaRPr lang="nl-NL" sz="1200" dirty="0"/>
          </a:p>
          <a:p>
            <a:pPr marL="514350" indent="-514350">
              <a:buFont typeface="+mj-lt"/>
              <a:buAutoNum type="arabicPeriod" startAt="4"/>
            </a:pPr>
            <a:r>
              <a:rPr lang="nl-NL" dirty="0"/>
              <a:t>Het SCORE –systeem is ook te gebruiken bij mensen die al medicamenteus behandeld worden.</a:t>
            </a:r>
          </a:p>
          <a:p>
            <a:pPr marL="514350" indent="-514350">
              <a:buFont typeface="+mj-lt"/>
              <a:buAutoNum type="arabicPeriod" startAt="4"/>
            </a:pPr>
            <a:r>
              <a:rPr lang="nl-NL" dirty="0"/>
              <a:t>Bepaal altijd nuchter het lipidenprofiel</a:t>
            </a:r>
          </a:p>
        </p:txBody>
      </p:sp>
      <p:sp>
        <p:nvSpPr>
          <p:cNvPr id="5" name="Tijdelijke aanduiding voor dianummer 4">
            <a:extLst>
              <a:ext uri="{FF2B5EF4-FFF2-40B4-BE49-F238E27FC236}">
                <a16:creationId xmlns:a16="http://schemas.microsoft.com/office/drawing/2014/main" id="{7DEA536D-90D5-7C4D-AA4B-A67C3E4355EE}"/>
              </a:ext>
            </a:extLst>
          </p:cNvPr>
          <p:cNvSpPr>
            <a:spLocks noGrp="1"/>
          </p:cNvSpPr>
          <p:nvPr>
            <p:ph type="sldNum" sz="quarter" idx="12"/>
          </p:nvPr>
        </p:nvSpPr>
        <p:spPr/>
        <p:txBody>
          <a:bodyPr/>
          <a:lstStyle/>
          <a:p>
            <a:fld id="{9163240C-9BE7-EF40-AC41-228CBD415431}" type="slidenum">
              <a:rPr lang="nl-NL" smtClean="0"/>
              <a:pPr/>
              <a:t>8</a:t>
            </a:fld>
            <a:endParaRPr lang="nl-NL"/>
          </a:p>
        </p:txBody>
      </p:sp>
      <p:sp>
        <p:nvSpPr>
          <p:cNvPr id="6" name="Tekstvak 5">
            <a:extLst>
              <a:ext uri="{FF2B5EF4-FFF2-40B4-BE49-F238E27FC236}">
                <a16:creationId xmlns:a16="http://schemas.microsoft.com/office/drawing/2014/main" id="{360DF2EA-C9BD-2244-870E-826B295C2E0C}"/>
              </a:ext>
            </a:extLst>
          </p:cNvPr>
          <p:cNvSpPr txBox="1"/>
          <p:nvPr/>
        </p:nvSpPr>
        <p:spPr>
          <a:xfrm>
            <a:off x="3639757" y="6423981"/>
            <a:ext cx="1696298" cy="276999"/>
          </a:xfrm>
          <a:prstGeom prst="rect">
            <a:avLst/>
          </a:prstGeom>
          <a:noFill/>
        </p:spPr>
        <p:txBody>
          <a:bodyPr wrap="none" rtlCol="0">
            <a:spAutoFit/>
          </a:bodyPr>
          <a:lstStyle/>
          <a:p>
            <a:r>
              <a:rPr lang="nl-NL" sz="1200">
                <a:latin typeface="Century Gothic" panose="020B0502020202020204" pitchFamily="34" charset="0"/>
              </a:rPr>
              <a:t>DiHAG - Langerhans</a:t>
            </a:r>
          </a:p>
        </p:txBody>
      </p:sp>
    </p:spTree>
    <p:extLst>
      <p:ext uri="{BB962C8B-B14F-4D97-AF65-F5344CB8AC3E}">
        <p14:creationId xmlns:p14="http://schemas.microsoft.com/office/powerpoint/2010/main" val="1295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F4E8-8011-44FA-B10E-0500B1AC280E}"/>
              </a:ext>
            </a:extLst>
          </p:cNvPr>
          <p:cNvSpPr>
            <a:spLocks noGrp="1"/>
          </p:cNvSpPr>
          <p:nvPr>
            <p:ph type="title"/>
          </p:nvPr>
        </p:nvSpPr>
        <p:spPr>
          <a:xfrm>
            <a:off x="457200" y="-51132"/>
            <a:ext cx="8229600" cy="1143000"/>
          </a:xfrm>
        </p:spPr>
        <p:txBody>
          <a:bodyPr/>
          <a:lstStyle/>
          <a:p>
            <a:r>
              <a:rPr lang="nl-NL" dirty="0"/>
              <a:t>Streefwaarden risicofactoren</a:t>
            </a:r>
          </a:p>
        </p:txBody>
      </p:sp>
      <p:graphicFrame>
        <p:nvGraphicFramePr>
          <p:cNvPr id="5" name="Tijdelijke aanduiding voor inhoud 4">
            <a:extLst>
              <a:ext uri="{FF2B5EF4-FFF2-40B4-BE49-F238E27FC236}">
                <a16:creationId xmlns:a16="http://schemas.microsoft.com/office/drawing/2014/main" id="{D80E445A-5586-4A52-B972-680C2307238F}"/>
              </a:ext>
            </a:extLst>
          </p:cNvPr>
          <p:cNvGraphicFramePr>
            <a:graphicFrameLocks noGrp="1"/>
          </p:cNvGraphicFramePr>
          <p:nvPr>
            <p:ph idx="1"/>
            <p:extLst>
              <p:ext uri="{D42A27DB-BD31-4B8C-83A1-F6EECF244321}">
                <p14:modId xmlns:p14="http://schemas.microsoft.com/office/powerpoint/2010/main" val="3321544465"/>
              </p:ext>
            </p:extLst>
          </p:nvPr>
        </p:nvGraphicFramePr>
        <p:xfrm>
          <a:off x="-19603" y="1054461"/>
          <a:ext cx="9130352" cy="5667013"/>
        </p:xfrm>
        <a:graphic>
          <a:graphicData uri="http://schemas.openxmlformats.org/drawingml/2006/table">
            <a:tbl>
              <a:tblPr firstRow="1" bandRow="1">
                <a:tableStyleId>{5C22544A-7EE6-4342-B048-85BDC9FD1C3A}</a:tableStyleId>
              </a:tblPr>
              <a:tblGrid>
                <a:gridCol w="2040921">
                  <a:extLst>
                    <a:ext uri="{9D8B030D-6E8A-4147-A177-3AD203B41FA5}">
                      <a16:colId xmlns:a16="http://schemas.microsoft.com/office/drawing/2014/main" val="3626642182"/>
                    </a:ext>
                  </a:extLst>
                </a:gridCol>
                <a:gridCol w="7089431">
                  <a:extLst>
                    <a:ext uri="{9D8B030D-6E8A-4147-A177-3AD203B41FA5}">
                      <a16:colId xmlns:a16="http://schemas.microsoft.com/office/drawing/2014/main" val="3284396951"/>
                    </a:ext>
                  </a:extLst>
                </a:gridCol>
              </a:tblGrid>
              <a:tr h="720337">
                <a:tc>
                  <a:txBody>
                    <a:bodyPr/>
                    <a:lstStyle/>
                    <a:p>
                      <a:r>
                        <a:rPr lang="nl-NL" sz="2400" b="0" dirty="0">
                          <a:solidFill>
                            <a:schemeClr val="tx1"/>
                          </a:solidFill>
                        </a:rPr>
                        <a:t>Roken</a:t>
                      </a:r>
                    </a:p>
                  </a:txBody>
                  <a:tcPr>
                    <a:solidFill>
                      <a:srgbClr val="FAC090"/>
                    </a:solidFill>
                  </a:tcPr>
                </a:tc>
                <a:tc>
                  <a:txBody>
                    <a:bodyPr/>
                    <a:lstStyle/>
                    <a:p>
                      <a:r>
                        <a:rPr lang="nl-NL" sz="2400" b="0" dirty="0">
                          <a:solidFill>
                            <a:schemeClr val="tx1"/>
                          </a:solidFill>
                        </a:rPr>
                        <a:t>Staak het roken en vermijd meeroken</a:t>
                      </a:r>
                    </a:p>
                  </a:txBody>
                  <a:tcPr>
                    <a:solidFill>
                      <a:srgbClr val="FAC090"/>
                    </a:solidFill>
                  </a:tcPr>
                </a:tc>
                <a:extLst>
                  <a:ext uri="{0D108BD9-81ED-4DB2-BD59-A6C34878D82A}">
                    <a16:rowId xmlns:a16="http://schemas.microsoft.com/office/drawing/2014/main" val="4099669379"/>
                  </a:ext>
                </a:extLst>
              </a:tr>
              <a:tr h="763124">
                <a:tc>
                  <a:txBody>
                    <a:bodyPr/>
                    <a:lstStyle/>
                    <a:p>
                      <a:r>
                        <a:rPr lang="nl-NL" sz="2400" dirty="0"/>
                        <a:t>Alcohol</a:t>
                      </a:r>
                    </a:p>
                  </a:txBody>
                  <a:tcPr>
                    <a:solidFill>
                      <a:srgbClr val="FAC090"/>
                    </a:solidFill>
                  </a:tcPr>
                </a:tc>
                <a:tc>
                  <a:txBody>
                    <a:bodyPr/>
                    <a:lstStyle/>
                    <a:p>
                      <a:r>
                        <a:rPr lang="nl-NL" sz="2400" b="0" dirty="0">
                          <a:solidFill>
                            <a:schemeClr val="tx1"/>
                          </a:solidFill>
                        </a:rPr>
                        <a:t>Géén alcohol, dan wel maximaal 1 glas/ dag</a:t>
                      </a:r>
                    </a:p>
                  </a:txBody>
                  <a:tcPr>
                    <a:solidFill>
                      <a:srgbClr val="FAC090"/>
                    </a:solidFill>
                  </a:tcPr>
                </a:tc>
                <a:extLst>
                  <a:ext uri="{0D108BD9-81ED-4DB2-BD59-A6C34878D82A}">
                    <a16:rowId xmlns:a16="http://schemas.microsoft.com/office/drawing/2014/main" val="2477581494"/>
                  </a:ext>
                </a:extLst>
              </a:tr>
              <a:tr h="764566">
                <a:tc>
                  <a:txBody>
                    <a:bodyPr/>
                    <a:lstStyle/>
                    <a:p>
                      <a:r>
                        <a:rPr lang="nl-NL" sz="2400" dirty="0"/>
                        <a:t>Bewegen</a:t>
                      </a:r>
                    </a:p>
                    <a:p>
                      <a:endParaRPr lang="nl-NL" dirty="0"/>
                    </a:p>
                  </a:txBody>
                  <a:tcPr>
                    <a:solidFill>
                      <a:srgbClr val="FAC090"/>
                    </a:solidFill>
                  </a:tcPr>
                </a:tc>
                <a:tc>
                  <a:txBody>
                    <a:bodyPr/>
                    <a:lstStyle/>
                    <a:p>
                      <a:r>
                        <a:rPr lang="nl-NL" sz="2400" b="0" dirty="0">
                          <a:solidFill>
                            <a:schemeClr val="tx1"/>
                          </a:solidFill>
                        </a:rPr>
                        <a:t>Minimaal 150 min/ week</a:t>
                      </a:r>
                    </a:p>
                  </a:txBody>
                  <a:tcPr>
                    <a:solidFill>
                      <a:srgbClr val="FAC090"/>
                    </a:solidFill>
                  </a:tcPr>
                </a:tc>
                <a:extLst>
                  <a:ext uri="{0D108BD9-81ED-4DB2-BD59-A6C34878D82A}">
                    <a16:rowId xmlns:a16="http://schemas.microsoft.com/office/drawing/2014/main" val="3768353487"/>
                  </a:ext>
                </a:extLst>
              </a:tr>
              <a:tr h="860137">
                <a:tc>
                  <a:txBody>
                    <a:bodyPr/>
                    <a:lstStyle/>
                    <a:p>
                      <a:r>
                        <a:rPr lang="nl-NL" sz="2400" dirty="0"/>
                        <a:t>Voeding</a:t>
                      </a:r>
                    </a:p>
                  </a:txBody>
                  <a:tcPr>
                    <a:solidFill>
                      <a:srgbClr val="FAC090"/>
                    </a:solidFill>
                  </a:tcPr>
                </a:tc>
                <a:tc>
                  <a:txBody>
                    <a:bodyPr/>
                    <a:lstStyle/>
                    <a:p>
                      <a:r>
                        <a:rPr lang="nl-NL" sz="2400" b="0" dirty="0">
                          <a:solidFill>
                            <a:schemeClr val="tx1"/>
                          </a:solidFill>
                        </a:rPr>
                        <a:t>Richtlijn goede voeding 2015; schijf van vijf</a:t>
                      </a:r>
                    </a:p>
                    <a:p>
                      <a:r>
                        <a:rPr lang="nl-NL" sz="2400" b="0" dirty="0">
                          <a:solidFill>
                            <a:schemeClr val="tx1"/>
                          </a:solidFill>
                        </a:rPr>
                        <a:t>NDF voedingsrichtlijn 2015</a:t>
                      </a:r>
                    </a:p>
                  </a:txBody>
                  <a:tcPr>
                    <a:solidFill>
                      <a:srgbClr val="FAC090"/>
                    </a:solidFill>
                  </a:tcPr>
                </a:tc>
                <a:extLst>
                  <a:ext uri="{0D108BD9-81ED-4DB2-BD59-A6C34878D82A}">
                    <a16:rowId xmlns:a16="http://schemas.microsoft.com/office/drawing/2014/main" val="3941476020"/>
                  </a:ext>
                </a:extLst>
              </a:tr>
              <a:tr h="860137">
                <a:tc>
                  <a:txBody>
                    <a:bodyPr/>
                    <a:lstStyle/>
                    <a:p>
                      <a:r>
                        <a:rPr lang="nl-NL" sz="2400" dirty="0"/>
                        <a:t>Gewicht</a:t>
                      </a:r>
                    </a:p>
                  </a:txBody>
                  <a:tcPr>
                    <a:solidFill>
                      <a:srgbClr val="FAC090"/>
                    </a:solidFill>
                  </a:tcPr>
                </a:tc>
                <a:tc>
                  <a:txBody>
                    <a:bodyPr/>
                    <a:lstStyle/>
                    <a:p>
                      <a:r>
                        <a:rPr lang="nl-NL" sz="2400" b="0" dirty="0">
                          <a:solidFill>
                            <a:schemeClr val="tx1"/>
                          </a:solidFill>
                        </a:rPr>
                        <a:t>&lt; 70 jaar:  20-25 kg/ m</a:t>
                      </a:r>
                      <a:r>
                        <a:rPr lang="nl-NL" sz="2400" b="0" baseline="30000" dirty="0">
                          <a:solidFill>
                            <a:schemeClr val="tx1"/>
                          </a:solidFill>
                        </a:rPr>
                        <a:t>2</a:t>
                      </a:r>
                      <a:br>
                        <a:rPr lang="nl-NL" sz="2400" b="0" baseline="30000" dirty="0">
                          <a:solidFill>
                            <a:schemeClr val="tx1"/>
                          </a:solidFill>
                        </a:rPr>
                      </a:br>
                      <a:endParaRPr lang="nl-NL" sz="2400" b="0" dirty="0">
                        <a:solidFill>
                          <a:schemeClr val="tx1"/>
                        </a:solidFill>
                      </a:endParaRPr>
                    </a:p>
                  </a:txBody>
                  <a:tcPr>
                    <a:solidFill>
                      <a:srgbClr val="FAC090"/>
                    </a:solidFill>
                  </a:tcPr>
                </a:tc>
                <a:extLst>
                  <a:ext uri="{0D108BD9-81ED-4DB2-BD59-A6C34878D82A}">
                    <a16:rowId xmlns:a16="http://schemas.microsoft.com/office/drawing/2014/main" val="3400919986"/>
                  </a:ext>
                </a:extLst>
              </a:tr>
              <a:tr h="860137">
                <a:tc>
                  <a:txBody>
                    <a:bodyPr/>
                    <a:lstStyle/>
                    <a:p>
                      <a:r>
                        <a:rPr lang="nl-NL" sz="2400" dirty="0"/>
                        <a:t>Lipiden</a:t>
                      </a:r>
                    </a:p>
                  </a:txBody>
                  <a:tcPr>
                    <a:solidFill>
                      <a:srgbClr val="FAC090"/>
                    </a:solidFill>
                  </a:tcPr>
                </a:tc>
                <a:tc>
                  <a:txBody>
                    <a:bodyPr/>
                    <a:lstStyle/>
                    <a:p>
                      <a:r>
                        <a:rPr lang="nl-NL" sz="2400" b="0" dirty="0">
                          <a:solidFill>
                            <a:schemeClr val="tx1"/>
                          </a:solidFill>
                        </a:rPr>
                        <a:t>HVZ en &lt; 70 jaar -&gt;LDL-C &lt; 1.8 </a:t>
                      </a:r>
                      <a:r>
                        <a:rPr lang="nl-NL" sz="2400" b="0" dirty="0" err="1">
                          <a:solidFill>
                            <a:schemeClr val="tx1"/>
                          </a:solidFill>
                        </a:rPr>
                        <a:t>mmol</a:t>
                      </a:r>
                      <a:r>
                        <a:rPr lang="nl-NL" sz="2400" b="0" dirty="0">
                          <a:solidFill>
                            <a:schemeClr val="tx1"/>
                          </a:solidFill>
                        </a:rPr>
                        <a:t>/l</a:t>
                      </a:r>
                      <a:br>
                        <a:rPr lang="nl-NL" sz="2400" b="0" dirty="0">
                          <a:solidFill>
                            <a:schemeClr val="tx1"/>
                          </a:solidFill>
                        </a:rPr>
                      </a:br>
                      <a:r>
                        <a:rPr lang="nl-NL" sz="2400" b="0" dirty="0">
                          <a:solidFill>
                            <a:schemeClr val="tx1"/>
                          </a:solidFill>
                        </a:rPr>
                        <a:t>DM2: LDL-c &lt; 2.6 </a:t>
                      </a:r>
                      <a:r>
                        <a:rPr lang="nl-NL" sz="2400" b="0" dirty="0" err="1">
                          <a:solidFill>
                            <a:schemeClr val="tx1"/>
                          </a:solidFill>
                        </a:rPr>
                        <a:t>mmol</a:t>
                      </a:r>
                      <a:r>
                        <a:rPr lang="nl-NL" sz="2400" b="0" dirty="0">
                          <a:solidFill>
                            <a:schemeClr val="tx1"/>
                          </a:solidFill>
                        </a:rPr>
                        <a:t>/l</a:t>
                      </a:r>
                    </a:p>
                  </a:txBody>
                  <a:tcPr>
                    <a:solidFill>
                      <a:srgbClr val="FAC090"/>
                    </a:solidFill>
                  </a:tcPr>
                </a:tc>
                <a:extLst>
                  <a:ext uri="{0D108BD9-81ED-4DB2-BD59-A6C34878D82A}">
                    <a16:rowId xmlns:a16="http://schemas.microsoft.com/office/drawing/2014/main" val="4090706257"/>
                  </a:ext>
                </a:extLst>
              </a:tr>
              <a:tr h="838575">
                <a:tc>
                  <a:txBody>
                    <a:bodyPr/>
                    <a:lstStyle/>
                    <a:p>
                      <a:r>
                        <a:rPr lang="nl-NL" sz="2400" dirty="0"/>
                        <a:t>Bloeddruk</a:t>
                      </a:r>
                    </a:p>
                  </a:txBody>
                  <a:tcPr>
                    <a:solidFill>
                      <a:srgbClr val="FAC090"/>
                    </a:solidFill>
                  </a:tcPr>
                </a:tc>
                <a:tc>
                  <a:txBody>
                    <a:bodyPr/>
                    <a:lstStyle/>
                    <a:p>
                      <a:r>
                        <a:rPr lang="nl-NL" sz="2400" b="0" dirty="0">
                          <a:solidFill>
                            <a:schemeClr val="tx1"/>
                          </a:solidFill>
                        </a:rPr>
                        <a:t>≤ 70 jaar: &lt; 140 </a:t>
                      </a:r>
                      <a:r>
                        <a:rPr lang="nl-NL" sz="2400" b="0" dirty="0" err="1">
                          <a:solidFill>
                            <a:schemeClr val="tx1"/>
                          </a:solidFill>
                        </a:rPr>
                        <a:t>mmHg</a:t>
                      </a:r>
                      <a:r>
                        <a:rPr lang="nl-NL" sz="2400" b="0" dirty="0">
                          <a:solidFill>
                            <a:schemeClr val="tx1"/>
                          </a:solidFill>
                        </a:rPr>
                        <a:t>, indien mogelijk &lt; 130 </a:t>
                      </a:r>
                      <a:r>
                        <a:rPr lang="nl-NL" sz="2400" b="0" dirty="0" err="1">
                          <a:solidFill>
                            <a:schemeClr val="tx1"/>
                          </a:solidFill>
                        </a:rPr>
                        <a:t>mmHg</a:t>
                      </a:r>
                      <a:endParaRPr lang="nl-NL" sz="2400" b="0" dirty="0">
                        <a:solidFill>
                          <a:schemeClr val="tx1"/>
                        </a:solidFill>
                      </a:endParaRPr>
                    </a:p>
                    <a:p>
                      <a:endParaRPr lang="nl-NL" sz="2400" b="0" dirty="0">
                        <a:solidFill>
                          <a:schemeClr val="tx1"/>
                        </a:solidFill>
                      </a:endParaRPr>
                    </a:p>
                  </a:txBody>
                  <a:tcPr>
                    <a:solidFill>
                      <a:srgbClr val="FAC090"/>
                    </a:solidFill>
                  </a:tcPr>
                </a:tc>
                <a:extLst>
                  <a:ext uri="{0D108BD9-81ED-4DB2-BD59-A6C34878D82A}">
                    <a16:rowId xmlns:a16="http://schemas.microsoft.com/office/drawing/2014/main" val="1668517982"/>
                  </a:ext>
                </a:extLst>
              </a:tr>
            </a:tbl>
          </a:graphicData>
        </a:graphic>
      </p:graphicFrame>
      <p:sp>
        <p:nvSpPr>
          <p:cNvPr id="4" name="Tijdelijke aanduiding voor dianummer 3">
            <a:extLst>
              <a:ext uri="{FF2B5EF4-FFF2-40B4-BE49-F238E27FC236}">
                <a16:creationId xmlns:a16="http://schemas.microsoft.com/office/drawing/2014/main" id="{27E64889-6DFE-435A-8FC2-06919582FAF1}"/>
              </a:ext>
            </a:extLst>
          </p:cNvPr>
          <p:cNvSpPr>
            <a:spLocks noGrp="1"/>
          </p:cNvSpPr>
          <p:nvPr>
            <p:ph type="sldNum" sz="quarter" idx="12"/>
          </p:nvPr>
        </p:nvSpPr>
        <p:spPr/>
        <p:txBody>
          <a:bodyPr/>
          <a:lstStyle/>
          <a:p>
            <a:fld id="{9163240C-9BE7-EF40-AC41-228CBD415431}" type="slidenum">
              <a:rPr lang="nl-NL" smtClean="0"/>
              <a:pPr/>
              <a:t>80</a:t>
            </a:fld>
            <a:endParaRPr lang="nl-NL"/>
          </a:p>
        </p:txBody>
      </p:sp>
      <p:sp>
        <p:nvSpPr>
          <p:cNvPr id="10" name="Rechthoek 9">
            <a:extLst>
              <a:ext uri="{FF2B5EF4-FFF2-40B4-BE49-F238E27FC236}">
                <a16:creationId xmlns:a16="http://schemas.microsoft.com/office/drawing/2014/main" id="{D47FA289-73B5-42DE-9473-58E482E55BE2}"/>
              </a:ext>
            </a:extLst>
          </p:cNvPr>
          <p:cNvSpPr/>
          <p:nvPr/>
        </p:nvSpPr>
        <p:spPr>
          <a:xfrm>
            <a:off x="0" y="5803539"/>
            <a:ext cx="9116704" cy="917935"/>
          </a:xfrm>
          <a:prstGeom prst="rect">
            <a:avLst/>
          </a:prstGeom>
          <a:noFill/>
          <a:ln w="762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17C0AA3-799A-4EED-9814-94EA8DC1FF85}"/>
              </a:ext>
            </a:extLst>
          </p:cNvPr>
          <p:cNvSpPr/>
          <p:nvPr/>
        </p:nvSpPr>
        <p:spPr>
          <a:xfrm>
            <a:off x="-5955" y="4983597"/>
            <a:ext cx="9116704" cy="935914"/>
          </a:xfrm>
          <a:prstGeom prst="rect">
            <a:avLst/>
          </a:prstGeom>
          <a:noFill/>
          <a:ln w="76200">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1C418ACE-F067-4F2F-B210-7ED67B55EEBC}"/>
              </a:ext>
            </a:extLst>
          </p:cNvPr>
          <p:cNvPicPr>
            <a:picLocks noChangeAspect="1"/>
          </p:cNvPicPr>
          <p:nvPr/>
        </p:nvPicPr>
        <p:blipFill>
          <a:blip r:embed="rId3"/>
          <a:stretch>
            <a:fillRect/>
          </a:stretch>
        </p:blipFill>
        <p:spPr>
          <a:xfrm>
            <a:off x="1201065" y="5021004"/>
            <a:ext cx="747105" cy="719561"/>
          </a:xfrm>
          <a:prstGeom prst="rect">
            <a:avLst/>
          </a:prstGeom>
        </p:spPr>
      </p:pic>
    </p:spTree>
    <p:extLst>
      <p:ext uri="{BB962C8B-B14F-4D97-AF65-F5344CB8AC3E}">
        <p14:creationId xmlns:p14="http://schemas.microsoft.com/office/powerpoint/2010/main" val="12460045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EEC10-8196-41CE-9C95-75554238DC93}"/>
              </a:ext>
            </a:extLst>
          </p:cNvPr>
          <p:cNvSpPr>
            <a:spLocks noGrp="1"/>
          </p:cNvSpPr>
          <p:nvPr>
            <p:ph type="title"/>
          </p:nvPr>
        </p:nvSpPr>
        <p:spPr/>
        <p:txBody>
          <a:bodyPr/>
          <a:lstStyle/>
          <a:p>
            <a:r>
              <a:rPr lang="nl-NL" dirty="0"/>
              <a:t>Bloeddruk (5)</a:t>
            </a:r>
          </a:p>
        </p:txBody>
      </p:sp>
      <p:sp>
        <p:nvSpPr>
          <p:cNvPr id="4" name="Tijdelijke aanduiding voor dianummer 3">
            <a:extLst>
              <a:ext uri="{FF2B5EF4-FFF2-40B4-BE49-F238E27FC236}">
                <a16:creationId xmlns:a16="http://schemas.microsoft.com/office/drawing/2014/main" id="{174ECDD2-8F8E-484A-9123-A38D7B759C7A}"/>
              </a:ext>
            </a:extLst>
          </p:cNvPr>
          <p:cNvSpPr>
            <a:spLocks noGrp="1"/>
          </p:cNvSpPr>
          <p:nvPr>
            <p:ph type="sldNum" sz="quarter" idx="12"/>
          </p:nvPr>
        </p:nvSpPr>
        <p:spPr/>
        <p:txBody>
          <a:bodyPr/>
          <a:lstStyle/>
          <a:p>
            <a:fld id="{9163240C-9BE7-EF40-AC41-228CBD415431}" type="slidenum">
              <a:rPr lang="nl-NL" smtClean="0"/>
              <a:pPr/>
              <a:t>81</a:t>
            </a:fld>
            <a:endParaRPr lang="nl-NL"/>
          </a:p>
        </p:txBody>
      </p:sp>
      <p:sp>
        <p:nvSpPr>
          <p:cNvPr id="11" name="Tijdelijke aanduiding voor inhoud 10">
            <a:extLst>
              <a:ext uri="{FF2B5EF4-FFF2-40B4-BE49-F238E27FC236}">
                <a16:creationId xmlns:a16="http://schemas.microsoft.com/office/drawing/2014/main" id="{EC71473A-2E5D-445C-A862-91FFF59F3E01}"/>
              </a:ext>
            </a:extLst>
          </p:cNvPr>
          <p:cNvSpPr>
            <a:spLocks noGrp="1"/>
          </p:cNvSpPr>
          <p:nvPr>
            <p:ph idx="1"/>
          </p:nvPr>
        </p:nvSpPr>
        <p:spPr/>
        <p:txBody>
          <a:bodyPr/>
          <a:lstStyle/>
          <a:p>
            <a:pPr marL="0" indent="0">
              <a:buNone/>
            </a:pPr>
            <a:r>
              <a:rPr lang="nl-NL" u="sng" dirty="0"/>
              <a:t>Personen &lt; 70 jaar:</a:t>
            </a:r>
          </a:p>
          <a:p>
            <a:pPr marL="0" indent="0">
              <a:buNone/>
            </a:pPr>
            <a:endParaRPr lang="nl-NL" dirty="0"/>
          </a:p>
          <a:p>
            <a:pPr marL="0" indent="0">
              <a:buNone/>
            </a:pPr>
            <a:r>
              <a:rPr lang="nl-NL" dirty="0"/>
              <a:t>Streefwaarde &lt; 140 mm Hg</a:t>
            </a:r>
          </a:p>
          <a:p>
            <a:pPr marL="0" indent="0">
              <a:buNone/>
            </a:pPr>
            <a:endParaRPr lang="nl-NL" dirty="0"/>
          </a:p>
          <a:p>
            <a:pPr marL="0" indent="0">
              <a:buNone/>
            </a:pPr>
            <a:r>
              <a:rPr lang="nl-NL" dirty="0"/>
              <a:t>Mogelijk &lt; 130 mg indien:</a:t>
            </a:r>
            <a:br>
              <a:rPr lang="nl-NL" dirty="0"/>
            </a:br>
            <a:r>
              <a:rPr lang="nl-NL" dirty="0"/>
              <a:t>- goed verdagen behandeling</a:t>
            </a:r>
            <a:br>
              <a:rPr lang="nl-NL" dirty="0"/>
            </a:br>
            <a:r>
              <a:rPr lang="nl-NL" dirty="0"/>
              <a:t>- andere risicofactoren als T2DM en/ of CNS</a:t>
            </a:r>
          </a:p>
        </p:txBody>
      </p:sp>
    </p:spTree>
    <p:extLst>
      <p:ext uri="{BB962C8B-B14F-4D97-AF65-F5344CB8AC3E}">
        <p14:creationId xmlns:p14="http://schemas.microsoft.com/office/powerpoint/2010/main" val="5493977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1B1F0-0CDF-4B51-985F-E88236B98DAD}"/>
              </a:ext>
            </a:extLst>
          </p:cNvPr>
          <p:cNvSpPr>
            <a:spLocks noGrp="1"/>
          </p:cNvSpPr>
          <p:nvPr>
            <p:ph type="title"/>
          </p:nvPr>
        </p:nvSpPr>
        <p:spPr/>
        <p:txBody>
          <a:bodyPr/>
          <a:lstStyle/>
          <a:p>
            <a:r>
              <a:rPr lang="nl-NL" dirty="0"/>
              <a:t>Bloeddruk (6)</a:t>
            </a:r>
          </a:p>
        </p:txBody>
      </p:sp>
      <p:sp>
        <p:nvSpPr>
          <p:cNvPr id="3" name="Tijdelijke aanduiding voor inhoud 2">
            <a:extLst>
              <a:ext uri="{FF2B5EF4-FFF2-40B4-BE49-F238E27FC236}">
                <a16:creationId xmlns:a16="http://schemas.microsoft.com/office/drawing/2014/main" id="{CB617A64-D2D6-470C-9091-7D58B9F0E22A}"/>
              </a:ext>
            </a:extLst>
          </p:cNvPr>
          <p:cNvSpPr>
            <a:spLocks noGrp="1"/>
          </p:cNvSpPr>
          <p:nvPr>
            <p:ph idx="1"/>
          </p:nvPr>
        </p:nvSpPr>
        <p:spPr/>
        <p:txBody>
          <a:bodyPr/>
          <a:lstStyle/>
          <a:p>
            <a:pPr marL="0" indent="0">
              <a:buNone/>
            </a:pPr>
            <a:r>
              <a:rPr lang="nl-NL" u="sng" dirty="0"/>
              <a:t>Niet kwetsbare ouderen</a:t>
            </a:r>
            <a:r>
              <a:rPr lang="nl-NL" dirty="0"/>
              <a:t>:</a:t>
            </a:r>
            <a:br>
              <a:rPr lang="nl-NL" dirty="0"/>
            </a:br>
            <a:r>
              <a:rPr lang="nl-NL" dirty="0"/>
              <a:t>SBD &lt; 150 mm HG zo mogelijk: &lt; 140 mm HG</a:t>
            </a:r>
          </a:p>
          <a:p>
            <a:pPr marL="0" indent="0">
              <a:buNone/>
            </a:pPr>
            <a:endParaRPr lang="nl-NL" dirty="0"/>
          </a:p>
          <a:p>
            <a:pPr marL="0" indent="0">
              <a:buNone/>
            </a:pPr>
            <a:r>
              <a:rPr lang="nl-NL" u="sng" dirty="0"/>
              <a:t>Kwetsbare ouderen:</a:t>
            </a:r>
            <a:br>
              <a:rPr lang="nl-NL" dirty="0"/>
            </a:br>
            <a:r>
              <a:rPr lang="nl-NL" dirty="0"/>
              <a:t>SBD &lt; 150 mm Hg, voorzichtig titreren</a:t>
            </a:r>
          </a:p>
          <a:p>
            <a:pPr marL="0" indent="0">
              <a:buNone/>
            </a:pPr>
            <a:r>
              <a:rPr lang="nl-NL" dirty="0"/>
              <a:t>DBD nooit &lt; 70 mm Hg </a:t>
            </a:r>
          </a:p>
        </p:txBody>
      </p:sp>
      <p:sp>
        <p:nvSpPr>
          <p:cNvPr id="4" name="Tijdelijke aanduiding voor dianummer 3">
            <a:extLst>
              <a:ext uri="{FF2B5EF4-FFF2-40B4-BE49-F238E27FC236}">
                <a16:creationId xmlns:a16="http://schemas.microsoft.com/office/drawing/2014/main" id="{C8051C96-6B32-4548-B3BA-084BD4391813}"/>
              </a:ext>
            </a:extLst>
          </p:cNvPr>
          <p:cNvSpPr>
            <a:spLocks noGrp="1"/>
          </p:cNvSpPr>
          <p:nvPr>
            <p:ph type="sldNum" sz="quarter" idx="12"/>
          </p:nvPr>
        </p:nvSpPr>
        <p:spPr/>
        <p:txBody>
          <a:bodyPr/>
          <a:lstStyle/>
          <a:p>
            <a:fld id="{9163240C-9BE7-EF40-AC41-228CBD415431}" type="slidenum">
              <a:rPr lang="nl-NL" smtClean="0"/>
              <a:pPr/>
              <a:t>82</a:t>
            </a:fld>
            <a:endParaRPr lang="nl-NL"/>
          </a:p>
        </p:txBody>
      </p:sp>
    </p:spTree>
    <p:extLst>
      <p:ext uri="{BB962C8B-B14F-4D97-AF65-F5344CB8AC3E}">
        <p14:creationId xmlns:p14="http://schemas.microsoft.com/office/powerpoint/2010/main" val="470437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DDAAB-1286-4614-80F9-F74A91A197A6}"/>
              </a:ext>
            </a:extLst>
          </p:cNvPr>
          <p:cNvSpPr>
            <a:spLocks noGrp="1"/>
          </p:cNvSpPr>
          <p:nvPr>
            <p:ph type="title"/>
          </p:nvPr>
        </p:nvSpPr>
        <p:spPr/>
        <p:txBody>
          <a:bodyPr/>
          <a:lstStyle/>
          <a:p>
            <a:r>
              <a:rPr lang="nl-NL" dirty="0"/>
              <a:t>Bloeddruk (7)</a:t>
            </a:r>
          </a:p>
        </p:txBody>
      </p:sp>
      <p:sp>
        <p:nvSpPr>
          <p:cNvPr id="4" name="Tijdelijke aanduiding voor dianummer 3">
            <a:extLst>
              <a:ext uri="{FF2B5EF4-FFF2-40B4-BE49-F238E27FC236}">
                <a16:creationId xmlns:a16="http://schemas.microsoft.com/office/drawing/2014/main" id="{40550B3B-5EEF-499C-A71B-C6D78D82502A}"/>
              </a:ext>
            </a:extLst>
          </p:cNvPr>
          <p:cNvSpPr>
            <a:spLocks noGrp="1"/>
          </p:cNvSpPr>
          <p:nvPr>
            <p:ph type="sldNum" sz="quarter" idx="12"/>
          </p:nvPr>
        </p:nvSpPr>
        <p:spPr/>
        <p:txBody>
          <a:bodyPr/>
          <a:lstStyle/>
          <a:p>
            <a:fld id="{9163240C-9BE7-EF40-AC41-228CBD415431}" type="slidenum">
              <a:rPr lang="nl-NL" smtClean="0"/>
              <a:pPr/>
              <a:t>83</a:t>
            </a:fld>
            <a:endParaRPr lang="nl-NL"/>
          </a:p>
        </p:txBody>
      </p:sp>
      <p:sp>
        <p:nvSpPr>
          <p:cNvPr id="7" name="Tijdelijke aanduiding voor inhoud 6">
            <a:extLst>
              <a:ext uri="{FF2B5EF4-FFF2-40B4-BE49-F238E27FC236}">
                <a16:creationId xmlns:a16="http://schemas.microsoft.com/office/drawing/2014/main" id="{88C4463B-6C98-428F-B81D-178DD12AB6BA}"/>
              </a:ext>
            </a:extLst>
          </p:cNvPr>
          <p:cNvSpPr>
            <a:spLocks noGrp="1"/>
          </p:cNvSpPr>
          <p:nvPr>
            <p:ph idx="1"/>
          </p:nvPr>
        </p:nvSpPr>
        <p:spPr/>
        <p:txBody>
          <a:bodyPr/>
          <a:lstStyle/>
          <a:p>
            <a:pPr marL="0" indent="0">
              <a:buNone/>
            </a:pPr>
            <a:r>
              <a:rPr lang="nl-NL" u="sng" dirty="0"/>
              <a:t>Medicamenteuze behandeling</a:t>
            </a:r>
            <a:r>
              <a:rPr lang="nl-NL" dirty="0"/>
              <a:t>:</a:t>
            </a:r>
            <a:br>
              <a:rPr lang="nl-NL" dirty="0"/>
            </a:br>
            <a:endParaRPr lang="nl-NL" dirty="0"/>
          </a:p>
          <a:p>
            <a:pPr>
              <a:buFontTx/>
              <a:buChar char="-"/>
            </a:pPr>
            <a:r>
              <a:rPr lang="nl-NL" dirty="0"/>
              <a:t>ACE-remmers/angiotensine receptorblokkers (ARB)</a:t>
            </a:r>
          </a:p>
          <a:p>
            <a:pPr>
              <a:buFontTx/>
              <a:buChar char="-"/>
            </a:pPr>
            <a:r>
              <a:rPr lang="nl-NL" dirty="0"/>
              <a:t>Diuretica</a:t>
            </a:r>
          </a:p>
          <a:p>
            <a:pPr>
              <a:buFontTx/>
              <a:buChar char="-"/>
            </a:pPr>
            <a:r>
              <a:rPr lang="nl-NL" dirty="0"/>
              <a:t>Calciumantagonisten</a:t>
            </a:r>
          </a:p>
          <a:p>
            <a:pPr>
              <a:buFontTx/>
              <a:buChar char="-"/>
            </a:pPr>
            <a:r>
              <a:rPr lang="nl-NL" dirty="0" err="1"/>
              <a:t>Beta</a:t>
            </a:r>
            <a:r>
              <a:rPr lang="nl-NL" dirty="0"/>
              <a:t>- blokkers</a:t>
            </a:r>
          </a:p>
          <a:p>
            <a:pPr>
              <a:buFontTx/>
              <a:buChar char="-"/>
            </a:pPr>
            <a:endParaRPr lang="nl-NL" dirty="0"/>
          </a:p>
        </p:txBody>
      </p:sp>
    </p:spTree>
    <p:extLst>
      <p:ext uri="{BB962C8B-B14F-4D97-AF65-F5344CB8AC3E}">
        <p14:creationId xmlns:p14="http://schemas.microsoft.com/office/powerpoint/2010/main" val="3581878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3AB51-E685-4935-90B0-80207474631A}"/>
              </a:ext>
            </a:extLst>
          </p:cNvPr>
          <p:cNvSpPr>
            <a:spLocks noGrp="1"/>
          </p:cNvSpPr>
          <p:nvPr>
            <p:ph type="title"/>
          </p:nvPr>
        </p:nvSpPr>
        <p:spPr/>
        <p:txBody>
          <a:bodyPr/>
          <a:lstStyle/>
          <a:p>
            <a:r>
              <a:rPr lang="nl-NL" dirty="0"/>
              <a:t>Bloeddruk (8)</a:t>
            </a:r>
          </a:p>
        </p:txBody>
      </p:sp>
      <p:sp>
        <p:nvSpPr>
          <p:cNvPr id="3" name="Tijdelijke aanduiding voor inhoud 2">
            <a:extLst>
              <a:ext uri="{FF2B5EF4-FFF2-40B4-BE49-F238E27FC236}">
                <a16:creationId xmlns:a16="http://schemas.microsoft.com/office/drawing/2014/main" id="{0D3C5894-13F7-4AA9-8065-8CA51C57C4BB}"/>
              </a:ext>
            </a:extLst>
          </p:cNvPr>
          <p:cNvSpPr>
            <a:spLocks noGrp="1"/>
          </p:cNvSpPr>
          <p:nvPr>
            <p:ph idx="1"/>
          </p:nvPr>
        </p:nvSpPr>
        <p:spPr/>
        <p:txBody>
          <a:bodyPr/>
          <a:lstStyle/>
          <a:p>
            <a:pPr marL="514350" indent="-514350">
              <a:buFont typeface="Arial"/>
              <a:buAutoNum type="arabicPeriod"/>
            </a:pPr>
            <a:r>
              <a:rPr lang="nl-NL" dirty="0"/>
              <a:t>Voorkeur bij diabetes:</a:t>
            </a:r>
            <a:br>
              <a:rPr lang="nl-NL" dirty="0"/>
            </a:br>
            <a:r>
              <a:rPr lang="nl-NL" dirty="0"/>
              <a:t>ACE-remmer of ARB</a:t>
            </a:r>
          </a:p>
          <a:p>
            <a:pPr marL="514350" indent="-514350">
              <a:buAutoNum type="arabicPeriod"/>
            </a:pPr>
            <a:r>
              <a:rPr lang="nl-NL" dirty="0"/>
              <a:t>Maar, </a:t>
            </a:r>
            <a:r>
              <a:rPr lang="nl-NL"/>
              <a:t>in principe alle </a:t>
            </a:r>
            <a:r>
              <a:rPr lang="nl-NL" dirty="0"/>
              <a:t>vier de klassen aanbevolen</a:t>
            </a:r>
          </a:p>
          <a:p>
            <a:pPr marL="514350" indent="-514350">
              <a:buAutoNum type="arabicPeriod"/>
            </a:pPr>
            <a:r>
              <a:rPr lang="nl-NL" dirty="0"/>
              <a:t>Vaak combinatie therapie nodig, maar liever niet:</a:t>
            </a:r>
            <a:br>
              <a:rPr lang="nl-NL" dirty="0"/>
            </a:br>
            <a:r>
              <a:rPr lang="nl-NL" dirty="0"/>
              <a:t>- bètablokker-diuretica</a:t>
            </a:r>
            <a:br>
              <a:rPr lang="nl-NL" dirty="0"/>
            </a:br>
            <a:r>
              <a:rPr lang="nl-NL" dirty="0"/>
              <a:t>- ACE-ARB</a:t>
            </a:r>
          </a:p>
        </p:txBody>
      </p:sp>
      <p:sp>
        <p:nvSpPr>
          <p:cNvPr id="4" name="Tijdelijke aanduiding voor dianummer 3">
            <a:extLst>
              <a:ext uri="{FF2B5EF4-FFF2-40B4-BE49-F238E27FC236}">
                <a16:creationId xmlns:a16="http://schemas.microsoft.com/office/drawing/2014/main" id="{7948B0A6-C136-42DF-AC1D-F4E750A76835}"/>
              </a:ext>
            </a:extLst>
          </p:cNvPr>
          <p:cNvSpPr>
            <a:spLocks noGrp="1"/>
          </p:cNvSpPr>
          <p:nvPr>
            <p:ph type="sldNum" sz="quarter" idx="12"/>
          </p:nvPr>
        </p:nvSpPr>
        <p:spPr/>
        <p:txBody>
          <a:bodyPr/>
          <a:lstStyle/>
          <a:p>
            <a:fld id="{9163240C-9BE7-EF40-AC41-228CBD415431}" type="slidenum">
              <a:rPr lang="nl-NL" smtClean="0"/>
              <a:pPr/>
              <a:t>84</a:t>
            </a:fld>
            <a:endParaRPr lang="nl-NL"/>
          </a:p>
        </p:txBody>
      </p:sp>
    </p:spTree>
    <p:extLst>
      <p:ext uri="{BB962C8B-B14F-4D97-AF65-F5344CB8AC3E}">
        <p14:creationId xmlns:p14="http://schemas.microsoft.com/office/powerpoint/2010/main" val="4279625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52B84-EEC2-4C33-A23C-88D1FEA58C96}"/>
              </a:ext>
            </a:extLst>
          </p:cNvPr>
          <p:cNvSpPr>
            <a:spLocks noGrp="1"/>
          </p:cNvSpPr>
          <p:nvPr>
            <p:ph type="title"/>
          </p:nvPr>
        </p:nvSpPr>
        <p:spPr/>
        <p:txBody>
          <a:bodyPr/>
          <a:lstStyle/>
          <a:p>
            <a:r>
              <a:rPr lang="nl-NL" dirty="0"/>
              <a:t>Bloeddruk (9)</a:t>
            </a:r>
          </a:p>
        </p:txBody>
      </p:sp>
      <p:sp>
        <p:nvSpPr>
          <p:cNvPr id="3" name="Tijdelijke aanduiding voor inhoud 2">
            <a:extLst>
              <a:ext uri="{FF2B5EF4-FFF2-40B4-BE49-F238E27FC236}">
                <a16:creationId xmlns:a16="http://schemas.microsoft.com/office/drawing/2014/main" id="{3C1D085E-6EC4-4BFA-854E-C827A280F192}"/>
              </a:ext>
            </a:extLst>
          </p:cNvPr>
          <p:cNvSpPr>
            <a:spLocks noGrp="1"/>
          </p:cNvSpPr>
          <p:nvPr>
            <p:ph idx="1"/>
          </p:nvPr>
        </p:nvSpPr>
        <p:spPr/>
        <p:txBody>
          <a:bodyPr/>
          <a:lstStyle/>
          <a:p>
            <a:pPr marL="0" indent="0">
              <a:buNone/>
            </a:pPr>
            <a:r>
              <a:rPr lang="nl-NL" u="sng" dirty="0"/>
              <a:t>Therapieresistentie</a:t>
            </a:r>
            <a:r>
              <a:rPr lang="nl-NL" dirty="0"/>
              <a:t>:</a:t>
            </a:r>
          </a:p>
          <a:p>
            <a:pPr marL="514350" indent="-514350">
              <a:buAutoNum type="arabicPeriod"/>
            </a:pPr>
            <a:r>
              <a:rPr lang="nl-NL" dirty="0"/>
              <a:t>Compliance?</a:t>
            </a:r>
          </a:p>
          <a:p>
            <a:pPr marL="514350" indent="-514350">
              <a:buAutoNum type="arabicPeriod"/>
            </a:pPr>
            <a:r>
              <a:rPr lang="nl-NL" dirty="0"/>
              <a:t>Wittejassen effect?</a:t>
            </a:r>
          </a:p>
          <a:p>
            <a:pPr marL="514350" indent="-514350">
              <a:buAutoNum type="arabicPeriod"/>
            </a:pPr>
            <a:r>
              <a:rPr lang="nl-NL" dirty="0"/>
              <a:t>Hoge zoutinname?</a:t>
            </a:r>
          </a:p>
          <a:p>
            <a:pPr marL="514350" indent="-514350">
              <a:buAutoNum type="arabicPeriod"/>
            </a:pPr>
            <a:r>
              <a:rPr lang="nl-NL" dirty="0"/>
              <a:t>Alcoholgebruik?</a:t>
            </a:r>
          </a:p>
          <a:p>
            <a:pPr marL="0" indent="0">
              <a:buNone/>
            </a:pPr>
            <a:endParaRPr lang="nl-NL" dirty="0"/>
          </a:p>
          <a:p>
            <a:pPr marL="0" indent="0">
              <a:buNone/>
            </a:pPr>
            <a:r>
              <a:rPr lang="nl-NL" dirty="0"/>
              <a:t>-&gt; </a:t>
            </a:r>
            <a:r>
              <a:rPr lang="nl-NL" u="sng" dirty="0"/>
              <a:t>24 uurs bloeddrukmeting</a:t>
            </a:r>
            <a:br>
              <a:rPr lang="nl-NL" dirty="0"/>
            </a:br>
            <a:r>
              <a:rPr lang="nl-NL" dirty="0"/>
              <a:t>Voeg spironolacton 25-50 mg toe, bij niet verdragen amiloride 10-20 mg </a:t>
            </a:r>
          </a:p>
        </p:txBody>
      </p:sp>
      <p:sp>
        <p:nvSpPr>
          <p:cNvPr id="4" name="Tijdelijke aanduiding voor dianummer 3">
            <a:extLst>
              <a:ext uri="{FF2B5EF4-FFF2-40B4-BE49-F238E27FC236}">
                <a16:creationId xmlns:a16="http://schemas.microsoft.com/office/drawing/2014/main" id="{F5685066-0421-435E-9791-3258D827C109}"/>
              </a:ext>
            </a:extLst>
          </p:cNvPr>
          <p:cNvSpPr>
            <a:spLocks noGrp="1"/>
          </p:cNvSpPr>
          <p:nvPr>
            <p:ph type="sldNum" sz="quarter" idx="12"/>
          </p:nvPr>
        </p:nvSpPr>
        <p:spPr/>
        <p:txBody>
          <a:bodyPr/>
          <a:lstStyle/>
          <a:p>
            <a:fld id="{9163240C-9BE7-EF40-AC41-228CBD415431}" type="slidenum">
              <a:rPr lang="nl-NL" smtClean="0"/>
              <a:pPr/>
              <a:t>85</a:t>
            </a:fld>
            <a:endParaRPr lang="nl-NL"/>
          </a:p>
        </p:txBody>
      </p:sp>
    </p:spTree>
    <p:extLst>
      <p:ext uri="{BB962C8B-B14F-4D97-AF65-F5344CB8AC3E}">
        <p14:creationId xmlns:p14="http://schemas.microsoft.com/office/powerpoint/2010/main" val="3773279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rgbClr val="FF8000"/>
                </a:solidFill>
              </a:rPr>
              <a:t>Beïnvloeding risicofactoren</a:t>
            </a:r>
            <a:r>
              <a:rPr lang="nl-NL" dirty="0">
                <a:solidFill>
                  <a:schemeClr val="tx1">
                    <a:lumMod val="95000"/>
                    <a:lumOff val="5000"/>
                  </a:schemeClr>
                </a:solidFill>
              </a:rPr>
              <a:t>: </a:t>
            </a:r>
            <a:r>
              <a:rPr lang="nl-NL" dirty="0">
                <a:solidFill>
                  <a:srgbClr val="FF8000"/>
                </a:solidFill>
              </a:rPr>
              <a:t>chronische </a:t>
            </a:r>
            <a:r>
              <a:rPr lang="nl-NL" dirty="0" err="1">
                <a:solidFill>
                  <a:srgbClr val="FF8000"/>
                </a:solidFill>
              </a:rPr>
              <a:t>nierschade</a:t>
            </a:r>
            <a:r>
              <a:rPr lang="nl-NL" dirty="0">
                <a:solidFill>
                  <a:srgbClr val="FF8000"/>
                </a:solidFill>
              </a:rPr>
              <a:t> </a:t>
            </a: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30976535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nl-NL" altLang="nl-NL" sz="3600" dirty="0"/>
              <a:t>Chronische </a:t>
            </a:r>
            <a:r>
              <a:rPr lang="nl-NL" altLang="nl-NL" sz="3600" dirty="0" err="1"/>
              <a:t>nierschade</a:t>
            </a:r>
            <a:r>
              <a:rPr lang="nl-NL" altLang="nl-NL" sz="3600" dirty="0"/>
              <a:t> (1)</a:t>
            </a:r>
          </a:p>
        </p:txBody>
      </p:sp>
      <p:pic>
        <p:nvPicPr>
          <p:cNvPr id="38915"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0651" y="790594"/>
            <a:ext cx="1525588" cy="1368425"/>
          </a:xfrm>
        </p:spPr>
      </p:pic>
      <p:pic>
        <p:nvPicPr>
          <p:cNvPr id="389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12" y="1417639"/>
            <a:ext cx="8791337" cy="52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ianummer 4"/>
          <p:cNvSpPr>
            <a:spLocks noGrp="1"/>
          </p:cNvSpPr>
          <p:nvPr>
            <p:ph type="sldNum" sz="quarter" idx="4294967295"/>
          </p:nvPr>
        </p:nvSpPr>
        <p:spPr>
          <a:xfrm>
            <a:off x="522000" y="6414409"/>
            <a:ext cx="810000" cy="152400"/>
          </a:xfrm>
          <a:prstGeom prst="rect">
            <a:avLst/>
          </a:prstGeom>
        </p:spPr>
        <p:txBody>
          <a:bodyPr/>
          <a:lstStyle/>
          <a:p>
            <a:pPr marL="0" marR="0" lvl="0" indent="0" algn="r" defTabSz="457035"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035" rtl="0" eaLnBrk="1" fontAlgn="auto" latinLnBrk="0" hangingPunct="1">
                <a:lnSpc>
                  <a:spcPct val="100000"/>
                </a:lnSpc>
                <a:spcBef>
                  <a:spcPts val="0"/>
                </a:spcBef>
                <a:spcAft>
                  <a:spcPts val="0"/>
                </a:spcAft>
                <a:buClrTx/>
                <a:buSzTx/>
                <a:buFontTx/>
                <a:buNone/>
                <a:tabLst/>
                <a:defRPr/>
              </a:pPr>
              <a:t>87</a:t>
            </a:fld>
            <a:endPar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423744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Beleid CNS: Stap 1</a:t>
            </a:r>
          </a:p>
        </p:txBody>
      </p:sp>
      <p:sp>
        <p:nvSpPr>
          <p:cNvPr id="3" name="Tijdelijke aanduiding voor inhoud 2"/>
          <p:cNvSpPr>
            <a:spLocks noGrp="1"/>
          </p:cNvSpPr>
          <p:nvPr>
            <p:ph idx="1"/>
          </p:nvPr>
        </p:nvSpPr>
        <p:spPr>
          <a:xfrm>
            <a:off x="-56271" y="1859494"/>
            <a:ext cx="9256542" cy="5563772"/>
          </a:xfrm>
        </p:spPr>
        <p:txBody>
          <a:bodyPr>
            <a:noAutofit/>
          </a:bodyPr>
          <a:lstStyle/>
          <a:p>
            <a:pPr marL="0" indent="0">
              <a:buNone/>
            </a:pPr>
            <a:r>
              <a:rPr lang="nl-NL" b="1" dirty="0">
                <a:latin typeface="Century Gothic" panose="020B0502020202020204" pitchFamily="34" charset="0"/>
                <a:cs typeface="Arial" panose="020B0604020202020204" pitchFamily="34" charset="0"/>
              </a:rPr>
              <a:t>Patiëntenvoorlichting</a:t>
            </a:r>
          </a:p>
          <a:p>
            <a:pPr>
              <a:buFont typeface="Arial" panose="020B0604020202020204" pitchFamily="34" charset="0"/>
              <a:buChar char="•"/>
            </a:pPr>
            <a:r>
              <a:rPr lang="nl-NL" dirty="0">
                <a:latin typeface="Century Gothic" panose="020B0502020202020204" pitchFamily="34" charset="0"/>
                <a:cs typeface="Arial" panose="020B0604020202020204" pitchFamily="34" charset="0"/>
              </a:rPr>
              <a:t>Verken cognitie/ angsten</a:t>
            </a:r>
          </a:p>
          <a:p>
            <a:pPr>
              <a:buFont typeface="Arial" panose="020B0604020202020204" pitchFamily="34" charset="0"/>
              <a:buChar char="•"/>
            </a:pPr>
            <a:r>
              <a:rPr lang="nl-NL" dirty="0">
                <a:latin typeface="Century Gothic" panose="020B0502020202020204" pitchFamily="34" charset="0"/>
                <a:cs typeface="Arial" panose="020B0604020202020204" pitchFamily="34" charset="0"/>
              </a:rPr>
              <a:t>Geef bij herhaling informatie: www.thuisarts.nl/nieren </a:t>
            </a:r>
          </a:p>
          <a:p>
            <a:pPr>
              <a:buFont typeface="Arial" panose="020B0604020202020204" pitchFamily="34" charset="0"/>
              <a:buChar char="•"/>
            </a:pPr>
            <a:r>
              <a:rPr lang="nl-NL" dirty="0">
                <a:latin typeface="Century Gothic" panose="020B0502020202020204" pitchFamily="34" charset="0"/>
                <a:cs typeface="Arial" panose="020B0604020202020204" pitchFamily="34" charset="0"/>
              </a:rPr>
              <a:t>Leg link uit met HVZ</a:t>
            </a:r>
          </a:p>
          <a:p>
            <a:pPr>
              <a:buFont typeface="Arial" panose="020B0604020202020204" pitchFamily="34" charset="0"/>
              <a:buChar char="•"/>
            </a:pPr>
            <a:r>
              <a:rPr lang="nl-NL" dirty="0">
                <a:latin typeface="Century Gothic" panose="020B0502020202020204" pitchFamily="34" charset="0"/>
                <a:cs typeface="Arial" panose="020B0604020202020204" pitchFamily="34" charset="0"/>
              </a:rPr>
              <a:t>Zoutinname verminderen tot &lt;6gr /dg</a:t>
            </a:r>
          </a:p>
          <a:p>
            <a:pPr>
              <a:buFont typeface="Arial" panose="020B0604020202020204" pitchFamily="34" charset="0"/>
              <a:buChar char="•"/>
            </a:pPr>
            <a:r>
              <a:rPr lang="nl-NL" dirty="0">
                <a:latin typeface="Century Gothic" panose="020B0502020202020204" pitchFamily="34" charset="0"/>
                <a:cs typeface="Arial" panose="020B0604020202020204" pitchFamily="34" charset="0"/>
              </a:rPr>
              <a:t>Geen </a:t>
            </a:r>
            <a:r>
              <a:rPr lang="nl-NL" dirty="0" err="1">
                <a:latin typeface="Century Gothic" panose="020B0502020202020204" pitchFamily="34" charset="0"/>
                <a:cs typeface="Arial" panose="020B0604020202020204" pitchFamily="34" charset="0"/>
              </a:rPr>
              <a:t>NSAID’s</a:t>
            </a:r>
            <a:r>
              <a:rPr lang="nl-NL" dirty="0">
                <a:latin typeface="Century Gothic" panose="020B0502020202020204" pitchFamily="34" charset="0"/>
                <a:cs typeface="Arial" panose="020B0604020202020204" pitchFamily="34" charset="0"/>
              </a:rPr>
              <a:t> gebruiken</a:t>
            </a:r>
          </a:p>
          <a:p>
            <a:pPr>
              <a:buFont typeface="Arial" panose="020B0604020202020204" pitchFamily="34" charset="0"/>
              <a:buChar char="•"/>
            </a:pPr>
            <a:r>
              <a:rPr lang="nl-NL" dirty="0">
                <a:latin typeface="Century Gothic" panose="020B0502020202020204" pitchFamily="34" charset="0"/>
                <a:cs typeface="Arial" panose="020B0604020202020204" pitchFamily="34" charset="0"/>
              </a:rPr>
              <a:t>Gevaar braken, diarree in combinatie met diuretica en RAS-remmers</a:t>
            </a:r>
          </a:p>
        </p:txBody>
      </p:sp>
      <p:sp>
        <p:nvSpPr>
          <p:cNvPr id="4" name="Tijdelijke aanduiding voor dianummer 3"/>
          <p:cNvSpPr>
            <a:spLocks noGrp="1"/>
          </p:cNvSpPr>
          <p:nvPr>
            <p:ph type="sldNum" sz="quarter" idx="4294967295"/>
          </p:nvPr>
        </p:nvSpPr>
        <p:spPr>
          <a:xfrm>
            <a:off x="522000" y="6414409"/>
            <a:ext cx="810000" cy="152400"/>
          </a:xfrm>
          <a:prstGeom prst="rect">
            <a:avLst/>
          </a:prstGeom>
        </p:spPr>
        <p:txBody>
          <a:bodyPr/>
          <a:lstStyle/>
          <a:p>
            <a:fld id="{9163240C-9BE7-EF40-AC41-228CBD415431}" type="slidenum">
              <a:rPr lang="nl-NL" smtClean="0"/>
              <a:pPr/>
              <a:t>88</a:t>
            </a:fld>
            <a:endParaRPr lang="nl-NL" dirty="0"/>
          </a:p>
        </p:txBody>
      </p:sp>
    </p:spTree>
    <p:extLst>
      <p:ext uri="{BB962C8B-B14F-4D97-AF65-F5344CB8AC3E}">
        <p14:creationId xmlns:p14="http://schemas.microsoft.com/office/powerpoint/2010/main" val="12754137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F7849-D776-4060-B761-E0A6C4C8956E}"/>
              </a:ext>
            </a:extLst>
          </p:cNvPr>
          <p:cNvSpPr>
            <a:spLocks noGrp="1"/>
          </p:cNvSpPr>
          <p:nvPr>
            <p:ph type="title"/>
          </p:nvPr>
        </p:nvSpPr>
        <p:spPr/>
        <p:txBody>
          <a:bodyPr>
            <a:normAutofit fontScale="90000"/>
          </a:bodyPr>
          <a:lstStyle/>
          <a:p>
            <a:r>
              <a:rPr lang="nl-NL" dirty="0"/>
              <a:t>Leefstijlfactoren van invloed op de nieren</a:t>
            </a:r>
          </a:p>
        </p:txBody>
      </p:sp>
      <p:sp>
        <p:nvSpPr>
          <p:cNvPr id="11" name="Tijdelijke aanduiding voor inhoud 10">
            <a:extLst>
              <a:ext uri="{FF2B5EF4-FFF2-40B4-BE49-F238E27FC236}">
                <a16:creationId xmlns:a16="http://schemas.microsoft.com/office/drawing/2014/main" id="{875AFADE-ED3A-4A71-8116-CFE165A9957D}"/>
              </a:ext>
            </a:extLst>
          </p:cNvPr>
          <p:cNvSpPr>
            <a:spLocks noGrp="1"/>
          </p:cNvSpPr>
          <p:nvPr>
            <p:ph idx="1"/>
          </p:nvPr>
        </p:nvSpPr>
        <p:spPr/>
        <p:txBody>
          <a:bodyPr/>
          <a:lstStyle/>
          <a:p>
            <a:r>
              <a:rPr lang="nl-NL" dirty="0"/>
              <a:t>Roken</a:t>
            </a:r>
          </a:p>
          <a:p>
            <a:r>
              <a:rPr lang="nl-NL" dirty="0"/>
              <a:t>Zoutinname </a:t>
            </a:r>
          </a:p>
          <a:p>
            <a:r>
              <a:rPr lang="nl-NL" dirty="0"/>
              <a:t>Medicatie</a:t>
            </a:r>
          </a:p>
          <a:p>
            <a:pPr marL="0" indent="0">
              <a:buNone/>
            </a:pPr>
            <a:r>
              <a:rPr lang="nl-NL" dirty="0"/>
              <a:t>   </a:t>
            </a:r>
            <a:r>
              <a:rPr lang="nl-NL" dirty="0">
                <a:sym typeface="Wingdings" panose="05000000000000000000" pitchFamily="2" charset="2"/>
              </a:rPr>
              <a:t>o.a. </a:t>
            </a:r>
            <a:r>
              <a:rPr lang="nl-NL" dirty="0" err="1">
                <a:sym typeface="Wingdings" panose="05000000000000000000" pitchFamily="2" charset="2"/>
              </a:rPr>
              <a:t>NSAIDs</a:t>
            </a:r>
            <a:r>
              <a:rPr lang="nl-NL" dirty="0">
                <a:sym typeface="Wingdings" panose="05000000000000000000" pitchFamily="2" charset="2"/>
              </a:rPr>
              <a:t>!</a:t>
            </a:r>
            <a:endParaRPr lang="nl-NL" dirty="0"/>
          </a:p>
          <a:p>
            <a:r>
              <a:rPr lang="nl-NL" dirty="0"/>
              <a:t>Overgewicht</a:t>
            </a:r>
          </a:p>
          <a:p>
            <a:r>
              <a:rPr lang="nl-NL" dirty="0"/>
              <a:t>Cholesterol</a:t>
            </a:r>
          </a:p>
          <a:p>
            <a:pPr marL="0" indent="0">
              <a:buNone/>
            </a:pPr>
            <a:endParaRPr lang="nl-NL" dirty="0"/>
          </a:p>
          <a:p>
            <a:pPr marL="0" indent="0">
              <a:buNone/>
            </a:pPr>
            <a:endParaRPr lang="nl-NL" dirty="0"/>
          </a:p>
        </p:txBody>
      </p:sp>
      <p:pic>
        <p:nvPicPr>
          <p:cNvPr id="12" name="Afbeelding 11">
            <a:extLst>
              <a:ext uri="{FF2B5EF4-FFF2-40B4-BE49-F238E27FC236}">
                <a16:creationId xmlns:a16="http://schemas.microsoft.com/office/drawing/2014/main" id="{E17C4FCD-A247-46C1-9E73-B0ED619A72E7}"/>
              </a:ext>
            </a:extLst>
          </p:cNvPr>
          <p:cNvPicPr>
            <a:picLocks noChangeAspect="1"/>
          </p:cNvPicPr>
          <p:nvPr/>
        </p:nvPicPr>
        <p:blipFill>
          <a:blip r:embed="rId3"/>
          <a:stretch>
            <a:fillRect/>
          </a:stretch>
        </p:blipFill>
        <p:spPr>
          <a:xfrm>
            <a:off x="3051409" y="1927141"/>
            <a:ext cx="1369219" cy="1369219"/>
          </a:xfrm>
          <a:prstGeom prst="rect">
            <a:avLst/>
          </a:prstGeom>
        </p:spPr>
      </p:pic>
      <p:pic>
        <p:nvPicPr>
          <p:cNvPr id="16" name="Afbeelding 15">
            <a:extLst>
              <a:ext uri="{FF2B5EF4-FFF2-40B4-BE49-F238E27FC236}">
                <a16:creationId xmlns:a16="http://schemas.microsoft.com/office/drawing/2014/main" id="{6B1847E7-CDFF-4C44-BD22-B3B1CA479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637" y="1973379"/>
            <a:ext cx="2124713" cy="2557907"/>
          </a:xfrm>
          <a:prstGeom prst="rect">
            <a:avLst/>
          </a:prstGeom>
        </p:spPr>
      </p:pic>
      <p:pic>
        <p:nvPicPr>
          <p:cNvPr id="17" name="Afbeelding 16">
            <a:extLst>
              <a:ext uri="{FF2B5EF4-FFF2-40B4-BE49-F238E27FC236}">
                <a16:creationId xmlns:a16="http://schemas.microsoft.com/office/drawing/2014/main" id="{82AEC40F-6CB6-4850-98CC-134240AE8BA1}"/>
              </a:ext>
            </a:extLst>
          </p:cNvPr>
          <p:cNvPicPr>
            <a:picLocks noChangeAspect="1"/>
          </p:cNvPicPr>
          <p:nvPr/>
        </p:nvPicPr>
        <p:blipFill>
          <a:blip r:embed="rId5"/>
          <a:stretch>
            <a:fillRect/>
          </a:stretch>
        </p:blipFill>
        <p:spPr>
          <a:xfrm>
            <a:off x="4420628" y="2886981"/>
            <a:ext cx="1644305" cy="1644305"/>
          </a:xfrm>
          <a:prstGeom prst="rect">
            <a:avLst/>
          </a:prstGeom>
        </p:spPr>
      </p:pic>
      <p:pic>
        <p:nvPicPr>
          <p:cNvPr id="18" name="Afbeelding 17">
            <a:extLst>
              <a:ext uri="{FF2B5EF4-FFF2-40B4-BE49-F238E27FC236}">
                <a16:creationId xmlns:a16="http://schemas.microsoft.com/office/drawing/2014/main" id="{C51317CE-494F-4757-A38F-EC402B597B3D}"/>
              </a:ext>
            </a:extLst>
          </p:cNvPr>
          <p:cNvPicPr>
            <a:picLocks noChangeAspect="1"/>
          </p:cNvPicPr>
          <p:nvPr/>
        </p:nvPicPr>
        <p:blipFill>
          <a:blip r:embed="rId6"/>
          <a:stretch>
            <a:fillRect/>
          </a:stretch>
        </p:blipFill>
        <p:spPr>
          <a:xfrm>
            <a:off x="2771191" y="5256093"/>
            <a:ext cx="1867311" cy="1043191"/>
          </a:xfrm>
          <a:prstGeom prst="rect">
            <a:avLst/>
          </a:prstGeom>
        </p:spPr>
      </p:pic>
    </p:spTree>
    <p:extLst>
      <p:ext uri="{BB962C8B-B14F-4D97-AF65-F5344CB8AC3E}">
        <p14:creationId xmlns:p14="http://schemas.microsoft.com/office/powerpoint/2010/main" val="353209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rgbClr val="FF8000"/>
                </a:solidFill>
              </a:rPr>
              <a:t>Pathofysiologie (pre)diabetes</a:t>
            </a:r>
          </a:p>
          <a:p>
            <a:pPr lvl="0">
              <a:lnSpc>
                <a:spcPct val="120000"/>
              </a:lnSpc>
            </a:pPr>
            <a:r>
              <a:rPr lang="nl-NL" dirty="0">
                <a:solidFill>
                  <a:schemeClr val="tx1">
                    <a:lumMod val="95000"/>
                    <a:lumOff val="5000"/>
                  </a:schemeClr>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chemeClr val="tx1">
                    <a:lumMod val="95000"/>
                    <a:lumOff val="5000"/>
                  </a:schemeClr>
                </a:solidFill>
              </a:rPr>
              <a:t>Beïnvloeding risicofactoren: leefstijl (1), lipiden (2), bloeddruk (3), chronische </a:t>
            </a:r>
            <a:r>
              <a:rPr lang="nl-NL" dirty="0" err="1">
                <a:solidFill>
                  <a:schemeClr val="tx1">
                    <a:lumMod val="95000"/>
                    <a:lumOff val="5000"/>
                  </a:schemeClr>
                </a:solidFill>
              </a:rPr>
              <a:t>nierschade</a:t>
            </a:r>
            <a:r>
              <a:rPr lang="nl-NL" dirty="0">
                <a:solidFill>
                  <a:schemeClr val="tx1">
                    <a:lumMod val="95000"/>
                    <a:lumOff val="5000"/>
                  </a:schemeClr>
                </a:solidFill>
              </a:rPr>
              <a:t> (4)</a:t>
            </a:r>
          </a:p>
          <a:p>
            <a:pPr lvl="0">
              <a:lnSpc>
                <a:spcPct val="120000"/>
              </a:lnSpc>
            </a:pPr>
            <a:r>
              <a:rPr lang="nl-NL" dirty="0">
                <a:solidFill>
                  <a:schemeClr val="tx1">
                    <a:lumMod val="95000"/>
                    <a:lumOff val="5000"/>
                  </a:schemeClr>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4454087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Beleid CNS: stap 2</a:t>
            </a:r>
          </a:p>
        </p:txBody>
      </p:sp>
      <p:sp>
        <p:nvSpPr>
          <p:cNvPr id="3" name="Tijdelijke aanduiding voor inhoud 2"/>
          <p:cNvSpPr>
            <a:spLocks noGrp="1"/>
          </p:cNvSpPr>
          <p:nvPr>
            <p:ph idx="1"/>
          </p:nvPr>
        </p:nvSpPr>
        <p:spPr/>
        <p:txBody>
          <a:bodyPr>
            <a:normAutofit/>
          </a:bodyPr>
          <a:lstStyle/>
          <a:p>
            <a:pPr lvl="0"/>
            <a:r>
              <a:rPr lang="nl-NL" sz="2600" dirty="0">
                <a:latin typeface="Century Gothic" panose="020B0502020202020204" pitchFamily="34" charset="0"/>
                <a:cs typeface="Arial" panose="020B0604020202020204" pitchFamily="34" charset="0"/>
              </a:rPr>
              <a:t>Alle patiënten met een </a:t>
            </a:r>
            <a:r>
              <a:rPr lang="nl-NL" sz="2600" dirty="0" err="1">
                <a:latin typeface="Century Gothic" panose="020B0502020202020204" pitchFamily="34" charset="0"/>
                <a:cs typeface="Arial" panose="020B0604020202020204" pitchFamily="34" charset="0"/>
              </a:rPr>
              <a:t>eGFR</a:t>
            </a:r>
            <a:r>
              <a:rPr lang="nl-NL" sz="2600" dirty="0">
                <a:latin typeface="Century Gothic" panose="020B0502020202020204" pitchFamily="34" charset="0"/>
                <a:cs typeface="Arial" panose="020B0604020202020204" pitchFamily="34" charset="0"/>
              </a:rPr>
              <a:t> &lt; 60: </a:t>
            </a:r>
            <a:r>
              <a:rPr lang="nl-NL" sz="2600" b="1" dirty="0">
                <a:latin typeface="Century Gothic" panose="020B0502020202020204" pitchFamily="34" charset="0"/>
                <a:cs typeface="Arial" panose="020B0604020202020204" pitchFamily="34" charset="0"/>
              </a:rPr>
              <a:t>ICPC U99.01</a:t>
            </a:r>
          </a:p>
          <a:p>
            <a:pPr marL="457032" lvl="1" indent="0">
              <a:buNone/>
            </a:pPr>
            <a:endParaRPr lang="nl-NL" sz="1500" dirty="0">
              <a:latin typeface="Century Gothic" panose="020B0502020202020204" pitchFamily="34" charset="0"/>
              <a:cs typeface="Arial" panose="020B0604020202020204" pitchFamily="34" charset="0"/>
            </a:endParaRPr>
          </a:p>
          <a:p>
            <a:pPr lvl="1">
              <a:buNone/>
            </a:pPr>
            <a:r>
              <a:rPr lang="nl-NL" sz="1500" dirty="0">
                <a:latin typeface="Century Gothic" panose="020B0502020202020204" pitchFamily="34" charset="0"/>
                <a:cs typeface="Arial" panose="020B0604020202020204" pitchFamily="34" charset="0"/>
              </a:rPr>
              <a:t> </a:t>
            </a:r>
          </a:p>
          <a:p>
            <a:pPr lvl="0"/>
            <a:r>
              <a:rPr lang="nl-NL" sz="2600" dirty="0">
                <a:latin typeface="Century Gothic" panose="020B0502020202020204" pitchFamily="34" charset="0"/>
                <a:cs typeface="Arial" panose="020B0604020202020204" pitchFamily="34" charset="0"/>
              </a:rPr>
              <a:t>Alle patiënten met matige of ernstige </a:t>
            </a:r>
            <a:r>
              <a:rPr lang="nl-NL" sz="2600" dirty="0" err="1">
                <a:latin typeface="Century Gothic" panose="020B0502020202020204" pitchFamily="34" charset="0"/>
                <a:cs typeface="Arial" panose="020B0604020202020204" pitchFamily="34" charset="0"/>
              </a:rPr>
              <a:t>albuminurie</a:t>
            </a:r>
            <a:r>
              <a:rPr lang="nl-NL" sz="2600" dirty="0">
                <a:latin typeface="Century Gothic" panose="020B0502020202020204" pitchFamily="34" charset="0"/>
                <a:cs typeface="Arial" panose="020B0604020202020204" pitchFamily="34" charset="0"/>
              </a:rPr>
              <a:t> (ACR &gt; 3):  </a:t>
            </a:r>
            <a:r>
              <a:rPr lang="nl-NL" sz="2600" b="1" dirty="0">
                <a:latin typeface="Century Gothic" panose="020B0502020202020204" pitchFamily="34" charset="0"/>
                <a:cs typeface="Arial" panose="020B0604020202020204" pitchFamily="34" charset="0"/>
              </a:rPr>
              <a:t>U98.03</a:t>
            </a:r>
            <a:r>
              <a:rPr lang="nl-NL" sz="2600" dirty="0">
                <a:latin typeface="Century Gothic" panose="020B0502020202020204" pitchFamily="34" charset="0"/>
                <a:cs typeface="Arial" panose="020B0604020202020204" pitchFamily="34" charset="0"/>
              </a:rPr>
              <a:t> </a:t>
            </a:r>
          </a:p>
          <a:p>
            <a:pPr marL="0" indent="0">
              <a:buNone/>
            </a:pPr>
            <a:endParaRPr lang="nl-NL" sz="2600" dirty="0">
              <a:latin typeface="Century Gothic" panose="020B0502020202020204" pitchFamily="34" charset="0"/>
              <a:cs typeface="Arial" panose="020B0604020202020204" pitchFamily="34" charset="0"/>
            </a:endParaRPr>
          </a:p>
          <a:p>
            <a:r>
              <a:rPr lang="nl-NL" sz="2600" dirty="0">
                <a:latin typeface="Century Gothic" panose="020B0502020202020204" pitchFamily="34" charset="0"/>
                <a:cs typeface="Arial" panose="020B0604020202020204" pitchFamily="34" charset="0"/>
              </a:rPr>
              <a:t>Informeer apotheek (wettelijk verplicht / toestemming patiënt nodig)</a:t>
            </a:r>
          </a:p>
          <a:p>
            <a:endParaRPr lang="nl-NL" sz="2600" dirty="0">
              <a:latin typeface="Century Gothic" panose="020B0502020202020204" pitchFamily="34" charset="0"/>
              <a:cs typeface="Arial" panose="020B0604020202020204" pitchFamily="34" charset="0"/>
            </a:endParaRPr>
          </a:p>
          <a:p>
            <a:r>
              <a:rPr lang="nl-NL" sz="2600" dirty="0">
                <a:latin typeface="Century Gothic" panose="020B0502020202020204" pitchFamily="34" charset="0"/>
                <a:cs typeface="Arial" panose="020B0604020202020204" pitchFamily="34" charset="0"/>
              </a:rPr>
              <a:t>Pas (</a:t>
            </a:r>
            <a:r>
              <a:rPr lang="nl-NL" sz="2600" b="1" i="1" dirty="0">
                <a:latin typeface="Century Gothic" panose="020B0502020202020204" pitchFamily="34" charset="0"/>
                <a:cs typeface="Arial" panose="020B0604020202020204" pitchFamily="34" charset="0"/>
              </a:rPr>
              <a:t>ook bestaande</a:t>
            </a:r>
            <a:r>
              <a:rPr lang="nl-NL" sz="2600" b="1" dirty="0">
                <a:latin typeface="Century Gothic" panose="020B0502020202020204" pitchFamily="34" charset="0"/>
                <a:cs typeface="Arial" panose="020B0604020202020204" pitchFamily="34" charset="0"/>
              </a:rPr>
              <a:t>) medicatie </a:t>
            </a:r>
            <a:r>
              <a:rPr lang="nl-NL" sz="2600" dirty="0">
                <a:latin typeface="Century Gothic" panose="020B0502020202020204" pitchFamily="34" charset="0"/>
                <a:cs typeface="Arial" panose="020B0604020202020204" pitchFamily="34" charset="0"/>
              </a:rPr>
              <a:t>zo nodig aan </a:t>
            </a:r>
            <a:endParaRPr lang="nl-NL" dirty="0">
              <a:latin typeface="Century Gothic" panose="020B0502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4294967295"/>
          </p:nvPr>
        </p:nvSpPr>
        <p:spPr>
          <a:xfrm>
            <a:off x="522000" y="6414409"/>
            <a:ext cx="810000" cy="152400"/>
          </a:xfrm>
          <a:prstGeom prst="rect">
            <a:avLst/>
          </a:prstGeom>
        </p:spPr>
        <p:txBody>
          <a:bodyPr/>
          <a:lstStyle/>
          <a:p>
            <a:fld id="{9163240C-9BE7-EF40-AC41-228CBD415431}" type="slidenum">
              <a:rPr lang="nl-NL" smtClean="0"/>
              <a:pPr/>
              <a:t>90</a:t>
            </a:fld>
            <a:endParaRPr lang="nl-NL" dirty="0"/>
          </a:p>
        </p:txBody>
      </p:sp>
    </p:spTree>
    <p:extLst>
      <p:ext uri="{BB962C8B-B14F-4D97-AF65-F5344CB8AC3E}">
        <p14:creationId xmlns:p14="http://schemas.microsoft.com/office/powerpoint/2010/main" val="33265748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Beleid CNS; Stap 3</a:t>
            </a:r>
          </a:p>
        </p:txBody>
      </p:sp>
      <p:sp>
        <p:nvSpPr>
          <p:cNvPr id="3" name="Tijdelijke aanduiding voor tekst 2"/>
          <p:cNvSpPr>
            <a:spLocks noGrp="1"/>
          </p:cNvSpPr>
          <p:nvPr>
            <p:ph idx="1"/>
          </p:nvPr>
        </p:nvSpPr>
        <p:spPr>
          <a:xfrm>
            <a:off x="0" y="1896915"/>
            <a:ext cx="9144000" cy="4824560"/>
          </a:xfrm>
        </p:spPr>
        <p:txBody>
          <a:bodyPr>
            <a:normAutofit lnSpcReduction="10000"/>
          </a:bodyPr>
          <a:lstStyle/>
          <a:p>
            <a:pPr marL="0" indent="0">
              <a:buNone/>
            </a:pPr>
            <a:r>
              <a:rPr lang="nl-NL" u="sng" dirty="0">
                <a:latin typeface="Century Gothic" panose="020B0502020202020204" pitchFamily="34" charset="0"/>
              </a:rPr>
              <a:t>CVRM op grond van risicostratificatie</a:t>
            </a:r>
            <a:endParaRPr lang="nl-NL" u="sng" dirty="0">
              <a:latin typeface="Century Gothic" panose="020B0502020202020204" pitchFamily="34" charset="0"/>
              <a:cs typeface="Arial" panose="020B0604020202020204" pitchFamily="34" charset="0"/>
            </a:endParaRPr>
          </a:p>
          <a:p>
            <a:r>
              <a:rPr lang="nl-NL" dirty="0">
                <a:latin typeface="Century Gothic" panose="020B0502020202020204" pitchFamily="34" charset="0"/>
                <a:cs typeface="Arial" panose="020B0604020202020204" pitchFamily="34" charset="0"/>
              </a:rPr>
              <a:t>Stop roken</a:t>
            </a:r>
          </a:p>
          <a:p>
            <a:r>
              <a:rPr lang="nl-NL" dirty="0">
                <a:latin typeface="Century Gothic" panose="020B0502020202020204" pitchFamily="34" charset="0"/>
                <a:cs typeface="Arial" panose="020B0604020202020204" pitchFamily="34" charset="0"/>
              </a:rPr>
              <a:t>Voeding / bewegen</a:t>
            </a:r>
          </a:p>
          <a:p>
            <a:r>
              <a:rPr lang="nl-NL" dirty="0">
                <a:latin typeface="Century Gothic" panose="020B0502020202020204" pitchFamily="34" charset="0"/>
                <a:cs typeface="Arial" panose="020B0604020202020204" pitchFamily="34" charset="0"/>
              </a:rPr>
              <a:t>Zoutgebruik &lt; 6 gram/dag</a:t>
            </a:r>
          </a:p>
          <a:p>
            <a:endParaRPr lang="nl-NL" dirty="0">
              <a:latin typeface="Century Gothic" panose="020B0502020202020204" pitchFamily="34" charset="0"/>
              <a:cs typeface="Arial" panose="020B0604020202020204" pitchFamily="34" charset="0"/>
            </a:endParaRPr>
          </a:p>
          <a:p>
            <a:r>
              <a:rPr lang="nl-NL" dirty="0">
                <a:latin typeface="Century Gothic" panose="020B0502020202020204" pitchFamily="34" charset="0"/>
                <a:cs typeface="Arial" panose="020B0604020202020204" pitchFamily="34" charset="0"/>
              </a:rPr>
              <a:t>CVRM </a:t>
            </a:r>
          </a:p>
          <a:p>
            <a:pPr lvl="1"/>
            <a:r>
              <a:rPr lang="nl-NL" dirty="0">
                <a:latin typeface="Century Gothic" panose="020B0502020202020204" pitchFamily="34" charset="0"/>
                <a:cs typeface="Arial" panose="020B0604020202020204" pitchFamily="34" charset="0"/>
              </a:rPr>
              <a:t>rood/oranje medicamenteus</a:t>
            </a:r>
          </a:p>
          <a:p>
            <a:pPr lvl="2"/>
            <a:r>
              <a:rPr lang="nl-NL" dirty="0">
                <a:latin typeface="Century Gothic" panose="020B0502020202020204" pitchFamily="34" charset="0"/>
                <a:cs typeface="Arial" panose="020B0604020202020204" pitchFamily="34" charset="0"/>
              </a:rPr>
              <a:t>RR: </a:t>
            </a:r>
            <a:r>
              <a:rPr lang="nl-NL" u="sng" dirty="0">
                <a:latin typeface="Century Gothic" panose="020B0502020202020204" pitchFamily="34" charset="0"/>
                <a:cs typeface="Arial" panose="020B0604020202020204" pitchFamily="34" charset="0"/>
              </a:rPr>
              <a:t>&lt;</a:t>
            </a:r>
            <a:r>
              <a:rPr lang="nl-NL" dirty="0">
                <a:latin typeface="Century Gothic" panose="020B0502020202020204" pitchFamily="34" charset="0"/>
                <a:cs typeface="Arial" panose="020B0604020202020204" pitchFamily="34" charset="0"/>
              </a:rPr>
              <a:t> 130/80 </a:t>
            </a:r>
            <a:r>
              <a:rPr lang="nl-NL" dirty="0" err="1">
                <a:latin typeface="Century Gothic" panose="020B0502020202020204" pitchFamily="34" charset="0"/>
                <a:cs typeface="Arial" panose="020B0604020202020204" pitchFamily="34" charset="0"/>
              </a:rPr>
              <a:t>mmHg</a:t>
            </a:r>
            <a:endParaRPr lang="nl-NL" dirty="0">
              <a:latin typeface="Century Gothic" panose="020B0502020202020204" pitchFamily="34" charset="0"/>
              <a:cs typeface="Arial" panose="020B0604020202020204" pitchFamily="34" charset="0"/>
            </a:endParaRPr>
          </a:p>
          <a:p>
            <a:pPr lvl="2"/>
            <a:r>
              <a:rPr lang="nl-NL" dirty="0">
                <a:latin typeface="Century Gothic" panose="020B0502020202020204" pitchFamily="34" charset="0"/>
                <a:cs typeface="Arial" panose="020B0604020202020204" pitchFamily="34" charset="0"/>
              </a:rPr>
              <a:t>LDL: &lt; 2.5 mmol/l</a:t>
            </a:r>
          </a:p>
          <a:p>
            <a:pPr lvl="1"/>
            <a:r>
              <a:rPr lang="nl-NL" dirty="0">
                <a:latin typeface="Century Gothic" panose="020B0502020202020204" pitchFamily="34" charset="0"/>
                <a:cs typeface="Arial" panose="020B0604020202020204" pitchFamily="34" charset="0"/>
              </a:rPr>
              <a:t>Geel</a:t>
            </a:r>
          </a:p>
          <a:p>
            <a:pPr lvl="2"/>
            <a:r>
              <a:rPr lang="nl-NL" dirty="0">
                <a:latin typeface="Century Gothic" panose="020B0502020202020204" pitchFamily="34" charset="0"/>
                <a:cs typeface="Arial" panose="020B0604020202020204" pitchFamily="34" charset="0"/>
              </a:rPr>
              <a:t>Meewegen in beleid</a:t>
            </a:r>
          </a:p>
          <a:p>
            <a:endParaRPr lang="nl-NL" dirty="0">
              <a:latin typeface="Arial" panose="020B0604020202020204" pitchFamily="34" charset="0"/>
              <a:cs typeface="Arial" panose="020B0604020202020204" pitchFamily="34" charset="0"/>
            </a:endParaRPr>
          </a:p>
        </p:txBody>
      </p:sp>
      <p:sp>
        <p:nvSpPr>
          <p:cNvPr id="5" name="Tijdelijke aanduiding voor dianummer 4"/>
          <p:cNvSpPr>
            <a:spLocks noGrp="1"/>
          </p:cNvSpPr>
          <p:nvPr>
            <p:ph type="sldNum" sz="quarter" idx="12"/>
          </p:nvPr>
        </p:nvSpPr>
        <p:spPr/>
        <p:txBody>
          <a:bodyPr/>
          <a:lstStyle/>
          <a:p>
            <a:fld id="{9163240C-9BE7-EF40-AC41-228CBD415431}" type="slidenum">
              <a:rPr lang="nl-NL" smtClean="0"/>
              <a:pPr/>
              <a:t>91</a:t>
            </a:fld>
            <a:endParaRPr lang="nl-NL"/>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341" y="2923175"/>
            <a:ext cx="3270701" cy="27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Beleid CNS: stap 4</a:t>
            </a:r>
          </a:p>
        </p:txBody>
      </p:sp>
      <p:sp>
        <p:nvSpPr>
          <p:cNvPr id="3" name="Tijdelijke aanduiding voor inhoud 2"/>
          <p:cNvSpPr>
            <a:spLocks noGrp="1"/>
          </p:cNvSpPr>
          <p:nvPr>
            <p:ph idx="1"/>
          </p:nvPr>
        </p:nvSpPr>
        <p:spPr>
          <a:xfrm>
            <a:off x="0" y="1896915"/>
            <a:ext cx="9144000" cy="4575392"/>
          </a:xfrm>
        </p:spPr>
        <p:txBody>
          <a:bodyPr>
            <a:noAutofit/>
          </a:bodyPr>
          <a:lstStyle/>
          <a:p>
            <a:pPr marL="0" indent="0">
              <a:buNone/>
            </a:pPr>
            <a:r>
              <a:rPr lang="nl-NL" sz="2400" u="sng" dirty="0">
                <a:latin typeface="Century Gothic" panose="020B0502020202020204" pitchFamily="34" charset="0"/>
              </a:rPr>
              <a:t>Keuze bloeddruk verlagende middel bij ACR- u </a:t>
            </a:r>
            <a:r>
              <a:rPr lang="nl-NL" sz="2400" u="sng" dirty="0">
                <a:latin typeface="Century Gothic" panose="020B0502020202020204" pitchFamily="34" charset="0"/>
                <a:cs typeface="Arial" panose="020B0604020202020204" pitchFamily="34" charset="0"/>
              </a:rPr>
              <a:t>≥ 3:</a:t>
            </a:r>
            <a:br>
              <a:rPr lang="nl-NL" sz="2400" u="sng" dirty="0">
                <a:latin typeface="Century Gothic" panose="020B0502020202020204" pitchFamily="34" charset="0"/>
                <a:cs typeface="Arial" panose="020B0604020202020204" pitchFamily="34" charset="0"/>
              </a:rPr>
            </a:br>
            <a:endParaRPr lang="nl-NL" sz="2400" u="sng" dirty="0">
              <a:latin typeface="Century Gothic" panose="020B0502020202020204" pitchFamily="34" charset="0"/>
              <a:cs typeface="Arial" panose="020B0604020202020204" pitchFamily="34" charset="0"/>
            </a:endParaRPr>
          </a:p>
          <a:p>
            <a:r>
              <a:rPr lang="nl-NL" sz="2400" dirty="0">
                <a:latin typeface="Century Gothic" panose="020B0502020202020204" pitchFamily="34" charset="0"/>
                <a:cs typeface="Arial" panose="020B0604020202020204" pitchFamily="34" charset="0"/>
              </a:rPr>
              <a:t>Behandeling met een ACE-remmer of ARB</a:t>
            </a:r>
          </a:p>
          <a:p>
            <a:endParaRPr lang="nl-NL" sz="2400" dirty="0">
              <a:latin typeface="Century Gothic" panose="020B0502020202020204" pitchFamily="34" charset="0"/>
              <a:cs typeface="Arial" panose="020B0604020202020204" pitchFamily="34" charset="0"/>
            </a:endParaRPr>
          </a:p>
          <a:p>
            <a:r>
              <a:rPr lang="nl-NL" sz="2400" dirty="0">
                <a:solidFill>
                  <a:schemeClr val="tx1"/>
                </a:solidFill>
                <a:latin typeface="Century Gothic" panose="020B0502020202020204" pitchFamily="34" charset="0"/>
                <a:cs typeface="Arial" panose="020B0604020202020204" pitchFamily="34" charset="0"/>
              </a:rPr>
              <a:t>Controleer bij start ACE-remmer/ARB en bij patiënten met </a:t>
            </a:r>
            <a:r>
              <a:rPr lang="nl-NL" sz="2400" dirty="0" err="1">
                <a:solidFill>
                  <a:schemeClr val="tx1"/>
                </a:solidFill>
                <a:latin typeface="Century Gothic" panose="020B0502020202020204" pitchFamily="34" charset="0"/>
                <a:cs typeface="Arial" panose="020B0604020202020204" pitchFamily="34" charset="0"/>
              </a:rPr>
              <a:t>eGFR</a:t>
            </a:r>
            <a:r>
              <a:rPr lang="nl-NL" sz="2400" dirty="0">
                <a:solidFill>
                  <a:schemeClr val="tx1"/>
                </a:solidFill>
                <a:latin typeface="Century Gothic" panose="020B0502020202020204" pitchFamily="34" charset="0"/>
                <a:cs typeface="Arial" panose="020B0604020202020204" pitchFamily="34" charset="0"/>
              </a:rPr>
              <a:t> &lt; 60 na een tot twee weken het kalium, natrium en de </a:t>
            </a:r>
            <a:r>
              <a:rPr lang="nl-NL" sz="2400" dirty="0" err="1">
                <a:solidFill>
                  <a:schemeClr val="tx1"/>
                </a:solidFill>
                <a:latin typeface="Century Gothic" panose="020B0502020202020204" pitchFamily="34" charset="0"/>
                <a:cs typeface="Arial" panose="020B0604020202020204" pitchFamily="34" charset="0"/>
              </a:rPr>
              <a:t>eGFR</a:t>
            </a:r>
            <a:r>
              <a:rPr lang="nl-NL" sz="2400" dirty="0">
                <a:solidFill>
                  <a:schemeClr val="tx1"/>
                </a:solidFill>
                <a:latin typeface="Century Gothic" panose="020B0502020202020204" pitchFamily="34" charset="0"/>
                <a:cs typeface="Arial" panose="020B0604020202020204" pitchFamily="34" charset="0"/>
              </a:rPr>
              <a:t>.</a:t>
            </a:r>
            <a:br>
              <a:rPr lang="nl-NL" sz="2400" dirty="0">
                <a:solidFill>
                  <a:schemeClr val="tx1"/>
                </a:solidFill>
                <a:latin typeface="Century Gothic" panose="020B0502020202020204" pitchFamily="34" charset="0"/>
                <a:cs typeface="Arial" panose="020B0604020202020204" pitchFamily="34" charset="0"/>
              </a:rPr>
            </a:br>
            <a:endParaRPr lang="nl-NL" sz="2400" dirty="0">
              <a:solidFill>
                <a:schemeClr val="tx1"/>
              </a:solidFill>
              <a:latin typeface="Century Gothic" panose="020B0502020202020204" pitchFamily="34" charset="0"/>
              <a:cs typeface="Arial" panose="020B0604020202020204" pitchFamily="34" charset="0"/>
            </a:endParaRPr>
          </a:p>
          <a:p>
            <a:r>
              <a:rPr lang="nl-NL" sz="2400" dirty="0">
                <a:solidFill>
                  <a:schemeClr val="tx1"/>
                </a:solidFill>
                <a:latin typeface="Century Gothic" panose="020B0502020202020204" pitchFamily="34" charset="0"/>
                <a:cs typeface="Arial" panose="020B0604020202020204" pitchFamily="34" charset="0"/>
              </a:rPr>
              <a:t>Een daling van de </a:t>
            </a:r>
            <a:r>
              <a:rPr lang="nl-NL" sz="2400" dirty="0" err="1">
                <a:solidFill>
                  <a:schemeClr val="tx1"/>
                </a:solidFill>
                <a:latin typeface="Century Gothic" panose="020B0502020202020204" pitchFamily="34" charset="0"/>
                <a:cs typeface="Arial" panose="020B0604020202020204" pitchFamily="34" charset="0"/>
              </a:rPr>
              <a:t>eGFR</a:t>
            </a:r>
            <a:r>
              <a:rPr lang="nl-NL" sz="2400" dirty="0">
                <a:solidFill>
                  <a:schemeClr val="tx1"/>
                </a:solidFill>
                <a:latin typeface="Century Gothic" panose="020B0502020202020204" pitchFamily="34" charset="0"/>
                <a:cs typeface="Arial" panose="020B0604020202020204" pitchFamily="34" charset="0"/>
              </a:rPr>
              <a:t> van maximaal 20% wordt geaccepteerd.</a:t>
            </a:r>
          </a:p>
          <a:p>
            <a:endParaRPr lang="nl-NL" sz="2400" dirty="0">
              <a:latin typeface="Century Gothic" panose="020B0502020202020204" pitchFamily="34" charset="0"/>
              <a:cs typeface="Arial" panose="020B0604020202020204" pitchFamily="34" charset="0"/>
            </a:endParaRPr>
          </a:p>
        </p:txBody>
      </p:sp>
      <p:sp>
        <p:nvSpPr>
          <p:cNvPr id="4" name="Tijdelijke aanduiding voor dianummer 3"/>
          <p:cNvSpPr>
            <a:spLocks noGrp="1"/>
          </p:cNvSpPr>
          <p:nvPr>
            <p:ph type="sldNum" sz="quarter" idx="4294967295"/>
          </p:nvPr>
        </p:nvSpPr>
        <p:spPr>
          <a:xfrm>
            <a:off x="522000" y="6414409"/>
            <a:ext cx="810000" cy="152400"/>
          </a:xfrm>
          <a:prstGeom prst="rect">
            <a:avLst/>
          </a:prstGeom>
        </p:spPr>
        <p:txBody>
          <a:bodyPr/>
          <a:lstStyle/>
          <a:p>
            <a:fld id="{9163240C-9BE7-EF40-AC41-228CBD415431}" type="slidenum">
              <a:rPr lang="nl-NL" smtClean="0"/>
              <a:pPr/>
              <a:t>92</a:t>
            </a:fld>
            <a:endParaRPr lang="nl-NL"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a:t>Programma</a:t>
            </a:r>
          </a:p>
        </p:txBody>
      </p:sp>
      <p:sp>
        <p:nvSpPr>
          <p:cNvPr id="3" name="Tijdelijke aanduiding voor inhoud 2"/>
          <p:cNvSpPr>
            <a:spLocks noGrp="1"/>
          </p:cNvSpPr>
          <p:nvPr>
            <p:ph idx="1"/>
          </p:nvPr>
        </p:nvSpPr>
        <p:spPr>
          <a:xfrm>
            <a:off x="457200" y="1826798"/>
            <a:ext cx="8229600" cy="4824560"/>
          </a:xfrm>
        </p:spPr>
        <p:txBody>
          <a:bodyPr>
            <a:normAutofit/>
          </a:bodyPr>
          <a:lstStyle/>
          <a:p>
            <a:pPr lvl="0">
              <a:lnSpc>
                <a:spcPct val="120000"/>
              </a:lnSpc>
            </a:pPr>
            <a:r>
              <a:rPr lang="nl-NL" dirty="0">
                <a:solidFill>
                  <a:schemeClr val="tx1"/>
                </a:solidFill>
              </a:rPr>
              <a:t>Pathofysiologie (pre)diabetes</a:t>
            </a:r>
          </a:p>
          <a:p>
            <a:pPr lvl="0">
              <a:lnSpc>
                <a:spcPct val="120000"/>
              </a:lnSpc>
            </a:pPr>
            <a:r>
              <a:rPr lang="nl-NL" dirty="0">
                <a:solidFill>
                  <a:schemeClr val="tx1"/>
                </a:solidFill>
              </a:rPr>
              <a:t>Risico-inschatting cardiovasculair risico</a:t>
            </a:r>
          </a:p>
          <a:p>
            <a:pPr lvl="0">
              <a:lnSpc>
                <a:spcPct val="120000"/>
              </a:lnSpc>
            </a:pPr>
            <a:r>
              <a:rPr lang="nl-NL" dirty="0">
                <a:solidFill>
                  <a:schemeClr val="tx1">
                    <a:lumMod val="95000"/>
                    <a:lumOff val="5000"/>
                  </a:schemeClr>
                </a:solidFill>
              </a:rPr>
              <a:t>Streefwaarden risicofactoren</a:t>
            </a:r>
          </a:p>
          <a:p>
            <a:pPr lvl="0">
              <a:lnSpc>
                <a:spcPct val="120000"/>
              </a:lnSpc>
            </a:pPr>
            <a:r>
              <a:rPr lang="nl-NL" dirty="0">
                <a:solidFill>
                  <a:schemeClr val="tx1"/>
                </a:solidFill>
              </a:rPr>
              <a:t>Beïnvloeding risicofactoren</a:t>
            </a:r>
          </a:p>
          <a:p>
            <a:pPr lvl="0">
              <a:lnSpc>
                <a:spcPct val="120000"/>
              </a:lnSpc>
            </a:pPr>
            <a:r>
              <a:rPr lang="nl-NL" dirty="0">
                <a:solidFill>
                  <a:srgbClr val="FF8000"/>
                </a:solidFill>
              </a:rPr>
              <a:t>Controle beleid bij de behandeling</a:t>
            </a:r>
          </a:p>
          <a:p>
            <a:pPr lvl="0">
              <a:lnSpc>
                <a:spcPct val="120000"/>
              </a:lnSpc>
            </a:pPr>
            <a:r>
              <a:rPr lang="nl-NL" dirty="0">
                <a:solidFill>
                  <a:schemeClr val="tx1">
                    <a:lumMod val="95000"/>
                    <a:lumOff val="5000"/>
                  </a:schemeClr>
                </a:solidFill>
              </a:rPr>
              <a:t>Organisatie van de zorg</a:t>
            </a:r>
          </a:p>
          <a:p>
            <a:pPr lvl="0"/>
            <a:endParaRPr lang="nl-NL" dirty="0">
              <a:solidFill>
                <a:schemeClr val="tx1">
                  <a:lumMod val="95000"/>
                  <a:lumOff val="5000"/>
                </a:schemeClr>
              </a:solidFill>
            </a:endParaRPr>
          </a:p>
        </p:txBody>
      </p:sp>
      <p:sp>
        <p:nvSpPr>
          <p:cNvPr id="5" name="Tijdelijke aanduiding voor dianummer 4">
            <a:extLst>
              <a:ext uri="{FF2B5EF4-FFF2-40B4-BE49-F238E27FC236}">
                <a16:creationId xmlns:a16="http://schemas.microsoft.com/office/drawing/2014/main" id="{659CF01E-5335-D24C-A823-5F4C87A236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63240C-9BE7-EF40-AC41-228CBD415431}" type="slidenum">
              <a:rPr kumimoji="0" lang="nl-NL" sz="10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nl-NL" sz="1000" b="0" i="0" u="none" strike="noStrike" kern="1200" cap="none" spc="0" normalizeH="0" baseline="0" noProof="0">
              <a:ln>
                <a:noFill/>
              </a:ln>
              <a:solidFill>
                <a:prstClr val="black"/>
              </a:solidFill>
              <a:effectLst/>
              <a:uLnTx/>
              <a:uFillTx/>
              <a:latin typeface="Century Gothic"/>
              <a:ea typeface="+mn-ea"/>
            </a:endParaRPr>
          </a:p>
        </p:txBody>
      </p:sp>
      <p:sp>
        <p:nvSpPr>
          <p:cNvPr id="6" name="Tekstvak 5">
            <a:extLst>
              <a:ext uri="{FF2B5EF4-FFF2-40B4-BE49-F238E27FC236}">
                <a16:creationId xmlns:a16="http://schemas.microsoft.com/office/drawing/2014/main" id="{E0B5B8B0-0FE4-924D-A26E-3B33B498E02E}"/>
              </a:ext>
            </a:extLst>
          </p:cNvPr>
          <p:cNvSpPr txBox="1"/>
          <p:nvPr/>
        </p:nvSpPr>
        <p:spPr>
          <a:xfrm>
            <a:off x="3639757" y="6423981"/>
            <a:ext cx="169629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DiHAG - Langerhans</a:t>
            </a:r>
          </a:p>
        </p:txBody>
      </p:sp>
    </p:spTree>
    <p:extLst>
      <p:ext uri="{BB962C8B-B14F-4D97-AF65-F5344CB8AC3E}">
        <p14:creationId xmlns:p14="http://schemas.microsoft.com/office/powerpoint/2010/main" val="1372826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4AEB3-A7A0-4F86-B333-6A5E15261220}"/>
              </a:ext>
            </a:extLst>
          </p:cNvPr>
          <p:cNvSpPr>
            <a:spLocks noGrp="1"/>
          </p:cNvSpPr>
          <p:nvPr>
            <p:ph type="title"/>
          </p:nvPr>
        </p:nvSpPr>
        <p:spPr/>
        <p:txBody>
          <a:bodyPr/>
          <a:lstStyle/>
          <a:p>
            <a:r>
              <a:rPr lang="nl-NL" dirty="0"/>
              <a:t>Controle beleid (1)</a:t>
            </a:r>
          </a:p>
        </p:txBody>
      </p:sp>
      <p:sp>
        <p:nvSpPr>
          <p:cNvPr id="3" name="Tijdelijke aanduiding voor inhoud 2">
            <a:extLst>
              <a:ext uri="{FF2B5EF4-FFF2-40B4-BE49-F238E27FC236}">
                <a16:creationId xmlns:a16="http://schemas.microsoft.com/office/drawing/2014/main" id="{BC2D8684-31E0-4B1D-AB66-2D12AD2A34DB}"/>
              </a:ext>
            </a:extLst>
          </p:cNvPr>
          <p:cNvSpPr>
            <a:spLocks noGrp="1"/>
          </p:cNvSpPr>
          <p:nvPr>
            <p:ph idx="1"/>
          </p:nvPr>
        </p:nvSpPr>
        <p:spPr/>
        <p:txBody>
          <a:bodyPr>
            <a:normAutofit/>
          </a:bodyPr>
          <a:lstStyle/>
          <a:p>
            <a:pPr marL="0" indent="0">
              <a:buNone/>
            </a:pPr>
            <a:r>
              <a:rPr lang="nl-NL" u="sng" dirty="0"/>
              <a:t>LDL-c verlaging met een statine</a:t>
            </a:r>
            <a:r>
              <a:rPr lang="nl-NL" dirty="0"/>
              <a:t>: controleer driemaandelijks LDL-c tot gewenste resultaat. Daarna eens per jaar  </a:t>
            </a:r>
          </a:p>
          <a:p>
            <a:pPr marL="0" indent="0">
              <a:buNone/>
            </a:pPr>
            <a:endParaRPr lang="nl-NL" dirty="0"/>
          </a:p>
          <a:p>
            <a:pPr>
              <a:buFont typeface="Arial" panose="020B0604020202020204" pitchFamily="34" charset="0"/>
              <a:buChar char="•"/>
            </a:pPr>
            <a:r>
              <a:rPr lang="nl-NL" dirty="0"/>
              <a:t>Nuchtere bepaling noodzakelijk? Nee!</a:t>
            </a:r>
          </a:p>
          <a:p>
            <a:pPr>
              <a:buFont typeface="Arial" panose="020B0604020202020204" pitchFamily="34" charset="0"/>
              <a:buChar char="•"/>
            </a:pPr>
            <a:r>
              <a:rPr lang="nl-NL" dirty="0"/>
              <a:t>Er zijn afkapwaarden niet-nuchter beschikbaar</a:t>
            </a:r>
          </a:p>
          <a:p>
            <a:pPr>
              <a:buFont typeface="Arial" panose="020B0604020202020204" pitchFamily="34" charset="0"/>
              <a:buChar char="•"/>
            </a:pPr>
            <a:r>
              <a:rPr lang="nl-NL" dirty="0"/>
              <a:t>Maar binnen de DM2 zorg willen we ook graag nuchter glucose weten.</a:t>
            </a:r>
          </a:p>
          <a:p>
            <a:pPr marL="0" indent="0">
              <a:buNone/>
            </a:pPr>
            <a:endParaRPr lang="nl-NL" dirty="0"/>
          </a:p>
        </p:txBody>
      </p:sp>
    </p:spTree>
    <p:extLst>
      <p:ext uri="{BB962C8B-B14F-4D97-AF65-F5344CB8AC3E}">
        <p14:creationId xmlns:p14="http://schemas.microsoft.com/office/powerpoint/2010/main" val="4237295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6E43E-BC86-4D35-9038-6329230E5C60}"/>
              </a:ext>
            </a:extLst>
          </p:cNvPr>
          <p:cNvSpPr>
            <a:spLocks noGrp="1"/>
          </p:cNvSpPr>
          <p:nvPr>
            <p:ph type="title"/>
          </p:nvPr>
        </p:nvSpPr>
        <p:spPr/>
        <p:txBody>
          <a:bodyPr/>
          <a:lstStyle/>
          <a:p>
            <a:r>
              <a:rPr lang="nl-NL" dirty="0"/>
              <a:t>Controle beleid (2)</a:t>
            </a:r>
          </a:p>
        </p:txBody>
      </p:sp>
      <p:sp>
        <p:nvSpPr>
          <p:cNvPr id="3" name="Tijdelijke aanduiding voor inhoud 2">
            <a:extLst>
              <a:ext uri="{FF2B5EF4-FFF2-40B4-BE49-F238E27FC236}">
                <a16:creationId xmlns:a16="http://schemas.microsoft.com/office/drawing/2014/main" id="{E9C38D14-1FE2-447A-9977-8B12A610B6B5}"/>
              </a:ext>
            </a:extLst>
          </p:cNvPr>
          <p:cNvSpPr>
            <a:spLocks noGrp="1"/>
          </p:cNvSpPr>
          <p:nvPr>
            <p:ph idx="1"/>
          </p:nvPr>
        </p:nvSpPr>
        <p:spPr/>
        <p:txBody>
          <a:bodyPr/>
          <a:lstStyle/>
          <a:p>
            <a:pPr marL="0" indent="0">
              <a:buNone/>
            </a:pPr>
            <a:r>
              <a:rPr lang="nl-NL" u="sng" dirty="0"/>
              <a:t>Statine gebruik:</a:t>
            </a:r>
          </a:p>
          <a:p>
            <a:pPr marL="0" indent="0">
              <a:buNone/>
            </a:pPr>
            <a:endParaRPr lang="nl-NL" dirty="0"/>
          </a:p>
          <a:p>
            <a:pPr>
              <a:buFont typeface="Arial" panose="020B0604020202020204" pitchFamily="34" charset="0"/>
              <a:buChar char="•"/>
            </a:pPr>
            <a:r>
              <a:rPr lang="nl-NL" dirty="0"/>
              <a:t>Leidt soms tot afwijkende </a:t>
            </a:r>
            <a:r>
              <a:rPr lang="nl-NL" dirty="0" err="1"/>
              <a:t>transaminases</a:t>
            </a:r>
            <a:r>
              <a:rPr lang="nl-NL" dirty="0"/>
              <a:t> (ALAT/ ASAT) of CK</a:t>
            </a:r>
          </a:p>
          <a:p>
            <a:pPr>
              <a:buFont typeface="Arial" panose="020B0604020202020204" pitchFamily="34" charset="0"/>
              <a:buChar char="•"/>
            </a:pPr>
            <a:endParaRPr lang="nl-NL" dirty="0"/>
          </a:p>
          <a:p>
            <a:pPr>
              <a:buFont typeface="Arial" panose="020B0604020202020204" pitchFamily="34" charset="0"/>
              <a:buChar char="•"/>
            </a:pPr>
            <a:r>
              <a:rPr lang="nl-NL" dirty="0"/>
              <a:t>Meestal reversibel</a:t>
            </a:r>
          </a:p>
          <a:p>
            <a:pPr>
              <a:buFont typeface="Arial" panose="020B0604020202020204" pitchFamily="34" charset="0"/>
              <a:buChar char="•"/>
            </a:pPr>
            <a:endParaRPr lang="nl-NL" dirty="0"/>
          </a:p>
          <a:p>
            <a:pPr>
              <a:buFont typeface="Arial" panose="020B0604020202020204" pitchFamily="34" charset="0"/>
              <a:buChar char="•"/>
            </a:pPr>
            <a:r>
              <a:rPr lang="nl-NL" dirty="0"/>
              <a:t>Routine controle niet geïndiceerd! </a:t>
            </a:r>
          </a:p>
        </p:txBody>
      </p:sp>
    </p:spTree>
    <p:extLst>
      <p:ext uri="{BB962C8B-B14F-4D97-AF65-F5344CB8AC3E}">
        <p14:creationId xmlns:p14="http://schemas.microsoft.com/office/powerpoint/2010/main" val="431212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6C9B03-8506-42C8-A3B8-4FE22780923B}"/>
              </a:ext>
            </a:extLst>
          </p:cNvPr>
          <p:cNvSpPr>
            <a:spLocks noGrp="1"/>
          </p:cNvSpPr>
          <p:nvPr>
            <p:ph type="title"/>
          </p:nvPr>
        </p:nvSpPr>
        <p:spPr/>
        <p:txBody>
          <a:bodyPr/>
          <a:lstStyle/>
          <a:p>
            <a:r>
              <a:rPr lang="nl-NL" dirty="0"/>
              <a:t>Controle beleid (3)</a:t>
            </a:r>
          </a:p>
        </p:txBody>
      </p:sp>
      <p:sp>
        <p:nvSpPr>
          <p:cNvPr id="3" name="Tijdelijke aanduiding voor inhoud 2">
            <a:extLst>
              <a:ext uri="{FF2B5EF4-FFF2-40B4-BE49-F238E27FC236}">
                <a16:creationId xmlns:a16="http://schemas.microsoft.com/office/drawing/2014/main" id="{AA0EDAFB-BEB5-4DE3-A3AC-38F0B0FFD3A9}"/>
              </a:ext>
            </a:extLst>
          </p:cNvPr>
          <p:cNvSpPr>
            <a:spLocks noGrp="1"/>
          </p:cNvSpPr>
          <p:nvPr>
            <p:ph idx="1"/>
          </p:nvPr>
        </p:nvSpPr>
        <p:spPr/>
        <p:txBody>
          <a:bodyPr>
            <a:normAutofit fontScale="92500"/>
          </a:bodyPr>
          <a:lstStyle/>
          <a:p>
            <a:pPr marL="0" indent="0">
              <a:buNone/>
            </a:pPr>
            <a:r>
              <a:rPr lang="nl-NL" u="sng" dirty="0"/>
              <a:t>Statines en myalgie</a:t>
            </a:r>
            <a:r>
              <a:rPr lang="nl-NL" dirty="0"/>
              <a:t>:</a:t>
            </a:r>
          </a:p>
          <a:p>
            <a:pPr marL="0" indent="0">
              <a:buNone/>
            </a:pPr>
            <a:endParaRPr lang="nl-NL" dirty="0"/>
          </a:p>
          <a:p>
            <a:pPr>
              <a:buFont typeface="Arial" panose="020B0604020202020204" pitchFamily="34" charset="0"/>
              <a:buChar char="•"/>
            </a:pPr>
            <a:r>
              <a:rPr lang="nl-NL" dirty="0"/>
              <a:t>5-10% klaagt over spierpijn</a:t>
            </a:r>
          </a:p>
          <a:p>
            <a:pPr>
              <a:buFont typeface="Arial" panose="020B0604020202020204" pitchFamily="34" charset="0"/>
              <a:buChar char="•"/>
            </a:pPr>
            <a:r>
              <a:rPr lang="nl-NL" dirty="0" err="1"/>
              <a:t>Rhabdomyolyse</a:t>
            </a:r>
            <a:r>
              <a:rPr lang="nl-NL" dirty="0"/>
              <a:t> is echter zeldzaam, maar…</a:t>
            </a:r>
          </a:p>
          <a:p>
            <a:pPr>
              <a:buFont typeface="Arial" panose="020B0604020202020204" pitchFamily="34" charset="0"/>
              <a:buChar char="•"/>
            </a:pPr>
            <a:r>
              <a:rPr lang="nl-NL" dirty="0"/>
              <a:t>Houdt rekening met interactie met CYP3A4:</a:t>
            </a:r>
            <a:br>
              <a:rPr lang="nl-NL" dirty="0"/>
            </a:br>
            <a:r>
              <a:rPr lang="nl-NL" dirty="0"/>
              <a:t>- ciclosporine</a:t>
            </a:r>
            <a:br>
              <a:rPr lang="nl-NL" dirty="0"/>
            </a:br>
            <a:r>
              <a:rPr lang="nl-NL" dirty="0"/>
              <a:t>- </a:t>
            </a:r>
            <a:r>
              <a:rPr lang="nl-NL" dirty="0" err="1"/>
              <a:t>triazolen</a:t>
            </a:r>
            <a:r>
              <a:rPr lang="nl-NL" dirty="0"/>
              <a:t> (fluconazol, ketoconazol, itraconazol)</a:t>
            </a:r>
          </a:p>
          <a:p>
            <a:pPr marL="0" indent="0">
              <a:buNone/>
            </a:pPr>
            <a:r>
              <a:rPr lang="nl-NL" dirty="0"/>
              <a:t>    - Grapefruit en daarop lijkende vruchten</a:t>
            </a:r>
            <a:br>
              <a:rPr lang="nl-NL" dirty="0"/>
            </a:br>
            <a:r>
              <a:rPr lang="nl-NL" dirty="0"/>
              <a:t>    - </a:t>
            </a:r>
            <a:r>
              <a:rPr lang="nl-NL" dirty="0" err="1"/>
              <a:t>sildenafil</a:t>
            </a:r>
            <a:br>
              <a:rPr lang="nl-NL" dirty="0"/>
            </a:br>
            <a:endParaRPr lang="nl-NL" dirty="0"/>
          </a:p>
        </p:txBody>
      </p:sp>
    </p:spTree>
    <p:extLst>
      <p:ext uri="{BB962C8B-B14F-4D97-AF65-F5344CB8AC3E}">
        <p14:creationId xmlns:p14="http://schemas.microsoft.com/office/powerpoint/2010/main" val="14771365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80E14-44BE-4ED8-B056-2DDB6E5D18BF}"/>
              </a:ext>
            </a:extLst>
          </p:cNvPr>
          <p:cNvSpPr>
            <a:spLocks noGrp="1"/>
          </p:cNvSpPr>
          <p:nvPr>
            <p:ph type="title"/>
          </p:nvPr>
        </p:nvSpPr>
        <p:spPr/>
        <p:txBody>
          <a:bodyPr/>
          <a:lstStyle/>
          <a:p>
            <a:r>
              <a:rPr lang="nl-NL" dirty="0"/>
              <a:t>Controle beleid (4)</a:t>
            </a:r>
          </a:p>
        </p:txBody>
      </p:sp>
      <p:sp>
        <p:nvSpPr>
          <p:cNvPr id="3" name="Tijdelijke aanduiding voor inhoud 2">
            <a:extLst>
              <a:ext uri="{FF2B5EF4-FFF2-40B4-BE49-F238E27FC236}">
                <a16:creationId xmlns:a16="http://schemas.microsoft.com/office/drawing/2014/main" id="{696ED6A3-A644-40D3-9F4B-F8A9A1D60E01}"/>
              </a:ext>
            </a:extLst>
          </p:cNvPr>
          <p:cNvSpPr>
            <a:spLocks noGrp="1"/>
          </p:cNvSpPr>
          <p:nvPr>
            <p:ph idx="1"/>
          </p:nvPr>
        </p:nvSpPr>
        <p:spPr/>
        <p:txBody>
          <a:bodyPr/>
          <a:lstStyle/>
          <a:p>
            <a:pPr marL="0" indent="0">
              <a:buNone/>
            </a:pPr>
            <a:r>
              <a:rPr lang="nl-NL" u="sng" dirty="0"/>
              <a:t>RAS-remmer/ diuretica: </a:t>
            </a:r>
          </a:p>
          <a:p>
            <a:pPr marL="0" indent="0">
              <a:buNone/>
            </a:pPr>
            <a:r>
              <a:rPr lang="nl-NL" dirty="0"/>
              <a:t>Voor aanvang: </a:t>
            </a:r>
            <a:r>
              <a:rPr lang="nl-NL" dirty="0" err="1"/>
              <a:t>eGFR</a:t>
            </a:r>
            <a:r>
              <a:rPr lang="nl-NL" dirty="0"/>
              <a:t>, natrium en kalium</a:t>
            </a:r>
          </a:p>
          <a:p>
            <a:pPr marL="0" indent="0">
              <a:buNone/>
            </a:pPr>
            <a:r>
              <a:rPr lang="nl-NL" dirty="0"/>
              <a:t>Na twee weken nogmaals indien:</a:t>
            </a:r>
            <a:br>
              <a:rPr lang="nl-NL" dirty="0"/>
            </a:br>
            <a:r>
              <a:rPr lang="nl-NL" dirty="0"/>
              <a:t>- </a:t>
            </a:r>
            <a:r>
              <a:rPr lang="nl-NL" dirty="0" err="1"/>
              <a:t>eGFR</a:t>
            </a:r>
            <a:r>
              <a:rPr lang="nl-NL" dirty="0"/>
              <a:t> &lt; 60 en kalium &lt; 3.8 of &gt; 4.5</a:t>
            </a:r>
          </a:p>
          <a:p>
            <a:pPr marL="0" indent="0">
              <a:buNone/>
            </a:pPr>
            <a:r>
              <a:rPr lang="nl-NL" dirty="0"/>
              <a:t>- Een combinatie van een RAS remmer en een</a:t>
            </a:r>
            <a:br>
              <a:rPr lang="nl-NL" dirty="0"/>
            </a:br>
            <a:r>
              <a:rPr lang="nl-NL" dirty="0"/>
              <a:t>  diureticum</a:t>
            </a:r>
          </a:p>
          <a:p>
            <a:endParaRPr lang="nl-NL" dirty="0"/>
          </a:p>
        </p:txBody>
      </p:sp>
    </p:spTree>
    <p:extLst>
      <p:ext uri="{BB962C8B-B14F-4D97-AF65-F5344CB8AC3E}">
        <p14:creationId xmlns:p14="http://schemas.microsoft.com/office/powerpoint/2010/main" val="766245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AD463-B0C4-4F3C-9645-6C3AF0FAA74C}"/>
              </a:ext>
            </a:extLst>
          </p:cNvPr>
          <p:cNvSpPr>
            <a:spLocks noGrp="1"/>
          </p:cNvSpPr>
          <p:nvPr>
            <p:ph type="title"/>
          </p:nvPr>
        </p:nvSpPr>
        <p:spPr/>
        <p:txBody>
          <a:bodyPr/>
          <a:lstStyle/>
          <a:p>
            <a:r>
              <a:rPr lang="nl-NL" dirty="0"/>
              <a:t>Controle beleid (5)</a:t>
            </a:r>
          </a:p>
        </p:txBody>
      </p:sp>
      <p:sp>
        <p:nvSpPr>
          <p:cNvPr id="3" name="Tijdelijke aanduiding voor inhoud 2">
            <a:extLst>
              <a:ext uri="{FF2B5EF4-FFF2-40B4-BE49-F238E27FC236}">
                <a16:creationId xmlns:a16="http://schemas.microsoft.com/office/drawing/2014/main" id="{6E037060-F2E1-430E-84F1-566C1CE6D286}"/>
              </a:ext>
            </a:extLst>
          </p:cNvPr>
          <p:cNvSpPr>
            <a:spLocks noGrp="1"/>
          </p:cNvSpPr>
          <p:nvPr>
            <p:ph idx="1"/>
          </p:nvPr>
        </p:nvSpPr>
        <p:spPr/>
        <p:txBody>
          <a:bodyPr/>
          <a:lstStyle/>
          <a:p>
            <a:pPr marL="0" indent="0">
              <a:buNone/>
            </a:pPr>
            <a:r>
              <a:rPr lang="nl-NL" dirty="0"/>
              <a:t>Herhaal deze </a:t>
            </a:r>
            <a:r>
              <a:rPr lang="nl-NL" u="sng" dirty="0"/>
              <a:t>controle elke drie maanden bij</a:t>
            </a:r>
            <a:r>
              <a:rPr lang="nl-NL" dirty="0"/>
              <a:t>:</a:t>
            </a:r>
            <a:br>
              <a:rPr lang="nl-NL" dirty="0"/>
            </a:br>
            <a:r>
              <a:rPr lang="nl-NL" dirty="0"/>
              <a:t>- </a:t>
            </a:r>
            <a:r>
              <a:rPr lang="nl-NL" dirty="0" err="1"/>
              <a:t>eGFR</a:t>
            </a:r>
            <a:r>
              <a:rPr lang="nl-NL" dirty="0"/>
              <a:t> &lt; 30 ml</a:t>
            </a:r>
          </a:p>
          <a:p>
            <a:pPr marL="0" indent="0">
              <a:buNone/>
            </a:pPr>
            <a:r>
              <a:rPr lang="nl-NL" dirty="0"/>
              <a:t>- Instabiel hartfalen</a:t>
            </a:r>
            <a:br>
              <a:rPr lang="nl-NL" dirty="0"/>
            </a:br>
            <a:r>
              <a:rPr lang="nl-NL" dirty="0"/>
              <a:t>- Kwetsbare ouderen</a:t>
            </a:r>
            <a:br>
              <a:rPr lang="nl-NL" dirty="0"/>
            </a:br>
            <a:r>
              <a:rPr lang="nl-NL" dirty="0"/>
              <a:t>- Bekend met nierfunctie en</a:t>
            </a:r>
            <a:br>
              <a:rPr lang="nl-NL" dirty="0"/>
            </a:br>
            <a:r>
              <a:rPr lang="nl-NL" dirty="0"/>
              <a:t>  </a:t>
            </a:r>
            <a:r>
              <a:rPr lang="nl-NL" dirty="0" err="1"/>
              <a:t>electrolyt</a:t>
            </a:r>
            <a:r>
              <a:rPr lang="nl-NL" dirty="0"/>
              <a:t>-afwijkingen bij deze medicatie</a:t>
            </a:r>
          </a:p>
          <a:p>
            <a:pPr marL="0" indent="0">
              <a:buNone/>
            </a:pPr>
            <a:br>
              <a:rPr lang="nl-NL" dirty="0"/>
            </a:br>
            <a:r>
              <a:rPr lang="nl-NL" dirty="0"/>
              <a:t>Controleer ook bij </a:t>
            </a:r>
            <a:r>
              <a:rPr lang="nl-NL" u="sng" dirty="0"/>
              <a:t>dreigende dehydratie </a:t>
            </a:r>
            <a:r>
              <a:rPr lang="nl-NL" dirty="0"/>
              <a:t>bij intercurrente aandoeningen (hoge koorts, fors braken en diarree); instrueer patiënt!</a:t>
            </a:r>
          </a:p>
        </p:txBody>
      </p:sp>
    </p:spTree>
    <p:extLst>
      <p:ext uri="{BB962C8B-B14F-4D97-AF65-F5344CB8AC3E}">
        <p14:creationId xmlns:p14="http://schemas.microsoft.com/office/powerpoint/2010/main" val="1536669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E44AC-1000-41F4-A122-AD6C923DC1B2}"/>
              </a:ext>
            </a:extLst>
          </p:cNvPr>
          <p:cNvSpPr>
            <a:spLocks noGrp="1"/>
          </p:cNvSpPr>
          <p:nvPr>
            <p:ph type="title"/>
          </p:nvPr>
        </p:nvSpPr>
        <p:spPr/>
        <p:txBody>
          <a:bodyPr/>
          <a:lstStyle/>
          <a:p>
            <a:r>
              <a:rPr lang="nl-NL" dirty="0"/>
              <a:t>Controle beleid (6)</a:t>
            </a:r>
          </a:p>
        </p:txBody>
      </p:sp>
      <p:sp>
        <p:nvSpPr>
          <p:cNvPr id="3" name="Tijdelijke aanduiding voor inhoud 2">
            <a:extLst>
              <a:ext uri="{FF2B5EF4-FFF2-40B4-BE49-F238E27FC236}">
                <a16:creationId xmlns:a16="http://schemas.microsoft.com/office/drawing/2014/main" id="{26D8BBA7-D426-4C92-A72E-427E1720113C}"/>
              </a:ext>
            </a:extLst>
          </p:cNvPr>
          <p:cNvSpPr>
            <a:spLocks noGrp="1"/>
          </p:cNvSpPr>
          <p:nvPr>
            <p:ph idx="1"/>
          </p:nvPr>
        </p:nvSpPr>
        <p:spPr/>
        <p:txBody>
          <a:bodyPr/>
          <a:lstStyle/>
          <a:p>
            <a:pPr marL="0" indent="0">
              <a:buNone/>
            </a:pPr>
            <a:r>
              <a:rPr lang="nl-NL" u="sng" dirty="0" err="1"/>
              <a:t>Hyperkaliëmie</a:t>
            </a:r>
            <a:r>
              <a:rPr lang="nl-NL" u="sng" dirty="0"/>
              <a:t>: </a:t>
            </a:r>
            <a:br>
              <a:rPr lang="nl-NL" dirty="0"/>
            </a:br>
            <a:br>
              <a:rPr lang="nl-NL" dirty="0"/>
            </a:br>
            <a:r>
              <a:rPr lang="nl-NL" dirty="0"/>
              <a:t> Stijging tot 5.5 </a:t>
            </a:r>
            <a:r>
              <a:rPr lang="nl-NL" dirty="0" err="1"/>
              <a:t>mmol</a:t>
            </a:r>
            <a:r>
              <a:rPr lang="nl-NL" dirty="0"/>
              <a:t>/l is acceptabel</a:t>
            </a:r>
            <a:br>
              <a:rPr lang="nl-NL" dirty="0"/>
            </a:br>
            <a:endParaRPr lang="nl-NL" dirty="0"/>
          </a:p>
          <a:p>
            <a:pPr>
              <a:buFont typeface="Wingdings" panose="05000000000000000000" pitchFamily="2" charset="2"/>
              <a:buChar char="Ø"/>
            </a:pPr>
            <a:r>
              <a:rPr lang="nl-NL" dirty="0"/>
              <a:t>5.5: halveer dosis </a:t>
            </a:r>
            <a:r>
              <a:rPr lang="nl-NL" dirty="0" err="1"/>
              <a:t>kaliumsparende</a:t>
            </a:r>
            <a:r>
              <a:rPr lang="nl-NL" dirty="0"/>
              <a:t> diuretica en controleer na 2 weken</a:t>
            </a:r>
          </a:p>
          <a:p>
            <a:pPr>
              <a:buFont typeface="Wingdings" panose="05000000000000000000" pitchFamily="2" charset="2"/>
              <a:buChar char="Ø"/>
            </a:pPr>
            <a:r>
              <a:rPr lang="nl-NL" dirty="0"/>
              <a:t>&gt; 6.0: stop RAS-remmer/ </a:t>
            </a:r>
            <a:r>
              <a:rPr lang="nl-NL" dirty="0" err="1"/>
              <a:t>aldosteronantagonist</a:t>
            </a:r>
            <a:r>
              <a:rPr lang="nl-NL" dirty="0"/>
              <a:t>/ </a:t>
            </a:r>
            <a:r>
              <a:rPr lang="nl-NL" dirty="0" err="1"/>
              <a:t>kaliumsparend</a:t>
            </a:r>
            <a:r>
              <a:rPr lang="nl-NL" dirty="0"/>
              <a:t> diureticum en controleer na 2 weken</a:t>
            </a:r>
          </a:p>
        </p:txBody>
      </p:sp>
    </p:spTree>
    <p:extLst>
      <p:ext uri="{BB962C8B-B14F-4D97-AF65-F5344CB8AC3E}">
        <p14:creationId xmlns:p14="http://schemas.microsoft.com/office/powerpoint/2010/main" val="3618006788"/>
      </p:ext>
    </p:extLst>
  </p:cSld>
  <p:clrMapOvr>
    <a:masterClrMapping/>
  </p:clrMapOvr>
</p:sld>
</file>

<file path=ppt/theme/theme1.xml><?xml version="1.0" encoding="utf-8"?>
<a:theme xmlns:a="http://schemas.openxmlformats.org/drawingml/2006/main" name="Office-thema">
  <a:themeElements>
    <a:clrScheme name="Fundamentee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Fundamentee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16176</TotalTime>
  <Words>10112</Words>
  <Application>Microsoft Macintosh PowerPoint</Application>
  <PresentationFormat>Diavoorstelling (4:3)</PresentationFormat>
  <Paragraphs>1618</Paragraphs>
  <Slides>108</Slides>
  <Notes>105</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108</vt:i4>
      </vt:variant>
    </vt:vector>
  </HeadingPairs>
  <TitlesOfParts>
    <vt:vector size="117" baseType="lpstr">
      <vt:lpstr>Arial</vt:lpstr>
      <vt:lpstr>Calibri</vt:lpstr>
      <vt:lpstr>Cambria Math</vt:lpstr>
      <vt:lpstr>Century Gothic</vt:lpstr>
      <vt:lpstr>Lucida Grande</vt:lpstr>
      <vt:lpstr>Symbol</vt:lpstr>
      <vt:lpstr>Wingdings</vt:lpstr>
      <vt:lpstr>Office-thema</vt:lpstr>
      <vt:lpstr>1_Office-thema</vt:lpstr>
      <vt:lpstr>Nieuwe Multidisciplinaire Richtlijn Cardiovasculair Risicomanagement - i.h.b. bij diabetes mellitus type 2 -</vt:lpstr>
      <vt:lpstr>Uw docenten vanavond</vt:lpstr>
      <vt:lpstr>Disclosure belangen sprekers</vt:lpstr>
      <vt:lpstr>Ongesponsorde cursus</vt:lpstr>
      <vt:lpstr>Programma</vt:lpstr>
      <vt:lpstr>Vragen?</vt:lpstr>
      <vt:lpstr>Juist/onjuist? (1)</vt:lpstr>
      <vt:lpstr>Juist/onjuist? (2)</vt:lpstr>
      <vt:lpstr>Programma</vt:lpstr>
      <vt:lpstr>Diabetes mellitus type 2:  een heterogene aandoening</vt:lpstr>
      <vt:lpstr>Rol adipositas bij verhoogd risico HVZ</vt:lpstr>
      <vt:lpstr>Programma</vt:lpstr>
      <vt:lpstr>Cardiovasculair risicoprofiel</vt:lpstr>
      <vt:lpstr>Familiaire hypercholesterolemie</vt:lpstr>
      <vt:lpstr>Cardiovasculair risico bij DM2</vt:lpstr>
      <vt:lpstr>Risicoschatting</vt:lpstr>
      <vt:lpstr>Risicoschatting zeer hoog</vt:lpstr>
      <vt:lpstr>Risicoschatting hoog</vt:lpstr>
      <vt:lpstr>Risicoschatting laag tot matig verhoogd</vt:lpstr>
      <vt:lpstr>SCORE risicofunctie</vt:lpstr>
      <vt:lpstr>SCORE functie</vt:lpstr>
      <vt:lpstr>Een ‘weetje’</vt:lpstr>
      <vt:lpstr>Risicoschatting diabetes </vt:lpstr>
      <vt:lpstr>ADVANCE risicofunctie (1)</vt:lpstr>
      <vt:lpstr>ADVANCE risicofunctie (2)</vt:lpstr>
      <vt:lpstr>ADVANCE risicofunctie (3)</vt:lpstr>
      <vt:lpstr>ADVANCE risicofunctie (4)</vt:lpstr>
      <vt:lpstr>ADVANCE risicofunctie (5)</vt:lpstr>
      <vt:lpstr>Vervolg risicoschatting </vt:lpstr>
      <vt:lpstr>Aanvullende risico-informatie</vt:lpstr>
      <vt:lpstr>Aanvullende risico-informatie</vt:lpstr>
      <vt:lpstr>Risicoschatting bij ouderen</vt:lpstr>
      <vt:lpstr>Profiel ouderen</vt:lpstr>
      <vt:lpstr>Bepalen van kwetsbaarheid</vt:lpstr>
      <vt:lpstr>Kent u hem nog?</vt:lpstr>
      <vt:lpstr>Risicoschatting</vt:lpstr>
      <vt:lpstr>En kent u haar nog? </vt:lpstr>
      <vt:lpstr>Risicoschatting</vt:lpstr>
      <vt:lpstr>En wat is haar risico?</vt:lpstr>
      <vt:lpstr>Risicoschatting</vt:lpstr>
      <vt:lpstr>ADVANCE risk score</vt:lpstr>
      <vt:lpstr>En herinnert u zich hem?</vt:lpstr>
      <vt:lpstr>Risicoschatting</vt:lpstr>
      <vt:lpstr>Beleid bij iedere risicocategorie</vt:lpstr>
      <vt:lpstr>Programma</vt:lpstr>
      <vt:lpstr>Streefwaarden risicofactoren</vt:lpstr>
      <vt:lpstr>Programma</vt:lpstr>
      <vt:lpstr>Hoe pakt u dit aan?</vt:lpstr>
      <vt:lpstr>Streefwaarden risicofactoren</vt:lpstr>
      <vt:lpstr>Beïnvloeding risicofactoren; leefstijl</vt:lpstr>
      <vt:lpstr>Leefstijl: stress</vt:lpstr>
      <vt:lpstr>Leefstijl: bewegen</vt:lpstr>
      <vt:lpstr>Beginnen met bewegen geeft grootste voordeel</vt:lpstr>
      <vt:lpstr>Leefstijl: roken</vt:lpstr>
      <vt:lpstr>Leefstijl: roken</vt:lpstr>
      <vt:lpstr>Leefstijl: voeding</vt:lpstr>
      <vt:lpstr>Uit de NDF voedingsrichtlijn</vt:lpstr>
      <vt:lpstr>Geschikte voedingspatronen</vt:lpstr>
      <vt:lpstr>Koolhydraat beperking</vt:lpstr>
      <vt:lpstr>Mediterrane voeding</vt:lpstr>
      <vt:lpstr>Programma</vt:lpstr>
      <vt:lpstr>Lipiden (1)</vt:lpstr>
      <vt:lpstr>Streefwaarden risicofactoren</vt:lpstr>
      <vt:lpstr>Beïnvloeding risicofactoren </vt:lpstr>
      <vt:lpstr>Lipiden (2)</vt:lpstr>
      <vt:lpstr>Lipiden (3); equivalentie statines</vt:lpstr>
      <vt:lpstr>Lipiden (4)</vt:lpstr>
      <vt:lpstr>Hoge leeftijd en hoog LDL</vt:lpstr>
      <vt:lpstr>Risicoschatting</vt:lpstr>
      <vt:lpstr>Streefwaarden risicofactoren</vt:lpstr>
      <vt:lpstr>Lipiden (5)</vt:lpstr>
      <vt:lpstr>Lipiden (6)</vt:lpstr>
      <vt:lpstr>Programma</vt:lpstr>
      <vt:lpstr>Bloeddruk (1)</vt:lpstr>
      <vt:lpstr>Bloeddruk (2)</vt:lpstr>
      <vt:lpstr>Sonja heeft hoofdpijn</vt:lpstr>
      <vt:lpstr>PowerPoint-presentatie</vt:lpstr>
      <vt:lpstr>Secundaire hypertensie?</vt:lpstr>
      <vt:lpstr>Wat doen we met bloeddruk en LDL van Mevrouw Klarenbeek?</vt:lpstr>
      <vt:lpstr>Streefwaarden risicofactoren</vt:lpstr>
      <vt:lpstr>Bloeddruk (5)</vt:lpstr>
      <vt:lpstr>Bloeddruk (6)</vt:lpstr>
      <vt:lpstr>Bloeddruk (7)</vt:lpstr>
      <vt:lpstr>Bloeddruk (8)</vt:lpstr>
      <vt:lpstr>Bloeddruk (9)</vt:lpstr>
      <vt:lpstr>Programma</vt:lpstr>
      <vt:lpstr>Chronische nierschade (1)</vt:lpstr>
      <vt:lpstr>Beleid CNS: Stap 1</vt:lpstr>
      <vt:lpstr>Leefstijlfactoren van invloed op de nieren</vt:lpstr>
      <vt:lpstr>Beleid CNS: stap 2</vt:lpstr>
      <vt:lpstr>Beleid CNS; Stap 3</vt:lpstr>
      <vt:lpstr>Beleid CNS: stap 4</vt:lpstr>
      <vt:lpstr>Programma</vt:lpstr>
      <vt:lpstr>Controle beleid (1)</vt:lpstr>
      <vt:lpstr>Controle beleid (2)</vt:lpstr>
      <vt:lpstr>Controle beleid (3)</vt:lpstr>
      <vt:lpstr>Controle beleid (4)</vt:lpstr>
      <vt:lpstr>Controle beleid (5)</vt:lpstr>
      <vt:lpstr>Controle beleid (6)</vt:lpstr>
      <vt:lpstr>Controle beleid (7)</vt:lpstr>
      <vt:lpstr>Controle beleid (8): </vt:lpstr>
      <vt:lpstr>Programma</vt:lpstr>
      <vt:lpstr>Organisatie van de zorg (1)</vt:lpstr>
      <vt:lpstr>Organisatie van de zorg (2)</vt:lpstr>
      <vt:lpstr>Organisatie van de zorg (3)</vt:lpstr>
      <vt:lpstr>Juist/onjuist? (1)</vt:lpstr>
      <vt:lpstr>Juist/onjuist? (2)</vt:lpstr>
      <vt:lpstr>Bedankjes</vt:lpstr>
    </vt:vector>
  </TitlesOfParts>
  <Company>Langerhans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 Houweling</dc:creator>
  <cp:lastModifiedBy>Microsoft Office-gebruiker</cp:lastModifiedBy>
  <cp:revision>569</cp:revision>
  <cp:lastPrinted>2018-12-22T13:26:25Z</cp:lastPrinted>
  <dcterms:created xsi:type="dcterms:W3CDTF">2013-07-23T20:16:51Z</dcterms:created>
  <dcterms:modified xsi:type="dcterms:W3CDTF">2019-03-12T12:28:37Z</dcterms:modified>
</cp:coreProperties>
</file>