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63" r:id="rId2"/>
    <p:sldId id="264" r:id="rId3"/>
    <p:sldId id="265" r:id="rId4"/>
    <p:sldId id="288" r:id="rId5"/>
    <p:sldId id="289" r:id="rId6"/>
    <p:sldId id="291" r:id="rId7"/>
    <p:sldId id="293" r:id="rId8"/>
    <p:sldId id="295" r:id="rId9"/>
    <p:sldId id="297" r:id="rId10"/>
    <p:sldId id="299" r:id="rId11"/>
    <p:sldId id="266" r:id="rId12"/>
    <p:sldId id="267" r:id="rId13"/>
    <p:sldId id="271" r:id="rId14"/>
    <p:sldId id="268" r:id="rId15"/>
    <p:sldId id="269" r:id="rId16"/>
    <p:sldId id="270" r:id="rId17"/>
    <p:sldId id="272" r:id="rId18"/>
    <p:sldId id="274" r:id="rId19"/>
    <p:sldId id="273"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301" r:id="rId34"/>
    <p:sldId id="303" r:id="rId35"/>
    <p:sldId id="305" r:id="rId36"/>
    <p:sldId id="307" r:id="rId37"/>
    <p:sldId id="309" r:id="rId38"/>
    <p:sldId id="311" r:id="rId39"/>
    <p:sldId id="313" r:id="rId40"/>
    <p:sldId id="315" r:id="rId41"/>
    <p:sldId id="316" r:id="rId42"/>
    <p:sldId id="318" r:id="rId43"/>
    <p:sldId id="319" r:id="rId44"/>
  </p:sldIdLst>
  <p:sldSz cx="12192000" cy="6858000"/>
  <p:notesSz cx="6797675" cy="9928225"/>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80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ijl, gemiddeld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054" autoAdjust="0"/>
  </p:normalViewPr>
  <p:slideViewPr>
    <p:cSldViewPr>
      <p:cViewPr varScale="1">
        <p:scale>
          <a:sx n="104" d="100"/>
          <a:sy n="104" d="100"/>
        </p:scale>
        <p:origin x="834" y="96"/>
      </p:cViewPr>
      <p:guideLst>
        <p:guide orient="horz" pos="2160"/>
        <p:guide pos="3840"/>
      </p:guideLst>
    </p:cSldViewPr>
  </p:slideViewPr>
  <p:notesTextViewPr>
    <p:cViewPr>
      <p:scale>
        <a:sx n="1" d="1"/>
        <a:sy n="1" d="1"/>
      </p:scale>
      <p:origin x="0" y="0"/>
    </p:cViewPr>
  </p:notesTextViewPr>
  <p:notesViewPr>
    <p:cSldViewPr>
      <p:cViewPr varScale="1">
        <p:scale>
          <a:sx n="52" d="100"/>
          <a:sy n="52" d="100"/>
        </p:scale>
        <p:origin x="2958"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F0BC42-7907-407B-B03D-91781847C25C}"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7BA47466-5AC7-4D7A-8703-26C0D5732C9A}">
      <dgm:prSet/>
      <dgm:spPr/>
      <dgm:t>
        <a:bodyPr/>
        <a:lstStyle/>
        <a:p>
          <a:r>
            <a:rPr lang="nl-NL"/>
            <a:t>Agitatie</a:t>
          </a:r>
          <a:endParaRPr lang="en-US"/>
        </a:p>
      </dgm:t>
    </dgm:pt>
    <dgm:pt modelId="{FF750372-F037-41E2-8AC6-8A3B87972CA8}" type="parTrans" cxnId="{15CC6233-8B67-4089-9C89-75A2F84A1723}">
      <dgm:prSet/>
      <dgm:spPr/>
      <dgm:t>
        <a:bodyPr/>
        <a:lstStyle/>
        <a:p>
          <a:endParaRPr lang="en-US"/>
        </a:p>
      </dgm:t>
    </dgm:pt>
    <dgm:pt modelId="{BA81286A-5019-4512-BEAE-CCC7BBFA0CED}" type="sibTrans" cxnId="{15CC6233-8B67-4089-9C89-75A2F84A1723}">
      <dgm:prSet/>
      <dgm:spPr/>
      <dgm:t>
        <a:bodyPr/>
        <a:lstStyle/>
        <a:p>
          <a:endParaRPr lang="en-US"/>
        </a:p>
      </dgm:t>
    </dgm:pt>
    <dgm:pt modelId="{AFD2492C-63A5-4664-A546-A71AC5E43737}">
      <dgm:prSet/>
      <dgm:spPr/>
      <dgm:t>
        <a:bodyPr/>
        <a:lstStyle/>
        <a:p>
          <a:r>
            <a:rPr lang="nl-NL" dirty="0" err="1"/>
            <a:t>Suicidaliteit</a:t>
          </a:r>
          <a:endParaRPr lang="en-US" dirty="0"/>
        </a:p>
      </dgm:t>
    </dgm:pt>
    <dgm:pt modelId="{62307949-D957-4875-95E7-63475799F318}" type="parTrans" cxnId="{CCAE64E2-B9C7-4529-B8EB-3083CDBC6A21}">
      <dgm:prSet/>
      <dgm:spPr/>
      <dgm:t>
        <a:bodyPr/>
        <a:lstStyle/>
        <a:p>
          <a:endParaRPr lang="en-US"/>
        </a:p>
      </dgm:t>
    </dgm:pt>
    <dgm:pt modelId="{4383EE78-20E1-4D9D-8976-8FAB4C48433C}" type="sibTrans" cxnId="{CCAE64E2-B9C7-4529-B8EB-3083CDBC6A21}">
      <dgm:prSet/>
      <dgm:spPr/>
      <dgm:t>
        <a:bodyPr/>
        <a:lstStyle/>
        <a:p>
          <a:endParaRPr lang="en-US"/>
        </a:p>
      </dgm:t>
    </dgm:pt>
    <dgm:pt modelId="{C5508897-27A9-498B-8BE5-5F1762D22E83}">
      <dgm:prSet/>
      <dgm:spPr/>
      <dgm:t>
        <a:bodyPr/>
        <a:lstStyle/>
        <a:p>
          <a:r>
            <a:rPr lang="nl-NL"/>
            <a:t>Omgeving ongerust</a:t>
          </a:r>
          <a:endParaRPr lang="en-US"/>
        </a:p>
      </dgm:t>
    </dgm:pt>
    <dgm:pt modelId="{742262EC-802C-4D55-990C-5DD0F92229B0}" type="parTrans" cxnId="{48B838A6-A266-42B7-BD9C-43A4FBD956AE}">
      <dgm:prSet/>
      <dgm:spPr/>
      <dgm:t>
        <a:bodyPr/>
        <a:lstStyle/>
        <a:p>
          <a:endParaRPr lang="en-US"/>
        </a:p>
      </dgm:t>
    </dgm:pt>
    <dgm:pt modelId="{892F4A07-8FF5-49B6-83E3-34FABE16BBFA}" type="sibTrans" cxnId="{48B838A6-A266-42B7-BD9C-43A4FBD956AE}">
      <dgm:prSet/>
      <dgm:spPr/>
      <dgm:t>
        <a:bodyPr/>
        <a:lstStyle/>
        <a:p>
          <a:endParaRPr lang="en-US"/>
        </a:p>
      </dgm:t>
    </dgm:pt>
    <dgm:pt modelId="{8CC9200B-BB25-407B-A2C1-0A8A161F9C6F}">
      <dgm:prSet/>
      <dgm:spPr/>
      <dgm:t>
        <a:bodyPr/>
        <a:lstStyle/>
        <a:p>
          <a:r>
            <a:rPr lang="nl-NL"/>
            <a:t>Bizar gedrag</a:t>
          </a:r>
          <a:endParaRPr lang="en-US"/>
        </a:p>
      </dgm:t>
    </dgm:pt>
    <dgm:pt modelId="{292F8B5B-EBE2-41E4-9DB1-66EBA672153F}" type="parTrans" cxnId="{94CA767F-0A54-40BD-9E40-76A6A6022188}">
      <dgm:prSet/>
      <dgm:spPr/>
      <dgm:t>
        <a:bodyPr/>
        <a:lstStyle/>
        <a:p>
          <a:endParaRPr lang="en-US"/>
        </a:p>
      </dgm:t>
    </dgm:pt>
    <dgm:pt modelId="{A6E1A501-C173-4E55-B40E-CA3BAEB46276}" type="sibTrans" cxnId="{94CA767F-0A54-40BD-9E40-76A6A6022188}">
      <dgm:prSet/>
      <dgm:spPr/>
      <dgm:t>
        <a:bodyPr/>
        <a:lstStyle/>
        <a:p>
          <a:endParaRPr lang="en-US"/>
        </a:p>
      </dgm:t>
    </dgm:pt>
    <dgm:pt modelId="{C30D37BE-90E0-4026-9770-9A8B59A56C60}">
      <dgm:prSet/>
      <dgm:spPr/>
      <dgm:t>
        <a:bodyPr/>
        <a:lstStyle/>
        <a:p>
          <a:r>
            <a:rPr lang="nl-NL" dirty="0"/>
            <a:t>Schedeltrauma</a:t>
          </a:r>
          <a:endParaRPr lang="en-US" dirty="0"/>
        </a:p>
      </dgm:t>
    </dgm:pt>
    <dgm:pt modelId="{9CD0C8BB-90B6-498F-91B8-9B520DFE79E6}" type="parTrans" cxnId="{9FE6FFA9-3ABA-402B-9264-BD679D08812B}">
      <dgm:prSet/>
      <dgm:spPr/>
      <dgm:t>
        <a:bodyPr/>
        <a:lstStyle/>
        <a:p>
          <a:endParaRPr lang="en-US"/>
        </a:p>
      </dgm:t>
    </dgm:pt>
    <dgm:pt modelId="{230CA916-5AD6-4CE5-ACDC-5CDDBEE4C8F4}" type="sibTrans" cxnId="{9FE6FFA9-3ABA-402B-9264-BD679D08812B}">
      <dgm:prSet/>
      <dgm:spPr/>
      <dgm:t>
        <a:bodyPr/>
        <a:lstStyle/>
        <a:p>
          <a:endParaRPr lang="en-US"/>
        </a:p>
      </dgm:t>
    </dgm:pt>
    <dgm:pt modelId="{1A8CC18D-6F70-4BF0-95F7-EBFF6B613015}">
      <dgm:prSet/>
      <dgm:spPr/>
      <dgm:t>
        <a:bodyPr/>
        <a:lstStyle/>
        <a:p>
          <a:r>
            <a:rPr lang="nl-NL" dirty="0"/>
            <a:t>Kind aanwezig</a:t>
          </a:r>
          <a:endParaRPr lang="en-US" dirty="0"/>
        </a:p>
      </dgm:t>
    </dgm:pt>
    <dgm:pt modelId="{A9C1759C-B010-4C5E-B644-144090BB61B5}" type="parTrans" cxnId="{DC9D6972-98F5-4D45-9850-2ED691A7EF38}">
      <dgm:prSet/>
      <dgm:spPr/>
      <dgm:t>
        <a:bodyPr/>
        <a:lstStyle/>
        <a:p>
          <a:endParaRPr lang="en-US"/>
        </a:p>
      </dgm:t>
    </dgm:pt>
    <dgm:pt modelId="{482DFA23-A874-44BB-8D2B-4838B8ED9B24}" type="sibTrans" cxnId="{DC9D6972-98F5-4D45-9850-2ED691A7EF38}">
      <dgm:prSet/>
      <dgm:spPr/>
      <dgm:t>
        <a:bodyPr/>
        <a:lstStyle/>
        <a:p>
          <a:endParaRPr lang="en-US"/>
        </a:p>
      </dgm:t>
    </dgm:pt>
    <dgm:pt modelId="{7B50DB7F-C511-4741-91BB-A698116AC666}">
      <dgm:prSet/>
      <dgm:spPr/>
      <dgm:t>
        <a:bodyPr/>
        <a:lstStyle/>
        <a:p>
          <a:r>
            <a:rPr lang="nl-NL"/>
            <a:t>Vluchtgevaar</a:t>
          </a:r>
          <a:endParaRPr lang="en-US"/>
        </a:p>
      </dgm:t>
    </dgm:pt>
    <dgm:pt modelId="{F86A4B24-075A-4FFE-98BF-FB37E2C71760}" type="parTrans" cxnId="{E60B25BF-4F7E-40A7-A257-6422DC4D03EF}">
      <dgm:prSet/>
      <dgm:spPr/>
      <dgm:t>
        <a:bodyPr/>
        <a:lstStyle/>
        <a:p>
          <a:endParaRPr lang="en-US"/>
        </a:p>
      </dgm:t>
    </dgm:pt>
    <dgm:pt modelId="{F4B18030-4216-42FF-A8CB-3530C5C68A6C}" type="sibTrans" cxnId="{E60B25BF-4F7E-40A7-A257-6422DC4D03EF}">
      <dgm:prSet/>
      <dgm:spPr/>
      <dgm:t>
        <a:bodyPr/>
        <a:lstStyle/>
        <a:p>
          <a:endParaRPr lang="en-US"/>
        </a:p>
      </dgm:t>
    </dgm:pt>
    <dgm:pt modelId="{B4AF09E6-6F55-43D4-B9AA-3180CB483438}">
      <dgm:prSet/>
      <dgm:spPr/>
      <dgm:t>
        <a:bodyPr/>
        <a:lstStyle/>
        <a:p>
          <a:r>
            <a:rPr lang="nl-NL" dirty="0"/>
            <a:t>Verloop vreemd gedrag</a:t>
          </a:r>
          <a:endParaRPr lang="en-US" dirty="0"/>
        </a:p>
      </dgm:t>
    </dgm:pt>
    <dgm:pt modelId="{91843AD1-5C59-4C19-A4D4-B64AFB5AFDA1}" type="parTrans" cxnId="{AC7AC534-9EEC-408E-9E2C-8CD4990AEA4A}">
      <dgm:prSet/>
      <dgm:spPr/>
      <dgm:t>
        <a:bodyPr/>
        <a:lstStyle/>
        <a:p>
          <a:endParaRPr lang="en-US"/>
        </a:p>
      </dgm:t>
    </dgm:pt>
    <dgm:pt modelId="{0EEC1693-DF57-4265-B905-B85ACAEF1EE5}" type="sibTrans" cxnId="{AC7AC534-9EEC-408E-9E2C-8CD4990AEA4A}">
      <dgm:prSet/>
      <dgm:spPr/>
      <dgm:t>
        <a:bodyPr/>
        <a:lstStyle/>
        <a:p>
          <a:endParaRPr lang="en-US"/>
        </a:p>
      </dgm:t>
    </dgm:pt>
    <dgm:pt modelId="{61C350AA-66D4-4667-AA27-11688AD9E088}">
      <dgm:prSet/>
      <dgm:spPr/>
      <dgm:t>
        <a:bodyPr/>
        <a:lstStyle/>
        <a:p>
          <a:r>
            <a:rPr lang="nl-NL"/>
            <a:t>Angstig</a:t>
          </a:r>
          <a:endParaRPr lang="en-US"/>
        </a:p>
      </dgm:t>
    </dgm:pt>
    <dgm:pt modelId="{4B70F4D0-C87C-4959-B1E1-1DDC2F91BD0C}" type="parTrans" cxnId="{9BA07996-9DBC-4E72-9478-A765AE63ECA3}">
      <dgm:prSet/>
      <dgm:spPr/>
      <dgm:t>
        <a:bodyPr/>
        <a:lstStyle/>
        <a:p>
          <a:endParaRPr lang="en-US"/>
        </a:p>
      </dgm:t>
    </dgm:pt>
    <dgm:pt modelId="{36289C82-13F6-4064-885E-B8122D6F58E6}" type="sibTrans" cxnId="{9BA07996-9DBC-4E72-9478-A765AE63ECA3}">
      <dgm:prSet/>
      <dgm:spPr/>
      <dgm:t>
        <a:bodyPr/>
        <a:lstStyle/>
        <a:p>
          <a:endParaRPr lang="en-US"/>
        </a:p>
      </dgm:t>
    </dgm:pt>
    <dgm:pt modelId="{685669F3-B96B-4AB0-AEEF-7392A9E6A8D2}">
      <dgm:prSet/>
      <dgm:spPr/>
      <dgm:t>
        <a:bodyPr/>
        <a:lstStyle/>
        <a:p>
          <a:r>
            <a:rPr lang="nl-NL" dirty="0"/>
            <a:t>Koorts</a:t>
          </a:r>
          <a:endParaRPr lang="en-US" dirty="0"/>
        </a:p>
      </dgm:t>
    </dgm:pt>
    <dgm:pt modelId="{C0E5949F-650A-4144-8292-2A78906D4379}" type="parTrans" cxnId="{93CB3210-778E-45EF-B73E-30F4D13FD48A}">
      <dgm:prSet/>
      <dgm:spPr/>
      <dgm:t>
        <a:bodyPr/>
        <a:lstStyle/>
        <a:p>
          <a:endParaRPr lang="en-US"/>
        </a:p>
      </dgm:t>
    </dgm:pt>
    <dgm:pt modelId="{454747E1-0349-4B31-85E2-07ECB82BAD31}" type="sibTrans" cxnId="{93CB3210-778E-45EF-B73E-30F4D13FD48A}">
      <dgm:prSet/>
      <dgm:spPr/>
      <dgm:t>
        <a:bodyPr/>
        <a:lstStyle/>
        <a:p>
          <a:endParaRPr lang="en-US"/>
        </a:p>
      </dgm:t>
    </dgm:pt>
    <dgm:pt modelId="{91C4351E-11D3-422F-BA00-18ED270BC0FD}" type="pres">
      <dgm:prSet presAssocID="{2AF0BC42-7907-407B-B03D-91781847C25C}" presName="vert0" presStyleCnt="0">
        <dgm:presLayoutVars>
          <dgm:dir/>
          <dgm:animOne val="branch"/>
          <dgm:animLvl val="lvl"/>
        </dgm:presLayoutVars>
      </dgm:prSet>
      <dgm:spPr/>
      <dgm:t>
        <a:bodyPr/>
        <a:lstStyle/>
        <a:p>
          <a:endParaRPr lang="nl-NL"/>
        </a:p>
      </dgm:t>
    </dgm:pt>
    <dgm:pt modelId="{DF9ABCAC-3104-4449-8CA5-D9080B8749EE}" type="pres">
      <dgm:prSet presAssocID="{7BA47466-5AC7-4D7A-8703-26C0D5732C9A}" presName="thickLine" presStyleLbl="alignNode1" presStyleIdx="0" presStyleCnt="10"/>
      <dgm:spPr/>
    </dgm:pt>
    <dgm:pt modelId="{EB1B6D19-443E-4C98-97F8-B2B907D96162}" type="pres">
      <dgm:prSet presAssocID="{7BA47466-5AC7-4D7A-8703-26C0D5732C9A}" presName="horz1" presStyleCnt="0"/>
      <dgm:spPr/>
    </dgm:pt>
    <dgm:pt modelId="{E65E2E06-879E-4BFA-824D-C50BB7356150}" type="pres">
      <dgm:prSet presAssocID="{7BA47466-5AC7-4D7A-8703-26C0D5732C9A}" presName="tx1" presStyleLbl="revTx" presStyleIdx="0" presStyleCnt="10"/>
      <dgm:spPr/>
      <dgm:t>
        <a:bodyPr/>
        <a:lstStyle/>
        <a:p>
          <a:endParaRPr lang="nl-NL"/>
        </a:p>
      </dgm:t>
    </dgm:pt>
    <dgm:pt modelId="{7BBDEB87-7824-4565-AC33-A863328D397F}" type="pres">
      <dgm:prSet presAssocID="{7BA47466-5AC7-4D7A-8703-26C0D5732C9A}" presName="vert1" presStyleCnt="0"/>
      <dgm:spPr/>
    </dgm:pt>
    <dgm:pt modelId="{D07697E1-AEB6-45EA-B9FD-00EBFE41DB1C}" type="pres">
      <dgm:prSet presAssocID="{AFD2492C-63A5-4664-A546-A71AC5E43737}" presName="thickLine" presStyleLbl="alignNode1" presStyleIdx="1" presStyleCnt="10"/>
      <dgm:spPr/>
    </dgm:pt>
    <dgm:pt modelId="{1A23ACF5-9A4F-4C52-918F-504F019A4A84}" type="pres">
      <dgm:prSet presAssocID="{AFD2492C-63A5-4664-A546-A71AC5E43737}" presName="horz1" presStyleCnt="0"/>
      <dgm:spPr/>
    </dgm:pt>
    <dgm:pt modelId="{12E60E6E-4716-4A4C-BD69-F4570F503684}" type="pres">
      <dgm:prSet presAssocID="{AFD2492C-63A5-4664-A546-A71AC5E43737}" presName="tx1" presStyleLbl="revTx" presStyleIdx="1" presStyleCnt="10"/>
      <dgm:spPr/>
      <dgm:t>
        <a:bodyPr/>
        <a:lstStyle/>
        <a:p>
          <a:endParaRPr lang="nl-NL"/>
        </a:p>
      </dgm:t>
    </dgm:pt>
    <dgm:pt modelId="{49CCBF31-F9DA-4458-A249-ABECD5A63353}" type="pres">
      <dgm:prSet presAssocID="{AFD2492C-63A5-4664-A546-A71AC5E43737}" presName="vert1" presStyleCnt="0"/>
      <dgm:spPr/>
    </dgm:pt>
    <dgm:pt modelId="{77C332CB-2103-4917-8D88-9AED941C74EF}" type="pres">
      <dgm:prSet presAssocID="{C5508897-27A9-498B-8BE5-5F1762D22E83}" presName="thickLine" presStyleLbl="alignNode1" presStyleIdx="2" presStyleCnt="10"/>
      <dgm:spPr/>
    </dgm:pt>
    <dgm:pt modelId="{DEB5E6E5-2FD8-43F6-9043-C34A36F81D4F}" type="pres">
      <dgm:prSet presAssocID="{C5508897-27A9-498B-8BE5-5F1762D22E83}" presName="horz1" presStyleCnt="0"/>
      <dgm:spPr/>
    </dgm:pt>
    <dgm:pt modelId="{146E2BB5-C5BC-449F-8B5F-260FB8C969CB}" type="pres">
      <dgm:prSet presAssocID="{C5508897-27A9-498B-8BE5-5F1762D22E83}" presName="tx1" presStyleLbl="revTx" presStyleIdx="2" presStyleCnt="10"/>
      <dgm:spPr/>
      <dgm:t>
        <a:bodyPr/>
        <a:lstStyle/>
        <a:p>
          <a:endParaRPr lang="nl-NL"/>
        </a:p>
      </dgm:t>
    </dgm:pt>
    <dgm:pt modelId="{F4E36DEB-F087-4ED6-84E3-B49D2E914A1A}" type="pres">
      <dgm:prSet presAssocID="{C5508897-27A9-498B-8BE5-5F1762D22E83}" presName="vert1" presStyleCnt="0"/>
      <dgm:spPr/>
    </dgm:pt>
    <dgm:pt modelId="{303990EF-A74A-4DE3-AD48-5054C431DBCA}" type="pres">
      <dgm:prSet presAssocID="{8CC9200B-BB25-407B-A2C1-0A8A161F9C6F}" presName="thickLine" presStyleLbl="alignNode1" presStyleIdx="3" presStyleCnt="10"/>
      <dgm:spPr/>
    </dgm:pt>
    <dgm:pt modelId="{98B57E6B-485F-40A3-B0C0-37E43CD242EB}" type="pres">
      <dgm:prSet presAssocID="{8CC9200B-BB25-407B-A2C1-0A8A161F9C6F}" presName="horz1" presStyleCnt="0"/>
      <dgm:spPr/>
    </dgm:pt>
    <dgm:pt modelId="{6C304EBE-730F-4C62-9CAD-632671EC3FDB}" type="pres">
      <dgm:prSet presAssocID="{8CC9200B-BB25-407B-A2C1-0A8A161F9C6F}" presName="tx1" presStyleLbl="revTx" presStyleIdx="3" presStyleCnt="10"/>
      <dgm:spPr/>
      <dgm:t>
        <a:bodyPr/>
        <a:lstStyle/>
        <a:p>
          <a:endParaRPr lang="nl-NL"/>
        </a:p>
      </dgm:t>
    </dgm:pt>
    <dgm:pt modelId="{74A890E1-C8F7-4355-AE1C-0AEAA6F197B5}" type="pres">
      <dgm:prSet presAssocID="{8CC9200B-BB25-407B-A2C1-0A8A161F9C6F}" presName="vert1" presStyleCnt="0"/>
      <dgm:spPr/>
    </dgm:pt>
    <dgm:pt modelId="{A0980A80-0BB6-4ED9-9240-78067276B6EE}" type="pres">
      <dgm:prSet presAssocID="{C30D37BE-90E0-4026-9770-9A8B59A56C60}" presName="thickLine" presStyleLbl="alignNode1" presStyleIdx="4" presStyleCnt="10"/>
      <dgm:spPr/>
    </dgm:pt>
    <dgm:pt modelId="{3AECCA9F-CCCA-436A-8930-50C038D9C4D8}" type="pres">
      <dgm:prSet presAssocID="{C30D37BE-90E0-4026-9770-9A8B59A56C60}" presName="horz1" presStyleCnt="0"/>
      <dgm:spPr/>
    </dgm:pt>
    <dgm:pt modelId="{098C519F-1215-4FD4-8A29-C0F6D3ACFF99}" type="pres">
      <dgm:prSet presAssocID="{C30D37BE-90E0-4026-9770-9A8B59A56C60}" presName="tx1" presStyleLbl="revTx" presStyleIdx="4" presStyleCnt="10"/>
      <dgm:spPr/>
      <dgm:t>
        <a:bodyPr/>
        <a:lstStyle/>
        <a:p>
          <a:endParaRPr lang="nl-NL"/>
        </a:p>
      </dgm:t>
    </dgm:pt>
    <dgm:pt modelId="{2C02037A-9AE1-4D42-84A5-07233DCD0DC3}" type="pres">
      <dgm:prSet presAssocID="{C30D37BE-90E0-4026-9770-9A8B59A56C60}" presName="vert1" presStyleCnt="0"/>
      <dgm:spPr/>
    </dgm:pt>
    <dgm:pt modelId="{67F4B6BC-FD0F-4565-87C4-E368646D42C1}" type="pres">
      <dgm:prSet presAssocID="{1A8CC18D-6F70-4BF0-95F7-EBFF6B613015}" presName="thickLine" presStyleLbl="alignNode1" presStyleIdx="5" presStyleCnt="10"/>
      <dgm:spPr/>
    </dgm:pt>
    <dgm:pt modelId="{92A53DED-EF26-43B9-86FD-8451D4D767C4}" type="pres">
      <dgm:prSet presAssocID="{1A8CC18D-6F70-4BF0-95F7-EBFF6B613015}" presName="horz1" presStyleCnt="0"/>
      <dgm:spPr/>
    </dgm:pt>
    <dgm:pt modelId="{2E341696-7B2D-4414-A36F-FD2528167559}" type="pres">
      <dgm:prSet presAssocID="{1A8CC18D-6F70-4BF0-95F7-EBFF6B613015}" presName="tx1" presStyleLbl="revTx" presStyleIdx="5" presStyleCnt="10"/>
      <dgm:spPr/>
      <dgm:t>
        <a:bodyPr/>
        <a:lstStyle/>
        <a:p>
          <a:endParaRPr lang="nl-NL"/>
        </a:p>
      </dgm:t>
    </dgm:pt>
    <dgm:pt modelId="{480825A0-97B3-4BEF-9B51-4015C6A38E85}" type="pres">
      <dgm:prSet presAssocID="{1A8CC18D-6F70-4BF0-95F7-EBFF6B613015}" presName="vert1" presStyleCnt="0"/>
      <dgm:spPr/>
    </dgm:pt>
    <dgm:pt modelId="{D1AC9AE2-11CC-4178-BC44-669828D820A5}" type="pres">
      <dgm:prSet presAssocID="{7B50DB7F-C511-4741-91BB-A698116AC666}" presName="thickLine" presStyleLbl="alignNode1" presStyleIdx="6" presStyleCnt="10"/>
      <dgm:spPr/>
    </dgm:pt>
    <dgm:pt modelId="{AEDB6B75-B775-4D98-B8A6-1D04CD0BFD9D}" type="pres">
      <dgm:prSet presAssocID="{7B50DB7F-C511-4741-91BB-A698116AC666}" presName="horz1" presStyleCnt="0"/>
      <dgm:spPr/>
    </dgm:pt>
    <dgm:pt modelId="{8BBFCA60-4A4F-4AC7-82DD-4B1CBA4D5A92}" type="pres">
      <dgm:prSet presAssocID="{7B50DB7F-C511-4741-91BB-A698116AC666}" presName="tx1" presStyleLbl="revTx" presStyleIdx="6" presStyleCnt="10"/>
      <dgm:spPr/>
      <dgm:t>
        <a:bodyPr/>
        <a:lstStyle/>
        <a:p>
          <a:endParaRPr lang="nl-NL"/>
        </a:p>
      </dgm:t>
    </dgm:pt>
    <dgm:pt modelId="{ACACDCCE-6BC7-4117-B577-D9449B24F806}" type="pres">
      <dgm:prSet presAssocID="{7B50DB7F-C511-4741-91BB-A698116AC666}" presName="vert1" presStyleCnt="0"/>
      <dgm:spPr/>
    </dgm:pt>
    <dgm:pt modelId="{9E2382A1-8BC4-448B-8D62-06E07BA4A6F8}" type="pres">
      <dgm:prSet presAssocID="{B4AF09E6-6F55-43D4-B9AA-3180CB483438}" presName="thickLine" presStyleLbl="alignNode1" presStyleIdx="7" presStyleCnt="10"/>
      <dgm:spPr/>
    </dgm:pt>
    <dgm:pt modelId="{F4D46E6D-9762-49F9-8A58-87FF48AF90B3}" type="pres">
      <dgm:prSet presAssocID="{B4AF09E6-6F55-43D4-B9AA-3180CB483438}" presName="horz1" presStyleCnt="0"/>
      <dgm:spPr/>
    </dgm:pt>
    <dgm:pt modelId="{8480E434-9EAF-40E2-B687-7BBA6F4FD5BA}" type="pres">
      <dgm:prSet presAssocID="{B4AF09E6-6F55-43D4-B9AA-3180CB483438}" presName="tx1" presStyleLbl="revTx" presStyleIdx="7" presStyleCnt="10"/>
      <dgm:spPr/>
      <dgm:t>
        <a:bodyPr/>
        <a:lstStyle/>
        <a:p>
          <a:endParaRPr lang="nl-NL"/>
        </a:p>
      </dgm:t>
    </dgm:pt>
    <dgm:pt modelId="{BE4120B8-C246-4BAF-9603-88769AB88633}" type="pres">
      <dgm:prSet presAssocID="{B4AF09E6-6F55-43D4-B9AA-3180CB483438}" presName="vert1" presStyleCnt="0"/>
      <dgm:spPr/>
    </dgm:pt>
    <dgm:pt modelId="{947BBB05-6E77-4053-9BBF-B24B21E4EF3D}" type="pres">
      <dgm:prSet presAssocID="{61C350AA-66D4-4667-AA27-11688AD9E088}" presName="thickLine" presStyleLbl="alignNode1" presStyleIdx="8" presStyleCnt="10"/>
      <dgm:spPr/>
    </dgm:pt>
    <dgm:pt modelId="{D6AFF665-D2FB-4FAD-B752-3107374D2AB2}" type="pres">
      <dgm:prSet presAssocID="{61C350AA-66D4-4667-AA27-11688AD9E088}" presName="horz1" presStyleCnt="0"/>
      <dgm:spPr/>
    </dgm:pt>
    <dgm:pt modelId="{6BCB2872-8418-4361-B6ED-62C242039FF9}" type="pres">
      <dgm:prSet presAssocID="{61C350AA-66D4-4667-AA27-11688AD9E088}" presName="tx1" presStyleLbl="revTx" presStyleIdx="8" presStyleCnt="10"/>
      <dgm:spPr/>
      <dgm:t>
        <a:bodyPr/>
        <a:lstStyle/>
        <a:p>
          <a:endParaRPr lang="nl-NL"/>
        </a:p>
      </dgm:t>
    </dgm:pt>
    <dgm:pt modelId="{74276EC8-E704-4A9D-B16D-B5DF2F1C3392}" type="pres">
      <dgm:prSet presAssocID="{61C350AA-66D4-4667-AA27-11688AD9E088}" presName="vert1" presStyleCnt="0"/>
      <dgm:spPr/>
    </dgm:pt>
    <dgm:pt modelId="{A0D36041-2E74-434F-A75E-F1F7DF3D3C2C}" type="pres">
      <dgm:prSet presAssocID="{685669F3-B96B-4AB0-AEEF-7392A9E6A8D2}" presName="thickLine" presStyleLbl="alignNode1" presStyleIdx="9" presStyleCnt="10"/>
      <dgm:spPr/>
    </dgm:pt>
    <dgm:pt modelId="{E3777980-07B8-41AC-AF30-2052DB23A06F}" type="pres">
      <dgm:prSet presAssocID="{685669F3-B96B-4AB0-AEEF-7392A9E6A8D2}" presName="horz1" presStyleCnt="0"/>
      <dgm:spPr/>
    </dgm:pt>
    <dgm:pt modelId="{A64B963C-9B8C-4C41-A910-46F4085446C4}" type="pres">
      <dgm:prSet presAssocID="{685669F3-B96B-4AB0-AEEF-7392A9E6A8D2}" presName="tx1" presStyleLbl="revTx" presStyleIdx="9" presStyleCnt="10"/>
      <dgm:spPr/>
      <dgm:t>
        <a:bodyPr/>
        <a:lstStyle/>
        <a:p>
          <a:endParaRPr lang="nl-NL"/>
        </a:p>
      </dgm:t>
    </dgm:pt>
    <dgm:pt modelId="{4C6FAEC1-E674-48AE-AF1D-FE84E1C8E224}" type="pres">
      <dgm:prSet presAssocID="{685669F3-B96B-4AB0-AEEF-7392A9E6A8D2}" presName="vert1" presStyleCnt="0"/>
      <dgm:spPr/>
    </dgm:pt>
  </dgm:ptLst>
  <dgm:cxnLst>
    <dgm:cxn modelId="{AC7AC534-9EEC-408E-9E2C-8CD4990AEA4A}" srcId="{2AF0BC42-7907-407B-B03D-91781847C25C}" destId="{B4AF09E6-6F55-43D4-B9AA-3180CB483438}" srcOrd="7" destOrd="0" parTransId="{91843AD1-5C59-4C19-A4D4-B64AFB5AFDA1}" sibTransId="{0EEC1693-DF57-4265-B905-B85ACAEF1EE5}"/>
    <dgm:cxn modelId="{AD680C7E-CD48-4AD2-93C7-8086AF1A1C7B}" type="presOf" srcId="{1A8CC18D-6F70-4BF0-95F7-EBFF6B613015}" destId="{2E341696-7B2D-4414-A36F-FD2528167559}" srcOrd="0" destOrd="0" presId="urn:microsoft.com/office/officeart/2008/layout/LinedList"/>
    <dgm:cxn modelId="{3A5F3E1E-54C6-4C00-BD02-BC8DBEBC7088}" type="presOf" srcId="{C5508897-27A9-498B-8BE5-5F1762D22E83}" destId="{146E2BB5-C5BC-449F-8B5F-260FB8C969CB}" srcOrd="0" destOrd="0" presId="urn:microsoft.com/office/officeart/2008/layout/LinedList"/>
    <dgm:cxn modelId="{DC9D6972-98F5-4D45-9850-2ED691A7EF38}" srcId="{2AF0BC42-7907-407B-B03D-91781847C25C}" destId="{1A8CC18D-6F70-4BF0-95F7-EBFF6B613015}" srcOrd="5" destOrd="0" parTransId="{A9C1759C-B010-4C5E-B644-144090BB61B5}" sibTransId="{482DFA23-A874-44BB-8D2B-4838B8ED9B24}"/>
    <dgm:cxn modelId="{639C6704-E1E4-4862-A1E1-D9DC355D45ED}" type="presOf" srcId="{7BA47466-5AC7-4D7A-8703-26C0D5732C9A}" destId="{E65E2E06-879E-4BFA-824D-C50BB7356150}" srcOrd="0" destOrd="0" presId="urn:microsoft.com/office/officeart/2008/layout/LinedList"/>
    <dgm:cxn modelId="{FD932572-998B-40CA-A478-676071266FDC}" type="presOf" srcId="{C30D37BE-90E0-4026-9770-9A8B59A56C60}" destId="{098C519F-1215-4FD4-8A29-C0F6D3ACFF99}" srcOrd="0" destOrd="0" presId="urn:microsoft.com/office/officeart/2008/layout/LinedList"/>
    <dgm:cxn modelId="{9FE6FFA9-3ABA-402B-9264-BD679D08812B}" srcId="{2AF0BC42-7907-407B-B03D-91781847C25C}" destId="{C30D37BE-90E0-4026-9770-9A8B59A56C60}" srcOrd="4" destOrd="0" parTransId="{9CD0C8BB-90B6-498F-91B8-9B520DFE79E6}" sibTransId="{230CA916-5AD6-4CE5-ACDC-5CDDBEE4C8F4}"/>
    <dgm:cxn modelId="{F7BE6097-0C96-415B-A7F2-68EA3B490BE4}" type="presOf" srcId="{2AF0BC42-7907-407B-B03D-91781847C25C}" destId="{91C4351E-11D3-422F-BA00-18ED270BC0FD}" srcOrd="0" destOrd="0" presId="urn:microsoft.com/office/officeart/2008/layout/LinedList"/>
    <dgm:cxn modelId="{872BEB70-09DE-4399-8628-DC10D0E86495}" type="presOf" srcId="{8CC9200B-BB25-407B-A2C1-0A8A161F9C6F}" destId="{6C304EBE-730F-4C62-9CAD-632671EC3FDB}" srcOrd="0" destOrd="0" presId="urn:microsoft.com/office/officeart/2008/layout/LinedList"/>
    <dgm:cxn modelId="{50750FC1-8C83-4E2D-A01B-5C7EDC058A35}" type="presOf" srcId="{61C350AA-66D4-4667-AA27-11688AD9E088}" destId="{6BCB2872-8418-4361-B6ED-62C242039FF9}" srcOrd="0" destOrd="0" presId="urn:microsoft.com/office/officeart/2008/layout/LinedList"/>
    <dgm:cxn modelId="{1328C93C-748C-4BFA-A9B1-F8A8EE013C29}" type="presOf" srcId="{7B50DB7F-C511-4741-91BB-A698116AC666}" destId="{8BBFCA60-4A4F-4AC7-82DD-4B1CBA4D5A92}" srcOrd="0" destOrd="0" presId="urn:microsoft.com/office/officeart/2008/layout/LinedList"/>
    <dgm:cxn modelId="{876A3834-C277-4826-A464-29AA1E786939}" type="presOf" srcId="{AFD2492C-63A5-4664-A546-A71AC5E43737}" destId="{12E60E6E-4716-4A4C-BD69-F4570F503684}" srcOrd="0" destOrd="0" presId="urn:microsoft.com/office/officeart/2008/layout/LinedList"/>
    <dgm:cxn modelId="{48B838A6-A266-42B7-BD9C-43A4FBD956AE}" srcId="{2AF0BC42-7907-407B-B03D-91781847C25C}" destId="{C5508897-27A9-498B-8BE5-5F1762D22E83}" srcOrd="2" destOrd="0" parTransId="{742262EC-802C-4D55-990C-5DD0F92229B0}" sibTransId="{892F4A07-8FF5-49B6-83E3-34FABE16BBFA}"/>
    <dgm:cxn modelId="{9BA07996-9DBC-4E72-9478-A765AE63ECA3}" srcId="{2AF0BC42-7907-407B-B03D-91781847C25C}" destId="{61C350AA-66D4-4667-AA27-11688AD9E088}" srcOrd="8" destOrd="0" parTransId="{4B70F4D0-C87C-4959-B1E1-1DDC2F91BD0C}" sibTransId="{36289C82-13F6-4064-885E-B8122D6F58E6}"/>
    <dgm:cxn modelId="{15CC6233-8B67-4089-9C89-75A2F84A1723}" srcId="{2AF0BC42-7907-407B-B03D-91781847C25C}" destId="{7BA47466-5AC7-4D7A-8703-26C0D5732C9A}" srcOrd="0" destOrd="0" parTransId="{FF750372-F037-41E2-8AC6-8A3B87972CA8}" sibTransId="{BA81286A-5019-4512-BEAE-CCC7BBFA0CED}"/>
    <dgm:cxn modelId="{93CB3210-778E-45EF-B73E-30F4D13FD48A}" srcId="{2AF0BC42-7907-407B-B03D-91781847C25C}" destId="{685669F3-B96B-4AB0-AEEF-7392A9E6A8D2}" srcOrd="9" destOrd="0" parTransId="{C0E5949F-650A-4144-8292-2A78906D4379}" sibTransId="{454747E1-0349-4B31-85E2-07ECB82BAD31}"/>
    <dgm:cxn modelId="{94CA767F-0A54-40BD-9E40-76A6A6022188}" srcId="{2AF0BC42-7907-407B-B03D-91781847C25C}" destId="{8CC9200B-BB25-407B-A2C1-0A8A161F9C6F}" srcOrd="3" destOrd="0" parTransId="{292F8B5B-EBE2-41E4-9DB1-66EBA672153F}" sibTransId="{A6E1A501-C173-4E55-B40E-CA3BAEB46276}"/>
    <dgm:cxn modelId="{E60B25BF-4F7E-40A7-A257-6422DC4D03EF}" srcId="{2AF0BC42-7907-407B-B03D-91781847C25C}" destId="{7B50DB7F-C511-4741-91BB-A698116AC666}" srcOrd="6" destOrd="0" parTransId="{F86A4B24-075A-4FFE-98BF-FB37E2C71760}" sibTransId="{F4B18030-4216-42FF-A8CB-3530C5C68A6C}"/>
    <dgm:cxn modelId="{78FE3497-C712-4F96-993B-C6462A953B56}" type="presOf" srcId="{685669F3-B96B-4AB0-AEEF-7392A9E6A8D2}" destId="{A64B963C-9B8C-4C41-A910-46F4085446C4}" srcOrd="0" destOrd="0" presId="urn:microsoft.com/office/officeart/2008/layout/LinedList"/>
    <dgm:cxn modelId="{72A34BFA-70B6-40CF-80A9-BECD8A8E3C64}" type="presOf" srcId="{B4AF09E6-6F55-43D4-B9AA-3180CB483438}" destId="{8480E434-9EAF-40E2-B687-7BBA6F4FD5BA}" srcOrd="0" destOrd="0" presId="urn:microsoft.com/office/officeart/2008/layout/LinedList"/>
    <dgm:cxn modelId="{CCAE64E2-B9C7-4529-B8EB-3083CDBC6A21}" srcId="{2AF0BC42-7907-407B-B03D-91781847C25C}" destId="{AFD2492C-63A5-4664-A546-A71AC5E43737}" srcOrd="1" destOrd="0" parTransId="{62307949-D957-4875-95E7-63475799F318}" sibTransId="{4383EE78-20E1-4D9D-8976-8FAB4C48433C}"/>
    <dgm:cxn modelId="{8059BFEC-EAB7-4F21-877C-2EDB6935E9FF}" type="presParOf" srcId="{91C4351E-11D3-422F-BA00-18ED270BC0FD}" destId="{DF9ABCAC-3104-4449-8CA5-D9080B8749EE}" srcOrd="0" destOrd="0" presId="urn:microsoft.com/office/officeart/2008/layout/LinedList"/>
    <dgm:cxn modelId="{0670FBFE-4D09-4C05-9676-BB84F35749C3}" type="presParOf" srcId="{91C4351E-11D3-422F-BA00-18ED270BC0FD}" destId="{EB1B6D19-443E-4C98-97F8-B2B907D96162}" srcOrd="1" destOrd="0" presId="urn:microsoft.com/office/officeart/2008/layout/LinedList"/>
    <dgm:cxn modelId="{6899C82F-44C0-437D-A5BD-02A04E5C430E}" type="presParOf" srcId="{EB1B6D19-443E-4C98-97F8-B2B907D96162}" destId="{E65E2E06-879E-4BFA-824D-C50BB7356150}" srcOrd="0" destOrd="0" presId="urn:microsoft.com/office/officeart/2008/layout/LinedList"/>
    <dgm:cxn modelId="{584F9E17-231B-43DC-87E2-B47510E76B8A}" type="presParOf" srcId="{EB1B6D19-443E-4C98-97F8-B2B907D96162}" destId="{7BBDEB87-7824-4565-AC33-A863328D397F}" srcOrd="1" destOrd="0" presId="urn:microsoft.com/office/officeart/2008/layout/LinedList"/>
    <dgm:cxn modelId="{3F16D722-8793-4196-8C5C-996EA7C0C762}" type="presParOf" srcId="{91C4351E-11D3-422F-BA00-18ED270BC0FD}" destId="{D07697E1-AEB6-45EA-B9FD-00EBFE41DB1C}" srcOrd="2" destOrd="0" presId="urn:microsoft.com/office/officeart/2008/layout/LinedList"/>
    <dgm:cxn modelId="{E4A1F389-CEAE-4E3A-88AE-E41B60C041A0}" type="presParOf" srcId="{91C4351E-11D3-422F-BA00-18ED270BC0FD}" destId="{1A23ACF5-9A4F-4C52-918F-504F019A4A84}" srcOrd="3" destOrd="0" presId="urn:microsoft.com/office/officeart/2008/layout/LinedList"/>
    <dgm:cxn modelId="{15DDF80E-906A-4224-8340-9DCEB5F230D6}" type="presParOf" srcId="{1A23ACF5-9A4F-4C52-918F-504F019A4A84}" destId="{12E60E6E-4716-4A4C-BD69-F4570F503684}" srcOrd="0" destOrd="0" presId="urn:microsoft.com/office/officeart/2008/layout/LinedList"/>
    <dgm:cxn modelId="{74967307-9088-40E5-B027-C56B56C871D8}" type="presParOf" srcId="{1A23ACF5-9A4F-4C52-918F-504F019A4A84}" destId="{49CCBF31-F9DA-4458-A249-ABECD5A63353}" srcOrd="1" destOrd="0" presId="urn:microsoft.com/office/officeart/2008/layout/LinedList"/>
    <dgm:cxn modelId="{7FEA298F-EFC5-4811-B7B7-51A06BD67A4B}" type="presParOf" srcId="{91C4351E-11D3-422F-BA00-18ED270BC0FD}" destId="{77C332CB-2103-4917-8D88-9AED941C74EF}" srcOrd="4" destOrd="0" presId="urn:microsoft.com/office/officeart/2008/layout/LinedList"/>
    <dgm:cxn modelId="{5ECFDC44-F1FA-463D-B5C4-3E079A7341E6}" type="presParOf" srcId="{91C4351E-11D3-422F-BA00-18ED270BC0FD}" destId="{DEB5E6E5-2FD8-43F6-9043-C34A36F81D4F}" srcOrd="5" destOrd="0" presId="urn:microsoft.com/office/officeart/2008/layout/LinedList"/>
    <dgm:cxn modelId="{0AD11AA0-F796-4F80-8C79-63911EBD011C}" type="presParOf" srcId="{DEB5E6E5-2FD8-43F6-9043-C34A36F81D4F}" destId="{146E2BB5-C5BC-449F-8B5F-260FB8C969CB}" srcOrd="0" destOrd="0" presId="urn:microsoft.com/office/officeart/2008/layout/LinedList"/>
    <dgm:cxn modelId="{46F1737E-56A2-4DB1-B6CE-D4881ECFBFB7}" type="presParOf" srcId="{DEB5E6E5-2FD8-43F6-9043-C34A36F81D4F}" destId="{F4E36DEB-F087-4ED6-84E3-B49D2E914A1A}" srcOrd="1" destOrd="0" presId="urn:microsoft.com/office/officeart/2008/layout/LinedList"/>
    <dgm:cxn modelId="{2B8CCA74-B57B-4FCA-BF60-71B8C9FFFB0B}" type="presParOf" srcId="{91C4351E-11D3-422F-BA00-18ED270BC0FD}" destId="{303990EF-A74A-4DE3-AD48-5054C431DBCA}" srcOrd="6" destOrd="0" presId="urn:microsoft.com/office/officeart/2008/layout/LinedList"/>
    <dgm:cxn modelId="{B84E9B04-FA91-4A5A-85F1-4EEC174CE2D4}" type="presParOf" srcId="{91C4351E-11D3-422F-BA00-18ED270BC0FD}" destId="{98B57E6B-485F-40A3-B0C0-37E43CD242EB}" srcOrd="7" destOrd="0" presId="urn:microsoft.com/office/officeart/2008/layout/LinedList"/>
    <dgm:cxn modelId="{FADE8828-66B6-4C20-9E21-A445F0FDFACB}" type="presParOf" srcId="{98B57E6B-485F-40A3-B0C0-37E43CD242EB}" destId="{6C304EBE-730F-4C62-9CAD-632671EC3FDB}" srcOrd="0" destOrd="0" presId="urn:microsoft.com/office/officeart/2008/layout/LinedList"/>
    <dgm:cxn modelId="{4AF8A948-48D7-40EC-AC16-6D9CFE481267}" type="presParOf" srcId="{98B57E6B-485F-40A3-B0C0-37E43CD242EB}" destId="{74A890E1-C8F7-4355-AE1C-0AEAA6F197B5}" srcOrd="1" destOrd="0" presId="urn:microsoft.com/office/officeart/2008/layout/LinedList"/>
    <dgm:cxn modelId="{B0E1CDE6-F9F4-44A8-BDF5-5F80EB8B3041}" type="presParOf" srcId="{91C4351E-11D3-422F-BA00-18ED270BC0FD}" destId="{A0980A80-0BB6-4ED9-9240-78067276B6EE}" srcOrd="8" destOrd="0" presId="urn:microsoft.com/office/officeart/2008/layout/LinedList"/>
    <dgm:cxn modelId="{375E2ECB-9C02-45E8-9ABB-83DD5993A11A}" type="presParOf" srcId="{91C4351E-11D3-422F-BA00-18ED270BC0FD}" destId="{3AECCA9F-CCCA-436A-8930-50C038D9C4D8}" srcOrd="9" destOrd="0" presId="urn:microsoft.com/office/officeart/2008/layout/LinedList"/>
    <dgm:cxn modelId="{ACDEF65F-6CC9-46E9-A473-9B19592DFFE4}" type="presParOf" srcId="{3AECCA9F-CCCA-436A-8930-50C038D9C4D8}" destId="{098C519F-1215-4FD4-8A29-C0F6D3ACFF99}" srcOrd="0" destOrd="0" presId="urn:microsoft.com/office/officeart/2008/layout/LinedList"/>
    <dgm:cxn modelId="{486A84A7-3449-484B-8886-FB56F97D6255}" type="presParOf" srcId="{3AECCA9F-CCCA-436A-8930-50C038D9C4D8}" destId="{2C02037A-9AE1-4D42-84A5-07233DCD0DC3}" srcOrd="1" destOrd="0" presId="urn:microsoft.com/office/officeart/2008/layout/LinedList"/>
    <dgm:cxn modelId="{E67872AD-95A2-4D65-A237-E52C57DCFFDD}" type="presParOf" srcId="{91C4351E-11D3-422F-BA00-18ED270BC0FD}" destId="{67F4B6BC-FD0F-4565-87C4-E368646D42C1}" srcOrd="10" destOrd="0" presId="urn:microsoft.com/office/officeart/2008/layout/LinedList"/>
    <dgm:cxn modelId="{7E4C8F23-F00D-4B6F-B50A-F2B9B3103435}" type="presParOf" srcId="{91C4351E-11D3-422F-BA00-18ED270BC0FD}" destId="{92A53DED-EF26-43B9-86FD-8451D4D767C4}" srcOrd="11" destOrd="0" presId="urn:microsoft.com/office/officeart/2008/layout/LinedList"/>
    <dgm:cxn modelId="{A48C46D7-774B-4AE0-B3FE-1B1D23BDDF25}" type="presParOf" srcId="{92A53DED-EF26-43B9-86FD-8451D4D767C4}" destId="{2E341696-7B2D-4414-A36F-FD2528167559}" srcOrd="0" destOrd="0" presId="urn:microsoft.com/office/officeart/2008/layout/LinedList"/>
    <dgm:cxn modelId="{6BF4C839-09DA-4536-B8C5-20E20B2CECF2}" type="presParOf" srcId="{92A53DED-EF26-43B9-86FD-8451D4D767C4}" destId="{480825A0-97B3-4BEF-9B51-4015C6A38E85}" srcOrd="1" destOrd="0" presId="urn:microsoft.com/office/officeart/2008/layout/LinedList"/>
    <dgm:cxn modelId="{C5B25C9F-0304-4AE8-A54F-DDF4F150E053}" type="presParOf" srcId="{91C4351E-11D3-422F-BA00-18ED270BC0FD}" destId="{D1AC9AE2-11CC-4178-BC44-669828D820A5}" srcOrd="12" destOrd="0" presId="urn:microsoft.com/office/officeart/2008/layout/LinedList"/>
    <dgm:cxn modelId="{020631A2-704D-4079-8E87-965091845F6F}" type="presParOf" srcId="{91C4351E-11D3-422F-BA00-18ED270BC0FD}" destId="{AEDB6B75-B775-4D98-B8A6-1D04CD0BFD9D}" srcOrd="13" destOrd="0" presId="urn:microsoft.com/office/officeart/2008/layout/LinedList"/>
    <dgm:cxn modelId="{657C7656-9E5F-4304-A178-D186114D453B}" type="presParOf" srcId="{AEDB6B75-B775-4D98-B8A6-1D04CD0BFD9D}" destId="{8BBFCA60-4A4F-4AC7-82DD-4B1CBA4D5A92}" srcOrd="0" destOrd="0" presId="urn:microsoft.com/office/officeart/2008/layout/LinedList"/>
    <dgm:cxn modelId="{1483FCD0-D455-4295-A6EB-C9D4B623A087}" type="presParOf" srcId="{AEDB6B75-B775-4D98-B8A6-1D04CD0BFD9D}" destId="{ACACDCCE-6BC7-4117-B577-D9449B24F806}" srcOrd="1" destOrd="0" presId="urn:microsoft.com/office/officeart/2008/layout/LinedList"/>
    <dgm:cxn modelId="{A59F867C-A126-401B-B299-A33F5D275D34}" type="presParOf" srcId="{91C4351E-11D3-422F-BA00-18ED270BC0FD}" destId="{9E2382A1-8BC4-448B-8D62-06E07BA4A6F8}" srcOrd="14" destOrd="0" presId="urn:microsoft.com/office/officeart/2008/layout/LinedList"/>
    <dgm:cxn modelId="{2B6B75D3-29E8-490E-97D0-D2763FA1136F}" type="presParOf" srcId="{91C4351E-11D3-422F-BA00-18ED270BC0FD}" destId="{F4D46E6D-9762-49F9-8A58-87FF48AF90B3}" srcOrd="15" destOrd="0" presId="urn:microsoft.com/office/officeart/2008/layout/LinedList"/>
    <dgm:cxn modelId="{9DA90697-C82F-4470-90BA-585CF8D990EE}" type="presParOf" srcId="{F4D46E6D-9762-49F9-8A58-87FF48AF90B3}" destId="{8480E434-9EAF-40E2-B687-7BBA6F4FD5BA}" srcOrd="0" destOrd="0" presId="urn:microsoft.com/office/officeart/2008/layout/LinedList"/>
    <dgm:cxn modelId="{75CCB775-4A34-44C5-A4C4-456B1EEF298A}" type="presParOf" srcId="{F4D46E6D-9762-49F9-8A58-87FF48AF90B3}" destId="{BE4120B8-C246-4BAF-9603-88769AB88633}" srcOrd="1" destOrd="0" presId="urn:microsoft.com/office/officeart/2008/layout/LinedList"/>
    <dgm:cxn modelId="{547F9AFA-62F8-4183-ACC3-A1E011997D34}" type="presParOf" srcId="{91C4351E-11D3-422F-BA00-18ED270BC0FD}" destId="{947BBB05-6E77-4053-9BBF-B24B21E4EF3D}" srcOrd="16" destOrd="0" presId="urn:microsoft.com/office/officeart/2008/layout/LinedList"/>
    <dgm:cxn modelId="{16D935B5-64D2-4315-846D-DA9D417D0D13}" type="presParOf" srcId="{91C4351E-11D3-422F-BA00-18ED270BC0FD}" destId="{D6AFF665-D2FB-4FAD-B752-3107374D2AB2}" srcOrd="17" destOrd="0" presId="urn:microsoft.com/office/officeart/2008/layout/LinedList"/>
    <dgm:cxn modelId="{BB3D1041-BA7B-4D60-9F70-8B7E8533A74F}" type="presParOf" srcId="{D6AFF665-D2FB-4FAD-B752-3107374D2AB2}" destId="{6BCB2872-8418-4361-B6ED-62C242039FF9}" srcOrd="0" destOrd="0" presId="urn:microsoft.com/office/officeart/2008/layout/LinedList"/>
    <dgm:cxn modelId="{C6EADC4D-2694-4DA8-87D5-F0D13C8C9622}" type="presParOf" srcId="{D6AFF665-D2FB-4FAD-B752-3107374D2AB2}" destId="{74276EC8-E704-4A9D-B16D-B5DF2F1C3392}" srcOrd="1" destOrd="0" presId="urn:microsoft.com/office/officeart/2008/layout/LinedList"/>
    <dgm:cxn modelId="{166D0756-701F-456D-B04E-1070326F8226}" type="presParOf" srcId="{91C4351E-11D3-422F-BA00-18ED270BC0FD}" destId="{A0D36041-2E74-434F-A75E-F1F7DF3D3C2C}" srcOrd="18" destOrd="0" presId="urn:microsoft.com/office/officeart/2008/layout/LinedList"/>
    <dgm:cxn modelId="{EB2BB6E4-A09B-490C-B64B-B4AF00FF0E24}" type="presParOf" srcId="{91C4351E-11D3-422F-BA00-18ED270BC0FD}" destId="{E3777980-07B8-41AC-AF30-2052DB23A06F}" srcOrd="19" destOrd="0" presId="urn:microsoft.com/office/officeart/2008/layout/LinedList"/>
    <dgm:cxn modelId="{361850D3-B39B-45FD-9A91-8BA3AA1819D9}" type="presParOf" srcId="{E3777980-07B8-41AC-AF30-2052DB23A06F}" destId="{A64B963C-9B8C-4C41-A910-46F4085446C4}" srcOrd="0" destOrd="0" presId="urn:microsoft.com/office/officeart/2008/layout/LinedList"/>
    <dgm:cxn modelId="{15D5DB2A-2C36-4EEE-AE68-48B31C080EAD}" type="presParOf" srcId="{E3777980-07B8-41AC-AF30-2052DB23A06F}" destId="{4C6FAEC1-E674-48AE-AF1D-FE84E1C8E22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9ABCAC-3104-4449-8CA5-D9080B8749EE}">
      <dsp:nvSpPr>
        <dsp:cNvPr id="0" name=""/>
        <dsp:cNvSpPr/>
      </dsp:nvSpPr>
      <dsp:spPr>
        <a:xfrm>
          <a:off x="0" y="718"/>
          <a:ext cx="6513603"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5E2E06-879E-4BFA-824D-C50BB7356150}">
      <dsp:nvSpPr>
        <dsp:cNvPr id="0" name=""/>
        <dsp:cNvSpPr/>
      </dsp:nvSpPr>
      <dsp:spPr>
        <a:xfrm>
          <a:off x="0" y="718"/>
          <a:ext cx="6513603" cy="588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nl-NL" sz="2700" kern="1200"/>
            <a:t>Agitatie</a:t>
          </a:r>
          <a:endParaRPr lang="en-US" sz="2700" kern="1200"/>
        </a:p>
      </dsp:txBody>
      <dsp:txXfrm>
        <a:off x="0" y="718"/>
        <a:ext cx="6513603" cy="588398"/>
      </dsp:txXfrm>
    </dsp:sp>
    <dsp:sp modelId="{D07697E1-AEB6-45EA-B9FD-00EBFE41DB1C}">
      <dsp:nvSpPr>
        <dsp:cNvPr id="0" name=""/>
        <dsp:cNvSpPr/>
      </dsp:nvSpPr>
      <dsp:spPr>
        <a:xfrm>
          <a:off x="0" y="589117"/>
          <a:ext cx="6513603" cy="0"/>
        </a:xfrm>
        <a:prstGeom prst="line">
          <a:avLst/>
        </a:prstGeom>
        <a:solidFill>
          <a:schemeClr val="accent2">
            <a:hueOff val="520169"/>
            <a:satOff val="-649"/>
            <a:lumOff val="153"/>
            <a:alphaOff val="0"/>
          </a:schemeClr>
        </a:solidFill>
        <a:ln w="25400" cap="flat" cmpd="sng" algn="ctr">
          <a:solidFill>
            <a:schemeClr val="accent2">
              <a:hueOff val="520169"/>
              <a:satOff val="-649"/>
              <a:lumOff val="15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E60E6E-4716-4A4C-BD69-F4570F503684}">
      <dsp:nvSpPr>
        <dsp:cNvPr id="0" name=""/>
        <dsp:cNvSpPr/>
      </dsp:nvSpPr>
      <dsp:spPr>
        <a:xfrm>
          <a:off x="0" y="589117"/>
          <a:ext cx="6513603" cy="588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nl-NL" sz="2700" kern="1200" dirty="0" err="1"/>
            <a:t>Suicidaliteit</a:t>
          </a:r>
          <a:endParaRPr lang="en-US" sz="2700" kern="1200" dirty="0"/>
        </a:p>
      </dsp:txBody>
      <dsp:txXfrm>
        <a:off x="0" y="589117"/>
        <a:ext cx="6513603" cy="588398"/>
      </dsp:txXfrm>
    </dsp:sp>
    <dsp:sp modelId="{77C332CB-2103-4917-8D88-9AED941C74EF}">
      <dsp:nvSpPr>
        <dsp:cNvPr id="0" name=""/>
        <dsp:cNvSpPr/>
      </dsp:nvSpPr>
      <dsp:spPr>
        <a:xfrm>
          <a:off x="0" y="1177516"/>
          <a:ext cx="6513603" cy="0"/>
        </a:xfrm>
        <a:prstGeom prst="line">
          <a:avLst/>
        </a:prstGeom>
        <a:solidFill>
          <a:schemeClr val="accent2">
            <a:hueOff val="1040338"/>
            <a:satOff val="-1298"/>
            <a:lumOff val="305"/>
            <a:alphaOff val="0"/>
          </a:schemeClr>
        </a:solidFill>
        <a:ln w="25400" cap="flat" cmpd="sng" algn="ctr">
          <a:solidFill>
            <a:schemeClr val="accent2">
              <a:hueOff val="1040338"/>
              <a:satOff val="-1298"/>
              <a:lumOff val="30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6E2BB5-C5BC-449F-8B5F-260FB8C969CB}">
      <dsp:nvSpPr>
        <dsp:cNvPr id="0" name=""/>
        <dsp:cNvSpPr/>
      </dsp:nvSpPr>
      <dsp:spPr>
        <a:xfrm>
          <a:off x="0" y="1177516"/>
          <a:ext cx="6513603" cy="588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nl-NL" sz="2700" kern="1200"/>
            <a:t>Omgeving ongerust</a:t>
          </a:r>
          <a:endParaRPr lang="en-US" sz="2700" kern="1200"/>
        </a:p>
      </dsp:txBody>
      <dsp:txXfrm>
        <a:off x="0" y="1177516"/>
        <a:ext cx="6513603" cy="588398"/>
      </dsp:txXfrm>
    </dsp:sp>
    <dsp:sp modelId="{303990EF-A74A-4DE3-AD48-5054C431DBCA}">
      <dsp:nvSpPr>
        <dsp:cNvPr id="0" name=""/>
        <dsp:cNvSpPr/>
      </dsp:nvSpPr>
      <dsp:spPr>
        <a:xfrm>
          <a:off x="0" y="1765915"/>
          <a:ext cx="6513603" cy="0"/>
        </a:xfrm>
        <a:prstGeom prst="line">
          <a:avLst/>
        </a:prstGeom>
        <a:solidFill>
          <a:schemeClr val="accent2">
            <a:hueOff val="1560506"/>
            <a:satOff val="-1946"/>
            <a:lumOff val="458"/>
            <a:alphaOff val="0"/>
          </a:schemeClr>
        </a:solidFill>
        <a:ln w="25400" cap="flat" cmpd="sng" algn="ctr">
          <a:solidFill>
            <a:schemeClr val="accent2">
              <a:hueOff val="1560506"/>
              <a:satOff val="-1946"/>
              <a:lumOff val="45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304EBE-730F-4C62-9CAD-632671EC3FDB}">
      <dsp:nvSpPr>
        <dsp:cNvPr id="0" name=""/>
        <dsp:cNvSpPr/>
      </dsp:nvSpPr>
      <dsp:spPr>
        <a:xfrm>
          <a:off x="0" y="1765915"/>
          <a:ext cx="6513603" cy="588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nl-NL" sz="2700" kern="1200"/>
            <a:t>Bizar gedrag</a:t>
          </a:r>
          <a:endParaRPr lang="en-US" sz="2700" kern="1200"/>
        </a:p>
      </dsp:txBody>
      <dsp:txXfrm>
        <a:off x="0" y="1765915"/>
        <a:ext cx="6513603" cy="588398"/>
      </dsp:txXfrm>
    </dsp:sp>
    <dsp:sp modelId="{A0980A80-0BB6-4ED9-9240-78067276B6EE}">
      <dsp:nvSpPr>
        <dsp:cNvPr id="0" name=""/>
        <dsp:cNvSpPr/>
      </dsp:nvSpPr>
      <dsp:spPr>
        <a:xfrm>
          <a:off x="0" y="2354314"/>
          <a:ext cx="6513603" cy="0"/>
        </a:xfrm>
        <a:prstGeom prst="line">
          <a:avLst/>
        </a:prstGeom>
        <a:solidFill>
          <a:schemeClr val="accent2">
            <a:hueOff val="2080675"/>
            <a:satOff val="-2595"/>
            <a:lumOff val="610"/>
            <a:alphaOff val="0"/>
          </a:schemeClr>
        </a:solidFill>
        <a:ln w="25400" cap="flat" cmpd="sng" algn="ctr">
          <a:solidFill>
            <a:schemeClr val="accent2">
              <a:hueOff val="2080675"/>
              <a:satOff val="-2595"/>
              <a:lumOff val="61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8C519F-1215-4FD4-8A29-C0F6D3ACFF99}">
      <dsp:nvSpPr>
        <dsp:cNvPr id="0" name=""/>
        <dsp:cNvSpPr/>
      </dsp:nvSpPr>
      <dsp:spPr>
        <a:xfrm>
          <a:off x="0" y="2354314"/>
          <a:ext cx="6513603" cy="588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nl-NL" sz="2700" kern="1200" dirty="0"/>
            <a:t>Schedeltrauma</a:t>
          </a:r>
          <a:endParaRPr lang="en-US" sz="2700" kern="1200" dirty="0"/>
        </a:p>
      </dsp:txBody>
      <dsp:txXfrm>
        <a:off x="0" y="2354314"/>
        <a:ext cx="6513603" cy="588398"/>
      </dsp:txXfrm>
    </dsp:sp>
    <dsp:sp modelId="{67F4B6BC-FD0F-4565-87C4-E368646D42C1}">
      <dsp:nvSpPr>
        <dsp:cNvPr id="0" name=""/>
        <dsp:cNvSpPr/>
      </dsp:nvSpPr>
      <dsp:spPr>
        <a:xfrm>
          <a:off x="0" y="2942712"/>
          <a:ext cx="6513603" cy="0"/>
        </a:xfrm>
        <a:prstGeom prst="line">
          <a:avLst/>
        </a:prstGeom>
        <a:solidFill>
          <a:schemeClr val="accent2">
            <a:hueOff val="2600844"/>
            <a:satOff val="-3244"/>
            <a:lumOff val="763"/>
            <a:alphaOff val="0"/>
          </a:schemeClr>
        </a:solidFill>
        <a:ln w="25400" cap="flat" cmpd="sng" algn="ctr">
          <a:solidFill>
            <a:schemeClr val="accent2">
              <a:hueOff val="2600844"/>
              <a:satOff val="-3244"/>
              <a:lumOff val="76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341696-7B2D-4414-A36F-FD2528167559}">
      <dsp:nvSpPr>
        <dsp:cNvPr id="0" name=""/>
        <dsp:cNvSpPr/>
      </dsp:nvSpPr>
      <dsp:spPr>
        <a:xfrm>
          <a:off x="0" y="2942713"/>
          <a:ext cx="6513603" cy="588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nl-NL" sz="2700" kern="1200" dirty="0"/>
            <a:t>Kind aanwezig</a:t>
          </a:r>
          <a:endParaRPr lang="en-US" sz="2700" kern="1200" dirty="0"/>
        </a:p>
      </dsp:txBody>
      <dsp:txXfrm>
        <a:off x="0" y="2942713"/>
        <a:ext cx="6513603" cy="588398"/>
      </dsp:txXfrm>
    </dsp:sp>
    <dsp:sp modelId="{D1AC9AE2-11CC-4178-BC44-669828D820A5}">
      <dsp:nvSpPr>
        <dsp:cNvPr id="0" name=""/>
        <dsp:cNvSpPr/>
      </dsp:nvSpPr>
      <dsp:spPr>
        <a:xfrm>
          <a:off x="0" y="3531111"/>
          <a:ext cx="6513603" cy="0"/>
        </a:xfrm>
        <a:prstGeom prst="line">
          <a:avLst/>
        </a:prstGeom>
        <a:solidFill>
          <a:schemeClr val="accent2">
            <a:hueOff val="3121013"/>
            <a:satOff val="-3893"/>
            <a:lumOff val="915"/>
            <a:alphaOff val="0"/>
          </a:schemeClr>
        </a:solidFill>
        <a:ln w="25400" cap="flat" cmpd="sng" algn="ctr">
          <a:solidFill>
            <a:schemeClr val="accent2">
              <a:hueOff val="3121013"/>
              <a:satOff val="-3893"/>
              <a:lumOff val="91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BFCA60-4A4F-4AC7-82DD-4B1CBA4D5A92}">
      <dsp:nvSpPr>
        <dsp:cNvPr id="0" name=""/>
        <dsp:cNvSpPr/>
      </dsp:nvSpPr>
      <dsp:spPr>
        <a:xfrm>
          <a:off x="0" y="3531111"/>
          <a:ext cx="6513603" cy="588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nl-NL" sz="2700" kern="1200"/>
            <a:t>Vluchtgevaar</a:t>
          </a:r>
          <a:endParaRPr lang="en-US" sz="2700" kern="1200"/>
        </a:p>
      </dsp:txBody>
      <dsp:txXfrm>
        <a:off x="0" y="3531111"/>
        <a:ext cx="6513603" cy="588398"/>
      </dsp:txXfrm>
    </dsp:sp>
    <dsp:sp modelId="{9E2382A1-8BC4-448B-8D62-06E07BA4A6F8}">
      <dsp:nvSpPr>
        <dsp:cNvPr id="0" name=""/>
        <dsp:cNvSpPr/>
      </dsp:nvSpPr>
      <dsp:spPr>
        <a:xfrm>
          <a:off x="0" y="4119510"/>
          <a:ext cx="6513603" cy="0"/>
        </a:xfrm>
        <a:prstGeom prst="line">
          <a:avLst/>
        </a:prstGeom>
        <a:solidFill>
          <a:schemeClr val="accent2">
            <a:hueOff val="3641181"/>
            <a:satOff val="-4541"/>
            <a:lumOff val="1068"/>
            <a:alphaOff val="0"/>
          </a:schemeClr>
        </a:solidFill>
        <a:ln w="25400" cap="flat" cmpd="sng" algn="ctr">
          <a:solidFill>
            <a:schemeClr val="accent2">
              <a:hueOff val="3641181"/>
              <a:satOff val="-4541"/>
              <a:lumOff val="106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80E434-9EAF-40E2-B687-7BBA6F4FD5BA}">
      <dsp:nvSpPr>
        <dsp:cNvPr id="0" name=""/>
        <dsp:cNvSpPr/>
      </dsp:nvSpPr>
      <dsp:spPr>
        <a:xfrm>
          <a:off x="0" y="4119510"/>
          <a:ext cx="6513603" cy="588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nl-NL" sz="2700" kern="1200" dirty="0"/>
            <a:t>Verloop vreemd gedrag</a:t>
          </a:r>
          <a:endParaRPr lang="en-US" sz="2700" kern="1200" dirty="0"/>
        </a:p>
      </dsp:txBody>
      <dsp:txXfrm>
        <a:off x="0" y="4119510"/>
        <a:ext cx="6513603" cy="588398"/>
      </dsp:txXfrm>
    </dsp:sp>
    <dsp:sp modelId="{947BBB05-6E77-4053-9BBF-B24B21E4EF3D}">
      <dsp:nvSpPr>
        <dsp:cNvPr id="0" name=""/>
        <dsp:cNvSpPr/>
      </dsp:nvSpPr>
      <dsp:spPr>
        <a:xfrm>
          <a:off x="0" y="4707909"/>
          <a:ext cx="6513603" cy="0"/>
        </a:xfrm>
        <a:prstGeom prst="line">
          <a:avLst/>
        </a:prstGeom>
        <a:solidFill>
          <a:schemeClr val="accent2">
            <a:hueOff val="4161350"/>
            <a:satOff val="-5190"/>
            <a:lumOff val="1220"/>
            <a:alphaOff val="0"/>
          </a:schemeClr>
        </a:solidFill>
        <a:ln w="25400" cap="flat" cmpd="sng" algn="ctr">
          <a:solidFill>
            <a:schemeClr val="accent2">
              <a:hueOff val="4161350"/>
              <a:satOff val="-5190"/>
              <a:lumOff val="122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CB2872-8418-4361-B6ED-62C242039FF9}">
      <dsp:nvSpPr>
        <dsp:cNvPr id="0" name=""/>
        <dsp:cNvSpPr/>
      </dsp:nvSpPr>
      <dsp:spPr>
        <a:xfrm>
          <a:off x="0" y="4707909"/>
          <a:ext cx="6513603" cy="588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nl-NL" sz="2700" kern="1200"/>
            <a:t>Angstig</a:t>
          </a:r>
          <a:endParaRPr lang="en-US" sz="2700" kern="1200"/>
        </a:p>
      </dsp:txBody>
      <dsp:txXfrm>
        <a:off x="0" y="4707909"/>
        <a:ext cx="6513603" cy="588398"/>
      </dsp:txXfrm>
    </dsp:sp>
    <dsp:sp modelId="{A0D36041-2E74-434F-A75E-F1F7DF3D3C2C}">
      <dsp:nvSpPr>
        <dsp:cNvPr id="0" name=""/>
        <dsp:cNvSpPr/>
      </dsp:nvSpPr>
      <dsp:spPr>
        <a:xfrm>
          <a:off x="0" y="5296308"/>
          <a:ext cx="6513603" cy="0"/>
        </a:xfrm>
        <a:prstGeom prst="line">
          <a:avLst/>
        </a:prstGeom>
        <a:solidFill>
          <a:schemeClr val="accent2">
            <a:hueOff val="4681519"/>
            <a:satOff val="-5839"/>
            <a:lumOff val="1373"/>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4B963C-9B8C-4C41-A910-46F4085446C4}">
      <dsp:nvSpPr>
        <dsp:cNvPr id="0" name=""/>
        <dsp:cNvSpPr/>
      </dsp:nvSpPr>
      <dsp:spPr>
        <a:xfrm>
          <a:off x="0" y="5296308"/>
          <a:ext cx="6513603" cy="588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nl-NL" sz="2700" kern="1200" dirty="0"/>
            <a:t>Koorts</a:t>
          </a:r>
          <a:endParaRPr lang="en-US" sz="2700" kern="1200" dirty="0"/>
        </a:p>
      </dsp:txBody>
      <dsp:txXfrm>
        <a:off x="0" y="5296308"/>
        <a:ext cx="6513603" cy="58839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25C32D81-6EFF-4F50-9D9F-B91BD1F594F5}" type="datetimeFigureOut">
              <a:rPr lang="nl-NL" smtClean="0"/>
              <a:t>09-09-19</a:t>
            </a:fld>
            <a:endParaRPr lang="nl-NL"/>
          </a:p>
        </p:txBody>
      </p:sp>
      <p:sp>
        <p:nvSpPr>
          <p:cNvPr id="4" name="Tijdelijke aanduiding voor dia-afbeelding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92FE82C7-A71C-4ED4-B0D3-3511DB25183F}" type="slidenum">
              <a:rPr lang="nl-NL" smtClean="0"/>
              <a:t>‹nr.›</a:t>
            </a:fld>
            <a:endParaRPr lang="nl-NL"/>
          </a:p>
        </p:txBody>
      </p:sp>
    </p:spTree>
    <p:extLst>
      <p:ext uri="{BB962C8B-B14F-4D97-AF65-F5344CB8AC3E}">
        <p14:creationId xmlns:p14="http://schemas.microsoft.com/office/powerpoint/2010/main" val="2084846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22275" y="1241425"/>
            <a:ext cx="5953125" cy="3349625"/>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92FE82C7-A71C-4ED4-B0D3-3511DB25183F}" type="slidenum">
              <a:rPr lang="nl-NL" smtClean="0"/>
              <a:t>1</a:t>
            </a:fld>
            <a:endParaRPr lang="nl-NL"/>
          </a:p>
        </p:txBody>
      </p:sp>
    </p:spTree>
    <p:extLst>
      <p:ext uri="{BB962C8B-B14F-4D97-AF65-F5344CB8AC3E}">
        <p14:creationId xmlns:p14="http://schemas.microsoft.com/office/powerpoint/2010/main" val="238494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C7541518-A217-4923-8815-BDB1970BFCD3}" type="datetimeFigureOut">
              <a:rPr lang="nl-NL" smtClean="0"/>
              <a:t>09-09-19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23C501A-2932-4E6F-9BEA-BBDC96D68B19}" type="slidenum">
              <a:rPr lang="nl-NL" smtClean="0"/>
              <a:t>‹nr.›</a:t>
            </a:fld>
            <a:endParaRPr lang="nl-NL"/>
          </a:p>
        </p:txBody>
      </p:sp>
    </p:spTree>
    <p:extLst>
      <p:ext uri="{BB962C8B-B14F-4D97-AF65-F5344CB8AC3E}">
        <p14:creationId xmlns:p14="http://schemas.microsoft.com/office/powerpoint/2010/main" val="108602485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C7541518-A217-4923-8815-BDB1970BFCD3}" type="datetimeFigureOut">
              <a:rPr lang="nl-NL" smtClean="0"/>
              <a:t>09-09-19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23C501A-2932-4E6F-9BEA-BBDC96D68B19}" type="slidenum">
              <a:rPr lang="nl-NL" smtClean="0"/>
              <a:t>‹nr.›</a:t>
            </a:fld>
            <a:endParaRPr lang="nl-NL"/>
          </a:p>
        </p:txBody>
      </p:sp>
    </p:spTree>
    <p:extLst>
      <p:ext uri="{BB962C8B-B14F-4D97-AF65-F5344CB8AC3E}">
        <p14:creationId xmlns:p14="http://schemas.microsoft.com/office/powerpoint/2010/main" val="379559430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9200" y="274639"/>
            <a:ext cx="27432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609600" y="274639"/>
            <a:ext cx="80264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C7541518-A217-4923-8815-BDB1970BFCD3}" type="datetimeFigureOut">
              <a:rPr lang="nl-NL" smtClean="0"/>
              <a:t>09-09-19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23C501A-2932-4E6F-9BEA-BBDC96D68B19}" type="slidenum">
              <a:rPr lang="nl-NL" smtClean="0"/>
              <a:t>‹nr.›</a:t>
            </a:fld>
            <a:endParaRPr lang="nl-NL"/>
          </a:p>
        </p:txBody>
      </p:sp>
    </p:spTree>
    <p:extLst>
      <p:ext uri="{BB962C8B-B14F-4D97-AF65-F5344CB8AC3E}">
        <p14:creationId xmlns:p14="http://schemas.microsoft.com/office/powerpoint/2010/main" val="108245253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C7541518-A217-4923-8815-BDB1970BFCD3}" type="datetimeFigureOut">
              <a:rPr lang="nl-NL" smtClean="0"/>
              <a:t>09-09-19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23C501A-2932-4E6F-9BEA-BBDC96D68B19}" type="slidenum">
              <a:rPr lang="nl-NL" smtClean="0"/>
              <a:t>‹nr.›</a:t>
            </a:fld>
            <a:endParaRPr lang="nl-NL"/>
          </a:p>
        </p:txBody>
      </p:sp>
    </p:spTree>
    <p:extLst>
      <p:ext uri="{BB962C8B-B14F-4D97-AF65-F5344CB8AC3E}">
        <p14:creationId xmlns:p14="http://schemas.microsoft.com/office/powerpoint/2010/main" val="92937458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C7541518-A217-4923-8815-BDB1970BFCD3}" type="datetimeFigureOut">
              <a:rPr lang="nl-NL" smtClean="0"/>
              <a:t>09-09-19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23C501A-2932-4E6F-9BEA-BBDC96D68B19}" type="slidenum">
              <a:rPr lang="nl-NL" smtClean="0"/>
              <a:t>‹nr.›</a:t>
            </a:fld>
            <a:endParaRPr lang="nl-NL"/>
          </a:p>
        </p:txBody>
      </p:sp>
    </p:spTree>
    <p:extLst>
      <p:ext uri="{BB962C8B-B14F-4D97-AF65-F5344CB8AC3E}">
        <p14:creationId xmlns:p14="http://schemas.microsoft.com/office/powerpoint/2010/main" val="343710535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C7541518-A217-4923-8815-BDB1970BFCD3}" type="datetimeFigureOut">
              <a:rPr lang="nl-NL" smtClean="0"/>
              <a:t>09-09-19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023C501A-2932-4E6F-9BEA-BBDC96D68B19}" type="slidenum">
              <a:rPr lang="nl-NL" smtClean="0"/>
              <a:t>‹nr.›</a:t>
            </a:fld>
            <a:endParaRPr lang="nl-NL"/>
          </a:p>
        </p:txBody>
      </p:sp>
    </p:spTree>
    <p:extLst>
      <p:ext uri="{BB962C8B-B14F-4D97-AF65-F5344CB8AC3E}">
        <p14:creationId xmlns:p14="http://schemas.microsoft.com/office/powerpoint/2010/main" val="265864666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C7541518-A217-4923-8815-BDB1970BFCD3}" type="datetimeFigureOut">
              <a:rPr lang="nl-NL" smtClean="0"/>
              <a:t>09-09-19</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023C501A-2932-4E6F-9BEA-BBDC96D68B19}" type="slidenum">
              <a:rPr lang="nl-NL" smtClean="0"/>
              <a:t>‹nr.›</a:t>
            </a:fld>
            <a:endParaRPr lang="nl-NL"/>
          </a:p>
        </p:txBody>
      </p:sp>
    </p:spTree>
    <p:extLst>
      <p:ext uri="{BB962C8B-B14F-4D97-AF65-F5344CB8AC3E}">
        <p14:creationId xmlns:p14="http://schemas.microsoft.com/office/powerpoint/2010/main" val="312798465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C7541518-A217-4923-8815-BDB1970BFCD3}" type="datetimeFigureOut">
              <a:rPr lang="nl-NL" smtClean="0"/>
              <a:t>09-09-19</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023C501A-2932-4E6F-9BEA-BBDC96D68B19}" type="slidenum">
              <a:rPr lang="nl-NL" smtClean="0"/>
              <a:t>‹nr.›</a:t>
            </a:fld>
            <a:endParaRPr lang="nl-NL"/>
          </a:p>
        </p:txBody>
      </p:sp>
    </p:spTree>
    <p:extLst>
      <p:ext uri="{BB962C8B-B14F-4D97-AF65-F5344CB8AC3E}">
        <p14:creationId xmlns:p14="http://schemas.microsoft.com/office/powerpoint/2010/main" val="102119413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7541518-A217-4923-8815-BDB1970BFCD3}" type="datetimeFigureOut">
              <a:rPr lang="nl-NL" smtClean="0"/>
              <a:t>09-09-19</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023C501A-2932-4E6F-9BEA-BBDC96D68B19}" type="slidenum">
              <a:rPr lang="nl-NL" smtClean="0"/>
              <a:t>‹nr.›</a:t>
            </a:fld>
            <a:endParaRPr lang="nl-NL"/>
          </a:p>
        </p:txBody>
      </p:sp>
    </p:spTree>
    <p:extLst>
      <p:ext uri="{BB962C8B-B14F-4D97-AF65-F5344CB8AC3E}">
        <p14:creationId xmlns:p14="http://schemas.microsoft.com/office/powerpoint/2010/main" val="1415627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C7541518-A217-4923-8815-BDB1970BFCD3}" type="datetimeFigureOut">
              <a:rPr lang="nl-NL" smtClean="0"/>
              <a:t>09-09-19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023C501A-2932-4E6F-9BEA-BBDC96D68B19}" type="slidenum">
              <a:rPr lang="nl-NL" smtClean="0"/>
              <a:t>‹nr.›</a:t>
            </a:fld>
            <a:endParaRPr lang="nl-NL"/>
          </a:p>
        </p:txBody>
      </p:sp>
    </p:spTree>
    <p:extLst>
      <p:ext uri="{BB962C8B-B14F-4D97-AF65-F5344CB8AC3E}">
        <p14:creationId xmlns:p14="http://schemas.microsoft.com/office/powerpoint/2010/main" val="252226598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C7541518-A217-4923-8815-BDB1970BFCD3}" type="datetimeFigureOut">
              <a:rPr lang="nl-NL" smtClean="0"/>
              <a:t>09-09-19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023C501A-2932-4E6F-9BEA-BBDC96D68B19}" type="slidenum">
              <a:rPr lang="nl-NL" smtClean="0"/>
              <a:t>‹nr.›</a:t>
            </a:fld>
            <a:endParaRPr lang="nl-NL"/>
          </a:p>
        </p:txBody>
      </p:sp>
    </p:spTree>
    <p:extLst>
      <p:ext uri="{BB962C8B-B14F-4D97-AF65-F5344CB8AC3E}">
        <p14:creationId xmlns:p14="http://schemas.microsoft.com/office/powerpoint/2010/main" val="378585330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541518-A217-4923-8815-BDB1970BFCD3}" type="datetimeFigureOut">
              <a:rPr lang="nl-NL" smtClean="0"/>
              <a:t>09-09-19</a:t>
            </a:fld>
            <a:endParaRPr lang="nl-NL"/>
          </a:p>
        </p:txBody>
      </p:sp>
      <p:sp>
        <p:nvSpPr>
          <p:cNvPr id="5" name="Tijdelijke aanduiding voor voettekst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3C501A-2932-4E6F-9BEA-BBDC96D68B19}" type="slidenum">
              <a:rPr lang="nl-NL" smtClean="0"/>
              <a:t>‹nr.›</a:t>
            </a:fld>
            <a:endParaRPr lang="nl-NL"/>
          </a:p>
        </p:txBody>
      </p:sp>
      <p:pic>
        <p:nvPicPr>
          <p:cNvPr id="8" name="Afbeelding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0595" y="0"/>
            <a:ext cx="12233189" cy="6858000"/>
          </a:xfrm>
          <a:prstGeom prst="rect">
            <a:avLst/>
          </a:prstGeom>
        </p:spPr>
      </p:pic>
    </p:spTree>
    <p:extLst>
      <p:ext uri="{BB962C8B-B14F-4D97-AF65-F5344CB8AC3E}">
        <p14:creationId xmlns:p14="http://schemas.microsoft.com/office/powerpoint/2010/main" val="10739830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hyperlink" Target="https://www.youtube.com/watch?v=A-lLLP8Me0E"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ved=2ahUKEwiLppSF9LzkAhVDElAKHcTCCAUQjRx6BAgBEAQ&amp;url=https://www.ikea.com/us/en/catalog/products/10416206/&amp;psig=AOvVaw0NJEccesQyoIcORt55OSYk&amp;ust=1567883670525986" TargetMode="External"/><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1.jpg"/><Relationship Id="rId4" Type="http://schemas.openxmlformats.org/officeDocument/2006/relationships/image" Target="../media/image30.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sp>
        <p:nvSpPr>
          <p:cNvPr id="4" name="Titel 3"/>
          <p:cNvSpPr>
            <a:spLocks noGrp="1"/>
          </p:cNvSpPr>
          <p:nvPr>
            <p:ph type="ctrTitle"/>
          </p:nvPr>
        </p:nvSpPr>
        <p:spPr>
          <a:xfrm>
            <a:off x="914400" y="1412776"/>
            <a:ext cx="10363200" cy="2547715"/>
          </a:xfrm>
        </p:spPr>
        <p:txBody>
          <a:bodyPr>
            <a:noAutofit/>
          </a:bodyPr>
          <a:lstStyle/>
          <a:p>
            <a:r>
              <a:rPr lang="nl-NL" sz="4800" b="1" dirty="0" smtClean="0"/>
              <a:t>Verwarde ouderen, breinbrekers voor de professional</a:t>
            </a:r>
            <a:endParaRPr lang="nl-NL" sz="4800" b="1" dirty="0"/>
          </a:p>
        </p:txBody>
      </p:sp>
      <p:sp>
        <p:nvSpPr>
          <p:cNvPr id="5" name="Ondertitel 4"/>
          <p:cNvSpPr>
            <a:spLocks noGrp="1"/>
          </p:cNvSpPr>
          <p:nvPr>
            <p:ph type="subTitle" idx="1"/>
          </p:nvPr>
        </p:nvSpPr>
        <p:spPr>
          <a:xfrm>
            <a:off x="1828800" y="3717032"/>
            <a:ext cx="8534400" cy="2664296"/>
          </a:xfrm>
        </p:spPr>
        <p:txBody>
          <a:bodyPr>
            <a:normAutofit fontScale="92500" lnSpcReduction="20000"/>
          </a:bodyPr>
          <a:lstStyle/>
          <a:p>
            <a:pPr algn="l"/>
            <a:r>
              <a:rPr lang="nl-NL" sz="2000" b="1" dirty="0" smtClean="0">
                <a:solidFill>
                  <a:schemeClr val="tx1"/>
                </a:solidFill>
              </a:rPr>
              <a:t>Deel 1:</a:t>
            </a:r>
            <a:r>
              <a:rPr lang="nl-NL" sz="2000" dirty="0" smtClean="0">
                <a:solidFill>
                  <a:schemeClr val="tx1"/>
                </a:solidFill>
              </a:rPr>
              <a:t>	- 	</a:t>
            </a:r>
            <a:r>
              <a:rPr lang="nl-NL" sz="2000" b="1" dirty="0" smtClean="0">
                <a:solidFill>
                  <a:schemeClr val="tx1"/>
                </a:solidFill>
              </a:rPr>
              <a:t>Janneke </a:t>
            </a:r>
            <a:r>
              <a:rPr lang="nl-NL" sz="2000" b="1" dirty="0" smtClean="0">
                <a:solidFill>
                  <a:schemeClr val="tx1"/>
                </a:solidFill>
              </a:rPr>
              <a:t>Okma</a:t>
            </a:r>
            <a:r>
              <a:rPr lang="nl-NL" sz="2000" dirty="0" smtClean="0">
                <a:solidFill>
                  <a:schemeClr val="tx1"/>
                </a:solidFill>
              </a:rPr>
              <a:t>, huisarts, kaderarts </a:t>
            </a:r>
            <a:r>
              <a:rPr lang="nl-NL" sz="2000" dirty="0" smtClean="0">
                <a:solidFill>
                  <a:schemeClr val="tx1"/>
                </a:solidFill>
              </a:rPr>
              <a:t>GGZ</a:t>
            </a:r>
          </a:p>
          <a:p>
            <a:pPr algn="l"/>
            <a:r>
              <a:rPr lang="nl-NL" sz="2000" dirty="0">
                <a:solidFill>
                  <a:schemeClr val="tx1"/>
                </a:solidFill>
              </a:rPr>
              <a:t>	</a:t>
            </a:r>
            <a:r>
              <a:rPr lang="nl-NL" sz="2000" dirty="0" smtClean="0">
                <a:solidFill>
                  <a:schemeClr val="tx1"/>
                </a:solidFill>
              </a:rPr>
              <a:t>-	</a:t>
            </a:r>
            <a:r>
              <a:rPr lang="nl-NL" sz="2000" b="1" dirty="0" smtClean="0">
                <a:solidFill>
                  <a:schemeClr val="tx1"/>
                </a:solidFill>
              </a:rPr>
              <a:t>A</a:t>
            </a:r>
            <a:r>
              <a:rPr lang="nl-NL" sz="2000" b="1" dirty="0" smtClean="0">
                <a:solidFill>
                  <a:schemeClr val="tx1"/>
                </a:solidFill>
              </a:rPr>
              <a:t>nnemieke </a:t>
            </a:r>
            <a:r>
              <a:rPr lang="nl-NL" sz="2000" b="1" dirty="0" smtClean="0">
                <a:solidFill>
                  <a:schemeClr val="tx1"/>
                </a:solidFill>
              </a:rPr>
              <a:t>van Oostveen</a:t>
            </a:r>
            <a:r>
              <a:rPr lang="nl-NL" sz="2000" dirty="0" smtClean="0">
                <a:solidFill>
                  <a:schemeClr val="tx1"/>
                </a:solidFill>
              </a:rPr>
              <a:t>, specialist </a:t>
            </a:r>
            <a:r>
              <a:rPr lang="nl-NL" sz="2000" dirty="0" smtClean="0">
                <a:solidFill>
                  <a:schemeClr val="tx1"/>
                </a:solidFill>
              </a:rPr>
              <a:t>		</a:t>
            </a:r>
          </a:p>
          <a:p>
            <a:pPr algn="l"/>
            <a:r>
              <a:rPr lang="nl-NL" sz="2000" dirty="0">
                <a:solidFill>
                  <a:schemeClr val="tx1"/>
                </a:solidFill>
              </a:rPr>
              <a:t>	</a:t>
            </a:r>
            <a:r>
              <a:rPr lang="nl-NL" sz="2000" dirty="0" smtClean="0">
                <a:solidFill>
                  <a:schemeClr val="tx1"/>
                </a:solidFill>
              </a:rPr>
              <a:t>	</a:t>
            </a:r>
            <a:r>
              <a:rPr lang="nl-NL" sz="2000" dirty="0" smtClean="0">
                <a:solidFill>
                  <a:schemeClr val="tx1"/>
                </a:solidFill>
              </a:rPr>
              <a:t>ouderengeneeskunde</a:t>
            </a:r>
            <a:r>
              <a:rPr lang="nl-NL" sz="2000" dirty="0" smtClean="0">
                <a:solidFill>
                  <a:schemeClr val="tx1"/>
                </a:solidFill>
              </a:rPr>
              <a:t>, kaderarts eerste </a:t>
            </a:r>
            <a:r>
              <a:rPr lang="nl-NL" sz="2000" dirty="0" smtClean="0">
                <a:solidFill>
                  <a:schemeClr val="tx1"/>
                </a:solidFill>
              </a:rPr>
              <a:t>lijn</a:t>
            </a:r>
          </a:p>
          <a:p>
            <a:pPr algn="l"/>
            <a:endParaRPr lang="nl-NL" sz="2000" dirty="0" smtClean="0">
              <a:solidFill>
                <a:schemeClr val="tx1"/>
              </a:solidFill>
            </a:endParaRPr>
          </a:p>
          <a:p>
            <a:pPr algn="l"/>
            <a:r>
              <a:rPr lang="nl-NL" sz="2000" b="1" dirty="0" smtClean="0">
                <a:solidFill>
                  <a:schemeClr val="tx1"/>
                </a:solidFill>
              </a:rPr>
              <a:t>Deel 2: 	</a:t>
            </a:r>
            <a:r>
              <a:rPr lang="nl-NL" sz="2000" dirty="0" smtClean="0">
                <a:solidFill>
                  <a:schemeClr val="tx1"/>
                </a:solidFill>
              </a:rPr>
              <a:t>-	</a:t>
            </a:r>
            <a:r>
              <a:rPr lang="nl-NL" sz="2000" b="1" dirty="0" smtClean="0">
                <a:solidFill>
                  <a:schemeClr val="tx1"/>
                </a:solidFill>
              </a:rPr>
              <a:t>Roos </a:t>
            </a:r>
            <a:r>
              <a:rPr lang="nl-NL" sz="2000" b="1" dirty="0" err="1" smtClean="0">
                <a:solidFill>
                  <a:schemeClr val="tx1"/>
                </a:solidFill>
              </a:rPr>
              <a:t>Heuff</a:t>
            </a:r>
            <a:r>
              <a:rPr lang="nl-NL" sz="2000" dirty="0" smtClean="0">
                <a:solidFill>
                  <a:schemeClr val="tx1"/>
                </a:solidFill>
              </a:rPr>
              <a:t>, trainer en actrice Wilde Kastanje</a:t>
            </a:r>
          </a:p>
          <a:p>
            <a:pPr algn="l"/>
            <a:r>
              <a:rPr lang="nl-NL" sz="2000" dirty="0" smtClean="0">
                <a:solidFill>
                  <a:schemeClr val="tx1"/>
                </a:solidFill>
              </a:rPr>
              <a:t>	-	</a:t>
            </a:r>
            <a:r>
              <a:rPr lang="nl-NL" sz="2000" b="1" dirty="0" smtClean="0">
                <a:solidFill>
                  <a:schemeClr val="tx1"/>
                </a:solidFill>
              </a:rPr>
              <a:t>Elisa van </a:t>
            </a:r>
            <a:r>
              <a:rPr lang="nl-NL" sz="2000" b="1" dirty="0" err="1" smtClean="0">
                <a:solidFill>
                  <a:schemeClr val="tx1"/>
                </a:solidFill>
              </a:rPr>
              <a:t>Riessen</a:t>
            </a:r>
            <a:r>
              <a:rPr lang="nl-NL" sz="2000" dirty="0" smtClean="0">
                <a:solidFill>
                  <a:schemeClr val="tx1"/>
                </a:solidFill>
              </a:rPr>
              <a:t>, actrice Wilde Kastanje</a:t>
            </a:r>
            <a:endParaRPr lang="nl-NL" sz="2000" dirty="0" smtClean="0">
              <a:solidFill>
                <a:schemeClr val="tx1"/>
              </a:solidFill>
            </a:endParaRPr>
          </a:p>
          <a:p>
            <a:endParaRPr lang="nl-NL" sz="1800" dirty="0" smtClean="0">
              <a:solidFill>
                <a:schemeClr val="tx1"/>
              </a:solidFill>
            </a:endParaRPr>
          </a:p>
          <a:p>
            <a:r>
              <a:rPr lang="nl-NL" sz="1800" b="1" dirty="0" smtClean="0">
                <a:solidFill>
                  <a:schemeClr val="tx1"/>
                </a:solidFill>
              </a:rPr>
              <a:t>ZGWA </a:t>
            </a:r>
            <a:r>
              <a:rPr lang="nl-NL" sz="1800" b="1" dirty="0" smtClean="0">
                <a:solidFill>
                  <a:schemeClr val="tx1"/>
                </a:solidFill>
              </a:rPr>
              <a:t>scholingsdagen</a:t>
            </a:r>
            <a:br>
              <a:rPr lang="nl-NL" sz="1800" b="1" dirty="0" smtClean="0">
                <a:solidFill>
                  <a:schemeClr val="tx1"/>
                </a:solidFill>
              </a:rPr>
            </a:br>
            <a:r>
              <a:rPr lang="nl-NL" sz="1800" b="1" dirty="0" smtClean="0">
                <a:solidFill>
                  <a:schemeClr val="tx1"/>
                </a:solidFill>
              </a:rPr>
              <a:t>7 en 21 november 2019</a:t>
            </a:r>
          </a:p>
        </p:txBody>
      </p:sp>
    </p:spTree>
    <p:extLst>
      <p:ext uri="{BB962C8B-B14F-4D97-AF65-F5344CB8AC3E}">
        <p14:creationId xmlns:p14="http://schemas.microsoft.com/office/powerpoint/2010/main" val="2133435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D5D27F-6165-46DC-833A-1D85AC19563D}"/>
              </a:ext>
            </a:extLst>
          </p:cNvPr>
          <p:cNvSpPr>
            <a:spLocks noGrp="1"/>
          </p:cNvSpPr>
          <p:nvPr>
            <p:ph type="title"/>
          </p:nvPr>
        </p:nvSpPr>
        <p:spPr>
          <a:xfrm>
            <a:off x="609600" y="274638"/>
            <a:ext cx="10972800" cy="1858218"/>
          </a:xfrm>
        </p:spPr>
        <p:txBody>
          <a:bodyPr/>
          <a:lstStyle/>
          <a:p>
            <a:r>
              <a:rPr lang="nl-NL" dirty="0"/>
              <a:t>Specialist ouderengeneeskunde</a:t>
            </a:r>
          </a:p>
        </p:txBody>
      </p:sp>
      <p:sp>
        <p:nvSpPr>
          <p:cNvPr id="3" name="Tijdelijke aanduiding voor inhoud 2">
            <a:extLst>
              <a:ext uri="{FF2B5EF4-FFF2-40B4-BE49-F238E27FC236}">
                <a16:creationId xmlns:a16="http://schemas.microsoft.com/office/drawing/2014/main" id="{503C8510-7AA8-4BEA-9708-F243978A957E}"/>
              </a:ext>
            </a:extLst>
          </p:cNvPr>
          <p:cNvSpPr>
            <a:spLocks noGrp="1"/>
          </p:cNvSpPr>
          <p:nvPr>
            <p:ph idx="1"/>
          </p:nvPr>
        </p:nvSpPr>
        <p:spPr>
          <a:xfrm>
            <a:off x="609600" y="3429000"/>
            <a:ext cx="10972800" cy="2697164"/>
          </a:xfrm>
        </p:spPr>
        <p:txBody>
          <a:bodyPr/>
          <a:lstStyle/>
          <a:p>
            <a:r>
              <a:rPr lang="nl-NL" dirty="0"/>
              <a:t>Bijzonderheden</a:t>
            </a:r>
          </a:p>
        </p:txBody>
      </p:sp>
    </p:spTree>
    <p:extLst>
      <p:ext uri="{BB962C8B-B14F-4D97-AF65-F5344CB8AC3E}">
        <p14:creationId xmlns:p14="http://schemas.microsoft.com/office/powerpoint/2010/main" val="28584328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Wat maakt ouderen kwetsbaar voor de 3 D’s?</a:t>
            </a:r>
            <a:endParaRPr lang="nl-NL" dirty="0"/>
          </a:p>
        </p:txBody>
      </p:sp>
      <p:sp>
        <p:nvSpPr>
          <p:cNvPr id="3" name="Tijdelijke aanduiding voor inhoud 2"/>
          <p:cNvSpPr>
            <a:spLocks noGrp="1"/>
          </p:cNvSpPr>
          <p:nvPr>
            <p:ph idx="1"/>
          </p:nvPr>
        </p:nvSpPr>
        <p:spPr/>
        <p:txBody>
          <a:bodyPr/>
          <a:lstStyle/>
          <a:p>
            <a:r>
              <a:rPr lang="nl-NL" altLang="nl-NL" dirty="0">
                <a:latin typeface="Arial" charset="0"/>
                <a:cs typeface="Arial" charset="0"/>
              </a:rPr>
              <a:t>Meerdere lichamelijke aandoeningen</a:t>
            </a:r>
          </a:p>
          <a:p>
            <a:r>
              <a:rPr lang="nl-NL" altLang="nl-NL" dirty="0">
                <a:latin typeface="Arial" charset="0"/>
                <a:cs typeface="Arial" charset="0"/>
              </a:rPr>
              <a:t>Polyfarmacie</a:t>
            </a:r>
          </a:p>
          <a:p>
            <a:r>
              <a:rPr lang="nl-NL" altLang="nl-NL" dirty="0">
                <a:latin typeface="Arial" charset="0"/>
                <a:cs typeface="Arial" charset="0"/>
              </a:rPr>
              <a:t>ADL-afhankelijkheid</a:t>
            </a:r>
          </a:p>
          <a:p>
            <a:r>
              <a:rPr lang="nl-NL" altLang="nl-NL" dirty="0">
                <a:latin typeface="Arial" charset="0"/>
                <a:cs typeface="Arial" charset="0"/>
              </a:rPr>
              <a:t>Afgenomen gezichtsvermogen, gehoor, en mobiliteit</a:t>
            </a:r>
          </a:p>
          <a:p>
            <a:r>
              <a:rPr lang="nl-NL" altLang="nl-NL" dirty="0">
                <a:latin typeface="Arial" charset="0"/>
                <a:cs typeface="Arial" charset="0"/>
              </a:rPr>
              <a:t>Hersenbeschadiging</a:t>
            </a:r>
          </a:p>
          <a:p>
            <a:r>
              <a:rPr lang="nl-NL" altLang="nl-NL" dirty="0" smtClean="0">
                <a:latin typeface="Arial" charset="0"/>
                <a:cs typeface="Arial" charset="0"/>
              </a:rPr>
              <a:t>Isolement</a:t>
            </a:r>
            <a:endParaRPr lang="nl-NL" altLang="nl-NL" dirty="0">
              <a:latin typeface="Arial" charset="0"/>
              <a:cs typeface="Arial" charset="0"/>
            </a:endParaRPr>
          </a:p>
          <a:p>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4192" y="3933056"/>
            <a:ext cx="2237415" cy="2803401"/>
          </a:xfrm>
          <a:prstGeom prst="rect">
            <a:avLst/>
          </a:prstGeom>
        </p:spPr>
      </p:pic>
    </p:spTree>
    <p:extLst>
      <p:ext uri="{BB962C8B-B14F-4D97-AF65-F5344CB8AC3E}">
        <p14:creationId xmlns:p14="http://schemas.microsoft.com/office/powerpoint/2010/main" val="32968383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Dementie</a:t>
            </a:r>
            <a:endParaRPr lang="nl-NL" dirty="0"/>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08368" y="692261"/>
            <a:ext cx="1995363" cy="2855183"/>
          </a:xfrm>
          <a:prstGeom prst="rect">
            <a:avLst/>
          </a:prstGeom>
        </p:spPr>
      </p:pic>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872960" y="6500207"/>
            <a:ext cx="704263" cy="313592"/>
          </a:xfrm>
          <a:prstGeom prst="rect">
            <a:avLst/>
          </a:prstGeom>
        </p:spPr>
      </p:pic>
      <p:pic>
        <p:nvPicPr>
          <p:cNvPr id="6" name="Afbeelding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4750" y="1628800"/>
            <a:ext cx="7625528" cy="4558740"/>
          </a:xfrm>
          <a:prstGeom prst="rect">
            <a:avLst/>
          </a:prstGeom>
        </p:spPr>
      </p:pic>
    </p:spTree>
    <p:extLst>
      <p:ext uri="{BB962C8B-B14F-4D97-AF65-F5344CB8AC3E}">
        <p14:creationId xmlns:p14="http://schemas.microsoft.com/office/powerpoint/2010/main" val="12723853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Getallen</a:t>
            </a:r>
            <a:endParaRPr lang="nl-NL" dirty="0"/>
          </a:p>
        </p:txBody>
      </p:sp>
      <p:sp>
        <p:nvSpPr>
          <p:cNvPr id="3" name="Tijdelijke aanduiding voor inhoud 2"/>
          <p:cNvSpPr>
            <a:spLocks noGrp="1"/>
          </p:cNvSpPr>
          <p:nvPr>
            <p:ph idx="1"/>
          </p:nvPr>
        </p:nvSpPr>
        <p:spPr/>
        <p:txBody>
          <a:bodyPr>
            <a:normAutofit fontScale="92500" lnSpcReduction="20000"/>
          </a:bodyPr>
          <a:lstStyle/>
          <a:p>
            <a:r>
              <a:rPr lang="nl-NL" dirty="0"/>
              <a:t>In Nederland hebben ruim 280.000 mensen dementie.</a:t>
            </a:r>
          </a:p>
          <a:p>
            <a:r>
              <a:rPr lang="nl-NL" dirty="0"/>
              <a:t>    - Hiervan zijn er 12.000 jonger dan 65 jaar.</a:t>
            </a:r>
            <a:br>
              <a:rPr lang="nl-NL" dirty="0"/>
            </a:br>
            <a:r>
              <a:rPr lang="nl-NL" dirty="0"/>
              <a:t>    - Ongeveer 74% van de mensen met dementie woont thuis </a:t>
            </a:r>
            <a:endParaRPr lang="nl-NL" dirty="0" smtClean="0"/>
          </a:p>
          <a:p>
            <a:endParaRPr lang="nl-NL" dirty="0"/>
          </a:p>
          <a:p>
            <a:r>
              <a:rPr lang="nl-NL" dirty="0" smtClean="0"/>
              <a:t>Gemiddeld </a:t>
            </a:r>
            <a:r>
              <a:rPr lang="nl-NL" dirty="0"/>
              <a:t>duurt het 14 maanden voordat de diagnose wordt gesteld. Bij jonge mensen duurt dit gemiddeld meer dan vier jaar.</a:t>
            </a:r>
            <a:br>
              <a:rPr lang="nl-NL" dirty="0"/>
            </a:br>
            <a:r>
              <a:rPr lang="nl-NL" dirty="0"/>
              <a:t> </a:t>
            </a:r>
          </a:p>
          <a:p>
            <a:r>
              <a:rPr lang="nl-NL" dirty="0"/>
              <a:t>Het aantal mensen met dementie zal als gevolg van de vergrijzing in de toekomst explosief stijgen naar meer dan een half miljoen in 2040. Tot 2050 zal het aantal mensen met dementie verder oplopen naar ruim 620.000.</a:t>
            </a:r>
          </a:p>
          <a:p>
            <a:endParaRPr lang="nl-NL" dirty="0"/>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7987" y="274638"/>
            <a:ext cx="2469389" cy="1541310"/>
          </a:xfrm>
          <a:prstGeom prst="rect">
            <a:avLst/>
          </a:prstGeom>
        </p:spPr>
      </p:pic>
    </p:spTree>
    <p:extLst>
      <p:ext uri="{BB962C8B-B14F-4D97-AF65-F5344CB8AC3E}">
        <p14:creationId xmlns:p14="http://schemas.microsoft.com/office/powerpoint/2010/main" val="13146889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Dementie</a:t>
            </a:r>
            <a:endParaRPr lang="nl-NL" dirty="0"/>
          </a:p>
        </p:txBody>
      </p:sp>
      <p:sp>
        <p:nvSpPr>
          <p:cNvPr id="3" name="Tijdelijke aanduiding voor inhoud 2"/>
          <p:cNvSpPr>
            <a:spLocks noGrp="1"/>
          </p:cNvSpPr>
          <p:nvPr>
            <p:ph idx="1"/>
          </p:nvPr>
        </p:nvSpPr>
        <p:spPr/>
        <p:txBody>
          <a:bodyPr/>
          <a:lstStyle/>
          <a:p>
            <a:pPr marL="0" indent="0">
              <a:buFont typeface="Arial" charset="0"/>
              <a:buNone/>
            </a:pPr>
            <a:r>
              <a:rPr lang="nl-NL" dirty="0">
                <a:latin typeface="Arial" charset="0"/>
                <a:cs typeface="Arial" charset="0"/>
              </a:rPr>
              <a:t>Denk aan dementie bij </a:t>
            </a:r>
          </a:p>
          <a:p>
            <a:pPr lvl="1">
              <a:buFont typeface="Courier New" pitchFamily="49" charset="0"/>
              <a:buChar char="o"/>
            </a:pPr>
            <a:r>
              <a:rPr lang="nl-NL" sz="2000" dirty="0">
                <a:latin typeface="Arial" charset="0"/>
                <a:cs typeface="Arial" charset="0"/>
              </a:rPr>
              <a:t>Geheugenklachten</a:t>
            </a:r>
          </a:p>
          <a:p>
            <a:pPr lvl="1">
              <a:buFont typeface="Courier New" pitchFamily="49" charset="0"/>
              <a:buChar char="o"/>
            </a:pPr>
            <a:r>
              <a:rPr lang="nl-NL" sz="2000" dirty="0">
                <a:latin typeface="Arial" charset="0"/>
                <a:cs typeface="Arial" charset="0"/>
              </a:rPr>
              <a:t>Apathie</a:t>
            </a:r>
          </a:p>
          <a:p>
            <a:pPr lvl="1">
              <a:buFont typeface="Courier New" pitchFamily="49" charset="0"/>
              <a:buChar char="o"/>
            </a:pPr>
            <a:r>
              <a:rPr lang="nl-NL" sz="2000" dirty="0">
                <a:latin typeface="Arial" charset="0"/>
                <a:cs typeface="Arial" charset="0"/>
              </a:rPr>
              <a:t>Gewichtsverlies</a:t>
            </a:r>
          </a:p>
          <a:p>
            <a:pPr lvl="1">
              <a:buFont typeface="Courier New" pitchFamily="49" charset="0"/>
              <a:buChar char="o"/>
            </a:pPr>
            <a:r>
              <a:rPr lang="nl-NL" sz="2000" dirty="0">
                <a:latin typeface="Arial" charset="0"/>
                <a:cs typeface="Arial" charset="0"/>
              </a:rPr>
              <a:t>Loopstoornissen </a:t>
            </a:r>
          </a:p>
          <a:p>
            <a:pPr lvl="1">
              <a:buFont typeface="Courier New" pitchFamily="49" charset="0"/>
              <a:buChar char="o"/>
            </a:pPr>
            <a:r>
              <a:rPr lang="nl-NL" sz="2000" dirty="0">
                <a:latin typeface="Arial" charset="0"/>
                <a:cs typeface="Arial" charset="0"/>
              </a:rPr>
              <a:t>Frequente consulten met onverklaarde </a:t>
            </a:r>
            <a:r>
              <a:rPr lang="nl-NL" sz="2000" dirty="0" smtClean="0">
                <a:latin typeface="Arial" charset="0"/>
                <a:cs typeface="Arial" charset="0"/>
              </a:rPr>
              <a:t>klachten</a:t>
            </a:r>
          </a:p>
          <a:p>
            <a:pPr lvl="1">
              <a:buFont typeface="Courier New" pitchFamily="49" charset="0"/>
              <a:buChar char="o"/>
            </a:pPr>
            <a:r>
              <a:rPr lang="nl-NL" sz="2000" dirty="0" err="1" smtClean="0">
                <a:latin typeface="Arial" charset="0"/>
                <a:cs typeface="Arial" charset="0"/>
              </a:rPr>
              <a:t>Zorgmijders</a:t>
            </a:r>
            <a:endParaRPr lang="nl-NL" sz="2000" dirty="0">
              <a:latin typeface="Arial" charset="0"/>
              <a:cs typeface="Arial" charset="0"/>
            </a:endParaRPr>
          </a:p>
          <a:p>
            <a:pPr marL="0" indent="0">
              <a:buFont typeface="Arial" charset="0"/>
              <a:buNone/>
            </a:pPr>
            <a:r>
              <a:rPr lang="nl-NL" dirty="0">
                <a:latin typeface="Arial" charset="0"/>
                <a:cs typeface="Arial" charset="0"/>
              </a:rPr>
              <a:t>Bij patiënten &lt; 65 jaar staan veranderingen in gedrag, persoonlijkheid en functioneren meestal meer op de voorgrond.</a:t>
            </a:r>
            <a:endParaRPr lang="nl-NL" altLang="nl-NL" dirty="0">
              <a:latin typeface="Arial" charset="0"/>
              <a:cs typeface="Arial" charset="0"/>
            </a:endParaRPr>
          </a:p>
          <a:p>
            <a:endParaRPr lang="nl-NL" dirty="0"/>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36160" y="476672"/>
            <a:ext cx="4488654" cy="3469291"/>
          </a:xfrm>
          <a:prstGeom prst="rect">
            <a:avLst/>
          </a:prstGeom>
        </p:spPr>
      </p:pic>
    </p:spTree>
    <p:extLst>
      <p:ext uri="{BB962C8B-B14F-4D97-AF65-F5344CB8AC3E}">
        <p14:creationId xmlns:p14="http://schemas.microsoft.com/office/powerpoint/2010/main" val="19911852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Dementie</a:t>
            </a:r>
            <a:endParaRPr lang="nl-NL" dirty="0"/>
          </a:p>
        </p:txBody>
      </p:sp>
      <p:sp>
        <p:nvSpPr>
          <p:cNvPr id="3" name="Tijdelijke aanduiding voor inhoud 2"/>
          <p:cNvSpPr>
            <a:spLocks noGrp="1"/>
          </p:cNvSpPr>
          <p:nvPr>
            <p:ph idx="1"/>
          </p:nvPr>
        </p:nvSpPr>
        <p:spPr/>
        <p:txBody>
          <a:bodyPr/>
          <a:lstStyle/>
          <a:p>
            <a:r>
              <a:rPr lang="nl-NL" dirty="0" smtClean="0"/>
              <a:t>Anamnese</a:t>
            </a:r>
          </a:p>
          <a:p>
            <a:r>
              <a:rPr lang="nl-NL" dirty="0" smtClean="0"/>
              <a:t>Heteroanamnese</a:t>
            </a:r>
          </a:p>
          <a:p>
            <a:r>
              <a:rPr lang="nl-NL" dirty="0" smtClean="0"/>
              <a:t>Onderzoek</a:t>
            </a:r>
          </a:p>
          <a:p>
            <a:r>
              <a:rPr lang="nl-NL" dirty="0" smtClean="0"/>
              <a:t>Zorgdiagnostiek</a:t>
            </a:r>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5800" y="2362303"/>
            <a:ext cx="7659216" cy="3765781"/>
          </a:xfrm>
          <a:prstGeom prst="rect">
            <a:avLst/>
          </a:prstGeom>
        </p:spPr>
      </p:pic>
    </p:spTree>
    <p:extLst>
      <p:ext uri="{BB962C8B-B14F-4D97-AF65-F5344CB8AC3E}">
        <p14:creationId xmlns:p14="http://schemas.microsoft.com/office/powerpoint/2010/main" val="35252053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3863752" y="305944"/>
            <a:ext cx="4608512" cy="6555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17279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ndertitel 6"/>
          <p:cNvSpPr>
            <a:spLocks noGrp="1"/>
          </p:cNvSpPr>
          <p:nvPr>
            <p:ph type="subTitle" idx="1"/>
          </p:nvPr>
        </p:nvSpPr>
        <p:spPr>
          <a:xfrm>
            <a:off x="1828800" y="2564904"/>
            <a:ext cx="8534400" cy="4032448"/>
          </a:xfrm>
        </p:spPr>
        <p:txBody>
          <a:bodyPr>
            <a:normAutofit/>
          </a:bodyPr>
          <a:lstStyle/>
          <a:p>
            <a:r>
              <a:rPr lang="nl-NL" dirty="0">
                <a:solidFill>
                  <a:schemeClr val="tx1"/>
                </a:solidFill>
              </a:rPr>
              <a:t>Alzheimer </a:t>
            </a:r>
            <a:r>
              <a:rPr lang="nl-NL" dirty="0" smtClean="0">
                <a:solidFill>
                  <a:schemeClr val="tx1"/>
                </a:solidFill>
              </a:rPr>
              <a:t>70%</a:t>
            </a:r>
          </a:p>
          <a:p>
            <a:r>
              <a:rPr lang="nl-NL" dirty="0" smtClean="0">
                <a:solidFill>
                  <a:schemeClr val="tx1"/>
                </a:solidFill>
              </a:rPr>
              <a:t>Vasculair </a:t>
            </a:r>
            <a:r>
              <a:rPr lang="nl-NL" dirty="0">
                <a:solidFill>
                  <a:schemeClr val="tx1"/>
                </a:solidFill>
              </a:rPr>
              <a:t>17</a:t>
            </a:r>
            <a:r>
              <a:rPr lang="nl-NL" dirty="0" smtClean="0">
                <a:solidFill>
                  <a:schemeClr val="tx1"/>
                </a:solidFill>
              </a:rPr>
              <a:t>%:</a:t>
            </a:r>
          </a:p>
          <a:p>
            <a:r>
              <a:rPr lang="nl-NL" dirty="0" smtClean="0">
                <a:solidFill>
                  <a:schemeClr val="tx1"/>
                </a:solidFill>
              </a:rPr>
              <a:t>Mengbeeld </a:t>
            </a:r>
            <a:r>
              <a:rPr lang="nl-NL" dirty="0">
                <a:solidFill>
                  <a:schemeClr val="tx1"/>
                </a:solidFill>
              </a:rPr>
              <a:t>15</a:t>
            </a:r>
            <a:r>
              <a:rPr lang="nl-NL" dirty="0" smtClean="0">
                <a:solidFill>
                  <a:schemeClr val="tx1"/>
                </a:solidFill>
              </a:rPr>
              <a:t>%</a:t>
            </a:r>
          </a:p>
          <a:p>
            <a:r>
              <a:rPr lang="nl-NL" dirty="0" err="1">
                <a:solidFill>
                  <a:schemeClr val="tx1"/>
                </a:solidFill>
              </a:rPr>
              <a:t>Lewy</a:t>
            </a:r>
            <a:r>
              <a:rPr lang="nl-NL" dirty="0">
                <a:solidFill>
                  <a:schemeClr val="tx1"/>
                </a:solidFill>
              </a:rPr>
              <a:t> Body </a:t>
            </a:r>
            <a:r>
              <a:rPr lang="nl-NL" dirty="0" smtClean="0">
                <a:solidFill>
                  <a:schemeClr val="tx1"/>
                </a:solidFill>
              </a:rPr>
              <a:t>10%</a:t>
            </a:r>
          </a:p>
          <a:p>
            <a:r>
              <a:rPr lang="nl-NL" dirty="0" smtClean="0">
                <a:solidFill>
                  <a:schemeClr val="tx1"/>
                </a:solidFill>
              </a:rPr>
              <a:t>Parkinson</a:t>
            </a:r>
          </a:p>
          <a:p>
            <a:r>
              <a:rPr lang="nl-NL" dirty="0" err="1">
                <a:solidFill>
                  <a:schemeClr val="tx1"/>
                </a:solidFill>
              </a:rPr>
              <a:t>Frontotemporaal</a:t>
            </a:r>
            <a:r>
              <a:rPr lang="nl-NL" dirty="0">
                <a:solidFill>
                  <a:schemeClr val="tx1"/>
                </a:solidFill>
              </a:rPr>
              <a:t> 12-20</a:t>
            </a:r>
            <a:r>
              <a:rPr lang="nl-NL" dirty="0" smtClean="0">
                <a:solidFill>
                  <a:schemeClr val="tx1"/>
                </a:solidFill>
              </a:rPr>
              <a:t>%</a:t>
            </a:r>
            <a:br>
              <a:rPr lang="nl-NL" dirty="0" smtClean="0">
                <a:solidFill>
                  <a:schemeClr val="tx1"/>
                </a:solidFill>
              </a:rPr>
            </a:br>
            <a:r>
              <a:rPr lang="nl-NL" dirty="0">
                <a:solidFill>
                  <a:schemeClr val="tx1"/>
                </a:solidFill>
              </a:rPr>
              <a:t>Creutzfeldt-Jakob</a:t>
            </a:r>
          </a:p>
          <a:p>
            <a:endParaRPr lang="nl-NL" dirty="0"/>
          </a:p>
        </p:txBody>
      </p:sp>
      <p:pic>
        <p:nvPicPr>
          <p:cNvPr id="4" name="Tijdelijke aanduiding voor inhoud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3575720" y="260648"/>
            <a:ext cx="5213350" cy="2451100"/>
          </a:xfrm>
        </p:spPr>
      </p:pic>
    </p:spTree>
    <p:extLst>
      <p:ext uri="{BB962C8B-B14F-4D97-AF65-F5344CB8AC3E}">
        <p14:creationId xmlns:p14="http://schemas.microsoft.com/office/powerpoint/2010/main" val="42253929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Wat als de diagnose dementie gesteld is?</a:t>
            </a:r>
            <a:endParaRPr lang="nl-NL" dirty="0"/>
          </a:p>
        </p:txBody>
      </p:sp>
      <p:sp>
        <p:nvSpPr>
          <p:cNvPr id="3" name="Tijdelijke aanduiding voor inhoud 2"/>
          <p:cNvSpPr>
            <a:spLocks noGrp="1"/>
          </p:cNvSpPr>
          <p:nvPr>
            <p:ph idx="1"/>
          </p:nvPr>
        </p:nvSpPr>
        <p:spPr>
          <a:xfrm>
            <a:off x="609600" y="1700808"/>
            <a:ext cx="10972800" cy="4425356"/>
          </a:xfrm>
        </p:spPr>
        <p:txBody>
          <a:bodyPr>
            <a:normAutofit lnSpcReduction="10000"/>
          </a:bodyPr>
          <a:lstStyle/>
          <a:p>
            <a:r>
              <a:rPr lang="nl-NL" dirty="0" smtClean="0"/>
              <a:t>Begeleiding, </a:t>
            </a:r>
            <a:r>
              <a:rPr lang="nl-NL" dirty="0" err="1" smtClean="0"/>
              <a:t>dagstructuur</a:t>
            </a:r>
            <a:endParaRPr lang="nl-NL" dirty="0" smtClean="0"/>
          </a:p>
          <a:p>
            <a:r>
              <a:rPr lang="nl-NL" dirty="0" smtClean="0"/>
              <a:t>Lichamelijke activiteiten</a:t>
            </a:r>
          </a:p>
          <a:p>
            <a:r>
              <a:rPr lang="nl-NL" dirty="0" smtClean="0"/>
              <a:t>Het rijbewijs</a:t>
            </a:r>
          </a:p>
          <a:p>
            <a:r>
              <a:rPr lang="nl-NL" dirty="0" smtClean="0"/>
              <a:t>Financiën</a:t>
            </a:r>
          </a:p>
          <a:p>
            <a:r>
              <a:rPr lang="nl-NL" dirty="0" err="1" smtClean="0"/>
              <a:t>Cholinesteraseremmers</a:t>
            </a:r>
            <a:r>
              <a:rPr lang="nl-NL" dirty="0" smtClean="0"/>
              <a:t>, </a:t>
            </a:r>
            <a:br>
              <a:rPr lang="nl-NL" dirty="0" smtClean="0"/>
            </a:br>
            <a:r>
              <a:rPr lang="nl-NL" dirty="0" smtClean="0"/>
              <a:t>wanneer?</a:t>
            </a:r>
          </a:p>
          <a:p>
            <a:r>
              <a:rPr lang="nl-NL" dirty="0" smtClean="0"/>
              <a:t>Ondersteuning en versterking </a:t>
            </a:r>
            <a:br>
              <a:rPr lang="nl-NL" dirty="0" smtClean="0"/>
            </a:br>
            <a:r>
              <a:rPr lang="nl-NL" dirty="0" smtClean="0"/>
              <a:t>mantelzorg</a:t>
            </a:r>
          </a:p>
          <a:p>
            <a:pPr marL="0" indent="0">
              <a:buNone/>
            </a:pPr>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0056" y="1700808"/>
            <a:ext cx="5227579" cy="3466287"/>
          </a:xfrm>
          <a:prstGeom prst="rect">
            <a:avLst/>
          </a:prstGeom>
        </p:spPr>
      </p:pic>
    </p:spTree>
    <p:extLst>
      <p:ext uri="{BB962C8B-B14F-4D97-AF65-F5344CB8AC3E}">
        <p14:creationId xmlns:p14="http://schemas.microsoft.com/office/powerpoint/2010/main" val="8516054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95400" y="777675"/>
            <a:ext cx="10972800" cy="1728192"/>
          </a:xfrm>
        </p:spPr>
        <p:txBody>
          <a:bodyPr>
            <a:normAutofit fontScale="90000"/>
          </a:bodyPr>
          <a:lstStyle/>
          <a:p>
            <a:r>
              <a:rPr lang="nl-NL" dirty="0" smtClean="0"/>
              <a:t>Huisarts-POH-assistente-SO-geriater-wijkverpleegkundige-casemanager-geriatrieverpleegkundige-WMO</a:t>
            </a:r>
            <a:endParaRPr lang="nl-NL" dirty="0"/>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2492896"/>
            <a:ext cx="11371652" cy="3240360"/>
          </a:xfrm>
        </p:spPr>
      </p:pic>
    </p:spTree>
    <p:extLst>
      <p:ext uri="{BB962C8B-B14F-4D97-AF65-F5344CB8AC3E}">
        <p14:creationId xmlns:p14="http://schemas.microsoft.com/office/powerpoint/2010/main" val="13267912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600" dirty="0" err="1" smtClean="0"/>
              <a:t>Disclosure</a:t>
            </a:r>
            <a:r>
              <a:rPr lang="nl-NL" sz="3600" dirty="0" smtClean="0"/>
              <a:t> belangen </a:t>
            </a:r>
            <a:r>
              <a:rPr lang="nl-NL" sz="3600" dirty="0" smtClean="0"/>
              <a:t>sprekers</a:t>
            </a:r>
            <a:endParaRPr lang="nl-NL" sz="3600" dirty="0"/>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794112976"/>
              </p:ext>
            </p:extLst>
          </p:nvPr>
        </p:nvGraphicFramePr>
        <p:xfrm>
          <a:off x="2711624" y="1417638"/>
          <a:ext cx="6750750" cy="2651667"/>
        </p:xfrm>
        <a:graphic>
          <a:graphicData uri="http://schemas.openxmlformats.org/drawingml/2006/table">
            <a:tbl>
              <a:tblPr firstRow="1" firstCol="1" bandRow="1">
                <a:tableStyleId>{5C22544A-7EE6-4342-B048-85BDC9FD1C3A}</a:tableStyleId>
              </a:tblPr>
              <a:tblGrid>
                <a:gridCol w="4015153">
                  <a:extLst>
                    <a:ext uri="{9D8B030D-6E8A-4147-A177-3AD203B41FA5}">
                      <a16:colId xmlns:a16="http://schemas.microsoft.com/office/drawing/2014/main" val="20000"/>
                    </a:ext>
                  </a:extLst>
                </a:gridCol>
                <a:gridCol w="2735597">
                  <a:extLst>
                    <a:ext uri="{9D8B030D-6E8A-4147-A177-3AD203B41FA5}">
                      <a16:colId xmlns:a16="http://schemas.microsoft.com/office/drawing/2014/main" val="20001"/>
                    </a:ext>
                  </a:extLst>
                </a:gridCol>
              </a:tblGrid>
              <a:tr h="629903">
                <a:tc>
                  <a:txBody>
                    <a:bodyPr/>
                    <a:lstStyle/>
                    <a:p>
                      <a:pPr>
                        <a:lnSpc>
                          <a:spcPct val="107000"/>
                        </a:lnSpc>
                        <a:spcAft>
                          <a:spcPts val="0"/>
                        </a:spcAft>
                      </a:pPr>
                      <a:endParaRPr lang="nl-NL"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325" marR="60325" marT="9525" marB="0" anchor="ctr">
                    <a:noFill/>
                  </a:tcPr>
                </a:tc>
                <a:tc>
                  <a:txBody>
                    <a:bodyPr/>
                    <a:lstStyle/>
                    <a:p>
                      <a:pPr algn="ctr">
                        <a:lnSpc>
                          <a:spcPct val="107000"/>
                        </a:lnSpc>
                        <a:spcAft>
                          <a:spcPts val="0"/>
                        </a:spcAft>
                      </a:pPr>
                      <a:r>
                        <a:rPr lang="nl-NL" sz="1800" b="0" kern="1200" dirty="0" smtClean="0">
                          <a:effectLst/>
                        </a:rPr>
                        <a:t>Zie </a:t>
                      </a:r>
                      <a:r>
                        <a:rPr lang="nl-NL" sz="1800" b="0" kern="1200" dirty="0">
                          <a:effectLst/>
                        </a:rPr>
                        <a:t>hieronder </a:t>
                      </a:r>
                      <a:endParaRPr lang="nl-NL"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0325" marR="60325" marT="9525" marB="0" anchor="ctr">
                    <a:noFill/>
                  </a:tcPr>
                </a:tc>
                <a:extLst>
                  <a:ext uri="{0D108BD9-81ED-4DB2-BD59-A6C34878D82A}">
                    <a16:rowId xmlns:a16="http://schemas.microsoft.com/office/drawing/2014/main" val="10000"/>
                  </a:ext>
                </a:extLst>
              </a:tr>
              <a:tr h="496967">
                <a:tc>
                  <a:txBody>
                    <a:bodyPr/>
                    <a:lstStyle/>
                    <a:p>
                      <a:pPr>
                        <a:lnSpc>
                          <a:spcPct val="107000"/>
                        </a:lnSpc>
                        <a:spcAft>
                          <a:spcPts val="0"/>
                        </a:spcAft>
                      </a:pPr>
                      <a:endParaRPr lang="nl-NL"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325" marR="60325" marT="9525" marB="0" anchor="ctr">
                    <a:noFill/>
                  </a:tcPr>
                </a:tc>
                <a:tc>
                  <a:txBody>
                    <a:bodyPr/>
                    <a:lstStyle/>
                    <a:p>
                      <a:pPr algn="ctr">
                        <a:lnSpc>
                          <a:spcPct val="107000"/>
                        </a:lnSpc>
                        <a:spcAft>
                          <a:spcPts val="0"/>
                        </a:spcAft>
                      </a:pPr>
                      <a:endParaRPr lang="nl-NL"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0325" marR="60325" marT="9525" marB="0" anchor="ctr">
                    <a:noFill/>
                  </a:tcPr>
                </a:tc>
                <a:extLst>
                  <a:ext uri="{0D108BD9-81ED-4DB2-BD59-A6C34878D82A}">
                    <a16:rowId xmlns:a16="http://schemas.microsoft.com/office/drawing/2014/main" val="10001"/>
                  </a:ext>
                </a:extLst>
              </a:tr>
              <a:tr h="1524797">
                <a:tc>
                  <a:txBody>
                    <a:bodyPr/>
                    <a:lstStyle/>
                    <a:p>
                      <a:pPr marL="342900" lvl="0" indent="-342900">
                        <a:lnSpc>
                          <a:spcPct val="107000"/>
                        </a:lnSpc>
                        <a:spcAft>
                          <a:spcPts val="0"/>
                        </a:spcAft>
                        <a:buFont typeface="Symbol" panose="05050102010706020507" pitchFamily="18" charset="2"/>
                        <a:buChar char=""/>
                        <a:tabLst>
                          <a:tab pos="457200" algn="l"/>
                        </a:tabLst>
                      </a:pPr>
                      <a:endParaRPr lang="nl-NL" sz="1100" dirty="0">
                        <a:solidFill>
                          <a:schemeClr val="tx1"/>
                        </a:solidFill>
                        <a:effectLst/>
                        <a:latin typeface="Calibri" panose="020F0502020204030204" pitchFamily="34" charset="0"/>
                      </a:endParaRPr>
                    </a:p>
                  </a:txBody>
                  <a:tcPr marL="60325" marR="60325" marT="9525" marB="0">
                    <a:noFill/>
                  </a:tcPr>
                </a:tc>
                <a:tc>
                  <a:txBody>
                    <a:bodyPr/>
                    <a:lstStyle/>
                    <a:p>
                      <a:pPr>
                        <a:lnSpc>
                          <a:spcPct val="107000"/>
                        </a:lnSpc>
                        <a:spcAft>
                          <a:spcPts val="0"/>
                        </a:spcAft>
                      </a:pP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0325" marR="60325" marT="9525" marB="0">
                    <a:noFill/>
                  </a:tcPr>
                </a:tc>
                <a:extLst>
                  <a:ext uri="{0D108BD9-81ED-4DB2-BD59-A6C34878D82A}">
                    <a16:rowId xmlns:a16="http://schemas.microsoft.com/office/drawing/2014/main" val="3208678705"/>
                  </a:ext>
                </a:extLst>
              </a:tr>
            </a:tbl>
          </a:graphicData>
        </a:graphic>
      </p:graphicFrame>
      <p:graphicFrame>
        <p:nvGraphicFramePr>
          <p:cNvPr id="5" name="Tabel 4"/>
          <p:cNvGraphicFramePr>
            <a:graphicFrameLocks noGrp="1"/>
          </p:cNvGraphicFramePr>
          <p:nvPr>
            <p:extLst>
              <p:ext uri="{D42A27DB-BD31-4B8C-83A1-F6EECF244321}">
                <p14:modId xmlns:p14="http://schemas.microsoft.com/office/powerpoint/2010/main" val="3317739812"/>
              </p:ext>
            </p:extLst>
          </p:nvPr>
        </p:nvGraphicFramePr>
        <p:xfrm>
          <a:off x="2068004" y="1417638"/>
          <a:ext cx="8055992" cy="4251821"/>
        </p:xfrm>
        <a:graphic>
          <a:graphicData uri="http://schemas.openxmlformats.org/drawingml/2006/table">
            <a:tbl>
              <a:tblPr firstRow="1" bandRow="1">
                <a:tableStyleId>{93296810-A885-4BE3-A3E7-6D5BEEA58F35}</a:tableStyleId>
              </a:tblPr>
              <a:tblGrid>
                <a:gridCol w="4027996">
                  <a:extLst>
                    <a:ext uri="{9D8B030D-6E8A-4147-A177-3AD203B41FA5}">
                      <a16:colId xmlns:a16="http://schemas.microsoft.com/office/drawing/2014/main" val="1847850806"/>
                    </a:ext>
                  </a:extLst>
                </a:gridCol>
                <a:gridCol w="4027996">
                  <a:extLst>
                    <a:ext uri="{9D8B030D-6E8A-4147-A177-3AD203B41FA5}">
                      <a16:colId xmlns:a16="http://schemas.microsoft.com/office/drawing/2014/main" val="574336602"/>
                    </a:ext>
                  </a:extLst>
                </a:gridCol>
              </a:tblGrid>
              <a:tr h="8033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b="0" kern="1200" dirty="0" smtClean="0">
                          <a:solidFill>
                            <a:schemeClr val="tx1"/>
                          </a:solidFill>
                          <a:effectLst/>
                        </a:rPr>
                        <a:t>(potentiële) belangenverstrengeling</a:t>
                      </a:r>
                      <a:endParaRPr lang="nl-NL" sz="18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nl-NL" dirty="0"/>
                    </a:p>
                  </a:txBody>
                  <a:tcPr/>
                </a:tc>
                <a:tc>
                  <a:txBody>
                    <a:bodyPr/>
                    <a:lstStyle/>
                    <a:p>
                      <a:r>
                        <a:rPr lang="nl-NL" b="0" dirty="0" smtClean="0">
                          <a:solidFill>
                            <a:schemeClr val="tx1"/>
                          </a:solidFill>
                        </a:rPr>
                        <a:t>Geen / zie hieronder</a:t>
                      </a:r>
                      <a:endParaRPr lang="nl-NL" b="0" dirty="0">
                        <a:solidFill>
                          <a:schemeClr val="tx1"/>
                        </a:solidFill>
                      </a:endParaRPr>
                    </a:p>
                  </a:txBody>
                  <a:tcPr/>
                </a:tc>
                <a:extLst>
                  <a:ext uri="{0D108BD9-81ED-4DB2-BD59-A6C34878D82A}">
                    <a16:rowId xmlns:a16="http://schemas.microsoft.com/office/drawing/2014/main" val="2596028358"/>
                  </a:ext>
                </a:extLst>
              </a:tr>
              <a:tr h="11476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b="0" kern="1200" dirty="0" smtClean="0">
                          <a:solidFill>
                            <a:schemeClr val="tx1"/>
                          </a:solidFill>
                          <a:effectLst/>
                        </a:rPr>
                        <a:t>Voor bijeenkomst mogelijk relevante relaties met bedrijven</a:t>
                      </a:r>
                      <a:endParaRPr lang="nl-NL" sz="18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nl-NL"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b="0" kern="1200" dirty="0" smtClean="0">
                          <a:effectLst/>
                        </a:rPr>
                        <a:t>Bedrijfsnamen</a:t>
                      </a:r>
                      <a:endParaRPr lang="nl-NL" sz="1800" b="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nl-NL" dirty="0"/>
                    </a:p>
                  </a:txBody>
                  <a:tcPr/>
                </a:tc>
                <a:extLst>
                  <a:ext uri="{0D108BD9-81ED-4DB2-BD59-A6C34878D82A}">
                    <a16:rowId xmlns:a16="http://schemas.microsoft.com/office/drawing/2014/main" val="2117706987"/>
                  </a:ext>
                </a:extLst>
              </a:tr>
              <a:tr h="2300845">
                <a:tc>
                  <a:txBody>
                    <a:bodyPr/>
                    <a:lstStyle/>
                    <a:p>
                      <a:pPr marL="342900" lvl="0" indent="-342900">
                        <a:lnSpc>
                          <a:spcPct val="107000"/>
                        </a:lnSpc>
                        <a:spcAft>
                          <a:spcPts val="0"/>
                        </a:spcAft>
                        <a:buFont typeface="Symbol" panose="05050102010706020507" pitchFamily="18" charset="2"/>
                        <a:buChar char=""/>
                        <a:tabLst>
                          <a:tab pos="457200" algn="l"/>
                        </a:tabLst>
                      </a:pPr>
                      <a:r>
                        <a:rPr lang="nl-NL" sz="1800" b="0" kern="1200" dirty="0" smtClean="0">
                          <a:solidFill>
                            <a:schemeClr val="tx1"/>
                          </a:solidFill>
                          <a:effectLst/>
                        </a:rPr>
                        <a:t>Sponsoring of onderzoeksgeld</a:t>
                      </a:r>
                      <a:endParaRPr lang="nl-NL" sz="1800" b="0" dirty="0" smtClean="0">
                        <a:solidFill>
                          <a:schemeClr val="tx1"/>
                        </a:solidFill>
                        <a:effectLst/>
                      </a:endParaRPr>
                    </a:p>
                    <a:p>
                      <a:pPr marL="342900" lvl="0" indent="-342900">
                        <a:lnSpc>
                          <a:spcPct val="107000"/>
                        </a:lnSpc>
                        <a:spcAft>
                          <a:spcPts val="0"/>
                        </a:spcAft>
                        <a:buFont typeface="Symbol" panose="05050102010706020507" pitchFamily="18" charset="2"/>
                        <a:buChar char=""/>
                        <a:tabLst>
                          <a:tab pos="457200" algn="l"/>
                        </a:tabLst>
                      </a:pPr>
                      <a:r>
                        <a:rPr lang="nl-NL" sz="1800" b="0" kern="1200" dirty="0" smtClean="0">
                          <a:solidFill>
                            <a:schemeClr val="tx1"/>
                          </a:solidFill>
                          <a:effectLst/>
                        </a:rPr>
                        <a:t>Honorarium of andere (financiële) vergoeding</a:t>
                      </a:r>
                      <a:endParaRPr lang="nl-NL" sz="1800" b="0" dirty="0" smtClean="0">
                        <a:solidFill>
                          <a:schemeClr val="tx1"/>
                        </a:solidFill>
                        <a:effectLst/>
                      </a:endParaRPr>
                    </a:p>
                    <a:p>
                      <a:pPr marL="342900" lvl="0" indent="-342900">
                        <a:lnSpc>
                          <a:spcPct val="107000"/>
                        </a:lnSpc>
                        <a:spcAft>
                          <a:spcPts val="0"/>
                        </a:spcAft>
                        <a:buFont typeface="Symbol" panose="05050102010706020507" pitchFamily="18" charset="2"/>
                        <a:buChar char=""/>
                        <a:tabLst>
                          <a:tab pos="457200" algn="l"/>
                        </a:tabLst>
                      </a:pPr>
                      <a:r>
                        <a:rPr lang="nl-NL" sz="1800" b="0" kern="1200" dirty="0" smtClean="0">
                          <a:solidFill>
                            <a:schemeClr val="tx1"/>
                          </a:solidFill>
                          <a:effectLst/>
                        </a:rPr>
                        <a:t>Aandeelhouder</a:t>
                      </a:r>
                      <a:endParaRPr lang="nl-NL" sz="1800" b="0" dirty="0" smtClean="0">
                        <a:solidFill>
                          <a:schemeClr val="tx1"/>
                        </a:solidFill>
                        <a:effectLst/>
                      </a:endParaRPr>
                    </a:p>
                    <a:p>
                      <a:pPr marL="342900" lvl="0" indent="-342900">
                        <a:lnSpc>
                          <a:spcPct val="107000"/>
                        </a:lnSpc>
                        <a:spcAft>
                          <a:spcPts val="0"/>
                        </a:spcAft>
                        <a:buFont typeface="Symbol" panose="05050102010706020507" pitchFamily="18" charset="2"/>
                        <a:buChar char=""/>
                        <a:tabLst>
                          <a:tab pos="457200" algn="l"/>
                        </a:tabLst>
                      </a:pPr>
                      <a:r>
                        <a:rPr lang="nl-NL" sz="1800" b="0" kern="1200" dirty="0" smtClean="0">
                          <a:solidFill>
                            <a:schemeClr val="tx1"/>
                          </a:solidFill>
                          <a:effectLst/>
                        </a:rPr>
                        <a:t>Andere relatie, namelijk …</a:t>
                      </a:r>
                      <a:endParaRPr lang="nl-NL" sz="1800" b="0" dirty="0" smtClean="0">
                        <a:solidFill>
                          <a:schemeClr val="tx1"/>
                        </a:solidFill>
                        <a:effectLst/>
                        <a:latin typeface="Calibri" panose="020F0502020204030204" pitchFamily="34" charset="0"/>
                      </a:endParaRPr>
                    </a:p>
                    <a:p>
                      <a:endParaRPr lang="nl-NL" dirty="0"/>
                    </a:p>
                  </a:txBody>
                  <a:tcPr/>
                </a:tc>
                <a:tc>
                  <a:txBody>
                    <a:bodyPr/>
                    <a:lstStyle/>
                    <a:p>
                      <a:r>
                        <a:rPr lang="nl-NL" dirty="0" smtClean="0"/>
                        <a:t>n.v.t</a:t>
                      </a:r>
                    </a:p>
                    <a:p>
                      <a:r>
                        <a:rPr lang="nl-NL" dirty="0" smtClean="0"/>
                        <a:t>Specialist ouderengeneeskunde- </a:t>
                      </a:r>
                      <a:r>
                        <a:rPr lang="nl-NL" dirty="0" err="1" smtClean="0"/>
                        <a:t>Rivas</a:t>
                      </a:r>
                      <a:endParaRPr lang="nl-NL" dirty="0" smtClean="0"/>
                    </a:p>
                    <a:p>
                      <a:endParaRPr lang="nl-NL" dirty="0" smtClean="0"/>
                    </a:p>
                    <a:p>
                      <a:r>
                        <a:rPr lang="nl-NL" dirty="0" err="1" smtClean="0"/>
                        <a:t>n.vt</a:t>
                      </a:r>
                      <a:r>
                        <a:rPr lang="nl-NL" dirty="0" smtClean="0"/>
                        <a:t>.</a:t>
                      </a:r>
                    </a:p>
                    <a:p>
                      <a:r>
                        <a:rPr lang="nl-NL" dirty="0" smtClean="0"/>
                        <a:t>n.v.t</a:t>
                      </a:r>
                      <a:endParaRPr lang="nl-NL" dirty="0"/>
                    </a:p>
                  </a:txBody>
                  <a:tcPr/>
                </a:tc>
                <a:extLst>
                  <a:ext uri="{0D108BD9-81ED-4DB2-BD59-A6C34878D82A}">
                    <a16:rowId xmlns:a16="http://schemas.microsoft.com/office/drawing/2014/main" val="1695835215"/>
                  </a:ext>
                </a:extLst>
              </a:tr>
            </a:tbl>
          </a:graphicData>
        </a:graphic>
      </p:graphicFrame>
    </p:spTree>
    <p:extLst>
      <p:ext uri="{BB962C8B-B14F-4D97-AF65-F5344CB8AC3E}">
        <p14:creationId xmlns:p14="http://schemas.microsoft.com/office/powerpoint/2010/main" val="18911493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Probleemgedrag bij dementie</a:t>
            </a:r>
            <a:endParaRPr lang="nl-NL" dirty="0"/>
          </a:p>
        </p:txBody>
      </p:sp>
      <p:pic>
        <p:nvPicPr>
          <p:cNvPr id="5" name="Tijdelijke aanduiding voor inhoud 4"/>
          <p:cNvPicPr>
            <a:picLocks noGrp="1" noChangeAspect="1"/>
          </p:cNvPicPr>
          <p:nvPr>
            <p:ph idx="1"/>
          </p:nvPr>
        </p:nvPicPr>
        <p:blipFill>
          <a:blip r:embed="rId2"/>
          <a:stretch>
            <a:fillRect/>
          </a:stretch>
        </p:blipFill>
        <p:spPr>
          <a:xfrm>
            <a:off x="2711624" y="1700808"/>
            <a:ext cx="6978999" cy="4930053"/>
          </a:xfrm>
          <a:prstGeom prst="rect">
            <a:avLst/>
          </a:prstGeom>
        </p:spPr>
      </p:pic>
    </p:spTree>
    <p:extLst>
      <p:ext uri="{BB962C8B-B14F-4D97-AF65-F5344CB8AC3E}">
        <p14:creationId xmlns:p14="http://schemas.microsoft.com/office/powerpoint/2010/main" val="11234196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Beleid bij probleemgedrag</a:t>
            </a:r>
            <a:endParaRPr lang="nl-NL" dirty="0"/>
          </a:p>
        </p:txBody>
      </p:sp>
      <p:sp>
        <p:nvSpPr>
          <p:cNvPr id="3" name="Tijdelijke aanduiding voor inhoud 2"/>
          <p:cNvSpPr>
            <a:spLocks noGrp="1"/>
          </p:cNvSpPr>
          <p:nvPr>
            <p:ph idx="1"/>
          </p:nvPr>
        </p:nvSpPr>
        <p:spPr>
          <a:xfrm>
            <a:off x="609600" y="1844824"/>
            <a:ext cx="10972800" cy="4281340"/>
          </a:xfrm>
        </p:spPr>
        <p:txBody>
          <a:bodyPr>
            <a:normAutofit fontScale="32500" lnSpcReduction="20000"/>
          </a:bodyPr>
          <a:lstStyle/>
          <a:p>
            <a:pPr>
              <a:defRPr/>
            </a:pPr>
            <a:r>
              <a:rPr lang="nl-NL" sz="8000" dirty="0">
                <a:latin typeface="Arial" panose="020B0604020202020204" pitchFamily="34" charset="0"/>
                <a:cs typeface="Arial" panose="020B0604020202020204" pitchFamily="34" charset="0"/>
              </a:rPr>
              <a:t>Zoek naar</a:t>
            </a:r>
          </a:p>
          <a:p>
            <a:pPr lvl="1" fontAlgn="auto">
              <a:spcAft>
                <a:spcPts val="0"/>
              </a:spcAft>
              <a:buFont typeface="Courier New" panose="02070309020205020404" pitchFamily="49" charset="0"/>
              <a:buChar char="o"/>
              <a:defRPr/>
            </a:pPr>
            <a:r>
              <a:rPr lang="nl-NL" sz="7200" dirty="0">
                <a:latin typeface="Arial" panose="020B0604020202020204" pitchFamily="34" charset="0"/>
                <a:cs typeface="Arial" panose="020B0604020202020204" pitchFamily="34" charset="0"/>
              </a:rPr>
              <a:t>somatische problemen: pijn! </a:t>
            </a:r>
          </a:p>
          <a:p>
            <a:pPr lvl="1" fontAlgn="auto">
              <a:spcAft>
                <a:spcPts val="0"/>
              </a:spcAft>
              <a:buFont typeface="Courier New" panose="02070309020205020404" pitchFamily="49" charset="0"/>
              <a:buChar char="o"/>
              <a:defRPr/>
            </a:pPr>
            <a:r>
              <a:rPr lang="nl-NL" sz="7200" dirty="0">
                <a:latin typeface="Arial" panose="020B0604020202020204" pitchFamily="34" charset="0"/>
                <a:cs typeface="Arial" panose="020B0604020202020204" pitchFamily="34" charset="0"/>
              </a:rPr>
              <a:t>psychiatrische problemen </a:t>
            </a:r>
          </a:p>
          <a:p>
            <a:pPr lvl="1" fontAlgn="auto">
              <a:spcAft>
                <a:spcPts val="0"/>
              </a:spcAft>
              <a:buFont typeface="Courier New" panose="02070309020205020404" pitchFamily="49" charset="0"/>
              <a:buChar char="o"/>
              <a:defRPr/>
            </a:pPr>
            <a:r>
              <a:rPr lang="nl-NL" sz="7200" dirty="0">
                <a:latin typeface="Arial" panose="020B0604020202020204" pitchFamily="34" charset="0"/>
                <a:cs typeface="Arial" panose="020B0604020202020204" pitchFamily="34" charset="0"/>
              </a:rPr>
              <a:t>psychosociale problemen:  benadering </a:t>
            </a:r>
          </a:p>
          <a:p>
            <a:pPr>
              <a:defRPr/>
            </a:pPr>
            <a:r>
              <a:rPr lang="nl-NL" sz="8000" dirty="0">
                <a:latin typeface="Arial" panose="020B0604020202020204" pitchFamily="34" charset="0"/>
                <a:cs typeface="Arial" panose="020B0604020202020204" pitchFamily="34" charset="0"/>
              </a:rPr>
              <a:t>Behandel lichamelijke problemen.</a:t>
            </a:r>
          </a:p>
          <a:p>
            <a:pPr>
              <a:defRPr/>
            </a:pPr>
            <a:r>
              <a:rPr lang="nl-NL" sz="8000" dirty="0">
                <a:latin typeface="Arial" panose="020B0604020202020204" pitchFamily="34" charset="0"/>
                <a:cs typeface="Arial" panose="020B0604020202020204" pitchFamily="34" charset="0"/>
              </a:rPr>
              <a:t>Niet-medicamenteuze interventies. </a:t>
            </a:r>
          </a:p>
          <a:p>
            <a:pPr>
              <a:defRPr/>
            </a:pPr>
            <a:r>
              <a:rPr lang="nl-NL" sz="8000" dirty="0">
                <a:latin typeface="Arial" panose="020B0604020202020204" pitchFamily="34" charset="0"/>
                <a:cs typeface="Arial" panose="020B0604020202020204" pitchFamily="34" charset="0"/>
              </a:rPr>
              <a:t>Mantelzorger: voorlichting en extra ondersteuning.</a:t>
            </a:r>
          </a:p>
          <a:p>
            <a:pPr>
              <a:defRPr/>
            </a:pPr>
            <a:r>
              <a:rPr lang="nl-NL" sz="8000" dirty="0">
                <a:latin typeface="Arial" panose="020B0604020202020204" pitchFamily="34" charset="0"/>
                <a:cs typeface="Arial" panose="020B0604020202020204" pitchFamily="34" charset="0"/>
              </a:rPr>
              <a:t>Behandel met psychofarmaca alleen bij acute psychose of agressie bij onvoldoende effect van niet-medicamenteuze interventies.</a:t>
            </a:r>
          </a:p>
          <a:p>
            <a:pPr>
              <a:defRPr/>
            </a:pPr>
            <a:r>
              <a:rPr lang="nl-NL" sz="8000" dirty="0">
                <a:latin typeface="Arial" panose="020B0604020202020204" pitchFamily="34" charset="0"/>
                <a:cs typeface="Arial" panose="020B0604020202020204" pitchFamily="34" charset="0"/>
              </a:rPr>
              <a:t>Bouw de medicatie zo spoedig mogelijk af.</a:t>
            </a:r>
          </a:p>
          <a:p>
            <a:endParaRPr lang="nl-NL" dirty="0"/>
          </a:p>
        </p:txBody>
      </p:sp>
      <p:pic>
        <p:nvPicPr>
          <p:cNvPr id="4" name="Afbeelding 3"/>
          <p:cNvPicPr>
            <a:picLocks noChangeAspect="1"/>
          </p:cNvPicPr>
          <p:nvPr/>
        </p:nvPicPr>
        <p:blipFill>
          <a:blip r:embed="rId2"/>
          <a:srcRect/>
          <a:stretch>
            <a:fillRect/>
          </a:stretch>
        </p:blipFill>
        <p:spPr bwMode="auto">
          <a:xfrm>
            <a:off x="8544272" y="1700808"/>
            <a:ext cx="2857500" cy="1600200"/>
          </a:xfrm>
          <a:prstGeom prst="rect">
            <a:avLst/>
          </a:prstGeom>
          <a:noFill/>
          <a:ln w="9525">
            <a:noFill/>
            <a:miter lim="800000"/>
            <a:headEnd/>
            <a:tailEnd/>
          </a:ln>
        </p:spPr>
      </p:pic>
    </p:spTree>
    <p:extLst>
      <p:ext uri="{BB962C8B-B14F-4D97-AF65-F5344CB8AC3E}">
        <p14:creationId xmlns:p14="http://schemas.microsoft.com/office/powerpoint/2010/main" val="16427481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9336" y="424634"/>
            <a:ext cx="10972800" cy="1852238"/>
          </a:xfrm>
        </p:spPr>
        <p:txBody>
          <a:bodyPr>
            <a:normAutofit fontScale="90000"/>
          </a:bodyPr>
          <a:lstStyle/>
          <a:p>
            <a:r>
              <a:rPr lang="nl-NL" dirty="0" smtClean="0"/>
              <a:t>Psychofarmaca:</a:t>
            </a:r>
            <a:br>
              <a:rPr lang="nl-NL" dirty="0" smtClean="0"/>
            </a:br>
            <a:r>
              <a:rPr lang="nl-NL" sz="3600" dirty="0" err="1" smtClean="0"/>
              <a:t>Verenso</a:t>
            </a:r>
            <a:r>
              <a:rPr lang="nl-NL" sz="3600" dirty="0" smtClean="0"/>
              <a:t> richtlijn probleemgedrag bij mensen met dementie</a:t>
            </a:r>
            <a:endParaRPr lang="nl-NL" sz="3600" dirty="0"/>
          </a:p>
        </p:txBody>
      </p:sp>
      <p:sp>
        <p:nvSpPr>
          <p:cNvPr id="3" name="Tijdelijke aanduiding voor inhoud 2"/>
          <p:cNvSpPr>
            <a:spLocks noGrp="1"/>
          </p:cNvSpPr>
          <p:nvPr>
            <p:ph idx="1"/>
          </p:nvPr>
        </p:nvSpPr>
        <p:spPr>
          <a:xfrm>
            <a:off x="609600" y="2132856"/>
            <a:ext cx="10972800" cy="4176464"/>
          </a:xfrm>
        </p:spPr>
        <p:txBody>
          <a:bodyPr>
            <a:normAutofit fontScale="92500"/>
          </a:bodyPr>
          <a:lstStyle/>
          <a:p>
            <a:r>
              <a:rPr lang="nl-NL" dirty="0"/>
              <a:t>Psychose: haloperidol 0,5mg, </a:t>
            </a:r>
            <a:r>
              <a:rPr lang="nl-NL" dirty="0" err="1"/>
              <a:t>risperidon</a:t>
            </a:r>
            <a:r>
              <a:rPr lang="nl-NL" dirty="0"/>
              <a:t> 0,5 mg, Parkinson: </a:t>
            </a:r>
            <a:r>
              <a:rPr lang="nl-NL" dirty="0" err="1"/>
              <a:t>clozapine</a:t>
            </a:r>
            <a:r>
              <a:rPr lang="nl-NL" dirty="0"/>
              <a:t> 6,25mg, LBD </a:t>
            </a:r>
            <a:r>
              <a:rPr lang="nl-NL" dirty="0" err="1"/>
              <a:t>rivastigmine</a:t>
            </a:r>
            <a:r>
              <a:rPr lang="nl-NL" dirty="0"/>
              <a:t> 4,6 mg, </a:t>
            </a:r>
            <a:r>
              <a:rPr lang="nl-NL" b="1" dirty="0"/>
              <a:t>maximaal 3 maanden</a:t>
            </a:r>
          </a:p>
          <a:p>
            <a:r>
              <a:rPr lang="nl-NL" dirty="0"/>
              <a:t>Depressie: SSRI</a:t>
            </a:r>
          </a:p>
          <a:p>
            <a:r>
              <a:rPr lang="nl-NL" dirty="0"/>
              <a:t>Angst: oxazepam 5 mg, </a:t>
            </a:r>
            <a:r>
              <a:rPr lang="nl-NL" dirty="0" err="1"/>
              <a:t>lorazepam</a:t>
            </a:r>
            <a:r>
              <a:rPr lang="nl-NL" dirty="0"/>
              <a:t> 0,5 mg, </a:t>
            </a:r>
            <a:r>
              <a:rPr lang="nl-NL" b="1" dirty="0"/>
              <a:t>maximaal 4 weken</a:t>
            </a:r>
          </a:p>
          <a:p>
            <a:r>
              <a:rPr lang="nl-NL" dirty="0"/>
              <a:t>Agitatie: haloperidol 0,5 mg, </a:t>
            </a:r>
            <a:r>
              <a:rPr lang="nl-NL" dirty="0" err="1"/>
              <a:t>risperidon</a:t>
            </a:r>
            <a:r>
              <a:rPr lang="nl-NL" dirty="0"/>
              <a:t> 0,5 mg, </a:t>
            </a:r>
            <a:r>
              <a:rPr lang="nl-NL" b="1" dirty="0"/>
              <a:t>maximaal 3 maanden</a:t>
            </a:r>
          </a:p>
          <a:p>
            <a:r>
              <a:rPr lang="nl-NL" dirty="0"/>
              <a:t>Nachtelijke onrust: melatonine 2 mg, trazodon 25 mg, maximaal 3 maanden</a:t>
            </a:r>
          </a:p>
          <a:p>
            <a:endParaRPr lang="nl-NL" dirty="0"/>
          </a:p>
        </p:txBody>
      </p:sp>
    </p:spTree>
    <p:extLst>
      <p:ext uri="{BB962C8B-B14F-4D97-AF65-F5344CB8AC3E}">
        <p14:creationId xmlns:p14="http://schemas.microsoft.com/office/powerpoint/2010/main" val="27967923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Delier</a:t>
            </a:r>
            <a:endParaRPr lang="nl-NL" dirty="0"/>
          </a:p>
        </p:txBody>
      </p:sp>
      <p:sp>
        <p:nvSpPr>
          <p:cNvPr id="3" name="Tijdelijke aanduiding voor inhoud 2"/>
          <p:cNvSpPr>
            <a:spLocks noGrp="1"/>
          </p:cNvSpPr>
          <p:nvPr>
            <p:ph idx="1"/>
          </p:nvPr>
        </p:nvSpPr>
        <p:spPr/>
        <p:txBody>
          <a:bodyPr/>
          <a:lstStyle/>
          <a:p>
            <a:r>
              <a:rPr lang="nl-NL" dirty="0">
                <a:hlinkClick r:id="rId2"/>
              </a:rPr>
              <a:t>https://</a:t>
            </a:r>
            <a:r>
              <a:rPr lang="nl-NL" dirty="0" smtClean="0">
                <a:hlinkClick r:id="rId2"/>
              </a:rPr>
              <a:t>www.youtube.com/watch?v=A-lLLP8Me0E</a:t>
            </a:r>
            <a:endParaRPr lang="nl-NL" dirty="0" smtClean="0"/>
          </a:p>
          <a:p>
            <a:endParaRPr lang="nl-NL" dirty="0"/>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7448" y="3890716"/>
            <a:ext cx="3251200" cy="2438400"/>
          </a:xfrm>
          <a:prstGeom prst="rect">
            <a:avLst/>
          </a:prstGeom>
        </p:spPr>
      </p:pic>
    </p:spTree>
    <p:extLst>
      <p:ext uri="{BB962C8B-B14F-4D97-AF65-F5344CB8AC3E}">
        <p14:creationId xmlns:p14="http://schemas.microsoft.com/office/powerpoint/2010/main" val="2376480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Delier</a:t>
            </a:r>
            <a:endParaRPr lang="nl-NL" dirty="0"/>
          </a:p>
        </p:txBody>
      </p:sp>
      <p:sp>
        <p:nvSpPr>
          <p:cNvPr id="3" name="Tijdelijke aanduiding voor inhoud 2"/>
          <p:cNvSpPr>
            <a:spLocks noGrp="1"/>
          </p:cNvSpPr>
          <p:nvPr>
            <p:ph idx="1"/>
          </p:nvPr>
        </p:nvSpPr>
        <p:spPr/>
        <p:txBody>
          <a:bodyPr/>
          <a:lstStyle/>
          <a:p>
            <a:pPr>
              <a:defRPr/>
            </a:pPr>
            <a:r>
              <a:rPr lang="nl-NL" altLang="nl-NL" dirty="0">
                <a:latin typeface="Arial" panose="020B0604020202020204" pitchFamily="34" charset="0"/>
                <a:cs typeface="Arial" panose="020B0604020202020204" pitchFamily="34" charset="0"/>
              </a:rPr>
              <a:t>Delier is een organisch-psychiatrische stoornis, veroorzaakt door een lichamelijke aandoening of gebruik/ onttrekking van een ( genees) middel.</a:t>
            </a:r>
          </a:p>
          <a:p>
            <a:pPr>
              <a:defRPr/>
            </a:pPr>
            <a:endParaRPr lang="nl-NL" altLang="nl-NL" dirty="0">
              <a:latin typeface="Arial" panose="020B0604020202020204" pitchFamily="34" charset="0"/>
              <a:cs typeface="Arial" panose="020B0604020202020204" pitchFamily="34" charset="0"/>
            </a:endParaRPr>
          </a:p>
          <a:p>
            <a:pPr marL="0" indent="0">
              <a:buNone/>
              <a:defRPr/>
            </a:pPr>
            <a:r>
              <a:rPr lang="nl-NL" altLang="nl-NL" dirty="0">
                <a:latin typeface="Arial" panose="020B0604020202020204" pitchFamily="34" charset="0"/>
                <a:cs typeface="Arial" panose="020B0604020202020204" pitchFamily="34" charset="0"/>
              </a:rPr>
              <a:t>DSM criteria:</a:t>
            </a:r>
          </a:p>
          <a:p>
            <a:pPr>
              <a:defRPr/>
            </a:pPr>
            <a:r>
              <a:rPr lang="nl-NL" altLang="nl-NL" dirty="0">
                <a:latin typeface="Arial" panose="020B0604020202020204" pitchFamily="34" charset="0"/>
                <a:cs typeface="Arial" panose="020B0604020202020204" pitchFamily="34" charset="0"/>
              </a:rPr>
              <a:t>Bewustzijnsstoornis</a:t>
            </a:r>
          </a:p>
          <a:p>
            <a:pPr>
              <a:defRPr/>
            </a:pPr>
            <a:r>
              <a:rPr lang="nl-NL" altLang="nl-NL" dirty="0">
                <a:latin typeface="Arial" panose="020B0604020202020204" pitchFamily="34" charset="0"/>
                <a:cs typeface="Arial" panose="020B0604020202020204" pitchFamily="34" charset="0"/>
              </a:rPr>
              <a:t>Verandering in cognitieve functie</a:t>
            </a:r>
          </a:p>
          <a:p>
            <a:pPr>
              <a:defRPr/>
            </a:pPr>
            <a:r>
              <a:rPr lang="nl-NL" altLang="nl-NL" dirty="0">
                <a:latin typeface="Arial" panose="020B0604020202020204" pitchFamily="34" charset="0"/>
                <a:cs typeface="Arial" panose="020B0604020202020204" pitchFamily="34" charset="0"/>
              </a:rPr>
              <a:t>De stoornis ontwikkelt zich in korte tijd</a:t>
            </a:r>
          </a:p>
          <a:p>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8208" y="2780928"/>
            <a:ext cx="3096344" cy="3096344"/>
          </a:xfrm>
          <a:prstGeom prst="rect">
            <a:avLst/>
          </a:prstGeom>
        </p:spPr>
      </p:pic>
    </p:spTree>
    <p:extLst>
      <p:ext uri="{BB962C8B-B14F-4D97-AF65-F5344CB8AC3E}">
        <p14:creationId xmlns:p14="http://schemas.microsoft.com/office/powerpoint/2010/main" val="6959929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Delier</a:t>
            </a:r>
            <a:endParaRPr lang="nl-NL" dirty="0"/>
          </a:p>
        </p:txBody>
      </p:sp>
      <p:sp>
        <p:nvSpPr>
          <p:cNvPr id="3" name="Tijdelijke aanduiding voor inhoud 2"/>
          <p:cNvSpPr>
            <a:spLocks noGrp="1"/>
          </p:cNvSpPr>
          <p:nvPr>
            <p:ph idx="1"/>
          </p:nvPr>
        </p:nvSpPr>
        <p:spPr/>
        <p:txBody>
          <a:bodyPr/>
          <a:lstStyle/>
          <a:p>
            <a:r>
              <a:rPr lang="nl-NL" altLang="nl-NL" dirty="0">
                <a:latin typeface="Arial" charset="0"/>
                <a:cs typeface="Arial" charset="0"/>
              </a:rPr>
              <a:t>Wordt vaak gemist</a:t>
            </a:r>
          </a:p>
          <a:p>
            <a:r>
              <a:rPr lang="nl-NL" altLang="nl-NL" dirty="0">
                <a:latin typeface="Arial" charset="0"/>
                <a:cs typeface="Arial" charset="0"/>
              </a:rPr>
              <a:t>Medische noodsituatie</a:t>
            </a:r>
          </a:p>
          <a:p>
            <a:r>
              <a:rPr lang="nl-NL" altLang="nl-NL" dirty="0">
                <a:latin typeface="Arial" charset="0"/>
                <a:cs typeface="Arial" charset="0"/>
              </a:rPr>
              <a:t>Complicaties van delier:</a:t>
            </a:r>
          </a:p>
          <a:p>
            <a:pPr>
              <a:buFontTx/>
              <a:buNone/>
            </a:pPr>
            <a:r>
              <a:rPr lang="nl-NL" altLang="nl-NL" dirty="0">
                <a:latin typeface="Arial" charset="0"/>
                <a:cs typeface="Arial" charset="0"/>
              </a:rPr>
              <a:t>	- 	hogere sterftekans</a:t>
            </a:r>
          </a:p>
          <a:p>
            <a:pPr>
              <a:buFontTx/>
              <a:buNone/>
            </a:pPr>
            <a:r>
              <a:rPr lang="nl-NL" altLang="nl-NL" dirty="0">
                <a:latin typeface="Arial" charset="0"/>
                <a:cs typeface="Arial" charset="0"/>
              </a:rPr>
              <a:t>	-  	hogere morbiditeit door vallen, non-compliance, 	doorliggen etc.</a:t>
            </a:r>
          </a:p>
          <a:p>
            <a:pPr>
              <a:buFontTx/>
              <a:buNone/>
            </a:pPr>
            <a:r>
              <a:rPr lang="nl-NL" altLang="nl-NL" dirty="0">
                <a:latin typeface="Arial" charset="0"/>
                <a:cs typeface="Arial" charset="0"/>
              </a:rPr>
              <a:t>	- 	cognitieve achteruitgang</a:t>
            </a:r>
          </a:p>
          <a:p>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2184" y="274638"/>
            <a:ext cx="3935052" cy="3026963"/>
          </a:xfrm>
          <a:prstGeom prst="rect">
            <a:avLst/>
          </a:prstGeom>
        </p:spPr>
      </p:pic>
    </p:spTree>
    <p:extLst>
      <p:ext uri="{BB962C8B-B14F-4D97-AF65-F5344CB8AC3E}">
        <p14:creationId xmlns:p14="http://schemas.microsoft.com/office/powerpoint/2010/main" val="20164163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994122"/>
          </a:xfrm>
        </p:spPr>
        <p:txBody>
          <a:bodyPr/>
          <a:lstStyle/>
          <a:p>
            <a:r>
              <a:rPr lang="nl-NL" dirty="0" smtClean="0"/>
              <a:t>Voorkomen</a:t>
            </a:r>
            <a:endParaRPr lang="nl-NL" dirty="0"/>
          </a:p>
        </p:txBody>
      </p:sp>
      <p:sp>
        <p:nvSpPr>
          <p:cNvPr id="3" name="Tijdelijke aanduiding voor inhoud 2"/>
          <p:cNvSpPr>
            <a:spLocks noGrp="1"/>
          </p:cNvSpPr>
          <p:nvPr>
            <p:ph idx="1"/>
          </p:nvPr>
        </p:nvSpPr>
        <p:spPr>
          <a:xfrm>
            <a:off x="609600" y="1268761"/>
            <a:ext cx="10972800" cy="4857404"/>
          </a:xfrm>
        </p:spPr>
        <p:txBody>
          <a:bodyPr/>
          <a:lstStyle/>
          <a:p>
            <a:r>
              <a:rPr lang="nl-NL" altLang="nl-NL" dirty="0">
                <a:latin typeface="Arial" charset="0"/>
                <a:cs typeface="Arial" charset="0"/>
              </a:rPr>
              <a:t>Algemene </a:t>
            </a:r>
            <a:r>
              <a:rPr lang="nl-NL" altLang="nl-NL" dirty="0" smtClean="0">
                <a:latin typeface="Arial" charset="0"/>
                <a:cs typeface="Arial" charset="0"/>
              </a:rPr>
              <a:t>(Amerikaanse </a:t>
            </a:r>
            <a:r>
              <a:rPr lang="nl-NL" altLang="nl-NL" dirty="0">
                <a:latin typeface="Arial" charset="0"/>
                <a:cs typeface="Arial" charset="0"/>
              </a:rPr>
              <a:t>bevolking): 0.4% (ouder dan 55 jaar 1,1%)</a:t>
            </a:r>
          </a:p>
          <a:p>
            <a:r>
              <a:rPr lang="nl-NL" altLang="nl-NL" dirty="0">
                <a:latin typeface="Arial" charset="0"/>
                <a:cs typeface="Arial" charset="0"/>
              </a:rPr>
              <a:t>Thuissituatie: onbekend</a:t>
            </a:r>
          </a:p>
          <a:p>
            <a:r>
              <a:rPr lang="nl-NL" altLang="nl-NL" dirty="0">
                <a:latin typeface="Arial" charset="0"/>
                <a:cs typeface="Arial" charset="0"/>
              </a:rPr>
              <a:t>Eerste hulpafdeling: Rond de 10% van de oudere patiënten</a:t>
            </a:r>
          </a:p>
          <a:p>
            <a:r>
              <a:rPr lang="nl-NL" altLang="nl-NL" dirty="0">
                <a:latin typeface="Arial" charset="0"/>
                <a:cs typeface="Arial" charset="0"/>
              </a:rPr>
              <a:t>Chirurgische of interne </a:t>
            </a:r>
            <a:endParaRPr lang="nl-NL" altLang="nl-NL" dirty="0" smtClean="0">
              <a:latin typeface="Arial" charset="0"/>
              <a:cs typeface="Arial" charset="0"/>
            </a:endParaRPr>
          </a:p>
          <a:p>
            <a:pPr marL="0" indent="0">
              <a:buNone/>
            </a:pPr>
            <a:r>
              <a:rPr lang="nl-NL" altLang="nl-NL" dirty="0">
                <a:latin typeface="Arial" charset="0"/>
                <a:cs typeface="Arial" charset="0"/>
              </a:rPr>
              <a:t> </a:t>
            </a:r>
            <a:r>
              <a:rPr lang="nl-NL" altLang="nl-NL" dirty="0" smtClean="0">
                <a:latin typeface="Arial" charset="0"/>
                <a:cs typeface="Arial" charset="0"/>
              </a:rPr>
              <a:t>  afdelingen</a:t>
            </a:r>
            <a:r>
              <a:rPr lang="nl-NL" altLang="nl-NL" dirty="0">
                <a:latin typeface="Arial" charset="0"/>
                <a:cs typeface="Arial" charset="0"/>
              </a:rPr>
              <a:t>: 10-30% van de </a:t>
            </a:r>
            <a:endParaRPr lang="nl-NL" altLang="nl-NL" dirty="0" smtClean="0">
              <a:latin typeface="Arial" charset="0"/>
              <a:cs typeface="Arial" charset="0"/>
            </a:endParaRPr>
          </a:p>
          <a:p>
            <a:pPr marL="0" indent="0">
              <a:buNone/>
            </a:pPr>
            <a:r>
              <a:rPr lang="nl-NL" altLang="nl-NL" dirty="0">
                <a:latin typeface="Arial" charset="0"/>
                <a:cs typeface="Arial" charset="0"/>
              </a:rPr>
              <a:t> </a:t>
            </a:r>
            <a:r>
              <a:rPr lang="nl-NL" altLang="nl-NL" dirty="0" smtClean="0">
                <a:latin typeface="Arial" charset="0"/>
                <a:cs typeface="Arial" charset="0"/>
              </a:rPr>
              <a:t>  oudere </a:t>
            </a:r>
            <a:r>
              <a:rPr lang="nl-NL" altLang="nl-NL" dirty="0">
                <a:latin typeface="Arial" charset="0"/>
                <a:cs typeface="Arial" charset="0"/>
              </a:rPr>
              <a:t>patiënten</a:t>
            </a:r>
          </a:p>
          <a:p>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7763" y="3573016"/>
            <a:ext cx="4680520" cy="2887881"/>
          </a:xfrm>
          <a:prstGeom prst="rect">
            <a:avLst/>
          </a:prstGeom>
        </p:spPr>
      </p:pic>
    </p:spTree>
    <p:extLst>
      <p:ext uri="{BB962C8B-B14F-4D97-AF65-F5344CB8AC3E}">
        <p14:creationId xmlns:p14="http://schemas.microsoft.com/office/powerpoint/2010/main" val="4925271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922114"/>
          </a:xfrm>
        </p:spPr>
        <p:txBody>
          <a:bodyPr/>
          <a:lstStyle/>
          <a:p>
            <a:r>
              <a:rPr lang="nl-NL" dirty="0" smtClean="0"/>
              <a:t>Klinisch beeld</a:t>
            </a:r>
            <a:endParaRPr lang="nl-NL" dirty="0"/>
          </a:p>
        </p:txBody>
      </p:sp>
      <p:sp>
        <p:nvSpPr>
          <p:cNvPr id="3" name="Tijdelijke aanduiding voor inhoud 2"/>
          <p:cNvSpPr>
            <a:spLocks noGrp="1"/>
          </p:cNvSpPr>
          <p:nvPr>
            <p:ph idx="1"/>
          </p:nvPr>
        </p:nvSpPr>
        <p:spPr>
          <a:xfrm>
            <a:off x="609600" y="1196753"/>
            <a:ext cx="10972800" cy="4929412"/>
          </a:xfrm>
        </p:spPr>
        <p:txBody>
          <a:bodyPr/>
          <a:lstStyle/>
          <a:p>
            <a:r>
              <a:rPr lang="nl-NL" dirty="0">
                <a:latin typeface="Arial" charset="0"/>
                <a:cs typeface="Arial" charset="0"/>
              </a:rPr>
              <a:t>Aandachts- en bewustzijnsstoornis;</a:t>
            </a:r>
          </a:p>
          <a:p>
            <a:r>
              <a:rPr lang="nl-NL" dirty="0">
                <a:latin typeface="Arial" charset="0"/>
                <a:cs typeface="Arial" charset="0"/>
              </a:rPr>
              <a:t>Acuut begin en over de dag fluctuerende ernst van de symptomen;</a:t>
            </a:r>
          </a:p>
          <a:p>
            <a:r>
              <a:rPr lang="nl-NL" dirty="0">
                <a:latin typeface="Arial" charset="0"/>
                <a:cs typeface="Arial" charset="0"/>
              </a:rPr>
              <a:t>Verandering in cognitie of waarnemingsstoornis (hallucinaties); soms ook (paranoïde) wanen.</a:t>
            </a:r>
          </a:p>
          <a:p>
            <a:r>
              <a:rPr lang="nl-NL" altLang="nl-NL" dirty="0">
                <a:latin typeface="Arial" charset="0"/>
                <a:cs typeface="Arial" charset="0"/>
              </a:rPr>
              <a:t>Gestoord dag-nachtritme, gestoorde psychomotoriek, stemmingsstoornis, gedragsstoornis</a:t>
            </a:r>
          </a:p>
          <a:p>
            <a:r>
              <a:rPr lang="nl-NL" altLang="nl-NL" dirty="0">
                <a:latin typeface="Arial" charset="0"/>
                <a:cs typeface="Arial" charset="0"/>
              </a:rPr>
              <a:t>Incontinentie van </a:t>
            </a:r>
            <a:r>
              <a:rPr lang="nl-NL" altLang="nl-NL" dirty="0" err="1">
                <a:latin typeface="Arial" charset="0"/>
                <a:cs typeface="Arial" charset="0"/>
              </a:rPr>
              <a:t>faeces</a:t>
            </a:r>
            <a:r>
              <a:rPr lang="nl-NL" altLang="nl-NL" dirty="0">
                <a:latin typeface="Arial" charset="0"/>
                <a:cs typeface="Arial" charset="0"/>
              </a:rPr>
              <a:t> en urine.</a:t>
            </a:r>
          </a:p>
          <a:p>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28449" y="4459585"/>
            <a:ext cx="4463551" cy="2398415"/>
          </a:xfrm>
          <a:prstGeom prst="rect">
            <a:avLst/>
          </a:prstGeom>
        </p:spPr>
      </p:pic>
    </p:spTree>
    <p:extLst>
      <p:ext uri="{BB962C8B-B14F-4D97-AF65-F5344CB8AC3E}">
        <p14:creationId xmlns:p14="http://schemas.microsoft.com/office/powerpoint/2010/main" val="8386664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Verschijningsvormen</a:t>
            </a:r>
            <a:endParaRPr lang="nl-NL" dirty="0"/>
          </a:p>
        </p:txBody>
      </p:sp>
      <p:pic>
        <p:nvPicPr>
          <p:cNvPr id="4" name="Tijdelijke aanduiding voor inhoud 3" descr="delier2.JPG"/>
          <p:cNvPicPr>
            <a:picLocks noGrp="1" noChangeAspect="1"/>
          </p:cNvPicPr>
          <p:nvPr>
            <p:ph idx="1"/>
          </p:nvPr>
        </p:nvPicPr>
        <p:blipFill>
          <a:blip r:embed="rId2"/>
          <a:srcRect/>
          <a:stretch>
            <a:fillRect/>
          </a:stretch>
        </p:blipFill>
        <p:spPr bwMode="auto">
          <a:xfrm>
            <a:off x="8472264" y="1417637"/>
            <a:ext cx="3504431" cy="2096951"/>
          </a:xfrm>
          <a:prstGeom prst="rect">
            <a:avLst/>
          </a:prstGeom>
          <a:noFill/>
          <a:ln w="9525">
            <a:noFill/>
            <a:miter lim="800000"/>
            <a:headEnd/>
            <a:tailEnd/>
          </a:ln>
        </p:spPr>
      </p:pic>
      <p:pic>
        <p:nvPicPr>
          <p:cNvPr id="5" name="Afbeelding 4" descr="delier3.JPG"/>
          <p:cNvPicPr>
            <a:picLocks noChangeAspect="1"/>
          </p:cNvPicPr>
          <p:nvPr/>
        </p:nvPicPr>
        <p:blipFill>
          <a:blip r:embed="rId3"/>
          <a:srcRect/>
          <a:stretch>
            <a:fillRect/>
          </a:stretch>
        </p:blipFill>
        <p:spPr bwMode="auto">
          <a:xfrm>
            <a:off x="1055440" y="3841670"/>
            <a:ext cx="3862006" cy="2236248"/>
          </a:xfrm>
          <a:prstGeom prst="rect">
            <a:avLst/>
          </a:prstGeom>
          <a:noFill/>
          <a:ln w="9525">
            <a:noFill/>
            <a:miter lim="800000"/>
            <a:headEnd/>
            <a:tailEnd/>
          </a:ln>
        </p:spPr>
      </p:pic>
      <p:sp>
        <p:nvSpPr>
          <p:cNvPr id="6" name="Rechthoek 5"/>
          <p:cNvSpPr/>
          <p:nvPr/>
        </p:nvSpPr>
        <p:spPr>
          <a:xfrm>
            <a:off x="1919536" y="1844824"/>
            <a:ext cx="7224464" cy="1569660"/>
          </a:xfrm>
          <a:prstGeom prst="rect">
            <a:avLst/>
          </a:prstGeom>
        </p:spPr>
        <p:txBody>
          <a:bodyPr wrap="square">
            <a:spAutoFit/>
          </a:bodyPr>
          <a:lstStyle/>
          <a:p>
            <a:r>
              <a:rPr lang="nl-NL" altLang="nl-NL" sz="3200" dirty="0">
                <a:latin typeface="Arial" charset="0"/>
                <a:cs typeface="Arial" charset="0"/>
              </a:rPr>
              <a:t>Hyperactieve-hyperalerte vorm</a:t>
            </a:r>
          </a:p>
          <a:p>
            <a:r>
              <a:rPr lang="nl-NL" altLang="nl-NL" sz="3200" dirty="0" err="1">
                <a:latin typeface="Arial" charset="0"/>
                <a:cs typeface="Arial" charset="0"/>
              </a:rPr>
              <a:t>Hypoactieve</a:t>
            </a:r>
            <a:r>
              <a:rPr lang="nl-NL" altLang="nl-NL" sz="3200" dirty="0">
                <a:latin typeface="Arial" charset="0"/>
                <a:cs typeface="Arial" charset="0"/>
              </a:rPr>
              <a:t>-hypoalerte vorm</a:t>
            </a:r>
          </a:p>
          <a:p>
            <a:r>
              <a:rPr lang="nl-NL" altLang="nl-NL" sz="3200" dirty="0">
                <a:latin typeface="Arial" charset="0"/>
                <a:cs typeface="Arial" charset="0"/>
              </a:rPr>
              <a:t>Gemengde vorm</a:t>
            </a:r>
          </a:p>
        </p:txBody>
      </p:sp>
    </p:spTree>
    <p:extLst>
      <p:ext uri="{BB962C8B-B14F-4D97-AF65-F5344CB8AC3E}">
        <p14:creationId xmlns:p14="http://schemas.microsoft.com/office/powerpoint/2010/main" val="35729429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Opsporen van onderliggende oorzaken</a:t>
            </a:r>
            <a:endParaRPr lang="nl-NL" dirty="0"/>
          </a:p>
        </p:txBody>
      </p:sp>
      <p:sp>
        <p:nvSpPr>
          <p:cNvPr id="3" name="Tijdelijke aanduiding voor inhoud 2"/>
          <p:cNvSpPr>
            <a:spLocks noGrp="1"/>
          </p:cNvSpPr>
          <p:nvPr>
            <p:ph idx="1"/>
          </p:nvPr>
        </p:nvSpPr>
        <p:spPr/>
        <p:txBody>
          <a:bodyPr/>
          <a:lstStyle/>
          <a:p>
            <a:pPr lvl="1">
              <a:buFont typeface="Courier New" pitchFamily="49" charset="0"/>
              <a:buChar char="o"/>
            </a:pPr>
            <a:r>
              <a:rPr lang="nl-NL" sz="2400" dirty="0">
                <a:latin typeface="Arial" charset="0"/>
                <a:cs typeface="Arial" charset="0"/>
              </a:rPr>
              <a:t>Infectie? </a:t>
            </a:r>
          </a:p>
          <a:p>
            <a:pPr lvl="1">
              <a:buFont typeface="Courier New" pitchFamily="49" charset="0"/>
              <a:buChar char="o"/>
            </a:pPr>
            <a:r>
              <a:rPr lang="nl-NL" sz="2400" dirty="0">
                <a:latin typeface="Arial" charset="0"/>
                <a:cs typeface="Arial" charset="0"/>
              </a:rPr>
              <a:t>VG: neurologische, cardiale, respiratoire, metabole, endocriene aandoeningen?;</a:t>
            </a:r>
          </a:p>
          <a:p>
            <a:pPr lvl="1">
              <a:buFont typeface="Courier New" pitchFamily="49" charset="0"/>
              <a:buChar char="o"/>
            </a:pPr>
            <a:r>
              <a:rPr lang="nl-NL" sz="2400" dirty="0">
                <a:latin typeface="Arial" charset="0"/>
                <a:cs typeface="Arial" charset="0"/>
              </a:rPr>
              <a:t>Insufficiënte voeding en vochtinname?</a:t>
            </a:r>
          </a:p>
          <a:p>
            <a:pPr lvl="1">
              <a:buFont typeface="Courier New" pitchFamily="49" charset="0"/>
              <a:buChar char="o"/>
            </a:pPr>
            <a:r>
              <a:rPr lang="nl-NL" sz="2400" dirty="0">
                <a:latin typeface="Arial" charset="0"/>
                <a:cs typeface="Arial" charset="0"/>
              </a:rPr>
              <a:t>Medicatie: Welke? Recente wijzigingen? Therapietrouw? </a:t>
            </a:r>
          </a:p>
          <a:p>
            <a:pPr lvl="1">
              <a:buFont typeface="Courier New" pitchFamily="49" charset="0"/>
              <a:buChar char="o"/>
            </a:pPr>
            <a:r>
              <a:rPr lang="nl-NL" sz="2400" dirty="0">
                <a:latin typeface="Arial" charset="0"/>
                <a:cs typeface="Arial" charset="0"/>
              </a:rPr>
              <a:t>Alcohol-, nicotine- of cannabisonttrekking?</a:t>
            </a:r>
          </a:p>
          <a:p>
            <a:pPr lvl="1">
              <a:buFont typeface="Courier New" pitchFamily="49" charset="0"/>
              <a:buChar char="o"/>
            </a:pPr>
            <a:r>
              <a:rPr lang="nl-NL" sz="2400" dirty="0">
                <a:latin typeface="Arial" charset="0"/>
                <a:cs typeface="Arial" charset="0"/>
              </a:rPr>
              <a:t>pijn, urineretentie, obstipatie, recent trauma, medische ingreep, anesthesie, immobiliteit?</a:t>
            </a:r>
          </a:p>
          <a:p>
            <a:pPr lvl="1">
              <a:buFont typeface="Courier New" pitchFamily="49" charset="0"/>
              <a:buChar char="o"/>
            </a:pPr>
            <a:r>
              <a:rPr lang="nl-NL" sz="2400" dirty="0">
                <a:latin typeface="Arial" charset="0"/>
                <a:cs typeface="Arial" charset="0"/>
              </a:rPr>
              <a:t>visus- en gehoorbeperking?</a:t>
            </a:r>
          </a:p>
          <a:p>
            <a:pPr lvl="1">
              <a:buFont typeface="Courier New" pitchFamily="49" charset="0"/>
              <a:buChar char="o"/>
            </a:pPr>
            <a:r>
              <a:rPr lang="nl-NL" sz="2400" dirty="0">
                <a:latin typeface="Arial" charset="0"/>
                <a:cs typeface="Arial" charset="0"/>
              </a:rPr>
              <a:t>Slaaptekort?</a:t>
            </a:r>
          </a:p>
          <a:p>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7968" y="4725144"/>
            <a:ext cx="6096000" cy="1943100"/>
          </a:xfrm>
          <a:prstGeom prst="rect">
            <a:avLst/>
          </a:prstGeom>
        </p:spPr>
      </p:pic>
    </p:spTree>
    <p:extLst>
      <p:ext uri="{BB962C8B-B14F-4D97-AF65-F5344CB8AC3E}">
        <p14:creationId xmlns:p14="http://schemas.microsoft.com/office/powerpoint/2010/main" val="2349791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ndertitel 5"/>
          <p:cNvSpPr>
            <a:spLocks noGrp="1"/>
          </p:cNvSpPr>
          <p:nvPr>
            <p:ph type="subTitle" idx="1"/>
          </p:nvPr>
        </p:nvSpPr>
        <p:spPr>
          <a:xfrm>
            <a:off x="1828800" y="3140968"/>
            <a:ext cx="8534400" cy="3384376"/>
          </a:xfrm>
        </p:spPr>
        <p:txBody>
          <a:bodyPr/>
          <a:lstStyle/>
          <a:p>
            <a:r>
              <a:rPr lang="nl-NL" dirty="0" smtClean="0">
                <a:solidFill>
                  <a:schemeClr val="tx1"/>
                </a:solidFill>
              </a:rPr>
              <a:t>Casus verwarde oudere</a:t>
            </a:r>
          </a:p>
          <a:p>
            <a:r>
              <a:rPr lang="nl-NL" dirty="0" smtClean="0">
                <a:solidFill>
                  <a:schemeClr val="tx1"/>
                </a:solidFill>
              </a:rPr>
              <a:t>Dementie</a:t>
            </a:r>
          </a:p>
          <a:p>
            <a:r>
              <a:rPr lang="nl-NL" dirty="0" smtClean="0">
                <a:solidFill>
                  <a:schemeClr val="tx1"/>
                </a:solidFill>
              </a:rPr>
              <a:t>Delier</a:t>
            </a:r>
          </a:p>
          <a:p>
            <a:r>
              <a:rPr lang="nl-NL" dirty="0" smtClean="0">
                <a:solidFill>
                  <a:schemeClr val="tx1"/>
                </a:solidFill>
              </a:rPr>
              <a:t>Depressie</a:t>
            </a:r>
          </a:p>
          <a:p>
            <a:r>
              <a:rPr lang="nl-NL" dirty="0" smtClean="0">
                <a:solidFill>
                  <a:schemeClr val="tx1"/>
                </a:solidFill>
              </a:rPr>
              <a:t>Samenvatting</a:t>
            </a:r>
            <a:endParaRPr lang="nl-NL" dirty="0">
              <a:solidFill>
                <a:schemeClr val="tx1"/>
              </a:solidFill>
            </a:endParaRPr>
          </a:p>
        </p:txBody>
      </p:sp>
      <p:pic>
        <p:nvPicPr>
          <p:cNvPr id="4" name="Tijdelijke aanduiding voor inhoud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5447928" y="404664"/>
            <a:ext cx="1684338" cy="2244725"/>
          </a:xfrm>
        </p:spPr>
      </p:pic>
    </p:spTree>
    <p:extLst>
      <p:ext uri="{BB962C8B-B14F-4D97-AF65-F5344CB8AC3E}">
        <p14:creationId xmlns:p14="http://schemas.microsoft.com/office/powerpoint/2010/main" val="29660736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Medicatie die een delier kan uitlokken</a:t>
            </a:r>
          </a:p>
        </p:txBody>
      </p:sp>
      <p:sp>
        <p:nvSpPr>
          <p:cNvPr id="3" name="Tijdelijke aanduiding voor inhoud 2"/>
          <p:cNvSpPr>
            <a:spLocks noGrp="1"/>
          </p:cNvSpPr>
          <p:nvPr>
            <p:ph idx="1"/>
          </p:nvPr>
        </p:nvSpPr>
        <p:spPr/>
        <p:txBody>
          <a:bodyPr>
            <a:normAutofit fontScale="92500" lnSpcReduction="10000"/>
          </a:bodyPr>
          <a:lstStyle/>
          <a:p>
            <a:r>
              <a:rPr lang="nl-NL" dirty="0"/>
              <a:t>Opioïden</a:t>
            </a:r>
          </a:p>
          <a:p>
            <a:r>
              <a:rPr lang="nl-NL" dirty="0"/>
              <a:t>Sedativa of onttrekking hiervan</a:t>
            </a:r>
          </a:p>
          <a:p>
            <a:r>
              <a:rPr lang="nl-NL" dirty="0"/>
              <a:t>Corticosteroïden</a:t>
            </a:r>
          </a:p>
          <a:p>
            <a:r>
              <a:rPr lang="nl-NL" dirty="0" err="1"/>
              <a:t>Anti-cholinergica</a:t>
            </a:r>
            <a:r>
              <a:rPr lang="nl-NL" dirty="0"/>
              <a:t> (tricyclische antidepressiva, sommige oogdruppels, </a:t>
            </a:r>
            <a:r>
              <a:rPr lang="nl-NL" dirty="0" err="1"/>
              <a:t>fenothiazinen</a:t>
            </a:r>
            <a:r>
              <a:rPr lang="nl-NL" dirty="0"/>
              <a:t>, antihistaminica, spasmolytica zoals </a:t>
            </a:r>
            <a:r>
              <a:rPr lang="nl-NL" dirty="0" err="1"/>
              <a:t>oxybutinine</a:t>
            </a:r>
            <a:r>
              <a:rPr lang="nl-NL" dirty="0"/>
              <a:t>, anti-emetica en anti-</a:t>
            </a:r>
            <a:r>
              <a:rPr lang="nl-NL" dirty="0" err="1"/>
              <a:t>aritmica</a:t>
            </a:r>
            <a:r>
              <a:rPr lang="nl-NL" dirty="0"/>
              <a:t>)</a:t>
            </a:r>
          </a:p>
          <a:p>
            <a:r>
              <a:rPr lang="nl-NL" dirty="0"/>
              <a:t>Anti-Parkinson middelen</a:t>
            </a:r>
          </a:p>
          <a:p>
            <a:r>
              <a:rPr lang="nl-NL" dirty="0"/>
              <a:t>Antibiotica: </a:t>
            </a:r>
            <a:r>
              <a:rPr lang="nl-NL" dirty="0" err="1"/>
              <a:t>ciprofloxacine</a:t>
            </a:r>
            <a:r>
              <a:rPr lang="nl-NL" dirty="0"/>
              <a:t>, isoniazide en </a:t>
            </a:r>
            <a:r>
              <a:rPr lang="nl-NL" dirty="0" err="1"/>
              <a:t>voriconazol</a:t>
            </a:r>
            <a:endParaRPr lang="nl-NL" dirty="0"/>
          </a:p>
          <a:p>
            <a:r>
              <a:rPr lang="nl-NL" dirty="0"/>
              <a:t>Digoxine, </a:t>
            </a:r>
            <a:r>
              <a:rPr lang="nl-NL" dirty="0" err="1"/>
              <a:t>ketamine</a:t>
            </a:r>
            <a:r>
              <a:rPr lang="nl-NL" dirty="0"/>
              <a:t>, sommige </a:t>
            </a:r>
            <a:r>
              <a:rPr lang="nl-NL" dirty="0" err="1"/>
              <a:t>chemotherapeutica</a:t>
            </a:r>
            <a:endParaRPr lang="nl-NL" dirty="0"/>
          </a:p>
          <a:p>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57632" y="1196752"/>
            <a:ext cx="2700300" cy="2160240"/>
          </a:xfrm>
          <a:prstGeom prst="rect">
            <a:avLst/>
          </a:prstGeom>
        </p:spPr>
      </p:pic>
    </p:spTree>
    <p:extLst>
      <p:ext uri="{BB962C8B-B14F-4D97-AF65-F5344CB8AC3E}">
        <p14:creationId xmlns:p14="http://schemas.microsoft.com/office/powerpoint/2010/main" val="12507027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Welk onderzoek?</a:t>
            </a:r>
            <a:endParaRPr lang="nl-NL" dirty="0"/>
          </a:p>
        </p:txBody>
      </p:sp>
      <p:pic>
        <p:nvPicPr>
          <p:cNvPr id="4" name="Tijdelijke aanduiding voor inhoud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007768" y="1417638"/>
            <a:ext cx="3936680" cy="5014880"/>
          </a:xfrm>
        </p:spPr>
      </p:pic>
    </p:spTree>
    <p:extLst>
      <p:ext uri="{BB962C8B-B14F-4D97-AF65-F5344CB8AC3E}">
        <p14:creationId xmlns:p14="http://schemas.microsoft.com/office/powerpoint/2010/main" val="8715931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ltLang="nl-NL" dirty="0">
                <a:latin typeface="Arial" charset="0"/>
                <a:cs typeface="Arial" charset="0"/>
              </a:rPr>
              <a:t>Behandeling</a:t>
            </a:r>
            <a:endParaRPr lang="nl-NL" dirty="0"/>
          </a:p>
        </p:txBody>
      </p:sp>
      <p:sp>
        <p:nvSpPr>
          <p:cNvPr id="3" name="Tijdelijke aanduiding voor inhoud 2"/>
          <p:cNvSpPr>
            <a:spLocks noGrp="1"/>
          </p:cNvSpPr>
          <p:nvPr>
            <p:ph idx="1"/>
          </p:nvPr>
        </p:nvSpPr>
        <p:spPr>
          <a:xfrm>
            <a:off x="2639616" y="2060849"/>
            <a:ext cx="5040560" cy="4536503"/>
          </a:xfrm>
        </p:spPr>
        <p:txBody>
          <a:bodyPr>
            <a:normAutofit/>
          </a:bodyPr>
          <a:lstStyle/>
          <a:p>
            <a:r>
              <a:rPr lang="nl-NL" altLang="nl-NL" dirty="0">
                <a:latin typeface="Arial" charset="0"/>
                <a:cs typeface="Arial" charset="0"/>
              </a:rPr>
              <a:t>Oorzakelijk </a:t>
            </a:r>
            <a:r>
              <a:rPr lang="nl-NL" altLang="nl-NL" dirty="0" smtClean="0">
                <a:latin typeface="Arial" charset="0"/>
                <a:cs typeface="Arial" charset="0"/>
              </a:rPr>
              <a:t>!</a:t>
            </a:r>
            <a:endParaRPr lang="nl-NL" altLang="nl-NL" dirty="0">
              <a:latin typeface="Arial" charset="0"/>
              <a:cs typeface="Arial" charset="0"/>
            </a:endParaRPr>
          </a:p>
          <a:p>
            <a:r>
              <a:rPr lang="nl-NL" altLang="nl-NL" dirty="0">
                <a:latin typeface="Arial" charset="0"/>
                <a:cs typeface="Arial" charset="0"/>
              </a:rPr>
              <a:t>Haloperidol 2 </a:t>
            </a:r>
            <a:r>
              <a:rPr lang="nl-NL" altLang="nl-NL" dirty="0" err="1">
                <a:latin typeface="Arial" charset="0"/>
                <a:cs typeface="Arial" charset="0"/>
              </a:rPr>
              <a:t>dd</a:t>
            </a:r>
            <a:r>
              <a:rPr lang="nl-NL" altLang="nl-NL" dirty="0">
                <a:latin typeface="Arial" charset="0"/>
                <a:cs typeface="Arial" charset="0"/>
              </a:rPr>
              <a:t> 0,5 mg, </a:t>
            </a:r>
            <a:r>
              <a:rPr lang="nl-NL" altLang="nl-NL" dirty="0" err="1">
                <a:latin typeface="Arial" charset="0"/>
                <a:cs typeface="Arial" charset="0"/>
              </a:rPr>
              <a:t>zn</a:t>
            </a:r>
            <a:r>
              <a:rPr lang="nl-NL" altLang="nl-NL" dirty="0">
                <a:latin typeface="Arial" charset="0"/>
                <a:cs typeface="Arial" charset="0"/>
              </a:rPr>
              <a:t> </a:t>
            </a:r>
            <a:r>
              <a:rPr lang="nl-NL" altLang="nl-NL" dirty="0" err="1">
                <a:latin typeface="Arial" charset="0"/>
                <a:cs typeface="Arial" charset="0"/>
              </a:rPr>
              <a:t>lorazepam</a:t>
            </a:r>
            <a:r>
              <a:rPr lang="nl-NL" altLang="nl-NL" dirty="0">
                <a:latin typeface="Arial" charset="0"/>
                <a:cs typeface="Arial" charset="0"/>
              </a:rPr>
              <a:t> 0,5 mg</a:t>
            </a:r>
          </a:p>
          <a:p>
            <a:r>
              <a:rPr lang="nl-NL" altLang="nl-NL" dirty="0">
                <a:latin typeface="Arial" charset="0"/>
                <a:cs typeface="Arial" charset="0"/>
              </a:rPr>
              <a:t>Omgevingsmaatregelen</a:t>
            </a:r>
          </a:p>
          <a:p>
            <a:endParaRPr lang="nl-NL" dirty="0" smtClean="0"/>
          </a:p>
          <a:p>
            <a:r>
              <a:rPr lang="nl-NL" dirty="0" smtClean="0">
                <a:latin typeface="Arial" panose="020B0604020202020204" pitchFamily="34" charset="0"/>
                <a:cs typeface="Arial" panose="020B0604020202020204" pitchFamily="34" charset="0"/>
              </a:rPr>
              <a:t>Thuis of verwijzen?</a:t>
            </a:r>
            <a:endParaRPr lang="nl-NL" dirty="0">
              <a:latin typeface="Arial" panose="020B0604020202020204" pitchFamily="34" charset="0"/>
              <a:cs typeface="Arial" panose="020B0604020202020204" pitchFamily="34" charset="0"/>
            </a:endParaRP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0295" y="2975459"/>
            <a:ext cx="2801051" cy="2801051"/>
          </a:xfrm>
          <a:prstGeom prst="rect">
            <a:avLst/>
          </a:prstGeom>
        </p:spPr>
      </p:pic>
      <p:pic>
        <p:nvPicPr>
          <p:cNvPr id="1026" name="Picture 2" descr="Afbeeldingsresultaat voor lamp">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314" y="1628800"/>
            <a:ext cx="2693318" cy="2693319"/>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52426" y="0"/>
            <a:ext cx="2708920" cy="2708920"/>
          </a:xfrm>
          <a:prstGeom prst="rect">
            <a:avLst/>
          </a:prstGeom>
        </p:spPr>
      </p:pic>
    </p:spTree>
    <p:extLst>
      <p:ext uri="{BB962C8B-B14F-4D97-AF65-F5344CB8AC3E}">
        <p14:creationId xmlns:p14="http://schemas.microsoft.com/office/powerpoint/2010/main" val="33947572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C8A9CC-8938-492F-A42A-4DA34C41176C}"/>
              </a:ext>
            </a:extLst>
          </p:cNvPr>
          <p:cNvSpPr>
            <a:spLocks noGrp="1"/>
          </p:cNvSpPr>
          <p:nvPr>
            <p:ph type="title"/>
          </p:nvPr>
        </p:nvSpPr>
        <p:spPr/>
        <p:txBody>
          <a:bodyPr/>
          <a:lstStyle/>
          <a:p>
            <a:r>
              <a:rPr lang="nl-NL" dirty="0"/>
              <a:t>Depressie bij ouderen</a:t>
            </a:r>
          </a:p>
        </p:txBody>
      </p:sp>
      <p:sp>
        <p:nvSpPr>
          <p:cNvPr id="3" name="Tijdelijke aanduiding voor inhoud 2">
            <a:extLst>
              <a:ext uri="{FF2B5EF4-FFF2-40B4-BE49-F238E27FC236}">
                <a16:creationId xmlns:a16="http://schemas.microsoft.com/office/drawing/2014/main" id="{65F4EA59-5AB3-489B-8D4C-3457F7E27D4D}"/>
              </a:ext>
            </a:extLst>
          </p:cNvPr>
          <p:cNvSpPr>
            <a:spLocks noGrp="1"/>
          </p:cNvSpPr>
          <p:nvPr>
            <p:ph idx="1"/>
          </p:nvPr>
        </p:nvSpPr>
        <p:spPr/>
        <p:txBody>
          <a:bodyPr>
            <a:normAutofit fontScale="85000" lnSpcReduction="20000"/>
          </a:bodyPr>
          <a:lstStyle/>
          <a:p>
            <a:r>
              <a:rPr lang="nl-NL" dirty="0"/>
              <a:t>Depressieve stoornis: </a:t>
            </a:r>
            <a:r>
              <a:rPr lang="nl-NL" i="1" dirty="0"/>
              <a:t>aanwezigheid van 5 van de onderstaande symptomen, waarvan minimaal 1 kernsymptoom (&gt;2 aaneengesloten weken)</a:t>
            </a:r>
            <a:endParaRPr lang="nl-NL" dirty="0"/>
          </a:p>
          <a:p>
            <a:endParaRPr lang="nl-NL" i="1" dirty="0"/>
          </a:p>
          <a:p>
            <a:pPr lvl="3"/>
            <a:r>
              <a:rPr lang="nl-NL" dirty="0"/>
              <a:t>Somber stemming gedurende het grootste deel van de dag</a:t>
            </a:r>
          </a:p>
          <a:p>
            <a:pPr lvl="3"/>
            <a:r>
              <a:rPr lang="nl-NL" dirty="0"/>
              <a:t>Duidelijk vermindering van interesse of plezier in (vrijwel) alle activiteiten</a:t>
            </a:r>
          </a:p>
          <a:p>
            <a:pPr lvl="3"/>
            <a:endParaRPr lang="nl-NL" dirty="0"/>
          </a:p>
          <a:p>
            <a:pPr lvl="4"/>
            <a:r>
              <a:rPr lang="nl-NL" dirty="0"/>
              <a:t>Overige symptomen</a:t>
            </a:r>
          </a:p>
          <a:p>
            <a:pPr lvl="5"/>
            <a:r>
              <a:rPr lang="nl-NL" dirty="0"/>
              <a:t>Duidelijke gewichtsvermindering of -toename</a:t>
            </a:r>
          </a:p>
          <a:p>
            <a:pPr lvl="5"/>
            <a:r>
              <a:rPr lang="nl-NL" dirty="0"/>
              <a:t>Slapeloosheid of overmatig slapen</a:t>
            </a:r>
          </a:p>
          <a:p>
            <a:pPr lvl="5"/>
            <a:r>
              <a:rPr lang="nl-NL" dirty="0"/>
              <a:t>Psychomotore agitatie of remming</a:t>
            </a:r>
          </a:p>
          <a:p>
            <a:pPr lvl="5"/>
            <a:r>
              <a:rPr lang="nl-NL" dirty="0"/>
              <a:t>Moeheid of energieverlies</a:t>
            </a:r>
          </a:p>
          <a:p>
            <a:pPr lvl="5"/>
            <a:r>
              <a:rPr lang="nl-NL" dirty="0"/>
              <a:t>Gevoelens van waardeloosheid, buitensporige of onterechte schuldgevoelens</a:t>
            </a:r>
          </a:p>
          <a:p>
            <a:pPr lvl="5"/>
            <a:r>
              <a:rPr lang="nl-NL" dirty="0"/>
              <a:t>Verminder van het vermogen tot nadenken, concentratieverlies of besluiteloosheid</a:t>
            </a:r>
          </a:p>
          <a:p>
            <a:pPr lvl="5"/>
            <a:r>
              <a:rPr lang="nl-NL" dirty="0"/>
              <a:t>Terugkerende gedachten aan de dood, suïcidegedachten, suïcideplannen of suïcidepoging.</a:t>
            </a:r>
          </a:p>
        </p:txBody>
      </p:sp>
    </p:spTree>
    <p:extLst>
      <p:ext uri="{BB962C8B-B14F-4D97-AF65-F5344CB8AC3E}">
        <p14:creationId xmlns:p14="http://schemas.microsoft.com/office/powerpoint/2010/main" val="11939931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2FB4AE-D1FA-468F-83C6-A4BB193D6242}"/>
              </a:ext>
            </a:extLst>
          </p:cNvPr>
          <p:cNvSpPr>
            <a:spLocks noGrp="1"/>
          </p:cNvSpPr>
          <p:nvPr>
            <p:ph type="title"/>
          </p:nvPr>
        </p:nvSpPr>
        <p:spPr/>
        <p:txBody>
          <a:bodyPr/>
          <a:lstStyle/>
          <a:p>
            <a:r>
              <a:rPr lang="nl-NL" dirty="0"/>
              <a:t>Richtlijnen diagnostiek</a:t>
            </a:r>
          </a:p>
        </p:txBody>
      </p:sp>
      <p:sp>
        <p:nvSpPr>
          <p:cNvPr id="3" name="Tijdelijke aanduiding voor inhoud 2">
            <a:extLst>
              <a:ext uri="{FF2B5EF4-FFF2-40B4-BE49-F238E27FC236}">
                <a16:creationId xmlns:a16="http://schemas.microsoft.com/office/drawing/2014/main" id="{DBE9607C-6639-45AA-89F7-F26E4E28361D}"/>
              </a:ext>
            </a:extLst>
          </p:cNvPr>
          <p:cNvSpPr>
            <a:spLocks noGrp="1"/>
          </p:cNvSpPr>
          <p:nvPr>
            <p:ph idx="1"/>
          </p:nvPr>
        </p:nvSpPr>
        <p:spPr>
          <a:xfrm>
            <a:off x="609600" y="2204864"/>
            <a:ext cx="10972800" cy="4525963"/>
          </a:xfrm>
        </p:spPr>
        <p:txBody>
          <a:bodyPr/>
          <a:lstStyle/>
          <a:p>
            <a:r>
              <a:rPr lang="nl-NL" dirty="0"/>
              <a:t>Anamnese</a:t>
            </a:r>
          </a:p>
          <a:p>
            <a:endParaRPr lang="nl-NL" dirty="0"/>
          </a:p>
          <a:p>
            <a:r>
              <a:rPr lang="nl-NL" dirty="0"/>
              <a:t>Lichamelijk en aanvullend onderzoek</a:t>
            </a:r>
          </a:p>
          <a:p>
            <a:endParaRPr lang="nl-NL" dirty="0"/>
          </a:p>
          <a:p>
            <a:r>
              <a:rPr lang="nl-NL" dirty="0"/>
              <a:t>Evaluatie</a:t>
            </a:r>
          </a:p>
          <a:p>
            <a:endParaRPr lang="nl-NL" dirty="0"/>
          </a:p>
          <a:p>
            <a:endParaRPr lang="nl-NL" dirty="0"/>
          </a:p>
          <a:p>
            <a:endParaRPr lang="nl-NL" dirty="0"/>
          </a:p>
        </p:txBody>
      </p:sp>
    </p:spTree>
    <p:extLst>
      <p:ext uri="{BB962C8B-B14F-4D97-AF65-F5344CB8AC3E}">
        <p14:creationId xmlns:p14="http://schemas.microsoft.com/office/powerpoint/2010/main" val="28515223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38D914-A332-4A3B-9FCB-384F10EA607F}"/>
              </a:ext>
            </a:extLst>
          </p:cNvPr>
          <p:cNvSpPr>
            <a:spLocks noGrp="1"/>
          </p:cNvSpPr>
          <p:nvPr>
            <p:ph type="title"/>
          </p:nvPr>
        </p:nvSpPr>
        <p:spPr/>
        <p:txBody>
          <a:bodyPr/>
          <a:lstStyle/>
          <a:p>
            <a:r>
              <a:rPr lang="nl-NL" dirty="0"/>
              <a:t>Richtlijnen beleid</a:t>
            </a:r>
          </a:p>
        </p:txBody>
      </p:sp>
      <p:sp>
        <p:nvSpPr>
          <p:cNvPr id="3" name="Tijdelijke aanduiding voor inhoud 2">
            <a:extLst>
              <a:ext uri="{FF2B5EF4-FFF2-40B4-BE49-F238E27FC236}">
                <a16:creationId xmlns:a16="http://schemas.microsoft.com/office/drawing/2014/main" id="{847FDC50-D932-41F3-9582-5F84A494AC89}"/>
              </a:ext>
            </a:extLst>
          </p:cNvPr>
          <p:cNvSpPr>
            <a:spLocks noGrp="1"/>
          </p:cNvSpPr>
          <p:nvPr>
            <p:ph idx="1"/>
          </p:nvPr>
        </p:nvSpPr>
        <p:spPr/>
        <p:txBody>
          <a:bodyPr>
            <a:normAutofit fontScale="92500" lnSpcReduction="20000"/>
          </a:bodyPr>
          <a:lstStyle/>
          <a:p>
            <a:r>
              <a:rPr lang="nl-NL" dirty="0"/>
              <a:t>Behandeling per diagnose</a:t>
            </a:r>
          </a:p>
          <a:p>
            <a:endParaRPr lang="nl-NL" dirty="0"/>
          </a:p>
          <a:p>
            <a:r>
              <a:rPr lang="nl-NL" dirty="0"/>
              <a:t>Voorlichting en advies</a:t>
            </a:r>
          </a:p>
          <a:p>
            <a:endParaRPr lang="nl-NL" dirty="0"/>
          </a:p>
          <a:p>
            <a:r>
              <a:rPr lang="nl-NL" dirty="0"/>
              <a:t>Dag structurering en activiteitenplanning</a:t>
            </a:r>
          </a:p>
          <a:p>
            <a:endParaRPr lang="nl-NL" dirty="0"/>
          </a:p>
          <a:p>
            <a:r>
              <a:rPr lang="nl-NL" dirty="0"/>
              <a:t>Niet-medicamenteuze behandeling</a:t>
            </a:r>
          </a:p>
          <a:p>
            <a:endParaRPr lang="nl-NL" dirty="0"/>
          </a:p>
          <a:p>
            <a:r>
              <a:rPr lang="nl-NL" dirty="0"/>
              <a:t>Medicamenteuze behandeling</a:t>
            </a:r>
          </a:p>
        </p:txBody>
      </p:sp>
    </p:spTree>
    <p:extLst>
      <p:ext uri="{BB962C8B-B14F-4D97-AF65-F5344CB8AC3E}">
        <p14:creationId xmlns:p14="http://schemas.microsoft.com/office/powerpoint/2010/main" val="22305581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A42F9F-1B3F-4AE9-BF7D-325740A4FC2F}"/>
              </a:ext>
            </a:extLst>
          </p:cNvPr>
          <p:cNvSpPr>
            <a:spLocks noGrp="1"/>
          </p:cNvSpPr>
          <p:nvPr>
            <p:ph type="title"/>
          </p:nvPr>
        </p:nvSpPr>
        <p:spPr/>
        <p:txBody>
          <a:bodyPr/>
          <a:lstStyle/>
          <a:p>
            <a:r>
              <a:rPr lang="nl-NL" dirty="0"/>
              <a:t>Praktijkondersteuner GGZ</a:t>
            </a:r>
          </a:p>
        </p:txBody>
      </p:sp>
      <p:pic>
        <p:nvPicPr>
          <p:cNvPr id="6" name="Tijdelijke aanduiding voor inhoud 5">
            <a:extLst>
              <a:ext uri="{FF2B5EF4-FFF2-40B4-BE49-F238E27FC236}">
                <a16:creationId xmlns:a16="http://schemas.microsoft.com/office/drawing/2014/main" id="{CBE60592-72F4-4215-A26C-8F6AF745B8B5}"/>
              </a:ext>
            </a:extLst>
          </p:cNvPr>
          <p:cNvPicPr>
            <a:picLocks noGrp="1" noChangeAspect="1"/>
          </p:cNvPicPr>
          <p:nvPr>
            <p:ph idx="1"/>
          </p:nvPr>
        </p:nvPicPr>
        <p:blipFill rotWithShape="1">
          <a:blip r:embed="rId2"/>
          <a:srcRect l="30321" t="10178" r="35688" b="13454"/>
          <a:stretch/>
        </p:blipFill>
        <p:spPr>
          <a:xfrm>
            <a:off x="3719736" y="1417638"/>
            <a:ext cx="4188631" cy="5290904"/>
          </a:xfrm>
          <a:prstGeom prst="rect">
            <a:avLst/>
          </a:prstGeom>
        </p:spPr>
      </p:pic>
    </p:spTree>
    <p:extLst>
      <p:ext uri="{BB962C8B-B14F-4D97-AF65-F5344CB8AC3E}">
        <p14:creationId xmlns:p14="http://schemas.microsoft.com/office/powerpoint/2010/main" val="32821464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D1E0D7-1141-4C7F-BA87-8067F759097C}"/>
              </a:ext>
            </a:extLst>
          </p:cNvPr>
          <p:cNvSpPr>
            <a:spLocks noGrp="1"/>
          </p:cNvSpPr>
          <p:nvPr>
            <p:ph type="title"/>
          </p:nvPr>
        </p:nvSpPr>
        <p:spPr/>
        <p:txBody>
          <a:bodyPr/>
          <a:lstStyle/>
          <a:p>
            <a:r>
              <a:rPr lang="nl-NL" dirty="0"/>
              <a:t>Verwijzing naar een psychiater:</a:t>
            </a:r>
          </a:p>
        </p:txBody>
      </p:sp>
      <p:sp>
        <p:nvSpPr>
          <p:cNvPr id="3" name="Tijdelijke aanduiding voor inhoud 2">
            <a:extLst>
              <a:ext uri="{FF2B5EF4-FFF2-40B4-BE49-F238E27FC236}">
                <a16:creationId xmlns:a16="http://schemas.microsoft.com/office/drawing/2014/main" id="{1D4D5FAE-2B2C-4F47-B9E4-10A9A91B3377}"/>
              </a:ext>
            </a:extLst>
          </p:cNvPr>
          <p:cNvSpPr>
            <a:spLocks noGrp="1"/>
          </p:cNvSpPr>
          <p:nvPr>
            <p:ph idx="1"/>
          </p:nvPr>
        </p:nvSpPr>
        <p:spPr/>
        <p:txBody>
          <a:bodyPr/>
          <a:lstStyle/>
          <a:p>
            <a:r>
              <a:rPr lang="nl-NL" dirty="0"/>
              <a:t>Ernstig sociaal disfunctioneren, ondanks begeleiding en ingestelde behandeling.</a:t>
            </a:r>
          </a:p>
          <a:p>
            <a:endParaRPr lang="nl-NL" dirty="0"/>
          </a:p>
          <a:p>
            <a:r>
              <a:rPr lang="nl-NL" dirty="0"/>
              <a:t>Bij een sterk verhoogd suïciderisico</a:t>
            </a:r>
          </a:p>
          <a:p>
            <a:endParaRPr lang="nl-NL" dirty="0"/>
          </a:p>
          <a:p>
            <a:r>
              <a:rPr lang="nl-NL" dirty="0"/>
              <a:t>Bij een bipolaire of psychotische depressie</a:t>
            </a:r>
          </a:p>
          <a:p>
            <a:pPr marL="0" indent="0">
              <a:buNone/>
            </a:pPr>
            <a:endParaRPr lang="nl-NL" dirty="0"/>
          </a:p>
          <a:p>
            <a:endParaRPr lang="nl-NL" dirty="0"/>
          </a:p>
          <a:p>
            <a:endParaRPr lang="nl-NL" dirty="0"/>
          </a:p>
        </p:txBody>
      </p:sp>
    </p:spTree>
    <p:extLst>
      <p:ext uri="{BB962C8B-B14F-4D97-AF65-F5344CB8AC3E}">
        <p14:creationId xmlns:p14="http://schemas.microsoft.com/office/powerpoint/2010/main" val="8586770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038C9D-EB65-4789-BC26-64DB709ABDC5}"/>
              </a:ext>
            </a:extLst>
          </p:cNvPr>
          <p:cNvSpPr>
            <a:spLocks noGrp="1"/>
          </p:cNvSpPr>
          <p:nvPr>
            <p:ph type="title"/>
          </p:nvPr>
        </p:nvSpPr>
        <p:spPr>
          <a:xfrm>
            <a:off x="609600" y="700402"/>
            <a:ext cx="10972800" cy="1143000"/>
          </a:xfrm>
        </p:spPr>
        <p:txBody>
          <a:bodyPr>
            <a:normAutofit fontScale="90000"/>
          </a:bodyPr>
          <a:lstStyle/>
          <a:p>
            <a:r>
              <a:rPr lang="nl-NL" dirty="0"/>
              <a:t>Verwijzing voor psychologische interventie of psychotherapie</a:t>
            </a:r>
          </a:p>
        </p:txBody>
      </p:sp>
      <p:sp>
        <p:nvSpPr>
          <p:cNvPr id="3" name="Tijdelijke aanduiding voor inhoud 2">
            <a:extLst>
              <a:ext uri="{FF2B5EF4-FFF2-40B4-BE49-F238E27FC236}">
                <a16:creationId xmlns:a16="http://schemas.microsoft.com/office/drawing/2014/main" id="{E4224FE7-DFDC-44FE-ADF1-91BEEB7ECE57}"/>
              </a:ext>
            </a:extLst>
          </p:cNvPr>
          <p:cNvSpPr>
            <a:spLocks noGrp="1"/>
          </p:cNvSpPr>
          <p:nvPr>
            <p:ph idx="1"/>
          </p:nvPr>
        </p:nvSpPr>
        <p:spPr>
          <a:xfrm>
            <a:off x="609600" y="2060848"/>
            <a:ext cx="10972800" cy="4525963"/>
          </a:xfrm>
        </p:spPr>
        <p:txBody>
          <a:bodyPr>
            <a:normAutofit/>
          </a:bodyPr>
          <a:lstStyle/>
          <a:p>
            <a:r>
              <a:rPr lang="nl-NL" dirty="0"/>
              <a:t>Hiervoor gekozen in overleg met patiënt.</a:t>
            </a:r>
          </a:p>
          <a:p>
            <a:r>
              <a:rPr lang="nl-NL" dirty="0"/>
              <a:t>Bij onvoldoende effect van begeleiding en behandeling door de huisarts en/of </a:t>
            </a:r>
            <a:r>
              <a:rPr lang="nl-NL" dirty="0" err="1"/>
              <a:t>poh</a:t>
            </a:r>
            <a:r>
              <a:rPr lang="nl-NL" dirty="0"/>
              <a:t> ggz.</a:t>
            </a:r>
          </a:p>
          <a:p>
            <a:r>
              <a:rPr lang="nl-NL" dirty="0"/>
              <a:t>Bij onacceptabele bijwerkingen van antidepressiva.</a:t>
            </a:r>
          </a:p>
          <a:p>
            <a:r>
              <a:rPr lang="nl-NL" dirty="0"/>
              <a:t>Bij ernstige </a:t>
            </a:r>
            <a:r>
              <a:rPr lang="nl-NL" dirty="0" err="1"/>
              <a:t>psycho-sociale</a:t>
            </a:r>
            <a:r>
              <a:rPr lang="nl-NL" dirty="0"/>
              <a:t> problemen.</a:t>
            </a:r>
          </a:p>
          <a:p>
            <a:r>
              <a:rPr lang="nl-NL" dirty="0"/>
              <a:t>Bij persoonlijkheidsstoornissen die het herstel belemmeren.</a:t>
            </a:r>
          </a:p>
        </p:txBody>
      </p:sp>
    </p:spTree>
    <p:extLst>
      <p:ext uri="{BB962C8B-B14F-4D97-AF65-F5344CB8AC3E}">
        <p14:creationId xmlns:p14="http://schemas.microsoft.com/office/powerpoint/2010/main" val="39187464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476E28-3F07-478F-BBF1-6158F6904045}"/>
              </a:ext>
            </a:extLst>
          </p:cNvPr>
          <p:cNvSpPr>
            <a:spLocks noGrp="1"/>
          </p:cNvSpPr>
          <p:nvPr>
            <p:ph type="title"/>
          </p:nvPr>
        </p:nvSpPr>
        <p:spPr/>
        <p:txBody>
          <a:bodyPr/>
          <a:lstStyle/>
          <a:p>
            <a:r>
              <a:rPr lang="nl-NL" dirty="0"/>
              <a:t>Specifieke punten ouderen</a:t>
            </a:r>
          </a:p>
        </p:txBody>
      </p:sp>
      <p:sp>
        <p:nvSpPr>
          <p:cNvPr id="3" name="Tijdelijke aanduiding voor inhoud 2">
            <a:extLst>
              <a:ext uri="{FF2B5EF4-FFF2-40B4-BE49-F238E27FC236}">
                <a16:creationId xmlns:a16="http://schemas.microsoft.com/office/drawing/2014/main" id="{A83C0D43-6616-4D5A-852A-A4D658A6CFE3}"/>
              </a:ext>
            </a:extLst>
          </p:cNvPr>
          <p:cNvSpPr>
            <a:spLocks noGrp="1"/>
          </p:cNvSpPr>
          <p:nvPr>
            <p:ph idx="1"/>
          </p:nvPr>
        </p:nvSpPr>
        <p:spPr/>
        <p:txBody>
          <a:bodyPr>
            <a:normAutofit fontScale="77500" lnSpcReduction="20000"/>
          </a:bodyPr>
          <a:lstStyle/>
          <a:p>
            <a:r>
              <a:rPr lang="nl-NL" dirty="0"/>
              <a:t>Late-</a:t>
            </a:r>
            <a:r>
              <a:rPr lang="nl-NL" dirty="0" err="1"/>
              <a:t>onset</a:t>
            </a:r>
            <a:r>
              <a:rPr lang="nl-NL" dirty="0"/>
              <a:t> depressie versus </a:t>
            </a:r>
            <a:r>
              <a:rPr lang="nl-NL" dirty="0" err="1"/>
              <a:t>early-onset</a:t>
            </a:r>
            <a:r>
              <a:rPr lang="nl-NL" dirty="0"/>
              <a:t> psychiatrie.</a:t>
            </a:r>
          </a:p>
          <a:p>
            <a:endParaRPr lang="nl-NL" dirty="0"/>
          </a:p>
          <a:p>
            <a:r>
              <a:rPr lang="nl-NL" dirty="0"/>
              <a:t>Bij ouderen moet niet alleen aan de aanwezigheid van een depressieve stoornis worden gedacht, juist ook aan een beperkte depressie.</a:t>
            </a:r>
          </a:p>
          <a:p>
            <a:endParaRPr lang="nl-NL" dirty="0"/>
          </a:p>
          <a:p>
            <a:r>
              <a:rPr lang="nl-NL" dirty="0"/>
              <a:t>Let op medicatie , die mogelijk tot depressies kunnen leiden. </a:t>
            </a:r>
          </a:p>
          <a:p>
            <a:endParaRPr lang="nl-NL" dirty="0"/>
          </a:p>
          <a:p>
            <a:r>
              <a:rPr lang="nl-NL" dirty="0"/>
              <a:t>Er zijn veel aanwijzingen voor </a:t>
            </a:r>
            <a:r>
              <a:rPr lang="nl-NL" dirty="0" err="1"/>
              <a:t>onderdiagnostiek</a:t>
            </a:r>
            <a:r>
              <a:rPr lang="nl-NL" dirty="0"/>
              <a:t> van depressies bij ouderen.</a:t>
            </a:r>
          </a:p>
          <a:p>
            <a:endParaRPr lang="nl-NL" dirty="0"/>
          </a:p>
          <a:p>
            <a:r>
              <a:rPr lang="nl-NL" dirty="0"/>
              <a:t>Depressies bij ouderen in de algemene bevolking kennen een wisselend, veelal ongunstig, chronisch beloop.</a:t>
            </a:r>
          </a:p>
          <a:p>
            <a:endParaRPr lang="nl-NL" dirty="0"/>
          </a:p>
        </p:txBody>
      </p:sp>
    </p:spTree>
    <p:extLst>
      <p:ext uri="{BB962C8B-B14F-4D97-AF65-F5344CB8AC3E}">
        <p14:creationId xmlns:p14="http://schemas.microsoft.com/office/powerpoint/2010/main" val="3350220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Casus</a:t>
            </a:r>
          </a:p>
        </p:txBody>
      </p:sp>
      <p:sp>
        <p:nvSpPr>
          <p:cNvPr id="3" name="Tijdelijke aanduiding voor inhoud 2"/>
          <p:cNvSpPr>
            <a:spLocks noGrp="1"/>
          </p:cNvSpPr>
          <p:nvPr>
            <p:ph idx="1"/>
          </p:nvPr>
        </p:nvSpPr>
        <p:spPr>
          <a:xfrm>
            <a:off x="609600" y="2276872"/>
            <a:ext cx="10972800" cy="3849292"/>
          </a:xfrm>
        </p:spPr>
        <p:txBody>
          <a:bodyPr/>
          <a:lstStyle/>
          <a:p>
            <a:pPr marL="0" indent="0" algn="ctr">
              <a:buNone/>
            </a:pPr>
            <a:r>
              <a:rPr lang="nl-NL" dirty="0"/>
              <a:t>Verwarde oudere weduwe (78)</a:t>
            </a:r>
          </a:p>
          <a:p>
            <a:pPr marL="0" indent="0" algn="ctr">
              <a:buNone/>
            </a:pPr>
            <a:r>
              <a:rPr lang="nl-NL" dirty="0"/>
              <a:t>Buurvrouw belt zoon, moeder liep in de regen zonder jas. Moeder is gevallen op de heup. Ze kan de heup belasten.</a:t>
            </a:r>
          </a:p>
          <a:p>
            <a:endParaRPr lang="nl-NL" dirty="0"/>
          </a:p>
        </p:txBody>
      </p:sp>
    </p:spTree>
    <p:extLst>
      <p:ext uri="{BB962C8B-B14F-4D97-AF65-F5344CB8AC3E}">
        <p14:creationId xmlns:p14="http://schemas.microsoft.com/office/powerpoint/2010/main" val="12413722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B802E6-82E7-4206-B303-2F310D6E2067}"/>
              </a:ext>
            </a:extLst>
          </p:cNvPr>
          <p:cNvSpPr>
            <a:spLocks noGrp="1"/>
          </p:cNvSpPr>
          <p:nvPr>
            <p:ph type="title"/>
          </p:nvPr>
        </p:nvSpPr>
        <p:spPr>
          <a:xfrm>
            <a:off x="851210" y="387427"/>
            <a:ext cx="10515600" cy="1325563"/>
          </a:xfrm>
        </p:spPr>
        <p:txBody>
          <a:bodyPr>
            <a:normAutofit/>
          </a:bodyPr>
          <a:lstStyle/>
          <a:p>
            <a:r>
              <a:rPr lang="nl-NL" sz="2400" b="1" dirty="0"/>
              <a:t>PSYCHOTISCHE DEPRESSIE BIJ OUDEREN :DUBBEL LEED?</a:t>
            </a:r>
          </a:p>
        </p:txBody>
      </p:sp>
      <p:sp>
        <p:nvSpPr>
          <p:cNvPr id="3" name="Tijdelijke aanduiding voor inhoud 2">
            <a:extLst>
              <a:ext uri="{FF2B5EF4-FFF2-40B4-BE49-F238E27FC236}">
                <a16:creationId xmlns:a16="http://schemas.microsoft.com/office/drawing/2014/main" id="{570181CE-833A-44A6-89B2-9FBDD8339474}"/>
              </a:ext>
            </a:extLst>
          </p:cNvPr>
          <p:cNvSpPr>
            <a:spLocks noGrp="1"/>
          </p:cNvSpPr>
          <p:nvPr>
            <p:ph idx="1"/>
          </p:nvPr>
        </p:nvSpPr>
        <p:spPr/>
        <p:txBody>
          <a:bodyPr/>
          <a:lstStyle/>
          <a:p>
            <a:pPr lvl="5"/>
            <a:r>
              <a:rPr lang="nl-NL" dirty="0"/>
              <a:t>65-jarige vrouw, getrouwd en 3 volwassen kinderen.</a:t>
            </a:r>
          </a:p>
          <a:p>
            <a:pPr lvl="5"/>
            <a:endParaRPr lang="nl-NL" dirty="0"/>
          </a:p>
          <a:p>
            <a:pPr lvl="5"/>
            <a:r>
              <a:rPr lang="nl-NL" dirty="0"/>
              <a:t>Somatische voorgeschiedenis: 2005 operatie aortaklepstenose</a:t>
            </a:r>
          </a:p>
          <a:p>
            <a:pPr lvl="5"/>
            <a:endParaRPr lang="nl-NL" dirty="0"/>
          </a:p>
          <a:p>
            <a:pPr lvl="5"/>
            <a:r>
              <a:rPr lang="nl-NL" dirty="0"/>
              <a:t>Psychiatrische voorgeschiedenis : 2006 eenmalige periode somberheid (</a:t>
            </a:r>
            <a:r>
              <a:rPr lang="nl-NL" dirty="0" err="1"/>
              <a:t>zyprexa</a:t>
            </a:r>
            <a:r>
              <a:rPr lang="nl-NL" dirty="0"/>
              <a:t>/</a:t>
            </a:r>
            <a:r>
              <a:rPr lang="nl-NL" dirty="0" err="1"/>
              <a:t>prozac</a:t>
            </a:r>
            <a:r>
              <a:rPr lang="nl-NL" dirty="0"/>
              <a:t>)</a:t>
            </a:r>
          </a:p>
          <a:p>
            <a:pPr lvl="5"/>
            <a:endParaRPr lang="nl-NL" dirty="0"/>
          </a:p>
          <a:p>
            <a:pPr lvl="5"/>
            <a:r>
              <a:rPr lang="nl-NL" dirty="0" err="1"/>
              <a:t>Familie-anamnese</a:t>
            </a:r>
            <a:r>
              <a:rPr lang="nl-NL" dirty="0"/>
              <a:t>: haar vader medicatie depressie, haar dochter 2 maal psychotisch(</a:t>
            </a:r>
            <a:r>
              <a:rPr lang="nl-NL" dirty="0" err="1"/>
              <a:t>bordeline</a:t>
            </a:r>
            <a:r>
              <a:rPr lang="nl-NL" dirty="0"/>
              <a:t> en schizofrenie)</a:t>
            </a:r>
          </a:p>
          <a:p>
            <a:pPr lvl="5"/>
            <a:endParaRPr lang="nl-NL" dirty="0"/>
          </a:p>
        </p:txBody>
      </p:sp>
    </p:spTree>
    <p:extLst>
      <p:ext uri="{BB962C8B-B14F-4D97-AF65-F5344CB8AC3E}">
        <p14:creationId xmlns:p14="http://schemas.microsoft.com/office/powerpoint/2010/main" val="44713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 y="836713"/>
            <a:ext cx="9158808" cy="1008112"/>
          </a:xfrm>
        </p:spPr>
        <p:txBody>
          <a:bodyPr>
            <a:normAutofit/>
          </a:bodyPr>
          <a:lstStyle/>
          <a:p>
            <a:r>
              <a:rPr lang="nl-NL" dirty="0" smtClean="0"/>
              <a:t>Verwardheid bij ouderen, denk aan:</a:t>
            </a:r>
            <a:endParaRPr lang="nl-NL" dirty="0"/>
          </a:p>
        </p:txBody>
      </p:sp>
      <p:sp>
        <p:nvSpPr>
          <p:cNvPr id="3" name="Tijdelijke aanduiding voor inhoud 2"/>
          <p:cNvSpPr>
            <a:spLocks noGrp="1"/>
          </p:cNvSpPr>
          <p:nvPr>
            <p:ph idx="1"/>
          </p:nvPr>
        </p:nvSpPr>
        <p:spPr>
          <a:xfrm>
            <a:off x="609600" y="1844825"/>
            <a:ext cx="10972800" cy="4281339"/>
          </a:xfrm>
        </p:spPr>
        <p:txBody>
          <a:bodyPr>
            <a:normAutofit/>
          </a:bodyPr>
          <a:lstStyle/>
          <a:p>
            <a:r>
              <a:rPr lang="nl-NL" dirty="0" smtClean="0"/>
              <a:t>Somatische oorzaak (delier)</a:t>
            </a:r>
          </a:p>
          <a:p>
            <a:r>
              <a:rPr lang="nl-NL" dirty="0" smtClean="0"/>
              <a:t>Langer aanwezige cognitieve stoornis (dementie)</a:t>
            </a:r>
          </a:p>
          <a:p>
            <a:r>
              <a:rPr lang="nl-NL" dirty="0" smtClean="0"/>
              <a:t>Langer bestaande stemmingsstoornis (depressie)</a:t>
            </a:r>
          </a:p>
          <a:p>
            <a:r>
              <a:rPr lang="nl-NL" dirty="0" smtClean="0"/>
              <a:t>De medicatie (oorzaak?)</a:t>
            </a:r>
          </a:p>
          <a:p>
            <a:r>
              <a:rPr lang="nl-NL" dirty="0" smtClean="0"/>
              <a:t>De veiligheid</a:t>
            </a:r>
          </a:p>
          <a:p>
            <a:r>
              <a:rPr lang="nl-NL" dirty="0" smtClean="0"/>
              <a:t>Het netwerk</a:t>
            </a:r>
          </a:p>
          <a:p>
            <a:r>
              <a:rPr lang="nl-NL" dirty="0" smtClean="0"/>
              <a:t>Samenwerken</a:t>
            </a:r>
          </a:p>
          <a:p>
            <a:pPr marL="0" indent="0">
              <a:buNone/>
            </a:pPr>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69113" y="115493"/>
            <a:ext cx="2531543" cy="2953467"/>
          </a:xfrm>
          <a:prstGeom prst="rect">
            <a:avLst/>
          </a:prstGeom>
        </p:spPr>
      </p:pic>
    </p:spTree>
    <p:extLst>
      <p:ext uri="{BB962C8B-B14F-4D97-AF65-F5344CB8AC3E}">
        <p14:creationId xmlns:p14="http://schemas.microsoft.com/office/powerpoint/2010/main" val="34231749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E88617-2701-4736-BF79-B23412B0CE7D}"/>
              </a:ext>
            </a:extLst>
          </p:cNvPr>
          <p:cNvSpPr>
            <a:spLocks noGrp="1"/>
          </p:cNvSpPr>
          <p:nvPr>
            <p:ph type="title"/>
          </p:nvPr>
        </p:nvSpPr>
        <p:spPr/>
        <p:txBody>
          <a:bodyPr/>
          <a:lstStyle/>
          <a:p>
            <a:r>
              <a:rPr lang="nl-NL" dirty="0" smtClean="0"/>
              <a:t>Vragen?</a:t>
            </a:r>
            <a:endParaRPr lang="nl-NL" dirty="0"/>
          </a:p>
        </p:txBody>
      </p:sp>
      <p:pic>
        <p:nvPicPr>
          <p:cNvPr id="2050" name="Picture 2" descr="Afbeeldingsresultaat voor plaatje vraagteken">
            <a:extLst>
              <a:ext uri="{FF2B5EF4-FFF2-40B4-BE49-F238E27FC236}">
                <a16:creationId xmlns:a16="http://schemas.microsoft.com/office/drawing/2014/main" id="{B1C38B05-87D8-4CE7-89C4-507CD49C9ED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71464" y="1124744"/>
            <a:ext cx="8807705" cy="5539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47889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marL="0" indent="0">
              <a:buNone/>
            </a:pPr>
            <a:r>
              <a:rPr lang="nl-NL" dirty="0" smtClean="0"/>
              <a:t>	13.00- 14.05	LUNCHPAUZE </a:t>
            </a:r>
          </a:p>
          <a:p>
            <a:pPr marL="0" indent="0">
              <a:buNone/>
            </a:pPr>
            <a:endParaRPr lang="nl-NL" dirty="0"/>
          </a:p>
          <a:p>
            <a:pPr marL="0" indent="0">
              <a:buNone/>
            </a:pPr>
            <a:r>
              <a:rPr lang="nl-NL" dirty="0" smtClean="0"/>
              <a:t>	14.15- 15.45	Deel 2: ‘Verwarde ouderen, 						breinbrekers voor de professional.’</a:t>
            </a:r>
            <a:endParaRPr lang="nl-NL" dirty="0"/>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75920" y="4149080"/>
            <a:ext cx="1392156" cy="1392156"/>
          </a:xfrm>
          <a:prstGeom prst="rect">
            <a:avLst/>
          </a:prstGeom>
        </p:spPr>
      </p:pic>
    </p:spTree>
    <p:extLst>
      <p:ext uri="{BB962C8B-B14F-4D97-AF65-F5344CB8AC3E}">
        <p14:creationId xmlns:p14="http://schemas.microsoft.com/office/powerpoint/2010/main" val="1731820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 y="908720"/>
            <a:ext cx="10972800" cy="1512168"/>
          </a:xfrm>
        </p:spPr>
        <p:txBody>
          <a:bodyPr/>
          <a:lstStyle/>
          <a:p>
            <a:r>
              <a:rPr lang="nl-NL" dirty="0" err="1"/>
              <a:t>Triagiste</a:t>
            </a:r>
            <a:endParaRPr lang="nl-NL" dirty="0"/>
          </a:p>
        </p:txBody>
      </p:sp>
      <p:sp>
        <p:nvSpPr>
          <p:cNvPr id="3" name="Tijdelijke aanduiding voor inhoud 2"/>
          <p:cNvSpPr>
            <a:spLocks noGrp="1"/>
          </p:cNvSpPr>
          <p:nvPr>
            <p:ph idx="1"/>
          </p:nvPr>
        </p:nvSpPr>
        <p:spPr>
          <a:xfrm>
            <a:off x="609600" y="3610496"/>
            <a:ext cx="10972800" cy="2515668"/>
          </a:xfrm>
        </p:spPr>
        <p:txBody>
          <a:bodyPr/>
          <a:lstStyle/>
          <a:p>
            <a:pPr marL="0" indent="0" algn="ctr">
              <a:buNone/>
            </a:pPr>
            <a:r>
              <a:rPr lang="nl-NL" dirty="0"/>
              <a:t>Ingangsklacht vreemd gedrag of suïcidaal.</a:t>
            </a:r>
          </a:p>
          <a:p>
            <a:endParaRPr lang="nl-NL" dirty="0"/>
          </a:p>
        </p:txBody>
      </p:sp>
      <p:pic>
        <p:nvPicPr>
          <p:cNvPr id="4" name="Picture 4" descr="Afbeeldingsresultaat voor telefoon symbool">
            <a:extLst>
              <a:ext uri="{FF2B5EF4-FFF2-40B4-BE49-F238E27FC236}">
                <a16:creationId xmlns:a16="http://schemas.microsoft.com/office/drawing/2014/main" id="{DB5ACD9E-C6A6-43A9-A6E3-ED03E204479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04312" y="1052736"/>
            <a:ext cx="1779662" cy="1779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9586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A78D56-7F5A-4D90-96BD-A4BE1C80F696}"/>
              </a:ext>
            </a:extLst>
          </p:cNvPr>
          <p:cNvSpPr>
            <a:spLocks noGrp="1"/>
          </p:cNvSpPr>
          <p:nvPr>
            <p:ph type="title"/>
          </p:nvPr>
        </p:nvSpPr>
        <p:spPr>
          <a:xfrm>
            <a:off x="863029" y="1012004"/>
            <a:ext cx="3416158" cy="4795408"/>
          </a:xfrm>
        </p:spPr>
        <p:txBody>
          <a:bodyPr>
            <a:normAutofit/>
          </a:bodyPr>
          <a:lstStyle/>
          <a:p>
            <a:r>
              <a:rPr lang="nl-NL" dirty="0">
                <a:solidFill>
                  <a:srgbClr val="FFFFFF"/>
                </a:solidFill>
              </a:rPr>
              <a:t>Vreemd gedrag of </a:t>
            </a:r>
            <a:r>
              <a:rPr lang="nl-NL" dirty="0" err="1">
                <a:solidFill>
                  <a:srgbClr val="FFFFFF"/>
                </a:solidFill>
              </a:rPr>
              <a:t>suicidaal</a:t>
            </a:r>
            <a:endParaRPr lang="nl-NL" dirty="0">
              <a:solidFill>
                <a:srgbClr val="FFFFFF"/>
              </a:solidFill>
            </a:endParaRPr>
          </a:p>
        </p:txBody>
      </p:sp>
      <p:graphicFrame>
        <p:nvGraphicFramePr>
          <p:cNvPr id="25" name="Tijdelijke aanduiding voor inhoud 3">
            <a:extLst>
              <a:ext uri="{FF2B5EF4-FFF2-40B4-BE49-F238E27FC236}">
                <a16:creationId xmlns:a16="http://schemas.microsoft.com/office/drawing/2014/main" id="{A51EBEA9-6FDB-44DF-BB96-66C29867F6A6}"/>
              </a:ext>
            </a:extLst>
          </p:cNvPr>
          <p:cNvGraphicFramePr>
            <a:graphicFrameLocks noGrp="1"/>
          </p:cNvGraphicFramePr>
          <p:nvPr>
            <p:ph idx="1"/>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jdelijke aanduiding voor inhoud 3">
            <a:extLst>
              <a:ext uri="{FF2B5EF4-FFF2-40B4-BE49-F238E27FC236}">
                <a16:creationId xmlns:a16="http://schemas.microsoft.com/office/drawing/2014/main" id="{528A3E39-E5E8-4CC0-9869-BA6F8B303950}"/>
              </a:ext>
            </a:extLst>
          </p:cNvPr>
          <p:cNvSpPr>
            <a:spLocks noGrp="1"/>
          </p:cNvSpPr>
          <p:nvPr>
            <p:ph idx="4294967295"/>
          </p:nvPr>
        </p:nvSpPr>
        <p:spPr>
          <a:xfrm>
            <a:off x="863029" y="2041556"/>
            <a:ext cx="3565227" cy="2736304"/>
          </a:xfrm>
        </p:spPr>
        <p:txBody>
          <a:bodyPr>
            <a:normAutofit/>
          </a:bodyPr>
          <a:lstStyle/>
          <a:p>
            <a:pPr marL="0" indent="0">
              <a:buNone/>
            </a:pPr>
            <a:r>
              <a:rPr lang="nl-NL" sz="5400" b="1" dirty="0">
                <a:solidFill>
                  <a:srgbClr val="000000"/>
                </a:solidFill>
              </a:rPr>
              <a:t>Vreemd gedrag of suïcidaal</a:t>
            </a:r>
          </a:p>
        </p:txBody>
      </p:sp>
    </p:spTree>
    <p:extLst>
      <p:ext uri="{BB962C8B-B14F-4D97-AF65-F5344CB8AC3E}">
        <p14:creationId xmlns:p14="http://schemas.microsoft.com/office/powerpoint/2010/main" val="1959630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02A43B-373F-49A6-AE30-59AFD9894E61}"/>
              </a:ext>
            </a:extLst>
          </p:cNvPr>
          <p:cNvSpPr>
            <a:spLocks noGrp="1"/>
          </p:cNvSpPr>
          <p:nvPr>
            <p:ph type="title"/>
          </p:nvPr>
        </p:nvSpPr>
        <p:spPr/>
        <p:txBody>
          <a:bodyPr/>
          <a:lstStyle/>
          <a:p>
            <a:r>
              <a:rPr lang="nl-NL" dirty="0"/>
              <a:t>Chauffeur</a:t>
            </a:r>
          </a:p>
        </p:txBody>
      </p:sp>
      <p:sp>
        <p:nvSpPr>
          <p:cNvPr id="3" name="Tijdelijke aanduiding voor inhoud 2">
            <a:extLst>
              <a:ext uri="{FF2B5EF4-FFF2-40B4-BE49-F238E27FC236}">
                <a16:creationId xmlns:a16="http://schemas.microsoft.com/office/drawing/2014/main" id="{5D5D9C32-360A-44DB-BAAC-535DB95BAA5C}"/>
              </a:ext>
            </a:extLst>
          </p:cNvPr>
          <p:cNvSpPr>
            <a:spLocks noGrp="1"/>
          </p:cNvSpPr>
          <p:nvPr>
            <p:ph idx="1"/>
          </p:nvPr>
        </p:nvSpPr>
        <p:spPr>
          <a:xfrm>
            <a:off x="609600" y="2636912"/>
            <a:ext cx="10972800" cy="3489252"/>
          </a:xfrm>
        </p:spPr>
        <p:txBody>
          <a:bodyPr/>
          <a:lstStyle/>
          <a:p>
            <a:r>
              <a:rPr lang="nl-NL" dirty="0"/>
              <a:t>Actie?</a:t>
            </a:r>
          </a:p>
          <a:p>
            <a:r>
              <a:rPr lang="nl-NL" dirty="0"/>
              <a:t>Waarop letten?</a:t>
            </a:r>
          </a:p>
        </p:txBody>
      </p:sp>
    </p:spTree>
    <p:extLst>
      <p:ext uri="{BB962C8B-B14F-4D97-AF65-F5344CB8AC3E}">
        <p14:creationId xmlns:p14="http://schemas.microsoft.com/office/powerpoint/2010/main" val="1747999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BE6D08-7CEF-4E54-B70E-2FEE234C99D3}"/>
              </a:ext>
            </a:extLst>
          </p:cNvPr>
          <p:cNvSpPr>
            <a:spLocks noGrp="1"/>
          </p:cNvSpPr>
          <p:nvPr>
            <p:ph type="title"/>
          </p:nvPr>
        </p:nvSpPr>
        <p:spPr/>
        <p:txBody>
          <a:bodyPr/>
          <a:lstStyle/>
          <a:p>
            <a:r>
              <a:rPr lang="nl-NL" dirty="0"/>
              <a:t>Visite huisarts</a:t>
            </a:r>
          </a:p>
        </p:txBody>
      </p:sp>
      <p:sp>
        <p:nvSpPr>
          <p:cNvPr id="3" name="Tijdelijke aanduiding voor inhoud 2">
            <a:extLst>
              <a:ext uri="{FF2B5EF4-FFF2-40B4-BE49-F238E27FC236}">
                <a16:creationId xmlns:a16="http://schemas.microsoft.com/office/drawing/2014/main" id="{BD8BD361-4CEA-4C70-A289-D5A2CD08D195}"/>
              </a:ext>
            </a:extLst>
          </p:cNvPr>
          <p:cNvSpPr>
            <a:spLocks noGrp="1"/>
          </p:cNvSpPr>
          <p:nvPr>
            <p:ph idx="1"/>
          </p:nvPr>
        </p:nvSpPr>
        <p:spPr>
          <a:xfrm>
            <a:off x="609600" y="2780928"/>
            <a:ext cx="10972800" cy="3345236"/>
          </a:xfrm>
        </p:spPr>
        <p:txBody>
          <a:bodyPr/>
          <a:lstStyle/>
          <a:p>
            <a:r>
              <a:rPr lang="nl-NL" dirty="0"/>
              <a:t>Bijzonderheden?</a:t>
            </a:r>
          </a:p>
        </p:txBody>
      </p:sp>
      <p:pic>
        <p:nvPicPr>
          <p:cNvPr id="3074" name="Picture 2" descr="Afbeeldingsresultaat voor medisch teken">
            <a:extLst>
              <a:ext uri="{FF2B5EF4-FFF2-40B4-BE49-F238E27FC236}">
                <a16:creationId xmlns:a16="http://schemas.microsoft.com/office/drawing/2014/main" id="{B832C898-8B75-4AB3-BD79-B2AC0BB1A52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60096" y="1417638"/>
            <a:ext cx="2636912" cy="2636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1128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62AB2C-C38C-499D-B6ED-3E31D03CEBB4}"/>
              </a:ext>
            </a:extLst>
          </p:cNvPr>
          <p:cNvSpPr>
            <a:spLocks noGrp="1"/>
          </p:cNvSpPr>
          <p:nvPr>
            <p:ph type="ctrTitle"/>
          </p:nvPr>
        </p:nvSpPr>
        <p:spPr>
          <a:xfrm>
            <a:off x="914400" y="908720"/>
            <a:ext cx="10363200" cy="2691731"/>
          </a:xfrm>
        </p:spPr>
        <p:txBody>
          <a:bodyPr/>
          <a:lstStyle/>
          <a:p>
            <a:r>
              <a:rPr lang="nl-NL" dirty="0"/>
              <a:t>Dokter-assistente</a:t>
            </a:r>
            <a:br>
              <a:rPr lang="nl-NL" dirty="0"/>
            </a:br>
            <a:r>
              <a:rPr lang="nl-NL" dirty="0"/>
              <a:t>Huisarts</a:t>
            </a:r>
            <a:br>
              <a:rPr lang="nl-NL" dirty="0"/>
            </a:br>
            <a:r>
              <a:rPr lang="nl-NL" dirty="0"/>
              <a:t>POH dagelijkse praktijk</a:t>
            </a:r>
          </a:p>
        </p:txBody>
      </p:sp>
      <p:sp>
        <p:nvSpPr>
          <p:cNvPr id="3" name="Tijdelijke aanduiding voor inhoud 2">
            <a:extLst>
              <a:ext uri="{FF2B5EF4-FFF2-40B4-BE49-F238E27FC236}">
                <a16:creationId xmlns:a16="http://schemas.microsoft.com/office/drawing/2014/main" id="{6FD8D6AF-EB7F-4DBC-AB69-B43FBE4700DC}"/>
              </a:ext>
            </a:extLst>
          </p:cNvPr>
          <p:cNvSpPr>
            <a:spLocks noGrp="1"/>
          </p:cNvSpPr>
          <p:nvPr>
            <p:ph type="subTitle" idx="1"/>
          </p:nvPr>
        </p:nvSpPr>
        <p:spPr/>
        <p:txBody>
          <a:bodyPr/>
          <a:lstStyle/>
          <a:p>
            <a:r>
              <a:rPr lang="nl-NL" dirty="0">
                <a:solidFill>
                  <a:schemeClr val="tx1"/>
                </a:solidFill>
              </a:rPr>
              <a:t>Bijzonderheden</a:t>
            </a:r>
          </a:p>
        </p:txBody>
      </p:sp>
    </p:spTree>
    <p:extLst>
      <p:ext uri="{BB962C8B-B14F-4D97-AF65-F5344CB8AC3E}">
        <p14:creationId xmlns:p14="http://schemas.microsoft.com/office/powerpoint/2010/main" val="3663807419"/>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1179</TotalTime>
  <Words>993</Words>
  <Application>Microsoft Office PowerPoint</Application>
  <PresentationFormat>Breedbeeld</PresentationFormat>
  <Paragraphs>247</Paragraphs>
  <Slides>43</Slides>
  <Notes>1</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43</vt:i4>
      </vt:variant>
    </vt:vector>
  </HeadingPairs>
  <TitlesOfParts>
    <vt:vector size="49" baseType="lpstr">
      <vt:lpstr>Arial</vt:lpstr>
      <vt:lpstr>Calibri</vt:lpstr>
      <vt:lpstr>Courier New</vt:lpstr>
      <vt:lpstr>Symbol</vt:lpstr>
      <vt:lpstr>Times New Roman</vt:lpstr>
      <vt:lpstr>Kantoorthema</vt:lpstr>
      <vt:lpstr>Verwarde ouderen, breinbrekers voor de professional</vt:lpstr>
      <vt:lpstr>Disclosure belangen sprekers</vt:lpstr>
      <vt:lpstr>PowerPoint-presentatie</vt:lpstr>
      <vt:lpstr>Casus</vt:lpstr>
      <vt:lpstr>Triagiste</vt:lpstr>
      <vt:lpstr>Vreemd gedrag of suicidaal</vt:lpstr>
      <vt:lpstr>Chauffeur</vt:lpstr>
      <vt:lpstr>Visite huisarts</vt:lpstr>
      <vt:lpstr>Dokter-assistente Huisarts POH dagelijkse praktijk</vt:lpstr>
      <vt:lpstr>Specialist ouderengeneeskunde</vt:lpstr>
      <vt:lpstr>Wat maakt ouderen kwetsbaar voor de 3 D’s?</vt:lpstr>
      <vt:lpstr>Dementie</vt:lpstr>
      <vt:lpstr>Getallen</vt:lpstr>
      <vt:lpstr>Dementie</vt:lpstr>
      <vt:lpstr>Dementie</vt:lpstr>
      <vt:lpstr>PowerPoint-presentatie</vt:lpstr>
      <vt:lpstr>PowerPoint-presentatie</vt:lpstr>
      <vt:lpstr>Wat als de diagnose dementie gesteld is?</vt:lpstr>
      <vt:lpstr>Huisarts-POH-assistente-SO-geriater-wijkverpleegkundige-casemanager-geriatrieverpleegkundige-WMO</vt:lpstr>
      <vt:lpstr>Probleemgedrag bij dementie</vt:lpstr>
      <vt:lpstr>Beleid bij probleemgedrag</vt:lpstr>
      <vt:lpstr>Psychofarmaca: Verenso richtlijn probleemgedrag bij mensen met dementie</vt:lpstr>
      <vt:lpstr>Delier</vt:lpstr>
      <vt:lpstr>Delier</vt:lpstr>
      <vt:lpstr>Delier</vt:lpstr>
      <vt:lpstr>Voorkomen</vt:lpstr>
      <vt:lpstr>Klinisch beeld</vt:lpstr>
      <vt:lpstr>Verschijningsvormen</vt:lpstr>
      <vt:lpstr>Opsporen van onderliggende oorzaken</vt:lpstr>
      <vt:lpstr>Medicatie die een delier kan uitlokken</vt:lpstr>
      <vt:lpstr>Welk onderzoek?</vt:lpstr>
      <vt:lpstr>Behandeling</vt:lpstr>
      <vt:lpstr>Depressie bij ouderen</vt:lpstr>
      <vt:lpstr>Richtlijnen diagnostiek</vt:lpstr>
      <vt:lpstr>Richtlijnen beleid</vt:lpstr>
      <vt:lpstr>Praktijkondersteuner GGZ</vt:lpstr>
      <vt:lpstr>Verwijzing naar een psychiater:</vt:lpstr>
      <vt:lpstr>Verwijzing voor psychologische interventie of psychotherapie</vt:lpstr>
      <vt:lpstr>Specifieke punten ouderen</vt:lpstr>
      <vt:lpstr>PSYCHOTISCHE DEPRESSIE BIJ OUDEREN :DUBBEL LEED?</vt:lpstr>
      <vt:lpstr>Verwardheid bij ouderen, denk aan:</vt:lpstr>
      <vt:lpstr>Vragen?</vt:lpstr>
      <vt:lpstr>PowerPoint-presentatie</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Marjel van de Merwe</dc:creator>
  <cp:lastModifiedBy>Jong, Caroline de</cp:lastModifiedBy>
  <cp:revision>117</cp:revision>
  <cp:lastPrinted>2014-06-16T10:21:21Z</cp:lastPrinted>
  <dcterms:created xsi:type="dcterms:W3CDTF">2012-11-12T12:23:44Z</dcterms:created>
  <dcterms:modified xsi:type="dcterms:W3CDTF">2019-09-09T12:57:04Z</dcterms:modified>
</cp:coreProperties>
</file>