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webextensions/webextension1.xml" ContentType="application/vnd.ms-office.webextension+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0"/>
  </p:notesMasterIdLst>
  <p:handoutMasterIdLst>
    <p:handoutMasterId r:id="rId81"/>
  </p:handoutMasterIdLst>
  <p:sldIdLst>
    <p:sldId id="256" r:id="rId2"/>
    <p:sldId id="302" r:id="rId3"/>
    <p:sldId id="294" r:id="rId4"/>
    <p:sldId id="338" r:id="rId5"/>
    <p:sldId id="383" r:id="rId6"/>
    <p:sldId id="438" r:id="rId7"/>
    <p:sldId id="439" r:id="rId8"/>
    <p:sldId id="455" r:id="rId9"/>
    <p:sldId id="400" r:id="rId10"/>
    <p:sldId id="401" r:id="rId11"/>
    <p:sldId id="409" r:id="rId12"/>
    <p:sldId id="456" r:id="rId13"/>
    <p:sldId id="403" r:id="rId14"/>
    <p:sldId id="404" r:id="rId15"/>
    <p:sldId id="405" r:id="rId16"/>
    <p:sldId id="406" r:id="rId17"/>
    <p:sldId id="410" r:id="rId18"/>
    <p:sldId id="458" r:id="rId19"/>
    <p:sldId id="459" r:id="rId20"/>
    <p:sldId id="460" r:id="rId21"/>
    <p:sldId id="313" r:id="rId22"/>
    <p:sldId id="454" r:id="rId23"/>
    <p:sldId id="461" r:id="rId24"/>
    <p:sldId id="490" r:id="rId25"/>
    <p:sldId id="462" r:id="rId26"/>
    <p:sldId id="325" r:id="rId27"/>
    <p:sldId id="301" r:id="rId28"/>
    <p:sldId id="317" r:id="rId29"/>
    <p:sldId id="326" r:id="rId30"/>
    <p:sldId id="341" r:id="rId31"/>
    <p:sldId id="342" r:id="rId32"/>
    <p:sldId id="281" r:id="rId33"/>
    <p:sldId id="308" r:id="rId34"/>
    <p:sldId id="485" r:id="rId35"/>
    <p:sldId id="331" r:id="rId36"/>
    <p:sldId id="329" r:id="rId37"/>
    <p:sldId id="333" r:id="rId38"/>
    <p:sldId id="309" r:id="rId39"/>
    <p:sldId id="486" r:id="rId40"/>
    <p:sldId id="315" r:id="rId41"/>
    <p:sldId id="319" r:id="rId42"/>
    <p:sldId id="310" r:id="rId43"/>
    <p:sldId id="389" r:id="rId44"/>
    <p:sldId id="491" r:id="rId45"/>
    <p:sldId id="311" r:id="rId46"/>
    <p:sldId id="492" r:id="rId47"/>
    <p:sldId id="484" r:id="rId48"/>
    <p:sldId id="494" r:id="rId49"/>
    <p:sldId id="384" r:id="rId50"/>
    <p:sldId id="312" r:id="rId51"/>
    <p:sldId id="262" r:id="rId52"/>
    <p:sldId id="415" r:id="rId53"/>
    <p:sldId id="424" r:id="rId54"/>
    <p:sldId id="493" r:id="rId55"/>
    <p:sldId id="320" r:id="rId56"/>
    <p:sldId id="328" r:id="rId57"/>
    <p:sldId id="481" r:id="rId58"/>
    <p:sldId id="322" r:id="rId59"/>
    <p:sldId id="495" r:id="rId60"/>
    <p:sldId id="488" r:id="rId61"/>
    <p:sldId id="466" r:id="rId62"/>
    <p:sldId id="487" r:id="rId63"/>
    <p:sldId id="470" r:id="rId64"/>
    <p:sldId id="467" r:id="rId65"/>
    <p:sldId id="465" r:id="rId66"/>
    <p:sldId id="489" r:id="rId67"/>
    <p:sldId id="321" r:id="rId68"/>
    <p:sldId id="340" r:id="rId69"/>
    <p:sldId id="442" r:id="rId70"/>
    <p:sldId id="290" r:id="rId71"/>
    <p:sldId id="323" r:id="rId72"/>
    <p:sldId id="394" r:id="rId73"/>
    <p:sldId id="392" r:id="rId74"/>
    <p:sldId id="316" r:id="rId75"/>
    <p:sldId id="334" r:id="rId76"/>
    <p:sldId id="337" r:id="rId77"/>
    <p:sldId id="464" r:id="rId78"/>
    <p:sldId id="472" r:id="rId79"/>
  </p:sldIdLst>
  <p:sldSz cx="9144000" cy="6858000" type="screen4x3"/>
  <p:notesSz cx="6877050"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FFFF99"/>
    <a:srgbClr val="FFFF66"/>
    <a:srgbClr val="F1F2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7" autoAdjust="0"/>
    <p:restoredTop sz="75876" autoAdjust="0"/>
  </p:normalViewPr>
  <p:slideViewPr>
    <p:cSldViewPr snapToGrid="0" snapToObjects="1">
      <p:cViewPr varScale="1">
        <p:scale>
          <a:sx n="80" d="100"/>
          <a:sy n="80" d="100"/>
        </p:scale>
        <p:origin x="123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94C4C-9826-4D8A-AD27-DAC74631509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NL"/>
        </a:p>
      </dgm:t>
    </dgm:pt>
    <dgm:pt modelId="{29E013A5-C74E-4542-BEC0-C86DDA600F42}">
      <dgm:prSet phldrT="[Tekst]" custT="1"/>
      <dgm:spPr>
        <a:solidFill>
          <a:srgbClr val="FFC000"/>
        </a:solidFill>
      </dgm:spPr>
      <dgm:t>
        <a:bodyPr/>
        <a:lstStyle/>
        <a:p>
          <a:r>
            <a:rPr lang="nl-NL" sz="3200" dirty="0"/>
            <a:t>KINDERMISHANDELING</a:t>
          </a:r>
        </a:p>
      </dgm:t>
    </dgm:pt>
    <dgm:pt modelId="{F8F596A2-C261-49B7-A750-DA9F136F7029}" type="parTrans" cxnId="{0B8900C1-6FA6-4426-89FA-36FADB7DF164}">
      <dgm:prSet/>
      <dgm:spPr/>
      <dgm:t>
        <a:bodyPr/>
        <a:lstStyle/>
        <a:p>
          <a:endParaRPr lang="nl-NL"/>
        </a:p>
      </dgm:t>
    </dgm:pt>
    <dgm:pt modelId="{B6C8F7D1-92AF-4B6B-8172-A6DA67BB75D3}" type="sibTrans" cxnId="{0B8900C1-6FA6-4426-89FA-36FADB7DF164}">
      <dgm:prSet/>
      <dgm:spPr/>
      <dgm:t>
        <a:bodyPr/>
        <a:lstStyle/>
        <a:p>
          <a:endParaRPr lang="nl-NL"/>
        </a:p>
      </dgm:t>
    </dgm:pt>
    <dgm:pt modelId="{0E9F697F-9263-410F-A7BE-2200CDB5208E}">
      <dgm:prSet phldrT="[Tekst]" custT="1"/>
      <dgm:spPr>
        <a:solidFill>
          <a:srgbClr val="FF6600"/>
        </a:solidFill>
      </dgm:spPr>
      <dgm:t>
        <a:bodyPr/>
        <a:lstStyle/>
        <a:p>
          <a:r>
            <a:rPr lang="nl-NL" sz="1800" b="0" dirty="0"/>
            <a:t> </a:t>
          </a:r>
          <a:r>
            <a:rPr lang="nl-NL" sz="2400" b="0" dirty="0"/>
            <a:t>29% Geweld</a:t>
          </a:r>
        </a:p>
      </dgm:t>
    </dgm:pt>
    <dgm:pt modelId="{875500FB-7781-4B70-AD72-FB9362D4BC83}" type="parTrans" cxnId="{F5CF9BD4-8423-4257-BDC2-78B95648FBFC}">
      <dgm:prSet/>
      <dgm:spPr/>
      <dgm:t>
        <a:bodyPr/>
        <a:lstStyle/>
        <a:p>
          <a:endParaRPr lang="nl-NL"/>
        </a:p>
      </dgm:t>
    </dgm:pt>
    <dgm:pt modelId="{9581D2A5-E3D4-4926-849B-F08D4CE3FEDC}" type="sibTrans" cxnId="{F5CF9BD4-8423-4257-BDC2-78B95648FBFC}">
      <dgm:prSet/>
      <dgm:spPr/>
      <dgm:t>
        <a:bodyPr/>
        <a:lstStyle/>
        <a:p>
          <a:endParaRPr lang="nl-NL"/>
        </a:p>
      </dgm:t>
    </dgm:pt>
    <dgm:pt modelId="{C84890C3-CBB2-4828-A16A-4CF3C70C4E69}">
      <dgm:prSet phldrT="[Tekst]" custT="1"/>
      <dgm:spPr>
        <a:solidFill>
          <a:srgbClr val="FF0000"/>
        </a:solidFill>
      </dgm:spPr>
      <dgm:t>
        <a:bodyPr/>
        <a:lstStyle/>
        <a:p>
          <a:r>
            <a:rPr lang="nl-NL" sz="2800" b="1" u="none" dirty="0">
              <a:solidFill>
                <a:schemeClr val="bg1"/>
              </a:solidFill>
            </a:rPr>
            <a:t>60% Verwaarlozing </a:t>
          </a:r>
        </a:p>
      </dgm:t>
    </dgm:pt>
    <dgm:pt modelId="{015F075B-5C9D-4711-B933-14DB127B4EA7}" type="parTrans" cxnId="{3170B233-ED8C-425A-9610-FB5FAD46AF67}">
      <dgm:prSet/>
      <dgm:spPr/>
      <dgm:t>
        <a:bodyPr/>
        <a:lstStyle/>
        <a:p>
          <a:endParaRPr lang="nl-NL"/>
        </a:p>
      </dgm:t>
    </dgm:pt>
    <dgm:pt modelId="{ABCEDB92-93F3-4CBF-9B6C-833BD71D3E1C}" type="sibTrans" cxnId="{3170B233-ED8C-425A-9610-FB5FAD46AF67}">
      <dgm:prSet/>
      <dgm:spPr/>
      <dgm:t>
        <a:bodyPr/>
        <a:lstStyle/>
        <a:p>
          <a:endParaRPr lang="nl-NL"/>
        </a:p>
      </dgm:t>
    </dgm:pt>
    <dgm:pt modelId="{9DEBA136-57EE-46EB-8613-85E4231C9D19}">
      <dgm:prSet phldrT="[Tekst]" custT="1"/>
      <dgm:spPr>
        <a:solidFill>
          <a:srgbClr val="92D050"/>
        </a:solidFill>
      </dgm:spPr>
      <dgm:t>
        <a:bodyPr/>
        <a:lstStyle/>
        <a:p>
          <a:r>
            <a:rPr lang="nl-NL" sz="1400" dirty="0"/>
            <a:t> </a:t>
          </a:r>
          <a:r>
            <a:rPr lang="nl-NL" sz="1800" dirty="0"/>
            <a:t>4%  Seksueel misbruik </a:t>
          </a:r>
        </a:p>
      </dgm:t>
    </dgm:pt>
    <dgm:pt modelId="{3DE1EE46-2B51-462B-ADE7-3453DBC4E297}" type="parTrans" cxnId="{E858A2F6-AB3F-40BF-B97E-3D3C16E34DE9}">
      <dgm:prSet/>
      <dgm:spPr/>
      <dgm:t>
        <a:bodyPr/>
        <a:lstStyle/>
        <a:p>
          <a:endParaRPr lang="nl-NL"/>
        </a:p>
      </dgm:t>
    </dgm:pt>
    <dgm:pt modelId="{C42E2607-47F1-491A-9E51-7026360C9EA5}" type="sibTrans" cxnId="{E858A2F6-AB3F-40BF-B97E-3D3C16E34DE9}">
      <dgm:prSet/>
      <dgm:spPr/>
      <dgm:t>
        <a:bodyPr/>
        <a:lstStyle/>
        <a:p>
          <a:endParaRPr lang="nl-NL"/>
        </a:p>
      </dgm:t>
    </dgm:pt>
    <dgm:pt modelId="{FF178F89-EBF3-42B2-B3F6-28DDE61752DE}">
      <dgm:prSet phldrT="[Tekst]" custT="1"/>
      <dgm:spPr>
        <a:solidFill>
          <a:srgbClr val="92D050"/>
        </a:solidFill>
      </dgm:spPr>
      <dgm:t>
        <a:bodyPr/>
        <a:lstStyle/>
        <a:p>
          <a:pPr algn="ctr">
            <a:buNone/>
          </a:pPr>
          <a:r>
            <a:rPr lang="nl-NL" sz="1800" dirty="0"/>
            <a:t>  7%  Overig</a:t>
          </a:r>
        </a:p>
      </dgm:t>
    </dgm:pt>
    <dgm:pt modelId="{3F828756-27C2-4B9F-A0A8-BF76ECEA92A9}" type="parTrans" cxnId="{421594E2-7F66-4B9A-9F03-FDFCD6BE657F}">
      <dgm:prSet/>
      <dgm:spPr/>
      <dgm:t>
        <a:bodyPr/>
        <a:lstStyle/>
        <a:p>
          <a:endParaRPr lang="nl-NL"/>
        </a:p>
      </dgm:t>
    </dgm:pt>
    <dgm:pt modelId="{95866D98-06A9-47E4-9243-7744D9FA897E}" type="sibTrans" cxnId="{421594E2-7F66-4B9A-9F03-FDFCD6BE657F}">
      <dgm:prSet/>
      <dgm:spPr/>
      <dgm:t>
        <a:bodyPr/>
        <a:lstStyle/>
        <a:p>
          <a:endParaRPr lang="nl-NL"/>
        </a:p>
      </dgm:t>
    </dgm:pt>
    <dgm:pt modelId="{B305A2C0-2B85-4A51-BE71-4C389395CCD8}" type="pres">
      <dgm:prSet presAssocID="{D4394C4C-9826-4D8A-AD27-DAC746315095}" presName="diagram" presStyleCnt="0">
        <dgm:presLayoutVars>
          <dgm:chPref val="1"/>
          <dgm:dir/>
          <dgm:animOne val="branch"/>
          <dgm:animLvl val="lvl"/>
          <dgm:resizeHandles val="exact"/>
        </dgm:presLayoutVars>
      </dgm:prSet>
      <dgm:spPr/>
    </dgm:pt>
    <dgm:pt modelId="{86E8743B-0994-4ED2-A710-2162960601F5}" type="pres">
      <dgm:prSet presAssocID="{29E013A5-C74E-4542-BEC0-C86DDA600F42}" presName="root1" presStyleCnt="0"/>
      <dgm:spPr/>
    </dgm:pt>
    <dgm:pt modelId="{7D2CC9CF-D8E6-437C-9CCE-EE9370E1A5D6}" type="pres">
      <dgm:prSet presAssocID="{29E013A5-C74E-4542-BEC0-C86DDA600F42}" presName="LevelOneTextNode" presStyleLbl="node0" presStyleIdx="0" presStyleCnt="1" custScaleX="228088" custScaleY="142026" custLinFactNeighborX="-256" custLinFactNeighborY="-20496">
        <dgm:presLayoutVars>
          <dgm:chPref val="3"/>
        </dgm:presLayoutVars>
      </dgm:prSet>
      <dgm:spPr/>
    </dgm:pt>
    <dgm:pt modelId="{E14168B8-D274-409C-9397-3EC48BDEF881}" type="pres">
      <dgm:prSet presAssocID="{29E013A5-C74E-4542-BEC0-C86DDA600F42}" presName="level2hierChild" presStyleCnt="0"/>
      <dgm:spPr/>
    </dgm:pt>
    <dgm:pt modelId="{F27CA1A5-10B7-4FB3-9299-DDB3D417934B}" type="pres">
      <dgm:prSet presAssocID="{875500FB-7781-4B70-AD72-FB9362D4BC83}" presName="conn2-1" presStyleLbl="parChTrans1D2" presStyleIdx="0" presStyleCnt="4"/>
      <dgm:spPr/>
    </dgm:pt>
    <dgm:pt modelId="{E6796F4E-E44E-4F28-89C9-5E7491997B13}" type="pres">
      <dgm:prSet presAssocID="{875500FB-7781-4B70-AD72-FB9362D4BC83}" presName="connTx" presStyleLbl="parChTrans1D2" presStyleIdx="0" presStyleCnt="4"/>
      <dgm:spPr/>
    </dgm:pt>
    <dgm:pt modelId="{395906BA-2903-4DF2-B795-DDA8484C0DDD}" type="pres">
      <dgm:prSet presAssocID="{0E9F697F-9263-410F-A7BE-2200CDB5208E}" presName="root2" presStyleCnt="0"/>
      <dgm:spPr/>
    </dgm:pt>
    <dgm:pt modelId="{96D3915D-3457-43E1-9EA8-3D58261C4357}" type="pres">
      <dgm:prSet presAssocID="{0E9F697F-9263-410F-A7BE-2200CDB5208E}" presName="LevelTwoTextNode" presStyleLbl="node2" presStyleIdx="0" presStyleCnt="4" custScaleX="145532" custScaleY="119495" custLinFactY="56962" custLinFactNeighborX="-5955" custLinFactNeighborY="100000">
        <dgm:presLayoutVars>
          <dgm:chPref val="3"/>
        </dgm:presLayoutVars>
      </dgm:prSet>
      <dgm:spPr/>
    </dgm:pt>
    <dgm:pt modelId="{A51D0952-1C19-4FF7-82E0-5D0AEFCA21F4}" type="pres">
      <dgm:prSet presAssocID="{0E9F697F-9263-410F-A7BE-2200CDB5208E}" presName="level3hierChild" presStyleCnt="0"/>
      <dgm:spPr/>
    </dgm:pt>
    <dgm:pt modelId="{566D6CEF-053D-437D-9D7B-F0946775CAF4}" type="pres">
      <dgm:prSet presAssocID="{015F075B-5C9D-4711-B933-14DB127B4EA7}" presName="conn2-1" presStyleLbl="parChTrans1D2" presStyleIdx="1" presStyleCnt="4"/>
      <dgm:spPr/>
    </dgm:pt>
    <dgm:pt modelId="{A3E1864F-C6F8-4D49-BC6E-4A88A9A8CD80}" type="pres">
      <dgm:prSet presAssocID="{015F075B-5C9D-4711-B933-14DB127B4EA7}" presName="connTx" presStyleLbl="parChTrans1D2" presStyleIdx="1" presStyleCnt="4"/>
      <dgm:spPr/>
    </dgm:pt>
    <dgm:pt modelId="{766B0716-3BCE-4ADE-9C31-CD10B8AF5B6E}" type="pres">
      <dgm:prSet presAssocID="{C84890C3-CBB2-4828-A16A-4CF3C70C4E69}" presName="root2" presStyleCnt="0"/>
      <dgm:spPr/>
    </dgm:pt>
    <dgm:pt modelId="{F4373B1A-F312-4840-B8CB-36DCBB123854}" type="pres">
      <dgm:prSet presAssocID="{C84890C3-CBB2-4828-A16A-4CF3C70C4E69}" presName="LevelTwoTextNode" presStyleLbl="node2" presStyleIdx="1" presStyleCnt="4" custScaleX="178734" custScaleY="132588" custLinFactY="-37826" custLinFactNeighborX="-5955" custLinFactNeighborY="-100000">
        <dgm:presLayoutVars>
          <dgm:chPref val="3"/>
        </dgm:presLayoutVars>
      </dgm:prSet>
      <dgm:spPr/>
    </dgm:pt>
    <dgm:pt modelId="{3A946217-B57A-43AB-941F-E4A7B9E64330}" type="pres">
      <dgm:prSet presAssocID="{C84890C3-CBB2-4828-A16A-4CF3C70C4E69}" presName="level3hierChild" presStyleCnt="0"/>
      <dgm:spPr/>
    </dgm:pt>
    <dgm:pt modelId="{B7257523-3894-49EA-B57F-A70296D8433C}" type="pres">
      <dgm:prSet presAssocID="{3DE1EE46-2B51-462B-ADE7-3453DBC4E297}" presName="conn2-1" presStyleLbl="parChTrans1D2" presStyleIdx="2" presStyleCnt="4"/>
      <dgm:spPr/>
    </dgm:pt>
    <dgm:pt modelId="{8B47AE62-738F-4C15-91E8-61CFCA9787E1}" type="pres">
      <dgm:prSet presAssocID="{3DE1EE46-2B51-462B-ADE7-3453DBC4E297}" presName="connTx" presStyleLbl="parChTrans1D2" presStyleIdx="2" presStyleCnt="4"/>
      <dgm:spPr/>
    </dgm:pt>
    <dgm:pt modelId="{27F44237-23AD-45B7-B77C-1D65455047EE}" type="pres">
      <dgm:prSet presAssocID="{9DEBA136-57EE-46EB-8613-85E4231C9D19}" presName="root2" presStyleCnt="0"/>
      <dgm:spPr/>
    </dgm:pt>
    <dgm:pt modelId="{38BD244E-69C3-447E-A113-A6FC3DBA0038}" type="pres">
      <dgm:prSet presAssocID="{9DEBA136-57EE-46EB-8613-85E4231C9D19}" presName="LevelTwoTextNode" presStyleLbl="node2" presStyleIdx="2" presStyleCnt="4" custScaleX="125446" custScaleY="88979" custLinFactNeighborX="-5955" custLinFactNeighborY="32915">
        <dgm:presLayoutVars>
          <dgm:chPref val="3"/>
        </dgm:presLayoutVars>
      </dgm:prSet>
      <dgm:spPr/>
    </dgm:pt>
    <dgm:pt modelId="{823686AC-41D7-4076-B750-CA4314014CF5}" type="pres">
      <dgm:prSet presAssocID="{9DEBA136-57EE-46EB-8613-85E4231C9D19}" presName="level3hierChild" presStyleCnt="0"/>
      <dgm:spPr/>
    </dgm:pt>
    <dgm:pt modelId="{072BB609-1B7E-4C2D-90D1-84A6CCB68B82}" type="pres">
      <dgm:prSet presAssocID="{3F828756-27C2-4B9F-A0A8-BF76ECEA92A9}" presName="conn2-1" presStyleLbl="parChTrans1D2" presStyleIdx="3" presStyleCnt="4"/>
      <dgm:spPr/>
    </dgm:pt>
    <dgm:pt modelId="{2734E6E8-C910-41C7-B0DA-920DAE513433}" type="pres">
      <dgm:prSet presAssocID="{3F828756-27C2-4B9F-A0A8-BF76ECEA92A9}" presName="connTx" presStyleLbl="parChTrans1D2" presStyleIdx="3" presStyleCnt="4"/>
      <dgm:spPr/>
    </dgm:pt>
    <dgm:pt modelId="{417F9AEB-BC57-4EAA-8CAD-5763E6C7ADB4}" type="pres">
      <dgm:prSet presAssocID="{FF178F89-EBF3-42B2-B3F6-28DDE61752DE}" presName="root2" presStyleCnt="0"/>
      <dgm:spPr/>
    </dgm:pt>
    <dgm:pt modelId="{272E445C-A073-42FC-9E4D-F01B211A5B25}" type="pres">
      <dgm:prSet presAssocID="{FF178F89-EBF3-42B2-B3F6-28DDE61752DE}" presName="LevelTwoTextNode" presStyleLbl="node2" presStyleIdx="3" presStyleCnt="4" custScaleX="123564" custScaleY="106479" custLinFactNeighborX="-5955" custLinFactNeighborY="43278">
        <dgm:presLayoutVars>
          <dgm:chPref val="3"/>
        </dgm:presLayoutVars>
      </dgm:prSet>
      <dgm:spPr/>
    </dgm:pt>
    <dgm:pt modelId="{03C9B4C1-43D6-49D2-9590-7B67932F7246}" type="pres">
      <dgm:prSet presAssocID="{FF178F89-EBF3-42B2-B3F6-28DDE61752DE}" presName="level3hierChild" presStyleCnt="0"/>
      <dgm:spPr/>
    </dgm:pt>
  </dgm:ptLst>
  <dgm:cxnLst>
    <dgm:cxn modelId="{07E9BD03-542A-45F3-B375-F402955502F7}" type="presOf" srcId="{3F828756-27C2-4B9F-A0A8-BF76ECEA92A9}" destId="{2734E6E8-C910-41C7-B0DA-920DAE513433}" srcOrd="1" destOrd="0" presId="urn:microsoft.com/office/officeart/2005/8/layout/hierarchy2"/>
    <dgm:cxn modelId="{B17EDE08-5335-49CF-A93D-9671FAC26F55}" type="presOf" srcId="{9DEBA136-57EE-46EB-8613-85E4231C9D19}" destId="{38BD244E-69C3-447E-A113-A6FC3DBA0038}" srcOrd="0" destOrd="0" presId="urn:microsoft.com/office/officeart/2005/8/layout/hierarchy2"/>
    <dgm:cxn modelId="{E1EF6F2E-6316-4C3C-A17D-4B44E4074582}" type="presOf" srcId="{29E013A5-C74E-4542-BEC0-C86DDA600F42}" destId="{7D2CC9CF-D8E6-437C-9CCE-EE9370E1A5D6}" srcOrd="0" destOrd="0" presId="urn:microsoft.com/office/officeart/2005/8/layout/hierarchy2"/>
    <dgm:cxn modelId="{3170B233-ED8C-425A-9610-FB5FAD46AF67}" srcId="{29E013A5-C74E-4542-BEC0-C86DDA600F42}" destId="{C84890C3-CBB2-4828-A16A-4CF3C70C4E69}" srcOrd="1" destOrd="0" parTransId="{015F075B-5C9D-4711-B933-14DB127B4EA7}" sibTransId="{ABCEDB92-93F3-4CBF-9B6C-833BD71D3E1C}"/>
    <dgm:cxn modelId="{80D8903C-4F3F-41D2-AD72-B8472F54E577}" type="presOf" srcId="{D4394C4C-9826-4D8A-AD27-DAC746315095}" destId="{B305A2C0-2B85-4A51-BE71-4C389395CCD8}" srcOrd="0" destOrd="0" presId="urn:microsoft.com/office/officeart/2005/8/layout/hierarchy2"/>
    <dgm:cxn modelId="{45D04D47-943F-4E08-8C3E-F265E4DA0BB1}" type="presOf" srcId="{3DE1EE46-2B51-462B-ADE7-3453DBC4E297}" destId="{8B47AE62-738F-4C15-91E8-61CFCA9787E1}" srcOrd="1" destOrd="0" presId="urn:microsoft.com/office/officeart/2005/8/layout/hierarchy2"/>
    <dgm:cxn modelId="{D1FB2451-C69A-44AD-9F68-8A84ADDBDD0C}" type="presOf" srcId="{3DE1EE46-2B51-462B-ADE7-3453DBC4E297}" destId="{B7257523-3894-49EA-B57F-A70296D8433C}" srcOrd="0" destOrd="0" presId="urn:microsoft.com/office/officeart/2005/8/layout/hierarchy2"/>
    <dgm:cxn modelId="{A93DC677-67DE-4949-AAB7-E6A6A72F19B8}" type="presOf" srcId="{875500FB-7781-4B70-AD72-FB9362D4BC83}" destId="{F27CA1A5-10B7-4FB3-9299-DDB3D417934B}" srcOrd="0" destOrd="0" presId="urn:microsoft.com/office/officeart/2005/8/layout/hierarchy2"/>
    <dgm:cxn modelId="{4ECD87AD-E8B9-464D-960D-11276BD731CD}" type="presOf" srcId="{0E9F697F-9263-410F-A7BE-2200CDB5208E}" destId="{96D3915D-3457-43E1-9EA8-3D58261C4357}" srcOrd="0" destOrd="0" presId="urn:microsoft.com/office/officeart/2005/8/layout/hierarchy2"/>
    <dgm:cxn modelId="{F55D69BE-0A71-41BD-82C1-C75DCF8A01B2}" type="presOf" srcId="{015F075B-5C9D-4711-B933-14DB127B4EA7}" destId="{A3E1864F-C6F8-4D49-BC6E-4A88A9A8CD80}" srcOrd="1" destOrd="0" presId="urn:microsoft.com/office/officeart/2005/8/layout/hierarchy2"/>
    <dgm:cxn modelId="{0B8900C1-6FA6-4426-89FA-36FADB7DF164}" srcId="{D4394C4C-9826-4D8A-AD27-DAC746315095}" destId="{29E013A5-C74E-4542-BEC0-C86DDA600F42}" srcOrd="0" destOrd="0" parTransId="{F8F596A2-C261-49B7-A750-DA9F136F7029}" sibTransId="{B6C8F7D1-92AF-4B6B-8172-A6DA67BB75D3}"/>
    <dgm:cxn modelId="{F5CF9BD4-8423-4257-BDC2-78B95648FBFC}" srcId="{29E013A5-C74E-4542-BEC0-C86DDA600F42}" destId="{0E9F697F-9263-410F-A7BE-2200CDB5208E}" srcOrd="0" destOrd="0" parTransId="{875500FB-7781-4B70-AD72-FB9362D4BC83}" sibTransId="{9581D2A5-E3D4-4926-849B-F08D4CE3FEDC}"/>
    <dgm:cxn modelId="{FD848ED6-51D8-4D42-8BFB-B0BCAE41A35C}" type="presOf" srcId="{FF178F89-EBF3-42B2-B3F6-28DDE61752DE}" destId="{272E445C-A073-42FC-9E4D-F01B211A5B25}" srcOrd="0" destOrd="0" presId="urn:microsoft.com/office/officeart/2005/8/layout/hierarchy2"/>
    <dgm:cxn modelId="{421594E2-7F66-4B9A-9F03-FDFCD6BE657F}" srcId="{29E013A5-C74E-4542-BEC0-C86DDA600F42}" destId="{FF178F89-EBF3-42B2-B3F6-28DDE61752DE}" srcOrd="3" destOrd="0" parTransId="{3F828756-27C2-4B9F-A0A8-BF76ECEA92A9}" sibTransId="{95866D98-06A9-47E4-9243-7744D9FA897E}"/>
    <dgm:cxn modelId="{D3EA26ED-688E-4DF1-BBFA-2742D69E0739}" type="presOf" srcId="{875500FB-7781-4B70-AD72-FB9362D4BC83}" destId="{E6796F4E-E44E-4F28-89C9-5E7491997B13}" srcOrd="1" destOrd="0" presId="urn:microsoft.com/office/officeart/2005/8/layout/hierarchy2"/>
    <dgm:cxn modelId="{BF1E85ED-628D-4EF2-8F17-60DC4F378F0D}" type="presOf" srcId="{3F828756-27C2-4B9F-A0A8-BF76ECEA92A9}" destId="{072BB609-1B7E-4C2D-90D1-84A6CCB68B82}" srcOrd="0" destOrd="0" presId="urn:microsoft.com/office/officeart/2005/8/layout/hierarchy2"/>
    <dgm:cxn modelId="{E858A2F6-AB3F-40BF-B97E-3D3C16E34DE9}" srcId="{29E013A5-C74E-4542-BEC0-C86DDA600F42}" destId="{9DEBA136-57EE-46EB-8613-85E4231C9D19}" srcOrd="2" destOrd="0" parTransId="{3DE1EE46-2B51-462B-ADE7-3453DBC4E297}" sibTransId="{C42E2607-47F1-491A-9E51-7026360C9EA5}"/>
    <dgm:cxn modelId="{B7755CF8-48C2-42B2-8F84-65F30837F530}" type="presOf" srcId="{015F075B-5C9D-4711-B933-14DB127B4EA7}" destId="{566D6CEF-053D-437D-9D7B-F0946775CAF4}" srcOrd="0" destOrd="0" presId="urn:microsoft.com/office/officeart/2005/8/layout/hierarchy2"/>
    <dgm:cxn modelId="{884E6DFC-8E4E-4EAC-A7BE-851B3E834EE5}" type="presOf" srcId="{C84890C3-CBB2-4828-A16A-4CF3C70C4E69}" destId="{F4373B1A-F312-4840-B8CB-36DCBB123854}" srcOrd="0" destOrd="0" presId="urn:microsoft.com/office/officeart/2005/8/layout/hierarchy2"/>
    <dgm:cxn modelId="{FD948F38-6369-441A-A9C4-0F7561C01825}" type="presParOf" srcId="{B305A2C0-2B85-4A51-BE71-4C389395CCD8}" destId="{86E8743B-0994-4ED2-A710-2162960601F5}" srcOrd="0" destOrd="0" presId="urn:microsoft.com/office/officeart/2005/8/layout/hierarchy2"/>
    <dgm:cxn modelId="{C2225364-6446-41E2-AC54-07A1A18C2B1D}" type="presParOf" srcId="{86E8743B-0994-4ED2-A710-2162960601F5}" destId="{7D2CC9CF-D8E6-437C-9CCE-EE9370E1A5D6}" srcOrd="0" destOrd="0" presId="urn:microsoft.com/office/officeart/2005/8/layout/hierarchy2"/>
    <dgm:cxn modelId="{4B32EC05-2249-455F-9890-A477F2530249}" type="presParOf" srcId="{86E8743B-0994-4ED2-A710-2162960601F5}" destId="{E14168B8-D274-409C-9397-3EC48BDEF881}" srcOrd="1" destOrd="0" presId="urn:microsoft.com/office/officeart/2005/8/layout/hierarchy2"/>
    <dgm:cxn modelId="{76A3D607-4EDB-4D8C-A986-7FB01F4C18F3}" type="presParOf" srcId="{E14168B8-D274-409C-9397-3EC48BDEF881}" destId="{F27CA1A5-10B7-4FB3-9299-DDB3D417934B}" srcOrd="0" destOrd="0" presId="urn:microsoft.com/office/officeart/2005/8/layout/hierarchy2"/>
    <dgm:cxn modelId="{22BB714C-5FC4-43B9-B0BA-780078D26483}" type="presParOf" srcId="{F27CA1A5-10B7-4FB3-9299-DDB3D417934B}" destId="{E6796F4E-E44E-4F28-89C9-5E7491997B13}" srcOrd="0" destOrd="0" presId="urn:microsoft.com/office/officeart/2005/8/layout/hierarchy2"/>
    <dgm:cxn modelId="{208CD474-747E-43D0-ABA3-B84BEA978F19}" type="presParOf" srcId="{E14168B8-D274-409C-9397-3EC48BDEF881}" destId="{395906BA-2903-4DF2-B795-DDA8484C0DDD}" srcOrd="1" destOrd="0" presId="urn:microsoft.com/office/officeart/2005/8/layout/hierarchy2"/>
    <dgm:cxn modelId="{E0A38AA3-B568-4FD8-9E8F-779B7E095C2C}" type="presParOf" srcId="{395906BA-2903-4DF2-B795-DDA8484C0DDD}" destId="{96D3915D-3457-43E1-9EA8-3D58261C4357}" srcOrd="0" destOrd="0" presId="urn:microsoft.com/office/officeart/2005/8/layout/hierarchy2"/>
    <dgm:cxn modelId="{3EF7DB8B-B953-4D2C-B11D-53C541C9F61A}" type="presParOf" srcId="{395906BA-2903-4DF2-B795-DDA8484C0DDD}" destId="{A51D0952-1C19-4FF7-82E0-5D0AEFCA21F4}" srcOrd="1" destOrd="0" presId="urn:microsoft.com/office/officeart/2005/8/layout/hierarchy2"/>
    <dgm:cxn modelId="{28E7304E-3196-4BC9-9555-872D2F301DBE}" type="presParOf" srcId="{E14168B8-D274-409C-9397-3EC48BDEF881}" destId="{566D6CEF-053D-437D-9D7B-F0946775CAF4}" srcOrd="2" destOrd="0" presId="urn:microsoft.com/office/officeart/2005/8/layout/hierarchy2"/>
    <dgm:cxn modelId="{F972CB82-D482-4CAE-99B3-9BA93BFDDD6E}" type="presParOf" srcId="{566D6CEF-053D-437D-9D7B-F0946775CAF4}" destId="{A3E1864F-C6F8-4D49-BC6E-4A88A9A8CD80}" srcOrd="0" destOrd="0" presId="urn:microsoft.com/office/officeart/2005/8/layout/hierarchy2"/>
    <dgm:cxn modelId="{68B089F5-EC31-479E-A459-021AD732BDEA}" type="presParOf" srcId="{E14168B8-D274-409C-9397-3EC48BDEF881}" destId="{766B0716-3BCE-4ADE-9C31-CD10B8AF5B6E}" srcOrd="3" destOrd="0" presId="urn:microsoft.com/office/officeart/2005/8/layout/hierarchy2"/>
    <dgm:cxn modelId="{1F432E85-7217-4EDA-8B97-330C760173E3}" type="presParOf" srcId="{766B0716-3BCE-4ADE-9C31-CD10B8AF5B6E}" destId="{F4373B1A-F312-4840-B8CB-36DCBB123854}" srcOrd="0" destOrd="0" presId="urn:microsoft.com/office/officeart/2005/8/layout/hierarchy2"/>
    <dgm:cxn modelId="{FA90F403-C71D-4543-81D7-FF519AB69420}" type="presParOf" srcId="{766B0716-3BCE-4ADE-9C31-CD10B8AF5B6E}" destId="{3A946217-B57A-43AB-941F-E4A7B9E64330}" srcOrd="1" destOrd="0" presId="urn:microsoft.com/office/officeart/2005/8/layout/hierarchy2"/>
    <dgm:cxn modelId="{7D9BBEDE-2529-4D27-820D-14842DC04CBC}" type="presParOf" srcId="{E14168B8-D274-409C-9397-3EC48BDEF881}" destId="{B7257523-3894-49EA-B57F-A70296D8433C}" srcOrd="4" destOrd="0" presId="urn:microsoft.com/office/officeart/2005/8/layout/hierarchy2"/>
    <dgm:cxn modelId="{565EA922-2784-4E57-9820-30D4B691B8E8}" type="presParOf" srcId="{B7257523-3894-49EA-B57F-A70296D8433C}" destId="{8B47AE62-738F-4C15-91E8-61CFCA9787E1}" srcOrd="0" destOrd="0" presId="urn:microsoft.com/office/officeart/2005/8/layout/hierarchy2"/>
    <dgm:cxn modelId="{11A7E264-357C-4D20-BC53-44D141626DDB}" type="presParOf" srcId="{E14168B8-D274-409C-9397-3EC48BDEF881}" destId="{27F44237-23AD-45B7-B77C-1D65455047EE}" srcOrd="5" destOrd="0" presId="urn:microsoft.com/office/officeart/2005/8/layout/hierarchy2"/>
    <dgm:cxn modelId="{841CD3AD-6F8C-4C5D-9FEF-2CE769C548B4}" type="presParOf" srcId="{27F44237-23AD-45B7-B77C-1D65455047EE}" destId="{38BD244E-69C3-447E-A113-A6FC3DBA0038}" srcOrd="0" destOrd="0" presId="urn:microsoft.com/office/officeart/2005/8/layout/hierarchy2"/>
    <dgm:cxn modelId="{ECC5E1A7-33A1-488D-BC8F-BA165E303844}" type="presParOf" srcId="{27F44237-23AD-45B7-B77C-1D65455047EE}" destId="{823686AC-41D7-4076-B750-CA4314014CF5}" srcOrd="1" destOrd="0" presId="urn:microsoft.com/office/officeart/2005/8/layout/hierarchy2"/>
    <dgm:cxn modelId="{686B0A78-0A9C-47E7-A096-0C43EC783FF1}" type="presParOf" srcId="{E14168B8-D274-409C-9397-3EC48BDEF881}" destId="{072BB609-1B7E-4C2D-90D1-84A6CCB68B82}" srcOrd="6" destOrd="0" presId="urn:microsoft.com/office/officeart/2005/8/layout/hierarchy2"/>
    <dgm:cxn modelId="{7436A0FF-3E52-43F4-8DF3-0225D9600282}" type="presParOf" srcId="{072BB609-1B7E-4C2D-90D1-84A6CCB68B82}" destId="{2734E6E8-C910-41C7-B0DA-920DAE513433}" srcOrd="0" destOrd="0" presId="urn:microsoft.com/office/officeart/2005/8/layout/hierarchy2"/>
    <dgm:cxn modelId="{842893A5-E030-46F2-9891-26CE1A05E09C}" type="presParOf" srcId="{E14168B8-D274-409C-9397-3EC48BDEF881}" destId="{417F9AEB-BC57-4EAA-8CAD-5763E6C7ADB4}" srcOrd="7" destOrd="0" presId="urn:microsoft.com/office/officeart/2005/8/layout/hierarchy2"/>
    <dgm:cxn modelId="{4567C905-7FB7-4E30-B42A-9E1E4144ACEA}" type="presParOf" srcId="{417F9AEB-BC57-4EAA-8CAD-5763E6C7ADB4}" destId="{272E445C-A073-42FC-9E4D-F01B211A5B25}" srcOrd="0" destOrd="0" presId="urn:microsoft.com/office/officeart/2005/8/layout/hierarchy2"/>
    <dgm:cxn modelId="{88F7A8AF-13BA-4411-9235-5D84D8F7BA6B}" type="presParOf" srcId="{417F9AEB-BC57-4EAA-8CAD-5763E6C7ADB4}" destId="{03C9B4C1-43D6-49D2-9590-7B67932F724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CC9CF-D8E6-437C-9CCE-EE9370E1A5D6}">
      <dsp:nvSpPr>
        <dsp:cNvPr id="0" name=""/>
        <dsp:cNvSpPr/>
      </dsp:nvSpPr>
      <dsp:spPr>
        <a:xfrm>
          <a:off x="2" y="1828409"/>
          <a:ext cx="4211672" cy="131126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nl-NL" sz="3200" kern="1200" dirty="0"/>
            <a:t>KINDERMISHANDELING</a:t>
          </a:r>
        </a:p>
      </dsp:txBody>
      <dsp:txXfrm>
        <a:off x="38408" y="1866815"/>
        <a:ext cx="4134860" cy="1234451"/>
      </dsp:txXfrm>
    </dsp:sp>
    <dsp:sp modelId="{F27CA1A5-10B7-4FB3-9299-DDB3D417934B}">
      <dsp:nvSpPr>
        <dsp:cNvPr id="0" name=""/>
        <dsp:cNvSpPr/>
      </dsp:nvSpPr>
      <dsp:spPr>
        <a:xfrm rot="21148356">
          <a:off x="4208921" y="2426653"/>
          <a:ext cx="638877" cy="31082"/>
        </a:xfrm>
        <a:custGeom>
          <a:avLst/>
          <a:gdLst/>
          <a:ahLst/>
          <a:cxnLst/>
          <a:rect l="0" t="0" r="0" b="0"/>
          <a:pathLst>
            <a:path>
              <a:moveTo>
                <a:pt x="0" y="15541"/>
              </a:moveTo>
              <a:lnTo>
                <a:pt x="638877" y="155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512388" y="2426222"/>
        <a:ext cx="31943" cy="31943"/>
      </dsp:txXfrm>
    </dsp:sp>
    <dsp:sp modelId="{96D3915D-3457-43E1-9EA8-3D58261C4357}">
      <dsp:nvSpPr>
        <dsp:cNvPr id="0" name=""/>
        <dsp:cNvSpPr/>
      </dsp:nvSpPr>
      <dsp:spPr>
        <a:xfrm>
          <a:off x="4845046" y="1848725"/>
          <a:ext cx="2687265" cy="1103244"/>
        </a:xfrm>
        <a:prstGeom prst="roundRect">
          <a:avLst>
            <a:gd name="adj" fmla="val 10000"/>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b="0" kern="1200" dirty="0"/>
            <a:t> </a:t>
          </a:r>
          <a:r>
            <a:rPr lang="nl-NL" sz="2400" b="0" kern="1200" dirty="0"/>
            <a:t>29% Geweld</a:t>
          </a:r>
        </a:p>
      </dsp:txBody>
      <dsp:txXfrm>
        <a:off x="4877359" y="1881038"/>
        <a:ext cx="2622639" cy="1038618"/>
      </dsp:txXfrm>
    </dsp:sp>
    <dsp:sp modelId="{566D6CEF-053D-437D-9D7B-F0946775CAF4}">
      <dsp:nvSpPr>
        <dsp:cNvPr id="0" name=""/>
        <dsp:cNvSpPr/>
      </dsp:nvSpPr>
      <dsp:spPr>
        <a:xfrm rot="17570912">
          <a:off x="3712782" y="1716916"/>
          <a:ext cx="1631156" cy="31082"/>
        </a:xfrm>
        <a:custGeom>
          <a:avLst/>
          <a:gdLst/>
          <a:ahLst/>
          <a:cxnLst/>
          <a:rect l="0" t="0" r="0" b="0"/>
          <a:pathLst>
            <a:path>
              <a:moveTo>
                <a:pt x="0" y="15541"/>
              </a:moveTo>
              <a:lnTo>
                <a:pt x="1631156" y="155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487581" y="1691679"/>
        <a:ext cx="81557" cy="81557"/>
      </dsp:txXfrm>
    </dsp:sp>
    <dsp:sp modelId="{F4373B1A-F312-4840-B8CB-36DCBB123854}">
      <dsp:nvSpPr>
        <dsp:cNvPr id="0" name=""/>
        <dsp:cNvSpPr/>
      </dsp:nvSpPr>
      <dsp:spPr>
        <a:xfrm>
          <a:off x="4845046" y="368811"/>
          <a:ext cx="3300344" cy="1224126"/>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u="none" kern="1200" dirty="0">
              <a:solidFill>
                <a:schemeClr val="bg1"/>
              </a:solidFill>
            </a:rPr>
            <a:t>60% Verwaarlozing </a:t>
          </a:r>
        </a:p>
      </dsp:txBody>
      <dsp:txXfrm>
        <a:off x="4880899" y="404664"/>
        <a:ext cx="3228638" cy="1152420"/>
      </dsp:txXfrm>
    </dsp:sp>
    <dsp:sp modelId="{B7257523-3894-49EA-B57F-A70296D8433C}">
      <dsp:nvSpPr>
        <dsp:cNvPr id="0" name=""/>
        <dsp:cNvSpPr/>
      </dsp:nvSpPr>
      <dsp:spPr>
        <a:xfrm rot="3770383">
          <a:off x="3834605" y="3085756"/>
          <a:ext cx="1387509" cy="31082"/>
        </a:xfrm>
        <a:custGeom>
          <a:avLst/>
          <a:gdLst/>
          <a:ahLst/>
          <a:cxnLst/>
          <a:rect l="0" t="0" r="0" b="0"/>
          <a:pathLst>
            <a:path>
              <a:moveTo>
                <a:pt x="0" y="15541"/>
              </a:moveTo>
              <a:lnTo>
                <a:pt x="1387509" y="155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493672" y="3066610"/>
        <a:ext cx="69375" cy="69375"/>
      </dsp:txXfrm>
    </dsp:sp>
    <dsp:sp modelId="{38BD244E-69C3-447E-A113-A6FC3DBA0038}">
      <dsp:nvSpPr>
        <dsp:cNvPr id="0" name=""/>
        <dsp:cNvSpPr/>
      </dsp:nvSpPr>
      <dsp:spPr>
        <a:xfrm>
          <a:off x="4845046" y="3307802"/>
          <a:ext cx="2316375" cy="82150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t> </a:t>
          </a:r>
          <a:r>
            <a:rPr lang="nl-NL" sz="1800" kern="1200" dirty="0"/>
            <a:t>4%  Seksueel misbruik </a:t>
          </a:r>
        </a:p>
      </dsp:txBody>
      <dsp:txXfrm>
        <a:off x="4869107" y="3331863"/>
        <a:ext cx="2268253" cy="773381"/>
      </dsp:txXfrm>
    </dsp:sp>
    <dsp:sp modelId="{072BB609-1B7E-4C2D-90D1-84A6CCB68B82}">
      <dsp:nvSpPr>
        <dsp:cNvPr id="0" name=""/>
        <dsp:cNvSpPr/>
      </dsp:nvSpPr>
      <dsp:spPr>
        <a:xfrm rot="4502606">
          <a:off x="3301307" y="3653982"/>
          <a:ext cx="2454106" cy="31082"/>
        </a:xfrm>
        <a:custGeom>
          <a:avLst/>
          <a:gdLst/>
          <a:ahLst/>
          <a:cxnLst/>
          <a:rect l="0" t="0" r="0" b="0"/>
          <a:pathLst>
            <a:path>
              <a:moveTo>
                <a:pt x="0" y="15541"/>
              </a:moveTo>
              <a:lnTo>
                <a:pt x="2454106" y="155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4467007" y="3608171"/>
        <a:ext cx="122705" cy="122705"/>
      </dsp:txXfrm>
    </dsp:sp>
    <dsp:sp modelId="{272E445C-A073-42FC-9E4D-F01B211A5B25}">
      <dsp:nvSpPr>
        <dsp:cNvPr id="0" name=""/>
        <dsp:cNvSpPr/>
      </dsp:nvSpPr>
      <dsp:spPr>
        <a:xfrm>
          <a:off x="4845046" y="4363470"/>
          <a:ext cx="2281624" cy="98307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kern="1200" dirty="0"/>
            <a:t>  7%  Overig</a:t>
          </a:r>
        </a:p>
      </dsp:txBody>
      <dsp:txXfrm>
        <a:off x="4873839" y="4392263"/>
        <a:ext cx="2224038" cy="9254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4EA21AD-9E6F-4F18-B6FC-93E4AFE8D36F}"/>
              </a:ext>
            </a:extLst>
          </p:cNvPr>
          <p:cNvSpPr>
            <a:spLocks noGrp="1"/>
          </p:cNvSpPr>
          <p:nvPr>
            <p:ph type="hdr" sz="quarter"/>
          </p:nvPr>
        </p:nvSpPr>
        <p:spPr>
          <a:xfrm>
            <a:off x="0" y="0"/>
            <a:ext cx="2980055" cy="501879"/>
          </a:xfrm>
          <a:prstGeom prst="rect">
            <a:avLst/>
          </a:prstGeom>
        </p:spPr>
        <p:txBody>
          <a:bodyPr vert="horz" lIns="96451" tIns="48225" rIns="96451" bIns="48225" rtlCol="0"/>
          <a:lstStyle>
            <a:lvl1pPr algn="l">
              <a:defRPr sz="1300"/>
            </a:lvl1pPr>
          </a:lstStyle>
          <a:p>
            <a:endParaRPr lang="nl-NL"/>
          </a:p>
        </p:txBody>
      </p:sp>
      <p:sp>
        <p:nvSpPr>
          <p:cNvPr id="3" name="Tijdelijke aanduiding voor datum 2">
            <a:extLst>
              <a:ext uri="{FF2B5EF4-FFF2-40B4-BE49-F238E27FC236}">
                <a16:creationId xmlns:a16="http://schemas.microsoft.com/office/drawing/2014/main" id="{06CFFCD0-D0AC-4EA8-A53E-2C6521C549AC}"/>
              </a:ext>
            </a:extLst>
          </p:cNvPr>
          <p:cNvSpPr>
            <a:spLocks noGrp="1"/>
          </p:cNvSpPr>
          <p:nvPr>
            <p:ph type="dt" sz="quarter" idx="1"/>
          </p:nvPr>
        </p:nvSpPr>
        <p:spPr>
          <a:xfrm>
            <a:off x="3895404" y="0"/>
            <a:ext cx="2980055" cy="501879"/>
          </a:xfrm>
          <a:prstGeom prst="rect">
            <a:avLst/>
          </a:prstGeom>
        </p:spPr>
        <p:txBody>
          <a:bodyPr vert="horz" lIns="96451" tIns="48225" rIns="96451" bIns="48225" rtlCol="0"/>
          <a:lstStyle>
            <a:lvl1pPr algn="r">
              <a:defRPr sz="1300"/>
            </a:lvl1pPr>
          </a:lstStyle>
          <a:p>
            <a:fld id="{67AA4968-191F-41BC-9C6C-444CD7E0E241}" type="datetimeFigureOut">
              <a:rPr lang="nl-NL" smtClean="0"/>
              <a:t>07-10-19</a:t>
            </a:fld>
            <a:endParaRPr lang="nl-NL"/>
          </a:p>
        </p:txBody>
      </p:sp>
      <p:sp>
        <p:nvSpPr>
          <p:cNvPr id="4" name="Tijdelijke aanduiding voor voettekst 3">
            <a:extLst>
              <a:ext uri="{FF2B5EF4-FFF2-40B4-BE49-F238E27FC236}">
                <a16:creationId xmlns:a16="http://schemas.microsoft.com/office/drawing/2014/main" id="{5946EB2C-8B87-4676-ABE4-1A9B74975EB1}"/>
              </a:ext>
            </a:extLst>
          </p:cNvPr>
          <p:cNvSpPr>
            <a:spLocks noGrp="1"/>
          </p:cNvSpPr>
          <p:nvPr>
            <p:ph type="ftr" sz="quarter" idx="2"/>
          </p:nvPr>
        </p:nvSpPr>
        <p:spPr>
          <a:xfrm>
            <a:off x="0" y="9500961"/>
            <a:ext cx="2980055" cy="501878"/>
          </a:xfrm>
          <a:prstGeom prst="rect">
            <a:avLst/>
          </a:prstGeom>
        </p:spPr>
        <p:txBody>
          <a:bodyPr vert="horz" lIns="96451" tIns="48225" rIns="96451" bIns="48225" rtlCol="0" anchor="b"/>
          <a:lstStyle>
            <a:lvl1pPr algn="l">
              <a:defRPr sz="1300"/>
            </a:lvl1pPr>
          </a:lstStyle>
          <a:p>
            <a:endParaRPr lang="nl-NL"/>
          </a:p>
        </p:txBody>
      </p:sp>
      <p:sp>
        <p:nvSpPr>
          <p:cNvPr id="5" name="Tijdelijke aanduiding voor dianummer 4">
            <a:extLst>
              <a:ext uri="{FF2B5EF4-FFF2-40B4-BE49-F238E27FC236}">
                <a16:creationId xmlns:a16="http://schemas.microsoft.com/office/drawing/2014/main" id="{357FBF6D-EBE2-4C9A-8E5A-8E5C9BF1BACD}"/>
              </a:ext>
            </a:extLst>
          </p:cNvPr>
          <p:cNvSpPr>
            <a:spLocks noGrp="1"/>
          </p:cNvSpPr>
          <p:nvPr>
            <p:ph type="sldNum" sz="quarter" idx="3"/>
          </p:nvPr>
        </p:nvSpPr>
        <p:spPr>
          <a:xfrm>
            <a:off x="3895404" y="9500961"/>
            <a:ext cx="2980055" cy="501878"/>
          </a:xfrm>
          <a:prstGeom prst="rect">
            <a:avLst/>
          </a:prstGeom>
        </p:spPr>
        <p:txBody>
          <a:bodyPr vert="horz" lIns="96451" tIns="48225" rIns="96451" bIns="48225" rtlCol="0" anchor="b"/>
          <a:lstStyle>
            <a:lvl1pPr algn="r">
              <a:defRPr sz="1300"/>
            </a:lvl1pPr>
          </a:lstStyle>
          <a:p>
            <a:fld id="{98C89C7F-8A57-4343-91AF-1E1755E34A22}" type="slidenum">
              <a:rPr lang="nl-NL" smtClean="0"/>
              <a:t>‹nr.›</a:t>
            </a:fld>
            <a:endParaRPr lang="nl-NL"/>
          </a:p>
        </p:txBody>
      </p:sp>
    </p:spTree>
    <p:extLst>
      <p:ext uri="{BB962C8B-B14F-4D97-AF65-F5344CB8AC3E}">
        <p14:creationId xmlns:p14="http://schemas.microsoft.com/office/powerpoint/2010/main" val="2315531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nl-NL"/>
          </a:p>
        </p:txBody>
      </p:sp>
      <p:sp>
        <p:nvSpPr>
          <p:cNvPr id="3" name="Tijdelijke aanduiding voor datum 2"/>
          <p:cNvSpPr>
            <a:spLocks noGrp="1"/>
          </p:cNvSpPr>
          <p:nvPr>
            <p:ph type="dt" idx="1"/>
          </p:nvPr>
        </p:nvSpPr>
        <p:spPr>
          <a:xfrm>
            <a:off x="3895404" y="0"/>
            <a:ext cx="2980055" cy="500142"/>
          </a:xfrm>
          <a:prstGeom prst="rect">
            <a:avLst/>
          </a:prstGeom>
        </p:spPr>
        <p:txBody>
          <a:bodyPr vert="horz" lIns="96451" tIns="48225" rIns="96451" bIns="48225" rtlCol="0"/>
          <a:lstStyle>
            <a:lvl1pPr algn="r">
              <a:defRPr sz="1300"/>
            </a:lvl1pPr>
          </a:lstStyle>
          <a:p>
            <a:fld id="{291089B7-E6D8-0444-9E33-AACC213946AE}" type="datetimeFigureOut">
              <a:rPr lang="nl-NL" smtClean="0"/>
              <a:t>07-10-19</a:t>
            </a:fld>
            <a:endParaRPr lang="nl-NL"/>
          </a:p>
        </p:txBody>
      </p:sp>
      <p:sp>
        <p:nvSpPr>
          <p:cNvPr id="4" name="Tijdelijke aanduiding voor dia-afbeelding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51" tIns="48225" rIns="96451" bIns="48225" rtlCol="0" anchor="ctr"/>
          <a:lstStyle/>
          <a:p>
            <a:endParaRPr lang="nl-NL"/>
          </a:p>
        </p:txBody>
      </p:sp>
      <p:sp>
        <p:nvSpPr>
          <p:cNvPr id="5" name="Tijdelijke aanduiding voor notities 4"/>
          <p:cNvSpPr>
            <a:spLocks noGrp="1"/>
          </p:cNvSpPr>
          <p:nvPr>
            <p:ph type="body" sz="quarter" idx="3"/>
          </p:nvPr>
        </p:nvSpPr>
        <p:spPr>
          <a:xfrm>
            <a:off x="687705" y="4751348"/>
            <a:ext cx="5501640" cy="4501277"/>
          </a:xfrm>
          <a:prstGeom prst="rect">
            <a:avLst/>
          </a:prstGeom>
        </p:spPr>
        <p:txBody>
          <a:bodyPr vert="horz" lIns="96451" tIns="48225" rIns="96451" bIns="48225"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a:defRPr sz="1300"/>
            </a:lvl1pPr>
          </a:lstStyle>
          <a:p>
            <a:fld id="{DC331F49-2FA0-134A-B0D6-0D33F6C0FEDB}" type="slidenum">
              <a:rPr lang="nl-NL" smtClean="0"/>
              <a:t>‹nr.›</a:t>
            </a:fld>
            <a:endParaRPr lang="nl-NL"/>
          </a:p>
        </p:txBody>
      </p:sp>
    </p:spTree>
    <p:extLst>
      <p:ext uri="{BB962C8B-B14F-4D97-AF65-F5344CB8AC3E}">
        <p14:creationId xmlns:p14="http://schemas.microsoft.com/office/powerpoint/2010/main" val="32115975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2</a:t>
            </a:fld>
            <a:endParaRPr lang="nl-NL"/>
          </a:p>
        </p:txBody>
      </p:sp>
    </p:spTree>
    <p:extLst>
      <p:ext uri="{BB962C8B-B14F-4D97-AF65-F5344CB8AC3E}">
        <p14:creationId xmlns:p14="http://schemas.microsoft.com/office/powerpoint/2010/main" val="3686868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29</a:t>
            </a:fld>
            <a:endParaRPr lang="nl-NL"/>
          </a:p>
        </p:txBody>
      </p:sp>
    </p:spTree>
    <p:extLst>
      <p:ext uri="{BB962C8B-B14F-4D97-AF65-F5344CB8AC3E}">
        <p14:creationId xmlns:p14="http://schemas.microsoft.com/office/powerpoint/2010/main" val="378935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jdelijke aanduiding voor dia-afbeelding 1">
            <a:extLst>
              <a:ext uri="{FF2B5EF4-FFF2-40B4-BE49-F238E27FC236}">
                <a16:creationId xmlns:a16="http://schemas.microsoft.com/office/drawing/2014/main" id="{A52D409C-B9D9-9B41-AB96-AD5B8FEEDA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76BB6FB7-F4D9-F648-B3C0-03E49695490F}"/>
              </a:ext>
            </a:extLst>
          </p:cNvPr>
          <p:cNvSpPr>
            <a:spLocks noGrp="1"/>
          </p:cNvSpPr>
          <p:nvPr>
            <p:ph type="body" idx="1"/>
          </p:nvPr>
        </p:nvSpPr>
        <p:spPr/>
        <p:txBody>
          <a:bodyPr/>
          <a:lstStyle/>
          <a:p>
            <a:pPr marL="176213" indent="-176213" eaLnBrk="1" hangingPunct="1">
              <a:spcBef>
                <a:spcPct val="0"/>
              </a:spcBef>
              <a:buFont typeface="Arial" panose="020B0604020202020204" pitchFamily="34" charset="0"/>
              <a:buChar char="•"/>
              <a:defRPr/>
            </a:pPr>
            <a:r>
              <a:rPr lang="nl-NL" dirty="0"/>
              <a:t>= Een persoon is in direct fysiek gevaar, diens veiligheid is de komende uren/dagen niet gegarandeerd en hij of zij heeft direct bescherming nodig. Dit om te voorkomen dat er (meer) fysiek letsel en/of  ernstige mentale schade ontstaat. </a:t>
            </a:r>
          </a:p>
          <a:p>
            <a:pPr marL="176213" indent="-176213" eaLnBrk="1" hangingPunct="1">
              <a:spcBef>
                <a:spcPct val="0"/>
              </a:spcBef>
              <a:buFont typeface="Arial" panose="020B0604020202020204" pitchFamily="34" charset="0"/>
              <a:buChar char="•"/>
              <a:defRPr/>
            </a:pPr>
            <a:r>
              <a:rPr lang="nl-NL" dirty="0"/>
              <a:t>Inschatting al in stap 1 van meldcode</a:t>
            </a:r>
          </a:p>
          <a:p>
            <a:pPr marL="171450" indent="-171450" eaLnBrk="1" hangingPunct="1">
              <a:buFont typeface="Arial" panose="020B0604020202020204" pitchFamily="34" charset="0"/>
              <a:buChar char="•"/>
              <a:defRPr/>
            </a:pPr>
            <a:r>
              <a:rPr lang="nl-NL" dirty="0"/>
              <a:t>Voorbeelden</a:t>
            </a:r>
          </a:p>
          <a:p>
            <a:pPr marL="628650" lvl="1" indent="-171450" eaLnBrk="1" hangingPunct="1">
              <a:buFont typeface="Arial" panose="020B0604020202020204" pitchFamily="34" charset="0"/>
              <a:buChar char="•"/>
              <a:defRPr/>
            </a:pPr>
            <a:r>
              <a:rPr lang="nl-NL" dirty="0"/>
              <a:t>Fysiek geweld (wurging/ wapens/</a:t>
            </a:r>
          </a:p>
          <a:p>
            <a:pPr marL="628650" lvl="1" indent="-171450" eaLnBrk="1" hangingPunct="1">
              <a:buFont typeface="Arial" panose="020B0604020202020204" pitchFamily="34" charset="0"/>
              <a:buChar char="•"/>
              <a:defRPr/>
            </a:pPr>
            <a:r>
              <a:rPr lang="nl-NL" dirty="0"/>
              <a:t>Seksueel misbruik (wel of geen letsel)</a:t>
            </a:r>
          </a:p>
          <a:p>
            <a:pPr marL="628650" lvl="1" indent="-171450" eaLnBrk="1" hangingPunct="1">
              <a:buFont typeface="Arial" panose="020B0604020202020204" pitchFamily="34" charset="0"/>
              <a:buChar char="•"/>
              <a:defRPr/>
            </a:pPr>
            <a:r>
              <a:rPr lang="nl-NL" dirty="0"/>
              <a:t>Afhankelijke personen (kinderen/ ouderen </a:t>
            </a:r>
            <a:r>
              <a:rPr lang="nl-NL" dirty="0" err="1"/>
              <a:t>etc</a:t>
            </a:r>
            <a:r>
              <a:rPr lang="nl-NL" dirty="0"/>
              <a:t>) de áfwezigheid van de meest basale verzorging (waaronder eten, drinken, kleding, onderdak, onthouden van noodzakelijke medische hulp of nalaten van benodigde zorg)</a:t>
            </a:r>
          </a:p>
          <a:p>
            <a:pPr marL="628650" lvl="1" indent="-171450" eaLnBrk="1" hangingPunct="1">
              <a:buFont typeface="Arial" panose="020B0604020202020204" pitchFamily="34" charset="0"/>
              <a:buChar char="•"/>
              <a:defRPr/>
            </a:pPr>
            <a:r>
              <a:rPr lang="nl-NL" dirty="0"/>
              <a:t>Onnodig toedienen van (medische) middelen (ook alcohol/drugsgebruik tijdens zwangerschap) of het verrichten van onnodige zorg (</a:t>
            </a:r>
            <a:r>
              <a:rPr lang="nl-NL" dirty="0" err="1"/>
              <a:t>munchhausen</a:t>
            </a:r>
            <a:r>
              <a:rPr lang="nl-NL" dirty="0"/>
              <a:t>)</a:t>
            </a:r>
          </a:p>
          <a:p>
            <a:pPr marL="628650" lvl="1" indent="-171450" eaLnBrk="1" hangingPunct="1">
              <a:buFont typeface="Arial" panose="020B0604020202020204" pitchFamily="34" charset="0"/>
              <a:buChar char="•"/>
              <a:defRPr/>
            </a:pPr>
            <a:r>
              <a:rPr lang="nl-NL" dirty="0"/>
              <a:t>Oorlogsgeweld blootstelling</a:t>
            </a:r>
          </a:p>
          <a:p>
            <a:pPr marL="628650" lvl="1" indent="-171450" eaLnBrk="1" hangingPunct="1">
              <a:buFont typeface="Arial" panose="020B0604020202020204" pitchFamily="34" charset="0"/>
              <a:buChar char="•"/>
              <a:defRPr/>
            </a:pPr>
            <a:r>
              <a:rPr lang="nl-NL" dirty="0"/>
              <a:t>Indien slachtoffer of dader bij jouw KM/ HG onthult en hulp hiervoor zoekt </a:t>
            </a:r>
          </a:p>
          <a:p>
            <a:pPr marL="171450" indent="-171450" eaLnBrk="1" hangingPunct="1">
              <a:buFont typeface="Arial" panose="020B0604020202020204" pitchFamily="34" charset="0"/>
              <a:buChar char="•"/>
              <a:defRPr/>
            </a:pPr>
            <a:endParaRPr lang="nl-NL" dirty="0"/>
          </a:p>
        </p:txBody>
      </p:sp>
      <p:sp>
        <p:nvSpPr>
          <p:cNvPr id="80899" name="Tijdelijke aanduiding voor dianummer 3">
            <a:extLst>
              <a:ext uri="{FF2B5EF4-FFF2-40B4-BE49-F238E27FC236}">
                <a16:creationId xmlns:a16="http://schemas.microsoft.com/office/drawing/2014/main" id="{DEE0E27B-4516-CA43-8FD9-A176778604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B6A37E0-FABD-B747-9D81-278B9C4E896B}" type="slidenum">
              <a:rPr lang="nl-NL" altLang="nl-NL" smtClean="0"/>
              <a:pPr/>
              <a:t>30</a:t>
            </a:fld>
            <a:endParaRPr lang="nl-NL" altLang="nl-NL"/>
          </a:p>
        </p:txBody>
      </p:sp>
    </p:spTree>
    <p:extLst>
      <p:ext uri="{BB962C8B-B14F-4D97-AF65-F5344CB8AC3E}">
        <p14:creationId xmlns:p14="http://schemas.microsoft.com/office/powerpoint/2010/main" val="400433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jdelijke aanduiding voor dia-afbeelding 1">
            <a:extLst>
              <a:ext uri="{FF2B5EF4-FFF2-40B4-BE49-F238E27FC236}">
                <a16:creationId xmlns:a16="http://schemas.microsoft.com/office/drawing/2014/main" id="{A122F6D1-0D05-6449-A5D6-3C18607601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DEED9E17-1D47-8447-88D3-065E47FD772B}"/>
              </a:ext>
            </a:extLst>
          </p:cNvPr>
          <p:cNvSpPr>
            <a:spLocks noGrp="1"/>
          </p:cNvSpPr>
          <p:nvPr>
            <p:ph type="body" idx="1"/>
          </p:nvPr>
        </p:nvSpPr>
        <p:spPr/>
        <p:txBody>
          <a:bodyPr/>
          <a:lstStyle/>
          <a:p>
            <a:pPr marL="176213" indent="-176213" eaLnBrk="1" hangingPunct="1">
              <a:spcBef>
                <a:spcPct val="0"/>
              </a:spcBef>
              <a:buFont typeface="Arial" panose="020B0604020202020204" pitchFamily="34" charset="0"/>
              <a:buChar char="•"/>
              <a:defRPr/>
            </a:pPr>
            <a:r>
              <a:rPr lang="nl-NL" dirty="0"/>
              <a:t>Minderjarigen en ongeboren kinderen die opgroeien bij ouders met zodanig ernstige problematiek ten gevolge van onder andere verstandelijke beperking, middelenverslaving, psychische problematiek dat de fysieke en psychische veiligheid van het kind bij herhaling en/of voortdurend wordt bedreigd en de ontwikkelmogelijkheden van deze minderjarigen structureel ingeperkt worden. </a:t>
            </a:r>
          </a:p>
          <a:p>
            <a:pPr marL="176213" indent="-176213" eaLnBrk="1" hangingPunct="1">
              <a:spcBef>
                <a:spcPct val="0"/>
              </a:spcBef>
              <a:buFont typeface="Arial" panose="020B0604020202020204" pitchFamily="34" charset="0"/>
              <a:buChar char="•"/>
              <a:defRPr/>
            </a:pPr>
            <a:r>
              <a:rPr lang="nl-NL" dirty="0"/>
              <a:t>Vergelijkbare situaties met (zorg)afhankelijke volwassenen en/of ouderen.</a:t>
            </a:r>
          </a:p>
          <a:p>
            <a:pPr marL="176213" indent="-176213" eaLnBrk="1" hangingPunct="1">
              <a:spcBef>
                <a:spcPct val="0"/>
              </a:spcBef>
              <a:buFont typeface="Arial" panose="020B0604020202020204" pitchFamily="34" charset="0"/>
              <a:buChar char="•"/>
              <a:defRPr/>
            </a:pPr>
            <a:r>
              <a:rPr lang="nl-NL" dirty="0"/>
              <a:t>Kinderen die stelselmatig getuige zijn van huiselijk geweld.</a:t>
            </a:r>
          </a:p>
          <a:p>
            <a:pPr marL="176213" indent="-176213" eaLnBrk="1" hangingPunct="1">
              <a:spcBef>
                <a:spcPct val="0"/>
              </a:spcBef>
              <a:buFont typeface="Arial" panose="020B0604020202020204" pitchFamily="34" charset="0"/>
              <a:buChar char="•"/>
              <a:defRPr/>
            </a:pPr>
            <a:r>
              <a:rPr lang="nl-NL" dirty="0"/>
              <a:t>Psychische en/of fysieke mishandeling door escalerende vormen van langdurige </a:t>
            </a:r>
            <a:r>
              <a:rPr lang="nl-NL" dirty="0" err="1"/>
              <a:t>stalking</a:t>
            </a:r>
            <a:r>
              <a:rPr lang="nl-NL" dirty="0"/>
              <a:t> in partnerrelaties</a:t>
            </a:r>
          </a:p>
          <a:p>
            <a:pPr marL="176213" indent="-176213" eaLnBrk="1" hangingPunct="1">
              <a:spcBef>
                <a:spcPct val="0"/>
              </a:spcBef>
              <a:buFont typeface="Arial" panose="020B0604020202020204" pitchFamily="34" charset="0"/>
              <a:buChar char="•"/>
              <a:defRPr/>
            </a:pPr>
            <a:endParaRPr lang="nl-NL" dirty="0"/>
          </a:p>
          <a:p>
            <a:pPr marL="176213" indent="-176213" eaLnBrk="1" hangingPunct="1">
              <a:spcBef>
                <a:spcPct val="0"/>
              </a:spcBef>
              <a:buFont typeface="Arial" panose="020B0604020202020204" pitchFamily="34" charset="0"/>
              <a:buChar char="•"/>
              <a:defRPr/>
            </a:pPr>
            <a:r>
              <a:rPr lang="nl-NL" dirty="0"/>
              <a:t>Voorgeschiedenis van huiselijk geweld of kindermishandeling is de belangrijkste voorspeller voor herhaling en of voortduren van onveiligheid (bij pleger en slachtoffer) in de toekomst</a:t>
            </a:r>
          </a:p>
          <a:p>
            <a:pPr marL="171450" indent="-171450" eaLnBrk="1" hangingPunct="1">
              <a:buFont typeface="Arial" panose="020B0604020202020204" pitchFamily="34" charset="0"/>
              <a:buChar char="•"/>
              <a:defRPr/>
            </a:pPr>
            <a:endParaRPr lang="nl-NL" dirty="0"/>
          </a:p>
        </p:txBody>
      </p:sp>
      <p:sp>
        <p:nvSpPr>
          <p:cNvPr id="82947" name="Tijdelijke aanduiding voor dianummer 3">
            <a:extLst>
              <a:ext uri="{FF2B5EF4-FFF2-40B4-BE49-F238E27FC236}">
                <a16:creationId xmlns:a16="http://schemas.microsoft.com/office/drawing/2014/main" id="{F8BAA5F8-D4EC-A048-94AD-65B6978BE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449B386-0154-1543-B994-FB0861F9B689}" type="slidenum">
              <a:rPr lang="nl-NL" altLang="nl-NL" smtClean="0"/>
              <a:pPr/>
              <a:t>31</a:t>
            </a:fld>
            <a:endParaRPr lang="nl-NL" altLang="nl-NL"/>
          </a:p>
        </p:txBody>
      </p:sp>
    </p:spTree>
    <p:extLst>
      <p:ext uri="{BB962C8B-B14F-4D97-AF65-F5344CB8AC3E}">
        <p14:creationId xmlns:p14="http://schemas.microsoft.com/office/powerpoint/2010/main" val="2965476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endParaRPr lang="nl-NL" dirty="0"/>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32</a:t>
            </a:fld>
            <a:endParaRPr lang="nl-NL"/>
          </a:p>
        </p:txBody>
      </p:sp>
    </p:spTree>
    <p:extLst>
      <p:ext uri="{BB962C8B-B14F-4D97-AF65-F5344CB8AC3E}">
        <p14:creationId xmlns:p14="http://schemas.microsoft.com/office/powerpoint/2010/main" val="2218094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10-20% van de brandwonden bij kinderen komt door kindermishandeling</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33</a:t>
            </a:fld>
            <a:endParaRPr lang="nl-NL"/>
          </a:p>
        </p:txBody>
      </p:sp>
    </p:spTree>
    <p:extLst>
      <p:ext uri="{BB962C8B-B14F-4D97-AF65-F5344CB8AC3E}">
        <p14:creationId xmlns:p14="http://schemas.microsoft.com/office/powerpoint/2010/main" val="1049008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10-20% van de brandwonden bij kinderen komt door kindermishandeling</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34</a:t>
            </a:fld>
            <a:endParaRPr lang="nl-NL"/>
          </a:p>
        </p:txBody>
      </p:sp>
    </p:spTree>
    <p:extLst>
      <p:ext uri="{BB962C8B-B14F-4D97-AF65-F5344CB8AC3E}">
        <p14:creationId xmlns:p14="http://schemas.microsoft.com/office/powerpoint/2010/main" val="305053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Locatie blauwe plek, soms expert nodig om uitsluitsel te geven </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35</a:t>
            </a:fld>
            <a:endParaRPr lang="nl-NL"/>
          </a:p>
        </p:txBody>
      </p:sp>
    </p:spTree>
    <p:extLst>
      <p:ext uri="{BB962C8B-B14F-4D97-AF65-F5344CB8AC3E}">
        <p14:creationId xmlns:p14="http://schemas.microsoft.com/office/powerpoint/2010/main" val="2640222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altijd kijken naar de vorm van letsel. Links impetigo/ rechts sporen mishandeling riem </a:t>
            </a:r>
            <a:r>
              <a:rPr lang="nl-NL" dirty="0" err="1"/>
              <a:t>oid</a:t>
            </a:r>
            <a:endParaRPr lang="nl-NL" dirty="0"/>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36</a:t>
            </a:fld>
            <a:endParaRPr lang="nl-NL"/>
          </a:p>
        </p:txBody>
      </p:sp>
    </p:spTree>
    <p:extLst>
      <p:ext uri="{BB962C8B-B14F-4D97-AF65-F5344CB8AC3E}">
        <p14:creationId xmlns:p14="http://schemas.microsoft.com/office/powerpoint/2010/main" val="2484877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37</a:t>
            </a:fld>
            <a:endParaRPr lang="nl-NL"/>
          </a:p>
        </p:txBody>
      </p:sp>
    </p:spTree>
    <p:extLst>
      <p:ext uri="{BB962C8B-B14F-4D97-AF65-F5344CB8AC3E}">
        <p14:creationId xmlns:p14="http://schemas.microsoft.com/office/powerpoint/2010/main" val="903573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Vaak combinatie van vormen van mishandeling. </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38</a:t>
            </a:fld>
            <a:endParaRPr lang="nl-NL"/>
          </a:p>
        </p:txBody>
      </p:sp>
    </p:spTree>
    <p:extLst>
      <p:ext uri="{BB962C8B-B14F-4D97-AF65-F5344CB8AC3E}">
        <p14:creationId xmlns:p14="http://schemas.microsoft.com/office/powerpoint/2010/main" val="255917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Wel eens onderwijs over gehad?</a:t>
            </a:r>
          </a:p>
          <a:p>
            <a:r>
              <a:rPr lang="nl-NL" dirty="0"/>
              <a:t>- Maakt het overal mee: privé (school thuis buurt,  maar ook op het werk)</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3</a:t>
            </a:fld>
            <a:endParaRPr lang="nl-NL"/>
          </a:p>
        </p:txBody>
      </p:sp>
    </p:spTree>
    <p:extLst>
      <p:ext uri="{BB962C8B-B14F-4D97-AF65-F5344CB8AC3E}">
        <p14:creationId xmlns:p14="http://schemas.microsoft.com/office/powerpoint/2010/main" val="284411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Vaak combinatie van vormen van mishandeling. </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39</a:t>
            </a:fld>
            <a:endParaRPr lang="nl-NL"/>
          </a:p>
        </p:txBody>
      </p:sp>
    </p:spTree>
    <p:extLst>
      <p:ext uri="{BB962C8B-B14F-4D97-AF65-F5344CB8AC3E}">
        <p14:creationId xmlns:p14="http://schemas.microsoft.com/office/powerpoint/2010/main" val="297259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erg schadelijk is een onveilige hechting, bv bij een borderline moeder. Behalve in hersenontwikkeling zie je het ook in de lichamelijke </a:t>
            </a:r>
            <a:r>
              <a:rPr lang="nl-NL" dirty="0" err="1"/>
              <a:t>groei:‘failure</a:t>
            </a:r>
            <a:r>
              <a:rPr lang="nl-NL" dirty="0"/>
              <a:t> </a:t>
            </a:r>
            <a:r>
              <a:rPr lang="nl-NL" dirty="0" err="1"/>
              <a:t>to</a:t>
            </a:r>
            <a:r>
              <a:rPr lang="nl-NL" dirty="0"/>
              <a:t> </a:t>
            </a:r>
            <a:r>
              <a:rPr lang="nl-NL" dirty="0" err="1"/>
              <a:t>thrive</a:t>
            </a:r>
            <a:r>
              <a:rPr lang="nl-NL" dirty="0"/>
              <a:t>’</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40</a:t>
            </a:fld>
            <a:endParaRPr lang="nl-NL"/>
          </a:p>
        </p:txBody>
      </p:sp>
    </p:spTree>
    <p:extLst>
      <p:ext uri="{BB962C8B-B14F-4D97-AF65-F5344CB8AC3E}">
        <p14:creationId xmlns:p14="http://schemas.microsoft.com/office/powerpoint/2010/main" val="1231675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Psychische schade soms pas in loop van de  tijd duidelijk. Beschermende factoren; omgeving bv liefhebbende moeder bij </a:t>
            </a:r>
            <a:r>
              <a:rPr lang="nl-NL" dirty="0" err="1"/>
              <a:t>alc</a:t>
            </a:r>
            <a:r>
              <a:rPr lang="nl-NL" dirty="0"/>
              <a:t> vader, broers/zussen, andere persoon in omgeving. </a:t>
            </a:r>
            <a:r>
              <a:rPr lang="nl-NL" dirty="0" err="1"/>
              <a:t>Kindfactoren</a:t>
            </a:r>
            <a:r>
              <a:rPr lang="nl-NL" dirty="0"/>
              <a:t>: Goed kunnen leren /sporten, veel vrienden hebben, makkelijk karakter </a:t>
            </a:r>
            <a:r>
              <a:rPr lang="nl-NL" dirty="0" err="1"/>
              <a:t>etc</a:t>
            </a:r>
            <a:endParaRPr lang="nl-NL" dirty="0"/>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41</a:t>
            </a:fld>
            <a:endParaRPr lang="nl-NL"/>
          </a:p>
        </p:txBody>
      </p:sp>
    </p:spTree>
    <p:extLst>
      <p:ext uri="{BB962C8B-B14F-4D97-AF65-F5344CB8AC3E}">
        <p14:creationId xmlns:p14="http://schemas.microsoft.com/office/powerpoint/2010/main" val="2887164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Helpt je dit te realiseren: bij moeilijke patiënten en ook daders hebben vaak een moeilijke jeugd gehad</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42</a:t>
            </a:fld>
            <a:endParaRPr lang="nl-NL"/>
          </a:p>
        </p:txBody>
      </p:sp>
    </p:spTree>
    <p:extLst>
      <p:ext uri="{BB962C8B-B14F-4D97-AF65-F5344CB8AC3E}">
        <p14:creationId xmlns:p14="http://schemas.microsoft.com/office/powerpoint/2010/main" val="2967683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Stappenplan bij wet verplicht hoe om te gaan met kindermishandeling. Voor artsen is dit uitgewerkt door de </a:t>
            </a:r>
            <a:r>
              <a:rPr lang="nl-NL" dirty="0" err="1"/>
              <a:t>knmg</a:t>
            </a:r>
            <a:r>
              <a:rPr lang="nl-NL" dirty="0"/>
              <a:t> </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45</a:t>
            </a:fld>
            <a:endParaRPr lang="nl-NL"/>
          </a:p>
        </p:txBody>
      </p:sp>
    </p:spTree>
    <p:extLst>
      <p:ext uri="{BB962C8B-B14F-4D97-AF65-F5344CB8AC3E}">
        <p14:creationId xmlns:p14="http://schemas.microsoft.com/office/powerpoint/2010/main" val="935004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Wachtkamer, balie, telefoon</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46</a:t>
            </a:fld>
            <a:endParaRPr lang="nl-NL"/>
          </a:p>
        </p:txBody>
      </p:sp>
    </p:spTree>
    <p:extLst>
      <p:ext uri="{BB962C8B-B14F-4D97-AF65-F5344CB8AC3E}">
        <p14:creationId xmlns:p14="http://schemas.microsoft.com/office/powerpoint/2010/main" val="3401761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47</a:t>
            </a:fld>
            <a:endParaRPr lang="nl-NL"/>
          </a:p>
        </p:txBody>
      </p:sp>
    </p:spTree>
    <p:extLst>
      <p:ext uri="{BB962C8B-B14F-4D97-AF65-F5344CB8AC3E}">
        <p14:creationId xmlns:p14="http://schemas.microsoft.com/office/powerpoint/2010/main" val="2256936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jdelijke aanduiding voor dia-afbeelding 1">
            <a:extLst>
              <a:ext uri="{FF2B5EF4-FFF2-40B4-BE49-F238E27FC236}">
                <a16:creationId xmlns:a16="http://schemas.microsoft.com/office/drawing/2014/main" id="{B530B7B4-E462-5948-9963-4B9E6CC6F4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Tijdelijke aanduiding voor notities 2">
            <a:extLst>
              <a:ext uri="{FF2B5EF4-FFF2-40B4-BE49-F238E27FC236}">
                <a16:creationId xmlns:a16="http://schemas.microsoft.com/office/drawing/2014/main" id="{BA818608-1266-C74E-B257-86B78E57AD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Bij stap 1 (Onderzoek) brengt de arts de signalen en aanwijzingen in kaart, voert hij de kindcheck en mantelzorgverleningscheck uit en legt hij de feiten en aanwijzingen vast in het dossier. Bij stap 2 vraagt de arts (anoniem) advies aan VT. Dit is altijd verplicht. Bij sociaal-medische vragen of vragen over de afwegingen rond het beroepsgeheim wordt het advies bij voorkeur gevraagd aan de vertrouwensarts van VT. Daarnaast is het ook wenselijk om advies te vragen aan een terzake deskundige collega. </a:t>
            </a:r>
          </a:p>
          <a:p>
            <a:pPr eaLnBrk="1" hangingPunct="1"/>
            <a:endParaRPr lang="nl-NL" altLang="nl-NL"/>
          </a:p>
        </p:txBody>
      </p:sp>
      <p:sp>
        <p:nvSpPr>
          <p:cNvPr id="66563" name="Tijdelijke aanduiding voor dianummer 3">
            <a:extLst>
              <a:ext uri="{FF2B5EF4-FFF2-40B4-BE49-F238E27FC236}">
                <a16:creationId xmlns:a16="http://schemas.microsoft.com/office/drawing/2014/main" id="{CC8F4DE5-1856-324C-A6F5-736B86D85E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6420C0E-F836-F940-95D3-53900E0F2A6C}" type="slidenum">
              <a:rPr lang="nl-NL" altLang="nl-NL" smtClean="0"/>
              <a:pPr/>
              <a:t>49</a:t>
            </a:fld>
            <a:endParaRPr lang="nl-NL" altLang="nl-NL"/>
          </a:p>
        </p:txBody>
      </p:sp>
    </p:spTree>
    <p:extLst>
      <p:ext uri="{BB962C8B-B14F-4D97-AF65-F5344CB8AC3E}">
        <p14:creationId xmlns:p14="http://schemas.microsoft.com/office/powerpoint/2010/main" val="1361932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50</a:t>
            </a:fld>
            <a:endParaRPr lang="nl-NL"/>
          </a:p>
        </p:txBody>
      </p:sp>
    </p:spTree>
    <p:extLst>
      <p:ext uri="{BB962C8B-B14F-4D97-AF65-F5344CB8AC3E}">
        <p14:creationId xmlns:p14="http://schemas.microsoft.com/office/powerpoint/2010/main" val="4042462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4509">
              <a:spcBef>
                <a:spcPct val="20000"/>
              </a:spcBef>
              <a:defRPr/>
            </a:pPr>
            <a:endParaRPr lang="nl-NL" dirty="0"/>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51</a:t>
            </a:fld>
            <a:endParaRPr lang="nl-NL"/>
          </a:p>
        </p:txBody>
      </p:sp>
    </p:spTree>
    <p:extLst>
      <p:ext uri="{BB962C8B-B14F-4D97-AF65-F5344CB8AC3E}">
        <p14:creationId xmlns:p14="http://schemas.microsoft.com/office/powerpoint/2010/main" val="3444620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4</a:t>
            </a:fld>
            <a:endParaRPr lang="nl-NL"/>
          </a:p>
        </p:txBody>
      </p:sp>
    </p:spTree>
    <p:extLst>
      <p:ext uri="{BB962C8B-B14F-4D97-AF65-F5344CB8AC3E}">
        <p14:creationId xmlns:p14="http://schemas.microsoft.com/office/powerpoint/2010/main" val="594438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55</a:t>
            </a:fld>
            <a:endParaRPr lang="nl-NL"/>
          </a:p>
        </p:txBody>
      </p:sp>
    </p:spTree>
    <p:extLst>
      <p:ext uri="{BB962C8B-B14F-4D97-AF65-F5344CB8AC3E}">
        <p14:creationId xmlns:p14="http://schemas.microsoft.com/office/powerpoint/2010/main" val="3947666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56</a:t>
            </a:fld>
            <a:endParaRPr lang="nl-NL"/>
          </a:p>
        </p:txBody>
      </p:sp>
    </p:spTree>
    <p:extLst>
      <p:ext uri="{BB962C8B-B14F-4D97-AF65-F5344CB8AC3E}">
        <p14:creationId xmlns:p14="http://schemas.microsoft.com/office/powerpoint/2010/main" val="3173099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58</a:t>
            </a:fld>
            <a:endParaRPr lang="nl-NL"/>
          </a:p>
        </p:txBody>
      </p:sp>
    </p:spTree>
    <p:extLst>
      <p:ext uri="{BB962C8B-B14F-4D97-AF65-F5344CB8AC3E}">
        <p14:creationId xmlns:p14="http://schemas.microsoft.com/office/powerpoint/2010/main" val="2234664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jdelijke aanduiding voor dia-afbeelding 1">
            <a:extLst>
              <a:ext uri="{FF2B5EF4-FFF2-40B4-BE49-F238E27FC236}">
                <a16:creationId xmlns:a16="http://schemas.microsoft.com/office/drawing/2014/main" id="{DE6D3611-FA79-9B46-B896-C990CFD393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Tijdelijke aanduiding voor notities 2">
            <a:extLst>
              <a:ext uri="{FF2B5EF4-FFF2-40B4-BE49-F238E27FC236}">
                <a16:creationId xmlns:a16="http://schemas.microsoft.com/office/drawing/2014/main" id="{592218E4-2796-264C-9830-7F211CCD0C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Houd bij het delen van de zorg rekening met mogelijke reacties van schrik, boosheid of verdriet en wees je ervan bewust dat dit doorgaans normale reacties zijn op een vervelende boodschap.</a:t>
            </a:r>
          </a:p>
        </p:txBody>
      </p:sp>
      <p:sp>
        <p:nvSpPr>
          <p:cNvPr id="128003" name="Tijdelijke aanduiding voor dianummer 3">
            <a:extLst>
              <a:ext uri="{FF2B5EF4-FFF2-40B4-BE49-F238E27FC236}">
                <a16:creationId xmlns:a16="http://schemas.microsoft.com/office/drawing/2014/main" id="{B865E566-8470-B043-831A-18DD93C810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DECE183-D602-9244-B4BF-BD8EF600165E}" type="slidenum">
              <a:rPr lang="nl-NL" altLang="nl-NL" smtClean="0"/>
              <a:pPr/>
              <a:t>60</a:t>
            </a:fld>
            <a:endParaRPr lang="nl-NL" altLang="nl-NL"/>
          </a:p>
        </p:txBody>
      </p:sp>
    </p:spTree>
    <p:extLst>
      <p:ext uri="{BB962C8B-B14F-4D97-AF65-F5344CB8AC3E}">
        <p14:creationId xmlns:p14="http://schemas.microsoft.com/office/powerpoint/2010/main" val="554073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jdelijke aanduiding voor dia-afbeelding 1">
            <a:extLst>
              <a:ext uri="{FF2B5EF4-FFF2-40B4-BE49-F238E27FC236}">
                <a16:creationId xmlns:a16="http://schemas.microsoft.com/office/drawing/2014/main" id="{581FB751-EF45-424D-BE75-9C69D49012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8" name="Tijdelijke aanduiding voor notities 2">
            <a:extLst>
              <a:ext uri="{FF2B5EF4-FFF2-40B4-BE49-F238E27FC236}">
                <a16:creationId xmlns:a16="http://schemas.microsoft.com/office/drawing/2014/main" id="{5FA0818C-07BE-E24F-9816-7EFCE63912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Houd bij het delen van de zorg rekening met mogelijke reacties van schrik, boosheid of verdriet en wees je ervan bewust dat dit doorgaans normale reacties zijn op een vervelende boodschap.</a:t>
            </a:r>
          </a:p>
        </p:txBody>
      </p:sp>
      <p:sp>
        <p:nvSpPr>
          <p:cNvPr id="121859" name="Tijdelijke aanduiding voor dianummer 3">
            <a:extLst>
              <a:ext uri="{FF2B5EF4-FFF2-40B4-BE49-F238E27FC236}">
                <a16:creationId xmlns:a16="http://schemas.microsoft.com/office/drawing/2014/main" id="{46DBF3D4-031E-AC4B-A630-03271F2A7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2367848-D7CF-224C-8033-D088DAC51D4A}" type="slidenum">
              <a:rPr lang="nl-NL" altLang="nl-NL" smtClean="0"/>
              <a:pPr/>
              <a:t>61</a:t>
            </a:fld>
            <a:endParaRPr lang="nl-NL" altLang="nl-NL"/>
          </a:p>
        </p:txBody>
      </p:sp>
    </p:spTree>
    <p:extLst>
      <p:ext uri="{BB962C8B-B14F-4D97-AF65-F5344CB8AC3E}">
        <p14:creationId xmlns:p14="http://schemas.microsoft.com/office/powerpoint/2010/main" val="797253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jdelijke aanduiding voor dia-afbeelding 1">
            <a:extLst>
              <a:ext uri="{FF2B5EF4-FFF2-40B4-BE49-F238E27FC236}">
                <a16:creationId xmlns:a16="http://schemas.microsoft.com/office/drawing/2014/main" id="{E7D54951-7CC8-F849-B9E9-1968E38380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Tijdelijke aanduiding voor notities 2">
            <a:extLst>
              <a:ext uri="{FF2B5EF4-FFF2-40B4-BE49-F238E27FC236}">
                <a16:creationId xmlns:a16="http://schemas.microsoft.com/office/drawing/2014/main" id="{0CD07E4E-465C-5047-8A80-59349D6056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Houd bij het delen van de zorg rekening met mogelijke reacties van schrik, boosheid of verdriet en wees je ervan bewust dat dit doorgaans normale reacties zijn op een vervelende boodschap.</a:t>
            </a:r>
          </a:p>
        </p:txBody>
      </p:sp>
      <p:sp>
        <p:nvSpPr>
          <p:cNvPr id="123907" name="Tijdelijke aanduiding voor dianummer 3">
            <a:extLst>
              <a:ext uri="{FF2B5EF4-FFF2-40B4-BE49-F238E27FC236}">
                <a16:creationId xmlns:a16="http://schemas.microsoft.com/office/drawing/2014/main" id="{12639FD5-D288-3C47-9D75-569A57A192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FAD4829-C093-734B-99C4-61C8C5D280BA}" type="slidenum">
              <a:rPr lang="nl-NL" altLang="nl-NL" smtClean="0"/>
              <a:pPr/>
              <a:t>62</a:t>
            </a:fld>
            <a:endParaRPr lang="nl-NL" altLang="nl-NL"/>
          </a:p>
        </p:txBody>
      </p:sp>
    </p:spTree>
    <p:extLst>
      <p:ext uri="{BB962C8B-B14F-4D97-AF65-F5344CB8AC3E}">
        <p14:creationId xmlns:p14="http://schemas.microsoft.com/office/powerpoint/2010/main" val="35960852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jdelijke aanduiding voor dia-afbeelding 1">
            <a:extLst>
              <a:ext uri="{FF2B5EF4-FFF2-40B4-BE49-F238E27FC236}">
                <a16:creationId xmlns:a16="http://schemas.microsoft.com/office/drawing/2014/main" id="{F3F81A76-BEB4-A34E-81BD-3A0B4ADEFF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Tijdelijke aanduiding voor notities 2">
            <a:extLst>
              <a:ext uri="{FF2B5EF4-FFF2-40B4-BE49-F238E27FC236}">
                <a16:creationId xmlns:a16="http://schemas.microsoft.com/office/drawing/2014/main" id="{EE2C46EC-F94F-1B40-BD0E-4636A12A7B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Houd bij het delen van de zorg rekening met mogelijke reacties van schrik, boosheid of verdriet en wees je ervan bewust dat dit doorgaans normale reacties zijn op een vervelende boodschap.</a:t>
            </a:r>
          </a:p>
        </p:txBody>
      </p:sp>
      <p:sp>
        <p:nvSpPr>
          <p:cNvPr id="134147" name="Tijdelijke aanduiding voor dianummer 3">
            <a:extLst>
              <a:ext uri="{FF2B5EF4-FFF2-40B4-BE49-F238E27FC236}">
                <a16:creationId xmlns:a16="http://schemas.microsoft.com/office/drawing/2014/main" id="{36D18D8A-E92B-8147-8060-19A1FD2B11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DE3F63C-688D-4547-93DD-AACEC17AE515}" type="slidenum">
              <a:rPr lang="nl-NL" altLang="nl-NL" smtClean="0"/>
              <a:pPr/>
              <a:t>63</a:t>
            </a:fld>
            <a:endParaRPr lang="nl-NL" altLang="nl-NL"/>
          </a:p>
        </p:txBody>
      </p:sp>
    </p:spTree>
    <p:extLst>
      <p:ext uri="{BB962C8B-B14F-4D97-AF65-F5344CB8AC3E}">
        <p14:creationId xmlns:p14="http://schemas.microsoft.com/office/powerpoint/2010/main" val="1856632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jdelijke aanduiding voor dia-afbeelding 1">
            <a:extLst>
              <a:ext uri="{FF2B5EF4-FFF2-40B4-BE49-F238E27FC236}">
                <a16:creationId xmlns:a16="http://schemas.microsoft.com/office/drawing/2014/main" id="{01139EDC-E58E-5E45-B191-4EB3F763F2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4" name="Tijdelijke aanduiding voor notities 2">
            <a:extLst>
              <a:ext uri="{FF2B5EF4-FFF2-40B4-BE49-F238E27FC236}">
                <a16:creationId xmlns:a16="http://schemas.microsoft.com/office/drawing/2014/main" id="{A513ADBF-918E-B848-8302-020AC78572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Houd bij het delen van de zorg rekening met mogelijke reacties van schrik, boosheid of verdriet en wees je ervan bewust dat dit doorgaans normale reacties zijn op een vervelende boodschap.</a:t>
            </a:r>
          </a:p>
        </p:txBody>
      </p:sp>
      <p:sp>
        <p:nvSpPr>
          <p:cNvPr id="125955" name="Tijdelijke aanduiding voor dianummer 3">
            <a:extLst>
              <a:ext uri="{FF2B5EF4-FFF2-40B4-BE49-F238E27FC236}">
                <a16:creationId xmlns:a16="http://schemas.microsoft.com/office/drawing/2014/main" id="{B24F279A-EF03-4747-B3E5-475AD9BEF8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5274DE92-2B1E-8147-915E-331E79A2B2F3}" type="slidenum">
              <a:rPr lang="nl-NL" altLang="nl-NL" smtClean="0"/>
              <a:pPr/>
              <a:t>64</a:t>
            </a:fld>
            <a:endParaRPr lang="nl-NL" altLang="nl-NL"/>
          </a:p>
        </p:txBody>
      </p:sp>
    </p:spTree>
    <p:extLst>
      <p:ext uri="{BB962C8B-B14F-4D97-AF65-F5344CB8AC3E}">
        <p14:creationId xmlns:p14="http://schemas.microsoft.com/office/powerpoint/2010/main" val="42714155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jdelijke aanduiding voor dia-afbeelding 1">
            <a:extLst>
              <a:ext uri="{FF2B5EF4-FFF2-40B4-BE49-F238E27FC236}">
                <a16:creationId xmlns:a16="http://schemas.microsoft.com/office/drawing/2014/main" id="{6E8B4DB5-CD6F-E34F-82D8-9DB8433BA6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Tijdelijke aanduiding voor notities 2">
            <a:extLst>
              <a:ext uri="{FF2B5EF4-FFF2-40B4-BE49-F238E27FC236}">
                <a16:creationId xmlns:a16="http://schemas.microsoft.com/office/drawing/2014/main" id="{AB3139F7-C129-2346-BF7F-6B14E4B169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Houd bij het delen van de zorg rekening met mogelijke reacties van schrik, boosheid of verdriet en wees je ervan bewust dat dit doorgaans normale reacties zijn op een vervelende boodschap.</a:t>
            </a:r>
          </a:p>
        </p:txBody>
      </p:sp>
      <p:sp>
        <p:nvSpPr>
          <p:cNvPr id="132099" name="Tijdelijke aanduiding voor dianummer 3">
            <a:extLst>
              <a:ext uri="{FF2B5EF4-FFF2-40B4-BE49-F238E27FC236}">
                <a16:creationId xmlns:a16="http://schemas.microsoft.com/office/drawing/2014/main" id="{B7E00750-1E20-9A43-9693-139C7325D6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6007FD4-EAB3-7542-B3A2-EAFE69CAB9F1}" type="slidenum">
              <a:rPr lang="nl-NL" altLang="nl-NL" smtClean="0"/>
              <a:pPr/>
              <a:t>66</a:t>
            </a:fld>
            <a:endParaRPr lang="nl-NL" altLang="nl-NL"/>
          </a:p>
        </p:txBody>
      </p:sp>
    </p:spTree>
    <p:extLst>
      <p:ext uri="{BB962C8B-B14F-4D97-AF65-F5344CB8AC3E}">
        <p14:creationId xmlns:p14="http://schemas.microsoft.com/office/powerpoint/2010/main" val="42759360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67</a:t>
            </a:fld>
            <a:endParaRPr lang="nl-NL"/>
          </a:p>
        </p:txBody>
      </p:sp>
    </p:spTree>
    <p:extLst>
      <p:ext uri="{BB962C8B-B14F-4D97-AF65-F5344CB8AC3E}">
        <p14:creationId xmlns:p14="http://schemas.microsoft.com/office/powerpoint/2010/main" val="108063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jdelijke aanduiding voor dia-afbeelding 1">
            <a:extLst>
              <a:ext uri="{FF2B5EF4-FFF2-40B4-BE49-F238E27FC236}">
                <a16:creationId xmlns:a16="http://schemas.microsoft.com/office/drawing/2014/main" id="{A0EA7AC2-27F1-0944-93D9-D01C0EEDB8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Tijdelijke aanduiding voor notities 2">
            <a:extLst>
              <a:ext uri="{FF2B5EF4-FFF2-40B4-BE49-F238E27FC236}">
                <a16:creationId xmlns:a16="http://schemas.microsoft.com/office/drawing/2014/main" id="{B4049CFD-9163-8B41-810F-1524E303DE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a:t>3% van de kinderen</a:t>
            </a:r>
          </a:p>
        </p:txBody>
      </p:sp>
      <p:sp>
        <p:nvSpPr>
          <p:cNvPr id="32771" name="Tijdelijke aanduiding voor dianummer 3">
            <a:extLst>
              <a:ext uri="{FF2B5EF4-FFF2-40B4-BE49-F238E27FC236}">
                <a16:creationId xmlns:a16="http://schemas.microsoft.com/office/drawing/2014/main" id="{42FCF522-C2BA-764A-B83A-EF1D8D7059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D31C318F-F6BD-594B-8B19-7162AF9A42F4}" type="slidenum">
              <a:rPr lang="nl-NL" altLang="nl-NL" smtClean="0"/>
              <a:pPr/>
              <a:t>9</a:t>
            </a:fld>
            <a:endParaRPr lang="nl-NL" altLang="nl-NL"/>
          </a:p>
        </p:txBody>
      </p:sp>
    </p:spTree>
    <p:extLst>
      <p:ext uri="{BB962C8B-B14F-4D97-AF65-F5344CB8AC3E}">
        <p14:creationId xmlns:p14="http://schemas.microsoft.com/office/powerpoint/2010/main" val="3265008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jdelijke aanduiding voor dia-afbeelding 1">
            <a:extLst>
              <a:ext uri="{FF2B5EF4-FFF2-40B4-BE49-F238E27FC236}">
                <a16:creationId xmlns:a16="http://schemas.microsoft.com/office/drawing/2014/main" id="{BFF13ABE-F5AC-DC4D-9C33-78B18854BF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Tijdelijke aanduiding voor notities 2">
            <a:extLst>
              <a:ext uri="{FF2B5EF4-FFF2-40B4-BE49-F238E27FC236}">
                <a16:creationId xmlns:a16="http://schemas.microsoft.com/office/drawing/2014/main" id="{7C341509-8F3B-A74E-AE32-6F0A74887D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nl-NL" altLang="nl-NL" dirty="0"/>
              <a:t> Check door Veilig Thuis bij adviesvragen (stap 2 Meldcode). Indien de beller daarmee instemt, kan Veilig Thuis checken of er over de persoon/het gezin waarover de beller advies vraagt aan Veilig Thuis aanvullende informatie ‘op de radar’ staat. Veilig Thuis betrekt deze informatie bij haar advies, zonder de informatie te delen met de beller. Deze aanscherping is gericht op de kwaliteit van de advisering aan bellers, door zo goed mogelijk de veiligheidssituatie te beoordelen. Om deze maatregel vorm te geven, wordt de informatie uit verschillende bronnen bij elkaar gebracht, zodat Veilig Thuis op basis van een zo volledig mogelijk inzicht in de problematiek signalen kan beoordelen.  </a:t>
            </a:r>
          </a:p>
          <a:p>
            <a:pPr marL="628650" lvl="1" indent="-171450" eaLnBrk="1" hangingPunct="1">
              <a:buFontTx/>
              <a:buChar char="•"/>
            </a:pPr>
            <a:r>
              <a:rPr lang="nl-NL" altLang="nl-NL" dirty="0"/>
              <a:t>Tijdpad: Deze maatregel raakt aan privacywetgeving en moet geborgd worden in nieuwe wetgeving. Dit wetgevingstraject is nog niet afgerond. Zodra dit traject gereed is, kan de implementatie ter hand genomen worden. Pas dan zal deze maatregel in uitvoering worden gebracht. </a:t>
            </a:r>
          </a:p>
          <a:p>
            <a:pPr marL="628650" lvl="1" indent="-171450" eaLnBrk="1" hangingPunct="1">
              <a:buFontTx/>
              <a:buChar char="•"/>
            </a:pPr>
            <a:endParaRPr lang="nl-NL" altLang="nl-NL" dirty="0"/>
          </a:p>
          <a:p>
            <a:pPr marL="171450" indent="-171450" eaLnBrk="1" hangingPunct="1">
              <a:buFontTx/>
              <a:buChar char="•"/>
            </a:pPr>
            <a:r>
              <a:rPr lang="nl-NL" altLang="nl-NL" dirty="0"/>
              <a:t>Casuïstiek die Veilig Thuis niet direct na triage overdraagt aan het lokaal veld, maar waar sprake is van bemoeienis van Veilig Thuis, zal Veilig Thuis na overdracht van de casuïstiek het resultaat van de interventies op de veiligheid actief monitoren. Indien nodig kan Veilig Thuis opnieuw een multidisciplinair team in positie brengen. De periode waarin Veilig Thuis de veiligheid monitort zal per casus verschillen. Gemiddeld wordt een duur van anderhalf jaar als een realistische duur beschouwd door de Veilig Thuis-organisaties. </a:t>
            </a:r>
          </a:p>
          <a:p>
            <a:pPr marL="171450" indent="-171450" eaLnBrk="1" hangingPunct="1">
              <a:buFontTx/>
              <a:buChar char="•"/>
            </a:pPr>
            <a:endParaRPr lang="nl-NL" altLang="nl-NL" dirty="0"/>
          </a:p>
          <a:p>
            <a:pPr marL="171450" indent="-171450" eaLnBrk="1" hangingPunct="1">
              <a:buFontTx/>
              <a:buChar char="•"/>
            </a:pPr>
            <a:r>
              <a:rPr lang="nl-NL" altLang="nl-NL" dirty="0"/>
              <a:t>Wanneer de triage niet leidt tot afsluiting of directe overdracht aan een lokaal team of hulpverlener, is Veilig Thuis zelf verantwoordelijk voor de noodzakelijke vervolgstappen en voor het zicht op de veiligheid in het cliëntsysteem.  </a:t>
            </a:r>
          </a:p>
          <a:p>
            <a:pPr marL="171450" indent="-171450" eaLnBrk="1" hangingPunct="1">
              <a:buFontTx/>
              <a:buChar char="•"/>
            </a:pPr>
            <a:r>
              <a:rPr lang="nl-NL" altLang="nl-NL" dirty="0"/>
              <a:t> </a:t>
            </a:r>
          </a:p>
        </p:txBody>
      </p:sp>
      <p:sp>
        <p:nvSpPr>
          <p:cNvPr id="93187" name="Tijdelijke aanduiding voor dianummer 3">
            <a:extLst>
              <a:ext uri="{FF2B5EF4-FFF2-40B4-BE49-F238E27FC236}">
                <a16:creationId xmlns:a16="http://schemas.microsoft.com/office/drawing/2014/main" id="{727D6581-FAFB-224C-8C45-60DE6279D8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692D8C93-BD45-E243-B6B5-17128B4201FC}" type="slidenum">
              <a:rPr lang="nl-NL" altLang="nl-NL" smtClean="0"/>
              <a:pPr/>
              <a:t>68</a:t>
            </a:fld>
            <a:endParaRPr lang="nl-NL" altLang="nl-NL"/>
          </a:p>
        </p:txBody>
      </p:sp>
    </p:spTree>
    <p:extLst>
      <p:ext uri="{BB962C8B-B14F-4D97-AF65-F5344CB8AC3E}">
        <p14:creationId xmlns:p14="http://schemas.microsoft.com/office/powerpoint/2010/main" val="36714402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70</a:t>
            </a:fld>
            <a:endParaRPr lang="nl-NL"/>
          </a:p>
        </p:txBody>
      </p:sp>
    </p:spTree>
    <p:extLst>
      <p:ext uri="{BB962C8B-B14F-4D97-AF65-F5344CB8AC3E}">
        <p14:creationId xmlns:p14="http://schemas.microsoft.com/office/powerpoint/2010/main" val="328242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71</a:t>
            </a:fld>
            <a:endParaRPr lang="nl-NL"/>
          </a:p>
        </p:txBody>
      </p:sp>
    </p:spTree>
    <p:extLst>
      <p:ext uri="{BB962C8B-B14F-4D97-AF65-F5344CB8AC3E}">
        <p14:creationId xmlns:p14="http://schemas.microsoft.com/office/powerpoint/2010/main" val="180650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74</a:t>
            </a:fld>
            <a:endParaRPr lang="nl-NL"/>
          </a:p>
        </p:txBody>
      </p:sp>
    </p:spTree>
    <p:extLst>
      <p:ext uri="{BB962C8B-B14F-4D97-AF65-F5344CB8AC3E}">
        <p14:creationId xmlns:p14="http://schemas.microsoft.com/office/powerpoint/2010/main" val="327372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75</a:t>
            </a:fld>
            <a:endParaRPr lang="nl-NL"/>
          </a:p>
        </p:txBody>
      </p:sp>
    </p:spTree>
    <p:extLst>
      <p:ext uri="{BB962C8B-B14F-4D97-AF65-F5344CB8AC3E}">
        <p14:creationId xmlns:p14="http://schemas.microsoft.com/office/powerpoint/2010/main" val="3463554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jdelijke aanduiding voor dia-afbeelding 1">
            <a:extLst>
              <a:ext uri="{FF2B5EF4-FFF2-40B4-BE49-F238E27FC236}">
                <a16:creationId xmlns:a16="http://schemas.microsoft.com/office/drawing/2014/main" id="{AFD53CF1-52D2-C248-98D8-2FB5E724DB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Tijdelijke aanduiding voor notities 2">
            <a:extLst>
              <a:ext uri="{FF2B5EF4-FFF2-40B4-BE49-F238E27FC236}">
                <a16:creationId xmlns:a16="http://schemas.microsoft.com/office/drawing/2014/main" id="{77822D51-6E6D-8240-84DA-6FA00E10CD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a:t>Depressie, negatief zelfbeeld of wereldbeeld, PTSS</a:t>
            </a:r>
          </a:p>
        </p:txBody>
      </p:sp>
      <p:sp>
        <p:nvSpPr>
          <p:cNvPr id="39939" name="Tijdelijke aanduiding voor dianummer 3">
            <a:extLst>
              <a:ext uri="{FF2B5EF4-FFF2-40B4-BE49-F238E27FC236}">
                <a16:creationId xmlns:a16="http://schemas.microsoft.com/office/drawing/2014/main" id="{8C9EDE89-E1AB-BB48-A02C-7FD28F7505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ED0254BA-8A67-9B4B-9947-3F31ACFD6F80}" type="slidenum">
              <a:rPr lang="nl-NL" altLang="nl-NL" smtClean="0"/>
              <a:pPr/>
              <a:t>15</a:t>
            </a:fld>
            <a:endParaRPr lang="nl-NL" altLang="nl-NL"/>
          </a:p>
        </p:txBody>
      </p:sp>
    </p:spTree>
    <p:extLst>
      <p:ext uri="{BB962C8B-B14F-4D97-AF65-F5344CB8AC3E}">
        <p14:creationId xmlns:p14="http://schemas.microsoft.com/office/powerpoint/2010/main" val="309891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21</a:t>
            </a:fld>
            <a:endParaRPr lang="nl-NL"/>
          </a:p>
        </p:txBody>
      </p:sp>
    </p:spTree>
    <p:extLst>
      <p:ext uri="{BB962C8B-B14F-4D97-AF65-F5344CB8AC3E}">
        <p14:creationId xmlns:p14="http://schemas.microsoft.com/office/powerpoint/2010/main" val="174388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26</a:t>
            </a:fld>
            <a:endParaRPr lang="nl-NL"/>
          </a:p>
        </p:txBody>
      </p:sp>
    </p:spTree>
    <p:extLst>
      <p:ext uri="{BB962C8B-B14F-4D97-AF65-F5344CB8AC3E}">
        <p14:creationId xmlns:p14="http://schemas.microsoft.com/office/powerpoint/2010/main" val="25824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Er bestaan veel verschillende vormen van kindermishandeling.  Wat zie je op de plaatjes? Wie kan een definitie van kindermishandeling geven? Welke verschillende soorten kindermishandeling kan je bedenken?</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27</a:t>
            </a:fld>
            <a:endParaRPr lang="nl-NL"/>
          </a:p>
        </p:txBody>
      </p:sp>
    </p:spTree>
    <p:extLst>
      <p:ext uri="{BB962C8B-B14F-4D97-AF65-F5344CB8AC3E}">
        <p14:creationId xmlns:p14="http://schemas.microsoft.com/office/powerpoint/2010/main" val="3097472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Maak groepjes van 3 en bespreek de stellingen, Zijn jullie het eens? </a:t>
            </a:r>
            <a:r>
              <a:rPr lang="nl-NL" dirty="0" err="1"/>
              <a:t>E.e.a</a:t>
            </a:r>
            <a:r>
              <a:rPr lang="nl-NL" dirty="0"/>
              <a:t> hangt ook sterk af van je eigen referentiekader. Bij al deze stellingen moet je meer weten. Dit geldt bijna altijd bij signalen van mishandeling. Het signaleren van kindermishandeling is geen momentopname maar vraagt ook over kennis van de context</a:t>
            </a:r>
          </a:p>
        </p:txBody>
      </p:sp>
      <p:sp>
        <p:nvSpPr>
          <p:cNvPr id="4" name="Tijdelijke aanduiding voor dianummer 3"/>
          <p:cNvSpPr>
            <a:spLocks noGrp="1"/>
          </p:cNvSpPr>
          <p:nvPr>
            <p:ph type="sldNum" sz="quarter" idx="10"/>
          </p:nvPr>
        </p:nvSpPr>
        <p:spPr/>
        <p:txBody>
          <a:bodyPr/>
          <a:lstStyle/>
          <a:p>
            <a:fld id="{DC331F49-2FA0-134A-B0D6-0D33F6C0FEDB}" type="slidenum">
              <a:rPr lang="nl-NL" smtClean="0"/>
              <a:t>28</a:t>
            </a:fld>
            <a:endParaRPr lang="nl-NL"/>
          </a:p>
        </p:txBody>
      </p:sp>
    </p:spTree>
    <p:extLst>
      <p:ext uri="{BB962C8B-B14F-4D97-AF65-F5344CB8AC3E}">
        <p14:creationId xmlns:p14="http://schemas.microsoft.com/office/powerpoint/2010/main" val="139729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Tijdelijke aanduiding voor datum 3"/>
          <p:cNvSpPr>
            <a:spLocks noGrp="1"/>
          </p:cNvSpPr>
          <p:nvPr>
            <p:ph type="dt" sz="half" idx="10"/>
          </p:nvPr>
        </p:nvSpPr>
        <p:spPr/>
        <p:txBody>
          <a:bodyPr/>
          <a:lstStyle/>
          <a:p>
            <a:fld id="{B41245B7-5C95-F24A-A526-699445DA9099}" type="datetimeFigureOut">
              <a:rPr lang="nl-NL" smtClean="0"/>
              <a:t>07-10-19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250596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B41245B7-5C95-F24A-A526-699445DA9099}" type="datetimeFigureOut">
              <a:rPr lang="nl-NL" smtClean="0"/>
              <a:t>07-10-19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58106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2057400" cy="58515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457200" y="274639"/>
            <a:ext cx="60198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B41245B7-5C95-F24A-A526-699445DA9099}" type="datetimeFigureOut">
              <a:rPr lang="nl-NL" smtClean="0"/>
              <a:t>07-10-19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179285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10"/>
          </p:nvPr>
        </p:nvSpPr>
        <p:spPr/>
        <p:txBody>
          <a:bodyPr/>
          <a:lstStyle/>
          <a:p>
            <a:fld id="{B41245B7-5C95-F24A-A526-699445DA9099}" type="datetimeFigureOut">
              <a:rPr lang="nl-NL" smtClean="0"/>
              <a:t>07-10-19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137833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B41245B7-5C95-F24A-A526-699445DA9099}" type="datetimeFigureOut">
              <a:rPr lang="nl-NL" smtClean="0"/>
              <a:t>07-10-19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4063836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datum 4"/>
          <p:cNvSpPr>
            <a:spLocks noGrp="1"/>
          </p:cNvSpPr>
          <p:nvPr>
            <p:ph type="dt" sz="half" idx="10"/>
          </p:nvPr>
        </p:nvSpPr>
        <p:spPr/>
        <p:txBody>
          <a:bodyPr/>
          <a:lstStyle/>
          <a:p>
            <a:fld id="{B41245B7-5C95-F24A-A526-699445DA9099}" type="datetimeFigureOut">
              <a:rPr lang="nl-NL" smtClean="0"/>
              <a:t>07-10-19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300995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Tijdelijke aanduiding voor datum 6"/>
          <p:cNvSpPr>
            <a:spLocks noGrp="1"/>
          </p:cNvSpPr>
          <p:nvPr>
            <p:ph type="dt" sz="half" idx="10"/>
          </p:nvPr>
        </p:nvSpPr>
        <p:spPr/>
        <p:txBody>
          <a:bodyPr/>
          <a:lstStyle/>
          <a:p>
            <a:fld id="{B41245B7-5C95-F24A-A526-699445DA9099}" type="datetimeFigureOut">
              <a:rPr lang="nl-NL" smtClean="0"/>
              <a:t>07-10-19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302589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datum 2"/>
          <p:cNvSpPr>
            <a:spLocks noGrp="1"/>
          </p:cNvSpPr>
          <p:nvPr>
            <p:ph type="dt" sz="half" idx="10"/>
          </p:nvPr>
        </p:nvSpPr>
        <p:spPr/>
        <p:txBody>
          <a:bodyPr/>
          <a:lstStyle/>
          <a:p>
            <a:fld id="{B41245B7-5C95-F24A-A526-699445DA9099}" type="datetimeFigureOut">
              <a:rPr lang="nl-NL" smtClean="0"/>
              <a:t>07-10-19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200186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41245B7-5C95-F24A-A526-699445DA9099}" type="datetimeFigureOut">
              <a:rPr lang="nl-NL" smtClean="0"/>
              <a:t>07-10-19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333920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49"/>
            <a:ext cx="3008313" cy="1162051"/>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41245B7-5C95-F24A-A526-699445DA9099}" type="datetimeFigureOut">
              <a:rPr lang="nl-NL" smtClean="0"/>
              <a:t>07-10-19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130283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ijdelijke aanduiding voor teks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41245B7-5C95-F24A-A526-699445DA9099}" type="datetimeFigureOut">
              <a:rPr lang="nl-NL" smtClean="0"/>
              <a:t>07-10-19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FF0A37-298C-7B4D-92C9-F5CC56575B8E}" type="slidenum">
              <a:rPr lang="nl-NL" smtClean="0"/>
              <a:t>‹nr.›</a:t>
            </a:fld>
            <a:endParaRPr lang="nl-NL"/>
          </a:p>
        </p:txBody>
      </p:sp>
    </p:spTree>
    <p:extLst>
      <p:ext uri="{BB962C8B-B14F-4D97-AF65-F5344CB8AC3E}">
        <p14:creationId xmlns:p14="http://schemas.microsoft.com/office/powerpoint/2010/main" val="314230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245B7-5C95-F24A-A526-699445DA9099}" type="datetimeFigureOut">
              <a:rPr lang="nl-NL" smtClean="0"/>
              <a:t>07-10-19</a:t>
            </a:fld>
            <a:endParaRPr lang="nl-NL"/>
          </a:p>
        </p:txBody>
      </p:sp>
      <p:sp>
        <p:nvSpPr>
          <p:cNvPr id="5" name="Tijdelijke aanduiding voor voettekst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F0A37-298C-7B4D-92C9-F5CC56575B8E}" type="slidenum">
              <a:rPr lang="nl-NL" smtClean="0"/>
              <a:t>‹nr.›</a:t>
            </a:fld>
            <a:endParaRPr lang="nl-NL"/>
          </a:p>
        </p:txBody>
      </p:sp>
    </p:spTree>
    <p:extLst>
      <p:ext uri="{BB962C8B-B14F-4D97-AF65-F5344CB8AC3E}">
        <p14:creationId xmlns:p14="http://schemas.microsoft.com/office/powerpoint/2010/main" val="3564394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g"/><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6.jp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wFEgmNhiqjQ" TargetMode="External"/><Relationship Id="rId2" Type="http://schemas.openxmlformats.org/officeDocument/2006/relationships/hyperlink" Target="https://youtu.be/Y2wZ_Ph_EW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EC3B3D-B731-2840-8820-593196A82632}"/>
              </a:ext>
            </a:extLst>
          </p:cNvPr>
          <p:cNvSpPr>
            <a:spLocks noGrp="1"/>
          </p:cNvSpPr>
          <p:nvPr>
            <p:ph type="ctrTitle"/>
          </p:nvPr>
        </p:nvSpPr>
        <p:spPr>
          <a:xfrm>
            <a:off x="685800" y="1762125"/>
            <a:ext cx="7772400" cy="1470025"/>
          </a:xfrm>
        </p:spPr>
        <p:txBody>
          <a:bodyPr>
            <a:noAutofit/>
          </a:bodyPr>
          <a:lstStyle/>
          <a:p>
            <a:r>
              <a:rPr lang="nl-NL" sz="5000" dirty="0">
                <a:solidFill>
                  <a:schemeClr val="tx2"/>
                </a:solidFill>
              </a:rPr>
              <a:t>Scholing meldcode kindermishandeling</a:t>
            </a:r>
          </a:p>
        </p:txBody>
      </p:sp>
      <p:sp>
        <p:nvSpPr>
          <p:cNvPr id="3" name="Ondertitel 2">
            <a:extLst>
              <a:ext uri="{FF2B5EF4-FFF2-40B4-BE49-F238E27FC236}">
                <a16:creationId xmlns:a16="http://schemas.microsoft.com/office/drawing/2014/main" id="{BD9634DB-ACB6-354F-B021-67788DC2AE78}"/>
              </a:ext>
            </a:extLst>
          </p:cNvPr>
          <p:cNvSpPr>
            <a:spLocks noGrp="1"/>
          </p:cNvSpPr>
          <p:nvPr>
            <p:ph type="subTitle" idx="1"/>
          </p:nvPr>
        </p:nvSpPr>
        <p:spPr/>
        <p:txBody>
          <a:bodyPr>
            <a:normAutofit fontScale="92500" lnSpcReduction="20000"/>
          </a:bodyPr>
          <a:lstStyle/>
          <a:p>
            <a:r>
              <a:rPr lang="nl-NL" dirty="0"/>
              <a:t>M. van den Brink, huisarts, </a:t>
            </a:r>
            <a:r>
              <a:rPr lang="nl-NL" dirty="0" err="1"/>
              <a:t>Aandachtsfunctionaris</a:t>
            </a:r>
            <a:r>
              <a:rPr lang="nl-NL" dirty="0"/>
              <a:t> kindermishandeling</a:t>
            </a:r>
          </a:p>
          <a:p>
            <a:r>
              <a:rPr lang="nl-NL" dirty="0"/>
              <a:t>7-10-2019</a:t>
            </a:r>
          </a:p>
        </p:txBody>
      </p:sp>
      <p:pic>
        <p:nvPicPr>
          <p:cNvPr id="4" name="Picture 4" descr="Afbeeldingsresultaat voor huisartsen eemland bv">
            <a:extLst>
              <a:ext uri="{FF2B5EF4-FFF2-40B4-BE49-F238E27FC236}">
                <a16:creationId xmlns:a16="http://schemas.microsoft.com/office/drawing/2014/main" id="{51707362-AE18-FC41-BCE0-93ADD0CA0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986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el 1">
            <a:extLst>
              <a:ext uri="{FF2B5EF4-FFF2-40B4-BE49-F238E27FC236}">
                <a16:creationId xmlns:a16="http://schemas.microsoft.com/office/drawing/2014/main" id="{C6ACB571-A890-E947-90AB-EAA24A84203F}"/>
              </a:ext>
            </a:extLst>
          </p:cNvPr>
          <p:cNvSpPr>
            <a:spLocks noGrp="1" noChangeArrowheads="1"/>
          </p:cNvSpPr>
          <p:nvPr>
            <p:ph type="title"/>
          </p:nvPr>
        </p:nvSpPr>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Stelling/Feit 3</a:t>
            </a:r>
          </a:p>
        </p:txBody>
      </p:sp>
      <p:sp>
        <p:nvSpPr>
          <p:cNvPr id="33794" name="Tijdelijke aanduiding voor inhoud 6">
            <a:extLst>
              <a:ext uri="{FF2B5EF4-FFF2-40B4-BE49-F238E27FC236}">
                <a16:creationId xmlns:a16="http://schemas.microsoft.com/office/drawing/2014/main" id="{2FEFAE62-886F-F645-B04D-F06D51A66414}"/>
              </a:ext>
            </a:extLst>
          </p:cNvPr>
          <p:cNvSpPr>
            <a:spLocks noGrp="1" noChangeArrowheads="1"/>
          </p:cNvSpPr>
          <p:nvPr>
            <p:ph idx="1"/>
          </p:nvPr>
        </p:nvSpPr>
        <p:spPr>
          <a:xfrm>
            <a:off x="611188" y="2133600"/>
            <a:ext cx="7772400" cy="3648075"/>
          </a:xfrm>
        </p:spPr>
        <p:txBody>
          <a:bodyPr anchor="t">
            <a:normAutofit fontScale="92500" lnSpcReduction="10000"/>
          </a:bodyPr>
          <a:lstStyle/>
          <a:p>
            <a:pPr marL="0" indent="0" algn="ctr" eaLnBrk="1" hangingPunct="1">
              <a:buFont typeface="Arial" panose="020B0604020202020204" pitchFamily="34" charset="0"/>
              <a:buNone/>
            </a:pPr>
            <a:r>
              <a:rPr lang="nl-NL" altLang="nl-NL" dirty="0">
                <a:solidFill>
                  <a:schemeClr val="tx2"/>
                </a:solidFill>
                <a:latin typeface="Arial" panose="020B0604020202020204" pitchFamily="34" charset="0"/>
                <a:ea typeface="Helvetica" pitchFamily="2" charset="0"/>
                <a:cs typeface="Helvetica" pitchFamily="2" charset="0"/>
              </a:rPr>
              <a:t>In welke groep in Nederland komt kindermishandeling het meest voor?</a:t>
            </a:r>
          </a:p>
          <a:p>
            <a:pPr marL="0" indent="0" eaLnBrk="1" hangingPunct="1"/>
            <a:endParaRPr lang="nl-NL" altLang="nl-NL" dirty="0">
              <a:solidFill>
                <a:schemeClr val="tx2"/>
              </a:solidFill>
              <a:latin typeface="Helvetica" pitchFamily="2" charset="0"/>
              <a:ea typeface="Helvetica" pitchFamily="2" charset="0"/>
              <a:cs typeface="Helvetica" pitchFamily="2" charset="0"/>
            </a:endParaRP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Eenouder gezinnen</a:t>
            </a: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Werkloze ouders</a:t>
            </a: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Allochtone gezinnen</a:t>
            </a: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Laag opgeleide ouders</a:t>
            </a:r>
          </a:p>
          <a:p>
            <a:pPr marL="0" indent="0" eaLnBrk="1" hangingPunct="1"/>
            <a:endParaRPr lang="nl-NL" altLang="nl-NL" dirty="0">
              <a:latin typeface="Helvetica" pitchFamily="2" charset="0"/>
              <a:ea typeface="Helvetica" pitchFamily="2" charset="0"/>
              <a:cs typeface="Helvetica" pitchFamily="2" charset="0"/>
            </a:endParaRPr>
          </a:p>
        </p:txBody>
      </p:sp>
      <p:pic>
        <p:nvPicPr>
          <p:cNvPr id="33795" name="Picture 4" descr="Afbeeldingsresultaat voor huisartsen eemland bv">
            <a:extLst>
              <a:ext uri="{FF2B5EF4-FFF2-40B4-BE49-F238E27FC236}">
                <a16:creationId xmlns:a16="http://schemas.microsoft.com/office/drawing/2014/main" id="{E1087721-CF92-1C44-8005-6D2B95B62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53141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a:extLst>
              <a:ext uri="{FF2B5EF4-FFF2-40B4-BE49-F238E27FC236}">
                <a16:creationId xmlns:a16="http://schemas.microsoft.com/office/drawing/2014/main" id="{8E7923C4-F320-F64C-B1A5-C95D4DE355E0}"/>
              </a:ext>
            </a:extLst>
          </p:cNvPr>
          <p:cNvSpPr>
            <a:spLocks noGrp="1" noChangeArrowheads="1"/>
          </p:cNvSpPr>
          <p:nvPr>
            <p:ph type="title"/>
          </p:nvPr>
        </p:nvSpPr>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Antwoord</a:t>
            </a:r>
          </a:p>
        </p:txBody>
      </p:sp>
      <p:sp>
        <p:nvSpPr>
          <p:cNvPr id="34818" name="Tijdelijke aanduiding voor inhoud 6">
            <a:extLst>
              <a:ext uri="{FF2B5EF4-FFF2-40B4-BE49-F238E27FC236}">
                <a16:creationId xmlns:a16="http://schemas.microsoft.com/office/drawing/2014/main" id="{8DABBF4E-2F66-0549-8BCC-A86BFDBD2694}"/>
              </a:ext>
            </a:extLst>
          </p:cNvPr>
          <p:cNvSpPr>
            <a:spLocks noGrp="1" noChangeArrowheads="1"/>
          </p:cNvSpPr>
          <p:nvPr>
            <p:ph idx="1"/>
          </p:nvPr>
        </p:nvSpPr>
        <p:spPr>
          <a:xfrm>
            <a:off x="611188" y="2133600"/>
            <a:ext cx="7772400" cy="3648075"/>
          </a:xfrm>
        </p:spPr>
        <p:txBody>
          <a:bodyPr anchor="t">
            <a:normAutofit/>
          </a:bodyPr>
          <a:lstStyle/>
          <a:p>
            <a:pPr marL="0" indent="0" algn="ctr" eaLnBrk="1" hangingPunct="1"/>
            <a:r>
              <a:rPr lang="nl-NL" altLang="nl-NL" dirty="0">
                <a:solidFill>
                  <a:schemeClr val="tx2"/>
                </a:solidFill>
                <a:latin typeface="Arial" panose="020B0604020202020204" pitchFamily="34" charset="0"/>
                <a:ea typeface="Helvetica" pitchFamily="2" charset="0"/>
                <a:cs typeface="Helvetica" pitchFamily="2" charset="0"/>
              </a:rPr>
              <a:t>Risicofactor kindermishandeling</a:t>
            </a:r>
          </a:p>
          <a:p>
            <a:pPr marL="0" indent="0" eaLnBrk="1" hangingPunct="1"/>
            <a:endParaRPr lang="nl-NL" altLang="nl-NL" dirty="0">
              <a:solidFill>
                <a:schemeClr val="tx2"/>
              </a:solidFill>
              <a:latin typeface="Arial" panose="020B0604020202020204" pitchFamily="34" charset="0"/>
              <a:ea typeface="Helvetica" pitchFamily="2" charset="0"/>
              <a:cs typeface="Helvetica" pitchFamily="2" charset="0"/>
            </a:endParaRP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Eenouder gezinnen:			2 x</a:t>
            </a: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Werkloze ouders			5 x</a:t>
            </a: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Allochtone gezinnen			4,5 x</a:t>
            </a: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Laag opgeleide ouders		</a:t>
            </a:r>
            <a:r>
              <a:rPr lang="nl-NL" altLang="nl-NL" sz="3200" dirty="0">
                <a:solidFill>
                  <a:srgbClr val="FF6600"/>
                </a:solidFill>
                <a:latin typeface="Arial" panose="020B0604020202020204" pitchFamily="34" charset="0"/>
                <a:ea typeface="Helvetica" pitchFamily="2" charset="0"/>
                <a:cs typeface="Helvetica" pitchFamily="2" charset="0"/>
              </a:rPr>
              <a:t>8 x</a:t>
            </a:r>
          </a:p>
        </p:txBody>
      </p:sp>
      <p:pic>
        <p:nvPicPr>
          <p:cNvPr id="34819" name="Picture 4" descr="Afbeeldingsresultaat voor huisartsen eemland bv">
            <a:extLst>
              <a:ext uri="{FF2B5EF4-FFF2-40B4-BE49-F238E27FC236}">
                <a16:creationId xmlns:a16="http://schemas.microsoft.com/office/drawing/2014/main" id="{C26F03DC-003B-C24D-8889-A6F877C98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46025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el 1">
            <a:extLst>
              <a:ext uri="{FF2B5EF4-FFF2-40B4-BE49-F238E27FC236}">
                <a16:creationId xmlns:a16="http://schemas.microsoft.com/office/drawing/2014/main" id="{23B6169E-738D-C243-ADAE-6D17B83482D3}"/>
              </a:ext>
            </a:extLst>
          </p:cNvPr>
          <p:cNvSpPr>
            <a:spLocks noGrp="1" noChangeArrowheads="1"/>
          </p:cNvSpPr>
          <p:nvPr>
            <p:ph type="title"/>
          </p:nvPr>
        </p:nvSpPr>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Stelling/Feit 4</a:t>
            </a:r>
          </a:p>
        </p:txBody>
      </p:sp>
      <p:sp>
        <p:nvSpPr>
          <p:cNvPr id="35842" name="Tijdelijke aanduiding voor inhoud 2">
            <a:extLst>
              <a:ext uri="{FF2B5EF4-FFF2-40B4-BE49-F238E27FC236}">
                <a16:creationId xmlns:a16="http://schemas.microsoft.com/office/drawing/2014/main" id="{8E42B48F-2075-4C4F-BBE3-5CD8707DDD7E}"/>
              </a:ext>
            </a:extLst>
          </p:cNvPr>
          <p:cNvSpPr>
            <a:spLocks noGrp="1" noChangeArrowheads="1"/>
          </p:cNvSpPr>
          <p:nvPr>
            <p:ph idx="1"/>
          </p:nvPr>
        </p:nvSpPr>
        <p:spPr>
          <a:xfrm>
            <a:off x="457200" y="2988735"/>
            <a:ext cx="8229600" cy="4525963"/>
          </a:xfrm>
        </p:spPr>
        <p:txBody>
          <a:bodyPr>
            <a:normAutofit/>
          </a:bodyPr>
          <a:lstStyle/>
          <a:p>
            <a:pPr marL="0" indent="0" algn="ctr" eaLnBrk="1" hangingPunct="1">
              <a:buFont typeface="Arial" panose="020B0604020202020204" pitchFamily="34" charset="0"/>
              <a:buNone/>
            </a:pPr>
            <a:r>
              <a:rPr lang="en-US" altLang="nl-NL" dirty="0">
                <a:solidFill>
                  <a:schemeClr val="tx2"/>
                </a:solidFill>
                <a:latin typeface="Arial" panose="020B0604020202020204" pitchFamily="34" charset="0"/>
                <a:ea typeface="Helvetica" pitchFamily="2" charset="0"/>
                <a:cs typeface="Helvetica" pitchFamily="2" charset="0"/>
              </a:rPr>
              <a:t>De </a:t>
            </a:r>
            <a:r>
              <a:rPr lang="en-US" altLang="nl-NL" dirty="0" err="1">
                <a:solidFill>
                  <a:schemeClr val="tx2"/>
                </a:solidFill>
                <a:latin typeface="Arial" panose="020B0604020202020204" pitchFamily="34" charset="0"/>
                <a:ea typeface="Helvetica" pitchFamily="2" charset="0"/>
                <a:cs typeface="Helvetica" pitchFamily="2" charset="0"/>
              </a:rPr>
              <a:t>meest</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voorkomende</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vorm</a:t>
            </a:r>
            <a:r>
              <a:rPr lang="en-US" altLang="nl-NL" dirty="0">
                <a:solidFill>
                  <a:schemeClr val="tx2"/>
                </a:solidFill>
                <a:latin typeface="Arial" panose="020B0604020202020204" pitchFamily="34" charset="0"/>
                <a:ea typeface="Helvetica" pitchFamily="2" charset="0"/>
                <a:cs typeface="Helvetica" pitchFamily="2" charset="0"/>
              </a:rPr>
              <a:t> van </a:t>
            </a:r>
            <a:br>
              <a:rPr lang="en-US" altLang="nl-NL" dirty="0">
                <a:solidFill>
                  <a:schemeClr val="tx2"/>
                </a:solidFill>
                <a:latin typeface="Arial" panose="020B0604020202020204" pitchFamily="34" charset="0"/>
                <a:ea typeface="Helvetica" pitchFamily="2" charset="0"/>
                <a:cs typeface="Helvetica" pitchFamily="2" charset="0"/>
              </a:rPr>
            </a:br>
            <a:r>
              <a:rPr lang="en-US" altLang="nl-NL" dirty="0" err="1">
                <a:solidFill>
                  <a:schemeClr val="tx2"/>
                </a:solidFill>
                <a:latin typeface="Arial" panose="020B0604020202020204" pitchFamily="34" charset="0"/>
                <a:ea typeface="Helvetica" pitchFamily="2" charset="0"/>
                <a:cs typeface="Helvetica" pitchFamily="2" charset="0"/>
              </a:rPr>
              <a:t>kindermishandeling</a:t>
            </a:r>
            <a:r>
              <a:rPr lang="en-US" altLang="nl-NL" dirty="0">
                <a:solidFill>
                  <a:schemeClr val="tx2"/>
                </a:solidFill>
                <a:latin typeface="Arial" panose="020B0604020202020204" pitchFamily="34" charset="0"/>
                <a:ea typeface="Helvetica" pitchFamily="2" charset="0"/>
                <a:cs typeface="Helvetica" pitchFamily="2" charset="0"/>
              </a:rPr>
              <a:t> is </a:t>
            </a:r>
            <a:r>
              <a:rPr lang="en-US" altLang="nl-NL" dirty="0" err="1">
                <a:solidFill>
                  <a:schemeClr val="tx2"/>
                </a:solidFill>
                <a:latin typeface="Arial" panose="020B0604020202020204" pitchFamily="34" charset="0"/>
                <a:ea typeface="Helvetica" pitchFamily="2" charset="0"/>
                <a:cs typeface="Helvetica" pitchFamily="2" charset="0"/>
              </a:rPr>
              <a:t>seksueel</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misbruik</a:t>
            </a:r>
            <a:endParaRPr lang="en-US" altLang="nl-NL" dirty="0">
              <a:solidFill>
                <a:schemeClr val="tx2"/>
              </a:solidFill>
              <a:latin typeface="Arial" panose="020B0604020202020204" pitchFamily="34" charset="0"/>
              <a:ea typeface="Helvetica" pitchFamily="2" charset="0"/>
              <a:cs typeface="Helvetica" pitchFamily="2" charset="0"/>
            </a:endParaRPr>
          </a:p>
        </p:txBody>
      </p:sp>
      <p:pic>
        <p:nvPicPr>
          <p:cNvPr id="35843" name="Picture 4" descr="Afbeeldingsresultaat voor huisartsen eemland bv">
            <a:extLst>
              <a:ext uri="{FF2B5EF4-FFF2-40B4-BE49-F238E27FC236}">
                <a16:creationId xmlns:a16="http://schemas.microsoft.com/office/drawing/2014/main" id="{0FB8BF81-2646-9642-8782-0C9D87CCC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6538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D1C62C56-B3CC-FA4B-A15E-643056B8F006}"/>
              </a:ext>
            </a:extLst>
          </p:cNvPr>
          <p:cNvSpPr>
            <a:spLocks noGrp="1" noChangeArrowheads="1"/>
          </p:cNvSpPr>
          <p:nvPr>
            <p:ph type="title"/>
          </p:nvPr>
        </p:nvSpPr>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Antwoord: NEE</a:t>
            </a:r>
          </a:p>
        </p:txBody>
      </p:sp>
      <p:sp>
        <p:nvSpPr>
          <p:cNvPr id="36866" name="Tijdelijke aanduiding voor inhoud 2">
            <a:extLst>
              <a:ext uri="{FF2B5EF4-FFF2-40B4-BE49-F238E27FC236}">
                <a16:creationId xmlns:a16="http://schemas.microsoft.com/office/drawing/2014/main" id="{48D67977-0C1E-7949-965E-8290225E7B0A}"/>
              </a:ext>
            </a:extLst>
          </p:cNvPr>
          <p:cNvSpPr>
            <a:spLocks noGrp="1" noChangeArrowheads="1"/>
          </p:cNvSpPr>
          <p:nvPr>
            <p:ph idx="1"/>
          </p:nvPr>
        </p:nvSpPr>
        <p:spPr>
          <a:xfrm>
            <a:off x="684213" y="2065338"/>
            <a:ext cx="7772400" cy="2582862"/>
          </a:xfrm>
        </p:spPr>
        <p:txBody>
          <a:bodyPr/>
          <a:lstStyle/>
          <a:p>
            <a:pPr marL="0" indent="0" algn="ctr" eaLnBrk="1" hangingPunct="1"/>
            <a:endParaRPr lang="nl-NL" altLang="nl-NL" dirty="0">
              <a:latin typeface="Helvetica" pitchFamily="2" charset="0"/>
              <a:ea typeface="Helvetica" pitchFamily="2" charset="0"/>
              <a:cs typeface="Helvetica" pitchFamily="2" charset="0"/>
            </a:endParaRPr>
          </a:p>
          <a:p>
            <a:pPr marL="0" indent="0" algn="ctr" eaLnBrk="1" hangingPunct="1"/>
            <a:endParaRPr lang="nl-NL" altLang="nl-NL" dirty="0">
              <a:latin typeface="Helvetica" pitchFamily="2" charset="0"/>
              <a:ea typeface="Helvetica" pitchFamily="2" charset="0"/>
              <a:cs typeface="Helvetica" pitchFamily="2" charset="0"/>
            </a:endParaRPr>
          </a:p>
          <a:p>
            <a:pPr marL="0" indent="0" algn="ctr" eaLnBrk="1" hangingPunct="1">
              <a:buFont typeface="Arial" panose="020B0604020202020204" pitchFamily="34" charset="0"/>
              <a:buNone/>
            </a:pPr>
            <a:r>
              <a:rPr lang="en-US" altLang="nl-NL" dirty="0" err="1">
                <a:solidFill>
                  <a:schemeClr val="tx2"/>
                </a:solidFill>
                <a:latin typeface="Arial" panose="020B0604020202020204" pitchFamily="34" charset="0"/>
                <a:ea typeface="Helvetica" pitchFamily="2" charset="0"/>
                <a:cs typeface="Helvetica" pitchFamily="2" charset="0"/>
              </a:rPr>
              <a:t>Lichamelijke</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en</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geestelijke</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verwaarlozing</a:t>
            </a:r>
            <a:endParaRPr lang="en-US" altLang="nl-NL" dirty="0">
              <a:solidFill>
                <a:schemeClr val="tx2"/>
              </a:solidFill>
              <a:latin typeface="Arial" panose="020B0604020202020204" pitchFamily="34" charset="0"/>
              <a:ea typeface="Helvetica" pitchFamily="2" charset="0"/>
              <a:cs typeface="Helvetica" pitchFamily="2" charset="0"/>
            </a:endParaRPr>
          </a:p>
        </p:txBody>
      </p:sp>
      <p:pic>
        <p:nvPicPr>
          <p:cNvPr id="36867" name="Picture 4" descr="Afbeeldingsresultaat voor huisartsen eemland bv">
            <a:extLst>
              <a:ext uri="{FF2B5EF4-FFF2-40B4-BE49-F238E27FC236}">
                <a16:creationId xmlns:a16="http://schemas.microsoft.com/office/drawing/2014/main" id="{8CCDEF8F-F206-4A48-A220-7823BBF3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444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a:extLst>
              <a:ext uri="{FF2B5EF4-FFF2-40B4-BE49-F238E27FC236}">
                <a16:creationId xmlns:a16="http://schemas.microsoft.com/office/drawing/2014/main" id="{8E7B6A40-7F1B-034F-BE58-FEDD0F936F7C}"/>
              </a:ext>
            </a:extLst>
          </p:cNvPr>
          <p:cNvSpPr>
            <a:spLocks noGrp="1" noChangeArrowheads="1"/>
          </p:cNvSpPr>
          <p:nvPr>
            <p:ph type="title"/>
          </p:nvPr>
        </p:nvSpPr>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Stelling/Feit 5</a:t>
            </a:r>
          </a:p>
        </p:txBody>
      </p:sp>
      <p:sp>
        <p:nvSpPr>
          <p:cNvPr id="37890" name="Tijdelijke aanduiding voor inhoud 2">
            <a:extLst>
              <a:ext uri="{FF2B5EF4-FFF2-40B4-BE49-F238E27FC236}">
                <a16:creationId xmlns:a16="http://schemas.microsoft.com/office/drawing/2014/main" id="{ACD2396F-01C7-C249-8512-B1CFAB7F780B}"/>
              </a:ext>
            </a:extLst>
          </p:cNvPr>
          <p:cNvSpPr>
            <a:spLocks noGrp="1" noChangeArrowheads="1"/>
          </p:cNvSpPr>
          <p:nvPr>
            <p:ph idx="1"/>
          </p:nvPr>
        </p:nvSpPr>
        <p:spPr>
          <a:xfrm>
            <a:off x="684213" y="2065338"/>
            <a:ext cx="7772400" cy="3649662"/>
          </a:xfrm>
        </p:spPr>
        <p:txBody>
          <a:bodyPr>
            <a:normAutofit/>
          </a:bodyPr>
          <a:lstStyle/>
          <a:p>
            <a:pPr marL="0" indent="0" algn="ctr" eaLnBrk="1" hangingPunct="1">
              <a:buFont typeface="Arial" panose="020B0604020202020204" pitchFamily="34" charset="0"/>
              <a:buNone/>
            </a:pPr>
            <a:r>
              <a:rPr lang="nl-NL" altLang="nl-NL" dirty="0">
                <a:solidFill>
                  <a:schemeClr val="tx2"/>
                </a:solidFill>
                <a:latin typeface="Helvetica" pitchFamily="2" charset="0"/>
                <a:ea typeface="Helvetica" pitchFamily="2" charset="0"/>
                <a:cs typeface="Helvetica" pitchFamily="2" charset="0"/>
              </a:rPr>
              <a:t>Als een kind getuige is van huiselijk geweld dan is dit kindermishandeling</a:t>
            </a:r>
          </a:p>
        </p:txBody>
      </p:sp>
      <p:pic>
        <p:nvPicPr>
          <p:cNvPr id="37891" name="Picture 4" descr="Afbeeldingsresultaat voor huisartsen eemland bv">
            <a:extLst>
              <a:ext uri="{FF2B5EF4-FFF2-40B4-BE49-F238E27FC236}">
                <a16:creationId xmlns:a16="http://schemas.microsoft.com/office/drawing/2014/main" id="{9AD7B0D1-A559-D54D-B363-49E09CF88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1469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a:extLst>
              <a:ext uri="{FF2B5EF4-FFF2-40B4-BE49-F238E27FC236}">
                <a16:creationId xmlns:a16="http://schemas.microsoft.com/office/drawing/2014/main" id="{E068B182-5D94-D649-AA2A-5770C6A29991}"/>
              </a:ext>
            </a:extLst>
          </p:cNvPr>
          <p:cNvSpPr>
            <a:spLocks noGrp="1" noChangeArrowheads="1"/>
          </p:cNvSpPr>
          <p:nvPr>
            <p:ph type="title"/>
          </p:nvPr>
        </p:nvSpPr>
        <p:spPr>
          <a:xfrm>
            <a:off x="611188" y="549275"/>
            <a:ext cx="7772400" cy="1455738"/>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Antwoord: JA</a:t>
            </a:r>
          </a:p>
        </p:txBody>
      </p:sp>
      <p:sp>
        <p:nvSpPr>
          <p:cNvPr id="38914" name="Tijdelijke aanduiding voor inhoud 2">
            <a:extLst>
              <a:ext uri="{FF2B5EF4-FFF2-40B4-BE49-F238E27FC236}">
                <a16:creationId xmlns:a16="http://schemas.microsoft.com/office/drawing/2014/main" id="{AEDF4733-05EE-B04E-B1DC-525B28AFE97A}"/>
              </a:ext>
            </a:extLst>
          </p:cNvPr>
          <p:cNvSpPr>
            <a:spLocks noGrp="1" noChangeArrowheads="1"/>
          </p:cNvSpPr>
          <p:nvPr>
            <p:ph idx="1"/>
          </p:nvPr>
        </p:nvSpPr>
        <p:spPr>
          <a:xfrm>
            <a:off x="611188" y="1700213"/>
            <a:ext cx="7772400" cy="3600450"/>
          </a:xfrm>
        </p:spPr>
        <p:txBody>
          <a:bodyPr/>
          <a:lstStyle/>
          <a:p>
            <a:pPr marL="0" indent="0" algn="ctr" eaLnBrk="1" hangingPunct="1">
              <a:buFont typeface="Arial" panose="020B0604020202020204" pitchFamily="34" charset="0"/>
              <a:buNone/>
            </a:pPr>
            <a:endParaRPr lang="nl-NL" altLang="nl-NL" sz="5000" dirty="0">
              <a:solidFill>
                <a:schemeClr val="accent2"/>
              </a:solidFill>
              <a:latin typeface="Helvetica" pitchFamily="2" charset="0"/>
              <a:ea typeface="Helvetica" pitchFamily="2" charset="0"/>
              <a:cs typeface="Helvetica" pitchFamily="2" charset="0"/>
            </a:endParaRPr>
          </a:p>
          <a:p>
            <a:pPr marL="0" indent="0" algn="ctr" eaLnBrk="1" hangingPunct="1"/>
            <a:endParaRPr lang="nl-NL" altLang="nl-NL" sz="3000" dirty="0">
              <a:latin typeface="Helvetica" pitchFamily="2" charset="0"/>
              <a:ea typeface="Helvetica" pitchFamily="2" charset="0"/>
              <a:cs typeface="Helvetica" pitchFamily="2" charset="0"/>
            </a:endParaRPr>
          </a:p>
          <a:p>
            <a:pPr marL="0" indent="0" algn="ctr" eaLnBrk="1" hangingPunct="1"/>
            <a:r>
              <a:rPr lang="en-US" altLang="nl-NL" dirty="0">
                <a:solidFill>
                  <a:schemeClr val="tx2"/>
                </a:solidFill>
                <a:latin typeface="Helvetica" pitchFamily="2" charset="0"/>
                <a:ea typeface="Helvetica" pitchFamily="2" charset="0"/>
                <a:cs typeface="Helvetica" pitchFamily="2" charset="0"/>
              </a:rPr>
              <a:t>75% van de </a:t>
            </a:r>
            <a:r>
              <a:rPr lang="en-US" altLang="nl-NL" dirty="0" err="1">
                <a:solidFill>
                  <a:schemeClr val="tx2"/>
                </a:solidFill>
                <a:latin typeface="Helvetica" pitchFamily="2" charset="0"/>
                <a:ea typeface="Helvetica" pitchFamily="2" charset="0"/>
                <a:cs typeface="Helvetica" pitchFamily="2" charset="0"/>
              </a:rPr>
              <a:t>kinderen</a:t>
            </a:r>
            <a:r>
              <a:rPr lang="en-US" altLang="nl-NL" dirty="0">
                <a:solidFill>
                  <a:schemeClr val="tx2"/>
                </a:solidFill>
                <a:latin typeface="Helvetica" pitchFamily="2" charset="0"/>
                <a:ea typeface="Helvetica" pitchFamily="2" charset="0"/>
                <a:cs typeface="Helvetica" pitchFamily="2" charset="0"/>
              </a:rPr>
              <a:t> die </a:t>
            </a:r>
            <a:r>
              <a:rPr lang="en-US" altLang="nl-NL" dirty="0" err="1">
                <a:solidFill>
                  <a:schemeClr val="tx2"/>
                </a:solidFill>
                <a:latin typeface="Helvetica" pitchFamily="2" charset="0"/>
                <a:ea typeface="Helvetica" pitchFamily="2" charset="0"/>
                <a:cs typeface="Helvetica" pitchFamily="2" charset="0"/>
              </a:rPr>
              <a:t>te</a:t>
            </a:r>
            <a:r>
              <a:rPr lang="en-US" altLang="nl-NL" dirty="0">
                <a:solidFill>
                  <a:schemeClr val="tx2"/>
                </a:solidFill>
                <a:latin typeface="Helvetica" pitchFamily="2" charset="0"/>
                <a:ea typeface="Helvetica" pitchFamily="2" charset="0"/>
                <a:cs typeface="Helvetica" pitchFamily="2" charset="0"/>
              </a:rPr>
              <a:t> </a:t>
            </a:r>
            <a:r>
              <a:rPr lang="en-US" altLang="nl-NL" dirty="0" err="1">
                <a:solidFill>
                  <a:schemeClr val="tx2"/>
                </a:solidFill>
                <a:latin typeface="Helvetica" pitchFamily="2" charset="0"/>
                <a:ea typeface="Helvetica" pitchFamily="2" charset="0"/>
                <a:cs typeface="Helvetica" pitchFamily="2" charset="0"/>
              </a:rPr>
              <a:t>maken</a:t>
            </a:r>
            <a:r>
              <a:rPr lang="en-US" altLang="nl-NL" dirty="0">
                <a:solidFill>
                  <a:schemeClr val="tx2"/>
                </a:solidFill>
                <a:latin typeface="Helvetica" pitchFamily="2" charset="0"/>
                <a:ea typeface="Helvetica" pitchFamily="2" charset="0"/>
                <a:cs typeface="Helvetica" pitchFamily="2" charset="0"/>
              </a:rPr>
              <a:t> </a:t>
            </a:r>
            <a:r>
              <a:rPr lang="en-US" altLang="nl-NL" dirty="0" err="1">
                <a:solidFill>
                  <a:schemeClr val="tx2"/>
                </a:solidFill>
                <a:latin typeface="Helvetica" pitchFamily="2" charset="0"/>
                <a:ea typeface="Helvetica" pitchFamily="2" charset="0"/>
                <a:cs typeface="Helvetica" pitchFamily="2" charset="0"/>
              </a:rPr>
              <a:t>hebben</a:t>
            </a:r>
            <a:r>
              <a:rPr lang="en-US" altLang="nl-NL" dirty="0">
                <a:solidFill>
                  <a:schemeClr val="tx2"/>
                </a:solidFill>
                <a:latin typeface="Helvetica" pitchFamily="2" charset="0"/>
                <a:ea typeface="Helvetica" pitchFamily="2" charset="0"/>
                <a:cs typeface="Helvetica" pitchFamily="2" charset="0"/>
              </a:rPr>
              <a:t> met </a:t>
            </a:r>
            <a:r>
              <a:rPr lang="en-US" altLang="nl-NL" dirty="0" err="1">
                <a:solidFill>
                  <a:schemeClr val="tx2"/>
                </a:solidFill>
                <a:latin typeface="Helvetica" pitchFamily="2" charset="0"/>
                <a:ea typeface="Helvetica" pitchFamily="2" charset="0"/>
                <a:cs typeface="Helvetica" pitchFamily="2" charset="0"/>
              </a:rPr>
              <a:t>huiselijk</a:t>
            </a:r>
            <a:r>
              <a:rPr lang="en-US" altLang="nl-NL" dirty="0">
                <a:solidFill>
                  <a:schemeClr val="tx2"/>
                </a:solidFill>
                <a:latin typeface="Helvetica" pitchFamily="2" charset="0"/>
                <a:ea typeface="Helvetica" pitchFamily="2" charset="0"/>
                <a:cs typeface="Helvetica" pitchFamily="2" charset="0"/>
              </a:rPr>
              <a:t> </a:t>
            </a:r>
            <a:r>
              <a:rPr lang="en-US" altLang="nl-NL" dirty="0" err="1">
                <a:solidFill>
                  <a:schemeClr val="tx2"/>
                </a:solidFill>
                <a:latin typeface="Helvetica" pitchFamily="2" charset="0"/>
                <a:ea typeface="Helvetica" pitchFamily="2" charset="0"/>
                <a:cs typeface="Helvetica" pitchFamily="2" charset="0"/>
              </a:rPr>
              <a:t>geweld</a:t>
            </a:r>
            <a:r>
              <a:rPr lang="en-US" altLang="nl-NL" dirty="0">
                <a:solidFill>
                  <a:schemeClr val="tx2"/>
                </a:solidFill>
                <a:latin typeface="Helvetica" pitchFamily="2" charset="0"/>
                <a:ea typeface="Helvetica" pitchFamily="2" charset="0"/>
                <a:cs typeface="Helvetica" pitchFamily="2" charset="0"/>
              </a:rPr>
              <a:t> </a:t>
            </a:r>
            <a:r>
              <a:rPr lang="en-US" altLang="nl-NL" dirty="0" err="1">
                <a:solidFill>
                  <a:schemeClr val="tx2"/>
                </a:solidFill>
                <a:latin typeface="Helvetica" pitchFamily="2" charset="0"/>
                <a:ea typeface="Helvetica" pitchFamily="2" charset="0"/>
                <a:cs typeface="Helvetica" pitchFamily="2" charset="0"/>
              </a:rPr>
              <a:t>blijft</a:t>
            </a:r>
            <a:r>
              <a:rPr lang="en-US" altLang="nl-NL" dirty="0">
                <a:solidFill>
                  <a:schemeClr val="tx2"/>
                </a:solidFill>
                <a:latin typeface="Helvetica" pitchFamily="2" charset="0"/>
                <a:ea typeface="Helvetica" pitchFamily="2" charset="0"/>
                <a:cs typeface="Helvetica" pitchFamily="2" charset="0"/>
              </a:rPr>
              <a:t> </a:t>
            </a:r>
            <a:r>
              <a:rPr lang="en-US" altLang="nl-NL" dirty="0" err="1">
                <a:solidFill>
                  <a:schemeClr val="tx2"/>
                </a:solidFill>
                <a:latin typeface="Helvetica" pitchFamily="2" charset="0"/>
                <a:ea typeface="Helvetica" pitchFamily="2" charset="0"/>
                <a:cs typeface="Helvetica" pitchFamily="2" charset="0"/>
              </a:rPr>
              <a:t>hier</a:t>
            </a:r>
            <a:r>
              <a:rPr lang="en-US" altLang="nl-NL" dirty="0">
                <a:solidFill>
                  <a:schemeClr val="tx2"/>
                </a:solidFill>
                <a:latin typeface="Helvetica" pitchFamily="2" charset="0"/>
                <a:ea typeface="Helvetica" pitchFamily="2" charset="0"/>
                <a:cs typeface="Helvetica" pitchFamily="2" charset="0"/>
              </a:rPr>
              <a:t> last van </a:t>
            </a:r>
            <a:r>
              <a:rPr lang="en-US" altLang="nl-NL" dirty="0" err="1">
                <a:solidFill>
                  <a:schemeClr val="tx2"/>
                </a:solidFill>
                <a:latin typeface="Helvetica" pitchFamily="2" charset="0"/>
                <a:ea typeface="Helvetica" pitchFamily="2" charset="0"/>
                <a:cs typeface="Helvetica" pitchFamily="2" charset="0"/>
              </a:rPr>
              <a:t>hebben</a:t>
            </a:r>
            <a:endParaRPr lang="en-US" altLang="nl-NL" dirty="0">
              <a:solidFill>
                <a:schemeClr val="tx2"/>
              </a:solidFill>
              <a:latin typeface="Helvetica" pitchFamily="2" charset="0"/>
              <a:ea typeface="Helvetica" pitchFamily="2" charset="0"/>
              <a:cs typeface="Helvetica" pitchFamily="2" charset="0"/>
            </a:endParaRPr>
          </a:p>
        </p:txBody>
      </p:sp>
      <p:pic>
        <p:nvPicPr>
          <p:cNvPr id="38915" name="Picture 4" descr="Afbeeldingsresultaat voor huisartsen eemland bv">
            <a:extLst>
              <a:ext uri="{FF2B5EF4-FFF2-40B4-BE49-F238E27FC236}">
                <a16:creationId xmlns:a16="http://schemas.microsoft.com/office/drawing/2014/main" id="{1B990044-8E17-B64D-952B-D2652152A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657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a:extLst>
              <a:ext uri="{FF2B5EF4-FFF2-40B4-BE49-F238E27FC236}">
                <a16:creationId xmlns:a16="http://schemas.microsoft.com/office/drawing/2014/main" id="{6D868FFC-20CD-524E-81C4-E87409BBEAEF}"/>
              </a:ext>
            </a:extLst>
          </p:cNvPr>
          <p:cNvSpPr>
            <a:spLocks noGrp="1" noChangeArrowheads="1"/>
          </p:cNvSpPr>
          <p:nvPr>
            <p:ph type="title"/>
          </p:nvPr>
        </p:nvSpPr>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Stelling/Feit 6</a:t>
            </a:r>
          </a:p>
        </p:txBody>
      </p:sp>
      <p:sp>
        <p:nvSpPr>
          <p:cNvPr id="40962" name="Tijdelijke aanduiding voor inhoud 2">
            <a:extLst>
              <a:ext uri="{FF2B5EF4-FFF2-40B4-BE49-F238E27FC236}">
                <a16:creationId xmlns:a16="http://schemas.microsoft.com/office/drawing/2014/main" id="{8AAE7CD0-DAA4-0C44-94CE-1B9189F68BC0}"/>
              </a:ext>
            </a:extLst>
          </p:cNvPr>
          <p:cNvSpPr>
            <a:spLocks noGrp="1" noChangeArrowheads="1"/>
          </p:cNvSpPr>
          <p:nvPr>
            <p:ph idx="1"/>
          </p:nvPr>
        </p:nvSpPr>
        <p:spPr>
          <a:xfrm>
            <a:off x="457200" y="3429000"/>
            <a:ext cx="8258175" cy="2914650"/>
          </a:xfrm>
        </p:spPr>
        <p:txBody>
          <a:bodyPr anchor="t"/>
          <a:lstStyle/>
          <a:p>
            <a:pPr marL="0" indent="0" algn="ctr" eaLnBrk="1" hangingPunct="1">
              <a:buFont typeface="Arial" panose="020B0604020202020204" pitchFamily="34" charset="0"/>
              <a:buNone/>
            </a:pPr>
            <a:r>
              <a:rPr lang="en-US" altLang="nl-NL" sz="3000" dirty="0">
                <a:latin typeface="Arial" panose="020B0604020202020204" pitchFamily="34" charset="0"/>
                <a:ea typeface="Helvetica" pitchFamily="2" charset="0"/>
                <a:cs typeface="Helvetica" pitchFamily="2" charset="0"/>
              </a:rPr>
              <a:t>P</a:t>
            </a:r>
            <a:r>
              <a:rPr lang="en-US" altLang="nl-NL" dirty="0">
                <a:solidFill>
                  <a:schemeClr val="tx2"/>
                </a:solidFill>
                <a:latin typeface="Arial" panose="020B0604020202020204" pitchFamily="34" charset="0"/>
                <a:ea typeface="Helvetica" pitchFamily="2" charset="0"/>
                <a:cs typeface="Helvetica" pitchFamily="2" charset="0"/>
              </a:rPr>
              <a:t>er </a:t>
            </a:r>
            <a:r>
              <a:rPr lang="en-US" altLang="nl-NL" dirty="0" err="1">
                <a:solidFill>
                  <a:schemeClr val="tx2"/>
                </a:solidFill>
                <a:latin typeface="Arial" panose="020B0604020202020204" pitchFamily="34" charset="0"/>
                <a:ea typeface="Helvetica" pitchFamily="2" charset="0"/>
                <a:cs typeface="Helvetica" pitchFamily="2" charset="0"/>
              </a:rPr>
              <a:t>jaar</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overlijden</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er</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minstens</a:t>
            </a:r>
            <a:r>
              <a:rPr lang="en-US" altLang="nl-NL" dirty="0">
                <a:solidFill>
                  <a:schemeClr val="tx2"/>
                </a:solidFill>
                <a:latin typeface="Arial" panose="020B0604020202020204" pitchFamily="34" charset="0"/>
                <a:ea typeface="Helvetica" pitchFamily="2" charset="0"/>
                <a:cs typeface="Helvetica" pitchFamily="2" charset="0"/>
              </a:rPr>
              <a:t> 50 </a:t>
            </a:r>
            <a:r>
              <a:rPr lang="en-US" altLang="nl-NL" dirty="0" err="1">
                <a:solidFill>
                  <a:schemeClr val="tx2"/>
                </a:solidFill>
                <a:latin typeface="Arial" panose="020B0604020202020204" pitchFamily="34" charset="0"/>
                <a:ea typeface="Helvetica" pitchFamily="2" charset="0"/>
                <a:cs typeface="Helvetica" pitchFamily="2" charset="0"/>
              </a:rPr>
              <a:t>kinderen</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aan</a:t>
            </a:r>
            <a:r>
              <a:rPr lang="en-US" altLang="nl-NL" dirty="0">
                <a:solidFill>
                  <a:schemeClr val="tx2"/>
                </a:solidFill>
                <a:latin typeface="Arial" panose="020B0604020202020204" pitchFamily="34" charset="0"/>
                <a:ea typeface="Helvetica" pitchFamily="2" charset="0"/>
                <a:cs typeface="Helvetica" pitchFamily="2" charset="0"/>
              </a:rPr>
              <a:t> de </a:t>
            </a:r>
            <a:r>
              <a:rPr lang="en-US" altLang="nl-NL" dirty="0" err="1">
                <a:solidFill>
                  <a:schemeClr val="tx2"/>
                </a:solidFill>
                <a:latin typeface="Arial" panose="020B0604020202020204" pitchFamily="34" charset="0"/>
                <a:ea typeface="Helvetica" pitchFamily="2" charset="0"/>
                <a:cs typeface="Helvetica" pitchFamily="2" charset="0"/>
              </a:rPr>
              <a:t>gevolgen</a:t>
            </a:r>
            <a:r>
              <a:rPr lang="en-US" altLang="nl-NL" dirty="0">
                <a:solidFill>
                  <a:schemeClr val="tx2"/>
                </a:solidFill>
                <a:latin typeface="Arial" panose="020B0604020202020204" pitchFamily="34" charset="0"/>
                <a:ea typeface="Helvetica" pitchFamily="2" charset="0"/>
                <a:cs typeface="Helvetica" pitchFamily="2" charset="0"/>
              </a:rPr>
              <a:t> van </a:t>
            </a:r>
            <a:r>
              <a:rPr lang="en-US" altLang="nl-NL" dirty="0" err="1">
                <a:solidFill>
                  <a:schemeClr val="tx2"/>
                </a:solidFill>
                <a:latin typeface="Arial" panose="020B0604020202020204" pitchFamily="34" charset="0"/>
                <a:ea typeface="Helvetica" pitchFamily="2" charset="0"/>
                <a:cs typeface="Helvetica" pitchFamily="2" charset="0"/>
              </a:rPr>
              <a:t>kindermishandeling</a:t>
            </a:r>
            <a:endParaRPr lang="en-US" altLang="nl-NL" dirty="0">
              <a:solidFill>
                <a:schemeClr val="tx2"/>
              </a:solidFill>
              <a:latin typeface="Arial" panose="020B0604020202020204" pitchFamily="34" charset="0"/>
              <a:ea typeface="Helvetica" pitchFamily="2" charset="0"/>
              <a:cs typeface="Helvetica" pitchFamily="2" charset="0"/>
            </a:endParaRPr>
          </a:p>
        </p:txBody>
      </p:sp>
      <p:pic>
        <p:nvPicPr>
          <p:cNvPr id="40963" name="Picture 4" descr="Afbeeldingsresultaat voor huisartsen eemland bv">
            <a:extLst>
              <a:ext uri="{FF2B5EF4-FFF2-40B4-BE49-F238E27FC236}">
                <a16:creationId xmlns:a16="http://schemas.microsoft.com/office/drawing/2014/main" id="{620B8800-9768-EE41-A80A-239C8DFDC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5000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a:extLst>
              <a:ext uri="{FF2B5EF4-FFF2-40B4-BE49-F238E27FC236}">
                <a16:creationId xmlns:a16="http://schemas.microsoft.com/office/drawing/2014/main" id="{A30A50E9-C550-314E-84B6-8F89AFC217A5}"/>
              </a:ext>
            </a:extLst>
          </p:cNvPr>
          <p:cNvSpPr>
            <a:spLocks noGrp="1" noChangeArrowheads="1"/>
          </p:cNvSpPr>
          <p:nvPr>
            <p:ph type="title"/>
          </p:nvPr>
        </p:nvSpPr>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Antwoord: JA</a:t>
            </a:r>
          </a:p>
        </p:txBody>
      </p:sp>
      <p:sp>
        <p:nvSpPr>
          <p:cNvPr id="41986" name="Tijdelijke aanduiding voor inhoud 2">
            <a:extLst>
              <a:ext uri="{FF2B5EF4-FFF2-40B4-BE49-F238E27FC236}">
                <a16:creationId xmlns:a16="http://schemas.microsoft.com/office/drawing/2014/main" id="{85B1BF51-D351-C644-93E2-D2223C7D7EDE}"/>
              </a:ext>
            </a:extLst>
          </p:cNvPr>
          <p:cNvSpPr>
            <a:spLocks noGrp="1" noChangeArrowheads="1"/>
          </p:cNvSpPr>
          <p:nvPr>
            <p:ph idx="1"/>
          </p:nvPr>
        </p:nvSpPr>
        <p:spPr>
          <a:xfrm>
            <a:off x="457200" y="2349500"/>
            <a:ext cx="8258175" cy="2914650"/>
          </a:xfrm>
        </p:spPr>
        <p:txBody>
          <a:bodyPr anchor="t"/>
          <a:lstStyle/>
          <a:p>
            <a:pPr marL="0" indent="0" algn="ctr" eaLnBrk="1" hangingPunct="1"/>
            <a:endParaRPr lang="en-US" altLang="nl-NL" dirty="0">
              <a:solidFill>
                <a:schemeClr val="tx2"/>
              </a:solidFill>
              <a:latin typeface="Helvetica" pitchFamily="2" charset="0"/>
              <a:ea typeface="Helvetica" pitchFamily="2" charset="0"/>
              <a:cs typeface="Helvetica" pitchFamily="2" charset="0"/>
            </a:endParaRPr>
          </a:p>
          <a:p>
            <a:pPr marL="0" indent="0" algn="ctr" eaLnBrk="1" hangingPunct="1"/>
            <a:endParaRPr lang="en-US" altLang="nl-NL" dirty="0">
              <a:solidFill>
                <a:schemeClr val="tx2"/>
              </a:solidFill>
              <a:latin typeface="Helvetica" pitchFamily="2" charset="0"/>
              <a:ea typeface="Helvetica" pitchFamily="2" charset="0"/>
              <a:cs typeface="Helvetica" pitchFamily="2" charset="0"/>
            </a:endParaRPr>
          </a:p>
          <a:p>
            <a:pPr marL="0" indent="0" algn="ctr" eaLnBrk="1" hangingPunct="1"/>
            <a:r>
              <a:rPr lang="en-US" altLang="nl-NL" dirty="0" err="1">
                <a:solidFill>
                  <a:schemeClr val="tx2"/>
                </a:solidFill>
                <a:latin typeface="Helvetica" pitchFamily="2" charset="0"/>
                <a:ea typeface="Helvetica" pitchFamily="2" charset="0"/>
                <a:cs typeface="Helvetica" pitchFamily="2" charset="0"/>
              </a:rPr>
              <a:t>Ongeveer</a:t>
            </a:r>
            <a:r>
              <a:rPr lang="en-US" altLang="nl-NL" dirty="0">
                <a:solidFill>
                  <a:schemeClr val="tx2"/>
                </a:solidFill>
                <a:latin typeface="Helvetica" pitchFamily="2" charset="0"/>
                <a:ea typeface="Helvetica" pitchFamily="2" charset="0"/>
                <a:cs typeface="Helvetica" pitchFamily="2" charset="0"/>
              </a:rPr>
              <a:t> 80 tot 100</a:t>
            </a:r>
          </a:p>
          <a:p>
            <a:pPr marL="0" indent="0" algn="ctr" eaLnBrk="1" hangingPunct="1"/>
            <a:endParaRPr lang="en-US" altLang="nl-NL" dirty="0">
              <a:latin typeface="Helvetica" pitchFamily="2" charset="0"/>
              <a:ea typeface="Helvetica" pitchFamily="2" charset="0"/>
              <a:cs typeface="Helvetica" pitchFamily="2" charset="0"/>
            </a:endParaRPr>
          </a:p>
          <a:p>
            <a:pPr marL="0" indent="0" algn="ctr" eaLnBrk="1" hangingPunct="1"/>
            <a:endParaRPr lang="en-US" altLang="nl-NL" dirty="0">
              <a:latin typeface="Helvetica" pitchFamily="2" charset="0"/>
              <a:ea typeface="Helvetica" pitchFamily="2" charset="0"/>
              <a:cs typeface="Helvetica" pitchFamily="2" charset="0"/>
            </a:endParaRPr>
          </a:p>
        </p:txBody>
      </p:sp>
      <p:pic>
        <p:nvPicPr>
          <p:cNvPr id="41987" name="Picture 4" descr="Afbeeldingsresultaat voor huisartsen eemland bv">
            <a:extLst>
              <a:ext uri="{FF2B5EF4-FFF2-40B4-BE49-F238E27FC236}">
                <a16:creationId xmlns:a16="http://schemas.microsoft.com/office/drawing/2014/main" id="{1CE03035-506E-9B43-B9CD-29C7E3A9E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47050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a:extLst>
              <a:ext uri="{FF2B5EF4-FFF2-40B4-BE49-F238E27FC236}">
                <a16:creationId xmlns:a16="http://schemas.microsoft.com/office/drawing/2014/main" id="{6D868FFC-20CD-524E-81C4-E87409BBEAEF}"/>
              </a:ext>
            </a:extLst>
          </p:cNvPr>
          <p:cNvSpPr>
            <a:spLocks noGrp="1" noChangeArrowheads="1"/>
          </p:cNvSpPr>
          <p:nvPr>
            <p:ph type="title"/>
          </p:nvPr>
        </p:nvSpPr>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Stelling/Feit 7</a:t>
            </a:r>
          </a:p>
        </p:txBody>
      </p:sp>
      <p:sp>
        <p:nvSpPr>
          <p:cNvPr id="43010" name="Tijdelijke aanduiding voor inhoud 2">
            <a:extLst>
              <a:ext uri="{FF2B5EF4-FFF2-40B4-BE49-F238E27FC236}">
                <a16:creationId xmlns:a16="http://schemas.microsoft.com/office/drawing/2014/main" id="{C1537183-F5E7-B947-8B61-6BD756E2D337}"/>
              </a:ext>
            </a:extLst>
          </p:cNvPr>
          <p:cNvSpPr>
            <a:spLocks noGrp="1" noChangeArrowheads="1"/>
          </p:cNvSpPr>
          <p:nvPr>
            <p:ph idx="1"/>
          </p:nvPr>
        </p:nvSpPr>
        <p:spPr>
          <a:xfrm>
            <a:off x="428625" y="3284538"/>
            <a:ext cx="8258175" cy="3059112"/>
          </a:xfrm>
        </p:spPr>
        <p:txBody>
          <a:bodyPr anchor="t">
            <a:normAutofit/>
          </a:bodyPr>
          <a:lstStyle/>
          <a:p>
            <a:pPr marL="0" indent="0" algn="ctr" eaLnBrk="1" hangingPunct="1">
              <a:buFont typeface="Arial" panose="020B0604020202020204" pitchFamily="34" charset="0"/>
              <a:buNone/>
            </a:pPr>
            <a:r>
              <a:rPr lang="en-US" altLang="nl-NL" dirty="0" err="1">
                <a:solidFill>
                  <a:schemeClr val="tx2"/>
                </a:solidFill>
                <a:latin typeface="Arial" panose="020B0604020202020204" pitchFamily="34" charset="0"/>
                <a:ea typeface="Helvetica" pitchFamily="2" charset="0"/>
                <a:cs typeface="Helvetica" pitchFamily="2" charset="0"/>
              </a:rPr>
              <a:t>Bij</a:t>
            </a:r>
            <a:r>
              <a:rPr lang="en-US" altLang="nl-NL" dirty="0">
                <a:solidFill>
                  <a:schemeClr val="tx2"/>
                </a:solidFill>
                <a:latin typeface="Arial" panose="020B0604020202020204" pitchFamily="34" charset="0"/>
                <a:ea typeface="Helvetica" pitchFamily="2" charset="0"/>
                <a:cs typeface="Helvetica" pitchFamily="2" charset="0"/>
              </a:rPr>
              <a:t> de </a:t>
            </a:r>
            <a:r>
              <a:rPr lang="en-US" altLang="nl-NL" dirty="0" err="1">
                <a:solidFill>
                  <a:schemeClr val="tx2"/>
                </a:solidFill>
                <a:latin typeface="Arial" panose="020B0604020202020204" pitchFamily="34" charset="0"/>
                <a:ea typeface="Helvetica" pitchFamily="2" charset="0"/>
                <a:cs typeface="Helvetica" pitchFamily="2" charset="0"/>
              </a:rPr>
              <a:t>kindcheck</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doet</a:t>
            </a:r>
            <a:r>
              <a:rPr lang="en-US" altLang="nl-NL" dirty="0">
                <a:solidFill>
                  <a:schemeClr val="tx2"/>
                </a:solidFill>
                <a:latin typeface="Arial" panose="020B0604020202020204" pitchFamily="34" charset="0"/>
                <a:ea typeface="Helvetica" pitchFamily="2" charset="0"/>
                <a:cs typeface="Helvetica" pitchFamily="2" charset="0"/>
              </a:rPr>
              <a:t> de (huis)arts top-teen </a:t>
            </a:r>
            <a:r>
              <a:rPr lang="en-US" altLang="nl-NL" dirty="0" err="1">
                <a:solidFill>
                  <a:schemeClr val="tx2"/>
                </a:solidFill>
                <a:latin typeface="Arial" panose="020B0604020202020204" pitchFamily="34" charset="0"/>
                <a:ea typeface="Helvetica" pitchFamily="2" charset="0"/>
                <a:cs typeface="Helvetica" pitchFamily="2" charset="0"/>
              </a:rPr>
              <a:t>onderzoek</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bij</a:t>
            </a:r>
            <a:r>
              <a:rPr lang="en-US" altLang="nl-NL" dirty="0">
                <a:solidFill>
                  <a:schemeClr val="tx2"/>
                </a:solidFill>
                <a:latin typeface="Arial" panose="020B0604020202020204" pitchFamily="34" charset="0"/>
                <a:ea typeface="Helvetica" pitchFamily="2" charset="0"/>
                <a:cs typeface="Helvetica" pitchFamily="2" charset="0"/>
              </a:rPr>
              <a:t> </a:t>
            </a:r>
            <a:r>
              <a:rPr lang="en-US" altLang="nl-NL" dirty="0" err="1">
                <a:solidFill>
                  <a:schemeClr val="tx2"/>
                </a:solidFill>
                <a:latin typeface="Arial" panose="020B0604020202020204" pitchFamily="34" charset="0"/>
                <a:ea typeface="Helvetica" pitchFamily="2" charset="0"/>
                <a:cs typeface="Helvetica" pitchFamily="2" charset="0"/>
              </a:rPr>
              <a:t>vermoeden</a:t>
            </a:r>
            <a:r>
              <a:rPr lang="en-US" altLang="nl-NL" dirty="0">
                <a:solidFill>
                  <a:schemeClr val="tx2"/>
                </a:solidFill>
                <a:latin typeface="Arial" panose="020B0604020202020204" pitchFamily="34" charset="0"/>
                <a:ea typeface="Helvetica" pitchFamily="2" charset="0"/>
                <a:cs typeface="Helvetica" pitchFamily="2" charset="0"/>
              </a:rPr>
              <a:t> op </a:t>
            </a:r>
            <a:r>
              <a:rPr lang="en-US" altLang="nl-NL" dirty="0" err="1">
                <a:solidFill>
                  <a:schemeClr val="tx2"/>
                </a:solidFill>
                <a:latin typeface="Arial" panose="020B0604020202020204" pitchFamily="34" charset="0"/>
                <a:ea typeface="Helvetica" pitchFamily="2" charset="0"/>
                <a:cs typeface="Helvetica" pitchFamily="2" charset="0"/>
              </a:rPr>
              <a:t>kindermishandeling</a:t>
            </a:r>
            <a:r>
              <a:rPr lang="en-US" altLang="nl-NL" dirty="0">
                <a:solidFill>
                  <a:schemeClr val="tx2"/>
                </a:solidFill>
                <a:latin typeface="Arial" panose="020B0604020202020204" pitchFamily="34" charset="0"/>
                <a:ea typeface="Helvetica" pitchFamily="2" charset="0"/>
                <a:cs typeface="Helvetica" pitchFamily="2" charset="0"/>
              </a:rPr>
              <a:t>.</a:t>
            </a:r>
          </a:p>
        </p:txBody>
      </p:sp>
      <p:pic>
        <p:nvPicPr>
          <p:cNvPr id="43011" name="Picture 4" descr="Afbeeldingsresultaat voor huisartsen eemland bv">
            <a:extLst>
              <a:ext uri="{FF2B5EF4-FFF2-40B4-BE49-F238E27FC236}">
                <a16:creationId xmlns:a16="http://schemas.microsoft.com/office/drawing/2014/main" id="{65138136-BDF0-AC41-9ABC-7DC7D18AF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2075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a:extLst>
              <a:ext uri="{FF2B5EF4-FFF2-40B4-BE49-F238E27FC236}">
                <a16:creationId xmlns:a16="http://schemas.microsoft.com/office/drawing/2014/main" id="{6D868FFC-20CD-524E-81C4-E87409BBEAEF}"/>
              </a:ext>
            </a:extLst>
          </p:cNvPr>
          <p:cNvSpPr>
            <a:spLocks noGrp="1" noChangeArrowheads="1"/>
          </p:cNvSpPr>
          <p:nvPr>
            <p:ph type="title"/>
          </p:nvPr>
        </p:nvSpPr>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Antwoord: NEE</a:t>
            </a:r>
          </a:p>
        </p:txBody>
      </p:sp>
      <p:sp>
        <p:nvSpPr>
          <p:cNvPr id="44034" name="Tijdelijke aanduiding voor inhoud 2">
            <a:extLst>
              <a:ext uri="{FF2B5EF4-FFF2-40B4-BE49-F238E27FC236}">
                <a16:creationId xmlns:a16="http://schemas.microsoft.com/office/drawing/2014/main" id="{ED3CEB6D-30EA-F64C-9FCA-9639364B44F3}"/>
              </a:ext>
            </a:extLst>
          </p:cNvPr>
          <p:cNvSpPr>
            <a:spLocks noGrp="1" noChangeArrowheads="1"/>
          </p:cNvSpPr>
          <p:nvPr>
            <p:ph idx="1"/>
          </p:nvPr>
        </p:nvSpPr>
        <p:spPr>
          <a:xfrm>
            <a:off x="428625" y="2276475"/>
            <a:ext cx="8258175" cy="4067175"/>
          </a:xfrm>
        </p:spPr>
        <p:txBody>
          <a:bodyPr anchor="t">
            <a:normAutofit/>
          </a:bodyPr>
          <a:lstStyle/>
          <a:p>
            <a:pPr marL="0" indent="0" eaLnBrk="1" hangingPunct="1">
              <a:buFont typeface="Arial" panose="020B0604020202020204" pitchFamily="34" charset="0"/>
              <a:buNone/>
            </a:pPr>
            <a:r>
              <a:rPr lang="nl-NL" altLang="nl-NL" dirty="0">
                <a:solidFill>
                  <a:schemeClr val="tx2"/>
                </a:solidFill>
                <a:latin typeface="Arial" panose="020B0604020202020204" pitchFamily="34" charset="0"/>
                <a:ea typeface="Helvetica" pitchFamily="2" charset="0"/>
                <a:cs typeface="Helvetica" pitchFamily="2" charset="0"/>
              </a:rPr>
              <a:t>De </a:t>
            </a:r>
            <a:r>
              <a:rPr lang="nl-NL" altLang="nl-NL" dirty="0" err="1">
                <a:solidFill>
                  <a:schemeClr val="tx2"/>
                </a:solidFill>
                <a:latin typeface="Arial" panose="020B0604020202020204" pitchFamily="34" charset="0"/>
                <a:ea typeface="Helvetica" pitchFamily="2" charset="0"/>
                <a:cs typeface="Helvetica" pitchFamily="2" charset="0"/>
              </a:rPr>
              <a:t>kindcheck</a:t>
            </a:r>
            <a:r>
              <a:rPr lang="nl-NL" altLang="nl-NL" dirty="0">
                <a:solidFill>
                  <a:schemeClr val="tx2"/>
                </a:solidFill>
                <a:latin typeface="Arial" panose="020B0604020202020204" pitchFamily="34" charset="0"/>
                <a:ea typeface="Helvetica" pitchFamily="2" charset="0"/>
                <a:cs typeface="Helvetica" pitchFamily="2" charset="0"/>
              </a:rPr>
              <a:t> geldt voor alle professionals die   onder de Wet verplichte meldcode vallen </a:t>
            </a:r>
          </a:p>
          <a:p>
            <a:pPr marL="0" indent="0" eaLnBrk="1" hangingPunct="1">
              <a:buFont typeface="Arial" panose="020B0604020202020204" pitchFamily="34" charset="0"/>
              <a:buNone/>
            </a:pPr>
            <a:endParaRPr lang="en-GB" altLang="nl-NL" dirty="0">
              <a:solidFill>
                <a:schemeClr val="tx2"/>
              </a:solidFill>
              <a:latin typeface="Arial" panose="020B0604020202020204" pitchFamily="34" charset="0"/>
              <a:ea typeface="Helvetica" pitchFamily="2" charset="0"/>
              <a:cs typeface="Helvetica" pitchFamily="2" charset="0"/>
            </a:endParaRPr>
          </a:p>
          <a:p>
            <a:pPr marL="0" indent="0" eaLnBrk="1" hangingPunct="1">
              <a:buFont typeface="Arial" panose="020B0604020202020204" pitchFamily="34" charset="0"/>
              <a:buNone/>
            </a:pPr>
            <a:r>
              <a:rPr lang="nl-NL" altLang="nl-NL" dirty="0">
                <a:solidFill>
                  <a:schemeClr val="tx2"/>
                </a:solidFill>
                <a:latin typeface="Arial" panose="020B0604020202020204" pitchFamily="34" charset="0"/>
                <a:ea typeface="Helvetica" pitchFamily="2" charset="0"/>
                <a:cs typeface="Helvetica" pitchFamily="2" charset="0"/>
              </a:rPr>
              <a:t>De check is vooral gericht op professionals die contacten hebben met volwassen cliënten</a:t>
            </a:r>
            <a:endParaRPr lang="en-US" altLang="nl-NL" dirty="0">
              <a:solidFill>
                <a:schemeClr val="tx2"/>
              </a:solidFill>
              <a:latin typeface="Arial" panose="020B0604020202020204" pitchFamily="34" charset="0"/>
              <a:ea typeface="Helvetica" pitchFamily="2" charset="0"/>
              <a:cs typeface="Helvetica" pitchFamily="2" charset="0"/>
            </a:endParaRPr>
          </a:p>
        </p:txBody>
      </p:sp>
      <p:pic>
        <p:nvPicPr>
          <p:cNvPr id="4" name="Picture 4" descr="Afbeeldingsresultaat voor huisartsen eemland bv">
            <a:extLst>
              <a:ext uri="{FF2B5EF4-FFF2-40B4-BE49-F238E27FC236}">
                <a16:creationId xmlns:a16="http://schemas.microsoft.com/office/drawing/2014/main" id="{98E88CA8-8323-7743-BC20-175A6B435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3455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B4604-A779-4674-993C-313B971AD9B0}"/>
              </a:ext>
            </a:extLst>
          </p:cNvPr>
          <p:cNvSpPr>
            <a:spLocks noGrp="1"/>
          </p:cNvSpPr>
          <p:nvPr>
            <p:ph type="ctrTitle"/>
          </p:nvPr>
        </p:nvSpPr>
        <p:spPr>
          <a:xfrm>
            <a:off x="685800" y="590875"/>
            <a:ext cx="7772400" cy="1470025"/>
          </a:xfrm>
        </p:spPr>
        <p:txBody>
          <a:bodyPr/>
          <a:lstStyle/>
          <a:p>
            <a:r>
              <a:rPr lang="nl-NL" dirty="0">
                <a:solidFill>
                  <a:schemeClr val="tx2"/>
                </a:solidFill>
              </a:rPr>
              <a:t>Even voorstellen:</a:t>
            </a:r>
            <a:br>
              <a:rPr lang="nl-NL" dirty="0"/>
            </a:br>
            <a:endParaRPr lang="nl-NL" dirty="0"/>
          </a:p>
        </p:txBody>
      </p:sp>
      <p:sp>
        <p:nvSpPr>
          <p:cNvPr id="3" name="Ondertitel 2">
            <a:extLst>
              <a:ext uri="{FF2B5EF4-FFF2-40B4-BE49-F238E27FC236}">
                <a16:creationId xmlns:a16="http://schemas.microsoft.com/office/drawing/2014/main" id="{9454DB80-4155-4D89-8F54-9D78687CBA10}"/>
              </a:ext>
            </a:extLst>
          </p:cNvPr>
          <p:cNvSpPr>
            <a:spLocks noGrp="1"/>
          </p:cNvSpPr>
          <p:nvPr>
            <p:ph type="subTitle" idx="1"/>
          </p:nvPr>
        </p:nvSpPr>
        <p:spPr>
          <a:xfrm>
            <a:off x="867746" y="1568483"/>
            <a:ext cx="6400800" cy="2865663"/>
          </a:xfrm>
        </p:spPr>
        <p:txBody>
          <a:bodyPr>
            <a:noAutofit/>
          </a:bodyPr>
          <a:lstStyle/>
          <a:p>
            <a:pPr marL="457200" indent="-457200" algn="l">
              <a:buFont typeface="Arial" panose="020B0604020202020204" pitchFamily="34" charset="0"/>
              <a:buChar char="•"/>
            </a:pPr>
            <a:r>
              <a:rPr lang="nl-NL" sz="2400" dirty="0">
                <a:solidFill>
                  <a:schemeClr val="tx2"/>
                </a:solidFill>
              </a:rPr>
              <a:t>Marjolein van den Brink, huisarts </a:t>
            </a:r>
          </a:p>
          <a:p>
            <a:pPr algn="l"/>
            <a:endParaRPr lang="nl-NL" sz="2400" dirty="0">
              <a:solidFill>
                <a:schemeClr val="tx2"/>
              </a:solidFill>
            </a:endParaRPr>
          </a:p>
          <a:p>
            <a:pPr marL="457200" indent="-457200" algn="l">
              <a:buFont typeface="Arial" panose="020B0604020202020204" pitchFamily="34" charset="0"/>
              <a:buChar char="•"/>
            </a:pPr>
            <a:r>
              <a:rPr lang="nl-NL" sz="2400" dirty="0">
                <a:solidFill>
                  <a:schemeClr val="tx2"/>
                </a:solidFill>
              </a:rPr>
              <a:t>Huisarts in Amersfoort Schuilenburg, voorheen Jeugdarts in Utrecht</a:t>
            </a:r>
          </a:p>
          <a:p>
            <a:pPr algn="l"/>
            <a:endParaRPr lang="nl-NL" sz="2400" dirty="0">
              <a:solidFill>
                <a:schemeClr val="tx2"/>
              </a:solidFill>
            </a:endParaRPr>
          </a:p>
          <a:p>
            <a:pPr marL="457200" indent="-457200" algn="l">
              <a:buFont typeface="Arial" panose="020B0604020202020204" pitchFamily="34" charset="0"/>
              <a:buChar char="•"/>
            </a:pPr>
            <a:r>
              <a:rPr lang="nl-NL" sz="2400" dirty="0" err="1">
                <a:solidFill>
                  <a:schemeClr val="tx2"/>
                </a:solidFill>
              </a:rPr>
              <a:t>Aandachtsfunctionaris</a:t>
            </a:r>
            <a:r>
              <a:rPr lang="nl-NL" sz="2400" dirty="0">
                <a:solidFill>
                  <a:schemeClr val="tx2"/>
                </a:solidFill>
              </a:rPr>
              <a:t> kindermishandeling Huisartsenpost Amersfoort</a:t>
            </a:r>
          </a:p>
          <a:p>
            <a:pPr algn="l"/>
            <a:endParaRPr lang="nl-NL" sz="2400" dirty="0">
              <a:solidFill>
                <a:schemeClr val="tx2"/>
              </a:solidFill>
            </a:endParaRPr>
          </a:p>
          <a:p>
            <a:pPr marL="457200" indent="-457200" algn="l">
              <a:buFont typeface="Arial" panose="020B0604020202020204" pitchFamily="34" charset="0"/>
              <a:buChar char="•"/>
            </a:pPr>
            <a:r>
              <a:rPr lang="nl-NL" sz="2400" dirty="0">
                <a:solidFill>
                  <a:schemeClr val="tx2"/>
                </a:solidFill>
              </a:rPr>
              <a:t>Ambassadeur kindermishandeling  LHV</a:t>
            </a:r>
          </a:p>
        </p:txBody>
      </p:sp>
      <p:pic>
        <p:nvPicPr>
          <p:cNvPr id="4" name="Picture 4" descr="Afbeeldingsresultaat voor huisartsen eemland bv">
            <a:extLst>
              <a:ext uri="{FF2B5EF4-FFF2-40B4-BE49-F238E27FC236}">
                <a16:creationId xmlns:a16="http://schemas.microsoft.com/office/drawing/2014/main" id="{F0FB5872-FB54-2C4D-A2D3-CB9D0D06B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832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056655ED-25FD-8743-A275-FF67FAD83AF8}"/>
              </a:ext>
            </a:extLst>
          </p:cNvPr>
          <p:cNvSpPr>
            <a:spLocks noGrp="1" noChangeArrowheads="1"/>
          </p:cNvSpPr>
          <p:nvPr>
            <p:ph type="title"/>
          </p:nvPr>
        </p:nvSpPr>
        <p:spPr>
          <a:xfrm>
            <a:off x="1817158" y="90487"/>
            <a:ext cx="5481108" cy="914400"/>
          </a:xfrm>
        </p:spPr>
        <p:txBody>
          <a:bodyPr/>
          <a:lstStyle/>
          <a:p>
            <a:pPr algn="ctr" eaLnBrk="1" fontAlgn="auto" hangingPunct="1">
              <a:spcAft>
                <a:spcPts val="0"/>
              </a:spcAft>
              <a:defRPr/>
            </a:pPr>
            <a:r>
              <a:rPr lang="en-US" altLang="nl-NL" sz="4000" dirty="0">
                <a:solidFill>
                  <a:schemeClr val="tx2"/>
                </a:solidFill>
                <a:latin typeface="Arial" panose="020B0604020202020204" pitchFamily="34" charset="0"/>
                <a:cs typeface="Arial" panose="020B0604020202020204" pitchFamily="34" charset="0"/>
              </a:rPr>
              <a:t>Take home messages</a:t>
            </a:r>
          </a:p>
        </p:txBody>
      </p:sp>
      <p:sp>
        <p:nvSpPr>
          <p:cNvPr id="51202" name="Rectangle 2">
            <a:extLst>
              <a:ext uri="{FF2B5EF4-FFF2-40B4-BE49-F238E27FC236}">
                <a16:creationId xmlns:a16="http://schemas.microsoft.com/office/drawing/2014/main" id="{BA8BDD7D-DEEF-B440-8F44-82EEC7569EB6}"/>
              </a:ext>
            </a:extLst>
          </p:cNvPr>
          <p:cNvSpPr>
            <a:spLocks noGrp="1" noChangeArrowheads="1"/>
          </p:cNvSpPr>
          <p:nvPr>
            <p:ph idx="1"/>
          </p:nvPr>
        </p:nvSpPr>
        <p:spPr>
          <a:xfrm>
            <a:off x="3572933" y="1777998"/>
            <a:ext cx="5571067" cy="5678489"/>
          </a:xfrm>
        </p:spPr>
        <p:txBody>
          <a:bodyPr>
            <a:normAutofit/>
          </a:bodyPr>
          <a:lstStyle/>
          <a:p>
            <a:pPr lvl="1" algn="ctr"/>
            <a:r>
              <a:rPr lang="en-US" altLang="nl-NL" sz="3200" dirty="0" err="1">
                <a:solidFill>
                  <a:schemeClr val="tx2"/>
                </a:solidFill>
                <a:latin typeface="Arial" panose="020B0604020202020204" pitchFamily="34" charset="0"/>
                <a:ea typeface="Helvetica" pitchFamily="2" charset="0"/>
                <a:cs typeface="Arial" panose="020B0604020202020204" pitchFamily="34" charset="0"/>
              </a:rPr>
              <a:t>Wij</a:t>
            </a:r>
            <a:r>
              <a:rPr lang="en-US" altLang="nl-NL" sz="3200" dirty="0">
                <a:solidFill>
                  <a:schemeClr val="tx2"/>
                </a:solidFill>
                <a:latin typeface="Arial" panose="020B0604020202020204" pitchFamily="34" charset="0"/>
                <a:ea typeface="Helvetica" pitchFamily="2" charset="0"/>
                <a:cs typeface="Arial" panose="020B0604020202020204" pitchFamily="34" charset="0"/>
              </a:rPr>
              <a:t> </a:t>
            </a:r>
            <a:r>
              <a:rPr lang="en-US" altLang="nl-NL" sz="3200" dirty="0" err="1">
                <a:solidFill>
                  <a:schemeClr val="tx2"/>
                </a:solidFill>
                <a:latin typeface="Arial" panose="020B0604020202020204" pitchFamily="34" charset="0"/>
                <a:ea typeface="Helvetica" pitchFamily="2" charset="0"/>
                <a:cs typeface="Arial" panose="020B0604020202020204" pitchFamily="34" charset="0"/>
              </a:rPr>
              <a:t>signaleren</a:t>
            </a:r>
            <a:r>
              <a:rPr lang="en-US" altLang="nl-NL" sz="3200" dirty="0">
                <a:solidFill>
                  <a:schemeClr val="tx2"/>
                </a:solidFill>
                <a:latin typeface="Arial" panose="020B0604020202020204" pitchFamily="34" charset="0"/>
                <a:ea typeface="Helvetica" pitchFamily="2" charset="0"/>
                <a:cs typeface="Arial" panose="020B0604020202020204" pitchFamily="34" charset="0"/>
              </a:rPr>
              <a:t>: </a:t>
            </a:r>
            <a:r>
              <a:rPr lang="en-US" altLang="nl-NL" sz="3200" dirty="0" err="1">
                <a:solidFill>
                  <a:schemeClr val="tx2"/>
                </a:solidFill>
                <a:latin typeface="Arial" panose="020B0604020202020204" pitchFamily="34" charset="0"/>
                <a:ea typeface="Helvetica" pitchFamily="2" charset="0"/>
                <a:cs typeface="Arial" panose="020B0604020202020204" pitchFamily="34" charset="0"/>
              </a:rPr>
              <a:t>doen</a:t>
            </a:r>
            <a:r>
              <a:rPr lang="en-US" altLang="nl-NL" sz="3200" dirty="0">
                <a:solidFill>
                  <a:schemeClr val="tx2"/>
                </a:solidFill>
                <a:latin typeface="Arial" panose="020B0604020202020204" pitchFamily="34" charset="0"/>
                <a:ea typeface="Helvetica" pitchFamily="2" charset="0"/>
                <a:cs typeface="Arial" panose="020B0604020202020204" pitchFamily="34" charset="0"/>
              </a:rPr>
              <a:t> NIET </a:t>
            </a:r>
            <a:r>
              <a:rPr lang="en-US" altLang="nl-NL" sz="3200" dirty="0" err="1">
                <a:solidFill>
                  <a:schemeClr val="tx2"/>
                </a:solidFill>
                <a:latin typeface="Arial" panose="020B0604020202020204" pitchFamily="34" charset="0"/>
                <a:ea typeface="Helvetica" pitchFamily="2" charset="0"/>
                <a:cs typeface="Arial" panose="020B0604020202020204" pitchFamily="34" charset="0"/>
              </a:rPr>
              <a:t>aan</a:t>
            </a:r>
            <a:r>
              <a:rPr lang="en-US" altLang="nl-NL" sz="3200" dirty="0">
                <a:solidFill>
                  <a:schemeClr val="tx2"/>
                </a:solidFill>
                <a:latin typeface="Arial" panose="020B0604020202020204" pitchFamily="34" charset="0"/>
                <a:ea typeface="Helvetica" pitchFamily="2" charset="0"/>
                <a:cs typeface="Arial" panose="020B0604020202020204" pitchFamily="34" charset="0"/>
              </a:rPr>
              <a:t> </a:t>
            </a:r>
            <a:r>
              <a:rPr lang="en-US" altLang="nl-NL" sz="3200" dirty="0" err="1">
                <a:solidFill>
                  <a:schemeClr val="tx2"/>
                </a:solidFill>
                <a:latin typeface="Arial" panose="020B0604020202020204" pitchFamily="34" charset="0"/>
                <a:ea typeface="Helvetica" pitchFamily="2" charset="0"/>
                <a:cs typeface="Arial" panose="020B0604020202020204" pitchFamily="34" charset="0"/>
              </a:rPr>
              <a:t>waarheidsvinding</a:t>
            </a:r>
            <a:endParaRPr lang="en-US" altLang="nl-NL" sz="3200" dirty="0">
              <a:solidFill>
                <a:schemeClr val="tx2"/>
              </a:solidFill>
              <a:latin typeface="Arial" panose="020B0604020202020204" pitchFamily="34" charset="0"/>
              <a:ea typeface="Helvetica" pitchFamily="2" charset="0"/>
              <a:cs typeface="Arial" panose="020B0604020202020204" pitchFamily="34" charset="0"/>
            </a:endParaRPr>
          </a:p>
          <a:p>
            <a:pPr lvl="1" algn="ctr" eaLnBrk="1" hangingPunct="1"/>
            <a:endParaRPr lang="en-US" altLang="nl-NL" sz="3200" dirty="0">
              <a:solidFill>
                <a:schemeClr val="tx2"/>
              </a:solidFill>
              <a:latin typeface="Arial" panose="020B0604020202020204" pitchFamily="34" charset="0"/>
              <a:ea typeface="Helvetica" pitchFamily="2" charset="0"/>
              <a:cs typeface="Arial" panose="020B0604020202020204" pitchFamily="34" charset="0"/>
            </a:endParaRPr>
          </a:p>
          <a:p>
            <a:pPr marL="457200" lvl="1" indent="0" algn="ctr" eaLnBrk="1" hangingPunct="1">
              <a:buNone/>
            </a:pPr>
            <a:endParaRPr lang="en-US" altLang="nl-NL" sz="3200" dirty="0">
              <a:solidFill>
                <a:schemeClr val="tx2"/>
              </a:solidFill>
              <a:latin typeface="Arial" panose="020B0604020202020204" pitchFamily="34" charset="0"/>
              <a:ea typeface="Helvetica" pitchFamily="2" charset="0"/>
              <a:cs typeface="Arial" panose="020B0604020202020204" pitchFamily="34" charset="0"/>
            </a:endParaRPr>
          </a:p>
          <a:p>
            <a:pPr lvl="1" algn="ctr" eaLnBrk="1" hangingPunct="1"/>
            <a:r>
              <a:rPr lang="en-US" altLang="nl-NL" sz="3200" dirty="0" err="1">
                <a:solidFill>
                  <a:schemeClr val="tx2"/>
                </a:solidFill>
                <a:latin typeface="Arial" panose="020B0604020202020204" pitchFamily="34" charset="0"/>
                <a:ea typeface="Helvetica" pitchFamily="2" charset="0"/>
                <a:cs typeface="Arial" panose="020B0604020202020204" pitchFamily="34" charset="0"/>
              </a:rPr>
              <a:t>Niet</a:t>
            </a:r>
            <a:r>
              <a:rPr lang="en-US" altLang="nl-NL" sz="3200" dirty="0">
                <a:solidFill>
                  <a:schemeClr val="tx2"/>
                </a:solidFill>
                <a:latin typeface="Arial" panose="020B0604020202020204" pitchFamily="34" charset="0"/>
                <a:ea typeface="Helvetica" pitchFamily="2" charset="0"/>
                <a:cs typeface="Arial" panose="020B0604020202020204" pitchFamily="34" charset="0"/>
              </a:rPr>
              <a:t> </a:t>
            </a:r>
            <a:r>
              <a:rPr lang="en-US" altLang="nl-NL" sz="3200" dirty="0" err="1">
                <a:solidFill>
                  <a:schemeClr val="tx2"/>
                </a:solidFill>
                <a:latin typeface="Arial" panose="020B0604020202020204" pitchFamily="34" charset="0"/>
                <a:ea typeface="Helvetica" pitchFamily="2" charset="0"/>
                <a:cs typeface="Arial" panose="020B0604020202020204" pitchFamily="34" charset="0"/>
              </a:rPr>
              <a:t>pluis</a:t>
            </a:r>
            <a:r>
              <a:rPr lang="en-US" altLang="nl-NL" sz="3200" dirty="0">
                <a:solidFill>
                  <a:schemeClr val="tx2"/>
                </a:solidFill>
                <a:latin typeface="Arial" panose="020B0604020202020204" pitchFamily="34" charset="0"/>
                <a:ea typeface="Helvetica" pitchFamily="2" charset="0"/>
                <a:cs typeface="Arial" panose="020B0604020202020204" pitchFamily="34" charset="0"/>
              </a:rPr>
              <a:t>? </a:t>
            </a:r>
            <a:r>
              <a:rPr lang="en-US" altLang="nl-NL" sz="3200" dirty="0" err="1">
                <a:solidFill>
                  <a:schemeClr val="tx2"/>
                </a:solidFill>
                <a:latin typeface="Arial" panose="020B0604020202020204" pitchFamily="34" charset="0"/>
                <a:ea typeface="Helvetica" pitchFamily="2" charset="0"/>
                <a:cs typeface="Arial" panose="020B0604020202020204" pitchFamily="34" charset="0"/>
              </a:rPr>
              <a:t>Vraag</a:t>
            </a:r>
            <a:r>
              <a:rPr lang="en-US" altLang="nl-NL" sz="3200" dirty="0">
                <a:solidFill>
                  <a:schemeClr val="tx2"/>
                </a:solidFill>
                <a:latin typeface="Arial" panose="020B0604020202020204" pitchFamily="34" charset="0"/>
                <a:ea typeface="Helvetica" pitchFamily="2" charset="0"/>
                <a:cs typeface="Arial" panose="020B0604020202020204" pitchFamily="34" charset="0"/>
              </a:rPr>
              <a:t> </a:t>
            </a:r>
            <a:r>
              <a:rPr lang="en-US" altLang="nl-NL" sz="3200" dirty="0" err="1">
                <a:solidFill>
                  <a:schemeClr val="tx2"/>
                </a:solidFill>
                <a:latin typeface="Arial" panose="020B0604020202020204" pitchFamily="34" charset="0"/>
                <a:ea typeface="Helvetica" pitchFamily="2" charset="0"/>
                <a:cs typeface="Arial" panose="020B0604020202020204" pitchFamily="34" charset="0"/>
              </a:rPr>
              <a:t>eens</a:t>
            </a:r>
            <a:r>
              <a:rPr lang="en-US" altLang="nl-NL" sz="3200" dirty="0">
                <a:solidFill>
                  <a:schemeClr val="tx2"/>
                </a:solidFill>
                <a:latin typeface="Arial" panose="020B0604020202020204" pitchFamily="34" charset="0"/>
                <a:ea typeface="Helvetica" pitchFamily="2" charset="0"/>
                <a:cs typeface="Arial" panose="020B0604020202020204" pitchFamily="34" charset="0"/>
              </a:rPr>
              <a:t>: hoe is nu het </a:t>
            </a:r>
            <a:r>
              <a:rPr lang="en-US" altLang="nl-NL" sz="3200" dirty="0" err="1">
                <a:solidFill>
                  <a:schemeClr val="tx2"/>
                </a:solidFill>
                <a:latin typeface="Arial" panose="020B0604020202020204" pitchFamily="34" charset="0"/>
                <a:ea typeface="Helvetica" pitchFamily="2" charset="0"/>
                <a:cs typeface="Arial" panose="020B0604020202020204" pitchFamily="34" charset="0"/>
              </a:rPr>
              <a:t>thuis</a:t>
            </a:r>
            <a:r>
              <a:rPr lang="en-US" altLang="nl-NL" sz="3200" dirty="0">
                <a:solidFill>
                  <a:schemeClr val="tx2"/>
                </a:solidFill>
                <a:latin typeface="Arial" panose="020B0604020202020204" pitchFamily="34" charset="0"/>
                <a:ea typeface="Helvetica" pitchFamily="2" charset="0"/>
                <a:cs typeface="Arial" panose="020B0604020202020204" pitchFamily="34" charset="0"/>
              </a:rPr>
              <a:t>?</a:t>
            </a:r>
          </a:p>
          <a:p>
            <a:pPr lvl="1" algn="ctr" eaLnBrk="1" hangingPunct="1"/>
            <a:endParaRPr lang="en-US" altLang="nl-NL" sz="3200" dirty="0">
              <a:solidFill>
                <a:schemeClr val="tx2"/>
              </a:solidFill>
              <a:latin typeface="Arial" panose="020B0604020202020204" pitchFamily="34" charset="0"/>
              <a:ea typeface="Helvetica" pitchFamily="2" charset="0"/>
              <a:cs typeface="Arial" panose="020B0604020202020204" pitchFamily="34" charset="0"/>
            </a:endParaRPr>
          </a:p>
          <a:p>
            <a:pPr marL="457200" lvl="1" indent="0" algn="ctr" eaLnBrk="1" hangingPunct="1">
              <a:buNone/>
            </a:pPr>
            <a:endParaRPr lang="en-US" altLang="nl-NL" sz="3200" dirty="0">
              <a:solidFill>
                <a:schemeClr val="tx2"/>
              </a:solidFill>
              <a:latin typeface="Arial" panose="020B0604020202020204" pitchFamily="34" charset="0"/>
              <a:ea typeface="Helvetica" pitchFamily="2" charset="0"/>
              <a:cs typeface="Arial" panose="020B0604020202020204" pitchFamily="34" charset="0"/>
            </a:endParaRPr>
          </a:p>
        </p:txBody>
      </p:sp>
      <p:pic>
        <p:nvPicPr>
          <p:cNvPr id="51203" name="Picture 4" descr="Afbeeldingsresultaat voor huisartsen eemland bv">
            <a:extLst>
              <a:ext uri="{FF2B5EF4-FFF2-40B4-BE49-F238E27FC236}">
                <a16:creationId xmlns:a16="http://schemas.microsoft.com/office/drawing/2014/main" id="{166B6CD6-85D4-184A-8B0D-8DD77E9D3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descr="Gerelateerde afbeelding">
            <a:extLst>
              <a:ext uri="{FF2B5EF4-FFF2-40B4-BE49-F238E27FC236}">
                <a16:creationId xmlns:a16="http://schemas.microsoft.com/office/drawing/2014/main" id="{E331D250-5196-1247-A26A-E37DA4B973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043516"/>
            <a:ext cx="3674534" cy="524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384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145"/>
                                        </p:tgtEl>
                                      </p:cBhvr>
                                    </p:animEffect>
                                    <p:animScale>
                                      <p:cBhvr>
                                        <p:cTn id="7" dur="250" autoRev="1" fill="hold"/>
                                        <p:tgtEl>
                                          <p:spTgt spid="61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52C7D-0AA8-45B4-9F0A-B17C00BA0076}"/>
              </a:ext>
            </a:extLst>
          </p:cNvPr>
          <p:cNvSpPr>
            <a:spLocks noGrp="1"/>
          </p:cNvSpPr>
          <p:nvPr>
            <p:ph type="title"/>
          </p:nvPr>
        </p:nvSpPr>
        <p:spPr>
          <a:xfrm>
            <a:off x="228600" y="156106"/>
            <a:ext cx="8229600" cy="1143000"/>
          </a:xfrm>
        </p:spPr>
        <p:txBody>
          <a:bodyPr/>
          <a:lstStyle/>
          <a:p>
            <a:r>
              <a:rPr lang="nl-NL" dirty="0">
                <a:solidFill>
                  <a:schemeClr val="tx2"/>
                </a:solidFill>
              </a:rPr>
              <a:t>Doel: </a:t>
            </a:r>
          </a:p>
        </p:txBody>
      </p:sp>
      <p:sp>
        <p:nvSpPr>
          <p:cNvPr id="3" name="Tijdelijke aanduiding voor inhoud 2">
            <a:extLst>
              <a:ext uri="{FF2B5EF4-FFF2-40B4-BE49-F238E27FC236}">
                <a16:creationId xmlns:a16="http://schemas.microsoft.com/office/drawing/2014/main" id="{A80C827C-353F-4426-9180-B43E6581C783}"/>
              </a:ext>
            </a:extLst>
          </p:cNvPr>
          <p:cNvSpPr>
            <a:spLocks noGrp="1"/>
          </p:cNvSpPr>
          <p:nvPr>
            <p:ph idx="1"/>
          </p:nvPr>
        </p:nvSpPr>
        <p:spPr>
          <a:xfrm>
            <a:off x="228600" y="1129773"/>
            <a:ext cx="8686800" cy="5728227"/>
          </a:xfrm>
        </p:spPr>
        <p:txBody>
          <a:bodyPr>
            <a:normAutofit fontScale="85000" lnSpcReduction="20000"/>
          </a:bodyPr>
          <a:lstStyle/>
          <a:p>
            <a:pPr marL="0" indent="0">
              <a:buNone/>
            </a:pPr>
            <a:r>
              <a:rPr lang="nl-NL" sz="3600" dirty="0">
                <a:solidFill>
                  <a:schemeClr val="tx2"/>
                </a:solidFill>
              </a:rPr>
              <a:t>Wat:</a:t>
            </a:r>
          </a:p>
          <a:p>
            <a:pPr lvl="2"/>
            <a:r>
              <a:rPr lang="nl-NL" sz="4100" dirty="0">
                <a:solidFill>
                  <a:schemeClr val="tx2"/>
                </a:solidFill>
              </a:rPr>
              <a:t>is kindermishandeling ?</a:t>
            </a:r>
          </a:p>
          <a:p>
            <a:pPr marL="914400" lvl="2" indent="0">
              <a:buNone/>
            </a:pPr>
            <a:endParaRPr lang="nl-NL" sz="4100" dirty="0">
              <a:solidFill>
                <a:schemeClr val="tx2"/>
              </a:solidFill>
            </a:endParaRPr>
          </a:p>
          <a:p>
            <a:pPr lvl="2"/>
            <a:r>
              <a:rPr lang="nl-NL" sz="4100" dirty="0">
                <a:solidFill>
                  <a:schemeClr val="tx2"/>
                </a:solidFill>
              </a:rPr>
              <a:t>is de meldcode kindermishandeling?</a:t>
            </a:r>
          </a:p>
          <a:p>
            <a:pPr lvl="2"/>
            <a:endParaRPr lang="nl-NL" sz="4100" dirty="0">
              <a:solidFill>
                <a:schemeClr val="tx2"/>
              </a:solidFill>
            </a:endParaRPr>
          </a:p>
          <a:p>
            <a:pPr lvl="2"/>
            <a:r>
              <a:rPr lang="nl-NL" sz="4100" dirty="0">
                <a:solidFill>
                  <a:schemeClr val="tx2"/>
                </a:solidFill>
              </a:rPr>
              <a:t>zijn signalen die een assistente kan opvangen? Wat kun jij doen? En hoe?</a:t>
            </a:r>
          </a:p>
          <a:p>
            <a:pPr marL="914400" lvl="2" indent="0">
              <a:buNone/>
            </a:pPr>
            <a:endParaRPr lang="nl-NL" sz="4100" dirty="0">
              <a:solidFill>
                <a:schemeClr val="tx2"/>
              </a:solidFill>
            </a:endParaRPr>
          </a:p>
          <a:p>
            <a:pPr lvl="2"/>
            <a:r>
              <a:rPr lang="nl-NL" sz="4100" dirty="0">
                <a:solidFill>
                  <a:schemeClr val="tx2"/>
                </a:solidFill>
              </a:rPr>
              <a:t>is Veilig Thuis? </a:t>
            </a:r>
          </a:p>
          <a:p>
            <a:pPr marL="914400" lvl="2" indent="0">
              <a:buNone/>
            </a:pPr>
            <a:endParaRPr lang="nl-NL" sz="4100" dirty="0">
              <a:solidFill>
                <a:schemeClr val="tx2"/>
              </a:solidFill>
            </a:endParaRPr>
          </a:p>
          <a:p>
            <a:pPr lvl="2"/>
            <a:r>
              <a:rPr lang="nl-NL" sz="4100" dirty="0">
                <a:solidFill>
                  <a:schemeClr val="tx2"/>
                </a:solidFill>
              </a:rPr>
              <a:t>is een </a:t>
            </a:r>
            <a:r>
              <a:rPr lang="nl-NL" sz="4100" dirty="0" err="1">
                <a:solidFill>
                  <a:schemeClr val="tx2"/>
                </a:solidFill>
              </a:rPr>
              <a:t>Sputovamo</a:t>
            </a:r>
            <a:r>
              <a:rPr lang="nl-NL" sz="4100" dirty="0">
                <a:solidFill>
                  <a:schemeClr val="tx2"/>
                </a:solidFill>
              </a:rPr>
              <a:t>?</a:t>
            </a:r>
          </a:p>
          <a:p>
            <a:endParaRPr lang="nl-NL" dirty="0"/>
          </a:p>
        </p:txBody>
      </p:sp>
      <p:pic>
        <p:nvPicPr>
          <p:cNvPr id="4" name="Picture 4" descr="Afbeeldingsresultaat voor huisartsen eemland bv">
            <a:extLst>
              <a:ext uri="{FF2B5EF4-FFF2-40B4-BE49-F238E27FC236}">
                <a16:creationId xmlns:a16="http://schemas.microsoft.com/office/drawing/2014/main" id="{DAF757C9-4EF0-3E4D-B7A3-20862194A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00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96646EFF-A659-FD44-A510-CD35E46558E1}"/>
              </a:ext>
            </a:extLst>
          </p:cNvPr>
          <p:cNvSpPr>
            <a:spLocks noGrp="1" noChangeArrowheads="1"/>
          </p:cNvSpPr>
          <p:nvPr>
            <p:ph type="title"/>
          </p:nvPr>
        </p:nvSpPr>
        <p:spPr/>
        <p:txBody>
          <a:bodyPr/>
          <a:lstStyle/>
          <a:p>
            <a:pPr algn="ctr" eaLnBrk="1" fontAlgn="auto" hangingPunct="1">
              <a:spcAft>
                <a:spcPts val="0"/>
              </a:spcAft>
              <a:defRPr/>
            </a:pPr>
            <a:r>
              <a:rPr lang="en-US" altLang="nl-NL" sz="4000" dirty="0" err="1">
                <a:solidFill>
                  <a:schemeClr val="tx2"/>
                </a:solidFill>
                <a:latin typeface="Arial" panose="020B0604020202020204" pitchFamily="34" charset="0"/>
                <a:ea typeface="ＭＳ Ｐゴシック" panose="020B0600070205080204" pitchFamily="34" charset="-128"/>
                <a:cs typeface="Helvetica" pitchFamily="2" charset="0"/>
              </a:rPr>
              <a:t>Achtergronden</a:t>
            </a:r>
            <a:r>
              <a:rPr lang="en-US" altLang="nl-NL" sz="4000" dirty="0">
                <a:solidFill>
                  <a:schemeClr val="tx2"/>
                </a:solidFill>
                <a:latin typeface="Arial" panose="020B0604020202020204" pitchFamily="34" charset="0"/>
                <a:ea typeface="ＭＳ Ｐゴシック" panose="020B0600070205080204" pitchFamily="34" charset="-128"/>
                <a:cs typeface="Helvetica" pitchFamily="2" charset="0"/>
              </a:rPr>
              <a:t> </a:t>
            </a:r>
            <a:r>
              <a:rPr lang="en-US" altLang="nl-NL" sz="4000" dirty="0" err="1">
                <a:solidFill>
                  <a:schemeClr val="tx2"/>
                </a:solidFill>
                <a:latin typeface="Arial" panose="020B0604020202020204" pitchFamily="34" charset="0"/>
                <a:ea typeface="ＭＳ Ｐゴシック" panose="020B0600070205080204" pitchFamily="34" charset="-128"/>
                <a:cs typeface="Helvetica" pitchFamily="2" charset="0"/>
              </a:rPr>
              <a:t>en</a:t>
            </a:r>
            <a:r>
              <a:rPr lang="en-US" altLang="nl-NL" sz="4000" dirty="0">
                <a:solidFill>
                  <a:schemeClr val="tx2"/>
                </a:solidFill>
                <a:latin typeface="Arial" panose="020B0604020202020204" pitchFamily="34" charset="0"/>
                <a:ea typeface="ＭＳ Ｐゴシック" panose="020B0600070205080204" pitchFamily="34" charset="-128"/>
                <a:cs typeface="Helvetica" pitchFamily="2" charset="0"/>
              </a:rPr>
              <a:t> </a:t>
            </a:r>
            <a:r>
              <a:rPr lang="en-US" altLang="nl-NL" sz="4000" dirty="0" err="1">
                <a:solidFill>
                  <a:schemeClr val="tx2"/>
                </a:solidFill>
                <a:latin typeface="Arial" panose="020B0604020202020204" pitchFamily="34" charset="0"/>
                <a:ea typeface="ＭＳ Ｐゴシック" panose="020B0600070205080204" pitchFamily="34" charset="-128"/>
                <a:cs typeface="Helvetica" pitchFamily="2" charset="0"/>
              </a:rPr>
              <a:t>risicofactoren</a:t>
            </a:r>
            <a:endParaRPr lang="en-US" altLang="nl-NL" sz="4000" dirty="0">
              <a:solidFill>
                <a:schemeClr val="tx2"/>
              </a:solidFill>
              <a:latin typeface="Arial" panose="020B0604020202020204" pitchFamily="34" charset="0"/>
              <a:ea typeface="ＭＳ Ｐゴシック" panose="020B0600070205080204" pitchFamily="34" charset="-128"/>
              <a:cs typeface="Helvetica" pitchFamily="2" charset="0"/>
            </a:endParaRPr>
          </a:p>
        </p:txBody>
      </p:sp>
      <p:sp>
        <p:nvSpPr>
          <p:cNvPr id="26626" name="Rectangle 2">
            <a:extLst>
              <a:ext uri="{FF2B5EF4-FFF2-40B4-BE49-F238E27FC236}">
                <a16:creationId xmlns:a16="http://schemas.microsoft.com/office/drawing/2014/main" id="{4F1A0495-8464-F64A-80AC-D276DFBEAA06}"/>
              </a:ext>
            </a:extLst>
          </p:cNvPr>
          <p:cNvSpPr>
            <a:spLocks noGrp="1" noChangeArrowheads="1"/>
          </p:cNvSpPr>
          <p:nvPr>
            <p:ph idx="1"/>
          </p:nvPr>
        </p:nvSpPr>
        <p:spPr>
          <a:xfrm>
            <a:off x="457200" y="2887134"/>
            <a:ext cx="8229600" cy="4525963"/>
          </a:xfrm>
        </p:spPr>
        <p:txBody>
          <a:bodyPr>
            <a:normAutofit/>
          </a:bodyPr>
          <a:lstStyle/>
          <a:p>
            <a:pPr marL="0" algn="ctr" eaLnBrk="1" hangingPunct="1"/>
            <a:r>
              <a:rPr lang="en-US" altLang="nl-NL" sz="4000" dirty="0">
                <a:solidFill>
                  <a:schemeClr val="tx2"/>
                </a:solidFill>
                <a:latin typeface="Arial" panose="020B0604020202020204" pitchFamily="34" charset="0"/>
                <a:ea typeface="ＭＳ Ｐゴシック" panose="020B0600070205080204" pitchFamily="34" charset="-128"/>
                <a:cs typeface="Helvetica" pitchFamily="2" charset="0"/>
              </a:rPr>
              <a:t>Complex!!</a:t>
            </a:r>
          </a:p>
          <a:p>
            <a:pPr marL="0" algn="ctr" eaLnBrk="1" hangingPunct="1"/>
            <a:r>
              <a:rPr lang="en-US" altLang="nl-NL" sz="4000" dirty="0" err="1">
                <a:solidFill>
                  <a:schemeClr val="tx2"/>
                </a:solidFill>
                <a:latin typeface="Arial" panose="020B0604020202020204" pitchFamily="34" charset="0"/>
                <a:ea typeface="ＭＳ Ｐゴシック" panose="020B0600070205080204" pitchFamily="34" charset="-128"/>
                <a:cs typeface="Helvetica" pitchFamily="2" charset="0"/>
              </a:rPr>
              <a:t>Transgenerationeel</a:t>
            </a:r>
            <a:r>
              <a:rPr lang="en-US" altLang="nl-NL" sz="4000" dirty="0">
                <a:solidFill>
                  <a:schemeClr val="tx2"/>
                </a:solidFill>
                <a:latin typeface="Arial" panose="020B0604020202020204" pitchFamily="34" charset="0"/>
                <a:ea typeface="ＭＳ Ｐゴシック" panose="020B0600070205080204" pitchFamily="34" charset="-128"/>
                <a:cs typeface="Helvetica" pitchFamily="2" charset="0"/>
              </a:rPr>
              <a:t>!!</a:t>
            </a:r>
          </a:p>
        </p:txBody>
      </p:sp>
      <p:pic>
        <p:nvPicPr>
          <p:cNvPr id="26627" name="Picture 4" descr="Afbeeldingsresultaat voor huisartsen eemland bv">
            <a:extLst>
              <a:ext uri="{FF2B5EF4-FFF2-40B4-BE49-F238E27FC236}">
                <a16:creationId xmlns:a16="http://schemas.microsoft.com/office/drawing/2014/main" id="{56E502E4-5D4B-554E-8F75-FD0E3F90E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1684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FFAC6237-05B1-444A-976C-D9E90B21BFFB}"/>
              </a:ext>
            </a:extLst>
          </p:cNvPr>
          <p:cNvSpPr>
            <a:spLocks noGrp="1" noChangeArrowheads="1"/>
          </p:cNvSpPr>
          <p:nvPr>
            <p:ph type="title"/>
          </p:nvPr>
        </p:nvSpPr>
        <p:spPr>
          <a:xfrm>
            <a:off x="755650" y="114300"/>
            <a:ext cx="7772400" cy="936625"/>
          </a:xfrm>
        </p:spPr>
        <p:txBody>
          <a:bodyPr/>
          <a:lstStyle/>
          <a:p>
            <a:pPr algn="ctr" eaLnBrk="1" fontAlgn="auto" hangingPunct="1">
              <a:spcAft>
                <a:spcPts val="0"/>
              </a:spcAft>
              <a:defRPr/>
            </a:pPr>
            <a:r>
              <a:rPr lang="en-US" altLang="nl-NL" sz="4000" dirty="0" err="1">
                <a:solidFill>
                  <a:schemeClr val="tx2"/>
                </a:solidFill>
                <a:latin typeface="Arial" panose="020B0604020202020204" pitchFamily="34" charset="0"/>
                <a:cs typeface="Arial" panose="020B0604020202020204" pitchFamily="34" charset="0"/>
              </a:rPr>
              <a:t>Risicofactoren</a:t>
            </a:r>
            <a:r>
              <a:rPr lang="en-US" altLang="nl-NL" sz="4000" dirty="0">
                <a:solidFill>
                  <a:schemeClr val="tx2"/>
                </a:solidFill>
                <a:latin typeface="Arial" panose="020B0604020202020204" pitchFamily="34" charset="0"/>
                <a:cs typeface="Arial" panose="020B0604020202020204" pitchFamily="34" charset="0"/>
              </a:rPr>
              <a:t> </a:t>
            </a:r>
            <a:r>
              <a:rPr lang="en-US" altLang="nl-NL" sz="4000" u="dbl" dirty="0" err="1">
                <a:solidFill>
                  <a:srgbClr val="FF6600"/>
                </a:solidFill>
                <a:latin typeface="Arial" panose="020B0604020202020204" pitchFamily="34" charset="0"/>
                <a:cs typeface="Arial" panose="020B0604020202020204" pitchFamily="34" charset="0"/>
              </a:rPr>
              <a:t>ouders</a:t>
            </a:r>
            <a:endParaRPr lang="en-US" altLang="nl-NL" sz="4000" u="dbl" dirty="0">
              <a:solidFill>
                <a:srgbClr val="FF6600"/>
              </a:solidFill>
              <a:latin typeface="Arial" panose="020B0604020202020204" pitchFamily="34" charset="0"/>
              <a:cs typeface="Arial" panose="020B0604020202020204" pitchFamily="34" charset="0"/>
            </a:endParaRPr>
          </a:p>
        </p:txBody>
      </p:sp>
      <p:sp>
        <p:nvSpPr>
          <p:cNvPr id="53250" name="Rectangle 2">
            <a:extLst>
              <a:ext uri="{FF2B5EF4-FFF2-40B4-BE49-F238E27FC236}">
                <a16:creationId xmlns:a16="http://schemas.microsoft.com/office/drawing/2014/main" id="{F3908F28-FCDB-3E42-851F-DDA67BEF065B}"/>
              </a:ext>
            </a:extLst>
          </p:cNvPr>
          <p:cNvSpPr>
            <a:spLocks noGrp="1" noChangeArrowheads="1"/>
          </p:cNvSpPr>
          <p:nvPr>
            <p:ph idx="1"/>
          </p:nvPr>
        </p:nvSpPr>
        <p:spPr>
          <a:xfrm>
            <a:off x="512762" y="1531938"/>
            <a:ext cx="8258175" cy="5935662"/>
          </a:xfrm>
        </p:spPr>
        <p:txBody>
          <a:bodyPr>
            <a:normAutofit/>
          </a:bodyPr>
          <a:lstStyle/>
          <a:p>
            <a:pPr lvl="1" eaLnBrk="1" hangingPunct="1">
              <a:spcBef>
                <a:spcPts val="850"/>
              </a:spcBef>
              <a:buFont typeface="Wingdings" pitchFamily="2" charset="2"/>
              <a:buChar char="Ø"/>
            </a:pPr>
            <a:r>
              <a:rPr lang="en-US" altLang="nl-NL" sz="2600" dirty="0" err="1">
                <a:solidFill>
                  <a:schemeClr val="tx2"/>
                </a:solidFill>
                <a:latin typeface="Helvetica" pitchFamily="2" charset="0"/>
                <a:ea typeface="Helvetica" pitchFamily="2" charset="0"/>
                <a:cs typeface="Helvetica" pitchFamily="2" charset="0"/>
              </a:rPr>
              <a:t>Negatieve</a:t>
            </a:r>
            <a:r>
              <a:rPr lang="en-US" altLang="nl-NL" sz="2600" dirty="0">
                <a:solidFill>
                  <a:schemeClr val="tx2"/>
                </a:solidFill>
                <a:latin typeface="Helvetica" pitchFamily="2" charset="0"/>
                <a:ea typeface="Helvetica" pitchFamily="2" charset="0"/>
                <a:cs typeface="Helvetica" pitchFamily="2" charset="0"/>
              </a:rPr>
              <a:t> </a:t>
            </a:r>
            <a:r>
              <a:rPr lang="en-US" altLang="nl-NL" sz="2600" dirty="0" err="1">
                <a:solidFill>
                  <a:schemeClr val="tx2"/>
                </a:solidFill>
                <a:latin typeface="Helvetica" pitchFamily="2" charset="0"/>
                <a:ea typeface="Helvetica" pitchFamily="2" charset="0"/>
                <a:cs typeface="Helvetica" pitchFamily="2" charset="0"/>
              </a:rPr>
              <a:t>houding</a:t>
            </a:r>
            <a:r>
              <a:rPr lang="en-US" altLang="nl-NL" sz="2600" dirty="0">
                <a:solidFill>
                  <a:schemeClr val="tx2"/>
                </a:solidFill>
                <a:latin typeface="Helvetica" pitchFamily="2" charset="0"/>
                <a:ea typeface="Helvetica" pitchFamily="2" charset="0"/>
                <a:cs typeface="Helvetica" pitchFamily="2" charset="0"/>
              </a:rPr>
              <a:t> ten </a:t>
            </a:r>
            <a:r>
              <a:rPr lang="en-US" altLang="nl-NL" sz="2600" dirty="0" err="1">
                <a:solidFill>
                  <a:schemeClr val="tx2"/>
                </a:solidFill>
                <a:latin typeface="Helvetica" pitchFamily="2" charset="0"/>
                <a:ea typeface="Helvetica" pitchFamily="2" charset="0"/>
                <a:cs typeface="Helvetica" pitchFamily="2" charset="0"/>
              </a:rPr>
              <a:t>aanzien</a:t>
            </a:r>
            <a:r>
              <a:rPr lang="en-US" altLang="nl-NL" sz="2600" dirty="0">
                <a:solidFill>
                  <a:schemeClr val="tx2"/>
                </a:solidFill>
                <a:latin typeface="Helvetica" pitchFamily="2" charset="0"/>
                <a:ea typeface="Helvetica" pitchFamily="2" charset="0"/>
                <a:cs typeface="Helvetica" pitchFamily="2" charset="0"/>
              </a:rPr>
              <a:t> van </a:t>
            </a:r>
            <a:r>
              <a:rPr lang="en-US" altLang="nl-NL" sz="2600" dirty="0" err="1">
                <a:solidFill>
                  <a:schemeClr val="tx2"/>
                </a:solidFill>
                <a:latin typeface="Helvetica" pitchFamily="2" charset="0"/>
                <a:ea typeface="Helvetica" pitchFamily="2" charset="0"/>
                <a:cs typeface="Helvetica" pitchFamily="2" charset="0"/>
              </a:rPr>
              <a:t>hulp</a:t>
            </a: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r>
              <a:rPr lang="en-US" altLang="nl-NL" sz="2600" dirty="0" err="1">
                <a:solidFill>
                  <a:schemeClr val="tx2"/>
                </a:solidFill>
                <a:latin typeface="Helvetica" pitchFamily="2" charset="0"/>
                <a:ea typeface="Helvetica" pitchFamily="2" charset="0"/>
                <a:cs typeface="Helvetica" pitchFamily="2" charset="0"/>
              </a:rPr>
              <a:t>Onwetendheid</a:t>
            </a:r>
            <a:endParaRPr lang="en-US" altLang="nl-NL" sz="2600" dirty="0">
              <a:solidFill>
                <a:schemeClr val="tx2"/>
              </a:solidFill>
              <a:latin typeface="Helvetica" pitchFamily="2" charset="0"/>
              <a:ea typeface="Helvetica" pitchFamily="2" charset="0"/>
              <a:cs typeface="Helvetica" pitchFamily="2" charset="0"/>
            </a:endParaRPr>
          </a:p>
          <a:p>
            <a:pPr marL="457200" lvl="1" indent="0" eaLnBrk="1" hangingPunct="1">
              <a:spcBef>
                <a:spcPts val="850"/>
              </a:spcBef>
              <a:buNone/>
            </a:pP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r>
              <a:rPr lang="en-US" altLang="nl-NL" sz="2600" dirty="0">
                <a:solidFill>
                  <a:schemeClr val="tx2"/>
                </a:solidFill>
                <a:latin typeface="Helvetica" pitchFamily="2" charset="0"/>
                <a:ea typeface="Helvetica" pitchFamily="2" charset="0"/>
                <a:cs typeface="Helvetica" pitchFamily="2" charset="0"/>
              </a:rPr>
              <a:t>Heel </a:t>
            </a:r>
            <a:r>
              <a:rPr lang="en-US" altLang="nl-NL" sz="2600" dirty="0" err="1">
                <a:solidFill>
                  <a:schemeClr val="tx2"/>
                </a:solidFill>
                <a:latin typeface="Helvetica" pitchFamily="2" charset="0"/>
                <a:ea typeface="Helvetica" pitchFamily="2" charset="0"/>
                <a:cs typeface="Helvetica" pitchFamily="2" charset="0"/>
              </a:rPr>
              <a:t>jonge</a:t>
            </a:r>
            <a:r>
              <a:rPr lang="en-US" altLang="nl-NL" sz="2600" dirty="0">
                <a:solidFill>
                  <a:schemeClr val="tx2"/>
                </a:solidFill>
                <a:latin typeface="Helvetica" pitchFamily="2" charset="0"/>
                <a:ea typeface="Helvetica" pitchFamily="2" charset="0"/>
                <a:cs typeface="Helvetica" pitchFamily="2" charset="0"/>
              </a:rPr>
              <a:t> </a:t>
            </a:r>
            <a:r>
              <a:rPr lang="en-US" altLang="nl-NL" sz="2600" dirty="0" err="1">
                <a:solidFill>
                  <a:schemeClr val="tx2"/>
                </a:solidFill>
                <a:latin typeface="Helvetica" pitchFamily="2" charset="0"/>
                <a:ea typeface="Helvetica" pitchFamily="2" charset="0"/>
                <a:cs typeface="Helvetica" pitchFamily="2" charset="0"/>
              </a:rPr>
              <a:t>ouders</a:t>
            </a: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r>
              <a:rPr lang="en-US" altLang="nl-NL" sz="2600" dirty="0" err="1">
                <a:solidFill>
                  <a:schemeClr val="tx2"/>
                </a:solidFill>
                <a:latin typeface="Helvetica" pitchFamily="2" charset="0"/>
                <a:ea typeface="Helvetica" pitchFamily="2" charset="0"/>
                <a:cs typeface="Helvetica" pitchFamily="2" charset="0"/>
              </a:rPr>
              <a:t>Ouders</a:t>
            </a:r>
            <a:r>
              <a:rPr lang="en-US" altLang="nl-NL" sz="2600" dirty="0">
                <a:solidFill>
                  <a:schemeClr val="tx2"/>
                </a:solidFill>
                <a:latin typeface="Helvetica" pitchFamily="2" charset="0"/>
                <a:ea typeface="Helvetica" pitchFamily="2" charset="0"/>
                <a:cs typeface="Helvetica" pitchFamily="2" charset="0"/>
              </a:rPr>
              <a:t> met </a:t>
            </a:r>
            <a:r>
              <a:rPr lang="en-US" altLang="nl-NL" sz="2600" dirty="0" err="1">
                <a:solidFill>
                  <a:schemeClr val="tx2"/>
                </a:solidFill>
                <a:latin typeface="Helvetica" pitchFamily="2" charset="0"/>
                <a:ea typeface="Helvetica" pitchFamily="2" charset="0"/>
                <a:cs typeface="Helvetica" pitchFamily="2" charset="0"/>
              </a:rPr>
              <a:t>een</a:t>
            </a:r>
            <a:r>
              <a:rPr lang="en-US" altLang="nl-NL" sz="2600" dirty="0">
                <a:solidFill>
                  <a:schemeClr val="tx2"/>
                </a:solidFill>
                <a:latin typeface="Helvetica" pitchFamily="2" charset="0"/>
                <a:ea typeface="Helvetica" pitchFamily="2" charset="0"/>
                <a:cs typeface="Helvetica" pitchFamily="2" charset="0"/>
              </a:rPr>
              <a:t> </a:t>
            </a:r>
            <a:r>
              <a:rPr lang="en-US" altLang="nl-NL" sz="2600" dirty="0" err="1">
                <a:solidFill>
                  <a:schemeClr val="tx2"/>
                </a:solidFill>
                <a:latin typeface="Helvetica" pitchFamily="2" charset="0"/>
                <a:ea typeface="Helvetica" pitchFamily="2" charset="0"/>
                <a:cs typeface="Helvetica" pitchFamily="2" charset="0"/>
              </a:rPr>
              <a:t>verstandelijke</a:t>
            </a:r>
            <a:r>
              <a:rPr lang="en-US" altLang="nl-NL" sz="2600" dirty="0">
                <a:solidFill>
                  <a:schemeClr val="tx2"/>
                </a:solidFill>
                <a:latin typeface="Helvetica" pitchFamily="2" charset="0"/>
                <a:ea typeface="Helvetica" pitchFamily="2" charset="0"/>
                <a:cs typeface="Helvetica" pitchFamily="2" charset="0"/>
              </a:rPr>
              <a:t> handicap</a:t>
            </a:r>
          </a:p>
          <a:p>
            <a:pPr lvl="1" eaLnBrk="1" hangingPunct="1">
              <a:spcBef>
                <a:spcPts val="850"/>
              </a:spcBef>
              <a:buFont typeface="Wingdings" pitchFamily="2" charset="2"/>
              <a:buChar char="Ø"/>
            </a:pP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r>
              <a:rPr lang="en-US" altLang="nl-NL" sz="2600" dirty="0" err="1">
                <a:solidFill>
                  <a:schemeClr val="tx2"/>
                </a:solidFill>
                <a:latin typeface="Helvetica" pitchFamily="2" charset="0"/>
                <a:ea typeface="Helvetica" pitchFamily="2" charset="0"/>
                <a:cs typeface="Helvetica" pitchFamily="2" charset="0"/>
              </a:rPr>
              <a:t>Schulden</a:t>
            </a:r>
            <a:endParaRPr lang="en-US" altLang="nl-NL" sz="2600" dirty="0">
              <a:solidFill>
                <a:schemeClr val="tx2"/>
              </a:solidFill>
              <a:latin typeface="Helvetica" pitchFamily="2" charset="0"/>
              <a:ea typeface="Helvetica" pitchFamily="2" charset="0"/>
              <a:cs typeface="Helvetica" pitchFamily="2" charset="0"/>
            </a:endParaRPr>
          </a:p>
        </p:txBody>
      </p:sp>
      <p:pic>
        <p:nvPicPr>
          <p:cNvPr id="53251" name="Picture 4" descr="Afbeeldingsresultaat voor huisartsen eemland bv">
            <a:extLst>
              <a:ext uri="{FF2B5EF4-FFF2-40B4-BE49-F238E27FC236}">
                <a16:creationId xmlns:a16="http://schemas.microsoft.com/office/drawing/2014/main" id="{050E1FD2-CF2F-BA42-AB44-9EEC5BA53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10460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FFAC6237-05B1-444A-976C-D9E90B21BFFB}"/>
              </a:ext>
            </a:extLst>
          </p:cNvPr>
          <p:cNvSpPr>
            <a:spLocks noGrp="1" noChangeArrowheads="1"/>
          </p:cNvSpPr>
          <p:nvPr>
            <p:ph type="title"/>
          </p:nvPr>
        </p:nvSpPr>
        <p:spPr>
          <a:xfrm>
            <a:off x="755650" y="114300"/>
            <a:ext cx="7772400" cy="936625"/>
          </a:xfrm>
        </p:spPr>
        <p:txBody>
          <a:bodyPr/>
          <a:lstStyle/>
          <a:p>
            <a:pPr algn="ctr" eaLnBrk="1" fontAlgn="auto" hangingPunct="1">
              <a:spcAft>
                <a:spcPts val="0"/>
              </a:spcAft>
              <a:defRPr/>
            </a:pPr>
            <a:r>
              <a:rPr lang="en-US" altLang="nl-NL" sz="4000" dirty="0" err="1">
                <a:solidFill>
                  <a:schemeClr val="tx2"/>
                </a:solidFill>
                <a:latin typeface="Arial" panose="020B0604020202020204" pitchFamily="34" charset="0"/>
                <a:cs typeface="Arial" panose="020B0604020202020204" pitchFamily="34" charset="0"/>
              </a:rPr>
              <a:t>Risicofactoren</a:t>
            </a:r>
            <a:r>
              <a:rPr lang="en-US" altLang="nl-NL" sz="4000" dirty="0">
                <a:solidFill>
                  <a:schemeClr val="tx2"/>
                </a:solidFill>
                <a:latin typeface="Arial" panose="020B0604020202020204" pitchFamily="34" charset="0"/>
                <a:cs typeface="Arial" panose="020B0604020202020204" pitchFamily="34" charset="0"/>
              </a:rPr>
              <a:t> </a:t>
            </a:r>
            <a:r>
              <a:rPr lang="en-US" altLang="nl-NL" sz="4000" u="dbl" dirty="0" err="1">
                <a:solidFill>
                  <a:srgbClr val="FF6600"/>
                </a:solidFill>
                <a:latin typeface="Arial" panose="020B0604020202020204" pitchFamily="34" charset="0"/>
                <a:cs typeface="Arial" panose="020B0604020202020204" pitchFamily="34" charset="0"/>
              </a:rPr>
              <a:t>ouders</a:t>
            </a:r>
            <a:endParaRPr lang="en-US" altLang="nl-NL" sz="4000" u="dbl" dirty="0">
              <a:solidFill>
                <a:srgbClr val="FF6600"/>
              </a:solidFill>
              <a:latin typeface="Arial" panose="020B0604020202020204" pitchFamily="34" charset="0"/>
              <a:cs typeface="Arial" panose="020B0604020202020204" pitchFamily="34" charset="0"/>
            </a:endParaRPr>
          </a:p>
        </p:txBody>
      </p:sp>
      <p:sp>
        <p:nvSpPr>
          <p:cNvPr id="53250" name="Rectangle 2">
            <a:extLst>
              <a:ext uri="{FF2B5EF4-FFF2-40B4-BE49-F238E27FC236}">
                <a16:creationId xmlns:a16="http://schemas.microsoft.com/office/drawing/2014/main" id="{F3908F28-FCDB-3E42-851F-DDA67BEF065B}"/>
              </a:ext>
            </a:extLst>
          </p:cNvPr>
          <p:cNvSpPr>
            <a:spLocks noGrp="1" noChangeArrowheads="1"/>
          </p:cNvSpPr>
          <p:nvPr>
            <p:ph idx="1"/>
          </p:nvPr>
        </p:nvSpPr>
        <p:spPr>
          <a:xfrm>
            <a:off x="512762" y="1531938"/>
            <a:ext cx="8258175" cy="5935662"/>
          </a:xfrm>
        </p:spPr>
        <p:txBody>
          <a:bodyPr>
            <a:normAutofit/>
          </a:bodyPr>
          <a:lstStyle/>
          <a:p>
            <a:pPr lvl="1" eaLnBrk="1" hangingPunct="1">
              <a:spcBef>
                <a:spcPts val="850"/>
              </a:spcBef>
              <a:buFont typeface="Wingdings" pitchFamily="2" charset="2"/>
              <a:buChar char="Ø"/>
            </a:pPr>
            <a:r>
              <a:rPr lang="en-US" altLang="nl-NL" sz="2600" dirty="0" err="1">
                <a:solidFill>
                  <a:schemeClr val="tx2"/>
                </a:solidFill>
                <a:latin typeface="Helvetica" pitchFamily="2" charset="0"/>
                <a:ea typeface="Helvetica" pitchFamily="2" charset="0"/>
                <a:cs typeface="Helvetica" pitchFamily="2" charset="0"/>
              </a:rPr>
              <a:t>Traumatische</a:t>
            </a:r>
            <a:r>
              <a:rPr lang="en-US" altLang="nl-NL" sz="2600" dirty="0">
                <a:solidFill>
                  <a:schemeClr val="tx2"/>
                </a:solidFill>
                <a:latin typeface="Helvetica" pitchFamily="2" charset="0"/>
                <a:ea typeface="Helvetica" pitchFamily="2" charset="0"/>
                <a:cs typeface="Helvetica" pitchFamily="2" charset="0"/>
              </a:rPr>
              <a:t> </a:t>
            </a:r>
            <a:r>
              <a:rPr lang="en-US" altLang="nl-NL" sz="2600" dirty="0" err="1">
                <a:solidFill>
                  <a:schemeClr val="tx2"/>
                </a:solidFill>
                <a:latin typeface="Helvetica" pitchFamily="2" charset="0"/>
                <a:ea typeface="Helvetica" pitchFamily="2" charset="0"/>
                <a:cs typeface="Helvetica" pitchFamily="2" charset="0"/>
              </a:rPr>
              <a:t>jeugdervaringen</a:t>
            </a: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r>
              <a:rPr lang="en-US" altLang="nl-NL" sz="2600" dirty="0" err="1">
                <a:solidFill>
                  <a:schemeClr val="tx2"/>
                </a:solidFill>
                <a:latin typeface="Helvetica" pitchFamily="2" charset="0"/>
                <a:ea typeface="Helvetica" pitchFamily="2" charset="0"/>
                <a:cs typeface="Helvetica" pitchFamily="2" charset="0"/>
              </a:rPr>
              <a:t>Psychische</a:t>
            </a:r>
            <a:r>
              <a:rPr lang="en-US" altLang="nl-NL" sz="2600" dirty="0">
                <a:solidFill>
                  <a:schemeClr val="tx2"/>
                </a:solidFill>
                <a:latin typeface="Helvetica" pitchFamily="2" charset="0"/>
                <a:ea typeface="Helvetica" pitchFamily="2" charset="0"/>
                <a:cs typeface="Helvetica" pitchFamily="2" charset="0"/>
              </a:rPr>
              <a:t> </a:t>
            </a:r>
            <a:r>
              <a:rPr lang="en-US" altLang="nl-NL" sz="2600" dirty="0" err="1">
                <a:solidFill>
                  <a:schemeClr val="tx2"/>
                </a:solidFill>
                <a:latin typeface="Helvetica" pitchFamily="2" charset="0"/>
                <a:ea typeface="Helvetica" pitchFamily="2" charset="0"/>
                <a:cs typeface="Helvetica" pitchFamily="2" charset="0"/>
              </a:rPr>
              <a:t>stoornis</a:t>
            </a: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r>
              <a:rPr lang="en-US" altLang="nl-NL" sz="2600" dirty="0" err="1">
                <a:solidFill>
                  <a:schemeClr val="tx2"/>
                </a:solidFill>
                <a:latin typeface="Helvetica" pitchFamily="2" charset="0"/>
                <a:ea typeface="Helvetica" pitchFamily="2" charset="0"/>
                <a:cs typeface="Helvetica" pitchFamily="2" charset="0"/>
              </a:rPr>
              <a:t>Verslaving</a:t>
            </a: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endParaRPr lang="en-US" altLang="nl-NL" sz="2600" dirty="0">
              <a:solidFill>
                <a:schemeClr val="tx2"/>
              </a:solidFill>
              <a:latin typeface="Helvetica" pitchFamily="2" charset="0"/>
              <a:ea typeface="Helvetica" pitchFamily="2" charset="0"/>
              <a:cs typeface="Helvetica" pitchFamily="2" charset="0"/>
            </a:endParaRPr>
          </a:p>
          <a:p>
            <a:pPr lvl="1" eaLnBrk="1" hangingPunct="1">
              <a:spcBef>
                <a:spcPts val="850"/>
              </a:spcBef>
              <a:buFont typeface="Wingdings" pitchFamily="2" charset="2"/>
              <a:buChar char="Ø"/>
            </a:pPr>
            <a:r>
              <a:rPr lang="en-US" altLang="nl-NL" sz="2600" dirty="0" err="1">
                <a:solidFill>
                  <a:schemeClr val="tx2"/>
                </a:solidFill>
                <a:latin typeface="Helvetica" pitchFamily="2" charset="0"/>
                <a:ea typeface="Helvetica" pitchFamily="2" charset="0"/>
                <a:cs typeface="Helvetica" pitchFamily="2" charset="0"/>
              </a:rPr>
              <a:t>Ontkenning</a:t>
            </a:r>
            <a:r>
              <a:rPr lang="en-US" altLang="nl-NL" sz="2600" dirty="0">
                <a:solidFill>
                  <a:schemeClr val="tx2"/>
                </a:solidFill>
                <a:latin typeface="Helvetica" pitchFamily="2" charset="0"/>
                <a:ea typeface="Helvetica" pitchFamily="2" charset="0"/>
                <a:cs typeface="Helvetica" pitchFamily="2" charset="0"/>
              </a:rPr>
              <a:t> </a:t>
            </a:r>
            <a:r>
              <a:rPr lang="en-US" altLang="nl-NL" sz="2600" dirty="0" err="1">
                <a:solidFill>
                  <a:schemeClr val="tx2"/>
                </a:solidFill>
                <a:latin typeface="Helvetica" pitchFamily="2" charset="0"/>
                <a:ea typeface="Helvetica" pitchFamily="2" charset="0"/>
                <a:cs typeface="Helvetica" pitchFamily="2" charset="0"/>
              </a:rPr>
              <a:t>en</a:t>
            </a:r>
            <a:r>
              <a:rPr lang="en-US" altLang="nl-NL" sz="2600" dirty="0">
                <a:solidFill>
                  <a:schemeClr val="tx2"/>
                </a:solidFill>
                <a:latin typeface="Helvetica" pitchFamily="2" charset="0"/>
                <a:ea typeface="Helvetica" pitchFamily="2" charset="0"/>
                <a:cs typeface="Helvetica" pitchFamily="2" charset="0"/>
              </a:rPr>
              <a:t>/of </a:t>
            </a:r>
            <a:r>
              <a:rPr lang="en-US" altLang="nl-NL" sz="2600" dirty="0" err="1">
                <a:solidFill>
                  <a:schemeClr val="tx2"/>
                </a:solidFill>
                <a:latin typeface="Helvetica" pitchFamily="2" charset="0"/>
                <a:ea typeface="Helvetica" pitchFamily="2" charset="0"/>
                <a:cs typeface="Helvetica" pitchFamily="2" charset="0"/>
              </a:rPr>
              <a:t>bagatelliseren</a:t>
            </a:r>
            <a:r>
              <a:rPr lang="en-US" altLang="nl-NL" sz="2600" dirty="0">
                <a:solidFill>
                  <a:schemeClr val="tx2"/>
                </a:solidFill>
                <a:latin typeface="Helvetica" pitchFamily="2" charset="0"/>
                <a:ea typeface="Helvetica" pitchFamily="2" charset="0"/>
                <a:cs typeface="Helvetica" pitchFamily="2" charset="0"/>
              </a:rPr>
              <a:t> van de </a:t>
            </a:r>
            <a:r>
              <a:rPr lang="en-US" altLang="nl-NL" sz="2600" dirty="0" err="1">
                <a:solidFill>
                  <a:schemeClr val="tx2"/>
                </a:solidFill>
                <a:latin typeface="Helvetica" pitchFamily="2" charset="0"/>
                <a:ea typeface="Helvetica" pitchFamily="2" charset="0"/>
                <a:cs typeface="Helvetica" pitchFamily="2" charset="0"/>
              </a:rPr>
              <a:t>mishandeling</a:t>
            </a:r>
            <a:endParaRPr lang="en-US" altLang="nl-NL" sz="2600" dirty="0">
              <a:solidFill>
                <a:schemeClr val="tx2"/>
              </a:solidFill>
              <a:latin typeface="Helvetica" pitchFamily="2" charset="0"/>
              <a:ea typeface="Helvetica" pitchFamily="2" charset="0"/>
              <a:cs typeface="Helvetica" pitchFamily="2" charset="0"/>
            </a:endParaRPr>
          </a:p>
        </p:txBody>
      </p:sp>
      <p:pic>
        <p:nvPicPr>
          <p:cNvPr id="53251" name="Picture 4" descr="Afbeeldingsresultaat voor huisartsen eemland bv">
            <a:extLst>
              <a:ext uri="{FF2B5EF4-FFF2-40B4-BE49-F238E27FC236}">
                <a16:creationId xmlns:a16="http://schemas.microsoft.com/office/drawing/2014/main" id="{050E1FD2-CF2F-BA42-AB44-9EEC5BA53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7998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7E3427C1-A8E0-3943-80CB-615A59E3FC0B}"/>
              </a:ext>
            </a:extLst>
          </p:cNvPr>
          <p:cNvSpPr>
            <a:spLocks noGrp="1" noChangeArrowheads="1"/>
          </p:cNvSpPr>
          <p:nvPr>
            <p:ph type="title"/>
          </p:nvPr>
        </p:nvSpPr>
        <p:spPr>
          <a:xfrm>
            <a:off x="755650" y="434975"/>
            <a:ext cx="7772400" cy="1455738"/>
          </a:xfrm>
        </p:spPr>
        <p:txBody>
          <a:bodyPr/>
          <a:lstStyle/>
          <a:p>
            <a:pPr algn="ctr" eaLnBrk="1" fontAlgn="auto" hangingPunct="1">
              <a:spcAft>
                <a:spcPts val="0"/>
              </a:spcAft>
              <a:defRPr/>
            </a:pPr>
            <a:r>
              <a:rPr lang="en-US" altLang="nl-NL" sz="4000" dirty="0" err="1">
                <a:solidFill>
                  <a:schemeClr val="tx2"/>
                </a:solidFill>
                <a:latin typeface="Helvetica" pitchFamily="2" charset="0"/>
                <a:cs typeface="Arial" panose="020B0604020202020204" pitchFamily="34" charset="0"/>
              </a:rPr>
              <a:t>Kenmerken</a:t>
            </a:r>
            <a:r>
              <a:rPr lang="en-US" altLang="nl-NL" sz="4000" dirty="0">
                <a:solidFill>
                  <a:schemeClr val="tx2"/>
                </a:solidFill>
                <a:latin typeface="Helvetica" pitchFamily="2" charset="0"/>
                <a:cs typeface="Arial" panose="020B0604020202020204" pitchFamily="34" charset="0"/>
              </a:rPr>
              <a:t> van het </a:t>
            </a:r>
            <a:r>
              <a:rPr lang="en-US" altLang="nl-NL" sz="4000" dirty="0">
                <a:solidFill>
                  <a:srgbClr val="FF6600"/>
                </a:solidFill>
                <a:latin typeface="Helvetica" pitchFamily="2" charset="0"/>
                <a:cs typeface="Arial" panose="020B0604020202020204" pitchFamily="34" charset="0"/>
              </a:rPr>
              <a:t>kind</a:t>
            </a:r>
            <a:r>
              <a:rPr lang="en-US" altLang="nl-NL" sz="4000" dirty="0">
                <a:solidFill>
                  <a:schemeClr val="tx2"/>
                </a:solidFill>
                <a:latin typeface="Helvetica" pitchFamily="2" charset="0"/>
                <a:cs typeface="Arial" panose="020B0604020202020204" pitchFamily="34" charset="0"/>
              </a:rPr>
              <a:t> die het </a:t>
            </a:r>
            <a:r>
              <a:rPr lang="en-US" altLang="nl-NL" sz="4000" dirty="0" err="1">
                <a:solidFill>
                  <a:schemeClr val="tx2"/>
                </a:solidFill>
                <a:latin typeface="Helvetica" pitchFamily="2" charset="0"/>
                <a:cs typeface="Arial" panose="020B0604020202020204" pitchFamily="34" charset="0"/>
              </a:rPr>
              <a:t>risico</a:t>
            </a:r>
            <a:r>
              <a:rPr lang="en-US" altLang="nl-NL" sz="4000" dirty="0">
                <a:solidFill>
                  <a:schemeClr val="tx2"/>
                </a:solidFill>
                <a:latin typeface="Helvetica" pitchFamily="2" charset="0"/>
                <a:cs typeface="Arial" panose="020B0604020202020204" pitchFamily="34" charset="0"/>
              </a:rPr>
              <a:t> </a:t>
            </a:r>
            <a:r>
              <a:rPr lang="en-US" altLang="nl-NL" sz="4000" dirty="0" err="1">
                <a:solidFill>
                  <a:schemeClr val="tx2"/>
                </a:solidFill>
                <a:latin typeface="Helvetica" pitchFamily="2" charset="0"/>
                <a:cs typeface="Arial" panose="020B0604020202020204" pitchFamily="34" charset="0"/>
              </a:rPr>
              <a:t>verhogen</a:t>
            </a:r>
            <a:endParaRPr lang="en-US" altLang="nl-NL" sz="4000" dirty="0">
              <a:solidFill>
                <a:schemeClr val="tx2"/>
              </a:solidFill>
              <a:latin typeface="Helvetica" pitchFamily="2" charset="0"/>
              <a:cs typeface="Arial" panose="020B0604020202020204" pitchFamily="34" charset="0"/>
            </a:endParaRPr>
          </a:p>
        </p:txBody>
      </p:sp>
      <p:sp>
        <p:nvSpPr>
          <p:cNvPr id="54274" name="Rectangle 2">
            <a:extLst>
              <a:ext uri="{FF2B5EF4-FFF2-40B4-BE49-F238E27FC236}">
                <a16:creationId xmlns:a16="http://schemas.microsoft.com/office/drawing/2014/main" id="{687406A1-EF2E-D047-876B-F6B4E9A7208D}"/>
              </a:ext>
            </a:extLst>
          </p:cNvPr>
          <p:cNvSpPr>
            <a:spLocks noGrp="1" noChangeArrowheads="1"/>
          </p:cNvSpPr>
          <p:nvPr>
            <p:ph idx="1"/>
          </p:nvPr>
        </p:nvSpPr>
        <p:spPr>
          <a:xfrm>
            <a:off x="541867" y="1890713"/>
            <a:ext cx="7772400" cy="4706937"/>
          </a:xfrm>
        </p:spPr>
        <p:txBody>
          <a:bodyPr/>
          <a:lstStyle/>
          <a:p>
            <a:pPr lvl="1" eaLnBrk="1" hangingPunct="1">
              <a:buFont typeface="Wingdings" pitchFamily="2" charset="2"/>
              <a:buChar char="Ø"/>
            </a:pPr>
            <a:r>
              <a:rPr lang="en-US" altLang="nl-NL" sz="2800" dirty="0" err="1">
                <a:solidFill>
                  <a:schemeClr val="tx2"/>
                </a:solidFill>
                <a:latin typeface="Helvetica" pitchFamily="2" charset="0"/>
                <a:ea typeface="Helvetica" pitchFamily="2" charset="0"/>
                <a:cs typeface="Helvetica" pitchFamily="2" charset="0"/>
              </a:rPr>
              <a:t>Onder</a:t>
            </a:r>
            <a:r>
              <a:rPr lang="en-US" altLang="nl-NL" sz="2800" dirty="0">
                <a:solidFill>
                  <a:schemeClr val="tx2"/>
                </a:solidFill>
                <a:latin typeface="Helvetica" pitchFamily="2" charset="0"/>
                <a:ea typeface="Helvetica" pitchFamily="2" charset="0"/>
                <a:cs typeface="Helvetica" pitchFamily="2" charset="0"/>
              </a:rPr>
              <a:t> de 6 </a:t>
            </a:r>
            <a:r>
              <a:rPr lang="en-US" altLang="nl-NL" sz="2800" dirty="0" err="1">
                <a:solidFill>
                  <a:schemeClr val="tx2"/>
                </a:solidFill>
                <a:latin typeface="Helvetica" pitchFamily="2" charset="0"/>
                <a:ea typeface="Helvetica" pitchFamily="2" charset="0"/>
                <a:cs typeface="Helvetica" pitchFamily="2" charset="0"/>
              </a:rPr>
              <a:t>jaar</a:t>
            </a:r>
            <a:endParaRPr lang="en-US" altLang="nl-NL" sz="2800" dirty="0">
              <a:solidFill>
                <a:schemeClr val="tx2"/>
              </a:solidFill>
              <a:latin typeface="Helvetica" pitchFamily="2" charset="0"/>
              <a:ea typeface="Helvetica" pitchFamily="2" charset="0"/>
              <a:cs typeface="Helvetica" pitchFamily="2" charset="0"/>
            </a:endParaRPr>
          </a:p>
          <a:p>
            <a:pPr lvl="1" eaLnBrk="1" hangingPunct="1">
              <a:buFont typeface="Wingdings" pitchFamily="2" charset="2"/>
              <a:buChar char="Ø"/>
            </a:pPr>
            <a:r>
              <a:rPr lang="en-US" altLang="nl-NL" sz="2800" dirty="0" err="1">
                <a:solidFill>
                  <a:schemeClr val="tx2"/>
                </a:solidFill>
                <a:latin typeface="Helvetica" pitchFamily="2" charset="0"/>
                <a:ea typeface="Helvetica" pitchFamily="2" charset="0"/>
                <a:cs typeface="Helvetica" pitchFamily="2" charset="0"/>
              </a:rPr>
              <a:t>Te</a:t>
            </a:r>
            <a:r>
              <a:rPr lang="en-US" altLang="nl-NL" sz="2800" dirty="0">
                <a:solidFill>
                  <a:schemeClr val="tx2"/>
                </a:solidFill>
                <a:latin typeface="Helvetica" pitchFamily="2" charset="0"/>
                <a:ea typeface="Helvetica" pitchFamily="2" charset="0"/>
                <a:cs typeface="Helvetica" pitchFamily="2" charset="0"/>
              </a:rPr>
              <a:t> </a:t>
            </a:r>
            <a:r>
              <a:rPr lang="en-US" altLang="nl-NL" sz="2800" dirty="0" err="1">
                <a:solidFill>
                  <a:schemeClr val="tx2"/>
                </a:solidFill>
                <a:latin typeface="Helvetica" pitchFamily="2" charset="0"/>
                <a:ea typeface="Helvetica" pitchFamily="2" charset="0"/>
                <a:cs typeface="Helvetica" pitchFamily="2" charset="0"/>
              </a:rPr>
              <a:t>vroeg</a:t>
            </a:r>
            <a:r>
              <a:rPr lang="en-US" altLang="nl-NL" sz="2800" dirty="0">
                <a:solidFill>
                  <a:schemeClr val="tx2"/>
                </a:solidFill>
                <a:latin typeface="Helvetica" pitchFamily="2" charset="0"/>
                <a:ea typeface="Helvetica" pitchFamily="2" charset="0"/>
                <a:cs typeface="Helvetica" pitchFamily="2" charset="0"/>
              </a:rPr>
              <a:t> </a:t>
            </a:r>
            <a:r>
              <a:rPr lang="en-US" altLang="nl-NL" sz="2800" dirty="0" err="1">
                <a:solidFill>
                  <a:schemeClr val="tx2"/>
                </a:solidFill>
                <a:latin typeface="Helvetica" pitchFamily="2" charset="0"/>
                <a:ea typeface="Helvetica" pitchFamily="2" charset="0"/>
                <a:cs typeface="Helvetica" pitchFamily="2" charset="0"/>
              </a:rPr>
              <a:t>geboren</a:t>
            </a:r>
            <a:r>
              <a:rPr lang="en-US" altLang="nl-NL" sz="2800" dirty="0">
                <a:solidFill>
                  <a:schemeClr val="tx2"/>
                </a:solidFill>
                <a:latin typeface="Helvetica" pitchFamily="2" charset="0"/>
                <a:ea typeface="Helvetica" pitchFamily="2" charset="0"/>
                <a:cs typeface="Helvetica" pitchFamily="2" charset="0"/>
              </a:rPr>
              <a:t> kind</a:t>
            </a:r>
          </a:p>
          <a:p>
            <a:pPr lvl="1" eaLnBrk="1" hangingPunct="1">
              <a:buFont typeface="Wingdings" pitchFamily="2" charset="2"/>
              <a:buChar char="Ø"/>
            </a:pPr>
            <a:endParaRPr lang="en-US" altLang="nl-NL" sz="2800" dirty="0">
              <a:solidFill>
                <a:schemeClr val="tx2"/>
              </a:solidFill>
              <a:latin typeface="Helvetica" pitchFamily="2" charset="0"/>
              <a:ea typeface="Helvetica" pitchFamily="2" charset="0"/>
              <a:cs typeface="Helvetica" pitchFamily="2" charset="0"/>
            </a:endParaRPr>
          </a:p>
          <a:p>
            <a:pPr lvl="1" eaLnBrk="1" hangingPunct="1">
              <a:buFont typeface="Wingdings" pitchFamily="2" charset="2"/>
              <a:buChar char="Ø"/>
            </a:pPr>
            <a:r>
              <a:rPr lang="en-US" altLang="nl-NL" sz="2800" dirty="0" err="1">
                <a:solidFill>
                  <a:schemeClr val="tx2"/>
                </a:solidFill>
                <a:latin typeface="Helvetica" pitchFamily="2" charset="0"/>
                <a:ea typeface="Helvetica" pitchFamily="2" charset="0"/>
                <a:cs typeface="Helvetica" pitchFamily="2" charset="0"/>
              </a:rPr>
              <a:t>Een</a:t>
            </a:r>
            <a:r>
              <a:rPr lang="en-US" altLang="nl-NL" sz="2800" dirty="0">
                <a:solidFill>
                  <a:schemeClr val="tx2"/>
                </a:solidFill>
                <a:latin typeface="Helvetica" pitchFamily="2" charset="0"/>
                <a:ea typeface="Helvetica" pitchFamily="2" charset="0"/>
                <a:cs typeface="Helvetica" pitchFamily="2" charset="0"/>
              </a:rPr>
              <a:t> baby die </a:t>
            </a:r>
            <a:r>
              <a:rPr lang="en-US" altLang="nl-NL" sz="2800" dirty="0" err="1">
                <a:solidFill>
                  <a:schemeClr val="tx2"/>
                </a:solidFill>
                <a:latin typeface="Helvetica" pitchFamily="2" charset="0"/>
                <a:ea typeface="Helvetica" pitchFamily="2" charset="0"/>
                <a:cs typeface="Helvetica" pitchFamily="2" charset="0"/>
              </a:rPr>
              <a:t>veel</a:t>
            </a:r>
            <a:r>
              <a:rPr lang="en-US" altLang="nl-NL" sz="2800" dirty="0">
                <a:solidFill>
                  <a:schemeClr val="tx2"/>
                </a:solidFill>
                <a:latin typeface="Helvetica" pitchFamily="2" charset="0"/>
                <a:ea typeface="Helvetica" pitchFamily="2" charset="0"/>
                <a:cs typeface="Helvetica" pitchFamily="2" charset="0"/>
              </a:rPr>
              <a:t> </a:t>
            </a:r>
            <a:r>
              <a:rPr lang="en-US" altLang="nl-NL" sz="2800" dirty="0" err="1">
                <a:solidFill>
                  <a:schemeClr val="tx2"/>
                </a:solidFill>
                <a:latin typeface="Helvetica" pitchFamily="2" charset="0"/>
                <a:ea typeface="Helvetica" pitchFamily="2" charset="0"/>
                <a:cs typeface="Helvetica" pitchFamily="2" charset="0"/>
              </a:rPr>
              <a:t>huilt</a:t>
            </a:r>
            <a:endParaRPr lang="en-US" altLang="nl-NL" sz="2800" dirty="0">
              <a:solidFill>
                <a:schemeClr val="tx2"/>
              </a:solidFill>
              <a:latin typeface="Helvetica" pitchFamily="2" charset="0"/>
              <a:ea typeface="Helvetica" pitchFamily="2" charset="0"/>
              <a:cs typeface="Helvetica" pitchFamily="2" charset="0"/>
            </a:endParaRPr>
          </a:p>
          <a:p>
            <a:pPr lvl="1" eaLnBrk="1" hangingPunct="1">
              <a:buFont typeface="Wingdings" pitchFamily="2" charset="2"/>
              <a:buChar char="Ø"/>
            </a:pPr>
            <a:r>
              <a:rPr lang="en-US" altLang="nl-NL" sz="2800" dirty="0" err="1">
                <a:solidFill>
                  <a:schemeClr val="tx2"/>
                </a:solidFill>
                <a:latin typeface="Helvetica" pitchFamily="2" charset="0"/>
                <a:ea typeface="Helvetica" pitchFamily="2" charset="0"/>
                <a:cs typeface="Helvetica" pitchFamily="2" charset="0"/>
              </a:rPr>
              <a:t>Niet</a:t>
            </a:r>
            <a:r>
              <a:rPr lang="en-US" altLang="nl-NL" sz="2800" dirty="0">
                <a:solidFill>
                  <a:schemeClr val="tx2"/>
                </a:solidFill>
                <a:latin typeface="Helvetica" pitchFamily="2" charset="0"/>
                <a:ea typeface="Helvetica" pitchFamily="2" charset="0"/>
                <a:cs typeface="Helvetica" pitchFamily="2" charset="0"/>
              </a:rPr>
              <a:t> </a:t>
            </a:r>
            <a:r>
              <a:rPr lang="en-US" altLang="nl-NL" sz="2800" dirty="0" err="1">
                <a:solidFill>
                  <a:schemeClr val="tx2"/>
                </a:solidFill>
                <a:latin typeface="Helvetica" pitchFamily="2" charset="0"/>
                <a:ea typeface="Helvetica" pitchFamily="2" charset="0"/>
                <a:cs typeface="Helvetica" pitchFamily="2" charset="0"/>
              </a:rPr>
              <a:t>gewenst</a:t>
            </a:r>
            <a:r>
              <a:rPr lang="en-US" altLang="nl-NL" sz="2800" dirty="0">
                <a:solidFill>
                  <a:schemeClr val="tx2"/>
                </a:solidFill>
                <a:latin typeface="Helvetica" pitchFamily="2" charset="0"/>
                <a:ea typeface="Helvetica" pitchFamily="2" charset="0"/>
                <a:cs typeface="Helvetica" pitchFamily="2" charset="0"/>
              </a:rPr>
              <a:t> of </a:t>
            </a:r>
            <a:r>
              <a:rPr lang="en-US" altLang="nl-NL" sz="2800" dirty="0" err="1">
                <a:solidFill>
                  <a:schemeClr val="tx2"/>
                </a:solidFill>
                <a:latin typeface="Helvetica" pitchFamily="2" charset="0"/>
                <a:ea typeface="Helvetica" pitchFamily="2" charset="0"/>
                <a:cs typeface="Helvetica" pitchFamily="2" charset="0"/>
              </a:rPr>
              <a:t>geaccepteerd</a:t>
            </a:r>
            <a:r>
              <a:rPr lang="en-US" altLang="nl-NL" sz="2800" dirty="0">
                <a:solidFill>
                  <a:schemeClr val="tx2"/>
                </a:solidFill>
                <a:latin typeface="Helvetica" pitchFamily="2" charset="0"/>
                <a:ea typeface="Helvetica" pitchFamily="2" charset="0"/>
                <a:cs typeface="Helvetica" pitchFamily="2" charset="0"/>
              </a:rPr>
              <a:t> kind</a:t>
            </a:r>
          </a:p>
          <a:p>
            <a:pPr lvl="1" eaLnBrk="1" hangingPunct="1">
              <a:buFont typeface="Wingdings" pitchFamily="2" charset="2"/>
              <a:buChar char="Ø"/>
            </a:pPr>
            <a:endParaRPr lang="en-US" altLang="nl-NL" sz="2800" dirty="0">
              <a:solidFill>
                <a:schemeClr val="tx2"/>
              </a:solidFill>
              <a:latin typeface="Helvetica" pitchFamily="2" charset="0"/>
              <a:ea typeface="Helvetica" pitchFamily="2" charset="0"/>
              <a:cs typeface="Helvetica" pitchFamily="2" charset="0"/>
            </a:endParaRPr>
          </a:p>
          <a:p>
            <a:pPr lvl="1" eaLnBrk="1" hangingPunct="1">
              <a:buFont typeface="Wingdings" pitchFamily="2" charset="2"/>
              <a:buChar char="Ø"/>
            </a:pPr>
            <a:r>
              <a:rPr lang="en-US" altLang="nl-NL" sz="2800" dirty="0" err="1">
                <a:solidFill>
                  <a:schemeClr val="tx2"/>
                </a:solidFill>
                <a:latin typeface="Helvetica" pitchFamily="2" charset="0"/>
                <a:ea typeface="Helvetica" pitchFamily="2" charset="0"/>
                <a:cs typeface="Helvetica" pitchFamily="2" charset="0"/>
              </a:rPr>
              <a:t>Zeer</a:t>
            </a:r>
            <a:r>
              <a:rPr lang="en-US" altLang="nl-NL" sz="2800" dirty="0">
                <a:solidFill>
                  <a:schemeClr val="tx2"/>
                </a:solidFill>
                <a:latin typeface="Helvetica" pitchFamily="2" charset="0"/>
                <a:ea typeface="Helvetica" pitchFamily="2" charset="0"/>
                <a:cs typeface="Helvetica" pitchFamily="2" charset="0"/>
              </a:rPr>
              <a:t> </a:t>
            </a:r>
            <a:r>
              <a:rPr lang="en-US" altLang="nl-NL" sz="2800" dirty="0" err="1">
                <a:solidFill>
                  <a:schemeClr val="tx2"/>
                </a:solidFill>
                <a:latin typeface="Helvetica" pitchFamily="2" charset="0"/>
                <a:ea typeface="Helvetica" pitchFamily="2" charset="0"/>
                <a:cs typeface="Helvetica" pitchFamily="2" charset="0"/>
              </a:rPr>
              <a:t>druk</a:t>
            </a:r>
            <a:r>
              <a:rPr lang="en-US" altLang="nl-NL" sz="2800" dirty="0">
                <a:solidFill>
                  <a:schemeClr val="tx2"/>
                </a:solidFill>
                <a:latin typeface="Helvetica" pitchFamily="2" charset="0"/>
                <a:ea typeface="Helvetica" pitchFamily="2" charset="0"/>
                <a:cs typeface="Helvetica" pitchFamily="2" charset="0"/>
              </a:rPr>
              <a:t> kind</a:t>
            </a:r>
          </a:p>
          <a:p>
            <a:pPr lvl="1" eaLnBrk="1" hangingPunct="1">
              <a:buFont typeface="Wingdings" pitchFamily="2" charset="2"/>
              <a:buChar char="Ø"/>
            </a:pPr>
            <a:r>
              <a:rPr lang="en-US" altLang="nl-NL" sz="2800" dirty="0" err="1">
                <a:solidFill>
                  <a:schemeClr val="tx2"/>
                </a:solidFill>
                <a:latin typeface="Helvetica" pitchFamily="2" charset="0"/>
                <a:ea typeface="Helvetica" pitchFamily="2" charset="0"/>
                <a:cs typeface="Helvetica" pitchFamily="2" charset="0"/>
              </a:rPr>
              <a:t>Verstandelijk</a:t>
            </a:r>
            <a:r>
              <a:rPr lang="en-US" altLang="nl-NL" sz="2800" dirty="0">
                <a:solidFill>
                  <a:schemeClr val="tx2"/>
                </a:solidFill>
                <a:latin typeface="Helvetica" pitchFamily="2" charset="0"/>
                <a:ea typeface="Helvetica" pitchFamily="2" charset="0"/>
                <a:cs typeface="Helvetica" pitchFamily="2" charset="0"/>
              </a:rPr>
              <a:t>/</a:t>
            </a:r>
            <a:r>
              <a:rPr lang="en-US" altLang="nl-NL" sz="2800" dirty="0" err="1">
                <a:solidFill>
                  <a:schemeClr val="tx2"/>
                </a:solidFill>
                <a:latin typeface="Helvetica" pitchFamily="2" charset="0"/>
                <a:ea typeface="Helvetica" pitchFamily="2" charset="0"/>
                <a:cs typeface="Helvetica" pitchFamily="2" charset="0"/>
              </a:rPr>
              <a:t>lichamelijk</a:t>
            </a:r>
            <a:r>
              <a:rPr lang="en-US" altLang="nl-NL" sz="2800" dirty="0">
                <a:solidFill>
                  <a:schemeClr val="tx2"/>
                </a:solidFill>
                <a:latin typeface="Helvetica" pitchFamily="2" charset="0"/>
                <a:ea typeface="Helvetica" pitchFamily="2" charset="0"/>
                <a:cs typeface="Helvetica" pitchFamily="2" charset="0"/>
              </a:rPr>
              <a:t> </a:t>
            </a:r>
            <a:r>
              <a:rPr lang="en-US" altLang="nl-NL" sz="2800" dirty="0" err="1">
                <a:solidFill>
                  <a:schemeClr val="tx2"/>
                </a:solidFill>
                <a:latin typeface="Helvetica" pitchFamily="2" charset="0"/>
                <a:ea typeface="Helvetica" pitchFamily="2" charset="0"/>
                <a:cs typeface="Helvetica" pitchFamily="2" charset="0"/>
              </a:rPr>
              <a:t>gehandicapt</a:t>
            </a:r>
            <a:r>
              <a:rPr lang="en-US" altLang="nl-NL" sz="2800" dirty="0">
                <a:solidFill>
                  <a:schemeClr val="tx2"/>
                </a:solidFill>
                <a:latin typeface="Helvetica" pitchFamily="2" charset="0"/>
                <a:ea typeface="Helvetica" pitchFamily="2" charset="0"/>
                <a:cs typeface="Helvetica" pitchFamily="2" charset="0"/>
              </a:rPr>
              <a:t> kind</a:t>
            </a:r>
          </a:p>
          <a:p>
            <a:pPr lvl="1" eaLnBrk="1" hangingPunct="1">
              <a:buFont typeface="Wingdings" pitchFamily="2" charset="2"/>
              <a:buChar char="Ø"/>
            </a:pPr>
            <a:r>
              <a:rPr lang="en-US" altLang="nl-NL" sz="2800" dirty="0" err="1">
                <a:solidFill>
                  <a:schemeClr val="tx2"/>
                </a:solidFill>
                <a:latin typeface="Helvetica" pitchFamily="2" charset="0"/>
                <a:ea typeface="Helvetica" pitchFamily="2" charset="0"/>
                <a:cs typeface="Helvetica" pitchFamily="2" charset="0"/>
              </a:rPr>
              <a:t>Stiefkinderen</a:t>
            </a:r>
            <a:endParaRPr lang="en-US" altLang="nl-NL" sz="2800" dirty="0">
              <a:solidFill>
                <a:schemeClr val="tx2"/>
              </a:solidFill>
              <a:latin typeface="Helvetica" pitchFamily="2" charset="0"/>
              <a:ea typeface="Helvetica" pitchFamily="2" charset="0"/>
              <a:cs typeface="Helvetica" pitchFamily="2" charset="0"/>
            </a:endParaRPr>
          </a:p>
        </p:txBody>
      </p:sp>
      <p:pic>
        <p:nvPicPr>
          <p:cNvPr id="54275" name="Picture 4" descr="Afbeeldingsresultaat voor huisartsen eemland bv">
            <a:extLst>
              <a:ext uri="{FF2B5EF4-FFF2-40B4-BE49-F238E27FC236}">
                <a16:creationId xmlns:a16="http://schemas.microsoft.com/office/drawing/2014/main" id="{413434A7-A0EC-D642-B824-24F40613D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116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8A94F3D-DC9D-4DBE-86C2-FAA2FEACF128}"/>
              </a:ext>
            </a:extLst>
          </p:cNvPr>
          <p:cNvSpPr>
            <a:spLocks noGrp="1"/>
          </p:cNvSpPr>
          <p:nvPr>
            <p:ph idx="1"/>
          </p:nvPr>
        </p:nvSpPr>
        <p:spPr>
          <a:xfrm>
            <a:off x="389466" y="668868"/>
            <a:ext cx="8754533" cy="5935132"/>
          </a:xfrm>
        </p:spPr>
        <p:txBody>
          <a:bodyPr>
            <a:normAutofit fontScale="92500" lnSpcReduction="10000"/>
          </a:bodyPr>
          <a:lstStyle/>
          <a:p>
            <a:r>
              <a:rPr lang="nl-NL" sz="4300" dirty="0">
                <a:solidFill>
                  <a:schemeClr val="tx2"/>
                </a:solidFill>
              </a:rPr>
              <a:t>Redenen die de opsporing van kindermishandeling compliceren:</a:t>
            </a:r>
          </a:p>
          <a:p>
            <a:endParaRPr lang="nl-NL" sz="4000" dirty="0">
              <a:solidFill>
                <a:schemeClr val="tx2"/>
              </a:solidFill>
            </a:endParaRPr>
          </a:p>
          <a:p>
            <a:pPr>
              <a:buFont typeface="Wingdings" pitchFamily="2" charset="2"/>
              <a:buChar char="Ø"/>
            </a:pPr>
            <a:r>
              <a:rPr lang="nl-NL" sz="4000" dirty="0">
                <a:solidFill>
                  <a:schemeClr val="tx2"/>
                </a:solidFill>
              </a:rPr>
              <a:t>	</a:t>
            </a:r>
            <a:r>
              <a:rPr lang="nl-NL" sz="3500" dirty="0">
                <a:solidFill>
                  <a:schemeClr val="tx2"/>
                </a:solidFill>
              </a:rPr>
              <a:t>- Professionals die het kleiner maken</a:t>
            </a:r>
          </a:p>
          <a:p>
            <a:pPr>
              <a:buFont typeface="Wingdings" pitchFamily="2" charset="2"/>
              <a:buChar char="Ø"/>
            </a:pPr>
            <a:endParaRPr lang="nl-NL" sz="3500" dirty="0">
              <a:solidFill>
                <a:schemeClr val="tx2"/>
              </a:solidFill>
            </a:endParaRPr>
          </a:p>
          <a:p>
            <a:pPr>
              <a:buFont typeface="Wingdings" pitchFamily="2" charset="2"/>
              <a:buChar char="Ø"/>
            </a:pPr>
            <a:r>
              <a:rPr lang="nl-NL" sz="3500" dirty="0">
                <a:solidFill>
                  <a:schemeClr val="tx2"/>
                </a:solidFill>
              </a:rPr>
              <a:t>	- Professionals die handelingsverlegen zijn</a:t>
            </a:r>
          </a:p>
          <a:p>
            <a:pPr>
              <a:buFont typeface="Wingdings" pitchFamily="2" charset="2"/>
              <a:buChar char="Ø"/>
            </a:pPr>
            <a:endParaRPr lang="nl-NL" sz="3500" dirty="0">
              <a:solidFill>
                <a:schemeClr val="tx2"/>
              </a:solidFill>
            </a:endParaRPr>
          </a:p>
          <a:p>
            <a:pPr>
              <a:buFont typeface="Wingdings" pitchFamily="2" charset="2"/>
              <a:buChar char="Ø"/>
            </a:pPr>
            <a:r>
              <a:rPr lang="nl-NL" sz="3500" dirty="0">
                <a:solidFill>
                  <a:schemeClr val="tx2"/>
                </a:solidFill>
              </a:rPr>
              <a:t>	- Er simpelweg niet aan denken</a:t>
            </a:r>
          </a:p>
          <a:p>
            <a:pPr>
              <a:buFont typeface="Wingdings" pitchFamily="2" charset="2"/>
              <a:buChar char="Ø"/>
            </a:pPr>
            <a:endParaRPr lang="nl-NL" sz="3500" dirty="0">
              <a:solidFill>
                <a:schemeClr val="tx2"/>
              </a:solidFill>
            </a:endParaRPr>
          </a:p>
          <a:p>
            <a:pPr>
              <a:buFont typeface="Wingdings" pitchFamily="2" charset="2"/>
              <a:buChar char="Ø"/>
            </a:pPr>
            <a:r>
              <a:rPr lang="nl-NL" sz="3500" dirty="0">
                <a:solidFill>
                  <a:schemeClr val="tx2"/>
                </a:solidFill>
              </a:rPr>
              <a:t>	- Zelf mishandeling meegemaakt</a:t>
            </a:r>
          </a:p>
          <a:p>
            <a:endParaRPr lang="nl-NL" sz="4000" dirty="0">
              <a:solidFill>
                <a:schemeClr val="tx2"/>
              </a:solidFill>
            </a:endParaRPr>
          </a:p>
          <a:p>
            <a:pPr marL="0" indent="0">
              <a:buNone/>
            </a:pPr>
            <a:endParaRPr lang="nl-NL" sz="4000" dirty="0"/>
          </a:p>
        </p:txBody>
      </p:sp>
      <p:pic>
        <p:nvPicPr>
          <p:cNvPr id="4" name="Picture 4" descr="Afbeeldingsresultaat voor huisartsen eemland bv">
            <a:extLst>
              <a:ext uri="{FF2B5EF4-FFF2-40B4-BE49-F238E27FC236}">
                <a16:creationId xmlns:a16="http://schemas.microsoft.com/office/drawing/2014/main" id="{7BCA56A0-52BC-A640-8FFC-37AC4E64D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646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descr="S:\Documenten\Huisartszaken\Kindermishandeling\Foto's internet\naamloos.png"/>
          <p:cNvPicPr>
            <a:picLocks noChangeAspect="1" noChangeArrowheads="1"/>
          </p:cNvPicPr>
          <p:nvPr/>
        </p:nvPicPr>
        <p:blipFill>
          <a:blip r:embed="rId3" cstate="print"/>
          <a:srcRect/>
          <a:stretch>
            <a:fillRect/>
          </a:stretch>
        </p:blipFill>
        <p:spPr bwMode="auto">
          <a:xfrm>
            <a:off x="4878896" y="1801064"/>
            <a:ext cx="3256242" cy="1829595"/>
          </a:xfrm>
          <a:prstGeom prst="rect">
            <a:avLst/>
          </a:prstGeom>
          <a:noFill/>
        </p:spPr>
      </p:pic>
      <p:pic>
        <p:nvPicPr>
          <p:cNvPr id="80901" name="Picture 5" descr="S:\Documenten\Huisartszaken\Kindermishandeling\Foto's internet\imagesQCA4AQX0.jpg"/>
          <p:cNvPicPr>
            <a:picLocks noChangeAspect="1" noChangeArrowheads="1"/>
          </p:cNvPicPr>
          <p:nvPr/>
        </p:nvPicPr>
        <p:blipFill>
          <a:blip r:embed="rId4" cstate="print"/>
          <a:srcRect/>
          <a:stretch>
            <a:fillRect/>
          </a:stretch>
        </p:blipFill>
        <p:spPr bwMode="auto">
          <a:xfrm>
            <a:off x="4943054" y="4546188"/>
            <a:ext cx="3192084" cy="1558050"/>
          </a:xfrm>
          <a:prstGeom prst="rect">
            <a:avLst/>
          </a:prstGeom>
          <a:noFill/>
        </p:spPr>
      </p:pic>
      <p:pic>
        <p:nvPicPr>
          <p:cNvPr id="7" name="Afbeelding 6">
            <a:extLst>
              <a:ext uri="{FF2B5EF4-FFF2-40B4-BE49-F238E27FC236}">
                <a16:creationId xmlns:a16="http://schemas.microsoft.com/office/drawing/2014/main" id="{56524677-DDAF-452A-A34B-FF1241BAC346}"/>
              </a:ext>
            </a:extLst>
          </p:cNvPr>
          <p:cNvPicPr>
            <a:picLocks noChangeAspect="1"/>
          </p:cNvPicPr>
          <p:nvPr/>
        </p:nvPicPr>
        <p:blipFill>
          <a:blip r:embed="rId5"/>
          <a:stretch>
            <a:fillRect/>
          </a:stretch>
        </p:blipFill>
        <p:spPr>
          <a:xfrm>
            <a:off x="479060" y="4031629"/>
            <a:ext cx="3786045" cy="230464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4" descr="S:\Documenten\Huisartszaken\Kindermishandeling\Foto's internet\085737cf-5873-4544-a9a3-5d9335973564.jpg">
            <a:extLst>
              <a:ext uri="{FF2B5EF4-FFF2-40B4-BE49-F238E27FC236}">
                <a16:creationId xmlns:a16="http://schemas.microsoft.com/office/drawing/2014/main" id="{074C9C93-5457-4DC2-8DFF-CAFEF7ADAD02}"/>
              </a:ext>
            </a:extLst>
          </p:cNvPr>
          <p:cNvPicPr>
            <a:picLocks noChangeAspect="1" noChangeArrowheads="1"/>
          </p:cNvPicPr>
          <p:nvPr/>
        </p:nvPicPr>
        <p:blipFill>
          <a:blip r:embed="rId6" cstate="print"/>
          <a:srcRect/>
          <a:stretch>
            <a:fillRect/>
          </a:stretch>
        </p:blipFill>
        <p:spPr bwMode="auto">
          <a:xfrm>
            <a:off x="550508" y="1801064"/>
            <a:ext cx="3253389" cy="1829594"/>
          </a:xfrm>
          <a:prstGeom prst="rect">
            <a:avLst/>
          </a:prstGeom>
          <a:noFill/>
        </p:spPr>
      </p:pic>
      <p:sp>
        <p:nvSpPr>
          <p:cNvPr id="2" name="Tekstvak 1">
            <a:extLst>
              <a:ext uri="{FF2B5EF4-FFF2-40B4-BE49-F238E27FC236}">
                <a16:creationId xmlns:a16="http://schemas.microsoft.com/office/drawing/2014/main" id="{231EF1B9-BA8C-400F-AB49-AD519D765C5D}"/>
              </a:ext>
            </a:extLst>
          </p:cNvPr>
          <p:cNvSpPr txBox="1"/>
          <p:nvPr/>
        </p:nvSpPr>
        <p:spPr>
          <a:xfrm>
            <a:off x="886408" y="753762"/>
            <a:ext cx="6083559" cy="646331"/>
          </a:xfrm>
          <a:prstGeom prst="rect">
            <a:avLst/>
          </a:prstGeom>
          <a:noFill/>
        </p:spPr>
        <p:txBody>
          <a:bodyPr wrap="square" rtlCol="0">
            <a:spAutoFit/>
          </a:bodyPr>
          <a:lstStyle/>
          <a:p>
            <a:r>
              <a:rPr lang="nl-NL" sz="3600" dirty="0">
                <a:solidFill>
                  <a:schemeClr val="tx2"/>
                </a:solidFill>
              </a:rPr>
              <a:t>Wat is kindermishandeling?</a:t>
            </a:r>
          </a:p>
        </p:txBody>
      </p:sp>
      <p:pic>
        <p:nvPicPr>
          <p:cNvPr id="8" name="Picture 4" descr="Afbeeldingsresultaat voor huisartsen eemland bv">
            <a:extLst>
              <a:ext uri="{FF2B5EF4-FFF2-40B4-BE49-F238E27FC236}">
                <a16:creationId xmlns:a16="http://schemas.microsoft.com/office/drawing/2014/main" id="{A46B938E-0BEE-6D41-AD64-4C11B748F2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755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D36B42-FB1C-4C9A-9883-DA87DF10D092}"/>
              </a:ext>
            </a:extLst>
          </p:cNvPr>
          <p:cNvSpPr>
            <a:spLocks noGrp="1"/>
          </p:cNvSpPr>
          <p:nvPr>
            <p:ph type="title"/>
          </p:nvPr>
        </p:nvSpPr>
        <p:spPr/>
        <p:txBody>
          <a:bodyPr>
            <a:normAutofit/>
          </a:bodyPr>
          <a:lstStyle/>
          <a:p>
            <a:r>
              <a:rPr lang="nl-NL" dirty="0">
                <a:solidFill>
                  <a:schemeClr val="tx2"/>
                </a:solidFill>
              </a:rPr>
              <a:t>Wat vind jij kindermishandeling?</a:t>
            </a:r>
          </a:p>
        </p:txBody>
      </p:sp>
      <p:sp>
        <p:nvSpPr>
          <p:cNvPr id="3" name="Tijdelijke aanduiding voor inhoud 2">
            <a:extLst>
              <a:ext uri="{FF2B5EF4-FFF2-40B4-BE49-F238E27FC236}">
                <a16:creationId xmlns:a16="http://schemas.microsoft.com/office/drawing/2014/main" id="{C293AE4D-50C6-4765-AB05-68FCACA45A18}"/>
              </a:ext>
            </a:extLst>
          </p:cNvPr>
          <p:cNvSpPr>
            <a:spLocks noGrp="1"/>
          </p:cNvSpPr>
          <p:nvPr>
            <p:ph idx="1"/>
          </p:nvPr>
        </p:nvSpPr>
        <p:spPr>
          <a:xfrm>
            <a:off x="457200" y="1600201"/>
            <a:ext cx="8229600" cy="4865913"/>
          </a:xfrm>
        </p:spPr>
        <p:txBody>
          <a:bodyPr>
            <a:normAutofit fontScale="85000" lnSpcReduction="20000"/>
          </a:bodyPr>
          <a:lstStyle/>
          <a:p>
            <a:pPr marL="514350" indent="-514350">
              <a:buAutoNum type="arabicPeriod"/>
            </a:pPr>
            <a:r>
              <a:rPr lang="nl-NL" sz="2400" dirty="0">
                <a:solidFill>
                  <a:schemeClr val="tx2"/>
                </a:solidFill>
              </a:rPr>
              <a:t>Moeder gaat een uur lang boodschappen doen en laat 7 jarige Els oppassen op zusje van 3 jaar</a:t>
            </a:r>
          </a:p>
          <a:p>
            <a:pPr marL="0" indent="0">
              <a:buNone/>
            </a:pPr>
            <a:endParaRPr lang="nl-NL" sz="2400" dirty="0">
              <a:solidFill>
                <a:schemeClr val="tx2"/>
              </a:solidFill>
            </a:endParaRPr>
          </a:p>
          <a:p>
            <a:pPr marL="514350" indent="-514350">
              <a:buAutoNum type="arabicPeriod" startAt="2"/>
            </a:pPr>
            <a:r>
              <a:rPr lang="nl-NL" sz="2400" dirty="0">
                <a:solidFill>
                  <a:schemeClr val="tx2"/>
                </a:solidFill>
              </a:rPr>
              <a:t>Pim van 8 jaar komt elke dag alleen uit school omdat zijn alleenstaande vader moet werken tot 17.30 uur</a:t>
            </a:r>
          </a:p>
          <a:p>
            <a:pPr marL="0" indent="0">
              <a:buNone/>
            </a:pPr>
            <a:endParaRPr lang="nl-NL" sz="2400" dirty="0">
              <a:solidFill>
                <a:schemeClr val="tx2"/>
              </a:solidFill>
            </a:endParaRPr>
          </a:p>
          <a:p>
            <a:pPr marL="457200" indent="-457200">
              <a:buAutoNum type="arabicPeriod" startAt="3"/>
            </a:pPr>
            <a:r>
              <a:rPr lang="nl-NL" sz="2400" dirty="0">
                <a:solidFill>
                  <a:schemeClr val="tx2"/>
                </a:solidFill>
              </a:rPr>
              <a:t>Emma draagt in de winter een zomerjas omdat moeder geen geld heeft voor een warme winterjas. </a:t>
            </a:r>
          </a:p>
          <a:p>
            <a:pPr marL="457200" indent="-457200">
              <a:buAutoNum type="arabicPeriod" startAt="3"/>
            </a:pPr>
            <a:endParaRPr lang="nl-NL" sz="2400" dirty="0">
              <a:solidFill>
                <a:schemeClr val="tx2"/>
              </a:solidFill>
            </a:endParaRPr>
          </a:p>
          <a:p>
            <a:pPr marL="457200" indent="-457200">
              <a:buAutoNum type="arabicPeriod" startAt="3"/>
            </a:pPr>
            <a:r>
              <a:rPr lang="nl-NL" sz="2400" dirty="0">
                <a:solidFill>
                  <a:schemeClr val="tx2"/>
                </a:solidFill>
              </a:rPr>
              <a:t>Lois van 7 smeert elke dag haar eigen brood omdat moeder depressief in bed ligt</a:t>
            </a:r>
          </a:p>
          <a:p>
            <a:pPr marL="0" indent="0">
              <a:buNone/>
            </a:pPr>
            <a:endParaRPr lang="nl-NL" sz="2400" dirty="0">
              <a:solidFill>
                <a:schemeClr val="tx2"/>
              </a:solidFill>
            </a:endParaRPr>
          </a:p>
          <a:p>
            <a:pPr marL="457200" indent="-457200">
              <a:buAutoNum type="arabicPeriod" startAt="5"/>
            </a:pPr>
            <a:r>
              <a:rPr lang="nl-NL" sz="2400" dirty="0">
                <a:solidFill>
                  <a:schemeClr val="tx2"/>
                </a:solidFill>
              </a:rPr>
              <a:t>Jeffrey eet 4 keer per week met zijn ouders in de snackbar van zijn oom </a:t>
            </a:r>
          </a:p>
          <a:p>
            <a:pPr marL="457200" indent="-457200">
              <a:buAutoNum type="arabicPeriod" startAt="5"/>
            </a:pPr>
            <a:endParaRPr lang="nl-NL" sz="2400" dirty="0">
              <a:solidFill>
                <a:schemeClr val="tx2"/>
              </a:solidFill>
            </a:endParaRPr>
          </a:p>
          <a:p>
            <a:pPr marL="457200" indent="-457200">
              <a:buAutoNum type="arabicPeriod" startAt="5"/>
            </a:pPr>
            <a:r>
              <a:rPr lang="nl-NL" sz="2400" dirty="0">
                <a:solidFill>
                  <a:schemeClr val="tx2"/>
                </a:solidFill>
              </a:rPr>
              <a:t>De ouders van Flip zijn gescheiden en moeder praat altijd erg negatief over zijn vader</a:t>
            </a:r>
          </a:p>
          <a:p>
            <a:pPr marL="514350" indent="-514350">
              <a:buAutoNum type="arabicPeriod" startAt="3"/>
            </a:pPr>
            <a:endParaRPr lang="nl-NL" sz="2400" dirty="0"/>
          </a:p>
          <a:p>
            <a:pPr marL="0" indent="0">
              <a:buNone/>
            </a:pPr>
            <a:endParaRPr lang="nl-NL" dirty="0"/>
          </a:p>
        </p:txBody>
      </p:sp>
      <p:pic>
        <p:nvPicPr>
          <p:cNvPr id="4" name="Picture 4" descr="Afbeeldingsresultaat voor huisartsen eemland bv">
            <a:extLst>
              <a:ext uri="{FF2B5EF4-FFF2-40B4-BE49-F238E27FC236}">
                <a16:creationId xmlns:a16="http://schemas.microsoft.com/office/drawing/2014/main" id="{56DEE0B8-7B02-E74B-83BA-BB83B141A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4886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06145-B108-4F06-A69C-DB20C697282B}"/>
              </a:ext>
            </a:extLst>
          </p:cNvPr>
          <p:cNvSpPr>
            <a:spLocks noGrp="1"/>
          </p:cNvSpPr>
          <p:nvPr>
            <p:ph type="title"/>
          </p:nvPr>
        </p:nvSpPr>
        <p:spPr/>
        <p:txBody>
          <a:bodyPr/>
          <a:lstStyle/>
          <a:p>
            <a:r>
              <a:rPr lang="nl-NL" dirty="0">
                <a:solidFill>
                  <a:schemeClr val="tx2"/>
                </a:solidFill>
              </a:rPr>
              <a:t>Kindermishandeling wanneer:</a:t>
            </a:r>
          </a:p>
        </p:txBody>
      </p:sp>
      <p:sp>
        <p:nvSpPr>
          <p:cNvPr id="3" name="Tijdelijke aanduiding voor inhoud 2">
            <a:extLst>
              <a:ext uri="{FF2B5EF4-FFF2-40B4-BE49-F238E27FC236}">
                <a16:creationId xmlns:a16="http://schemas.microsoft.com/office/drawing/2014/main" id="{28429292-588B-4B9D-93B8-80FBCABD0B91}"/>
              </a:ext>
            </a:extLst>
          </p:cNvPr>
          <p:cNvSpPr>
            <a:spLocks noGrp="1"/>
          </p:cNvSpPr>
          <p:nvPr>
            <p:ph idx="1"/>
          </p:nvPr>
        </p:nvSpPr>
        <p:spPr/>
        <p:txBody>
          <a:bodyPr/>
          <a:lstStyle/>
          <a:p>
            <a:endParaRPr lang="nl-NL" dirty="0"/>
          </a:p>
          <a:p>
            <a:r>
              <a:rPr lang="nl-NL" dirty="0">
                <a:solidFill>
                  <a:schemeClr val="tx2"/>
                </a:solidFill>
              </a:rPr>
              <a:t>Het kind ernstige lichamelijke of psychische schade oploopt of dreigt op te lopen door meestal herhaalde en chronische dreiging/onveiligheid door ouders, verzorgers</a:t>
            </a:r>
          </a:p>
          <a:p>
            <a:pPr marL="0" indent="0">
              <a:buNone/>
            </a:pPr>
            <a:endParaRPr lang="nl-NL" dirty="0"/>
          </a:p>
          <a:p>
            <a:pPr marL="0" indent="0">
              <a:buNone/>
            </a:pPr>
            <a:endParaRPr lang="nl-NL" dirty="0"/>
          </a:p>
          <a:p>
            <a:pPr marL="0" indent="0">
              <a:buNone/>
            </a:pPr>
            <a:endParaRPr lang="nl-NL" dirty="0"/>
          </a:p>
        </p:txBody>
      </p:sp>
      <p:pic>
        <p:nvPicPr>
          <p:cNvPr id="4" name="Picture 4" descr="Afbeeldingsresultaat voor huisartsen eemland bv">
            <a:extLst>
              <a:ext uri="{FF2B5EF4-FFF2-40B4-BE49-F238E27FC236}">
                <a16:creationId xmlns:a16="http://schemas.microsoft.com/office/drawing/2014/main" id="{2C8FA36D-E293-7D41-9B28-2ABFBBDF1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60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6031" y="-832021"/>
            <a:ext cx="7867137" cy="3262184"/>
          </a:xfrm>
        </p:spPr>
        <p:txBody>
          <a:bodyPr>
            <a:normAutofit/>
          </a:bodyPr>
          <a:lstStyle/>
          <a:p>
            <a:r>
              <a:rPr lang="nl-NL" sz="4800" dirty="0">
                <a:solidFill>
                  <a:schemeClr val="tx2"/>
                </a:solidFill>
                <a:latin typeface="Arial Narrow" panose="020B0606020202030204" pitchFamily="34" charset="0"/>
              </a:rPr>
              <a:t>Kindermishandeling</a:t>
            </a:r>
          </a:p>
        </p:txBody>
      </p:sp>
      <p:pic>
        <p:nvPicPr>
          <p:cNvPr id="6" name="Picture 2" descr="S:\Documenten\Huisartszaken\Kindermishandeling\Foto's internet\WeekTegenKindermishandeling2015.jpg">
            <a:extLst>
              <a:ext uri="{FF2B5EF4-FFF2-40B4-BE49-F238E27FC236}">
                <a16:creationId xmlns:a16="http://schemas.microsoft.com/office/drawing/2014/main" id="{188A7476-A4F2-4928-9B82-BFF0892FC4BD}"/>
              </a:ext>
            </a:extLst>
          </p:cNvPr>
          <p:cNvPicPr>
            <a:picLocks noChangeAspect="1" noChangeArrowheads="1"/>
          </p:cNvPicPr>
          <p:nvPr/>
        </p:nvPicPr>
        <p:blipFill>
          <a:blip r:embed="rId3" cstate="print"/>
          <a:srcRect/>
          <a:stretch>
            <a:fillRect/>
          </a:stretch>
        </p:blipFill>
        <p:spPr bwMode="auto">
          <a:xfrm>
            <a:off x="1716834" y="1741781"/>
            <a:ext cx="5367966" cy="3724026"/>
          </a:xfrm>
          <a:prstGeom prst="rect">
            <a:avLst/>
          </a:prstGeom>
          <a:noFill/>
        </p:spPr>
      </p:pic>
      <p:pic>
        <p:nvPicPr>
          <p:cNvPr id="5" name="Picture 4" descr="Afbeeldingsresultaat voor huisartsen eemland bv">
            <a:extLst>
              <a:ext uri="{FF2B5EF4-FFF2-40B4-BE49-F238E27FC236}">
                <a16:creationId xmlns:a16="http://schemas.microsoft.com/office/drawing/2014/main" id="{A1A8A7DF-CFBD-FA43-9333-7E359D5AA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862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59AD8CB1-096A-1E45-9ED2-D8A3A6460B32}"/>
              </a:ext>
            </a:extLst>
          </p:cNvPr>
          <p:cNvSpPr>
            <a:spLocks noGrp="1"/>
          </p:cNvSpPr>
          <p:nvPr>
            <p:ph type="title" idx="4294967295"/>
          </p:nvPr>
        </p:nvSpPr>
        <p:spPr>
          <a:xfrm>
            <a:off x="646113" y="260350"/>
            <a:ext cx="7772400" cy="1455738"/>
          </a:xfrm>
        </p:spPr>
        <p:txBody>
          <a:bodyPr/>
          <a:lstStyle/>
          <a:p>
            <a:pPr algn="ctr" eaLnBrk="1" hangingPunct="1">
              <a:defRPr/>
            </a:pPr>
            <a:r>
              <a:rPr lang="nl-NL" sz="4000" dirty="0">
                <a:solidFill>
                  <a:srgbClr val="FF6600"/>
                </a:solidFill>
                <a:latin typeface="Arial" panose="020B0604020202020204" pitchFamily="34" charset="0"/>
                <a:cs typeface="Arial" panose="020B0604020202020204" pitchFamily="34" charset="0"/>
              </a:rPr>
              <a:t>Acute onveiligheid</a:t>
            </a:r>
          </a:p>
        </p:txBody>
      </p:sp>
      <p:sp>
        <p:nvSpPr>
          <p:cNvPr id="17410" name="Tijdelijke aanduiding voor inhoud 2">
            <a:extLst>
              <a:ext uri="{FF2B5EF4-FFF2-40B4-BE49-F238E27FC236}">
                <a16:creationId xmlns:a16="http://schemas.microsoft.com/office/drawing/2014/main" id="{0715D1B0-240F-3A40-A671-A1F3FA9B907C}"/>
              </a:ext>
            </a:extLst>
          </p:cNvPr>
          <p:cNvSpPr>
            <a:spLocks noGrp="1"/>
          </p:cNvSpPr>
          <p:nvPr>
            <p:ph idx="4294967295"/>
          </p:nvPr>
        </p:nvSpPr>
        <p:spPr>
          <a:xfrm>
            <a:off x="646113" y="1484313"/>
            <a:ext cx="7772400" cy="3649662"/>
          </a:xfrm>
        </p:spPr>
        <p:txBody>
          <a:bodyPr/>
          <a:lstStyle/>
          <a:p>
            <a:pPr marL="342900" lvl="1" indent="-342900" eaLnBrk="1" hangingPunct="1">
              <a:buClr>
                <a:srgbClr val="F5A5C8"/>
              </a:buClr>
              <a:buFont typeface="Wingdings" pitchFamily="2" charset="2"/>
              <a:buChar char="§"/>
              <a:defRPr/>
            </a:pPr>
            <a:r>
              <a:rPr lang="nl-NL" sz="3200" dirty="0">
                <a:solidFill>
                  <a:schemeClr val="tx2"/>
                </a:solidFill>
                <a:latin typeface="Arial" panose="020B0604020202020204" pitchFamily="34" charset="0"/>
                <a:cs typeface="Arial" panose="020B0604020202020204" pitchFamily="34" charset="0"/>
              </a:rPr>
              <a:t>Direct fysiek gevaar, diens veiligheid is de komende uren/dagen niet gegarandeerd en hij of zij heeft direct bescherming nodig. </a:t>
            </a:r>
          </a:p>
          <a:p>
            <a:pPr eaLnBrk="1" hangingPunct="1">
              <a:buClr>
                <a:srgbClr val="F5A5C8"/>
              </a:buClr>
              <a:buFont typeface="Wingdings" pitchFamily="2" charset="2"/>
              <a:buChar char="§"/>
              <a:defRPr/>
            </a:pPr>
            <a:endParaRPr lang="nl-NL" sz="2600" dirty="0">
              <a:solidFill>
                <a:srgbClr val="007073"/>
              </a:solidFill>
              <a:latin typeface="Nexa Light"/>
            </a:endParaRPr>
          </a:p>
          <a:p>
            <a:pPr eaLnBrk="1" hangingPunct="1">
              <a:buClr>
                <a:srgbClr val="F5A5C8"/>
              </a:buClr>
              <a:buFont typeface="Wingdings" pitchFamily="2" charset="2"/>
              <a:buChar char="§"/>
              <a:defRPr/>
            </a:pPr>
            <a:endParaRPr lang="nl-NL" dirty="0">
              <a:solidFill>
                <a:srgbClr val="007073"/>
              </a:solidFill>
              <a:latin typeface="Nexa Light"/>
            </a:endParaRPr>
          </a:p>
        </p:txBody>
      </p:sp>
      <p:pic>
        <p:nvPicPr>
          <p:cNvPr id="79875" name="Picture 4">
            <a:extLst>
              <a:ext uri="{FF2B5EF4-FFF2-40B4-BE49-F238E27FC236}">
                <a16:creationId xmlns:a16="http://schemas.microsoft.com/office/drawing/2014/main" id="{AA8A7338-8F49-FD4F-865F-101E9479E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3998913"/>
            <a:ext cx="6858000" cy="235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6" name="Picture 4" descr="Afbeeldingsresultaat voor huisartsen eemland bv">
            <a:extLst>
              <a:ext uri="{FF2B5EF4-FFF2-40B4-BE49-F238E27FC236}">
                <a16:creationId xmlns:a16="http://schemas.microsoft.com/office/drawing/2014/main" id="{589AE645-1A86-B741-86C7-DF0BC176F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056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20597556-6721-914A-9209-906073B4EB78}"/>
              </a:ext>
            </a:extLst>
          </p:cNvPr>
          <p:cNvSpPr>
            <a:spLocks noGrp="1"/>
          </p:cNvSpPr>
          <p:nvPr>
            <p:ph type="title" idx="4294967295"/>
          </p:nvPr>
        </p:nvSpPr>
        <p:spPr>
          <a:xfrm>
            <a:off x="685800" y="260350"/>
            <a:ext cx="7772400" cy="1455738"/>
          </a:xfrm>
        </p:spPr>
        <p:txBody>
          <a:bodyPr/>
          <a:lstStyle/>
          <a:p>
            <a:pPr eaLnBrk="1" hangingPunct="1">
              <a:defRPr/>
            </a:pPr>
            <a:r>
              <a:rPr lang="nl-NL" sz="4000" dirty="0">
                <a:solidFill>
                  <a:srgbClr val="FF6600"/>
                </a:solidFill>
                <a:latin typeface="Arial" panose="020B0604020202020204" pitchFamily="34" charset="0"/>
                <a:cs typeface="Arial" panose="020B0604020202020204" pitchFamily="34" charset="0"/>
              </a:rPr>
              <a:t>Structurele onveiligheid</a:t>
            </a:r>
          </a:p>
        </p:txBody>
      </p:sp>
      <p:sp>
        <p:nvSpPr>
          <p:cNvPr id="8" name="Tijdelijke aanduiding voor inhoud 2">
            <a:extLst>
              <a:ext uri="{FF2B5EF4-FFF2-40B4-BE49-F238E27FC236}">
                <a16:creationId xmlns:a16="http://schemas.microsoft.com/office/drawing/2014/main" id="{ECB3F182-0C39-D846-A1CD-D575A1623979}"/>
              </a:ext>
            </a:extLst>
          </p:cNvPr>
          <p:cNvSpPr txBox="1">
            <a:spLocks/>
          </p:cNvSpPr>
          <p:nvPr/>
        </p:nvSpPr>
        <p:spPr bwMode="auto">
          <a:xfrm>
            <a:off x="457200" y="2124075"/>
            <a:ext cx="8229600" cy="3760787"/>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Clr>
                <a:srgbClr val="F5A5C8"/>
              </a:buClr>
              <a:buFont typeface="Wingdings" pitchFamily="2" charset="2"/>
              <a:buChar char="§"/>
              <a:defRPr/>
            </a:pPr>
            <a:r>
              <a:rPr lang="nl-NL" dirty="0">
                <a:solidFill>
                  <a:schemeClr val="tx2"/>
                </a:solidFill>
                <a:latin typeface="Arial" panose="020B0604020202020204" pitchFamily="34" charset="0"/>
                <a:cs typeface="Arial" panose="020B0604020202020204" pitchFamily="34" charset="0"/>
              </a:rPr>
              <a:t>Herhaling of voortduren van onveilige situaties of situaties van geweld die de  gezondheid, het welzijn of de ontwikkeling bedreigen.</a:t>
            </a:r>
          </a:p>
          <a:p>
            <a:pPr eaLnBrk="1" hangingPunct="1">
              <a:buClr>
                <a:srgbClr val="F5A5C8"/>
              </a:buClr>
              <a:buFont typeface="Wingdings" pitchFamily="2" charset="2"/>
              <a:buChar char="§"/>
              <a:defRPr/>
            </a:pPr>
            <a:endParaRPr lang="nl-NL" dirty="0">
              <a:solidFill>
                <a:schemeClr val="tx2"/>
              </a:solidFill>
              <a:latin typeface="Arial" panose="020B0604020202020204" pitchFamily="34" charset="0"/>
              <a:cs typeface="Arial" panose="020B0604020202020204" pitchFamily="34" charset="0"/>
            </a:endParaRPr>
          </a:p>
          <a:p>
            <a:pPr eaLnBrk="1" hangingPunct="1">
              <a:buClr>
                <a:srgbClr val="F5A5C8"/>
              </a:buClr>
              <a:buFont typeface="Wingdings" pitchFamily="2" charset="2"/>
              <a:buChar char="§"/>
              <a:defRPr/>
            </a:pPr>
            <a:r>
              <a:rPr lang="nl-NL" dirty="0">
                <a:solidFill>
                  <a:schemeClr val="tx2"/>
                </a:solidFill>
                <a:latin typeface="Arial" panose="020B0604020202020204" pitchFamily="34" charset="0"/>
                <a:cs typeface="Arial" panose="020B0604020202020204" pitchFamily="34" charset="0"/>
              </a:rPr>
              <a:t>In beide gevallen kan een kind/slachtoffer een alarmerend verhaal onthullen (</a:t>
            </a:r>
            <a:r>
              <a:rPr lang="nl-NL" dirty="0" err="1">
                <a:solidFill>
                  <a:schemeClr val="tx2"/>
                </a:solidFill>
                <a:latin typeface="Arial" panose="020B0604020202020204" pitchFamily="34" charset="0"/>
                <a:cs typeface="Arial" panose="020B0604020202020204" pitchFamily="34" charset="0"/>
              </a:rPr>
              <a:t>disclosure</a:t>
            </a:r>
            <a:r>
              <a:rPr lang="nl-NL" dirty="0">
                <a:solidFill>
                  <a:schemeClr val="tx2"/>
                </a:solidFill>
                <a:latin typeface="Arial" panose="020B0604020202020204" pitchFamily="34" charset="0"/>
                <a:cs typeface="Arial" panose="020B0604020202020204" pitchFamily="34" charset="0"/>
              </a:rPr>
              <a:t>)</a:t>
            </a:r>
          </a:p>
          <a:p>
            <a:pPr eaLnBrk="1" hangingPunct="1">
              <a:buClr>
                <a:srgbClr val="F5A5C8"/>
              </a:buClr>
              <a:buFont typeface="Wingdings" pitchFamily="2" charset="2"/>
              <a:buChar char="§"/>
              <a:defRPr/>
            </a:pPr>
            <a:endParaRPr lang="nl-NL" sz="2600" dirty="0">
              <a:solidFill>
                <a:srgbClr val="007073"/>
              </a:solidFill>
              <a:latin typeface="Nexa Light"/>
            </a:endParaRPr>
          </a:p>
          <a:p>
            <a:pPr eaLnBrk="1" hangingPunct="1">
              <a:buClr>
                <a:srgbClr val="F5A5C8"/>
              </a:buClr>
              <a:buFont typeface="Wingdings" pitchFamily="2" charset="2"/>
              <a:buChar char="§"/>
              <a:defRPr/>
            </a:pPr>
            <a:endParaRPr lang="nl-NL" sz="2600" dirty="0">
              <a:solidFill>
                <a:srgbClr val="007073"/>
              </a:solidFill>
              <a:latin typeface="Nexa Light"/>
            </a:endParaRPr>
          </a:p>
          <a:p>
            <a:pPr eaLnBrk="1" hangingPunct="1">
              <a:buClr>
                <a:srgbClr val="F5A5C8"/>
              </a:buClr>
              <a:buFont typeface="Wingdings" pitchFamily="2" charset="2"/>
              <a:buChar char="§"/>
              <a:defRPr/>
            </a:pPr>
            <a:endParaRPr lang="nl-NL" sz="2600" dirty="0">
              <a:solidFill>
                <a:srgbClr val="007073"/>
              </a:solidFill>
              <a:latin typeface="Nexa Light"/>
            </a:endParaRPr>
          </a:p>
          <a:p>
            <a:pPr lvl="1" eaLnBrk="1" hangingPunct="1">
              <a:buClr>
                <a:srgbClr val="F5A5C8"/>
              </a:buClr>
              <a:buFont typeface="Wingdings" pitchFamily="2" charset="2"/>
              <a:buChar char="§"/>
              <a:defRPr/>
            </a:pPr>
            <a:endParaRPr lang="nl-NL" sz="2200" dirty="0">
              <a:solidFill>
                <a:srgbClr val="007073"/>
              </a:solidFill>
              <a:latin typeface="Nexa Light"/>
            </a:endParaRPr>
          </a:p>
          <a:p>
            <a:pPr eaLnBrk="1" hangingPunct="1">
              <a:buClr>
                <a:srgbClr val="F5A5C8"/>
              </a:buClr>
              <a:buFont typeface="Wingdings" pitchFamily="2" charset="2"/>
              <a:buChar char="§"/>
              <a:defRPr/>
            </a:pPr>
            <a:endParaRPr lang="nl-NL" sz="2600" dirty="0">
              <a:solidFill>
                <a:srgbClr val="007073"/>
              </a:solidFill>
              <a:latin typeface="Nexa Light"/>
            </a:endParaRPr>
          </a:p>
          <a:p>
            <a:pPr eaLnBrk="1" hangingPunct="1">
              <a:buClr>
                <a:srgbClr val="F5A5C8"/>
              </a:buClr>
              <a:buFont typeface="Wingdings" pitchFamily="2" charset="2"/>
              <a:buChar char="§"/>
              <a:defRPr/>
            </a:pPr>
            <a:endParaRPr lang="nl-NL" sz="2600" dirty="0">
              <a:solidFill>
                <a:srgbClr val="007073"/>
              </a:solidFill>
              <a:latin typeface="Nexa Light"/>
            </a:endParaRPr>
          </a:p>
          <a:p>
            <a:pPr eaLnBrk="1" hangingPunct="1">
              <a:buClr>
                <a:srgbClr val="F5A5C8"/>
              </a:buClr>
              <a:buFont typeface="Wingdings" pitchFamily="2" charset="2"/>
              <a:buChar char="§"/>
              <a:defRPr/>
            </a:pPr>
            <a:endParaRPr lang="nl-NL" dirty="0">
              <a:solidFill>
                <a:srgbClr val="007073"/>
              </a:solidFill>
              <a:latin typeface="Nexa Light"/>
            </a:endParaRPr>
          </a:p>
        </p:txBody>
      </p:sp>
      <p:pic>
        <p:nvPicPr>
          <p:cNvPr id="81923" name="Picture 4" descr="Afbeeldingsresultaat voor huisartsen eemland bv">
            <a:extLst>
              <a:ext uri="{FF2B5EF4-FFF2-40B4-BE49-F238E27FC236}">
                <a16:creationId xmlns:a16="http://schemas.microsoft.com/office/drawing/2014/main" id="{D3A58236-6E13-1545-AE67-20F8F0DB5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02006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fbeeldingsresultaat voor huisartsen eemland bv">
            <a:extLst>
              <a:ext uri="{FF2B5EF4-FFF2-40B4-BE49-F238E27FC236}">
                <a16:creationId xmlns:a16="http://schemas.microsoft.com/office/drawing/2014/main" id="{15564036-C6EE-354F-AD55-CFD4799B0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559837" y="83976"/>
            <a:ext cx="8229600" cy="1143000"/>
          </a:xfrm>
        </p:spPr>
        <p:txBody>
          <a:bodyPr>
            <a:normAutofit fontScale="90000"/>
          </a:bodyPr>
          <a:lstStyle/>
          <a:p>
            <a:pPr algn="l"/>
            <a:br>
              <a:rPr lang="nl-NL" dirty="0"/>
            </a:br>
            <a:r>
              <a:rPr lang="nl-NL" dirty="0">
                <a:solidFill>
                  <a:schemeClr val="tx2"/>
                </a:solidFill>
              </a:rPr>
              <a:t>Vormen van kindermishandeling:</a:t>
            </a:r>
          </a:p>
        </p:txBody>
      </p:sp>
      <p:sp>
        <p:nvSpPr>
          <p:cNvPr id="3" name="Tekstvak 2"/>
          <p:cNvSpPr txBox="1"/>
          <p:nvPr/>
        </p:nvSpPr>
        <p:spPr>
          <a:xfrm>
            <a:off x="1152525" y="2686050"/>
            <a:ext cx="8096250" cy="369332"/>
          </a:xfrm>
          <a:prstGeom prst="rect">
            <a:avLst/>
          </a:prstGeom>
          <a:noFill/>
        </p:spPr>
        <p:txBody>
          <a:bodyPr wrap="square" rtlCol="0">
            <a:spAutoFit/>
          </a:bodyPr>
          <a:lstStyle/>
          <a:p>
            <a:pPr marL="285750" indent="-285750">
              <a:buFontTx/>
              <a:buChar char="-"/>
            </a:pPr>
            <a:endParaRPr lang="nl-NL" dirty="0"/>
          </a:p>
        </p:txBody>
      </p:sp>
      <p:graphicFrame>
        <p:nvGraphicFramePr>
          <p:cNvPr id="4" name="Diagram 3"/>
          <p:cNvGraphicFramePr/>
          <p:nvPr>
            <p:extLst>
              <p:ext uri="{D42A27DB-BD31-4B8C-83A1-F6EECF244321}">
                <p14:modId xmlns:p14="http://schemas.microsoft.com/office/powerpoint/2010/main" val="727691997"/>
              </p:ext>
            </p:extLst>
          </p:nvPr>
        </p:nvGraphicFramePr>
        <p:xfrm>
          <a:off x="355600" y="1206656"/>
          <a:ext cx="8260080" cy="534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99757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3BC5BF-1BA1-4A25-8207-4188B68C9142}"/>
              </a:ext>
            </a:extLst>
          </p:cNvPr>
          <p:cNvSpPr txBox="1"/>
          <p:nvPr/>
        </p:nvSpPr>
        <p:spPr>
          <a:xfrm>
            <a:off x="895739" y="793100"/>
            <a:ext cx="7231225" cy="5109091"/>
          </a:xfrm>
          <a:prstGeom prst="rect">
            <a:avLst/>
          </a:prstGeom>
          <a:noFill/>
        </p:spPr>
        <p:txBody>
          <a:bodyPr wrap="square" rtlCol="0">
            <a:spAutoFit/>
          </a:bodyPr>
          <a:lstStyle/>
          <a:p>
            <a:r>
              <a:rPr lang="nl-NL" sz="3200" dirty="0">
                <a:solidFill>
                  <a:schemeClr val="tx2"/>
                </a:solidFill>
              </a:rPr>
              <a:t>Lichamelijk geweld</a:t>
            </a:r>
          </a:p>
          <a:p>
            <a:endParaRPr lang="nl-NL" dirty="0"/>
          </a:p>
          <a:p>
            <a:pPr marL="285750" indent="-285750">
              <a:buFont typeface="Arial" panose="020B0604020202020204" pitchFamily="34" charset="0"/>
              <a:buChar char="•"/>
            </a:pPr>
            <a:r>
              <a:rPr lang="nl-NL" sz="2000" dirty="0"/>
              <a:t>….</a:t>
            </a:r>
          </a:p>
          <a:p>
            <a:pPr marL="285750" indent="-285750">
              <a:buFont typeface="Arial" panose="020B0604020202020204" pitchFamily="34" charset="0"/>
              <a:buChar char="•"/>
            </a:pPr>
            <a:r>
              <a:rPr lang="nl-NL" sz="2000" dirty="0"/>
              <a:t>….</a:t>
            </a:r>
          </a:p>
          <a:p>
            <a:endParaRPr lang="nl-NL" dirty="0"/>
          </a:p>
          <a:p>
            <a:endParaRPr lang="nl-NL" dirty="0"/>
          </a:p>
          <a:p>
            <a:endParaRPr lang="nl-NL" dirty="0"/>
          </a:p>
          <a:p>
            <a:r>
              <a:rPr lang="nl-NL" sz="3200" dirty="0">
                <a:solidFill>
                  <a:schemeClr val="tx2"/>
                </a:solidFill>
              </a:rPr>
              <a:t>Lichamelijke verwaarlozing:</a:t>
            </a:r>
          </a:p>
          <a:p>
            <a:endParaRPr lang="nl-NL" dirty="0"/>
          </a:p>
          <a:p>
            <a:r>
              <a:rPr lang="nl-NL" sz="2000" dirty="0"/>
              <a:t>……</a:t>
            </a:r>
          </a:p>
          <a:p>
            <a:endParaRPr lang="nl-NL" sz="2000" dirty="0"/>
          </a:p>
          <a:p>
            <a:endParaRPr lang="nl-NL" sz="2000" dirty="0"/>
          </a:p>
          <a:p>
            <a:endParaRPr lang="nl-NL" dirty="0"/>
          </a:p>
          <a:p>
            <a:endParaRPr lang="nl-NL" dirty="0"/>
          </a:p>
          <a:p>
            <a:endParaRPr lang="nl-NL" dirty="0"/>
          </a:p>
          <a:p>
            <a:endParaRPr lang="nl-NL" dirty="0"/>
          </a:p>
        </p:txBody>
      </p:sp>
      <p:pic>
        <p:nvPicPr>
          <p:cNvPr id="3" name="Picture 4" descr="Afbeeldingsresultaat voor huisartsen eemland bv">
            <a:extLst>
              <a:ext uri="{FF2B5EF4-FFF2-40B4-BE49-F238E27FC236}">
                <a16:creationId xmlns:a16="http://schemas.microsoft.com/office/drawing/2014/main" id="{D20DA1D0-D09E-5F48-B9F8-1D4AC2413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589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3BC5BF-1BA1-4A25-8207-4188B68C9142}"/>
              </a:ext>
            </a:extLst>
          </p:cNvPr>
          <p:cNvSpPr txBox="1"/>
          <p:nvPr/>
        </p:nvSpPr>
        <p:spPr>
          <a:xfrm>
            <a:off x="489339" y="132700"/>
            <a:ext cx="7231225" cy="8032968"/>
          </a:xfrm>
          <a:prstGeom prst="rect">
            <a:avLst/>
          </a:prstGeom>
          <a:noFill/>
        </p:spPr>
        <p:txBody>
          <a:bodyPr wrap="square" rtlCol="0">
            <a:spAutoFit/>
          </a:bodyPr>
          <a:lstStyle/>
          <a:p>
            <a:r>
              <a:rPr lang="nl-NL" sz="3000" dirty="0">
                <a:solidFill>
                  <a:srgbClr val="FF6600"/>
                </a:solidFill>
              </a:rPr>
              <a:t>Lichamelijk geweld</a:t>
            </a:r>
          </a:p>
          <a:p>
            <a:endParaRPr lang="nl-NL" sz="2600" dirty="0">
              <a:solidFill>
                <a:schemeClr val="tx2"/>
              </a:solidFill>
            </a:endParaRPr>
          </a:p>
          <a:p>
            <a:pPr marL="285750" indent="-285750">
              <a:buFont typeface="Arial" panose="020B0604020202020204" pitchFamily="34" charset="0"/>
              <a:buChar char="•"/>
            </a:pPr>
            <a:r>
              <a:rPr lang="nl-NL" sz="2600" dirty="0">
                <a:solidFill>
                  <a:schemeClr val="tx2"/>
                </a:solidFill>
              </a:rPr>
              <a:t>Slaan, stompen, door elkaar schudden, opzettelijk laten vallen, branden, snijden , krabben, verstikken, vergiftigen, </a:t>
            </a:r>
          </a:p>
          <a:p>
            <a:pPr marL="285750" indent="-285750">
              <a:buFont typeface="Arial" panose="020B0604020202020204" pitchFamily="34" charset="0"/>
              <a:buChar char="•"/>
            </a:pPr>
            <a:r>
              <a:rPr lang="nl-NL" sz="2600" dirty="0">
                <a:solidFill>
                  <a:schemeClr val="tx2"/>
                </a:solidFill>
              </a:rPr>
              <a:t>Meisjesbesnijdenis</a:t>
            </a:r>
          </a:p>
          <a:p>
            <a:endParaRPr lang="nl-NL" sz="2600" dirty="0">
              <a:solidFill>
                <a:schemeClr val="tx2"/>
              </a:solidFill>
            </a:endParaRPr>
          </a:p>
          <a:p>
            <a:r>
              <a:rPr lang="nl-NL" sz="3000" dirty="0">
                <a:solidFill>
                  <a:srgbClr val="FF6600"/>
                </a:solidFill>
              </a:rPr>
              <a:t>Lichamelijke verwaarlozing:</a:t>
            </a:r>
          </a:p>
          <a:p>
            <a:endParaRPr lang="nl-NL" sz="2600" dirty="0">
              <a:solidFill>
                <a:schemeClr val="tx2"/>
              </a:solidFill>
            </a:endParaRPr>
          </a:p>
          <a:p>
            <a:r>
              <a:rPr lang="nl-NL" sz="2600" dirty="0">
                <a:solidFill>
                  <a:schemeClr val="tx2"/>
                </a:solidFill>
              </a:rPr>
              <a:t>Onvoldoende </a:t>
            </a:r>
          </a:p>
          <a:p>
            <a:pPr marL="285750" indent="-285750">
              <a:buFont typeface="Arial" panose="020B0604020202020204" pitchFamily="34" charset="0"/>
              <a:buChar char="•"/>
            </a:pPr>
            <a:r>
              <a:rPr lang="nl-NL" sz="2600" dirty="0">
                <a:solidFill>
                  <a:schemeClr val="tx2"/>
                </a:solidFill>
              </a:rPr>
              <a:t>Eten</a:t>
            </a:r>
          </a:p>
          <a:p>
            <a:pPr marL="285750" indent="-285750">
              <a:buFont typeface="Arial" panose="020B0604020202020204" pitchFamily="34" charset="0"/>
              <a:buChar char="•"/>
            </a:pPr>
            <a:r>
              <a:rPr lang="nl-NL" sz="2600" dirty="0">
                <a:solidFill>
                  <a:schemeClr val="tx2"/>
                </a:solidFill>
              </a:rPr>
              <a:t>Onderdak</a:t>
            </a:r>
          </a:p>
          <a:p>
            <a:pPr marL="285750" indent="-285750">
              <a:buFont typeface="Arial" panose="020B0604020202020204" pitchFamily="34" charset="0"/>
              <a:buChar char="•"/>
            </a:pPr>
            <a:r>
              <a:rPr lang="nl-NL" sz="2600" dirty="0">
                <a:solidFill>
                  <a:schemeClr val="tx2"/>
                </a:solidFill>
              </a:rPr>
              <a:t>Hygiëne</a:t>
            </a:r>
          </a:p>
          <a:p>
            <a:pPr marL="285750" indent="-285750">
              <a:buFont typeface="Arial" panose="020B0604020202020204" pitchFamily="34" charset="0"/>
              <a:buChar char="•"/>
            </a:pPr>
            <a:r>
              <a:rPr lang="nl-NL" sz="2600" dirty="0">
                <a:solidFill>
                  <a:schemeClr val="tx2"/>
                </a:solidFill>
              </a:rPr>
              <a:t>Onvoldoende toezicht</a:t>
            </a:r>
          </a:p>
          <a:p>
            <a:pPr marL="285750" indent="-285750">
              <a:buFont typeface="Arial" panose="020B0604020202020204" pitchFamily="34" charset="0"/>
              <a:buChar char="•"/>
            </a:pPr>
            <a:r>
              <a:rPr lang="nl-NL" sz="2600" dirty="0">
                <a:solidFill>
                  <a:schemeClr val="tx2"/>
                </a:solidFill>
              </a:rPr>
              <a:t>Onvoldoende schone, aan weersomstandigheden aangepaste kleding</a:t>
            </a:r>
          </a:p>
          <a:p>
            <a:endParaRPr lang="nl-NL" sz="2000" dirty="0"/>
          </a:p>
          <a:p>
            <a:endParaRPr lang="nl-NL" dirty="0"/>
          </a:p>
          <a:p>
            <a:endParaRPr lang="nl-NL" dirty="0"/>
          </a:p>
          <a:p>
            <a:endParaRPr lang="nl-NL" dirty="0"/>
          </a:p>
          <a:p>
            <a:endParaRPr lang="nl-NL" dirty="0"/>
          </a:p>
        </p:txBody>
      </p:sp>
      <p:pic>
        <p:nvPicPr>
          <p:cNvPr id="3" name="Picture 4" descr="Afbeeldingsresultaat voor huisartsen eemland bv">
            <a:extLst>
              <a:ext uri="{FF2B5EF4-FFF2-40B4-BE49-F238E27FC236}">
                <a16:creationId xmlns:a16="http://schemas.microsoft.com/office/drawing/2014/main" id="{FFD04457-A2F5-4146-9C1F-FB041F6BC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583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76862-9C0B-4EE6-81AB-56D0E2D01AA9}"/>
              </a:ext>
            </a:extLst>
          </p:cNvPr>
          <p:cNvSpPr>
            <a:spLocks noGrp="1"/>
          </p:cNvSpPr>
          <p:nvPr>
            <p:ph type="title"/>
          </p:nvPr>
        </p:nvSpPr>
        <p:spPr/>
        <p:txBody>
          <a:bodyPr/>
          <a:lstStyle/>
          <a:p>
            <a:r>
              <a:rPr lang="nl-NL" dirty="0"/>
              <a:t>Rare blauwe plek</a:t>
            </a:r>
          </a:p>
        </p:txBody>
      </p:sp>
      <p:pic>
        <p:nvPicPr>
          <p:cNvPr id="5" name="Tijdelijke aanduiding voor inhoud 4">
            <a:extLst>
              <a:ext uri="{FF2B5EF4-FFF2-40B4-BE49-F238E27FC236}">
                <a16:creationId xmlns:a16="http://schemas.microsoft.com/office/drawing/2014/main" id="{66AFBA8C-631A-4AC0-AB71-A2D43DA38C34}"/>
              </a:ext>
            </a:extLst>
          </p:cNvPr>
          <p:cNvPicPr>
            <a:picLocks noGrp="1" noChangeAspect="1"/>
          </p:cNvPicPr>
          <p:nvPr>
            <p:ph idx="1"/>
          </p:nvPr>
        </p:nvPicPr>
        <p:blipFill>
          <a:blip r:embed="rId3"/>
          <a:stretch>
            <a:fillRect/>
          </a:stretch>
        </p:blipFill>
        <p:spPr>
          <a:xfrm>
            <a:off x="811762" y="1417639"/>
            <a:ext cx="3164473" cy="1670794"/>
          </a:xfrm>
        </p:spPr>
      </p:pic>
      <p:pic>
        <p:nvPicPr>
          <p:cNvPr id="7" name="Afbeelding 6">
            <a:extLst>
              <a:ext uri="{FF2B5EF4-FFF2-40B4-BE49-F238E27FC236}">
                <a16:creationId xmlns:a16="http://schemas.microsoft.com/office/drawing/2014/main" id="{73A0C62E-AD92-4162-A7B3-97BFE42732EE}"/>
              </a:ext>
            </a:extLst>
          </p:cNvPr>
          <p:cNvPicPr>
            <a:picLocks noChangeAspect="1"/>
          </p:cNvPicPr>
          <p:nvPr/>
        </p:nvPicPr>
        <p:blipFill>
          <a:blip r:embed="rId4"/>
          <a:stretch>
            <a:fillRect/>
          </a:stretch>
        </p:blipFill>
        <p:spPr>
          <a:xfrm>
            <a:off x="811762" y="3608027"/>
            <a:ext cx="4408326" cy="2481461"/>
          </a:xfrm>
          <a:prstGeom prst="rect">
            <a:avLst/>
          </a:prstGeom>
        </p:spPr>
      </p:pic>
      <p:pic>
        <p:nvPicPr>
          <p:cNvPr id="8" name="Afbeelding 7">
            <a:extLst>
              <a:ext uri="{FF2B5EF4-FFF2-40B4-BE49-F238E27FC236}">
                <a16:creationId xmlns:a16="http://schemas.microsoft.com/office/drawing/2014/main" id="{EAD7B2B7-CA90-4913-A53F-01FFF2136A67}"/>
              </a:ext>
            </a:extLst>
          </p:cNvPr>
          <p:cNvPicPr>
            <a:picLocks noChangeAspect="1"/>
          </p:cNvPicPr>
          <p:nvPr/>
        </p:nvPicPr>
        <p:blipFill>
          <a:blip r:embed="rId5"/>
          <a:stretch>
            <a:fillRect/>
          </a:stretch>
        </p:blipFill>
        <p:spPr>
          <a:xfrm>
            <a:off x="5220088" y="1417639"/>
            <a:ext cx="2738924" cy="1772245"/>
          </a:xfrm>
          <a:prstGeom prst="rect">
            <a:avLst/>
          </a:prstGeom>
        </p:spPr>
      </p:pic>
      <p:pic>
        <p:nvPicPr>
          <p:cNvPr id="6" name="Picture 4" descr="Afbeeldingsresultaat voor huisartsen eemland bv">
            <a:extLst>
              <a:ext uri="{FF2B5EF4-FFF2-40B4-BE49-F238E27FC236}">
                <a16:creationId xmlns:a16="http://schemas.microsoft.com/office/drawing/2014/main" id="{3B02B733-6AC9-ED4B-96FE-31E32D42F8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322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fbeeldingsresultaat voor impetigo bullosa liesstreek">
            <a:extLst>
              <a:ext uri="{FF2B5EF4-FFF2-40B4-BE49-F238E27FC236}">
                <a16:creationId xmlns:a16="http://schemas.microsoft.com/office/drawing/2014/main" id="{CFBBA6CF-B6AC-4786-B077-CB4794821605}"/>
              </a:ext>
            </a:extLst>
          </p:cNvPr>
          <p:cNvSpPr>
            <a:spLocks noChangeAspect="1" noChangeArrowheads="1"/>
          </p:cNvSpPr>
          <p:nvPr/>
        </p:nvSpPr>
        <p:spPr bwMode="auto">
          <a:xfrm>
            <a:off x="4419600" y="1357604"/>
            <a:ext cx="2223796" cy="2223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impetigo bullosa liesstreek">
            <a:extLst>
              <a:ext uri="{FF2B5EF4-FFF2-40B4-BE49-F238E27FC236}">
                <a16:creationId xmlns:a16="http://schemas.microsoft.com/office/drawing/2014/main" id="{318668E0-37AA-4C33-94DD-2B92765DED4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F019F185-F7CE-4EEC-B9FE-CE300EEBDD5E}"/>
              </a:ext>
            </a:extLst>
          </p:cNvPr>
          <p:cNvPicPr>
            <a:picLocks noChangeAspect="1"/>
          </p:cNvPicPr>
          <p:nvPr/>
        </p:nvPicPr>
        <p:blipFill>
          <a:blip r:embed="rId3"/>
          <a:stretch>
            <a:fillRect/>
          </a:stretch>
        </p:blipFill>
        <p:spPr>
          <a:xfrm>
            <a:off x="690148" y="1303175"/>
            <a:ext cx="3721868" cy="3159452"/>
          </a:xfrm>
          <a:prstGeom prst="rect">
            <a:avLst/>
          </a:prstGeom>
        </p:spPr>
      </p:pic>
      <p:pic>
        <p:nvPicPr>
          <p:cNvPr id="8" name="Afbeelding 7">
            <a:extLst>
              <a:ext uri="{FF2B5EF4-FFF2-40B4-BE49-F238E27FC236}">
                <a16:creationId xmlns:a16="http://schemas.microsoft.com/office/drawing/2014/main" id="{1B4EA597-09A8-4C7B-8BF7-131E5C0EA301}"/>
              </a:ext>
            </a:extLst>
          </p:cNvPr>
          <p:cNvPicPr>
            <a:picLocks noChangeAspect="1"/>
          </p:cNvPicPr>
          <p:nvPr/>
        </p:nvPicPr>
        <p:blipFill>
          <a:blip r:embed="rId4"/>
          <a:stretch>
            <a:fillRect/>
          </a:stretch>
        </p:blipFill>
        <p:spPr>
          <a:xfrm>
            <a:off x="5482534" y="1349723"/>
            <a:ext cx="2723666" cy="3159452"/>
          </a:xfrm>
          <a:prstGeom prst="rect">
            <a:avLst/>
          </a:prstGeom>
        </p:spPr>
      </p:pic>
      <p:pic>
        <p:nvPicPr>
          <p:cNvPr id="6" name="Picture 4" descr="Afbeeldingsresultaat voor huisartsen eemland bv">
            <a:extLst>
              <a:ext uri="{FF2B5EF4-FFF2-40B4-BE49-F238E27FC236}">
                <a16:creationId xmlns:a16="http://schemas.microsoft.com/office/drawing/2014/main" id="{6D8364B9-B6D0-9648-B920-C546F67D42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990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622555D-3416-4214-A5D6-8A16B7E06F7E}"/>
              </a:ext>
            </a:extLst>
          </p:cNvPr>
          <p:cNvPicPr>
            <a:picLocks noChangeAspect="1"/>
          </p:cNvPicPr>
          <p:nvPr/>
        </p:nvPicPr>
        <p:blipFill>
          <a:blip r:embed="rId3"/>
          <a:stretch>
            <a:fillRect/>
          </a:stretch>
        </p:blipFill>
        <p:spPr>
          <a:xfrm>
            <a:off x="2353732" y="69942"/>
            <a:ext cx="4388753" cy="6788057"/>
          </a:xfrm>
          <a:prstGeom prst="rect">
            <a:avLst/>
          </a:prstGeom>
        </p:spPr>
      </p:pic>
    </p:spTree>
    <p:extLst>
      <p:ext uri="{BB962C8B-B14F-4D97-AF65-F5344CB8AC3E}">
        <p14:creationId xmlns:p14="http://schemas.microsoft.com/office/powerpoint/2010/main" val="3478575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8B7DCC0-6E98-4425-9B9A-5EEE52F5D8C6}"/>
              </a:ext>
            </a:extLst>
          </p:cNvPr>
          <p:cNvSpPr/>
          <p:nvPr/>
        </p:nvSpPr>
        <p:spPr>
          <a:xfrm>
            <a:off x="237065" y="127865"/>
            <a:ext cx="8382001" cy="6370975"/>
          </a:xfrm>
          <a:prstGeom prst="rect">
            <a:avLst/>
          </a:prstGeom>
        </p:spPr>
        <p:txBody>
          <a:bodyPr wrap="square">
            <a:spAutoFit/>
          </a:bodyPr>
          <a:lstStyle/>
          <a:p>
            <a:r>
              <a:rPr lang="nl-NL" sz="3000" dirty="0">
                <a:solidFill>
                  <a:schemeClr val="tx2"/>
                </a:solidFill>
              </a:rPr>
              <a:t>Psychisch geweld:</a:t>
            </a:r>
          </a:p>
          <a:p>
            <a:endParaRPr lang="nl-NL" sz="2600" dirty="0">
              <a:solidFill>
                <a:schemeClr val="tx2"/>
              </a:solidFill>
            </a:endParaRPr>
          </a:p>
          <a:p>
            <a:pPr marL="285750" indent="-285750">
              <a:buFont typeface="Arial" panose="020B0604020202020204" pitchFamily="34" charset="0"/>
              <a:buChar char="•"/>
            </a:pPr>
            <a:r>
              <a:rPr lang="nl-NL" sz="2600" dirty="0">
                <a:solidFill>
                  <a:schemeClr val="tx2"/>
                </a:solidFill>
              </a:rPr>
              <a:t>…</a:t>
            </a:r>
          </a:p>
          <a:p>
            <a:pPr marL="285750" indent="-285750">
              <a:buFont typeface="Arial" panose="020B0604020202020204" pitchFamily="34" charset="0"/>
              <a:buChar char="•"/>
            </a:pPr>
            <a:r>
              <a:rPr lang="nl-NL" sz="2600" dirty="0">
                <a:solidFill>
                  <a:schemeClr val="tx2"/>
                </a:solidFill>
              </a:rPr>
              <a:t>…</a:t>
            </a:r>
          </a:p>
          <a:p>
            <a:pPr marL="285750" indent="-285750">
              <a:buFont typeface="Arial" panose="020B0604020202020204" pitchFamily="34" charset="0"/>
              <a:buChar char="•"/>
            </a:pPr>
            <a:r>
              <a:rPr lang="nl-NL" sz="2600" dirty="0">
                <a:solidFill>
                  <a:schemeClr val="tx2"/>
                </a:solidFill>
              </a:rPr>
              <a:t>…</a:t>
            </a:r>
          </a:p>
          <a:p>
            <a:pPr marL="285750" indent="-285750">
              <a:buFont typeface="Arial" panose="020B0604020202020204" pitchFamily="34" charset="0"/>
              <a:buChar char="•"/>
            </a:pPr>
            <a:r>
              <a:rPr lang="nl-NL" sz="2600" dirty="0">
                <a:solidFill>
                  <a:schemeClr val="tx2"/>
                </a:solidFill>
              </a:rPr>
              <a:t>…</a:t>
            </a:r>
          </a:p>
          <a:p>
            <a:pPr marL="285750" indent="-285750">
              <a:buFont typeface="Arial" panose="020B0604020202020204" pitchFamily="34" charset="0"/>
              <a:buChar char="•"/>
            </a:pPr>
            <a:r>
              <a:rPr lang="nl-NL" sz="2600" dirty="0">
                <a:solidFill>
                  <a:schemeClr val="tx2"/>
                </a:solidFill>
              </a:rPr>
              <a:t>…</a:t>
            </a:r>
          </a:p>
          <a:p>
            <a:pPr marL="285750" indent="-285750">
              <a:buFont typeface="Arial" panose="020B0604020202020204" pitchFamily="34" charset="0"/>
              <a:buChar char="•"/>
            </a:pPr>
            <a:r>
              <a:rPr lang="nl-NL" sz="2600" dirty="0">
                <a:solidFill>
                  <a:schemeClr val="tx2"/>
                </a:solidFill>
              </a:rPr>
              <a:t>…</a:t>
            </a:r>
          </a:p>
          <a:p>
            <a:endParaRPr lang="nl-NL" sz="2600" dirty="0">
              <a:solidFill>
                <a:schemeClr val="tx2"/>
              </a:solidFill>
            </a:endParaRPr>
          </a:p>
          <a:p>
            <a:r>
              <a:rPr lang="nl-NL" sz="3000" dirty="0">
                <a:solidFill>
                  <a:schemeClr val="tx2"/>
                </a:solidFill>
              </a:rPr>
              <a:t>Psychische verwaarlozing:</a:t>
            </a:r>
          </a:p>
          <a:p>
            <a:endParaRPr lang="nl-NL" sz="2600" dirty="0">
              <a:solidFill>
                <a:schemeClr val="tx2"/>
              </a:solidFill>
            </a:endParaRPr>
          </a:p>
          <a:p>
            <a:pPr marL="285750" indent="-285750">
              <a:buFont typeface="Arial" panose="020B0604020202020204" pitchFamily="34" charset="0"/>
              <a:buChar char="•"/>
            </a:pPr>
            <a:r>
              <a:rPr lang="nl-NL" sz="2600" dirty="0">
                <a:solidFill>
                  <a:schemeClr val="tx2"/>
                </a:solidFill>
              </a:rPr>
              <a:t>…</a:t>
            </a:r>
          </a:p>
          <a:p>
            <a:pPr marL="285750" indent="-285750">
              <a:buFont typeface="Arial" panose="020B0604020202020204" pitchFamily="34" charset="0"/>
              <a:buChar char="•"/>
            </a:pPr>
            <a:r>
              <a:rPr lang="nl-NL" sz="2600" dirty="0">
                <a:solidFill>
                  <a:schemeClr val="tx2"/>
                </a:solidFill>
              </a:rPr>
              <a:t>…</a:t>
            </a:r>
          </a:p>
          <a:p>
            <a:pPr marL="285750" indent="-285750">
              <a:buFont typeface="Arial" panose="020B0604020202020204" pitchFamily="34" charset="0"/>
              <a:buChar char="•"/>
            </a:pPr>
            <a:r>
              <a:rPr lang="nl-NL" sz="2600" dirty="0">
                <a:solidFill>
                  <a:schemeClr val="tx2"/>
                </a:solidFill>
              </a:rPr>
              <a:t>…</a:t>
            </a:r>
          </a:p>
          <a:p>
            <a:endParaRPr lang="nl-NL" dirty="0"/>
          </a:p>
          <a:p>
            <a:pPr marL="285750" indent="-285750">
              <a:buFont typeface="Arial" panose="020B0604020202020204" pitchFamily="34" charset="0"/>
              <a:buChar char="•"/>
            </a:pPr>
            <a:endParaRPr lang="nl-NL" dirty="0"/>
          </a:p>
        </p:txBody>
      </p:sp>
      <p:pic>
        <p:nvPicPr>
          <p:cNvPr id="4" name="Picture 4" descr="Afbeeldingsresultaat voor huisartsen eemland bv">
            <a:extLst>
              <a:ext uri="{FF2B5EF4-FFF2-40B4-BE49-F238E27FC236}">
                <a16:creationId xmlns:a16="http://schemas.microsoft.com/office/drawing/2014/main" id="{3F672E2B-E9F1-CC45-857F-978F191CE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809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8B7DCC0-6E98-4425-9B9A-5EEE52F5D8C6}"/>
              </a:ext>
            </a:extLst>
          </p:cNvPr>
          <p:cNvSpPr/>
          <p:nvPr/>
        </p:nvSpPr>
        <p:spPr>
          <a:xfrm>
            <a:off x="237065" y="127865"/>
            <a:ext cx="8382001" cy="6771084"/>
          </a:xfrm>
          <a:prstGeom prst="rect">
            <a:avLst/>
          </a:prstGeom>
        </p:spPr>
        <p:txBody>
          <a:bodyPr wrap="square">
            <a:spAutoFit/>
          </a:bodyPr>
          <a:lstStyle/>
          <a:p>
            <a:r>
              <a:rPr lang="nl-NL" sz="3000" dirty="0">
                <a:solidFill>
                  <a:srgbClr val="FF6600"/>
                </a:solidFill>
              </a:rPr>
              <a:t>Psychisch geweld:</a:t>
            </a:r>
          </a:p>
          <a:p>
            <a:endParaRPr lang="nl-NL" sz="2600" dirty="0">
              <a:solidFill>
                <a:schemeClr val="tx2"/>
              </a:solidFill>
            </a:endParaRPr>
          </a:p>
          <a:p>
            <a:pPr marL="285750" indent="-285750">
              <a:buFont typeface="Arial" panose="020B0604020202020204" pitchFamily="34" charset="0"/>
              <a:buChar char="•"/>
            </a:pPr>
            <a:r>
              <a:rPr lang="nl-NL" sz="2600" dirty="0">
                <a:solidFill>
                  <a:schemeClr val="tx2"/>
                </a:solidFill>
              </a:rPr>
              <a:t>Bedreigen, uitschelden, kleineren</a:t>
            </a:r>
          </a:p>
          <a:p>
            <a:pPr marL="285750" indent="-285750">
              <a:buFont typeface="Arial" panose="020B0604020202020204" pitchFamily="34" charset="0"/>
              <a:buChar char="•"/>
            </a:pPr>
            <a:r>
              <a:rPr lang="nl-NL" sz="2600" dirty="0">
                <a:solidFill>
                  <a:schemeClr val="tx2"/>
                </a:solidFill>
              </a:rPr>
              <a:t>Te hoge eisen stellen</a:t>
            </a:r>
          </a:p>
          <a:p>
            <a:pPr marL="285750" indent="-285750">
              <a:buFont typeface="Arial" panose="020B0604020202020204" pitchFamily="34" charset="0"/>
              <a:buChar char="•"/>
            </a:pPr>
            <a:r>
              <a:rPr lang="nl-NL" sz="2600" dirty="0">
                <a:solidFill>
                  <a:schemeClr val="tx2"/>
                </a:solidFill>
              </a:rPr>
              <a:t>Kind blootstellen aan ongepast gedrag</a:t>
            </a:r>
          </a:p>
          <a:p>
            <a:pPr marL="285750" indent="-285750">
              <a:buFont typeface="Arial" panose="020B0604020202020204" pitchFamily="34" charset="0"/>
              <a:buChar char="•"/>
            </a:pPr>
            <a:r>
              <a:rPr lang="nl-NL" sz="2600" dirty="0">
                <a:solidFill>
                  <a:schemeClr val="tx2"/>
                </a:solidFill>
              </a:rPr>
              <a:t>Opsluiten of van kind</a:t>
            </a:r>
          </a:p>
          <a:p>
            <a:pPr marL="285750" indent="-285750">
              <a:buFont typeface="Arial" panose="020B0604020202020204" pitchFamily="34" charset="0"/>
              <a:buChar char="•"/>
            </a:pPr>
            <a:r>
              <a:rPr lang="nl-NL" sz="2600" dirty="0">
                <a:solidFill>
                  <a:schemeClr val="tx2"/>
                </a:solidFill>
              </a:rPr>
              <a:t>Getuige geweld in gezin</a:t>
            </a:r>
          </a:p>
          <a:p>
            <a:pPr marL="285750" indent="-285750">
              <a:buFont typeface="Arial" panose="020B0604020202020204" pitchFamily="34" charset="0"/>
              <a:buChar char="•"/>
            </a:pPr>
            <a:r>
              <a:rPr lang="nl-NL" sz="2600" dirty="0">
                <a:solidFill>
                  <a:schemeClr val="tx2"/>
                </a:solidFill>
              </a:rPr>
              <a:t>Kind isoleren van vriendjes</a:t>
            </a:r>
          </a:p>
          <a:p>
            <a:endParaRPr lang="nl-NL" sz="2600" dirty="0">
              <a:solidFill>
                <a:schemeClr val="tx2"/>
              </a:solidFill>
            </a:endParaRPr>
          </a:p>
          <a:p>
            <a:r>
              <a:rPr lang="nl-NL" sz="3000" dirty="0">
                <a:solidFill>
                  <a:srgbClr val="FF6600"/>
                </a:solidFill>
              </a:rPr>
              <a:t>Psychische verwaarlozing:</a:t>
            </a:r>
          </a:p>
          <a:p>
            <a:endParaRPr lang="nl-NL" sz="2600" dirty="0">
              <a:solidFill>
                <a:schemeClr val="tx2"/>
              </a:solidFill>
            </a:endParaRPr>
          </a:p>
          <a:p>
            <a:pPr marL="285750" indent="-285750">
              <a:buFont typeface="Arial" panose="020B0604020202020204" pitchFamily="34" charset="0"/>
              <a:buChar char="•"/>
            </a:pPr>
            <a:r>
              <a:rPr lang="nl-NL" sz="2600" dirty="0">
                <a:solidFill>
                  <a:schemeClr val="tx2"/>
                </a:solidFill>
              </a:rPr>
              <a:t>Niet zorgen voor genegenheid, liefde , warmte en steun</a:t>
            </a:r>
          </a:p>
          <a:p>
            <a:pPr marL="285750" indent="-285750">
              <a:buFont typeface="Arial" panose="020B0604020202020204" pitchFamily="34" charset="0"/>
              <a:buChar char="•"/>
            </a:pPr>
            <a:r>
              <a:rPr lang="nl-NL" sz="2600" dirty="0">
                <a:solidFill>
                  <a:schemeClr val="tx2"/>
                </a:solidFill>
              </a:rPr>
              <a:t>Niet zorgen voor regelmatige schoolgang</a:t>
            </a:r>
          </a:p>
          <a:p>
            <a:pPr marL="285750" indent="-285750">
              <a:buFont typeface="Arial" panose="020B0604020202020204" pitchFamily="34" charset="0"/>
              <a:buChar char="•"/>
            </a:pPr>
            <a:r>
              <a:rPr lang="nl-NL" sz="2600" dirty="0">
                <a:solidFill>
                  <a:schemeClr val="tx2"/>
                </a:solidFill>
              </a:rPr>
              <a:t>Geen interesse hebben in bezigheden van kind en kind vaak alleen laten</a:t>
            </a:r>
          </a:p>
          <a:p>
            <a:endParaRPr lang="nl-NL" dirty="0"/>
          </a:p>
          <a:p>
            <a:pPr marL="285750" indent="-285750">
              <a:buFont typeface="Arial" panose="020B0604020202020204" pitchFamily="34" charset="0"/>
              <a:buChar char="•"/>
            </a:pPr>
            <a:endParaRPr lang="nl-NL" dirty="0"/>
          </a:p>
        </p:txBody>
      </p:sp>
      <p:pic>
        <p:nvPicPr>
          <p:cNvPr id="4" name="Picture 4" descr="Afbeeldingsresultaat voor huisartsen eemland bv">
            <a:extLst>
              <a:ext uri="{FF2B5EF4-FFF2-40B4-BE49-F238E27FC236}">
                <a16:creationId xmlns:a16="http://schemas.microsoft.com/office/drawing/2014/main" id="{7669909D-1C4E-3D45-9151-8618C675A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82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BB4604-A779-4674-993C-313B971AD9B0}"/>
              </a:ext>
            </a:extLst>
          </p:cNvPr>
          <p:cNvSpPr>
            <a:spLocks noGrp="1"/>
          </p:cNvSpPr>
          <p:nvPr>
            <p:ph type="ctrTitle"/>
          </p:nvPr>
        </p:nvSpPr>
        <p:spPr>
          <a:xfrm>
            <a:off x="389465" y="1964266"/>
            <a:ext cx="8458200" cy="880534"/>
          </a:xfrm>
        </p:spPr>
        <p:txBody>
          <a:bodyPr>
            <a:normAutofit fontScale="90000"/>
          </a:bodyPr>
          <a:lstStyle/>
          <a:p>
            <a:r>
              <a:rPr lang="nl-NL" sz="5000" dirty="0">
                <a:solidFill>
                  <a:schemeClr val="tx2"/>
                </a:solidFill>
              </a:rPr>
              <a:t>Wat weet jij over kindermishandeling?</a:t>
            </a:r>
            <a:br>
              <a:rPr lang="nl-NL" sz="5000" dirty="0">
                <a:solidFill>
                  <a:schemeClr val="tx2"/>
                </a:solidFill>
              </a:rPr>
            </a:br>
            <a:br>
              <a:rPr lang="nl-NL" sz="5000" dirty="0">
                <a:solidFill>
                  <a:schemeClr val="tx2"/>
                </a:solidFill>
              </a:rPr>
            </a:br>
            <a:r>
              <a:rPr lang="nl-NL" sz="5000" dirty="0">
                <a:solidFill>
                  <a:schemeClr val="tx2"/>
                </a:solidFill>
              </a:rPr>
              <a:t>Heb je er mee te maken gehad?</a:t>
            </a:r>
            <a:br>
              <a:rPr lang="nl-NL" dirty="0"/>
            </a:br>
            <a:br>
              <a:rPr lang="nl-NL" dirty="0"/>
            </a:br>
            <a:br>
              <a:rPr lang="nl-NL" dirty="0"/>
            </a:br>
            <a:r>
              <a:rPr lang="nl-NL" dirty="0">
                <a:solidFill>
                  <a:schemeClr val="tx2"/>
                </a:solidFill>
              </a:rPr>
              <a:t>Is er sprake van ruis?    </a:t>
            </a:r>
          </a:p>
        </p:txBody>
      </p:sp>
      <p:pic>
        <p:nvPicPr>
          <p:cNvPr id="4" name="Picture 4" descr="Afbeeldingsresultaat voor huisartsen eemland bv">
            <a:extLst>
              <a:ext uri="{FF2B5EF4-FFF2-40B4-BE49-F238E27FC236}">
                <a16:creationId xmlns:a16="http://schemas.microsoft.com/office/drawing/2014/main" id="{F0FB5872-FB54-2C4D-A2D3-CB9D0D06B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Afbeeldingsresultaat voor ruis op de lijn">
            <a:extLst>
              <a:ext uri="{FF2B5EF4-FFF2-40B4-BE49-F238E27FC236}">
                <a16:creationId xmlns:a16="http://schemas.microsoft.com/office/drawing/2014/main" id="{EC0927EF-4FA3-6D44-AF6B-2CCB4AACF3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231" y="4775199"/>
            <a:ext cx="4995333"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07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3" descr="fgreg5.jpg">
            <a:extLst>
              <a:ext uri="{FF2B5EF4-FFF2-40B4-BE49-F238E27FC236}">
                <a16:creationId xmlns:a16="http://schemas.microsoft.com/office/drawing/2014/main" id="{35E29142-EDCF-48C8-BFA2-78E8CD7CFB50}"/>
              </a:ext>
            </a:extLst>
          </p:cNvPr>
          <p:cNvPicPr>
            <a:picLocks noChangeAspect="1"/>
          </p:cNvPicPr>
          <p:nvPr/>
        </p:nvPicPr>
        <p:blipFill>
          <a:blip r:embed="rId3" cstate="print"/>
          <a:stretch>
            <a:fillRect/>
          </a:stretch>
        </p:blipFill>
        <p:spPr>
          <a:xfrm>
            <a:off x="2104346" y="1600200"/>
            <a:ext cx="4935308" cy="4525963"/>
          </a:xfrm>
          <a:prstGeom prst="rect">
            <a:avLst/>
          </a:prstGeom>
        </p:spPr>
      </p:pic>
      <p:sp>
        <p:nvSpPr>
          <p:cNvPr id="3" name="Tekstvak 2">
            <a:extLst>
              <a:ext uri="{FF2B5EF4-FFF2-40B4-BE49-F238E27FC236}">
                <a16:creationId xmlns:a16="http://schemas.microsoft.com/office/drawing/2014/main" id="{A28C7C70-EC0E-4189-B286-949EFB50F221}"/>
              </a:ext>
            </a:extLst>
          </p:cNvPr>
          <p:cNvSpPr txBox="1"/>
          <p:nvPr/>
        </p:nvSpPr>
        <p:spPr>
          <a:xfrm>
            <a:off x="1056640" y="833437"/>
            <a:ext cx="6431280" cy="646331"/>
          </a:xfrm>
          <a:prstGeom prst="rect">
            <a:avLst/>
          </a:prstGeom>
          <a:noFill/>
        </p:spPr>
        <p:txBody>
          <a:bodyPr wrap="square" rtlCol="0">
            <a:spAutoFit/>
          </a:bodyPr>
          <a:lstStyle/>
          <a:p>
            <a:pPr algn="ctr"/>
            <a:r>
              <a:rPr lang="nl-NL" sz="3600" dirty="0"/>
              <a:t>Verwaarlozing…..</a:t>
            </a:r>
          </a:p>
        </p:txBody>
      </p:sp>
      <p:pic>
        <p:nvPicPr>
          <p:cNvPr id="4" name="Picture 4" descr="Afbeeldingsresultaat voor huisartsen eemland bv">
            <a:extLst>
              <a:ext uri="{FF2B5EF4-FFF2-40B4-BE49-F238E27FC236}">
                <a16:creationId xmlns:a16="http://schemas.microsoft.com/office/drawing/2014/main" id="{D8DC9141-8B62-E440-BD44-B3154A4CC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062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D3E451-6252-47AF-B51D-9E33A077389D}"/>
              </a:ext>
            </a:extLst>
          </p:cNvPr>
          <p:cNvSpPr>
            <a:spLocks noGrp="1"/>
          </p:cNvSpPr>
          <p:nvPr>
            <p:ph type="title"/>
          </p:nvPr>
        </p:nvSpPr>
        <p:spPr/>
        <p:txBody>
          <a:bodyPr/>
          <a:lstStyle/>
          <a:p>
            <a:r>
              <a:rPr lang="nl-NL" dirty="0">
                <a:solidFill>
                  <a:schemeClr val="tx2"/>
                </a:solidFill>
              </a:rPr>
              <a:t>Ernst te maken met</a:t>
            </a:r>
          </a:p>
        </p:txBody>
      </p:sp>
      <p:sp>
        <p:nvSpPr>
          <p:cNvPr id="3" name="Tijdelijke aanduiding voor inhoud 2">
            <a:extLst>
              <a:ext uri="{FF2B5EF4-FFF2-40B4-BE49-F238E27FC236}">
                <a16:creationId xmlns:a16="http://schemas.microsoft.com/office/drawing/2014/main" id="{BAA64D3A-FCF1-4E2D-A8D6-82D38091F2F0}"/>
              </a:ext>
            </a:extLst>
          </p:cNvPr>
          <p:cNvSpPr>
            <a:spLocks noGrp="1"/>
          </p:cNvSpPr>
          <p:nvPr>
            <p:ph idx="1"/>
          </p:nvPr>
        </p:nvSpPr>
        <p:spPr/>
        <p:txBody>
          <a:bodyPr>
            <a:normAutofit/>
          </a:bodyPr>
          <a:lstStyle/>
          <a:p>
            <a:r>
              <a:rPr lang="nl-NL" sz="3000" dirty="0">
                <a:solidFill>
                  <a:schemeClr val="tx2"/>
                </a:solidFill>
              </a:rPr>
              <a:t>is er lichamelijke of psychische schade door toedoen of nalaten ouders?</a:t>
            </a:r>
          </a:p>
          <a:p>
            <a:pPr marL="0" indent="0">
              <a:buNone/>
            </a:pPr>
            <a:endParaRPr lang="nl-NL" sz="3000" dirty="0">
              <a:solidFill>
                <a:schemeClr val="tx2"/>
              </a:solidFill>
            </a:endParaRPr>
          </a:p>
          <a:p>
            <a:r>
              <a:rPr lang="nl-NL" sz="3000" dirty="0">
                <a:solidFill>
                  <a:schemeClr val="tx2"/>
                </a:solidFill>
              </a:rPr>
              <a:t>Incident of patroon? Vaak meerdere informatiebronnen nodig</a:t>
            </a:r>
          </a:p>
          <a:p>
            <a:pPr marL="0" indent="0">
              <a:buNone/>
            </a:pPr>
            <a:endParaRPr lang="nl-NL" sz="3000" dirty="0">
              <a:solidFill>
                <a:schemeClr val="tx2"/>
              </a:solidFill>
            </a:endParaRPr>
          </a:p>
          <a:p>
            <a:r>
              <a:rPr lang="nl-NL" sz="3000" dirty="0">
                <a:solidFill>
                  <a:schemeClr val="tx2"/>
                </a:solidFill>
              </a:rPr>
              <a:t>Aanwezigheid beschermende factoren</a:t>
            </a:r>
          </a:p>
        </p:txBody>
      </p:sp>
      <p:pic>
        <p:nvPicPr>
          <p:cNvPr id="4" name="Picture 4" descr="Afbeeldingsresultaat voor huisartsen eemland bv">
            <a:extLst>
              <a:ext uri="{FF2B5EF4-FFF2-40B4-BE49-F238E27FC236}">
                <a16:creationId xmlns:a16="http://schemas.microsoft.com/office/drawing/2014/main" id="{88A7B73F-3895-2345-9D92-BEFBD5FEA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9843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61206-81F3-4801-BE60-14A057768CE0}"/>
              </a:ext>
            </a:extLst>
          </p:cNvPr>
          <p:cNvSpPr>
            <a:spLocks noGrp="1"/>
          </p:cNvSpPr>
          <p:nvPr>
            <p:ph type="title"/>
          </p:nvPr>
        </p:nvSpPr>
        <p:spPr/>
        <p:txBody>
          <a:bodyPr/>
          <a:lstStyle/>
          <a:p>
            <a:r>
              <a:rPr lang="nl-NL" dirty="0">
                <a:solidFill>
                  <a:schemeClr val="tx2"/>
                </a:solidFill>
              </a:rPr>
              <a:t>Gevolgen kindermishandeling</a:t>
            </a:r>
          </a:p>
        </p:txBody>
      </p:sp>
      <p:sp>
        <p:nvSpPr>
          <p:cNvPr id="3" name="Tekstvak 2">
            <a:extLst>
              <a:ext uri="{FF2B5EF4-FFF2-40B4-BE49-F238E27FC236}">
                <a16:creationId xmlns:a16="http://schemas.microsoft.com/office/drawing/2014/main" id="{9C7DD393-B844-4403-9BA7-A0AEF8F105AA}"/>
              </a:ext>
            </a:extLst>
          </p:cNvPr>
          <p:cNvSpPr txBox="1"/>
          <p:nvPr/>
        </p:nvSpPr>
        <p:spPr>
          <a:xfrm>
            <a:off x="438538" y="1530220"/>
            <a:ext cx="7501813" cy="5170646"/>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tx2"/>
                </a:solidFill>
              </a:rPr>
              <a:t>Invloed op ontwikkeling hersenen, lichamelijke groei en persoonlijkheidsontwikkeling</a:t>
            </a:r>
          </a:p>
          <a:p>
            <a:endParaRPr lang="nl-NL" sz="2400" dirty="0">
              <a:solidFill>
                <a:schemeClr val="tx2"/>
              </a:solidFill>
            </a:endParaRPr>
          </a:p>
          <a:p>
            <a:pPr marL="285750" indent="-285750">
              <a:buFont typeface="Arial" panose="020B0604020202020204" pitchFamily="34" charset="0"/>
              <a:buChar char="•"/>
            </a:pPr>
            <a:r>
              <a:rPr lang="nl-NL" sz="2400" dirty="0">
                <a:solidFill>
                  <a:schemeClr val="tx2"/>
                </a:solidFill>
              </a:rPr>
              <a:t>35% van patiënten met psychiatrische klachten is mishandeld</a:t>
            </a:r>
          </a:p>
          <a:p>
            <a:endParaRPr lang="nl-NL" sz="2400" dirty="0">
              <a:solidFill>
                <a:schemeClr val="tx2"/>
              </a:solidFill>
            </a:endParaRPr>
          </a:p>
          <a:p>
            <a:pPr marL="285750" indent="-285750">
              <a:buFont typeface="Arial" panose="020B0604020202020204" pitchFamily="34" charset="0"/>
              <a:buChar char="•"/>
            </a:pPr>
            <a:r>
              <a:rPr lang="nl-NL" sz="2400" dirty="0">
                <a:solidFill>
                  <a:schemeClr val="tx2"/>
                </a:solidFill>
              </a:rPr>
              <a:t>66% harddrugspatiënten is verwaarloosd</a:t>
            </a:r>
          </a:p>
          <a:p>
            <a:endParaRPr lang="nl-NL" sz="2400" dirty="0">
              <a:solidFill>
                <a:schemeClr val="tx2"/>
              </a:solidFill>
            </a:endParaRPr>
          </a:p>
          <a:p>
            <a:pPr marL="285750" indent="-285750">
              <a:buFont typeface="Arial" panose="020B0604020202020204" pitchFamily="34" charset="0"/>
              <a:buChar char="•"/>
            </a:pPr>
            <a:r>
              <a:rPr lang="nl-NL" sz="2400" dirty="0">
                <a:solidFill>
                  <a:schemeClr val="tx2"/>
                </a:solidFill>
              </a:rPr>
              <a:t>60% thuisloze jongeren is verwaarloosd</a:t>
            </a:r>
          </a:p>
          <a:p>
            <a:endParaRPr lang="nl-NL" sz="2400" dirty="0">
              <a:solidFill>
                <a:schemeClr val="tx2"/>
              </a:solidFill>
            </a:endParaRPr>
          </a:p>
          <a:p>
            <a:pPr marL="285750" indent="-285750">
              <a:buFont typeface="Arial" panose="020B0604020202020204" pitchFamily="34" charset="0"/>
              <a:buChar char="•"/>
            </a:pPr>
            <a:r>
              <a:rPr lang="nl-NL" sz="2400" dirty="0">
                <a:solidFill>
                  <a:schemeClr val="tx2"/>
                </a:solidFill>
              </a:rPr>
              <a:t>70% zedendelinquenten is seksueel misbruikt</a:t>
            </a:r>
          </a:p>
          <a:p>
            <a:endParaRPr lang="nl-NL" sz="2400" dirty="0">
              <a:solidFill>
                <a:schemeClr val="tx2"/>
              </a:solidFill>
            </a:endParaRPr>
          </a:p>
          <a:p>
            <a:pPr marL="285750" indent="-285750">
              <a:buFont typeface="Arial" panose="020B0604020202020204" pitchFamily="34" charset="0"/>
              <a:buChar char="•"/>
            </a:pPr>
            <a:r>
              <a:rPr lang="nl-NL" sz="2400" dirty="0">
                <a:solidFill>
                  <a:schemeClr val="tx2"/>
                </a:solidFill>
              </a:rPr>
              <a:t>80% TBS patiënten is mishandeld</a:t>
            </a:r>
          </a:p>
          <a:p>
            <a:endParaRPr lang="nl-NL" dirty="0"/>
          </a:p>
        </p:txBody>
      </p:sp>
      <p:pic>
        <p:nvPicPr>
          <p:cNvPr id="4" name="Picture 4" descr="Afbeeldingsresultaat voor huisartsen eemland bv">
            <a:extLst>
              <a:ext uri="{FF2B5EF4-FFF2-40B4-BE49-F238E27FC236}">
                <a16:creationId xmlns:a16="http://schemas.microsoft.com/office/drawing/2014/main" id="{6D5A7E51-68D6-534F-969E-E5CDFD4B9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77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C5F0D406-5BDE-C244-AC2B-8AAB0EF08CE9}"/>
              </a:ext>
            </a:extLst>
          </p:cNvPr>
          <p:cNvSpPr>
            <a:spLocks noGrp="1" noChangeArrowheads="1"/>
          </p:cNvSpPr>
          <p:nvPr>
            <p:ph type="title"/>
          </p:nvPr>
        </p:nvSpPr>
        <p:spPr>
          <a:xfrm>
            <a:off x="-372533" y="434975"/>
            <a:ext cx="10058400" cy="1455738"/>
          </a:xfrm>
        </p:spPr>
        <p:txBody>
          <a:bodyPr/>
          <a:lstStyle/>
          <a:p>
            <a:pPr algn="ctr" eaLnBrk="1" fontAlgn="auto" hangingPunct="1">
              <a:spcAft>
                <a:spcPts val="0"/>
              </a:spcAft>
              <a:defRPr/>
            </a:pPr>
            <a:r>
              <a:rPr lang="en-US" altLang="nl-NL" sz="4000" dirty="0" err="1">
                <a:solidFill>
                  <a:schemeClr val="tx2"/>
                </a:solidFill>
                <a:latin typeface="Helvetica" pitchFamily="2" charset="0"/>
                <a:cs typeface="Helvetica" pitchFamily="2" charset="0"/>
              </a:rPr>
              <a:t>Gevolgen</a:t>
            </a:r>
            <a:r>
              <a:rPr lang="en-US" altLang="nl-NL" sz="4000" dirty="0">
                <a:solidFill>
                  <a:schemeClr val="tx2"/>
                </a:solidFill>
                <a:latin typeface="Helvetica" pitchFamily="2" charset="0"/>
                <a:cs typeface="Helvetica" pitchFamily="2" charset="0"/>
              </a:rPr>
              <a:t>: </a:t>
            </a:r>
            <a:r>
              <a:rPr lang="en-US" altLang="nl-NL" sz="4000" dirty="0" err="1">
                <a:solidFill>
                  <a:schemeClr val="tx2"/>
                </a:solidFill>
                <a:latin typeface="Helvetica" pitchFamily="2" charset="0"/>
                <a:cs typeface="Helvetica" pitchFamily="2" charset="0"/>
              </a:rPr>
              <a:t>mensenleven</a:t>
            </a:r>
            <a:r>
              <a:rPr lang="en-US" altLang="nl-NL" sz="4000" dirty="0" err="1">
                <a:solidFill>
                  <a:srgbClr val="FF6600"/>
                </a:solidFill>
                <a:latin typeface="Helvetica" pitchFamily="2" charset="0"/>
                <a:cs typeface="Helvetica" pitchFamily="2" charset="0"/>
              </a:rPr>
              <a:t>s</a:t>
            </a:r>
            <a:r>
              <a:rPr lang="en-US" altLang="nl-NL" sz="4000" dirty="0">
                <a:solidFill>
                  <a:schemeClr val="tx2"/>
                </a:solidFill>
                <a:latin typeface="Helvetica" pitchFamily="2" charset="0"/>
                <a:cs typeface="Helvetica" pitchFamily="2" charset="0"/>
              </a:rPr>
              <a:t> </a:t>
            </a:r>
            <a:r>
              <a:rPr lang="en-US" altLang="nl-NL" sz="4000" dirty="0" err="1">
                <a:solidFill>
                  <a:schemeClr val="tx2"/>
                </a:solidFill>
                <a:latin typeface="Helvetica" pitchFamily="2" charset="0"/>
                <a:cs typeface="Helvetica" pitchFamily="2" charset="0"/>
              </a:rPr>
              <a:t>lang</a:t>
            </a:r>
            <a:endParaRPr lang="en-US" altLang="nl-NL" sz="4000" dirty="0">
              <a:solidFill>
                <a:schemeClr val="tx2"/>
              </a:solidFill>
              <a:latin typeface="Helvetica" pitchFamily="2" charset="0"/>
              <a:cs typeface="Helvetica" pitchFamily="2" charset="0"/>
            </a:endParaRPr>
          </a:p>
        </p:txBody>
      </p:sp>
      <p:sp>
        <p:nvSpPr>
          <p:cNvPr id="56322" name="Rectangle 2">
            <a:extLst>
              <a:ext uri="{FF2B5EF4-FFF2-40B4-BE49-F238E27FC236}">
                <a16:creationId xmlns:a16="http://schemas.microsoft.com/office/drawing/2014/main" id="{A7D7D597-5DDD-BD45-9A64-98B0DA9EB95A}"/>
              </a:ext>
            </a:extLst>
          </p:cNvPr>
          <p:cNvSpPr>
            <a:spLocks noGrp="1" noChangeArrowheads="1"/>
          </p:cNvSpPr>
          <p:nvPr>
            <p:ph idx="1"/>
          </p:nvPr>
        </p:nvSpPr>
        <p:spPr>
          <a:xfrm>
            <a:off x="795867" y="2360613"/>
            <a:ext cx="7772400" cy="5473700"/>
          </a:xfrm>
        </p:spPr>
        <p:txBody>
          <a:bodyPr>
            <a:normAutofit/>
          </a:bodyPr>
          <a:lstStyle/>
          <a:p>
            <a:pPr lvl="1" eaLnBrk="1" hangingPunct="1">
              <a:spcBef>
                <a:spcPts val="850"/>
              </a:spcBef>
            </a:pPr>
            <a:r>
              <a:rPr lang="en-US" altLang="nl-NL" sz="3000" dirty="0" err="1">
                <a:solidFill>
                  <a:schemeClr val="tx2"/>
                </a:solidFill>
                <a:latin typeface="Helvetica" pitchFamily="2" charset="0"/>
                <a:ea typeface="Helvetica" pitchFamily="2" charset="0"/>
                <a:cs typeface="Helvetica" pitchFamily="2" charset="0"/>
              </a:rPr>
              <a:t>Hechtingsstoornis</a:t>
            </a:r>
            <a:endParaRPr lang="en-US" altLang="nl-NL" sz="3000" dirty="0">
              <a:solidFill>
                <a:schemeClr val="tx2"/>
              </a:solidFill>
              <a:latin typeface="Helvetica" pitchFamily="2" charset="0"/>
              <a:ea typeface="Helvetica" pitchFamily="2" charset="0"/>
              <a:cs typeface="Helvetica" pitchFamily="2" charset="0"/>
            </a:endParaRPr>
          </a:p>
          <a:p>
            <a:pPr lvl="1" eaLnBrk="1" hangingPunct="1">
              <a:spcBef>
                <a:spcPts val="850"/>
              </a:spcBef>
            </a:pPr>
            <a:r>
              <a:rPr lang="en-US" altLang="nl-NL" sz="3000" dirty="0" err="1">
                <a:solidFill>
                  <a:schemeClr val="tx2"/>
                </a:solidFill>
                <a:latin typeface="Helvetica" pitchFamily="2" charset="0"/>
                <a:ea typeface="Helvetica" pitchFamily="2" charset="0"/>
                <a:cs typeface="Helvetica" pitchFamily="2" charset="0"/>
              </a:rPr>
              <a:t>Belemmerde</a:t>
            </a:r>
            <a:r>
              <a:rPr lang="en-US" altLang="nl-NL" sz="3000" dirty="0">
                <a:solidFill>
                  <a:schemeClr val="tx2"/>
                </a:solidFill>
                <a:latin typeface="Helvetica" pitchFamily="2" charset="0"/>
                <a:ea typeface="Helvetica" pitchFamily="2" charset="0"/>
                <a:cs typeface="Helvetica" pitchFamily="2" charset="0"/>
              </a:rPr>
              <a:t> / </a:t>
            </a:r>
            <a:r>
              <a:rPr lang="en-US" altLang="nl-NL" sz="3000" dirty="0" err="1">
                <a:solidFill>
                  <a:schemeClr val="tx2"/>
                </a:solidFill>
                <a:latin typeface="Helvetica" pitchFamily="2" charset="0"/>
                <a:ea typeface="Helvetica" pitchFamily="2" charset="0"/>
                <a:cs typeface="Helvetica" pitchFamily="2" charset="0"/>
              </a:rPr>
              <a:t>bedreigde</a:t>
            </a:r>
            <a:r>
              <a:rPr lang="en-US" altLang="nl-NL" sz="3000" dirty="0">
                <a:solidFill>
                  <a:schemeClr val="tx2"/>
                </a:solidFill>
                <a:latin typeface="Helvetica" pitchFamily="2" charset="0"/>
                <a:ea typeface="Helvetica" pitchFamily="2" charset="0"/>
                <a:cs typeface="Helvetica" pitchFamily="2" charset="0"/>
              </a:rPr>
              <a:t> </a:t>
            </a:r>
            <a:r>
              <a:rPr lang="en-US" altLang="nl-NL" sz="3000" dirty="0" err="1">
                <a:solidFill>
                  <a:schemeClr val="tx2"/>
                </a:solidFill>
                <a:latin typeface="Helvetica" pitchFamily="2" charset="0"/>
                <a:ea typeface="Helvetica" pitchFamily="2" charset="0"/>
                <a:cs typeface="Helvetica" pitchFamily="2" charset="0"/>
              </a:rPr>
              <a:t>ontwikkeling</a:t>
            </a:r>
            <a:endParaRPr lang="en-US" altLang="nl-NL" sz="3000" dirty="0">
              <a:solidFill>
                <a:schemeClr val="tx2"/>
              </a:solidFill>
              <a:latin typeface="Helvetica" pitchFamily="2" charset="0"/>
              <a:ea typeface="Helvetica" pitchFamily="2" charset="0"/>
              <a:cs typeface="Helvetica" pitchFamily="2" charset="0"/>
            </a:endParaRPr>
          </a:p>
          <a:p>
            <a:pPr lvl="1" eaLnBrk="1" hangingPunct="1">
              <a:spcBef>
                <a:spcPts val="850"/>
              </a:spcBef>
            </a:pPr>
            <a:r>
              <a:rPr lang="en-US" altLang="nl-NL" sz="3000" dirty="0" err="1">
                <a:solidFill>
                  <a:schemeClr val="tx2"/>
                </a:solidFill>
                <a:latin typeface="Helvetica" pitchFamily="2" charset="0"/>
                <a:ea typeface="Helvetica" pitchFamily="2" charset="0"/>
                <a:cs typeface="Helvetica" pitchFamily="2" charset="0"/>
              </a:rPr>
              <a:t>Negatief</a:t>
            </a:r>
            <a:r>
              <a:rPr lang="en-US" altLang="nl-NL" sz="3000" dirty="0">
                <a:solidFill>
                  <a:schemeClr val="tx2"/>
                </a:solidFill>
                <a:latin typeface="Helvetica" pitchFamily="2" charset="0"/>
                <a:ea typeface="Helvetica" pitchFamily="2" charset="0"/>
                <a:cs typeface="Helvetica" pitchFamily="2" charset="0"/>
              </a:rPr>
              <a:t> </a:t>
            </a:r>
            <a:r>
              <a:rPr lang="en-US" altLang="nl-NL" sz="3000" dirty="0" err="1">
                <a:solidFill>
                  <a:schemeClr val="tx2"/>
                </a:solidFill>
                <a:latin typeface="Helvetica" pitchFamily="2" charset="0"/>
                <a:ea typeface="Helvetica" pitchFamily="2" charset="0"/>
                <a:cs typeface="Helvetica" pitchFamily="2" charset="0"/>
              </a:rPr>
              <a:t>zelfbeeld</a:t>
            </a:r>
            <a:endParaRPr lang="en-US" altLang="nl-NL" sz="3000" dirty="0">
              <a:solidFill>
                <a:schemeClr val="tx2"/>
              </a:solidFill>
              <a:latin typeface="Helvetica" pitchFamily="2" charset="0"/>
              <a:ea typeface="Helvetica" pitchFamily="2" charset="0"/>
              <a:cs typeface="Helvetica" pitchFamily="2" charset="0"/>
            </a:endParaRPr>
          </a:p>
          <a:p>
            <a:pPr lvl="1" eaLnBrk="1" hangingPunct="1">
              <a:spcBef>
                <a:spcPts val="850"/>
              </a:spcBef>
            </a:pPr>
            <a:r>
              <a:rPr lang="en-US" altLang="nl-NL" sz="3000" dirty="0" err="1">
                <a:solidFill>
                  <a:schemeClr val="tx2"/>
                </a:solidFill>
                <a:latin typeface="Helvetica" pitchFamily="2" charset="0"/>
                <a:ea typeface="Helvetica" pitchFamily="2" charset="0"/>
                <a:cs typeface="Helvetica" pitchFamily="2" charset="0"/>
              </a:rPr>
              <a:t>Negatief</a:t>
            </a:r>
            <a:r>
              <a:rPr lang="en-US" altLang="nl-NL" sz="3000" dirty="0">
                <a:solidFill>
                  <a:schemeClr val="tx2"/>
                </a:solidFill>
                <a:latin typeface="Helvetica" pitchFamily="2" charset="0"/>
                <a:ea typeface="Helvetica" pitchFamily="2" charset="0"/>
                <a:cs typeface="Helvetica" pitchFamily="2" charset="0"/>
              </a:rPr>
              <a:t> </a:t>
            </a:r>
            <a:r>
              <a:rPr lang="en-US" altLang="nl-NL" sz="3000" dirty="0" err="1">
                <a:solidFill>
                  <a:schemeClr val="tx2"/>
                </a:solidFill>
                <a:latin typeface="Helvetica" pitchFamily="2" charset="0"/>
                <a:ea typeface="Helvetica" pitchFamily="2" charset="0"/>
                <a:cs typeface="Helvetica" pitchFamily="2" charset="0"/>
              </a:rPr>
              <a:t>mensbeeld</a:t>
            </a:r>
            <a:endParaRPr lang="en-US" altLang="nl-NL" sz="3000" dirty="0">
              <a:solidFill>
                <a:schemeClr val="tx2"/>
              </a:solidFill>
              <a:latin typeface="Helvetica" pitchFamily="2" charset="0"/>
              <a:ea typeface="Helvetica" pitchFamily="2" charset="0"/>
              <a:cs typeface="Helvetica" pitchFamily="2" charset="0"/>
            </a:endParaRPr>
          </a:p>
          <a:p>
            <a:pPr lvl="1" eaLnBrk="1" hangingPunct="1">
              <a:spcBef>
                <a:spcPts val="850"/>
              </a:spcBef>
            </a:pPr>
            <a:r>
              <a:rPr lang="en-US" altLang="nl-NL" sz="3000" dirty="0" err="1">
                <a:solidFill>
                  <a:schemeClr val="tx2"/>
                </a:solidFill>
                <a:latin typeface="Helvetica" pitchFamily="2" charset="0"/>
                <a:ea typeface="Helvetica" pitchFamily="2" charset="0"/>
                <a:cs typeface="Helvetica" pitchFamily="2" charset="0"/>
              </a:rPr>
              <a:t>Psychiatrische</a:t>
            </a:r>
            <a:r>
              <a:rPr lang="en-US" altLang="nl-NL" sz="3000" dirty="0">
                <a:solidFill>
                  <a:schemeClr val="tx2"/>
                </a:solidFill>
                <a:latin typeface="Helvetica" pitchFamily="2" charset="0"/>
                <a:ea typeface="Helvetica" pitchFamily="2" charset="0"/>
                <a:cs typeface="Helvetica" pitchFamily="2" charset="0"/>
              </a:rPr>
              <a:t> </a:t>
            </a:r>
            <a:r>
              <a:rPr lang="en-US" altLang="nl-NL" sz="3000" dirty="0" err="1">
                <a:solidFill>
                  <a:schemeClr val="tx2"/>
                </a:solidFill>
                <a:latin typeface="Helvetica" pitchFamily="2" charset="0"/>
                <a:ea typeface="Helvetica" pitchFamily="2" charset="0"/>
                <a:cs typeface="Helvetica" pitchFamily="2" charset="0"/>
              </a:rPr>
              <a:t>problemen</a:t>
            </a:r>
            <a:endParaRPr lang="en-US" altLang="nl-NL" sz="3000" dirty="0">
              <a:solidFill>
                <a:schemeClr val="tx2"/>
              </a:solidFill>
              <a:latin typeface="Helvetica" pitchFamily="2" charset="0"/>
              <a:ea typeface="Helvetica" pitchFamily="2" charset="0"/>
              <a:cs typeface="Helvetica" pitchFamily="2" charset="0"/>
            </a:endParaRPr>
          </a:p>
          <a:p>
            <a:pPr lvl="1" eaLnBrk="1" hangingPunct="1">
              <a:spcBef>
                <a:spcPts val="850"/>
              </a:spcBef>
            </a:pPr>
            <a:r>
              <a:rPr lang="en-US" altLang="nl-NL" sz="3000" dirty="0" err="1">
                <a:solidFill>
                  <a:schemeClr val="tx2"/>
                </a:solidFill>
                <a:latin typeface="Helvetica" pitchFamily="2" charset="0"/>
                <a:ea typeface="Helvetica" pitchFamily="2" charset="0"/>
                <a:cs typeface="Helvetica" pitchFamily="2" charset="0"/>
              </a:rPr>
              <a:t>Ontwikkelings-achterstand</a:t>
            </a:r>
            <a:endParaRPr lang="en-US" altLang="nl-NL" sz="3000" dirty="0">
              <a:solidFill>
                <a:schemeClr val="tx2"/>
              </a:solidFill>
              <a:latin typeface="Helvetica" pitchFamily="2" charset="0"/>
              <a:ea typeface="Helvetica" pitchFamily="2" charset="0"/>
              <a:cs typeface="Helvetica" pitchFamily="2" charset="0"/>
            </a:endParaRPr>
          </a:p>
          <a:p>
            <a:pPr lvl="1" eaLnBrk="1" hangingPunct="1">
              <a:spcBef>
                <a:spcPts val="850"/>
              </a:spcBef>
            </a:pPr>
            <a:r>
              <a:rPr lang="en-US" altLang="nl-NL" sz="3000" dirty="0" err="1">
                <a:solidFill>
                  <a:schemeClr val="tx2"/>
                </a:solidFill>
                <a:latin typeface="Helvetica" pitchFamily="2" charset="0"/>
                <a:ea typeface="Helvetica" pitchFamily="2" charset="0"/>
                <a:cs typeface="Helvetica" pitchFamily="2" charset="0"/>
              </a:rPr>
              <a:t>Lichamelijk</a:t>
            </a:r>
            <a:r>
              <a:rPr lang="en-US" altLang="nl-NL" sz="3000" dirty="0">
                <a:solidFill>
                  <a:schemeClr val="tx2"/>
                </a:solidFill>
                <a:latin typeface="Helvetica" pitchFamily="2" charset="0"/>
                <a:ea typeface="Helvetica" pitchFamily="2" charset="0"/>
                <a:cs typeface="Helvetica" pitchFamily="2" charset="0"/>
              </a:rPr>
              <a:t> </a:t>
            </a:r>
            <a:r>
              <a:rPr lang="en-US" altLang="nl-NL" sz="3000" dirty="0" err="1">
                <a:solidFill>
                  <a:schemeClr val="tx2"/>
                </a:solidFill>
                <a:latin typeface="Helvetica" pitchFamily="2" charset="0"/>
                <a:ea typeface="Helvetica" pitchFamily="2" charset="0"/>
                <a:cs typeface="Helvetica" pitchFamily="2" charset="0"/>
              </a:rPr>
              <a:t>letsel</a:t>
            </a:r>
            <a:endParaRPr lang="en-US" altLang="nl-NL" sz="3000" dirty="0">
              <a:solidFill>
                <a:schemeClr val="tx2"/>
              </a:solidFill>
              <a:latin typeface="Helvetica" pitchFamily="2" charset="0"/>
              <a:ea typeface="Helvetica" pitchFamily="2" charset="0"/>
              <a:cs typeface="Helvetica" pitchFamily="2" charset="0"/>
            </a:endParaRPr>
          </a:p>
        </p:txBody>
      </p:sp>
      <p:pic>
        <p:nvPicPr>
          <p:cNvPr id="56323" name="Picture 4" descr="Afbeeldingsresultaat voor huisartsen eemland bv">
            <a:extLst>
              <a:ext uri="{FF2B5EF4-FFF2-40B4-BE49-F238E27FC236}">
                <a16:creationId xmlns:a16="http://schemas.microsoft.com/office/drawing/2014/main" id="{F3086913-3879-1642-925A-635B2ACDA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47598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Afbeeldingsresultaat voor pauze cartoon">
            <a:extLst>
              <a:ext uri="{FF2B5EF4-FFF2-40B4-BE49-F238E27FC236}">
                <a16:creationId xmlns:a16="http://schemas.microsoft.com/office/drawing/2014/main" id="{B05F61A4-A5AD-D241-AA86-32C31BF9EC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40933"/>
            <a:ext cx="9296518" cy="5317067"/>
          </a:xfrm>
          <a:prstGeom prst="rect">
            <a:avLst/>
          </a:prstGeom>
          <a:noFill/>
          <a:extLst>
            <a:ext uri="{909E8E84-426E-40DD-AFC4-6F175D3DCCD1}">
              <a14:hiddenFill xmlns:a14="http://schemas.microsoft.com/office/drawing/2010/main">
                <a:solidFill>
                  <a:srgbClr val="FFFFFF"/>
                </a:solidFill>
              </a14:hiddenFill>
            </a:ext>
          </a:extLst>
        </p:spPr>
      </p:pic>
      <p:pic>
        <p:nvPicPr>
          <p:cNvPr id="84996" name="Picture 4" descr="Afbeeldingsresultaat voor pauze">
            <a:extLst>
              <a:ext uri="{FF2B5EF4-FFF2-40B4-BE49-F238E27FC236}">
                <a16:creationId xmlns:a16="http://schemas.microsoft.com/office/drawing/2014/main" id="{2BA4377A-D3D9-2B45-A6CA-A52E7788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983" y="0"/>
            <a:ext cx="5103284" cy="206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502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BF119-6DB7-4059-ABB9-B2E7890F2607}"/>
              </a:ext>
            </a:extLst>
          </p:cNvPr>
          <p:cNvSpPr>
            <a:spLocks noGrp="1"/>
          </p:cNvSpPr>
          <p:nvPr>
            <p:ph type="title"/>
          </p:nvPr>
        </p:nvSpPr>
        <p:spPr/>
        <p:txBody>
          <a:bodyPr/>
          <a:lstStyle/>
          <a:p>
            <a:r>
              <a:rPr lang="nl-NL" dirty="0">
                <a:solidFill>
                  <a:schemeClr val="tx2"/>
                </a:solidFill>
              </a:rPr>
              <a:t>Meldcode kindermishandeling</a:t>
            </a:r>
          </a:p>
        </p:txBody>
      </p:sp>
      <p:sp>
        <p:nvSpPr>
          <p:cNvPr id="3" name="Tekstvak 2">
            <a:extLst>
              <a:ext uri="{FF2B5EF4-FFF2-40B4-BE49-F238E27FC236}">
                <a16:creationId xmlns:a16="http://schemas.microsoft.com/office/drawing/2014/main" id="{531185E6-6A07-44E3-B2F0-74774840B154}"/>
              </a:ext>
            </a:extLst>
          </p:cNvPr>
          <p:cNvSpPr txBox="1"/>
          <p:nvPr/>
        </p:nvSpPr>
        <p:spPr>
          <a:xfrm>
            <a:off x="536510" y="1884783"/>
            <a:ext cx="8070980" cy="7571303"/>
          </a:xfrm>
          <a:prstGeom prst="rect">
            <a:avLst/>
          </a:prstGeom>
          <a:noFill/>
        </p:spPr>
        <p:txBody>
          <a:bodyPr wrap="square" rtlCol="0">
            <a:spAutoFit/>
          </a:bodyPr>
          <a:lstStyle/>
          <a:p>
            <a:pPr marL="285750" indent="-285750">
              <a:buFont typeface="Arial" panose="020B0604020202020204" pitchFamily="34" charset="0"/>
              <a:buChar char="•"/>
            </a:pPr>
            <a:r>
              <a:rPr lang="nl-NL" sz="2800" u="sng" dirty="0">
                <a:solidFill>
                  <a:schemeClr val="tx2"/>
                </a:solidFill>
              </a:rPr>
              <a:t>Verplicht</a:t>
            </a:r>
            <a:r>
              <a:rPr lang="nl-NL" sz="2800" dirty="0">
                <a:solidFill>
                  <a:schemeClr val="tx2"/>
                </a:solidFill>
              </a:rPr>
              <a:t> voor iedereen die beroepsmatig met kinderen werkt </a:t>
            </a:r>
          </a:p>
          <a:p>
            <a:endParaRPr lang="nl-NL" sz="2800" dirty="0">
              <a:solidFill>
                <a:schemeClr val="tx2"/>
              </a:solidFill>
            </a:endParaRPr>
          </a:p>
          <a:p>
            <a:pPr marL="285750" indent="-285750">
              <a:buFont typeface="Arial" panose="020B0604020202020204" pitchFamily="34" charset="0"/>
              <a:buChar char="•"/>
            </a:pPr>
            <a:r>
              <a:rPr lang="nl-NL" sz="2800" dirty="0">
                <a:solidFill>
                  <a:schemeClr val="tx2"/>
                </a:solidFill>
              </a:rPr>
              <a:t>Doel: ondersteunen in omgaan met signalen van kindermishandeling</a:t>
            </a:r>
          </a:p>
          <a:p>
            <a:pPr marL="285750" indent="-285750">
              <a:buFont typeface="Arial" panose="020B0604020202020204" pitchFamily="34" charset="0"/>
              <a:buChar char="•"/>
            </a:pPr>
            <a:endParaRPr lang="nl-NL" sz="2800" dirty="0">
              <a:solidFill>
                <a:schemeClr val="tx2"/>
              </a:solidFill>
            </a:endParaRPr>
          </a:p>
          <a:p>
            <a:endParaRPr lang="nl-NL" sz="2800" dirty="0">
              <a:solidFill>
                <a:schemeClr val="tx2"/>
              </a:solidFill>
            </a:endParaRPr>
          </a:p>
          <a:p>
            <a:r>
              <a:rPr lang="nl-NL" sz="2800" dirty="0">
                <a:solidFill>
                  <a:schemeClr val="tx2"/>
                </a:solidFill>
              </a:rPr>
              <a:t>-&gt; Maar ook als bezorgde moeder of buurvrouw moet je wat doen met signalen van kindermishandeling!</a:t>
            </a:r>
          </a:p>
          <a:p>
            <a:pPr marL="285750" indent="-285750">
              <a:buFont typeface="Arial" panose="020B0604020202020204" pitchFamily="34" charset="0"/>
              <a:buChar char="•"/>
            </a:pPr>
            <a:endParaRPr lang="nl-NL" sz="2400" dirty="0"/>
          </a:p>
          <a:p>
            <a:pPr marL="285750" indent="-285750">
              <a:buFont typeface="Arial" panose="020B0604020202020204" pitchFamily="34" charset="0"/>
              <a:buChar char="•"/>
            </a:pPr>
            <a:endParaRPr lang="nl-NL" sz="2400" dirty="0"/>
          </a:p>
          <a:p>
            <a:endParaRPr lang="nl-NL" sz="2400" dirty="0"/>
          </a:p>
          <a:p>
            <a:pPr marL="285750" indent="-285750">
              <a:buFont typeface="Arial" panose="020B0604020202020204" pitchFamily="34" charset="0"/>
              <a:buChar char="•"/>
            </a:pPr>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 </a:t>
            </a:r>
          </a:p>
        </p:txBody>
      </p:sp>
      <p:pic>
        <p:nvPicPr>
          <p:cNvPr id="4" name="Picture 4" descr="Afbeeldingsresultaat voor huisartsen eemland bv">
            <a:extLst>
              <a:ext uri="{FF2B5EF4-FFF2-40B4-BE49-F238E27FC236}">
                <a16:creationId xmlns:a16="http://schemas.microsoft.com/office/drawing/2014/main" id="{ACF3BBB8-30C2-3C41-BC93-625FDC511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62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6CC6904-0F69-4BEA-AB1C-8BDF33FDAAC9}"/>
              </a:ext>
            </a:extLst>
          </p:cNvPr>
          <p:cNvSpPr txBox="1"/>
          <p:nvPr/>
        </p:nvSpPr>
        <p:spPr>
          <a:xfrm>
            <a:off x="874797" y="788279"/>
            <a:ext cx="7812003" cy="2185214"/>
          </a:xfrm>
          <a:prstGeom prst="rect">
            <a:avLst/>
          </a:prstGeom>
          <a:noFill/>
        </p:spPr>
        <p:txBody>
          <a:bodyPr wrap="square" rtlCol="0">
            <a:spAutoFit/>
          </a:bodyPr>
          <a:lstStyle/>
          <a:p>
            <a:r>
              <a:rPr lang="nl-NL" sz="3200" dirty="0">
                <a:solidFill>
                  <a:schemeClr val="tx2"/>
                </a:solidFill>
              </a:rPr>
              <a:t>Wat is jouw rol in het signaleren van kindermishandeling?</a:t>
            </a:r>
          </a:p>
          <a:p>
            <a:endParaRPr lang="nl-NL" dirty="0"/>
          </a:p>
          <a:p>
            <a:endParaRPr lang="nl-NL" dirty="0"/>
          </a:p>
          <a:p>
            <a:endParaRPr lang="nl-NL" dirty="0"/>
          </a:p>
          <a:p>
            <a:pPr marL="285750" indent="-285750">
              <a:buFont typeface="Arial" panose="020B0604020202020204" pitchFamily="34" charset="0"/>
              <a:buChar char="•"/>
            </a:pPr>
            <a:endParaRPr lang="nl-NL" dirty="0"/>
          </a:p>
        </p:txBody>
      </p:sp>
      <p:sp>
        <p:nvSpPr>
          <p:cNvPr id="4" name="Tekstvak 3">
            <a:extLst>
              <a:ext uri="{FF2B5EF4-FFF2-40B4-BE49-F238E27FC236}">
                <a16:creationId xmlns:a16="http://schemas.microsoft.com/office/drawing/2014/main" id="{02228BE8-29CD-4EC9-B1FC-5CF4F01BBEDC}"/>
              </a:ext>
            </a:extLst>
          </p:cNvPr>
          <p:cNvSpPr txBox="1"/>
          <p:nvPr/>
        </p:nvSpPr>
        <p:spPr>
          <a:xfrm flipH="1">
            <a:off x="874797" y="2763401"/>
            <a:ext cx="7618962" cy="3754874"/>
          </a:xfrm>
          <a:prstGeom prst="rect">
            <a:avLst/>
          </a:prstGeom>
          <a:noFill/>
        </p:spPr>
        <p:txBody>
          <a:bodyPr wrap="square" rtlCol="0">
            <a:spAutoFit/>
          </a:bodyPr>
          <a:lstStyle/>
          <a:p>
            <a:r>
              <a:rPr lang="nl-NL" sz="3200" dirty="0">
                <a:solidFill>
                  <a:schemeClr val="tx2"/>
                </a:solidFill>
              </a:rPr>
              <a:t>Wanneer en waar herken jij signalen?</a:t>
            </a:r>
          </a:p>
          <a:p>
            <a:endParaRPr lang="nl-NL" sz="3200" dirty="0">
              <a:solidFill>
                <a:schemeClr val="tx2"/>
              </a:solidFill>
            </a:endParaRPr>
          </a:p>
          <a:p>
            <a:endParaRPr lang="nl-NL" sz="3200" dirty="0">
              <a:solidFill>
                <a:schemeClr val="tx2"/>
              </a:solidFill>
            </a:endParaRPr>
          </a:p>
          <a:p>
            <a:endParaRPr lang="nl-NL" sz="3200" dirty="0">
              <a:solidFill>
                <a:schemeClr val="tx2"/>
              </a:solidFill>
            </a:endParaRPr>
          </a:p>
          <a:p>
            <a:r>
              <a:rPr lang="nl-NL" sz="3200" dirty="0">
                <a:solidFill>
                  <a:schemeClr val="tx2"/>
                </a:solidFill>
              </a:rPr>
              <a:t>Hoe maak je een signaal concreet?</a:t>
            </a:r>
          </a:p>
          <a:p>
            <a:pPr marL="285750" indent="-285750">
              <a:buFont typeface="Arial" panose="020B0604020202020204" pitchFamily="34" charset="0"/>
              <a:buChar char="•"/>
            </a:pPr>
            <a:endParaRPr lang="nl-NL" sz="2400" dirty="0"/>
          </a:p>
          <a:p>
            <a:endParaRPr lang="nl-NL" dirty="0"/>
          </a:p>
          <a:p>
            <a:pPr marL="285750" indent="-285750">
              <a:buFontTx/>
              <a:buChar char="-"/>
            </a:pPr>
            <a:endParaRPr lang="nl-NL" dirty="0"/>
          </a:p>
          <a:p>
            <a:pPr marL="285750" indent="-285750">
              <a:buFontTx/>
              <a:buChar char="-"/>
            </a:pPr>
            <a:endParaRPr lang="nl-NL" dirty="0"/>
          </a:p>
        </p:txBody>
      </p:sp>
      <p:pic>
        <p:nvPicPr>
          <p:cNvPr id="7" name="Picture 4" descr="Afbeeldingsresultaat voor huisartsen eemland bv">
            <a:extLst>
              <a:ext uri="{FF2B5EF4-FFF2-40B4-BE49-F238E27FC236}">
                <a16:creationId xmlns:a16="http://schemas.microsoft.com/office/drawing/2014/main" id="{A44B587D-050E-4A4A-864F-9A44A09DAC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501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8A94F3D-DC9D-4DBE-86C2-FAA2FEACF128}"/>
              </a:ext>
            </a:extLst>
          </p:cNvPr>
          <p:cNvSpPr>
            <a:spLocks noGrp="1"/>
          </p:cNvSpPr>
          <p:nvPr>
            <p:ph idx="1"/>
          </p:nvPr>
        </p:nvSpPr>
        <p:spPr/>
        <p:txBody>
          <a:bodyPr>
            <a:normAutofit lnSpcReduction="10000"/>
          </a:bodyPr>
          <a:lstStyle/>
          <a:p>
            <a:r>
              <a:rPr lang="nl-NL" sz="4000" dirty="0">
                <a:solidFill>
                  <a:schemeClr val="tx2"/>
                </a:solidFill>
              </a:rPr>
              <a:t>Wie heeft er wel eens te maken gehad met kindermishandeling ?</a:t>
            </a:r>
          </a:p>
          <a:p>
            <a:endParaRPr lang="nl-NL" sz="4000" dirty="0">
              <a:solidFill>
                <a:schemeClr val="tx2"/>
              </a:solidFill>
            </a:endParaRPr>
          </a:p>
          <a:p>
            <a:r>
              <a:rPr lang="nl-NL" sz="4000" dirty="0" err="1">
                <a:solidFill>
                  <a:schemeClr val="tx2"/>
                </a:solidFill>
              </a:rPr>
              <a:t>Casuistiek</a:t>
            </a:r>
            <a:r>
              <a:rPr lang="nl-NL" sz="4000" dirty="0">
                <a:solidFill>
                  <a:schemeClr val="tx2"/>
                </a:solidFill>
              </a:rPr>
              <a:t> (groepje van 3): neem 1 kind waar je je zorgen over maakt in gedachten, en schrijf je signalen op , draag het over aan de </a:t>
            </a:r>
            <a:r>
              <a:rPr lang="nl-NL" sz="4000" dirty="0" err="1">
                <a:solidFill>
                  <a:schemeClr val="tx2"/>
                </a:solidFill>
              </a:rPr>
              <a:t>dd</a:t>
            </a:r>
            <a:r>
              <a:rPr lang="nl-NL" sz="4000" dirty="0">
                <a:solidFill>
                  <a:schemeClr val="tx2"/>
                </a:solidFill>
              </a:rPr>
              <a:t> huisarts</a:t>
            </a:r>
          </a:p>
          <a:p>
            <a:pPr marL="0" indent="0">
              <a:buNone/>
            </a:pPr>
            <a:endParaRPr lang="nl-NL" sz="4000" dirty="0"/>
          </a:p>
        </p:txBody>
      </p:sp>
      <p:pic>
        <p:nvPicPr>
          <p:cNvPr id="4" name="Picture 4" descr="Afbeeldingsresultaat voor huisartsen eemland bv">
            <a:extLst>
              <a:ext uri="{FF2B5EF4-FFF2-40B4-BE49-F238E27FC236}">
                <a16:creationId xmlns:a16="http://schemas.microsoft.com/office/drawing/2014/main" id="{D0E77350-DA46-9D4F-98C1-4B4086217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133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1">
            <a:extLst>
              <a:ext uri="{FF2B5EF4-FFF2-40B4-BE49-F238E27FC236}">
                <a16:creationId xmlns:a16="http://schemas.microsoft.com/office/drawing/2014/main" id="{D6FBAF11-FEBE-054F-B970-5E907698B1C4}"/>
              </a:ext>
            </a:extLst>
          </p:cNvPr>
          <p:cNvSpPr>
            <a:spLocks noGrp="1" noChangeArrowheads="1"/>
          </p:cNvSpPr>
          <p:nvPr>
            <p:ph type="title"/>
          </p:nvPr>
        </p:nvSpPr>
        <p:spPr>
          <a:xfrm>
            <a:off x="2627313" y="1677988"/>
            <a:ext cx="5872162" cy="1171575"/>
          </a:xfrm>
        </p:spPr>
        <p:txBody>
          <a:bodyPr>
            <a:normAutofit fontScale="90000"/>
          </a:bodyPr>
          <a:lstStyle/>
          <a:p>
            <a:pPr eaLnBrk="1" fontAlgn="auto" hangingPunct="1">
              <a:spcAft>
                <a:spcPts val="0"/>
              </a:spcAft>
              <a:defRPr/>
            </a:pPr>
            <a:r>
              <a:rPr lang="nl-NL" altLang="nl-NL" dirty="0">
                <a:latin typeface="Helvetica" pitchFamily="2" charset="0"/>
                <a:cs typeface="Helvetica" pitchFamily="2" charset="0"/>
              </a:rPr>
              <a:t>Stappenmodel meldcode</a:t>
            </a:r>
          </a:p>
        </p:txBody>
      </p:sp>
      <p:pic>
        <p:nvPicPr>
          <p:cNvPr id="64514" name="Picture 2" descr="https://t.jwwb.nl/HG5HHnjaVRWX5smNFFUA-7YJZ7Y=/800x0/f.jwwb.nl%2Fpublic%2Fv%2Fe%2Fk%2Ftemp-pyefxzbkwtadctzrawof%2Ffab002e9e03549bd80b4d1253293bfbb.png">
            <a:extLst>
              <a:ext uri="{FF2B5EF4-FFF2-40B4-BE49-F238E27FC236}">
                <a16:creationId xmlns:a16="http://schemas.microsoft.com/office/drawing/2014/main" id="{D7D09DB7-87F2-7540-81D7-0ECFDFCCC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756" y="147972"/>
            <a:ext cx="6694487"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al 3">
            <a:extLst>
              <a:ext uri="{FF2B5EF4-FFF2-40B4-BE49-F238E27FC236}">
                <a16:creationId xmlns:a16="http://schemas.microsoft.com/office/drawing/2014/main" id="{9E27FE66-B7C5-0E44-BDD9-AEA0929C19A8}"/>
              </a:ext>
            </a:extLst>
          </p:cNvPr>
          <p:cNvSpPr/>
          <p:nvPr/>
        </p:nvSpPr>
        <p:spPr>
          <a:xfrm>
            <a:off x="1491915" y="433137"/>
            <a:ext cx="6047873" cy="802228"/>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12051846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el 1">
            <a:extLst>
              <a:ext uri="{FF2B5EF4-FFF2-40B4-BE49-F238E27FC236}">
                <a16:creationId xmlns:a16="http://schemas.microsoft.com/office/drawing/2014/main" id="{B4437CFC-84EA-BC4E-9D93-5A373645EE59}"/>
              </a:ext>
            </a:extLst>
          </p:cNvPr>
          <p:cNvSpPr>
            <a:spLocks noGrp="1" noChangeArrowheads="1"/>
          </p:cNvSpPr>
          <p:nvPr>
            <p:ph type="title"/>
          </p:nvPr>
        </p:nvSpPr>
        <p:spPr>
          <a:xfrm>
            <a:off x="428625" y="329009"/>
            <a:ext cx="8258175" cy="947738"/>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Stap 1 meldcode</a:t>
            </a:r>
          </a:p>
        </p:txBody>
      </p:sp>
      <p:sp>
        <p:nvSpPr>
          <p:cNvPr id="65538" name="Tijdelijke aanduiding voor inhoud 2">
            <a:extLst>
              <a:ext uri="{FF2B5EF4-FFF2-40B4-BE49-F238E27FC236}">
                <a16:creationId xmlns:a16="http://schemas.microsoft.com/office/drawing/2014/main" id="{E6440285-0BE6-DD41-A2E9-DC74BB7D52F8}"/>
              </a:ext>
            </a:extLst>
          </p:cNvPr>
          <p:cNvSpPr>
            <a:spLocks noGrp="1" noChangeArrowheads="1"/>
          </p:cNvSpPr>
          <p:nvPr>
            <p:ph idx="1"/>
          </p:nvPr>
        </p:nvSpPr>
        <p:spPr>
          <a:xfrm>
            <a:off x="225425" y="1276747"/>
            <a:ext cx="8258175" cy="5466953"/>
          </a:xfrm>
        </p:spPr>
        <p:txBody>
          <a:bodyPr>
            <a:normAutofit/>
          </a:bodyPr>
          <a:lstStyle/>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Signalen in kaart brengen</a:t>
            </a: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De zorg </a:t>
            </a:r>
            <a:r>
              <a:rPr lang="nl-NL" altLang="nl-NL" sz="3200" dirty="0">
                <a:solidFill>
                  <a:srgbClr val="FF0000"/>
                </a:solidFill>
                <a:latin typeface="Arial" panose="020B0604020202020204" pitchFamily="34" charset="0"/>
                <a:ea typeface="Helvetica" pitchFamily="2" charset="0"/>
                <a:cs typeface="Helvetica" pitchFamily="2" charset="0"/>
              </a:rPr>
              <a:t>concreet</a:t>
            </a:r>
            <a:r>
              <a:rPr lang="nl-NL" altLang="nl-NL" sz="3200" dirty="0">
                <a:solidFill>
                  <a:schemeClr val="tx2"/>
                </a:solidFill>
                <a:latin typeface="Arial" panose="020B0604020202020204" pitchFamily="34" charset="0"/>
                <a:ea typeface="Helvetica" pitchFamily="2" charset="0"/>
                <a:cs typeface="Helvetica" pitchFamily="2" charset="0"/>
              </a:rPr>
              <a:t> maken, wat wordt er gezien, waar, wanneer, bij wie, hoe lang</a:t>
            </a: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Deze zorg wordt besproken met de </a:t>
            </a:r>
            <a:r>
              <a:rPr lang="nl-NL" altLang="nl-NL" sz="3200" dirty="0">
                <a:solidFill>
                  <a:srgbClr val="FF0000"/>
                </a:solidFill>
                <a:latin typeface="Arial" panose="020B0604020202020204" pitchFamily="34" charset="0"/>
                <a:ea typeface="Helvetica" pitchFamily="2" charset="0"/>
                <a:cs typeface="Helvetica" pitchFamily="2" charset="0"/>
              </a:rPr>
              <a:t>ouder</a:t>
            </a:r>
            <a:r>
              <a:rPr lang="nl-NL" altLang="nl-NL" sz="3200" dirty="0">
                <a:solidFill>
                  <a:schemeClr val="tx2"/>
                </a:solidFill>
                <a:latin typeface="Arial" panose="020B0604020202020204" pitchFamily="34" charset="0"/>
                <a:ea typeface="Helvetica" pitchFamily="2" charset="0"/>
                <a:cs typeface="Helvetica" pitchFamily="2" charset="0"/>
              </a:rPr>
              <a:t> of eerst met de </a:t>
            </a:r>
            <a:r>
              <a:rPr lang="nl-NL" altLang="nl-NL" sz="3200" dirty="0">
                <a:solidFill>
                  <a:srgbClr val="FF0000"/>
                </a:solidFill>
                <a:latin typeface="Arial" panose="020B0604020202020204" pitchFamily="34" charset="0"/>
                <a:ea typeface="Helvetica" pitchFamily="2" charset="0"/>
                <a:cs typeface="Helvetica" pitchFamily="2" charset="0"/>
              </a:rPr>
              <a:t>huisarts</a:t>
            </a:r>
            <a:r>
              <a:rPr lang="nl-NL" altLang="nl-NL" sz="3200" dirty="0">
                <a:solidFill>
                  <a:schemeClr val="tx2"/>
                </a:solidFill>
                <a:latin typeface="Arial" panose="020B0604020202020204" pitchFamily="34" charset="0"/>
                <a:ea typeface="Helvetica" pitchFamily="2" charset="0"/>
                <a:cs typeface="Helvetica" pitchFamily="2" charset="0"/>
              </a:rPr>
              <a:t>/ </a:t>
            </a:r>
            <a:r>
              <a:rPr lang="nl-NL" altLang="nl-NL" sz="3200" dirty="0" err="1">
                <a:solidFill>
                  <a:schemeClr val="tx2"/>
                </a:solidFill>
                <a:latin typeface="Arial" panose="020B0604020202020204" pitchFamily="34" charset="0"/>
                <a:ea typeface="Helvetica" pitchFamily="2" charset="0"/>
                <a:cs typeface="Helvetica" pitchFamily="2" charset="0"/>
              </a:rPr>
              <a:t>aandachtsfunctionaris</a:t>
            </a:r>
            <a:endParaRPr lang="nl-NL" altLang="nl-NL" sz="3200" dirty="0">
              <a:solidFill>
                <a:schemeClr val="tx2"/>
              </a:solidFill>
              <a:latin typeface="Arial" panose="020B0604020202020204" pitchFamily="34" charset="0"/>
              <a:ea typeface="Helvetica" pitchFamily="2" charset="0"/>
              <a:cs typeface="Helvetica" pitchFamily="2" charset="0"/>
            </a:endParaRPr>
          </a:p>
          <a:p>
            <a:pPr lvl="1" eaLnBrk="1" hangingPunct="1"/>
            <a:r>
              <a:rPr lang="nl-NL" altLang="nl-NL" sz="3200" dirty="0" err="1">
                <a:solidFill>
                  <a:srgbClr val="FF0000"/>
                </a:solidFill>
                <a:latin typeface="Arial" panose="020B0604020202020204" pitchFamily="34" charset="0"/>
                <a:ea typeface="Helvetica" pitchFamily="2" charset="0"/>
                <a:cs typeface="Helvetica" pitchFamily="2" charset="0"/>
              </a:rPr>
              <a:t>Kindcheck</a:t>
            </a:r>
            <a:r>
              <a:rPr lang="nl-NL" altLang="nl-NL" sz="3200" dirty="0">
                <a:solidFill>
                  <a:schemeClr val="tx2"/>
                </a:solidFill>
                <a:latin typeface="Arial" panose="020B0604020202020204" pitchFamily="34" charset="0"/>
                <a:ea typeface="Helvetica" pitchFamily="2" charset="0"/>
                <a:cs typeface="Helvetica" pitchFamily="2" charset="0"/>
              </a:rPr>
              <a:t> als er oudersignalen of signalen bij </a:t>
            </a:r>
            <a:r>
              <a:rPr lang="nl-NL" altLang="nl-NL" sz="3200" dirty="0" err="1">
                <a:solidFill>
                  <a:schemeClr val="tx2"/>
                </a:solidFill>
                <a:latin typeface="Arial" panose="020B0604020202020204" pitchFamily="34" charset="0"/>
                <a:ea typeface="Helvetica" pitchFamily="2" charset="0"/>
                <a:cs typeface="Helvetica" pitchFamily="2" charset="0"/>
              </a:rPr>
              <a:t>brusjes</a:t>
            </a:r>
            <a:r>
              <a:rPr lang="nl-NL" altLang="nl-NL" sz="3200" dirty="0">
                <a:solidFill>
                  <a:schemeClr val="tx2"/>
                </a:solidFill>
                <a:latin typeface="Arial" panose="020B0604020202020204" pitchFamily="34" charset="0"/>
                <a:ea typeface="Helvetica" pitchFamily="2" charset="0"/>
                <a:cs typeface="Helvetica" pitchFamily="2" charset="0"/>
              </a:rPr>
              <a:t> zijn (</a:t>
            </a:r>
            <a:r>
              <a:rPr lang="nl-NL" altLang="nl-NL" sz="3200" dirty="0" err="1">
                <a:solidFill>
                  <a:schemeClr val="tx2"/>
                </a:solidFill>
                <a:latin typeface="Arial" panose="020B0604020202020204" pitchFamily="34" charset="0"/>
                <a:ea typeface="Helvetica" pitchFamily="2" charset="0"/>
                <a:cs typeface="Helvetica" pitchFamily="2" charset="0"/>
              </a:rPr>
              <a:t>pm</a:t>
            </a:r>
            <a:r>
              <a:rPr lang="nl-NL" altLang="nl-NL" sz="3200" dirty="0">
                <a:solidFill>
                  <a:schemeClr val="tx2"/>
                </a:solidFill>
                <a:latin typeface="Arial" panose="020B0604020202020204" pitchFamily="34" charset="0"/>
                <a:ea typeface="Helvetica" pitchFamily="2" charset="0"/>
                <a:cs typeface="Helvetica" pitchFamily="2" charset="0"/>
              </a:rPr>
              <a:t> mantelzorgverleningscheck)</a:t>
            </a:r>
          </a:p>
          <a:p>
            <a:pPr lvl="1" eaLnBrk="1" hangingPunct="1"/>
            <a:r>
              <a:rPr lang="nl-NL" altLang="nl-NL" sz="3200" dirty="0">
                <a:solidFill>
                  <a:schemeClr val="tx2"/>
                </a:solidFill>
                <a:latin typeface="Arial" panose="020B0604020202020204" pitchFamily="34" charset="0"/>
                <a:ea typeface="Helvetica" pitchFamily="2" charset="0"/>
                <a:cs typeface="Helvetica" pitchFamily="2" charset="0"/>
              </a:rPr>
              <a:t>Leg vast in </a:t>
            </a:r>
            <a:r>
              <a:rPr lang="nl-NL" altLang="nl-NL" sz="3200" dirty="0">
                <a:solidFill>
                  <a:srgbClr val="FF0000"/>
                </a:solidFill>
                <a:latin typeface="Arial" panose="020B0604020202020204" pitchFamily="34" charset="0"/>
                <a:ea typeface="Helvetica" pitchFamily="2" charset="0"/>
                <a:cs typeface="Helvetica" pitchFamily="2" charset="0"/>
              </a:rPr>
              <a:t>dossier</a:t>
            </a:r>
            <a:r>
              <a:rPr lang="nl-NL" altLang="nl-NL" sz="3200" dirty="0">
                <a:solidFill>
                  <a:schemeClr val="tx2"/>
                </a:solidFill>
                <a:latin typeface="Arial" panose="020B0604020202020204" pitchFamily="34" charset="0"/>
                <a:ea typeface="Helvetica" pitchFamily="2" charset="0"/>
                <a:cs typeface="Helvetica" pitchFamily="2" charset="0"/>
              </a:rPr>
              <a:t>, maak concreet </a:t>
            </a:r>
          </a:p>
          <a:p>
            <a:pPr lvl="1" eaLnBrk="1" hangingPunct="1">
              <a:buFont typeface="Thonburi" pitchFamily="2" charset="-34"/>
              <a:buNone/>
            </a:pPr>
            <a:endParaRPr lang="nl-NL" altLang="nl-NL" dirty="0">
              <a:solidFill>
                <a:srgbClr val="FF0000"/>
              </a:solidFill>
              <a:latin typeface="Helvetica" pitchFamily="2" charset="0"/>
              <a:ea typeface="Helvetica" pitchFamily="2" charset="0"/>
              <a:cs typeface="Helvetica" pitchFamily="2" charset="0"/>
            </a:endParaRPr>
          </a:p>
        </p:txBody>
      </p:sp>
      <p:pic>
        <p:nvPicPr>
          <p:cNvPr id="65539" name="Picture 4" descr="Afbeeldingsresultaat voor huisartsen eemland bv">
            <a:extLst>
              <a:ext uri="{FF2B5EF4-FFF2-40B4-BE49-F238E27FC236}">
                <a16:creationId xmlns:a16="http://schemas.microsoft.com/office/drawing/2014/main" id="{AA3F5937-BBA4-174D-AF95-201EE720E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9963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a:extLst>
              <a:ext uri="{FF2B5EF4-FFF2-40B4-BE49-F238E27FC236}">
                <a16:creationId xmlns:a16="http://schemas.microsoft.com/office/drawing/2014/main" id="{9ABFA4D4-DFE2-7C4E-9F96-1FE481C6F388}"/>
              </a:ext>
            </a:extLst>
          </p:cNvPr>
          <p:cNvSpPr>
            <a:spLocks noGrp="1" noChangeArrowheads="1"/>
          </p:cNvSpPr>
          <p:nvPr>
            <p:ph type="title"/>
          </p:nvPr>
        </p:nvSpPr>
        <p:spPr>
          <a:xfrm>
            <a:off x="677863" y="609600"/>
            <a:ext cx="7772400" cy="1455738"/>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Warming up: Stellingen/Feiten</a:t>
            </a:r>
          </a:p>
        </p:txBody>
      </p:sp>
      <p:sp>
        <p:nvSpPr>
          <p:cNvPr id="27650" name="Tijdelijke aanduiding voor inhoud 2">
            <a:extLst>
              <a:ext uri="{FF2B5EF4-FFF2-40B4-BE49-F238E27FC236}">
                <a16:creationId xmlns:a16="http://schemas.microsoft.com/office/drawing/2014/main" id="{356CF2F3-6B15-264A-A028-E593E57AE976}"/>
              </a:ext>
            </a:extLst>
          </p:cNvPr>
          <p:cNvSpPr>
            <a:spLocks noGrp="1" noChangeArrowheads="1"/>
          </p:cNvSpPr>
          <p:nvPr>
            <p:ph idx="1"/>
          </p:nvPr>
        </p:nvSpPr>
        <p:spPr>
          <a:xfrm>
            <a:off x="684213" y="2065338"/>
            <a:ext cx="7772400" cy="3649662"/>
          </a:xfrm>
        </p:spPr>
        <p:txBody>
          <a:bodyPr>
            <a:normAutofit/>
          </a:bodyPr>
          <a:lstStyle/>
          <a:p>
            <a:pPr marL="0" indent="0" algn="ctr" eaLnBrk="1" hangingPunct="1"/>
            <a:r>
              <a:rPr lang="nl-NL" altLang="nl-NL" dirty="0">
                <a:solidFill>
                  <a:schemeClr val="tx2"/>
                </a:solidFill>
                <a:latin typeface="Helvetica" pitchFamily="2" charset="0"/>
                <a:ea typeface="Helvetica" pitchFamily="2" charset="0"/>
                <a:cs typeface="Helvetica" pitchFamily="2" charset="0"/>
              </a:rPr>
              <a:t>Wat zijn de juiste antwoorden….</a:t>
            </a:r>
          </a:p>
        </p:txBody>
      </p:sp>
      <p:pic>
        <p:nvPicPr>
          <p:cNvPr id="27651" name="Picture 4" descr="Afbeeldingsresultaat voor huisartsen eemland bv">
            <a:extLst>
              <a:ext uri="{FF2B5EF4-FFF2-40B4-BE49-F238E27FC236}">
                <a16:creationId xmlns:a16="http://schemas.microsoft.com/office/drawing/2014/main" id="{109BD7A6-B94A-7341-BCB9-8F15A0533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Afbeeldingsresultaat voor cartoon warming up">
            <a:extLst>
              <a:ext uri="{FF2B5EF4-FFF2-40B4-BE49-F238E27FC236}">
                <a16:creationId xmlns:a16="http://schemas.microsoft.com/office/drawing/2014/main" id="{87C2BE50-1D3D-A548-9610-3BEA42CA77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8533" y="2985029"/>
            <a:ext cx="3740680" cy="374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76398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D6CC6904-0F69-4BEA-AB1C-8BDF33FDAAC9}"/>
              </a:ext>
            </a:extLst>
          </p:cNvPr>
          <p:cNvSpPr txBox="1"/>
          <p:nvPr/>
        </p:nvSpPr>
        <p:spPr>
          <a:xfrm>
            <a:off x="559837" y="1026367"/>
            <a:ext cx="7812003" cy="2185214"/>
          </a:xfrm>
          <a:prstGeom prst="rect">
            <a:avLst/>
          </a:prstGeom>
          <a:noFill/>
        </p:spPr>
        <p:txBody>
          <a:bodyPr wrap="square" rtlCol="0">
            <a:spAutoFit/>
          </a:bodyPr>
          <a:lstStyle/>
          <a:p>
            <a:r>
              <a:rPr lang="nl-NL" sz="3200" dirty="0">
                <a:solidFill>
                  <a:schemeClr val="tx2"/>
                </a:solidFill>
              </a:rPr>
              <a:t>Wat zijn signalen die je als assistente/</a:t>
            </a:r>
            <a:r>
              <a:rPr lang="nl-NL" sz="3200" dirty="0" err="1">
                <a:solidFill>
                  <a:schemeClr val="tx2"/>
                </a:solidFill>
              </a:rPr>
              <a:t>triagiste</a:t>
            </a:r>
            <a:r>
              <a:rPr lang="nl-NL" sz="3200" dirty="0">
                <a:solidFill>
                  <a:schemeClr val="tx2"/>
                </a:solidFill>
              </a:rPr>
              <a:t> kunt opvangen?</a:t>
            </a:r>
          </a:p>
          <a:p>
            <a:endParaRPr lang="nl-NL" dirty="0"/>
          </a:p>
          <a:p>
            <a:endParaRPr lang="nl-NL" dirty="0"/>
          </a:p>
          <a:p>
            <a:endParaRPr lang="nl-NL" dirty="0"/>
          </a:p>
          <a:p>
            <a:pPr marL="285750" indent="-285750">
              <a:buFont typeface="Arial" panose="020B0604020202020204" pitchFamily="34" charset="0"/>
              <a:buChar char="•"/>
            </a:pPr>
            <a:endParaRPr lang="nl-NL" dirty="0"/>
          </a:p>
        </p:txBody>
      </p:sp>
      <p:sp>
        <p:nvSpPr>
          <p:cNvPr id="4" name="Tekstvak 3">
            <a:extLst>
              <a:ext uri="{FF2B5EF4-FFF2-40B4-BE49-F238E27FC236}">
                <a16:creationId xmlns:a16="http://schemas.microsoft.com/office/drawing/2014/main" id="{02228BE8-29CD-4EC9-B1FC-5CF4F01BBEDC}"/>
              </a:ext>
            </a:extLst>
          </p:cNvPr>
          <p:cNvSpPr txBox="1"/>
          <p:nvPr/>
        </p:nvSpPr>
        <p:spPr>
          <a:xfrm flipH="1">
            <a:off x="466529" y="2397760"/>
            <a:ext cx="8237204" cy="5601533"/>
          </a:xfrm>
          <a:prstGeom prst="rect">
            <a:avLst/>
          </a:prstGeom>
          <a:noFill/>
        </p:spPr>
        <p:txBody>
          <a:bodyPr wrap="square" rtlCol="0">
            <a:spAutoFit/>
          </a:bodyPr>
          <a:lstStyle/>
          <a:p>
            <a:pPr marL="285750" indent="-285750">
              <a:buFont typeface="Arial" panose="020B0604020202020204" pitchFamily="34" charset="0"/>
              <a:buChar char="•"/>
            </a:pPr>
            <a:r>
              <a:rPr lang="nl-NL" sz="2800" dirty="0">
                <a:solidFill>
                  <a:schemeClr val="tx2"/>
                </a:solidFill>
              </a:rPr>
              <a:t>Schreeuwen, schelden (ook op achtergrond tijdens telefoontje) </a:t>
            </a:r>
          </a:p>
          <a:p>
            <a:pPr marL="285750" indent="-285750">
              <a:buFont typeface="Arial" panose="020B0604020202020204" pitchFamily="34" charset="0"/>
              <a:buChar char="•"/>
            </a:pPr>
            <a:endParaRPr lang="nl-NL" sz="2800" dirty="0">
              <a:solidFill>
                <a:schemeClr val="tx2"/>
              </a:solidFill>
            </a:endParaRPr>
          </a:p>
          <a:p>
            <a:pPr marL="285750" indent="-285750">
              <a:buFont typeface="Arial" panose="020B0604020202020204" pitchFamily="34" charset="0"/>
              <a:buChar char="•"/>
            </a:pPr>
            <a:r>
              <a:rPr lang="nl-NL" sz="2800" dirty="0">
                <a:solidFill>
                  <a:schemeClr val="tx2"/>
                </a:solidFill>
              </a:rPr>
              <a:t>Verwaarloosd uiterlijk kind </a:t>
            </a:r>
          </a:p>
          <a:p>
            <a:pPr marL="285750" indent="-285750">
              <a:buFont typeface="Arial" panose="020B0604020202020204" pitchFamily="34" charset="0"/>
              <a:buChar char="•"/>
            </a:pPr>
            <a:endParaRPr lang="nl-NL" sz="2800" dirty="0">
              <a:solidFill>
                <a:schemeClr val="tx2"/>
              </a:solidFill>
            </a:endParaRPr>
          </a:p>
          <a:p>
            <a:pPr marL="285750" indent="-285750">
              <a:buFont typeface="Arial" panose="020B0604020202020204" pitchFamily="34" charset="0"/>
              <a:buChar char="•"/>
            </a:pPr>
            <a:r>
              <a:rPr lang="nl-NL" sz="2800" dirty="0">
                <a:solidFill>
                  <a:schemeClr val="tx2"/>
                </a:solidFill>
              </a:rPr>
              <a:t>Vreemde interactie ouder-kind </a:t>
            </a:r>
          </a:p>
          <a:p>
            <a:pPr marL="285750" indent="-285750">
              <a:buFont typeface="Arial" panose="020B0604020202020204" pitchFamily="34" charset="0"/>
              <a:buChar char="•"/>
            </a:pPr>
            <a:endParaRPr lang="nl-NL" sz="2800" dirty="0">
              <a:solidFill>
                <a:schemeClr val="tx2"/>
              </a:solidFill>
            </a:endParaRPr>
          </a:p>
          <a:p>
            <a:pPr marL="285750" indent="-285750">
              <a:buFont typeface="Arial" panose="020B0604020202020204" pitchFamily="34" charset="0"/>
              <a:buChar char="•"/>
            </a:pPr>
            <a:r>
              <a:rPr lang="nl-NL" sz="2800" dirty="0">
                <a:solidFill>
                  <a:schemeClr val="tx2"/>
                </a:solidFill>
              </a:rPr>
              <a:t>Vreemd, wisselend verhaal bij een letsel</a:t>
            </a:r>
          </a:p>
          <a:p>
            <a:pPr marL="285750" indent="-285750">
              <a:buFont typeface="Arial" panose="020B0604020202020204" pitchFamily="34" charset="0"/>
              <a:buChar char="•"/>
            </a:pPr>
            <a:endParaRPr lang="nl-NL" sz="2800" dirty="0">
              <a:solidFill>
                <a:schemeClr val="tx2"/>
              </a:solidFill>
            </a:endParaRPr>
          </a:p>
          <a:p>
            <a:pPr marL="285750" indent="-285750">
              <a:buFont typeface="Arial" panose="020B0604020202020204" pitchFamily="34" charset="0"/>
              <a:buChar char="•"/>
            </a:pPr>
            <a:r>
              <a:rPr lang="nl-NL" sz="2800" dirty="0">
                <a:solidFill>
                  <a:schemeClr val="tx2"/>
                </a:solidFill>
              </a:rPr>
              <a:t>Rare blauwe plek, brandwond of vreemd letsel</a:t>
            </a:r>
          </a:p>
          <a:p>
            <a:pPr marL="285750" indent="-285750">
              <a:buFont typeface="Arial" panose="020B0604020202020204" pitchFamily="34" charset="0"/>
              <a:buChar char="•"/>
            </a:pPr>
            <a:endParaRPr lang="nl-NL" sz="2400" dirty="0"/>
          </a:p>
          <a:p>
            <a:endParaRPr lang="nl-NL" dirty="0"/>
          </a:p>
          <a:p>
            <a:pPr marL="285750" indent="-285750">
              <a:buFontTx/>
              <a:buChar char="-"/>
            </a:pPr>
            <a:endParaRPr lang="nl-NL" dirty="0"/>
          </a:p>
          <a:p>
            <a:pPr marL="285750" indent="-285750">
              <a:buFontTx/>
              <a:buChar char="-"/>
            </a:pPr>
            <a:endParaRPr lang="nl-NL" dirty="0"/>
          </a:p>
        </p:txBody>
      </p:sp>
      <p:pic>
        <p:nvPicPr>
          <p:cNvPr id="6" name="Afbeelding 5" descr="Afbeelding met schermafbeelding&#10;&#10;Automatisch gegenereerde beschrijving">
            <a:extLst>
              <a:ext uri="{FF2B5EF4-FFF2-40B4-BE49-F238E27FC236}">
                <a16:creationId xmlns:a16="http://schemas.microsoft.com/office/drawing/2014/main" id="{D8F04D20-9A14-42D9-8295-DE3BEE4ABF59}"/>
              </a:ext>
            </a:extLst>
          </p:cNvPr>
          <p:cNvPicPr>
            <a:picLocks noChangeAspect="1"/>
          </p:cNvPicPr>
          <p:nvPr/>
        </p:nvPicPr>
        <p:blipFill rotWithShape="1">
          <a:blip r:embed="rId3"/>
          <a:srcRect t="12974" b="76564"/>
          <a:stretch/>
        </p:blipFill>
        <p:spPr>
          <a:xfrm>
            <a:off x="176075" y="211016"/>
            <a:ext cx="4102848" cy="643832"/>
          </a:xfrm>
          <a:prstGeom prst="rect">
            <a:avLst/>
          </a:prstGeom>
        </p:spPr>
      </p:pic>
      <p:pic>
        <p:nvPicPr>
          <p:cNvPr id="5" name="Picture 4" descr="Afbeeldingsresultaat voor huisartsen eemland bv">
            <a:extLst>
              <a:ext uri="{FF2B5EF4-FFF2-40B4-BE49-F238E27FC236}">
                <a16:creationId xmlns:a16="http://schemas.microsoft.com/office/drawing/2014/main" id="{869BFE36-AA9F-BF48-B4ED-0F439F624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910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83409"/>
            <a:ext cx="8229600" cy="1143000"/>
          </a:xfrm>
        </p:spPr>
        <p:txBody>
          <a:bodyPr>
            <a:normAutofit fontScale="90000"/>
          </a:bodyPr>
          <a:lstStyle/>
          <a:p>
            <a:pPr algn="l"/>
            <a:r>
              <a:rPr lang="nl-NL" sz="3200" dirty="0"/>
              <a:t> </a:t>
            </a:r>
            <a:br>
              <a:rPr lang="nl-NL" sz="3200" dirty="0"/>
            </a:br>
            <a:r>
              <a:rPr lang="nl-NL" dirty="0">
                <a:solidFill>
                  <a:schemeClr val="tx2"/>
                </a:solidFill>
              </a:rPr>
              <a:t>Denk ook aan de KINDCHECK</a:t>
            </a:r>
          </a:p>
        </p:txBody>
      </p:sp>
      <p:sp>
        <p:nvSpPr>
          <p:cNvPr id="3" name="Tijdelijke aanduiding voor inhoud 2"/>
          <p:cNvSpPr>
            <a:spLocks noGrp="1"/>
          </p:cNvSpPr>
          <p:nvPr>
            <p:ph idx="1"/>
          </p:nvPr>
        </p:nvSpPr>
        <p:spPr/>
        <p:txBody>
          <a:bodyPr>
            <a:normAutofit fontScale="85000" lnSpcReduction="20000"/>
          </a:bodyPr>
          <a:lstStyle/>
          <a:p>
            <a:pPr marL="0" indent="0">
              <a:buNone/>
            </a:pPr>
            <a:endParaRPr lang="nl-NL" dirty="0">
              <a:solidFill>
                <a:schemeClr val="tx2"/>
              </a:solidFill>
            </a:endParaRPr>
          </a:p>
          <a:p>
            <a:pPr marL="0" indent="0">
              <a:buNone/>
            </a:pPr>
            <a:r>
              <a:rPr lang="nl-NL" dirty="0">
                <a:solidFill>
                  <a:schemeClr val="tx2"/>
                </a:solidFill>
              </a:rPr>
              <a:t>Oudersignalen: Kan deze ouder veilig een kind opvoeden?</a:t>
            </a:r>
          </a:p>
          <a:p>
            <a:pPr marL="0" indent="0">
              <a:buNone/>
            </a:pPr>
            <a:endParaRPr lang="nl-NL" dirty="0">
              <a:solidFill>
                <a:schemeClr val="tx2"/>
              </a:solidFill>
            </a:endParaRPr>
          </a:p>
          <a:p>
            <a:r>
              <a:rPr lang="nl-NL" dirty="0">
                <a:solidFill>
                  <a:schemeClr val="tx2"/>
                </a:solidFill>
              </a:rPr>
              <a:t> (Huiselijk) geweld</a:t>
            </a:r>
          </a:p>
          <a:p>
            <a:pPr marL="0" indent="0">
              <a:buNone/>
            </a:pPr>
            <a:endParaRPr lang="nl-NL" dirty="0">
              <a:solidFill>
                <a:schemeClr val="tx2"/>
              </a:solidFill>
            </a:endParaRPr>
          </a:p>
          <a:p>
            <a:r>
              <a:rPr lang="nl-NL" dirty="0">
                <a:solidFill>
                  <a:schemeClr val="tx2"/>
                </a:solidFill>
              </a:rPr>
              <a:t>Depressie/ psychische klachten ouders</a:t>
            </a:r>
          </a:p>
          <a:p>
            <a:pPr marL="0" indent="0">
              <a:buNone/>
            </a:pPr>
            <a:endParaRPr lang="nl-NL" dirty="0">
              <a:solidFill>
                <a:schemeClr val="tx2"/>
              </a:solidFill>
            </a:endParaRPr>
          </a:p>
          <a:p>
            <a:r>
              <a:rPr lang="nl-NL" dirty="0">
                <a:solidFill>
                  <a:schemeClr val="tx2"/>
                </a:solidFill>
              </a:rPr>
              <a:t>Alcohol of drugsgebruik</a:t>
            </a:r>
          </a:p>
          <a:p>
            <a:pPr marL="0" indent="0">
              <a:buNone/>
            </a:pPr>
            <a:endParaRPr lang="nl-NL" dirty="0">
              <a:solidFill>
                <a:schemeClr val="tx2"/>
              </a:solidFill>
            </a:endParaRPr>
          </a:p>
          <a:p>
            <a:pPr marL="0" indent="0">
              <a:buNone/>
            </a:pPr>
            <a:r>
              <a:rPr lang="nl-NL" dirty="0">
                <a:solidFill>
                  <a:schemeClr val="tx2"/>
                </a:solidFill>
              </a:rPr>
              <a:t>En ook bij agressie in de praktijk!! </a:t>
            </a:r>
          </a:p>
          <a:p>
            <a:pPr marL="0" indent="0">
              <a:buNone/>
            </a:pPr>
            <a:endParaRPr lang="nl-NL" sz="1400" dirty="0"/>
          </a:p>
        </p:txBody>
      </p:sp>
      <p:pic>
        <p:nvPicPr>
          <p:cNvPr id="5" name="Afbeelding 4" descr="Afbeelding met schermafbeelding&#10;&#10;Automatisch gegenereerde beschrijving">
            <a:extLst>
              <a:ext uri="{FF2B5EF4-FFF2-40B4-BE49-F238E27FC236}">
                <a16:creationId xmlns:a16="http://schemas.microsoft.com/office/drawing/2014/main" id="{BFA7623C-15B8-478D-B76D-70EB16FC91E4}"/>
              </a:ext>
            </a:extLst>
          </p:cNvPr>
          <p:cNvPicPr>
            <a:picLocks noChangeAspect="1"/>
          </p:cNvPicPr>
          <p:nvPr/>
        </p:nvPicPr>
        <p:blipFill rotWithShape="1">
          <a:blip r:embed="rId3"/>
          <a:srcRect t="12974" b="77560"/>
          <a:stretch/>
        </p:blipFill>
        <p:spPr>
          <a:xfrm>
            <a:off x="152629" y="261493"/>
            <a:ext cx="4102848" cy="582569"/>
          </a:xfrm>
          <a:prstGeom prst="rect">
            <a:avLst/>
          </a:prstGeom>
        </p:spPr>
      </p:pic>
      <p:pic>
        <p:nvPicPr>
          <p:cNvPr id="6" name="Picture 4" descr="Afbeeldingsresultaat voor huisartsen eemland bv">
            <a:extLst>
              <a:ext uri="{FF2B5EF4-FFF2-40B4-BE49-F238E27FC236}">
                <a16:creationId xmlns:a16="http://schemas.microsoft.com/office/drawing/2014/main" id="{E984A20F-EB35-D54F-BB95-B63F1FB78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8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a:extLst>
              <a:ext uri="{FF2B5EF4-FFF2-40B4-BE49-F238E27FC236}">
                <a16:creationId xmlns:a16="http://schemas.microsoft.com/office/drawing/2014/main" id="{C37CBE6D-8B16-AB43-A404-1E8420D506A6}"/>
              </a:ext>
            </a:extLst>
          </p:cNvPr>
          <p:cNvSpPr>
            <a:spLocks noGrp="1" noChangeArrowheads="1"/>
          </p:cNvSpPr>
          <p:nvPr>
            <p:ph type="title"/>
          </p:nvPr>
        </p:nvSpPr>
        <p:spPr>
          <a:xfrm>
            <a:off x="671512" y="248180"/>
            <a:ext cx="7772400" cy="1008062"/>
          </a:xfrm>
        </p:spPr>
        <p:txBody>
          <a:bodyPr/>
          <a:lstStyle/>
          <a:p>
            <a:pPr algn="ctr" eaLnBrk="1" fontAlgn="auto" hangingPunct="1">
              <a:spcAft>
                <a:spcPts val="0"/>
              </a:spcAft>
              <a:defRPr/>
            </a:pPr>
            <a:r>
              <a:rPr lang="nl-NL" altLang="nl-NL" sz="4000" dirty="0" err="1">
                <a:solidFill>
                  <a:schemeClr val="tx2"/>
                </a:solidFill>
                <a:latin typeface="Helvetica" pitchFamily="2" charset="0"/>
                <a:cs typeface="Helvetica" pitchFamily="2" charset="0"/>
              </a:rPr>
              <a:t>Kindcheck</a:t>
            </a:r>
            <a:endParaRPr lang="nl-NL" altLang="nl-NL" sz="4000" dirty="0">
              <a:solidFill>
                <a:schemeClr val="tx2"/>
              </a:solidFill>
              <a:latin typeface="Helvetica" pitchFamily="2" charset="0"/>
              <a:cs typeface="Helvetica" pitchFamily="2" charset="0"/>
            </a:endParaRPr>
          </a:p>
        </p:txBody>
      </p:sp>
      <p:sp>
        <p:nvSpPr>
          <p:cNvPr id="58370" name="Tijdelijke aanduiding voor inhoud 2">
            <a:extLst>
              <a:ext uri="{FF2B5EF4-FFF2-40B4-BE49-F238E27FC236}">
                <a16:creationId xmlns:a16="http://schemas.microsoft.com/office/drawing/2014/main" id="{7A563ED8-C923-3B48-AE41-FC29A37703C1}"/>
              </a:ext>
            </a:extLst>
          </p:cNvPr>
          <p:cNvSpPr>
            <a:spLocks noGrp="1" noChangeArrowheads="1"/>
          </p:cNvSpPr>
          <p:nvPr>
            <p:ph idx="1"/>
          </p:nvPr>
        </p:nvSpPr>
        <p:spPr>
          <a:xfrm>
            <a:off x="428624" y="1256242"/>
            <a:ext cx="8258175" cy="5184775"/>
          </a:xfrm>
        </p:spPr>
        <p:txBody>
          <a:bodyPr>
            <a:noAutofit/>
          </a:bodyPr>
          <a:lstStyle/>
          <a:p>
            <a:pPr eaLnBrk="1" hangingPunct="1"/>
            <a:r>
              <a:rPr lang="nl-NL" altLang="nl-NL" dirty="0">
                <a:solidFill>
                  <a:schemeClr val="tx2"/>
                </a:solidFill>
                <a:latin typeface="Helvetica" pitchFamily="2" charset="0"/>
                <a:ea typeface="Helvetica" pitchFamily="2" charset="0"/>
                <a:cs typeface="Helvetica" pitchFamily="2" charset="0"/>
              </a:rPr>
              <a:t>Voor alle professionals die onder de Wet verplichte meldcode vallen. </a:t>
            </a:r>
          </a:p>
          <a:p>
            <a:pPr eaLnBrk="1" hangingPunct="1"/>
            <a:endParaRPr lang="en-GB" altLang="nl-NL" dirty="0">
              <a:solidFill>
                <a:schemeClr val="tx2"/>
              </a:solidFill>
              <a:latin typeface="Helvetica" pitchFamily="2" charset="0"/>
              <a:ea typeface="Helvetica" pitchFamily="2" charset="0"/>
              <a:cs typeface="Helvetica" pitchFamily="2" charset="0"/>
            </a:endParaRPr>
          </a:p>
          <a:p>
            <a:pPr eaLnBrk="1" hangingPunct="1"/>
            <a:r>
              <a:rPr lang="nl-NL" altLang="nl-NL" dirty="0">
                <a:solidFill>
                  <a:schemeClr val="tx2"/>
                </a:solidFill>
                <a:latin typeface="Helvetica" pitchFamily="2" charset="0"/>
                <a:ea typeface="Helvetica" pitchFamily="2" charset="0"/>
                <a:cs typeface="Helvetica" pitchFamily="2" charset="0"/>
              </a:rPr>
              <a:t>Voor professionals die contact hebben met volwassen cliënten. </a:t>
            </a:r>
          </a:p>
          <a:p>
            <a:pPr eaLnBrk="1" hangingPunct="1"/>
            <a:endParaRPr lang="nl-NL" altLang="nl-NL" dirty="0">
              <a:solidFill>
                <a:schemeClr val="tx2"/>
              </a:solidFill>
              <a:latin typeface="Helvetica" pitchFamily="2" charset="0"/>
              <a:ea typeface="Helvetica" pitchFamily="2" charset="0"/>
              <a:cs typeface="Helvetica" pitchFamily="2" charset="0"/>
            </a:endParaRPr>
          </a:p>
          <a:p>
            <a:pPr eaLnBrk="1" hangingPunct="1"/>
            <a:r>
              <a:rPr lang="nl-NL" altLang="nl-NL" dirty="0">
                <a:solidFill>
                  <a:schemeClr val="tx2"/>
                </a:solidFill>
                <a:latin typeface="Helvetica" pitchFamily="2" charset="0"/>
                <a:ea typeface="Helvetica" pitchFamily="2" charset="0"/>
                <a:cs typeface="Helvetica" pitchFamily="2" charset="0"/>
              </a:rPr>
              <a:t>Voor professionals die zich zorgen maken </a:t>
            </a:r>
            <a:r>
              <a:rPr lang="nl-NL" altLang="nl-NL" dirty="0" err="1">
                <a:solidFill>
                  <a:schemeClr val="tx2"/>
                </a:solidFill>
                <a:latin typeface="Helvetica" pitchFamily="2" charset="0"/>
                <a:ea typeface="Helvetica" pitchFamily="2" charset="0"/>
                <a:cs typeface="Helvetica" pitchFamily="2" charset="0"/>
              </a:rPr>
              <a:t>obv</a:t>
            </a:r>
            <a:r>
              <a:rPr lang="nl-NL" altLang="nl-NL" dirty="0">
                <a:solidFill>
                  <a:schemeClr val="tx2"/>
                </a:solidFill>
                <a:latin typeface="Helvetica" pitchFamily="2" charset="0"/>
                <a:ea typeface="Helvetica" pitchFamily="2" charset="0"/>
                <a:cs typeface="Helvetica" pitchFamily="2" charset="0"/>
              </a:rPr>
              <a:t> van oudersignalen terwijl er geen </a:t>
            </a:r>
            <a:r>
              <a:rPr lang="nl-NL" altLang="nl-NL" dirty="0" err="1">
                <a:solidFill>
                  <a:schemeClr val="tx2"/>
                </a:solidFill>
                <a:latin typeface="Helvetica" pitchFamily="2" charset="0"/>
                <a:ea typeface="Helvetica" pitchFamily="2" charset="0"/>
                <a:cs typeface="Helvetica" pitchFamily="2" charset="0"/>
              </a:rPr>
              <a:t>kindsignalen</a:t>
            </a:r>
            <a:r>
              <a:rPr lang="nl-NL" altLang="nl-NL" dirty="0">
                <a:solidFill>
                  <a:schemeClr val="tx2"/>
                </a:solidFill>
                <a:latin typeface="Helvetica" pitchFamily="2" charset="0"/>
                <a:ea typeface="Helvetica" pitchFamily="2" charset="0"/>
                <a:cs typeface="Helvetica" pitchFamily="2" charset="0"/>
              </a:rPr>
              <a:t> zijn. (bijvoorbeeld binnen de kinderopvang en het onderwijs)</a:t>
            </a:r>
            <a:r>
              <a:rPr lang="en-GB" altLang="nl-NL" dirty="0">
                <a:solidFill>
                  <a:schemeClr val="tx2"/>
                </a:solidFill>
                <a:latin typeface="Helvetica" pitchFamily="2" charset="0"/>
                <a:ea typeface="Helvetica" pitchFamily="2" charset="0"/>
                <a:cs typeface="Helvetica" pitchFamily="2" charset="0"/>
              </a:rPr>
              <a:t> </a:t>
            </a:r>
            <a:endParaRPr lang="nl-NL" altLang="nl-NL" dirty="0">
              <a:solidFill>
                <a:schemeClr val="tx2"/>
              </a:solidFill>
              <a:latin typeface="Helvetica" pitchFamily="2" charset="0"/>
              <a:ea typeface="Helvetica" pitchFamily="2" charset="0"/>
              <a:cs typeface="Helvetica" pitchFamily="2" charset="0"/>
            </a:endParaRPr>
          </a:p>
        </p:txBody>
      </p:sp>
      <p:pic>
        <p:nvPicPr>
          <p:cNvPr id="58371" name="Picture 4" descr="Afbeeldingsresultaat voor huisartsen eemland bv">
            <a:extLst>
              <a:ext uri="{FF2B5EF4-FFF2-40B4-BE49-F238E27FC236}">
                <a16:creationId xmlns:a16="http://schemas.microsoft.com/office/drawing/2014/main" id="{723C0DC9-28A8-D541-8EFC-946DA8882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65619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a:extLst>
              <a:ext uri="{FF2B5EF4-FFF2-40B4-BE49-F238E27FC236}">
                <a16:creationId xmlns:a16="http://schemas.microsoft.com/office/drawing/2014/main" id="{6ECBCA5B-A986-2E41-9A5F-F6F0B4F6B9CD}"/>
              </a:ext>
            </a:extLst>
          </p:cNvPr>
          <p:cNvSpPr>
            <a:spLocks noGrp="1" noChangeArrowheads="1"/>
          </p:cNvSpPr>
          <p:nvPr>
            <p:ph type="title"/>
          </p:nvPr>
        </p:nvSpPr>
        <p:spPr>
          <a:xfrm>
            <a:off x="395287" y="493183"/>
            <a:ext cx="8258175" cy="642938"/>
          </a:xfrm>
        </p:spPr>
        <p:txBody>
          <a:bodyPr>
            <a:noAutofit/>
          </a:bodyPr>
          <a:lstStyle/>
          <a:p>
            <a:pPr algn="ctr" eaLnBrk="1" fontAlgn="auto" hangingPunct="1">
              <a:spcAft>
                <a:spcPts val="0"/>
              </a:spcAft>
              <a:defRPr/>
            </a:pPr>
            <a:r>
              <a:rPr lang="nl-NL" altLang="nl-NL" sz="4000" dirty="0" err="1">
                <a:solidFill>
                  <a:schemeClr val="tx2"/>
                </a:solidFill>
                <a:latin typeface="Helvetica" pitchFamily="2" charset="0"/>
                <a:cs typeface="Helvetica" pitchFamily="2" charset="0"/>
              </a:rPr>
              <a:t>Kindcheck</a:t>
            </a:r>
            <a:endParaRPr lang="nl-NL" altLang="nl-NL" sz="4000" dirty="0">
              <a:solidFill>
                <a:schemeClr val="tx2"/>
              </a:solidFill>
              <a:latin typeface="Helvetica" pitchFamily="2" charset="0"/>
              <a:cs typeface="Helvetica" pitchFamily="2" charset="0"/>
            </a:endParaRPr>
          </a:p>
        </p:txBody>
      </p:sp>
      <p:sp>
        <p:nvSpPr>
          <p:cNvPr id="33794" name="Tijdelijke aanduiding voor inhoud 2">
            <a:extLst>
              <a:ext uri="{FF2B5EF4-FFF2-40B4-BE49-F238E27FC236}">
                <a16:creationId xmlns:a16="http://schemas.microsoft.com/office/drawing/2014/main" id="{AEF35FCC-A32F-2A44-9A87-C178B0D1709A}"/>
              </a:ext>
            </a:extLst>
          </p:cNvPr>
          <p:cNvSpPr>
            <a:spLocks noGrp="1" noChangeArrowheads="1"/>
          </p:cNvSpPr>
          <p:nvPr>
            <p:ph idx="1"/>
          </p:nvPr>
        </p:nvSpPr>
        <p:spPr>
          <a:xfrm>
            <a:off x="395288" y="1525588"/>
            <a:ext cx="8258175" cy="5045075"/>
          </a:xfrm>
        </p:spPr>
        <p:txBody>
          <a:bodyPr rtlCol="0">
            <a:normAutofit fontScale="70000" lnSpcReduction="20000"/>
          </a:bodyPr>
          <a:lstStyle/>
          <a:p>
            <a:pPr marL="0" indent="0" eaLnBrk="1" fontAlgn="auto" hangingPunct="1">
              <a:spcBef>
                <a:spcPts val="0"/>
              </a:spcBef>
              <a:buFont typeface="Arial" panose="020B0604020202020204" pitchFamily="34" charset="0"/>
              <a:buNone/>
              <a:defRPr/>
            </a:pPr>
            <a:r>
              <a:rPr lang="nl-NL" altLang="nl-NL" sz="4600" dirty="0">
                <a:solidFill>
                  <a:schemeClr val="tx2"/>
                </a:solidFill>
                <a:latin typeface="Helvetica" pitchFamily="2" charset="0"/>
                <a:cs typeface="Helvetica" pitchFamily="2" charset="0"/>
              </a:rPr>
              <a:t>	</a:t>
            </a:r>
          </a:p>
          <a:p>
            <a:pPr eaLnBrk="1" fontAlgn="auto" hangingPunct="1">
              <a:spcBef>
                <a:spcPts val="0"/>
              </a:spcBef>
              <a:defRPr/>
            </a:pPr>
            <a:r>
              <a:rPr lang="nl-NL" altLang="nl-NL" sz="4600" dirty="0">
                <a:solidFill>
                  <a:schemeClr val="tx2"/>
                </a:solidFill>
                <a:latin typeface="Helvetica" pitchFamily="2" charset="0"/>
                <a:cs typeface="Helvetica" pitchFamily="2" charset="0"/>
              </a:rPr>
              <a:t>Oudersignalen: ernstige (chronische) 		</a:t>
            </a:r>
            <a:r>
              <a:rPr lang="nl-NL" altLang="nl-NL" sz="4600" dirty="0" err="1">
                <a:solidFill>
                  <a:schemeClr val="tx2"/>
                </a:solidFill>
                <a:latin typeface="Helvetica" pitchFamily="2" charset="0"/>
                <a:cs typeface="Helvetica" pitchFamily="2" charset="0"/>
              </a:rPr>
              <a:t>depressie,zware</a:t>
            </a:r>
            <a:r>
              <a:rPr lang="nl-NL" altLang="nl-NL" sz="4600" dirty="0">
                <a:solidFill>
                  <a:schemeClr val="tx2"/>
                </a:solidFill>
                <a:latin typeface="Helvetica" pitchFamily="2" charset="0"/>
                <a:cs typeface="Helvetica" pitchFamily="2" charset="0"/>
              </a:rPr>
              <a:t> verslaving,(dreigende)        	</a:t>
            </a:r>
            <a:r>
              <a:rPr lang="nl-NL" altLang="nl-NL" sz="4600" dirty="0" err="1">
                <a:solidFill>
                  <a:schemeClr val="tx2"/>
                </a:solidFill>
                <a:latin typeface="Helvetica" pitchFamily="2" charset="0"/>
                <a:cs typeface="Helvetica" pitchFamily="2" charset="0"/>
              </a:rPr>
              <a:t>huisuitzetting,geweld</a:t>
            </a:r>
            <a:r>
              <a:rPr lang="nl-NL" altLang="nl-NL" sz="4600" dirty="0">
                <a:solidFill>
                  <a:schemeClr val="tx2"/>
                </a:solidFill>
                <a:latin typeface="Helvetica" pitchFamily="2" charset="0"/>
                <a:cs typeface="Helvetica" pitchFamily="2" charset="0"/>
              </a:rPr>
              <a:t> tussen huis-	genoten.</a:t>
            </a:r>
          </a:p>
          <a:p>
            <a:pPr marL="0" indent="0" eaLnBrk="1" fontAlgn="auto" hangingPunct="1">
              <a:spcBef>
                <a:spcPts val="0"/>
              </a:spcBef>
              <a:buFont typeface="Arial"/>
              <a:buChar char="•"/>
              <a:defRPr/>
            </a:pPr>
            <a:endParaRPr lang="nl-NL" altLang="nl-NL" sz="4600" dirty="0">
              <a:solidFill>
                <a:schemeClr val="tx2"/>
              </a:solidFill>
              <a:latin typeface="Helvetica" pitchFamily="2" charset="0"/>
              <a:cs typeface="Helvetica" pitchFamily="2" charset="0"/>
            </a:endParaRPr>
          </a:p>
          <a:p>
            <a:pPr eaLnBrk="1" fontAlgn="auto" hangingPunct="1">
              <a:spcBef>
                <a:spcPts val="0"/>
              </a:spcBef>
              <a:defRPr/>
            </a:pPr>
            <a:r>
              <a:rPr lang="nl-NL" altLang="nl-NL" sz="4600" dirty="0">
                <a:solidFill>
                  <a:schemeClr val="tx2"/>
                </a:solidFill>
                <a:latin typeface="Helvetica" pitchFamily="2" charset="0"/>
                <a:cs typeface="Helvetica" pitchFamily="2" charset="0"/>
              </a:rPr>
              <a:t>Voor professional die zich zorgen maakt over </a:t>
            </a:r>
            <a:r>
              <a:rPr lang="nl-NL" altLang="nl-NL" sz="4600" dirty="0" err="1">
                <a:solidFill>
                  <a:schemeClr val="tx2"/>
                </a:solidFill>
                <a:latin typeface="Helvetica" pitchFamily="2" charset="0"/>
                <a:cs typeface="Helvetica" pitchFamily="2" charset="0"/>
              </a:rPr>
              <a:t>brusjes</a:t>
            </a:r>
            <a:r>
              <a:rPr lang="nl-NL" altLang="nl-NL" sz="4600" dirty="0">
                <a:solidFill>
                  <a:schemeClr val="tx2"/>
                </a:solidFill>
                <a:latin typeface="Helvetica" pitchFamily="2" charset="0"/>
                <a:cs typeface="Helvetica" pitchFamily="2" charset="0"/>
              </a:rPr>
              <a:t>.</a:t>
            </a:r>
            <a:endParaRPr lang="en-GB" altLang="nl-NL" sz="4600" dirty="0">
              <a:solidFill>
                <a:schemeClr val="tx2"/>
              </a:solidFill>
              <a:latin typeface="Helvetica" pitchFamily="2" charset="0"/>
              <a:cs typeface="Helvetica" pitchFamily="2" charset="0"/>
            </a:endParaRPr>
          </a:p>
          <a:p>
            <a:pPr eaLnBrk="1" fontAlgn="auto" hangingPunct="1">
              <a:spcBef>
                <a:spcPts val="0"/>
              </a:spcBef>
              <a:defRPr/>
            </a:pPr>
            <a:endParaRPr lang="en-GB" altLang="nl-NL" sz="4600" dirty="0">
              <a:solidFill>
                <a:schemeClr val="tx2"/>
              </a:solidFill>
              <a:latin typeface="Helvetica" pitchFamily="2" charset="0"/>
              <a:cs typeface="Helvetica" pitchFamily="2" charset="0"/>
            </a:endParaRPr>
          </a:p>
          <a:p>
            <a:pPr eaLnBrk="1" fontAlgn="auto" hangingPunct="1">
              <a:spcBef>
                <a:spcPts val="0"/>
              </a:spcBef>
              <a:defRPr/>
            </a:pPr>
            <a:r>
              <a:rPr lang="nl-NL" altLang="nl-NL" sz="4600" dirty="0">
                <a:solidFill>
                  <a:schemeClr val="tx2"/>
                </a:solidFill>
                <a:latin typeface="Helvetica" pitchFamily="2" charset="0"/>
                <a:cs typeface="Helvetica" pitchFamily="2" charset="0"/>
              </a:rPr>
              <a:t>De </a:t>
            </a:r>
            <a:r>
              <a:rPr lang="nl-NL" altLang="nl-NL" sz="4600" dirty="0" err="1">
                <a:solidFill>
                  <a:schemeClr val="tx2"/>
                </a:solidFill>
                <a:latin typeface="Helvetica" pitchFamily="2" charset="0"/>
                <a:cs typeface="Helvetica" pitchFamily="2" charset="0"/>
              </a:rPr>
              <a:t>kindcheck</a:t>
            </a:r>
            <a:r>
              <a:rPr lang="nl-NL" altLang="nl-NL" sz="4600" dirty="0">
                <a:solidFill>
                  <a:schemeClr val="tx2"/>
                </a:solidFill>
                <a:latin typeface="Helvetica" pitchFamily="2" charset="0"/>
                <a:cs typeface="Helvetica" pitchFamily="2" charset="0"/>
              </a:rPr>
              <a:t> geldt ook voor zwangere vrouwen. </a:t>
            </a:r>
            <a:endParaRPr lang="en-GB" altLang="nl-NL" sz="4600" dirty="0">
              <a:solidFill>
                <a:schemeClr val="tx2"/>
              </a:solidFill>
              <a:latin typeface="Helvetica" pitchFamily="2" charset="0"/>
              <a:cs typeface="Helvetica" pitchFamily="2" charset="0"/>
            </a:endParaRPr>
          </a:p>
          <a:p>
            <a:pPr marL="0" indent="0" eaLnBrk="1" fontAlgn="auto" hangingPunct="1">
              <a:spcBef>
                <a:spcPts val="0"/>
              </a:spcBef>
              <a:buFont typeface="Arial" panose="020B0604020202020204" pitchFamily="34" charset="0"/>
              <a:buNone/>
              <a:defRPr/>
            </a:pPr>
            <a:endParaRPr lang="en-GB" altLang="nl-NL" sz="2000" dirty="0">
              <a:latin typeface="Helvetica" pitchFamily="2" charset="0"/>
              <a:cs typeface="Helvetica" pitchFamily="2" charset="0"/>
            </a:endParaRPr>
          </a:p>
          <a:p>
            <a:pPr eaLnBrk="1" fontAlgn="auto" hangingPunct="1">
              <a:spcBef>
                <a:spcPts val="0"/>
              </a:spcBef>
              <a:buFont typeface="Arial"/>
              <a:buChar char="•"/>
              <a:defRPr/>
            </a:pPr>
            <a:endParaRPr lang="en-GB" altLang="nl-NL" sz="2000" dirty="0">
              <a:latin typeface="Helvetica" pitchFamily="2" charset="0"/>
              <a:cs typeface="Helvetica" pitchFamily="2" charset="0"/>
            </a:endParaRPr>
          </a:p>
          <a:p>
            <a:pPr eaLnBrk="1" fontAlgn="auto" hangingPunct="1">
              <a:spcBef>
                <a:spcPts val="0"/>
              </a:spcBef>
              <a:buFont typeface="Arial"/>
              <a:buChar char="•"/>
              <a:defRPr/>
            </a:pPr>
            <a:endParaRPr lang="nl-NL" altLang="nl-NL" dirty="0">
              <a:latin typeface="Helvetica" pitchFamily="2" charset="0"/>
              <a:cs typeface="Helvetica" pitchFamily="2" charset="0"/>
            </a:endParaRPr>
          </a:p>
        </p:txBody>
      </p:sp>
      <p:pic>
        <p:nvPicPr>
          <p:cNvPr id="59395" name="Picture 4" descr="Afbeeldingsresultaat voor huisartsen eemland bv">
            <a:extLst>
              <a:ext uri="{FF2B5EF4-FFF2-40B4-BE49-F238E27FC236}">
                <a16:creationId xmlns:a16="http://schemas.microsoft.com/office/drawing/2014/main" id="{BB3F164F-98E5-3F45-AA92-0CAED9B17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67681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a:extLst>
              <a:ext uri="{FF2B5EF4-FFF2-40B4-BE49-F238E27FC236}">
                <a16:creationId xmlns:a16="http://schemas.microsoft.com/office/drawing/2014/main" id="{C37CBE6D-8B16-AB43-A404-1E8420D506A6}"/>
              </a:ext>
            </a:extLst>
          </p:cNvPr>
          <p:cNvSpPr>
            <a:spLocks noGrp="1" noChangeArrowheads="1"/>
          </p:cNvSpPr>
          <p:nvPr>
            <p:ph type="title"/>
          </p:nvPr>
        </p:nvSpPr>
        <p:spPr>
          <a:xfrm>
            <a:off x="671512" y="248180"/>
            <a:ext cx="7772400" cy="1008062"/>
          </a:xfrm>
        </p:spPr>
        <p:txBody>
          <a:bodyPr/>
          <a:lstStyle/>
          <a:p>
            <a:pPr algn="ctr" eaLnBrk="1" fontAlgn="auto" hangingPunct="1">
              <a:spcAft>
                <a:spcPts val="0"/>
              </a:spcAft>
              <a:defRPr/>
            </a:pPr>
            <a:r>
              <a:rPr lang="nl-NL" altLang="nl-NL" sz="4000" dirty="0" err="1">
                <a:solidFill>
                  <a:schemeClr val="tx2"/>
                </a:solidFill>
                <a:latin typeface="Helvetica" pitchFamily="2" charset="0"/>
                <a:cs typeface="Helvetica" pitchFamily="2" charset="0"/>
              </a:rPr>
              <a:t>Kindcheck</a:t>
            </a:r>
            <a:endParaRPr lang="nl-NL" altLang="nl-NL" sz="4000" dirty="0">
              <a:solidFill>
                <a:schemeClr val="tx2"/>
              </a:solidFill>
              <a:latin typeface="Helvetica" pitchFamily="2" charset="0"/>
              <a:cs typeface="Helvetica" pitchFamily="2" charset="0"/>
            </a:endParaRPr>
          </a:p>
        </p:txBody>
      </p:sp>
      <p:sp>
        <p:nvSpPr>
          <p:cNvPr id="58370" name="Tijdelijke aanduiding voor inhoud 2">
            <a:extLst>
              <a:ext uri="{FF2B5EF4-FFF2-40B4-BE49-F238E27FC236}">
                <a16:creationId xmlns:a16="http://schemas.microsoft.com/office/drawing/2014/main" id="{7A563ED8-C923-3B48-AE41-FC29A37703C1}"/>
              </a:ext>
            </a:extLst>
          </p:cNvPr>
          <p:cNvSpPr>
            <a:spLocks noGrp="1" noChangeArrowheads="1"/>
          </p:cNvSpPr>
          <p:nvPr>
            <p:ph idx="1"/>
          </p:nvPr>
        </p:nvSpPr>
        <p:spPr>
          <a:xfrm>
            <a:off x="547157" y="2560109"/>
            <a:ext cx="8258175" cy="1165225"/>
          </a:xfrm>
        </p:spPr>
        <p:txBody>
          <a:bodyPr>
            <a:noAutofit/>
          </a:bodyPr>
          <a:lstStyle/>
          <a:p>
            <a:pPr eaLnBrk="1" hangingPunct="1"/>
            <a:r>
              <a:rPr lang="nl-NL" altLang="nl-NL" dirty="0">
                <a:solidFill>
                  <a:schemeClr val="tx2"/>
                </a:solidFill>
                <a:latin typeface="Helvetica" pitchFamily="2" charset="0"/>
                <a:ea typeface="Helvetica" pitchFamily="2" charset="0"/>
                <a:cs typeface="Helvetica" pitchFamily="2" charset="0"/>
              </a:rPr>
              <a:t>Lukt de </a:t>
            </a:r>
            <a:r>
              <a:rPr lang="nl-NL" altLang="nl-NL" dirty="0" err="1">
                <a:solidFill>
                  <a:schemeClr val="tx2"/>
                </a:solidFill>
                <a:latin typeface="Helvetica" pitchFamily="2" charset="0"/>
                <a:ea typeface="Helvetica" pitchFamily="2" charset="0"/>
                <a:cs typeface="Helvetica" pitchFamily="2" charset="0"/>
              </a:rPr>
              <a:t>kindcheck</a:t>
            </a:r>
            <a:r>
              <a:rPr lang="nl-NL" altLang="nl-NL" dirty="0">
                <a:solidFill>
                  <a:schemeClr val="tx2"/>
                </a:solidFill>
                <a:latin typeface="Helvetica" pitchFamily="2" charset="0"/>
                <a:ea typeface="Helvetica" pitchFamily="2" charset="0"/>
                <a:cs typeface="Helvetica" pitchFamily="2" charset="0"/>
              </a:rPr>
              <a:t> aan de telefoon?</a:t>
            </a:r>
          </a:p>
          <a:p>
            <a:pPr eaLnBrk="1" hangingPunct="1"/>
            <a:endParaRPr lang="nl-NL" altLang="nl-NL" dirty="0">
              <a:solidFill>
                <a:schemeClr val="tx2"/>
              </a:solidFill>
              <a:latin typeface="Helvetica" pitchFamily="2" charset="0"/>
              <a:ea typeface="Helvetica" pitchFamily="2" charset="0"/>
              <a:cs typeface="Helvetica" pitchFamily="2" charset="0"/>
            </a:endParaRPr>
          </a:p>
          <a:p>
            <a:pPr eaLnBrk="1" hangingPunct="1"/>
            <a:r>
              <a:rPr lang="nl-NL" altLang="nl-NL" dirty="0">
                <a:solidFill>
                  <a:schemeClr val="tx2"/>
                </a:solidFill>
                <a:latin typeface="Helvetica" pitchFamily="2" charset="0"/>
                <a:ea typeface="Helvetica" pitchFamily="2" charset="0"/>
                <a:cs typeface="Helvetica" pitchFamily="2" charset="0"/>
              </a:rPr>
              <a:t>Aan de balie?</a:t>
            </a:r>
          </a:p>
          <a:p>
            <a:pPr eaLnBrk="1" hangingPunct="1"/>
            <a:endParaRPr lang="nl-NL" altLang="nl-NL" dirty="0">
              <a:solidFill>
                <a:schemeClr val="tx2"/>
              </a:solidFill>
              <a:latin typeface="Helvetica" pitchFamily="2" charset="0"/>
              <a:ea typeface="Helvetica" pitchFamily="2" charset="0"/>
              <a:cs typeface="Helvetica" pitchFamily="2" charset="0"/>
            </a:endParaRPr>
          </a:p>
          <a:p>
            <a:pPr eaLnBrk="1" hangingPunct="1"/>
            <a:r>
              <a:rPr lang="nl-NL" altLang="nl-NL" dirty="0">
                <a:solidFill>
                  <a:schemeClr val="tx2"/>
                </a:solidFill>
                <a:latin typeface="Helvetica" pitchFamily="2" charset="0"/>
                <a:ea typeface="Helvetica" pitchFamily="2" charset="0"/>
                <a:cs typeface="Helvetica" pitchFamily="2" charset="0"/>
              </a:rPr>
              <a:t>Wachtkamer?</a:t>
            </a:r>
          </a:p>
        </p:txBody>
      </p:sp>
      <p:pic>
        <p:nvPicPr>
          <p:cNvPr id="58371" name="Picture 4" descr="Afbeeldingsresultaat voor huisartsen eemland bv">
            <a:extLst>
              <a:ext uri="{FF2B5EF4-FFF2-40B4-BE49-F238E27FC236}">
                <a16:creationId xmlns:a16="http://schemas.microsoft.com/office/drawing/2014/main" id="{723C0DC9-28A8-D541-8EFC-946DA8882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51776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4F7E3-7385-4CAE-9D9F-B72CCA5C25AD}"/>
              </a:ext>
            </a:extLst>
          </p:cNvPr>
          <p:cNvSpPr>
            <a:spLocks noGrp="1"/>
          </p:cNvSpPr>
          <p:nvPr>
            <p:ph type="title"/>
          </p:nvPr>
        </p:nvSpPr>
        <p:spPr>
          <a:xfrm>
            <a:off x="355600" y="731836"/>
            <a:ext cx="8229600" cy="1143000"/>
          </a:xfrm>
        </p:spPr>
        <p:txBody>
          <a:bodyPr>
            <a:normAutofit fontScale="90000"/>
          </a:bodyPr>
          <a:lstStyle/>
          <a:p>
            <a:br>
              <a:rPr lang="nl-NL" dirty="0"/>
            </a:br>
            <a:r>
              <a:rPr lang="nl-NL" dirty="0">
                <a:solidFill>
                  <a:schemeClr val="tx2"/>
                </a:solidFill>
              </a:rPr>
              <a:t>Wat moet je doen?</a:t>
            </a:r>
            <a:br>
              <a:rPr lang="nl-NL" dirty="0"/>
            </a:br>
            <a:endParaRPr lang="nl-NL" dirty="0"/>
          </a:p>
        </p:txBody>
      </p:sp>
      <p:sp>
        <p:nvSpPr>
          <p:cNvPr id="3" name="Tijdelijke aanduiding voor inhoud 2">
            <a:extLst>
              <a:ext uri="{FF2B5EF4-FFF2-40B4-BE49-F238E27FC236}">
                <a16:creationId xmlns:a16="http://schemas.microsoft.com/office/drawing/2014/main" id="{0EED7184-9DE9-4105-85B6-92E7CD95CACD}"/>
              </a:ext>
            </a:extLst>
          </p:cNvPr>
          <p:cNvSpPr>
            <a:spLocks noGrp="1"/>
          </p:cNvSpPr>
          <p:nvPr>
            <p:ph idx="1"/>
          </p:nvPr>
        </p:nvSpPr>
        <p:spPr/>
        <p:txBody>
          <a:bodyPr>
            <a:normAutofit lnSpcReduction="10000"/>
          </a:bodyPr>
          <a:lstStyle/>
          <a:p>
            <a:endParaRPr lang="nl-NL" dirty="0"/>
          </a:p>
          <a:p>
            <a:r>
              <a:rPr lang="nl-NL" dirty="0">
                <a:solidFill>
                  <a:schemeClr val="tx2"/>
                </a:solidFill>
              </a:rPr>
              <a:t>Overleg je zorgen mondeling met de huisarts (stap 2)</a:t>
            </a:r>
          </a:p>
          <a:p>
            <a:endParaRPr lang="nl-NL" dirty="0">
              <a:solidFill>
                <a:schemeClr val="tx2"/>
              </a:solidFill>
            </a:endParaRPr>
          </a:p>
          <a:p>
            <a:r>
              <a:rPr lang="nl-NL" dirty="0">
                <a:solidFill>
                  <a:schemeClr val="tx2"/>
                </a:solidFill>
              </a:rPr>
              <a:t>Schrijf signalen objectief in dossier </a:t>
            </a:r>
            <a:r>
              <a:rPr lang="nl-NL" sz="2400" dirty="0">
                <a:solidFill>
                  <a:schemeClr val="tx2"/>
                </a:solidFill>
              </a:rPr>
              <a:t>(bv. patiënt schreeuwt aan de balie dat hij de dokter wat aandoet als hij geen pillen krijgt </a:t>
            </a:r>
            <a:r>
              <a:rPr lang="nl-NL" sz="2400" dirty="0" err="1">
                <a:solidFill>
                  <a:schemeClr val="tx2"/>
                </a:solidFill>
              </a:rPr>
              <a:t>etc</a:t>
            </a:r>
            <a:r>
              <a:rPr lang="nl-NL" sz="2400" dirty="0">
                <a:solidFill>
                  <a:schemeClr val="tx2"/>
                </a:solidFill>
              </a:rPr>
              <a:t>’)</a:t>
            </a:r>
          </a:p>
          <a:p>
            <a:pPr marL="0" indent="0">
              <a:buNone/>
            </a:pPr>
            <a:endParaRPr lang="nl-NL" sz="2400" dirty="0">
              <a:solidFill>
                <a:schemeClr val="tx2"/>
              </a:solidFill>
            </a:endParaRPr>
          </a:p>
          <a:p>
            <a:r>
              <a:rPr lang="nl-NL" dirty="0">
                <a:solidFill>
                  <a:schemeClr val="tx2"/>
                </a:solidFill>
              </a:rPr>
              <a:t>Help de huisarts herinneren aan de </a:t>
            </a:r>
            <a:r>
              <a:rPr lang="nl-NL" dirty="0" err="1">
                <a:solidFill>
                  <a:schemeClr val="tx2"/>
                </a:solidFill>
              </a:rPr>
              <a:t>kindcheck</a:t>
            </a:r>
            <a:r>
              <a:rPr lang="nl-NL" dirty="0">
                <a:solidFill>
                  <a:schemeClr val="tx2"/>
                </a:solidFill>
              </a:rPr>
              <a:t>!</a:t>
            </a:r>
          </a:p>
          <a:p>
            <a:pPr marL="0" indent="0">
              <a:buNone/>
            </a:pPr>
            <a:endParaRPr lang="nl-NL" dirty="0"/>
          </a:p>
        </p:txBody>
      </p:sp>
      <p:pic>
        <p:nvPicPr>
          <p:cNvPr id="5" name="Afbeelding 4" descr="Afbeelding met schermafbeelding&#10;&#10;Automatisch gegenereerde beschrijving">
            <a:extLst>
              <a:ext uri="{FF2B5EF4-FFF2-40B4-BE49-F238E27FC236}">
                <a16:creationId xmlns:a16="http://schemas.microsoft.com/office/drawing/2014/main" id="{5F03EA3D-9D57-4F76-AF3F-73B3D13C9214}"/>
              </a:ext>
            </a:extLst>
          </p:cNvPr>
          <p:cNvPicPr>
            <a:picLocks noChangeAspect="1"/>
          </p:cNvPicPr>
          <p:nvPr/>
        </p:nvPicPr>
        <p:blipFill rotWithShape="1">
          <a:blip r:embed="rId3"/>
          <a:srcRect t="12974" b="78388"/>
          <a:stretch/>
        </p:blipFill>
        <p:spPr>
          <a:xfrm>
            <a:off x="0" y="200271"/>
            <a:ext cx="4102848" cy="531565"/>
          </a:xfrm>
          <a:prstGeom prst="rect">
            <a:avLst/>
          </a:prstGeom>
        </p:spPr>
      </p:pic>
    </p:spTree>
    <p:extLst>
      <p:ext uri="{BB962C8B-B14F-4D97-AF65-F5344CB8AC3E}">
        <p14:creationId xmlns:p14="http://schemas.microsoft.com/office/powerpoint/2010/main" val="3385824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284979" y="156099"/>
            <a:ext cx="660758" cy="307777"/>
          </a:xfrm>
          <a:prstGeom prst="rect">
            <a:avLst/>
          </a:prstGeom>
          <a:noFill/>
        </p:spPr>
        <p:txBody>
          <a:bodyPr wrap="none" rtlCol="0">
            <a:spAutoFit/>
          </a:bodyPr>
          <a:lstStyle/>
          <a:p>
            <a:r>
              <a:rPr lang="nl-NL" sz="1400" dirty="0"/>
              <a:t>KNMG</a:t>
            </a:r>
          </a:p>
        </p:txBody>
      </p:sp>
      <p:pic>
        <p:nvPicPr>
          <p:cNvPr id="5" name="Afbeelding 4" descr="Afbeelding met schermafbeelding&#10;&#10;Automatisch gegenereerde beschrijving">
            <a:extLst>
              <a:ext uri="{FF2B5EF4-FFF2-40B4-BE49-F238E27FC236}">
                <a16:creationId xmlns:a16="http://schemas.microsoft.com/office/drawing/2014/main" id="{E8288C5C-8029-419F-868D-A0A06B905273}"/>
              </a:ext>
            </a:extLst>
          </p:cNvPr>
          <p:cNvPicPr>
            <a:picLocks noChangeAspect="1"/>
          </p:cNvPicPr>
          <p:nvPr/>
        </p:nvPicPr>
        <p:blipFill rotWithShape="1">
          <a:blip r:embed="rId3"/>
          <a:srcRect l="53" t="9112" r="-1" b="4922"/>
          <a:stretch/>
        </p:blipFill>
        <p:spPr>
          <a:xfrm>
            <a:off x="1894115" y="228921"/>
            <a:ext cx="4847374" cy="6253942"/>
          </a:xfrm>
          <a:prstGeom prst="rect">
            <a:avLst/>
          </a:prstGeom>
        </p:spPr>
      </p:pic>
      <p:sp>
        <p:nvSpPr>
          <p:cNvPr id="4" name="Ovaal 3"/>
          <p:cNvSpPr/>
          <p:nvPr/>
        </p:nvSpPr>
        <p:spPr>
          <a:xfrm>
            <a:off x="1812053" y="1220979"/>
            <a:ext cx="5051622" cy="786644"/>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68555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2AE826F5-BFB1-0249-B4F3-A4AAB9FFD8F8}"/>
              </a:ext>
            </a:extLst>
          </p:cNvPr>
          <p:cNvSpPr>
            <a:spLocks noGrp="1" noChangeArrowheads="1"/>
          </p:cNvSpPr>
          <p:nvPr>
            <p:ph type="title"/>
          </p:nvPr>
        </p:nvSpPr>
        <p:spPr>
          <a:xfrm>
            <a:off x="250825" y="434974"/>
            <a:ext cx="8642350" cy="1153193"/>
          </a:xfrm>
        </p:spPr>
        <p:txBody>
          <a:bodyPr>
            <a:normAutofit fontScale="90000"/>
          </a:bodyPr>
          <a:lstStyle/>
          <a:p>
            <a:pPr eaLnBrk="1" fontAlgn="auto" hangingPunct="1">
              <a:spcAft>
                <a:spcPts val="0"/>
              </a:spcAft>
              <a:defRPr/>
            </a:pPr>
            <a:r>
              <a:rPr lang="en-US" altLang="nl-NL" sz="4000" dirty="0">
                <a:solidFill>
                  <a:srgbClr val="FF6600"/>
                </a:solidFill>
                <a:latin typeface="Helvetica" pitchFamily="2" charset="0"/>
                <a:cs typeface="Helvetica" pitchFamily="2" charset="0"/>
              </a:rPr>
              <a:t>In de </a:t>
            </a:r>
            <a:r>
              <a:rPr lang="en-US" altLang="nl-NL" sz="4000" dirty="0" err="1">
                <a:solidFill>
                  <a:srgbClr val="FF6600"/>
                </a:solidFill>
                <a:latin typeface="Helvetica" pitchFamily="2" charset="0"/>
                <a:cs typeface="Helvetica" pitchFamily="2" charset="0"/>
              </a:rPr>
              <a:t>praktijk</a:t>
            </a:r>
            <a:r>
              <a:rPr lang="en-US" altLang="nl-NL" sz="4000" dirty="0">
                <a:solidFill>
                  <a:srgbClr val="FF6600"/>
                </a:solidFill>
                <a:latin typeface="Helvetica" pitchFamily="2" charset="0"/>
                <a:cs typeface="Helvetica" pitchFamily="2" charset="0"/>
              </a:rPr>
              <a:t>: </a:t>
            </a:r>
            <a:r>
              <a:rPr lang="en-US" altLang="nl-NL" sz="4000" dirty="0" err="1">
                <a:solidFill>
                  <a:srgbClr val="FF6600"/>
                </a:solidFill>
                <a:latin typeface="Helvetica" pitchFamily="2" charset="0"/>
                <a:cs typeface="Helvetica" pitchFamily="2" charset="0"/>
              </a:rPr>
              <a:t>Signaleren</a:t>
            </a:r>
            <a:r>
              <a:rPr lang="en-US" altLang="nl-NL" sz="4000" dirty="0">
                <a:solidFill>
                  <a:srgbClr val="FF6600"/>
                </a:solidFill>
                <a:latin typeface="Helvetica" pitchFamily="2" charset="0"/>
                <a:cs typeface="Helvetica" pitchFamily="2" charset="0"/>
              </a:rPr>
              <a:t> </a:t>
            </a:r>
            <a:r>
              <a:rPr lang="en-US" altLang="nl-NL" sz="4000" dirty="0" err="1">
                <a:solidFill>
                  <a:srgbClr val="FF6600"/>
                </a:solidFill>
                <a:latin typeface="Helvetica" pitchFamily="2" charset="0"/>
                <a:cs typeface="Helvetica" pitchFamily="2" charset="0"/>
              </a:rPr>
              <a:t>en</a:t>
            </a:r>
            <a:r>
              <a:rPr lang="en-US" altLang="nl-NL" sz="4000" dirty="0">
                <a:solidFill>
                  <a:srgbClr val="FF6600"/>
                </a:solidFill>
                <a:latin typeface="Helvetica" pitchFamily="2" charset="0"/>
                <a:cs typeface="Helvetica" pitchFamily="2" charset="0"/>
              </a:rPr>
              <a:t> </a:t>
            </a:r>
            <a:r>
              <a:rPr lang="en-US" altLang="nl-NL" sz="4000" dirty="0" err="1">
                <a:solidFill>
                  <a:srgbClr val="FF6600"/>
                </a:solidFill>
                <a:latin typeface="Helvetica" pitchFamily="2" charset="0"/>
                <a:cs typeface="Helvetica" pitchFamily="2" charset="0"/>
              </a:rPr>
              <a:t>documenteren</a:t>
            </a:r>
            <a:endParaRPr lang="en-US" altLang="nl-NL" sz="4000" dirty="0">
              <a:solidFill>
                <a:srgbClr val="FF6600"/>
              </a:solidFill>
              <a:latin typeface="Helvetica" pitchFamily="2" charset="0"/>
              <a:cs typeface="Helvetica" pitchFamily="2" charset="0"/>
            </a:endParaRPr>
          </a:p>
        </p:txBody>
      </p:sp>
      <p:sp>
        <p:nvSpPr>
          <p:cNvPr id="4" name="Tijdelijke aanduiding voor inhoud 3">
            <a:extLst>
              <a:ext uri="{FF2B5EF4-FFF2-40B4-BE49-F238E27FC236}">
                <a16:creationId xmlns:a16="http://schemas.microsoft.com/office/drawing/2014/main" id="{125EFD9F-9FF5-F042-9758-F61268B7820E}"/>
              </a:ext>
            </a:extLst>
          </p:cNvPr>
          <p:cNvSpPr>
            <a:spLocks noGrp="1"/>
          </p:cNvSpPr>
          <p:nvPr>
            <p:ph idx="1"/>
          </p:nvPr>
        </p:nvSpPr>
        <p:spPr>
          <a:xfrm>
            <a:off x="685800" y="1773238"/>
            <a:ext cx="7772400" cy="3959225"/>
          </a:xfrm>
        </p:spPr>
        <p:txBody>
          <a:bodyPr>
            <a:normAutofit fontScale="92500" lnSpcReduction="20000"/>
          </a:bodyPr>
          <a:lstStyle/>
          <a:p>
            <a:pPr algn="ctr" eaLnBrk="1" hangingPunct="1">
              <a:defRPr/>
            </a:pPr>
            <a:r>
              <a:rPr lang="nl-NL" sz="3200" dirty="0">
                <a:solidFill>
                  <a:schemeClr val="tx2"/>
                </a:solidFill>
              </a:rPr>
              <a:t>We gaan verder met de casussen:</a:t>
            </a:r>
          </a:p>
          <a:p>
            <a:pPr algn="ctr" eaLnBrk="1" hangingPunct="1">
              <a:defRPr/>
            </a:pPr>
            <a:endParaRPr lang="nl-NL" sz="3200" dirty="0">
              <a:solidFill>
                <a:schemeClr val="tx2"/>
              </a:solidFill>
            </a:endParaRPr>
          </a:p>
          <a:p>
            <a:pPr algn="ctr" eaLnBrk="1" hangingPunct="1">
              <a:defRPr/>
            </a:pPr>
            <a:r>
              <a:rPr lang="nl-NL" sz="3200" dirty="0">
                <a:solidFill>
                  <a:schemeClr val="tx2"/>
                </a:solidFill>
              </a:rPr>
              <a:t>Maak je signalen  concreet</a:t>
            </a:r>
          </a:p>
          <a:p>
            <a:pPr algn="ctr" eaLnBrk="1" hangingPunct="1">
              <a:defRPr/>
            </a:pPr>
            <a:r>
              <a:rPr lang="nl-NL" sz="3200" dirty="0">
                <a:solidFill>
                  <a:schemeClr val="tx2"/>
                </a:solidFill>
              </a:rPr>
              <a:t>Documenteer duidelijk</a:t>
            </a:r>
          </a:p>
          <a:p>
            <a:pPr algn="ctr" eaLnBrk="1" hangingPunct="1">
              <a:defRPr/>
            </a:pPr>
            <a:r>
              <a:rPr lang="nl-NL" dirty="0">
                <a:solidFill>
                  <a:schemeClr val="tx2"/>
                </a:solidFill>
              </a:rPr>
              <a:t>Wat zeg je tegen de huisarts?</a:t>
            </a:r>
          </a:p>
          <a:p>
            <a:pPr algn="ctr" eaLnBrk="1" hangingPunct="1">
              <a:defRPr/>
            </a:pPr>
            <a:r>
              <a:rPr lang="nl-NL" sz="3200" dirty="0">
                <a:solidFill>
                  <a:schemeClr val="tx2"/>
                </a:solidFill>
              </a:rPr>
              <a:t>Wat kun je doen als de huisarts het niet met je eens is?</a:t>
            </a:r>
          </a:p>
          <a:p>
            <a:pPr algn="ctr" eaLnBrk="1" hangingPunct="1">
              <a:defRPr/>
            </a:pPr>
            <a:r>
              <a:rPr lang="nl-NL" sz="3200" dirty="0">
                <a:solidFill>
                  <a:schemeClr val="tx2"/>
                </a:solidFill>
              </a:rPr>
              <a:t>Gebruik de je de meldcode? En zo nee, beargumenteer.</a:t>
            </a:r>
          </a:p>
        </p:txBody>
      </p:sp>
      <p:pic>
        <p:nvPicPr>
          <p:cNvPr id="99331" name="Picture 4" descr="Afbeeldingsresultaat voor huisartsen eemland bv">
            <a:extLst>
              <a:ext uri="{FF2B5EF4-FFF2-40B4-BE49-F238E27FC236}">
                <a16:creationId xmlns:a16="http://schemas.microsoft.com/office/drawing/2014/main" id="{FBA11513-C7E4-354B-8896-A907D1937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58370"/>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2E16F-23EF-4720-A240-D287DB516C63}"/>
              </a:ext>
            </a:extLst>
          </p:cNvPr>
          <p:cNvSpPr>
            <a:spLocks noGrp="1"/>
          </p:cNvSpPr>
          <p:nvPr>
            <p:ph type="title"/>
          </p:nvPr>
        </p:nvSpPr>
        <p:spPr/>
        <p:txBody>
          <a:bodyPr>
            <a:normAutofit fontScale="90000"/>
          </a:bodyPr>
          <a:lstStyle/>
          <a:p>
            <a:r>
              <a:rPr lang="nl-NL" dirty="0" err="1">
                <a:solidFill>
                  <a:schemeClr val="tx2"/>
                </a:solidFill>
              </a:rPr>
              <a:t>Sputovamo</a:t>
            </a:r>
            <a:r>
              <a:rPr lang="nl-NL" dirty="0">
                <a:solidFill>
                  <a:schemeClr val="tx2"/>
                </a:solidFill>
              </a:rPr>
              <a:t> = hulp om aan </a:t>
            </a:r>
            <a:r>
              <a:rPr lang="nl-NL" dirty="0" err="1">
                <a:solidFill>
                  <a:schemeClr val="tx2"/>
                </a:solidFill>
              </a:rPr>
              <a:t>kimi</a:t>
            </a:r>
            <a:r>
              <a:rPr lang="nl-NL" dirty="0">
                <a:solidFill>
                  <a:schemeClr val="tx2"/>
                </a:solidFill>
              </a:rPr>
              <a:t> te denken!!!</a:t>
            </a:r>
          </a:p>
        </p:txBody>
      </p:sp>
      <p:sp>
        <p:nvSpPr>
          <p:cNvPr id="3" name="Tijdelijke aanduiding voor inhoud 2">
            <a:extLst>
              <a:ext uri="{FF2B5EF4-FFF2-40B4-BE49-F238E27FC236}">
                <a16:creationId xmlns:a16="http://schemas.microsoft.com/office/drawing/2014/main" id="{A3834E4D-32EA-4B40-9C3F-93CDB8D2DF41}"/>
              </a:ext>
            </a:extLst>
          </p:cNvPr>
          <p:cNvSpPr>
            <a:spLocks noGrp="1"/>
          </p:cNvSpPr>
          <p:nvPr>
            <p:ph idx="1"/>
          </p:nvPr>
        </p:nvSpPr>
        <p:spPr/>
        <p:txBody>
          <a:bodyPr>
            <a:normAutofit/>
          </a:bodyPr>
          <a:lstStyle/>
          <a:p>
            <a:r>
              <a:rPr lang="nl-NL" dirty="0">
                <a:solidFill>
                  <a:schemeClr val="tx2"/>
                </a:solidFill>
              </a:rPr>
              <a:t>Formulier op de HAP waarop mogelijke zorgen over een kind worden gemeld aan de eigen HA</a:t>
            </a:r>
          </a:p>
          <a:p>
            <a:pPr marL="0" indent="0">
              <a:buNone/>
            </a:pPr>
            <a:endParaRPr lang="nl-NL" dirty="0">
              <a:solidFill>
                <a:schemeClr val="tx2"/>
              </a:solidFill>
            </a:endParaRPr>
          </a:p>
          <a:p>
            <a:r>
              <a:rPr lang="nl-NL" dirty="0">
                <a:solidFill>
                  <a:schemeClr val="tx2"/>
                </a:solidFill>
              </a:rPr>
              <a:t>De </a:t>
            </a:r>
            <a:r>
              <a:rPr lang="nl-NL" dirty="0" err="1">
                <a:solidFill>
                  <a:schemeClr val="tx2"/>
                </a:solidFill>
              </a:rPr>
              <a:t>aandachtsfunctionaris</a:t>
            </a:r>
            <a:r>
              <a:rPr lang="nl-NL" dirty="0">
                <a:solidFill>
                  <a:schemeClr val="tx2"/>
                </a:solidFill>
              </a:rPr>
              <a:t> belt na of de eigen HA de </a:t>
            </a:r>
            <a:r>
              <a:rPr lang="nl-NL" dirty="0" err="1">
                <a:solidFill>
                  <a:schemeClr val="tx2"/>
                </a:solidFill>
              </a:rPr>
              <a:t>sputovamo</a:t>
            </a:r>
            <a:r>
              <a:rPr lang="nl-NL" dirty="0">
                <a:solidFill>
                  <a:schemeClr val="tx2"/>
                </a:solidFill>
              </a:rPr>
              <a:t> melding heeft gezien</a:t>
            </a:r>
          </a:p>
          <a:p>
            <a:pPr marL="0" indent="0">
              <a:buNone/>
            </a:pPr>
            <a:endParaRPr lang="nl-NL" dirty="0">
              <a:solidFill>
                <a:schemeClr val="tx2"/>
              </a:solidFill>
            </a:endParaRPr>
          </a:p>
          <a:p>
            <a:r>
              <a:rPr lang="nl-NL" dirty="0">
                <a:solidFill>
                  <a:schemeClr val="tx2"/>
                </a:solidFill>
              </a:rPr>
              <a:t>Een </a:t>
            </a:r>
            <a:r>
              <a:rPr lang="nl-NL" dirty="0" err="1">
                <a:solidFill>
                  <a:schemeClr val="tx2"/>
                </a:solidFill>
              </a:rPr>
              <a:t>sputovamo</a:t>
            </a:r>
            <a:r>
              <a:rPr lang="nl-NL" dirty="0">
                <a:solidFill>
                  <a:schemeClr val="tx2"/>
                </a:solidFill>
              </a:rPr>
              <a:t> = géén melding bij veilig thuis; er hoeft dus niets aan de hand te zijn!  </a:t>
            </a:r>
          </a:p>
        </p:txBody>
      </p:sp>
      <p:pic>
        <p:nvPicPr>
          <p:cNvPr id="4" name="Picture 4" descr="Afbeeldingsresultaat voor huisartsen eemland bv">
            <a:extLst>
              <a:ext uri="{FF2B5EF4-FFF2-40B4-BE49-F238E27FC236}">
                <a16:creationId xmlns:a16="http://schemas.microsoft.com/office/drawing/2014/main" id="{B6E1498F-3C9F-4642-B237-5B5D8611B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3665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F93E3-4846-8944-BCF9-C874AE3AE1CF}"/>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FCA1966D-54CC-3244-AE75-1920DD8BEF8C}"/>
              </a:ext>
            </a:extLst>
          </p:cNvPr>
          <p:cNvSpPr>
            <a:spLocks noGrp="1"/>
          </p:cNvSpPr>
          <p:nvPr>
            <p:ph idx="1"/>
          </p:nvPr>
        </p:nvSpPr>
        <p:spPr/>
        <p:txBody>
          <a:bodyPr/>
          <a:lstStyle/>
          <a:p>
            <a:r>
              <a:rPr lang="nl-NL" dirty="0">
                <a:hlinkClick r:id="rId2"/>
              </a:rPr>
              <a:t>https://youtu.be/Y2wZ_Ph_EWs</a:t>
            </a:r>
            <a:endParaRPr lang="nl-NL" dirty="0"/>
          </a:p>
        </p:txBody>
      </p:sp>
      <p:sp>
        <p:nvSpPr>
          <p:cNvPr id="4" name="Rechthoek 3">
            <a:extLst>
              <a:ext uri="{FF2B5EF4-FFF2-40B4-BE49-F238E27FC236}">
                <a16:creationId xmlns:a16="http://schemas.microsoft.com/office/drawing/2014/main" id="{2090A0FB-DB8A-014D-A669-97216BAB964A}"/>
              </a:ext>
            </a:extLst>
          </p:cNvPr>
          <p:cNvSpPr/>
          <p:nvPr/>
        </p:nvSpPr>
        <p:spPr>
          <a:xfrm>
            <a:off x="2987880" y="3244334"/>
            <a:ext cx="3168240" cy="369332"/>
          </a:xfrm>
          <a:prstGeom prst="rect">
            <a:avLst/>
          </a:prstGeom>
        </p:spPr>
        <p:txBody>
          <a:bodyPr wrap="none">
            <a:spAutoFit/>
          </a:bodyPr>
          <a:lstStyle/>
          <a:p>
            <a:r>
              <a:rPr lang="nl-NL" dirty="0" err="1"/>
              <a:t>https</a:t>
            </a:r>
            <a:r>
              <a:rPr lang="nl-NL" dirty="0"/>
              <a:t>://</a:t>
            </a:r>
            <a:r>
              <a:rPr lang="nl-NL" dirty="0" err="1"/>
              <a:t>youtu.be</a:t>
            </a:r>
            <a:r>
              <a:rPr lang="nl-NL" dirty="0"/>
              <a:t>/</a:t>
            </a:r>
            <a:r>
              <a:rPr lang="nl-NL" dirty="0" err="1">
                <a:hlinkClick r:id="rId3"/>
              </a:rPr>
              <a:t>wFEgmNhiqjQ</a:t>
            </a:r>
            <a:endParaRPr lang="nl-NL" dirty="0"/>
          </a:p>
        </p:txBody>
      </p:sp>
    </p:spTree>
    <p:extLst>
      <p:ext uri="{BB962C8B-B14F-4D97-AF65-F5344CB8AC3E}">
        <p14:creationId xmlns:p14="http://schemas.microsoft.com/office/powerpoint/2010/main" val="221715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96646EFF-A659-FD44-A510-CD35E46558E1}"/>
              </a:ext>
            </a:extLst>
          </p:cNvPr>
          <p:cNvSpPr>
            <a:spLocks noGrp="1" noChangeArrowheads="1"/>
          </p:cNvSpPr>
          <p:nvPr>
            <p:ph type="title"/>
          </p:nvPr>
        </p:nvSpPr>
        <p:spPr/>
        <p:txBody>
          <a:bodyPr/>
          <a:lstStyle/>
          <a:p>
            <a:pPr algn="ctr" eaLnBrk="1" fontAlgn="auto" hangingPunct="1">
              <a:spcAft>
                <a:spcPts val="0"/>
              </a:spcAft>
              <a:defRPr/>
            </a:pPr>
            <a:r>
              <a:rPr lang="en-US" altLang="nl-NL" sz="4000" dirty="0">
                <a:solidFill>
                  <a:schemeClr val="tx2"/>
                </a:solidFill>
                <a:latin typeface="Arial" panose="020B0604020202020204" pitchFamily="34" charset="0"/>
                <a:ea typeface="ＭＳ Ｐゴシック" panose="020B0600070205080204" pitchFamily="34" charset="-128"/>
                <a:cs typeface="Helvetica" pitchFamily="2" charset="0"/>
              </a:rPr>
              <a:t>Stelling 1</a:t>
            </a:r>
          </a:p>
        </p:txBody>
      </p:sp>
      <p:sp>
        <p:nvSpPr>
          <p:cNvPr id="28674" name="Rectangle 2">
            <a:extLst>
              <a:ext uri="{FF2B5EF4-FFF2-40B4-BE49-F238E27FC236}">
                <a16:creationId xmlns:a16="http://schemas.microsoft.com/office/drawing/2014/main" id="{6BB39DD3-8BAB-3F4D-85AC-989D3614459A}"/>
              </a:ext>
            </a:extLst>
          </p:cNvPr>
          <p:cNvSpPr>
            <a:spLocks noGrp="1" noChangeArrowheads="1"/>
          </p:cNvSpPr>
          <p:nvPr>
            <p:ph idx="1"/>
          </p:nvPr>
        </p:nvSpPr>
        <p:spPr>
          <a:xfrm>
            <a:off x="684213" y="2065338"/>
            <a:ext cx="7772400" cy="3649662"/>
          </a:xfrm>
        </p:spPr>
        <p:txBody>
          <a:bodyPr>
            <a:normAutofit/>
          </a:bodyPr>
          <a:lstStyle/>
          <a:p>
            <a:pPr marL="0" indent="0" algn="ctr" eaLnBrk="1" hangingPunct="1">
              <a:buFont typeface="Arial" panose="020B0604020202020204" pitchFamily="34" charset="0"/>
              <a:buNone/>
            </a:pP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Als</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je</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professional bent, ben </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je</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verplicht</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te</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melden</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bij</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vermoedens</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van </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huiselijk</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geweld</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kinderen</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a:t>
            </a:r>
            <a:r>
              <a:rPr lang="en-US" altLang="nl-NL" dirty="0" err="1">
                <a:solidFill>
                  <a:schemeClr val="tx2"/>
                </a:solidFill>
                <a:latin typeface="Arial" panose="020B0604020202020204" pitchFamily="34" charset="0"/>
                <a:ea typeface="ＭＳ Ｐゴシック" panose="020B0600070205080204" pitchFamily="34" charset="-128"/>
                <a:cs typeface="Helvetica" pitchFamily="2" charset="0"/>
              </a:rPr>
              <a:t>ouderen-mishandeling</a:t>
            </a:r>
            <a:r>
              <a:rPr lang="en-US" altLang="nl-NL" dirty="0">
                <a:solidFill>
                  <a:schemeClr val="tx2"/>
                </a:solidFill>
                <a:latin typeface="Arial" panose="020B0604020202020204" pitchFamily="34" charset="0"/>
                <a:ea typeface="ＭＳ Ｐゴシック" panose="020B0600070205080204" pitchFamily="34" charset="-128"/>
                <a:cs typeface="Helvetica" pitchFamily="2" charset="0"/>
              </a:rPr>
              <a:t> </a:t>
            </a:r>
          </a:p>
        </p:txBody>
      </p:sp>
      <p:pic>
        <p:nvPicPr>
          <p:cNvPr id="28675" name="Picture 4" descr="Afbeeldingsresultaat voor huisartsen eemland bv">
            <a:extLst>
              <a:ext uri="{FF2B5EF4-FFF2-40B4-BE49-F238E27FC236}">
                <a16:creationId xmlns:a16="http://schemas.microsoft.com/office/drawing/2014/main" id="{B4159776-B348-BC48-975C-AF1231133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69020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a:extLst>
              <a:ext uri="{FF2B5EF4-FFF2-40B4-BE49-F238E27FC236}">
                <a16:creationId xmlns:a16="http://schemas.microsoft.com/office/drawing/2014/main" id="{35776379-617A-9D4C-96D0-3A3F34ADC636}"/>
              </a:ext>
            </a:extLst>
          </p:cNvPr>
          <p:cNvSpPr>
            <a:spLocks noGrp="1" noChangeArrowheads="1"/>
          </p:cNvSpPr>
          <p:nvPr>
            <p:ph type="title"/>
          </p:nvPr>
        </p:nvSpPr>
        <p:spPr>
          <a:xfrm>
            <a:off x="674688" y="188913"/>
            <a:ext cx="7772400" cy="1223962"/>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Communicatie</a:t>
            </a:r>
          </a:p>
        </p:txBody>
      </p:sp>
      <p:sp>
        <p:nvSpPr>
          <p:cNvPr id="61443" name="Tijdelijke aanduiding voor inhoud 2">
            <a:extLst>
              <a:ext uri="{FF2B5EF4-FFF2-40B4-BE49-F238E27FC236}">
                <a16:creationId xmlns:a16="http://schemas.microsoft.com/office/drawing/2014/main" id="{325600A7-5A86-1B44-A38C-066DEDF17FDA}"/>
              </a:ext>
            </a:extLst>
          </p:cNvPr>
          <p:cNvSpPr>
            <a:spLocks noGrp="1"/>
          </p:cNvSpPr>
          <p:nvPr>
            <p:ph idx="1"/>
          </p:nvPr>
        </p:nvSpPr>
        <p:spPr>
          <a:xfrm>
            <a:off x="539750" y="1860550"/>
            <a:ext cx="7993063" cy="5373688"/>
          </a:xfrm>
        </p:spPr>
        <p:txBody>
          <a:bodyPr rtlCol="0">
            <a:normAutofit/>
          </a:bodyPr>
          <a:lstStyle/>
          <a:p>
            <a:pPr eaLnBrk="1" hangingPunct="1">
              <a:defRPr/>
            </a:pPr>
            <a:r>
              <a:rPr lang="nl-NL" sz="2600" dirty="0"/>
              <a:t> </a:t>
            </a:r>
            <a:r>
              <a:rPr lang="nl-NL" sz="2600" dirty="0">
                <a:latin typeface="Arial" panose="020B0604020202020204" pitchFamily="34" charset="0"/>
              </a:rPr>
              <a:t> </a:t>
            </a:r>
            <a:r>
              <a:rPr lang="nl-NL" sz="2600" dirty="0">
                <a:solidFill>
                  <a:schemeClr val="tx2"/>
                </a:solidFill>
                <a:latin typeface="Arial" panose="020B0604020202020204" pitchFamily="34" charset="0"/>
              </a:rPr>
              <a:t>Nodig de ouders uit om te praten door open vragen te stellen (wie, wat, waar, hoe, wanneer..)</a:t>
            </a:r>
          </a:p>
          <a:p>
            <a:pPr marL="0" indent="0" eaLnBrk="1" hangingPunct="1">
              <a:buFont typeface="Arial" panose="020B0604020202020204" pitchFamily="34" charset="0"/>
              <a:buNone/>
              <a:defRPr/>
            </a:pPr>
            <a:r>
              <a:rPr lang="nl-NL" sz="2600" dirty="0">
                <a:solidFill>
                  <a:schemeClr val="tx2"/>
                </a:solidFill>
                <a:latin typeface="Arial" panose="020B0604020202020204" pitchFamily="34" charset="0"/>
              </a:rPr>
              <a:t> </a:t>
            </a:r>
          </a:p>
          <a:p>
            <a:pPr eaLnBrk="1" hangingPunct="1">
              <a:defRPr/>
            </a:pPr>
            <a:r>
              <a:rPr lang="nl-NL" sz="2600" dirty="0">
                <a:solidFill>
                  <a:schemeClr val="tx2"/>
                </a:solidFill>
                <a:latin typeface="Arial" panose="020B0604020202020204" pitchFamily="34" charset="0"/>
              </a:rPr>
              <a:t> Praat vanuit jezelf (ik zie dat..) </a:t>
            </a:r>
          </a:p>
          <a:p>
            <a:pPr eaLnBrk="1" hangingPunct="1">
              <a:defRPr/>
            </a:pPr>
            <a:endParaRPr lang="nl-NL" sz="2600" dirty="0">
              <a:solidFill>
                <a:schemeClr val="tx2"/>
              </a:solidFill>
              <a:latin typeface="Arial" panose="020B0604020202020204" pitchFamily="34" charset="0"/>
            </a:endParaRPr>
          </a:p>
          <a:p>
            <a:pPr eaLnBrk="1" hangingPunct="1">
              <a:defRPr/>
            </a:pPr>
            <a:r>
              <a:rPr lang="nl-NL" sz="2600" dirty="0">
                <a:solidFill>
                  <a:schemeClr val="tx2"/>
                </a:solidFill>
                <a:latin typeface="Arial" panose="020B0604020202020204" pitchFamily="34" charset="0"/>
              </a:rPr>
              <a:t> Wees eerlijk en open, pas op voor vrijblijvendheid </a:t>
            </a: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p:txBody>
      </p:sp>
      <p:pic>
        <p:nvPicPr>
          <p:cNvPr id="126979" name="Picture 4" descr="Afbeeldingsresultaat voor huisartsen eemland bv">
            <a:extLst>
              <a:ext uri="{FF2B5EF4-FFF2-40B4-BE49-F238E27FC236}">
                <a16:creationId xmlns:a16="http://schemas.microsoft.com/office/drawing/2014/main" id="{43AB582F-820C-9F40-9FF1-16FA59C06C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4711434"/>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a:extLst>
              <a:ext uri="{FF2B5EF4-FFF2-40B4-BE49-F238E27FC236}">
                <a16:creationId xmlns:a16="http://schemas.microsoft.com/office/drawing/2014/main" id="{35776379-617A-9D4C-96D0-3A3F34ADC636}"/>
              </a:ext>
            </a:extLst>
          </p:cNvPr>
          <p:cNvSpPr>
            <a:spLocks noGrp="1" noChangeArrowheads="1"/>
          </p:cNvSpPr>
          <p:nvPr>
            <p:ph type="title"/>
          </p:nvPr>
        </p:nvSpPr>
        <p:spPr>
          <a:xfrm>
            <a:off x="684213" y="404813"/>
            <a:ext cx="7772400" cy="1223962"/>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Communicatie</a:t>
            </a:r>
          </a:p>
        </p:txBody>
      </p:sp>
      <p:sp>
        <p:nvSpPr>
          <p:cNvPr id="61443" name="Tijdelijke aanduiding voor inhoud 2">
            <a:extLst>
              <a:ext uri="{FF2B5EF4-FFF2-40B4-BE49-F238E27FC236}">
                <a16:creationId xmlns:a16="http://schemas.microsoft.com/office/drawing/2014/main" id="{325600A7-5A86-1B44-A38C-066DEDF17FDA}"/>
              </a:ext>
            </a:extLst>
          </p:cNvPr>
          <p:cNvSpPr>
            <a:spLocks noGrp="1"/>
          </p:cNvSpPr>
          <p:nvPr>
            <p:ph idx="1"/>
          </p:nvPr>
        </p:nvSpPr>
        <p:spPr>
          <a:xfrm>
            <a:off x="701675" y="1860550"/>
            <a:ext cx="7772400" cy="5373688"/>
          </a:xfrm>
        </p:spPr>
        <p:txBody>
          <a:bodyPr rtlCol="0">
            <a:normAutofit/>
          </a:bodyPr>
          <a:lstStyle/>
          <a:p>
            <a:pPr eaLnBrk="1" hangingPunct="1">
              <a:defRPr/>
            </a:pPr>
            <a:endParaRPr lang="nl-NL" dirty="0"/>
          </a:p>
          <a:p>
            <a:pPr eaLnBrk="1" hangingPunct="1">
              <a:defRPr/>
            </a:pPr>
            <a:r>
              <a:rPr lang="nl-NL" sz="2800" dirty="0">
                <a:solidFill>
                  <a:schemeClr val="tx2"/>
                </a:solidFill>
                <a:latin typeface="Arial" panose="020B0604020202020204" pitchFamily="34" charset="0"/>
              </a:rPr>
              <a:t>Vertel feitelijk wat de zorgen zijn en vraag na of ouders deze zorg herkennen.</a:t>
            </a:r>
          </a:p>
          <a:p>
            <a:pPr eaLnBrk="1" hangingPunct="1">
              <a:defRPr/>
            </a:pPr>
            <a:endParaRPr lang="nl-NL" sz="2800" dirty="0">
              <a:solidFill>
                <a:schemeClr val="tx2"/>
              </a:solidFill>
              <a:latin typeface="Arial" panose="020B0604020202020204" pitchFamily="34" charset="0"/>
            </a:endParaRPr>
          </a:p>
          <a:p>
            <a:pPr eaLnBrk="1" hangingPunct="1">
              <a:defRPr/>
            </a:pPr>
            <a:r>
              <a:rPr lang="nl-NL" sz="2800" dirty="0">
                <a:solidFill>
                  <a:schemeClr val="tx2"/>
                </a:solidFill>
                <a:latin typeface="Arial" panose="020B0604020202020204" pitchFamily="34" charset="0"/>
              </a:rPr>
              <a:t>Vertel ook wat goed gaat met het kind. </a:t>
            </a:r>
          </a:p>
          <a:p>
            <a:pPr eaLnBrk="1" hangingPunct="1">
              <a:defRPr/>
            </a:pPr>
            <a:endParaRPr lang="nl-NL" sz="2800" dirty="0">
              <a:solidFill>
                <a:schemeClr val="tx2"/>
              </a:solidFill>
              <a:latin typeface="Arial" panose="020B0604020202020204" pitchFamily="34" charset="0"/>
            </a:endParaRPr>
          </a:p>
          <a:p>
            <a:pPr eaLnBrk="1" hangingPunct="1">
              <a:defRPr/>
            </a:pPr>
            <a:r>
              <a:rPr lang="nl-NL" sz="2800" dirty="0">
                <a:solidFill>
                  <a:schemeClr val="tx2"/>
                </a:solidFill>
                <a:latin typeface="Arial" panose="020B0604020202020204" pitchFamily="34" charset="0"/>
              </a:rPr>
              <a:t>Geef ruimte voor reactie van ouders: boosheid? Schrik? Opluchting? Erkenning?</a:t>
            </a: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p:txBody>
      </p:sp>
      <p:pic>
        <p:nvPicPr>
          <p:cNvPr id="120835" name="Picture 4" descr="Afbeeldingsresultaat voor huisartsen eemland bv">
            <a:extLst>
              <a:ext uri="{FF2B5EF4-FFF2-40B4-BE49-F238E27FC236}">
                <a16:creationId xmlns:a16="http://schemas.microsoft.com/office/drawing/2014/main" id="{0AFF3D90-9200-A345-B461-9BC2236EE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856220"/>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a:extLst>
              <a:ext uri="{FF2B5EF4-FFF2-40B4-BE49-F238E27FC236}">
                <a16:creationId xmlns:a16="http://schemas.microsoft.com/office/drawing/2014/main" id="{35776379-617A-9D4C-96D0-3A3F34ADC636}"/>
              </a:ext>
            </a:extLst>
          </p:cNvPr>
          <p:cNvSpPr>
            <a:spLocks noGrp="1" noChangeArrowheads="1"/>
          </p:cNvSpPr>
          <p:nvPr>
            <p:ph type="title"/>
          </p:nvPr>
        </p:nvSpPr>
        <p:spPr>
          <a:xfrm>
            <a:off x="684213" y="404813"/>
            <a:ext cx="7772400" cy="1223962"/>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Communicatie</a:t>
            </a:r>
          </a:p>
        </p:txBody>
      </p:sp>
      <p:sp>
        <p:nvSpPr>
          <p:cNvPr id="61443" name="Tijdelijke aanduiding voor inhoud 2">
            <a:extLst>
              <a:ext uri="{FF2B5EF4-FFF2-40B4-BE49-F238E27FC236}">
                <a16:creationId xmlns:a16="http://schemas.microsoft.com/office/drawing/2014/main" id="{325600A7-5A86-1B44-A38C-066DEDF17FDA}"/>
              </a:ext>
            </a:extLst>
          </p:cNvPr>
          <p:cNvSpPr>
            <a:spLocks noGrp="1"/>
          </p:cNvSpPr>
          <p:nvPr>
            <p:ph idx="1"/>
          </p:nvPr>
        </p:nvSpPr>
        <p:spPr>
          <a:xfrm>
            <a:off x="701675" y="1860550"/>
            <a:ext cx="7772400" cy="5373688"/>
          </a:xfrm>
        </p:spPr>
        <p:txBody>
          <a:bodyPr rtlCol="0">
            <a:normAutofit/>
          </a:bodyPr>
          <a:lstStyle/>
          <a:p>
            <a:pPr eaLnBrk="1" hangingPunct="1">
              <a:defRPr/>
            </a:pPr>
            <a:endParaRPr lang="nl-NL" dirty="0"/>
          </a:p>
          <a:p>
            <a:pPr eaLnBrk="1" hangingPunct="1">
              <a:defRPr/>
            </a:pPr>
            <a:r>
              <a:rPr lang="nl-NL" sz="2800" dirty="0">
                <a:solidFill>
                  <a:schemeClr val="tx2"/>
                </a:solidFill>
                <a:latin typeface="Arial" panose="020B0604020202020204" pitchFamily="34" charset="0"/>
              </a:rPr>
              <a:t>Wat vind je van de reactie van de ouders?</a:t>
            </a:r>
          </a:p>
          <a:p>
            <a:pPr eaLnBrk="1" hangingPunct="1">
              <a:defRPr/>
            </a:pPr>
            <a:endParaRPr lang="nl-NL" sz="2800" dirty="0">
              <a:solidFill>
                <a:schemeClr val="tx2"/>
              </a:solidFill>
              <a:latin typeface="Arial" panose="020B0604020202020204" pitchFamily="34" charset="0"/>
            </a:endParaRPr>
          </a:p>
          <a:p>
            <a:pPr eaLnBrk="1" hangingPunct="1">
              <a:defRPr/>
            </a:pPr>
            <a:r>
              <a:rPr lang="nl-NL" sz="2800" dirty="0">
                <a:solidFill>
                  <a:schemeClr val="tx2"/>
                </a:solidFill>
                <a:latin typeface="Arial" panose="020B0604020202020204" pitchFamily="34" charset="0"/>
              </a:rPr>
              <a:t>Hebben ouders zelf al dingen geprobeerd?</a:t>
            </a:r>
          </a:p>
          <a:p>
            <a:pPr eaLnBrk="1" hangingPunct="1">
              <a:defRPr/>
            </a:pPr>
            <a:endParaRPr lang="nl-NL" sz="2800" dirty="0">
              <a:solidFill>
                <a:schemeClr val="tx2"/>
              </a:solidFill>
              <a:latin typeface="Arial" panose="020B0604020202020204" pitchFamily="34" charset="0"/>
            </a:endParaRPr>
          </a:p>
          <a:p>
            <a:pPr eaLnBrk="1" hangingPunct="1">
              <a:defRPr/>
            </a:pPr>
            <a:r>
              <a:rPr lang="nl-NL" sz="2800" dirty="0">
                <a:solidFill>
                  <a:schemeClr val="tx2"/>
                </a:solidFill>
                <a:latin typeface="Arial" panose="020B0604020202020204" pitchFamily="34" charset="0"/>
              </a:rPr>
              <a:t>Biedt perspectief: je bent er om hulp te bieden of hulp in te schakelen</a:t>
            </a: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p:txBody>
      </p:sp>
      <p:pic>
        <p:nvPicPr>
          <p:cNvPr id="122883" name="Picture 4" descr="Afbeeldingsresultaat voor huisartsen eemland bv">
            <a:extLst>
              <a:ext uri="{FF2B5EF4-FFF2-40B4-BE49-F238E27FC236}">
                <a16:creationId xmlns:a16="http://schemas.microsoft.com/office/drawing/2014/main" id="{AE805784-40DA-AB4C-91D5-B9B7D0B7E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251801"/>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a:extLst>
              <a:ext uri="{FF2B5EF4-FFF2-40B4-BE49-F238E27FC236}">
                <a16:creationId xmlns:a16="http://schemas.microsoft.com/office/drawing/2014/main" id="{35776379-617A-9D4C-96D0-3A3F34ADC636}"/>
              </a:ext>
            </a:extLst>
          </p:cNvPr>
          <p:cNvSpPr>
            <a:spLocks noGrp="1" noChangeArrowheads="1"/>
          </p:cNvSpPr>
          <p:nvPr>
            <p:ph type="title"/>
          </p:nvPr>
        </p:nvSpPr>
        <p:spPr>
          <a:xfrm>
            <a:off x="674688" y="188913"/>
            <a:ext cx="7772400" cy="1223962"/>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Communicatie</a:t>
            </a:r>
          </a:p>
        </p:txBody>
      </p:sp>
      <p:sp>
        <p:nvSpPr>
          <p:cNvPr id="61443" name="Tijdelijke aanduiding voor inhoud 2">
            <a:extLst>
              <a:ext uri="{FF2B5EF4-FFF2-40B4-BE49-F238E27FC236}">
                <a16:creationId xmlns:a16="http://schemas.microsoft.com/office/drawing/2014/main" id="{325600A7-5A86-1B44-A38C-066DEDF17FDA}"/>
              </a:ext>
            </a:extLst>
          </p:cNvPr>
          <p:cNvSpPr>
            <a:spLocks noGrp="1"/>
          </p:cNvSpPr>
          <p:nvPr>
            <p:ph idx="1"/>
          </p:nvPr>
        </p:nvSpPr>
        <p:spPr>
          <a:xfrm>
            <a:off x="565150" y="1412875"/>
            <a:ext cx="7993063" cy="5937250"/>
          </a:xfrm>
        </p:spPr>
        <p:txBody>
          <a:bodyPr rtlCol="0">
            <a:normAutofit/>
          </a:bodyPr>
          <a:lstStyle/>
          <a:p>
            <a:pPr eaLnBrk="1" hangingPunct="1">
              <a:defRPr/>
            </a:pPr>
            <a:endParaRPr lang="nl-NL" dirty="0"/>
          </a:p>
          <a:p>
            <a:pPr eaLnBrk="1" hangingPunct="1">
              <a:defRPr/>
            </a:pPr>
            <a:endParaRPr lang="nl-NL" sz="2400" dirty="0"/>
          </a:p>
          <a:p>
            <a:pPr eaLnBrk="1" hangingPunct="1">
              <a:defRPr/>
            </a:pPr>
            <a:r>
              <a:rPr lang="nl-NL" sz="2400" dirty="0">
                <a:solidFill>
                  <a:schemeClr val="tx2"/>
                </a:solidFill>
              </a:rPr>
              <a:t>Mogelijke reactie, vaak gehoord:  Hij/ zij lokt het uit!!</a:t>
            </a:r>
          </a:p>
          <a:p>
            <a:pPr eaLnBrk="1" hangingPunct="1">
              <a:defRPr/>
            </a:pPr>
            <a:endParaRPr lang="nl-NL" sz="2400" dirty="0">
              <a:solidFill>
                <a:schemeClr val="tx2"/>
              </a:solidFill>
            </a:endParaRPr>
          </a:p>
          <a:p>
            <a:pPr eaLnBrk="1" hangingPunct="1">
              <a:defRPr/>
            </a:pPr>
            <a:r>
              <a:rPr lang="nl-NL" sz="2400" dirty="0">
                <a:solidFill>
                  <a:schemeClr val="tx2"/>
                </a:solidFill>
              </a:rPr>
              <a:t>Als het kind de dreiging niet meer kan verdragen, 'trekt' hij de mishandeling als het ware 'over zich heen' om het maar 'gehad te hebben’.</a:t>
            </a:r>
          </a:p>
          <a:p>
            <a:pPr eaLnBrk="1" hangingPunct="1">
              <a:defRPr/>
            </a:pPr>
            <a:endParaRPr lang="nl-NL" sz="2400" dirty="0">
              <a:solidFill>
                <a:schemeClr val="tx2"/>
              </a:solidFill>
            </a:endParaRPr>
          </a:p>
          <a:p>
            <a:pPr eaLnBrk="1" hangingPunct="1">
              <a:defRPr/>
            </a:pPr>
            <a:r>
              <a:rPr lang="nl-NL" sz="2400" dirty="0">
                <a:solidFill>
                  <a:schemeClr val="tx2"/>
                </a:solidFill>
              </a:rPr>
              <a:t>Bijna voortdurende angst van het kind voor herhaling van het geweld. </a:t>
            </a:r>
          </a:p>
          <a:p>
            <a:pPr eaLnBrk="1" hangingPunct="1">
              <a:defRPr/>
            </a:pPr>
            <a:endParaRPr lang="nl-NL" sz="2400" dirty="0">
              <a:solidFill>
                <a:schemeClr val="tx2"/>
              </a:solidFill>
            </a:endParaRPr>
          </a:p>
          <a:p>
            <a:pPr eaLnBrk="1" hangingPunct="1">
              <a:defRPr/>
            </a:pPr>
            <a:r>
              <a:rPr lang="nl-NL" sz="2400" dirty="0">
                <a:solidFill>
                  <a:schemeClr val="tx2"/>
                </a:solidFill>
              </a:rPr>
              <a:t>Hij/Zij doet dat in min of meer beschermde situaties</a:t>
            </a:r>
            <a:r>
              <a:rPr lang="nl-NL" sz="2400" dirty="0"/>
              <a:t>.</a:t>
            </a:r>
            <a:endParaRPr lang="nl-NL" dirty="0"/>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p:txBody>
      </p:sp>
      <p:pic>
        <p:nvPicPr>
          <p:cNvPr id="133123" name="Picture 4" descr="Afbeeldingsresultaat voor huisartsen eemland bv">
            <a:extLst>
              <a:ext uri="{FF2B5EF4-FFF2-40B4-BE49-F238E27FC236}">
                <a16:creationId xmlns:a16="http://schemas.microsoft.com/office/drawing/2014/main" id="{012A42CC-1FC6-C442-A007-39EAFE235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142024"/>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a:extLst>
              <a:ext uri="{FF2B5EF4-FFF2-40B4-BE49-F238E27FC236}">
                <a16:creationId xmlns:a16="http://schemas.microsoft.com/office/drawing/2014/main" id="{35776379-617A-9D4C-96D0-3A3F34ADC636}"/>
              </a:ext>
            </a:extLst>
          </p:cNvPr>
          <p:cNvSpPr>
            <a:spLocks noGrp="1" noChangeArrowheads="1"/>
          </p:cNvSpPr>
          <p:nvPr>
            <p:ph type="title"/>
          </p:nvPr>
        </p:nvSpPr>
        <p:spPr>
          <a:xfrm>
            <a:off x="674688" y="188913"/>
            <a:ext cx="7772400" cy="1223962"/>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Communicatie</a:t>
            </a:r>
          </a:p>
        </p:txBody>
      </p:sp>
      <p:sp>
        <p:nvSpPr>
          <p:cNvPr id="61443" name="Tijdelijke aanduiding voor inhoud 2">
            <a:extLst>
              <a:ext uri="{FF2B5EF4-FFF2-40B4-BE49-F238E27FC236}">
                <a16:creationId xmlns:a16="http://schemas.microsoft.com/office/drawing/2014/main" id="{325600A7-5A86-1B44-A38C-066DEDF17FDA}"/>
              </a:ext>
            </a:extLst>
          </p:cNvPr>
          <p:cNvSpPr>
            <a:spLocks noGrp="1"/>
          </p:cNvSpPr>
          <p:nvPr>
            <p:ph idx="1"/>
          </p:nvPr>
        </p:nvSpPr>
        <p:spPr>
          <a:xfrm>
            <a:off x="539750" y="1860550"/>
            <a:ext cx="7993063" cy="5373688"/>
          </a:xfrm>
        </p:spPr>
        <p:txBody>
          <a:bodyPr rtlCol="0">
            <a:normAutofit/>
          </a:bodyPr>
          <a:lstStyle/>
          <a:p>
            <a:pPr eaLnBrk="1" hangingPunct="1">
              <a:defRPr/>
            </a:pPr>
            <a:r>
              <a:rPr lang="nl-NL" sz="2600" dirty="0"/>
              <a:t> </a:t>
            </a:r>
            <a:r>
              <a:rPr lang="nl-NL" sz="2600" dirty="0">
                <a:solidFill>
                  <a:schemeClr val="tx2"/>
                </a:solidFill>
                <a:latin typeface="Arial" panose="020B0604020202020204" pitchFamily="34" charset="0"/>
              </a:rPr>
              <a:t>Vraag hoe ouders het kind thuis beleven </a:t>
            </a:r>
          </a:p>
          <a:p>
            <a:pPr eaLnBrk="1" hangingPunct="1">
              <a:defRPr/>
            </a:pPr>
            <a:endParaRPr lang="nl-NL" sz="2600" dirty="0">
              <a:solidFill>
                <a:schemeClr val="tx2"/>
              </a:solidFill>
              <a:latin typeface="Arial" panose="020B0604020202020204" pitchFamily="34" charset="0"/>
            </a:endParaRPr>
          </a:p>
          <a:p>
            <a:pPr eaLnBrk="1" hangingPunct="1">
              <a:defRPr/>
            </a:pPr>
            <a:r>
              <a:rPr lang="nl-NL" sz="2600" dirty="0">
                <a:solidFill>
                  <a:schemeClr val="tx2"/>
                </a:solidFill>
                <a:latin typeface="Arial" panose="020B0604020202020204" pitchFamily="34" charset="0"/>
              </a:rPr>
              <a:t> Respecteer de (ervarings-)deskundigheid van ouders m.b.t. hun kind </a:t>
            </a:r>
          </a:p>
          <a:p>
            <a:pPr eaLnBrk="1" hangingPunct="1">
              <a:defRPr/>
            </a:pPr>
            <a:endParaRPr lang="nl-NL" sz="2600" dirty="0">
              <a:solidFill>
                <a:schemeClr val="tx2"/>
              </a:solidFill>
              <a:latin typeface="Arial" panose="020B0604020202020204" pitchFamily="34" charset="0"/>
            </a:endParaRPr>
          </a:p>
          <a:p>
            <a:pPr eaLnBrk="1" hangingPunct="1">
              <a:defRPr/>
            </a:pPr>
            <a:r>
              <a:rPr lang="nl-NL" sz="2600" dirty="0">
                <a:solidFill>
                  <a:schemeClr val="tx2"/>
                </a:solidFill>
                <a:latin typeface="Arial" panose="020B0604020202020204" pitchFamily="34" charset="0"/>
              </a:rPr>
              <a:t> Spreek de ouders aan op hun verantwoordelijkheid als opvoeder </a:t>
            </a:r>
          </a:p>
          <a:p>
            <a:pPr marL="0" indent="0" eaLnBrk="1" hangingPunct="1">
              <a:buFont typeface="Arial" panose="020B0604020202020204" pitchFamily="34" charset="0"/>
              <a:buNone/>
              <a:defRPr/>
            </a:pPr>
            <a:r>
              <a:rPr lang="nl-NL" sz="2600" dirty="0">
                <a:latin typeface="Arial" panose="020B0604020202020204" pitchFamily="34" charset="0"/>
              </a:rPr>
              <a:t> </a:t>
            </a: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p:txBody>
      </p:sp>
      <p:pic>
        <p:nvPicPr>
          <p:cNvPr id="124931" name="Picture 4" descr="Afbeeldingsresultaat voor huisartsen eemland bv">
            <a:extLst>
              <a:ext uri="{FF2B5EF4-FFF2-40B4-BE49-F238E27FC236}">
                <a16:creationId xmlns:a16="http://schemas.microsoft.com/office/drawing/2014/main" id="{C938C752-5C82-D441-B5F8-C5435CC58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702774"/>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a:extLst>
              <a:ext uri="{FF2B5EF4-FFF2-40B4-BE49-F238E27FC236}">
                <a16:creationId xmlns:a16="http://schemas.microsoft.com/office/drawing/2014/main" id="{35776379-617A-9D4C-96D0-3A3F34ADC636}"/>
              </a:ext>
            </a:extLst>
          </p:cNvPr>
          <p:cNvSpPr>
            <a:spLocks noGrp="1" noChangeArrowheads="1"/>
          </p:cNvSpPr>
          <p:nvPr>
            <p:ph type="title"/>
          </p:nvPr>
        </p:nvSpPr>
        <p:spPr>
          <a:xfrm>
            <a:off x="706438" y="0"/>
            <a:ext cx="7772400" cy="1455738"/>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Extra vragen</a:t>
            </a:r>
          </a:p>
        </p:txBody>
      </p:sp>
      <p:sp>
        <p:nvSpPr>
          <p:cNvPr id="61443" name="Tijdelijke aanduiding voor inhoud 2">
            <a:extLst>
              <a:ext uri="{FF2B5EF4-FFF2-40B4-BE49-F238E27FC236}">
                <a16:creationId xmlns:a16="http://schemas.microsoft.com/office/drawing/2014/main" id="{325600A7-5A86-1B44-A38C-066DEDF17FDA}"/>
              </a:ext>
            </a:extLst>
          </p:cNvPr>
          <p:cNvSpPr>
            <a:spLocks noGrp="1"/>
          </p:cNvSpPr>
          <p:nvPr>
            <p:ph idx="1"/>
          </p:nvPr>
        </p:nvSpPr>
        <p:spPr>
          <a:xfrm>
            <a:off x="684213" y="1196975"/>
            <a:ext cx="7772400" cy="5546725"/>
          </a:xfrm>
        </p:spPr>
        <p:txBody>
          <a:bodyPr rtlCol="0">
            <a:normAutofit fontScale="62500" lnSpcReduction="20000"/>
          </a:bodyPr>
          <a:lstStyle/>
          <a:p>
            <a:pPr eaLnBrk="1" hangingPunct="1">
              <a:defRPr/>
            </a:pPr>
            <a:endParaRPr lang="nl-NL" sz="4500" dirty="0">
              <a:solidFill>
                <a:schemeClr val="tx2"/>
              </a:solidFill>
            </a:endParaRPr>
          </a:p>
          <a:p>
            <a:pPr algn="ctr" eaLnBrk="1" hangingPunct="1">
              <a:defRPr/>
            </a:pPr>
            <a:r>
              <a:rPr lang="nl-NL" sz="4500" dirty="0">
                <a:solidFill>
                  <a:schemeClr val="tx2"/>
                </a:solidFill>
                <a:latin typeface="Arial" panose="020B0604020202020204" pitchFamily="34" charset="0"/>
              </a:rPr>
              <a:t>Klopt jouw plaatje? </a:t>
            </a:r>
          </a:p>
          <a:p>
            <a:pPr algn="ctr" eaLnBrk="1" hangingPunct="1">
              <a:defRPr/>
            </a:pPr>
            <a:endParaRPr lang="nl-NL" sz="4500" dirty="0">
              <a:solidFill>
                <a:schemeClr val="tx2"/>
              </a:solidFill>
              <a:latin typeface="Arial" panose="020B0604020202020204" pitchFamily="34" charset="0"/>
            </a:endParaRPr>
          </a:p>
          <a:p>
            <a:pPr algn="ctr" eaLnBrk="1" hangingPunct="1">
              <a:defRPr/>
            </a:pPr>
            <a:r>
              <a:rPr lang="nl-NL" sz="4500" dirty="0">
                <a:solidFill>
                  <a:schemeClr val="tx2"/>
                </a:solidFill>
                <a:latin typeface="Arial" panose="020B0604020202020204" pitchFamily="34" charset="0"/>
              </a:rPr>
              <a:t>Deel zo snel mogelijk je zorgen over het kind.</a:t>
            </a:r>
          </a:p>
          <a:p>
            <a:pPr algn="ctr" eaLnBrk="1" hangingPunct="1">
              <a:defRPr/>
            </a:pPr>
            <a:endParaRPr lang="nl-NL" sz="4500" dirty="0">
              <a:solidFill>
                <a:schemeClr val="tx2"/>
              </a:solidFill>
              <a:latin typeface="Arial" panose="020B0604020202020204" pitchFamily="34" charset="0"/>
            </a:endParaRPr>
          </a:p>
          <a:p>
            <a:pPr lvl="1" algn="ctr" eaLnBrk="1" hangingPunct="1">
              <a:defRPr/>
            </a:pPr>
            <a:r>
              <a:rPr lang="nl-NL" sz="4500" dirty="0">
                <a:solidFill>
                  <a:schemeClr val="tx2"/>
                </a:solidFill>
                <a:latin typeface="Arial" panose="020B0604020202020204" pitchFamily="34" charset="0"/>
              </a:rPr>
              <a:t>Of is er iets anders aan de hand?</a:t>
            </a:r>
          </a:p>
          <a:p>
            <a:pPr lvl="1" algn="ctr" eaLnBrk="1" hangingPunct="1">
              <a:defRPr/>
            </a:pPr>
            <a:endParaRPr lang="nl-NL" sz="4500" dirty="0">
              <a:solidFill>
                <a:schemeClr val="tx2"/>
              </a:solidFill>
              <a:latin typeface="Arial" panose="020B0604020202020204" pitchFamily="34" charset="0"/>
            </a:endParaRPr>
          </a:p>
          <a:p>
            <a:pPr lvl="1" algn="ctr" eaLnBrk="1" hangingPunct="1">
              <a:defRPr/>
            </a:pPr>
            <a:r>
              <a:rPr lang="nl-NL" sz="4500" dirty="0">
                <a:solidFill>
                  <a:schemeClr val="tx2"/>
                </a:solidFill>
                <a:latin typeface="Arial" panose="020B0604020202020204" pitchFamily="34" charset="0"/>
              </a:rPr>
              <a:t>Mishandeling door derden? NB: Plegers zijn meestal de ouders: vaders ernstiger, moeders frequenter</a:t>
            </a:r>
          </a:p>
          <a:p>
            <a:pPr lvl="1" algn="ctr" eaLnBrk="1" hangingPunct="1">
              <a:defRPr/>
            </a:pPr>
            <a:endParaRPr lang="nl-NL" sz="4500" dirty="0">
              <a:solidFill>
                <a:schemeClr val="tx2"/>
              </a:solidFill>
              <a:latin typeface="Arial" panose="020B0604020202020204" pitchFamily="34" charset="0"/>
            </a:endParaRPr>
          </a:p>
          <a:p>
            <a:pPr lvl="1" algn="ctr" eaLnBrk="1" hangingPunct="1">
              <a:defRPr/>
            </a:pPr>
            <a:r>
              <a:rPr lang="nl-NL" sz="4500" dirty="0">
                <a:solidFill>
                  <a:schemeClr val="tx2"/>
                </a:solidFill>
                <a:latin typeface="Arial" panose="020B0604020202020204" pitchFamily="34" charset="0"/>
              </a:rPr>
              <a:t>Ga naast de ouder staan: stel het kind centraal= gemene deler!</a:t>
            </a: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p:txBody>
      </p:sp>
      <p:pic>
        <p:nvPicPr>
          <p:cNvPr id="117763" name="Picture 4" descr="Afbeeldingsresultaat voor huisartsen eemland bv">
            <a:extLst>
              <a:ext uri="{FF2B5EF4-FFF2-40B4-BE49-F238E27FC236}">
                <a16:creationId xmlns:a16="http://schemas.microsoft.com/office/drawing/2014/main" id="{10D44293-7C53-DD4C-8BB1-8E855A0C0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33362"/>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a:extLst>
              <a:ext uri="{FF2B5EF4-FFF2-40B4-BE49-F238E27FC236}">
                <a16:creationId xmlns:a16="http://schemas.microsoft.com/office/drawing/2014/main" id="{35776379-617A-9D4C-96D0-3A3F34ADC636}"/>
              </a:ext>
            </a:extLst>
          </p:cNvPr>
          <p:cNvSpPr>
            <a:spLocks noGrp="1" noChangeArrowheads="1"/>
          </p:cNvSpPr>
          <p:nvPr>
            <p:ph type="title"/>
          </p:nvPr>
        </p:nvSpPr>
        <p:spPr>
          <a:xfrm>
            <a:off x="674688" y="188913"/>
            <a:ext cx="7772400" cy="1223962"/>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cs typeface="Helvetica" pitchFamily="2" charset="0"/>
              </a:rPr>
              <a:t>Communicatie</a:t>
            </a:r>
          </a:p>
        </p:txBody>
      </p:sp>
      <p:sp>
        <p:nvSpPr>
          <p:cNvPr id="61443" name="Tijdelijke aanduiding voor inhoud 2">
            <a:extLst>
              <a:ext uri="{FF2B5EF4-FFF2-40B4-BE49-F238E27FC236}">
                <a16:creationId xmlns:a16="http://schemas.microsoft.com/office/drawing/2014/main" id="{325600A7-5A86-1B44-A38C-066DEDF17FDA}"/>
              </a:ext>
            </a:extLst>
          </p:cNvPr>
          <p:cNvSpPr>
            <a:spLocks noGrp="1"/>
          </p:cNvSpPr>
          <p:nvPr>
            <p:ph idx="1"/>
          </p:nvPr>
        </p:nvSpPr>
        <p:spPr>
          <a:xfrm>
            <a:off x="674688" y="2060575"/>
            <a:ext cx="7993062" cy="5245100"/>
          </a:xfrm>
        </p:spPr>
        <p:txBody>
          <a:bodyPr rtlCol="0">
            <a:normAutofit/>
          </a:bodyPr>
          <a:lstStyle/>
          <a:p>
            <a:pPr eaLnBrk="1" hangingPunct="1">
              <a:defRPr/>
            </a:pPr>
            <a:r>
              <a:rPr lang="nl-NL" dirty="0">
                <a:latin typeface="Arial" panose="020B0604020202020204" pitchFamily="34" charset="0"/>
                <a:cs typeface="Arial" panose="020B0604020202020204" pitchFamily="34" charset="0"/>
              </a:rPr>
              <a:t> </a:t>
            </a:r>
            <a:r>
              <a:rPr lang="nl-NL" sz="2600" dirty="0">
                <a:solidFill>
                  <a:schemeClr val="tx2"/>
                </a:solidFill>
                <a:latin typeface="Arial" panose="020B0604020202020204" pitchFamily="34" charset="0"/>
                <a:cs typeface="Arial" panose="020B0604020202020204" pitchFamily="34" charset="0"/>
              </a:rPr>
              <a:t>Ga na of er al hulp in het gezin is </a:t>
            </a:r>
          </a:p>
          <a:p>
            <a:pPr eaLnBrk="1" hangingPunct="1">
              <a:defRPr/>
            </a:pPr>
            <a:endParaRPr lang="nl-NL" sz="2600" dirty="0">
              <a:solidFill>
                <a:schemeClr val="tx2"/>
              </a:solidFill>
              <a:latin typeface="Arial" panose="020B0604020202020204" pitchFamily="34" charset="0"/>
              <a:cs typeface="Arial" panose="020B0604020202020204" pitchFamily="34" charset="0"/>
            </a:endParaRPr>
          </a:p>
          <a:p>
            <a:pPr eaLnBrk="1" hangingPunct="1">
              <a:defRPr/>
            </a:pPr>
            <a:r>
              <a:rPr lang="nl-NL" sz="2600" dirty="0">
                <a:solidFill>
                  <a:schemeClr val="tx2"/>
                </a:solidFill>
                <a:latin typeface="Arial" panose="020B0604020202020204" pitchFamily="34" charset="0"/>
                <a:cs typeface="Arial" panose="020B0604020202020204" pitchFamily="34" charset="0"/>
              </a:rPr>
              <a:t> Als ouders zich dreigend uitlaten (wat uitzonderlijk is), benoem dat de ouder dreigt en stop het gesprek </a:t>
            </a:r>
          </a:p>
          <a:p>
            <a:pPr eaLnBrk="1" hangingPunct="1">
              <a:defRPr/>
            </a:pPr>
            <a:endParaRPr lang="nl-NL" sz="2600" dirty="0">
              <a:solidFill>
                <a:schemeClr val="tx2"/>
              </a:solidFill>
              <a:latin typeface="Arial" panose="020B0604020202020204" pitchFamily="34" charset="0"/>
              <a:cs typeface="Arial" panose="020B0604020202020204" pitchFamily="34" charset="0"/>
            </a:endParaRPr>
          </a:p>
          <a:p>
            <a:pPr eaLnBrk="1" hangingPunct="1">
              <a:defRPr/>
            </a:pPr>
            <a:r>
              <a:rPr lang="nl-NL" sz="2600" dirty="0">
                <a:solidFill>
                  <a:schemeClr val="tx2"/>
                </a:solidFill>
                <a:latin typeface="Arial" panose="020B0604020202020204" pitchFamily="34" charset="0"/>
                <a:cs typeface="Arial" panose="020B0604020202020204" pitchFamily="34" charset="0"/>
              </a:rPr>
              <a:t> Wanneer de ouders helemaal opgaan in hun eigen emoties, haal de ouder dan terug naar het hier en nu, bijvoorbeeld door te vragen of er nog geld in de parkeermeter moet, of suiker of melk in de koffie. </a:t>
            </a: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p:txBody>
      </p:sp>
      <p:pic>
        <p:nvPicPr>
          <p:cNvPr id="131075" name="Picture 4" descr="Afbeeldingsresultaat voor huisartsen eemland bv">
            <a:extLst>
              <a:ext uri="{FF2B5EF4-FFF2-40B4-BE49-F238E27FC236}">
                <a16:creationId xmlns:a16="http://schemas.microsoft.com/office/drawing/2014/main" id="{1A24F084-7279-CB43-B233-3BCE07922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680197"/>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328F74-99AC-4EDA-B09B-2B4E49B8A5D8}"/>
              </a:ext>
            </a:extLst>
          </p:cNvPr>
          <p:cNvSpPr>
            <a:spLocks noGrp="1"/>
          </p:cNvSpPr>
          <p:nvPr>
            <p:ph type="title"/>
          </p:nvPr>
        </p:nvSpPr>
        <p:spPr/>
        <p:txBody>
          <a:bodyPr>
            <a:normAutofit fontScale="90000"/>
          </a:bodyPr>
          <a:lstStyle/>
          <a:p>
            <a:br>
              <a:rPr lang="nl-NL" dirty="0"/>
            </a:br>
            <a:r>
              <a:rPr lang="nl-NL" dirty="0">
                <a:solidFill>
                  <a:schemeClr val="tx2"/>
                </a:solidFill>
              </a:rPr>
              <a:t>Veilig Thuis</a:t>
            </a:r>
          </a:p>
        </p:txBody>
      </p:sp>
      <p:sp>
        <p:nvSpPr>
          <p:cNvPr id="3" name="Tijdelijke aanduiding voor inhoud 2">
            <a:extLst>
              <a:ext uri="{FF2B5EF4-FFF2-40B4-BE49-F238E27FC236}">
                <a16:creationId xmlns:a16="http://schemas.microsoft.com/office/drawing/2014/main" id="{564B6F36-3A3C-4953-B0C5-124719076CCA}"/>
              </a:ext>
            </a:extLst>
          </p:cNvPr>
          <p:cNvSpPr>
            <a:spLocks noGrp="1"/>
          </p:cNvSpPr>
          <p:nvPr>
            <p:ph idx="1"/>
          </p:nvPr>
        </p:nvSpPr>
        <p:spPr/>
        <p:txBody>
          <a:bodyPr>
            <a:normAutofit fontScale="92500" lnSpcReduction="10000"/>
          </a:bodyPr>
          <a:lstStyle/>
          <a:p>
            <a:r>
              <a:rPr lang="nl-NL" dirty="0">
                <a:solidFill>
                  <a:schemeClr val="tx2"/>
                </a:solidFill>
              </a:rPr>
              <a:t>Oude AMK</a:t>
            </a:r>
          </a:p>
          <a:p>
            <a:pPr marL="0" indent="0">
              <a:buNone/>
            </a:pPr>
            <a:endParaRPr lang="nl-NL" dirty="0">
              <a:solidFill>
                <a:schemeClr val="tx2"/>
              </a:solidFill>
            </a:endParaRPr>
          </a:p>
          <a:p>
            <a:r>
              <a:rPr lang="nl-NL" dirty="0">
                <a:solidFill>
                  <a:schemeClr val="tx2"/>
                </a:solidFill>
              </a:rPr>
              <a:t>Iedereen kan hiermee bellen bij zorgen over kindermishandeling</a:t>
            </a:r>
          </a:p>
          <a:p>
            <a:pPr marL="0" indent="0">
              <a:buNone/>
            </a:pPr>
            <a:endParaRPr lang="nl-NL" dirty="0">
              <a:solidFill>
                <a:schemeClr val="tx2"/>
              </a:solidFill>
            </a:endParaRPr>
          </a:p>
          <a:p>
            <a:r>
              <a:rPr lang="nl-NL" dirty="0">
                <a:solidFill>
                  <a:schemeClr val="tx2"/>
                </a:solidFill>
              </a:rPr>
              <a:t>Overleggen kan ook anoniem</a:t>
            </a:r>
          </a:p>
          <a:p>
            <a:pPr marL="0" indent="0">
              <a:buNone/>
            </a:pPr>
            <a:endParaRPr lang="nl-NL" dirty="0">
              <a:solidFill>
                <a:schemeClr val="tx2"/>
              </a:solidFill>
            </a:endParaRPr>
          </a:p>
          <a:p>
            <a:r>
              <a:rPr lang="nl-NL" dirty="0">
                <a:solidFill>
                  <a:schemeClr val="tx2"/>
                </a:solidFill>
              </a:rPr>
              <a:t>Helpt huisarts bij het maken van een afweging &amp; onderzoekt meldingen van kindermishandeling</a:t>
            </a:r>
          </a:p>
          <a:p>
            <a:endParaRPr lang="nl-NL" dirty="0"/>
          </a:p>
          <a:p>
            <a:endParaRPr lang="nl-NL" dirty="0"/>
          </a:p>
        </p:txBody>
      </p:sp>
      <p:pic>
        <p:nvPicPr>
          <p:cNvPr id="5" name="Afbeelding 4" descr="Afbeelding met schermafbeelding&#10;&#10;Automatisch gegenereerde beschrijving">
            <a:extLst>
              <a:ext uri="{FF2B5EF4-FFF2-40B4-BE49-F238E27FC236}">
                <a16:creationId xmlns:a16="http://schemas.microsoft.com/office/drawing/2014/main" id="{AE77F7A1-9DE0-41D4-B432-D298F63E67A6}"/>
              </a:ext>
            </a:extLst>
          </p:cNvPr>
          <p:cNvPicPr>
            <a:picLocks noChangeAspect="1"/>
          </p:cNvPicPr>
          <p:nvPr/>
        </p:nvPicPr>
        <p:blipFill rotWithShape="1">
          <a:blip r:embed="rId3"/>
          <a:srcRect l="3261" t="23912" r="8411" b="70608"/>
          <a:stretch/>
        </p:blipFill>
        <p:spPr>
          <a:xfrm>
            <a:off x="200241" y="274639"/>
            <a:ext cx="3832498" cy="457197"/>
          </a:xfrm>
          <a:prstGeom prst="rect">
            <a:avLst/>
          </a:prstGeom>
        </p:spPr>
      </p:pic>
      <p:pic>
        <p:nvPicPr>
          <p:cNvPr id="6" name="Picture 4" descr="Afbeeldingsresultaat voor huisartsen eemland bv">
            <a:extLst>
              <a:ext uri="{FF2B5EF4-FFF2-40B4-BE49-F238E27FC236}">
                <a16:creationId xmlns:a16="http://schemas.microsoft.com/office/drawing/2014/main" id="{CED28C03-152A-1C40-955F-225E34BEF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862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93898016-57BE-A94B-B3FC-3E8CBBE3CB60}"/>
              </a:ext>
            </a:extLst>
          </p:cNvPr>
          <p:cNvSpPr>
            <a:spLocks noGrp="1"/>
          </p:cNvSpPr>
          <p:nvPr>
            <p:ph type="title" idx="4294967295"/>
          </p:nvPr>
        </p:nvSpPr>
        <p:spPr>
          <a:xfrm>
            <a:off x="684213" y="147638"/>
            <a:ext cx="7772400" cy="1455737"/>
          </a:xfrm>
        </p:spPr>
        <p:txBody>
          <a:bodyPr/>
          <a:lstStyle/>
          <a:p>
            <a:pPr algn="ctr" eaLnBrk="1" hangingPunct="1">
              <a:defRPr/>
            </a:pPr>
            <a:r>
              <a:rPr lang="nl-NL" sz="4000" dirty="0">
                <a:solidFill>
                  <a:schemeClr val="tx2"/>
                </a:solidFill>
                <a:latin typeface="Arial" panose="020B0604020202020204" pitchFamily="34" charset="0"/>
                <a:cs typeface="Arial" panose="020B0604020202020204" pitchFamily="34" charset="0"/>
              </a:rPr>
              <a:t>Radarfunctie VT</a:t>
            </a:r>
          </a:p>
        </p:txBody>
      </p:sp>
      <p:sp>
        <p:nvSpPr>
          <p:cNvPr id="17410" name="Tijdelijke aanduiding voor inhoud 2">
            <a:extLst>
              <a:ext uri="{FF2B5EF4-FFF2-40B4-BE49-F238E27FC236}">
                <a16:creationId xmlns:a16="http://schemas.microsoft.com/office/drawing/2014/main" id="{13F754BC-B283-D847-8DCE-EC0C53708F23}"/>
              </a:ext>
            </a:extLst>
          </p:cNvPr>
          <p:cNvSpPr>
            <a:spLocks noGrp="1"/>
          </p:cNvSpPr>
          <p:nvPr>
            <p:ph idx="4294967295"/>
          </p:nvPr>
        </p:nvSpPr>
        <p:spPr>
          <a:xfrm>
            <a:off x="611188" y="2708275"/>
            <a:ext cx="7772400" cy="3649663"/>
          </a:xfrm>
        </p:spPr>
        <p:txBody>
          <a:bodyPr>
            <a:normAutofit lnSpcReduction="10000"/>
          </a:bodyPr>
          <a:lstStyle/>
          <a:p>
            <a:pPr eaLnBrk="1" hangingPunct="1">
              <a:buClr>
                <a:srgbClr val="F5A5C8"/>
              </a:buClr>
              <a:buFont typeface="Wingdings" pitchFamily="2" charset="2"/>
              <a:buChar char="§"/>
              <a:defRPr/>
            </a:pPr>
            <a:r>
              <a:rPr lang="nl-NL" dirty="0">
                <a:solidFill>
                  <a:schemeClr val="tx2"/>
                </a:solidFill>
                <a:latin typeface="Arial" panose="020B0604020202020204" pitchFamily="34" charset="0"/>
                <a:cs typeface="Arial" panose="020B0604020202020204" pitchFamily="34" charset="0"/>
              </a:rPr>
              <a:t>Model handelingsprotocol VT ontwikkeling</a:t>
            </a:r>
          </a:p>
          <a:p>
            <a:pPr eaLnBrk="1" hangingPunct="1">
              <a:buClr>
                <a:srgbClr val="F5A5C8"/>
              </a:buClr>
              <a:buFont typeface="Wingdings" pitchFamily="2" charset="2"/>
              <a:buChar char="§"/>
              <a:defRPr/>
            </a:pPr>
            <a:endParaRPr lang="nl-NL" dirty="0">
              <a:solidFill>
                <a:schemeClr val="tx2"/>
              </a:solidFill>
              <a:latin typeface="Arial" panose="020B0604020202020204" pitchFamily="34" charset="0"/>
              <a:cs typeface="Arial" panose="020B0604020202020204" pitchFamily="34" charset="0"/>
            </a:endParaRPr>
          </a:p>
          <a:p>
            <a:pPr eaLnBrk="1" hangingPunct="1">
              <a:buClr>
                <a:srgbClr val="F5A5C8"/>
              </a:buClr>
              <a:buFont typeface="Wingdings" pitchFamily="2" charset="2"/>
              <a:buChar char="§"/>
              <a:defRPr/>
            </a:pPr>
            <a:r>
              <a:rPr lang="nl-NL" dirty="0">
                <a:solidFill>
                  <a:schemeClr val="tx2"/>
                </a:solidFill>
                <a:latin typeface="Arial" panose="020B0604020202020204" pitchFamily="34" charset="0"/>
                <a:cs typeface="Arial" panose="020B0604020202020204" pitchFamily="34" charset="0"/>
              </a:rPr>
              <a:t>Stap 2 meldcode (advies); check VT in dossier</a:t>
            </a:r>
          </a:p>
          <a:p>
            <a:pPr eaLnBrk="1" hangingPunct="1">
              <a:buClr>
                <a:srgbClr val="F5A5C8"/>
              </a:buClr>
              <a:buFont typeface="Wingdings" pitchFamily="2" charset="2"/>
              <a:buChar char="§"/>
              <a:defRPr/>
            </a:pPr>
            <a:endParaRPr lang="nl-NL" dirty="0">
              <a:solidFill>
                <a:schemeClr val="tx2"/>
              </a:solidFill>
              <a:latin typeface="Arial" panose="020B0604020202020204" pitchFamily="34" charset="0"/>
              <a:cs typeface="Arial" panose="020B0604020202020204" pitchFamily="34" charset="0"/>
            </a:endParaRPr>
          </a:p>
          <a:p>
            <a:pPr eaLnBrk="1" hangingPunct="1">
              <a:buClr>
                <a:srgbClr val="F5A5C8"/>
              </a:buClr>
              <a:buFont typeface="Wingdings" pitchFamily="2" charset="2"/>
              <a:buChar char="§"/>
              <a:defRPr/>
            </a:pPr>
            <a:r>
              <a:rPr lang="nl-NL" dirty="0">
                <a:solidFill>
                  <a:schemeClr val="tx2"/>
                </a:solidFill>
                <a:latin typeface="Arial" panose="020B0604020202020204" pitchFamily="34" charset="0"/>
                <a:cs typeface="Arial" panose="020B0604020202020204" pitchFamily="34" charset="0"/>
              </a:rPr>
              <a:t>Monitoring na bemoeienis VT</a:t>
            </a:r>
          </a:p>
          <a:p>
            <a:pPr eaLnBrk="1" hangingPunct="1">
              <a:buClr>
                <a:srgbClr val="F5A5C8"/>
              </a:buClr>
              <a:buFont typeface="Wingdings" pitchFamily="2" charset="2"/>
              <a:buChar char="§"/>
              <a:defRPr/>
            </a:pPr>
            <a:endParaRPr lang="nl-NL" sz="2600" dirty="0">
              <a:solidFill>
                <a:srgbClr val="007073"/>
              </a:solidFill>
              <a:latin typeface="Nexa Light"/>
            </a:endParaRPr>
          </a:p>
          <a:p>
            <a:pPr eaLnBrk="1" hangingPunct="1">
              <a:buClr>
                <a:srgbClr val="F5A5C8"/>
              </a:buClr>
              <a:buFont typeface="Wingdings" pitchFamily="2" charset="2"/>
              <a:buChar char="§"/>
              <a:defRPr/>
            </a:pPr>
            <a:endParaRPr lang="nl-NL" sz="2600" dirty="0">
              <a:solidFill>
                <a:srgbClr val="007073"/>
              </a:solidFill>
              <a:latin typeface="Nexa Light"/>
            </a:endParaRPr>
          </a:p>
          <a:p>
            <a:pPr eaLnBrk="1" hangingPunct="1">
              <a:buClr>
                <a:srgbClr val="F5A5C8"/>
              </a:buClr>
              <a:buFont typeface="Wingdings" pitchFamily="2" charset="2"/>
              <a:buChar char="§"/>
              <a:defRPr/>
            </a:pPr>
            <a:endParaRPr lang="nl-NL" sz="2600" dirty="0">
              <a:solidFill>
                <a:srgbClr val="007073"/>
              </a:solidFill>
              <a:latin typeface="Nexa Light"/>
            </a:endParaRPr>
          </a:p>
          <a:p>
            <a:pPr eaLnBrk="1" hangingPunct="1">
              <a:buClr>
                <a:srgbClr val="F5A5C8"/>
              </a:buClr>
              <a:buFont typeface="Wingdings" pitchFamily="2" charset="2"/>
              <a:buChar char="§"/>
              <a:defRPr/>
            </a:pPr>
            <a:endParaRPr lang="nl-NL" sz="2600" dirty="0">
              <a:solidFill>
                <a:srgbClr val="007073"/>
              </a:solidFill>
              <a:latin typeface="Nexa Light"/>
            </a:endParaRPr>
          </a:p>
          <a:p>
            <a:pPr eaLnBrk="1" hangingPunct="1">
              <a:buClr>
                <a:srgbClr val="F5A5C8"/>
              </a:buClr>
              <a:buFont typeface="Wingdings" pitchFamily="2" charset="2"/>
              <a:buChar char="§"/>
              <a:defRPr/>
            </a:pPr>
            <a:endParaRPr lang="nl-NL" dirty="0">
              <a:solidFill>
                <a:srgbClr val="007073"/>
              </a:solidFill>
              <a:latin typeface="Nexa Light"/>
            </a:endParaRPr>
          </a:p>
        </p:txBody>
      </p:sp>
      <p:pic>
        <p:nvPicPr>
          <p:cNvPr id="92163" name="Picture 2">
            <a:extLst>
              <a:ext uri="{FF2B5EF4-FFF2-40B4-BE49-F238E27FC236}">
                <a16:creationId xmlns:a16="http://schemas.microsoft.com/office/drawing/2014/main" id="{ED6E2028-4096-D445-BEC8-AEF7EE90A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274" y="4739774"/>
            <a:ext cx="2022976" cy="202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89825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DD35D98B-89D6-6648-8169-47CE2EAB3924}"/>
              </a:ext>
            </a:extLst>
          </p:cNvPr>
          <p:cNvSpPr>
            <a:spLocks noGrp="1" noChangeArrowheads="1"/>
          </p:cNvSpPr>
          <p:nvPr>
            <p:ph type="title"/>
          </p:nvPr>
        </p:nvSpPr>
        <p:spPr>
          <a:xfrm>
            <a:off x="428625" y="981075"/>
            <a:ext cx="8258175" cy="792163"/>
          </a:xfrm>
        </p:spPr>
        <p:txBody>
          <a:bodyPr>
            <a:normAutofit fontScale="90000"/>
          </a:bodyPr>
          <a:lstStyle/>
          <a:p>
            <a:pPr algn="ctr" eaLnBrk="1" fontAlgn="auto" hangingPunct="1">
              <a:spcAft>
                <a:spcPts val="0"/>
              </a:spcAft>
              <a:defRPr/>
            </a:pPr>
            <a:r>
              <a:rPr lang="en-US" altLang="nl-NL" sz="4400" dirty="0">
                <a:solidFill>
                  <a:srgbClr val="FF3300"/>
                </a:solidFill>
                <a:latin typeface="Helvetica" pitchFamily="2" charset="0"/>
                <a:cs typeface="Helvetica" pitchFamily="2" charset="0"/>
              </a:rPr>
              <a:t>Take home messages:</a:t>
            </a:r>
            <a:br>
              <a:rPr lang="en-US" altLang="nl-NL" dirty="0">
                <a:latin typeface="Helvetica" pitchFamily="2" charset="0"/>
                <a:cs typeface="Helvetica" pitchFamily="2" charset="0"/>
              </a:rPr>
            </a:br>
            <a:br>
              <a:rPr lang="en-US" altLang="nl-NL" dirty="0">
                <a:latin typeface="Helvetica" pitchFamily="2" charset="0"/>
                <a:cs typeface="Helvetica" pitchFamily="2" charset="0"/>
              </a:rPr>
            </a:br>
            <a:endParaRPr lang="en-US" altLang="nl-NL" dirty="0">
              <a:latin typeface="Helvetica" pitchFamily="2" charset="0"/>
              <a:cs typeface="Helvetica" pitchFamily="2" charset="0"/>
            </a:endParaRPr>
          </a:p>
        </p:txBody>
      </p:sp>
      <p:sp>
        <p:nvSpPr>
          <p:cNvPr id="101378" name="Rectangle 2">
            <a:extLst>
              <a:ext uri="{FF2B5EF4-FFF2-40B4-BE49-F238E27FC236}">
                <a16:creationId xmlns:a16="http://schemas.microsoft.com/office/drawing/2014/main" id="{820209CE-40D1-DE40-85EB-212869AA1481}"/>
              </a:ext>
            </a:extLst>
          </p:cNvPr>
          <p:cNvSpPr>
            <a:spLocks noGrp="1" noChangeArrowheads="1"/>
          </p:cNvSpPr>
          <p:nvPr>
            <p:ph idx="1"/>
          </p:nvPr>
        </p:nvSpPr>
        <p:spPr>
          <a:xfrm>
            <a:off x="250825" y="1916113"/>
            <a:ext cx="8258175" cy="3995737"/>
          </a:xfrm>
        </p:spPr>
        <p:txBody>
          <a:bodyPr/>
          <a:lstStyle/>
          <a:p>
            <a:pPr lvl="1" algn="ctr" eaLnBrk="1" hangingPunct="1"/>
            <a:r>
              <a:rPr lang="en-US" altLang="nl-NL" sz="2800" dirty="0">
                <a:solidFill>
                  <a:schemeClr val="tx2"/>
                </a:solidFill>
                <a:latin typeface="Arial" panose="020B0604020202020204" pitchFamily="34" charset="0"/>
                <a:ea typeface="Helvetica" pitchFamily="2" charset="0"/>
                <a:cs typeface="Arial" panose="020B0604020202020204" pitchFamily="34" charset="0"/>
              </a:rPr>
              <a:t>1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signaal</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is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geen</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kimi</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alleen</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als</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meerdere</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disciplines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melden</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komen</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we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er</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achter</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wat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en</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of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er</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iets</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speelt</a:t>
            </a:r>
            <a:r>
              <a:rPr lang="en-US" altLang="nl-NL" sz="2800" dirty="0">
                <a:solidFill>
                  <a:schemeClr val="tx2"/>
                </a:solidFill>
                <a:latin typeface="Arial" panose="020B0604020202020204" pitchFamily="34" charset="0"/>
                <a:ea typeface="Helvetica" pitchFamily="2" charset="0"/>
                <a:cs typeface="Arial" panose="020B0604020202020204" pitchFamily="34" charset="0"/>
              </a:rPr>
              <a:t>!!</a:t>
            </a:r>
          </a:p>
          <a:p>
            <a:pPr lvl="1" algn="ctr" eaLnBrk="1" hangingPunct="1"/>
            <a:endParaRPr lang="en-US" altLang="nl-NL" sz="2800" dirty="0">
              <a:solidFill>
                <a:schemeClr val="tx2"/>
              </a:solidFill>
              <a:latin typeface="Arial" panose="020B0604020202020204" pitchFamily="34" charset="0"/>
              <a:ea typeface="Helvetica" pitchFamily="2" charset="0"/>
              <a:cs typeface="Arial" panose="020B0604020202020204" pitchFamily="34" charset="0"/>
            </a:endParaRPr>
          </a:p>
          <a:p>
            <a:pPr lvl="1" algn="ctr" eaLnBrk="1" hangingPunct="1"/>
            <a:r>
              <a:rPr lang="en-US" altLang="nl-NL" sz="2800" dirty="0" err="1">
                <a:solidFill>
                  <a:schemeClr val="tx2"/>
                </a:solidFill>
                <a:latin typeface="Arial" panose="020B0604020202020204" pitchFamily="34" charset="0"/>
                <a:ea typeface="Helvetica" pitchFamily="2" charset="0"/>
                <a:cs typeface="Arial" panose="020B0604020202020204" pitchFamily="34" charset="0"/>
              </a:rPr>
              <a:t>Laat</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OMA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thuis</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wees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een</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OEN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en</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a:t>
            </a:r>
            <a:r>
              <a:rPr lang="en-US" altLang="nl-NL" sz="2800" dirty="0" err="1">
                <a:solidFill>
                  <a:schemeClr val="tx2"/>
                </a:solidFill>
                <a:latin typeface="Arial" panose="020B0604020202020204" pitchFamily="34" charset="0"/>
                <a:ea typeface="Helvetica" pitchFamily="2" charset="0"/>
                <a:cs typeface="Arial" panose="020B0604020202020204" pitchFamily="34" charset="0"/>
              </a:rPr>
              <a:t>smeer</a:t>
            </a:r>
            <a:r>
              <a:rPr lang="en-US" altLang="nl-NL" sz="2800" dirty="0">
                <a:solidFill>
                  <a:schemeClr val="tx2"/>
                </a:solidFill>
                <a:latin typeface="Arial" panose="020B0604020202020204" pitchFamily="34" charset="0"/>
                <a:ea typeface="Helvetica" pitchFamily="2" charset="0"/>
                <a:cs typeface="Arial" panose="020B0604020202020204" pitchFamily="34" charset="0"/>
              </a:rPr>
              <a:t> NIVEA</a:t>
            </a:r>
          </a:p>
        </p:txBody>
      </p:sp>
      <p:pic>
        <p:nvPicPr>
          <p:cNvPr id="101379" name="Picture 4" descr="Afbeeldingsresultaat voor huisartsen eemland bv">
            <a:extLst>
              <a:ext uri="{FF2B5EF4-FFF2-40B4-BE49-F238E27FC236}">
                <a16:creationId xmlns:a16="http://schemas.microsoft.com/office/drawing/2014/main" id="{C583D5D8-2D5B-934D-BBA0-D167CACFD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6523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ECCBDEDF-E488-0643-9B19-E3B5A1F5B9D4}"/>
              </a:ext>
            </a:extLst>
          </p:cNvPr>
          <p:cNvSpPr>
            <a:spLocks noGrp="1" noChangeArrowheads="1"/>
          </p:cNvSpPr>
          <p:nvPr>
            <p:ph type="title"/>
          </p:nvPr>
        </p:nvSpPr>
        <p:spPr>
          <a:xfrm>
            <a:off x="539750" y="609600"/>
            <a:ext cx="7772400" cy="1455738"/>
          </a:xfrm>
        </p:spPr>
        <p:txBody>
          <a:bodyPr/>
          <a:lstStyle/>
          <a:p>
            <a:pPr algn="ctr" eaLnBrk="1" fontAlgn="auto" hangingPunct="1">
              <a:spcAft>
                <a:spcPts val="0"/>
              </a:spcAft>
              <a:defRPr/>
            </a:pPr>
            <a:r>
              <a:rPr lang="nl-NL" altLang="nl-NL" sz="4000" dirty="0">
                <a:solidFill>
                  <a:schemeClr val="tx2"/>
                </a:solidFill>
                <a:latin typeface="Arial" panose="020B0604020202020204" pitchFamily="34" charset="0"/>
                <a:ea typeface="ＭＳ Ｐゴシック" panose="020B0600070205080204" pitchFamily="34" charset="-128"/>
                <a:cs typeface="Helvetica" pitchFamily="2" charset="0"/>
              </a:rPr>
              <a:t>Antwoord: </a:t>
            </a:r>
            <a:r>
              <a:rPr lang="nl-NL" altLang="nl-NL" sz="4000" dirty="0">
                <a:solidFill>
                  <a:srgbClr val="FFC000"/>
                </a:solidFill>
                <a:latin typeface="Arial" panose="020B0604020202020204" pitchFamily="34" charset="0"/>
                <a:ea typeface="ＭＳ Ｐゴシック" panose="020B0600070205080204" pitchFamily="34" charset="-128"/>
                <a:cs typeface="Helvetica" pitchFamily="2" charset="0"/>
              </a:rPr>
              <a:t>NEE</a:t>
            </a:r>
            <a:endParaRPr lang="en-US" altLang="nl-NL" sz="4000" dirty="0">
              <a:solidFill>
                <a:srgbClr val="FFC000"/>
              </a:solidFill>
              <a:latin typeface="Arial" panose="020B0604020202020204" pitchFamily="34" charset="0"/>
              <a:ea typeface="ＭＳ Ｐゴシック" panose="020B0600070205080204" pitchFamily="34" charset="-128"/>
              <a:cs typeface="Helvetica" pitchFamily="2" charset="0"/>
            </a:endParaRPr>
          </a:p>
        </p:txBody>
      </p:sp>
      <p:sp>
        <p:nvSpPr>
          <p:cNvPr id="11266" name="Rectangle 2">
            <a:extLst>
              <a:ext uri="{FF2B5EF4-FFF2-40B4-BE49-F238E27FC236}">
                <a16:creationId xmlns:a16="http://schemas.microsoft.com/office/drawing/2014/main" id="{B1E29D4E-CB47-0C4E-A6D4-CE0862DFD9C0}"/>
              </a:ext>
            </a:extLst>
          </p:cNvPr>
          <p:cNvSpPr>
            <a:spLocks noGrp="1" noChangeArrowheads="1"/>
          </p:cNvSpPr>
          <p:nvPr>
            <p:ph idx="1"/>
          </p:nvPr>
        </p:nvSpPr>
        <p:spPr>
          <a:xfrm>
            <a:off x="684213" y="2065338"/>
            <a:ext cx="7772400" cy="3649662"/>
          </a:xfrm>
        </p:spPr>
        <p:txBody>
          <a:bodyPr rtlCol="0">
            <a:normAutofit/>
          </a:bodyPr>
          <a:lstStyle/>
          <a:p>
            <a:pPr lvl="1" eaLnBrk="1" fontAlgn="auto" hangingPunct="1">
              <a:spcBef>
                <a:spcPts val="0"/>
              </a:spcBef>
              <a:buFont typeface="Thonburi" pitchFamily="2" charset="-34"/>
              <a:buNone/>
              <a:defRPr/>
            </a:pPr>
            <a:endParaRPr lang="en-US" altLang="nl-NL" dirty="0">
              <a:latin typeface="Helvetica" pitchFamily="2" charset="0"/>
              <a:cs typeface="Helvetica" pitchFamily="2" charset="0"/>
            </a:endParaRPr>
          </a:p>
          <a:p>
            <a:pPr lvl="1" eaLnBrk="1" fontAlgn="auto" hangingPunct="1">
              <a:spcBef>
                <a:spcPts val="0"/>
              </a:spcBef>
              <a:buFont typeface="Arial"/>
              <a:buChar char="•"/>
              <a:defRPr/>
            </a:pPr>
            <a:endParaRPr lang="en-US" altLang="nl-NL" dirty="0">
              <a:latin typeface="Helvetica" pitchFamily="2" charset="0"/>
              <a:cs typeface="Helvetica" pitchFamily="2" charset="0"/>
            </a:endParaRPr>
          </a:p>
          <a:p>
            <a:pPr lvl="1" algn="ctr" eaLnBrk="1" fontAlgn="auto" hangingPunct="1">
              <a:spcBef>
                <a:spcPts val="0"/>
              </a:spcBef>
              <a:buFont typeface="Arial"/>
              <a:buChar char="•"/>
              <a:defRPr/>
            </a:pPr>
            <a:r>
              <a:rPr lang="en-US" altLang="nl-NL" sz="3200" dirty="0">
                <a:solidFill>
                  <a:schemeClr val="tx2"/>
                </a:solidFill>
                <a:latin typeface="Arial" panose="020B0604020202020204" pitchFamily="34" charset="0"/>
                <a:cs typeface="Helvetica" pitchFamily="2" charset="0"/>
              </a:rPr>
              <a:t>Mel</a:t>
            </a:r>
            <a:r>
              <a:rPr lang="nl-NL" altLang="nl-NL" sz="3200" dirty="0" err="1">
                <a:solidFill>
                  <a:schemeClr val="tx2"/>
                </a:solidFill>
                <a:latin typeface="Arial" panose="020B0604020202020204" pitchFamily="34" charset="0"/>
                <a:cs typeface="Helvetica" pitchFamily="2" charset="0"/>
              </a:rPr>
              <a:t>drecht</a:t>
            </a:r>
            <a:r>
              <a:rPr lang="nl-NL" altLang="nl-NL" sz="3200" dirty="0">
                <a:solidFill>
                  <a:schemeClr val="tx2"/>
                </a:solidFill>
                <a:latin typeface="Arial" panose="020B0604020202020204" pitchFamily="34" charset="0"/>
                <a:cs typeface="Helvetica" pitchFamily="2" charset="0"/>
              </a:rPr>
              <a:t>, géén meldplicht</a:t>
            </a:r>
            <a:endParaRPr lang="en-US" altLang="nl-NL" sz="3200" dirty="0">
              <a:solidFill>
                <a:schemeClr val="tx2"/>
              </a:solidFill>
              <a:latin typeface="Arial" panose="020B0604020202020204" pitchFamily="34" charset="0"/>
              <a:cs typeface="Helvetica" pitchFamily="2" charset="0"/>
            </a:endParaRPr>
          </a:p>
          <a:p>
            <a:pPr lvl="1" algn="ctr" eaLnBrk="1" fontAlgn="auto" hangingPunct="1">
              <a:spcBef>
                <a:spcPts val="0"/>
              </a:spcBef>
              <a:buFont typeface="Arial"/>
              <a:buChar char="•"/>
              <a:defRPr/>
            </a:pPr>
            <a:r>
              <a:rPr lang="en-US" altLang="nl-NL" sz="3200" dirty="0" err="1">
                <a:solidFill>
                  <a:schemeClr val="tx2"/>
                </a:solidFill>
                <a:latin typeface="Arial" panose="020B0604020202020204" pitchFamily="34" charset="0"/>
                <a:cs typeface="Helvetica" pitchFamily="2" charset="0"/>
              </a:rPr>
              <a:t>Wel</a:t>
            </a:r>
            <a:r>
              <a:rPr lang="en-US" altLang="nl-NL" sz="3200" dirty="0">
                <a:solidFill>
                  <a:schemeClr val="tx2"/>
                </a:solidFill>
                <a:latin typeface="Arial" panose="020B0604020202020204" pitchFamily="34" charset="0"/>
                <a:cs typeface="Helvetica" pitchFamily="2" charset="0"/>
              </a:rPr>
              <a:t> </a:t>
            </a:r>
            <a:r>
              <a:rPr lang="nl-NL" altLang="nl-NL" sz="3200" dirty="0">
                <a:solidFill>
                  <a:schemeClr val="tx2"/>
                </a:solidFill>
                <a:latin typeface="Arial" panose="020B0604020202020204" pitchFamily="34" charset="0"/>
                <a:cs typeface="Helvetica" pitchFamily="2" charset="0"/>
              </a:rPr>
              <a:t>een plicht om met de meldcode te werken</a:t>
            </a:r>
            <a:endParaRPr lang="en-US" altLang="nl-NL" sz="3200" dirty="0">
              <a:solidFill>
                <a:schemeClr val="tx2"/>
              </a:solidFill>
              <a:latin typeface="Arial" panose="020B0604020202020204" pitchFamily="34" charset="0"/>
              <a:cs typeface="Helvetica" pitchFamily="2" charset="0"/>
            </a:endParaRPr>
          </a:p>
          <a:p>
            <a:pPr marL="0" lvl="1" indent="0" eaLnBrk="1" fontAlgn="auto" hangingPunct="1">
              <a:spcBef>
                <a:spcPts val="0"/>
              </a:spcBef>
              <a:buFont typeface="Arial"/>
              <a:buNone/>
              <a:defRPr/>
            </a:pPr>
            <a:endParaRPr lang="nl-NL" altLang="nl-NL" dirty="0">
              <a:latin typeface="Helvetica" pitchFamily="2" charset="0"/>
              <a:cs typeface="Helvetica" pitchFamily="2" charset="0"/>
            </a:endParaRPr>
          </a:p>
          <a:p>
            <a:pPr lvl="1" eaLnBrk="1" fontAlgn="auto" hangingPunct="1">
              <a:spcBef>
                <a:spcPts val="0"/>
              </a:spcBef>
              <a:buFont typeface="Arial"/>
              <a:buChar char="•"/>
              <a:defRPr/>
            </a:pPr>
            <a:endParaRPr lang="en-US" altLang="nl-NL" dirty="0">
              <a:latin typeface="Helvetica" pitchFamily="2" charset="0"/>
              <a:cs typeface="Helvetica" pitchFamily="2" charset="0"/>
            </a:endParaRPr>
          </a:p>
          <a:p>
            <a:pPr lvl="1" eaLnBrk="1" fontAlgn="auto" hangingPunct="1">
              <a:spcBef>
                <a:spcPts val="0"/>
              </a:spcBef>
              <a:buFont typeface="Arial"/>
              <a:buChar char="•"/>
              <a:defRPr/>
            </a:pPr>
            <a:endParaRPr lang="en-US" altLang="nl-NL" dirty="0">
              <a:latin typeface="Helvetica" pitchFamily="2" charset="0"/>
              <a:cs typeface="Helvetica" pitchFamily="2" charset="0"/>
            </a:endParaRPr>
          </a:p>
        </p:txBody>
      </p:sp>
      <p:pic>
        <p:nvPicPr>
          <p:cNvPr id="29699" name="Picture 4" descr="Afbeeldingsresultaat voor huisartsen eemland bv">
            <a:extLst>
              <a:ext uri="{FF2B5EF4-FFF2-40B4-BE49-F238E27FC236}">
                <a16:creationId xmlns:a16="http://schemas.microsoft.com/office/drawing/2014/main" id="{981D9655-CE5A-0049-9819-643238D90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489030"/>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0421" y="650966"/>
            <a:ext cx="8309811" cy="720784"/>
          </a:xfrm>
        </p:spPr>
        <p:txBody>
          <a:bodyPr>
            <a:normAutofit fontScale="90000"/>
          </a:bodyPr>
          <a:lstStyle/>
          <a:p>
            <a:r>
              <a:rPr lang="nl-NL" dirty="0">
                <a:solidFill>
                  <a:srgbClr val="FF6600"/>
                </a:solidFill>
              </a:rPr>
              <a:t>Jullie informatie is waardevol!!</a:t>
            </a:r>
          </a:p>
        </p:txBody>
      </p:sp>
      <p:sp>
        <p:nvSpPr>
          <p:cNvPr id="3" name="Tijdelijke aanduiding voor inhoud 2"/>
          <p:cNvSpPr>
            <a:spLocks noGrp="1"/>
          </p:cNvSpPr>
          <p:nvPr>
            <p:ph idx="1"/>
          </p:nvPr>
        </p:nvSpPr>
        <p:spPr>
          <a:xfrm>
            <a:off x="298578" y="1723981"/>
            <a:ext cx="8630818" cy="4667488"/>
          </a:xfrm>
        </p:spPr>
        <p:txBody>
          <a:bodyPr>
            <a:normAutofit/>
          </a:bodyPr>
          <a:lstStyle/>
          <a:p>
            <a:pPr marL="0" indent="0">
              <a:buNone/>
            </a:pPr>
            <a:endParaRPr lang="nl-NL" dirty="0">
              <a:solidFill>
                <a:prstClr val="black"/>
              </a:solidFill>
            </a:endParaRPr>
          </a:p>
          <a:p>
            <a:pPr marL="0" indent="0">
              <a:buNone/>
            </a:pPr>
            <a:r>
              <a:rPr lang="nl-NL" sz="4000" dirty="0">
                <a:solidFill>
                  <a:prstClr val="black"/>
                </a:solidFill>
              </a:rPr>
              <a:t>Jullie zijn belangrijke extra oren en ogen!</a:t>
            </a:r>
          </a:p>
          <a:p>
            <a:pPr marL="0" indent="0">
              <a:buNone/>
            </a:pPr>
            <a:endParaRPr lang="nl-NL" sz="4000" dirty="0">
              <a:solidFill>
                <a:prstClr val="black"/>
              </a:solidFill>
            </a:endParaRPr>
          </a:p>
          <a:p>
            <a:pPr marL="0" indent="0">
              <a:buNone/>
            </a:pPr>
            <a:r>
              <a:rPr lang="nl-NL" sz="4000" dirty="0">
                <a:solidFill>
                  <a:prstClr val="black"/>
                </a:solidFill>
              </a:rPr>
              <a:t>Golden </a:t>
            </a:r>
            <a:r>
              <a:rPr lang="nl-NL" sz="4000" dirty="0" err="1">
                <a:solidFill>
                  <a:prstClr val="black"/>
                </a:solidFill>
              </a:rPr>
              <a:t>hour</a:t>
            </a:r>
            <a:r>
              <a:rPr lang="nl-NL" sz="4000" dirty="0">
                <a:solidFill>
                  <a:prstClr val="black"/>
                </a:solidFill>
              </a:rPr>
              <a:t>!!</a:t>
            </a:r>
          </a:p>
          <a:p>
            <a:pPr marL="0" indent="0">
              <a:buNone/>
            </a:pPr>
            <a:endParaRPr lang="nl-NL" dirty="0">
              <a:solidFill>
                <a:prstClr val="black"/>
              </a:solidFill>
            </a:endParaRPr>
          </a:p>
          <a:p>
            <a:pPr marL="0" indent="0">
              <a:buNone/>
            </a:pPr>
            <a:endParaRPr lang="nl-NL" dirty="0"/>
          </a:p>
        </p:txBody>
      </p:sp>
      <p:pic>
        <p:nvPicPr>
          <p:cNvPr id="4" name="Picture 4" descr="Afbeeldingsresultaat voor huisartsen eemland bv">
            <a:extLst>
              <a:ext uri="{FF2B5EF4-FFF2-40B4-BE49-F238E27FC236}">
                <a16:creationId xmlns:a16="http://schemas.microsoft.com/office/drawing/2014/main" id="{99EBB74E-5386-6E4E-ABE4-09A3A714D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2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inhoud 3" descr="Kind in kast.jpg">
            <a:extLst>
              <a:ext uri="{FF2B5EF4-FFF2-40B4-BE49-F238E27FC236}">
                <a16:creationId xmlns:a16="http://schemas.microsoft.com/office/drawing/2014/main" id="{F1A878A8-6EB9-4AFF-8662-1E79FD5BB79B}"/>
              </a:ext>
            </a:extLst>
          </p:cNvPr>
          <p:cNvPicPr>
            <a:picLocks noChangeAspect="1"/>
          </p:cNvPicPr>
          <p:nvPr/>
        </p:nvPicPr>
        <p:blipFill>
          <a:blip r:embed="rId3" cstate="print"/>
          <a:stretch>
            <a:fillRect/>
          </a:stretch>
        </p:blipFill>
        <p:spPr>
          <a:xfrm>
            <a:off x="-144524" y="-115775"/>
            <a:ext cx="9433048" cy="7089550"/>
          </a:xfrm>
          <a:prstGeom prst="rect">
            <a:avLst/>
          </a:prstGeom>
        </p:spPr>
      </p:pic>
      <p:sp>
        <p:nvSpPr>
          <p:cNvPr id="3" name="Rechthoek 2">
            <a:extLst>
              <a:ext uri="{FF2B5EF4-FFF2-40B4-BE49-F238E27FC236}">
                <a16:creationId xmlns:a16="http://schemas.microsoft.com/office/drawing/2014/main" id="{60F8401A-EF5B-4532-A56D-5372A48CF3E6}"/>
              </a:ext>
            </a:extLst>
          </p:cNvPr>
          <p:cNvSpPr/>
          <p:nvPr/>
        </p:nvSpPr>
        <p:spPr>
          <a:xfrm>
            <a:off x="1280160" y="1141214"/>
            <a:ext cx="7345680" cy="1323439"/>
          </a:xfrm>
          <a:prstGeom prst="rect">
            <a:avLst/>
          </a:prstGeom>
        </p:spPr>
        <p:txBody>
          <a:bodyPr wrap="square">
            <a:spAutoFit/>
          </a:bodyPr>
          <a:lstStyle/>
          <a:p>
            <a:pPr algn="ctr"/>
            <a:r>
              <a:rPr lang="nl-NL" sz="4000" dirty="0">
                <a:solidFill>
                  <a:srgbClr val="FF0000"/>
                </a:solidFill>
              </a:rPr>
              <a:t>Signaleren geeft kans op verandering!</a:t>
            </a:r>
          </a:p>
        </p:txBody>
      </p:sp>
    </p:spTree>
    <p:extLst>
      <p:ext uri="{BB962C8B-B14F-4D97-AF65-F5344CB8AC3E}">
        <p14:creationId xmlns:p14="http://schemas.microsoft.com/office/powerpoint/2010/main" val="501275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1">
            <a:extLst>
              <a:ext uri="{FF2B5EF4-FFF2-40B4-BE49-F238E27FC236}">
                <a16:creationId xmlns:a16="http://schemas.microsoft.com/office/drawing/2014/main" id="{32B935A4-7A49-6B4A-BF8A-EF3DFDC4B41D}"/>
              </a:ext>
            </a:extLst>
          </p:cNvPr>
          <p:cNvSpPr>
            <a:spLocks noGrp="1" noChangeArrowheads="1"/>
          </p:cNvSpPr>
          <p:nvPr>
            <p:ph type="title"/>
          </p:nvPr>
        </p:nvSpPr>
        <p:spPr>
          <a:xfrm>
            <a:off x="722313" y="358775"/>
            <a:ext cx="7772400" cy="947738"/>
          </a:xfrm>
        </p:spPr>
        <p:txBody>
          <a:bodyPr/>
          <a:lstStyle/>
          <a:p>
            <a:pPr algn="ctr" eaLnBrk="1" fontAlgn="auto" hangingPunct="1">
              <a:spcAft>
                <a:spcPts val="0"/>
              </a:spcAft>
              <a:defRPr/>
            </a:pPr>
            <a:r>
              <a:rPr lang="nl-NL" altLang="nl-NL" sz="4000" dirty="0">
                <a:latin typeface="Helvetica" pitchFamily="2" charset="0"/>
                <a:cs typeface="Helvetica" pitchFamily="2" charset="0"/>
              </a:rPr>
              <a:t>Vragen?</a:t>
            </a:r>
          </a:p>
        </p:txBody>
      </p:sp>
      <p:sp>
        <p:nvSpPr>
          <p:cNvPr id="62467" name="Tijdelijke aanduiding voor inhoud 2">
            <a:extLst>
              <a:ext uri="{FF2B5EF4-FFF2-40B4-BE49-F238E27FC236}">
                <a16:creationId xmlns:a16="http://schemas.microsoft.com/office/drawing/2014/main" id="{90439629-8885-404C-A4EF-9EAE509076E2}"/>
              </a:ext>
            </a:extLst>
          </p:cNvPr>
          <p:cNvSpPr>
            <a:spLocks noGrp="1"/>
          </p:cNvSpPr>
          <p:nvPr>
            <p:ph idx="1"/>
          </p:nvPr>
        </p:nvSpPr>
        <p:spPr>
          <a:xfrm>
            <a:off x="900113" y="5661025"/>
            <a:ext cx="5256212" cy="912813"/>
          </a:xfrm>
        </p:spPr>
        <p:txBody>
          <a:bodyPr rtlCol="0">
            <a:normAutofit fontScale="92500" lnSpcReduction="20000"/>
          </a:bodyPr>
          <a:lstStyle/>
          <a:p>
            <a:pPr marL="0" indent="0" algn="ctr" eaLnBrk="1" fontAlgn="auto" hangingPunct="1">
              <a:spcBef>
                <a:spcPts val="0"/>
              </a:spcBef>
              <a:buFont typeface="Arial"/>
              <a:buChar char="•"/>
              <a:defRPr/>
            </a:pPr>
            <a:r>
              <a:rPr lang="nl-NL" altLang="nl-NL" dirty="0">
                <a:solidFill>
                  <a:schemeClr val="bg2">
                    <a:lumMod val="40000"/>
                    <a:lumOff val="60000"/>
                  </a:schemeClr>
                </a:solidFill>
                <a:latin typeface="Helvetica" pitchFamily="2" charset="0"/>
              </a:rPr>
              <a:t>Dank voor jullie belangstelling</a:t>
            </a:r>
          </a:p>
        </p:txBody>
      </p:sp>
      <p:pic>
        <p:nvPicPr>
          <p:cNvPr id="136195" name="Picture 5" descr="Afbeeldingsresultaat voor vragen">
            <a:extLst>
              <a:ext uri="{FF2B5EF4-FFF2-40B4-BE49-F238E27FC236}">
                <a16:creationId xmlns:a16="http://schemas.microsoft.com/office/drawing/2014/main" id="{10C9842B-C454-C44F-8954-6D729D776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4E2A151C-DA43-154F-B272-9793CD4ADB38}"/>
              </a:ext>
            </a:extLst>
          </p:cNvPr>
          <p:cNvSpPr txBox="1"/>
          <p:nvPr/>
        </p:nvSpPr>
        <p:spPr>
          <a:xfrm>
            <a:off x="120119" y="5545089"/>
            <a:ext cx="9023881" cy="769441"/>
          </a:xfrm>
          <a:prstGeom prst="rect">
            <a:avLst/>
          </a:prstGeom>
          <a:noFill/>
        </p:spPr>
        <p:txBody>
          <a:bodyPr wrap="none" rtlCol="0">
            <a:spAutoFit/>
          </a:bodyPr>
          <a:lstStyle/>
          <a:p>
            <a:r>
              <a:rPr lang="nl-NL" sz="4400" dirty="0">
                <a:solidFill>
                  <a:srgbClr val="FFC000"/>
                </a:solidFill>
              </a:rPr>
              <a:t>Dank voor jullie aandacht en interactie</a:t>
            </a:r>
          </a:p>
        </p:txBody>
      </p:sp>
    </p:spTree>
    <p:extLst>
      <p:ext uri="{BB962C8B-B14F-4D97-AF65-F5344CB8AC3E}">
        <p14:creationId xmlns:p14="http://schemas.microsoft.com/office/powerpoint/2010/main" val="4251825097"/>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1">
            <a:extLst>
              <a:ext uri="{FF2B5EF4-FFF2-40B4-BE49-F238E27FC236}">
                <a16:creationId xmlns:a16="http://schemas.microsoft.com/office/drawing/2014/main" id="{068E564A-5ABB-3646-97A5-1F212108112E}"/>
              </a:ext>
            </a:extLst>
          </p:cNvPr>
          <p:cNvSpPr>
            <a:spLocks noGrp="1" noChangeArrowheads="1"/>
          </p:cNvSpPr>
          <p:nvPr>
            <p:ph type="title"/>
          </p:nvPr>
        </p:nvSpPr>
        <p:spPr/>
        <p:txBody>
          <a:bodyPr/>
          <a:lstStyle/>
          <a:p>
            <a:pPr algn="ctr" eaLnBrk="1" fontAlgn="auto" hangingPunct="1">
              <a:spcAft>
                <a:spcPts val="0"/>
              </a:spcAft>
              <a:defRPr/>
            </a:pPr>
            <a:r>
              <a:rPr lang="nl-NL" altLang="nl-NL" dirty="0" err="1">
                <a:latin typeface="Arial" panose="020B0604020202020204" pitchFamily="34" charset="0"/>
                <a:cs typeface="Arial" panose="020B0604020202020204" pitchFamily="34" charset="0"/>
              </a:rPr>
              <a:t>Aandachtsfunctionaris</a:t>
            </a:r>
            <a:endParaRPr lang="nl-NL" altLang="nl-NL" dirty="0">
              <a:latin typeface="Arial" panose="020B0604020202020204" pitchFamily="34" charset="0"/>
              <a:cs typeface="Arial" panose="020B0604020202020204" pitchFamily="34" charset="0"/>
            </a:endParaRPr>
          </a:p>
        </p:txBody>
      </p:sp>
      <p:sp>
        <p:nvSpPr>
          <p:cNvPr id="135170" name="Tijdelijke aanduiding voor inhoud 2">
            <a:extLst>
              <a:ext uri="{FF2B5EF4-FFF2-40B4-BE49-F238E27FC236}">
                <a16:creationId xmlns:a16="http://schemas.microsoft.com/office/drawing/2014/main" id="{073118C3-FE7E-1B4C-AD64-453177C2EB5D}"/>
              </a:ext>
            </a:extLst>
          </p:cNvPr>
          <p:cNvSpPr>
            <a:spLocks noGrp="1" noChangeArrowheads="1"/>
          </p:cNvSpPr>
          <p:nvPr>
            <p:ph idx="1"/>
          </p:nvPr>
        </p:nvSpPr>
        <p:spPr/>
        <p:txBody>
          <a:bodyPr/>
          <a:lstStyle/>
          <a:p>
            <a:pPr marL="0" indent="0" algn="ctr" eaLnBrk="1" hangingPunct="1"/>
            <a:r>
              <a:rPr lang="nl-NL" altLang="nl-NL" sz="3200">
                <a:latin typeface="Helvetica" pitchFamily="2" charset="0"/>
                <a:ea typeface="Helvetica" pitchFamily="2" charset="0"/>
                <a:cs typeface="Helvetica" pitchFamily="2" charset="0"/>
              </a:rPr>
              <a:t>Marjolein van den Brink </a:t>
            </a:r>
          </a:p>
          <a:p>
            <a:pPr marL="0" indent="0" algn="ctr" eaLnBrk="1" hangingPunct="1"/>
            <a:r>
              <a:rPr lang="nl-NL" altLang="nl-NL" sz="3200">
                <a:latin typeface="Helvetica" pitchFamily="2" charset="0"/>
                <a:ea typeface="Helvetica" pitchFamily="2" charset="0"/>
                <a:cs typeface="Helvetica" pitchFamily="2" charset="0"/>
              </a:rPr>
              <a:t>06-83245808</a:t>
            </a:r>
          </a:p>
          <a:p>
            <a:pPr marL="0" indent="0" algn="ctr" eaLnBrk="1" hangingPunct="1"/>
            <a:r>
              <a:rPr lang="nl-NL" altLang="nl-NL" sz="3200">
                <a:latin typeface="Helvetica" pitchFamily="2" charset="0"/>
                <a:ea typeface="Helvetica" pitchFamily="2" charset="0"/>
                <a:cs typeface="Helvetica" pitchFamily="2" charset="0"/>
              </a:rPr>
              <a:t>M.vandenBrink@huisartseneemland.nl</a:t>
            </a:r>
          </a:p>
        </p:txBody>
      </p:sp>
      <p:pic>
        <p:nvPicPr>
          <p:cNvPr id="135171" name="Picture 4" descr="Afbeeldingsresultaat voor huisartsen eemland bv">
            <a:extLst>
              <a:ext uri="{FF2B5EF4-FFF2-40B4-BE49-F238E27FC236}">
                <a16:creationId xmlns:a16="http://schemas.microsoft.com/office/drawing/2014/main" id="{13C07B3B-D7D3-5146-AF54-2EFAC3D091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723140"/>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74323-1BDF-4BD1-8D00-F38D6108D523}"/>
              </a:ext>
            </a:extLst>
          </p:cNvPr>
          <p:cNvSpPr>
            <a:spLocks noGrp="1"/>
          </p:cNvSpPr>
          <p:nvPr>
            <p:ph type="title"/>
          </p:nvPr>
        </p:nvSpPr>
        <p:spPr/>
        <p:txBody>
          <a:bodyPr/>
          <a:lstStyle/>
          <a:p>
            <a:r>
              <a:rPr lang="nl-NL" dirty="0">
                <a:solidFill>
                  <a:schemeClr val="tx2"/>
                </a:solidFill>
              </a:rPr>
              <a:t>Wat is erger?</a:t>
            </a:r>
          </a:p>
        </p:txBody>
      </p:sp>
      <p:sp>
        <p:nvSpPr>
          <p:cNvPr id="3" name="Tijdelijke aanduiding voor inhoud 2">
            <a:extLst>
              <a:ext uri="{FF2B5EF4-FFF2-40B4-BE49-F238E27FC236}">
                <a16:creationId xmlns:a16="http://schemas.microsoft.com/office/drawing/2014/main" id="{7CE87AEE-0792-4AA8-89B2-490D1E2C41CC}"/>
              </a:ext>
            </a:extLst>
          </p:cNvPr>
          <p:cNvSpPr>
            <a:spLocks noGrp="1"/>
          </p:cNvSpPr>
          <p:nvPr>
            <p:ph idx="1"/>
          </p:nvPr>
        </p:nvSpPr>
        <p:spPr/>
        <p:txBody>
          <a:bodyPr>
            <a:normAutofit fontScale="70000" lnSpcReduction="20000"/>
          </a:bodyPr>
          <a:lstStyle/>
          <a:p>
            <a:pPr marL="0" indent="0">
              <a:buNone/>
            </a:pPr>
            <a:endParaRPr lang="nl-NL" dirty="0">
              <a:solidFill>
                <a:schemeClr val="tx2"/>
              </a:solidFill>
              <a:latin typeface="+mj-lt"/>
            </a:endParaRPr>
          </a:p>
          <a:p>
            <a:pPr marL="514350" indent="-514350">
              <a:buFont typeface="+mj-lt"/>
              <a:buAutoNum type="arabicPeriod"/>
            </a:pPr>
            <a:r>
              <a:rPr lang="nl-NL" dirty="0">
                <a:solidFill>
                  <a:schemeClr val="tx2"/>
                </a:solidFill>
                <a:latin typeface="+mj-lt"/>
              </a:rPr>
              <a:t>Jongetje van 8 jaar zit achter de computer omdat moeder onder invloed van alcohol op de bank ligt te slapen</a:t>
            </a:r>
          </a:p>
          <a:p>
            <a:pPr marL="514350" indent="-514350">
              <a:buFont typeface="+mj-lt"/>
              <a:buAutoNum type="arabicPeriod"/>
            </a:pPr>
            <a:endParaRPr lang="nl-NL" dirty="0">
              <a:solidFill>
                <a:schemeClr val="tx2"/>
              </a:solidFill>
              <a:latin typeface="+mj-lt"/>
            </a:endParaRPr>
          </a:p>
          <a:p>
            <a:pPr marL="514350" indent="-514350">
              <a:buFont typeface="+mj-lt"/>
              <a:buAutoNum type="arabicPeriod"/>
            </a:pPr>
            <a:r>
              <a:rPr lang="nl-NL" dirty="0">
                <a:solidFill>
                  <a:schemeClr val="tx2"/>
                </a:solidFill>
                <a:latin typeface="+mj-lt"/>
              </a:rPr>
              <a:t>Opa past op en zit met z’n vingers aan kleindochter van 1 jaar: kriebelt bij de vagina van de kleine meid. </a:t>
            </a:r>
          </a:p>
          <a:p>
            <a:pPr marL="0" indent="0">
              <a:buNone/>
            </a:pPr>
            <a:endParaRPr lang="nl-NL" dirty="0">
              <a:solidFill>
                <a:schemeClr val="tx2"/>
              </a:solidFill>
              <a:latin typeface="+mj-lt"/>
            </a:endParaRPr>
          </a:p>
          <a:p>
            <a:pPr marL="514350" indent="-514350">
              <a:buAutoNum type="arabicPeriod" startAt="3"/>
            </a:pPr>
            <a:r>
              <a:rPr lang="nl-NL" dirty="0">
                <a:solidFill>
                  <a:schemeClr val="tx2"/>
                </a:solidFill>
                <a:latin typeface="+mj-lt"/>
              </a:rPr>
              <a:t>Meisje van 5 ziet ouders ruzie maken waarbij vader moeder </a:t>
            </a:r>
          </a:p>
          <a:p>
            <a:pPr marL="0" indent="0">
              <a:buNone/>
            </a:pPr>
            <a:r>
              <a:rPr lang="nl-NL" dirty="0">
                <a:solidFill>
                  <a:schemeClr val="tx2"/>
                </a:solidFill>
                <a:latin typeface="+mj-lt"/>
              </a:rPr>
              <a:t>        slaat</a:t>
            </a:r>
          </a:p>
          <a:p>
            <a:endParaRPr lang="nl-NL" dirty="0">
              <a:solidFill>
                <a:schemeClr val="tx2"/>
              </a:solidFill>
              <a:latin typeface="+mj-lt"/>
            </a:endParaRPr>
          </a:p>
          <a:p>
            <a:pPr marL="514350" indent="-514350">
              <a:buAutoNum type="arabicPeriod" startAt="4"/>
            </a:pPr>
            <a:r>
              <a:rPr lang="nl-NL" dirty="0">
                <a:solidFill>
                  <a:schemeClr val="tx2"/>
                </a:solidFill>
                <a:latin typeface="+mj-lt"/>
              </a:rPr>
              <a:t>Jongen van 11 wordt door zijn vader uitgescholden tijdens zijn voetbalwedstijd: je lijkt wel een meisje, je kan ook echt helemaal niets!</a:t>
            </a:r>
          </a:p>
          <a:p>
            <a:pPr marL="514350" indent="-514350">
              <a:buFont typeface="+mj-lt"/>
              <a:buAutoNum type="arabicPeriod"/>
            </a:pPr>
            <a:endParaRPr lang="nl-NL" dirty="0"/>
          </a:p>
        </p:txBody>
      </p:sp>
      <p:pic>
        <p:nvPicPr>
          <p:cNvPr id="4" name="Picture 4" descr="Afbeeldingsresultaat voor huisartsen eemland bv">
            <a:extLst>
              <a:ext uri="{FF2B5EF4-FFF2-40B4-BE49-F238E27FC236}">
                <a16:creationId xmlns:a16="http://schemas.microsoft.com/office/drawing/2014/main" id="{CB332D79-44E4-F040-9610-62D79BA79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8363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Tijdelijke aanduiding voor inhoud 3" title="Web Video Player">
                <a:extLst>
                  <a:ext uri="{FF2B5EF4-FFF2-40B4-BE49-F238E27FC236}">
                    <a16:creationId xmlns:a16="http://schemas.microsoft.com/office/drawing/2014/main" id="{AC6ADF7D-7D16-400E-94D2-D02F927462F5}"/>
                  </a:ext>
                </a:extLst>
              </p:cNvPr>
              <p:cNvGraphicFramePr>
                <a:graphicFrameLocks noGrp="1"/>
              </p:cNvGraphicFramePr>
              <p:nvPr>
                <p:ph idx="1"/>
                <p:extLst>
                  <p:ext uri="{D42A27DB-BD31-4B8C-83A1-F6EECF244321}">
                    <p14:modId xmlns:p14="http://schemas.microsoft.com/office/powerpoint/2010/main" val="1012072260"/>
                  </p:ext>
                </p:extLst>
              </p:nvPr>
            </p:nvGraphicFramePr>
            <p:xfrm>
              <a:off x="513184" y="1254967"/>
              <a:ext cx="8229600" cy="4525963"/>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Tijdelijke aanduiding voor inhoud 3" title="Web Video Player">
                <a:extLst>
                  <a:ext uri="{FF2B5EF4-FFF2-40B4-BE49-F238E27FC236}">
                    <a16:creationId xmlns:a16="http://schemas.microsoft.com/office/drawing/2014/main" id="{AC6ADF7D-7D16-400E-94D2-D02F927462F5}"/>
                  </a:ext>
                </a:extLst>
              </p:cNvPr>
              <p:cNvPicPr>
                <a:picLocks noGrp="1" noRot="1" noChangeAspect="1" noMove="1" noResize="1" noEditPoints="1" noAdjustHandles="1" noChangeArrowheads="1" noChangeShapeType="1"/>
              </p:cNvPicPr>
              <p:nvPr/>
            </p:nvPicPr>
            <p:blipFill>
              <a:blip r:embed="rId4"/>
              <a:stretch>
                <a:fillRect/>
              </a:stretch>
            </p:blipFill>
            <p:spPr>
              <a:xfrm>
                <a:off x="513184" y="1254967"/>
                <a:ext cx="8229600" cy="4525963"/>
              </a:xfrm>
              <a:prstGeom prst="rect">
                <a:avLst/>
              </a:prstGeom>
            </p:spPr>
          </p:pic>
        </mc:Fallback>
      </mc:AlternateContent>
    </p:spTree>
    <p:extLst>
      <p:ext uri="{BB962C8B-B14F-4D97-AF65-F5344CB8AC3E}">
        <p14:creationId xmlns:p14="http://schemas.microsoft.com/office/powerpoint/2010/main" val="9565980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DA2E1B-00F3-4DB5-AC24-FEFDD2ABEDB1}"/>
              </a:ext>
            </a:extLst>
          </p:cNvPr>
          <p:cNvSpPr>
            <a:spLocks noGrp="1"/>
          </p:cNvSpPr>
          <p:nvPr>
            <p:ph type="title"/>
          </p:nvPr>
        </p:nvSpPr>
        <p:spPr>
          <a:xfrm>
            <a:off x="457200" y="274639"/>
            <a:ext cx="8229600" cy="1143000"/>
          </a:xfrm>
        </p:spPr>
        <p:txBody>
          <a:bodyPr>
            <a:normAutofit fontScale="90000"/>
          </a:bodyPr>
          <a:lstStyle/>
          <a:p>
            <a:br>
              <a:rPr lang="nl-NL" dirty="0"/>
            </a:br>
            <a:br>
              <a:rPr lang="nl-NL" dirty="0"/>
            </a:br>
            <a:br>
              <a:rPr lang="nl-NL" dirty="0"/>
            </a:br>
            <a:br>
              <a:rPr lang="nl-NL" dirty="0"/>
            </a:br>
            <a:br>
              <a:rPr lang="nl-NL" dirty="0"/>
            </a:br>
            <a:br>
              <a:rPr lang="nl-NL" dirty="0"/>
            </a:br>
            <a:br>
              <a:rPr lang="nl-NL" dirty="0"/>
            </a:br>
            <a:r>
              <a:rPr lang="nl-NL" dirty="0"/>
              <a:t>https://www.youtube.com/watch?v=2GbYHQshq2w</a:t>
            </a:r>
          </a:p>
        </p:txBody>
      </p:sp>
      <p:pic>
        <p:nvPicPr>
          <p:cNvPr id="3" name="Picture 4" descr="Afbeeldingsresultaat voor huisartsen eemland bv">
            <a:extLst>
              <a:ext uri="{FF2B5EF4-FFF2-40B4-BE49-F238E27FC236}">
                <a16:creationId xmlns:a16="http://schemas.microsoft.com/office/drawing/2014/main" id="{49B512E7-AACD-3443-AA70-CF2167DE7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2541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2AE826F5-BFB1-0249-B4F3-A4AAB9FFD8F8}"/>
              </a:ext>
            </a:extLst>
          </p:cNvPr>
          <p:cNvSpPr>
            <a:spLocks noGrp="1" noChangeArrowheads="1"/>
          </p:cNvSpPr>
          <p:nvPr>
            <p:ph type="title"/>
          </p:nvPr>
        </p:nvSpPr>
        <p:spPr>
          <a:xfrm>
            <a:off x="684213" y="133350"/>
            <a:ext cx="7772400" cy="1455738"/>
          </a:xfrm>
        </p:spPr>
        <p:txBody>
          <a:bodyPr/>
          <a:lstStyle/>
          <a:p>
            <a:pPr algn="ctr" eaLnBrk="1" fontAlgn="auto" hangingPunct="1">
              <a:spcAft>
                <a:spcPts val="0"/>
              </a:spcAft>
              <a:defRPr/>
            </a:pPr>
            <a:r>
              <a:rPr lang="en-US" altLang="nl-NL" dirty="0" err="1">
                <a:latin typeface="Helvetica" pitchFamily="2" charset="0"/>
                <a:cs typeface="Helvetica" pitchFamily="2" charset="0"/>
              </a:rPr>
              <a:t>Hulpmiddel</a:t>
            </a:r>
            <a:r>
              <a:rPr lang="en-US" altLang="nl-NL" dirty="0">
                <a:latin typeface="Helvetica" pitchFamily="2" charset="0"/>
                <a:cs typeface="Helvetica" pitchFamily="2" charset="0"/>
              </a:rPr>
              <a:t>: </a:t>
            </a:r>
            <a:r>
              <a:rPr lang="en-US" altLang="nl-NL" dirty="0" err="1">
                <a:latin typeface="Helvetica" pitchFamily="2" charset="0"/>
                <a:cs typeface="Helvetica" pitchFamily="2" charset="0"/>
              </a:rPr>
              <a:t>Signaleringsvragen</a:t>
            </a:r>
            <a:r>
              <a:rPr lang="en-US" altLang="nl-NL" dirty="0">
                <a:latin typeface="Helvetica" pitchFamily="2" charset="0"/>
                <a:cs typeface="Helvetica" pitchFamily="2" charset="0"/>
              </a:rPr>
              <a:t>:</a:t>
            </a:r>
          </a:p>
        </p:txBody>
      </p:sp>
      <p:sp>
        <p:nvSpPr>
          <p:cNvPr id="100354" name="Rectangle 2">
            <a:extLst>
              <a:ext uri="{FF2B5EF4-FFF2-40B4-BE49-F238E27FC236}">
                <a16:creationId xmlns:a16="http://schemas.microsoft.com/office/drawing/2014/main" id="{ACEAA88F-8258-3C48-8E49-99807107C237}"/>
              </a:ext>
            </a:extLst>
          </p:cNvPr>
          <p:cNvSpPr>
            <a:spLocks noGrp="1" noChangeArrowheads="1"/>
          </p:cNvSpPr>
          <p:nvPr>
            <p:ph idx="1"/>
          </p:nvPr>
        </p:nvSpPr>
        <p:spPr>
          <a:xfrm>
            <a:off x="441325" y="2063248"/>
            <a:ext cx="8258175" cy="5545138"/>
          </a:xfrm>
        </p:spPr>
        <p:txBody>
          <a:bodyPr>
            <a:normAutofit fontScale="70000" lnSpcReduction="20000"/>
          </a:bodyPr>
          <a:lstStyle/>
          <a:p>
            <a:pPr eaLnBrk="1" hangingPunct="1"/>
            <a:r>
              <a:rPr lang="nl-NL" altLang="nl-NL" dirty="0"/>
              <a:t>Sinds wanneer doet zich dit voor? Weken, maanden</a:t>
            </a:r>
          </a:p>
          <a:p>
            <a:pPr eaLnBrk="1" hangingPunct="1"/>
            <a:r>
              <a:rPr lang="nl-NL" altLang="nl-NL" dirty="0"/>
              <a:t>Hoe vaak doet het zich voor?  Per week, dag, maand </a:t>
            </a:r>
          </a:p>
          <a:p>
            <a:pPr eaLnBrk="1" hangingPunct="1"/>
            <a:r>
              <a:rPr lang="nl-NL" altLang="nl-NL" dirty="0"/>
              <a:t>Nemen de signalen toe in intensiteit of aantal? Hoe is dit te zien, waaraan, wie </a:t>
            </a:r>
          </a:p>
          <a:p>
            <a:pPr eaLnBrk="1" hangingPunct="1"/>
            <a:r>
              <a:rPr lang="nl-NL" altLang="nl-NL" dirty="0"/>
              <a:t>In welke situatie(s), op welke momenten? Met wie, wat en hoe </a:t>
            </a:r>
          </a:p>
          <a:p>
            <a:pPr eaLnBrk="1" hangingPunct="1"/>
            <a:r>
              <a:rPr lang="nl-NL" altLang="nl-NL" dirty="0"/>
              <a:t>Is er een aanleiding voor dit gedrag (situatie) aan te wijzen?  </a:t>
            </a:r>
          </a:p>
          <a:p>
            <a:pPr eaLnBrk="1" hangingPunct="1"/>
            <a:r>
              <a:rPr lang="nl-NL" altLang="nl-NL" dirty="0"/>
              <a:t>Wat is het gevolg van het gedrag (situatie) voor het kind, de ouder(e), betrokkenen, omgeving?</a:t>
            </a:r>
          </a:p>
          <a:p>
            <a:pPr eaLnBrk="1" hangingPunct="1"/>
            <a:r>
              <a:rPr lang="nl-NL" altLang="nl-NL" dirty="0"/>
              <a:t>Wordt de zorg door betrokkenen gedeeld? Welke zorg, door wie </a:t>
            </a:r>
          </a:p>
          <a:p>
            <a:pPr eaLnBrk="1" hangingPunct="1"/>
            <a:r>
              <a:rPr lang="nl-NL" altLang="nl-NL" dirty="0"/>
              <a:t>Door wie wordt wat aangegeven? Bijv. moeder geeft bij de leerkracht aan dat:………. </a:t>
            </a:r>
          </a:p>
          <a:p>
            <a:pPr eaLnBrk="1" hangingPunct="1"/>
            <a:r>
              <a:rPr lang="nl-NL" altLang="nl-NL" dirty="0"/>
              <a:t>Welke acties zijn al ondernomen.  Door wie, wat en hoe en resultaat</a:t>
            </a:r>
          </a:p>
        </p:txBody>
      </p:sp>
      <p:pic>
        <p:nvPicPr>
          <p:cNvPr id="4" name="Picture 4" descr="Afbeeldingsresultaat voor huisartsen eemland bv">
            <a:extLst>
              <a:ext uri="{FF2B5EF4-FFF2-40B4-BE49-F238E27FC236}">
                <a16:creationId xmlns:a16="http://schemas.microsoft.com/office/drawing/2014/main" id="{ECFB9236-430C-A344-9A0C-3DA8A98E2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762271"/>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a:extLst>
              <a:ext uri="{FF2B5EF4-FFF2-40B4-BE49-F238E27FC236}">
                <a16:creationId xmlns:a16="http://schemas.microsoft.com/office/drawing/2014/main" id="{35776379-617A-9D4C-96D0-3A3F34ADC636}"/>
              </a:ext>
            </a:extLst>
          </p:cNvPr>
          <p:cNvSpPr>
            <a:spLocks noGrp="1" noChangeArrowheads="1"/>
          </p:cNvSpPr>
          <p:nvPr>
            <p:ph type="title"/>
          </p:nvPr>
        </p:nvSpPr>
        <p:spPr>
          <a:xfrm>
            <a:off x="684213" y="188913"/>
            <a:ext cx="7772400" cy="863600"/>
          </a:xfrm>
        </p:spPr>
        <p:txBody>
          <a:bodyPr/>
          <a:lstStyle/>
          <a:p>
            <a:pPr algn="ctr" eaLnBrk="1" fontAlgn="auto" hangingPunct="1">
              <a:spcAft>
                <a:spcPts val="0"/>
              </a:spcAft>
              <a:defRPr/>
            </a:pPr>
            <a:r>
              <a:rPr lang="nl-NL" altLang="nl-NL" sz="4000" dirty="0">
                <a:latin typeface="Arial" panose="020B0604020202020204" pitchFamily="34" charset="0"/>
                <a:cs typeface="Helvetica" pitchFamily="2" charset="0"/>
              </a:rPr>
              <a:t>Hulpzinnen</a:t>
            </a:r>
          </a:p>
        </p:txBody>
      </p:sp>
      <p:sp>
        <p:nvSpPr>
          <p:cNvPr id="61443" name="Tijdelijke aanduiding voor inhoud 2">
            <a:extLst>
              <a:ext uri="{FF2B5EF4-FFF2-40B4-BE49-F238E27FC236}">
                <a16:creationId xmlns:a16="http://schemas.microsoft.com/office/drawing/2014/main" id="{325600A7-5A86-1B44-A38C-066DEDF17FDA}"/>
              </a:ext>
            </a:extLst>
          </p:cNvPr>
          <p:cNvSpPr>
            <a:spLocks noGrp="1"/>
          </p:cNvSpPr>
          <p:nvPr>
            <p:ph idx="1"/>
          </p:nvPr>
        </p:nvSpPr>
        <p:spPr>
          <a:xfrm>
            <a:off x="684213" y="1412875"/>
            <a:ext cx="7772400" cy="5691188"/>
          </a:xfrm>
        </p:spPr>
        <p:txBody>
          <a:bodyPr rtlCol="0">
            <a:normAutofit fontScale="92500" lnSpcReduction="10000"/>
          </a:bodyPr>
          <a:lstStyle/>
          <a:p>
            <a:pPr eaLnBrk="1" hangingPunct="1">
              <a:defRPr/>
            </a:pPr>
            <a:endParaRPr lang="nl-NL" sz="2100" dirty="0"/>
          </a:p>
          <a:p>
            <a:pPr eaLnBrk="1" hangingPunct="1">
              <a:defRPr/>
            </a:pPr>
            <a:r>
              <a:rPr lang="nl-NL" sz="2100" b="1" dirty="0"/>
              <a:t>De werkelijke boodschap: </a:t>
            </a:r>
            <a:endParaRPr lang="nl-NL" sz="2100" dirty="0"/>
          </a:p>
          <a:p>
            <a:pPr eaLnBrk="1" hangingPunct="1">
              <a:defRPr/>
            </a:pPr>
            <a:r>
              <a:rPr lang="nl-NL" sz="2100" dirty="0"/>
              <a:t>Vanuit het benoemen van feiten, kan die als volgt luiden: </a:t>
            </a:r>
          </a:p>
          <a:p>
            <a:pPr eaLnBrk="1" hangingPunct="1">
              <a:defRPr/>
            </a:pPr>
            <a:r>
              <a:rPr lang="nl-NL" sz="2100" dirty="0"/>
              <a:t> Mij valt op.... , het lijkt of..... </a:t>
            </a:r>
          </a:p>
          <a:p>
            <a:pPr eaLnBrk="1" hangingPunct="1">
              <a:defRPr/>
            </a:pPr>
            <a:r>
              <a:rPr lang="nl-NL" sz="2100" dirty="0"/>
              <a:t> Ik merk, ik hoor, ik zie, ik denk......., </a:t>
            </a:r>
          </a:p>
          <a:p>
            <a:pPr eaLnBrk="1" hangingPunct="1">
              <a:defRPr/>
            </a:pPr>
            <a:r>
              <a:rPr lang="nl-NL" sz="2100" dirty="0"/>
              <a:t> Uw kind is de laatste tijd wat stiller (</a:t>
            </a:r>
            <a:r>
              <a:rPr lang="nl-NL" sz="2100" dirty="0" err="1"/>
              <a:t>ongeconcentreerder</a:t>
            </a:r>
            <a:r>
              <a:rPr lang="nl-NL" sz="2100" dirty="0"/>
              <a:t>, rumoeriger, drukker, </a:t>
            </a:r>
            <a:r>
              <a:rPr lang="nl-NL" sz="2100" dirty="0" err="1"/>
              <a:t>afweziger</a:t>
            </a:r>
            <a:r>
              <a:rPr lang="nl-NL" sz="2100" dirty="0"/>
              <a:t>, verdrietiger, boos, geheimzinniger) en daar maak ik me zorgen over </a:t>
            </a:r>
          </a:p>
          <a:p>
            <a:pPr eaLnBrk="1" hangingPunct="1">
              <a:defRPr/>
            </a:pPr>
            <a:r>
              <a:rPr lang="nl-NL" sz="2100" dirty="0"/>
              <a:t> Uw kind heeft de laatste tijd wat moeite met andere kinderen, mij valt op... </a:t>
            </a:r>
          </a:p>
          <a:p>
            <a:pPr eaLnBrk="1" hangingPunct="1">
              <a:defRPr/>
            </a:pPr>
            <a:r>
              <a:rPr lang="nl-NL" sz="2100" dirty="0"/>
              <a:t> Uw kind is de laatste tijd zo aanhankelijk en vraagt veel aandacht (heeft moeite met de regels) Hoe ervaart u dat zelf? ... Weet u misschien wat de oorzaak hiervan kan zijn? </a:t>
            </a:r>
          </a:p>
          <a:p>
            <a:pPr eaLnBrk="1" hangingPunct="1">
              <a:defRPr/>
            </a:pPr>
            <a:r>
              <a:rPr lang="nl-NL" sz="2100" dirty="0"/>
              <a:t> Hoe gaat het bij u thuis? </a:t>
            </a:r>
          </a:p>
          <a:p>
            <a:pPr eaLnBrk="1" hangingPunct="1">
              <a:defRPr/>
            </a:pPr>
            <a:r>
              <a:rPr lang="nl-NL" sz="2100" dirty="0"/>
              <a:t> Is er iets gaande in de omgeving van uw kind (vriendjes, op straat, familie) </a:t>
            </a:r>
          </a:p>
          <a:p>
            <a:pPr eaLnBrk="1" hangingPunct="1">
              <a:defRPr/>
            </a:pPr>
            <a:r>
              <a:rPr lang="nl-NL" sz="2100" dirty="0"/>
              <a:t> Het lijkt of uw kind gepest wordt (of uitgescholden/ bang/ straf krijgt/ klem zit/ gedwongen wordt/ niet gelukkig is) en daar last van heeft, wat merkt u daarvan? </a:t>
            </a: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a:p>
            <a:pPr marL="0" indent="0" eaLnBrk="1" fontAlgn="auto" hangingPunct="1">
              <a:spcBef>
                <a:spcPts val="0"/>
              </a:spcBef>
              <a:buFont typeface="Arial"/>
              <a:buChar char="•"/>
              <a:defRPr/>
            </a:pPr>
            <a:endParaRPr lang="nl-NL" altLang="nl-NL" dirty="0">
              <a:latin typeface="Helvetica" pitchFamily="2" charset="0"/>
            </a:endParaRPr>
          </a:p>
        </p:txBody>
      </p:sp>
      <p:pic>
        <p:nvPicPr>
          <p:cNvPr id="118787" name="Picture 4" descr="Afbeeldingsresultaat voor huisartsen eemland bv">
            <a:extLst>
              <a:ext uri="{FF2B5EF4-FFF2-40B4-BE49-F238E27FC236}">
                <a16:creationId xmlns:a16="http://schemas.microsoft.com/office/drawing/2014/main" id="{B40D3ED6-EE07-1C49-86B1-5B3E5A619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32435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a:extLst>
              <a:ext uri="{FF2B5EF4-FFF2-40B4-BE49-F238E27FC236}">
                <a16:creationId xmlns:a16="http://schemas.microsoft.com/office/drawing/2014/main" id="{4029587D-435E-4249-B1E3-B1238104AAEB}"/>
              </a:ext>
            </a:extLst>
          </p:cNvPr>
          <p:cNvSpPr>
            <a:spLocks noGrp="1" noChangeArrowheads="1"/>
          </p:cNvSpPr>
          <p:nvPr>
            <p:ph type="title"/>
          </p:nvPr>
        </p:nvSpPr>
        <p:spPr/>
        <p:txBody>
          <a:bodyPr/>
          <a:lstStyle/>
          <a:p>
            <a:pPr algn="ctr" eaLnBrk="1" fontAlgn="auto" hangingPunct="1">
              <a:spcAft>
                <a:spcPts val="0"/>
              </a:spcAft>
              <a:defRPr/>
            </a:pPr>
            <a:r>
              <a:rPr lang="nl-NL" altLang="nl-NL" sz="4000" dirty="0">
                <a:solidFill>
                  <a:schemeClr val="tx2"/>
                </a:solidFill>
                <a:latin typeface="Helvetica" pitchFamily="2" charset="0"/>
                <a:cs typeface="Helvetica" pitchFamily="2" charset="0"/>
              </a:rPr>
              <a:t>Stelling/feit 2</a:t>
            </a:r>
          </a:p>
        </p:txBody>
      </p:sp>
      <p:sp>
        <p:nvSpPr>
          <p:cNvPr id="30722" name="Tijdelijke aanduiding voor inhoud 2">
            <a:extLst>
              <a:ext uri="{FF2B5EF4-FFF2-40B4-BE49-F238E27FC236}">
                <a16:creationId xmlns:a16="http://schemas.microsoft.com/office/drawing/2014/main" id="{D35F277A-D409-0E4B-BFBD-2A948BDEF21E}"/>
              </a:ext>
            </a:extLst>
          </p:cNvPr>
          <p:cNvSpPr>
            <a:spLocks noGrp="1" noChangeArrowheads="1"/>
          </p:cNvSpPr>
          <p:nvPr>
            <p:ph idx="1"/>
          </p:nvPr>
        </p:nvSpPr>
        <p:spPr>
          <a:xfrm>
            <a:off x="685800" y="2643188"/>
            <a:ext cx="7772400" cy="3649662"/>
          </a:xfrm>
        </p:spPr>
        <p:txBody>
          <a:bodyPr/>
          <a:lstStyle/>
          <a:p>
            <a:pPr marL="0" indent="0" algn="ctr" eaLnBrk="1" hangingPunct="1">
              <a:buFont typeface="Arial" panose="020B0604020202020204" pitchFamily="34" charset="0"/>
              <a:buNone/>
            </a:pPr>
            <a:r>
              <a:rPr lang="nl-NL" altLang="nl-NL" sz="2600" dirty="0">
                <a:latin typeface="Arial" panose="020B0604020202020204" pitchFamily="34" charset="0"/>
                <a:ea typeface="Helvetica" pitchFamily="2" charset="0"/>
                <a:cs typeface="Helvetica" pitchFamily="2" charset="0"/>
              </a:rPr>
              <a:t>E</a:t>
            </a:r>
            <a:r>
              <a:rPr lang="nl-NL" altLang="nl-NL" dirty="0">
                <a:solidFill>
                  <a:schemeClr val="tx2"/>
                </a:solidFill>
                <a:latin typeface="Arial" panose="020B0604020202020204" pitchFamily="34" charset="0"/>
                <a:ea typeface="Helvetica" pitchFamily="2" charset="0"/>
                <a:cs typeface="Helvetica" pitchFamily="2" charset="0"/>
              </a:rPr>
              <a:t>r worden jaarlijks méér dan 100.000 kinderen slachtoffer van kindermishandeling</a:t>
            </a:r>
          </a:p>
          <a:p>
            <a:pPr marL="0" indent="0" algn="ctr" eaLnBrk="1" hangingPunct="1"/>
            <a:endParaRPr lang="nl-NL" altLang="nl-NL" dirty="0">
              <a:latin typeface="Helvetica" pitchFamily="2" charset="0"/>
              <a:ea typeface="Helvetica" pitchFamily="2" charset="0"/>
              <a:cs typeface="Helvetica" pitchFamily="2" charset="0"/>
            </a:endParaRPr>
          </a:p>
        </p:txBody>
      </p:sp>
      <p:pic>
        <p:nvPicPr>
          <p:cNvPr id="30723" name="Picture 4" descr="Afbeeldingsresultaat voor huisartsen eemland bv">
            <a:extLst>
              <a:ext uri="{FF2B5EF4-FFF2-40B4-BE49-F238E27FC236}">
                <a16:creationId xmlns:a16="http://schemas.microsoft.com/office/drawing/2014/main" id="{3B221C40-E00B-4F4C-A834-F8BF40881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79429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1">
            <a:extLst>
              <a:ext uri="{FF2B5EF4-FFF2-40B4-BE49-F238E27FC236}">
                <a16:creationId xmlns:a16="http://schemas.microsoft.com/office/drawing/2014/main" id="{015BBE86-D7F3-E649-8FB9-A76450D39BCB}"/>
              </a:ext>
            </a:extLst>
          </p:cNvPr>
          <p:cNvSpPr>
            <a:spLocks noGrp="1" noChangeArrowheads="1"/>
          </p:cNvSpPr>
          <p:nvPr>
            <p:ph type="title"/>
          </p:nvPr>
        </p:nvSpPr>
        <p:spPr/>
        <p:txBody>
          <a:bodyPr/>
          <a:lstStyle/>
          <a:p>
            <a:pPr algn="ctr" eaLnBrk="1" fontAlgn="auto" hangingPunct="1">
              <a:spcAft>
                <a:spcPts val="0"/>
              </a:spcAft>
              <a:defRPr/>
            </a:pPr>
            <a:r>
              <a:rPr lang="nl-NL" altLang="nl-NL" sz="4000" dirty="0">
                <a:latin typeface="Arial" panose="020B0604020202020204" pitchFamily="34" charset="0"/>
                <a:cs typeface="Helvetica" pitchFamily="2" charset="0"/>
              </a:rPr>
              <a:t>Antwoord: </a:t>
            </a:r>
            <a:r>
              <a:rPr lang="nl-NL" altLang="nl-NL" sz="4000" dirty="0">
                <a:solidFill>
                  <a:srgbClr val="FF6600"/>
                </a:solidFill>
                <a:latin typeface="Arial" panose="020B0604020202020204" pitchFamily="34" charset="0"/>
                <a:cs typeface="Helvetica" pitchFamily="2" charset="0"/>
              </a:rPr>
              <a:t>JA</a:t>
            </a:r>
          </a:p>
        </p:txBody>
      </p:sp>
      <p:sp>
        <p:nvSpPr>
          <p:cNvPr id="13314" name="Tijdelijke aanduiding voor inhoud 2">
            <a:extLst>
              <a:ext uri="{FF2B5EF4-FFF2-40B4-BE49-F238E27FC236}">
                <a16:creationId xmlns:a16="http://schemas.microsoft.com/office/drawing/2014/main" id="{46D7DAF9-70D5-0049-B33F-F0FEF6BF013B}"/>
              </a:ext>
            </a:extLst>
          </p:cNvPr>
          <p:cNvSpPr>
            <a:spLocks noGrp="1" noChangeArrowheads="1"/>
          </p:cNvSpPr>
          <p:nvPr>
            <p:ph idx="1"/>
          </p:nvPr>
        </p:nvSpPr>
        <p:spPr>
          <a:xfrm>
            <a:off x="457200" y="2895600"/>
            <a:ext cx="8258175" cy="3471863"/>
          </a:xfrm>
        </p:spPr>
        <p:txBody>
          <a:bodyPr rtlCol="0">
            <a:normAutofit fontScale="92500" lnSpcReduction="20000"/>
          </a:bodyPr>
          <a:lstStyle/>
          <a:p>
            <a:pPr marL="0" indent="0" algn="ctr" eaLnBrk="1" fontAlgn="auto" hangingPunct="1">
              <a:spcBef>
                <a:spcPts val="0"/>
              </a:spcBef>
              <a:buFont typeface="Arial"/>
              <a:buChar char="•"/>
              <a:defRPr/>
            </a:pPr>
            <a:endParaRPr lang="nl-NL" altLang="nl-NL" dirty="0">
              <a:latin typeface="Helvetica" pitchFamily="2" charset="0"/>
              <a:cs typeface="Helvetica" pitchFamily="2" charset="0"/>
            </a:endParaRPr>
          </a:p>
          <a:p>
            <a:pPr marL="0" indent="0" algn="ctr" eaLnBrk="1" fontAlgn="auto" hangingPunct="1">
              <a:spcBef>
                <a:spcPts val="0"/>
              </a:spcBef>
              <a:buFont typeface="Arial"/>
              <a:buChar char="•"/>
              <a:defRPr/>
            </a:pPr>
            <a:endParaRPr lang="nl-NL" altLang="nl-NL" dirty="0">
              <a:latin typeface="Helvetica" pitchFamily="2" charset="0"/>
              <a:cs typeface="Helvetica" pitchFamily="2" charset="0"/>
            </a:endParaRPr>
          </a:p>
          <a:p>
            <a:pPr marL="0" indent="0" algn="ctr" eaLnBrk="1" fontAlgn="auto" hangingPunct="1">
              <a:spcBef>
                <a:spcPts val="0"/>
              </a:spcBef>
              <a:buFont typeface="Arial"/>
              <a:buChar char="•"/>
              <a:defRPr/>
            </a:pPr>
            <a:endParaRPr lang="nl-NL" altLang="nl-NL" sz="5400" dirty="0">
              <a:solidFill>
                <a:srgbClr val="FF0000"/>
              </a:solidFill>
              <a:latin typeface="Helvetica" pitchFamily="2" charset="0"/>
              <a:cs typeface="Helvetica" pitchFamily="2" charset="0"/>
            </a:endParaRPr>
          </a:p>
          <a:p>
            <a:pPr marL="0" indent="0" algn="ctr" eaLnBrk="1" fontAlgn="auto" hangingPunct="1">
              <a:spcBef>
                <a:spcPts val="0"/>
              </a:spcBef>
              <a:buFont typeface="Arial"/>
              <a:buChar char="•"/>
              <a:defRPr/>
            </a:pPr>
            <a:endParaRPr lang="nl-NL" altLang="nl-NL" sz="5400" dirty="0">
              <a:solidFill>
                <a:srgbClr val="FF0000"/>
              </a:solidFill>
              <a:latin typeface="Helvetica" pitchFamily="2" charset="0"/>
              <a:cs typeface="Helvetica" pitchFamily="2" charset="0"/>
            </a:endParaRPr>
          </a:p>
          <a:p>
            <a:pPr marL="0" indent="0" algn="ctr" eaLnBrk="1" fontAlgn="auto" hangingPunct="1">
              <a:spcBef>
                <a:spcPts val="0"/>
              </a:spcBef>
              <a:buFont typeface="Arial"/>
              <a:buChar char="•"/>
              <a:defRPr/>
            </a:pPr>
            <a:endParaRPr lang="nl-NL" altLang="nl-NL" sz="5400" dirty="0">
              <a:solidFill>
                <a:srgbClr val="FF0000"/>
              </a:solidFill>
              <a:latin typeface="Helvetica" pitchFamily="2" charset="0"/>
              <a:cs typeface="Helvetica" pitchFamily="2" charset="0"/>
            </a:endParaRPr>
          </a:p>
          <a:p>
            <a:pPr marL="0" indent="0" algn="ctr" eaLnBrk="1" fontAlgn="auto" hangingPunct="1">
              <a:spcBef>
                <a:spcPts val="0"/>
              </a:spcBef>
              <a:buFont typeface="Arial"/>
              <a:buChar char="•"/>
              <a:defRPr/>
            </a:pPr>
            <a:r>
              <a:rPr lang="nl-NL" altLang="nl-NL" sz="4700" dirty="0">
                <a:solidFill>
                  <a:srgbClr val="FF6600"/>
                </a:solidFill>
                <a:latin typeface="Arial" panose="020B0604020202020204" pitchFamily="34" charset="0"/>
                <a:cs typeface="Helvetica" pitchFamily="2" charset="0"/>
              </a:rPr>
              <a:t>119.000</a:t>
            </a:r>
          </a:p>
          <a:p>
            <a:pPr marL="0" indent="0" algn="ctr" eaLnBrk="1" fontAlgn="auto" hangingPunct="1">
              <a:spcBef>
                <a:spcPts val="0"/>
              </a:spcBef>
              <a:buFont typeface="Arial"/>
              <a:buChar char="•"/>
              <a:defRPr/>
            </a:pPr>
            <a:endParaRPr lang="nl-NL" altLang="nl-NL" dirty="0">
              <a:latin typeface="Helvetica" pitchFamily="2" charset="0"/>
              <a:cs typeface="Helvetica" pitchFamily="2" charset="0"/>
            </a:endParaRPr>
          </a:p>
        </p:txBody>
      </p:sp>
      <p:pic>
        <p:nvPicPr>
          <p:cNvPr id="31747" name="Afbeelding 3">
            <a:extLst>
              <a:ext uri="{FF2B5EF4-FFF2-40B4-BE49-F238E27FC236}">
                <a16:creationId xmlns:a16="http://schemas.microsoft.com/office/drawing/2014/main" id="{2D165826-599A-5147-A831-AA3BEFCCAF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6888" y="2065338"/>
            <a:ext cx="563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Afbeeldingsresultaat voor huisartsen eemland bv">
            <a:extLst>
              <a:ext uri="{FF2B5EF4-FFF2-40B4-BE49-F238E27FC236}">
                <a16:creationId xmlns:a16="http://schemas.microsoft.com/office/drawing/2014/main" id="{2F332EC6-7B13-CB4C-8EF4-8B39E7EC8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6292850"/>
            <a:ext cx="1619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672566"/>
      </p:ext>
    </p:extLst>
  </p:cSld>
  <p:clrMapOvr>
    <a:masterClrMapping/>
  </p:clrMapOvr>
  <p:transition spd="med"/>
</p:sld>
</file>

<file path=ppt/theme/theme1.xml><?xml version="1.0" encoding="utf-8"?>
<a:theme xmlns:a="http://schemas.openxmlformats.org/drawingml/2006/main" name="standaard presentatie HCDO leeg[355]">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6.png"/></Relationships>
</file>

<file path=ppt/webextensions/webextension1.xml><?xml version="1.0" encoding="utf-8"?>
<we:webextension xmlns:we="http://schemas.microsoft.com/office/webextensions/webextension/2010/11" id="{7AF1FDB7-2FA6-4B1B-A516-6250BDB42B36}">
  <we:reference id="wa104221182" version="3.3.0.0" store="nl-NL" storeType="OMEX"/>
  <we:alternateReferences>
    <we:reference id="wa104221182" version="3.3.0.0" store="wa104221182" storeType="OMEX"/>
  </we:alternateReferences>
  <we:properties>
    <we:property name="autoplay" value="0"/>
    <we:property name="endtime" value="0"/>
    <we:property name="slideId" value="334"/>
    <we:property name="starttime" value="0"/>
    <we:property name="vid" value="&quot;https://www.youtube.com/watch?v=2GbYHQshq2w&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standaard presentatie HCDO leeg[355]</Template>
  <TotalTime>895</TotalTime>
  <Words>2967</Words>
  <Application>Microsoft Macintosh PowerPoint</Application>
  <PresentationFormat>Diavoorstelling (4:3)</PresentationFormat>
  <Paragraphs>580</Paragraphs>
  <Slides>78</Slides>
  <Notes>44</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78</vt:i4>
      </vt:variant>
    </vt:vector>
  </HeadingPairs>
  <TitlesOfParts>
    <vt:vector size="87" baseType="lpstr">
      <vt:lpstr>ＭＳ Ｐゴシック</vt:lpstr>
      <vt:lpstr>Arial</vt:lpstr>
      <vt:lpstr>Arial Narrow</vt:lpstr>
      <vt:lpstr>Calibri</vt:lpstr>
      <vt:lpstr>Helvetica</vt:lpstr>
      <vt:lpstr>Nexa Light</vt:lpstr>
      <vt:lpstr>Thonburi</vt:lpstr>
      <vt:lpstr>Wingdings</vt:lpstr>
      <vt:lpstr>standaard presentatie HCDO leeg[355]</vt:lpstr>
      <vt:lpstr>Scholing meldcode kindermishandeling</vt:lpstr>
      <vt:lpstr>Even voorstellen: </vt:lpstr>
      <vt:lpstr>Kindermishandeling</vt:lpstr>
      <vt:lpstr>Wat weet jij over kindermishandeling?  Heb je er mee te maken gehad?   Is er sprake van ruis?    </vt:lpstr>
      <vt:lpstr>Warming up: Stellingen/Feiten</vt:lpstr>
      <vt:lpstr>Stelling 1</vt:lpstr>
      <vt:lpstr>Antwoord: NEE</vt:lpstr>
      <vt:lpstr>Stelling/feit 2</vt:lpstr>
      <vt:lpstr>Antwoord: JA</vt:lpstr>
      <vt:lpstr>Stelling/Feit 3</vt:lpstr>
      <vt:lpstr>Antwoord</vt:lpstr>
      <vt:lpstr>Stelling/Feit 4</vt:lpstr>
      <vt:lpstr>Antwoord: NEE</vt:lpstr>
      <vt:lpstr>Stelling/Feit 5</vt:lpstr>
      <vt:lpstr>Antwoord: JA</vt:lpstr>
      <vt:lpstr>Stelling/Feit 6</vt:lpstr>
      <vt:lpstr>Antwoord: JA</vt:lpstr>
      <vt:lpstr>Stelling/Feit 7</vt:lpstr>
      <vt:lpstr>Antwoord: NEE</vt:lpstr>
      <vt:lpstr>Take home messages</vt:lpstr>
      <vt:lpstr>Doel: </vt:lpstr>
      <vt:lpstr>Achtergronden en risicofactoren</vt:lpstr>
      <vt:lpstr>Risicofactoren ouders</vt:lpstr>
      <vt:lpstr>Risicofactoren ouders</vt:lpstr>
      <vt:lpstr>Kenmerken van het kind die het risico verhogen</vt:lpstr>
      <vt:lpstr>PowerPoint-presentatie</vt:lpstr>
      <vt:lpstr>PowerPoint-presentatie</vt:lpstr>
      <vt:lpstr>Wat vind jij kindermishandeling?</vt:lpstr>
      <vt:lpstr>Kindermishandeling wanneer:</vt:lpstr>
      <vt:lpstr>Acute onveiligheid</vt:lpstr>
      <vt:lpstr>Structurele onveiligheid</vt:lpstr>
      <vt:lpstr> Vormen van kindermishandeling:</vt:lpstr>
      <vt:lpstr>PowerPoint-presentatie</vt:lpstr>
      <vt:lpstr>PowerPoint-presentatie</vt:lpstr>
      <vt:lpstr>Rare blauwe plek</vt:lpstr>
      <vt:lpstr>PowerPoint-presentatie</vt:lpstr>
      <vt:lpstr>PowerPoint-presentatie</vt:lpstr>
      <vt:lpstr>PowerPoint-presentatie</vt:lpstr>
      <vt:lpstr>PowerPoint-presentatie</vt:lpstr>
      <vt:lpstr>PowerPoint-presentatie</vt:lpstr>
      <vt:lpstr>Ernst te maken met</vt:lpstr>
      <vt:lpstr>Gevolgen kindermishandeling</vt:lpstr>
      <vt:lpstr>Gevolgen: mensenlevens lang</vt:lpstr>
      <vt:lpstr>PowerPoint-presentatie</vt:lpstr>
      <vt:lpstr>Meldcode kindermishandeling</vt:lpstr>
      <vt:lpstr>PowerPoint-presentatie</vt:lpstr>
      <vt:lpstr>PowerPoint-presentatie</vt:lpstr>
      <vt:lpstr>Stappenmodel meldcode</vt:lpstr>
      <vt:lpstr>Stap 1 meldcode</vt:lpstr>
      <vt:lpstr>PowerPoint-presentatie</vt:lpstr>
      <vt:lpstr>  Denk ook aan de KINDCHECK</vt:lpstr>
      <vt:lpstr>Kindcheck</vt:lpstr>
      <vt:lpstr>Kindcheck</vt:lpstr>
      <vt:lpstr>Kindcheck</vt:lpstr>
      <vt:lpstr> Wat moet je doen? </vt:lpstr>
      <vt:lpstr>PowerPoint-presentatie</vt:lpstr>
      <vt:lpstr>In de praktijk: Signaleren en documenteren</vt:lpstr>
      <vt:lpstr>Sputovamo = hulp om aan kimi te denken!!!</vt:lpstr>
      <vt:lpstr>PowerPoint-presentatie</vt:lpstr>
      <vt:lpstr>Communicatie</vt:lpstr>
      <vt:lpstr>Communicatie</vt:lpstr>
      <vt:lpstr>Communicatie</vt:lpstr>
      <vt:lpstr>Communicatie</vt:lpstr>
      <vt:lpstr>Communicatie</vt:lpstr>
      <vt:lpstr>Extra vragen</vt:lpstr>
      <vt:lpstr>Communicatie</vt:lpstr>
      <vt:lpstr> Veilig Thuis</vt:lpstr>
      <vt:lpstr>Radarfunctie VT</vt:lpstr>
      <vt:lpstr>Take home messages:  </vt:lpstr>
      <vt:lpstr>Jullie informatie is waardevol!!</vt:lpstr>
      <vt:lpstr>PowerPoint-presentatie</vt:lpstr>
      <vt:lpstr>Vragen?</vt:lpstr>
      <vt:lpstr>Aandachtsfunctionaris</vt:lpstr>
      <vt:lpstr>Wat is erger?</vt:lpstr>
      <vt:lpstr>PowerPoint-presentatie</vt:lpstr>
      <vt:lpstr>       https://www.youtube.com/watch?v=2GbYHQshq2w</vt:lpstr>
      <vt:lpstr>Hulpmiddel: Signaleringsvragen:</vt:lpstr>
      <vt:lpstr>Hulpzinnen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Kindermishandeling</dc:title>
  <dc:creator>Leonie Bussemaker-Seckel</dc:creator>
  <cp:lastModifiedBy>Microsoft Office-gebruiker</cp:lastModifiedBy>
  <cp:revision>188</cp:revision>
  <cp:lastPrinted>2018-01-09T15:43:52Z</cp:lastPrinted>
  <dcterms:created xsi:type="dcterms:W3CDTF">2016-11-01T19:41:30Z</dcterms:created>
  <dcterms:modified xsi:type="dcterms:W3CDTF">2019-10-07T19:40:39Z</dcterms:modified>
</cp:coreProperties>
</file>