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8"/>
  </p:notesMasterIdLst>
  <p:sldIdLst>
    <p:sldId id="558" r:id="rId2"/>
    <p:sldId id="564" r:id="rId3"/>
    <p:sldId id="563" r:id="rId4"/>
    <p:sldId id="598" r:id="rId5"/>
    <p:sldId id="566" r:id="rId6"/>
    <p:sldId id="567" r:id="rId7"/>
    <p:sldId id="568" r:id="rId8"/>
    <p:sldId id="569" r:id="rId9"/>
    <p:sldId id="570" r:id="rId10"/>
    <p:sldId id="571" r:id="rId11"/>
    <p:sldId id="572" r:id="rId12"/>
    <p:sldId id="573" r:id="rId13"/>
    <p:sldId id="574" r:id="rId14"/>
    <p:sldId id="575" r:id="rId15"/>
    <p:sldId id="576" r:id="rId16"/>
    <p:sldId id="577" r:id="rId17"/>
    <p:sldId id="578" r:id="rId18"/>
    <p:sldId id="579" r:id="rId19"/>
    <p:sldId id="580" r:id="rId20"/>
    <p:sldId id="581" r:id="rId21"/>
    <p:sldId id="582" r:id="rId22"/>
    <p:sldId id="583" r:id="rId23"/>
    <p:sldId id="584" r:id="rId24"/>
    <p:sldId id="585" r:id="rId25"/>
    <p:sldId id="586" r:id="rId26"/>
    <p:sldId id="587" r:id="rId27"/>
    <p:sldId id="588" r:id="rId28"/>
    <p:sldId id="589" r:id="rId29"/>
    <p:sldId id="590" r:id="rId30"/>
    <p:sldId id="591" r:id="rId31"/>
    <p:sldId id="592" r:id="rId32"/>
    <p:sldId id="593" r:id="rId33"/>
    <p:sldId id="594" r:id="rId34"/>
    <p:sldId id="595" r:id="rId35"/>
    <p:sldId id="596" r:id="rId36"/>
    <p:sldId id="597" r:id="rId37"/>
    <p:sldId id="612" r:id="rId38"/>
    <p:sldId id="600" r:id="rId39"/>
    <p:sldId id="601" r:id="rId40"/>
    <p:sldId id="602" r:id="rId41"/>
    <p:sldId id="603" r:id="rId42"/>
    <p:sldId id="604" r:id="rId43"/>
    <p:sldId id="605" r:id="rId44"/>
    <p:sldId id="606" r:id="rId45"/>
    <p:sldId id="607" r:id="rId46"/>
    <p:sldId id="608" r:id="rId47"/>
    <p:sldId id="609" r:id="rId48"/>
    <p:sldId id="610" r:id="rId49"/>
    <p:sldId id="611" r:id="rId50"/>
    <p:sldId id="616" r:id="rId51"/>
    <p:sldId id="613" r:id="rId52"/>
    <p:sldId id="614" r:id="rId53"/>
    <p:sldId id="615" r:id="rId54"/>
    <p:sldId id="655" r:id="rId55"/>
    <p:sldId id="618" r:id="rId56"/>
    <p:sldId id="619" r:id="rId57"/>
    <p:sldId id="620" r:id="rId58"/>
    <p:sldId id="621" r:id="rId59"/>
    <p:sldId id="622" r:id="rId60"/>
    <p:sldId id="623" r:id="rId61"/>
    <p:sldId id="624" r:id="rId62"/>
    <p:sldId id="625" r:id="rId63"/>
    <p:sldId id="626" r:id="rId64"/>
    <p:sldId id="627" r:id="rId65"/>
    <p:sldId id="628" r:id="rId66"/>
    <p:sldId id="629" r:id="rId67"/>
    <p:sldId id="630" r:id="rId68"/>
    <p:sldId id="631" r:id="rId69"/>
    <p:sldId id="632" r:id="rId70"/>
    <p:sldId id="633" r:id="rId71"/>
    <p:sldId id="634" r:id="rId72"/>
    <p:sldId id="635" r:id="rId73"/>
    <p:sldId id="636" r:id="rId74"/>
    <p:sldId id="637" r:id="rId75"/>
    <p:sldId id="638" r:id="rId76"/>
    <p:sldId id="639" r:id="rId77"/>
    <p:sldId id="640" r:id="rId78"/>
    <p:sldId id="641" r:id="rId79"/>
    <p:sldId id="642" r:id="rId80"/>
    <p:sldId id="643" r:id="rId81"/>
    <p:sldId id="644" r:id="rId82"/>
    <p:sldId id="645" r:id="rId83"/>
    <p:sldId id="646" r:id="rId84"/>
    <p:sldId id="647" r:id="rId85"/>
    <p:sldId id="648" r:id="rId86"/>
    <p:sldId id="649" r:id="rId87"/>
    <p:sldId id="650" r:id="rId88"/>
    <p:sldId id="651" r:id="rId89"/>
    <p:sldId id="652" r:id="rId90"/>
    <p:sldId id="653" r:id="rId91"/>
    <p:sldId id="654" r:id="rId92"/>
    <p:sldId id="663" r:id="rId93"/>
    <p:sldId id="659" r:id="rId94"/>
    <p:sldId id="660" r:id="rId95"/>
    <p:sldId id="661" r:id="rId96"/>
    <p:sldId id="662" r:id="rId97"/>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054745" initials="p" lastIdx="1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45"/>
    <p:restoredTop sz="95103" autoAdjust="0"/>
  </p:normalViewPr>
  <p:slideViewPr>
    <p:cSldViewPr>
      <p:cViewPr>
        <p:scale>
          <a:sx n="105" d="100"/>
          <a:sy n="105" d="100"/>
        </p:scale>
        <p:origin x="-612" y="-348"/>
      </p:cViewPr>
      <p:guideLst>
        <p:guide orient="horz" pos="2160"/>
        <p:guide pos="2880"/>
      </p:guideLst>
    </p:cSldViewPr>
  </p:slideViewPr>
  <p:notesTextViewPr>
    <p:cViewPr>
      <p:scale>
        <a:sx n="1" d="1"/>
        <a:sy n="1" d="1"/>
      </p:scale>
      <p:origin x="0" y="0"/>
    </p:cViewPr>
  </p:notesTextViewPr>
  <p:sorterViewPr>
    <p:cViewPr>
      <p:scale>
        <a:sx n="100" d="100"/>
        <a:sy n="100" d="100"/>
      </p:scale>
      <p:origin x="0" y="-82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commentAuthors" Target="commentAuthors.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5B9A24-22C6-45B8-92AF-E81F0EDAB7B0}" type="datetimeFigureOut">
              <a:rPr lang="nl-NL" smtClean="0"/>
              <a:t>24-1-2019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D89C57-D5B8-4F7A-9D2C-323A9AF777CE}" type="slidenum">
              <a:rPr lang="nl-NL" smtClean="0"/>
              <a:t>‹nr.›</a:t>
            </a:fld>
            <a:endParaRPr lang="nl-NL"/>
          </a:p>
        </p:txBody>
      </p:sp>
    </p:spTree>
    <p:extLst>
      <p:ext uri="{BB962C8B-B14F-4D97-AF65-F5344CB8AC3E}">
        <p14:creationId xmlns:p14="http://schemas.microsoft.com/office/powerpoint/2010/main" val="1056154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uroweb.org/guideline/prostate-cancer/#note_740"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uroweb.org/guideline/prostate-cancer/#note_74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Bespreking</a:t>
            </a:r>
            <a:r>
              <a:rPr lang="nl-NL" baseline="0" dirty="0" smtClean="0"/>
              <a:t> artikel </a:t>
            </a:r>
            <a:r>
              <a:rPr lang="nl-NL" baseline="0" dirty="0" err="1" smtClean="0"/>
              <a:t>Abdollah</a:t>
            </a:r>
            <a:r>
              <a:rPr lang="nl-NL" baseline="0" dirty="0" smtClean="0"/>
              <a:t> et al.</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7A6D82-2E67-4095-8B4B-190BBDC2D74D}"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398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Geen </a:t>
            </a:r>
            <a:r>
              <a:rPr lang="nl-NL" dirty="0" err="1" smtClean="0"/>
              <a:t>head</a:t>
            </a:r>
            <a:r>
              <a:rPr lang="nl-NL" dirty="0" smtClean="0"/>
              <a:t> </a:t>
            </a:r>
            <a:r>
              <a:rPr lang="nl-NL" dirty="0" err="1" smtClean="0"/>
              <a:t>to</a:t>
            </a:r>
            <a:r>
              <a:rPr lang="nl-NL" dirty="0" smtClean="0"/>
              <a:t> </a:t>
            </a:r>
            <a:r>
              <a:rPr lang="nl-NL" dirty="0" err="1" smtClean="0"/>
              <a:t>head</a:t>
            </a:r>
            <a:r>
              <a:rPr lang="nl-NL" dirty="0" smtClean="0"/>
              <a:t> studies, ongeveer in zelfde tijd ontwikkeld</a:t>
            </a:r>
          </a:p>
          <a:p>
            <a:r>
              <a:rPr lang="nl-NL" dirty="0" smtClean="0"/>
              <a:t>Begin en einde</a:t>
            </a:r>
            <a:r>
              <a:rPr lang="nl-NL" baseline="0" dirty="0" smtClean="0"/>
              <a:t> studie volstrekt verschillend</a:t>
            </a:r>
          </a:p>
          <a:p>
            <a:r>
              <a:rPr lang="nl-NL" baseline="0" dirty="0" smtClean="0"/>
              <a:t>OS verwatert door vervolg therapie</a:t>
            </a:r>
            <a:endParaRPr lang="nl-NL" dirty="0"/>
          </a:p>
        </p:txBody>
      </p:sp>
      <p:sp>
        <p:nvSpPr>
          <p:cNvPr id="4" name="Tijdelijke aanduiding voor dia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C1283-906C-4C17-AC6B-707A7736E73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331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Vanaf blok</a:t>
            </a:r>
            <a:r>
              <a:rPr lang="nl-NL" baseline="0" dirty="0" smtClean="0"/>
              <a:t> 3 palliatieve behandeling</a:t>
            </a:r>
            <a:endParaRPr lang="nl-NL" dirty="0"/>
          </a:p>
        </p:txBody>
      </p:sp>
      <p:sp>
        <p:nvSpPr>
          <p:cNvPr id="4" name="Tijdelijke aanduiding voor dianummer 3"/>
          <p:cNvSpPr>
            <a:spLocks noGrp="1"/>
          </p:cNvSpPr>
          <p:nvPr>
            <p:ph type="sldNum" sz="quarter" idx="10"/>
          </p:nvPr>
        </p:nvSpPr>
        <p:spPr/>
        <p:txBody>
          <a:bodyPr/>
          <a:lstStyle/>
          <a:p>
            <a:fld id="{57D89C57-D5B8-4F7A-9D2C-323A9AF777CE}" type="slidenum">
              <a:rPr lang="nl-NL" smtClean="0"/>
              <a:t>19</a:t>
            </a:fld>
            <a:endParaRPr lang="nl-NL"/>
          </a:p>
        </p:txBody>
      </p:sp>
    </p:spTree>
    <p:extLst>
      <p:ext uri="{BB962C8B-B14F-4D97-AF65-F5344CB8AC3E}">
        <p14:creationId xmlns:p14="http://schemas.microsoft.com/office/powerpoint/2010/main" val="2817201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Mist nog referentie AFFIRM</a:t>
            </a:r>
            <a:r>
              <a:rPr lang="nl-NL" baseline="0" dirty="0" smtClean="0"/>
              <a:t> studie</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815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Referenties nog toevoegen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6994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Open vraag naar de zaal, niet met kastjes</a:t>
            </a:r>
          </a:p>
          <a:p>
            <a:r>
              <a:rPr lang="nl-NL" dirty="0" smtClean="0"/>
              <a:t>Op die factoren kom ik later terug</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102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Meeste markers</a:t>
            </a:r>
            <a:r>
              <a:rPr lang="nl-NL" baseline="0" dirty="0" smtClean="0"/>
              <a:t> niet </a:t>
            </a:r>
            <a:r>
              <a:rPr lang="nl-NL" baseline="0" dirty="0" err="1" smtClean="0"/>
              <a:t>predictief</a:t>
            </a:r>
            <a:endParaRPr lang="nl-NL" baseline="0" dirty="0" smtClean="0"/>
          </a:p>
        </p:txBody>
      </p:sp>
      <p:sp>
        <p:nvSpPr>
          <p:cNvPr id="4" name="Tijdelijke aanduiding voor dianumm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7C1283-906C-4C17-AC6B-707A7736E73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5163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7D89C57-D5B8-4F7A-9D2C-323A9AF777CE}" type="slidenum">
              <a:rPr lang="nl-NL" smtClean="0"/>
              <a:t>36</a:t>
            </a:fld>
            <a:endParaRPr lang="nl-NL"/>
          </a:p>
        </p:txBody>
      </p:sp>
    </p:spTree>
    <p:extLst>
      <p:ext uri="{BB962C8B-B14F-4D97-AF65-F5344CB8AC3E}">
        <p14:creationId xmlns:p14="http://schemas.microsoft.com/office/powerpoint/2010/main" val="38423241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42</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43</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44</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Open vraag voor de zaal</a:t>
            </a:r>
            <a:endParaRPr lang="nl-NL" dirty="0"/>
          </a:p>
        </p:txBody>
      </p:sp>
      <p:sp>
        <p:nvSpPr>
          <p:cNvPr id="4" name="Tijdelijke aanduiding voor dianummer 3"/>
          <p:cNvSpPr>
            <a:spLocks noGrp="1"/>
          </p:cNvSpPr>
          <p:nvPr>
            <p:ph type="sldNum" sz="quarter" idx="10"/>
          </p:nvPr>
        </p:nvSpPr>
        <p:spPr/>
        <p:txBody>
          <a:bodyPr/>
          <a:lstStyle/>
          <a:p>
            <a:fld id="{57D89C57-D5B8-4F7A-9D2C-323A9AF777CE}" type="slidenum">
              <a:rPr lang="nl-NL" smtClean="0"/>
              <a:t>6</a:t>
            </a:fld>
            <a:endParaRPr lang="nl-NL"/>
          </a:p>
        </p:txBody>
      </p:sp>
    </p:spTree>
    <p:extLst>
      <p:ext uri="{BB962C8B-B14F-4D97-AF65-F5344CB8AC3E}">
        <p14:creationId xmlns:p14="http://schemas.microsoft.com/office/powerpoint/2010/main" val="2364862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45</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46</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47</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48</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907A6D82-2E67-4095-8B4B-190BBDC2D74D}" type="slidenum">
              <a:rPr lang="nl-NL" smtClean="0">
                <a:solidFill>
                  <a:prstClr val="black"/>
                </a:solidFill>
              </a:rPr>
              <a:pPr>
                <a:defRPr/>
              </a:pPr>
              <a:t>49</a:t>
            </a:fld>
            <a:endParaRPr lang="nl-NL">
              <a:solidFill>
                <a:prstClr val="black"/>
              </a:solidFill>
            </a:endParaRPr>
          </a:p>
        </p:txBody>
      </p:sp>
    </p:spTree>
    <p:extLst>
      <p:ext uri="{BB962C8B-B14F-4D97-AF65-F5344CB8AC3E}">
        <p14:creationId xmlns:p14="http://schemas.microsoft.com/office/powerpoint/2010/main" val="2036176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Uit je vragenlijst van Leven met kanker samen Van Praag Instituut  een online vragenlijst uitgezet blijkt dat ruim de helft van de </a:t>
            </a:r>
            <a:r>
              <a:rPr lang="nl-NL" dirty="0" err="1" smtClean="0"/>
              <a:t>patienten</a:t>
            </a:r>
            <a:r>
              <a:rPr lang="nl-NL" dirty="0" smtClean="0"/>
              <a:t> die regulier behandeling voor kanker krijgt, de</a:t>
            </a:r>
            <a:r>
              <a:rPr lang="nl-NL" baseline="0" dirty="0" smtClean="0"/>
              <a:t> afgelopen 12 </a:t>
            </a:r>
            <a:r>
              <a:rPr lang="nl-NL" baseline="0" dirty="0" err="1" smtClean="0"/>
              <a:t>mnd</a:t>
            </a:r>
            <a:r>
              <a:rPr lang="nl-NL" baseline="0" dirty="0" smtClean="0"/>
              <a:t> gebruik heeft gemaakt van zelfzorg- of voedingsmiddelen (voedingssupplementen, homeopathische en kruidengeneesmiddelen.</a:t>
            </a:r>
          </a:p>
          <a:p>
            <a:r>
              <a:rPr lang="nl-NL" baseline="0" dirty="0" smtClean="0"/>
              <a:t>30% heeft gebruik gemaakt van complementair arts of therapie (manueel therapie, </a:t>
            </a:r>
            <a:r>
              <a:rPr lang="nl-NL" baseline="0" dirty="0" err="1" smtClean="0"/>
              <a:t>chinese</a:t>
            </a:r>
            <a:r>
              <a:rPr lang="nl-NL" baseline="0" dirty="0" smtClean="0"/>
              <a:t> geneeskunde en </a:t>
            </a:r>
            <a:r>
              <a:rPr lang="nl-NL" baseline="0" dirty="0" err="1" smtClean="0"/>
              <a:t>acupuntuur</a:t>
            </a:r>
            <a:r>
              <a:rPr lang="nl-NL" baseline="0" dirty="0" smtClean="0"/>
              <a:t>.</a:t>
            </a:r>
          </a:p>
          <a:p>
            <a:r>
              <a:rPr lang="nl-NL" baseline="0" dirty="0" smtClean="0"/>
              <a:t>58% heeft zelfhulpmethoden toegepast (mindfulness, yoga, meditatie, ontspanningsoefeningen en ontspanningsmassage.</a:t>
            </a:r>
          </a:p>
          <a:p>
            <a:endParaRPr lang="nl-NL" baseline="0" dirty="0" smtClean="0"/>
          </a:p>
          <a:p>
            <a:r>
              <a:rPr lang="nl-NL" baseline="0" dirty="0" smtClean="0"/>
              <a:t>1 op de 7 voelde geen ruimte om de  reguliere arts te praten over aanvullende zorg, </a:t>
            </a:r>
            <a:endParaRPr lang="nl-NL" dirty="0"/>
          </a:p>
        </p:txBody>
      </p:sp>
      <p:sp>
        <p:nvSpPr>
          <p:cNvPr id="4" name="Tijdelijke aanduiding voor dianummer 3"/>
          <p:cNvSpPr>
            <a:spLocks noGrp="1"/>
          </p:cNvSpPr>
          <p:nvPr>
            <p:ph type="sldNum" sz="quarter" idx="10"/>
          </p:nvPr>
        </p:nvSpPr>
        <p:spPr/>
        <p:txBody>
          <a:bodyPr/>
          <a:lstStyle/>
          <a:p>
            <a:fld id="{57D89C57-D5B8-4F7A-9D2C-323A9AF777CE}" type="slidenum">
              <a:rPr lang="nl-NL" smtClean="0"/>
              <a:t>53</a:t>
            </a:fld>
            <a:endParaRPr lang="nl-NL"/>
          </a:p>
        </p:txBody>
      </p:sp>
    </p:spTree>
    <p:extLst>
      <p:ext uri="{BB962C8B-B14F-4D97-AF65-F5344CB8AC3E}">
        <p14:creationId xmlns:p14="http://schemas.microsoft.com/office/powerpoint/2010/main" val="1115194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Vragen voor de zaal</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9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Vragen voor de zaal</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474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Tx/>
              <a:buNone/>
            </a:pPr>
            <a:r>
              <a:rPr lang="nl-NL" b="1" dirty="0" smtClean="0"/>
              <a:t>Cannabis</a:t>
            </a:r>
            <a:r>
              <a:rPr lang="nl-NL" dirty="0" smtClean="0"/>
              <a:t> is de soortnaam van de gehele plant. Behalve als soortnaam wordt de aanduiding </a:t>
            </a:r>
            <a:r>
              <a:rPr lang="nl-NL" b="1" dirty="0" smtClean="0"/>
              <a:t>cannabis</a:t>
            </a:r>
            <a:r>
              <a:rPr lang="nl-NL" dirty="0" smtClean="0"/>
              <a:t> ook gebruikt voor het product dat wordt</a:t>
            </a:r>
            <a:r>
              <a:rPr lang="nl-NL" b="1" dirty="0" smtClean="0"/>
              <a:t> </a:t>
            </a:r>
            <a:r>
              <a:rPr lang="nl-NL" dirty="0" smtClean="0"/>
              <a:t>gemaakt van de bloemen van de cannabisplant. Andere namen voor hetzelfde product zijn </a:t>
            </a:r>
            <a:r>
              <a:rPr lang="nl-NL" b="1" dirty="0" smtClean="0"/>
              <a:t>wiet</a:t>
            </a:r>
            <a:r>
              <a:rPr lang="nl-NL" dirty="0" smtClean="0"/>
              <a:t> en </a:t>
            </a:r>
            <a:r>
              <a:rPr lang="nl-NL" b="1" dirty="0" smtClean="0"/>
              <a:t>marihuana</a:t>
            </a:r>
            <a:r>
              <a:rPr lang="nl-NL" dirty="0" smtClean="0"/>
              <a:t>.</a:t>
            </a:r>
          </a:p>
          <a:p>
            <a:pPr>
              <a:buFontTx/>
              <a:buNone/>
            </a:pPr>
            <a:endParaRPr lang="nl-NL" b="1" dirty="0" smtClean="0"/>
          </a:p>
          <a:p>
            <a:pPr>
              <a:buFontTx/>
              <a:buNone/>
            </a:pPr>
            <a:r>
              <a:rPr lang="nl-NL" b="1" dirty="0" smtClean="0"/>
              <a:t>Hasj </a:t>
            </a:r>
            <a:r>
              <a:rPr lang="nl-NL" dirty="0" smtClean="0"/>
              <a:t>(of </a:t>
            </a:r>
            <a:r>
              <a:rPr lang="nl-NL" b="1" dirty="0" err="1" smtClean="0"/>
              <a:t>hash</a:t>
            </a:r>
            <a:r>
              <a:rPr lang="nl-NL" dirty="0" smtClean="0"/>
              <a:t>) wordt gemaakt door verschillende delen (waaronder de bloemen) van de plant te verzamelen, drogen en zeven. Door de gezeefde harskorrels samen te persen, ontstaat een olierijke hars, waarvan plakjes worden gemaakt.</a:t>
            </a:r>
            <a:endParaRPr lang="nl-NL" sz="1200" dirty="0" smtClean="0">
              <a:effectLst/>
              <a:latin typeface="Arial" charset="0"/>
            </a:endParaRPr>
          </a:p>
          <a:p>
            <a:pPr>
              <a:buFontTx/>
              <a:buNone/>
            </a:pPr>
            <a:endParaRPr lang="nl-NL" sz="1200" dirty="0" smtClean="0">
              <a:effectLst/>
              <a:latin typeface="Arial" charset="0"/>
            </a:endParaRPr>
          </a:p>
          <a:p>
            <a:pPr>
              <a:buFontTx/>
              <a:buNone/>
            </a:pPr>
            <a:r>
              <a:rPr lang="nl-NL" sz="1200" dirty="0" smtClean="0">
                <a:effectLst/>
                <a:latin typeface="Arial" charset="0"/>
              </a:rPr>
              <a:t>Cannabis bestaat uit de gedroogde bloeiwijzen van de vrouwelijke plant van </a:t>
            </a:r>
            <a:r>
              <a:rPr lang="nl-NL" sz="1200" b="1" dirty="0" smtClean="0">
                <a:effectLst/>
                <a:latin typeface="Arial,Italic" charset="0"/>
              </a:rPr>
              <a:t>Cannabis </a:t>
            </a:r>
            <a:r>
              <a:rPr lang="nl-NL" sz="1200" b="1" dirty="0" err="1" smtClean="0">
                <a:effectLst/>
                <a:latin typeface="Arial,Italic" charset="0"/>
              </a:rPr>
              <a:t>sativa</a:t>
            </a:r>
            <a:r>
              <a:rPr lang="nl-NL" sz="1200" b="1" dirty="0" smtClean="0">
                <a:effectLst/>
                <a:latin typeface="Arial,Italic" charset="0"/>
              </a:rPr>
              <a:t> </a:t>
            </a:r>
            <a:r>
              <a:rPr lang="nl-NL" sz="1200" dirty="0" smtClean="0">
                <a:effectLst/>
                <a:latin typeface="Arial,Italic" charset="0"/>
              </a:rPr>
              <a:t>L. </a:t>
            </a:r>
            <a:r>
              <a:rPr lang="nl-NL" sz="1200" dirty="0" err="1" smtClean="0">
                <a:effectLst/>
                <a:latin typeface="Arial,Italic" charset="0"/>
              </a:rPr>
              <a:t>ssp</a:t>
            </a:r>
            <a:r>
              <a:rPr lang="nl-NL" sz="1200" dirty="0" smtClean="0">
                <a:effectLst/>
                <a:latin typeface="Arial,Italic" charset="0"/>
              </a:rPr>
              <a:t>. (oudersoort) en </a:t>
            </a:r>
            <a:r>
              <a:rPr lang="nl-NL" sz="1200" dirty="0" err="1" smtClean="0">
                <a:effectLst/>
                <a:latin typeface="Arial,Italic" charset="0"/>
              </a:rPr>
              <a:t>ssp</a:t>
            </a:r>
            <a:r>
              <a:rPr lang="nl-NL" sz="1200" dirty="0" smtClean="0">
                <a:effectLst/>
                <a:latin typeface="Arial,Italic" charset="0"/>
              </a:rPr>
              <a:t>. indica</a:t>
            </a:r>
            <a:r>
              <a:rPr lang="nl-NL" sz="1200" dirty="0" smtClean="0">
                <a:effectLst/>
                <a:latin typeface="Arial" charset="0"/>
              </a:rPr>
              <a:t>, die is geteeld en verwerkt onder gestandaardiseerde omstandigheden, teneinde een zo constant mogelijk product te verkrijgen. Cannabis bevat meerdere inhoudsstoffen, waaronder stoffen die gerekend worden tot de </a:t>
            </a:r>
            <a:r>
              <a:rPr lang="nl-NL" sz="1200" dirty="0" err="1" smtClean="0">
                <a:effectLst/>
                <a:latin typeface="Arial" charset="0"/>
              </a:rPr>
              <a:t>cannabinoïden</a:t>
            </a:r>
            <a:r>
              <a:rPr lang="nl-NL" sz="1200" dirty="0" smtClean="0">
                <a:effectLst/>
                <a:latin typeface="Arial" charset="0"/>
              </a:rPr>
              <a:t>, zoals </a:t>
            </a:r>
            <a:r>
              <a:rPr lang="nl-NL" sz="1200" dirty="0" err="1" smtClean="0">
                <a:effectLst/>
                <a:latin typeface="Arial" charset="0"/>
              </a:rPr>
              <a:t>dronabinol</a:t>
            </a:r>
            <a:r>
              <a:rPr lang="nl-NL" sz="1200" dirty="0" smtClean="0">
                <a:effectLst/>
                <a:latin typeface="Arial" charset="0"/>
              </a:rPr>
              <a:t> (delta-9-</a:t>
            </a:r>
            <a:r>
              <a:rPr lang="nl-NL" sz="1200" dirty="0" smtClean="0">
                <a:effectLst/>
                <a:latin typeface="Arial,Bold" charset="0"/>
              </a:rPr>
              <a:t>t</a:t>
            </a:r>
            <a:r>
              <a:rPr lang="nl-NL" sz="1200" dirty="0" smtClean="0">
                <a:effectLst/>
                <a:latin typeface="Arial" charset="0"/>
              </a:rPr>
              <a:t>etra</a:t>
            </a:r>
            <a:r>
              <a:rPr lang="nl-NL" sz="1200" dirty="0" smtClean="0">
                <a:effectLst/>
                <a:latin typeface="Arial,Bold" charset="0"/>
              </a:rPr>
              <a:t>h</a:t>
            </a:r>
            <a:r>
              <a:rPr lang="nl-NL" sz="1200" dirty="0" smtClean="0">
                <a:effectLst/>
                <a:latin typeface="Arial" charset="0"/>
              </a:rPr>
              <a:t>ydro</a:t>
            </a:r>
            <a:r>
              <a:rPr lang="nl-NL" sz="1200" dirty="0" smtClean="0">
                <a:effectLst/>
                <a:latin typeface="Arial,Bold" charset="0"/>
              </a:rPr>
              <a:t>c</a:t>
            </a:r>
            <a:r>
              <a:rPr lang="nl-NL" sz="1200" dirty="0" smtClean="0">
                <a:effectLst/>
                <a:latin typeface="Arial" charset="0"/>
              </a:rPr>
              <a:t>annabinol, THC) en </a:t>
            </a:r>
            <a:r>
              <a:rPr lang="nl-NL" sz="1200" dirty="0" err="1" smtClean="0">
                <a:effectLst/>
                <a:latin typeface="Arial" charset="0"/>
              </a:rPr>
              <a:t>cannabidiol</a:t>
            </a:r>
            <a:r>
              <a:rPr lang="nl-NL" sz="1200" dirty="0" smtClean="0">
                <a:effectLst/>
                <a:latin typeface="Arial" charset="0"/>
              </a:rPr>
              <a:t> (CBD). De gehaltes aan </a:t>
            </a:r>
            <a:r>
              <a:rPr lang="nl-NL" sz="1200" dirty="0" err="1" smtClean="0">
                <a:effectLst/>
                <a:latin typeface="Arial" charset="0"/>
              </a:rPr>
              <a:t>cannabinoïden</a:t>
            </a:r>
            <a:r>
              <a:rPr lang="nl-NL" sz="1200" dirty="0" smtClean="0">
                <a:effectLst/>
                <a:latin typeface="Arial" charset="0"/>
              </a:rPr>
              <a:t> zijn afhankelijk van de </a:t>
            </a:r>
            <a:r>
              <a:rPr lang="nl-NL" sz="1200" dirty="0" err="1" smtClean="0">
                <a:effectLst/>
                <a:latin typeface="Arial" charset="0"/>
              </a:rPr>
              <a:t>variëteit</a:t>
            </a:r>
            <a:r>
              <a:rPr lang="nl-NL" sz="1200" baseline="0" dirty="0" smtClean="0">
                <a:effectLst/>
                <a:latin typeface="Arial" charset="0"/>
              </a:rPr>
              <a:t> en de stek.</a:t>
            </a:r>
            <a:endParaRPr lang="nl-NL" dirty="0" smtClean="0">
              <a:effectLst/>
            </a:endParaRPr>
          </a:p>
          <a:p>
            <a:endParaRPr lang="nl-NL" dirty="0"/>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67</a:t>
            </a:fld>
            <a:endParaRPr lang="nl-NL"/>
          </a:p>
        </p:txBody>
      </p:sp>
    </p:spTree>
    <p:extLst>
      <p:ext uri="{BB962C8B-B14F-4D97-AF65-F5344CB8AC3E}">
        <p14:creationId xmlns:p14="http://schemas.microsoft.com/office/powerpoint/2010/main" val="1093667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De medicinale cannabis van BMC is een product van farmaceutische kwaliteit. Dit betekent dat de cannabis voldoet aan strenge internationale kwaliteitseisen.</a:t>
            </a:r>
            <a:endParaRPr lang="nl-NL" dirty="0" smtClean="0"/>
          </a:p>
          <a:p>
            <a:r>
              <a:rPr lang="nl-NL" dirty="0" smtClean="0"/>
              <a:t>De medicinale cannabis bevat geen pesticiden, zware metalen, bacteriën, schimmels of andere ziekteverwekkers. De hoeveelheid werkzame bestanddelen </a:t>
            </a:r>
            <a:r>
              <a:rPr lang="nl-NL" dirty="0" err="1" smtClean="0"/>
              <a:t>cq</a:t>
            </a:r>
            <a:r>
              <a:rPr lang="nl-NL" dirty="0" smtClean="0"/>
              <a:t>. werkzame stoffen is gelijk in elke nieuwe oogst van een bepaald product, zodat de gebruiker altijd een product van dezelfde sterkte krijgt. Om dit te realiseren heeft BMC onder andere eisen vastgelegd waaraan de ketenpartners (waaronder de teler en de logistieke dienstverlener) moeten voldoen. Zo wordt de cannabis geteeld onder gecontroleerde omstandigheden die zijn afgeleid van de regels voor </a:t>
            </a:r>
            <a:r>
              <a:rPr lang="nl-NL" dirty="0" err="1" smtClean="0"/>
              <a:t>Good</a:t>
            </a:r>
            <a:r>
              <a:rPr lang="nl-NL" dirty="0" smtClean="0"/>
              <a:t> Agricultural </a:t>
            </a:r>
            <a:r>
              <a:rPr lang="nl-NL" dirty="0" err="1" smtClean="0"/>
              <a:t>Practice</a:t>
            </a:r>
            <a:r>
              <a:rPr lang="nl-NL" dirty="0" smtClean="0"/>
              <a:t> (GAP).</a:t>
            </a:r>
          </a:p>
          <a:p>
            <a:endParaRPr lang="nl-NL" dirty="0" smtClean="0"/>
          </a:p>
          <a:p>
            <a:r>
              <a:rPr lang="nl-NL" dirty="0" smtClean="0"/>
              <a:t>Om te kunnen garanderen dat aan alle eisen wordt voldaan, wordt de geproduceerde medicinale cannabis getest door onafhankelijke laboratoria op de aanwezigheid van ongewenste stoffen zoals zware metalen en bestrijdingsmiddelen en op de aanwezigheid van mogelijke ziekteverwekkers. Na goedkeuring wordt de medicinale cannabis vrijgegeven voor aflevering in de apotheek.</a:t>
            </a:r>
          </a:p>
          <a:p>
            <a:r>
              <a:rPr lang="nl-NL" dirty="0" smtClean="0"/>
              <a:t>De Universiteit van Leiden heeft onderzoek gedaan naar de kwaliteit van cannabis uit de coffeeshop. </a:t>
            </a:r>
            <a:r>
              <a:rPr lang="nl-NL" u="sng" dirty="0" smtClean="0"/>
              <a:t>Uit het onderzoek is gebleken dat de cannabis uit coffeeshops niet van farmaceutische kwaliteit is. Deze cannabis is vaak verontreinigd met ziekteverwekkers. Het gebruik van cannabis die niet uit de apotheek wordt verkregen houdt daarom een ernstig gezondheidsrisico in voor patiënten.</a:t>
            </a:r>
          </a:p>
          <a:p>
            <a:endParaRPr lang="nl-NL" dirty="0" smtClean="0"/>
          </a:p>
          <a:p>
            <a:endParaRPr lang="nl-NL" dirty="0" smtClean="0"/>
          </a:p>
          <a:p>
            <a:r>
              <a:rPr lang="nl-NL" u="sng" dirty="0" smtClean="0"/>
              <a:t>Gedurende het gehele kweek- en productieproces is alles gericht op een product met een constant niveau aan werkzame stoffen (THC, CBD) en zonder schadelijke micro-organismen</a:t>
            </a:r>
            <a:r>
              <a:rPr lang="nl-NL" dirty="0" smtClean="0"/>
              <a:t>. Van elke lading worden monsters genomen en deze worden gecontroleerd op de aanwezigheid van pesticiden en zware metalen. Ook wordt er gecontroleerd of de THC- en CBD-gehaltes voldoen aan het gewenste niveau. Deze controles zijn een vereiste van de overheid en worden door een onafhankelijk laboratorium uitgevoerd.</a:t>
            </a:r>
            <a:endParaRPr lang="nl-NL" dirty="0"/>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73</a:t>
            </a:fld>
            <a:endParaRPr lang="nl-NL"/>
          </a:p>
        </p:txBody>
      </p:sp>
    </p:spTree>
    <p:extLst>
      <p:ext uri="{BB962C8B-B14F-4D97-AF65-F5344CB8AC3E}">
        <p14:creationId xmlns:p14="http://schemas.microsoft.com/office/powerpoint/2010/main" val="1196637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fontAlgn="base"/>
            <a:r>
              <a:rPr lang="nl-NL" sz="1200" b="0" i="1" kern="1200" dirty="0" smtClean="0">
                <a:solidFill>
                  <a:schemeClr val="tx1"/>
                </a:solidFill>
                <a:effectLst/>
                <a:latin typeface="+mn-lt"/>
                <a:ea typeface="+mn-ea"/>
                <a:cs typeface="+mn-cs"/>
              </a:rPr>
              <a:t>6.10.2.</a:t>
            </a:r>
            <a:r>
              <a:rPr lang="nl-NL" sz="1200" b="1" i="1" kern="1200" dirty="0" smtClean="0">
                <a:solidFill>
                  <a:schemeClr val="tx1"/>
                </a:solidFill>
                <a:effectLst/>
                <a:latin typeface="+mn-lt"/>
                <a:ea typeface="+mn-ea"/>
                <a:cs typeface="+mn-cs"/>
              </a:rPr>
              <a:t>Metastatic </a:t>
            </a:r>
            <a:r>
              <a:rPr lang="nl-NL" sz="1200" b="1" i="1" kern="1200" dirty="0" err="1" smtClean="0">
                <a:solidFill>
                  <a:schemeClr val="tx1"/>
                </a:solidFill>
                <a:effectLst/>
                <a:latin typeface="+mn-lt"/>
                <a:ea typeface="+mn-ea"/>
                <a:cs typeface="+mn-cs"/>
              </a:rPr>
              <a:t>castration-resistant</a:t>
            </a:r>
            <a:r>
              <a:rPr lang="nl-NL" sz="1200" b="1" i="1" kern="1200" dirty="0" smtClean="0">
                <a:solidFill>
                  <a:schemeClr val="tx1"/>
                </a:solidFill>
                <a:effectLst/>
                <a:latin typeface="+mn-lt"/>
                <a:ea typeface="+mn-ea"/>
                <a:cs typeface="+mn-cs"/>
              </a:rPr>
              <a:t> </a:t>
            </a:r>
            <a:r>
              <a:rPr lang="nl-NL" sz="1200" b="1" i="1" kern="1200" dirty="0" err="1" smtClean="0">
                <a:solidFill>
                  <a:schemeClr val="tx1"/>
                </a:solidFill>
                <a:effectLst/>
                <a:latin typeface="+mn-lt"/>
                <a:ea typeface="+mn-ea"/>
                <a:cs typeface="+mn-cs"/>
              </a:rPr>
              <a:t>PCa</a:t>
            </a:r>
            <a:endParaRPr lang="nl-NL" sz="1200" b="0" i="1" kern="1200" dirty="0" smtClean="0">
              <a:solidFill>
                <a:schemeClr val="tx1"/>
              </a:solidFill>
              <a:effectLst/>
              <a:latin typeface="+mn-lt"/>
              <a:ea typeface="+mn-ea"/>
              <a:cs typeface="+mn-cs"/>
            </a:endParaRPr>
          </a:p>
          <a:p>
            <a:pPr fontAlgn="base"/>
            <a:r>
              <a:rPr lang="nl-NL" sz="1200" b="0" i="0" kern="1200" dirty="0" smtClean="0">
                <a:solidFill>
                  <a:schemeClr val="tx1"/>
                </a:solidFill>
                <a:effectLst/>
                <a:latin typeface="+mn-lt"/>
                <a:ea typeface="+mn-ea"/>
                <a:cs typeface="+mn-cs"/>
              </a:rPr>
              <a:t>The </a:t>
            </a:r>
            <a:r>
              <a:rPr lang="nl-NL" sz="1200" b="0" i="0" kern="1200" dirty="0" err="1" smtClean="0">
                <a:solidFill>
                  <a:schemeClr val="tx1"/>
                </a:solidFill>
                <a:effectLst/>
                <a:latin typeface="+mn-lt"/>
                <a:ea typeface="+mn-ea"/>
                <a:cs typeface="+mn-cs"/>
              </a:rPr>
              <a:t>remainder</a:t>
            </a:r>
            <a:r>
              <a:rPr lang="nl-NL" sz="1200" b="0" i="0" kern="1200" dirty="0" smtClean="0">
                <a:solidFill>
                  <a:schemeClr val="tx1"/>
                </a:solidFill>
                <a:effectLst/>
                <a:latin typeface="+mn-lt"/>
                <a:ea typeface="+mn-ea"/>
                <a:cs typeface="+mn-cs"/>
              </a:rPr>
              <a:t> of </a:t>
            </a:r>
            <a:r>
              <a:rPr lang="nl-NL" sz="1200" b="0" i="0" kern="1200" dirty="0" err="1" smtClean="0">
                <a:solidFill>
                  <a:schemeClr val="tx1"/>
                </a:solidFill>
                <a:effectLst/>
                <a:latin typeface="+mn-lt"/>
                <a:ea typeface="+mn-ea"/>
                <a:cs typeface="+mn-cs"/>
              </a:rPr>
              <a:t>this</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Section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focuses</a:t>
            </a:r>
            <a:r>
              <a:rPr lang="nl-NL" sz="1200" b="0" i="0" kern="1200" dirty="0" smtClean="0">
                <a:solidFill>
                  <a:schemeClr val="tx1"/>
                </a:solidFill>
                <a:effectLst/>
                <a:latin typeface="+mn-lt"/>
                <a:ea typeface="+mn-ea"/>
                <a:cs typeface="+mn-cs"/>
              </a:rPr>
              <a:t> on </a:t>
            </a:r>
            <a:r>
              <a:rPr lang="nl-NL" sz="1200" b="0" i="0" kern="1200" dirty="0" err="1" smtClean="0">
                <a:solidFill>
                  <a:schemeClr val="tx1"/>
                </a:solidFill>
                <a:effectLst/>
                <a:latin typeface="+mn-lt"/>
                <a:ea typeface="+mn-ea"/>
                <a:cs typeface="+mn-cs"/>
              </a:rPr>
              <a:t>the</a:t>
            </a:r>
            <a:r>
              <a:rPr lang="nl-NL" sz="1200" b="0" i="0" kern="1200" dirty="0" smtClean="0">
                <a:solidFill>
                  <a:schemeClr val="tx1"/>
                </a:solidFill>
                <a:effectLst/>
                <a:latin typeface="+mn-lt"/>
                <a:ea typeface="+mn-ea"/>
                <a:cs typeface="+mn-cs"/>
              </a:rPr>
              <a:t> management of men </a:t>
            </a:r>
            <a:r>
              <a:rPr lang="nl-NL" sz="1200" b="0" i="0" kern="1200" dirty="0" err="1" smtClean="0">
                <a:solidFill>
                  <a:schemeClr val="tx1"/>
                </a:solidFill>
                <a:effectLst/>
                <a:latin typeface="+mn-lt"/>
                <a:ea typeface="+mn-ea"/>
                <a:cs typeface="+mn-cs"/>
              </a:rPr>
              <a:t>with</a:t>
            </a:r>
            <a:r>
              <a:rPr lang="nl-NL" sz="1200" b="0" i="0" kern="1200" dirty="0" smtClean="0">
                <a:solidFill>
                  <a:schemeClr val="tx1"/>
                </a:solidFill>
                <a:effectLst/>
                <a:latin typeface="+mn-lt"/>
                <a:ea typeface="+mn-ea"/>
                <a:cs typeface="+mn-cs"/>
              </a:rPr>
              <a:t> proven </a:t>
            </a:r>
            <a:r>
              <a:rPr lang="nl-NL" sz="1200" b="0" i="0" kern="1200" dirty="0" err="1" smtClean="0">
                <a:solidFill>
                  <a:schemeClr val="tx1"/>
                </a:solidFill>
                <a:effectLst/>
                <a:latin typeface="+mn-lt"/>
                <a:ea typeface="+mn-ea"/>
                <a:cs typeface="+mn-cs"/>
              </a:rPr>
              <a:t>metastatic</a:t>
            </a:r>
            <a:r>
              <a:rPr lang="nl-NL" sz="1200" b="0" i="0" kern="1200" dirty="0" smtClean="0">
                <a:solidFill>
                  <a:schemeClr val="tx1"/>
                </a:solidFill>
                <a:effectLst/>
                <a:latin typeface="+mn-lt"/>
                <a:ea typeface="+mn-ea"/>
                <a:cs typeface="+mn-cs"/>
              </a:rPr>
              <a:t> CRPC (</a:t>
            </a:r>
            <a:r>
              <a:rPr lang="nl-NL" sz="1200" b="0" i="0" kern="1200" dirty="0" err="1" smtClean="0">
                <a:solidFill>
                  <a:schemeClr val="tx1"/>
                </a:solidFill>
                <a:effectLst/>
                <a:latin typeface="+mn-lt"/>
                <a:ea typeface="+mn-ea"/>
                <a:cs typeface="+mn-cs"/>
              </a:rPr>
              <a:t>mCRPC</a:t>
            </a:r>
            <a:r>
              <a:rPr lang="nl-NL" sz="1200" b="0" i="0" kern="1200" dirty="0" smtClean="0">
                <a:solidFill>
                  <a:schemeClr val="tx1"/>
                </a:solidFill>
                <a:effectLst/>
                <a:latin typeface="+mn-lt"/>
                <a:ea typeface="+mn-ea"/>
                <a:cs typeface="+mn-cs"/>
              </a:rPr>
              <a:t>).</a:t>
            </a:r>
          </a:p>
          <a:p>
            <a:pPr fontAlgn="base"/>
            <a:endParaRPr lang="nl-NL" sz="1200" b="0" i="1" kern="1200" dirty="0" smtClean="0">
              <a:solidFill>
                <a:schemeClr val="tx1"/>
              </a:solidFill>
              <a:effectLst/>
              <a:latin typeface="+mn-lt"/>
              <a:ea typeface="+mn-ea"/>
              <a:cs typeface="+mn-cs"/>
            </a:endParaRPr>
          </a:p>
          <a:p>
            <a:pPr fontAlgn="base"/>
            <a:r>
              <a:rPr lang="nl-NL" sz="1200" b="0" i="1" kern="1200" dirty="0" smtClean="0">
                <a:solidFill>
                  <a:schemeClr val="tx1"/>
                </a:solidFill>
                <a:effectLst/>
                <a:latin typeface="+mn-lt"/>
                <a:ea typeface="+mn-ea"/>
                <a:cs typeface="+mn-cs"/>
              </a:rPr>
              <a:t>6.10.2.1. </a:t>
            </a:r>
            <a:r>
              <a:rPr lang="nl-NL" sz="1200" b="0" i="1" kern="1200" dirty="0" err="1" smtClean="0">
                <a:solidFill>
                  <a:schemeClr val="tx1"/>
                </a:solidFill>
                <a:effectLst/>
                <a:latin typeface="+mn-lt"/>
                <a:ea typeface="+mn-ea"/>
                <a:cs typeface="+mn-cs"/>
              </a:rPr>
              <a:t>Conventional</a:t>
            </a:r>
            <a:r>
              <a:rPr lang="nl-NL" sz="1200" b="0" i="1" kern="1200" dirty="0" smtClean="0">
                <a:solidFill>
                  <a:schemeClr val="tx1"/>
                </a:solidFill>
                <a:effectLst/>
                <a:latin typeface="+mn-lt"/>
                <a:ea typeface="+mn-ea"/>
                <a:cs typeface="+mn-cs"/>
              </a:rPr>
              <a:t> </a:t>
            </a:r>
            <a:r>
              <a:rPr lang="nl-NL" sz="1200" b="0" i="1" kern="1200" dirty="0" err="1" smtClean="0">
                <a:solidFill>
                  <a:schemeClr val="tx1"/>
                </a:solidFill>
                <a:effectLst/>
                <a:latin typeface="+mn-lt"/>
                <a:ea typeface="+mn-ea"/>
                <a:cs typeface="+mn-cs"/>
              </a:rPr>
              <a:t>androgen</a:t>
            </a:r>
            <a:r>
              <a:rPr lang="nl-NL" sz="1200" b="0" i="1" kern="1200" dirty="0" smtClean="0">
                <a:solidFill>
                  <a:schemeClr val="tx1"/>
                </a:solidFill>
                <a:effectLst/>
                <a:latin typeface="+mn-lt"/>
                <a:ea typeface="+mn-ea"/>
                <a:cs typeface="+mn-cs"/>
              </a:rPr>
              <a:t> </a:t>
            </a:r>
            <a:r>
              <a:rPr lang="nl-NL" sz="1200" b="0" i="1" kern="1200" dirty="0" err="1" smtClean="0">
                <a:solidFill>
                  <a:schemeClr val="tx1"/>
                </a:solidFill>
                <a:effectLst/>
                <a:latin typeface="+mn-lt"/>
                <a:ea typeface="+mn-ea"/>
                <a:cs typeface="+mn-cs"/>
              </a:rPr>
              <a:t>deprivation</a:t>
            </a:r>
            <a:r>
              <a:rPr lang="nl-NL" sz="1200" b="0" i="1" kern="1200" dirty="0" smtClean="0">
                <a:solidFill>
                  <a:schemeClr val="tx1"/>
                </a:solidFill>
                <a:effectLst/>
                <a:latin typeface="+mn-lt"/>
                <a:ea typeface="+mn-ea"/>
                <a:cs typeface="+mn-cs"/>
              </a:rPr>
              <a:t> in </a:t>
            </a:r>
            <a:r>
              <a:rPr lang="nl-NL" sz="1200" b="0" i="1" kern="1200" dirty="0" err="1" smtClean="0">
                <a:solidFill>
                  <a:schemeClr val="tx1"/>
                </a:solidFill>
                <a:effectLst/>
                <a:latin typeface="+mn-lt"/>
                <a:ea typeface="+mn-ea"/>
                <a:cs typeface="+mn-cs"/>
              </a:rPr>
              <a:t>castration-resistant</a:t>
            </a:r>
            <a:r>
              <a:rPr lang="nl-NL" sz="1200" b="0" i="1" kern="1200" dirty="0" smtClean="0">
                <a:solidFill>
                  <a:schemeClr val="tx1"/>
                </a:solidFill>
                <a:effectLst/>
                <a:latin typeface="+mn-lt"/>
                <a:ea typeface="+mn-ea"/>
                <a:cs typeface="+mn-cs"/>
              </a:rPr>
              <a:t> </a:t>
            </a:r>
            <a:r>
              <a:rPr lang="nl-NL" sz="1200" b="0" i="1" kern="1200" dirty="0" err="1" smtClean="0">
                <a:solidFill>
                  <a:schemeClr val="tx1"/>
                </a:solidFill>
                <a:effectLst/>
                <a:latin typeface="+mn-lt"/>
                <a:ea typeface="+mn-ea"/>
                <a:cs typeface="+mn-cs"/>
              </a:rPr>
              <a:t>PCa</a:t>
            </a:r>
            <a:endParaRPr lang="nl-NL" sz="1200" b="0" i="1" kern="1200" dirty="0" smtClean="0">
              <a:solidFill>
                <a:schemeClr val="tx1"/>
              </a:solidFill>
              <a:effectLst/>
              <a:latin typeface="+mn-lt"/>
              <a:ea typeface="+mn-ea"/>
              <a:cs typeface="+mn-cs"/>
            </a:endParaRPr>
          </a:p>
          <a:p>
            <a:pPr fontAlgn="base"/>
            <a:r>
              <a:rPr lang="nl-NL" sz="1200" b="0" i="0" kern="1200" dirty="0" err="1" smtClean="0">
                <a:solidFill>
                  <a:schemeClr val="tx1"/>
                </a:solidFill>
                <a:effectLst/>
                <a:latin typeface="+mn-lt"/>
                <a:ea typeface="+mn-ea"/>
                <a:cs typeface="+mn-cs"/>
              </a:rPr>
              <a:t>Eventually</a:t>
            </a:r>
            <a:r>
              <a:rPr lang="nl-NL" sz="1200" b="0" i="0" kern="1200" dirty="0" smtClean="0">
                <a:solidFill>
                  <a:schemeClr val="tx1"/>
                </a:solidFill>
                <a:effectLst/>
                <a:latin typeface="+mn-lt"/>
                <a:ea typeface="+mn-ea"/>
                <a:cs typeface="+mn-cs"/>
              </a:rPr>
              <a:t> men </a:t>
            </a:r>
            <a:r>
              <a:rPr lang="nl-NL" sz="1200" b="0" i="0" kern="1200" dirty="0" err="1" smtClean="0">
                <a:solidFill>
                  <a:schemeClr val="tx1"/>
                </a:solidFill>
                <a:effectLst/>
                <a:latin typeface="+mn-lt"/>
                <a:ea typeface="+mn-ea"/>
                <a:cs typeface="+mn-cs"/>
              </a:rPr>
              <a:t>with</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PCa</a:t>
            </a:r>
            <a:r>
              <a:rPr lang="nl-NL" sz="1200" b="0" i="0" kern="1200" dirty="0" smtClean="0">
                <a:solidFill>
                  <a:schemeClr val="tx1"/>
                </a:solidFill>
                <a:effectLst/>
                <a:latin typeface="+mn-lt"/>
                <a:ea typeface="+mn-ea"/>
                <a:cs typeface="+mn-cs"/>
              </a:rPr>
              <a:t> show </a:t>
            </a:r>
            <a:r>
              <a:rPr lang="nl-NL" sz="1200" b="0" i="0" kern="1200" dirty="0" err="1" smtClean="0">
                <a:solidFill>
                  <a:schemeClr val="tx1"/>
                </a:solidFill>
                <a:effectLst/>
                <a:latin typeface="+mn-lt"/>
                <a:ea typeface="+mn-ea"/>
                <a:cs typeface="+mn-cs"/>
              </a:rPr>
              <a:t>evidence</a:t>
            </a:r>
            <a:r>
              <a:rPr lang="nl-NL" sz="1200" b="0" i="0" kern="1200" dirty="0" smtClean="0">
                <a:solidFill>
                  <a:schemeClr val="tx1"/>
                </a:solidFill>
                <a:effectLst/>
                <a:latin typeface="+mn-lt"/>
                <a:ea typeface="+mn-ea"/>
                <a:cs typeface="+mn-cs"/>
              </a:rPr>
              <a:t> of </a:t>
            </a:r>
            <a:r>
              <a:rPr lang="nl-NL" sz="1200" b="0" i="0" kern="1200" dirty="0" err="1" smtClean="0">
                <a:solidFill>
                  <a:schemeClr val="tx1"/>
                </a:solidFill>
                <a:effectLst/>
                <a:latin typeface="+mn-lt"/>
                <a:ea typeface="+mn-ea"/>
                <a:cs typeface="+mn-cs"/>
              </a:rPr>
              <a:t>disease</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progression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despite</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castration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Two</a:t>
            </a:r>
            <a:r>
              <a:rPr lang="nl-NL" sz="1200" b="0" i="0" kern="1200" dirty="0" smtClean="0">
                <a:solidFill>
                  <a:schemeClr val="tx1"/>
                </a:solidFill>
                <a:effectLst/>
                <a:latin typeface="+mn-lt"/>
                <a:ea typeface="+mn-ea"/>
                <a:cs typeface="+mn-cs"/>
              </a:rPr>
              <a:t> trials have </a:t>
            </a:r>
            <a:r>
              <a:rPr lang="nl-NL" sz="1200" b="0" i="0" kern="1200" dirty="0" err="1" smtClean="0">
                <a:solidFill>
                  <a:schemeClr val="tx1"/>
                </a:solidFill>
                <a:effectLst/>
                <a:latin typeface="+mn-lt"/>
                <a:ea typeface="+mn-ea"/>
                <a:cs typeface="+mn-cs"/>
              </a:rPr>
              <a:t>shown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only</a:t>
            </a:r>
            <a:r>
              <a:rPr lang="nl-NL" sz="1200" b="0" i="0" kern="1200" dirty="0" smtClean="0">
                <a:solidFill>
                  <a:schemeClr val="tx1"/>
                </a:solidFill>
                <a:effectLst/>
                <a:latin typeface="+mn-lt"/>
                <a:ea typeface="+mn-ea"/>
                <a:cs typeface="+mn-cs"/>
              </a:rPr>
              <a:t> a </a:t>
            </a:r>
            <a:r>
              <a:rPr lang="nl-NL" sz="1200" b="0" i="0" kern="1200" dirty="0" err="1" smtClean="0">
                <a:solidFill>
                  <a:schemeClr val="tx1"/>
                </a:solidFill>
                <a:effectLst/>
                <a:latin typeface="+mn-lt"/>
                <a:ea typeface="+mn-ea"/>
                <a:cs typeface="+mn-cs"/>
              </a:rPr>
              <a:t>marginal</a:t>
            </a:r>
            <a:r>
              <a:rPr lang="nl-NL" sz="1200" b="0" i="0" kern="1200" dirty="0" smtClean="0">
                <a:solidFill>
                  <a:schemeClr val="tx1"/>
                </a:solidFill>
                <a:effectLst/>
                <a:latin typeface="+mn-lt"/>
                <a:ea typeface="+mn-ea"/>
                <a:cs typeface="+mn-cs"/>
              </a:rPr>
              <a:t> survival benefit </a:t>
            </a:r>
            <a:r>
              <a:rPr lang="nl-NL" sz="1200" b="0" i="0" kern="1200" dirty="0" err="1" smtClean="0">
                <a:solidFill>
                  <a:schemeClr val="tx1"/>
                </a:solidFill>
                <a:effectLst/>
                <a:latin typeface="+mn-lt"/>
                <a:ea typeface="+mn-ea"/>
                <a:cs typeface="+mn-cs"/>
              </a:rPr>
              <a:t>for</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patients</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remaining</a:t>
            </a:r>
            <a:r>
              <a:rPr lang="nl-NL" sz="1200" b="0" i="0" kern="1200" dirty="0" smtClean="0">
                <a:solidFill>
                  <a:schemeClr val="tx1"/>
                </a:solidFill>
                <a:effectLst/>
                <a:latin typeface="+mn-lt"/>
                <a:ea typeface="+mn-ea"/>
                <a:cs typeface="+mn-cs"/>
              </a:rPr>
              <a:t> on LHRH </a:t>
            </a:r>
            <a:r>
              <a:rPr lang="nl-NL" sz="1200" b="0" i="0" kern="1200" dirty="0" err="1" smtClean="0">
                <a:solidFill>
                  <a:schemeClr val="tx1"/>
                </a:solidFill>
                <a:effectLst/>
                <a:latin typeface="+mn-lt"/>
                <a:ea typeface="+mn-ea"/>
                <a:cs typeface="+mn-cs"/>
              </a:rPr>
              <a:t>analogues</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during</a:t>
            </a:r>
            <a:r>
              <a:rPr lang="nl-NL" sz="1200" b="0" i="0" kern="1200" dirty="0" smtClean="0">
                <a:solidFill>
                  <a:schemeClr val="tx1"/>
                </a:solidFill>
                <a:effectLst/>
                <a:latin typeface="+mn-lt"/>
                <a:ea typeface="+mn-ea"/>
                <a:cs typeface="+mn-cs"/>
              </a:rPr>
              <a:t> second- </a:t>
            </a:r>
            <a:r>
              <a:rPr lang="nl-NL" sz="1200" b="0" i="0" kern="1200" dirty="0" err="1" smtClean="0">
                <a:solidFill>
                  <a:schemeClr val="tx1"/>
                </a:solidFill>
                <a:effectLst/>
                <a:latin typeface="+mn-lt"/>
                <a:ea typeface="+mn-ea"/>
                <a:cs typeface="+mn-cs"/>
              </a:rPr>
              <a:t>and</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third</a:t>
            </a:r>
            <a:r>
              <a:rPr lang="nl-NL" sz="1200" b="0" i="0" kern="1200" dirty="0" smtClean="0">
                <a:solidFill>
                  <a:schemeClr val="tx1"/>
                </a:solidFill>
                <a:effectLst/>
                <a:latin typeface="+mn-lt"/>
                <a:ea typeface="+mn-ea"/>
                <a:cs typeface="+mn-cs"/>
              </a:rPr>
              <a:t>-line </a:t>
            </a:r>
            <a:r>
              <a:rPr lang="nl-NL" sz="1200" b="0" i="0" kern="1200" dirty="0" err="1" smtClean="0">
                <a:solidFill>
                  <a:schemeClr val="tx1"/>
                </a:solidFill>
                <a:effectLst/>
                <a:latin typeface="+mn-lt"/>
                <a:ea typeface="+mn-ea"/>
                <a:cs typeface="+mn-cs"/>
              </a:rPr>
              <a:t>therapies</a:t>
            </a:r>
            <a:r>
              <a:rPr lang="nl-NL" sz="1200" b="0" i="0" kern="1200" dirty="0" smtClean="0">
                <a:solidFill>
                  <a:schemeClr val="tx1"/>
                </a:solidFill>
                <a:effectLst/>
                <a:latin typeface="+mn-lt"/>
                <a:ea typeface="+mn-ea"/>
                <a:cs typeface="+mn-cs"/>
              </a:rPr>
              <a:t> [</a:t>
            </a:r>
            <a:r>
              <a:rPr lang="nl-NL" sz="1200" b="0" i="0" u="sng" kern="1200" dirty="0" smtClean="0">
                <a:solidFill>
                  <a:schemeClr val="tx1"/>
                </a:solidFill>
                <a:effectLst/>
                <a:latin typeface="+mn-lt"/>
                <a:ea typeface="+mn-ea"/>
                <a:cs typeface="+mn-cs"/>
                <a:hlinkClick r:id="rId3"/>
              </a:rPr>
              <a:t>740</a:t>
            </a:r>
            <a:r>
              <a:rPr lang="nl-NL" sz="1200" b="0" i="0" kern="1200" dirty="0" smtClean="0">
                <a:solidFill>
                  <a:schemeClr val="tx1"/>
                </a:solidFill>
                <a:effectLst/>
                <a:latin typeface="+mn-lt"/>
                <a:ea typeface="+mn-ea"/>
                <a:cs typeface="+mn-cs"/>
              </a:rPr>
              <a:t>,</a:t>
            </a:r>
            <a:r>
              <a:rPr lang="nl-NL" sz="1200" b="0" i="0" u="sng" kern="1200" dirty="0" smtClean="0">
                <a:solidFill>
                  <a:schemeClr val="tx1"/>
                </a:solidFill>
                <a:effectLst/>
                <a:latin typeface="+mn-lt"/>
                <a:ea typeface="+mn-ea"/>
                <a:cs typeface="+mn-cs"/>
                <a:hlinkClick r:id="rId4"/>
              </a:rPr>
              <a:t>741</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However</a:t>
            </a:r>
            <a:r>
              <a:rPr lang="nl-NL" sz="1200" b="0" i="0" kern="1200" dirty="0" smtClean="0">
                <a:solidFill>
                  <a:schemeClr val="tx1"/>
                </a:solidFill>
                <a:effectLst/>
                <a:latin typeface="+mn-lt"/>
                <a:ea typeface="+mn-ea"/>
                <a:cs typeface="+mn-cs"/>
              </a:rPr>
              <a:t>, in </a:t>
            </a:r>
            <a:r>
              <a:rPr lang="nl-NL" sz="1200" b="0" i="0" kern="1200" dirty="0" err="1" smtClean="0">
                <a:solidFill>
                  <a:schemeClr val="tx1"/>
                </a:solidFill>
                <a:effectLst/>
                <a:latin typeface="+mn-lt"/>
                <a:ea typeface="+mn-ea"/>
                <a:cs typeface="+mn-cs"/>
              </a:rPr>
              <a:t>the</a:t>
            </a:r>
            <a:r>
              <a:rPr lang="nl-NL" sz="1200" b="0" i="0" kern="1200" dirty="0" smtClean="0">
                <a:solidFill>
                  <a:schemeClr val="tx1"/>
                </a:solidFill>
                <a:effectLst/>
                <a:latin typeface="+mn-lt"/>
                <a:ea typeface="+mn-ea"/>
                <a:cs typeface="+mn-cs"/>
              </a:rPr>
              <a:t> absence of </a:t>
            </a:r>
            <a:r>
              <a:rPr lang="nl-NL" sz="1200" b="0" i="0" kern="1200" dirty="0" err="1" smtClean="0">
                <a:solidFill>
                  <a:schemeClr val="tx1"/>
                </a:solidFill>
                <a:effectLst/>
                <a:latin typeface="+mn-lt"/>
                <a:ea typeface="+mn-ea"/>
                <a:cs typeface="+mn-cs"/>
              </a:rPr>
              <a:t>prospective</a:t>
            </a:r>
            <a:r>
              <a:rPr lang="nl-NL" sz="1200" b="0" i="0" kern="1200" dirty="0" smtClean="0">
                <a:solidFill>
                  <a:schemeClr val="tx1"/>
                </a:solidFill>
                <a:effectLst/>
                <a:latin typeface="+mn-lt"/>
                <a:ea typeface="+mn-ea"/>
                <a:cs typeface="+mn-cs"/>
              </a:rPr>
              <a:t> data, </a:t>
            </a:r>
            <a:r>
              <a:rPr lang="nl-NL" sz="1200" b="0" i="0" kern="1200" dirty="0" err="1" smtClean="0">
                <a:solidFill>
                  <a:schemeClr val="tx1"/>
                </a:solidFill>
                <a:effectLst/>
                <a:latin typeface="+mn-lt"/>
                <a:ea typeface="+mn-ea"/>
                <a:cs typeface="+mn-cs"/>
              </a:rPr>
              <a:t>the</a:t>
            </a:r>
            <a:r>
              <a:rPr lang="nl-NL" sz="1200" b="0" i="0" kern="1200" dirty="0" smtClean="0">
                <a:solidFill>
                  <a:schemeClr val="tx1"/>
                </a:solidFill>
                <a:effectLst/>
                <a:latin typeface="+mn-lt"/>
                <a:ea typeface="+mn-ea"/>
                <a:cs typeface="+mn-cs"/>
              </a:rPr>
              <a:t> modest </a:t>
            </a:r>
            <a:r>
              <a:rPr lang="nl-NL" sz="1200" b="0" i="0" kern="1200" dirty="0" err="1" smtClean="0">
                <a:solidFill>
                  <a:schemeClr val="tx1"/>
                </a:solidFill>
                <a:effectLst/>
                <a:latin typeface="+mn-lt"/>
                <a:ea typeface="+mn-ea"/>
                <a:cs typeface="+mn-cs"/>
              </a:rPr>
              <a:t>potential</a:t>
            </a:r>
            <a:r>
              <a:rPr lang="nl-NL" sz="1200" b="0" i="0" kern="1200" dirty="0" smtClean="0">
                <a:solidFill>
                  <a:schemeClr val="tx1"/>
                </a:solidFill>
                <a:effectLst/>
                <a:latin typeface="+mn-lt"/>
                <a:ea typeface="+mn-ea"/>
                <a:cs typeface="+mn-cs"/>
              </a:rPr>
              <a:t> benefits of a </a:t>
            </a:r>
            <a:r>
              <a:rPr lang="nl-NL" sz="1200" b="0" i="0" kern="1200" dirty="0" err="1" smtClean="0">
                <a:solidFill>
                  <a:schemeClr val="tx1"/>
                </a:solidFill>
                <a:effectLst/>
                <a:latin typeface="+mn-lt"/>
                <a:ea typeface="+mn-ea"/>
                <a:cs typeface="+mn-cs"/>
              </a:rPr>
              <a:t>continuing</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castration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outweigh</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the</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minimal</a:t>
            </a:r>
            <a:r>
              <a:rPr lang="nl-NL" sz="1200" b="0" i="0" kern="1200" dirty="0" smtClean="0">
                <a:solidFill>
                  <a:schemeClr val="tx1"/>
                </a:solidFill>
                <a:effectLst/>
                <a:latin typeface="+mn-lt"/>
                <a:ea typeface="+mn-ea"/>
                <a:cs typeface="+mn-cs"/>
              </a:rPr>
              <a:t> risk of treatment. In </a:t>
            </a:r>
            <a:r>
              <a:rPr lang="nl-NL" sz="1200" b="0" i="0" kern="1200" dirty="0" err="1" smtClean="0">
                <a:solidFill>
                  <a:schemeClr val="tx1"/>
                </a:solidFill>
                <a:effectLst/>
                <a:latin typeface="+mn-lt"/>
                <a:ea typeface="+mn-ea"/>
                <a:cs typeface="+mn-cs"/>
              </a:rPr>
              <a:t>addition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all</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subsequent</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treatments</a:t>
            </a:r>
            <a:r>
              <a:rPr lang="nl-NL" sz="1200" b="0" i="0" kern="1200" dirty="0" smtClean="0">
                <a:solidFill>
                  <a:schemeClr val="tx1"/>
                </a:solidFill>
                <a:effectLst/>
                <a:latin typeface="+mn-lt"/>
                <a:ea typeface="+mn-ea"/>
                <a:cs typeface="+mn-cs"/>
              </a:rPr>
              <a:t> have been </a:t>
            </a:r>
            <a:r>
              <a:rPr lang="nl-NL" sz="1200" b="0" i="0" kern="1200" dirty="0" err="1" smtClean="0">
                <a:solidFill>
                  <a:schemeClr val="tx1"/>
                </a:solidFill>
                <a:effectLst/>
                <a:latin typeface="+mn-lt"/>
                <a:ea typeface="+mn-ea"/>
                <a:cs typeface="+mn-cs"/>
              </a:rPr>
              <a:t>studied</a:t>
            </a:r>
            <a:r>
              <a:rPr lang="nl-NL" sz="1200" b="0" i="0" kern="1200" dirty="0" smtClean="0">
                <a:solidFill>
                  <a:schemeClr val="tx1"/>
                </a:solidFill>
                <a:effectLst/>
                <a:latin typeface="+mn-lt"/>
                <a:ea typeface="+mn-ea"/>
                <a:cs typeface="+mn-cs"/>
              </a:rPr>
              <a:t> in men </a:t>
            </a:r>
            <a:r>
              <a:rPr lang="nl-NL" sz="1200" b="0" i="0" kern="1200" dirty="0" err="1" smtClean="0">
                <a:solidFill>
                  <a:schemeClr val="tx1"/>
                </a:solidFill>
                <a:effectLst/>
                <a:latin typeface="+mn-lt"/>
                <a:ea typeface="+mn-ea"/>
                <a:cs typeface="+mn-cs"/>
              </a:rPr>
              <a:t>with</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ongoing</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androgen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suppression</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and</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therefore</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it</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should</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be</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continued</a:t>
            </a:r>
            <a:r>
              <a:rPr lang="nl-NL" sz="1200" b="0" i="0" kern="1200" dirty="0" smtClean="0">
                <a:solidFill>
                  <a:schemeClr val="tx1"/>
                </a:solidFill>
                <a:effectLst/>
                <a:latin typeface="+mn-lt"/>
                <a:ea typeface="+mn-ea"/>
                <a:cs typeface="+mn-cs"/>
              </a:rPr>
              <a:t> </a:t>
            </a:r>
            <a:r>
              <a:rPr lang="nl-NL" sz="1200" b="0" i="0" kern="1200" dirty="0" err="1" smtClean="0">
                <a:solidFill>
                  <a:schemeClr val="tx1"/>
                </a:solidFill>
                <a:effectLst/>
                <a:latin typeface="+mn-lt"/>
                <a:ea typeface="+mn-ea"/>
                <a:cs typeface="+mn-cs"/>
              </a:rPr>
              <a:t>indefinitely</a:t>
            </a:r>
            <a:r>
              <a:rPr lang="nl-NL" sz="1200" b="0" i="0" kern="1200" dirty="0" smtClean="0">
                <a:solidFill>
                  <a:schemeClr val="tx1"/>
                </a:solidFill>
                <a:effectLst/>
                <a:latin typeface="+mn-lt"/>
                <a:ea typeface="+mn-ea"/>
                <a:cs typeface="+mn-cs"/>
              </a:rPr>
              <a:t> in these </a:t>
            </a:r>
            <a:r>
              <a:rPr lang="nl-NL" sz="1200" b="0" i="0" kern="1200" dirty="0" err="1" smtClean="0">
                <a:solidFill>
                  <a:schemeClr val="tx1"/>
                </a:solidFill>
                <a:effectLst/>
                <a:latin typeface="+mn-lt"/>
                <a:ea typeface="+mn-ea"/>
                <a:cs typeface="+mn-cs"/>
              </a:rPr>
              <a:t>patients</a:t>
            </a:r>
            <a:r>
              <a:rPr lang="nl-NL" sz="1200" b="0" i="0" kern="1200" dirty="0" smtClean="0">
                <a:solidFill>
                  <a:schemeClr val="tx1"/>
                </a:solidFill>
                <a:effectLst/>
                <a:latin typeface="+mn-lt"/>
                <a:ea typeface="+mn-ea"/>
                <a:cs typeface="+mn-cs"/>
              </a:rPr>
              <a:t>.</a:t>
            </a:r>
          </a:p>
          <a:p>
            <a:pPr fontAlgn="base"/>
            <a:endParaRPr lang="nl-NL" sz="1200" b="0" i="0" kern="1200" dirty="0" smtClean="0">
              <a:solidFill>
                <a:schemeClr val="tx1"/>
              </a:solidFill>
              <a:effectLst/>
              <a:latin typeface="+mn-lt"/>
              <a:ea typeface="+mn-ea"/>
              <a:cs typeface="+mn-cs"/>
            </a:endParaRPr>
          </a:p>
          <a:p>
            <a:pPr fontAlgn="base"/>
            <a:endParaRPr lang="nl-NL" sz="1200" b="0" i="0" kern="1200" dirty="0" smtClean="0">
              <a:solidFill>
                <a:schemeClr val="tx1"/>
              </a:solidFill>
              <a:effectLst/>
              <a:latin typeface="+mn-lt"/>
              <a:ea typeface="+mn-ea"/>
              <a:cs typeface="+mn-cs"/>
            </a:endParaRPr>
          </a:p>
          <a:p>
            <a:endParaRPr lang="nl-NL"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2AAE5-B73D-445E-980D-ABCA5850BFBE}" type="datetime2">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donderdag 24 januari 2019</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63BF9F-6AF3-4047-A3C6-C1F58B0F5E43}"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7927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Bedrocan</a:t>
            </a:r>
            <a:r>
              <a:rPr lang="nl-NL" dirty="0" smtClean="0"/>
              <a:t> is beursgenoteerd</a:t>
            </a:r>
          </a:p>
          <a:p>
            <a:r>
              <a:rPr lang="nl-NL" dirty="0" smtClean="0"/>
              <a:t>Ooit begonnen als teler witlof asperges en tuinkers</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0504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7D89C57-D5B8-4F7A-9D2C-323A9AF777CE}" type="slidenum">
              <a:rPr lang="nl-NL" smtClean="0"/>
              <a:t>75</a:t>
            </a:fld>
            <a:endParaRPr lang="nl-NL"/>
          </a:p>
        </p:txBody>
      </p:sp>
    </p:spTree>
    <p:extLst>
      <p:ext uri="{BB962C8B-B14F-4D97-AF65-F5344CB8AC3E}">
        <p14:creationId xmlns:p14="http://schemas.microsoft.com/office/powerpoint/2010/main" val="2113295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Voor een snelle opname in de bloedbaan dient u de cannabis olie onder de tong te druppelen. De smaak kan worden geneutraliseerd door olijven of een stukje banaan te eten na het druppelen onder de tong. </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Het effect treedt snel (binnen 30 min) op, is maximaal na 2-3 uur en houdt 4-8 uur aan. Dit kan echter per individu verschillen. Na 4-5 dagen zijn alle stoffen uit het lichaam. </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79</a:t>
            </a:fld>
            <a:endParaRPr lang="nl-NL"/>
          </a:p>
        </p:txBody>
      </p:sp>
    </p:spTree>
    <p:extLst>
      <p:ext uri="{BB962C8B-B14F-4D97-AF65-F5344CB8AC3E}">
        <p14:creationId xmlns:p14="http://schemas.microsoft.com/office/powerpoint/2010/main" val="42517988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23 RCT </a:t>
            </a:r>
          </a:p>
          <a:p>
            <a:r>
              <a:rPr lang="nl-NL" dirty="0" smtClean="0"/>
              <a:t>Veel bias</a:t>
            </a:r>
          </a:p>
          <a:p>
            <a:r>
              <a:rPr lang="nl-NL" dirty="0" smtClean="0"/>
              <a:t>Niet zo goede studies</a:t>
            </a:r>
          </a:p>
          <a:p>
            <a:r>
              <a:rPr lang="nl-NL" dirty="0" smtClean="0"/>
              <a:t>Maar wel overduidelijk effect op bijvoorbeeld misselijkheid en welbevinden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500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83</a:t>
            </a:fld>
            <a:endParaRPr lang="nl-NL"/>
          </a:p>
        </p:txBody>
      </p:sp>
    </p:spTree>
    <p:extLst>
      <p:ext uri="{BB962C8B-B14F-4D97-AF65-F5344CB8AC3E}">
        <p14:creationId xmlns:p14="http://schemas.microsoft.com/office/powerpoint/2010/main" val="2582009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84</a:t>
            </a:fld>
            <a:endParaRPr lang="nl-NL"/>
          </a:p>
        </p:txBody>
      </p:sp>
    </p:spTree>
    <p:extLst>
      <p:ext uri="{BB962C8B-B14F-4D97-AF65-F5344CB8AC3E}">
        <p14:creationId xmlns:p14="http://schemas.microsoft.com/office/powerpoint/2010/main" val="182960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smtClean="0">
                <a:effectLst/>
              </a:rPr>
              <a:t>Sombere stemming kan vooral bij ouderen optreden</a:t>
            </a:r>
          </a:p>
          <a:p>
            <a:endParaRPr lang="nl-NL" dirty="0" smtClean="0">
              <a:effectLst/>
            </a:endParaRPr>
          </a:p>
          <a:p>
            <a:endParaRPr lang="nl-NL" dirty="0" smtClean="0">
              <a:effectLst/>
            </a:endParaRPr>
          </a:p>
          <a:p>
            <a:r>
              <a:rPr lang="nl-NL" dirty="0" smtClean="0">
                <a:effectLst/>
              </a:rPr>
              <a:t>Cannabis heeft in de therapeutische dosering een licht tot matig negatieve invloed op de rijvaardigheid. Bij incidenteel medicinaal gebruik is cannabis vanaf 15 uur na inname rijveilig. Bij dagelijks medicinaal gebruik is cannabis na 2 weken rijveilig.</a:t>
            </a:r>
          </a:p>
          <a:p>
            <a:r>
              <a:rPr lang="nl-NL" dirty="0" smtClean="0">
                <a:effectLst/>
              </a:rPr>
              <a:t>Afraden wanneer iemand zich loom, high</a:t>
            </a:r>
            <a:r>
              <a:rPr lang="nl-NL" baseline="0" dirty="0" smtClean="0">
                <a:effectLst/>
              </a:rPr>
              <a:t> of verward of angstig voelt.</a:t>
            </a:r>
            <a:endParaRPr lang="nl-NL" dirty="0" smtClean="0">
              <a:effectLst/>
            </a:endParaRPr>
          </a:p>
          <a:p>
            <a:endParaRPr lang="nl-NL" dirty="0" smtClean="0">
              <a:effectLst/>
            </a:endParaRPr>
          </a:p>
          <a:p>
            <a:r>
              <a:rPr lang="nl-NL" dirty="0" smtClean="0">
                <a:effectLst/>
              </a:rPr>
              <a:t>Bijwerkingen toe te schrijven aan THC. Bij chronisch</a:t>
            </a:r>
            <a:r>
              <a:rPr lang="nl-NL" baseline="0" dirty="0" smtClean="0">
                <a:effectLst/>
              </a:rPr>
              <a:t> gebruik niet rijden. Ook niet wanneer alcohol gebruikt is.</a:t>
            </a:r>
          </a:p>
          <a:p>
            <a:endParaRPr lang="nl-NL" baseline="0" dirty="0" smtClean="0">
              <a:effectLst/>
            </a:endParaRPr>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85</a:t>
            </a:fld>
            <a:endParaRPr lang="nl-NL"/>
          </a:p>
        </p:txBody>
      </p:sp>
    </p:spTree>
    <p:extLst>
      <p:ext uri="{BB962C8B-B14F-4D97-AF65-F5344CB8AC3E}">
        <p14:creationId xmlns:p14="http://schemas.microsoft.com/office/powerpoint/2010/main" val="3435415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Cannabis werkt vaak synergistisch als het aan de gebruikte therapie wordt toegevoegd wat kan betekenen dat de dosering van andere medicatie – zoals bijvoorbeeld van opiaten, NSAID’s of benzodiazepinen – kan worden verlaagd.</a:t>
            </a:r>
          </a:p>
          <a:p>
            <a:r>
              <a:rPr lang="nl-NL" sz="1200" b="0" i="0" u="none" strike="noStrike" kern="1200" baseline="0" dirty="0" smtClean="0">
                <a:solidFill>
                  <a:schemeClr val="tx1"/>
                </a:solidFill>
                <a:latin typeface="+mn-lt"/>
                <a:ea typeface="+mn-ea"/>
                <a:cs typeface="+mn-cs"/>
              </a:rPr>
              <a:t>Opiaten </a:t>
            </a:r>
            <a:r>
              <a:rPr lang="nl-NL" sz="1200" b="0" i="0" u="none" strike="noStrike" kern="1200" baseline="0" dirty="0" err="1" smtClean="0">
                <a:solidFill>
                  <a:schemeClr val="tx1"/>
                </a:solidFill>
                <a:latin typeface="+mn-lt"/>
                <a:ea typeface="+mn-ea"/>
                <a:cs typeface="+mn-cs"/>
              </a:rPr>
              <a:t>potentiëren</a:t>
            </a:r>
            <a:r>
              <a:rPr lang="nl-NL" sz="1200" b="0" i="0" u="none" strike="noStrike" kern="1200" baseline="0" dirty="0" smtClean="0">
                <a:solidFill>
                  <a:schemeClr val="tx1"/>
                </a:solidFill>
                <a:latin typeface="+mn-lt"/>
                <a:ea typeface="+mn-ea"/>
                <a:cs typeface="+mn-cs"/>
              </a:rPr>
              <a:t> tevens het pijnstillend effect.</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Er is vrijwel geen onderzoek naar interacties met andere geneesmiddelen. THC wordt afgebroken door de leverenzymen </a:t>
            </a:r>
            <a:r>
              <a:rPr lang="nl-NL" sz="1200" b="0" i="0" u="sng" strike="noStrike" kern="1200" baseline="0" dirty="0" smtClean="0">
                <a:solidFill>
                  <a:schemeClr val="tx1"/>
                </a:solidFill>
                <a:latin typeface="+mn-lt"/>
                <a:ea typeface="+mn-ea"/>
                <a:cs typeface="+mn-cs"/>
              </a:rPr>
              <a:t>CYP2C9 en CYP3A4</a:t>
            </a:r>
            <a:r>
              <a:rPr lang="nl-NL" sz="1200" b="0" i="0" u="none" strike="noStrike" kern="1200" baseline="0" dirty="0" smtClean="0">
                <a:solidFill>
                  <a:schemeClr val="tx1"/>
                </a:solidFill>
                <a:latin typeface="+mn-lt"/>
                <a:ea typeface="+mn-ea"/>
                <a:cs typeface="+mn-cs"/>
              </a:rPr>
              <a:t>. Theoretisch kunnen interacties optreden met geneesmiddelen en grapefruit sap  die de werking van deze enzymen versterken of verzwakken.</a:t>
            </a:r>
          </a:p>
          <a:p>
            <a:endParaRPr lang="nl-NL" sz="1200" b="0" i="0" u="none" strike="noStrike" kern="1200" baseline="0" dirty="0" smtClean="0">
              <a:solidFill>
                <a:schemeClr val="tx1"/>
              </a:solidFill>
              <a:latin typeface="+mn-lt"/>
              <a:ea typeface="+mn-ea"/>
              <a:cs typeface="+mn-cs"/>
            </a:endParaRPr>
          </a:p>
          <a:p>
            <a:r>
              <a:rPr lang="nl-NL" sz="1200" kern="1200" dirty="0" smtClean="0">
                <a:solidFill>
                  <a:schemeClr val="tx1"/>
                </a:solidFill>
                <a:effectLst/>
                <a:latin typeface="+mn-lt"/>
                <a:ea typeface="+mn-ea"/>
                <a:cs typeface="+mn-cs"/>
              </a:rPr>
              <a:t>Ook mensen met </a:t>
            </a:r>
            <a:r>
              <a:rPr lang="nl-NL" sz="1200" kern="1200" dirty="0" err="1" smtClean="0">
                <a:solidFill>
                  <a:schemeClr val="tx1"/>
                </a:solidFill>
                <a:effectLst/>
                <a:latin typeface="+mn-lt"/>
                <a:ea typeface="+mn-ea"/>
                <a:cs typeface="+mn-cs"/>
              </a:rPr>
              <a:t>hart-en</a:t>
            </a:r>
            <a:r>
              <a:rPr lang="nl-NL" sz="1200" kern="1200" dirty="0" smtClean="0">
                <a:solidFill>
                  <a:schemeClr val="tx1"/>
                </a:solidFill>
                <a:effectLst/>
                <a:latin typeface="+mn-lt"/>
                <a:ea typeface="+mn-ea"/>
                <a:cs typeface="+mn-cs"/>
              </a:rPr>
              <a:t> vaatziekten moeten zich goed door hun arts laten adviseren, want cannabis heeft een </a:t>
            </a:r>
            <a:r>
              <a:rPr lang="nl-NL" sz="1200" u="none" kern="1200" dirty="0" smtClean="0">
                <a:solidFill>
                  <a:schemeClr val="tx1"/>
                </a:solidFill>
                <a:effectLst/>
                <a:latin typeface="+mn-lt"/>
                <a:ea typeface="+mn-ea"/>
                <a:cs typeface="+mn-cs"/>
              </a:rPr>
              <a:t>sterk (tijdelijk) effect op de hartslag en bloeddruk</a:t>
            </a:r>
            <a:r>
              <a:rPr lang="nl-NL" sz="1200" kern="1200" dirty="0" smtClean="0">
                <a:solidFill>
                  <a:schemeClr val="tx1"/>
                </a:solidFill>
                <a:effectLst/>
                <a:latin typeface="+mn-lt"/>
                <a:ea typeface="+mn-ea"/>
                <a:cs typeface="+mn-cs"/>
              </a:rPr>
              <a:t>. Verder moet u bij leverproblemen oppassen en zwangere vrouwen moeten het ook liever niet gebruiken, want het kan invloed hebben op de ontwikkeling van het ongeboren kind.</a:t>
            </a:r>
          </a:p>
          <a:p>
            <a:endParaRPr lang="nl-NL"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baseline="0" dirty="0" smtClean="0">
                <a:effectLst/>
              </a:rPr>
              <a:t>Let op dat in olie van Transvaal apotheek pinda olie zit. Allergie!!!</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86</a:t>
            </a:fld>
            <a:endParaRPr lang="nl-NL"/>
          </a:p>
        </p:txBody>
      </p:sp>
    </p:spTree>
    <p:extLst>
      <p:ext uri="{BB962C8B-B14F-4D97-AF65-F5344CB8AC3E}">
        <p14:creationId xmlns:p14="http://schemas.microsoft.com/office/powerpoint/2010/main" val="6792259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kern="1200" baseline="0" dirty="0" smtClean="0">
                <a:solidFill>
                  <a:schemeClr val="tx1"/>
                </a:solidFill>
                <a:latin typeface="+mn-lt"/>
                <a:ea typeface="+mn-ea"/>
                <a:cs typeface="+mn-cs"/>
              </a:rPr>
              <a:t>Er zijn geen gegevens bekend over afhankelijkheid bij therapeutisch gebruik van cannabis. Naar verwachting komt afhankelijkheid nauwelijks voor als alleen sprake is van therapeutisch gebruik. Afhankelijkheid komt wel voor bij recreatief gebruik van cannabis. Wel moet de patiënt voorzichtig zijn als er al eerder sprake was van afhankelijkheid.</a:t>
            </a:r>
          </a:p>
          <a:p>
            <a:endParaRPr lang="nl-NL" sz="1200" b="0" i="0" u="none" strike="noStrike" kern="1200" baseline="0" dirty="0" smtClean="0">
              <a:solidFill>
                <a:schemeClr val="tx1"/>
              </a:solidFill>
              <a:latin typeface="+mn-lt"/>
              <a:ea typeface="+mn-ea"/>
              <a:cs typeface="+mn-cs"/>
            </a:endParaRPr>
          </a:p>
          <a:p>
            <a:r>
              <a:rPr lang="nl-NL" sz="1200" b="0" i="0" u="none" strike="noStrike" kern="1200" baseline="0" dirty="0" smtClean="0">
                <a:solidFill>
                  <a:schemeClr val="tx1"/>
                </a:solidFill>
                <a:latin typeface="+mn-lt"/>
                <a:ea typeface="+mn-ea"/>
                <a:cs typeface="+mn-cs"/>
              </a:rPr>
              <a:t>Langdurig gebruik van hoge doseringen medicinale cannabis kan wel leiden tot afhankelijkheid. Stoppen kan dan ontwenningsverschijnselen geven, zoals milde vormen van rusteloosheid, prikkelbaarheid, slapeloosheid en misselijkheid.</a:t>
            </a:r>
          </a:p>
          <a:p>
            <a:endParaRPr lang="nl-NL" sz="1200" b="0" i="0" u="none" strike="noStrike" kern="1200" baseline="0" dirty="0" smtClean="0">
              <a:solidFill>
                <a:schemeClr val="tx1"/>
              </a:solidFill>
              <a:latin typeface="+mn-lt"/>
              <a:ea typeface="+mn-ea"/>
              <a:cs typeface="+mn-cs"/>
            </a:endParaRPr>
          </a:p>
          <a:p>
            <a:r>
              <a:rPr lang="nl-NL" sz="1200" kern="1200" dirty="0" smtClean="0">
                <a:solidFill>
                  <a:schemeClr val="tx1"/>
                </a:solidFill>
                <a:effectLst/>
                <a:latin typeface="+mn-lt"/>
                <a:ea typeface="+mn-ea"/>
                <a:cs typeface="+mn-cs"/>
              </a:rPr>
              <a:t>Echt verslaafd </a:t>
            </a:r>
            <a:r>
              <a:rPr lang="nl-NL" sz="1200" kern="1200" dirty="0" err="1" smtClean="0">
                <a:solidFill>
                  <a:schemeClr val="tx1"/>
                </a:solidFill>
                <a:effectLst/>
                <a:latin typeface="+mn-lt"/>
                <a:ea typeface="+mn-ea"/>
                <a:cs typeface="+mn-cs"/>
              </a:rPr>
              <a:t>zul</a:t>
            </a:r>
            <a:r>
              <a:rPr lang="nl-NL" sz="1200" kern="1200" baseline="0" dirty="0" smtClean="0">
                <a:solidFill>
                  <a:schemeClr val="tx1"/>
                </a:solidFill>
                <a:effectLst/>
                <a:latin typeface="+mn-lt"/>
                <a:ea typeface="+mn-ea"/>
                <a:cs typeface="+mn-cs"/>
              </a:rPr>
              <a:t> je</a:t>
            </a:r>
            <a:r>
              <a:rPr lang="nl-NL" sz="1200" kern="1200" dirty="0" smtClean="0">
                <a:solidFill>
                  <a:schemeClr val="tx1"/>
                </a:solidFill>
                <a:effectLst/>
                <a:latin typeface="+mn-lt"/>
                <a:ea typeface="+mn-ea"/>
                <a:cs typeface="+mn-cs"/>
              </a:rPr>
              <a:t> er niet snel aan raken, want de aanbevolen dosering is meestal laag en het bepalen van de dosering gaat onder begeleiding van een arts. </a:t>
            </a:r>
            <a:endParaRPr lang="nl-NL" dirty="0"/>
          </a:p>
        </p:txBody>
      </p:sp>
      <p:sp>
        <p:nvSpPr>
          <p:cNvPr id="4" name="Tijdelijke aanduiding voor dianummer 3"/>
          <p:cNvSpPr>
            <a:spLocks noGrp="1"/>
          </p:cNvSpPr>
          <p:nvPr>
            <p:ph type="sldNum" sz="quarter" idx="10"/>
          </p:nvPr>
        </p:nvSpPr>
        <p:spPr/>
        <p:txBody>
          <a:bodyPr/>
          <a:lstStyle/>
          <a:p>
            <a:fld id="{9B85440E-115D-5446-A953-3799AF44D070}" type="slidenum">
              <a:rPr lang="nl-NL" smtClean="0"/>
              <a:t>87</a:t>
            </a:fld>
            <a:endParaRPr lang="nl-NL"/>
          </a:p>
        </p:txBody>
      </p:sp>
    </p:spTree>
    <p:extLst>
      <p:ext uri="{BB962C8B-B14F-4D97-AF65-F5344CB8AC3E}">
        <p14:creationId xmlns:p14="http://schemas.microsoft.com/office/powerpoint/2010/main" val="398362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2AAE5-B73D-445E-980D-ABCA5850BFBE}" type="datetime2">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donderdag 24 januari 2019</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63BF9F-6AF3-4047-A3C6-C1F58B0F5E43}"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6725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Vragen voor de zaal</a:t>
            </a:r>
            <a:r>
              <a:rPr lang="nl-NL" baseline="0" dirty="0" smtClean="0"/>
              <a:t> ter discussie, in volgende dia’s bespreken</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1711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Je komt bij patiënt uit op ongeveer 110 punten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978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Open vraag voor de zaal, geen stemkastje, </a:t>
            </a:r>
            <a:r>
              <a:rPr lang="nl-NL" dirty="0" err="1" smtClean="0"/>
              <a:t>wait</a:t>
            </a:r>
            <a:r>
              <a:rPr lang="nl-NL" dirty="0" smtClean="0"/>
              <a:t> </a:t>
            </a:r>
            <a:r>
              <a:rPr lang="nl-NL" dirty="0" err="1" smtClean="0"/>
              <a:t>and</a:t>
            </a:r>
            <a:r>
              <a:rPr lang="nl-NL" dirty="0" smtClean="0"/>
              <a:t> </a:t>
            </a:r>
            <a:r>
              <a:rPr lang="nl-NL" dirty="0" err="1" smtClean="0"/>
              <a:t>see</a:t>
            </a:r>
            <a:r>
              <a:rPr lang="nl-NL" dirty="0" smtClean="0"/>
              <a:t> niet vergeten!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D89C57-D5B8-4F7A-9D2C-323A9AF777CE}"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2856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Allemaal 3-4 maanden OS winst</a:t>
            </a:r>
            <a:endParaRPr lang="nl-NL" dirty="0"/>
          </a:p>
        </p:txBody>
      </p:sp>
      <p:sp>
        <p:nvSpPr>
          <p:cNvPr id="4" name="Tijdelijke aanduiding voor datum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82AAE5-B73D-445E-980D-ABCA5850BFBE}" type="datetime2">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donderdag 24 januari 2019</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ijdelijke aanduiding voor dia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63BF9F-6AF3-4047-A3C6-C1F58B0F5E43}" type="slidenum">
              <a:rPr kumimoji="0" lang="nl-NL" alt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alt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713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Hier komt nog ander plaatje van met referenmties</a:t>
            </a:r>
            <a:endParaRPr lang="nl-B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F678F-17D7-44A1-BB1D-7ADF91815740}" type="slidenum">
              <a:rPr kumimoji="0" lang="nl-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B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05323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C00000"/>
                </a:solidFill>
              </a:defRPr>
            </a:lvl1pPr>
          </a:lstStyle>
          <a:p>
            <a:r>
              <a:rPr lang="nl-NL" smtClean="0"/>
              <a:t>Klik om de stijl te bewerken</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6" name="Slide Number Placeholder 5"/>
          <p:cNvSpPr>
            <a:spLocks noGrp="1"/>
          </p:cNvSpPr>
          <p:nvPr>
            <p:ph type="sldNum" sz="quarter" idx="12"/>
          </p:nvPr>
        </p:nvSpPr>
        <p:spPr/>
        <p:txBody>
          <a:bodyPr/>
          <a:lstStyle/>
          <a:p>
            <a:fld id="{3D62CBFB-B2C6-41EB-9F7E-20EDCBE4B8F1}" type="slidenum">
              <a:rPr lang="nl-NL" smtClean="0"/>
              <a:t>‹nr.›</a:t>
            </a:fld>
            <a:endParaRPr lang="nl-NL"/>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504" y="6382105"/>
            <a:ext cx="3059833" cy="45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467652"/>
            <a:ext cx="27051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32451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Slide Number Placeholder 5"/>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394567444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Slide Number Placeholder 5"/>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182475678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Slide Number Placeholder 5"/>
          <p:cNvSpPr>
            <a:spLocks noGrp="1"/>
          </p:cNvSpPr>
          <p:nvPr>
            <p:ph type="sldNum" sz="quarter" idx="12"/>
          </p:nvPr>
        </p:nvSpPr>
        <p:spPr/>
        <p:txBody>
          <a:bodyPr/>
          <a:lstStyle/>
          <a:p>
            <a:fld id="{3D62CBFB-B2C6-41EB-9F7E-20EDCBE4B8F1}" type="slidenum">
              <a:rPr lang="nl-NL" smtClean="0"/>
              <a:t>‹nr.›</a:t>
            </a:fld>
            <a:endParaRPr lang="nl-NL"/>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504" y="6382105"/>
            <a:ext cx="3059833" cy="45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6467652"/>
            <a:ext cx="27051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0477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Tekststijl van het model bewerken</a:t>
            </a:r>
          </a:p>
        </p:txBody>
      </p:sp>
      <p:sp>
        <p:nvSpPr>
          <p:cNvPr id="6" name="Slide Number Placeholder 5"/>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19415935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Slide Number Placeholder 6"/>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17265211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Tekststijl van het model bewerken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9" name="Slide Number Placeholder 8"/>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10584335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5" name="Slide Number Placeholder 4"/>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34999024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nl-NL"/>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Slide Number Placeholder 3"/>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126991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nl-N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76032502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Tekststijl van het model bewerken</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nl-NL"/>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Slide Number Placeholder 6"/>
          <p:cNvSpPr>
            <a:spLocks noGrp="1"/>
          </p:cNvSpPr>
          <p:nvPr>
            <p:ph type="sldNum" sz="quarter" idx="12"/>
          </p:nvPr>
        </p:nvSpPr>
        <p:spPr/>
        <p:txBody>
          <a:bodyPr/>
          <a:lstStyle/>
          <a:p>
            <a:fld id="{3D62CBFB-B2C6-41EB-9F7E-20EDCBE4B8F1}" type="slidenum">
              <a:rPr lang="nl-NL" smtClean="0"/>
              <a:t>‹nr.›</a:t>
            </a:fld>
            <a:endParaRPr lang="nl-NL"/>
          </a:p>
        </p:txBody>
      </p:sp>
    </p:spTree>
    <p:extLst>
      <p:ext uri="{BB962C8B-B14F-4D97-AF65-F5344CB8AC3E}">
        <p14:creationId xmlns:p14="http://schemas.microsoft.com/office/powerpoint/2010/main" val="26786069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6" name="Slide Number Placeholder 5"/>
          <p:cNvSpPr>
            <a:spLocks noGrp="1"/>
          </p:cNvSpPr>
          <p:nvPr>
            <p:ph type="sldNum" sz="quarter" idx="4"/>
          </p:nvPr>
        </p:nvSpPr>
        <p:spPr>
          <a:xfrm>
            <a:off x="3419872" y="6405177"/>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2CBFB-B2C6-41EB-9F7E-20EDCBE4B8F1}" type="slidenum">
              <a:rPr lang="nl-NL" smtClean="0"/>
              <a:t>‹nr.›</a:t>
            </a:fld>
            <a:endParaRPr lang="nl-NL"/>
          </a:p>
        </p:txBody>
      </p:sp>
      <p:pic>
        <p:nvPicPr>
          <p:cNvPr id="1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79504" y="6382105"/>
            <a:ext cx="3059833" cy="456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504" y="6467652"/>
            <a:ext cx="270510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915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rgbClr val="C00000"/>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google.nl/url?sa=i&amp;rct=j&amp;q=&amp;esrc=s&amp;frm=1&amp;source=images&amp;cd=&amp;cad=rja&amp;docid=RrIiW0j-jl-jSM&amp;tbnid=49jJ4YZbiQ4kbM:&amp;ved=0CAUQjRw&amp;url=http://abedeverteller.wordpress.com/2012/09/03/taxus/&amp;ei=coAIU4vjN4TVtQa_54CYAg&amp;bvm=bv.61725948,d.Yms&amp;psig=AFQjCNGMnn8ydHgCV8XZsj08qOBlRfb3xw&amp;ust=1393152468901930" TargetMode="External"/><Relationship Id="rId5" Type="http://schemas.openxmlformats.org/officeDocument/2006/relationships/image" Target="../media/image15.png"/><Relationship Id="rId4" Type="http://schemas.openxmlformats.org/officeDocument/2006/relationships/image" Target="../media/image14.emf"/></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google.nl/url?sa=i&amp;rct=j&amp;q=&amp;esrc=s&amp;source=images&amp;cd=&amp;cad=rja&amp;uact=8&amp;ved=2ahUKEwi2ltHl8eLfAhUCEVAKHXZOBhgQjRx6BAgBEAU&amp;url=https://www.oncologynurseadvisor.com/general-oncology/senior-patients-cancer-palliative-radiotherapy/article/769481/&amp;psig=AOvVaw01DFMpYmYPLOdElThQ_-rL&amp;ust=154719849820042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www.google.nl/url?sa=i&amp;rct=j&amp;q=&amp;esrc=s&amp;source=images&amp;cd=&amp;cad=rja&amp;uact=8&amp;ved=2ahUKEwjJzZes8uLfAhVRUlAKHZmTDRUQjRx6BAgBEAU&amp;url=http://wiseinsurancegroup.com/decisions-planning-and-terminal-illness/&amp;psig=AOvVaw0vujYmV5zGYuEIA9knUjPj&amp;ust=1547198663508083" TargetMode="Externa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7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08720"/>
            <a:ext cx="7772400" cy="1470025"/>
          </a:xfrm>
        </p:spPr>
        <p:txBody>
          <a:bodyPr>
            <a:normAutofit fontScale="90000"/>
          </a:bodyPr>
          <a:lstStyle/>
          <a:p>
            <a:r>
              <a:rPr lang="nl-NL" b="1" smtClean="0"/>
              <a:t>Blok 4</a:t>
            </a:r>
            <a:r>
              <a:rPr lang="nl-NL" smtClean="0"/>
              <a:t> </a:t>
            </a:r>
            <a:r>
              <a:rPr lang="nl-NL"/>
              <a:t/>
            </a:r>
            <a:br>
              <a:rPr lang="nl-NL"/>
            </a:br>
            <a:r>
              <a:rPr lang="nl-NL" smtClean="0"/>
              <a:t>Castratieresistent prostaatcarcinoom</a:t>
            </a:r>
            <a:endParaRPr lang="nl-NL" dirty="0"/>
          </a:p>
        </p:txBody>
      </p:sp>
      <p:sp>
        <p:nvSpPr>
          <p:cNvPr id="4" name="Ondertitel 3"/>
          <p:cNvSpPr>
            <a:spLocks noGrp="1"/>
          </p:cNvSpPr>
          <p:nvPr>
            <p:ph type="subTitle" idx="1"/>
          </p:nvPr>
        </p:nvSpPr>
        <p:spPr>
          <a:xfrm>
            <a:off x="1403648" y="2852936"/>
            <a:ext cx="6400800" cy="1752600"/>
          </a:xfrm>
        </p:spPr>
        <p:txBody>
          <a:bodyPr>
            <a:normAutofit lnSpcReduction="10000"/>
          </a:bodyPr>
          <a:lstStyle/>
          <a:p>
            <a:r>
              <a:rPr lang="nl-NL" sz="4000" b="1" smtClean="0">
                <a:solidFill>
                  <a:schemeClr val="tx1"/>
                </a:solidFill>
              </a:rPr>
              <a:t>Casus</a:t>
            </a:r>
          </a:p>
          <a:p>
            <a:r>
              <a:rPr lang="nl-NL" smtClean="0">
                <a:solidFill>
                  <a:schemeClr val="tx1"/>
                </a:solidFill>
              </a:rPr>
              <a:t>Marita van den Berg</a:t>
            </a:r>
          </a:p>
          <a:p>
            <a:r>
              <a:rPr lang="nl-NL">
                <a:solidFill>
                  <a:schemeClr val="tx1"/>
                </a:solidFill>
              </a:rPr>
              <a:t>v</a:t>
            </a:r>
            <a:r>
              <a:rPr lang="nl-NL" smtClean="0">
                <a:solidFill>
                  <a:schemeClr val="tx1"/>
                </a:solidFill>
              </a:rPr>
              <a:t>erpleegkundig specialist urologie</a:t>
            </a:r>
            <a:endParaRPr lang="nl-NL">
              <a:solidFill>
                <a:schemeClr val="tx1"/>
              </a:solidFill>
            </a:endParaRPr>
          </a:p>
        </p:txBody>
      </p:sp>
      <p:grpSp>
        <p:nvGrpSpPr>
          <p:cNvPr id="5" name="Group 8"/>
          <p:cNvGrpSpPr/>
          <p:nvPr/>
        </p:nvGrpSpPr>
        <p:grpSpPr>
          <a:xfrm>
            <a:off x="7911082" y="89712"/>
            <a:ext cx="1117791" cy="1152128"/>
            <a:chOff x="3476140" y="1303428"/>
            <a:chExt cx="5239719" cy="5400675"/>
          </a:xfrm>
        </p:grpSpPr>
        <p:pic>
          <p:nvPicPr>
            <p:cNvPr id="6" name="Picture 4"/>
            <p:cNvPicPr>
              <a:picLocks noChangeAspect="1"/>
            </p:cNvPicPr>
            <p:nvPr/>
          </p:nvPicPr>
          <p:blipFill>
            <a:blip r:embed="rId2"/>
            <a:stretch>
              <a:fillRect/>
            </a:stretch>
          </p:blipFill>
          <p:spPr>
            <a:xfrm>
              <a:off x="3481387" y="1303428"/>
              <a:ext cx="5229225" cy="5400675"/>
            </a:xfrm>
            <a:prstGeom prst="rect">
              <a:avLst/>
            </a:prstGeom>
          </p:spPr>
        </p:pic>
        <p:pic>
          <p:nvPicPr>
            <p:cNvPr id="7" name="Picture 5"/>
            <p:cNvPicPr>
              <a:picLocks noChangeAspect="1"/>
            </p:cNvPicPr>
            <p:nvPr/>
          </p:nvPicPr>
          <p:blipFill>
            <a:blip r:embed="rId3"/>
            <a:stretch>
              <a:fillRect/>
            </a:stretch>
          </p:blipFill>
          <p:spPr>
            <a:xfrm>
              <a:off x="6662056" y="1303428"/>
              <a:ext cx="2053803" cy="2236606"/>
            </a:xfrm>
            <a:prstGeom prst="rect">
              <a:avLst/>
            </a:prstGeom>
          </p:spPr>
        </p:pic>
        <p:pic>
          <p:nvPicPr>
            <p:cNvPr id="8" name="Picture 6"/>
            <p:cNvPicPr>
              <a:picLocks noChangeAspect="1"/>
            </p:cNvPicPr>
            <p:nvPr/>
          </p:nvPicPr>
          <p:blipFill>
            <a:blip r:embed="rId4"/>
            <a:stretch>
              <a:fillRect/>
            </a:stretch>
          </p:blipFill>
          <p:spPr>
            <a:xfrm>
              <a:off x="7511143" y="5451508"/>
              <a:ext cx="1192729" cy="1199326"/>
            </a:xfrm>
            <a:prstGeom prst="rect">
              <a:avLst/>
            </a:prstGeom>
          </p:spPr>
        </p:pic>
        <p:pic>
          <p:nvPicPr>
            <p:cNvPr id="9" name="Picture 7"/>
            <p:cNvPicPr>
              <a:picLocks noChangeAspect="1"/>
            </p:cNvPicPr>
            <p:nvPr/>
          </p:nvPicPr>
          <p:blipFill>
            <a:blip r:embed="rId5"/>
            <a:stretch>
              <a:fillRect/>
            </a:stretch>
          </p:blipFill>
          <p:spPr>
            <a:xfrm>
              <a:off x="3476140" y="1303428"/>
              <a:ext cx="1194920" cy="1201016"/>
            </a:xfrm>
            <a:prstGeom prst="rect">
              <a:avLst/>
            </a:prstGeom>
          </p:spPr>
        </p:pic>
      </p:grpSp>
    </p:spTree>
    <p:extLst>
      <p:ext uri="{BB962C8B-B14F-4D97-AF65-F5344CB8AC3E}">
        <p14:creationId xmlns:p14="http://schemas.microsoft.com/office/powerpoint/2010/main" val="3896678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Vraag aan uroloog</a:t>
            </a:r>
            <a:endParaRPr lang="nl-NL" sz="3300" b="1" dirty="0"/>
          </a:p>
        </p:txBody>
      </p:sp>
      <p:sp>
        <p:nvSpPr>
          <p:cNvPr id="3" name="Tijdelijke aanduiding voor inhoud 2"/>
          <p:cNvSpPr>
            <a:spLocks noGrp="1"/>
          </p:cNvSpPr>
          <p:nvPr>
            <p:ph idx="1"/>
          </p:nvPr>
        </p:nvSpPr>
        <p:spPr/>
        <p:txBody>
          <a:bodyPr/>
          <a:lstStyle/>
          <a:p>
            <a:r>
              <a:rPr lang="nl-NL" dirty="0" smtClean="0"/>
              <a:t>Dient de ADT te worden gecontinueerd als gestart wordt met een systeem-therapie?</a:t>
            </a:r>
          </a:p>
          <a:p>
            <a:endParaRPr lang="nl-NL" dirty="0"/>
          </a:p>
          <a:p>
            <a:r>
              <a:rPr lang="nl-NL" dirty="0" smtClean="0"/>
              <a:t>En wat doen we met de eventuele “oude” androgeen receptor blokkers? Kunnen we die nog starten (of juist stoppen als ze die nog gebruiken)?</a:t>
            </a:r>
            <a:endParaRPr lang="nl-NL" dirty="0"/>
          </a:p>
        </p:txBody>
      </p:sp>
    </p:spTree>
    <p:extLst>
      <p:ext uri="{BB962C8B-B14F-4D97-AF65-F5344CB8AC3E}">
        <p14:creationId xmlns:p14="http://schemas.microsoft.com/office/powerpoint/2010/main" val="414241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Casus (vervolg)</a:t>
            </a:r>
            <a:endParaRPr lang="nl-NL" sz="3300" b="1" dirty="0"/>
          </a:p>
        </p:txBody>
      </p:sp>
      <p:sp>
        <p:nvSpPr>
          <p:cNvPr id="3" name="Tijdelijke aanduiding voor inhoud 2"/>
          <p:cNvSpPr>
            <a:spLocks noGrp="1"/>
          </p:cNvSpPr>
          <p:nvPr>
            <p:ph idx="1"/>
          </p:nvPr>
        </p:nvSpPr>
        <p:spPr/>
        <p:txBody>
          <a:bodyPr>
            <a:normAutofit/>
          </a:bodyPr>
          <a:lstStyle/>
          <a:p>
            <a:r>
              <a:rPr lang="nl-NL" dirty="0" smtClean="0"/>
              <a:t>Testosteron blijkt op “castratieniveau”</a:t>
            </a:r>
          </a:p>
          <a:p>
            <a:r>
              <a:rPr lang="nl-NL" dirty="0" smtClean="0"/>
              <a:t>3 x een telkens stijgend PSA</a:t>
            </a:r>
          </a:p>
          <a:p>
            <a:r>
              <a:rPr lang="nl-NL" dirty="0" smtClean="0"/>
              <a:t>Botscan en CT thorax zijn gemaakt</a:t>
            </a:r>
          </a:p>
          <a:p>
            <a:endParaRPr lang="nl-NL" dirty="0" smtClean="0"/>
          </a:p>
          <a:p>
            <a:r>
              <a:rPr lang="nl-NL" dirty="0" smtClean="0"/>
              <a:t>Ergo: mCRPC</a:t>
            </a:r>
          </a:p>
          <a:p>
            <a:endParaRPr lang="nl-NL" dirty="0" smtClean="0"/>
          </a:p>
          <a:p>
            <a:endParaRPr lang="nl-NL" dirty="0"/>
          </a:p>
        </p:txBody>
      </p:sp>
    </p:spTree>
    <p:extLst>
      <p:ext uri="{BB962C8B-B14F-4D97-AF65-F5344CB8AC3E}">
        <p14:creationId xmlns:p14="http://schemas.microsoft.com/office/powerpoint/2010/main" val="205627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r>
              <a:rPr lang="nl-NL" dirty="0" smtClean="0"/>
              <a:t>Hebben jullie enig </a:t>
            </a:r>
            <a:r>
              <a:rPr lang="nl-NL" dirty="0"/>
              <a:t>idee over OS bij deze patiënt?</a:t>
            </a:r>
          </a:p>
          <a:p>
            <a:endParaRPr lang="nl-NL" dirty="0"/>
          </a:p>
        </p:txBody>
      </p:sp>
    </p:spTree>
    <p:extLst>
      <p:ext uri="{BB962C8B-B14F-4D97-AF65-F5344CB8AC3E}">
        <p14:creationId xmlns:p14="http://schemas.microsoft.com/office/powerpoint/2010/main" val="389885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srcRect l="2122" t="1214" b="2340"/>
          <a:stretch/>
        </p:blipFill>
        <p:spPr>
          <a:xfrm>
            <a:off x="1619672" y="404664"/>
            <a:ext cx="5849889" cy="5734879"/>
          </a:xfrm>
          <a:prstGeom prst="rect">
            <a:avLst/>
          </a:prstGeom>
          <a:ln w="12700">
            <a:solidFill>
              <a:schemeClr val="tx1"/>
            </a:solidFill>
          </a:ln>
        </p:spPr>
      </p:pic>
      <p:sp>
        <p:nvSpPr>
          <p:cNvPr id="4" name="Tekstvak 3"/>
          <p:cNvSpPr txBox="1"/>
          <p:nvPr/>
        </p:nvSpPr>
        <p:spPr>
          <a:xfrm>
            <a:off x="3563888" y="6237312"/>
            <a:ext cx="2546753" cy="369332"/>
          </a:xfrm>
          <a:prstGeom prst="rect">
            <a:avLst/>
          </a:prstGeom>
          <a:noFill/>
        </p:spPr>
        <p:txBody>
          <a:bodyPr wrap="none" rtlCol="0">
            <a:spAutoFit/>
          </a:bodyPr>
          <a:lstStyle/>
          <a:p>
            <a:r>
              <a:rPr lang="nl-NL" dirty="0" smtClean="0"/>
              <a:t>Chi et al, Ann </a:t>
            </a:r>
            <a:r>
              <a:rPr lang="nl-NL" dirty="0" err="1" smtClean="0"/>
              <a:t>Oncol</a:t>
            </a:r>
            <a:r>
              <a:rPr lang="nl-NL" dirty="0" smtClean="0"/>
              <a:t> 2016</a:t>
            </a:r>
            <a:endParaRPr lang="nl-NL" dirty="0"/>
          </a:p>
        </p:txBody>
      </p:sp>
    </p:spTree>
    <p:extLst>
      <p:ext uri="{BB962C8B-B14F-4D97-AF65-F5344CB8AC3E}">
        <p14:creationId xmlns:p14="http://schemas.microsoft.com/office/powerpoint/2010/main" val="274488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r>
              <a:rPr lang="nl-NL" i="1" dirty="0" smtClean="0"/>
              <a:t>Welke </a:t>
            </a:r>
            <a:r>
              <a:rPr lang="nl-NL" i="1" dirty="0"/>
              <a:t>mogelijke therapieën </a:t>
            </a:r>
            <a:r>
              <a:rPr lang="nl-NL" i="1" dirty="0" smtClean="0"/>
              <a:t>kennen jullie bij mCRPC?</a:t>
            </a:r>
            <a:endParaRPr lang="nl-NL" i="1" dirty="0"/>
          </a:p>
          <a:p>
            <a:endParaRPr lang="nl-NL" dirty="0"/>
          </a:p>
        </p:txBody>
      </p:sp>
    </p:spTree>
    <p:extLst>
      <p:ext uri="{BB962C8B-B14F-4D97-AF65-F5344CB8AC3E}">
        <p14:creationId xmlns:p14="http://schemas.microsoft.com/office/powerpoint/2010/main" val="257149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Therapeutische opties mCRPC</a:t>
            </a:r>
            <a:endParaRPr lang="nl-NL" sz="3300" b="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08789"/>
            <a:ext cx="8784976" cy="414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75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 portfolio of newly approved drugs…</a:t>
            </a:r>
            <a:endParaRPr lang="en-GB" dirty="0"/>
          </a:p>
        </p:txBody>
      </p:sp>
      <p:graphicFrame>
        <p:nvGraphicFramePr>
          <p:cNvPr id="14" name="Content Placeholder 8"/>
          <p:cNvGraphicFramePr>
            <a:graphicFrameLocks/>
          </p:cNvGraphicFramePr>
          <p:nvPr>
            <p:extLst>
              <p:ext uri="{D42A27DB-BD31-4B8C-83A1-F6EECF244321}">
                <p14:modId xmlns:p14="http://schemas.microsoft.com/office/powerpoint/2010/main" val="2955575544"/>
              </p:ext>
            </p:extLst>
          </p:nvPr>
        </p:nvGraphicFramePr>
        <p:xfrm>
          <a:off x="323528" y="692696"/>
          <a:ext cx="8621511" cy="4480560"/>
        </p:xfrm>
        <a:graphic>
          <a:graphicData uri="http://schemas.openxmlformats.org/drawingml/2006/table">
            <a:tbl>
              <a:tblPr firstRow="1" bandRow="1">
                <a:tableStyleId>{F5AB1C69-6EDB-4FF4-983F-18BD219EF322}</a:tableStyleId>
              </a:tblPr>
              <a:tblGrid>
                <a:gridCol w="1663184">
                  <a:extLst>
                    <a:ext uri="{9D8B030D-6E8A-4147-A177-3AD203B41FA5}">
                      <a16:colId xmlns="" xmlns:a16="http://schemas.microsoft.com/office/drawing/2014/main" val="20000"/>
                    </a:ext>
                  </a:extLst>
                </a:gridCol>
                <a:gridCol w="1663184">
                  <a:extLst>
                    <a:ext uri="{9D8B030D-6E8A-4147-A177-3AD203B41FA5}">
                      <a16:colId xmlns="" xmlns:a16="http://schemas.microsoft.com/office/drawing/2014/main" val="20001"/>
                    </a:ext>
                  </a:extLst>
                </a:gridCol>
                <a:gridCol w="1496866">
                  <a:extLst>
                    <a:ext uri="{9D8B030D-6E8A-4147-A177-3AD203B41FA5}">
                      <a16:colId xmlns="" xmlns:a16="http://schemas.microsoft.com/office/drawing/2014/main" val="20002"/>
                    </a:ext>
                  </a:extLst>
                </a:gridCol>
                <a:gridCol w="1496866">
                  <a:extLst>
                    <a:ext uri="{9D8B030D-6E8A-4147-A177-3AD203B41FA5}">
                      <a16:colId xmlns="" xmlns:a16="http://schemas.microsoft.com/office/drawing/2014/main" val="20003"/>
                    </a:ext>
                  </a:extLst>
                </a:gridCol>
                <a:gridCol w="2301411">
                  <a:extLst>
                    <a:ext uri="{9D8B030D-6E8A-4147-A177-3AD203B41FA5}">
                      <a16:colId xmlns="" xmlns:a16="http://schemas.microsoft.com/office/drawing/2014/main" val="20004"/>
                    </a:ext>
                  </a:extLst>
                </a:gridCol>
              </a:tblGrid>
              <a:tr h="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GB" sz="1600" b="1" i="0" u="none" strike="noStrike" cap="none" normalizeH="0" baseline="0" dirty="0" smtClean="0">
                          <a:ln>
                            <a:noFill/>
                          </a:ln>
                          <a:solidFill>
                            <a:schemeClr val="bg1"/>
                          </a:solidFill>
                          <a:effectLst/>
                          <a:latin typeface="+mn-lt"/>
                          <a:cs typeface="Arial" pitchFamily="34" charset="0"/>
                        </a:rPr>
                        <a:t>Agent</a:t>
                      </a:r>
                    </a:p>
                  </a:txBody>
                  <a:tcPr marL="72000" marR="72000" marT="0" marB="0" anchor="ctr" horzOverflow="overflow">
                    <a:solidFill>
                      <a:srgbClr val="008080"/>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GB" sz="1600" b="1" i="0" u="none" strike="noStrike" cap="none" normalizeH="0" baseline="0" dirty="0" smtClean="0">
                          <a:ln>
                            <a:noFill/>
                          </a:ln>
                          <a:solidFill>
                            <a:schemeClr val="bg1"/>
                          </a:solidFill>
                          <a:effectLst/>
                          <a:latin typeface="+mn-lt"/>
                          <a:cs typeface="Arial" pitchFamily="34" charset="0"/>
                        </a:rPr>
                        <a:t>Comparator</a:t>
                      </a:r>
                    </a:p>
                  </a:txBody>
                  <a:tcPr marL="72000" marR="72000" marT="0" marB="0" anchor="ctr" horzOverflow="overflow">
                    <a:solidFill>
                      <a:srgbClr val="008080"/>
                    </a:solidFill>
                  </a:tcPr>
                </a:tc>
                <a:tc>
                  <a:txBody>
                    <a:bodyPr/>
                    <a:lstStyle/>
                    <a:p>
                      <a:pPr algn="ctr"/>
                      <a:r>
                        <a:rPr lang="fr-FR" sz="1600" dirty="0" err="1" smtClean="0"/>
                        <a:t>Pre</a:t>
                      </a:r>
                      <a:r>
                        <a:rPr lang="fr-FR" sz="1600" dirty="0" smtClean="0"/>
                        <a:t>- or post-docetaxel</a:t>
                      </a:r>
                      <a:endParaRPr lang="nl-BE" sz="1600" dirty="0"/>
                    </a:p>
                  </a:txBody>
                  <a:tcPr anchor="ctr">
                    <a:solidFill>
                      <a:srgbClr val="008080"/>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Change in OS </a:t>
                      </a:r>
                      <a:r>
                        <a:rPr kumimoji="0" lang="en-US" sz="1600" b="0" u="none" strike="noStrike" cap="none" normalizeH="0" baseline="0" dirty="0" smtClean="0">
                          <a:ln>
                            <a:noFill/>
                          </a:ln>
                          <a:effectLst/>
                          <a:latin typeface="+mn-lt"/>
                        </a:rPr>
                        <a:t>(median, mo)</a:t>
                      </a:r>
                      <a:endParaRPr kumimoji="0" lang="en-US" sz="1600" b="0" i="0" u="none" strike="noStrike" cap="none" normalizeH="0" baseline="0" dirty="0" smtClean="0">
                        <a:ln>
                          <a:noFill/>
                        </a:ln>
                        <a:solidFill>
                          <a:schemeClr val="bg1"/>
                        </a:solidFill>
                        <a:effectLst/>
                        <a:latin typeface="+mn-lt"/>
                        <a:ea typeface="MS PGothic"/>
                        <a:cs typeface="Arial" pitchFamily="34" charset="0"/>
                      </a:endParaRPr>
                    </a:p>
                  </a:txBody>
                  <a:tcPr marL="72000" marR="72000" marT="0" marB="0" anchor="ctr" horzOverflow="overflow">
                    <a:solidFill>
                      <a:srgbClr val="008080"/>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HR</a:t>
                      </a:r>
                    </a:p>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b="0" u="none" strike="noStrike" cap="none" normalizeH="0" baseline="0" dirty="0" smtClean="0">
                          <a:ln>
                            <a:noFill/>
                          </a:ln>
                          <a:effectLst/>
                          <a:latin typeface="+mn-lt"/>
                        </a:rPr>
                        <a:t>(95% CI; P value)</a:t>
                      </a:r>
                      <a:endParaRPr kumimoji="0" lang="en-US" sz="1600" b="0" i="0" u="none" strike="noStrike" cap="none" normalizeH="0" baseline="0" dirty="0" smtClean="0">
                        <a:ln>
                          <a:noFill/>
                        </a:ln>
                        <a:solidFill>
                          <a:schemeClr val="bg1"/>
                        </a:solidFill>
                        <a:effectLst/>
                        <a:latin typeface="+mn-lt"/>
                        <a:ea typeface="MS PGothic"/>
                        <a:cs typeface="Arial" pitchFamily="34" charset="0"/>
                      </a:endParaRPr>
                    </a:p>
                  </a:txBody>
                  <a:tcPr marL="72000" marR="72000" marT="0" marB="0" anchor="ctr" horzOverflow="overflow">
                    <a:solidFill>
                      <a:srgbClr val="008080"/>
                    </a:solidFill>
                  </a:tcPr>
                </a:tc>
                <a:extLst>
                  <a:ext uri="{0D108BD9-81ED-4DB2-BD59-A6C34878D82A}">
                    <a16:rowId xmlns="" xmlns:a16="http://schemas.microsoft.com/office/drawing/2014/main" val="10000"/>
                  </a:ext>
                </a:extLst>
              </a:tr>
              <a:tr h="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Abiraterone*</a:t>
                      </a:r>
                      <a:r>
                        <a:rPr kumimoji="0" lang="en-US" sz="1600" u="none" strike="noStrike" cap="none" normalizeH="0" baseline="30000" dirty="0" smtClean="0">
                          <a:ln>
                            <a:noFill/>
                          </a:ln>
                          <a:effectLst/>
                          <a:latin typeface="+mn-lt"/>
                        </a:rPr>
                        <a:t>1</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Placebo*</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algn="ctr"/>
                      <a:r>
                        <a:rPr lang="fr-FR" sz="1600" dirty="0" smtClean="0"/>
                        <a:t>Post-</a:t>
                      </a:r>
                      <a:endParaRPr lang="nl-BE" sz="1600" dirty="0"/>
                    </a:p>
                  </a:txBody>
                  <a:tcPr anchor="ct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nl-NL" sz="1600" b="0" i="0" u="none" strike="noStrike" cap="none" normalizeH="0" baseline="0" dirty="0" smtClean="0">
                          <a:ln>
                            <a:noFill/>
                          </a:ln>
                          <a:solidFill>
                            <a:schemeClr val="dk1"/>
                          </a:solidFill>
                          <a:effectLst/>
                          <a:latin typeface="+mn-lt"/>
                          <a:ea typeface="+mn-ea"/>
                          <a:cs typeface="+mn-cs"/>
                        </a:rPr>
                        <a:t>4.6</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0.74 </a:t>
                      </a:r>
                    </a:p>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cap="none" normalizeH="0" baseline="0" dirty="0" smtClean="0">
                          <a:ln>
                            <a:noFill/>
                          </a:ln>
                          <a:effectLst/>
                          <a:latin typeface="+mn-lt"/>
                        </a:rPr>
                        <a:t>(0.</a:t>
                      </a:r>
                      <a:r>
                        <a:rPr kumimoji="0" lang="sv-SE" sz="1600" u="none" strike="noStrike" cap="none" normalizeH="0" baseline="0" dirty="0" smtClean="0">
                          <a:ln>
                            <a:noFill/>
                          </a:ln>
                          <a:effectLst/>
                          <a:latin typeface="+mn-lt"/>
                        </a:rPr>
                        <a:t>64–0.86</a:t>
                      </a:r>
                      <a:r>
                        <a:rPr kumimoji="0" lang="en-US" sz="1600" u="none" strike="noStrike" cap="none" normalizeH="0" baseline="0" dirty="0" smtClean="0">
                          <a:ln>
                            <a:noFill/>
                          </a:ln>
                          <a:effectLst/>
                          <a:latin typeface="+mn-lt"/>
                        </a:rPr>
                        <a:t>; </a:t>
                      </a:r>
                      <a:r>
                        <a:rPr kumimoji="0" lang="en-US" sz="1600" i="1" u="none" strike="noStrike" cap="none" normalizeH="0" baseline="0" dirty="0" smtClean="0">
                          <a:ln>
                            <a:noFill/>
                          </a:ln>
                          <a:effectLst/>
                          <a:latin typeface="+mn-lt"/>
                        </a:rPr>
                        <a:t>P</a:t>
                      </a:r>
                      <a:r>
                        <a:rPr kumimoji="0" lang="en-US" sz="1600" u="none" strike="noStrike" cap="none" normalizeH="0" baseline="0" dirty="0" smtClean="0">
                          <a:ln>
                            <a:noFill/>
                          </a:ln>
                          <a:effectLst/>
                          <a:latin typeface="+mn-lt"/>
                        </a:rPr>
                        <a:t>&lt;0.001)</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extLst>
                  <a:ext uri="{0D108BD9-81ED-4DB2-BD59-A6C34878D82A}">
                    <a16:rowId xmlns="" xmlns:a16="http://schemas.microsoft.com/office/drawing/2014/main" val="10001"/>
                  </a:ext>
                </a:extLst>
              </a:tr>
              <a:tr h="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cap="none" normalizeH="0" baseline="0" dirty="0" smtClean="0">
                          <a:ln>
                            <a:noFill/>
                          </a:ln>
                          <a:effectLst/>
                          <a:latin typeface="+mn-lt"/>
                        </a:rPr>
                        <a:t>Abiraterone*</a:t>
                      </a:r>
                      <a:r>
                        <a:rPr kumimoji="0" lang="en-US" sz="1600" u="none" strike="noStrike" cap="none" normalizeH="0" baseline="30000" dirty="0" smtClean="0">
                          <a:ln>
                            <a:noFill/>
                          </a:ln>
                          <a:effectLst/>
                          <a:latin typeface="+mn-lt"/>
                        </a:rPr>
                        <a:t>2</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cap="none" normalizeH="0" baseline="0" dirty="0" smtClean="0">
                          <a:ln>
                            <a:noFill/>
                          </a:ln>
                          <a:effectLst/>
                          <a:latin typeface="+mn-lt"/>
                        </a:rPr>
                        <a:t>Placebo*</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algn="ctr"/>
                      <a:r>
                        <a:rPr lang="fr-FR" sz="1600" dirty="0" err="1" smtClean="0"/>
                        <a:t>Pre</a:t>
                      </a:r>
                      <a:r>
                        <a:rPr lang="fr-FR" sz="1600" dirty="0" smtClean="0"/>
                        <a:t>-</a:t>
                      </a:r>
                      <a:endParaRPr lang="nl-BE" sz="1600" dirty="0"/>
                    </a:p>
                  </a:txBody>
                  <a:tcPr anchor="ct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4.4</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lang="en-GB" sz="1600" kern="1200" dirty="0" smtClean="0">
                          <a:solidFill>
                            <a:schemeClr val="dk1"/>
                          </a:solidFill>
                          <a:effectLst/>
                          <a:latin typeface="+mn-lt"/>
                          <a:ea typeface="+mn-ea"/>
                          <a:cs typeface="+mn-cs"/>
                        </a:rPr>
                        <a:t>0.81 </a:t>
                      </a:r>
                    </a:p>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lang="en-GB" sz="1600" kern="1200" dirty="0" smtClean="0">
                          <a:solidFill>
                            <a:schemeClr val="dk1"/>
                          </a:solidFill>
                          <a:effectLst/>
                          <a:latin typeface="+mn-lt"/>
                          <a:ea typeface="+mn-ea"/>
                          <a:cs typeface="+mn-cs"/>
                        </a:rPr>
                        <a:t>(0.70-0.93; </a:t>
                      </a:r>
                      <a:r>
                        <a:rPr lang="en-GB" sz="1600" i="1" kern="1200" dirty="0" smtClean="0">
                          <a:solidFill>
                            <a:schemeClr val="dk1"/>
                          </a:solidFill>
                          <a:effectLst/>
                          <a:latin typeface="+mn-lt"/>
                          <a:ea typeface="+mn-ea"/>
                          <a:cs typeface="+mn-cs"/>
                        </a:rPr>
                        <a:t>P</a:t>
                      </a:r>
                      <a:r>
                        <a:rPr lang="en-GB" sz="1600" kern="1200" dirty="0" smtClean="0">
                          <a:solidFill>
                            <a:schemeClr val="dk1"/>
                          </a:solidFill>
                          <a:effectLst/>
                          <a:latin typeface="+mn-lt"/>
                          <a:ea typeface="+mn-ea"/>
                          <a:cs typeface="+mn-cs"/>
                        </a:rPr>
                        <a:t>=0.0033)</a:t>
                      </a:r>
                      <a:endParaRPr kumimoji="0" lang="en-US" sz="14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extLst>
                  <a:ext uri="{0D108BD9-81ED-4DB2-BD59-A6C34878D82A}">
                    <a16:rowId xmlns="" xmlns:a16="http://schemas.microsoft.com/office/drawing/2014/main" val="10002"/>
                  </a:ext>
                </a:extLst>
              </a:tr>
              <a:tr h="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Enzalutamide</a:t>
                      </a:r>
                      <a:r>
                        <a:rPr kumimoji="0" lang="en-US" sz="1600" u="none" strike="noStrike" cap="none" normalizeH="0" baseline="30000" dirty="0" smtClean="0">
                          <a:ln>
                            <a:noFill/>
                          </a:ln>
                          <a:effectLst/>
                          <a:latin typeface="+mn-lt"/>
                        </a:rPr>
                        <a:t>3</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Placebo</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algn="ctr"/>
                      <a:r>
                        <a:rPr lang="fr-FR" sz="1600" dirty="0" smtClean="0"/>
                        <a:t>Post-</a:t>
                      </a:r>
                      <a:endParaRPr lang="nl-BE" sz="1600" dirty="0"/>
                    </a:p>
                  </a:txBody>
                  <a:tcPr anchor="ct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4.8</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0.63</a:t>
                      </a:r>
                      <a:endParaRPr lang="en-US" sz="1600" baseline="30000" dirty="0" smtClean="0">
                        <a:latin typeface="+mn-lt"/>
                      </a:endParaRPr>
                    </a:p>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cap="none" normalizeH="0" baseline="0" dirty="0" smtClean="0">
                          <a:ln>
                            <a:noFill/>
                          </a:ln>
                          <a:effectLst/>
                          <a:latin typeface="+mn-lt"/>
                        </a:rPr>
                        <a:t>(0.53</a:t>
                      </a:r>
                      <a:r>
                        <a:rPr kumimoji="0" lang="sv-SE" sz="1600" u="none" strike="noStrike" cap="none" normalizeH="0" baseline="0" dirty="0" smtClean="0">
                          <a:ln>
                            <a:noFill/>
                          </a:ln>
                          <a:effectLst/>
                          <a:latin typeface="+mn-lt"/>
                        </a:rPr>
                        <a:t>–</a:t>
                      </a:r>
                      <a:r>
                        <a:rPr kumimoji="0" lang="en-US" sz="1600" u="none" strike="noStrike" cap="none" normalizeH="0" baseline="0" dirty="0" smtClean="0">
                          <a:ln>
                            <a:noFill/>
                          </a:ln>
                          <a:effectLst/>
                          <a:latin typeface="+mn-lt"/>
                        </a:rPr>
                        <a:t>0.75; </a:t>
                      </a:r>
                      <a:r>
                        <a:rPr kumimoji="0" lang="en-US" sz="1600" i="1" u="none" strike="noStrike" cap="none" normalizeH="0" baseline="0" dirty="0" smtClean="0">
                          <a:ln>
                            <a:noFill/>
                          </a:ln>
                          <a:effectLst/>
                          <a:latin typeface="+mn-lt"/>
                        </a:rPr>
                        <a:t>P</a:t>
                      </a:r>
                      <a:r>
                        <a:rPr kumimoji="0" lang="en-US" sz="1600" u="none" strike="noStrike" cap="none" normalizeH="0" baseline="0" dirty="0" smtClean="0">
                          <a:ln>
                            <a:noFill/>
                          </a:ln>
                          <a:effectLst/>
                          <a:latin typeface="+mn-lt"/>
                        </a:rPr>
                        <a:t>&lt;0.001)</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extLst>
                  <a:ext uri="{0D108BD9-81ED-4DB2-BD59-A6C34878D82A}">
                    <a16:rowId xmlns="" xmlns:a16="http://schemas.microsoft.com/office/drawing/2014/main" val="10003"/>
                  </a:ext>
                </a:extLst>
              </a:tr>
              <a:tr h="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Enzalutamide</a:t>
                      </a:r>
                      <a:r>
                        <a:rPr kumimoji="0" lang="en-US" sz="1600" u="none" strike="noStrike" cap="none" normalizeH="0" baseline="30000" dirty="0" smtClean="0">
                          <a:ln>
                            <a:noFill/>
                          </a:ln>
                          <a:effectLst/>
                          <a:latin typeface="+mn-lt"/>
                        </a:rPr>
                        <a:t>4</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solidFill>
                      <a:srgbClr val="E7EAEC"/>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cap="none" normalizeH="0" baseline="0" dirty="0" smtClean="0">
                          <a:ln>
                            <a:noFill/>
                          </a:ln>
                          <a:effectLst/>
                          <a:latin typeface="+mn-lt"/>
                        </a:rPr>
                        <a:t>Placebo</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solidFill>
                      <a:srgbClr val="E7EAEC"/>
                    </a:solidFill>
                  </a:tcPr>
                </a:tc>
                <a:tc>
                  <a:txBody>
                    <a:bodyPr/>
                    <a:lstStyle/>
                    <a:p>
                      <a:pPr algn="ctr"/>
                      <a:r>
                        <a:rPr lang="fr-FR" sz="1600" dirty="0" err="1" smtClean="0"/>
                        <a:t>Pre</a:t>
                      </a:r>
                      <a:r>
                        <a:rPr lang="fr-FR" sz="1600" dirty="0" smtClean="0"/>
                        <a:t>-</a:t>
                      </a:r>
                      <a:endParaRPr lang="nl-BE" sz="1600" dirty="0"/>
                    </a:p>
                  </a:txBody>
                  <a:tcPr anchor="ctr">
                    <a:solidFill>
                      <a:srgbClr val="E7EAEC"/>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b="0" i="0" u="none" strike="noStrike" cap="none" normalizeH="0" baseline="0" dirty="0" smtClean="0">
                          <a:ln>
                            <a:noFill/>
                          </a:ln>
                          <a:solidFill>
                            <a:srgbClr val="000000"/>
                          </a:solidFill>
                          <a:effectLst/>
                          <a:latin typeface="+mn-lt"/>
                          <a:ea typeface="MS PGothic"/>
                          <a:cs typeface="Arial" pitchFamily="34" charset="0"/>
                        </a:rPr>
                        <a:t>4.0</a:t>
                      </a:r>
                    </a:p>
                  </a:txBody>
                  <a:tcPr marL="72000" marR="72000" marT="0" marB="0" anchor="ctr" horzOverflow="overflow">
                    <a:solidFill>
                      <a:srgbClr val="E7EAEC"/>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lang="en-GB" sz="1600" kern="1200" dirty="0" smtClean="0">
                          <a:solidFill>
                            <a:schemeClr val="dk1"/>
                          </a:solidFill>
                          <a:effectLst/>
                          <a:latin typeface="+mn-lt"/>
                          <a:ea typeface="+mn-ea"/>
                          <a:cs typeface="+mn-cs"/>
                        </a:rPr>
                        <a:t>0.77 </a:t>
                      </a:r>
                    </a:p>
                    <a:p>
                      <a:pPr marL="0" marR="0" lvl="0" indent="0" algn="ctr" defTabSz="914400" rtl="0" eaLnBrk="1" fontAlgn="base" latinLnBrk="0" hangingPunct="1">
                        <a:lnSpc>
                          <a:spcPct val="100000"/>
                        </a:lnSpc>
                        <a:spcBef>
                          <a:spcPct val="0"/>
                        </a:spcBef>
                        <a:spcAft>
                          <a:spcPct val="0"/>
                        </a:spcAft>
                        <a:buClr>
                          <a:schemeClr val="tx1"/>
                        </a:buClr>
                        <a:buSzTx/>
                        <a:buFontTx/>
                        <a:buNone/>
                        <a:tabLst/>
                      </a:pPr>
                      <a:r>
                        <a:rPr lang="en-GB" sz="1600" kern="1200" dirty="0" smtClean="0">
                          <a:solidFill>
                            <a:schemeClr val="dk1"/>
                          </a:solidFill>
                          <a:effectLst/>
                          <a:latin typeface="+mn-lt"/>
                          <a:ea typeface="+mn-ea"/>
                          <a:cs typeface="+mn-cs"/>
                        </a:rPr>
                        <a:t>(0.67-0.88; </a:t>
                      </a:r>
                      <a:r>
                        <a:rPr lang="en-GB" sz="1600" i="1" kern="1200" dirty="0" smtClean="0">
                          <a:solidFill>
                            <a:schemeClr val="dk1"/>
                          </a:solidFill>
                          <a:effectLst/>
                          <a:latin typeface="+mn-lt"/>
                          <a:ea typeface="+mn-ea"/>
                          <a:cs typeface="+mn-cs"/>
                        </a:rPr>
                        <a:t>P</a:t>
                      </a:r>
                      <a:r>
                        <a:rPr lang="en-GB" sz="1600" kern="1200" dirty="0" smtClean="0">
                          <a:solidFill>
                            <a:schemeClr val="dk1"/>
                          </a:solidFill>
                          <a:effectLst/>
                          <a:latin typeface="+mn-lt"/>
                          <a:ea typeface="+mn-ea"/>
                          <a:cs typeface="+mn-cs"/>
                        </a:rPr>
                        <a:t>&lt;0.0001)</a:t>
                      </a:r>
                      <a:endParaRPr kumimoji="0" lang="en-US" sz="14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solidFill>
                      <a:srgbClr val="E7EAEC"/>
                    </a:solidFill>
                  </a:tcPr>
                </a:tc>
                <a:extLst>
                  <a:ext uri="{0D108BD9-81ED-4DB2-BD59-A6C34878D82A}">
                    <a16:rowId xmlns="" xmlns:a16="http://schemas.microsoft.com/office/drawing/2014/main" val="10004"/>
                  </a:ext>
                </a:extLst>
              </a:tr>
              <a:tr h="0">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err="1" smtClean="0">
                          <a:ln>
                            <a:noFill/>
                          </a:ln>
                          <a:effectLst/>
                          <a:latin typeface="+mn-lt"/>
                        </a:rPr>
                        <a:t>Docetaxel</a:t>
                      </a:r>
                      <a:r>
                        <a:rPr kumimoji="0" lang="en-US" sz="1600" u="none" strike="noStrike" cap="none" normalizeH="0" baseline="0" dirty="0" smtClean="0">
                          <a:ln>
                            <a:noFill/>
                          </a:ln>
                          <a:effectLst/>
                          <a:latin typeface="+mn-lt"/>
                        </a:rPr>
                        <a:t>*</a:t>
                      </a:r>
                      <a:r>
                        <a:rPr kumimoji="0" lang="en-US" sz="1600" u="none" strike="noStrike" cap="none" normalizeH="0" baseline="30000" dirty="0" smtClean="0">
                          <a:ln>
                            <a:noFill/>
                          </a:ln>
                          <a:effectLst/>
                          <a:latin typeface="+mn-lt"/>
                        </a:rPr>
                        <a:t>5</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err="1" smtClean="0">
                          <a:ln>
                            <a:noFill/>
                          </a:ln>
                          <a:effectLst/>
                          <a:latin typeface="+mn-lt"/>
                        </a:rPr>
                        <a:t>Mitoxantrone</a:t>
                      </a:r>
                      <a:r>
                        <a:rPr kumimoji="0" lang="en-US" sz="1600" u="none" strike="noStrike" cap="none" normalizeH="0" baseline="0" dirty="0" smtClean="0">
                          <a:ln>
                            <a:noFill/>
                          </a:ln>
                          <a:effectLst/>
                          <a:latin typeface="+mn-lt"/>
                        </a:rPr>
                        <a:t>*</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algn="ctr"/>
                      <a:r>
                        <a:rPr lang="fr-FR" sz="1600" dirty="0" smtClean="0"/>
                        <a:t>N/A</a:t>
                      </a:r>
                      <a:endParaRPr lang="nl-BE" sz="1600" dirty="0"/>
                    </a:p>
                  </a:txBody>
                  <a:tcPr anchor="ct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2.4</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0.76</a:t>
                      </a:r>
                    </a:p>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(0.62</a:t>
                      </a:r>
                      <a:r>
                        <a:rPr kumimoji="0" lang="en-US" sz="1600" u="none" strike="noStrike" cap="none" normalizeH="0" baseline="0" dirty="0" smtClean="0">
                          <a:ln>
                            <a:noFill/>
                          </a:ln>
                          <a:effectLst/>
                          <a:latin typeface="+mn-lt"/>
                          <a:sym typeface="Symbol"/>
                        </a:rPr>
                        <a:t>–</a:t>
                      </a:r>
                      <a:r>
                        <a:rPr kumimoji="0" lang="en-US" sz="1600" u="none" strike="noStrike" cap="none" normalizeH="0" baseline="0" dirty="0" smtClean="0">
                          <a:ln>
                            <a:noFill/>
                          </a:ln>
                          <a:effectLst/>
                          <a:latin typeface="+mn-lt"/>
                        </a:rPr>
                        <a:t>0.94; </a:t>
                      </a:r>
                      <a:r>
                        <a:rPr kumimoji="0" lang="en-US" sz="1600" i="1" u="none" strike="noStrike" cap="none" normalizeH="0" baseline="0" dirty="0" smtClean="0">
                          <a:ln>
                            <a:noFill/>
                          </a:ln>
                          <a:effectLst/>
                          <a:latin typeface="+mn-lt"/>
                        </a:rPr>
                        <a:t>P</a:t>
                      </a:r>
                      <a:r>
                        <a:rPr kumimoji="0" lang="en-US" sz="1600" u="none" strike="noStrike" cap="none" normalizeH="0" baseline="0" dirty="0" smtClean="0">
                          <a:ln>
                            <a:noFill/>
                          </a:ln>
                          <a:effectLst/>
                          <a:latin typeface="+mn-lt"/>
                        </a:rPr>
                        <a:t>=0.009)</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extLst>
                  <a:ext uri="{0D108BD9-81ED-4DB2-BD59-A6C34878D82A}">
                    <a16:rowId xmlns="" xmlns:a16="http://schemas.microsoft.com/office/drawing/2014/main" val="10005"/>
                  </a:ext>
                </a:extLst>
              </a:tr>
              <a:tr h="0">
                <a:tc>
                  <a:txBody>
                    <a:bodyPr/>
                    <a:lstStyle/>
                    <a:p>
                      <a:pPr marL="228600" marR="0" lvl="0" indent="-22860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err="1" smtClean="0">
                          <a:ln>
                            <a:noFill/>
                          </a:ln>
                          <a:effectLst/>
                          <a:latin typeface="+mn-lt"/>
                        </a:rPr>
                        <a:t>Cabazitaxel</a:t>
                      </a:r>
                      <a:r>
                        <a:rPr kumimoji="0" lang="en-US" sz="1600" u="none" strike="noStrike" cap="none" normalizeH="0" baseline="0" dirty="0" smtClean="0">
                          <a:ln>
                            <a:noFill/>
                          </a:ln>
                          <a:effectLst/>
                          <a:latin typeface="+mn-lt"/>
                        </a:rPr>
                        <a:t>*</a:t>
                      </a:r>
                      <a:r>
                        <a:rPr kumimoji="0" lang="en-US" sz="1600" u="none" strike="noStrike" cap="none" normalizeH="0" baseline="30000" dirty="0" smtClean="0">
                          <a:ln>
                            <a:noFill/>
                          </a:ln>
                          <a:effectLst/>
                          <a:latin typeface="+mn-lt"/>
                        </a:rPr>
                        <a:t>6</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228600" marR="0" lvl="0" indent="-22860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err="1" smtClean="0">
                          <a:ln>
                            <a:noFill/>
                          </a:ln>
                          <a:effectLst/>
                          <a:latin typeface="+mn-lt"/>
                        </a:rPr>
                        <a:t>Mitoxantrone</a:t>
                      </a:r>
                      <a:r>
                        <a:rPr kumimoji="0" lang="en-US" sz="1600" u="none" strike="noStrike" cap="none" normalizeH="0" baseline="0" dirty="0" smtClean="0">
                          <a:ln>
                            <a:noFill/>
                          </a:ln>
                          <a:effectLst/>
                          <a:latin typeface="+mn-lt"/>
                        </a:rPr>
                        <a:t>*</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algn="ctr"/>
                      <a:r>
                        <a:rPr lang="fr-FR" sz="1600" dirty="0" smtClean="0"/>
                        <a:t>Post-</a:t>
                      </a:r>
                      <a:endParaRPr lang="nl-BE" sz="1600" dirty="0"/>
                    </a:p>
                  </a:txBody>
                  <a:tcPr anchor="ct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2.4</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kern="1200" cap="none" normalizeH="0" baseline="0" dirty="0" smtClean="0">
                          <a:ln>
                            <a:noFill/>
                          </a:ln>
                          <a:effectLst/>
                          <a:latin typeface="+mn-lt"/>
                        </a:rPr>
                        <a:t>0.70</a:t>
                      </a:r>
                    </a:p>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kern="1200" cap="none" normalizeH="0" baseline="0" dirty="0" smtClean="0">
                          <a:ln>
                            <a:noFill/>
                          </a:ln>
                          <a:effectLst/>
                          <a:latin typeface="+mn-lt"/>
                        </a:rPr>
                        <a:t>(0.59</a:t>
                      </a:r>
                      <a:r>
                        <a:rPr kumimoji="0" lang="en-US" sz="1600" u="none" strike="noStrike" kern="1200" cap="none" normalizeH="0" baseline="0" dirty="0" smtClean="0">
                          <a:ln>
                            <a:noFill/>
                          </a:ln>
                          <a:effectLst/>
                          <a:latin typeface="+mn-lt"/>
                          <a:sym typeface="Symbol"/>
                        </a:rPr>
                        <a:t>–</a:t>
                      </a:r>
                      <a:r>
                        <a:rPr kumimoji="0" lang="en-US" sz="1600" u="none" strike="noStrike" kern="1200" cap="none" normalizeH="0" baseline="0" dirty="0" smtClean="0">
                          <a:ln>
                            <a:noFill/>
                          </a:ln>
                          <a:effectLst/>
                          <a:latin typeface="+mn-lt"/>
                        </a:rPr>
                        <a:t>0.83; </a:t>
                      </a:r>
                      <a:r>
                        <a:rPr kumimoji="0" lang="en-US" sz="1600" i="1" u="none" strike="noStrike" kern="1200" cap="none" normalizeH="0" baseline="0" dirty="0" smtClean="0">
                          <a:ln>
                            <a:noFill/>
                          </a:ln>
                          <a:effectLst/>
                          <a:latin typeface="+mn-lt"/>
                        </a:rPr>
                        <a:t>P</a:t>
                      </a:r>
                      <a:r>
                        <a:rPr kumimoji="0" lang="en-US" sz="1600" u="none" strike="noStrike" kern="1200" cap="none" normalizeH="0" baseline="0" dirty="0" smtClean="0">
                          <a:ln>
                            <a:noFill/>
                          </a:ln>
                          <a:effectLst/>
                          <a:latin typeface="+mn-lt"/>
                        </a:rPr>
                        <a:t>&lt;0.0001)</a:t>
                      </a:r>
                      <a:endParaRPr kumimoji="0" lang="en-US" sz="1600" b="0" i="0" u="none" strike="noStrike" kern="1200"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extLst>
                  <a:ext uri="{0D108BD9-81ED-4DB2-BD59-A6C34878D82A}">
                    <a16:rowId xmlns="" xmlns:a16="http://schemas.microsoft.com/office/drawing/2014/main" val="10006"/>
                  </a:ext>
                </a:extLst>
              </a:tr>
              <a:tr h="0">
                <a:tc>
                  <a:txBody>
                    <a:bodyPr/>
                    <a:lstStyle/>
                    <a:p>
                      <a:pPr marL="228600" marR="0" lvl="0" indent="-22860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Sipuleucel-T</a:t>
                      </a:r>
                      <a:r>
                        <a:rPr kumimoji="0" lang="en-US" sz="1600" u="none" strike="noStrike" cap="none" normalizeH="0" baseline="30000" dirty="0" smtClean="0">
                          <a:ln>
                            <a:noFill/>
                          </a:ln>
                          <a:effectLst/>
                          <a:latin typeface="+mn-lt"/>
                        </a:rPr>
                        <a:t>7</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solidFill>
                      <a:srgbClr val="CCD1D7"/>
                    </a:solidFill>
                  </a:tcPr>
                </a:tc>
                <a:tc>
                  <a:txBody>
                    <a:bodyPr/>
                    <a:lstStyle/>
                    <a:p>
                      <a:pPr marL="228600" marR="0" lvl="0" indent="-22860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Placebo</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solidFill>
                      <a:srgbClr val="CCD1D7"/>
                    </a:solidFill>
                  </a:tcPr>
                </a:tc>
                <a:tc>
                  <a:txBody>
                    <a:bodyPr/>
                    <a:lstStyle/>
                    <a:p>
                      <a:pPr algn="ctr"/>
                      <a:r>
                        <a:rPr lang="fr-FR" sz="1600" dirty="0" err="1" smtClean="0"/>
                        <a:t>Pre</a:t>
                      </a:r>
                      <a:r>
                        <a:rPr lang="fr-FR" sz="1600" dirty="0" smtClean="0"/>
                        <a:t>-</a:t>
                      </a:r>
                      <a:endParaRPr lang="nl-BE" sz="1600" dirty="0"/>
                    </a:p>
                  </a:txBody>
                  <a:tcPr anchor="ctr">
                    <a:solidFill>
                      <a:srgbClr val="CCD1D7"/>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4.1</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solidFill>
                      <a:srgbClr val="CCD1D7"/>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kern="1200" cap="none" normalizeH="0" baseline="0" dirty="0" smtClean="0">
                          <a:ln>
                            <a:noFill/>
                          </a:ln>
                          <a:effectLst/>
                          <a:latin typeface="+mn-lt"/>
                        </a:rPr>
                        <a:t>0.78</a:t>
                      </a:r>
                    </a:p>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kern="1200" cap="none" normalizeH="0" baseline="0" dirty="0" smtClean="0">
                          <a:ln>
                            <a:noFill/>
                          </a:ln>
                          <a:effectLst/>
                          <a:latin typeface="+mn-lt"/>
                        </a:rPr>
                        <a:t>(0.61–0.98; </a:t>
                      </a:r>
                      <a:r>
                        <a:rPr kumimoji="0" lang="en-US" sz="1600" i="1" u="none" strike="noStrike" kern="1200" cap="none" normalizeH="0" baseline="0" dirty="0" smtClean="0">
                          <a:ln>
                            <a:noFill/>
                          </a:ln>
                          <a:effectLst/>
                          <a:latin typeface="+mn-lt"/>
                        </a:rPr>
                        <a:t>P</a:t>
                      </a:r>
                      <a:r>
                        <a:rPr kumimoji="0" lang="en-US" sz="1600" u="none" strike="noStrike" kern="1200" cap="none" normalizeH="0" baseline="0" dirty="0" smtClean="0">
                          <a:ln>
                            <a:noFill/>
                          </a:ln>
                          <a:effectLst/>
                          <a:latin typeface="+mn-lt"/>
                        </a:rPr>
                        <a:t>=0.03)</a:t>
                      </a:r>
                      <a:endParaRPr kumimoji="0" lang="en-US" sz="1600" b="0" i="0" u="none" strike="noStrike" kern="1200"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solidFill>
                      <a:srgbClr val="CCD1D7"/>
                    </a:solidFill>
                  </a:tcPr>
                </a:tc>
                <a:extLst>
                  <a:ext uri="{0D108BD9-81ED-4DB2-BD59-A6C34878D82A}">
                    <a16:rowId xmlns="" xmlns:a16="http://schemas.microsoft.com/office/drawing/2014/main" val="10007"/>
                  </a:ext>
                </a:extLst>
              </a:tr>
              <a:tr h="0">
                <a:tc>
                  <a:txBody>
                    <a:bodyPr/>
                    <a:lstStyle/>
                    <a:p>
                      <a:pPr marL="228600" marR="0" lvl="0" indent="-22860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Radium-223</a:t>
                      </a:r>
                      <a:r>
                        <a:rPr kumimoji="0" lang="en-US" sz="1600" u="none" strike="noStrike" cap="none" normalizeH="0" baseline="30000" dirty="0" smtClean="0">
                          <a:ln>
                            <a:noFill/>
                          </a:ln>
                          <a:effectLst/>
                          <a:latin typeface="+mn-lt"/>
                        </a:rPr>
                        <a:t>8</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228600" marR="0" lvl="0" indent="-22860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Placebo</a:t>
                      </a:r>
                      <a:endParaRPr kumimoji="0" lang="en-US" sz="1600" b="0" i="0" u="none" strike="noStrike" cap="none" normalizeH="0" baseline="3000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algn="ctr"/>
                      <a:r>
                        <a:rPr lang="fr-FR" sz="1600" dirty="0" err="1" smtClean="0"/>
                        <a:t>Pre</a:t>
                      </a:r>
                      <a:r>
                        <a:rPr lang="fr-FR" sz="1600" dirty="0" smtClean="0"/>
                        <a:t>-</a:t>
                      </a:r>
                      <a:r>
                        <a:rPr lang="fr-FR" sz="1600" baseline="0" dirty="0" smtClean="0"/>
                        <a:t> and </a:t>
                      </a:r>
                      <a:r>
                        <a:rPr lang="fr-FR" sz="1600" dirty="0" smtClean="0"/>
                        <a:t>Post-</a:t>
                      </a:r>
                      <a:endParaRPr lang="nl-BE" sz="1600" dirty="0"/>
                    </a:p>
                  </a:txBody>
                  <a:tcPr anchor="ct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pPr>
                      <a:r>
                        <a:rPr kumimoji="0" lang="en-US" sz="1600" u="none" strike="noStrike" cap="none" normalizeH="0" baseline="0" dirty="0" smtClean="0">
                          <a:ln>
                            <a:noFill/>
                          </a:ln>
                          <a:effectLst/>
                          <a:latin typeface="+mn-lt"/>
                        </a:rPr>
                        <a:t>3.6</a:t>
                      </a:r>
                      <a:endParaRPr kumimoji="0" lang="en-US" sz="1600" b="0" i="0" u="none" strike="noStrike"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kern="1200" cap="none" normalizeH="0" baseline="0" dirty="0" smtClean="0">
                          <a:ln>
                            <a:noFill/>
                          </a:ln>
                          <a:effectLst/>
                          <a:latin typeface="+mn-lt"/>
                        </a:rPr>
                        <a:t>0.70</a:t>
                      </a:r>
                    </a:p>
                    <a:p>
                      <a:pPr marL="0" marR="0" lvl="0" indent="0" algn="ctr" defTabSz="914400" rtl="0" eaLnBrk="1" fontAlgn="base" latinLnBrk="0" hangingPunct="1">
                        <a:lnSpc>
                          <a:spcPct val="100000"/>
                        </a:lnSpc>
                        <a:spcBef>
                          <a:spcPct val="0"/>
                        </a:spcBef>
                        <a:spcAft>
                          <a:spcPct val="0"/>
                        </a:spcAft>
                        <a:buClr>
                          <a:schemeClr val="tx1"/>
                        </a:buClr>
                        <a:buSzTx/>
                        <a:buFontTx/>
                        <a:buNone/>
                        <a:tabLst/>
                        <a:defRPr/>
                      </a:pPr>
                      <a:r>
                        <a:rPr kumimoji="0" lang="en-US" sz="1600" u="none" strike="noStrike" kern="1200" cap="none" normalizeH="0" baseline="0" dirty="0" smtClean="0">
                          <a:ln>
                            <a:noFill/>
                          </a:ln>
                          <a:effectLst/>
                          <a:latin typeface="+mn-lt"/>
                        </a:rPr>
                        <a:t>(0.58–0.83; </a:t>
                      </a:r>
                      <a:r>
                        <a:rPr kumimoji="0" lang="en-US" sz="1600" i="1" u="none" strike="noStrike" kern="1200" cap="none" normalizeH="0" baseline="0" dirty="0" smtClean="0">
                          <a:ln>
                            <a:noFill/>
                          </a:ln>
                          <a:effectLst/>
                          <a:latin typeface="+mn-lt"/>
                        </a:rPr>
                        <a:t>P</a:t>
                      </a:r>
                      <a:r>
                        <a:rPr kumimoji="0" lang="en-US" sz="1600" u="none" strike="noStrike" kern="1200" cap="none" normalizeH="0" baseline="0" dirty="0" smtClean="0">
                          <a:ln>
                            <a:noFill/>
                          </a:ln>
                          <a:effectLst/>
                          <a:latin typeface="+mn-lt"/>
                        </a:rPr>
                        <a:t>&lt;0.001)</a:t>
                      </a:r>
                      <a:endParaRPr kumimoji="0" lang="en-US" sz="1600" b="0" i="0" u="none" strike="noStrike" kern="1200" cap="none" normalizeH="0" baseline="0" dirty="0" smtClean="0">
                        <a:ln>
                          <a:noFill/>
                        </a:ln>
                        <a:solidFill>
                          <a:srgbClr val="000000"/>
                        </a:solidFill>
                        <a:effectLst/>
                        <a:latin typeface="+mn-lt"/>
                        <a:ea typeface="MS PGothic"/>
                        <a:cs typeface="Arial" pitchFamily="34" charset="0"/>
                      </a:endParaRPr>
                    </a:p>
                  </a:txBody>
                  <a:tcPr marL="72000" marR="72000" marT="0" marB="0" anchor="ctr" horzOverflow="overflow"/>
                </a:tc>
                <a:extLst>
                  <a:ext uri="{0D108BD9-81ED-4DB2-BD59-A6C34878D82A}">
                    <a16:rowId xmlns="" xmlns:a16="http://schemas.microsoft.com/office/drawing/2014/main" val="10008"/>
                  </a:ext>
                </a:extLst>
              </a:tr>
            </a:tbl>
          </a:graphicData>
        </a:graphic>
      </p:graphicFrame>
      <p:sp>
        <p:nvSpPr>
          <p:cNvPr id="3" name="TextBox 2"/>
          <p:cNvSpPr txBox="1"/>
          <p:nvPr/>
        </p:nvSpPr>
        <p:spPr>
          <a:xfrm>
            <a:off x="107504" y="5661248"/>
            <a:ext cx="4536504" cy="830997"/>
          </a:xfrm>
          <a:prstGeom prst="rect">
            <a:avLst/>
          </a:prstGeom>
          <a:noFill/>
        </p:spPr>
        <p:txBody>
          <a:bodyPr wrap="square" rtlCol="0">
            <a:spAutoFit/>
          </a:bodyPr>
          <a:lstStyle/>
          <a:p>
            <a:pPr marL="228600" indent="-228600">
              <a:buFont typeface="+mj-lt"/>
              <a:buAutoNum type="arabicPeriod"/>
            </a:pPr>
            <a:r>
              <a:rPr lang="da-DK" sz="1200" dirty="0" err="1" smtClean="0"/>
              <a:t>Fizazi</a:t>
            </a:r>
            <a:r>
              <a:rPr lang="da-DK" sz="1200" dirty="0" smtClean="0"/>
              <a:t> </a:t>
            </a:r>
            <a:r>
              <a:rPr lang="da-DK" sz="1200" dirty="0"/>
              <a:t>K, </a:t>
            </a:r>
            <a:r>
              <a:rPr lang="da-DK" sz="1200" i="1" dirty="0"/>
              <a:t>et al. Lancet </a:t>
            </a:r>
            <a:r>
              <a:rPr lang="da-DK" sz="1200" i="1" dirty="0" err="1"/>
              <a:t>Oncol</a:t>
            </a:r>
            <a:r>
              <a:rPr lang="da-DK" sz="1200" i="1" dirty="0"/>
              <a:t> </a:t>
            </a:r>
            <a:r>
              <a:rPr lang="da-DK" sz="1200" dirty="0"/>
              <a:t>2012;13:983–92.</a:t>
            </a:r>
          </a:p>
          <a:p>
            <a:pPr marL="228600" indent="-228600">
              <a:buFont typeface="+mj-lt"/>
              <a:buAutoNum type="arabicPeriod"/>
            </a:pPr>
            <a:r>
              <a:rPr lang="da-DK" sz="1200" dirty="0" err="1" smtClean="0"/>
              <a:t>Rathkopf</a:t>
            </a:r>
            <a:r>
              <a:rPr lang="da-DK" sz="1200" dirty="0" smtClean="0"/>
              <a:t> </a:t>
            </a:r>
            <a:r>
              <a:rPr lang="da-DK" sz="1200" dirty="0"/>
              <a:t>DE, </a:t>
            </a:r>
            <a:r>
              <a:rPr lang="da-DK" sz="1200" i="1" dirty="0"/>
              <a:t>et al. </a:t>
            </a:r>
            <a:r>
              <a:rPr lang="da-DK" sz="1200" i="1" dirty="0" err="1"/>
              <a:t>Eur</a:t>
            </a:r>
            <a:r>
              <a:rPr lang="da-DK" sz="1200" i="1" dirty="0"/>
              <a:t> </a:t>
            </a:r>
            <a:r>
              <a:rPr lang="da-DK" sz="1200" i="1" dirty="0" err="1"/>
              <a:t>Urol</a:t>
            </a:r>
            <a:r>
              <a:rPr lang="da-DK" sz="1200" i="1" dirty="0"/>
              <a:t> </a:t>
            </a:r>
            <a:r>
              <a:rPr lang="da-DK" sz="1200" dirty="0" smtClean="0"/>
              <a:t>2014 </a:t>
            </a:r>
            <a:endParaRPr lang="en-US" sz="1200" dirty="0" smtClean="0"/>
          </a:p>
          <a:p>
            <a:r>
              <a:rPr lang="en-US" sz="1200" dirty="0" smtClean="0"/>
              <a:t>3.   </a:t>
            </a:r>
            <a:r>
              <a:rPr lang="da-DK" sz="1200" dirty="0" err="1" smtClean="0"/>
              <a:t>Scher</a:t>
            </a:r>
            <a:r>
              <a:rPr lang="da-DK" sz="1200" dirty="0" smtClean="0"/>
              <a:t> </a:t>
            </a:r>
            <a:r>
              <a:rPr lang="da-DK" sz="1200" dirty="0"/>
              <a:t>HI, </a:t>
            </a:r>
            <a:r>
              <a:rPr lang="da-DK" sz="1200" i="1" dirty="0"/>
              <a:t>et al. N Eng J Med </a:t>
            </a:r>
            <a:r>
              <a:rPr lang="da-DK" sz="1200" dirty="0"/>
              <a:t>2012;367:1187–97.</a:t>
            </a:r>
          </a:p>
          <a:p>
            <a:r>
              <a:rPr lang="en-US" sz="1200" dirty="0" smtClean="0"/>
              <a:t>4.   Beer TM, et al</a:t>
            </a:r>
            <a:r>
              <a:rPr lang="en-US" sz="1200" i="1" dirty="0" smtClean="0"/>
              <a:t>. </a:t>
            </a:r>
            <a:r>
              <a:rPr lang="en-US" sz="1200" i="1" dirty="0" err="1" smtClean="0"/>
              <a:t>Eur</a:t>
            </a:r>
            <a:r>
              <a:rPr lang="en-US" sz="1200" i="1" dirty="0" smtClean="0"/>
              <a:t> </a:t>
            </a:r>
            <a:r>
              <a:rPr lang="en-US" sz="1200" i="1" dirty="0" err="1" smtClean="0"/>
              <a:t>Urol</a:t>
            </a:r>
            <a:r>
              <a:rPr lang="en-US" sz="1200" dirty="0" smtClean="0"/>
              <a:t> 2017: 71(2): 151-154 </a:t>
            </a:r>
            <a:endParaRPr lang="en-US" sz="1200" dirty="0"/>
          </a:p>
        </p:txBody>
      </p:sp>
      <p:sp>
        <p:nvSpPr>
          <p:cNvPr id="5" name="TextBox 4"/>
          <p:cNvSpPr txBox="1"/>
          <p:nvPr/>
        </p:nvSpPr>
        <p:spPr>
          <a:xfrm>
            <a:off x="3491880" y="5653697"/>
            <a:ext cx="4536504" cy="1015663"/>
          </a:xfrm>
          <a:prstGeom prst="rect">
            <a:avLst/>
          </a:prstGeom>
          <a:noFill/>
        </p:spPr>
        <p:txBody>
          <a:bodyPr wrap="square" rtlCol="0">
            <a:spAutoFit/>
          </a:bodyPr>
          <a:lstStyle/>
          <a:p>
            <a:r>
              <a:rPr lang="en-US" sz="1200" dirty="0"/>
              <a:t>5</a:t>
            </a:r>
            <a:r>
              <a:rPr lang="en-US" sz="1200" dirty="0" smtClean="0"/>
              <a:t>. </a:t>
            </a:r>
            <a:r>
              <a:rPr lang="en-US" sz="1200" dirty="0" err="1"/>
              <a:t>Tannock</a:t>
            </a:r>
            <a:r>
              <a:rPr lang="en-US" sz="1200" dirty="0"/>
              <a:t> IF, </a:t>
            </a:r>
            <a:r>
              <a:rPr lang="en-US" sz="1200" i="1" dirty="0"/>
              <a:t>et al. N </a:t>
            </a:r>
            <a:r>
              <a:rPr lang="en-US" sz="1200" i="1" dirty="0" err="1"/>
              <a:t>Engl</a:t>
            </a:r>
            <a:r>
              <a:rPr lang="en-US" sz="1200" i="1" dirty="0"/>
              <a:t> J Med </a:t>
            </a:r>
            <a:r>
              <a:rPr lang="en-US" sz="1200" dirty="0"/>
              <a:t>2004;351:1502</a:t>
            </a:r>
            <a:r>
              <a:rPr lang="en-GB" sz="1200" dirty="0"/>
              <a:t>–</a:t>
            </a:r>
            <a:r>
              <a:rPr lang="en-US" sz="1200" dirty="0"/>
              <a:t>12.</a:t>
            </a:r>
            <a:endParaRPr lang="en-US" sz="1200" dirty="0" smtClean="0"/>
          </a:p>
          <a:p>
            <a:r>
              <a:rPr lang="en-US" sz="1200" dirty="0"/>
              <a:t>6</a:t>
            </a:r>
            <a:r>
              <a:rPr lang="en-US" sz="1200" dirty="0" smtClean="0"/>
              <a:t>. </a:t>
            </a:r>
            <a:r>
              <a:rPr lang="en-GB" sz="1200" dirty="0"/>
              <a:t>de Bono JS, </a:t>
            </a:r>
            <a:r>
              <a:rPr lang="en-GB" sz="1200" i="1" dirty="0"/>
              <a:t>et al. Lancet </a:t>
            </a:r>
            <a:r>
              <a:rPr lang="en-GB" sz="1200" dirty="0"/>
              <a:t>2010;376:1147–54.</a:t>
            </a:r>
          </a:p>
          <a:p>
            <a:r>
              <a:rPr lang="en-GB" sz="1200" dirty="0" smtClean="0"/>
              <a:t>7. </a:t>
            </a:r>
            <a:r>
              <a:rPr lang="en-GB" sz="1200" dirty="0" err="1"/>
              <a:t>Kantoff</a:t>
            </a:r>
            <a:r>
              <a:rPr lang="en-GB" sz="1200" dirty="0"/>
              <a:t> PW, </a:t>
            </a:r>
            <a:r>
              <a:rPr lang="en-GB" sz="1200" i="1" dirty="0"/>
              <a:t>et al. N </a:t>
            </a:r>
            <a:r>
              <a:rPr lang="en-GB" sz="1200" i="1" dirty="0" err="1"/>
              <a:t>Engl</a:t>
            </a:r>
            <a:r>
              <a:rPr lang="en-GB" sz="1200" i="1" dirty="0"/>
              <a:t> J Med </a:t>
            </a:r>
            <a:r>
              <a:rPr lang="en-GB" sz="1200" dirty="0"/>
              <a:t>2010;363:411–22</a:t>
            </a:r>
            <a:r>
              <a:rPr lang="en-GB" sz="1200" dirty="0" smtClean="0"/>
              <a:t>.</a:t>
            </a:r>
          </a:p>
          <a:p>
            <a:r>
              <a:rPr lang="en-GB" sz="1200" dirty="0" smtClean="0"/>
              <a:t>8. Parker </a:t>
            </a:r>
            <a:r>
              <a:rPr lang="en-GB" sz="1200" dirty="0"/>
              <a:t>C, </a:t>
            </a:r>
            <a:r>
              <a:rPr lang="en-GB" sz="1200" i="1" dirty="0"/>
              <a:t>et al. N </a:t>
            </a:r>
            <a:r>
              <a:rPr lang="en-GB" sz="1200" i="1" dirty="0" err="1"/>
              <a:t>Engl</a:t>
            </a:r>
            <a:r>
              <a:rPr lang="en-GB" sz="1200" i="1" dirty="0"/>
              <a:t> J Med </a:t>
            </a:r>
            <a:r>
              <a:rPr lang="en-GB" sz="1200" dirty="0"/>
              <a:t>2013;369;213–23.</a:t>
            </a:r>
          </a:p>
          <a:p>
            <a:endParaRPr lang="en-US" sz="1200" dirty="0"/>
          </a:p>
        </p:txBody>
      </p:sp>
    </p:spTree>
    <p:extLst>
      <p:ext uri="{BB962C8B-B14F-4D97-AF65-F5344CB8AC3E}">
        <p14:creationId xmlns:p14="http://schemas.microsoft.com/office/powerpoint/2010/main" val="98453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Wie wat wanneer?</a:t>
            </a:r>
            <a:endParaRPr lang="nl-NL" sz="3300" b="1" dirty="0"/>
          </a:p>
        </p:txBody>
      </p:sp>
      <p:sp>
        <p:nvSpPr>
          <p:cNvPr id="3" name="Tijdelijke aanduiding voor inhoud 2"/>
          <p:cNvSpPr>
            <a:spLocks noGrp="1"/>
          </p:cNvSpPr>
          <p:nvPr>
            <p:ph idx="1"/>
          </p:nvPr>
        </p:nvSpPr>
        <p:spPr/>
        <p:txBody>
          <a:bodyPr/>
          <a:lstStyle/>
          <a:p>
            <a:r>
              <a:rPr lang="nl-NL" dirty="0" err="1" smtClean="0"/>
              <a:t>Docetaxel</a:t>
            </a:r>
            <a:endParaRPr lang="nl-NL" dirty="0" smtClean="0"/>
          </a:p>
          <a:p>
            <a:r>
              <a:rPr lang="nl-NL" dirty="0" err="1" smtClean="0"/>
              <a:t>Cabazitaxel</a:t>
            </a:r>
            <a:endParaRPr lang="nl-NL" dirty="0" smtClean="0"/>
          </a:p>
          <a:p>
            <a:r>
              <a:rPr lang="nl-NL" dirty="0" err="1" smtClean="0"/>
              <a:t>Abiraterone</a:t>
            </a:r>
            <a:r>
              <a:rPr lang="nl-NL" dirty="0" smtClean="0"/>
              <a:t> pre- en post </a:t>
            </a:r>
            <a:r>
              <a:rPr lang="nl-NL" dirty="0" err="1" smtClean="0"/>
              <a:t>docetaxel</a:t>
            </a:r>
            <a:endParaRPr lang="nl-NL" dirty="0" smtClean="0"/>
          </a:p>
          <a:p>
            <a:r>
              <a:rPr lang="nl-NL" dirty="0" err="1" smtClean="0"/>
              <a:t>Enzalutamide</a:t>
            </a:r>
            <a:r>
              <a:rPr lang="nl-NL" dirty="0" smtClean="0"/>
              <a:t> pre- en post </a:t>
            </a:r>
            <a:r>
              <a:rPr lang="nl-NL" dirty="0" err="1" smtClean="0"/>
              <a:t>docetaxel</a:t>
            </a:r>
            <a:endParaRPr lang="nl-NL" dirty="0" smtClean="0"/>
          </a:p>
          <a:p>
            <a:r>
              <a:rPr lang="nl-NL" dirty="0" smtClean="0"/>
              <a:t>Radium-223</a:t>
            </a:r>
          </a:p>
          <a:p>
            <a:endParaRPr lang="nl-NL" dirty="0"/>
          </a:p>
          <a:p>
            <a:r>
              <a:rPr lang="nl-NL" dirty="0" smtClean="0"/>
              <a:t>Allemaal ongeveer zelfde OS winst…?</a:t>
            </a:r>
          </a:p>
        </p:txBody>
      </p:sp>
    </p:spTree>
    <p:extLst>
      <p:ext uri="{BB962C8B-B14F-4D97-AF65-F5344CB8AC3E}">
        <p14:creationId xmlns:p14="http://schemas.microsoft.com/office/powerpoint/2010/main" val="352489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Therapeutische opties mCRPC</a:t>
            </a:r>
            <a:endParaRPr lang="nl-NL" sz="3300" b="1" dirty="0"/>
          </a:p>
        </p:txBody>
      </p:sp>
      <p:sp>
        <p:nvSpPr>
          <p:cNvPr id="3" name="Tijdelijke aanduiding voor inhoud 2"/>
          <p:cNvSpPr>
            <a:spLocks noGrp="1"/>
          </p:cNvSpPr>
          <p:nvPr>
            <p:ph idx="1"/>
          </p:nvPr>
        </p:nvSpPr>
        <p:spPr/>
        <p:txBody>
          <a:bodyPr/>
          <a:lstStyle/>
          <a:p>
            <a:r>
              <a:rPr lang="nl-NL" dirty="0" smtClean="0"/>
              <a:t>Van lege handen naar keuze-stress…</a:t>
            </a:r>
            <a:endParaRPr lang="nl-NL" dirty="0"/>
          </a:p>
        </p:txBody>
      </p:sp>
      <p:pic>
        <p:nvPicPr>
          <p:cNvPr id="5" name="Afbeelding 4" descr="Fokke-en-Sukke-hebben-al-jaren-last-van-keuzestress-050211(268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2492896"/>
            <a:ext cx="6289830" cy="3924424"/>
          </a:xfrm>
          <a:prstGeom prst="rect">
            <a:avLst/>
          </a:prstGeom>
        </p:spPr>
      </p:pic>
    </p:spTree>
    <p:extLst>
      <p:ext uri="{BB962C8B-B14F-4D97-AF65-F5344CB8AC3E}">
        <p14:creationId xmlns:p14="http://schemas.microsoft.com/office/powerpoint/2010/main" val="3256625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a:t>P</a:t>
            </a:r>
            <a:r>
              <a:rPr lang="nl-NL" sz="3300" b="1" dirty="0" smtClean="0"/>
              <a:t>alliatieve zorg</a:t>
            </a:r>
            <a:endParaRPr lang="nl-NL" sz="3300" b="1" dirty="0"/>
          </a:p>
        </p:txBody>
      </p:sp>
      <p:pic>
        <p:nvPicPr>
          <p:cNvPr id="6" name="Tijdelijke aanduiding voor inhoud 5"/>
          <p:cNvPicPr>
            <a:picLocks noChangeAspect="1"/>
          </p:cNvPicPr>
          <p:nvPr/>
        </p:nvPicPr>
        <p:blipFill rotWithShape="1">
          <a:blip r:embed="rId3">
            <a:extLst>
              <a:ext uri="{28A0092B-C50C-407E-A947-70E740481C1C}">
                <a14:useLocalDpi xmlns:a14="http://schemas.microsoft.com/office/drawing/2010/main" val="0"/>
              </a:ext>
            </a:extLst>
          </a:blip>
          <a:srcRect b="12880"/>
          <a:stretch/>
        </p:blipFill>
        <p:spPr>
          <a:xfrm>
            <a:off x="971600" y="1760353"/>
            <a:ext cx="7200800" cy="3763997"/>
          </a:xfrm>
          <a:prstGeom prst="rect">
            <a:avLst/>
          </a:prstGeom>
        </p:spPr>
      </p:pic>
    </p:spTree>
    <p:extLst>
      <p:ext uri="{BB962C8B-B14F-4D97-AF65-F5344CB8AC3E}">
        <p14:creationId xmlns:p14="http://schemas.microsoft.com/office/powerpoint/2010/main" val="174212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274638"/>
            <a:ext cx="8075240" cy="1143000"/>
          </a:xfrm>
        </p:spPr>
        <p:txBody>
          <a:bodyPr>
            <a:normAutofit/>
          </a:bodyPr>
          <a:lstStyle/>
          <a:p>
            <a:pPr algn="l"/>
            <a:r>
              <a:rPr lang="nl-NL" sz="3300" b="1" smtClean="0"/>
              <a:t>Beloop</a:t>
            </a:r>
            <a:endParaRPr lang="nl-NL" sz="3300" b="1" dirty="0"/>
          </a:p>
        </p:txBody>
      </p:sp>
      <p:sp>
        <p:nvSpPr>
          <p:cNvPr id="3" name="Tijdelijke aanduiding voor inhoud 2"/>
          <p:cNvSpPr>
            <a:spLocks noGrp="1"/>
          </p:cNvSpPr>
          <p:nvPr>
            <p:ph idx="1"/>
          </p:nvPr>
        </p:nvSpPr>
        <p:spPr/>
        <p:txBody>
          <a:bodyPr>
            <a:normAutofit/>
          </a:bodyPr>
          <a:lstStyle/>
          <a:p>
            <a:r>
              <a:rPr lang="nl-NL" sz="3000" dirty="0" smtClean="0"/>
              <a:t>PSA stijgt onder hormonale therapie</a:t>
            </a:r>
          </a:p>
          <a:p>
            <a:r>
              <a:rPr lang="nl-NL" sz="3000" dirty="0" smtClean="0"/>
              <a:t>Botscan: multipele (nieuwe) ossale metastasen, onder andere 6</a:t>
            </a:r>
            <a:r>
              <a:rPr lang="nl-NL" sz="3000" baseline="30000" dirty="0" smtClean="0"/>
              <a:t>e</a:t>
            </a:r>
            <a:r>
              <a:rPr lang="nl-NL" sz="3000" dirty="0" smtClean="0"/>
              <a:t> rib rechts dorsaal, Th 11 (toegenomen </a:t>
            </a:r>
            <a:r>
              <a:rPr lang="nl-NL" sz="3000" dirty="0" err="1" smtClean="0"/>
              <a:t>tov</a:t>
            </a:r>
            <a:r>
              <a:rPr lang="nl-NL" sz="3000" dirty="0" smtClean="0"/>
              <a:t> PSMA) en in L3-L4.</a:t>
            </a:r>
          </a:p>
          <a:p>
            <a:r>
              <a:rPr lang="nl-NL" sz="3000" dirty="0" smtClean="0"/>
              <a:t>CT-thorax/abdomen: geen aanwijzingen voor pulmonale metastasen, eerdere lymfadenopathie op PSMA toegenomen in grootte en aantal.</a:t>
            </a:r>
          </a:p>
          <a:p>
            <a:r>
              <a:rPr lang="nl-NL" sz="3000" dirty="0" smtClean="0"/>
              <a:t>Pijn op de rug aan de rechterkant bij schouderblad</a:t>
            </a:r>
          </a:p>
          <a:p>
            <a:pPr marL="0" indent="0">
              <a:buNone/>
            </a:pPr>
            <a:endParaRPr lang="nl-NL" sz="2400" dirty="0"/>
          </a:p>
          <a:p>
            <a:endParaRPr lang="nl-NL" dirty="0"/>
          </a:p>
        </p:txBody>
      </p:sp>
      <p:grpSp>
        <p:nvGrpSpPr>
          <p:cNvPr id="9" name="Group 8"/>
          <p:cNvGrpSpPr/>
          <p:nvPr/>
        </p:nvGrpSpPr>
        <p:grpSpPr>
          <a:xfrm>
            <a:off x="7911082" y="89712"/>
            <a:ext cx="1117791" cy="1152128"/>
            <a:chOff x="3476140" y="1303428"/>
            <a:chExt cx="5239719" cy="5400675"/>
          </a:xfrm>
        </p:grpSpPr>
        <p:pic>
          <p:nvPicPr>
            <p:cNvPr id="10" name="Picture 4"/>
            <p:cNvPicPr>
              <a:picLocks noChangeAspect="1"/>
            </p:cNvPicPr>
            <p:nvPr/>
          </p:nvPicPr>
          <p:blipFill>
            <a:blip r:embed="rId2"/>
            <a:stretch>
              <a:fillRect/>
            </a:stretch>
          </p:blipFill>
          <p:spPr>
            <a:xfrm>
              <a:off x="3481387" y="1303428"/>
              <a:ext cx="5229225" cy="5400675"/>
            </a:xfrm>
            <a:prstGeom prst="rect">
              <a:avLst/>
            </a:prstGeom>
          </p:spPr>
        </p:pic>
        <p:pic>
          <p:nvPicPr>
            <p:cNvPr id="11" name="Picture 5"/>
            <p:cNvPicPr>
              <a:picLocks noChangeAspect="1"/>
            </p:cNvPicPr>
            <p:nvPr/>
          </p:nvPicPr>
          <p:blipFill>
            <a:blip r:embed="rId3"/>
            <a:stretch>
              <a:fillRect/>
            </a:stretch>
          </p:blipFill>
          <p:spPr>
            <a:xfrm>
              <a:off x="6662056" y="1303428"/>
              <a:ext cx="2053803" cy="2236606"/>
            </a:xfrm>
            <a:prstGeom prst="rect">
              <a:avLst/>
            </a:prstGeom>
          </p:spPr>
        </p:pic>
        <p:pic>
          <p:nvPicPr>
            <p:cNvPr id="12" name="Picture 6"/>
            <p:cNvPicPr>
              <a:picLocks noChangeAspect="1"/>
            </p:cNvPicPr>
            <p:nvPr/>
          </p:nvPicPr>
          <p:blipFill>
            <a:blip r:embed="rId4"/>
            <a:stretch>
              <a:fillRect/>
            </a:stretch>
          </p:blipFill>
          <p:spPr>
            <a:xfrm>
              <a:off x="7511143" y="5451508"/>
              <a:ext cx="1192729" cy="1199326"/>
            </a:xfrm>
            <a:prstGeom prst="rect">
              <a:avLst/>
            </a:prstGeom>
          </p:spPr>
        </p:pic>
        <p:pic>
          <p:nvPicPr>
            <p:cNvPr id="13" name="Picture 7"/>
            <p:cNvPicPr>
              <a:picLocks noChangeAspect="1"/>
            </p:cNvPicPr>
            <p:nvPr/>
          </p:nvPicPr>
          <p:blipFill>
            <a:blip r:embed="rId5"/>
            <a:stretch>
              <a:fillRect/>
            </a:stretch>
          </p:blipFill>
          <p:spPr>
            <a:xfrm>
              <a:off x="3476140" y="1303428"/>
              <a:ext cx="1194920" cy="1201016"/>
            </a:xfrm>
            <a:prstGeom prst="rect">
              <a:avLst/>
            </a:prstGeom>
          </p:spPr>
        </p:pic>
      </p:grpSp>
    </p:spTree>
    <p:extLst>
      <p:ext uri="{BB962C8B-B14F-4D97-AF65-F5344CB8AC3E}">
        <p14:creationId xmlns:p14="http://schemas.microsoft.com/office/powerpoint/2010/main" val="280016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395536" y="217346"/>
          <a:ext cx="3672408" cy="2571304"/>
        </p:xfrm>
        <a:graphic>
          <a:graphicData uri="http://schemas.openxmlformats.org/presentationml/2006/ole">
            <mc:AlternateContent xmlns:mc="http://schemas.openxmlformats.org/markup-compatibility/2006">
              <mc:Choice xmlns:v="urn:schemas-microsoft-com:vml" Requires="v">
                <p:oleObj spid="_x0000_s1035" name="Dia" r:id="rId3" imgW="4762500" imgH="3568700" progId="PowerPoint.Slide.8">
                  <p:embed/>
                </p:oleObj>
              </mc:Choice>
              <mc:Fallback>
                <p:oleObj name="Dia" r:id="rId3" imgW="4762500" imgH="35687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17346"/>
                        <a:ext cx="3672408" cy="2571304"/>
                      </a:xfrm>
                      <a:prstGeom prst="rect">
                        <a:avLst/>
                      </a:prstGeom>
                      <a:noFill/>
                      <a:ln>
                        <a:noFill/>
                      </a:ln>
                      <a:effectLst/>
                      <a:extLst/>
                    </p:spPr>
                  </p:pic>
                </p:oleObj>
              </mc:Fallback>
            </mc:AlternateContent>
          </a:graphicData>
        </a:graphic>
      </p:graphicFrame>
      <p:grpSp>
        <p:nvGrpSpPr>
          <p:cNvPr id="6" name="Group 12"/>
          <p:cNvGrpSpPr>
            <a:grpSpLocks/>
          </p:cNvGrpSpPr>
          <p:nvPr/>
        </p:nvGrpSpPr>
        <p:grpSpPr bwMode="auto">
          <a:xfrm>
            <a:off x="2195736" y="2973279"/>
            <a:ext cx="5522511" cy="3784074"/>
            <a:chOff x="360334" y="2341322"/>
            <a:chExt cx="5837095" cy="4154173"/>
          </a:xfrm>
        </p:grpSpPr>
        <p:pic>
          <p:nvPicPr>
            <p:cNvPr id="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0334" y="2804280"/>
              <a:ext cx="3590560" cy="323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360334" y="6126163"/>
              <a:ext cx="23245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alibri" pitchFamily="34" charset="0"/>
                  <a:ea typeface="MS PGothic" pitchFamily="34" charset="-128"/>
                </a:defRPr>
              </a:lvl1pPr>
              <a:lvl2pPr marL="742950" indent="-285750" eaLnBrk="0" hangingPunct="0">
                <a:defRPr sz="2400">
                  <a:solidFill>
                    <a:schemeClr val="bg1"/>
                  </a:solidFill>
                  <a:latin typeface="Calibri" pitchFamily="34" charset="0"/>
                  <a:ea typeface="MS PGothic" pitchFamily="34" charset="-128"/>
                </a:defRPr>
              </a:lvl2pPr>
              <a:lvl3pPr marL="1143000" indent="-228600" eaLnBrk="0" hangingPunct="0">
                <a:defRPr sz="2400">
                  <a:solidFill>
                    <a:schemeClr val="bg1"/>
                  </a:solidFill>
                  <a:latin typeface="Calibri" pitchFamily="34" charset="0"/>
                  <a:ea typeface="MS PGothic" pitchFamily="34" charset="-128"/>
                </a:defRPr>
              </a:lvl3pPr>
              <a:lvl4pPr marL="1600200" indent="-228600" eaLnBrk="0" hangingPunct="0">
                <a:defRPr sz="2400">
                  <a:solidFill>
                    <a:schemeClr val="bg1"/>
                  </a:solidFill>
                  <a:latin typeface="Calibri" pitchFamily="34" charset="0"/>
                  <a:ea typeface="MS PGothic" pitchFamily="34" charset="-128"/>
                </a:defRPr>
              </a:lvl4pPr>
              <a:lvl5pPr marL="2057400" indent="-228600" eaLnBrk="0" hangingPunct="0">
                <a:defRPr sz="2400">
                  <a:solidFill>
                    <a:schemeClr val="bg1"/>
                  </a:solidFill>
                  <a:latin typeface="Calibri" pitchFamily="34"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nl-NL" sz="18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
          <p:nvSpPr>
            <p:cNvPr id="9" name="TextBox 5"/>
            <p:cNvSpPr txBox="1">
              <a:spLocks noChangeArrowheads="1"/>
            </p:cNvSpPr>
            <p:nvPr/>
          </p:nvSpPr>
          <p:spPr bwMode="auto">
            <a:xfrm>
              <a:off x="360334" y="2341322"/>
              <a:ext cx="359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Calibri" pitchFamily="34" charset="0"/>
                  <a:ea typeface="MS PGothic" pitchFamily="34" charset="-128"/>
                </a:defRPr>
              </a:lvl1pPr>
              <a:lvl2pPr marL="742950" indent="-285750" eaLnBrk="0" hangingPunct="0">
                <a:defRPr sz="2400">
                  <a:solidFill>
                    <a:schemeClr val="bg1"/>
                  </a:solidFill>
                  <a:latin typeface="Calibri" pitchFamily="34" charset="0"/>
                  <a:ea typeface="MS PGothic" pitchFamily="34" charset="-128"/>
                </a:defRPr>
              </a:lvl2pPr>
              <a:lvl3pPr marL="1143000" indent="-228600" eaLnBrk="0" hangingPunct="0">
                <a:defRPr sz="2400">
                  <a:solidFill>
                    <a:schemeClr val="bg1"/>
                  </a:solidFill>
                  <a:latin typeface="Calibri" pitchFamily="34" charset="0"/>
                  <a:ea typeface="MS PGothic" pitchFamily="34" charset="-128"/>
                </a:defRPr>
              </a:lvl3pPr>
              <a:lvl4pPr marL="1600200" indent="-228600" eaLnBrk="0" hangingPunct="0">
                <a:defRPr sz="2400">
                  <a:solidFill>
                    <a:schemeClr val="bg1"/>
                  </a:solidFill>
                  <a:latin typeface="Calibri" pitchFamily="34" charset="0"/>
                  <a:ea typeface="MS PGothic" pitchFamily="34" charset="-128"/>
                </a:defRPr>
              </a:lvl4pPr>
              <a:lvl5pPr marL="2057400" indent="-228600" eaLnBrk="0" hangingPunct="0">
                <a:defRPr sz="2400">
                  <a:solidFill>
                    <a:schemeClr val="bg1"/>
                  </a:solidFill>
                  <a:latin typeface="Calibri" pitchFamily="34"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nl-NL"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TAX327: </a:t>
              </a:r>
              <a:r>
                <a:rPr kumimoji="0" lang="en-US" altLang="nl-NL" sz="1800" b="0" i="0" u="none" strike="noStrike" kern="1200" cap="none" spc="0" normalizeH="0" baseline="0" noProof="0" dirty="0" err="1">
                  <a:ln>
                    <a:noFill/>
                  </a:ln>
                  <a:solidFill>
                    <a:prstClr val="black"/>
                  </a:solidFill>
                  <a:effectLst/>
                  <a:uLnTx/>
                  <a:uFillTx/>
                  <a:latin typeface="Calibri" pitchFamily="34" charset="0"/>
                  <a:ea typeface="MS PGothic" pitchFamily="34" charset="-128"/>
                  <a:cs typeface="+mn-cs"/>
                </a:rPr>
                <a:t>Tannock</a:t>
              </a:r>
              <a:r>
                <a:rPr kumimoji="0" lang="en-US" altLang="nl-NL"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NEJM 2004</a:t>
              </a:r>
            </a:p>
          </p:txBody>
        </p:sp>
        <p:sp>
          <p:nvSpPr>
            <p:cNvPr id="10" name="Rectangle 11"/>
            <p:cNvSpPr>
              <a:spLocks noChangeArrowheads="1"/>
            </p:cNvSpPr>
            <p:nvPr/>
          </p:nvSpPr>
          <p:spPr bwMode="auto">
            <a:xfrm>
              <a:off x="4176855" y="3565707"/>
              <a:ext cx="2020574" cy="40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bg1"/>
                  </a:solidFill>
                  <a:latin typeface="Calibri" pitchFamily="34" charset="0"/>
                  <a:ea typeface="MS PGothic" pitchFamily="34" charset="-128"/>
                </a:defRPr>
              </a:lvl1pPr>
              <a:lvl2pPr marL="742950" indent="-285750" eaLnBrk="0" hangingPunct="0">
                <a:defRPr sz="2400">
                  <a:solidFill>
                    <a:schemeClr val="bg1"/>
                  </a:solidFill>
                  <a:latin typeface="Calibri" pitchFamily="34" charset="0"/>
                  <a:ea typeface="MS PGothic" pitchFamily="34" charset="-128"/>
                </a:defRPr>
              </a:lvl2pPr>
              <a:lvl3pPr marL="1143000" indent="-228600" eaLnBrk="0" hangingPunct="0">
                <a:defRPr sz="2400">
                  <a:solidFill>
                    <a:schemeClr val="bg1"/>
                  </a:solidFill>
                  <a:latin typeface="Calibri" pitchFamily="34" charset="0"/>
                  <a:ea typeface="MS PGothic" pitchFamily="34" charset="-128"/>
                </a:defRPr>
              </a:lvl3pPr>
              <a:lvl4pPr marL="1600200" indent="-228600" eaLnBrk="0" hangingPunct="0">
                <a:defRPr sz="2400">
                  <a:solidFill>
                    <a:schemeClr val="bg1"/>
                  </a:solidFill>
                  <a:latin typeface="Calibri" pitchFamily="34" charset="0"/>
                  <a:ea typeface="MS PGothic" pitchFamily="34" charset="-128"/>
                </a:defRPr>
              </a:lvl4pPr>
              <a:lvl5pPr marL="2057400" indent="-228600" eaLnBrk="0" hangingPunct="0">
                <a:defRPr sz="2400">
                  <a:solidFill>
                    <a:schemeClr val="bg1"/>
                  </a:solidFill>
                  <a:latin typeface="Calibri" pitchFamily="34"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Calibri" pitchFamily="34" charset="0"/>
                <a:defRPr sz="2400">
                  <a:solidFill>
                    <a:schemeClr val="bg1"/>
                  </a:solidFill>
                  <a:latin typeface="Calibri"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nl-NL" sz="1800" b="0" i="0" u="none" strike="noStrike" kern="1200" cap="none" spc="0" normalizeH="0" baseline="0" noProof="0" dirty="0">
                  <a:ln>
                    <a:noFill/>
                  </a:ln>
                  <a:solidFill>
                    <a:srgbClr val="C00000"/>
                  </a:solidFill>
                  <a:effectLst/>
                  <a:uLnTx/>
                  <a:uFillTx/>
                  <a:latin typeface="Calibri" pitchFamily="34" charset="0"/>
                  <a:ea typeface="MS PGothic" pitchFamily="34" charset="-128"/>
                  <a:cs typeface="+mn-cs"/>
                </a:rPr>
                <a:t>OS: </a:t>
              </a:r>
              <a:r>
                <a:rPr kumimoji="0" lang="en-US" altLang="nl-NL" sz="1800" b="1" i="0" u="none" strike="noStrike" kern="1200" cap="none" spc="0" normalizeH="0" baseline="0" noProof="0" dirty="0">
                  <a:ln>
                    <a:noFill/>
                  </a:ln>
                  <a:solidFill>
                    <a:srgbClr val="C00000"/>
                  </a:solidFill>
                  <a:effectLst/>
                  <a:uLnTx/>
                  <a:uFillTx/>
                  <a:latin typeface="Calibri" pitchFamily="34" charset="0"/>
                  <a:ea typeface="MS PGothic" pitchFamily="34" charset="-128"/>
                  <a:cs typeface="+mn-cs"/>
                </a:rPr>
                <a:t>17.5 </a:t>
              </a:r>
              <a:r>
                <a:rPr kumimoji="0" lang="en-US" altLang="nl-NL" sz="1800" b="1" i="0" u="none" strike="noStrike" kern="1200" cap="none" spc="0" normalizeH="0" baseline="0" noProof="0" dirty="0" err="1">
                  <a:ln>
                    <a:noFill/>
                  </a:ln>
                  <a:solidFill>
                    <a:srgbClr val="C00000"/>
                  </a:solidFill>
                  <a:effectLst/>
                  <a:uLnTx/>
                  <a:uFillTx/>
                  <a:latin typeface="Calibri" pitchFamily="34" charset="0"/>
                  <a:ea typeface="MS PGothic" pitchFamily="34" charset="-128"/>
                  <a:cs typeface="+mn-cs"/>
                </a:rPr>
                <a:t>vs</a:t>
              </a:r>
              <a:r>
                <a:rPr kumimoji="0" lang="en-US" altLang="nl-NL" sz="1800" b="1" i="0" u="none" strike="noStrike" kern="1200" cap="none" spc="0" normalizeH="0" baseline="0" noProof="0" dirty="0">
                  <a:ln>
                    <a:noFill/>
                  </a:ln>
                  <a:solidFill>
                    <a:srgbClr val="C00000"/>
                  </a:solidFill>
                  <a:effectLst/>
                  <a:uLnTx/>
                  <a:uFillTx/>
                  <a:latin typeface="Calibri" pitchFamily="34" charset="0"/>
                  <a:ea typeface="MS PGothic" pitchFamily="34" charset="-128"/>
                  <a:cs typeface="+mn-cs"/>
                </a:rPr>
                <a:t> 15.6 m</a:t>
              </a:r>
            </a:p>
          </p:txBody>
        </p:sp>
      </p:grpSp>
      <p:pic>
        <p:nvPicPr>
          <p:cNvPr id="11" name="Picture 6" descr="http://abedeverteller.files.wordpress.com/2012/09/taxusbessen.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6509" y="512574"/>
            <a:ext cx="3240360" cy="2164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77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Schermafbeelding 2017-04-08 om 14.43.25.png"/>
          <p:cNvPicPr>
            <a:picLocks noGrp="1" noChangeAspect="1"/>
          </p:cNvPicPr>
          <p:nvPr>
            <p:ph idx="1"/>
          </p:nvPr>
        </p:nvPicPr>
        <p:blipFill>
          <a:blip r:embed="rId2">
            <a:extLst>
              <a:ext uri="{28A0092B-C50C-407E-A947-70E740481C1C}">
                <a14:useLocalDpi xmlns:a14="http://schemas.microsoft.com/office/drawing/2010/main" val="0"/>
              </a:ext>
            </a:extLst>
          </a:blip>
          <a:srcRect t="3555" b="3555"/>
          <a:stretch>
            <a:fillRect/>
          </a:stretch>
        </p:blipFill>
        <p:spPr>
          <a:xfrm>
            <a:off x="1619672" y="476672"/>
            <a:ext cx="5616624" cy="2736304"/>
          </a:xfrm>
        </p:spPr>
      </p:pic>
      <p:pic>
        <p:nvPicPr>
          <p:cNvPr id="3" name="Afbeelding 2" descr="Schermafbeelding 2017-04-28 om 13.36.56.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3456064"/>
            <a:ext cx="3528392" cy="2994009"/>
          </a:xfrm>
          <a:prstGeom prst="rect">
            <a:avLst/>
          </a:prstGeom>
        </p:spPr>
      </p:pic>
    </p:spTree>
    <p:extLst>
      <p:ext uri="{BB962C8B-B14F-4D97-AF65-F5344CB8AC3E}">
        <p14:creationId xmlns:p14="http://schemas.microsoft.com/office/powerpoint/2010/main" val="13349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792962"/>
            <a:ext cx="3773724" cy="2588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04664"/>
            <a:ext cx="4061757" cy="3040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5"/>
          <a:stretch>
            <a:fillRect/>
          </a:stretch>
        </p:blipFill>
        <p:spPr>
          <a:xfrm>
            <a:off x="467544" y="1124744"/>
            <a:ext cx="3853974" cy="5085184"/>
          </a:xfrm>
          <a:prstGeom prst="rect">
            <a:avLst/>
          </a:prstGeom>
        </p:spPr>
      </p:pic>
      <p:sp>
        <p:nvSpPr>
          <p:cNvPr id="5" name="Tekstvak 4"/>
          <p:cNvSpPr txBox="1"/>
          <p:nvPr/>
        </p:nvSpPr>
        <p:spPr>
          <a:xfrm>
            <a:off x="530416" y="350876"/>
            <a:ext cx="26589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PREVAIL en AFFIRM studie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4571999" y="3406910"/>
            <a:ext cx="4277781" cy="369332"/>
          </a:xfrm>
          <a:prstGeom prst="rect">
            <a:avLst/>
          </a:prstGeom>
          <a:noFill/>
        </p:spPr>
        <p:txBody>
          <a:bodyPr wrap="square" rtlCol="0">
            <a:spAutoFit/>
          </a:bodyPr>
          <a:lstStyle/>
          <a:p>
            <a:r>
              <a:rPr lang="en-US" dirty="0" smtClean="0"/>
              <a:t>AFFIRM: </a:t>
            </a:r>
            <a:r>
              <a:rPr lang="da-DK" dirty="0" err="1"/>
              <a:t>Scher</a:t>
            </a:r>
            <a:r>
              <a:rPr lang="da-DK" dirty="0"/>
              <a:t> HI, </a:t>
            </a:r>
            <a:r>
              <a:rPr lang="da-DK" i="1" dirty="0"/>
              <a:t>et al. N Eng J Med </a:t>
            </a:r>
            <a:r>
              <a:rPr lang="da-DK" dirty="0"/>
              <a:t>2012</a:t>
            </a:r>
            <a:r>
              <a:rPr lang="en-US" dirty="0" smtClean="0"/>
              <a:t> </a:t>
            </a:r>
            <a:endParaRPr lang="en-US" dirty="0"/>
          </a:p>
        </p:txBody>
      </p:sp>
      <p:sp>
        <p:nvSpPr>
          <p:cNvPr id="9" name="TextBox 8"/>
          <p:cNvSpPr txBox="1"/>
          <p:nvPr/>
        </p:nvSpPr>
        <p:spPr>
          <a:xfrm>
            <a:off x="4608003" y="0"/>
            <a:ext cx="4277781" cy="369332"/>
          </a:xfrm>
          <a:prstGeom prst="rect">
            <a:avLst/>
          </a:prstGeom>
          <a:noFill/>
        </p:spPr>
        <p:txBody>
          <a:bodyPr wrap="square" rtlCol="0">
            <a:spAutoFit/>
          </a:bodyPr>
          <a:lstStyle/>
          <a:p>
            <a:r>
              <a:rPr lang="en-US" dirty="0" smtClean="0"/>
              <a:t>PREVAIL: interim OS and </a:t>
            </a:r>
            <a:r>
              <a:rPr lang="en-US" dirty="0" err="1" smtClean="0"/>
              <a:t>rPFS</a:t>
            </a:r>
            <a:r>
              <a:rPr lang="en-US" dirty="0" smtClean="0"/>
              <a:t> analysis</a:t>
            </a:r>
            <a:endParaRPr lang="en-US" dirty="0"/>
          </a:p>
        </p:txBody>
      </p:sp>
    </p:spTree>
    <p:extLst>
      <p:ext uri="{BB962C8B-B14F-4D97-AF65-F5344CB8AC3E}">
        <p14:creationId xmlns:p14="http://schemas.microsoft.com/office/powerpoint/2010/main" val="210123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6656" t="3903" r="6621" b="4015"/>
          <a:stretch>
            <a:fillRect/>
          </a:stretch>
        </p:blipFill>
        <p:spPr bwMode="auto">
          <a:xfrm>
            <a:off x="179512" y="1304320"/>
            <a:ext cx="4738954" cy="4360778"/>
          </a:xfrm>
          <a:prstGeom prst="rect">
            <a:avLst/>
          </a:prstGeom>
          <a:noFill/>
          <a:ln w="12700">
            <a:solidFill>
              <a:schemeClr val="tx1"/>
            </a:solidFill>
            <a:miter lim="800000"/>
            <a:headEnd/>
            <a:tailEnd/>
          </a:ln>
        </p:spPr>
      </p:pic>
      <p:pic>
        <p:nvPicPr>
          <p:cNvPr id="6"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4077072"/>
            <a:ext cx="2961119" cy="217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080" y="1484784"/>
            <a:ext cx="3184957" cy="1867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vak 7"/>
          <p:cNvSpPr txBox="1"/>
          <p:nvPr/>
        </p:nvSpPr>
        <p:spPr>
          <a:xfrm>
            <a:off x="4932040" y="942628"/>
            <a:ext cx="1993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COU-AA-302 studie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p:cNvSpPr txBox="1"/>
          <p:nvPr/>
        </p:nvSpPr>
        <p:spPr>
          <a:xfrm>
            <a:off x="5266384" y="141040"/>
            <a:ext cx="4834880" cy="646331"/>
          </a:xfrm>
          <a:prstGeom prst="rect">
            <a:avLst/>
          </a:prstGeom>
          <a:noFill/>
        </p:spPr>
        <p:txBody>
          <a:bodyPr wrap="square" rtlCol="0">
            <a:spAutoFit/>
          </a:bodyPr>
          <a:lstStyle/>
          <a:p>
            <a:r>
              <a:rPr lang="da-DK" sz="1200" dirty="0" smtClean="0"/>
              <a:t>301-studie: </a:t>
            </a:r>
            <a:r>
              <a:rPr lang="da-DK" sz="1200" dirty="0" err="1" smtClean="0"/>
              <a:t>Fizazi</a:t>
            </a:r>
            <a:r>
              <a:rPr lang="da-DK" sz="1200" dirty="0" smtClean="0"/>
              <a:t> </a:t>
            </a:r>
            <a:r>
              <a:rPr lang="da-DK" sz="1200" dirty="0"/>
              <a:t>K, </a:t>
            </a:r>
            <a:r>
              <a:rPr lang="da-DK" sz="1200" i="1" dirty="0"/>
              <a:t>et al. Lancet </a:t>
            </a:r>
            <a:r>
              <a:rPr lang="da-DK" sz="1200" i="1" dirty="0" err="1"/>
              <a:t>Oncol</a:t>
            </a:r>
            <a:r>
              <a:rPr lang="da-DK" sz="1200" i="1" dirty="0"/>
              <a:t> </a:t>
            </a:r>
            <a:r>
              <a:rPr lang="da-DK" sz="1200" dirty="0" smtClean="0"/>
              <a:t>2012;13:983–92.</a:t>
            </a:r>
          </a:p>
          <a:p>
            <a:r>
              <a:rPr lang="da-DK" sz="1200" dirty="0" smtClean="0"/>
              <a:t>302-studie: </a:t>
            </a:r>
            <a:r>
              <a:rPr lang="da-DK" sz="1200" dirty="0" err="1" smtClean="0"/>
              <a:t>Rathkopf</a:t>
            </a:r>
            <a:r>
              <a:rPr lang="da-DK" sz="1200" dirty="0" smtClean="0"/>
              <a:t> </a:t>
            </a:r>
            <a:r>
              <a:rPr lang="da-DK" sz="1200" dirty="0"/>
              <a:t>DE, </a:t>
            </a:r>
            <a:r>
              <a:rPr lang="da-DK" sz="1200" i="1" dirty="0"/>
              <a:t>et al. </a:t>
            </a:r>
            <a:r>
              <a:rPr lang="da-DK" sz="1200" i="1" dirty="0" err="1"/>
              <a:t>Eur</a:t>
            </a:r>
            <a:r>
              <a:rPr lang="da-DK" sz="1200" i="1" dirty="0"/>
              <a:t> </a:t>
            </a:r>
            <a:r>
              <a:rPr lang="da-DK" sz="1200" i="1" dirty="0" err="1"/>
              <a:t>Urol</a:t>
            </a:r>
            <a:r>
              <a:rPr lang="da-DK" sz="1200" i="1" dirty="0"/>
              <a:t> </a:t>
            </a:r>
            <a:r>
              <a:rPr lang="da-DK" sz="1200" dirty="0"/>
              <a:t>2014 </a:t>
            </a:r>
            <a:endParaRPr lang="en-US" sz="1200" dirty="0"/>
          </a:p>
          <a:p>
            <a:endParaRPr lang="en-US" sz="1200" dirty="0"/>
          </a:p>
        </p:txBody>
      </p:sp>
      <p:sp>
        <p:nvSpPr>
          <p:cNvPr id="9" name="Tekstvak 7"/>
          <p:cNvSpPr txBox="1"/>
          <p:nvPr/>
        </p:nvSpPr>
        <p:spPr>
          <a:xfrm>
            <a:off x="4918466" y="3628483"/>
            <a:ext cx="19930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COU-AA-301 studie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829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descr="Schermafbeelding 2017-04-28 om 13.41.01.png"/>
          <p:cNvPicPr>
            <a:picLocks noGrp="1" noChangeAspect="1"/>
          </p:cNvPicPr>
          <p:nvPr>
            <p:ph idx="1"/>
          </p:nvPr>
        </p:nvPicPr>
        <p:blipFill>
          <a:blip r:embed="rId2">
            <a:extLst>
              <a:ext uri="{28A0092B-C50C-407E-A947-70E740481C1C}">
                <a14:useLocalDpi xmlns:a14="http://schemas.microsoft.com/office/drawing/2010/main" val="0"/>
              </a:ext>
            </a:extLst>
          </a:blip>
          <a:srcRect l="-8197" r="-8197"/>
          <a:stretch>
            <a:fillRect/>
          </a:stretch>
        </p:blipFill>
        <p:spPr>
          <a:xfrm>
            <a:off x="3779912" y="404664"/>
            <a:ext cx="4906888" cy="2698599"/>
          </a:xfrm>
        </p:spPr>
      </p:pic>
      <p:pic>
        <p:nvPicPr>
          <p:cNvPr id="5" name="Picture 2" descr="http://www.mims.com/resources/module/pub/common/OT%20MY%2001/OY%20MY%202012%20-1/shutterstock_70727689_opt.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836712"/>
            <a:ext cx="2014752" cy="2193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onclive.com/media/image/850b1cc60506e6e8fe29a9686d29c5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717032"/>
            <a:ext cx="4236472" cy="23463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20072" y="5949280"/>
            <a:ext cx="4536504" cy="461665"/>
          </a:xfrm>
          <a:prstGeom prst="rect">
            <a:avLst/>
          </a:prstGeom>
          <a:noFill/>
        </p:spPr>
        <p:txBody>
          <a:bodyPr wrap="square" rtlCol="0">
            <a:spAutoFit/>
          </a:bodyPr>
          <a:lstStyle/>
          <a:p>
            <a:r>
              <a:rPr lang="en-GB" sz="1200" dirty="0" smtClean="0"/>
              <a:t>Parker </a:t>
            </a:r>
            <a:r>
              <a:rPr lang="en-GB" sz="1200" dirty="0"/>
              <a:t>C, </a:t>
            </a:r>
            <a:r>
              <a:rPr lang="en-GB" sz="1200" i="1" dirty="0"/>
              <a:t>et al. N </a:t>
            </a:r>
            <a:r>
              <a:rPr lang="en-GB" sz="1200" i="1" dirty="0" err="1"/>
              <a:t>Engl</a:t>
            </a:r>
            <a:r>
              <a:rPr lang="en-GB" sz="1200" i="1" dirty="0"/>
              <a:t> J Med </a:t>
            </a:r>
            <a:r>
              <a:rPr lang="en-GB" sz="1200" dirty="0"/>
              <a:t>2013;369;213–23.</a:t>
            </a:r>
          </a:p>
          <a:p>
            <a:endParaRPr lang="en-US" sz="1200" dirty="0"/>
          </a:p>
        </p:txBody>
      </p:sp>
      <p:pic>
        <p:nvPicPr>
          <p:cNvPr id="3" name="Picture 2"/>
          <p:cNvPicPr>
            <a:picLocks noChangeAspect="1"/>
          </p:cNvPicPr>
          <p:nvPr/>
        </p:nvPicPr>
        <p:blipFill>
          <a:blip r:embed="rId5"/>
          <a:stretch>
            <a:fillRect/>
          </a:stretch>
        </p:blipFill>
        <p:spPr>
          <a:xfrm>
            <a:off x="4714360" y="3347358"/>
            <a:ext cx="3972440" cy="2471933"/>
          </a:xfrm>
          <a:prstGeom prst="rect">
            <a:avLst/>
          </a:prstGeom>
          <a:ln>
            <a:solidFill>
              <a:schemeClr val="tx1"/>
            </a:solidFill>
          </a:ln>
        </p:spPr>
      </p:pic>
    </p:spTree>
    <p:extLst>
      <p:ext uri="{BB962C8B-B14F-4D97-AF65-F5344CB8AC3E}">
        <p14:creationId xmlns:p14="http://schemas.microsoft.com/office/powerpoint/2010/main" val="132008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0" indent="0">
              <a:buNone/>
            </a:pPr>
            <a:r>
              <a:rPr lang="nl-NL" i="1" dirty="0"/>
              <a:t>W</a:t>
            </a:r>
            <a:r>
              <a:rPr lang="nl-NL" i="1" dirty="0" smtClean="0"/>
              <a:t>elke </a:t>
            </a:r>
            <a:r>
              <a:rPr lang="nl-NL" i="1" dirty="0"/>
              <a:t>factoren kunnen jullie noemen die meegenomen kunnen worden in de beslissing om welke therapie te gaan geven?</a:t>
            </a:r>
          </a:p>
          <a:p>
            <a:endParaRPr lang="nl-NL" dirty="0"/>
          </a:p>
        </p:txBody>
      </p:sp>
    </p:spTree>
    <p:extLst>
      <p:ext uri="{BB962C8B-B14F-4D97-AF65-F5344CB8AC3E}">
        <p14:creationId xmlns:p14="http://schemas.microsoft.com/office/powerpoint/2010/main" val="2004770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Wie wat wanneer?</a:t>
            </a:r>
            <a:endParaRPr lang="nl-NL" sz="3300" b="1" dirty="0"/>
          </a:p>
        </p:txBody>
      </p:sp>
      <p:sp>
        <p:nvSpPr>
          <p:cNvPr id="3" name="Tijdelijke aanduiding voor inhoud 2"/>
          <p:cNvSpPr>
            <a:spLocks noGrp="1"/>
          </p:cNvSpPr>
          <p:nvPr>
            <p:ph idx="1"/>
          </p:nvPr>
        </p:nvSpPr>
        <p:spPr/>
        <p:txBody>
          <a:bodyPr>
            <a:noAutofit/>
          </a:bodyPr>
          <a:lstStyle/>
          <a:p>
            <a:r>
              <a:rPr lang="nl-NL" sz="2400" dirty="0" smtClean="0"/>
              <a:t>Toch een beetje een “kunstje”</a:t>
            </a:r>
          </a:p>
          <a:p>
            <a:r>
              <a:rPr lang="nl-NL" sz="2400" dirty="0" smtClean="0"/>
              <a:t>Wie eerst nieuwe androgeen receptor blokker, wie eerst chemotherapie?</a:t>
            </a:r>
          </a:p>
          <a:p>
            <a:r>
              <a:rPr lang="nl-NL" sz="2400" dirty="0" smtClean="0"/>
              <a:t>Er is geen ideale volgorde!</a:t>
            </a:r>
            <a:endParaRPr lang="nl-NL" sz="2400" dirty="0"/>
          </a:p>
          <a:p>
            <a:r>
              <a:rPr lang="nl-NL" sz="2400" dirty="0" smtClean="0"/>
              <a:t>Studies lopen over volgorde:</a:t>
            </a:r>
          </a:p>
          <a:p>
            <a:pPr lvl="1"/>
            <a:r>
              <a:rPr lang="nl-NL" sz="2400" dirty="0" smtClean="0"/>
              <a:t>Bv. OSTRICH na </a:t>
            </a:r>
            <a:r>
              <a:rPr lang="nl-NL" sz="2400" dirty="0" err="1" smtClean="0"/>
              <a:t>docetaxel</a:t>
            </a:r>
            <a:r>
              <a:rPr lang="nl-NL" sz="2400" dirty="0" smtClean="0"/>
              <a:t> randomisatie </a:t>
            </a:r>
            <a:r>
              <a:rPr lang="nl-NL" sz="2400" dirty="0" err="1" smtClean="0"/>
              <a:t>cabazitaxel</a:t>
            </a:r>
            <a:r>
              <a:rPr lang="nl-NL" sz="2400" dirty="0" smtClean="0"/>
              <a:t> of androgeen receptor blokker</a:t>
            </a:r>
          </a:p>
          <a:p>
            <a:pPr lvl="1"/>
            <a:r>
              <a:rPr lang="nl-NL" sz="2400" dirty="0" smtClean="0"/>
              <a:t>Etc.</a:t>
            </a:r>
          </a:p>
          <a:p>
            <a:r>
              <a:rPr lang="nl-NL" sz="2400" dirty="0"/>
              <a:t>Denk vooruit! Wat kan iemand in de loop van de komende tijd krijgen?</a:t>
            </a:r>
          </a:p>
          <a:p>
            <a:endParaRPr lang="nl-NL" dirty="0"/>
          </a:p>
        </p:txBody>
      </p:sp>
    </p:spTree>
    <p:extLst>
      <p:ext uri="{BB962C8B-B14F-4D97-AF65-F5344CB8AC3E}">
        <p14:creationId xmlns:p14="http://schemas.microsoft.com/office/powerpoint/2010/main" val="305451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2 patiënten met mCRPC</a:t>
            </a:r>
            <a:endParaRPr lang="nl-NL" sz="3300" b="1" dirty="0"/>
          </a:p>
        </p:txBody>
      </p:sp>
      <p:sp>
        <p:nvSpPr>
          <p:cNvPr id="3" name="Tijdelijke aanduiding voor inhoud 2"/>
          <p:cNvSpPr>
            <a:spLocks noGrp="1"/>
          </p:cNvSpPr>
          <p:nvPr>
            <p:ph idx="1"/>
          </p:nvPr>
        </p:nvSpPr>
        <p:spPr/>
        <p:txBody>
          <a:bodyPr>
            <a:normAutofit lnSpcReduction="10000"/>
          </a:bodyPr>
          <a:lstStyle/>
          <a:p>
            <a:r>
              <a:rPr lang="nl-NL" dirty="0" smtClean="0"/>
              <a:t>Patiënt 1</a:t>
            </a:r>
          </a:p>
          <a:p>
            <a:pPr lvl="1"/>
            <a:r>
              <a:rPr lang="nl-NL" dirty="0" smtClean="0"/>
              <a:t>VG: DM, hartfalen</a:t>
            </a:r>
          </a:p>
          <a:p>
            <a:pPr lvl="1"/>
            <a:r>
              <a:rPr lang="nl-NL" dirty="0" smtClean="0"/>
              <a:t>Multiple botmetastasen, 2 longmetastasen</a:t>
            </a:r>
          </a:p>
          <a:p>
            <a:pPr lvl="1"/>
            <a:endParaRPr lang="nl-NL" dirty="0"/>
          </a:p>
          <a:p>
            <a:r>
              <a:rPr lang="nl-NL" dirty="0" smtClean="0"/>
              <a:t>Patiënt 2</a:t>
            </a:r>
          </a:p>
          <a:p>
            <a:pPr lvl="1"/>
            <a:r>
              <a:rPr lang="nl-NL" dirty="0" smtClean="0"/>
              <a:t>VG: blanco</a:t>
            </a:r>
          </a:p>
          <a:p>
            <a:pPr lvl="1"/>
            <a:r>
              <a:rPr lang="nl-NL" dirty="0" smtClean="0"/>
              <a:t>Multiple botmetastasen</a:t>
            </a:r>
          </a:p>
          <a:p>
            <a:pPr lvl="1"/>
            <a:endParaRPr lang="nl-NL" dirty="0"/>
          </a:p>
          <a:p>
            <a:pPr lvl="1"/>
            <a:r>
              <a:rPr lang="nl-NL" dirty="0" smtClean="0"/>
              <a:t>Potentiële </a:t>
            </a:r>
            <a:r>
              <a:rPr lang="nl-NL" dirty="0"/>
              <a:t>o</a:t>
            </a:r>
            <a:r>
              <a:rPr lang="nl-NL" dirty="0" smtClean="0"/>
              <a:t>pties verschillen sterk!</a:t>
            </a:r>
          </a:p>
        </p:txBody>
      </p:sp>
    </p:spTree>
    <p:extLst>
      <p:ext uri="{BB962C8B-B14F-4D97-AF65-F5344CB8AC3E}">
        <p14:creationId xmlns:p14="http://schemas.microsoft.com/office/powerpoint/2010/main" val="284145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59" y="260648"/>
            <a:ext cx="8479259" cy="792088"/>
          </a:xfrm>
        </p:spPr>
        <p:txBody>
          <a:bodyPr>
            <a:normAutofit fontScale="90000"/>
          </a:bodyPr>
          <a:lstStyle/>
          <a:p>
            <a:pPr algn="l"/>
            <a:r>
              <a:rPr lang="nl-NL" sz="3700" b="1" dirty="0" smtClean="0"/>
              <a:t>Vage aanwijzingen tot nu toe</a:t>
            </a:r>
            <a:br>
              <a:rPr lang="nl-NL" sz="3700" b="1" dirty="0" smtClean="0"/>
            </a:br>
            <a:r>
              <a:rPr lang="nl-NL" sz="2200" i="1" dirty="0" smtClean="0"/>
              <a:t>vaak expert </a:t>
            </a:r>
            <a:r>
              <a:rPr lang="nl-NL" sz="2200" i="1" dirty="0" err="1" smtClean="0"/>
              <a:t>opinions</a:t>
            </a:r>
            <a:r>
              <a:rPr lang="nl-NL" sz="2200" i="1" dirty="0" smtClean="0"/>
              <a:t>…</a:t>
            </a:r>
            <a:endParaRPr lang="nl-NL" sz="2200" i="1" dirty="0"/>
          </a:p>
        </p:txBody>
      </p:sp>
      <p:sp>
        <p:nvSpPr>
          <p:cNvPr id="3" name="Tijdelijke aanduiding voor inhoud 2"/>
          <p:cNvSpPr>
            <a:spLocks noGrp="1"/>
          </p:cNvSpPr>
          <p:nvPr>
            <p:ph idx="1"/>
          </p:nvPr>
        </p:nvSpPr>
        <p:spPr>
          <a:xfrm>
            <a:off x="468313" y="1500188"/>
            <a:ext cx="8101012" cy="5097164"/>
          </a:xfrm>
        </p:spPr>
        <p:txBody>
          <a:bodyPr>
            <a:noAutofit/>
          </a:bodyPr>
          <a:lstStyle/>
          <a:p>
            <a:pPr marL="0" indent="0">
              <a:lnSpc>
                <a:spcPct val="100000"/>
              </a:lnSpc>
              <a:buNone/>
            </a:pPr>
            <a:r>
              <a:rPr lang="nl-NL" sz="2400" dirty="0" smtClean="0"/>
              <a:t>Verschillende factoren (tumor-gerelateerd en patiënt-gerelateerd) bepalen uiteindelijk keuze therapie</a:t>
            </a:r>
          </a:p>
          <a:p>
            <a:pPr marL="0" indent="0">
              <a:lnSpc>
                <a:spcPct val="100000"/>
              </a:lnSpc>
              <a:buNone/>
            </a:pPr>
            <a:endParaRPr lang="nl-NL" sz="2400" dirty="0"/>
          </a:p>
          <a:p>
            <a:pPr marL="0" indent="0">
              <a:lnSpc>
                <a:spcPct val="100000"/>
              </a:lnSpc>
              <a:buNone/>
            </a:pPr>
            <a:r>
              <a:rPr lang="nl-NL" sz="2400" dirty="0" smtClean="0"/>
              <a:t>Chemotherapie lijkt minder effectief na “nieuwe hormonen” (en andersom…) dan als eerste lijn gegeven?</a:t>
            </a:r>
          </a:p>
          <a:p>
            <a:pPr marL="457200" lvl="1" indent="0">
              <a:lnSpc>
                <a:spcPct val="100000"/>
              </a:lnSpc>
              <a:buNone/>
            </a:pPr>
            <a:r>
              <a:rPr lang="nl-NL" sz="2400" dirty="0" smtClean="0"/>
              <a:t>Kruisresistentie chemo en hormonen?</a:t>
            </a:r>
          </a:p>
          <a:p>
            <a:pPr marL="0" indent="0">
              <a:lnSpc>
                <a:spcPct val="100000"/>
              </a:lnSpc>
              <a:buNone/>
            </a:pPr>
            <a:r>
              <a:rPr lang="nl-NL" sz="2400" dirty="0" smtClean="0"/>
              <a:t>Hormonen direct na elkaar weinig tot niet effectief</a:t>
            </a:r>
          </a:p>
          <a:p>
            <a:pPr marL="0" indent="0">
              <a:lnSpc>
                <a:spcPct val="100000"/>
              </a:lnSpc>
              <a:buNone/>
            </a:pPr>
            <a:endParaRPr lang="nl-NL" sz="2400" dirty="0" smtClean="0"/>
          </a:p>
          <a:p>
            <a:pPr marL="0" indent="0">
              <a:lnSpc>
                <a:spcPct val="100000"/>
              </a:lnSpc>
              <a:buNone/>
            </a:pPr>
            <a:r>
              <a:rPr lang="nl-NL" sz="2400" dirty="0" smtClean="0"/>
              <a:t>Afwisselend hormonen en chemo beste optie?</a:t>
            </a:r>
          </a:p>
          <a:p>
            <a:pPr marL="0" indent="0">
              <a:lnSpc>
                <a:spcPct val="100000"/>
              </a:lnSpc>
              <a:buNone/>
            </a:pPr>
            <a:endParaRPr lang="nl-NL" sz="2400" dirty="0" smtClean="0"/>
          </a:p>
          <a:p>
            <a:pPr marL="0" indent="0">
              <a:lnSpc>
                <a:spcPct val="100000"/>
              </a:lnSpc>
              <a:buNone/>
            </a:pPr>
            <a:r>
              <a:rPr lang="nl-NL" sz="2400" dirty="0" smtClean="0"/>
              <a:t>		</a:t>
            </a:r>
            <a:endParaRPr lang="nl-NL" sz="2400" dirty="0"/>
          </a:p>
        </p:txBody>
      </p:sp>
    </p:spTree>
    <p:extLst>
      <p:ext uri="{BB962C8B-B14F-4D97-AF65-F5344CB8AC3E}">
        <p14:creationId xmlns:p14="http://schemas.microsoft.com/office/powerpoint/2010/main" val="113406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632"/>
            <a:ext cx="8229600" cy="1301006"/>
          </a:xfrm>
        </p:spPr>
        <p:txBody>
          <a:bodyPr>
            <a:normAutofit/>
          </a:bodyPr>
          <a:lstStyle/>
          <a:p>
            <a:pPr algn="l"/>
            <a:r>
              <a:rPr lang="nl-NL" sz="3300" b="1" dirty="0" smtClean="0"/>
              <a:t>Biomarkers (prognostisch/</a:t>
            </a:r>
            <a:r>
              <a:rPr lang="nl-NL" sz="3300" b="1" dirty="0" err="1" smtClean="0"/>
              <a:t>predictief</a:t>
            </a:r>
            <a:r>
              <a:rPr lang="nl-NL" sz="3300" b="1" dirty="0" smtClean="0"/>
              <a:t>)</a:t>
            </a:r>
            <a:endParaRPr lang="nl-NL" sz="3300" b="1" dirty="0"/>
          </a:p>
        </p:txBody>
      </p:sp>
      <p:sp>
        <p:nvSpPr>
          <p:cNvPr id="3" name="Tijdelijke aanduiding voor inhoud 2"/>
          <p:cNvSpPr>
            <a:spLocks noGrp="1"/>
          </p:cNvSpPr>
          <p:nvPr>
            <p:ph sz="half" idx="1"/>
          </p:nvPr>
        </p:nvSpPr>
        <p:spPr/>
        <p:txBody>
          <a:bodyPr>
            <a:normAutofit fontScale="92500" lnSpcReduction="10000"/>
          </a:bodyPr>
          <a:lstStyle/>
          <a:p>
            <a:pPr marL="457200" lvl="1" indent="0">
              <a:lnSpc>
                <a:spcPct val="100000"/>
              </a:lnSpc>
              <a:buNone/>
            </a:pPr>
            <a:endParaRPr lang="nl-NL" dirty="0" smtClean="0"/>
          </a:p>
          <a:p>
            <a:r>
              <a:rPr lang="nl-NL" dirty="0" smtClean="0"/>
              <a:t>Performance score</a:t>
            </a:r>
          </a:p>
          <a:p>
            <a:r>
              <a:rPr lang="nl-NL" dirty="0" smtClean="0"/>
              <a:t>Co-morbiditeit</a:t>
            </a:r>
          </a:p>
          <a:p>
            <a:r>
              <a:rPr lang="nl-NL" dirty="0" smtClean="0"/>
              <a:t>Hoeveelheid klachten</a:t>
            </a:r>
          </a:p>
          <a:p>
            <a:r>
              <a:rPr lang="nl-NL" dirty="0" err="1" smtClean="0"/>
              <a:t>Gleason</a:t>
            </a:r>
            <a:r>
              <a:rPr lang="nl-NL" dirty="0" smtClean="0"/>
              <a:t> score</a:t>
            </a:r>
          </a:p>
          <a:p>
            <a:r>
              <a:rPr lang="nl-NL" dirty="0" smtClean="0"/>
              <a:t>Resultaat op vorige HT/CT</a:t>
            </a:r>
          </a:p>
          <a:p>
            <a:r>
              <a:rPr lang="nl-NL" dirty="0" smtClean="0"/>
              <a:t>Hoog volume ziekte</a:t>
            </a:r>
          </a:p>
          <a:p>
            <a:r>
              <a:rPr lang="nl-NL" dirty="0" smtClean="0"/>
              <a:t>Circulerende tumor cellen</a:t>
            </a:r>
          </a:p>
          <a:p>
            <a:r>
              <a:rPr lang="nl-NL" dirty="0" smtClean="0"/>
              <a:t>Androgeen receptor </a:t>
            </a:r>
            <a:r>
              <a:rPr lang="nl-NL" dirty="0" err="1" smtClean="0"/>
              <a:t>splice</a:t>
            </a:r>
            <a:r>
              <a:rPr lang="nl-NL" dirty="0" smtClean="0"/>
              <a:t> variant 7</a:t>
            </a:r>
          </a:p>
          <a:p>
            <a:endParaRPr lang="nl-NL" dirty="0"/>
          </a:p>
        </p:txBody>
      </p:sp>
      <p:sp>
        <p:nvSpPr>
          <p:cNvPr id="4" name="Tijdelijke aanduiding voor inhoud 3"/>
          <p:cNvSpPr>
            <a:spLocks noGrp="1"/>
          </p:cNvSpPr>
          <p:nvPr>
            <p:ph sz="half" idx="2"/>
          </p:nvPr>
        </p:nvSpPr>
        <p:spPr/>
        <p:txBody>
          <a:bodyPr>
            <a:normAutofit fontScale="92500" lnSpcReduction="10000"/>
          </a:bodyPr>
          <a:lstStyle/>
          <a:p>
            <a:endParaRPr lang="nl-NL" dirty="0" smtClean="0"/>
          </a:p>
          <a:p>
            <a:r>
              <a:rPr lang="nl-NL" dirty="0" smtClean="0"/>
              <a:t>PSA verdubbelingstijd</a:t>
            </a:r>
          </a:p>
          <a:p>
            <a:r>
              <a:rPr lang="nl-NL" dirty="0" smtClean="0"/>
              <a:t>AF</a:t>
            </a:r>
          </a:p>
          <a:p>
            <a:r>
              <a:rPr lang="nl-NL" dirty="0" smtClean="0"/>
              <a:t>LDH</a:t>
            </a:r>
          </a:p>
          <a:p>
            <a:r>
              <a:rPr lang="nl-NL" dirty="0" smtClean="0"/>
              <a:t>Bestaan anemie</a:t>
            </a:r>
          </a:p>
          <a:p>
            <a:r>
              <a:rPr lang="nl-NL" dirty="0" smtClean="0"/>
              <a:t>CRP</a:t>
            </a:r>
          </a:p>
          <a:p>
            <a:r>
              <a:rPr lang="nl-NL" dirty="0" smtClean="0"/>
              <a:t>CEA</a:t>
            </a:r>
          </a:p>
          <a:p>
            <a:r>
              <a:rPr lang="nl-NL" dirty="0" err="1" smtClean="0"/>
              <a:t>Neuro-endocriene</a:t>
            </a:r>
            <a:r>
              <a:rPr lang="nl-NL" dirty="0" smtClean="0"/>
              <a:t> differentiatie</a:t>
            </a:r>
          </a:p>
          <a:p>
            <a:r>
              <a:rPr lang="nl-NL" dirty="0" smtClean="0"/>
              <a:t>Viscerale metastasen</a:t>
            </a:r>
          </a:p>
        </p:txBody>
      </p:sp>
    </p:spTree>
    <p:extLst>
      <p:ext uri="{BB962C8B-B14F-4D97-AF65-F5344CB8AC3E}">
        <p14:creationId xmlns:p14="http://schemas.microsoft.com/office/powerpoint/2010/main" val="251660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p:cNvSpPr txBox="1"/>
          <p:nvPr/>
        </p:nvSpPr>
        <p:spPr>
          <a:xfrm>
            <a:off x="467544" y="1700807"/>
            <a:ext cx="4896545" cy="46166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nl-NL" sz="2400" b="1" i="0" u="none" strike="noStrike" kern="1200" cap="none" spc="0" normalizeH="0" baseline="0" noProof="0" smtClean="0">
                <a:ln>
                  <a:noFill/>
                </a:ln>
                <a:solidFill>
                  <a:srgbClr val="C00000"/>
                </a:solidFill>
                <a:effectLst/>
                <a:uLnTx/>
                <a:uFillTx/>
                <a:latin typeface="Calibri"/>
                <a:ea typeface="+mn-ea"/>
                <a:cs typeface="+mn-cs"/>
              </a:rPr>
              <a:t>Videoclip</a:t>
            </a:r>
            <a:r>
              <a:rPr kumimoji="0" lang="nl-NL" sz="2400" b="1" i="0" u="none" strike="noStrike" kern="1200" cap="none" spc="0" normalizeH="0" noProof="0" smtClean="0">
                <a:ln>
                  <a:noFill/>
                </a:ln>
                <a:solidFill>
                  <a:srgbClr val="C00000"/>
                </a:solidFill>
                <a:effectLst/>
                <a:uLnTx/>
                <a:uFillTx/>
                <a:latin typeface="Calibri"/>
                <a:ea typeface="+mn-ea"/>
                <a:cs typeface="+mn-cs"/>
              </a:rPr>
              <a:t> </a:t>
            </a:r>
            <a:r>
              <a:rPr lang="nl-NL" sz="2400" b="1">
                <a:solidFill>
                  <a:srgbClr val="C00000"/>
                </a:solidFill>
                <a:latin typeface="Calibri"/>
              </a:rPr>
              <a:t>3</a:t>
            </a:r>
            <a:endParaRPr kumimoji="0" lang="nl-NL" sz="2400" b="1" i="0" u="none" strike="noStrike" kern="1200" cap="none" spc="0" normalizeH="0" baseline="0" noProof="0" dirty="0">
              <a:ln>
                <a:noFill/>
              </a:ln>
              <a:solidFill>
                <a:srgbClr val="C00000"/>
              </a:solidFill>
              <a:effectLst/>
              <a:uLnTx/>
              <a:uFillTx/>
              <a:latin typeface="Calibri"/>
              <a:ea typeface="+mn-ea"/>
              <a:cs typeface="+mn-cs"/>
            </a:endParaRPr>
          </a:p>
        </p:txBody>
      </p:sp>
      <p:sp>
        <p:nvSpPr>
          <p:cNvPr id="6" name="Titel 1"/>
          <p:cNvSpPr>
            <a:spLocks noGrp="1"/>
          </p:cNvSpPr>
          <p:nvPr>
            <p:ph type="title"/>
          </p:nvPr>
        </p:nvSpPr>
        <p:spPr>
          <a:xfrm>
            <a:off x="457200" y="274638"/>
            <a:ext cx="8229600" cy="1143000"/>
          </a:xfrm>
        </p:spPr>
        <p:txBody>
          <a:bodyPr>
            <a:normAutofit/>
          </a:bodyPr>
          <a:lstStyle/>
          <a:p>
            <a:pPr algn="l"/>
            <a:r>
              <a:rPr lang="nl-NL" sz="3300" b="1" smtClean="0"/>
              <a:t>Castratieresistent prostaatcarcinoom</a:t>
            </a:r>
            <a:endParaRPr lang="nl-NL" sz="3300" b="1" dirty="0"/>
          </a:p>
        </p:txBody>
      </p:sp>
      <p:grpSp>
        <p:nvGrpSpPr>
          <p:cNvPr id="4" name="Group 8"/>
          <p:cNvGrpSpPr/>
          <p:nvPr/>
        </p:nvGrpSpPr>
        <p:grpSpPr>
          <a:xfrm>
            <a:off x="7911082" y="89712"/>
            <a:ext cx="1117791" cy="1152128"/>
            <a:chOff x="3476140" y="1303428"/>
            <a:chExt cx="5239719" cy="5400675"/>
          </a:xfrm>
        </p:grpSpPr>
        <p:pic>
          <p:nvPicPr>
            <p:cNvPr id="5" name="Picture 4"/>
            <p:cNvPicPr>
              <a:picLocks noChangeAspect="1"/>
            </p:cNvPicPr>
            <p:nvPr/>
          </p:nvPicPr>
          <p:blipFill>
            <a:blip r:embed="rId3"/>
            <a:stretch>
              <a:fillRect/>
            </a:stretch>
          </p:blipFill>
          <p:spPr>
            <a:xfrm>
              <a:off x="3481387" y="1303428"/>
              <a:ext cx="5229225" cy="5400675"/>
            </a:xfrm>
            <a:prstGeom prst="rect">
              <a:avLst/>
            </a:prstGeom>
          </p:spPr>
        </p:pic>
        <p:pic>
          <p:nvPicPr>
            <p:cNvPr id="8" name="Picture 5"/>
            <p:cNvPicPr>
              <a:picLocks noChangeAspect="1"/>
            </p:cNvPicPr>
            <p:nvPr/>
          </p:nvPicPr>
          <p:blipFill>
            <a:blip r:embed="rId4"/>
            <a:stretch>
              <a:fillRect/>
            </a:stretch>
          </p:blipFill>
          <p:spPr>
            <a:xfrm>
              <a:off x="6662056" y="1303428"/>
              <a:ext cx="2053803" cy="2236606"/>
            </a:xfrm>
            <a:prstGeom prst="rect">
              <a:avLst/>
            </a:prstGeom>
          </p:spPr>
        </p:pic>
        <p:pic>
          <p:nvPicPr>
            <p:cNvPr id="9" name="Picture 6"/>
            <p:cNvPicPr>
              <a:picLocks noChangeAspect="1"/>
            </p:cNvPicPr>
            <p:nvPr/>
          </p:nvPicPr>
          <p:blipFill>
            <a:blip r:embed="rId5"/>
            <a:stretch>
              <a:fillRect/>
            </a:stretch>
          </p:blipFill>
          <p:spPr>
            <a:xfrm>
              <a:off x="7511143" y="5451508"/>
              <a:ext cx="1192729" cy="1199326"/>
            </a:xfrm>
            <a:prstGeom prst="rect">
              <a:avLst/>
            </a:prstGeom>
          </p:spPr>
        </p:pic>
        <p:pic>
          <p:nvPicPr>
            <p:cNvPr id="10" name="Picture 7"/>
            <p:cNvPicPr>
              <a:picLocks noChangeAspect="1"/>
            </p:cNvPicPr>
            <p:nvPr/>
          </p:nvPicPr>
          <p:blipFill>
            <a:blip r:embed="rId6"/>
            <a:stretch>
              <a:fillRect/>
            </a:stretch>
          </p:blipFill>
          <p:spPr>
            <a:xfrm>
              <a:off x="3476140" y="1303428"/>
              <a:ext cx="1194920" cy="1201016"/>
            </a:xfrm>
            <a:prstGeom prst="rect">
              <a:avLst/>
            </a:prstGeom>
          </p:spPr>
        </p:pic>
      </p:grpSp>
    </p:spTree>
    <p:extLst>
      <p:ext uri="{BB962C8B-B14F-4D97-AF65-F5344CB8AC3E}">
        <p14:creationId xmlns:p14="http://schemas.microsoft.com/office/powerpoint/2010/main" val="348325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Andere factoren bij keuze</a:t>
            </a:r>
            <a:endParaRPr lang="nl-NL" sz="3300" b="1" dirty="0"/>
          </a:p>
        </p:txBody>
      </p:sp>
      <p:sp>
        <p:nvSpPr>
          <p:cNvPr id="3" name="Tijdelijke aanduiding voor inhoud 2"/>
          <p:cNvSpPr>
            <a:spLocks noGrp="1"/>
          </p:cNvSpPr>
          <p:nvPr>
            <p:ph idx="1"/>
          </p:nvPr>
        </p:nvSpPr>
        <p:spPr/>
        <p:txBody>
          <a:bodyPr/>
          <a:lstStyle/>
          <a:p>
            <a:r>
              <a:rPr lang="nl-NL" dirty="0" smtClean="0"/>
              <a:t>Wens van patiënt</a:t>
            </a:r>
          </a:p>
          <a:p>
            <a:r>
              <a:rPr lang="nl-NL" dirty="0" smtClean="0"/>
              <a:t>Specifieke bijwerkingen</a:t>
            </a:r>
          </a:p>
          <a:p>
            <a:r>
              <a:rPr lang="nl-NL" dirty="0" smtClean="0"/>
              <a:t>Ervaring van dokter</a:t>
            </a:r>
          </a:p>
          <a:p>
            <a:r>
              <a:rPr lang="nl-NL" dirty="0" smtClean="0"/>
              <a:t>Kosten en beschikbaarheid</a:t>
            </a:r>
            <a:endParaRPr lang="nl-NL" dirty="0"/>
          </a:p>
        </p:txBody>
      </p:sp>
    </p:spTree>
    <p:extLst>
      <p:ext uri="{BB962C8B-B14F-4D97-AF65-F5344CB8AC3E}">
        <p14:creationId xmlns:p14="http://schemas.microsoft.com/office/powerpoint/2010/main" val="3672586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435280" cy="1143000"/>
          </a:xfrm>
        </p:spPr>
        <p:txBody>
          <a:bodyPr>
            <a:noAutofit/>
          </a:bodyPr>
          <a:lstStyle/>
          <a:p>
            <a:pPr algn="l"/>
            <a:r>
              <a:rPr lang="nl-NL" sz="3300" b="1" dirty="0" smtClean="0"/>
              <a:t>1</a:t>
            </a:r>
            <a:r>
              <a:rPr lang="nl-NL" sz="3300" b="1" baseline="30000" dirty="0" smtClean="0"/>
              <a:t>e</a:t>
            </a:r>
            <a:r>
              <a:rPr lang="nl-NL" sz="3300" b="1" dirty="0" smtClean="0"/>
              <a:t> lijn: vaak keuze chemotherapie of hormonen</a:t>
            </a:r>
            <a:endParaRPr lang="nl-NL" sz="3300" b="1" dirty="0"/>
          </a:p>
        </p:txBody>
      </p:sp>
      <p:sp>
        <p:nvSpPr>
          <p:cNvPr id="3" name="Tijdelijke aanduiding voor inhoud 2"/>
          <p:cNvSpPr>
            <a:spLocks noGrp="1"/>
          </p:cNvSpPr>
          <p:nvPr>
            <p:ph idx="1"/>
          </p:nvPr>
        </p:nvSpPr>
        <p:spPr/>
        <p:txBody>
          <a:bodyPr>
            <a:normAutofit fontScale="92500" lnSpcReduction="10000"/>
          </a:bodyPr>
          <a:lstStyle/>
          <a:p>
            <a:r>
              <a:rPr lang="nl-NL" dirty="0" smtClean="0"/>
              <a:t>Chemo-fitheid (PS)</a:t>
            </a:r>
          </a:p>
          <a:p>
            <a:pPr lvl="1"/>
            <a:r>
              <a:rPr lang="nl-NL" dirty="0" smtClean="0"/>
              <a:t>Niet fit door kanker of niet fit door co-morbiditeit…</a:t>
            </a:r>
          </a:p>
          <a:p>
            <a:r>
              <a:rPr lang="nl-NL" dirty="0" smtClean="0"/>
              <a:t>Ernst symptomen</a:t>
            </a:r>
          </a:p>
          <a:p>
            <a:r>
              <a:rPr lang="nl-NL" dirty="0" smtClean="0"/>
              <a:t>Duur goed effect voorgaande ADT</a:t>
            </a:r>
          </a:p>
          <a:p>
            <a:r>
              <a:rPr lang="nl-NL" dirty="0" smtClean="0"/>
              <a:t>Viscerale metastasen? </a:t>
            </a:r>
          </a:p>
          <a:p>
            <a:r>
              <a:rPr lang="nl-NL" dirty="0" err="1" smtClean="0"/>
              <a:t>Kleincellige</a:t>
            </a:r>
            <a:r>
              <a:rPr lang="nl-NL" dirty="0" smtClean="0"/>
              <a:t>/</a:t>
            </a:r>
            <a:r>
              <a:rPr lang="nl-NL" dirty="0" err="1" smtClean="0"/>
              <a:t>neuro-endocriene</a:t>
            </a:r>
            <a:r>
              <a:rPr lang="nl-NL" dirty="0" smtClean="0"/>
              <a:t> kenmerken</a:t>
            </a:r>
            <a:endParaRPr lang="nl-NL" dirty="0"/>
          </a:p>
          <a:p>
            <a:r>
              <a:rPr lang="nl-NL" dirty="0"/>
              <a:t>Androgeen receptor </a:t>
            </a:r>
            <a:r>
              <a:rPr lang="nl-NL" dirty="0" err="1"/>
              <a:t>splice</a:t>
            </a:r>
            <a:r>
              <a:rPr lang="nl-NL" dirty="0"/>
              <a:t> variant 7</a:t>
            </a:r>
          </a:p>
          <a:p>
            <a:endParaRPr lang="nl-NL" dirty="0"/>
          </a:p>
          <a:p>
            <a:pPr lvl="1"/>
            <a:r>
              <a:rPr lang="nl-NL" sz="1600" dirty="0" smtClean="0"/>
              <a:t>St Gallen: 78% was voor een hormonale therapie als 1</a:t>
            </a:r>
            <a:r>
              <a:rPr lang="nl-NL" sz="1600" baseline="30000" dirty="0" smtClean="0"/>
              <a:t>e</a:t>
            </a:r>
            <a:r>
              <a:rPr lang="nl-NL" sz="1600" dirty="0" smtClean="0"/>
              <a:t> lijn!</a:t>
            </a:r>
            <a:endParaRPr lang="nl-NL" sz="1600" dirty="0"/>
          </a:p>
        </p:txBody>
      </p:sp>
    </p:spTree>
    <p:extLst>
      <p:ext uri="{BB962C8B-B14F-4D97-AF65-F5344CB8AC3E}">
        <p14:creationId xmlns:p14="http://schemas.microsoft.com/office/powerpoint/2010/main" val="21593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s3.amazonaws.com/gotoper-com/_media/_thumbs/_media/AJHO_feb15_george_03_figure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40"/>
            <a:ext cx="4747679" cy="620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43" y="188640"/>
            <a:ext cx="5285209" cy="3225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3573016"/>
            <a:ext cx="25908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0"/>
            <a:ext cx="4114252"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74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l"/>
            <a:r>
              <a:rPr lang="nl-NL" sz="3300" b="1" dirty="0" smtClean="0"/>
              <a:t>Keuze </a:t>
            </a:r>
            <a:r>
              <a:rPr lang="nl-NL" sz="3300" b="1" dirty="0" err="1" smtClean="0"/>
              <a:t>enzalutamide</a:t>
            </a:r>
            <a:r>
              <a:rPr lang="nl-NL" sz="3300" b="1" dirty="0" smtClean="0"/>
              <a:t> versus </a:t>
            </a:r>
            <a:r>
              <a:rPr lang="nl-NL" sz="3300" b="1" dirty="0" err="1" smtClean="0"/>
              <a:t>abiraterone</a:t>
            </a:r>
            <a:endParaRPr lang="nl-NL" sz="3300" b="1" dirty="0"/>
          </a:p>
        </p:txBody>
      </p:sp>
      <p:sp>
        <p:nvSpPr>
          <p:cNvPr id="3" name="Tijdelijke aanduiding voor inhoud 2"/>
          <p:cNvSpPr>
            <a:spLocks noGrp="1"/>
          </p:cNvSpPr>
          <p:nvPr>
            <p:ph idx="1"/>
          </p:nvPr>
        </p:nvSpPr>
        <p:spPr/>
        <p:txBody>
          <a:bodyPr/>
          <a:lstStyle/>
          <a:p>
            <a:r>
              <a:rPr lang="nl-NL" dirty="0" smtClean="0"/>
              <a:t>Diabetes (</a:t>
            </a:r>
            <a:r>
              <a:rPr lang="nl-NL" dirty="0" err="1" smtClean="0"/>
              <a:t>cortico’s</a:t>
            </a:r>
            <a:r>
              <a:rPr lang="nl-NL" dirty="0" smtClean="0"/>
              <a:t>)</a:t>
            </a:r>
          </a:p>
          <a:p>
            <a:r>
              <a:rPr lang="nl-NL" dirty="0" smtClean="0"/>
              <a:t>Cardiovasculaire ziektes</a:t>
            </a:r>
          </a:p>
          <a:p>
            <a:r>
              <a:rPr lang="nl-NL" dirty="0" smtClean="0"/>
              <a:t>Interacties (app IA Oncologie)</a:t>
            </a:r>
          </a:p>
          <a:p>
            <a:r>
              <a:rPr lang="nl-NL" dirty="0" smtClean="0"/>
              <a:t>Epilepsie</a:t>
            </a:r>
          </a:p>
          <a:p>
            <a:r>
              <a:rPr lang="nl-NL" dirty="0" smtClean="0"/>
              <a:t>Hypertensie</a:t>
            </a:r>
          </a:p>
          <a:p>
            <a:r>
              <a:rPr lang="nl-NL" dirty="0" smtClean="0"/>
              <a:t>Valneiging</a:t>
            </a:r>
          </a:p>
        </p:txBody>
      </p:sp>
      <p:pic>
        <p:nvPicPr>
          <p:cNvPr id="5" name="Afbeelding 4"/>
          <p:cNvPicPr>
            <a:picLocks noChangeAspect="1"/>
          </p:cNvPicPr>
          <p:nvPr/>
        </p:nvPicPr>
        <p:blipFill>
          <a:blip r:embed="rId2"/>
          <a:stretch>
            <a:fillRect/>
          </a:stretch>
        </p:blipFill>
        <p:spPr>
          <a:xfrm>
            <a:off x="6444208" y="1922661"/>
            <a:ext cx="2205558" cy="3881040"/>
          </a:xfrm>
          <a:prstGeom prst="rect">
            <a:avLst/>
          </a:prstGeom>
        </p:spPr>
      </p:pic>
    </p:spTree>
    <p:extLst>
      <p:ext uri="{BB962C8B-B14F-4D97-AF65-F5344CB8AC3E}">
        <p14:creationId xmlns:p14="http://schemas.microsoft.com/office/powerpoint/2010/main" val="137229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a:blip r:embed="rId2"/>
          <a:srcRect l="-97884" r="-97884"/>
          <a:stretch>
            <a:fillRect/>
          </a:stretch>
        </p:blipFill>
        <p:spPr>
          <a:xfrm>
            <a:off x="-1548680" y="260648"/>
            <a:ext cx="11850355" cy="6144529"/>
          </a:xfrm>
        </p:spPr>
      </p:pic>
      <p:sp>
        <p:nvSpPr>
          <p:cNvPr id="2" name="TextBox 1"/>
          <p:cNvSpPr txBox="1"/>
          <p:nvPr/>
        </p:nvSpPr>
        <p:spPr>
          <a:xfrm>
            <a:off x="7020272" y="5622339"/>
            <a:ext cx="1800200" cy="830997"/>
          </a:xfrm>
          <a:prstGeom prst="rect">
            <a:avLst/>
          </a:prstGeom>
          <a:noFill/>
        </p:spPr>
        <p:txBody>
          <a:bodyPr wrap="square" rtlCol="0">
            <a:spAutoFit/>
          </a:bodyPr>
          <a:lstStyle/>
          <a:p>
            <a:r>
              <a:rPr lang="nl-NL" sz="1200" dirty="0"/>
              <a:t>Dodewaard-de Jong et al. </a:t>
            </a:r>
            <a:r>
              <a:rPr lang="nl-NL" sz="1200" dirty="0" err="1"/>
              <a:t>Clinical</a:t>
            </a:r>
            <a:r>
              <a:rPr lang="nl-NL" sz="1200" dirty="0"/>
              <a:t> </a:t>
            </a:r>
            <a:r>
              <a:rPr lang="nl-NL" sz="1200" dirty="0" err="1"/>
              <a:t>Genitourinary</a:t>
            </a:r>
            <a:r>
              <a:rPr lang="nl-NL" sz="1200" dirty="0"/>
              <a:t> Cancer 2015;13:271-279</a:t>
            </a:r>
            <a:endParaRPr lang="en-US" sz="1200" dirty="0"/>
          </a:p>
          <a:p>
            <a:endParaRPr lang="en-US" sz="1200" dirty="0"/>
          </a:p>
        </p:txBody>
      </p:sp>
    </p:spTree>
    <p:extLst>
      <p:ext uri="{BB962C8B-B14F-4D97-AF65-F5344CB8AC3E}">
        <p14:creationId xmlns:p14="http://schemas.microsoft.com/office/powerpoint/2010/main" val="231774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Samenvattend</a:t>
            </a:r>
            <a:endParaRPr lang="nl-NL" sz="3300" b="1" dirty="0"/>
          </a:p>
        </p:txBody>
      </p:sp>
      <p:sp>
        <p:nvSpPr>
          <p:cNvPr id="3" name="Tijdelijke aanduiding voor inhoud 2"/>
          <p:cNvSpPr>
            <a:spLocks noGrp="1"/>
          </p:cNvSpPr>
          <p:nvPr>
            <p:ph idx="1"/>
          </p:nvPr>
        </p:nvSpPr>
        <p:spPr/>
        <p:txBody>
          <a:bodyPr/>
          <a:lstStyle/>
          <a:p>
            <a:r>
              <a:rPr lang="nl-NL" dirty="0" smtClean="0"/>
              <a:t>Groeiend aantal therapeutische mogelijkheden bij mCRPC</a:t>
            </a:r>
          </a:p>
          <a:p>
            <a:r>
              <a:rPr lang="nl-NL" dirty="0" smtClean="0"/>
              <a:t>Maar geen standaard volgorde bij mCRPC</a:t>
            </a:r>
          </a:p>
          <a:p>
            <a:r>
              <a:rPr lang="nl-NL" dirty="0" smtClean="0"/>
              <a:t>Keuze hangt af van combinatie en afweging van vele factoren en is genees</a:t>
            </a:r>
            <a:r>
              <a:rPr lang="nl-NL" u="sng" dirty="0" smtClean="0"/>
              <a:t>kunst</a:t>
            </a:r>
          </a:p>
          <a:p>
            <a:r>
              <a:rPr lang="nl-NL" dirty="0" smtClean="0"/>
              <a:t>Nieuwe biomarkers dringend gewenst!</a:t>
            </a:r>
          </a:p>
        </p:txBody>
      </p:sp>
    </p:spTree>
    <p:extLst>
      <p:ext uri="{BB962C8B-B14F-4D97-AF65-F5344CB8AC3E}">
        <p14:creationId xmlns:p14="http://schemas.microsoft.com/office/powerpoint/2010/main" val="83789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08720"/>
            <a:ext cx="7772400" cy="1470025"/>
          </a:xfrm>
        </p:spPr>
        <p:txBody>
          <a:bodyPr>
            <a:normAutofit fontScale="90000"/>
          </a:bodyPr>
          <a:lstStyle/>
          <a:p>
            <a:r>
              <a:rPr lang="nl-NL" b="1" smtClean="0"/>
              <a:t>Blok 4</a:t>
            </a:r>
            <a:r>
              <a:rPr lang="nl-NL" smtClean="0"/>
              <a:t> </a:t>
            </a:r>
            <a:r>
              <a:rPr lang="nl-NL"/>
              <a:t/>
            </a:r>
            <a:br>
              <a:rPr lang="nl-NL"/>
            </a:br>
            <a:r>
              <a:rPr lang="nl-NL" smtClean="0"/>
              <a:t>Castratieresistent prostaatcarcinoom</a:t>
            </a:r>
            <a:endParaRPr lang="nl-NL" dirty="0"/>
          </a:p>
        </p:txBody>
      </p:sp>
      <p:sp>
        <p:nvSpPr>
          <p:cNvPr id="4" name="Ondertitel 3"/>
          <p:cNvSpPr>
            <a:spLocks noGrp="1"/>
          </p:cNvSpPr>
          <p:nvPr>
            <p:ph type="subTitle" idx="1"/>
          </p:nvPr>
        </p:nvSpPr>
        <p:spPr>
          <a:xfrm>
            <a:off x="539552" y="2852936"/>
            <a:ext cx="7992888" cy="1752600"/>
          </a:xfrm>
        </p:spPr>
        <p:txBody>
          <a:bodyPr>
            <a:normAutofit fontScale="85000" lnSpcReduction="10000"/>
          </a:bodyPr>
          <a:lstStyle/>
          <a:p>
            <a:r>
              <a:rPr lang="nl-NL" sz="4000" b="1" smtClean="0">
                <a:solidFill>
                  <a:schemeClr val="tx1"/>
                </a:solidFill>
              </a:rPr>
              <a:t>Radiotherapie bij M+ prostaatcarcinoom</a:t>
            </a:r>
          </a:p>
          <a:p>
            <a:r>
              <a:rPr lang="nl-NL" smtClean="0">
                <a:solidFill>
                  <a:schemeClr val="tx1"/>
                </a:solidFill>
              </a:rPr>
              <a:t>Christian Hammer</a:t>
            </a:r>
          </a:p>
          <a:p>
            <a:r>
              <a:rPr lang="nl-NL" smtClean="0">
                <a:solidFill>
                  <a:schemeClr val="tx1"/>
                </a:solidFill>
              </a:rPr>
              <a:t>radiotherapeut</a:t>
            </a:r>
            <a:endParaRPr lang="nl-NL">
              <a:solidFill>
                <a:schemeClr val="tx1"/>
              </a:solidFill>
            </a:endParaRPr>
          </a:p>
        </p:txBody>
      </p:sp>
    </p:spTree>
    <p:extLst>
      <p:ext uri="{BB962C8B-B14F-4D97-AF65-F5344CB8AC3E}">
        <p14:creationId xmlns:p14="http://schemas.microsoft.com/office/powerpoint/2010/main" val="373814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Inhoud</a:t>
            </a:r>
            <a:endParaRPr lang="nl-NL" sz="3300" b="1" dirty="0"/>
          </a:p>
        </p:txBody>
      </p:sp>
      <p:sp>
        <p:nvSpPr>
          <p:cNvPr id="3" name="Tijdelijke aanduiding voor inhoud 2"/>
          <p:cNvSpPr>
            <a:spLocks noGrp="1"/>
          </p:cNvSpPr>
          <p:nvPr>
            <p:ph idx="1"/>
          </p:nvPr>
        </p:nvSpPr>
        <p:spPr/>
        <p:txBody>
          <a:bodyPr>
            <a:normAutofit/>
          </a:bodyPr>
          <a:lstStyle/>
          <a:p>
            <a:r>
              <a:rPr lang="nl-NL" sz="2800" smtClean="0"/>
              <a:t>Behandeling </a:t>
            </a:r>
            <a:r>
              <a:rPr lang="nl-NL" sz="2800" i="1" smtClean="0"/>
              <a:t>gemetastaseerd</a:t>
            </a:r>
            <a:r>
              <a:rPr lang="nl-NL" sz="2800" smtClean="0"/>
              <a:t> prostaatcarcinoom:</a:t>
            </a:r>
          </a:p>
          <a:p>
            <a:pPr lvl="3"/>
            <a:r>
              <a:rPr lang="nl-NL" smtClean="0"/>
              <a:t>Palliatie bij klachten</a:t>
            </a:r>
          </a:p>
          <a:p>
            <a:pPr lvl="3"/>
            <a:r>
              <a:rPr lang="nl-NL" smtClean="0"/>
              <a:t>Consolidatie na osteosynthese</a:t>
            </a:r>
          </a:p>
          <a:p>
            <a:pPr lvl="3"/>
            <a:r>
              <a:rPr lang="nl-NL" smtClean="0"/>
              <a:t>Toekomst: behandeling prostaat?</a:t>
            </a:r>
          </a:p>
          <a:p>
            <a:pPr marL="0" indent="0">
              <a:buNone/>
            </a:pPr>
            <a:r>
              <a:rPr lang="nl-NL" sz="2800" smtClean="0"/>
              <a:t>	</a:t>
            </a:r>
            <a:endParaRPr lang="nl-NL" sz="2800" dirty="0"/>
          </a:p>
        </p:txBody>
      </p:sp>
    </p:spTree>
    <p:extLst>
      <p:ext uri="{BB962C8B-B14F-4D97-AF65-F5344CB8AC3E}">
        <p14:creationId xmlns:p14="http://schemas.microsoft.com/office/powerpoint/2010/main" val="73193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smtClean="0"/>
              <a:t>Introductie</a:t>
            </a:r>
            <a:endParaRPr lang="nl-NL" sz="3300" b="1" dirty="0"/>
          </a:p>
        </p:txBody>
      </p:sp>
      <p:sp>
        <p:nvSpPr>
          <p:cNvPr id="3" name="Tijdelijke aanduiding voor inhoud 2"/>
          <p:cNvSpPr>
            <a:spLocks noGrp="1"/>
          </p:cNvSpPr>
          <p:nvPr>
            <p:ph idx="1"/>
          </p:nvPr>
        </p:nvSpPr>
        <p:spPr/>
        <p:txBody>
          <a:bodyPr>
            <a:normAutofit lnSpcReduction="10000"/>
          </a:bodyPr>
          <a:lstStyle/>
          <a:p>
            <a:pPr marL="0" indent="0">
              <a:buNone/>
            </a:pPr>
            <a:r>
              <a:rPr lang="nl-NL" i="1" smtClean="0"/>
              <a:t>Hoeveel % van alle patienten op de radiotherapie komt voor palliatie?</a:t>
            </a:r>
            <a:endParaRPr lang="nl-NL" sz="2200" i="1" smtClean="0"/>
          </a:p>
          <a:p>
            <a:pPr marL="0" indent="0">
              <a:buNone/>
            </a:pPr>
            <a:endParaRPr lang="nl-NL" sz="2200" i="1"/>
          </a:p>
          <a:p>
            <a:pPr marL="0" indent="0">
              <a:buNone/>
            </a:pPr>
            <a:endParaRPr lang="nl-NL" sz="2200" i="1"/>
          </a:p>
          <a:p>
            <a:pPr marL="0" indent="0">
              <a:buNone/>
            </a:pPr>
            <a:r>
              <a:rPr lang="nl-NL" smtClean="0"/>
              <a:t>		25%</a:t>
            </a:r>
            <a:endParaRPr lang="nl-NL" dirty="0" smtClean="0"/>
          </a:p>
          <a:p>
            <a:pPr marL="0" indent="0">
              <a:buNone/>
            </a:pPr>
            <a:endParaRPr lang="nl-NL" i="1" dirty="0"/>
          </a:p>
          <a:p>
            <a:pPr marL="0" indent="0">
              <a:buNone/>
            </a:pPr>
            <a:r>
              <a:rPr lang="nl-NL" i="1" dirty="0" smtClean="0"/>
              <a:t>	</a:t>
            </a:r>
            <a:r>
              <a:rPr lang="nl-NL"/>
              <a:t>	4</a:t>
            </a:r>
            <a:r>
              <a:rPr lang="nl-NL" smtClean="0"/>
              <a:t>0%</a:t>
            </a:r>
            <a:endParaRPr lang="nl-NL" dirty="0" smtClean="0"/>
          </a:p>
          <a:p>
            <a:pPr marL="0" indent="0">
              <a:buNone/>
            </a:pPr>
            <a:endParaRPr lang="nl-NL" i="1" dirty="0"/>
          </a:p>
          <a:p>
            <a:pPr marL="0" indent="0">
              <a:buNone/>
            </a:pPr>
            <a:r>
              <a:rPr lang="nl-NL" i="1" dirty="0" smtClean="0"/>
              <a:t>	</a:t>
            </a:r>
            <a:r>
              <a:rPr lang="nl-NL" i="1" smtClean="0"/>
              <a:t>	</a:t>
            </a:r>
            <a:r>
              <a:rPr lang="nl-NL" smtClean="0"/>
              <a:t>75%</a:t>
            </a:r>
            <a:endParaRPr lang="nl-NL" i="1" dirty="0" smtClean="0"/>
          </a:p>
        </p:txBody>
      </p:sp>
      <p:sp>
        <p:nvSpPr>
          <p:cNvPr id="4" name="Afgeronde rechthoek 3"/>
          <p:cNvSpPr/>
          <p:nvPr/>
        </p:nvSpPr>
        <p:spPr>
          <a:xfrm>
            <a:off x="1329902" y="3344836"/>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329902" y="4437112"/>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p:cNvSpPr/>
          <p:nvPr/>
        </p:nvSpPr>
        <p:spPr>
          <a:xfrm>
            <a:off x="1329902" y="5517232"/>
            <a:ext cx="648072" cy="432048"/>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8997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08720"/>
            <a:ext cx="7772400" cy="1470025"/>
          </a:xfrm>
        </p:spPr>
        <p:txBody>
          <a:bodyPr>
            <a:normAutofit fontScale="90000"/>
          </a:bodyPr>
          <a:lstStyle/>
          <a:p>
            <a:r>
              <a:rPr lang="nl-NL" b="1" smtClean="0"/>
              <a:t>Blok 4</a:t>
            </a:r>
            <a:r>
              <a:rPr lang="nl-NL" smtClean="0"/>
              <a:t> </a:t>
            </a:r>
            <a:r>
              <a:rPr lang="nl-NL"/>
              <a:t/>
            </a:r>
            <a:br>
              <a:rPr lang="nl-NL"/>
            </a:br>
            <a:r>
              <a:rPr lang="nl-NL" smtClean="0"/>
              <a:t>Castratieresistent prostaatcarcinoom</a:t>
            </a:r>
            <a:endParaRPr lang="nl-NL" dirty="0"/>
          </a:p>
        </p:txBody>
      </p:sp>
      <p:sp>
        <p:nvSpPr>
          <p:cNvPr id="4" name="Ondertitel 3"/>
          <p:cNvSpPr>
            <a:spLocks noGrp="1"/>
          </p:cNvSpPr>
          <p:nvPr>
            <p:ph type="subTitle" idx="1"/>
          </p:nvPr>
        </p:nvSpPr>
        <p:spPr>
          <a:xfrm>
            <a:off x="1403648" y="2852936"/>
            <a:ext cx="6400800" cy="1752600"/>
          </a:xfrm>
        </p:spPr>
        <p:txBody>
          <a:bodyPr>
            <a:normAutofit fontScale="92500"/>
          </a:bodyPr>
          <a:lstStyle/>
          <a:p>
            <a:r>
              <a:rPr lang="nl-NL" sz="4000" b="1" smtClean="0">
                <a:solidFill>
                  <a:schemeClr val="tx1"/>
                </a:solidFill>
              </a:rPr>
              <a:t>Systemische opties bij mCRPC</a:t>
            </a:r>
          </a:p>
          <a:p>
            <a:r>
              <a:rPr lang="nl-NL" smtClean="0">
                <a:solidFill>
                  <a:schemeClr val="tx1"/>
                </a:solidFill>
              </a:rPr>
              <a:t>Peter Nieboer</a:t>
            </a:r>
          </a:p>
          <a:p>
            <a:r>
              <a:rPr lang="nl-NL">
                <a:solidFill>
                  <a:schemeClr val="tx1"/>
                </a:solidFill>
              </a:rPr>
              <a:t>i</a:t>
            </a:r>
            <a:r>
              <a:rPr lang="nl-NL" smtClean="0">
                <a:solidFill>
                  <a:schemeClr val="tx1"/>
                </a:solidFill>
              </a:rPr>
              <a:t>nternist-oncoloog</a:t>
            </a:r>
            <a:endParaRPr lang="nl-NL">
              <a:solidFill>
                <a:schemeClr val="tx1"/>
              </a:solidFill>
            </a:endParaRPr>
          </a:p>
        </p:txBody>
      </p:sp>
    </p:spTree>
    <p:extLst>
      <p:ext uri="{BB962C8B-B14F-4D97-AF65-F5344CB8AC3E}">
        <p14:creationId xmlns:p14="http://schemas.microsoft.com/office/powerpoint/2010/main" val="240817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smtClean="0"/>
              <a:t>Introductie</a:t>
            </a:r>
            <a:endParaRPr lang="nl-NL" sz="3300" b="1" dirty="0"/>
          </a:p>
        </p:txBody>
      </p:sp>
      <p:sp>
        <p:nvSpPr>
          <p:cNvPr id="3" name="Tijdelijke aanduiding voor inhoud 2"/>
          <p:cNvSpPr>
            <a:spLocks noGrp="1"/>
          </p:cNvSpPr>
          <p:nvPr>
            <p:ph idx="1"/>
          </p:nvPr>
        </p:nvSpPr>
        <p:spPr/>
        <p:txBody>
          <a:bodyPr>
            <a:normAutofit lnSpcReduction="10000"/>
          </a:bodyPr>
          <a:lstStyle/>
          <a:p>
            <a:pPr marL="0" indent="0">
              <a:buNone/>
            </a:pPr>
            <a:r>
              <a:rPr lang="nl-NL" i="1" smtClean="0"/>
              <a:t>Hoe vaak bestralen we patienten voor palliatie van hun klachten?</a:t>
            </a:r>
            <a:endParaRPr lang="nl-NL" sz="2200" i="1" smtClean="0"/>
          </a:p>
          <a:p>
            <a:pPr marL="0" indent="0">
              <a:buNone/>
            </a:pPr>
            <a:endParaRPr lang="nl-NL" sz="2200" i="1"/>
          </a:p>
          <a:p>
            <a:pPr marL="0" indent="0">
              <a:buNone/>
            </a:pPr>
            <a:endParaRPr lang="nl-NL" sz="2200" i="1"/>
          </a:p>
          <a:p>
            <a:pPr marL="0" indent="0">
              <a:buNone/>
            </a:pPr>
            <a:r>
              <a:rPr lang="nl-NL" smtClean="0"/>
              <a:t>		1x</a:t>
            </a:r>
            <a:endParaRPr lang="nl-NL" dirty="0" smtClean="0"/>
          </a:p>
          <a:p>
            <a:pPr marL="0" indent="0">
              <a:buNone/>
            </a:pPr>
            <a:endParaRPr lang="nl-NL" i="1" dirty="0"/>
          </a:p>
          <a:p>
            <a:pPr marL="0" indent="0">
              <a:buNone/>
            </a:pPr>
            <a:r>
              <a:rPr lang="nl-NL" i="1" dirty="0" smtClean="0"/>
              <a:t>	</a:t>
            </a:r>
            <a:r>
              <a:rPr lang="nl-NL"/>
              <a:t>	</a:t>
            </a:r>
            <a:r>
              <a:rPr lang="nl-NL" smtClean="0"/>
              <a:t>5-10x</a:t>
            </a:r>
            <a:endParaRPr lang="nl-NL" dirty="0" smtClean="0"/>
          </a:p>
          <a:p>
            <a:pPr marL="0" indent="0">
              <a:buNone/>
            </a:pPr>
            <a:endParaRPr lang="nl-NL" i="1" dirty="0"/>
          </a:p>
          <a:p>
            <a:pPr marL="0" indent="0">
              <a:buNone/>
            </a:pPr>
            <a:r>
              <a:rPr lang="nl-NL" i="1" dirty="0" smtClean="0"/>
              <a:t>	</a:t>
            </a:r>
            <a:r>
              <a:rPr lang="nl-NL" i="1" smtClean="0"/>
              <a:t>	</a:t>
            </a:r>
            <a:r>
              <a:rPr lang="nl-NL" smtClean="0"/>
              <a:t>13-17x</a:t>
            </a:r>
            <a:endParaRPr lang="nl-NL" i="1" dirty="0" smtClean="0"/>
          </a:p>
        </p:txBody>
      </p:sp>
      <p:sp>
        <p:nvSpPr>
          <p:cNvPr id="4" name="Afgeronde rechthoek 3"/>
          <p:cNvSpPr/>
          <p:nvPr/>
        </p:nvSpPr>
        <p:spPr>
          <a:xfrm>
            <a:off x="1329902" y="3344836"/>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329902" y="4437112"/>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p:cNvSpPr/>
          <p:nvPr/>
        </p:nvSpPr>
        <p:spPr>
          <a:xfrm>
            <a:off x="1329902" y="5517232"/>
            <a:ext cx="648072" cy="432048"/>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01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smtClean="0"/>
              <a:t>Introductie</a:t>
            </a:r>
            <a:endParaRPr lang="nl-NL" sz="3300" b="1" dirty="0"/>
          </a:p>
        </p:txBody>
      </p:sp>
      <p:sp>
        <p:nvSpPr>
          <p:cNvPr id="3" name="Tijdelijke aanduiding voor inhoud 2"/>
          <p:cNvSpPr>
            <a:spLocks noGrp="1"/>
          </p:cNvSpPr>
          <p:nvPr>
            <p:ph idx="1"/>
          </p:nvPr>
        </p:nvSpPr>
        <p:spPr/>
        <p:txBody>
          <a:bodyPr>
            <a:normAutofit lnSpcReduction="10000"/>
          </a:bodyPr>
          <a:lstStyle/>
          <a:p>
            <a:pPr marL="0" indent="0">
              <a:buNone/>
            </a:pPr>
            <a:r>
              <a:rPr lang="nl-NL" i="1" smtClean="0"/>
              <a:t>Hoe vaak leidt de bestraling tot een sterke afname van bijvoorbeeld pijnklachten?</a:t>
            </a:r>
            <a:endParaRPr lang="nl-NL" sz="2200" i="1" smtClean="0"/>
          </a:p>
          <a:p>
            <a:pPr marL="0" indent="0">
              <a:buNone/>
            </a:pPr>
            <a:endParaRPr lang="nl-NL" sz="2200" i="1"/>
          </a:p>
          <a:p>
            <a:pPr marL="0" indent="0">
              <a:buNone/>
            </a:pPr>
            <a:endParaRPr lang="nl-NL" sz="2200" i="1"/>
          </a:p>
          <a:p>
            <a:pPr marL="0" indent="0">
              <a:buNone/>
            </a:pPr>
            <a:r>
              <a:rPr lang="nl-NL" smtClean="0"/>
              <a:t>		50%</a:t>
            </a:r>
            <a:endParaRPr lang="nl-NL" dirty="0" smtClean="0"/>
          </a:p>
          <a:p>
            <a:pPr marL="0" indent="0">
              <a:buNone/>
            </a:pPr>
            <a:endParaRPr lang="nl-NL" i="1" dirty="0"/>
          </a:p>
          <a:p>
            <a:pPr marL="0" indent="0">
              <a:buNone/>
            </a:pPr>
            <a:r>
              <a:rPr lang="nl-NL" i="1" dirty="0" smtClean="0"/>
              <a:t>	</a:t>
            </a:r>
            <a:r>
              <a:rPr lang="nl-NL"/>
              <a:t>	</a:t>
            </a:r>
            <a:r>
              <a:rPr lang="nl-NL" smtClean="0"/>
              <a:t>70%</a:t>
            </a:r>
            <a:endParaRPr lang="nl-NL" dirty="0" smtClean="0"/>
          </a:p>
          <a:p>
            <a:pPr marL="0" indent="0">
              <a:buNone/>
            </a:pPr>
            <a:endParaRPr lang="nl-NL" i="1" dirty="0"/>
          </a:p>
          <a:p>
            <a:pPr marL="0" indent="0">
              <a:buNone/>
            </a:pPr>
            <a:r>
              <a:rPr lang="nl-NL" i="1" dirty="0" smtClean="0"/>
              <a:t>	</a:t>
            </a:r>
            <a:r>
              <a:rPr lang="nl-NL" i="1" smtClean="0"/>
              <a:t>	</a:t>
            </a:r>
            <a:r>
              <a:rPr lang="nl-NL" smtClean="0"/>
              <a:t>90%</a:t>
            </a:r>
            <a:endParaRPr lang="nl-NL" i="1" dirty="0" smtClean="0"/>
          </a:p>
        </p:txBody>
      </p:sp>
      <p:sp>
        <p:nvSpPr>
          <p:cNvPr id="4" name="Afgeronde rechthoek 3"/>
          <p:cNvSpPr/>
          <p:nvPr/>
        </p:nvSpPr>
        <p:spPr>
          <a:xfrm>
            <a:off x="1329902" y="3344836"/>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329902" y="4437112"/>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p:cNvSpPr/>
          <p:nvPr/>
        </p:nvSpPr>
        <p:spPr>
          <a:xfrm>
            <a:off x="1329902" y="5517232"/>
            <a:ext cx="648072" cy="432048"/>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61914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435280" cy="1143000"/>
          </a:xfrm>
        </p:spPr>
        <p:txBody>
          <a:bodyPr>
            <a:normAutofit/>
          </a:body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Radiotherapie – palliatie klachten</a:t>
            </a:r>
            <a:endParaRPr lang="nl-NL" sz="2800" dirty="0"/>
          </a:p>
        </p:txBody>
      </p:sp>
      <p:sp>
        <p:nvSpPr>
          <p:cNvPr id="3" name="Tijdelijke aanduiding voor inhoud 2"/>
          <p:cNvSpPr>
            <a:spLocks noGrp="1"/>
          </p:cNvSpPr>
          <p:nvPr>
            <p:ph idx="1"/>
          </p:nvPr>
        </p:nvSpPr>
        <p:spPr>
          <a:xfrm>
            <a:off x="457200" y="1417638"/>
            <a:ext cx="4978896" cy="4525963"/>
          </a:xfrm>
        </p:spPr>
        <p:txBody>
          <a:bodyPr>
            <a:normAutofit/>
          </a:bodyPr>
          <a:lstStyle/>
          <a:p>
            <a:r>
              <a:rPr lang="nl-NL" sz="2800" smtClean="0"/>
              <a:t>Palliatie = 40% van de patienten op de afdeling</a:t>
            </a:r>
          </a:p>
          <a:p>
            <a:r>
              <a:rPr lang="nl-NL" sz="2800" smtClean="0"/>
              <a:t>Kortere schema’s, kwaliteit leven belangrijk</a:t>
            </a:r>
            <a:endParaRPr lang="nl-NL" sz="2800"/>
          </a:p>
          <a:p>
            <a:r>
              <a:rPr lang="nl-NL" sz="2800" smtClean="0"/>
              <a:t>Zeer effectieve behandeling</a:t>
            </a:r>
          </a:p>
          <a:p>
            <a:pPr marL="0" indent="0">
              <a:buNone/>
            </a:pPr>
            <a:endParaRPr lang="nl-NL" sz="2800"/>
          </a:p>
          <a:p>
            <a:pPr marL="0" indent="0">
              <a:buNone/>
            </a:pPr>
            <a:endParaRPr lang="nl-NL" sz="2800"/>
          </a:p>
          <a:p>
            <a:pPr marL="0" indent="0">
              <a:buNone/>
            </a:pPr>
            <a:endParaRPr lang="nl-NL" sz="2800"/>
          </a:p>
          <a:p>
            <a:pPr marL="0" indent="0">
              <a:buNone/>
            </a:pPr>
            <a:endParaRPr lang="nl-NL" sz="2800" dirty="0" smtClean="0"/>
          </a:p>
        </p:txBody>
      </p:sp>
      <p:pic>
        <p:nvPicPr>
          <p:cNvPr id="1026" name="Picture 2" descr="Afbeeldingsresultaat voor palliative radiotherapy patien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628800"/>
            <a:ext cx="3048000" cy="203835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Afbeeldingsresultaat voor terminal disease hom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5749" y="4005064"/>
            <a:ext cx="2624758" cy="174306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26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7638"/>
            <a:ext cx="7859216" cy="4525963"/>
          </a:xfrm>
        </p:spPr>
        <p:txBody>
          <a:bodyPr>
            <a:normAutofit/>
          </a:bodyPr>
          <a:lstStyle/>
          <a:p>
            <a:pPr marL="0" indent="0">
              <a:buNone/>
            </a:pPr>
            <a:r>
              <a:rPr lang="nl-NL" sz="2800" smtClean="0"/>
              <a:t>Indicaties: pijn</a:t>
            </a:r>
          </a:p>
          <a:p>
            <a:pPr marL="0" indent="0">
              <a:buNone/>
            </a:pPr>
            <a:endParaRPr lang="nl-NL" sz="2800" smtClean="0"/>
          </a:p>
          <a:p>
            <a:pPr marL="0" indent="0">
              <a:buNone/>
            </a:pPr>
            <a:endParaRPr lang="nl-NL" sz="2800"/>
          </a:p>
          <a:p>
            <a:pPr marL="0" indent="0">
              <a:buNone/>
            </a:pPr>
            <a:endParaRPr lang="nl-NL" sz="2800"/>
          </a:p>
          <a:p>
            <a:pPr marL="0" indent="0">
              <a:buNone/>
            </a:pPr>
            <a:endParaRPr lang="nl-NL" sz="2800"/>
          </a:p>
          <a:p>
            <a:pPr marL="0" indent="0">
              <a:buNone/>
            </a:pPr>
            <a:endParaRPr lang="nl-NL" sz="2800" dirty="0" smtClean="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3" y="1988840"/>
            <a:ext cx="6192688" cy="3687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kstvak 4"/>
          <p:cNvSpPr txBox="1"/>
          <p:nvPr/>
        </p:nvSpPr>
        <p:spPr>
          <a:xfrm>
            <a:off x="467544" y="5733256"/>
            <a:ext cx="6696743" cy="369332"/>
          </a:xfrm>
          <a:prstGeom prst="rect">
            <a:avLst/>
          </a:prstGeom>
          <a:noFill/>
        </p:spPr>
        <p:txBody>
          <a:bodyPr wrap="square" rtlCol="0">
            <a:spAutoFit/>
          </a:bodyPr>
          <a:lstStyle/>
          <a:p>
            <a:r>
              <a:rPr lang="nl-NL" smtClean="0"/>
              <a:t>1x8 Gy </a:t>
            </a:r>
            <a:r>
              <a:rPr lang="nl-NL" i="1" smtClean="0"/>
              <a:t>of</a:t>
            </a:r>
            <a:r>
              <a:rPr lang="nl-NL" smtClean="0"/>
              <a:t> 10x3 Gy, afhankelijk van aantal metastasen en prognose</a:t>
            </a:r>
            <a:endParaRPr lang="nl-NL"/>
          </a:p>
        </p:txBody>
      </p:sp>
      <p:sp>
        <p:nvSpPr>
          <p:cNvPr id="6" name="Tekstvak 5"/>
          <p:cNvSpPr txBox="1"/>
          <p:nvPr/>
        </p:nvSpPr>
        <p:spPr>
          <a:xfrm>
            <a:off x="1409163" y="6021288"/>
            <a:ext cx="7560840" cy="646331"/>
          </a:xfrm>
          <a:prstGeom prst="rect">
            <a:avLst/>
          </a:prstGeom>
          <a:noFill/>
        </p:spPr>
        <p:txBody>
          <a:bodyPr wrap="square" rtlCol="0">
            <a:spAutoFit/>
          </a:bodyPr>
          <a:lstStyle/>
          <a:p>
            <a:pPr algn="r"/>
            <a:r>
              <a:rPr lang="nl-NL" sz="900" smtClean="0"/>
              <a:t>Richtlijn wervelmetastasen</a:t>
            </a:r>
          </a:p>
          <a:p>
            <a:pPr algn="r"/>
            <a:r>
              <a:rPr lang="nl-NL" sz="900"/>
              <a:t>https://www.oncoline.nl/index.php?pagina=/richtlijn/item/pagina.php&amp;id=38201&amp;richtlijn_id=966</a:t>
            </a:r>
            <a:endParaRPr lang="nl-NL" sz="900" smtClean="0"/>
          </a:p>
          <a:p>
            <a:pPr algn="r"/>
            <a:endParaRPr lang="nl-NL" sz="900"/>
          </a:p>
          <a:p>
            <a:pPr algn="r"/>
            <a:endParaRPr lang="nl-NL" sz="900"/>
          </a:p>
        </p:txBody>
      </p:sp>
      <p:sp>
        <p:nvSpPr>
          <p:cNvPr id="8" name="Titel 1"/>
          <p:cNvSpPr>
            <a:spLocks noGrp="1"/>
          </p:cNvSpPr>
          <p:nvPr>
            <p:ph type="title"/>
          </p:nvPr>
        </p:nvSpPr>
        <p:spPr>
          <a:xfrm>
            <a:off x="457200" y="274638"/>
            <a:ext cx="8435280" cy="1143000"/>
          </a:xfrm>
        </p:spPr>
        <p:txBody>
          <a:bodyPr>
            <a:normAutofit/>
          </a:body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Radiotherapie – palliatie klachten</a:t>
            </a:r>
            <a:endParaRPr lang="nl-NL" sz="2800" dirty="0"/>
          </a:p>
        </p:txBody>
      </p:sp>
    </p:spTree>
    <p:extLst>
      <p:ext uri="{BB962C8B-B14F-4D97-AF65-F5344CB8AC3E}">
        <p14:creationId xmlns:p14="http://schemas.microsoft.com/office/powerpoint/2010/main" val="397989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7639"/>
            <a:ext cx="7859216" cy="2587426"/>
          </a:xfrm>
        </p:spPr>
        <p:txBody>
          <a:bodyPr>
            <a:normAutofit/>
          </a:bodyPr>
          <a:lstStyle/>
          <a:p>
            <a:pPr marL="0" indent="0">
              <a:buNone/>
            </a:pPr>
            <a:r>
              <a:rPr lang="nl-NL" sz="2800" smtClean="0"/>
              <a:t>Indicaties: dreigende myelumcompressie</a:t>
            </a:r>
          </a:p>
          <a:p>
            <a:pPr marL="0" indent="0">
              <a:buNone/>
            </a:pPr>
            <a:endParaRPr lang="nl-NL" sz="2800"/>
          </a:p>
          <a:p>
            <a:pPr marL="0" indent="0">
              <a:buNone/>
            </a:pPr>
            <a:endParaRPr lang="nl-NL" sz="2800"/>
          </a:p>
          <a:p>
            <a:pPr marL="0" indent="0">
              <a:buNone/>
            </a:pPr>
            <a:endParaRPr lang="nl-NL" sz="2800"/>
          </a:p>
          <a:p>
            <a:pPr marL="0" indent="0">
              <a:buNone/>
            </a:pPr>
            <a:endParaRPr lang="nl-NL" sz="2800" dirty="0" smtClean="0"/>
          </a:p>
        </p:txBody>
      </p:sp>
      <p:sp>
        <p:nvSpPr>
          <p:cNvPr id="5" name="Tekstvak 4"/>
          <p:cNvSpPr txBox="1"/>
          <p:nvPr/>
        </p:nvSpPr>
        <p:spPr>
          <a:xfrm>
            <a:off x="467544" y="5733256"/>
            <a:ext cx="6696743" cy="369332"/>
          </a:xfrm>
          <a:prstGeom prst="rect">
            <a:avLst/>
          </a:prstGeom>
          <a:noFill/>
        </p:spPr>
        <p:txBody>
          <a:bodyPr wrap="square" rtlCol="0">
            <a:spAutoFit/>
          </a:bodyPr>
          <a:lstStyle/>
          <a:p>
            <a:r>
              <a:rPr lang="nl-NL" smtClean="0"/>
              <a:t>5x4 Gy </a:t>
            </a:r>
            <a:r>
              <a:rPr lang="nl-NL" i="1" smtClean="0"/>
              <a:t>of</a:t>
            </a:r>
            <a:r>
              <a:rPr lang="nl-NL" smtClean="0"/>
              <a:t> 10x3 Gy</a:t>
            </a:r>
            <a:endParaRPr lang="nl-NL"/>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50817"/>
            <a:ext cx="3673444" cy="3682274"/>
          </a:xfrm>
          <a:prstGeom prst="rect">
            <a:avLst/>
          </a:prstGeom>
          <a:noFill/>
          <a:ln w="3175">
            <a:solidFill>
              <a:schemeClr val="tx1"/>
            </a:solidFill>
            <a:miter lim="800000"/>
            <a:headEnd/>
            <a:tailEnd/>
          </a:ln>
          <a:effectLst/>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050816"/>
            <a:ext cx="3124355" cy="3682275"/>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7"/>
          <p:cNvSpPr txBox="1"/>
          <p:nvPr/>
        </p:nvSpPr>
        <p:spPr>
          <a:xfrm>
            <a:off x="467544" y="6104462"/>
            <a:ext cx="8496944" cy="369332"/>
          </a:xfrm>
          <a:prstGeom prst="rect">
            <a:avLst/>
          </a:prstGeom>
          <a:noFill/>
        </p:spPr>
        <p:txBody>
          <a:bodyPr wrap="square" rtlCol="0">
            <a:spAutoFit/>
          </a:bodyPr>
          <a:lstStyle/>
          <a:p>
            <a:pPr lvl="0" algn="r">
              <a:defRPr/>
            </a:pPr>
            <a:r>
              <a:rPr kumimoji="0" lang="nl-NL" sz="900" b="0" i="0" u="none" strike="noStrike" kern="1200" cap="none" spc="0" normalizeH="0" baseline="0" noProof="0" smtClean="0">
                <a:ln>
                  <a:noFill/>
                </a:ln>
                <a:solidFill>
                  <a:prstClr val="black"/>
                </a:solidFill>
                <a:effectLst/>
                <a:uLnTx/>
                <a:uFillTx/>
                <a:latin typeface="Calibri"/>
                <a:ea typeface="+mn-ea"/>
                <a:cs typeface="+mn-cs"/>
              </a:rPr>
              <a:t>Rades et al</a:t>
            </a:r>
            <a:r>
              <a:rPr kumimoji="0" lang="nl-NL" sz="900" b="0" i="1" u="none" strike="noStrike" kern="1200" cap="none" spc="0" normalizeH="0" baseline="0" noProof="0" smtClean="0">
                <a:ln>
                  <a:noFill/>
                </a:ln>
                <a:solidFill>
                  <a:prstClr val="black"/>
                </a:solidFill>
                <a:effectLst/>
                <a:uLnTx/>
                <a:uFillTx/>
                <a:latin typeface="Calibri"/>
              </a:rPr>
              <a:t>. </a:t>
            </a:r>
            <a:r>
              <a:rPr lang="en-US" sz="900" i="1"/>
              <a:t>Preliminary results of spinal cord compression recurrence evaluation (score-1) study comparing short-course </a:t>
            </a:r>
            <a:endParaRPr lang="en-US" sz="900" i="1" smtClean="0"/>
          </a:p>
          <a:p>
            <a:pPr lvl="0" algn="r">
              <a:defRPr/>
            </a:pPr>
            <a:r>
              <a:rPr lang="en-US" sz="900" i="1" smtClean="0"/>
              <a:t>versus </a:t>
            </a:r>
            <a:r>
              <a:rPr lang="en-US" sz="900" i="1"/>
              <a:t>long-course radiotherapy for local control of malignant epidural spinal cord compression</a:t>
            </a:r>
            <a:r>
              <a:rPr lang="en-US" sz="900" i="1" smtClean="0"/>
              <a:t>. </a:t>
            </a:r>
            <a:r>
              <a:rPr lang="en-US" sz="900" smtClean="0"/>
              <a:t>Int. Journ. Rad. Onc. Biol. Phys. 2009</a:t>
            </a:r>
            <a:r>
              <a:rPr lang="en-US" sz="900" i="1" smtClean="0"/>
              <a:t> </a:t>
            </a:r>
            <a:endParaRPr kumimoji="0" lang="nl-NL" sz="900" b="0" i="1" u="none" strike="noStrike" kern="1200" cap="none" spc="0" normalizeH="0" baseline="0" noProof="0" dirty="0">
              <a:ln>
                <a:noFill/>
              </a:ln>
              <a:solidFill>
                <a:prstClr val="black"/>
              </a:solidFill>
              <a:effectLst/>
              <a:uLnTx/>
              <a:uFillTx/>
              <a:latin typeface="Calibri"/>
            </a:endParaRPr>
          </a:p>
        </p:txBody>
      </p:sp>
      <p:sp>
        <p:nvSpPr>
          <p:cNvPr id="9" name="Titel 1"/>
          <p:cNvSpPr>
            <a:spLocks noGrp="1"/>
          </p:cNvSpPr>
          <p:nvPr>
            <p:ph type="title"/>
          </p:nvPr>
        </p:nvSpPr>
        <p:spPr>
          <a:xfrm>
            <a:off x="457200" y="274638"/>
            <a:ext cx="8435280" cy="1143000"/>
          </a:xfrm>
        </p:spPr>
        <p:txBody>
          <a:bodyPr>
            <a:normAutofit/>
          </a:body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Radiotherapie – palliatie klachten</a:t>
            </a:r>
            <a:endParaRPr lang="nl-NL" sz="2800" dirty="0"/>
          </a:p>
        </p:txBody>
      </p:sp>
    </p:spTree>
    <p:extLst>
      <p:ext uri="{BB962C8B-B14F-4D97-AF65-F5344CB8AC3E}">
        <p14:creationId xmlns:p14="http://schemas.microsoft.com/office/powerpoint/2010/main" val="35449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7639"/>
            <a:ext cx="7859216" cy="2587426"/>
          </a:xfrm>
        </p:spPr>
        <p:txBody>
          <a:bodyPr>
            <a:normAutofit/>
          </a:bodyPr>
          <a:lstStyle/>
          <a:p>
            <a:pPr marL="0" indent="0">
              <a:buNone/>
            </a:pPr>
            <a:r>
              <a:rPr lang="nl-NL" sz="2800" smtClean="0"/>
              <a:t>Indicaties: na pathologische fractuur</a:t>
            </a:r>
          </a:p>
          <a:p>
            <a:pPr marL="0" indent="0">
              <a:buNone/>
            </a:pPr>
            <a:endParaRPr lang="nl-NL" sz="2800"/>
          </a:p>
          <a:p>
            <a:pPr marL="0" indent="0">
              <a:buNone/>
            </a:pPr>
            <a:endParaRPr lang="nl-NL" sz="2800"/>
          </a:p>
          <a:p>
            <a:pPr marL="0" indent="0">
              <a:buNone/>
            </a:pPr>
            <a:endParaRPr lang="nl-NL" sz="2800"/>
          </a:p>
          <a:p>
            <a:pPr marL="0" indent="0">
              <a:buNone/>
            </a:pPr>
            <a:endParaRPr lang="nl-NL" sz="2800" dirty="0" smtClean="0"/>
          </a:p>
        </p:txBody>
      </p:sp>
      <p:sp>
        <p:nvSpPr>
          <p:cNvPr id="5" name="Tekstvak 4"/>
          <p:cNvSpPr txBox="1"/>
          <p:nvPr/>
        </p:nvSpPr>
        <p:spPr>
          <a:xfrm>
            <a:off x="467544" y="5733256"/>
            <a:ext cx="6696743" cy="369332"/>
          </a:xfrm>
          <a:prstGeom prst="rect">
            <a:avLst/>
          </a:prstGeom>
          <a:noFill/>
        </p:spPr>
        <p:txBody>
          <a:bodyPr wrap="square" rtlCol="0">
            <a:spAutoFit/>
          </a:bodyPr>
          <a:lstStyle/>
          <a:p>
            <a:r>
              <a:rPr lang="nl-NL" smtClean="0"/>
              <a:t>5x4 Gy</a:t>
            </a:r>
            <a:endParaRPr lang="nl-NL"/>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86024"/>
            <a:ext cx="2945650" cy="374723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707904" y="1986024"/>
            <a:ext cx="2557417" cy="374723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467544" y="6104462"/>
            <a:ext cx="849694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smtClean="0">
                <a:ln>
                  <a:noFill/>
                </a:ln>
                <a:solidFill>
                  <a:prstClr val="black"/>
                </a:solidFill>
                <a:effectLst/>
                <a:uLnTx/>
                <a:uFillTx/>
                <a:latin typeface="Calibri"/>
                <a:ea typeface="+mn-ea"/>
                <a:cs typeface="+mn-cs"/>
              </a:rPr>
              <a:t>Townsend et al. </a:t>
            </a:r>
            <a:r>
              <a:rPr kumimoji="0" lang="nl-NL" sz="900" b="0" i="1" u="none" strike="noStrike" kern="1200" cap="none" spc="0" normalizeH="0" baseline="0" noProof="0" smtClean="0">
                <a:ln>
                  <a:noFill/>
                </a:ln>
                <a:solidFill>
                  <a:prstClr val="black"/>
                </a:solidFill>
                <a:effectLst/>
                <a:uLnTx/>
                <a:uFillTx/>
                <a:latin typeface="Calibri"/>
                <a:ea typeface="+mn-ea"/>
                <a:cs typeface="+mn-cs"/>
              </a:rPr>
              <a:t>Impact of Postoperative Radiation Therapy and Other Perioperative Factors on Outcome After</a:t>
            </a:r>
            <a:r>
              <a:rPr kumimoji="0" lang="nl-NL" sz="900" b="0" i="1" u="none" strike="noStrike" kern="1200" cap="none" spc="0" normalizeH="0" noProof="0" smtClean="0">
                <a:ln>
                  <a:noFill/>
                </a:ln>
                <a:solidFill>
                  <a:prstClr val="black"/>
                </a:solidFill>
                <a:effectLst/>
                <a:uLnTx/>
                <a:uFillTx/>
                <a:latin typeface="Calibri"/>
                <a:ea typeface="+mn-ea"/>
                <a:cs typeface="+mn-cs"/>
              </a:rPr>
              <a:t> Orthopedic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900" b="0" i="1" u="none" strike="noStrike" kern="1200" cap="none" spc="0" normalizeH="0" noProof="0" smtClean="0">
                <a:ln>
                  <a:noFill/>
                </a:ln>
                <a:solidFill>
                  <a:prstClr val="black"/>
                </a:solidFill>
                <a:effectLst/>
                <a:uLnTx/>
                <a:uFillTx/>
                <a:latin typeface="Calibri"/>
                <a:ea typeface="+mn-ea"/>
                <a:cs typeface="+mn-cs"/>
              </a:rPr>
              <a:t>Stabilization of Impending or Pathologic Fractures Due to Metastastic Disease. </a:t>
            </a:r>
            <a:r>
              <a:rPr kumimoji="0" lang="nl-NL" sz="900" b="0" u="none" strike="noStrike" kern="1200" cap="none" spc="0" normalizeH="0" noProof="0" smtClean="0">
                <a:ln>
                  <a:noFill/>
                </a:ln>
                <a:solidFill>
                  <a:prstClr val="black"/>
                </a:solidFill>
                <a:effectLst/>
                <a:uLnTx/>
                <a:uFillTx/>
                <a:latin typeface="Calibri"/>
                <a:ea typeface="+mn-ea"/>
                <a:cs typeface="+mn-cs"/>
              </a:rPr>
              <a:t>J. Clin. Oncol. 1994</a:t>
            </a:r>
            <a:r>
              <a:rPr kumimoji="0" lang="nl-NL" sz="900" b="0" i="1" u="none" strike="noStrike" kern="1200" cap="none" spc="0" normalizeH="0" baseline="0" noProof="0" smtClean="0">
                <a:ln>
                  <a:noFill/>
                </a:ln>
                <a:solidFill>
                  <a:prstClr val="black"/>
                </a:solidFill>
                <a:effectLst/>
                <a:uLnTx/>
                <a:uFillTx/>
                <a:latin typeface="Calibri"/>
                <a:ea typeface="+mn-ea"/>
                <a:cs typeface="+mn-cs"/>
              </a:rPr>
              <a:t> </a:t>
            </a:r>
            <a:endParaRPr kumimoji="0" lang="nl-NL" sz="900" b="0" i="1" u="none" strike="noStrike" kern="1200" cap="none" spc="0" normalizeH="0" baseline="0" noProof="0" dirty="0">
              <a:ln>
                <a:noFill/>
              </a:ln>
              <a:solidFill>
                <a:prstClr val="black"/>
              </a:solidFill>
              <a:effectLst/>
              <a:uLnTx/>
              <a:uFillTx/>
              <a:latin typeface="Calibri"/>
              <a:ea typeface="+mn-ea"/>
              <a:cs typeface="+mn-cs"/>
            </a:endParaRPr>
          </a:p>
        </p:txBody>
      </p:sp>
      <p:sp>
        <p:nvSpPr>
          <p:cNvPr id="11" name="Titel 1"/>
          <p:cNvSpPr>
            <a:spLocks noGrp="1"/>
          </p:cNvSpPr>
          <p:nvPr>
            <p:ph type="title"/>
          </p:nvPr>
        </p:nvSpPr>
        <p:spPr>
          <a:xfrm>
            <a:off x="457200" y="274638"/>
            <a:ext cx="8435280" cy="1143000"/>
          </a:xfrm>
        </p:spPr>
        <p:txBody>
          <a:bodyPr>
            <a:normAutofit/>
          </a:body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Radiotherapie – palliatie klachten</a:t>
            </a:r>
            <a:endParaRPr lang="nl-NL" sz="2800" dirty="0"/>
          </a:p>
        </p:txBody>
      </p:sp>
    </p:spTree>
    <p:extLst>
      <p:ext uri="{BB962C8B-B14F-4D97-AF65-F5344CB8AC3E}">
        <p14:creationId xmlns:p14="http://schemas.microsoft.com/office/powerpoint/2010/main" val="339394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7638"/>
            <a:ext cx="7859216" cy="4525963"/>
          </a:xfrm>
        </p:spPr>
        <p:txBody>
          <a:bodyPr>
            <a:normAutofit/>
          </a:bodyPr>
          <a:lstStyle/>
          <a:p>
            <a:pPr marL="0" indent="0">
              <a:buNone/>
            </a:pPr>
            <a:r>
              <a:rPr lang="nl-NL" sz="2800" smtClean="0"/>
              <a:t>STAMPEDE trial</a:t>
            </a:r>
          </a:p>
          <a:p>
            <a:r>
              <a:rPr lang="nl-NL" sz="2800" smtClean="0"/>
              <a:t>Gemetastaseerd prostaatkanker</a:t>
            </a:r>
          </a:p>
          <a:p>
            <a:r>
              <a:rPr lang="nl-NL" sz="2800" smtClean="0"/>
              <a:t>Wel/niet radiotherapie op de prostaat</a:t>
            </a:r>
          </a:p>
          <a:p>
            <a:r>
              <a:rPr lang="nl-NL" sz="2800" smtClean="0"/>
              <a:t>20x2.75 of 6x6 Gy</a:t>
            </a:r>
          </a:p>
          <a:p>
            <a:r>
              <a:rPr lang="nl-NL" sz="2800" smtClean="0"/>
              <a:t>1029 alleen ADT/Docetaxel, 1032 RT erbij</a:t>
            </a:r>
          </a:p>
          <a:p>
            <a:r>
              <a:rPr lang="nl-NL" sz="2800" smtClean="0"/>
              <a:t>Vanaf 2015 Docetaxel ook toegestaan</a:t>
            </a:r>
          </a:p>
          <a:p>
            <a:endParaRPr lang="nl-NL" sz="2800"/>
          </a:p>
          <a:p>
            <a:pPr marL="0" indent="0">
              <a:buNone/>
            </a:pPr>
            <a:endParaRPr lang="nl-NL" sz="2800"/>
          </a:p>
          <a:p>
            <a:pPr marL="0" indent="0">
              <a:buNone/>
            </a:pPr>
            <a:endParaRPr lang="nl-NL" sz="2800"/>
          </a:p>
          <a:p>
            <a:pPr marL="0" indent="0">
              <a:buNone/>
            </a:pPr>
            <a:endParaRPr lang="nl-NL" sz="2800" dirty="0" smtClean="0"/>
          </a:p>
        </p:txBody>
      </p:sp>
      <p:sp>
        <p:nvSpPr>
          <p:cNvPr id="6" name="Tekstvak 5"/>
          <p:cNvSpPr txBox="1"/>
          <p:nvPr/>
        </p:nvSpPr>
        <p:spPr>
          <a:xfrm>
            <a:off x="467544" y="6104462"/>
            <a:ext cx="8496944" cy="230832"/>
          </a:xfrm>
          <a:prstGeom prst="rect">
            <a:avLst/>
          </a:prstGeom>
          <a:noFill/>
        </p:spPr>
        <p:txBody>
          <a:bodyPr wrap="square" rtlCol="0">
            <a:spAutoFit/>
          </a:bodyPr>
          <a:lstStyle/>
          <a:p>
            <a:pPr lvl="0" algn="r">
              <a:defRPr/>
            </a:pPr>
            <a:r>
              <a:rPr kumimoji="0" lang="nl-NL" sz="900" b="0" i="0" u="none" strike="noStrike" kern="1200" cap="none" spc="0" normalizeH="0" baseline="0" noProof="0" smtClean="0">
                <a:ln>
                  <a:noFill/>
                </a:ln>
                <a:solidFill>
                  <a:prstClr val="black"/>
                </a:solidFill>
                <a:effectLst/>
                <a:uLnTx/>
                <a:uFillTx/>
                <a:latin typeface="Calibri"/>
                <a:ea typeface="+mn-ea"/>
                <a:cs typeface="+mn-cs"/>
              </a:rPr>
              <a:t>Parker</a:t>
            </a:r>
            <a:r>
              <a:rPr kumimoji="0" lang="nl-NL" sz="900" b="0" i="0" u="none" strike="noStrike" kern="1200" cap="none" spc="0" normalizeH="0" noProof="0" smtClean="0">
                <a:ln>
                  <a:noFill/>
                </a:ln>
                <a:solidFill>
                  <a:prstClr val="black"/>
                </a:solidFill>
                <a:effectLst/>
                <a:uLnTx/>
                <a:uFillTx/>
                <a:latin typeface="Calibri"/>
                <a:ea typeface="+mn-ea"/>
                <a:cs typeface="+mn-cs"/>
              </a:rPr>
              <a:t> et al. </a:t>
            </a:r>
            <a:r>
              <a:rPr kumimoji="0" lang="nl-NL" sz="900" b="0" i="1" u="none" strike="noStrike" kern="1200" cap="none" spc="0" normalizeH="0" noProof="0" smtClean="0">
                <a:ln>
                  <a:noFill/>
                </a:ln>
                <a:solidFill>
                  <a:prstClr val="black"/>
                </a:solidFill>
                <a:effectLst/>
                <a:uLnTx/>
                <a:uFillTx/>
                <a:latin typeface="Calibri"/>
                <a:ea typeface="+mn-ea"/>
                <a:cs typeface="+mn-cs"/>
              </a:rPr>
              <a:t>Radiotherapy to the primary tumour for newly diagnosed, metastatic prostate cancer (STAMPEDE): a randomised controlled phase 3 trial. </a:t>
            </a:r>
            <a:r>
              <a:rPr kumimoji="0" lang="nl-NL" sz="900" b="0" u="none" strike="noStrike" kern="1200" cap="none" spc="0" normalizeH="0" noProof="0" smtClean="0">
                <a:ln>
                  <a:noFill/>
                </a:ln>
                <a:solidFill>
                  <a:prstClr val="black"/>
                </a:solidFill>
                <a:effectLst/>
                <a:uLnTx/>
                <a:uFillTx/>
                <a:latin typeface="Calibri"/>
                <a:ea typeface="+mn-ea"/>
                <a:cs typeface="+mn-cs"/>
              </a:rPr>
              <a:t>Lancet 2018.</a:t>
            </a:r>
            <a:endParaRPr kumimoji="0" lang="nl-NL" sz="900" b="0" i="1" u="none" strike="noStrike" kern="1200" cap="none" spc="0" normalizeH="0" baseline="0" noProof="0" dirty="0">
              <a:ln>
                <a:noFill/>
              </a:ln>
              <a:solidFill>
                <a:prstClr val="black"/>
              </a:solidFill>
              <a:effectLst/>
              <a:uLnTx/>
              <a:uFillTx/>
              <a:latin typeface="Calibri"/>
            </a:endParaRPr>
          </a:p>
        </p:txBody>
      </p:sp>
      <p:sp>
        <p:nvSpPr>
          <p:cNvPr id="8" name="Titel 1"/>
          <p:cNvSpPr>
            <a:spLocks noGrp="1"/>
          </p:cNvSpPr>
          <p:nvPr>
            <p:ph type="title"/>
          </p:nvPr>
        </p:nvSpPr>
        <p:spPr>
          <a:xfrm>
            <a:off x="457200" y="274638"/>
            <a:ext cx="8435280" cy="1143000"/>
          </a:xfrm>
        </p:spPr>
        <p:txBody>
          <a:bodyPr>
            <a:normAutofit/>
          </a:body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Radiotherapie – toekomst</a:t>
            </a:r>
            <a:endParaRPr lang="nl-NL" sz="2800" dirty="0"/>
          </a:p>
        </p:txBody>
      </p:sp>
    </p:spTree>
    <p:extLst>
      <p:ext uri="{BB962C8B-B14F-4D97-AF65-F5344CB8AC3E}">
        <p14:creationId xmlns:p14="http://schemas.microsoft.com/office/powerpoint/2010/main" val="71069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7638"/>
            <a:ext cx="7859216" cy="4525963"/>
          </a:xfrm>
        </p:spPr>
        <p:txBody>
          <a:bodyPr>
            <a:normAutofit/>
          </a:bodyPr>
          <a:lstStyle/>
          <a:p>
            <a:pPr marL="0" indent="0">
              <a:buNone/>
            </a:pPr>
            <a:r>
              <a:rPr lang="nl-NL" sz="2800" smtClean="0"/>
              <a:t>Voor gehele groep </a:t>
            </a:r>
            <a:r>
              <a:rPr lang="nl-NL" sz="2800" i="1" smtClean="0"/>
              <a:t>geen</a:t>
            </a:r>
            <a:r>
              <a:rPr lang="nl-NL" sz="2800" smtClean="0"/>
              <a:t> impact op OS en FFS</a:t>
            </a:r>
          </a:p>
          <a:p>
            <a:endParaRPr lang="nl-NL" sz="2800"/>
          </a:p>
          <a:p>
            <a:pPr marL="0" indent="0">
              <a:buNone/>
            </a:pPr>
            <a:endParaRPr lang="nl-NL" sz="2800"/>
          </a:p>
          <a:p>
            <a:pPr marL="0" indent="0">
              <a:buNone/>
            </a:pPr>
            <a:endParaRPr lang="nl-NL" sz="2800"/>
          </a:p>
          <a:p>
            <a:pPr marL="0" indent="0">
              <a:buNone/>
            </a:pPr>
            <a:endParaRPr lang="nl-NL" sz="2800" dirty="0" smtClean="0"/>
          </a:p>
        </p:txBody>
      </p:sp>
      <p:sp>
        <p:nvSpPr>
          <p:cNvPr id="6" name="Tekstvak 5"/>
          <p:cNvSpPr txBox="1"/>
          <p:nvPr/>
        </p:nvSpPr>
        <p:spPr>
          <a:xfrm>
            <a:off x="467544" y="6104462"/>
            <a:ext cx="8496944" cy="230832"/>
          </a:xfrm>
          <a:prstGeom prst="rect">
            <a:avLst/>
          </a:prstGeom>
          <a:noFill/>
        </p:spPr>
        <p:txBody>
          <a:bodyPr wrap="square" rtlCol="0">
            <a:spAutoFit/>
          </a:bodyPr>
          <a:lstStyle/>
          <a:p>
            <a:pPr lvl="0" algn="r">
              <a:defRPr/>
            </a:pPr>
            <a:r>
              <a:rPr kumimoji="0" lang="nl-NL" sz="900" b="0" i="0" u="none" strike="noStrike" kern="1200" cap="none" spc="0" normalizeH="0" baseline="0" noProof="0" smtClean="0">
                <a:ln>
                  <a:noFill/>
                </a:ln>
                <a:solidFill>
                  <a:prstClr val="black"/>
                </a:solidFill>
                <a:effectLst/>
                <a:uLnTx/>
                <a:uFillTx/>
                <a:latin typeface="Calibri"/>
                <a:ea typeface="+mn-ea"/>
                <a:cs typeface="+mn-cs"/>
              </a:rPr>
              <a:t>Parker</a:t>
            </a:r>
            <a:r>
              <a:rPr kumimoji="0" lang="nl-NL" sz="900" b="0" i="0" u="none" strike="noStrike" kern="1200" cap="none" spc="0" normalizeH="0" noProof="0" smtClean="0">
                <a:ln>
                  <a:noFill/>
                </a:ln>
                <a:solidFill>
                  <a:prstClr val="black"/>
                </a:solidFill>
                <a:effectLst/>
                <a:uLnTx/>
                <a:uFillTx/>
                <a:latin typeface="Calibri"/>
                <a:ea typeface="+mn-ea"/>
                <a:cs typeface="+mn-cs"/>
              </a:rPr>
              <a:t> et al. </a:t>
            </a:r>
            <a:r>
              <a:rPr kumimoji="0" lang="nl-NL" sz="900" b="0" i="1" u="none" strike="noStrike" kern="1200" cap="none" spc="0" normalizeH="0" noProof="0" smtClean="0">
                <a:ln>
                  <a:noFill/>
                </a:ln>
                <a:solidFill>
                  <a:prstClr val="black"/>
                </a:solidFill>
                <a:effectLst/>
                <a:uLnTx/>
                <a:uFillTx/>
                <a:latin typeface="Calibri"/>
                <a:ea typeface="+mn-ea"/>
                <a:cs typeface="+mn-cs"/>
              </a:rPr>
              <a:t>Radiotherapy to the primary tumour for newly diagnosed, metastatic prostate cancer (STAMPEDE): a randomised controlled phase 3 trial. </a:t>
            </a:r>
            <a:r>
              <a:rPr kumimoji="0" lang="nl-NL" sz="900" b="0" u="none" strike="noStrike" kern="1200" cap="none" spc="0" normalizeH="0" noProof="0" smtClean="0">
                <a:ln>
                  <a:noFill/>
                </a:ln>
                <a:solidFill>
                  <a:prstClr val="black"/>
                </a:solidFill>
                <a:effectLst/>
                <a:uLnTx/>
                <a:uFillTx/>
                <a:latin typeface="Calibri"/>
                <a:ea typeface="+mn-ea"/>
                <a:cs typeface="+mn-cs"/>
              </a:rPr>
              <a:t>Lancet 2018.</a:t>
            </a:r>
            <a:endParaRPr kumimoji="0" lang="nl-NL" sz="900" b="0" i="1" u="none" strike="noStrike" kern="1200" cap="none" spc="0" normalizeH="0" baseline="0" noProof="0" dirty="0">
              <a:ln>
                <a:noFill/>
              </a:ln>
              <a:solidFill>
                <a:prstClr val="black"/>
              </a:solidFill>
              <a:effectLst/>
              <a:uLnTx/>
              <a:uFillTx/>
              <a:latin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708920"/>
            <a:ext cx="4171045" cy="2682672"/>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9732" y="2708921"/>
            <a:ext cx="4024008" cy="2682672"/>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el 1"/>
          <p:cNvSpPr txBox="1">
            <a:spLocks/>
          </p:cNvSpPr>
          <p:nvPr/>
        </p:nvSpPr>
        <p:spPr>
          <a:xfrm>
            <a:off x="457200" y="274638"/>
            <a:ext cx="84352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C00000"/>
                </a:solidFill>
                <a:latin typeface="+mj-lt"/>
                <a:ea typeface="+mj-ea"/>
                <a:cs typeface="+mj-cs"/>
              </a:defRPr>
            </a:lvl1p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Radiotherapie – toekomst</a:t>
            </a:r>
            <a:endParaRPr lang="nl-NL" sz="2800" dirty="0"/>
          </a:p>
        </p:txBody>
      </p:sp>
    </p:spTree>
    <p:extLst>
      <p:ext uri="{BB962C8B-B14F-4D97-AF65-F5344CB8AC3E}">
        <p14:creationId xmlns:p14="http://schemas.microsoft.com/office/powerpoint/2010/main" val="207827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7638"/>
            <a:ext cx="7859216" cy="1579314"/>
          </a:xfrm>
        </p:spPr>
        <p:txBody>
          <a:bodyPr>
            <a:normAutofit/>
          </a:bodyPr>
          <a:lstStyle/>
          <a:p>
            <a:pPr marL="0" indent="0">
              <a:buNone/>
            </a:pPr>
            <a:r>
              <a:rPr lang="nl-NL" sz="2800" smtClean="0"/>
              <a:t>Maar voor </a:t>
            </a:r>
            <a:r>
              <a:rPr lang="nl-NL" sz="2800" i="1" smtClean="0"/>
              <a:t>vooraf</a:t>
            </a:r>
            <a:r>
              <a:rPr lang="nl-NL" sz="2800" smtClean="0"/>
              <a:t> gedefinieerde groep met laag-volume gemetastaseerde ziekte wel:</a:t>
            </a:r>
          </a:p>
          <a:p>
            <a:endParaRPr lang="nl-NL" sz="2800" smtClean="0"/>
          </a:p>
          <a:p>
            <a:endParaRPr lang="nl-NL" sz="2800"/>
          </a:p>
          <a:p>
            <a:endParaRPr lang="nl-NL" sz="2800" smtClean="0"/>
          </a:p>
          <a:p>
            <a:endParaRPr lang="nl-NL" sz="2800"/>
          </a:p>
          <a:p>
            <a:endParaRPr lang="nl-NL" sz="2800" smtClean="0"/>
          </a:p>
          <a:p>
            <a:pPr marL="0" indent="0">
              <a:buNone/>
            </a:pPr>
            <a:endParaRPr lang="nl-NL" sz="2800"/>
          </a:p>
          <a:p>
            <a:pPr marL="0" indent="0">
              <a:buNone/>
            </a:pPr>
            <a:endParaRPr lang="nl-NL" sz="2800"/>
          </a:p>
          <a:p>
            <a:pPr marL="0" indent="0">
              <a:buNone/>
            </a:pPr>
            <a:endParaRPr lang="nl-NL" sz="2800"/>
          </a:p>
          <a:p>
            <a:pPr marL="0" indent="0">
              <a:buNone/>
            </a:pPr>
            <a:endParaRPr lang="nl-NL" sz="2800" dirty="0" smtClean="0"/>
          </a:p>
        </p:txBody>
      </p:sp>
      <p:sp>
        <p:nvSpPr>
          <p:cNvPr id="6" name="Tekstvak 5"/>
          <p:cNvSpPr txBox="1"/>
          <p:nvPr/>
        </p:nvSpPr>
        <p:spPr>
          <a:xfrm>
            <a:off x="467544" y="6104462"/>
            <a:ext cx="8496944" cy="230832"/>
          </a:xfrm>
          <a:prstGeom prst="rect">
            <a:avLst/>
          </a:prstGeom>
          <a:noFill/>
        </p:spPr>
        <p:txBody>
          <a:bodyPr wrap="square" rtlCol="0">
            <a:spAutoFit/>
          </a:bodyPr>
          <a:lstStyle/>
          <a:p>
            <a:pPr lvl="0" algn="r">
              <a:defRPr/>
            </a:pPr>
            <a:r>
              <a:rPr kumimoji="0" lang="nl-NL" sz="900" b="0" i="0" u="none" strike="noStrike" kern="1200" cap="none" spc="0" normalizeH="0" baseline="0" noProof="0" smtClean="0">
                <a:ln>
                  <a:noFill/>
                </a:ln>
                <a:solidFill>
                  <a:prstClr val="black"/>
                </a:solidFill>
                <a:effectLst/>
                <a:uLnTx/>
                <a:uFillTx/>
                <a:latin typeface="Calibri"/>
                <a:ea typeface="+mn-ea"/>
                <a:cs typeface="+mn-cs"/>
              </a:rPr>
              <a:t>Parker</a:t>
            </a:r>
            <a:r>
              <a:rPr kumimoji="0" lang="nl-NL" sz="900" b="0" i="0" u="none" strike="noStrike" kern="1200" cap="none" spc="0" normalizeH="0" noProof="0" smtClean="0">
                <a:ln>
                  <a:noFill/>
                </a:ln>
                <a:solidFill>
                  <a:prstClr val="black"/>
                </a:solidFill>
                <a:effectLst/>
                <a:uLnTx/>
                <a:uFillTx/>
                <a:latin typeface="Calibri"/>
                <a:ea typeface="+mn-ea"/>
                <a:cs typeface="+mn-cs"/>
              </a:rPr>
              <a:t> et al. </a:t>
            </a:r>
            <a:r>
              <a:rPr kumimoji="0" lang="nl-NL" sz="900" b="0" i="1" u="none" strike="noStrike" kern="1200" cap="none" spc="0" normalizeH="0" noProof="0" smtClean="0">
                <a:ln>
                  <a:noFill/>
                </a:ln>
                <a:solidFill>
                  <a:prstClr val="black"/>
                </a:solidFill>
                <a:effectLst/>
                <a:uLnTx/>
                <a:uFillTx/>
                <a:latin typeface="Calibri"/>
                <a:ea typeface="+mn-ea"/>
                <a:cs typeface="+mn-cs"/>
              </a:rPr>
              <a:t>Radiotherapy to the primary tumour for newly diagnosed, metastatic prostate cancer (STAMPEDE): a randomised controlled phase 3 trial. </a:t>
            </a:r>
            <a:r>
              <a:rPr kumimoji="0" lang="nl-NL" sz="900" b="0" u="none" strike="noStrike" kern="1200" cap="none" spc="0" normalizeH="0" noProof="0" smtClean="0">
                <a:ln>
                  <a:noFill/>
                </a:ln>
                <a:solidFill>
                  <a:prstClr val="black"/>
                </a:solidFill>
                <a:effectLst/>
                <a:uLnTx/>
                <a:uFillTx/>
                <a:latin typeface="Calibri"/>
                <a:ea typeface="+mn-ea"/>
                <a:cs typeface="+mn-cs"/>
              </a:rPr>
              <a:t>Lancet 2018.</a:t>
            </a:r>
            <a:endParaRPr kumimoji="0" lang="nl-NL" sz="900" b="0" i="1" u="none" strike="noStrike" kern="1200" cap="none" spc="0" normalizeH="0" baseline="0" noProof="0" dirty="0">
              <a:ln>
                <a:noFill/>
              </a:ln>
              <a:solidFill>
                <a:prstClr val="black"/>
              </a:solidFill>
              <a:effectLst/>
              <a:uLnTx/>
              <a:uFillTx/>
              <a:latin typeface="Calibri"/>
            </a:endParaRPr>
          </a:p>
        </p:txBody>
      </p:sp>
      <p:sp>
        <p:nvSpPr>
          <p:cNvPr id="4" name="Tekstvak 3"/>
          <p:cNvSpPr txBox="1"/>
          <p:nvPr/>
        </p:nvSpPr>
        <p:spPr>
          <a:xfrm>
            <a:off x="6444208" y="2348879"/>
            <a:ext cx="2206288" cy="1569660"/>
          </a:xfrm>
          <a:prstGeom prst="rect">
            <a:avLst/>
          </a:prstGeom>
          <a:noFill/>
        </p:spPr>
        <p:txBody>
          <a:bodyPr wrap="square" rtlCol="0">
            <a:spAutoFit/>
          </a:bodyPr>
          <a:lstStyle/>
          <a:p>
            <a:r>
              <a:rPr lang="nl-NL" sz="1200" u="sng"/>
              <a:t>Definitie volume </a:t>
            </a:r>
          </a:p>
          <a:p>
            <a:endParaRPr lang="nl-NL" sz="1200" smtClean="0"/>
          </a:p>
          <a:p>
            <a:r>
              <a:rPr lang="nl-NL" sz="1200" smtClean="0"/>
              <a:t>Hoog</a:t>
            </a:r>
            <a:r>
              <a:rPr lang="nl-NL" sz="1200"/>
              <a:t>: </a:t>
            </a:r>
            <a:r>
              <a:rPr lang="nl-NL" sz="1200">
                <a:cs typeface="Arial"/>
              </a:rPr>
              <a:t>≥4 ossale metastasen met ≥1 buiten wervellichaam en/of viscerale metastasen</a:t>
            </a:r>
          </a:p>
          <a:p>
            <a:endParaRPr lang="nl-NL" sz="1200" smtClean="0">
              <a:cs typeface="Arial"/>
            </a:endParaRPr>
          </a:p>
          <a:p>
            <a:r>
              <a:rPr lang="nl-NL" sz="1200" smtClean="0">
                <a:cs typeface="Arial"/>
              </a:rPr>
              <a:t>Laag</a:t>
            </a:r>
            <a:r>
              <a:rPr lang="nl-NL" sz="1200">
                <a:cs typeface="Arial"/>
              </a:rPr>
              <a:t>: </a:t>
            </a:r>
            <a:r>
              <a:rPr lang="nl-NL" sz="1200" u="sng">
                <a:cs typeface="Arial"/>
              </a:rPr>
              <a:t>alle</a:t>
            </a:r>
            <a:r>
              <a:rPr lang="nl-NL" sz="1200">
                <a:cs typeface="Arial"/>
              </a:rPr>
              <a:t> anderen</a:t>
            </a:r>
            <a:r>
              <a:rPr lang="nl-NL" sz="1200"/>
              <a:t> </a:t>
            </a:r>
          </a:p>
          <a:p>
            <a:endParaRPr lang="nl-NL" sz="120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942" y="2348879"/>
            <a:ext cx="5793257" cy="3772799"/>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el 1"/>
          <p:cNvSpPr>
            <a:spLocks noGrp="1"/>
          </p:cNvSpPr>
          <p:nvPr>
            <p:ph type="title"/>
          </p:nvPr>
        </p:nvSpPr>
        <p:spPr>
          <a:xfrm>
            <a:off x="457200" y="274638"/>
            <a:ext cx="8435280" cy="1143000"/>
          </a:xfrm>
        </p:spPr>
        <p:txBody>
          <a:bodyPr>
            <a:normAutofit/>
          </a:body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Radiotherapie – toekomst</a:t>
            </a:r>
            <a:endParaRPr lang="nl-NL" sz="2800" dirty="0"/>
          </a:p>
        </p:txBody>
      </p:sp>
    </p:spTree>
    <p:extLst>
      <p:ext uri="{BB962C8B-B14F-4D97-AF65-F5344CB8AC3E}">
        <p14:creationId xmlns:p14="http://schemas.microsoft.com/office/powerpoint/2010/main" val="169776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417638"/>
            <a:ext cx="7859216" cy="4525963"/>
          </a:xfrm>
        </p:spPr>
        <p:txBody>
          <a:bodyPr>
            <a:normAutofit/>
          </a:bodyPr>
          <a:lstStyle/>
          <a:p>
            <a:r>
              <a:rPr lang="nl-NL" sz="2800" smtClean="0"/>
              <a:t>Radiotherapie effectief bij pijnklachten</a:t>
            </a:r>
          </a:p>
          <a:p>
            <a:r>
              <a:rPr lang="nl-NL" sz="2800" smtClean="0"/>
              <a:t>Dreigende myelumcompressie = spoed</a:t>
            </a:r>
          </a:p>
          <a:p>
            <a:r>
              <a:rPr lang="nl-NL" sz="2800" smtClean="0"/>
              <a:t>Onthoud RT na fractuur en pen!</a:t>
            </a:r>
          </a:p>
          <a:p>
            <a:r>
              <a:rPr lang="nl-NL" sz="2800" smtClean="0"/>
              <a:t>Toekomst ook bij M+ bestraling prostaat?</a:t>
            </a:r>
          </a:p>
          <a:p>
            <a:endParaRPr lang="nl-NL" sz="2800"/>
          </a:p>
          <a:p>
            <a:pPr marL="0" indent="0">
              <a:buNone/>
            </a:pPr>
            <a:endParaRPr lang="nl-NL" sz="2800"/>
          </a:p>
          <a:p>
            <a:pPr marL="0" indent="0">
              <a:buNone/>
            </a:pPr>
            <a:endParaRPr lang="nl-NL" sz="2800"/>
          </a:p>
          <a:p>
            <a:pPr marL="0" indent="0">
              <a:buNone/>
            </a:pPr>
            <a:endParaRPr lang="nl-NL" sz="2800" dirty="0" smtClean="0"/>
          </a:p>
        </p:txBody>
      </p:sp>
      <p:sp>
        <p:nvSpPr>
          <p:cNvPr id="5" name="Titel 1"/>
          <p:cNvSpPr>
            <a:spLocks noGrp="1"/>
          </p:cNvSpPr>
          <p:nvPr>
            <p:ph type="title"/>
          </p:nvPr>
        </p:nvSpPr>
        <p:spPr>
          <a:xfrm>
            <a:off x="457200" y="274638"/>
            <a:ext cx="8435280" cy="1143000"/>
          </a:xfrm>
        </p:spPr>
        <p:txBody>
          <a:bodyPr>
            <a:normAutofit/>
          </a:bodyPr>
          <a:lstStyle/>
          <a:p>
            <a:pPr algn="l"/>
            <a:r>
              <a:rPr lang="nl-NL" sz="3700" b="1" smtClean="0"/>
              <a:t>Behandeling </a:t>
            </a:r>
            <a:r>
              <a:rPr lang="nl-NL" sz="3700" b="1" i="1" smtClean="0"/>
              <a:t>M+ </a:t>
            </a:r>
            <a:r>
              <a:rPr lang="nl-NL" sz="3700" b="1" smtClean="0"/>
              <a:t>prostaatcarcinoom</a:t>
            </a:r>
            <a:r>
              <a:rPr lang="nl-NL" sz="4000" smtClean="0"/>
              <a:t/>
            </a:r>
            <a:br>
              <a:rPr lang="nl-NL" sz="4000" smtClean="0"/>
            </a:br>
            <a:r>
              <a:rPr lang="nl-NL" sz="2400" smtClean="0"/>
              <a:t>Conclusies</a:t>
            </a:r>
            <a:endParaRPr lang="nl-NL" sz="2800" dirty="0"/>
          </a:p>
        </p:txBody>
      </p:sp>
    </p:spTree>
    <p:extLst>
      <p:ext uri="{BB962C8B-B14F-4D97-AF65-F5344CB8AC3E}">
        <p14:creationId xmlns:p14="http://schemas.microsoft.com/office/powerpoint/2010/main" val="37227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Casus: Kees</a:t>
            </a:r>
            <a:endParaRPr lang="nl-NL" sz="3300" b="1" dirty="0"/>
          </a:p>
        </p:txBody>
      </p:sp>
      <p:sp>
        <p:nvSpPr>
          <p:cNvPr id="3" name="Tijdelijke aanduiding voor inhoud 2"/>
          <p:cNvSpPr>
            <a:spLocks noGrp="1"/>
          </p:cNvSpPr>
          <p:nvPr>
            <p:ph idx="1"/>
          </p:nvPr>
        </p:nvSpPr>
        <p:spPr/>
        <p:txBody>
          <a:bodyPr/>
          <a:lstStyle/>
          <a:p>
            <a:pPr marL="0" indent="0">
              <a:buNone/>
            </a:pPr>
            <a:r>
              <a:rPr lang="nl-NL" dirty="0" smtClean="0"/>
              <a:t>Is hier sprake van </a:t>
            </a:r>
            <a:r>
              <a:rPr lang="nl-NL" dirty="0" err="1" smtClean="0"/>
              <a:t>mCRPC</a:t>
            </a:r>
            <a:r>
              <a:rPr lang="nl-NL" dirty="0" smtClean="0"/>
              <a:t>?</a:t>
            </a:r>
          </a:p>
          <a:p>
            <a:pPr marL="0" indent="0">
              <a:buNone/>
            </a:pPr>
            <a:r>
              <a:rPr lang="nl-NL" dirty="0"/>
              <a:t>	</a:t>
            </a:r>
            <a:r>
              <a:rPr lang="nl-NL" dirty="0" smtClean="0"/>
              <a:t>	</a:t>
            </a:r>
          </a:p>
          <a:p>
            <a:pPr marL="0" indent="0">
              <a:buNone/>
            </a:pPr>
            <a:r>
              <a:rPr lang="nl-NL" dirty="0"/>
              <a:t>	</a:t>
            </a:r>
            <a:r>
              <a:rPr lang="nl-NL" dirty="0" smtClean="0"/>
              <a:t>	Ja</a:t>
            </a:r>
          </a:p>
          <a:p>
            <a:pPr marL="0" indent="0">
              <a:buNone/>
            </a:pPr>
            <a:endParaRPr lang="nl-NL" dirty="0"/>
          </a:p>
          <a:p>
            <a:pPr marL="0" indent="0">
              <a:buNone/>
            </a:pPr>
            <a:r>
              <a:rPr lang="nl-NL" dirty="0" smtClean="0"/>
              <a:t>		Nee</a:t>
            </a:r>
          </a:p>
          <a:p>
            <a:pPr marL="0" indent="0">
              <a:buNone/>
            </a:pPr>
            <a:endParaRPr lang="nl-NL" dirty="0"/>
          </a:p>
          <a:p>
            <a:pPr marL="0" indent="0">
              <a:buNone/>
            </a:pPr>
            <a:r>
              <a:rPr lang="nl-NL" dirty="0" smtClean="0"/>
              <a:t>		Dat kan je (nog) niet zeggen</a:t>
            </a:r>
          </a:p>
        </p:txBody>
      </p:sp>
      <p:sp>
        <p:nvSpPr>
          <p:cNvPr id="4" name="Afgeronde rechthoek 3"/>
          <p:cNvSpPr/>
          <p:nvPr/>
        </p:nvSpPr>
        <p:spPr>
          <a:xfrm>
            <a:off x="1331640" y="2852936"/>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331640" y="4077072"/>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p:cNvSpPr/>
          <p:nvPr/>
        </p:nvSpPr>
        <p:spPr>
          <a:xfrm>
            <a:off x="1331640" y="5229200"/>
            <a:ext cx="648072" cy="432048"/>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8598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08720"/>
            <a:ext cx="7772400" cy="1470025"/>
          </a:xfrm>
        </p:spPr>
        <p:txBody>
          <a:bodyPr>
            <a:normAutofit fontScale="90000"/>
          </a:bodyPr>
          <a:lstStyle/>
          <a:p>
            <a:r>
              <a:rPr lang="nl-NL" b="1" smtClean="0"/>
              <a:t>Blok 4</a:t>
            </a:r>
            <a:r>
              <a:rPr lang="nl-NL" smtClean="0"/>
              <a:t> </a:t>
            </a:r>
            <a:r>
              <a:rPr lang="nl-NL"/>
              <a:t/>
            </a:r>
            <a:br>
              <a:rPr lang="nl-NL"/>
            </a:br>
            <a:r>
              <a:rPr lang="nl-NL" smtClean="0"/>
              <a:t>Castratieresistent prostaatcarcinoom</a:t>
            </a:r>
            <a:endParaRPr lang="nl-NL" dirty="0"/>
          </a:p>
        </p:txBody>
      </p:sp>
      <p:sp>
        <p:nvSpPr>
          <p:cNvPr id="4" name="Ondertitel 3"/>
          <p:cNvSpPr>
            <a:spLocks noGrp="1"/>
          </p:cNvSpPr>
          <p:nvPr>
            <p:ph type="subTitle" idx="1"/>
          </p:nvPr>
        </p:nvSpPr>
        <p:spPr>
          <a:xfrm>
            <a:off x="1403648" y="2852936"/>
            <a:ext cx="6400800" cy="1752600"/>
          </a:xfrm>
        </p:spPr>
        <p:txBody>
          <a:bodyPr>
            <a:normAutofit lnSpcReduction="10000"/>
          </a:bodyPr>
          <a:lstStyle/>
          <a:p>
            <a:r>
              <a:rPr lang="nl-NL" sz="4000" b="1" smtClean="0">
                <a:solidFill>
                  <a:schemeClr val="tx1"/>
                </a:solidFill>
              </a:rPr>
              <a:t>Casus</a:t>
            </a:r>
          </a:p>
          <a:p>
            <a:r>
              <a:rPr lang="nl-NL" smtClean="0">
                <a:solidFill>
                  <a:schemeClr val="tx1"/>
                </a:solidFill>
              </a:rPr>
              <a:t>Marita van den Berg</a:t>
            </a:r>
          </a:p>
          <a:p>
            <a:r>
              <a:rPr lang="nl-NL">
                <a:solidFill>
                  <a:schemeClr val="tx1"/>
                </a:solidFill>
              </a:rPr>
              <a:t>v</a:t>
            </a:r>
            <a:r>
              <a:rPr lang="nl-NL" smtClean="0">
                <a:solidFill>
                  <a:schemeClr val="tx1"/>
                </a:solidFill>
              </a:rPr>
              <a:t>erpleegkundig specialist urologie</a:t>
            </a:r>
            <a:endParaRPr lang="nl-NL">
              <a:solidFill>
                <a:schemeClr val="tx1"/>
              </a:solidFill>
            </a:endParaRPr>
          </a:p>
        </p:txBody>
      </p:sp>
      <p:grpSp>
        <p:nvGrpSpPr>
          <p:cNvPr id="5" name="Group 8"/>
          <p:cNvGrpSpPr/>
          <p:nvPr/>
        </p:nvGrpSpPr>
        <p:grpSpPr>
          <a:xfrm>
            <a:off x="7904195" y="89712"/>
            <a:ext cx="1117791" cy="1152128"/>
            <a:chOff x="3476140" y="1303428"/>
            <a:chExt cx="5239719" cy="5400675"/>
          </a:xfrm>
        </p:grpSpPr>
        <p:pic>
          <p:nvPicPr>
            <p:cNvPr id="6" name="Picture 4"/>
            <p:cNvPicPr>
              <a:picLocks noChangeAspect="1"/>
            </p:cNvPicPr>
            <p:nvPr/>
          </p:nvPicPr>
          <p:blipFill>
            <a:blip r:embed="rId2"/>
            <a:stretch>
              <a:fillRect/>
            </a:stretch>
          </p:blipFill>
          <p:spPr>
            <a:xfrm>
              <a:off x="3481387" y="1303428"/>
              <a:ext cx="5229225" cy="5400675"/>
            </a:xfrm>
            <a:prstGeom prst="rect">
              <a:avLst/>
            </a:prstGeom>
          </p:spPr>
        </p:pic>
        <p:pic>
          <p:nvPicPr>
            <p:cNvPr id="7" name="Picture 5"/>
            <p:cNvPicPr>
              <a:picLocks noChangeAspect="1"/>
            </p:cNvPicPr>
            <p:nvPr/>
          </p:nvPicPr>
          <p:blipFill>
            <a:blip r:embed="rId3"/>
            <a:stretch>
              <a:fillRect/>
            </a:stretch>
          </p:blipFill>
          <p:spPr>
            <a:xfrm>
              <a:off x="6662056" y="1303428"/>
              <a:ext cx="2053803" cy="2236606"/>
            </a:xfrm>
            <a:prstGeom prst="rect">
              <a:avLst/>
            </a:prstGeom>
          </p:spPr>
        </p:pic>
        <p:pic>
          <p:nvPicPr>
            <p:cNvPr id="8" name="Picture 6"/>
            <p:cNvPicPr>
              <a:picLocks noChangeAspect="1"/>
            </p:cNvPicPr>
            <p:nvPr/>
          </p:nvPicPr>
          <p:blipFill>
            <a:blip r:embed="rId4"/>
            <a:stretch>
              <a:fillRect/>
            </a:stretch>
          </p:blipFill>
          <p:spPr>
            <a:xfrm>
              <a:off x="7511143" y="5451508"/>
              <a:ext cx="1192729" cy="1199326"/>
            </a:xfrm>
            <a:prstGeom prst="rect">
              <a:avLst/>
            </a:prstGeom>
          </p:spPr>
        </p:pic>
        <p:pic>
          <p:nvPicPr>
            <p:cNvPr id="9" name="Picture 7"/>
            <p:cNvPicPr>
              <a:picLocks noChangeAspect="1"/>
            </p:cNvPicPr>
            <p:nvPr/>
          </p:nvPicPr>
          <p:blipFill>
            <a:blip r:embed="rId5"/>
            <a:stretch>
              <a:fillRect/>
            </a:stretch>
          </p:blipFill>
          <p:spPr>
            <a:xfrm>
              <a:off x="3476140" y="1303428"/>
              <a:ext cx="1194920" cy="1201016"/>
            </a:xfrm>
            <a:prstGeom prst="rect">
              <a:avLst/>
            </a:prstGeom>
          </p:spPr>
        </p:pic>
      </p:grpSp>
    </p:spTree>
    <p:extLst>
      <p:ext uri="{BB962C8B-B14F-4D97-AF65-F5344CB8AC3E}">
        <p14:creationId xmlns:p14="http://schemas.microsoft.com/office/powerpoint/2010/main" val="23942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pPr algn="l"/>
            <a:r>
              <a:rPr lang="nl-NL" sz="3300" b="1" dirty="0" smtClean="0"/>
              <a:t>Casus, 2 jaar na CRPC</a:t>
            </a:r>
            <a:endParaRPr lang="nl-NL" sz="3300" b="1" dirty="0"/>
          </a:p>
        </p:txBody>
      </p:sp>
      <p:sp>
        <p:nvSpPr>
          <p:cNvPr id="6" name="Tijdelijke aanduiding voor inhoud 5"/>
          <p:cNvSpPr>
            <a:spLocks noGrp="1"/>
          </p:cNvSpPr>
          <p:nvPr>
            <p:ph idx="1"/>
          </p:nvPr>
        </p:nvSpPr>
        <p:spPr/>
        <p:txBody>
          <a:bodyPr>
            <a:normAutofit/>
          </a:bodyPr>
          <a:lstStyle/>
          <a:p>
            <a:pPr marL="0" indent="0">
              <a:buNone/>
            </a:pPr>
            <a:r>
              <a:rPr lang="nl-NL" dirty="0" smtClean="0"/>
              <a:t>Kees van der Plas , 67 jaar oud</a:t>
            </a:r>
          </a:p>
          <a:p>
            <a:pPr marL="0" indent="0">
              <a:buNone/>
            </a:pPr>
            <a:endParaRPr lang="nl-NL" dirty="0" smtClean="0"/>
          </a:p>
          <a:p>
            <a:r>
              <a:rPr lang="nl-NL" dirty="0" smtClean="0"/>
              <a:t>7 </a:t>
            </a:r>
            <a:r>
              <a:rPr lang="nl-NL" dirty="0"/>
              <a:t>kuren docetaxel gehad, gestopt vanwege neuropathie</a:t>
            </a:r>
          </a:p>
          <a:p>
            <a:r>
              <a:rPr lang="nl-NL" dirty="0"/>
              <a:t>Sinds 7 maanden enzalutamide, stabiel</a:t>
            </a:r>
          </a:p>
          <a:p>
            <a:pPr marL="0" indent="0">
              <a:buNone/>
            </a:pPr>
            <a:endParaRPr lang="nl-NL" dirty="0" smtClean="0"/>
          </a:p>
          <a:p>
            <a:pPr marL="0" indent="0">
              <a:buNone/>
            </a:pPr>
            <a:endParaRPr lang="nl-NL" dirty="0"/>
          </a:p>
        </p:txBody>
      </p:sp>
      <p:grpSp>
        <p:nvGrpSpPr>
          <p:cNvPr id="10" name="Group 8"/>
          <p:cNvGrpSpPr/>
          <p:nvPr/>
        </p:nvGrpSpPr>
        <p:grpSpPr>
          <a:xfrm>
            <a:off x="7904195" y="89712"/>
            <a:ext cx="1117791" cy="1152128"/>
            <a:chOff x="3476140" y="1303428"/>
            <a:chExt cx="5239719" cy="5400675"/>
          </a:xfrm>
        </p:grpSpPr>
        <p:pic>
          <p:nvPicPr>
            <p:cNvPr id="11" name="Picture 4"/>
            <p:cNvPicPr>
              <a:picLocks noChangeAspect="1"/>
            </p:cNvPicPr>
            <p:nvPr/>
          </p:nvPicPr>
          <p:blipFill>
            <a:blip r:embed="rId2"/>
            <a:stretch>
              <a:fillRect/>
            </a:stretch>
          </p:blipFill>
          <p:spPr>
            <a:xfrm>
              <a:off x="3481387" y="1303428"/>
              <a:ext cx="5229225" cy="5400675"/>
            </a:xfrm>
            <a:prstGeom prst="rect">
              <a:avLst/>
            </a:prstGeom>
          </p:spPr>
        </p:pic>
        <p:pic>
          <p:nvPicPr>
            <p:cNvPr id="12" name="Picture 5"/>
            <p:cNvPicPr>
              <a:picLocks noChangeAspect="1"/>
            </p:cNvPicPr>
            <p:nvPr/>
          </p:nvPicPr>
          <p:blipFill>
            <a:blip r:embed="rId3"/>
            <a:stretch>
              <a:fillRect/>
            </a:stretch>
          </p:blipFill>
          <p:spPr>
            <a:xfrm>
              <a:off x="6662056" y="1303428"/>
              <a:ext cx="2053803" cy="2236606"/>
            </a:xfrm>
            <a:prstGeom prst="rect">
              <a:avLst/>
            </a:prstGeom>
          </p:spPr>
        </p:pic>
        <p:pic>
          <p:nvPicPr>
            <p:cNvPr id="13" name="Picture 6"/>
            <p:cNvPicPr>
              <a:picLocks noChangeAspect="1"/>
            </p:cNvPicPr>
            <p:nvPr/>
          </p:nvPicPr>
          <p:blipFill>
            <a:blip r:embed="rId4"/>
            <a:stretch>
              <a:fillRect/>
            </a:stretch>
          </p:blipFill>
          <p:spPr>
            <a:xfrm>
              <a:off x="7511143" y="5451508"/>
              <a:ext cx="1192729" cy="1199326"/>
            </a:xfrm>
            <a:prstGeom prst="rect">
              <a:avLst/>
            </a:prstGeom>
          </p:spPr>
        </p:pic>
        <p:pic>
          <p:nvPicPr>
            <p:cNvPr id="14" name="Picture 7"/>
            <p:cNvPicPr>
              <a:picLocks noChangeAspect="1"/>
            </p:cNvPicPr>
            <p:nvPr/>
          </p:nvPicPr>
          <p:blipFill>
            <a:blip r:embed="rId5"/>
            <a:stretch>
              <a:fillRect/>
            </a:stretch>
          </p:blipFill>
          <p:spPr>
            <a:xfrm>
              <a:off x="3476140" y="1303428"/>
              <a:ext cx="1194920" cy="1201016"/>
            </a:xfrm>
            <a:prstGeom prst="rect">
              <a:avLst/>
            </a:prstGeom>
          </p:spPr>
        </p:pic>
      </p:grpSp>
    </p:spTree>
    <p:extLst>
      <p:ext uri="{BB962C8B-B14F-4D97-AF65-F5344CB8AC3E}">
        <p14:creationId xmlns:p14="http://schemas.microsoft.com/office/powerpoint/2010/main" val="368656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NL" dirty="0" smtClean="0"/>
          </a:p>
          <a:p>
            <a:r>
              <a:rPr lang="nl-NL" dirty="0"/>
              <a:t>Natuurgeneeskundige; </a:t>
            </a:r>
          </a:p>
          <a:p>
            <a:pPr marL="400050" lvl="1" indent="0">
              <a:buNone/>
            </a:pPr>
            <a:r>
              <a:rPr lang="nl-NL" dirty="0"/>
              <a:t>- Aanpassing voedingspatroon (geen suikers)</a:t>
            </a:r>
          </a:p>
          <a:p>
            <a:pPr marL="400050" lvl="1" indent="0">
              <a:buNone/>
            </a:pPr>
            <a:r>
              <a:rPr lang="nl-NL" dirty="0"/>
              <a:t>- </a:t>
            </a:r>
            <a:r>
              <a:rPr lang="nl-NL" dirty="0" err="1"/>
              <a:t>Voedingssuplementen</a:t>
            </a:r>
            <a:r>
              <a:rPr lang="nl-NL" dirty="0"/>
              <a:t> </a:t>
            </a:r>
          </a:p>
          <a:p>
            <a:pPr marL="857250" lvl="1" indent="-457200">
              <a:buFontTx/>
              <a:buChar char="-"/>
            </a:pPr>
            <a:r>
              <a:rPr lang="nl-NL" dirty="0"/>
              <a:t>Hoge dosering </a:t>
            </a:r>
            <a:r>
              <a:rPr lang="nl-NL" dirty="0" err="1"/>
              <a:t>vit-C</a:t>
            </a:r>
            <a:endParaRPr lang="nl-NL" dirty="0"/>
          </a:p>
          <a:p>
            <a:pPr marL="857250" lvl="1" indent="-457200">
              <a:buFontTx/>
              <a:buChar char="-"/>
            </a:pPr>
            <a:r>
              <a:rPr lang="nl-NL" dirty="0" smtClean="0"/>
              <a:t>Wietolie druppels</a:t>
            </a:r>
            <a:endParaRPr lang="nl-NL" dirty="0"/>
          </a:p>
          <a:p>
            <a:r>
              <a:rPr lang="nl-NL" dirty="0"/>
              <a:t>Reiki</a:t>
            </a:r>
          </a:p>
          <a:p>
            <a:r>
              <a:rPr lang="nl-NL" dirty="0"/>
              <a:t>Acupunctuur</a:t>
            </a:r>
          </a:p>
          <a:p>
            <a:pPr marL="0" indent="0">
              <a:buNone/>
            </a:pPr>
            <a:endParaRPr lang="nl-NL" dirty="0"/>
          </a:p>
        </p:txBody>
      </p:sp>
      <p:grpSp>
        <p:nvGrpSpPr>
          <p:cNvPr id="9" name="Group 8"/>
          <p:cNvGrpSpPr/>
          <p:nvPr/>
        </p:nvGrpSpPr>
        <p:grpSpPr>
          <a:xfrm>
            <a:off x="7904195" y="89712"/>
            <a:ext cx="1117791" cy="1152128"/>
            <a:chOff x="3476140" y="1303428"/>
            <a:chExt cx="5239719" cy="5400675"/>
          </a:xfrm>
        </p:grpSpPr>
        <p:pic>
          <p:nvPicPr>
            <p:cNvPr id="10" name="Picture 4"/>
            <p:cNvPicPr>
              <a:picLocks noChangeAspect="1"/>
            </p:cNvPicPr>
            <p:nvPr/>
          </p:nvPicPr>
          <p:blipFill>
            <a:blip r:embed="rId2"/>
            <a:stretch>
              <a:fillRect/>
            </a:stretch>
          </p:blipFill>
          <p:spPr>
            <a:xfrm>
              <a:off x="3481387" y="1303428"/>
              <a:ext cx="5229225" cy="5400675"/>
            </a:xfrm>
            <a:prstGeom prst="rect">
              <a:avLst/>
            </a:prstGeom>
          </p:spPr>
        </p:pic>
        <p:pic>
          <p:nvPicPr>
            <p:cNvPr id="11" name="Picture 5"/>
            <p:cNvPicPr>
              <a:picLocks noChangeAspect="1"/>
            </p:cNvPicPr>
            <p:nvPr/>
          </p:nvPicPr>
          <p:blipFill>
            <a:blip r:embed="rId3"/>
            <a:stretch>
              <a:fillRect/>
            </a:stretch>
          </p:blipFill>
          <p:spPr>
            <a:xfrm>
              <a:off x="6662056" y="1303428"/>
              <a:ext cx="2053803" cy="2236606"/>
            </a:xfrm>
            <a:prstGeom prst="rect">
              <a:avLst/>
            </a:prstGeom>
          </p:spPr>
        </p:pic>
        <p:pic>
          <p:nvPicPr>
            <p:cNvPr id="12" name="Picture 6"/>
            <p:cNvPicPr>
              <a:picLocks noChangeAspect="1"/>
            </p:cNvPicPr>
            <p:nvPr/>
          </p:nvPicPr>
          <p:blipFill>
            <a:blip r:embed="rId4"/>
            <a:stretch>
              <a:fillRect/>
            </a:stretch>
          </p:blipFill>
          <p:spPr>
            <a:xfrm>
              <a:off x="7511143" y="5451508"/>
              <a:ext cx="1192729" cy="1199326"/>
            </a:xfrm>
            <a:prstGeom prst="rect">
              <a:avLst/>
            </a:prstGeom>
          </p:spPr>
        </p:pic>
        <p:pic>
          <p:nvPicPr>
            <p:cNvPr id="13" name="Picture 7"/>
            <p:cNvPicPr>
              <a:picLocks noChangeAspect="1"/>
            </p:cNvPicPr>
            <p:nvPr/>
          </p:nvPicPr>
          <p:blipFill>
            <a:blip r:embed="rId5"/>
            <a:stretch>
              <a:fillRect/>
            </a:stretch>
          </p:blipFill>
          <p:spPr>
            <a:xfrm>
              <a:off x="3476140" y="1303428"/>
              <a:ext cx="1194920" cy="1201016"/>
            </a:xfrm>
            <a:prstGeom prst="rect">
              <a:avLst/>
            </a:prstGeom>
          </p:spPr>
        </p:pic>
      </p:grpSp>
      <p:sp>
        <p:nvSpPr>
          <p:cNvPr id="8" name="Titel 1"/>
          <p:cNvSpPr>
            <a:spLocks noGrp="1"/>
          </p:cNvSpPr>
          <p:nvPr>
            <p:ph type="title"/>
          </p:nvPr>
        </p:nvSpPr>
        <p:spPr>
          <a:xfrm>
            <a:off x="457200" y="274638"/>
            <a:ext cx="8229600" cy="1143000"/>
          </a:xfrm>
        </p:spPr>
        <p:txBody>
          <a:bodyPr>
            <a:noAutofit/>
          </a:bodyPr>
          <a:lstStyle/>
          <a:p>
            <a:pPr algn="l"/>
            <a:r>
              <a:rPr lang="nl-NL" sz="3300" b="1" dirty="0" smtClean="0"/>
              <a:t>Complementaire zorg</a:t>
            </a:r>
            <a:endParaRPr lang="nl-NL" sz="3300" b="1" dirty="0"/>
          </a:p>
        </p:txBody>
      </p:sp>
    </p:spTree>
    <p:extLst>
      <p:ext uri="{BB962C8B-B14F-4D97-AF65-F5344CB8AC3E}">
        <p14:creationId xmlns:p14="http://schemas.microsoft.com/office/powerpoint/2010/main" val="21507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dirty="0" smtClean="0"/>
          </a:p>
          <a:p>
            <a:pPr marL="0" indent="0">
              <a:buNone/>
            </a:pPr>
            <a:r>
              <a:rPr lang="nl-NL" dirty="0"/>
              <a:t>“Baat het niet, dan </a:t>
            </a:r>
            <a:r>
              <a:rPr lang="nl-NL" dirty="0" smtClean="0"/>
              <a:t>schaadt </a:t>
            </a:r>
            <a:r>
              <a:rPr lang="nl-NL" dirty="0"/>
              <a:t>het ook niet.”</a:t>
            </a:r>
          </a:p>
          <a:p>
            <a:pPr marL="0" indent="0">
              <a:buNone/>
            </a:pPr>
            <a:endParaRPr lang="nl-NL" dirty="0"/>
          </a:p>
        </p:txBody>
      </p:sp>
      <p:pic>
        <p:nvPicPr>
          <p:cNvPr id="5" name="Afbeelding 4" descr="wi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3284984"/>
            <a:ext cx="1737077" cy="1680124"/>
          </a:xfrm>
          <a:prstGeom prst="rect">
            <a:avLst/>
          </a:prstGeom>
          <a:ln w="3175">
            <a:solidFill>
              <a:schemeClr val="tx1"/>
            </a:solidFill>
          </a:ln>
        </p:spPr>
      </p:pic>
      <p:grpSp>
        <p:nvGrpSpPr>
          <p:cNvPr id="11" name="Group 8"/>
          <p:cNvGrpSpPr/>
          <p:nvPr/>
        </p:nvGrpSpPr>
        <p:grpSpPr>
          <a:xfrm>
            <a:off x="7904195" y="89712"/>
            <a:ext cx="1117791" cy="1152128"/>
            <a:chOff x="3476140" y="1303428"/>
            <a:chExt cx="5239719" cy="5400675"/>
          </a:xfrm>
        </p:grpSpPr>
        <p:pic>
          <p:nvPicPr>
            <p:cNvPr id="12" name="Picture 4"/>
            <p:cNvPicPr>
              <a:picLocks noChangeAspect="1"/>
            </p:cNvPicPr>
            <p:nvPr/>
          </p:nvPicPr>
          <p:blipFill>
            <a:blip r:embed="rId4"/>
            <a:stretch>
              <a:fillRect/>
            </a:stretch>
          </p:blipFill>
          <p:spPr>
            <a:xfrm>
              <a:off x="3481387" y="1303428"/>
              <a:ext cx="5229225" cy="5400675"/>
            </a:xfrm>
            <a:prstGeom prst="rect">
              <a:avLst/>
            </a:prstGeom>
          </p:spPr>
        </p:pic>
        <p:pic>
          <p:nvPicPr>
            <p:cNvPr id="13" name="Picture 5"/>
            <p:cNvPicPr>
              <a:picLocks noChangeAspect="1"/>
            </p:cNvPicPr>
            <p:nvPr/>
          </p:nvPicPr>
          <p:blipFill>
            <a:blip r:embed="rId5"/>
            <a:stretch>
              <a:fillRect/>
            </a:stretch>
          </p:blipFill>
          <p:spPr>
            <a:xfrm>
              <a:off x="6662056" y="1303428"/>
              <a:ext cx="2053803" cy="2236606"/>
            </a:xfrm>
            <a:prstGeom prst="rect">
              <a:avLst/>
            </a:prstGeom>
          </p:spPr>
        </p:pic>
        <p:pic>
          <p:nvPicPr>
            <p:cNvPr id="14" name="Picture 6"/>
            <p:cNvPicPr>
              <a:picLocks noChangeAspect="1"/>
            </p:cNvPicPr>
            <p:nvPr/>
          </p:nvPicPr>
          <p:blipFill>
            <a:blip r:embed="rId6"/>
            <a:stretch>
              <a:fillRect/>
            </a:stretch>
          </p:blipFill>
          <p:spPr>
            <a:xfrm>
              <a:off x="7511143" y="5451508"/>
              <a:ext cx="1192729" cy="1199326"/>
            </a:xfrm>
            <a:prstGeom prst="rect">
              <a:avLst/>
            </a:prstGeom>
          </p:spPr>
        </p:pic>
        <p:pic>
          <p:nvPicPr>
            <p:cNvPr id="15" name="Picture 7"/>
            <p:cNvPicPr>
              <a:picLocks noChangeAspect="1"/>
            </p:cNvPicPr>
            <p:nvPr/>
          </p:nvPicPr>
          <p:blipFill>
            <a:blip r:embed="rId7"/>
            <a:stretch>
              <a:fillRect/>
            </a:stretch>
          </p:blipFill>
          <p:spPr>
            <a:xfrm>
              <a:off x="3476140" y="1303428"/>
              <a:ext cx="1194920" cy="1201016"/>
            </a:xfrm>
            <a:prstGeom prst="rect">
              <a:avLst/>
            </a:prstGeom>
          </p:spPr>
        </p:pic>
      </p:grpSp>
    </p:spTree>
    <p:extLst>
      <p:ext uri="{BB962C8B-B14F-4D97-AF65-F5344CB8AC3E}">
        <p14:creationId xmlns:p14="http://schemas.microsoft.com/office/powerpoint/2010/main" val="3286534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08720"/>
            <a:ext cx="7772400" cy="1470025"/>
          </a:xfrm>
        </p:spPr>
        <p:txBody>
          <a:bodyPr>
            <a:normAutofit fontScale="90000"/>
          </a:bodyPr>
          <a:lstStyle/>
          <a:p>
            <a:r>
              <a:rPr lang="nl-NL" b="1" smtClean="0"/>
              <a:t>Blok 4</a:t>
            </a:r>
            <a:r>
              <a:rPr lang="nl-NL" smtClean="0"/>
              <a:t> </a:t>
            </a:r>
            <a:r>
              <a:rPr lang="nl-NL"/>
              <a:t/>
            </a:r>
            <a:br>
              <a:rPr lang="nl-NL"/>
            </a:br>
            <a:r>
              <a:rPr lang="nl-NL" smtClean="0"/>
              <a:t>Castratieresistent prostaatcarcinoom</a:t>
            </a:r>
            <a:endParaRPr lang="nl-NL" dirty="0"/>
          </a:p>
        </p:txBody>
      </p:sp>
      <p:sp>
        <p:nvSpPr>
          <p:cNvPr id="4" name="Ondertitel 3"/>
          <p:cNvSpPr>
            <a:spLocks noGrp="1"/>
          </p:cNvSpPr>
          <p:nvPr>
            <p:ph type="subTitle" idx="1"/>
          </p:nvPr>
        </p:nvSpPr>
        <p:spPr>
          <a:xfrm>
            <a:off x="179512" y="2852936"/>
            <a:ext cx="8784976" cy="1752600"/>
          </a:xfrm>
        </p:spPr>
        <p:txBody>
          <a:bodyPr>
            <a:normAutofit fontScale="85000" lnSpcReduction="20000"/>
          </a:bodyPr>
          <a:lstStyle/>
          <a:p>
            <a:r>
              <a:rPr lang="nl-NL" sz="4000" b="1" smtClean="0">
                <a:solidFill>
                  <a:schemeClr val="tx1"/>
                </a:solidFill>
              </a:rPr>
              <a:t>Complementaire en alternatieve geneeswijzen</a:t>
            </a:r>
          </a:p>
          <a:p>
            <a:r>
              <a:rPr lang="nl-NL" smtClean="0">
                <a:solidFill>
                  <a:schemeClr val="tx1"/>
                </a:solidFill>
              </a:rPr>
              <a:t>Peter Nieboer</a:t>
            </a:r>
          </a:p>
          <a:p>
            <a:r>
              <a:rPr lang="nl-NL" smtClean="0">
                <a:solidFill>
                  <a:schemeClr val="tx1"/>
                </a:solidFill>
              </a:rPr>
              <a:t>internist-oncoloog</a:t>
            </a:r>
          </a:p>
          <a:p>
            <a:r>
              <a:rPr lang="nl-NL" i="1">
                <a:solidFill>
                  <a:schemeClr val="tx1"/>
                </a:solidFill>
              </a:rPr>
              <a:t>Lid Vereniging tegen de Kwakzalverij</a:t>
            </a:r>
          </a:p>
          <a:p>
            <a:endParaRPr lang="nl-NL">
              <a:solidFill>
                <a:schemeClr val="tx1"/>
              </a:solidFill>
            </a:endParaRPr>
          </a:p>
        </p:txBody>
      </p:sp>
    </p:spTree>
    <p:extLst>
      <p:ext uri="{BB962C8B-B14F-4D97-AF65-F5344CB8AC3E}">
        <p14:creationId xmlns:p14="http://schemas.microsoft.com/office/powerpoint/2010/main" val="23648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 y="576943"/>
            <a:ext cx="7293152" cy="5469864"/>
          </a:xfrm>
          <a:prstGeom prst="rect">
            <a:avLst/>
          </a:prstGeom>
        </p:spPr>
      </p:pic>
    </p:spTree>
    <p:extLst>
      <p:ext uri="{BB962C8B-B14F-4D97-AF65-F5344CB8AC3E}">
        <p14:creationId xmlns:p14="http://schemas.microsoft.com/office/powerpoint/2010/main" val="129486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7-11-04 om 11.32.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15" y="907218"/>
            <a:ext cx="8060104" cy="4929874"/>
          </a:xfrm>
          <a:prstGeom prst="rect">
            <a:avLst/>
          </a:prstGeom>
        </p:spPr>
      </p:pic>
    </p:spTree>
    <p:extLst>
      <p:ext uri="{BB962C8B-B14F-4D97-AF65-F5344CB8AC3E}">
        <p14:creationId xmlns:p14="http://schemas.microsoft.com/office/powerpoint/2010/main" val="271172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907704" y="332656"/>
            <a:ext cx="4608512" cy="5940660"/>
          </a:xfrm>
          <a:prstGeom prst="rect">
            <a:avLst/>
          </a:prstGeom>
        </p:spPr>
      </p:pic>
    </p:spTree>
    <p:extLst>
      <p:ext uri="{BB962C8B-B14F-4D97-AF65-F5344CB8AC3E}">
        <p14:creationId xmlns:p14="http://schemas.microsoft.com/office/powerpoint/2010/main" val="1149724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7-11-05 om 12.0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095" y="1014136"/>
            <a:ext cx="7800874" cy="5120924"/>
          </a:xfrm>
          <a:prstGeom prst="rect">
            <a:avLst/>
          </a:prstGeom>
        </p:spPr>
      </p:pic>
    </p:spTree>
    <p:extLst>
      <p:ext uri="{BB962C8B-B14F-4D97-AF65-F5344CB8AC3E}">
        <p14:creationId xmlns:p14="http://schemas.microsoft.com/office/powerpoint/2010/main" val="29360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7-05-05 om 12.3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9144000" cy="5398394"/>
          </a:xfrm>
          <a:prstGeom prst="rect">
            <a:avLst/>
          </a:prstGeom>
        </p:spPr>
      </p:pic>
    </p:spTree>
    <p:extLst>
      <p:ext uri="{BB962C8B-B14F-4D97-AF65-F5344CB8AC3E}">
        <p14:creationId xmlns:p14="http://schemas.microsoft.com/office/powerpoint/2010/main" val="119331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Is hier sprake van mCRPC?</a:t>
            </a:r>
            <a:endParaRPr lang="nl-NL" sz="3300" b="1" dirty="0"/>
          </a:p>
        </p:txBody>
      </p:sp>
      <p:sp>
        <p:nvSpPr>
          <p:cNvPr id="3" name="Tijdelijke aanduiding voor inhoud 2"/>
          <p:cNvSpPr>
            <a:spLocks noGrp="1"/>
          </p:cNvSpPr>
          <p:nvPr>
            <p:ph idx="1"/>
          </p:nvPr>
        </p:nvSpPr>
        <p:spPr/>
        <p:txBody>
          <a:bodyPr/>
          <a:lstStyle/>
          <a:p>
            <a:r>
              <a:rPr lang="nl-NL" dirty="0" smtClean="0"/>
              <a:t>hebben we meer informatie nodig om deze diagnose te stellen en zo ja wat?</a:t>
            </a:r>
            <a:endParaRPr lang="nl-NL" dirty="0"/>
          </a:p>
        </p:txBody>
      </p:sp>
    </p:spTree>
    <p:extLst>
      <p:ext uri="{BB962C8B-B14F-4D97-AF65-F5344CB8AC3E}">
        <p14:creationId xmlns:p14="http://schemas.microsoft.com/office/powerpoint/2010/main" val="217636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7-05-05 om 12.35.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9144000" cy="5398394"/>
          </a:xfrm>
          <a:prstGeom prst="rect">
            <a:avLst/>
          </a:prstGeom>
        </p:spPr>
      </p:pic>
      <p:pic>
        <p:nvPicPr>
          <p:cNvPr id="3" name="Afbeelding 2"/>
          <p:cNvPicPr>
            <a:picLocks noChangeAspect="1"/>
          </p:cNvPicPr>
          <p:nvPr/>
        </p:nvPicPr>
        <p:blipFill>
          <a:blip r:embed="rId3"/>
          <a:stretch>
            <a:fillRect/>
          </a:stretch>
        </p:blipFill>
        <p:spPr>
          <a:xfrm>
            <a:off x="2136979" y="264836"/>
            <a:ext cx="5483508" cy="6313681"/>
          </a:xfrm>
          <a:prstGeom prst="rect">
            <a:avLst/>
          </a:prstGeom>
        </p:spPr>
      </p:pic>
    </p:spTree>
    <p:extLst>
      <p:ext uri="{BB962C8B-B14F-4D97-AF65-F5344CB8AC3E}">
        <p14:creationId xmlns:p14="http://schemas.microsoft.com/office/powerpoint/2010/main" val="259369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Wietolie of cannabisolie</a:t>
            </a:r>
            <a:endParaRPr lang="nl-NL" sz="3300" b="1" dirty="0"/>
          </a:p>
        </p:txBody>
      </p:sp>
      <p:sp>
        <p:nvSpPr>
          <p:cNvPr id="3" name="Tijdelijke aanduiding voor inhoud 2"/>
          <p:cNvSpPr>
            <a:spLocks noGrp="1"/>
          </p:cNvSpPr>
          <p:nvPr>
            <p:ph idx="1"/>
          </p:nvPr>
        </p:nvSpPr>
        <p:spPr/>
        <p:txBody>
          <a:bodyPr>
            <a:normAutofit/>
          </a:bodyPr>
          <a:lstStyle/>
          <a:p>
            <a:pPr marL="0" indent="0">
              <a:buNone/>
            </a:pPr>
            <a:r>
              <a:rPr lang="nl-NL" sz="3000" i="1" dirty="0" smtClean="0"/>
              <a:t>Wie heeft er op in de afgelopen maand gesproken met patiënten over het gebruik van wietolie/cannabisolie?</a:t>
            </a:r>
          </a:p>
          <a:p>
            <a:pPr marL="0" indent="0">
              <a:buNone/>
            </a:pPr>
            <a:endParaRPr lang="nl-NL" sz="3000" dirty="0" smtClean="0"/>
          </a:p>
          <a:p>
            <a:pPr marL="0" indent="0">
              <a:buNone/>
            </a:pPr>
            <a:r>
              <a:rPr lang="nl-NL" sz="3000" dirty="0" smtClean="0"/>
              <a:t>		Ja, ik</a:t>
            </a:r>
          </a:p>
          <a:p>
            <a:pPr marL="0" indent="0">
              <a:buNone/>
            </a:pPr>
            <a:endParaRPr lang="nl-NL" sz="3000" dirty="0" smtClean="0"/>
          </a:p>
          <a:p>
            <a:pPr marL="0" indent="0">
              <a:buNone/>
            </a:pPr>
            <a:r>
              <a:rPr lang="nl-NL" sz="3000" dirty="0"/>
              <a:t>	</a:t>
            </a:r>
            <a:r>
              <a:rPr lang="nl-NL" sz="3000" dirty="0" smtClean="0"/>
              <a:t>	Nee, ik niet</a:t>
            </a:r>
            <a:endParaRPr lang="nl-NL" sz="3000" dirty="0"/>
          </a:p>
        </p:txBody>
      </p:sp>
      <p:sp>
        <p:nvSpPr>
          <p:cNvPr id="4" name="Afgeronde rechthoek 3"/>
          <p:cNvSpPr/>
          <p:nvPr/>
        </p:nvSpPr>
        <p:spPr>
          <a:xfrm>
            <a:off x="1277786" y="4797152"/>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277786" y="3717032"/>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7255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a:t>Wietolie of cannabisolie</a:t>
            </a:r>
          </a:p>
        </p:txBody>
      </p:sp>
      <p:sp>
        <p:nvSpPr>
          <p:cNvPr id="3" name="Tijdelijke aanduiding voor inhoud 2"/>
          <p:cNvSpPr>
            <a:spLocks noGrp="1"/>
          </p:cNvSpPr>
          <p:nvPr>
            <p:ph idx="1"/>
          </p:nvPr>
        </p:nvSpPr>
        <p:spPr/>
        <p:txBody>
          <a:bodyPr/>
          <a:lstStyle/>
          <a:p>
            <a:pPr marL="0" indent="0">
              <a:buNone/>
            </a:pPr>
            <a:r>
              <a:rPr lang="nl-NL" i="1" dirty="0" smtClean="0"/>
              <a:t>En wie vond dat hij/zij voldoende kennis had om daarover met patiënt van gedachten te wisselen?</a:t>
            </a:r>
          </a:p>
          <a:p>
            <a:pPr marL="0" indent="0">
              <a:buNone/>
            </a:pPr>
            <a:endParaRPr lang="nl-NL" dirty="0"/>
          </a:p>
          <a:p>
            <a:pPr marL="0" indent="0">
              <a:buNone/>
            </a:pPr>
            <a:r>
              <a:rPr lang="nl-NL" dirty="0" smtClean="0"/>
              <a:t>		Ja, ik</a:t>
            </a:r>
          </a:p>
          <a:p>
            <a:pPr marL="0" indent="0">
              <a:buNone/>
            </a:pPr>
            <a:endParaRPr lang="nl-NL" dirty="0"/>
          </a:p>
          <a:p>
            <a:pPr marL="0" indent="0">
              <a:buNone/>
            </a:pPr>
            <a:r>
              <a:rPr lang="nl-NL" dirty="0" smtClean="0"/>
              <a:t>		Nee, ik eigenlijk niet</a:t>
            </a:r>
            <a:endParaRPr lang="nl-NL" dirty="0"/>
          </a:p>
        </p:txBody>
      </p:sp>
      <p:sp>
        <p:nvSpPr>
          <p:cNvPr id="4" name="Afgeronde rechthoek 3"/>
          <p:cNvSpPr/>
          <p:nvPr/>
        </p:nvSpPr>
        <p:spPr>
          <a:xfrm>
            <a:off x="1336102" y="5013176"/>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331640" y="3861048"/>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1001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Wietolie of cannabisolie</a:t>
            </a:r>
            <a:endParaRPr lang="nl-NL" sz="3300" b="1" dirty="0"/>
          </a:p>
        </p:txBody>
      </p:sp>
      <p:sp>
        <p:nvSpPr>
          <p:cNvPr id="3" name="Tijdelijke aanduiding voor inhoud 2"/>
          <p:cNvSpPr>
            <a:spLocks noGrp="1"/>
          </p:cNvSpPr>
          <p:nvPr>
            <p:ph idx="1"/>
          </p:nvPr>
        </p:nvSpPr>
        <p:spPr/>
        <p:txBody>
          <a:bodyPr>
            <a:normAutofit/>
          </a:bodyPr>
          <a:lstStyle/>
          <a:p>
            <a:endParaRPr lang="nl-NL" sz="3000" dirty="0" smtClean="0"/>
          </a:p>
          <a:p>
            <a:pPr marL="0" indent="0">
              <a:buNone/>
            </a:pPr>
            <a:r>
              <a:rPr lang="nl-NL" sz="3000" dirty="0" smtClean="0"/>
              <a:t>En remt wietolie de groei van kanker?</a:t>
            </a:r>
          </a:p>
          <a:p>
            <a:pPr marL="0" indent="0">
              <a:buNone/>
            </a:pPr>
            <a:endParaRPr lang="nl-NL" sz="3000" dirty="0" smtClean="0"/>
          </a:p>
          <a:p>
            <a:pPr marL="0" indent="0">
              <a:buNone/>
            </a:pPr>
            <a:r>
              <a:rPr lang="nl-NL" sz="3000" dirty="0" smtClean="0"/>
              <a:t>		Ja, dat denk ik wel</a:t>
            </a:r>
          </a:p>
          <a:p>
            <a:pPr marL="0" indent="0">
              <a:buNone/>
            </a:pPr>
            <a:endParaRPr lang="nl-NL" sz="3000" dirty="0" smtClean="0"/>
          </a:p>
          <a:p>
            <a:pPr marL="0" indent="0">
              <a:buNone/>
            </a:pPr>
            <a:r>
              <a:rPr lang="nl-NL" sz="3000" dirty="0"/>
              <a:t>	</a:t>
            </a:r>
            <a:r>
              <a:rPr lang="nl-NL" sz="3000" dirty="0" smtClean="0"/>
              <a:t>	Nee joh!</a:t>
            </a:r>
          </a:p>
          <a:p>
            <a:pPr marL="0" indent="0">
              <a:buNone/>
            </a:pPr>
            <a:endParaRPr lang="nl-NL" sz="3000" dirty="0"/>
          </a:p>
          <a:p>
            <a:pPr marL="0" indent="0">
              <a:buNone/>
            </a:pPr>
            <a:r>
              <a:rPr lang="nl-NL" sz="3000" dirty="0" smtClean="0"/>
              <a:t>		Ik weet het niet</a:t>
            </a:r>
            <a:endParaRPr lang="nl-NL" sz="3000" dirty="0"/>
          </a:p>
        </p:txBody>
      </p:sp>
      <p:sp>
        <p:nvSpPr>
          <p:cNvPr id="4" name="Afgeronde rechthoek 3"/>
          <p:cNvSpPr/>
          <p:nvPr/>
        </p:nvSpPr>
        <p:spPr>
          <a:xfrm>
            <a:off x="1331640" y="3356992"/>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377177" y="4417033"/>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p:cNvSpPr/>
          <p:nvPr/>
        </p:nvSpPr>
        <p:spPr>
          <a:xfrm>
            <a:off x="1343201" y="5517232"/>
            <a:ext cx="648072" cy="432048"/>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24372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CAM</a:t>
            </a:r>
            <a:endParaRPr lang="nl-NL" sz="3300" b="1" dirty="0"/>
          </a:p>
        </p:txBody>
      </p:sp>
      <p:sp>
        <p:nvSpPr>
          <p:cNvPr id="3" name="Tijdelijke aanduiding voor inhoud 2"/>
          <p:cNvSpPr>
            <a:spLocks noGrp="1"/>
          </p:cNvSpPr>
          <p:nvPr>
            <p:ph idx="1"/>
          </p:nvPr>
        </p:nvSpPr>
        <p:spPr/>
        <p:txBody>
          <a:bodyPr>
            <a:normAutofit/>
          </a:bodyPr>
          <a:lstStyle/>
          <a:p>
            <a:r>
              <a:rPr lang="nl-NL" sz="3000" dirty="0" smtClean="0"/>
              <a:t>Complementaire en alternatieve geneeswijzen </a:t>
            </a:r>
          </a:p>
          <a:p>
            <a:r>
              <a:rPr lang="nl-NL" sz="3000" dirty="0" smtClean="0"/>
              <a:t>Meta-analyse 2012: 40% van patiënten met kanker maakt gebruik van één of andere vorm van CAM</a:t>
            </a:r>
          </a:p>
          <a:p>
            <a:r>
              <a:rPr lang="nl-NL" sz="3000" dirty="0" smtClean="0"/>
              <a:t>Belangrijkste redenen: holistische visie, fysiek, psychologisch en sociaal, bijwerkingen reguliere medicamenten</a:t>
            </a:r>
          </a:p>
          <a:p>
            <a:r>
              <a:rPr lang="nl-NL" sz="3000" dirty="0" smtClean="0"/>
              <a:t>Voor veel gebruikte middelen en methoden is geen enkel wetenschappelijk bewijs</a:t>
            </a:r>
            <a:endParaRPr lang="nl-NL" sz="3000" dirty="0"/>
          </a:p>
        </p:txBody>
      </p:sp>
      <p:sp>
        <p:nvSpPr>
          <p:cNvPr id="5" name="Tekstvak 4"/>
          <p:cNvSpPr txBox="1"/>
          <p:nvPr/>
        </p:nvSpPr>
        <p:spPr>
          <a:xfrm>
            <a:off x="5292080" y="6093296"/>
            <a:ext cx="3087485" cy="53647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Integr</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Cancer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Ther</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2012</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330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CAM</a:t>
            </a:r>
            <a:endParaRPr lang="nl-NL" sz="3300" b="1" dirty="0"/>
          </a:p>
        </p:txBody>
      </p:sp>
      <p:sp>
        <p:nvSpPr>
          <p:cNvPr id="3" name="Tijdelijke aanduiding voor inhoud 2"/>
          <p:cNvSpPr>
            <a:spLocks noGrp="1"/>
          </p:cNvSpPr>
          <p:nvPr>
            <p:ph sz="half" idx="1"/>
          </p:nvPr>
        </p:nvSpPr>
        <p:spPr/>
        <p:txBody>
          <a:bodyPr>
            <a:normAutofit fontScale="85000" lnSpcReduction="20000"/>
          </a:bodyPr>
          <a:lstStyle/>
          <a:p>
            <a:r>
              <a:rPr lang="nl-NL" dirty="0" smtClean="0"/>
              <a:t>Acupressuur</a:t>
            </a:r>
          </a:p>
          <a:p>
            <a:r>
              <a:rPr lang="nl-NL" dirty="0" smtClean="0"/>
              <a:t>Acupunctuur</a:t>
            </a:r>
          </a:p>
          <a:p>
            <a:r>
              <a:rPr lang="nl-NL" dirty="0" smtClean="0"/>
              <a:t>APS-therapie</a:t>
            </a:r>
          </a:p>
          <a:p>
            <a:r>
              <a:rPr lang="nl-NL" dirty="0" smtClean="0"/>
              <a:t>Ayurveda</a:t>
            </a:r>
          </a:p>
          <a:p>
            <a:r>
              <a:rPr lang="nl-NL" dirty="0" err="1" smtClean="0"/>
              <a:t>Bioresonantie</a:t>
            </a:r>
            <a:endParaRPr lang="nl-NL" dirty="0" smtClean="0"/>
          </a:p>
          <a:p>
            <a:r>
              <a:rPr lang="nl-NL" dirty="0" smtClean="0"/>
              <a:t>Bowen therapie</a:t>
            </a:r>
          </a:p>
          <a:p>
            <a:r>
              <a:rPr lang="nl-NL" dirty="0" err="1" smtClean="0"/>
              <a:t>Chiropractie</a:t>
            </a:r>
            <a:endParaRPr lang="nl-NL" dirty="0" smtClean="0"/>
          </a:p>
          <a:p>
            <a:r>
              <a:rPr lang="nl-NL" dirty="0" err="1" smtClean="0"/>
              <a:t>Cranio-sacraaltherapie</a:t>
            </a:r>
            <a:endParaRPr lang="nl-NL" dirty="0" smtClean="0"/>
          </a:p>
          <a:p>
            <a:r>
              <a:rPr lang="nl-NL" dirty="0" smtClean="0"/>
              <a:t>Fytotherapie</a:t>
            </a:r>
          </a:p>
          <a:p>
            <a:r>
              <a:rPr lang="nl-NL" dirty="0" smtClean="0"/>
              <a:t>Homeopathie</a:t>
            </a:r>
          </a:p>
          <a:p>
            <a:r>
              <a:rPr lang="nl-NL" dirty="0" smtClean="0"/>
              <a:t>Hypnotherapie</a:t>
            </a:r>
            <a:endParaRPr lang="nl-NL" dirty="0"/>
          </a:p>
        </p:txBody>
      </p:sp>
      <p:sp>
        <p:nvSpPr>
          <p:cNvPr id="4" name="Tijdelijke aanduiding voor inhoud 3"/>
          <p:cNvSpPr>
            <a:spLocks noGrp="1"/>
          </p:cNvSpPr>
          <p:nvPr>
            <p:ph sz="half" idx="2"/>
          </p:nvPr>
        </p:nvSpPr>
        <p:spPr/>
        <p:txBody>
          <a:bodyPr>
            <a:normAutofit fontScale="85000" lnSpcReduction="20000"/>
          </a:bodyPr>
          <a:lstStyle/>
          <a:p>
            <a:r>
              <a:rPr lang="nl-NL" dirty="0" smtClean="0"/>
              <a:t>Iriscopie</a:t>
            </a:r>
          </a:p>
          <a:p>
            <a:r>
              <a:rPr lang="nl-NL" dirty="0" err="1" smtClean="0"/>
              <a:t>Ismakogie</a:t>
            </a:r>
            <a:endParaRPr lang="nl-NL" dirty="0" smtClean="0"/>
          </a:p>
          <a:p>
            <a:r>
              <a:rPr lang="nl-NL" dirty="0" smtClean="0"/>
              <a:t>Kinesiologie</a:t>
            </a:r>
          </a:p>
          <a:p>
            <a:r>
              <a:rPr lang="nl-NL" dirty="0" smtClean="0"/>
              <a:t>Magnetiseren</a:t>
            </a:r>
          </a:p>
          <a:p>
            <a:r>
              <a:rPr lang="nl-NL" dirty="0" err="1" smtClean="0"/>
              <a:t>Malva</a:t>
            </a:r>
            <a:r>
              <a:rPr lang="nl-NL" dirty="0" smtClean="0"/>
              <a:t> therapie</a:t>
            </a:r>
          </a:p>
          <a:p>
            <a:r>
              <a:rPr lang="nl-NL" dirty="0" err="1" smtClean="0"/>
              <a:t>Moxa</a:t>
            </a:r>
            <a:r>
              <a:rPr lang="nl-NL" dirty="0" smtClean="0"/>
              <a:t> therapie</a:t>
            </a:r>
          </a:p>
          <a:p>
            <a:r>
              <a:rPr lang="nl-NL" dirty="0" err="1" smtClean="0"/>
              <a:t>Natuurgeweeswijze</a:t>
            </a:r>
            <a:endParaRPr lang="nl-NL" dirty="0" smtClean="0"/>
          </a:p>
          <a:p>
            <a:r>
              <a:rPr lang="nl-NL" dirty="0" smtClean="0"/>
              <a:t>Orthomoleculaire therapie</a:t>
            </a:r>
          </a:p>
          <a:p>
            <a:r>
              <a:rPr lang="nl-NL" dirty="0" smtClean="0"/>
              <a:t>Osteopathie</a:t>
            </a:r>
          </a:p>
          <a:p>
            <a:r>
              <a:rPr lang="nl-NL" dirty="0" smtClean="0"/>
              <a:t>Reflexzone therapie</a:t>
            </a:r>
          </a:p>
          <a:p>
            <a:r>
              <a:rPr lang="nl-NL" dirty="0" err="1" smtClean="0"/>
              <a:t>Shiatsu</a:t>
            </a:r>
            <a:r>
              <a:rPr lang="nl-NL" dirty="0" smtClean="0"/>
              <a:t> therapie</a:t>
            </a:r>
          </a:p>
          <a:p>
            <a:r>
              <a:rPr lang="nl-NL" dirty="0" err="1" smtClean="0"/>
              <a:t>Tuina</a:t>
            </a:r>
            <a:endParaRPr lang="nl-NL" dirty="0" smtClean="0"/>
          </a:p>
          <a:p>
            <a:endParaRPr lang="nl-NL" dirty="0" smtClean="0"/>
          </a:p>
          <a:p>
            <a:endParaRPr lang="nl-NL" dirty="0"/>
          </a:p>
        </p:txBody>
      </p:sp>
    </p:spTree>
    <p:extLst>
      <p:ext uri="{BB962C8B-B14F-4D97-AF65-F5344CB8AC3E}">
        <p14:creationId xmlns:p14="http://schemas.microsoft.com/office/powerpoint/2010/main" val="305364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CAM</a:t>
            </a:r>
            <a:endParaRPr lang="nl-NL" sz="3300" b="1" dirty="0"/>
          </a:p>
        </p:txBody>
      </p:sp>
      <p:sp>
        <p:nvSpPr>
          <p:cNvPr id="3" name="Tijdelijke aanduiding voor inhoud 2"/>
          <p:cNvSpPr>
            <a:spLocks noGrp="1"/>
          </p:cNvSpPr>
          <p:nvPr>
            <p:ph idx="1"/>
          </p:nvPr>
        </p:nvSpPr>
        <p:spPr>
          <a:xfrm>
            <a:off x="457200" y="1417638"/>
            <a:ext cx="8229600" cy="4708525"/>
          </a:xfrm>
        </p:spPr>
        <p:txBody>
          <a:bodyPr>
            <a:noAutofit/>
          </a:bodyPr>
          <a:lstStyle/>
          <a:p>
            <a:r>
              <a:rPr lang="nl-NL" sz="2400" dirty="0" smtClean="0"/>
              <a:t>Diëten (elke variatie)</a:t>
            </a:r>
          </a:p>
          <a:p>
            <a:r>
              <a:rPr lang="nl-NL" sz="2400" dirty="0" smtClean="0"/>
              <a:t>Vitamines en supplementen</a:t>
            </a:r>
          </a:p>
          <a:p>
            <a:endParaRPr lang="nl-NL" sz="2000" dirty="0" smtClean="0"/>
          </a:p>
          <a:p>
            <a:r>
              <a:rPr lang="nl-NL" sz="2400" dirty="0" smtClean="0"/>
              <a:t>In loop van de tijd zijn verschillende </a:t>
            </a:r>
            <a:r>
              <a:rPr lang="nl-NL" sz="2400" dirty="0" err="1" smtClean="0"/>
              <a:t>CAM’s</a:t>
            </a:r>
            <a:r>
              <a:rPr lang="nl-NL" sz="2400" dirty="0" smtClean="0"/>
              <a:t> “in de mode” geweest</a:t>
            </a:r>
          </a:p>
          <a:p>
            <a:endParaRPr lang="nl-NL" sz="2000" dirty="0" smtClean="0"/>
          </a:p>
          <a:p>
            <a:r>
              <a:rPr lang="nl-NL" sz="2400" dirty="0" smtClean="0"/>
              <a:t>Heden ten dage: veel te doen over “cannabisolie”</a:t>
            </a:r>
          </a:p>
          <a:p>
            <a:endParaRPr lang="nl-NL" sz="2000" dirty="0" smtClean="0"/>
          </a:p>
          <a:p>
            <a:r>
              <a:rPr lang="nl-NL" sz="2400" dirty="0" smtClean="0"/>
              <a:t>Is daarvoor bewijs?</a:t>
            </a:r>
          </a:p>
          <a:p>
            <a:pPr lvl="1"/>
            <a:r>
              <a:rPr lang="nl-NL" sz="2400" dirty="0" smtClean="0"/>
              <a:t>Is er een rol bij behandeling kanker?</a:t>
            </a:r>
          </a:p>
          <a:p>
            <a:pPr lvl="1"/>
            <a:r>
              <a:rPr lang="nl-NL" sz="2400" dirty="0" smtClean="0"/>
              <a:t>Is er een rol bij behandeling symptomen (door de kanker en/of de therapie)?</a:t>
            </a:r>
          </a:p>
          <a:p>
            <a:pPr lvl="1"/>
            <a:endParaRPr lang="nl-NL" sz="2400" dirty="0" smtClean="0"/>
          </a:p>
          <a:p>
            <a:pPr lvl="1"/>
            <a:endParaRPr lang="nl-NL" sz="2400" dirty="0" smtClean="0"/>
          </a:p>
          <a:p>
            <a:pPr lvl="1"/>
            <a:endParaRPr lang="nl-NL" sz="2400" dirty="0" smtClean="0"/>
          </a:p>
          <a:p>
            <a:pPr lvl="1"/>
            <a:endParaRPr lang="nl-NL" sz="2400" dirty="0" smtClean="0"/>
          </a:p>
          <a:p>
            <a:pPr lvl="1"/>
            <a:endParaRPr lang="nl-NL" sz="2400" dirty="0" smtClean="0"/>
          </a:p>
          <a:p>
            <a:pPr lvl="1"/>
            <a:endParaRPr lang="nl-NL" sz="2400" dirty="0" smtClean="0"/>
          </a:p>
          <a:p>
            <a:endParaRPr lang="nl-NL" sz="2400" dirty="0"/>
          </a:p>
        </p:txBody>
      </p:sp>
      <p:pic>
        <p:nvPicPr>
          <p:cNvPr id="4" name="Afbeelding 3" descr="cannabisolie-VS-begin-190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476672"/>
            <a:ext cx="2232248" cy="1606672"/>
          </a:xfrm>
          <a:prstGeom prst="rect">
            <a:avLst/>
          </a:prstGeom>
        </p:spPr>
      </p:pic>
    </p:spTree>
    <p:extLst>
      <p:ext uri="{BB962C8B-B14F-4D97-AF65-F5344CB8AC3E}">
        <p14:creationId xmlns:p14="http://schemas.microsoft.com/office/powerpoint/2010/main" val="111618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8729" y="260648"/>
            <a:ext cx="2725271" cy="1808899"/>
          </a:xfrm>
          <a:prstGeom prst="rect">
            <a:avLst/>
          </a:prstGeom>
        </p:spPr>
      </p:pic>
      <p:sp>
        <p:nvSpPr>
          <p:cNvPr id="2" name="Titel 1"/>
          <p:cNvSpPr>
            <a:spLocks noGrp="1"/>
          </p:cNvSpPr>
          <p:nvPr>
            <p:ph type="title"/>
          </p:nvPr>
        </p:nvSpPr>
        <p:spPr/>
        <p:txBody>
          <a:bodyPr>
            <a:normAutofit/>
          </a:bodyPr>
          <a:lstStyle/>
          <a:p>
            <a:pPr algn="l"/>
            <a:r>
              <a:rPr lang="nl-NL" sz="3300" b="1" dirty="0" smtClean="0"/>
              <a:t>Cannabis</a:t>
            </a:r>
            <a:endParaRPr lang="nl-NL" sz="3300" b="1" dirty="0"/>
          </a:p>
        </p:txBody>
      </p:sp>
      <p:sp>
        <p:nvSpPr>
          <p:cNvPr id="3" name="Tijdelijke aanduiding voor inhoud 2"/>
          <p:cNvSpPr>
            <a:spLocks noGrp="1"/>
          </p:cNvSpPr>
          <p:nvPr>
            <p:ph idx="1"/>
          </p:nvPr>
        </p:nvSpPr>
        <p:spPr>
          <a:xfrm>
            <a:off x="457200" y="1600200"/>
            <a:ext cx="5698976" cy="4525963"/>
          </a:xfrm>
        </p:spPr>
        <p:txBody>
          <a:bodyPr>
            <a:normAutofit fontScale="92500" lnSpcReduction="20000"/>
          </a:bodyPr>
          <a:lstStyle/>
          <a:p>
            <a:pPr lvl="1"/>
            <a:endParaRPr lang="nl-NL" dirty="0" smtClean="0"/>
          </a:p>
          <a:p>
            <a:pPr lvl="1"/>
            <a:r>
              <a:rPr lang="nl-NL" dirty="0" smtClean="0"/>
              <a:t>Cannabis, hennep, marihuana, wiet, hasj</a:t>
            </a:r>
          </a:p>
          <a:p>
            <a:pPr lvl="1"/>
            <a:r>
              <a:rPr lang="nl-NL" dirty="0" smtClean="0"/>
              <a:t>Cannabis </a:t>
            </a:r>
            <a:r>
              <a:rPr lang="nl-NL" dirty="0" err="1" smtClean="0"/>
              <a:t>sativa</a:t>
            </a:r>
            <a:r>
              <a:rPr lang="nl-NL" dirty="0" smtClean="0"/>
              <a:t> (hennepplant)</a:t>
            </a:r>
          </a:p>
          <a:p>
            <a:pPr marL="252000" lvl="2" indent="0">
              <a:buNone/>
            </a:pPr>
            <a:r>
              <a:rPr lang="nl-NL" dirty="0" smtClean="0"/>
              <a:t>	Andere soort: cannabis indica </a:t>
            </a:r>
          </a:p>
          <a:p>
            <a:pPr lvl="1"/>
            <a:r>
              <a:rPr lang="nl-NL" dirty="0" smtClean="0"/>
              <a:t>Gedroogde bloemtoppen </a:t>
            </a:r>
          </a:p>
          <a:p>
            <a:pPr marL="23400" lvl="1" indent="0">
              <a:buNone/>
            </a:pPr>
            <a:r>
              <a:rPr lang="nl-NL" dirty="0"/>
              <a:t> </a:t>
            </a:r>
            <a:r>
              <a:rPr lang="nl-NL" dirty="0" smtClean="0"/>
              <a:t>  	van </a:t>
            </a:r>
            <a:r>
              <a:rPr lang="nl-NL" dirty="0"/>
              <a:t>de vrouwelijke </a:t>
            </a:r>
            <a:r>
              <a:rPr lang="nl-NL" dirty="0" smtClean="0"/>
              <a:t>plant = </a:t>
            </a:r>
          </a:p>
          <a:p>
            <a:pPr marL="23400" lvl="1" indent="0">
              <a:buNone/>
            </a:pPr>
            <a:r>
              <a:rPr lang="nl-NL" dirty="0"/>
              <a:t> </a:t>
            </a:r>
            <a:r>
              <a:rPr lang="nl-NL" dirty="0" smtClean="0"/>
              <a:t>	  Cannabis flos</a:t>
            </a:r>
          </a:p>
          <a:p>
            <a:pPr lvl="1"/>
            <a:endParaRPr lang="nl-NL" dirty="0"/>
          </a:p>
          <a:p>
            <a:pPr lvl="1"/>
            <a:r>
              <a:rPr lang="nl-NL" dirty="0" smtClean="0"/>
              <a:t>Bevat &gt; 100 </a:t>
            </a:r>
            <a:r>
              <a:rPr lang="nl-NL" dirty="0" err="1" smtClean="0"/>
              <a:t>cannabinoiden</a:t>
            </a:r>
            <a:r>
              <a:rPr lang="nl-NL" dirty="0" smtClean="0"/>
              <a:t>; &gt;500 verschillende stoffen aanwezig</a:t>
            </a:r>
          </a:p>
        </p:txBody>
      </p:sp>
      <p:pic>
        <p:nvPicPr>
          <p:cNvPr id="5" name="Afbeelding 4"/>
          <p:cNvPicPr>
            <a:picLocks noChangeAspect="1"/>
          </p:cNvPicPr>
          <p:nvPr/>
        </p:nvPicPr>
        <p:blipFill>
          <a:blip r:embed="rId4"/>
          <a:stretch>
            <a:fillRect/>
          </a:stretch>
        </p:blipFill>
        <p:spPr>
          <a:xfrm>
            <a:off x="4860032" y="444701"/>
            <a:ext cx="1405352" cy="1438586"/>
          </a:xfrm>
          <a:prstGeom prst="rect">
            <a:avLst/>
          </a:prstGeom>
        </p:spPr>
      </p:pic>
      <p:pic>
        <p:nvPicPr>
          <p:cNvPr id="6" name="Afbeelding 5"/>
          <p:cNvPicPr>
            <a:picLocks noChangeAspect="1"/>
          </p:cNvPicPr>
          <p:nvPr/>
        </p:nvPicPr>
        <p:blipFill>
          <a:blip r:embed="rId5"/>
          <a:stretch>
            <a:fillRect/>
          </a:stretch>
        </p:blipFill>
        <p:spPr>
          <a:xfrm>
            <a:off x="5084838" y="275955"/>
            <a:ext cx="955740" cy="912132"/>
          </a:xfrm>
          <a:prstGeom prst="rect">
            <a:avLst/>
          </a:prstGeom>
        </p:spPr>
      </p:pic>
      <p:pic>
        <p:nvPicPr>
          <p:cNvPr id="7" name="Picture 5" descr="Potjes, met cannabis (nieuwe huisstijl) 0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140968"/>
            <a:ext cx="2522368" cy="189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871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Cannabis-plant</a:t>
            </a:r>
            <a:endParaRPr lang="nl-NL" sz="3300" b="1" dirty="0"/>
          </a:p>
        </p:txBody>
      </p:sp>
      <p:sp>
        <p:nvSpPr>
          <p:cNvPr id="3" name="Tijdelijke aanduiding voor inhoud 2"/>
          <p:cNvSpPr>
            <a:spLocks noGrp="1"/>
          </p:cNvSpPr>
          <p:nvPr>
            <p:ph idx="1"/>
          </p:nvPr>
        </p:nvSpPr>
        <p:spPr/>
        <p:txBody>
          <a:bodyPr>
            <a:normAutofit/>
          </a:bodyPr>
          <a:lstStyle/>
          <a:p>
            <a:r>
              <a:rPr lang="nl-NL" sz="3000" dirty="0"/>
              <a:t>Bevat </a:t>
            </a:r>
            <a:r>
              <a:rPr lang="nl-NL" sz="3000" dirty="0" smtClean="0"/>
              <a:t>&gt;100 verschillende </a:t>
            </a:r>
            <a:r>
              <a:rPr lang="nl-NL" sz="3000" dirty="0" err="1" smtClean="0"/>
              <a:t>cannabinoïden</a:t>
            </a:r>
            <a:endParaRPr lang="nl-NL" sz="3000" dirty="0"/>
          </a:p>
          <a:p>
            <a:pPr lvl="1"/>
            <a:r>
              <a:rPr lang="nl-NL" sz="3000" b="1" dirty="0"/>
              <a:t>THC</a:t>
            </a:r>
            <a:r>
              <a:rPr lang="nl-NL" sz="3000" dirty="0"/>
              <a:t> psychoactief</a:t>
            </a:r>
          </a:p>
          <a:p>
            <a:pPr lvl="1"/>
            <a:r>
              <a:rPr lang="nl-NL" sz="3000" b="1" dirty="0"/>
              <a:t>CBD</a:t>
            </a:r>
            <a:r>
              <a:rPr lang="nl-NL" sz="3000" dirty="0"/>
              <a:t> niet psychoactief</a:t>
            </a:r>
          </a:p>
          <a:p>
            <a:pPr lvl="1"/>
            <a:endParaRPr lang="nl-NL" sz="3000" dirty="0"/>
          </a:p>
          <a:p>
            <a:r>
              <a:rPr lang="nl-NL" sz="3000" dirty="0"/>
              <a:t>THC in bloed bij verkeersdeelname misdrijf conform alcohol!</a:t>
            </a:r>
          </a:p>
          <a:p>
            <a:endParaRPr lang="nl-NL" sz="3000" dirty="0"/>
          </a:p>
        </p:txBody>
      </p:sp>
    </p:spTree>
    <p:extLst>
      <p:ext uri="{BB962C8B-B14F-4D97-AF65-F5344CB8AC3E}">
        <p14:creationId xmlns:p14="http://schemas.microsoft.com/office/powerpoint/2010/main" val="305785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Cannabis-plant</a:t>
            </a:r>
            <a:endParaRPr lang="nl-NL" dirty="0"/>
          </a:p>
        </p:txBody>
      </p:sp>
      <p:sp>
        <p:nvSpPr>
          <p:cNvPr id="3" name="Tijdelijke aanduiding voor inhoud 2"/>
          <p:cNvSpPr>
            <a:spLocks noGrp="1"/>
          </p:cNvSpPr>
          <p:nvPr>
            <p:ph idx="1"/>
          </p:nvPr>
        </p:nvSpPr>
        <p:spPr/>
        <p:txBody>
          <a:bodyPr>
            <a:normAutofit/>
          </a:bodyPr>
          <a:lstStyle/>
          <a:p>
            <a:r>
              <a:rPr lang="nl-NL" sz="3000" dirty="0"/>
              <a:t>Bevat </a:t>
            </a:r>
            <a:r>
              <a:rPr lang="nl-NL" sz="3000" dirty="0" smtClean="0"/>
              <a:t>&gt;100 verschillende </a:t>
            </a:r>
            <a:r>
              <a:rPr lang="nl-NL" sz="3000" dirty="0" err="1" smtClean="0"/>
              <a:t>cannabinoïden</a:t>
            </a:r>
            <a:endParaRPr lang="nl-NL" sz="3000" dirty="0"/>
          </a:p>
          <a:p>
            <a:pPr lvl="1"/>
            <a:r>
              <a:rPr lang="nl-NL" sz="3000" b="1" dirty="0"/>
              <a:t>THC</a:t>
            </a:r>
            <a:r>
              <a:rPr lang="nl-NL" sz="3000" dirty="0"/>
              <a:t> psychoactief</a:t>
            </a:r>
          </a:p>
          <a:p>
            <a:pPr lvl="1"/>
            <a:r>
              <a:rPr lang="nl-NL" sz="3000" b="1" dirty="0"/>
              <a:t>CBD</a:t>
            </a:r>
            <a:r>
              <a:rPr lang="nl-NL" sz="3000" dirty="0"/>
              <a:t> niet psychoactief</a:t>
            </a:r>
          </a:p>
          <a:p>
            <a:pPr lvl="1"/>
            <a:endParaRPr lang="nl-NL" sz="3000" dirty="0"/>
          </a:p>
          <a:p>
            <a:r>
              <a:rPr lang="nl-NL" sz="3000" dirty="0"/>
              <a:t>THC in bloed bij verkeersdeelname misdrijf conform alcohol!</a:t>
            </a:r>
          </a:p>
          <a:p>
            <a:endParaRPr lang="nl-NL" sz="3000" dirty="0"/>
          </a:p>
        </p:txBody>
      </p:sp>
      <p:pic>
        <p:nvPicPr>
          <p:cNvPr id="4" name="Afbeelding 3" descr="Schermafbeelding 2018-09-28 om 18.10.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5400" y="0"/>
            <a:ext cx="4001344" cy="6858000"/>
          </a:xfrm>
          <a:prstGeom prst="rect">
            <a:avLst/>
          </a:prstGeom>
        </p:spPr>
      </p:pic>
    </p:spTree>
    <p:extLst>
      <p:ext uri="{BB962C8B-B14F-4D97-AF65-F5344CB8AC3E}">
        <p14:creationId xmlns:p14="http://schemas.microsoft.com/office/powerpoint/2010/main" val="30864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mCRPC</a:t>
            </a:r>
            <a:endParaRPr lang="nl-NL" sz="3300" b="1" dirty="0"/>
          </a:p>
        </p:txBody>
      </p:sp>
      <p:sp>
        <p:nvSpPr>
          <p:cNvPr id="3" name="Tijdelijke aanduiding voor inhoud 2"/>
          <p:cNvSpPr>
            <a:spLocks noGrp="1"/>
          </p:cNvSpPr>
          <p:nvPr>
            <p:ph idx="1"/>
          </p:nvPr>
        </p:nvSpPr>
        <p:spPr/>
        <p:txBody>
          <a:bodyPr>
            <a:normAutofit/>
          </a:bodyPr>
          <a:lstStyle/>
          <a:p>
            <a:r>
              <a:rPr lang="nl-NL" sz="2800" dirty="0" smtClean="0"/>
              <a:t>Lab</a:t>
            </a:r>
          </a:p>
          <a:p>
            <a:pPr lvl="1"/>
            <a:r>
              <a:rPr lang="nl-NL" dirty="0" smtClean="0"/>
              <a:t>Testosteron op castratie-niveau (&lt; 50 </a:t>
            </a:r>
            <a:r>
              <a:rPr lang="nl-NL" dirty="0" err="1" smtClean="0"/>
              <a:t>ng</a:t>
            </a:r>
            <a:r>
              <a:rPr lang="nl-NL" dirty="0" smtClean="0"/>
              <a:t>/</a:t>
            </a:r>
            <a:r>
              <a:rPr lang="nl-NL" dirty="0" err="1" smtClean="0"/>
              <a:t>dL</a:t>
            </a:r>
            <a:r>
              <a:rPr lang="nl-NL" dirty="0" smtClean="0"/>
              <a:t> of &lt; 1.7 </a:t>
            </a:r>
            <a:r>
              <a:rPr lang="nl-NL" dirty="0" err="1" smtClean="0"/>
              <a:t>nmol</a:t>
            </a:r>
            <a:r>
              <a:rPr lang="nl-NL" dirty="0" smtClean="0"/>
              <a:t>/L) </a:t>
            </a:r>
            <a:r>
              <a:rPr lang="nl-NL" b="1" dirty="0" smtClean="0"/>
              <a:t>plus</a:t>
            </a:r>
          </a:p>
          <a:p>
            <a:pPr lvl="1"/>
            <a:endParaRPr lang="nl-NL" b="1" dirty="0" smtClean="0"/>
          </a:p>
          <a:p>
            <a:pPr lvl="1"/>
            <a:r>
              <a:rPr lang="nl-NL" dirty="0" smtClean="0"/>
              <a:t>3 achtereenvolgende stijgingen PSA van tenminste 50% boven nadir PSA </a:t>
            </a:r>
            <a:r>
              <a:rPr lang="nl-NL" b="1" dirty="0" smtClean="0"/>
              <a:t>of</a:t>
            </a:r>
          </a:p>
          <a:p>
            <a:pPr lvl="1"/>
            <a:r>
              <a:rPr lang="nl-NL" dirty="0" smtClean="0"/>
              <a:t>Radiologische progressie: 2 of meer nieuwe botmetastasen of 1 of meer viscerale metastasen</a:t>
            </a:r>
            <a:endParaRPr lang="nl-NL" dirty="0"/>
          </a:p>
        </p:txBody>
      </p:sp>
      <p:sp>
        <p:nvSpPr>
          <p:cNvPr id="5" name="Tekstvak 4"/>
          <p:cNvSpPr txBox="1"/>
          <p:nvPr/>
        </p:nvSpPr>
        <p:spPr>
          <a:xfrm>
            <a:off x="1907704" y="5805264"/>
            <a:ext cx="33056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EAU richtlijn, NVU richtlijn (2015)</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54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r>
              <a:rPr lang="nl-NL" dirty="0" smtClean="0"/>
              <a:t>CBD-olie zonder THC</a:t>
            </a:r>
          </a:p>
          <a:p>
            <a:pPr lvl="1"/>
            <a:r>
              <a:rPr lang="nl-NL" dirty="0" smtClean="0"/>
              <a:t>Voedingssupplement</a:t>
            </a:r>
          </a:p>
          <a:p>
            <a:pPr lvl="1"/>
            <a:endParaRPr lang="nl-NL" dirty="0"/>
          </a:p>
          <a:p>
            <a:r>
              <a:rPr lang="nl-NL" dirty="0" smtClean="0"/>
              <a:t>Wietolie met THC</a:t>
            </a:r>
          </a:p>
          <a:p>
            <a:pPr lvl="1"/>
            <a:r>
              <a:rPr lang="nl-NL" dirty="0" smtClean="0"/>
              <a:t>Medicinale wietolie</a:t>
            </a:r>
          </a:p>
          <a:p>
            <a:pPr lvl="1"/>
            <a:r>
              <a:rPr lang="nl-NL" dirty="0" smtClean="0"/>
              <a:t>Via coffeeshop</a:t>
            </a:r>
            <a:endParaRPr lang="nl-NL" dirty="0"/>
          </a:p>
        </p:txBody>
      </p:sp>
    </p:spTree>
    <p:extLst>
      <p:ext uri="{BB962C8B-B14F-4D97-AF65-F5344CB8AC3E}">
        <p14:creationId xmlns:p14="http://schemas.microsoft.com/office/powerpoint/2010/main" val="13434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descr="cannabis-plant-124816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124744"/>
            <a:ext cx="3083457" cy="4085580"/>
          </a:xfrm>
          <a:prstGeom prst="rect">
            <a:avLst/>
          </a:prstGeom>
        </p:spPr>
      </p:pic>
      <p:sp>
        <p:nvSpPr>
          <p:cNvPr id="8" name="Tijdelijke aanduiding voor inhoud 7"/>
          <p:cNvSpPr>
            <a:spLocks noGrp="1"/>
          </p:cNvSpPr>
          <p:nvPr>
            <p:ph idx="1"/>
          </p:nvPr>
        </p:nvSpPr>
        <p:spPr>
          <a:xfrm>
            <a:off x="3635896" y="980728"/>
            <a:ext cx="5111750" cy="4425355"/>
          </a:xfrm>
        </p:spPr>
        <p:txBody>
          <a:bodyPr>
            <a:normAutofit/>
          </a:bodyPr>
          <a:lstStyle/>
          <a:p>
            <a:r>
              <a:rPr lang="nl-NL" sz="3000" dirty="0" smtClean="0"/>
              <a:t>Gedoogbeleid in NL</a:t>
            </a:r>
          </a:p>
          <a:p>
            <a:endParaRPr lang="nl-NL" sz="3000" dirty="0" smtClean="0"/>
          </a:p>
        </p:txBody>
      </p:sp>
      <p:pic>
        <p:nvPicPr>
          <p:cNvPr id="4" name="Afbeelding 3" descr="Schermafbeelding 2017-04-07 om 14.33.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2348880"/>
            <a:ext cx="5070376" cy="1972669"/>
          </a:xfrm>
          <a:prstGeom prst="rect">
            <a:avLst/>
          </a:prstGeom>
        </p:spPr>
      </p:pic>
    </p:spTree>
    <p:extLst>
      <p:ext uri="{BB962C8B-B14F-4D97-AF65-F5344CB8AC3E}">
        <p14:creationId xmlns:p14="http://schemas.microsoft.com/office/powerpoint/2010/main" val="111311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7-05-07 om 11.21.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88640"/>
            <a:ext cx="6548905" cy="5998642"/>
          </a:xfrm>
          <a:prstGeom prst="rect">
            <a:avLst/>
          </a:prstGeom>
        </p:spPr>
      </p:pic>
      <p:sp>
        <p:nvSpPr>
          <p:cNvPr id="3" name="Tekstvak 2"/>
          <p:cNvSpPr txBox="1"/>
          <p:nvPr/>
        </p:nvSpPr>
        <p:spPr>
          <a:xfrm>
            <a:off x="4211960" y="6381328"/>
            <a:ext cx="20610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Bron: Rijksoverheid</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2005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Medicinale cannabis vs. coffeeshop cannabis</a:t>
            </a:r>
            <a:br>
              <a:rPr lang="nl-NL" sz="3300" b="1" dirty="0" smtClean="0"/>
            </a:br>
            <a:endParaRPr lang="nl-NL" sz="3300" b="1" dirty="0"/>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466" y="1352519"/>
            <a:ext cx="6553768" cy="3853006"/>
          </a:xfrm>
          <a:prstGeom prst="rect">
            <a:avLst/>
          </a:prstGeom>
        </p:spPr>
      </p:pic>
      <p:sp>
        <p:nvSpPr>
          <p:cNvPr id="4" name="Rechthoek 3"/>
          <p:cNvSpPr/>
          <p:nvPr/>
        </p:nvSpPr>
        <p:spPr>
          <a:xfrm>
            <a:off x="828000" y="5424071"/>
            <a:ext cx="8220808" cy="707886"/>
          </a:xfrm>
          <a:prstGeom prst="rect">
            <a:avLst/>
          </a:prstGeom>
        </p:spPr>
        <p:txBody>
          <a:bodyPr wrap="square">
            <a:spAutoFit/>
          </a:bodyPr>
          <a:lstStyle/>
          <a:p>
            <a:r>
              <a:rPr lang="en-US" sz="2000" dirty="0" err="1">
                <a:solidFill>
                  <a:srgbClr val="1A365D"/>
                </a:solidFill>
              </a:rPr>
              <a:t>Hazekamp</a:t>
            </a:r>
            <a:r>
              <a:rPr lang="en-US" sz="2000" dirty="0">
                <a:solidFill>
                  <a:srgbClr val="1A365D"/>
                </a:solidFill>
              </a:rPr>
              <a:t>, A. and </a:t>
            </a:r>
            <a:r>
              <a:rPr lang="en-US" sz="2000" dirty="0" err="1">
                <a:solidFill>
                  <a:srgbClr val="1A365D"/>
                </a:solidFill>
              </a:rPr>
              <a:t>Fischedick</a:t>
            </a:r>
            <a:r>
              <a:rPr lang="en-US" sz="2000" dirty="0">
                <a:solidFill>
                  <a:srgbClr val="1A365D"/>
                </a:solidFill>
              </a:rPr>
              <a:t>, J. T. (2012), Cannabis - from cultivar to </a:t>
            </a:r>
            <a:r>
              <a:rPr lang="en-US" sz="2000" dirty="0" err="1">
                <a:solidFill>
                  <a:srgbClr val="1A365D"/>
                </a:solidFill>
              </a:rPr>
              <a:t>chemovar</a:t>
            </a:r>
            <a:r>
              <a:rPr lang="en-US" sz="2000" dirty="0">
                <a:solidFill>
                  <a:srgbClr val="1A365D"/>
                </a:solidFill>
              </a:rPr>
              <a:t>. Drug Test. Analysis, 4: 660–667</a:t>
            </a:r>
            <a:endParaRPr lang="nl-NL" sz="2000" dirty="0">
              <a:solidFill>
                <a:srgbClr val="1A365D"/>
              </a:solidFill>
            </a:endParaRPr>
          </a:p>
        </p:txBody>
      </p:sp>
    </p:spTree>
    <p:extLst>
      <p:ext uri="{BB962C8B-B14F-4D97-AF65-F5344CB8AC3E}">
        <p14:creationId xmlns:p14="http://schemas.microsoft.com/office/powerpoint/2010/main" val="49071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Medicinale cannabis</a:t>
            </a:r>
            <a:endParaRPr lang="nl-NL" sz="3300" b="1" dirty="0"/>
          </a:p>
        </p:txBody>
      </p:sp>
      <p:sp>
        <p:nvSpPr>
          <p:cNvPr id="3" name="Tijdelijke aanduiding voor inhoud 2"/>
          <p:cNvSpPr>
            <a:spLocks noGrp="1"/>
          </p:cNvSpPr>
          <p:nvPr>
            <p:ph idx="1"/>
          </p:nvPr>
        </p:nvSpPr>
        <p:spPr>
          <a:xfrm>
            <a:off x="457200" y="1600201"/>
            <a:ext cx="8229600" cy="3773016"/>
          </a:xfrm>
        </p:spPr>
        <p:txBody>
          <a:bodyPr>
            <a:normAutofit/>
          </a:bodyPr>
          <a:lstStyle/>
          <a:p>
            <a:r>
              <a:rPr lang="nl-NL" sz="2000" dirty="0" smtClean="0"/>
              <a:t>Op recept verkrijgbaar tegen o.a. (zenuw)pijn, ontstekingen, spasmen</a:t>
            </a:r>
          </a:p>
          <a:p>
            <a:r>
              <a:rPr lang="nl-NL" sz="2000" dirty="0" smtClean="0"/>
              <a:t>Verschillende toedieningswijzen: thee, inhalatie (roken), maar dus ook oliedruppels</a:t>
            </a:r>
          </a:p>
          <a:p>
            <a:r>
              <a:rPr lang="nl-NL" sz="2000" dirty="0" smtClean="0"/>
              <a:t>Sinds 2015 beschikbaar als olie, Transvaal Apotheek Den Haag was de enige apotheek die het volledig legaal maakte (de teelt is (legaal) in het bedrijf </a:t>
            </a:r>
            <a:r>
              <a:rPr lang="nl-NL" sz="2000" dirty="0" err="1" smtClean="0"/>
              <a:t>Bedrocan</a:t>
            </a:r>
            <a:r>
              <a:rPr lang="nl-NL" sz="2000" dirty="0" smtClean="0"/>
              <a:t> BV in Veendam)</a:t>
            </a:r>
          </a:p>
        </p:txBody>
      </p:sp>
      <p:pic>
        <p:nvPicPr>
          <p:cNvPr id="5" name="Afbeelding 4" descr="Schermafbeelding 2017-05-07 om 11.27.3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9632" y="4077072"/>
            <a:ext cx="2163740" cy="1930202"/>
          </a:xfrm>
          <a:prstGeom prst="rect">
            <a:avLst/>
          </a:prstGeom>
        </p:spPr>
      </p:pic>
      <p:pic>
        <p:nvPicPr>
          <p:cNvPr id="4" name="Afbeelding 3"/>
          <p:cNvPicPr>
            <a:picLocks noChangeAspect="1"/>
          </p:cNvPicPr>
          <p:nvPr/>
        </p:nvPicPr>
        <p:blipFill>
          <a:blip r:embed="rId4"/>
          <a:stretch>
            <a:fillRect/>
          </a:stretch>
        </p:blipFill>
        <p:spPr>
          <a:xfrm>
            <a:off x="4716016" y="3708178"/>
            <a:ext cx="3244602" cy="2198092"/>
          </a:xfrm>
          <a:prstGeom prst="rect">
            <a:avLst/>
          </a:prstGeom>
        </p:spPr>
      </p:pic>
    </p:spTree>
    <p:extLst>
      <p:ext uri="{BB962C8B-B14F-4D97-AF65-F5344CB8AC3E}">
        <p14:creationId xmlns:p14="http://schemas.microsoft.com/office/powerpoint/2010/main" val="416355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Medicinale cannabisolie</a:t>
            </a:r>
            <a:endParaRPr lang="nl-NL" sz="3300" b="1" dirty="0"/>
          </a:p>
        </p:txBody>
      </p:sp>
      <p:sp>
        <p:nvSpPr>
          <p:cNvPr id="3" name="Tijdelijke aanduiding voor inhoud 2"/>
          <p:cNvSpPr>
            <a:spLocks noGrp="1"/>
          </p:cNvSpPr>
          <p:nvPr>
            <p:ph idx="1"/>
          </p:nvPr>
        </p:nvSpPr>
        <p:spPr/>
        <p:txBody>
          <a:bodyPr>
            <a:normAutofit/>
          </a:bodyPr>
          <a:lstStyle/>
          <a:p>
            <a:r>
              <a:rPr lang="nl-NL" sz="3000" dirty="0"/>
              <a:t>Bevat THC en CBD, </a:t>
            </a:r>
            <a:r>
              <a:rPr lang="nl-NL" sz="3000" dirty="0" smtClean="0"/>
              <a:t>er zijn 4 </a:t>
            </a:r>
            <a:r>
              <a:rPr lang="nl-NL" sz="3000" dirty="0"/>
              <a:t>varianten met verschillende </a:t>
            </a:r>
            <a:r>
              <a:rPr lang="nl-NL" sz="3000" dirty="0" smtClean="0"/>
              <a:t>verhoudingen</a:t>
            </a:r>
          </a:p>
          <a:p>
            <a:r>
              <a:rPr lang="nl-NL" sz="3000" dirty="0" smtClean="0"/>
              <a:t>Onder bepaalde voorwaarden vergoed door sommige zorgverzekeraars</a:t>
            </a:r>
            <a:endParaRPr lang="nl-NL" sz="3000" dirty="0"/>
          </a:p>
          <a:p>
            <a:endParaRPr lang="nl-NL" sz="3000" dirty="0"/>
          </a:p>
        </p:txBody>
      </p:sp>
      <p:pic>
        <p:nvPicPr>
          <p:cNvPr id="5" name="Afbeelding 4" descr="Schermafbeelding 2017-05-05 om 12.52.5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4005064"/>
            <a:ext cx="6408712" cy="2317219"/>
          </a:xfrm>
          <a:prstGeom prst="rect">
            <a:avLst/>
          </a:prstGeom>
        </p:spPr>
      </p:pic>
      <p:sp>
        <p:nvSpPr>
          <p:cNvPr id="6" name="Tekstvak 5"/>
          <p:cNvSpPr txBox="1"/>
          <p:nvPr/>
        </p:nvSpPr>
        <p:spPr>
          <a:xfrm>
            <a:off x="4932040" y="5157192"/>
            <a:ext cx="13286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50-178 euro</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3016" y="3501008"/>
            <a:ext cx="1368152" cy="1263102"/>
          </a:xfrm>
          <a:prstGeom prst="rect">
            <a:avLst/>
          </a:prstGeom>
        </p:spPr>
      </p:pic>
    </p:spTree>
    <p:extLst>
      <p:ext uri="{BB962C8B-B14F-4D97-AF65-F5344CB8AC3E}">
        <p14:creationId xmlns:p14="http://schemas.microsoft.com/office/powerpoint/2010/main" val="415315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Schermafbeelding 2017-05-05 om 12.54.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0"/>
            <a:ext cx="7967709" cy="6858000"/>
          </a:xfrm>
          <a:prstGeom prst="rect">
            <a:avLst/>
          </a:prstGeom>
        </p:spPr>
      </p:pic>
    </p:spTree>
    <p:extLst>
      <p:ext uri="{BB962C8B-B14F-4D97-AF65-F5344CB8AC3E}">
        <p14:creationId xmlns:p14="http://schemas.microsoft.com/office/powerpoint/2010/main" val="391075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hermafbeelding 2017-11-05 om 11.00.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67" y="604532"/>
            <a:ext cx="8163273" cy="5470177"/>
          </a:xfrm>
          <a:prstGeom prst="rect">
            <a:avLst/>
          </a:prstGeom>
        </p:spPr>
      </p:pic>
    </p:spTree>
    <p:extLst>
      <p:ext uri="{BB962C8B-B14F-4D97-AF65-F5344CB8AC3E}">
        <p14:creationId xmlns:p14="http://schemas.microsoft.com/office/powerpoint/2010/main" val="34547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image0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976" y="1025622"/>
            <a:ext cx="7369622" cy="3810560"/>
          </a:xfrm>
          <a:prstGeom prst="rect">
            <a:avLst/>
          </a:prstGeom>
        </p:spPr>
      </p:pic>
    </p:spTree>
    <p:extLst>
      <p:ext uri="{BB962C8B-B14F-4D97-AF65-F5344CB8AC3E}">
        <p14:creationId xmlns:p14="http://schemas.microsoft.com/office/powerpoint/2010/main" val="99221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76" y="1025622"/>
            <a:ext cx="7369622" cy="3810560"/>
          </a:xfrm>
          <a:prstGeom prst="rect">
            <a:avLst/>
          </a:prstGeom>
        </p:spPr>
      </p:pic>
      <p:pic>
        <p:nvPicPr>
          <p:cNvPr id="2" name="Afbeelding 1"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3807" y="186445"/>
            <a:ext cx="5460243" cy="5832378"/>
          </a:xfrm>
          <a:prstGeom prst="rect">
            <a:avLst/>
          </a:prstGeom>
        </p:spPr>
      </p:pic>
    </p:spTree>
    <p:extLst>
      <p:ext uri="{BB962C8B-B14F-4D97-AF65-F5344CB8AC3E}">
        <p14:creationId xmlns:p14="http://schemas.microsoft.com/office/powerpoint/2010/main" val="2574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ebes NEJM2004 androgen independencypCa"/>
          <p:cNvPicPr>
            <a:picLocks noChangeAspect="1" noChangeArrowheads="1"/>
          </p:cNvPicPr>
          <p:nvPr/>
        </p:nvPicPr>
        <p:blipFill>
          <a:blip r:embed="rId2" cstate="print"/>
          <a:srcRect l="922" t="1495" r="1823" b="2060"/>
          <a:stretch>
            <a:fillRect/>
          </a:stretch>
        </p:blipFill>
        <p:spPr bwMode="auto">
          <a:xfrm>
            <a:off x="107504" y="764704"/>
            <a:ext cx="8553464" cy="5116060"/>
          </a:xfrm>
          <a:prstGeom prst="rect">
            <a:avLst/>
          </a:prstGeom>
          <a:noFill/>
          <a:ln w="9525">
            <a:noFill/>
            <a:miter lim="800000"/>
            <a:headEnd/>
            <a:tailEnd/>
          </a:ln>
        </p:spPr>
      </p:pic>
    </p:spTree>
    <p:extLst>
      <p:ext uri="{BB962C8B-B14F-4D97-AF65-F5344CB8AC3E}">
        <p14:creationId xmlns:p14="http://schemas.microsoft.com/office/powerpoint/2010/main" val="266532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Bewijs bij kankerbehandeling?</a:t>
            </a:r>
            <a:endParaRPr lang="nl-NL" sz="3300" b="1" dirty="0"/>
          </a:p>
        </p:txBody>
      </p:sp>
      <p:sp>
        <p:nvSpPr>
          <p:cNvPr id="3" name="Tijdelijke aanduiding voor inhoud 2"/>
          <p:cNvSpPr>
            <a:spLocks noGrp="1"/>
          </p:cNvSpPr>
          <p:nvPr>
            <p:ph idx="1"/>
          </p:nvPr>
        </p:nvSpPr>
        <p:spPr/>
        <p:txBody>
          <a:bodyPr>
            <a:noAutofit/>
          </a:bodyPr>
          <a:lstStyle/>
          <a:p>
            <a:r>
              <a:rPr lang="nl-NL" sz="2400" dirty="0" smtClean="0">
                <a:latin typeface="+mj-lt"/>
              </a:rPr>
              <a:t>Alleen preklinisch (kankercellijnen) en dierproefonderzoek is uitgevoerd</a:t>
            </a:r>
          </a:p>
          <a:p>
            <a:r>
              <a:rPr lang="nl-NL" sz="2400" dirty="0" smtClean="0">
                <a:latin typeface="+mj-lt"/>
              </a:rPr>
              <a:t>Theoretisch kan er een rol zijn (remming celdeling)</a:t>
            </a:r>
          </a:p>
          <a:p>
            <a:endParaRPr lang="nl-NL" sz="2400" dirty="0">
              <a:latin typeface="+mj-lt"/>
            </a:endParaRPr>
          </a:p>
          <a:p>
            <a:r>
              <a:rPr lang="nl-NL" sz="2400" dirty="0" smtClean="0">
                <a:latin typeface="+mj-lt"/>
              </a:rPr>
              <a:t>Samenvatting van al het onderzoek: net zoveel onderzoek die aangeeft dat </a:t>
            </a:r>
            <a:r>
              <a:rPr lang="nl-NL" sz="2400" dirty="0" err="1" smtClean="0">
                <a:latin typeface="+mj-lt"/>
              </a:rPr>
              <a:t>cannabioïden</a:t>
            </a:r>
            <a:r>
              <a:rPr lang="nl-NL" sz="2400" dirty="0" smtClean="0">
                <a:latin typeface="+mj-lt"/>
              </a:rPr>
              <a:t> kankercellen kunnen </a:t>
            </a:r>
            <a:r>
              <a:rPr lang="nl-NL" sz="2400" b="1" dirty="0" smtClean="0">
                <a:latin typeface="+mj-lt"/>
              </a:rPr>
              <a:t>remmen</a:t>
            </a:r>
            <a:r>
              <a:rPr lang="nl-NL" sz="2400" dirty="0" smtClean="0">
                <a:latin typeface="+mj-lt"/>
              </a:rPr>
              <a:t> als kunnen </a:t>
            </a:r>
            <a:r>
              <a:rPr lang="nl-NL" sz="2400" b="1" dirty="0" smtClean="0">
                <a:latin typeface="+mj-lt"/>
              </a:rPr>
              <a:t>stimuleren</a:t>
            </a:r>
            <a:r>
              <a:rPr lang="nl-NL" sz="2400" dirty="0" smtClean="0">
                <a:latin typeface="+mj-lt"/>
              </a:rPr>
              <a:t>!</a:t>
            </a:r>
          </a:p>
          <a:p>
            <a:endParaRPr lang="nl-NL" sz="2400" dirty="0">
              <a:latin typeface="+mj-lt"/>
            </a:endParaRPr>
          </a:p>
          <a:p>
            <a:r>
              <a:rPr lang="nl-NL" sz="2400" dirty="0" smtClean="0">
                <a:latin typeface="+mj-lt"/>
              </a:rPr>
              <a:t>Ergo: geen rol bij de (directe) kankerbehandeling, maar studies zijn in opzet</a:t>
            </a:r>
            <a:endParaRPr lang="nl-NL" sz="2400" dirty="0">
              <a:latin typeface="+mj-lt"/>
            </a:endParaRPr>
          </a:p>
        </p:txBody>
      </p:sp>
    </p:spTree>
    <p:extLst>
      <p:ext uri="{BB962C8B-B14F-4D97-AF65-F5344CB8AC3E}">
        <p14:creationId xmlns:p14="http://schemas.microsoft.com/office/powerpoint/2010/main" val="1662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Bewijs bij verminderen symptomen kanker/behandeling?</a:t>
            </a:r>
            <a:endParaRPr lang="nl-NL" sz="3300" b="1" dirty="0"/>
          </a:p>
        </p:txBody>
      </p:sp>
      <p:sp>
        <p:nvSpPr>
          <p:cNvPr id="3" name="Tijdelijke aanduiding voor inhoud 2"/>
          <p:cNvSpPr>
            <a:spLocks noGrp="1"/>
          </p:cNvSpPr>
          <p:nvPr>
            <p:ph idx="1"/>
          </p:nvPr>
        </p:nvSpPr>
        <p:spPr>
          <a:xfrm>
            <a:off x="457200" y="1772816"/>
            <a:ext cx="8229600" cy="4353347"/>
          </a:xfrm>
        </p:spPr>
        <p:txBody>
          <a:bodyPr>
            <a:normAutofit/>
          </a:bodyPr>
          <a:lstStyle/>
          <a:p>
            <a:r>
              <a:rPr lang="nl-NL" sz="3000" dirty="0"/>
              <a:t>Vele studies: helpt bij symptomen als misselijkheid, braken, pijn, slaapproblemen, verminderde eetlust ten gevolge van kanker of de behandeling ervan (met name THC)</a:t>
            </a:r>
          </a:p>
          <a:p>
            <a:endParaRPr lang="nl-NL" sz="3000" dirty="0"/>
          </a:p>
        </p:txBody>
      </p:sp>
      <p:sp>
        <p:nvSpPr>
          <p:cNvPr id="4" name="Tekstvak 3"/>
          <p:cNvSpPr txBox="1"/>
          <p:nvPr/>
        </p:nvSpPr>
        <p:spPr>
          <a:xfrm>
            <a:off x="1979712" y="4869160"/>
            <a:ext cx="44200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Smith et al.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Cochrane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Database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Syst</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rev</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2015</a:t>
            </a:r>
          </a:p>
        </p:txBody>
      </p:sp>
    </p:spTree>
    <p:extLst>
      <p:ext uri="{BB962C8B-B14F-4D97-AF65-F5344CB8AC3E}">
        <p14:creationId xmlns:p14="http://schemas.microsoft.com/office/powerpoint/2010/main" val="158806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hermafbeelding 2017-11-05 om 11.43.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59" y="348256"/>
            <a:ext cx="8203091" cy="5144471"/>
          </a:xfrm>
          <a:prstGeom prst="rect">
            <a:avLst/>
          </a:prstGeom>
        </p:spPr>
      </p:pic>
      <p:sp>
        <p:nvSpPr>
          <p:cNvPr id="4" name="Rechthoek 3"/>
          <p:cNvSpPr/>
          <p:nvPr/>
        </p:nvSpPr>
        <p:spPr>
          <a:xfrm>
            <a:off x="326259" y="5623884"/>
            <a:ext cx="8529351" cy="1169551"/>
          </a:xfrm>
          <a:prstGeom prst="rect">
            <a:avLst/>
          </a:prstGeom>
        </p:spPr>
        <p:txBody>
          <a:bodyPr wrap="square">
            <a:spAutoFit/>
          </a:bodyPr>
          <a:lstStyle/>
          <a:p>
            <a:r>
              <a:rPr lang="nl-NL" sz="1000" dirty="0" smtClean="0"/>
              <a:t>Referenties: </a:t>
            </a:r>
          </a:p>
          <a:p>
            <a:r>
              <a:rPr lang="nl-NL" sz="1000" dirty="0" smtClean="0"/>
              <a:t>1 </a:t>
            </a:r>
            <a:r>
              <a:rPr lang="nl-NL" sz="1000" dirty="0" err="1" smtClean="0"/>
              <a:t>Whiting</a:t>
            </a:r>
            <a:r>
              <a:rPr lang="nl-NL" sz="1000" dirty="0" smtClean="0"/>
              <a:t> </a:t>
            </a:r>
            <a:r>
              <a:rPr lang="nl-NL" sz="1000" dirty="0"/>
              <a:t>PF, Wolff RF, </a:t>
            </a:r>
            <a:r>
              <a:rPr lang="nl-NL" sz="1000" dirty="0" err="1"/>
              <a:t>Deshpande</a:t>
            </a:r>
            <a:r>
              <a:rPr lang="nl-NL" sz="1000" dirty="0"/>
              <a:t> S, et al. </a:t>
            </a:r>
            <a:r>
              <a:rPr lang="en-GB" sz="1000" dirty="0"/>
              <a:t>Cannabinoids for Medical Use: A Systematic Review and Meta-analysis. Journal of the American Medical Association 2015; 313(24): 2456-2473</a:t>
            </a:r>
            <a:endParaRPr lang="nl-NL" sz="1000" dirty="0"/>
          </a:p>
          <a:p>
            <a:r>
              <a:rPr lang="en-GB" sz="1000" dirty="0" smtClean="0"/>
              <a:t>2 Tafelski </a:t>
            </a:r>
            <a:r>
              <a:rPr lang="en-GB" sz="1000" dirty="0"/>
              <a:t>S, </a:t>
            </a:r>
            <a:r>
              <a:rPr lang="en-GB" sz="1000" dirty="0" err="1"/>
              <a:t>Häuser</a:t>
            </a:r>
            <a:r>
              <a:rPr lang="en-GB" sz="1000" dirty="0"/>
              <a:t> W, </a:t>
            </a:r>
            <a:r>
              <a:rPr lang="en-GB" sz="1000" dirty="0" err="1"/>
              <a:t>Schäfer</a:t>
            </a:r>
            <a:r>
              <a:rPr lang="en-GB" sz="1000" dirty="0"/>
              <a:t> M. Efficacy, tolerability, and safety of cannabinoids for chemotherapy-induced nausea and vomiting—a systematic review of systematic reviews. </a:t>
            </a:r>
            <a:r>
              <a:rPr lang="nl-NL" sz="1000" dirty="0" err="1"/>
              <a:t>Schmerz</a:t>
            </a:r>
            <a:r>
              <a:rPr lang="nl-NL" sz="1000" dirty="0"/>
              <a:t> 2016; 30: 14-24</a:t>
            </a:r>
          </a:p>
          <a:p>
            <a:r>
              <a:rPr lang="nl-NL" sz="1000" dirty="0" smtClean="0"/>
              <a:t>3 </a:t>
            </a:r>
            <a:r>
              <a:rPr lang="nl-NL" sz="1000" dirty="0" err="1" smtClean="0"/>
              <a:t>Mücke</a:t>
            </a:r>
            <a:r>
              <a:rPr lang="nl-NL" sz="1000" dirty="0" smtClean="0"/>
              <a:t> </a:t>
            </a:r>
            <a:r>
              <a:rPr lang="nl-NL" sz="1000" dirty="0"/>
              <a:t>M, Carter C, </a:t>
            </a:r>
            <a:r>
              <a:rPr lang="nl-NL" sz="1000" dirty="0" err="1"/>
              <a:t>Cuhls</a:t>
            </a:r>
            <a:r>
              <a:rPr lang="nl-NL" sz="1000" dirty="0"/>
              <a:t> H, et al. </a:t>
            </a:r>
            <a:r>
              <a:rPr lang="nl-NL" sz="1000" dirty="0" err="1"/>
              <a:t>Cannabinoide</a:t>
            </a:r>
            <a:r>
              <a:rPr lang="nl-NL" sz="1000" dirty="0"/>
              <a:t> in der </a:t>
            </a:r>
            <a:r>
              <a:rPr lang="nl-NL" sz="1000" dirty="0" err="1"/>
              <a:t>palliativen</a:t>
            </a:r>
            <a:r>
              <a:rPr lang="nl-NL" sz="1000" dirty="0"/>
              <a:t> </a:t>
            </a:r>
            <a:r>
              <a:rPr lang="nl-NL" sz="1000" dirty="0" err="1"/>
              <a:t>Versorgung</a:t>
            </a:r>
            <a:r>
              <a:rPr lang="nl-NL" sz="1000" dirty="0"/>
              <a:t> Systematische </a:t>
            </a:r>
            <a:r>
              <a:rPr lang="nl-NL" sz="1000" dirty="0" err="1"/>
              <a:t>Übersicht</a:t>
            </a:r>
            <a:r>
              <a:rPr lang="nl-NL" sz="1000" dirty="0"/>
              <a:t> </a:t>
            </a:r>
            <a:r>
              <a:rPr lang="nl-NL" sz="1000" dirty="0" err="1"/>
              <a:t>und</a:t>
            </a:r>
            <a:r>
              <a:rPr lang="nl-NL" sz="1000" dirty="0"/>
              <a:t> </a:t>
            </a:r>
            <a:r>
              <a:rPr lang="nl-NL" sz="1000" dirty="0" err="1"/>
              <a:t>Metaanalyse</a:t>
            </a:r>
            <a:r>
              <a:rPr lang="nl-NL" sz="1000" dirty="0"/>
              <a:t> der </a:t>
            </a:r>
            <a:r>
              <a:rPr lang="nl-NL" sz="1000" dirty="0" err="1"/>
              <a:t>Wirksamkeit</a:t>
            </a:r>
            <a:r>
              <a:rPr lang="nl-NL" sz="1000" dirty="0"/>
              <a:t>, </a:t>
            </a:r>
            <a:r>
              <a:rPr lang="nl-NL" sz="1000" dirty="0" err="1"/>
              <a:t>Verträglichkeit</a:t>
            </a:r>
            <a:r>
              <a:rPr lang="nl-NL" sz="1000" dirty="0"/>
              <a:t> </a:t>
            </a:r>
            <a:r>
              <a:rPr lang="nl-NL" sz="1000" dirty="0" err="1"/>
              <a:t>und</a:t>
            </a:r>
            <a:r>
              <a:rPr lang="nl-NL" sz="1000" dirty="0"/>
              <a:t> </a:t>
            </a:r>
            <a:r>
              <a:rPr lang="nl-NL" sz="1000" dirty="0" err="1"/>
              <a:t>Sicherheit</a:t>
            </a:r>
            <a:r>
              <a:rPr lang="nl-NL" sz="1000" dirty="0"/>
              <a:t>. </a:t>
            </a:r>
            <a:r>
              <a:rPr lang="en-GB" sz="1000" dirty="0" err="1"/>
              <a:t>Schmerz</a:t>
            </a:r>
            <a:r>
              <a:rPr lang="en-GB" sz="1000" dirty="0"/>
              <a:t> 2016; 30: 25-36</a:t>
            </a:r>
            <a:r>
              <a:rPr lang="nl-NL" sz="1000" dirty="0"/>
              <a:t> </a:t>
            </a:r>
          </a:p>
        </p:txBody>
      </p:sp>
    </p:spTree>
    <p:extLst>
      <p:ext uri="{BB962C8B-B14F-4D97-AF65-F5344CB8AC3E}">
        <p14:creationId xmlns:p14="http://schemas.microsoft.com/office/powerpoint/2010/main" val="316142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
          <p:cNvGraphicFramePr>
            <a:graphicFrameLocks noGrp="1"/>
          </p:cNvGraphicFramePr>
          <p:nvPr>
            <p:extLst>
              <p:ext uri="{D42A27DB-BD31-4B8C-83A1-F6EECF244321}">
                <p14:modId xmlns:p14="http://schemas.microsoft.com/office/powerpoint/2010/main" val="2453726219"/>
              </p:ext>
            </p:extLst>
          </p:nvPr>
        </p:nvGraphicFramePr>
        <p:xfrm>
          <a:off x="0" y="1123950"/>
          <a:ext cx="9145588" cy="5092705"/>
        </p:xfrm>
        <a:graphic>
          <a:graphicData uri="http://schemas.openxmlformats.org/drawingml/2006/table">
            <a:tbl>
              <a:tblPr/>
              <a:tblGrid>
                <a:gridCol w="3851275">
                  <a:extLst>
                    <a:ext uri="{9D8B030D-6E8A-4147-A177-3AD203B41FA5}">
                      <a16:colId xmlns="" xmlns:a16="http://schemas.microsoft.com/office/drawing/2014/main" val="3942302220"/>
                    </a:ext>
                  </a:extLst>
                </a:gridCol>
                <a:gridCol w="1154113">
                  <a:extLst>
                    <a:ext uri="{9D8B030D-6E8A-4147-A177-3AD203B41FA5}">
                      <a16:colId xmlns="" xmlns:a16="http://schemas.microsoft.com/office/drawing/2014/main" val="2970325659"/>
                    </a:ext>
                  </a:extLst>
                </a:gridCol>
                <a:gridCol w="1081087">
                  <a:extLst>
                    <a:ext uri="{9D8B030D-6E8A-4147-A177-3AD203B41FA5}">
                      <a16:colId xmlns="" xmlns:a16="http://schemas.microsoft.com/office/drawing/2014/main" val="3509914086"/>
                    </a:ext>
                  </a:extLst>
                </a:gridCol>
                <a:gridCol w="1150938">
                  <a:extLst>
                    <a:ext uri="{9D8B030D-6E8A-4147-A177-3AD203B41FA5}">
                      <a16:colId xmlns="" xmlns:a16="http://schemas.microsoft.com/office/drawing/2014/main" val="2926155137"/>
                    </a:ext>
                  </a:extLst>
                </a:gridCol>
                <a:gridCol w="1081087">
                  <a:extLst>
                    <a:ext uri="{9D8B030D-6E8A-4147-A177-3AD203B41FA5}">
                      <a16:colId xmlns="" xmlns:a16="http://schemas.microsoft.com/office/drawing/2014/main" val="2003411514"/>
                    </a:ext>
                  </a:extLst>
                </a:gridCol>
                <a:gridCol w="827088">
                  <a:extLst>
                    <a:ext uri="{9D8B030D-6E8A-4147-A177-3AD203B41FA5}">
                      <a16:colId xmlns="" xmlns:a16="http://schemas.microsoft.com/office/drawing/2014/main" val="1915728772"/>
                    </a:ext>
                  </a:extLst>
                </a:gridCol>
              </a:tblGrid>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dirty="0" smtClean="0">
                        <a:ln>
                          <a:noFill/>
                        </a:ln>
                        <a:solidFill>
                          <a:srgbClr val="F4E7ED"/>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THC-A</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THC</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CBD-A</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CBD   </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extLst>
                  <a:ext uri="{0D108BD9-81ED-4DB2-BD59-A6C34878D82A}">
                    <a16:rowId xmlns="" xmlns:a16="http://schemas.microsoft.com/office/drawing/2014/main" val="3698249881"/>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Analgetisch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 xmlns:a16="http://schemas.microsoft.com/office/drawing/2014/main" val="1732248994"/>
                  </a:ext>
                </a:extLst>
              </a:tr>
              <a:tr h="390525">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Anti-inflammatoir</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 xmlns:a16="http://schemas.microsoft.com/office/drawing/2014/main" val="493747666"/>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Eetlust opwekkend</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 xmlns:a16="http://schemas.microsoft.com/office/drawing/2014/main" val="192593932"/>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Antiemetisch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 xmlns:a16="http://schemas.microsoft.com/office/drawing/2014/main" val="801650685"/>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rPr>
                        <a:t>Relaxerend / sederend</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 xmlns:a16="http://schemas.microsoft.com/office/drawing/2014/main" val="378190979"/>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err="1" smtClean="0">
                          <a:ln>
                            <a:noFill/>
                          </a:ln>
                          <a:solidFill>
                            <a:srgbClr val="210F17"/>
                          </a:solidFill>
                          <a:effectLst/>
                          <a:latin typeface="Verdana" panose="020B0604030504040204" pitchFamily="34" charset="0"/>
                          <a:cs typeface="Arial" panose="020B0604020202020204" pitchFamily="34" charset="0"/>
                        </a:rPr>
                        <a:t>Anxiolytisch</a:t>
                      </a:r>
                      <a:endPar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 xmlns:a16="http://schemas.microsoft.com/office/drawing/2014/main" val="3275501322"/>
                  </a:ext>
                </a:extLst>
              </a:tr>
              <a:tr h="390525">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err="1" smtClean="0">
                          <a:ln>
                            <a:noFill/>
                          </a:ln>
                          <a:solidFill>
                            <a:schemeClr val="tx1"/>
                          </a:solidFill>
                          <a:effectLst/>
                          <a:latin typeface="Verdana" panose="020B0604030504040204" pitchFamily="34" charset="0"/>
                          <a:cs typeface="Arial" panose="020B0604020202020204" pitchFamily="34" charset="0"/>
                        </a:rPr>
                        <a:t>Antipsychotisch</a:t>
                      </a:r>
                      <a:endParaRPr kumimoji="0" lang="nl-NL" altLang="nl-NL" sz="1800" b="0" i="0" u="none" strike="noStrike" cap="none" normalizeH="0" baseline="0" dirty="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 xmlns:a16="http://schemas.microsoft.com/office/drawing/2014/main" val="1931662834"/>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rPr>
                        <a:t>Antiepileptisch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 xmlns:a16="http://schemas.microsoft.com/office/drawing/2014/main" val="293274449"/>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Spasmolytisch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 xmlns:a16="http://schemas.microsoft.com/office/drawing/2014/main" val="2518195107"/>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Neuroprotectief</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 xmlns:a16="http://schemas.microsoft.com/office/drawing/2014/main" val="3900909155"/>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Antiproliferatief</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 xmlns:a16="http://schemas.microsoft.com/office/drawing/2014/main" val="2101286846"/>
                  </a:ext>
                </a:extLst>
              </a:tr>
              <a:tr h="390525">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 xmlns:a16="http://schemas.microsoft.com/office/drawing/2014/main" val="3541601973"/>
                  </a:ext>
                </a:extLst>
              </a:tr>
            </a:tbl>
          </a:graphicData>
        </a:graphic>
      </p:graphicFrame>
    </p:spTree>
    <p:extLst>
      <p:ext uri="{BB962C8B-B14F-4D97-AF65-F5344CB8AC3E}">
        <p14:creationId xmlns:p14="http://schemas.microsoft.com/office/powerpoint/2010/main" val="425292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5"/>
          <p:cNvGraphicFramePr>
            <a:graphicFrameLocks noGrp="1"/>
          </p:cNvGraphicFramePr>
          <p:nvPr/>
        </p:nvGraphicFramePr>
        <p:xfrm>
          <a:off x="0" y="1123950"/>
          <a:ext cx="9145588" cy="5092705"/>
        </p:xfrm>
        <a:graphic>
          <a:graphicData uri="http://schemas.openxmlformats.org/drawingml/2006/table">
            <a:tbl>
              <a:tblPr/>
              <a:tblGrid>
                <a:gridCol w="3851275">
                  <a:extLst>
                    <a:ext uri="{9D8B030D-6E8A-4147-A177-3AD203B41FA5}">
                      <a16:colId xmlns:a16="http://schemas.microsoft.com/office/drawing/2014/main" xmlns="" val="3942302220"/>
                    </a:ext>
                  </a:extLst>
                </a:gridCol>
                <a:gridCol w="1154113">
                  <a:extLst>
                    <a:ext uri="{9D8B030D-6E8A-4147-A177-3AD203B41FA5}">
                      <a16:colId xmlns:a16="http://schemas.microsoft.com/office/drawing/2014/main" xmlns="" val="2970325659"/>
                    </a:ext>
                  </a:extLst>
                </a:gridCol>
                <a:gridCol w="1081087">
                  <a:extLst>
                    <a:ext uri="{9D8B030D-6E8A-4147-A177-3AD203B41FA5}">
                      <a16:colId xmlns:a16="http://schemas.microsoft.com/office/drawing/2014/main" xmlns="" val="3509914086"/>
                    </a:ext>
                  </a:extLst>
                </a:gridCol>
                <a:gridCol w="1150938">
                  <a:extLst>
                    <a:ext uri="{9D8B030D-6E8A-4147-A177-3AD203B41FA5}">
                      <a16:colId xmlns:a16="http://schemas.microsoft.com/office/drawing/2014/main" xmlns="" val="2926155137"/>
                    </a:ext>
                  </a:extLst>
                </a:gridCol>
                <a:gridCol w="1081087">
                  <a:extLst>
                    <a:ext uri="{9D8B030D-6E8A-4147-A177-3AD203B41FA5}">
                      <a16:colId xmlns:a16="http://schemas.microsoft.com/office/drawing/2014/main" xmlns="" val="2003411514"/>
                    </a:ext>
                  </a:extLst>
                </a:gridCol>
                <a:gridCol w="827088">
                  <a:extLst>
                    <a:ext uri="{9D8B030D-6E8A-4147-A177-3AD203B41FA5}">
                      <a16:colId xmlns:a16="http://schemas.microsoft.com/office/drawing/2014/main" xmlns="" val="1915728772"/>
                    </a:ext>
                  </a:extLst>
                </a:gridCol>
              </a:tblGrid>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dirty="0" smtClean="0">
                        <a:ln>
                          <a:noFill/>
                        </a:ln>
                        <a:solidFill>
                          <a:srgbClr val="F4E7ED"/>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THC-A</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THC</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CBD-A</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CBD   </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1" i="0" u="none" strike="noStrike" cap="none" normalizeH="0" baseline="0" smtClean="0">
                          <a:ln>
                            <a:noFill/>
                          </a:ln>
                          <a:solidFill>
                            <a:srgbClr val="F4E7ED"/>
                          </a:solidFill>
                          <a:effectLst/>
                          <a:latin typeface="Verdana" panose="020B0604030504040204" pitchFamily="34" charset="0"/>
                          <a:cs typeface="Arial" panose="020B0604020202020204" pitchFamily="34" charset="0"/>
                        </a:rPr>
                        <a:t>(…)</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37440" cap="flat" cmpd="sng" algn="ctr">
                      <a:solidFill>
                        <a:srgbClr val="F4E7ED"/>
                      </a:solidFill>
                      <a:prstDash val="solid"/>
                      <a:round/>
                      <a:headEnd type="none" w="med" len="med"/>
                      <a:tailEnd type="none" w="med" len="med"/>
                    </a:lnB>
                    <a:lnTlToBr>
                      <a:noFill/>
                    </a:lnTlToBr>
                    <a:lnBlToTr>
                      <a:noFill/>
                    </a:lnBlToTr>
                    <a:solidFill>
                      <a:srgbClr val="892D4E"/>
                    </a:solidFill>
                  </a:tcPr>
                </a:tc>
                <a:extLst>
                  <a:ext uri="{0D108BD9-81ED-4DB2-BD59-A6C34878D82A}">
                    <a16:rowId xmlns:a16="http://schemas.microsoft.com/office/drawing/2014/main" xmlns="" val="3698249881"/>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Analgetisch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3744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a16="http://schemas.microsoft.com/office/drawing/2014/main" xmlns="" val="1732248994"/>
                  </a:ext>
                </a:extLst>
              </a:tr>
              <a:tr h="390525">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Anti-inflammatoir</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a16="http://schemas.microsoft.com/office/drawing/2014/main" xmlns="" val="493747666"/>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Eetlust opwekkend</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a16="http://schemas.microsoft.com/office/drawing/2014/main" xmlns="" val="192593932"/>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Antiemetisch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a16="http://schemas.microsoft.com/office/drawing/2014/main" xmlns="" val="801650685"/>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rPr>
                        <a:t>Relaxerend / sederend</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a16="http://schemas.microsoft.com/office/drawing/2014/main" xmlns="" val="378190979"/>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err="1" smtClean="0">
                          <a:ln>
                            <a:noFill/>
                          </a:ln>
                          <a:solidFill>
                            <a:srgbClr val="210F17"/>
                          </a:solidFill>
                          <a:effectLst/>
                          <a:latin typeface="Verdana" panose="020B0604030504040204" pitchFamily="34" charset="0"/>
                          <a:cs typeface="Arial" panose="020B0604020202020204" pitchFamily="34" charset="0"/>
                        </a:rPr>
                        <a:t>Anxiolytisch</a:t>
                      </a:r>
                      <a:endPar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a16="http://schemas.microsoft.com/office/drawing/2014/main" xmlns="" val="3275501322"/>
                  </a:ext>
                </a:extLst>
              </a:tr>
              <a:tr h="390525">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dirty="0" err="1" smtClean="0">
                          <a:ln>
                            <a:noFill/>
                          </a:ln>
                          <a:solidFill>
                            <a:schemeClr val="tx1"/>
                          </a:solidFill>
                          <a:effectLst/>
                          <a:latin typeface="Verdana" panose="020B0604030504040204" pitchFamily="34" charset="0"/>
                          <a:cs typeface="Arial" panose="020B0604020202020204" pitchFamily="34" charset="0"/>
                        </a:rPr>
                        <a:t>Antipsychotisch</a:t>
                      </a:r>
                      <a:endParaRPr kumimoji="0" lang="nl-NL" altLang="nl-NL" sz="1800" b="0" i="0" u="none" strike="noStrike" cap="none" normalizeH="0" baseline="0" dirty="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a16="http://schemas.microsoft.com/office/drawing/2014/main" xmlns="" val="1931662834"/>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rPr>
                        <a:t>Antiepileptisch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1"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chemeClr val="tx1"/>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a16="http://schemas.microsoft.com/office/drawing/2014/main" xmlns="" val="293274449"/>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Spasmolytisch</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a16="http://schemas.microsoft.com/office/drawing/2014/main" xmlns="" val="2518195107"/>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Neuroprotectief</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a16="http://schemas.microsoft.com/office/drawing/2014/main" xmlns="" val="3900909155"/>
                  </a:ext>
                </a:extLst>
              </a:tr>
              <a:tr h="392113">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Antiproliferatief</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X</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DACDD0"/>
                    </a:solidFill>
                  </a:tcPr>
                </a:tc>
                <a:extLst>
                  <a:ext uri="{0D108BD9-81ED-4DB2-BD59-A6C34878D82A}">
                    <a16:rowId xmlns:a16="http://schemas.microsoft.com/office/drawing/2014/main" xmlns="" val="2101286846"/>
                  </a:ext>
                </a:extLst>
              </a:tr>
              <a:tr h="390525">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rPr>
                        <a:t>(…)</a:t>
                      </a: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tc>
                  <a:txBody>
                    <a:bodyPr/>
                    <a:lstStyle>
                      <a:lvl1pPr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1pPr>
                      <a:lvl2pPr marL="742950" indent="-28575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2pPr>
                      <a:lvl3pPr marL="11430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3pPr>
                      <a:lvl4pPr marL="16002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panose="020B0604020202020204" pitchFamily="34" charset="0"/>
                        </a:defRPr>
                      </a:lvl4pPr>
                      <a:lvl5pPr marL="2057400" indent="-228600" defTabSz="449263">
                        <a:spcBef>
                          <a:spcPct val="20000"/>
                        </a:spcBef>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Font typeface="Arial" panose="020B0604020202020204" pitchFamily="34"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Arial" panose="020B0604020202020204" pitchFamily="34" charset="0"/>
                        </a:defRPr>
                      </a:lvl9pPr>
                    </a:lstStyle>
                    <a:p>
                      <a:pPr marL="0" marR="0" lvl="0" indent="0" algn="l" defTabSz="449263" rtl="0" eaLnBrk="1" fontAlgn="base" latinLnBrk="0" hangingPunct="1">
                        <a:lnSpc>
                          <a:spcPct val="102000"/>
                        </a:lnSpc>
                        <a:spcBef>
                          <a:spcPct val="0"/>
                        </a:spcBef>
                        <a:spcAft>
                          <a:spcPct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nl-NL" altLang="nl-NL" sz="1800" b="0" i="0" u="none" strike="noStrike" cap="none" normalizeH="0" baseline="0" dirty="0" smtClean="0">
                        <a:ln>
                          <a:noFill/>
                        </a:ln>
                        <a:solidFill>
                          <a:srgbClr val="210F17"/>
                        </a:solidFill>
                        <a:effectLst/>
                        <a:latin typeface="Verdana" panose="020B0604030504040204" pitchFamily="34" charset="0"/>
                        <a:cs typeface="Arial" panose="020B0604020202020204" pitchFamily="34" charset="0"/>
                      </a:endParaRPr>
                    </a:p>
                  </a:txBody>
                  <a:tcPr marL="90000" marR="90000" marT="46800" marB="46800" horzOverflow="overflow">
                    <a:lnL w="11520" cap="flat" cmpd="sng" algn="ctr">
                      <a:solidFill>
                        <a:srgbClr val="F4E7ED"/>
                      </a:solidFill>
                      <a:prstDash val="solid"/>
                      <a:round/>
                      <a:headEnd type="none" w="med" len="med"/>
                      <a:tailEnd type="none" w="med" len="med"/>
                    </a:lnL>
                    <a:lnR w="11520" cap="flat" cmpd="sng" algn="ctr">
                      <a:solidFill>
                        <a:srgbClr val="F4E7ED"/>
                      </a:solidFill>
                      <a:prstDash val="solid"/>
                      <a:round/>
                      <a:headEnd type="none" w="med" len="med"/>
                      <a:tailEnd type="none" w="med" len="med"/>
                    </a:lnR>
                    <a:lnT w="11520" cap="flat" cmpd="sng" algn="ctr">
                      <a:solidFill>
                        <a:srgbClr val="F4E7ED"/>
                      </a:solidFill>
                      <a:prstDash val="solid"/>
                      <a:round/>
                      <a:headEnd type="none" w="med" len="med"/>
                      <a:tailEnd type="none" w="med" len="med"/>
                    </a:lnT>
                    <a:lnB w="11520" cap="flat" cmpd="sng" algn="ctr">
                      <a:solidFill>
                        <a:srgbClr val="F4E7ED"/>
                      </a:solidFill>
                      <a:prstDash val="solid"/>
                      <a:round/>
                      <a:headEnd type="none" w="med" len="med"/>
                      <a:tailEnd type="none" w="med" len="med"/>
                    </a:lnB>
                    <a:lnTlToBr>
                      <a:noFill/>
                    </a:lnTlToBr>
                    <a:lnBlToTr>
                      <a:noFill/>
                    </a:lnBlToTr>
                    <a:solidFill>
                      <a:srgbClr val="EDE8E9"/>
                    </a:solidFill>
                  </a:tcPr>
                </a:tc>
                <a:extLst>
                  <a:ext uri="{0D108BD9-81ED-4DB2-BD59-A6C34878D82A}">
                    <a16:rowId xmlns:a16="http://schemas.microsoft.com/office/drawing/2014/main" xmlns="" val="3541601973"/>
                  </a:ext>
                </a:extLst>
              </a:tr>
            </a:tbl>
          </a:graphicData>
        </a:graphic>
      </p:graphicFrame>
      <p:pic>
        <p:nvPicPr>
          <p:cNvPr id="2" name="Afbeelding 1" descr="Welke-wietol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4200" y="0"/>
            <a:ext cx="5424457" cy="6858000"/>
          </a:xfrm>
          <a:prstGeom prst="rect">
            <a:avLst/>
          </a:prstGeom>
        </p:spPr>
      </p:pic>
    </p:spTree>
    <p:extLst>
      <p:ext uri="{BB962C8B-B14F-4D97-AF65-F5344CB8AC3E}">
        <p14:creationId xmlns:p14="http://schemas.microsoft.com/office/powerpoint/2010/main" val="2973140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Bijwerkingen</a:t>
            </a:r>
            <a:endParaRPr lang="nl-NL" sz="3300" b="1" dirty="0"/>
          </a:p>
        </p:txBody>
      </p:sp>
      <p:sp>
        <p:nvSpPr>
          <p:cNvPr id="3" name="Tijdelijke aanduiding voor inhoud 2"/>
          <p:cNvSpPr>
            <a:spLocks noGrp="1"/>
          </p:cNvSpPr>
          <p:nvPr>
            <p:ph idx="1"/>
          </p:nvPr>
        </p:nvSpPr>
        <p:spPr/>
        <p:txBody>
          <a:bodyPr/>
          <a:lstStyle/>
          <a:p>
            <a:pPr lvl="1"/>
            <a:r>
              <a:rPr lang="nl-NL" dirty="0" smtClean="0"/>
              <a:t>Bij therapeutisch gebruik nauwelijks bijwerkingen</a:t>
            </a:r>
          </a:p>
          <a:p>
            <a:pPr lvl="2"/>
            <a:r>
              <a:rPr lang="nl-NL" dirty="0" smtClean="0"/>
              <a:t>Euforie (“high”), honger, soms sombere stemming, rusteloosheid, soms psychische klachten (waanbeelden)</a:t>
            </a:r>
          </a:p>
          <a:p>
            <a:pPr lvl="2"/>
            <a:r>
              <a:rPr lang="nl-NL" dirty="0" smtClean="0"/>
              <a:t>Tachycardie, rode ogen, orthostatische hypotensie</a:t>
            </a:r>
            <a:endParaRPr lang="nl-NL" dirty="0"/>
          </a:p>
          <a:p>
            <a:pPr marL="457200" lvl="1" indent="0">
              <a:buNone/>
            </a:pPr>
            <a:r>
              <a:rPr lang="nl-NL" dirty="0" smtClean="0"/>
              <a:t>Verminderd </a:t>
            </a:r>
            <a:r>
              <a:rPr lang="nl-NL" dirty="0"/>
              <a:t>reactievermogen </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3301" y="4365104"/>
            <a:ext cx="3064909" cy="1909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608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Interacties en contra-indicaties</a:t>
            </a:r>
            <a:endParaRPr lang="nl-NL" sz="3300" b="1" dirty="0"/>
          </a:p>
        </p:txBody>
      </p:sp>
      <p:sp>
        <p:nvSpPr>
          <p:cNvPr id="3" name="Tijdelijke aanduiding voor inhoud 2"/>
          <p:cNvSpPr>
            <a:spLocks noGrp="1"/>
          </p:cNvSpPr>
          <p:nvPr>
            <p:ph idx="1"/>
          </p:nvPr>
        </p:nvSpPr>
        <p:spPr/>
        <p:txBody>
          <a:bodyPr>
            <a:normAutofit lnSpcReduction="10000"/>
          </a:bodyPr>
          <a:lstStyle/>
          <a:p>
            <a:pPr lvl="1"/>
            <a:r>
              <a:rPr lang="nl-NL" dirty="0" smtClean="0"/>
              <a:t>Geen bewezen interacties met geneesmiddelen</a:t>
            </a:r>
          </a:p>
          <a:p>
            <a:pPr lvl="2"/>
            <a:r>
              <a:rPr lang="nl-NL" dirty="0"/>
              <a:t>Centraal dempende stoffen versterken </a:t>
            </a:r>
            <a:r>
              <a:rPr lang="nl-NL" dirty="0" smtClean="0"/>
              <a:t>effect</a:t>
            </a:r>
            <a:endParaRPr lang="nl-NL" dirty="0"/>
          </a:p>
          <a:p>
            <a:pPr marL="252000" lvl="2" indent="0">
              <a:buNone/>
            </a:pPr>
            <a:endParaRPr lang="nl-NL" dirty="0"/>
          </a:p>
          <a:p>
            <a:pPr lvl="1"/>
            <a:r>
              <a:rPr lang="nl-NL" dirty="0" smtClean="0"/>
              <a:t>Oppassen bij:</a:t>
            </a:r>
          </a:p>
          <a:p>
            <a:pPr lvl="2"/>
            <a:r>
              <a:rPr lang="nl-NL" dirty="0" smtClean="0"/>
              <a:t>Psychotische stoornissen of psychische problematiek</a:t>
            </a:r>
          </a:p>
          <a:p>
            <a:pPr lvl="2"/>
            <a:r>
              <a:rPr lang="nl-NL" dirty="0" smtClean="0"/>
              <a:t>Hartziekten en ritmestoornissen (aangeboren lang </a:t>
            </a:r>
            <a:r>
              <a:rPr lang="nl-NL" dirty="0" err="1" smtClean="0"/>
              <a:t>QT-interval</a:t>
            </a:r>
            <a:r>
              <a:rPr lang="nl-NL" dirty="0" smtClean="0"/>
              <a:t> syndroom, </a:t>
            </a:r>
            <a:r>
              <a:rPr lang="nl-NL" dirty="0" err="1" smtClean="0"/>
              <a:t>Brugada</a:t>
            </a:r>
            <a:r>
              <a:rPr lang="nl-NL" dirty="0" smtClean="0"/>
              <a:t>-syndroom)</a:t>
            </a:r>
          </a:p>
          <a:p>
            <a:pPr lvl="2"/>
            <a:r>
              <a:rPr lang="nl-NL" dirty="0" smtClean="0"/>
              <a:t>Glaucoom</a:t>
            </a:r>
          </a:p>
          <a:p>
            <a:pPr lvl="2"/>
            <a:r>
              <a:rPr lang="nl-NL" dirty="0" smtClean="0"/>
              <a:t>Adolescenten</a:t>
            </a:r>
          </a:p>
          <a:p>
            <a:pPr lvl="2"/>
            <a:r>
              <a:rPr lang="nl-NL" dirty="0" smtClean="0"/>
              <a:t>Zwangerschap en lactatie</a:t>
            </a:r>
          </a:p>
          <a:p>
            <a:pPr lvl="2"/>
            <a:r>
              <a:rPr lang="nl-NL" dirty="0" smtClean="0"/>
              <a:t>Pinda-allergie (bij olie)</a:t>
            </a:r>
            <a:endParaRPr lang="nl-NL" dirty="0"/>
          </a:p>
        </p:txBody>
      </p:sp>
    </p:spTree>
    <p:extLst>
      <p:ext uri="{BB962C8B-B14F-4D97-AF65-F5344CB8AC3E}">
        <p14:creationId xmlns:p14="http://schemas.microsoft.com/office/powerpoint/2010/main" val="280805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Andere risico’s?</a:t>
            </a:r>
            <a:endParaRPr lang="nl-NL" sz="3300" b="1" dirty="0"/>
          </a:p>
        </p:txBody>
      </p:sp>
      <p:sp>
        <p:nvSpPr>
          <p:cNvPr id="3" name="Tijdelijke aanduiding voor inhoud 2"/>
          <p:cNvSpPr>
            <a:spLocks noGrp="1"/>
          </p:cNvSpPr>
          <p:nvPr>
            <p:ph idx="1"/>
          </p:nvPr>
        </p:nvSpPr>
        <p:spPr/>
        <p:txBody>
          <a:bodyPr>
            <a:normAutofit/>
          </a:bodyPr>
          <a:lstStyle/>
          <a:p>
            <a:pPr lvl="1"/>
            <a:r>
              <a:rPr lang="nl-NL" dirty="0" smtClean="0"/>
              <a:t>Toxiciteit</a:t>
            </a:r>
            <a:endParaRPr lang="nl-NL" dirty="0"/>
          </a:p>
          <a:p>
            <a:pPr lvl="2"/>
            <a:r>
              <a:rPr lang="nl-NL" dirty="0" smtClean="0"/>
              <a:t>Zelfs bij zeer hoge dosering niet toxisch. Bijwerkingen als neerslachtigheid, angst, paniek en flauwvallen. Klachten verdwijnen na enkele uren</a:t>
            </a:r>
            <a:endParaRPr lang="nl-NL" dirty="0"/>
          </a:p>
          <a:p>
            <a:endParaRPr lang="nl-NL" dirty="0"/>
          </a:p>
          <a:p>
            <a:pPr lvl="1"/>
            <a:r>
              <a:rPr lang="nl-NL" dirty="0"/>
              <a:t>Afhankelijkheid</a:t>
            </a:r>
          </a:p>
          <a:p>
            <a:pPr lvl="2"/>
            <a:r>
              <a:rPr lang="nl-NL" dirty="0" smtClean="0"/>
              <a:t>Cannabis </a:t>
            </a:r>
            <a:r>
              <a:rPr lang="nl-NL" dirty="0"/>
              <a:t>maakt niet afhankelijk mits het op een verantwoorde manier wordt gebruikt als </a:t>
            </a:r>
            <a:r>
              <a:rPr lang="nl-NL" dirty="0" smtClean="0"/>
              <a:t>medicijn</a:t>
            </a:r>
            <a:endParaRPr lang="nl-NL" dirty="0"/>
          </a:p>
          <a:p>
            <a:endParaRPr lang="nl-NL" dirty="0"/>
          </a:p>
          <a:p>
            <a:endParaRPr lang="nl-NL" dirty="0"/>
          </a:p>
        </p:txBody>
      </p:sp>
    </p:spTree>
    <p:extLst>
      <p:ext uri="{BB962C8B-B14F-4D97-AF65-F5344CB8AC3E}">
        <p14:creationId xmlns:p14="http://schemas.microsoft.com/office/powerpoint/2010/main" val="85777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Dus cannabisolie</a:t>
            </a:r>
            <a:endParaRPr lang="nl-NL" sz="3300" b="1" dirty="0"/>
          </a:p>
        </p:txBody>
      </p:sp>
      <p:sp>
        <p:nvSpPr>
          <p:cNvPr id="3" name="Tijdelijke aanduiding voor inhoud 2"/>
          <p:cNvSpPr>
            <a:spLocks noGrp="1"/>
          </p:cNvSpPr>
          <p:nvPr>
            <p:ph idx="1"/>
          </p:nvPr>
        </p:nvSpPr>
        <p:spPr/>
        <p:txBody>
          <a:bodyPr>
            <a:normAutofit/>
          </a:bodyPr>
          <a:lstStyle/>
          <a:p>
            <a:r>
              <a:rPr lang="nl-NL" sz="3000" dirty="0"/>
              <a:t>Geen bewezen effect als geneesmiddel tegen kanker</a:t>
            </a:r>
            <a:r>
              <a:rPr lang="nl-NL" sz="3000" dirty="0" smtClean="0"/>
              <a:t>!</a:t>
            </a:r>
          </a:p>
          <a:p>
            <a:r>
              <a:rPr lang="nl-NL" sz="3000" dirty="0" smtClean="0"/>
              <a:t>Wel rol bij vermindering symptomen van kanker of de behandeling</a:t>
            </a:r>
          </a:p>
          <a:p>
            <a:r>
              <a:rPr lang="nl-NL" sz="3000" dirty="0" smtClean="0"/>
              <a:t>Schadelijke effecten?</a:t>
            </a:r>
          </a:p>
          <a:p>
            <a:pPr lvl="1"/>
            <a:r>
              <a:rPr lang="nl-NL" sz="3000" dirty="0" smtClean="0"/>
              <a:t>High gevoel, laag starten!</a:t>
            </a:r>
          </a:p>
          <a:p>
            <a:pPr lvl="1"/>
            <a:r>
              <a:rPr lang="nl-NL" sz="3000" dirty="0" smtClean="0"/>
              <a:t>Interacties met andere psychotrope medicamenten</a:t>
            </a:r>
          </a:p>
          <a:p>
            <a:endParaRPr lang="nl-NL" sz="3000" dirty="0"/>
          </a:p>
          <a:p>
            <a:endParaRPr lang="nl-NL" sz="3000" dirty="0"/>
          </a:p>
        </p:txBody>
      </p:sp>
    </p:spTree>
    <p:extLst>
      <p:ext uri="{BB962C8B-B14F-4D97-AF65-F5344CB8AC3E}">
        <p14:creationId xmlns:p14="http://schemas.microsoft.com/office/powerpoint/2010/main" val="183901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Schermafbeelding 2017-05-05 om 13.34.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100"/>
            <a:ext cx="9144000" cy="5761653"/>
          </a:xfrm>
          <a:prstGeom prst="rect">
            <a:avLst/>
          </a:prstGeom>
        </p:spPr>
      </p:pic>
    </p:spTree>
    <p:extLst>
      <p:ext uri="{BB962C8B-B14F-4D97-AF65-F5344CB8AC3E}">
        <p14:creationId xmlns:p14="http://schemas.microsoft.com/office/powerpoint/2010/main" val="118913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3300" b="1" dirty="0" smtClean="0"/>
              <a:t>Lab en röntgen dus nodig</a:t>
            </a:r>
            <a:endParaRPr lang="nl-NL" sz="3300" b="1" dirty="0"/>
          </a:p>
        </p:txBody>
      </p:sp>
      <p:sp>
        <p:nvSpPr>
          <p:cNvPr id="3" name="Tijdelijke aanduiding voor inhoud 2"/>
          <p:cNvSpPr>
            <a:spLocks noGrp="1"/>
          </p:cNvSpPr>
          <p:nvPr>
            <p:ph idx="1"/>
          </p:nvPr>
        </p:nvSpPr>
        <p:spPr/>
        <p:txBody>
          <a:bodyPr>
            <a:normAutofit/>
          </a:bodyPr>
          <a:lstStyle/>
          <a:p>
            <a:r>
              <a:rPr lang="nl-NL" dirty="0" smtClean="0"/>
              <a:t>CT thorax en abdomen, botscan</a:t>
            </a:r>
          </a:p>
          <a:p>
            <a:r>
              <a:rPr lang="nl-NL" dirty="0" smtClean="0"/>
              <a:t>Meerdere malen PSA, testosteron</a:t>
            </a:r>
          </a:p>
          <a:p>
            <a:endParaRPr lang="nl-NL" dirty="0"/>
          </a:p>
          <a:p>
            <a:r>
              <a:rPr lang="nl-NL" dirty="0" smtClean="0"/>
              <a:t>(opnieuw) bespreken in MDO</a:t>
            </a:r>
          </a:p>
          <a:p>
            <a:r>
              <a:rPr lang="nl-NL" dirty="0" smtClean="0"/>
              <a:t>En dan verwijzing naar internist-oncoloog!</a:t>
            </a:r>
          </a:p>
          <a:p>
            <a:r>
              <a:rPr lang="nl-NL" dirty="0" smtClean="0"/>
              <a:t>Of gaat de uroloog zelf de systeemtherapie bij mCRPC geven?...</a:t>
            </a:r>
          </a:p>
        </p:txBody>
      </p:sp>
      <p:pic>
        <p:nvPicPr>
          <p:cNvPr id="6" name="Afbeelding 5" descr="k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752" y="5185969"/>
            <a:ext cx="2232248" cy="1672031"/>
          </a:xfrm>
          <a:prstGeom prst="rect">
            <a:avLst/>
          </a:prstGeom>
        </p:spPr>
      </p:pic>
      <p:pic>
        <p:nvPicPr>
          <p:cNvPr id="8" name="Afbeelding 7" descr="houten-knuppel-63c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1484784"/>
            <a:ext cx="2258616" cy="2258616"/>
          </a:xfrm>
          <a:prstGeom prst="rect">
            <a:avLst/>
          </a:prstGeom>
        </p:spPr>
      </p:pic>
    </p:spTree>
    <p:extLst>
      <p:ext uri="{BB962C8B-B14F-4D97-AF65-F5344CB8AC3E}">
        <p14:creationId xmlns:p14="http://schemas.microsoft.com/office/powerpoint/2010/main" val="26120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normAutofit/>
          </a:bodyPr>
          <a:lstStyle/>
          <a:p>
            <a:pPr marL="0" indent="0">
              <a:buNone/>
            </a:pPr>
            <a:r>
              <a:rPr lang="nl-NL" sz="3000" i="1" dirty="0" smtClean="0"/>
              <a:t>Wie zou het gebruik van cannabisolie ontraden?</a:t>
            </a:r>
          </a:p>
          <a:p>
            <a:pPr marL="0" indent="0">
              <a:buNone/>
            </a:pPr>
            <a:endParaRPr lang="nl-NL" sz="3000" dirty="0"/>
          </a:p>
          <a:p>
            <a:pPr marL="0" indent="0">
              <a:buNone/>
            </a:pPr>
            <a:r>
              <a:rPr lang="nl-NL" sz="3000" dirty="0" smtClean="0"/>
              <a:t>		</a:t>
            </a:r>
            <a:r>
              <a:rPr lang="nl-NL" sz="2600" dirty="0" smtClean="0"/>
              <a:t>Ik</a:t>
            </a:r>
            <a:endParaRPr lang="nl-NL" sz="2600" dirty="0"/>
          </a:p>
          <a:p>
            <a:pPr marL="0" indent="0">
              <a:buNone/>
            </a:pPr>
            <a:endParaRPr lang="nl-NL" sz="2600" dirty="0" smtClean="0"/>
          </a:p>
          <a:p>
            <a:pPr marL="0" indent="0">
              <a:buNone/>
            </a:pPr>
            <a:r>
              <a:rPr lang="nl-NL" sz="2600" dirty="0" smtClean="0"/>
              <a:t>		Ik niet</a:t>
            </a:r>
          </a:p>
          <a:p>
            <a:pPr marL="0" indent="0">
              <a:buNone/>
            </a:pPr>
            <a:endParaRPr lang="nl-NL" sz="2600" dirty="0"/>
          </a:p>
          <a:p>
            <a:pPr marL="0" indent="0">
              <a:buNone/>
            </a:pPr>
            <a:r>
              <a:rPr lang="nl-NL" sz="2600" dirty="0" smtClean="0"/>
              <a:t>		Ik weet het nog niet</a:t>
            </a:r>
            <a:endParaRPr lang="nl-NL" sz="2600" dirty="0"/>
          </a:p>
        </p:txBody>
      </p:sp>
      <p:sp>
        <p:nvSpPr>
          <p:cNvPr id="4" name="Afgeronde rechthoek 3"/>
          <p:cNvSpPr/>
          <p:nvPr/>
        </p:nvSpPr>
        <p:spPr>
          <a:xfrm>
            <a:off x="1331640" y="2780928"/>
            <a:ext cx="648072" cy="432048"/>
          </a:xfrm>
          <a:prstGeom prst="round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Afgeronde rechthoek 4"/>
          <p:cNvSpPr/>
          <p:nvPr/>
        </p:nvSpPr>
        <p:spPr>
          <a:xfrm>
            <a:off x="1331640" y="3789040"/>
            <a:ext cx="648072" cy="432048"/>
          </a:xfrm>
          <a:prstGeom prst="roundRect">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5"/>
          <p:cNvSpPr/>
          <p:nvPr/>
        </p:nvSpPr>
        <p:spPr>
          <a:xfrm>
            <a:off x="1331640" y="4725144"/>
            <a:ext cx="648072" cy="432048"/>
          </a:xfrm>
          <a:prstGeom prst="round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1107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mag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31640" y="1052736"/>
            <a:ext cx="5760640" cy="4320480"/>
          </a:xfrm>
          <a:prstGeom prst="rect">
            <a:avLst/>
          </a:prstGeom>
        </p:spPr>
      </p:pic>
      <p:sp>
        <p:nvSpPr>
          <p:cNvPr id="2" name="Tekstvak 1"/>
          <p:cNvSpPr txBox="1"/>
          <p:nvPr/>
        </p:nvSpPr>
        <p:spPr>
          <a:xfrm>
            <a:off x="3468373" y="2232000"/>
            <a:ext cx="1728192" cy="369332"/>
          </a:xfrm>
          <a:prstGeom prst="rect">
            <a:avLst/>
          </a:prstGeom>
          <a:noFill/>
          <a:scene3d>
            <a:camera prst="orthographicFront">
              <a:rot lat="3000000" lon="600000" rev="0"/>
            </a:camera>
            <a:lightRig rig="threePt" dir="t"/>
          </a:scene3d>
        </p:spPr>
        <p:txBody>
          <a:bodyPr wrap="square" rtlCol="0">
            <a:spAutoFit/>
          </a:bodyPr>
          <a:lstStyle/>
          <a:p>
            <a:r>
              <a:rPr lang="nl-NL" dirty="0" smtClean="0">
                <a:solidFill>
                  <a:srgbClr val="00B0F0"/>
                </a:solidFill>
              </a:rPr>
              <a:t>Nieboer Shop</a:t>
            </a:r>
            <a:endParaRPr lang="nl-NL" dirty="0">
              <a:solidFill>
                <a:srgbClr val="00B0F0"/>
              </a:solidFill>
            </a:endParaRPr>
          </a:p>
        </p:txBody>
      </p:sp>
    </p:spTree>
    <p:extLst>
      <p:ext uri="{BB962C8B-B14F-4D97-AF65-F5344CB8AC3E}">
        <p14:creationId xmlns:p14="http://schemas.microsoft.com/office/powerpoint/2010/main" val="3217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3568" y="908720"/>
            <a:ext cx="7772400" cy="1470025"/>
          </a:xfrm>
        </p:spPr>
        <p:txBody>
          <a:bodyPr>
            <a:normAutofit/>
          </a:bodyPr>
          <a:lstStyle/>
          <a:p>
            <a:r>
              <a:rPr lang="nl-NL" b="1" smtClean="0"/>
              <a:t>Einde</a:t>
            </a:r>
            <a:endParaRPr lang="nl-NL" dirty="0"/>
          </a:p>
        </p:txBody>
      </p:sp>
      <p:sp>
        <p:nvSpPr>
          <p:cNvPr id="4" name="Ondertitel 3"/>
          <p:cNvSpPr>
            <a:spLocks noGrp="1"/>
          </p:cNvSpPr>
          <p:nvPr>
            <p:ph type="subTitle" idx="1"/>
          </p:nvPr>
        </p:nvSpPr>
        <p:spPr>
          <a:xfrm>
            <a:off x="179512" y="2852936"/>
            <a:ext cx="8784976" cy="1752600"/>
          </a:xfrm>
        </p:spPr>
        <p:txBody>
          <a:bodyPr>
            <a:normAutofit lnSpcReduction="10000"/>
          </a:bodyPr>
          <a:lstStyle/>
          <a:p>
            <a:r>
              <a:rPr lang="nl-NL" sz="4000" b="1" smtClean="0">
                <a:solidFill>
                  <a:schemeClr val="tx1"/>
                </a:solidFill>
              </a:rPr>
              <a:t>Samenvatting</a:t>
            </a:r>
          </a:p>
          <a:p>
            <a:r>
              <a:rPr lang="nl-NL" smtClean="0">
                <a:solidFill>
                  <a:schemeClr val="tx1"/>
                </a:solidFill>
              </a:rPr>
              <a:t>Carl Wijburg</a:t>
            </a:r>
          </a:p>
          <a:p>
            <a:r>
              <a:rPr lang="nl-NL" smtClean="0">
                <a:solidFill>
                  <a:schemeClr val="tx1"/>
                </a:solidFill>
              </a:rPr>
              <a:t>uroloog</a:t>
            </a:r>
          </a:p>
          <a:p>
            <a:endParaRPr lang="nl-NL">
              <a:solidFill>
                <a:schemeClr val="tx1"/>
              </a:solidFill>
            </a:endParaRPr>
          </a:p>
        </p:txBody>
      </p:sp>
    </p:spTree>
    <p:extLst>
      <p:ext uri="{BB962C8B-B14F-4D97-AF65-F5344CB8AC3E}">
        <p14:creationId xmlns:p14="http://schemas.microsoft.com/office/powerpoint/2010/main" val="229942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70A265BA-9C0E-C74F-AAD5-E59816DE04E3}"/>
              </a:ext>
            </a:extLst>
          </p:cNvPr>
          <p:cNvSpPr>
            <a:spLocks noGrp="1"/>
          </p:cNvSpPr>
          <p:nvPr>
            <p:ph type="title"/>
          </p:nvPr>
        </p:nvSpPr>
        <p:spPr/>
        <p:txBody>
          <a:bodyPr>
            <a:normAutofit/>
          </a:bodyPr>
          <a:lstStyle/>
          <a:p>
            <a:pPr algn="l"/>
            <a:r>
              <a:rPr lang="nl-NL" sz="3300" b="1" dirty="0"/>
              <a:t>Take Home </a:t>
            </a:r>
            <a:r>
              <a:rPr lang="nl-NL" sz="3300" b="1" dirty="0" err="1"/>
              <a:t>Messages</a:t>
            </a:r>
            <a:endParaRPr lang="nl-NL" sz="3300" b="1" dirty="0"/>
          </a:p>
        </p:txBody>
      </p:sp>
      <p:sp>
        <p:nvSpPr>
          <p:cNvPr id="5" name="Tijdelijke aanduiding voor inhoud 4">
            <a:extLst>
              <a:ext uri="{FF2B5EF4-FFF2-40B4-BE49-F238E27FC236}">
                <a16:creationId xmlns:a16="http://schemas.microsoft.com/office/drawing/2014/main" xmlns="" id="{5A912D9A-E759-E349-B145-28D738514C12}"/>
              </a:ext>
            </a:extLst>
          </p:cNvPr>
          <p:cNvSpPr>
            <a:spLocks noGrp="1"/>
          </p:cNvSpPr>
          <p:nvPr>
            <p:ph idx="1"/>
          </p:nvPr>
        </p:nvSpPr>
        <p:spPr/>
        <p:txBody>
          <a:bodyPr/>
          <a:lstStyle/>
          <a:p>
            <a:r>
              <a:rPr lang="nl-NL" dirty="0"/>
              <a:t>PSA</a:t>
            </a:r>
          </a:p>
          <a:p>
            <a:endParaRPr lang="nl-NL" dirty="0"/>
          </a:p>
          <a:p>
            <a:r>
              <a:rPr lang="nl-NL" dirty="0"/>
              <a:t>Prostaatwijzer</a:t>
            </a:r>
          </a:p>
          <a:p>
            <a:endParaRPr lang="nl-NL" dirty="0"/>
          </a:p>
          <a:p>
            <a:r>
              <a:rPr lang="nl-NL" dirty="0"/>
              <a:t>Adviezen gepersonaliseerde screening</a:t>
            </a:r>
          </a:p>
          <a:p>
            <a:endParaRPr lang="nl-NL" dirty="0"/>
          </a:p>
          <a:p>
            <a:r>
              <a:rPr lang="nl-NL" dirty="0"/>
              <a:t>Shared </a:t>
            </a:r>
            <a:r>
              <a:rPr lang="nl-NL" dirty="0" err="1"/>
              <a:t>decision</a:t>
            </a:r>
            <a:r>
              <a:rPr lang="nl-NL" dirty="0"/>
              <a:t> making</a:t>
            </a:r>
          </a:p>
        </p:txBody>
      </p:sp>
      <p:pic>
        <p:nvPicPr>
          <p:cNvPr id="2" name="Afbeelding 1">
            <a:extLst>
              <a:ext uri="{FF2B5EF4-FFF2-40B4-BE49-F238E27FC236}">
                <a16:creationId xmlns:a16="http://schemas.microsoft.com/office/drawing/2014/main" xmlns="" id="{D84AC3B2-7F67-E24C-8E71-544884355A2D}"/>
              </a:ext>
            </a:extLst>
          </p:cNvPr>
          <p:cNvPicPr>
            <a:picLocks noChangeAspect="1"/>
          </p:cNvPicPr>
          <p:nvPr/>
        </p:nvPicPr>
        <p:blipFill>
          <a:blip r:embed="rId2"/>
          <a:stretch>
            <a:fillRect/>
          </a:stretch>
        </p:blipFill>
        <p:spPr>
          <a:xfrm>
            <a:off x="7308303" y="84992"/>
            <a:ext cx="1957341" cy="1471799"/>
          </a:xfrm>
          <a:prstGeom prst="rect">
            <a:avLst/>
          </a:prstGeom>
        </p:spPr>
      </p:pic>
    </p:spTree>
    <p:extLst>
      <p:ext uri="{BB962C8B-B14F-4D97-AF65-F5344CB8AC3E}">
        <p14:creationId xmlns:p14="http://schemas.microsoft.com/office/powerpoint/2010/main" val="20642633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70A265BA-9C0E-C74F-AAD5-E59816DE04E3}"/>
              </a:ext>
            </a:extLst>
          </p:cNvPr>
          <p:cNvSpPr>
            <a:spLocks noGrp="1"/>
          </p:cNvSpPr>
          <p:nvPr>
            <p:ph type="title"/>
          </p:nvPr>
        </p:nvSpPr>
        <p:spPr/>
        <p:txBody>
          <a:bodyPr>
            <a:normAutofit/>
          </a:bodyPr>
          <a:lstStyle/>
          <a:p>
            <a:pPr algn="l"/>
            <a:r>
              <a:rPr lang="nl-NL" sz="3300" b="1" dirty="0"/>
              <a:t>Take Home </a:t>
            </a:r>
            <a:r>
              <a:rPr lang="nl-NL" sz="3300" b="1" dirty="0" err="1"/>
              <a:t>Messages</a:t>
            </a:r>
            <a:endParaRPr lang="nl-NL" sz="3300" b="1" dirty="0"/>
          </a:p>
        </p:txBody>
      </p:sp>
      <p:sp>
        <p:nvSpPr>
          <p:cNvPr id="5" name="Tijdelijke aanduiding voor inhoud 4">
            <a:extLst>
              <a:ext uri="{FF2B5EF4-FFF2-40B4-BE49-F238E27FC236}">
                <a16:creationId xmlns:a16="http://schemas.microsoft.com/office/drawing/2014/main" xmlns="" id="{5A912D9A-E759-E349-B145-28D738514C12}"/>
              </a:ext>
            </a:extLst>
          </p:cNvPr>
          <p:cNvSpPr>
            <a:spLocks noGrp="1"/>
          </p:cNvSpPr>
          <p:nvPr>
            <p:ph idx="1"/>
          </p:nvPr>
        </p:nvSpPr>
        <p:spPr/>
        <p:txBody>
          <a:bodyPr/>
          <a:lstStyle/>
          <a:p>
            <a:r>
              <a:rPr lang="nl-NL" dirty="0"/>
              <a:t>Behandelingen primair prostaatcarcinoom</a:t>
            </a:r>
          </a:p>
          <a:p>
            <a:endParaRPr lang="nl-NL" dirty="0"/>
          </a:p>
          <a:p>
            <a:r>
              <a:rPr lang="nl-NL" dirty="0"/>
              <a:t>Gevolgen seksualiteit</a:t>
            </a:r>
          </a:p>
          <a:p>
            <a:endParaRPr lang="nl-NL" dirty="0"/>
          </a:p>
          <a:p>
            <a:r>
              <a:rPr lang="nl-NL" dirty="0"/>
              <a:t>Recidief prostaatcarcinoom</a:t>
            </a:r>
          </a:p>
          <a:p>
            <a:endParaRPr lang="nl-NL" dirty="0"/>
          </a:p>
          <a:p>
            <a:r>
              <a:rPr lang="nl-NL" dirty="0"/>
              <a:t>Hormonale therapie</a:t>
            </a:r>
          </a:p>
        </p:txBody>
      </p:sp>
      <p:pic>
        <p:nvPicPr>
          <p:cNvPr id="2" name="Afbeelding 1">
            <a:extLst>
              <a:ext uri="{FF2B5EF4-FFF2-40B4-BE49-F238E27FC236}">
                <a16:creationId xmlns:a16="http://schemas.microsoft.com/office/drawing/2014/main" xmlns="" id="{D84AC3B2-7F67-E24C-8E71-544884355A2D}"/>
              </a:ext>
            </a:extLst>
          </p:cNvPr>
          <p:cNvPicPr>
            <a:picLocks noChangeAspect="1"/>
          </p:cNvPicPr>
          <p:nvPr/>
        </p:nvPicPr>
        <p:blipFill>
          <a:blip r:embed="rId2"/>
          <a:stretch>
            <a:fillRect/>
          </a:stretch>
        </p:blipFill>
        <p:spPr>
          <a:xfrm>
            <a:off x="7308303" y="84992"/>
            <a:ext cx="1957341" cy="1471799"/>
          </a:xfrm>
          <a:prstGeom prst="rect">
            <a:avLst/>
          </a:prstGeom>
        </p:spPr>
      </p:pic>
    </p:spTree>
    <p:extLst>
      <p:ext uri="{BB962C8B-B14F-4D97-AF65-F5344CB8AC3E}">
        <p14:creationId xmlns:p14="http://schemas.microsoft.com/office/powerpoint/2010/main" val="177126123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70A265BA-9C0E-C74F-AAD5-E59816DE04E3}"/>
              </a:ext>
            </a:extLst>
          </p:cNvPr>
          <p:cNvSpPr>
            <a:spLocks noGrp="1"/>
          </p:cNvSpPr>
          <p:nvPr>
            <p:ph type="title"/>
          </p:nvPr>
        </p:nvSpPr>
        <p:spPr/>
        <p:txBody>
          <a:bodyPr>
            <a:normAutofit/>
          </a:bodyPr>
          <a:lstStyle/>
          <a:p>
            <a:pPr algn="l"/>
            <a:r>
              <a:rPr lang="nl-NL" sz="3300" b="1" dirty="0"/>
              <a:t>Take Home </a:t>
            </a:r>
            <a:r>
              <a:rPr lang="nl-NL" sz="3300" b="1" dirty="0" err="1"/>
              <a:t>Messages</a:t>
            </a:r>
            <a:endParaRPr lang="nl-NL" sz="3300" b="1" dirty="0"/>
          </a:p>
        </p:txBody>
      </p:sp>
      <p:sp>
        <p:nvSpPr>
          <p:cNvPr id="5" name="Tijdelijke aanduiding voor inhoud 4">
            <a:extLst>
              <a:ext uri="{FF2B5EF4-FFF2-40B4-BE49-F238E27FC236}">
                <a16:creationId xmlns:a16="http://schemas.microsoft.com/office/drawing/2014/main" xmlns="" id="{5A912D9A-E759-E349-B145-28D738514C12}"/>
              </a:ext>
            </a:extLst>
          </p:cNvPr>
          <p:cNvSpPr>
            <a:spLocks noGrp="1"/>
          </p:cNvSpPr>
          <p:nvPr>
            <p:ph idx="1"/>
          </p:nvPr>
        </p:nvSpPr>
        <p:spPr/>
        <p:txBody>
          <a:bodyPr>
            <a:normAutofit fontScale="92500" lnSpcReduction="20000"/>
          </a:bodyPr>
          <a:lstStyle/>
          <a:p>
            <a:r>
              <a:rPr lang="nl-NL" dirty="0"/>
              <a:t>Systemische therapie</a:t>
            </a:r>
          </a:p>
          <a:p>
            <a:endParaRPr lang="nl-NL" dirty="0"/>
          </a:p>
          <a:p>
            <a:r>
              <a:rPr lang="nl-NL" dirty="0"/>
              <a:t>Osteoporose</a:t>
            </a:r>
          </a:p>
          <a:p>
            <a:endParaRPr lang="nl-NL" dirty="0"/>
          </a:p>
          <a:p>
            <a:r>
              <a:rPr lang="nl-NL" dirty="0"/>
              <a:t>CRPC</a:t>
            </a:r>
          </a:p>
          <a:p>
            <a:endParaRPr lang="nl-NL" dirty="0"/>
          </a:p>
          <a:p>
            <a:r>
              <a:rPr lang="nl-NL" dirty="0"/>
              <a:t>Palliatie</a:t>
            </a:r>
          </a:p>
          <a:p>
            <a:endParaRPr lang="nl-NL" dirty="0"/>
          </a:p>
          <a:p>
            <a:r>
              <a:rPr lang="nl-NL" dirty="0"/>
              <a:t>Wietolie</a:t>
            </a:r>
          </a:p>
        </p:txBody>
      </p:sp>
      <p:pic>
        <p:nvPicPr>
          <p:cNvPr id="2" name="Afbeelding 1">
            <a:extLst>
              <a:ext uri="{FF2B5EF4-FFF2-40B4-BE49-F238E27FC236}">
                <a16:creationId xmlns:a16="http://schemas.microsoft.com/office/drawing/2014/main" xmlns="" id="{D84AC3B2-7F67-E24C-8E71-544884355A2D}"/>
              </a:ext>
            </a:extLst>
          </p:cNvPr>
          <p:cNvPicPr>
            <a:picLocks noChangeAspect="1"/>
          </p:cNvPicPr>
          <p:nvPr/>
        </p:nvPicPr>
        <p:blipFill>
          <a:blip r:embed="rId2"/>
          <a:stretch>
            <a:fillRect/>
          </a:stretch>
        </p:blipFill>
        <p:spPr>
          <a:xfrm>
            <a:off x="7308303" y="84992"/>
            <a:ext cx="1957341" cy="1471799"/>
          </a:xfrm>
          <a:prstGeom prst="rect">
            <a:avLst/>
          </a:prstGeom>
        </p:spPr>
      </p:pic>
    </p:spTree>
    <p:extLst>
      <p:ext uri="{BB962C8B-B14F-4D97-AF65-F5344CB8AC3E}">
        <p14:creationId xmlns:p14="http://schemas.microsoft.com/office/powerpoint/2010/main" val="21092629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445420"/>
            <a:ext cx="7772400" cy="1102519"/>
          </a:xfrm>
        </p:spPr>
        <p:txBody>
          <a:bodyPr>
            <a:normAutofit fontScale="90000"/>
          </a:bodyPr>
          <a:lstStyle/>
          <a:p>
            <a:r>
              <a:rPr lang="nl-NL" sz="5400" b="1" dirty="0"/>
              <a:t>Dank voor uw komst</a:t>
            </a:r>
            <a:br>
              <a:rPr lang="nl-NL" sz="5400" b="1" dirty="0"/>
            </a:br>
            <a:r>
              <a:rPr lang="nl-NL" sz="5400" b="1" dirty="0"/>
              <a:t>graag uw evaluatie</a:t>
            </a:r>
            <a:br>
              <a:rPr lang="nl-NL" sz="5400" b="1" dirty="0"/>
            </a:br>
            <a:r>
              <a:rPr lang="nl-NL" sz="5400" b="1" dirty="0"/>
              <a:t>en tips voor verbetering</a:t>
            </a:r>
          </a:p>
        </p:txBody>
      </p:sp>
      <p:sp>
        <p:nvSpPr>
          <p:cNvPr id="3" name="Ondertitel 2"/>
          <p:cNvSpPr>
            <a:spLocks noGrp="1"/>
          </p:cNvSpPr>
          <p:nvPr>
            <p:ph type="subTitle" idx="1"/>
          </p:nvPr>
        </p:nvSpPr>
        <p:spPr>
          <a:xfrm>
            <a:off x="1371600" y="3933056"/>
            <a:ext cx="6400800" cy="1534269"/>
          </a:xfrm>
        </p:spPr>
        <p:txBody>
          <a:bodyPr>
            <a:noAutofit/>
          </a:bodyPr>
          <a:lstStyle/>
          <a:p>
            <a:endParaRPr lang="nl-NL" sz="1800" b="1" dirty="0">
              <a:solidFill>
                <a:srgbClr val="C00000"/>
              </a:solidFill>
            </a:endParaRPr>
          </a:p>
          <a:p>
            <a:r>
              <a:rPr lang="nl-NL" sz="1800" b="1" dirty="0">
                <a:solidFill>
                  <a:schemeClr val="tx1"/>
                </a:solidFill>
              </a:rPr>
              <a:t>Carl Wijburg, uroloog</a:t>
            </a:r>
          </a:p>
          <a:p>
            <a:r>
              <a:rPr lang="nl-NL" sz="1800" b="1" dirty="0">
                <a:solidFill>
                  <a:schemeClr val="tx1"/>
                </a:solidFill>
              </a:rPr>
              <a:t>Christian Hammer, radiotherapeut</a:t>
            </a:r>
          </a:p>
          <a:p>
            <a:r>
              <a:rPr lang="nl-NL" sz="1800" b="1" dirty="0">
                <a:solidFill>
                  <a:schemeClr val="tx1"/>
                </a:solidFill>
              </a:rPr>
              <a:t>Peter Nieboer, internist-oncoloog</a:t>
            </a:r>
          </a:p>
          <a:p>
            <a:r>
              <a:rPr lang="nl-NL" sz="1800" b="1" dirty="0">
                <a:solidFill>
                  <a:schemeClr val="tx1"/>
                </a:solidFill>
              </a:rPr>
              <a:t>Marita van den Berg, VS-urologie</a:t>
            </a:r>
          </a:p>
        </p:txBody>
      </p:sp>
    </p:spTree>
    <p:extLst>
      <p:ext uri="{BB962C8B-B14F-4D97-AF65-F5344CB8AC3E}">
        <p14:creationId xmlns:p14="http://schemas.microsoft.com/office/powerpoint/2010/main" val="384484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ema1">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Thema1" id="{4D43142E-89AE-48C1-B197-DB53728FB006}" vid="{57358673-4439-4D9F-97E2-C2AE4E3A46E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Thema prostaat</Template>
  <TotalTime>0</TotalTime>
  <Words>3485</Words>
  <Application>Microsoft Office PowerPoint</Application>
  <PresentationFormat>Diavoorstelling (4:3)</PresentationFormat>
  <Paragraphs>715</Paragraphs>
  <Slides>96</Slides>
  <Notes>38</Notes>
  <HiddenSlides>0</HiddenSlides>
  <MMClips>0</MMClips>
  <ScaleCrop>false</ScaleCrop>
  <HeadingPairs>
    <vt:vector size="6" baseType="variant">
      <vt:variant>
        <vt:lpstr>Thema</vt:lpstr>
      </vt:variant>
      <vt:variant>
        <vt:i4>1</vt:i4>
      </vt:variant>
      <vt:variant>
        <vt:lpstr>Ingesloten OLE-bronprogramma's</vt:lpstr>
      </vt:variant>
      <vt:variant>
        <vt:i4>1</vt:i4>
      </vt:variant>
      <vt:variant>
        <vt:lpstr>Diatitels</vt:lpstr>
      </vt:variant>
      <vt:variant>
        <vt:i4>96</vt:i4>
      </vt:variant>
    </vt:vector>
  </HeadingPairs>
  <TitlesOfParts>
    <vt:vector size="98" baseType="lpstr">
      <vt:lpstr>Thema1</vt:lpstr>
      <vt:lpstr>Dia</vt:lpstr>
      <vt:lpstr>Blok 4  Castratieresistent prostaatcarcinoom</vt:lpstr>
      <vt:lpstr>Beloop</vt:lpstr>
      <vt:lpstr>Castratieresistent prostaatcarcinoom</vt:lpstr>
      <vt:lpstr>Blok 4  Castratieresistent prostaatcarcinoom</vt:lpstr>
      <vt:lpstr>Casus: Kees</vt:lpstr>
      <vt:lpstr>Is hier sprake van mCRPC?</vt:lpstr>
      <vt:lpstr>mCRPC</vt:lpstr>
      <vt:lpstr>PowerPoint-presentatie</vt:lpstr>
      <vt:lpstr>Lab en röntgen dus nodig</vt:lpstr>
      <vt:lpstr>Vraag aan uroloog</vt:lpstr>
      <vt:lpstr>Casus (vervolg)</vt:lpstr>
      <vt:lpstr>PowerPoint-presentatie</vt:lpstr>
      <vt:lpstr>PowerPoint-presentatie</vt:lpstr>
      <vt:lpstr>PowerPoint-presentatie</vt:lpstr>
      <vt:lpstr>Therapeutische opties mCRPC</vt:lpstr>
      <vt:lpstr>A portfolio of newly approved drugs…</vt:lpstr>
      <vt:lpstr>Wie wat wanneer?</vt:lpstr>
      <vt:lpstr>Therapeutische opties mCRPC</vt:lpstr>
      <vt:lpstr>Palliatieve zorg</vt:lpstr>
      <vt:lpstr>PowerPoint-presentatie</vt:lpstr>
      <vt:lpstr>PowerPoint-presentatie</vt:lpstr>
      <vt:lpstr>PowerPoint-presentatie</vt:lpstr>
      <vt:lpstr>PowerPoint-presentatie</vt:lpstr>
      <vt:lpstr>PowerPoint-presentatie</vt:lpstr>
      <vt:lpstr>PowerPoint-presentatie</vt:lpstr>
      <vt:lpstr>Wie wat wanneer?</vt:lpstr>
      <vt:lpstr>2 patiënten met mCRPC</vt:lpstr>
      <vt:lpstr>Vage aanwijzingen tot nu toe vaak expert opinions…</vt:lpstr>
      <vt:lpstr>Biomarkers (prognostisch/predictief)</vt:lpstr>
      <vt:lpstr>Andere factoren bij keuze</vt:lpstr>
      <vt:lpstr>1e lijn: vaak keuze chemotherapie of hormonen</vt:lpstr>
      <vt:lpstr>PowerPoint-presentatie</vt:lpstr>
      <vt:lpstr>PowerPoint-presentatie</vt:lpstr>
      <vt:lpstr>Keuze enzalutamide versus abiraterone</vt:lpstr>
      <vt:lpstr>PowerPoint-presentatie</vt:lpstr>
      <vt:lpstr>Samenvattend</vt:lpstr>
      <vt:lpstr>Blok 4  Castratieresistent prostaatcarcinoom</vt:lpstr>
      <vt:lpstr>Inhoud</vt:lpstr>
      <vt:lpstr>Introductie</vt:lpstr>
      <vt:lpstr>Introductie</vt:lpstr>
      <vt:lpstr>Introductie</vt:lpstr>
      <vt:lpstr>Behandeling M+ prostaatcarcinoom Radiotherapie – palliatie klachten</vt:lpstr>
      <vt:lpstr>Behandeling M+ prostaatcarcinoom Radiotherapie – palliatie klachten</vt:lpstr>
      <vt:lpstr>Behandeling M+ prostaatcarcinoom Radiotherapie – palliatie klachten</vt:lpstr>
      <vt:lpstr>Behandeling M+ prostaatcarcinoom Radiotherapie – palliatie klachten</vt:lpstr>
      <vt:lpstr>Behandeling M+ prostaatcarcinoom Radiotherapie – toekomst</vt:lpstr>
      <vt:lpstr>PowerPoint-presentatie</vt:lpstr>
      <vt:lpstr>Behandeling M+ prostaatcarcinoom Radiotherapie – toekomst</vt:lpstr>
      <vt:lpstr>Behandeling M+ prostaatcarcinoom Conclusies</vt:lpstr>
      <vt:lpstr>Blok 4  Castratieresistent prostaatcarcinoom</vt:lpstr>
      <vt:lpstr>Casus, 2 jaar na CRPC</vt:lpstr>
      <vt:lpstr>Complementaire zorg</vt:lpstr>
      <vt:lpstr>PowerPoint-presentatie</vt:lpstr>
      <vt:lpstr>Blok 4  Castratieresistent prostaatcarcinoom</vt:lpstr>
      <vt:lpstr>PowerPoint-presentatie</vt:lpstr>
      <vt:lpstr>PowerPoint-presentatie</vt:lpstr>
      <vt:lpstr>PowerPoint-presentatie</vt:lpstr>
      <vt:lpstr>PowerPoint-presentatie</vt:lpstr>
      <vt:lpstr>PowerPoint-presentatie</vt:lpstr>
      <vt:lpstr>PowerPoint-presentatie</vt:lpstr>
      <vt:lpstr>Wietolie of cannabisolie</vt:lpstr>
      <vt:lpstr>Wietolie of cannabisolie</vt:lpstr>
      <vt:lpstr>Wietolie of cannabisolie</vt:lpstr>
      <vt:lpstr>CAM</vt:lpstr>
      <vt:lpstr>CAM</vt:lpstr>
      <vt:lpstr>CAM</vt:lpstr>
      <vt:lpstr>Cannabis</vt:lpstr>
      <vt:lpstr>Cannabis-plant</vt:lpstr>
      <vt:lpstr>Cannabis-plant</vt:lpstr>
      <vt:lpstr>PowerPoint-presentatie</vt:lpstr>
      <vt:lpstr>PowerPoint-presentatie</vt:lpstr>
      <vt:lpstr>PowerPoint-presentatie</vt:lpstr>
      <vt:lpstr>Medicinale cannabis vs. coffeeshop cannabis </vt:lpstr>
      <vt:lpstr>Medicinale cannabis</vt:lpstr>
      <vt:lpstr>Medicinale cannabisolie</vt:lpstr>
      <vt:lpstr>PowerPoint-presentatie</vt:lpstr>
      <vt:lpstr>PowerPoint-presentatie</vt:lpstr>
      <vt:lpstr>PowerPoint-presentatie</vt:lpstr>
      <vt:lpstr>PowerPoint-presentatie</vt:lpstr>
      <vt:lpstr>Bewijs bij kankerbehandeling?</vt:lpstr>
      <vt:lpstr>Bewijs bij verminderen symptomen kanker/behandeling?</vt:lpstr>
      <vt:lpstr>PowerPoint-presentatie</vt:lpstr>
      <vt:lpstr>PowerPoint-presentatie</vt:lpstr>
      <vt:lpstr>PowerPoint-presentatie</vt:lpstr>
      <vt:lpstr>Bijwerkingen</vt:lpstr>
      <vt:lpstr>Interacties en contra-indicaties</vt:lpstr>
      <vt:lpstr>Andere risico’s?</vt:lpstr>
      <vt:lpstr>Dus cannabisolie</vt:lpstr>
      <vt:lpstr>PowerPoint-presentatie</vt:lpstr>
      <vt:lpstr>PowerPoint-presentatie</vt:lpstr>
      <vt:lpstr>PowerPoint-presentatie</vt:lpstr>
      <vt:lpstr>Einde</vt:lpstr>
      <vt:lpstr>Take Home Messages</vt:lpstr>
      <vt:lpstr>Take Home Messages</vt:lpstr>
      <vt:lpstr>Take Home Messages</vt:lpstr>
      <vt:lpstr>Dank voor uw komst graag uw evaluatie en tips voor verbetering</vt:lpstr>
    </vt:vector>
  </TitlesOfParts>
  <Company>Universitair Medisch Centrum Groningen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Blok 1 – gelokaliseerd prostaatcarcinoom</dc:title>
  <dc:creator>Hammer, C (rt)</dc:creator>
  <cp:lastModifiedBy>Hammer, C (rt)</cp:lastModifiedBy>
  <cp:revision>111</cp:revision>
  <dcterms:created xsi:type="dcterms:W3CDTF">2017-04-19T07:25:01Z</dcterms:created>
  <dcterms:modified xsi:type="dcterms:W3CDTF">2019-01-24T13:59:35Z</dcterms:modified>
</cp:coreProperties>
</file>