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ppt" ContentType="application/vnd.ms-powerpoint"/>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51"/>
  </p:notesMasterIdLst>
  <p:sldIdLst>
    <p:sldId id="331" r:id="rId5"/>
    <p:sldId id="412" r:id="rId6"/>
    <p:sldId id="411" r:id="rId7"/>
    <p:sldId id="397" r:id="rId8"/>
    <p:sldId id="398" r:id="rId9"/>
    <p:sldId id="408" r:id="rId10"/>
    <p:sldId id="429" r:id="rId11"/>
    <p:sldId id="430" r:id="rId12"/>
    <p:sldId id="431" r:id="rId13"/>
    <p:sldId id="432" r:id="rId14"/>
    <p:sldId id="433" r:id="rId15"/>
    <p:sldId id="434" r:id="rId16"/>
    <p:sldId id="435" r:id="rId17"/>
    <p:sldId id="436" r:id="rId18"/>
    <p:sldId id="378" r:id="rId19"/>
    <p:sldId id="379" r:id="rId20"/>
    <p:sldId id="343" r:id="rId21"/>
    <p:sldId id="342" r:id="rId22"/>
    <p:sldId id="346" r:id="rId23"/>
    <p:sldId id="413" r:id="rId24"/>
    <p:sldId id="414" r:id="rId25"/>
    <p:sldId id="415" r:id="rId26"/>
    <p:sldId id="347" r:id="rId27"/>
    <p:sldId id="392" r:id="rId28"/>
    <p:sldId id="358" r:id="rId29"/>
    <p:sldId id="420" r:id="rId30"/>
    <p:sldId id="419" r:id="rId31"/>
    <p:sldId id="362" r:id="rId32"/>
    <p:sldId id="363" r:id="rId33"/>
    <p:sldId id="364" r:id="rId34"/>
    <p:sldId id="384" r:id="rId35"/>
    <p:sldId id="357" r:id="rId36"/>
    <p:sldId id="393" r:id="rId37"/>
    <p:sldId id="394" r:id="rId38"/>
    <p:sldId id="395" r:id="rId39"/>
    <p:sldId id="396" r:id="rId40"/>
    <p:sldId id="386" r:id="rId41"/>
    <p:sldId id="374" r:id="rId42"/>
    <p:sldId id="375" r:id="rId43"/>
    <p:sldId id="376" r:id="rId44"/>
    <p:sldId id="400" r:id="rId45"/>
    <p:sldId id="399" r:id="rId46"/>
    <p:sldId id="389" r:id="rId47"/>
    <p:sldId id="416" r:id="rId48"/>
    <p:sldId id="401" r:id="rId49"/>
    <p:sldId id="418" r:id="rId50"/>
  </p:sldIdLst>
  <p:sldSz cx="9144000" cy="5143500" type="screen16x9"/>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3">
          <p15:clr>
            <a:srgbClr val="A4A3A4"/>
          </p15:clr>
        </p15:guide>
        <p15:guide id="2" pos="290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AC20"/>
    <a:srgbClr val="79B63E"/>
    <a:srgbClr val="8BB5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44" autoAdjust="0"/>
    <p:restoredTop sz="78853" autoAdjust="0"/>
  </p:normalViewPr>
  <p:slideViewPr>
    <p:cSldViewPr>
      <p:cViewPr varScale="1">
        <p:scale>
          <a:sx n="95" d="100"/>
          <a:sy n="95" d="100"/>
        </p:scale>
        <p:origin x="744" y="90"/>
      </p:cViewPr>
      <p:guideLst>
        <p:guide orient="horz" pos="123"/>
        <p:guide pos="2901"/>
      </p:guideLst>
    </p:cSldViewPr>
  </p:slideViewPr>
  <p:notesTextViewPr>
    <p:cViewPr>
      <p:scale>
        <a:sx n="1" d="1"/>
        <a:sy n="1" d="1"/>
      </p:scale>
      <p:origin x="0" y="0"/>
    </p:cViewPr>
  </p:notesTextViewPr>
  <p:sorterViewPr>
    <p:cViewPr>
      <p:scale>
        <a:sx n="100" d="100"/>
        <a:sy n="100" d="100"/>
      </p:scale>
      <p:origin x="0" y="321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image" Target="../media/image3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D40FEF-8B18-4EAA-84E1-3754BCCB3EC0}" type="datetimeFigureOut">
              <a:rPr lang="nl-NL" smtClean="0"/>
              <a:pPr/>
              <a:t>7-3-2017</a:t>
            </a:fld>
            <a:endParaRPr lang="nl-NL"/>
          </a:p>
        </p:txBody>
      </p:sp>
      <p:sp>
        <p:nvSpPr>
          <p:cNvPr id="4" name="Tijdelijke aanduiding voor dia-afbeelding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4827BC-C7D1-4A4C-A7F8-01AF7240D34C}" type="slidenum">
              <a:rPr lang="nl-NL" smtClean="0"/>
              <a:pPr/>
              <a:t>‹nr.›</a:t>
            </a:fld>
            <a:endParaRPr lang="nl-NL"/>
          </a:p>
        </p:txBody>
      </p:sp>
    </p:spTree>
    <p:extLst>
      <p:ext uri="{BB962C8B-B14F-4D97-AF65-F5344CB8AC3E}">
        <p14:creationId xmlns:p14="http://schemas.microsoft.com/office/powerpoint/2010/main" val="2324352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574827BC-C7D1-4A4C-A7F8-01AF7240D34C}" type="slidenum">
              <a:rPr lang="nl-NL" smtClean="0"/>
              <a:pPr/>
              <a:t>1</a:t>
            </a:fld>
            <a:endParaRPr lang="nl-NL"/>
          </a:p>
        </p:txBody>
      </p:sp>
    </p:spTree>
    <p:extLst>
      <p:ext uri="{BB962C8B-B14F-4D97-AF65-F5344CB8AC3E}">
        <p14:creationId xmlns:p14="http://schemas.microsoft.com/office/powerpoint/2010/main" val="1758457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latin typeface="+mn-lt"/>
                <a:ea typeface="+mn-ea"/>
                <a:cs typeface="+mn-cs"/>
              </a:rPr>
              <a:t>8. </a:t>
            </a:r>
            <a:r>
              <a:rPr lang="nl-NL" sz="1200" kern="1200" dirty="0" err="1" smtClean="0">
                <a:solidFill>
                  <a:schemeClr val="tx1"/>
                </a:solidFill>
                <a:latin typeface="+mn-lt"/>
                <a:ea typeface="+mn-ea"/>
                <a:cs typeface="+mn-cs"/>
              </a:rPr>
              <a:t>Reeder</a:t>
            </a:r>
            <a:r>
              <a:rPr lang="nl-NL" sz="1200" kern="1200" dirty="0" smtClean="0">
                <a:solidFill>
                  <a:schemeClr val="tx1"/>
                </a:solidFill>
                <a:latin typeface="+mn-lt"/>
                <a:ea typeface="+mn-ea"/>
                <a:cs typeface="+mn-cs"/>
              </a:rPr>
              <a:t>, S.W.I. (2013). </a:t>
            </a:r>
            <a:r>
              <a:rPr lang="en-US" sz="1200" kern="1200" dirty="0" smtClean="0">
                <a:solidFill>
                  <a:schemeClr val="tx1"/>
                </a:solidFill>
                <a:latin typeface="+mn-lt"/>
                <a:ea typeface="+mn-ea"/>
                <a:cs typeface="+mn-cs"/>
              </a:rPr>
              <a:t>Chronic Venous Disease under pressure. </a:t>
            </a:r>
            <a:r>
              <a:rPr lang="nl-NL" sz="1200" kern="1200" dirty="0" smtClean="0">
                <a:solidFill>
                  <a:schemeClr val="tx1"/>
                </a:solidFill>
                <a:latin typeface="+mn-lt"/>
                <a:ea typeface="+mn-ea"/>
                <a:cs typeface="+mn-cs"/>
              </a:rPr>
              <a:t>Nederlands tijdschrift voordermatologie en </a:t>
            </a:r>
            <a:r>
              <a:rPr lang="nl-NL" sz="1200" kern="1200" dirty="0" err="1" smtClean="0">
                <a:solidFill>
                  <a:schemeClr val="tx1"/>
                </a:solidFill>
                <a:latin typeface="+mn-lt"/>
                <a:ea typeface="+mn-ea"/>
                <a:cs typeface="+mn-cs"/>
              </a:rPr>
              <a:t>venereologie</a:t>
            </a:r>
            <a:r>
              <a:rPr lang="nl-NL" sz="1200" kern="1200" dirty="0" smtClean="0">
                <a:solidFill>
                  <a:schemeClr val="tx1"/>
                </a:solidFill>
                <a:latin typeface="+mn-lt"/>
                <a:ea typeface="+mn-ea"/>
                <a:cs typeface="+mn-cs"/>
              </a:rPr>
              <a:t>, vol. 23, issue 10, pp. 620 –622</a:t>
            </a:r>
          </a:p>
          <a:p>
            <a:endParaRPr lang="nl-NL" dirty="0"/>
          </a:p>
        </p:txBody>
      </p:sp>
      <p:sp>
        <p:nvSpPr>
          <p:cNvPr id="4" name="Tijdelijke aanduiding voor dianummer 3"/>
          <p:cNvSpPr>
            <a:spLocks noGrp="1"/>
          </p:cNvSpPr>
          <p:nvPr>
            <p:ph type="sldNum" sz="quarter" idx="10"/>
          </p:nvPr>
        </p:nvSpPr>
        <p:spPr/>
        <p:txBody>
          <a:bodyPr/>
          <a:lstStyle/>
          <a:p>
            <a:fld id="{574827BC-C7D1-4A4C-A7F8-01AF7240D34C}" type="slidenum">
              <a:rPr lang="nl-NL" smtClean="0"/>
              <a:pPr/>
              <a:t>14</a:t>
            </a:fld>
            <a:endParaRPr lang="nl-NL"/>
          </a:p>
        </p:txBody>
      </p:sp>
    </p:spTree>
    <p:extLst>
      <p:ext uri="{BB962C8B-B14F-4D97-AF65-F5344CB8AC3E}">
        <p14:creationId xmlns:p14="http://schemas.microsoft.com/office/powerpoint/2010/main" val="38078546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9. Chiu, T.W. (2014). Management of secondary </a:t>
            </a:r>
            <a:r>
              <a:rPr lang="en-US" sz="1200" kern="1200" dirty="0" err="1" smtClean="0">
                <a:solidFill>
                  <a:schemeClr val="tx1"/>
                </a:solidFill>
                <a:latin typeface="+mn-lt"/>
                <a:ea typeface="+mn-ea"/>
                <a:cs typeface="+mn-cs"/>
              </a:rPr>
              <a:t>lymphedema</a:t>
            </a:r>
            <a:r>
              <a:rPr lang="en-US" sz="1200" kern="1200" dirty="0" smtClean="0">
                <a:solidFill>
                  <a:schemeClr val="tx1"/>
                </a:solidFill>
                <a:latin typeface="+mn-lt"/>
                <a:ea typeface="+mn-ea"/>
                <a:cs typeface="+mn-cs"/>
              </a:rPr>
              <a:t>. Hong Kong Med j, vol. 20,issue 6. pp. 519 –528.</a:t>
            </a:r>
            <a:endParaRPr lang="nl-NL" sz="1200" kern="1200" dirty="0" smtClean="0">
              <a:solidFill>
                <a:schemeClr val="tx1"/>
              </a:solidFill>
              <a:latin typeface="+mn-lt"/>
              <a:ea typeface="+mn-ea"/>
              <a:cs typeface="+mn-cs"/>
            </a:endParaRPr>
          </a:p>
          <a:p>
            <a:endParaRPr lang="nl-NL" dirty="0" smtClean="0"/>
          </a:p>
        </p:txBody>
      </p:sp>
      <p:sp>
        <p:nvSpPr>
          <p:cNvPr id="4" name="Tijdelijke aanduiding voor dianummer 3"/>
          <p:cNvSpPr>
            <a:spLocks noGrp="1"/>
          </p:cNvSpPr>
          <p:nvPr>
            <p:ph type="sldNum" sz="quarter" idx="10"/>
          </p:nvPr>
        </p:nvSpPr>
        <p:spPr/>
        <p:txBody>
          <a:bodyPr/>
          <a:lstStyle/>
          <a:p>
            <a:fld id="{574827BC-C7D1-4A4C-A7F8-01AF7240D34C}" type="slidenum">
              <a:rPr lang="nl-NL" smtClean="0"/>
              <a:pPr/>
              <a:t>15</a:t>
            </a:fld>
            <a:endParaRPr lang="nl-NL"/>
          </a:p>
        </p:txBody>
      </p:sp>
    </p:spTree>
    <p:extLst>
      <p:ext uri="{BB962C8B-B14F-4D97-AF65-F5344CB8AC3E}">
        <p14:creationId xmlns:p14="http://schemas.microsoft.com/office/powerpoint/2010/main" val="37662705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latin typeface="+mn-lt"/>
                <a:ea typeface="+mn-ea"/>
                <a:cs typeface="+mn-cs"/>
              </a:rPr>
              <a:t>10. Verdonk H.P.M. (2011).Oedeem en oedeemtherapie. Houten: </a:t>
            </a:r>
            <a:r>
              <a:rPr lang="nl-NL" sz="1200" kern="1200" dirty="0" err="1" smtClean="0">
                <a:solidFill>
                  <a:schemeClr val="tx1"/>
                </a:solidFill>
                <a:latin typeface="+mn-lt"/>
                <a:ea typeface="+mn-ea"/>
                <a:cs typeface="+mn-cs"/>
              </a:rPr>
              <a:t>Bohn</a:t>
            </a:r>
            <a:r>
              <a:rPr lang="nl-NL" sz="1200" kern="120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Stafleu</a:t>
            </a:r>
            <a:r>
              <a:rPr lang="nl-NL" sz="1200" kern="1200" dirty="0" smtClean="0">
                <a:solidFill>
                  <a:schemeClr val="tx1"/>
                </a:solidFill>
                <a:latin typeface="+mn-lt"/>
                <a:ea typeface="+mn-ea"/>
                <a:cs typeface="+mn-cs"/>
              </a:rPr>
              <a:t> van </a:t>
            </a:r>
            <a:r>
              <a:rPr lang="nl-NL" sz="1200" kern="1200" dirty="0" err="1" smtClean="0">
                <a:solidFill>
                  <a:schemeClr val="tx1"/>
                </a:solidFill>
                <a:latin typeface="+mn-lt"/>
                <a:ea typeface="+mn-ea"/>
                <a:cs typeface="+mn-cs"/>
              </a:rPr>
              <a:t>Loghum</a:t>
            </a:r>
            <a:r>
              <a:rPr lang="nl-NL" sz="1200" kern="1200" dirty="0" smtClean="0">
                <a:solidFill>
                  <a:schemeClr val="tx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effectLst/>
                <a:latin typeface="+mn-lt"/>
                <a:ea typeface="+mn-ea"/>
                <a:cs typeface="+mn-cs"/>
              </a:rPr>
              <a:t>Er zijn 2 belangrijke factoren die een rol spelen bij een goede afvoer. </a:t>
            </a:r>
          </a:p>
          <a:p>
            <a:pPr lvl="0"/>
            <a:endParaRPr lang="nl-NL" sz="1200" dirty="0" smtClean="0">
              <a:latin typeface="+mn-lt"/>
            </a:endParaRPr>
          </a:p>
          <a:p>
            <a:pPr lvl="0"/>
            <a:r>
              <a:rPr lang="nl-NL" sz="1200" dirty="0" smtClean="0">
                <a:latin typeface="+mn-lt"/>
              </a:rPr>
              <a:t>1. </a:t>
            </a:r>
            <a:r>
              <a:rPr lang="nl-NL" sz="1200" b="1" dirty="0" smtClean="0">
                <a:latin typeface="+mn-lt"/>
              </a:rPr>
              <a:t>Kuitspierpomp</a:t>
            </a:r>
            <a:r>
              <a:rPr lang="nl-NL" sz="1200" dirty="0" smtClean="0">
                <a:latin typeface="+mn-lt"/>
              </a:rPr>
              <a:t>: tijdens het lopen wordt de kuitspier aangespannen en werkt als een natuurlijke pomp op de aderen</a:t>
            </a:r>
          </a:p>
          <a:p>
            <a:r>
              <a:rPr lang="nl-NL" sz="1200" dirty="0" smtClean="0">
                <a:latin typeface="+mn-lt"/>
              </a:rPr>
              <a:t>2. </a:t>
            </a:r>
            <a:r>
              <a:rPr lang="nl-NL" sz="1200" b="1" dirty="0" smtClean="0">
                <a:latin typeface="+mn-lt"/>
              </a:rPr>
              <a:t>Kleppen</a:t>
            </a:r>
            <a:r>
              <a:rPr lang="nl-NL" sz="1200" dirty="0" smtClean="0">
                <a:latin typeface="+mn-lt"/>
              </a:rPr>
              <a:t>: de kleppen in de aderen zorgen ervoor dat het bloed niet weer terugvalt, maar tegen de zwaartekracht in het bloed naar het hart toe afvoert.</a:t>
            </a:r>
          </a:p>
          <a:p>
            <a:endParaRPr lang="nl-NL" sz="1200" dirty="0" smtClean="0">
              <a:latin typeface="+mn-lt"/>
            </a:endParaRPr>
          </a:p>
          <a:p>
            <a:r>
              <a:rPr lang="nl-NL" sz="1200" dirty="0" smtClean="0">
                <a:latin typeface="+mn-lt"/>
              </a:rPr>
              <a:t>Overige factoren die een</a:t>
            </a:r>
            <a:r>
              <a:rPr lang="nl-NL" sz="1200" baseline="0" dirty="0" smtClean="0">
                <a:latin typeface="+mn-lt"/>
              </a:rPr>
              <a:t> rol spelen </a:t>
            </a:r>
            <a:r>
              <a:rPr lang="nl-NL" sz="1200" dirty="0" smtClean="0">
                <a:latin typeface="+mn-lt"/>
              </a:rPr>
              <a:t>zijn: de arteriële</a:t>
            </a:r>
            <a:r>
              <a:rPr lang="nl-NL" sz="1200" baseline="0" dirty="0" smtClean="0">
                <a:latin typeface="+mn-lt"/>
              </a:rPr>
              <a:t> pulsatie, voetpomp en tonus van de venenwand</a:t>
            </a:r>
            <a:endParaRPr lang="nl-NL" sz="1200" dirty="0" smtClean="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nl-NL" dirty="0" smtClean="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latin typeface="+mn-lt"/>
              </a:rPr>
              <a:t>Als de kleppen niet goed meer werken of kapot zijn, dan vloeit het bloed minder makkelijk terug naar het hart. Hierdoor raken de vaten gestuwd, ze worden wijder, voller, kronkelig: zo ontstaan spataderen</a:t>
            </a:r>
          </a:p>
          <a:p>
            <a:endParaRPr lang="nl-NL" dirty="0"/>
          </a:p>
        </p:txBody>
      </p:sp>
      <p:sp>
        <p:nvSpPr>
          <p:cNvPr id="4" name="Tijdelijke aanduiding voor dianummer 3"/>
          <p:cNvSpPr>
            <a:spLocks noGrp="1"/>
          </p:cNvSpPr>
          <p:nvPr>
            <p:ph type="sldNum" sz="quarter" idx="10"/>
          </p:nvPr>
        </p:nvSpPr>
        <p:spPr/>
        <p:txBody>
          <a:bodyPr/>
          <a:lstStyle/>
          <a:p>
            <a:fld id="{574827BC-C7D1-4A4C-A7F8-01AF7240D34C}" type="slidenum">
              <a:rPr lang="nl-NL" smtClean="0"/>
              <a:pPr/>
              <a:t>16</a:t>
            </a:fld>
            <a:endParaRPr lang="nl-NL"/>
          </a:p>
        </p:txBody>
      </p:sp>
    </p:spTree>
    <p:extLst>
      <p:ext uri="{BB962C8B-B14F-4D97-AF65-F5344CB8AC3E}">
        <p14:creationId xmlns:p14="http://schemas.microsoft.com/office/powerpoint/2010/main" val="18333382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r>
              <a:rPr lang="nl-NL" sz="1200" kern="1200" dirty="0" smtClean="0">
                <a:solidFill>
                  <a:schemeClr val="tx1"/>
                </a:solidFill>
                <a:effectLst/>
                <a:latin typeface="+mn-lt"/>
                <a:ea typeface="+mn-ea"/>
                <a:cs typeface="+mn-cs"/>
              </a:rPr>
              <a:t>12% van de bevolking heeft medisch gezien relevante varicosis</a:t>
            </a:r>
          </a:p>
          <a:p>
            <a:r>
              <a:rPr lang="nl-NL" sz="1200" kern="1200" dirty="0" smtClean="0">
                <a:solidFill>
                  <a:schemeClr val="tx1"/>
                </a:solidFill>
                <a:effectLst/>
                <a:latin typeface="+mn-lt"/>
                <a:ea typeface="+mn-ea"/>
                <a:cs typeface="+mn-cs"/>
              </a:rPr>
              <a:t>Kenmerken</a:t>
            </a:r>
          </a:p>
          <a:p>
            <a:pPr lvl="0"/>
            <a:r>
              <a:rPr lang="nl-NL" sz="1200" kern="1200" dirty="0" smtClean="0">
                <a:solidFill>
                  <a:schemeClr val="tx1"/>
                </a:solidFill>
                <a:effectLst/>
                <a:latin typeface="+mn-lt"/>
                <a:ea typeface="+mn-ea"/>
                <a:cs typeface="+mn-cs"/>
              </a:rPr>
              <a:t>Enkeloedeem</a:t>
            </a:r>
          </a:p>
          <a:p>
            <a:pPr lvl="0"/>
            <a:r>
              <a:rPr lang="nl-NL" sz="1200" kern="1200" dirty="0" smtClean="0">
                <a:solidFill>
                  <a:schemeClr val="tx1"/>
                </a:solidFill>
                <a:effectLst/>
                <a:latin typeface="+mn-lt"/>
                <a:ea typeface="+mn-ea"/>
                <a:cs typeface="+mn-cs"/>
              </a:rPr>
              <a:t>Moe zwaar gevoel</a:t>
            </a:r>
          </a:p>
          <a:p>
            <a:pPr lvl="0"/>
            <a:r>
              <a:rPr lang="nl-NL" sz="1200" kern="1200" dirty="0" smtClean="0">
                <a:solidFill>
                  <a:schemeClr val="tx1"/>
                </a:solidFill>
                <a:effectLst/>
                <a:latin typeface="+mn-lt"/>
                <a:ea typeface="+mn-ea"/>
                <a:cs typeface="+mn-cs"/>
              </a:rPr>
              <a:t>Soms een bandgevoel rond de enkels of bij de kuiten</a:t>
            </a:r>
          </a:p>
          <a:p>
            <a:pPr lvl="0"/>
            <a:r>
              <a:rPr lang="nl-NL" sz="1200" kern="1200" dirty="0" smtClean="0">
                <a:solidFill>
                  <a:schemeClr val="tx1"/>
                </a:solidFill>
                <a:effectLst/>
                <a:latin typeface="+mn-lt"/>
                <a:ea typeface="+mn-ea"/>
                <a:cs typeface="+mn-cs"/>
              </a:rPr>
              <a:t>Nachtelijke krampen</a:t>
            </a:r>
          </a:p>
          <a:p>
            <a:pPr lvl="0"/>
            <a:r>
              <a:rPr lang="nl-NL" sz="1200" kern="1200" dirty="0" smtClean="0">
                <a:solidFill>
                  <a:schemeClr val="tx1"/>
                </a:solidFill>
                <a:effectLst/>
                <a:latin typeface="+mn-lt"/>
                <a:ea typeface="+mn-ea"/>
                <a:cs typeface="+mn-cs"/>
              </a:rPr>
              <a:t>Rusteloos gevoel in de benen</a:t>
            </a:r>
          </a:p>
          <a:p>
            <a:endParaRPr lang="nl-NL" dirty="0"/>
          </a:p>
        </p:txBody>
      </p:sp>
      <p:sp>
        <p:nvSpPr>
          <p:cNvPr id="4" name="Tijdelijke aanduiding voor dianummer 3"/>
          <p:cNvSpPr>
            <a:spLocks noGrp="1"/>
          </p:cNvSpPr>
          <p:nvPr>
            <p:ph type="sldNum" sz="quarter" idx="10"/>
          </p:nvPr>
        </p:nvSpPr>
        <p:spPr/>
        <p:txBody>
          <a:bodyPr/>
          <a:lstStyle/>
          <a:p>
            <a:fld id="{574827BC-C7D1-4A4C-A7F8-01AF7240D34C}" type="slidenum">
              <a:rPr lang="nl-NL" smtClean="0"/>
              <a:pPr/>
              <a:t>17</a:t>
            </a:fld>
            <a:endParaRPr lang="nl-NL"/>
          </a:p>
        </p:txBody>
      </p:sp>
    </p:spTree>
    <p:extLst>
      <p:ext uri="{BB962C8B-B14F-4D97-AF65-F5344CB8AC3E}">
        <p14:creationId xmlns:p14="http://schemas.microsoft.com/office/powerpoint/2010/main" val="23006931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r>
              <a:rPr lang="nl-NL" sz="1200" kern="1200" dirty="0" smtClean="0">
                <a:solidFill>
                  <a:schemeClr val="tx1"/>
                </a:solidFill>
                <a:effectLst/>
                <a:latin typeface="+mn-lt"/>
                <a:ea typeface="+mn-ea"/>
                <a:cs typeface="+mn-cs"/>
              </a:rPr>
              <a:t>11. </a:t>
            </a:r>
            <a:r>
              <a:rPr lang="nl-NL" sz="1200" kern="1200" dirty="0" smtClean="0">
                <a:solidFill>
                  <a:schemeClr val="tx1"/>
                </a:solidFill>
                <a:latin typeface="+mn-lt"/>
                <a:ea typeface="+mn-ea"/>
                <a:cs typeface="+mn-cs"/>
              </a:rPr>
              <a:t>Verdonk H.P.M. (2011).Oedeem en oedeemtherapie. Houten: </a:t>
            </a:r>
            <a:r>
              <a:rPr lang="nl-NL" sz="1200" kern="1200" dirty="0" err="1" smtClean="0">
                <a:solidFill>
                  <a:schemeClr val="tx1"/>
                </a:solidFill>
                <a:latin typeface="+mn-lt"/>
                <a:ea typeface="+mn-ea"/>
                <a:cs typeface="+mn-cs"/>
              </a:rPr>
              <a:t>Bohn</a:t>
            </a:r>
            <a:r>
              <a:rPr lang="nl-NL" sz="1200" kern="120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Stafleu</a:t>
            </a:r>
            <a:r>
              <a:rPr lang="nl-NL" sz="1200" kern="1200" dirty="0" smtClean="0">
                <a:solidFill>
                  <a:schemeClr val="tx1"/>
                </a:solidFill>
                <a:latin typeface="+mn-lt"/>
                <a:ea typeface="+mn-ea"/>
                <a:cs typeface="+mn-cs"/>
              </a:rPr>
              <a:t> van </a:t>
            </a:r>
            <a:r>
              <a:rPr lang="nl-NL" sz="1200" kern="1200" dirty="0" err="1" smtClean="0">
                <a:solidFill>
                  <a:schemeClr val="tx1"/>
                </a:solidFill>
                <a:latin typeface="+mn-lt"/>
                <a:ea typeface="+mn-ea"/>
                <a:cs typeface="+mn-cs"/>
              </a:rPr>
              <a:t>Loghum</a:t>
            </a:r>
            <a:endParaRPr lang="nl-NL"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nl-NL"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latin typeface="+mn-lt"/>
                <a:ea typeface="+mn-ea"/>
                <a:cs typeface="+mn-cs"/>
              </a:rPr>
              <a:t>12. Jansen, P.A.F., van der Laan, J.R., </a:t>
            </a:r>
            <a:r>
              <a:rPr lang="nl-NL" sz="1200" kern="1200" dirty="0" err="1" smtClean="0">
                <a:solidFill>
                  <a:schemeClr val="tx1"/>
                </a:solidFill>
                <a:latin typeface="+mn-lt"/>
                <a:ea typeface="+mn-ea"/>
                <a:cs typeface="+mn-cs"/>
              </a:rPr>
              <a:t>Schols</a:t>
            </a:r>
            <a:r>
              <a:rPr lang="nl-NL" sz="1200" kern="1200" dirty="0" smtClean="0">
                <a:solidFill>
                  <a:schemeClr val="tx1"/>
                </a:solidFill>
                <a:latin typeface="+mn-lt"/>
                <a:ea typeface="+mn-ea"/>
                <a:cs typeface="+mn-cs"/>
              </a:rPr>
              <a:t>, J.M.G.A. (2013). Het geriatrie </a:t>
            </a:r>
            <a:r>
              <a:rPr lang="nl-NL" sz="1200" kern="1200" dirty="0" err="1" smtClean="0">
                <a:solidFill>
                  <a:schemeClr val="tx1"/>
                </a:solidFill>
                <a:latin typeface="+mn-lt"/>
                <a:ea typeface="+mn-ea"/>
                <a:cs typeface="+mn-cs"/>
              </a:rPr>
              <a:t>formularium</a:t>
            </a:r>
            <a:r>
              <a:rPr lang="nl-NL" sz="1200" kern="1200" dirty="0" smtClean="0">
                <a:solidFill>
                  <a:schemeClr val="tx1"/>
                </a:solidFill>
                <a:latin typeface="+mn-lt"/>
                <a:ea typeface="+mn-ea"/>
                <a:cs typeface="+mn-cs"/>
              </a:rPr>
              <a:t>. Houten:</a:t>
            </a:r>
            <a:r>
              <a:rPr lang="nl-NL" sz="1200" kern="1200" dirty="0" err="1" smtClean="0">
                <a:solidFill>
                  <a:schemeClr val="tx1"/>
                </a:solidFill>
                <a:latin typeface="+mn-lt"/>
                <a:ea typeface="+mn-ea"/>
                <a:cs typeface="+mn-cs"/>
              </a:rPr>
              <a:t>BohnStafleu</a:t>
            </a:r>
            <a:r>
              <a:rPr lang="nl-NL" sz="1200" kern="1200" dirty="0" smtClean="0">
                <a:solidFill>
                  <a:schemeClr val="tx1"/>
                </a:solidFill>
                <a:latin typeface="+mn-lt"/>
                <a:ea typeface="+mn-ea"/>
                <a:cs typeface="+mn-cs"/>
              </a:rPr>
              <a:t> van </a:t>
            </a:r>
            <a:r>
              <a:rPr lang="nl-NL" sz="1200" kern="1200" dirty="0" err="1" smtClean="0">
                <a:solidFill>
                  <a:schemeClr val="tx1"/>
                </a:solidFill>
                <a:latin typeface="+mn-lt"/>
                <a:ea typeface="+mn-ea"/>
                <a:cs typeface="+mn-cs"/>
              </a:rPr>
              <a:t>Loghum</a:t>
            </a:r>
            <a:r>
              <a:rPr lang="nl-NL" sz="1200" kern="1200" dirty="0" smtClean="0">
                <a:solidFill>
                  <a:schemeClr val="tx1"/>
                </a:solidFill>
                <a:latin typeface="+mn-lt"/>
                <a:ea typeface="+mn-ea"/>
                <a:cs typeface="+mn-cs"/>
              </a:rPr>
              <a:t> </a:t>
            </a:r>
          </a:p>
          <a:p>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Ontstaat wanneer er stoornis is in de veneuze functie. De ernst van de stoornis wordt aangeduid met graad 1,2,3 of 4</a:t>
            </a:r>
          </a:p>
          <a:p>
            <a:r>
              <a:rPr lang="nl-NL" sz="1200" kern="1200" dirty="0" smtClean="0">
                <a:solidFill>
                  <a:schemeClr val="tx1"/>
                </a:solidFill>
                <a:effectLst/>
                <a:latin typeface="+mn-lt"/>
                <a:ea typeface="+mn-ea"/>
                <a:cs typeface="+mn-cs"/>
              </a:rPr>
              <a:t>Graad 1</a:t>
            </a:r>
          </a:p>
          <a:p>
            <a:pPr lvl="0"/>
            <a:r>
              <a:rPr lang="nl-NL" sz="1200" kern="1200" dirty="0" smtClean="0">
                <a:solidFill>
                  <a:schemeClr val="tx1"/>
                </a:solidFill>
                <a:effectLst/>
                <a:latin typeface="+mn-lt"/>
                <a:ea typeface="+mn-ea"/>
                <a:cs typeface="+mn-cs"/>
              </a:rPr>
              <a:t>Corona </a:t>
            </a:r>
            <a:r>
              <a:rPr lang="nl-NL" sz="1200" kern="1200" dirty="0" err="1" smtClean="0">
                <a:solidFill>
                  <a:schemeClr val="tx1"/>
                </a:solidFill>
                <a:effectLst/>
                <a:latin typeface="+mn-lt"/>
                <a:ea typeface="+mn-ea"/>
                <a:cs typeface="+mn-cs"/>
              </a:rPr>
              <a:t>phlebectatica</a:t>
            </a:r>
            <a:r>
              <a:rPr lang="nl-NL" sz="1200" kern="1200" dirty="0" smtClean="0">
                <a:solidFill>
                  <a:schemeClr val="tx1"/>
                </a:solidFill>
                <a:effectLst/>
                <a:latin typeface="+mn-lt"/>
                <a:ea typeface="+mn-ea"/>
                <a:cs typeface="+mn-cs"/>
              </a:rPr>
              <a:t> en subklinisch oedeem</a:t>
            </a:r>
          </a:p>
          <a:p>
            <a:r>
              <a:rPr lang="nl-NL" sz="1200" kern="1200" dirty="0" smtClean="0">
                <a:solidFill>
                  <a:schemeClr val="tx1"/>
                </a:solidFill>
                <a:effectLst/>
                <a:latin typeface="+mn-lt"/>
                <a:ea typeface="+mn-ea"/>
                <a:cs typeface="+mn-cs"/>
              </a:rPr>
              <a:t>Graad 2</a:t>
            </a:r>
          </a:p>
          <a:p>
            <a:pPr lvl="0"/>
            <a:r>
              <a:rPr lang="nl-NL" sz="1200" kern="1200" dirty="0" smtClean="0">
                <a:solidFill>
                  <a:schemeClr val="tx1"/>
                </a:solidFill>
                <a:effectLst/>
                <a:latin typeface="+mn-lt"/>
                <a:ea typeface="+mn-ea"/>
                <a:cs typeface="+mn-cs"/>
              </a:rPr>
              <a:t>Klinisch oedeem en atrofie blanche</a:t>
            </a:r>
          </a:p>
          <a:p>
            <a:r>
              <a:rPr lang="nl-NL" sz="1200" kern="1200" dirty="0" smtClean="0">
                <a:solidFill>
                  <a:schemeClr val="tx1"/>
                </a:solidFill>
                <a:effectLst/>
                <a:latin typeface="+mn-lt"/>
                <a:ea typeface="+mn-ea"/>
                <a:cs typeface="+mn-cs"/>
              </a:rPr>
              <a:t>Graad 3</a:t>
            </a:r>
          </a:p>
          <a:p>
            <a:pPr lvl="0"/>
            <a:r>
              <a:rPr lang="nl-NL" sz="1200" kern="1200" dirty="0" smtClean="0">
                <a:solidFill>
                  <a:schemeClr val="tx1"/>
                </a:solidFill>
                <a:effectLst/>
                <a:latin typeface="+mn-lt"/>
                <a:ea typeface="+mn-ea"/>
                <a:cs typeface="+mn-cs"/>
              </a:rPr>
              <a:t>Gelijk aan 2 , maar nu met een genezen ulcus</a:t>
            </a:r>
          </a:p>
          <a:p>
            <a:r>
              <a:rPr lang="nl-NL" sz="1200" kern="1200" dirty="0" smtClean="0">
                <a:solidFill>
                  <a:schemeClr val="tx1"/>
                </a:solidFill>
                <a:effectLst/>
                <a:latin typeface="+mn-lt"/>
                <a:ea typeface="+mn-ea"/>
                <a:cs typeface="+mn-cs"/>
              </a:rPr>
              <a:t>Graad 4</a:t>
            </a:r>
          </a:p>
          <a:p>
            <a:pPr lvl="0"/>
            <a:r>
              <a:rPr lang="nl-NL" sz="1200" kern="1200" dirty="0" smtClean="0">
                <a:solidFill>
                  <a:schemeClr val="tx1"/>
                </a:solidFill>
                <a:effectLst/>
                <a:latin typeface="+mn-lt"/>
                <a:ea typeface="+mn-ea"/>
                <a:cs typeface="+mn-cs"/>
              </a:rPr>
              <a:t>Gelijk aan 3 maar nu  met </a:t>
            </a:r>
            <a:r>
              <a:rPr lang="nl-NL" sz="1200" kern="1200" dirty="0" err="1" smtClean="0">
                <a:solidFill>
                  <a:schemeClr val="tx1"/>
                </a:solidFill>
                <a:effectLst/>
                <a:latin typeface="+mn-lt"/>
                <a:ea typeface="+mn-ea"/>
                <a:cs typeface="+mn-cs"/>
              </a:rPr>
              <a:t>enkelankylose</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verstijvng</a:t>
            </a:r>
            <a:r>
              <a:rPr lang="nl-NL" sz="1200" kern="1200" dirty="0" smtClean="0">
                <a:solidFill>
                  <a:schemeClr val="tx1"/>
                </a:solidFill>
                <a:effectLst/>
                <a:latin typeface="+mn-lt"/>
                <a:ea typeface="+mn-ea"/>
                <a:cs typeface="+mn-cs"/>
              </a:rPr>
              <a:t> van het gewricht</a:t>
            </a:r>
          </a:p>
          <a:p>
            <a:r>
              <a:rPr lang="nl-NL" sz="1200" kern="1200" dirty="0" smtClean="0">
                <a:solidFill>
                  <a:schemeClr val="tx1"/>
                </a:solidFill>
                <a:effectLst/>
                <a:latin typeface="+mn-lt"/>
                <a:ea typeface="+mn-ea"/>
                <a:cs typeface="+mn-cs"/>
              </a:rPr>
              <a:t> </a:t>
            </a:r>
          </a:p>
          <a:p>
            <a:endParaRPr lang="nl-NL" dirty="0"/>
          </a:p>
        </p:txBody>
      </p:sp>
      <p:sp>
        <p:nvSpPr>
          <p:cNvPr id="4" name="Tijdelijke aanduiding voor dianummer 3"/>
          <p:cNvSpPr>
            <a:spLocks noGrp="1"/>
          </p:cNvSpPr>
          <p:nvPr>
            <p:ph type="sldNum" sz="quarter" idx="10"/>
          </p:nvPr>
        </p:nvSpPr>
        <p:spPr/>
        <p:txBody>
          <a:bodyPr/>
          <a:lstStyle/>
          <a:p>
            <a:fld id="{574827BC-C7D1-4A4C-A7F8-01AF7240D34C}" type="slidenum">
              <a:rPr lang="nl-NL" smtClean="0"/>
              <a:pPr/>
              <a:t>18</a:t>
            </a:fld>
            <a:endParaRPr lang="nl-NL"/>
          </a:p>
        </p:txBody>
      </p:sp>
    </p:spTree>
    <p:extLst>
      <p:ext uri="{BB962C8B-B14F-4D97-AF65-F5344CB8AC3E}">
        <p14:creationId xmlns:p14="http://schemas.microsoft.com/office/powerpoint/2010/main" val="37108094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l-NL" sz="1200" dirty="0" smtClean="0"/>
          </a:p>
          <a:p>
            <a:endParaRPr lang="nl-NL" dirty="0"/>
          </a:p>
        </p:txBody>
      </p:sp>
      <p:sp>
        <p:nvSpPr>
          <p:cNvPr id="4" name="Tijdelijke aanduiding voor dianummer 3"/>
          <p:cNvSpPr>
            <a:spLocks noGrp="1"/>
          </p:cNvSpPr>
          <p:nvPr>
            <p:ph type="sldNum" sz="quarter" idx="10"/>
          </p:nvPr>
        </p:nvSpPr>
        <p:spPr/>
        <p:txBody>
          <a:bodyPr/>
          <a:lstStyle/>
          <a:p>
            <a:fld id="{574827BC-C7D1-4A4C-A7F8-01AF7240D34C}" type="slidenum">
              <a:rPr lang="nl-NL" smtClean="0"/>
              <a:pPr/>
              <a:t>19</a:t>
            </a:fld>
            <a:endParaRPr lang="nl-NL"/>
          </a:p>
        </p:txBody>
      </p:sp>
    </p:spTree>
    <p:extLst>
      <p:ext uri="{BB962C8B-B14F-4D97-AF65-F5344CB8AC3E}">
        <p14:creationId xmlns:p14="http://schemas.microsoft.com/office/powerpoint/2010/main" val="31138986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574827BC-C7D1-4A4C-A7F8-01AF7240D34C}" type="slidenum">
              <a:rPr lang="nl-NL" smtClean="0"/>
              <a:pPr/>
              <a:t>20</a:t>
            </a:fld>
            <a:endParaRPr lang="nl-NL"/>
          </a:p>
        </p:txBody>
      </p:sp>
    </p:spTree>
    <p:extLst>
      <p:ext uri="{BB962C8B-B14F-4D97-AF65-F5344CB8AC3E}">
        <p14:creationId xmlns:p14="http://schemas.microsoft.com/office/powerpoint/2010/main" val="31138986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dirty="0" smtClean="0"/>
              <a:t>13. Lymfoedeem ontstaat vaak aan extremiteiten (</a:t>
            </a:r>
            <a:r>
              <a:rPr lang="nl-NL" sz="1200" dirty="0" err="1" smtClean="0"/>
              <a:t>Moseley</a:t>
            </a:r>
            <a:r>
              <a:rPr lang="nl-NL" sz="1200" dirty="0" smtClean="0"/>
              <a:t>, </a:t>
            </a:r>
            <a:r>
              <a:rPr lang="nl-NL" sz="1200" dirty="0" err="1" smtClean="0"/>
              <a:t>Carati</a:t>
            </a:r>
            <a:r>
              <a:rPr lang="nl-NL" sz="1200" dirty="0" smtClean="0"/>
              <a:t> en </a:t>
            </a:r>
            <a:r>
              <a:rPr lang="nl-NL" sz="1200" dirty="0" err="1" smtClean="0"/>
              <a:t>Piller</a:t>
            </a:r>
            <a:r>
              <a:rPr lang="nl-NL" sz="1200" dirty="0" smtClean="0"/>
              <a:t> 2007).</a:t>
            </a:r>
          </a:p>
          <a:p>
            <a:pPr marL="0" marR="0" indent="0" algn="l" defTabSz="914400" rtl="0" eaLnBrk="1" fontAlgn="auto" latinLnBrk="0" hangingPunct="1">
              <a:lnSpc>
                <a:spcPct val="100000"/>
              </a:lnSpc>
              <a:spcBef>
                <a:spcPts val="0"/>
              </a:spcBef>
              <a:spcAft>
                <a:spcPts val="0"/>
              </a:spcAft>
              <a:buClrTx/>
              <a:buSzTx/>
              <a:buFontTx/>
              <a:buNone/>
              <a:tabLst/>
              <a:defRPr/>
            </a:pPr>
            <a:endParaRPr lang="nl-NL"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Moseley AL, </a:t>
            </a:r>
            <a:r>
              <a:rPr lang="en-US" sz="1200" kern="1200" dirty="0" err="1" smtClean="0">
                <a:solidFill>
                  <a:schemeClr val="tx1"/>
                </a:solidFill>
                <a:latin typeface="+mn-lt"/>
                <a:ea typeface="+mn-ea"/>
                <a:cs typeface="+mn-cs"/>
              </a:rPr>
              <a:t>Carati</a:t>
            </a:r>
            <a:r>
              <a:rPr lang="en-US" sz="1200" kern="1200" dirty="0" smtClean="0">
                <a:solidFill>
                  <a:schemeClr val="tx1"/>
                </a:solidFill>
                <a:latin typeface="+mn-lt"/>
                <a:ea typeface="+mn-ea"/>
                <a:cs typeface="+mn-cs"/>
              </a:rPr>
              <a:t> CJ, </a:t>
            </a:r>
            <a:r>
              <a:rPr lang="en-US" sz="1200" kern="1200" dirty="0" err="1" smtClean="0">
                <a:solidFill>
                  <a:schemeClr val="tx1"/>
                </a:solidFill>
                <a:latin typeface="+mn-lt"/>
                <a:ea typeface="+mn-ea"/>
                <a:cs typeface="+mn-cs"/>
              </a:rPr>
              <a:t>Piller</a:t>
            </a:r>
            <a:r>
              <a:rPr lang="en-US" sz="1200" kern="1200" dirty="0" smtClean="0">
                <a:solidFill>
                  <a:schemeClr val="tx1"/>
                </a:solidFill>
                <a:latin typeface="+mn-lt"/>
                <a:ea typeface="+mn-ea"/>
                <a:cs typeface="+mn-cs"/>
              </a:rPr>
              <a:t> NB. A systematic review of common conservative therapies for arm </a:t>
            </a:r>
            <a:r>
              <a:rPr lang="en-US" sz="1200" kern="1200" dirty="0" err="1" smtClean="0">
                <a:solidFill>
                  <a:schemeClr val="tx1"/>
                </a:solidFill>
                <a:latin typeface="+mn-lt"/>
                <a:ea typeface="+mn-ea"/>
                <a:cs typeface="+mn-cs"/>
              </a:rPr>
              <a:t>lymphoedema</a:t>
            </a:r>
            <a:r>
              <a:rPr lang="en-US" sz="1200" kern="1200" dirty="0" smtClean="0">
                <a:solidFill>
                  <a:schemeClr val="tx1"/>
                </a:solidFill>
                <a:latin typeface="+mn-lt"/>
                <a:ea typeface="+mn-ea"/>
                <a:cs typeface="+mn-cs"/>
              </a:rPr>
              <a:t> secondary to breast cancer treatment. Annals of Oncology 2007; 18: 639-646.</a:t>
            </a:r>
          </a:p>
          <a:p>
            <a:endParaRPr lang="nl-NL" dirty="0"/>
          </a:p>
        </p:txBody>
      </p:sp>
      <p:sp>
        <p:nvSpPr>
          <p:cNvPr id="4" name="Tijdelijke aanduiding voor dianummer 3"/>
          <p:cNvSpPr>
            <a:spLocks noGrp="1"/>
          </p:cNvSpPr>
          <p:nvPr>
            <p:ph type="sldNum" sz="quarter" idx="10"/>
          </p:nvPr>
        </p:nvSpPr>
        <p:spPr/>
        <p:txBody>
          <a:bodyPr/>
          <a:lstStyle/>
          <a:p>
            <a:fld id="{574827BC-C7D1-4A4C-A7F8-01AF7240D34C}" type="slidenum">
              <a:rPr lang="nl-NL" smtClean="0"/>
              <a:pPr/>
              <a:t>21</a:t>
            </a:fld>
            <a:endParaRPr lang="nl-NL"/>
          </a:p>
        </p:txBody>
      </p:sp>
    </p:spTree>
    <p:extLst>
      <p:ext uri="{BB962C8B-B14F-4D97-AF65-F5344CB8AC3E}">
        <p14:creationId xmlns:p14="http://schemas.microsoft.com/office/powerpoint/2010/main" val="31138986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lvl="0"/>
            <a:r>
              <a:rPr lang="nl-NL" sz="1200" kern="1200" dirty="0" smtClean="0">
                <a:solidFill>
                  <a:schemeClr val="tx1"/>
                </a:solidFill>
                <a:effectLst/>
                <a:latin typeface="+mn-lt"/>
                <a:ea typeface="+mn-ea"/>
                <a:cs typeface="+mn-cs"/>
              </a:rPr>
              <a:t>Reversibel oedeem (omkeerbaar) deegbaar vrij massief </a:t>
            </a:r>
            <a:r>
              <a:rPr lang="nl-NL" sz="1200" kern="1200" dirty="0" err="1" smtClean="0">
                <a:solidFill>
                  <a:schemeClr val="tx1"/>
                </a:solidFill>
                <a:effectLst/>
                <a:latin typeface="+mn-lt"/>
                <a:ea typeface="+mn-ea"/>
                <a:cs typeface="+mn-cs"/>
              </a:rPr>
              <a:t>pitting</a:t>
            </a:r>
            <a:r>
              <a:rPr lang="nl-NL" sz="1200" kern="1200" dirty="0" smtClean="0">
                <a:solidFill>
                  <a:schemeClr val="tx1"/>
                </a:solidFill>
                <a:effectLst/>
                <a:latin typeface="+mn-lt"/>
                <a:ea typeface="+mn-ea"/>
                <a:cs typeface="+mn-cs"/>
              </a:rPr>
              <a:t> oedeem. Is</a:t>
            </a:r>
            <a:r>
              <a:rPr lang="nl-NL" sz="1200" kern="1200" baseline="0" dirty="0" smtClean="0">
                <a:solidFill>
                  <a:schemeClr val="tx1"/>
                </a:solidFill>
                <a:effectLst/>
                <a:latin typeface="+mn-lt"/>
                <a:ea typeface="+mn-ea"/>
                <a:cs typeface="+mn-cs"/>
              </a:rPr>
              <a:t> n</a:t>
            </a:r>
            <a:r>
              <a:rPr lang="nl-NL" sz="1200" kern="1200" dirty="0" smtClean="0">
                <a:solidFill>
                  <a:schemeClr val="tx1"/>
                </a:solidFill>
                <a:effectLst/>
                <a:latin typeface="+mn-lt"/>
                <a:ea typeface="+mn-ea"/>
                <a:cs typeface="+mn-cs"/>
              </a:rPr>
              <a:t>iet drukpijnlijk</a:t>
            </a:r>
          </a:p>
          <a:p>
            <a:pPr lvl="0"/>
            <a:r>
              <a:rPr lang="nl-NL" sz="1200" kern="1200" dirty="0" smtClean="0">
                <a:solidFill>
                  <a:schemeClr val="tx1"/>
                </a:solidFill>
                <a:effectLst/>
                <a:latin typeface="+mn-lt"/>
                <a:ea typeface="+mn-ea"/>
                <a:cs typeface="+mn-cs"/>
              </a:rPr>
              <a:t>Versus </a:t>
            </a:r>
            <a:r>
              <a:rPr lang="nl-NL" sz="1200" kern="1200" dirty="0" err="1" smtClean="0">
                <a:solidFill>
                  <a:schemeClr val="tx1"/>
                </a:solidFill>
                <a:effectLst/>
                <a:latin typeface="+mn-lt"/>
                <a:ea typeface="+mn-ea"/>
                <a:cs typeface="+mn-cs"/>
              </a:rPr>
              <a:t>Irreversible</a:t>
            </a:r>
            <a:r>
              <a:rPr lang="nl-NL" sz="1200" kern="1200" dirty="0" smtClean="0">
                <a:solidFill>
                  <a:schemeClr val="tx1"/>
                </a:solidFill>
                <a:effectLst/>
                <a:latin typeface="+mn-lt"/>
                <a:ea typeface="+mn-ea"/>
                <a:cs typeface="+mn-cs"/>
              </a:rPr>
              <a:t> oedeem non </a:t>
            </a:r>
            <a:r>
              <a:rPr lang="nl-NL" sz="1200" kern="1200" dirty="0" err="1" smtClean="0">
                <a:solidFill>
                  <a:schemeClr val="tx1"/>
                </a:solidFill>
                <a:effectLst/>
                <a:latin typeface="+mn-lt"/>
                <a:ea typeface="+mn-ea"/>
                <a:cs typeface="+mn-cs"/>
              </a:rPr>
              <a:t>pitting</a:t>
            </a:r>
            <a:endParaRPr lang="nl-NL" sz="1200" kern="1200" dirty="0" smtClean="0">
              <a:solidFill>
                <a:schemeClr val="tx1"/>
              </a:solidFill>
              <a:effectLst/>
              <a:latin typeface="+mn-lt"/>
              <a:ea typeface="+mn-ea"/>
              <a:cs typeface="+mn-cs"/>
            </a:endParaRPr>
          </a:p>
          <a:p>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Teken van Stemmer. Huidplooi tussen tweede en derde teen kan niet opgepakt worden</a:t>
            </a:r>
          </a:p>
        </p:txBody>
      </p:sp>
      <p:sp>
        <p:nvSpPr>
          <p:cNvPr id="4" name="Tijdelijke aanduiding voor dianummer 3"/>
          <p:cNvSpPr>
            <a:spLocks noGrp="1"/>
          </p:cNvSpPr>
          <p:nvPr>
            <p:ph type="sldNum" sz="quarter" idx="10"/>
          </p:nvPr>
        </p:nvSpPr>
        <p:spPr/>
        <p:txBody>
          <a:bodyPr/>
          <a:lstStyle/>
          <a:p>
            <a:fld id="{574827BC-C7D1-4A4C-A7F8-01AF7240D34C}" type="slidenum">
              <a:rPr lang="nl-NL" smtClean="0"/>
              <a:pPr/>
              <a:t>22</a:t>
            </a:fld>
            <a:endParaRPr lang="nl-NL"/>
          </a:p>
        </p:txBody>
      </p:sp>
    </p:spTree>
    <p:extLst>
      <p:ext uri="{BB962C8B-B14F-4D97-AF65-F5344CB8AC3E}">
        <p14:creationId xmlns:p14="http://schemas.microsoft.com/office/powerpoint/2010/main" val="31138986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dirty="0" smtClean="0"/>
              <a:t>14.</a:t>
            </a:r>
            <a:r>
              <a:rPr lang="nl-NL" sz="1200" baseline="0" dirty="0" smtClean="0"/>
              <a:t> </a:t>
            </a:r>
            <a:r>
              <a:rPr lang="nl-NL" sz="1200" dirty="0" smtClean="0"/>
              <a:t>Richtlijn Lipoedeem 2014.</a:t>
            </a:r>
          </a:p>
          <a:p>
            <a:endParaRPr lang="nl-NL" dirty="0" smtClean="0"/>
          </a:p>
          <a:p>
            <a:r>
              <a:rPr lang="nl-NL" dirty="0" smtClean="0"/>
              <a:t>15. </a:t>
            </a:r>
            <a:r>
              <a:rPr lang="nl-NL" dirty="0" err="1" smtClean="0"/>
              <a:t>Schmeller</a:t>
            </a:r>
            <a:r>
              <a:rPr lang="nl-NL" dirty="0" smtClean="0"/>
              <a:t>, W; </a:t>
            </a:r>
            <a:r>
              <a:rPr lang="nl-NL" dirty="0" err="1" smtClean="0"/>
              <a:t>Meier-Vollrath</a:t>
            </a:r>
            <a:r>
              <a:rPr lang="nl-NL" dirty="0" smtClean="0"/>
              <a:t>, I. In </a:t>
            </a:r>
            <a:r>
              <a:rPr lang="nl-NL" dirty="0" err="1" smtClean="0"/>
              <a:t>Weissleder</a:t>
            </a:r>
            <a:r>
              <a:rPr lang="nl-NL" dirty="0" smtClean="0"/>
              <a:t> and </a:t>
            </a:r>
            <a:r>
              <a:rPr lang="nl-NL" dirty="0" err="1" smtClean="0"/>
              <a:t>Schuchhardt</a:t>
            </a:r>
            <a:r>
              <a:rPr lang="nl-NL" dirty="0" smtClean="0"/>
              <a:t>. </a:t>
            </a:r>
            <a:r>
              <a:rPr lang="nl-NL" dirty="0" err="1" smtClean="0"/>
              <a:t>Lymphedema</a:t>
            </a:r>
            <a:r>
              <a:rPr lang="nl-NL" dirty="0" smtClean="0"/>
              <a:t>. Diagnosis and </a:t>
            </a:r>
            <a:r>
              <a:rPr lang="nl-NL" dirty="0" err="1" smtClean="0"/>
              <a:t>Therapy</a:t>
            </a:r>
            <a:r>
              <a:rPr lang="nl-NL" dirty="0" smtClean="0"/>
              <a:t>, 2007. </a:t>
            </a:r>
            <a:r>
              <a:rPr lang="nl-NL" dirty="0" err="1" smtClean="0"/>
              <a:t>Lipedema</a:t>
            </a:r>
            <a:r>
              <a:rPr lang="nl-NL" dirty="0" smtClean="0"/>
              <a:t> (</a:t>
            </a:r>
            <a:r>
              <a:rPr lang="nl-NL" dirty="0" err="1" smtClean="0"/>
              <a:t>Chapter</a:t>
            </a:r>
            <a:r>
              <a:rPr lang="nl-NL" dirty="0" smtClean="0"/>
              <a:t> 7).</a:t>
            </a:r>
            <a:endParaRPr lang="nl-NL" sz="1200" kern="1200" dirty="0" smtClean="0">
              <a:solidFill>
                <a:schemeClr val="tx1"/>
              </a:solidFill>
              <a:effectLst/>
              <a:latin typeface="+mn-lt"/>
              <a:ea typeface="+mn-ea"/>
              <a:cs typeface="+mn-cs"/>
            </a:endParaRPr>
          </a:p>
          <a:p>
            <a:endParaRPr lang="nl-NL" sz="1200" kern="1200" dirty="0" smtClean="0">
              <a:solidFill>
                <a:schemeClr val="tx1"/>
              </a:solidFill>
              <a:effectLst/>
              <a:latin typeface="+mn-lt"/>
              <a:ea typeface="+mn-ea"/>
              <a:cs typeface="+mn-cs"/>
            </a:endParaRPr>
          </a:p>
          <a:p>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Lipoedeem komt voor op de heupen, bovenbenen en knieën.  Letterlijk betekent het vetzwelling. Lipoedeem is chronisch. Oorzaken  zijn niet bekend. Erfelijke factoren spelen vaak een rol.</a:t>
            </a:r>
          </a:p>
          <a:p>
            <a:r>
              <a:rPr lang="nl-NL" sz="1200" kern="1200" dirty="0" smtClean="0">
                <a:solidFill>
                  <a:schemeClr val="tx1"/>
                </a:solidFill>
                <a:effectLst/>
                <a:latin typeface="+mn-lt"/>
                <a:ea typeface="+mn-ea"/>
                <a:cs typeface="+mn-cs"/>
              </a:rPr>
              <a:t>Kenmerken</a:t>
            </a:r>
          </a:p>
          <a:p>
            <a:pPr lvl="0"/>
            <a:r>
              <a:rPr lang="nl-NL" sz="1200" kern="1200" dirty="0" smtClean="0">
                <a:solidFill>
                  <a:schemeClr val="tx1"/>
                </a:solidFill>
                <a:effectLst/>
                <a:latin typeface="+mn-lt"/>
                <a:ea typeface="+mn-ea"/>
                <a:cs typeface="+mn-cs"/>
              </a:rPr>
              <a:t>Snel blauwe plekken</a:t>
            </a:r>
          </a:p>
          <a:p>
            <a:pPr lvl="0"/>
            <a:r>
              <a:rPr lang="nl-NL" sz="1200" kern="1200" dirty="0" smtClean="0">
                <a:solidFill>
                  <a:schemeClr val="tx1"/>
                </a:solidFill>
                <a:effectLst/>
                <a:latin typeface="+mn-lt"/>
                <a:ea typeface="+mn-ea"/>
                <a:cs typeface="+mn-cs"/>
              </a:rPr>
              <a:t>Sinaasappelhuid</a:t>
            </a:r>
          </a:p>
          <a:p>
            <a:pPr lvl="0"/>
            <a:r>
              <a:rPr lang="nl-NL" sz="1200" kern="1200" dirty="0" smtClean="0">
                <a:solidFill>
                  <a:schemeClr val="tx1"/>
                </a:solidFill>
                <a:effectLst/>
                <a:latin typeface="+mn-lt"/>
                <a:ea typeface="+mn-ea"/>
                <a:cs typeface="+mn-cs"/>
              </a:rPr>
              <a:t>Altijd tweezijdig</a:t>
            </a:r>
          </a:p>
          <a:p>
            <a:pPr lvl="0"/>
            <a:r>
              <a:rPr lang="nl-NL" sz="1200" kern="1200" dirty="0" smtClean="0">
                <a:solidFill>
                  <a:schemeClr val="tx1"/>
                </a:solidFill>
                <a:effectLst/>
                <a:latin typeface="+mn-lt"/>
                <a:ea typeface="+mn-ea"/>
                <a:cs typeface="+mn-cs"/>
              </a:rPr>
              <a:t>Koud gevoel vooral aan de onderbenen</a:t>
            </a:r>
          </a:p>
          <a:p>
            <a:pPr lvl="0"/>
            <a:r>
              <a:rPr lang="nl-NL" sz="1200" kern="1200" dirty="0" smtClean="0">
                <a:solidFill>
                  <a:schemeClr val="tx1"/>
                </a:solidFill>
                <a:effectLst/>
                <a:latin typeface="+mn-lt"/>
                <a:ea typeface="+mn-ea"/>
                <a:cs typeface="+mn-cs"/>
              </a:rPr>
              <a:t>Ontstaan van lymfoedeem </a:t>
            </a:r>
          </a:p>
          <a:p>
            <a:r>
              <a:rPr lang="nl-NL" sz="1200" kern="1200" dirty="0" smtClean="0">
                <a:solidFill>
                  <a:schemeClr val="tx1"/>
                </a:solidFill>
                <a:effectLst/>
                <a:latin typeface="+mn-lt"/>
                <a:ea typeface="+mn-ea"/>
                <a:cs typeface="+mn-cs"/>
              </a:rPr>
              <a:t>Behandeling met kousen alleen als er ook sprake is van lymf of veneus</a:t>
            </a:r>
          </a:p>
          <a:p>
            <a:r>
              <a:rPr lang="nl-NL" sz="1200" kern="1200" dirty="0" smtClean="0">
                <a:solidFill>
                  <a:schemeClr val="tx1"/>
                </a:solidFill>
                <a:effectLst/>
                <a:latin typeface="+mn-lt"/>
                <a:ea typeface="+mn-ea"/>
                <a:cs typeface="+mn-cs"/>
              </a:rPr>
              <a:t>oedeem.  Lipoedeem is vaak zeer pijnlijk, kousen worden daarom vaak niet verdragen.</a:t>
            </a:r>
          </a:p>
          <a:p>
            <a:endParaRPr lang="nl-NL" baseline="0" dirty="0" smtClean="0"/>
          </a:p>
        </p:txBody>
      </p:sp>
      <p:sp>
        <p:nvSpPr>
          <p:cNvPr id="4" name="Tijdelijke aanduiding voor dianummer 3"/>
          <p:cNvSpPr>
            <a:spLocks noGrp="1"/>
          </p:cNvSpPr>
          <p:nvPr>
            <p:ph type="sldNum" sz="quarter" idx="10"/>
          </p:nvPr>
        </p:nvSpPr>
        <p:spPr/>
        <p:txBody>
          <a:bodyPr/>
          <a:lstStyle/>
          <a:p>
            <a:fld id="{574827BC-C7D1-4A4C-A7F8-01AF7240D34C}" type="slidenum">
              <a:rPr lang="nl-NL" smtClean="0"/>
              <a:pPr/>
              <a:t>23</a:t>
            </a:fld>
            <a:endParaRPr lang="nl-NL"/>
          </a:p>
        </p:txBody>
      </p:sp>
    </p:spTree>
    <p:extLst>
      <p:ext uri="{BB962C8B-B14F-4D97-AF65-F5344CB8AC3E}">
        <p14:creationId xmlns:p14="http://schemas.microsoft.com/office/powerpoint/2010/main" val="2741792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574827BC-C7D1-4A4C-A7F8-01AF7240D34C}" type="slidenum">
              <a:rPr lang="nl-NL" smtClean="0"/>
              <a:pPr/>
              <a:t>2</a:t>
            </a:fld>
            <a:endParaRPr lang="nl-NL"/>
          </a:p>
        </p:txBody>
      </p:sp>
    </p:spTree>
    <p:extLst>
      <p:ext uri="{BB962C8B-B14F-4D97-AF65-F5344CB8AC3E}">
        <p14:creationId xmlns:p14="http://schemas.microsoft.com/office/powerpoint/2010/main" val="17584572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baseline="0" dirty="0" smtClean="0"/>
          </a:p>
        </p:txBody>
      </p:sp>
      <p:sp>
        <p:nvSpPr>
          <p:cNvPr id="4" name="Tijdelijke aanduiding voor dianummer 3"/>
          <p:cNvSpPr>
            <a:spLocks noGrp="1"/>
          </p:cNvSpPr>
          <p:nvPr>
            <p:ph type="sldNum" sz="quarter" idx="10"/>
          </p:nvPr>
        </p:nvSpPr>
        <p:spPr/>
        <p:txBody>
          <a:bodyPr/>
          <a:lstStyle/>
          <a:p>
            <a:fld id="{574827BC-C7D1-4A4C-A7F8-01AF7240D34C}" type="slidenum">
              <a:rPr lang="nl-NL" smtClean="0"/>
              <a:pPr/>
              <a:t>24</a:t>
            </a:fld>
            <a:endParaRPr lang="nl-NL"/>
          </a:p>
        </p:txBody>
      </p:sp>
    </p:spTree>
    <p:extLst>
      <p:ext uri="{BB962C8B-B14F-4D97-AF65-F5344CB8AC3E}">
        <p14:creationId xmlns:p14="http://schemas.microsoft.com/office/powerpoint/2010/main" val="20349928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574827BC-C7D1-4A4C-A7F8-01AF7240D34C}" type="slidenum">
              <a:rPr lang="nl-NL" smtClean="0"/>
              <a:pPr/>
              <a:t>25</a:t>
            </a:fld>
            <a:endParaRPr lang="nl-NL"/>
          </a:p>
        </p:txBody>
      </p:sp>
    </p:spTree>
    <p:extLst>
      <p:ext uri="{BB962C8B-B14F-4D97-AF65-F5344CB8AC3E}">
        <p14:creationId xmlns:p14="http://schemas.microsoft.com/office/powerpoint/2010/main" val="17477267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latin typeface="+mn-lt"/>
                <a:ea typeface="+mn-ea"/>
                <a:cs typeface="+mn-cs"/>
              </a:rPr>
              <a:t>16. Nederlandse Vereniging voor Dermatologie en </a:t>
            </a:r>
            <a:r>
              <a:rPr lang="nl-NL" sz="1200" kern="1200" dirty="0" err="1" smtClean="0">
                <a:solidFill>
                  <a:schemeClr val="tx1"/>
                </a:solidFill>
                <a:latin typeface="+mn-lt"/>
                <a:ea typeface="+mn-ea"/>
                <a:cs typeface="+mn-cs"/>
              </a:rPr>
              <a:t>Venereologie</a:t>
            </a:r>
            <a:r>
              <a:rPr lang="nl-NL" sz="1200" kern="1200" dirty="0" smtClean="0">
                <a:solidFill>
                  <a:schemeClr val="tx1"/>
                </a:solidFill>
                <a:latin typeface="+mn-lt"/>
                <a:ea typeface="+mn-ea"/>
                <a:cs typeface="+mn-cs"/>
              </a:rPr>
              <a:t>. (2014a). Richtlijn</a:t>
            </a:r>
            <a:r>
              <a:rPr lang="nl-NL" sz="1200" kern="1200" baseline="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lymfoedeem.Utrecht</a:t>
            </a:r>
            <a:r>
              <a:rPr lang="nl-NL" sz="1200" kern="1200" dirty="0" smtClean="0">
                <a:solidFill>
                  <a:schemeClr val="tx1"/>
                </a:solidFill>
                <a:latin typeface="+mn-lt"/>
                <a:ea typeface="+mn-ea"/>
                <a:cs typeface="+mn-cs"/>
              </a:rPr>
              <a:t>: Nederlandse Vereniging voor Dermatologie en </a:t>
            </a:r>
            <a:r>
              <a:rPr lang="nl-NL" sz="1200" kern="1200" dirty="0" err="1" smtClean="0">
                <a:solidFill>
                  <a:schemeClr val="tx1"/>
                </a:solidFill>
                <a:latin typeface="+mn-lt"/>
                <a:ea typeface="+mn-ea"/>
                <a:cs typeface="+mn-cs"/>
              </a:rPr>
              <a:t>Venereologie</a:t>
            </a:r>
            <a:r>
              <a:rPr lang="nl-NL" sz="1200" kern="1200" dirty="0" smtClean="0">
                <a:solidFill>
                  <a:schemeClr val="tx1"/>
                </a:solidFill>
                <a:latin typeface="+mn-lt"/>
                <a:ea typeface="+mn-ea"/>
                <a:cs typeface="+mn-cs"/>
              </a:rPr>
              <a:t>.</a:t>
            </a:r>
          </a:p>
          <a:p>
            <a:endParaRPr lang="nl-NL" dirty="0"/>
          </a:p>
        </p:txBody>
      </p:sp>
      <p:sp>
        <p:nvSpPr>
          <p:cNvPr id="4" name="Tijdelijke aanduiding voor dianummer 3"/>
          <p:cNvSpPr>
            <a:spLocks noGrp="1"/>
          </p:cNvSpPr>
          <p:nvPr>
            <p:ph type="sldNum" sz="quarter" idx="10"/>
          </p:nvPr>
        </p:nvSpPr>
        <p:spPr/>
        <p:txBody>
          <a:bodyPr/>
          <a:lstStyle/>
          <a:p>
            <a:fld id="{574827BC-C7D1-4A4C-A7F8-01AF7240D34C}" type="slidenum">
              <a:rPr lang="nl-NL" smtClean="0"/>
              <a:pPr/>
              <a:t>26</a:t>
            </a:fld>
            <a:endParaRPr lang="nl-NL"/>
          </a:p>
        </p:txBody>
      </p:sp>
    </p:spTree>
    <p:extLst>
      <p:ext uri="{BB962C8B-B14F-4D97-AF65-F5344CB8AC3E}">
        <p14:creationId xmlns:p14="http://schemas.microsoft.com/office/powerpoint/2010/main" val="27285440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latin typeface="+mn-lt"/>
                <a:ea typeface="+mn-ea"/>
                <a:cs typeface="+mn-cs"/>
              </a:rPr>
              <a:t>17. Nederlandse Vereniging voor Dermatologie en </a:t>
            </a:r>
            <a:r>
              <a:rPr lang="nl-NL" sz="1200" kern="1200" dirty="0" err="1" smtClean="0">
                <a:solidFill>
                  <a:schemeClr val="tx1"/>
                </a:solidFill>
                <a:latin typeface="+mn-lt"/>
                <a:ea typeface="+mn-ea"/>
                <a:cs typeface="+mn-cs"/>
              </a:rPr>
              <a:t>Venereologie</a:t>
            </a:r>
            <a:r>
              <a:rPr lang="nl-NL" sz="1200" kern="1200" dirty="0" smtClean="0">
                <a:solidFill>
                  <a:schemeClr val="tx1"/>
                </a:solidFill>
                <a:latin typeface="+mn-lt"/>
                <a:ea typeface="+mn-ea"/>
                <a:cs typeface="+mn-cs"/>
              </a:rPr>
              <a:t>. (2014a). Richtlijn </a:t>
            </a:r>
            <a:r>
              <a:rPr lang="nl-NL" sz="1200" kern="1200" dirty="0" err="1" smtClean="0">
                <a:solidFill>
                  <a:schemeClr val="tx1"/>
                </a:solidFill>
                <a:latin typeface="+mn-lt"/>
                <a:ea typeface="+mn-ea"/>
                <a:cs typeface="+mn-cs"/>
              </a:rPr>
              <a:t>lymfoedeem.Utrecht</a:t>
            </a:r>
            <a:r>
              <a:rPr lang="nl-NL" sz="1200" kern="1200" dirty="0" smtClean="0">
                <a:solidFill>
                  <a:schemeClr val="tx1"/>
                </a:solidFill>
                <a:latin typeface="+mn-lt"/>
                <a:ea typeface="+mn-ea"/>
                <a:cs typeface="+mn-cs"/>
              </a:rPr>
              <a:t>: Nederlandse Vereniging voor Dermatologie en </a:t>
            </a:r>
            <a:r>
              <a:rPr lang="nl-NL" sz="1200" kern="1200" dirty="0" err="1" smtClean="0">
                <a:solidFill>
                  <a:schemeClr val="tx1"/>
                </a:solidFill>
                <a:latin typeface="+mn-lt"/>
                <a:ea typeface="+mn-ea"/>
                <a:cs typeface="+mn-cs"/>
              </a:rPr>
              <a:t>Venereologie</a:t>
            </a:r>
            <a:r>
              <a:rPr lang="nl-NL" sz="1200" kern="1200" dirty="0" smtClean="0">
                <a:solidFill>
                  <a:schemeClr val="tx1"/>
                </a:solidFill>
                <a:latin typeface="+mn-lt"/>
                <a:ea typeface="+mn-ea"/>
                <a:cs typeface="+mn-cs"/>
              </a:rPr>
              <a:t>. </a:t>
            </a:r>
          </a:p>
          <a:p>
            <a:endParaRPr lang="en-US" dirty="0" smtClean="0"/>
          </a:p>
          <a:p>
            <a:endParaRPr lang="en-US" dirty="0" smtClean="0"/>
          </a:p>
          <a:p>
            <a:endParaRPr lang="en-US" dirty="0" smtClean="0"/>
          </a:p>
          <a:p>
            <a:r>
              <a:rPr lang="en-US" dirty="0" err="1" smtClean="0"/>
              <a:t>Vlakbrei</a:t>
            </a:r>
            <a:r>
              <a:rPr lang="en-US" dirty="0" smtClean="0"/>
              <a:t>:</a:t>
            </a:r>
          </a:p>
          <a:p>
            <a:r>
              <a:rPr lang="en-US" dirty="0" err="1" smtClean="0"/>
              <a:t>Stevig</a:t>
            </a:r>
            <a:r>
              <a:rPr lang="en-US" baseline="0" dirty="0" smtClean="0"/>
              <a:t> </a:t>
            </a:r>
            <a:r>
              <a:rPr lang="en-US" baseline="0" dirty="0" err="1" smtClean="0"/>
              <a:t>materiaal</a:t>
            </a:r>
            <a:r>
              <a:rPr lang="en-US" baseline="0" dirty="0" smtClean="0"/>
              <a:t> met </a:t>
            </a:r>
            <a:r>
              <a:rPr lang="en-US" baseline="0" dirty="0" err="1" smtClean="0"/>
              <a:t>een</a:t>
            </a:r>
            <a:r>
              <a:rPr lang="en-US" baseline="0" dirty="0" smtClean="0"/>
              <a:t> </a:t>
            </a:r>
            <a:r>
              <a:rPr lang="en-US" baseline="0" dirty="0" err="1" smtClean="0"/>
              <a:t>hoge</a:t>
            </a:r>
            <a:r>
              <a:rPr lang="en-US" baseline="0" dirty="0" smtClean="0"/>
              <a:t> stiffness. </a:t>
            </a:r>
            <a:r>
              <a:rPr lang="en-US" baseline="0" dirty="0" err="1" smtClean="0"/>
              <a:t>Wordt</a:t>
            </a:r>
            <a:r>
              <a:rPr lang="en-US" baseline="0" dirty="0" smtClean="0"/>
              <a:t> </a:t>
            </a:r>
            <a:r>
              <a:rPr lang="en-US" baseline="0" dirty="0" err="1" smtClean="0"/>
              <a:t>als</a:t>
            </a:r>
            <a:r>
              <a:rPr lang="en-US" baseline="0" dirty="0" smtClean="0"/>
              <a:t> </a:t>
            </a:r>
            <a:r>
              <a:rPr lang="en-US" baseline="0" dirty="0" err="1" smtClean="0"/>
              <a:t>een</a:t>
            </a:r>
            <a:r>
              <a:rPr lang="en-US" baseline="0" dirty="0" smtClean="0"/>
              <a:t> </a:t>
            </a:r>
            <a:r>
              <a:rPr lang="en-US" baseline="0" dirty="0" err="1" smtClean="0"/>
              <a:t>platte</a:t>
            </a:r>
            <a:r>
              <a:rPr lang="en-US" baseline="0" dirty="0" smtClean="0"/>
              <a:t> lap </a:t>
            </a:r>
            <a:r>
              <a:rPr lang="en-US" baseline="0" dirty="0" err="1" smtClean="0"/>
              <a:t>gebreidt</a:t>
            </a:r>
            <a:r>
              <a:rPr lang="en-US" baseline="0" dirty="0" smtClean="0"/>
              <a:t>, </a:t>
            </a:r>
            <a:r>
              <a:rPr lang="en-US" baseline="0" dirty="0" err="1" smtClean="0"/>
              <a:t>zoals</a:t>
            </a:r>
            <a:r>
              <a:rPr lang="en-US" baseline="0" dirty="0" smtClean="0"/>
              <a:t> </a:t>
            </a:r>
            <a:r>
              <a:rPr lang="en-US" baseline="0" dirty="0" err="1" smtClean="0"/>
              <a:t>een</a:t>
            </a:r>
            <a:r>
              <a:rPr lang="en-US" baseline="0" dirty="0" smtClean="0"/>
              <a:t> </a:t>
            </a:r>
            <a:r>
              <a:rPr lang="en-US" baseline="0" dirty="0" err="1" smtClean="0"/>
              <a:t>mouw</a:t>
            </a:r>
            <a:r>
              <a:rPr lang="en-US" baseline="0" dirty="0" smtClean="0"/>
              <a:t> van </a:t>
            </a:r>
            <a:r>
              <a:rPr lang="en-US" baseline="0" dirty="0" err="1" smtClean="0"/>
              <a:t>een</a:t>
            </a:r>
            <a:r>
              <a:rPr lang="en-US" baseline="0" dirty="0" smtClean="0"/>
              <a:t> </a:t>
            </a:r>
            <a:r>
              <a:rPr lang="en-US" baseline="0" dirty="0" err="1" smtClean="0"/>
              <a:t>trui</a:t>
            </a:r>
            <a:r>
              <a:rPr lang="en-US" baseline="0" dirty="0" smtClean="0"/>
              <a:t>. Door te </a:t>
            </a:r>
            <a:r>
              <a:rPr lang="en-US" baseline="0" dirty="0" err="1" smtClean="0"/>
              <a:t>meerderen</a:t>
            </a:r>
            <a:r>
              <a:rPr lang="en-US" baseline="0" dirty="0" smtClean="0"/>
              <a:t> en te </a:t>
            </a:r>
            <a:r>
              <a:rPr lang="en-US" baseline="0" dirty="0" err="1" smtClean="0"/>
              <a:t>minderen</a:t>
            </a:r>
            <a:r>
              <a:rPr lang="en-US" baseline="0" dirty="0" smtClean="0"/>
              <a:t> </a:t>
            </a:r>
            <a:r>
              <a:rPr lang="en-US" baseline="0" dirty="0" err="1" smtClean="0"/>
              <a:t>komt</a:t>
            </a:r>
            <a:r>
              <a:rPr lang="en-US" baseline="0" dirty="0" smtClean="0"/>
              <a:t> de </a:t>
            </a:r>
            <a:r>
              <a:rPr lang="en-US" baseline="0" dirty="0" err="1" smtClean="0"/>
              <a:t>vorm</a:t>
            </a:r>
            <a:r>
              <a:rPr lang="en-US" baseline="0" dirty="0" smtClean="0"/>
              <a:t> in de </a:t>
            </a:r>
            <a:r>
              <a:rPr lang="en-US" baseline="0" dirty="0" err="1" smtClean="0"/>
              <a:t>kous</a:t>
            </a:r>
            <a:r>
              <a:rPr lang="en-US" baseline="0" dirty="0" smtClean="0"/>
              <a:t>. Is </a:t>
            </a:r>
            <a:r>
              <a:rPr lang="en-US" baseline="0" dirty="0" err="1" smtClean="0"/>
              <a:t>verkrijgbaar</a:t>
            </a:r>
            <a:r>
              <a:rPr lang="en-US" baseline="0" dirty="0" smtClean="0"/>
              <a:t> in </a:t>
            </a:r>
            <a:r>
              <a:rPr lang="en-US" baseline="0" dirty="0" err="1" smtClean="0"/>
              <a:t>maatwerk</a:t>
            </a:r>
            <a:r>
              <a:rPr lang="en-US" baseline="0" dirty="0" smtClean="0"/>
              <a:t> en </a:t>
            </a:r>
            <a:r>
              <a:rPr lang="en-US" baseline="0" dirty="0" err="1" smtClean="0"/>
              <a:t>confectie</a:t>
            </a:r>
            <a:r>
              <a:rPr lang="en-US" baseline="0" dirty="0" smtClean="0"/>
              <a:t> en </a:t>
            </a:r>
            <a:r>
              <a:rPr lang="en-US" baseline="0" dirty="0" err="1" smtClean="0"/>
              <a:t>wordt</a:t>
            </a:r>
            <a:r>
              <a:rPr lang="en-US" baseline="0" dirty="0" smtClean="0"/>
              <a:t> </a:t>
            </a:r>
            <a:r>
              <a:rPr lang="en-US" baseline="0" dirty="0" err="1" smtClean="0"/>
              <a:t>voornamelijk</a:t>
            </a:r>
            <a:r>
              <a:rPr lang="en-US" baseline="0" dirty="0" smtClean="0"/>
              <a:t> </a:t>
            </a:r>
            <a:r>
              <a:rPr lang="en-US" baseline="0" dirty="0" err="1" smtClean="0"/>
              <a:t>ingezet</a:t>
            </a:r>
            <a:r>
              <a:rPr lang="en-US" baseline="0" dirty="0" smtClean="0"/>
              <a:t> </a:t>
            </a:r>
            <a:r>
              <a:rPr lang="en-US" baseline="0" dirty="0" err="1" smtClean="0"/>
              <a:t>bij</a:t>
            </a:r>
            <a:r>
              <a:rPr lang="en-US" baseline="0" dirty="0" smtClean="0"/>
              <a:t> </a:t>
            </a:r>
            <a:r>
              <a:rPr lang="en-US" baseline="0" dirty="0" err="1" smtClean="0"/>
              <a:t>afwijkende</a:t>
            </a:r>
            <a:r>
              <a:rPr lang="en-US" baseline="0" dirty="0" smtClean="0"/>
              <a:t> </a:t>
            </a:r>
            <a:r>
              <a:rPr lang="en-US" baseline="0" dirty="0" err="1" smtClean="0"/>
              <a:t>anatomische</a:t>
            </a:r>
            <a:r>
              <a:rPr lang="en-US" baseline="0" dirty="0" smtClean="0"/>
              <a:t> </a:t>
            </a:r>
            <a:r>
              <a:rPr lang="en-US" baseline="0" dirty="0" err="1" smtClean="0"/>
              <a:t>vormen</a:t>
            </a:r>
            <a:r>
              <a:rPr lang="en-US" baseline="0" dirty="0" smtClean="0"/>
              <a:t> van </a:t>
            </a:r>
            <a:r>
              <a:rPr lang="en-US" baseline="0" dirty="0" err="1" smtClean="0"/>
              <a:t>armen</a:t>
            </a:r>
            <a:r>
              <a:rPr lang="en-US" baseline="0" dirty="0" smtClean="0"/>
              <a:t> en/of </a:t>
            </a:r>
            <a:r>
              <a:rPr lang="en-US" baseline="0" dirty="0" err="1" smtClean="0"/>
              <a:t>benen</a:t>
            </a:r>
            <a:r>
              <a:rPr lang="en-US" baseline="0" dirty="0" smtClean="0"/>
              <a:t> en </a:t>
            </a:r>
            <a:r>
              <a:rPr lang="en-US" baseline="0" dirty="0" err="1" smtClean="0"/>
              <a:t>bij</a:t>
            </a:r>
            <a:r>
              <a:rPr lang="en-US" baseline="0" dirty="0" smtClean="0"/>
              <a:t> </a:t>
            </a:r>
            <a:r>
              <a:rPr lang="en-US" baseline="0" dirty="0" err="1" smtClean="0"/>
              <a:t>zwaardere</a:t>
            </a:r>
            <a:r>
              <a:rPr lang="en-US" baseline="0" dirty="0" smtClean="0"/>
              <a:t> </a:t>
            </a:r>
            <a:r>
              <a:rPr lang="en-US" baseline="0" dirty="0" err="1" smtClean="0"/>
              <a:t>indicaties</a:t>
            </a:r>
            <a:r>
              <a:rPr lang="en-US" baseline="0" dirty="0" smtClean="0"/>
              <a:t> en </a:t>
            </a:r>
            <a:r>
              <a:rPr lang="en-US" baseline="0" dirty="0" err="1" smtClean="0"/>
              <a:t>oedeem</a:t>
            </a:r>
            <a:endParaRPr lang="nl-NL" dirty="0"/>
          </a:p>
        </p:txBody>
      </p:sp>
      <p:sp>
        <p:nvSpPr>
          <p:cNvPr id="4" name="Tijdelijke aanduiding voor dianummer 3"/>
          <p:cNvSpPr>
            <a:spLocks noGrp="1"/>
          </p:cNvSpPr>
          <p:nvPr>
            <p:ph type="sldNum" sz="quarter" idx="10"/>
          </p:nvPr>
        </p:nvSpPr>
        <p:spPr/>
        <p:txBody>
          <a:bodyPr/>
          <a:lstStyle/>
          <a:p>
            <a:fld id="{574827BC-C7D1-4A4C-A7F8-01AF7240D34C}" type="slidenum">
              <a:rPr lang="nl-NL" smtClean="0"/>
              <a:pPr/>
              <a:t>28</a:t>
            </a:fld>
            <a:endParaRPr lang="nl-NL"/>
          </a:p>
        </p:txBody>
      </p:sp>
    </p:spTree>
    <p:extLst>
      <p:ext uri="{BB962C8B-B14F-4D97-AF65-F5344CB8AC3E}">
        <p14:creationId xmlns:p14="http://schemas.microsoft.com/office/powerpoint/2010/main" val="40661499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r>
              <a:rPr lang="en-US" dirty="0" err="1" smtClean="0"/>
              <a:t>Rondbrei</a:t>
            </a:r>
            <a:r>
              <a:rPr lang="en-US" dirty="0" smtClean="0"/>
              <a:t>:</a:t>
            </a:r>
          </a:p>
          <a:p>
            <a:r>
              <a:rPr lang="en-US" dirty="0" err="1" smtClean="0"/>
              <a:t>Voordelen</a:t>
            </a:r>
            <a:r>
              <a:rPr lang="en-US" dirty="0" smtClean="0"/>
              <a:t> van </a:t>
            </a:r>
            <a:r>
              <a:rPr lang="en-US" dirty="0" err="1" smtClean="0"/>
              <a:t>deze</a:t>
            </a:r>
            <a:r>
              <a:rPr lang="en-US" dirty="0" smtClean="0"/>
              <a:t> </a:t>
            </a:r>
            <a:r>
              <a:rPr lang="en-US" dirty="0" err="1" smtClean="0"/>
              <a:t>kousen</a:t>
            </a:r>
            <a:r>
              <a:rPr lang="en-US" baseline="0" dirty="0" smtClean="0"/>
              <a:t> </a:t>
            </a:r>
            <a:r>
              <a:rPr lang="en-US" baseline="0" dirty="0" err="1" smtClean="0"/>
              <a:t>zijn</a:t>
            </a:r>
            <a:r>
              <a:rPr lang="en-US" baseline="0" dirty="0" smtClean="0"/>
              <a:t>:  </a:t>
            </a:r>
            <a:r>
              <a:rPr lang="en-US" baseline="0" dirty="0" err="1" smtClean="0"/>
              <a:t>naadloos</a:t>
            </a:r>
            <a:r>
              <a:rPr lang="en-US" baseline="0" dirty="0" smtClean="0"/>
              <a:t>, </a:t>
            </a:r>
            <a:r>
              <a:rPr lang="en-US" baseline="0" dirty="0" err="1" smtClean="0"/>
              <a:t>materiaal</a:t>
            </a:r>
            <a:r>
              <a:rPr lang="en-US" baseline="0" dirty="0" smtClean="0"/>
              <a:t> is </a:t>
            </a:r>
            <a:r>
              <a:rPr lang="en-US" baseline="0" dirty="0" err="1" smtClean="0"/>
              <a:t>dunner</a:t>
            </a:r>
            <a:r>
              <a:rPr lang="en-US" baseline="0" dirty="0" smtClean="0"/>
              <a:t> en </a:t>
            </a:r>
            <a:r>
              <a:rPr lang="en-US" baseline="0" dirty="0" err="1" smtClean="0"/>
              <a:t>eleganter</a:t>
            </a:r>
            <a:r>
              <a:rPr lang="en-US" baseline="0" dirty="0" smtClean="0"/>
              <a:t> </a:t>
            </a:r>
            <a:r>
              <a:rPr lang="en-US" baseline="0" dirty="0" err="1" smtClean="0"/>
              <a:t>dan</a:t>
            </a:r>
            <a:r>
              <a:rPr lang="en-US" baseline="0" dirty="0" smtClean="0"/>
              <a:t> </a:t>
            </a:r>
            <a:r>
              <a:rPr lang="en-US" baseline="0" dirty="0" err="1" smtClean="0"/>
              <a:t>vlakbrei</a:t>
            </a:r>
            <a:r>
              <a:rPr lang="en-US" baseline="0" dirty="0" smtClean="0"/>
              <a:t> </a:t>
            </a:r>
            <a:r>
              <a:rPr lang="en-US" baseline="0" dirty="0" err="1" smtClean="0"/>
              <a:t>kousen</a:t>
            </a:r>
            <a:r>
              <a:rPr lang="en-US" baseline="0" dirty="0" smtClean="0"/>
              <a:t>. </a:t>
            </a:r>
          </a:p>
          <a:p>
            <a:r>
              <a:rPr lang="en-US" baseline="0" dirty="0" err="1" smtClean="0"/>
              <a:t>Nadeel</a:t>
            </a:r>
            <a:r>
              <a:rPr lang="en-US" baseline="0" dirty="0" smtClean="0"/>
              <a:t> van </a:t>
            </a:r>
            <a:r>
              <a:rPr lang="en-US" baseline="0" dirty="0" err="1" smtClean="0"/>
              <a:t>deze</a:t>
            </a:r>
            <a:r>
              <a:rPr lang="en-US" baseline="0" dirty="0" smtClean="0"/>
              <a:t> </a:t>
            </a:r>
            <a:r>
              <a:rPr lang="en-US" baseline="0" dirty="0" err="1" smtClean="0"/>
              <a:t>kousen</a:t>
            </a:r>
            <a:r>
              <a:rPr lang="en-US" baseline="0" dirty="0" smtClean="0"/>
              <a:t> </a:t>
            </a:r>
            <a:r>
              <a:rPr lang="en-US" baseline="0" dirty="0" err="1" smtClean="0"/>
              <a:t>zijn</a:t>
            </a:r>
            <a:r>
              <a:rPr lang="en-US" baseline="0" dirty="0" smtClean="0"/>
              <a:t>: </a:t>
            </a:r>
            <a:r>
              <a:rPr lang="en-US" baseline="0" dirty="0" err="1" smtClean="0"/>
              <a:t>veel</a:t>
            </a:r>
            <a:r>
              <a:rPr lang="en-US" baseline="0" dirty="0" smtClean="0"/>
              <a:t> </a:t>
            </a:r>
            <a:r>
              <a:rPr lang="en-US" baseline="0" dirty="0" err="1" smtClean="0"/>
              <a:t>lengterek</a:t>
            </a:r>
            <a:r>
              <a:rPr lang="en-US" baseline="0" dirty="0" smtClean="0"/>
              <a:t> en </a:t>
            </a:r>
            <a:r>
              <a:rPr lang="en-US" baseline="0" dirty="0" err="1" smtClean="0"/>
              <a:t>zijn</a:t>
            </a:r>
            <a:r>
              <a:rPr lang="en-US" baseline="0" dirty="0" smtClean="0"/>
              <a:t> </a:t>
            </a:r>
            <a:r>
              <a:rPr lang="en-US" baseline="0" dirty="0" err="1" smtClean="0"/>
              <a:t>daardoor</a:t>
            </a:r>
            <a:r>
              <a:rPr lang="en-US" baseline="0" dirty="0" smtClean="0"/>
              <a:t> </a:t>
            </a:r>
            <a:r>
              <a:rPr lang="en-US" baseline="0" dirty="0" err="1" smtClean="0"/>
              <a:t>moeilijk</a:t>
            </a:r>
            <a:r>
              <a:rPr lang="en-US" baseline="0" dirty="0" smtClean="0"/>
              <a:t> aan te </a:t>
            </a:r>
            <a:r>
              <a:rPr lang="en-US" baseline="0" dirty="0" err="1" smtClean="0"/>
              <a:t>trekken</a:t>
            </a:r>
            <a:r>
              <a:rPr lang="en-US" baseline="0" dirty="0" smtClean="0"/>
              <a:t>. </a:t>
            </a:r>
            <a:r>
              <a:rPr lang="en-US" baseline="0" dirty="0" err="1" smtClean="0"/>
              <a:t>Lage</a:t>
            </a:r>
            <a:r>
              <a:rPr lang="en-US" baseline="0" dirty="0" smtClean="0"/>
              <a:t> </a:t>
            </a:r>
            <a:r>
              <a:rPr lang="en-US" baseline="0" dirty="0" err="1" smtClean="0"/>
              <a:t>weerstand</a:t>
            </a:r>
            <a:r>
              <a:rPr lang="en-US" baseline="0" dirty="0" smtClean="0"/>
              <a:t> en </a:t>
            </a:r>
            <a:r>
              <a:rPr lang="en-US" baseline="0" dirty="0" err="1" smtClean="0"/>
              <a:t>kunnen</a:t>
            </a:r>
            <a:r>
              <a:rPr lang="en-US" baseline="0" dirty="0" smtClean="0"/>
              <a:t> </a:t>
            </a:r>
            <a:r>
              <a:rPr lang="en-US" baseline="0" dirty="0" err="1" smtClean="0"/>
              <a:t>daardoor</a:t>
            </a:r>
            <a:r>
              <a:rPr lang="en-US" baseline="0" dirty="0" smtClean="0"/>
              <a:t> </a:t>
            </a:r>
            <a:r>
              <a:rPr lang="en-US" baseline="0" dirty="0" err="1" smtClean="0"/>
              <a:t>extreem</a:t>
            </a:r>
            <a:r>
              <a:rPr lang="en-US" baseline="0" dirty="0" smtClean="0"/>
              <a:t> </a:t>
            </a:r>
            <a:r>
              <a:rPr lang="en-US" baseline="0" dirty="0" err="1" smtClean="0"/>
              <a:t>oedeem</a:t>
            </a:r>
            <a:r>
              <a:rPr lang="en-US" baseline="0" dirty="0" smtClean="0"/>
              <a:t> </a:t>
            </a:r>
            <a:r>
              <a:rPr lang="en-US" baseline="0" dirty="0" err="1" smtClean="0"/>
              <a:t>niet</a:t>
            </a:r>
            <a:r>
              <a:rPr lang="en-US" baseline="0" dirty="0" smtClean="0"/>
              <a:t> </a:t>
            </a:r>
            <a:r>
              <a:rPr lang="en-US" baseline="0" dirty="0" err="1" smtClean="0"/>
              <a:t>tegengaan</a:t>
            </a:r>
            <a:r>
              <a:rPr lang="en-US" baseline="0" dirty="0" smtClean="0"/>
              <a:t>.</a:t>
            </a:r>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574827BC-C7D1-4A4C-A7F8-01AF7240D34C}" type="slidenum">
              <a:rPr lang="nl-NL" smtClean="0"/>
              <a:pPr/>
              <a:t>29</a:t>
            </a:fld>
            <a:endParaRPr lang="nl-NL"/>
          </a:p>
        </p:txBody>
      </p:sp>
    </p:spTree>
    <p:extLst>
      <p:ext uri="{BB962C8B-B14F-4D97-AF65-F5344CB8AC3E}">
        <p14:creationId xmlns:p14="http://schemas.microsoft.com/office/powerpoint/2010/main" val="12466652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r>
              <a:rPr lang="en-US" dirty="0" err="1" smtClean="0"/>
              <a:t>Alle</a:t>
            </a:r>
            <a:r>
              <a:rPr lang="en-US" baseline="0" dirty="0" smtClean="0"/>
              <a:t> </a:t>
            </a:r>
            <a:r>
              <a:rPr lang="en-US" baseline="0" dirty="0" err="1" smtClean="0"/>
              <a:t>kousen</a:t>
            </a:r>
            <a:r>
              <a:rPr lang="en-US" baseline="0" dirty="0" smtClean="0"/>
              <a:t> </a:t>
            </a:r>
            <a:r>
              <a:rPr lang="en-US" baseline="0" dirty="0" err="1" smtClean="0"/>
              <a:t>zijn</a:t>
            </a:r>
            <a:r>
              <a:rPr lang="en-US" baseline="0" dirty="0" smtClean="0"/>
              <a:t> in </a:t>
            </a:r>
            <a:r>
              <a:rPr lang="en-US" baseline="0" dirty="0" err="1" smtClean="0"/>
              <a:t>confectie</a:t>
            </a:r>
            <a:r>
              <a:rPr lang="en-US" baseline="0" dirty="0" smtClean="0"/>
              <a:t> en </a:t>
            </a:r>
            <a:r>
              <a:rPr lang="en-US" baseline="0" dirty="0" err="1" smtClean="0"/>
              <a:t>maatwerk</a:t>
            </a:r>
            <a:r>
              <a:rPr lang="en-US" baseline="0" dirty="0" smtClean="0"/>
              <a:t> te </a:t>
            </a:r>
            <a:r>
              <a:rPr lang="en-US" baseline="0" dirty="0" err="1" smtClean="0"/>
              <a:t>verkrijgen</a:t>
            </a:r>
            <a:r>
              <a:rPr lang="en-US" baseline="0" dirty="0" smtClean="0"/>
              <a:t>. Het </a:t>
            </a:r>
            <a:r>
              <a:rPr lang="en-US" baseline="0" dirty="0" err="1" smtClean="0"/>
              <a:t>begrip</a:t>
            </a:r>
            <a:r>
              <a:rPr lang="en-US" baseline="0" dirty="0" smtClean="0"/>
              <a:t> </a:t>
            </a:r>
            <a:r>
              <a:rPr lang="en-US" baseline="0" dirty="0" err="1" smtClean="0"/>
              <a:t>confectie</a:t>
            </a:r>
            <a:r>
              <a:rPr lang="en-US" baseline="0" dirty="0" smtClean="0"/>
              <a:t> </a:t>
            </a:r>
            <a:r>
              <a:rPr lang="en-US" baseline="0" dirty="0" err="1" smtClean="0"/>
              <a:t>moet</a:t>
            </a:r>
            <a:r>
              <a:rPr lang="en-US" baseline="0" dirty="0" smtClean="0"/>
              <a:t> </a:t>
            </a:r>
            <a:r>
              <a:rPr lang="en-US" baseline="0" dirty="0" err="1" smtClean="0"/>
              <a:t>hierbij</a:t>
            </a:r>
            <a:r>
              <a:rPr lang="en-US" baseline="0" dirty="0" smtClean="0"/>
              <a:t> </a:t>
            </a:r>
            <a:r>
              <a:rPr lang="en-US" baseline="0" dirty="0" err="1" smtClean="0"/>
              <a:t>niet</a:t>
            </a:r>
            <a:r>
              <a:rPr lang="en-US" baseline="0" dirty="0" smtClean="0"/>
              <a:t> </a:t>
            </a:r>
            <a:r>
              <a:rPr lang="en-US" baseline="0" dirty="0" err="1" smtClean="0"/>
              <a:t>gezien</a:t>
            </a:r>
            <a:r>
              <a:rPr lang="en-US" baseline="0" dirty="0" smtClean="0"/>
              <a:t> </a:t>
            </a:r>
            <a:r>
              <a:rPr lang="en-US" baseline="0" dirty="0" err="1" smtClean="0"/>
              <a:t>worden</a:t>
            </a:r>
            <a:r>
              <a:rPr lang="en-US" baseline="0" dirty="0" smtClean="0"/>
              <a:t> </a:t>
            </a:r>
            <a:r>
              <a:rPr lang="en-US" baseline="0" dirty="0" err="1" smtClean="0"/>
              <a:t>als</a:t>
            </a:r>
            <a:r>
              <a:rPr lang="en-US" baseline="0" dirty="0" smtClean="0"/>
              <a:t> </a:t>
            </a:r>
            <a:r>
              <a:rPr lang="en-US" baseline="0" dirty="0" err="1" smtClean="0"/>
              <a:t>confectiemaat</a:t>
            </a:r>
            <a:r>
              <a:rPr lang="en-US" baseline="0" dirty="0" smtClean="0"/>
              <a:t> in </a:t>
            </a:r>
            <a:r>
              <a:rPr lang="en-US" baseline="0" dirty="0" err="1" smtClean="0"/>
              <a:t>kleding</a:t>
            </a:r>
            <a:r>
              <a:rPr lang="en-US" baseline="0" dirty="0" smtClean="0"/>
              <a:t>. </a:t>
            </a:r>
            <a:r>
              <a:rPr lang="en-US" baseline="0" dirty="0" err="1" smtClean="0"/>
              <a:t>Er</a:t>
            </a:r>
            <a:r>
              <a:rPr lang="en-US" baseline="0" dirty="0" smtClean="0"/>
              <a:t> </a:t>
            </a:r>
            <a:r>
              <a:rPr lang="en-US" baseline="0" dirty="0" err="1" smtClean="0"/>
              <a:t>wordt</a:t>
            </a:r>
            <a:r>
              <a:rPr lang="en-US" baseline="0" dirty="0" smtClean="0"/>
              <a:t> op het been op </a:t>
            </a:r>
            <a:r>
              <a:rPr lang="en-US" baseline="0" dirty="0" err="1" smtClean="0"/>
              <a:t>verschillende</a:t>
            </a:r>
            <a:r>
              <a:rPr lang="en-US" baseline="0" dirty="0" smtClean="0"/>
              <a:t> </a:t>
            </a:r>
            <a:r>
              <a:rPr lang="en-US" baseline="0" dirty="0" err="1" smtClean="0"/>
              <a:t>plaatsen</a:t>
            </a:r>
            <a:r>
              <a:rPr lang="en-US" baseline="0" dirty="0" smtClean="0"/>
              <a:t> </a:t>
            </a:r>
            <a:r>
              <a:rPr lang="en-US" baseline="0" dirty="0" err="1" smtClean="0"/>
              <a:t>maatgenomen</a:t>
            </a:r>
            <a:r>
              <a:rPr lang="en-US" baseline="0" dirty="0" smtClean="0"/>
              <a:t>. Al </a:t>
            </a:r>
            <a:r>
              <a:rPr lang="en-US" baseline="0" dirty="0" err="1" smtClean="0"/>
              <a:t>deze</a:t>
            </a:r>
            <a:r>
              <a:rPr lang="en-US" baseline="0" dirty="0" smtClean="0"/>
              <a:t> </a:t>
            </a:r>
            <a:r>
              <a:rPr lang="en-US" baseline="0" dirty="0" err="1" smtClean="0"/>
              <a:t>maten</a:t>
            </a:r>
            <a:r>
              <a:rPr lang="en-US" baseline="0" dirty="0" smtClean="0"/>
              <a:t> </a:t>
            </a:r>
            <a:r>
              <a:rPr lang="en-US" baseline="0" dirty="0" err="1" smtClean="0"/>
              <a:t>moeten</a:t>
            </a:r>
            <a:r>
              <a:rPr lang="en-US" baseline="0" dirty="0" smtClean="0"/>
              <a:t> in </a:t>
            </a:r>
            <a:r>
              <a:rPr lang="en-US" baseline="0" dirty="0" err="1" smtClean="0"/>
              <a:t>een</a:t>
            </a:r>
            <a:r>
              <a:rPr lang="en-US" baseline="0" dirty="0" smtClean="0"/>
              <a:t> </a:t>
            </a:r>
            <a:r>
              <a:rPr lang="en-US" baseline="0" dirty="0" err="1" smtClean="0"/>
              <a:t>maattabel</a:t>
            </a:r>
            <a:r>
              <a:rPr lang="en-US" baseline="0" dirty="0" smtClean="0"/>
              <a:t> </a:t>
            </a:r>
            <a:r>
              <a:rPr lang="en-US" baseline="0" dirty="0" err="1" smtClean="0"/>
              <a:t>passen</a:t>
            </a:r>
            <a:r>
              <a:rPr lang="en-US" baseline="0" dirty="0" smtClean="0"/>
              <a:t>. </a:t>
            </a:r>
            <a:r>
              <a:rPr lang="en-US" baseline="0" dirty="0" err="1" smtClean="0"/>
              <a:t>Lukt</a:t>
            </a:r>
            <a:r>
              <a:rPr lang="en-US" baseline="0" dirty="0" smtClean="0"/>
              <a:t> </a:t>
            </a:r>
            <a:r>
              <a:rPr lang="en-US" baseline="0" dirty="0" err="1" smtClean="0"/>
              <a:t>dit</a:t>
            </a:r>
            <a:r>
              <a:rPr lang="en-US" baseline="0" dirty="0" smtClean="0"/>
              <a:t> </a:t>
            </a:r>
            <a:r>
              <a:rPr lang="en-US" baseline="0" dirty="0" err="1" smtClean="0"/>
              <a:t>niet</a:t>
            </a:r>
            <a:r>
              <a:rPr lang="en-US" baseline="0" dirty="0" smtClean="0"/>
              <a:t>, </a:t>
            </a:r>
            <a:r>
              <a:rPr lang="en-US" baseline="0" dirty="0" err="1" smtClean="0"/>
              <a:t>omdat</a:t>
            </a:r>
            <a:r>
              <a:rPr lang="en-US" baseline="0" dirty="0" smtClean="0"/>
              <a:t> </a:t>
            </a:r>
            <a:r>
              <a:rPr lang="en-US" baseline="0" dirty="0" err="1" smtClean="0"/>
              <a:t>er</a:t>
            </a:r>
            <a:r>
              <a:rPr lang="en-US" baseline="0" dirty="0" smtClean="0"/>
              <a:t> </a:t>
            </a:r>
            <a:r>
              <a:rPr lang="en-US" baseline="0" dirty="0" err="1" smtClean="0"/>
              <a:t>sprake</a:t>
            </a:r>
            <a:r>
              <a:rPr lang="en-US" baseline="0" dirty="0" smtClean="0"/>
              <a:t> is van </a:t>
            </a:r>
            <a:r>
              <a:rPr lang="en-US" baseline="0" dirty="0" err="1" smtClean="0"/>
              <a:t>een</a:t>
            </a:r>
            <a:r>
              <a:rPr lang="en-US" baseline="0" dirty="0" smtClean="0"/>
              <a:t> </a:t>
            </a:r>
            <a:r>
              <a:rPr lang="en-US" baseline="0" dirty="0" err="1" smtClean="0"/>
              <a:t>zeer</a:t>
            </a:r>
            <a:r>
              <a:rPr lang="en-US" baseline="0" dirty="0" smtClean="0"/>
              <a:t> </a:t>
            </a:r>
            <a:r>
              <a:rPr lang="en-US" baseline="0" dirty="0" err="1" smtClean="0"/>
              <a:t>forse</a:t>
            </a:r>
            <a:r>
              <a:rPr lang="en-US" baseline="0" dirty="0" smtClean="0"/>
              <a:t> </a:t>
            </a:r>
            <a:r>
              <a:rPr lang="en-US" baseline="0" dirty="0" err="1" smtClean="0"/>
              <a:t>kuit</a:t>
            </a:r>
            <a:r>
              <a:rPr lang="en-US" baseline="0" dirty="0" smtClean="0"/>
              <a:t>, </a:t>
            </a:r>
            <a:r>
              <a:rPr lang="en-US" baseline="0" dirty="0" err="1" smtClean="0"/>
              <a:t>extreem</a:t>
            </a:r>
            <a:r>
              <a:rPr lang="en-US" baseline="0" dirty="0" smtClean="0"/>
              <a:t> </a:t>
            </a:r>
            <a:r>
              <a:rPr lang="en-US" baseline="0" dirty="0" err="1" smtClean="0"/>
              <a:t>hoge</a:t>
            </a:r>
            <a:r>
              <a:rPr lang="en-US" baseline="0" dirty="0" smtClean="0"/>
              <a:t> </a:t>
            </a:r>
            <a:r>
              <a:rPr lang="en-US" baseline="0" dirty="0" err="1" smtClean="0"/>
              <a:t>wreef</a:t>
            </a:r>
            <a:r>
              <a:rPr lang="en-US" baseline="0" dirty="0" smtClean="0"/>
              <a:t> </a:t>
            </a:r>
            <a:r>
              <a:rPr lang="en-US" baseline="0" dirty="0" err="1" smtClean="0"/>
              <a:t>enz</a:t>
            </a:r>
            <a:r>
              <a:rPr lang="en-US" baseline="0" dirty="0" smtClean="0"/>
              <a:t>. Dan </a:t>
            </a:r>
            <a:r>
              <a:rPr lang="en-US" baseline="0" dirty="0" err="1" smtClean="0"/>
              <a:t>wordt</a:t>
            </a:r>
            <a:r>
              <a:rPr lang="en-US" baseline="0" dirty="0" smtClean="0"/>
              <a:t> de </a:t>
            </a:r>
            <a:r>
              <a:rPr lang="en-US" baseline="0" dirty="0" err="1" smtClean="0"/>
              <a:t>kous</a:t>
            </a:r>
            <a:r>
              <a:rPr lang="en-US" baseline="0" dirty="0" smtClean="0"/>
              <a:t> op </a:t>
            </a:r>
            <a:r>
              <a:rPr lang="en-US" baseline="0" dirty="0" err="1" smtClean="0"/>
              <a:t>maat</a:t>
            </a:r>
            <a:r>
              <a:rPr lang="en-US" baseline="0" dirty="0" smtClean="0"/>
              <a:t> </a:t>
            </a:r>
            <a:r>
              <a:rPr lang="en-US" baseline="0" dirty="0" err="1" smtClean="0"/>
              <a:t>gemaakt</a:t>
            </a:r>
            <a:endParaRPr lang="nl-NL" dirty="0"/>
          </a:p>
        </p:txBody>
      </p:sp>
      <p:sp>
        <p:nvSpPr>
          <p:cNvPr id="4" name="Tijdelijke aanduiding voor dianummer 3"/>
          <p:cNvSpPr>
            <a:spLocks noGrp="1"/>
          </p:cNvSpPr>
          <p:nvPr>
            <p:ph type="sldNum" sz="quarter" idx="10"/>
          </p:nvPr>
        </p:nvSpPr>
        <p:spPr/>
        <p:txBody>
          <a:bodyPr/>
          <a:lstStyle/>
          <a:p>
            <a:fld id="{574827BC-C7D1-4A4C-A7F8-01AF7240D34C}" type="slidenum">
              <a:rPr lang="nl-NL" smtClean="0"/>
              <a:pPr/>
              <a:t>30</a:t>
            </a:fld>
            <a:endParaRPr lang="nl-NL"/>
          </a:p>
        </p:txBody>
      </p:sp>
    </p:spTree>
    <p:extLst>
      <p:ext uri="{BB962C8B-B14F-4D97-AF65-F5344CB8AC3E}">
        <p14:creationId xmlns:p14="http://schemas.microsoft.com/office/powerpoint/2010/main" val="31813802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63538" y="684213"/>
            <a:ext cx="6096000" cy="3429000"/>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574827BC-C7D1-4A4C-A7F8-01AF7240D34C}" type="slidenum">
              <a:rPr lang="nl-NL" smtClean="0"/>
              <a:pPr/>
              <a:t>31</a:t>
            </a:fld>
            <a:endParaRPr lang="nl-NL"/>
          </a:p>
        </p:txBody>
      </p:sp>
    </p:spTree>
    <p:extLst>
      <p:ext uri="{BB962C8B-B14F-4D97-AF65-F5344CB8AC3E}">
        <p14:creationId xmlns:p14="http://schemas.microsoft.com/office/powerpoint/2010/main" val="846130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r>
              <a:rPr lang="nl-NL" sz="1200" kern="1200" dirty="0" smtClean="0">
                <a:solidFill>
                  <a:schemeClr val="tx1"/>
                </a:solidFill>
                <a:latin typeface="+mn-lt"/>
                <a:ea typeface="+mn-ea"/>
                <a:cs typeface="+mn-cs"/>
              </a:rPr>
              <a:t>18. Nederlandse Vereniging voor Dermatologie en </a:t>
            </a:r>
            <a:r>
              <a:rPr lang="nl-NL" sz="1200" kern="1200" dirty="0" err="1" smtClean="0">
                <a:solidFill>
                  <a:schemeClr val="tx1"/>
                </a:solidFill>
                <a:latin typeface="+mn-lt"/>
                <a:ea typeface="+mn-ea"/>
                <a:cs typeface="+mn-cs"/>
              </a:rPr>
              <a:t>Venereologie</a:t>
            </a:r>
            <a:r>
              <a:rPr lang="nl-NL" sz="1200" kern="1200" dirty="0" smtClean="0">
                <a:solidFill>
                  <a:schemeClr val="tx1"/>
                </a:solidFill>
                <a:latin typeface="+mn-lt"/>
                <a:ea typeface="+mn-ea"/>
                <a:cs typeface="+mn-cs"/>
              </a:rPr>
              <a:t>. (2014b). </a:t>
            </a:r>
            <a:r>
              <a:rPr lang="nl-NL" sz="1200" kern="1200" dirty="0" err="1" smtClean="0">
                <a:solidFill>
                  <a:schemeClr val="tx1"/>
                </a:solidFill>
                <a:latin typeface="+mn-lt"/>
                <a:ea typeface="+mn-ea"/>
                <a:cs typeface="+mn-cs"/>
              </a:rPr>
              <a:t>Richtlijnlymfoedeem</a:t>
            </a:r>
            <a:r>
              <a:rPr lang="nl-NL" sz="1200" kern="1200" dirty="0" smtClean="0">
                <a:solidFill>
                  <a:schemeClr val="tx1"/>
                </a:solidFill>
                <a:latin typeface="+mn-lt"/>
                <a:ea typeface="+mn-ea"/>
                <a:cs typeface="+mn-cs"/>
              </a:rPr>
              <a:t> Nederlandse Vereniging voor Dermatologie en </a:t>
            </a:r>
            <a:r>
              <a:rPr lang="nl-NL" sz="1200" kern="1200" dirty="0" err="1" smtClean="0">
                <a:solidFill>
                  <a:schemeClr val="tx1"/>
                </a:solidFill>
                <a:latin typeface="+mn-lt"/>
                <a:ea typeface="+mn-ea"/>
                <a:cs typeface="+mn-cs"/>
              </a:rPr>
              <a:t>Venereologie</a:t>
            </a:r>
            <a:r>
              <a:rPr lang="nl-NL" sz="1200" kern="1200" dirty="0" smtClean="0">
                <a:solidFill>
                  <a:schemeClr val="tx1"/>
                </a:solidFill>
                <a:latin typeface="+mn-lt"/>
                <a:ea typeface="+mn-ea"/>
                <a:cs typeface="+mn-cs"/>
              </a:rPr>
              <a:t> Utrecht: Nederlandse Vereniging voor Dermatologie en </a:t>
            </a:r>
            <a:r>
              <a:rPr lang="nl-NL" sz="1200" kern="1200" dirty="0" err="1" smtClean="0">
                <a:solidFill>
                  <a:schemeClr val="tx1"/>
                </a:solidFill>
                <a:latin typeface="+mn-lt"/>
                <a:ea typeface="+mn-ea"/>
                <a:cs typeface="+mn-cs"/>
              </a:rPr>
              <a:t>Venereologie</a:t>
            </a:r>
            <a:r>
              <a:rPr lang="nl-NL" sz="1200" kern="1200" dirty="0" smtClean="0">
                <a:solidFill>
                  <a:schemeClr val="tx1"/>
                </a:solidFill>
                <a:latin typeface="+mn-lt"/>
                <a:ea typeface="+mn-ea"/>
                <a:cs typeface="+mn-cs"/>
              </a:rPr>
              <a:t>. (sheet 32-36).</a:t>
            </a:r>
          </a:p>
          <a:p>
            <a:endParaRPr lang="nl-NL" sz="1200" kern="1200" dirty="0" smtClean="0">
              <a:solidFill>
                <a:schemeClr val="tx1"/>
              </a:solidFill>
              <a:latin typeface="+mn-lt"/>
              <a:ea typeface="+mn-ea"/>
              <a:cs typeface="+mn-cs"/>
            </a:endParaRPr>
          </a:p>
          <a:p>
            <a:r>
              <a:rPr lang="nl-NL" sz="1200" kern="1200" dirty="0" smtClean="0">
                <a:solidFill>
                  <a:schemeClr val="tx1"/>
                </a:solidFill>
                <a:latin typeface="+mn-lt"/>
                <a:ea typeface="+mn-ea"/>
                <a:cs typeface="+mn-cs"/>
              </a:rPr>
              <a:t>19. Gunst, S.G., van, </a:t>
            </a:r>
            <a:r>
              <a:rPr lang="nl-NL" sz="1200" kern="1200" dirty="0" err="1" smtClean="0">
                <a:solidFill>
                  <a:schemeClr val="tx1"/>
                </a:solidFill>
                <a:latin typeface="+mn-lt"/>
                <a:ea typeface="+mn-ea"/>
                <a:cs typeface="+mn-cs"/>
              </a:rPr>
              <a:t>Pigmans</a:t>
            </a:r>
            <a:r>
              <a:rPr lang="nl-NL" sz="1200" kern="1200" dirty="0" smtClean="0">
                <a:solidFill>
                  <a:schemeClr val="tx1"/>
                </a:solidFill>
                <a:latin typeface="+mn-lt"/>
                <a:ea typeface="+mn-ea"/>
                <a:cs typeface="+mn-cs"/>
              </a:rPr>
              <a:t>, V.G. (2014) </a:t>
            </a:r>
            <a:r>
              <a:rPr lang="nl-NL" sz="1200" kern="1200" dirty="0" err="1" smtClean="0">
                <a:solidFill>
                  <a:schemeClr val="tx1"/>
                </a:solidFill>
                <a:latin typeface="+mn-lt"/>
                <a:ea typeface="+mn-ea"/>
                <a:cs typeface="+mn-cs"/>
              </a:rPr>
              <a:t>NHG-standaarden</a:t>
            </a:r>
            <a:r>
              <a:rPr lang="nl-NL" sz="1200" kern="1200" dirty="0" smtClean="0">
                <a:solidFill>
                  <a:schemeClr val="tx1"/>
                </a:solidFill>
                <a:latin typeface="+mn-lt"/>
                <a:ea typeface="+mn-ea"/>
                <a:cs typeface="+mn-cs"/>
              </a:rPr>
              <a:t> voor de praktijkassistente2014. Houten: </a:t>
            </a:r>
            <a:r>
              <a:rPr lang="nl-NL" sz="1200" kern="1200" dirty="0" err="1" smtClean="0">
                <a:solidFill>
                  <a:schemeClr val="tx1"/>
                </a:solidFill>
                <a:latin typeface="+mn-lt"/>
                <a:ea typeface="+mn-ea"/>
                <a:cs typeface="+mn-cs"/>
              </a:rPr>
              <a:t>Bohn</a:t>
            </a:r>
            <a:r>
              <a:rPr lang="nl-NL" sz="1200" kern="120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Stafleu</a:t>
            </a:r>
            <a:r>
              <a:rPr lang="nl-NL" sz="1200" kern="1200" dirty="0" smtClean="0">
                <a:solidFill>
                  <a:schemeClr val="tx1"/>
                </a:solidFill>
                <a:latin typeface="+mn-lt"/>
                <a:ea typeface="+mn-ea"/>
                <a:cs typeface="+mn-cs"/>
              </a:rPr>
              <a:t> van </a:t>
            </a:r>
            <a:r>
              <a:rPr lang="nl-NL" sz="1200" kern="1200" dirty="0" err="1" smtClean="0">
                <a:solidFill>
                  <a:schemeClr val="tx1"/>
                </a:solidFill>
                <a:latin typeface="+mn-lt"/>
                <a:ea typeface="+mn-ea"/>
                <a:cs typeface="+mn-cs"/>
              </a:rPr>
              <a:t>Loghum</a:t>
            </a:r>
            <a:r>
              <a:rPr lang="nl-NL" sz="1200" kern="1200" dirty="0" smtClean="0">
                <a:solidFill>
                  <a:schemeClr val="tx1"/>
                </a:solidFill>
                <a:latin typeface="+mn-lt"/>
                <a:ea typeface="+mn-ea"/>
                <a:cs typeface="+mn-cs"/>
              </a:rPr>
              <a:t> </a:t>
            </a:r>
          </a:p>
          <a:p>
            <a:endParaRPr lang="nl-NL" dirty="0"/>
          </a:p>
        </p:txBody>
      </p:sp>
      <p:sp>
        <p:nvSpPr>
          <p:cNvPr id="4" name="Tijdelijke aanduiding voor dianummer 3"/>
          <p:cNvSpPr>
            <a:spLocks noGrp="1"/>
          </p:cNvSpPr>
          <p:nvPr>
            <p:ph type="sldNum" sz="quarter" idx="10"/>
          </p:nvPr>
        </p:nvSpPr>
        <p:spPr/>
        <p:txBody>
          <a:bodyPr/>
          <a:lstStyle/>
          <a:p>
            <a:fld id="{574827BC-C7D1-4A4C-A7F8-01AF7240D34C}" type="slidenum">
              <a:rPr lang="nl-NL" smtClean="0"/>
              <a:pPr/>
              <a:t>32</a:t>
            </a:fld>
            <a:endParaRPr lang="nl-NL"/>
          </a:p>
        </p:txBody>
      </p:sp>
    </p:spTree>
    <p:extLst>
      <p:ext uri="{BB962C8B-B14F-4D97-AF65-F5344CB8AC3E}">
        <p14:creationId xmlns:p14="http://schemas.microsoft.com/office/powerpoint/2010/main" val="27162947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latin typeface="+mn-lt"/>
                <a:ea typeface="+mn-ea"/>
                <a:cs typeface="+mn-cs"/>
              </a:rPr>
              <a:t>Nederlandse Vereniging voor Dermatologie en </a:t>
            </a:r>
            <a:r>
              <a:rPr lang="nl-NL" sz="1200" kern="1200" dirty="0" err="1" smtClean="0">
                <a:solidFill>
                  <a:schemeClr val="tx1"/>
                </a:solidFill>
                <a:latin typeface="+mn-lt"/>
                <a:ea typeface="+mn-ea"/>
                <a:cs typeface="+mn-cs"/>
              </a:rPr>
              <a:t>Venereologie</a:t>
            </a:r>
            <a:r>
              <a:rPr lang="nl-NL" sz="1200" kern="1200" dirty="0" smtClean="0">
                <a:solidFill>
                  <a:schemeClr val="tx1"/>
                </a:solidFill>
                <a:latin typeface="+mn-lt"/>
                <a:ea typeface="+mn-ea"/>
                <a:cs typeface="+mn-cs"/>
              </a:rPr>
              <a:t>. (2014b). Richtlijn lymfoedeem</a:t>
            </a:r>
            <a:r>
              <a:rPr lang="nl-NL" sz="1200" kern="1200" baseline="0" dirty="0" smtClean="0">
                <a:solidFill>
                  <a:schemeClr val="tx1"/>
                </a:solidFill>
                <a:latin typeface="+mn-lt"/>
                <a:ea typeface="+mn-ea"/>
                <a:cs typeface="+mn-cs"/>
              </a:rPr>
              <a:t> </a:t>
            </a:r>
            <a:r>
              <a:rPr lang="nl-NL" sz="1200" kern="1200" dirty="0" smtClean="0">
                <a:solidFill>
                  <a:schemeClr val="tx1"/>
                </a:solidFill>
                <a:latin typeface="+mn-lt"/>
                <a:ea typeface="+mn-ea"/>
                <a:cs typeface="+mn-cs"/>
              </a:rPr>
              <a:t>Nederlandse Vereniging voor Dermatologie en </a:t>
            </a:r>
            <a:r>
              <a:rPr lang="nl-NL" sz="1200" kern="1200" dirty="0" err="1" smtClean="0">
                <a:solidFill>
                  <a:schemeClr val="tx1"/>
                </a:solidFill>
                <a:latin typeface="+mn-lt"/>
                <a:ea typeface="+mn-ea"/>
                <a:cs typeface="+mn-cs"/>
              </a:rPr>
              <a:t>Venereologie</a:t>
            </a:r>
            <a:r>
              <a:rPr lang="nl-NL" sz="1200" kern="1200" baseline="0" dirty="0" smtClean="0">
                <a:solidFill>
                  <a:schemeClr val="tx1"/>
                </a:solidFill>
                <a:latin typeface="+mn-lt"/>
                <a:ea typeface="+mn-ea"/>
                <a:cs typeface="+mn-cs"/>
              </a:rPr>
              <a:t> </a:t>
            </a:r>
            <a:r>
              <a:rPr lang="nl-NL" sz="1200" kern="1200" dirty="0" smtClean="0">
                <a:solidFill>
                  <a:schemeClr val="tx1"/>
                </a:solidFill>
                <a:latin typeface="+mn-lt"/>
                <a:ea typeface="+mn-ea"/>
                <a:cs typeface="+mn-cs"/>
              </a:rPr>
              <a:t>Utrecht: Nederlandse Vereniging voor Dermatologie en </a:t>
            </a:r>
            <a:r>
              <a:rPr lang="nl-NL" sz="1200" kern="1200" dirty="0" err="1" smtClean="0">
                <a:solidFill>
                  <a:schemeClr val="tx1"/>
                </a:solidFill>
                <a:latin typeface="+mn-lt"/>
                <a:ea typeface="+mn-ea"/>
                <a:cs typeface="+mn-cs"/>
              </a:rPr>
              <a:t>Venereologie</a:t>
            </a:r>
            <a:r>
              <a:rPr lang="nl-NL" sz="1200" kern="1200" dirty="0" smtClean="0">
                <a:solidFill>
                  <a:schemeClr val="tx1"/>
                </a:solidFill>
                <a:latin typeface="+mn-lt"/>
                <a:ea typeface="+mn-ea"/>
                <a:cs typeface="+mn-cs"/>
              </a:rPr>
              <a:t>.</a:t>
            </a:r>
          </a:p>
          <a:p>
            <a:endParaRPr lang="nl-NL" baseline="0" dirty="0" smtClean="0"/>
          </a:p>
        </p:txBody>
      </p:sp>
      <p:sp>
        <p:nvSpPr>
          <p:cNvPr id="4" name="Tijdelijke aanduiding voor dianummer 3"/>
          <p:cNvSpPr>
            <a:spLocks noGrp="1"/>
          </p:cNvSpPr>
          <p:nvPr>
            <p:ph type="sldNum" sz="quarter" idx="10"/>
          </p:nvPr>
        </p:nvSpPr>
        <p:spPr/>
        <p:txBody>
          <a:bodyPr/>
          <a:lstStyle/>
          <a:p>
            <a:fld id="{574827BC-C7D1-4A4C-A7F8-01AF7240D34C}" type="slidenum">
              <a:rPr lang="nl-NL" smtClean="0"/>
              <a:pPr/>
              <a:t>33</a:t>
            </a:fld>
            <a:endParaRPr lang="nl-NL"/>
          </a:p>
        </p:txBody>
      </p:sp>
    </p:spTree>
    <p:extLst>
      <p:ext uri="{BB962C8B-B14F-4D97-AF65-F5344CB8AC3E}">
        <p14:creationId xmlns:p14="http://schemas.microsoft.com/office/powerpoint/2010/main" val="36776363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nl-NL" sz="1200" kern="1200" dirty="0" smtClean="0">
                <a:solidFill>
                  <a:schemeClr val="tx1"/>
                </a:solidFill>
                <a:latin typeface="+mn-lt"/>
                <a:ea typeface="+mn-ea"/>
                <a:cs typeface="+mn-cs"/>
              </a:rPr>
              <a:t>Nederlandse Vereniging voor Dermatologie en </a:t>
            </a:r>
            <a:r>
              <a:rPr lang="nl-NL" sz="1200" kern="1200" dirty="0" err="1" smtClean="0">
                <a:solidFill>
                  <a:schemeClr val="tx1"/>
                </a:solidFill>
                <a:latin typeface="+mn-lt"/>
                <a:ea typeface="+mn-ea"/>
                <a:cs typeface="+mn-cs"/>
              </a:rPr>
              <a:t>Venereologie</a:t>
            </a:r>
            <a:r>
              <a:rPr lang="nl-NL" sz="1200" kern="1200" dirty="0" smtClean="0">
                <a:solidFill>
                  <a:schemeClr val="tx1"/>
                </a:solidFill>
                <a:latin typeface="+mn-lt"/>
                <a:ea typeface="+mn-ea"/>
                <a:cs typeface="+mn-cs"/>
              </a:rPr>
              <a:t>. (2014b). Richtlijn lymfoedeem</a:t>
            </a:r>
            <a:r>
              <a:rPr lang="nl-NL" sz="1200" kern="1200" baseline="0" dirty="0" smtClean="0">
                <a:solidFill>
                  <a:schemeClr val="tx1"/>
                </a:solidFill>
                <a:latin typeface="+mn-lt"/>
                <a:ea typeface="+mn-ea"/>
                <a:cs typeface="+mn-cs"/>
              </a:rPr>
              <a:t> </a:t>
            </a:r>
            <a:r>
              <a:rPr lang="nl-NL" sz="1200" kern="1200" dirty="0" smtClean="0">
                <a:solidFill>
                  <a:schemeClr val="tx1"/>
                </a:solidFill>
                <a:latin typeface="+mn-lt"/>
                <a:ea typeface="+mn-ea"/>
                <a:cs typeface="+mn-cs"/>
              </a:rPr>
              <a:t>Nederlandse Vereniging voor Dermatologie en </a:t>
            </a:r>
            <a:r>
              <a:rPr lang="nl-NL" sz="1200" kern="1200" dirty="0" err="1" smtClean="0">
                <a:solidFill>
                  <a:schemeClr val="tx1"/>
                </a:solidFill>
                <a:latin typeface="+mn-lt"/>
                <a:ea typeface="+mn-ea"/>
                <a:cs typeface="+mn-cs"/>
              </a:rPr>
              <a:t>Venereologie</a:t>
            </a:r>
            <a:r>
              <a:rPr lang="nl-NL" sz="1200" kern="1200" baseline="0" dirty="0" smtClean="0">
                <a:solidFill>
                  <a:schemeClr val="tx1"/>
                </a:solidFill>
                <a:latin typeface="+mn-lt"/>
                <a:ea typeface="+mn-ea"/>
                <a:cs typeface="+mn-cs"/>
              </a:rPr>
              <a:t> </a:t>
            </a:r>
            <a:r>
              <a:rPr lang="nl-NL" sz="1200" kern="1200" dirty="0" smtClean="0">
                <a:solidFill>
                  <a:schemeClr val="tx1"/>
                </a:solidFill>
                <a:latin typeface="+mn-lt"/>
                <a:ea typeface="+mn-ea"/>
                <a:cs typeface="+mn-cs"/>
              </a:rPr>
              <a:t>Utrecht: Nederlandse Vereniging voor Dermatologie en </a:t>
            </a:r>
            <a:r>
              <a:rPr lang="nl-NL" sz="1200" kern="1200" dirty="0" err="1" smtClean="0">
                <a:solidFill>
                  <a:schemeClr val="tx1"/>
                </a:solidFill>
                <a:latin typeface="+mn-lt"/>
                <a:ea typeface="+mn-ea"/>
                <a:cs typeface="+mn-cs"/>
              </a:rPr>
              <a:t>Venereologie</a:t>
            </a:r>
            <a:r>
              <a:rPr lang="nl-NL" sz="1200" kern="1200" dirty="0" smtClean="0">
                <a:solidFill>
                  <a:schemeClr val="tx1"/>
                </a:solidFill>
                <a:latin typeface="+mn-lt"/>
                <a:ea typeface="+mn-ea"/>
                <a:cs typeface="+mn-cs"/>
              </a:rPr>
              <a:t>.</a:t>
            </a:r>
          </a:p>
          <a:p>
            <a:pPr marL="0" indent="0">
              <a:buFont typeface="Arial" pitchFamily="34" charset="0"/>
              <a:buNone/>
            </a:pPr>
            <a:endParaRPr lang="nl-NL" dirty="0" smtClean="0">
              <a:sym typeface="Wingdings" pitchFamily="2" charset="2"/>
            </a:endParaRPr>
          </a:p>
          <a:p>
            <a:endParaRPr lang="nl-NL" dirty="0"/>
          </a:p>
        </p:txBody>
      </p:sp>
      <p:sp>
        <p:nvSpPr>
          <p:cNvPr id="4" name="Tijdelijke aanduiding voor dianummer 3"/>
          <p:cNvSpPr>
            <a:spLocks noGrp="1"/>
          </p:cNvSpPr>
          <p:nvPr>
            <p:ph type="sldNum" sz="quarter" idx="10"/>
          </p:nvPr>
        </p:nvSpPr>
        <p:spPr/>
        <p:txBody>
          <a:bodyPr/>
          <a:lstStyle/>
          <a:p>
            <a:fld id="{574827BC-C7D1-4A4C-A7F8-01AF7240D34C}" type="slidenum">
              <a:rPr lang="nl-NL" smtClean="0"/>
              <a:pPr/>
              <a:t>34</a:t>
            </a:fld>
            <a:endParaRPr lang="nl-NL"/>
          </a:p>
        </p:txBody>
      </p:sp>
    </p:spTree>
    <p:extLst>
      <p:ext uri="{BB962C8B-B14F-4D97-AF65-F5344CB8AC3E}">
        <p14:creationId xmlns:p14="http://schemas.microsoft.com/office/powerpoint/2010/main" val="1590884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574827BC-C7D1-4A4C-A7F8-01AF7240D34C}" type="slidenum">
              <a:rPr lang="nl-NL" smtClean="0"/>
              <a:pPr/>
              <a:t>3</a:t>
            </a:fld>
            <a:endParaRPr lang="nl-NL"/>
          </a:p>
        </p:txBody>
      </p:sp>
    </p:spTree>
    <p:extLst>
      <p:ext uri="{BB962C8B-B14F-4D97-AF65-F5344CB8AC3E}">
        <p14:creationId xmlns:p14="http://schemas.microsoft.com/office/powerpoint/2010/main" val="17584572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latin typeface="+mn-lt"/>
                <a:ea typeface="+mn-ea"/>
                <a:cs typeface="+mn-cs"/>
              </a:rPr>
              <a:t>Nederlandse Vereniging voor Dermatologie en </a:t>
            </a:r>
            <a:r>
              <a:rPr lang="nl-NL" sz="1200" kern="1200" dirty="0" err="1" smtClean="0">
                <a:solidFill>
                  <a:schemeClr val="tx1"/>
                </a:solidFill>
                <a:latin typeface="+mn-lt"/>
                <a:ea typeface="+mn-ea"/>
                <a:cs typeface="+mn-cs"/>
              </a:rPr>
              <a:t>Venereologie</a:t>
            </a:r>
            <a:r>
              <a:rPr lang="nl-NL" sz="1200" kern="1200" dirty="0" smtClean="0">
                <a:solidFill>
                  <a:schemeClr val="tx1"/>
                </a:solidFill>
                <a:latin typeface="+mn-lt"/>
                <a:ea typeface="+mn-ea"/>
                <a:cs typeface="+mn-cs"/>
              </a:rPr>
              <a:t>. (2014b). Richtlijn lymfoedeem</a:t>
            </a:r>
            <a:r>
              <a:rPr lang="nl-NL" sz="1200" kern="1200" baseline="0" dirty="0" smtClean="0">
                <a:solidFill>
                  <a:schemeClr val="tx1"/>
                </a:solidFill>
                <a:latin typeface="+mn-lt"/>
                <a:ea typeface="+mn-ea"/>
                <a:cs typeface="+mn-cs"/>
              </a:rPr>
              <a:t> </a:t>
            </a:r>
            <a:r>
              <a:rPr lang="nl-NL" sz="1200" kern="1200" dirty="0" smtClean="0">
                <a:solidFill>
                  <a:schemeClr val="tx1"/>
                </a:solidFill>
                <a:latin typeface="+mn-lt"/>
                <a:ea typeface="+mn-ea"/>
                <a:cs typeface="+mn-cs"/>
              </a:rPr>
              <a:t>Nederlandse Vereniging voor Dermatologie en </a:t>
            </a:r>
            <a:r>
              <a:rPr lang="nl-NL" sz="1200" kern="1200" dirty="0" err="1" smtClean="0">
                <a:solidFill>
                  <a:schemeClr val="tx1"/>
                </a:solidFill>
                <a:latin typeface="+mn-lt"/>
                <a:ea typeface="+mn-ea"/>
                <a:cs typeface="+mn-cs"/>
              </a:rPr>
              <a:t>Venereologie</a:t>
            </a:r>
            <a:r>
              <a:rPr lang="nl-NL" sz="1200" kern="1200" baseline="0" dirty="0" smtClean="0">
                <a:solidFill>
                  <a:schemeClr val="tx1"/>
                </a:solidFill>
                <a:latin typeface="+mn-lt"/>
                <a:ea typeface="+mn-ea"/>
                <a:cs typeface="+mn-cs"/>
              </a:rPr>
              <a:t> </a:t>
            </a:r>
            <a:r>
              <a:rPr lang="nl-NL" sz="1200" kern="1200" dirty="0" smtClean="0">
                <a:solidFill>
                  <a:schemeClr val="tx1"/>
                </a:solidFill>
                <a:latin typeface="+mn-lt"/>
                <a:ea typeface="+mn-ea"/>
                <a:cs typeface="+mn-cs"/>
              </a:rPr>
              <a:t>Utrecht: Nederlandse Vereniging voor Dermatologie en </a:t>
            </a:r>
            <a:r>
              <a:rPr lang="nl-NL" sz="1200" kern="1200" dirty="0" err="1" smtClean="0">
                <a:solidFill>
                  <a:schemeClr val="tx1"/>
                </a:solidFill>
                <a:latin typeface="+mn-lt"/>
                <a:ea typeface="+mn-ea"/>
                <a:cs typeface="+mn-cs"/>
              </a:rPr>
              <a:t>Venereologie</a:t>
            </a:r>
            <a:r>
              <a:rPr lang="nl-NL" sz="1200" kern="1200" dirty="0" smtClean="0">
                <a:solidFill>
                  <a:schemeClr val="tx1"/>
                </a:solidFill>
                <a:latin typeface="+mn-lt"/>
                <a:ea typeface="+mn-ea"/>
                <a:cs typeface="+mn-cs"/>
              </a:rPr>
              <a:t>.</a:t>
            </a:r>
          </a:p>
          <a:p>
            <a:endParaRPr lang="nl-NL" dirty="0"/>
          </a:p>
        </p:txBody>
      </p:sp>
      <p:sp>
        <p:nvSpPr>
          <p:cNvPr id="4" name="Tijdelijke aanduiding voor dianummer 3"/>
          <p:cNvSpPr>
            <a:spLocks noGrp="1"/>
          </p:cNvSpPr>
          <p:nvPr>
            <p:ph type="sldNum" sz="quarter" idx="10"/>
          </p:nvPr>
        </p:nvSpPr>
        <p:spPr/>
        <p:txBody>
          <a:bodyPr/>
          <a:lstStyle/>
          <a:p>
            <a:fld id="{574827BC-C7D1-4A4C-A7F8-01AF7240D34C}" type="slidenum">
              <a:rPr lang="nl-NL" smtClean="0"/>
              <a:pPr/>
              <a:t>35</a:t>
            </a:fld>
            <a:endParaRPr lang="nl-NL"/>
          </a:p>
        </p:txBody>
      </p:sp>
    </p:spTree>
    <p:extLst>
      <p:ext uri="{BB962C8B-B14F-4D97-AF65-F5344CB8AC3E}">
        <p14:creationId xmlns:p14="http://schemas.microsoft.com/office/powerpoint/2010/main" val="41200528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itchFamily="34" charset="0"/>
              <a:buNone/>
              <a:tabLst/>
              <a:defRPr/>
            </a:pPr>
            <a:r>
              <a:rPr lang="nl-NL" sz="1200" kern="1200" dirty="0" smtClean="0">
                <a:solidFill>
                  <a:schemeClr val="tx1"/>
                </a:solidFill>
                <a:latin typeface="+mn-lt"/>
                <a:ea typeface="+mn-ea"/>
                <a:cs typeface="+mn-cs"/>
              </a:rPr>
              <a:t>Nederlandse Vereniging voor Dermatologie en </a:t>
            </a:r>
            <a:r>
              <a:rPr lang="nl-NL" sz="1200" kern="1200" dirty="0" err="1" smtClean="0">
                <a:solidFill>
                  <a:schemeClr val="tx1"/>
                </a:solidFill>
                <a:latin typeface="+mn-lt"/>
                <a:ea typeface="+mn-ea"/>
                <a:cs typeface="+mn-cs"/>
              </a:rPr>
              <a:t>Venereologie</a:t>
            </a:r>
            <a:r>
              <a:rPr lang="nl-NL" sz="1200" kern="1200" dirty="0" smtClean="0">
                <a:solidFill>
                  <a:schemeClr val="tx1"/>
                </a:solidFill>
                <a:latin typeface="+mn-lt"/>
                <a:ea typeface="+mn-ea"/>
                <a:cs typeface="+mn-cs"/>
              </a:rPr>
              <a:t>. (2014b). Richtlijn lymfoedeem</a:t>
            </a:r>
            <a:r>
              <a:rPr lang="nl-NL" sz="1200" kern="1200" baseline="0" dirty="0" smtClean="0">
                <a:solidFill>
                  <a:schemeClr val="tx1"/>
                </a:solidFill>
                <a:latin typeface="+mn-lt"/>
                <a:ea typeface="+mn-ea"/>
                <a:cs typeface="+mn-cs"/>
              </a:rPr>
              <a:t> </a:t>
            </a:r>
            <a:r>
              <a:rPr lang="nl-NL" sz="1200" kern="1200" dirty="0" smtClean="0">
                <a:solidFill>
                  <a:schemeClr val="tx1"/>
                </a:solidFill>
                <a:latin typeface="+mn-lt"/>
                <a:ea typeface="+mn-ea"/>
                <a:cs typeface="+mn-cs"/>
              </a:rPr>
              <a:t>Nederlandse Vereniging voor Dermatologie en </a:t>
            </a:r>
            <a:r>
              <a:rPr lang="nl-NL" sz="1200" kern="1200" dirty="0" err="1" smtClean="0">
                <a:solidFill>
                  <a:schemeClr val="tx1"/>
                </a:solidFill>
                <a:latin typeface="+mn-lt"/>
                <a:ea typeface="+mn-ea"/>
                <a:cs typeface="+mn-cs"/>
              </a:rPr>
              <a:t>Venereologie</a:t>
            </a:r>
            <a:r>
              <a:rPr lang="nl-NL" sz="1200" kern="1200" baseline="0" dirty="0" smtClean="0">
                <a:solidFill>
                  <a:schemeClr val="tx1"/>
                </a:solidFill>
                <a:latin typeface="+mn-lt"/>
                <a:ea typeface="+mn-ea"/>
                <a:cs typeface="+mn-cs"/>
              </a:rPr>
              <a:t> </a:t>
            </a:r>
            <a:r>
              <a:rPr lang="nl-NL" sz="1200" kern="1200" dirty="0" smtClean="0">
                <a:solidFill>
                  <a:schemeClr val="tx1"/>
                </a:solidFill>
                <a:latin typeface="+mn-lt"/>
                <a:ea typeface="+mn-ea"/>
                <a:cs typeface="+mn-cs"/>
              </a:rPr>
              <a:t>Utrecht: Nederlandse Vereniging voor Dermatologie en </a:t>
            </a:r>
            <a:r>
              <a:rPr lang="nl-NL" sz="1200" kern="1200" dirty="0" err="1" smtClean="0">
                <a:solidFill>
                  <a:schemeClr val="tx1"/>
                </a:solidFill>
                <a:latin typeface="+mn-lt"/>
                <a:ea typeface="+mn-ea"/>
                <a:cs typeface="+mn-cs"/>
              </a:rPr>
              <a:t>Venereologie</a:t>
            </a:r>
            <a:r>
              <a:rPr lang="nl-NL" sz="1200" kern="1200" dirty="0" smtClean="0">
                <a:solidFill>
                  <a:schemeClr val="tx1"/>
                </a:solidFill>
                <a:latin typeface="+mn-lt"/>
                <a:ea typeface="+mn-ea"/>
                <a:cs typeface="+mn-cs"/>
              </a:rPr>
              <a:t>.</a:t>
            </a:r>
          </a:p>
          <a:p>
            <a:pPr marL="171450" lvl="0" indent="-171450">
              <a:buFont typeface="Arial" pitchFamily="34" charset="0"/>
              <a:buChar char="•"/>
            </a:pPr>
            <a:endParaRPr lang="nl-NL" sz="1200" kern="1200" dirty="0" smtClean="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10"/>
          </p:nvPr>
        </p:nvSpPr>
        <p:spPr/>
        <p:txBody>
          <a:bodyPr/>
          <a:lstStyle/>
          <a:p>
            <a:fld id="{574827BC-C7D1-4A4C-A7F8-01AF7240D34C}" type="slidenum">
              <a:rPr lang="nl-NL" smtClean="0"/>
              <a:pPr/>
              <a:t>36</a:t>
            </a:fld>
            <a:endParaRPr lang="nl-NL"/>
          </a:p>
        </p:txBody>
      </p:sp>
    </p:spTree>
    <p:extLst>
      <p:ext uri="{BB962C8B-B14F-4D97-AF65-F5344CB8AC3E}">
        <p14:creationId xmlns:p14="http://schemas.microsoft.com/office/powerpoint/2010/main" val="846130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4827BC-C7D1-4A4C-A7F8-01AF7240D34C}" type="slidenum">
              <a:rPr lang="nl-NL" smtClean="0"/>
              <a:pPr/>
              <a:t>37</a:t>
            </a:fld>
            <a:endParaRPr lang="nl-NL"/>
          </a:p>
        </p:txBody>
      </p:sp>
    </p:spTree>
    <p:extLst>
      <p:ext uri="{BB962C8B-B14F-4D97-AF65-F5344CB8AC3E}">
        <p14:creationId xmlns:p14="http://schemas.microsoft.com/office/powerpoint/2010/main" val="4253954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r>
              <a:rPr lang="nl-NL" dirty="0" smtClean="0"/>
              <a:t> </a:t>
            </a:r>
            <a:endParaRPr lang="nl-NL" dirty="0"/>
          </a:p>
        </p:txBody>
      </p:sp>
      <p:sp>
        <p:nvSpPr>
          <p:cNvPr id="4" name="Tijdelijke aanduiding voor dianummer 3"/>
          <p:cNvSpPr>
            <a:spLocks noGrp="1"/>
          </p:cNvSpPr>
          <p:nvPr>
            <p:ph type="sldNum" sz="quarter" idx="10"/>
          </p:nvPr>
        </p:nvSpPr>
        <p:spPr/>
        <p:txBody>
          <a:bodyPr/>
          <a:lstStyle/>
          <a:p>
            <a:fld id="{574827BC-C7D1-4A4C-A7F8-01AF7240D34C}" type="slidenum">
              <a:rPr lang="nl-NL" smtClean="0"/>
              <a:pPr/>
              <a:t>38</a:t>
            </a:fld>
            <a:endParaRPr lang="nl-NL"/>
          </a:p>
        </p:txBody>
      </p:sp>
    </p:spTree>
    <p:extLst>
      <p:ext uri="{BB962C8B-B14F-4D97-AF65-F5344CB8AC3E}">
        <p14:creationId xmlns:p14="http://schemas.microsoft.com/office/powerpoint/2010/main" val="10654178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smtClean="0"/>
              <a:t>Deze</a:t>
            </a:r>
            <a:r>
              <a:rPr lang="nl-NL" baseline="0" dirty="0" smtClean="0"/>
              <a:t> afbeeldingen gaan uit van “de ideale situatie”. Deze is niet altijd mogelijk. Probeer in ieder geval zo recht mogelijk voor klant plaats te nemen, niet te lang op de hurken, niet met kromme rug, dus op de juiste hoogte.</a:t>
            </a:r>
            <a:endParaRPr lang="nl-NL"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smtClean="0">
                <a:ln>
                  <a:noFill/>
                </a:ln>
                <a:solidFill>
                  <a:prstClr val="black"/>
                </a:solidFill>
                <a:effectLst/>
                <a:uLnTx/>
                <a:uFillTx/>
                <a:latin typeface="+mn-lt"/>
                <a:ea typeface="+mn-ea"/>
                <a:cs typeface="+mn-cs"/>
              </a:rPr>
              <a:t>Demonstreer</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nl-NL" sz="1200" b="0" i="0" u="none" strike="noStrike" kern="1200" cap="none" spc="0" normalizeH="0" baseline="0" noProof="0" dirty="0" smtClean="0">
                <a:ln>
                  <a:noFill/>
                </a:ln>
                <a:solidFill>
                  <a:prstClr val="black"/>
                </a:solidFill>
                <a:effectLst/>
                <a:uLnTx/>
                <a:uFillTx/>
                <a:latin typeface="+mn-lt"/>
                <a:ea typeface="+mn-ea"/>
                <a:cs typeface="+mn-cs"/>
              </a:rPr>
              <a:t>en laat de mensen zelf oefenen met aantrekken van kousen op elkaar.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smtClean="0">
                <a:ln>
                  <a:noFill/>
                </a:ln>
                <a:solidFill>
                  <a:prstClr val="black"/>
                </a:solidFill>
                <a:effectLst/>
                <a:uLnTx/>
                <a:uFillTx/>
                <a:latin typeface="+mn-lt"/>
                <a:ea typeface="+mn-ea"/>
                <a:cs typeface="+mn-cs"/>
              </a:rPr>
              <a:t>Kousen nooit in een keer tot aan de knie omhoog trekken, maar in stukjes verdelen over het been.</a:t>
            </a:r>
            <a:endParaRPr lang="nl-NL" dirty="0"/>
          </a:p>
        </p:txBody>
      </p:sp>
      <p:sp>
        <p:nvSpPr>
          <p:cNvPr id="4" name="Tijdelijke aanduiding voor dianummer 3"/>
          <p:cNvSpPr>
            <a:spLocks noGrp="1"/>
          </p:cNvSpPr>
          <p:nvPr>
            <p:ph type="sldNum" sz="quarter" idx="10"/>
          </p:nvPr>
        </p:nvSpPr>
        <p:spPr/>
        <p:txBody>
          <a:bodyPr/>
          <a:lstStyle/>
          <a:p>
            <a:fld id="{574827BC-C7D1-4A4C-A7F8-01AF7240D34C}" type="slidenum">
              <a:rPr lang="nl-NL" smtClean="0"/>
              <a:pPr/>
              <a:t>39</a:t>
            </a:fld>
            <a:endParaRPr lang="nl-NL"/>
          </a:p>
        </p:txBody>
      </p:sp>
    </p:spTree>
    <p:extLst>
      <p:ext uri="{BB962C8B-B14F-4D97-AF65-F5344CB8AC3E}">
        <p14:creationId xmlns:p14="http://schemas.microsoft.com/office/powerpoint/2010/main" val="12543422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r>
              <a:rPr lang="nl-NL" baseline="0" dirty="0" smtClean="0"/>
              <a:t>Er zijn nog veel meer mogelijkheden.</a:t>
            </a:r>
            <a:endParaRPr lang="nl-NL" dirty="0"/>
          </a:p>
        </p:txBody>
      </p:sp>
      <p:sp>
        <p:nvSpPr>
          <p:cNvPr id="4" name="Tijdelijke aanduiding voor dianummer 3"/>
          <p:cNvSpPr>
            <a:spLocks noGrp="1"/>
          </p:cNvSpPr>
          <p:nvPr>
            <p:ph type="sldNum" sz="quarter" idx="10"/>
          </p:nvPr>
        </p:nvSpPr>
        <p:spPr/>
        <p:txBody>
          <a:bodyPr/>
          <a:lstStyle/>
          <a:p>
            <a:fld id="{574827BC-C7D1-4A4C-A7F8-01AF7240D34C}" type="slidenum">
              <a:rPr lang="nl-NL" smtClean="0"/>
              <a:pPr/>
              <a:t>40</a:t>
            </a:fld>
            <a:endParaRPr lang="nl-NL"/>
          </a:p>
        </p:txBody>
      </p:sp>
    </p:spTree>
    <p:extLst>
      <p:ext uri="{BB962C8B-B14F-4D97-AF65-F5344CB8AC3E}">
        <p14:creationId xmlns:p14="http://schemas.microsoft.com/office/powerpoint/2010/main" val="9687386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574827BC-C7D1-4A4C-A7F8-01AF7240D34C}" type="slidenum">
              <a:rPr lang="nl-NL" smtClean="0"/>
              <a:pPr/>
              <a:t>42</a:t>
            </a:fld>
            <a:endParaRPr lang="nl-NL"/>
          </a:p>
        </p:txBody>
      </p:sp>
    </p:spTree>
    <p:extLst>
      <p:ext uri="{BB962C8B-B14F-4D97-AF65-F5344CB8AC3E}">
        <p14:creationId xmlns:p14="http://schemas.microsoft.com/office/powerpoint/2010/main" val="14154255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4827BC-C7D1-4A4C-A7F8-01AF7240D34C}" type="slidenum">
              <a:rPr lang="nl-NL" smtClean="0"/>
              <a:pPr/>
              <a:t>43</a:t>
            </a:fld>
            <a:endParaRPr lang="nl-NL"/>
          </a:p>
        </p:txBody>
      </p:sp>
    </p:spTree>
    <p:extLst>
      <p:ext uri="{BB962C8B-B14F-4D97-AF65-F5344CB8AC3E}">
        <p14:creationId xmlns:p14="http://schemas.microsoft.com/office/powerpoint/2010/main" val="15358810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4827BC-C7D1-4A4C-A7F8-01AF7240D34C}" type="slidenum">
              <a:rPr lang="nl-NL" smtClean="0"/>
              <a:pPr/>
              <a:t>44</a:t>
            </a:fld>
            <a:endParaRPr lang="nl-NL"/>
          </a:p>
        </p:txBody>
      </p:sp>
    </p:spTree>
    <p:extLst>
      <p:ext uri="{BB962C8B-B14F-4D97-AF65-F5344CB8AC3E}">
        <p14:creationId xmlns:p14="http://schemas.microsoft.com/office/powerpoint/2010/main" val="21819231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4827BC-C7D1-4A4C-A7F8-01AF7240D34C}" type="slidenum">
              <a:rPr lang="nl-NL" smtClean="0"/>
              <a:pPr/>
              <a:t>45</a:t>
            </a:fld>
            <a:endParaRPr lang="nl-NL"/>
          </a:p>
        </p:txBody>
      </p:sp>
    </p:spTree>
    <p:extLst>
      <p:ext uri="{BB962C8B-B14F-4D97-AF65-F5344CB8AC3E}">
        <p14:creationId xmlns:p14="http://schemas.microsoft.com/office/powerpoint/2010/main" val="3703574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574827BC-C7D1-4A4C-A7F8-01AF7240D34C}" type="slidenum">
              <a:rPr lang="nl-NL" smtClean="0"/>
              <a:pPr/>
              <a:t>4</a:t>
            </a:fld>
            <a:endParaRPr lang="nl-NL"/>
          </a:p>
        </p:txBody>
      </p:sp>
    </p:spTree>
    <p:extLst>
      <p:ext uri="{BB962C8B-B14F-4D97-AF65-F5344CB8AC3E}">
        <p14:creationId xmlns:p14="http://schemas.microsoft.com/office/powerpoint/2010/main" val="13524556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4827BC-C7D1-4A4C-A7F8-01AF7240D34C}" type="slidenum">
              <a:rPr lang="nl-NL" smtClean="0"/>
              <a:pPr/>
              <a:t>46</a:t>
            </a:fld>
            <a:endParaRPr lang="nl-NL"/>
          </a:p>
        </p:txBody>
      </p:sp>
    </p:spTree>
    <p:extLst>
      <p:ext uri="{BB962C8B-B14F-4D97-AF65-F5344CB8AC3E}">
        <p14:creationId xmlns:p14="http://schemas.microsoft.com/office/powerpoint/2010/main" val="3751249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4827BC-C7D1-4A4C-A7F8-01AF7240D34C}" type="slidenum">
              <a:rPr lang="nl-NL" smtClean="0"/>
              <a:pPr/>
              <a:t>6</a:t>
            </a:fld>
            <a:endParaRPr lang="nl-NL"/>
          </a:p>
        </p:txBody>
      </p:sp>
    </p:spTree>
    <p:extLst>
      <p:ext uri="{BB962C8B-B14F-4D97-AF65-F5344CB8AC3E}">
        <p14:creationId xmlns:p14="http://schemas.microsoft.com/office/powerpoint/2010/main" val="3300787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228600" indent="-228600">
              <a:buAutoNum type="arabicPeriod"/>
            </a:pPr>
            <a:r>
              <a:rPr lang="nl-NL" sz="1200" kern="1200" dirty="0" err="1" smtClean="0">
                <a:solidFill>
                  <a:schemeClr val="tx1"/>
                </a:solidFill>
                <a:latin typeface="+mn-lt"/>
                <a:ea typeface="+mn-ea"/>
                <a:cs typeface="+mn-cs"/>
              </a:rPr>
              <a:t>Sillevis</a:t>
            </a:r>
            <a:r>
              <a:rPr lang="nl-NL" sz="1200" kern="120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Smitt</a:t>
            </a:r>
            <a:r>
              <a:rPr lang="nl-NL" sz="1200" kern="1200" dirty="0" smtClean="0">
                <a:solidFill>
                  <a:schemeClr val="tx1"/>
                </a:solidFill>
                <a:latin typeface="+mn-lt"/>
                <a:ea typeface="+mn-ea"/>
                <a:cs typeface="+mn-cs"/>
              </a:rPr>
              <a:t>, J.H., van Everdingen, J.J.E., Starink, </a:t>
            </a:r>
            <a:r>
              <a:rPr lang="nl-NL" sz="1200" kern="1200" dirty="0" err="1" smtClean="0">
                <a:solidFill>
                  <a:schemeClr val="tx1"/>
                </a:solidFill>
                <a:latin typeface="+mn-lt"/>
                <a:ea typeface="+mn-ea"/>
                <a:cs typeface="+mn-cs"/>
              </a:rPr>
              <a:t>Th.M</a:t>
            </a:r>
            <a:r>
              <a:rPr lang="nl-NL" sz="1200" kern="1200" dirty="0" smtClean="0">
                <a:solidFill>
                  <a:schemeClr val="tx1"/>
                </a:solidFill>
                <a:latin typeface="+mn-lt"/>
                <a:ea typeface="+mn-ea"/>
                <a:cs typeface="+mn-cs"/>
              </a:rPr>
              <a:t>., Horst, </a:t>
            </a:r>
            <a:r>
              <a:rPr lang="nl-NL" sz="1200" kern="1200" dirty="0" err="1" smtClean="0">
                <a:solidFill>
                  <a:schemeClr val="tx1"/>
                </a:solidFill>
                <a:latin typeface="+mn-lt"/>
                <a:ea typeface="+mn-ea"/>
                <a:cs typeface="+mn-cs"/>
              </a:rPr>
              <a:t>H.E.van</a:t>
            </a:r>
            <a:r>
              <a:rPr lang="nl-NL" sz="1200" kern="1200" dirty="0" smtClean="0">
                <a:solidFill>
                  <a:schemeClr val="tx1"/>
                </a:solidFill>
                <a:latin typeface="+mn-lt"/>
                <a:ea typeface="+mn-ea"/>
                <a:cs typeface="+mn-cs"/>
              </a:rPr>
              <a:t> der. (2014).</a:t>
            </a:r>
          </a:p>
          <a:p>
            <a:pPr marL="228600" indent="-228600">
              <a:buAutoNum type="arabicPeriod"/>
            </a:pPr>
            <a:endParaRPr lang="nl-NL" sz="1200" kern="1200" dirty="0" smtClean="0">
              <a:solidFill>
                <a:schemeClr val="tx1"/>
              </a:solidFill>
              <a:latin typeface="+mn-lt"/>
              <a:ea typeface="+mn-ea"/>
              <a:cs typeface="+mn-cs"/>
            </a:endParaRPr>
          </a:p>
          <a:p>
            <a:r>
              <a:rPr lang="nl-NL" sz="1200" kern="1200" dirty="0" smtClean="0">
                <a:solidFill>
                  <a:schemeClr val="tx1"/>
                </a:solidFill>
                <a:latin typeface="+mn-lt"/>
                <a:ea typeface="+mn-ea"/>
                <a:cs typeface="+mn-cs"/>
              </a:rPr>
              <a:t>2. Nederlandse Vereniging voor Dermatologie en </a:t>
            </a:r>
            <a:r>
              <a:rPr lang="nl-NL" sz="1200" kern="1200" dirty="0" err="1" smtClean="0">
                <a:solidFill>
                  <a:schemeClr val="tx1"/>
                </a:solidFill>
                <a:latin typeface="+mn-lt"/>
                <a:ea typeface="+mn-ea"/>
                <a:cs typeface="+mn-cs"/>
              </a:rPr>
              <a:t>Venereologie</a:t>
            </a:r>
            <a:r>
              <a:rPr lang="nl-NL" sz="1200" kern="1200" dirty="0" smtClean="0">
                <a:solidFill>
                  <a:schemeClr val="tx1"/>
                </a:solidFill>
                <a:latin typeface="+mn-lt"/>
                <a:ea typeface="+mn-ea"/>
                <a:cs typeface="+mn-cs"/>
              </a:rPr>
              <a:t>. (2014a). </a:t>
            </a:r>
            <a:r>
              <a:rPr lang="nl-NL" sz="1200" kern="1200" dirty="0" err="1" smtClean="0">
                <a:solidFill>
                  <a:schemeClr val="tx1"/>
                </a:solidFill>
                <a:latin typeface="+mn-lt"/>
                <a:ea typeface="+mn-ea"/>
                <a:cs typeface="+mn-cs"/>
              </a:rPr>
              <a:t>Richtlijnlymfoedeem</a:t>
            </a:r>
            <a:r>
              <a:rPr lang="nl-NL" sz="1200" kern="1200" dirty="0" smtClean="0">
                <a:solidFill>
                  <a:schemeClr val="tx1"/>
                </a:solidFill>
                <a:latin typeface="+mn-lt"/>
                <a:ea typeface="+mn-ea"/>
                <a:cs typeface="+mn-cs"/>
              </a:rPr>
              <a:t> Nederlandse Vereniging voor Dermatologie en </a:t>
            </a:r>
            <a:r>
              <a:rPr lang="nl-NL" sz="1200" kern="1200" dirty="0" err="1" smtClean="0">
                <a:solidFill>
                  <a:schemeClr val="tx1"/>
                </a:solidFill>
                <a:latin typeface="+mn-lt"/>
                <a:ea typeface="+mn-ea"/>
                <a:cs typeface="+mn-cs"/>
              </a:rPr>
              <a:t>Venereologie</a:t>
            </a:r>
            <a:r>
              <a:rPr lang="nl-NL" sz="1200" kern="1200" dirty="0" smtClean="0">
                <a:solidFill>
                  <a:schemeClr val="tx1"/>
                </a:solidFill>
                <a:latin typeface="+mn-lt"/>
                <a:ea typeface="+mn-ea"/>
                <a:cs typeface="+mn-cs"/>
              </a:rPr>
              <a:t> Utrecht: Nederlandse Vereniging voor Dermatologie en </a:t>
            </a:r>
            <a:r>
              <a:rPr lang="nl-NL" sz="1200" kern="1200" dirty="0" err="1" smtClean="0">
                <a:solidFill>
                  <a:schemeClr val="tx1"/>
                </a:solidFill>
                <a:latin typeface="+mn-lt"/>
                <a:ea typeface="+mn-ea"/>
                <a:cs typeface="+mn-cs"/>
              </a:rPr>
              <a:t>Venereologie</a:t>
            </a:r>
            <a:r>
              <a:rPr lang="nl-NL" sz="1200" kern="1200" dirty="0" smtClean="0">
                <a:solidFill>
                  <a:schemeClr val="tx1"/>
                </a:solidFill>
                <a:latin typeface="+mn-lt"/>
                <a:ea typeface="+mn-ea"/>
                <a:cs typeface="+mn-cs"/>
              </a:rPr>
              <a:t>.</a:t>
            </a:r>
          </a:p>
          <a:p>
            <a:endParaRPr lang="nl-NL" dirty="0"/>
          </a:p>
        </p:txBody>
      </p:sp>
      <p:sp>
        <p:nvSpPr>
          <p:cNvPr id="4" name="Tijdelijke aanduiding voor dianummer 3"/>
          <p:cNvSpPr>
            <a:spLocks noGrp="1"/>
          </p:cNvSpPr>
          <p:nvPr>
            <p:ph type="sldNum" sz="quarter" idx="10"/>
          </p:nvPr>
        </p:nvSpPr>
        <p:spPr/>
        <p:txBody>
          <a:bodyPr/>
          <a:lstStyle/>
          <a:p>
            <a:fld id="{574827BC-C7D1-4A4C-A7F8-01AF7240D34C}" type="slidenum">
              <a:rPr lang="nl-NL" smtClean="0"/>
              <a:pPr/>
              <a:t>7</a:t>
            </a:fld>
            <a:endParaRPr lang="nl-NL"/>
          </a:p>
        </p:txBody>
      </p:sp>
    </p:spTree>
    <p:extLst>
      <p:ext uri="{BB962C8B-B14F-4D97-AF65-F5344CB8AC3E}">
        <p14:creationId xmlns:p14="http://schemas.microsoft.com/office/powerpoint/2010/main" val="18886851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3. </a:t>
            </a:r>
            <a:r>
              <a:rPr lang="nl-NL" dirty="0" err="1" smtClean="0"/>
              <a:t>NHG-standaard</a:t>
            </a:r>
            <a:r>
              <a:rPr lang="nl-NL" dirty="0" smtClean="0"/>
              <a:t> </a:t>
            </a:r>
            <a:r>
              <a:rPr lang="nl-NL" dirty="0" err="1" smtClean="0"/>
              <a:t>Ulcus</a:t>
            </a:r>
            <a:r>
              <a:rPr lang="nl-NL" dirty="0" smtClean="0"/>
              <a:t> </a:t>
            </a:r>
            <a:r>
              <a:rPr lang="nl-NL" dirty="0" err="1" smtClean="0"/>
              <a:t>Cruris</a:t>
            </a:r>
            <a:r>
              <a:rPr lang="nl-NL" dirty="0" smtClean="0"/>
              <a:t> </a:t>
            </a:r>
            <a:r>
              <a:rPr lang="nl-NL" dirty="0" err="1" smtClean="0"/>
              <a:t>Venosum</a:t>
            </a:r>
            <a:r>
              <a:rPr lang="nl-NL" dirty="0" smtClean="0"/>
              <a:t>. Huisarts Wet 2010; 53: 321-33.</a:t>
            </a:r>
          </a:p>
          <a:p>
            <a:endParaRPr lang="nl-NL" dirty="0"/>
          </a:p>
        </p:txBody>
      </p:sp>
      <p:sp>
        <p:nvSpPr>
          <p:cNvPr id="4" name="Tijdelijke aanduiding voor dianummer 3"/>
          <p:cNvSpPr>
            <a:spLocks noGrp="1"/>
          </p:cNvSpPr>
          <p:nvPr>
            <p:ph type="sldNum" sz="quarter" idx="10"/>
          </p:nvPr>
        </p:nvSpPr>
        <p:spPr/>
        <p:txBody>
          <a:bodyPr/>
          <a:lstStyle/>
          <a:p>
            <a:fld id="{574827BC-C7D1-4A4C-A7F8-01AF7240D34C}" type="slidenum">
              <a:rPr lang="nl-NL" smtClean="0"/>
              <a:pPr/>
              <a:t>9</a:t>
            </a:fld>
            <a:endParaRPr lang="nl-NL"/>
          </a:p>
        </p:txBody>
      </p:sp>
    </p:spTree>
    <p:extLst>
      <p:ext uri="{BB962C8B-B14F-4D97-AF65-F5344CB8AC3E}">
        <p14:creationId xmlns:p14="http://schemas.microsoft.com/office/powerpoint/2010/main" val="6269225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sz="1200" kern="1200" dirty="0" smtClean="0">
                <a:solidFill>
                  <a:schemeClr val="tx1"/>
                </a:solidFill>
                <a:latin typeface="+mn-lt"/>
                <a:ea typeface="+mn-ea"/>
                <a:cs typeface="+mn-cs"/>
              </a:rPr>
              <a:t>4. Al </a:t>
            </a:r>
            <a:r>
              <a:rPr lang="nl-NL" sz="1200" kern="1200" dirty="0" err="1" smtClean="0">
                <a:solidFill>
                  <a:schemeClr val="tx1"/>
                </a:solidFill>
                <a:latin typeface="+mn-lt"/>
                <a:ea typeface="+mn-ea"/>
                <a:cs typeface="+mn-cs"/>
              </a:rPr>
              <a:t>Shammeri</a:t>
            </a:r>
            <a:r>
              <a:rPr lang="nl-NL" sz="1200" kern="1200" dirty="0" smtClean="0">
                <a:solidFill>
                  <a:schemeClr val="tx1"/>
                </a:solidFill>
                <a:latin typeface="+mn-lt"/>
                <a:ea typeface="+mn-ea"/>
                <a:cs typeface="+mn-cs"/>
              </a:rPr>
              <a:t>, O., </a:t>
            </a:r>
            <a:r>
              <a:rPr lang="nl-NL" sz="1200" kern="1200" dirty="0" err="1" smtClean="0">
                <a:solidFill>
                  <a:schemeClr val="tx1"/>
                </a:solidFill>
                <a:latin typeface="+mn-lt"/>
                <a:ea typeface="+mn-ea"/>
                <a:cs typeface="+mn-cs"/>
              </a:rPr>
              <a:t>AlHamdan</a:t>
            </a:r>
            <a:r>
              <a:rPr lang="nl-NL" sz="1200" kern="1200" dirty="0" smtClean="0">
                <a:solidFill>
                  <a:schemeClr val="tx1"/>
                </a:solidFill>
                <a:latin typeface="+mn-lt"/>
                <a:ea typeface="+mn-ea"/>
                <a:cs typeface="+mn-cs"/>
              </a:rPr>
              <a:t>, N., </a:t>
            </a:r>
            <a:r>
              <a:rPr lang="nl-NL" sz="1200" kern="1200" dirty="0" err="1" smtClean="0">
                <a:solidFill>
                  <a:schemeClr val="tx1"/>
                </a:solidFill>
                <a:latin typeface="+mn-lt"/>
                <a:ea typeface="+mn-ea"/>
                <a:cs typeface="+mn-cs"/>
              </a:rPr>
              <a:t>Alhothaly</a:t>
            </a:r>
            <a:r>
              <a:rPr lang="nl-NL" sz="1200" kern="1200" dirty="0" smtClean="0">
                <a:solidFill>
                  <a:schemeClr val="tx1"/>
                </a:solidFill>
                <a:latin typeface="+mn-lt"/>
                <a:ea typeface="+mn-ea"/>
                <a:cs typeface="+mn-cs"/>
              </a:rPr>
              <a:t>, B., </a:t>
            </a:r>
            <a:r>
              <a:rPr lang="nl-NL" sz="1200" kern="1200" dirty="0" err="1" smtClean="0">
                <a:solidFill>
                  <a:schemeClr val="tx1"/>
                </a:solidFill>
                <a:latin typeface="+mn-lt"/>
                <a:ea typeface="+mn-ea"/>
                <a:cs typeface="+mn-cs"/>
              </a:rPr>
              <a:t>Midhet</a:t>
            </a:r>
            <a:r>
              <a:rPr lang="nl-NL" sz="1200" kern="1200" dirty="0" smtClean="0">
                <a:solidFill>
                  <a:schemeClr val="tx1"/>
                </a:solidFill>
                <a:latin typeface="+mn-lt"/>
                <a:ea typeface="+mn-ea"/>
                <a:cs typeface="+mn-cs"/>
              </a:rPr>
              <a:t>, F., Hussain, M., Al</a:t>
            </a:r>
            <a:r>
              <a:rPr lang="nl-NL" sz="1200" kern="1200" baseline="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Mohaimeed</a:t>
            </a:r>
            <a:r>
              <a:rPr lang="nl-NL" sz="1200" kern="1200" dirty="0" smtClean="0">
                <a:solidFill>
                  <a:schemeClr val="tx1"/>
                </a:solidFill>
                <a:latin typeface="+mn-lt"/>
                <a:ea typeface="+mn-ea"/>
                <a:cs typeface="+mn-cs"/>
              </a:rPr>
              <a:t>, A.(2014). </a:t>
            </a:r>
            <a:r>
              <a:rPr lang="nl-NL" sz="1200" kern="1200" baseline="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Chronic</a:t>
            </a:r>
            <a:r>
              <a:rPr lang="nl-NL" sz="1200" kern="120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Venous</a:t>
            </a:r>
            <a:r>
              <a:rPr lang="nl-NL" sz="1200" kern="120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Insufficiency</a:t>
            </a:r>
            <a:r>
              <a:rPr lang="nl-NL" sz="1200" kern="120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prevalence</a:t>
            </a:r>
            <a:r>
              <a:rPr lang="nl-NL" sz="1200" kern="1200" dirty="0" smtClean="0">
                <a:solidFill>
                  <a:schemeClr val="tx1"/>
                </a:solidFill>
                <a:latin typeface="+mn-lt"/>
                <a:ea typeface="+mn-ea"/>
                <a:cs typeface="+mn-cs"/>
              </a:rPr>
              <a:t> and effect of </a:t>
            </a:r>
            <a:r>
              <a:rPr lang="nl-NL" sz="1200" kern="1200" dirty="0" err="1" smtClean="0">
                <a:solidFill>
                  <a:schemeClr val="tx1"/>
                </a:solidFill>
                <a:latin typeface="+mn-lt"/>
                <a:ea typeface="+mn-ea"/>
                <a:cs typeface="+mn-cs"/>
              </a:rPr>
              <a:t>compression</a:t>
            </a:r>
            <a:r>
              <a:rPr lang="nl-NL" sz="1200" kern="120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stockings.International</a:t>
            </a:r>
            <a:r>
              <a:rPr lang="nl-NL" sz="1200" kern="1200" dirty="0" smtClean="0">
                <a:solidFill>
                  <a:schemeClr val="tx1"/>
                </a:solidFill>
                <a:latin typeface="+mn-lt"/>
                <a:ea typeface="+mn-ea"/>
                <a:cs typeface="+mn-cs"/>
              </a:rPr>
              <a:t> Journal of Health Sciences: </a:t>
            </a:r>
            <a:r>
              <a:rPr lang="nl-NL" sz="1200" kern="1200" dirty="0" err="1" smtClean="0">
                <a:solidFill>
                  <a:schemeClr val="tx1"/>
                </a:solidFill>
                <a:latin typeface="+mn-lt"/>
                <a:ea typeface="+mn-ea"/>
                <a:cs typeface="+mn-cs"/>
              </a:rPr>
              <a:t>Qassim</a:t>
            </a:r>
            <a:r>
              <a:rPr lang="nl-NL" sz="1200" kern="120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University</a:t>
            </a:r>
            <a:r>
              <a:rPr lang="nl-NL" sz="1200" kern="1200" dirty="0" smtClean="0">
                <a:solidFill>
                  <a:schemeClr val="tx1"/>
                </a:solidFill>
                <a:latin typeface="+mn-lt"/>
                <a:ea typeface="+mn-ea"/>
                <a:cs typeface="+mn-cs"/>
              </a:rPr>
              <a:t>, Vol. 8, Issue 3. pp. 231 -236.</a:t>
            </a:r>
          </a:p>
          <a:p>
            <a:endParaRPr lang="nl-NL" sz="1200" kern="1200" dirty="0" smtClean="0">
              <a:solidFill>
                <a:schemeClr val="tx1"/>
              </a:solidFill>
              <a:latin typeface="+mn-lt"/>
              <a:ea typeface="+mn-ea"/>
              <a:cs typeface="+mn-cs"/>
            </a:endParaRPr>
          </a:p>
          <a:p>
            <a:r>
              <a:rPr lang="nl-NL" sz="1200" kern="1200" dirty="0" smtClean="0">
                <a:solidFill>
                  <a:schemeClr val="tx1"/>
                </a:solidFill>
                <a:latin typeface="+mn-lt"/>
                <a:ea typeface="+mn-ea"/>
                <a:cs typeface="+mn-cs"/>
              </a:rPr>
              <a:t>5. Verdonk H.P.M. (2011).Oedeem en oedeemtherapie. Houten: </a:t>
            </a:r>
            <a:r>
              <a:rPr lang="nl-NL" sz="1200" kern="1200" dirty="0" err="1" smtClean="0">
                <a:solidFill>
                  <a:schemeClr val="tx1"/>
                </a:solidFill>
                <a:latin typeface="+mn-lt"/>
                <a:ea typeface="+mn-ea"/>
                <a:cs typeface="+mn-cs"/>
              </a:rPr>
              <a:t>Bohn</a:t>
            </a:r>
            <a:r>
              <a:rPr lang="nl-NL" sz="1200" kern="120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Stafleu</a:t>
            </a:r>
            <a:r>
              <a:rPr lang="nl-NL" sz="1200" kern="1200" dirty="0" smtClean="0">
                <a:solidFill>
                  <a:schemeClr val="tx1"/>
                </a:solidFill>
                <a:latin typeface="+mn-lt"/>
                <a:ea typeface="+mn-ea"/>
                <a:cs typeface="+mn-cs"/>
              </a:rPr>
              <a:t> van </a:t>
            </a:r>
            <a:r>
              <a:rPr lang="nl-NL" sz="1200" kern="1200" dirty="0" err="1" smtClean="0">
                <a:solidFill>
                  <a:schemeClr val="tx1"/>
                </a:solidFill>
                <a:latin typeface="+mn-lt"/>
                <a:ea typeface="+mn-ea"/>
                <a:cs typeface="+mn-cs"/>
              </a:rPr>
              <a:t>Loghum</a:t>
            </a:r>
            <a:endParaRPr lang="nl-NL" sz="1200" kern="1200" dirty="0" smtClean="0">
              <a:solidFill>
                <a:schemeClr val="tx1"/>
              </a:solidFill>
              <a:latin typeface="+mn-lt"/>
              <a:ea typeface="+mn-ea"/>
              <a:cs typeface="+mn-cs"/>
            </a:endParaRPr>
          </a:p>
          <a:p>
            <a:endParaRPr lang="nl-NL"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6. </a:t>
            </a:r>
            <a:r>
              <a:rPr lang="en-US" sz="1200" kern="1200" dirty="0" err="1" smtClean="0">
                <a:solidFill>
                  <a:schemeClr val="tx1"/>
                </a:solidFill>
                <a:latin typeface="+mn-lt"/>
                <a:ea typeface="+mn-ea"/>
                <a:cs typeface="+mn-cs"/>
              </a:rPr>
              <a:t>Gahtan</a:t>
            </a:r>
            <a:r>
              <a:rPr lang="en-US" sz="1200" kern="1200" dirty="0" smtClean="0">
                <a:solidFill>
                  <a:schemeClr val="tx1"/>
                </a:solidFill>
                <a:latin typeface="+mn-lt"/>
                <a:ea typeface="+mn-ea"/>
                <a:cs typeface="+mn-cs"/>
              </a:rPr>
              <a:t>, V., </a:t>
            </a:r>
            <a:r>
              <a:rPr lang="en-US" sz="1200" kern="1200" dirty="0" err="1" smtClean="0">
                <a:solidFill>
                  <a:schemeClr val="tx1"/>
                </a:solidFill>
                <a:latin typeface="+mn-lt"/>
                <a:ea typeface="+mn-ea"/>
                <a:cs typeface="+mn-cs"/>
              </a:rPr>
              <a:t>Costanza</a:t>
            </a:r>
            <a:r>
              <a:rPr lang="en-US" sz="1200" kern="1200" dirty="0" smtClean="0">
                <a:solidFill>
                  <a:schemeClr val="tx1"/>
                </a:solidFill>
                <a:latin typeface="+mn-lt"/>
                <a:ea typeface="+mn-ea"/>
                <a:cs typeface="+mn-cs"/>
              </a:rPr>
              <a:t>, M. (2015).</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Essentials of vascular surgery for the general surgeon. </a:t>
            </a:r>
            <a:r>
              <a:rPr lang="en-US" sz="1200" kern="1200" dirty="0" err="1" smtClean="0">
                <a:solidFill>
                  <a:schemeClr val="tx1"/>
                </a:solidFill>
                <a:latin typeface="+mn-lt"/>
                <a:ea typeface="+mn-ea"/>
                <a:cs typeface="+mn-cs"/>
              </a:rPr>
              <a:t>NewYork</a:t>
            </a:r>
            <a:r>
              <a:rPr lang="en-US" sz="1200" kern="1200" dirty="0" smtClean="0">
                <a:solidFill>
                  <a:schemeClr val="tx1"/>
                </a:solidFill>
                <a:latin typeface="+mn-lt"/>
                <a:ea typeface="+mn-ea"/>
                <a:cs typeface="+mn-cs"/>
              </a:rPr>
              <a:t>: Springer New York</a:t>
            </a:r>
          </a:p>
          <a:p>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574827BC-C7D1-4A4C-A7F8-01AF7240D34C}" type="slidenum">
              <a:rPr lang="nl-NL" smtClean="0"/>
              <a:pPr/>
              <a:t>10</a:t>
            </a:fld>
            <a:endParaRPr lang="nl-NL"/>
          </a:p>
        </p:txBody>
      </p:sp>
    </p:spTree>
    <p:extLst>
      <p:ext uri="{BB962C8B-B14F-4D97-AF65-F5344CB8AC3E}">
        <p14:creationId xmlns:p14="http://schemas.microsoft.com/office/powerpoint/2010/main" val="29128556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latin typeface="+mn-lt"/>
                <a:ea typeface="+mn-ea"/>
                <a:cs typeface="+mn-cs"/>
              </a:rPr>
              <a:t>7. </a:t>
            </a:r>
            <a:r>
              <a:rPr lang="nl-NL" sz="1200" kern="1200" dirty="0" err="1" smtClean="0">
                <a:solidFill>
                  <a:schemeClr val="tx1"/>
                </a:solidFill>
                <a:latin typeface="+mn-lt"/>
                <a:ea typeface="+mn-ea"/>
                <a:cs typeface="+mn-cs"/>
              </a:rPr>
              <a:t>Jongh</a:t>
            </a:r>
            <a:r>
              <a:rPr lang="nl-NL" sz="1200" kern="1200" dirty="0" smtClean="0">
                <a:solidFill>
                  <a:schemeClr val="tx1"/>
                </a:solidFill>
                <a:latin typeface="+mn-lt"/>
                <a:ea typeface="+mn-ea"/>
                <a:cs typeface="+mn-cs"/>
              </a:rPr>
              <a:t>, T.O.H. de., Buis, J., </a:t>
            </a:r>
            <a:r>
              <a:rPr lang="nl-NL" sz="1200" kern="1200" dirty="0" err="1" smtClean="0">
                <a:solidFill>
                  <a:schemeClr val="tx1"/>
                </a:solidFill>
                <a:latin typeface="+mn-lt"/>
                <a:ea typeface="+mn-ea"/>
                <a:cs typeface="+mn-cs"/>
              </a:rPr>
              <a:t>Daelmans</a:t>
            </a:r>
            <a:r>
              <a:rPr lang="nl-NL" sz="1200" kern="1200" dirty="0" smtClean="0">
                <a:solidFill>
                  <a:schemeClr val="tx1"/>
                </a:solidFill>
                <a:latin typeface="+mn-lt"/>
                <a:ea typeface="+mn-ea"/>
                <a:cs typeface="+mn-cs"/>
              </a:rPr>
              <a:t>, H.E.M., Dekker, M.J., </a:t>
            </a:r>
            <a:r>
              <a:rPr lang="nl-NL" sz="1200" kern="1200" dirty="0" err="1" smtClean="0">
                <a:solidFill>
                  <a:schemeClr val="tx1"/>
                </a:solidFill>
                <a:latin typeface="+mn-lt"/>
                <a:ea typeface="+mn-ea"/>
                <a:cs typeface="+mn-cs"/>
              </a:rPr>
              <a:t>Loor</a:t>
            </a:r>
            <a:r>
              <a:rPr lang="nl-NL" sz="1200" kern="1200" dirty="0" smtClean="0">
                <a:solidFill>
                  <a:schemeClr val="tx1"/>
                </a:solidFill>
                <a:latin typeface="+mn-lt"/>
                <a:ea typeface="+mn-ea"/>
                <a:cs typeface="+mn-cs"/>
              </a:rPr>
              <a:t>, J.D. de. (2012). </a:t>
            </a:r>
            <a:r>
              <a:rPr lang="nl-NL" sz="1200" kern="1200" dirty="0" err="1" smtClean="0">
                <a:solidFill>
                  <a:schemeClr val="tx1"/>
                </a:solidFill>
                <a:latin typeface="+mn-lt"/>
                <a:ea typeface="+mn-ea"/>
                <a:cs typeface="+mn-cs"/>
              </a:rPr>
              <a:t>Praktischevaardigheden</a:t>
            </a:r>
            <a:r>
              <a:rPr lang="nl-NL" sz="1200" kern="1200" dirty="0" smtClean="0">
                <a:solidFill>
                  <a:schemeClr val="tx1"/>
                </a:solidFill>
                <a:latin typeface="+mn-lt"/>
                <a:ea typeface="+mn-ea"/>
                <a:cs typeface="+mn-cs"/>
              </a:rPr>
              <a:t>. Houten: </a:t>
            </a:r>
            <a:r>
              <a:rPr lang="nl-NL" sz="1200" kern="1200" dirty="0" err="1" smtClean="0">
                <a:solidFill>
                  <a:schemeClr val="tx1"/>
                </a:solidFill>
                <a:latin typeface="+mn-lt"/>
                <a:ea typeface="+mn-ea"/>
                <a:cs typeface="+mn-cs"/>
              </a:rPr>
              <a:t>Bohn</a:t>
            </a:r>
            <a:r>
              <a:rPr lang="nl-NL" sz="1200" kern="120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Stafleu</a:t>
            </a:r>
            <a:r>
              <a:rPr lang="nl-NL" sz="1200" kern="1200" dirty="0" smtClean="0">
                <a:solidFill>
                  <a:schemeClr val="tx1"/>
                </a:solidFill>
                <a:latin typeface="+mn-lt"/>
                <a:ea typeface="+mn-ea"/>
                <a:cs typeface="+mn-cs"/>
              </a:rPr>
              <a:t> van </a:t>
            </a:r>
            <a:r>
              <a:rPr lang="nl-NL" sz="1200" kern="1200" dirty="0" err="1" smtClean="0">
                <a:solidFill>
                  <a:schemeClr val="tx1"/>
                </a:solidFill>
                <a:latin typeface="+mn-lt"/>
                <a:ea typeface="+mn-ea"/>
                <a:cs typeface="+mn-cs"/>
              </a:rPr>
              <a:t>Loghum</a:t>
            </a:r>
            <a:r>
              <a:rPr lang="nl-NL" sz="1200" kern="1200" dirty="0" smtClean="0">
                <a:solidFill>
                  <a:schemeClr val="tx1"/>
                </a:solidFill>
                <a:latin typeface="+mn-lt"/>
                <a:ea typeface="+mn-ea"/>
                <a:cs typeface="+mn-cs"/>
              </a:rPr>
              <a:t> </a:t>
            </a:r>
          </a:p>
          <a:p>
            <a:endParaRPr lang="nl-NL" dirty="0"/>
          </a:p>
        </p:txBody>
      </p:sp>
      <p:sp>
        <p:nvSpPr>
          <p:cNvPr id="4" name="Tijdelijke aanduiding voor dianummer 3"/>
          <p:cNvSpPr>
            <a:spLocks noGrp="1"/>
          </p:cNvSpPr>
          <p:nvPr>
            <p:ph type="sldNum" sz="quarter" idx="10"/>
          </p:nvPr>
        </p:nvSpPr>
        <p:spPr/>
        <p:txBody>
          <a:bodyPr/>
          <a:lstStyle/>
          <a:p>
            <a:fld id="{574827BC-C7D1-4A4C-A7F8-01AF7240D34C}" type="slidenum">
              <a:rPr lang="nl-NL" smtClean="0"/>
              <a:pPr/>
              <a:t>12</a:t>
            </a:fld>
            <a:endParaRPr lang="nl-NL"/>
          </a:p>
        </p:txBody>
      </p:sp>
    </p:spTree>
    <p:extLst>
      <p:ext uri="{BB962C8B-B14F-4D97-AF65-F5344CB8AC3E}">
        <p14:creationId xmlns:p14="http://schemas.microsoft.com/office/powerpoint/2010/main" val="25419917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6.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2" y="1877794"/>
            <a:ext cx="9143608" cy="3265706"/>
          </a:xfrm>
          <a:prstGeom prst="rect">
            <a:avLst/>
          </a:prstGeom>
        </p:spPr>
      </p:pic>
      <p:pic>
        <p:nvPicPr>
          <p:cNvPr id="8" name="Afbeelding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1521" y="249492"/>
            <a:ext cx="2268251" cy="802448"/>
          </a:xfrm>
          <a:prstGeom prst="rect">
            <a:avLst/>
          </a:prstGeom>
        </p:spPr>
      </p:pic>
      <p:pic>
        <p:nvPicPr>
          <p:cNvPr id="4" name="Afbeelding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6618" y="1663558"/>
            <a:ext cx="1517151" cy="2042318"/>
          </a:xfrm>
          <a:prstGeom prst="rect">
            <a:avLst/>
          </a:prstGeom>
        </p:spPr>
      </p:pic>
      <p:sp>
        <p:nvSpPr>
          <p:cNvPr id="2" name="Titel 1"/>
          <p:cNvSpPr>
            <a:spLocks noGrp="1"/>
          </p:cNvSpPr>
          <p:nvPr>
            <p:ph type="ctrTitle"/>
          </p:nvPr>
        </p:nvSpPr>
        <p:spPr>
          <a:xfrm>
            <a:off x="2587258" y="1879582"/>
            <a:ext cx="5009078" cy="972108"/>
          </a:xfrm>
        </p:spPr>
        <p:txBody>
          <a:bodyPr>
            <a:normAutofit/>
          </a:bodyPr>
          <a:lstStyle>
            <a:lvl1pPr algn="l">
              <a:defRPr sz="4000" b="1">
                <a:solidFill>
                  <a:schemeClr val="tx1"/>
                </a:solidFill>
                <a:latin typeface="Gill Sans MT" pitchFamily="34" charset="0"/>
              </a:defRPr>
            </a:lvl1pPr>
          </a:lstStyle>
          <a:p>
            <a:r>
              <a:rPr lang="nl-NL" smtClean="0"/>
              <a:t>Klik om de stijl te bewerken</a:t>
            </a:r>
            <a:endParaRPr lang="nl-NL" dirty="0"/>
          </a:p>
        </p:txBody>
      </p:sp>
      <p:sp>
        <p:nvSpPr>
          <p:cNvPr id="3" name="Ondertitel 2"/>
          <p:cNvSpPr>
            <a:spLocks noGrp="1"/>
          </p:cNvSpPr>
          <p:nvPr>
            <p:ph type="subTitle" idx="1"/>
          </p:nvPr>
        </p:nvSpPr>
        <p:spPr>
          <a:xfrm>
            <a:off x="2627218" y="3008753"/>
            <a:ext cx="4928592" cy="594066"/>
          </a:xfrm>
        </p:spPr>
        <p:txBody>
          <a:bodyPr>
            <a:normAutofit/>
          </a:bodyPr>
          <a:lstStyle>
            <a:lvl1pPr marL="0" indent="0" algn="l">
              <a:buNone/>
              <a:defRPr sz="1800" baseline="0">
                <a:solidFill>
                  <a:schemeClr val="tx1">
                    <a:tint val="75000"/>
                  </a:schemeClr>
                </a:solidFill>
                <a:latin typeface="Gill Sans MT"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dirty="0"/>
          </a:p>
        </p:txBody>
      </p:sp>
    </p:spTree>
    <p:extLst>
      <p:ext uri="{BB962C8B-B14F-4D97-AF65-F5344CB8AC3E}">
        <p14:creationId xmlns:p14="http://schemas.microsoft.com/office/powerpoint/2010/main" val="99417224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 en object">
    <p:spTree>
      <p:nvGrpSpPr>
        <p:cNvPr id="1" name=""/>
        <p:cNvGrpSpPr/>
        <p:nvPr/>
      </p:nvGrpSpPr>
      <p:grpSpPr>
        <a:xfrm>
          <a:off x="0" y="0"/>
          <a:ext cx="0" cy="0"/>
          <a:chOff x="0" y="0"/>
          <a:chExt cx="0" cy="0"/>
        </a:xfrm>
      </p:grpSpPr>
      <p:pic>
        <p:nvPicPr>
          <p:cNvPr id="33" name="Afbeelding 3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170250"/>
            <a:ext cx="9144000" cy="978924"/>
          </a:xfrm>
          <a:prstGeom prst="rect">
            <a:avLst/>
          </a:prstGeom>
        </p:spPr>
      </p:pic>
      <p:sp>
        <p:nvSpPr>
          <p:cNvPr id="8" name="Titel 1"/>
          <p:cNvSpPr>
            <a:spLocks noGrp="1"/>
          </p:cNvSpPr>
          <p:nvPr>
            <p:ph type="title"/>
          </p:nvPr>
        </p:nvSpPr>
        <p:spPr>
          <a:xfrm>
            <a:off x="457200" y="141480"/>
            <a:ext cx="6419056" cy="594066"/>
          </a:xfrm>
        </p:spPr>
        <p:txBody>
          <a:bodyPr>
            <a:normAutofit/>
          </a:bodyPr>
          <a:lstStyle>
            <a:lvl1pPr algn="l">
              <a:defRPr sz="3200" b="1">
                <a:latin typeface="Gill Sans MT" pitchFamily="34" charset="0"/>
              </a:defRPr>
            </a:lvl1pPr>
          </a:lstStyle>
          <a:p>
            <a:r>
              <a:rPr lang="nl-NL" smtClean="0"/>
              <a:t>Klik om de stijl te bewerken</a:t>
            </a:r>
            <a:endParaRPr lang="nl-NL" dirty="0"/>
          </a:p>
        </p:txBody>
      </p:sp>
      <p:pic>
        <p:nvPicPr>
          <p:cNvPr id="10" name="Afbeelding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92281" y="141481"/>
            <a:ext cx="1627771" cy="575862"/>
          </a:xfrm>
          <a:prstGeom prst="rect">
            <a:avLst/>
          </a:prstGeom>
        </p:spPr>
      </p:pic>
      <p:cxnSp>
        <p:nvCxnSpPr>
          <p:cNvPr id="11" name="Rechte verbindingslijn 10"/>
          <p:cNvCxnSpPr/>
          <p:nvPr userDrawn="1"/>
        </p:nvCxnSpPr>
        <p:spPr>
          <a:xfrm>
            <a:off x="467544" y="789552"/>
            <a:ext cx="8252508" cy="0"/>
          </a:xfrm>
          <a:prstGeom prst="line">
            <a:avLst/>
          </a:prstGeom>
          <a:ln w="12700">
            <a:solidFill>
              <a:srgbClr val="C2CD00"/>
            </a:solidFill>
          </a:ln>
        </p:spPr>
        <p:style>
          <a:lnRef idx="1">
            <a:schemeClr val="accent1"/>
          </a:lnRef>
          <a:fillRef idx="0">
            <a:schemeClr val="accent1"/>
          </a:fillRef>
          <a:effectRef idx="0">
            <a:schemeClr val="accent1"/>
          </a:effectRef>
          <a:fontRef idx="minor">
            <a:schemeClr val="tx1"/>
          </a:fontRef>
        </p:style>
      </p:cxnSp>
      <p:sp>
        <p:nvSpPr>
          <p:cNvPr id="29" name="Tijdelijke aanduiding voor dianummer 3"/>
          <p:cNvSpPr>
            <a:spLocks noGrp="1"/>
          </p:cNvSpPr>
          <p:nvPr>
            <p:ph type="sldNum" sz="quarter" idx="12"/>
          </p:nvPr>
        </p:nvSpPr>
        <p:spPr>
          <a:xfrm>
            <a:off x="6758880" y="4782183"/>
            <a:ext cx="2133600" cy="273844"/>
          </a:xfrm>
        </p:spPr>
        <p:txBody>
          <a:bodyPr/>
          <a:lstStyle>
            <a:lvl1pPr>
              <a:defRPr sz="1400">
                <a:solidFill>
                  <a:schemeClr val="bg1"/>
                </a:solidFill>
              </a:defRPr>
            </a:lvl1pPr>
          </a:lstStyle>
          <a:p>
            <a:fld id="{6D6E8832-7B81-4DA1-B2CA-FBCD6FE4CBE8}" type="slidenum">
              <a:rPr lang="nl-NL" smtClean="0"/>
              <a:pPr/>
              <a:t>‹nr.›</a:t>
            </a:fld>
            <a:endParaRPr lang="nl-NL" dirty="0"/>
          </a:p>
        </p:txBody>
      </p:sp>
    </p:spTree>
    <p:extLst>
      <p:ext uri="{BB962C8B-B14F-4D97-AF65-F5344CB8AC3E}">
        <p14:creationId xmlns:p14="http://schemas.microsoft.com/office/powerpoint/2010/main" val="195334889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el en object">
    <p:spTree>
      <p:nvGrpSpPr>
        <p:cNvPr id="1" name=""/>
        <p:cNvGrpSpPr/>
        <p:nvPr/>
      </p:nvGrpSpPr>
      <p:grpSpPr>
        <a:xfrm>
          <a:off x="0" y="0"/>
          <a:ext cx="0" cy="0"/>
          <a:chOff x="0" y="0"/>
          <a:chExt cx="0" cy="0"/>
        </a:xfrm>
      </p:grpSpPr>
      <p:sp>
        <p:nvSpPr>
          <p:cNvPr id="8" name="Titel 1"/>
          <p:cNvSpPr>
            <a:spLocks noGrp="1"/>
          </p:cNvSpPr>
          <p:nvPr>
            <p:ph type="title"/>
          </p:nvPr>
        </p:nvSpPr>
        <p:spPr>
          <a:xfrm>
            <a:off x="457200" y="141480"/>
            <a:ext cx="6419056" cy="594066"/>
          </a:xfrm>
        </p:spPr>
        <p:txBody>
          <a:bodyPr>
            <a:normAutofit/>
          </a:bodyPr>
          <a:lstStyle>
            <a:lvl1pPr algn="l">
              <a:defRPr sz="3200" b="1">
                <a:latin typeface="Gill Sans MT" pitchFamily="34" charset="0"/>
              </a:defRPr>
            </a:lvl1pPr>
          </a:lstStyle>
          <a:p>
            <a:r>
              <a:rPr lang="nl-NL" smtClean="0"/>
              <a:t>Klik om de stijl te bewerken</a:t>
            </a:r>
            <a:endParaRPr lang="nl-NL" dirty="0"/>
          </a:p>
        </p:txBody>
      </p:sp>
      <p:pic>
        <p:nvPicPr>
          <p:cNvPr id="10" name="Afbeelding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92281" y="141481"/>
            <a:ext cx="1627771" cy="575862"/>
          </a:xfrm>
          <a:prstGeom prst="rect">
            <a:avLst/>
          </a:prstGeom>
        </p:spPr>
      </p:pic>
      <p:cxnSp>
        <p:nvCxnSpPr>
          <p:cNvPr id="11" name="Rechte verbindingslijn 10"/>
          <p:cNvCxnSpPr/>
          <p:nvPr userDrawn="1"/>
        </p:nvCxnSpPr>
        <p:spPr>
          <a:xfrm>
            <a:off x="467544" y="789552"/>
            <a:ext cx="8252508" cy="0"/>
          </a:xfrm>
          <a:prstGeom prst="line">
            <a:avLst/>
          </a:prstGeom>
          <a:ln w="12700">
            <a:solidFill>
              <a:srgbClr val="C2CD00"/>
            </a:solidFill>
          </a:ln>
        </p:spPr>
        <p:style>
          <a:lnRef idx="1">
            <a:schemeClr val="accent1"/>
          </a:lnRef>
          <a:fillRef idx="0">
            <a:schemeClr val="accent1"/>
          </a:fillRef>
          <a:effectRef idx="0">
            <a:schemeClr val="accent1"/>
          </a:effectRef>
          <a:fontRef idx="minor">
            <a:schemeClr val="tx1"/>
          </a:fontRef>
        </p:style>
      </p:cxnSp>
      <p:sp>
        <p:nvSpPr>
          <p:cNvPr id="29" name="Tijdelijke aanduiding voor dianummer 3"/>
          <p:cNvSpPr>
            <a:spLocks noGrp="1"/>
          </p:cNvSpPr>
          <p:nvPr>
            <p:ph type="sldNum" sz="quarter" idx="12"/>
          </p:nvPr>
        </p:nvSpPr>
        <p:spPr>
          <a:xfrm>
            <a:off x="6758880" y="4782183"/>
            <a:ext cx="2133600" cy="273844"/>
          </a:xfrm>
        </p:spPr>
        <p:txBody>
          <a:bodyPr/>
          <a:lstStyle>
            <a:lvl1pPr>
              <a:defRPr sz="1400">
                <a:solidFill>
                  <a:schemeClr val="bg1"/>
                </a:solidFill>
              </a:defRPr>
            </a:lvl1pPr>
          </a:lstStyle>
          <a:p>
            <a:fld id="{6D6E8832-7B81-4DA1-B2CA-FBCD6FE4CBE8}" type="slidenum">
              <a:rPr lang="nl-NL" smtClean="0"/>
              <a:pPr/>
              <a:t>‹nr.›</a:t>
            </a:fld>
            <a:endParaRPr lang="nl-NL" dirty="0"/>
          </a:p>
        </p:txBody>
      </p:sp>
    </p:spTree>
    <p:extLst>
      <p:ext uri="{BB962C8B-B14F-4D97-AF65-F5344CB8AC3E}">
        <p14:creationId xmlns:p14="http://schemas.microsoft.com/office/powerpoint/2010/main" val="249680806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78998" y="897564"/>
            <a:ext cx="8229600" cy="3564396"/>
          </a:xfrm>
        </p:spPr>
        <p:txBody>
          <a:bodyPr>
            <a:normAutofit/>
          </a:bodyPr>
          <a:lstStyle>
            <a:lvl1pPr marL="342900" indent="-342900">
              <a:buFontTx/>
              <a:buBlip>
                <a:blip r:embed="rId2"/>
              </a:buBlip>
              <a:defRPr sz="2400">
                <a:latin typeface="Gill Sans MT" pitchFamily="34" charset="0"/>
              </a:defRPr>
            </a:lvl1pPr>
            <a:lvl2pPr>
              <a:buClr>
                <a:srgbClr val="8BB511"/>
              </a:buClr>
              <a:defRPr sz="1800"/>
            </a:lvl2pPr>
            <a:lvl3pPr>
              <a:buClr>
                <a:srgbClr val="8BB511"/>
              </a:buClr>
              <a:defRPr sz="1800"/>
            </a:lvl3pPr>
            <a:lvl4pPr>
              <a:buClr>
                <a:srgbClr val="8BB511"/>
              </a:buClr>
              <a:defRPr sz="1800"/>
            </a:lvl4pPr>
            <a:lvl5pPr>
              <a:buClr>
                <a:srgbClr val="8BB511"/>
              </a:buClr>
              <a:defRPr sz="1800"/>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11" name="Titel 1"/>
          <p:cNvSpPr>
            <a:spLocks noGrp="1"/>
          </p:cNvSpPr>
          <p:nvPr>
            <p:ph type="title"/>
          </p:nvPr>
        </p:nvSpPr>
        <p:spPr>
          <a:xfrm>
            <a:off x="457200" y="141480"/>
            <a:ext cx="6419056" cy="594066"/>
          </a:xfrm>
        </p:spPr>
        <p:txBody>
          <a:bodyPr>
            <a:normAutofit/>
          </a:bodyPr>
          <a:lstStyle>
            <a:lvl1pPr algn="l">
              <a:defRPr sz="3200" b="1">
                <a:latin typeface="Gill Sans MT" pitchFamily="34" charset="0"/>
              </a:defRPr>
            </a:lvl1pPr>
          </a:lstStyle>
          <a:p>
            <a:r>
              <a:rPr lang="nl-NL" smtClean="0"/>
              <a:t>Klik om de stijl te bewerken</a:t>
            </a:r>
            <a:endParaRPr lang="nl-NL" dirty="0"/>
          </a:p>
        </p:txBody>
      </p:sp>
      <p:cxnSp>
        <p:nvCxnSpPr>
          <p:cNvPr id="13" name="Rechte verbindingslijn 12"/>
          <p:cNvCxnSpPr/>
          <p:nvPr userDrawn="1"/>
        </p:nvCxnSpPr>
        <p:spPr>
          <a:xfrm>
            <a:off x="467544" y="789552"/>
            <a:ext cx="8252508" cy="0"/>
          </a:xfrm>
          <a:prstGeom prst="line">
            <a:avLst/>
          </a:prstGeom>
          <a:ln w="12700">
            <a:solidFill>
              <a:srgbClr val="C2CD00"/>
            </a:solidFill>
          </a:ln>
        </p:spPr>
        <p:style>
          <a:lnRef idx="1">
            <a:schemeClr val="accent1"/>
          </a:lnRef>
          <a:fillRef idx="0">
            <a:schemeClr val="accent1"/>
          </a:fillRef>
          <a:effectRef idx="0">
            <a:schemeClr val="accent1"/>
          </a:effectRef>
          <a:fontRef idx="minor">
            <a:schemeClr val="tx1"/>
          </a:fontRef>
        </p:style>
      </p:cxnSp>
      <p:pic>
        <p:nvPicPr>
          <p:cNvPr id="14" name="Afbeelding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170250"/>
            <a:ext cx="9144000" cy="978924"/>
          </a:xfrm>
          <a:prstGeom prst="rect">
            <a:avLst/>
          </a:prstGeom>
        </p:spPr>
      </p:pic>
      <p:sp>
        <p:nvSpPr>
          <p:cNvPr id="15" name="Tijdelijke aanduiding voor dianummer 3"/>
          <p:cNvSpPr>
            <a:spLocks noGrp="1"/>
          </p:cNvSpPr>
          <p:nvPr>
            <p:ph type="sldNum" sz="quarter" idx="12"/>
          </p:nvPr>
        </p:nvSpPr>
        <p:spPr>
          <a:xfrm>
            <a:off x="6758880" y="4782183"/>
            <a:ext cx="2133600" cy="273844"/>
          </a:xfrm>
        </p:spPr>
        <p:txBody>
          <a:bodyPr/>
          <a:lstStyle>
            <a:lvl1pPr>
              <a:defRPr sz="1400">
                <a:solidFill>
                  <a:schemeClr val="bg1"/>
                </a:solidFill>
              </a:defRPr>
            </a:lvl1pPr>
          </a:lstStyle>
          <a:p>
            <a:fld id="{6D6E8832-7B81-4DA1-B2CA-FBCD6FE4CBE8}" type="slidenum">
              <a:rPr lang="nl-NL" smtClean="0"/>
              <a:pPr/>
              <a:t>‹nr.›</a:t>
            </a:fld>
            <a:endParaRPr lang="nl-NL" dirty="0"/>
          </a:p>
        </p:txBody>
      </p:sp>
      <p:pic>
        <p:nvPicPr>
          <p:cNvPr id="16" name="Afbeelding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92281" y="141481"/>
            <a:ext cx="1627771" cy="575862"/>
          </a:xfrm>
          <a:prstGeom prst="rect">
            <a:avLst/>
          </a:prstGeom>
        </p:spPr>
      </p:pic>
    </p:spTree>
    <p:extLst>
      <p:ext uri="{BB962C8B-B14F-4D97-AF65-F5344CB8AC3E}">
        <p14:creationId xmlns:p14="http://schemas.microsoft.com/office/powerpoint/2010/main" val="421335673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pic>
        <p:nvPicPr>
          <p:cNvPr id="2" name="Afbeelding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170250"/>
            <a:ext cx="9144000" cy="978924"/>
          </a:xfrm>
          <a:prstGeom prst="rect">
            <a:avLst/>
          </a:prstGeom>
        </p:spPr>
      </p:pic>
      <p:sp>
        <p:nvSpPr>
          <p:cNvPr id="3" name="Tijdelijke aanduiding voor inhoud 2"/>
          <p:cNvSpPr>
            <a:spLocks noGrp="1"/>
          </p:cNvSpPr>
          <p:nvPr>
            <p:ph sz="half" idx="1"/>
          </p:nvPr>
        </p:nvSpPr>
        <p:spPr>
          <a:xfrm>
            <a:off x="457200" y="897564"/>
            <a:ext cx="4038600" cy="3618402"/>
          </a:xfrm>
        </p:spPr>
        <p:txBody>
          <a:bodyPr>
            <a:normAutofit/>
          </a:bodyPr>
          <a:lstStyle>
            <a:lvl1pPr marL="342900" indent="-342900">
              <a:buFontTx/>
              <a:buBlip>
                <a:blip r:embed="rId3"/>
              </a:buBlip>
              <a:defRPr sz="1800">
                <a:latin typeface="Gill Sans MT" pitchFamily="34" charset="0"/>
              </a:defRPr>
            </a:lvl1pPr>
            <a:lvl2pPr marL="742950" indent="-285750">
              <a:buClr>
                <a:srgbClr val="8BB511"/>
              </a:buClr>
              <a:buFont typeface="Arial" pitchFamily="34" charset="0"/>
              <a:buChar char="–"/>
              <a:defRPr sz="1800"/>
            </a:lvl2pPr>
            <a:lvl3pPr>
              <a:buClr>
                <a:srgbClr val="8BB511"/>
              </a:buClr>
              <a:defRPr sz="1800"/>
            </a:lvl3pPr>
            <a:lvl4pPr>
              <a:buClr>
                <a:srgbClr val="8BB511"/>
              </a:buClr>
              <a:defRPr sz="1800"/>
            </a:lvl4pPr>
            <a:lvl5pPr>
              <a:buClr>
                <a:srgbClr val="8BB511"/>
              </a:buCl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4" name="Tijdelijke aanduiding voor inhoud 3"/>
          <p:cNvSpPr>
            <a:spLocks noGrp="1"/>
          </p:cNvSpPr>
          <p:nvPr>
            <p:ph sz="half" idx="2"/>
          </p:nvPr>
        </p:nvSpPr>
        <p:spPr>
          <a:xfrm>
            <a:off x="4648200" y="897564"/>
            <a:ext cx="4038600" cy="3618402"/>
          </a:xfrm>
        </p:spPr>
        <p:txBody>
          <a:bodyPr>
            <a:normAutofit/>
          </a:bodyPr>
          <a:lstStyle>
            <a:lvl1pPr marL="342900" indent="-342900">
              <a:buFontTx/>
              <a:buBlip>
                <a:blip r:embed="rId4"/>
              </a:buBlip>
              <a:defRPr sz="1800">
                <a:latin typeface="Gill Sans MT" pitchFamily="34" charset="0"/>
              </a:defRPr>
            </a:lvl1pPr>
            <a:lvl2pPr>
              <a:buClr>
                <a:srgbClr val="8BB511"/>
              </a:buClr>
              <a:defRPr sz="1800"/>
            </a:lvl2pPr>
            <a:lvl3pPr>
              <a:buClr>
                <a:srgbClr val="8BB511"/>
              </a:buClr>
              <a:defRPr sz="1800"/>
            </a:lvl3pPr>
            <a:lvl4pPr>
              <a:buClr>
                <a:srgbClr val="8BB511"/>
              </a:buClr>
              <a:defRPr sz="1800"/>
            </a:lvl4pPr>
            <a:lvl5pPr>
              <a:buClr>
                <a:srgbClr val="8BB511"/>
              </a:buCl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13" name="Tijdelijke aanduiding voor dianummer 3"/>
          <p:cNvSpPr>
            <a:spLocks noGrp="1"/>
          </p:cNvSpPr>
          <p:nvPr>
            <p:ph type="sldNum" sz="quarter" idx="12"/>
          </p:nvPr>
        </p:nvSpPr>
        <p:spPr>
          <a:xfrm>
            <a:off x="6758880" y="4782183"/>
            <a:ext cx="2133600" cy="273844"/>
          </a:xfrm>
        </p:spPr>
        <p:txBody>
          <a:bodyPr/>
          <a:lstStyle>
            <a:lvl1pPr>
              <a:defRPr sz="1400">
                <a:solidFill>
                  <a:schemeClr val="bg1"/>
                </a:solidFill>
              </a:defRPr>
            </a:lvl1pPr>
          </a:lstStyle>
          <a:p>
            <a:fld id="{6D6E8832-7B81-4DA1-B2CA-FBCD6FE4CBE8}" type="slidenum">
              <a:rPr lang="nl-NL" smtClean="0"/>
              <a:pPr/>
              <a:t>‹nr.›</a:t>
            </a:fld>
            <a:endParaRPr lang="nl-NL" dirty="0"/>
          </a:p>
        </p:txBody>
      </p:sp>
      <p:sp>
        <p:nvSpPr>
          <p:cNvPr id="14" name="Titel 1"/>
          <p:cNvSpPr>
            <a:spLocks noGrp="1"/>
          </p:cNvSpPr>
          <p:nvPr>
            <p:ph type="title"/>
          </p:nvPr>
        </p:nvSpPr>
        <p:spPr>
          <a:xfrm>
            <a:off x="457200" y="141480"/>
            <a:ext cx="6419056" cy="594066"/>
          </a:xfrm>
        </p:spPr>
        <p:txBody>
          <a:bodyPr>
            <a:normAutofit/>
          </a:bodyPr>
          <a:lstStyle>
            <a:lvl1pPr algn="l">
              <a:defRPr sz="3200" b="1">
                <a:latin typeface="Gill Sans MT" pitchFamily="34" charset="0"/>
              </a:defRPr>
            </a:lvl1pPr>
          </a:lstStyle>
          <a:p>
            <a:r>
              <a:rPr lang="nl-NL" smtClean="0"/>
              <a:t>Klik om de stijl te bewerken</a:t>
            </a:r>
            <a:endParaRPr lang="nl-NL" dirty="0"/>
          </a:p>
        </p:txBody>
      </p:sp>
      <p:cxnSp>
        <p:nvCxnSpPr>
          <p:cNvPr id="16" name="Rechte verbindingslijn 15"/>
          <p:cNvCxnSpPr/>
          <p:nvPr userDrawn="1"/>
        </p:nvCxnSpPr>
        <p:spPr>
          <a:xfrm>
            <a:off x="467544" y="789552"/>
            <a:ext cx="8252508" cy="0"/>
          </a:xfrm>
          <a:prstGeom prst="line">
            <a:avLst/>
          </a:prstGeom>
          <a:ln w="12700">
            <a:solidFill>
              <a:srgbClr val="C2CD00"/>
            </a:solidFill>
          </a:ln>
        </p:spPr>
        <p:style>
          <a:lnRef idx="1">
            <a:schemeClr val="accent1"/>
          </a:lnRef>
          <a:fillRef idx="0">
            <a:schemeClr val="accent1"/>
          </a:fillRef>
          <a:effectRef idx="0">
            <a:schemeClr val="accent1"/>
          </a:effectRef>
          <a:fontRef idx="minor">
            <a:schemeClr val="tx1"/>
          </a:fontRef>
        </p:style>
      </p:cxnSp>
      <p:pic>
        <p:nvPicPr>
          <p:cNvPr id="17" name="Afbeelding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092281" y="141481"/>
            <a:ext cx="1627771" cy="575862"/>
          </a:xfrm>
          <a:prstGeom prst="rect">
            <a:avLst/>
          </a:prstGeom>
        </p:spPr>
      </p:pic>
    </p:spTree>
    <p:extLst>
      <p:ext uri="{BB962C8B-B14F-4D97-AF65-F5344CB8AC3E}">
        <p14:creationId xmlns:p14="http://schemas.microsoft.com/office/powerpoint/2010/main" val="201689356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nl-NL"/>
          </a:p>
        </p:txBody>
      </p:sp>
      <p:sp>
        <p:nvSpPr>
          <p:cNvPr id="5" name="Tijdelijke aanduiding voor voettekst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BCD8507-1E03-43AE-B5EA-4257FD01964F}" type="slidenum">
              <a:rPr lang="nl-NL" smtClean="0"/>
              <a:pPr/>
              <a:t>‹nr.›</a:t>
            </a:fld>
            <a:endParaRPr lang="nl-NL"/>
          </a:p>
        </p:txBody>
      </p:sp>
    </p:spTree>
    <p:extLst>
      <p:ext uri="{BB962C8B-B14F-4D97-AF65-F5344CB8AC3E}">
        <p14:creationId xmlns:p14="http://schemas.microsoft.com/office/powerpoint/2010/main" val="1814880585"/>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6" r:id="rId3"/>
    <p:sldLayoutId id="2147483650" r:id="rId4"/>
    <p:sldLayoutId id="2147483652" r:id="rId5"/>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emf"/><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22.png"/><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26.jpeg"/><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image" Target="../media/image29.jpeg"/><Relationship Id="rId4" Type="http://schemas.openxmlformats.org/officeDocument/2006/relationships/image" Target="../media/image28.jpe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31.jpeg"/><Relationship Id="rId4" Type="http://schemas.openxmlformats.org/officeDocument/2006/relationships/image" Target="../media/image30.jpe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34.emf"/><Relationship Id="rId3" Type="http://schemas.openxmlformats.org/officeDocument/2006/relationships/notesSlide" Target="../notesSlides/notesSlide23.xml"/><Relationship Id="rId7" Type="http://schemas.openxmlformats.org/officeDocument/2006/relationships/oleObject" Target="../embeddings/Microsoft_PowerPoint_97-2003_Presentation2.ppt"/><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image" Target="../media/image33.emf"/><Relationship Id="rId5" Type="http://schemas.openxmlformats.org/officeDocument/2006/relationships/oleObject" Target="../embeddings/Microsoft_PowerPoint_97-2003_Presentation1.ppt"/><Relationship Id="rId10" Type="http://schemas.openxmlformats.org/officeDocument/2006/relationships/image" Target="../media/image36.png"/><Relationship Id="rId4" Type="http://schemas.openxmlformats.org/officeDocument/2006/relationships/image" Target="../media/image12.png"/><Relationship Id="rId9"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image" Target="../media/image38.png"/><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image" Target="../media/image40.png"/><Relationship Id="rId4" Type="http://schemas.openxmlformats.org/officeDocument/2006/relationships/image" Target="../media/image39.jpeg"/></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image" Target="../media/image43.png"/><Relationship Id="rId4" Type="http://schemas.openxmlformats.org/officeDocument/2006/relationships/image" Target="../media/image42.jpeg"/></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image" Target="../media/image37.png"/></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34.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48.emf"/><Relationship Id="rId4" Type="http://schemas.openxmlformats.org/officeDocument/2006/relationships/image" Target="../media/image47.emf"/></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54.jpeg"/><Relationship Id="rId4" Type="http://schemas.openxmlformats.org/officeDocument/2006/relationships/image" Target="../media/image53.jpeg"/></Relationships>
</file>

<file path=ppt/slides/_rels/slide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55.jpeg"/><Relationship Id="rId7" Type="http://schemas.openxmlformats.org/officeDocument/2006/relationships/image" Target="../media/image12.png"/><Relationship Id="rId2" Type="http://schemas.openxmlformats.org/officeDocument/2006/relationships/notesSlide" Target="../notesSlides/notesSlide39.xml"/><Relationship Id="rId1" Type="http://schemas.openxmlformats.org/officeDocument/2006/relationships/slideLayout" Target="../slideLayouts/slideLayout4.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jpeg"/></Relationships>
</file>

<file path=ppt/slides/_rels/slide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0.xml"/><Relationship Id="rId1" Type="http://schemas.openxmlformats.org/officeDocument/2006/relationships/slideLayout" Target="../slideLayouts/slideLayout4.xml"/><Relationship Id="rId4" Type="http://schemas.openxmlformats.org/officeDocument/2006/relationships/image" Target="../media/image59.jpeg"/></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_20A3503.tif"/>
          <p:cNvPicPr>
            <a:picLocks noChangeAspect="1"/>
          </p:cNvPicPr>
          <p:nvPr/>
        </p:nvPicPr>
        <p:blipFill rotWithShape="1">
          <a:blip r:embed="rId3" cstate="print">
            <a:extLst>
              <a:ext uri="{28A0092B-C50C-407E-A947-70E740481C1C}">
                <a14:useLocalDpi xmlns:a14="http://schemas.microsoft.com/office/drawing/2010/main" val="0"/>
              </a:ext>
            </a:extLst>
          </a:blip>
          <a:srcRect l="9137" t="15674" r="626" b="8187"/>
          <a:stretch/>
        </p:blipFill>
        <p:spPr>
          <a:xfrm>
            <a:off x="0" y="1"/>
            <a:ext cx="9144000" cy="5143500"/>
          </a:xfrm>
          <a:prstGeom prst="rect">
            <a:avLst/>
          </a:prstGeom>
        </p:spPr>
      </p:pic>
      <p:pic>
        <p:nvPicPr>
          <p:cNvPr id="6" name="Picture 5"/>
          <p:cNvPicPr>
            <a:picLocks noChangeAspect="1"/>
          </p:cNvPicPr>
          <p:nvPr/>
        </p:nvPicPr>
        <p:blipFill>
          <a:blip r:embed="rId4" cstate="print"/>
          <a:stretch>
            <a:fillRect/>
          </a:stretch>
        </p:blipFill>
        <p:spPr>
          <a:xfrm flipV="1">
            <a:off x="-108520" y="4731990"/>
            <a:ext cx="9374466" cy="411510"/>
          </a:xfrm>
          <a:prstGeom prst="rect">
            <a:avLst/>
          </a:prstGeom>
        </p:spPr>
      </p:pic>
      <p:sp>
        <p:nvSpPr>
          <p:cNvPr id="2" name="Titel 1"/>
          <p:cNvSpPr>
            <a:spLocks noGrp="1"/>
          </p:cNvSpPr>
          <p:nvPr>
            <p:ph type="ctrTitle"/>
          </p:nvPr>
        </p:nvSpPr>
        <p:spPr>
          <a:xfrm>
            <a:off x="3351878" y="627534"/>
            <a:ext cx="5792122" cy="1476164"/>
          </a:xfrm>
        </p:spPr>
        <p:txBody>
          <a:bodyPr anchor="t">
            <a:noAutofit/>
          </a:bodyPr>
          <a:lstStyle/>
          <a:p>
            <a:pPr algn="ctr"/>
            <a:r>
              <a:rPr lang="nl-NL" sz="8000" dirty="0" smtClean="0">
                <a:solidFill>
                  <a:schemeClr val="bg1"/>
                </a:solidFill>
                <a:effectLst>
                  <a:outerShdw blurRad="50800" dist="38100" dir="2700000" algn="tl" rotWithShape="0">
                    <a:srgbClr val="000000">
                      <a:alpha val="43000"/>
                    </a:srgbClr>
                  </a:outerShdw>
                </a:effectLst>
                <a:latin typeface="+mn-lt"/>
                <a:cs typeface="Gill Sans SemiBold"/>
              </a:rPr>
              <a:t>Welkom</a:t>
            </a:r>
            <a:endParaRPr lang="nl-NL" sz="8000" dirty="0">
              <a:solidFill>
                <a:schemeClr val="bg1"/>
              </a:solidFill>
              <a:effectLst>
                <a:outerShdw blurRad="50800" dist="38100" dir="2700000" algn="tl" rotWithShape="0">
                  <a:srgbClr val="000000">
                    <a:alpha val="43000"/>
                  </a:srgbClr>
                </a:outerShdw>
              </a:effectLst>
              <a:latin typeface="+mn-lt"/>
              <a:cs typeface="Gill Sans SemiBold"/>
            </a:endParaRPr>
          </a:p>
        </p:txBody>
      </p:sp>
      <p:pic>
        <p:nvPicPr>
          <p:cNvPr id="13" name="Picture 12"/>
          <p:cNvPicPr>
            <a:picLocks noChangeAspect="1"/>
          </p:cNvPicPr>
          <p:nvPr/>
        </p:nvPicPr>
        <p:blipFill>
          <a:blip r:embed="rId5" cstate="print"/>
          <a:stretch>
            <a:fillRect/>
          </a:stretch>
        </p:blipFill>
        <p:spPr>
          <a:xfrm>
            <a:off x="4932040" y="3507854"/>
            <a:ext cx="2666962" cy="1324156"/>
          </a:xfrm>
          <a:prstGeom prst="rect">
            <a:avLst/>
          </a:prstGeom>
          <a:effectLst>
            <a:outerShdw blurRad="50800" dist="38100" dir="2700000" algn="tl" rotWithShape="0">
              <a:srgbClr val="000000">
                <a:alpha val="43000"/>
              </a:srgbClr>
            </a:outerShdw>
          </a:effectLst>
        </p:spPr>
      </p:pic>
      <p:grpSp>
        <p:nvGrpSpPr>
          <p:cNvPr id="14" name="Group 13"/>
          <p:cNvGrpSpPr/>
          <p:nvPr/>
        </p:nvGrpSpPr>
        <p:grpSpPr>
          <a:xfrm>
            <a:off x="8280920" y="-92546"/>
            <a:ext cx="899592" cy="5256584"/>
            <a:chOff x="8244408" y="0"/>
            <a:chExt cx="899592" cy="5152266"/>
          </a:xfrm>
        </p:grpSpPr>
        <p:sp>
          <p:nvSpPr>
            <p:cNvPr id="15" name="Rectangle 14"/>
            <p:cNvSpPr/>
            <p:nvPr/>
          </p:nvSpPr>
          <p:spPr>
            <a:xfrm>
              <a:off x="8244408" y="0"/>
              <a:ext cx="899592" cy="5143500"/>
            </a:xfrm>
            <a:prstGeom prst="rect">
              <a:avLst/>
            </a:prstGeom>
            <a:solidFill>
              <a:srgbClr val="80AC20"/>
            </a:solidFill>
            <a:ln w="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6" cstate="print"/>
            <a:stretch>
              <a:fillRect/>
            </a:stretch>
          </p:blipFill>
          <p:spPr>
            <a:xfrm rot="16200000">
              <a:off x="5793553" y="2459622"/>
              <a:ext cx="5143500" cy="241787"/>
            </a:xfrm>
            <a:prstGeom prst="rect">
              <a:avLst/>
            </a:prstGeom>
          </p:spPr>
        </p:pic>
      </p:grpSp>
      <p:grpSp>
        <p:nvGrpSpPr>
          <p:cNvPr id="17" name="Group 16"/>
          <p:cNvGrpSpPr/>
          <p:nvPr/>
        </p:nvGrpSpPr>
        <p:grpSpPr>
          <a:xfrm rot="10800000">
            <a:off x="0" y="-92546"/>
            <a:ext cx="899592" cy="5256584"/>
            <a:chOff x="8244408" y="0"/>
            <a:chExt cx="899592" cy="5152266"/>
          </a:xfrm>
        </p:grpSpPr>
        <p:sp>
          <p:nvSpPr>
            <p:cNvPr id="18" name="Rectangle 17"/>
            <p:cNvSpPr/>
            <p:nvPr/>
          </p:nvSpPr>
          <p:spPr>
            <a:xfrm>
              <a:off x="8244408" y="0"/>
              <a:ext cx="899592" cy="5143500"/>
            </a:xfrm>
            <a:prstGeom prst="rect">
              <a:avLst/>
            </a:prstGeom>
            <a:solidFill>
              <a:srgbClr val="80AC20"/>
            </a:solidFill>
            <a:ln w="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6" cstate="print"/>
            <a:stretch>
              <a:fillRect/>
            </a:stretch>
          </p:blipFill>
          <p:spPr>
            <a:xfrm rot="16200000">
              <a:off x="5793553" y="2459622"/>
              <a:ext cx="5143500" cy="241787"/>
            </a:xfrm>
            <a:prstGeom prst="rect">
              <a:avLst/>
            </a:prstGeom>
          </p:spPr>
        </p:pic>
      </p:grpSp>
    </p:spTree>
    <p:extLst>
      <p:ext uri="{BB962C8B-B14F-4D97-AF65-F5344CB8AC3E}">
        <p14:creationId xmlns:p14="http://schemas.microsoft.com/office/powerpoint/2010/main" val="37597517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itel 2"/>
          <p:cNvSpPr txBox="1">
            <a:spLocks/>
          </p:cNvSpPr>
          <p:nvPr/>
        </p:nvSpPr>
        <p:spPr>
          <a:xfrm>
            <a:off x="1360885" y="249492"/>
            <a:ext cx="6419056" cy="594066"/>
          </a:xfrm>
          <a:prstGeom prst="rect">
            <a:avLst/>
          </a:prstGeom>
        </p:spPr>
        <p:txBody>
          <a:bodyPr vert="horz" lIns="91440" tIns="45720" rIns="91440" bIns="45720" rtlCol="0" anchor="t">
            <a:normAutofit/>
          </a:bodyPr>
          <a:lstStyle>
            <a:lvl1pPr algn="l" defTabSz="914400" rtl="0" eaLnBrk="1" latinLnBrk="0" hangingPunct="1">
              <a:spcBef>
                <a:spcPct val="0"/>
              </a:spcBef>
              <a:buNone/>
              <a:defRPr sz="3200" b="1" kern="1200">
                <a:solidFill>
                  <a:schemeClr val="tx1"/>
                </a:solidFill>
                <a:latin typeface="Gill Sans MT" pitchFamily="34" charset="0"/>
                <a:ea typeface="+mj-ea"/>
                <a:cs typeface="+mj-cs"/>
              </a:defRPr>
            </a:lvl1pPr>
          </a:lstStyle>
          <a:p>
            <a:r>
              <a:rPr lang="nl-NL" dirty="0" smtClean="0">
                <a:solidFill>
                  <a:srgbClr val="8BB511"/>
                </a:solidFill>
                <a:latin typeface="+mn-lt"/>
              </a:rPr>
              <a:t>Functies ACT</a:t>
            </a:r>
          </a:p>
          <a:p>
            <a:endParaRPr lang="nl-NL" b="0" dirty="0">
              <a:solidFill>
                <a:srgbClr val="8BB511"/>
              </a:solidFill>
              <a:latin typeface="+mn-lt"/>
              <a:cs typeface="Gill Sans SemiBold"/>
            </a:endParaRPr>
          </a:p>
          <a:p>
            <a:endParaRPr lang="nl-NL" b="0" dirty="0">
              <a:solidFill>
                <a:srgbClr val="8BB511"/>
              </a:solidFill>
              <a:latin typeface="+mn-lt"/>
              <a:cs typeface="Gill Sans SemiBold"/>
            </a:endParaRPr>
          </a:p>
        </p:txBody>
      </p:sp>
      <p:grpSp>
        <p:nvGrpSpPr>
          <p:cNvPr id="12" name="Group 11"/>
          <p:cNvGrpSpPr/>
          <p:nvPr/>
        </p:nvGrpSpPr>
        <p:grpSpPr>
          <a:xfrm>
            <a:off x="8244408" y="0"/>
            <a:ext cx="899592" cy="5152266"/>
            <a:chOff x="8244408" y="0"/>
            <a:chExt cx="899592" cy="5152266"/>
          </a:xfrm>
        </p:grpSpPr>
        <p:sp>
          <p:nvSpPr>
            <p:cNvPr id="13" name="Rectangle 12"/>
            <p:cNvSpPr/>
            <p:nvPr/>
          </p:nvSpPr>
          <p:spPr>
            <a:xfrm>
              <a:off x="8244408" y="0"/>
              <a:ext cx="899592" cy="5143500"/>
            </a:xfrm>
            <a:prstGeom prst="rect">
              <a:avLst/>
            </a:prstGeom>
            <a:solidFill>
              <a:srgbClr val="80AC20"/>
            </a:solidFill>
            <a:ln w="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3" cstate="print"/>
            <a:stretch>
              <a:fillRect/>
            </a:stretch>
          </p:blipFill>
          <p:spPr>
            <a:xfrm rot="16200000">
              <a:off x="5793553" y="2459622"/>
              <a:ext cx="5143500" cy="241787"/>
            </a:xfrm>
            <a:prstGeom prst="rect">
              <a:avLst/>
            </a:prstGeom>
          </p:spPr>
        </p:pic>
      </p:grpSp>
      <p:grpSp>
        <p:nvGrpSpPr>
          <p:cNvPr id="15" name="Group 14"/>
          <p:cNvGrpSpPr/>
          <p:nvPr/>
        </p:nvGrpSpPr>
        <p:grpSpPr>
          <a:xfrm rot="10800000">
            <a:off x="0" y="-8766"/>
            <a:ext cx="899592" cy="5152266"/>
            <a:chOff x="8244408" y="0"/>
            <a:chExt cx="899592" cy="5152266"/>
          </a:xfrm>
        </p:grpSpPr>
        <p:sp>
          <p:nvSpPr>
            <p:cNvPr id="16" name="Rectangle 15"/>
            <p:cNvSpPr/>
            <p:nvPr/>
          </p:nvSpPr>
          <p:spPr>
            <a:xfrm>
              <a:off x="8244408" y="0"/>
              <a:ext cx="899592" cy="5143500"/>
            </a:xfrm>
            <a:prstGeom prst="rect">
              <a:avLst/>
            </a:prstGeom>
            <a:solidFill>
              <a:srgbClr val="80AC20"/>
            </a:solidFill>
            <a:ln w="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3" cstate="print"/>
            <a:stretch>
              <a:fillRect/>
            </a:stretch>
          </p:blipFill>
          <p:spPr>
            <a:xfrm rot="16200000">
              <a:off x="5793553" y="2459622"/>
              <a:ext cx="5143500" cy="241787"/>
            </a:xfrm>
            <a:prstGeom prst="rect">
              <a:avLst/>
            </a:prstGeom>
          </p:spPr>
        </p:pic>
      </p:grpSp>
      <p:sp>
        <p:nvSpPr>
          <p:cNvPr id="20" name="Tijdelijke aanduiding voor inhoud 1"/>
          <p:cNvSpPr>
            <a:spLocks noGrp="1"/>
          </p:cNvSpPr>
          <p:nvPr>
            <p:ph idx="1"/>
          </p:nvPr>
        </p:nvSpPr>
        <p:spPr>
          <a:xfrm>
            <a:off x="1475656" y="1347614"/>
            <a:ext cx="6048672" cy="3564396"/>
          </a:xfrm>
        </p:spPr>
        <p:txBody>
          <a:bodyPr lIns="0" bIns="0">
            <a:normAutofit/>
          </a:bodyPr>
          <a:lstStyle/>
          <a:p>
            <a:pPr marL="180000" indent="-180000">
              <a:buFont typeface="Arial"/>
              <a:buChar char="•"/>
            </a:pPr>
            <a:r>
              <a:rPr lang="nl-NL" sz="1800" dirty="0">
                <a:solidFill>
                  <a:schemeClr val="tx1">
                    <a:lumMod val="75000"/>
                    <a:lumOff val="25000"/>
                  </a:schemeClr>
                </a:solidFill>
                <a:latin typeface="+mn-lt"/>
              </a:rPr>
              <a:t>Opheffen/ verminderen van terugstromen bloed</a:t>
            </a:r>
          </a:p>
          <a:p>
            <a:pPr marL="180000" indent="-180000">
              <a:buFont typeface="Arial"/>
              <a:buChar char="•"/>
            </a:pPr>
            <a:r>
              <a:rPr lang="nl-NL" sz="1800" dirty="0">
                <a:solidFill>
                  <a:schemeClr val="tx1">
                    <a:lumMod val="75000"/>
                    <a:lumOff val="25000"/>
                  </a:schemeClr>
                </a:solidFill>
                <a:latin typeface="+mn-lt"/>
              </a:rPr>
              <a:t>Bloed en lymfeafvoer versnellen</a:t>
            </a:r>
          </a:p>
          <a:p>
            <a:pPr marL="180000" indent="-180000">
              <a:buFont typeface="Arial"/>
              <a:buChar char="•"/>
            </a:pPr>
            <a:r>
              <a:rPr lang="nl-NL" sz="1800" dirty="0">
                <a:solidFill>
                  <a:schemeClr val="tx1">
                    <a:lumMod val="75000"/>
                    <a:lumOff val="25000"/>
                  </a:schemeClr>
                </a:solidFill>
                <a:latin typeface="+mn-lt"/>
              </a:rPr>
              <a:t>Daling veneuze druk in de </a:t>
            </a:r>
            <a:r>
              <a:rPr lang="nl-NL" sz="1800" dirty="0" smtClean="0">
                <a:solidFill>
                  <a:schemeClr val="tx1">
                    <a:lumMod val="75000"/>
                    <a:lumOff val="25000"/>
                  </a:schemeClr>
                </a:solidFill>
                <a:latin typeface="+mn-lt"/>
              </a:rPr>
              <a:t>extremiteiten </a:t>
            </a:r>
            <a:r>
              <a:rPr lang="nl-NL" sz="1800" dirty="0" smtClean="0">
                <a:solidFill>
                  <a:srgbClr val="FF0000"/>
                </a:solidFill>
                <a:latin typeface="+mn-lt"/>
              </a:rPr>
              <a:t>4</a:t>
            </a:r>
            <a:endParaRPr lang="nl-NL" sz="1800" dirty="0">
              <a:solidFill>
                <a:srgbClr val="FF0000"/>
              </a:solidFill>
              <a:latin typeface="+mn-lt"/>
            </a:endParaRPr>
          </a:p>
          <a:p>
            <a:pPr marL="180000" indent="-180000">
              <a:buFont typeface="Arial"/>
              <a:buChar char="•"/>
            </a:pPr>
            <a:r>
              <a:rPr lang="nl-NL" sz="1800" dirty="0">
                <a:solidFill>
                  <a:schemeClr val="tx1">
                    <a:lumMod val="75000"/>
                    <a:lumOff val="25000"/>
                  </a:schemeClr>
                </a:solidFill>
                <a:latin typeface="+mn-lt"/>
              </a:rPr>
              <a:t>Functie kuitspierpomp </a:t>
            </a:r>
            <a:r>
              <a:rPr lang="nl-NL" sz="1800" dirty="0" smtClean="0">
                <a:solidFill>
                  <a:schemeClr val="tx1">
                    <a:lumMod val="75000"/>
                    <a:lumOff val="25000"/>
                  </a:schemeClr>
                </a:solidFill>
                <a:latin typeface="+mn-lt"/>
              </a:rPr>
              <a:t>verbeteren </a:t>
            </a:r>
            <a:r>
              <a:rPr lang="nl-NL" sz="1800" dirty="0" smtClean="0">
                <a:solidFill>
                  <a:srgbClr val="FF0000"/>
                </a:solidFill>
                <a:latin typeface="+mn-lt"/>
              </a:rPr>
              <a:t>5</a:t>
            </a:r>
          </a:p>
          <a:p>
            <a:pPr marL="180000" indent="-180000">
              <a:buFont typeface="Arial"/>
              <a:buChar char="•"/>
            </a:pPr>
            <a:r>
              <a:rPr lang="nl-NL" sz="1800" dirty="0">
                <a:solidFill>
                  <a:schemeClr val="tx1">
                    <a:lumMod val="75000"/>
                    <a:lumOff val="25000"/>
                  </a:schemeClr>
                </a:solidFill>
              </a:rPr>
              <a:t>Insufficiënte vaatkleppen ondersteunen</a:t>
            </a:r>
          </a:p>
          <a:p>
            <a:pPr marL="180000" indent="-180000">
              <a:buFont typeface="Arial"/>
              <a:buChar char="•"/>
            </a:pPr>
            <a:r>
              <a:rPr lang="nl-NL" sz="1800" dirty="0">
                <a:solidFill>
                  <a:schemeClr val="tx1">
                    <a:lumMod val="75000"/>
                    <a:lumOff val="25000"/>
                  </a:schemeClr>
                </a:solidFill>
              </a:rPr>
              <a:t>Vermindering van </a:t>
            </a:r>
            <a:r>
              <a:rPr lang="nl-NL" sz="1800" dirty="0" smtClean="0">
                <a:solidFill>
                  <a:schemeClr val="tx1">
                    <a:lumMod val="75000"/>
                    <a:lumOff val="25000"/>
                  </a:schemeClr>
                </a:solidFill>
              </a:rPr>
              <a:t>oedeem</a:t>
            </a:r>
          </a:p>
          <a:p>
            <a:pPr marL="180000" indent="-180000">
              <a:buFont typeface="Arial"/>
              <a:buChar char="•"/>
            </a:pPr>
            <a:r>
              <a:rPr lang="nl-NL" sz="1800" dirty="0" smtClean="0">
                <a:solidFill>
                  <a:schemeClr val="tx1">
                    <a:lumMod val="75000"/>
                    <a:lumOff val="25000"/>
                  </a:schemeClr>
                </a:solidFill>
              </a:rPr>
              <a:t>Verbetering van </a:t>
            </a:r>
            <a:r>
              <a:rPr lang="nl-NL" sz="1800" dirty="0" err="1" smtClean="0">
                <a:solidFill>
                  <a:schemeClr val="tx1">
                    <a:lumMod val="75000"/>
                    <a:lumOff val="25000"/>
                  </a:schemeClr>
                </a:solidFill>
              </a:rPr>
              <a:t>KvL</a:t>
            </a:r>
            <a:r>
              <a:rPr lang="nl-NL" sz="1800" dirty="0" smtClean="0">
                <a:solidFill>
                  <a:schemeClr val="tx1">
                    <a:lumMod val="75000"/>
                    <a:lumOff val="25000"/>
                  </a:schemeClr>
                </a:solidFill>
              </a:rPr>
              <a:t> </a:t>
            </a:r>
            <a:r>
              <a:rPr lang="nl-NL" sz="1000" dirty="0" smtClean="0">
                <a:solidFill>
                  <a:srgbClr val="FF0000"/>
                </a:solidFill>
              </a:rPr>
              <a:t>6</a:t>
            </a:r>
          </a:p>
          <a:p>
            <a:pPr marL="180000" indent="-180000">
              <a:buFont typeface="Arial"/>
              <a:buChar char="•"/>
            </a:pPr>
            <a:endParaRPr lang="nl-NL" sz="1800" dirty="0">
              <a:solidFill>
                <a:schemeClr val="tx1">
                  <a:lumMod val="75000"/>
                  <a:lumOff val="25000"/>
                </a:schemeClr>
              </a:solidFill>
            </a:endParaRPr>
          </a:p>
          <a:p>
            <a:r>
              <a:rPr lang="da-DK" sz="1000" dirty="0" smtClean="0"/>
              <a:t>4. (Al Shammeri, et al., 2014).</a:t>
            </a:r>
          </a:p>
          <a:p>
            <a:r>
              <a:rPr lang="da-DK" sz="1000" dirty="0" smtClean="0"/>
              <a:t>5. (Verdonk, 2011)</a:t>
            </a:r>
          </a:p>
          <a:p>
            <a:r>
              <a:rPr lang="da-DK" sz="1000" dirty="0" smtClean="0"/>
              <a:t>6. </a:t>
            </a:r>
            <a:r>
              <a:rPr lang="nl-NL" sz="1000" dirty="0" smtClean="0"/>
              <a:t>(</a:t>
            </a:r>
            <a:r>
              <a:rPr lang="nl-NL" sz="1000" dirty="0" err="1" smtClean="0"/>
              <a:t>Gahtan</a:t>
            </a:r>
            <a:r>
              <a:rPr lang="nl-NL" sz="1000" dirty="0" smtClean="0"/>
              <a:t> &amp; Costanza, 2015)</a:t>
            </a:r>
            <a:endParaRPr lang="da-DK" sz="1000" dirty="0" smtClean="0"/>
          </a:p>
          <a:p>
            <a:pPr marL="180000" indent="-180000">
              <a:buFont typeface="Arial"/>
              <a:buChar char="•"/>
            </a:pPr>
            <a:endParaRPr lang="nl-NL" sz="1800" dirty="0">
              <a:solidFill>
                <a:schemeClr val="tx1">
                  <a:lumMod val="75000"/>
                  <a:lumOff val="25000"/>
                </a:schemeClr>
              </a:solidFill>
              <a:latin typeface="+mn-lt"/>
            </a:endParaRPr>
          </a:p>
        </p:txBody>
      </p:sp>
    </p:spTree>
    <p:extLst>
      <p:ext uri="{BB962C8B-B14F-4D97-AF65-F5344CB8AC3E}">
        <p14:creationId xmlns:p14="http://schemas.microsoft.com/office/powerpoint/2010/main" val="42353945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 name="Tijdelijke aanduiding voor inhoud 7"/>
          <p:cNvPicPr>
            <a:picLocks noChangeAspect="1"/>
          </p:cNvPicPr>
          <p:nvPr/>
        </p:nvPicPr>
        <p:blipFill>
          <a:blip r:embed="rId2" cstate="print">
            <a:extLst>
              <a:ext uri="{28A0092B-C50C-407E-A947-70E740481C1C}">
                <a14:useLocalDpi xmlns:a14="http://schemas.microsoft.com/office/drawing/2010/main" val="0"/>
              </a:ext>
            </a:extLst>
          </a:blip>
          <a:srcRect l="-31235" r="-31235"/>
          <a:stretch>
            <a:fillRect/>
          </a:stretch>
        </p:blipFill>
        <p:spPr>
          <a:xfrm>
            <a:off x="3779912" y="-30448"/>
            <a:ext cx="5595783" cy="5173948"/>
          </a:xfrm>
          <a:prstGeom prst="rect">
            <a:avLst/>
          </a:prstGeom>
        </p:spPr>
      </p:pic>
      <p:sp>
        <p:nvSpPr>
          <p:cNvPr id="11" name="Titel 2"/>
          <p:cNvSpPr txBox="1">
            <a:spLocks/>
          </p:cNvSpPr>
          <p:nvPr/>
        </p:nvSpPr>
        <p:spPr>
          <a:xfrm>
            <a:off x="1360885" y="249492"/>
            <a:ext cx="6419056" cy="594066"/>
          </a:xfrm>
          <a:prstGeom prst="rect">
            <a:avLst/>
          </a:prstGeom>
        </p:spPr>
        <p:txBody>
          <a:bodyPr vert="horz" lIns="91440" tIns="45720" rIns="91440" bIns="45720" rtlCol="0" anchor="t">
            <a:normAutofit/>
          </a:bodyPr>
          <a:lstStyle>
            <a:lvl1pPr algn="l" defTabSz="914400" rtl="0" eaLnBrk="1" latinLnBrk="0" hangingPunct="1">
              <a:spcBef>
                <a:spcPct val="0"/>
              </a:spcBef>
              <a:buNone/>
              <a:defRPr sz="3200" b="1" kern="1200">
                <a:solidFill>
                  <a:schemeClr val="tx1"/>
                </a:solidFill>
                <a:latin typeface="Gill Sans MT" pitchFamily="34" charset="0"/>
                <a:ea typeface="+mj-ea"/>
                <a:cs typeface="+mj-cs"/>
              </a:defRPr>
            </a:lvl1pPr>
          </a:lstStyle>
          <a:p>
            <a:r>
              <a:rPr lang="nl-NL" dirty="0" smtClean="0">
                <a:solidFill>
                  <a:srgbClr val="8BB511"/>
                </a:solidFill>
                <a:latin typeface="+mn-lt"/>
              </a:rPr>
              <a:t>Handelingen</a:t>
            </a:r>
            <a:endParaRPr lang="nl-NL" b="0" dirty="0">
              <a:solidFill>
                <a:srgbClr val="8BB511"/>
              </a:solidFill>
              <a:latin typeface="+mn-lt"/>
              <a:cs typeface="Gill Sans SemiBold"/>
            </a:endParaRPr>
          </a:p>
        </p:txBody>
      </p:sp>
      <p:grpSp>
        <p:nvGrpSpPr>
          <p:cNvPr id="12" name="Group 11"/>
          <p:cNvGrpSpPr/>
          <p:nvPr/>
        </p:nvGrpSpPr>
        <p:grpSpPr>
          <a:xfrm>
            <a:off x="8244408" y="0"/>
            <a:ext cx="899592" cy="5152266"/>
            <a:chOff x="8244408" y="0"/>
            <a:chExt cx="899592" cy="5152266"/>
          </a:xfrm>
        </p:grpSpPr>
        <p:sp>
          <p:nvSpPr>
            <p:cNvPr id="13" name="Rectangle 12"/>
            <p:cNvSpPr/>
            <p:nvPr/>
          </p:nvSpPr>
          <p:spPr>
            <a:xfrm>
              <a:off x="8244408" y="0"/>
              <a:ext cx="899592" cy="5143500"/>
            </a:xfrm>
            <a:prstGeom prst="rect">
              <a:avLst/>
            </a:prstGeom>
            <a:solidFill>
              <a:srgbClr val="80AC20"/>
            </a:solidFill>
            <a:ln w="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3" cstate="print"/>
            <a:stretch>
              <a:fillRect/>
            </a:stretch>
          </p:blipFill>
          <p:spPr>
            <a:xfrm rot="16200000">
              <a:off x="5793553" y="2459622"/>
              <a:ext cx="5143500" cy="241787"/>
            </a:xfrm>
            <a:prstGeom prst="rect">
              <a:avLst/>
            </a:prstGeom>
          </p:spPr>
        </p:pic>
      </p:grpSp>
      <p:grpSp>
        <p:nvGrpSpPr>
          <p:cNvPr id="15" name="Group 14"/>
          <p:cNvGrpSpPr/>
          <p:nvPr/>
        </p:nvGrpSpPr>
        <p:grpSpPr>
          <a:xfrm rot="10800000">
            <a:off x="0" y="-8766"/>
            <a:ext cx="899592" cy="5152266"/>
            <a:chOff x="8244408" y="0"/>
            <a:chExt cx="899592" cy="5152266"/>
          </a:xfrm>
        </p:grpSpPr>
        <p:sp>
          <p:nvSpPr>
            <p:cNvPr id="16" name="Rectangle 15"/>
            <p:cNvSpPr/>
            <p:nvPr/>
          </p:nvSpPr>
          <p:spPr>
            <a:xfrm>
              <a:off x="8244408" y="0"/>
              <a:ext cx="899592" cy="5143500"/>
            </a:xfrm>
            <a:prstGeom prst="rect">
              <a:avLst/>
            </a:prstGeom>
            <a:solidFill>
              <a:srgbClr val="80AC20"/>
            </a:solidFill>
            <a:ln w="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3" cstate="print"/>
            <a:stretch>
              <a:fillRect/>
            </a:stretch>
          </p:blipFill>
          <p:spPr>
            <a:xfrm rot="16200000">
              <a:off x="5793553" y="2459622"/>
              <a:ext cx="5143500" cy="241787"/>
            </a:xfrm>
            <a:prstGeom prst="rect">
              <a:avLst/>
            </a:prstGeom>
          </p:spPr>
        </p:pic>
      </p:grpSp>
      <p:sp>
        <p:nvSpPr>
          <p:cNvPr id="20" name="Tijdelijke aanduiding voor inhoud 1"/>
          <p:cNvSpPr>
            <a:spLocks noGrp="1"/>
          </p:cNvSpPr>
          <p:nvPr>
            <p:ph idx="1"/>
          </p:nvPr>
        </p:nvSpPr>
        <p:spPr>
          <a:xfrm>
            <a:off x="1475656" y="1347614"/>
            <a:ext cx="3024336" cy="3564396"/>
          </a:xfrm>
        </p:spPr>
        <p:txBody>
          <a:bodyPr lIns="0" bIns="0">
            <a:normAutofit/>
          </a:bodyPr>
          <a:lstStyle/>
          <a:p>
            <a:pPr marL="180000" indent="-180000">
              <a:buFont typeface="Arial"/>
              <a:buChar char="•"/>
            </a:pPr>
            <a:r>
              <a:rPr lang="nl-NL" sz="1800" dirty="0">
                <a:solidFill>
                  <a:schemeClr val="tx1">
                    <a:lumMod val="75000"/>
                    <a:lumOff val="25000"/>
                  </a:schemeClr>
                </a:solidFill>
                <a:latin typeface="+mn-lt"/>
              </a:rPr>
              <a:t>Zwachtelen </a:t>
            </a:r>
            <a:r>
              <a:rPr lang="nl-NL" sz="1800" dirty="0">
                <a:solidFill>
                  <a:schemeClr val="tx1">
                    <a:lumMod val="75000"/>
                    <a:lumOff val="25000"/>
                  </a:schemeClr>
                </a:solidFill>
                <a:latin typeface="+mn-lt"/>
                <a:sym typeface="Wingdings" panose="05000000000000000000" pitchFamily="2" charset="2"/>
              </a:rPr>
              <a:t> </a:t>
            </a:r>
            <a:r>
              <a:rPr lang="nl-NL" sz="1800" dirty="0" smtClean="0">
                <a:solidFill>
                  <a:schemeClr val="tx1">
                    <a:lumMod val="75000"/>
                    <a:lumOff val="25000"/>
                  </a:schemeClr>
                </a:solidFill>
                <a:latin typeface="+mn-lt"/>
                <a:sym typeface="Wingdings" panose="05000000000000000000" pitchFamily="2" charset="2"/>
              </a:rPr>
              <a:t/>
            </a:r>
            <a:br>
              <a:rPr lang="nl-NL" sz="1800" dirty="0" smtClean="0">
                <a:solidFill>
                  <a:schemeClr val="tx1">
                    <a:lumMod val="75000"/>
                    <a:lumOff val="25000"/>
                  </a:schemeClr>
                </a:solidFill>
                <a:latin typeface="+mn-lt"/>
                <a:sym typeface="Wingdings" panose="05000000000000000000" pitchFamily="2" charset="2"/>
              </a:rPr>
            </a:br>
            <a:r>
              <a:rPr lang="nl-NL" sz="1800" dirty="0" smtClean="0">
                <a:solidFill>
                  <a:schemeClr val="tx1">
                    <a:lumMod val="75000"/>
                    <a:lumOff val="25000"/>
                  </a:schemeClr>
                </a:solidFill>
                <a:latin typeface="+mn-lt"/>
                <a:sym typeface="Wingdings" panose="05000000000000000000" pitchFamily="2" charset="2"/>
              </a:rPr>
              <a:t>korte</a:t>
            </a:r>
            <a:r>
              <a:rPr lang="nl-NL" sz="1800" dirty="0">
                <a:solidFill>
                  <a:schemeClr val="tx1">
                    <a:lumMod val="75000"/>
                    <a:lumOff val="25000"/>
                  </a:schemeClr>
                </a:solidFill>
                <a:latin typeface="+mn-lt"/>
                <a:sym typeface="Wingdings" panose="05000000000000000000" pitchFamily="2" charset="2"/>
              </a:rPr>
              <a:t>-rek zwachtels</a:t>
            </a:r>
          </a:p>
          <a:p>
            <a:pPr marL="180000" indent="-180000">
              <a:buFont typeface="Arial"/>
              <a:buChar char="•"/>
            </a:pPr>
            <a:r>
              <a:rPr lang="nl-NL" sz="1800" dirty="0">
                <a:solidFill>
                  <a:schemeClr val="tx1">
                    <a:lumMod val="75000"/>
                    <a:lumOff val="25000"/>
                  </a:schemeClr>
                </a:solidFill>
                <a:latin typeface="+mn-lt"/>
                <a:sym typeface="Wingdings" panose="05000000000000000000" pitchFamily="2" charset="2"/>
              </a:rPr>
              <a:t>Toepassen </a:t>
            </a:r>
            <a:r>
              <a:rPr lang="nl-NL" sz="1800" dirty="0" smtClean="0">
                <a:solidFill>
                  <a:schemeClr val="tx1">
                    <a:lumMod val="75000"/>
                    <a:lumOff val="25000"/>
                  </a:schemeClr>
                </a:solidFill>
                <a:latin typeface="+mn-lt"/>
                <a:sym typeface="Wingdings" panose="05000000000000000000" pitchFamily="2" charset="2"/>
              </a:rPr>
              <a:t/>
            </a:r>
            <a:br>
              <a:rPr lang="nl-NL" sz="1800" dirty="0" smtClean="0">
                <a:solidFill>
                  <a:schemeClr val="tx1">
                    <a:lumMod val="75000"/>
                    <a:lumOff val="25000"/>
                  </a:schemeClr>
                </a:solidFill>
                <a:latin typeface="+mn-lt"/>
                <a:sym typeface="Wingdings" panose="05000000000000000000" pitchFamily="2" charset="2"/>
              </a:rPr>
            </a:br>
            <a:r>
              <a:rPr lang="nl-NL" sz="1800" dirty="0" smtClean="0">
                <a:solidFill>
                  <a:schemeClr val="tx1">
                    <a:lumMod val="75000"/>
                    <a:lumOff val="25000"/>
                  </a:schemeClr>
                </a:solidFill>
                <a:latin typeface="+mn-lt"/>
                <a:sym typeface="Wingdings" panose="05000000000000000000" pitchFamily="2" charset="2"/>
              </a:rPr>
              <a:t>Wet </a:t>
            </a:r>
            <a:r>
              <a:rPr lang="nl-NL" sz="1800" dirty="0">
                <a:solidFill>
                  <a:schemeClr val="tx1">
                    <a:lumMod val="75000"/>
                    <a:lumOff val="25000"/>
                  </a:schemeClr>
                </a:solidFill>
                <a:latin typeface="+mn-lt"/>
                <a:sym typeface="Wingdings" panose="05000000000000000000" pitchFamily="2" charset="2"/>
              </a:rPr>
              <a:t>van *</a:t>
            </a:r>
            <a:r>
              <a:rPr lang="nl-NL" sz="1800" dirty="0" err="1">
                <a:solidFill>
                  <a:schemeClr val="tx1">
                    <a:lumMod val="75000"/>
                    <a:lumOff val="25000"/>
                  </a:schemeClr>
                </a:solidFill>
                <a:latin typeface="+mn-lt"/>
                <a:sym typeface="Wingdings" panose="05000000000000000000" pitchFamily="2" charset="2"/>
              </a:rPr>
              <a:t>LaPlace</a:t>
            </a:r>
            <a:endParaRPr lang="nl-NL" sz="1800" dirty="0">
              <a:solidFill>
                <a:schemeClr val="tx1">
                  <a:lumMod val="75000"/>
                  <a:lumOff val="25000"/>
                </a:schemeClr>
              </a:solidFill>
              <a:latin typeface="+mn-lt"/>
              <a:sym typeface="Wingdings" panose="05000000000000000000" pitchFamily="2" charset="2"/>
            </a:endParaRPr>
          </a:p>
          <a:p>
            <a:pPr marL="180000" indent="-180000">
              <a:buFont typeface="Arial"/>
              <a:buChar char="•"/>
            </a:pPr>
            <a:r>
              <a:rPr lang="nl-NL" sz="1800" dirty="0">
                <a:solidFill>
                  <a:schemeClr val="tx1">
                    <a:lumMod val="75000"/>
                    <a:lumOff val="25000"/>
                  </a:schemeClr>
                </a:solidFill>
                <a:latin typeface="+mn-lt"/>
                <a:sym typeface="Wingdings" panose="05000000000000000000" pitchFamily="2" charset="2"/>
              </a:rPr>
              <a:t>Wondverzorging </a:t>
            </a:r>
            <a:r>
              <a:rPr lang="nl-NL" sz="1800" dirty="0" smtClean="0">
                <a:solidFill>
                  <a:schemeClr val="tx1">
                    <a:lumMod val="75000"/>
                    <a:lumOff val="25000"/>
                  </a:schemeClr>
                </a:solidFill>
                <a:latin typeface="+mn-lt"/>
                <a:sym typeface="Wingdings" panose="05000000000000000000" pitchFamily="2" charset="2"/>
              </a:rPr>
              <a:t/>
            </a:r>
            <a:br>
              <a:rPr lang="nl-NL" sz="1800" dirty="0" smtClean="0">
                <a:solidFill>
                  <a:schemeClr val="tx1">
                    <a:lumMod val="75000"/>
                    <a:lumOff val="25000"/>
                  </a:schemeClr>
                </a:solidFill>
                <a:latin typeface="+mn-lt"/>
                <a:sym typeface="Wingdings" panose="05000000000000000000" pitchFamily="2" charset="2"/>
              </a:rPr>
            </a:br>
            <a:r>
              <a:rPr lang="nl-NL" sz="1800" dirty="0" smtClean="0">
                <a:solidFill>
                  <a:schemeClr val="tx1">
                    <a:lumMod val="75000"/>
                    <a:lumOff val="25000"/>
                  </a:schemeClr>
                </a:solidFill>
                <a:latin typeface="+mn-lt"/>
                <a:sym typeface="Wingdings" panose="05000000000000000000" pitchFamily="2" charset="2"/>
              </a:rPr>
              <a:t>(</a:t>
            </a:r>
            <a:r>
              <a:rPr lang="nl-NL" sz="1800" dirty="0">
                <a:solidFill>
                  <a:schemeClr val="tx1">
                    <a:lumMod val="75000"/>
                    <a:lumOff val="25000"/>
                  </a:schemeClr>
                </a:solidFill>
                <a:latin typeface="+mn-lt"/>
                <a:sym typeface="Wingdings" panose="05000000000000000000" pitchFamily="2" charset="2"/>
              </a:rPr>
              <a:t>reinigen, bedekken </a:t>
            </a:r>
            <a:r>
              <a:rPr lang="nl-NL" sz="1800" dirty="0" smtClean="0">
                <a:solidFill>
                  <a:schemeClr val="tx1">
                    <a:lumMod val="75000"/>
                    <a:lumOff val="25000"/>
                  </a:schemeClr>
                </a:solidFill>
                <a:latin typeface="+mn-lt"/>
                <a:sym typeface="Wingdings" panose="05000000000000000000" pitchFamily="2" charset="2"/>
              </a:rPr>
              <a:t/>
            </a:r>
            <a:br>
              <a:rPr lang="nl-NL" sz="1800" dirty="0" smtClean="0">
                <a:solidFill>
                  <a:schemeClr val="tx1">
                    <a:lumMod val="75000"/>
                    <a:lumOff val="25000"/>
                  </a:schemeClr>
                </a:solidFill>
                <a:latin typeface="+mn-lt"/>
                <a:sym typeface="Wingdings" panose="05000000000000000000" pitchFamily="2" charset="2"/>
              </a:rPr>
            </a:br>
            <a:r>
              <a:rPr lang="nl-NL" sz="1800" dirty="0" smtClean="0">
                <a:solidFill>
                  <a:schemeClr val="tx1">
                    <a:lumMod val="75000"/>
                    <a:lumOff val="25000"/>
                  </a:schemeClr>
                </a:solidFill>
                <a:latin typeface="+mn-lt"/>
                <a:sym typeface="Wingdings" panose="05000000000000000000" pitchFamily="2" charset="2"/>
              </a:rPr>
              <a:t>en </a:t>
            </a:r>
            <a:r>
              <a:rPr lang="nl-NL" sz="1800" dirty="0">
                <a:solidFill>
                  <a:schemeClr val="tx1">
                    <a:lumMod val="75000"/>
                    <a:lumOff val="25000"/>
                  </a:schemeClr>
                </a:solidFill>
                <a:latin typeface="+mn-lt"/>
                <a:sym typeface="Wingdings" panose="05000000000000000000" pitchFamily="2" charset="2"/>
              </a:rPr>
              <a:t>verzorging).</a:t>
            </a:r>
          </a:p>
          <a:p>
            <a:pPr marL="180000" indent="-180000">
              <a:buFont typeface="Arial"/>
              <a:buChar char="•"/>
            </a:pPr>
            <a:r>
              <a:rPr lang="nl-NL" sz="1800" dirty="0">
                <a:solidFill>
                  <a:schemeClr val="tx1">
                    <a:lumMod val="75000"/>
                    <a:lumOff val="25000"/>
                  </a:schemeClr>
                </a:solidFill>
                <a:latin typeface="+mn-lt"/>
                <a:sym typeface="Wingdings" panose="05000000000000000000" pitchFamily="2" charset="2"/>
              </a:rPr>
              <a:t>Aanmeten van TEK</a:t>
            </a:r>
            <a:endParaRPr lang="nl-NL" sz="1800" dirty="0">
              <a:solidFill>
                <a:schemeClr val="tx1">
                  <a:lumMod val="75000"/>
                  <a:lumOff val="25000"/>
                </a:schemeClr>
              </a:solidFill>
              <a:latin typeface="+mn-lt"/>
            </a:endParaRPr>
          </a:p>
        </p:txBody>
      </p:sp>
    </p:spTree>
    <p:extLst>
      <p:ext uri="{BB962C8B-B14F-4D97-AF65-F5344CB8AC3E}">
        <p14:creationId xmlns:p14="http://schemas.microsoft.com/office/powerpoint/2010/main" val="30925777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itel 2"/>
          <p:cNvSpPr txBox="1">
            <a:spLocks/>
          </p:cNvSpPr>
          <p:nvPr/>
        </p:nvSpPr>
        <p:spPr>
          <a:xfrm>
            <a:off x="1360885" y="249492"/>
            <a:ext cx="6419056" cy="594066"/>
          </a:xfrm>
          <a:prstGeom prst="rect">
            <a:avLst/>
          </a:prstGeom>
        </p:spPr>
        <p:txBody>
          <a:bodyPr vert="horz" lIns="91440" tIns="45720" rIns="91440" bIns="45720" rtlCol="0" anchor="t">
            <a:normAutofit/>
          </a:bodyPr>
          <a:lstStyle>
            <a:lvl1pPr algn="l" defTabSz="914400" rtl="0" eaLnBrk="1" latinLnBrk="0" hangingPunct="1">
              <a:spcBef>
                <a:spcPct val="0"/>
              </a:spcBef>
              <a:buNone/>
              <a:defRPr sz="3200" b="1" kern="1200">
                <a:solidFill>
                  <a:schemeClr val="tx1"/>
                </a:solidFill>
                <a:latin typeface="Gill Sans MT" pitchFamily="34" charset="0"/>
                <a:ea typeface="+mj-ea"/>
                <a:cs typeface="+mj-cs"/>
              </a:defRPr>
            </a:lvl1pPr>
          </a:lstStyle>
          <a:p>
            <a:r>
              <a:rPr lang="nl-NL" dirty="0" smtClean="0">
                <a:solidFill>
                  <a:srgbClr val="8BB511"/>
                </a:solidFill>
                <a:latin typeface="+mn-lt"/>
              </a:rPr>
              <a:t>Wet van </a:t>
            </a:r>
            <a:r>
              <a:rPr lang="nl-NL" dirty="0" err="1" smtClean="0">
                <a:solidFill>
                  <a:srgbClr val="8BB511"/>
                </a:solidFill>
                <a:latin typeface="+mn-lt"/>
              </a:rPr>
              <a:t>LaPlace</a:t>
            </a:r>
            <a:endParaRPr lang="nl-NL" b="0" dirty="0">
              <a:solidFill>
                <a:srgbClr val="8BB511"/>
              </a:solidFill>
              <a:latin typeface="+mn-lt"/>
              <a:cs typeface="Gill Sans SemiBold"/>
            </a:endParaRPr>
          </a:p>
        </p:txBody>
      </p:sp>
      <p:grpSp>
        <p:nvGrpSpPr>
          <p:cNvPr id="12" name="Group 11"/>
          <p:cNvGrpSpPr/>
          <p:nvPr/>
        </p:nvGrpSpPr>
        <p:grpSpPr>
          <a:xfrm>
            <a:off x="8244408" y="0"/>
            <a:ext cx="899592" cy="5152266"/>
            <a:chOff x="8244408" y="0"/>
            <a:chExt cx="899592" cy="5152266"/>
          </a:xfrm>
        </p:grpSpPr>
        <p:sp>
          <p:nvSpPr>
            <p:cNvPr id="13" name="Rectangle 12"/>
            <p:cNvSpPr/>
            <p:nvPr/>
          </p:nvSpPr>
          <p:spPr>
            <a:xfrm>
              <a:off x="8244408" y="0"/>
              <a:ext cx="899592" cy="5143500"/>
            </a:xfrm>
            <a:prstGeom prst="rect">
              <a:avLst/>
            </a:prstGeom>
            <a:solidFill>
              <a:srgbClr val="80AC20"/>
            </a:solidFill>
            <a:ln w="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3" cstate="print"/>
            <a:stretch>
              <a:fillRect/>
            </a:stretch>
          </p:blipFill>
          <p:spPr>
            <a:xfrm rot="16200000">
              <a:off x="5793553" y="2459622"/>
              <a:ext cx="5143500" cy="241787"/>
            </a:xfrm>
            <a:prstGeom prst="rect">
              <a:avLst/>
            </a:prstGeom>
          </p:spPr>
        </p:pic>
      </p:grpSp>
      <p:grpSp>
        <p:nvGrpSpPr>
          <p:cNvPr id="15" name="Group 14"/>
          <p:cNvGrpSpPr/>
          <p:nvPr/>
        </p:nvGrpSpPr>
        <p:grpSpPr>
          <a:xfrm rot="10800000">
            <a:off x="0" y="-8766"/>
            <a:ext cx="899592" cy="5152266"/>
            <a:chOff x="8244408" y="0"/>
            <a:chExt cx="899592" cy="5152266"/>
          </a:xfrm>
        </p:grpSpPr>
        <p:sp>
          <p:nvSpPr>
            <p:cNvPr id="16" name="Rectangle 15"/>
            <p:cNvSpPr/>
            <p:nvPr/>
          </p:nvSpPr>
          <p:spPr>
            <a:xfrm>
              <a:off x="8244408" y="0"/>
              <a:ext cx="899592" cy="5143500"/>
            </a:xfrm>
            <a:prstGeom prst="rect">
              <a:avLst/>
            </a:prstGeom>
            <a:solidFill>
              <a:srgbClr val="80AC20"/>
            </a:solidFill>
            <a:ln w="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3" cstate="print"/>
            <a:stretch>
              <a:fillRect/>
            </a:stretch>
          </p:blipFill>
          <p:spPr>
            <a:xfrm rot="16200000">
              <a:off x="5793553" y="2459622"/>
              <a:ext cx="5143500" cy="241787"/>
            </a:xfrm>
            <a:prstGeom prst="rect">
              <a:avLst/>
            </a:prstGeom>
          </p:spPr>
        </p:pic>
      </p:grpSp>
      <p:sp>
        <p:nvSpPr>
          <p:cNvPr id="20" name="Tijdelijke aanduiding voor inhoud 1"/>
          <p:cNvSpPr>
            <a:spLocks noGrp="1"/>
          </p:cNvSpPr>
          <p:nvPr>
            <p:ph idx="1"/>
          </p:nvPr>
        </p:nvSpPr>
        <p:spPr>
          <a:xfrm>
            <a:off x="1475656" y="1347614"/>
            <a:ext cx="3024336" cy="3564396"/>
          </a:xfrm>
        </p:spPr>
        <p:txBody>
          <a:bodyPr lIns="0" bIns="0">
            <a:normAutofit fontScale="92500" lnSpcReduction="20000"/>
          </a:bodyPr>
          <a:lstStyle/>
          <a:p>
            <a:pPr marL="180000" indent="-180000">
              <a:buFont typeface="Arial"/>
              <a:buChar char="•"/>
            </a:pPr>
            <a:r>
              <a:rPr lang="nl-NL" sz="1800" dirty="0">
                <a:solidFill>
                  <a:schemeClr val="tx1">
                    <a:lumMod val="75000"/>
                    <a:lumOff val="25000"/>
                  </a:schemeClr>
                </a:solidFill>
                <a:latin typeface="+mn-lt"/>
              </a:rPr>
              <a:t>De druk gaat van distaal (voet) geleidelijk afnemend naar proximaal (knie). </a:t>
            </a:r>
          </a:p>
          <a:p>
            <a:pPr marL="180000" indent="-180000">
              <a:buFont typeface="Arial"/>
              <a:buChar char="•"/>
            </a:pPr>
            <a:r>
              <a:rPr lang="nl-NL" sz="1800" dirty="0">
                <a:solidFill>
                  <a:schemeClr val="tx1">
                    <a:lumMod val="75000"/>
                    <a:lumOff val="25000"/>
                  </a:schemeClr>
                </a:solidFill>
                <a:latin typeface="+mn-lt"/>
              </a:rPr>
              <a:t>Volgens de wet van </a:t>
            </a:r>
            <a:r>
              <a:rPr lang="nl-NL" sz="1800" dirty="0" err="1">
                <a:solidFill>
                  <a:schemeClr val="tx1">
                    <a:lumMod val="75000"/>
                    <a:lumOff val="25000"/>
                  </a:schemeClr>
                </a:solidFill>
                <a:latin typeface="+mn-lt"/>
              </a:rPr>
              <a:t>LaPlace</a:t>
            </a:r>
            <a:r>
              <a:rPr lang="nl-NL" sz="1800" dirty="0">
                <a:solidFill>
                  <a:schemeClr val="tx1">
                    <a:lumMod val="75000"/>
                    <a:lumOff val="25000"/>
                  </a:schemeClr>
                </a:solidFill>
                <a:latin typeface="+mn-lt"/>
              </a:rPr>
              <a:t> staat de druk (op de huid) gelijk aan de uitgeoefende spanning (van het verband), gedeeld door de straal van het oppervlak (het onderbeen).</a:t>
            </a:r>
          </a:p>
          <a:p>
            <a:pPr marL="180000" indent="-180000">
              <a:buFont typeface="Arial"/>
              <a:buChar char="•"/>
            </a:pPr>
            <a:r>
              <a:rPr lang="nl-NL" sz="1800" dirty="0">
                <a:solidFill>
                  <a:schemeClr val="tx1">
                    <a:lumMod val="75000"/>
                    <a:lumOff val="25000"/>
                  </a:schemeClr>
                </a:solidFill>
                <a:latin typeface="+mn-lt"/>
              </a:rPr>
              <a:t>Denk aan </a:t>
            </a:r>
            <a:r>
              <a:rPr lang="nl-NL" sz="1800" dirty="0" err="1" smtClean="0">
                <a:solidFill>
                  <a:schemeClr val="tx1">
                    <a:lumMod val="75000"/>
                    <a:lumOff val="25000"/>
                  </a:schemeClr>
                </a:solidFill>
                <a:latin typeface="+mn-lt"/>
              </a:rPr>
              <a:t>polsteren</a:t>
            </a:r>
            <a:r>
              <a:rPr lang="nl-NL" sz="1800" dirty="0" smtClean="0">
                <a:solidFill>
                  <a:schemeClr val="tx1">
                    <a:lumMod val="75000"/>
                    <a:lumOff val="25000"/>
                  </a:schemeClr>
                </a:solidFill>
                <a:latin typeface="+mn-lt"/>
              </a:rPr>
              <a:t> </a:t>
            </a:r>
            <a:r>
              <a:rPr lang="nl-NL" sz="1800" dirty="0">
                <a:solidFill>
                  <a:schemeClr val="tx1">
                    <a:lumMod val="75000"/>
                    <a:lumOff val="25000"/>
                  </a:schemeClr>
                </a:solidFill>
                <a:latin typeface="+mn-lt"/>
              </a:rPr>
              <a:t>van benige delen zoals </a:t>
            </a:r>
            <a:r>
              <a:rPr lang="nl-NL" sz="1800" dirty="0" err="1">
                <a:solidFill>
                  <a:schemeClr val="tx1">
                    <a:lumMod val="75000"/>
                    <a:lumOff val="25000"/>
                  </a:schemeClr>
                </a:solidFill>
                <a:latin typeface="+mn-lt"/>
              </a:rPr>
              <a:t>malleoli</a:t>
            </a:r>
            <a:r>
              <a:rPr lang="nl-NL" sz="1800" dirty="0">
                <a:solidFill>
                  <a:schemeClr val="tx1">
                    <a:lumMod val="75000"/>
                    <a:lumOff val="25000"/>
                  </a:schemeClr>
                </a:solidFill>
                <a:latin typeface="+mn-lt"/>
              </a:rPr>
              <a:t> en scheenbeen</a:t>
            </a:r>
            <a:r>
              <a:rPr lang="nl-NL" sz="1800" dirty="0" smtClean="0">
                <a:solidFill>
                  <a:schemeClr val="tx1">
                    <a:lumMod val="75000"/>
                    <a:lumOff val="25000"/>
                  </a:schemeClr>
                </a:solidFill>
                <a:latin typeface="+mn-lt"/>
              </a:rPr>
              <a:t>.</a:t>
            </a:r>
          </a:p>
          <a:p>
            <a:pPr marL="180000" indent="-180000">
              <a:buFont typeface="Arial"/>
              <a:buChar char="•"/>
            </a:pPr>
            <a:r>
              <a:rPr lang="nl-NL" sz="1800" dirty="0" smtClean="0">
                <a:solidFill>
                  <a:schemeClr val="tx1">
                    <a:lumMod val="65000"/>
                    <a:lumOff val="35000"/>
                  </a:schemeClr>
                </a:solidFill>
              </a:rPr>
              <a:t>Zwachtelen doe je volgend, </a:t>
            </a:r>
            <a:r>
              <a:rPr lang="nl-NL" sz="1800" dirty="0" smtClean="0">
                <a:solidFill>
                  <a:schemeClr val="tx1">
                    <a:lumMod val="65000"/>
                    <a:lumOff val="35000"/>
                  </a:schemeClr>
                </a:solidFill>
                <a:sym typeface="Wingdings" pitchFamily="2" charset="2"/>
              </a:rPr>
              <a:t>niet circulair </a:t>
            </a:r>
            <a:r>
              <a:rPr lang="nl-NL" sz="1000" dirty="0" smtClean="0">
                <a:solidFill>
                  <a:srgbClr val="FF0000"/>
                </a:solidFill>
              </a:rPr>
              <a:t>7. </a:t>
            </a:r>
            <a:r>
              <a:rPr lang="nl-NL" sz="1000" dirty="0" smtClean="0"/>
              <a:t>(</a:t>
            </a:r>
            <a:r>
              <a:rPr lang="nl-NL" sz="1000" dirty="0" err="1" smtClean="0"/>
              <a:t>Jongh</a:t>
            </a:r>
            <a:r>
              <a:rPr lang="nl-NL" sz="1000" dirty="0" smtClean="0"/>
              <a:t>, Buis, </a:t>
            </a:r>
            <a:r>
              <a:rPr lang="nl-NL" sz="1000" dirty="0" err="1" smtClean="0"/>
              <a:t>Daelmans</a:t>
            </a:r>
            <a:r>
              <a:rPr lang="nl-NL" sz="1000" dirty="0" smtClean="0"/>
              <a:t>, Dekker &amp; </a:t>
            </a:r>
            <a:r>
              <a:rPr lang="nl-NL" sz="1000" dirty="0" err="1" smtClean="0"/>
              <a:t>Loor</a:t>
            </a:r>
            <a:r>
              <a:rPr lang="nl-NL" sz="1000" dirty="0" smtClean="0"/>
              <a:t>, 2012).(</a:t>
            </a:r>
            <a:r>
              <a:rPr lang="nl-NL" sz="1000" dirty="0" err="1" smtClean="0"/>
              <a:t>Jongh</a:t>
            </a:r>
            <a:r>
              <a:rPr lang="nl-NL" sz="1000" dirty="0" smtClean="0"/>
              <a:t>, Buis, </a:t>
            </a:r>
            <a:r>
              <a:rPr lang="nl-NL" sz="1000" dirty="0" err="1" smtClean="0"/>
              <a:t>Daelmans</a:t>
            </a:r>
            <a:r>
              <a:rPr lang="nl-NL" sz="1000" dirty="0" smtClean="0"/>
              <a:t>, Dekker &amp; </a:t>
            </a:r>
            <a:r>
              <a:rPr lang="nl-NL" sz="1000" dirty="0" err="1" smtClean="0"/>
              <a:t>Loor</a:t>
            </a:r>
            <a:r>
              <a:rPr lang="nl-NL" sz="1000" dirty="0" smtClean="0"/>
              <a:t>, 2012).</a:t>
            </a:r>
          </a:p>
          <a:p>
            <a:pPr marL="180000" indent="-180000">
              <a:buFont typeface="Arial"/>
              <a:buChar char="•"/>
            </a:pPr>
            <a:endParaRPr lang="nl-NL" sz="1400" dirty="0" smtClean="0">
              <a:solidFill>
                <a:schemeClr val="tx1">
                  <a:lumMod val="65000"/>
                  <a:lumOff val="35000"/>
                </a:schemeClr>
              </a:solidFill>
            </a:endParaRPr>
          </a:p>
          <a:p>
            <a:pPr marL="180000" indent="-180000">
              <a:buFont typeface="Arial"/>
              <a:buChar char="•"/>
            </a:pPr>
            <a:endParaRPr lang="nl-NL" sz="1800" dirty="0">
              <a:solidFill>
                <a:schemeClr val="tx1">
                  <a:lumMod val="75000"/>
                  <a:lumOff val="25000"/>
                </a:schemeClr>
              </a:solidFill>
              <a:latin typeface="+mn-lt"/>
            </a:endParaRPr>
          </a:p>
        </p:txBody>
      </p:sp>
      <p:pic>
        <p:nvPicPr>
          <p:cNvPr id="18" name="Afbeelding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32040" y="973518"/>
            <a:ext cx="3168352" cy="2773553"/>
          </a:xfrm>
          <a:prstGeom prst="rect">
            <a:avLst/>
          </a:prstGeom>
        </p:spPr>
      </p:pic>
      <p:sp>
        <p:nvSpPr>
          <p:cNvPr id="21" name="Tijdelijke aanduiding voor inhoud 3"/>
          <p:cNvSpPr txBox="1">
            <a:spLocks/>
          </p:cNvSpPr>
          <p:nvPr/>
        </p:nvSpPr>
        <p:spPr>
          <a:xfrm>
            <a:off x="4932040" y="3867894"/>
            <a:ext cx="2588096" cy="971549"/>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nl-NL" sz="1600" dirty="0" smtClean="0">
                <a:solidFill>
                  <a:schemeClr val="tx1">
                    <a:lumMod val="75000"/>
                    <a:lumOff val="25000"/>
                  </a:schemeClr>
                </a:solidFill>
              </a:rPr>
              <a:t>P = druk </a:t>
            </a:r>
          </a:p>
          <a:p>
            <a:pPr marL="0" indent="0">
              <a:buNone/>
            </a:pPr>
            <a:r>
              <a:rPr lang="nl-NL" sz="1600" dirty="0" smtClean="0">
                <a:solidFill>
                  <a:schemeClr val="tx1">
                    <a:lumMod val="75000"/>
                    <a:lumOff val="25000"/>
                  </a:schemeClr>
                </a:solidFill>
              </a:rPr>
              <a:t>T = spanning zwachtel</a:t>
            </a:r>
            <a:br>
              <a:rPr lang="nl-NL" sz="1600" dirty="0" smtClean="0">
                <a:solidFill>
                  <a:schemeClr val="tx1">
                    <a:lumMod val="75000"/>
                    <a:lumOff val="25000"/>
                  </a:schemeClr>
                </a:solidFill>
              </a:rPr>
            </a:br>
            <a:r>
              <a:rPr lang="nl-NL" sz="1600" dirty="0" smtClean="0">
                <a:solidFill>
                  <a:schemeClr val="tx1">
                    <a:lumMod val="75000"/>
                    <a:lumOff val="25000"/>
                  </a:schemeClr>
                </a:solidFill>
              </a:rPr>
              <a:t>R = straal onderbeen</a:t>
            </a:r>
            <a:endParaRPr lang="nl-NL" sz="1600" dirty="0">
              <a:solidFill>
                <a:schemeClr val="tx1">
                  <a:lumMod val="75000"/>
                  <a:lumOff val="25000"/>
                </a:schemeClr>
              </a:solidFill>
            </a:endParaRPr>
          </a:p>
        </p:txBody>
      </p:sp>
    </p:spTree>
    <p:extLst>
      <p:ext uri="{BB962C8B-B14F-4D97-AF65-F5344CB8AC3E}">
        <p14:creationId xmlns:p14="http://schemas.microsoft.com/office/powerpoint/2010/main" val="41017438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itel 2"/>
          <p:cNvSpPr txBox="1">
            <a:spLocks/>
          </p:cNvSpPr>
          <p:nvPr/>
        </p:nvSpPr>
        <p:spPr>
          <a:xfrm>
            <a:off x="1360885" y="249492"/>
            <a:ext cx="6419056" cy="594066"/>
          </a:xfrm>
          <a:prstGeom prst="rect">
            <a:avLst/>
          </a:prstGeom>
        </p:spPr>
        <p:txBody>
          <a:bodyPr vert="horz" lIns="91440" tIns="45720" rIns="91440" bIns="45720" rtlCol="0" anchor="t">
            <a:normAutofit/>
          </a:bodyPr>
          <a:lstStyle>
            <a:lvl1pPr algn="l" defTabSz="914400" rtl="0" eaLnBrk="1" latinLnBrk="0" hangingPunct="1">
              <a:spcBef>
                <a:spcPct val="0"/>
              </a:spcBef>
              <a:buNone/>
              <a:defRPr sz="3200" b="1" kern="1200">
                <a:solidFill>
                  <a:schemeClr val="tx1"/>
                </a:solidFill>
                <a:latin typeface="Gill Sans MT" pitchFamily="34" charset="0"/>
                <a:ea typeface="+mj-ea"/>
                <a:cs typeface="+mj-cs"/>
              </a:defRPr>
            </a:lvl1pPr>
          </a:lstStyle>
          <a:p>
            <a:r>
              <a:rPr lang="nl-NL" dirty="0" smtClean="0">
                <a:solidFill>
                  <a:srgbClr val="8BB511"/>
                </a:solidFill>
                <a:latin typeface="+mn-lt"/>
              </a:rPr>
              <a:t>Ontstaanswijze ulcus cruris</a:t>
            </a:r>
            <a:endParaRPr lang="nl-NL" b="0" dirty="0">
              <a:solidFill>
                <a:srgbClr val="8BB511"/>
              </a:solidFill>
              <a:latin typeface="+mn-lt"/>
              <a:cs typeface="Gill Sans SemiBold"/>
            </a:endParaRPr>
          </a:p>
        </p:txBody>
      </p:sp>
      <p:grpSp>
        <p:nvGrpSpPr>
          <p:cNvPr id="12" name="Group 11"/>
          <p:cNvGrpSpPr/>
          <p:nvPr/>
        </p:nvGrpSpPr>
        <p:grpSpPr>
          <a:xfrm>
            <a:off x="8244408" y="0"/>
            <a:ext cx="899592" cy="5152266"/>
            <a:chOff x="8244408" y="0"/>
            <a:chExt cx="899592" cy="5152266"/>
          </a:xfrm>
        </p:grpSpPr>
        <p:sp>
          <p:nvSpPr>
            <p:cNvPr id="13" name="Rectangle 12"/>
            <p:cNvSpPr/>
            <p:nvPr/>
          </p:nvSpPr>
          <p:spPr>
            <a:xfrm>
              <a:off x="8244408" y="0"/>
              <a:ext cx="899592" cy="5143500"/>
            </a:xfrm>
            <a:prstGeom prst="rect">
              <a:avLst/>
            </a:prstGeom>
            <a:solidFill>
              <a:srgbClr val="80AC20"/>
            </a:solidFill>
            <a:ln w="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2" cstate="print"/>
            <a:stretch>
              <a:fillRect/>
            </a:stretch>
          </p:blipFill>
          <p:spPr>
            <a:xfrm rot="16200000">
              <a:off x="5793553" y="2459622"/>
              <a:ext cx="5143500" cy="241787"/>
            </a:xfrm>
            <a:prstGeom prst="rect">
              <a:avLst/>
            </a:prstGeom>
          </p:spPr>
        </p:pic>
      </p:grpSp>
      <p:grpSp>
        <p:nvGrpSpPr>
          <p:cNvPr id="15" name="Group 14"/>
          <p:cNvGrpSpPr/>
          <p:nvPr/>
        </p:nvGrpSpPr>
        <p:grpSpPr>
          <a:xfrm rot="10800000">
            <a:off x="0" y="-8766"/>
            <a:ext cx="899592" cy="5152266"/>
            <a:chOff x="8244408" y="0"/>
            <a:chExt cx="899592" cy="5152266"/>
          </a:xfrm>
        </p:grpSpPr>
        <p:sp>
          <p:nvSpPr>
            <p:cNvPr id="16" name="Rectangle 15"/>
            <p:cNvSpPr/>
            <p:nvPr/>
          </p:nvSpPr>
          <p:spPr>
            <a:xfrm>
              <a:off x="8244408" y="0"/>
              <a:ext cx="899592" cy="5143500"/>
            </a:xfrm>
            <a:prstGeom prst="rect">
              <a:avLst/>
            </a:prstGeom>
            <a:solidFill>
              <a:srgbClr val="80AC20"/>
            </a:solidFill>
            <a:ln w="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2" cstate="print"/>
            <a:stretch>
              <a:fillRect/>
            </a:stretch>
          </p:blipFill>
          <p:spPr>
            <a:xfrm rot="16200000">
              <a:off x="5793553" y="2459622"/>
              <a:ext cx="5143500" cy="241787"/>
            </a:xfrm>
            <a:prstGeom prst="rect">
              <a:avLst/>
            </a:prstGeom>
          </p:spPr>
        </p:pic>
      </p:grpSp>
      <p:sp>
        <p:nvSpPr>
          <p:cNvPr id="20" name="Tijdelijke aanduiding voor inhoud 1"/>
          <p:cNvSpPr>
            <a:spLocks noGrp="1"/>
          </p:cNvSpPr>
          <p:nvPr>
            <p:ph idx="1"/>
          </p:nvPr>
        </p:nvSpPr>
        <p:spPr>
          <a:xfrm>
            <a:off x="1475656" y="1347614"/>
            <a:ext cx="5904656" cy="3564396"/>
          </a:xfrm>
        </p:spPr>
        <p:txBody>
          <a:bodyPr lIns="0" bIns="0">
            <a:normAutofit/>
          </a:bodyPr>
          <a:lstStyle/>
          <a:p>
            <a:pPr marL="0" indent="0">
              <a:buNone/>
            </a:pPr>
            <a:r>
              <a:rPr lang="nl-NL" dirty="0">
                <a:solidFill>
                  <a:schemeClr val="tx1">
                    <a:lumMod val="75000"/>
                    <a:lumOff val="25000"/>
                  </a:schemeClr>
                </a:solidFill>
                <a:latin typeface="+mn-lt"/>
              </a:rPr>
              <a:t>Stoornis in de bloedsomloop (CVI) Aanvoerende (slagaderlijke) systeem </a:t>
            </a:r>
            <a:r>
              <a:rPr lang="nl-NL" dirty="0" smtClean="0">
                <a:solidFill>
                  <a:schemeClr val="tx1">
                    <a:lumMod val="75000"/>
                    <a:lumOff val="25000"/>
                  </a:schemeClr>
                </a:solidFill>
                <a:latin typeface="+mn-lt"/>
              </a:rPr>
              <a:t/>
            </a:r>
            <a:br>
              <a:rPr lang="nl-NL" dirty="0" smtClean="0">
                <a:solidFill>
                  <a:schemeClr val="tx1">
                    <a:lumMod val="75000"/>
                    <a:lumOff val="25000"/>
                  </a:schemeClr>
                </a:solidFill>
                <a:latin typeface="+mn-lt"/>
              </a:rPr>
            </a:br>
            <a:r>
              <a:rPr lang="nl-NL" dirty="0" smtClean="0">
                <a:solidFill>
                  <a:schemeClr val="tx1">
                    <a:lumMod val="75000"/>
                    <a:lumOff val="25000"/>
                  </a:schemeClr>
                </a:solidFill>
                <a:latin typeface="+mn-lt"/>
              </a:rPr>
              <a:t>of </a:t>
            </a:r>
            <a:r>
              <a:rPr lang="nl-NL" dirty="0">
                <a:solidFill>
                  <a:schemeClr val="tx1">
                    <a:lumMod val="75000"/>
                    <a:lumOff val="25000"/>
                  </a:schemeClr>
                </a:solidFill>
                <a:latin typeface="+mn-lt"/>
              </a:rPr>
              <a:t>in het afvoerende (aderlijke) systeem.</a:t>
            </a:r>
          </a:p>
        </p:txBody>
      </p:sp>
    </p:spTree>
    <p:extLst>
      <p:ext uri="{BB962C8B-B14F-4D97-AF65-F5344CB8AC3E}">
        <p14:creationId xmlns:p14="http://schemas.microsoft.com/office/powerpoint/2010/main" val="4191283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itel 2"/>
          <p:cNvSpPr txBox="1">
            <a:spLocks/>
          </p:cNvSpPr>
          <p:nvPr/>
        </p:nvSpPr>
        <p:spPr>
          <a:xfrm>
            <a:off x="1360885" y="249492"/>
            <a:ext cx="6419056" cy="594066"/>
          </a:xfrm>
          <a:prstGeom prst="rect">
            <a:avLst/>
          </a:prstGeom>
        </p:spPr>
        <p:txBody>
          <a:bodyPr vert="horz" lIns="91440" tIns="45720" rIns="91440" bIns="45720" rtlCol="0" anchor="t">
            <a:normAutofit/>
          </a:bodyPr>
          <a:lstStyle>
            <a:lvl1pPr algn="l" defTabSz="914400" rtl="0" eaLnBrk="1" latinLnBrk="0" hangingPunct="1">
              <a:spcBef>
                <a:spcPct val="0"/>
              </a:spcBef>
              <a:buNone/>
              <a:defRPr sz="3200" b="1" kern="1200">
                <a:solidFill>
                  <a:schemeClr val="tx1"/>
                </a:solidFill>
                <a:latin typeface="Gill Sans MT" pitchFamily="34" charset="0"/>
                <a:ea typeface="+mj-ea"/>
                <a:cs typeface="+mj-cs"/>
              </a:defRPr>
            </a:lvl1pPr>
          </a:lstStyle>
          <a:p>
            <a:r>
              <a:rPr lang="nl-NL" dirty="0" smtClean="0">
                <a:solidFill>
                  <a:srgbClr val="8BB511"/>
                </a:solidFill>
                <a:latin typeface="+mn-lt"/>
              </a:rPr>
              <a:t>Feiten over ACT</a:t>
            </a:r>
            <a:endParaRPr lang="nl-NL" b="0" dirty="0">
              <a:solidFill>
                <a:srgbClr val="8BB511"/>
              </a:solidFill>
              <a:latin typeface="+mn-lt"/>
              <a:cs typeface="Gill Sans SemiBold"/>
            </a:endParaRPr>
          </a:p>
        </p:txBody>
      </p:sp>
      <p:grpSp>
        <p:nvGrpSpPr>
          <p:cNvPr id="12" name="Group 11"/>
          <p:cNvGrpSpPr/>
          <p:nvPr/>
        </p:nvGrpSpPr>
        <p:grpSpPr>
          <a:xfrm>
            <a:off x="8244408" y="0"/>
            <a:ext cx="899592" cy="5152266"/>
            <a:chOff x="8244408" y="0"/>
            <a:chExt cx="899592" cy="5152266"/>
          </a:xfrm>
        </p:grpSpPr>
        <p:sp>
          <p:nvSpPr>
            <p:cNvPr id="13" name="Rectangle 12"/>
            <p:cNvSpPr/>
            <p:nvPr/>
          </p:nvSpPr>
          <p:spPr>
            <a:xfrm>
              <a:off x="8244408" y="0"/>
              <a:ext cx="899592" cy="5143500"/>
            </a:xfrm>
            <a:prstGeom prst="rect">
              <a:avLst/>
            </a:prstGeom>
            <a:solidFill>
              <a:srgbClr val="80AC20"/>
            </a:solidFill>
            <a:ln w="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3" cstate="print"/>
            <a:stretch>
              <a:fillRect/>
            </a:stretch>
          </p:blipFill>
          <p:spPr>
            <a:xfrm rot="16200000">
              <a:off x="5793553" y="2459622"/>
              <a:ext cx="5143500" cy="241787"/>
            </a:xfrm>
            <a:prstGeom prst="rect">
              <a:avLst/>
            </a:prstGeom>
          </p:spPr>
        </p:pic>
      </p:grpSp>
      <p:grpSp>
        <p:nvGrpSpPr>
          <p:cNvPr id="15" name="Group 14"/>
          <p:cNvGrpSpPr/>
          <p:nvPr/>
        </p:nvGrpSpPr>
        <p:grpSpPr>
          <a:xfrm rot="10800000">
            <a:off x="0" y="-8766"/>
            <a:ext cx="899592" cy="5152266"/>
            <a:chOff x="8244408" y="0"/>
            <a:chExt cx="899592" cy="5152266"/>
          </a:xfrm>
        </p:grpSpPr>
        <p:sp>
          <p:nvSpPr>
            <p:cNvPr id="16" name="Rectangle 15"/>
            <p:cNvSpPr/>
            <p:nvPr/>
          </p:nvSpPr>
          <p:spPr>
            <a:xfrm>
              <a:off x="8244408" y="0"/>
              <a:ext cx="899592" cy="5143500"/>
            </a:xfrm>
            <a:prstGeom prst="rect">
              <a:avLst/>
            </a:prstGeom>
            <a:solidFill>
              <a:srgbClr val="80AC20"/>
            </a:solidFill>
            <a:ln w="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3" cstate="print"/>
            <a:stretch>
              <a:fillRect/>
            </a:stretch>
          </p:blipFill>
          <p:spPr>
            <a:xfrm rot="16200000">
              <a:off x="5793553" y="2459622"/>
              <a:ext cx="5143500" cy="241787"/>
            </a:xfrm>
            <a:prstGeom prst="rect">
              <a:avLst/>
            </a:prstGeom>
          </p:spPr>
        </p:pic>
      </p:grpSp>
      <p:sp>
        <p:nvSpPr>
          <p:cNvPr id="20" name="Tijdelijke aanduiding voor inhoud 1"/>
          <p:cNvSpPr>
            <a:spLocks noGrp="1"/>
          </p:cNvSpPr>
          <p:nvPr>
            <p:ph idx="1"/>
          </p:nvPr>
        </p:nvSpPr>
        <p:spPr>
          <a:xfrm>
            <a:off x="1475656" y="1347614"/>
            <a:ext cx="6264696" cy="3564396"/>
          </a:xfrm>
        </p:spPr>
        <p:txBody>
          <a:bodyPr lIns="0" bIns="0">
            <a:normAutofit/>
          </a:bodyPr>
          <a:lstStyle/>
          <a:p>
            <a:pPr marL="180000" indent="-180000">
              <a:buFont typeface="Arial"/>
              <a:buChar char="•"/>
            </a:pPr>
            <a:r>
              <a:rPr lang="nl-NL" sz="1800" dirty="0">
                <a:solidFill>
                  <a:schemeClr val="tx1">
                    <a:lumMod val="75000"/>
                    <a:lumOff val="25000"/>
                  </a:schemeClr>
                </a:solidFill>
                <a:latin typeface="+mn-lt"/>
              </a:rPr>
              <a:t>In tegenstelling tot TEK mogen zwachtels dag en nacht </a:t>
            </a:r>
            <a:r>
              <a:rPr lang="nl-NL" sz="1800" dirty="0" smtClean="0">
                <a:solidFill>
                  <a:schemeClr val="tx1">
                    <a:lumMod val="75000"/>
                    <a:lumOff val="25000"/>
                  </a:schemeClr>
                </a:solidFill>
                <a:latin typeface="+mn-lt"/>
              </a:rPr>
              <a:t/>
            </a:r>
            <a:br>
              <a:rPr lang="nl-NL" sz="1800" dirty="0" smtClean="0">
                <a:solidFill>
                  <a:schemeClr val="tx1">
                    <a:lumMod val="75000"/>
                    <a:lumOff val="25000"/>
                  </a:schemeClr>
                </a:solidFill>
                <a:latin typeface="+mn-lt"/>
              </a:rPr>
            </a:br>
            <a:r>
              <a:rPr lang="nl-NL" sz="1800" dirty="0" smtClean="0">
                <a:solidFill>
                  <a:schemeClr val="tx1">
                    <a:lumMod val="75000"/>
                    <a:lumOff val="25000"/>
                  </a:schemeClr>
                </a:solidFill>
                <a:latin typeface="+mn-lt"/>
              </a:rPr>
              <a:t>worden </a:t>
            </a:r>
            <a:r>
              <a:rPr lang="nl-NL" sz="1800" dirty="0">
                <a:solidFill>
                  <a:schemeClr val="tx1">
                    <a:lumMod val="75000"/>
                    <a:lumOff val="25000"/>
                  </a:schemeClr>
                </a:solidFill>
                <a:latin typeface="+mn-lt"/>
              </a:rPr>
              <a:t>gedragen. </a:t>
            </a:r>
          </a:p>
          <a:p>
            <a:pPr marL="180000" indent="-180000">
              <a:buFont typeface="Arial"/>
              <a:buChar char="•"/>
            </a:pPr>
            <a:r>
              <a:rPr lang="nl-NL" sz="1800" dirty="0">
                <a:solidFill>
                  <a:schemeClr val="tx1">
                    <a:lumMod val="75000"/>
                    <a:lumOff val="25000"/>
                  </a:schemeClr>
                </a:solidFill>
                <a:latin typeface="+mn-lt"/>
              </a:rPr>
              <a:t>Overleg wel altijd even met de behandelend arts</a:t>
            </a:r>
            <a:r>
              <a:rPr lang="nl-NL" sz="1800" dirty="0" smtClean="0">
                <a:solidFill>
                  <a:schemeClr val="tx1">
                    <a:lumMod val="75000"/>
                    <a:lumOff val="25000"/>
                  </a:schemeClr>
                </a:solidFill>
                <a:latin typeface="+mn-lt"/>
              </a:rPr>
              <a:t>.</a:t>
            </a:r>
            <a:endParaRPr lang="nl-NL" sz="1800" dirty="0">
              <a:solidFill>
                <a:schemeClr val="tx1">
                  <a:lumMod val="75000"/>
                  <a:lumOff val="25000"/>
                </a:schemeClr>
              </a:solidFill>
              <a:latin typeface="+mn-lt"/>
            </a:endParaRPr>
          </a:p>
          <a:p>
            <a:pPr marL="180000" indent="-180000">
              <a:buFont typeface="Arial"/>
              <a:buChar char="•"/>
            </a:pPr>
            <a:r>
              <a:rPr lang="nl-NL" sz="1800" dirty="0">
                <a:solidFill>
                  <a:schemeClr val="tx1">
                    <a:lumMod val="75000"/>
                    <a:lumOff val="25000"/>
                  </a:schemeClr>
                </a:solidFill>
                <a:latin typeface="+mn-lt"/>
              </a:rPr>
              <a:t>Een ulcus cruris is een contra-Indicatie voor dragen van TEK</a:t>
            </a:r>
          </a:p>
          <a:p>
            <a:pPr marL="180000" indent="-180000">
              <a:buFont typeface="Arial"/>
              <a:buChar char="•"/>
            </a:pPr>
            <a:r>
              <a:rPr lang="nl-NL" sz="1800" dirty="0">
                <a:solidFill>
                  <a:schemeClr val="tx1">
                    <a:lumMod val="75000"/>
                    <a:lumOff val="25000"/>
                  </a:schemeClr>
                </a:solidFill>
                <a:latin typeface="+mn-lt"/>
              </a:rPr>
              <a:t>Maar juist een indicatie voor inzetten van ACT</a:t>
            </a:r>
          </a:p>
          <a:p>
            <a:pPr marL="180000" indent="-180000">
              <a:buFont typeface="Arial"/>
              <a:buChar char="•"/>
            </a:pPr>
            <a:r>
              <a:rPr lang="nl-NL" sz="1800" dirty="0" smtClean="0">
                <a:solidFill>
                  <a:schemeClr val="tx1">
                    <a:lumMod val="75000"/>
                    <a:lumOff val="25000"/>
                  </a:schemeClr>
                </a:solidFill>
                <a:latin typeface="+mn-lt"/>
              </a:rPr>
              <a:t>Om het resultaat van ACT te kunnen behouden worden TEK aangemeten. </a:t>
            </a:r>
            <a:r>
              <a:rPr lang="nl-NL" sz="1100" dirty="0" smtClean="0">
                <a:solidFill>
                  <a:srgbClr val="FF0000"/>
                </a:solidFill>
              </a:rPr>
              <a:t>8</a:t>
            </a:r>
            <a:r>
              <a:rPr lang="nl-NL" sz="1100" dirty="0" smtClean="0"/>
              <a:t> (</a:t>
            </a:r>
            <a:r>
              <a:rPr lang="nl-NL" sz="1100" dirty="0" err="1" smtClean="0"/>
              <a:t>Reeder</a:t>
            </a:r>
            <a:r>
              <a:rPr lang="nl-NL" sz="1100" dirty="0" smtClean="0"/>
              <a:t>, 2013).</a:t>
            </a:r>
          </a:p>
          <a:p>
            <a:pPr marL="180000" indent="-180000">
              <a:buFont typeface="Arial"/>
              <a:buChar char="•"/>
            </a:pPr>
            <a:endParaRPr lang="nl-NL" sz="1100" dirty="0" smtClean="0">
              <a:solidFill>
                <a:srgbClr val="FF0000"/>
              </a:solidFill>
            </a:endParaRPr>
          </a:p>
          <a:p>
            <a:pPr marL="180000" indent="-180000">
              <a:buFont typeface="Arial"/>
              <a:buChar char="•"/>
            </a:pPr>
            <a:endParaRPr lang="nl-NL" sz="1800" dirty="0">
              <a:solidFill>
                <a:schemeClr val="tx1">
                  <a:lumMod val="75000"/>
                  <a:lumOff val="25000"/>
                </a:schemeClr>
              </a:solidFill>
              <a:latin typeface="+mn-lt"/>
            </a:endParaRPr>
          </a:p>
        </p:txBody>
      </p:sp>
    </p:spTree>
    <p:extLst>
      <p:ext uri="{BB962C8B-B14F-4D97-AF65-F5344CB8AC3E}">
        <p14:creationId xmlns:p14="http://schemas.microsoft.com/office/powerpoint/2010/main" val="16528086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6" name="Group 15"/>
          <p:cNvGrpSpPr/>
          <p:nvPr/>
        </p:nvGrpSpPr>
        <p:grpSpPr>
          <a:xfrm>
            <a:off x="8244408" y="0"/>
            <a:ext cx="899592" cy="5152266"/>
            <a:chOff x="8244408" y="0"/>
            <a:chExt cx="899592" cy="5152266"/>
          </a:xfrm>
        </p:grpSpPr>
        <p:sp>
          <p:nvSpPr>
            <p:cNvPr id="17" name="Rectangle 16"/>
            <p:cNvSpPr/>
            <p:nvPr/>
          </p:nvSpPr>
          <p:spPr>
            <a:xfrm>
              <a:off x="8244408" y="0"/>
              <a:ext cx="899592" cy="5143500"/>
            </a:xfrm>
            <a:prstGeom prst="rect">
              <a:avLst/>
            </a:prstGeom>
            <a:solidFill>
              <a:srgbClr val="80AC20"/>
            </a:solidFill>
            <a:ln w="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a:blip r:embed="rId3" cstate="print"/>
            <a:stretch>
              <a:fillRect/>
            </a:stretch>
          </p:blipFill>
          <p:spPr>
            <a:xfrm rot="16200000">
              <a:off x="5793553" y="2459622"/>
              <a:ext cx="5143500" cy="241787"/>
            </a:xfrm>
            <a:prstGeom prst="rect">
              <a:avLst/>
            </a:prstGeom>
          </p:spPr>
        </p:pic>
      </p:grpSp>
      <p:grpSp>
        <p:nvGrpSpPr>
          <p:cNvPr id="19" name="Group 18"/>
          <p:cNvGrpSpPr/>
          <p:nvPr/>
        </p:nvGrpSpPr>
        <p:grpSpPr>
          <a:xfrm rot="10800000">
            <a:off x="0" y="-8766"/>
            <a:ext cx="899592" cy="5152266"/>
            <a:chOff x="8244408" y="0"/>
            <a:chExt cx="899592" cy="5152266"/>
          </a:xfrm>
        </p:grpSpPr>
        <p:sp>
          <p:nvSpPr>
            <p:cNvPr id="20" name="Rectangle 19"/>
            <p:cNvSpPr/>
            <p:nvPr/>
          </p:nvSpPr>
          <p:spPr>
            <a:xfrm>
              <a:off x="8244408" y="0"/>
              <a:ext cx="899592" cy="5143500"/>
            </a:xfrm>
            <a:prstGeom prst="rect">
              <a:avLst/>
            </a:prstGeom>
            <a:solidFill>
              <a:srgbClr val="80AC20"/>
            </a:solidFill>
            <a:ln w="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3" cstate="print"/>
            <a:stretch>
              <a:fillRect/>
            </a:stretch>
          </p:blipFill>
          <p:spPr>
            <a:xfrm rot="16200000">
              <a:off x="5793553" y="2459622"/>
              <a:ext cx="5143500" cy="241787"/>
            </a:xfrm>
            <a:prstGeom prst="rect">
              <a:avLst/>
            </a:prstGeom>
          </p:spPr>
        </p:pic>
      </p:grpSp>
      <p:sp>
        <p:nvSpPr>
          <p:cNvPr id="5" name="Rechthoek 4"/>
          <p:cNvSpPr/>
          <p:nvPr/>
        </p:nvSpPr>
        <p:spPr>
          <a:xfrm>
            <a:off x="827584" y="2970264"/>
            <a:ext cx="3816424" cy="1200329"/>
          </a:xfrm>
          <a:prstGeom prst="rect">
            <a:avLst/>
          </a:prstGeom>
        </p:spPr>
        <p:txBody>
          <a:bodyPr wrap="square">
            <a:spAutoFit/>
          </a:bodyPr>
          <a:lstStyle/>
          <a:p>
            <a:endParaRPr lang="nl-NL" b="1" dirty="0" smtClean="0"/>
          </a:p>
          <a:p>
            <a:endParaRPr lang="nl-NL" b="1" dirty="0"/>
          </a:p>
          <a:p>
            <a:endParaRPr lang="nl-NL" b="1" dirty="0" smtClean="0"/>
          </a:p>
          <a:p>
            <a:endParaRPr lang="nl-NL" b="1" dirty="0"/>
          </a:p>
        </p:txBody>
      </p:sp>
      <p:sp>
        <p:nvSpPr>
          <p:cNvPr id="7" name="Tekstvak 6"/>
          <p:cNvSpPr txBox="1"/>
          <p:nvPr/>
        </p:nvSpPr>
        <p:spPr>
          <a:xfrm>
            <a:off x="1403648" y="1347614"/>
            <a:ext cx="6626634" cy="1754326"/>
          </a:xfrm>
          <a:prstGeom prst="rect">
            <a:avLst/>
          </a:prstGeom>
          <a:noFill/>
        </p:spPr>
        <p:txBody>
          <a:bodyPr wrap="square" rtlCol="0" anchor="t">
            <a:spAutoFit/>
          </a:bodyPr>
          <a:lstStyle/>
          <a:p>
            <a:r>
              <a:rPr lang="nl-NL" b="1" dirty="0" smtClean="0">
                <a:cs typeface="Gill Sans"/>
              </a:rPr>
              <a:t>Compressietherapie betekent letterlijk 'drukbehandeling'. Het bestaat uit een aantal technieken waardoor de veneuze en lymfatische circulatie van de extremiteiten wordt verbeterd. </a:t>
            </a:r>
          </a:p>
          <a:p>
            <a:r>
              <a:rPr lang="nl-NL" b="1" dirty="0" smtClean="0"/>
              <a:t>TEK is van essentieel belang om het behaalde resultaat van ACT te behouden. </a:t>
            </a:r>
            <a:r>
              <a:rPr lang="nl-NL" sz="1200" dirty="0" smtClean="0"/>
              <a:t>(9. </a:t>
            </a:r>
            <a:r>
              <a:rPr lang="nl-NL" sz="1200" dirty="0" err="1" smtClean="0"/>
              <a:t>Chiu</a:t>
            </a:r>
            <a:r>
              <a:rPr lang="nl-NL" sz="1200" dirty="0" smtClean="0"/>
              <a:t>, 2014).</a:t>
            </a:r>
            <a:endParaRPr lang="nl-NL" sz="1200" b="1" dirty="0" smtClean="0">
              <a:cs typeface="Gill Sans"/>
            </a:endParaRPr>
          </a:p>
          <a:p>
            <a:endParaRPr lang="nl-NL" b="1" dirty="0">
              <a:solidFill>
                <a:schemeClr val="tx1">
                  <a:lumMod val="75000"/>
                  <a:lumOff val="25000"/>
                </a:schemeClr>
              </a:solidFill>
              <a:cs typeface="Gill Sans"/>
            </a:endParaRPr>
          </a:p>
        </p:txBody>
      </p:sp>
      <p:sp>
        <p:nvSpPr>
          <p:cNvPr id="2" name="Rechthoek 1"/>
          <p:cNvSpPr/>
          <p:nvPr/>
        </p:nvSpPr>
        <p:spPr>
          <a:xfrm>
            <a:off x="4570413" y="3075806"/>
            <a:ext cx="3457971" cy="1477328"/>
          </a:xfrm>
          <a:prstGeom prst="rect">
            <a:avLst/>
          </a:prstGeom>
        </p:spPr>
        <p:txBody>
          <a:bodyPr wrap="square" anchor="t">
            <a:spAutoFit/>
          </a:bodyPr>
          <a:lstStyle/>
          <a:p>
            <a:r>
              <a:rPr lang="nl-NL" i="1" dirty="0">
                <a:solidFill>
                  <a:schemeClr val="tx1">
                    <a:lumMod val="75000"/>
                    <a:lumOff val="25000"/>
                  </a:schemeClr>
                </a:solidFill>
                <a:cs typeface="Gill Sans Light"/>
              </a:rPr>
              <a:t>Compressie is het direct uitoefenen van druk op een ledemaat, waardoor oedeem (vochtophoping) vermindert en de bloedtoevoer richting het hart bevordert.</a:t>
            </a:r>
          </a:p>
        </p:txBody>
      </p:sp>
      <p:pic>
        <p:nvPicPr>
          <p:cNvPr id="3074" name="Picture 2"/>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1475656" y="3003798"/>
            <a:ext cx="2857500" cy="1278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itel 1"/>
          <p:cNvSpPr txBox="1">
            <a:spLocks/>
          </p:cNvSpPr>
          <p:nvPr/>
        </p:nvSpPr>
        <p:spPr>
          <a:xfrm>
            <a:off x="1339826" y="339502"/>
            <a:ext cx="6832574" cy="864096"/>
          </a:xfrm>
          <a:prstGeom prst="rect">
            <a:avLst/>
          </a:prstGeom>
        </p:spPr>
        <p:txBody>
          <a:bodyPr vert="horz" lIns="91440" tIns="45720" rIns="91440" bIns="45720" rtlCol="0" anchor="t">
            <a:noAutofit/>
          </a:bodyPr>
          <a:lstStyle>
            <a:lvl1pPr algn="l" defTabSz="914400" rtl="0" eaLnBrk="1" latinLnBrk="0" hangingPunct="1">
              <a:spcBef>
                <a:spcPct val="0"/>
              </a:spcBef>
              <a:buNone/>
              <a:defRPr sz="3200" b="1" kern="1200">
                <a:solidFill>
                  <a:schemeClr val="tx1"/>
                </a:solidFill>
                <a:latin typeface="Gill Sans MT" pitchFamily="34" charset="0"/>
                <a:ea typeface="+mj-ea"/>
                <a:cs typeface="+mj-cs"/>
              </a:defRPr>
            </a:lvl1pPr>
          </a:lstStyle>
          <a:p>
            <a:pPr>
              <a:lnSpc>
                <a:spcPct val="80000"/>
              </a:lnSpc>
            </a:pPr>
            <a:r>
              <a:rPr lang="nl-NL" dirty="0" smtClean="0">
                <a:solidFill>
                  <a:srgbClr val="8BB511"/>
                </a:solidFill>
                <a:latin typeface="+mn-lt"/>
                <a:cs typeface="Gill Sans SemiBold"/>
              </a:rPr>
              <a:t>Werking </a:t>
            </a:r>
            <a:r>
              <a:rPr lang="nl-NL" dirty="0">
                <a:solidFill>
                  <a:srgbClr val="8BB511"/>
                </a:solidFill>
                <a:latin typeface="+mn-lt"/>
                <a:cs typeface="Gill Sans SemiBold"/>
              </a:rPr>
              <a:t>van de therapeutische elastische kous</a:t>
            </a:r>
          </a:p>
        </p:txBody>
      </p:sp>
      <p:sp>
        <p:nvSpPr>
          <p:cNvPr id="15" name="Rectangle 14"/>
          <p:cNvSpPr/>
          <p:nvPr/>
        </p:nvSpPr>
        <p:spPr>
          <a:xfrm>
            <a:off x="323528" y="258782"/>
            <a:ext cx="502261" cy="584776"/>
          </a:xfrm>
          <a:prstGeom prst="rect">
            <a:avLst/>
          </a:prstGeom>
        </p:spPr>
        <p:txBody>
          <a:bodyPr wrap="none" anchor="t">
            <a:spAutoFit/>
          </a:bodyPr>
          <a:lstStyle/>
          <a:p>
            <a:r>
              <a:rPr lang="nl-NL" sz="3200" dirty="0" smtClean="0">
                <a:solidFill>
                  <a:schemeClr val="bg1"/>
                </a:solidFill>
                <a:latin typeface="Gill Sans SemiBold"/>
                <a:cs typeface="Gill Sans SemiBold"/>
              </a:rPr>
              <a:t>2. </a:t>
            </a:r>
            <a:endParaRPr lang="en-US" sz="3200" dirty="0">
              <a:solidFill>
                <a:schemeClr val="bg1"/>
              </a:solidFill>
              <a:latin typeface="Gill Sans SemiBold"/>
              <a:cs typeface="Gill Sans SemiBold"/>
            </a:endParaRPr>
          </a:p>
        </p:txBody>
      </p:sp>
    </p:spTree>
    <p:extLst>
      <p:ext uri="{BB962C8B-B14F-4D97-AF65-F5344CB8AC3E}">
        <p14:creationId xmlns:p14="http://schemas.microsoft.com/office/powerpoint/2010/main" val="171062100"/>
      </p:ext>
    </p:extLst>
  </p:cSld>
  <p:clrMapOvr>
    <a:masterClrMapping/>
  </p:clrMapOvr>
  <mc:AlternateContent xmlns:mc="http://schemas.openxmlformats.org/markup-compatibility/2006" xmlns:p14="http://schemas.microsoft.com/office/powerpoint/2010/main">
    <mc:Choice Requires="p14">
      <p:transition spd="slow" p14:dur="1500" advTm="15000">
        <p:split orient="vert"/>
      </p:transition>
    </mc:Choice>
    <mc:Fallback xmlns="">
      <p:transition spd="slow" advTm="15000">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 name="Group 8"/>
          <p:cNvGrpSpPr/>
          <p:nvPr/>
        </p:nvGrpSpPr>
        <p:grpSpPr>
          <a:xfrm>
            <a:off x="8244408" y="0"/>
            <a:ext cx="899592" cy="5152266"/>
            <a:chOff x="8244408" y="0"/>
            <a:chExt cx="899592" cy="5152266"/>
          </a:xfrm>
        </p:grpSpPr>
        <p:sp>
          <p:nvSpPr>
            <p:cNvPr id="10" name="Rectangle 9"/>
            <p:cNvSpPr/>
            <p:nvPr/>
          </p:nvSpPr>
          <p:spPr>
            <a:xfrm>
              <a:off x="8244408" y="0"/>
              <a:ext cx="899592" cy="5143500"/>
            </a:xfrm>
            <a:prstGeom prst="rect">
              <a:avLst/>
            </a:prstGeom>
            <a:solidFill>
              <a:srgbClr val="80AC20"/>
            </a:solidFill>
            <a:ln w="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cstate="print"/>
            <a:stretch>
              <a:fillRect/>
            </a:stretch>
          </p:blipFill>
          <p:spPr>
            <a:xfrm rot="16200000">
              <a:off x="5793553" y="2459622"/>
              <a:ext cx="5143500" cy="241787"/>
            </a:xfrm>
            <a:prstGeom prst="rect">
              <a:avLst/>
            </a:prstGeom>
          </p:spPr>
        </p:pic>
      </p:grpSp>
      <p:grpSp>
        <p:nvGrpSpPr>
          <p:cNvPr id="12" name="Group 11"/>
          <p:cNvGrpSpPr/>
          <p:nvPr/>
        </p:nvGrpSpPr>
        <p:grpSpPr>
          <a:xfrm rot="10800000">
            <a:off x="0" y="-8766"/>
            <a:ext cx="899592" cy="5152266"/>
            <a:chOff x="8244408" y="0"/>
            <a:chExt cx="899592" cy="5152266"/>
          </a:xfrm>
        </p:grpSpPr>
        <p:sp>
          <p:nvSpPr>
            <p:cNvPr id="13" name="Rectangle 12"/>
            <p:cNvSpPr/>
            <p:nvPr/>
          </p:nvSpPr>
          <p:spPr>
            <a:xfrm>
              <a:off x="8244408" y="0"/>
              <a:ext cx="899592" cy="5143500"/>
            </a:xfrm>
            <a:prstGeom prst="rect">
              <a:avLst/>
            </a:prstGeom>
            <a:solidFill>
              <a:srgbClr val="80AC20"/>
            </a:solidFill>
            <a:ln w="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3" cstate="print"/>
            <a:stretch>
              <a:fillRect/>
            </a:stretch>
          </p:blipFill>
          <p:spPr>
            <a:xfrm rot="16200000">
              <a:off x="5793553" y="2459622"/>
              <a:ext cx="5143500" cy="241787"/>
            </a:xfrm>
            <a:prstGeom prst="rect">
              <a:avLst/>
            </a:prstGeom>
          </p:spPr>
        </p:pic>
      </p:grpSp>
      <p:sp>
        <p:nvSpPr>
          <p:cNvPr id="4" name="Titel 3"/>
          <p:cNvSpPr>
            <a:spLocks noGrp="1"/>
          </p:cNvSpPr>
          <p:nvPr>
            <p:ph type="title"/>
          </p:nvPr>
        </p:nvSpPr>
        <p:spPr>
          <a:xfrm>
            <a:off x="3995936" y="699542"/>
            <a:ext cx="4392488" cy="864096"/>
          </a:xfrm>
        </p:spPr>
        <p:txBody>
          <a:bodyPr anchor="t">
            <a:noAutofit/>
          </a:bodyPr>
          <a:lstStyle/>
          <a:p>
            <a:pPr marL="182563" indent="-182563">
              <a:buFont typeface="Arial"/>
              <a:buChar char="•"/>
            </a:pPr>
            <a:r>
              <a:rPr lang="en-US" sz="1800" b="0" dirty="0" err="1" smtClean="0">
                <a:solidFill>
                  <a:schemeClr val="tx1">
                    <a:lumMod val="75000"/>
                    <a:lumOff val="25000"/>
                  </a:schemeClr>
                </a:solidFill>
              </a:rPr>
              <a:t>Functie</a:t>
            </a:r>
            <a:r>
              <a:rPr lang="en-US" sz="1800" b="0" dirty="0" smtClean="0">
                <a:solidFill>
                  <a:schemeClr val="tx1">
                    <a:lumMod val="75000"/>
                    <a:lumOff val="25000"/>
                  </a:schemeClr>
                </a:solidFill>
              </a:rPr>
              <a:t> </a:t>
            </a:r>
            <a:r>
              <a:rPr lang="en-US" sz="1800" b="0" dirty="0" err="1" smtClean="0">
                <a:solidFill>
                  <a:schemeClr val="tx1">
                    <a:lumMod val="75000"/>
                    <a:lumOff val="25000"/>
                  </a:schemeClr>
                </a:solidFill>
              </a:rPr>
              <a:t>kleppen</a:t>
            </a:r>
            <a:r>
              <a:rPr lang="en-US" sz="1800" b="0" dirty="0" smtClean="0">
                <a:solidFill>
                  <a:schemeClr val="tx1">
                    <a:lumMod val="75000"/>
                    <a:lumOff val="25000"/>
                  </a:schemeClr>
                </a:solidFill>
              </a:rPr>
              <a:t> in de </a:t>
            </a:r>
            <a:r>
              <a:rPr lang="en-US" sz="1800" b="0" dirty="0" err="1" smtClean="0">
                <a:solidFill>
                  <a:schemeClr val="tx1">
                    <a:lumMod val="75000"/>
                    <a:lumOff val="25000"/>
                  </a:schemeClr>
                </a:solidFill>
              </a:rPr>
              <a:t>venen</a:t>
            </a:r>
            <a:r>
              <a:rPr lang="en-US" sz="1800" b="0" dirty="0" smtClean="0">
                <a:solidFill>
                  <a:schemeClr val="tx1">
                    <a:lumMod val="75000"/>
                    <a:lumOff val="25000"/>
                  </a:schemeClr>
                </a:solidFill>
              </a:rPr>
              <a:t>:</a:t>
            </a:r>
            <a:br>
              <a:rPr lang="en-US" sz="1800" b="0" dirty="0" smtClean="0">
                <a:solidFill>
                  <a:schemeClr val="tx1">
                    <a:lumMod val="75000"/>
                    <a:lumOff val="25000"/>
                  </a:schemeClr>
                </a:solidFill>
              </a:rPr>
            </a:br>
            <a:r>
              <a:rPr lang="nl-NL" sz="1800" b="0" dirty="0" smtClean="0">
                <a:solidFill>
                  <a:schemeClr val="tx1">
                    <a:lumMod val="75000"/>
                    <a:lumOff val="25000"/>
                  </a:schemeClr>
                </a:solidFill>
              </a:rPr>
              <a:t>t</a:t>
            </a:r>
            <a:r>
              <a:rPr lang="en-US" sz="1800" b="0" dirty="0" err="1" smtClean="0">
                <a:solidFill>
                  <a:schemeClr val="tx1">
                    <a:lumMod val="75000"/>
                    <a:lumOff val="25000"/>
                  </a:schemeClr>
                </a:solidFill>
              </a:rPr>
              <a:t>egengaan</a:t>
            </a:r>
            <a:r>
              <a:rPr lang="en-US" sz="1800" b="0" dirty="0" smtClean="0">
                <a:solidFill>
                  <a:schemeClr val="tx1">
                    <a:lumMod val="75000"/>
                    <a:lumOff val="25000"/>
                  </a:schemeClr>
                </a:solidFill>
              </a:rPr>
              <a:t> van </a:t>
            </a:r>
            <a:r>
              <a:rPr lang="en-US" sz="1800" b="0" dirty="0" err="1" smtClean="0">
                <a:solidFill>
                  <a:schemeClr val="tx1">
                    <a:lumMod val="75000"/>
                    <a:lumOff val="25000"/>
                  </a:schemeClr>
                </a:solidFill>
              </a:rPr>
              <a:t>terugstromen</a:t>
            </a:r>
            <a:r>
              <a:rPr lang="en-US" sz="1800" b="0" dirty="0" smtClean="0">
                <a:solidFill>
                  <a:schemeClr val="tx1">
                    <a:lumMod val="75000"/>
                    <a:lumOff val="25000"/>
                  </a:schemeClr>
                </a:solidFill>
              </a:rPr>
              <a:t> </a:t>
            </a:r>
            <a:r>
              <a:rPr lang="en-US" sz="1800" b="0" dirty="0" err="1" smtClean="0">
                <a:solidFill>
                  <a:schemeClr val="tx1">
                    <a:lumMod val="75000"/>
                    <a:lumOff val="25000"/>
                  </a:schemeClr>
                </a:solidFill>
              </a:rPr>
              <a:t>bloed</a:t>
            </a:r>
            <a:r>
              <a:rPr lang="nl-NL" sz="1800" dirty="0" smtClean="0">
                <a:solidFill>
                  <a:schemeClr val="tx1">
                    <a:lumMod val="75000"/>
                    <a:lumOff val="25000"/>
                  </a:schemeClr>
                </a:solidFill>
              </a:rPr>
              <a:t>.</a:t>
            </a:r>
            <a:br>
              <a:rPr lang="nl-NL" sz="1800" dirty="0" smtClean="0">
                <a:solidFill>
                  <a:schemeClr val="tx1">
                    <a:lumMod val="75000"/>
                    <a:lumOff val="25000"/>
                  </a:schemeClr>
                </a:solidFill>
              </a:rPr>
            </a:br>
            <a:r>
              <a:rPr lang="nl-NL" sz="1400" b="0" dirty="0" smtClean="0">
                <a:solidFill>
                  <a:srgbClr val="FF0000"/>
                </a:solidFill>
              </a:rPr>
              <a:t>10. </a:t>
            </a:r>
            <a:r>
              <a:rPr lang="nl-NL" sz="1400" b="0" dirty="0" smtClean="0"/>
              <a:t>(Verdonk, 2011).</a:t>
            </a:r>
            <a:endParaRPr lang="nl-NL" sz="1800" dirty="0">
              <a:solidFill>
                <a:schemeClr val="tx1">
                  <a:lumMod val="75000"/>
                  <a:lumOff val="25000"/>
                </a:schemeClr>
              </a:solidFill>
              <a:latin typeface="+mn-lt"/>
            </a:endParaRPr>
          </a:p>
        </p:txBody>
      </p:sp>
      <p:sp>
        <p:nvSpPr>
          <p:cNvPr id="5" name="Rechthoek 4"/>
          <p:cNvSpPr/>
          <p:nvPr/>
        </p:nvSpPr>
        <p:spPr>
          <a:xfrm>
            <a:off x="465646" y="843558"/>
            <a:ext cx="184666" cy="461665"/>
          </a:xfrm>
          <a:prstGeom prst="rect">
            <a:avLst/>
          </a:prstGeom>
        </p:spPr>
        <p:txBody>
          <a:bodyPr wrap="none">
            <a:spAutoFit/>
          </a:bodyPr>
          <a:lstStyle/>
          <a:p>
            <a:endParaRPr lang="nl-NL" sz="2400" b="1" dirty="0" smtClean="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403648" y="2143006"/>
            <a:ext cx="4632960" cy="2712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descr="open valv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03648" y="267494"/>
            <a:ext cx="1046072" cy="1569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closed valv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27784" y="267494"/>
            <a:ext cx="1226236" cy="158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439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 name="Group 8"/>
          <p:cNvGrpSpPr/>
          <p:nvPr/>
        </p:nvGrpSpPr>
        <p:grpSpPr>
          <a:xfrm>
            <a:off x="8244408" y="0"/>
            <a:ext cx="899592" cy="5152266"/>
            <a:chOff x="8244408" y="0"/>
            <a:chExt cx="899592" cy="5152266"/>
          </a:xfrm>
        </p:grpSpPr>
        <p:sp>
          <p:nvSpPr>
            <p:cNvPr id="10" name="Rectangle 9"/>
            <p:cNvSpPr/>
            <p:nvPr/>
          </p:nvSpPr>
          <p:spPr>
            <a:xfrm>
              <a:off x="8244408" y="0"/>
              <a:ext cx="899592" cy="5143500"/>
            </a:xfrm>
            <a:prstGeom prst="rect">
              <a:avLst/>
            </a:prstGeom>
            <a:solidFill>
              <a:srgbClr val="80AC20"/>
            </a:solidFill>
            <a:ln w="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cstate="print"/>
            <a:stretch>
              <a:fillRect/>
            </a:stretch>
          </p:blipFill>
          <p:spPr>
            <a:xfrm rot="16200000">
              <a:off x="5793553" y="2459622"/>
              <a:ext cx="5143500" cy="241787"/>
            </a:xfrm>
            <a:prstGeom prst="rect">
              <a:avLst/>
            </a:prstGeom>
          </p:spPr>
        </p:pic>
      </p:grpSp>
      <p:grpSp>
        <p:nvGrpSpPr>
          <p:cNvPr id="12" name="Group 11"/>
          <p:cNvGrpSpPr/>
          <p:nvPr/>
        </p:nvGrpSpPr>
        <p:grpSpPr>
          <a:xfrm rot="10800000">
            <a:off x="0" y="-8766"/>
            <a:ext cx="899592" cy="5152266"/>
            <a:chOff x="8244408" y="0"/>
            <a:chExt cx="899592" cy="5152266"/>
          </a:xfrm>
        </p:grpSpPr>
        <p:sp>
          <p:nvSpPr>
            <p:cNvPr id="13" name="Rectangle 12"/>
            <p:cNvSpPr/>
            <p:nvPr/>
          </p:nvSpPr>
          <p:spPr>
            <a:xfrm>
              <a:off x="8244408" y="0"/>
              <a:ext cx="899592" cy="5143500"/>
            </a:xfrm>
            <a:prstGeom prst="rect">
              <a:avLst/>
            </a:prstGeom>
            <a:solidFill>
              <a:srgbClr val="80AC20"/>
            </a:solidFill>
            <a:ln w="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3" cstate="print"/>
            <a:stretch>
              <a:fillRect/>
            </a:stretch>
          </p:blipFill>
          <p:spPr>
            <a:xfrm rot="16200000">
              <a:off x="5793553" y="2459622"/>
              <a:ext cx="5143500" cy="241787"/>
            </a:xfrm>
            <a:prstGeom prst="rect">
              <a:avLst/>
            </a:prstGeom>
          </p:spPr>
        </p:pic>
      </p:grpSp>
      <p:sp>
        <p:nvSpPr>
          <p:cNvPr id="15" name="Titel 1"/>
          <p:cNvSpPr txBox="1">
            <a:spLocks/>
          </p:cNvSpPr>
          <p:nvPr/>
        </p:nvSpPr>
        <p:spPr>
          <a:xfrm>
            <a:off x="1339826" y="339502"/>
            <a:ext cx="6832574" cy="648072"/>
          </a:xfrm>
          <a:prstGeom prst="rect">
            <a:avLst/>
          </a:prstGeom>
        </p:spPr>
        <p:txBody>
          <a:bodyPr vert="horz" lIns="91440" tIns="45720" rIns="91440" bIns="45720" rtlCol="0" anchor="t">
            <a:noAutofit/>
          </a:bodyPr>
          <a:lstStyle>
            <a:lvl1pPr algn="l" defTabSz="914400" rtl="0" eaLnBrk="1" latinLnBrk="0" hangingPunct="1">
              <a:spcBef>
                <a:spcPct val="0"/>
              </a:spcBef>
              <a:buNone/>
              <a:defRPr sz="3200" b="1" kern="1200">
                <a:solidFill>
                  <a:schemeClr val="tx1"/>
                </a:solidFill>
                <a:latin typeface="Gill Sans MT" pitchFamily="34" charset="0"/>
                <a:ea typeface="+mj-ea"/>
                <a:cs typeface="+mj-cs"/>
              </a:defRPr>
            </a:lvl1pPr>
          </a:lstStyle>
          <a:p>
            <a:pPr>
              <a:lnSpc>
                <a:spcPct val="80000"/>
              </a:lnSpc>
            </a:pPr>
            <a:r>
              <a:rPr lang="nl-NL" dirty="0" smtClean="0">
                <a:solidFill>
                  <a:srgbClr val="8BB511"/>
                </a:solidFill>
                <a:latin typeface="+mn-lt"/>
                <a:cs typeface="Gill Sans SemiBold"/>
              </a:rPr>
              <a:t>Medische indicaties</a:t>
            </a:r>
            <a:endParaRPr lang="nl-NL" dirty="0">
              <a:solidFill>
                <a:srgbClr val="8BB511"/>
              </a:solidFill>
              <a:latin typeface="+mn-lt"/>
              <a:cs typeface="Gill Sans SemiBold"/>
            </a:endParaRPr>
          </a:p>
        </p:txBody>
      </p:sp>
      <p:sp>
        <p:nvSpPr>
          <p:cNvPr id="16" name="Rectangle 15"/>
          <p:cNvSpPr/>
          <p:nvPr/>
        </p:nvSpPr>
        <p:spPr>
          <a:xfrm>
            <a:off x="323528" y="258782"/>
            <a:ext cx="502261" cy="584776"/>
          </a:xfrm>
          <a:prstGeom prst="rect">
            <a:avLst/>
          </a:prstGeom>
        </p:spPr>
        <p:txBody>
          <a:bodyPr wrap="none" anchor="t">
            <a:spAutoFit/>
          </a:bodyPr>
          <a:lstStyle/>
          <a:p>
            <a:r>
              <a:rPr lang="nl-NL" sz="3200" dirty="0" smtClean="0">
                <a:solidFill>
                  <a:schemeClr val="bg1"/>
                </a:solidFill>
                <a:latin typeface="Gill Sans SemiBold"/>
                <a:cs typeface="Gill Sans SemiBold"/>
              </a:rPr>
              <a:t>3. </a:t>
            </a:r>
            <a:endParaRPr lang="en-US" sz="3200" dirty="0">
              <a:solidFill>
                <a:schemeClr val="bg1"/>
              </a:solidFill>
              <a:latin typeface="Gill Sans SemiBold"/>
              <a:cs typeface="Gill Sans SemiBold"/>
            </a:endParaRPr>
          </a:p>
        </p:txBody>
      </p:sp>
      <p:sp>
        <p:nvSpPr>
          <p:cNvPr id="6" name="Tijdelijke aanduiding voor inhoud 1"/>
          <p:cNvSpPr>
            <a:spLocks noGrp="1"/>
          </p:cNvSpPr>
          <p:nvPr>
            <p:ph sz="half" idx="1"/>
          </p:nvPr>
        </p:nvSpPr>
        <p:spPr>
          <a:xfrm>
            <a:off x="1403648" y="1779663"/>
            <a:ext cx="4824536" cy="2520280"/>
          </a:xfrm>
        </p:spPr>
        <p:txBody>
          <a:bodyPr>
            <a:normAutofit/>
          </a:bodyPr>
          <a:lstStyle/>
          <a:p>
            <a:pPr marL="0" indent="0">
              <a:buNone/>
            </a:pPr>
            <a:r>
              <a:rPr lang="nl-NL" sz="2000" b="1" dirty="0" smtClean="0">
                <a:solidFill>
                  <a:schemeClr val="tx1">
                    <a:lumMod val="75000"/>
                    <a:lumOff val="25000"/>
                  </a:schemeClr>
                </a:solidFill>
                <a:latin typeface="+mj-lt"/>
              </a:rPr>
              <a:t>Oorzaken:</a:t>
            </a:r>
          </a:p>
          <a:p>
            <a:pPr marL="182563" indent="-182563">
              <a:buFont typeface="Arial"/>
              <a:buChar char="•"/>
            </a:pPr>
            <a:r>
              <a:rPr lang="nl-NL" sz="2000" b="1" dirty="0" smtClean="0">
                <a:solidFill>
                  <a:schemeClr val="tx1">
                    <a:lumMod val="75000"/>
                    <a:lumOff val="25000"/>
                  </a:schemeClr>
                </a:solidFill>
                <a:latin typeface="+mj-lt"/>
              </a:rPr>
              <a:t>Erfelijkheid</a:t>
            </a:r>
          </a:p>
          <a:p>
            <a:pPr marL="182563" indent="-182563">
              <a:buFont typeface="Arial"/>
              <a:buChar char="•"/>
            </a:pPr>
            <a:r>
              <a:rPr lang="nl-NL" sz="2000" b="1" dirty="0" smtClean="0">
                <a:solidFill>
                  <a:schemeClr val="tx1">
                    <a:lumMod val="75000"/>
                    <a:lumOff val="25000"/>
                  </a:schemeClr>
                </a:solidFill>
                <a:latin typeface="+mj-lt"/>
              </a:rPr>
              <a:t>Hormonen</a:t>
            </a:r>
          </a:p>
          <a:p>
            <a:pPr marL="182563" indent="-182563">
              <a:buFont typeface="Arial"/>
              <a:buChar char="•"/>
            </a:pPr>
            <a:r>
              <a:rPr lang="nl-NL" sz="2000" b="1" dirty="0" smtClean="0">
                <a:solidFill>
                  <a:schemeClr val="tx1">
                    <a:lumMod val="75000"/>
                    <a:lumOff val="25000"/>
                  </a:schemeClr>
                </a:solidFill>
                <a:latin typeface="+mj-lt"/>
              </a:rPr>
              <a:t>Levensstijl</a:t>
            </a:r>
          </a:p>
          <a:p>
            <a:pPr marL="182563" indent="-182563">
              <a:buFont typeface="Arial"/>
              <a:buChar char="•"/>
            </a:pPr>
            <a:r>
              <a:rPr lang="nl-NL" sz="2000" b="1" dirty="0" smtClean="0">
                <a:solidFill>
                  <a:schemeClr val="tx1">
                    <a:lumMod val="75000"/>
                    <a:lumOff val="25000"/>
                  </a:schemeClr>
                </a:solidFill>
                <a:latin typeface="+mj-lt"/>
              </a:rPr>
              <a:t>Zittend of staand beroep</a:t>
            </a:r>
          </a:p>
          <a:p>
            <a:pPr marL="182563" indent="-182563">
              <a:buFont typeface="Arial"/>
              <a:buChar char="•"/>
            </a:pPr>
            <a:r>
              <a:rPr lang="nl-NL" sz="2000" b="1" dirty="0" smtClean="0">
                <a:solidFill>
                  <a:schemeClr val="tx1">
                    <a:lumMod val="75000"/>
                    <a:lumOff val="25000"/>
                  </a:schemeClr>
                </a:solidFill>
                <a:latin typeface="+mj-lt"/>
              </a:rPr>
              <a:t>Weinig bewegen</a:t>
            </a:r>
          </a:p>
          <a:p>
            <a:pPr marL="0" indent="0">
              <a:buNone/>
            </a:pPr>
            <a:endParaRPr lang="nl-NL" sz="2000" b="1" dirty="0">
              <a:solidFill>
                <a:schemeClr val="tx1">
                  <a:lumMod val="75000"/>
                  <a:lumOff val="25000"/>
                </a:schemeClr>
              </a:solidFill>
              <a:latin typeface="+mj-lt"/>
            </a:endParaRPr>
          </a:p>
          <a:p>
            <a:pPr marL="0" indent="0">
              <a:buNone/>
            </a:pPr>
            <a:endParaRPr lang="nl-NL" sz="2000" b="1" dirty="0">
              <a:solidFill>
                <a:schemeClr val="tx1">
                  <a:lumMod val="75000"/>
                  <a:lumOff val="25000"/>
                </a:schemeClr>
              </a:solidFill>
              <a:latin typeface="+mj-lt"/>
            </a:endParaRPr>
          </a:p>
          <a:p>
            <a:pPr marL="0" indent="0">
              <a:buNone/>
            </a:pPr>
            <a:endParaRPr lang="nl-NL" sz="2000" b="1" dirty="0" smtClean="0">
              <a:solidFill>
                <a:schemeClr val="tx1">
                  <a:lumMod val="75000"/>
                  <a:lumOff val="25000"/>
                </a:schemeClr>
              </a:solidFill>
              <a:latin typeface="+mj-lt"/>
            </a:endParaRPr>
          </a:p>
        </p:txBody>
      </p:sp>
      <p:pic>
        <p:nvPicPr>
          <p:cNvPr id="7" name="Picture 8" descr="C:\Documents and Settings\Administrator\Mijn documenten\LIVIT\Plaatjes\Kousen - spataderen\spataderbeen, matig.jpg"/>
          <p:cNvPicPr>
            <a:picLocks noChangeAspect="1" noChangeArrowheads="1"/>
          </p:cNvPicPr>
          <p:nvPr/>
        </p:nvPicPr>
        <p:blipFill>
          <a:blip r:embed="rId4" cstate="print">
            <a:extLst>
              <a:ext uri="{28A0092B-C50C-407E-A947-70E740481C1C}">
                <a14:useLocalDpi xmlns:a14="http://schemas.microsoft.com/office/drawing/2010/main" val="0"/>
              </a:ext>
            </a:extLst>
          </a:blip>
          <a:srcRect t="7692"/>
          <a:stretch>
            <a:fillRect/>
          </a:stretch>
        </p:blipFill>
        <p:spPr bwMode="auto">
          <a:xfrm>
            <a:off x="6372200" y="2787774"/>
            <a:ext cx="1587821" cy="201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C:\Documents and Settings\Administrator\Mijn documenten\LIVIT\Plaatjes\spataderbenen.gif"/>
          <p:cNvPicPr>
            <a:picLocks noChangeAspect="1" noChangeArrowheads="1"/>
          </p:cNvPicPr>
          <p:nvPr/>
        </p:nvPicPr>
        <p:blipFill>
          <a:blip r:embed="rId5" cstate="print">
            <a:extLst>
              <a:ext uri="{28A0092B-C50C-407E-A947-70E740481C1C}">
                <a14:useLocalDpi xmlns:a14="http://schemas.microsoft.com/office/drawing/2010/main" val="0"/>
              </a:ext>
            </a:extLst>
          </a:blip>
          <a:srcRect t="10477"/>
          <a:stretch>
            <a:fillRect/>
          </a:stretch>
        </p:blipFill>
        <p:spPr bwMode="auto">
          <a:xfrm>
            <a:off x="6372200" y="699542"/>
            <a:ext cx="1578054" cy="1958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kstvak 1"/>
          <p:cNvSpPr txBox="1"/>
          <p:nvPr/>
        </p:nvSpPr>
        <p:spPr>
          <a:xfrm>
            <a:off x="1331640" y="1131590"/>
            <a:ext cx="4146078" cy="400110"/>
          </a:xfrm>
          <a:prstGeom prst="rect">
            <a:avLst/>
          </a:prstGeom>
          <a:noFill/>
        </p:spPr>
        <p:txBody>
          <a:bodyPr wrap="square" rtlCol="0">
            <a:spAutoFit/>
          </a:bodyPr>
          <a:lstStyle/>
          <a:p>
            <a:r>
              <a:rPr lang="nl-NL" sz="2000" dirty="0" smtClean="0">
                <a:solidFill>
                  <a:schemeClr val="tx1">
                    <a:lumMod val="75000"/>
                    <a:lumOff val="25000"/>
                  </a:schemeClr>
                </a:solidFill>
                <a:latin typeface="+mj-lt"/>
              </a:rPr>
              <a:t>Varices zijn verwijding van de venen</a:t>
            </a:r>
            <a:endParaRPr lang="nl-NL" sz="2000" dirty="0">
              <a:solidFill>
                <a:schemeClr val="tx1">
                  <a:lumMod val="75000"/>
                  <a:lumOff val="25000"/>
                </a:schemeClr>
              </a:solidFill>
              <a:latin typeface="+mj-lt"/>
            </a:endParaRPr>
          </a:p>
        </p:txBody>
      </p:sp>
      <p:sp>
        <p:nvSpPr>
          <p:cNvPr id="3" name="Tekstvak 2"/>
          <p:cNvSpPr txBox="1"/>
          <p:nvPr/>
        </p:nvSpPr>
        <p:spPr>
          <a:xfrm>
            <a:off x="-1620688" y="1869672"/>
            <a:ext cx="184666" cy="369332"/>
          </a:xfrm>
          <a:prstGeom prst="rect">
            <a:avLst/>
          </a:prstGeom>
          <a:noFill/>
        </p:spPr>
        <p:txBody>
          <a:bodyPr wrap="none" rtlCol="0">
            <a:spAutoFit/>
          </a:bodyPr>
          <a:lstStyle/>
          <a:p>
            <a:endParaRPr lang="nl-NL" dirty="0"/>
          </a:p>
        </p:txBody>
      </p:sp>
    </p:spTree>
    <p:extLst>
      <p:ext uri="{BB962C8B-B14F-4D97-AF65-F5344CB8AC3E}">
        <p14:creationId xmlns:p14="http://schemas.microsoft.com/office/powerpoint/2010/main" val="3960245124"/>
      </p:ext>
    </p:extLst>
  </p:cSld>
  <p:clrMapOvr>
    <a:masterClrMapping/>
  </p:clrMapOvr>
  <p:transition spd="slow" advTm="15000">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 name="Group 6"/>
          <p:cNvGrpSpPr/>
          <p:nvPr/>
        </p:nvGrpSpPr>
        <p:grpSpPr>
          <a:xfrm>
            <a:off x="8244408" y="0"/>
            <a:ext cx="899592" cy="5152266"/>
            <a:chOff x="8244408" y="0"/>
            <a:chExt cx="899592" cy="5152266"/>
          </a:xfrm>
        </p:grpSpPr>
        <p:sp>
          <p:nvSpPr>
            <p:cNvPr id="8" name="Rectangle 7"/>
            <p:cNvSpPr/>
            <p:nvPr/>
          </p:nvSpPr>
          <p:spPr>
            <a:xfrm>
              <a:off x="8244408" y="0"/>
              <a:ext cx="899592" cy="5143500"/>
            </a:xfrm>
            <a:prstGeom prst="rect">
              <a:avLst/>
            </a:prstGeom>
            <a:solidFill>
              <a:srgbClr val="80AC20"/>
            </a:solidFill>
            <a:ln w="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cstate="print"/>
            <a:stretch>
              <a:fillRect/>
            </a:stretch>
          </p:blipFill>
          <p:spPr>
            <a:xfrm rot="16200000">
              <a:off x="5793553" y="2459622"/>
              <a:ext cx="5143500" cy="241787"/>
            </a:xfrm>
            <a:prstGeom prst="rect">
              <a:avLst/>
            </a:prstGeom>
          </p:spPr>
        </p:pic>
      </p:grpSp>
      <p:grpSp>
        <p:nvGrpSpPr>
          <p:cNvPr id="10" name="Group 9"/>
          <p:cNvGrpSpPr/>
          <p:nvPr/>
        </p:nvGrpSpPr>
        <p:grpSpPr>
          <a:xfrm rot="10800000">
            <a:off x="0" y="-8766"/>
            <a:ext cx="899592" cy="5152266"/>
            <a:chOff x="8244408" y="0"/>
            <a:chExt cx="899592" cy="5152266"/>
          </a:xfrm>
        </p:grpSpPr>
        <p:sp>
          <p:nvSpPr>
            <p:cNvPr id="11" name="Rectangle 10"/>
            <p:cNvSpPr/>
            <p:nvPr/>
          </p:nvSpPr>
          <p:spPr>
            <a:xfrm>
              <a:off x="8244408" y="0"/>
              <a:ext cx="899592" cy="5143500"/>
            </a:xfrm>
            <a:prstGeom prst="rect">
              <a:avLst/>
            </a:prstGeom>
            <a:solidFill>
              <a:srgbClr val="80AC20"/>
            </a:solidFill>
            <a:ln w="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3" cstate="print"/>
            <a:stretch>
              <a:fillRect/>
            </a:stretch>
          </p:blipFill>
          <p:spPr>
            <a:xfrm rot="16200000">
              <a:off x="5793553" y="2459622"/>
              <a:ext cx="5143500" cy="241787"/>
            </a:xfrm>
            <a:prstGeom prst="rect">
              <a:avLst/>
            </a:prstGeom>
          </p:spPr>
        </p:pic>
      </p:grpSp>
      <p:sp>
        <p:nvSpPr>
          <p:cNvPr id="5" name="Rechthoek 4"/>
          <p:cNvSpPr/>
          <p:nvPr/>
        </p:nvSpPr>
        <p:spPr>
          <a:xfrm>
            <a:off x="465646" y="717621"/>
            <a:ext cx="184666" cy="461665"/>
          </a:xfrm>
          <a:prstGeom prst="rect">
            <a:avLst/>
          </a:prstGeom>
        </p:spPr>
        <p:txBody>
          <a:bodyPr wrap="none">
            <a:spAutoFit/>
          </a:bodyPr>
          <a:lstStyle/>
          <a:p>
            <a:endParaRPr lang="nl-NL" sz="2400" b="1" dirty="0" smtClean="0"/>
          </a:p>
        </p:txBody>
      </p:sp>
      <p:pic>
        <p:nvPicPr>
          <p:cNvPr id="6" name="Picture 6" descr="C:\Documents and Settings\Administrator\Mijn documenten\LIVIT\Plaatjes\Ulcus Cruris.jpg"/>
          <p:cNvPicPr>
            <a:picLocks noChangeAspect="1" noChangeArrowheads="1"/>
          </p:cNvPicPr>
          <p:nvPr/>
        </p:nvPicPr>
        <p:blipFill>
          <a:blip r:embed="rId4" cstate="print">
            <a:extLst>
              <a:ext uri="{28A0092B-C50C-407E-A947-70E740481C1C}">
                <a14:useLocalDpi xmlns:a14="http://schemas.microsoft.com/office/drawing/2010/main" val="0"/>
              </a:ext>
            </a:extLst>
          </a:blip>
          <a:srcRect r="8139" b="1666"/>
          <a:stretch>
            <a:fillRect/>
          </a:stretch>
        </p:blipFill>
        <p:spPr bwMode="auto">
          <a:xfrm>
            <a:off x="5724128" y="1635646"/>
            <a:ext cx="2161279" cy="2448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kstvak 1"/>
          <p:cNvSpPr txBox="1"/>
          <p:nvPr/>
        </p:nvSpPr>
        <p:spPr>
          <a:xfrm>
            <a:off x="1331640" y="843558"/>
            <a:ext cx="6408712" cy="1292662"/>
          </a:xfrm>
          <a:prstGeom prst="rect">
            <a:avLst/>
          </a:prstGeom>
          <a:noFill/>
        </p:spPr>
        <p:txBody>
          <a:bodyPr wrap="square" rtlCol="0">
            <a:spAutoFit/>
          </a:bodyPr>
          <a:lstStyle/>
          <a:p>
            <a:r>
              <a:rPr lang="nl-NL" sz="2000" dirty="0" smtClean="0">
                <a:solidFill>
                  <a:schemeClr val="tx1">
                    <a:lumMod val="75000"/>
                    <a:lumOff val="25000"/>
                  </a:schemeClr>
                </a:solidFill>
              </a:rPr>
              <a:t>Een teken van langdurig gestoorde afvoer van veneus bloed.</a:t>
            </a:r>
            <a:r>
              <a:rPr lang="nl-NL" sz="2000" dirty="0" smtClean="0"/>
              <a:t> </a:t>
            </a:r>
          </a:p>
          <a:p>
            <a:r>
              <a:rPr lang="nl-NL" sz="1000" dirty="0" smtClean="0">
                <a:solidFill>
                  <a:srgbClr val="FF0000"/>
                </a:solidFill>
              </a:rPr>
              <a:t>11. </a:t>
            </a:r>
            <a:r>
              <a:rPr lang="nl-NL" sz="1000" dirty="0" smtClean="0"/>
              <a:t>Verdonk, 2011).</a:t>
            </a:r>
            <a:r>
              <a:rPr lang="nl-NL" sz="1000" dirty="0" smtClean="0">
                <a:solidFill>
                  <a:schemeClr val="tx1">
                    <a:lumMod val="75000"/>
                    <a:lumOff val="25000"/>
                  </a:schemeClr>
                </a:solidFill>
              </a:rPr>
              <a:t> </a:t>
            </a:r>
          </a:p>
          <a:p>
            <a:endParaRPr lang="nl-NL" sz="1400" dirty="0" smtClean="0">
              <a:solidFill>
                <a:schemeClr val="tx1">
                  <a:lumMod val="75000"/>
                  <a:lumOff val="25000"/>
                </a:schemeClr>
              </a:solidFill>
            </a:endParaRPr>
          </a:p>
          <a:p>
            <a:endParaRPr lang="nl-NL" sz="1400" dirty="0" smtClean="0"/>
          </a:p>
          <a:p>
            <a:endParaRPr lang="nl-NL" sz="2000" dirty="0">
              <a:solidFill>
                <a:schemeClr val="tx1">
                  <a:lumMod val="75000"/>
                  <a:lumOff val="25000"/>
                </a:schemeClr>
              </a:solidFill>
            </a:endParaRPr>
          </a:p>
        </p:txBody>
      </p:sp>
      <p:sp>
        <p:nvSpPr>
          <p:cNvPr id="3" name="Tekstvak 2"/>
          <p:cNvSpPr txBox="1"/>
          <p:nvPr/>
        </p:nvSpPr>
        <p:spPr>
          <a:xfrm>
            <a:off x="1331640" y="1563638"/>
            <a:ext cx="4092339" cy="2677656"/>
          </a:xfrm>
          <a:prstGeom prst="rect">
            <a:avLst/>
          </a:prstGeom>
          <a:noFill/>
        </p:spPr>
        <p:txBody>
          <a:bodyPr wrap="none" rtlCol="0">
            <a:spAutoFit/>
          </a:bodyPr>
          <a:lstStyle/>
          <a:p>
            <a:r>
              <a:rPr lang="nl-NL" sz="2000" b="1" dirty="0" smtClean="0">
                <a:solidFill>
                  <a:schemeClr val="tx1">
                    <a:lumMod val="75000"/>
                    <a:lumOff val="25000"/>
                  </a:schemeClr>
                </a:solidFill>
              </a:rPr>
              <a:t>Symptomen:</a:t>
            </a:r>
          </a:p>
          <a:p>
            <a:pPr marL="182563" indent="-182563">
              <a:buFont typeface="Arial"/>
              <a:buChar char="•"/>
            </a:pPr>
            <a:r>
              <a:rPr lang="nl-NL" sz="2000" b="1" dirty="0" smtClean="0">
                <a:solidFill>
                  <a:schemeClr val="tx1">
                    <a:lumMod val="75000"/>
                    <a:lumOff val="25000"/>
                  </a:schemeClr>
                </a:solidFill>
              </a:rPr>
              <a:t>Oedeem</a:t>
            </a:r>
          </a:p>
          <a:p>
            <a:pPr marL="182563" indent="-182563">
              <a:buFont typeface="Arial"/>
              <a:buChar char="•"/>
            </a:pPr>
            <a:r>
              <a:rPr lang="nl-NL" sz="2000" b="1" dirty="0" smtClean="0">
                <a:solidFill>
                  <a:schemeClr val="tx1">
                    <a:lumMod val="75000"/>
                    <a:lumOff val="25000"/>
                  </a:schemeClr>
                </a:solidFill>
              </a:rPr>
              <a:t>Corona </a:t>
            </a:r>
            <a:r>
              <a:rPr lang="nl-NL" sz="2000" b="1" dirty="0" err="1" smtClean="0">
                <a:solidFill>
                  <a:schemeClr val="tx1">
                    <a:lumMod val="75000"/>
                    <a:lumOff val="25000"/>
                  </a:schemeClr>
                </a:solidFill>
              </a:rPr>
              <a:t>Phlebectatica</a:t>
            </a:r>
            <a:r>
              <a:rPr lang="nl-NL" sz="2000" b="1" dirty="0" smtClean="0">
                <a:solidFill>
                  <a:schemeClr val="tx1">
                    <a:lumMod val="75000"/>
                    <a:lumOff val="25000"/>
                  </a:schemeClr>
                </a:solidFill>
              </a:rPr>
              <a:t> </a:t>
            </a:r>
            <a:r>
              <a:rPr lang="nl-NL" sz="2000" b="1" dirty="0" err="1" smtClean="0">
                <a:solidFill>
                  <a:schemeClr val="tx1">
                    <a:lumMod val="75000"/>
                    <a:lumOff val="25000"/>
                  </a:schemeClr>
                </a:solidFill>
              </a:rPr>
              <a:t>paraplantaris</a:t>
            </a:r>
            <a:endParaRPr lang="nl-NL" sz="2000" b="1" dirty="0" smtClean="0">
              <a:solidFill>
                <a:schemeClr val="tx1">
                  <a:lumMod val="75000"/>
                  <a:lumOff val="25000"/>
                </a:schemeClr>
              </a:solidFill>
            </a:endParaRPr>
          </a:p>
          <a:p>
            <a:pPr marL="182563" indent="-182563">
              <a:buFont typeface="Arial"/>
              <a:buChar char="•"/>
            </a:pPr>
            <a:r>
              <a:rPr lang="nl-NL" sz="2000" b="1" dirty="0" err="1" smtClean="0">
                <a:solidFill>
                  <a:schemeClr val="tx1">
                    <a:lumMod val="75000"/>
                    <a:lumOff val="25000"/>
                  </a:schemeClr>
                </a:solidFill>
              </a:rPr>
              <a:t>Atrophie</a:t>
            </a:r>
            <a:r>
              <a:rPr lang="nl-NL" sz="2000" b="1" dirty="0" smtClean="0">
                <a:solidFill>
                  <a:schemeClr val="tx1">
                    <a:lumMod val="75000"/>
                    <a:lumOff val="25000"/>
                  </a:schemeClr>
                </a:solidFill>
              </a:rPr>
              <a:t> Blanche</a:t>
            </a:r>
          </a:p>
          <a:p>
            <a:pPr marL="182563" indent="-182563">
              <a:buFont typeface="Arial"/>
              <a:buChar char="•"/>
            </a:pPr>
            <a:r>
              <a:rPr lang="nl-NL" sz="2000" b="1" dirty="0" smtClean="0">
                <a:solidFill>
                  <a:schemeClr val="tx1">
                    <a:lumMod val="75000"/>
                    <a:lumOff val="25000"/>
                  </a:schemeClr>
                </a:solidFill>
              </a:rPr>
              <a:t>Hyperpigmentatie</a:t>
            </a:r>
          </a:p>
          <a:p>
            <a:pPr marL="182563" indent="-182563">
              <a:buFont typeface="Arial"/>
              <a:buChar char="•"/>
            </a:pPr>
            <a:r>
              <a:rPr lang="nl-NL" sz="2000" b="1" dirty="0" smtClean="0">
                <a:solidFill>
                  <a:schemeClr val="tx1">
                    <a:lumMod val="75000"/>
                    <a:lumOff val="25000"/>
                  </a:schemeClr>
                </a:solidFill>
              </a:rPr>
              <a:t>Ulcus Cruris</a:t>
            </a:r>
          </a:p>
          <a:p>
            <a:pPr marL="182563" indent="-182563">
              <a:buFont typeface="Arial"/>
              <a:buChar char="•"/>
            </a:pPr>
            <a:r>
              <a:rPr lang="nl-NL" sz="2000" b="1" dirty="0" smtClean="0">
                <a:solidFill>
                  <a:schemeClr val="tx1">
                    <a:lumMod val="75000"/>
                    <a:lumOff val="25000"/>
                  </a:schemeClr>
                </a:solidFill>
              </a:rPr>
              <a:t>Nagelafwijkingen</a:t>
            </a:r>
          </a:p>
          <a:p>
            <a:pPr marL="182563" indent="-182563"/>
            <a:r>
              <a:rPr lang="nl-NL" sz="800" dirty="0" smtClean="0">
                <a:solidFill>
                  <a:srgbClr val="FF0000"/>
                </a:solidFill>
              </a:rPr>
              <a:t>12. </a:t>
            </a:r>
            <a:r>
              <a:rPr lang="nl-NL" sz="800" dirty="0" smtClean="0"/>
              <a:t>(Jansen, Laan &amp; </a:t>
            </a:r>
            <a:r>
              <a:rPr lang="nl-NL" sz="800" dirty="0" err="1" smtClean="0"/>
              <a:t>Schols</a:t>
            </a:r>
            <a:r>
              <a:rPr lang="nl-NL" sz="800" dirty="0" smtClean="0"/>
              <a:t>, 2013).</a:t>
            </a:r>
            <a:endParaRPr lang="nl-NL" sz="800" dirty="0" smtClean="0">
              <a:solidFill>
                <a:schemeClr val="tx1">
                  <a:lumMod val="75000"/>
                  <a:lumOff val="25000"/>
                </a:schemeClr>
              </a:solidFill>
            </a:endParaRPr>
          </a:p>
          <a:p>
            <a:pPr marL="182563" indent="-182563">
              <a:buFont typeface="Arial"/>
              <a:buChar char="•"/>
            </a:pPr>
            <a:endParaRPr lang="nl-NL" sz="2000" b="1" dirty="0">
              <a:solidFill>
                <a:schemeClr val="tx1">
                  <a:lumMod val="75000"/>
                  <a:lumOff val="25000"/>
                </a:schemeClr>
              </a:solidFill>
            </a:endParaRPr>
          </a:p>
        </p:txBody>
      </p:sp>
      <p:sp>
        <p:nvSpPr>
          <p:cNvPr id="19" name="Titel 1"/>
          <p:cNvSpPr txBox="1">
            <a:spLocks/>
          </p:cNvSpPr>
          <p:nvPr/>
        </p:nvSpPr>
        <p:spPr>
          <a:xfrm>
            <a:off x="1339826" y="339502"/>
            <a:ext cx="6832574" cy="648072"/>
          </a:xfrm>
          <a:prstGeom prst="rect">
            <a:avLst/>
          </a:prstGeom>
        </p:spPr>
        <p:txBody>
          <a:bodyPr vert="horz" lIns="91440" tIns="45720" rIns="91440" bIns="45720" rtlCol="0" anchor="t">
            <a:noAutofit/>
          </a:bodyPr>
          <a:lstStyle>
            <a:lvl1pPr algn="l" defTabSz="914400" rtl="0" eaLnBrk="1" latinLnBrk="0" hangingPunct="1">
              <a:spcBef>
                <a:spcPct val="0"/>
              </a:spcBef>
              <a:buNone/>
              <a:defRPr sz="3200" b="1" kern="1200">
                <a:solidFill>
                  <a:schemeClr val="tx1"/>
                </a:solidFill>
                <a:latin typeface="Gill Sans MT" pitchFamily="34" charset="0"/>
                <a:ea typeface="+mj-ea"/>
                <a:cs typeface="+mj-cs"/>
              </a:defRPr>
            </a:lvl1pPr>
          </a:lstStyle>
          <a:p>
            <a:pPr>
              <a:lnSpc>
                <a:spcPct val="80000"/>
              </a:lnSpc>
            </a:pPr>
            <a:r>
              <a:rPr lang="nl-NL" dirty="0">
                <a:solidFill>
                  <a:srgbClr val="8BB511"/>
                </a:solidFill>
                <a:latin typeface="+mn-lt"/>
              </a:rPr>
              <a:t>Chronische veneuze insufficiëntie (CVI)</a:t>
            </a:r>
            <a:endParaRPr lang="nl-NL" dirty="0">
              <a:solidFill>
                <a:srgbClr val="8BB511"/>
              </a:solidFill>
              <a:latin typeface="+mn-lt"/>
              <a:cs typeface="Gill Sans SemiBold"/>
            </a:endParaRPr>
          </a:p>
        </p:txBody>
      </p:sp>
    </p:spTree>
    <p:extLst>
      <p:ext uri="{BB962C8B-B14F-4D97-AF65-F5344CB8AC3E}">
        <p14:creationId xmlns:p14="http://schemas.microsoft.com/office/powerpoint/2010/main" val="1858864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jdelijke aanduiding voor inhoud 1"/>
          <p:cNvSpPr>
            <a:spLocks noGrp="1"/>
          </p:cNvSpPr>
          <p:nvPr>
            <p:ph sz="half" idx="1"/>
          </p:nvPr>
        </p:nvSpPr>
        <p:spPr>
          <a:xfrm>
            <a:off x="457200" y="1200150"/>
            <a:ext cx="8363272" cy="3693857"/>
          </a:xfrm>
        </p:spPr>
        <p:txBody>
          <a:bodyPr>
            <a:normAutofit/>
          </a:bodyPr>
          <a:lstStyle/>
          <a:p>
            <a:pPr marL="0" indent="0">
              <a:buNone/>
            </a:pPr>
            <a:endParaRPr lang="nl-NL" sz="2400" dirty="0" smtClean="0"/>
          </a:p>
          <a:p>
            <a:pPr marL="0" indent="0">
              <a:buNone/>
            </a:pPr>
            <a:endParaRPr lang="nl-NL" sz="2400" dirty="0"/>
          </a:p>
          <a:p>
            <a:pPr marL="0" indent="0">
              <a:buNone/>
            </a:pPr>
            <a:endParaRPr lang="nl-NL" sz="2400" dirty="0" smtClean="0"/>
          </a:p>
          <a:p>
            <a:pPr marL="0" indent="0">
              <a:buNone/>
            </a:pPr>
            <a:endParaRPr lang="nl-NL" sz="2400" dirty="0"/>
          </a:p>
          <a:p>
            <a:pPr marL="0" indent="0">
              <a:buNone/>
            </a:pPr>
            <a:endParaRPr lang="nl-NL" sz="2400" dirty="0" smtClean="0"/>
          </a:p>
          <a:p>
            <a:pPr marL="0" indent="0">
              <a:buNone/>
            </a:pPr>
            <a:endParaRPr lang="nl-NL" sz="2400" dirty="0"/>
          </a:p>
          <a:p>
            <a:pPr marL="0" indent="0">
              <a:buNone/>
            </a:pPr>
            <a:endParaRPr lang="nl-NL" sz="2400" dirty="0"/>
          </a:p>
          <a:p>
            <a:pPr marL="0" indent="0">
              <a:buNone/>
            </a:pPr>
            <a:endParaRPr lang="nl-NL" sz="2400" dirty="0" smtClean="0"/>
          </a:p>
        </p:txBody>
      </p:sp>
      <p:pic>
        <p:nvPicPr>
          <p:cNvPr id="1026" name="Picture 2" descr="\\fps01\home$\mmiddendorp\Klinische les\Pitting-Oedeem-crop.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323" r="1801" b="5653"/>
          <a:stretch/>
        </p:blipFill>
        <p:spPr bwMode="auto">
          <a:xfrm>
            <a:off x="899592" y="1075866"/>
            <a:ext cx="7344816" cy="3395575"/>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8244408" y="0"/>
            <a:ext cx="899592" cy="5152266"/>
            <a:chOff x="8244408" y="0"/>
            <a:chExt cx="899592" cy="5152266"/>
          </a:xfrm>
        </p:grpSpPr>
        <p:sp>
          <p:nvSpPr>
            <p:cNvPr id="6" name="Rectangle 5"/>
            <p:cNvSpPr/>
            <p:nvPr/>
          </p:nvSpPr>
          <p:spPr>
            <a:xfrm>
              <a:off x="8244408" y="0"/>
              <a:ext cx="899592" cy="5143500"/>
            </a:xfrm>
            <a:prstGeom prst="rect">
              <a:avLst/>
            </a:prstGeom>
            <a:solidFill>
              <a:srgbClr val="80AC20"/>
            </a:solidFill>
            <a:ln w="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4" cstate="print"/>
            <a:stretch>
              <a:fillRect/>
            </a:stretch>
          </p:blipFill>
          <p:spPr>
            <a:xfrm rot="16200000">
              <a:off x="5793553" y="2459622"/>
              <a:ext cx="5143500" cy="241787"/>
            </a:xfrm>
            <a:prstGeom prst="rect">
              <a:avLst/>
            </a:prstGeom>
          </p:spPr>
        </p:pic>
      </p:grpSp>
      <p:grpSp>
        <p:nvGrpSpPr>
          <p:cNvPr id="8" name="Group 7"/>
          <p:cNvGrpSpPr/>
          <p:nvPr/>
        </p:nvGrpSpPr>
        <p:grpSpPr>
          <a:xfrm rot="10800000">
            <a:off x="0" y="-8766"/>
            <a:ext cx="899592" cy="5152266"/>
            <a:chOff x="8244408" y="0"/>
            <a:chExt cx="899592" cy="5152266"/>
          </a:xfrm>
        </p:grpSpPr>
        <p:sp>
          <p:nvSpPr>
            <p:cNvPr id="9" name="Rectangle 8"/>
            <p:cNvSpPr/>
            <p:nvPr/>
          </p:nvSpPr>
          <p:spPr>
            <a:xfrm>
              <a:off x="8244408" y="0"/>
              <a:ext cx="899592" cy="5143500"/>
            </a:xfrm>
            <a:prstGeom prst="rect">
              <a:avLst/>
            </a:prstGeom>
            <a:solidFill>
              <a:srgbClr val="80AC20"/>
            </a:solidFill>
            <a:ln w="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4" cstate="print"/>
            <a:stretch>
              <a:fillRect/>
            </a:stretch>
          </p:blipFill>
          <p:spPr>
            <a:xfrm rot="16200000">
              <a:off x="5793553" y="2459622"/>
              <a:ext cx="5143500" cy="241787"/>
            </a:xfrm>
            <a:prstGeom prst="rect">
              <a:avLst/>
            </a:prstGeom>
          </p:spPr>
        </p:pic>
      </p:grpSp>
      <p:sp>
        <p:nvSpPr>
          <p:cNvPr id="11" name="Titel 1"/>
          <p:cNvSpPr txBox="1">
            <a:spLocks/>
          </p:cNvSpPr>
          <p:nvPr/>
        </p:nvSpPr>
        <p:spPr>
          <a:xfrm>
            <a:off x="1339826" y="339502"/>
            <a:ext cx="6832574" cy="648072"/>
          </a:xfrm>
          <a:prstGeom prst="rect">
            <a:avLst/>
          </a:prstGeom>
        </p:spPr>
        <p:txBody>
          <a:bodyPr vert="horz" lIns="91440" tIns="45720" rIns="91440" bIns="45720" rtlCol="0" anchor="t">
            <a:noAutofit/>
          </a:bodyPr>
          <a:lstStyle>
            <a:lvl1pPr algn="l" defTabSz="914400" rtl="0" eaLnBrk="1" latinLnBrk="0" hangingPunct="1">
              <a:spcBef>
                <a:spcPct val="0"/>
              </a:spcBef>
              <a:buNone/>
              <a:defRPr sz="3200" b="1" kern="1200">
                <a:solidFill>
                  <a:schemeClr val="tx1"/>
                </a:solidFill>
                <a:latin typeface="Gill Sans MT" pitchFamily="34" charset="0"/>
                <a:ea typeface="+mj-ea"/>
                <a:cs typeface="+mj-cs"/>
              </a:defRPr>
            </a:lvl1pPr>
          </a:lstStyle>
          <a:p>
            <a:pPr>
              <a:lnSpc>
                <a:spcPct val="80000"/>
              </a:lnSpc>
            </a:pPr>
            <a:r>
              <a:rPr lang="nl-NL" dirty="0" smtClean="0">
                <a:solidFill>
                  <a:srgbClr val="8BB511"/>
                </a:solidFill>
                <a:latin typeface="+mn-lt"/>
              </a:rPr>
              <a:t>Lymfoedeem</a:t>
            </a:r>
            <a:endParaRPr lang="nl-NL" dirty="0">
              <a:solidFill>
                <a:srgbClr val="8BB511"/>
              </a:solidFill>
              <a:latin typeface="+mn-lt"/>
              <a:cs typeface="Gill Sans SemiBold"/>
            </a:endParaRPr>
          </a:p>
        </p:txBody>
      </p:sp>
    </p:spTree>
    <p:extLst>
      <p:ext uri="{BB962C8B-B14F-4D97-AF65-F5344CB8AC3E}">
        <p14:creationId xmlns:p14="http://schemas.microsoft.com/office/powerpoint/2010/main" val="281083608"/>
      </p:ext>
    </p:extLst>
  </p:cSld>
  <p:clrMapOvr>
    <a:masterClrMapping/>
  </p:clrMapOvr>
  <p:transition spd="slow" advTm="15000">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stretch>
            <a:fillRect/>
          </a:stretch>
        </p:blipFill>
        <p:spPr>
          <a:xfrm>
            <a:off x="-121946" y="1635646"/>
            <a:ext cx="9374466" cy="440680"/>
          </a:xfrm>
          <a:prstGeom prst="rect">
            <a:avLst/>
          </a:prstGeom>
        </p:spPr>
      </p:pic>
      <p:sp>
        <p:nvSpPr>
          <p:cNvPr id="8" name="Rectangle 7"/>
          <p:cNvSpPr/>
          <p:nvPr/>
        </p:nvSpPr>
        <p:spPr>
          <a:xfrm>
            <a:off x="0" y="636846"/>
            <a:ext cx="9144000" cy="998800"/>
          </a:xfrm>
          <a:prstGeom prst="rect">
            <a:avLst/>
          </a:prstGeom>
          <a:solidFill>
            <a:srgbClr val="80AC20"/>
          </a:solidFill>
          <a:ln w="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el 1"/>
          <p:cNvSpPr>
            <a:spLocks noGrp="1"/>
          </p:cNvSpPr>
          <p:nvPr>
            <p:ph type="ctrTitle"/>
          </p:nvPr>
        </p:nvSpPr>
        <p:spPr>
          <a:xfrm>
            <a:off x="1588190" y="663538"/>
            <a:ext cx="5792122" cy="1044116"/>
          </a:xfrm>
        </p:spPr>
        <p:txBody>
          <a:bodyPr anchor="t">
            <a:noAutofit/>
          </a:bodyPr>
          <a:lstStyle/>
          <a:p>
            <a:r>
              <a:rPr lang="nl-NL" sz="4800" dirty="0" smtClean="0">
                <a:solidFill>
                  <a:schemeClr val="bg1"/>
                </a:solidFill>
                <a:latin typeface="+mn-lt"/>
                <a:cs typeface="Gill Sans SemiBold"/>
              </a:rPr>
              <a:t>Programma</a:t>
            </a:r>
            <a:endParaRPr lang="nl-NL" sz="4800" dirty="0">
              <a:solidFill>
                <a:schemeClr val="bg1"/>
              </a:solidFill>
              <a:latin typeface="+mn-lt"/>
              <a:cs typeface="Gill Sans SemiBold"/>
            </a:endParaRPr>
          </a:p>
        </p:txBody>
      </p:sp>
      <p:pic>
        <p:nvPicPr>
          <p:cNvPr id="10" name="Picture 9"/>
          <p:cNvPicPr>
            <a:picLocks noChangeAspect="1"/>
          </p:cNvPicPr>
          <p:nvPr/>
        </p:nvPicPr>
        <p:blipFill>
          <a:blip r:embed="rId3" cstate="print"/>
          <a:stretch>
            <a:fillRect/>
          </a:stretch>
        </p:blipFill>
        <p:spPr>
          <a:xfrm>
            <a:off x="-121946" y="627534"/>
            <a:ext cx="9374466" cy="440680"/>
          </a:xfrm>
          <a:prstGeom prst="rect">
            <a:avLst/>
          </a:prstGeom>
        </p:spPr>
      </p:pic>
      <p:sp>
        <p:nvSpPr>
          <p:cNvPr id="5" name="TextBox 4"/>
          <p:cNvSpPr txBox="1"/>
          <p:nvPr/>
        </p:nvSpPr>
        <p:spPr>
          <a:xfrm>
            <a:off x="1653581" y="1923678"/>
            <a:ext cx="6264869" cy="1754326"/>
          </a:xfrm>
          <a:prstGeom prst="rect">
            <a:avLst/>
          </a:prstGeom>
          <a:noFill/>
        </p:spPr>
        <p:txBody>
          <a:bodyPr wrap="square" rtlCol="0" anchor="t">
            <a:spAutoFit/>
          </a:bodyPr>
          <a:lstStyle/>
          <a:p>
            <a:pPr>
              <a:lnSpc>
                <a:spcPct val="120000"/>
              </a:lnSpc>
              <a:tabLst>
                <a:tab pos="1168400" algn="l"/>
              </a:tabLst>
            </a:pPr>
            <a:endParaRPr lang="nl-NL" dirty="0" smtClean="0">
              <a:solidFill>
                <a:schemeClr val="tx1">
                  <a:lumMod val="75000"/>
                  <a:lumOff val="25000"/>
                </a:schemeClr>
              </a:solidFill>
            </a:endParaRPr>
          </a:p>
          <a:p>
            <a:pPr>
              <a:lnSpc>
                <a:spcPct val="120000"/>
              </a:lnSpc>
              <a:tabLst>
                <a:tab pos="1168400" algn="l"/>
              </a:tabLst>
            </a:pPr>
            <a:endParaRPr lang="nl-NL" dirty="0">
              <a:solidFill>
                <a:schemeClr val="tx1">
                  <a:lumMod val="75000"/>
                  <a:lumOff val="25000"/>
                </a:schemeClr>
              </a:solidFill>
            </a:endParaRPr>
          </a:p>
          <a:p>
            <a:pPr>
              <a:lnSpc>
                <a:spcPct val="120000"/>
              </a:lnSpc>
              <a:tabLst>
                <a:tab pos="1168400" algn="l"/>
              </a:tabLst>
            </a:pPr>
            <a:r>
              <a:rPr lang="nl-NL" dirty="0" smtClean="0">
                <a:solidFill>
                  <a:schemeClr val="tx1">
                    <a:lumMod val="75000"/>
                    <a:lumOff val="25000"/>
                  </a:schemeClr>
                </a:solidFill>
              </a:rPr>
              <a:t>18.00 uur	</a:t>
            </a:r>
            <a:r>
              <a:rPr lang="nl-NL" b="1" dirty="0">
                <a:solidFill>
                  <a:schemeClr val="tx1">
                    <a:lumMod val="75000"/>
                    <a:lumOff val="25000"/>
                  </a:schemeClr>
                </a:solidFill>
              </a:rPr>
              <a:t>G</a:t>
            </a:r>
            <a:r>
              <a:rPr lang="nl-NL" b="1" dirty="0" smtClean="0">
                <a:solidFill>
                  <a:schemeClr val="tx1">
                    <a:lumMod val="75000"/>
                    <a:lumOff val="25000"/>
                  </a:schemeClr>
                </a:solidFill>
              </a:rPr>
              <a:t>eaccrediteerde cursus compressietherapie</a:t>
            </a:r>
          </a:p>
          <a:p>
            <a:pPr>
              <a:lnSpc>
                <a:spcPct val="120000"/>
              </a:lnSpc>
              <a:tabLst>
                <a:tab pos="1168400" algn="l"/>
              </a:tabLst>
            </a:pPr>
            <a:r>
              <a:rPr lang="nl-NL" dirty="0" smtClean="0">
                <a:solidFill>
                  <a:schemeClr val="tx1">
                    <a:lumMod val="75000"/>
                    <a:lumOff val="25000"/>
                  </a:schemeClr>
                </a:solidFill>
              </a:rPr>
              <a:t>20.00 uur	</a:t>
            </a:r>
            <a:r>
              <a:rPr lang="nl-NL" b="1" dirty="0" smtClean="0">
                <a:solidFill>
                  <a:schemeClr val="tx1">
                    <a:lumMod val="75000"/>
                    <a:lumOff val="25000"/>
                  </a:schemeClr>
                </a:solidFill>
              </a:rPr>
              <a:t>Afsluitend drankje</a:t>
            </a:r>
          </a:p>
          <a:p>
            <a:pPr>
              <a:lnSpc>
                <a:spcPct val="120000"/>
              </a:lnSpc>
              <a:tabLst>
                <a:tab pos="1168400" algn="l"/>
              </a:tabLst>
            </a:pPr>
            <a:r>
              <a:rPr lang="nl-NL" dirty="0" smtClean="0">
                <a:solidFill>
                  <a:schemeClr val="tx1">
                    <a:lumMod val="75000"/>
                    <a:lumOff val="25000"/>
                  </a:schemeClr>
                </a:solidFill>
              </a:rPr>
              <a:t>20.30 uur 	</a:t>
            </a:r>
            <a:r>
              <a:rPr lang="nl-NL" b="1" dirty="0" smtClean="0">
                <a:solidFill>
                  <a:schemeClr val="tx1">
                    <a:lumMod val="75000"/>
                    <a:lumOff val="25000"/>
                  </a:schemeClr>
                </a:solidFill>
              </a:rPr>
              <a:t>Einde</a:t>
            </a:r>
          </a:p>
        </p:txBody>
      </p:sp>
    </p:spTree>
    <p:extLst>
      <p:ext uri="{BB962C8B-B14F-4D97-AF65-F5344CB8AC3E}">
        <p14:creationId xmlns:p14="http://schemas.microsoft.com/office/powerpoint/2010/main" val="3573638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jdelijke aanduiding voor inhoud 1"/>
          <p:cNvSpPr>
            <a:spLocks noGrp="1"/>
          </p:cNvSpPr>
          <p:nvPr>
            <p:ph sz="half" idx="1"/>
          </p:nvPr>
        </p:nvSpPr>
        <p:spPr>
          <a:xfrm>
            <a:off x="457200" y="1200150"/>
            <a:ext cx="8363272" cy="3693857"/>
          </a:xfrm>
        </p:spPr>
        <p:txBody>
          <a:bodyPr>
            <a:normAutofit/>
          </a:bodyPr>
          <a:lstStyle/>
          <a:p>
            <a:pPr marL="0" indent="0">
              <a:buNone/>
            </a:pPr>
            <a:endParaRPr lang="nl-NL" sz="2400" dirty="0" smtClean="0"/>
          </a:p>
          <a:p>
            <a:pPr marL="0" indent="0">
              <a:buNone/>
            </a:pPr>
            <a:endParaRPr lang="nl-NL" sz="2400" dirty="0"/>
          </a:p>
          <a:p>
            <a:pPr marL="0" indent="0">
              <a:buNone/>
            </a:pPr>
            <a:endParaRPr lang="nl-NL" sz="2400" dirty="0" smtClean="0"/>
          </a:p>
          <a:p>
            <a:pPr marL="0" indent="0">
              <a:buNone/>
            </a:pPr>
            <a:endParaRPr lang="nl-NL" sz="2400" dirty="0"/>
          </a:p>
          <a:p>
            <a:pPr marL="0" indent="0">
              <a:buNone/>
            </a:pPr>
            <a:endParaRPr lang="nl-NL" sz="2400" dirty="0" smtClean="0"/>
          </a:p>
          <a:p>
            <a:pPr marL="0" indent="0">
              <a:buNone/>
            </a:pPr>
            <a:endParaRPr lang="nl-NL" sz="2400" dirty="0"/>
          </a:p>
          <a:p>
            <a:pPr marL="0" indent="0">
              <a:buNone/>
            </a:pPr>
            <a:endParaRPr lang="nl-NL" sz="2400" dirty="0"/>
          </a:p>
          <a:p>
            <a:pPr marL="0" indent="0">
              <a:buNone/>
            </a:pPr>
            <a:endParaRPr lang="nl-NL" sz="2400" dirty="0" smtClean="0"/>
          </a:p>
        </p:txBody>
      </p:sp>
      <p:grpSp>
        <p:nvGrpSpPr>
          <p:cNvPr id="5" name="Group 4"/>
          <p:cNvGrpSpPr/>
          <p:nvPr/>
        </p:nvGrpSpPr>
        <p:grpSpPr>
          <a:xfrm>
            <a:off x="8244408" y="0"/>
            <a:ext cx="899592" cy="5152266"/>
            <a:chOff x="8244408" y="0"/>
            <a:chExt cx="899592" cy="5152266"/>
          </a:xfrm>
        </p:grpSpPr>
        <p:sp>
          <p:nvSpPr>
            <p:cNvPr id="6" name="Rectangle 5"/>
            <p:cNvSpPr/>
            <p:nvPr/>
          </p:nvSpPr>
          <p:spPr>
            <a:xfrm>
              <a:off x="8244408" y="0"/>
              <a:ext cx="899592" cy="5143500"/>
            </a:xfrm>
            <a:prstGeom prst="rect">
              <a:avLst/>
            </a:prstGeom>
            <a:solidFill>
              <a:srgbClr val="80AC20"/>
            </a:solidFill>
            <a:ln w="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print"/>
            <a:stretch>
              <a:fillRect/>
            </a:stretch>
          </p:blipFill>
          <p:spPr>
            <a:xfrm rot="16200000">
              <a:off x="5793553" y="2459622"/>
              <a:ext cx="5143500" cy="241787"/>
            </a:xfrm>
            <a:prstGeom prst="rect">
              <a:avLst/>
            </a:prstGeom>
          </p:spPr>
        </p:pic>
      </p:grpSp>
      <p:grpSp>
        <p:nvGrpSpPr>
          <p:cNvPr id="8" name="Group 7"/>
          <p:cNvGrpSpPr/>
          <p:nvPr/>
        </p:nvGrpSpPr>
        <p:grpSpPr>
          <a:xfrm rot="10800000">
            <a:off x="0" y="-8766"/>
            <a:ext cx="899592" cy="5152266"/>
            <a:chOff x="8244408" y="0"/>
            <a:chExt cx="899592" cy="5152266"/>
          </a:xfrm>
        </p:grpSpPr>
        <p:sp>
          <p:nvSpPr>
            <p:cNvPr id="9" name="Rectangle 8"/>
            <p:cNvSpPr/>
            <p:nvPr/>
          </p:nvSpPr>
          <p:spPr>
            <a:xfrm>
              <a:off x="8244408" y="0"/>
              <a:ext cx="899592" cy="5143500"/>
            </a:xfrm>
            <a:prstGeom prst="rect">
              <a:avLst/>
            </a:prstGeom>
            <a:solidFill>
              <a:srgbClr val="80AC20"/>
            </a:solidFill>
            <a:ln w="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stretch>
              <a:fillRect/>
            </a:stretch>
          </p:blipFill>
          <p:spPr>
            <a:xfrm rot="16200000">
              <a:off x="5793553" y="2459622"/>
              <a:ext cx="5143500" cy="241787"/>
            </a:xfrm>
            <a:prstGeom prst="rect">
              <a:avLst/>
            </a:prstGeom>
          </p:spPr>
        </p:pic>
      </p:grpSp>
      <p:sp>
        <p:nvSpPr>
          <p:cNvPr id="11" name="Titel 1"/>
          <p:cNvSpPr txBox="1">
            <a:spLocks/>
          </p:cNvSpPr>
          <p:nvPr/>
        </p:nvSpPr>
        <p:spPr>
          <a:xfrm>
            <a:off x="1339826" y="339502"/>
            <a:ext cx="6832574" cy="648072"/>
          </a:xfrm>
          <a:prstGeom prst="rect">
            <a:avLst/>
          </a:prstGeom>
        </p:spPr>
        <p:txBody>
          <a:bodyPr vert="horz" lIns="91440" tIns="45720" rIns="91440" bIns="45720" rtlCol="0" anchor="t">
            <a:noAutofit/>
          </a:bodyPr>
          <a:lstStyle>
            <a:lvl1pPr algn="l" defTabSz="914400" rtl="0" eaLnBrk="1" latinLnBrk="0" hangingPunct="1">
              <a:spcBef>
                <a:spcPct val="0"/>
              </a:spcBef>
              <a:buNone/>
              <a:defRPr sz="3200" b="1" kern="1200">
                <a:solidFill>
                  <a:schemeClr val="tx1"/>
                </a:solidFill>
                <a:latin typeface="Gill Sans MT" pitchFamily="34" charset="0"/>
                <a:ea typeface="+mj-ea"/>
                <a:cs typeface="+mj-cs"/>
              </a:defRPr>
            </a:lvl1pPr>
          </a:lstStyle>
          <a:p>
            <a:pPr>
              <a:lnSpc>
                <a:spcPct val="80000"/>
              </a:lnSpc>
            </a:pPr>
            <a:r>
              <a:rPr lang="nl-NL" dirty="0" smtClean="0">
                <a:solidFill>
                  <a:srgbClr val="8BB511"/>
                </a:solidFill>
                <a:latin typeface="+mn-lt"/>
              </a:rPr>
              <a:t>Lymfoedeem</a:t>
            </a:r>
            <a:endParaRPr lang="nl-NL" dirty="0">
              <a:solidFill>
                <a:srgbClr val="8BB511"/>
              </a:solidFill>
              <a:latin typeface="+mn-lt"/>
              <a:cs typeface="Gill Sans SemiBold"/>
            </a:endParaRPr>
          </a:p>
        </p:txBody>
      </p:sp>
      <p:grpSp>
        <p:nvGrpSpPr>
          <p:cNvPr id="3" name="Group 2"/>
          <p:cNvGrpSpPr/>
          <p:nvPr/>
        </p:nvGrpSpPr>
        <p:grpSpPr>
          <a:xfrm>
            <a:off x="899592" y="1059581"/>
            <a:ext cx="7344816" cy="3846683"/>
            <a:chOff x="899592" y="1059582"/>
            <a:chExt cx="6599584" cy="3456384"/>
          </a:xfrm>
        </p:grpSpPr>
        <p:pic>
          <p:nvPicPr>
            <p:cNvPr id="12" name="Picture 4105"/>
            <p:cNvPicPr>
              <a:picLocks noChangeAspect="1" noChangeArrowheads="1"/>
            </p:cNvPicPr>
            <p:nvPr/>
          </p:nvPicPr>
          <p:blipFill>
            <a:blip r:embed="rId4" cstate="print">
              <a:extLst>
                <a:ext uri="{28A0092B-C50C-407E-A947-70E740481C1C}">
                  <a14:useLocalDpi xmlns:a14="http://schemas.microsoft.com/office/drawing/2010/main" val="0"/>
                </a:ext>
              </a:extLst>
            </a:blip>
            <a:srcRect l="6061"/>
            <a:stretch>
              <a:fillRect/>
            </a:stretch>
          </p:blipFill>
          <p:spPr bwMode="auto">
            <a:xfrm>
              <a:off x="4572000" y="1059582"/>
              <a:ext cx="2927176" cy="3456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 descr="[r7_lymphedema.jpg]"/>
            <p:cNvPicPr>
              <a:picLocks noChangeAspect="1" noChangeArrowheads="1"/>
            </p:cNvPicPr>
            <p:nvPr/>
          </p:nvPicPr>
          <p:blipFill>
            <a:blip r:embed="rId5" cstate="print"/>
            <a:srcRect b="6079"/>
            <a:stretch>
              <a:fillRect/>
            </a:stretch>
          </p:blipFill>
          <p:spPr bwMode="auto">
            <a:xfrm>
              <a:off x="899592" y="1059582"/>
              <a:ext cx="3686648" cy="3456384"/>
            </a:xfrm>
            <a:prstGeom prst="rect">
              <a:avLst/>
            </a:prstGeom>
            <a:noFill/>
            <a:ln w="9525">
              <a:noFill/>
              <a:miter lim="800000"/>
              <a:headEnd/>
              <a:tailEnd/>
            </a:ln>
          </p:spPr>
        </p:pic>
      </p:grpSp>
    </p:spTree>
    <p:extLst>
      <p:ext uri="{BB962C8B-B14F-4D97-AF65-F5344CB8AC3E}">
        <p14:creationId xmlns:p14="http://schemas.microsoft.com/office/powerpoint/2010/main" val="3409182547"/>
      </p:ext>
    </p:extLst>
  </p:cSld>
  <p:clrMapOvr>
    <a:masterClrMapping/>
  </p:clrMapOvr>
  <p:transition spd="slow" advTm="15000">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jdelijke aanduiding voor inhoud 1"/>
          <p:cNvSpPr>
            <a:spLocks noGrp="1"/>
          </p:cNvSpPr>
          <p:nvPr>
            <p:ph sz="half" idx="1"/>
          </p:nvPr>
        </p:nvSpPr>
        <p:spPr>
          <a:xfrm>
            <a:off x="457200" y="1200150"/>
            <a:ext cx="8363272" cy="3693857"/>
          </a:xfrm>
        </p:spPr>
        <p:txBody>
          <a:bodyPr>
            <a:normAutofit/>
          </a:bodyPr>
          <a:lstStyle/>
          <a:p>
            <a:pPr marL="0" indent="0">
              <a:buNone/>
            </a:pPr>
            <a:endParaRPr lang="nl-NL" sz="2400" dirty="0" smtClean="0"/>
          </a:p>
          <a:p>
            <a:pPr marL="0" indent="0">
              <a:buNone/>
            </a:pPr>
            <a:endParaRPr lang="nl-NL" sz="2400" dirty="0"/>
          </a:p>
          <a:p>
            <a:pPr marL="0" indent="0">
              <a:buNone/>
            </a:pPr>
            <a:endParaRPr lang="nl-NL" sz="2400" dirty="0" smtClean="0"/>
          </a:p>
          <a:p>
            <a:pPr marL="0" indent="0">
              <a:buNone/>
            </a:pPr>
            <a:endParaRPr lang="nl-NL" sz="2400" dirty="0"/>
          </a:p>
          <a:p>
            <a:pPr marL="0" indent="0">
              <a:buNone/>
            </a:pPr>
            <a:endParaRPr lang="nl-NL" sz="2400" dirty="0" smtClean="0"/>
          </a:p>
          <a:p>
            <a:pPr marL="0" indent="0">
              <a:buNone/>
            </a:pPr>
            <a:endParaRPr lang="nl-NL" sz="2400" dirty="0"/>
          </a:p>
          <a:p>
            <a:pPr marL="0" indent="0">
              <a:buNone/>
            </a:pPr>
            <a:endParaRPr lang="nl-NL" sz="2400" dirty="0"/>
          </a:p>
          <a:p>
            <a:pPr marL="0" indent="0">
              <a:buNone/>
            </a:pPr>
            <a:endParaRPr lang="nl-NL" sz="2400" dirty="0" smtClean="0"/>
          </a:p>
        </p:txBody>
      </p:sp>
      <p:grpSp>
        <p:nvGrpSpPr>
          <p:cNvPr id="5" name="Group 4"/>
          <p:cNvGrpSpPr/>
          <p:nvPr/>
        </p:nvGrpSpPr>
        <p:grpSpPr>
          <a:xfrm>
            <a:off x="8244408" y="0"/>
            <a:ext cx="899592" cy="5152266"/>
            <a:chOff x="8244408" y="0"/>
            <a:chExt cx="899592" cy="5152266"/>
          </a:xfrm>
        </p:grpSpPr>
        <p:sp>
          <p:nvSpPr>
            <p:cNvPr id="6" name="Rectangle 5"/>
            <p:cNvSpPr/>
            <p:nvPr/>
          </p:nvSpPr>
          <p:spPr>
            <a:xfrm>
              <a:off x="8244408" y="0"/>
              <a:ext cx="899592" cy="5143500"/>
            </a:xfrm>
            <a:prstGeom prst="rect">
              <a:avLst/>
            </a:prstGeom>
            <a:solidFill>
              <a:srgbClr val="80AC20"/>
            </a:solidFill>
            <a:ln w="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print"/>
            <a:stretch>
              <a:fillRect/>
            </a:stretch>
          </p:blipFill>
          <p:spPr>
            <a:xfrm rot="16200000">
              <a:off x="5793553" y="2459622"/>
              <a:ext cx="5143500" cy="241787"/>
            </a:xfrm>
            <a:prstGeom prst="rect">
              <a:avLst/>
            </a:prstGeom>
          </p:spPr>
        </p:pic>
      </p:grpSp>
      <p:grpSp>
        <p:nvGrpSpPr>
          <p:cNvPr id="8" name="Group 7"/>
          <p:cNvGrpSpPr/>
          <p:nvPr/>
        </p:nvGrpSpPr>
        <p:grpSpPr>
          <a:xfrm rot="10800000">
            <a:off x="0" y="-8766"/>
            <a:ext cx="899592" cy="5152266"/>
            <a:chOff x="8244408" y="0"/>
            <a:chExt cx="899592" cy="5152266"/>
          </a:xfrm>
        </p:grpSpPr>
        <p:sp>
          <p:nvSpPr>
            <p:cNvPr id="9" name="Rectangle 8"/>
            <p:cNvSpPr/>
            <p:nvPr/>
          </p:nvSpPr>
          <p:spPr>
            <a:xfrm>
              <a:off x="8244408" y="0"/>
              <a:ext cx="899592" cy="5143500"/>
            </a:xfrm>
            <a:prstGeom prst="rect">
              <a:avLst/>
            </a:prstGeom>
            <a:solidFill>
              <a:srgbClr val="80AC20"/>
            </a:solidFill>
            <a:ln w="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stretch>
              <a:fillRect/>
            </a:stretch>
          </p:blipFill>
          <p:spPr>
            <a:xfrm rot="16200000">
              <a:off x="5793553" y="2459622"/>
              <a:ext cx="5143500" cy="241787"/>
            </a:xfrm>
            <a:prstGeom prst="rect">
              <a:avLst/>
            </a:prstGeom>
          </p:spPr>
        </p:pic>
      </p:grpSp>
      <p:sp>
        <p:nvSpPr>
          <p:cNvPr id="11" name="Titel 1"/>
          <p:cNvSpPr txBox="1">
            <a:spLocks/>
          </p:cNvSpPr>
          <p:nvPr/>
        </p:nvSpPr>
        <p:spPr>
          <a:xfrm>
            <a:off x="1339826" y="339502"/>
            <a:ext cx="6832574" cy="648072"/>
          </a:xfrm>
          <a:prstGeom prst="rect">
            <a:avLst/>
          </a:prstGeom>
        </p:spPr>
        <p:txBody>
          <a:bodyPr vert="horz" lIns="91440" tIns="45720" rIns="91440" bIns="45720" rtlCol="0" anchor="t">
            <a:noAutofit/>
          </a:bodyPr>
          <a:lstStyle>
            <a:lvl1pPr algn="l" defTabSz="914400" rtl="0" eaLnBrk="1" latinLnBrk="0" hangingPunct="1">
              <a:spcBef>
                <a:spcPct val="0"/>
              </a:spcBef>
              <a:buNone/>
              <a:defRPr sz="3200" b="1" kern="1200">
                <a:solidFill>
                  <a:schemeClr val="tx1"/>
                </a:solidFill>
                <a:latin typeface="Gill Sans MT" pitchFamily="34" charset="0"/>
                <a:ea typeface="+mj-ea"/>
                <a:cs typeface="+mj-cs"/>
              </a:defRPr>
            </a:lvl1pPr>
          </a:lstStyle>
          <a:p>
            <a:pPr>
              <a:lnSpc>
                <a:spcPct val="80000"/>
              </a:lnSpc>
            </a:pPr>
            <a:r>
              <a:rPr lang="nl-NL" dirty="0" smtClean="0">
                <a:solidFill>
                  <a:srgbClr val="8BB511"/>
                </a:solidFill>
                <a:latin typeface="+mn-lt"/>
              </a:rPr>
              <a:t>Lymfoedeem</a:t>
            </a:r>
            <a:endParaRPr lang="nl-NL" dirty="0">
              <a:solidFill>
                <a:srgbClr val="8BB511"/>
              </a:solidFill>
              <a:latin typeface="+mn-lt"/>
              <a:cs typeface="Gill Sans SemiBold"/>
            </a:endParaRPr>
          </a:p>
        </p:txBody>
      </p:sp>
      <p:pic>
        <p:nvPicPr>
          <p:cNvPr id="14" name="Picture 6" descr="jacksonvillelymphclinic"/>
          <p:cNvPicPr>
            <a:picLocks noChangeAspect="1" noChangeArrowheads="1"/>
          </p:cNvPicPr>
          <p:nvPr/>
        </p:nvPicPr>
        <p:blipFill>
          <a:blip r:embed="rId4" cstate="print"/>
          <a:srcRect/>
          <a:stretch>
            <a:fillRect/>
          </a:stretch>
        </p:blipFill>
        <p:spPr bwMode="auto">
          <a:xfrm>
            <a:off x="1475657" y="1491630"/>
            <a:ext cx="4248471" cy="2665241"/>
          </a:xfrm>
          <a:prstGeom prst="rect">
            <a:avLst/>
          </a:prstGeom>
          <a:noFill/>
          <a:ln w="9525">
            <a:noFill/>
            <a:miter lim="800000"/>
            <a:headEnd/>
            <a:tailEnd/>
          </a:ln>
        </p:spPr>
      </p:pic>
    </p:spTree>
    <p:extLst>
      <p:ext uri="{BB962C8B-B14F-4D97-AF65-F5344CB8AC3E}">
        <p14:creationId xmlns:p14="http://schemas.microsoft.com/office/powerpoint/2010/main" val="647510282"/>
      </p:ext>
    </p:extLst>
  </p:cSld>
  <p:clrMapOvr>
    <a:masterClrMapping/>
  </p:clrMapOvr>
  <p:transition spd="slow" advTm="15000">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jdelijke aanduiding voor inhoud 1"/>
          <p:cNvSpPr>
            <a:spLocks noGrp="1"/>
          </p:cNvSpPr>
          <p:nvPr>
            <p:ph sz="half" idx="1"/>
          </p:nvPr>
        </p:nvSpPr>
        <p:spPr>
          <a:xfrm>
            <a:off x="457200" y="1200150"/>
            <a:ext cx="8363272" cy="3693857"/>
          </a:xfrm>
        </p:spPr>
        <p:txBody>
          <a:bodyPr>
            <a:normAutofit/>
          </a:bodyPr>
          <a:lstStyle/>
          <a:p>
            <a:pPr marL="0" indent="0">
              <a:buNone/>
            </a:pPr>
            <a:endParaRPr lang="nl-NL" sz="2400" dirty="0" smtClean="0"/>
          </a:p>
          <a:p>
            <a:pPr marL="0" indent="0">
              <a:buNone/>
            </a:pPr>
            <a:endParaRPr lang="nl-NL" sz="2400" dirty="0"/>
          </a:p>
          <a:p>
            <a:pPr marL="0" indent="0">
              <a:buNone/>
            </a:pPr>
            <a:endParaRPr lang="nl-NL" sz="2400" dirty="0" smtClean="0"/>
          </a:p>
          <a:p>
            <a:pPr marL="0" indent="0">
              <a:buNone/>
            </a:pPr>
            <a:endParaRPr lang="nl-NL" sz="2400" dirty="0"/>
          </a:p>
          <a:p>
            <a:pPr marL="0" indent="0">
              <a:buNone/>
            </a:pPr>
            <a:endParaRPr lang="nl-NL" sz="2400" dirty="0" smtClean="0"/>
          </a:p>
          <a:p>
            <a:pPr marL="0" indent="0">
              <a:buNone/>
            </a:pPr>
            <a:endParaRPr lang="nl-NL" sz="2400" dirty="0"/>
          </a:p>
          <a:p>
            <a:pPr marL="0" indent="0">
              <a:buNone/>
            </a:pPr>
            <a:endParaRPr lang="nl-NL" sz="2400" dirty="0"/>
          </a:p>
          <a:p>
            <a:pPr marL="0" indent="0">
              <a:buNone/>
            </a:pPr>
            <a:endParaRPr lang="nl-NL" sz="2400" dirty="0" smtClean="0"/>
          </a:p>
        </p:txBody>
      </p:sp>
      <p:grpSp>
        <p:nvGrpSpPr>
          <p:cNvPr id="5" name="Group 4"/>
          <p:cNvGrpSpPr/>
          <p:nvPr/>
        </p:nvGrpSpPr>
        <p:grpSpPr>
          <a:xfrm>
            <a:off x="8244408" y="0"/>
            <a:ext cx="899592" cy="5152266"/>
            <a:chOff x="8244408" y="0"/>
            <a:chExt cx="899592" cy="5152266"/>
          </a:xfrm>
        </p:grpSpPr>
        <p:sp>
          <p:nvSpPr>
            <p:cNvPr id="6" name="Rectangle 5"/>
            <p:cNvSpPr/>
            <p:nvPr/>
          </p:nvSpPr>
          <p:spPr>
            <a:xfrm>
              <a:off x="8244408" y="0"/>
              <a:ext cx="899592" cy="5143500"/>
            </a:xfrm>
            <a:prstGeom prst="rect">
              <a:avLst/>
            </a:prstGeom>
            <a:solidFill>
              <a:srgbClr val="80AC20"/>
            </a:solidFill>
            <a:ln w="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print"/>
            <a:stretch>
              <a:fillRect/>
            </a:stretch>
          </p:blipFill>
          <p:spPr>
            <a:xfrm rot="16200000">
              <a:off x="5793553" y="2459622"/>
              <a:ext cx="5143500" cy="241787"/>
            </a:xfrm>
            <a:prstGeom prst="rect">
              <a:avLst/>
            </a:prstGeom>
          </p:spPr>
        </p:pic>
      </p:grpSp>
      <p:grpSp>
        <p:nvGrpSpPr>
          <p:cNvPr id="8" name="Group 7"/>
          <p:cNvGrpSpPr/>
          <p:nvPr/>
        </p:nvGrpSpPr>
        <p:grpSpPr>
          <a:xfrm rot="10800000">
            <a:off x="0" y="-8766"/>
            <a:ext cx="899592" cy="5152266"/>
            <a:chOff x="8244408" y="0"/>
            <a:chExt cx="899592" cy="5152266"/>
          </a:xfrm>
        </p:grpSpPr>
        <p:sp>
          <p:nvSpPr>
            <p:cNvPr id="9" name="Rectangle 8"/>
            <p:cNvSpPr/>
            <p:nvPr/>
          </p:nvSpPr>
          <p:spPr>
            <a:xfrm>
              <a:off x="8244408" y="0"/>
              <a:ext cx="899592" cy="5143500"/>
            </a:xfrm>
            <a:prstGeom prst="rect">
              <a:avLst/>
            </a:prstGeom>
            <a:solidFill>
              <a:srgbClr val="80AC20"/>
            </a:solidFill>
            <a:ln w="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stretch>
              <a:fillRect/>
            </a:stretch>
          </p:blipFill>
          <p:spPr>
            <a:xfrm rot="16200000">
              <a:off x="5793553" y="2459622"/>
              <a:ext cx="5143500" cy="241787"/>
            </a:xfrm>
            <a:prstGeom prst="rect">
              <a:avLst/>
            </a:prstGeom>
          </p:spPr>
        </p:pic>
      </p:grpSp>
      <p:sp>
        <p:nvSpPr>
          <p:cNvPr id="11" name="Titel 1"/>
          <p:cNvSpPr txBox="1">
            <a:spLocks/>
          </p:cNvSpPr>
          <p:nvPr/>
        </p:nvSpPr>
        <p:spPr>
          <a:xfrm>
            <a:off x="1339826" y="339502"/>
            <a:ext cx="6832574" cy="648072"/>
          </a:xfrm>
          <a:prstGeom prst="rect">
            <a:avLst/>
          </a:prstGeom>
        </p:spPr>
        <p:txBody>
          <a:bodyPr vert="horz" lIns="91440" tIns="45720" rIns="91440" bIns="45720" rtlCol="0" anchor="t">
            <a:noAutofit/>
          </a:bodyPr>
          <a:lstStyle>
            <a:lvl1pPr algn="l" defTabSz="914400" rtl="0" eaLnBrk="1" latinLnBrk="0" hangingPunct="1">
              <a:spcBef>
                <a:spcPct val="0"/>
              </a:spcBef>
              <a:buNone/>
              <a:defRPr sz="3200" b="1" kern="1200">
                <a:solidFill>
                  <a:schemeClr val="tx1"/>
                </a:solidFill>
                <a:latin typeface="Gill Sans MT" pitchFamily="34" charset="0"/>
                <a:ea typeface="+mj-ea"/>
                <a:cs typeface="+mj-cs"/>
              </a:defRPr>
            </a:lvl1pPr>
          </a:lstStyle>
          <a:p>
            <a:pPr>
              <a:lnSpc>
                <a:spcPct val="80000"/>
              </a:lnSpc>
            </a:pPr>
            <a:r>
              <a:rPr lang="nl-NL" dirty="0" err="1" smtClean="0">
                <a:solidFill>
                  <a:srgbClr val="8BB511"/>
                </a:solidFill>
                <a:latin typeface="+mn-lt"/>
              </a:rPr>
              <a:t>Pitting</a:t>
            </a:r>
            <a:r>
              <a:rPr lang="nl-NL" dirty="0" smtClean="0">
                <a:solidFill>
                  <a:srgbClr val="8BB511"/>
                </a:solidFill>
                <a:latin typeface="+mn-lt"/>
              </a:rPr>
              <a:t> oedeem</a:t>
            </a:r>
          </a:p>
          <a:p>
            <a:pPr>
              <a:lnSpc>
                <a:spcPct val="80000"/>
              </a:lnSpc>
            </a:pPr>
            <a:r>
              <a:rPr lang="nl-NL" sz="1100" b="0" dirty="0" smtClean="0"/>
              <a:t>Stilstaand lymfevocht biedt een uitstekend milieu voor bacteriën waardoor patiënten een verhoogde gevoeligheid hebben om infecties (zoals </a:t>
            </a:r>
            <a:r>
              <a:rPr lang="nl-NL" sz="1100" b="0" dirty="0" err="1" smtClean="0"/>
              <a:t>erysipelas</a:t>
            </a:r>
            <a:r>
              <a:rPr lang="nl-NL" sz="1100" b="0" dirty="0" smtClean="0"/>
              <a:t>) op te lopen. </a:t>
            </a:r>
          </a:p>
          <a:p>
            <a:pPr>
              <a:lnSpc>
                <a:spcPct val="80000"/>
              </a:lnSpc>
            </a:pPr>
            <a:endParaRPr lang="nl-NL" sz="1100" dirty="0">
              <a:solidFill>
                <a:srgbClr val="8BB511"/>
              </a:solidFill>
              <a:latin typeface="+mn-lt"/>
              <a:cs typeface="Gill Sans SemiBold"/>
            </a:endParaRPr>
          </a:p>
        </p:txBody>
      </p:sp>
      <p:pic>
        <p:nvPicPr>
          <p:cNvPr id="12" name="Content Placeholder 5" descr="pitting1"/>
          <p:cNvPicPr>
            <a:picLocks noGrp="1" noChangeAspect="1" noChangeArrowheads="1"/>
          </p:cNvPicPr>
          <p:nvPr>
            <p:ph sz="half" idx="1"/>
          </p:nvPr>
        </p:nvPicPr>
        <p:blipFill>
          <a:blip r:embed="rId4" cstate="print"/>
          <a:srcRect/>
          <a:stretch>
            <a:fillRect/>
          </a:stretch>
        </p:blipFill>
        <p:spPr bwMode="auto">
          <a:xfrm>
            <a:off x="899592" y="1347614"/>
            <a:ext cx="3672408" cy="3400325"/>
          </a:xfrm>
          <a:prstGeom prst="rect">
            <a:avLst/>
          </a:prstGeom>
          <a:noFill/>
          <a:ln w="9525">
            <a:noFill/>
            <a:miter lim="800000"/>
            <a:headEnd/>
            <a:tailEnd/>
          </a:ln>
        </p:spPr>
      </p:pic>
      <p:pic>
        <p:nvPicPr>
          <p:cNvPr id="13" name="Content Placeholder 6" descr="pitting2"/>
          <p:cNvPicPr>
            <a:picLocks noGrp="1" noChangeAspect="1" noChangeArrowheads="1"/>
          </p:cNvPicPr>
          <p:nvPr>
            <p:ph sz="half" idx="2"/>
          </p:nvPr>
        </p:nvPicPr>
        <p:blipFill rotWithShape="1">
          <a:blip r:embed="rId5" cstate="print"/>
          <a:srcRect t="14629" r="8068"/>
          <a:stretch/>
        </p:blipFill>
        <p:spPr bwMode="auto">
          <a:xfrm>
            <a:off x="4572000" y="1347614"/>
            <a:ext cx="3678502" cy="3460003"/>
          </a:xfrm>
          <a:prstGeom prst="rect">
            <a:avLst/>
          </a:prstGeom>
          <a:noFill/>
          <a:ln>
            <a:noFill/>
          </a:ln>
        </p:spPr>
      </p:pic>
    </p:spTree>
    <p:extLst>
      <p:ext uri="{BB962C8B-B14F-4D97-AF65-F5344CB8AC3E}">
        <p14:creationId xmlns:p14="http://schemas.microsoft.com/office/powerpoint/2010/main" val="103430829"/>
      </p:ext>
    </p:extLst>
  </p:cSld>
  <p:clrMapOvr>
    <a:masterClrMapping/>
  </p:clrMapOvr>
  <p:transition spd="slow" advTm="15000">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 name="Group 6"/>
          <p:cNvGrpSpPr/>
          <p:nvPr/>
        </p:nvGrpSpPr>
        <p:grpSpPr>
          <a:xfrm>
            <a:off x="8244408" y="0"/>
            <a:ext cx="899592" cy="5152266"/>
            <a:chOff x="8244408" y="0"/>
            <a:chExt cx="899592" cy="5152266"/>
          </a:xfrm>
        </p:grpSpPr>
        <p:sp>
          <p:nvSpPr>
            <p:cNvPr id="8" name="Rectangle 7"/>
            <p:cNvSpPr/>
            <p:nvPr/>
          </p:nvSpPr>
          <p:spPr>
            <a:xfrm>
              <a:off x="8244408" y="0"/>
              <a:ext cx="899592" cy="5143500"/>
            </a:xfrm>
            <a:prstGeom prst="rect">
              <a:avLst/>
            </a:prstGeom>
            <a:solidFill>
              <a:srgbClr val="80AC20"/>
            </a:solidFill>
            <a:ln w="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cstate="print"/>
            <a:stretch>
              <a:fillRect/>
            </a:stretch>
          </p:blipFill>
          <p:spPr>
            <a:xfrm rot="16200000">
              <a:off x="5793553" y="2459622"/>
              <a:ext cx="5143500" cy="241787"/>
            </a:xfrm>
            <a:prstGeom prst="rect">
              <a:avLst/>
            </a:prstGeom>
          </p:spPr>
        </p:pic>
      </p:grpSp>
      <p:grpSp>
        <p:nvGrpSpPr>
          <p:cNvPr id="12" name="Group 11"/>
          <p:cNvGrpSpPr/>
          <p:nvPr/>
        </p:nvGrpSpPr>
        <p:grpSpPr>
          <a:xfrm rot="10800000">
            <a:off x="0" y="-8766"/>
            <a:ext cx="899592" cy="5152266"/>
            <a:chOff x="8244408" y="0"/>
            <a:chExt cx="899592" cy="5152266"/>
          </a:xfrm>
        </p:grpSpPr>
        <p:sp>
          <p:nvSpPr>
            <p:cNvPr id="13" name="Rectangle 12"/>
            <p:cNvSpPr/>
            <p:nvPr/>
          </p:nvSpPr>
          <p:spPr>
            <a:xfrm>
              <a:off x="8244408" y="0"/>
              <a:ext cx="899592" cy="5143500"/>
            </a:xfrm>
            <a:prstGeom prst="rect">
              <a:avLst/>
            </a:prstGeom>
            <a:solidFill>
              <a:srgbClr val="80AC20"/>
            </a:solidFill>
            <a:ln w="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3" cstate="print"/>
            <a:stretch>
              <a:fillRect/>
            </a:stretch>
          </p:blipFill>
          <p:spPr>
            <a:xfrm rot="16200000">
              <a:off x="5793553" y="2459622"/>
              <a:ext cx="5143500" cy="241787"/>
            </a:xfrm>
            <a:prstGeom prst="rect">
              <a:avLst/>
            </a:prstGeom>
          </p:spPr>
        </p:pic>
      </p:grpSp>
      <p:sp>
        <p:nvSpPr>
          <p:cNvPr id="15" name="Titel 1"/>
          <p:cNvSpPr txBox="1">
            <a:spLocks/>
          </p:cNvSpPr>
          <p:nvPr/>
        </p:nvSpPr>
        <p:spPr>
          <a:xfrm>
            <a:off x="1339826" y="339502"/>
            <a:ext cx="6832574" cy="648072"/>
          </a:xfrm>
          <a:prstGeom prst="rect">
            <a:avLst/>
          </a:prstGeom>
        </p:spPr>
        <p:txBody>
          <a:bodyPr vert="horz" lIns="91440" tIns="45720" rIns="91440" bIns="45720" rtlCol="0" anchor="t">
            <a:noAutofit/>
          </a:bodyPr>
          <a:lstStyle>
            <a:lvl1pPr algn="l" defTabSz="914400" rtl="0" eaLnBrk="1" latinLnBrk="0" hangingPunct="1">
              <a:spcBef>
                <a:spcPct val="0"/>
              </a:spcBef>
              <a:buNone/>
              <a:defRPr sz="3200" b="1" kern="1200">
                <a:solidFill>
                  <a:schemeClr val="tx1"/>
                </a:solidFill>
                <a:latin typeface="Gill Sans MT" pitchFamily="34" charset="0"/>
                <a:ea typeface="+mj-ea"/>
                <a:cs typeface="+mj-cs"/>
              </a:defRPr>
            </a:lvl1pPr>
          </a:lstStyle>
          <a:p>
            <a:pPr>
              <a:lnSpc>
                <a:spcPct val="80000"/>
              </a:lnSpc>
            </a:pPr>
            <a:r>
              <a:rPr lang="nl-NL" dirty="0" smtClean="0">
                <a:solidFill>
                  <a:srgbClr val="8BB511"/>
                </a:solidFill>
                <a:latin typeface="+mn-lt"/>
              </a:rPr>
              <a:t>Lipoedeem</a:t>
            </a:r>
            <a:endParaRPr lang="nl-NL" dirty="0">
              <a:solidFill>
                <a:srgbClr val="8BB511"/>
              </a:solidFill>
              <a:latin typeface="+mn-lt"/>
              <a:cs typeface="Gill Sans SemiBold"/>
            </a:endParaRPr>
          </a:p>
        </p:txBody>
      </p:sp>
      <p:sp>
        <p:nvSpPr>
          <p:cNvPr id="5" name="Rechthoek 4"/>
          <p:cNvSpPr/>
          <p:nvPr/>
        </p:nvSpPr>
        <p:spPr>
          <a:xfrm>
            <a:off x="1338480" y="843559"/>
            <a:ext cx="2914580" cy="1061829"/>
          </a:xfrm>
          <a:prstGeom prst="rect">
            <a:avLst/>
          </a:prstGeom>
        </p:spPr>
        <p:txBody>
          <a:bodyPr wrap="square">
            <a:spAutoFit/>
          </a:bodyPr>
          <a:lstStyle/>
          <a:p>
            <a:pPr>
              <a:buFont typeface="Arial" pitchFamily="34" charset="0"/>
              <a:buChar char="•"/>
            </a:pPr>
            <a:r>
              <a:rPr lang="nl-NL" sz="900" dirty="0" smtClean="0"/>
              <a:t>Afwijking m.b.t. vetcellen</a:t>
            </a:r>
          </a:p>
          <a:p>
            <a:pPr>
              <a:buFont typeface="Arial" pitchFamily="34" charset="0"/>
              <a:buChar char="•"/>
            </a:pPr>
            <a:r>
              <a:rPr lang="nl-NL" sz="900" dirty="0" smtClean="0"/>
              <a:t> 11% van alle vrouwen</a:t>
            </a:r>
          </a:p>
          <a:p>
            <a:pPr>
              <a:buFont typeface="Arial" pitchFamily="34" charset="0"/>
              <a:buChar char="•"/>
            </a:pPr>
            <a:r>
              <a:rPr lang="nl-NL" sz="900" dirty="0" smtClean="0"/>
              <a:t>Vaal ook een lymfatische component aanwezig</a:t>
            </a:r>
          </a:p>
          <a:p>
            <a:r>
              <a:rPr lang="nl-NL" sz="900" dirty="0" smtClean="0">
                <a:solidFill>
                  <a:srgbClr val="FF0000"/>
                </a:solidFill>
              </a:rPr>
              <a:t>14. </a:t>
            </a:r>
            <a:r>
              <a:rPr lang="nl-NL" sz="900" dirty="0" smtClean="0">
                <a:solidFill>
                  <a:schemeClr val="tx1">
                    <a:lumMod val="75000"/>
                    <a:lumOff val="25000"/>
                  </a:schemeClr>
                </a:solidFill>
              </a:rPr>
              <a:t>(</a:t>
            </a:r>
            <a:r>
              <a:rPr lang="nl-NL" sz="900" dirty="0" smtClean="0"/>
              <a:t>Richtlijn Lipoedeem 2014).</a:t>
            </a:r>
          </a:p>
          <a:p>
            <a:pPr>
              <a:buFont typeface="Arial" pitchFamily="34" charset="0"/>
              <a:buChar char="•"/>
            </a:pPr>
            <a:r>
              <a:rPr lang="nl-NL" sz="900" dirty="0" smtClean="0"/>
              <a:t> Div. stadia van lipoedeem</a:t>
            </a:r>
          </a:p>
          <a:p>
            <a:r>
              <a:rPr lang="nl-NL" sz="900" dirty="0" smtClean="0">
                <a:solidFill>
                  <a:srgbClr val="FF0000"/>
                </a:solidFill>
              </a:rPr>
              <a:t>15. </a:t>
            </a:r>
            <a:r>
              <a:rPr lang="nl-NL" sz="900" dirty="0" smtClean="0">
                <a:solidFill>
                  <a:schemeClr val="tx1">
                    <a:lumMod val="75000"/>
                    <a:lumOff val="25000"/>
                  </a:schemeClr>
                </a:solidFill>
              </a:rPr>
              <a:t>(</a:t>
            </a:r>
            <a:r>
              <a:rPr lang="nl-NL" sz="900" dirty="0" err="1" smtClean="0">
                <a:solidFill>
                  <a:schemeClr val="tx1">
                    <a:lumMod val="75000"/>
                    <a:lumOff val="25000"/>
                  </a:schemeClr>
                </a:solidFill>
              </a:rPr>
              <a:t>Schmeller</a:t>
            </a:r>
            <a:r>
              <a:rPr lang="nl-NL" sz="900" dirty="0" smtClean="0">
                <a:solidFill>
                  <a:schemeClr val="tx1">
                    <a:lumMod val="75000"/>
                    <a:lumOff val="25000"/>
                  </a:schemeClr>
                </a:solidFill>
              </a:rPr>
              <a:t> et al, 2007).</a:t>
            </a:r>
          </a:p>
          <a:p>
            <a:endParaRPr lang="nl-NL" sz="900" dirty="0">
              <a:solidFill>
                <a:schemeClr val="tx1">
                  <a:lumMod val="75000"/>
                  <a:lumOff val="25000"/>
                </a:schemeClr>
              </a:solidFill>
            </a:endParaRPr>
          </a:p>
        </p:txBody>
      </p:sp>
      <p:pic>
        <p:nvPicPr>
          <p:cNvPr id="9" name="Tijdelijke aanduiding voor inhoud 8"/>
          <p:cNvPicPr>
            <a:picLocks noGrp="1" noChangeAspect="1"/>
          </p:cNvPicPr>
          <p:nvPr>
            <p:ph sz="half" idx="1"/>
          </p:nvPr>
        </p:nvPicPr>
        <p:blipFill rotWithShape="1">
          <a:blip r:embed="rId4" cstate="print">
            <a:extLst>
              <a:ext uri="{28A0092B-C50C-407E-A947-70E740481C1C}">
                <a14:useLocalDpi xmlns:a14="http://schemas.microsoft.com/office/drawing/2010/main" val="0"/>
              </a:ext>
            </a:extLst>
          </a:blip>
          <a:srcRect l="1552" t="3450" r="1790" b="7641"/>
          <a:stretch/>
        </p:blipFill>
        <p:spPr>
          <a:xfrm>
            <a:off x="1259632" y="2211710"/>
            <a:ext cx="2664296" cy="2199165"/>
          </a:xfrm>
          <a:prstGeom prst="rect">
            <a:avLst/>
          </a:prstGeom>
          <a:noFill/>
          <a:ln>
            <a:noFill/>
          </a:ln>
        </p:spPr>
      </p:pic>
      <p:sp>
        <p:nvSpPr>
          <p:cNvPr id="10" name="Tekstvak 9"/>
          <p:cNvSpPr txBox="1"/>
          <p:nvPr/>
        </p:nvSpPr>
        <p:spPr>
          <a:xfrm>
            <a:off x="611561" y="2409732"/>
            <a:ext cx="184666" cy="369332"/>
          </a:xfrm>
          <a:prstGeom prst="rect">
            <a:avLst/>
          </a:prstGeom>
          <a:noFill/>
        </p:spPr>
        <p:txBody>
          <a:bodyPr wrap="none" rtlCol="0">
            <a:spAutoFit/>
          </a:bodyPr>
          <a:lstStyle/>
          <a:p>
            <a:endParaRPr lang="nl-NL" dirty="0"/>
          </a:p>
        </p:txBody>
      </p:sp>
      <p:sp>
        <p:nvSpPr>
          <p:cNvPr id="18" name="Tijdelijke aanduiding voor inhoud 17"/>
          <p:cNvSpPr>
            <a:spLocks noGrp="1"/>
          </p:cNvSpPr>
          <p:nvPr>
            <p:ph sz="half" idx="2"/>
          </p:nvPr>
        </p:nvSpPr>
        <p:spPr/>
        <p:txBody>
          <a:bodyPr/>
          <a:lstStyle/>
          <a:p>
            <a:endParaRPr lang="nl-NL" dirty="0"/>
          </a:p>
        </p:txBody>
      </p:sp>
      <p:pic>
        <p:nvPicPr>
          <p:cNvPr id="19" name="Tijdelijke aanduiding voor inhoud 16" descr="Lipoedema-300x239.jpg"/>
          <p:cNvPicPr>
            <a:picLocks noChangeAspect="1"/>
          </p:cNvPicPr>
          <p:nvPr/>
        </p:nvPicPr>
        <p:blipFill>
          <a:blip r:embed="rId5" cstate="print"/>
          <a:stretch>
            <a:fillRect/>
          </a:stretch>
        </p:blipFill>
        <p:spPr>
          <a:xfrm>
            <a:off x="4644008" y="915566"/>
            <a:ext cx="3024336" cy="2088232"/>
          </a:xfrm>
          <a:prstGeom prst="rect">
            <a:avLst/>
          </a:prstGeom>
        </p:spPr>
      </p:pic>
    </p:spTree>
    <p:extLst>
      <p:ext uri="{BB962C8B-B14F-4D97-AF65-F5344CB8AC3E}">
        <p14:creationId xmlns:p14="http://schemas.microsoft.com/office/powerpoint/2010/main" val="2038249184"/>
      </p:ext>
    </p:extLst>
  </p:cSld>
  <p:clrMapOvr>
    <a:masterClrMapping/>
  </p:clrMapOvr>
  <p:transition spd="slow" advTm="15000">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 name="Group 4"/>
          <p:cNvGrpSpPr/>
          <p:nvPr/>
        </p:nvGrpSpPr>
        <p:grpSpPr>
          <a:xfrm>
            <a:off x="8244408" y="0"/>
            <a:ext cx="899592" cy="5152266"/>
            <a:chOff x="8244408" y="0"/>
            <a:chExt cx="899592" cy="5152266"/>
          </a:xfrm>
        </p:grpSpPr>
        <p:sp>
          <p:nvSpPr>
            <p:cNvPr id="6" name="Rectangle 5"/>
            <p:cNvSpPr/>
            <p:nvPr/>
          </p:nvSpPr>
          <p:spPr>
            <a:xfrm>
              <a:off x="8244408" y="0"/>
              <a:ext cx="899592" cy="5143500"/>
            </a:xfrm>
            <a:prstGeom prst="rect">
              <a:avLst/>
            </a:prstGeom>
            <a:solidFill>
              <a:srgbClr val="80AC20"/>
            </a:solidFill>
            <a:ln w="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print"/>
            <a:stretch>
              <a:fillRect/>
            </a:stretch>
          </p:blipFill>
          <p:spPr>
            <a:xfrm rot="16200000">
              <a:off x="5793553" y="2459622"/>
              <a:ext cx="5143500" cy="241787"/>
            </a:xfrm>
            <a:prstGeom prst="rect">
              <a:avLst/>
            </a:prstGeom>
          </p:spPr>
        </p:pic>
      </p:grpSp>
      <p:grpSp>
        <p:nvGrpSpPr>
          <p:cNvPr id="8" name="Group 7"/>
          <p:cNvGrpSpPr/>
          <p:nvPr/>
        </p:nvGrpSpPr>
        <p:grpSpPr>
          <a:xfrm rot="10800000">
            <a:off x="0" y="-8766"/>
            <a:ext cx="899592" cy="5152266"/>
            <a:chOff x="8244408" y="0"/>
            <a:chExt cx="899592" cy="5152266"/>
          </a:xfrm>
        </p:grpSpPr>
        <p:sp>
          <p:nvSpPr>
            <p:cNvPr id="9" name="Rectangle 8"/>
            <p:cNvSpPr/>
            <p:nvPr/>
          </p:nvSpPr>
          <p:spPr>
            <a:xfrm>
              <a:off x="8244408" y="0"/>
              <a:ext cx="899592" cy="5143500"/>
            </a:xfrm>
            <a:prstGeom prst="rect">
              <a:avLst/>
            </a:prstGeom>
            <a:solidFill>
              <a:srgbClr val="80AC20"/>
            </a:solidFill>
            <a:ln w="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stretch>
              <a:fillRect/>
            </a:stretch>
          </p:blipFill>
          <p:spPr>
            <a:xfrm rot="16200000">
              <a:off x="5793553" y="2459622"/>
              <a:ext cx="5143500" cy="241787"/>
            </a:xfrm>
            <a:prstGeom prst="rect">
              <a:avLst/>
            </a:prstGeom>
          </p:spPr>
        </p:pic>
      </p:grpSp>
      <p:sp>
        <p:nvSpPr>
          <p:cNvPr id="11" name="Titel 1"/>
          <p:cNvSpPr txBox="1">
            <a:spLocks/>
          </p:cNvSpPr>
          <p:nvPr/>
        </p:nvSpPr>
        <p:spPr>
          <a:xfrm>
            <a:off x="1339826" y="339502"/>
            <a:ext cx="6832574" cy="648072"/>
          </a:xfrm>
          <a:prstGeom prst="rect">
            <a:avLst/>
          </a:prstGeom>
        </p:spPr>
        <p:txBody>
          <a:bodyPr vert="horz" lIns="91440" tIns="45720" rIns="91440" bIns="45720" rtlCol="0" anchor="t">
            <a:noAutofit/>
          </a:bodyPr>
          <a:lstStyle>
            <a:lvl1pPr algn="l" defTabSz="914400" rtl="0" eaLnBrk="1" latinLnBrk="0" hangingPunct="1">
              <a:spcBef>
                <a:spcPct val="0"/>
              </a:spcBef>
              <a:buNone/>
              <a:defRPr sz="3200" b="1" kern="1200">
                <a:solidFill>
                  <a:schemeClr val="tx1"/>
                </a:solidFill>
                <a:latin typeface="Gill Sans MT" pitchFamily="34" charset="0"/>
                <a:ea typeface="+mj-ea"/>
                <a:cs typeface="+mj-cs"/>
              </a:defRPr>
            </a:lvl1pPr>
          </a:lstStyle>
          <a:p>
            <a:pPr>
              <a:lnSpc>
                <a:spcPct val="80000"/>
              </a:lnSpc>
            </a:pPr>
            <a:r>
              <a:rPr lang="nl-NL" dirty="0" smtClean="0">
                <a:solidFill>
                  <a:srgbClr val="8BB511"/>
                </a:solidFill>
                <a:latin typeface="+mn-lt"/>
                <a:cs typeface="Gill Sans SemiBold"/>
              </a:rPr>
              <a:t>Contra indicaties</a:t>
            </a:r>
            <a:endParaRPr lang="nl-NL" dirty="0">
              <a:solidFill>
                <a:srgbClr val="8BB511"/>
              </a:solidFill>
              <a:latin typeface="+mn-lt"/>
              <a:cs typeface="Gill Sans SemiBold"/>
            </a:endParaRPr>
          </a:p>
        </p:txBody>
      </p:sp>
      <p:sp>
        <p:nvSpPr>
          <p:cNvPr id="12" name="Rectangle 11"/>
          <p:cNvSpPr/>
          <p:nvPr/>
        </p:nvSpPr>
        <p:spPr>
          <a:xfrm>
            <a:off x="323528" y="258782"/>
            <a:ext cx="502261" cy="584776"/>
          </a:xfrm>
          <a:prstGeom prst="rect">
            <a:avLst/>
          </a:prstGeom>
        </p:spPr>
        <p:txBody>
          <a:bodyPr wrap="none" anchor="t">
            <a:spAutoFit/>
          </a:bodyPr>
          <a:lstStyle/>
          <a:p>
            <a:r>
              <a:rPr lang="nl-NL" sz="3200" dirty="0" smtClean="0">
                <a:solidFill>
                  <a:schemeClr val="bg1"/>
                </a:solidFill>
                <a:latin typeface="Gill Sans SemiBold"/>
                <a:cs typeface="Gill Sans SemiBold"/>
              </a:rPr>
              <a:t>4. </a:t>
            </a:r>
            <a:endParaRPr lang="en-US" sz="3200" dirty="0">
              <a:solidFill>
                <a:schemeClr val="bg1"/>
              </a:solidFill>
              <a:latin typeface="Gill Sans SemiBold"/>
              <a:cs typeface="Gill Sans SemiBold"/>
            </a:endParaRPr>
          </a:p>
        </p:txBody>
      </p:sp>
      <p:sp>
        <p:nvSpPr>
          <p:cNvPr id="2" name="Tijdelijke aanduiding voor inhoud 1"/>
          <p:cNvSpPr>
            <a:spLocks noGrp="1"/>
          </p:cNvSpPr>
          <p:nvPr>
            <p:ph sz="half" idx="1"/>
          </p:nvPr>
        </p:nvSpPr>
        <p:spPr>
          <a:xfrm>
            <a:off x="1331640" y="987574"/>
            <a:ext cx="6624736" cy="3693857"/>
          </a:xfrm>
        </p:spPr>
        <p:txBody>
          <a:bodyPr>
            <a:normAutofit/>
          </a:bodyPr>
          <a:lstStyle/>
          <a:p>
            <a:pPr marL="182563" lvl="0" indent="-182563">
              <a:buFont typeface="Arial" panose="020B0604020202020204" pitchFamily="34" charset="0"/>
              <a:buChar char="•"/>
            </a:pPr>
            <a:r>
              <a:rPr lang="nl-NL" sz="2000" dirty="0">
                <a:solidFill>
                  <a:schemeClr val="tx1">
                    <a:lumMod val="75000"/>
                    <a:lumOff val="25000"/>
                  </a:schemeClr>
                </a:solidFill>
                <a:latin typeface="+mn-lt"/>
              </a:rPr>
              <a:t>Ernstige </a:t>
            </a:r>
            <a:r>
              <a:rPr lang="nl-NL" sz="2000" dirty="0" smtClean="0">
                <a:solidFill>
                  <a:schemeClr val="tx1">
                    <a:lumMod val="75000"/>
                    <a:lumOff val="25000"/>
                  </a:schemeClr>
                </a:solidFill>
                <a:latin typeface="+mn-lt"/>
              </a:rPr>
              <a:t>arteriële </a:t>
            </a:r>
            <a:r>
              <a:rPr lang="nl-NL" sz="2000" dirty="0">
                <a:solidFill>
                  <a:schemeClr val="tx1">
                    <a:lumMod val="75000"/>
                    <a:lumOff val="25000"/>
                  </a:schemeClr>
                </a:solidFill>
                <a:latin typeface="+mn-lt"/>
              </a:rPr>
              <a:t>insufficiëntie met </a:t>
            </a:r>
            <a:r>
              <a:rPr lang="nl-NL" sz="2000" dirty="0" smtClean="0">
                <a:solidFill>
                  <a:schemeClr val="tx1">
                    <a:lumMod val="75000"/>
                    <a:lumOff val="25000"/>
                  </a:schemeClr>
                </a:solidFill>
                <a:latin typeface="+mn-lt"/>
              </a:rPr>
              <a:t>risico op necrotische </a:t>
            </a:r>
            <a:r>
              <a:rPr lang="nl-NL" sz="2000" dirty="0">
                <a:solidFill>
                  <a:schemeClr val="tx1">
                    <a:lumMod val="75000"/>
                    <a:lumOff val="25000"/>
                  </a:schemeClr>
                </a:solidFill>
                <a:latin typeface="+mn-lt"/>
              </a:rPr>
              <a:t>ulcera </a:t>
            </a:r>
          </a:p>
          <a:p>
            <a:pPr marL="182563" lvl="0" indent="-182563">
              <a:buFont typeface="Arial" panose="020B0604020202020204" pitchFamily="34" charset="0"/>
              <a:buChar char="•"/>
            </a:pPr>
            <a:r>
              <a:rPr lang="nl-NL" sz="2000" dirty="0">
                <a:solidFill>
                  <a:schemeClr val="tx1">
                    <a:lumMod val="75000"/>
                    <a:lumOff val="25000"/>
                  </a:schemeClr>
                </a:solidFill>
                <a:latin typeface="+mn-lt"/>
              </a:rPr>
              <a:t>Huidafwijkingen waarvoor lokale therapie overdag noodzakelijk is</a:t>
            </a:r>
          </a:p>
          <a:p>
            <a:pPr marL="182563" lvl="0" indent="-182563">
              <a:buFont typeface="Arial" panose="020B0604020202020204" pitchFamily="34" charset="0"/>
              <a:buChar char="•"/>
            </a:pPr>
            <a:r>
              <a:rPr lang="nl-NL" sz="2000" dirty="0" smtClean="0">
                <a:solidFill>
                  <a:schemeClr val="tx1">
                    <a:lumMod val="75000"/>
                    <a:lumOff val="25000"/>
                  </a:schemeClr>
                </a:solidFill>
                <a:latin typeface="+mn-lt"/>
              </a:rPr>
              <a:t>Ontstekingen, </a:t>
            </a:r>
            <a:r>
              <a:rPr lang="nl-NL" sz="2000" dirty="0">
                <a:solidFill>
                  <a:schemeClr val="tx1">
                    <a:lumMod val="75000"/>
                    <a:lumOff val="25000"/>
                  </a:schemeClr>
                </a:solidFill>
                <a:latin typeface="+mn-lt"/>
              </a:rPr>
              <a:t>zoals </a:t>
            </a:r>
            <a:r>
              <a:rPr lang="nl-NL" sz="2000" dirty="0" smtClean="0">
                <a:solidFill>
                  <a:schemeClr val="tx1">
                    <a:lumMod val="75000"/>
                    <a:lumOff val="25000"/>
                  </a:schemeClr>
                </a:solidFill>
                <a:latin typeface="+mn-lt"/>
              </a:rPr>
              <a:t>abcessen </a:t>
            </a:r>
            <a:endParaRPr lang="nl-NL" sz="2000" dirty="0">
              <a:solidFill>
                <a:schemeClr val="tx1">
                  <a:lumMod val="75000"/>
                  <a:lumOff val="25000"/>
                </a:schemeClr>
              </a:solidFill>
              <a:latin typeface="+mn-lt"/>
            </a:endParaRPr>
          </a:p>
          <a:p>
            <a:pPr marL="182563" lvl="0" indent="-182563">
              <a:buFont typeface="Arial" panose="020B0604020202020204" pitchFamily="34" charset="0"/>
              <a:buChar char="•"/>
            </a:pPr>
            <a:r>
              <a:rPr lang="nl-NL" sz="2000" dirty="0" err="1">
                <a:solidFill>
                  <a:schemeClr val="tx1">
                    <a:lumMod val="75000"/>
                    <a:lumOff val="25000"/>
                  </a:schemeClr>
                </a:solidFill>
                <a:latin typeface="+mn-lt"/>
              </a:rPr>
              <a:t>Idiopatische</a:t>
            </a:r>
            <a:r>
              <a:rPr lang="nl-NL" sz="2000" dirty="0">
                <a:solidFill>
                  <a:schemeClr val="tx1">
                    <a:lumMod val="75000"/>
                    <a:lumOff val="25000"/>
                  </a:schemeClr>
                </a:solidFill>
                <a:latin typeface="+mn-lt"/>
              </a:rPr>
              <a:t> </a:t>
            </a:r>
            <a:r>
              <a:rPr lang="nl-NL" sz="2000" dirty="0" smtClean="0">
                <a:solidFill>
                  <a:schemeClr val="tx1">
                    <a:lumMod val="75000"/>
                    <a:lumOff val="25000"/>
                  </a:schemeClr>
                </a:solidFill>
                <a:latin typeface="+mn-lt"/>
              </a:rPr>
              <a:t>ulcera</a:t>
            </a:r>
          </a:p>
          <a:p>
            <a:pPr marL="182563" lvl="0" indent="-182563">
              <a:buFont typeface="Arial" panose="020B0604020202020204" pitchFamily="34" charset="0"/>
              <a:buChar char="•"/>
            </a:pPr>
            <a:r>
              <a:rPr lang="nl-NL" sz="2000" dirty="0" smtClean="0">
                <a:solidFill>
                  <a:schemeClr val="tx1">
                    <a:lumMod val="75000"/>
                    <a:lumOff val="25000"/>
                  </a:schemeClr>
                </a:solidFill>
                <a:latin typeface="+mn-lt"/>
              </a:rPr>
              <a:t>Instabiele decompensatie </a:t>
            </a:r>
            <a:r>
              <a:rPr lang="nl-NL" sz="2000" dirty="0">
                <a:solidFill>
                  <a:schemeClr val="tx1">
                    <a:lumMod val="75000"/>
                    <a:lumOff val="25000"/>
                  </a:schemeClr>
                </a:solidFill>
                <a:latin typeface="+mn-lt"/>
              </a:rPr>
              <a:t>cordis. Bij ernstig oedeem van cardiale oorsprong eerst starten met </a:t>
            </a:r>
            <a:r>
              <a:rPr lang="nl-NL" sz="2000" dirty="0" smtClean="0">
                <a:solidFill>
                  <a:schemeClr val="tx1">
                    <a:lumMod val="75000"/>
                    <a:lumOff val="25000"/>
                  </a:schemeClr>
                </a:solidFill>
                <a:latin typeface="+mn-lt"/>
              </a:rPr>
              <a:t>medicamenteuze </a:t>
            </a:r>
            <a:r>
              <a:rPr lang="nl-NL" sz="2000" dirty="0">
                <a:solidFill>
                  <a:schemeClr val="tx1">
                    <a:lumMod val="75000"/>
                    <a:lumOff val="25000"/>
                  </a:schemeClr>
                </a:solidFill>
                <a:latin typeface="+mn-lt"/>
              </a:rPr>
              <a:t>behandeling vanwege het risico op astma cardiale</a:t>
            </a:r>
          </a:p>
          <a:p>
            <a:pPr marL="182563" indent="-182563">
              <a:buFont typeface="Arial" panose="020B0604020202020204" pitchFamily="34" charset="0"/>
              <a:buChar char="•"/>
            </a:pPr>
            <a:endParaRPr lang="nl-NL" sz="2000" dirty="0" smtClean="0">
              <a:solidFill>
                <a:schemeClr val="tx1">
                  <a:lumMod val="75000"/>
                  <a:lumOff val="25000"/>
                </a:schemeClr>
              </a:solidFill>
            </a:endParaRPr>
          </a:p>
        </p:txBody>
      </p:sp>
    </p:spTree>
    <p:extLst>
      <p:ext uri="{BB962C8B-B14F-4D97-AF65-F5344CB8AC3E}">
        <p14:creationId xmlns:p14="http://schemas.microsoft.com/office/powerpoint/2010/main" val="1996484258"/>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 name="Group 5"/>
          <p:cNvGrpSpPr/>
          <p:nvPr/>
        </p:nvGrpSpPr>
        <p:grpSpPr>
          <a:xfrm>
            <a:off x="8244408" y="0"/>
            <a:ext cx="899592" cy="5152266"/>
            <a:chOff x="8244408" y="0"/>
            <a:chExt cx="899592" cy="5152266"/>
          </a:xfrm>
        </p:grpSpPr>
        <p:sp>
          <p:nvSpPr>
            <p:cNvPr id="7" name="Rectangle 6"/>
            <p:cNvSpPr/>
            <p:nvPr/>
          </p:nvSpPr>
          <p:spPr>
            <a:xfrm>
              <a:off x="8244408" y="0"/>
              <a:ext cx="899592" cy="5143500"/>
            </a:xfrm>
            <a:prstGeom prst="rect">
              <a:avLst/>
            </a:prstGeom>
            <a:solidFill>
              <a:srgbClr val="80AC20"/>
            </a:solidFill>
            <a:ln w="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cstate="print"/>
            <a:stretch>
              <a:fillRect/>
            </a:stretch>
          </p:blipFill>
          <p:spPr>
            <a:xfrm rot="16200000">
              <a:off x="5793553" y="2459622"/>
              <a:ext cx="5143500" cy="241787"/>
            </a:xfrm>
            <a:prstGeom prst="rect">
              <a:avLst/>
            </a:prstGeom>
          </p:spPr>
        </p:pic>
      </p:grpSp>
      <p:grpSp>
        <p:nvGrpSpPr>
          <p:cNvPr id="9" name="Group 8"/>
          <p:cNvGrpSpPr/>
          <p:nvPr/>
        </p:nvGrpSpPr>
        <p:grpSpPr>
          <a:xfrm rot="10800000">
            <a:off x="0" y="-8766"/>
            <a:ext cx="899592" cy="5152266"/>
            <a:chOff x="8244408" y="0"/>
            <a:chExt cx="899592" cy="5152266"/>
          </a:xfrm>
        </p:grpSpPr>
        <p:sp>
          <p:nvSpPr>
            <p:cNvPr id="10" name="Rectangle 9"/>
            <p:cNvSpPr/>
            <p:nvPr/>
          </p:nvSpPr>
          <p:spPr>
            <a:xfrm>
              <a:off x="8244408" y="0"/>
              <a:ext cx="899592" cy="5143500"/>
            </a:xfrm>
            <a:prstGeom prst="rect">
              <a:avLst/>
            </a:prstGeom>
            <a:solidFill>
              <a:srgbClr val="80AC20"/>
            </a:solidFill>
            <a:ln w="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cstate="print"/>
            <a:stretch>
              <a:fillRect/>
            </a:stretch>
          </p:blipFill>
          <p:spPr>
            <a:xfrm rot="16200000">
              <a:off x="5793553" y="2459622"/>
              <a:ext cx="5143500" cy="241787"/>
            </a:xfrm>
            <a:prstGeom prst="rect">
              <a:avLst/>
            </a:prstGeom>
          </p:spPr>
        </p:pic>
      </p:grpSp>
      <p:sp>
        <p:nvSpPr>
          <p:cNvPr id="12" name="Titel 1"/>
          <p:cNvSpPr txBox="1">
            <a:spLocks/>
          </p:cNvSpPr>
          <p:nvPr/>
        </p:nvSpPr>
        <p:spPr>
          <a:xfrm>
            <a:off x="1339826" y="339502"/>
            <a:ext cx="6832574" cy="648072"/>
          </a:xfrm>
          <a:prstGeom prst="rect">
            <a:avLst/>
          </a:prstGeom>
        </p:spPr>
        <p:txBody>
          <a:bodyPr vert="horz" lIns="91440" tIns="45720" rIns="91440" bIns="45720" rtlCol="0" anchor="t">
            <a:noAutofit/>
          </a:bodyPr>
          <a:lstStyle>
            <a:lvl1pPr algn="l" defTabSz="914400" rtl="0" eaLnBrk="1" latinLnBrk="0" hangingPunct="1">
              <a:spcBef>
                <a:spcPct val="0"/>
              </a:spcBef>
              <a:buNone/>
              <a:defRPr sz="3200" b="1" kern="1200">
                <a:solidFill>
                  <a:schemeClr val="tx1"/>
                </a:solidFill>
                <a:latin typeface="Gill Sans MT" pitchFamily="34" charset="0"/>
                <a:ea typeface="+mj-ea"/>
                <a:cs typeface="+mj-cs"/>
              </a:defRPr>
            </a:lvl1pPr>
          </a:lstStyle>
          <a:p>
            <a:pPr>
              <a:lnSpc>
                <a:spcPct val="80000"/>
              </a:lnSpc>
            </a:pPr>
            <a:r>
              <a:rPr lang="nl-NL" dirty="0" smtClean="0">
                <a:solidFill>
                  <a:srgbClr val="8BB511"/>
                </a:solidFill>
                <a:latin typeface="+mn-lt"/>
                <a:cs typeface="Gill Sans SemiBold"/>
              </a:rPr>
              <a:t>Beslisboom bij aanmeten</a:t>
            </a:r>
            <a:endParaRPr lang="nl-NL" dirty="0">
              <a:solidFill>
                <a:srgbClr val="8BB511"/>
              </a:solidFill>
              <a:latin typeface="+mn-lt"/>
              <a:cs typeface="Gill Sans SemiBold"/>
            </a:endParaRPr>
          </a:p>
        </p:txBody>
      </p:sp>
      <p:sp>
        <p:nvSpPr>
          <p:cNvPr id="13" name="Rectangle 12"/>
          <p:cNvSpPr/>
          <p:nvPr/>
        </p:nvSpPr>
        <p:spPr>
          <a:xfrm>
            <a:off x="323528" y="258782"/>
            <a:ext cx="502261" cy="584776"/>
          </a:xfrm>
          <a:prstGeom prst="rect">
            <a:avLst/>
          </a:prstGeom>
        </p:spPr>
        <p:txBody>
          <a:bodyPr wrap="none" anchor="t">
            <a:spAutoFit/>
          </a:bodyPr>
          <a:lstStyle/>
          <a:p>
            <a:r>
              <a:rPr lang="nl-NL" sz="3200" dirty="0" smtClean="0">
                <a:solidFill>
                  <a:schemeClr val="bg1"/>
                </a:solidFill>
                <a:latin typeface="Gill Sans SemiBold"/>
                <a:cs typeface="Gill Sans SemiBold"/>
              </a:rPr>
              <a:t>5. </a:t>
            </a:r>
            <a:endParaRPr lang="en-US" sz="3200" dirty="0">
              <a:solidFill>
                <a:schemeClr val="bg1"/>
              </a:solidFill>
              <a:latin typeface="Gill Sans SemiBold"/>
              <a:cs typeface="Gill Sans SemiBold"/>
            </a:endParaRPr>
          </a:p>
        </p:txBody>
      </p:sp>
      <p:sp>
        <p:nvSpPr>
          <p:cNvPr id="5" name="Tekstvak 4"/>
          <p:cNvSpPr txBox="1"/>
          <p:nvPr/>
        </p:nvSpPr>
        <p:spPr>
          <a:xfrm>
            <a:off x="1403648" y="1059582"/>
            <a:ext cx="6192688" cy="3221395"/>
          </a:xfrm>
          <a:prstGeom prst="rect">
            <a:avLst/>
          </a:prstGeom>
          <a:noFill/>
        </p:spPr>
        <p:txBody>
          <a:bodyPr wrap="square" rtlCol="0">
            <a:spAutoFit/>
          </a:bodyPr>
          <a:lstStyle/>
          <a:p>
            <a:r>
              <a:rPr lang="nl-NL" sz="2000" dirty="0" smtClean="0">
                <a:solidFill>
                  <a:schemeClr val="tx1">
                    <a:lumMod val="75000"/>
                    <a:lumOff val="25000"/>
                  </a:schemeClr>
                </a:solidFill>
              </a:rPr>
              <a:t>Aspecten die de uiteindelijke keuze voor type steunkous bepalen:</a:t>
            </a:r>
          </a:p>
          <a:p>
            <a:endParaRPr lang="nl-NL" sz="2000" dirty="0" smtClean="0">
              <a:solidFill>
                <a:schemeClr val="tx1">
                  <a:lumMod val="75000"/>
                  <a:lumOff val="25000"/>
                </a:schemeClr>
              </a:solidFill>
            </a:endParaRPr>
          </a:p>
          <a:p>
            <a:pPr marL="182563" indent="-182563">
              <a:lnSpc>
                <a:spcPct val="120000"/>
              </a:lnSpc>
              <a:buFont typeface="Arial"/>
              <a:buChar char="•"/>
            </a:pPr>
            <a:r>
              <a:rPr lang="nl-NL" sz="2000" b="1" dirty="0" smtClean="0">
                <a:solidFill>
                  <a:schemeClr val="tx1">
                    <a:lumMod val="75000"/>
                    <a:lumOff val="25000"/>
                  </a:schemeClr>
                </a:solidFill>
              </a:rPr>
              <a:t>Medische indicatie</a:t>
            </a:r>
          </a:p>
          <a:p>
            <a:pPr marL="182563" indent="-182563">
              <a:lnSpc>
                <a:spcPct val="120000"/>
              </a:lnSpc>
              <a:buFont typeface="Arial"/>
              <a:buChar char="•"/>
            </a:pPr>
            <a:r>
              <a:rPr lang="nl-NL" sz="2000" b="1" dirty="0" smtClean="0">
                <a:solidFill>
                  <a:schemeClr val="tx1">
                    <a:lumMod val="75000"/>
                    <a:lumOff val="25000"/>
                  </a:schemeClr>
                </a:solidFill>
              </a:rPr>
              <a:t>Hulpvraag van cliënt</a:t>
            </a:r>
            <a:endParaRPr lang="nl-NL" sz="2000" b="1" dirty="0">
              <a:solidFill>
                <a:schemeClr val="tx1">
                  <a:lumMod val="75000"/>
                  <a:lumOff val="25000"/>
                </a:schemeClr>
              </a:solidFill>
            </a:endParaRPr>
          </a:p>
          <a:p>
            <a:pPr marL="182563" indent="-182563">
              <a:lnSpc>
                <a:spcPct val="120000"/>
              </a:lnSpc>
              <a:buFont typeface="Arial"/>
              <a:buChar char="•"/>
            </a:pPr>
            <a:r>
              <a:rPr lang="nl-NL" sz="2000" b="1" dirty="0" smtClean="0">
                <a:solidFill>
                  <a:schemeClr val="tx1">
                    <a:lumMod val="75000"/>
                    <a:lumOff val="25000"/>
                  </a:schemeClr>
                </a:solidFill>
              </a:rPr>
              <a:t>Drukklasse</a:t>
            </a:r>
          </a:p>
          <a:p>
            <a:pPr marL="182563" indent="-182563">
              <a:lnSpc>
                <a:spcPct val="120000"/>
              </a:lnSpc>
              <a:buFont typeface="Arial"/>
              <a:buChar char="•"/>
            </a:pPr>
            <a:r>
              <a:rPr lang="nl-NL" sz="2000" b="1" dirty="0" err="1" smtClean="0">
                <a:solidFill>
                  <a:schemeClr val="tx1">
                    <a:lumMod val="75000"/>
                    <a:lumOff val="25000"/>
                  </a:schemeClr>
                </a:solidFill>
              </a:rPr>
              <a:t>Stiffness</a:t>
            </a:r>
            <a:endParaRPr lang="nl-NL" sz="2000" b="1" dirty="0" smtClean="0">
              <a:solidFill>
                <a:schemeClr val="tx1">
                  <a:lumMod val="75000"/>
                  <a:lumOff val="25000"/>
                </a:schemeClr>
              </a:solidFill>
            </a:endParaRPr>
          </a:p>
          <a:p>
            <a:pPr marL="182563" indent="-182563">
              <a:lnSpc>
                <a:spcPct val="120000"/>
              </a:lnSpc>
              <a:buFont typeface="Arial"/>
              <a:buChar char="•"/>
            </a:pPr>
            <a:r>
              <a:rPr lang="nl-NL" sz="2000" b="1" dirty="0" smtClean="0">
                <a:solidFill>
                  <a:schemeClr val="tx1">
                    <a:lumMod val="75000"/>
                    <a:lumOff val="25000"/>
                  </a:schemeClr>
                </a:solidFill>
              </a:rPr>
              <a:t>Rondbrei/</a:t>
            </a:r>
            <a:r>
              <a:rPr lang="nl-NL" sz="2000" b="1" dirty="0" err="1" smtClean="0">
                <a:solidFill>
                  <a:schemeClr val="tx1">
                    <a:lumMod val="75000"/>
                    <a:lumOff val="25000"/>
                  </a:schemeClr>
                </a:solidFill>
              </a:rPr>
              <a:t>Vlakbrei</a:t>
            </a:r>
            <a:endParaRPr lang="nl-NL" sz="2000" b="1" dirty="0" smtClean="0">
              <a:solidFill>
                <a:schemeClr val="tx1">
                  <a:lumMod val="75000"/>
                  <a:lumOff val="25000"/>
                </a:schemeClr>
              </a:solidFill>
            </a:endParaRPr>
          </a:p>
          <a:p>
            <a:pPr marL="182563" indent="-182563">
              <a:lnSpc>
                <a:spcPct val="120000"/>
              </a:lnSpc>
              <a:buFont typeface="Arial"/>
              <a:buChar char="•"/>
            </a:pPr>
            <a:r>
              <a:rPr lang="nl-NL" sz="2000" b="1" dirty="0" smtClean="0">
                <a:solidFill>
                  <a:schemeClr val="tx1">
                    <a:lumMod val="75000"/>
                    <a:lumOff val="25000"/>
                  </a:schemeClr>
                </a:solidFill>
              </a:rPr>
              <a:t>Confectie/maatwerk</a:t>
            </a:r>
          </a:p>
        </p:txBody>
      </p:sp>
    </p:spTree>
    <p:extLst>
      <p:ext uri="{BB962C8B-B14F-4D97-AF65-F5344CB8AC3E}">
        <p14:creationId xmlns:p14="http://schemas.microsoft.com/office/powerpoint/2010/main" val="34159080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2"/>
          </p:nvPr>
        </p:nvSpPr>
        <p:spPr/>
        <p:txBody>
          <a:bodyPr/>
          <a:lstStyle/>
          <a:p>
            <a:fld id="{6D6E8832-7B81-4DA1-B2CA-FBCD6FE4CBE8}" type="slidenum">
              <a:rPr lang="nl-NL" smtClean="0"/>
              <a:pPr/>
              <a:t>26</a:t>
            </a:fld>
            <a:endParaRPr lang="nl-NL" dirty="0"/>
          </a:p>
        </p:txBody>
      </p:sp>
      <p:grpSp>
        <p:nvGrpSpPr>
          <p:cNvPr id="5" name="Group 4"/>
          <p:cNvGrpSpPr/>
          <p:nvPr/>
        </p:nvGrpSpPr>
        <p:grpSpPr>
          <a:xfrm>
            <a:off x="8244408" y="0"/>
            <a:ext cx="899592" cy="5152266"/>
            <a:chOff x="8244408" y="0"/>
            <a:chExt cx="899592" cy="5152266"/>
          </a:xfrm>
        </p:grpSpPr>
        <p:sp>
          <p:nvSpPr>
            <p:cNvPr id="6" name="Rectangle 5"/>
            <p:cNvSpPr/>
            <p:nvPr/>
          </p:nvSpPr>
          <p:spPr>
            <a:xfrm>
              <a:off x="8244408" y="0"/>
              <a:ext cx="899592" cy="5143500"/>
            </a:xfrm>
            <a:prstGeom prst="rect">
              <a:avLst/>
            </a:prstGeom>
            <a:solidFill>
              <a:srgbClr val="80AC20"/>
            </a:solidFill>
            <a:ln w="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print"/>
            <a:stretch>
              <a:fillRect/>
            </a:stretch>
          </p:blipFill>
          <p:spPr>
            <a:xfrm rot="16200000">
              <a:off x="5793553" y="2459622"/>
              <a:ext cx="5143500" cy="241787"/>
            </a:xfrm>
            <a:prstGeom prst="rect">
              <a:avLst/>
            </a:prstGeom>
          </p:spPr>
        </p:pic>
      </p:grpSp>
      <p:grpSp>
        <p:nvGrpSpPr>
          <p:cNvPr id="8" name="Group 7"/>
          <p:cNvGrpSpPr/>
          <p:nvPr/>
        </p:nvGrpSpPr>
        <p:grpSpPr>
          <a:xfrm rot="10800000">
            <a:off x="0" y="-8766"/>
            <a:ext cx="899592" cy="5152266"/>
            <a:chOff x="8244408" y="0"/>
            <a:chExt cx="899592" cy="5152266"/>
          </a:xfrm>
        </p:grpSpPr>
        <p:sp>
          <p:nvSpPr>
            <p:cNvPr id="9" name="Rectangle 8"/>
            <p:cNvSpPr/>
            <p:nvPr/>
          </p:nvSpPr>
          <p:spPr>
            <a:xfrm>
              <a:off x="8244408" y="0"/>
              <a:ext cx="899592" cy="5143500"/>
            </a:xfrm>
            <a:prstGeom prst="rect">
              <a:avLst/>
            </a:prstGeom>
            <a:solidFill>
              <a:srgbClr val="80AC20"/>
            </a:solidFill>
            <a:ln w="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stretch>
              <a:fillRect/>
            </a:stretch>
          </p:blipFill>
          <p:spPr>
            <a:xfrm rot="16200000">
              <a:off x="5793553" y="2459622"/>
              <a:ext cx="5143500" cy="241787"/>
            </a:xfrm>
            <a:prstGeom prst="rect">
              <a:avLst/>
            </a:prstGeom>
          </p:spPr>
        </p:pic>
      </p:grpSp>
      <p:sp>
        <p:nvSpPr>
          <p:cNvPr id="12" name="Tijdelijke aanduiding voor inhoud 1"/>
          <p:cNvSpPr txBox="1">
            <a:spLocks/>
          </p:cNvSpPr>
          <p:nvPr/>
        </p:nvSpPr>
        <p:spPr>
          <a:xfrm>
            <a:off x="1259632" y="987574"/>
            <a:ext cx="4678726" cy="3960440"/>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2563" indent="-182563"/>
            <a:r>
              <a:rPr lang="nl-NL" sz="2000" b="1" dirty="0" smtClean="0">
                <a:solidFill>
                  <a:schemeClr val="tx1">
                    <a:lumMod val="75000"/>
                    <a:lumOff val="25000"/>
                  </a:schemeClr>
                </a:solidFill>
                <a:latin typeface="+mj-lt"/>
              </a:rPr>
              <a:t>Betekenis stiffness: </a:t>
            </a:r>
          </a:p>
          <a:p>
            <a:pPr marL="182563" indent="-182563"/>
            <a:r>
              <a:rPr lang="nl-NL" sz="2000" dirty="0" smtClean="0">
                <a:solidFill>
                  <a:schemeClr val="tx1">
                    <a:lumMod val="75000"/>
                    <a:lumOff val="25000"/>
                  </a:schemeClr>
                </a:solidFill>
                <a:latin typeface="+mj-lt"/>
              </a:rPr>
              <a:t>toename van druk bij omvangverandering/ mate van meegeven. </a:t>
            </a:r>
            <a:br>
              <a:rPr lang="nl-NL" sz="2000" dirty="0" smtClean="0">
                <a:solidFill>
                  <a:schemeClr val="tx1">
                    <a:lumMod val="75000"/>
                    <a:lumOff val="25000"/>
                  </a:schemeClr>
                </a:solidFill>
                <a:latin typeface="+mj-lt"/>
              </a:rPr>
            </a:br>
            <a:endParaRPr lang="nl-NL" sz="2000" dirty="0" smtClean="0">
              <a:solidFill>
                <a:schemeClr val="tx1">
                  <a:lumMod val="75000"/>
                  <a:lumOff val="25000"/>
                </a:schemeClr>
              </a:solidFill>
              <a:latin typeface="+mj-lt"/>
            </a:endParaRPr>
          </a:p>
          <a:p>
            <a:pPr marL="182563" indent="-182563"/>
            <a:r>
              <a:rPr lang="nl-NL" sz="2000" b="1" dirty="0" smtClean="0">
                <a:solidFill>
                  <a:schemeClr val="tx1">
                    <a:lumMod val="75000"/>
                    <a:lumOff val="25000"/>
                  </a:schemeClr>
                </a:solidFill>
                <a:latin typeface="+mj-lt"/>
              </a:rPr>
              <a:t>Lage stiffness </a:t>
            </a:r>
            <a:r>
              <a:rPr lang="nl-NL" sz="2000" dirty="0" smtClean="0">
                <a:solidFill>
                  <a:schemeClr val="tx1">
                    <a:lumMod val="75000"/>
                    <a:lumOff val="25000"/>
                  </a:schemeClr>
                </a:solidFill>
                <a:latin typeface="+mj-lt"/>
              </a:rPr>
              <a:t>bijv. bij immobiliteit </a:t>
            </a:r>
          </a:p>
          <a:p>
            <a:pPr marL="182563" indent="-182563"/>
            <a:r>
              <a:rPr lang="nl-NL" sz="2000" b="1" dirty="0" smtClean="0">
                <a:solidFill>
                  <a:schemeClr val="tx1">
                    <a:lumMod val="75000"/>
                    <a:lumOff val="25000"/>
                  </a:schemeClr>
                </a:solidFill>
                <a:latin typeface="+mj-lt"/>
              </a:rPr>
              <a:t>Hoge stiffness </a:t>
            </a:r>
            <a:r>
              <a:rPr lang="nl-NL" sz="2000" dirty="0" smtClean="0">
                <a:solidFill>
                  <a:schemeClr val="tx1">
                    <a:lumMod val="75000"/>
                    <a:lumOff val="25000"/>
                  </a:schemeClr>
                </a:solidFill>
                <a:latin typeface="+mj-lt"/>
              </a:rPr>
              <a:t>bij ambulante patiënt </a:t>
            </a:r>
            <a:br>
              <a:rPr lang="nl-NL" sz="2000" dirty="0" smtClean="0">
                <a:solidFill>
                  <a:schemeClr val="tx1">
                    <a:lumMod val="75000"/>
                    <a:lumOff val="25000"/>
                  </a:schemeClr>
                </a:solidFill>
                <a:latin typeface="+mj-lt"/>
              </a:rPr>
            </a:br>
            <a:endParaRPr lang="nl-NL" sz="2000" dirty="0" smtClean="0">
              <a:solidFill>
                <a:schemeClr val="tx1">
                  <a:lumMod val="75000"/>
                  <a:lumOff val="25000"/>
                </a:schemeClr>
              </a:solidFill>
              <a:latin typeface="+mj-lt"/>
            </a:endParaRPr>
          </a:p>
          <a:p>
            <a:pPr marL="182563" indent="-182563"/>
            <a:r>
              <a:rPr lang="nl-NL" sz="2000" dirty="0" err="1" smtClean="0">
                <a:solidFill>
                  <a:schemeClr val="tx1">
                    <a:lumMod val="75000"/>
                    <a:lumOff val="25000"/>
                  </a:schemeClr>
                </a:solidFill>
                <a:latin typeface="+mj-lt"/>
              </a:rPr>
              <a:t>S</a:t>
            </a:r>
            <a:r>
              <a:rPr lang="nl-NL" sz="2000" dirty="0" err="1" smtClean="0">
                <a:solidFill>
                  <a:schemeClr val="tx1">
                    <a:lumMod val="75000"/>
                    <a:lumOff val="25000"/>
                  </a:schemeClr>
                </a:solidFill>
              </a:rPr>
              <a:t>tiffness</a:t>
            </a:r>
            <a:r>
              <a:rPr lang="nl-NL" sz="2000" b="1" dirty="0" smtClean="0">
                <a:solidFill>
                  <a:schemeClr val="tx1">
                    <a:lumMod val="75000"/>
                    <a:lumOff val="25000"/>
                  </a:schemeClr>
                </a:solidFill>
              </a:rPr>
              <a:t> </a:t>
            </a:r>
            <a:r>
              <a:rPr lang="nl-NL" sz="2000" dirty="0" smtClean="0">
                <a:solidFill>
                  <a:schemeClr val="tx1">
                    <a:lumMod val="75000"/>
                    <a:lumOff val="25000"/>
                  </a:schemeClr>
                </a:solidFill>
                <a:latin typeface="+mj-lt"/>
              </a:rPr>
              <a:t>bepaald o.a. de oedeem bestrijdende capaciteit. </a:t>
            </a:r>
            <a:r>
              <a:rPr lang="nl-NL" sz="900" dirty="0" smtClean="0">
                <a:solidFill>
                  <a:srgbClr val="FF0000"/>
                </a:solidFill>
              </a:rPr>
              <a:t>16. </a:t>
            </a:r>
            <a:r>
              <a:rPr lang="nl-NL" sz="900" dirty="0" smtClean="0"/>
              <a:t>(Nederlandse Vereniging voor Dermatologie en </a:t>
            </a:r>
            <a:r>
              <a:rPr lang="nl-NL" sz="900" dirty="0" err="1" smtClean="0"/>
              <a:t>Venereologie</a:t>
            </a:r>
            <a:r>
              <a:rPr lang="nl-NL" sz="900" dirty="0" smtClean="0"/>
              <a:t>, 2014a).</a:t>
            </a:r>
            <a:r>
              <a:rPr lang="nl-NL" sz="2000" dirty="0" smtClean="0">
                <a:solidFill>
                  <a:schemeClr val="tx1">
                    <a:lumMod val="75000"/>
                    <a:lumOff val="25000"/>
                  </a:schemeClr>
                </a:solidFill>
              </a:rPr>
              <a:t/>
            </a:r>
            <a:br>
              <a:rPr lang="nl-NL" sz="2000" dirty="0" smtClean="0">
                <a:solidFill>
                  <a:schemeClr val="tx1">
                    <a:lumMod val="75000"/>
                    <a:lumOff val="25000"/>
                  </a:schemeClr>
                </a:solidFill>
              </a:rPr>
            </a:br>
            <a:r>
              <a:rPr lang="nl-NL" sz="2000" dirty="0" smtClean="0">
                <a:solidFill>
                  <a:schemeClr val="tx1">
                    <a:lumMod val="75000"/>
                    <a:lumOff val="25000"/>
                  </a:schemeClr>
                </a:solidFill>
                <a:latin typeface="+mj-lt"/>
              </a:rPr>
              <a:t/>
            </a:r>
            <a:br>
              <a:rPr lang="nl-NL" sz="2000" dirty="0" smtClean="0">
                <a:solidFill>
                  <a:schemeClr val="tx1">
                    <a:lumMod val="75000"/>
                    <a:lumOff val="25000"/>
                  </a:schemeClr>
                </a:solidFill>
                <a:latin typeface="+mj-lt"/>
              </a:rPr>
            </a:br>
            <a:endParaRPr lang="nl-NL" sz="2000" dirty="0" smtClean="0">
              <a:solidFill>
                <a:schemeClr val="tx1">
                  <a:lumMod val="75000"/>
                  <a:lumOff val="25000"/>
                </a:schemeClr>
              </a:solidFill>
              <a:latin typeface="+mj-lt"/>
            </a:endParaRPr>
          </a:p>
          <a:p>
            <a:pPr marL="182563" indent="-182563"/>
            <a:r>
              <a:rPr lang="nl-NL" sz="2000" dirty="0" smtClean="0">
                <a:solidFill>
                  <a:schemeClr val="tx1">
                    <a:lumMod val="75000"/>
                    <a:lumOff val="25000"/>
                  </a:schemeClr>
                </a:solidFill>
                <a:latin typeface="+mj-lt"/>
              </a:rPr>
              <a:t>Voorbeeld: een hoge stiffness zorgt ervoor dat oedeem geen kant op kan.</a:t>
            </a:r>
            <a:endParaRPr lang="nl-NL" sz="2000" dirty="0">
              <a:solidFill>
                <a:schemeClr val="tx1">
                  <a:lumMod val="75000"/>
                  <a:lumOff val="25000"/>
                </a:schemeClr>
              </a:solidFill>
              <a:latin typeface="+mj-lt"/>
            </a:endParaRPr>
          </a:p>
        </p:txBody>
      </p:sp>
      <p:sp>
        <p:nvSpPr>
          <p:cNvPr id="13" name="Titel 1"/>
          <p:cNvSpPr txBox="1">
            <a:spLocks/>
          </p:cNvSpPr>
          <p:nvPr/>
        </p:nvSpPr>
        <p:spPr>
          <a:xfrm>
            <a:off x="1339826" y="339502"/>
            <a:ext cx="6832574" cy="648072"/>
          </a:xfrm>
          <a:prstGeom prst="rect">
            <a:avLst/>
          </a:prstGeom>
        </p:spPr>
        <p:txBody>
          <a:bodyPr vert="horz" lIns="91440" tIns="45720" rIns="91440" bIns="45720" rtlCol="0" anchor="t">
            <a:noAutofit/>
          </a:bodyPr>
          <a:lstStyle>
            <a:lvl1pPr algn="l" defTabSz="914400" rtl="0" eaLnBrk="1" latinLnBrk="0" hangingPunct="1">
              <a:spcBef>
                <a:spcPct val="0"/>
              </a:spcBef>
              <a:buNone/>
              <a:defRPr sz="3200" b="1" kern="1200">
                <a:solidFill>
                  <a:schemeClr val="tx1"/>
                </a:solidFill>
                <a:latin typeface="Gill Sans MT" pitchFamily="34" charset="0"/>
                <a:ea typeface="+mj-ea"/>
                <a:cs typeface="+mj-cs"/>
              </a:defRPr>
            </a:lvl1pPr>
          </a:lstStyle>
          <a:p>
            <a:pPr>
              <a:lnSpc>
                <a:spcPct val="80000"/>
              </a:lnSpc>
            </a:pPr>
            <a:r>
              <a:rPr lang="nl-NL" dirty="0" smtClean="0">
                <a:solidFill>
                  <a:srgbClr val="8BB511"/>
                </a:solidFill>
                <a:latin typeface="+mj-lt"/>
              </a:rPr>
              <a:t>Wat is stiffness?</a:t>
            </a:r>
            <a:endParaRPr lang="nl-NL" dirty="0">
              <a:solidFill>
                <a:srgbClr val="8BB511"/>
              </a:solidFill>
              <a:latin typeface="+mj-lt"/>
              <a:cs typeface="Gill Sans SemiBold"/>
            </a:endParaRPr>
          </a:p>
        </p:txBody>
      </p:sp>
      <p:pic>
        <p:nvPicPr>
          <p:cNvPr id="14" name="Tijdelijke aanduiding voor inhoud 5" descr="compression-socks"/>
          <p:cNvPicPr>
            <a:picLocks/>
          </p:cNvPicPr>
          <p:nvPr/>
        </p:nvPicPr>
        <p:blipFill rotWithShape="1">
          <a:blip r:embed="rId4" cstate="print"/>
          <a:srcRect l="12479"/>
          <a:stretch/>
        </p:blipFill>
        <p:spPr bwMode="auto">
          <a:xfrm>
            <a:off x="6085962" y="438086"/>
            <a:ext cx="2158444" cy="4358258"/>
          </a:xfrm>
          <a:prstGeom prst="rect">
            <a:avLst/>
          </a:prstGeom>
          <a:noFill/>
          <a:ln w="9525">
            <a:noFill/>
            <a:miter lim="800000"/>
            <a:headEnd/>
            <a:tailEnd/>
          </a:ln>
        </p:spPr>
      </p:pic>
    </p:spTree>
    <p:extLst>
      <p:ext uri="{BB962C8B-B14F-4D97-AF65-F5344CB8AC3E}">
        <p14:creationId xmlns:p14="http://schemas.microsoft.com/office/powerpoint/2010/main" val="30853750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2"/>
          </p:nvPr>
        </p:nvSpPr>
        <p:spPr/>
        <p:txBody>
          <a:bodyPr/>
          <a:lstStyle/>
          <a:p>
            <a:fld id="{6D6E8832-7B81-4DA1-B2CA-FBCD6FE4CBE8}" type="slidenum">
              <a:rPr lang="nl-NL" smtClean="0"/>
              <a:pPr/>
              <a:t>27</a:t>
            </a:fld>
            <a:endParaRPr lang="nl-NL" dirty="0"/>
          </a:p>
        </p:txBody>
      </p:sp>
      <p:sp>
        <p:nvSpPr>
          <p:cNvPr id="4" name="Tekstvak 3"/>
          <p:cNvSpPr txBox="1"/>
          <p:nvPr/>
        </p:nvSpPr>
        <p:spPr>
          <a:xfrm>
            <a:off x="1403648" y="1419622"/>
            <a:ext cx="7416824" cy="2298065"/>
          </a:xfrm>
          <a:prstGeom prst="rect">
            <a:avLst/>
          </a:prstGeom>
          <a:noFill/>
        </p:spPr>
        <p:txBody>
          <a:bodyPr wrap="square" rtlCol="0">
            <a:spAutoFit/>
          </a:bodyPr>
          <a:lstStyle/>
          <a:p>
            <a:pPr marL="182563" indent="-182563">
              <a:lnSpc>
                <a:spcPct val="120000"/>
              </a:lnSpc>
              <a:buFont typeface="Arial"/>
              <a:buChar char="•"/>
            </a:pPr>
            <a:r>
              <a:rPr lang="nl-NL" sz="2000" b="1" dirty="0" smtClean="0">
                <a:solidFill>
                  <a:schemeClr val="tx1">
                    <a:lumMod val="75000"/>
                    <a:lumOff val="25000"/>
                  </a:schemeClr>
                </a:solidFill>
              </a:rPr>
              <a:t>Mobiel of immobiel (bepaald drukklasse en </a:t>
            </a:r>
            <a:r>
              <a:rPr lang="nl-NL" sz="2000" b="1" dirty="0" err="1" smtClean="0">
                <a:solidFill>
                  <a:schemeClr val="tx1">
                    <a:lumMod val="75000"/>
                    <a:lumOff val="25000"/>
                  </a:schemeClr>
                </a:solidFill>
              </a:rPr>
              <a:t>stiffness</a:t>
            </a:r>
            <a:r>
              <a:rPr lang="nl-NL" sz="2000" b="1" dirty="0" smtClean="0">
                <a:solidFill>
                  <a:schemeClr val="tx1">
                    <a:lumMod val="75000"/>
                    <a:lumOff val="25000"/>
                  </a:schemeClr>
                </a:solidFill>
              </a:rPr>
              <a:t>)</a:t>
            </a:r>
          </a:p>
          <a:p>
            <a:pPr marL="182563" indent="-182563">
              <a:lnSpc>
                <a:spcPct val="120000"/>
              </a:lnSpc>
              <a:buFont typeface="Arial"/>
              <a:buChar char="•"/>
            </a:pPr>
            <a:r>
              <a:rPr lang="nl-NL" sz="2000" b="1" dirty="0" smtClean="0">
                <a:solidFill>
                  <a:schemeClr val="tx1">
                    <a:lumMod val="75000"/>
                    <a:lumOff val="25000"/>
                  </a:schemeClr>
                </a:solidFill>
              </a:rPr>
              <a:t>Beroep (bepaald lengterek en materiaalkeuze)</a:t>
            </a:r>
          </a:p>
          <a:p>
            <a:pPr marL="182563" indent="-182563">
              <a:lnSpc>
                <a:spcPct val="120000"/>
              </a:lnSpc>
              <a:buFont typeface="Arial"/>
              <a:buChar char="•"/>
            </a:pPr>
            <a:r>
              <a:rPr lang="nl-NL" sz="2000" b="1" dirty="0" smtClean="0">
                <a:solidFill>
                  <a:schemeClr val="tx1">
                    <a:lumMod val="75000"/>
                    <a:lumOff val="25000"/>
                  </a:schemeClr>
                </a:solidFill>
              </a:rPr>
              <a:t>Zelfredzaamheid (voor het aan- en uittrekken)</a:t>
            </a:r>
          </a:p>
          <a:p>
            <a:pPr marL="182563" indent="-182563">
              <a:lnSpc>
                <a:spcPct val="120000"/>
              </a:lnSpc>
              <a:buFont typeface="Arial"/>
              <a:buChar char="•"/>
            </a:pPr>
            <a:r>
              <a:rPr lang="nl-NL" sz="2000" b="1" dirty="0" smtClean="0">
                <a:solidFill>
                  <a:schemeClr val="tx1">
                    <a:lumMod val="75000"/>
                    <a:lumOff val="25000"/>
                  </a:schemeClr>
                </a:solidFill>
              </a:rPr>
              <a:t>Acceptatie (bepaald therapietrouw)</a:t>
            </a:r>
          </a:p>
          <a:p>
            <a:pPr marL="182563" indent="-182563">
              <a:lnSpc>
                <a:spcPct val="120000"/>
              </a:lnSpc>
              <a:buFont typeface="Arial"/>
              <a:buChar char="•"/>
            </a:pPr>
            <a:r>
              <a:rPr lang="nl-NL" sz="2000" b="1" dirty="0" smtClean="0">
                <a:solidFill>
                  <a:schemeClr val="tx1">
                    <a:lumMod val="75000"/>
                    <a:lumOff val="25000"/>
                  </a:schemeClr>
                </a:solidFill>
              </a:rPr>
              <a:t>Dagelijks gebruik of incidenteel</a:t>
            </a:r>
          </a:p>
          <a:p>
            <a:pPr marL="182563" indent="-182563">
              <a:lnSpc>
                <a:spcPct val="120000"/>
              </a:lnSpc>
              <a:buFont typeface="Arial"/>
              <a:buChar char="•"/>
            </a:pPr>
            <a:r>
              <a:rPr lang="nl-NL" sz="2000" b="1" dirty="0" smtClean="0">
                <a:solidFill>
                  <a:schemeClr val="tx1">
                    <a:lumMod val="75000"/>
                    <a:lumOff val="25000"/>
                  </a:schemeClr>
                </a:solidFill>
              </a:rPr>
              <a:t>Cosmetiek</a:t>
            </a:r>
          </a:p>
        </p:txBody>
      </p:sp>
      <p:grpSp>
        <p:nvGrpSpPr>
          <p:cNvPr id="5" name="Group 4"/>
          <p:cNvGrpSpPr/>
          <p:nvPr/>
        </p:nvGrpSpPr>
        <p:grpSpPr>
          <a:xfrm>
            <a:off x="8244408" y="0"/>
            <a:ext cx="899592" cy="5152266"/>
            <a:chOff x="8244408" y="0"/>
            <a:chExt cx="899592" cy="5152266"/>
          </a:xfrm>
        </p:grpSpPr>
        <p:sp>
          <p:nvSpPr>
            <p:cNvPr id="6" name="Rectangle 5"/>
            <p:cNvSpPr/>
            <p:nvPr/>
          </p:nvSpPr>
          <p:spPr>
            <a:xfrm>
              <a:off x="8244408" y="0"/>
              <a:ext cx="899592" cy="5143500"/>
            </a:xfrm>
            <a:prstGeom prst="rect">
              <a:avLst/>
            </a:prstGeom>
            <a:solidFill>
              <a:srgbClr val="80AC20"/>
            </a:solidFill>
            <a:ln w="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cstate="print"/>
            <a:stretch>
              <a:fillRect/>
            </a:stretch>
          </p:blipFill>
          <p:spPr>
            <a:xfrm rot="16200000">
              <a:off x="5793553" y="2459622"/>
              <a:ext cx="5143500" cy="241787"/>
            </a:xfrm>
            <a:prstGeom prst="rect">
              <a:avLst/>
            </a:prstGeom>
          </p:spPr>
        </p:pic>
      </p:grpSp>
      <p:grpSp>
        <p:nvGrpSpPr>
          <p:cNvPr id="8" name="Group 7"/>
          <p:cNvGrpSpPr/>
          <p:nvPr/>
        </p:nvGrpSpPr>
        <p:grpSpPr>
          <a:xfrm rot="10800000">
            <a:off x="0" y="-8766"/>
            <a:ext cx="899592" cy="5152266"/>
            <a:chOff x="8244408" y="0"/>
            <a:chExt cx="899592" cy="5152266"/>
          </a:xfrm>
        </p:grpSpPr>
        <p:sp>
          <p:nvSpPr>
            <p:cNvPr id="9" name="Rectangle 8"/>
            <p:cNvSpPr/>
            <p:nvPr/>
          </p:nvSpPr>
          <p:spPr>
            <a:xfrm>
              <a:off x="8244408" y="0"/>
              <a:ext cx="899592" cy="5143500"/>
            </a:xfrm>
            <a:prstGeom prst="rect">
              <a:avLst/>
            </a:prstGeom>
            <a:solidFill>
              <a:srgbClr val="80AC20"/>
            </a:solidFill>
            <a:ln w="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2" cstate="print"/>
            <a:stretch>
              <a:fillRect/>
            </a:stretch>
          </p:blipFill>
          <p:spPr>
            <a:xfrm rot="16200000">
              <a:off x="5793553" y="2459622"/>
              <a:ext cx="5143500" cy="241787"/>
            </a:xfrm>
            <a:prstGeom prst="rect">
              <a:avLst/>
            </a:prstGeom>
          </p:spPr>
        </p:pic>
      </p:grpSp>
      <p:sp>
        <p:nvSpPr>
          <p:cNvPr id="11" name="Titel 1"/>
          <p:cNvSpPr txBox="1">
            <a:spLocks/>
          </p:cNvSpPr>
          <p:nvPr/>
        </p:nvSpPr>
        <p:spPr>
          <a:xfrm>
            <a:off x="1339826" y="339502"/>
            <a:ext cx="5752454" cy="1080120"/>
          </a:xfrm>
          <a:prstGeom prst="rect">
            <a:avLst/>
          </a:prstGeom>
        </p:spPr>
        <p:txBody>
          <a:bodyPr vert="horz" lIns="91440" tIns="45720" rIns="91440" bIns="45720" rtlCol="0" anchor="t">
            <a:noAutofit/>
          </a:bodyPr>
          <a:lstStyle>
            <a:lvl1pPr algn="l" defTabSz="914400" rtl="0" eaLnBrk="1" latinLnBrk="0" hangingPunct="1">
              <a:spcBef>
                <a:spcPct val="0"/>
              </a:spcBef>
              <a:buNone/>
              <a:defRPr sz="3200" b="1" kern="1200">
                <a:solidFill>
                  <a:schemeClr val="tx1"/>
                </a:solidFill>
                <a:latin typeface="Gill Sans MT" pitchFamily="34" charset="0"/>
                <a:ea typeface="+mj-ea"/>
                <a:cs typeface="+mj-cs"/>
              </a:defRPr>
            </a:lvl1pPr>
          </a:lstStyle>
          <a:p>
            <a:pPr>
              <a:lnSpc>
                <a:spcPct val="80000"/>
              </a:lnSpc>
            </a:pPr>
            <a:r>
              <a:rPr lang="nl-NL" dirty="0">
                <a:solidFill>
                  <a:srgbClr val="8BB511"/>
                </a:solidFill>
                <a:latin typeface="+mn-lt"/>
              </a:rPr>
              <a:t>Type kous is afhankelijk van hulpvraag van de cliënt </a:t>
            </a:r>
            <a:endParaRPr lang="nl-NL" dirty="0">
              <a:solidFill>
                <a:srgbClr val="8BB511"/>
              </a:solidFill>
              <a:latin typeface="+mn-lt"/>
              <a:cs typeface="Gill Sans SemiBold"/>
            </a:endParaRPr>
          </a:p>
        </p:txBody>
      </p:sp>
    </p:spTree>
    <p:extLst>
      <p:ext uri="{BB962C8B-B14F-4D97-AF65-F5344CB8AC3E}">
        <p14:creationId xmlns:p14="http://schemas.microsoft.com/office/powerpoint/2010/main" val="26183724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 name="Group 8"/>
          <p:cNvGrpSpPr/>
          <p:nvPr/>
        </p:nvGrpSpPr>
        <p:grpSpPr>
          <a:xfrm>
            <a:off x="8244408" y="0"/>
            <a:ext cx="899592" cy="5152266"/>
            <a:chOff x="8244408" y="0"/>
            <a:chExt cx="899592" cy="5152266"/>
          </a:xfrm>
        </p:grpSpPr>
        <p:sp>
          <p:nvSpPr>
            <p:cNvPr id="10" name="Rectangle 9"/>
            <p:cNvSpPr/>
            <p:nvPr/>
          </p:nvSpPr>
          <p:spPr>
            <a:xfrm>
              <a:off x="8244408" y="0"/>
              <a:ext cx="899592" cy="5143500"/>
            </a:xfrm>
            <a:prstGeom prst="rect">
              <a:avLst/>
            </a:prstGeom>
            <a:solidFill>
              <a:srgbClr val="80AC20"/>
            </a:solidFill>
            <a:ln w="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4" cstate="print"/>
            <a:stretch>
              <a:fillRect/>
            </a:stretch>
          </p:blipFill>
          <p:spPr>
            <a:xfrm rot="16200000">
              <a:off x="5793553" y="2459622"/>
              <a:ext cx="5143500" cy="241787"/>
            </a:xfrm>
            <a:prstGeom prst="rect">
              <a:avLst/>
            </a:prstGeom>
          </p:spPr>
        </p:pic>
      </p:grpSp>
      <p:grpSp>
        <p:nvGrpSpPr>
          <p:cNvPr id="12" name="Group 11"/>
          <p:cNvGrpSpPr/>
          <p:nvPr/>
        </p:nvGrpSpPr>
        <p:grpSpPr>
          <a:xfrm rot="10800000">
            <a:off x="0" y="-8766"/>
            <a:ext cx="899592" cy="5152266"/>
            <a:chOff x="8244408" y="0"/>
            <a:chExt cx="899592" cy="5152266"/>
          </a:xfrm>
        </p:grpSpPr>
        <p:sp>
          <p:nvSpPr>
            <p:cNvPr id="13" name="Rectangle 12"/>
            <p:cNvSpPr/>
            <p:nvPr/>
          </p:nvSpPr>
          <p:spPr>
            <a:xfrm>
              <a:off x="8244408" y="0"/>
              <a:ext cx="899592" cy="5143500"/>
            </a:xfrm>
            <a:prstGeom prst="rect">
              <a:avLst/>
            </a:prstGeom>
            <a:solidFill>
              <a:srgbClr val="80AC20"/>
            </a:solidFill>
            <a:ln w="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4" cstate="print"/>
            <a:stretch>
              <a:fillRect/>
            </a:stretch>
          </p:blipFill>
          <p:spPr>
            <a:xfrm rot="16200000">
              <a:off x="5793553" y="2459622"/>
              <a:ext cx="5143500" cy="241787"/>
            </a:xfrm>
            <a:prstGeom prst="rect">
              <a:avLst/>
            </a:prstGeom>
          </p:spPr>
        </p:pic>
      </p:grpSp>
      <p:sp>
        <p:nvSpPr>
          <p:cNvPr id="15" name="Titel 1"/>
          <p:cNvSpPr txBox="1">
            <a:spLocks/>
          </p:cNvSpPr>
          <p:nvPr/>
        </p:nvSpPr>
        <p:spPr>
          <a:xfrm>
            <a:off x="1164491" y="281455"/>
            <a:ext cx="6832574" cy="648072"/>
          </a:xfrm>
          <a:prstGeom prst="rect">
            <a:avLst/>
          </a:prstGeom>
        </p:spPr>
        <p:txBody>
          <a:bodyPr vert="horz" lIns="91440" tIns="45720" rIns="91440" bIns="45720" rtlCol="0" anchor="t">
            <a:noAutofit/>
          </a:bodyPr>
          <a:lstStyle>
            <a:lvl1pPr algn="l" defTabSz="914400" rtl="0" eaLnBrk="1" latinLnBrk="0" hangingPunct="1">
              <a:spcBef>
                <a:spcPct val="0"/>
              </a:spcBef>
              <a:buNone/>
              <a:defRPr sz="3200" b="1" kern="1200">
                <a:solidFill>
                  <a:schemeClr val="tx1"/>
                </a:solidFill>
                <a:latin typeface="Gill Sans MT" pitchFamily="34" charset="0"/>
                <a:ea typeface="+mj-ea"/>
                <a:cs typeface="+mj-cs"/>
              </a:defRPr>
            </a:lvl1pPr>
          </a:lstStyle>
          <a:p>
            <a:pPr>
              <a:lnSpc>
                <a:spcPct val="80000"/>
              </a:lnSpc>
            </a:pPr>
            <a:r>
              <a:rPr lang="nl-NL" dirty="0" err="1">
                <a:solidFill>
                  <a:srgbClr val="8BB511"/>
                </a:solidFill>
                <a:latin typeface="+mj-lt"/>
              </a:rPr>
              <a:t>Vlakbrei</a:t>
            </a:r>
            <a:r>
              <a:rPr lang="nl-NL" dirty="0">
                <a:solidFill>
                  <a:srgbClr val="8BB511"/>
                </a:solidFill>
                <a:latin typeface="+mj-lt"/>
              </a:rPr>
              <a:t> of rondbrei kousen?</a:t>
            </a:r>
            <a:br>
              <a:rPr lang="nl-NL" dirty="0">
                <a:solidFill>
                  <a:srgbClr val="8BB511"/>
                </a:solidFill>
                <a:latin typeface="+mj-lt"/>
              </a:rPr>
            </a:br>
            <a:endParaRPr lang="nl-NL" dirty="0">
              <a:solidFill>
                <a:srgbClr val="8BB511"/>
              </a:solidFill>
              <a:latin typeface="+mj-lt"/>
              <a:cs typeface="Gill Sans SemiBold"/>
            </a:endParaRPr>
          </a:p>
        </p:txBody>
      </p:sp>
      <p:sp>
        <p:nvSpPr>
          <p:cNvPr id="16" name="Rectangle 15"/>
          <p:cNvSpPr/>
          <p:nvPr/>
        </p:nvSpPr>
        <p:spPr>
          <a:xfrm>
            <a:off x="323528" y="258782"/>
            <a:ext cx="502261" cy="584776"/>
          </a:xfrm>
          <a:prstGeom prst="rect">
            <a:avLst/>
          </a:prstGeom>
        </p:spPr>
        <p:txBody>
          <a:bodyPr wrap="none" anchor="t">
            <a:spAutoFit/>
          </a:bodyPr>
          <a:lstStyle/>
          <a:p>
            <a:r>
              <a:rPr lang="nl-NL" sz="3200" dirty="0" smtClean="0">
                <a:solidFill>
                  <a:schemeClr val="bg1"/>
                </a:solidFill>
                <a:latin typeface="Gill Sans SemiBold"/>
                <a:cs typeface="Gill Sans SemiBold"/>
              </a:rPr>
              <a:t>6. </a:t>
            </a:r>
            <a:endParaRPr lang="en-US" sz="3200" dirty="0">
              <a:solidFill>
                <a:schemeClr val="bg1"/>
              </a:solidFill>
              <a:latin typeface="Gill Sans SemiBold"/>
              <a:cs typeface="Gill Sans SemiBold"/>
            </a:endParaRPr>
          </a:p>
        </p:txBody>
      </p:sp>
      <p:sp>
        <p:nvSpPr>
          <p:cNvPr id="3" name="Tijdelijke aanduiding voor inhoud 2"/>
          <p:cNvSpPr>
            <a:spLocks noGrp="1"/>
          </p:cNvSpPr>
          <p:nvPr>
            <p:ph sz="half" idx="1"/>
          </p:nvPr>
        </p:nvSpPr>
        <p:spPr>
          <a:xfrm>
            <a:off x="1193974" y="808375"/>
            <a:ext cx="3600400" cy="3618402"/>
          </a:xfrm>
        </p:spPr>
        <p:txBody>
          <a:bodyPr/>
          <a:lstStyle/>
          <a:p>
            <a:pPr marL="0" indent="0">
              <a:buNone/>
              <a:tabLst>
                <a:tab pos="182563" algn="l"/>
              </a:tabLst>
            </a:pPr>
            <a:r>
              <a:rPr lang="en-US" b="1" u="sng" dirty="0" err="1">
                <a:solidFill>
                  <a:schemeClr val="tx1">
                    <a:lumMod val="75000"/>
                    <a:lumOff val="25000"/>
                  </a:schemeClr>
                </a:solidFill>
                <a:latin typeface="+mn-lt"/>
              </a:rPr>
              <a:t>Vlakbrei</a:t>
            </a:r>
            <a:endParaRPr lang="en-US" b="1" u="sng" dirty="0">
              <a:solidFill>
                <a:schemeClr val="tx1">
                  <a:lumMod val="75000"/>
                  <a:lumOff val="25000"/>
                </a:schemeClr>
              </a:solidFill>
              <a:latin typeface="+mn-lt"/>
            </a:endParaRPr>
          </a:p>
          <a:p>
            <a:pPr marL="182563" indent="-182563">
              <a:buFont typeface="Arial"/>
              <a:buChar char="•"/>
              <a:tabLst>
                <a:tab pos="182563" algn="l"/>
              </a:tabLst>
            </a:pPr>
            <a:r>
              <a:rPr lang="en-US" dirty="0" err="1">
                <a:solidFill>
                  <a:schemeClr val="tx1">
                    <a:lumMod val="75000"/>
                    <a:lumOff val="25000"/>
                  </a:schemeClr>
                </a:solidFill>
                <a:latin typeface="+mn-lt"/>
              </a:rPr>
              <a:t>Stevig</a:t>
            </a:r>
            <a:r>
              <a:rPr lang="en-US" dirty="0">
                <a:solidFill>
                  <a:schemeClr val="tx1">
                    <a:lumMod val="75000"/>
                    <a:lumOff val="25000"/>
                  </a:schemeClr>
                </a:solidFill>
                <a:latin typeface="+mn-lt"/>
              </a:rPr>
              <a:t> </a:t>
            </a:r>
            <a:r>
              <a:rPr lang="en-US" dirty="0" err="1">
                <a:solidFill>
                  <a:schemeClr val="tx1">
                    <a:lumMod val="75000"/>
                    <a:lumOff val="25000"/>
                  </a:schemeClr>
                </a:solidFill>
                <a:latin typeface="+mn-lt"/>
              </a:rPr>
              <a:t>materiaal</a:t>
            </a:r>
            <a:r>
              <a:rPr lang="en-US" dirty="0">
                <a:solidFill>
                  <a:schemeClr val="tx1">
                    <a:lumMod val="75000"/>
                    <a:lumOff val="25000"/>
                  </a:schemeClr>
                </a:solidFill>
                <a:latin typeface="+mn-lt"/>
              </a:rPr>
              <a:t> met </a:t>
            </a:r>
            <a:r>
              <a:rPr lang="en-US" dirty="0" err="1">
                <a:solidFill>
                  <a:schemeClr val="tx1">
                    <a:lumMod val="75000"/>
                    <a:lumOff val="25000"/>
                  </a:schemeClr>
                </a:solidFill>
                <a:latin typeface="+mn-lt"/>
              </a:rPr>
              <a:t>naad</a:t>
            </a:r>
            <a:endParaRPr lang="en-US" dirty="0">
              <a:solidFill>
                <a:schemeClr val="tx1">
                  <a:lumMod val="75000"/>
                  <a:lumOff val="25000"/>
                </a:schemeClr>
              </a:solidFill>
              <a:latin typeface="+mn-lt"/>
            </a:endParaRPr>
          </a:p>
          <a:p>
            <a:pPr marL="182563" indent="-182563">
              <a:buFont typeface="Arial"/>
              <a:buChar char="•"/>
              <a:tabLst>
                <a:tab pos="182563" algn="l"/>
              </a:tabLst>
            </a:pPr>
            <a:r>
              <a:rPr lang="en-US" dirty="0">
                <a:solidFill>
                  <a:schemeClr val="tx1">
                    <a:lumMod val="75000"/>
                    <a:lumOff val="25000"/>
                  </a:schemeClr>
                </a:solidFill>
                <a:latin typeface="+mn-lt"/>
              </a:rPr>
              <a:t>Is </a:t>
            </a:r>
            <a:r>
              <a:rPr lang="en-US" dirty="0" err="1">
                <a:solidFill>
                  <a:schemeClr val="tx1">
                    <a:lumMod val="75000"/>
                    <a:lumOff val="25000"/>
                  </a:schemeClr>
                </a:solidFill>
                <a:latin typeface="+mn-lt"/>
              </a:rPr>
              <a:t>verkrijgbaar</a:t>
            </a:r>
            <a:r>
              <a:rPr lang="en-US" dirty="0">
                <a:solidFill>
                  <a:schemeClr val="tx1">
                    <a:lumMod val="75000"/>
                    <a:lumOff val="25000"/>
                  </a:schemeClr>
                </a:solidFill>
                <a:latin typeface="+mn-lt"/>
              </a:rPr>
              <a:t> in </a:t>
            </a:r>
            <a:r>
              <a:rPr lang="en-US" dirty="0" err="1">
                <a:solidFill>
                  <a:schemeClr val="tx1">
                    <a:lumMod val="75000"/>
                    <a:lumOff val="25000"/>
                  </a:schemeClr>
                </a:solidFill>
                <a:latin typeface="+mn-lt"/>
              </a:rPr>
              <a:t>maatwerk</a:t>
            </a:r>
            <a:r>
              <a:rPr lang="en-US" dirty="0">
                <a:solidFill>
                  <a:schemeClr val="tx1">
                    <a:lumMod val="75000"/>
                    <a:lumOff val="25000"/>
                  </a:schemeClr>
                </a:solidFill>
                <a:latin typeface="+mn-lt"/>
              </a:rPr>
              <a:t> </a:t>
            </a:r>
            <a:r>
              <a:rPr lang="en-US" dirty="0" err="1">
                <a:solidFill>
                  <a:schemeClr val="tx1">
                    <a:lumMod val="75000"/>
                    <a:lumOff val="25000"/>
                  </a:schemeClr>
                </a:solidFill>
                <a:latin typeface="+mn-lt"/>
              </a:rPr>
              <a:t>en</a:t>
            </a:r>
            <a:r>
              <a:rPr lang="en-US" dirty="0">
                <a:solidFill>
                  <a:schemeClr val="tx1">
                    <a:lumMod val="75000"/>
                    <a:lumOff val="25000"/>
                  </a:schemeClr>
                </a:solidFill>
                <a:latin typeface="+mn-lt"/>
              </a:rPr>
              <a:t> </a:t>
            </a:r>
            <a:r>
              <a:rPr lang="en-US" dirty="0" err="1">
                <a:solidFill>
                  <a:schemeClr val="tx1">
                    <a:lumMod val="75000"/>
                    <a:lumOff val="25000"/>
                  </a:schemeClr>
                </a:solidFill>
                <a:latin typeface="+mn-lt"/>
              </a:rPr>
              <a:t>confectie</a:t>
            </a:r>
            <a:r>
              <a:rPr lang="en-US" dirty="0">
                <a:solidFill>
                  <a:schemeClr val="tx1">
                    <a:lumMod val="75000"/>
                    <a:lumOff val="25000"/>
                  </a:schemeClr>
                </a:solidFill>
                <a:latin typeface="+mn-lt"/>
              </a:rPr>
              <a:t> </a:t>
            </a:r>
          </a:p>
          <a:p>
            <a:pPr marL="182563" indent="-182563">
              <a:buFont typeface="Arial"/>
              <a:buChar char="•"/>
              <a:tabLst>
                <a:tab pos="182563" algn="l"/>
              </a:tabLst>
            </a:pPr>
            <a:r>
              <a:rPr lang="en-US" dirty="0" err="1">
                <a:solidFill>
                  <a:schemeClr val="tx1">
                    <a:lumMod val="75000"/>
                    <a:lumOff val="25000"/>
                  </a:schemeClr>
                </a:solidFill>
                <a:latin typeface="+mn-lt"/>
              </a:rPr>
              <a:t>Wordt</a:t>
            </a:r>
            <a:r>
              <a:rPr lang="en-US" dirty="0">
                <a:solidFill>
                  <a:schemeClr val="tx1">
                    <a:lumMod val="75000"/>
                    <a:lumOff val="25000"/>
                  </a:schemeClr>
                </a:solidFill>
                <a:latin typeface="+mn-lt"/>
              </a:rPr>
              <a:t> </a:t>
            </a:r>
            <a:r>
              <a:rPr lang="en-US" dirty="0" err="1">
                <a:solidFill>
                  <a:schemeClr val="tx1">
                    <a:lumMod val="75000"/>
                    <a:lumOff val="25000"/>
                  </a:schemeClr>
                </a:solidFill>
                <a:latin typeface="+mn-lt"/>
              </a:rPr>
              <a:t>voornamelijk</a:t>
            </a:r>
            <a:r>
              <a:rPr lang="en-US" dirty="0">
                <a:solidFill>
                  <a:schemeClr val="tx1">
                    <a:lumMod val="75000"/>
                    <a:lumOff val="25000"/>
                  </a:schemeClr>
                </a:solidFill>
                <a:latin typeface="+mn-lt"/>
              </a:rPr>
              <a:t> </a:t>
            </a:r>
            <a:r>
              <a:rPr lang="en-US" dirty="0" err="1">
                <a:solidFill>
                  <a:schemeClr val="tx1">
                    <a:lumMod val="75000"/>
                    <a:lumOff val="25000"/>
                  </a:schemeClr>
                </a:solidFill>
                <a:latin typeface="+mn-lt"/>
              </a:rPr>
              <a:t>ingezet</a:t>
            </a:r>
            <a:r>
              <a:rPr lang="en-US" dirty="0">
                <a:solidFill>
                  <a:schemeClr val="tx1">
                    <a:lumMod val="75000"/>
                    <a:lumOff val="25000"/>
                  </a:schemeClr>
                </a:solidFill>
                <a:latin typeface="+mn-lt"/>
              </a:rPr>
              <a:t> </a:t>
            </a:r>
            <a:r>
              <a:rPr lang="en-US" dirty="0" err="1">
                <a:solidFill>
                  <a:schemeClr val="tx1">
                    <a:lumMod val="75000"/>
                    <a:lumOff val="25000"/>
                  </a:schemeClr>
                </a:solidFill>
                <a:latin typeface="+mn-lt"/>
              </a:rPr>
              <a:t>bij</a:t>
            </a:r>
            <a:r>
              <a:rPr lang="en-US" dirty="0">
                <a:solidFill>
                  <a:schemeClr val="tx1">
                    <a:lumMod val="75000"/>
                    <a:lumOff val="25000"/>
                  </a:schemeClr>
                </a:solidFill>
                <a:latin typeface="+mn-lt"/>
              </a:rPr>
              <a:t> </a:t>
            </a:r>
            <a:r>
              <a:rPr lang="en-US" dirty="0" err="1">
                <a:solidFill>
                  <a:schemeClr val="tx1">
                    <a:lumMod val="75000"/>
                    <a:lumOff val="25000"/>
                  </a:schemeClr>
                </a:solidFill>
                <a:latin typeface="+mn-lt"/>
              </a:rPr>
              <a:t>afwijkende</a:t>
            </a:r>
            <a:r>
              <a:rPr lang="en-US" dirty="0">
                <a:solidFill>
                  <a:schemeClr val="tx1">
                    <a:lumMod val="75000"/>
                    <a:lumOff val="25000"/>
                  </a:schemeClr>
                </a:solidFill>
                <a:latin typeface="+mn-lt"/>
              </a:rPr>
              <a:t> </a:t>
            </a:r>
            <a:r>
              <a:rPr lang="en-US" dirty="0" err="1">
                <a:solidFill>
                  <a:schemeClr val="tx1">
                    <a:lumMod val="75000"/>
                    <a:lumOff val="25000"/>
                  </a:schemeClr>
                </a:solidFill>
                <a:latin typeface="+mn-lt"/>
              </a:rPr>
              <a:t>anatomische</a:t>
            </a:r>
            <a:r>
              <a:rPr lang="en-US" dirty="0">
                <a:solidFill>
                  <a:schemeClr val="tx1">
                    <a:lumMod val="75000"/>
                    <a:lumOff val="25000"/>
                  </a:schemeClr>
                </a:solidFill>
                <a:latin typeface="+mn-lt"/>
              </a:rPr>
              <a:t> </a:t>
            </a:r>
            <a:r>
              <a:rPr lang="en-US" dirty="0" err="1">
                <a:solidFill>
                  <a:schemeClr val="tx1">
                    <a:lumMod val="75000"/>
                    <a:lumOff val="25000"/>
                  </a:schemeClr>
                </a:solidFill>
                <a:latin typeface="+mn-lt"/>
              </a:rPr>
              <a:t>vormen</a:t>
            </a:r>
            <a:r>
              <a:rPr lang="en-US" dirty="0">
                <a:solidFill>
                  <a:schemeClr val="tx1">
                    <a:lumMod val="75000"/>
                    <a:lumOff val="25000"/>
                  </a:schemeClr>
                </a:solidFill>
                <a:latin typeface="+mn-lt"/>
              </a:rPr>
              <a:t> van </a:t>
            </a:r>
            <a:r>
              <a:rPr lang="en-US" dirty="0" err="1">
                <a:solidFill>
                  <a:schemeClr val="tx1">
                    <a:lumMod val="75000"/>
                    <a:lumOff val="25000"/>
                  </a:schemeClr>
                </a:solidFill>
                <a:latin typeface="+mn-lt"/>
              </a:rPr>
              <a:t>armen</a:t>
            </a:r>
            <a:r>
              <a:rPr lang="en-US" dirty="0">
                <a:solidFill>
                  <a:schemeClr val="tx1">
                    <a:lumMod val="75000"/>
                    <a:lumOff val="25000"/>
                  </a:schemeClr>
                </a:solidFill>
                <a:latin typeface="+mn-lt"/>
              </a:rPr>
              <a:t> </a:t>
            </a:r>
            <a:r>
              <a:rPr lang="en-US" dirty="0" err="1">
                <a:solidFill>
                  <a:schemeClr val="tx1">
                    <a:lumMod val="75000"/>
                    <a:lumOff val="25000"/>
                  </a:schemeClr>
                </a:solidFill>
                <a:latin typeface="+mn-lt"/>
              </a:rPr>
              <a:t>en</a:t>
            </a:r>
            <a:r>
              <a:rPr lang="en-US" dirty="0">
                <a:solidFill>
                  <a:schemeClr val="tx1">
                    <a:lumMod val="75000"/>
                    <a:lumOff val="25000"/>
                  </a:schemeClr>
                </a:solidFill>
                <a:latin typeface="+mn-lt"/>
              </a:rPr>
              <a:t>/of </a:t>
            </a:r>
            <a:r>
              <a:rPr lang="en-US" dirty="0" err="1">
                <a:solidFill>
                  <a:schemeClr val="tx1">
                    <a:lumMod val="75000"/>
                    <a:lumOff val="25000"/>
                  </a:schemeClr>
                </a:solidFill>
                <a:latin typeface="+mn-lt"/>
              </a:rPr>
              <a:t>benen</a:t>
            </a:r>
            <a:r>
              <a:rPr lang="en-US" dirty="0">
                <a:solidFill>
                  <a:schemeClr val="tx1">
                    <a:lumMod val="75000"/>
                    <a:lumOff val="25000"/>
                  </a:schemeClr>
                </a:solidFill>
                <a:latin typeface="+mn-lt"/>
              </a:rPr>
              <a:t> </a:t>
            </a:r>
          </a:p>
          <a:p>
            <a:pPr marL="182563" indent="-182563">
              <a:buFont typeface="Arial"/>
              <a:buChar char="•"/>
              <a:tabLst>
                <a:tab pos="182563" algn="l"/>
              </a:tabLst>
            </a:pPr>
            <a:r>
              <a:rPr lang="en-US" dirty="0" err="1">
                <a:solidFill>
                  <a:schemeClr val="tx1">
                    <a:lumMod val="75000"/>
                    <a:lumOff val="25000"/>
                  </a:schemeClr>
                </a:solidFill>
                <a:latin typeface="+mn-lt"/>
              </a:rPr>
              <a:t>Bij</a:t>
            </a:r>
            <a:r>
              <a:rPr lang="en-US" dirty="0">
                <a:solidFill>
                  <a:schemeClr val="tx1">
                    <a:lumMod val="75000"/>
                    <a:lumOff val="25000"/>
                  </a:schemeClr>
                </a:solidFill>
                <a:latin typeface="+mn-lt"/>
              </a:rPr>
              <a:t> </a:t>
            </a:r>
            <a:r>
              <a:rPr lang="en-US" dirty="0" err="1">
                <a:solidFill>
                  <a:schemeClr val="tx1">
                    <a:lumMod val="75000"/>
                    <a:lumOff val="25000"/>
                  </a:schemeClr>
                </a:solidFill>
                <a:latin typeface="+mn-lt"/>
              </a:rPr>
              <a:t>zwaardere</a:t>
            </a:r>
            <a:r>
              <a:rPr lang="en-US" dirty="0">
                <a:solidFill>
                  <a:schemeClr val="tx1">
                    <a:lumMod val="75000"/>
                    <a:lumOff val="25000"/>
                  </a:schemeClr>
                </a:solidFill>
                <a:latin typeface="+mn-lt"/>
              </a:rPr>
              <a:t> </a:t>
            </a:r>
            <a:r>
              <a:rPr lang="en-US" dirty="0" err="1">
                <a:solidFill>
                  <a:schemeClr val="tx1">
                    <a:lumMod val="75000"/>
                    <a:lumOff val="25000"/>
                  </a:schemeClr>
                </a:solidFill>
                <a:latin typeface="+mn-lt"/>
              </a:rPr>
              <a:t>indicaties</a:t>
            </a:r>
            <a:r>
              <a:rPr lang="en-US" dirty="0">
                <a:solidFill>
                  <a:schemeClr val="tx1">
                    <a:lumMod val="75000"/>
                    <a:lumOff val="25000"/>
                  </a:schemeClr>
                </a:solidFill>
                <a:latin typeface="+mn-lt"/>
              </a:rPr>
              <a:t> en </a:t>
            </a:r>
            <a:r>
              <a:rPr lang="en-US" dirty="0" err="1" smtClean="0">
                <a:solidFill>
                  <a:schemeClr val="tx1">
                    <a:lumMod val="75000"/>
                    <a:lumOff val="25000"/>
                  </a:schemeClr>
                </a:solidFill>
                <a:latin typeface="+mn-lt"/>
              </a:rPr>
              <a:t>oedeem</a:t>
            </a:r>
            <a:r>
              <a:rPr lang="en-US" dirty="0" smtClean="0">
                <a:solidFill>
                  <a:schemeClr val="tx1">
                    <a:lumMod val="75000"/>
                    <a:lumOff val="25000"/>
                  </a:schemeClr>
                </a:solidFill>
                <a:latin typeface="+mn-lt"/>
              </a:rPr>
              <a:t>. </a:t>
            </a:r>
            <a:r>
              <a:rPr lang="nl-NL" sz="800" dirty="0" smtClean="0">
                <a:solidFill>
                  <a:srgbClr val="FF0000"/>
                </a:solidFill>
              </a:rPr>
              <a:t>17. </a:t>
            </a:r>
            <a:r>
              <a:rPr lang="nl-NL" sz="800" dirty="0" smtClean="0"/>
              <a:t>Nederlandse  Vereniging voor Dermatologie en </a:t>
            </a:r>
            <a:r>
              <a:rPr lang="nl-NL" sz="800" dirty="0" err="1" smtClean="0"/>
              <a:t>Venereologie</a:t>
            </a:r>
            <a:r>
              <a:rPr lang="nl-NL" sz="800" dirty="0" smtClean="0"/>
              <a:t>, 2014a).</a:t>
            </a:r>
            <a:endParaRPr lang="nl-NL" sz="800" dirty="0">
              <a:solidFill>
                <a:schemeClr val="tx1">
                  <a:lumMod val="75000"/>
                  <a:lumOff val="25000"/>
                </a:schemeClr>
              </a:solidFill>
              <a:latin typeface="+mn-lt"/>
            </a:endParaRPr>
          </a:p>
          <a:p>
            <a:pPr marL="182563" indent="-182563">
              <a:buFont typeface="Arial"/>
              <a:buChar char="•"/>
              <a:tabLst>
                <a:tab pos="182563" algn="l"/>
              </a:tabLst>
            </a:pPr>
            <a:endParaRPr lang="nl-NL" dirty="0">
              <a:solidFill>
                <a:schemeClr val="tx1">
                  <a:lumMod val="75000"/>
                  <a:lumOff val="25000"/>
                </a:schemeClr>
              </a:solidFill>
              <a:latin typeface="+mn-lt"/>
            </a:endParaRPr>
          </a:p>
        </p:txBody>
      </p:sp>
      <p:sp>
        <p:nvSpPr>
          <p:cNvPr id="6" name="Tijdelijke aanduiding voor inhoud 5"/>
          <p:cNvSpPr>
            <a:spLocks noGrp="1"/>
          </p:cNvSpPr>
          <p:nvPr>
            <p:ph sz="half" idx="2"/>
          </p:nvPr>
        </p:nvSpPr>
        <p:spPr>
          <a:xfrm>
            <a:off x="4654550" y="808375"/>
            <a:ext cx="3596208" cy="3618402"/>
          </a:xfrm>
        </p:spPr>
        <p:txBody>
          <a:bodyPr/>
          <a:lstStyle/>
          <a:p>
            <a:pPr marL="0" indent="0">
              <a:buNone/>
            </a:pPr>
            <a:r>
              <a:rPr lang="en-US" b="1" u="sng" dirty="0" err="1">
                <a:solidFill>
                  <a:schemeClr val="tx1">
                    <a:lumMod val="75000"/>
                    <a:lumOff val="25000"/>
                  </a:schemeClr>
                </a:solidFill>
                <a:latin typeface="+mj-lt"/>
              </a:rPr>
              <a:t>Rondbrei</a:t>
            </a:r>
            <a:endParaRPr lang="en-US" b="1" u="sng" dirty="0">
              <a:solidFill>
                <a:schemeClr val="tx1">
                  <a:lumMod val="75000"/>
                  <a:lumOff val="25000"/>
                </a:schemeClr>
              </a:solidFill>
              <a:latin typeface="+mj-lt"/>
            </a:endParaRPr>
          </a:p>
          <a:p>
            <a:pPr marL="182563" indent="-182563">
              <a:buFont typeface="Arial"/>
              <a:buChar char="•"/>
            </a:pPr>
            <a:r>
              <a:rPr lang="en-US" dirty="0" err="1">
                <a:solidFill>
                  <a:schemeClr val="tx1">
                    <a:lumMod val="75000"/>
                    <a:lumOff val="25000"/>
                  </a:schemeClr>
                </a:solidFill>
                <a:latin typeface="+mj-lt"/>
              </a:rPr>
              <a:t>Naadloos</a:t>
            </a:r>
            <a:endParaRPr lang="en-US" dirty="0">
              <a:solidFill>
                <a:schemeClr val="tx1">
                  <a:lumMod val="75000"/>
                  <a:lumOff val="25000"/>
                </a:schemeClr>
              </a:solidFill>
              <a:latin typeface="+mj-lt"/>
            </a:endParaRPr>
          </a:p>
          <a:p>
            <a:pPr marL="182563" indent="-182563">
              <a:buFont typeface="Arial"/>
              <a:buChar char="•"/>
            </a:pPr>
            <a:r>
              <a:rPr lang="en-US" dirty="0" err="1">
                <a:solidFill>
                  <a:schemeClr val="tx1">
                    <a:lumMod val="75000"/>
                    <a:lumOff val="25000"/>
                  </a:schemeClr>
                </a:solidFill>
                <a:latin typeface="+mj-lt"/>
              </a:rPr>
              <a:t>Materiaal</a:t>
            </a:r>
            <a:r>
              <a:rPr lang="en-US" dirty="0">
                <a:solidFill>
                  <a:schemeClr val="tx1">
                    <a:lumMod val="75000"/>
                    <a:lumOff val="25000"/>
                  </a:schemeClr>
                </a:solidFill>
                <a:latin typeface="+mj-lt"/>
              </a:rPr>
              <a:t> is </a:t>
            </a:r>
            <a:r>
              <a:rPr lang="en-US" dirty="0" err="1">
                <a:solidFill>
                  <a:schemeClr val="tx1">
                    <a:lumMod val="75000"/>
                    <a:lumOff val="25000"/>
                  </a:schemeClr>
                </a:solidFill>
                <a:latin typeface="+mj-lt"/>
              </a:rPr>
              <a:t>dunner</a:t>
            </a:r>
            <a:r>
              <a:rPr lang="en-US" dirty="0">
                <a:solidFill>
                  <a:schemeClr val="tx1">
                    <a:lumMod val="75000"/>
                    <a:lumOff val="25000"/>
                  </a:schemeClr>
                </a:solidFill>
                <a:latin typeface="+mj-lt"/>
              </a:rPr>
              <a:t> </a:t>
            </a:r>
            <a:r>
              <a:rPr lang="en-US" dirty="0" smtClean="0">
                <a:solidFill>
                  <a:schemeClr val="tx1">
                    <a:lumMod val="75000"/>
                    <a:lumOff val="25000"/>
                  </a:schemeClr>
                </a:solidFill>
                <a:latin typeface="+mj-lt"/>
              </a:rPr>
              <a:t>en</a:t>
            </a:r>
            <a:r>
              <a:rPr lang="en-US" dirty="0">
                <a:solidFill>
                  <a:schemeClr val="tx1">
                    <a:lumMod val="75000"/>
                    <a:lumOff val="25000"/>
                  </a:schemeClr>
                </a:solidFill>
                <a:latin typeface="+mj-lt"/>
              </a:rPr>
              <a:t> </a:t>
            </a:r>
            <a:r>
              <a:rPr lang="en-US" dirty="0" err="1" smtClean="0">
                <a:solidFill>
                  <a:schemeClr val="tx1">
                    <a:lumMod val="75000"/>
                    <a:lumOff val="25000"/>
                  </a:schemeClr>
                </a:solidFill>
                <a:latin typeface="+mj-lt"/>
              </a:rPr>
              <a:t>eleganter</a:t>
            </a:r>
            <a:endParaRPr lang="en-US" dirty="0">
              <a:solidFill>
                <a:schemeClr val="tx1">
                  <a:lumMod val="75000"/>
                  <a:lumOff val="25000"/>
                </a:schemeClr>
              </a:solidFill>
              <a:latin typeface="+mj-lt"/>
            </a:endParaRPr>
          </a:p>
          <a:p>
            <a:pPr marL="182563" indent="-182563">
              <a:buFont typeface="Arial"/>
              <a:buChar char="•"/>
            </a:pPr>
            <a:r>
              <a:rPr lang="en-US" dirty="0" err="1">
                <a:solidFill>
                  <a:schemeClr val="tx1">
                    <a:lumMod val="75000"/>
                    <a:lumOff val="25000"/>
                  </a:schemeClr>
                </a:solidFill>
                <a:latin typeface="+mj-lt"/>
              </a:rPr>
              <a:t>Nadelen</a:t>
            </a:r>
            <a:r>
              <a:rPr lang="en-US" dirty="0">
                <a:solidFill>
                  <a:schemeClr val="tx1">
                    <a:lumMod val="75000"/>
                    <a:lumOff val="25000"/>
                  </a:schemeClr>
                </a:solidFill>
                <a:latin typeface="+mj-lt"/>
              </a:rPr>
              <a:t>: </a:t>
            </a:r>
            <a:r>
              <a:rPr lang="en-US" dirty="0" err="1">
                <a:solidFill>
                  <a:schemeClr val="tx1">
                    <a:lumMod val="75000"/>
                    <a:lumOff val="25000"/>
                  </a:schemeClr>
                </a:solidFill>
                <a:latin typeface="+mj-lt"/>
              </a:rPr>
              <a:t>veel</a:t>
            </a:r>
            <a:r>
              <a:rPr lang="en-US" dirty="0">
                <a:solidFill>
                  <a:schemeClr val="tx1">
                    <a:lumMod val="75000"/>
                    <a:lumOff val="25000"/>
                  </a:schemeClr>
                </a:solidFill>
                <a:latin typeface="+mj-lt"/>
              </a:rPr>
              <a:t> </a:t>
            </a:r>
            <a:r>
              <a:rPr lang="en-US" dirty="0" err="1">
                <a:solidFill>
                  <a:schemeClr val="tx1">
                    <a:lumMod val="75000"/>
                    <a:lumOff val="25000"/>
                  </a:schemeClr>
                </a:solidFill>
                <a:latin typeface="+mj-lt"/>
              </a:rPr>
              <a:t>lengte-rek</a:t>
            </a:r>
            <a:r>
              <a:rPr lang="en-US" dirty="0">
                <a:solidFill>
                  <a:schemeClr val="tx1">
                    <a:lumMod val="75000"/>
                    <a:lumOff val="25000"/>
                  </a:schemeClr>
                </a:solidFill>
                <a:latin typeface="+mj-lt"/>
              </a:rPr>
              <a:t> en </a:t>
            </a:r>
            <a:r>
              <a:rPr lang="en-US" dirty="0" err="1">
                <a:solidFill>
                  <a:schemeClr val="tx1">
                    <a:lumMod val="75000"/>
                    <a:lumOff val="25000"/>
                  </a:schemeClr>
                </a:solidFill>
                <a:latin typeface="+mj-lt"/>
              </a:rPr>
              <a:t>zijn</a:t>
            </a:r>
            <a:r>
              <a:rPr lang="en-US" dirty="0">
                <a:solidFill>
                  <a:schemeClr val="tx1">
                    <a:lumMod val="75000"/>
                    <a:lumOff val="25000"/>
                  </a:schemeClr>
                </a:solidFill>
                <a:latin typeface="+mj-lt"/>
              </a:rPr>
              <a:t> </a:t>
            </a:r>
            <a:r>
              <a:rPr lang="en-US" dirty="0" err="1">
                <a:solidFill>
                  <a:schemeClr val="tx1">
                    <a:lumMod val="75000"/>
                    <a:lumOff val="25000"/>
                  </a:schemeClr>
                </a:solidFill>
                <a:latin typeface="+mj-lt"/>
              </a:rPr>
              <a:t>daardoor</a:t>
            </a:r>
            <a:r>
              <a:rPr lang="en-US" dirty="0">
                <a:solidFill>
                  <a:schemeClr val="tx1">
                    <a:lumMod val="75000"/>
                    <a:lumOff val="25000"/>
                  </a:schemeClr>
                </a:solidFill>
                <a:latin typeface="+mj-lt"/>
              </a:rPr>
              <a:t> </a:t>
            </a:r>
            <a:r>
              <a:rPr lang="en-US" dirty="0" err="1">
                <a:solidFill>
                  <a:schemeClr val="tx1">
                    <a:lumMod val="75000"/>
                    <a:lumOff val="25000"/>
                  </a:schemeClr>
                </a:solidFill>
                <a:latin typeface="+mj-lt"/>
              </a:rPr>
              <a:t>moeilijk</a:t>
            </a:r>
            <a:r>
              <a:rPr lang="en-US" dirty="0">
                <a:solidFill>
                  <a:schemeClr val="tx1">
                    <a:lumMod val="75000"/>
                    <a:lumOff val="25000"/>
                  </a:schemeClr>
                </a:solidFill>
                <a:latin typeface="+mj-lt"/>
              </a:rPr>
              <a:t> </a:t>
            </a:r>
            <a:r>
              <a:rPr lang="en-US" dirty="0" err="1">
                <a:solidFill>
                  <a:schemeClr val="tx1">
                    <a:lumMod val="75000"/>
                    <a:lumOff val="25000"/>
                  </a:schemeClr>
                </a:solidFill>
                <a:latin typeface="+mj-lt"/>
              </a:rPr>
              <a:t>aan</a:t>
            </a:r>
            <a:r>
              <a:rPr lang="en-US" dirty="0">
                <a:solidFill>
                  <a:schemeClr val="tx1">
                    <a:lumMod val="75000"/>
                    <a:lumOff val="25000"/>
                  </a:schemeClr>
                </a:solidFill>
                <a:latin typeface="+mj-lt"/>
              </a:rPr>
              <a:t> </a:t>
            </a:r>
            <a:r>
              <a:rPr lang="en-US" dirty="0" err="1">
                <a:solidFill>
                  <a:schemeClr val="tx1">
                    <a:lumMod val="75000"/>
                    <a:lumOff val="25000"/>
                  </a:schemeClr>
                </a:solidFill>
                <a:latin typeface="+mj-lt"/>
              </a:rPr>
              <a:t>te</a:t>
            </a:r>
            <a:r>
              <a:rPr lang="en-US" dirty="0">
                <a:solidFill>
                  <a:schemeClr val="tx1">
                    <a:lumMod val="75000"/>
                    <a:lumOff val="25000"/>
                  </a:schemeClr>
                </a:solidFill>
                <a:latin typeface="+mj-lt"/>
              </a:rPr>
              <a:t> </a:t>
            </a:r>
            <a:r>
              <a:rPr lang="en-US" dirty="0" err="1" smtClean="0">
                <a:solidFill>
                  <a:schemeClr val="tx1">
                    <a:lumMod val="75000"/>
                    <a:lumOff val="25000"/>
                  </a:schemeClr>
                </a:solidFill>
                <a:latin typeface="+mj-lt"/>
              </a:rPr>
              <a:t>trekken</a:t>
            </a:r>
            <a:r>
              <a:rPr lang="en-US" dirty="0" smtClean="0">
                <a:solidFill>
                  <a:schemeClr val="tx1">
                    <a:lumMod val="75000"/>
                    <a:lumOff val="25000"/>
                  </a:schemeClr>
                </a:solidFill>
                <a:latin typeface="+mj-lt"/>
              </a:rPr>
              <a:t> </a:t>
            </a:r>
            <a:r>
              <a:rPr lang="en-US" dirty="0" err="1" smtClean="0">
                <a:solidFill>
                  <a:schemeClr val="tx1">
                    <a:lumMod val="75000"/>
                    <a:lumOff val="25000"/>
                  </a:schemeClr>
                </a:solidFill>
                <a:latin typeface="+mj-lt"/>
              </a:rPr>
              <a:t>Lage</a:t>
            </a:r>
            <a:r>
              <a:rPr lang="en-US" dirty="0" smtClean="0">
                <a:solidFill>
                  <a:schemeClr val="tx1">
                    <a:lumMod val="75000"/>
                    <a:lumOff val="25000"/>
                  </a:schemeClr>
                </a:solidFill>
                <a:latin typeface="+mj-lt"/>
              </a:rPr>
              <a:t> </a:t>
            </a:r>
            <a:r>
              <a:rPr lang="en-US" dirty="0" err="1">
                <a:solidFill>
                  <a:schemeClr val="tx1">
                    <a:lumMod val="75000"/>
                    <a:lumOff val="25000"/>
                  </a:schemeClr>
                </a:solidFill>
                <a:latin typeface="+mj-lt"/>
              </a:rPr>
              <a:t>weerstand</a:t>
            </a:r>
            <a:r>
              <a:rPr lang="en-US" dirty="0">
                <a:solidFill>
                  <a:schemeClr val="tx1">
                    <a:lumMod val="75000"/>
                    <a:lumOff val="25000"/>
                  </a:schemeClr>
                </a:solidFill>
                <a:latin typeface="+mj-lt"/>
              </a:rPr>
              <a:t> en </a:t>
            </a:r>
            <a:r>
              <a:rPr lang="en-US" dirty="0" err="1">
                <a:solidFill>
                  <a:schemeClr val="tx1">
                    <a:lumMod val="75000"/>
                    <a:lumOff val="25000"/>
                  </a:schemeClr>
                </a:solidFill>
                <a:latin typeface="+mj-lt"/>
              </a:rPr>
              <a:t>kunnen</a:t>
            </a:r>
            <a:r>
              <a:rPr lang="en-US" dirty="0">
                <a:solidFill>
                  <a:schemeClr val="tx1">
                    <a:lumMod val="75000"/>
                    <a:lumOff val="25000"/>
                  </a:schemeClr>
                </a:solidFill>
                <a:latin typeface="+mj-lt"/>
              </a:rPr>
              <a:t> </a:t>
            </a:r>
            <a:r>
              <a:rPr lang="en-US" dirty="0" err="1">
                <a:solidFill>
                  <a:schemeClr val="tx1">
                    <a:lumMod val="75000"/>
                    <a:lumOff val="25000"/>
                  </a:schemeClr>
                </a:solidFill>
                <a:latin typeface="+mj-lt"/>
              </a:rPr>
              <a:t>daardoor</a:t>
            </a:r>
            <a:r>
              <a:rPr lang="en-US" dirty="0">
                <a:solidFill>
                  <a:schemeClr val="tx1">
                    <a:lumMod val="75000"/>
                    <a:lumOff val="25000"/>
                  </a:schemeClr>
                </a:solidFill>
                <a:latin typeface="+mj-lt"/>
              </a:rPr>
              <a:t> </a:t>
            </a:r>
            <a:r>
              <a:rPr lang="en-US" dirty="0" err="1">
                <a:solidFill>
                  <a:schemeClr val="tx1">
                    <a:lumMod val="75000"/>
                    <a:lumOff val="25000"/>
                  </a:schemeClr>
                </a:solidFill>
                <a:latin typeface="+mj-lt"/>
              </a:rPr>
              <a:t>extreem</a:t>
            </a:r>
            <a:r>
              <a:rPr lang="en-US" dirty="0">
                <a:solidFill>
                  <a:schemeClr val="tx1">
                    <a:lumMod val="75000"/>
                    <a:lumOff val="25000"/>
                  </a:schemeClr>
                </a:solidFill>
                <a:latin typeface="+mj-lt"/>
              </a:rPr>
              <a:t> </a:t>
            </a:r>
            <a:r>
              <a:rPr lang="en-US" dirty="0" err="1">
                <a:solidFill>
                  <a:schemeClr val="tx1">
                    <a:lumMod val="75000"/>
                    <a:lumOff val="25000"/>
                  </a:schemeClr>
                </a:solidFill>
                <a:latin typeface="+mj-lt"/>
              </a:rPr>
              <a:t>oedeem</a:t>
            </a:r>
            <a:r>
              <a:rPr lang="en-US" dirty="0">
                <a:solidFill>
                  <a:schemeClr val="tx1">
                    <a:lumMod val="75000"/>
                    <a:lumOff val="25000"/>
                  </a:schemeClr>
                </a:solidFill>
                <a:latin typeface="+mj-lt"/>
              </a:rPr>
              <a:t> </a:t>
            </a:r>
            <a:r>
              <a:rPr lang="en-US" dirty="0" err="1">
                <a:solidFill>
                  <a:schemeClr val="tx1">
                    <a:lumMod val="75000"/>
                    <a:lumOff val="25000"/>
                  </a:schemeClr>
                </a:solidFill>
                <a:latin typeface="+mj-lt"/>
              </a:rPr>
              <a:t>niet</a:t>
            </a:r>
            <a:r>
              <a:rPr lang="en-US" dirty="0">
                <a:solidFill>
                  <a:schemeClr val="tx1">
                    <a:lumMod val="75000"/>
                    <a:lumOff val="25000"/>
                  </a:schemeClr>
                </a:solidFill>
                <a:latin typeface="+mj-lt"/>
              </a:rPr>
              <a:t> </a:t>
            </a:r>
            <a:r>
              <a:rPr lang="en-US" dirty="0" err="1" smtClean="0">
                <a:solidFill>
                  <a:schemeClr val="tx1">
                    <a:lumMod val="75000"/>
                    <a:lumOff val="25000"/>
                  </a:schemeClr>
                </a:solidFill>
                <a:latin typeface="+mj-lt"/>
              </a:rPr>
              <a:t>tegengaan</a:t>
            </a:r>
            <a:endParaRPr lang="nl-NL" dirty="0">
              <a:solidFill>
                <a:schemeClr val="tx1">
                  <a:lumMod val="75000"/>
                  <a:lumOff val="25000"/>
                </a:schemeClr>
              </a:solidFill>
              <a:latin typeface="+mj-lt"/>
            </a:endParaRPr>
          </a:p>
          <a:p>
            <a:pPr marL="182563" indent="-182563">
              <a:buFont typeface="Arial"/>
              <a:buChar char="•"/>
            </a:pPr>
            <a:endParaRPr lang="nl-NL" dirty="0">
              <a:solidFill>
                <a:schemeClr val="tx1">
                  <a:lumMod val="75000"/>
                  <a:lumOff val="25000"/>
                </a:schemeClr>
              </a:solidFill>
            </a:endParaRPr>
          </a:p>
        </p:txBody>
      </p:sp>
      <p:sp>
        <p:nvSpPr>
          <p:cNvPr id="5" name="Rectangle 8"/>
          <p:cNvSpPr txBox="1">
            <a:spLocks noChangeArrowheads="1"/>
          </p:cNvSpPr>
          <p:nvPr/>
        </p:nvSpPr>
        <p:spPr>
          <a:xfrm flipV="1">
            <a:off x="3635896" y="728458"/>
            <a:ext cx="429726" cy="115100"/>
          </a:xfrm>
          <a:prstGeom prst="rect">
            <a:avLst/>
          </a:prstGeom>
          <a:noFill/>
        </p:spPr>
        <p:txBody>
          <a:bodyPr vert="horz" lIns="91440" tIns="45720" rIns="91440" bIns="45720" rtlCol="0" anchor="t">
            <a:normAutofit fontScale="25000" lnSpcReduction="20000"/>
          </a:bodyPr>
          <a:lstStyle>
            <a:lvl1pPr algn="l" defTabSz="914400" rtl="0" eaLnBrk="1" latinLnBrk="0" hangingPunct="1">
              <a:spcBef>
                <a:spcPct val="0"/>
              </a:spcBef>
              <a:buNone/>
              <a:defRPr sz="3200" b="1" kern="1200">
                <a:solidFill>
                  <a:schemeClr val="tx1"/>
                </a:solidFill>
                <a:latin typeface="Gill Sans MT" pitchFamily="34" charset="0"/>
                <a:ea typeface="+mj-ea"/>
                <a:cs typeface="+mj-cs"/>
              </a:defRPr>
            </a:lvl1pPr>
          </a:lstStyle>
          <a:p>
            <a:r>
              <a:rPr lang="nl-NL" dirty="0" smtClean="0">
                <a:latin typeface="+mn-lt"/>
              </a:rPr>
              <a:t>   </a:t>
            </a:r>
          </a:p>
        </p:txBody>
      </p:sp>
      <p:graphicFrame>
        <p:nvGraphicFramePr>
          <p:cNvPr id="7" name="Object 6"/>
          <p:cNvGraphicFramePr>
            <a:graphicFrameLocks noChangeAspect="1"/>
          </p:cNvGraphicFramePr>
          <p:nvPr>
            <p:extLst>
              <p:ext uri="{D42A27DB-BD31-4B8C-83A1-F6EECF244321}">
                <p14:modId xmlns:p14="http://schemas.microsoft.com/office/powerpoint/2010/main" val="3590680026"/>
              </p:ext>
            </p:extLst>
          </p:nvPr>
        </p:nvGraphicFramePr>
        <p:xfrm>
          <a:off x="9612560" y="1203598"/>
          <a:ext cx="3560762" cy="1954212"/>
        </p:xfrm>
        <a:graphic>
          <a:graphicData uri="http://schemas.openxmlformats.org/presentationml/2006/ole">
            <mc:AlternateContent xmlns:mc="http://schemas.openxmlformats.org/markup-compatibility/2006">
              <mc:Choice xmlns:v="urn:schemas-microsoft-com:vml" Requires="v">
                <p:oleObj spid="_x0000_s2282" name="Presentation" r:id="rId5" imgW="3066406" imgH="2298035" progId="PowerPoint.Show.8">
                  <p:embed/>
                </p:oleObj>
              </mc:Choice>
              <mc:Fallback>
                <p:oleObj name="Presentation" r:id="rId5" imgW="3066406" imgH="2298035" progId="PowerPoint.Show.8">
                  <p:embed/>
                  <p:pic>
                    <p:nvPicPr>
                      <p:cNvPr id="0" name="Picture 2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12560" y="1203598"/>
                        <a:ext cx="3560762" cy="1954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Grp="1" noChangeAspect="1"/>
          </p:cNvGraphicFramePr>
          <p:nvPr>
            <p:extLst>
              <p:ext uri="{D42A27DB-BD31-4B8C-83A1-F6EECF244321}">
                <p14:modId xmlns:p14="http://schemas.microsoft.com/office/powerpoint/2010/main" val="1047715578"/>
              </p:ext>
            </p:extLst>
          </p:nvPr>
        </p:nvGraphicFramePr>
        <p:xfrm>
          <a:off x="9634046" y="3179845"/>
          <a:ext cx="2772010" cy="2111177"/>
        </p:xfrm>
        <a:graphic>
          <a:graphicData uri="http://schemas.openxmlformats.org/presentationml/2006/ole">
            <mc:AlternateContent xmlns:mc="http://schemas.openxmlformats.org/markup-compatibility/2006">
              <mc:Choice xmlns:v="urn:schemas-microsoft-com:vml" Requires="v">
                <p:oleObj spid="_x0000_s2283" name="Presentation" r:id="rId7" imgW="4572139" imgH="3429123" progId="PowerPoint.Show.8">
                  <p:embed/>
                </p:oleObj>
              </mc:Choice>
              <mc:Fallback>
                <p:oleObj name="Presentation" r:id="rId7" imgW="4572139" imgH="3429123" progId="PowerPoint.Show.8">
                  <p:embed/>
                  <p:pic>
                    <p:nvPicPr>
                      <p:cNvPr id="0" name="Picture 221"/>
                      <p:cNvPicPr>
                        <a:picLocks noGrp="1"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34046" y="3179845"/>
                        <a:ext cx="2772010" cy="211117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 name="Picture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32268" y="3363838"/>
            <a:ext cx="2232019" cy="1603802"/>
          </a:xfrm>
          <a:prstGeom prst="rect">
            <a:avLst/>
          </a:prstGeom>
        </p:spPr>
      </p:pic>
      <p:pic>
        <p:nvPicPr>
          <p:cNvPr id="17" name="Picture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452022" y="3661452"/>
            <a:ext cx="2822215" cy="1292245"/>
          </a:xfrm>
          <a:prstGeom prst="rect">
            <a:avLst/>
          </a:prstGeom>
        </p:spPr>
      </p:pic>
    </p:spTree>
    <p:extLst>
      <p:ext uri="{BB962C8B-B14F-4D97-AF65-F5344CB8AC3E}">
        <p14:creationId xmlns:p14="http://schemas.microsoft.com/office/powerpoint/2010/main" val="4366022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 name="Group 5"/>
          <p:cNvGrpSpPr/>
          <p:nvPr/>
        </p:nvGrpSpPr>
        <p:grpSpPr>
          <a:xfrm>
            <a:off x="8244408" y="0"/>
            <a:ext cx="899592" cy="5152266"/>
            <a:chOff x="8244408" y="0"/>
            <a:chExt cx="899592" cy="5152266"/>
          </a:xfrm>
        </p:grpSpPr>
        <p:sp>
          <p:nvSpPr>
            <p:cNvPr id="7" name="Rectangle 6"/>
            <p:cNvSpPr/>
            <p:nvPr/>
          </p:nvSpPr>
          <p:spPr>
            <a:xfrm>
              <a:off x="8244408" y="0"/>
              <a:ext cx="899592" cy="5143500"/>
            </a:xfrm>
            <a:prstGeom prst="rect">
              <a:avLst/>
            </a:prstGeom>
            <a:solidFill>
              <a:srgbClr val="80AC20"/>
            </a:solidFill>
            <a:ln w="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cstate="print"/>
            <a:stretch>
              <a:fillRect/>
            </a:stretch>
          </p:blipFill>
          <p:spPr>
            <a:xfrm rot="16200000">
              <a:off x="5793553" y="2459622"/>
              <a:ext cx="5143500" cy="241787"/>
            </a:xfrm>
            <a:prstGeom prst="rect">
              <a:avLst/>
            </a:prstGeom>
          </p:spPr>
        </p:pic>
      </p:grpSp>
      <p:grpSp>
        <p:nvGrpSpPr>
          <p:cNvPr id="11" name="Group 10"/>
          <p:cNvGrpSpPr/>
          <p:nvPr/>
        </p:nvGrpSpPr>
        <p:grpSpPr>
          <a:xfrm rot="10800000">
            <a:off x="0" y="-8766"/>
            <a:ext cx="899592" cy="5152266"/>
            <a:chOff x="8244408" y="0"/>
            <a:chExt cx="899592" cy="5152266"/>
          </a:xfrm>
        </p:grpSpPr>
        <p:sp>
          <p:nvSpPr>
            <p:cNvPr id="12" name="Rectangle 11"/>
            <p:cNvSpPr/>
            <p:nvPr/>
          </p:nvSpPr>
          <p:spPr>
            <a:xfrm>
              <a:off x="8244408" y="0"/>
              <a:ext cx="899592" cy="5143500"/>
            </a:xfrm>
            <a:prstGeom prst="rect">
              <a:avLst/>
            </a:prstGeom>
            <a:solidFill>
              <a:srgbClr val="80AC20"/>
            </a:solidFill>
            <a:ln w="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3" cstate="print"/>
            <a:stretch>
              <a:fillRect/>
            </a:stretch>
          </p:blipFill>
          <p:spPr>
            <a:xfrm rot="16200000">
              <a:off x="5793553" y="2459622"/>
              <a:ext cx="5143500" cy="241787"/>
            </a:xfrm>
            <a:prstGeom prst="rect">
              <a:avLst/>
            </a:prstGeom>
          </p:spPr>
        </p:pic>
      </p:grpSp>
      <p:sp>
        <p:nvSpPr>
          <p:cNvPr id="14" name="Titel 1"/>
          <p:cNvSpPr txBox="1">
            <a:spLocks/>
          </p:cNvSpPr>
          <p:nvPr/>
        </p:nvSpPr>
        <p:spPr>
          <a:xfrm>
            <a:off x="1339826" y="339502"/>
            <a:ext cx="6832574" cy="648072"/>
          </a:xfrm>
          <a:prstGeom prst="rect">
            <a:avLst/>
          </a:prstGeom>
        </p:spPr>
        <p:txBody>
          <a:bodyPr vert="horz" lIns="91440" tIns="45720" rIns="91440" bIns="45720" rtlCol="0" anchor="t">
            <a:noAutofit/>
          </a:bodyPr>
          <a:lstStyle>
            <a:lvl1pPr algn="l" defTabSz="914400" rtl="0" eaLnBrk="1" latinLnBrk="0" hangingPunct="1">
              <a:spcBef>
                <a:spcPct val="0"/>
              </a:spcBef>
              <a:buNone/>
              <a:defRPr sz="3200" b="1" kern="1200">
                <a:solidFill>
                  <a:schemeClr val="tx1"/>
                </a:solidFill>
                <a:latin typeface="Gill Sans MT" pitchFamily="34" charset="0"/>
                <a:ea typeface="+mj-ea"/>
                <a:cs typeface="+mj-cs"/>
              </a:defRPr>
            </a:lvl1pPr>
          </a:lstStyle>
          <a:p>
            <a:pPr>
              <a:lnSpc>
                <a:spcPct val="80000"/>
              </a:lnSpc>
            </a:pPr>
            <a:r>
              <a:rPr lang="nl-NL" dirty="0" smtClean="0">
                <a:solidFill>
                  <a:srgbClr val="8BB511"/>
                </a:solidFill>
                <a:latin typeface="+mj-lt"/>
              </a:rPr>
              <a:t>Verschil in breitechniek</a:t>
            </a:r>
            <a:endParaRPr lang="nl-NL" dirty="0">
              <a:solidFill>
                <a:srgbClr val="8BB511"/>
              </a:solidFill>
              <a:latin typeface="+mj-lt"/>
              <a:cs typeface="Gill Sans SemiBold"/>
            </a:endParaRPr>
          </a:p>
        </p:txBody>
      </p:sp>
      <p:pic>
        <p:nvPicPr>
          <p:cNvPr id="8" name="Picture 2"/>
          <p:cNvPicPr>
            <a:picLocks noGrp="1" noChangeAspect="1" noChangeArrowheads="1"/>
          </p:cNvPicPr>
          <p:nvPr>
            <p:ph sz="half" idx="2"/>
          </p:nvPr>
        </p:nvPicPr>
        <p:blipFill rotWithShape="1">
          <a:blip r:embed="rId4" cstate="print">
            <a:extLst>
              <a:ext uri="{28A0092B-C50C-407E-A947-70E740481C1C}">
                <a14:useLocalDpi xmlns:a14="http://schemas.microsoft.com/office/drawing/2010/main" val="0"/>
              </a:ext>
            </a:extLst>
          </a:blip>
          <a:srcRect l="255" r="986"/>
          <a:stretch/>
        </p:blipFill>
        <p:spPr bwMode="auto">
          <a:xfrm>
            <a:off x="4653280" y="1136591"/>
            <a:ext cx="3586480" cy="3998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Tijdelijke aanduiding voor inhoud 9"/>
          <p:cNvPicPr>
            <a:picLocks noGrp="1" noChangeAspect="1"/>
          </p:cNvPicPr>
          <p:nvPr>
            <p:ph sz="half" idx="1"/>
          </p:nvPr>
        </p:nvPicPr>
        <p:blipFill>
          <a:blip r:embed="rId5" cstate="print">
            <a:extLst>
              <a:ext uri="{28A0092B-C50C-407E-A947-70E740481C1C}">
                <a14:useLocalDpi xmlns:a14="http://schemas.microsoft.com/office/drawing/2010/main" val="0"/>
              </a:ext>
            </a:extLst>
          </a:blip>
          <a:stretch>
            <a:fillRect/>
          </a:stretch>
        </p:blipFill>
        <p:spPr>
          <a:xfrm>
            <a:off x="899591" y="1131590"/>
            <a:ext cx="3774349" cy="4003145"/>
          </a:xfrm>
        </p:spPr>
      </p:pic>
    </p:spTree>
    <p:extLst>
      <p:ext uri="{BB962C8B-B14F-4D97-AF65-F5344CB8AC3E}">
        <p14:creationId xmlns:p14="http://schemas.microsoft.com/office/powerpoint/2010/main" val="2443862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stretch>
            <a:fillRect/>
          </a:stretch>
        </p:blipFill>
        <p:spPr>
          <a:xfrm>
            <a:off x="-121946" y="3219822"/>
            <a:ext cx="9374466" cy="440680"/>
          </a:xfrm>
          <a:prstGeom prst="rect">
            <a:avLst/>
          </a:prstGeom>
        </p:spPr>
      </p:pic>
      <p:sp>
        <p:nvSpPr>
          <p:cNvPr id="11" name="Rectangle 10"/>
          <p:cNvSpPr/>
          <p:nvPr/>
        </p:nvSpPr>
        <p:spPr>
          <a:xfrm>
            <a:off x="0" y="636846"/>
            <a:ext cx="9144000" cy="2582976"/>
          </a:xfrm>
          <a:prstGeom prst="rect">
            <a:avLst/>
          </a:prstGeom>
          <a:solidFill>
            <a:schemeClr val="tx1">
              <a:lumMod val="75000"/>
              <a:lumOff val="25000"/>
            </a:schemeClr>
          </a:solidFill>
          <a:ln w="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3" cstate="print"/>
          <a:stretch>
            <a:fillRect/>
          </a:stretch>
        </p:blipFill>
        <p:spPr>
          <a:xfrm>
            <a:off x="-121946" y="636846"/>
            <a:ext cx="9374466" cy="440680"/>
          </a:xfrm>
          <a:prstGeom prst="rect">
            <a:avLst/>
          </a:prstGeom>
        </p:spPr>
      </p:pic>
      <p:sp>
        <p:nvSpPr>
          <p:cNvPr id="2" name="Titel 1"/>
          <p:cNvSpPr>
            <a:spLocks noGrp="1"/>
          </p:cNvSpPr>
          <p:nvPr>
            <p:ph type="ctrTitle"/>
          </p:nvPr>
        </p:nvSpPr>
        <p:spPr>
          <a:xfrm>
            <a:off x="1315899" y="1203598"/>
            <a:ext cx="6512202" cy="1476164"/>
          </a:xfrm>
        </p:spPr>
        <p:txBody>
          <a:bodyPr>
            <a:noAutofit/>
          </a:bodyPr>
          <a:lstStyle/>
          <a:p>
            <a:pPr algn="ctr"/>
            <a:r>
              <a:rPr lang="nl-NL" sz="4800" dirty="0" smtClean="0">
                <a:solidFill>
                  <a:srgbClr val="8BB511"/>
                </a:solidFill>
                <a:latin typeface="+mn-lt"/>
                <a:cs typeface="Gill Sans SemiBold"/>
              </a:rPr>
              <a:t>‘Met meten</a:t>
            </a:r>
            <a:br>
              <a:rPr lang="nl-NL" sz="4800" dirty="0" smtClean="0">
                <a:solidFill>
                  <a:srgbClr val="8BB511"/>
                </a:solidFill>
                <a:latin typeface="+mn-lt"/>
                <a:cs typeface="Gill Sans SemiBold"/>
              </a:rPr>
            </a:br>
            <a:r>
              <a:rPr lang="nl-NL" sz="4800" dirty="0" smtClean="0">
                <a:solidFill>
                  <a:srgbClr val="8BB511"/>
                </a:solidFill>
                <a:latin typeface="+mn-lt"/>
                <a:cs typeface="Gill Sans SemiBold"/>
              </a:rPr>
              <a:t>is de kous nog niet af’</a:t>
            </a:r>
            <a:endParaRPr lang="nl-NL" sz="4800" dirty="0">
              <a:solidFill>
                <a:srgbClr val="8BB511"/>
              </a:solidFill>
              <a:latin typeface="+mn-lt"/>
              <a:cs typeface="Gill Sans SemiBold"/>
            </a:endParaRPr>
          </a:p>
        </p:txBody>
      </p:sp>
    </p:spTree>
    <p:extLst>
      <p:ext uri="{BB962C8B-B14F-4D97-AF65-F5344CB8AC3E}">
        <p14:creationId xmlns:p14="http://schemas.microsoft.com/office/powerpoint/2010/main" val="12977497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 name="Group 6"/>
          <p:cNvGrpSpPr/>
          <p:nvPr/>
        </p:nvGrpSpPr>
        <p:grpSpPr>
          <a:xfrm>
            <a:off x="8244408" y="0"/>
            <a:ext cx="899592" cy="5152266"/>
            <a:chOff x="8244408" y="0"/>
            <a:chExt cx="899592" cy="5152266"/>
          </a:xfrm>
        </p:grpSpPr>
        <p:sp>
          <p:nvSpPr>
            <p:cNvPr id="8" name="Rectangle 7"/>
            <p:cNvSpPr/>
            <p:nvPr/>
          </p:nvSpPr>
          <p:spPr>
            <a:xfrm>
              <a:off x="8244408" y="0"/>
              <a:ext cx="899592" cy="5143500"/>
            </a:xfrm>
            <a:prstGeom prst="rect">
              <a:avLst/>
            </a:prstGeom>
            <a:solidFill>
              <a:srgbClr val="80AC20"/>
            </a:solidFill>
            <a:ln w="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cstate="print"/>
            <a:stretch>
              <a:fillRect/>
            </a:stretch>
          </p:blipFill>
          <p:spPr>
            <a:xfrm rot="16200000">
              <a:off x="5793553" y="2459622"/>
              <a:ext cx="5143500" cy="241787"/>
            </a:xfrm>
            <a:prstGeom prst="rect">
              <a:avLst/>
            </a:prstGeom>
          </p:spPr>
        </p:pic>
      </p:grpSp>
      <p:grpSp>
        <p:nvGrpSpPr>
          <p:cNvPr id="10" name="Group 9"/>
          <p:cNvGrpSpPr/>
          <p:nvPr/>
        </p:nvGrpSpPr>
        <p:grpSpPr>
          <a:xfrm rot="10800000">
            <a:off x="0" y="-8766"/>
            <a:ext cx="899592" cy="5152266"/>
            <a:chOff x="8244408" y="0"/>
            <a:chExt cx="899592" cy="5152266"/>
          </a:xfrm>
        </p:grpSpPr>
        <p:sp>
          <p:nvSpPr>
            <p:cNvPr id="11" name="Rectangle 10"/>
            <p:cNvSpPr/>
            <p:nvPr/>
          </p:nvSpPr>
          <p:spPr>
            <a:xfrm>
              <a:off x="8244408" y="0"/>
              <a:ext cx="899592" cy="5143500"/>
            </a:xfrm>
            <a:prstGeom prst="rect">
              <a:avLst/>
            </a:prstGeom>
            <a:solidFill>
              <a:srgbClr val="80AC20"/>
            </a:solidFill>
            <a:ln w="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3" cstate="print"/>
            <a:stretch>
              <a:fillRect/>
            </a:stretch>
          </p:blipFill>
          <p:spPr>
            <a:xfrm rot="16200000">
              <a:off x="5793553" y="2459622"/>
              <a:ext cx="5143500" cy="241787"/>
            </a:xfrm>
            <a:prstGeom prst="rect">
              <a:avLst/>
            </a:prstGeom>
          </p:spPr>
        </p:pic>
      </p:grpSp>
      <p:sp>
        <p:nvSpPr>
          <p:cNvPr id="13" name="Titel 1"/>
          <p:cNvSpPr txBox="1">
            <a:spLocks/>
          </p:cNvSpPr>
          <p:nvPr/>
        </p:nvSpPr>
        <p:spPr>
          <a:xfrm>
            <a:off x="1339826" y="339502"/>
            <a:ext cx="6832574" cy="648072"/>
          </a:xfrm>
          <a:prstGeom prst="rect">
            <a:avLst/>
          </a:prstGeom>
        </p:spPr>
        <p:txBody>
          <a:bodyPr vert="horz" lIns="91440" tIns="45720" rIns="91440" bIns="45720" rtlCol="0" anchor="t">
            <a:noAutofit/>
          </a:bodyPr>
          <a:lstStyle>
            <a:lvl1pPr algn="l" defTabSz="914400" rtl="0" eaLnBrk="1" latinLnBrk="0" hangingPunct="1">
              <a:spcBef>
                <a:spcPct val="0"/>
              </a:spcBef>
              <a:buNone/>
              <a:defRPr sz="3200" b="1" kern="1200">
                <a:solidFill>
                  <a:schemeClr val="tx1"/>
                </a:solidFill>
                <a:latin typeface="Gill Sans MT" pitchFamily="34" charset="0"/>
                <a:ea typeface="+mj-ea"/>
                <a:cs typeface="+mj-cs"/>
              </a:defRPr>
            </a:lvl1pPr>
          </a:lstStyle>
          <a:p>
            <a:pPr>
              <a:lnSpc>
                <a:spcPct val="80000"/>
              </a:lnSpc>
            </a:pPr>
            <a:r>
              <a:rPr lang="nl-NL" dirty="0" smtClean="0">
                <a:solidFill>
                  <a:srgbClr val="8BB511"/>
                </a:solidFill>
                <a:latin typeface="+mj-lt"/>
              </a:rPr>
              <a:t>Confectie of</a:t>
            </a:r>
            <a:r>
              <a:rPr lang="is-IS" dirty="0" smtClean="0">
                <a:solidFill>
                  <a:srgbClr val="8BB511"/>
                </a:solidFill>
                <a:latin typeface="+mj-lt"/>
              </a:rPr>
              <a:t>…           maatwerk?</a:t>
            </a:r>
            <a:endParaRPr lang="nl-NL" dirty="0">
              <a:solidFill>
                <a:srgbClr val="8BB511"/>
              </a:solidFill>
              <a:latin typeface="+mj-lt"/>
              <a:cs typeface="Gill Sans SemiBold"/>
            </a:endParaRPr>
          </a:p>
        </p:txBody>
      </p:sp>
      <p:sp>
        <p:nvSpPr>
          <p:cNvPr id="14" name="Rectangle 13"/>
          <p:cNvSpPr/>
          <p:nvPr/>
        </p:nvSpPr>
        <p:spPr>
          <a:xfrm>
            <a:off x="323528" y="258782"/>
            <a:ext cx="502261" cy="584776"/>
          </a:xfrm>
          <a:prstGeom prst="rect">
            <a:avLst/>
          </a:prstGeom>
        </p:spPr>
        <p:txBody>
          <a:bodyPr wrap="none" anchor="t">
            <a:spAutoFit/>
          </a:bodyPr>
          <a:lstStyle/>
          <a:p>
            <a:r>
              <a:rPr lang="nl-NL" sz="3200" dirty="0" smtClean="0">
                <a:solidFill>
                  <a:schemeClr val="bg1"/>
                </a:solidFill>
                <a:latin typeface="Gill Sans SemiBold"/>
                <a:cs typeface="Gill Sans SemiBold"/>
              </a:rPr>
              <a:t>7. </a:t>
            </a:r>
            <a:endParaRPr lang="en-US" sz="3200" dirty="0">
              <a:solidFill>
                <a:schemeClr val="bg1"/>
              </a:solidFill>
              <a:latin typeface="Gill Sans SemiBold"/>
              <a:cs typeface="Gill Sans SemiBold"/>
            </a:endParaRPr>
          </a:p>
        </p:txBody>
      </p:sp>
      <p:pic>
        <p:nvPicPr>
          <p:cNvPr id="5" name="Tijdelijke aanduiding voor inhoud 4"/>
          <p:cNvPicPr>
            <a:picLocks noGrp="1" noChangeAspect="1"/>
          </p:cNvPicPr>
          <p:nvPr>
            <p:ph sz="half" idx="1"/>
          </p:nvPr>
        </p:nvPicPr>
        <p:blipFill>
          <a:blip r:embed="rId4" cstate="print">
            <a:extLst>
              <a:ext uri="{28A0092B-C50C-407E-A947-70E740481C1C}">
                <a14:useLocalDpi xmlns:a14="http://schemas.microsoft.com/office/drawing/2010/main" val="0"/>
              </a:ext>
            </a:extLst>
          </a:blip>
          <a:stretch>
            <a:fillRect/>
          </a:stretch>
        </p:blipFill>
        <p:spPr>
          <a:xfrm>
            <a:off x="1481195" y="985617"/>
            <a:ext cx="2298717" cy="3672408"/>
          </a:xfrm>
        </p:spPr>
      </p:pic>
      <p:pic>
        <p:nvPicPr>
          <p:cNvPr id="6" name="Picture 3"/>
          <p:cNvPicPr>
            <a:picLocks noGrp="1" noChangeAspect="1" noChangeArrowheads="1"/>
          </p:cNvPicPr>
          <p:nvPr>
            <p:ph sz="half" idx="2"/>
          </p:nvPr>
        </p:nvPicPr>
        <p:blipFill>
          <a:blip r:embed="rId5" cstate="print">
            <a:extLst>
              <a:ext uri="{28A0092B-C50C-407E-A947-70E740481C1C}">
                <a14:useLocalDpi xmlns:a14="http://schemas.microsoft.com/office/drawing/2010/main" val="0"/>
              </a:ext>
            </a:extLst>
          </a:blip>
          <a:srcRect/>
          <a:stretch>
            <a:fillRect/>
          </a:stretch>
        </p:blipFill>
        <p:spPr bwMode="auto">
          <a:xfrm>
            <a:off x="4704568" y="985617"/>
            <a:ext cx="3539838" cy="3528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82288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 name="Group 6"/>
          <p:cNvGrpSpPr/>
          <p:nvPr/>
        </p:nvGrpSpPr>
        <p:grpSpPr>
          <a:xfrm>
            <a:off x="8244408" y="0"/>
            <a:ext cx="899592" cy="5152266"/>
            <a:chOff x="8244408" y="0"/>
            <a:chExt cx="899592" cy="5152266"/>
          </a:xfrm>
        </p:grpSpPr>
        <p:sp>
          <p:nvSpPr>
            <p:cNvPr id="8" name="Rectangle 7"/>
            <p:cNvSpPr/>
            <p:nvPr/>
          </p:nvSpPr>
          <p:spPr>
            <a:xfrm>
              <a:off x="8244408" y="0"/>
              <a:ext cx="899592" cy="5143500"/>
            </a:xfrm>
            <a:prstGeom prst="rect">
              <a:avLst/>
            </a:prstGeom>
            <a:solidFill>
              <a:srgbClr val="80AC20"/>
            </a:solidFill>
            <a:ln w="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cstate="print"/>
            <a:stretch>
              <a:fillRect/>
            </a:stretch>
          </p:blipFill>
          <p:spPr>
            <a:xfrm rot="16200000">
              <a:off x="5793553" y="2459622"/>
              <a:ext cx="5143500" cy="241787"/>
            </a:xfrm>
            <a:prstGeom prst="rect">
              <a:avLst/>
            </a:prstGeom>
          </p:spPr>
        </p:pic>
      </p:grpSp>
      <p:grpSp>
        <p:nvGrpSpPr>
          <p:cNvPr id="10" name="Group 9"/>
          <p:cNvGrpSpPr/>
          <p:nvPr/>
        </p:nvGrpSpPr>
        <p:grpSpPr>
          <a:xfrm rot="10800000">
            <a:off x="0" y="-8766"/>
            <a:ext cx="899592" cy="5152266"/>
            <a:chOff x="8244408" y="0"/>
            <a:chExt cx="899592" cy="5152266"/>
          </a:xfrm>
        </p:grpSpPr>
        <p:sp>
          <p:nvSpPr>
            <p:cNvPr id="11" name="Rectangle 10"/>
            <p:cNvSpPr/>
            <p:nvPr/>
          </p:nvSpPr>
          <p:spPr>
            <a:xfrm>
              <a:off x="8244408" y="0"/>
              <a:ext cx="899592" cy="5143500"/>
            </a:xfrm>
            <a:prstGeom prst="rect">
              <a:avLst/>
            </a:prstGeom>
            <a:solidFill>
              <a:srgbClr val="80AC20"/>
            </a:solidFill>
            <a:ln w="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3" cstate="print"/>
            <a:stretch>
              <a:fillRect/>
            </a:stretch>
          </p:blipFill>
          <p:spPr>
            <a:xfrm rot="16200000">
              <a:off x="5793553" y="2459622"/>
              <a:ext cx="5143500" cy="241787"/>
            </a:xfrm>
            <a:prstGeom prst="rect">
              <a:avLst/>
            </a:prstGeom>
          </p:spPr>
        </p:pic>
      </p:grpSp>
      <p:sp>
        <p:nvSpPr>
          <p:cNvPr id="13" name="Titel 1"/>
          <p:cNvSpPr txBox="1">
            <a:spLocks/>
          </p:cNvSpPr>
          <p:nvPr/>
        </p:nvSpPr>
        <p:spPr>
          <a:xfrm>
            <a:off x="1339826" y="339502"/>
            <a:ext cx="6832574" cy="648072"/>
          </a:xfrm>
          <a:prstGeom prst="rect">
            <a:avLst/>
          </a:prstGeom>
        </p:spPr>
        <p:txBody>
          <a:bodyPr vert="horz" lIns="91440" tIns="45720" rIns="91440" bIns="45720" rtlCol="0" anchor="t">
            <a:noAutofit/>
          </a:bodyPr>
          <a:lstStyle>
            <a:lvl1pPr algn="l" defTabSz="914400" rtl="0" eaLnBrk="1" latinLnBrk="0" hangingPunct="1">
              <a:spcBef>
                <a:spcPct val="0"/>
              </a:spcBef>
              <a:buNone/>
              <a:defRPr sz="3200" b="1" kern="1200">
                <a:solidFill>
                  <a:schemeClr val="tx1"/>
                </a:solidFill>
                <a:latin typeface="Gill Sans MT" pitchFamily="34" charset="0"/>
                <a:ea typeface="+mj-ea"/>
                <a:cs typeface="+mj-cs"/>
              </a:defRPr>
            </a:lvl1pPr>
          </a:lstStyle>
          <a:p>
            <a:pPr>
              <a:lnSpc>
                <a:spcPct val="80000"/>
              </a:lnSpc>
            </a:pPr>
            <a:r>
              <a:rPr lang="nl-NL" dirty="0">
                <a:solidFill>
                  <a:srgbClr val="8BB511"/>
                </a:solidFill>
                <a:latin typeface="+mn-lt"/>
              </a:rPr>
              <a:t>Aanmeten van therapeutische elastische kousen</a:t>
            </a:r>
            <a:endParaRPr lang="nl-NL" dirty="0">
              <a:solidFill>
                <a:srgbClr val="8BB511"/>
              </a:solidFill>
              <a:latin typeface="+mn-lt"/>
              <a:cs typeface="Gill Sans SemiBold"/>
            </a:endParaRPr>
          </a:p>
        </p:txBody>
      </p:sp>
      <p:sp>
        <p:nvSpPr>
          <p:cNvPr id="14" name="Rectangle 13"/>
          <p:cNvSpPr/>
          <p:nvPr/>
        </p:nvSpPr>
        <p:spPr>
          <a:xfrm>
            <a:off x="323528" y="258782"/>
            <a:ext cx="502261" cy="584776"/>
          </a:xfrm>
          <a:prstGeom prst="rect">
            <a:avLst/>
          </a:prstGeom>
        </p:spPr>
        <p:txBody>
          <a:bodyPr wrap="none" anchor="t">
            <a:spAutoFit/>
          </a:bodyPr>
          <a:lstStyle/>
          <a:p>
            <a:r>
              <a:rPr lang="nl-NL" sz="3200" dirty="0" smtClean="0">
                <a:solidFill>
                  <a:schemeClr val="bg1"/>
                </a:solidFill>
                <a:latin typeface="Gill Sans SemiBold"/>
                <a:cs typeface="Gill Sans SemiBold"/>
              </a:rPr>
              <a:t>8. </a:t>
            </a:r>
            <a:endParaRPr lang="en-US" sz="3200" dirty="0">
              <a:solidFill>
                <a:schemeClr val="bg1"/>
              </a:solidFill>
              <a:latin typeface="Gill Sans SemiBold"/>
              <a:cs typeface="Gill Sans SemiBold"/>
            </a:endParaRPr>
          </a:p>
        </p:txBody>
      </p:sp>
      <p:pic>
        <p:nvPicPr>
          <p:cNvPr id="3074" name="Picture 2" descr="http://t1.gstatic.com/images?q=tbn:ANd9GcShFfawRvVR-VuJXqZMg3efQqia2IJ3Q8Aa1Xsodp_g1pqXML3l4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20071" y="1131590"/>
            <a:ext cx="2874501" cy="3744416"/>
          </a:xfrm>
          <a:prstGeom prst="rect">
            <a:avLst/>
          </a:prstGeom>
          <a:noFill/>
          <a:extLst>
            <a:ext uri="{909E8E84-426E-40DD-AFC4-6F175D3DCCD1}">
              <a14:hiddenFill xmlns:a14="http://schemas.microsoft.com/office/drawing/2010/main">
                <a:solidFill>
                  <a:srgbClr val="FFFFFF"/>
                </a:solidFill>
              </a14:hiddenFill>
            </a:ext>
          </a:extLst>
        </p:spPr>
      </p:pic>
      <p:sp>
        <p:nvSpPr>
          <p:cNvPr id="6" name="Rechthoek 5"/>
          <p:cNvSpPr/>
          <p:nvPr/>
        </p:nvSpPr>
        <p:spPr>
          <a:xfrm>
            <a:off x="1403648" y="1347614"/>
            <a:ext cx="4248472" cy="3354765"/>
          </a:xfrm>
          <a:prstGeom prst="rect">
            <a:avLst/>
          </a:prstGeom>
        </p:spPr>
        <p:txBody>
          <a:bodyPr wrap="square">
            <a:spAutoFit/>
          </a:bodyPr>
          <a:lstStyle/>
          <a:p>
            <a:pPr marL="182563" indent="-182563">
              <a:spcBef>
                <a:spcPct val="20000"/>
              </a:spcBef>
            </a:pPr>
            <a:r>
              <a:rPr lang="nl-NL" sz="2000" b="1" dirty="0" smtClean="0">
                <a:solidFill>
                  <a:schemeClr val="tx1">
                    <a:lumMod val="75000"/>
                    <a:lumOff val="25000"/>
                  </a:schemeClr>
                </a:solidFill>
              </a:rPr>
              <a:t>Intake bestaat uit:</a:t>
            </a:r>
            <a:endParaRPr lang="nl-NL" sz="2000" dirty="0" smtClean="0">
              <a:solidFill>
                <a:schemeClr val="tx1">
                  <a:lumMod val="75000"/>
                  <a:lumOff val="25000"/>
                </a:schemeClr>
              </a:solidFill>
            </a:endParaRPr>
          </a:p>
          <a:p>
            <a:pPr marL="182563" lvl="1" indent="-182563">
              <a:spcBef>
                <a:spcPct val="20000"/>
              </a:spcBef>
              <a:buFont typeface="Arial"/>
              <a:buChar char="•"/>
            </a:pPr>
            <a:r>
              <a:rPr lang="nl-NL" sz="2000" dirty="0" smtClean="0">
                <a:solidFill>
                  <a:schemeClr val="tx1">
                    <a:lumMod val="75000"/>
                    <a:lumOff val="25000"/>
                  </a:schemeClr>
                </a:solidFill>
              </a:rPr>
              <a:t>Medische indicatie</a:t>
            </a:r>
          </a:p>
          <a:p>
            <a:pPr marL="182563" lvl="1" indent="-182563">
              <a:spcBef>
                <a:spcPct val="20000"/>
              </a:spcBef>
              <a:buFont typeface="Arial"/>
              <a:buChar char="•"/>
            </a:pPr>
            <a:r>
              <a:rPr lang="nl-NL" sz="2000" dirty="0" smtClean="0">
                <a:solidFill>
                  <a:schemeClr val="tx1">
                    <a:lumMod val="75000"/>
                    <a:lumOff val="25000"/>
                  </a:schemeClr>
                </a:solidFill>
              </a:rPr>
              <a:t>Hulpvraag klant</a:t>
            </a:r>
            <a:endParaRPr lang="nl-NL" sz="2000" dirty="0">
              <a:solidFill>
                <a:schemeClr val="tx1">
                  <a:lumMod val="75000"/>
                  <a:lumOff val="25000"/>
                </a:schemeClr>
              </a:solidFill>
            </a:endParaRPr>
          </a:p>
          <a:p>
            <a:pPr marL="182563" lvl="1" indent="-182563">
              <a:spcBef>
                <a:spcPct val="20000"/>
              </a:spcBef>
              <a:buFont typeface="Arial"/>
              <a:buChar char="•"/>
            </a:pPr>
            <a:r>
              <a:rPr lang="nl-NL" sz="2000" dirty="0" smtClean="0">
                <a:solidFill>
                  <a:schemeClr val="tx1">
                    <a:lumMod val="75000"/>
                    <a:lumOff val="25000"/>
                  </a:schemeClr>
                </a:solidFill>
              </a:rPr>
              <a:t>Vastleggen visuele verschijnselen</a:t>
            </a:r>
          </a:p>
          <a:p>
            <a:pPr marL="182563" lvl="1" indent="-182563">
              <a:spcBef>
                <a:spcPct val="20000"/>
              </a:spcBef>
              <a:buFont typeface="Arial"/>
              <a:buChar char="•"/>
            </a:pPr>
            <a:r>
              <a:rPr lang="nl-NL" sz="2000" dirty="0" smtClean="0">
                <a:solidFill>
                  <a:schemeClr val="tx1">
                    <a:lumMod val="75000"/>
                    <a:lumOff val="25000"/>
                  </a:schemeClr>
                </a:solidFill>
              </a:rPr>
              <a:t>Vastleggen voelbare verschijnselen</a:t>
            </a:r>
          </a:p>
          <a:p>
            <a:pPr marL="182563" lvl="1" indent="-182563">
              <a:spcBef>
                <a:spcPct val="20000"/>
              </a:spcBef>
              <a:buFont typeface="Arial"/>
              <a:buChar char="•"/>
            </a:pPr>
            <a:r>
              <a:rPr lang="nl-NL" sz="2000" dirty="0" smtClean="0">
                <a:solidFill>
                  <a:schemeClr val="tx1">
                    <a:lumMod val="75000"/>
                    <a:lumOff val="25000"/>
                  </a:schemeClr>
                </a:solidFill>
              </a:rPr>
              <a:t>Controle pulsatie voet</a:t>
            </a:r>
          </a:p>
          <a:p>
            <a:pPr marL="182563" lvl="1" indent="-182563">
              <a:spcBef>
                <a:spcPct val="20000"/>
              </a:spcBef>
              <a:buFont typeface="Arial"/>
              <a:buChar char="•"/>
            </a:pPr>
            <a:r>
              <a:rPr lang="nl-NL" sz="2000" dirty="0" smtClean="0">
                <a:solidFill>
                  <a:schemeClr val="tx1">
                    <a:lumMod val="75000"/>
                    <a:lumOff val="25000"/>
                  </a:schemeClr>
                </a:solidFill>
              </a:rPr>
              <a:t>Functionaliteitsdiagnose</a:t>
            </a:r>
          </a:p>
          <a:p>
            <a:pPr marL="182563" lvl="1" indent="-182563">
              <a:spcBef>
                <a:spcPct val="20000"/>
              </a:spcBef>
              <a:buFont typeface="Arial"/>
              <a:buChar char="•"/>
            </a:pPr>
            <a:r>
              <a:rPr lang="nl-NL" sz="2000" dirty="0" smtClean="0">
                <a:solidFill>
                  <a:schemeClr val="tx1">
                    <a:lumMod val="75000"/>
                    <a:lumOff val="25000"/>
                  </a:schemeClr>
                </a:solidFill>
              </a:rPr>
              <a:t>Functionaliteitsprognose</a:t>
            </a:r>
          </a:p>
          <a:p>
            <a:pPr marL="182563" lvl="1" indent="-182563">
              <a:spcBef>
                <a:spcPct val="20000"/>
              </a:spcBef>
              <a:buFont typeface="Arial"/>
              <a:buChar char="•"/>
            </a:pPr>
            <a:r>
              <a:rPr lang="nl-NL" sz="2000" dirty="0" smtClean="0">
                <a:solidFill>
                  <a:schemeClr val="tx1">
                    <a:lumMod val="75000"/>
                    <a:lumOff val="25000"/>
                  </a:schemeClr>
                </a:solidFill>
              </a:rPr>
              <a:t>Maatnemen</a:t>
            </a:r>
          </a:p>
        </p:txBody>
      </p:sp>
    </p:spTree>
    <p:extLst>
      <p:ext uri="{BB962C8B-B14F-4D97-AF65-F5344CB8AC3E}">
        <p14:creationId xmlns:p14="http://schemas.microsoft.com/office/powerpoint/2010/main" val="20555428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8244408" y="0"/>
            <a:ext cx="899592" cy="5152266"/>
            <a:chOff x="8244408" y="0"/>
            <a:chExt cx="899592" cy="5152266"/>
          </a:xfrm>
        </p:grpSpPr>
        <p:sp>
          <p:nvSpPr>
            <p:cNvPr id="9" name="Rectangle 8"/>
            <p:cNvSpPr/>
            <p:nvPr/>
          </p:nvSpPr>
          <p:spPr>
            <a:xfrm>
              <a:off x="8244408" y="0"/>
              <a:ext cx="899592" cy="5143500"/>
            </a:xfrm>
            <a:prstGeom prst="rect">
              <a:avLst/>
            </a:prstGeom>
            <a:solidFill>
              <a:srgbClr val="80AC20"/>
            </a:solidFill>
            <a:ln w="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stretch>
              <a:fillRect/>
            </a:stretch>
          </p:blipFill>
          <p:spPr>
            <a:xfrm rot="16200000">
              <a:off x="5793553" y="2459622"/>
              <a:ext cx="5143500" cy="241787"/>
            </a:xfrm>
            <a:prstGeom prst="rect">
              <a:avLst/>
            </a:prstGeom>
          </p:spPr>
        </p:pic>
      </p:grpSp>
      <p:grpSp>
        <p:nvGrpSpPr>
          <p:cNvPr id="11" name="Group 10"/>
          <p:cNvGrpSpPr/>
          <p:nvPr/>
        </p:nvGrpSpPr>
        <p:grpSpPr>
          <a:xfrm rot="10800000">
            <a:off x="0" y="-8766"/>
            <a:ext cx="899592" cy="5152266"/>
            <a:chOff x="8244408" y="0"/>
            <a:chExt cx="899592" cy="5152266"/>
          </a:xfrm>
        </p:grpSpPr>
        <p:sp>
          <p:nvSpPr>
            <p:cNvPr id="12" name="Rectangle 11"/>
            <p:cNvSpPr/>
            <p:nvPr/>
          </p:nvSpPr>
          <p:spPr>
            <a:xfrm>
              <a:off x="8244408" y="0"/>
              <a:ext cx="899592" cy="5143500"/>
            </a:xfrm>
            <a:prstGeom prst="rect">
              <a:avLst/>
            </a:prstGeom>
            <a:solidFill>
              <a:srgbClr val="80AC20"/>
            </a:solidFill>
            <a:ln w="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3" cstate="print"/>
            <a:stretch>
              <a:fillRect/>
            </a:stretch>
          </p:blipFill>
          <p:spPr>
            <a:xfrm rot="16200000">
              <a:off x="5793553" y="2459622"/>
              <a:ext cx="5143500" cy="241787"/>
            </a:xfrm>
            <a:prstGeom prst="rect">
              <a:avLst/>
            </a:prstGeom>
          </p:spPr>
        </p:pic>
      </p:grpSp>
      <p:sp>
        <p:nvSpPr>
          <p:cNvPr id="14" name="Titel 1"/>
          <p:cNvSpPr txBox="1">
            <a:spLocks/>
          </p:cNvSpPr>
          <p:nvPr/>
        </p:nvSpPr>
        <p:spPr>
          <a:xfrm>
            <a:off x="1339826" y="339502"/>
            <a:ext cx="6832574" cy="648072"/>
          </a:xfrm>
          <a:prstGeom prst="rect">
            <a:avLst/>
          </a:prstGeom>
        </p:spPr>
        <p:txBody>
          <a:bodyPr vert="horz" lIns="91440" tIns="45720" rIns="91440" bIns="45720" rtlCol="0" anchor="t">
            <a:noAutofit/>
          </a:bodyPr>
          <a:lstStyle>
            <a:lvl1pPr algn="l" defTabSz="914400" rtl="0" eaLnBrk="1" latinLnBrk="0" hangingPunct="1">
              <a:spcBef>
                <a:spcPct val="0"/>
              </a:spcBef>
              <a:buNone/>
              <a:defRPr sz="3200" b="1" kern="1200">
                <a:solidFill>
                  <a:schemeClr val="tx1"/>
                </a:solidFill>
                <a:latin typeface="Gill Sans MT" pitchFamily="34" charset="0"/>
                <a:ea typeface="+mj-ea"/>
                <a:cs typeface="+mj-cs"/>
              </a:defRPr>
            </a:lvl1pPr>
          </a:lstStyle>
          <a:p>
            <a:pPr>
              <a:lnSpc>
                <a:spcPct val="80000"/>
              </a:lnSpc>
            </a:pPr>
            <a:r>
              <a:rPr lang="nl-NL" dirty="0" smtClean="0">
                <a:solidFill>
                  <a:srgbClr val="8BB511"/>
                </a:solidFill>
                <a:latin typeface="+mn-lt"/>
              </a:rPr>
              <a:t>Drukklasse</a:t>
            </a:r>
          </a:p>
          <a:p>
            <a:r>
              <a:rPr lang="nl-NL" sz="800" dirty="0" smtClean="0"/>
              <a:t>TEK worden geclassificeerd naar de mate waarin de kous druk geeft rond de enkel </a:t>
            </a:r>
          </a:p>
          <a:p>
            <a:r>
              <a:rPr lang="nl-NL" sz="800" b="0" dirty="0" smtClean="0">
                <a:solidFill>
                  <a:srgbClr val="FF0000"/>
                </a:solidFill>
              </a:rPr>
              <a:t>18</a:t>
            </a:r>
            <a:r>
              <a:rPr lang="nl-NL" sz="800" b="0" dirty="0" smtClean="0"/>
              <a:t>. Nederlandse Vereniging voor Dermatologie en </a:t>
            </a:r>
            <a:r>
              <a:rPr lang="nl-NL" sz="800" b="0" dirty="0" err="1" smtClean="0"/>
              <a:t>Venereologie</a:t>
            </a:r>
            <a:r>
              <a:rPr lang="nl-NL" sz="800" b="0" dirty="0" smtClean="0"/>
              <a:t> (2014b).</a:t>
            </a:r>
          </a:p>
          <a:p>
            <a:endParaRPr lang="nl-NL" sz="800" dirty="0" smtClean="0"/>
          </a:p>
          <a:p>
            <a:r>
              <a:rPr lang="nl-NL" sz="800" dirty="0" smtClean="0"/>
              <a:t>De drukklasse wordt bepaald door de hoeveelheid oedeem, </a:t>
            </a:r>
            <a:r>
              <a:rPr lang="nl-NL" sz="800" dirty="0" err="1" smtClean="0"/>
              <a:t>varices</a:t>
            </a:r>
            <a:r>
              <a:rPr lang="nl-NL" sz="800" dirty="0" smtClean="0"/>
              <a:t> en de aanwezigheid van huidveranderingen die kunnen optreden bij CVI. </a:t>
            </a:r>
            <a:r>
              <a:rPr lang="nl-NL" sz="800" b="0" dirty="0" smtClean="0">
                <a:solidFill>
                  <a:srgbClr val="FF0000"/>
                </a:solidFill>
              </a:rPr>
              <a:t>19. </a:t>
            </a:r>
            <a:r>
              <a:rPr lang="nl-NL" sz="800" b="0" dirty="0" smtClean="0"/>
              <a:t>(Gunst &amp; </a:t>
            </a:r>
            <a:r>
              <a:rPr lang="nl-NL" sz="800" b="0" dirty="0" err="1" smtClean="0"/>
              <a:t>Pigmans</a:t>
            </a:r>
            <a:r>
              <a:rPr lang="nl-NL" sz="800" b="0" dirty="0" smtClean="0"/>
              <a:t>, 2014).</a:t>
            </a:r>
          </a:p>
          <a:p>
            <a:pPr>
              <a:lnSpc>
                <a:spcPct val="80000"/>
              </a:lnSpc>
            </a:pPr>
            <a:endParaRPr lang="nl-NL" sz="800" dirty="0">
              <a:solidFill>
                <a:srgbClr val="8BB511"/>
              </a:solidFill>
              <a:latin typeface="+mn-lt"/>
              <a:cs typeface="Gill Sans SemiBold"/>
            </a:endParaRPr>
          </a:p>
        </p:txBody>
      </p:sp>
      <p:sp>
        <p:nvSpPr>
          <p:cNvPr id="15" name="Rectangle 14"/>
          <p:cNvSpPr/>
          <p:nvPr/>
        </p:nvSpPr>
        <p:spPr>
          <a:xfrm>
            <a:off x="323528" y="258782"/>
            <a:ext cx="502261" cy="584776"/>
          </a:xfrm>
          <a:prstGeom prst="rect">
            <a:avLst/>
          </a:prstGeom>
        </p:spPr>
        <p:txBody>
          <a:bodyPr wrap="none" anchor="t">
            <a:spAutoFit/>
          </a:bodyPr>
          <a:lstStyle/>
          <a:p>
            <a:r>
              <a:rPr lang="nl-NL" sz="3200" dirty="0" smtClean="0">
                <a:solidFill>
                  <a:schemeClr val="bg1"/>
                </a:solidFill>
                <a:latin typeface="Gill Sans SemiBold"/>
                <a:cs typeface="Gill Sans SemiBold"/>
              </a:rPr>
              <a:t>9. </a:t>
            </a:r>
            <a:endParaRPr lang="en-US" sz="3200" dirty="0">
              <a:solidFill>
                <a:schemeClr val="bg1"/>
              </a:solidFill>
              <a:latin typeface="Gill Sans SemiBold"/>
              <a:cs typeface="Gill Sans SemiBold"/>
            </a:endParaRPr>
          </a:p>
        </p:txBody>
      </p:sp>
      <p:graphicFrame>
        <p:nvGraphicFramePr>
          <p:cNvPr id="7" name="Tabel 6"/>
          <p:cNvGraphicFramePr>
            <a:graphicFrameLocks noGrp="1"/>
          </p:cNvGraphicFramePr>
          <p:nvPr>
            <p:extLst>
              <p:ext uri="{D42A27DB-BD31-4B8C-83A1-F6EECF244321}">
                <p14:modId xmlns:p14="http://schemas.microsoft.com/office/powerpoint/2010/main" val="630084174"/>
              </p:ext>
            </p:extLst>
          </p:nvPr>
        </p:nvGraphicFramePr>
        <p:xfrm>
          <a:off x="1187624" y="1562026"/>
          <a:ext cx="6768752" cy="2665908"/>
        </p:xfrm>
        <a:graphic>
          <a:graphicData uri="http://schemas.openxmlformats.org/drawingml/2006/table">
            <a:tbl>
              <a:tblPr/>
              <a:tblGrid>
                <a:gridCol w="3384376"/>
                <a:gridCol w="3384376"/>
              </a:tblGrid>
              <a:tr h="444318">
                <a:tc>
                  <a:txBody>
                    <a:bodyPr/>
                    <a:lstStyle/>
                    <a:p>
                      <a:r>
                        <a:rPr lang="nl-NL" sz="1400" dirty="0">
                          <a:solidFill>
                            <a:schemeClr val="tx1">
                              <a:lumMod val="75000"/>
                              <a:lumOff val="25000"/>
                            </a:schemeClr>
                          </a:solidFill>
                        </a:rPr>
                        <a:t>Compressieklasse</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l-NL" sz="1400" dirty="0">
                          <a:solidFill>
                            <a:schemeClr val="tx1">
                              <a:lumMod val="75000"/>
                              <a:lumOff val="25000"/>
                            </a:schemeClr>
                          </a:solidFill>
                        </a:rPr>
                        <a:t>Enkeldruk (</a:t>
                      </a:r>
                      <a:r>
                        <a:rPr lang="nl-NL" sz="1400" dirty="0" err="1" smtClean="0">
                          <a:solidFill>
                            <a:schemeClr val="tx1">
                              <a:lumMod val="75000"/>
                              <a:lumOff val="25000"/>
                            </a:schemeClr>
                          </a:solidFill>
                        </a:rPr>
                        <a:t>mmHg</a:t>
                      </a:r>
                      <a:r>
                        <a:rPr lang="nl-NL" sz="1400" dirty="0">
                          <a:solidFill>
                            <a:schemeClr val="tx1">
                              <a:lumMod val="75000"/>
                              <a:lumOff val="25000"/>
                            </a:schemeClr>
                          </a:solidFill>
                        </a:rPr>
                        <a:t>)</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4318">
                <a:tc>
                  <a:txBody>
                    <a:bodyPr/>
                    <a:lstStyle/>
                    <a:p>
                      <a:r>
                        <a:rPr lang="nl-NL" sz="1400" dirty="0">
                          <a:solidFill>
                            <a:schemeClr val="tx1">
                              <a:lumMod val="75000"/>
                              <a:lumOff val="25000"/>
                            </a:schemeClr>
                          </a:solidFill>
                        </a:rPr>
                        <a:t>A Licht</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l-NL" sz="1400" dirty="0">
                          <a:solidFill>
                            <a:schemeClr val="tx1">
                              <a:lumMod val="75000"/>
                              <a:lumOff val="25000"/>
                            </a:schemeClr>
                          </a:solidFill>
                        </a:rPr>
                        <a:t>10 - 14</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4318">
                <a:tc>
                  <a:txBody>
                    <a:bodyPr/>
                    <a:lstStyle/>
                    <a:p>
                      <a:r>
                        <a:rPr lang="nl-NL" sz="1400" dirty="0">
                          <a:solidFill>
                            <a:schemeClr val="tx1">
                              <a:lumMod val="75000"/>
                              <a:lumOff val="25000"/>
                            </a:schemeClr>
                          </a:solidFill>
                        </a:rPr>
                        <a:t>I mild</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l-NL" sz="1400" dirty="0">
                          <a:solidFill>
                            <a:schemeClr val="tx1">
                              <a:lumMod val="75000"/>
                              <a:lumOff val="25000"/>
                            </a:schemeClr>
                          </a:solidFill>
                        </a:rPr>
                        <a:t>15 - 21</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4318">
                <a:tc>
                  <a:txBody>
                    <a:bodyPr/>
                    <a:lstStyle/>
                    <a:p>
                      <a:r>
                        <a:rPr lang="nl-NL" sz="1400" dirty="0">
                          <a:solidFill>
                            <a:schemeClr val="tx1">
                              <a:lumMod val="75000"/>
                              <a:lumOff val="25000"/>
                            </a:schemeClr>
                          </a:solidFill>
                        </a:rPr>
                        <a:t>II normaal</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l-NL" sz="1400" dirty="0" smtClean="0">
                          <a:solidFill>
                            <a:schemeClr val="tx1">
                              <a:lumMod val="75000"/>
                              <a:lumOff val="25000"/>
                            </a:schemeClr>
                          </a:solidFill>
                        </a:rPr>
                        <a:t>22 </a:t>
                      </a:r>
                      <a:r>
                        <a:rPr lang="nl-NL" sz="1400" dirty="0">
                          <a:solidFill>
                            <a:schemeClr val="tx1">
                              <a:lumMod val="75000"/>
                              <a:lumOff val="25000"/>
                            </a:schemeClr>
                          </a:solidFill>
                        </a:rPr>
                        <a:t>- 32</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4318">
                <a:tc>
                  <a:txBody>
                    <a:bodyPr/>
                    <a:lstStyle/>
                    <a:p>
                      <a:r>
                        <a:rPr lang="nl-NL" sz="1400">
                          <a:solidFill>
                            <a:schemeClr val="tx1">
                              <a:lumMod val="75000"/>
                              <a:lumOff val="25000"/>
                            </a:schemeClr>
                          </a:solidFill>
                        </a:rPr>
                        <a:t>III sterk</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l-NL" sz="1400" dirty="0" smtClean="0">
                          <a:solidFill>
                            <a:schemeClr val="tx1">
                              <a:lumMod val="75000"/>
                              <a:lumOff val="25000"/>
                            </a:schemeClr>
                          </a:solidFill>
                        </a:rPr>
                        <a:t>33 </a:t>
                      </a:r>
                      <a:r>
                        <a:rPr lang="nl-NL" sz="1400" dirty="0">
                          <a:solidFill>
                            <a:schemeClr val="tx1">
                              <a:lumMod val="75000"/>
                              <a:lumOff val="25000"/>
                            </a:schemeClr>
                          </a:solidFill>
                        </a:rPr>
                        <a:t>- </a:t>
                      </a:r>
                      <a:r>
                        <a:rPr lang="nl-NL" sz="1400" dirty="0" smtClean="0">
                          <a:solidFill>
                            <a:schemeClr val="tx1">
                              <a:lumMod val="75000"/>
                              <a:lumOff val="25000"/>
                            </a:schemeClr>
                          </a:solidFill>
                        </a:rPr>
                        <a:t>48</a:t>
                      </a:r>
                      <a:endParaRPr lang="nl-NL" sz="1400" dirty="0">
                        <a:solidFill>
                          <a:schemeClr val="tx1">
                            <a:lumMod val="75000"/>
                            <a:lumOff val="25000"/>
                          </a:schemeClr>
                        </a:solidFill>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4318">
                <a:tc>
                  <a:txBody>
                    <a:bodyPr/>
                    <a:lstStyle/>
                    <a:p>
                      <a:r>
                        <a:rPr lang="nl-NL" sz="1400" dirty="0">
                          <a:solidFill>
                            <a:schemeClr val="tx1">
                              <a:lumMod val="75000"/>
                              <a:lumOff val="25000"/>
                            </a:schemeClr>
                          </a:solidFill>
                        </a:rPr>
                        <a:t>IV extra sterk</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l-NL" sz="1400" dirty="0" smtClean="0">
                          <a:solidFill>
                            <a:schemeClr val="tx1">
                              <a:lumMod val="75000"/>
                              <a:lumOff val="25000"/>
                            </a:schemeClr>
                          </a:solidFill>
                        </a:rPr>
                        <a:t>49</a:t>
                      </a:r>
                      <a:r>
                        <a:rPr lang="nl-NL" sz="1400" baseline="0" dirty="0" smtClean="0">
                          <a:solidFill>
                            <a:schemeClr val="tx1">
                              <a:lumMod val="75000"/>
                              <a:lumOff val="25000"/>
                            </a:schemeClr>
                          </a:solidFill>
                        </a:rPr>
                        <a:t> -  </a:t>
                      </a:r>
                      <a:r>
                        <a:rPr lang="nl-NL" sz="1400" baseline="0" dirty="0" smtClean="0">
                          <a:solidFill>
                            <a:schemeClr val="tx1"/>
                          </a:solidFill>
                        </a:rPr>
                        <a:t>&gt;</a:t>
                      </a:r>
                      <a:endParaRPr lang="nl-NL" sz="1400" dirty="0">
                        <a:solidFill>
                          <a:schemeClr val="tx1"/>
                        </a:solidFill>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3223043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8244408" y="0"/>
            <a:ext cx="899592" cy="5152266"/>
            <a:chOff x="8244408" y="0"/>
            <a:chExt cx="899592" cy="5152266"/>
          </a:xfrm>
        </p:grpSpPr>
        <p:sp>
          <p:nvSpPr>
            <p:cNvPr id="9" name="Rectangle 8"/>
            <p:cNvSpPr/>
            <p:nvPr/>
          </p:nvSpPr>
          <p:spPr>
            <a:xfrm>
              <a:off x="8244408" y="0"/>
              <a:ext cx="899592" cy="5143500"/>
            </a:xfrm>
            <a:prstGeom prst="rect">
              <a:avLst/>
            </a:prstGeom>
            <a:solidFill>
              <a:srgbClr val="80AC20"/>
            </a:solidFill>
            <a:ln w="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3" cstate="print"/>
            <a:stretch>
              <a:fillRect/>
            </a:stretch>
          </p:blipFill>
          <p:spPr>
            <a:xfrm rot="16200000">
              <a:off x="5793553" y="2459622"/>
              <a:ext cx="5143500" cy="241787"/>
            </a:xfrm>
            <a:prstGeom prst="rect">
              <a:avLst/>
            </a:prstGeom>
          </p:spPr>
        </p:pic>
      </p:grpSp>
      <p:grpSp>
        <p:nvGrpSpPr>
          <p:cNvPr id="16" name="Group 15"/>
          <p:cNvGrpSpPr/>
          <p:nvPr/>
        </p:nvGrpSpPr>
        <p:grpSpPr>
          <a:xfrm rot="10800000">
            <a:off x="0" y="-8766"/>
            <a:ext cx="899592" cy="5152266"/>
            <a:chOff x="8244408" y="0"/>
            <a:chExt cx="899592" cy="5152266"/>
          </a:xfrm>
        </p:grpSpPr>
        <p:sp>
          <p:nvSpPr>
            <p:cNvPr id="17" name="Rectangle 16"/>
            <p:cNvSpPr/>
            <p:nvPr/>
          </p:nvSpPr>
          <p:spPr>
            <a:xfrm>
              <a:off x="8244408" y="0"/>
              <a:ext cx="899592" cy="5143500"/>
            </a:xfrm>
            <a:prstGeom prst="rect">
              <a:avLst/>
            </a:prstGeom>
            <a:solidFill>
              <a:srgbClr val="80AC20"/>
            </a:solidFill>
            <a:ln w="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a:blip r:embed="rId3" cstate="print"/>
            <a:stretch>
              <a:fillRect/>
            </a:stretch>
          </p:blipFill>
          <p:spPr>
            <a:xfrm rot="16200000">
              <a:off x="5793553" y="2459622"/>
              <a:ext cx="5143500" cy="241787"/>
            </a:xfrm>
            <a:prstGeom prst="rect">
              <a:avLst/>
            </a:prstGeom>
          </p:spPr>
        </p:pic>
      </p:grpSp>
      <p:sp>
        <p:nvSpPr>
          <p:cNvPr id="19" name="Titel 1"/>
          <p:cNvSpPr txBox="1">
            <a:spLocks/>
          </p:cNvSpPr>
          <p:nvPr/>
        </p:nvSpPr>
        <p:spPr>
          <a:xfrm>
            <a:off x="1339826" y="339502"/>
            <a:ext cx="6832574" cy="648072"/>
          </a:xfrm>
          <a:prstGeom prst="rect">
            <a:avLst/>
          </a:prstGeom>
        </p:spPr>
        <p:txBody>
          <a:bodyPr vert="horz" lIns="91440" tIns="45720" rIns="91440" bIns="45720" rtlCol="0" anchor="t">
            <a:noAutofit/>
          </a:bodyPr>
          <a:lstStyle>
            <a:lvl1pPr algn="l" defTabSz="914400" rtl="0" eaLnBrk="1" latinLnBrk="0" hangingPunct="1">
              <a:spcBef>
                <a:spcPct val="0"/>
              </a:spcBef>
              <a:buNone/>
              <a:defRPr sz="3200" b="1" kern="1200">
                <a:solidFill>
                  <a:schemeClr val="tx1"/>
                </a:solidFill>
                <a:latin typeface="Gill Sans MT" pitchFamily="34" charset="0"/>
                <a:ea typeface="+mj-ea"/>
                <a:cs typeface="+mj-cs"/>
              </a:defRPr>
            </a:lvl1pPr>
          </a:lstStyle>
          <a:p>
            <a:pPr>
              <a:lnSpc>
                <a:spcPct val="80000"/>
              </a:lnSpc>
            </a:pPr>
            <a:r>
              <a:rPr lang="nl-NL" dirty="0">
                <a:solidFill>
                  <a:srgbClr val="8BB511"/>
                </a:solidFill>
                <a:latin typeface="+mn-lt"/>
              </a:rPr>
              <a:t> Indicatie per drukklasse</a:t>
            </a:r>
            <a:endParaRPr lang="nl-NL" dirty="0">
              <a:solidFill>
                <a:srgbClr val="8BB511"/>
              </a:solidFill>
              <a:latin typeface="+mn-lt"/>
              <a:cs typeface="Gill Sans SemiBold"/>
            </a:endParaRPr>
          </a:p>
        </p:txBody>
      </p:sp>
      <p:pic>
        <p:nvPicPr>
          <p:cNvPr id="10" name="Picture 5" descr="C:\Users\Loesje\Pictures\solidea_front_panty.jpg"/>
          <p:cNvPicPr>
            <a:picLocks noGrp="1" noChangeAspect="1" noChangeArrowheads="1"/>
          </p:cNvPicPr>
          <p:nvPr>
            <p:ph sz="half" idx="1"/>
          </p:nvPr>
        </p:nvPicPr>
        <p:blipFill rotWithShape="1">
          <a:blip r:embed="rId4" cstate="print">
            <a:extLst>
              <a:ext uri="{28A0092B-C50C-407E-A947-70E740481C1C}">
                <a14:useLocalDpi xmlns:a14="http://schemas.microsoft.com/office/drawing/2010/main" val="0"/>
              </a:ext>
            </a:extLst>
          </a:blip>
          <a:srcRect r="3602"/>
          <a:stretch/>
        </p:blipFill>
        <p:spPr bwMode="auto">
          <a:xfrm>
            <a:off x="5868144" y="1416150"/>
            <a:ext cx="2088232" cy="356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p:cNvPicPr>
            <a:picLocks noGrp="1" noChangeAspect="1" noChangeArrowheads="1"/>
          </p:cNvPicPr>
          <p:nvPr>
            <p:ph sz="half" idx="1"/>
          </p:nvPr>
        </p:nvPicPr>
        <p:blipFill rotWithShape="1">
          <a:blip r:embed="rId5" cstate="print">
            <a:extLst>
              <a:ext uri="{28A0092B-C50C-407E-A947-70E740481C1C}">
                <a14:useLocalDpi xmlns:a14="http://schemas.microsoft.com/office/drawing/2010/main" val="0"/>
              </a:ext>
            </a:extLst>
          </a:blip>
          <a:srcRect l="35049" b="7139"/>
          <a:stretch/>
        </p:blipFill>
        <p:spPr bwMode="auto">
          <a:xfrm>
            <a:off x="2751855" y="3291830"/>
            <a:ext cx="2572360" cy="1646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kstvak 12"/>
          <p:cNvSpPr txBox="1"/>
          <p:nvPr/>
        </p:nvSpPr>
        <p:spPr>
          <a:xfrm>
            <a:off x="1415838" y="915566"/>
            <a:ext cx="5161798" cy="1384995"/>
          </a:xfrm>
          <a:prstGeom prst="rect">
            <a:avLst/>
          </a:prstGeom>
          <a:noFill/>
        </p:spPr>
        <p:txBody>
          <a:bodyPr wrap="none" rtlCol="0">
            <a:spAutoFit/>
          </a:bodyPr>
          <a:lstStyle/>
          <a:p>
            <a:r>
              <a:rPr lang="nl-NL" sz="2400" b="1" dirty="0">
                <a:solidFill>
                  <a:schemeClr val="tx1">
                    <a:lumMod val="75000"/>
                    <a:lumOff val="25000"/>
                  </a:schemeClr>
                </a:solidFill>
              </a:rPr>
              <a:t>Drukklasse I </a:t>
            </a:r>
            <a:r>
              <a:rPr lang="nl-NL" sz="2400" dirty="0">
                <a:solidFill>
                  <a:schemeClr val="tx1">
                    <a:lumMod val="75000"/>
                    <a:lumOff val="25000"/>
                  </a:schemeClr>
                </a:solidFill>
              </a:rPr>
              <a:t>( 15 – 21 </a:t>
            </a:r>
            <a:r>
              <a:rPr lang="nl-NL" sz="2400" dirty="0" err="1">
                <a:solidFill>
                  <a:schemeClr val="tx1">
                    <a:lumMod val="75000"/>
                    <a:lumOff val="25000"/>
                  </a:schemeClr>
                </a:solidFill>
              </a:rPr>
              <a:t>mmHg</a:t>
            </a:r>
            <a:r>
              <a:rPr lang="nl-NL" sz="2400" dirty="0">
                <a:solidFill>
                  <a:schemeClr val="tx1">
                    <a:lumMod val="75000"/>
                    <a:lumOff val="25000"/>
                  </a:schemeClr>
                </a:solidFill>
              </a:rPr>
              <a:t> )</a:t>
            </a:r>
          </a:p>
          <a:p>
            <a:r>
              <a:rPr lang="nl-NL" sz="2000" dirty="0">
                <a:solidFill>
                  <a:schemeClr val="tx1">
                    <a:lumMod val="75000"/>
                    <a:lumOff val="25000"/>
                  </a:schemeClr>
                </a:solidFill>
              </a:rPr>
              <a:t>Licht effect op het oppervlakkige </a:t>
            </a:r>
            <a:r>
              <a:rPr lang="nl-NL" sz="2000" dirty="0" smtClean="0">
                <a:solidFill>
                  <a:schemeClr val="tx1">
                    <a:lumMod val="75000"/>
                    <a:lumOff val="25000"/>
                  </a:schemeClr>
                </a:solidFill>
              </a:rPr>
              <a:t>afvoersysteem</a:t>
            </a:r>
          </a:p>
          <a:p>
            <a:endParaRPr lang="nl-NL" sz="2000" dirty="0">
              <a:solidFill>
                <a:schemeClr val="tx1">
                  <a:lumMod val="75000"/>
                  <a:lumOff val="25000"/>
                </a:schemeClr>
              </a:solidFill>
            </a:endParaRPr>
          </a:p>
          <a:p>
            <a:endParaRPr lang="nl-NL" sz="2000" dirty="0">
              <a:solidFill>
                <a:schemeClr val="tx1">
                  <a:lumMod val="75000"/>
                  <a:lumOff val="25000"/>
                </a:schemeClr>
              </a:solidFill>
            </a:endParaRPr>
          </a:p>
        </p:txBody>
      </p:sp>
      <p:sp>
        <p:nvSpPr>
          <p:cNvPr id="14" name="Tekstvak 13"/>
          <p:cNvSpPr txBox="1"/>
          <p:nvPr/>
        </p:nvSpPr>
        <p:spPr>
          <a:xfrm>
            <a:off x="1403648" y="1814502"/>
            <a:ext cx="5553575" cy="1477328"/>
          </a:xfrm>
          <a:prstGeom prst="rect">
            <a:avLst/>
          </a:prstGeom>
          <a:noFill/>
        </p:spPr>
        <p:txBody>
          <a:bodyPr wrap="square" rtlCol="0">
            <a:spAutoFit/>
          </a:bodyPr>
          <a:lstStyle/>
          <a:p>
            <a:r>
              <a:rPr lang="nl-NL" b="1" dirty="0" smtClean="0">
                <a:solidFill>
                  <a:schemeClr val="tx1">
                    <a:lumMod val="75000"/>
                    <a:lumOff val="25000"/>
                  </a:schemeClr>
                </a:solidFill>
              </a:rPr>
              <a:t>Indicatie</a:t>
            </a:r>
            <a:endParaRPr lang="nl-NL" b="1" dirty="0">
              <a:solidFill>
                <a:schemeClr val="tx1">
                  <a:lumMod val="75000"/>
                  <a:lumOff val="25000"/>
                </a:schemeClr>
              </a:solidFill>
            </a:endParaRPr>
          </a:p>
          <a:p>
            <a:pPr marL="182563" indent="-182563">
              <a:buFont typeface="Arial"/>
              <a:buChar char="•"/>
            </a:pPr>
            <a:r>
              <a:rPr lang="nl-NL" dirty="0" smtClean="0">
                <a:solidFill>
                  <a:schemeClr val="tx1">
                    <a:lumMod val="75000"/>
                    <a:lumOff val="25000"/>
                  </a:schemeClr>
                </a:solidFill>
              </a:rPr>
              <a:t>Profylactisch</a:t>
            </a:r>
            <a:endParaRPr lang="nl-NL" dirty="0">
              <a:solidFill>
                <a:schemeClr val="tx1">
                  <a:lumMod val="75000"/>
                  <a:lumOff val="25000"/>
                </a:schemeClr>
              </a:solidFill>
            </a:endParaRPr>
          </a:p>
          <a:p>
            <a:pPr marL="182563" indent="-182563">
              <a:buFont typeface="Arial"/>
              <a:buChar char="•"/>
            </a:pPr>
            <a:r>
              <a:rPr lang="nl-NL" dirty="0" smtClean="0">
                <a:solidFill>
                  <a:schemeClr val="tx1">
                    <a:lumMod val="75000"/>
                    <a:lumOff val="25000"/>
                  </a:schemeClr>
                </a:solidFill>
              </a:rPr>
              <a:t>Lichte </a:t>
            </a:r>
            <a:r>
              <a:rPr lang="nl-NL" dirty="0" err="1" smtClean="0">
                <a:solidFill>
                  <a:schemeClr val="tx1">
                    <a:lumMod val="75000"/>
                    <a:lumOff val="25000"/>
                  </a:schemeClr>
                </a:solidFill>
              </a:rPr>
              <a:t>varicose</a:t>
            </a:r>
            <a:endParaRPr lang="nl-NL" dirty="0">
              <a:solidFill>
                <a:schemeClr val="tx1">
                  <a:lumMod val="75000"/>
                  <a:lumOff val="25000"/>
                </a:schemeClr>
              </a:solidFill>
            </a:endParaRPr>
          </a:p>
          <a:p>
            <a:pPr marL="182563" indent="-182563">
              <a:buFont typeface="Arial"/>
              <a:buChar char="•"/>
            </a:pPr>
            <a:r>
              <a:rPr lang="nl-NL" dirty="0" smtClean="0">
                <a:solidFill>
                  <a:schemeClr val="tx1">
                    <a:lumMod val="75000"/>
                    <a:lumOff val="25000"/>
                  </a:schemeClr>
                </a:solidFill>
              </a:rPr>
              <a:t>Trombose (klinische fase)</a:t>
            </a:r>
            <a:endParaRPr lang="nl-NL" dirty="0">
              <a:solidFill>
                <a:schemeClr val="tx1">
                  <a:lumMod val="75000"/>
                  <a:lumOff val="25000"/>
                </a:schemeClr>
              </a:solidFill>
            </a:endParaRPr>
          </a:p>
          <a:p>
            <a:pPr marL="182563" indent="-182563">
              <a:buFont typeface="Arial"/>
              <a:buChar char="•"/>
            </a:pPr>
            <a:r>
              <a:rPr lang="nl-NL" dirty="0" smtClean="0">
                <a:solidFill>
                  <a:schemeClr val="tx1">
                    <a:lumMod val="75000"/>
                    <a:lumOff val="25000"/>
                  </a:schemeClr>
                </a:solidFill>
              </a:rPr>
              <a:t>Na </a:t>
            </a:r>
            <a:r>
              <a:rPr lang="nl-NL" dirty="0">
                <a:solidFill>
                  <a:schemeClr val="tx1">
                    <a:lumMod val="75000"/>
                    <a:lumOff val="25000"/>
                  </a:schemeClr>
                </a:solidFill>
              </a:rPr>
              <a:t>scleroseren of laseren van varices</a:t>
            </a:r>
          </a:p>
        </p:txBody>
      </p:sp>
    </p:spTree>
    <p:extLst>
      <p:ext uri="{BB962C8B-B14F-4D97-AF65-F5344CB8AC3E}">
        <p14:creationId xmlns:p14="http://schemas.microsoft.com/office/powerpoint/2010/main" val="3075030472"/>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 name="Group 6"/>
          <p:cNvGrpSpPr/>
          <p:nvPr/>
        </p:nvGrpSpPr>
        <p:grpSpPr>
          <a:xfrm>
            <a:off x="8244408" y="0"/>
            <a:ext cx="899592" cy="5152266"/>
            <a:chOff x="8244408" y="0"/>
            <a:chExt cx="899592" cy="5152266"/>
          </a:xfrm>
        </p:grpSpPr>
        <p:sp>
          <p:nvSpPr>
            <p:cNvPr id="8" name="Rectangle 7"/>
            <p:cNvSpPr/>
            <p:nvPr/>
          </p:nvSpPr>
          <p:spPr>
            <a:xfrm>
              <a:off x="8244408" y="0"/>
              <a:ext cx="899592" cy="5143500"/>
            </a:xfrm>
            <a:prstGeom prst="rect">
              <a:avLst/>
            </a:prstGeom>
            <a:solidFill>
              <a:srgbClr val="80AC20"/>
            </a:solidFill>
            <a:ln w="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cstate="print"/>
            <a:stretch>
              <a:fillRect/>
            </a:stretch>
          </p:blipFill>
          <p:spPr>
            <a:xfrm rot="16200000">
              <a:off x="5793553" y="2459622"/>
              <a:ext cx="5143500" cy="241787"/>
            </a:xfrm>
            <a:prstGeom prst="rect">
              <a:avLst/>
            </a:prstGeom>
          </p:spPr>
        </p:pic>
      </p:grpSp>
      <p:grpSp>
        <p:nvGrpSpPr>
          <p:cNvPr id="10" name="Group 9"/>
          <p:cNvGrpSpPr/>
          <p:nvPr/>
        </p:nvGrpSpPr>
        <p:grpSpPr>
          <a:xfrm rot="10800000">
            <a:off x="0" y="-8766"/>
            <a:ext cx="899592" cy="5152266"/>
            <a:chOff x="8244408" y="0"/>
            <a:chExt cx="899592" cy="5152266"/>
          </a:xfrm>
        </p:grpSpPr>
        <p:sp>
          <p:nvSpPr>
            <p:cNvPr id="11" name="Rectangle 10"/>
            <p:cNvSpPr/>
            <p:nvPr/>
          </p:nvSpPr>
          <p:spPr>
            <a:xfrm>
              <a:off x="8244408" y="0"/>
              <a:ext cx="899592" cy="5143500"/>
            </a:xfrm>
            <a:prstGeom prst="rect">
              <a:avLst/>
            </a:prstGeom>
            <a:solidFill>
              <a:srgbClr val="80AC20"/>
            </a:solidFill>
            <a:ln w="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3" cstate="print"/>
            <a:stretch>
              <a:fillRect/>
            </a:stretch>
          </p:blipFill>
          <p:spPr>
            <a:xfrm rot="16200000">
              <a:off x="5793553" y="2459622"/>
              <a:ext cx="5143500" cy="241787"/>
            </a:xfrm>
            <a:prstGeom prst="rect">
              <a:avLst/>
            </a:prstGeom>
          </p:spPr>
        </p:pic>
      </p:grpSp>
      <p:sp>
        <p:nvSpPr>
          <p:cNvPr id="13" name="Titel 1"/>
          <p:cNvSpPr txBox="1">
            <a:spLocks/>
          </p:cNvSpPr>
          <p:nvPr/>
        </p:nvSpPr>
        <p:spPr>
          <a:xfrm>
            <a:off x="1339826" y="339502"/>
            <a:ext cx="6832574" cy="648072"/>
          </a:xfrm>
          <a:prstGeom prst="rect">
            <a:avLst/>
          </a:prstGeom>
        </p:spPr>
        <p:txBody>
          <a:bodyPr vert="horz" lIns="91440" tIns="45720" rIns="91440" bIns="45720" rtlCol="0" anchor="t">
            <a:noAutofit/>
          </a:bodyPr>
          <a:lstStyle>
            <a:lvl1pPr algn="l" defTabSz="914400" rtl="0" eaLnBrk="1" latinLnBrk="0" hangingPunct="1">
              <a:spcBef>
                <a:spcPct val="0"/>
              </a:spcBef>
              <a:buNone/>
              <a:defRPr sz="3200" b="1" kern="1200">
                <a:solidFill>
                  <a:schemeClr val="tx1"/>
                </a:solidFill>
                <a:latin typeface="Gill Sans MT" pitchFamily="34" charset="0"/>
                <a:ea typeface="+mj-ea"/>
                <a:cs typeface="+mj-cs"/>
              </a:defRPr>
            </a:lvl1pPr>
          </a:lstStyle>
          <a:p>
            <a:pPr>
              <a:lnSpc>
                <a:spcPct val="80000"/>
              </a:lnSpc>
            </a:pPr>
            <a:r>
              <a:rPr lang="nl-NL" dirty="0" smtClean="0">
                <a:solidFill>
                  <a:srgbClr val="8BB511"/>
                </a:solidFill>
                <a:latin typeface="+mn-lt"/>
              </a:rPr>
              <a:t>Drukklasse 2</a:t>
            </a:r>
            <a:endParaRPr lang="nl-NL" dirty="0">
              <a:solidFill>
                <a:srgbClr val="8BB511"/>
              </a:solidFill>
              <a:latin typeface="+mn-lt"/>
              <a:cs typeface="Gill Sans SemiBold"/>
            </a:endParaRPr>
          </a:p>
        </p:txBody>
      </p:sp>
      <p:sp>
        <p:nvSpPr>
          <p:cNvPr id="5" name="Rechthoek 4"/>
          <p:cNvSpPr/>
          <p:nvPr/>
        </p:nvSpPr>
        <p:spPr>
          <a:xfrm>
            <a:off x="1331640" y="987574"/>
            <a:ext cx="4176464" cy="1077218"/>
          </a:xfrm>
          <a:prstGeom prst="rect">
            <a:avLst/>
          </a:prstGeom>
        </p:spPr>
        <p:txBody>
          <a:bodyPr wrap="square">
            <a:spAutoFit/>
          </a:bodyPr>
          <a:lstStyle/>
          <a:p>
            <a:r>
              <a:rPr lang="nl-NL" sz="2400" b="1" dirty="0">
                <a:solidFill>
                  <a:schemeClr val="tx1">
                    <a:lumMod val="75000"/>
                    <a:lumOff val="25000"/>
                  </a:schemeClr>
                </a:solidFill>
              </a:rPr>
              <a:t>Drukklasse II  </a:t>
            </a:r>
            <a:r>
              <a:rPr lang="nl-NL" sz="2400" dirty="0">
                <a:solidFill>
                  <a:schemeClr val="tx1">
                    <a:lumMod val="75000"/>
                    <a:lumOff val="25000"/>
                  </a:schemeClr>
                </a:solidFill>
              </a:rPr>
              <a:t>( 22 – 32 </a:t>
            </a:r>
            <a:r>
              <a:rPr lang="nl-NL" sz="2400" dirty="0" err="1">
                <a:solidFill>
                  <a:schemeClr val="tx1">
                    <a:lumMod val="75000"/>
                    <a:lumOff val="25000"/>
                  </a:schemeClr>
                </a:solidFill>
              </a:rPr>
              <a:t>mmHg</a:t>
            </a:r>
            <a:r>
              <a:rPr lang="nl-NL" sz="2400" dirty="0">
                <a:solidFill>
                  <a:schemeClr val="tx1">
                    <a:lumMod val="75000"/>
                    <a:lumOff val="25000"/>
                  </a:schemeClr>
                </a:solidFill>
              </a:rPr>
              <a:t> )</a:t>
            </a:r>
          </a:p>
          <a:p>
            <a:r>
              <a:rPr lang="nl-NL" sz="2000" dirty="0">
                <a:solidFill>
                  <a:schemeClr val="tx1">
                    <a:lumMod val="75000"/>
                    <a:lumOff val="25000"/>
                  </a:schemeClr>
                </a:solidFill>
              </a:rPr>
              <a:t>matig effect op het oppervlakkige </a:t>
            </a:r>
            <a:r>
              <a:rPr lang="nl-NL" sz="2000" dirty="0" smtClean="0">
                <a:solidFill>
                  <a:schemeClr val="tx1">
                    <a:lumMod val="75000"/>
                    <a:lumOff val="25000"/>
                  </a:schemeClr>
                </a:solidFill>
              </a:rPr>
              <a:t>afvoersysteem. </a:t>
            </a:r>
            <a:endParaRPr lang="nl-NL" sz="800" dirty="0">
              <a:solidFill>
                <a:schemeClr val="tx1">
                  <a:lumMod val="75000"/>
                  <a:lumOff val="25000"/>
                </a:schemeClr>
              </a:solidFill>
            </a:endParaRPr>
          </a:p>
        </p:txBody>
      </p:sp>
      <p:pic>
        <p:nvPicPr>
          <p:cNvPr id="6" name="Picture 8" descr="C:\Documents and Settings\Administrator\Mijn documenten\LIVIT\Plaatjes\Kousen - spataderen\Maatwerk II.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8144" y="339502"/>
            <a:ext cx="2381043" cy="2128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kstvak 3"/>
          <p:cNvSpPr txBox="1"/>
          <p:nvPr/>
        </p:nvSpPr>
        <p:spPr>
          <a:xfrm>
            <a:off x="1331640" y="2211710"/>
            <a:ext cx="5256584" cy="2308324"/>
          </a:xfrm>
          <a:prstGeom prst="rect">
            <a:avLst/>
          </a:prstGeom>
          <a:noFill/>
        </p:spPr>
        <p:txBody>
          <a:bodyPr wrap="square" rtlCol="0">
            <a:spAutoFit/>
          </a:bodyPr>
          <a:lstStyle/>
          <a:p>
            <a:r>
              <a:rPr lang="nl-NL" b="1" dirty="0">
                <a:solidFill>
                  <a:schemeClr val="tx1">
                    <a:lumMod val="75000"/>
                    <a:lumOff val="25000"/>
                  </a:schemeClr>
                </a:solidFill>
              </a:rPr>
              <a:t>Indicaties</a:t>
            </a:r>
          </a:p>
          <a:p>
            <a:pPr marL="182563" indent="-182563">
              <a:buFont typeface="Arial"/>
              <a:buChar char="•"/>
            </a:pPr>
            <a:r>
              <a:rPr lang="nl-NL" dirty="0" smtClean="0">
                <a:solidFill>
                  <a:schemeClr val="tx1">
                    <a:lumMod val="75000"/>
                    <a:lumOff val="25000"/>
                  </a:schemeClr>
                </a:solidFill>
              </a:rPr>
              <a:t>Lichte </a:t>
            </a:r>
            <a:r>
              <a:rPr lang="nl-NL" dirty="0">
                <a:solidFill>
                  <a:schemeClr val="tx1">
                    <a:lumMod val="75000"/>
                    <a:lumOff val="25000"/>
                  </a:schemeClr>
                </a:solidFill>
              </a:rPr>
              <a:t>varicosis met </a:t>
            </a:r>
            <a:r>
              <a:rPr lang="nl-NL" dirty="0" smtClean="0">
                <a:solidFill>
                  <a:schemeClr val="tx1">
                    <a:lumMod val="75000"/>
                    <a:lumOff val="25000"/>
                  </a:schemeClr>
                </a:solidFill>
              </a:rPr>
              <a:t>oedeemvorming</a:t>
            </a:r>
          </a:p>
          <a:p>
            <a:pPr marL="182563" indent="-182563">
              <a:buFont typeface="Arial"/>
              <a:buChar char="•"/>
            </a:pPr>
            <a:r>
              <a:rPr lang="nl-NL" dirty="0" smtClean="0">
                <a:solidFill>
                  <a:schemeClr val="tx1">
                    <a:lumMod val="75000"/>
                    <a:lumOff val="25000"/>
                  </a:schemeClr>
                </a:solidFill>
              </a:rPr>
              <a:t>Beginnend post trombotisch </a:t>
            </a:r>
            <a:r>
              <a:rPr lang="nl-NL" dirty="0">
                <a:solidFill>
                  <a:schemeClr val="tx1">
                    <a:lumMod val="75000"/>
                    <a:lumOff val="25000"/>
                  </a:schemeClr>
                </a:solidFill>
              </a:rPr>
              <a:t>syndroom (</a:t>
            </a:r>
            <a:r>
              <a:rPr lang="nl-NL" dirty="0" smtClean="0">
                <a:solidFill>
                  <a:schemeClr val="tx1">
                    <a:lumMod val="75000"/>
                    <a:lumOff val="25000"/>
                  </a:schemeClr>
                </a:solidFill>
              </a:rPr>
              <a:t>PTS)</a:t>
            </a:r>
            <a:endParaRPr lang="nl-NL" dirty="0">
              <a:solidFill>
                <a:schemeClr val="tx1">
                  <a:lumMod val="75000"/>
                  <a:lumOff val="25000"/>
                </a:schemeClr>
              </a:solidFill>
            </a:endParaRPr>
          </a:p>
          <a:p>
            <a:pPr marL="182563" indent="-182563">
              <a:buFont typeface="Arial"/>
              <a:buChar char="•"/>
            </a:pPr>
            <a:r>
              <a:rPr lang="nl-NL" dirty="0" smtClean="0">
                <a:solidFill>
                  <a:schemeClr val="tx1">
                    <a:lumMod val="75000"/>
                    <a:lumOff val="25000"/>
                  </a:schemeClr>
                </a:solidFill>
              </a:rPr>
              <a:t>Zwangerschapsvaricosis </a:t>
            </a:r>
            <a:r>
              <a:rPr lang="nl-NL" dirty="0">
                <a:solidFill>
                  <a:schemeClr val="tx1">
                    <a:lumMod val="75000"/>
                    <a:lumOff val="25000"/>
                  </a:schemeClr>
                </a:solidFill>
              </a:rPr>
              <a:t>(</a:t>
            </a:r>
            <a:r>
              <a:rPr lang="nl-NL" dirty="0" smtClean="0">
                <a:solidFill>
                  <a:schemeClr val="tx1">
                    <a:lumMod val="75000"/>
                    <a:lumOff val="25000"/>
                  </a:schemeClr>
                </a:solidFill>
              </a:rPr>
              <a:t>ZWV)</a:t>
            </a:r>
            <a:endParaRPr lang="nl-NL" dirty="0">
              <a:solidFill>
                <a:schemeClr val="tx1">
                  <a:lumMod val="75000"/>
                  <a:lumOff val="25000"/>
                </a:schemeClr>
              </a:solidFill>
            </a:endParaRPr>
          </a:p>
          <a:p>
            <a:pPr marL="182563" indent="-182563">
              <a:buFont typeface="Arial"/>
              <a:buChar char="•"/>
            </a:pPr>
            <a:r>
              <a:rPr lang="nl-NL" dirty="0" smtClean="0">
                <a:solidFill>
                  <a:schemeClr val="tx1">
                    <a:lumMod val="75000"/>
                    <a:lumOff val="25000"/>
                  </a:schemeClr>
                </a:solidFill>
              </a:rPr>
              <a:t>Chronische veneuze </a:t>
            </a:r>
            <a:r>
              <a:rPr lang="nl-NL" dirty="0">
                <a:solidFill>
                  <a:schemeClr val="tx1">
                    <a:lumMod val="75000"/>
                    <a:lumOff val="25000"/>
                  </a:schemeClr>
                </a:solidFill>
              </a:rPr>
              <a:t>insufficiëntie (CVI), stadium I </a:t>
            </a:r>
            <a:r>
              <a:rPr lang="nl-NL" dirty="0" smtClean="0">
                <a:solidFill>
                  <a:schemeClr val="tx1">
                    <a:lumMod val="75000"/>
                    <a:lumOff val="25000"/>
                  </a:schemeClr>
                </a:solidFill>
              </a:rPr>
              <a:t> </a:t>
            </a:r>
          </a:p>
          <a:p>
            <a:pPr marL="182563" indent="-182563">
              <a:buFont typeface="Arial"/>
              <a:buChar char="•"/>
            </a:pPr>
            <a:r>
              <a:rPr lang="nl-NL" dirty="0" smtClean="0">
                <a:solidFill>
                  <a:schemeClr val="tx1">
                    <a:lumMod val="75000"/>
                    <a:lumOff val="25000"/>
                  </a:schemeClr>
                </a:solidFill>
              </a:rPr>
              <a:t>Post </a:t>
            </a:r>
            <a:r>
              <a:rPr lang="nl-NL" dirty="0">
                <a:solidFill>
                  <a:schemeClr val="tx1">
                    <a:lumMod val="75000"/>
                    <a:lumOff val="25000"/>
                  </a:schemeClr>
                </a:solidFill>
              </a:rPr>
              <a:t>traumatisch </a:t>
            </a:r>
            <a:r>
              <a:rPr lang="nl-NL" dirty="0" smtClean="0">
                <a:solidFill>
                  <a:schemeClr val="tx1">
                    <a:lumMod val="75000"/>
                    <a:lumOff val="25000"/>
                  </a:schemeClr>
                </a:solidFill>
              </a:rPr>
              <a:t>oedeem</a:t>
            </a:r>
            <a:endParaRPr lang="nl-NL" dirty="0">
              <a:solidFill>
                <a:schemeClr val="tx1">
                  <a:lumMod val="75000"/>
                  <a:lumOff val="25000"/>
                </a:schemeClr>
              </a:solidFill>
            </a:endParaRPr>
          </a:p>
          <a:p>
            <a:pPr marL="182563" indent="-182563">
              <a:buFont typeface="Arial"/>
              <a:buChar char="•"/>
            </a:pPr>
            <a:r>
              <a:rPr lang="nl-NL" dirty="0" smtClean="0">
                <a:solidFill>
                  <a:schemeClr val="tx1">
                    <a:lumMod val="75000"/>
                    <a:lumOff val="25000"/>
                  </a:schemeClr>
                </a:solidFill>
              </a:rPr>
              <a:t>Secundair </a:t>
            </a:r>
            <a:r>
              <a:rPr lang="nl-NL" dirty="0">
                <a:solidFill>
                  <a:schemeClr val="tx1">
                    <a:lumMod val="75000"/>
                    <a:lumOff val="25000"/>
                  </a:schemeClr>
                </a:solidFill>
              </a:rPr>
              <a:t>arm en hand lymfoedeem</a:t>
            </a:r>
          </a:p>
          <a:p>
            <a:endParaRPr lang="nl-NL" dirty="0">
              <a:solidFill>
                <a:schemeClr val="tx1">
                  <a:lumMod val="75000"/>
                  <a:lumOff val="25000"/>
                </a:schemeClr>
              </a:solidFill>
            </a:endParaRPr>
          </a:p>
        </p:txBody>
      </p:sp>
    </p:spTree>
    <p:extLst>
      <p:ext uri="{BB962C8B-B14F-4D97-AF65-F5344CB8AC3E}">
        <p14:creationId xmlns:p14="http://schemas.microsoft.com/office/powerpoint/2010/main" val="709073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 name="Group 6"/>
          <p:cNvGrpSpPr/>
          <p:nvPr/>
        </p:nvGrpSpPr>
        <p:grpSpPr>
          <a:xfrm>
            <a:off x="8244408" y="0"/>
            <a:ext cx="899592" cy="5152266"/>
            <a:chOff x="8244408" y="0"/>
            <a:chExt cx="899592" cy="5152266"/>
          </a:xfrm>
        </p:grpSpPr>
        <p:sp>
          <p:nvSpPr>
            <p:cNvPr id="8" name="Rectangle 7"/>
            <p:cNvSpPr/>
            <p:nvPr/>
          </p:nvSpPr>
          <p:spPr>
            <a:xfrm>
              <a:off x="8244408" y="0"/>
              <a:ext cx="899592" cy="5143500"/>
            </a:xfrm>
            <a:prstGeom prst="rect">
              <a:avLst/>
            </a:prstGeom>
            <a:solidFill>
              <a:srgbClr val="80AC20"/>
            </a:solidFill>
            <a:ln w="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cstate="print"/>
            <a:stretch>
              <a:fillRect/>
            </a:stretch>
          </p:blipFill>
          <p:spPr>
            <a:xfrm rot="16200000">
              <a:off x="5793553" y="2459622"/>
              <a:ext cx="5143500" cy="241787"/>
            </a:xfrm>
            <a:prstGeom prst="rect">
              <a:avLst/>
            </a:prstGeom>
          </p:spPr>
        </p:pic>
      </p:grpSp>
      <p:grpSp>
        <p:nvGrpSpPr>
          <p:cNvPr id="10" name="Group 9"/>
          <p:cNvGrpSpPr/>
          <p:nvPr/>
        </p:nvGrpSpPr>
        <p:grpSpPr>
          <a:xfrm rot="10800000">
            <a:off x="0" y="-8766"/>
            <a:ext cx="899592" cy="5152266"/>
            <a:chOff x="8244408" y="0"/>
            <a:chExt cx="899592" cy="5152266"/>
          </a:xfrm>
        </p:grpSpPr>
        <p:sp>
          <p:nvSpPr>
            <p:cNvPr id="11" name="Rectangle 10"/>
            <p:cNvSpPr/>
            <p:nvPr/>
          </p:nvSpPr>
          <p:spPr>
            <a:xfrm>
              <a:off x="8244408" y="0"/>
              <a:ext cx="899592" cy="5143500"/>
            </a:xfrm>
            <a:prstGeom prst="rect">
              <a:avLst/>
            </a:prstGeom>
            <a:solidFill>
              <a:srgbClr val="80AC20"/>
            </a:solidFill>
            <a:ln w="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3" cstate="print"/>
            <a:stretch>
              <a:fillRect/>
            </a:stretch>
          </p:blipFill>
          <p:spPr>
            <a:xfrm rot="16200000">
              <a:off x="5793553" y="2459622"/>
              <a:ext cx="5143500" cy="241787"/>
            </a:xfrm>
            <a:prstGeom prst="rect">
              <a:avLst/>
            </a:prstGeom>
          </p:spPr>
        </p:pic>
      </p:grpSp>
      <p:sp>
        <p:nvSpPr>
          <p:cNvPr id="13" name="Titel 1"/>
          <p:cNvSpPr txBox="1">
            <a:spLocks/>
          </p:cNvSpPr>
          <p:nvPr/>
        </p:nvSpPr>
        <p:spPr>
          <a:xfrm>
            <a:off x="1339826" y="339502"/>
            <a:ext cx="6832574" cy="648072"/>
          </a:xfrm>
          <a:prstGeom prst="rect">
            <a:avLst/>
          </a:prstGeom>
        </p:spPr>
        <p:txBody>
          <a:bodyPr vert="horz" lIns="91440" tIns="45720" rIns="91440" bIns="45720" rtlCol="0" anchor="t">
            <a:noAutofit/>
          </a:bodyPr>
          <a:lstStyle>
            <a:lvl1pPr algn="l" defTabSz="914400" rtl="0" eaLnBrk="1" latinLnBrk="0" hangingPunct="1">
              <a:spcBef>
                <a:spcPct val="0"/>
              </a:spcBef>
              <a:buNone/>
              <a:defRPr sz="3200" b="1" kern="1200">
                <a:solidFill>
                  <a:schemeClr val="tx1"/>
                </a:solidFill>
                <a:latin typeface="Gill Sans MT" pitchFamily="34" charset="0"/>
                <a:ea typeface="+mj-ea"/>
                <a:cs typeface="+mj-cs"/>
              </a:defRPr>
            </a:lvl1pPr>
          </a:lstStyle>
          <a:p>
            <a:pPr>
              <a:lnSpc>
                <a:spcPct val="80000"/>
              </a:lnSpc>
            </a:pPr>
            <a:r>
              <a:rPr lang="nl-NL" dirty="0" smtClean="0">
                <a:solidFill>
                  <a:srgbClr val="8BB511"/>
                </a:solidFill>
                <a:latin typeface="+mn-lt"/>
              </a:rPr>
              <a:t>Drukklasse 3</a:t>
            </a:r>
            <a:endParaRPr lang="nl-NL" dirty="0">
              <a:solidFill>
                <a:srgbClr val="8BB511"/>
              </a:solidFill>
              <a:latin typeface="+mn-lt"/>
              <a:cs typeface="Gill Sans SemiBold"/>
            </a:endParaRPr>
          </a:p>
        </p:txBody>
      </p:sp>
      <p:sp>
        <p:nvSpPr>
          <p:cNvPr id="6" name="Tijdelijke aanduiding voor inhoud 1"/>
          <p:cNvSpPr>
            <a:spLocks noGrp="1"/>
          </p:cNvSpPr>
          <p:nvPr>
            <p:ph sz="half" idx="1"/>
          </p:nvPr>
        </p:nvSpPr>
        <p:spPr>
          <a:xfrm>
            <a:off x="1321296" y="987574"/>
            <a:ext cx="5842992" cy="1296144"/>
          </a:xfrm>
        </p:spPr>
        <p:txBody>
          <a:bodyPr anchor="t">
            <a:normAutofit/>
          </a:bodyPr>
          <a:lstStyle/>
          <a:p>
            <a:pPr marL="0" indent="0">
              <a:buNone/>
            </a:pPr>
            <a:r>
              <a:rPr lang="nl-NL" sz="2400" b="1" dirty="0">
                <a:solidFill>
                  <a:schemeClr val="tx1">
                    <a:lumMod val="75000"/>
                    <a:lumOff val="25000"/>
                  </a:schemeClr>
                </a:solidFill>
                <a:latin typeface="+mn-lt"/>
              </a:rPr>
              <a:t>Drukklasse III  </a:t>
            </a:r>
            <a:r>
              <a:rPr lang="nl-NL" sz="2400" dirty="0">
                <a:solidFill>
                  <a:schemeClr val="tx1">
                    <a:lumMod val="75000"/>
                    <a:lumOff val="25000"/>
                  </a:schemeClr>
                </a:solidFill>
                <a:latin typeface="+mn-lt"/>
              </a:rPr>
              <a:t>( 33 – 48 </a:t>
            </a:r>
            <a:r>
              <a:rPr lang="nl-NL" sz="2400" dirty="0" err="1">
                <a:solidFill>
                  <a:schemeClr val="tx1">
                    <a:lumMod val="75000"/>
                    <a:lumOff val="25000"/>
                  </a:schemeClr>
                </a:solidFill>
                <a:latin typeface="+mn-lt"/>
              </a:rPr>
              <a:t>mmHg</a:t>
            </a:r>
            <a:r>
              <a:rPr lang="nl-NL" sz="2400" dirty="0">
                <a:solidFill>
                  <a:schemeClr val="tx1">
                    <a:lumMod val="75000"/>
                    <a:lumOff val="25000"/>
                  </a:schemeClr>
                </a:solidFill>
                <a:latin typeface="+mn-lt"/>
              </a:rPr>
              <a:t> )</a:t>
            </a:r>
          </a:p>
          <a:p>
            <a:pPr marL="0" indent="0">
              <a:buNone/>
            </a:pPr>
            <a:r>
              <a:rPr lang="nl-NL" sz="2000" dirty="0" smtClean="0">
                <a:solidFill>
                  <a:schemeClr val="tx1">
                    <a:lumMod val="75000"/>
                    <a:lumOff val="25000"/>
                  </a:schemeClr>
                </a:solidFill>
                <a:latin typeface="+mn-lt"/>
              </a:rPr>
              <a:t>zowel effect op het oppervlakkige als het diepe afvoersysteem. 23. </a:t>
            </a:r>
            <a:endParaRPr lang="nl-NL" sz="2000" dirty="0">
              <a:solidFill>
                <a:schemeClr val="tx1">
                  <a:lumMod val="75000"/>
                  <a:lumOff val="25000"/>
                </a:schemeClr>
              </a:solidFill>
              <a:latin typeface="+mn-lt"/>
            </a:endParaRPr>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8104" y="2427734"/>
            <a:ext cx="2736304" cy="2188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hthoek 1"/>
          <p:cNvSpPr/>
          <p:nvPr/>
        </p:nvSpPr>
        <p:spPr>
          <a:xfrm>
            <a:off x="1331640" y="2351658"/>
            <a:ext cx="3816424" cy="2308324"/>
          </a:xfrm>
          <a:prstGeom prst="rect">
            <a:avLst/>
          </a:prstGeom>
        </p:spPr>
        <p:txBody>
          <a:bodyPr wrap="square">
            <a:spAutoFit/>
          </a:bodyPr>
          <a:lstStyle/>
          <a:p>
            <a:r>
              <a:rPr lang="nl-NL" b="1" dirty="0" smtClean="0">
                <a:solidFill>
                  <a:schemeClr val="tx1">
                    <a:lumMod val="75000"/>
                    <a:lumOff val="25000"/>
                  </a:schemeClr>
                </a:solidFill>
              </a:rPr>
              <a:t>Indicaties</a:t>
            </a:r>
            <a:endParaRPr lang="nl-NL" b="1" dirty="0">
              <a:solidFill>
                <a:schemeClr val="tx1">
                  <a:lumMod val="75000"/>
                  <a:lumOff val="25000"/>
                </a:schemeClr>
              </a:solidFill>
            </a:endParaRPr>
          </a:p>
          <a:p>
            <a:pPr marL="182563" indent="-182563">
              <a:buFont typeface="Arial"/>
              <a:buChar char="•"/>
            </a:pPr>
            <a:r>
              <a:rPr lang="nl-NL" dirty="0" smtClean="0">
                <a:solidFill>
                  <a:schemeClr val="tx1">
                    <a:lumMod val="75000"/>
                    <a:lumOff val="25000"/>
                  </a:schemeClr>
                </a:solidFill>
              </a:rPr>
              <a:t>PTS</a:t>
            </a:r>
            <a:endParaRPr lang="nl-NL" dirty="0">
              <a:solidFill>
                <a:schemeClr val="tx1">
                  <a:lumMod val="75000"/>
                  <a:lumOff val="25000"/>
                </a:schemeClr>
              </a:solidFill>
            </a:endParaRPr>
          </a:p>
          <a:p>
            <a:pPr marL="182563" indent="-182563">
              <a:buFont typeface="Arial"/>
              <a:buChar char="•"/>
            </a:pPr>
            <a:r>
              <a:rPr lang="nl-NL" dirty="0" smtClean="0">
                <a:solidFill>
                  <a:schemeClr val="tx1">
                    <a:lumMod val="75000"/>
                    <a:lumOff val="25000"/>
                  </a:schemeClr>
                </a:solidFill>
              </a:rPr>
              <a:t>CVI</a:t>
            </a:r>
            <a:r>
              <a:rPr lang="nl-NL" dirty="0">
                <a:solidFill>
                  <a:schemeClr val="tx1">
                    <a:lumMod val="75000"/>
                    <a:lumOff val="25000"/>
                  </a:schemeClr>
                </a:solidFill>
              </a:rPr>
              <a:t>, stadium </a:t>
            </a:r>
            <a:r>
              <a:rPr lang="nl-NL" dirty="0" smtClean="0">
                <a:solidFill>
                  <a:schemeClr val="tx1">
                    <a:lumMod val="75000"/>
                    <a:lumOff val="25000"/>
                  </a:schemeClr>
                </a:solidFill>
              </a:rPr>
              <a:t>II</a:t>
            </a:r>
            <a:endParaRPr lang="nl-NL" dirty="0">
              <a:solidFill>
                <a:schemeClr val="tx1">
                  <a:lumMod val="75000"/>
                  <a:lumOff val="25000"/>
                </a:schemeClr>
              </a:solidFill>
            </a:endParaRPr>
          </a:p>
          <a:p>
            <a:pPr marL="182563" indent="-182563">
              <a:buFont typeface="Arial"/>
              <a:buChar char="•"/>
            </a:pPr>
            <a:r>
              <a:rPr lang="nl-NL" dirty="0" smtClean="0">
                <a:solidFill>
                  <a:schemeClr val="tx1">
                    <a:lumMod val="75000"/>
                    <a:lumOff val="25000"/>
                  </a:schemeClr>
                </a:solidFill>
              </a:rPr>
              <a:t>Na </a:t>
            </a:r>
            <a:r>
              <a:rPr lang="nl-NL" dirty="0">
                <a:solidFill>
                  <a:schemeClr val="tx1">
                    <a:lumMod val="75000"/>
                    <a:lumOff val="25000"/>
                  </a:schemeClr>
                </a:solidFill>
              </a:rPr>
              <a:t>behandeling van ulcus </a:t>
            </a:r>
            <a:r>
              <a:rPr lang="nl-NL" dirty="0" smtClean="0">
                <a:solidFill>
                  <a:schemeClr val="tx1">
                    <a:lumMod val="75000"/>
                    <a:lumOff val="25000"/>
                  </a:schemeClr>
                </a:solidFill>
              </a:rPr>
              <a:t>cruris</a:t>
            </a:r>
            <a:endParaRPr lang="nl-NL" dirty="0">
              <a:solidFill>
                <a:schemeClr val="tx1">
                  <a:lumMod val="75000"/>
                  <a:lumOff val="25000"/>
                </a:schemeClr>
              </a:solidFill>
            </a:endParaRPr>
          </a:p>
          <a:p>
            <a:pPr marL="182563" indent="-182563">
              <a:buFont typeface="Arial"/>
              <a:buChar char="•"/>
            </a:pPr>
            <a:r>
              <a:rPr lang="nl-NL" dirty="0" smtClean="0">
                <a:solidFill>
                  <a:schemeClr val="tx1">
                    <a:lumMod val="75000"/>
                    <a:lumOff val="25000"/>
                  </a:schemeClr>
                </a:solidFill>
              </a:rPr>
              <a:t>Varicosis </a:t>
            </a:r>
            <a:r>
              <a:rPr lang="nl-NL" dirty="0">
                <a:solidFill>
                  <a:schemeClr val="tx1">
                    <a:lumMod val="75000"/>
                    <a:lumOff val="25000"/>
                  </a:schemeClr>
                </a:solidFill>
              </a:rPr>
              <a:t>met sterke </a:t>
            </a:r>
            <a:r>
              <a:rPr lang="nl-NL" dirty="0" smtClean="0">
                <a:solidFill>
                  <a:schemeClr val="tx1">
                    <a:lumMod val="75000"/>
                    <a:lumOff val="25000"/>
                  </a:schemeClr>
                </a:solidFill>
              </a:rPr>
              <a:t>oedeemneiging</a:t>
            </a:r>
            <a:endParaRPr lang="nl-NL" dirty="0">
              <a:solidFill>
                <a:schemeClr val="tx1">
                  <a:lumMod val="75000"/>
                  <a:lumOff val="25000"/>
                </a:schemeClr>
              </a:solidFill>
            </a:endParaRPr>
          </a:p>
          <a:p>
            <a:pPr marL="182563" indent="-182563">
              <a:buFont typeface="Arial"/>
              <a:buChar char="•"/>
            </a:pPr>
            <a:r>
              <a:rPr lang="nl-NL" dirty="0" smtClean="0">
                <a:solidFill>
                  <a:schemeClr val="tx1">
                    <a:lumMod val="75000"/>
                    <a:lumOff val="25000"/>
                  </a:schemeClr>
                </a:solidFill>
              </a:rPr>
              <a:t>Nabehandeling </a:t>
            </a:r>
            <a:r>
              <a:rPr lang="nl-NL" dirty="0">
                <a:solidFill>
                  <a:schemeClr val="tx1">
                    <a:lumMod val="75000"/>
                    <a:lumOff val="25000"/>
                  </a:schemeClr>
                </a:solidFill>
              </a:rPr>
              <a:t>van recidiverende </a:t>
            </a:r>
            <a:r>
              <a:rPr lang="nl-NL" dirty="0" smtClean="0">
                <a:solidFill>
                  <a:schemeClr val="tx1">
                    <a:lumMod val="75000"/>
                    <a:lumOff val="25000"/>
                  </a:schemeClr>
                </a:solidFill>
              </a:rPr>
              <a:t>erysipelas</a:t>
            </a:r>
            <a:endParaRPr lang="nl-NL" dirty="0">
              <a:solidFill>
                <a:schemeClr val="tx1">
                  <a:lumMod val="75000"/>
                  <a:lumOff val="25000"/>
                </a:schemeClr>
              </a:solidFill>
            </a:endParaRPr>
          </a:p>
          <a:p>
            <a:pPr marL="182563" indent="-182563">
              <a:buFont typeface="Arial"/>
              <a:buChar char="•"/>
            </a:pPr>
            <a:r>
              <a:rPr lang="nl-NL" dirty="0" smtClean="0">
                <a:solidFill>
                  <a:schemeClr val="tx1">
                    <a:lumMod val="75000"/>
                    <a:lumOff val="25000"/>
                  </a:schemeClr>
                </a:solidFill>
              </a:rPr>
              <a:t>Lymfoedeem</a:t>
            </a:r>
            <a:endParaRPr lang="nl-NL" dirty="0">
              <a:solidFill>
                <a:schemeClr val="tx1">
                  <a:lumMod val="75000"/>
                  <a:lumOff val="25000"/>
                </a:schemeClr>
              </a:solidFill>
            </a:endParaRPr>
          </a:p>
        </p:txBody>
      </p:sp>
    </p:spTree>
    <p:extLst>
      <p:ext uri="{BB962C8B-B14F-4D97-AF65-F5344CB8AC3E}">
        <p14:creationId xmlns:p14="http://schemas.microsoft.com/office/powerpoint/2010/main" val="879797824"/>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8244408" y="0"/>
            <a:ext cx="899592" cy="5152266"/>
            <a:chOff x="8244408" y="0"/>
            <a:chExt cx="899592" cy="5152266"/>
          </a:xfrm>
        </p:grpSpPr>
        <p:sp>
          <p:nvSpPr>
            <p:cNvPr id="9" name="Rectangle 8"/>
            <p:cNvSpPr/>
            <p:nvPr/>
          </p:nvSpPr>
          <p:spPr>
            <a:xfrm>
              <a:off x="8244408" y="0"/>
              <a:ext cx="899592" cy="5143500"/>
            </a:xfrm>
            <a:prstGeom prst="rect">
              <a:avLst/>
            </a:prstGeom>
            <a:solidFill>
              <a:srgbClr val="80AC20"/>
            </a:solidFill>
            <a:ln w="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stretch>
              <a:fillRect/>
            </a:stretch>
          </p:blipFill>
          <p:spPr>
            <a:xfrm rot="16200000">
              <a:off x="5793553" y="2459622"/>
              <a:ext cx="5143500" cy="241787"/>
            </a:xfrm>
            <a:prstGeom prst="rect">
              <a:avLst/>
            </a:prstGeom>
          </p:spPr>
        </p:pic>
      </p:grpSp>
      <p:grpSp>
        <p:nvGrpSpPr>
          <p:cNvPr id="11" name="Group 10"/>
          <p:cNvGrpSpPr/>
          <p:nvPr/>
        </p:nvGrpSpPr>
        <p:grpSpPr>
          <a:xfrm rot="10800000">
            <a:off x="0" y="-8766"/>
            <a:ext cx="899592" cy="5152266"/>
            <a:chOff x="8244408" y="0"/>
            <a:chExt cx="899592" cy="5152266"/>
          </a:xfrm>
        </p:grpSpPr>
        <p:sp>
          <p:nvSpPr>
            <p:cNvPr id="12" name="Rectangle 11"/>
            <p:cNvSpPr/>
            <p:nvPr/>
          </p:nvSpPr>
          <p:spPr>
            <a:xfrm>
              <a:off x="8244408" y="0"/>
              <a:ext cx="899592" cy="5143500"/>
            </a:xfrm>
            <a:prstGeom prst="rect">
              <a:avLst/>
            </a:prstGeom>
            <a:solidFill>
              <a:srgbClr val="80AC20"/>
            </a:solidFill>
            <a:ln w="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3" cstate="print"/>
            <a:stretch>
              <a:fillRect/>
            </a:stretch>
          </p:blipFill>
          <p:spPr>
            <a:xfrm rot="16200000">
              <a:off x="5793553" y="2459622"/>
              <a:ext cx="5143500" cy="241787"/>
            </a:xfrm>
            <a:prstGeom prst="rect">
              <a:avLst/>
            </a:prstGeom>
          </p:spPr>
        </p:pic>
      </p:grpSp>
      <p:sp>
        <p:nvSpPr>
          <p:cNvPr id="14" name="Titel 1"/>
          <p:cNvSpPr txBox="1">
            <a:spLocks/>
          </p:cNvSpPr>
          <p:nvPr/>
        </p:nvSpPr>
        <p:spPr>
          <a:xfrm>
            <a:off x="1339826" y="339502"/>
            <a:ext cx="6832574" cy="648072"/>
          </a:xfrm>
          <a:prstGeom prst="rect">
            <a:avLst/>
          </a:prstGeom>
        </p:spPr>
        <p:txBody>
          <a:bodyPr vert="horz" lIns="91440" tIns="45720" rIns="91440" bIns="45720" rtlCol="0" anchor="t">
            <a:noAutofit/>
          </a:bodyPr>
          <a:lstStyle>
            <a:lvl1pPr algn="l" defTabSz="914400" rtl="0" eaLnBrk="1" latinLnBrk="0" hangingPunct="1">
              <a:spcBef>
                <a:spcPct val="0"/>
              </a:spcBef>
              <a:buNone/>
              <a:defRPr sz="3200" b="1" kern="1200">
                <a:solidFill>
                  <a:schemeClr val="tx1"/>
                </a:solidFill>
                <a:latin typeface="Gill Sans MT" pitchFamily="34" charset="0"/>
                <a:ea typeface="+mj-ea"/>
                <a:cs typeface="+mj-cs"/>
              </a:defRPr>
            </a:lvl1pPr>
          </a:lstStyle>
          <a:p>
            <a:pPr>
              <a:lnSpc>
                <a:spcPct val="80000"/>
              </a:lnSpc>
            </a:pPr>
            <a:r>
              <a:rPr lang="nl-NL" dirty="0" smtClean="0">
                <a:solidFill>
                  <a:srgbClr val="8BB511"/>
                </a:solidFill>
                <a:latin typeface="+mn-lt"/>
              </a:rPr>
              <a:t>Drukklasse 4</a:t>
            </a:r>
            <a:endParaRPr lang="nl-NL" dirty="0">
              <a:solidFill>
                <a:srgbClr val="8BB511"/>
              </a:solidFill>
              <a:latin typeface="+mn-lt"/>
              <a:cs typeface="Gill Sans SemiBold"/>
            </a:endParaRPr>
          </a:p>
        </p:txBody>
      </p:sp>
      <p:sp>
        <p:nvSpPr>
          <p:cNvPr id="4" name="Rechthoek 3"/>
          <p:cNvSpPr/>
          <p:nvPr/>
        </p:nvSpPr>
        <p:spPr>
          <a:xfrm>
            <a:off x="1403648" y="1059582"/>
            <a:ext cx="4032448" cy="1446550"/>
          </a:xfrm>
          <a:prstGeom prst="rect">
            <a:avLst/>
          </a:prstGeom>
        </p:spPr>
        <p:txBody>
          <a:bodyPr wrap="square">
            <a:spAutoFit/>
          </a:bodyPr>
          <a:lstStyle/>
          <a:p>
            <a:r>
              <a:rPr lang="nl-NL" sz="2400" b="1" dirty="0">
                <a:solidFill>
                  <a:schemeClr val="tx1">
                    <a:lumMod val="75000"/>
                    <a:lumOff val="25000"/>
                  </a:schemeClr>
                </a:solidFill>
              </a:rPr>
              <a:t>Drukklasse IV </a:t>
            </a:r>
            <a:endParaRPr lang="nl-NL" sz="2400" b="1" dirty="0" smtClean="0">
              <a:solidFill>
                <a:schemeClr val="tx1">
                  <a:lumMod val="75000"/>
                  <a:lumOff val="25000"/>
                </a:schemeClr>
              </a:solidFill>
            </a:endParaRPr>
          </a:p>
          <a:p>
            <a:r>
              <a:rPr lang="nl-NL" sz="2400" dirty="0" smtClean="0">
                <a:solidFill>
                  <a:schemeClr val="tx1">
                    <a:lumMod val="75000"/>
                    <a:lumOff val="25000"/>
                  </a:schemeClr>
                </a:solidFill>
              </a:rPr>
              <a:t>( </a:t>
            </a:r>
            <a:r>
              <a:rPr lang="nl-NL" sz="2400" dirty="0">
                <a:solidFill>
                  <a:schemeClr val="tx1">
                    <a:lumMod val="75000"/>
                    <a:lumOff val="25000"/>
                  </a:schemeClr>
                </a:solidFill>
              </a:rPr>
              <a:t>49 </a:t>
            </a:r>
            <a:r>
              <a:rPr lang="nl-NL" sz="2400" dirty="0" err="1">
                <a:solidFill>
                  <a:schemeClr val="tx1">
                    <a:lumMod val="75000"/>
                    <a:lumOff val="25000"/>
                  </a:schemeClr>
                </a:solidFill>
              </a:rPr>
              <a:t>mmHg</a:t>
            </a:r>
            <a:r>
              <a:rPr lang="nl-NL" sz="2400" dirty="0">
                <a:solidFill>
                  <a:schemeClr val="tx1">
                    <a:lumMod val="75000"/>
                    <a:lumOff val="25000"/>
                  </a:schemeClr>
                </a:solidFill>
              </a:rPr>
              <a:t> en hoger )</a:t>
            </a:r>
          </a:p>
          <a:p>
            <a:r>
              <a:rPr lang="nl-NL" sz="2000" dirty="0">
                <a:solidFill>
                  <a:schemeClr val="tx1">
                    <a:lumMod val="75000"/>
                    <a:lumOff val="25000"/>
                  </a:schemeClr>
                </a:solidFill>
              </a:rPr>
              <a:t>V</a:t>
            </a:r>
            <a:r>
              <a:rPr lang="nl-NL" sz="2000" dirty="0" smtClean="0">
                <a:solidFill>
                  <a:schemeClr val="tx1">
                    <a:lumMod val="75000"/>
                    <a:lumOff val="25000"/>
                  </a:schemeClr>
                </a:solidFill>
              </a:rPr>
              <a:t>ersterkt </a:t>
            </a:r>
            <a:r>
              <a:rPr lang="nl-NL" sz="2000" dirty="0">
                <a:solidFill>
                  <a:schemeClr val="tx1">
                    <a:lumMod val="75000"/>
                    <a:lumOff val="25000"/>
                  </a:schemeClr>
                </a:solidFill>
              </a:rPr>
              <a:t>effect op het diepe afvoersysteem</a:t>
            </a:r>
          </a:p>
        </p:txBody>
      </p:sp>
      <p:sp>
        <p:nvSpPr>
          <p:cNvPr id="5" name="Rechthoek 4"/>
          <p:cNvSpPr/>
          <p:nvPr/>
        </p:nvSpPr>
        <p:spPr>
          <a:xfrm>
            <a:off x="1403648" y="2686554"/>
            <a:ext cx="3384376" cy="1757404"/>
          </a:xfrm>
          <a:prstGeom prst="rect">
            <a:avLst/>
          </a:prstGeom>
        </p:spPr>
        <p:txBody>
          <a:bodyPr wrap="square">
            <a:spAutoFit/>
          </a:bodyPr>
          <a:lstStyle/>
          <a:p>
            <a:r>
              <a:rPr lang="nl-NL" b="1" dirty="0">
                <a:solidFill>
                  <a:schemeClr val="tx1">
                    <a:lumMod val="75000"/>
                    <a:lumOff val="25000"/>
                  </a:schemeClr>
                </a:solidFill>
              </a:rPr>
              <a:t>Indicaties</a:t>
            </a:r>
          </a:p>
          <a:p>
            <a:pPr marL="182563" indent="-182563">
              <a:buFont typeface="Arial"/>
              <a:buChar char="•"/>
            </a:pPr>
            <a:r>
              <a:rPr lang="nl-NL" dirty="0" smtClean="0">
                <a:solidFill>
                  <a:schemeClr val="tx1">
                    <a:lumMod val="75000"/>
                    <a:lumOff val="25000"/>
                  </a:schemeClr>
                </a:solidFill>
              </a:rPr>
              <a:t>Zeer </a:t>
            </a:r>
            <a:r>
              <a:rPr lang="nl-NL" dirty="0">
                <a:solidFill>
                  <a:schemeClr val="tx1">
                    <a:lumMod val="75000"/>
                    <a:lumOff val="25000"/>
                  </a:schemeClr>
                </a:solidFill>
              </a:rPr>
              <a:t>zware lymfoedemen (elefantiasis</a:t>
            </a:r>
            <a:r>
              <a:rPr lang="nl-NL" dirty="0" smtClean="0">
                <a:solidFill>
                  <a:schemeClr val="tx1">
                    <a:lumMod val="75000"/>
                    <a:lumOff val="25000"/>
                  </a:schemeClr>
                </a:solidFill>
              </a:rPr>
              <a:t>)</a:t>
            </a:r>
            <a:endParaRPr lang="nl-NL" dirty="0">
              <a:solidFill>
                <a:schemeClr val="tx1">
                  <a:lumMod val="75000"/>
                  <a:lumOff val="25000"/>
                </a:schemeClr>
              </a:solidFill>
            </a:endParaRPr>
          </a:p>
          <a:p>
            <a:pPr marL="182563" indent="-182563">
              <a:buFont typeface="Arial"/>
              <a:buChar char="•"/>
            </a:pPr>
            <a:r>
              <a:rPr lang="nl-NL" dirty="0" smtClean="0">
                <a:solidFill>
                  <a:schemeClr val="tx1">
                    <a:lumMod val="75000"/>
                    <a:lumOff val="25000"/>
                  </a:schemeClr>
                </a:solidFill>
              </a:rPr>
              <a:t>Ernstige </a:t>
            </a:r>
            <a:r>
              <a:rPr lang="nl-NL" dirty="0">
                <a:solidFill>
                  <a:schemeClr val="tx1">
                    <a:lumMod val="75000"/>
                    <a:lumOff val="25000"/>
                  </a:schemeClr>
                </a:solidFill>
              </a:rPr>
              <a:t>CVI, stadium III</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08844" y="1498422"/>
            <a:ext cx="3435562" cy="2376264"/>
          </a:xfrm>
          <a:prstGeom prst="rect">
            <a:avLst/>
          </a:prstGeom>
        </p:spPr>
      </p:pic>
    </p:spTree>
    <p:extLst>
      <p:ext uri="{BB962C8B-B14F-4D97-AF65-F5344CB8AC3E}">
        <p14:creationId xmlns:p14="http://schemas.microsoft.com/office/powerpoint/2010/main" val="395164051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 name="Group 4"/>
          <p:cNvGrpSpPr/>
          <p:nvPr/>
        </p:nvGrpSpPr>
        <p:grpSpPr>
          <a:xfrm>
            <a:off x="8244408" y="0"/>
            <a:ext cx="899592" cy="5152266"/>
            <a:chOff x="8244408" y="0"/>
            <a:chExt cx="899592" cy="5152266"/>
          </a:xfrm>
        </p:grpSpPr>
        <p:sp>
          <p:nvSpPr>
            <p:cNvPr id="6" name="Rectangle 5"/>
            <p:cNvSpPr/>
            <p:nvPr/>
          </p:nvSpPr>
          <p:spPr>
            <a:xfrm>
              <a:off x="8244408" y="0"/>
              <a:ext cx="899592" cy="5143500"/>
            </a:xfrm>
            <a:prstGeom prst="rect">
              <a:avLst/>
            </a:prstGeom>
            <a:solidFill>
              <a:srgbClr val="80AC20"/>
            </a:solidFill>
            <a:ln w="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print"/>
            <a:stretch>
              <a:fillRect/>
            </a:stretch>
          </p:blipFill>
          <p:spPr>
            <a:xfrm rot="16200000">
              <a:off x="5793553" y="2459622"/>
              <a:ext cx="5143500" cy="241787"/>
            </a:xfrm>
            <a:prstGeom prst="rect">
              <a:avLst/>
            </a:prstGeom>
          </p:spPr>
        </p:pic>
      </p:grpSp>
      <p:grpSp>
        <p:nvGrpSpPr>
          <p:cNvPr id="8" name="Group 7"/>
          <p:cNvGrpSpPr/>
          <p:nvPr/>
        </p:nvGrpSpPr>
        <p:grpSpPr>
          <a:xfrm rot="10800000">
            <a:off x="0" y="-8766"/>
            <a:ext cx="899592" cy="5152266"/>
            <a:chOff x="8244408" y="0"/>
            <a:chExt cx="899592" cy="5152266"/>
          </a:xfrm>
        </p:grpSpPr>
        <p:sp>
          <p:nvSpPr>
            <p:cNvPr id="9" name="Rectangle 8"/>
            <p:cNvSpPr/>
            <p:nvPr/>
          </p:nvSpPr>
          <p:spPr>
            <a:xfrm>
              <a:off x="8244408" y="0"/>
              <a:ext cx="899592" cy="5143500"/>
            </a:xfrm>
            <a:prstGeom prst="rect">
              <a:avLst/>
            </a:prstGeom>
            <a:solidFill>
              <a:srgbClr val="80AC20"/>
            </a:solidFill>
            <a:ln w="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stretch>
              <a:fillRect/>
            </a:stretch>
          </p:blipFill>
          <p:spPr>
            <a:xfrm rot="16200000">
              <a:off x="5793553" y="2459622"/>
              <a:ext cx="5143500" cy="241787"/>
            </a:xfrm>
            <a:prstGeom prst="rect">
              <a:avLst/>
            </a:prstGeom>
          </p:spPr>
        </p:pic>
      </p:grpSp>
      <p:sp>
        <p:nvSpPr>
          <p:cNvPr id="11" name="Titel 1"/>
          <p:cNvSpPr txBox="1">
            <a:spLocks/>
          </p:cNvSpPr>
          <p:nvPr/>
        </p:nvSpPr>
        <p:spPr>
          <a:xfrm>
            <a:off x="1339826" y="339502"/>
            <a:ext cx="6832574" cy="648072"/>
          </a:xfrm>
          <a:prstGeom prst="rect">
            <a:avLst/>
          </a:prstGeom>
        </p:spPr>
        <p:txBody>
          <a:bodyPr vert="horz" lIns="91440" tIns="45720" rIns="91440" bIns="45720" rtlCol="0" anchor="t">
            <a:noAutofit/>
          </a:bodyPr>
          <a:lstStyle>
            <a:lvl1pPr algn="l" defTabSz="914400" rtl="0" eaLnBrk="1" latinLnBrk="0" hangingPunct="1">
              <a:spcBef>
                <a:spcPct val="0"/>
              </a:spcBef>
              <a:buNone/>
              <a:defRPr sz="3200" b="1" kern="1200">
                <a:solidFill>
                  <a:schemeClr val="tx1"/>
                </a:solidFill>
                <a:latin typeface="Gill Sans MT" pitchFamily="34" charset="0"/>
                <a:ea typeface="+mj-ea"/>
                <a:cs typeface="+mj-cs"/>
              </a:defRPr>
            </a:lvl1pPr>
          </a:lstStyle>
          <a:p>
            <a:pPr>
              <a:lnSpc>
                <a:spcPct val="80000"/>
              </a:lnSpc>
            </a:pPr>
            <a:r>
              <a:rPr lang="nl-NL" dirty="0">
                <a:solidFill>
                  <a:srgbClr val="8BB511"/>
                </a:solidFill>
                <a:latin typeface="+mj-lt"/>
              </a:rPr>
              <a:t>Verwijsprocedure en vergoedingen</a:t>
            </a:r>
            <a:endParaRPr lang="nl-NL" dirty="0">
              <a:solidFill>
                <a:srgbClr val="8BB511"/>
              </a:solidFill>
              <a:latin typeface="+mj-lt"/>
              <a:cs typeface="Gill Sans SemiBold"/>
            </a:endParaRPr>
          </a:p>
        </p:txBody>
      </p:sp>
      <p:sp>
        <p:nvSpPr>
          <p:cNvPr id="2" name="Tijdelijke aanduiding voor inhoud 1"/>
          <p:cNvSpPr>
            <a:spLocks noGrp="1"/>
          </p:cNvSpPr>
          <p:nvPr>
            <p:ph idx="1"/>
          </p:nvPr>
        </p:nvSpPr>
        <p:spPr>
          <a:xfrm>
            <a:off x="1187624" y="1131590"/>
            <a:ext cx="7056784" cy="3960440"/>
          </a:xfrm>
        </p:spPr>
        <p:txBody>
          <a:bodyPr numCol="2" spcCol="360000">
            <a:normAutofit fontScale="25000" lnSpcReduction="20000"/>
          </a:bodyPr>
          <a:lstStyle/>
          <a:p>
            <a:pPr marL="182563" indent="-182563">
              <a:buSzPct val="90000"/>
              <a:buNone/>
            </a:pPr>
            <a:r>
              <a:rPr lang="nl-NL" sz="7200" b="1" dirty="0" smtClean="0">
                <a:solidFill>
                  <a:schemeClr val="tx1">
                    <a:lumMod val="75000"/>
                    <a:lumOff val="25000"/>
                  </a:schemeClr>
                </a:solidFill>
                <a:latin typeface="+mj-lt"/>
              </a:rPr>
              <a:t> Belangrijk voor patiënt</a:t>
            </a:r>
          </a:p>
          <a:p>
            <a:pPr marL="182563" indent="-182563">
              <a:buSzPct val="90000"/>
              <a:buFont typeface="Arial"/>
              <a:buChar char="•"/>
            </a:pPr>
            <a:r>
              <a:rPr lang="nl-NL" sz="7200" dirty="0" smtClean="0">
                <a:solidFill>
                  <a:schemeClr val="tx1">
                    <a:lumMod val="75000"/>
                    <a:lumOff val="25000"/>
                  </a:schemeClr>
                </a:solidFill>
                <a:latin typeface="+mj-lt"/>
              </a:rPr>
              <a:t>Vergoeding uit basisverzekering</a:t>
            </a:r>
          </a:p>
          <a:p>
            <a:pPr marL="182563" indent="-182563">
              <a:buSzPct val="90000"/>
              <a:buFont typeface="Arial"/>
              <a:buChar char="•"/>
            </a:pPr>
            <a:r>
              <a:rPr lang="nl-NL" sz="7200" dirty="0" smtClean="0">
                <a:solidFill>
                  <a:schemeClr val="tx1">
                    <a:lumMod val="75000"/>
                    <a:lumOff val="25000"/>
                  </a:schemeClr>
                </a:solidFill>
                <a:latin typeface="+mj-lt"/>
              </a:rPr>
              <a:t>Kosten </a:t>
            </a:r>
            <a:r>
              <a:rPr lang="nl-NL" sz="7200" dirty="0">
                <a:solidFill>
                  <a:schemeClr val="tx1">
                    <a:lumMod val="75000"/>
                    <a:lumOff val="25000"/>
                  </a:schemeClr>
                </a:solidFill>
                <a:latin typeface="+mj-lt"/>
              </a:rPr>
              <a:t>patiënt hooguit jaarlijks EIGEN </a:t>
            </a:r>
            <a:r>
              <a:rPr lang="nl-NL" sz="7200" dirty="0" smtClean="0">
                <a:solidFill>
                  <a:schemeClr val="tx1">
                    <a:lumMod val="75000"/>
                    <a:lumOff val="25000"/>
                  </a:schemeClr>
                </a:solidFill>
                <a:latin typeface="+mj-lt"/>
              </a:rPr>
              <a:t>RISICO</a:t>
            </a:r>
          </a:p>
          <a:p>
            <a:pPr marL="182563" indent="-182563">
              <a:buSzPct val="90000"/>
              <a:buFont typeface="Arial"/>
              <a:buChar char="•"/>
            </a:pPr>
            <a:r>
              <a:rPr lang="nl-NL" sz="7200" dirty="0" smtClean="0">
                <a:solidFill>
                  <a:schemeClr val="tx1">
                    <a:lumMod val="75000"/>
                    <a:lumOff val="25000"/>
                  </a:schemeClr>
                </a:solidFill>
                <a:latin typeface="+mj-lt"/>
              </a:rPr>
              <a:t> Vergoedingstermijn: 12-14 maanden (2 stuks / paar)</a:t>
            </a:r>
          </a:p>
          <a:p>
            <a:pPr marL="182563" indent="-182563">
              <a:buSzPct val="90000"/>
              <a:buFont typeface="Arial"/>
              <a:buChar char="•"/>
            </a:pPr>
            <a:r>
              <a:rPr lang="nl-NL" sz="7200" dirty="0" smtClean="0">
                <a:solidFill>
                  <a:schemeClr val="tx1">
                    <a:lumMod val="75000"/>
                    <a:lumOff val="25000"/>
                  </a:schemeClr>
                </a:solidFill>
                <a:latin typeface="+mj-lt"/>
              </a:rPr>
              <a:t>Kosten </a:t>
            </a:r>
            <a:r>
              <a:rPr lang="nl-NL" sz="7200" dirty="0">
                <a:solidFill>
                  <a:schemeClr val="tx1">
                    <a:lumMod val="75000"/>
                    <a:lumOff val="25000"/>
                  </a:schemeClr>
                </a:solidFill>
                <a:latin typeface="+mj-lt"/>
              </a:rPr>
              <a:t>eigen rekening of </a:t>
            </a:r>
            <a:r>
              <a:rPr lang="nl-NL" sz="7200" dirty="0" smtClean="0">
                <a:solidFill>
                  <a:schemeClr val="tx1">
                    <a:lumMod val="75000"/>
                    <a:lumOff val="25000"/>
                  </a:schemeClr>
                </a:solidFill>
                <a:latin typeface="+mj-lt"/>
              </a:rPr>
              <a:t>ziekenhuis (tijdelijke aandoening)</a:t>
            </a:r>
          </a:p>
          <a:p>
            <a:pPr marL="182563" indent="-182563">
              <a:buSzPct val="90000"/>
              <a:buNone/>
            </a:pPr>
            <a:endParaRPr lang="nl-NL" sz="7200" b="1" dirty="0" smtClean="0">
              <a:solidFill>
                <a:schemeClr val="tx1">
                  <a:lumMod val="75000"/>
                  <a:lumOff val="25000"/>
                </a:schemeClr>
              </a:solidFill>
              <a:latin typeface="+mj-lt"/>
            </a:endParaRPr>
          </a:p>
          <a:p>
            <a:pPr marL="182563" indent="-182563">
              <a:buSzPct val="90000"/>
              <a:buNone/>
            </a:pPr>
            <a:r>
              <a:rPr lang="nl-NL" sz="7200" b="1" dirty="0" smtClean="0">
                <a:solidFill>
                  <a:schemeClr val="tx1">
                    <a:lumMod val="75000"/>
                    <a:lumOff val="25000"/>
                  </a:schemeClr>
                </a:solidFill>
                <a:latin typeface="+mj-lt"/>
              </a:rPr>
              <a:t>1</a:t>
            </a:r>
            <a:r>
              <a:rPr lang="nl-NL" sz="7200" b="1" baseline="30000" dirty="0" smtClean="0">
                <a:solidFill>
                  <a:schemeClr val="tx1">
                    <a:lumMod val="75000"/>
                    <a:lumOff val="25000"/>
                  </a:schemeClr>
                </a:solidFill>
                <a:latin typeface="+mj-lt"/>
              </a:rPr>
              <a:t>e</a:t>
            </a:r>
            <a:r>
              <a:rPr lang="nl-NL" sz="7200" b="1" dirty="0" smtClean="0">
                <a:solidFill>
                  <a:schemeClr val="tx1">
                    <a:lumMod val="75000"/>
                    <a:lumOff val="25000"/>
                  </a:schemeClr>
                </a:solidFill>
                <a:latin typeface="+mj-lt"/>
              </a:rPr>
              <a:t> </a:t>
            </a:r>
            <a:r>
              <a:rPr lang="nl-NL" sz="7200" b="1" dirty="0">
                <a:solidFill>
                  <a:schemeClr val="tx1">
                    <a:lumMod val="75000"/>
                    <a:lumOff val="25000"/>
                  </a:schemeClr>
                </a:solidFill>
                <a:latin typeface="+mj-lt"/>
              </a:rPr>
              <a:t>voorziening  </a:t>
            </a:r>
            <a:r>
              <a:rPr lang="nl-NL" sz="7200" b="1" dirty="0" smtClean="0">
                <a:solidFill>
                  <a:schemeClr val="tx1">
                    <a:lumMod val="75000"/>
                    <a:lumOff val="25000"/>
                  </a:schemeClr>
                </a:solidFill>
                <a:latin typeface="+mj-lt"/>
              </a:rPr>
              <a:t>en Herhaling</a:t>
            </a:r>
          </a:p>
          <a:p>
            <a:pPr marL="182563" indent="-182563">
              <a:buSzPct val="90000"/>
              <a:buFont typeface="Arial"/>
              <a:buChar char="•"/>
            </a:pPr>
            <a:r>
              <a:rPr lang="nl-NL" sz="7200" dirty="0" smtClean="0">
                <a:solidFill>
                  <a:schemeClr val="tx1">
                    <a:lumMod val="75000"/>
                    <a:lumOff val="25000"/>
                  </a:schemeClr>
                </a:solidFill>
                <a:latin typeface="+mj-lt"/>
              </a:rPr>
              <a:t>Verwijzing huisarts</a:t>
            </a:r>
          </a:p>
          <a:p>
            <a:pPr marL="182563" indent="-182563">
              <a:buSzPct val="90000"/>
              <a:buFont typeface="Arial"/>
              <a:buChar char="•"/>
            </a:pPr>
            <a:r>
              <a:rPr lang="nl-NL" sz="7200" dirty="0" smtClean="0">
                <a:solidFill>
                  <a:schemeClr val="tx1">
                    <a:lumMod val="75000"/>
                    <a:lumOff val="25000"/>
                  </a:schemeClr>
                </a:solidFill>
                <a:latin typeface="+mj-lt"/>
              </a:rPr>
              <a:t>Bij herhaling is verwijzing </a:t>
            </a:r>
            <a:r>
              <a:rPr lang="nl-NL" sz="7200" b="1" i="1" dirty="0" smtClean="0">
                <a:solidFill>
                  <a:schemeClr val="tx1">
                    <a:lumMod val="75000"/>
                    <a:lumOff val="25000"/>
                  </a:schemeClr>
                </a:solidFill>
                <a:latin typeface="+mj-lt"/>
              </a:rPr>
              <a:t>niet</a:t>
            </a:r>
            <a:r>
              <a:rPr lang="nl-NL" sz="7200" dirty="0" smtClean="0">
                <a:solidFill>
                  <a:schemeClr val="tx1">
                    <a:lumMod val="75000"/>
                    <a:lumOff val="25000"/>
                  </a:schemeClr>
                </a:solidFill>
                <a:latin typeface="+mj-lt"/>
              </a:rPr>
              <a:t> nodig indien geen medische verandering</a:t>
            </a:r>
          </a:p>
          <a:p>
            <a:pPr marL="182563" indent="-182563">
              <a:buSzPct val="90000"/>
              <a:buFont typeface="Arial"/>
              <a:buChar char="•"/>
            </a:pPr>
            <a:r>
              <a:rPr lang="nl-NL" sz="7200" dirty="0" smtClean="0">
                <a:solidFill>
                  <a:schemeClr val="tx1">
                    <a:lumMod val="75000"/>
                    <a:lumOff val="25000"/>
                  </a:schemeClr>
                </a:solidFill>
                <a:latin typeface="+mj-lt"/>
              </a:rPr>
              <a:t>Bij veranderen van de </a:t>
            </a:r>
            <a:r>
              <a:rPr lang="nl-NL" sz="7200" dirty="0" err="1" smtClean="0">
                <a:solidFill>
                  <a:schemeClr val="tx1">
                    <a:lumMod val="75000"/>
                    <a:lumOff val="25000"/>
                  </a:schemeClr>
                </a:solidFill>
                <a:latin typeface="+mj-lt"/>
              </a:rPr>
              <a:t>aanmeter</a:t>
            </a:r>
            <a:r>
              <a:rPr lang="nl-NL" sz="7200" dirty="0" smtClean="0">
                <a:solidFill>
                  <a:schemeClr val="tx1">
                    <a:lumMod val="75000"/>
                    <a:lumOff val="25000"/>
                  </a:schemeClr>
                </a:solidFill>
                <a:latin typeface="+mj-lt"/>
              </a:rPr>
              <a:t>/leverancier </a:t>
            </a:r>
            <a:r>
              <a:rPr lang="nl-NL" sz="7200" b="1" i="1" dirty="0" smtClean="0">
                <a:solidFill>
                  <a:schemeClr val="tx1">
                    <a:lumMod val="75000"/>
                    <a:lumOff val="25000"/>
                  </a:schemeClr>
                </a:solidFill>
                <a:latin typeface="+mj-lt"/>
              </a:rPr>
              <a:t>wel</a:t>
            </a:r>
            <a:r>
              <a:rPr lang="nl-NL" sz="7200" b="1" dirty="0" smtClean="0">
                <a:solidFill>
                  <a:schemeClr val="tx1">
                    <a:lumMod val="75000"/>
                    <a:lumOff val="25000"/>
                  </a:schemeClr>
                </a:solidFill>
                <a:latin typeface="+mj-lt"/>
              </a:rPr>
              <a:t> </a:t>
            </a:r>
            <a:r>
              <a:rPr lang="nl-NL" sz="7200" dirty="0" smtClean="0">
                <a:solidFill>
                  <a:schemeClr val="tx1">
                    <a:lumMod val="75000"/>
                    <a:lumOff val="25000"/>
                  </a:schemeClr>
                </a:solidFill>
                <a:latin typeface="+mj-lt"/>
              </a:rPr>
              <a:t>nieuwe verwijzing</a:t>
            </a:r>
          </a:p>
          <a:p>
            <a:pPr marL="182563" indent="-182563">
              <a:buSzPct val="90000"/>
              <a:buNone/>
            </a:pPr>
            <a:endParaRPr lang="nl-NL" sz="7200" dirty="0">
              <a:solidFill>
                <a:schemeClr val="tx1">
                  <a:lumMod val="75000"/>
                  <a:lumOff val="25000"/>
                </a:schemeClr>
              </a:solidFill>
              <a:latin typeface="+mj-lt"/>
            </a:endParaRPr>
          </a:p>
          <a:p>
            <a:pPr marL="182563" indent="-182563">
              <a:buSzPct val="90000"/>
              <a:buNone/>
            </a:pPr>
            <a:r>
              <a:rPr lang="nl-NL" sz="7200" b="1" dirty="0">
                <a:solidFill>
                  <a:schemeClr val="tx1">
                    <a:lumMod val="75000"/>
                    <a:lumOff val="25000"/>
                  </a:schemeClr>
                </a:solidFill>
                <a:latin typeface="+mj-lt"/>
              </a:rPr>
              <a:t> </a:t>
            </a:r>
            <a:r>
              <a:rPr lang="nl-NL" sz="7200" b="1" dirty="0" smtClean="0">
                <a:solidFill>
                  <a:schemeClr val="tx1">
                    <a:lumMod val="75000"/>
                    <a:lumOff val="25000"/>
                  </a:schemeClr>
                </a:solidFill>
                <a:latin typeface="+mj-lt"/>
              </a:rPr>
              <a:t>Verwijzing</a:t>
            </a:r>
          </a:p>
          <a:p>
            <a:pPr marL="182563" indent="-182563">
              <a:buSzPct val="90000"/>
              <a:buFont typeface="Arial"/>
              <a:buChar char="•"/>
            </a:pPr>
            <a:r>
              <a:rPr lang="nl-NL" sz="7200" dirty="0" smtClean="0">
                <a:solidFill>
                  <a:schemeClr val="tx1">
                    <a:lumMod val="75000"/>
                    <a:lumOff val="25000"/>
                  </a:schemeClr>
                </a:solidFill>
                <a:latin typeface="+mj-lt"/>
              </a:rPr>
              <a:t>Clientgegevens</a:t>
            </a:r>
          </a:p>
          <a:p>
            <a:pPr marL="182563" indent="-182563">
              <a:buSzPct val="90000"/>
              <a:buFont typeface="Arial"/>
              <a:buChar char="•"/>
            </a:pPr>
            <a:r>
              <a:rPr lang="nl-NL" sz="7200" dirty="0" smtClean="0">
                <a:solidFill>
                  <a:schemeClr val="tx1">
                    <a:lumMod val="75000"/>
                    <a:lumOff val="25000"/>
                  </a:schemeClr>
                </a:solidFill>
                <a:latin typeface="+mj-lt"/>
              </a:rPr>
              <a:t>Benoeming locatie hulpmiddel</a:t>
            </a:r>
          </a:p>
          <a:p>
            <a:pPr marL="182563" indent="-182563">
              <a:buSzPct val="90000"/>
              <a:buFont typeface="Arial"/>
              <a:buChar char="•"/>
            </a:pPr>
            <a:r>
              <a:rPr lang="nl-NL" sz="7200" dirty="0" smtClean="0">
                <a:solidFill>
                  <a:schemeClr val="tx1">
                    <a:lumMod val="75000"/>
                    <a:lumOff val="25000"/>
                  </a:schemeClr>
                </a:solidFill>
                <a:latin typeface="+mj-lt"/>
              </a:rPr>
              <a:t>Medische indicatie drukklasse</a:t>
            </a:r>
            <a:endParaRPr lang="nl-NL" sz="7200" dirty="0">
              <a:solidFill>
                <a:schemeClr val="tx1">
                  <a:lumMod val="75000"/>
                  <a:lumOff val="25000"/>
                </a:schemeClr>
              </a:solidFill>
              <a:latin typeface="+mj-lt"/>
            </a:endParaRPr>
          </a:p>
          <a:p>
            <a:pPr marL="182563" indent="-182563">
              <a:buSzPct val="90000"/>
              <a:buFont typeface="Arial"/>
              <a:buChar char="•"/>
            </a:pPr>
            <a:r>
              <a:rPr lang="nl-NL" sz="7200" dirty="0" smtClean="0">
                <a:solidFill>
                  <a:schemeClr val="tx1">
                    <a:lumMod val="75000"/>
                    <a:lumOff val="25000"/>
                  </a:schemeClr>
                </a:solidFill>
                <a:latin typeface="+mj-lt"/>
              </a:rPr>
              <a:t>Stempel </a:t>
            </a:r>
            <a:r>
              <a:rPr lang="nl-NL" sz="7200" dirty="0">
                <a:solidFill>
                  <a:schemeClr val="tx1">
                    <a:lumMod val="75000"/>
                    <a:lumOff val="25000"/>
                  </a:schemeClr>
                </a:solidFill>
                <a:latin typeface="+mj-lt"/>
              </a:rPr>
              <a:t>en handtekening van de </a:t>
            </a:r>
            <a:r>
              <a:rPr lang="nl-NL" sz="7200" dirty="0" smtClean="0">
                <a:solidFill>
                  <a:schemeClr val="tx1">
                    <a:lumMod val="75000"/>
                    <a:lumOff val="25000"/>
                  </a:schemeClr>
                </a:solidFill>
                <a:latin typeface="+mj-lt"/>
              </a:rPr>
              <a:t>arts</a:t>
            </a:r>
            <a:endParaRPr lang="nl-NL" sz="7200" dirty="0">
              <a:solidFill>
                <a:schemeClr val="tx1">
                  <a:lumMod val="75000"/>
                  <a:lumOff val="25000"/>
                </a:schemeClr>
              </a:solidFill>
              <a:latin typeface="+mj-lt"/>
            </a:endParaRPr>
          </a:p>
        </p:txBody>
      </p:sp>
      <p:sp>
        <p:nvSpPr>
          <p:cNvPr id="12" name="Rectangle 11"/>
          <p:cNvSpPr/>
          <p:nvPr/>
        </p:nvSpPr>
        <p:spPr>
          <a:xfrm>
            <a:off x="106922" y="258782"/>
            <a:ext cx="718867" cy="584776"/>
          </a:xfrm>
          <a:prstGeom prst="rect">
            <a:avLst/>
          </a:prstGeom>
        </p:spPr>
        <p:txBody>
          <a:bodyPr wrap="none" anchor="t">
            <a:spAutoFit/>
          </a:bodyPr>
          <a:lstStyle/>
          <a:p>
            <a:pPr algn="r"/>
            <a:r>
              <a:rPr lang="nl-NL" sz="3200" dirty="0" smtClean="0">
                <a:solidFill>
                  <a:schemeClr val="bg1"/>
                </a:solidFill>
                <a:latin typeface="Gill Sans SemiBold"/>
                <a:cs typeface="Gill Sans SemiBold"/>
              </a:rPr>
              <a:t>10. </a:t>
            </a:r>
            <a:endParaRPr lang="en-US" sz="3200" dirty="0">
              <a:solidFill>
                <a:schemeClr val="bg1"/>
              </a:solidFill>
              <a:latin typeface="Gill Sans SemiBold"/>
              <a:cs typeface="Gill Sans SemiBold"/>
            </a:endParaRPr>
          </a:p>
        </p:txBody>
      </p:sp>
    </p:spTree>
    <p:extLst>
      <p:ext uri="{BB962C8B-B14F-4D97-AF65-F5344CB8AC3E}">
        <p14:creationId xmlns:p14="http://schemas.microsoft.com/office/powerpoint/2010/main" val="189068540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 name="Group 4"/>
          <p:cNvGrpSpPr/>
          <p:nvPr/>
        </p:nvGrpSpPr>
        <p:grpSpPr>
          <a:xfrm>
            <a:off x="8244408" y="0"/>
            <a:ext cx="899592" cy="5152266"/>
            <a:chOff x="8244408" y="0"/>
            <a:chExt cx="899592" cy="5152266"/>
          </a:xfrm>
        </p:grpSpPr>
        <p:sp>
          <p:nvSpPr>
            <p:cNvPr id="6" name="Rectangle 5"/>
            <p:cNvSpPr/>
            <p:nvPr/>
          </p:nvSpPr>
          <p:spPr>
            <a:xfrm>
              <a:off x="8244408" y="0"/>
              <a:ext cx="899592" cy="5143500"/>
            </a:xfrm>
            <a:prstGeom prst="rect">
              <a:avLst/>
            </a:prstGeom>
            <a:solidFill>
              <a:srgbClr val="80AC20"/>
            </a:solidFill>
            <a:ln w="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print"/>
            <a:stretch>
              <a:fillRect/>
            </a:stretch>
          </p:blipFill>
          <p:spPr>
            <a:xfrm rot="16200000">
              <a:off x="5793553" y="2459622"/>
              <a:ext cx="5143500" cy="241787"/>
            </a:xfrm>
            <a:prstGeom prst="rect">
              <a:avLst/>
            </a:prstGeom>
          </p:spPr>
        </p:pic>
      </p:grpSp>
      <p:grpSp>
        <p:nvGrpSpPr>
          <p:cNvPr id="8" name="Group 7"/>
          <p:cNvGrpSpPr/>
          <p:nvPr/>
        </p:nvGrpSpPr>
        <p:grpSpPr>
          <a:xfrm rot="10800000">
            <a:off x="0" y="-8766"/>
            <a:ext cx="899592" cy="5152266"/>
            <a:chOff x="8244408" y="0"/>
            <a:chExt cx="899592" cy="5152266"/>
          </a:xfrm>
        </p:grpSpPr>
        <p:sp>
          <p:nvSpPr>
            <p:cNvPr id="9" name="Rectangle 8"/>
            <p:cNvSpPr/>
            <p:nvPr/>
          </p:nvSpPr>
          <p:spPr>
            <a:xfrm>
              <a:off x="8244408" y="0"/>
              <a:ext cx="899592" cy="5143500"/>
            </a:xfrm>
            <a:prstGeom prst="rect">
              <a:avLst/>
            </a:prstGeom>
            <a:solidFill>
              <a:srgbClr val="80AC20"/>
            </a:solidFill>
            <a:ln w="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stretch>
              <a:fillRect/>
            </a:stretch>
          </p:blipFill>
          <p:spPr>
            <a:xfrm rot="16200000">
              <a:off x="5793553" y="2459622"/>
              <a:ext cx="5143500" cy="241787"/>
            </a:xfrm>
            <a:prstGeom prst="rect">
              <a:avLst/>
            </a:prstGeom>
          </p:spPr>
        </p:pic>
      </p:grpSp>
      <p:sp>
        <p:nvSpPr>
          <p:cNvPr id="11" name="Titel 1"/>
          <p:cNvSpPr txBox="1">
            <a:spLocks/>
          </p:cNvSpPr>
          <p:nvPr/>
        </p:nvSpPr>
        <p:spPr>
          <a:xfrm>
            <a:off x="1339826" y="339502"/>
            <a:ext cx="6832574" cy="648072"/>
          </a:xfrm>
          <a:prstGeom prst="rect">
            <a:avLst/>
          </a:prstGeom>
        </p:spPr>
        <p:txBody>
          <a:bodyPr vert="horz" lIns="91440" tIns="45720" rIns="91440" bIns="45720" rtlCol="0" anchor="t">
            <a:noAutofit/>
          </a:bodyPr>
          <a:lstStyle>
            <a:lvl1pPr algn="l" defTabSz="914400" rtl="0" eaLnBrk="1" latinLnBrk="0" hangingPunct="1">
              <a:spcBef>
                <a:spcPct val="0"/>
              </a:spcBef>
              <a:buNone/>
              <a:defRPr sz="3200" b="1" kern="1200">
                <a:solidFill>
                  <a:schemeClr val="tx1"/>
                </a:solidFill>
                <a:latin typeface="Gill Sans MT" pitchFamily="34" charset="0"/>
                <a:ea typeface="+mj-ea"/>
                <a:cs typeface="+mj-cs"/>
              </a:defRPr>
            </a:lvl1pPr>
          </a:lstStyle>
          <a:p>
            <a:pPr>
              <a:lnSpc>
                <a:spcPct val="80000"/>
              </a:lnSpc>
            </a:pPr>
            <a:r>
              <a:rPr lang="nl-NL" dirty="0" smtClean="0">
                <a:solidFill>
                  <a:srgbClr val="8BB511"/>
                </a:solidFill>
                <a:latin typeface="+mj-lt"/>
              </a:rPr>
              <a:t>Aan &amp; uittrekken van kousen</a:t>
            </a:r>
            <a:endParaRPr lang="nl-NL" dirty="0">
              <a:solidFill>
                <a:srgbClr val="8BB511"/>
              </a:solidFill>
              <a:latin typeface="+mj-lt"/>
              <a:cs typeface="Gill Sans SemiBold"/>
            </a:endParaRPr>
          </a:p>
        </p:txBody>
      </p:sp>
      <p:sp>
        <p:nvSpPr>
          <p:cNvPr id="12" name="Rectangle 11"/>
          <p:cNvSpPr/>
          <p:nvPr/>
        </p:nvSpPr>
        <p:spPr>
          <a:xfrm>
            <a:off x="106922" y="258782"/>
            <a:ext cx="718867" cy="584776"/>
          </a:xfrm>
          <a:prstGeom prst="rect">
            <a:avLst/>
          </a:prstGeom>
        </p:spPr>
        <p:txBody>
          <a:bodyPr wrap="none" anchor="t">
            <a:spAutoFit/>
          </a:bodyPr>
          <a:lstStyle/>
          <a:p>
            <a:pPr algn="r"/>
            <a:r>
              <a:rPr lang="nl-NL" sz="3200" dirty="0" smtClean="0">
                <a:solidFill>
                  <a:schemeClr val="bg1"/>
                </a:solidFill>
                <a:latin typeface="Gill Sans SemiBold"/>
                <a:cs typeface="Gill Sans SemiBold"/>
              </a:rPr>
              <a:t>11. </a:t>
            </a:r>
            <a:endParaRPr lang="en-US" sz="3200" dirty="0">
              <a:solidFill>
                <a:schemeClr val="bg1"/>
              </a:solidFill>
              <a:latin typeface="Gill Sans SemiBold"/>
              <a:cs typeface="Gill Sans SemiBold"/>
            </a:endParaRPr>
          </a:p>
        </p:txBody>
      </p:sp>
      <p:sp>
        <p:nvSpPr>
          <p:cNvPr id="4" name="Rechthoek 3"/>
          <p:cNvSpPr/>
          <p:nvPr/>
        </p:nvSpPr>
        <p:spPr>
          <a:xfrm>
            <a:off x="1331640" y="1131590"/>
            <a:ext cx="6552728" cy="2616101"/>
          </a:xfrm>
          <a:prstGeom prst="rect">
            <a:avLst/>
          </a:prstGeom>
        </p:spPr>
        <p:txBody>
          <a:bodyPr wrap="square">
            <a:spAutoFit/>
          </a:bodyPr>
          <a:lstStyle/>
          <a:p>
            <a:pPr marL="182563" lvl="0" indent="-182563">
              <a:spcBef>
                <a:spcPct val="20000"/>
              </a:spcBef>
              <a:buFont typeface="Arial" panose="020B0604020202020204" pitchFamily="34" charset="0"/>
              <a:buChar char="•"/>
            </a:pPr>
            <a:r>
              <a:rPr lang="nl-NL" sz="2000" dirty="0" smtClean="0">
                <a:solidFill>
                  <a:schemeClr val="tx1">
                    <a:lumMod val="75000"/>
                    <a:lumOff val="25000"/>
                  </a:schemeClr>
                </a:solidFill>
              </a:rPr>
              <a:t>’s Ochtends aantrekken</a:t>
            </a:r>
          </a:p>
          <a:p>
            <a:pPr marL="182563" lvl="0" indent="-182563">
              <a:spcBef>
                <a:spcPct val="20000"/>
              </a:spcBef>
              <a:buFont typeface="Arial" panose="020B0604020202020204" pitchFamily="34" charset="0"/>
              <a:buChar char="•"/>
            </a:pPr>
            <a:r>
              <a:rPr lang="nl-NL" sz="2000" dirty="0" smtClean="0">
                <a:solidFill>
                  <a:schemeClr val="tx1">
                    <a:lumMod val="75000"/>
                    <a:lumOff val="25000"/>
                  </a:schemeClr>
                </a:solidFill>
              </a:rPr>
              <a:t>Trek </a:t>
            </a:r>
            <a:r>
              <a:rPr lang="nl-NL" sz="2000" dirty="0">
                <a:solidFill>
                  <a:schemeClr val="tx1">
                    <a:lumMod val="75000"/>
                    <a:lumOff val="25000"/>
                  </a:schemeClr>
                </a:solidFill>
              </a:rPr>
              <a:t>niet aan de </a:t>
            </a:r>
            <a:r>
              <a:rPr lang="nl-NL" sz="2000" dirty="0" smtClean="0">
                <a:solidFill>
                  <a:schemeClr val="tx1">
                    <a:lumMod val="75000"/>
                    <a:lumOff val="25000"/>
                  </a:schemeClr>
                </a:solidFill>
              </a:rPr>
              <a:t>boord</a:t>
            </a:r>
          </a:p>
          <a:p>
            <a:pPr marL="182563" indent="-182563">
              <a:spcBef>
                <a:spcPct val="20000"/>
              </a:spcBef>
              <a:buFont typeface="Arial" panose="020B0604020202020204" pitchFamily="34" charset="0"/>
              <a:buChar char="•"/>
            </a:pPr>
            <a:r>
              <a:rPr lang="nl-NL" sz="2000" dirty="0" smtClean="0">
                <a:solidFill>
                  <a:schemeClr val="tx1">
                    <a:lumMod val="75000"/>
                    <a:lumOff val="25000"/>
                  </a:schemeClr>
                </a:solidFill>
              </a:rPr>
              <a:t>Verdeel </a:t>
            </a:r>
            <a:r>
              <a:rPr lang="nl-NL" sz="2000" dirty="0">
                <a:solidFill>
                  <a:schemeClr val="tx1">
                    <a:lumMod val="75000"/>
                    <a:lumOff val="25000"/>
                  </a:schemeClr>
                </a:solidFill>
              </a:rPr>
              <a:t>de kousen over het </a:t>
            </a:r>
            <a:r>
              <a:rPr lang="nl-NL" sz="2000" dirty="0" smtClean="0">
                <a:solidFill>
                  <a:schemeClr val="tx1">
                    <a:lumMod val="75000"/>
                    <a:lumOff val="25000"/>
                  </a:schemeClr>
                </a:solidFill>
              </a:rPr>
              <a:t>been</a:t>
            </a:r>
          </a:p>
          <a:p>
            <a:pPr marL="182563" indent="-182563">
              <a:spcBef>
                <a:spcPct val="20000"/>
              </a:spcBef>
              <a:buFont typeface="Arial" panose="020B0604020202020204" pitchFamily="34" charset="0"/>
              <a:buChar char="•"/>
            </a:pPr>
            <a:r>
              <a:rPr lang="nl-NL" sz="2000" dirty="0" smtClean="0">
                <a:solidFill>
                  <a:schemeClr val="tx1">
                    <a:lumMod val="75000"/>
                    <a:lumOff val="25000"/>
                  </a:schemeClr>
                </a:solidFill>
              </a:rPr>
              <a:t>Sla de boord nooit om</a:t>
            </a:r>
          </a:p>
          <a:p>
            <a:pPr marL="182563" indent="-182563">
              <a:spcBef>
                <a:spcPct val="20000"/>
              </a:spcBef>
              <a:buFont typeface="Arial" panose="020B0604020202020204" pitchFamily="34" charset="0"/>
              <a:buChar char="•"/>
            </a:pPr>
            <a:r>
              <a:rPr lang="nl-NL" sz="2000" dirty="0" smtClean="0">
                <a:solidFill>
                  <a:schemeClr val="tx1">
                    <a:lumMod val="75000"/>
                    <a:lumOff val="25000"/>
                  </a:schemeClr>
                </a:solidFill>
              </a:rPr>
              <a:t>Gebruik aantrekhulpen </a:t>
            </a:r>
          </a:p>
          <a:p>
            <a:pPr marL="182563" indent="-182563">
              <a:spcBef>
                <a:spcPct val="20000"/>
              </a:spcBef>
              <a:buFont typeface="Arial" panose="020B0604020202020204" pitchFamily="34" charset="0"/>
              <a:buChar char="•"/>
            </a:pPr>
            <a:r>
              <a:rPr lang="nl-NL" sz="2000" dirty="0" smtClean="0">
                <a:solidFill>
                  <a:schemeClr val="tx1">
                    <a:lumMod val="75000"/>
                    <a:lumOff val="25000"/>
                  </a:schemeClr>
                </a:solidFill>
              </a:rPr>
              <a:t>Gebruik handschoenen, ook bij uittrekken</a:t>
            </a:r>
          </a:p>
          <a:p>
            <a:pPr marL="182563" indent="-182563">
              <a:spcBef>
                <a:spcPct val="20000"/>
              </a:spcBef>
              <a:buFont typeface="Arial" panose="020B0604020202020204" pitchFamily="34" charset="0"/>
              <a:buChar char="•"/>
            </a:pPr>
            <a:r>
              <a:rPr lang="nl-NL" sz="2000" dirty="0" smtClean="0">
                <a:solidFill>
                  <a:schemeClr val="tx1">
                    <a:lumMod val="75000"/>
                    <a:lumOff val="25000"/>
                  </a:schemeClr>
                </a:solidFill>
              </a:rPr>
              <a:t>Wanneer cliënt het zelf kan trekt hij/zij kousen zelf aan</a:t>
            </a:r>
          </a:p>
        </p:txBody>
      </p:sp>
    </p:spTree>
    <p:extLst>
      <p:ext uri="{BB962C8B-B14F-4D97-AF65-F5344CB8AC3E}">
        <p14:creationId xmlns:p14="http://schemas.microsoft.com/office/powerpoint/2010/main" val="81972439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jdelijke aanduiding voor inhoud 3"/>
          <p:cNvSpPr>
            <a:spLocks noGrp="1"/>
          </p:cNvSpPr>
          <p:nvPr>
            <p:ph idx="1"/>
          </p:nvPr>
        </p:nvSpPr>
        <p:spPr>
          <a:xfrm>
            <a:off x="1331640" y="915566"/>
            <a:ext cx="6624736" cy="2754306"/>
          </a:xfrm>
        </p:spPr>
        <p:txBody>
          <a:bodyPr>
            <a:normAutofit/>
          </a:bodyPr>
          <a:lstStyle/>
          <a:p>
            <a:pPr marL="182563" indent="-182563">
              <a:lnSpc>
                <a:spcPct val="90000"/>
              </a:lnSpc>
              <a:buFont typeface="Arial"/>
              <a:buChar char="•"/>
            </a:pPr>
            <a:r>
              <a:rPr lang="nl-NL" sz="1600" dirty="0" smtClean="0">
                <a:solidFill>
                  <a:schemeClr val="tx1">
                    <a:lumMod val="75000"/>
                    <a:lumOff val="25000"/>
                  </a:schemeClr>
                </a:solidFill>
                <a:latin typeface="+mn-lt"/>
              </a:rPr>
              <a:t>Ga recht voor de klant zitten, liefst niet op de hurken, gebruik evt. een kussentje of handdoek op de knie.</a:t>
            </a:r>
          </a:p>
          <a:p>
            <a:pPr marL="182563" indent="-182563">
              <a:lnSpc>
                <a:spcPct val="90000"/>
              </a:lnSpc>
              <a:buFont typeface="Arial"/>
              <a:buChar char="•"/>
            </a:pPr>
            <a:r>
              <a:rPr lang="nl-NL" sz="1600" dirty="0" smtClean="0">
                <a:solidFill>
                  <a:schemeClr val="tx1">
                    <a:lumMod val="75000"/>
                    <a:lumOff val="25000"/>
                  </a:schemeClr>
                </a:solidFill>
                <a:latin typeface="+mn-lt"/>
              </a:rPr>
              <a:t>Gebruik indien aanwezig een aantrekhulpmiddel: kous als een laars aantrekken</a:t>
            </a:r>
          </a:p>
          <a:p>
            <a:pPr marL="182563" indent="-182563">
              <a:lnSpc>
                <a:spcPct val="90000"/>
              </a:lnSpc>
              <a:buFont typeface="Arial"/>
              <a:buChar char="•"/>
            </a:pPr>
            <a:r>
              <a:rPr lang="nl-NL" sz="1600" dirty="0" smtClean="0">
                <a:solidFill>
                  <a:schemeClr val="tx1">
                    <a:lumMod val="75000"/>
                    <a:lumOff val="25000"/>
                  </a:schemeClr>
                </a:solidFill>
                <a:latin typeface="+mn-lt"/>
              </a:rPr>
              <a:t>Indien er geen aantrekhulp is dan eerst een voetje maken: kous binnenste buiten keren tot aan de hak</a:t>
            </a:r>
          </a:p>
          <a:p>
            <a:pPr marL="182563" indent="-182563">
              <a:lnSpc>
                <a:spcPct val="90000"/>
              </a:lnSpc>
              <a:buFont typeface="Arial"/>
              <a:buChar char="•"/>
            </a:pPr>
            <a:r>
              <a:rPr lang="nl-NL" sz="1600" dirty="0" smtClean="0">
                <a:solidFill>
                  <a:schemeClr val="tx1">
                    <a:lumMod val="75000"/>
                    <a:lumOff val="25000"/>
                  </a:schemeClr>
                </a:solidFill>
                <a:latin typeface="+mn-lt"/>
              </a:rPr>
              <a:t>Gebruik handschoenen zodat je minder kracht hoeft te zetten en voor het behoud van de kousen</a:t>
            </a:r>
          </a:p>
          <a:p>
            <a:pPr marL="182563" indent="-182563">
              <a:lnSpc>
                <a:spcPct val="90000"/>
              </a:lnSpc>
              <a:buFont typeface="Arial"/>
              <a:buChar char="•"/>
            </a:pPr>
            <a:r>
              <a:rPr lang="nl-NL" sz="1600" dirty="0" smtClean="0">
                <a:solidFill>
                  <a:schemeClr val="tx1">
                    <a:lumMod val="75000"/>
                    <a:lumOff val="25000"/>
                  </a:schemeClr>
                </a:solidFill>
                <a:latin typeface="+mn-lt"/>
              </a:rPr>
              <a:t>Ondersteun de kous bij het verwijderen van de aantrekhulp</a:t>
            </a:r>
            <a:endParaRPr lang="nl-NL" sz="1600" dirty="0">
              <a:solidFill>
                <a:schemeClr val="tx1">
                  <a:lumMod val="75000"/>
                  <a:lumOff val="25000"/>
                </a:schemeClr>
              </a:solidFill>
              <a:latin typeface="+mn-lt"/>
            </a:endParaRPr>
          </a:p>
        </p:txBody>
      </p:sp>
      <p:sp>
        <p:nvSpPr>
          <p:cNvPr id="3" name="Tijdelijke aanduiding voor dianummer 2"/>
          <p:cNvSpPr>
            <a:spLocks noGrp="1"/>
          </p:cNvSpPr>
          <p:nvPr>
            <p:ph type="sldNum" sz="quarter" idx="12"/>
          </p:nvPr>
        </p:nvSpPr>
        <p:spPr/>
        <p:txBody>
          <a:bodyPr/>
          <a:lstStyle/>
          <a:p>
            <a:fld id="{6D6E8832-7B81-4DA1-B2CA-FBCD6FE4CBE8}" type="slidenum">
              <a:rPr lang="nl-NL" smtClean="0"/>
              <a:pPr/>
              <a:t>39</a:t>
            </a:fld>
            <a:endParaRPr lang="nl-NL" dirty="0"/>
          </a:p>
        </p:txBody>
      </p:sp>
      <p:grpSp>
        <p:nvGrpSpPr>
          <p:cNvPr id="6" name="Group 5"/>
          <p:cNvGrpSpPr/>
          <p:nvPr/>
        </p:nvGrpSpPr>
        <p:grpSpPr>
          <a:xfrm>
            <a:off x="1331640" y="3507854"/>
            <a:ext cx="6489704" cy="1394294"/>
            <a:chOff x="1259633" y="3403600"/>
            <a:chExt cx="6759767" cy="1452316"/>
          </a:xfrm>
        </p:grpSpPr>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9633" y="3459680"/>
              <a:ext cx="2191694" cy="1396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54" t="2095" r="1279"/>
            <a:stretch/>
          </p:blipFill>
          <p:spPr bwMode="auto">
            <a:xfrm>
              <a:off x="3563888" y="3413759"/>
              <a:ext cx="2001520" cy="1442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158" t="2154" r="2395" b="-1"/>
            <a:stretch/>
          </p:blipFill>
          <p:spPr bwMode="auto">
            <a:xfrm>
              <a:off x="5652120" y="3403600"/>
              <a:ext cx="2367280" cy="1452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8" name="Group 7"/>
          <p:cNvGrpSpPr/>
          <p:nvPr/>
        </p:nvGrpSpPr>
        <p:grpSpPr>
          <a:xfrm>
            <a:off x="8244408" y="0"/>
            <a:ext cx="899592" cy="5152266"/>
            <a:chOff x="8244408" y="0"/>
            <a:chExt cx="899592" cy="5152266"/>
          </a:xfrm>
        </p:grpSpPr>
        <p:sp>
          <p:nvSpPr>
            <p:cNvPr id="9" name="Rectangle 8"/>
            <p:cNvSpPr/>
            <p:nvPr/>
          </p:nvSpPr>
          <p:spPr>
            <a:xfrm>
              <a:off x="8244408" y="0"/>
              <a:ext cx="899592" cy="5143500"/>
            </a:xfrm>
            <a:prstGeom prst="rect">
              <a:avLst/>
            </a:prstGeom>
            <a:solidFill>
              <a:srgbClr val="80AC20"/>
            </a:solidFill>
            <a:ln w="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6" cstate="print"/>
            <a:stretch>
              <a:fillRect/>
            </a:stretch>
          </p:blipFill>
          <p:spPr>
            <a:xfrm rot="16200000">
              <a:off x="5793553" y="2459622"/>
              <a:ext cx="5143500" cy="241787"/>
            </a:xfrm>
            <a:prstGeom prst="rect">
              <a:avLst/>
            </a:prstGeom>
          </p:spPr>
        </p:pic>
      </p:grpSp>
      <p:grpSp>
        <p:nvGrpSpPr>
          <p:cNvPr id="11" name="Group 10"/>
          <p:cNvGrpSpPr/>
          <p:nvPr/>
        </p:nvGrpSpPr>
        <p:grpSpPr>
          <a:xfrm rot="10800000">
            <a:off x="0" y="-8766"/>
            <a:ext cx="899592" cy="5152266"/>
            <a:chOff x="8244408" y="0"/>
            <a:chExt cx="899592" cy="5152266"/>
          </a:xfrm>
        </p:grpSpPr>
        <p:sp>
          <p:nvSpPr>
            <p:cNvPr id="12" name="Rectangle 11"/>
            <p:cNvSpPr/>
            <p:nvPr/>
          </p:nvSpPr>
          <p:spPr>
            <a:xfrm>
              <a:off x="8244408" y="0"/>
              <a:ext cx="899592" cy="5143500"/>
            </a:xfrm>
            <a:prstGeom prst="rect">
              <a:avLst/>
            </a:prstGeom>
            <a:solidFill>
              <a:srgbClr val="80AC20"/>
            </a:solidFill>
            <a:ln w="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6" cstate="print"/>
            <a:stretch>
              <a:fillRect/>
            </a:stretch>
          </p:blipFill>
          <p:spPr>
            <a:xfrm rot="16200000">
              <a:off x="5793553" y="2459622"/>
              <a:ext cx="5143500" cy="241787"/>
            </a:xfrm>
            <a:prstGeom prst="rect">
              <a:avLst/>
            </a:prstGeom>
          </p:spPr>
        </p:pic>
      </p:grpSp>
      <p:sp>
        <p:nvSpPr>
          <p:cNvPr id="14" name="Titel 1"/>
          <p:cNvSpPr txBox="1">
            <a:spLocks/>
          </p:cNvSpPr>
          <p:nvPr/>
        </p:nvSpPr>
        <p:spPr>
          <a:xfrm>
            <a:off x="1339826" y="339502"/>
            <a:ext cx="6832574" cy="648072"/>
          </a:xfrm>
          <a:prstGeom prst="rect">
            <a:avLst/>
          </a:prstGeom>
        </p:spPr>
        <p:txBody>
          <a:bodyPr vert="horz" lIns="91440" tIns="45720" rIns="91440" bIns="45720" rtlCol="0" anchor="t">
            <a:noAutofit/>
          </a:bodyPr>
          <a:lstStyle>
            <a:lvl1pPr algn="l" defTabSz="914400" rtl="0" eaLnBrk="1" latinLnBrk="0" hangingPunct="1">
              <a:spcBef>
                <a:spcPct val="0"/>
              </a:spcBef>
              <a:buNone/>
              <a:defRPr sz="3200" b="1" kern="1200">
                <a:solidFill>
                  <a:schemeClr val="tx1"/>
                </a:solidFill>
                <a:latin typeface="Gill Sans MT" pitchFamily="34" charset="0"/>
                <a:ea typeface="+mj-ea"/>
                <a:cs typeface="+mj-cs"/>
              </a:defRPr>
            </a:lvl1pPr>
          </a:lstStyle>
          <a:p>
            <a:pPr>
              <a:lnSpc>
                <a:spcPct val="80000"/>
              </a:lnSpc>
            </a:pPr>
            <a:r>
              <a:rPr lang="nl-NL" dirty="0" smtClean="0">
                <a:solidFill>
                  <a:srgbClr val="8BB511"/>
                </a:solidFill>
                <a:latin typeface="+mj-lt"/>
              </a:rPr>
              <a:t>Procedure aantrekken</a:t>
            </a:r>
            <a:endParaRPr lang="nl-NL" dirty="0">
              <a:solidFill>
                <a:srgbClr val="8BB511"/>
              </a:solidFill>
              <a:latin typeface="+mj-lt"/>
              <a:cs typeface="Gill Sans SemiBold"/>
            </a:endParaRPr>
          </a:p>
        </p:txBody>
      </p:sp>
    </p:spTree>
    <p:extLst>
      <p:ext uri="{BB962C8B-B14F-4D97-AF65-F5344CB8AC3E}">
        <p14:creationId xmlns:p14="http://schemas.microsoft.com/office/powerpoint/2010/main" val="29256657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6" name="Group 25"/>
          <p:cNvGrpSpPr/>
          <p:nvPr/>
        </p:nvGrpSpPr>
        <p:grpSpPr>
          <a:xfrm>
            <a:off x="0" y="-8765"/>
            <a:ext cx="2339752" cy="5152265"/>
            <a:chOff x="0" y="-8765"/>
            <a:chExt cx="2339752" cy="5152265"/>
          </a:xfrm>
        </p:grpSpPr>
        <p:sp>
          <p:nvSpPr>
            <p:cNvPr id="16" name="Rectangle 15"/>
            <p:cNvSpPr/>
            <p:nvPr/>
          </p:nvSpPr>
          <p:spPr>
            <a:xfrm rot="10800000">
              <a:off x="0" y="0"/>
              <a:ext cx="2339752" cy="5143500"/>
            </a:xfrm>
            <a:prstGeom prst="rect">
              <a:avLst/>
            </a:prstGeom>
            <a:solidFill>
              <a:srgbClr val="80AC20"/>
            </a:solidFill>
            <a:ln w="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3" cstate="print"/>
            <a:stretch>
              <a:fillRect/>
            </a:stretch>
          </p:blipFill>
          <p:spPr>
            <a:xfrm rot="5400000">
              <a:off x="-352893" y="2442091"/>
              <a:ext cx="5143500" cy="241787"/>
            </a:xfrm>
            <a:prstGeom prst="rect">
              <a:avLst/>
            </a:prstGeom>
          </p:spPr>
        </p:pic>
      </p:grpSp>
      <p:sp>
        <p:nvSpPr>
          <p:cNvPr id="3" name="Titel 2"/>
          <p:cNvSpPr>
            <a:spLocks noGrp="1"/>
          </p:cNvSpPr>
          <p:nvPr>
            <p:ph type="title"/>
          </p:nvPr>
        </p:nvSpPr>
        <p:spPr>
          <a:xfrm>
            <a:off x="539552" y="2121700"/>
            <a:ext cx="1682113" cy="594066"/>
          </a:xfrm>
        </p:spPr>
        <p:txBody>
          <a:bodyPr>
            <a:normAutofit/>
          </a:bodyPr>
          <a:lstStyle/>
          <a:p>
            <a:r>
              <a:rPr lang="nl-NL" dirty="0" smtClean="0">
                <a:solidFill>
                  <a:schemeClr val="bg1"/>
                </a:solidFill>
                <a:latin typeface="+mn-lt"/>
                <a:cs typeface="Gill Sans SemiBold"/>
              </a:rPr>
              <a:t>Inhoud</a:t>
            </a:r>
            <a:endParaRPr lang="nl-NL" dirty="0">
              <a:solidFill>
                <a:schemeClr val="bg1"/>
              </a:solidFill>
              <a:latin typeface="+mn-lt"/>
              <a:cs typeface="Gill Sans SemiBold"/>
            </a:endParaRPr>
          </a:p>
        </p:txBody>
      </p:sp>
      <p:sp>
        <p:nvSpPr>
          <p:cNvPr id="4" name="Tijdelijke aanduiding voor dianummer 3"/>
          <p:cNvSpPr>
            <a:spLocks noGrp="1"/>
          </p:cNvSpPr>
          <p:nvPr>
            <p:ph type="sldNum" sz="quarter" idx="12"/>
          </p:nvPr>
        </p:nvSpPr>
        <p:spPr/>
        <p:txBody>
          <a:bodyPr/>
          <a:lstStyle/>
          <a:p>
            <a:fld id="{6D6E8832-7B81-4DA1-B2CA-FBCD6FE4CBE8}" type="slidenum">
              <a:rPr lang="nl-NL" smtClean="0"/>
              <a:pPr/>
              <a:t>4</a:t>
            </a:fld>
            <a:endParaRPr lang="nl-NL" dirty="0"/>
          </a:p>
        </p:txBody>
      </p:sp>
      <p:grpSp>
        <p:nvGrpSpPr>
          <p:cNvPr id="7" name="Group 6"/>
          <p:cNvGrpSpPr/>
          <p:nvPr/>
        </p:nvGrpSpPr>
        <p:grpSpPr>
          <a:xfrm>
            <a:off x="8244408" y="0"/>
            <a:ext cx="899592" cy="5152266"/>
            <a:chOff x="8244408" y="0"/>
            <a:chExt cx="899592" cy="5152266"/>
          </a:xfrm>
        </p:grpSpPr>
        <p:sp>
          <p:nvSpPr>
            <p:cNvPr id="14" name="Rectangle 13"/>
            <p:cNvSpPr/>
            <p:nvPr/>
          </p:nvSpPr>
          <p:spPr>
            <a:xfrm>
              <a:off x="8244408" y="0"/>
              <a:ext cx="899592" cy="5143500"/>
            </a:xfrm>
            <a:prstGeom prst="rect">
              <a:avLst/>
            </a:prstGeom>
            <a:solidFill>
              <a:srgbClr val="80AC20"/>
            </a:solidFill>
            <a:ln w="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cstate="print"/>
            <a:stretch>
              <a:fillRect/>
            </a:stretch>
          </p:blipFill>
          <p:spPr>
            <a:xfrm rot="16200000">
              <a:off x="5793553" y="2459622"/>
              <a:ext cx="5143500" cy="241787"/>
            </a:xfrm>
            <a:prstGeom prst="rect">
              <a:avLst/>
            </a:prstGeom>
          </p:spPr>
        </p:pic>
      </p:grpSp>
      <p:sp>
        <p:nvSpPr>
          <p:cNvPr id="2" name="Tijdelijke aanduiding voor inhoud 1"/>
          <p:cNvSpPr>
            <a:spLocks noGrp="1"/>
          </p:cNvSpPr>
          <p:nvPr>
            <p:ph idx="1"/>
          </p:nvPr>
        </p:nvSpPr>
        <p:spPr>
          <a:xfrm>
            <a:off x="2627784" y="411510"/>
            <a:ext cx="5544616" cy="4731990"/>
          </a:xfrm>
        </p:spPr>
        <p:txBody>
          <a:bodyPr>
            <a:noAutofit/>
          </a:bodyPr>
          <a:lstStyle/>
          <a:p>
            <a:pPr marL="457200" indent="-457200">
              <a:lnSpc>
                <a:spcPct val="90000"/>
              </a:lnSpc>
              <a:buFont typeface="+mj-lt"/>
              <a:buAutoNum type="arabicPeriod"/>
            </a:pPr>
            <a:r>
              <a:rPr lang="nl-NL" sz="1800" b="1" dirty="0" smtClean="0">
                <a:solidFill>
                  <a:schemeClr val="tx1">
                    <a:lumMod val="75000"/>
                    <a:lumOff val="25000"/>
                  </a:schemeClr>
                </a:solidFill>
                <a:latin typeface="+mn-lt"/>
                <a:cs typeface="Gill Sans"/>
              </a:rPr>
              <a:t>Ambulante </a:t>
            </a:r>
            <a:r>
              <a:rPr lang="nl-NL" sz="1800" b="1" dirty="0">
                <a:solidFill>
                  <a:schemeClr val="tx1">
                    <a:lumMod val="75000"/>
                    <a:lumOff val="25000"/>
                  </a:schemeClr>
                </a:solidFill>
                <a:latin typeface="+mn-lt"/>
                <a:cs typeface="Gill Sans"/>
              </a:rPr>
              <a:t>Compressie Therapie (ACT</a:t>
            </a:r>
            <a:r>
              <a:rPr lang="nl-NL" sz="1800" b="1" dirty="0" smtClean="0">
                <a:solidFill>
                  <a:schemeClr val="tx1">
                    <a:lumMod val="75000"/>
                    <a:lumOff val="25000"/>
                  </a:schemeClr>
                </a:solidFill>
                <a:latin typeface="+mn-lt"/>
                <a:cs typeface="Gill Sans"/>
              </a:rPr>
              <a:t>)</a:t>
            </a:r>
          </a:p>
          <a:p>
            <a:pPr marL="457200" indent="-457200">
              <a:buFont typeface="+mj-lt"/>
              <a:buAutoNum type="arabicPeriod"/>
            </a:pPr>
            <a:r>
              <a:rPr lang="nl-NL" sz="1800" b="1" dirty="0" smtClean="0">
                <a:solidFill>
                  <a:schemeClr val="tx1">
                    <a:lumMod val="75000"/>
                    <a:lumOff val="25000"/>
                  </a:schemeClr>
                </a:solidFill>
                <a:latin typeface="+mn-lt"/>
                <a:cs typeface="Gill Sans"/>
              </a:rPr>
              <a:t>Basiskennis zwachtelen</a:t>
            </a:r>
          </a:p>
          <a:p>
            <a:pPr marL="457200" indent="-457200">
              <a:buFont typeface="+mj-lt"/>
              <a:buAutoNum type="arabicPeriod"/>
            </a:pPr>
            <a:r>
              <a:rPr lang="nl-NL" sz="1800" b="1" dirty="0" smtClean="0">
                <a:solidFill>
                  <a:schemeClr val="tx1">
                    <a:lumMod val="75000"/>
                    <a:lumOff val="25000"/>
                  </a:schemeClr>
                </a:solidFill>
                <a:latin typeface="+mn-lt"/>
                <a:cs typeface="Gill Sans"/>
              </a:rPr>
              <a:t>Medische indicaties</a:t>
            </a:r>
          </a:p>
          <a:p>
            <a:pPr marL="457200" indent="-457200">
              <a:buFont typeface="+mj-lt"/>
              <a:buAutoNum type="arabicPeriod"/>
            </a:pPr>
            <a:r>
              <a:rPr lang="nl-NL" sz="1800" b="1" dirty="0" smtClean="0">
                <a:solidFill>
                  <a:schemeClr val="tx1">
                    <a:lumMod val="75000"/>
                    <a:lumOff val="25000"/>
                  </a:schemeClr>
                </a:solidFill>
                <a:latin typeface="+mn-lt"/>
                <a:cs typeface="Gill Sans"/>
              </a:rPr>
              <a:t>Contra-indicaties</a:t>
            </a:r>
          </a:p>
          <a:p>
            <a:pPr marL="457200" indent="-457200">
              <a:buFont typeface="+mj-lt"/>
              <a:buAutoNum type="arabicPeriod"/>
            </a:pPr>
            <a:r>
              <a:rPr lang="nl-NL" sz="1800" b="1" dirty="0" smtClean="0">
                <a:solidFill>
                  <a:schemeClr val="tx1">
                    <a:lumMod val="75000"/>
                    <a:lumOff val="25000"/>
                  </a:schemeClr>
                </a:solidFill>
                <a:latin typeface="+mn-lt"/>
                <a:cs typeface="Gill Sans"/>
              </a:rPr>
              <a:t>Beslisboom bij aanmeten</a:t>
            </a:r>
          </a:p>
          <a:p>
            <a:pPr marL="457200" indent="-457200">
              <a:buFont typeface="+mj-lt"/>
              <a:buAutoNum type="arabicPeriod"/>
            </a:pPr>
            <a:r>
              <a:rPr lang="nl-NL" sz="1800" b="1" dirty="0" err="1" smtClean="0">
                <a:solidFill>
                  <a:schemeClr val="tx1">
                    <a:lumMod val="75000"/>
                    <a:lumOff val="25000"/>
                  </a:schemeClr>
                </a:solidFill>
                <a:latin typeface="+mn-lt"/>
                <a:cs typeface="Gill Sans"/>
              </a:rPr>
              <a:t>Vlakbrei</a:t>
            </a:r>
            <a:r>
              <a:rPr lang="nl-NL" sz="1800" b="1" dirty="0" smtClean="0">
                <a:solidFill>
                  <a:schemeClr val="tx1">
                    <a:lumMod val="75000"/>
                    <a:lumOff val="25000"/>
                  </a:schemeClr>
                </a:solidFill>
                <a:latin typeface="+mn-lt"/>
                <a:cs typeface="Gill Sans"/>
              </a:rPr>
              <a:t> of rondbrei kousen?</a:t>
            </a:r>
          </a:p>
          <a:p>
            <a:pPr marL="457200" indent="-457200">
              <a:buFont typeface="+mj-lt"/>
              <a:buAutoNum type="arabicPeriod"/>
            </a:pPr>
            <a:r>
              <a:rPr lang="nl-NL" sz="1800" b="1" dirty="0" smtClean="0">
                <a:solidFill>
                  <a:schemeClr val="tx1">
                    <a:lumMod val="75000"/>
                    <a:lumOff val="25000"/>
                  </a:schemeClr>
                </a:solidFill>
                <a:latin typeface="+mn-lt"/>
                <a:cs typeface="Gill Sans"/>
              </a:rPr>
              <a:t>Confectie of maatwerk?</a:t>
            </a:r>
          </a:p>
          <a:p>
            <a:pPr marL="457200" indent="-457200">
              <a:buFont typeface="+mj-lt"/>
              <a:buAutoNum type="arabicPeriod"/>
            </a:pPr>
            <a:r>
              <a:rPr lang="nl-NL" sz="1800" b="1" dirty="0" smtClean="0">
                <a:solidFill>
                  <a:schemeClr val="tx1">
                    <a:lumMod val="75000"/>
                    <a:lumOff val="25000"/>
                  </a:schemeClr>
                </a:solidFill>
                <a:latin typeface="+mn-lt"/>
                <a:cs typeface="Gill Sans"/>
              </a:rPr>
              <a:t>Aanmeten therapeutisch elastische kousen</a:t>
            </a:r>
          </a:p>
          <a:p>
            <a:pPr marL="457200" indent="-457200">
              <a:buFont typeface="+mj-lt"/>
              <a:buAutoNum type="arabicPeriod"/>
            </a:pPr>
            <a:r>
              <a:rPr lang="nl-NL" sz="1800" b="1" dirty="0" smtClean="0">
                <a:solidFill>
                  <a:schemeClr val="tx1">
                    <a:lumMod val="75000"/>
                    <a:lumOff val="25000"/>
                  </a:schemeClr>
                </a:solidFill>
                <a:latin typeface="+mn-lt"/>
                <a:cs typeface="Gill Sans"/>
              </a:rPr>
              <a:t>Drukklasse</a:t>
            </a:r>
          </a:p>
          <a:p>
            <a:pPr marL="457200" indent="-457200">
              <a:buFont typeface="+mj-lt"/>
              <a:buAutoNum type="arabicPeriod"/>
            </a:pPr>
            <a:r>
              <a:rPr lang="nl-NL" sz="1800" b="1" dirty="0" smtClean="0">
                <a:solidFill>
                  <a:schemeClr val="tx1">
                    <a:lumMod val="75000"/>
                    <a:lumOff val="25000"/>
                  </a:schemeClr>
                </a:solidFill>
                <a:latin typeface="+mn-lt"/>
                <a:cs typeface="Gill Sans"/>
              </a:rPr>
              <a:t>Verwijsprocedure en vergoedingen</a:t>
            </a:r>
          </a:p>
          <a:p>
            <a:pPr marL="457200" indent="-457200">
              <a:buFont typeface="+mj-lt"/>
              <a:buAutoNum type="arabicPeriod"/>
            </a:pPr>
            <a:r>
              <a:rPr lang="nl-NL" sz="1800" b="1" dirty="0" smtClean="0">
                <a:solidFill>
                  <a:schemeClr val="tx1">
                    <a:lumMod val="75000"/>
                    <a:lumOff val="25000"/>
                  </a:schemeClr>
                </a:solidFill>
                <a:latin typeface="+mn-lt"/>
                <a:cs typeface="Gill Sans"/>
              </a:rPr>
              <a:t>Aan- en uittrekken</a:t>
            </a:r>
          </a:p>
          <a:p>
            <a:pPr marL="457200" indent="-457200">
              <a:buFont typeface="+mj-lt"/>
              <a:buAutoNum type="arabicPeriod"/>
            </a:pPr>
            <a:r>
              <a:rPr lang="nl-NL" sz="1800" b="1" dirty="0" smtClean="0">
                <a:solidFill>
                  <a:schemeClr val="tx1">
                    <a:lumMod val="75000"/>
                    <a:lumOff val="25000"/>
                  </a:schemeClr>
                </a:solidFill>
                <a:latin typeface="+mn-lt"/>
                <a:cs typeface="Gill Sans"/>
              </a:rPr>
              <a:t>Zelfmanagement</a:t>
            </a:r>
          </a:p>
          <a:p>
            <a:pPr marL="0" indent="0">
              <a:lnSpc>
                <a:spcPct val="90000"/>
              </a:lnSpc>
              <a:buNone/>
            </a:pPr>
            <a:endParaRPr lang="nl-NL" sz="1800" b="1" i="1" dirty="0" smtClean="0">
              <a:solidFill>
                <a:srgbClr val="8BB511"/>
              </a:solidFill>
              <a:latin typeface="+mn-lt"/>
              <a:cs typeface="Gill Sans"/>
            </a:endParaRPr>
          </a:p>
          <a:p>
            <a:pPr marL="0" indent="0">
              <a:lnSpc>
                <a:spcPct val="60000"/>
              </a:lnSpc>
              <a:buNone/>
            </a:pPr>
            <a:r>
              <a:rPr lang="nl-NL" sz="1800" b="1" i="1" dirty="0" smtClean="0">
                <a:solidFill>
                  <a:srgbClr val="8BB511"/>
                </a:solidFill>
                <a:latin typeface="+mn-lt"/>
                <a:cs typeface="Gill Sans"/>
              </a:rPr>
              <a:t>Praktijkoefening</a:t>
            </a:r>
            <a:endParaRPr lang="nl-NL" sz="1800" i="1" dirty="0">
              <a:solidFill>
                <a:srgbClr val="8BB511"/>
              </a:solidFill>
              <a:latin typeface="+mn-lt"/>
              <a:cs typeface="Gill Sans"/>
            </a:endParaRPr>
          </a:p>
        </p:txBody>
      </p:sp>
    </p:spTree>
    <p:extLst>
      <p:ext uri="{BB962C8B-B14F-4D97-AF65-F5344CB8AC3E}">
        <p14:creationId xmlns:p14="http://schemas.microsoft.com/office/powerpoint/2010/main" val="264654273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 name="Group 8"/>
          <p:cNvGrpSpPr/>
          <p:nvPr/>
        </p:nvGrpSpPr>
        <p:grpSpPr>
          <a:xfrm>
            <a:off x="8244408" y="0"/>
            <a:ext cx="899592" cy="5152266"/>
            <a:chOff x="8244408" y="0"/>
            <a:chExt cx="899592" cy="5152266"/>
          </a:xfrm>
        </p:grpSpPr>
        <p:sp>
          <p:nvSpPr>
            <p:cNvPr id="10" name="Rectangle 9"/>
            <p:cNvSpPr/>
            <p:nvPr/>
          </p:nvSpPr>
          <p:spPr>
            <a:xfrm>
              <a:off x="8244408" y="0"/>
              <a:ext cx="899592" cy="5143500"/>
            </a:xfrm>
            <a:prstGeom prst="rect">
              <a:avLst/>
            </a:prstGeom>
            <a:solidFill>
              <a:srgbClr val="80AC20"/>
            </a:solidFill>
            <a:ln w="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cstate="print"/>
            <a:stretch>
              <a:fillRect/>
            </a:stretch>
          </p:blipFill>
          <p:spPr>
            <a:xfrm rot="16200000">
              <a:off x="5793553" y="2459622"/>
              <a:ext cx="5143500" cy="241787"/>
            </a:xfrm>
            <a:prstGeom prst="rect">
              <a:avLst/>
            </a:prstGeom>
          </p:spPr>
        </p:pic>
      </p:grpSp>
      <p:grpSp>
        <p:nvGrpSpPr>
          <p:cNvPr id="12" name="Group 11"/>
          <p:cNvGrpSpPr/>
          <p:nvPr/>
        </p:nvGrpSpPr>
        <p:grpSpPr>
          <a:xfrm rot="10800000">
            <a:off x="0" y="-8766"/>
            <a:ext cx="899592" cy="5152266"/>
            <a:chOff x="8244408" y="0"/>
            <a:chExt cx="899592" cy="5152266"/>
          </a:xfrm>
        </p:grpSpPr>
        <p:sp>
          <p:nvSpPr>
            <p:cNvPr id="13" name="Rectangle 12"/>
            <p:cNvSpPr/>
            <p:nvPr/>
          </p:nvSpPr>
          <p:spPr>
            <a:xfrm>
              <a:off x="8244408" y="0"/>
              <a:ext cx="899592" cy="5143500"/>
            </a:xfrm>
            <a:prstGeom prst="rect">
              <a:avLst/>
            </a:prstGeom>
            <a:solidFill>
              <a:srgbClr val="80AC20"/>
            </a:solidFill>
            <a:ln w="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3" cstate="print"/>
            <a:stretch>
              <a:fillRect/>
            </a:stretch>
          </p:blipFill>
          <p:spPr>
            <a:xfrm rot="16200000">
              <a:off x="5793553" y="2459622"/>
              <a:ext cx="5143500" cy="241787"/>
            </a:xfrm>
            <a:prstGeom prst="rect">
              <a:avLst/>
            </a:prstGeom>
          </p:spPr>
        </p:pic>
      </p:grpSp>
      <p:sp>
        <p:nvSpPr>
          <p:cNvPr id="15" name="Titel 1"/>
          <p:cNvSpPr txBox="1">
            <a:spLocks/>
          </p:cNvSpPr>
          <p:nvPr/>
        </p:nvSpPr>
        <p:spPr>
          <a:xfrm>
            <a:off x="1339826" y="339502"/>
            <a:ext cx="6832574" cy="648072"/>
          </a:xfrm>
          <a:prstGeom prst="rect">
            <a:avLst/>
          </a:prstGeom>
        </p:spPr>
        <p:txBody>
          <a:bodyPr vert="horz" lIns="91440" tIns="45720" rIns="91440" bIns="45720" rtlCol="0" anchor="t">
            <a:noAutofit/>
          </a:bodyPr>
          <a:lstStyle>
            <a:lvl1pPr algn="l" defTabSz="914400" rtl="0" eaLnBrk="1" latinLnBrk="0" hangingPunct="1">
              <a:spcBef>
                <a:spcPct val="0"/>
              </a:spcBef>
              <a:buNone/>
              <a:defRPr sz="3200" b="1" kern="1200">
                <a:solidFill>
                  <a:schemeClr val="tx1"/>
                </a:solidFill>
                <a:latin typeface="Gill Sans MT" pitchFamily="34" charset="0"/>
                <a:ea typeface="+mj-ea"/>
                <a:cs typeface="+mj-cs"/>
              </a:defRPr>
            </a:lvl1pPr>
          </a:lstStyle>
          <a:p>
            <a:pPr>
              <a:lnSpc>
                <a:spcPct val="80000"/>
              </a:lnSpc>
            </a:pPr>
            <a:r>
              <a:rPr lang="nl-NL" dirty="0" smtClean="0">
                <a:solidFill>
                  <a:srgbClr val="8BB511"/>
                </a:solidFill>
                <a:latin typeface="+mj-lt"/>
              </a:rPr>
              <a:t>Aan- en uittrekhulpen</a:t>
            </a:r>
            <a:endParaRPr lang="nl-NL" dirty="0">
              <a:solidFill>
                <a:srgbClr val="8BB511"/>
              </a:solidFill>
              <a:latin typeface="+mj-lt"/>
              <a:cs typeface="Gill Sans SemiBold"/>
            </a:endParaRPr>
          </a:p>
        </p:txBody>
      </p:sp>
      <p:sp>
        <p:nvSpPr>
          <p:cNvPr id="4" name="Rechthoek 3"/>
          <p:cNvSpPr/>
          <p:nvPr/>
        </p:nvSpPr>
        <p:spPr>
          <a:xfrm>
            <a:off x="1403648" y="1059582"/>
            <a:ext cx="2736304" cy="1034129"/>
          </a:xfrm>
          <a:prstGeom prst="rect">
            <a:avLst/>
          </a:prstGeom>
        </p:spPr>
        <p:txBody>
          <a:bodyPr wrap="square">
            <a:spAutoFit/>
          </a:bodyPr>
          <a:lstStyle/>
          <a:p>
            <a:pPr marL="182563" lvl="0" indent="-182563">
              <a:spcBef>
                <a:spcPct val="20000"/>
              </a:spcBef>
              <a:buFont typeface="Arial"/>
              <a:buChar char="•"/>
            </a:pPr>
            <a:r>
              <a:rPr lang="nl-NL" dirty="0" smtClean="0">
                <a:solidFill>
                  <a:prstClr val="black"/>
                </a:solidFill>
              </a:rPr>
              <a:t>Easy Slide/Sim Slide</a:t>
            </a:r>
          </a:p>
          <a:p>
            <a:pPr marL="182563" lvl="0" indent="-182563">
              <a:spcBef>
                <a:spcPct val="20000"/>
              </a:spcBef>
              <a:buFont typeface="Arial"/>
              <a:buChar char="•"/>
            </a:pPr>
            <a:r>
              <a:rPr lang="nl-NL" dirty="0" smtClean="0">
                <a:solidFill>
                  <a:prstClr val="black"/>
                </a:solidFill>
              </a:rPr>
              <a:t>Handschoenen</a:t>
            </a:r>
          </a:p>
          <a:p>
            <a:pPr marL="182563" lvl="0" indent="-182563">
              <a:spcBef>
                <a:spcPct val="20000"/>
              </a:spcBef>
              <a:buFont typeface="Arial"/>
              <a:buChar char="•"/>
            </a:pPr>
            <a:r>
              <a:rPr lang="nl-NL" dirty="0" smtClean="0">
                <a:solidFill>
                  <a:prstClr val="black"/>
                </a:solidFill>
              </a:rPr>
              <a:t>Steve plus</a:t>
            </a:r>
            <a:endParaRPr lang="en-US" dirty="0" smtClean="0"/>
          </a:p>
        </p:txBody>
      </p:sp>
      <p:pic>
        <p:nvPicPr>
          <p:cNvPr id="5122"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411" t="10370" r="17829" b="8109"/>
          <a:stretch/>
        </p:blipFill>
        <p:spPr bwMode="auto">
          <a:xfrm>
            <a:off x="5670560" y="724997"/>
            <a:ext cx="2069792" cy="195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15816" y="2931790"/>
            <a:ext cx="2571750" cy="1843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utoShape 2" descr="Afbeeldingsresultaat voor steve plus"/>
          <p:cNvSpPr>
            <a:spLocks noChangeAspect="1" noChangeArrowheads="1"/>
          </p:cNvSpPr>
          <p:nvPr/>
        </p:nvSpPr>
        <p:spPr bwMode="auto">
          <a:xfrm>
            <a:off x="134938" y="-108347"/>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1027" name="Picture 3" descr="H:\DOKUMENTEN\naamloos.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76056" y="2546188"/>
            <a:ext cx="3168352" cy="2597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202287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 name="Group 4"/>
          <p:cNvGrpSpPr/>
          <p:nvPr/>
        </p:nvGrpSpPr>
        <p:grpSpPr>
          <a:xfrm>
            <a:off x="8244408" y="0"/>
            <a:ext cx="899592" cy="5152266"/>
            <a:chOff x="8244408" y="0"/>
            <a:chExt cx="899592" cy="5152266"/>
          </a:xfrm>
        </p:grpSpPr>
        <p:sp>
          <p:nvSpPr>
            <p:cNvPr id="6" name="Rectangle 5"/>
            <p:cNvSpPr/>
            <p:nvPr/>
          </p:nvSpPr>
          <p:spPr>
            <a:xfrm>
              <a:off x="8244408" y="0"/>
              <a:ext cx="899592" cy="5143500"/>
            </a:xfrm>
            <a:prstGeom prst="rect">
              <a:avLst/>
            </a:prstGeom>
            <a:solidFill>
              <a:srgbClr val="80AC20"/>
            </a:solidFill>
            <a:ln w="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cstate="print"/>
            <a:stretch>
              <a:fillRect/>
            </a:stretch>
          </p:blipFill>
          <p:spPr>
            <a:xfrm rot="16200000">
              <a:off x="5793553" y="2459622"/>
              <a:ext cx="5143500" cy="241787"/>
            </a:xfrm>
            <a:prstGeom prst="rect">
              <a:avLst/>
            </a:prstGeom>
          </p:spPr>
        </p:pic>
      </p:grpSp>
      <p:grpSp>
        <p:nvGrpSpPr>
          <p:cNvPr id="8" name="Group 7"/>
          <p:cNvGrpSpPr/>
          <p:nvPr/>
        </p:nvGrpSpPr>
        <p:grpSpPr>
          <a:xfrm rot="10800000">
            <a:off x="0" y="-8766"/>
            <a:ext cx="899592" cy="5152266"/>
            <a:chOff x="8244408" y="0"/>
            <a:chExt cx="899592" cy="5152266"/>
          </a:xfrm>
        </p:grpSpPr>
        <p:sp>
          <p:nvSpPr>
            <p:cNvPr id="9" name="Rectangle 8"/>
            <p:cNvSpPr/>
            <p:nvPr/>
          </p:nvSpPr>
          <p:spPr>
            <a:xfrm>
              <a:off x="8244408" y="0"/>
              <a:ext cx="899592" cy="5143500"/>
            </a:xfrm>
            <a:prstGeom prst="rect">
              <a:avLst/>
            </a:prstGeom>
            <a:solidFill>
              <a:srgbClr val="80AC20"/>
            </a:solidFill>
            <a:ln w="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2" cstate="print"/>
            <a:stretch>
              <a:fillRect/>
            </a:stretch>
          </p:blipFill>
          <p:spPr>
            <a:xfrm rot="16200000">
              <a:off x="5793553" y="2459622"/>
              <a:ext cx="5143500" cy="241787"/>
            </a:xfrm>
            <a:prstGeom prst="rect">
              <a:avLst/>
            </a:prstGeom>
          </p:spPr>
        </p:pic>
      </p:grpSp>
      <p:sp>
        <p:nvSpPr>
          <p:cNvPr id="11" name="Titel 1"/>
          <p:cNvSpPr txBox="1">
            <a:spLocks/>
          </p:cNvSpPr>
          <p:nvPr/>
        </p:nvSpPr>
        <p:spPr>
          <a:xfrm>
            <a:off x="1339826" y="339502"/>
            <a:ext cx="6832574" cy="648072"/>
          </a:xfrm>
          <a:prstGeom prst="rect">
            <a:avLst/>
          </a:prstGeom>
        </p:spPr>
        <p:txBody>
          <a:bodyPr vert="horz" lIns="91440" tIns="45720" rIns="91440" bIns="45720" rtlCol="0" anchor="t">
            <a:noAutofit/>
          </a:bodyPr>
          <a:lstStyle>
            <a:lvl1pPr algn="l" defTabSz="914400" rtl="0" eaLnBrk="1" latinLnBrk="0" hangingPunct="1">
              <a:spcBef>
                <a:spcPct val="0"/>
              </a:spcBef>
              <a:buNone/>
              <a:defRPr sz="3200" b="1" kern="1200">
                <a:solidFill>
                  <a:schemeClr val="tx1"/>
                </a:solidFill>
                <a:latin typeface="Gill Sans MT" pitchFamily="34" charset="0"/>
                <a:ea typeface="+mj-ea"/>
                <a:cs typeface="+mj-cs"/>
              </a:defRPr>
            </a:lvl1pPr>
          </a:lstStyle>
          <a:p>
            <a:pPr>
              <a:lnSpc>
                <a:spcPct val="80000"/>
              </a:lnSpc>
            </a:pPr>
            <a:r>
              <a:rPr lang="nl-NL" dirty="0" smtClean="0">
                <a:solidFill>
                  <a:srgbClr val="8BB511"/>
                </a:solidFill>
                <a:latin typeface="+mj-lt"/>
              </a:rPr>
              <a:t>Onderhoud</a:t>
            </a:r>
            <a:endParaRPr lang="nl-NL" dirty="0">
              <a:solidFill>
                <a:srgbClr val="8BB511"/>
              </a:solidFill>
              <a:latin typeface="+mj-lt"/>
              <a:cs typeface="Gill Sans SemiBold"/>
            </a:endParaRPr>
          </a:p>
        </p:txBody>
      </p:sp>
      <p:sp>
        <p:nvSpPr>
          <p:cNvPr id="2" name="Tijdelijke aanduiding voor inhoud 1"/>
          <p:cNvSpPr>
            <a:spLocks noGrp="1"/>
          </p:cNvSpPr>
          <p:nvPr>
            <p:ph idx="1"/>
          </p:nvPr>
        </p:nvSpPr>
        <p:spPr>
          <a:xfrm>
            <a:off x="1403648" y="1131590"/>
            <a:ext cx="5328592" cy="2556284"/>
          </a:xfrm>
        </p:spPr>
        <p:txBody>
          <a:bodyPr>
            <a:normAutofit/>
          </a:bodyPr>
          <a:lstStyle/>
          <a:p>
            <a:pPr marL="182563" indent="-182563">
              <a:buFont typeface="Arial" panose="020B0604020202020204" pitchFamily="34" charset="0"/>
              <a:buChar char="•"/>
            </a:pPr>
            <a:r>
              <a:rPr lang="nl-NL" sz="2000" dirty="0" smtClean="0">
                <a:solidFill>
                  <a:schemeClr val="tx1">
                    <a:lumMod val="75000"/>
                    <a:lumOff val="25000"/>
                  </a:schemeClr>
                </a:solidFill>
                <a:latin typeface="+mj-lt"/>
              </a:rPr>
              <a:t>Wassen</a:t>
            </a:r>
            <a:endParaRPr lang="nl-NL" sz="2000" dirty="0">
              <a:solidFill>
                <a:schemeClr val="tx1">
                  <a:lumMod val="75000"/>
                  <a:lumOff val="25000"/>
                </a:schemeClr>
              </a:solidFill>
              <a:latin typeface="+mj-lt"/>
            </a:endParaRPr>
          </a:p>
          <a:p>
            <a:pPr marL="182563" indent="-182563">
              <a:buFont typeface="Arial" panose="020B0604020202020204" pitchFamily="34" charset="0"/>
              <a:buChar char="•"/>
            </a:pPr>
            <a:r>
              <a:rPr lang="nl-NL" sz="2000" dirty="0" smtClean="0">
                <a:solidFill>
                  <a:schemeClr val="tx1">
                    <a:lumMod val="75000"/>
                    <a:lumOff val="25000"/>
                  </a:schemeClr>
                </a:solidFill>
                <a:latin typeface="+mj-lt"/>
              </a:rPr>
              <a:t>Drogen	</a:t>
            </a:r>
            <a:endParaRPr lang="nl-NL" sz="2000" dirty="0">
              <a:solidFill>
                <a:schemeClr val="tx1">
                  <a:lumMod val="75000"/>
                  <a:lumOff val="25000"/>
                </a:schemeClr>
              </a:solidFill>
              <a:latin typeface="+mj-lt"/>
            </a:endParaRPr>
          </a:p>
          <a:p>
            <a:pPr marL="182563" indent="-182563">
              <a:buFont typeface="Arial" panose="020B0604020202020204" pitchFamily="34" charset="0"/>
              <a:buChar char="•"/>
            </a:pPr>
            <a:r>
              <a:rPr lang="nl-NL" sz="2000" dirty="0" smtClean="0">
                <a:solidFill>
                  <a:schemeClr val="tx1">
                    <a:lumMod val="75000"/>
                    <a:lumOff val="25000"/>
                  </a:schemeClr>
                </a:solidFill>
                <a:latin typeface="+mj-lt"/>
              </a:rPr>
              <a:t>Wisselend dragen</a:t>
            </a:r>
            <a:endParaRPr lang="nl-NL" sz="2000" dirty="0">
              <a:solidFill>
                <a:schemeClr val="tx1">
                  <a:lumMod val="75000"/>
                  <a:lumOff val="25000"/>
                </a:schemeClr>
              </a:solidFill>
              <a:latin typeface="+mj-lt"/>
            </a:endParaRPr>
          </a:p>
          <a:p>
            <a:pPr marL="182563" indent="-182563">
              <a:buFont typeface="Arial" panose="020B0604020202020204" pitchFamily="34" charset="0"/>
              <a:buChar char="•"/>
            </a:pPr>
            <a:r>
              <a:rPr lang="nl-NL" sz="2000" dirty="0" smtClean="0">
                <a:solidFill>
                  <a:schemeClr val="tx1">
                    <a:lumMod val="75000"/>
                    <a:lumOff val="25000"/>
                  </a:schemeClr>
                </a:solidFill>
                <a:latin typeface="+mj-lt"/>
              </a:rPr>
              <a:t>Schoenen</a:t>
            </a:r>
            <a:endParaRPr lang="nl-NL" sz="2000" dirty="0">
              <a:solidFill>
                <a:schemeClr val="tx1">
                  <a:lumMod val="75000"/>
                  <a:lumOff val="25000"/>
                </a:schemeClr>
              </a:solidFill>
              <a:latin typeface="+mj-lt"/>
            </a:endParaRPr>
          </a:p>
          <a:p>
            <a:pPr marL="182563" indent="-182563">
              <a:buFont typeface="Arial" panose="020B0604020202020204" pitchFamily="34" charset="0"/>
              <a:buChar char="•"/>
            </a:pPr>
            <a:r>
              <a:rPr lang="nl-NL" sz="2000" dirty="0" smtClean="0">
                <a:solidFill>
                  <a:schemeClr val="tx1">
                    <a:lumMod val="75000"/>
                    <a:lumOff val="25000"/>
                  </a:schemeClr>
                </a:solidFill>
                <a:latin typeface="+mj-lt"/>
              </a:rPr>
              <a:t>Consulente inschakelen</a:t>
            </a:r>
          </a:p>
        </p:txBody>
      </p:sp>
      <p:sp>
        <p:nvSpPr>
          <p:cNvPr id="4" name="Tijdelijke aanduiding voor dianummer 3"/>
          <p:cNvSpPr>
            <a:spLocks noGrp="1"/>
          </p:cNvSpPr>
          <p:nvPr>
            <p:ph type="sldNum" sz="quarter" idx="12"/>
          </p:nvPr>
        </p:nvSpPr>
        <p:spPr/>
        <p:txBody>
          <a:bodyPr/>
          <a:lstStyle/>
          <a:p>
            <a:fld id="{6D6E8832-7B81-4DA1-B2CA-FBCD6FE4CBE8}" type="slidenum">
              <a:rPr lang="nl-NL" smtClean="0"/>
              <a:pPr/>
              <a:t>41</a:t>
            </a:fld>
            <a:endParaRPr lang="nl-NL" dirty="0"/>
          </a:p>
        </p:txBody>
      </p:sp>
    </p:spTree>
    <p:extLst>
      <p:ext uri="{BB962C8B-B14F-4D97-AF65-F5344CB8AC3E}">
        <p14:creationId xmlns:p14="http://schemas.microsoft.com/office/powerpoint/2010/main" val="247893061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1259632" y="987574"/>
            <a:ext cx="6912768" cy="3960440"/>
          </a:xfrm>
        </p:spPr>
        <p:txBody>
          <a:bodyPr>
            <a:normAutofit/>
          </a:bodyPr>
          <a:lstStyle/>
          <a:p>
            <a:pPr marL="182563" indent="-182563">
              <a:buFont typeface="Arial" panose="020B0604020202020204" pitchFamily="34" charset="0"/>
              <a:buChar char="•"/>
            </a:pPr>
            <a:r>
              <a:rPr lang="nl-NL" sz="2000" dirty="0" smtClean="0">
                <a:solidFill>
                  <a:schemeClr val="tx1">
                    <a:lumMod val="75000"/>
                    <a:lumOff val="25000"/>
                  </a:schemeClr>
                </a:solidFill>
                <a:latin typeface="+mj-lt"/>
              </a:rPr>
              <a:t>Bij cliënten die zelf kousen aantrekken zijn er mogelijkheden voor ergotherapeutische begeleiding</a:t>
            </a:r>
          </a:p>
          <a:p>
            <a:pPr marL="182563" indent="-182563">
              <a:buFont typeface="Arial" panose="020B0604020202020204" pitchFamily="34" charset="0"/>
              <a:buChar char="•"/>
            </a:pPr>
            <a:r>
              <a:rPr lang="nl-NL" sz="2000" dirty="0" smtClean="0">
                <a:solidFill>
                  <a:schemeClr val="tx1">
                    <a:lumMod val="75000"/>
                    <a:lumOff val="25000"/>
                  </a:schemeClr>
                </a:solidFill>
                <a:latin typeface="+mj-lt"/>
              </a:rPr>
              <a:t>Client zelf, thuiszorg of huisarts neemt contact met ergotherapeut</a:t>
            </a:r>
          </a:p>
          <a:p>
            <a:pPr marL="182563" indent="-182563">
              <a:buFont typeface="Arial" panose="020B0604020202020204" pitchFamily="34" charset="0"/>
              <a:buChar char="•"/>
            </a:pPr>
            <a:r>
              <a:rPr lang="nl-NL" sz="2000" dirty="0" smtClean="0">
                <a:solidFill>
                  <a:schemeClr val="tx1">
                    <a:lumMod val="75000"/>
                    <a:lumOff val="25000"/>
                  </a:schemeClr>
                </a:solidFill>
                <a:latin typeface="+mj-lt"/>
              </a:rPr>
              <a:t>Ergotherapeut kan behandeltijd declareren en daardoor verschillende hulpmiddelen aanbieden</a:t>
            </a:r>
          </a:p>
          <a:p>
            <a:pPr marL="182563" indent="-182563">
              <a:buFont typeface="Arial" panose="020B0604020202020204" pitchFamily="34" charset="0"/>
              <a:buChar char="•"/>
            </a:pPr>
            <a:r>
              <a:rPr lang="nl-NL" sz="2000" dirty="0" smtClean="0">
                <a:solidFill>
                  <a:schemeClr val="tx1">
                    <a:lumMod val="75000"/>
                    <a:lumOff val="25000"/>
                  </a:schemeClr>
                </a:solidFill>
                <a:latin typeface="+mj-lt"/>
              </a:rPr>
              <a:t>Hieruit volgt advies voor adequaat aan- en/of uitrekhulpmiddel</a:t>
            </a:r>
          </a:p>
          <a:p>
            <a:pPr marL="182563" indent="-182563">
              <a:buFont typeface="Arial" panose="020B0604020202020204" pitchFamily="34" charset="0"/>
              <a:buChar char="•"/>
            </a:pPr>
            <a:r>
              <a:rPr lang="nl-NL" sz="2000" dirty="0" smtClean="0">
                <a:solidFill>
                  <a:schemeClr val="tx1">
                    <a:lumMod val="75000"/>
                    <a:lumOff val="25000"/>
                  </a:schemeClr>
                </a:solidFill>
                <a:latin typeface="+mj-lt"/>
              </a:rPr>
              <a:t>Kousen leverancier bestelt en declareert het hulpmiddel op advies van de ergotherapeut. Mogelijk vergoeding ZKV</a:t>
            </a:r>
          </a:p>
          <a:p>
            <a:pPr marL="182563" indent="-182563">
              <a:buFont typeface="Arial" panose="020B0604020202020204" pitchFamily="34" charset="0"/>
              <a:buChar char="•"/>
            </a:pPr>
            <a:r>
              <a:rPr lang="nl-NL" sz="2000" dirty="0" smtClean="0">
                <a:solidFill>
                  <a:schemeClr val="tx1">
                    <a:lumMod val="75000"/>
                    <a:lumOff val="25000"/>
                  </a:schemeClr>
                </a:solidFill>
                <a:latin typeface="+mj-lt"/>
              </a:rPr>
              <a:t>Indicatie en verwijzing van de arts</a:t>
            </a:r>
            <a:r>
              <a:rPr lang="nl-NL" sz="2000" dirty="0">
                <a:solidFill>
                  <a:schemeClr val="tx1">
                    <a:lumMod val="75000"/>
                    <a:lumOff val="25000"/>
                  </a:schemeClr>
                </a:solidFill>
                <a:latin typeface="+mj-lt"/>
              </a:rPr>
              <a:t> </a:t>
            </a:r>
            <a:r>
              <a:rPr lang="nl-NL" sz="2000" dirty="0" smtClean="0">
                <a:solidFill>
                  <a:schemeClr val="tx1">
                    <a:lumMod val="75000"/>
                    <a:lumOff val="25000"/>
                  </a:schemeClr>
                </a:solidFill>
                <a:latin typeface="+mj-lt"/>
              </a:rPr>
              <a:t>is nodig </a:t>
            </a:r>
            <a:endParaRPr lang="nl-NL" sz="2000" dirty="0">
              <a:solidFill>
                <a:schemeClr val="tx1">
                  <a:lumMod val="75000"/>
                  <a:lumOff val="25000"/>
                </a:schemeClr>
              </a:solidFill>
              <a:latin typeface="+mj-lt"/>
            </a:endParaRPr>
          </a:p>
        </p:txBody>
      </p:sp>
      <p:sp>
        <p:nvSpPr>
          <p:cNvPr id="4" name="Tijdelijke aanduiding voor dianummer 3"/>
          <p:cNvSpPr>
            <a:spLocks noGrp="1"/>
          </p:cNvSpPr>
          <p:nvPr>
            <p:ph type="sldNum" sz="quarter" idx="12"/>
          </p:nvPr>
        </p:nvSpPr>
        <p:spPr/>
        <p:txBody>
          <a:bodyPr/>
          <a:lstStyle/>
          <a:p>
            <a:fld id="{6D6E8832-7B81-4DA1-B2CA-FBCD6FE4CBE8}" type="slidenum">
              <a:rPr lang="nl-NL" smtClean="0"/>
              <a:pPr/>
              <a:t>42</a:t>
            </a:fld>
            <a:endParaRPr lang="nl-NL" dirty="0"/>
          </a:p>
        </p:txBody>
      </p:sp>
      <p:grpSp>
        <p:nvGrpSpPr>
          <p:cNvPr id="5" name="Group 4"/>
          <p:cNvGrpSpPr/>
          <p:nvPr/>
        </p:nvGrpSpPr>
        <p:grpSpPr>
          <a:xfrm>
            <a:off x="8244408" y="0"/>
            <a:ext cx="899592" cy="5152266"/>
            <a:chOff x="8244408" y="0"/>
            <a:chExt cx="899592" cy="5152266"/>
          </a:xfrm>
        </p:grpSpPr>
        <p:sp>
          <p:nvSpPr>
            <p:cNvPr id="6" name="Rectangle 5"/>
            <p:cNvSpPr/>
            <p:nvPr/>
          </p:nvSpPr>
          <p:spPr>
            <a:xfrm>
              <a:off x="8244408" y="0"/>
              <a:ext cx="899592" cy="5143500"/>
            </a:xfrm>
            <a:prstGeom prst="rect">
              <a:avLst/>
            </a:prstGeom>
            <a:solidFill>
              <a:srgbClr val="80AC20"/>
            </a:solidFill>
            <a:ln w="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print"/>
            <a:stretch>
              <a:fillRect/>
            </a:stretch>
          </p:blipFill>
          <p:spPr>
            <a:xfrm rot="16200000">
              <a:off x="5793553" y="2459622"/>
              <a:ext cx="5143500" cy="241787"/>
            </a:xfrm>
            <a:prstGeom prst="rect">
              <a:avLst/>
            </a:prstGeom>
          </p:spPr>
        </p:pic>
      </p:grpSp>
      <p:grpSp>
        <p:nvGrpSpPr>
          <p:cNvPr id="8" name="Group 7"/>
          <p:cNvGrpSpPr/>
          <p:nvPr/>
        </p:nvGrpSpPr>
        <p:grpSpPr>
          <a:xfrm rot="10800000">
            <a:off x="0" y="-8766"/>
            <a:ext cx="899592" cy="5152266"/>
            <a:chOff x="8244408" y="0"/>
            <a:chExt cx="899592" cy="5152266"/>
          </a:xfrm>
        </p:grpSpPr>
        <p:sp>
          <p:nvSpPr>
            <p:cNvPr id="9" name="Rectangle 8"/>
            <p:cNvSpPr/>
            <p:nvPr/>
          </p:nvSpPr>
          <p:spPr>
            <a:xfrm>
              <a:off x="8244408" y="0"/>
              <a:ext cx="899592" cy="5143500"/>
            </a:xfrm>
            <a:prstGeom prst="rect">
              <a:avLst/>
            </a:prstGeom>
            <a:solidFill>
              <a:srgbClr val="80AC20"/>
            </a:solidFill>
            <a:ln w="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stretch>
              <a:fillRect/>
            </a:stretch>
          </p:blipFill>
          <p:spPr>
            <a:xfrm rot="16200000">
              <a:off x="5793553" y="2459622"/>
              <a:ext cx="5143500" cy="241787"/>
            </a:xfrm>
            <a:prstGeom prst="rect">
              <a:avLst/>
            </a:prstGeom>
          </p:spPr>
        </p:pic>
      </p:grpSp>
      <p:sp>
        <p:nvSpPr>
          <p:cNvPr id="11" name="Titel 1"/>
          <p:cNvSpPr txBox="1">
            <a:spLocks/>
          </p:cNvSpPr>
          <p:nvPr/>
        </p:nvSpPr>
        <p:spPr>
          <a:xfrm>
            <a:off x="1339826" y="339502"/>
            <a:ext cx="6832574" cy="648072"/>
          </a:xfrm>
          <a:prstGeom prst="rect">
            <a:avLst/>
          </a:prstGeom>
        </p:spPr>
        <p:txBody>
          <a:bodyPr vert="horz" lIns="91440" tIns="45720" rIns="91440" bIns="45720" rtlCol="0" anchor="t">
            <a:noAutofit/>
          </a:bodyPr>
          <a:lstStyle>
            <a:lvl1pPr algn="l" defTabSz="914400" rtl="0" eaLnBrk="1" latinLnBrk="0" hangingPunct="1">
              <a:spcBef>
                <a:spcPct val="0"/>
              </a:spcBef>
              <a:buNone/>
              <a:defRPr sz="3200" b="1" kern="1200">
                <a:solidFill>
                  <a:schemeClr val="tx1"/>
                </a:solidFill>
                <a:latin typeface="Gill Sans MT" pitchFamily="34" charset="0"/>
                <a:ea typeface="+mj-ea"/>
                <a:cs typeface="+mj-cs"/>
              </a:defRPr>
            </a:lvl1pPr>
          </a:lstStyle>
          <a:p>
            <a:pPr>
              <a:lnSpc>
                <a:spcPct val="80000"/>
              </a:lnSpc>
            </a:pPr>
            <a:r>
              <a:rPr lang="nl-NL" dirty="0" smtClean="0">
                <a:solidFill>
                  <a:srgbClr val="8BB511"/>
                </a:solidFill>
                <a:latin typeface="+mj-lt"/>
              </a:rPr>
              <a:t>Zelfmanagement</a:t>
            </a:r>
            <a:endParaRPr lang="nl-NL" dirty="0">
              <a:solidFill>
                <a:srgbClr val="8BB511"/>
              </a:solidFill>
              <a:latin typeface="+mj-lt"/>
              <a:cs typeface="Gill Sans SemiBold"/>
            </a:endParaRPr>
          </a:p>
        </p:txBody>
      </p:sp>
      <p:sp>
        <p:nvSpPr>
          <p:cNvPr id="12" name="Rectangle 11"/>
          <p:cNvSpPr/>
          <p:nvPr/>
        </p:nvSpPr>
        <p:spPr>
          <a:xfrm>
            <a:off x="106922" y="258782"/>
            <a:ext cx="718867" cy="584776"/>
          </a:xfrm>
          <a:prstGeom prst="rect">
            <a:avLst/>
          </a:prstGeom>
        </p:spPr>
        <p:txBody>
          <a:bodyPr wrap="none" anchor="t">
            <a:spAutoFit/>
          </a:bodyPr>
          <a:lstStyle/>
          <a:p>
            <a:pPr algn="r"/>
            <a:r>
              <a:rPr lang="nl-NL" sz="3200" dirty="0" smtClean="0">
                <a:solidFill>
                  <a:schemeClr val="bg1"/>
                </a:solidFill>
                <a:latin typeface="Gill Sans SemiBold"/>
                <a:cs typeface="Gill Sans SemiBold"/>
              </a:rPr>
              <a:t>12. </a:t>
            </a:r>
            <a:endParaRPr lang="en-US" sz="3200" dirty="0">
              <a:solidFill>
                <a:schemeClr val="bg1"/>
              </a:solidFill>
              <a:latin typeface="Gill Sans SemiBold"/>
              <a:cs typeface="Gill Sans SemiBold"/>
            </a:endParaRPr>
          </a:p>
        </p:txBody>
      </p:sp>
    </p:spTree>
    <p:extLst>
      <p:ext uri="{BB962C8B-B14F-4D97-AF65-F5344CB8AC3E}">
        <p14:creationId xmlns:p14="http://schemas.microsoft.com/office/powerpoint/2010/main" val="361084193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2"/>
          </p:nvPr>
        </p:nvSpPr>
        <p:spPr/>
        <p:txBody>
          <a:bodyPr/>
          <a:lstStyle/>
          <a:p>
            <a:fld id="{6D6E8832-7B81-4DA1-B2CA-FBCD6FE4CBE8}" type="slidenum">
              <a:rPr lang="nl-NL" smtClean="0"/>
              <a:pPr/>
              <a:t>43</a:t>
            </a:fld>
            <a:endParaRPr lang="nl-NL" dirty="0"/>
          </a:p>
        </p:txBody>
      </p:sp>
      <p:grpSp>
        <p:nvGrpSpPr>
          <p:cNvPr id="16" name="Group 15"/>
          <p:cNvGrpSpPr/>
          <p:nvPr/>
        </p:nvGrpSpPr>
        <p:grpSpPr>
          <a:xfrm>
            <a:off x="814525" y="1275606"/>
            <a:ext cx="7429884" cy="3130752"/>
            <a:chOff x="963167" y="1635646"/>
            <a:chExt cx="6345137" cy="2673669"/>
          </a:xfrm>
        </p:grpSpPr>
        <p:pic>
          <p:nvPicPr>
            <p:cNvPr id="5" name="Afbeelding 4" descr="Juxta_Cures-118_10x15.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3167" y="1635646"/>
              <a:ext cx="2168673" cy="2670039"/>
            </a:xfrm>
            <a:prstGeom prst="rect">
              <a:avLst/>
            </a:prstGeom>
          </p:spPr>
        </p:pic>
        <p:pic>
          <p:nvPicPr>
            <p:cNvPr id="6" name="Afbeelding 5" descr="juxta_fit_essentials_upper_200_400x600.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1635646"/>
              <a:ext cx="2160240" cy="2673297"/>
            </a:xfrm>
            <a:prstGeom prst="rect">
              <a:avLst/>
            </a:prstGeom>
          </p:spPr>
        </p:pic>
        <p:pic>
          <p:nvPicPr>
            <p:cNvPr id="7" name="Afbeelding 6" descr="Juxta_Fix_Anlegen_096__10x15_300.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92080" y="1635646"/>
              <a:ext cx="2016224" cy="2673669"/>
            </a:xfrm>
            <a:prstGeom prst="rect">
              <a:avLst/>
            </a:prstGeom>
          </p:spPr>
        </p:pic>
      </p:grpSp>
      <p:grpSp>
        <p:nvGrpSpPr>
          <p:cNvPr id="8" name="Group 7"/>
          <p:cNvGrpSpPr/>
          <p:nvPr/>
        </p:nvGrpSpPr>
        <p:grpSpPr>
          <a:xfrm>
            <a:off x="8244408" y="0"/>
            <a:ext cx="899592" cy="5152266"/>
            <a:chOff x="8244408" y="0"/>
            <a:chExt cx="899592" cy="5152266"/>
          </a:xfrm>
        </p:grpSpPr>
        <p:sp>
          <p:nvSpPr>
            <p:cNvPr id="9" name="Rectangle 8"/>
            <p:cNvSpPr/>
            <p:nvPr/>
          </p:nvSpPr>
          <p:spPr>
            <a:xfrm>
              <a:off x="8244408" y="0"/>
              <a:ext cx="899592" cy="5143500"/>
            </a:xfrm>
            <a:prstGeom prst="rect">
              <a:avLst/>
            </a:prstGeom>
            <a:solidFill>
              <a:srgbClr val="80AC20"/>
            </a:solidFill>
            <a:ln w="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6" cstate="print"/>
            <a:stretch>
              <a:fillRect/>
            </a:stretch>
          </p:blipFill>
          <p:spPr>
            <a:xfrm rot="16200000">
              <a:off x="5793553" y="2459622"/>
              <a:ext cx="5143500" cy="241787"/>
            </a:xfrm>
            <a:prstGeom prst="rect">
              <a:avLst/>
            </a:prstGeom>
          </p:spPr>
        </p:pic>
      </p:grpSp>
      <p:grpSp>
        <p:nvGrpSpPr>
          <p:cNvPr id="11" name="Group 10"/>
          <p:cNvGrpSpPr/>
          <p:nvPr/>
        </p:nvGrpSpPr>
        <p:grpSpPr>
          <a:xfrm rot="10800000">
            <a:off x="0" y="-8766"/>
            <a:ext cx="899592" cy="5152266"/>
            <a:chOff x="8244408" y="0"/>
            <a:chExt cx="899592" cy="5152266"/>
          </a:xfrm>
        </p:grpSpPr>
        <p:sp>
          <p:nvSpPr>
            <p:cNvPr id="12" name="Rectangle 11"/>
            <p:cNvSpPr/>
            <p:nvPr/>
          </p:nvSpPr>
          <p:spPr>
            <a:xfrm>
              <a:off x="8244408" y="0"/>
              <a:ext cx="899592" cy="5143500"/>
            </a:xfrm>
            <a:prstGeom prst="rect">
              <a:avLst/>
            </a:prstGeom>
            <a:solidFill>
              <a:srgbClr val="80AC20"/>
            </a:solidFill>
            <a:ln w="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6" cstate="print"/>
            <a:stretch>
              <a:fillRect/>
            </a:stretch>
          </p:blipFill>
          <p:spPr>
            <a:xfrm rot="16200000">
              <a:off x="5793553" y="2459622"/>
              <a:ext cx="5143500" cy="241787"/>
            </a:xfrm>
            <a:prstGeom prst="rect">
              <a:avLst/>
            </a:prstGeom>
          </p:spPr>
        </p:pic>
      </p:grpSp>
      <p:sp>
        <p:nvSpPr>
          <p:cNvPr id="14" name="Titel 1"/>
          <p:cNvSpPr txBox="1">
            <a:spLocks/>
          </p:cNvSpPr>
          <p:nvPr/>
        </p:nvSpPr>
        <p:spPr>
          <a:xfrm>
            <a:off x="1339826" y="339502"/>
            <a:ext cx="6832574" cy="648072"/>
          </a:xfrm>
          <a:prstGeom prst="rect">
            <a:avLst/>
          </a:prstGeom>
        </p:spPr>
        <p:txBody>
          <a:bodyPr vert="horz" lIns="91440" tIns="45720" rIns="91440" bIns="45720" rtlCol="0" anchor="t">
            <a:noAutofit/>
          </a:bodyPr>
          <a:lstStyle>
            <a:lvl1pPr algn="l" defTabSz="914400" rtl="0" eaLnBrk="1" latinLnBrk="0" hangingPunct="1">
              <a:spcBef>
                <a:spcPct val="0"/>
              </a:spcBef>
              <a:buNone/>
              <a:defRPr sz="3200" b="1" kern="1200">
                <a:solidFill>
                  <a:schemeClr val="tx1"/>
                </a:solidFill>
                <a:latin typeface="Gill Sans MT" pitchFamily="34" charset="0"/>
                <a:ea typeface="+mj-ea"/>
                <a:cs typeface="+mj-cs"/>
              </a:defRPr>
            </a:lvl1pPr>
          </a:lstStyle>
          <a:p>
            <a:pPr>
              <a:lnSpc>
                <a:spcPct val="80000"/>
              </a:lnSpc>
            </a:pPr>
            <a:r>
              <a:rPr lang="nl-NL" dirty="0" smtClean="0">
                <a:solidFill>
                  <a:srgbClr val="8BB511"/>
                </a:solidFill>
                <a:latin typeface="+mj-lt"/>
              </a:rPr>
              <a:t>Ook een vorm van zelfmanagement</a:t>
            </a:r>
            <a:endParaRPr lang="nl-NL" dirty="0">
              <a:solidFill>
                <a:srgbClr val="8BB511"/>
              </a:solidFill>
              <a:latin typeface="+mj-lt"/>
              <a:cs typeface="Gill Sans SemiBold"/>
            </a:endParaRPr>
          </a:p>
        </p:txBody>
      </p:sp>
    </p:spTree>
    <p:extLst>
      <p:ext uri="{BB962C8B-B14F-4D97-AF65-F5344CB8AC3E}">
        <p14:creationId xmlns:p14="http://schemas.microsoft.com/office/powerpoint/2010/main" val="8640770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971600" y="1491631"/>
            <a:ext cx="8229600" cy="864095"/>
          </a:xfrm>
        </p:spPr>
        <p:txBody>
          <a:bodyPr/>
          <a:lstStyle/>
          <a:p>
            <a:endParaRPr lang="nl-NL" dirty="0" smtClean="0"/>
          </a:p>
          <a:p>
            <a:endParaRPr lang="nl-NL" dirty="0"/>
          </a:p>
          <a:p>
            <a:pPr marL="0" indent="0">
              <a:buNone/>
            </a:pPr>
            <a:endParaRPr lang="nl-NL" dirty="0"/>
          </a:p>
        </p:txBody>
      </p:sp>
      <p:sp>
        <p:nvSpPr>
          <p:cNvPr id="4" name="Tijdelijke aanduiding voor dianummer 3"/>
          <p:cNvSpPr>
            <a:spLocks noGrp="1"/>
          </p:cNvSpPr>
          <p:nvPr>
            <p:ph type="sldNum" sz="quarter" idx="12"/>
          </p:nvPr>
        </p:nvSpPr>
        <p:spPr/>
        <p:txBody>
          <a:bodyPr/>
          <a:lstStyle/>
          <a:p>
            <a:fld id="{6D6E8832-7B81-4DA1-B2CA-FBCD6FE4CBE8}" type="slidenum">
              <a:rPr lang="nl-NL" smtClean="0"/>
              <a:pPr/>
              <a:t>44</a:t>
            </a:fld>
            <a:endParaRPr lang="nl-NL" dirty="0"/>
          </a:p>
        </p:txBody>
      </p:sp>
      <p:grpSp>
        <p:nvGrpSpPr>
          <p:cNvPr id="9" name="Group 8"/>
          <p:cNvGrpSpPr/>
          <p:nvPr/>
        </p:nvGrpSpPr>
        <p:grpSpPr>
          <a:xfrm>
            <a:off x="8244408" y="0"/>
            <a:ext cx="899592" cy="5152266"/>
            <a:chOff x="8244408" y="0"/>
            <a:chExt cx="899592" cy="5152266"/>
          </a:xfrm>
        </p:grpSpPr>
        <p:sp>
          <p:nvSpPr>
            <p:cNvPr id="10" name="Rectangle 9"/>
            <p:cNvSpPr/>
            <p:nvPr/>
          </p:nvSpPr>
          <p:spPr>
            <a:xfrm>
              <a:off x="8244408" y="0"/>
              <a:ext cx="899592" cy="5143500"/>
            </a:xfrm>
            <a:prstGeom prst="rect">
              <a:avLst/>
            </a:prstGeom>
            <a:solidFill>
              <a:srgbClr val="80AC20"/>
            </a:solidFill>
            <a:ln w="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cstate="print"/>
            <a:stretch>
              <a:fillRect/>
            </a:stretch>
          </p:blipFill>
          <p:spPr>
            <a:xfrm rot="16200000">
              <a:off x="5793553" y="2459622"/>
              <a:ext cx="5143500" cy="241787"/>
            </a:xfrm>
            <a:prstGeom prst="rect">
              <a:avLst/>
            </a:prstGeom>
          </p:spPr>
        </p:pic>
      </p:grpSp>
      <p:grpSp>
        <p:nvGrpSpPr>
          <p:cNvPr id="12" name="Group 11"/>
          <p:cNvGrpSpPr/>
          <p:nvPr/>
        </p:nvGrpSpPr>
        <p:grpSpPr>
          <a:xfrm rot="10800000">
            <a:off x="0" y="-8766"/>
            <a:ext cx="899592" cy="5152266"/>
            <a:chOff x="8244408" y="0"/>
            <a:chExt cx="899592" cy="5152266"/>
          </a:xfrm>
        </p:grpSpPr>
        <p:sp>
          <p:nvSpPr>
            <p:cNvPr id="13" name="Rectangle 12"/>
            <p:cNvSpPr/>
            <p:nvPr/>
          </p:nvSpPr>
          <p:spPr>
            <a:xfrm>
              <a:off x="8244408" y="0"/>
              <a:ext cx="899592" cy="5143500"/>
            </a:xfrm>
            <a:prstGeom prst="rect">
              <a:avLst/>
            </a:prstGeom>
            <a:solidFill>
              <a:srgbClr val="80AC20"/>
            </a:solidFill>
            <a:ln w="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3" cstate="print"/>
            <a:stretch>
              <a:fillRect/>
            </a:stretch>
          </p:blipFill>
          <p:spPr>
            <a:xfrm rot="16200000">
              <a:off x="5793553" y="2459622"/>
              <a:ext cx="5143500" cy="241787"/>
            </a:xfrm>
            <a:prstGeom prst="rect">
              <a:avLst/>
            </a:prstGeom>
          </p:spPr>
        </p:pic>
      </p:grpSp>
      <p:sp>
        <p:nvSpPr>
          <p:cNvPr id="3" name="Rectangle 2"/>
          <p:cNvSpPr/>
          <p:nvPr/>
        </p:nvSpPr>
        <p:spPr>
          <a:xfrm>
            <a:off x="1535042" y="1983964"/>
            <a:ext cx="7056782" cy="830997"/>
          </a:xfrm>
          <a:prstGeom prst="rect">
            <a:avLst/>
          </a:prstGeom>
        </p:spPr>
        <p:txBody>
          <a:bodyPr wrap="square">
            <a:spAutoFit/>
          </a:bodyPr>
          <a:lstStyle/>
          <a:p>
            <a:pPr>
              <a:lnSpc>
                <a:spcPct val="80000"/>
              </a:lnSpc>
            </a:pPr>
            <a:r>
              <a:rPr lang="nl-NL" sz="6000" dirty="0" smtClean="0">
                <a:solidFill>
                  <a:srgbClr val="8BB511"/>
                </a:solidFill>
              </a:rPr>
              <a:t>Zijn er nog vragen?</a:t>
            </a:r>
            <a:endParaRPr lang="nl-NL" sz="6000" dirty="0">
              <a:solidFill>
                <a:srgbClr val="8BB511"/>
              </a:solidFill>
              <a:cs typeface="Gill Sans SemiBold"/>
            </a:endParaRPr>
          </a:p>
        </p:txBody>
      </p:sp>
    </p:spTree>
    <p:extLst>
      <p:ext uri="{BB962C8B-B14F-4D97-AF65-F5344CB8AC3E}">
        <p14:creationId xmlns:p14="http://schemas.microsoft.com/office/powerpoint/2010/main" val="79722089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endParaRPr lang="nl-NL" dirty="0" smtClean="0"/>
          </a:p>
          <a:p>
            <a:endParaRPr lang="nl-NL" dirty="0"/>
          </a:p>
          <a:p>
            <a:pPr marL="0" indent="0">
              <a:buNone/>
            </a:pPr>
            <a:endParaRPr lang="nl-NL" dirty="0"/>
          </a:p>
        </p:txBody>
      </p:sp>
      <p:grpSp>
        <p:nvGrpSpPr>
          <p:cNvPr id="7" name="Group 6"/>
          <p:cNvGrpSpPr/>
          <p:nvPr/>
        </p:nvGrpSpPr>
        <p:grpSpPr>
          <a:xfrm>
            <a:off x="1331640" y="555526"/>
            <a:ext cx="6283194" cy="4169426"/>
            <a:chOff x="1331640" y="568829"/>
            <a:chExt cx="6283194" cy="4169426"/>
          </a:xfrm>
        </p:grpSpPr>
        <p:pic>
          <p:nvPicPr>
            <p:cNvPr id="1026" name="Picture 2" descr="H:\DOKUMENTEN\SYMPOSIA\INTERN\PRESENTATIES\imagesCAMR6ODQ.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640" y="1419622"/>
              <a:ext cx="3328691" cy="166131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27" name="Picture 3" descr="H:\DOKUMENTEN\SYMPOSIA\INTERN\PRESENTATIES\hqdefault.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3022" t="13507" r="13022" b="13507"/>
            <a:stretch/>
          </p:blipFill>
          <p:spPr bwMode="auto">
            <a:xfrm>
              <a:off x="4644008" y="3089109"/>
              <a:ext cx="2970826" cy="164914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28" name="Picture 4" descr="H:\DOKUMENTEN\SYMPOSIA\INTERN\PRESENTATIES\dressbuddy%20on%20off%202.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3078" r="600" b="16666"/>
            <a:stretch/>
          </p:blipFill>
          <p:spPr bwMode="auto">
            <a:xfrm>
              <a:off x="1331640" y="3089109"/>
              <a:ext cx="3328691" cy="164914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29" name="Picture 5" descr="H:\DOKUMENTEN\SYMPOSIA\INTERN\PRESENTATIES\A02258_e_veg_pd_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16016" y="568829"/>
              <a:ext cx="2827107" cy="2319603"/>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9" name="Group 8"/>
          <p:cNvGrpSpPr/>
          <p:nvPr/>
        </p:nvGrpSpPr>
        <p:grpSpPr>
          <a:xfrm>
            <a:off x="8244408" y="0"/>
            <a:ext cx="899592" cy="5152266"/>
            <a:chOff x="8244408" y="0"/>
            <a:chExt cx="899592" cy="5152266"/>
          </a:xfrm>
        </p:grpSpPr>
        <p:sp>
          <p:nvSpPr>
            <p:cNvPr id="10" name="Rectangle 9"/>
            <p:cNvSpPr/>
            <p:nvPr/>
          </p:nvSpPr>
          <p:spPr>
            <a:xfrm>
              <a:off x="8244408" y="0"/>
              <a:ext cx="899592" cy="5143500"/>
            </a:xfrm>
            <a:prstGeom prst="rect">
              <a:avLst/>
            </a:prstGeom>
            <a:solidFill>
              <a:srgbClr val="80AC20"/>
            </a:solidFill>
            <a:ln w="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7" cstate="print"/>
            <a:stretch>
              <a:fillRect/>
            </a:stretch>
          </p:blipFill>
          <p:spPr>
            <a:xfrm rot="16200000">
              <a:off x="5793553" y="2459622"/>
              <a:ext cx="5143500" cy="241787"/>
            </a:xfrm>
            <a:prstGeom prst="rect">
              <a:avLst/>
            </a:prstGeom>
          </p:spPr>
        </p:pic>
      </p:grpSp>
      <p:grpSp>
        <p:nvGrpSpPr>
          <p:cNvPr id="12" name="Group 11"/>
          <p:cNvGrpSpPr/>
          <p:nvPr/>
        </p:nvGrpSpPr>
        <p:grpSpPr>
          <a:xfrm rot="10800000">
            <a:off x="0" y="-8766"/>
            <a:ext cx="899592" cy="5152266"/>
            <a:chOff x="8244408" y="0"/>
            <a:chExt cx="899592" cy="5152266"/>
          </a:xfrm>
        </p:grpSpPr>
        <p:sp>
          <p:nvSpPr>
            <p:cNvPr id="13" name="Rectangle 12"/>
            <p:cNvSpPr/>
            <p:nvPr/>
          </p:nvSpPr>
          <p:spPr>
            <a:xfrm>
              <a:off x="8244408" y="0"/>
              <a:ext cx="899592" cy="5143500"/>
            </a:xfrm>
            <a:prstGeom prst="rect">
              <a:avLst/>
            </a:prstGeom>
            <a:solidFill>
              <a:srgbClr val="80AC20"/>
            </a:solidFill>
            <a:ln w="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7" cstate="print"/>
            <a:stretch>
              <a:fillRect/>
            </a:stretch>
          </p:blipFill>
          <p:spPr>
            <a:xfrm rot="16200000">
              <a:off x="5793553" y="2459622"/>
              <a:ext cx="5143500" cy="241787"/>
            </a:xfrm>
            <a:prstGeom prst="rect">
              <a:avLst/>
            </a:prstGeom>
          </p:spPr>
        </p:pic>
      </p:grpSp>
      <p:sp>
        <p:nvSpPr>
          <p:cNvPr id="15" name="Titel 1"/>
          <p:cNvSpPr txBox="1">
            <a:spLocks/>
          </p:cNvSpPr>
          <p:nvPr/>
        </p:nvSpPr>
        <p:spPr>
          <a:xfrm>
            <a:off x="1339826" y="339502"/>
            <a:ext cx="6832574" cy="648072"/>
          </a:xfrm>
          <a:prstGeom prst="rect">
            <a:avLst/>
          </a:prstGeom>
        </p:spPr>
        <p:txBody>
          <a:bodyPr vert="horz" lIns="91440" tIns="45720" rIns="91440" bIns="45720" rtlCol="0" anchor="t">
            <a:noAutofit/>
          </a:bodyPr>
          <a:lstStyle>
            <a:lvl1pPr algn="l" defTabSz="914400" rtl="0" eaLnBrk="1" latinLnBrk="0" hangingPunct="1">
              <a:spcBef>
                <a:spcPct val="0"/>
              </a:spcBef>
              <a:buNone/>
              <a:defRPr sz="3200" b="1" kern="1200">
                <a:solidFill>
                  <a:schemeClr val="tx1"/>
                </a:solidFill>
                <a:latin typeface="Gill Sans MT" pitchFamily="34" charset="0"/>
                <a:ea typeface="+mj-ea"/>
                <a:cs typeface="+mj-cs"/>
              </a:defRPr>
            </a:lvl1pPr>
          </a:lstStyle>
          <a:p>
            <a:pPr>
              <a:lnSpc>
                <a:spcPct val="80000"/>
              </a:lnSpc>
            </a:pPr>
            <a:r>
              <a:rPr lang="nl-NL" i="1" dirty="0" smtClean="0">
                <a:solidFill>
                  <a:srgbClr val="8BB511"/>
                </a:solidFill>
                <a:latin typeface="+mj-lt"/>
              </a:rPr>
              <a:t>Praktijkoefening</a:t>
            </a:r>
            <a:endParaRPr lang="nl-NL" i="1" dirty="0">
              <a:solidFill>
                <a:srgbClr val="8BB511"/>
              </a:solidFill>
              <a:latin typeface="+mj-lt"/>
              <a:cs typeface="Gill Sans SemiBold"/>
            </a:endParaRPr>
          </a:p>
        </p:txBody>
      </p:sp>
    </p:spTree>
    <p:extLst>
      <p:ext uri="{BB962C8B-B14F-4D97-AF65-F5344CB8AC3E}">
        <p14:creationId xmlns:p14="http://schemas.microsoft.com/office/powerpoint/2010/main" val="126331212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971600" y="1491631"/>
            <a:ext cx="8229600" cy="864095"/>
          </a:xfrm>
        </p:spPr>
        <p:txBody>
          <a:bodyPr/>
          <a:lstStyle/>
          <a:p>
            <a:endParaRPr lang="nl-NL" dirty="0" smtClean="0"/>
          </a:p>
          <a:p>
            <a:endParaRPr lang="nl-NL" dirty="0"/>
          </a:p>
          <a:p>
            <a:pPr marL="0" indent="0">
              <a:buNone/>
            </a:pPr>
            <a:endParaRPr lang="nl-NL" dirty="0"/>
          </a:p>
        </p:txBody>
      </p:sp>
      <p:sp>
        <p:nvSpPr>
          <p:cNvPr id="4" name="Tijdelijke aanduiding voor dianummer 3"/>
          <p:cNvSpPr>
            <a:spLocks noGrp="1"/>
          </p:cNvSpPr>
          <p:nvPr>
            <p:ph type="sldNum" sz="quarter" idx="12"/>
          </p:nvPr>
        </p:nvSpPr>
        <p:spPr/>
        <p:txBody>
          <a:bodyPr/>
          <a:lstStyle/>
          <a:p>
            <a:fld id="{6D6E8832-7B81-4DA1-B2CA-FBCD6FE4CBE8}" type="slidenum">
              <a:rPr lang="nl-NL" smtClean="0"/>
              <a:pPr/>
              <a:t>46</a:t>
            </a:fld>
            <a:endParaRPr lang="nl-NL" dirty="0"/>
          </a:p>
        </p:txBody>
      </p:sp>
      <p:grpSp>
        <p:nvGrpSpPr>
          <p:cNvPr id="9" name="Group 8"/>
          <p:cNvGrpSpPr/>
          <p:nvPr/>
        </p:nvGrpSpPr>
        <p:grpSpPr>
          <a:xfrm>
            <a:off x="8244408" y="0"/>
            <a:ext cx="899592" cy="5152266"/>
            <a:chOff x="8244408" y="0"/>
            <a:chExt cx="899592" cy="5152266"/>
          </a:xfrm>
        </p:grpSpPr>
        <p:sp>
          <p:nvSpPr>
            <p:cNvPr id="10" name="Rectangle 9"/>
            <p:cNvSpPr/>
            <p:nvPr/>
          </p:nvSpPr>
          <p:spPr>
            <a:xfrm>
              <a:off x="8244408" y="0"/>
              <a:ext cx="899592" cy="5143500"/>
            </a:xfrm>
            <a:prstGeom prst="rect">
              <a:avLst/>
            </a:prstGeom>
            <a:solidFill>
              <a:srgbClr val="80AC20"/>
            </a:solidFill>
            <a:ln w="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cstate="print"/>
            <a:stretch>
              <a:fillRect/>
            </a:stretch>
          </p:blipFill>
          <p:spPr>
            <a:xfrm rot="16200000">
              <a:off x="5793553" y="2459622"/>
              <a:ext cx="5143500" cy="241787"/>
            </a:xfrm>
            <a:prstGeom prst="rect">
              <a:avLst/>
            </a:prstGeom>
          </p:spPr>
        </p:pic>
      </p:grpSp>
      <p:grpSp>
        <p:nvGrpSpPr>
          <p:cNvPr id="12" name="Group 11"/>
          <p:cNvGrpSpPr/>
          <p:nvPr/>
        </p:nvGrpSpPr>
        <p:grpSpPr>
          <a:xfrm rot="10800000">
            <a:off x="0" y="-8766"/>
            <a:ext cx="899592" cy="5152266"/>
            <a:chOff x="8244408" y="0"/>
            <a:chExt cx="899592" cy="5152266"/>
          </a:xfrm>
        </p:grpSpPr>
        <p:sp>
          <p:nvSpPr>
            <p:cNvPr id="13" name="Rectangle 12"/>
            <p:cNvSpPr/>
            <p:nvPr/>
          </p:nvSpPr>
          <p:spPr>
            <a:xfrm>
              <a:off x="8244408" y="0"/>
              <a:ext cx="899592" cy="5143500"/>
            </a:xfrm>
            <a:prstGeom prst="rect">
              <a:avLst/>
            </a:prstGeom>
            <a:solidFill>
              <a:srgbClr val="80AC20"/>
            </a:solidFill>
            <a:ln w="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3" cstate="print"/>
            <a:stretch>
              <a:fillRect/>
            </a:stretch>
          </p:blipFill>
          <p:spPr>
            <a:xfrm rot="16200000">
              <a:off x="5793553" y="2459622"/>
              <a:ext cx="5143500" cy="241787"/>
            </a:xfrm>
            <a:prstGeom prst="rect">
              <a:avLst/>
            </a:prstGeom>
          </p:spPr>
        </p:pic>
      </p:grpSp>
      <p:sp>
        <p:nvSpPr>
          <p:cNvPr id="3" name="Rectangle 2"/>
          <p:cNvSpPr/>
          <p:nvPr/>
        </p:nvSpPr>
        <p:spPr>
          <a:xfrm>
            <a:off x="1043608" y="1059582"/>
            <a:ext cx="7056782" cy="1569660"/>
          </a:xfrm>
          <a:prstGeom prst="rect">
            <a:avLst/>
          </a:prstGeom>
        </p:spPr>
        <p:txBody>
          <a:bodyPr wrap="square">
            <a:spAutoFit/>
          </a:bodyPr>
          <a:lstStyle/>
          <a:p>
            <a:pPr algn="ctr">
              <a:lnSpc>
                <a:spcPct val="80000"/>
              </a:lnSpc>
            </a:pPr>
            <a:r>
              <a:rPr lang="nl-NL" sz="6000" dirty="0" smtClean="0">
                <a:solidFill>
                  <a:srgbClr val="8BB511"/>
                </a:solidFill>
              </a:rPr>
              <a:t>Bedankt voor uw aandacht!</a:t>
            </a:r>
            <a:endParaRPr lang="nl-NL" sz="6000" dirty="0">
              <a:solidFill>
                <a:srgbClr val="8BB511"/>
              </a:solidFill>
              <a:cs typeface="Gill Sans SemiBold"/>
            </a:endParaRPr>
          </a:p>
        </p:txBody>
      </p:sp>
      <p:pic>
        <p:nvPicPr>
          <p:cNvPr id="15" name="Picture 14" descr="Logo LIVIT orthopedie groen.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88309" y="3799955"/>
            <a:ext cx="1741120" cy="862574"/>
          </a:xfrm>
          <a:prstGeom prst="rect">
            <a:avLst/>
          </a:prstGeom>
        </p:spPr>
      </p:pic>
    </p:spTree>
    <p:extLst>
      <p:ext uri="{BB962C8B-B14F-4D97-AF65-F5344CB8AC3E}">
        <p14:creationId xmlns:p14="http://schemas.microsoft.com/office/powerpoint/2010/main" val="7777911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1475656" y="1203598"/>
            <a:ext cx="6446303" cy="3564396"/>
          </a:xfrm>
        </p:spPr>
        <p:txBody>
          <a:bodyPr>
            <a:normAutofit/>
          </a:bodyPr>
          <a:lstStyle/>
          <a:p>
            <a:pPr marL="0" indent="0">
              <a:buNone/>
            </a:pPr>
            <a:r>
              <a:rPr lang="nl-NL" sz="1800" dirty="0">
                <a:solidFill>
                  <a:schemeClr val="tx1">
                    <a:lumMod val="75000"/>
                    <a:lumOff val="25000"/>
                  </a:schemeClr>
                </a:solidFill>
                <a:latin typeface="+mn-lt"/>
                <a:cs typeface="Gill Sans"/>
              </a:rPr>
              <a:t>A</a:t>
            </a:r>
            <a:r>
              <a:rPr lang="nl-NL" sz="1800" dirty="0" smtClean="0">
                <a:solidFill>
                  <a:schemeClr val="tx1">
                    <a:lumMod val="75000"/>
                    <a:lumOff val="25000"/>
                  </a:schemeClr>
                </a:solidFill>
                <a:latin typeface="+mn-lt"/>
                <a:cs typeface="Gill Sans"/>
              </a:rPr>
              <a:t>an het einde van deze workshop:</a:t>
            </a:r>
          </a:p>
          <a:p>
            <a:pPr marL="0" indent="0">
              <a:buNone/>
            </a:pPr>
            <a:endParaRPr lang="nl-NL" sz="1800" dirty="0" smtClean="0">
              <a:solidFill>
                <a:schemeClr val="tx1">
                  <a:lumMod val="75000"/>
                  <a:lumOff val="25000"/>
                </a:schemeClr>
              </a:solidFill>
              <a:latin typeface="+mn-lt"/>
              <a:cs typeface="Gill Sans"/>
            </a:endParaRPr>
          </a:p>
          <a:p>
            <a:pPr>
              <a:buFont typeface="Arial" panose="020B0604020202020204" pitchFamily="34" charset="0"/>
              <a:buChar char="•"/>
            </a:pPr>
            <a:r>
              <a:rPr lang="nl-NL" sz="1800" dirty="0" smtClean="0">
                <a:solidFill>
                  <a:schemeClr val="tx1">
                    <a:lumMod val="75000"/>
                    <a:lumOff val="25000"/>
                  </a:schemeClr>
                </a:solidFill>
                <a:latin typeface="+mn-lt"/>
                <a:cs typeface="Gill Sans"/>
              </a:rPr>
              <a:t>Kunt u goed inschatten welke cliënt indicatie voor TEK heeft</a:t>
            </a:r>
          </a:p>
          <a:p>
            <a:pPr>
              <a:buFont typeface="Arial" panose="020B0604020202020204" pitchFamily="34" charset="0"/>
              <a:buChar char="•"/>
            </a:pPr>
            <a:r>
              <a:rPr lang="nl-NL" sz="1800" dirty="0" smtClean="0">
                <a:solidFill>
                  <a:schemeClr val="tx1">
                    <a:lumMod val="75000"/>
                    <a:lumOff val="25000"/>
                  </a:schemeClr>
                </a:solidFill>
                <a:latin typeface="+mn-lt"/>
                <a:cs typeface="Gill Sans"/>
              </a:rPr>
              <a:t>Weet u welke weg u moet volgen bij aanmeten TEK </a:t>
            </a:r>
          </a:p>
          <a:p>
            <a:pPr>
              <a:buFont typeface="Arial" panose="020B0604020202020204" pitchFamily="34" charset="0"/>
              <a:buChar char="•"/>
            </a:pPr>
            <a:r>
              <a:rPr lang="nl-NL" sz="1800" dirty="0" smtClean="0">
                <a:solidFill>
                  <a:schemeClr val="tx1">
                    <a:lumMod val="75000"/>
                    <a:lumOff val="25000"/>
                  </a:schemeClr>
                </a:solidFill>
                <a:latin typeface="+mn-lt"/>
                <a:cs typeface="Gill Sans"/>
              </a:rPr>
              <a:t>Kunt u zonder problemen TEK aan- en uittrekken</a:t>
            </a:r>
          </a:p>
          <a:p>
            <a:pPr>
              <a:buFont typeface="Arial" panose="020B0604020202020204" pitchFamily="34" charset="0"/>
              <a:buChar char="•"/>
            </a:pPr>
            <a:r>
              <a:rPr lang="nl-NL" sz="1800" dirty="0" smtClean="0">
                <a:solidFill>
                  <a:schemeClr val="tx1">
                    <a:lumMod val="75000"/>
                    <a:lumOff val="25000"/>
                  </a:schemeClr>
                </a:solidFill>
                <a:latin typeface="+mn-lt"/>
                <a:cs typeface="Gill Sans"/>
              </a:rPr>
              <a:t>Heeft u basiskennis van zwachtelen</a:t>
            </a:r>
          </a:p>
          <a:p>
            <a:pPr>
              <a:buFont typeface="Arial" panose="020B0604020202020204" pitchFamily="34" charset="0"/>
              <a:buChar char="•"/>
            </a:pPr>
            <a:r>
              <a:rPr lang="nl-NL" sz="1800" dirty="0" smtClean="0">
                <a:solidFill>
                  <a:schemeClr val="tx1">
                    <a:lumMod val="75000"/>
                    <a:lumOff val="25000"/>
                  </a:schemeClr>
                </a:solidFill>
                <a:latin typeface="+mn-lt"/>
                <a:cs typeface="Gill Sans"/>
              </a:rPr>
              <a:t>Weet u wat de verschillen zijn tussen diverse kousen </a:t>
            </a:r>
          </a:p>
          <a:p>
            <a:pPr>
              <a:buFont typeface="Arial" panose="020B0604020202020204" pitchFamily="34" charset="0"/>
              <a:buChar char="•"/>
            </a:pPr>
            <a:r>
              <a:rPr lang="nl-NL" sz="1800" dirty="0" smtClean="0">
                <a:solidFill>
                  <a:schemeClr val="tx1">
                    <a:lumMod val="75000"/>
                    <a:lumOff val="25000"/>
                  </a:schemeClr>
                </a:solidFill>
                <a:latin typeface="+mn-lt"/>
                <a:cs typeface="Gill Sans"/>
              </a:rPr>
              <a:t>Weet u welk advies u kunt geven bij zelfmanagement bij TEK</a:t>
            </a:r>
          </a:p>
          <a:p>
            <a:pPr>
              <a:buFont typeface="Arial" panose="020B0604020202020204" pitchFamily="34" charset="0"/>
              <a:buChar char="•"/>
            </a:pPr>
            <a:r>
              <a:rPr lang="nl-NL" sz="1800" dirty="0" smtClean="0">
                <a:solidFill>
                  <a:schemeClr val="tx1">
                    <a:lumMod val="75000"/>
                    <a:lumOff val="25000"/>
                  </a:schemeClr>
                </a:solidFill>
                <a:latin typeface="+mn-lt"/>
                <a:cs typeface="Gill Sans"/>
              </a:rPr>
              <a:t>Weet u waarom u uw cliënten moet stimuleren om TEK te blijven dragen</a:t>
            </a:r>
          </a:p>
        </p:txBody>
      </p:sp>
      <p:sp>
        <p:nvSpPr>
          <p:cNvPr id="11" name="Titel 2"/>
          <p:cNvSpPr txBox="1">
            <a:spLocks/>
          </p:cNvSpPr>
          <p:nvPr/>
        </p:nvSpPr>
        <p:spPr>
          <a:xfrm>
            <a:off x="1360885" y="249492"/>
            <a:ext cx="6419056" cy="594066"/>
          </a:xfrm>
          <a:prstGeom prst="rect">
            <a:avLst/>
          </a:prstGeom>
        </p:spPr>
        <p:txBody>
          <a:bodyPr vert="horz" lIns="91440" tIns="45720" rIns="91440" bIns="45720" rtlCol="0" anchor="t">
            <a:normAutofit/>
          </a:bodyPr>
          <a:lstStyle>
            <a:lvl1pPr algn="l" defTabSz="914400" rtl="0" eaLnBrk="1" latinLnBrk="0" hangingPunct="1">
              <a:spcBef>
                <a:spcPct val="0"/>
              </a:spcBef>
              <a:buNone/>
              <a:defRPr sz="3200" b="1" kern="1200">
                <a:solidFill>
                  <a:schemeClr val="tx1"/>
                </a:solidFill>
                <a:latin typeface="Gill Sans MT" pitchFamily="34" charset="0"/>
                <a:ea typeface="+mj-ea"/>
                <a:cs typeface="+mj-cs"/>
              </a:defRPr>
            </a:lvl1pPr>
          </a:lstStyle>
          <a:p>
            <a:r>
              <a:rPr lang="nl-NL" dirty="0">
                <a:solidFill>
                  <a:srgbClr val="8BB511"/>
                </a:solidFill>
                <a:latin typeface="+mn-lt"/>
              </a:rPr>
              <a:t>Leerdoelen</a:t>
            </a:r>
            <a:endParaRPr lang="nl-NL" b="0" dirty="0">
              <a:solidFill>
                <a:srgbClr val="8BB511"/>
              </a:solidFill>
              <a:latin typeface="+mn-lt"/>
              <a:cs typeface="Gill Sans SemiBold"/>
            </a:endParaRPr>
          </a:p>
        </p:txBody>
      </p:sp>
      <p:grpSp>
        <p:nvGrpSpPr>
          <p:cNvPr id="12" name="Group 11"/>
          <p:cNvGrpSpPr/>
          <p:nvPr/>
        </p:nvGrpSpPr>
        <p:grpSpPr>
          <a:xfrm>
            <a:off x="8244408" y="0"/>
            <a:ext cx="899592" cy="5152266"/>
            <a:chOff x="8244408" y="0"/>
            <a:chExt cx="899592" cy="5152266"/>
          </a:xfrm>
        </p:grpSpPr>
        <p:sp>
          <p:nvSpPr>
            <p:cNvPr id="13" name="Rectangle 12"/>
            <p:cNvSpPr/>
            <p:nvPr/>
          </p:nvSpPr>
          <p:spPr>
            <a:xfrm>
              <a:off x="8244408" y="0"/>
              <a:ext cx="899592" cy="5143500"/>
            </a:xfrm>
            <a:prstGeom prst="rect">
              <a:avLst/>
            </a:prstGeom>
            <a:solidFill>
              <a:srgbClr val="80AC20"/>
            </a:solidFill>
            <a:ln w="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2" cstate="print"/>
            <a:stretch>
              <a:fillRect/>
            </a:stretch>
          </p:blipFill>
          <p:spPr>
            <a:xfrm rot="16200000">
              <a:off x="5793553" y="2459622"/>
              <a:ext cx="5143500" cy="241787"/>
            </a:xfrm>
            <a:prstGeom prst="rect">
              <a:avLst/>
            </a:prstGeom>
          </p:spPr>
        </p:pic>
      </p:grpSp>
      <p:grpSp>
        <p:nvGrpSpPr>
          <p:cNvPr id="15" name="Group 14"/>
          <p:cNvGrpSpPr/>
          <p:nvPr/>
        </p:nvGrpSpPr>
        <p:grpSpPr>
          <a:xfrm rot="10800000">
            <a:off x="0" y="-8766"/>
            <a:ext cx="899592" cy="5152266"/>
            <a:chOff x="8244408" y="0"/>
            <a:chExt cx="899592" cy="5152266"/>
          </a:xfrm>
        </p:grpSpPr>
        <p:sp>
          <p:nvSpPr>
            <p:cNvPr id="16" name="Rectangle 15"/>
            <p:cNvSpPr/>
            <p:nvPr/>
          </p:nvSpPr>
          <p:spPr>
            <a:xfrm>
              <a:off x="8244408" y="0"/>
              <a:ext cx="899592" cy="5143500"/>
            </a:xfrm>
            <a:prstGeom prst="rect">
              <a:avLst/>
            </a:prstGeom>
            <a:solidFill>
              <a:srgbClr val="80AC20"/>
            </a:solidFill>
            <a:ln w="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2" cstate="print"/>
            <a:stretch>
              <a:fillRect/>
            </a:stretch>
          </p:blipFill>
          <p:spPr>
            <a:xfrm rot="16200000">
              <a:off x="5793553" y="2459622"/>
              <a:ext cx="5143500" cy="241787"/>
            </a:xfrm>
            <a:prstGeom prst="rect">
              <a:avLst/>
            </a:prstGeom>
          </p:spPr>
        </p:pic>
      </p:grpSp>
    </p:spTree>
    <p:extLst>
      <p:ext uri="{BB962C8B-B14F-4D97-AF65-F5344CB8AC3E}">
        <p14:creationId xmlns:p14="http://schemas.microsoft.com/office/powerpoint/2010/main" val="20350556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6" name="Group 15"/>
          <p:cNvGrpSpPr/>
          <p:nvPr/>
        </p:nvGrpSpPr>
        <p:grpSpPr>
          <a:xfrm>
            <a:off x="8244408" y="0"/>
            <a:ext cx="899592" cy="5152266"/>
            <a:chOff x="8244408" y="0"/>
            <a:chExt cx="899592" cy="5152266"/>
          </a:xfrm>
        </p:grpSpPr>
        <p:sp>
          <p:nvSpPr>
            <p:cNvPr id="17" name="Rectangle 16"/>
            <p:cNvSpPr/>
            <p:nvPr/>
          </p:nvSpPr>
          <p:spPr>
            <a:xfrm>
              <a:off x="8244408" y="0"/>
              <a:ext cx="899592" cy="5143500"/>
            </a:xfrm>
            <a:prstGeom prst="rect">
              <a:avLst/>
            </a:prstGeom>
            <a:solidFill>
              <a:srgbClr val="80AC20"/>
            </a:solidFill>
            <a:ln w="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a:blip r:embed="rId3" cstate="print"/>
            <a:stretch>
              <a:fillRect/>
            </a:stretch>
          </p:blipFill>
          <p:spPr>
            <a:xfrm rot="16200000">
              <a:off x="5793553" y="2459622"/>
              <a:ext cx="5143500" cy="241787"/>
            </a:xfrm>
            <a:prstGeom prst="rect">
              <a:avLst/>
            </a:prstGeom>
          </p:spPr>
        </p:pic>
      </p:grpSp>
      <p:grpSp>
        <p:nvGrpSpPr>
          <p:cNvPr id="19" name="Group 18"/>
          <p:cNvGrpSpPr/>
          <p:nvPr/>
        </p:nvGrpSpPr>
        <p:grpSpPr>
          <a:xfrm rot="10800000">
            <a:off x="0" y="-8766"/>
            <a:ext cx="899592" cy="5152266"/>
            <a:chOff x="8244408" y="0"/>
            <a:chExt cx="899592" cy="5152266"/>
          </a:xfrm>
        </p:grpSpPr>
        <p:sp>
          <p:nvSpPr>
            <p:cNvPr id="20" name="Rectangle 19"/>
            <p:cNvSpPr/>
            <p:nvPr/>
          </p:nvSpPr>
          <p:spPr>
            <a:xfrm>
              <a:off x="8244408" y="0"/>
              <a:ext cx="899592" cy="5143500"/>
            </a:xfrm>
            <a:prstGeom prst="rect">
              <a:avLst/>
            </a:prstGeom>
            <a:solidFill>
              <a:srgbClr val="80AC20"/>
            </a:solidFill>
            <a:ln w="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3" cstate="print"/>
            <a:stretch>
              <a:fillRect/>
            </a:stretch>
          </p:blipFill>
          <p:spPr>
            <a:xfrm rot="16200000">
              <a:off x="5793553" y="2459622"/>
              <a:ext cx="5143500" cy="241787"/>
            </a:xfrm>
            <a:prstGeom prst="rect">
              <a:avLst/>
            </a:prstGeom>
          </p:spPr>
        </p:pic>
      </p:grpSp>
      <p:sp>
        <p:nvSpPr>
          <p:cNvPr id="14" name="Tijdelijke aanduiding voor inhoud 3"/>
          <p:cNvSpPr txBox="1">
            <a:spLocks/>
          </p:cNvSpPr>
          <p:nvPr/>
        </p:nvSpPr>
        <p:spPr>
          <a:xfrm>
            <a:off x="1420317" y="1131591"/>
            <a:ext cx="6300192" cy="67789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a:buChar char="•"/>
            </a:pPr>
            <a:r>
              <a:rPr lang="nl-NL" sz="1800" dirty="0" smtClean="0">
                <a:solidFill>
                  <a:schemeClr val="tx1">
                    <a:lumMod val="75000"/>
                    <a:lumOff val="25000"/>
                  </a:schemeClr>
                </a:solidFill>
                <a:latin typeface="Gill Sans"/>
                <a:cs typeface="Gill Sans"/>
                <a:sym typeface="Wingdings" panose="05000000000000000000" pitchFamily="2" charset="2"/>
              </a:rPr>
              <a:t>Belangrijk is om het ledemaat oedeemvrij te maken</a:t>
            </a:r>
          </a:p>
          <a:p>
            <a:pPr>
              <a:buFont typeface="Arial"/>
              <a:buChar char="•"/>
            </a:pPr>
            <a:r>
              <a:rPr lang="nl-NL" sz="1800" dirty="0" smtClean="0">
                <a:solidFill>
                  <a:schemeClr val="tx1">
                    <a:lumMod val="75000"/>
                    <a:lumOff val="25000"/>
                  </a:schemeClr>
                </a:solidFill>
                <a:latin typeface="Gill Sans"/>
                <a:cs typeface="Gill Sans"/>
              </a:rPr>
              <a:t>Ons doel: meten op oedeemvrije ledematen</a:t>
            </a:r>
          </a:p>
        </p:txBody>
      </p:sp>
      <p:sp>
        <p:nvSpPr>
          <p:cNvPr id="15" name="Rectangle 14"/>
          <p:cNvSpPr/>
          <p:nvPr/>
        </p:nvSpPr>
        <p:spPr>
          <a:xfrm>
            <a:off x="323528" y="258782"/>
            <a:ext cx="502261" cy="584776"/>
          </a:xfrm>
          <a:prstGeom prst="rect">
            <a:avLst/>
          </a:prstGeom>
        </p:spPr>
        <p:txBody>
          <a:bodyPr wrap="none" anchor="t">
            <a:spAutoFit/>
          </a:bodyPr>
          <a:lstStyle/>
          <a:p>
            <a:r>
              <a:rPr lang="nl-NL" sz="3200" dirty="0">
                <a:solidFill>
                  <a:schemeClr val="bg1"/>
                </a:solidFill>
                <a:latin typeface="Gill Sans SemiBold"/>
                <a:cs typeface="Gill Sans SemiBold"/>
              </a:rPr>
              <a:t>1. </a:t>
            </a:r>
            <a:endParaRPr lang="en-US" sz="3200" dirty="0">
              <a:solidFill>
                <a:schemeClr val="bg1"/>
              </a:solidFill>
              <a:latin typeface="Gill Sans SemiBold"/>
              <a:cs typeface="Gill Sans SemiBold"/>
            </a:endParaRPr>
          </a:p>
        </p:txBody>
      </p:sp>
      <p:sp>
        <p:nvSpPr>
          <p:cNvPr id="22" name="Titel 2"/>
          <p:cNvSpPr txBox="1">
            <a:spLocks/>
          </p:cNvSpPr>
          <p:nvPr/>
        </p:nvSpPr>
        <p:spPr>
          <a:xfrm>
            <a:off x="1464387" y="249492"/>
            <a:ext cx="6780021" cy="594066"/>
          </a:xfrm>
          <a:prstGeom prst="rect">
            <a:avLst/>
          </a:prstGeom>
        </p:spPr>
        <p:txBody>
          <a:bodyPr vert="horz" lIns="91440" tIns="45720" rIns="91440" bIns="45720" rtlCol="0" anchor="t">
            <a:noAutofit/>
          </a:bodyPr>
          <a:lstStyle>
            <a:lvl1pPr algn="l" defTabSz="914400" rtl="0" eaLnBrk="1" latinLnBrk="0" hangingPunct="1">
              <a:spcBef>
                <a:spcPct val="0"/>
              </a:spcBef>
              <a:buNone/>
              <a:defRPr sz="3200" b="1" kern="1200">
                <a:solidFill>
                  <a:schemeClr val="tx1"/>
                </a:solidFill>
                <a:latin typeface="Gill Sans MT" pitchFamily="34" charset="0"/>
                <a:ea typeface="+mj-ea"/>
                <a:cs typeface="+mj-cs"/>
              </a:defRPr>
            </a:lvl1pPr>
          </a:lstStyle>
          <a:p>
            <a:r>
              <a:rPr lang="nl-NL" dirty="0">
                <a:solidFill>
                  <a:srgbClr val="8BB511"/>
                </a:solidFill>
                <a:latin typeface="+mn-lt"/>
                <a:cs typeface="Gill Sans SemiBold"/>
              </a:rPr>
              <a:t>Ambulante Compressie </a:t>
            </a:r>
            <a:r>
              <a:rPr lang="nl-NL" dirty="0" smtClean="0">
                <a:solidFill>
                  <a:srgbClr val="8BB511"/>
                </a:solidFill>
                <a:latin typeface="+mn-lt"/>
                <a:cs typeface="Gill Sans SemiBold"/>
              </a:rPr>
              <a:t>Therapie (ACT)</a:t>
            </a:r>
            <a:endParaRPr lang="nl-NL" dirty="0">
              <a:solidFill>
                <a:srgbClr val="8BB511"/>
              </a:solidFill>
              <a:latin typeface="+mn-lt"/>
              <a:cs typeface="Gill Sans SemiBold"/>
            </a:endParaRPr>
          </a:p>
        </p:txBody>
      </p:sp>
      <p:grpSp>
        <p:nvGrpSpPr>
          <p:cNvPr id="3" name="Group 2"/>
          <p:cNvGrpSpPr/>
          <p:nvPr/>
        </p:nvGrpSpPr>
        <p:grpSpPr>
          <a:xfrm>
            <a:off x="1234443" y="2355726"/>
            <a:ext cx="6671940" cy="1659216"/>
            <a:chOff x="1572469" y="2859782"/>
            <a:chExt cx="5807843" cy="1444328"/>
          </a:xfrm>
        </p:grpSpPr>
        <p:pic>
          <p:nvPicPr>
            <p:cNvPr id="12" name="Picture 2" descr="Ambulante compressie therapi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510" t="67891" r="51591" b="1696"/>
            <a:stretch/>
          </p:blipFill>
          <p:spPr bwMode="auto">
            <a:xfrm>
              <a:off x="1572469" y="2859782"/>
              <a:ext cx="2927523" cy="144432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Ambulante compressie therapi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1132" t="67891" r="2555" b="1696"/>
            <a:stretch/>
          </p:blipFill>
          <p:spPr bwMode="auto">
            <a:xfrm>
              <a:off x="4426416" y="2859782"/>
              <a:ext cx="2953896" cy="144432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4343858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1475656" y="1779662"/>
            <a:ext cx="2736304" cy="3564396"/>
          </a:xfrm>
        </p:spPr>
        <p:txBody>
          <a:bodyPr lIns="0" bIns="0">
            <a:normAutofit/>
          </a:bodyPr>
          <a:lstStyle/>
          <a:p>
            <a:pPr marL="180000" indent="-180000">
              <a:spcBef>
                <a:spcPts val="0"/>
              </a:spcBef>
              <a:buFont typeface="Arial"/>
              <a:buChar char="•"/>
            </a:pPr>
            <a:r>
              <a:rPr lang="nl-NL" sz="1800" dirty="0">
                <a:solidFill>
                  <a:schemeClr val="tx1">
                    <a:lumMod val="75000"/>
                    <a:lumOff val="25000"/>
                  </a:schemeClr>
                </a:solidFill>
                <a:latin typeface="+mn-lt"/>
                <a:cs typeface="Calibri"/>
              </a:rPr>
              <a:t>Doel: bloedafvoer vanuit de extremiteiten naar het hart </a:t>
            </a:r>
            <a:r>
              <a:rPr lang="nl-NL" sz="1800" dirty="0" smtClean="0">
                <a:solidFill>
                  <a:schemeClr val="tx1">
                    <a:lumMod val="75000"/>
                    <a:lumOff val="25000"/>
                  </a:schemeClr>
                </a:solidFill>
                <a:latin typeface="+mn-lt"/>
                <a:cs typeface="Calibri"/>
              </a:rPr>
              <a:t>bevorderen d.m.v</a:t>
            </a:r>
            <a:r>
              <a:rPr lang="nl-NL" sz="1800" dirty="0">
                <a:solidFill>
                  <a:schemeClr val="tx1">
                    <a:lumMod val="75000"/>
                    <a:lumOff val="25000"/>
                  </a:schemeClr>
                </a:solidFill>
                <a:latin typeface="+mn-lt"/>
                <a:cs typeface="Calibri"/>
              </a:rPr>
              <a:t>. </a:t>
            </a:r>
            <a:r>
              <a:rPr lang="nl-NL" sz="1800" dirty="0" smtClean="0">
                <a:solidFill>
                  <a:schemeClr val="tx1">
                    <a:lumMod val="75000"/>
                    <a:lumOff val="25000"/>
                  </a:schemeClr>
                </a:solidFill>
                <a:latin typeface="+mn-lt"/>
                <a:cs typeface="Calibri"/>
              </a:rPr>
              <a:t>compressie.</a:t>
            </a:r>
            <a:r>
              <a:rPr lang="nl-NL" sz="1800" dirty="0" smtClean="0">
                <a:solidFill>
                  <a:srgbClr val="FF0000"/>
                </a:solidFill>
                <a:latin typeface="+mn-lt"/>
                <a:cs typeface="Calibri"/>
              </a:rPr>
              <a:t>1</a:t>
            </a:r>
          </a:p>
          <a:p>
            <a:pPr marL="180000" indent="-180000">
              <a:spcBef>
                <a:spcPts val="0"/>
              </a:spcBef>
              <a:buFont typeface="Arial"/>
              <a:buChar char="•"/>
            </a:pPr>
            <a:endParaRPr lang="nl-NL" sz="1800" dirty="0" smtClean="0">
              <a:solidFill>
                <a:srgbClr val="FF0000"/>
              </a:solidFill>
              <a:latin typeface="+mn-lt"/>
              <a:cs typeface="Calibri"/>
            </a:endParaRPr>
          </a:p>
          <a:p>
            <a:pPr marL="228600" indent="-228600">
              <a:buAutoNum type="arabicPeriod"/>
            </a:pPr>
            <a:r>
              <a:rPr lang="nb-NO" sz="800" dirty="0" smtClean="0"/>
              <a:t>(Sillevis Smitt, Everdingen, Starink &amp; Horst, 2014). </a:t>
            </a:r>
          </a:p>
          <a:p>
            <a:pPr marL="228600" indent="-228600">
              <a:buAutoNum type="arabicPeriod"/>
            </a:pPr>
            <a:r>
              <a:rPr lang="nl-NL" sz="800" dirty="0" smtClean="0"/>
              <a:t>(Nederlandse Vereniging voor Dermatologie en </a:t>
            </a:r>
            <a:r>
              <a:rPr lang="nl-NL" sz="800" dirty="0" err="1" smtClean="0"/>
              <a:t>Venereologie</a:t>
            </a:r>
            <a:r>
              <a:rPr lang="nl-NL" sz="800" dirty="0" smtClean="0"/>
              <a:t>, 2014).</a:t>
            </a:r>
          </a:p>
          <a:p>
            <a:pPr marL="180000" indent="-180000">
              <a:spcBef>
                <a:spcPts val="0"/>
              </a:spcBef>
              <a:buFont typeface="Arial"/>
              <a:buChar char="•"/>
            </a:pPr>
            <a:endParaRPr lang="nl-NL" sz="1800" dirty="0" smtClean="0">
              <a:solidFill>
                <a:srgbClr val="FF0000"/>
              </a:solidFill>
              <a:latin typeface="+mn-lt"/>
              <a:cs typeface="Calibri"/>
            </a:endParaRPr>
          </a:p>
        </p:txBody>
      </p:sp>
      <p:sp>
        <p:nvSpPr>
          <p:cNvPr id="11" name="Titel 2"/>
          <p:cNvSpPr txBox="1">
            <a:spLocks/>
          </p:cNvSpPr>
          <p:nvPr/>
        </p:nvSpPr>
        <p:spPr>
          <a:xfrm>
            <a:off x="1360885" y="249492"/>
            <a:ext cx="6419056" cy="594066"/>
          </a:xfrm>
          <a:prstGeom prst="rect">
            <a:avLst/>
          </a:prstGeom>
        </p:spPr>
        <p:txBody>
          <a:bodyPr vert="horz" lIns="91440" tIns="45720" rIns="91440" bIns="45720" rtlCol="0" anchor="t">
            <a:normAutofit/>
          </a:bodyPr>
          <a:lstStyle>
            <a:lvl1pPr algn="l" defTabSz="914400" rtl="0" eaLnBrk="1" latinLnBrk="0" hangingPunct="1">
              <a:spcBef>
                <a:spcPct val="0"/>
              </a:spcBef>
              <a:buNone/>
              <a:defRPr sz="3200" b="1" kern="1200">
                <a:solidFill>
                  <a:schemeClr val="tx1"/>
                </a:solidFill>
                <a:latin typeface="Gill Sans MT" pitchFamily="34" charset="0"/>
                <a:ea typeface="+mj-ea"/>
                <a:cs typeface="+mj-cs"/>
              </a:defRPr>
            </a:lvl1pPr>
          </a:lstStyle>
          <a:p>
            <a:r>
              <a:rPr lang="nl-NL" dirty="0" smtClean="0">
                <a:solidFill>
                  <a:srgbClr val="8BB511"/>
                </a:solidFill>
                <a:latin typeface="+mn-lt"/>
              </a:rPr>
              <a:t>Ambulante compressie therapie</a:t>
            </a:r>
          </a:p>
          <a:p>
            <a:endParaRPr lang="nl-NL" b="0" dirty="0">
              <a:solidFill>
                <a:srgbClr val="8BB511"/>
              </a:solidFill>
              <a:latin typeface="+mn-lt"/>
              <a:cs typeface="Gill Sans SemiBold"/>
            </a:endParaRPr>
          </a:p>
          <a:p>
            <a:endParaRPr lang="nl-NL" b="0" dirty="0">
              <a:solidFill>
                <a:srgbClr val="8BB511"/>
              </a:solidFill>
              <a:latin typeface="+mn-lt"/>
              <a:cs typeface="Gill Sans SemiBold"/>
            </a:endParaRPr>
          </a:p>
        </p:txBody>
      </p:sp>
      <p:grpSp>
        <p:nvGrpSpPr>
          <p:cNvPr id="12" name="Group 11"/>
          <p:cNvGrpSpPr/>
          <p:nvPr/>
        </p:nvGrpSpPr>
        <p:grpSpPr>
          <a:xfrm>
            <a:off x="8244408" y="0"/>
            <a:ext cx="899592" cy="5152266"/>
            <a:chOff x="8244408" y="0"/>
            <a:chExt cx="899592" cy="5152266"/>
          </a:xfrm>
        </p:grpSpPr>
        <p:sp>
          <p:nvSpPr>
            <p:cNvPr id="13" name="Rectangle 12"/>
            <p:cNvSpPr/>
            <p:nvPr/>
          </p:nvSpPr>
          <p:spPr>
            <a:xfrm>
              <a:off x="8244408" y="0"/>
              <a:ext cx="899592" cy="5143500"/>
            </a:xfrm>
            <a:prstGeom prst="rect">
              <a:avLst/>
            </a:prstGeom>
            <a:solidFill>
              <a:srgbClr val="80AC20"/>
            </a:solidFill>
            <a:ln w="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3" cstate="print"/>
            <a:stretch>
              <a:fillRect/>
            </a:stretch>
          </p:blipFill>
          <p:spPr>
            <a:xfrm rot="16200000">
              <a:off x="5793553" y="2459622"/>
              <a:ext cx="5143500" cy="241787"/>
            </a:xfrm>
            <a:prstGeom prst="rect">
              <a:avLst/>
            </a:prstGeom>
          </p:spPr>
        </p:pic>
      </p:grpSp>
      <p:grpSp>
        <p:nvGrpSpPr>
          <p:cNvPr id="15" name="Group 14"/>
          <p:cNvGrpSpPr/>
          <p:nvPr/>
        </p:nvGrpSpPr>
        <p:grpSpPr>
          <a:xfrm rot="10800000">
            <a:off x="0" y="-8766"/>
            <a:ext cx="899592" cy="5152266"/>
            <a:chOff x="8244408" y="0"/>
            <a:chExt cx="899592" cy="5152266"/>
          </a:xfrm>
        </p:grpSpPr>
        <p:sp>
          <p:nvSpPr>
            <p:cNvPr id="16" name="Rectangle 15"/>
            <p:cNvSpPr/>
            <p:nvPr/>
          </p:nvSpPr>
          <p:spPr>
            <a:xfrm>
              <a:off x="8244408" y="0"/>
              <a:ext cx="899592" cy="5143500"/>
            </a:xfrm>
            <a:prstGeom prst="rect">
              <a:avLst/>
            </a:prstGeom>
            <a:solidFill>
              <a:srgbClr val="80AC20"/>
            </a:solidFill>
            <a:ln w="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3" cstate="print"/>
            <a:stretch>
              <a:fillRect/>
            </a:stretch>
          </p:blipFill>
          <p:spPr>
            <a:xfrm rot="16200000">
              <a:off x="5793553" y="2459622"/>
              <a:ext cx="5143500" cy="241787"/>
            </a:xfrm>
            <a:prstGeom prst="rect">
              <a:avLst/>
            </a:prstGeom>
          </p:spPr>
        </p:pic>
      </p:grpSp>
      <p:sp>
        <p:nvSpPr>
          <p:cNvPr id="10" name="Tijdelijke aanduiding voor inhoud 1"/>
          <p:cNvSpPr txBox="1">
            <a:spLocks/>
          </p:cNvSpPr>
          <p:nvPr/>
        </p:nvSpPr>
        <p:spPr>
          <a:xfrm>
            <a:off x="4572000" y="1851670"/>
            <a:ext cx="2952328" cy="3564396"/>
          </a:xfrm>
          <a:prstGeom prst="rect">
            <a:avLst/>
          </a:prstGeom>
        </p:spPr>
        <p:txBody>
          <a:bodyPr vert="horz" lIns="0" tIns="0" rIns="91440" bIns="0" rtlCol="0">
            <a:normAutofit/>
          </a:bodyPr>
          <a:lstStyle>
            <a:lvl1pPr marL="342900" indent="-342900" algn="l" defTabSz="914400" rtl="0" eaLnBrk="1" latinLnBrk="0" hangingPunct="1">
              <a:spcBef>
                <a:spcPct val="20000"/>
              </a:spcBef>
              <a:buFontTx/>
              <a:buBlip>
                <a:blip r:embed="rId4"/>
              </a:buBlip>
              <a:defRPr sz="2400" kern="1200">
                <a:solidFill>
                  <a:schemeClr val="tx1"/>
                </a:solidFill>
                <a:latin typeface="Gill Sans MT" pitchFamily="34" charset="0"/>
                <a:ea typeface="+mn-ea"/>
                <a:cs typeface="+mn-cs"/>
              </a:defRPr>
            </a:lvl1pPr>
            <a:lvl2pPr marL="742950" indent="-285750" algn="l" defTabSz="914400" rtl="0" eaLnBrk="1" latinLnBrk="0" hangingPunct="1">
              <a:spcBef>
                <a:spcPct val="20000"/>
              </a:spcBef>
              <a:buClr>
                <a:srgbClr val="8BB511"/>
              </a:buClr>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8BB511"/>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rgbClr val="8BB511"/>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rgbClr val="8BB511"/>
              </a:buClr>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0000" indent="-180000">
              <a:buFont typeface="Arial"/>
              <a:buChar char="•"/>
            </a:pPr>
            <a:r>
              <a:rPr lang="nl-NL" sz="1800" dirty="0">
                <a:solidFill>
                  <a:schemeClr val="tx1">
                    <a:lumMod val="75000"/>
                    <a:lumOff val="25000"/>
                  </a:schemeClr>
                </a:solidFill>
                <a:latin typeface="+mn-lt"/>
                <a:cs typeface="Calibri"/>
              </a:rPr>
              <a:t>Hierdoor ontstaat een betere celstofwisseling waardoor een verbeterde doorbloeding (genezen van ulcus cruris e.d</a:t>
            </a:r>
            <a:r>
              <a:rPr lang="nl-NL" sz="1800" dirty="0" smtClean="0">
                <a:solidFill>
                  <a:schemeClr val="tx1">
                    <a:lumMod val="75000"/>
                    <a:lumOff val="25000"/>
                  </a:schemeClr>
                </a:solidFill>
                <a:latin typeface="+mn-lt"/>
                <a:cs typeface="Calibri"/>
              </a:rPr>
              <a:t>.)</a:t>
            </a:r>
            <a:r>
              <a:rPr lang="nl-NL" sz="1800" dirty="0" smtClean="0">
                <a:solidFill>
                  <a:srgbClr val="FF0000"/>
                </a:solidFill>
                <a:latin typeface="+mn-lt"/>
                <a:cs typeface="Calibri"/>
              </a:rPr>
              <a:t>2.</a:t>
            </a:r>
            <a:r>
              <a:rPr lang="nl-NL" sz="1800" dirty="0">
                <a:solidFill>
                  <a:schemeClr val="tx1">
                    <a:lumMod val="75000"/>
                    <a:lumOff val="25000"/>
                  </a:schemeClr>
                </a:solidFill>
                <a:latin typeface="+mn-lt"/>
                <a:cs typeface="Calibri"/>
              </a:rPr>
              <a:t/>
            </a:r>
            <a:br>
              <a:rPr lang="nl-NL" sz="1800" dirty="0">
                <a:solidFill>
                  <a:schemeClr val="tx1">
                    <a:lumMod val="75000"/>
                    <a:lumOff val="25000"/>
                  </a:schemeClr>
                </a:solidFill>
                <a:latin typeface="+mn-lt"/>
                <a:cs typeface="Calibri"/>
              </a:rPr>
            </a:br>
            <a:endParaRPr lang="nl-NL" sz="1800" dirty="0">
              <a:solidFill>
                <a:schemeClr val="tx1">
                  <a:lumMod val="75000"/>
                  <a:lumOff val="25000"/>
                </a:schemeClr>
              </a:solidFill>
              <a:latin typeface="+mn-lt"/>
              <a:cs typeface="Calibri"/>
            </a:endParaRPr>
          </a:p>
        </p:txBody>
      </p:sp>
      <p:sp>
        <p:nvSpPr>
          <p:cNvPr id="3" name="TextBox 2"/>
          <p:cNvSpPr txBox="1"/>
          <p:nvPr/>
        </p:nvSpPr>
        <p:spPr>
          <a:xfrm>
            <a:off x="1475656" y="771550"/>
            <a:ext cx="3744416" cy="538609"/>
          </a:xfrm>
          <a:prstGeom prst="rect">
            <a:avLst/>
          </a:prstGeom>
          <a:noFill/>
        </p:spPr>
        <p:txBody>
          <a:bodyPr wrap="square" lIns="0" rIns="0" bIns="0" rtlCol="0">
            <a:spAutoFit/>
          </a:bodyPr>
          <a:lstStyle/>
          <a:p>
            <a:r>
              <a:rPr lang="nl-NL" sz="1600" dirty="0">
                <a:solidFill>
                  <a:schemeClr val="tx1">
                    <a:lumMod val="75000"/>
                    <a:lumOff val="25000"/>
                  </a:schemeClr>
                </a:solidFill>
                <a:cs typeface="Calibri"/>
              </a:rPr>
              <a:t>(ook wel ACT/ zwachtelen  genoemd)</a:t>
            </a:r>
            <a:br>
              <a:rPr lang="nl-NL" sz="1600" dirty="0">
                <a:solidFill>
                  <a:schemeClr val="tx1">
                    <a:lumMod val="75000"/>
                    <a:lumOff val="25000"/>
                  </a:schemeClr>
                </a:solidFill>
                <a:cs typeface="Calibri"/>
              </a:rPr>
            </a:br>
            <a:endParaRPr lang="en-US" sz="1600" dirty="0">
              <a:solidFill>
                <a:schemeClr val="tx1">
                  <a:lumMod val="75000"/>
                  <a:lumOff val="25000"/>
                </a:schemeClr>
              </a:solidFill>
              <a:cs typeface="Calibri"/>
            </a:endParaRPr>
          </a:p>
        </p:txBody>
      </p:sp>
    </p:spTree>
    <p:extLst>
      <p:ext uri="{BB962C8B-B14F-4D97-AF65-F5344CB8AC3E}">
        <p14:creationId xmlns:p14="http://schemas.microsoft.com/office/powerpoint/2010/main" val="19460400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Tijdelijke aanduiding voor inhoud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650" y="0"/>
            <a:ext cx="9112350" cy="5143500"/>
          </a:xfrm>
          <a:prstGeom prst="rect">
            <a:avLst/>
          </a:prstGeom>
        </p:spPr>
      </p:pic>
      <p:sp>
        <p:nvSpPr>
          <p:cNvPr id="3" name="Tijdelijke aanduiding voor dianummer 2"/>
          <p:cNvSpPr>
            <a:spLocks noGrp="1"/>
          </p:cNvSpPr>
          <p:nvPr>
            <p:ph type="sldNum" sz="quarter" idx="12"/>
          </p:nvPr>
        </p:nvSpPr>
        <p:spPr/>
        <p:txBody>
          <a:bodyPr/>
          <a:lstStyle/>
          <a:p>
            <a:fld id="{6D6E8832-7B81-4DA1-B2CA-FBCD6FE4CBE8}" type="slidenum">
              <a:rPr lang="nl-NL" smtClean="0"/>
              <a:pPr/>
              <a:t>8</a:t>
            </a:fld>
            <a:endParaRPr lang="nl-NL" dirty="0"/>
          </a:p>
        </p:txBody>
      </p:sp>
      <p:grpSp>
        <p:nvGrpSpPr>
          <p:cNvPr id="5" name="Group 4"/>
          <p:cNvGrpSpPr/>
          <p:nvPr/>
        </p:nvGrpSpPr>
        <p:grpSpPr>
          <a:xfrm>
            <a:off x="8244408" y="-92546"/>
            <a:ext cx="899592" cy="5256584"/>
            <a:chOff x="8244408" y="0"/>
            <a:chExt cx="899592" cy="5152266"/>
          </a:xfrm>
        </p:grpSpPr>
        <p:sp>
          <p:nvSpPr>
            <p:cNvPr id="6" name="Rectangle 5"/>
            <p:cNvSpPr/>
            <p:nvPr/>
          </p:nvSpPr>
          <p:spPr>
            <a:xfrm>
              <a:off x="8244408" y="0"/>
              <a:ext cx="899592" cy="5143500"/>
            </a:xfrm>
            <a:prstGeom prst="rect">
              <a:avLst/>
            </a:prstGeom>
            <a:solidFill>
              <a:srgbClr val="80AC20"/>
            </a:solidFill>
            <a:ln w="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print"/>
            <a:stretch>
              <a:fillRect/>
            </a:stretch>
          </p:blipFill>
          <p:spPr>
            <a:xfrm rot="16200000">
              <a:off x="5793553" y="2459622"/>
              <a:ext cx="5143500" cy="241787"/>
            </a:xfrm>
            <a:prstGeom prst="rect">
              <a:avLst/>
            </a:prstGeom>
          </p:spPr>
        </p:pic>
      </p:grpSp>
      <p:grpSp>
        <p:nvGrpSpPr>
          <p:cNvPr id="8" name="Group 7"/>
          <p:cNvGrpSpPr/>
          <p:nvPr/>
        </p:nvGrpSpPr>
        <p:grpSpPr>
          <a:xfrm rot="10800000">
            <a:off x="0" y="-20538"/>
            <a:ext cx="899592" cy="5256584"/>
            <a:chOff x="8244408" y="0"/>
            <a:chExt cx="899592" cy="5152266"/>
          </a:xfrm>
        </p:grpSpPr>
        <p:sp>
          <p:nvSpPr>
            <p:cNvPr id="9" name="Rectangle 8"/>
            <p:cNvSpPr/>
            <p:nvPr/>
          </p:nvSpPr>
          <p:spPr>
            <a:xfrm>
              <a:off x="8244408" y="0"/>
              <a:ext cx="899592" cy="5143500"/>
            </a:xfrm>
            <a:prstGeom prst="rect">
              <a:avLst/>
            </a:prstGeom>
            <a:solidFill>
              <a:srgbClr val="80AC20"/>
            </a:solidFill>
            <a:ln w="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stretch>
              <a:fillRect/>
            </a:stretch>
          </p:blipFill>
          <p:spPr>
            <a:xfrm rot="16200000">
              <a:off x="5793553" y="2459622"/>
              <a:ext cx="5143500" cy="241787"/>
            </a:xfrm>
            <a:prstGeom prst="rect">
              <a:avLst/>
            </a:prstGeom>
          </p:spPr>
        </p:pic>
      </p:grpSp>
    </p:spTree>
    <p:extLst>
      <p:ext uri="{BB962C8B-B14F-4D97-AF65-F5344CB8AC3E}">
        <p14:creationId xmlns:p14="http://schemas.microsoft.com/office/powerpoint/2010/main" val="26287247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1475656" y="1779662"/>
            <a:ext cx="3168352" cy="3564396"/>
          </a:xfrm>
        </p:spPr>
        <p:txBody>
          <a:bodyPr lIns="0" bIns="0">
            <a:normAutofit/>
          </a:bodyPr>
          <a:lstStyle/>
          <a:p>
            <a:pPr marL="180000" indent="-180000">
              <a:buFont typeface="Arial"/>
              <a:buChar char="•"/>
            </a:pPr>
            <a:r>
              <a:rPr lang="nl-NL" sz="1800" dirty="0">
                <a:solidFill>
                  <a:schemeClr val="tx1">
                    <a:lumMod val="75000"/>
                    <a:lumOff val="25000"/>
                  </a:schemeClr>
                </a:solidFill>
              </a:rPr>
              <a:t>Veneuze circulatie stoornissen</a:t>
            </a:r>
          </a:p>
          <a:p>
            <a:pPr marL="180000" indent="-180000">
              <a:buFont typeface="Arial"/>
              <a:buChar char="•"/>
            </a:pPr>
            <a:r>
              <a:rPr lang="nl-NL" sz="1800" dirty="0" err="1" smtClean="0">
                <a:solidFill>
                  <a:schemeClr val="tx1">
                    <a:lumMod val="75000"/>
                    <a:lumOff val="25000"/>
                  </a:schemeClr>
                </a:solidFill>
              </a:rPr>
              <a:t>Ulcus</a:t>
            </a:r>
            <a:r>
              <a:rPr lang="nl-NL" sz="1800" dirty="0" smtClean="0">
                <a:solidFill>
                  <a:schemeClr val="tx1">
                    <a:lumMod val="75000"/>
                    <a:lumOff val="25000"/>
                  </a:schemeClr>
                </a:solidFill>
              </a:rPr>
              <a:t> </a:t>
            </a:r>
            <a:r>
              <a:rPr lang="nl-NL" sz="1800" dirty="0" err="1" smtClean="0">
                <a:solidFill>
                  <a:schemeClr val="tx1">
                    <a:lumMod val="75000"/>
                    <a:lumOff val="25000"/>
                  </a:schemeClr>
                </a:solidFill>
              </a:rPr>
              <a:t>cruris</a:t>
            </a:r>
            <a:r>
              <a:rPr lang="nl-NL" sz="1800" dirty="0" smtClean="0">
                <a:solidFill>
                  <a:schemeClr val="tx1">
                    <a:lumMod val="75000"/>
                    <a:lumOff val="25000"/>
                  </a:schemeClr>
                </a:solidFill>
              </a:rPr>
              <a:t> </a:t>
            </a:r>
            <a:r>
              <a:rPr lang="nl-NL" sz="1800" dirty="0" smtClean="0">
                <a:solidFill>
                  <a:srgbClr val="FF0000"/>
                </a:solidFill>
              </a:rPr>
              <a:t>3</a:t>
            </a:r>
          </a:p>
          <a:p>
            <a:pPr marL="180000" indent="-180000">
              <a:buFont typeface="Arial"/>
              <a:buChar char="•"/>
            </a:pPr>
            <a:r>
              <a:rPr lang="nl-NL" sz="1800" dirty="0" smtClean="0">
                <a:solidFill>
                  <a:schemeClr val="tx1">
                    <a:lumMod val="75000"/>
                    <a:lumOff val="25000"/>
                  </a:schemeClr>
                </a:solidFill>
              </a:rPr>
              <a:t>(enigszins) ambulante patiënten</a:t>
            </a:r>
          </a:p>
          <a:p>
            <a:pPr marL="180000" indent="-180000">
              <a:buFont typeface="Arial"/>
              <a:buChar char="•"/>
            </a:pPr>
            <a:r>
              <a:rPr lang="nl-NL" sz="1800" dirty="0" smtClean="0">
                <a:solidFill>
                  <a:schemeClr val="tx1">
                    <a:lumMod val="75000"/>
                    <a:lumOff val="25000"/>
                  </a:schemeClr>
                </a:solidFill>
              </a:rPr>
              <a:t>Combinatie </a:t>
            </a:r>
            <a:r>
              <a:rPr lang="nl-NL" sz="1800" dirty="0">
                <a:solidFill>
                  <a:schemeClr val="tx1">
                    <a:lumMod val="75000"/>
                    <a:lumOff val="25000"/>
                  </a:schemeClr>
                </a:solidFill>
              </a:rPr>
              <a:t>van veneuze en arteriële </a:t>
            </a:r>
            <a:r>
              <a:rPr lang="nl-NL" sz="1800" dirty="0" smtClean="0">
                <a:solidFill>
                  <a:schemeClr val="tx1">
                    <a:lumMod val="75000"/>
                    <a:lumOff val="25000"/>
                  </a:schemeClr>
                </a:solidFill>
              </a:rPr>
              <a:t>circulatiestoornissen</a:t>
            </a:r>
          </a:p>
          <a:p>
            <a:pPr marL="180000" indent="-180000">
              <a:buNone/>
            </a:pPr>
            <a:endParaRPr lang="nl-NL" sz="1100" dirty="0" smtClean="0"/>
          </a:p>
          <a:p>
            <a:pPr marL="180000" indent="-180000">
              <a:buNone/>
            </a:pPr>
            <a:endParaRPr lang="nl-NL" sz="1100" dirty="0" smtClean="0"/>
          </a:p>
          <a:p>
            <a:pPr marL="180000" indent="-180000">
              <a:buNone/>
            </a:pPr>
            <a:endParaRPr lang="nl-NL" sz="1100" dirty="0" smtClean="0"/>
          </a:p>
          <a:p>
            <a:pPr marL="180000" indent="-180000">
              <a:buNone/>
            </a:pPr>
            <a:endParaRPr lang="nl-NL" sz="1100" dirty="0" smtClean="0"/>
          </a:p>
          <a:p>
            <a:pPr marL="180000" indent="-180000">
              <a:buNone/>
            </a:pPr>
            <a:endParaRPr lang="nl-NL" sz="1100" dirty="0" smtClean="0"/>
          </a:p>
          <a:p>
            <a:pPr marL="180000" indent="-180000">
              <a:buNone/>
            </a:pPr>
            <a:r>
              <a:rPr lang="nl-NL" sz="1100" dirty="0" smtClean="0"/>
              <a:t>3. </a:t>
            </a:r>
            <a:r>
              <a:rPr lang="nl-NL" sz="1100" dirty="0" err="1" smtClean="0"/>
              <a:t>Ulcus</a:t>
            </a:r>
            <a:r>
              <a:rPr lang="nl-NL" sz="1100" dirty="0" smtClean="0"/>
              <a:t> </a:t>
            </a:r>
            <a:r>
              <a:rPr lang="nl-NL" sz="1100" dirty="0" err="1" smtClean="0"/>
              <a:t>cruris</a:t>
            </a:r>
            <a:r>
              <a:rPr lang="nl-NL" sz="1100" dirty="0" smtClean="0"/>
              <a:t> </a:t>
            </a:r>
            <a:r>
              <a:rPr lang="nl-NL" sz="1100" dirty="0" err="1" smtClean="0"/>
              <a:t>NHG-standaard</a:t>
            </a:r>
            <a:r>
              <a:rPr lang="nl-NL" sz="1100" dirty="0" smtClean="0"/>
              <a:t> </a:t>
            </a:r>
            <a:r>
              <a:rPr lang="nl-NL" sz="1100" dirty="0" err="1" smtClean="0"/>
              <a:t>Ulcus</a:t>
            </a:r>
            <a:r>
              <a:rPr lang="nl-NL" sz="1100" dirty="0" smtClean="0"/>
              <a:t> </a:t>
            </a:r>
            <a:r>
              <a:rPr lang="nl-NL" sz="1100" dirty="0" err="1" smtClean="0"/>
              <a:t>Cruris</a:t>
            </a:r>
            <a:r>
              <a:rPr lang="nl-NL" sz="1100" dirty="0" smtClean="0"/>
              <a:t> </a:t>
            </a:r>
            <a:r>
              <a:rPr lang="nl-NL" sz="1100" dirty="0" err="1" smtClean="0"/>
              <a:t>Venosum</a:t>
            </a:r>
            <a:r>
              <a:rPr lang="nl-NL" sz="1100" dirty="0" smtClean="0"/>
              <a:t>. Huisarts Wet 2010; 53: 321-33.</a:t>
            </a:r>
          </a:p>
          <a:p>
            <a:pPr marL="180000" indent="-180000">
              <a:buFont typeface="Arial"/>
              <a:buChar char="•"/>
            </a:pPr>
            <a:endParaRPr lang="nl-NL" sz="1800" dirty="0">
              <a:solidFill>
                <a:schemeClr val="tx1">
                  <a:lumMod val="75000"/>
                  <a:lumOff val="25000"/>
                </a:schemeClr>
              </a:solidFill>
            </a:endParaRPr>
          </a:p>
        </p:txBody>
      </p:sp>
      <p:sp>
        <p:nvSpPr>
          <p:cNvPr id="11" name="Titel 2"/>
          <p:cNvSpPr txBox="1">
            <a:spLocks/>
          </p:cNvSpPr>
          <p:nvPr/>
        </p:nvSpPr>
        <p:spPr>
          <a:xfrm>
            <a:off x="1360885" y="249492"/>
            <a:ext cx="6419056" cy="594066"/>
          </a:xfrm>
          <a:prstGeom prst="rect">
            <a:avLst/>
          </a:prstGeom>
        </p:spPr>
        <p:txBody>
          <a:bodyPr vert="horz" lIns="91440" tIns="45720" rIns="91440" bIns="45720" rtlCol="0" anchor="t">
            <a:normAutofit/>
          </a:bodyPr>
          <a:lstStyle>
            <a:lvl1pPr algn="l" defTabSz="914400" rtl="0" eaLnBrk="1" latinLnBrk="0" hangingPunct="1">
              <a:spcBef>
                <a:spcPct val="0"/>
              </a:spcBef>
              <a:buNone/>
              <a:defRPr sz="3200" b="1" kern="1200">
                <a:solidFill>
                  <a:schemeClr val="tx1"/>
                </a:solidFill>
                <a:latin typeface="Gill Sans MT" pitchFamily="34" charset="0"/>
                <a:ea typeface="+mj-ea"/>
                <a:cs typeface="+mj-cs"/>
              </a:defRPr>
            </a:lvl1pPr>
          </a:lstStyle>
          <a:p>
            <a:r>
              <a:rPr lang="nl-NL" dirty="0" smtClean="0">
                <a:solidFill>
                  <a:srgbClr val="8BB511"/>
                </a:solidFill>
                <a:latin typeface="+mn-lt"/>
              </a:rPr>
              <a:t>Belangrijk</a:t>
            </a:r>
          </a:p>
          <a:p>
            <a:endParaRPr lang="nl-NL" b="0" dirty="0">
              <a:solidFill>
                <a:srgbClr val="8BB511"/>
              </a:solidFill>
              <a:latin typeface="+mn-lt"/>
              <a:cs typeface="Gill Sans SemiBold"/>
            </a:endParaRPr>
          </a:p>
          <a:p>
            <a:endParaRPr lang="nl-NL" b="0" dirty="0">
              <a:solidFill>
                <a:srgbClr val="8BB511"/>
              </a:solidFill>
              <a:latin typeface="+mn-lt"/>
              <a:cs typeface="Gill Sans SemiBold"/>
            </a:endParaRPr>
          </a:p>
        </p:txBody>
      </p:sp>
      <p:grpSp>
        <p:nvGrpSpPr>
          <p:cNvPr id="12" name="Group 11"/>
          <p:cNvGrpSpPr/>
          <p:nvPr/>
        </p:nvGrpSpPr>
        <p:grpSpPr>
          <a:xfrm>
            <a:off x="8244408" y="0"/>
            <a:ext cx="899592" cy="5152266"/>
            <a:chOff x="8244408" y="0"/>
            <a:chExt cx="899592" cy="5152266"/>
          </a:xfrm>
        </p:grpSpPr>
        <p:sp>
          <p:nvSpPr>
            <p:cNvPr id="13" name="Rectangle 12"/>
            <p:cNvSpPr/>
            <p:nvPr/>
          </p:nvSpPr>
          <p:spPr>
            <a:xfrm>
              <a:off x="8244408" y="0"/>
              <a:ext cx="899592" cy="5143500"/>
            </a:xfrm>
            <a:prstGeom prst="rect">
              <a:avLst/>
            </a:prstGeom>
            <a:solidFill>
              <a:srgbClr val="80AC20"/>
            </a:solidFill>
            <a:ln w="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3" cstate="print"/>
            <a:stretch>
              <a:fillRect/>
            </a:stretch>
          </p:blipFill>
          <p:spPr>
            <a:xfrm rot="16200000">
              <a:off x="5793553" y="2459622"/>
              <a:ext cx="5143500" cy="241787"/>
            </a:xfrm>
            <a:prstGeom prst="rect">
              <a:avLst/>
            </a:prstGeom>
          </p:spPr>
        </p:pic>
      </p:grpSp>
      <p:grpSp>
        <p:nvGrpSpPr>
          <p:cNvPr id="15" name="Group 14"/>
          <p:cNvGrpSpPr/>
          <p:nvPr/>
        </p:nvGrpSpPr>
        <p:grpSpPr>
          <a:xfrm rot="10800000">
            <a:off x="0" y="-8766"/>
            <a:ext cx="899592" cy="5152266"/>
            <a:chOff x="8244408" y="0"/>
            <a:chExt cx="899592" cy="5152266"/>
          </a:xfrm>
        </p:grpSpPr>
        <p:sp>
          <p:nvSpPr>
            <p:cNvPr id="16" name="Rectangle 15"/>
            <p:cNvSpPr/>
            <p:nvPr/>
          </p:nvSpPr>
          <p:spPr>
            <a:xfrm>
              <a:off x="8244408" y="0"/>
              <a:ext cx="899592" cy="5143500"/>
            </a:xfrm>
            <a:prstGeom prst="rect">
              <a:avLst/>
            </a:prstGeom>
            <a:solidFill>
              <a:srgbClr val="80AC20"/>
            </a:solidFill>
            <a:ln w="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3" cstate="print"/>
            <a:stretch>
              <a:fillRect/>
            </a:stretch>
          </p:blipFill>
          <p:spPr>
            <a:xfrm rot="16200000">
              <a:off x="5793553" y="2459622"/>
              <a:ext cx="5143500" cy="241787"/>
            </a:xfrm>
            <a:prstGeom prst="rect">
              <a:avLst/>
            </a:prstGeom>
          </p:spPr>
        </p:pic>
      </p:grpSp>
      <p:sp>
        <p:nvSpPr>
          <p:cNvPr id="10" name="Tijdelijke aanduiding voor inhoud 1"/>
          <p:cNvSpPr txBox="1">
            <a:spLocks/>
          </p:cNvSpPr>
          <p:nvPr/>
        </p:nvSpPr>
        <p:spPr>
          <a:xfrm>
            <a:off x="5076056" y="1851670"/>
            <a:ext cx="2952328" cy="3564396"/>
          </a:xfrm>
          <a:prstGeom prst="rect">
            <a:avLst/>
          </a:prstGeom>
        </p:spPr>
        <p:txBody>
          <a:bodyPr vert="horz" lIns="0" tIns="0" rIns="91440" bIns="0" rtlCol="0">
            <a:normAutofit/>
          </a:bodyPr>
          <a:lstStyle>
            <a:lvl1pPr marL="342900" indent="-342900" algn="l" defTabSz="914400" rtl="0" eaLnBrk="1" latinLnBrk="0" hangingPunct="1">
              <a:spcBef>
                <a:spcPct val="20000"/>
              </a:spcBef>
              <a:buFontTx/>
              <a:buBlip>
                <a:blip r:embed="rId4"/>
              </a:buBlip>
              <a:defRPr sz="2400" kern="1200">
                <a:solidFill>
                  <a:schemeClr val="tx1"/>
                </a:solidFill>
                <a:latin typeface="Gill Sans MT" pitchFamily="34" charset="0"/>
                <a:ea typeface="+mn-ea"/>
                <a:cs typeface="+mn-cs"/>
              </a:defRPr>
            </a:lvl1pPr>
            <a:lvl2pPr marL="742950" indent="-285750" algn="l" defTabSz="914400" rtl="0" eaLnBrk="1" latinLnBrk="0" hangingPunct="1">
              <a:spcBef>
                <a:spcPct val="20000"/>
              </a:spcBef>
              <a:buClr>
                <a:srgbClr val="8BB511"/>
              </a:buClr>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8BB511"/>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rgbClr val="8BB511"/>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rgbClr val="8BB511"/>
              </a:buClr>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0000" indent="-180000">
              <a:buFont typeface="Arial"/>
              <a:buChar char="•"/>
            </a:pPr>
            <a:r>
              <a:rPr lang="nl-NL" sz="1800" dirty="0">
                <a:solidFill>
                  <a:schemeClr val="tx1">
                    <a:lumMod val="75000"/>
                    <a:lumOff val="25000"/>
                  </a:schemeClr>
                </a:solidFill>
              </a:rPr>
              <a:t>Totale afsluiting diepe veneuze systeem</a:t>
            </a:r>
          </a:p>
          <a:p>
            <a:pPr marL="180000" indent="-180000">
              <a:buFont typeface="Arial"/>
              <a:buChar char="•"/>
            </a:pPr>
            <a:r>
              <a:rPr lang="nl-NL" sz="1800" dirty="0">
                <a:solidFill>
                  <a:schemeClr val="tx1">
                    <a:lumMod val="75000"/>
                    <a:lumOff val="25000"/>
                  </a:schemeClr>
                </a:solidFill>
              </a:rPr>
              <a:t>Arteriële insufficiëntie</a:t>
            </a:r>
          </a:p>
          <a:p>
            <a:pPr marL="180000" indent="-180000">
              <a:buFont typeface="Arial"/>
              <a:buChar char="•"/>
            </a:pPr>
            <a:r>
              <a:rPr lang="nl-NL" sz="1800" dirty="0">
                <a:solidFill>
                  <a:schemeClr val="tx1">
                    <a:lumMod val="75000"/>
                    <a:lumOff val="25000"/>
                  </a:schemeClr>
                </a:solidFill>
              </a:rPr>
              <a:t>Aanwezige actieve huidaandoeningen</a:t>
            </a:r>
          </a:p>
          <a:p>
            <a:pPr marL="180000" indent="-180000">
              <a:buFont typeface="Arial"/>
              <a:buChar char="•"/>
            </a:pPr>
            <a:r>
              <a:rPr lang="nl-NL" sz="1800" dirty="0">
                <a:solidFill>
                  <a:schemeClr val="tx1">
                    <a:lumMod val="75000"/>
                    <a:lumOff val="25000"/>
                  </a:schemeClr>
                </a:solidFill>
              </a:rPr>
              <a:t>Allergie </a:t>
            </a:r>
          </a:p>
          <a:p>
            <a:pPr marL="180000" indent="-180000">
              <a:buFont typeface="Arial"/>
              <a:buChar char="•"/>
            </a:pPr>
            <a:endParaRPr lang="nl-NL" sz="1800" dirty="0">
              <a:solidFill>
                <a:schemeClr val="tx1">
                  <a:lumMod val="75000"/>
                  <a:lumOff val="25000"/>
                </a:schemeClr>
              </a:solidFill>
            </a:endParaRPr>
          </a:p>
        </p:txBody>
      </p:sp>
      <p:sp>
        <p:nvSpPr>
          <p:cNvPr id="18" name="Tijdelijke aanduiding voor inhoud 1"/>
          <p:cNvSpPr txBox="1">
            <a:spLocks/>
          </p:cNvSpPr>
          <p:nvPr/>
        </p:nvSpPr>
        <p:spPr>
          <a:xfrm>
            <a:off x="1475656" y="1275606"/>
            <a:ext cx="2736304" cy="360040"/>
          </a:xfrm>
          <a:prstGeom prst="rect">
            <a:avLst/>
          </a:prstGeom>
        </p:spPr>
        <p:txBody>
          <a:bodyPr vert="horz" lIns="0" tIns="45720" rIns="91440" bIns="0" rtlCol="0">
            <a:normAutofit/>
          </a:bodyPr>
          <a:lstStyle>
            <a:lvl1pPr marL="342900" indent="-342900" algn="l" defTabSz="914400" rtl="0" eaLnBrk="1" latinLnBrk="0" hangingPunct="1">
              <a:spcBef>
                <a:spcPct val="20000"/>
              </a:spcBef>
              <a:buFontTx/>
              <a:buBlip>
                <a:blip r:embed="rId4"/>
              </a:buBlip>
              <a:defRPr sz="2400" kern="1200">
                <a:solidFill>
                  <a:schemeClr val="tx1"/>
                </a:solidFill>
                <a:latin typeface="Gill Sans MT" pitchFamily="34" charset="0"/>
                <a:ea typeface="+mn-ea"/>
                <a:cs typeface="+mn-cs"/>
              </a:defRPr>
            </a:lvl1pPr>
            <a:lvl2pPr marL="742950" indent="-285750" algn="l" defTabSz="914400" rtl="0" eaLnBrk="1" latinLnBrk="0" hangingPunct="1">
              <a:spcBef>
                <a:spcPct val="20000"/>
              </a:spcBef>
              <a:buClr>
                <a:srgbClr val="8BB511"/>
              </a:buClr>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8BB511"/>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rgbClr val="8BB511"/>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rgbClr val="8BB511"/>
              </a:buClr>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nl-NL" sz="1800" b="1" dirty="0" smtClean="0">
                <a:solidFill>
                  <a:schemeClr val="tx1">
                    <a:lumMod val="75000"/>
                    <a:lumOff val="25000"/>
                  </a:schemeClr>
                </a:solidFill>
                <a:latin typeface="+mn-lt"/>
              </a:rPr>
              <a:t>Indicaties ACT</a:t>
            </a:r>
            <a:endParaRPr lang="nl-NL" sz="1800" b="1" dirty="0">
              <a:solidFill>
                <a:schemeClr val="tx1">
                  <a:lumMod val="75000"/>
                  <a:lumOff val="25000"/>
                </a:schemeClr>
              </a:solidFill>
              <a:latin typeface="+mn-lt"/>
            </a:endParaRPr>
          </a:p>
        </p:txBody>
      </p:sp>
      <p:sp>
        <p:nvSpPr>
          <p:cNvPr id="19" name="Tijdelijke aanduiding voor inhoud 1"/>
          <p:cNvSpPr txBox="1">
            <a:spLocks/>
          </p:cNvSpPr>
          <p:nvPr/>
        </p:nvSpPr>
        <p:spPr>
          <a:xfrm>
            <a:off x="5076056" y="1347614"/>
            <a:ext cx="2952328" cy="432048"/>
          </a:xfrm>
          <a:prstGeom prst="rect">
            <a:avLst/>
          </a:prstGeom>
        </p:spPr>
        <p:txBody>
          <a:bodyPr vert="horz" lIns="0" tIns="0" rIns="91440" bIns="0" rtlCol="0">
            <a:normAutofit/>
          </a:bodyPr>
          <a:lstStyle>
            <a:lvl1pPr marL="342900" indent="-342900" algn="l" defTabSz="914400" rtl="0" eaLnBrk="1" latinLnBrk="0" hangingPunct="1">
              <a:spcBef>
                <a:spcPct val="20000"/>
              </a:spcBef>
              <a:buFontTx/>
              <a:buBlip>
                <a:blip r:embed="rId4"/>
              </a:buBlip>
              <a:defRPr sz="2400" kern="1200">
                <a:solidFill>
                  <a:schemeClr val="tx1"/>
                </a:solidFill>
                <a:latin typeface="Gill Sans MT" pitchFamily="34" charset="0"/>
                <a:ea typeface="+mn-ea"/>
                <a:cs typeface="+mn-cs"/>
              </a:defRPr>
            </a:lvl1pPr>
            <a:lvl2pPr marL="742950" indent="-285750" algn="l" defTabSz="914400" rtl="0" eaLnBrk="1" latinLnBrk="0" hangingPunct="1">
              <a:spcBef>
                <a:spcPct val="20000"/>
              </a:spcBef>
              <a:buClr>
                <a:srgbClr val="8BB511"/>
              </a:buClr>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8BB511"/>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rgbClr val="8BB511"/>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rgbClr val="8BB511"/>
              </a:buClr>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nl-NL" sz="1800" b="1" dirty="0" smtClean="0">
                <a:solidFill>
                  <a:schemeClr val="tx1">
                    <a:lumMod val="75000"/>
                    <a:lumOff val="25000"/>
                  </a:schemeClr>
                </a:solidFill>
                <a:latin typeface="+mn-lt"/>
              </a:rPr>
              <a:t>Contra Indicaties ACT</a:t>
            </a:r>
            <a:endParaRPr lang="nl-NL" sz="1800" b="1" dirty="0">
              <a:solidFill>
                <a:schemeClr val="tx1">
                  <a:lumMod val="75000"/>
                  <a:lumOff val="25000"/>
                </a:schemeClr>
              </a:solidFill>
              <a:latin typeface="+mn-lt"/>
            </a:endParaRPr>
          </a:p>
        </p:txBody>
      </p:sp>
    </p:spTree>
    <p:extLst>
      <p:ext uri="{BB962C8B-B14F-4D97-AF65-F5344CB8AC3E}">
        <p14:creationId xmlns:p14="http://schemas.microsoft.com/office/powerpoint/2010/main" val="2685549014"/>
      </p:ext>
    </p:extLst>
  </p:cSld>
  <p:clrMapOvr>
    <a:masterClrMapping/>
  </p:clrMapOvr>
  <p:timing>
    <p:tnLst>
      <p:par>
        <p:cTn id="1" dur="indefinite" restart="never" nodeType="tmRoot"/>
      </p:par>
    </p:tnLst>
  </p:timing>
</p:sld>
</file>

<file path=ppt/theme/theme1.xml><?xml version="1.0" encoding="utf-8"?>
<a:theme xmlns:a="http://schemas.openxmlformats.org/drawingml/2006/main" name="Livit powerpoint sjabloon (2)">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148BB805A6EB84284F42502BADFE60F" ma:contentTypeVersion="1" ma:contentTypeDescription="Een nieuw document maken." ma:contentTypeScope="" ma:versionID="f2ad492afa352ab627b90602912cbbfb">
  <xsd:schema xmlns:xsd="http://www.w3.org/2001/XMLSchema" xmlns:p="http://schemas.microsoft.com/office/2006/metadata/properties" xmlns:ns1="http://schemas.microsoft.com/sharepoint/v3" targetNamespace="http://schemas.microsoft.com/office/2006/metadata/properties" ma:root="true" ma:fieldsID="006e98299f7278f1b16452afcf7c5616"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Begindatum van de planning" ma:description="" ma:hidden="true" ma:internalName="PublishingStartDate">
      <xsd:simpleType>
        <xsd:restriction base="dms:Unknown"/>
      </xsd:simpleType>
    </xsd:element>
    <xsd:element name="PublishingExpirationDate" ma:index="9" nillable="true" ma:displayName="Einddatum van de planning"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ma:readOnly="tru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5A9EFF7D-40CC-49AD-A3EE-29E5CAC94967}">
  <ds:schemaRefs>
    <ds:schemaRef ds:uri="http://schemas.microsoft.com/sharepoint/v3/contenttype/forms"/>
  </ds:schemaRefs>
</ds:datastoreItem>
</file>

<file path=customXml/itemProps2.xml><?xml version="1.0" encoding="utf-8"?>
<ds:datastoreItem xmlns:ds="http://schemas.openxmlformats.org/officeDocument/2006/customXml" ds:itemID="{FA71D06D-BE19-461D-80E7-D0423A3B1941}">
  <ds:schemaRefs>
    <ds:schemaRef ds:uri="http://purl.org/dc/terms/"/>
    <ds:schemaRef ds:uri="http://www.w3.org/XML/1998/namespace"/>
    <ds:schemaRef ds:uri="http://purl.org/dc/dcmitype/"/>
    <ds:schemaRef ds:uri="http://schemas.microsoft.com/office/2006/documentManagement/types"/>
    <ds:schemaRef ds:uri="http://schemas.microsoft.com/sharepoint/v3"/>
    <ds:schemaRef ds:uri="http://schemas.openxmlformats.org/package/2006/metadata/core-properties"/>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2BD7A207-19AB-4ED3-BB10-980E7D32EE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Adjacency</Template>
  <TotalTime>0</TotalTime>
  <Words>2708</Words>
  <Application>Microsoft Office PowerPoint</Application>
  <PresentationFormat>Diavoorstelling (16:9)</PresentationFormat>
  <Paragraphs>464</Paragraphs>
  <Slides>46</Slides>
  <Notes>40</Notes>
  <HiddenSlides>0</HiddenSlides>
  <MMClips>0</MMClips>
  <ScaleCrop>false</ScaleCrop>
  <HeadingPairs>
    <vt:vector size="8" baseType="variant">
      <vt:variant>
        <vt:lpstr>Gebruikte lettertypen</vt:lpstr>
      </vt:variant>
      <vt:variant>
        <vt:i4>7</vt:i4>
      </vt:variant>
      <vt:variant>
        <vt:lpstr>Thema</vt:lpstr>
      </vt:variant>
      <vt:variant>
        <vt:i4>1</vt:i4>
      </vt:variant>
      <vt:variant>
        <vt:lpstr>Ingesloten OLE-bronprogramma's</vt:lpstr>
      </vt:variant>
      <vt:variant>
        <vt:i4>1</vt:i4>
      </vt:variant>
      <vt:variant>
        <vt:lpstr>Diatitels</vt:lpstr>
      </vt:variant>
      <vt:variant>
        <vt:i4>46</vt:i4>
      </vt:variant>
    </vt:vector>
  </HeadingPairs>
  <TitlesOfParts>
    <vt:vector size="55" baseType="lpstr">
      <vt:lpstr>Arial</vt:lpstr>
      <vt:lpstr>Calibri</vt:lpstr>
      <vt:lpstr>Gill Sans</vt:lpstr>
      <vt:lpstr>Gill Sans Light</vt:lpstr>
      <vt:lpstr>Gill Sans MT</vt:lpstr>
      <vt:lpstr>Gill Sans SemiBold</vt:lpstr>
      <vt:lpstr>Wingdings</vt:lpstr>
      <vt:lpstr>Livit powerpoint sjabloon (2)</vt:lpstr>
      <vt:lpstr>Presentation</vt:lpstr>
      <vt:lpstr>Welkom</vt:lpstr>
      <vt:lpstr>Programma</vt:lpstr>
      <vt:lpstr>‘Met meten is de kous nog niet af’</vt:lpstr>
      <vt:lpstr>Inhoud</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Functie kleppen in de venen: tegengaan van terugstromen bloed. 10. (Verdonk, 2011).</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Livit Orthopedie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Wij begrijpen wat u beweegt</dc:title>
  <dc:creator>rassema</dc:creator>
  <cp:lastModifiedBy>Sarah Peters</cp:lastModifiedBy>
  <cp:revision>389</cp:revision>
  <dcterms:created xsi:type="dcterms:W3CDTF">2011-03-03T11:51:42Z</dcterms:created>
  <dcterms:modified xsi:type="dcterms:W3CDTF">2017-03-07T12:23:19Z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0x010100A148BB805A6EB84284F42502BADFE60F</vt:lpwstr>
  </property>
</Properties>
</file>